
<file path=[Content_Types].xml><?xml version="1.0" encoding="utf-8"?>
<Types xmlns="http://schemas.openxmlformats.org/package/2006/content-types">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emf" ContentType="image/x-emf"/>
  <Default Extension="png" ContentType="image/png"/>
  <Default Extension="jpeg" ContentType="image/jpeg"/>
  <Default Extension="JPG" ContentType="image/.jp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1" r:id="rId4"/>
    <p:sldMasterId id="2147483678" r:id="rId5"/>
    <p:sldMasterId id="2147483687" r:id="rId6"/>
    <p:sldMasterId id="2147483696" r:id="rId7"/>
    <p:sldMasterId id="2147483708" r:id="rId8"/>
    <p:sldMasterId id="2147483720" r:id="rId9"/>
    <p:sldMasterId id="2147483731" r:id="rId10"/>
    <p:sldMasterId id="2147483738" r:id="rId11"/>
    <p:sldMasterId id="2147483748" r:id="rId12"/>
    <p:sldMasterId id="2147483759" r:id="rId13"/>
    <p:sldMasterId id="2147483767" r:id="rId14"/>
    <p:sldMasterId id="2147483769" r:id="rId15"/>
    <p:sldMasterId id="2147483781" r:id="rId16"/>
    <p:sldMasterId id="2147483791" r:id="rId17"/>
    <p:sldMasterId id="2147483803" r:id="rId18"/>
    <p:sldMasterId id="2147483815" r:id="rId19"/>
  </p:sldMasterIdLst>
  <p:notesMasterIdLst>
    <p:notesMasterId r:id="rId22"/>
  </p:notesMasterIdLst>
  <p:handoutMasterIdLst>
    <p:handoutMasterId r:id="rId121"/>
  </p:handoutMasterIdLst>
  <p:sldIdLst>
    <p:sldId id="398" r:id="rId20"/>
    <p:sldId id="399" r:id="rId21"/>
    <p:sldId id="400" r:id="rId23"/>
    <p:sldId id="402" r:id="rId24"/>
    <p:sldId id="403" r:id="rId25"/>
    <p:sldId id="404" r:id="rId26"/>
    <p:sldId id="405" r:id="rId27"/>
    <p:sldId id="406" r:id="rId28"/>
    <p:sldId id="407" r:id="rId29"/>
    <p:sldId id="408" r:id="rId30"/>
    <p:sldId id="409" r:id="rId31"/>
    <p:sldId id="410" r:id="rId32"/>
    <p:sldId id="411" r:id="rId33"/>
    <p:sldId id="412" r:id="rId34"/>
    <p:sldId id="413" r:id="rId35"/>
    <p:sldId id="414" r:id="rId36"/>
    <p:sldId id="415" r:id="rId37"/>
    <p:sldId id="416" r:id="rId38"/>
    <p:sldId id="417" r:id="rId39"/>
    <p:sldId id="418" r:id="rId40"/>
    <p:sldId id="419" r:id="rId41"/>
    <p:sldId id="420" r:id="rId42"/>
    <p:sldId id="421" r:id="rId43"/>
    <p:sldId id="422" r:id="rId44"/>
    <p:sldId id="423" r:id="rId45"/>
    <p:sldId id="424" r:id="rId46"/>
    <p:sldId id="425" r:id="rId47"/>
    <p:sldId id="426" r:id="rId48"/>
    <p:sldId id="427" r:id="rId49"/>
    <p:sldId id="428" r:id="rId50"/>
    <p:sldId id="429" r:id="rId51"/>
    <p:sldId id="430" r:id="rId52"/>
    <p:sldId id="431" r:id="rId53"/>
    <p:sldId id="432" r:id="rId54"/>
    <p:sldId id="433" r:id="rId55"/>
    <p:sldId id="434" r:id="rId56"/>
    <p:sldId id="435" r:id="rId57"/>
    <p:sldId id="436" r:id="rId58"/>
    <p:sldId id="437" r:id="rId59"/>
    <p:sldId id="438" r:id="rId60"/>
    <p:sldId id="439" r:id="rId61"/>
    <p:sldId id="440" r:id="rId62"/>
    <p:sldId id="441" r:id="rId63"/>
    <p:sldId id="442" r:id="rId64"/>
    <p:sldId id="443" r:id="rId65"/>
    <p:sldId id="444" r:id="rId66"/>
    <p:sldId id="445" r:id="rId67"/>
    <p:sldId id="446" r:id="rId68"/>
    <p:sldId id="447" r:id="rId69"/>
    <p:sldId id="448" r:id="rId70"/>
    <p:sldId id="449" r:id="rId71"/>
    <p:sldId id="450" r:id="rId72"/>
    <p:sldId id="451" r:id="rId73"/>
    <p:sldId id="452" r:id="rId74"/>
    <p:sldId id="453" r:id="rId75"/>
    <p:sldId id="454" r:id="rId76"/>
    <p:sldId id="455" r:id="rId77"/>
    <p:sldId id="456" r:id="rId78"/>
    <p:sldId id="457" r:id="rId79"/>
    <p:sldId id="458" r:id="rId80"/>
    <p:sldId id="459" r:id="rId81"/>
    <p:sldId id="460" r:id="rId82"/>
    <p:sldId id="461" r:id="rId83"/>
    <p:sldId id="462" r:id="rId84"/>
    <p:sldId id="463" r:id="rId85"/>
    <p:sldId id="464" r:id="rId86"/>
    <p:sldId id="465" r:id="rId87"/>
    <p:sldId id="466" r:id="rId88"/>
    <p:sldId id="467" r:id="rId89"/>
    <p:sldId id="468" r:id="rId90"/>
    <p:sldId id="469" r:id="rId91"/>
    <p:sldId id="470" r:id="rId92"/>
    <p:sldId id="471" r:id="rId93"/>
    <p:sldId id="472" r:id="rId94"/>
    <p:sldId id="473" r:id="rId95"/>
    <p:sldId id="474" r:id="rId96"/>
    <p:sldId id="475" r:id="rId97"/>
    <p:sldId id="476" r:id="rId98"/>
    <p:sldId id="477" r:id="rId99"/>
    <p:sldId id="478" r:id="rId100"/>
    <p:sldId id="479" r:id="rId101"/>
    <p:sldId id="480" r:id="rId102"/>
    <p:sldId id="481" r:id="rId103"/>
    <p:sldId id="482" r:id="rId104"/>
    <p:sldId id="483" r:id="rId105"/>
    <p:sldId id="484" r:id="rId106"/>
    <p:sldId id="485" r:id="rId107"/>
    <p:sldId id="486" r:id="rId108"/>
    <p:sldId id="487" r:id="rId109"/>
    <p:sldId id="488" r:id="rId110"/>
    <p:sldId id="489" r:id="rId111"/>
    <p:sldId id="490" r:id="rId112"/>
    <p:sldId id="491" r:id="rId113"/>
    <p:sldId id="492" r:id="rId114"/>
    <p:sldId id="493" r:id="rId115"/>
    <p:sldId id="494" r:id="rId116"/>
    <p:sldId id="495" r:id="rId117"/>
    <p:sldId id="496" r:id="rId118"/>
    <p:sldId id="498" r:id="rId119"/>
    <p:sldId id="499" r:id="rId120"/>
  </p:sldIdLst>
  <p:sldSz cx="9906000" cy="6858000" type="A4"/>
  <p:notesSz cx="6797675" cy="9874250"/>
  <p:custDataLst>
    <p:tags r:id="rId126"/>
  </p:custData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69" userDrawn="1">
          <p15:clr>
            <a:srgbClr val="A4A3A4"/>
          </p15:clr>
        </p15:guide>
        <p15:guide id="2" orient="horz" pos="890" userDrawn="1">
          <p15:clr>
            <a:srgbClr val="A4A3A4"/>
          </p15:clr>
        </p15:guide>
        <p15:guide id="3" pos="5979" userDrawn="1">
          <p15:clr>
            <a:srgbClr val="A4A3A4"/>
          </p15:clr>
        </p15:guide>
        <p15:guide id="4" pos="580" userDrawn="1">
          <p15:clr>
            <a:srgbClr val="A4A3A4"/>
          </p15:clr>
        </p15:guide>
        <p15:guide id="5" pos="2802" userDrawn="1">
          <p15:clr>
            <a:srgbClr val="A4A3A4"/>
          </p15:clr>
        </p15:guide>
        <p15:guide id="6" orient="horz" pos="2937" userDrawn="1">
          <p15:clr>
            <a:srgbClr val="A4A3A4"/>
          </p15:clr>
        </p15:guide>
        <p15:guide id="7" pos="1986" userDrawn="1">
          <p15:clr>
            <a:srgbClr val="A4A3A4"/>
          </p15:clr>
        </p15:guide>
        <p15:guide id="8" pos="25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xzhong" lastIdx="1" clrIdx="0"/>
  <p:cmAuthor id="2" name="习恩" initials="习恩" lastIdx="9" clrIdx="2"/>
  <p:cmAuthor id="3" name="Felix Yun Feng Li" initials="felixyli" lastIdx="9" clrIdx="3"/>
  <p:cmAuthor id="4" name="Annie Feng" initials="annfeng" lastIdx="1" clrIdx="4"/>
  <p:cmAuthor id="5" name="Huan Li" initials="lihuan" lastIdx="3" clrIdx="5"/>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2FDB2607-1784-4EEB-B798-7EB5836EED8A}">
        <p14:showMediaCtrls xmlns:p14="http://schemas.microsoft.com/office/powerpoint/2010/main" val="1"/>
      </p:ext>
    </p:extLst>
  </p:showPr>
  <p:clrMru>
    <a:srgbClr val="002776"/>
    <a:srgbClr val="AADDF1"/>
    <a:srgbClr val="E3F4FA"/>
    <a:srgbClr val="197293"/>
    <a:srgbClr val="F6F6F6"/>
    <a:srgbClr val="7F7F7F"/>
    <a:srgbClr val="AFE8FF"/>
    <a:srgbClr val="29C2FF"/>
    <a:srgbClr val="00B0F0"/>
    <a:srgbClr val="007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7" autoAdjust="0"/>
    <p:restoredTop sz="87813" autoAdjust="0"/>
  </p:normalViewPr>
  <p:slideViewPr>
    <p:cSldViewPr showGuides="1">
      <p:cViewPr varScale="1">
        <p:scale>
          <a:sx n="84" d="100"/>
          <a:sy n="84" d="100"/>
        </p:scale>
        <p:origin x="672" y="64"/>
      </p:cViewPr>
      <p:guideLst>
        <p:guide orient="horz" pos="3769"/>
        <p:guide orient="horz" pos="890"/>
        <p:guide pos="5979"/>
        <p:guide pos="580"/>
        <p:guide pos="2802"/>
        <p:guide orient="horz" pos="2937"/>
        <p:guide pos="1986"/>
        <p:guide pos="257"/>
      </p:guideLst>
    </p:cSldViewPr>
  </p:slideViewPr>
  <p:outlineViewPr>
    <p:cViewPr>
      <p:scale>
        <a:sx n="33" d="100"/>
        <a:sy n="33" d="100"/>
      </p:scale>
      <p:origin x="72" y="3312"/>
    </p:cViewPr>
  </p:outlineViewPr>
  <p:notesTextViewPr>
    <p:cViewPr>
      <p:scale>
        <a:sx n="125" d="100"/>
        <a:sy n="125" d="100"/>
      </p:scale>
      <p:origin x="0" y="0"/>
    </p:cViewPr>
  </p:notesTextViewPr>
  <p:sorterViewPr>
    <p:cViewPr>
      <p:scale>
        <a:sx n="100" d="100"/>
        <a:sy n="100" d="100"/>
      </p:scale>
      <p:origin x="0" y="0"/>
    </p:cViewPr>
  </p:sorterViewPr>
  <p:notesViewPr>
    <p:cSldViewPr>
      <p:cViewPr varScale="1">
        <p:scale>
          <a:sx n="50" d="100"/>
          <a:sy n="50" d="100"/>
        </p:scale>
        <p:origin x="1140" y="60"/>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79.xml"/><Relationship Id="rId98" Type="http://schemas.openxmlformats.org/officeDocument/2006/relationships/slide" Target="slides/slide78.xml"/><Relationship Id="rId97" Type="http://schemas.openxmlformats.org/officeDocument/2006/relationships/slide" Target="slides/slide77.xml"/><Relationship Id="rId96" Type="http://schemas.openxmlformats.org/officeDocument/2006/relationships/slide" Target="slides/slide76.xml"/><Relationship Id="rId95" Type="http://schemas.openxmlformats.org/officeDocument/2006/relationships/slide" Target="slides/slide75.xml"/><Relationship Id="rId94" Type="http://schemas.openxmlformats.org/officeDocument/2006/relationships/slide" Target="slides/slide74.xml"/><Relationship Id="rId93" Type="http://schemas.openxmlformats.org/officeDocument/2006/relationships/slide" Target="slides/slide73.xml"/><Relationship Id="rId92" Type="http://schemas.openxmlformats.org/officeDocument/2006/relationships/slide" Target="slides/slide72.xml"/><Relationship Id="rId91" Type="http://schemas.openxmlformats.org/officeDocument/2006/relationships/slide" Target="slides/slide71.xml"/><Relationship Id="rId90" Type="http://schemas.openxmlformats.org/officeDocument/2006/relationships/slide" Target="slides/slide70.xml"/><Relationship Id="rId9" Type="http://schemas.openxmlformats.org/officeDocument/2006/relationships/slideMaster" Target="slideMasters/slideMaster8.xml"/><Relationship Id="rId89" Type="http://schemas.openxmlformats.org/officeDocument/2006/relationships/slide" Target="slides/slide69.xml"/><Relationship Id="rId88" Type="http://schemas.openxmlformats.org/officeDocument/2006/relationships/slide" Target="slides/slide68.xml"/><Relationship Id="rId87" Type="http://schemas.openxmlformats.org/officeDocument/2006/relationships/slide" Target="slides/slide67.xml"/><Relationship Id="rId86" Type="http://schemas.openxmlformats.org/officeDocument/2006/relationships/slide" Target="slides/slide66.xml"/><Relationship Id="rId85" Type="http://schemas.openxmlformats.org/officeDocument/2006/relationships/slide" Target="slides/slide65.xml"/><Relationship Id="rId84" Type="http://schemas.openxmlformats.org/officeDocument/2006/relationships/slide" Target="slides/slide64.xml"/><Relationship Id="rId83" Type="http://schemas.openxmlformats.org/officeDocument/2006/relationships/slide" Target="slides/slide63.xml"/><Relationship Id="rId82" Type="http://schemas.openxmlformats.org/officeDocument/2006/relationships/slide" Target="slides/slide62.xml"/><Relationship Id="rId81" Type="http://schemas.openxmlformats.org/officeDocument/2006/relationships/slide" Target="slides/slide61.xml"/><Relationship Id="rId80" Type="http://schemas.openxmlformats.org/officeDocument/2006/relationships/slide" Target="slides/slide60.xml"/><Relationship Id="rId8" Type="http://schemas.openxmlformats.org/officeDocument/2006/relationships/slideMaster" Target="slideMasters/slideMaster7.xml"/><Relationship Id="rId79" Type="http://schemas.openxmlformats.org/officeDocument/2006/relationships/slide" Target="slides/slide59.xml"/><Relationship Id="rId78" Type="http://schemas.openxmlformats.org/officeDocument/2006/relationships/slide" Target="slides/slide58.xml"/><Relationship Id="rId77" Type="http://schemas.openxmlformats.org/officeDocument/2006/relationships/slide" Target="slides/slide57.xml"/><Relationship Id="rId76" Type="http://schemas.openxmlformats.org/officeDocument/2006/relationships/slide" Target="slides/slide56.xml"/><Relationship Id="rId75" Type="http://schemas.openxmlformats.org/officeDocument/2006/relationships/slide" Target="slides/slide55.xml"/><Relationship Id="rId74" Type="http://schemas.openxmlformats.org/officeDocument/2006/relationships/slide" Target="slides/slide54.xml"/><Relationship Id="rId73" Type="http://schemas.openxmlformats.org/officeDocument/2006/relationships/slide" Target="slides/slide53.xml"/><Relationship Id="rId72" Type="http://schemas.openxmlformats.org/officeDocument/2006/relationships/slide" Target="slides/slide52.xml"/><Relationship Id="rId71" Type="http://schemas.openxmlformats.org/officeDocument/2006/relationships/slide" Target="slides/slide51.xml"/><Relationship Id="rId70" Type="http://schemas.openxmlformats.org/officeDocument/2006/relationships/slide" Target="slides/slide50.xml"/><Relationship Id="rId7" Type="http://schemas.openxmlformats.org/officeDocument/2006/relationships/slideMaster" Target="slideMasters/slideMaster6.xml"/><Relationship Id="rId69" Type="http://schemas.openxmlformats.org/officeDocument/2006/relationships/slide" Target="slides/slide49.xml"/><Relationship Id="rId68" Type="http://schemas.openxmlformats.org/officeDocument/2006/relationships/slide" Target="slides/slide48.xml"/><Relationship Id="rId67" Type="http://schemas.openxmlformats.org/officeDocument/2006/relationships/slide" Target="slides/slide47.xml"/><Relationship Id="rId66" Type="http://schemas.openxmlformats.org/officeDocument/2006/relationships/slide" Target="slides/slide46.xml"/><Relationship Id="rId65" Type="http://schemas.openxmlformats.org/officeDocument/2006/relationships/slide" Target="slides/slide45.xml"/><Relationship Id="rId64" Type="http://schemas.openxmlformats.org/officeDocument/2006/relationships/slide" Target="slides/slide44.xml"/><Relationship Id="rId63" Type="http://schemas.openxmlformats.org/officeDocument/2006/relationships/slide" Target="slides/slide43.xml"/><Relationship Id="rId62" Type="http://schemas.openxmlformats.org/officeDocument/2006/relationships/slide" Target="slides/slide42.xml"/><Relationship Id="rId61" Type="http://schemas.openxmlformats.org/officeDocument/2006/relationships/slide" Target="slides/slide41.xml"/><Relationship Id="rId60" Type="http://schemas.openxmlformats.org/officeDocument/2006/relationships/slide" Target="slides/slide40.xml"/><Relationship Id="rId6" Type="http://schemas.openxmlformats.org/officeDocument/2006/relationships/slideMaster" Target="slideMasters/slideMaster5.xml"/><Relationship Id="rId59" Type="http://schemas.openxmlformats.org/officeDocument/2006/relationships/slide" Target="slides/slide39.xml"/><Relationship Id="rId58" Type="http://schemas.openxmlformats.org/officeDocument/2006/relationships/slide" Target="slides/slide38.xml"/><Relationship Id="rId57" Type="http://schemas.openxmlformats.org/officeDocument/2006/relationships/slide" Target="slides/slide37.xml"/><Relationship Id="rId56" Type="http://schemas.openxmlformats.org/officeDocument/2006/relationships/slide" Target="slides/slide36.xml"/><Relationship Id="rId55" Type="http://schemas.openxmlformats.org/officeDocument/2006/relationships/slide" Target="slides/slide35.xml"/><Relationship Id="rId54" Type="http://schemas.openxmlformats.org/officeDocument/2006/relationships/slide" Target="slides/slide34.xml"/><Relationship Id="rId53" Type="http://schemas.openxmlformats.org/officeDocument/2006/relationships/slide" Target="slides/slide33.xml"/><Relationship Id="rId52" Type="http://schemas.openxmlformats.org/officeDocument/2006/relationships/slide" Target="slides/slide32.xml"/><Relationship Id="rId51" Type="http://schemas.openxmlformats.org/officeDocument/2006/relationships/slide" Target="slides/slide31.xml"/><Relationship Id="rId50" Type="http://schemas.openxmlformats.org/officeDocument/2006/relationships/slide" Target="slides/slide30.xml"/><Relationship Id="rId5" Type="http://schemas.openxmlformats.org/officeDocument/2006/relationships/slideMaster" Target="slideMasters/slideMaster4.xml"/><Relationship Id="rId49" Type="http://schemas.openxmlformats.org/officeDocument/2006/relationships/slide" Target="slides/slide29.xml"/><Relationship Id="rId48" Type="http://schemas.openxmlformats.org/officeDocument/2006/relationships/slide" Target="slides/slide28.xml"/><Relationship Id="rId47" Type="http://schemas.openxmlformats.org/officeDocument/2006/relationships/slide" Target="slides/slide27.xml"/><Relationship Id="rId46" Type="http://schemas.openxmlformats.org/officeDocument/2006/relationships/slide" Target="slides/slide26.xml"/><Relationship Id="rId45" Type="http://schemas.openxmlformats.org/officeDocument/2006/relationships/slide" Target="slides/slide25.xml"/><Relationship Id="rId44" Type="http://schemas.openxmlformats.org/officeDocument/2006/relationships/slide" Target="slides/slide24.xml"/><Relationship Id="rId43" Type="http://schemas.openxmlformats.org/officeDocument/2006/relationships/slide" Target="slides/slide23.xml"/><Relationship Id="rId42" Type="http://schemas.openxmlformats.org/officeDocument/2006/relationships/slide" Target="slides/slide22.xml"/><Relationship Id="rId41" Type="http://schemas.openxmlformats.org/officeDocument/2006/relationships/slide" Target="slides/slide21.xml"/><Relationship Id="rId40" Type="http://schemas.openxmlformats.org/officeDocument/2006/relationships/slide" Target="slides/slide20.xml"/><Relationship Id="rId4" Type="http://schemas.openxmlformats.org/officeDocument/2006/relationships/slideMaster" Target="slideMasters/slideMaster3.xml"/><Relationship Id="rId39" Type="http://schemas.openxmlformats.org/officeDocument/2006/relationships/slide" Target="slides/slide19.xml"/><Relationship Id="rId38" Type="http://schemas.openxmlformats.org/officeDocument/2006/relationships/slide" Target="slides/slide18.xml"/><Relationship Id="rId37" Type="http://schemas.openxmlformats.org/officeDocument/2006/relationships/slide" Target="slides/slide17.xml"/><Relationship Id="rId36" Type="http://schemas.openxmlformats.org/officeDocument/2006/relationships/slide" Target="slides/slide16.xml"/><Relationship Id="rId35" Type="http://schemas.openxmlformats.org/officeDocument/2006/relationships/slide" Target="slides/slide15.xml"/><Relationship Id="rId34" Type="http://schemas.openxmlformats.org/officeDocument/2006/relationships/slide" Target="slides/slide14.xml"/><Relationship Id="rId33" Type="http://schemas.openxmlformats.org/officeDocument/2006/relationships/slide" Target="slides/slide13.xml"/><Relationship Id="rId32" Type="http://schemas.openxmlformats.org/officeDocument/2006/relationships/slide" Target="slides/slide12.xml"/><Relationship Id="rId31" Type="http://schemas.openxmlformats.org/officeDocument/2006/relationships/slide" Target="slides/slide11.xml"/><Relationship Id="rId30" Type="http://schemas.openxmlformats.org/officeDocument/2006/relationships/slide" Target="slides/slide10.xml"/><Relationship Id="rId3" Type="http://schemas.openxmlformats.org/officeDocument/2006/relationships/slideMaster" Target="slideMasters/slideMaster2.xml"/><Relationship Id="rId29" Type="http://schemas.openxmlformats.org/officeDocument/2006/relationships/slide" Target="slides/slide9.xml"/><Relationship Id="rId28" Type="http://schemas.openxmlformats.org/officeDocument/2006/relationships/slide" Target="slides/slide8.xml"/><Relationship Id="rId27" Type="http://schemas.openxmlformats.org/officeDocument/2006/relationships/slide" Target="slides/slide7.xml"/><Relationship Id="rId26" Type="http://schemas.openxmlformats.org/officeDocument/2006/relationships/slide" Target="slides/slide6.xml"/><Relationship Id="rId25" Type="http://schemas.openxmlformats.org/officeDocument/2006/relationships/slide" Target="slides/slide5.xml"/><Relationship Id="rId24" Type="http://schemas.openxmlformats.org/officeDocument/2006/relationships/slide" Target="slides/slide4.xml"/><Relationship Id="rId23" Type="http://schemas.openxmlformats.org/officeDocument/2006/relationships/slide" Target="slides/slide3.xml"/><Relationship Id="rId22" Type="http://schemas.openxmlformats.org/officeDocument/2006/relationships/notesMaster" Target="notesMasters/notesMaster1.xml"/><Relationship Id="rId21" Type="http://schemas.openxmlformats.org/officeDocument/2006/relationships/slide" Target="slides/slide2.xml"/><Relationship Id="rId20"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6" Type="http://schemas.openxmlformats.org/officeDocument/2006/relationships/tags" Target="tags/tag245.xml"/><Relationship Id="rId125" Type="http://schemas.openxmlformats.org/officeDocument/2006/relationships/commentAuthors" Target="commentAuthors.xml"/><Relationship Id="rId124" Type="http://schemas.openxmlformats.org/officeDocument/2006/relationships/tableStyles" Target="tableStyles.xml"/><Relationship Id="rId123" Type="http://schemas.openxmlformats.org/officeDocument/2006/relationships/viewProps" Target="viewProps.xml"/><Relationship Id="rId122" Type="http://schemas.openxmlformats.org/officeDocument/2006/relationships/presProps" Target="presProps.xml"/><Relationship Id="rId121" Type="http://schemas.openxmlformats.org/officeDocument/2006/relationships/handoutMaster" Target="handoutMasters/handoutMaster1.xml"/><Relationship Id="rId120" Type="http://schemas.openxmlformats.org/officeDocument/2006/relationships/slide" Target="slides/slide100.xml"/><Relationship Id="rId12" Type="http://schemas.openxmlformats.org/officeDocument/2006/relationships/slideMaster" Target="slideMasters/slideMaster11.xml"/><Relationship Id="rId119" Type="http://schemas.openxmlformats.org/officeDocument/2006/relationships/slide" Target="slides/slide99.xml"/><Relationship Id="rId118" Type="http://schemas.openxmlformats.org/officeDocument/2006/relationships/slide" Target="slides/slide98.xml"/><Relationship Id="rId117" Type="http://schemas.openxmlformats.org/officeDocument/2006/relationships/slide" Target="slides/slide97.xml"/><Relationship Id="rId116" Type="http://schemas.openxmlformats.org/officeDocument/2006/relationships/slide" Target="slides/slide96.xml"/><Relationship Id="rId115" Type="http://schemas.openxmlformats.org/officeDocument/2006/relationships/slide" Target="slides/slide95.xml"/><Relationship Id="rId114" Type="http://schemas.openxmlformats.org/officeDocument/2006/relationships/slide" Target="slides/slide94.xml"/><Relationship Id="rId113" Type="http://schemas.openxmlformats.org/officeDocument/2006/relationships/slide" Target="slides/slide93.xml"/><Relationship Id="rId112" Type="http://schemas.openxmlformats.org/officeDocument/2006/relationships/slide" Target="slides/slide92.xml"/><Relationship Id="rId111" Type="http://schemas.openxmlformats.org/officeDocument/2006/relationships/slide" Target="slides/slide91.xml"/><Relationship Id="rId110" Type="http://schemas.openxmlformats.org/officeDocument/2006/relationships/slide" Target="slides/slide90.xml"/><Relationship Id="rId11" Type="http://schemas.openxmlformats.org/officeDocument/2006/relationships/slideMaster" Target="slideMasters/slideMaster10.xml"/><Relationship Id="rId109" Type="http://schemas.openxmlformats.org/officeDocument/2006/relationships/slide" Target="slides/slide89.xml"/><Relationship Id="rId108" Type="http://schemas.openxmlformats.org/officeDocument/2006/relationships/slide" Target="slides/slide88.xml"/><Relationship Id="rId107" Type="http://schemas.openxmlformats.org/officeDocument/2006/relationships/slide" Target="slides/slide87.xml"/><Relationship Id="rId106" Type="http://schemas.openxmlformats.org/officeDocument/2006/relationships/slide" Target="slides/slide86.xml"/><Relationship Id="rId105" Type="http://schemas.openxmlformats.org/officeDocument/2006/relationships/slide" Target="slides/slide85.xml"/><Relationship Id="rId104" Type="http://schemas.openxmlformats.org/officeDocument/2006/relationships/slide" Target="slides/slide84.xml"/><Relationship Id="rId103" Type="http://schemas.openxmlformats.org/officeDocument/2006/relationships/slide" Target="slides/slide83.xml"/><Relationship Id="rId102" Type="http://schemas.openxmlformats.org/officeDocument/2006/relationships/slide" Target="slides/slide82.xml"/><Relationship Id="rId101" Type="http://schemas.openxmlformats.org/officeDocument/2006/relationships/slide" Target="slides/slide81.xml"/><Relationship Id="rId100" Type="http://schemas.openxmlformats.org/officeDocument/2006/relationships/slide" Target="slides/slide8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zyu\Desktop\&#37325;&#28857;&#35838;&#39064;&#30740;&#31350;\&#25968;&#25454;.xlsx" TargetMode="External"/></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31.xml"/><Relationship Id="rId1" Type="http://schemas.openxmlformats.org/officeDocument/2006/relationships/package" Target="../embeddings/Workbook1.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zyu\Desktop\New%20Microsoft%20Excel%20Work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latin typeface="华文楷体" panose="02010600040101010101" pitchFamily="2" charset="-122"/>
                <a:ea typeface="华文楷体" panose="02010600040101010101" pitchFamily="2" charset="-122"/>
              </a:rPr>
              <a:t>我国工业增加值占</a:t>
            </a:r>
            <a:r>
              <a:rPr lang="en-US">
                <a:latin typeface="华文楷体" panose="02010600040101010101" pitchFamily="2" charset="-122"/>
                <a:ea typeface="华文楷体" panose="02010600040101010101" pitchFamily="2" charset="-122"/>
              </a:rPr>
              <a:t>GDP</a:t>
            </a:r>
            <a:r>
              <a:rPr lang="zh-CN" altLang="en-US">
                <a:latin typeface="华文楷体" panose="02010600040101010101" pitchFamily="2" charset="-122"/>
                <a:ea typeface="华文楷体" panose="02010600040101010101" pitchFamily="2" charset="-122"/>
              </a:rPr>
              <a:t>比重</a:t>
            </a:r>
            <a:endParaRPr lang="zh-CN" altLang="en-US">
              <a:latin typeface="华文楷体" panose="02010600040101010101" pitchFamily="2" charset="-122"/>
              <a:ea typeface="华文楷体" panose="02010600040101010101" pitchFamily="2" charset="-122"/>
            </a:endParaRPr>
          </a:p>
        </c:rich>
      </c:tx>
      <c:layout/>
      <c:overlay val="0"/>
      <c:spPr>
        <a:noFill/>
        <a:ln>
          <a:noFill/>
        </a:ln>
        <a:effectLst/>
      </c:spPr>
    </c:title>
    <c:autoTitleDeleted val="0"/>
    <c:plotArea>
      <c:layout/>
      <c:barChart>
        <c:barDir val="col"/>
        <c:grouping val="clustered"/>
        <c:varyColors val="0"/>
        <c:ser>
          <c:idx val="0"/>
          <c:order val="0"/>
          <c:tx>
            <c:strRef>
              <c:f>工作表1!$B$9</c:f>
              <c:strCache>
                <c:ptCount val="1"/>
                <c:pt idx="0">
                  <c:v>我国工业增加值占GDP比重</c:v>
                </c:pt>
              </c:strCache>
            </c:strRef>
          </c:tx>
          <c:spPr>
            <a:solidFill>
              <a:srgbClr val="0070C0"/>
            </a:solidFill>
            <a:ln>
              <a:noFill/>
            </a:ln>
            <a:effectLst/>
          </c:spPr>
          <c:invertIfNegative val="0"/>
          <c:dLbls>
            <c:delete val="1"/>
          </c:dLbls>
          <c:cat>
            <c:numRef>
              <c:f>工作表1!$C$8:$D$8</c:f>
              <c:numCache>
                <c:formatCode>General</c:formatCode>
                <c:ptCount val="2"/>
                <c:pt idx="0">
                  <c:v>1952</c:v>
                </c:pt>
                <c:pt idx="1">
                  <c:v>2016</c:v>
                </c:pt>
              </c:numCache>
            </c:numRef>
          </c:cat>
          <c:val>
            <c:numRef>
              <c:f>工作表1!$C$9:$D$9</c:f>
              <c:numCache>
                <c:formatCode>0.00%</c:formatCode>
                <c:ptCount val="2"/>
                <c:pt idx="0">
                  <c:v>0.176</c:v>
                </c:pt>
                <c:pt idx="1">
                  <c:v>0.333088303475079</c:v>
                </c:pt>
              </c:numCache>
            </c:numRef>
          </c:val>
        </c:ser>
        <c:dLbls>
          <c:showLegendKey val="0"/>
          <c:showVal val="0"/>
          <c:showCatName val="0"/>
          <c:showSerName val="0"/>
          <c:showPercent val="0"/>
          <c:showBubbleSize val="0"/>
        </c:dLbls>
        <c:gapWidth val="219"/>
        <c:overlap val="-27"/>
        <c:axId val="272233584"/>
        <c:axId val="430128896"/>
      </c:barChart>
      <c:catAx>
        <c:axId val="27223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30128896"/>
        <c:crosses val="autoZero"/>
        <c:auto val="1"/>
        <c:lblAlgn val="ctr"/>
        <c:lblOffset val="100"/>
        <c:noMultiLvlLbl val="0"/>
      </c:catAx>
      <c:valAx>
        <c:axId val="4301288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722335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latin typeface="华文楷体" panose="02010600040101010101" pitchFamily="2" charset="-122"/>
                <a:ea typeface="华文楷体" panose="02010600040101010101" pitchFamily="2" charset="-122"/>
              </a:rPr>
              <a:t>主要经济体工业增加值（亿美元）</a:t>
            </a:r>
            <a:endParaRPr lang="en-US">
              <a:latin typeface="华文楷体" panose="02010600040101010101" pitchFamily="2" charset="-122"/>
              <a:ea typeface="华文楷体" panose="02010600040101010101" pitchFamily="2" charset="-122"/>
            </a:endParaRPr>
          </a:p>
        </c:rich>
      </c:tx>
      <c:layout/>
      <c:overlay val="0"/>
      <c:spPr>
        <a:noFill/>
        <a:ln>
          <a:noFill/>
        </a:ln>
        <a:effectLst/>
      </c:spPr>
    </c:title>
    <c:autoTitleDeleted val="0"/>
    <c:plotArea>
      <c:layout/>
      <c:scatterChart>
        <c:scatterStyle val="smoothMarker"/>
        <c:varyColors val="0"/>
        <c:ser>
          <c:idx val="0"/>
          <c:order val="0"/>
          <c:tx>
            <c:strRef>
              <c:f>工作表1!$F$14</c:f>
              <c:strCache>
                <c:ptCount val="1"/>
                <c:pt idx="0">
                  <c:v>中国</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delete val="1"/>
          </c:dLbls>
          <c:xVal>
            <c:numRef>
              <c:f>工作表1!$G$13:$V$13</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xVal>
          <c:yVal>
            <c:numRef>
              <c:f>工作表1!$G$14:$V$14</c:f>
              <c:numCache>
                <c:formatCode>General</c:formatCode>
                <c:ptCount val="16"/>
                <c:pt idx="0">
                  <c:v>3849.37389761307</c:v>
                </c:pt>
                <c:pt idx="1">
                  <c:v>4191.11719189088</c:v>
                </c:pt>
                <c:pt idx="2">
                  <c:v>4567.19256687206</c:v>
                </c:pt>
                <c:pt idx="3">
                  <c:v>5390.33598719343</c:v>
                </c:pt>
                <c:pt idx="4">
                  <c:v>6252.23572999227</c:v>
                </c:pt>
                <c:pt idx="5">
                  <c:v>7336.5616367475</c:v>
                </c:pt>
                <c:pt idx="6">
                  <c:v>8931.30831640204</c:v>
                </c:pt>
                <c:pt idx="7">
                  <c:v>11497.200253697</c:v>
                </c:pt>
                <c:pt idx="8">
                  <c:v>14756.6438614417</c:v>
                </c:pt>
                <c:pt idx="9">
                  <c:v>16119.4624967064</c:v>
                </c:pt>
                <c:pt idx="10">
                  <c:v>19243.2426114205</c:v>
                </c:pt>
                <c:pt idx="11">
                  <c:v>23688.4126015322</c:v>
                </c:pt>
                <c:pt idx="12">
                  <c:v>26242.8547934984</c:v>
                </c:pt>
                <c:pt idx="13">
                  <c:v>28569.8121247781</c:v>
                </c:pt>
                <c:pt idx="14">
                  <c:v>33607</c:v>
                </c:pt>
                <c:pt idx="15">
                  <c:v>33752</c:v>
                </c:pt>
              </c:numCache>
            </c:numRef>
          </c:yVal>
          <c:smooth val="1"/>
        </c:ser>
        <c:ser>
          <c:idx val="1"/>
          <c:order val="1"/>
          <c:tx>
            <c:strRef>
              <c:f>工作表1!$F$15</c:f>
              <c:strCache>
                <c:ptCount val="1"/>
                <c:pt idx="0">
                  <c:v>美国</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delete val="1"/>
          </c:dLbls>
          <c:xVal>
            <c:numRef>
              <c:f>工作表1!$G$13:$V$13</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xVal>
          <c:yVal>
            <c:numRef>
              <c:f>工作表1!$G$15:$V$15</c:f>
              <c:numCache>
                <c:formatCode>General</c:formatCode>
                <c:ptCount val="16"/>
                <c:pt idx="0">
                  <c:v>15419.9</c:v>
                </c:pt>
                <c:pt idx="1">
                  <c:v>14648.23</c:v>
                </c:pt>
                <c:pt idx="2">
                  <c:v>14585.2</c:v>
                </c:pt>
                <c:pt idx="3">
                  <c:v>15160.45</c:v>
                </c:pt>
                <c:pt idx="4">
                  <c:v>16038.83</c:v>
                </c:pt>
                <c:pt idx="5">
                  <c:v>16878.12</c:v>
                </c:pt>
                <c:pt idx="6">
                  <c:v>17875.72</c:v>
                </c:pt>
                <c:pt idx="7">
                  <c:v>18377.36</c:v>
                </c:pt>
                <c:pt idx="8">
                  <c:v>17980.74</c:v>
                </c:pt>
                <c:pt idx="9">
                  <c:v>17025.95</c:v>
                </c:pt>
                <c:pt idx="10">
                  <c:v>18058.82</c:v>
                </c:pt>
                <c:pt idx="11">
                  <c:v>18829.48</c:v>
                </c:pt>
                <c:pt idx="12">
                  <c:v>19566.15</c:v>
                </c:pt>
                <c:pt idx="13">
                  <c:v>19953.98</c:v>
                </c:pt>
                <c:pt idx="14">
                  <c:v>20680.8</c:v>
                </c:pt>
                <c:pt idx="15" c:formatCode="@">
                  <c:v>19437.552</c:v>
                </c:pt>
              </c:numCache>
            </c:numRef>
          </c:yVal>
          <c:smooth val="1"/>
        </c:ser>
        <c:ser>
          <c:idx val="2"/>
          <c:order val="2"/>
          <c:tx>
            <c:strRef>
              <c:f>工作表1!$F$16</c:f>
              <c:strCache>
                <c:ptCount val="1"/>
                <c:pt idx="0">
                  <c:v>日本</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dLbls>
            <c:delete val="1"/>
          </c:dLbls>
          <c:xVal>
            <c:numRef>
              <c:f>工作表1!$G$13:$V$13</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xVal>
          <c:yVal>
            <c:numRef>
              <c:f>工作表1!$G$16:$V$16</c:f>
              <c:numCache>
                <c:formatCode>General</c:formatCode>
                <c:ptCount val="16"/>
                <c:pt idx="0">
                  <c:v>9978.68520073678</c:v>
                </c:pt>
                <c:pt idx="1">
                  <c:v>8186.32440514149</c:v>
                </c:pt>
                <c:pt idx="2">
                  <c:v>7651.22659265639</c:v>
                </c:pt>
                <c:pt idx="3">
                  <c:v>8330.8534634079</c:v>
                </c:pt>
                <c:pt idx="4">
                  <c:v>9104.05479097539</c:v>
                </c:pt>
                <c:pt idx="5">
                  <c:v>9045.56597730683</c:v>
                </c:pt>
                <c:pt idx="6">
                  <c:v>8621.53942457091</c:v>
                </c:pt>
                <c:pt idx="7">
                  <c:v>8795.03369326602</c:v>
                </c:pt>
                <c:pt idx="8">
                  <c:v>9545.92466101326</c:v>
                </c:pt>
                <c:pt idx="9">
                  <c:v>8907.88831047525</c:v>
                </c:pt>
                <c:pt idx="10">
                  <c:v>10746.5490391308</c:v>
                </c:pt>
                <c:pt idx="11">
                  <c:v>10936.8727054018</c:v>
                </c:pt>
                <c:pt idx="12">
                  <c:v>11022.3083124871</c:v>
                </c:pt>
                <c:pt idx="13">
                  <c:v>9049.50092643988</c:v>
                </c:pt>
                <c:pt idx="14">
                  <c:v>8509.02697803</c:v>
                </c:pt>
                <c:pt idx="15" c:formatCode="@">
                  <c:v>9153.792</c:v>
                </c:pt>
              </c:numCache>
            </c:numRef>
          </c:yVal>
          <c:smooth val="1"/>
        </c:ser>
        <c:ser>
          <c:idx val="3"/>
          <c:order val="3"/>
          <c:tx>
            <c:strRef>
              <c:f>工作表1!$F$17</c:f>
              <c:strCache>
                <c:ptCount val="1"/>
                <c:pt idx="0">
                  <c:v>德国</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dLbls>
            <c:delete val="1"/>
          </c:dLbls>
          <c:xVal>
            <c:numRef>
              <c:f>工作表1!$G$13:$V$13</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xVal>
          <c:yVal>
            <c:numRef>
              <c:f>工作表1!$G$17:$V$17</c:f>
              <c:numCache>
                <c:formatCode>General</c:formatCode>
                <c:ptCount val="16"/>
                <c:pt idx="0">
                  <c:v>4041.99373502856</c:v>
                </c:pt>
                <c:pt idx="1">
                  <c:v>3999.92841163311</c:v>
                </c:pt>
                <c:pt idx="2">
                  <c:v>4153.57613401092</c:v>
                </c:pt>
                <c:pt idx="3">
                  <c:v>5026.90744920993</c:v>
                </c:pt>
                <c:pt idx="4">
                  <c:v>5717.33300223491</c:v>
                </c:pt>
                <c:pt idx="5">
                  <c:v>5812.70986195747</c:v>
                </c:pt>
                <c:pt idx="6">
                  <c:v>6283.60306109647</c:v>
                </c:pt>
                <c:pt idx="7">
                  <c:v>7256.02244730359</c:v>
                </c:pt>
                <c:pt idx="8">
                  <c:v>7598.15438699282</c:v>
                </c:pt>
                <c:pt idx="9">
                  <c:v>6110.62795220895</c:v>
                </c:pt>
                <c:pt idx="10">
                  <c:v>6823.50993377483</c:v>
                </c:pt>
                <c:pt idx="11">
                  <c:v>7728.7183764248</c:v>
                </c:pt>
                <c:pt idx="12">
                  <c:v>7237.35874196406</c:v>
                </c:pt>
                <c:pt idx="13">
                  <c:v>7597.14564717384</c:v>
                </c:pt>
                <c:pt idx="14">
                  <c:v>8019.93298870392</c:v>
                </c:pt>
                <c:pt idx="15">
                  <c:v>6904.82422091605</c:v>
                </c:pt>
              </c:numCache>
            </c:numRef>
          </c:yVal>
          <c:smooth val="1"/>
        </c:ser>
        <c:dLbls>
          <c:showLegendKey val="0"/>
          <c:showVal val="0"/>
          <c:showCatName val="0"/>
          <c:showSerName val="0"/>
          <c:showPercent val="0"/>
          <c:showBubbleSize val="0"/>
        </c:dLbls>
        <c:axId val="430122624"/>
        <c:axId val="430121448"/>
      </c:scatterChart>
      <c:valAx>
        <c:axId val="430122624"/>
        <c:scaling>
          <c:orientation val="minMax"/>
          <c:max val="2016"/>
          <c:min val="2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30121448"/>
        <c:crosses val="autoZero"/>
        <c:crossBetween val="midCat"/>
      </c:valAx>
      <c:valAx>
        <c:axId val="43012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3012262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Pt>
            <c:idx val="7"/>
            <c:bubble3D val="0"/>
            <c:spPr>
              <a:solidFill>
                <a:schemeClr val="accent2">
                  <a:lumMod val="60000"/>
                </a:schemeClr>
              </a:solidFill>
              <a:ln>
                <a:noFill/>
              </a:ln>
              <a:effectLst>
                <a:outerShdw blurRad="254000" sx="102000" sy="102000" algn="ctr" rotWithShape="0">
                  <a:prstClr val="black">
                    <a:alpha val="20000"/>
                  </a:prstClr>
                </a:outerShdw>
              </a:effectLst>
            </c:spPr>
          </c:dPt>
          <c:dLbls>
            <c:dLbl>
              <c:idx val="0"/>
              <c:layout>
                <c:manualLayout>
                  <c:x val="-0.0473766154644584"/>
                  <c:y val="0.185822984657891"/>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zh-CN" sz="1000" b="1" i="0" u="none" strike="noStrike" kern="1200" baseline="0">
                    <a:solidFill>
                      <a:schemeClr val="lt1"/>
                    </a:solidFill>
                    <a:latin typeface="+mn-lt"/>
                    <a:ea typeface="+mn-ea"/>
                    <a:cs typeface="+mn-cs"/>
                  </a:defRPr>
                </a:pPr>
              </a:p>
            </c:txPr>
            <c:dLblPos val="ct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'09年信息化投资'!$A$2:$A$9</c:f>
              <c:strCache>
                <c:ptCount val="8"/>
                <c:pt idx="0">
                  <c:v>ERP项目</c:v>
                </c:pt>
                <c:pt idx="1">
                  <c:v>OA项目</c:v>
                </c:pt>
                <c:pt idx="2">
                  <c:v>日常运维</c:v>
                </c:pt>
                <c:pt idx="3">
                  <c:v>软件添置</c:v>
                </c:pt>
                <c:pt idx="4">
                  <c:v>硬件设备添置</c:v>
                </c:pt>
                <c:pt idx="5">
                  <c:v>集团门户</c:v>
                </c:pt>
                <c:pt idx="6">
                  <c:v>临港园区</c:v>
                </c:pt>
                <c:pt idx="7">
                  <c:v>其他投资</c:v>
                </c:pt>
              </c:strCache>
            </c:strRef>
          </c:cat>
          <c:val>
            <c:numRef>
              <c:f>'09年信息化投资'!$B$2:$B$9</c:f>
              <c:numCache>
                <c:formatCode>General</c:formatCode>
                <c:ptCount val="8"/>
                <c:pt idx="0">
                  <c:v>946</c:v>
                </c:pt>
                <c:pt idx="1">
                  <c:v>711</c:v>
                </c:pt>
                <c:pt idx="2">
                  <c:v>3693</c:v>
                </c:pt>
                <c:pt idx="3">
                  <c:v>2151</c:v>
                </c:pt>
                <c:pt idx="4">
                  <c:v>3447</c:v>
                </c:pt>
                <c:pt idx="5">
                  <c:v>1204</c:v>
                </c:pt>
                <c:pt idx="6">
                  <c:v>1600</c:v>
                </c:pt>
                <c:pt idx="7">
                  <c:v>3210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lang="zh-CN" sz="9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lt1">
                <a:lumMod val="75000"/>
                <a:alpha val="36000"/>
              </a:schemeClr>
            </a:gs>
            <a:gs pos="100000">
              <a:schemeClr val="dk1">
                <a:lumMod val="95000"/>
                <a:lumOff val="5000"/>
                <a:alpha val="42000"/>
              </a:schemeClr>
            </a:gs>
          </a:gsLst>
          <a:lin ang="5400000" scaled="0"/>
        </a:gradFill>
        <a:round/>
      </a:ln>
    </cs:spPr>
  </cs:gridlineMajor>
  <cs:gridlineMinor>
    <cs:lnRef idx="0"/>
    <cs:fillRef idx="0"/>
    <cs:effectRef idx="0"/>
    <cs:fontRef idx="minor">
      <a:schemeClr val="dk1"/>
    </cs:fontRef>
    <cs:spPr>
      <a:ln>
        <a:gradFill>
          <a:gsLst>
            <a:gs pos="0">
              <a:schemeClr val="lt1">
                <a:lumMod val="75000"/>
                <a:alpha val="36000"/>
              </a:schemeClr>
            </a:gs>
            <a:gs pos="100000">
              <a:schemeClr val="dk1">
                <a:lumMod val="95000"/>
                <a:lumOff val="5000"/>
                <a:alpha val="42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FC1F082-B011-4348-A319-067183E7E039}"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endParaRPr lang="en-US"/>
        </a:p>
      </dgm:t>
    </dgm:pt>
    <dgm:pt modelId="{621E6AE6-FC39-406F-B6C6-4EEB5DD28FED}">
      <dgm:prSet phldrT="[Text]" custT="1"/>
      <dgm:spPr>
        <a:noFill/>
        <a:ln>
          <a:solidFill>
            <a:srgbClr val="28AADA"/>
          </a:solidFill>
        </a:ln>
      </dgm:spPr>
      <dgm:t>
        <a:bodyPr/>
        <a:lstStyle/>
        <a:p>
          <a:r>
            <a:rPr lang="zh-CN" altLang="en-US" sz="1200" baseline="0" dirty="0">
              <a:solidFill>
                <a:schemeClr val="tx1"/>
              </a:solidFill>
              <a:latin typeface="+mj-ea"/>
              <a:ea typeface="+mj-ea"/>
            </a:rPr>
            <a:t>销售</a:t>
          </a:r>
          <a:endParaRPr lang="en-US" sz="1200" baseline="0" dirty="0">
            <a:solidFill>
              <a:schemeClr val="tx1"/>
            </a:solidFill>
            <a:latin typeface="+mj-ea"/>
            <a:ea typeface="+mj-ea"/>
          </a:endParaRPr>
        </a:p>
      </dgm:t>
    </dgm:pt>
    <dgm:pt modelId="{65C7E22D-C08D-4718-B594-A721C9948671}" cxnId="{2ACEB876-EE2B-4AD2-AAC6-701F66FAC6AB}" type="parTrans">
      <dgm:prSet/>
      <dgm:spPr/>
      <dgm:t>
        <a:bodyPr/>
        <a:lstStyle/>
        <a:p>
          <a:endParaRPr lang="en-US" sz="1200" baseline="0">
            <a:solidFill>
              <a:schemeClr val="tx1"/>
            </a:solidFill>
            <a:latin typeface="+mj-ea"/>
            <a:ea typeface="+mj-ea"/>
          </a:endParaRPr>
        </a:p>
      </dgm:t>
    </dgm:pt>
    <dgm:pt modelId="{DF1C202D-A97C-4F4A-9DDA-8E7E070DE5F1}" cxnId="{2ACEB876-EE2B-4AD2-AAC6-701F66FAC6AB}" type="sibTrans">
      <dgm:prSet/>
      <dgm:spPr/>
      <dgm:t>
        <a:bodyPr/>
        <a:lstStyle/>
        <a:p>
          <a:endParaRPr lang="en-US" sz="1200" baseline="0">
            <a:solidFill>
              <a:schemeClr val="tx1"/>
            </a:solidFill>
            <a:latin typeface="+mj-ea"/>
            <a:ea typeface="+mj-ea"/>
          </a:endParaRPr>
        </a:p>
      </dgm:t>
    </dgm:pt>
    <dgm:pt modelId="{B153891A-5E54-4BCD-8685-48147EF8421F}">
      <dgm:prSet phldrT="[Text]" custT="1"/>
      <dgm:spPr>
        <a:noFill/>
        <a:ln>
          <a:noFill/>
        </a:ln>
      </dgm:spPr>
      <dgm:t>
        <a:bodyPr/>
        <a:lstStyle/>
        <a:p>
          <a:pPr>
            <a:lnSpc>
              <a:spcPts val="1000"/>
            </a:lnSpc>
          </a:pPr>
          <a:r>
            <a:rPr lang="zh-CN" altLang="en-US" sz="1200" baseline="0" dirty="0">
              <a:solidFill>
                <a:schemeClr val="tx1"/>
              </a:solidFill>
              <a:latin typeface="+mj-ea"/>
              <a:ea typeface="+mj-ea"/>
            </a:rPr>
            <a:t>销售报价管理方案</a:t>
          </a:r>
          <a:endParaRPr lang="en-US" sz="1200" baseline="0" dirty="0">
            <a:solidFill>
              <a:schemeClr val="tx1"/>
            </a:solidFill>
            <a:latin typeface="+mj-ea"/>
            <a:ea typeface="+mj-ea"/>
          </a:endParaRPr>
        </a:p>
      </dgm:t>
    </dgm:pt>
    <dgm:pt modelId="{E19DCFDE-ED5D-4BA8-A07F-B26C97650D5F}" cxnId="{C16EB7E9-941F-412D-AC89-5EA45F63102D}" type="parTrans">
      <dgm:prSet/>
      <dgm:spPr/>
      <dgm:t>
        <a:bodyPr/>
        <a:lstStyle/>
        <a:p>
          <a:endParaRPr lang="en-US" sz="1200" baseline="0">
            <a:solidFill>
              <a:schemeClr val="tx1"/>
            </a:solidFill>
            <a:latin typeface="+mj-ea"/>
            <a:ea typeface="+mj-ea"/>
          </a:endParaRPr>
        </a:p>
      </dgm:t>
    </dgm:pt>
    <dgm:pt modelId="{6F745AB7-F875-4A98-A2CD-468B7F3D1A58}" cxnId="{C16EB7E9-941F-412D-AC89-5EA45F63102D}" type="sibTrans">
      <dgm:prSet/>
      <dgm:spPr/>
      <dgm:t>
        <a:bodyPr/>
        <a:lstStyle/>
        <a:p>
          <a:endParaRPr lang="en-US" sz="1200" baseline="0">
            <a:solidFill>
              <a:schemeClr val="tx1"/>
            </a:solidFill>
            <a:latin typeface="+mj-ea"/>
            <a:ea typeface="+mj-ea"/>
          </a:endParaRPr>
        </a:p>
      </dgm:t>
    </dgm:pt>
    <dgm:pt modelId="{C6642077-6A7D-447A-9C00-A4DA0870C58C}">
      <dgm:prSet phldrT="[Text]" custT="1"/>
      <dgm:spPr>
        <a:noFill/>
        <a:ln>
          <a:noFill/>
        </a:ln>
      </dgm:spPr>
      <dgm:t>
        <a:bodyPr/>
        <a:lstStyle/>
        <a:p>
          <a:pPr>
            <a:lnSpc>
              <a:spcPts val="1000"/>
            </a:lnSpc>
          </a:pPr>
          <a:r>
            <a:rPr lang="zh-CN" altLang="en-US" sz="1200" baseline="0" dirty="0">
              <a:solidFill>
                <a:schemeClr val="tx1"/>
              </a:solidFill>
              <a:latin typeface="+mj-ea"/>
              <a:ea typeface="+mj-ea"/>
            </a:rPr>
            <a:t>合同管理方案</a:t>
          </a:r>
          <a:endParaRPr lang="en-US" sz="1200" baseline="0" dirty="0">
            <a:solidFill>
              <a:schemeClr val="tx1"/>
            </a:solidFill>
            <a:latin typeface="+mj-ea"/>
            <a:ea typeface="+mj-ea"/>
          </a:endParaRPr>
        </a:p>
      </dgm:t>
    </dgm:pt>
    <dgm:pt modelId="{55A19765-9AC0-4A38-A4A7-EB06E4DC6D5B}" cxnId="{BF35BBDB-80B5-4C63-A0C3-6E7F22BD5946}" type="parTrans">
      <dgm:prSet/>
      <dgm:spPr/>
      <dgm:t>
        <a:bodyPr/>
        <a:lstStyle/>
        <a:p>
          <a:endParaRPr lang="en-US" sz="1200" baseline="0">
            <a:solidFill>
              <a:schemeClr val="tx1"/>
            </a:solidFill>
            <a:latin typeface="+mj-ea"/>
            <a:ea typeface="+mj-ea"/>
          </a:endParaRPr>
        </a:p>
      </dgm:t>
    </dgm:pt>
    <dgm:pt modelId="{1C2DB136-D86C-42A5-9FEC-455E62090C9F}" cxnId="{BF35BBDB-80B5-4C63-A0C3-6E7F22BD5946}" type="sibTrans">
      <dgm:prSet/>
      <dgm:spPr/>
      <dgm:t>
        <a:bodyPr/>
        <a:lstStyle/>
        <a:p>
          <a:endParaRPr lang="en-US" sz="1200" baseline="0">
            <a:solidFill>
              <a:schemeClr val="tx1"/>
            </a:solidFill>
            <a:latin typeface="+mj-ea"/>
            <a:ea typeface="+mj-ea"/>
          </a:endParaRPr>
        </a:p>
      </dgm:t>
    </dgm:pt>
    <dgm:pt modelId="{56885CF5-C5C0-400F-A5B7-F10B9C6EE5F1}">
      <dgm:prSet phldrT="[Text]" custT="1"/>
      <dgm:spPr>
        <a:noFill/>
        <a:ln>
          <a:noFill/>
        </a:ln>
      </dgm:spPr>
      <dgm:t>
        <a:bodyPr/>
        <a:lstStyle/>
        <a:p>
          <a:pPr>
            <a:lnSpc>
              <a:spcPts val="1000"/>
            </a:lnSpc>
          </a:pPr>
          <a:r>
            <a:rPr lang="zh-CN" altLang="en-US" sz="1200" baseline="0" dirty="0">
              <a:solidFill>
                <a:schemeClr val="tx1"/>
              </a:solidFill>
              <a:latin typeface="+mj-ea"/>
              <a:ea typeface="+mj-ea"/>
            </a:rPr>
            <a:t>合同变更管理方案</a:t>
          </a:r>
          <a:endParaRPr lang="en-US" sz="1200" baseline="0" dirty="0">
            <a:solidFill>
              <a:schemeClr val="tx1"/>
            </a:solidFill>
            <a:latin typeface="+mj-ea"/>
            <a:ea typeface="+mj-ea"/>
          </a:endParaRPr>
        </a:p>
      </dgm:t>
    </dgm:pt>
    <dgm:pt modelId="{7930C469-4A50-4149-B29A-8EAB42BC69C9}" cxnId="{42C0A517-4E24-494E-A825-E8A3442C146A}" type="parTrans">
      <dgm:prSet/>
      <dgm:spPr/>
      <dgm:t>
        <a:bodyPr/>
        <a:lstStyle/>
        <a:p>
          <a:endParaRPr lang="en-US" sz="1200" baseline="0">
            <a:solidFill>
              <a:schemeClr val="tx1"/>
            </a:solidFill>
            <a:latin typeface="+mj-ea"/>
            <a:ea typeface="+mj-ea"/>
          </a:endParaRPr>
        </a:p>
      </dgm:t>
    </dgm:pt>
    <dgm:pt modelId="{C05C19A4-86EB-408E-BD5F-2018981D6BA8}" cxnId="{42C0A517-4E24-494E-A825-E8A3442C146A}" type="sibTrans">
      <dgm:prSet/>
      <dgm:spPr/>
      <dgm:t>
        <a:bodyPr/>
        <a:lstStyle/>
        <a:p>
          <a:endParaRPr lang="en-US" sz="1200" baseline="0">
            <a:solidFill>
              <a:schemeClr val="tx1"/>
            </a:solidFill>
            <a:latin typeface="+mj-ea"/>
            <a:ea typeface="+mj-ea"/>
          </a:endParaRPr>
        </a:p>
      </dgm:t>
    </dgm:pt>
    <dgm:pt modelId="{4E045079-42D3-41E4-8019-A9261358FE45}">
      <dgm:prSet phldrT="[Text]" custT="1"/>
      <dgm:spPr>
        <a:noFill/>
        <a:ln>
          <a:solidFill>
            <a:srgbClr val="28AADA"/>
          </a:solidFill>
        </a:ln>
      </dgm:spPr>
      <dgm:t>
        <a:bodyPr/>
        <a:lstStyle/>
        <a:p>
          <a:r>
            <a:rPr lang="zh-CN" altLang="en-US" sz="1200" baseline="0" dirty="0">
              <a:solidFill>
                <a:schemeClr val="tx1"/>
              </a:solidFill>
              <a:latin typeface="+mj-ea"/>
              <a:ea typeface="+mj-ea"/>
            </a:rPr>
            <a:t>设计</a:t>
          </a:r>
          <a:endParaRPr lang="en-US" sz="1200" baseline="0" dirty="0">
            <a:solidFill>
              <a:schemeClr val="tx1"/>
            </a:solidFill>
            <a:latin typeface="+mj-ea"/>
            <a:ea typeface="+mj-ea"/>
          </a:endParaRPr>
        </a:p>
      </dgm:t>
    </dgm:pt>
    <dgm:pt modelId="{E077094D-AD0D-43E7-BBE9-654FCF58ACC0}" cxnId="{8DE7FFA7-49D1-49E9-9628-D1891E3B5D67}" type="parTrans">
      <dgm:prSet/>
      <dgm:spPr/>
      <dgm:t>
        <a:bodyPr/>
        <a:lstStyle/>
        <a:p>
          <a:endParaRPr lang="en-US" sz="1200" baseline="0">
            <a:solidFill>
              <a:schemeClr val="tx1"/>
            </a:solidFill>
            <a:latin typeface="+mj-ea"/>
            <a:ea typeface="+mj-ea"/>
          </a:endParaRPr>
        </a:p>
      </dgm:t>
    </dgm:pt>
    <dgm:pt modelId="{28A7823B-FDBC-46BA-9B76-400D4DCEEADB}" cxnId="{8DE7FFA7-49D1-49E9-9628-D1891E3B5D67}" type="sibTrans">
      <dgm:prSet/>
      <dgm:spPr/>
      <dgm:t>
        <a:bodyPr/>
        <a:lstStyle/>
        <a:p>
          <a:endParaRPr lang="en-US" sz="1200" baseline="0">
            <a:solidFill>
              <a:schemeClr val="tx1"/>
            </a:solidFill>
            <a:latin typeface="+mj-ea"/>
            <a:ea typeface="+mj-ea"/>
          </a:endParaRPr>
        </a:p>
      </dgm:t>
    </dgm:pt>
    <dgm:pt modelId="{2EA66486-F91D-44B1-AD09-FAF207548AE5}">
      <dgm:prSet phldrT="[Text]" custT="1"/>
      <dgm:spPr>
        <a:noFill/>
        <a:ln>
          <a:noFill/>
        </a:ln>
      </dgm:spPr>
      <dgm:t>
        <a:bodyPr/>
        <a:lstStyle/>
        <a:p>
          <a:pPr>
            <a:lnSpc>
              <a:spcPts val="1000"/>
            </a:lnSpc>
          </a:pPr>
          <a:r>
            <a:rPr lang="zh-CN" altLang="en-US" sz="1200" baseline="0" dirty="0">
              <a:solidFill>
                <a:schemeClr val="tx1"/>
              </a:solidFill>
              <a:latin typeface="+mj-ea"/>
              <a:ea typeface="+mj-ea"/>
            </a:rPr>
            <a:t>项目结构设计方案</a:t>
          </a:r>
          <a:endParaRPr lang="en-US" sz="1200" baseline="0" dirty="0">
            <a:solidFill>
              <a:schemeClr val="tx1"/>
            </a:solidFill>
            <a:latin typeface="+mj-ea"/>
            <a:ea typeface="+mj-ea"/>
          </a:endParaRPr>
        </a:p>
      </dgm:t>
    </dgm:pt>
    <dgm:pt modelId="{893E5932-D268-42AE-BD03-45F44D7683CA}" cxnId="{84BC770A-5F55-456C-B5F9-3B939AC4F61E}" type="parTrans">
      <dgm:prSet/>
      <dgm:spPr/>
      <dgm:t>
        <a:bodyPr/>
        <a:lstStyle/>
        <a:p>
          <a:endParaRPr lang="en-US" sz="1200" baseline="0">
            <a:solidFill>
              <a:schemeClr val="tx1"/>
            </a:solidFill>
            <a:latin typeface="+mj-ea"/>
            <a:ea typeface="+mj-ea"/>
          </a:endParaRPr>
        </a:p>
      </dgm:t>
    </dgm:pt>
    <dgm:pt modelId="{2EF826EC-570B-4845-871E-60782630EB6E}" cxnId="{84BC770A-5F55-456C-B5F9-3B939AC4F61E}" type="sibTrans">
      <dgm:prSet/>
      <dgm:spPr/>
      <dgm:t>
        <a:bodyPr/>
        <a:lstStyle/>
        <a:p>
          <a:endParaRPr lang="en-US" sz="1200" baseline="0">
            <a:solidFill>
              <a:schemeClr val="tx1"/>
            </a:solidFill>
            <a:latin typeface="+mj-ea"/>
            <a:ea typeface="+mj-ea"/>
          </a:endParaRPr>
        </a:p>
      </dgm:t>
    </dgm:pt>
    <dgm:pt modelId="{15A1B1EF-988B-4EC7-A47E-7A64EE94891B}">
      <dgm:prSet custT="1"/>
      <dgm:spPr>
        <a:noFill/>
        <a:ln>
          <a:noFill/>
        </a:ln>
      </dgm:spPr>
      <dgm:t>
        <a:bodyPr/>
        <a:lstStyle/>
        <a:p>
          <a:pPr>
            <a:lnSpc>
              <a:spcPts val="1000"/>
            </a:lnSpc>
          </a:pPr>
          <a:r>
            <a:rPr lang="zh-CN" altLang="en-US" sz="1200" baseline="0" dirty="0">
              <a:solidFill>
                <a:schemeClr val="tx1"/>
              </a:solidFill>
              <a:latin typeface="+mj-ea"/>
              <a:ea typeface="+mj-ea"/>
            </a:rPr>
            <a:t>预设计管理方案</a:t>
          </a:r>
          <a:endParaRPr lang="en-US" sz="1200" baseline="0" dirty="0">
            <a:solidFill>
              <a:schemeClr val="tx1"/>
            </a:solidFill>
            <a:latin typeface="+mj-ea"/>
            <a:ea typeface="+mj-ea"/>
          </a:endParaRPr>
        </a:p>
      </dgm:t>
    </dgm:pt>
    <dgm:pt modelId="{CAA05BD7-92BE-4FED-92FB-C235BB126215}" cxnId="{810252FF-3AA2-4B04-B540-B67212298342}" type="parTrans">
      <dgm:prSet/>
      <dgm:spPr/>
      <dgm:t>
        <a:bodyPr/>
        <a:lstStyle/>
        <a:p>
          <a:endParaRPr lang="en-US" sz="1200" baseline="0">
            <a:solidFill>
              <a:schemeClr val="tx1"/>
            </a:solidFill>
            <a:latin typeface="+mj-ea"/>
            <a:ea typeface="+mj-ea"/>
          </a:endParaRPr>
        </a:p>
      </dgm:t>
    </dgm:pt>
    <dgm:pt modelId="{0680DAC3-3C53-46BD-B5CE-F303C374DB6D}" cxnId="{810252FF-3AA2-4B04-B540-B67212298342}" type="sibTrans">
      <dgm:prSet/>
      <dgm:spPr/>
      <dgm:t>
        <a:bodyPr/>
        <a:lstStyle/>
        <a:p>
          <a:endParaRPr lang="en-US" sz="1200" baseline="0">
            <a:solidFill>
              <a:schemeClr val="tx1"/>
            </a:solidFill>
            <a:latin typeface="+mj-ea"/>
            <a:ea typeface="+mj-ea"/>
          </a:endParaRPr>
        </a:p>
      </dgm:t>
    </dgm:pt>
    <dgm:pt modelId="{735E061A-E3AC-40DD-9084-2BF925088B6A}">
      <dgm:prSet custT="1"/>
      <dgm:spPr>
        <a:noFill/>
        <a:ln>
          <a:noFill/>
        </a:ln>
      </dgm:spPr>
      <dgm:t>
        <a:bodyPr/>
        <a:lstStyle/>
        <a:p>
          <a:pPr>
            <a:lnSpc>
              <a:spcPts val="1000"/>
            </a:lnSpc>
          </a:pPr>
          <a:r>
            <a:rPr lang="zh-CN" altLang="en-US" sz="1200" baseline="0" dirty="0">
              <a:solidFill>
                <a:schemeClr val="tx1"/>
              </a:solidFill>
              <a:latin typeface="+mj-ea"/>
              <a:ea typeface="+mj-ea"/>
            </a:rPr>
            <a:t>工程变更管理方案</a:t>
          </a:r>
          <a:endParaRPr lang="en-US" sz="1200" baseline="0" dirty="0">
            <a:solidFill>
              <a:schemeClr val="tx1"/>
            </a:solidFill>
            <a:latin typeface="+mj-ea"/>
            <a:ea typeface="+mj-ea"/>
          </a:endParaRPr>
        </a:p>
      </dgm:t>
    </dgm:pt>
    <dgm:pt modelId="{F1A5CEF0-4978-4F44-A4DF-0D3B7828D190}" cxnId="{BD243A4D-2313-4D9B-833A-E1838CAD4FF1}" type="parTrans">
      <dgm:prSet/>
      <dgm:spPr/>
      <dgm:t>
        <a:bodyPr/>
        <a:lstStyle/>
        <a:p>
          <a:endParaRPr lang="en-US" sz="1200" baseline="0">
            <a:solidFill>
              <a:schemeClr val="tx1"/>
            </a:solidFill>
            <a:latin typeface="+mj-ea"/>
            <a:ea typeface="+mj-ea"/>
          </a:endParaRPr>
        </a:p>
      </dgm:t>
    </dgm:pt>
    <dgm:pt modelId="{C2FDD4B9-ABBD-4A6C-9672-C07442A99A46}" cxnId="{BD243A4D-2313-4D9B-833A-E1838CAD4FF1}" type="sibTrans">
      <dgm:prSet/>
      <dgm:spPr/>
      <dgm:t>
        <a:bodyPr/>
        <a:lstStyle/>
        <a:p>
          <a:endParaRPr lang="en-US" sz="1200" baseline="0">
            <a:solidFill>
              <a:schemeClr val="tx1"/>
            </a:solidFill>
            <a:latin typeface="+mj-ea"/>
            <a:ea typeface="+mj-ea"/>
          </a:endParaRPr>
        </a:p>
      </dgm:t>
    </dgm:pt>
    <dgm:pt modelId="{54D884BF-041C-4ECB-ADE2-0B9F60C690B4}">
      <dgm:prSet custT="1"/>
      <dgm:spPr>
        <a:noFill/>
        <a:ln>
          <a:noFill/>
        </a:ln>
      </dgm:spPr>
      <dgm:t>
        <a:bodyPr/>
        <a:lstStyle/>
        <a:p>
          <a:pPr>
            <a:lnSpc>
              <a:spcPts val="1000"/>
            </a:lnSpc>
          </a:pPr>
          <a:r>
            <a:rPr lang="zh-CN" altLang="en-US" sz="1200" baseline="0" dirty="0">
              <a:solidFill>
                <a:schemeClr val="tx1"/>
              </a:solidFill>
              <a:latin typeface="+mj-ea"/>
              <a:ea typeface="+mj-ea"/>
            </a:rPr>
            <a:t>设计文档管理方案</a:t>
          </a:r>
          <a:endParaRPr lang="en-US" sz="1200" baseline="0" dirty="0">
            <a:solidFill>
              <a:schemeClr val="tx1"/>
            </a:solidFill>
            <a:latin typeface="+mj-ea"/>
            <a:ea typeface="+mj-ea"/>
          </a:endParaRPr>
        </a:p>
      </dgm:t>
    </dgm:pt>
    <dgm:pt modelId="{FB04B03F-78C1-4617-879B-DB9D33351260}" cxnId="{BB09AC7B-8C2C-478A-AE0C-749F0B8C5A04}" type="parTrans">
      <dgm:prSet/>
      <dgm:spPr/>
      <dgm:t>
        <a:bodyPr/>
        <a:lstStyle/>
        <a:p>
          <a:endParaRPr lang="en-US" sz="1200" baseline="0">
            <a:solidFill>
              <a:schemeClr val="tx1"/>
            </a:solidFill>
            <a:latin typeface="+mj-ea"/>
            <a:ea typeface="+mj-ea"/>
          </a:endParaRPr>
        </a:p>
      </dgm:t>
    </dgm:pt>
    <dgm:pt modelId="{BC1265CA-619E-46F9-9BC3-40B4EB09FB07}" cxnId="{BB09AC7B-8C2C-478A-AE0C-749F0B8C5A04}" type="sibTrans">
      <dgm:prSet/>
      <dgm:spPr/>
      <dgm:t>
        <a:bodyPr/>
        <a:lstStyle/>
        <a:p>
          <a:endParaRPr lang="en-US" sz="1200" baseline="0">
            <a:solidFill>
              <a:schemeClr val="tx1"/>
            </a:solidFill>
            <a:latin typeface="+mj-ea"/>
            <a:ea typeface="+mj-ea"/>
          </a:endParaRPr>
        </a:p>
      </dgm:t>
    </dgm:pt>
    <dgm:pt modelId="{AE63DC1C-1E15-4189-ABB6-AD9F0172239E}">
      <dgm:prSet custT="1"/>
      <dgm:spPr>
        <a:noFill/>
        <a:ln>
          <a:solidFill>
            <a:srgbClr val="28AADA"/>
          </a:solidFill>
        </a:ln>
      </dgm:spPr>
      <dgm:t>
        <a:bodyPr/>
        <a:lstStyle/>
        <a:p>
          <a:r>
            <a:rPr lang="zh-CN" altLang="en-US" sz="1200" baseline="0" dirty="0">
              <a:solidFill>
                <a:schemeClr val="tx1"/>
              </a:solidFill>
              <a:latin typeface="+mj-ea"/>
              <a:ea typeface="+mj-ea"/>
            </a:rPr>
            <a:t>采购</a:t>
          </a:r>
          <a:endParaRPr lang="en-US" sz="1200" baseline="0" dirty="0">
            <a:solidFill>
              <a:schemeClr val="tx1"/>
            </a:solidFill>
            <a:latin typeface="+mj-ea"/>
            <a:ea typeface="+mj-ea"/>
          </a:endParaRPr>
        </a:p>
      </dgm:t>
    </dgm:pt>
    <dgm:pt modelId="{FA11244E-2D7D-4DDD-BE9C-6805973DEC61}" cxnId="{89C4A972-DDAE-4FD6-ADD0-604C64AF24C4}" type="parTrans">
      <dgm:prSet/>
      <dgm:spPr/>
      <dgm:t>
        <a:bodyPr/>
        <a:lstStyle/>
        <a:p>
          <a:endParaRPr lang="en-US" sz="1200" baseline="0">
            <a:solidFill>
              <a:schemeClr val="tx1"/>
            </a:solidFill>
            <a:latin typeface="+mj-ea"/>
            <a:ea typeface="+mj-ea"/>
          </a:endParaRPr>
        </a:p>
      </dgm:t>
    </dgm:pt>
    <dgm:pt modelId="{46138828-8AC1-4102-99BC-0D9759749AE1}" cxnId="{89C4A972-DDAE-4FD6-ADD0-604C64AF24C4}" type="sibTrans">
      <dgm:prSet/>
      <dgm:spPr/>
      <dgm:t>
        <a:bodyPr/>
        <a:lstStyle/>
        <a:p>
          <a:endParaRPr lang="en-US" sz="1200" baseline="0">
            <a:solidFill>
              <a:schemeClr val="tx1"/>
            </a:solidFill>
            <a:latin typeface="+mj-ea"/>
            <a:ea typeface="+mj-ea"/>
          </a:endParaRPr>
        </a:p>
      </dgm:t>
    </dgm:pt>
    <dgm:pt modelId="{7572397C-D28A-483F-BB20-B8A4153EFD32}">
      <dgm:prSet custT="1"/>
      <dgm:spPr>
        <a:noFill/>
        <a:ln>
          <a:noFill/>
        </a:ln>
      </dgm:spPr>
      <dgm:t>
        <a:bodyPr/>
        <a:lstStyle/>
        <a:p>
          <a:pPr>
            <a:lnSpc>
              <a:spcPts val="1000"/>
            </a:lnSpc>
          </a:pPr>
          <a:r>
            <a:rPr lang="zh-CN" altLang="en-US" sz="1200" baseline="0" dirty="0">
              <a:solidFill>
                <a:schemeClr val="tx1"/>
              </a:solidFill>
              <a:latin typeface="+mj-ea"/>
              <a:ea typeface="+mj-ea"/>
            </a:rPr>
            <a:t>关键物资预采购方案</a:t>
          </a:r>
          <a:endParaRPr lang="en-US" sz="1200" baseline="0" dirty="0">
            <a:solidFill>
              <a:schemeClr val="tx1"/>
            </a:solidFill>
            <a:latin typeface="+mj-ea"/>
            <a:ea typeface="+mj-ea"/>
          </a:endParaRPr>
        </a:p>
      </dgm:t>
    </dgm:pt>
    <dgm:pt modelId="{765742A4-E757-4343-ABD5-5A9333E9AE7D}" cxnId="{EC37B58B-E35F-4927-884C-7BB7A07541F6}" type="parTrans">
      <dgm:prSet/>
      <dgm:spPr/>
      <dgm:t>
        <a:bodyPr/>
        <a:lstStyle/>
        <a:p>
          <a:endParaRPr lang="en-US" sz="1200" baseline="0">
            <a:solidFill>
              <a:schemeClr val="tx1"/>
            </a:solidFill>
            <a:latin typeface="+mj-ea"/>
            <a:ea typeface="+mj-ea"/>
          </a:endParaRPr>
        </a:p>
      </dgm:t>
    </dgm:pt>
    <dgm:pt modelId="{A48B401A-BF53-49BE-8936-F9E9BD8F584C}" cxnId="{EC37B58B-E35F-4927-884C-7BB7A07541F6}" type="sibTrans">
      <dgm:prSet/>
      <dgm:spPr/>
      <dgm:t>
        <a:bodyPr/>
        <a:lstStyle/>
        <a:p>
          <a:endParaRPr lang="en-US" sz="1200" baseline="0">
            <a:solidFill>
              <a:schemeClr val="tx1"/>
            </a:solidFill>
            <a:latin typeface="+mj-ea"/>
            <a:ea typeface="+mj-ea"/>
          </a:endParaRPr>
        </a:p>
      </dgm:t>
    </dgm:pt>
    <dgm:pt modelId="{AFE03D56-F2DF-46EF-AB2E-9B758E72DFC1}">
      <dgm:prSet custT="1"/>
      <dgm:spPr>
        <a:noFill/>
        <a:ln>
          <a:noFill/>
        </a:ln>
      </dgm:spPr>
      <dgm:t>
        <a:bodyPr/>
        <a:lstStyle/>
        <a:p>
          <a:pPr>
            <a:lnSpc>
              <a:spcPts val="1000"/>
            </a:lnSpc>
          </a:pPr>
          <a:r>
            <a:rPr lang="zh-CN" altLang="en-US" sz="1200" baseline="0" dirty="0">
              <a:solidFill>
                <a:schemeClr val="tx1"/>
              </a:solidFill>
              <a:latin typeface="+mj-ea"/>
              <a:ea typeface="+mj-ea"/>
            </a:rPr>
            <a:t>供应商评估方案</a:t>
          </a:r>
          <a:endParaRPr lang="en-US" sz="1200" baseline="0" dirty="0">
            <a:solidFill>
              <a:schemeClr val="tx1"/>
            </a:solidFill>
            <a:latin typeface="+mj-ea"/>
            <a:ea typeface="+mj-ea"/>
          </a:endParaRPr>
        </a:p>
      </dgm:t>
    </dgm:pt>
    <dgm:pt modelId="{CA44E476-9BF5-4BBC-BD1C-9E474FB346C6}" cxnId="{764B5910-1385-43D8-B595-3A02BEFE7D5B}" type="parTrans">
      <dgm:prSet/>
      <dgm:spPr/>
      <dgm:t>
        <a:bodyPr/>
        <a:lstStyle/>
        <a:p>
          <a:endParaRPr lang="en-US" sz="1200" baseline="0">
            <a:solidFill>
              <a:schemeClr val="tx1"/>
            </a:solidFill>
            <a:latin typeface="+mj-ea"/>
            <a:ea typeface="+mj-ea"/>
          </a:endParaRPr>
        </a:p>
      </dgm:t>
    </dgm:pt>
    <dgm:pt modelId="{ED32E6A4-6002-4ABA-AB0D-93A25BE087B9}" cxnId="{764B5910-1385-43D8-B595-3A02BEFE7D5B}" type="sibTrans">
      <dgm:prSet/>
      <dgm:spPr/>
      <dgm:t>
        <a:bodyPr/>
        <a:lstStyle/>
        <a:p>
          <a:endParaRPr lang="en-US" sz="1200" baseline="0">
            <a:solidFill>
              <a:schemeClr val="tx1"/>
            </a:solidFill>
            <a:latin typeface="+mj-ea"/>
            <a:ea typeface="+mj-ea"/>
          </a:endParaRPr>
        </a:p>
      </dgm:t>
    </dgm:pt>
    <dgm:pt modelId="{C95AAC77-6C96-439C-97CE-D5C9FDBEEAF0}">
      <dgm:prSet custT="1"/>
      <dgm:spPr>
        <a:noFill/>
        <a:ln>
          <a:solidFill>
            <a:srgbClr val="28AADA"/>
          </a:solidFill>
        </a:ln>
      </dgm:spPr>
      <dgm:t>
        <a:bodyPr/>
        <a:lstStyle/>
        <a:p>
          <a:r>
            <a:rPr lang="zh-CN" altLang="en-US" sz="1200" baseline="0" dirty="0">
              <a:solidFill>
                <a:schemeClr val="tx1"/>
              </a:solidFill>
              <a:latin typeface="+mj-ea"/>
              <a:ea typeface="+mj-ea"/>
            </a:rPr>
            <a:t>生产</a:t>
          </a:r>
          <a:endParaRPr lang="en-US" sz="1200" baseline="0" dirty="0">
            <a:solidFill>
              <a:schemeClr val="tx1"/>
            </a:solidFill>
            <a:latin typeface="+mj-ea"/>
            <a:ea typeface="+mj-ea"/>
          </a:endParaRPr>
        </a:p>
      </dgm:t>
    </dgm:pt>
    <dgm:pt modelId="{68C04078-E8B2-491D-BBD6-3B9F3A40E8B8}" cxnId="{5C81E560-1529-4C60-85EA-72779BB70480}" type="parTrans">
      <dgm:prSet/>
      <dgm:spPr/>
      <dgm:t>
        <a:bodyPr/>
        <a:lstStyle/>
        <a:p>
          <a:endParaRPr lang="en-US" sz="1200" baseline="0">
            <a:solidFill>
              <a:schemeClr val="tx1"/>
            </a:solidFill>
            <a:latin typeface="+mj-ea"/>
            <a:ea typeface="+mj-ea"/>
          </a:endParaRPr>
        </a:p>
      </dgm:t>
    </dgm:pt>
    <dgm:pt modelId="{5C8AC222-C030-469A-83B2-6E0A4DD5BF42}" cxnId="{5C81E560-1529-4C60-85EA-72779BB70480}" type="sibTrans">
      <dgm:prSet/>
      <dgm:spPr/>
      <dgm:t>
        <a:bodyPr/>
        <a:lstStyle/>
        <a:p>
          <a:endParaRPr lang="en-US" sz="1200" baseline="0">
            <a:solidFill>
              <a:schemeClr val="tx1"/>
            </a:solidFill>
            <a:latin typeface="+mj-ea"/>
            <a:ea typeface="+mj-ea"/>
          </a:endParaRPr>
        </a:p>
      </dgm:t>
    </dgm:pt>
    <dgm:pt modelId="{661C8369-7011-42BD-B15B-9CB304B8DBB6}">
      <dgm:prSet custT="1"/>
      <dgm:spPr>
        <a:noFill/>
        <a:ln>
          <a:noFill/>
        </a:ln>
      </dgm:spPr>
      <dgm:t>
        <a:bodyPr/>
        <a:lstStyle/>
        <a:p>
          <a:pPr>
            <a:lnSpc>
              <a:spcPts val="1000"/>
            </a:lnSpc>
          </a:pPr>
          <a:r>
            <a:rPr lang="zh-CN" altLang="en-US" sz="1200" baseline="0" dirty="0">
              <a:solidFill>
                <a:schemeClr val="tx1"/>
              </a:solidFill>
              <a:latin typeface="+mj-ea"/>
              <a:ea typeface="+mj-ea"/>
            </a:rPr>
            <a:t>项目计划与生产计划联动方案</a:t>
          </a:r>
          <a:endParaRPr lang="en-US" sz="1200" baseline="0" dirty="0">
            <a:solidFill>
              <a:schemeClr val="tx1"/>
            </a:solidFill>
            <a:latin typeface="+mj-ea"/>
            <a:ea typeface="+mj-ea"/>
          </a:endParaRPr>
        </a:p>
      </dgm:t>
    </dgm:pt>
    <dgm:pt modelId="{D0DCA975-15B2-40B5-A3F0-98A5F93A9CE7}" cxnId="{73897E42-0E40-4E90-86A7-498759BBE5DB}" type="parTrans">
      <dgm:prSet/>
      <dgm:spPr/>
      <dgm:t>
        <a:bodyPr/>
        <a:lstStyle/>
        <a:p>
          <a:endParaRPr lang="en-US" sz="1200" baseline="0">
            <a:solidFill>
              <a:schemeClr val="tx1"/>
            </a:solidFill>
            <a:latin typeface="+mj-ea"/>
            <a:ea typeface="+mj-ea"/>
          </a:endParaRPr>
        </a:p>
      </dgm:t>
    </dgm:pt>
    <dgm:pt modelId="{675655F3-06B2-41F3-A66E-5F2C304F274D}" cxnId="{73897E42-0E40-4E90-86A7-498759BBE5DB}" type="sibTrans">
      <dgm:prSet/>
      <dgm:spPr/>
      <dgm:t>
        <a:bodyPr/>
        <a:lstStyle/>
        <a:p>
          <a:endParaRPr lang="en-US" sz="1200" baseline="0">
            <a:solidFill>
              <a:schemeClr val="tx1"/>
            </a:solidFill>
            <a:latin typeface="+mj-ea"/>
            <a:ea typeface="+mj-ea"/>
          </a:endParaRPr>
        </a:p>
      </dgm:t>
    </dgm:pt>
    <dgm:pt modelId="{7A6A5A06-92B8-41C0-8C50-5AFF94470B11}">
      <dgm:prSet custT="1"/>
      <dgm:spPr>
        <a:noFill/>
        <a:ln>
          <a:solidFill>
            <a:srgbClr val="28AADA"/>
          </a:solidFill>
        </a:ln>
      </dgm:spPr>
      <dgm:t>
        <a:bodyPr/>
        <a:lstStyle/>
        <a:p>
          <a:r>
            <a:rPr lang="zh-CN" altLang="en-US" sz="1200" baseline="0" dirty="0">
              <a:solidFill>
                <a:schemeClr val="tx1"/>
              </a:solidFill>
              <a:latin typeface="+mj-ea"/>
              <a:ea typeface="+mj-ea"/>
            </a:rPr>
            <a:t>安装</a:t>
          </a:r>
          <a:endParaRPr lang="en-US" sz="1200" baseline="0" dirty="0">
            <a:solidFill>
              <a:schemeClr val="tx1"/>
            </a:solidFill>
            <a:latin typeface="+mj-ea"/>
            <a:ea typeface="+mj-ea"/>
          </a:endParaRPr>
        </a:p>
      </dgm:t>
    </dgm:pt>
    <dgm:pt modelId="{BCE14971-323A-4575-A78C-8FD05328B9C1}" cxnId="{75B9FA8C-C4B8-4079-91CB-269B4A34AB0C}" type="parTrans">
      <dgm:prSet/>
      <dgm:spPr/>
      <dgm:t>
        <a:bodyPr/>
        <a:lstStyle/>
        <a:p>
          <a:endParaRPr lang="en-US" sz="1200" baseline="0">
            <a:solidFill>
              <a:schemeClr val="tx1"/>
            </a:solidFill>
            <a:latin typeface="+mj-ea"/>
            <a:ea typeface="+mj-ea"/>
          </a:endParaRPr>
        </a:p>
      </dgm:t>
    </dgm:pt>
    <dgm:pt modelId="{FA8B0EA6-B229-4844-8F3B-DEF2EDB38F14}" cxnId="{75B9FA8C-C4B8-4079-91CB-269B4A34AB0C}" type="sibTrans">
      <dgm:prSet/>
      <dgm:spPr/>
      <dgm:t>
        <a:bodyPr/>
        <a:lstStyle/>
        <a:p>
          <a:endParaRPr lang="en-US" sz="1200" baseline="0">
            <a:solidFill>
              <a:schemeClr val="tx1"/>
            </a:solidFill>
            <a:latin typeface="+mj-ea"/>
            <a:ea typeface="+mj-ea"/>
          </a:endParaRPr>
        </a:p>
      </dgm:t>
    </dgm:pt>
    <dgm:pt modelId="{24BB77BF-CAFE-4C06-B33B-693B5751ACA7}">
      <dgm:prSet custT="1"/>
      <dgm:spPr>
        <a:noFill/>
        <a:ln>
          <a:noFill/>
        </a:ln>
      </dgm:spPr>
      <dgm:t>
        <a:bodyPr/>
        <a:lstStyle/>
        <a:p>
          <a:r>
            <a:rPr lang="zh-CN" altLang="en-US" sz="1200" baseline="0" dirty="0">
              <a:solidFill>
                <a:schemeClr val="tx1"/>
              </a:solidFill>
              <a:latin typeface="+mj-ea"/>
              <a:ea typeface="+mj-ea"/>
            </a:rPr>
            <a:t>分批交货及装箱发运管理</a:t>
          </a:r>
          <a:endParaRPr lang="en-US" sz="1200" baseline="0" dirty="0">
            <a:solidFill>
              <a:schemeClr val="tx1"/>
            </a:solidFill>
            <a:latin typeface="+mj-ea"/>
            <a:ea typeface="+mj-ea"/>
          </a:endParaRPr>
        </a:p>
      </dgm:t>
    </dgm:pt>
    <dgm:pt modelId="{42A864B0-26D9-402E-9CF6-8152C337A9B3}" cxnId="{96C9F114-1E22-46E5-9A2D-67AE2DCF89D9}" type="parTrans">
      <dgm:prSet/>
      <dgm:spPr/>
      <dgm:t>
        <a:bodyPr/>
        <a:lstStyle/>
        <a:p>
          <a:endParaRPr lang="en-US" sz="1200" baseline="0">
            <a:solidFill>
              <a:schemeClr val="tx1"/>
            </a:solidFill>
            <a:latin typeface="+mj-ea"/>
            <a:ea typeface="+mj-ea"/>
          </a:endParaRPr>
        </a:p>
      </dgm:t>
    </dgm:pt>
    <dgm:pt modelId="{9BBABF20-DDEA-48EC-8106-D68F62AF2EF9}" cxnId="{96C9F114-1E22-46E5-9A2D-67AE2DCF89D9}" type="sibTrans">
      <dgm:prSet/>
      <dgm:spPr/>
      <dgm:t>
        <a:bodyPr/>
        <a:lstStyle/>
        <a:p>
          <a:endParaRPr lang="en-US" sz="1200" baseline="0">
            <a:solidFill>
              <a:schemeClr val="tx1"/>
            </a:solidFill>
            <a:latin typeface="+mj-ea"/>
            <a:ea typeface="+mj-ea"/>
          </a:endParaRPr>
        </a:p>
      </dgm:t>
    </dgm:pt>
    <dgm:pt modelId="{FA7765C8-3B2D-461C-A96F-9CC49B328664}">
      <dgm:prSet custT="1"/>
      <dgm:spPr>
        <a:noFill/>
        <a:ln>
          <a:solidFill>
            <a:srgbClr val="28AADA"/>
          </a:solidFill>
        </a:ln>
      </dgm:spPr>
      <dgm:t>
        <a:bodyPr/>
        <a:lstStyle/>
        <a:p>
          <a:r>
            <a:rPr lang="zh-CN" altLang="en-US" sz="1200" baseline="0" dirty="0">
              <a:solidFill>
                <a:schemeClr val="tx1"/>
              </a:solidFill>
              <a:latin typeface="+mj-ea"/>
              <a:ea typeface="+mj-ea"/>
            </a:rPr>
            <a:t>财务</a:t>
          </a:r>
          <a:endParaRPr lang="en-US" sz="1200" baseline="0" dirty="0">
            <a:solidFill>
              <a:schemeClr val="tx1"/>
            </a:solidFill>
            <a:latin typeface="+mj-ea"/>
            <a:ea typeface="+mj-ea"/>
          </a:endParaRPr>
        </a:p>
      </dgm:t>
    </dgm:pt>
    <dgm:pt modelId="{E3FA4EC1-B47E-463E-8414-73E190719922}" cxnId="{2F4637EC-EE33-4C78-A385-91059EA8592E}" type="parTrans">
      <dgm:prSet/>
      <dgm:spPr/>
      <dgm:t>
        <a:bodyPr/>
        <a:lstStyle/>
        <a:p>
          <a:endParaRPr lang="en-US" sz="1200" baseline="0">
            <a:solidFill>
              <a:schemeClr val="tx1"/>
            </a:solidFill>
            <a:latin typeface="+mj-ea"/>
            <a:ea typeface="+mj-ea"/>
          </a:endParaRPr>
        </a:p>
      </dgm:t>
    </dgm:pt>
    <dgm:pt modelId="{250589E0-CEFE-44B6-B364-13B25A116162}" cxnId="{2F4637EC-EE33-4C78-A385-91059EA8592E}" type="sibTrans">
      <dgm:prSet/>
      <dgm:spPr/>
      <dgm:t>
        <a:bodyPr/>
        <a:lstStyle/>
        <a:p>
          <a:endParaRPr lang="en-US" sz="1200" baseline="0">
            <a:solidFill>
              <a:schemeClr val="tx1"/>
            </a:solidFill>
            <a:latin typeface="+mj-ea"/>
            <a:ea typeface="+mj-ea"/>
          </a:endParaRPr>
        </a:p>
      </dgm:t>
    </dgm:pt>
    <dgm:pt modelId="{4FFDF1BF-A637-46B4-AADB-2E2E393E1B34}">
      <dgm:prSet custT="1"/>
      <dgm:spPr>
        <a:noFill/>
        <a:ln>
          <a:noFill/>
        </a:ln>
      </dgm:spPr>
      <dgm:t>
        <a:bodyPr/>
        <a:lstStyle/>
        <a:p>
          <a:pPr>
            <a:lnSpc>
              <a:spcPts val="1000"/>
            </a:lnSpc>
          </a:pPr>
          <a:r>
            <a:rPr lang="zh-CN" altLang="en-US" sz="1200" baseline="0" dirty="0">
              <a:solidFill>
                <a:schemeClr val="tx1"/>
              </a:solidFill>
              <a:latin typeface="+mj-ea"/>
              <a:ea typeface="+mj-ea"/>
            </a:rPr>
            <a:t>项目型生产财务管理</a:t>
          </a:r>
          <a:endParaRPr lang="en-US" sz="1200" baseline="0" dirty="0">
            <a:solidFill>
              <a:schemeClr val="tx1"/>
            </a:solidFill>
            <a:latin typeface="+mj-ea"/>
            <a:ea typeface="+mj-ea"/>
          </a:endParaRPr>
        </a:p>
      </dgm:t>
    </dgm:pt>
    <dgm:pt modelId="{CADF1214-6C49-40DD-8D7A-8614E5DE80D7}" cxnId="{F8275477-806F-4FAD-B429-5EF057FA322D}" type="parTrans">
      <dgm:prSet/>
      <dgm:spPr/>
      <dgm:t>
        <a:bodyPr/>
        <a:lstStyle/>
        <a:p>
          <a:endParaRPr lang="en-US" sz="1200" baseline="0">
            <a:solidFill>
              <a:schemeClr val="tx1"/>
            </a:solidFill>
            <a:latin typeface="+mj-ea"/>
            <a:ea typeface="+mj-ea"/>
          </a:endParaRPr>
        </a:p>
      </dgm:t>
    </dgm:pt>
    <dgm:pt modelId="{A5AB7C38-3E02-4D03-B2C7-8ED6545541DC}" cxnId="{F8275477-806F-4FAD-B429-5EF057FA322D}" type="sibTrans">
      <dgm:prSet/>
      <dgm:spPr/>
      <dgm:t>
        <a:bodyPr/>
        <a:lstStyle/>
        <a:p>
          <a:endParaRPr lang="en-US" sz="1200" baseline="0">
            <a:solidFill>
              <a:schemeClr val="tx1"/>
            </a:solidFill>
            <a:latin typeface="+mj-ea"/>
            <a:ea typeface="+mj-ea"/>
          </a:endParaRPr>
        </a:p>
      </dgm:t>
    </dgm:pt>
    <dgm:pt modelId="{2C2E3707-95F7-47E9-BA9F-1A96DD2B7839}">
      <dgm:prSet custT="1"/>
      <dgm:spPr>
        <a:noFill/>
        <a:ln>
          <a:noFill/>
        </a:ln>
      </dgm:spPr>
      <dgm:t>
        <a:bodyPr/>
        <a:lstStyle/>
        <a:p>
          <a:pPr>
            <a:lnSpc>
              <a:spcPts val="1000"/>
            </a:lnSpc>
          </a:pPr>
          <a:r>
            <a:rPr lang="zh-CN" altLang="en-US" sz="1200" baseline="0" dirty="0">
              <a:solidFill>
                <a:schemeClr val="tx1"/>
              </a:solidFill>
              <a:latin typeface="+mj-ea"/>
              <a:ea typeface="+mj-ea"/>
            </a:rPr>
            <a:t>成本分析</a:t>
          </a:r>
          <a:endParaRPr lang="en-US" sz="1200" baseline="0" dirty="0">
            <a:solidFill>
              <a:schemeClr val="tx1"/>
            </a:solidFill>
            <a:latin typeface="+mj-ea"/>
            <a:ea typeface="+mj-ea"/>
          </a:endParaRPr>
        </a:p>
      </dgm:t>
    </dgm:pt>
    <dgm:pt modelId="{9A86907D-8ED8-4571-B65E-92A1C0F0E1B7}" cxnId="{3F56E119-80ED-4E66-80E4-65EC97809C50}" type="parTrans">
      <dgm:prSet/>
      <dgm:spPr/>
      <dgm:t>
        <a:bodyPr/>
        <a:lstStyle/>
        <a:p>
          <a:endParaRPr lang="en-US" sz="1200" baseline="0">
            <a:solidFill>
              <a:schemeClr val="tx1"/>
            </a:solidFill>
            <a:latin typeface="+mj-ea"/>
            <a:ea typeface="+mj-ea"/>
          </a:endParaRPr>
        </a:p>
      </dgm:t>
    </dgm:pt>
    <dgm:pt modelId="{4C5C0F5E-3504-4DB1-8FD8-74AC91179EB2}" cxnId="{3F56E119-80ED-4E66-80E4-65EC97809C50}" type="sibTrans">
      <dgm:prSet/>
      <dgm:spPr/>
      <dgm:t>
        <a:bodyPr/>
        <a:lstStyle/>
        <a:p>
          <a:endParaRPr lang="en-US" sz="1200" baseline="0">
            <a:solidFill>
              <a:schemeClr val="tx1"/>
            </a:solidFill>
            <a:latin typeface="+mj-ea"/>
            <a:ea typeface="+mj-ea"/>
          </a:endParaRPr>
        </a:p>
      </dgm:t>
    </dgm:pt>
    <dgm:pt modelId="{6A7FDB9B-2A04-4799-B5F7-7BE285A2EAD5}">
      <dgm:prSet custT="1"/>
      <dgm:spPr>
        <a:noFill/>
        <a:ln>
          <a:noFill/>
        </a:ln>
      </dgm:spPr>
      <dgm:t>
        <a:bodyPr/>
        <a:lstStyle/>
        <a:p>
          <a:pPr>
            <a:lnSpc>
              <a:spcPts val="1000"/>
            </a:lnSpc>
          </a:pPr>
          <a:r>
            <a:rPr lang="en-US" sz="1200" baseline="0" dirty="0">
              <a:solidFill>
                <a:schemeClr val="tx1"/>
              </a:solidFill>
              <a:latin typeface="+mj-ea"/>
              <a:ea typeface="+mj-ea"/>
            </a:rPr>
            <a:t>ERP</a:t>
          </a:r>
          <a:r>
            <a:rPr lang="zh-CN" altLang="en-US" sz="1200" baseline="0" dirty="0">
              <a:solidFill>
                <a:schemeClr val="tx1"/>
              </a:solidFill>
              <a:latin typeface="+mj-ea"/>
              <a:ea typeface="+mj-ea"/>
            </a:rPr>
            <a:t>与</a:t>
          </a:r>
          <a:r>
            <a:rPr lang="en-US" altLang="zh-CN" sz="1200" baseline="0" dirty="0">
              <a:solidFill>
                <a:schemeClr val="tx1"/>
              </a:solidFill>
              <a:latin typeface="+mj-ea"/>
              <a:ea typeface="+mj-ea"/>
            </a:rPr>
            <a:t>PLM</a:t>
          </a:r>
          <a:r>
            <a:rPr lang="zh-CN" altLang="en-US" sz="1200" baseline="0" dirty="0">
              <a:solidFill>
                <a:schemeClr val="tx1"/>
              </a:solidFill>
              <a:latin typeface="+mj-ea"/>
              <a:ea typeface="+mj-ea"/>
            </a:rPr>
            <a:t>接口方案</a:t>
          </a:r>
          <a:endParaRPr lang="en-US" sz="1200" baseline="0" dirty="0">
            <a:solidFill>
              <a:schemeClr val="tx1"/>
            </a:solidFill>
            <a:latin typeface="+mj-ea"/>
            <a:ea typeface="+mj-ea"/>
          </a:endParaRPr>
        </a:p>
      </dgm:t>
    </dgm:pt>
    <dgm:pt modelId="{0A98317A-6D9D-4AF4-950F-8F90E9BCCFB8}" cxnId="{5C9D1252-1054-4CA9-B99D-E5D0F76D789A}" type="sibTrans">
      <dgm:prSet/>
      <dgm:spPr/>
      <dgm:t>
        <a:bodyPr/>
        <a:lstStyle/>
        <a:p>
          <a:endParaRPr lang="en-US" sz="1200" baseline="0">
            <a:solidFill>
              <a:schemeClr val="tx1"/>
            </a:solidFill>
            <a:latin typeface="+mj-ea"/>
            <a:ea typeface="+mj-ea"/>
          </a:endParaRPr>
        </a:p>
      </dgm:t>
    </dgm:pt>
    <dgm:pt modelId="{9BEE8D53-B000-43BC-84BC-F493E991866E}" cxnId="{5C9D1252-1054-4CA9-B99D-E5D0F76D789A}" type="parTrans">
      <dgm:prSet/>
      <dgm:spPr/>
      <dgm:t>
        <a:bodyPr/>
        <a:lstStyle/>
        <a:p>
          <a:endParaRPr lang="en-US" sz="1200" baseline="0">
            <a:solidFill>
              <a:schemeClr val="tx1"/>
            </a:solidFill>
            <a:latin typeface="+mj-ea"/>
            <a:ea typeface="+mj-ea"/>
          </a:endParaRPr>
        </a:p>
      </dgm:t>
    </dgm:pt>
    <dgm:pt modelId="{D4D81E14-A3A9-4602-B847-F107B24D4D8C}">
      <dgm:prSet custT="1"/>
      <dgm:spPr>
        <a:noFill/>
        <a:ln>
          <a:noFill/>
        </a:ln>
      </dgm:spPr>
      <dgm:t>
        <a:bodyPr/>
        <a:lstStyle/>
        <a:p>
          <a:pPr>
            <a:lnSpc>
              <a:spcPts val="1000"/>
            </a:lnSpc>
          </a:pPr>
          <a:r>
            <a:rPr lang="zh-CN" altLang="en-US" sz="1200" baseline="0" dirty="0">
              <a:solidFill>
                <a:schemeClr val="tx1"/>
              </a:solidFill>
              <a:latin typeface="+mj-ea"/>
              <a:ea typeface="+mj-ea"/>
            </a:rPr>
            <a:t>生产计划调整和物资调拨</a:t>
          </a:r>
          <a:endParaRPr lang="en-US" sz="1200" baseline="0" dirty="0">
            <a:solidFill>
              <a:schemeClr val="tx1"/>
            </a:solidFill>
            <a:latin typeface="+mj-ea"/>
            <a:ea typeface="+mj-ea"/>
          </a:endParaRPr>
        </a:p>
      </dgm:t>
    </dgm:pt>
    <dgm:pt modelId="{821D495E-2D15-47E6-AC4C-CEB6C29FF35E}" cxnId="{CEEFDFF7-79E5-451C-AA96-3AEB798553DC}" type="sibTrans">
      <dgm:prSet/>
      <dgm:spPr/>
      <dgm:t>
        <a:bodyPr/>
        <a:lstStyle/>
        <a:p>
          <a:endParaRPr lang="en-US" sz="1200" baseline="0">
            <a:solidFill>
              <a:schemeClr val="tx1"/>
            </a:solidFill>
            <a:latin typeface="+mj-ea"/>
            <a:ea typeface="+mj-ea"/>
          </a:endParaRPr>
        </a:p>
      </dgm:t>
    </dgm:pt>
    <dgm:pt modelId="{DB08999A-24AA-4B86-AC46-2BBCA5957CB1}" cxnId="{CEEFDFF7-79E5-451C-AA96-3AEB798553DC}" type="parTrans">
      <dgm:prSet/>
      <dgm:spPr/>
      <dgm:t>
        <a:bodyPr/>
        <a:lstStyle/>
        <a:p>
          <a:endParaRPr lang="en-US" sz="1200" baseline="0">
            <a:solidFill>
              <a:schemeClr val="tx1"/>
            </a:solidFill>
            <a:latin typeface="+mj-ea"/>
            <a:ea typeface="+mj-ea"/>
          </a:endParaRPr>
        </a:p>
      </dgm:t>
    </dgm:pt>
    <dgm:pt modelId="{6AA93D43-D44F-427D-8899-28F200EC8456}">
      <dgm:prSet custT="1"/>
      <dgm:spPr>
        <a:noFill/>
        <a:ln>
          <a:noFill/>
        </a:ln>
      </dgm:spPr>
      <dgm:t>
        <a:bodyPr/>
        <a:lstStyle/>
        <a:p>
          <a:r>
            <a:rPr lang="zh-CN" altLang="en-US" sz="1200" baseline="0" dirty="0">
              <a:solidFill>
                <a:schemeClr val="tx1"/>
              </a:solidFill>
              <a:latin typeface="+mj-ea"/>
              <a:ea typeface="+mj-ea"/>
            </a:rPr>
            <a:t>现场安装管理</a:t>
          </a:r>
          <a:endParaRPr lang="en-US" sz="1200" baseline="0" dirty="0">
            <a:solidFill>
              <a:schemeClr val="tx1"/>
            </a:solidFill>
            <a:latin typeface="+mj-ea"/>
            <a:ea typeface="+mj-ea"/>
          </a:endParaRPr>
        </a:p>
      </dgm:t>
    </dgm:pt>
    <dgm:pt modelId="{A07C0100-7CD5-4369-92C5-9814137C4106}" cxnId="{516E063D-A805-46E3-96F2-7E04D97D897F}" type="parTrans">
      <dgm:prSet/>
      <dgm:spPr/>
    </dgm:pt>
    <dgm:pt modelId="{7DD919C6-DDDE-4018-820D-7F026603EBC0}" cxnId="{516E063D-A805-46E3-96F2-7E04D97D897F}" type="sibTrans">
      <dgm:prSet/>
      <dgm:spPr/>
    </dgm:pt>
    <dgm:pt modelId="{8E791C6B-1941-4B7B-8E5A-A198E9B01DC2}" type="pres">
      <dgm:prSet presAssocID="{EFC1F082-B011-4348-A319-067183E7E039}" presName="linearFlow" presStyleCnt="0">
        <dgm:presLayoutVars>
          <dgm:dir/>
          <dgm:animLvl val="lvl"/>
          <dgm:resizeHandles val="exact"/>
        </dgm:presLayoutVars>
      </dgm:prSet>
      <dgm:spPr/>
    </dgm:pt>
    <dgm:pt modelId="{B6E891DD-45CF-49A7-9C56-67D4BBBCCC45}" type="pres">
      <dgm:prSet presAssocID="{621E6AE6-FC39-406F-B6C6-4EEB5DD28FED}" presName="composite" presStyleCnt="0"/>
      <dgm:spPr/>
    </dgm:pt>
    <dgm:pt modelId="{20AAF7B6-FBB1-460F-B6B3-F5587365E6CA}" type="pres">
      <dgm:prSet presAssocID="{621E6AE6-FC39-406F-B6C6-4EEB5DD28FED}" presName="parentText" presStyleLbl="alignNode1" presStyleIdx="0" presStyleCnt="6" custScaleX="83203" custLinFactNeighborX="0" custLinFactNeighborY="556">
        <dgm:presLayoutVars>
          <dgm:chMax val="1"/>
          <dgm:bulletEnabled val="1"/>
        </dgm:presLayoutVars>
      </dgm:prSet>
      <dgm:spPr/>
    </dgm:pt>
    <dgm:pt modelId="{313C64AB-79EA-4309-8055-3A96027A76D5}" type="pres">
      <dgm:prSet presAssocID="{621E6AE6-FC39-406F-B6C6-4EEB5DD28FED}" presName="descendantText" presStyleLbl="alignAcc1" presStyleIdx="0" presStyleCnt="6" custLinFactNeighborX="-111" custLinFactNeighborY="17593">
        <dgm:presLayoutVars>
          <dgm:bulletEnabled val="1"/>
        </dgm:presLayoutVars>
      </dgm:prSet>
      <dgm:spPr/>
    </dgm:pt>
    <dgm:pt modelId="{4976452E-CA36-428D-AD7C-5610B4CA3D43}" type="pres">
      <dgm:prSet presAssocID="{DF1C202D-A97C-4F4A-9DDA-8E7E070DE5F1}" presName="sp" presStyleCnt="0"/>
      <dgm:spPr/>
    </dgm:pt>
    <dgm:pt modelId="{8CD1838B-DF6C-4D17-B238-0DC3163FC1EC}" type="pres">
      <dgm:prSet presAssocID="{4E045079-42D3-41E4-8019-A9261358FE45}" presName="composite" presStyleCnt="0"/>
      <dgm:spPr/>
    </dgm:pt>
    <dgm:pt modelId="{95A07AB1-8BD4-4B3B-8783-7A35499E54A7}" type="pres">
      <dgm:prSet presAssocID="{4E045079-42D3-41E4-8019-A9261358FE45}" presName="parentText" presStyleLbl="alignNode1" presStyleIdx="1" presStyleCnt="6" custScaleX="83203">
        <dgm:presLayoutVars>
          <dgm:chMax val="1"/>
          <dgm:bulletEnabled val="1"/>
        </dgm:presLayoutVars>
      </dgm:prSet>
      <dgm:spPr/>
    </dgm:pt>
    <dgm:pt modelId="{4FA324E3-012D-4926-86DE-B76EEB876C2B}" type="pres">
      <dgm:prSet presAssocID="{4E045079-42D3-41E4-8019-A9261358FE45}" presName="descendantText" presStyleLbl="alignAcc1" presStyleIdx="1" presStyleCnt="6" custLinFactNeighborX="-613" custLinFactNeighborY="21508">
        <dgm:presLayoutVars>
          <dgm:bulletEnabled val="1"/>
        </dgm:presLayoutVars>
      </dgm:prSet>
      <dgm:spPr/>
    </dgm:pt>
    <dgm:pt modelId="{AADD7328-2FC4-49CF-AA4A-58355757C6C5}" type="pres">
      <dgm:prSet presAssocID="{28A7823B-FDBC-46BA-9B76-400D4DCEEADB}" presName="sp" presStyleCnt="0"/>
      <dgm:spPr/>
    </dgm:pt>
    <dgm:pt modelId="{DC779E2F-A683-44D6-B13B-AD42177168FB}" type="pres">
      <dgm:prSet presAssocID="{AE63DC1C-1E15-4189-ABB6-AD9F0172239E}" presName="composite" presStyleCnt="0"/>
      <dgm:spPr/>
    </dgm:pt>
    <dgm:pt modelId="{719BF611-AB38-479A-8722-944AA2F81482}" type="pres">
      <dgm:prSet presAssocID="{AE63DC1C-1E15-4189-ABB6-AD9F0172239E}" presName="parentText" presStyleLbl="alignNode1" presStyleIdx="2" presStyleCnt="6" custScaleX="83203">
        <dgm:presLayoutVars>
          <dgm:chMax val="1"/>
          <dgm:bulletEnabled val="1"/>
        </dgm:presLayoutVars>
      </dgm:prSet>
      <dgm:spPr/>
    </dgm:pt>
    <dgm:pt modelId="{A3EEDCDD-EF57-425A-ACC5-710823E21AEA}" type="pres">
      <dgm:prSet presAssocID="{AE63DC1C-1E15-4189-ABB6-AD9F0172239E}" presName="descendantText" presStyleLbl="alignAcc1" presStyleIdx="2" presStyleCnt="6" custLinFactNeighborX="986" custLinFactNeighborY="19281">
        <dgm:presLayoutVars>
          <dgm:bulletEnabled val="1"/>
        </dgm:presLayoutVars>
      </dgm:prSet>
      <dgm:spPr/>
    </dgm:pt>
    <dgm:pt modelId="{A1AA107C-4029-4C28-A8E9-6872F5C0B1E3}" type="pres">
      <dgm:prSet presAssocID="{46138828-8AC1-4102-99BC-0D9759749AE1}" presName="sp" presStyleCnt="0"/>
      <dgm:spPr/>
    </dgm:pt>
    <dgm:pt modelId="{315CA59A-94D0-4BF0-9CEC-C9F086D60802}" type="pres">
      <dgm:prSet presAssocID="{C95AAC77-6C96-439C-97CE-D5C9FDBEEAF0}" presName="composite" presStyleCnt="0"/>
      <dgm:spPr/>
    </dgm:pt>
    <dgm:pt modelId="{04A73592-8299-454C-9445-DC23689301E3}" type="pres">
      <dgm:prSet presAssocID="{C95AAC77-6C96-439C-97CE-D5C9FDBEEAF0}" presName="parentText" presStyleLbl="alignNode1" presStyleIdx="3" presStyleCnt="6" custScaleX="83203">
        <dgm:presLayoutVars>
          <dgm:chMax val="1"/>
          <dgm:bulletEnabled val="1"/>
        </dgm:presLayoutVars>
      </dgm:prSet>
      <dgm:spPr/>
    </dgm:pt>
    <dgm:pt modelId="{2892D2C8-4F37-4BB8-957B-6C589825069C}" type="pres">
      <dgm:prSet presAssocID="{C95AAC77-6C96-439C-97CE-D5C9FDBEEAF0}" presName="descendantText" presStyleLbl="alignAcc1" presStyleIdx="3" presStyleCnt="6" custLinFactNeighborX="986" custLinFactNeighborY="12628">
        <dgm:presLayoutVars>
          <dgm:bulletEnabled val="1"/>
        </dgm:presLayoutVars>
      </dgm:prSet>
      <dgm:spPr/>
    </dgm:pt>
    <dgm:pt modelId="{05FF7F62-462D-47C0-A4CC-D5BAB4619104}" type="pres">
      <dgm:prSet presAssocID="{5C8AC222-C030-469A-83B2-6E0A4DD5BF42}" presName="sp" presStyleCnt="0"/>
      <dgm:spPr/>
    </dgm:pt>
    <dgm:pt modelId="{74E6EDD5-8574-4CDA-B27B-9B889D83F43E}" type="pres">
      <dgm:prSet presAssocID="{7A6A5A06-92B8-41C0-8C50-5AFF94470B11}" presName="composite" presStyleCnt="0"/>
      <dgm:spPr/>
    </dgm:pt>
    <dgm:pt modelId="{BEB68A91-2C29-453A-A639-415D9B21DAEE}" type="pres">
      <dgm:prSet presAssocID="{7A6A5A06-92B8-41C0-8C50-5AFF94470B11}" presName="parentText" presStyleLbl="alignNode1" presStyleIdx="4" presStyleCnt="6" custScaleX="83203">
        <dgm:presLayoutVars>
          <dgm:chMax val="1"/>
          <dgm:bulletEnabled val="1"/>
        </dgm:presLayoutVars>
      </dgm:prSet>
      <dgm:spPr/>
    </dgm:pt>
    <dgm:pt modelId="{430F856A-3C2E-4E10-9C14-478F7A417F3C}" type="pres">
      <dgm:prSet presAssocID="{7A6A5A06-92B8-41C0-8C50-5AFF94470B11}" presName="descendantText" presStyleLbl="alignAcc1" presStyleIdx="4" presStyleCnt="6" custLinFactNeighborX="986" custLinFactNeighborY="16436">
        <dgm:presLayoutVars>
          <dgm:bulletEnabled val="1"/>
        </dgm:presLayoutVars>
      </dgm:prSet>
      <dgm:spPr/>
    </dgm:pt>
    <dgm:pt modelId="{6413775F-64FB-47FF-927E-CF0E0459C265}" type="pres">
      <dgm:prSet presAssocID="{FA8B0EA6-B229-4844-8F3B-DEF2EDB38F14}" presName="sp" presStyleCnt="0"/>
      <dgm:spPr/>
    </dgm:pt>
    <dgm:pt modelId="{1E0884FC-35E8-4A96-8CB4-0E3660B86FCC}" type="pres">
      <dgm:prSet presAssocID="{FA7765C8-3B2D-461C-A96F-9CC49B328664}" presName="composite" presStyleCnt="0"/>
      <dgm:spPr/>
    </dgm:pt>
    <dgm:pt modelId="{0462CA67-40FC-4E11-B5E9-9211D8ED765A}" type="pres">
      <dgm:prSet presAssocID="{FA7765C8-3B2D-461C-A96F-9CC49B328664}" presName="parentText" presStyleLbl="alignNode1" presStyleIdx="5" presStyleCnt="6" custScaleX="83203">
        <dgm:presLayoutVars>
          <dgm:chMax val="1"/>
          <dgm:bulletEnabled val="1"/>
        </dgm:presLayoutVars>
      </dgm:prSet>
      <dgm:spPr/>
    </dgm:pt>
    <dgm:pt modelId="{8F016162-FDDE-45E9-B25B-FD9C82A06E24}" type="pres">
      <dgm:prSet presAssocID="{FA7765C8-3B2D-461C-A96F-9CC49B328664}" presName="descendantText" presStyleLbl="alignAcc1" presStyleIdx="5" presStyleCnt="6" custLinFactNeighborX="1097" custLinFactNeighborY="21131">
        <dgm:presLayoutVars>
          <dgm:bulletEnabled val="1"/>
        </dgm:presLayoutVars>
      </dgm:prSet>
      <dgm:spPr/>
    </dgm:pt>
  </dgm:ptLst>
  <dgm:cxnLst>
    <dgm:cxn modelId="{84BC770A-5F55-456C-B5F9-3B939AC4F61E}" srcId="{4E045079-42D3-41E4-8019-A9261358FE45}" destId="{2EA66486-F91D-44B1-AD09-FAF207548AE5}" srcOrd="0" destOrd="0" parTransId="{893E5932-D268-42AE-BD03-45F44D7683CA}" sibTransId="{2EF826EC-570B-4845-871E-60782630EB6E}"/>
    <dgm:cxn modelId="{764B5910-1385-43D8-B595-3A02BEFE7D5B}" srcId="{AE63DC1C-1E15-4189-ABB6-AD9F0172239E}" destId="{AFE03D56-F2DF-46EF-AB2E-9B758E72DFC1}" srcOrd="1" destOrd="0" parTransId="{CA44E476-9BF5-4BBC-BD1C-9E474FB346C6}" sibTransId="{ED32E6A4-6002-4ABA-AB0D-93A25BE087B9}"/>
    <dgm:cxn modelId="{96C9F114-1E22-46E5-9A2D-67AE2DCF89D9}" srcId="{7A6A5A06-92B8-41C0-8C50-5AFF94470B11}" destId="{24BB77BF-CAFE-4C06-B33B-693B5751ACA7}" srcOrd="0" destOrd="0" parTransId="{42A864B0-26D9-402E-9CF6-8152C337A9B3}" sibTransId="{9BBABF20-DDEA-48EC-8106-D68F62AF2EF9}"/>
    <dgm:cxn modelId="{42C0A517-4E24-494E-A825-E8A3442C146A}" srcId="{621E6AE6-FC39-406F-B6C6-4EEB5DD28FED}" destId="{56885CF5-C5C0-400F-A5B7-F10B9C6EE5F1}" srcOrd="2" destOrd="0" parTransId="{7930C469-4A50-4149-B29A-8EAB42BC69C9}" sibTransId="{C05C19A4-86EB-408E-BD5F-2018981D6BA8}"/>
    <dgm:cxn modelId="{3F56E119-80ED-4E66-80E4-65EC97809C50}" srcId="{FA7765C8-3B2D-461C-A96F-9CC49B328664}" destId="{2C2E3707-95F7-47E9-BA9F-1A96DD2B7839}" srcOrd="1" destOrd="0" parTransId="{9A86907D-8ED8-4571-B65E-92A1C0F0E1B7}" sibTransId="{4C5C0F5E-3504-4DB1-8FD8-74AC91179EB2}"/>
    <dgm:cxn modelId="{65F88123-5912-44D3-905C-B4790C9B1CA4}" type="presOf" srcId="{D4D81E14-A3A9-4602-B847-F107B24D4D8C}" destId="{2892D2C8-4F37-4BB8-957B-6C589825069C}" srcOrd="0" destOrd="1" presId="urn:microsoft.com/office/officeart/2005/8/layout/chevron2"/>
    <dgm:cxn modelId="{EBE7F934-55A5-4FC6-89C3-32064EEF997D}" type="presOf" srcId="{4E045079-42D3-41E4-8019-A9261358FE45}" destId="{95A07AB1-8BD4-4B3B-8783-7A35499E54A7}" srcOrd="0" destOrd="0" presId="urn:microsoft.com/office/officeart/2005/8/layout/chevron2"/>
    <dgm:cxn modelId="{96F5C737-CF69-4D8A-8270-F8A4603A69ED}" type="presOf" srcId="{6A7FDB9B-2A04-4799-B5F7-7BE285A2EAD5}" destId="{2892D2C8-4F37-4BB8-957B-6C589825069C}" srcOrd="0" destOrd="2" presId="urn:microsoft.com/office/officeart/2005/8/layout/chevron2"/>
    <dgm:cxn modelId="{55CC5C3A-0F27-447B-808F-F856668BAF98}" type="presOf" srcId="{B153891A-5E54-4BCD-8685-48147EF8421F}" destId="{313C64AB-79EA-4309-8055-3A96027A76D5}" srcOrd="0" destOrd="0" presId="urn:microsoft.com/office/officeart/2005/8/layout/chevron2"/>
    <dgm:cxn modelId="{516E063D-A805-46E3-96F2-7E04D97D897F}" srcId="{7A6A5A06-92B8-41C0-8C50-5AFF94470B11}" destId="{6AA93D43-D44F-427D-8899-28F200EC8456}" srcOrd="1" destOrd="0" parTransId="{A07C0100-7CD5-4369-92C5-9814137C4106}" sibTransId="{7DD919C6-DDDE-4018-820D-7F026603EBC0}"/>
    <dgm:cxn modelId="{5C81E560-1529-4C60-85EA-72779BB70480}" srcId="{EFC1F082-B011-4348-A319-067183E7E039}" destId="{C95AAC77-6C96-439C-97CE-D5C9FDBEEAF0}" srcOrd="3" destOrd="0" parTransId="{68C04078-E8B2-491D-BBD6-3B9F3A40E8B8}" sibTransId="{5C8AC222-C030-469A-83B2-6E0A4DD5BF42}"/>
    <dgm:cxn modelId="{73897E42-0E40-4E90-86A7-498759BBE5DB}" srcId="{C95AAC77-6C96-439C-97CE-D5C9FDBEEAF0}" destId="{661C8369-7011-42BD-B15B-9CB304B8DBB6}" srcOrd="0" destOrd="0" parTransId="{D0DCA975-15B2-40B5-A3F0-98A5F93A9CE7}" sibTransId="{675655F3-06B2-41F3-A66E-5F2C304F274D}"/>
    <dgm:cxn modelId="{BD243A4D-2313-4D9B-833A-E1838CAD4FF1}" srcId="{4E045079-42D3-41E4-8019-A9261358FE45}" destId="{735E061A-E3AC-40DD-9084-2BF925088B6A}" srcOrd="2" destOrd="0" parTransId="{F1A5CEF0-4978-4F44-A4DF-0D3B7828D190}" sibTransId="{C2FDD4B9-ABBD-4A6C-9672-C07442A99A46}"/>
    <dgm:cxn modelId="{14198C50-0FFE-4A86-B23D-66218A4BB8B8}" type="presOf" srcId="{AE63DC1C-1E15-4189-ABB6-AD9F0172239E}" destId="{719BF611-AB38-479A-8722-944AA2F81482}" srcOrd="0" destOrd="0" presId="urn:microsoft.com/office/officeart/2005/8/layout/chevron2"/>
    <dgm:cxn modelId="{5C9D1252-1054-4CA9-B99D-E5D0F76D789A}" srcId="{C95AAC77-6C96-439C-97CE-D5C9FDBEEAF0}" destId="{6A7FDB9B-2A04-4799-B5F7-7BE285A2EAD5}" srcOrd="2" destOrd="0" parTransId="{9BEE8D53-B000-43BC-84BC-F493E991866E}" sibTransId="{0A98317A-6D9D-4AF4-950F-8F90E9BCCFB8}"/>
    <dgm:cxn modelId="{3EBF8652-FC95-4271-B511-7DEEBE22F5E6}" type="presOf" srcId="{661C8369-7011-42BD-B15B-9CB304B8DBB6}" destId="{2892D2C8-4F37-4BB8-957B-6C589825069C}" srcOrd="0" destOrd="0" presId="urn:microsoft.com/office/officeart/2005/8/layout/chevron2"/>
    <dgm:cxn modelId="{89C4A972-DDAE-4FD6-ADD0-604C64AF24C4}" srcId="{EFC1F082-B011-4348-A319-067183E7E039}" destId="{AE63DC1C-1E15-4189-ABB6-AD9F0172239E}" srcOrd="2" destOrd="0" parTransId="{FA11244E-2D7D-4DDD-BE9C-6805973DEC61}" sibTransId="{46138828-8AC1-4102-99BC-0D9759749AE1}"/>
    <dgm:cxn modelId="{0B182A73-BBE0-456B-9E07-061E3D91DDCB}" type="presOf" srcId="{7A6A5A06-92B8-41C0-8C50-5AFF94470B11}" destId="{BEB68A91-2C29-453A-A639-415D9B21DAEE}" srcOrd="0" destOrd="0" presId="urn:microsoft.com/office/officeart/2005/8/layout/chevron2"/>
    <dgm:cxn modelId="{2ACEB876-EE2B-4AD2-AAC6-701F66FAC6AB}" srcId="{EFC1F082-B011-4348-A319-067183E7E039}" destId="{621E6AE6-FC39-406F-B6C6-4EEB5DD28FED}" srcOrd="0" destOrd="0" parTransId="{65C7E22D-C08D-4718-B594-A721C9948671}" sibTransId="{DF1C202D-A97C-4F4A-9DDA-8E7E070DE5F1}"/>
    <dgm:cxn modelId="{F8275477-806F-4FAD-B429-5EF057FA322D}" srcId="{FA7765C8-3B2D-461C-A96F-9CC49B328664}" destId="{4FFDF1BF-A637-46B4-AADB-2E2E393E1B34}" srcOrd="0" destOrd="0" parTransId="{CADF1214-6C49-40DD-8D7A-8614E5DE80D7}" sibTransId="{A5AB7C38-3E02-4D03-B2C7-8ED6545541DC}"/>
    <dgm:cxn modelId="{BB09AC7B-8C2C-478A-AE0C-749F0B8C5A04}" srcId="{4E045079-42D3-41E4-8019-A9261358FE45}" destId="{54D884BF-041C-4ECB-ADE2-0B9F60C690B4}" srcOrd="3" destOrd="0" parTransId="{FB04B03F-78C1-4617-879B-DB9D33351260}" sibTransId="{BC1265CA-619E-46F9-9BC3-40B4EB09FB07}"/>
    <dgm:cxn modelId="{BB9C2C80-0760-4D18-9EE5-D22F086E7FE4}" type="presOf" srcId="{2C2E3707-95F7-47E9-BA9F-1A96DD2B7839}" destId="{8F016162-FDDE-45E9-B25B-FD9C82A06E24}" srcOrd="0" destOrd="1" presId="urn:microsoft.com/office/officeart/2005/8/layout/chevron2"/>
    <dgm:cxn modelId="{74F48980-4D07-45DD-8DE2-058505B49AD7}" type="presOf" srcId="{C6642077-6A7D-447A-9C00-A4DA0870C58C}" destId="{313C64AB-79EA-4309-8055-3A96027A76D5}" srcOrd="0" destOrd="1" presId="urn:microsoft.com/office/officeart/2005/8/layout/chevron2"/>
    <dgm:cxn modelId="{20238681-921E-4B56-943F-3C4A016CC352}" type="presOf" srcId="{6AA93D43-D44F-427D-8899-28F200EC8456}" destId="{430F856A-3C2E-4E10-9C14-478F7A417F3C}" srcOrd="0" destOrd="1" presId="urn:microsoft.com/office/officeart/2005/8/layout/chevron2"/>
    <dgm:cxn modelId="{820E1383-509B-4A3F-AA95-6E3BF1CB2407}" type="presOf" srcId="{621E6AE6-FC39-406F-B6C6-4EEB5DD28FED}" destId="{20AAF7B6-FBB1-460F-B6B3-F5587365E6CA}" srcOrd="0" destOrd="0" presId="urn:microsoft.com/office/officeart/2005/8/layout/chevron2"/>
    <dgm:cxn modelId="{EC37B58B-E35F-4927-884C-7BB7A07541F6}" srcId="{AE63DC1C-1E15-4189-ABB6-AD9F0172239E}" destId="{7572397C-D28A-483F-BB20-B8A4153EFD32}" srcOrd="0" destOrd="0" parTransId="{765742A4-E757-4343-ABD5-5A9333E9AE7D}" sibTransId="{A48B401A-BF53-49BE-8936-F9E9BD8F584C}"/>
    <dgm:cxn modelId="{75B9FA8C-C4B8-4079-91CB-269B4A34AB0C}" srcId="{EFC1F082-B011-4348-A319-067183E7E039}" destId="{7A6A5A06-92B8-41C0-8C50-5AFF94470B11}" srcOrd="4" destOrd="0" parTransId="{BCE14971-323A-4575-A78C-8FD05328B9C1}" sibTransId="{FA8B0EA6-B229-4844-8F3B-DEF2EDB38F14}"/>
    <dgm:cxn modelId="{3C922894-0AFD-4CF4-B1CE-552787B7FC75}" type="presOf" srcId="{54D884BF-041C-4ECB-ADE2-0B9F60C690B4}" destId="{4FA324E3-012D-4926-86DE-B76EEB876C2B}" srcOrd="0" destOrd="3" presId="urn:microsoft.com/office/officeart/2005/8/layout/chevron2"/>
    <dgm:cxn modelId="{80798B99-77AD-4292-8056-9C4C0B5ABB03}" type="presOf" srcId="{AFE03D56-F2DF-46EF-AB2E-9B758E72DFC1}" destId="{A3EEDCDD-EF57-425A-ACC5-710823E21AEA}" srcOrd="0" destOrd="1" presId="urn:microsoft.com/office/officeart/2005/8/layout/chevron2"/>
    <dgm:cxn modelId="{8DE7FFA7-49D1-49E9-9628-D1891E3B5D67}" srcId="{EFC1F082-B011-4348-A319-067183E7E039}" destId="{4E045079-42D3-41E4-8019-A9261358FE45}" srcOrd="1" destOrd="0" parTransId="{E077094D-AD0D-43E7-BBE9-654FCF58ACC0}" sibTransId="{28A7823B-FDBC-46BA-9B76-400D4DCEEADB}"/>
    <dgm:cxn modelId="{604E27AC-457A-4171-A462-189D1F9B3699}" type="presOf" srcId="{735E061A-E3AC-40DD-9084-2BF925088B6A}" destId="{4FA324E3-012D-4926-86DE-B76EEB876C2B}" srcOrd="0" destOrd="2" presId="urn:microsoft.com/office/officeart/2005/8/layout/chevron2"/>
    <dgm:cxn modelId="{28EC66B5-D237-4EE1-964D-0626629B56E9}" type="presOf" srcId="{C95AAC77-6C96-439C-97CE-D5C9FDBEEAF0}" destId="{04A73592-8299-454C-9445-DC23689301E3}" srcOrd="0" destOrd="0" presId="urn:microsoft.com/office/officeart/2005/8/layout/chevron2"/>
    <dgm:cxn modelId="{671FB9B5-E1E4-45C3-B478-B6A0A354ADA0}" type="presOf" srcId="{EFC1F082-B011-4348-A319-067183E7E039}" destId="{8E791C6B-1941-4B7B-8E5A-A198E9B01DC2}" srcOrd="0" destOrd="0" presId="urn:microsoft.com/office/officeart/2005/8/layout/chevron2"/>
    <dgm:cxn modelId="{69CC9FB9-21C1-4069-B276-CE57F5F34D8C}" type="presOf" srcId="{15A1B1EF-988B-4EC7-A47E-7A64EE94891B}" destId="{4FA324E3-012D-4926-86DE-B76EEB876C2B}" srcOrd="0" destOrd="1" presId="urn:microsoft.com/office/officeart/2005/8/layout/chevron2"/>
    <dgm:cxn modelId="{9CD3D4C1-9DA3-4F69-8F85-6F39B16CF1E7}" type="presOf" srcId="{2EA66486-F91D-44B1-AD09-FAF207548AE5}" destId="{4FA324E3-012D-4926-86DE-B76EEB876C2B}" srcOrd="0" destOrd="0" presId="urn:microsoft.com/office/officeart/2005/8/layout/chevron2"/>
    <dgm:cxn modelId="{0C96A7C3-78B7-47D7-B5C2-FF1290A35B7D}" type="presOf" srcId="{FA7765C8-3B2D-461C-A96F-9CC49B328664}" destId="{0462CA67-40FC-4E11-B5E9-9211D8ED765A}" srcOrd="0" destOrd="0" presId="urn:microsoft.com/office/officeart/2005/8/layout/chevron2"/>
    <dgm:cxn modelId="{178BA9D8-3DB1-4939-B012-71007DF5D27F}" type="presOf" srcId="{24BB77BF-CAFE-4C06-B33B-693B5751ACA7}" destId="{430F856A-3C2E-4E10-9C14-478F7A417F3C}" srcOrd="0" destOrd="0" presId="urn:microsoft.com/office/officeart/2005/8/layout/chevron2"/>
    <dgm:cxn modelId="{BF35BBDB-80B5-4C63-A0C3-6E7F22BD5946}" srcId="{621E6AE6-FC39-406F-B6C6-4EEB5DD28FED}" destId="{C6642077-6A7D-447A-9C00-A4DA0870C58C}" srcOrd="1" destOrd="0" parTransId="{55A19765-9AC0-4A38-A4A7-EB06E4DC6D5B}" sibTransId="{1C2DB136-D86C-42A5-9FEC-455E62090C9F}"/>
    <dgm:cxn modelId="{C16EB7E9-941F-412D-AC89-5EA45F63102D}" srcId="{621E6AE6-FC39-406F-B6C6-4EEB5DD28FED}" destId="{B153891A-5E54-4BCD-8685-48147EF8421F}" srcOrd="0" destOrd="0" parTransId="{E19DCFDE-ED5D-4BA8-A07F-B26C97650D5F}" sibTransId="{6F745AB7-F875-4A98-A2CD-468B7F3D1A58}"/>
    <dgm:cxn modelId="{01F498EA-4F75-4D16-B826-92433C039285}" type="presOf" srcId="{56885CF5-C5C0-400F-A5B7-F10B9C6EE5F1}" destId="{313C64AB-79EA-4309-8055-3A96027A76D5}" srcOrd="0" destOrd="2" presId="urn:microsoft.com/office/officeart/2005/8/layout/chevron2"/>
    <dgm:cxn modelId="{2F4637EC-EE33-4C78-A385-91059EA8592E}" srcId="{EFC1F082-B011-4348-A319-067183E7E039}" destId="{FA7765C8-3B2D-461C-A96F-9CC49B328664}" srcOrd="5" destOrd="0" parTransId="{E3FA4EC1-B47E-463E-8414-73E190719922}" sibTransId="{250589E0-CEFE-44B6-B364-13B25A116162}"/>
    <dgm:cxn modelId="{A7FE46F6-6863-42DA-9AC3-C31E023869BA}" type="presOf" srcId="{4FFDF1BF-A637-46B4-AADB-2E2E393E1B34}" destId="{8F016162-FDDE-45E9-B25B-FD9C82A06E24}" srcOrd="0" destOrd="0" presId="urn:microsoft.com/office/officeart/2005/8/layout/chevron2"/>
    <dgm:cxn modelId="{CEEFDFF7-79E5-451C-AA96-3AEB798553DC}" srcId="{C95AAC77-6C96-439C-97CE-D5C9FDBEEAF0}" destId="{D4D81E14-A3A9-4602-B847-F107B24D4D8C}" srcOrd="1" destOrd="0" parTransId="{DB08999A-24AA-4B86-AC46-2BBCA5957CB1}" sibTransId="{821D495E-2D15-47E6-AC4C-CEB6C29FF35E}"/>
    <dgm:cxn modelId="{2A8FD8FC-5276-4579-AFD2-85A02F495B4F}" type="presOf" srcId="{7572397C-D28A-483F-BB20-B8A4153EFD32}" destId="{A3EEDCDD-EF57-425A-ACC5-710823E21AEA}" srcOrd="0" destOrd="0" presId="urn:microsoft.com/office/officeart/2005/8/layout/chevron2"/>
    <dgm:cxn modelId="{810252FF-3AA2-4B04-B540-B67212298342}" srcId="{4E045079-42D3-41E4-8019-A9261358FE45}" destId="{15A1B1EF-988B-4EC7-A47E-7A64EE94891B}" srcOrd="1" destOrd="0" parTransId="{CAA05BD7-92BE-4FED-92FB-C235BB126215}" sibTransId="{0680DAC3-3C53-46BD-B5CE-F303C374DB6D}"/>
    <dgm:cxn modelId="{DC1DC2A7-44D9-41B6-BDF1-160567806A35}" type="presParOf" srcId="{8E791C6B-1941-4B7B-8E5A-A198E9B01DC2}" destId="{B6E891DD-45CF-49A7-9C56-67D4BBBCCC45}" srcOrd="0" destOrd="0" presId="urn:microsoft.com/office/officeart/2005/8/layout/chevron2"/>
    <dgm:cxn modelId="{4B15C777-C269-4253-8241-DEC3049D81C1}" type="presParOf" srcId="{B6E891DD-45CF-49A7-9C56-67D4BBBCCC45}" destId="{20AAF7B6-FBB1-460F-B6B3-F5587365E6CA}" srcOrd="0" destOrd="0" presId="urn:microsoft.com/office/officeart/2005/8/layout/chevron2"/>
    <dgm:cxn modelId="{8A8F9490-DB8B-43A1-A3EC-A193491C20D0}" type="presParOf" srcId="{B6E891DD-45CF-49A7-9C56-67D4BBBCCC45}" destId="{313C64AB-79EA-4309-8055-3A96027A76D5}" srcOrd="1" destOrd="0" presId="urn:microsoft.com/office/officeart/2005/8/layout/chevron2"/>
    <dgm:cxn modelId="{E69044FC-5EBB-4538-8599-14DF01E4B8EA}" type="presParOf" srcId="{8E791C6B-1941-4B7B-8E5A-A198E9B01DC2}" destId="{4976452E-CA36-428D-AD7C-5610B4CA3D43}" srcOrd="1" destOrd="0" presId="urn:microsoft.com/office/officeart/2005/8/layout/chevron2"/>
    <dgm:cxn modelId="{A2E40B9A-2E9B-4788-BF27-DFE47575075A}" type="presParOf" srcId="{8E791C6B-1941-4B7B-8E5A-A198E9B01DC2}" destId="{8CD1838B-DF6C-4D17-B238-0DC3163FC1EC}" srcOrd="2" destOrd="0" presId="urn:microsoft.com/office/officeart/2005/8/layout/chevron2"/>
    <dgm:cxn modelId="{3A6EA8F6-3FB2-4668-8965-28D5724E0A52}" type="presParOf" srcId="{8CD1838B-DF6C-4D17-B238-0DC3163FC1EC}" destId="{95A07AB1-8BD4-4B3B-8783-7A35499E54A7}" srcOrd="0" destOrd="0" presId="urn:microsoft.com/office/officeart/2005/8/layout/chevron2"/>
    <dgm:cxn modelId="{D06BCB21-82FE-4F49-A1A0-81223AF37994}" type="presParOf" srcId="{8CD1838B-DF6C-4D17-B238-0DC3163FC1EC}" destId="{4FA324E3-012D-4926-86DE-B76EEB876C2B}" srcOrd="1" destOrd="0" presId="urn:microsoft.com/office/officeart/2005/8/layout/chevron2"/>
    <dgm:cxn modelId="{8DC5542F-DF3D-4799-8487-A76D57DC4C91}" type="presParOf" srcId="{8E791C6B-1941-4B7B-8E5A-A198E9B01DC2}" destId="{AADD7328-2FC4-49CF-AA4A-58355757C6C5}" srcOrd="3" destOrd="0" presId="urn:microsoft.com/office/officeart/2005/8/layout/chevron2"/>
    <dgm:cxn modelId="{C68B07BF-A65E-408C-AC68-53A52CB9233E}" type="presParOf" srcId="{8E791C6B-1941-4B7B-8E5A-A198E9B01DC2}" destId="{DC779E2F-A683-44D6-B13B-AD42177168FB}" srcOrd="4" destOrd="0" presId="urn:microsoft.com/office/officeart/2005/8/layout/chevron2"/>
    <dgm:cxn modelId="{267CC137-D725-4F39-850E-B72962E0D2BC}" type="presParOf" srcId="{DC779E2F-A683-44D6-B13B-AD42177168FB}" destId="{719BF611-AB38-479A-8722-944AA2F81482}" srcOrd="0" destOrd="0" presId="urn:microsoft.com/office/officeart/2005/8/layout/chevron2"/>
    <dgm:cxn modelId="{5EB2329B-CD4A-4166-947E-B20C0CF2B4D8}" type="presParOf" srcId="{DC779E2F-A683-44D6-B13B-AD42177168FB}" destId="{A3EEDCDD-EF57-425A-ACC5-710823E21AEA}" srcOrd="1" destOrd="0" presId="urn:microsoft.com/office/officeart/2005/8/layout/chevron2"/>
    <dgm:cxn modelId="{79CAD72E-B99F-484F-B80E-EE450330997F}" type="presParOf" srcId="{8E791C6B-1941-4B7B-8E5A-A198E9B01DC2}" destId="{A1AA107C-4029-4C28-A8E9-6872F5C0B1E3}" srcOrd="5" destOrd="0" presId="urn:microsoft.com/office/officeart/2005/8/layout/chevron2"/>
    <dgm:cxn modelId="{10AF7676-4F23-4439-960B-D4F1442D5505}" type="presParOf" srcId="{8E791C6B-1941-4B7B-8E5A-A198E9B01DC2}" destId="{315CA59A-94D0-4BF0-9CEC-C9F086D60802}" srcOrd="6" destOrd="0" presId="urn:microsoft.com/office/officeart/2005/8/layout/chevron2"/>
    <dgm:cxn modelId="{9AC7A3F3-20FA-49BC-A526-5CC95797631E}" type="presParOf" srcId="{315CA59A-94D0-4BF0-9CEC-C9F086D60802}" destId="{04A73592-8299-454C-9445-DC23689301E3}" srcOrd="0" destOrd="0" presId="urn:microsoft.com/office/officeart/2005/8/layout/chevron2"/>
    <dgm:cxn modelId="{4F091669-1681-41AE-A8FD-16A43C7B4EEF}" type="presParOf" srcId="{315CA59A-94D0-4BF0-9CEC-C9F086D60802}" destId="{2892D2C8-4F37-4BB8-957B-6C589825069C}" srcOrd="1" destOrd="0" presId="urn:microsoft.com/office/officeart/2005/8/layout/chevron2"/>
    <dgm:cxn modelId="{F523DF3B-7244-4F07-AD2E-C996A8B6736B}" type="presParOf" srcId="{8E791C6B-1941-4B7B-8E5A-A198E9B01DC2}" destId="{05FF7F62-462D-47C0-A4CC-D5BAB4619104}" srcOrd="7" destOrd="0" presId="urn:microsoft.com/office/officeart/2005/8/layout/chevron2"/>
    <dgm:cxn modelId="{16D034CB-22C7-41E3-B42D-4F7C963B46E0}" type="presParOf" srcId="{8E791C6B-1941-4B7B-8E5A-A198E9B01DC2}" destId="{74E6EDD5-8574-4CDA-B27B-9B889D83F43E}" srcOrd="8" destOrd="0" presId="urn:microsoft.com/office/officeart/2005/8/layout/chevron2"/>
    <dgm:cxn modelId="{0189A91F-143F-4895-B3E1-FDCA7FD54FDF}" type="presParOf" srcId="{74E6EDD5-8574-4CDA-B27B-9B889D83F43E}" destId="{BEB68A91-2C29-453A-A639-415D9B21DAEE}" srcOrd="0" destOrd="0" presId="urn:microsoft.com/office/officeart/2005/8/layout/chevron2"/>
    <dgm:cxn modelId="{B3928E25-6099-48B3-8E71-3EBFE5686587}" type="presParOf" srcId="{74E6EDD5-8574-4CDA-B27B-9B889D83F43E}" destId="{430F856A-3C2E-4E10-9C14-478F7A417F3C}" srcOrd="1" destOrd="0" presId="urn:microsoft.com/office/officeart/2005/8/layout/chevron2"/>
    <dgm:cxn modelId="{A1DBD0D5-E451-47D3-8055-2424F6AE4C28}" type="presParOf" srcId="{8E791C6B-1941-4B7B-8E5A-A198E9B01DC2}" destId="{6413775F-64FB-47FF-927E-CF0E0459C265}" srcOrd="9" destOrd="0" presId="urn:microsoft.com/office/officeart/2005/8/layout/chevron2"/>
    <dgm:cxn modelId="{C85D9D78-35DD-4483-98F7-FD4470361900}" type="presParOf" srcId="{8E791C6B-1941-4B7B-8E5A-A198E9B01DC2}" destId="{1E0884FC-35E8-4A96-8CB4-0E3660B86FCC}" srcOrd="10" destOrd="0" presId="urn:microsoft.com/office/officeart/2005/8/layout/chevron2"/>
    <dgm:cxn modelId="{442A265B-D535-44FC-8D20-4B1D33776A89}" type="presParOf" srcId="{1E0884FC-35E8-4A96-8CB4-0E3660B86FCC}" destId="{0462CA67-40FC-4E11-B5E9-9211D8ED765A}" srcOrd="0" destOrd="0" presId="urn:microsoft.com/office/officeart/2005/8/layout/chevron2"/>
    <dgm:cxn modelId="{0C673262-B732-4E0C-91EA-E9323250AC12}" type="presParOf" srcId="{1E0884FC-35E8-4A96-8CB4-0E3660B86FCC}" destId="{8F016162-FDDE-45E9-B25B-FD9C82A06E24}"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7AEC71-A5D9-4A31-80A2-7C6061E7ED61}" type="doc">
      <dgm:prSet loTypeId="urn:microsoft.com/office/officeart/2008/layout/AlternatingHexagons" loCatId="list" qsTypeId="urn:microsoft.com/office/officeart/2005/8/quickstyle/simple1#2" qsCatId="simple" csTypeId="urn:microsoft.com/office/officeart/2005/8/colors/accent1_2#2" csCatId="accent1" phldr="1"/>
      <dgm:spPr/>
      <dgm:t>
        <a:bodyPr/>
        <a:lstStyle/>
        <a:p>
          <a:endParaRPr lang="en-US"/>
        </a:p>
      </dgm:t>
    </dgm:pt>
    <dgm:pt modelId="{F262257D-76A3-44A7-926C-11CBEE194B24}">
      <dgm:prSet phldrT="[Text]" custT="1"/>
      <dgm:spPr>
        <a:solidFill>
          <a:srgbClr val="29C2FF"/>
        </a:solidFill>
      </dgm:spPr>
      <dgm:t>
        <a:bodyPr/>
        <a:lstStyle/>
        <a:p>
          <a:r>
            <a:rPr lang="zh-CN" altLang="en-US" sz="1400" b="1" dirty="0">
              <a:solidFill>
                <a:schemeClr val="bg1"/>
              </a:solidFill>
            </a:rPr>
            <a:t>智能电站</a:t>
          </a:r>
          <a:endParaRPr lang="en-US" sz="1400" b="1" dirty="0">
            <a:solidFill>
              <a:schemeClr val="bg1"/>
            </a:solidFill>
          </a:endParaRPr>
        </a:p>
      </dgm:t>
    </dgm:pt>
    <dgm:pt modelId="{99AC30CF-6812-4342-A52D-0B16941893D7}" cxnId="{B1A16901-3F8E-41F2-806A-F7ECB168FE87}" type="parTrans">
      <dgm:prSet/>
      <dgm:spPr/>
      <dgm:t>
        <a:bodyPr/>
        <a:lstStyle/>
        <a:p>
          <a:endParaRPr lang="en-US"/>
        </a:p>
      </dgm:t>
    </dgm:pt>
    <dgm:pt modelId="{25DEF9C7-0AC8-49A9-B750-E76ABB43ABFC}" cxnId="{B1A16901-3F8E-41F2-806A-F7ECB168FE87}" type="sibTrans">
      <dgm:prSet custT="1"/>
      <dgm:spPr>
        <a:solidFill>
          <a:srgbClr val="29C2FF"/>
        </a:solidFill>
      </dgm:spPr>
      <dgm:t>
        <a:bodyPr/>
        <a:lstStyle/>
        <a:p>
          <a:r>
            <a:rPr lang="zh-CN" altLang="en-US" sz="1400" b="1" dirty="0">
              <a:solidFill>
                <a:schemeClr val="bg1"/>
              </a:solidFill>
            </a:rPr>
            <a:t>智能新能源电站</a:t>
          </a:r>
          <a:endParaRPr lang="en-US" sz="1400" b="1" dirty="0">
            <a:solidFill>
              <a:schemeClr val="bg1"/>
            </a:solidFill>
          </a:endParaRPr>
        </a:p>
      </dgm:t>
    </dgm:pt>
    <dgm:pt modelId="{733A8462-DCE5-4F1E-A1F2-FD07B0015600}">
      <dgm:prSet phldrT="[Text]" custT="1"/>
      <dgm:spPr>
        <a:solidFill>
          <a:srgbClr val="29C2FF"/>
        </a:solidFill>
      </dgm:spPr>
      <dgm:t>
        <a:bodyPr/>
        <a:lstStyle/>
        <a:p>
          <a:r>
            <a:rPr lang="zh-CN" altLang="en-US" sz="1400" b="1" dirty="0">
              <a:solidFill>
                <a:schemeClr val="bg1"/>
              </a:solidFill>
            </a:rPr>
            <a:t>智能蓄电站</a:t>
          </a:r>
          <a:endParaRPr lang="en-US" sz="1400" b="1" dirty="0">
            <a:solidFill>
              <a:schemeClr val="bg1"/>
            </a:solidFill>
          </a:endParaRPr>
        </a:p>
      </dgm:t>
    </dgm:pt>
    <dgm:pt modelId="{8335D5A7-3C8C-41D9-B0E9-7629D48FC5BD}" cxnId="{A1B81579-9EB3-452E-9365-80979433803A}" type="parTrans">
      <dgm:prSet/>
      <dgm:spPr/>
      <dgm:t>
        <a:bodyPr/>
        <a:lstStyle/>
        <a:p>
          <a:endParaRPr lang="en-US"/>
        </a:p>
      </dgm:t>
    </dgm:pt>
    <dgm:pt modelId="{693054F8-FFFC-489D-AFA6-D3A462471D91}" cxnId="{A1B81579-9EB3-452E-9365-80979433803A}" type="sibTrans">
      <dgm:prSet custT="1"/>
      <dgm:spPr>
        <a:solidFill>
          <a:srgbClr val="29C2FF"/>
        </a:solidFill>
      </dgm:spPr>
      <dgm:t>
        <a:bodyPr/>
        <a:lstStyle/>
        <a:p>
          <a:r>
            <a:rPr lang="zh-CN" altLang="en-US" sz="1400" b="1" dirty="0">
              <a:solidFill>
                <a:schemeClr val="bg1"/>
              </a:solidFill>
            </a:rPr>
            <a:t>柔性</a:t>
          </a:r>
          <a:endParaRPr lang="en-US" altLang="zh-CN" sz="1400" b="1" dirty="0">
            <a:solidFill>
              <a:schemeClr val="bg1"/>
            </a:solidFill>
          </a:endParaRPr>
        </a:p>
        <a:p>
          <a:r>
            <a:rPr lang="zh-CN" altLang="en-US" sz="1400" b="1" dirty="0">
              <a:solidFill>
                <a:schemeClr val="bg1"/>
              </a:solidFill>
            </a:rPr>
            <a:t>供电</a:t>
          </a:r>
          <a:endParaRPr lang="en-US" sz="1400" b="1" dirty="0">
            <a:solidFill>
              <a:schemeClr val="bg1"/>
            </a:solidFill>
          </a:endParaRPr>
        </a:p>
      </dgm:t>
    </dgm:pt>
    <dgm:pt modelId="{6EE0B463-BD1B-4FA2-AC44-DB80242C0F15}">
      <dgm:prSet phldrT="[Text]" custT="1"/>
      <dgm:spPr>
        <a:solidFill>
          <a:srgbClr val="29C2FF"/>
        </a:solidFill>
      </dgm:spPr>
      <dgm:t>
        <a:bodyPr/>
        <a:lstStyle/>
        <a:p>
          <a:r>
            <a:rPr lang="zh-CN" altLang="en-US" sz="1400" b="1" dirty="0">
              <a:solidFill>
                <a:schemeClr val="bg1"/>
              </a:solidFill>
            </a:rPr>
            <a:t>大数据分析</a:t>
          </a:r>
          <a:endParaRPr lang="en-US" sz="1400" b="1" dirty="0">
            <a:solidFill>
              <a:schemeClr val="bg1"/>
            </a:solidFill>
          </a:endParaRPr>
        </a:p>
      </dgm:t>
    </dgm:pt>
    <dgm:pt modelId="{7EA0E817-FF6F-4BC5-8C6D-E4D5996A89E6}" cxnId="{9B192DF9-38E8-4ACB-BFB9-043B56030AED}" type="parTrans">
      <dgm:prSet/>
      <dgm:spPr/>
      <dgm:t>
        <a:bodyPr/>
        <a:lstStyle/>
        <a:p>
          <a:endParaRPr lang="en-US"/>
        </a:p>
      </dgm:t>
    </dgm:pt>
    <dgm:pt modelId="{51E116A2-0F9E-4BFE-9F25-48FB1A187A1A}" cxnId="{9B192DF9-38E8-4ACB-BFB9-043B56030AED}" type="sibTrans">
      <dgm:prSet custT="1"/>
      <dgm:spPr>
        <a:solidFill>
          <a:srgbClr val="29C2FF"/>
        </a:solidFill>
      </dgm:spPr>
      <dgm:t>
        <a:bodyPr/>
        <a:lstStyle/>
        <a:p>
          <a:r>
            <a:rPr lang="zh-CN" altLang="en-US" sz="1400" b="1" dirty="0">
              <a:solidFill>
                <a:schemeClr val="bg1"/>
              </a:solidFill>
            </a:rPr>
            <a:t>网络</a:t>
          </a:r>
          <a:endParaRPr lang="en-US" altLang="zh-CN" sz="1400" b="1" dirty="0">
            <a:solidFill>
              <a:schemeClr val="bg1"/>
            </a:solidFill>
          </a:endParaRPr>
        </a:p>
        <a:p>
          <a:r>
            <a:rPr lang="zh-CN" altLang="en-US" sz="1400" b="1" dirty="0">
              <a:solidFill>
                <a:schemeClr val="bg1"/>
              </a:solidFill>
            </a:rPr>
            <a:t>优化</a:t>
          </a:r>
          <a:endParaRPr lang="en-US" sz="1400" b="1" dirty="0">
            <a:solidFill>
              <a:schemeClr val="bg1"/>
            </a:solidFill>
          </a:endParaRPr>
        </a:p>
      </dgm:t>
    </dgm:pt>
    <dgm:pt modelId="{67FF9F16-D30C-4499-A39E-75BEFCBA80FB}">
      <dgm:prSet phldrT="[Text]"/>
      <dgm:spPr/>
      <dgm:t>
        <a:bodyPr/>
        <a:lstStyle/>
        <a:p>
          <a:r>
            <a:rPr lang="en-US" dirty="0"/>
            <a:t>……</a:t>
          </a:r>
        </a:p>
      </dgm:t>
    </dgm:pt>
    <dgm:pt modelId="{D7D0D748-A9D6-4B02-8450-3392B125E677}" cxnId="{4230CF8F-36B3-453D-B766-2A17972093EE}" type="parTrans">
      <dgm:prSet/>
      <dgm:spPr/>
      <dgm:t>
        <a:bodyPr/>
        <a:lstStyle/>
        <a:p>
          <a:endParaRPr lang="en-US"/>
        </a:p>
      </dgm:t>
    </dgm:pt>
    <dgm:pt modelId="{FA24424E-E976-4915-8C97-C0BD21ED2D88}" cxnId="{4230CF8F-36B3-453D-B766-2A17972093EE}" type="sibTrans">
      <dgm:prSet/>
      <dgm:spPr/>
      <dgm:t>
        <a:bodyPr/>
        <a:lstStyle/>
        <a:p>
          <a:endParaRPr lang="en-US"/>
        </a:p>
      </dgm:t>
    </dgm:pt>
    <dgm:pt modelId="{F738CB26-E0CD-4304-AD7A-34973125D5BB}" type="pres">
      <dgm:prSet presAssocID="{137AEC71-A5D9-4A31-80A2-7C6061E7ED61}" presName="Name0" presStyleCnt="0">
        <dgm:presLayoutVars>
          <dgm:chMax/>
          <dgm:chPref/>
          <dgm:dir/>
          <dgm:animLvl val="lvl"/>
        </dgm:presLayoutVars>
      </dgm:prSet>
      <dgm:spPr/>
    </dgm:pt>
    <dgm:pt modelId="{BB0F097A-05C2-406A-8B45-00F3174908E7}" type="pres">
      <dgm:prSet presAssocID="{F262257D-76A3-44A7-926C-11CBEE194B24}" presName="composite" presStyleCnt="0"/>
      <dgm:spPr/>
    </dgm:pt>
    <dgm:pt modelId="{003CE388-2224-442E-BD8C-9C51CE321229}" type="pres">
      <dgm:prSet presAssocID="{F262257D-76A3-44A7-926C-11CBEE194B24}" presName="Parent1" presStyleLbl="node1" presStyleIdx="0" presStyleCnt="6">
        <dgm:presLayoutVars>
          <dgm:chMax val="1"/>
          <dgm:chPref val="1"/>
          <dgm:bulletEnabled val="1"/>
        </dgm:presLayoutVars>
      </dgm:prSet>
      <dgm:spPr/>
    </dgm:pt>
    <dgm:pt modelId="{2C68F0B2-FB7A-4ADE-A2FD-872BBD1D707A}" type="pres">
      <dgm:prSet presAssocID="{F262257D-76A3-44A7-926C-11CBEE194B24}" presName="Childtext1" presStyleLbl="revTx" presStyleIdx="0" presStyleCnt="3">
        <dgm:presLayoutVars>
          <dgm:chMax val="0"/>
          <dgm:chPref val="0"/>
          <dgm:bulletEnabled val="1"/>
        </dgm:presLayoutVars>
      </dgm:prSet>
      <dgm:spPr/>
    </dgm:pt>
    <dgm:pt modelId="{1B4D9A04-C6D6-4211-9655-EEC662065091}" type="pres">
      <dgm:prSet presAssocID="{F262257D-76A3-44A7-926C-11CBEE194B24}" presName="BalanceSpacing" presStyleCnt="0"/>
      <dgm:spPr/>
    </dgm:pt>
    <dgm:pt modelId="{04E07582-2733-4E57-9E3C-27BEA9BA81AE}" type="pres">
      <dgm:prSet presAssocID="{F262257D-76A3-44A7-926C-11CBEE194B24}" presName="BalanceSpacing1" presStyleCnt="0"/>
      <dgm:spPr/>
    </dgm:pt>
    <dgm:pt modelId="{799E4247-BA5A-4681-9184-05B588CE391F}" type="pres">
      <dgm:prSet presAssocID="{25DEF9C7-0AC8-49A9-B750-E76ABB43ABFC}" presName="Accent1Text" presStyleLbl="node1" presStyleIdx="1" presStyleCnt="6"/>
      <dgm:spPr/>
    </dgm:pt>
    <dgm:pt modelId="{F0C04BF6-3AF3-4BC7-8629-61BA37F87400}" type="pres">
      <dgm:prSet presAssocID="{25DEF9C7-0AC8-49A9-B750-E76ABB43ABFC}" presName="spaceBetweenRectangles" presStyleCnt="0"/>
      <dgm:spPr/>
    </dgm:pt>
    <dgm:pt modelId="{D0F1D192-D598-4F2B-AC23-3D86EEF042BB}" type="pres">
      <dgm:prSet presAssocID="{733A8462-DCE5-4F1E-A1F2-FD07B0015600}" presName="composite" presStyleCnt="0"/>
      <dgm:spPr/>
    </dgm:pt>
    <dgm:pt modelId="{A4D4728E-2945-4620-A579-94933D0A0590}" type="pres">
      <dgm:prSet presAssocID="{733A8462-DCE5-4F1E-A1F2-FD07B0015600}" presName="Parent1" presStyleLbl="node1" presStyleIdx="2" presStyleCnt="6">
        <dgm:presLayoutVars>
          <dgm:chMax val="1"/>
          <dgm:chPref val="1"/>
          <dgm:bulletEnabled val="1"/>
        </dgm:presLayoutVars>
      </dgm:prSet>
      <dgm:spPr/>
    </dgm:pt>
    <dgm:pt modelId="{7B32DA6A-F9CB-4BF4-B99B-03151C10D1FC}" type="pres">
      <dgm:prSet presAssocID="{733A8462-DCE5-4F1E-A1F2-FD07B0015600}" presName="Childtext1" presStyleLbl="revTx" presStyleIdx="1" presStyleCnt="3">
        <dgm:presLayoutVars>
          <dgm:chMax val="0"/>
          <dgm:chPref val="0"/>
          <dgm:bulletEnabled val="1"/>
        </dgm:presLayoutVars>
      </dgm:prSet>
      <dgm:spPr/>
    </dgm:pt>
    <dgm:pt modelId="{7C74B2F0-4801-4F89-B9D1-01E7D2DD6414}" type="pres">
      <dgm:prSet presAssocID="{733A8462-DCE5-4F1E-A1F2-FD07B0015600}" presName="BalanceSpacing" presStyleCnt="0"/>
      <dgm:spPr/>
    </dgm:pt>
    <dgm:pt modelId="{30138795-2112-4982-85D6-17F33A45FD55}" type="pres">
      <dgm:prSet presAssocID="{733A8462-DCE5-4F1E-A1F2-FD07B0015600}" presName="BalanceSpacing1" presStyleCnt="0"/>
      <dgm:spPr/>
    </dgm:pt>
    <dgm:pt modelId="{D702E83C-3B9F-4296-A699-EC4B2D031674}" type="pres">
      <dgm:prSet presAssocID="{693054F8-FFFC-489D-AFA6-D3A462471D91}" presName="Accent1Text" presStyleLbl="node1" presStyleIdx="3" presStyleCnt="6"/>
      <dgm:spPr/>
    </dgm:pt>
    <dgm:pt modelId="{4CB8A87A-340A-49BE-B234-CA2DA0CEE64A}" type="pres">
      <dgm:prSet presAssocID="{693054F8-FFFC-489D-AFA6-D3A462471D91}" presName="spaceBetweenRectangles" presStyleCnt="0"/>
      <dgm:spPr/>
    </dgm:pt>
    <dgm:pt modelId="{916D41B0-9E8E-40E9-BDA2-994A6D70D3E0}" type="pres">
      <dgm:prSet presAssocID="{6EE0B463-BD1B-4FA2-AC44-DB80242C0F15}" presName="composite" presStyleCnt="0"/>
      <dgm:spPr/>
    </dgm:pt>
    <dgm:pt modelId="{594C0BBF-05C0-4077-8C54-888570CE496A}" type="pres">
      <dgm:prSet presAssocID="{6EE0B463-BD1B-4FA2-AC44-DB80242C0F15}" presName="Parent1" presStyleLbl="node1" presStyleIdx="4" presStyleCnt="6">
        <dgm:presLayoutVars>
          <dgm:chMax val="1"/>
          <dgm:chPref val="1"/>
          <dgm:bulletEnabled val="1"/>
        </dgm:presLayoutVars>
      </dgm:prSet>
      <dgm:spPr/>
    </dgm:pt>
    <dgm:pt modelId="{E38130DA-EC46-4532-B869-E913C949A4BE}" type="pres">
      <dgm:prSet presAssocID="{6EE0B463-BD1B-4FA2-AC44-DB80242C0F15}" presName="Childtext1" presStyleLbl="revTx" presStyleIdx="2" presStyleCnt="3">
        <dgm:presLayoutVars>
          <dgm:chMax val="0"/>
          <dgm:chPref val="0"/>
          <dgm:bulletEnabled val="1"/>
        </dgm:presLayoutVars>
      </dgm:prSet>
      <dgm:spPr/>
    </dgm:pt>
    <dgm:pt modelId="{5997ED17-6E97-4B26-832B-18667E236A44}" type="pres">
      <dgm:prSet presAssocID="{6EE0B463-BD1B-4FA2-AC44-DB80242C0F15}" presName="BalanceSpacing" presStyleCnt="0"/>
      <dgm:spPr/>
    </dgm:pt>
    <dgm:pt modelId="{E29B97E8-28B6-4852-A7EE-F8B12F62D7B7}" type="pres">
      <dgm:prSet presAssocID="{6EE0B463-BD1B-4FA2-AC44-DB80242C0F15}" presName="BalanceSpacing1" presStyleCnt="0"/>
      <dgm:spPr/>
    </dgm:pt>
    <dgm:pt modelId="{A96512FF-5270-4119-9C3E-D742C2C8821E}" type="pres">
      <dgm:prSet presAssocID="{51E116A2-0F9E-4BFE-9F25-48FB1A187A1A}" presName="Accent1Text" presStyleLbl="node1" presStyleIdx="5" presStyleCnt="6"/>
      <dgm:spPr/>
    </dgm:pt>
  </dgm:ptLst>
  <dgm:cxnLst>
    <dgm:cxn modelId="{B1A16901-3F8E-41F2-806A-F7ECB168FE87}" srcId="{137AEC71-A5D9-4A31-80A2-7C6061E7ED61}" destId="{F262257D-76A3-44A7-926C-11CBEE194B24}" srcOrd="0" destOrd="0" parTransId="{99AC30CF-6812-4342-A52D-0B16941893D7}" sibTransId="{25DEF9C7-0AC8-49A9-B750-E76ABB43ABFC}"/>
    <dgm:cxn modelId="{087FFD29-FC5B-41D6-87A5-45FB4CFE6078}" type="presOf" srcId="{67FF9F16-D30C-4499-A39E-75BEFCBA80FB}" destId="{E38130DA-EC46-4532-B869-E913C949A4BE}" srcOrd="0" destOrd="0" presId="urn:microsoft.com/office/officeart/2008/layout/AlternatingHexagons"/>
    <dgm:cxn modelId="{E5EC1B40-1B88-4A49-AD8F-56FDF8D9BE3D}" type="presOf" srcId="{51E116A2-0F9E-4BFE-9F25-48FB1A187A1A}" destId="{A96512FF-5270-4119-9C3E-D742C2C8821E}" srcOrd="0" destOrd="0" presId="urn:microsoft.com/office/officeart/2008/layout/AlternatingHexagons"/>
    <dgm:cxn modelId="{8581C86B-4E9F-4E9F-B6FF-55EEB7F8581B}" type="presOf" srcId="{137AEC71-A5D9-4A31-80A2-7C6061E7ED61}" destId="{F738CB26-E0CD-4304-AD7A-34973125D5BB}" srcOrd="0" destOrd="0" presId="urn:microsoft.com/office/officeart/2008/layout/AlternatingHexagons"/>
    <dgm:cxn modelId="{6C62F44F-619D-4538-B586-F4CEAEE21DBA}" type="presOf" srcId="{25DEF9C7-0AC8-49A9-B750-E76ABB43ABFC}" destId="{799E4247-BA5A-4681-9184-05B588CE391F}" srcOrd="0" destOrd="0" presId="urn:microsoft.com/office/officeart/2008/layout/AlternatingHexagons"/>
    <dgm:cxn modelId="{A1B81579-9EB3-452E-9365-80979433803A}" srcId="{137AEC71-A5D9-4A31-80A2-7C6061E7ED61}" destId="{733A8462-DCE5-4F1E-A1F2-FD07B0015600}" srcOrd="1" destOrd="0" parTransId="{8335D5A7-3C8C-41D9-B0E9-7629D48FC5BD}" sibTransId="{693054F8-FFFC-489D-AFA6-D3A462471D91}"/>
    <dgm:cxn modelId="{4230CF8F-36B3-453D-B766-2A17972093EE}" srcId="{6EE0B463-BD1B-4FA2-AC44-DB80242C0F15}" destId="{67FF9F16-D30C-4499-A39E-75BEFCBA80FB}" srcOrd="0" destOrd="0" parTransId="{D7D0D748-A9D6-4B02-8450-3392B125E677}" sibTransId="{FA24424E-E976-4915-8C97-C0BD21ED2D88}"/>
    <dgm:cxn modelId="{E846E092-3F13-44E1-9593-4891F13826FC}" type="presOf" srcId="{F262257D-76A3-44A7-926C-11CBEE194B24}" destId="{003CE388-2224-442E-BD8C-9C51CE321229}" srcOrd="0" destOrd="0" presId="urn:microsoft.com/office/officeart/2008/layout/AlternatingHexagons"/>
    <dgm:cxn modelId="{DB81FEB8-842B-4A63-86B6-1B35074964D4}" type="presOf" srcId="{693054F8-FFFC-489D-AFA6-D3A462471D91}" destId="{D702E83C-3B9F-4296-A699-EC4B2D031674}" srcOrd="0" destOrd="0" presId="urn:microsoft.com/office/officeart/2008/layout/AlternatingHexagons"/>
    <dgm:cxn modelId="{7E9E51C0-75E7-46C1-BA5C-40BCED95B0A2}" type="presOf" srcId="{6EE0B463-BD1B-4FA2-AC44-DB80242C0F15}" destId="{594C0BBF-05C0-4077-8C54-888570CE496A}" srcOrd="0" destOrd="0" presId="urn:microsoft.com/office/officeart/2008/layout/AlternatingHexagons"/>
    <dgm:cxn modelId="{9B192DF9-38E8-4ACB-BFB9-043B56030AED}" srcId="{137AEC71-A5D9-4A31-80A2-7C6061E7ED61}" destId="{6EE0B463-BD1B-4FA2-AC44-DB80242C0F15}" srcOrd="2" destOrd="0" parTransId="{7EA0E817-FF6F-4BC5-8C6D-E4D5996A89E6}" sibTransId="{51E116A2-0F9E-4BFE-9F25-48FB1A187A1A}"/>
    <dgm:cxn modelId="{0AB16AFC-2E9E-44EA-924F-196C93ED76B1}" type="presOf" srcId="{733A8462-DCE5-4F1E-A1F2-FD07B0015600}" destId="{A4D4728E-2945-4620-A579-94933D0A0590}" srcOrd="0" destOrd="0" presId="urn:microsoft.com/office/officeart/2008/layout/AlternatingHexagons"/>
    <dgm:cxn modelId="{0DB18CF3-50CC-4941-9E79-4D6F30815F43}" type="presParOf" srcId="{F738CB26-E0CD-4304-AD7A-34973125D5BB}" destId="{BB0F097A-05C2-406A-8B45-00F3174908E7}" srcOrd="0" destOrd="0" presId="urn:microsoft.com/office/officeart/2008/layout/AlternatingHexagons"/>
    <dgm:cxn modelId="{7C644696-A1B5-4468-B68A-9BFCB146C453}" type="presParOf" srcId="{BB0F097A-05C2-406A-8B45-00F3174908E7}" destId="{003CE388-2224-442E-BD8C-9C51CE321229}" srcOrd="0" destOrd="0" presId="urn:microsoft.com/office/officeart/2008/layout/AlternatingHexagons"/>
    <dgm:cxn modelId="{FAADD184-4942-4C90-B490-32D51B216ACC}" type="presParOf" srcId="{BB0F097A-05C2-406A-8B45-00F3174908E7}" destId="{2C68F0B2-FB7A-4ADE-A2FD-872BBD1D707A}" srcOrd="1" destOrd="0" presId="urn:microsoft.com/office/officeart/2008/layout/AlternatingHexagons"/>
    <dgm:cxn modelId="{2023C21B-5544-4B36-88DB-553BFA296447}" type="presParOf" srcId="{BB0F097A-05C2-406A-8B45-00F3174908E7}" destId="{1B4D9A04-C6D6-4211-9655-EEC662065091}" srcOrd="2" destOrd="0" presId="urn:microsoft.com/office/officeart/2008/layout/AlternatingHexagons"/>
    <dgm:cxn modelId="{E9899938-FCA6-4E53-AA00-409EE83E4B14}" type="presParOf" srcId="{BB0F097A-05C2-406A-8B45-00F3174908E7}" destId="{04E07582-2733-4E57-9E3C-27BEA9BA81AE}" srcOrd="3" destOrd="0" presId="urn:microsoft.com/office/officeart/2008/layout/AlternatingHexagons"/>
    <dgm:cxn modelId="{E1F6C42B-6B2E-47C1-A7C0-E1BA4BD18F0B}" type="presParOf" srcId="{BB0F097A-05C2-406A-8B45-00F3174908E7}" destId="{799E4247-BA5A-4681-9184-05B588CE391F}" srcOrd="4" destOrd="0" presId="urn:microsoft.com/office/officeart/2008/layout/AlternatingHexagons"/>
    <dgm:cxn modelId="{70BC53BC-9A0A-4B87-AF01-06FAA4D68337}" type="presParOf" srcId="{F738CB26-E0CD-4304-AD7A-34973125D5BB}" destId="{F0C04BF6-3AF3-4BC7-8629-61BA37F87400}" srcOrd="1" destOrd="0" presId="urn:microsoft.com/office/officeart/2008/layout/AlternatingHexagons"/>
    <dgm:cxn modelId="{2A1E58AF-BF21-46CF-9E7D-1A82E68673A2}" type="presParOf" srcId="{F738CB26-E0CD-4304-AD7A-34973125D5BB}" destId="{D0F1D192-D598-4F2B-AC23-3D86EEF042BB}" srcOrd="2" destOrd="0" presId="urn:microsoft.com/office/officeart/2008/layout/AlternatingHexagons"/>
    <dgm:cxn modelId="{65598AA4-089F-47AD-A112-9FB8CEE811B3}" type="presParOf" srcId="{D0F1D192-D598-4F2B-AC23-3D86EEF042BB}" destId="{A4D4728E-2945-4620-A579-94933D0A0590}" srcOrd="0" destOrd="0" presId="urn:microsoft.com/office/officeart/2008/layout/AlternatingHexagons"/>
    <dgm:cxn modelId="{0D87AE57-3012-476C-B811-5BF82852D7F7}" type="presParOf" srcId="{D0F1D192-D598-4F2B-AC23-3D86EEF042BB}" destId="{7B32DA6A-F9CB-4BF4-B99B-03151C10D1FC}" srcOrd="1" destOrd="0" presId="urn:microsoft.com/office/officeart/2008/layout/AlternatingHexagons"/>
    <dgm:cxn modelId="{FF9ABBD5-2B22-416B-B29D-7134EB05849F}" type="presParOf" srcId="{D0F1D192-D598-4F2B-AC23-3D86EEF042BB}" destId="{7C74B2F0-4801-4F89-B9D1-01E7D2DD6414}" srcOrd="2" destOrd="0" presId="urn:microsoft.com/office/officeart/2008/layout/AlternatingHexagons"/>
    <dgm:cxn modelId="{E82E4145-1E13-4595-A526-EFAC51E10E9D}" type="presParOf" srcId="{D0F1D192-D598-4F2B-AC23-3D86EEF042BB}" destId="{30138795-2112-4982-85D6-17F33A45FD55}" srcOrd="3" destOrd="0" presId="urn:microsoft.com/office/officeart/2008/layout/AlternatingHexagons"/>
    <dgm:cxn modelId="{20EE106B-A8A6-40EB-8EFD-B05B4E28A5B2}" type="presParOf" srcId="{D0F1D192-D598-4F2B-AC23-3D86EEF042BB}" destId="{D702E83C-3B9F-4296-A699-EC4B2D031674}" srcOrd="4" destOrd="0" presId="urn:microsoft.com/office/officeart/2008/layout/AlternatingHexagons"/>
    <dgm:cxn modelId="{3704DA72-2608-41FA-9164-2EFBA48BE994}" type="presParOf" srcId="{F738CB26-E0CD-4304-AD7A-34973125D5BB}" destId="{4CB8A87A-340A-49BE-B234-CA2DA0CEE64A}" srcOrd="3" destOrd="0" presId="urn:microsoft.com/office/officeart/2008/layout/AlternatingHexagons"/>
    <dgm:cxn modelId="{07680AE6-3A5D-440E-AEB3-19D98EEFE36D}" type="presParOf" srcId="{F738CB26-E0CD-4304-AD7A-34973125D5BB}" destId="{916D41B0-9E8E-40E9-BDA2-994A6D70D3E0}" srcOrd="4" destOrd="0" presId="urn:microsoft.com/office/officeart/2008/layout/AlternatingHexagons"/>
    <dgm:cxn modelId="{7AA1333D-7511-4EC7-B21E-4A43F622B406}" type="presParOf" srcId="{916D41B0-9E8E-40E9-BDA2-994A6D70D3E0}" destId="{594C0BBF-05C0-4077-8C54-888570CE496A}" srcOrd="0" destOrd="0" presId="urn:microsoft.com/office/officeart/2008/layout/AlternatingHexagons"/>
    <dgm:cxn modelId="{0CA9CD0E-1B72-4874-A0C1-83D707A50E5E}" type="presParOf" srcId="{916D41B0-9E8E-40E9-BDA2-994A6D70D3E0}" destId="{E38130DA-EC46-4532-B869-E913C949A4BE}" srcOrd="1" destOrd="0" presId="urn:microsoft.com/office/officeart/2008/layout/AlternatingHexagons"/>
    <dgm:cxn modelId="{F8CF1BE3-B2C9-48BD-A380-174795E5A9A6}" type="presParOf" srcId="{916D41B0-9E8E-40E9-BDA2-994A6D70D3E0}" destId="{5997ED17-6E97-4B26-832B-18667E236A44}" srcOrd="2" destOrd="0" presId="urn:microsoft.com/office/officeart/2008/layout/AlternatingHexagons"/>
    <dgm:cxn modelId="{54C5A30D-C39E-467F-8FB5-06D388C2B1CC}" type="presParOf" srcId="{916D41B0-9E8E-40E9-BDA2-994A6D70D3E0}" destId="{E29B97E8-28B6-4852-A7EE-F8B12F62D7B7}" srcOrd="3" destOrd="0" presId="urn:microsoft.com/office/officeart/2008/layout/AlternatingHexagons"/>
    <dgm:cxn modelId="{A7663AC5-3635-4062-AFB5-032507D5E30E}" type="presParOf" srcId="{916D41B0-9E8E-40E9-BDA2-994A6D70D3E0}" destId="{A96512FF-5270-4119-9C3E-D742C2C8821E}" srcOrd="4" destOrd="0" presId="urn:microsoft.com/office/officeart/2008/layout/AlternatingHexagon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7AEC71-A5D9-4A31-80A2-7C6061E7ED61}" type="doc">
      <dgm:prSet loTypeId="urn:microsoft.com/office/officeart/2008/layout/AlternatingHexagons" loCatId="list" qsTypeId="urn:microsoft.com/office/officeart/2005/8/quickstyle/simple1#3" qsCatId="simple" csTypeId="urn:microsoft.com/office/officeart/2005/8/colors/accent1_2#3" csCatId="accent1" phldr="1"/>
      <dgm:spPr/>
      <dgm:t>
        <a:bodyPr/>
        <a:lstStyle/>
        <a:p>
          <a:endParaRPr lang="en-US"/>
        </a:p>
      </dgm:t>
    </dgm:pt>
    <dgm:pt modelId="{F262257D-76A3-44A7-926C-11CBEE194B24}">
      <dgm:prSet phldrT="[Text]" custT="1"/>
      <dgm:spPr>
        <a:solidFill>
          <a:srgbClr val="29C2FF"/>
        </a:solidFill>
      </dgm:spPr>
      <dgm:t>
        <a:bodyPr/>
        <a:lstStyle/>
        <a:p>
          <a:r>
            <a:rPr lang="zh-CN" altLang="en-US" sz="1400" b="1" dirty="0">
              <a:solidFill>
                <a:schemeClr val="bg1"/>
              </a:solidFill>
            </a:rPr>
            <a:t>智能电站</a:t>
          </a:r>
          <a:endParaRPr lang="en-US" sz="1400" b="1" dirty="0">
            <a:solidFill>
              <a:schemeClr val="bg1"/>
            </a:solidFill>
          </a:endParaRPr>
        </a:p>
      </dgm:t>
    </dgm:pt>
    <dgm:pt modelId="{99AC30CF-6812-4342-A52D-0B16941893D7}" cxnId="{B1A16901-3F8E-41F2-806A-F7ECB168FE87}" type="parTrans">
      <dgm:prSet/>
      <dgm:spPr/>
      <dgm:t>
        <a:bodyPr/>
        <a:lstStyle/>
        <a:p>
          <a:endParaRPr lang="en-US"/>
        </a:p>
      </dgm:t>
    </dgm:pt>
    <dgm:pt modelId="{25DEF9C7-0AC8-49A9-B750-E76ABB43ABFC}" cxnId="{B1A16901-3F8E-41F2-806A-F7ECB168FE87}" type="sibTrans">
      <dgm:prSet custT="1"/>
      <dgm:spPr>
        <a:solidFill>
          <a:srgbClr val="29C2FF"/>
        </a:solidFill>
      </dgm:spPr>
      <dgm:t>
        <a:bodyPr/>
        <a:lstStyle/>
        <a:p>
          <a:r>
            <a:rPr lang="zh-CN" altLang="en-US" sz="1400" b="1" dirty="0">
              <a:solidFill>
                <a:schemeClr val="bg1"/>
              </a:solidFill>
            </a:rPr>
            <a:t>智能新能源电站</a:t>
          </a:r>
          <a:endParaRPr lang="en-US" sz="1400" b="1" dirty="0">
            <a:solidFill>
              <a:schemeClr val="bg1"/>
            </a:solidFill>
          </a:endParaRPr>
        </a:p>
      </dgm:t>
    </dgm:pt>
    <dgm:pt modelId="{733A8462-DCE5-4F1E-A1F2-FD07B0015600}">
      <dgm:prSet phldrT="[Text]" custT="1"/>
      <dgm:spPr>
        <a:solidFill>
          <a:srgbClr val="29C2FF"/>
        </a:solidFill>
      </dgm:spPr>
      <dgm:t>
        <a:bodyPr/>
        <a:lstStyle/>
        <a:p>
          <a:r>
            <a:rPr lang="zh-CN" altLang="en-US" sz="1400" b="1" dirty="0">
              <a:solidFill>
                <a:schemeClr val="bg1"/>
              </a:solidFill>
            </a:rPr>
            <a:t>智能蓄电站</a:t>
          </a:r>
          <a:endParaRPr lang="en-US" sz="1400" b="1" dirty="0">
            <a:solidFill>
              <a:schemeClr val="bg1"/>
            </a:solidFill>
          </a:endParaRPr>
        </a:p>
      </dgm:t>
    </dgm:pt>
    <dgm:pt modelId="{8335D5A7-3C8C-41D9-B0E9-7629D48FC5BD}" cxnId="{A1B81579-9EB3-452E-9365-80979433803A}" type="parTrans">
      <dgm:prSet/>
      <dgm:spPr/>
      <dgm:t>
        <a:bodyPr/>
        <a:lstStyle/>
        <a:p>
          <a:endParaRPr lang="en-US"/>
        </a:p>
      </dgm:t>
    </dgm:pt>
    <dgm:pt modelId="{693054F8-FFFC-489D-AFA6-D3A462471D91}" cxnId="{A1B81579-9EB3-452E-9365-80979433803A}" type="sibTrans">
      <dgm:prSet custT="1"/>
      <dgm:spPr>
        <a:solidFill>
          <a:srgbClr val="29C2FF"/>
        </a:solidFill>
      </dgm:spPr>
      <dgm:t>
        <a:bodyPr/>
        <a:lstStyle/>
        <a:p>
          <a:r>
            <a:rPr lang="zh-CN" altLang="en-US" sz="1400" b="1" dirty="0">
              <a:solidFill>
                <a:schemeClr val="bg1"/>
              </a:solidFill>
            </a:rPr>
            <a:t>柔性供电</a:t>
          </a:r>
          <a:endParaRPr lang="en-US" sz="1400" b="1" dirty="0">
            <a:solidFill>
              <a:schemeClr val="bg1"/>
            </a:solidFill>
          </a:endParaRPr>
        </a:p>
      </dgm:t>
    </dgm:pt>
    <dgm:pt modelId="{6EE0B463-BD1B-4FA2-AC44-DB80242C0F15}">
      <dgm:prSet phldrT="[Text]" custT="1"/>
      <dgm:spPr>
        <a:solidFill>
          <a:srgbClr val="29C2FF"/>
        </a:solidFill>
      </dgm:spPr>
      <dgm:t>
        <a:bodyPr/>
        <a:lstStyle/>
        <a:p>
          <a:r>
            <a:rPr lang="zh-CN" altLang="en-US" sz="1400" b="1" dirty="0">
              <a:solidFill>
                <a:schemeClr val="bg1"/>
              </a:solidFill>
            </a:rPr>
            <a:t>大数据分析</a:t>
          </a:r>
          <a:endParaRPr lang="en-US" sz="1400" b="1" dirty="0">
            <a:solidFill>
              <a:schemeClr val="bg1"/>
            </a:solidFill>
          </a:endParaRPr>
        </a:p>
      </dgm:t>
    </dgm:pt>
    <dgm:pt modelId="{7EA0E817-FF6F-4BC5-8C6D-E4D5996A89E6}" cxnId="{9B192DF9-38E8-4ACB-BFB9-043B56030AED}" type="parTrans">
      <dgm:prSet/>
      <dgm:spPr/>
      <dgm:t>
        <a:bodyPr/>
        <a:lstStyle/>
        <a:p>
          <a:endParaRPr lang="en-US"/>
        </a:p>
      </dgm:t>
    </dgm:pt>
    <dgm:pt modelId="{51E116A2-0F9E-4BFE-9F25-48FB1A187A1A}" cxnId="{9B192DF9-38E8-4ACB-BFB9-043B56030AED}" type="sibTrans">
      <dgm:prSet custT="1"/>
      <dgm:spPr>
        <a:solidFill>
          <a:srgbClr val="29C2FF"/>
        </a:solidFill>
      </dgm:spPr>
      <dgm:t>
        <a:bodyPr/>
        <a:lstStyle/>
        <a:p>
          <a:r>
            <a:rPr lang="zh-CN" altLang="en-US" sz="1400" b="1" dirty="0">
              <a:solidFill>
                <a:schemeClr val="bg1"/>
              </a:solidFill>
            </a:rPr>
            <a:t>网络优化</a:t>
          </a:r>
          <a:endParaRPr lang="en-US" sz="1400" b="1" dirty="0">
            <a:solidFill>
              <a:schemeClr val="bg1"/>
            </a:solidFill>
          </a:endParaRPr>
        </a:p>
      </dgm:t>
    </dgm:pt>
    <dgm:pt modelId="{67FF9F16-D30C-4499-A39E-75BEFCBA80FB}">
      <dgm:prSet phldrT="[Text]"/>
      <dgm:spPr/>
      <dgm:t>
        <a:bodyPr/>
        <a:lstStyle/>
        <a:p>
          <a:r>
            <a:rPr lang="en-US" dirty="0"/>
            <a:t>……</a:t>
          </a:r>
        </a:p>
      </dgm:t>
    </dgm:pt>
    <dgm:pt modelId="{D7D0D748-A9D6-4B02-8450-3392B125E677}" cxnId="{4230CF8F-36B3-453D-B766-2A17972093EE}" type="parTrans">
      <dgm:prSet/>
      <dgm:spPr/>
      <dgm:t>
        <a:bodyPr/>
        <a:lstStyle/>
        <a:p>
          <a:endParaRPr lang="en-US"/>
        </a:p>
      </dgm:t>
    </dgm:pt>
    <dgm:pt modelId="{FA24424E-E976-4915-8C97-C0BD21ED2D88}" cxnId="{4230CF8F-36B3-453D-B766-2A17972093EE}" type="sibTrans">
      <dgm:prSet/>
      <dgm:spPr/>
      <dgm:t>
        <a:bodyPr/>
        <a:lstStyle/>
        <a:p>
          <a:endParaRPr lang="en-US"/>
        </a:p>
      </dgm:t>
    </dgm:pt>
    <dgm:pt modelId="{F738CB26-E0CD-4304-AD7A-34973125D5BB}" type="pres">
      <dgm:prSet presAssocID="{137AEC71-A5D9-4A31-80A2-7C6061E7ED61}" presName="Name0" presStyleCnt="0">
        <dgm:presLayoutVars>
          <dgm:chMax/>
          <dgm:chPref/>
          <dgm:dir/>
          <dgm:animLvl val="lvl"/>
        </dgm:presLayoutVars>
      </dgm:prSet>
      <dgm:spPr/>
    </dgm:pt>
    <dgm:pt modelId="{BB0F097A-05C2-406A-8B45-00F3174908E7}" type="pres">
      <dgm:prSet presAssocID="{F262257D-76A3-44A7-926C-11CBEE194B24}" presName="composite" presStyleCnt="0"/>
      <dgm:spPr/>
    </dgm:pt>
    <dgm:pt modelId="{003CE388-2224-442E-BD8C-9C51CE321229}" type="pres">
      <dgm:prSet presAssocID="{F262257D-76A3-44A7-926C-11CBEE194B24}" presName="Parent1" presStyleLbl="node1" presStyleIdx="0" presStyleCnt="6">
        <dgm:presLayoutVars>
          <dgm:chMax val="1"/>
          <dgm:chPref val="1"/>
          <dgm:bulletEnabled val="1"/>
        </dgm:presLayoutVars>
      </dgm:prSet>
      <dgm:spPr/>
    </dgm:pt>
    <dgm:pt modelId="{2C68F0B2-FB7A-4ADE-A2FD-872BBD1D707A}" type="pres">
      <dgm:prSet presAssocID="{F262257D-76A3-44A7-926C-11CBEE194B24}" presName="Childtext1" presStyleLbl="revTx" presStyleIdx="0" presStyleCnt="3">
        <dgm:presLayoutVars>
          <dgm:chMax val="0"/>
          <dgm:chPref val="0"/>
          <dgm:bulletEnabled val="1"/>
        </dgm:presLayoutVars>
      </dgm:prSet>
      <dgm:spPr/>
    </dgm:pt>
    <dgm:pt modelId="{1B4D9A04-C6D6-4211-9655-EEC662065091}" type="pres">
      <dgm:prSet presAssocID="{F262257D-76A3-44A7-926C-11CBEE194B24}" presName="BalanceSpacing" presStyleCnt="0"/>
      <dgm:spPr/>
    </dgm:pt>
    <dgm:pt modelId="{04E07582-2733-4E57-9E3C-27BEA9BA81AE}" type="pres">
      <dgm:prSet presAssocID="{F262257D-76A3-44A7-926C-11CBEE194B24}" presName="BalanceSpacing1" presStyleCnt="0"/>
      <dgm:spPr/>
    </dgm:pt>
    <dgm:pt modelId="{799E4247-BA5A-4681-9184-05B588CE391F}" type="pres">
      <dgm:prSet presAssocID="{25DEF9C7-0AC8-49A9-B750-E76ABB43ABFC}" presName="Accent1Text" presStyleLbl="node1" presStyleIdx="1" presStyleCnt="6"/>
      <dgm:spPr/>
    </dgm:pt>
    <dgm:pt modelId="{F0C04BF6-3AF3-4BC7-8629-61BA37F87400}" type="pres">
      <dgm:prSet presAssocID="{25DEF9C7-0AC8-49A9-B750-E76ABB43ABFC}" presName="spaceBetweenRectangles" presStyleCnt="0"/>
      <dgm:spPr/>
    </dgm:pt>
    <dgm:pt modelId="{D0F1D192-D598-4F2B-AC23-3D86EEF042BB}" type="pres">
      <dgm:prSet presAssocID="{733A8462-DCE5-4F1E-A1F2-FD07B0015600}" presName="composite" presStyleCnt="0"/>
      <dgm:spPr/>
    </dgm:pt>
    <dgm:pt modelId="{A4D4728E-2945-4620-A579-94933D0A0590}" type="pres">
      <dgm:prSet presAssocID="{733A8462-DCE5-4F1E-A1F2-FD07B0015600}" presName="Parent1" presStyleLbl="node1" presStyleIdx="2" presStyleCnt="6">
        <dgm:presLayoutVars>
          <dgm:chMax val="1"/>
          <dgm:chPref val="1"/>
          <dgm:bulletEnabled val="1"/>
        </dgm:presLayoutVars>
      </dgm:prSet>
      <dgm:spPr/>
    </dgm:pt>
    <dgm:pt modelId="{7B32DA6A-F9CB-4BF4-B99B-03151C10D1FC}" type="pres">
      <dgm:prSet presAssocID="{733A8462-DCE5-4F1E-A1F2-FD07B0015600}" presName="Childtext1" presStyleLbl="revTx" presStyleIdx="1" presStyleCnt="3">
        <dgm:presLayoutVars>
          <dgm:chMax val="0"/>
          <dgm:chPref val="0"/>
          <dgm:bulletEnabled val="1"/>
        </dgm:presLayoutVars>
      </dgm:prSet>
      <dgm:spPr/>
    </dgm:pt>
    <dgm:pt modelId="{7C74B2F0-4801-4F89-B9D1-01E7D2DD6414}" type="pres">
      <dgm:prSet presAssocID="{733A8462-DCE5-4F1E-A1F2-FD07B0015600}" presName="BalanceSpacing" presStyleCnt="0"/>
      <dgm:spPr/>
    </dgm:pt>
    <dgm:pt modelId="{30138795-2112-4982-85D6-17F33A45FD55}" type="pres">
      <dgm:prSet presAssocID="{733A8462-DCE5-4F1E-A1F2-FD07B0015600}" presName="BalanceSpacing1" presStyleCnt="0"/>
      <dgm:spPr/>
    </dgm:pt>
    <dgm:pt modelId="{D702E83C-3B9F-4296-A699-EC4B2D031674}" type="pres">
      <dgm:prSet presAssocID="{693054F8-FFFC-489D-AFA6-D3A462471D91}" presName="Accent1Text" presStyleLbl="node1" presStyleIdx="3" presStyleCnt="6"/>
      <dgm:spPr/>
    </dgm:pt>
    <dgm:pt modelId="{4CB8A87A-340A-49BE-B234-CA2DA0CEE64A}" type="pres">
      <dgm:prSet presAssocID="{693054F8-FFFC-489D-AFA6-D3A462471D91}" presName="spaceBetweenRectangles" presStyleCnt="0"/>
      <dgm:spPr/>
    </dgm:pt>
    <dgm:pt modelId="{916D41B0-9E8E-40E9-BDA2-994A6D70D3E0}" type="pres">
      <dgm:prSet presAssocID="{6EE0B463-BD1B-4FA2-AC44-DB80242C0F15}" presName="composite" presStyleCnt="0"/>
      <dgm:spPr/>
    </dgm:pt>
    <dgm:pt modelId="{594C0BBF-05C0-4077-8C54-888570CE496A}" type="pres">
      <dgm:prSet presAssocID="{6EE0B463-BD1B-4FA2-AC44-DB80242C0F15}" presName="Parent1" presStyleLbl="node1" presStyleIdx="4" presStyleCnt="6">
        <dgm:presLayoutVars>
          <dgm:chMax val="1"/>
          <dgm:chPref val="1"/>
          <dgm:bulletEnabled val="1"/>
        </dgm:presLayoutVars>
      </dgm:prSet>
      <dgm:spPr/>
    </dgm:pt>
    <dgm:pt modelId="{E38130DA-EC46-4532-B869-E913C949A4BE}" type="pres">
      <dgm:prSet presAssocID="{6EE0B463-BD1B-4FA2-AC44-DB80242C0F15}" presName="Childtext1" presStyleLbl="revTx" presStyleIdx="2" presStyleCnt="3">
        <dgm:presLayoutVars>
          <dgm:chMax val="0"/>
          <dgm:chPref val="0"/>
          <dgm:bulletEnabled val="1"/>
        </dgm:presLayoutVars>
      </dgm:prSet>
      <dgm:spPr/>
    </dgm:pt>
    <dgm:pt modelId="{5997ED17-6E97-4B26-832B-18667E236A44}" type="pres">
      <dgm:prSet presAssocID="{6EE0B463-BD1B-4FA2-AC44-DB80242C0F15}" presName="BalanceSpacing" presStyleCnt="0"/>
      <dgm:spPr/>
    </dgm:pt>
    <dgm:pt modelId="{E29B97E8-28B6-4852-A7EE-F8B12F62D7B7}" type="pres">
      <dgm:prSet presAssocID="{6EE0B463-BD1B-4FA2-AC44-DB80242C0F15}" presName="BalanceSpacing1" presStyleCnt="0"/>
      <dgm:spPr/>
    </dgm:pt>
    <dgm:pt modelId="{A96512FF-5270-4119-9C3E-D742C2C8821E}" type="pres">
      <dgm:prSet presAssocID="{51E116A2-0F9E-4BFE-9F25-48FB1A187A1A}" presName="Accent1Text" presStyleLbl="node1" presStyleIdx="5" presStyleCnt="6"/>
      <dgm:spPr/>
    </dgm:pt>
  </dgm:ptLst>
  <dgm:cxnLst>
    <dgm:cxn modelId="{B1A16901-3F8E-41F2-806A-F7ECB168FE87}" srcId="{137AEC71-A5D9-4A31-80A2-7C6061E7ED61}" destId="{F262257D-76A3-44A7-926C-11CBEE194B24}" srcOrd="0" destOrd="0" parTransId="{99AC30CF-6812-4342-A52D-0B16941893D7}" sibTransId="{25DEF9C7-0AC8-49A9-B750-E76ABB43ABFC}"/>
    <dgm:cxn modelId="{0DBEA415-8C08-4C77-88A6-C90C8B848A69}" type="presOf" srcId="{67FF9F16-D30C-4499-A39E-75BEFCBA80FB}" destId="{E38130DA-EC46-4532-B869-E913C949A4BE}" srcOrd="0" destOrd="0" presId="urn:microsoft.com/office/officeart/2008/layout/AlternatingHexagons"/>
    <dgm:cxn modelId="{45E8A426-A469-4D3A-8C4F-155D2E0B25A2}" type="presOf" srcId="{137AEC71-A5D9-4A31-80A2-7C6061E7ED61}" destId="{F738CB26-E0CD-4304-AD7A-34973125D5BB}" srcOrd="0" destOrd="0" presId="urn:microsoft.com/office/officeart/2008/layout/AlternatingHexagons"/>
    <dgm:cxn modelId="{08312931-42ED-4CE9-B5E2-B4A7A536A7CA}" type="presOf" srcId="{25DEF9C7-0AC8-49A9-B750-E76ABB43ABFC}" destId="{799E4247-BA5A-4681-9184-05B588CE391F}" srcOrd="0" destOrd="0" presId="urn:microsoft.com/office/officeart/2008/layout/AlternatingHexagons"/>
    <dgm:cxn modelId="{891A1E53-25BF-4B43-8F94-5B1E2EAAFD67}" type="presOf" srcId="{F262257D-76A3-44A7-926C-11CBEE194B24}" destId="{003CE388-2224-442E-BD8C-9C51CE321229}" srcOrd="0" destOrd="0" presId="urn:microsoft.com/office/officeart/2008/layout/AlternatingHexagons"/>
    <dgm:cxn modelId="{A1B81579-9EB3-452E-9365-80979433803A}" srcId="{137AEC71-A5D9-4A31-80A2-7C6061E7ED61}" destId="{733A8462-DCE5-4F1E-A1F2-FD07B0015600}" srcOrd="1" destOrd="0" parTransId="{8335D5A7-3C8C-41D9-B0E9-7629D48FC5BD}" sibTransId="{693054F8-FFFC-489D-AFA6-D3A462471D91}"/>
    <dgm:cxn modelId="{2D72DE89-D769-4261-A2AB-D637F1ED5D5A}" type="presOf" srcId="{51E116A2-0F9E-4BFE-9F25-48FB1A187A1A}" destId="{A96512FF-5270-4119-9C3E-D742C2C8821E}" srcOrd="0" destOrd="0" presId="urn:microsoft.com/office/officeart/2008/layout/AlternatingHexagons"/>
    <dgm:cxn modelId="{4230CF8F-36B3-453D-B766-2A17972093EE}" srcId="{6EE0B463-BD1B-4FA2-AC44-DB80242C0F15}" destId="{67FF9F16-D30C-4499-A39E-75BEFCBA80FB}" srcOrd="0" destOrd="0" parTransId="{D7D0D748-A9D6-4B02-8450-3392B125E677}" sibTransId="{FA24424E-E976-4915-8C97-C0BD21ED2D88}"/>
    <dgm:cxn modelId="{C886089A-5FFC-49EA-A029-AE02C422EC4A}" type="presOf" srcId="{693054F8-FFFC-489D-AFA6-D3A462471D91}" destId="{D702E83C-3B9F-4296-A699-EC4B2D031674}" srcOrd="0" destOrd="0" presId="urn:microsoft.com/office/officeart/2008/layout/AlternatingHexagons"/>
    <dgm:cxn modelId="{A5C99DA0-AEFD-4AFC-8615-9CA310981082}" type="presOf" srcId="{6EE0B463-BD1B-4FA2-AC44-DB80242C0F15}" destId="{594C0BBF-05C0-4077-8C54-888570CE496A}" srcOrd="0" destOrd="0" presId="urn:microsoft.com/office/officeart/2008/layout/AlternatingHexagons"/>
    <dgm:cxn modelId="{4612C5D9-D57B-437A-BCB5-5E8727FC9481}" type="presOf" srcId="{733A8462-DCE5-4F1E-A1F2-FD07B0015600}" destId="{A4D4728E-2945-4620-A579-94933D0A0590}" srcOrd="0" destOrd="0" presId="urn:microsoft.com/office/officeart/2008/layout/AlternatingHexagons"/>
    <dgm:cxn modelId="{9B192DF9-38E8-4ACB-BFB9-043B56030AED}" srcId="{137AEC71-A5D9-4A31-80A2-7C6061E7ED61}" destId="{6EE0B463-BD1B-4FA2-AC44-DB80242C0F15}" srcOrd="2" destOrd="0" parTransId="{7EA0E817-FF6F-4BC5-8C6D-E4D5996A89E6}" sibTransId="{51E116A2-0F9E-4BFE-9F25-48FB1A187A1A}"/>
    <dgm:cxn modelId="{BCF4DF60-6E98-4F5E-A1DE-B58E8CE8847A}" type="presParOf" srcId="{F738CB26-E0CD-4304-AD7A-34973125D5BB}" destId="{BB0F097A-05C2-406A-8B45-00F3174908E7}" srcOrd="0" destOrd="0" presId="urn:microsoft.com/office/officeart/2008/layout/AlternatingHexagons"/>
    <dgm:cxn modelId="{12130D9F-B5D3-49BD-B1A7-8C8A5E7FA035}" type="presParOf" srcId="{BB0F097A-05C2-406A-8B45-00F3174908E7}" destId="{003CE388-2224-442E-BD8C-9C51CE321229}" srcOrd="0" destOrd="0" presId="urn:microsoft.com/office/officeart/2008/layout/AlternatingHexagons"/>
    <dgm:cxn modelId="{E8497CC6-FDF8-4F32-9E38-4F521E5F64B1}" type="presParOf" srcId="{BB0F097A-05C2-406A-8B45-00F3174908E7}" destId="{2C68F0B2-FB7A-4ADE-A2FD-872BBD1D707A}" srcOrd="1" destOrd="0" presId="urn:microsoft.com/office/officeart/2008/layout/AlternatingHexagons"/>
    <dgm:cxn modelId="{FDB418D4-0D31-4621-BB23-2AB3DD00737D}" type="presParOf" srcId="{BB0F097A-05C2-406A-8B45-00F3174908E7}" destId="{1B4D9A04-C6D6-4211-9655-EEC662065091}" srcOrd="2" destOrd="0" presId="urn:microsoft.com/office/officeart/2008/layout/AlternatingHexagons"/>
    <dgm:cxn modelId="{21A37F30-9585-4262-8529-A97226064646}" type="presParOf" srcId="{BB0F097A-05C2-406A-8B45-00F3174908E7}" destId="{04E07582-2733-4E57-9E3C-27BEA9BA81AE}" srcOrd="3" destOrd="0" presId="urn:microsoft.com/office/officeart/2008/layout/AlternatingHexagons"/>
    <dgm:cxn modelId="{985D5785-6D21-4438-BF47-AA60A341E34D}" type="presParOf" srcId="{BB0F097A-05C2-406A-8B45-00F3174908E7}" destId="{799E4247-BA5A-4681-9184-05B588CE391F}" srcOrd="4" destOrd="0" presId="urn:microsoft.com/office/officeart/2008/layout/AlternatingHexagons"/>
    <dgm:cxn modelId="{5992396D-B64C-44F6-974D-DD61D2649051}" type="presParOf" srcId="{F738CB26-E0CD-4304-AD7A-34973125D5BB}" destId="{F0C04BF6-3AF3-4BC7-8629-61BA37F87400}" srcOrd="1" destOrd="0" presId="urn:microsoft.com/office/officeart/2008/layout/AlternatingHexagons"/>
    <dgm:cxn modelId="{D3AAAFC5-0DA2-410E-92A3-E1D0E579B1B7}" type="presParOf" srcId="{F738CB26-E0CD-4304-AD7A-34973125D5BB}" destId="{D0F1D192-D598-4F2B-AC23-3D86EEF042BB}" srcOrd="2" destOrd="0" presId="urn:microsoft.com/office/officeart/2008/layout/AlternatingHexagons"/>
    <dgm:cxn modelId="{251BD3D9-4E1A-4C85-935B-C1F1F5D5FCF9}" type="presParOf" srcId="{D0F1D192-D598-4F2B-AC23-3D86EEF042BB}" destId="{A4D4728E-2945-4620-A579-94933D0A0590}" srcOrd="0" destOrd="0" presId="urn:microsoft.com/office/officeart/2008/layout/AlternatingHexagons"/>
    <dgm:cxn modelId="{04DB664A-5833-45B8-B50C-1AF060F68316}" type="presParOf" srcId="{D0F1D192-D598-4F2B-AC23-3D86EEF042BB}" destId="{7B32DA6A-F9CB-4BF4-B99B-03151C10D1FC}" srcOrd="1" destOrd="0" presId="urn:microsoft.com/office/officeart/2008/layout/AlternatingHexagons"/>
    <dgm:cxn modelId="{F5BD7B53-775F-47BF-9FA5-31D54C0142E3}" type="presParOf" srcId="{D0F1D192-D598-4F2B-AC23-3D86EEF042BB}" destId="{7C74B2F0-4801-4F89-B9D1-01E7D2DD6414}" srcOrd="2" destOrd="0" presId="urn:microsoft.com/office/officeart/2008/layout/AlternatingHexagons"/>
    <dgm:cxn modelId="{51C83878-4CA9-4E5A-928F-F56CE1EAC552}" type="presParOf" srcId="{D0F1D192-D598-4F2B-AC23-3D86EEF042BB}" destId="{30138795-2112-4982-85D6-17F33A45FD55}" srcOrd="3" destOrd="0" presId="urn:microsoft.com/office/officeart/2008/layout/AlternatingHexagons"/>
    <dgm:cxn modelId="{347EBBD4-03FF-49B1-9C9A-4C7359AB4955}" type="presParOf" srcId="{D0F1D192-D598-4F2B-AC23-3D86EEF042BB}" destId="{D702E83C-3B9F-4296-A699-EC4B2D031674}" srcOrd="4" destOrd="0" presId="urn:microsoft.com/office/officeart/2008/layout/AlternatingHexagons"/>
    <dgm:cxn modelId="{F2920835-850C-474A-805D-FA10BC2B13D7}" type="presParOf" srcId="{F738CB26-E0CD-4304-AD7A-34973125D5BB}" destId="{4CB8A87A-340A-49BE-B234-CA2DA0CEE64A}" srcOrd="3" destOrd="0" presId="urn:microsoft.com/office/officeart/2008/layout/AlternatingHexagons"/>
    <dgm:cxn modelId="{69547011-DB45-4EB9-914D-21D02E0D2910}" type="presParOf" srcId="{F738CB26-E0CD-4304-AD7A-34973125D5BB}" destId="{916D41B0-9E8E-40E9-BDA2-994A6D70D3E0}" srcOrd="4" destOrd="0" presId="urn:microsoft.com/office/officeart/2008/layout/AlternatingHexagons"/>
    <dgm:cxn modelId="{E615AE7D-E8EE-4D5D-9873-664C87014EE1}" type="presParOf" srcId="{916D41B0-9E8E-40E9-BDA2-994A6D70D3E0}" destId="{594C0BBF-05C0-4077-8C54-888570CE496A}" srcOrd="0" destOrd="0" presId="urn:microsoft.com/office/officeart/2008/layout/AlternatingHexagons"/>
    <dgm:cxn modelId="{DDB920E5-5EDD-4D47-A003-E9F566E0E565}" type="presParOf" srcId="{916D41B0-9E8E-40E9-BDA2-994A6D70D3E0}" destId="{E38130DA-EC46-4532-B869-E913C949A4BE}" srcOrd="1" destOrd="0" presId="urn:microsoft.com/office/officeart/2008/layout/AlternatingHexagons"/>
    <dgm:cxn modelId="{471B6F94-19A0-4F59-B9B8-6F0EF1E8C3E2}" type="presParOf" srcId="{916D41B0-9E8E-40E9-BDA2-994A6D70D3E0}" destId="{5997ED17-6E97-4B26-832B-18667E236A44}" srcOrd="2" destOrd="0" presId="urn:microsoft.com/office/officeart/2008/layout/AlternatingHexagons"/>
    <dgm:cxn modelId="{B12C6AAC-DEDB-4F39-A08D-916CC8A53946}" type="presParOf" srcId="{916D41B0-9E8E-40E9-BDA2-994A6D70D3E0}" destId="{E29B97E8-28B6-4852-A7EE-F8B12F62D7B7}" srcOrd="3" destOrd="0" presId="urn:microsoft.com/office/officeart/2008/layout/AlternatingHexagons"/>
    <dgm:cxn modelId="{8E33C450-E396-4030-BD7E-999FE07CBADC}" type="presParOf" srcId="{916D41B0-9E8E-40E9-BDA2-994A6D70D3E0}" destId="{A96512FF-5270-4119-9C3E-D742C2C8821E}" srcOrd="4" destOrd="0" presId="urn:microsoft.com/office/officeart/2008/layout/AlternatingHexagon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EBC995-4A08-442D-B95E-36791455BADA}" type="doc">
      <dgm:prSet loTypeId="urn:microsoft.com/office/officeart/2005/8/layout/chevron1" loCatId="process" qsTypeId="urn:microsoft.com/office/officeart/2005/8/quickstyle/simple1#4" qsCatId="simple" csTypeId="urn:microsoft.com/office/officeart/2005/8/colors/accent1_2#4" csCatId="accent1" phldr="1"/>
      <dgm:spPr/>
    </dgm:pt>
    <dgm:pt modelId="{1AE8D500-ECDA-4EC7-BF62-0453F4A01947}">
      <dgm:prSet phldrT="[Text]" custT="1"/>
      <dgm:spPr>
        <a:solidFill>
          <a:srgbClr val="29C2FF"/>
        </a:solidFill>
      </dgm:spPr>
      <dgm:t>
        <a:bodyPr/>
        <a:lstStyle/>
        <a:p>
          <a:r>
            <a:rPr lang="zh-CN" altLang="en-US" sz="1300" b="1" dirty="0">
              <a:solidFill>
                <a:schemeClr val="bg1"/>
              </a:solidFill>
            </a:rPr>
            <a:t>研发</a:t>
          </a:r>
          <a:endParaRPr lang="en-US" sz="1300" b="1" dirty="0">
            <a:solidFill>
              <a:schemeClr val="bg1"/>
            </a:solidFill>
          </a:endParaRPr>
        </a:p>
      </dgm:t>
    </dgm:pt>
    <dgm:pt modelId="{D9A858DA-74C0-4ACC-87F5-106A7E299ED6}" cxnId="{77ACAD58-3CE0-47F4-A00A-BAEBCD417AC0}" type="parTrans">
      <dgm:prSet/>
      <dgm:spPr/>
      <dgm:t>
        <a:bodyPr/>
        <a:lstStyle/>
        <a:p>
          <a:endParaRPr lang="en-US" sz="1300"/>
        </a:p>
      </dgm:t>
    </dgm:pt>
    <dgm:pt modelId="{B6D08D46-14E2-4BBF-978D-1B9CAD2DEB6C}" cxnId="{77ACAD58-3CE0-47F4-A00A-BAEBCD417AC0}" type="sibTrans">
      <dgm:prSet/>
      <dgm:spPr/>
      <dgm:t>
        <a:bodyPr/>
        <a:lstStyle/>
        <a:p>
          <a:endParaRPr lang="en-US" sz="1300"/>
        </a:p>
      </dgm:t>
    </dgm:pt>
    <dgm:pt modelId="{2D238CAF-CEC0-4173-B993-A921FEC7CCCA}">
      <dgm:prSet phldrT="[Text]" custT="1"/>
      <dgm:spPr>
        <a:solidFill>
          <a:srgbClr val="29C2FF"/>
        </a:solidFill>
      </dgm:spPr>
      <dgm:t>
        <a:bodyPr/>
        <a:lstStyle/>
        <a:p>
          <a:r>
            <a:rPr lang="zh-CN" altLang="en-US" sz="1300" b="1" dirty="0">
              <a:solidFill>
                <a:schemeClr val="bg1"/>
              </a:solidFill>
            </a:rPr>
            <a:t>生产</a:t>
          </a:r>
          <a:endParaRPr lang="en-US" sz="1300" b="1" dirty="0">
            <a:solidFill>
              <a:schemeClr val="bg1"/>
            </a:solidFill>
          </a:endParaRPr>
        </a:p>
      </dgm:t>
    </dgm:pt>
    <dgm:pt modelId="{A5E4EB43-1134-4E16-A984-16FC43136C67}" cxnId="{502901AB-DCD9-4CF8-9328-5415011F7BA8}" type="parTrans">
      <dgm:prSet/>
      <dgm:spPr/>
      <dgm:t>
        <a:bodyPr/>
        <a:lstStyle/>
        <a:p>
          <a:endParaRPr lang="en-US" sz="1300"/>
        </a:p>
      </dgm:t>
    </dgm:pt>
    <dgm:pt modelId="{4F745F61-F051-414C-A7E6-C396C29D8196}" cxnId="{502901AB-DCD9-4CF8-9328-5415011F7BA8}" type="sibTrans">
      <dgm:prSet/>
      <dgm:spPr/>
      <dgm:t>
        <a:bodyPr/>
        <a:lstStyle/>
        <a:p>
          <a:endParaRPr lang="en-US" sz="1300"/>
        </a:p>
      </dgm:t>
    </dgm:pt>
    <dgm:pt modelId="{94B0899D-6F0B-4644-83A1-DD108EB0BA39}">
      <dgm:prSet phldrT="[Text]" custT="1"/>
      <dgm:spPr>
        <a:solidFill>
          <a:srgbClr val="29C2FF"/>
        </a:solidFill>
      </dgm:spPr>
      <dgm:t>
        <a:bodyPr/>
        <a:lstStyle/>
        <a:p>
          <a:r>
            <a:rPr lang="zh-CN" altLang="en-US" sz="1300" b="1" dirty="0">
              <a:solidFill>
                <a:schemeClr val="bg1"/>
              </a:solidFill>
            </a:rPr>
            <a:t>供应链</a:t>
          </a:r>
          <a:endParaRPr lang="en-US" sz="1300" b="1" dirty="0">
            <a:solidFill>
              <a:schemeClr val="bg1"/>
            </a:solidFill>
          </a:endParaRPr>
        </a:p>
      </dgm:t>
    </dgm:pt>
    <dgm:pt modelId="{EE693CD2-C162-447D-82B7-558C06B9CA09}" cxnId="{20D26CF1-425E-413E-9562-88459A8F4A5D}" type="parTrans">
      <dgm:prSet/>
      <dgm:spPr/>
      <dgm:t>
        <a:bodyPr/>
        <a:lstStyle/>
        <a:p>
          <a:endParaRPr lang="en-US" sz="1300"/>
        </a:p>
      </dgm:t>
    </dgm:pt>
    <dgm:pt modelId="{7EC42F5C-5983-48A7-8939-2CD9BB0F7338}" cxnId="{20D26CF1-425E-413E-9562-88459A8F4A5D}" type="sibTrans">
      <dgm:prSet/>
      <dgm:spPr/>
      <dgm:t>
        <a:bodyPr/>
        <a:lstStyle/>
        <a:p>
          <a:endParaRPr lang="en-US" sz="1300"/>
        </a:p>
      </dgm:t>
    </dgm:pt>
    <dgm:pt modelId="{B77F688A-1BE7-4AAF-8C6B-BAA427EBA06E}">
      <dgm:prSet phldrT="[Text]" custT="1"/>
      <dgm:spPr>
        <a:solidFill>
          <a:srgbClr val="29C2FF"/>
        </a:solidFill>
      </dgm:spPr>
      <dgm:t>
        <a:bodyPr/>
        <a:lstStyle/>
        <a:p>
          <a:r>
            <a:rPr lang="zh-CN" altLang="en-US" sz="1300" b="1" dirty="0">
              <a:solidFill>
                <a:schemeClr val="bg1"/>
              </a:solidFill>
            </a:rPr>
            <a:t>售后服务</a:t>
          </a:r>
          <a:endParaRPr lang="en-US" sz="1300" b="1" dirty="0">
            <a:solidFill>
              <a:schemeClr val="bg1"/>
            </a:solidFill>
          </a:endParaRPr>
        </a:p>
      </dgm:t>
    </dgm:pt>
    <dgm:pt modelId="{DC384BC5-0733-4B31-A28D-9BB92AA8884D}" cxnId="{29B3EEC3-C105-4623-BF5E-DE52BBEC6C55}" type="parTrans">
      <dgm:prSet/>
      <dgm:spPr/>
      <dgm:t>
        <a:bodyPr/>
        <a:lstStyle/>
        <a:p>
          <a:endParaRPr lang="en-US" sz="1300"/>
        </a:p>
      </dgm:t>
    </dgm:pt>
    <dgm:pt modelId="{917B9CA6-62B2-49E2-A1DE-F46D1BC2A584}" cxnId="{29B3EEC3-C105-4623-BF5E-DE52BBEC6C55}" type="sibTrans">
      <dgm:prSet/>
      <dgm:spPr/>
      <dgm:t>
        <a:bodyPr/>
        <a:lstStyle/>
        <a:p>
          <a:endParaRPr lang="en-US" sz="1300"/>
        </a:p>
      </dgm:t>
    </dgm:pt>
    <dgm:pt modelId="{988BE6B1-68F7-4CFB-B04E-2097E2769F5F}" type="pres">
      <dgm:prSet presAssocID="{58EBC995-4A08-442D-B95E-36791455BADA}" presName="Name0" presStyleCnt="0">
        <dgm:presLayoutVars>
          <dgm:dir/>
          <dgm:animLvl val="lvl"/>
          <dgm:resizeHandles val="exact"/>
        </dgm:presLayoutVars>
      </dgm:prSet>
      <dgm:spPr/>
    </dgm:pt>
    <dgm:pt modelId="{49F32ABB-3F7B-41C9-98AC-607E85D48C3A}" type="pres">
      <dgm:prSet presAssocID="{1AE8D500-ECDA-4EC7-BF62-0453F4A01947}" presName="parTxOnly" presStyleLbl="node1" presStyleIdx="0" presStyleCnt="4">
        <dgm:presLayoutVars>
          <dgm:chMax val="0"/>
          <dgm:chPref val="0"/>
          <dgm:bulletEnabled val="1"/>
        </dgm:presLayoutVars>
      </dgm:prSet>
      <dgm:spPr/>
    </dgm:pt>
    <dgm:pt modelId="{8C27D63A-B0E4-42EE-B7C7-0B4AFE756ACA}" type="pres">
      <dgm:prSet presAssocID="{B6D08D46-14E2-4BBF-978D-1B9CAD2DEB6C}" presName="parTxOnlySpace" presStyleCnt="0"/>
      <dgm:spPr/>
    </dgm:pt>
    <dgm:pt modelId="{C6795816-09C1-4880-B663-66434AFCA6B5}" type="pres">
      <dgm:prSet presAssocID="{2D238CAF-CEC0-4173-B993-A921FEC7CCCA}" presName="parTxOnly" presStyleLbl="node1" presStyleIdx="1" presStyleCnt="4">
        <dgm:presLayoutVars>
          <dgm:chMax val="0"/>
          <dgm:chPref val="0"/>
          <dgm:bulletEnabled val="1"/>
        </dgm:presLayoutVars>
      </dgm:prSet>
      <dgm:spPr/>
    </dgm:pt>
    <dgm:pt modelId="{6967A43A-2B33-470A-A0A9-A47627993275}" type="pres">
      <dgm:prSet presAssocID="{4F745F61-F051-414C-A7E6-C396C29D8196}" presName="parTxOnlySpace" presStyleCnt="0"/>
      <dgm:spPr/>
    </dgm:pt>
    <dgm:pt modelId="{836FE17D-1B65-493D-9850-D2BA8241BD8A}" type="pres">
      <dgm:prSet presAssocID="{94B0899D-6F0B-4644-83A1-DD108EB0BA39}" presName="parTxOnly" presStyleLbl="node1" presStyleIdx="2" presStyleCnt="4">
        <dgm:presLayoutVars>
          <dgm:chMax val="0"/>
          <dgm:chPref val="0"/>
          <dgm:bulletEnabled val="1"/>
        </dgm:presLayoutVars>
      </dgm:prSet>
      <dgm:spPr/>
    </dgm:pt>
    <dgm:pt modelId="{0395C333-5029-477B-AC44-1BC2324413D0}" type="pres">
      <dgm:prSet presAssocID="{7EC42F5C-5983-48A7-8939-2CD9BB0F7338}" presName="parTxOnlySpace" presStyleCnt="0"/>
      <dgm:spPr/>
    </dgm:pt>
    <dgm:pt modelId="{686FF893-8BE2-4020-8B3F-1C3C5BC6ED1D}" type="pres">
      <dgm:prSet presAssocID="{B77F688A-1BE7-4AAF-8C6B-BAA427EBA06E}" presName="parTxOnly" presStyleLbl="node1" presStyleIdx="3" presStyleCnt="4">
        <dgm:presLayoutVars>
          <dgm:chMax val="0"/>
          <dgm:chPref val="0"/>
          <dgm:bulletEnabled val="1"/>
        </dgm:presLayoutVars>
      </dgm:prSet>
      <dgm:spPr/>
    </dgm:pt>
  </dgm:ptLst>
  <dgm:cxnLst>
    <dgm:cxn modelId="{4E4E1E23-9A3A-4C6C-ABFA-389C21DECF9C}" type="presOf" srcId="{2D238CAF-CEC0-4173-B993-A921FEC7CCCA}" destId="{C6795816-09C1-4880-B663-66434AFCA6B5}" srcOrd="0" destOrd="0" presId="urn:microsoft.com/office/officeart/2005/8/layout/chevron1"/>
    <dgm:cxn modelId="{2C8ECE4D-D8AD-4D23-97E8-02B1C4E7789E}" type="presOf" srcId="{94B0899D-6F0B-4644-83A1-DD108EB0BA39}" destId="{836FE17D-1B65-493D-9850-D2BA8241BD8A}" srcOrd="0" destOrd="0" presId="urn:microsoft.com/office/officeart/2005/8/layout/chevron1"/>
    <dgm:cxn modelId="{77ACAD58-3CE0-47F4-A00A-BAEBCD417AC0}" srcId="{58EBC995-4A08-442D-B95E-36791455BADA}" destId="{1AE8D500-ECDA-4EC7-BF62-0453F4A01947}" srcOrd="0" destOrd="0" parTransId="{D9A858DA-74C0-4ACC-87F5-106A7E299ED6}" sibTransId="{B6D08D46-14E2-4BBF-978D-1B9CAD2DEB6C}"/>
    <dgm:cxn modelId="{2F159781-61B5-4831-8053-7B3DB39060D3}" type="presOf" srcId="{1AE8D500-ECDA-4EC7-BF62-0453F4A01947}" destId="{49F32ABB-3F7B-41C9-98AC-607E85D48C3A}" srcOrd="0" destOrd="0" presId="urn:microsoft.com/office/officeart/2005/8/layout/chevron1"/>
    <dgm:cxn modelId="{08A8979D-5BA5-4FB6-BDF4-FEAA0F1823BA}" type="presOf" srcId="{58EBC995-4A08-442D-B95E-36791455BADA}" destId="{988BE6B1-68F7-4CFB-B04E-2097E2769F5F}" srcOrd="0" destOrd="0" presId="urn:microsoft.com/office/officeart/2005/8/layout/chevron1"/>
    <dgm:cxn modelId="{502901AB-DCD9-4CF8-9328-5415011F7BA8}" srcId="{58EBC995-4A08-442D-B95E-36791455BADA}" destId="{2D238CAF-CEC0-4173-B993-A921FEC7CCCA}" srcOrd="1" destOrd="0" parTransId="{A5E4EB43-1134-4E16-A984-16FC43136C67}" sibTransId="{4F745F61-F051-414C-A7E6-C396C29D8196}"/>
    <dgm:cxn modelId="{29B3EEC3-C105-4623-BF5E-DE52BBEC6C55}" srcId="{58EBC995-4A08-442D-B95E-36791455BADA}" destId="{B77F688A-1BE7-4AAF-8C6B-BAA427EBA06E}" srcOrd="3" destOrd="0" parTransId="{DC384BC5-0733-4B31-A28D-9BB92AA8884D}" sibTransId="{917B9CA6-62B2-49E2-A1DE-F46D1BC2A584}"/>
    <dgm:cxn modelId="{A2C89FDF-4F86-4310-8891-BA45EC0D7A83}" type="presOf" srcId="{B77F688A-1BE7-4AAF-8C6B-BAA427EBA06E}" destId="{686FF893-8BE2-4020-8B3F-1C3C5BC6ED1D}" srcOrd="0" destOrd="0" presId="urn:microsoft.com/office/officeart/2005/8/layout/chevron1"/>
    <dgm:cxn modelId="{20D26CF1-425E-413E-9562-88459A8F4A5D}" srcId="{58EBC995-4A08-442D-B95E-36791455BADA}" destId="{94B0899D-6F0B-4644-83A1-DD108EB0BA39}" srcOrd="2" destOrd="0" parTransId="{EE693CD2-C162-447D-82B7-558C06B9CA09}" sibTransId="{7EC42F5C-5983-48A7-8939-2CD9BB0F7338}"/>
    <dgm:cxn modelId="{0D706252-6304-49D8-B28B-5F23B4AAAF42}" type="presParOf" srcId="{988BE6B1-68F7-4CFB-B04E-2097E2769F5F}" destId="{49F32ABB-3F7B-41C9-98AC-607E85D48C3A}" srcOrd="0" destOrd="0" presId="urn:microsoft.com/office/officeart/2005/8/layout/chevron1"/>
    <dgm:cxn modelId="{FC291650-F07E-475A-B364-07988BCB548B}" type="presParOf" srcId="{988BE6B1-68F7-4CFB-B04E-2097E2769F5F}" destId="{8C27D63A-B0E4-42EE-B7C7-0B4AFE756ACA}" srcOrd="1" destOrd="0" presId="urn:microsoft.com/office/officeart/2005/8/layout/chevron1"/>
    <dgm:cxn modelId="{870B74ED-DBF4-463C-92F3-3592E55D613F}" type="presParOf" srcId="{988BE6B1-68F7-4CFB-B04E-2097E2769F5F}" destId="{C6795816-09C1-4880-B663-66434AFCA6B5}" srcOrd="2" destOrd="0" presId="urn:microsoft.com/office/officeart/2005/8/layout/chevron1"/>
    <dgm:cxn modelId="{0A8B21DA-750E-4218-BB8E-CDDC356AEC23}" type="presParOf" srcId="{988BE6B1-68F7-4CFB-B04E-2097E2769F5F}" destId="{6967A43A-2B33-470A-A0A9-A47627993275}" srcOrd="3" destOrd="0" presId="urn:microsoft.com/office/officeart/2005/8/layout/chevron1"/>
    <dgm:cxn modelId="{72E9F880-9BFE-4079-AE57-8BA1E08651E5}" type="presParOf" srcId="{988BE6B1-68F7-4CFB-B04E-2097E2769F5F}" destId="{836FE17D-1B65-493D-9850-D2BA8241BD8A}" srcOrd="4" destOrd="0" presId="urn:microsoft.com/office/officeart/2005/8/layout/chevron1"/>
    <dgm:cxn modelId="{1AE8FA4B-D2EA-4D42-A62E-52B6D00D1722}" type="presParOf" srcId="{988BE6B1-68F7-4CFB-B04E-2097E2769F5F}" destId="{0395C333-5029-477B-AC44-1BC2324413D0}" srcOrd="5" destOrd="0" presId="urn:microsoft.com/office/officeart/2005/8/layout/chevron1"/>
    <dgm:cxn modelId="{606FFA93-2FCC-4797-B21B-AF8D88BB765F}" type="presParOf" srcId="{988BE6B1-68F7-4CFB-B04E-2097E2769F5F}" destId="{686FF893-8BE2-4020-8B3F-1C3C5BC6ED1D}" srcOrd="6"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95F6BF-CD34-4885-9BD8-639C35137808}" type="doc">
      <dgm:prSet loTypeId="urn:microsoft.com/office/officeart/2005/8/layout/radial6#1" loCatId="cycle" qsTypeId="urn:microsoft.com/office/officeart/2005/8/quickstyle/simple1#5" qsCatId="simple" csTypeId="urn:microsoft.com/office/officeart/2005/8/colors/accent1_2#5" csCatId="accent1" phldr="1"/>
      <dgm:spPr/>
      <dgm:t>
        <a:bodyPr/>
        <a:lstStyle/>
        <a:p>
          <a:endParaRPr lang="en-US"/>
        </a:p>
      </dgm:t>
    </dgm:pt>
    <dgm:pt modelId="{444BC27D-C39B-4F05-8A58-36816422394A}">
      <dgm:prSet phldrT="[Text]"/>
      <dgm:spPr>
        <a:solidFill>
          <a:srgbClr val="002776"/>
        </a:solidFill>
      </dgm:spPr>
      <dgm:t>
        <a:bodyPr/>
        <a:lstStyle/>
        <a:p>
          <a:r>
            <a:rPr lang="zh-CN" altLang="en-US" b="1" dirty="0">
              <a:solidFill>
                <a:schemeClr val="bg1"/>
              </a:solidFill>
              <a:latin typeface="+mj-ea"/>
              <a:ea typeface="+mj-ea"/>
            </a:rPr>
            <a:t>可视化管理</a:t>
          </a:r>
          <a:endParaRPr lang="en-US" dirty="0">
            <a:solidFill>
              <a:schemeClr val="bg1"/>
            </a:solidFill>
            <a:latin typeface="+mj-ea"/>
            <a:ea typeface="+mj-ea"/>
          </a:endParaRPr>
        </a:p>
      </dgm:t>
    </dgm:pt>
    <dgm:pt modelId="{A385F65D-0C65-45DA-9095-2B141BA759EF}" cxnId="{D787F917-0416-43B0-86E4-DD176526482D}" type="parTrans">
      <dgm:prSet/>
      <dgm:spPr/>
      <dgm:t>
        <a:bodyPr/>
        <a:lstStyle/>
        <a:p>
          <a:endParaRPr lang="en-US">
            <a:solidFill>
              <a:schemeClr val="bg1"/>
            </a:solidFill>
            <a:latin typeface="+mj-ea"/>
            <a:ea typeface="+mj-ea"/>
          </a:endParaRPr>
        </a:p>
      </dgm:t>
    </dgm:pt>
    <dgm:pt modelId="{8F057684-099C-4B36-AEA3-A006DE2EE0CE}" cxnId="{D787F917-0416-43B0-86E4-DD176526482D}" type="sibTrans">
      <dgm:prSet/>
      <dgm:spPr/>
      <dgm:t>
        <a:bodyPr/>
        <a:lstStyle/>
        <a:p>
          <a:endParaRPr lang="en-US">
            <a:solidFill>
              <a:schemeClr val="bg1"/>
            </a:solidFill>
            <a:latin typeface="+mj-ea"/>
            <a:ea typeface="+mj-ea"/>
          </a:endParaRPr>
        </a:p>
      </dgm:t>
    </dgm:pt>
    <dgm:pt modelId="{A45E0B7B-1E2B-4385-93C2-4A3A891BE3C9}">
      <dgm:prSet phldrT="[Text]"/>
      <dgm:spPr>
        <a:solidFill>
          <a:srgbClr val="002776"/>
        </a:solidFill>
      </dgm:spPr>
      <dgm:t>
        <a:bodyPr/>
        <a:lstStyle/>
        <a:p>
          <a:r>
            <a:rPr lang="en-US" altLang="zh-CN" b="1" dirty="0">
              <a:solidFill>
                <a:schemeClr val="bg1"/>
              </a:solidFill>
              <a:latin typeface="+mj-ea"/>
              <a:ea typeface="+mj-ea"/>
            </a:rPr>
            <a:t>MES</a:t>
          </a:r>
          <a:r>
            <a:rPr lang="zh-CN" altLang="en-US" b="1" dirty="0">
              <a:solidFill>
                <a:schemeClr val="bg1"/>
              </a:solidFill>
              <a:latin typeface="+mj-ea"/>
              <a:ea typeface="+mj-ea"/>
            </a:rPr>
            <a:t>制造执行</a:t>
          </a:r>
          <a:endParaRPr lang="en-US" dirty="0">
            <a:solidFill>
              <a:schemeClr val="bg1"/>
            </a:solidFill>
            <a:latin typeface="+mj-ea"/>
            <a:ea typeface="+mj-ea"/>
          </a:endParaRPr>
        </a:p>
      </dgm:t>
    </dgm:pt>
    <dgm:pt modelId="{8208B5EE-C69A-4991-93B7-9DE4E81A7066}" cxnId="{64725A93-7E2B-4065-AEB3-847B4EBBAFC4}" type="parTrans">
      <dgm:prSet/>
      <dgm:spPr/>
      <dgm:t>
        <a:bodyPr/>
        <a:lstStyle/>
        <a:p>
          <a:endParaRPr lang="en-US">
            <a:solidFill>
              <a:schemeClr val="bg1"/>
            </a:solidFill>
            <a:latin typeface="+mj-ea"/>
            <a:ea typeface="+mj-ea"/>
          </a:endParaRPr>
        </a:p>
      </dgm:t>
    </dgm:pt>
    <dgm:pt modelId="{4D78F72B-FC34-4B0A-8E23-DD5E1C26BB7F}" cxnId="{64725A93-7E2B-4065-AEB3-847B4EBBAFC4}" type="sibTrans">
      <dgm:prSet/>
      <dgm:spPr/>
      <dgm:t>
        <a:bodyPr/>
        <a:lstStyle/>
        <a:p>
          <a:endParaRPr lang="en-US">
            <a:solidFill>
              <a:schemeClr val="bg1"/>
            </a:solidFill>
            <a:latin typeface="+mj-ea"/>
            <a:ea typeface="+mj-ea"/>
          </a:endParaRPr>
        </a:p>
      </dgm:t>
    </dgm:pt>
    <dgm:pt modelId="{119A7B51-42A6-49E6-8E62-BB571DEBFA33}">
      <dgm:prSet phldrT="[Text]"/>
      <dgm:spPr>
        <a:solidFill>
          <a:srgbClr val="002776"/>
        </a:solidFill>
      </dgm:spPr>
      <dgm:t>
        <a:bodyPr/>
        <a:lstStyle/>
        <a:p>
          <a:r>
            <a:rPr lang="en-US" altLang="zh-CN" b="1" dirty="0">
              <a:solidFill>
                <a:schemeClr val="bg1"/>
              </a:solidFill>
              <a:latin typeface="+mj-ea"/>
              <a:ea typeface="+mj-ea"/>
            </a:rPr>
            <a:t>APS</a:t>
          </a:r>
          <a:r>
            <a:rPr lang="zh-CN" altLang="en-US" b="1" dirty="0">
              <a:solidFill>
                <a:schemeClr val="bg1"/>
              </a:solidFill>
              <a:latin typeface="+mj-ea"/>
              <a:ea typeface="+mj-ea"/>
            </a:rPr>
            <a:t>计划排程</a:t>
          </a:r>
          <a:endParaRPr lang="en-US" dirty="0">
            <a:solidFill>
              <a:schemeClr val="bg1"/>
            </a:solidFill>
            <a:latin typeface="+mj-ea"/>
            <a:ea typeface="+mj-ea"/>
          </a:endParaRPr>
        </a:p>
      </dgm:t>
    </dgm:pt>
    <dgm:pt modelId="{CC784DEA-B313-4C03-AF41-5D8DB673146F}" cxnId="{28D71400-E707-46ED-937F-483291BBE574}" type="parTrans">
      <dgm:prSet/>
      <dgm:spPr/>
      <dgm:t>
        <a:bodyPr/>
        <a:lstStyle/>
        <a:p>
          <a:endParaRPr lang="en-US">
            <a:solidFill>
              <a:schemeClr val="bg1"/>
            </a:solidFill>
            <a:latin typeface="+mj-ea"/>
            <a:ea typeface="+mj-ea"/>
          </a:endParaRPr>
        </a:p>
      </dgm:t>
    </dgm:pt>
    <dgm:pt modelId="{B5C36B3E-C158-472C-A3A9-1DDFC38BE123}" cxnId="{28D71400-E707-46ED-937F-483291BBE574}" type="sibTrans">
      <dgm:prSet/>
      <dgm:spPr/>
      <dgm:t>
        <a:bodyPr/>
        <a:lstStyle/>
        <a:p>
          <a:endParaRPr lang="en-US">
            <a:solidFill>
              <a:schemeClr val="bg1"/>
            </a:solidFill>
            <a:latin typeface="+mj-ea"/>
            <a:ea typeface="+mj-ea"/>
          </a:endParaRPr>
        </a:p>
      </dgm:t>
    </dgm:pt>
    <dgm:pt modelId="{374B6383-90F0-4415-98B9-371CCF12D09C}">
      <dgm:prSet phldrT="[Text]"/>
      <dgm:spPr>
        <a:solidFill>
          <a:srgbClr val="002776"/>
        </a:solidFill>
      </dgm:spPr>
      <dgm:t>
        <a:bodyPr/>
        <a:lstStyle/>
        <a:p>
          <a:r>
            <a:rPr lang="en-US" altLang="zh-CN" b="1" dirty="0">
              <a:solidFill>
                <a:schemeClr val="bg1"/>
              </a:solidFill>
              <a:latin typeface="+mj-ea"/>
              <a:ea typeface="+mj-ea"/>
            </a:rPr>
            <a:t>QMS</a:t>
          </a:r>
          <a:r>
            <a:rPr lang="zh-CN" altLang="en-US" b="1" dirty="0">
              <a:solidFill>
                <a:schemeClr val="bg1"/>
              </a:solidFill>
              <a:latin typeface="+mj-ea"/>
              <a:ea typeface="+mj-ea"/>
            </a:rPr>
            <a:t>质量管理</a:t>
          </a:r>
          <a:endParaRPr lang="en-US" dirty="0">
            <a:solidFill>
              <a:schemeClr val="bg1"/>
            </a:solidFill>
            <a:latin typeface="+mj-ea"/>
            <a:ea typeface="+mj-ea"/>
          </a:endParaRPr>
        </a:p>
      </dgm:t>
    </dgm:pt>
    <dgm:pt modelId="{B43F1ED7-E09B-479C-8BF0-879ED5449646}" cxnId="{203D7A49-BD3F-482C-86E3-112EEDBECA07}" type="parTrans">
      <dgm:prSet/>
      <dgm:spPr/>
      <dgm:t>
        <a:bodyPr/>
        <a:lstStyle/>
        <a:p>
          <a:endParaRPr lang="en-US">
            <a:solidFill>
              <a:schemeClr val="bg1"/>
            </a:solidFill>
            <a:latin typeface="+mj-ea"/>
            <a:ea typeface="+mj-ea"/>
          </a:endParaRPr>
        </a:p>
      </dgm:t>
    </dgm:pt>
    <dgm:pt modelId="{8A1EF10E-F3EF-48F8-B08E-88323D21A8A7}" cxnId="{203D7A49-BD3F-482C-86E3-112EEDBECA07}" type="sibTrans">
      <dgm:prSet/>
      <dgm:spPr/>
      <dgm:t>
        <a:bodyPr/>
        <a:lstStyle/>
        <a:p>
          <a:endParaRPr lang="en-US">
            <a:solidFill>
              <a:schemeClr val="bg1"/>
            </a:solidFill>
            <a:latin typeface="+mj-ea"/>
            <a:ea typeface="+mj-ea"/>
          </a:endParaRPr>
        </a:p>
      </dgm:t>
    </dgm:pt>
    <dgm:pt modelId="{CB223E4E-62FC-4DF0-8D75-FBFEFA0D426E}">
      <dgm:prSet phldrT="[Text]"/>
      <dgm:spPr>
        <a:solidFill>
          <a:srgbClr val="002776"/>
        </a:solidFill>
      </dgm:spPr>
      <dgm:t>
        <a:bodyPr/>
        <a:lstStyle/>
        <a:p>
          <a:r>
            <a:rPr lang="en-US" altLang="zh-CN" b="1" dirty="0">
              <a:solidFill>
                <a:schemeClr val="bg1"/>
              </a:solidFill>
              <a:latin typeface="+mj-ea"/>
              <a:ea typeface="+mj-ea"/>
            </a:rPr>
            <a:t>LMS</a:t>
          </a:r>
          <a:r>
            <a:rPr lang="zh-CN" altLang="en-US" b="1" dirty="0">
              <a:solidFill>
                <a:schemeClr val="bg1"/>
              </a:solidFill>
              <a:latin typeface="+mj-ea"/>
              <a:ea typeface="+mj-ea"/>
            </a:rPr>
            <a:t>现场物流</a:t>
          </a:r>
          <a:endParaRPr lang="en-US" dirty="0">
            <a:solidFill>
              <a:schemeClr val="bg1"/>
            </a:solidFill>
            <a:latin typeface="+mj-ea"/>
            <a:ea typeface="+mj-ea"/>
          </a:endParaRPr>
        </a:p>
      </dgm:t>
    </dgm:pt>
    <dgm:pt modelId="{2ADA7C33-449E-4AE2-8B57-F9D4467315A8}" cxnId="{26BFEFF4-BAB2-4473-9EAE-A7E419C1241E}" type="parTrans">
      <dgm:prSet/>
      <dgm:spPr/>
      <dgm:t>
        <a:bodyPr/>
        <a:lstStyle/>
        <a:p>
          <a:endParaRPr lang="en-US">
            <a:solidFill>
              <a:schemeClr val="bg1"/>
            </a:solidFill>
            <a:latin typeface="+mj-ea"/>
            <a:ea typeface="+mj-ea"/>
          </a:endParaRPr>
        </a:p>
      </dgm:t>
    </dgm:pt>
    <dgm:pt modelId="{9FBEC7E0-6CAB-4691-9333-DDAE6844885F}" cxnId="{26BFEFF4-BAB2-4473-9EAE-A7E419C1241E}" type="sibTrans">
      <dgm:prSet/>
      <dgm:spPr/>
      <dgm:t>
        <a:bodyPr/>
        <a:lstStyle/>
        <a:p>
          <a:endParaRPr lang="en-US">
            <a:solidFill>
              <a:schemeClr val="bg1"/>
            </a:solidFill>
            <a:latin typeface="+mj-ea"/>
            <a:ea typeface="+mj-ea"/>
          </a:endParaRPr>
        </a:p>
      </dgm:t>
    </dgm:pt>
    <dgm:pt modelId="{BBC94E42-3358-433E-AC92-1E071CC251B7}">
      <dgm:prSet phldrT="[Text]"/>
      <dgm:spPr>
        <a:solidFill>
          <a:srgbClr val="002776"/>
        </a:solidFill>
      </dgm:spPr>
      <dgm:t>
        <a:bodyPr/>
        <a:lstStyle/>
        <a:p>
          <a:r>
            <a:rPr lang="en-US" altLang="zh-CN" b="1" dirty="0">
              <a:solidFill>
                <a:schemeClr val="bg1"/>
              </a:solidFill>
              <a:latin typeface="+mj-ea"/>
              <a:ea typeface="+mj-ea"/>
            </a:rPr>
            <a:t>PMS</a:t>
          </a:r>
          <a:r>
            <a:rPr lang="zh-CN" altLang="en-US" b="1" dirty="0">
              <a:solidFill>
                <a:schemeClr val="bg1"/>
              </a:solidFill>
              <a:latin typeface="+mj-ea"/>
              <a:ea typeface="+mj-ea"/>
            </a:rPr>
            <a:t>设备管理</a:t>
          </a:r>
          <a:endParaRPr lang="en-US" dirty="0">
            <a:solidFill>
              <a:schemeClr val="bg1"/>
            </a:solidFill>
            <a:latin typeface="+mj-ea"/>
            <a:ea typeface="+mj-ea"/>
          </a:endParaRPr>
        </a:p>
      </dgm:t>
    </dgm:pt>
    <dgm:pt modelId="{685DA20D-21A4-4B72-9B79-594F9DD48844}" cxnId="{F6BE2747-D9FA-4A67-97B8-A42D35A322FE}" type="parTrans">
      <dgm:prSet/>
      <dgm:spPr/>
      <dgm:t>
        <a:bodyPr/>
        <a:lstStyle/>
        <a:p>
          <a:endParaRPr lang="en-US">
            <a:solidFill>
              <a:schemeClr val="bg1"/>
            </a:solidFill>
            <a:latin typeface="+mj-ea"/>
            <a:ea typeface="+mj-ea"/>
          </a:endParaRPr>
        </a:p>
      </dgm:t>
    </dgm:pt>
    <dgm:pt modelId="{3F18F38E-281E-40F8-9897-72B02D4413B0}" cxnId="{F6BE2747-D9FA-4A67-97B8-A42D35A322FE}" type="sibTrans">
      <dgm:prSet/>
      <dgm:spPr/>
      <dgm:t>
        <a:bodyPr/>
        <a:lstStyle/>
        <a:p>
          <a:endParaRPr lang="en-US">
            <a:solidFill>
              <a:schemeClr val="bg1"/>
            </a:solidFill>
            <a:latin typeface="+mj-ea"/>
            <a:ea typeface="+mj-ea"/>
          </a:endParaRPr>
        </a:p>
      </dgm:t>
    </dgm:pt>
    <dgm:pt modelId="{09945C3C-53F9-4AC1-A31A-06EDBA8358FD}">
      <dgm:prSet/>
      <dgm:spPr/>
      <dgm:t>
        <a:bodyPr/>
        <a:lstStyle/>
        <a:p>
          <a:endParaRPr lang="en-US"/>
        </a:p>
      </dgm:t>
    </dgm:pt>
    <dgm:pt modelId="{FADB519D-FA31-409D-8736-936C1640720A}" cxnId="{3F85FE2E-C865-4929-84A4-7E78F64667AC}" type="parTrans">
      <dgm:prSet/>
      <dgm:spPr/>
      <dgm:t>
        <a:bodyPr/>
        <a:lstStyle/>
        <a:p>
          <a:endParaRPr lang="en-US"/>
        </a:p>
      </dgm:t>
    </dgm:pt>
    <dgm:pt modelId="{559BDF6A-C9FD-4BBA-BAF3-A550C5C2AACA}" cxnId="{3F85FE2E-C865-4929-84A4-7E78F64667AC}" type="sibTrans">
      <dgm:prSet/>
      <dgm:spPr/>
      <dgm:t>
        <a:bodyPr/>
        <a:lstStyle/>
        <a:p>
          <a:endParaRPr lang="en-US"/>
        </a:p>
      </dgm:t>
    </dgm:pt>
    <dgm:pt modelId="{C081CE6A-61E5-4CF3-A918-C3A3D6ADA557}" type="pres">
      <dgm:prSet presAssocID="{F795F6BF-CD34-4885-9BD8-639C35137808}" presName="Name0" presStyleCnt="0">
        <dgm:presLayoutVars>
          <dgm:chMax val="1"/>
          <dgm:dir/>
          <dgm:animLvl val="ctr"/>
          <dgm:resizeHandles val="exact"/>
        </dgm:presLayoutVars>
      </dgm:prSet>
      <dgm:spPr/>
    </dgm:pt>
    <dgm:pt modelId="{F518D3A9-B363-4F80-920B-D22DCA8C4EBF}" type="pres">
      <dgm:prSet presAssocID="{444BC27D-C39B-4F05-8A58-36816422394A}" presName="centerShape" presStyleLbl="node0" presStyleIdx="0" presStyleCnt="1"/>
      <dgm:spPr/>
    </dgm:pt>
    <dgm:pt modelId="{DEA9E246-0303-4A40-BDE7-86AD30D8AA81}" type="pres">
      <dgm:prSet presAssocID="{A45E0B7B-1E2B-4385-93C2-4A3A891BE3C9}" presName="node" presStyleLbl="node1" presStyleIdx="0" presStyleCnt="5">
        <dgm:presLayoutVars>
          <dgm:bulletEnabled val="1"/>
        </dgm:presLayoutVars>
      </dgm:prSet>
      <dgm:spPr/>
    </dgm:pt>
    <dgm:pt modelId="{0BF6EE92-5E9C-4548-A66E-0CB96567AD03}" type="pres">
      <dgm:prSet presAssocID="{A45E0B7B-1E2B-4385-93C2-4A3A891BE3C9}" presName="dummy" presStyleCnt="0"/>
      <dgm:spPr/>
    </dgm:pt>
    <dgm:pt modelId="{0B4C0545-08BA-4C5F-B89F-59EE48F3E5C2}" type="pres">
      <dgm:prSet presAssocID="{4D78F72B-FC34-4B0A-8E23-DD5E1C26BB7F}" presName="sibTrans" presStyleLbl="sibTrans2D1" presStyleIdx="0" presStyleCnt="5"/>
      <dgm:spPr/>
    </dgm:pt>
    <dgm:pt modelId="{DCF6C436-7D11-472C-A312-805226CBBE9E}" type="pres">
      <dgm:prSet presAssocID="{119A7B51-42A6-49E6-8E62-BB571DEBFA33}" presName="node" presStyleLbl="node1" presStyleIdx="1" presStyleCnt="5">
        <dgm:presLayoutVars>
          <dgm:bulletEnabled val="1"/>
        </dgm:presLayoutVars>
      </dgm:prSet>
      <dgm:spPr/>
    </dgm:pt>
    <dgm:pt modelId="{D8711549-7D96-4B00-9544-82382AD4202C}" type="pres">
      <dgm:prSet presAssocID="{119A7B51-42A6-49E6-8E62-BB571DEBFA33}" presName="dummy" presStyleCnt="0"/>
      <dgm:spPr/>
    </dgm:pt>
    <dgm:pt modelId="{A45A0622-FBCB-4AB9-95C9-CB28967B5A07}" type="pres">
      <dgm:prSet presAssocID="{B5C36B3E-C158-472C-A3A9-1DDFC38BE123}" presName="sibTrans" presStyleLbl="sibTrans2D1" presStyleIdx="1" presStyleCnt="5"/>
      <dgm:spPr/>
    </dgm:pt>
    <dgm:pt modelId="{35D4B8AC-F0D8-4BC4-9805-144CF7C687EF}" type="pres">
      <dgm:prSet presAssocID="{374B6383-90F0-4415-98B9-371CCF12D09C}" presName="node" presStyleLbl="node1" presStyleIdx="2" presStyleCnt="5">
        <dgm:presLayoutVars>
          <dgm:bulletEnabled val="1"/>
        </dgm:presLayoutVars>
      </dgm:prSet>
      <dgm:spPr/>
    </dgm:pt>
    <dgm:pt modelId="{A6F628AE-27F9-4C55-8BC2-386C2BF9600B}" type="pres">
      <dgm:prSet presAssocID="{374B6383-90F0-4415-98B9-371CCF12D09C}" presName="dummy" presStyleCnt="0"/>
      <dgm:spPr/>
    </dgm:pt>
    <dgm:pt modelId="{AA682DDD-39D3-4CF0-A721-871325039FDC}" type="pres">
      <dgm:prSet presAssocID="{8A1EF10E-F3EF-48F8-B08E-88323D21A8A7}" presName="sibTrans" presStyleLbl="sibTrans2D1" presStyleIdx="2" presStyleCnt="5"/>
      <dgm:spPr/>
    </dgm:pt>
    <dgm:pt modelId="{8189422B-6F38-4FD1-99B2-9351A5E5F3B9}" type="pres">
      <dgm:prSet presAssocID="{CB223E4E-62FC-4DF0-8D75-FBFEFA0D426E}" presName="node" presStyleLbl="node1" presStyleIdx="3" presStyleCnt="5">
        <dgm:presLayoutVars>
          <dgm:bulletEnabled val="1"/>
        </dgm:presLayoutVars>
      </dgm:prSet>
      <dgm:spPr/>
    </dgm:pt>
    <dgm:pt modelId="{AFA2E406-002B-4CB3-9A21-68CE5C47C3A4}" type="pres">
      <dgm:prSet presAssocID="{CB223E4E-62FC-4DF0-8D75-FBFEFA0D426E}" presName="dummy" presStyleCnt="0"/>
      <dgm:spPr/>
    </dgm:pt>
    <dgm:pt modelId="{4185811A-343A-4776-844F-E4D680566555}" type="pres">
      <dgm:prSet presAssocID="{9FBEC7E0-6CAB-4691-9333-DDAE6844885F}" presName="sibTrans" presStyleLbl="sibTrans2D1" presStyleIdx="3" presStyleCnt="5"/>
      <dgm:spPr/>
    </dgm:pt>
    <dgm:pt modelId="{9D9C104C-9756-497A-95C6-75339E361DC1}" type="pres">
      <dgm:prSet presAssocID="{BBC94E42-3358-433E-AC92-1E071CC251B7}" presName="node" presStyleLbl="node1" presStyleIdx="4" presStyleCnt="5">
        <dgm:presLayoutVars>
          <dgm:bulletEnabled val="1"/>
        </dgm:presLayoutVars>
      </dgm:prSet>
      <dgm:spPr/>
    </dgm:pt>
    <dgm:pt modelId="{767B3BA7-1D8B-49E9-AE3A-65953C1C80BC}" type="pres">
      <dgm:prSet presAssocID="{BBC94E42-3358-433E-AC92-1E071CC251B7}" presName="dummy" presStyleCnt="0"/>
      <dgm:spPr/>
    </dgm:pt>
    <dgm:pt modelId="{B07C989F-CF02-4002-9E69-8765AF1B633D}" type="pres">
      <dgm:prSet presAssocID="{3F18F38E-281E-40F8-9897-72B02D4413B0}" presName="sibTrans" presStyleLbl="sibTrans2D1" presStyleIdx="4" presStyleCnt="5"/>
      <dgm:spPr/>
    </dgm:pt>
  </dgm:ptLst>
  <dgm:cxnLst>
    <dgm:cxn modelId="{28D71400-E707-46ED-937F-483291BBE574}" srcId="{444BC27D-C39B-4F05-8A58-36816422394A}" destId="{119A7B51-42A6-49E6-8E62-BB571DEBFA33}" srcOrd="1" destOrd="0" parTransId="{CC784DEA-B313-4C03-AF41-5D8DB673146F}" sibTransId="{B5C36B3E-C158-472C-A3A9-1DDFC38BE123}"/>
    <dgm:cxn modelId="{CBF08E00-DFB3-4198-AC8A-6E285278CA68}" type="presOf" srcId="{374B6383-90F0-4415-98B9-371CCF12D09C}" destId="{35D4B8AC-F0D8-4BC4-9805-144CF7C687EF}" srcOrd="0" destOrd="0" presId="urn:microsoft.com/office/officeart/2005/8/layout/radial6#1"/>
    <dgm:cxn modelId="{C6E99D0F-BBE4-4324-A3E4-4DB29DB50D61}" type="presOf" srcId="{CB223E4E-62FC-4DF0-8D75-FBFEFA0D426E}" destId="{8189422B-6F38-4FD1-99B2-9351A5E5F3B9}" srcOrd="0" destOrd="0" presId="urn:microsoft.com/office/officeart/2005/8/layout/radial6#1"/>
    <dgm:cxn modelId="{D787F917-0416-43B0-86E4-DD176526482D}" srcId="{F795F6BF-CD34-4885-9BD8-639C35137808}" destId="{444BC27D-C39B-4F05-8A58-36816422394A}" srcOrd="0" destOrd="0" parTransId="{A385F65D-0C65-45DA-9095-2B141BA759EF}" sibTransId="{8F057684-099C-4B36-AEA3-A006DE2EE0CE}"/>
    <dgm:cxn modelId="{3F85FE2E-C865-4929-84A4-7E78F64667AC}" srcId="{F795F6BF-CD34-4885-9BD8-639C35137808}" destId="{09945C3C-53F9-4AC1-A31A-06EDBA8358FD}" srcOrd="1" destOrd="0" parTransId="{FADB519D-FA31-409D-8736-936C1640720A}" sibTransId="{559BDF6A-C9FD-4BBA-BAF3-A550C5C2AACA}"/>
    <dgm:cxn modelId="{52F9A666-52FC-4F3E-B5C4-B629720A8FE4}" type="presOf" srcId="{F795F6BF-CD34-4885-9BD8-639C35137808}" destId="{C081CE6A-61E5-4CF3-A918-C3A3D6ADA557}" srcOrd="0" destOrd="0" presId="urn:microsoft.com/office/officeart/2005/8/layout/radial6#1"/>
    <dgm:cxn modelId="{F6BE2747-D9FA-4A67-97B8-A42D35A322FE}" srcId="{444BC27D-C39B-4F05-8A58-36816422394A}" destId="{BBC94E42-3358-433E-AC92-1E071CC251B7}" srcOrd="4" destOrd="0" parTransId="{685DA20D-21A4-4B72-9B79-594F9DD48844}" sibTransId="{3F18F38E-281E-40F8-9897-72B02D4413B0}"/>
    <dgm:cxn modelId="{203D7A49-BD3F-482C-86E3-112EEDBECA07}" srcId="{444BC27D-C39B-4F05-8A58-36816422394A}" destId="{374B6383-90F0-4415-98B9-371CCF12D09C}" srcOrd="2" destOrd="0" parTransId="{B43F1ED7-E09B-479C-8BF0-879ED5449646}" sibTransId="{8A1EF10E-F3EF-48F8-B08E-88323D21A8A7}"/>
    <dgm:cxn modelId="{6275E078-D192-49D5-A70D-6C8176DEFC91}" type="presOf" srcId="{444BC27D-C39B-4F05-8A58-36816422394A}" destId="{F518D3A9-B363-4F80-920B-D22DCA8C4EBF}" srcOrd="0" destOrd="0" presId="urn:microsoft.com/office/officeart/2005/8/layout/radial6#1"/>
    <dgm:cxn modelId="{3AECF778-9D95-4191-B9F6-7F703CEB6170}" type="presOf" srcId="{9FBEC7E0-6CAB-4691-9333-DDAE6844885F}" destId="{4185811A-343A-4776-844F-E4D680566555}" srcOrd="0" destOrd="0" presId="urn:microsoft.com/office/officeart/2005/8/layout/radial6#1"/>
    <dgm:cxn modelId="{AD40778E-28AD-45AF-8BE7-0499019000FF}" type="presOf" srcId="{B5C36B3E-C158-472C-A3A9-1DDFC38BE123}" destId="{A45A0622-FBCB-4AB9-95C9-CB28967B5A07}" srcOrd="0" destOrd="0" presId="urn:microsoft.com/office/officeart/2005/8/layout/radial6#1"/>
    <dgm:cxn modelId="{64725A93-7E2B-4065-AEB3-847B4EBBAFC4}" srcId="{444BC27D-C39B-4F05-8A58-36816422394A}" destId="{A45E0B7B-1E2B-4385-93C2-4A3A891BE3C9}" srcOrd="0" destOrd="0" parTransId="{8208B5EE-C69A-4991-93B7-9DE4E81A7066}" sibTransId="{4D78F72B-FC34-4B0A-8E23-DD5E1C26BB7F}"/>
    <dgm:cxn modelId="{0A9424BA-3B8F-4A87-B3B3-17CD03D06255}" type="presOf" srcId="{8A1EF10E-F3EF-48F8-B08E-88323D21A8A7}" destId="{AA682DDD-39D3-4CF0-A721-871325039FDC}" srcOrd="0" destOrd="0" presId="urn:microsoft.com/office/officeart/2005/8/layout/radial6#1"/>
    <dgm:cxn modelId="{B008F5CC-A3B3-4190-8315-1DC2A8DD77F6}" type="presOf" srcId="{4D78F72B-FC34-4B0A-8E23-DD5E1C26BB7F}" destId="{0B4C0545-08BA-4C5F-B89F-59EE48F3E5C2}" srcOrd="0" destOrd="0" presId="urn:microsoft.com/office/officeart/2005/8/layout/radial6#1"/>
    <dgm:cxn modelId="{1BD220D2-0BC0-429A-911D-924AC1C8CE0F}" type="presOf" srcId="{A45E0B7B-1E2B-4385-93C2-4A3A891BE3C9}" destId="{DEA9E246-0303-4A40-BDE7-86AD30D8AA81}" srcOrd="0" destOrd="0" presId="urn:microsoft.com/office/officeart/2005/8/layout/radial6#1"/>
    <dgm:cxn modelId="{4D7AA4F3-63B8-4C0D-81AB-59A8FCB3B3FF}" type="presOf" srcId="{3F18F38E-281E-40F8-9897-72B02D4413B0}" destId="{B07C989F-CF02-4002-9E69-8765AF1B633D}" srcOrd="0" destOrd="0" presId="urn:microsoft.com/office/officeart/2005/8/layout/radial6#1"/>
    <dgm:cxn modelId="{26BFEFF4-BAB2-4473-9EAE-A7E419C1241E}" srcId="{444BC27D-C39B-4F05-8A58-36816422394A}" destId="{CB223E4E-62FC-4DF0-8D75-FBFEFA0D426E}" srcOrd="3" destOrd="0" parTransId="{2ADA7C33-449E-4AE2-8B57-F9D4467315A8}" sibTransId="{9FBEC7E0-6CAB-4691-9333-DDAE6844885F}"/>
    <dgm:cxn modelId="{7B7FE5FC-E743-41A4-87E7-FC632678F737}" type="presOf" srcId="{BBC94E42-3358-433E-AC92-1E071CC251B7}" destId="{9D9C104C-9756-497A-95C6-75339E361DC1}" srcOrd="0" destOrd="0" presId="urn:microsoft.com/office/officeart/2005/8/layout/radial6#1"/>
    <dgm:cxn modelId="{C13EDCFE-B105-4DAC-A194-1702CB9DDDE8}" type="presOf" srcId="{119A7B51-42A6-49E6-8E62-BB571DEBFA33}" destId="{DCF6C436-7D11-472C-A312-805226CBBE9E}" srcOrd="0" destOrd="0" presId="urn:microsoft.com/office/officeart/2005/8/layout/radial6#1"/>
    <dgm:cxn modelId="{9E37F939-77A2-4468-AF7A-3E344DA50C9E}" type="presParOf" srcId="{C081CE6A-61E5-4CF3-A918-C3A3D6ADA557}" destId="{F518D3A9-B363-4F80-920B-D22DCA8C4EBF}" srcOrd="0" destOrd="0" presId="urn:microsoft.com/office/officeart/2005/8/layout/radial6#1"/>
    <dgm:cxn modelId="{249BEBAD-D0C3-4A12-B743-5EBACAFE11B0}" type="presParOf" srcId="{C081CE6A-61E5-4CF3-A918-C3A3D6ADA557}" destId="{DEA9E246-0303-4A40-BDE7-86AD30D8AA81}" srcOrd="1" destOrd="0" presId="urn:microsoft.com/office/officeart/2005/8/layout/radial6#1"/>
    <dgm:cxn modelId="{89B57B68-191E-4AE2-B167-1F970F9C6352}" type="presParOf" srcId="{C081CE6A-61E5-4CF3-A918-C3A3D6ADA557}" destId="{0BF6EE92-5E9C-4548-A66E-0CB96567AD03}" srcOrd="2" destOrd="0" presId="urn:microsoft.com/office/officeart/2005/8/layout/radial6#1"/>
    <dgm:cxn modelId="{7DB34C5C-65BD-48F1-8AEC-E5D197181CAD}" type="presParOf" srcId="{C081CE6A-61E5-4CF3-A918-C3A3D6ADA557}" destId="{0B4C0545-08BA-4C5F-B89F-59EE48F3E5C2}" srcOrd="3" destOrd="0" presId="urn:microsoft.com/office/officeart/2005/8/layout/radial6#1"/>
    <dgm:cxn modelId="{5DDD1BA7-B9BA-4945-9A20-54017D36799A}" type="presParOf" srcId="{C081CE6A-61E5-4CF3-A918-C3A3D6ADA557}" destId="{DCF6C436-7D11-472C-A312-805226CBBE9E}" srcOrd="4" destOrd="0" presId="urn:microsoft.com/office/officeart/2005/8/layout/radial6#1"/>
    <dgm:cxn modelId="{A531F20E-A70A-46F0-BADE-BBB770945F5C}" type="presParOf" srcId="{C081CE6A-61E5-4CF3-A918-C3A3D6ADA557}" destId="{D8711549-7D96-4B00-9544-82382AD4202C}" srcOrd="5" destOrd="0" presId="urn:microsoft.com/office/officeart/2005/8/layout/radial6#1"/>
    <dgm:cxn modelId="{99549BF5-4320-4E28-BE9C-9C6487FCF0DA}" type="presParOf" srcId="{C081CE6A-61E5-4CF3-A918-C3A3D6ADA557}" destId="{A45A0622-FBCB-4AB9-95C9-CB28967B5A07}" srcOrd="6" destOrd="0" presId="urn:microsoft.com/office/officeart/2005/8/layout/radial6#1"/>
    <dgm:cxn modelId="{AD8EEA4C-2C93-48A3-9577-DFBEC17A56DC}" type="presParOf" srcId="{C081CE6A-61E5-4CF3-A918-C3A3D6ADA557}" destId="{35D4B8AC-F0D8-4BC4-9805-144CF7C687EF}" srcOrd="7" destOrd="0" presId="urn:microsoft.com/office/officeart/2005/8/layout/radial6#1"/>
    <dgm:cxn modelId="{53439EF0-3786-47D9-91FC-E31BF3AAD48B}" type="presParOf" srcId="{C081CE6A-61E5-4CF3-A918-C3A3D6ADA557}" destId="{A6F628AE-27F9-4C55-8BC2-386C2BF9600B}" srcOrd="8" destOrd="0" presId="urn:microsoft.com/office/officeart/2005/8/layout/radial6#1"/>
    <dgm:cxn modelId="{273B152D-732E-4BB3-9034-A1561C018E68}" type="presParOf" srcId="{C081CE6A-61E5-4CF3-A918-C3A3D6ADA557}" destId="{AA682DDD-39D3-4CF0-A721-871325039FDC}" srcOrd="9" destOrd="0" presId="urn:microsoft.com/office/officeart/2005/8/layout/radial6#1"/>
    <dgm:cxn modelId="{EDBE913D-CAAF-4622-8892-71A00F2C2A1D}" type="presParOf" srcId="{C081CE6A-61E5-4CF3-A918-C3A3D6ADA557}" destId="{8189422B-6F38-4FD1-99B2-9351A5E5F3B9}" srcOrd="10" destOrd="0" presId="urn:microsoft.com/office/officeart/2005/8/layout/radial6#1"/>
    <dgm:cxn modelId="{C02245A8-47CF-4701-A8CD-72C44634F320}" type="presParOf" srcId="{C081CE6A-61E5-4CF3-A918-C3A3D6ADA557}" destId="{AFA2E406-002B-4CB3-9A21-68CE5C47C3A4}" srcOrd="11" destOrd="0" presId="urn:microsoft.com/office/officeart/2005/8/layout/radial6#1"/>
    <dgm:cxn modelId="{7BD023CE-1BDB-43CD-9EFD-3B068486B919}" type="presParOf" srcId="{C081CE6A-61E5-4CF3-A918-C3A3D6ADA557}" destId="{4185811A-343A-4776-844F-E4D680566555}" srcOrd="12" destOrd="0" presId="urn:microsoft.com/office/officeart/2005/8/layout/radial6#1"/>
    <dgm:cxn modelId="{56A4C81C-0514-4FE1-A03B-C8232EC113CB}" type="presParOf" srcId="{C081CE6A-61E5-4CF3-A918-C3A3D6ADA557}" destId="{9D9C104C-9756-497A-95C6-75339E361DC1}" srcOrd="13" destOrd="0" presId="urn:microsoft.com/office/officeart/2005/8/layout/radial6#1"/>
    <dgm:cxn modelId="{B14B52E1-C982-454D-8172-F1FB7E292DA1}" type="presParOf" srcId="{C081CE6A-61E5-4CF3-A918-C3A3D6ADA557}" destId="{767B3BA7-1D8B-49E9-AE3A-65953C1C80BC}" srcOrd="14" destOrd="0" presId="urn:microsoft.com/office/officeart/2005/8/layout/radial6#1"/>
    <dgm:cxn modelId="{F5430B3C-D583-4F68-BC22-06DD8E3EFAC3}" type="presParOf" srcId="{C081CE6A-61E5-4CF3-A918-C3A3D6ADA557}" destId="{B07C989F-CF02-4002-9E69-8765AF1B633D}" srcOrd="15" destOrd="0" presId="urn:microsoft.com/office/officeart/2005/8/layout/radial6#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787186" cy="5182731"/>
        <a:chOff x="0" y="0"/>
        <a:chExt cx="2787186" cy="5182731"/>
      </a:xfrm>
    </dsp:grpSpPr>
    <dsp:sp modelId="{20AAF7B6-FBB1-460F-B6B3-F5587365E6CA}">
      <dsp:nvSpPr>
        <dsp:cNvPr id="3" name="燕尾形 2"/>
        <dsp:cNvSpPr/>
      </dsp:nvSpPr>
      <dsp:spPr bwMode="white">
        <a:xfrm rot="5400000">
          <a:off x="-141780" y="147035"/>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销售</a:t>
          </a:r>
          <a:endParaRPr lang="en-US" sz="1200" baseline="0" dirty="0">
            <a:solidFill>
              <a:schemeClr val="tx1"/>
            </a:solidFill>
            <a:latin typeface="+mj-ea"/>
            <a:ea typeface="+mj-ea"/>
          </a:endParaRPr>
        </a:p>
      </dsp:txBody>
      <dsp:txXfrm rot="5400000">
        <a:off x="-141780" y="147035"/>
        <a:ext cx="945201" cy="661640"/>
      </dsp:txXfrm>
    </dsp:sp>
    <dsp:sp modelId="{313C64AB-79EA-4309-8055-3A96027A76D5}">
      <dsp:nvSpPr>
        <dsp:cNvPr id="4" name="同侧圆角矩形 3"/>
        <dsp:cNvSpPr/>
      </dsp:nvSpPr>
      <dsp:spPr bwMode="white">
        <a:xfrm rot="5400000">
          <a:off x="1414864" y="-647495"/>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销售报价管理方案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合同管理方案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合同变更管理方案</a:t>
          </a:r>
          <a:endParaRPr lang="en-US" sz="1200" baseline="0" dirty="0">
            <a:solidFill>
              <a:schemeClr val="tx1"/>
            </a:solidFill>
            <a:latin typeface="+mj-ea"/>
            <a:ea typeface="+mj-ea"/>
          </a:endParaRPr>
        </a:p>
      </dsp:txBody>
      <dsp:txXfrm rot="5400000">
        <a:off x="1414864" y="-647495"/>
        <a:ext cx="614380" cy="2125546"/>
      </dsp:txXfrm>
    </dsp:sp>
    <dsp:sp modelId="{95A07AB1-8BD4-4B3B-8783-7A35499E54A7}">
      <dsp:nvSpPr>
        <dsp:cNvPr id="5" name="燕尾形 4"/>
        <dsp:cNvSpPr/>
      </dsp:nvSpPr>
      <dsp:spPr bwMode="white">
        <a:xfrm rot="5400000">
          <a:off x="-141780" y="989286"/>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设计</a:t>
          </a:r>
          <a:endParaRPr lang="en-US" sz="1200" baseline="0" dirty="0">
            <a:solidFill>
              <a:schemeClr val="tx1"/>
            </a:solidFill>
            <a:latin typeface="+mj-ea"/>
            <a:ea typeface="+mj-ea"/>
          </a:endParaRPr>
        </a:p>
      </dsp:txBody>
      <dsp:txXfrm rot="5400000">
        <a:off x="-141780" y="989286"/>
        <a:ext cx="945201" cy="661640"/>
      </dsp:txXfrm>
    </dsp:sp>
    <dsp:sp modelId="{4FA324E3-012D-4926-86DE-B76EEB876C2B}">
      <dsp:nvSpPr>
        <dsp:cNvPr id="6" name="同侧圆角矩形 5"/>
        <dsp:cNvSpPr/>
      </dsp:nvSpPr>
      <dsp:spPr bwMode="white">
        <a:xfrm rot="5400000">
          <a:off x="1404193" y="224064"/>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项目结构设计方案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预设计管理方案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工程变更管理方案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设计文档管理方案</a:t>
          </a:r>
          <a:endParaRPr lang="en-US" sz="1200" baseline="0" dirty="0">
            <a:solidFill>
              <a:schemeClr val="tx1"/>
            </a:solidFill>
            <a:latin typeface="+mj-ea"/>
            <a:ea typeface="+mj-ea"/>
          </a:endParaRPr>
        </a:p>
      </dsp:txBody>
      <dsp:txXfrm rot="5400000">
        <a:off x="1404193" y="224064"/>
        <a:ext cx="614380" cy="2125546"/>
      </dsp:txXfrm>
    </dsp:sp>
    <dsp:sp modelId="{719BF611-AB38-479A-8722-944AA2F81482}">
      <dsp:nvSpPr>
        <dsp:cNvPr id="7" name="燕尾形 6"/>
        <dsp:cNvSpPr/>
      </dsp:nvSpPr>
      <dsp:spPr bwMode="white">
        <a:xfrm rot="5400000">
          <a:off x="-141780" y="1836792"/>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采购</a:t>
          </a:r>
          <a:endParaRPr lang="en-US" sz="1200" baseline="0" dirty="0">
            <a:solidFill>
              <a:schemeClr val="tx1"/>
            </a:solidFill>
            <a:latin typeface="+mj-ea"/>
            <a:ea typeface="+mj-ea"/>
          </a:endParaRPr>
        </a:p>
      </dsp:txBody>
      <dsp:txXfrm rot="5400000">
        <a:off x="-141780" y="1836792"/>
        <a:ext cx="945201" cy="661640"/>
      </dsp:txXfrm>
    </dsp:sp>
    <dsp:sp modelId="{A3EEDCDD-EF57-425A-ACC5-710823E21AEA}">
      <dsp:nvSpPr>
        <dsp:cNvPr id="8" name="同侧圆角矩形 7"/>
        <dsp:cNvSpPr/>
      </dsp:nvSpPr>
      <dsp:spPr bwMode="white">
        <a:xfrm rot="5400000">
          <a:off x="1417223" y="1057888"/>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关键物资预采购方案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供应商评估方案</a:t>
          </a:r>
          <a:endParaRPr lang="en-US" sz="1200" baseline="0" dirty="0">
            <a:solidFill>
              <a:schemeClr val="tx1"/>
            </a:solidFill>
            <a:latin typeface="+mj-ea"/>
            <a:ea typeface="+mj-ea"/>
          </a:endParaRPr>
        </a:p>
      </dsp:txBody>
      <dsp:txXfrm rot="5400000">
        <a:off x="1417223" y="1057888"/>
        <a:ext cx="614380" cy="2125546"/>
      </dsp:txXfrm>
    </dsp:sp>
    <dsp:sp modelId="{04A73592-8299-454C-9445-DC23689301E3}">
      <dsp:nvSpPr>
        <dsp:cNvPr id="9" name="燕尾形 8"/>
        <dsp:cNvSpPr/>
      </dsp:nvSpPr>
      <dsp:spPr bwMode="white">
        <a:xfrm rot="5400000">
          <a:off x="-141780" y="2684298"/>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生产</a:t>
          </a:r>
          <a:endParaRPr lang="en-US" sz="1200" baseline="0" dirty="0">
            <a:solidFill>
              <a:schemeClr val="tx1"/>
            </a:solidFill>
            <a:latin typeface="+mj-ea"/>
            <a:ea typeface="+mj-ea"/>
          </a:endParaRPr>
        </a:p>
      </dsp:txBody>
      <dsp:txXfrm rot="5400000">
        <a:off x="-141780" y="2684298"/>
        <a:ext cx="945201" cy="661640"/>
      </dsp:txXfrm>
    </dsp:sp>
    <dsp:sp modelId="{2892D2C8-4F37-4BB8-957B-6C589825069C}">
      <dsp:nvSpPr>
        <dsp:cNvPr id="10" name="同侧圆角矩形 9"/>
        <dsp:cNvSpPr/>
      </dsp:nvSpPr>
      <dsp:spPr bwMode="white">
        <a:xfrm rot="5400000">
          <a:off x="1417223" y="1864520"/>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项目计划与生产计划联动方案</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生产计划调整和物资调拨</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en-US" sz="1200" baseline="0" dirty="0">
              <a:solidFill>
                <a:schemeClr val="tx1"/>
              </a:solidFill>
              <a:latin typeface="+mj-ea"/>
              <a:ea typeface="+mj-ea"/>
            </a:rPr>
            <a:t>ERP</a:t>
          </a:r>
          <a:r>
            <a:rPr lang="zh-CN" altLang="en-US" sz="1200" baseline="0" dirty="0">
              <a:solidFill>
                <a:schemeClr val="tx1"/>
              </a:solidFill>
              <a:latin typeface="+mj-ea"/>
              <a:ea typeface="+mj-ea"/>
            </a:rPr>
            <a:t>与</a:t>
          </a:r>
          <a:r>
            <a:rPr lang="en-US" altLang="zh-CN" sz="1200" baseline="0" dirty="0">
              <a:solidFill>
                <a:schemeClr val="tx1"/>
              </a:solidFill>
              <a:latin typeface="+mj-ea"/>
              <a:ea typeface="+mj-ea"/>
            </a:rPr>
            <a:t>PLM</a:t>
          </a:r>
          <a:r>
            <a:rPr lang="zh-CN" altLang="en-US" sz="1200" baseline="0" dirty="0">
              <a:solidFill>
                <a:schemeClr val="tx1"/>
              </a:solidFill>
              <a:latin typeface="+mj-ea"/>
              <a:ea typeface="+mj-ea"/>
            </a:rPr>
            <a:t>接口方案</a:t>
          </a:r>
          <a:endParaRPr lang="en-US" sz="1200" baseline="0" dirty="0">
            <a:solidFill>
              <a:schemeClr val="tx1"/>
            </a:solidFill>
            <a:latin typeface="+mj-ea"/>
            <a:ea typeface="+mj-ea"/>
          </a:endParaRPr>
        </a:p>
      </dsp:txBody>
      <dsp:txXfrm rot="5400000">
        <a:off x="1417223" y="1864520"/>
        <a:ext cx="614380" cy="2125546"/>
      </dsp:txXfrm>
    </dsp:sp>
    <dsp:sp modelId="{BEB68A91-2C29-453A-A639-415D9B21DAEE}">
      <dsp:nvSpPr>
        <dsp:cNvPr id="11" name="燕尾形 10"/>
        <dsp:cNvSpPr/>
      </dsp:nvSpPr>
      <dsp:spPr bwMode="white">
        <a:xfrm rot="5400000">
          <a:off x="-141780" y="3531804"/>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安装</a:t>
          </a:r>
          <a:endParaRPr lang="en-US" sz="1200" baseline="0" dirty="0">
            <a:solidFill>
              <a:schemeClr val="tx1"/>
            </a:solidFill>
            <a:latin typeface="+mj-ea"/>
            <a:ea typeface="+mj-ea"/>
          </a:endParaRPr>
        </a:p>
      </dsp:txBody>
      <dsp:txXfrm rot="5400000">
        <a:off x="-141780" y="3531804"/>
        <a:ext cx="945201" cy="661640"/>
      </dsp:txXfrm>
    </dsp:sp>
    <dsp:sp modelId="{430F856A-3C2E-4E10-9C14-478F7A417F3C}">
      <dsp:nvSpPr>
        <dsp:cNvPr id="12" name="同侧圆角矩形 11"/>
        <dsp:cNvSpPr/>
      </dsp:nvSpPr>
      <dsp:spPr bwMode="white">
        <a:xfrm rot="5400000">
          <a:off x="1417223" y="2735421"/>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200" baseline="0" dirty="0">
              <a:solidFill>
                <a:schemeClr val="tx1"/>
              </a:solidFill>
              <a:latin typeface="+mj-ea"/>
              <a:ea typeface="+mj-ea"/>
            </a:rPr>
            <a:t>分批交货及装箱发运管理</a:t>
          </a:r>
          <a:endParaRPr lang="en-US" sz="1200" baseline="0" dirty="0">
            <a:solidFill>
              <a:schemeClr val="tx1"/>
            </a:solidFill>
            <a:latin typeface="+mj-ea"/>
            <a:ea typeface="+mj-ea"/>
          </a:endParaRPr>
        </a:p>
        <a:p>
          <a:pPr marL="114300" lvl="1" indent="-114300">
            <a:lnSpc>
              <a:spcPct val="100000"/>
            </a:lnSpc>
            <a:spcBef>
              <a:spcPct val="0"/>
            </a:spcBef>
            <a:spcAft>
              <a:spcPct val="15000"/>
            </a:spcAft>
            <a:buChar char="•"/>
          </a:pPr>
          <a:r>
            <a:rPr lang="zh-CN" altLang="en-US" sz="1200" baseline="0" dirty="0">
              <a:solidFill>
                <a:schemeClr val="tx1"/>
              </a:solidFill>
              <a:latin typeface="+mj-ea"/>
              <a:ea typeface="+mj-ea"/>
            </a:rPr>
            <a:t>现场安装管理</a:t>
          </a:r>
          <a:endParaRPr lang="en-US" sz="1200" baseline="0" dirty="0">
            <a:solidFill>
              <a:schemeClr val="tx1"/>
            </a:solidFill>
            <a:latin typeface="+mj-ea"/>
            <a:ea typeface="+mj-ea"/>
          </a:endParaRPr>
        </a:p>
      </dsp:txBody>
      <dsp:txXfrm rot="5400000">
        <a:off x="1417223" y="2735421"/>
        <a:ext cx="614380" cy="2125546"/>
      </dsp:txXfrm>
    </dsp:sp>
    <dsp:sp modelId="{0462CA67-40FC-4E11-B5E9-9211D8ED765A}">
      <dsp:nvSpPr>
        <dsp:cNvPr id="13" name="燕尾形 12"/>
        <dsp:cNvSpPr/>
      </dsp:nvSpPr>
      <dsp:spPr bwMode="white">
        <a:xfrm rot="5400000">
          <a:off x="-141780" y="4379310"/>
          <a:ext cx="945201" cy="661640"/>
        </a:xfrm>
        <a:prstGeom prst="chevron">
          <a:avLst/>
        </a:prstGeom>
        <a:noFill/>
        <a:ln>
          <a:solidFill>
            <a:srgbClr val="28AADA"/>
          </a:solidFill>
        </a:ln>
      </dsp:spPr>
      <dsp:style>
        <a:lnRef idx="2">
          <a:schemeClr val="accent1"/>
        </a:lnRef>
        <a:fillRef idx="1">
          <a:schemeClr val="accent1"/>
        </a:fillRef>
        <a:effectRef idx="0">
          <a:scrgbClr r="0" g="0" b="0"/>
        </a:effectRef>
        <a:fontRef idx="minor">
          <a:schemeClr val="lt1"/>
        </a:fontRef>
      </dsp:style>
      <dsp:txBody>
        <a:bodyPr rot="-5400000" lIns="7620" tIns="7620" rIns="7620" bIns="76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200" baseline="0" dirty="0">
              <a:solidFill>
                <a:schemeClr val="tx1"/>
              </a:solidFill>
              <a:latin typeface="+mj-ea"/>
              <a:ea typeface="+mj-ea"/>
            </a:rPr>
            <a:t>财务</a:t>
          </a:r>
          <a:endParaRPr lang="en-US" sz="1200" baseline="0" dirty="0">
            <a:solidFill>
              <a:schemeClr val="tx1"/>
            </a:solidFill>
            <a:latin typeface="+mj-ea"/>
            <a:ea typeface="+mj-ea"/>
          </a:endParaRPr>
        </a:p>
      </dsp:txBody>
      <dsp:txXfrm rot="5400000">
        <a:off x="-141780" y="4379310"/>
        <a:ext cx="945201" cy="661640"/>
      </dsp:txXfrm>
    </dsp:sp>
    <dsp:sp modelId="{8F016162-FDDE-45E9-B25B-FD9C82A06E24}">
      <dsp:nvSpPr>
        <dsp:cNvPr id="14" name="同侧圆角矩形 13"/>
        <dsp:cNvSpPr/>
      </dsp:nvSpPr>
      <dsp:spPr bwMode="white">
        <a:xfrm rot="5400000">
          <a:off x="1417223" y="3611773"/>
          <a:ext cx="614380" cy="2125546"/>
        </a:xfrm>
        <a:prstGeom prst="round2SameRect">
          <a:avLst/>
        </a:prstGeom>
        <a:noFill/>
        <a:ln>
          <a:no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项目型生产财务管理</a:t>
          </a:r>
          <a:endParaRPr lang="en-US" sz="1200" baseline="0" dirty="0">
            <a:solidFill>
              <a:schemeClr val="tx1"/>
            </a:solidFill>
            <a:latin typeface="+mj-ea"/>
            <a:ea typeface="+mj-ea"/>
          </a:endParaRPr>
        </a:p>
        <a:p>
          <a:pPr marL="114300" lvl="1" indent="-114300">
            <a:lnSpc>
              <a:spcPts val="1000"/>
            </a:lnSpc>
            <a:spcBef>
              <a:spcPct val="0"/>
            </a:spcBef>
            <a:spcAft>
              <a:spcPct val="15000"/>
            </a:spcAft>
            <a:buChar char="•"/>
          </a:pPr>
          <a:r>
            <a:rPr lang="zh-CN" altLang="en-US" sz="1200" baseline="0" dirty="0">
              <a:solidFill>
                <a:schemeClr val="tx1"/>
              </a:solidFill>
              <a:latin typeface="+mj-ea"/>
              <a:ea typeface="+mj-ea"/>
            </a:rPr>
            <a:t>成本分析</a:t>
          </a:r>
          <a:endParaRPr lang="en-US" sz="1200" baseline="0" dirty="0">
            <a:solidFill>
              <a:schemeClr val="tx1"/>
            </a:solidFill>
            <a:latin typeface="+mj-ea"/>
            <a:ea typeface="+mj-ea"/>
          </a:endParaRPr>
        </a:p>
      </dsp:txBody>
      <dsp:txXfrm rot="5400000">
        <a:off x="1417223" y="3611773"/>
        <a:ext cx="614380" cy="2125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160380" cy="2661841"/>
        <a:chOff x="0" y="0"/>
        <a:chExt cx="4160380" cy="2661841"/>
      </a:xfrm>
    </dsp:grpSpPr>
    <dsp:sp modelId="{003CE388-2224-442E-BD8C-9C51CE321229}">
      <dsp:nvSpPr>
        <dsp:cNvPr id="3" name="六边形 2"/>
        <dsp:cNvSpPr/>
      </dsp:nvSpPr>
      <dsp:spPr bwMode="white">
        <a:xfrm rot="5400000">
          <a:off x="1806467" y="64138"/>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智能电站</a:t>
          </a:r>
          <a:endParaRPr lang="en-US" sz="1400" b="1" dirty="0">
            <a:solidFill>
              <a:schemeClr val="bg1"/>
            </a:solidFill>
          </a:endParaRPr>
        </a:p>
      </dsp:txBody>
      <dsp:txXfrm rot="5400000">
        <a:off x="1806467" y="64138"/>
        <a:ext cx="986744" cy="858467"/>
      </dsp:txXfrm>
    </dsp:sp>
    <dsp:sp modelId="{2C68F0B2-FB7A-4ADE-A2FD-872BBD1D707A}">
      <dsp:nvSpPr>
        <dsp:cNvPr id="4" name="矩形 3"/>
        <dsp:cNvSpPr/>
      </dsp:nvSpPr>
      <dsp:spPr bwMode="white">
        <a:xfrm>
          <a:off x="2755123" y="197349"/>
          <a:ext cx="1101206"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l">
            <a:defRPr sz="25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endParaRPr>
            <a:solidFill>
              <a:schemeClr val="tx1"/>
            </a:solidFill>
          </a:endParaRPr>
        </a:p>
      </dsp:txBody>
      <dsp:txXfrm>
        <a:off x="2755123" y="197349"/>
        <a:ext cx="1101206" cy="592046"/>
      </dsp:txXfrm>
    </dsp:sp>
    <dsp:sp modelId="{799E4247-BA5A-4681-9184-05B588CE391F}">
      <dsp:nvSpPr>
        <dsp:cNvPr id="5" name="六边形 4"/>
        <dsp:cNvSpPr/>
      </dsp:nvSpPr>
      <dsp:spPr bwMode="white">
        <a:xfrm rot="5400000">
          <a:off x="879322" y="64138"/>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智能新能源电站</a:t>
          </a:r>
          <a:endParaRPr lang="en-US" sz="1400" b="1" dirty="0">
            <a:solidFill>
              <a:schemeClr val="bg1"/>
            </a:solidFill>
          </a:endParaRPr>
        </a:p>
      </dsp:txBody>
      <dsp:txXfrm rot="5400000">
        <a:off x="879322" y="64138"/>
        <a:ext cx="986744" cy="858467"/>
      </dsp:txXfrm>
    </dsp:sp>
    <dsp:sp modelId="{A4D4728E-2945-4620-A579-94933D0A0590}">
      <dsp:nvSpPr>
        <dsp:cNvPr id="6" name="六边形 5"/>
        <dsp:cNvSpPr/>
      </dsp:nvSpPr>
      <dsp:spPr bwMode="white">
        <a:xfrm rot="5400000">
          <a:off x="1341119" y="901687"/>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智能蓄电站</a:t>
          </a:r>
          <a:endParaRPr lang="en-US" sz="1400" b="1" dirty="0">
            <a:solidFill>
              <a:schemeClr val="bg1"/>
            </a:solidFill>
          </a:endParaRPr>
        </a:p>
      </dsp:txBody>
      <dsp:txXfrm rot="5400000">
        <a:off x="1341119" y="901687"/>
        <a:ext cx="986744" cy="858467"/>
      </dsp:txXfrm>
    </dsp:sp>
    <dsp:sp modelId="{7B32DA6A-F9CB-4BF4-B99B-03151C10D1FC}">
      <dsp:nvSpPr>
        <dsp:cNvPr id="7" name="矩形 6"/>
        <dsp:cNvSpPr/>
      </dsp:nvSpPr>
      <dsp:spPr bwMode="white">
        <a:xfrm>
          <a:off x="304051" y="1034897"/>
          <a:ext cx="1065684"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r">
            <a:defRPr sz="2500"/>
          </a:lvl1pPr>
          <a:lvl2pPr marL="228600" indent="-228600" algn="r">
            <a:defRPr sz="2000"/>
          </a:lvl2pPr>
          <a:lvl3pPr marL="457200" indent="-228600" algn="r">
            <a:defRPr sz="2000"/>
          </a:lvl3pPr>
          <a:lvl4pPr marL="685800" indent="-228600" algn="r">
            <a:defRPr sz="2000"/>
          </a:lvl4pPr>
          <a:lvl5pPr marL="914400" indent="-228600" algn="r">
            <a:defRPr sz="2000"/>
          </a:lvl5pPr>
          <a:lvl6pPr marL="1143000" indent="-228600" algn="r">
            <a:defRPr sz="2000"/>
          </a:lvl6pPr>
          <a:lvl7pPr marL="1371600" indent="-228600" algn="r">
            <a:defRPr sz="2000"/>
          </a:lvl7pPr>
          <a:lvl8pPr marL="1600200" indent="-228600" algn="r">
            <a:defRPr sz="2000"/>
          </a:lvl8pPr>
          <a:lvl9pPr marL="1828800" indent="-228600" algn="r">
            <a:defRPr sz="2000"/>
          </a:lvl9pPr>
        </a:lstStyle>
        <a:p>
          <a:endParaRPr>
            <a:solidFill>
              <a:schemeClr val="tx1"/>
            </a:solidFill>
          </a:endParaRPr>
        </a:p>
      </dsp:txBody>
      <dsp:txXfrm>
        <a:off x="304051" y="1034897"/>
        <a:ext cx="1065684" cy="592046"/>
      </dsp:txXfrm>
    </dsp:sp>
    <dsp:sp modelId="{D702E83C-3B9F-4296-A699-EC4B2D031674}">
      <dsp:nvSpPr>
        <dsp:cNvPr id="8" name="六边形 7"/>
        <dsp:cNvSpPr/>
      </dsp:nvSpPr>
      <dsp:spPr bwMode="white">
        <a:xfrm rot="5400000">
          <a:off x="2268263" y="901687"/>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柔性</a:t>
          </a:r>
          <a:endParaRPr lang="en-US" altLang="zh-CN" sz="1400" b="1" dirty="0">
            <a:solidFill>
              <a:schemeClr val="bg1"/>
            </a:solidFill>
          </a:endParaRPr>
        </a:p>
        <a:p>
          <a:pPr lvl="0">
            <a:lnSpc>
              <a:spcPct val="100000"/>
            </a:lnSpc>
            <a:spcBef>
              <a:spcPct val="0"/>
            </a:spcBef>
            <a:spcAft>
              <a:spcPct val="35000"/>
            </a:spcAft>
          </a:pPr>
          <a:r>
            <a:rPr lang="zh-CN" altLang="en-US" sz="1400" b="1" dirty="0">
              <a:solidFill>
                <a:schemeClr val="bg1"/>
              </a:solidFill>
            </a:rPr>
            <a:t>供电</a:t>
          </a:r>
          <a:endParaRPr lang="en-US" sz="1400" b="1" dirty="0">
            <a:solidFill>
              <a:schemeClr val="bg1"/>
            </a:solidFill>
          </a:endParaRPr>
        </a:p>
      </dsp:txBody>
      <dsp:txXfrm rot="5400000">
        <a:off x="2268263" y="901687"/>
        <a:ext cx="986744" cy="858467"/>
      </dsp:txXfrm>
    </dsp:sp>
    <dsp:sp modelId="{594C0BBF-05C0-4077-8C54-888570CE496A}">
      <dsp:nvSpPr>
        <dsp:cNvPr id="9" name="六边形 8"/>
        <dsp:cNvSpPr/>
      </dsp:nvSpPr>
      <dsp:spPr bwMode="white">
        <a:xfrm rot="5400000">
          <a:off x="1806467" y="1739235"/>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大数据分析</a:t>
          </a:r>
          <a:endParaRPr lang="en-US" sz="1400" b="1" dirty="0">
            <a:solidFill>
              <a:schemeClr val="bg1"/>
            </a:solidFill>
          </a:endParaRPr>
        </a:p>
      </dsp:txBody>
      <dsp:txXfrm rot="5400000">
        <a:off x="1806467" y="1739235"/>
        <a:ext cx="986744" cy="858467"/>
      </dsp:txXfrm>
    </dsp:sp>
    <dsp:sp modelId="{E38130DA-EC46-4532-B869-E913C949A4BE}">
      <dsp:nvSpPr>
        <dsp:cNvPr id="10" name="矩形 9"/>
        <dsp:cNvSpPr/>
      </dsp:nvSpPr>
      <dsp:spPr bwMode="white">
        <a:xfrm>
          <a:off x="2755123" y="1872446"/>
          <a:ext cx="1101206"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0">
            <a:lnSpc>
              <a:spcPct val="100000"/>
            </a:lnSpc>
            <a:spcBef>
              <a:spcPct val="0"/>
            </a:spcBef>
            <a:spcAft>
              <a:spcPct val="35000"/>
            </a:spcAft>
          </a:pPr>
          <a:r>
            <a:rPr lang="en-US" dirty="0">
              <a:solidFill>
                <a:schemeClr val="tx1"/>
              </a:solidFill>
            </a:rPr>
            <a:t>……</a:t>
          </a:r>
          <a:endParaRPr>
            <a:solidFill>
              <a:schemeClr val="tx1"/>
            </a:solidFill>
          </a:endParaRPr>
        </a:p>
      </dsp:txBody>
      <dsp:txXfrm>
        <a:off x="2755123" y="1872446"/>
        <a:ext cx="1101206" cy="592046"/>
      </dsp:txXfrm>
    </dsp:sp>
    <dsp:sp modelId="{A96512FF-5270-4119-9C3E-D742C2C8821E}">
      <dsp:nvSpPr>
        <dsp:cNvPr id="11" name="六边形 10"/>
        <dsp:cNvSpPr/>
      </dsp:nvSpPr>
      <dsp:spPr bwMode="white">
        <a:xfrm rot="5400000">
          <a:off x="879322" y="1739235"/>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网络</a:t>
          </a:r>
          <a:endParaRPr lang="en-US" altLang="zh-CN" sz="1400" b="1" dirty="0">
            <a:solidFill>
              <a:schemeClr val="bg1"/>
            </a:solidFill>
          </a:endParaRPr>
        </a:p>
        <a:p>
          <a:pPr lvl="0">
            <a:lnSpc>
              <a:spcPct val="100000"/>
            </a:lnSpc>
            <a:spcBef>
              <a:spcPct val="0"/>
            </a:spcBef>
            <a:spcAft>
              <a:spcPct val="35000"/>
            </a:spcAft>
          </a:pPr>
          <a:r>
            <a:rPr lang="zh-CN" altLang="en-US" sz="1400" b="1" dirty="0">
              <a:solidFill>
                <a:schemeClr val="bg1"/>
              </a:solidFill>
            </a:rPr>
            <a:t>优化</a:t>
          </a:r>
          <a:endParaRPr lang="en-US" sz="1400" b="1" dirty="0">
            <a:solidFill>
              <a:schemeClr val="bg1"/>
            </a:solidFill>
          </a:endParaRPr>
        </a:p>
      </dsp:txBody>
      <dsp:txXfrm rot="5400000">
        <a:off x="879322" y="1739235"/>
        <a:ext cx="986744" cy="858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160380" cy="2661841"/>
        <a:chOff x="0" y="0"/>
        <a:chExt cx="4160380" cy="2661841"/>
      </a:xfrm>
    </dsp:grpSpPr>
    <dsp:sp modelId="{003CE388-2224-442E-BD8C-9C51CE321229}">
      <dsp:nvSpPr>
        <dsp:cNvPr id="3" name="六边形 2"/>
        <dsp:cNvSpPr/>
      </dsp:nvSpPr>
      <dsp:spPr bwMode="white">
        <a:xfrm rot="5400000">
          <a:off x="1806467" y="64138"/>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智能电站</a:t>
          </a:r>
          <a:endParaRPr lang="en-US" sz="1400" b="1" dirty="0">
            <a:solidFill>
              <a:schemeClr val="bg1"/>
            </a:solidFill>
          </a:endParaRPr>
        </a:p>
      </dsp:txBody>
      <dsp:txXfrm rot="5400000">
        <a:off x="1806467" y="64138"/>
        <a:ext cx="986744" cy="858467"/>
      </dsp:txXfrm>
    </dsp:sp>
    <dsp:sp modelId="{2C68F0B2-FB7A-4ADE-A2FD-872BBD1D707A}">
      <dsp:nvSpPr>
        <dsp:cNvPr id="4" name="矩形 3"/>
        <dsp:cNvSpPr/>
      </dsp:nvSpPr>
      <dsp:spPr bwMode="white">
        <a:xfrm>
          <a:off x="2755123" y="197349"/>
          <a:ext cx="1101206"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l">
            <a:defRPr sz="25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endParaRPr>
            <a:solidFill>
              <a:schemeClr val="tx1"/>
            </a:solidFill>
          </a:endParaRPr>
        </a:p>
      </dsp:txBody>
      <dsp:txXfrm>
        <a:off x="2755123" y="197349"/>
        <a:ext cx="1101206" cy="592046"/>
      </dsp:txXfrm>
    </dsp:sp>
    <dsp:sp modelId="{799E4247-BA5A-4681-9184-05B588CE391F}">
      <dsp:nvSpPr>
        <dsp:cNvPr id="5" name="六边形 4"/>
        <dsp:cNvSpPr/>
      </dsp:nvSpPr>
      <dsp:spPr bwMode="white">
        <a:xfrm rot="5400000">
          <a:off x="879322" y="64138"/>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智能新能源电站</a:t>
          </a:r>
          <a:endParaRPr lang="en-US" sz="1400" b="1" dirty="0">
            <a:solidFill>
              <a:schemeClr val="bg1"/>
            </a:solidFill>
          </a:endParaRPr>
        </a:p>
      </dsp:txBody>
      <dsp:txXfrm rot="5400000">
        <a:off x="879322" y="64138"/>
        <a:ext cx="986744" cy="858467"/>
      </dsp:txXfrm>
    </dsp:sp>
    <dsp:sp modelId="{A4D4728E-2945-4620-A579-94933D0A0590}">
      <dsp:nvSpPr>
        <dsp:cNvPr id="6" name="六边形 5"/>
        <dsp:cNvSpPr/>
      </dsp:nvSpPr>
      <dsp:spPr bwMode="white">
        <a:xfrm rot="5400000">
          <a:off x="1341119" y="901687"/>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智能蓄电站</a:t>
          </a:r>
          <a:endParaRPr lang="en-US" sz="1400" b="1" dirty="0">
            <a:solidFill>
              <a:schemeClr val="bg1"/>
            </a:solidFill>
          </a:endParaRPr>
        </a:p>
      </dsp:txBody>
      <dsp:txXfrm rot="5400000">
        <a:off x="1341119" y="901687"/>
        <a:ext cx="986744" cy="858467"/>
      </dsp:txXfrm>
    </dsp:sp>
    <dsp:sp modelId="{7B32DA6A-F9CB-4BF4-B99B-03151C10D1FC}">
      <dsp:nvSpPr>
        <dsp:cNvPr id="7" name="矩形 6"/>
        <dsp:cNvSpPr/>
      </dsp:nvSpPr>
      <dsp:spPr bwMode="white">
        <a:xfrm>
          <a:off x="304051" y="1034897"/>
          <a:ext cx="1065684"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r">
            <a:defRPr sz="2500"/>
          </a:lvl1pPr>
          <a:lvl2pPr marL="228600" indent="-228600" algn="r">
            <a:defRPr sz="2000"/>
          </a:lvl2pPr>
          <a:lvl3pPr marL="457200" indent="-228600" algn="r">
            <a:defRPr sz="2000"/>
          </a:lvl3pPr>
          <a:lvl4pPr marL="685800" indent="-228600" algn="r">
            <a:defRPr sz="2000"/>
          </a:lvl4pPr>
          <a:lvl5pPr marL="914400" indent="-228600" algn="r">
            <a:defRPr sz="2000"/>
          </a:lvl5pPr>
          <a:lvl6pPr marL="1143000" indent="-228600" algn="r">
            <a:defRPr sz="2000"/>
          </a:lvl6pPr>
          <a:lvl7pPr marL="1371600" indent="-228600" algn="r">
            <a:defRPr sz="2000"/>
          </a:lvl7pPr>
          <a:lvl8pPr marL="1600200" indent="-228600" algn="r">
            <a:defRPr sz="2000"/>
          </a:lvl8pPr>
          <a:lvl9pPr marL="1828800" indent="-228600" algn="r">
            <a:defRPr sz="2000"/>
          </a:lvl9pPr>
        </a:lstStyle>
        <a:p>
          <a:endParaRPr>
            <a:solidFill>
              <a:schemeClr val="tx1"/>
            </a:solidFill>
          </a:endParaRPr>
        </a:p>
      </dsp:txBody>
      <dsp:txXfrm>
        <a:off x="304051" y="1034897"/>
        <a:ext cx="1065684" cy="592046"/>
      </dsp:txXfrm>
    </dsp:sp>
    <dsp:sp modelId="{D702E83C-3B9F-4296-A699-EC4B2D031674}">
      <dsp:nvSpPr>
        <dsp:cNvPr id="8" name="六边形 7"/>
        <dsp:cNvSpPr/>
      </dsp:nvSpPr>
      <dsp:spPr bwMode="white">
        <a:xfrm rot="5400000">
          <a:off x="2268263" y="901687"/>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柔性供电</a:t>
          </a:r>
          <a:endParaRPr lang="en-US" sz="1400" b="1" dirty="0">
            <a:solidFill>
              <a:schemeClr val="bg1"/>
            </a:solidFill>
          </a:endParaRPr>
        </a:p>
      </dsp:txBody>
      <dsp:txXfrm rot="5400000">
        <a:off x="2268263" y="901687"/>
        <a:ext cx="986744" cy="858467"/>
      </dsp:txXfrm>
    </dsp:sp>
    <dsp:sp modelId="{594C0BBF-05C0-4077-8C54-888570CE496A}">
      <dsp:nvSpPr>
        <dsp:cNvPr id="9" name="六边形 8"/>
        <dsp:cNvSpPr/>
      </dsp:nvSpPr>
      <dsp:spPr bwMode="white">
        <a:xfrm rot="5400000">
          <a:off x="1806467" y="1739235"/>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大数据分析</a:t>
          </a:r>
          <a:endParaRPr lang="en-US" sz="1400" b="1" dirty="0">
            <a:solidFill>
              <a:schemeClr val="bg1"/>
            </a:solidFill>
          </a:endParaRPr>
        </a:p>
      </dsp:txBody>
      <dsp:txXfrm rot="5400000">
        <a:off x="1806467" y="1739235"/>
        <a:ext cx="986744" cy="858467"/>
      </dsp:txXfrm>
    </dsp:sp>
    <dsp:sp modelId="{E38130DA-EC46-4532-B869-E913C949A4BE}">
      <dsp:nvSpPr>
        <dsp:cNvPr id="10" name="矩形 9"/>
        <dsp:cNvSpPr/>
      </dsp:nvSpPr>
      <dsp:spPr bwMode="white">
        <a:xfrm>
          <a:off x="2755123" y="1872446"/>
          <a:ext cx="1101206" cy="59204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95250" tIns="95250" rIns="95250" bIns="9525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0">
            <a:lnSpc>
              <a:spcPct val="100000"/>
            </a:lnSpc>
            <a:spcBef>
              <a:spcPct val="0"/>
            </a:spcBef>
            <a:spcAft>
              <a:spcPct val="35000"/>
            </a:spcAft>
          </a:pPr>
          <a:r>
            <a:rPr lang="en-US" dirty="0">
              <a:solidFill>
                <a:schemeClr val="tx1"/>
              </a:solidFill>
            </a:rPr>
            <a:t>……</a:t>
          </a:r>
          <a:endParaRPr>
            <a:solidFill>
              <a:schemeClr val="tx1"/>
            </a:solidFill>
          </a:endParaRPr>
        </a:p>
      </dsp:txBody>
      <dsp:txXfrm>
        <a:off x="2755123" y="1872446"/>
        <a:ext cx="1101206" cy="592046"/>
      </dsp:txXfrm>
    </dsp:sp>
    <dsp:sp modelId="{A96512FF-5270-4119-9C3E-D742C2C8821E}">
      <dsp:nvSpPr>
        <dsp:cNvPr id="11" name="六边形 10"/>
        <dsp:cNvSpPr/>
      </dsp:nvSpPr>
      <dsp:spPr bwMode="white">
        <a:xfrm rot="5400000">
          <a:off x="879322" y="1739235"/>
          <a:ext cx="986744" cy="858467"/>
        </a:xfrm>
        <a:prstGeom prst="hexagon">
          <a:avLst>
            <a:gd name="adj" fmla="val 25000"/>
            <a:gd name="vf" fmla="val 115470"/>
          </a:avLst>
        </a:prstGeom>
        <a:solidFill>
          <a:srgbClr val="29C2FF"/>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solidFill>
                <a:schemeClr val="bg1"/>
              </a:solidFill>
            </a:rPr>
            <a:t>网络优化</a:t>
          </a:r>
          <a:endParaRPr lang="en-US" sz="1400" b="1" dirty="0">
            <a:solidFill>
              <a:schemeClr val="bg1"/>
            </a:solidFill>
          </a:endParaRPr>
        </a:p>
      </dsp:txBody>
      <dsp:txXfrm rot="5400000">
        <a:off x="879322" y="1739235"/>
        <a:ext cx="986744" cy="858467"/>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509337" cy="662760"/>
        <a:chOff x="0" y="0"/>
        <a:chExt cx="4509337" cy="662760"/>
      </a:xfrm>
    </dsp:grpSpPr>
    <dsp:sp modelId="{49F32ABB-3F7B-41C9-98AC-607E85D48C3A}">
      <dsp:nvSpPr>
        <dsp:cNvPr id="3" name="燕尾形 2"/>
        <dsp:cNvSpPr/>
      </dsp:nvSpPr>
      <dsp:spPr bwMode="white">
        <a:xfrm>
          <a:off x="0" y="87632"/>
          <a:ext cx="1218740" cy="487496"/>
        </a:xfrm>
        <a:prstGeom prst="chevron">
          <a:avLst/>
        </a:prstGeom>
        <a:solidFill>
          <a:srgbClr val="29C2FF"/>
        </a:solidFill>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300" b="1" dirty="0">
              <a:solidFill>
                <a:schemeClr val="bg1"/>
              </a:solidFill>
            </a:rPr>
            <a:t>研发</a:t>
          </a:r>
          <a:endParaRPr lang="en-US" sz="1300" b="1" dirty="0">
            <a:solidFill>
              <a:schemeClr val="bg1"/>
            </a:solidFill>
          </a:endParaRPr>
        </a:p>
      </dsp:txBody>
      <dsp:txXfrm>
        <a:off x="0" y="87632"/>
        <a:ext cx="1218740" cy="487496"/>
      </dsp:txXfrm>
    </dsp:sp>
    <dsp:sp modelId="{C6795816-09C1-4880-B663-66434AFCA6B5}">
      <dsp:nvSpPr>
        <dsp:cNvPr id="4" name="燕尾形 3"/>
        <dsp:cNvSpPr/>
      </dsp:nvSpPr>
      <dsp:spPr bwMode="white">
        <a:xfrm>
          <a:off x="1096866" y="87632"/>
          <a:ext cx="1218740" cy="487496"/>
        </a:xfrm>
        <a:prstGeom prst="chevron">
          <a:avLst/>
        </a:prstGeom>
        <a:solidFill>
          <a:srgbClr val="29C2FF"/>
        </a:solidFill>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300" b="1" dirty="0">
              <a:solidFill>
                <a:schemeClr val="bg1"/>
              </a:solidFill>
            </a:rPr>
            <a:t>生产</a:t>
          </a:r>
          <a:endParaRPr lang="en-US" sz="1300" b="1" dirty="0">
            <a:solidFill>
              <a:schemeClr val="bg1"/>
            </a:solidFill>
          </a:endParaRPr>
        </a:p>
      </dsp:txBody>
      <dsp:txXfrm>
        <a:off x="1096866" y="87632"/>
        <a:ext cx="1218740" cy="487496"/>
      </dsp:txXfrm>
    </dsp:sp>
    <dsp:sp modelId="{836FE17D-1B65-493D-9850-D2BA8241BD8A}">
      <dsp:nvSpPr>
        <dsp:cNvPr id="5" name="燕尾形 4"/>
        <dsp:cNvSpPr/>
      </dsp:nvSpPr>
      <dsp:spPr bwMode="white">
        <a:xfrm>
          <a:off x="2193732" y="87632"/>
          <a:ext cx="1218740" cy="487496"/>
        </a:xfrm>
        <a:prstGeom prst="chevron">
          <a:avLst/>
        </a:prstGeom>
        <a:solidFill>
          <a:srgbClr val="29C2FF"/>
        </a:solidFill>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300" b="1" dirty="0">
              <a:solidFill>
                <a:schemeClr val="bg1"/>
              </a:solidFill>
            </a:rPr>
            <a:t>供应链</a:t>
          </a:r>
          <a:endParaRPr lang="en-US" sz="1300" b="1" dirty="0">
            <a:solidFill>
              <a:schemeClr val="bg1"/>
            </a:solidFill>
          </a:endParaRPr>
        </a:p>
      </dsp:txBody>
      <dsp:txXfrm>
        <a:off x="2193732" y="87632"/>
        <a:ext cx="1218740" cy="487496"/>
      </dsp:txXfrm>
    </dsp:sp>
    <dsp:sp modelId="{686FF893-8BE2-4020-8B3F-1C3C5BC6ED1D}">
      <dsp:nvSpPr>
        <dsp:cNvPr id="6" name="燕尾形 5"/>
        <dsp:cNvSpPr/>
      </dsp:nvSpPr>
      <dsp:spPr bwMode="white">
        <a:xfrm>
          <a:off x="3290597" y="87632"/>
          <a:ext cx="1218740" cy="487496"/>
        </a:xfrm>
        <a:prstGeom prst="chevron">
          <a:avLst/>
        </a:prstGeom>
        <a:solidFill>
          <a:srgbClr val="29C2FF"/>
        </a:solidFill>
      </dsp:spPr>
      <dsp:style>
        <a:lnRef idx="2">
          <a:schemeClr val="lt1"/>
        </a:lnRef>
        <a:fillRef idx="1">
          <a:schemeClr val="accent1"/>
        </a:fillRef>
        <a:effectRef idx="0">
          <a:scrgbClr r="0" g="0" b="0"/>
        </a:effectRef>
        <a:fontRef idx="minor">
          <a:schemeClr val="lt1"/>
        </a:fontRef>
      </dsp:style>
      <dsp:txBody>
        <a:bodyPr lIns="52006" tIns="17335" rIns="17335" bIns="1733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300" b="1" dirty="0">
              <a:solidFill>
                <a:schemeClr val="bg1"/>
              </a:solidFill>
            </a:rPr>
            <a:t>售后服务</a:t>
          </a:r>
          <a:endParaRPr lang="en-US" sz="1300" b="1" dirty="0">
            <a:solidFill>
              <a:schemeClr val="bg1"/>
            </a:solidFill>
          </a:endParaRPr>
        </a:p>
      </dsp:txBody>
      <dsp:txXfrm>
        <a:off x="3290597" y="87632"/>
        <a:ext cx="1218740" cy="487496"/>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229437" cy="4248472"/>
        <a:chOff x="0" y="0"/>
        <a:chExt cx="6229437" cy="4248472"/>
      </a:xfrm>
    </dsp:grpSpPr>
    <dsp:sp modelId="{0B4C0545-08BA-4C5F-B89F-59EE48F3E5C2}">
      <dsp:nvSpPr>
        <dsp:cNvPr id="5" name="空心弧 4"/>
        <dsp:cNvSpPr/>
      </dsp:nvSpPr>
      <dsp:spPr bwMode="white">
        <a:xfrm>
          <a:off x="1257930" y="431736"/>
          <a:ext cx="3713577" cy="3713577"/>
        </a:xfrm>
        <a:prstGeom prst="blockArc">
          <a:avLst>
            <a:gd name="adj1" fmla="val 16199999"/>
            <a:gd name="adj2" fmla="val 20520000"/>
            <a:gd name="adj3" fmla="val 3962"/>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257930" y="431736"/>
        <a:ext cx="3713577" cy="3713577"/>
      </dsp:txXfrm>
    </dsp:sp>
    <dsp:sp modelId="{A45A0622-FBCB-4AB9-95C9-CB28967B5A07}">
      <dsp:nvSpPr>
        <dsp:cNvPr id="7" name="空心弧 6"/>
        <dsp:cNvSpPr/>
      </dsp:nvSpPr>
      <dsp:spPr bwMode="white">
        <a:xfrm>
          <a:off x="1257930" y="431736"/>
          <a:ext cx="3713577" cy="3713577"/>
        </a:xfrm>
        <a:prstGeom prst="blockArc">
          <a:avLst>
            <a:gd name="adj1" fmla="val 20520000"/>
            <a:gd name="adj2" fmla="val 3240000"/>
            <a:gd name="adj3" fmla="val 3962"/>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257930" y="431736"/>
        <a:ext cx="3713577" cy="3713577"/>
      </dsp:txXfrm>
    </dsp:sp>
    <dsp:sp modelId="{AA682DDD-39D3-4CF0-A721-871325039FDC}">
      <dsp:nvSpPr>
        <dsp:cNvPr id="9" name="空心弧 8"/>
        <dsp:cNvSpPr/>
      </dsp:nvSpPr>
      <dsp:spPr bwMode="white">
        <a:xfrm>
          <a:off x="1257930" y="431736"/>
          <a:ext cx="3713577" cy="3713577"/>
        </a:xfrm>
        <a:prstGeom prst="blockArc">
          <a:avLst>
            <a:gd name="adj1" fmla="val 3240000"/>
            <a:gd name="adj2" fmla="val 7560000"/>
            <a:gd name="adj3" fmla="val 3962"/>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257930" y="431736"/>
        <a:ext cx="3713577" cy="3713577"/>
      </dsp:txXfrm>
    </dsp:sp>
    <dsp:sp modelId="{4185811A-343A-4776-844F-E4D680566555}">
      <dsp:nvSpPr>
        <dsp:cNvPr id="11" name="空心弧 10"/>
        <dsp:cNvSpPr/>
      </dsp:nvSpPr>
      <dsp:spPr bwMode="white">
        <a:xfrm>
          <a:off x="1257930" y="431736"/>
          <a:ext cx="3713577" cy="3713577"/>
        </a:xfrm>
        <a:prstGeom prst="blockArc">
          <a:avLst>
            <a:gd name="adj1" fmla="val 7560000"/>
            <a:gd name="adj2" fmla="val 11880000"/>
            <a:gd name="adj3" fmla="val 3962"/>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257930" y="431736"/>
        <a:ext cx="3713577" cy="3713577"/>
      </dsp:txXfrm>
    </dsp:sp>
    <dsp:sp modelId="{B07C989F-CF02-4002-9E69-8765AF1B633D}">
      <dsp:nvSpPr>
        <dsp:cNvPr id="13" name="空心弧 12"/>
        <dsp:cNvSpPr/>
      </dsp:nvSpPr>
      <dsp:spPr bwMode="white">
        <a:xfrm>
          <a:off x="1257930" y="431736"/>
          <a:ext cx="3713577" cy="3713577"/>
        </a:xfrm>
        <a:prstGeom prst="blockArc">
          <a:avLst>
            <a:gd name="adj1" fmla="val 11880000"/>
            <a:gd name="adj2" fmla="val 16199999"/>
            <a:gd name="adj3" fmla="val 3962"/>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1257930" y="431736"/>
        <a:ext cx="3713577" cy="3713577"/>
      </dsp:txXfrm>
    </dsp:sp>
    <dsp:sp modelId="{F518D3A9-B363-4F80-920B-D22DCA8C4EBF}">
      <dsp:nvSpPr>
        <dsp:cNvPr id="3" name="椭圆 2"/>
        <dsp:cNvSpPr/>
      </dsp:nvSpPr>
      <dsp:spPr bwMode="white">
        <a:xfrm>
          <a:off x="2303185" y="1476991"/>
          <a:ext cx="1623067" cy="162306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35560" tIns="35560" rIns="35560" bIns="3556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a:lnSpc>
              <a:spcPct val="100000"/>
            </a:lnSpc>
            <a:spcBef>
              <a:spcPct val="0"/>
            </a:spcBef>
            <a:spcAft>
              <a:spcPct val="35000"/>
            </a:spcAft>
          </a:pPr>
          <a:r>
            <a:rPr lang="zh-CN" altLang="en-US" b="1" dirty="0">
              <a:solidFill>
                <a:schemeClr val="bg1"/>
              </a:solidFill>
              <a:latin typeface="+mj-ea"/>
              <a:ea typeface="+mj-ea"/>
            </a:rPr>
            <a:t>可视化管理</a:t>
          </a:r>
          <a:endParaRPr lang="en-US" dirty="0">
            <a:solidFill>
              <a:schemeClr val="bg1"/>
            </a:solidFill>
            <a:latin typeface="+mj-ea"/>
            <a:ea typeface="+mj-ea"/>
          </a:endParaRPr>
        </a:p>
      </dsp:txBody>
      <dsp:txXfrm>
        <a:off x="2303185" y="1476991"/>
        <a:ext cx="1623067" cy="1623067"/>
      </dsp:txXfrm>
    </dsp:sp>
    <dsp:sp modelId="{DEA9E246-0303-4A40-BDE7-86AD30D8AA81}">
      <dsp:nvSpPr>
        <dsp:cNvPr id="4" name="椭圆 3"/>
        <dsp:cNvSpPr/>
      </dsp:nvSpPr>
      <dsp:spPr bwMode="white">
        <a:xfrm>
          <a:off x="2546645" y="0"/>
          <a:ext cx="1136147" cy="113614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24130" tIns="24130" rIns="24130" bIns="2413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altLang="zh-CN" b="1" dirty="0">
              <a:solidFill>
                <a:schemeClr val="bg1"/>
              </a:solidFill>
              <a:latin typeface="+mj-ea"/>
              <a:ea typeface="+mj-ea"/>
            </a:rPr>
            <a:t>MES</a:t>
          </a:r>
          <a:r>
            <a:rPr lang="zh-CN" altLang="en-US" b="1" dirty="0">
              <a:solidFill>
                <a:schemeClr val="bg1"/>
              </a:solidFill>
              <a:latin typeface="+mj-ea"/>
              <a:ea typeface="+mj-ea"/>
            </a:rPr>
            <a:t>制造执行</a:t>
          </a:r>
          <a:endParaRPr lang="en-US" dirty="0">
            <a:solidFill>
              <a:schemeClr val="bg1"/>
            </a:solidFill>
            <a:latin typeface="+mj-ea"/>
            <a:ea typeface="+mj-ea"/>
          </a:endParaRPr>
        </a:p>
      </dsp:txBody>
      <dsp:txXfrm>
        <a:off x="2546645" y="0"/>
        <a:ext cx="1136147" cy="1136147"/>
      </dsp:txXfrm>
    </dsp:sp>
    <dsp:sp modelId="{DCF6C436-7D11-472C-A312-805226CBBE9E}">
      <dsp:nvSpPr>
        <dsp:cNvPr id="6" name="椭圆 5"/>
        <dsp:cNvSpPr/>
      </dsp:nvSpPr>
      <dsp:spPr bwMode="white">
        <a:xfrm>
          <a:off x="4182891" y="1188802"/>
          <a:ext cx="1136147" cy="113614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24130" tIns="24130" rIns="24130" bIns="2413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altLang="zh-CN" b="1" dirty="0">
              <a:solidFill>
                <a:schemeClr val="bg1"/>
              </a:solidFill>
              <a:latin typeface="+mj-ea"/>
              <a:ea typeface="+mj-ea"/>
            </a:rPr>
            <a:t>APS</a:t>
          </a:r>
          <a:r>
            <a:rPr lang="zh-CN" altLang="en-US" b="1" dirty="0">
              <a:solidFill>
                <a:schemeClr val="bg1"/>
              </a:solidFill>
              <a:latin typeface="+mj-ea"/>
              <a:ea typeface="+mj-ea"/>
            </a:rPr>
            <a:t>计划排程</a:t>
          </a:r>
          <a:endParaRPr lang="en-US" dirty="0">
            <a:solidFill>
              <a:schemeClr val="bg1"/>
            </a:solidFill>
            <a:latin typeface="+mj-ea"/>
            <a:ea typeface="+mj-ea"/>
          </a:endParaRPr>
        </a:p>
      </dsp:txBody>
      <dsp:txXfrm>
        <a:off x="4182891" y="1188802"/>
        <a:ext cx="1136147" cy="1136147"/>
      </dsp:txXfrm>
    </dsp:sp>
    <dsp:sp modelId="{35D4B8AC-F0D8-4BC4-9805-144CF7C687EF}">
      <dsp:nvSpPr>
        <dsp:cNvPr id="8" name="椭圆 7"/>
        <dsp:cNvSpPr/>
      </dsp:nvSpPr>
      <dsp:spPr bwMode="white">
        <a:xfrm>
          <a:off x="3557901" y="3112325"/>
          <a:ext cx="1136147" cy="113614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24130" tIns="24130" rIns="24130" bIns="2413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altLang="zh-CN" b="1" dirty="0">
              <a:solidFill>
                <a:schemeClr val="bg1"/>
              </a:solidFill>
              <a:latin typeface="+mj-ea"/>
              <a:ea typeface="+mj-ea"/>
            </a:rPr>
            <a:t>QMS</a:t>
          </a:r>
          <a:r>
            <a:rPr lang="zh-CN" altLang="en-US" b="1" dirty="0">
              <a:solidFill>
                <a:schemeClr val="bg1"/>
              </a:solidFill>
              <a:latin typeface="+mj-ea"/>
              <a:ea typeface="+mj-ea"/>
            </a:rPr>
            <a:t>质量管理</a:t>
          </a:r>
          <a:endParaRPr lang="en-US" dirty="0">
            <a:solidFill>
              <a:schemeClr val="bg1"/>
            </a:solidFill>
            <a:latin typeface="+mj-ea"/>
            <a:ea typeface="+mj-ea"/>
          </a:endParaRPr>
        </a:p>
      </dsp:txBody>
      <dsp:txXfrm>
        <a:off x="3557901" y="3112325"/>
        <a:ext cx="1136147" cy="1136147"/>
      </dsp:txXfrm>
    </dsp:sp>
    <dsp:sp modelId="{8189422B-6F38-4FD1-99B2-9351A5E5F3B9}">
      <dsp:nvSpPr>
        <dsp:cNvPr id="10" name="椭圆 9"/>
        <dsp:cNvSpPr/>
      </dsp:nvSpPr>
      <dsp:spPr bwMode="white">
        <a:xfrm>
          <a:off x="1535389" y="3112325"/>
          <a:ext cx="1136147" cy="113614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24130" tIns="24130" rIns="24130" bIns="2413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altLang="zh-CN" b="1" dirty="0">
              <a:solidFill>
                <a:schemeClr val="bg1"/>
              </a:solidFill>
              <a:latin typeface="+mj-ea"/>
              <a:ea typeface="+mj-ea"/>
            </a:rPr>
            <a:t>LMS</a:t>
          </a:r>
          <a:r>
            <a:rPr lang="zh-CN" altLang="en-US" b="1" dirty="0">
              <a:solidFill>
                <a:schemeClr val="bg1"/>
              </a:solidFill>
              <a:latin typeface="+mj-ea"/>
              <a:ea typeface="+mj-ea"/>
            </a:rPr>
            <a:t>现场物流</a:t>
          </a:r>
          <a:endParaRPr lang="en-US" dirty="0">
            <a:solidFill>
              <a:schemeClr val="bg1"/>
            </a:solidFill>
            <a:latin typeface="+mj-ea"/>
            <a:ea typeface="+mj-ea"/>
          </a:endParaRPr>
        </a:p>
      </dsp:txBody>
      <dsp:txXfrm>
        <a:off x="1535389" y="3112325"/>
        <a:ext cx="1136147" cy="1136147"/>
      </dsp:txXfrm>
    </dsp:sp>
    <dsp:sp modelId="{9D9C104C-9756-497A-95C6-75339E361DC1}">
      <dsp:nvSpPr>
        <dsp:cNvPr id="12" name="椭圆 11"/>
        <dsp:cNvSpPr/>
      </dsp:nvSpPr>
      <dsp:spPr bwMode="white">
        <a:xfrm>
          <a:off x="910399" y="1188802"/>
          <a:ext cx="1136147" cy="1136147"/>
        </a:xfrm>
        <a:prstGeom prst="ellipse">
          <a:avLst/>
        </a:prstGeom>
        <a:solidFill>
          <a:srgbClr val="002776"/>
        </a:solidFill>
      </dsp:spPr>
      <dsp:style>
        <a:lnRef idx="2">
          <a:schemeClr val="lt1"/>
        </a:lnRef>
        <a:fillRef idx="1">
          <a:schemeClr val="accent1"/>
        </a:fillRef>
        <a:effectRef idx="0">
          <a:scrgbClr r="0" g="0" b="0"/>
        </a:effectRef>
        <a:fontRef idx="minor">
          <a:schemeClr val="lt1"/>
        </a:fontRef>
      </dsp:style>
      <dsp:txBody>
        <a:bodyPr lIns="24130" tIns="24130" rIns="24130" bIns="2413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altLang="zh-CN" b="1" dirty="0">
              <a:solidFill>
                <a:schemeClr val="bg1"/>
              </a:solidFill>
              <a:latin typeface="+mj-ea"/>
              <a:ea typeface="+mj-ea"/>
            </a:rPr>
            <a:t>PMS</a:t>
          </a:r>
          <a:r>
            <a:rPr lang="zh-CN" altLang="en-US" b="1" dirty="0">
              <a:solidFill>
                <a:schemeClr val="bg1"/>
              </a:solidFill>
              <a:latin typeface="+mj-ea"/>
              <a:ea typeface="+mj-ea"/>
            </a:rPr>
            <a:t>设备管理</a:t>
          </a:r>
          <a:endParaRPr lang="en-US" dirty="0">
            <a:solidFill>
              <a:schemeClr val="bg1"/>
            </a:solidFill>
            <a:latin typeface="+mj-ea"/>
            <a:ea typeface="+mj-ea"/>
          </a:endParaRPr>
        </a:p>
      </dsp:txBody>
      <dsp:txXfrm>
        <a:off x="910399" y="1188802"/>
        <a:ext cx="1136147" cy="11361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type="hexagon" r:blip="" rot="90">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type="hexagon" r:blip="" rot="90">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type="hexagon" r:blip="" rot="90">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type="hexagon" r:blip="" rot="90">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880" name=""/>
        <p:cNvGrpSpPr/>
        <p:nvPr/>
      </p:nvGrpSpPr>
      <p:grpSpPr>
        <a:xfrm>
          <a:off x="0" y="0"/>
          <a:ext cx="0" cy="0"/>
          <a:chOff x="0" y="0"/>
          <a:chExt cx="0" cy="0"/>
        </a:xfrm>
      </p:grpSpPr>
      <p:sp>
        <p:nvSpPr>
          <p:cNvPr id="1052858" name="Header Placeholder 1"/>
          <p:cNvSpPr>
            <a:spLocks noGrp="1"/>
          </p:cNvSpPr>
          <p:nvPr>
            <p:ph type="hdr" sz="quarter"/>
          </p:nvPr>
        </p:nvSpPr>
        <p:spPr>
          <a:xfrm>
            <a:off x="0" y="0"/>
            <a:ext cx="2946247" cy="495698"/>
          </a:xfrm>
          <a:prstGeom prst="rect">
            <a:avLst/>
          </a:prstGeom>
        </p:spPr>
        <p:txBody>
          <a:bodyPr vert="horz" lIns="91824" tIns="45912" rIns="91824" bIns="45912" rtlCol="0"/>
          <a:lstStyle>
            <a:lvl1pPr algn="l">
              <a:defRPr sz="1200"/>
            </a:lvl1pPr>
          </a:lstStyle>
          <a:p>
            <a:endParaRPr lang="en-US"/>
          </a:p>
        </p:txBody>
      </p:sp>
      <p:sp>
        <p:nvSpPr>
          <p:cNvPr id="1052859" name="Date Placeholder 2"/>
          <p:cNvSpPr>
            <a:spLocks noGrp="1"/>
          </p:cNvSpPr>
          <p:nvPr>
            <p:ph type="dt" sz="quarter" idx="1"/>
          </p:nvPr>
        </p:nvSpPr>
        <p:spPr>
          <a:xfrm>
            <a:off x="3849826" y="0"/>
            <a:ext cx="2946246" cy="495698"/>
          </a:xfrm>
          <a:prstGeom prst="rect">
            <a:avLst/>
          </a:prstGeom>
        </p:spPr>
        <p:txBody>
          <a:bodyPr vert="horz" lIns="91824" tIns="45912" rIns="91824" bIns="45912" rtlCol="0"/>
          <a:lstStyle>
            <a:lvl1pPr algn="r">
              <a:defRPr sz="1200"/>
            </a:lvl1pPr>
          </a:lstStyle>
          <a:p>
            <a:fld id="{37ADD942-9AF4-4C25-9622-EC04F50E92B1}" type="datetimeFigureOut">
              <a:rPr lang="en-US" smtClean="0"/>
            </a:fld>
            <a:endParaRPr lang="en-US"/>
          </a:p>
        </p:txBody>
      </p:sp>
      <p:sp>
        <p:nvSpPr>
          <p:cNvPr id="1052860" name="Footer Placeholder 3"/>
          <p:cNvSpPr>
            <a:spLocks noGrp="1"/>
          </p:cNvSpPr>
          <p:nvPr>
            <p:ph type="ftr" sz="quarter" idx="2"/>
          </p:nvPr>
        </p:nvSpPr>
        <p:spPr>
          <a:xfrm>
            <a:off x="0" y="9378552"/>
            <a:ext cx="2946247" cy="495698"/>
          </a:xfrm>
          <a:prstGeom prst="rect">
            <a:avLst/>
          </a:prstGeom>
        </p:spPr>
        <p:txBody>
          <a:bodyPr vert="horz" lIns="91824" tIns="45912" rIns="91824" bIns="45912" rtlCol="0" anchor="b"/>
          <a:lstStyle>
            <a:lvl1pPr algn="l">
              <a:defRPr sz="1200"/>
            </a:lvl1pPr>
          </a:lstStyle>
          <a:p>
            <a:endParaRPr lang="en-US"/>
          </a:p>
        </p:txBody>
      </p:sp>
      <p:sp>
        <p:nvSpPr>
          <p:cNvPr id="1052861" name="Slide Number Placeholder 4"/>
          <p:cNvSpPr>
            <a:spLocks noGrp="1"/>
          </p:cNvSpPr>
          <p:nvPr>
            <p:ph type="sldNum" sz="quarter" idx="3"/>
          </p:nvPr>
        </p:nvSpPr>
        <p:spPr>
          <a:xfrm>
            <a:off x="3849826" y="9378552"/>
            <a:ext cx="2946246" cy="495698"/>
          </a:xfrm>
          <a:prstGeom prst="rect">
            <a:avLst/>
          </a:prstGeom>
        </p:spPr>
        <p:txBody>
          <a:bodyPr vert="horz" lIns="91824" tIns="45912" rIns="91824" bIns="45912" rtlCol="0" anchor="b"/>
          <a:lstStyle>
            <a:lvl1pPr algn="r">
              <a:defRPr sz="1200"/>
            </a:lvl1pPr>
          </a:lstStyle>
          <a:p>
            <a:fld id="{6E669E01-DDCD-4413-A9D6-E0914F4A967A}"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79" name=""/>
        <p:cNvGrpSpPr/>
        <p:nvPr/>
      </p:nvGrpSpPr>
      <p:grpSpPr>
        <a:xfrm>
          <a:off x="0" y="0"/>
          <a:ext cx="0" cy="0"/>
          <a:chOff x="0" y="0"/>
          <a:chExt cx="0" cy="0"/>
        </a:xfrm>
      </p:grpSpPr>
      <p:sp>
        <p:nvSpPr>
          <p:cNvPr id="1052852" name="页眉占位符 1"/>
          <p:cNvSpPr>
            <a:spLocks noGrp="1"/>
          </p:cNvSpPr>
          <p:nvPr>
            <p:ph type="hdr" sz="quarter"/>
          </p:nvPr>
        </p:nvSpPr>
        <p:spPr>
          <a:xfrm>
            <a:off x="2" y="1"/>
            <a:ext cx="2945659" cy="493712"/>
          </a:xfrm>
          <a:prstGeom prst="rect">
            <a:avLst/>
          </a:prstGeom>
        </p:spPr>
        <p:txBody>
          <a:bodyPr vert="horz" lIns="91140" tIns="45571" rIns="91140" bIns="45571" rtlCol="0"/>
          <a:lstStyle>
            <a:lvl1pPr algn="l">
              <a:defRPr sz="1100"/>
            </a:lvl1pPr>
          </a:lstStyle>
          <a:p>
            <a:endParaRPr lang="en-US"/>
          </a:p>
        </p:txBody>
      </p:sp>
      <p:sp>
        <p:nvSpPr>
          <p:cNvPr id="1052853" name="日期占位符 2"/>
          <p:cNvSpPr>
            <a:spLocks noGrp="1"/>
          </p:cNvSpPr>
          <p:nvPr>
            <p:ph type="dt" idx="1"/>
          </p:nvPr>
        </p:nvSpPr>
        <p:spPr>
          <a:xfrm>
            <a:off x="3850444" y="1"/>
            <a:ext cx="2945659" cy="493712"/>
          </a:xfrm>
          <a:prstGeom prst="rect">
            <a:avLst/>
          </a:prstGeom>
        </p:spPr>
        <p:txBody>
          <a:bodyPr vert="horz" lIns="91140" tIns="45571" rIns="91140" bIns="45571" rtlCol="0"/>
          <a:lstStyle>
            <a:lvl1pPr algn="r">
              <a:defRPr sz="1100"/>
            </a:lvl1pPr>
          </a:lstStyle>
          <a:p>
            <a:fld id="{84389099-8B5A-42C7-AE2B-CE87F6962F89}" type="datetimeFigureOut">
              <a:rPr lang="en-US" smtClean="0"/>
            </a:fld>
            <a:endParaRPr lang="en-US"/>
          </a:p>
        </p:txBody>
      </p:sp>
      <p:sp>
        <p:nvSpPr>
          <p:cNvPr id="1052854" name="幻灯片图像占位符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140" tIns="45571" rIns="91140" bIns="45571" rtlCol="0" anchor="ctr"/>
          <a:p>
            <a:endParaRPr lang="en-US"/>
          </a:p>
        </p:txBody>
      </p:sp>
      <p:sp>
        <p:nvSpPr>
          <p:cNvPr id="1052855" name="备注占位符 4"/>
          <p:cNvSpPr>
            <a:spLocks noGrp="1"/>
          </p:cNvSpPr>
          <p:nvPr>
            <p:ph type="body" sz="quarter" idx="3"/>
          </p:nvPr>
        </p:nvSpPr>
        <p:spPr>
          <a:xfrm>
            <a:off x="679768" y="4690269"/>
            <a:ext cx="5438140" cy="4443413"/>
          </a:xfrm>
          <a:prstGeom prst="rect">
            <a:avLst/>
          </a:prstGeom>
        </p:spPr>
        <p:txBody>
          <a:bodyPr vert="horz" lIns="91140" tIns="45571" rIns="91140" bIns="45571" rtlCol="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856" name="页脚占位符 5"/>
          <p:cNvSpPr>
            <a:spLocks noGrp="1"/>
          </p:cNvSpPr>
          <p:nvPr>
            <p:ph type="ftr" sz="quarter" idx="4"/>
          </p:nvPr>
        </p:nvSpPr>
        <p:spPr>
          <a:xfrm>
            <a:off x="2" y="9378825"/>
            <a:ext cx="2945659" cy="493712"/>
          </a:xfrm>
          <a:prstGeom prst="rect">
            <a:avLst/>
          </a:prstGeom>
        </p:spPr>
        <p:txBody>
          <a:bodyPr vert="horz" lIns="91140" tIns="45571" rIns="91140" bIns="45571" rtlCol="0" anchor="b"/>
          <a:lstStyle>
            <a:lvl1pPr algn="l">
              <a:defRPr sz="1100"/>
            </a:lvl1pPr>
          </a:lstStyle>
          <a:p>
            <a:endParaRPr lang="en-US"/>
          </a:p>
        </p:txBody>
      </p:sp>
      <p:sp>
        <p:nvSpPr>
          <p:cNvPr id="1052857" name="灯片编号占位符 6"/>
          <p:cNvSpPr>
            <a:spLocks noGrp="1"/>
          </p:cNvSpPr>
          <p:nvPr>
            <p:ph type="sldNum" sz="quarter" idx="5"/>
          </p:nvPr>
        </p:nvSpPr>
        <p:spPr>
          <a:xfrm>
            <a:off x="3850444" y="9378825"/>
            <a:ext cx="2945659" cy="493712"/>
          </a:xfrm>
          <a:prstGeom prst="rect">
            <a:avLst/>
          </a:prstGeom>
        </p:spPr>
        <p:txBody>
          <a:bodyPr vert="horz" lIns="91140" tIns="45571" rIns="91140" bIns="45571" rtlCol="0" anchor="b"/>
          <a:lstStyle>
            <a:lvl1pPr algn="r">
              <a:defRPr sz="1100"/>
            </a:lvl1pPr>
          </a:lstStyle>
          <a:p>
            <a:fld id="{16208251-3194-4C2E-99BB-37A6CC4E86D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613" name="Slide Image Placeholder 1"/>
          <p:cNvSpPr>
            <a:spLocks noGrp="1" noRot="1" noChangeAspect="1"/>
          </p:cNvSpPr>
          <p:nvPr>
            <p:ph type="sldImg"/>
          </p:nvPr>
        </p:nvSpPr>
        <p:spPr/>
      </p:sp>
      <p:sp>
        <p:nvSpPr>
          <p:cNvPr id="1048614" name="Notes Placeholder 2"/>
          <p:cNvSpPr>
            <a:spLocks noGrp="1"/>
          </p:cNvSpPr>
          <p:nvPr>
            <p:ph type="body" idx="1"/>
          </p:nvPr>
        </p:nvSpPr>
        <p:spPr/>
        <p:txBody>
          <a:bodyPr/>
          <a:p>
            <a:endParaRPr lang="en-US" dirty="0"/>
          </a:p>
        </p:txBody>
      </p:sp>
      <p:sp>
        <p:nvSpPr>
          <p:cNvPr id="1048615"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8642" name="Slide Image Placeholder 1"/>
          <p:cNvSpPr>
            <a:spLocks noGrp="1" noRot="1" noChangeAspect="1"/>
          </p:cNvSpPr>
          <p:nvPr>
            <p:ph type="sldImg"/>
          </p:nvPr>
        </p:nvSpPr>
        <p:spPr/>
      </p:sp>
      <p:sp>
        <p:nvSpPr>
          <p:cNvPr id="1048643" name="Notes Placeholder 2"/>
          <p:cNvSpPr>
            <a:spLocks noGrp="1"/>
          </p:cNvSpPr>
          <p:nvPr>
            <p:ph type="body" idx="1"/>
          </p:nvPr>
        </p:nvSpPr>
        <p:spPr/>
        <p:txBody>
          <a:bodyPr/>
          <a:p>
            <a:endParaRPr lang="en-US" dirty="0"/>
          </a:p>
        </p:txBody>
      </p:sp>
      <p:sp>
        <p:nvSpPr>
          <p:cNvPr id="1048644"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8659" name="Slide Image Placeholder 1"/>
          <p:cNvSpPr>
            <a:spLocks noGrp="1" noRot="1" noChangeAspect="1"/>
          </p:cNvSpPr>
          <p:nvPr>
            <p:ph type="sldImg"/>
          </p:nvPr>
        </p:nvSpPr>
        <p:spPr/>
      </p:sp>
      <p:sp>
        <p:nvSpPr>
          <p:cNvPr id="1048660" name="Notes Placeholder 2"/>
          <p:cNvSpPr>
            <a:spLocks noGrp="1"/>
          </p:cNvSpPr>
          <p:nvPr>
            <p:ph type="body" idx="1"/>
          </p:nvPr>
        </p:nvSpPr>
        <p:spPr/>
        <p:txBody>
          <a:bodyPr/>
          <a:p>
            <a:endParaRPr lang="en-US" dirty="0"/>
          </a:p>
        </p:txBody>
      </p:sp>
      <p:sp>
        <p:nvSpPr>
          <p:cNvPr id="1048661"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sp>
        <p:nvSpPr>
          <p:cNvPr id="1048713" name="Slide Image Placeholder 1"/>
          <p:cNvSpPr>
            <a:spLocks noGrp="1" noRot="1" noChangeAspect="1"/>
          </p:cNvSpPr>
          <p:nvPr>
            <p:ph type="sldImg"/>
          </p:nvPr>
        </p:nvSpPr>
        <p:spPr/>
      </p:sp>
      <p:sp>
        <p:nvSpPr>
          <p:cNvPr id="1048714" name="Notes Placeholder 2"/>
          <p:cNvSpPr>
            <a:spLocks noGrp="1"/>
          </p:cNvSpPr>
          <p:nvPr>
            <p:ph type="body" idx="1"/>
          </p:nvPr>
        </p:nvSpPr>
        <p:spPr/>
        <p:txBody>
          <a:bodyPr/>
          <a:p>
            <a:endParaRPr lang="en-US" dirty="0"/>
          </a:p>
        </p:txBody>
      </p:sp>
      <p:sp>
        <p:nvSpPr>
          <p:cNvPr id="1048715"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8730" name="幻灯片图像占位符 1"/>
          <p:cNvSpPr>
            <a:spLocks noGrp="1" noRot="1" noChangeAspect="1"/>
          </p:cNvSpPr>
          <p:nvPr>
            <p:ph type="sldImg"/>
          </p:nvPr>
        </p:nvSpPr>
        <p:spPr/>
      </p:sp>
      <p:sp>
        <p:nvSpPr>
          <p:cNvPr id="1048731" name="备注占位符 2"/>
          <p:cNvSpPr>
            <a:spLocks noGrp="1"/>
          </p:cNvSpPr>
          <p:nvPr>
            <p:ph type="body" idx="1"/>
          </p:nvPr>
        </p:nvSpPr>
        <p:spPr/>
        <p:txBody>
          <a:bodyPr/>
          <a:p>
            <a:endParaRPr lang="en-US" dirty="0"/>
          </a:p>
        </p:txBody>
      </p:sp>
      <p:sp>
        <p:nvSpPr>
          <p:cNvPr id="1048732" name="灯片编号占位符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858" name="Slide Image Placeholder 1"/>
          <p:cNvSpPr>
            <a:spLocks noGrp="1" noRot="1" noChangeAspect="1"/>
          </p:cNvSpPr>
          <p:nvPr>
            <p:ph type="sldImg"/>
          </p:nvPr>
        </p:nvSpPr>
        <p:spPr/>
      </p:sp>
      <p:sp>
        <p:nvSpPr>
          <p:cNvPr id="1048859" name="Notes Placeholder 4"/>
          <p:cNvSpPr>
            <a:spLocks noGrp="1"/>
          </p:cNvSpPr>
          <p:nvPr>
            <p:ph type="body" sz="quarter" idx="10"/>
          </p:nvPr>
        </p:nvSpPr>
        <p:spPr/>
        <p:txBody>
          <a:bodyPr/>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8942" name="Slide Image Placeholder 1"/>
          <p:cNvSpPr>
            <a:spLocks noGrp="1" noRot="1" noChangeAspect="1"/>
          </p:cNvSpPr>
          <p:nvPr>
            <p:ph type="sldImg"/>
          </p:nvPr>
        </p:nvSpPr>
        <p:spPr/>
      </p:sp>
      <p:sp>
        <p:nvSpPr>
          <p:cNvPr id="1048943" name="Notes Placeholder 2"/>
          <p:cNvSpPr>
            <a:spLocks noGrp="1"/>
          </p:cNvSpPr>
          <p:nvPr>
            <p:ph type="body" idx="1"/>
          </p:nvPr>
        </p:nvSpPr>
        <p:spPr/>
        <p:txBody>
          <a:bodyPr/>
          <a:p>
            <a:endParaRPr lang="en-US" dirty="0"/>
          </a:p>
        </p:txBody>
      </p:sp>
      <p:sp>
        <p:nvSpPr>
          <p:cNvPr id="1048944"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8977" name="Slide Image Placeholder 1"/>
          <p:cNvSpPr>
            <a:spLocks noGrp="1" noRot="1" noChangeAspect="1"/>
          </p:cNvSpPr>
          <p:nvPr>
            <p:ph type="sldImg"/>
          </p:nvPr>
        </p:nvSpPr>
        <p:spPr/>
      </p:sp>
      <p:sp>
        <p:nvSpPr>
          <p:cNvPr id="1048978" name="Notes Placeholder 2"/>
          <p:cNvSpPr>
            <a:spLocks noGrp="1"/>
          </p:cNvSpPr>
          <p:nvPr>
            <p:ph type="body" idx="1"/>
          </p:nvPr>
        </p:nvSpPr>
        <p:spPr/>
        <p:txBody>
          <a:bodyPr/>
          <a:p>
            <a:pPr marL="0" marR="0" indent="0" algn="l" defTabSz="914400" rtl="0" eaLnBrk="1" fontAlgn="auto" latinLnBrk="0" hangingPunct="1">
              <a:lnSpc>
                <a:spcPct val="100000"/>
              </a:lnSpc>
              <a:spcBef>
                <a:spcPts val="0"/>
              </a:spcBef>
              <a:spcAft>
                <a:spcPts val="0"/>
              </a:spcAft>
              <a:buClrTx/>
              <a:buSzTx/>
              <a:buFontTx/>
              <a:buNone/>
            </a:pPr>
            <a:r>
              <a:rPr lang="en-US" altLang="zh-CN" b="1" dirty="0">
                <a:solidFill>
                  <a:srgbClr val="002060"/>
                </a:solidFill>
                <a:latin typeface="华文楷体" panose="02010600040101010101" pitchFamily="2" charset="-122"/>
              </a:rPr>
              <a:t>2020</a:t>
            </a:r>
            <a:r>
              <a:rPr lang="zh-CN" altLang="en-US" b="1" dirty="0">
                <a:solidFill>
                  <a:srgbClr val="002060"/>
                </a:solidFill>
                <a:latin typeface="华文楷体" panose="02010600040101010101" pitchFamily="2" charset="-122"/>
              </a:rPr>
              <a:t>年底，达到国内同行业同期一流水平</a:t>
            </a:r>
            <a:endParaRPr lang="en-US" b="1" dirty="0">
              <a:solidFill>
                <a:srgbClr val="002060"/>
              </a:solidFill>
              <a:latin typeface="华文楷体" panose="02010600040101010101" pitchFamily="2" charset="-122"/>
              <a:ea typeface="华文楷体" panose="02010600040101010101" pitchFamily="2" charset="-122"/>
            </a:endParaRPr>
          </a:p>
          <a:p>
            <a:endParaRPr lang="en-US" dirty="0"/>
          </a:p>
        </p:txBody>
      </p:sp>
      <p:sp>
        <p:nvSpPr>
          <p:cNvPr id="1048979" name="Slide Number Placeholder 3"/>
          <p:cNvSpPr>
            <a:spLocks noGrp="1"/>
          </p:cNvSpPr>
          <p:nvPr>
            <p:ph type="sldNum" sz="quarter" idx="10"/>
          </p:nvPr>
        </p:nvSpPr>
        <p:spPr/>
        <p:txBody>
          <a:bodyPr/>
          <a:p>
            <a:fld id="{16208251-3194-4C2E-99BB-37A6CC4E86DC}"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61" name=""/>
        <p:cNvGrpSpPr/>
        <p:nvPr/>
      </p:nvGrpSpPr>
      <p:grpSpPr>
        <a:xfrm>
          <a:off x="0" y="0"/>
          <a:ext cx="0" cy="0"/>
          <a:chOff x="0" y="0"/>
          <a:chExt cx="0" cy="0"/>
        </a:xfrm>
      </p:grpSpPr>
      <p:sp>
        <p:nvSpPr>
          <p:cNvPr id="1049413" name="Slide Image Placeholder 1"/>
          <p:cNvSpPr>
            <a:spLocks noGrp="1" noRot="1" noChangeAspect="1"/>
          </p:cNvSpPr>
          <p:nvPr>
            <p:ph type="sldImg"/>
          </p:nvPr>
        </p:nvSpPr>
        <p:spPr>
          <a:xfrm>
            <a:off x="779463" y="768350"/>
            <a:ext cx="5540375" cy="3836988"/>
          </a:xfrm>
        </p:spPr>
      </p:sp>
      <p:sp>
        <p:nvSpPr>
          <p:cNvPr id="1049414" name="Notes Placeholder 2"/>
          <p:cNvSpPr>
            <a:spLocks noGrp="1"/>
          </p:cNvSpPr>
          <p:nvPr>
            <p:ph type="body" idx="1"/>
          </p:nvPr>
        </p:nvSpPr>
        <p:spPr/>
        <p:txBody>
          <a:bodyPr>
            <a:normAutofit/>
          </a:bodyPr>
          <a:p>
            <a:endParaRPr lang="zh-CN" altLang="en-US" dirty="0"/>
          </a:p>
        </p:txBody>
      </p:sp>
      <p:sp>
        <p:nvSpPr>
          <p:cNvPr id="1049415"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93" name=""/>
        <p:cNvGrpSpPr/>
        <p:nvPr/>
      </p:nvGrpSpPr>
      <p:grpSpPr>
        <a:xfrm>
          <a:off x="0" y="0"/>
          <a:ext cx="0" cy="0"/>
          <a:chOff x="0" y="0"/>
          <a:chExt cx="0" cy="0"/>
        </a:xfrm>
      </p:grpSpPr>
      <p:sp>
        <p:nvSpPr>
          <p:cNvPr id="1049523" name="Slide Image Placeholder 1"/>
          <p:cNvSpPr>
            <a:spLocks noGrp="1" noRot="1" noChangeAspect="1"/>
          </p:cNvSpPr>
          <p:nvPr>
            <p:ph type="sldImg"/>
          </p:nvPr>
        </p:nvSpPr>
        <p:spPr>
          <a:xfrm>
            <a:off x="779463" y="768350"/>
            <a:ext cx="5540375" cy="3836988"/>
          </a:xfrm>
        </p:spPr>
      </p:sp>
      <p:sp>
        <p:nvSpPr>
          <p:cNvPr id="1049524" name="Notes Placeholder 2"/>
          <p:cNvSpPr>
            <a:spLocks noGrp="1"/>
          </p:cNvSpPr>
          <p:nvPr>
            <p:ph type="body" idx="1"/>
          </p:nvPr>
        </p:nvSpPr>
        <p:spPr/>
        <p:txBody>
          <a:bodyPr>
            <a:normAutofit/>
          </a:bodyPr>
          <a:p>
            <a:endParaRPr lang="en-US" dirty="0"/>
          </a:p>
        </p:txBody>
      </p:sp>
      <p:sp>
        <p:nvSpPr>
          <p:cNvPr id="1049525"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49590" name="Slide Image Placeholder 1"/>
          <p:cNvSpPr>
            <a:spLocks noGrp="1" noRot="1" noChangeAspect="1"/>
          </p:cNvSpPr>
          <p:nvPr>
            <p:ph type="sldImg"/>
          </p:nvPr>
        </p:nvSpPr>
        <p:spPr>
          <a:xfrm>
            <a:off x="779463" y="768350"/>
            <a:ext cx="5540375" cy="3836988"/>
          </a:xfrm>
        </p:spPr>
      </p:sp>
      <p:sp>
        <p:nvSpPr>
          <p:cNvPr id="1049591" name="Notes Placeholder 2"/>
          <p:cNvSpPr>
            <a:spLocks noGrp="1"/>
          </p:cNvSpPr>
          <p:nvPr>
            <p:ph type="body" idx="1"/>
          </p:nvPr>
        </p:nvSpPr>
        <p:spPr/>
        <p:txBody>
          <a:bodyPr>
            <a:normAutofit/>
          </a:bodyPr>
          <a:p>
            <a:endParaRPr lang="en-US" dirty="0"/>
          </a:p>
        </p:txBody>
      </p:sp>
      <p:sp>
        <p:nvSpPr>
          <p:cNvPr id="1049592"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49811" name="Slide Image Placeholder 1"/>
          <p:cNvSpPr>
            <a:spLocks noGrp="1" noRot="1" noChangeAspect="1"/>
          </p:cNvSpPr>
          <p:nvPr>
            <p:ph type="sldImg"/>
          </p:nvPr>
        </p:nvSpPr>
        <p:spPr/>
      </p:sp>
      <p:sp>
        <p:nvSpPr>
          <p:cNvPr id="1049812" name="Notes Placeholder 2"/>
          <p:cNvSpPr>
            <a:spLocks noGrp="1"/>
          </p:cNvSpPr>
          <p:nvPr>
            <p:ph type="body" idx="1"/>
          </p:nvPr>
        </p:nvSpPr>
        <p:spPr/>
        <p:txBody>
          <a:bodyPr/>
          <a:p>
            <a:endParaRPr lang="en-US" dirty="0"/>
          </a:p>
        </p:txBody>
      </p:sp>
      <p:sp>
        <p:nvSpPr>
          <p:cNvPr id="1049813" name="Slide Number Placeholder 3"/>
          <p:cNvSpPr>
            <a:spLocks noGrp="1"/>
          </p:cNvSpPr>
          <p:nvPr>
            <p:ph type="sldNum" sz="quarter" idx="10"/>
          </p:nvPr>
        </p:nvSpPr>
        <p:spPr/>
        <p:txBody>
          <a:bodyPr/>
          <a:p>
            <a:fld id="{35F2C549-CDDA-4DA8-8A85-C366FA5A380F}" type="slidenum">
              <a:rPr lang="en-US" smtClean="0">
                <a:solidFill>
                  <a:prstClr val="black"/>
                </a:solidFill>
              </a:rPr>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49867" name="Slide Image Placeholder 1"/>
          <p:cNvSpPr>
            <a:spLocks noGrp="1" noRot="1" noChangeAspect="1"/>
          </p:cNvSpPr>
          <p:nvPr>
            <p:ph type="sldImg"/>
          </p:nvPr>
        </p:nvSpPr>
        <p:spPr>
          <a:xfrm>
            <a:off x="779463" y="768350"/>
            <a:ext cx="5540375" cy="3836988"/>
          </a:xfrm>
        </p:spPr>
      </p:sp>
      <p:sp>
        <p:nvSpPr>
          <p:cNvPr id="1049868"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320" name=""/>
        <p:cNvGrpSpPr/>
        <p:nvPr/>
      </p:nvGrpSpPr>
      <p:grpSpPr>
        <a:xfrm>
          <a:off x="0" y="0"/>
          <a:ext cx="0" cy="0"/>
          <a:chOff x="0" y="0"/>
          <a:chExt cx="0" cy="0"/>
        </a:xfrm>
      </p:grpSpPr>
      <p:sp>
        <p:nvSpPr>
          <p:cNvPr id="1049918" name="Slide Image Placeholder 1"/>
          <p:cNvSpPr>
            <a:spLocks noGrp="1" noRot="1" noChangeAspect="1"/>
          </p:cNvSpPr>
          <p:nvPr>
            <p:ph type="sldImg"/>
          </p:nvPr>
        </p:nvSpPr>
        <p:spPr>
          <a:xfrm>
            <a:off x="779463" y="768350"/>
            <a:ext cx="5540375" cy="3836988"/>
          </a:xfrm>
        </p:spPr>
      </p:sp>
      <p:sp>
        <p:nvSpPr>
          <p:cNvPr id="1049919"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328" name=""/>
        <p:cNvGrpSpPr/>
        <p:nvPr/>
      </p:nvGrpSpPr>
      <p:grpSpPr>
        <a:xfrm>
          <a:off x="0" y="0"/>
          <a:ext cx="0" cy="0"/>
          <a:chOff x="0" y="0"/>
          <a:chExt cx="0" cy="0"/>
        </a:xfrm>
      </p:grpSpPr>
      <p:sp>
        <p:nvSpPr>
          <p:cNvPr id="1049976" name="Slide Image Placeholder 1"/>
          <p:cNvSpPr>
            <a:spLocks noGrp="1" noRot="1" noChangeAspect="1"/>
          </p:cNvSpPr>
          <p:nvPr>
            <p:ph type="sldImg"/>
          </p:nvPr>
        </p:nvSpPr>
        <p:spPr>
          <a:xfrm>
            <a:off x="779463" y="768350"/>
            <a:ext cx="5540375" cy="3836988"/>
          </a:xfrm>
        </p:spPr>
      </p:sp>
      <p:sp>
        <p:nvSpPr>
          <p:cNvPr id="1049977" name="Notes Placeholder 2"/>
          <p:cNvSpPr>
            <a:spLocks noGrp="1"/>
          </p:cNvSpPr>
          <p:nvPr>
            <p:ph type="body" idx="1"/>
          </p:nvPr>
        </p:nvSpPr>
        <p:spPr/>
        <p:txBody>
          <a:bodyPr>
            <a:normAutofit/>
          </a:bodyPr>
          <a:p>
            <a:endParaRPr lang="en-US" dirty="0"/>
          </a:p>
        </p:txBody>
      </p:sp>
      <p:sp>
        <p:nvSpPr>
          <p:cNvPr id="1049978"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340" name=""/>
        <p:cNvGrpSpPr/>
        <p:nvPr/>
      </p:nvGrpSpPr>
      <p:grpSpPr>
        <a:xfrm>
          <a:off x="0" y="0"/>
          <a:ext cx="0" cy="0"/>
          <a:chOff x="0" y="0"/>
          <a:chExt cx="0" cy="0"/>
        </a:xfrm>
      </p:grpSpPr>
      <p:sp>
        <p:nvSpPr>
          <p:cNvPr id="1050131" name="Slide Image Placeholder 1"/>
          <p:cNvSpPr>
            <a:spLocks noGrp="1" noRot="1" noChangeAspect="1"/>
          </p:cNvSpPr>
          <p:nvPr>
            <p:ph type="sldImg"/>
          </p:nvPr>
        </p:nvSpPr>
        <p:spPr>
          <a:xfrm>
            <a:off x="779463" y="768350"/>
            <a:ext cx="5540375" cy="3836988"/>
          </a:xfrm>
        </p:spPr>
      </p:sp>
      <p:sp>
        <p:nvSpPr>
          <p:cNvPr id="1050132" name="Notes Placeholder 2"/>
          <p:cNvSpPr>
            <a:spLocks noGrp="1"/>
          </p:cNvSpPr>
          <p:nvPr>
            <p:ph type="body" idx="1"/>
          </p:nvPr>
        </p:nvSpPr>
        <p:spPr/>
        <p:txBody>
          <a:bodyPr>
            <a:normAutofit/>
          </a:bodyPr>
          <a:p>
            <a:endParaRPr lang="zh-CN" altLang="en-US"/>
          </a:p>
        </p:txBody>
      </p:sp>
      <p:sp>
        <p:nvSpPr>
          <p:cNvPr id="1050133"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348" name=""/>
        <p:cNvGrpSpPr/>
        <p:nvPr/>
      </p:nvGrpSpPr>
      <p:grpSpPr>
        <a:xfrm>
          <a:off x="0" y="0"/>
          <a:ext cx="0" cy="0"/>
          <a:chOff x="0" y="0"/>
          <a:chExt cx="0" cy="0"/>
        </a:xfrm>
      </p:grpSpPr>
      <p:sp>
        <p:nvSpPr>
          <p:cNvPr id="1050208" name="Slide Image Placeholder 1"/>
          <p:cNvSpPr>
            <a:spLocks noGrp="1" noRot="1" noChangeAspect="1"/>
          </p:cNvSpPr>
          <p:nvPr>
            <p:ph type="sldImg"/>
          </p:nvPr>
        </p:nvSpPr>
        <p:spPr>
          <a:xfrm>
            <a:off x="779463" y="768350"/>
            <a:ext cx="5540375" cy="3836988"/>
          </a:xfrm>
        </p:spPr>
      </p:sp>
      <p:sp>
        <p:nvSpPr>
          <p:cNvPr id="1050209" name="Notes Placeholder 2"/>
          <p:cNvSpPr>
            <a:spLocks noGrp="1"/>
          </p:cNvSpPr>
          <p:nvPr>
            <p:ph type="body" idx="1"/>
          </p:nvPr>
        </p:nvSpPr>
        <p:spPr/>
        <p:txBody>
          <a:bodyPr>
            <a:normAutofit/>
          </a:bodyPr>
          <a:p>
            <a:endParaRPr lang="zh-CN" altLang="en-US" dirty="0"/>
          </a:p>
        </p:txBody>
      </p:sp>
      <p:sp>
        <p:nvSpPr>
          <p:cNvPr id="1050210"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392" name=""/>
        <p:cNvGrpSpPr/>
        <p:nvPr/>
      </p:nvGrpSpPr>
      <p:grpSpPr>
        <a:xfrm>
          <a:off x="0" y="0"/>
          <a:ext cx="0" cy="0"/>
          <a:chOff x="0" y="0"/>
          <a:chExt cx="0" cy="0"/>
        </a:xfrm>
      </p:grpSpPr>
      <p:sp>
        <p:nvSpPr>
          <p:cNvPr id="1050646" name="Slide Image Placeholder 1"/>
          <p:cNvSpPr>
            <a:spLocks noGrp="1" noRot="1" noChangeAspect="1"/>
          </p:cNvSpPr>
          <p:nvPr>
            <p:ph type="sldImg"/>
          </p:nvPr>
        </p:nvSpPr>
        <p:spPr/>
      </p:sp>
      <p:sp>
        <p:nvSpPr>
          <p:cNvPr id="1050647" name="Notes Placeholder 2"/>
          <p:cNvSpPr>
            <a:spLocks noGrp="1"/>
          </p:cNvSpPr>
          <p:nvPr>
            <p:ph type="body" idx="1"/>
          </p:nvPr>
        </p:nvSpPr>
        <p:spPr/>
        <p:txBody>
          <a:bodyPr/>
          <a:p>
            <a:endParaRPr lang="en-US" dirty="0"/>
          </a:p>
        </p:txBody>
      </p:sp>
      <p:sp>
        <p:nvSpPr>
          <p:cNvPr id="1050648"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396" name=""/>
        <p:cNvGrpSpPr/>
        <p:nvPr/>
      </p:nvGrpSpPr>
      <p:grpSpPr>
        <a:xfrm>
          <a:off x="0" y="0"/>
          <a:ext cx="0" cy="0"/>
          <a:chOff x="0" y="0"/>
          <a:chExt cx="0" cy="0"/>
        </a:xfrm>
      </p:grpSpPr>
      <p:sp>
        <p:nvSpPr>
          <p:cNvPr id="1050668" name="Slide Image Placeholder 1"/>
          <p:cNvSpPr>
            <a:spLocks noGrp="1" noRot="1" noChangeAspect="1"/>
          </p:cNvSpPr>
          <p:nvPr>
            <p:ph type="sldImg"/>
          </p:nvPr>
        </p:nvSpPr>
        <p:spPr/>
      </p:sp>
      <p:sp>
        <p:nvSpPr>
          <p:cNvPr id="1050669" name="Notes Placeholder 2"/>
          <p:cNvSpPr>
            <a:spLocks noGrp="1"/>
          </p:cNvSpPr>
          <p:nvPr>
            <p:ph type="body" idx="1"/>
          </p:nvPr>
        </p:nvSpPr>
        <p:spPr/>
        <p:txBody>
          <a:bodyPr/>
          <a:p>
            <a:endParaRPr lang="en-US" dirty="0"/>
          </a:p>
        </p:txBody>
      </p:sp>
      <p:sp>
        <p:nvSpPr>
          <p:cNvPr id="1050670"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403" name=""/>
        <p:cNvGrpSpPr/>
        <p:nvPr/>
      </p:nvGrpSpPr>
      <p:grpSpPr>
        <a:xfrm>
          <a:off x="0" y="0"/>
          <a:ext cx="0" cy="0"/>
          <a:chOff x="0" y="0"/>
          <a:chExt cx="0" cy="0"/>
        </a:xfrm>
      </p:grpSpPr>
      <p:sp>
        <p:nvSpPr>
          <p:cNvPr id="1050711" name="Slide Image Placeholder 1"/>
          <p:cNvSpPr>
            <a:spLocks noGrp="1" noRot="1" noChangeAspect="1"/>
          </p:cNvSpPr>
          <p:nvPr>
            <p:ph type="sldImg"/>
          </p:nvPr>
        </p:nvSpPr>
        <p:spPr/>
      </p:sp>
      <p:sp>
        <p:nvSpPr>
          <p:cNvPr id="1050712" name="Notes Placeholder 2"/>
          <p:cNvSpPr>
            <a:spLocks noGrp="1"/>
          </p:cNvSpPr>
          <p:nvPr>
            <p:ph type="body" idx="1"/>
          </p:nvPr>
        </p:nvSpPr>
        <p:spPr/>
        <p:txBody>
          <a:bodyPr/>
          <a:p>
            <a:endParaRPr lang="en-US" dirty="0"/>
          </a:p>
        </p:txBody>
      </p:sp>
      <p:sp>
        <p:nvSpPr>
          <p:cNvPr id="1050713"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428" name=""/>
        <p:cNvGrpSpPr/>
        <p:nvPr/>
      </p:nvGrpSpPr>
      <p:grpSpPr>
        <a:xfrm>
          <a:off x="0" y="0"/>
          <a:ext cx="0" cy="0"/>
          <a:chOff x="0" y="0"/>
          <a:chExt cx="0" cy="0"/>
        </a:xfrm>
      </p:grpSpPr>
      <p:sp>
        <p:nvSpPr>
          <p:cNvPr id="1050790" name="幻灯片图像占位符 1"/>
          <p:cNvSpPr>
            <a:spLocks noGrp="1" noRot="1" noChangeAspect="1"/>
          </p:cNvSpPr>
          <p:nvPr>
            <p:ph type="sldImg"/>
          </p:nvPr>
        </p:nvSpPr>
        <p:spPr/>
      </p:sp>
      <p:sp>
        <p:nvSpPr>
          <p:cNvPr id="1050791" name="备注占位符 2"/>
          <p:cNvSpPr>
            <a:spLocks noGrp="1"/>
          </p:cNvSpPr>
          <p:nvPr>
            <p:ph type="body" idx="1"/>
          </p:nvPr>
        </p:nvSpPr>
        <p:spPr/>
        <p:txBody>
          <a:bodyPr/>
          <a:p>
            <a:endParaRPr lang="en-US" dirty="0"/>
          </a:p>
        </p:txBody>
      </p:sp>
      <p:sp>
        <p:nvSpPr>
          <p:cNvPr id="1050792" name="灯片编号占位符 3"/>
          <p:cNvSpPr>
            <a:spLocks noGrp="1"/>
          </p:cNvSpPr>
          <p:nvPr>
            <p:ph type="sldNum" sz="quarter" idx="10"/>
          </p:nvPr>
        </p:nvSpPr>
        <p:spPr/>
        <p:txBody>
          <a:bodyPr/>
          <a:p>
            <a:fld id="{6350FB0E-2A08-4513-96DA-5E8C0876A080}" type="slidenum">
              <a:rPr lang="ko-KR" altLang="en-US" smtClean="0">
                <a:solidFill>
                  <a:prstClr val="black"/>
                </a:solidFill>
                <a:latin typeface="Malgun Gothic" panose="020B0503020000020004" charset="-127"/>
              </a:rPr>
            </a:fld>
            <a:endParaRPr lang="ko-KR" altLang="en-US">
              <a:solidFill>
                <a:prstClr val="black"/>
              </a:solidFill>
              <a:latin typeface="Malgun Gothic" panose="020B0503020000020004" charset="-127"/>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448" name=""/>
        <p:cNvGrpSpPr/>
        <p:nvPr/>
      </p:nvGrpSpPr>
      <p:grpSpPr>
        <a:xfrm>
          <a:off x="0" y="0"/>
          <a:ext cx="0" cy="0"/>
          <a:chOff x="0" y="0"/>
          <a:chExt cx="0" cy="0"/>
        </a:xfrm>
      </p:grpSpPr>
      <p:sp>
        <p:nvSpPr>
          <p:cNvPr id="1050904" name="Slide Image Placeholder 1"/>
          <p:cNvSpPr>
            <a:spLocks noGrp="1" noRot="1" noChangeAspect="1"/>
          </p:cNvSpPr>
          <p:nvPr>
            <p:ph type="sldImg"/>
          </p:nvPr>
        </p:nvSpPr>
        <p:spPr/>
      </p:sp>
      <p:sp>
        <p:nvSpPr>
          <p:cNvPr id="1050905" name="Notes Placeholder 2"/>
          <p:cNvSpPr>
            <a:spLocks noGrp="1"/>
          </p:cNvSpPr>
          <p:nvPr>
            <p:ph type="body" idx="1"/>
          </p:nvPr>
        </p:nvSpPr>
        <p:spPr/>
        <p:txBody>
          <a:bodyPr/>
          <a:p>
            <a:endParaRPr lang="en-US" dirty="0"/>
          </a:p>
        </p:txBody>
      </p:sp>
      <p:sp>
        <p:nvSpPr>
          <p:cNvPr id="1050906"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454" name=""/>
        <p:cNvGrpSpPr/>
        <p:nvPr/>
      </p:nvGrpSpPr>
      <p:grpSpPr>
        <a:xfrm>
          <a:off x="0" y="0"/>
          <a:ext cx="0" cy="0"/>
          <a:chOff x="0" y="0"/>
          <a:chExt cx="0" cy="0"/>
        </a:xfrm>
      </p:grpSpPr>
      <p:sp>
        <p:nvSpPr>
          <p:cNvPr id="1050953" name="Slide Image Placeholder 1"/>
          <p:cNvSpPr>
            <a:spLocks noGrp="1" noRot="1" noChangeAspect="1"/>
          </p:cNvSpPr>
          <p:nvPr>
            <p:ph type="sldImg"/>
          </p:nvPr>
        </p:nvSpPr>
        <p:spPr/>
      </p:sp>
      <p:sp>
        <p:nvSpPr>
          <p:cNvPr id="1050954" name="Notes Placeholder 2"/>
          <p:cNvSpPr>
            <a:spLocks noGrp="1"/>
          </p:cNvSpPr>
          <p:nvPr>
            <p:ph type="body" idx="1"/>
          </p:nvPr>
        </p:nvSpPr>
        <p:spPr/>
        <p:txBody>
          <a:bodyPr/>
          <a:p>
            <a:endParaRPr lang="en-US" dirty="0"/>
          </a:p>
        </p:txBody>
      </p:sp>
      <p:sp>
        <p:nvSpPr>
          <p:cNvPr id="1050955"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474" name=""/>
        <p:cNvGrpSpPr/>
        <p:nvPr/>
      </p:nvGrpSpPr>
      <p:grpSpPr>
        <a:xfrm>
          <a:off x="0" y="0"/>
          <a:ext cx="0" cy="0"/>
          <a:chOff x="0" y="0"/>
          <a:chExt cx="0" cy="0"/>
        </a:xfrm>
      </p:grpSpPr>
      <p:sp>
        <p:nvSpPr>
          <p:cNvPr id="1051012" name="Slide Image Placeholder 1"/>
          <p:cNvSpPr>
            <a:spLocks noGrp="1" noRot="1" noChangeAspect="1"/>
          </p:cNvSpPr>
          <p:nvPr>
            <p:ph type="sldImg"/>
          </p:nvPr>
        </p:nvSpPr>
        <p:spPr/>
      </p:sp>
      <p:sp>
        <p:nvSpPr>
          <p:cNvPr id="1051013" name="Notes Placeholder 2"/>
          <p:cNvSpPr>
            <a:spLocks noGrp="1"/>
          </p:cNvSpPr>
          <p:nvPr>
            <p:ph type="body" idx="1"/>
          </p:nvPr>
        </p:nvSpPr>
        <p:spPr/>
        <p:txBody>
          <a:bodyPr/>
          <a:p>
            <a:pPr marL="0" marR="0" lvl="0" indent="0" algn="l" defTabSz="914400" rtl="0" eaLnBrk="1" fontAlgn="auto" latinLnBrk="0" hangingPunct="1">
              <a:lnSpc>
                <a:spcPct val="100000"/>
              </a:lnSpc>
              <a:spcBef>
                <a:spcPts val="0"/>
              </a:spcBef>
              <a:spcAft>
                <a:spcPts val="0"/>
              </a:spcAft>
              <a:buClrTx/>
              <a:buSzTx/>
              <a:buFontTx/>
              <a:buNone/>
            </a:pPr>
            <a:endParaRPr lang="en-US" sz="1200" dirty="0">
              <a:solidFill>
                <a:srgbClr val="002060"/>
              </a:solidFill>
              <a:latin typeface="+mn-ea"/>
            </a:endParaRPr>
          </a:p>
        </p:txBody>
      </p:sp>
      <p:sp>
        <p:nvSpPr>
          <p:cNvPr id="1051014" name="Slide Number Placeholder 3"/>
          <p:cNvSpPr>
            <a:spLocks noGrp="1"/>
          </p:cNvSpPr>
          <p:nvPr>
            <p:ph type="sldNum" sz="quarter" idx="10"/>
          </p:nvPr>
        </p:nvSpPr>
        <p:spPr/>
        <p:txBody>
          <a:bodyPr/>
          <a:p>
            <a:fld id="{C9C5294B-4FA2-427B-840F-D733E4083685}" type="slidenum">
              <a:rPr lang="en-GB" smtClean="0">
                <a:solidFill>
                  <a:prstClr val="black"/>
                </a:solidFill>
              </a:rPr>
            </a:fld>
            <a:endParaRPr lang="en-GB"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495" name=""/>
        <p:cNvGrpSpPr/>
        <p:nvPr/>
      </p:nvGrpSpPr>
      <p:grpSpPr>
        <a:xfrm>
          <a:off x="0" y="0"/>
          <a:ext cx="0" cy="0"/>
          <a:chOff x="0" y="0"/>
          <a:chExt cx="0" cy="0"/>
        </a:xfrm>
      </p:grpSpPr>
      <p:sp>
        <p:nvSpPr>
          <p:cNvPr id="1051236" name="Slide Image Placeholder 1"/>
          <p:cNvSpPr>
            <a:spLocks noGrp="1" noRot="1" noChangeAspect="1"/>
          </p:cNvSpPr>
          <p:nvPr>
            <p:ph type="sldImg"/>
          </p:nvPr>
        </p:nvSpPr>
        <p:spPr/>
      </p:sp>
      <p:sp>
        <p:nvSpPr>
          <p:cNvPr id="1051237" name="备注占位符 2"/>
          <p:cNvSpPr>
            <a:spLocks noGrp="1"/>
          </p:cNvSpPr>
          <p:nvPr>
            <p:ph type="body" idx="1"/>
          </p:nvPr>
        </p:nvSpPr>
        <p:spPr/>
        <p:txBody>
          <a:bodyPr/>
          <a:p>
            <a:pPr marL="0" marR="0" lvl="0" indent="0" algn="l" defTabSz="914400" rtl="0" eaLnBrk="1" fontAlgn="auto" latinLnBrk="0" hangingPunct="1">
              <a:lnSpc>
                <a:spcPct val="100000"/>
              </a:lnSpc>
              <a:spcBef>
                <a:spcPts val="0"/>
              </a:spcBef>
              <a:spcAft>
                <a:spcPts val="0"/>
              </a:spcAft>
              <a:buClrTx/>
              <a:buSzTx/>
              <a:buFontTx/>
              <a:buNone/>
            </a:pPr>
            <a:endParaRPr lang="en-US" altLang="zh-CN" sz="600" b="1" cap="small" dirty="0">
              <a:solidFill>
                <a:srgbClr val="000066"/>
              </a:solidFill>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510" name=""/>
        <p:cNvGrpSpPr/>
        <p:nvPr/>
      </p:nvGrpSpPr>
      <p:grpSpPr>
        <a:xfrm>
          <a:off x="0" y="0"/>
          <a:ext cx="0" cy="0"/>
          <a:chOff x="0" y="0"/>
          <a:chExt cx="0" cy="0"/>
        </a:xfrm>
      </p:grpSpPr>
      <p:sp>
        <p:nvSpPr>
          <p:cNvPr id="1051536" name="Slide Image Placeholder 1"/>
          <p:cNvSpPr>
            <a:spLocks noGrp="1" noRot="1" noChangeAspect="1"/>
          </p:cNvSpPr>
          <p:nvPr>
            <p:ph type="sldImg"/>
          </p:nvPr>
        </p:nvSpPr>
        <p:spPr/>
      </p:sp>
      <p:sp>
        <p:nvSpPr>
          <p:cNvPr id="1051537" name="Notes Placeholder 2"/>
          <p:cNvSpPr>
            <a:spLocks noGrp="1"/>
          </p:cNvSpPr>
          <p:nvPr>
            <p:ph type="body" idx="1"/>
          </p:nvPr>
        </p:nvSpPr>
        <p:spPr/>
        <p:txBody>
          <a:bodyPr/>
          <a:p>
            <a:endParaRPr lang="en-US" dirty="0"/>
          </a:p>
        </p:txBody>
      </p:sp>
      <p:sp>
        <p:nvSpPr>
          <p:cNvPr id="1051538" name="Slide Number Placeholder 3"/>
          <p:cNvSpPr>
            <a:spLocks noGrp="1"/>
          </p:cNvSpPr>
          <p:nvPr>
            <p:ph type="sldNum" sz="quarter" idx="10"/>
          </p:nvPr>
        </p:nvSpPr>
        <p:spPr/>
        <p:txBody>
          <a:bodyPr/>
          <a:p>
            <a:fld id="{16208251-3194-4C2E-99BB-37A6CC4E86DC}"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517" name=""/>
        <p:cNvGrpSpPr/>
        <p:nvPr/>
      </p:nvGrpSpPr>
      <p:grpSpPr>
        <a:xfrm>
          <a:off x="0" y="0"/>
          <a:ext cx="0" cy="0"/>
          <a:chOff x="0" y="0"/>
          <a:chExt cx="0" cy="0"/>
        </a:xfrm>
      </p:grpSpPr>
      <p:sp>
        <p:nvSpPr>
          <p:cNvPr id="1051592" name="Slide Image Placeholder 1"/>
          <p:cNvSpPr>
            <a:spLocks noGrp="1" noRot="1" noChangeAspect="1"/>
          </p:cNvSpPr>
          <p:nvPr>
            <p:ph type="sldImg"/>
          </p:nvPr>
        </p:nvSpPr>
        <p:spPr/>
      </p:sp>
      <p:sp>
        <p:nvSpPr>
          <p:cNvPr id="1051593" name="Notes Placeholder 2"/>
          <p:cNvSpPr>
            <a:spLocks noGrp="1"/>
          </p:cNvSpPr>
          <p:nvPr>
            <p:ph type="body" idx="1"/>
          </p:nvPr>
        </p:nvSpPr>
        <p:spPr/>
        <p:txBody>
          <a:bodyPr/>
          <a:p>
            <a:pPr marL="0" marR="0" indent="0" algn="l" defTabSz="914400" rtl="0" eaLnBrk="1" fontAlgn="auto" latinLnBrk="0" hangingPunct="1">
              <a:lnSpc>
                <a:spcPct val="100000"/>
              </a:lnSpc>
              <a:spcBef>
                <a:spcPts val="0"/>
              </a:spcBef>
              <a:spcAft>
                <a:spcPts val="0"/>
              </a:spcAft>
              <a:buClrTx/>
              <a:buSzTx/>
              <a:buFontTx/>
              <a:buNone/>
            </a:pPr>
            <a:endParaRPr lang="en-US" dirty="0"/>
          </a:p>
        </p:txBody>
      </p:sp>
      <p:sp>
        <p:nvSpPr>
          <p:cNvPr id="1051594"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536" name=""/>
        <p:cNvGrpSpPr/>
        <p:nvPr/>
      </p:nvGrpSpPr>
      <p:grpSpPr>
        <a:xfrm>
          <a:off x="0" y="0"/>
          <a:ext cx="0" cy="0"/>
          <a:chOff x="0" y="0"/>
          <a:chExt cx="0" cy="0"/>
        </a:xfrm>
      </p:grpSpPr>
      <p:sp>
        <p:nvSpPr>
          <p:cNvPr id="1051784" name="幻灯片图像占位符 1"/>
          <p:cNvSpPr>
            <a:spLocks noGrp="1" noRot="1" noChangeAspect="1"/>
          </p:cNvSpPr>
          <p:nvPr>
            <p:ph type="sldImg"/>
          </p:nvPr>
        </p:nvSpPr>
        <p:spPr/>
      </p:sp>
      <p:sp>
        <p:nvSpPr>
          <p:cNvPr id="1051785" name="备注占位符 2"/>
          <p:cNvSpPr>
            <a:spLocks noGrp="1"/>
          </p:cNvSpPr>
          <p:nvPr>
            <p:ph type="body" idx="1"/>
          </p:nvPr>
        </p:nvSpPr>
        <p:spPr/>
        <p:txBody>
          <a:bodyPr/>
          <a:p>
            <a:endParaRPr lang="en-US" altLang="zh-CN" dirty="0"/>
          </a:p>
          <a:p>
            <a:endParaRPr lang="en-US" altLang="zh-CN" dirty="0"/>
          </a:p>
          <a:p>
            <a:endParaRPr lang="en-US" dirty="0"/>
          </a:p>
        </p:txBody>
      </p:sp>
      <p:sp>
        <p:nvSpPr>
          <p:cNvPr id="1051786" name="灯片编号占位符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540" name=""/>
        <p:cNvGrpSpPr/>
        <p:nvPr/>
      </p:nvGrpSpPr>
      <p:grpSpPr>
        <a:xfrm>
          <a:off x="0" y="0"/>
          <a:ext cx="0" cy="0"/>
          <a:chOff x="0" y="0"/>
          <a:chExt cx="0" cy="0"/>
        </a:xfrm>
      </p:grpSpPr>
      <p:sp>
        <p:nvSpPr>
          <p:cNvPr id="1051816" name="Slide Image Placeholder 1"/>
          <p:cNvSpPr>
            <a:spLocks noGrp="1" noRot="1" noChangeAspect="1"/>
          </p:cNvSpPr>
          <p:nvPr>
            <p:ph type="sldImg"/>
          </p:nvPr>
        </p:nvSpPr>
        <p:spPr/>
      </p:sp>
      <p:sp>
        <p:nvSpPr>
          <p:cNvPr id="1051817" name="Notes Placeholder 2"/>
          <p:cNvSpPr>
            <a:spLocks noGrp="1"/>
          </p:cNvSpPr>
          <p:nvPr>
            <p:ph type="body" idx="1"/>
          </p:nvPr>
        </p:nvSpPr>
        <p:spPr/>
        <p:txBody>
          <a:bodyPr/>
          <a:p>
            <a:endParaRPr lang="en-US" dirty="0"/>
          </a:p>
        </p:txBody>
      </p:sp>
      <p:sp>
        <p:nvSpPr>
          <p:cNvPr id="1051818"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551" name=""/>
        <p:cNvGrpSpPr/>
        <p:nvPr/>
      </p:nvGrpSpPr>
      <p:grpSpPr>
        <a:xfrm>
          <a:off x="0" y="0"/>
          <a:ext cx="0" cy="0"/>
          <a:chOff x="0" y="0"/>
          <a:chExt cx="0" cy="0"/>
        </a:xfrm>
      </p:grpSpPr>
      <p:sp>
        <p:nvSpPr>
          <p:cNvPr id="1051887" name="Slide Image Placeholder 1"/>
          <p:cNvSpPr>
            <a:spLocks noGrp="1" noRot="1" noChangeAspect="1"/>
          </p:cNvSpPr>
          <p:nvPr>
            <p:ph type="sldImg"/>
          </p:nvPr>
        </p:nvSpPr>
        <p:spPr/>
      </p:sp>
      <p:sp>
        <p:nvSpPr>
          <p:cNvPr id="1051888" name="Notes Placeholder 2"/>
          <p:cNvSpPr>
            <a:spLocks noGrp="1"/>
          </p:cNvSpPr>
          <p:nvPr>
            <p:ph type="body" idx="1"/>
          </p:nvPr>
        </p:nvSpPr>
        <p:spPr/>
        <p:txBody>
          <a:bodyPr/>
          <a:p>
            <a:endParaRPr lang="en-US" dirty="0"/>
          </a:p>
        </p:txBody>
      </p:sp>
      <p:sp>
        <p:nvSpPr>
          <p:cNvPr id="1051889"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573" name=""/>
        <p:cNvGrpSpPr/>
        <p:nvPr/>
      </p:nvGrpSpPr>
      <p:grpSpPr>
        <a:xfrm>
          <a:off x="0" y="0"/>
          <a:ext cx="0" cy="0"/>
          <a:chOff x="0" y="0"/>
          <a:chExt cx="0" cy="0"/>
        </a:xfrm>
      </p:grpSpPr>
      <p:sp>
        <p:nvSpPr>
          <p:cNvPr id="1052023" name="Slide Image Placeholder 1"/>
          <p:cNvSpPr>
            <a:spLocks noGrp="1" noRot="1" noChangeAspect="1"/>
          </p:cNvSpPr>
          <p:nvPr>
            <p:ph type="sldImg"/>
          </p:nvPr>
        </p:nvSpPr>
        <p:spPr/>
      </p:sp>
      <p:sp>
        <p:nvSpPr>
          <p:cNvPr id="1052024" name="Notes Placeholder 2"/>
          <p:cNvSpPr>
            <a:spLocks noGrp="1"/>
          </p:cNvSpPr>
          <p:nvPr>
            <p:ph type="body" idx="1"/>
          </p:nvPr>
        </p:nvSpPr>
        <p:spPr/>
        <p:txBody>
          <a:bodyPr/>
          <a:p>
            <a:endParaRPr lang="en-US" dirty="0"/>
          </a:p>
        </p:txBody>
      </p:sp>
      <p:sp>
        <p:nvSpPr>
          <p:cNvPr id="1052025"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588" name=""/>
        <p:cNvGrpSpPr/>
        <p:nvPr/>
      </p:nvGrpSpPr>
      <p:grpSpPr>
        <a:xfrm>
          <a:off x="0" y="0"/>
          <a:ext cx="0" cy="0"/>
          <a:chOff x="0" y="0"/>
          <a:chExt cx="0" cy="0"/>
        </a:xfrm>
      </p:grpSpPr>
      <p:sp>
        <p:nvSpPr>
          <p:cNvPr id="1052238" name="Slide Image Placeholder 1"/>
          <p:cNvSpPr>
            <a:spLocks noGrp="1" noRot="1" noChangeAspect="1"/>
          </p:cNvSpPr>
          <p:nvPr>
            <p:ph type="sldImg"/>
          </p:nvPr>
        </p:nvSpPr>
        <p:spPr/>
      </p:sp>
      <p:sp>
        <p:nvSpPr>
          <p:cNvPr id="1052239" name="Notes Placeholder 2"/>
          <p:cNvSpPr>
            <a:spLocks noGrp="1"/>
          </p:cNvSpPr>
          <p:nvPr>
            <p:ph type="body" idx="1"/>
          </p:nvPr>
        </p:nvSpPr>
        <p:spPr/>
        <p:txBody>
          <a:bodyPr/>
          <a:p>
            <a:endParaRPr lang="en-US" dirty="0"/>
          </a:p>
        </p:txBody>
      </p:sp>
      <p:sp>
        <p:nvSpPr>
          <p:cNvPr id="1052240" name="Slide Number Placeholder 3"/>
          <p:cNvSpPr>
            <a:spLocks noGrp="1"/>
          </p:cNvSpPr>
          <p:nvPr>
            <p:ph type="sldNum" sz="quarter" idx="10"/>
          </p:nvPr>
        </p:nvSpPr>
        <p:spPr/>
        <p:txBody>
          <a:bodyPr/>
          <a:p>
            <a:fld id="{DFB01977-EA78-4913-B212-5A2DEB492BE0}" type="slidenum">
              <a:rPr 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52300" name="Slide Image Placeholder 1"/>
          <p:cNvSpPr>
            <a:spLocks noGrp="1" noRot="1" noChangeAspect="1"/>
          </p:cNvSpPr>
          <p:nvPr>
            <p:ph type="sldImg"/>
          </p:nvPr>
        </p:nvSpPr>
        <p:spPr>
          <a:xfrm>
            <a:off x="781050" y="768350"/>
            <a:ext cx="5541963" cy="3836988"/>
          </a:xfrm>
        </p:spPr>
      </p:sp>
      <p:sp>
        <p:nvSpPr>
          <p:cNvPr id="1052301" name="Notes Placeholder 2"/>
          <p:cNvSpPr>
            <a:spLocks noGrp="1"/>
          </p:cNvSpPr>
          <p:nvPr>
            <p:ph type="body" idx="1"/>
          </p:nvPr>
        </p:nvSpPr>
        <p:spPr/>
        <p:txBody>
          <a:bodyPr>
            <a:normAutofit/>
          </a:bodyPr>
          <a:p>
            <a:endParaRPr lang="zh-CN" altLang="en-US"/>
          </a:p>
        </p:txBody>
      </p:sp>
      <p:sp>
        <p:nvSpPr>
          <p:cNvPr id="1052302" name="Footer Placeholder 3"/>
          <p:cNvSpPr>
            <a:spLocks noGrp="1"/>
          </p:cNvSpPr>
          <p:nvPr>
            <p:ph type="ftr" sz="quarter" idx="10"/>
          </p:nvPr>
        </p:nvSpPr>
        <p:spPr/>
        <p:txBody>
          <a:bodyPr/>
          <a:p>
            <a:r>
              <a:rPr lang="fr-FR">
                <a:solidFill>
                  <a:prstClr val="black"/>
                </a:solidFill>
              </a:rPr>
              <a:t>© 2009 Capgemini. All rights reserved</a:t>
            </a:r>
            <a:endParaRPr lang="fr-FR">
              <a:solidFill>
                <a:prstClr val="black"/>
              </a:solidFill>
            </a:endParaRPr>
          </a:p>
        </p:txBody>
      </p:sp>
      <p:sp>
        <p:nvSpPr>
          <p:cNvPr id="1052303"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621" name=""/>
        <p:cNvGrpSpPr/>
        <p:nvPr/>
      </p:nvGrpSpPr>
      <p:grpSpPr>
        <a:xfrm>
          <a:off x="0" y="0"/>
          <a:ext cx="0" cy="0"/>
          <a:chOff x="0" y="0"/>
          <a:chExt cx="0" cy="0"/>
        </a:xfrm>
      </p:grpSpPr>
      <p:sp>
        <p:nvSpPr>
          <p:cNvPr id="1052425" name="Slide Image Placeholder 1"/>
          <p:cNvSpPr>
            <a:spLocks noGrp="1" noRot="1" noChangeAspect="1"/>
          </p:cNvSpPr>
          <p:nvPr>
            <p:ph type="sldImg"/>
          </p:nvPr>
        </p:nvSpPr>
        <p:spPr>
          <a:xfrm>
            <a:off x="781050" y="768350"/>
            <a:ext cx="5541963" cy="3836988"/>
          </a:xfrm>
        </p:spPr>
      </p:sp>
      <p:sp>
        <p:nvSpPr>
          <p:cNvPr id="1052426" name="Notes Placeholder 2"/>
          <p:cNvSpPr>
            <a:spLocks noGrp="1"/>
          </p:cNvSpPr>
          <p:nvPr>
            <p:ph type="body" idx="1"/>
          </p:nvPr>
        </p:nvSpPr>
        <p:spPr/>
        <p:txBody>
          <a:bodyPr>
            <a:normAutofit/>
          </a:bodyPr>
          <a:p>
            <a:endParaRPr lang="zh-CN" altLang="en-US"/>
          </a:p>
        </p:txBody>
      </p:sp>
      <p:sp>
        <p:nvSpPr>
          <p:cNvPr id="1052427" name="Footer Placeholder 3"/>
          <p:cNvSpPr>
            <a:spLocks noGrp="1"/>
          </p:cNvSpPr>
          <p:nvPr>
            <p:ph type="ftr" sz="quarter" idx="10"/>
          </p:nvPr>
        </p:nvSpPr>
        <p:spPr/>
        <p:txBody>
          <a:bodyPr/>
          <a:p>
            <a:r>
              <a:rPr lang="fr-FR">
                <a:solidFill>
                  <a:prstClr val="black"/>
                </a:solidFill>
              </a:rPr>
              <a:t>© 2009 Capgemini. All rights reserved</a:t>
            </a:r>
            <a:endParaRPr lang="fr-FR">
              <a:solidFill>
                <a:prstClr val="black"/>
              </a:solidFill>
            </a:endParaRPr>
          </a:p>
        </p:txBody>
      </p:sp>
      <p:sp>
        <p:nvSpPr>
          <p:cNvPr id="1052428" name="Slide Number Placeholder 4"/>
          <p:cNvSpPr>
            <a:spLocks noGrp="1"/>
          </p:cNvSpPr>
          <p:nvPr>
            <p:ph type="sldNum" sz="quarter" idx="11"/>
          </p:nvPr>
        </p:nvSpPr>
        <p:spPr/>
        <p:txBody>
          <a:bodyPr/>
          <a:p>
            <a:fld id="{B03CC175-00D9-4498-8804-E6E2A95B32B1}" type="slidenum">
              <a:rPr lang="fr-FR" altLang="zh-CN" smtClean="0">
                <a:solidFill>
                  <a:prstClr val="black"/>
                </a:solidFill>
              </a:rPr>
            </a:fld>
            <a:endParaRPr lang="fr-FR" altLang="zh-CN">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624" name=""/>
        <p:cNvGrpSpPr/>
        <p:nvPr/>
      </p:nvGrpSpPr>
      <p:grpSpPr>
        <a:xfrm>
          <a:off x="0" y="0"/>
          <a:ext cx="0" cy="0"/>
          <a:chOff x="0" y="0"/>
          <a:chExt cx="0" cy="0"/>
        </a:xfrm>
      </p:grpSpPr>
      <p:sp>
        <p:nvSpPr>
          <p:cNvPr id="1052435" name="Slide Image Placeholder 1"/>
          <p:cNvSpPr>
            <a:spLocks noGrp="1" noRot="1" noChangeAspect="1"/>
          </p:cNvSpPr>
          <p:nvPr>
            <p:ph type="sldImg"/>
          </p:nvPr>
        </p:nvSpPr>
        <p:spPr/>
      </p:sp>
      <p:sp>
        <p:nvSpPr>
          <p:cNvPr id="1052436" name="Notes Placeholder 2"/>
          <p:cNvSpPr>
            <a:spLocks noGrp="1"/>
          </p:cNvSpPr>
          <p:nvPr>
            <p:ph type="body" idx="1"/>
          </p:nvPr>
        </p:nvSpPr>
        <p:spPr/>
        <p:txBody>
          <a:bodyPr/>
          <a:p>
            <a:endParaRPr lang="en-US" dirty="0"/>
          </a:p>
        </p:txBody>
      </p:sp>
      <p:sp>
        <p:nvSpPr>
          <p:cNvPr id="1052437"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627" name=""/>
        <p:cNvGrpSpPr/>
        <p:nvPr/>
      </p:nvGrpSpPr>
      <p:grpSpPr>
        <a:xfrm>
          <a:off x="0" y="0"/>
          <a:ext cx="0" cy="0"/>
          <a:chOff x="0" y="0"/>
          <a:chExt cx="0" cy="0"/>
        </a:xfrm>
      </p:grpSpPr>
      <p:sp>
        <p:nvSpPr>
          <p:cNvPr id="1052473" name="Slide Image Placeholder 1"/>
          <p:cNvSpPr>
            <a:spLocks noGrp="1" noRot="1" noChangeAspect="1"/>
          </p:cNvSpPr>
          <p:nvPr>
            <p:ph type="sldImg"/>
          </p:nvPr>
        </p:nvSpPr>
        <p:spPr/>
      </p:sp>
      <p:sp>
        <p:nvSpPr>
          <p:cNvPr id="1052474" name="Notes Placeholder 2"/>
          <p:cNvSpPr>
            <a:spLocks noGrp="1"/>
          </p:cNvSpPr>
          <p:nvPr>
            <p:ph type="body" idx="1"/>
          </p:nvPr>
        </p:nvSpPr>
        <p:spPr/>
        <p:txBody>
          <a:bodyPr/>
          <a:p>
            <a:endParaRPr lang="en-US" dirty="0"/>
          </a:p>
        </p:txBody>
      </p:sp>
      <p:sp>
        <p:nvSpPr>
          <p:cNvPr id="1052475" name="Slide Number Placeholder 3"/>
          <p:cNvSpPr>
            <a:spLocks noGrp="1"/>
          </p:cNvSpPr>
          <p:nvPr>
            <p:ph type="sldNum" sz="quarter" idx="10"/>
          </p:nvPr>
        </p:nvSpPr>
        <p:spPr/>
        <p:txBody>
          <a:bodyPr/>
          <a:p>
            <a:fld id="{16208251-3194-4C2E-99BB-37A6CC4E86DC}" type="slidenum">
              <a:rPr 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tags" Target="../tags/tag2.xml"/><Relationship Id="rId4" Type="http://schemas.openxmlformats.org/officeDocument/2006/relationships/image" Target="../media/image1.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tags" Target="../tags/tag4.xml"/><Relationship Id="rId4" Type="http://schemas.openxmlformats.org/officeDocument/2006/relationships/image" Target="../media/image1.emf"/><Relationship Id="rId3"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tags" Target="../tags/tag6.xml"/><Relationship Id="rId4" Type="http://schemas.openxmlformats.org/officeDocument/2006/relationships/image" Target="../media/image1.emf"/><Relationship Id="rId3" Type="http://schemas.openxmlformats.org/officeDocument/2006/relationships/oleObject" Target="../embeddings/oleObject3.bin"/><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tags" Target="../tags/tag10.xml"/><Relationship Id="rId4" Type="http://schemas.openxmlformats.org/officeDocument/2006/relationships/image" Target="../media/image1.emf"/><Relationship Id="rId3" Type="http://schemas.openxmlformats.org/officeDocument/2006/relationships/oleObject" Target="../embeddings/oleObject5.bin"/><Relationship Id="rId2" Type="http://schemas.openxmlformats.org/officeDocument/2006/relationships/tags" Target="../tags/tag9.xml"/><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6" Type="http://schemas.openxmlformats.org/officeDocument/2006/relationships/vmlDrawing" Target="../drawings/vmlDrawing6.vml"/><Relationship Id="rId5" Type="http://schemas.openxmlformats.org/officeDocument/2006/relationships/tags" Target="../tags/tag12.xml"/><Relationship Id="rId4" Type="http://schemas.openxmlformats.org/officeDocument/2006/relationships/image" Target="../media/image1.emf"/><Relationship Id="rId3" Type="http://schemas.openxmlformats.org/officeDocument/2006/relationships/oleObject" Target="../embeddings/oleObject6.bin"/><Relationship Id="rId2" Type="http://schemas.openxmlformats.org/officeDocument/2006/relationships/tags" Target="../tags/tag11.xml"/><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tags" Target="../tags/tag16.xml"/><Relationship Id="rId7" Type="http://schemas.openxmlformats.org/officeDocument/2006/relationships/image" Target="../media/image4.png"/><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1.emf"/><Relationship Id="rId3" Type="http://schemas.openxmlformats.org/officeDocument/2006/relationships/oleObject" Target="../embeddings/oleObject7.bin"/><Relationship Id="rId2" Type="http://schemas.openxmlformats.org/officeDocument/2006/relationships/tags" Target="../tags/tag13.xml"/><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7" Type="http://schemas.openxmlformats.org/officeDocument/2006/relationships/vmlDrawing" Target="../drawings/vmlDrawing8.v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5.emf"/><Relationship Id="rId3" Type="http://schemas.openxmlformats.org/officeDocument/2006/relationships/oleObject" Target="../embeddings/oleObject8.bin"/><Relationship Id="rId2" Type="http://schemas.openxmlformats.org/officeDocument/2006/relationships/tags" Target="../tags/tag1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6" Type="http://schemas.openxmlformats.org/officeDocument/2006/relationships/vmlDrawing" Target="../drawings/vmlDrawing9.vml"/><Relationship Id="rId5" Type="http://schemas.openxmlformats.org/officeDocument/2006/relationships/tags" Target="../tags/tag22.xml"/><Relationship Id="rId4" Type="http://schemas.openxmlformats.org/officeDocument/2006/relationships/image" Target="../media/image1.emf"/><Relationship Id="rId3" Type="http://schemas.openxmlformats.org/officeDocument/2006/relationships/oleObject" Target="../embeddings/oleObject9.bin"/><Relationship Id="rId2" Type="http://schemas.openxmlformats.org/officeDocument/2006/relationships/tags" Target="../tags/tag21.xml"/><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6" Type="http://schemas.openxmlformats.org/officeDocument/2006/relationships/vmlDrawing" Target="../drawings/vmlDrawing10.vml"/><Relationship Id="rId5" Type="http://schemas.openxmlformats.org/officeDocument/2006/relationships/tags" Target="../tags/tag24.xml"/><Relationship Id="rId4" Type="http://schemas.openxmlformats.org/officeDocument/2006/relationships/image" Target="../media/image1.emf"/><Relationship Id="rId3" Type="http://schemas.openxmlformats.org/officeDocument/2006/relationships/oleObject" Target="../embeddings/oleObject10.bin"/><Relationship Id="rId2" Type="http://schemas.openxmlformats.org/officeDocument/2006/relationships/tags" Target="../tags/tag23.xml"/><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themeOverride" Target="../theme/themeOverride5.xml"/><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themeOverride" Target="../theme/themeOverride6.xml"/><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9" Type="http://schemas.openxmlformats.org/officeDocument/2006/relationships/vmlDrawing" Target="../drawings/vmlDrawing11.vml"/><Relationship Id="rId8" Type="http://schemas.openxmlformats.org/officeDocument/2006/relationships/tags" Target="../tags/tag28.xml"/><Relationship Id="rId7" Type="http://schemas.openxmlformats.org/officeDocument/2006/relationships/image" Target="../media/image4.png"/><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image" Target="../media/image1.emf"/><Relationship Id="rId3" Type="http://schemas.openxmlformats.org/officeDocument/2006/relationships/oleObject" Target="../embeddings/oleObject11.bin"/><Relationship Id="rId2" Type="http://schemas.openxmlformats.org/officeDocument/2006/relationships/tags" Target="../tags/tag25.xml"/><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7" Type="http://schemas.openxmlformats.org/officeDocument/2006/relationships/vmlDrawing" Target="../drawings/vmlDrawing12.v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5.emf"/><Relationship Id="rId3" Type="http://schemas.openxmlformats.org/officeDocument/2006/relationships/oleObject" Target="../embeddings/oleObject12.bin"/><Relationship Id="rId2" Type="http://schemas.openxmlformats.org/officeDocument/2006/relationships/tags" Target="../tags/tag29.xml"/><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6" Type="http://schemas.openxmlformats.org/officeDocument/2006/relationships/vmlDrawing" Target="../drawings/vmlDrawing13.vml"/><Relationship Id="rId5" Type="http://schemas.openxmlformats.org/officeDocument/2006/relationships/tags" Target="../tags/tag34.xml"/><Relationship Id="rId4" Type="http://schemas.openxmlformats.org/officeDocument/2006/relationships/image" Target="../media/image1.emf"/><Relationship Id="rId3" Type="http://schemas.openxmlformats.org/officeDocument/2006/relationships/oleObject" Target="../embeddings/oleObject13.bin"/><Relationship Id="rId2" Type="http://schemas.openxmlformats.org/officeDocument/2006/relationships/tags" Target="../tags/tag33.xml"/><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6" Type="http://schemas.openxmlformats.org/officeDocument/2006/relationships/vmlDrawing" Target="../drawings/vmlDrawing14.vml"/><Relationship Id="rId5" Type="http://schemas.openxmlformats.org/officeDocument/2006/relationships/tags" Target="../tags/tag36.xml"/><Relationship Id="rId4" Type="http://schemas.openxmlformats.org/officeDocument/2006/relationships/image" Target="../media/image1.emf"/><Relationship Id="rId3" Type="http://schemas.openxmlformats.org/officeDocument/2006/relationships/oleObject" Target="../embeddings/oleObject14.bin"/><Relationship Id="rId2" Type="http://schemas.openxmlformats.org/officeDocument/2006/relationships/tags" Target="../tags/tag35.xml"/><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themeOverride" Target="../theme/themeOverride7.xml"/><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themeOverride" Target="../theme/themeOverride8.xml"/><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6" Type="http://schemas.openxmlformats.org/officeDocument/2006/relationships/vmlDrawing" Target="../drawings/vmlDrawing15.vml"/><Relationship Id="rId5" Type="http://schemas.openxmlformats.org/officeDocument/2006/relationships/tags" Target="../tags/tag38.xml"/><Relationship Id="rId4" Type="http://schemas.openxmlformats.org/officeDocument/2006/relationships/image" Target="../media/image1.emf"/><Relationship Id="rId3" Type="http://schemas.openxmlformats.org/officeDocument/2006/relationships/oleObject" Target="../embeddings/oleObject15.bin"/><Relationship Id="rId2" Type="http://schemas.openxmlformats.org/officeDocument/2006/relationships/tags" Target="../tags/tag37.xml"/><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6" Type="http://schemas.openxmlformats.org/officeDocument/2006/relationships/vmlDrawing" Target="../drawings/vmlDrawing16.vml"/><Relationship Id="rId5" Type="http://schemas.openxmlformats.org/officeDocument/2006/relationships/tags" Target="../tags/tag40.xml"/><Relationship Id="rId4" Type="http://schemas.openxmlformats.org/officeDocument/2006/relationships/image" Target="../media/image1.emf"/><Relationship Id="rId3" Type="http://schemas.openxmlformats.org/officeDocument/2006/relationships/oleObject" Target="../embeddings/oleObject16.bin"/><Relationship Id="rId2" Type="http://schemas.openxmlformats.org/officeDocument/2006/relationships/tags" Target="../tags/tag39.xml"/><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6" Type="http://schemas.openxmlformats.org/officeDocument/2006/relationships/vmlDrawing" Target="../drawings/vmlDrawing17.vml"/><Relationship Id="rId5" Type="http://schemas.openxmlformats.org/officeDocument/2006/relationships/tags" Target="../tags/tag43.xml"/><Relationship Id="rId4" Type="http://schemas.openxmlformats.org/officeDocument/2006/relationships/image" Target="../media/image1.emf"/><Relationship Id="rId3" Type="http://schemas.openxmlformats.org/officeDocument/2006/relationships/oleObject" Target="../embeddings/oleObject17.bin"/><Relationship Id="rId2" Type="http://schemas.openxmlformats.org/officeDocument/2006/relationships/tags" Target="../tags/tag42.xml"/><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tags" Target="../tags/tag45.xml"/><Relationship Id="rId4" Type="http://schemas.openxmlformats.org/officeDocument/2006/relationships/image" Target="../media/image1.emf"/><Relationship Id="rId3" Type="http://schemas.openxmlformats.org/officeDocument/2006/relationships/oleObject" Target="../embeddings/oleObject18.bin"/><Relationship Id="rId2" Type="http://schemas.openxmlformats.org/officeDocument/2006/relationships/tags" Target="../tags/tag44.xml"/><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themeOverride" Target="../theme/themeOverride9.xml"/><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themeOverride" Target="../theme/themeOverride10.xml"/><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6" Type="http://schemas.openxmlformats.org/officeDocument/2006/relationships/vmlDrawing" Target="../drawings/vmlDrawing19.vml"/><Relationship Id="rId5" Type="http://schemas.openxmlformats.org/officeDocument/2006/relationships/tags" Target="../tags/tag47.xml"/><Relationship Id="rId4" Type="http://schemas.openxmlformats.org/officeDocument/2006/relationships/image" Target="../media/image1.emf"/><Relationship Id="rId3" Type="http://schemas.openxmlformats.org/officeDocument/2006/relationships/oleObject" Target="../embeddings/oleObject19.bin"/><Relationship Id="rId2" Type="http://schemas.openxmlformats.org/officeDocument/2006/relationships/tags" Target="../tags/tag46.xml"/><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6" Type="http://schemas.openxmlformats.org/officeDocument/2006/relationships/vmlDrawing" Target="../drawings/vmlDrawing20.vml"/><Relationship Id="rId5" Type="http://schemas.openxmlformats.org/officeDocument/2006/relationships/tags" Target="../tags/tag49.xml"/><Relationship Id="rId4" Type="http://schemas.openxmlformats.org/officeDocument/2006/relationships/image" Target="../media/image1.emf"/><Relationship Id="rId3" Type="http://schemas.openxmlformats.org/officeDocument/2006/relationships/oleObject" Target="../embeddings/oleObject20.bin"/><Relationship Id="rId2" Type="http://schemas.openxmlformats.org/officeDocument/2006/relationships/tags" Target="../tags/tag48.xml"/><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6" Type="http://schemas.openxmlformats.org/officeDocument/2006/relationships/vmlDrawing" Target="../drawings/vmlDrawing21.vml"/><Relationship Id="rId5" Type="http://schemas.openxmlformats.org/officeDocument/2006/relationships/tags" Target="../tags/tag52.xml"/><Relationship Id="rId4" Type="http://schemas.openxmlformats.org/officeDocument/2006/relationships/image" Target="../media/image1.emf"/><Relationship Id="rId3" Type="http://schemas.openxmlformats.org/officeDocument/2006/relationships/oleObject" Target="../embeddings/oleObject21.bin"/><Relationship Id="rId2" Type="http://schemas.openxmlformats.org/officeDocument/2006/relationships/tags" Target="../tags/tag51.xml"/><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6" Type="http://schemas.openxmlformats.org/officeDocument/2006/relationships/vmlDrawing" Target="../drawings/vmlDrawing22.vml"/><Relationship Id="rId5" Type="http://schemas.openxmlformats.org/officeDocument/2006/relationships/tags" Target="../tags/tag54.xml"/><Relationship Id="rId4" Type="http://schemas.openxmlformats.org/officeDocument/2006/relationships/image" Target="../media/image1.emf"/><Relationship Id="rId3" Type="http://schemas.openxmlformats.org/officeDocument/2006/relationships/oleObject" Target="../embeddings/oleObject22.bin"/><Relationship Id="rId2" Type="http://schemas.openxmlformats.org/officeDocument/2006/relationships/tags" Target="../tags/tag53.xml"/><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2" Type="http://schemas.openxmlformats.org/officeDocument/2006/relationships/themeOverride" Target="../theme/themeOverride11.xml"/><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themeOverride" Target="../theme/themeOverride12.xml"/><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6" Type="http://schemas.openxmlformats.org/officeDocument/2006/relationships/vmlDrawing" Target="../drawings/vmlDrawing23.vml"/><Relationship Id="rId5" Type="http://schemas.openxmlformats.org/officeDocument/2006/relationships/tags" Target="../tags/tag56.xml"/><Relationship Id="rId4" Type="http://schemas.openxmlformats.org/officeDocument/2006/relationships/image" Target="../media/image1.emf"/><Relationship Id="rId3" Type="http://schemas.openxmlformats.org/officeDocument/2006/relationships/oleObject" Target="../embeddings/oleObject23.bin"/><Relationship Id="rId2" Type="http://schemas.openxmlformats.org/officeDocument/2006/relationships/tags" Target="../tags/tag55.xml"/><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6" Type="http://schemas.openxmlformats.org/officeDocument/2006/relationships/vmlDrawing" Target="../drawings/vmlDrawing24.vml"/><Relationship Id="rId5" Type="http://schemas.openxmlformats.org/officeDocument/2006/relationships/tags" Target="../tags/tag58.xml"/><Relationship Id="rId4" Type="http://schemas.openxmlformats.org/officeDocument/2006/relationships/image" Target="../media/image1.emf"/><Relationship Id="rId3" Type="http://schemas.openxmlformats.org/officeDocument/2006/relationships/oleObject" Target="../embeddings/oleObject24.bin"/><Relationship Id="rId2" Type="http://schemas.openxmlformats.org/officeDocument/2006/relationships/tags" Target="../tags/tag57.xml"/><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6" Type="http://schemas.openxmlformats.org/officeDocument/2006/relationships/vmlDrawing" Target="../drawings/vmlDrawing25.vml"/><Relationship Id="rId5" Type="http://schemas.openxmlformats.org/officeDocument/2006/relationships/tags" Target="../tags/tag61.xml"/><Relationship Id="rId4" Type="http://schemas.openxmlformats.org/officeDocument/2006/relationships/image" Target="../media/image1.emf"/><Relationship Id="rId3" Type="http://schemas.openxmlformats.org/officeDocument/2006/relationships/oleObject" Target="../embeddings/oleObject25.bin"/><Relationship Id="rId2" Type="http://schemas.openxmlformats.org/officeDocument/2006/relationships/tags" Target="../tags/tag60.xml"/><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6" Type="http://schemas.openxmlformats.org/officeDocument/2006/relationships/vmlDrawing" Target="../drawings/vmlDrawing26.vml"/><Relationship Id="rId5" Type="http://schemas.openxmlformats.org/officeDocument/2006/relationships/tags" Target="../tags/tag63.xml"/><Relationship Id="rId4" Type="http://schemas.openxmlformats.org/officeDocument/2006/relationships/image" Target="../media/image1.emf"/><Relationship Id="rId3" Type="http://schemas.openxmlformats.org/officeDocument/2006/relationships/oleObject" Target="../embeddings/oleObject26.bin"/><Relationship Id="rId2" Type="http://schemas.openxmlformats.org/officeDocument/2006/relationships/tags" Target="../tags/tag62.xml"/><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2" Type="http://schemas.openxmlformats.org/officeDocument/2006/relationships/themeOverride" Target="../theme/themeOverride13.xml"/><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themeOverride" Target="../theme/themeOverride14.xml"/><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6" Type="http://schemas.openxmlformats.org/officeDocument/2006/relationships/vmlDrawing" Target="../drawings/vmlDrawing27.vml"/><Relationship Id="rId5" Type="http://schemas.openxmlformats.org/officeDocument/2006/relationships/tags" Target="../tags/tag65.xml"/><Relationship Id="rId4" Type="http://schemas.openxmlformats.org/officeDocument/2006/relationships/image" Target="../media/image1.emf"/><Relationship Id="rId3" Type="http://schemas.openxmlformats.org/officeDocument/2006/relationships/oleObject" Target="../embeddings/oleObject27.bin"/><Relationship Id="rId2" Type="http://schemas.openxmlformats.org/officeDocument/2006/relationships/tags" Target="../tags/tag64.xml"/><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6" Type="http://schemas.openxmlformats.org/officeDocument/2006/relationships/vmlDrawing" Target="../drawings/vmlDrawing28.vml"/><Relationship Id="rId5" Type="http://schemas.openxmlformats.org/officeDocument/2006/relationships/tags" Target="../tags/tag68.xml"/><Relationship Id="rId4" Type="http://schemas.openxmlformats.org/officeDocument/2006/relationships/image" Target="../media/image1.emf"/><Relationship Id="rId3" Type="http://schemas.openxmlformats.org/officeDocument/2006/relationships/oleObject" Target="../embeddings/oleObject28.bin"/><Relationship Id="rId2" Type="http://schemas.openxmlformats.org/officeDocument/2006/relationships/tags" Target="../tags/tag67.xml"/><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6" Type="http://schemas.openxmlformats.org/officeDocument/2006/relationships/vmlDrawing" Target="../drawings/vmlDrawing29.vml"/><Relationship Id="rId5" Type="http://schemas.openxmlformats.org/officeDocument/2006/relationships/tags" Target="../tags/tag70.xml"/><Relationship Id="rId4" Type="http://schemas.openxmlformats.org/officeDocument/2006/relationships/image" Target="../media/image1.emf"/><Relationship Id="rId3" Type="http://schemas.openxmlformats.org/officeDocument/2006/relationships/oleObject" Target="../embeddings/oleObject29.bin"/><Relationship Id="rId2" Type="http://schemas.openxmlformats.org/officeDocument/2006/relationships/tags" Target="../tags/tag69.xml"/><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2" Type="http://schemas.openxmlformats.org/officeDocument/2006/relationships/themeOverride" Target="../theme/themeOverride15.xml"/><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2" Type="http://schemas.openxmlformats.org/officeDocument/2006/relationships/themeOverride" Target="../theme/themeOverride16.xml"/><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6" Type="http://schemas.openxmlformats.org/officeDocument/2006/relationships/vmlDrawing" Target="../drawings/vmlDrawing30.vml"/><Relationship Id="rId5" Type="http://schemas.openxmlformats.org/officeDocument/2006/relationships/tags" Target="../tags/tag72.xml"/><Relationship Id="rId4" Type="http://schemas.openxmlformats.org/officeDocument/2006/relationships/image" Target="../media/image1.emf"/><Relationship Id="rId3" Type="http://schemas.openxmlformats.org/officeDocument/2006/relationships/oleObject" Target="../embeddings/oleObject30.bin"/><Relationship Id="rId2" Type="http://schemas.openxmlformats.org/officeDocument/2006/relationships/tags" Target="../tags/tag71.xml"/><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6" Type="http://schemas.openxmlformats.org/officeDocument/2006/relationships/vmlDrawing" Target="../drawings/vmlDrawing31.vml"/><Relationship Id="rId5" Type="http://schemas.openxmlformats.org/officeDocument/2006/relationships/tags" Target="../tags/tag74.xml"/><Relationship Id="rId4" Type="http://schemas.openxmlformats.org/officeDocument/2006/relationships/image" Target="../media/image1.emf"/><Relationship Id="rId3" Type="http://schemas.openxmlformats.org/officeDocument/2006/relationships/oleObject" Target="../embeddings/oleObject31.bin"/><Relationship Id="rId2" Type="http://schemas.openxmlformats.org/officeDocument/2006/relationships/tags" Target="../tags/tag73.xml"/><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6" Type="http://schemas.openxmlformats.org/officeDocument/2006/relationships/vmlDrawing" Target="../drawings/vmlDrawing32.vml"/><Relationship Id="rId5" Type="http://schemas.openxmlformats.org/officeDocument/2006/relationships/tags" Target="../tags/tag77.xml"/><Relationship Id="rId4" Type="http://schemas.openxmlformats.org/officeDocument/2006/relationships/image" Target="../media/image1.emf"/><Relationship Id="rId3" Type="http://schemas.openxmlformats.org/officeDocument/2006/relationships/oleObject" Target="../embeddings/oleObject32.bin"/><Relationship Id="rId2" Type="http://schemas.openxmlformats.org/officeDocument/2006/relationships/tags" Target="../tags/tag76.xml"/><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6" Type="http://schemas.openxmlformats.org/officeDocument/2006/relationships/vmlDrawing" Target="../drawings/vmlDrawing33.vml"/><Relationship Id="rId5" Type="http://schemas.openxmlformats.org/officeDocument/2006/relationships/tags" Target="../tags/tag79.xml"/><Relationship Id="rId4" Type="http://schemas.openxmlformats.org/officeDocument/2006/relationships/image" Target="../media/image1.emf"/><Relationship Id="rId3" Type="http://schemas.openxmlformats.org/officeDocument/2006/relationships/oleObject" Target="../embeddings/oleObject33.bin"/><Relationship Id="rId2" Type="http://schemas.openxmlformats.org/officeDocument/2006/relationships/tags" Target="../tags/tag78.xml"/><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2" Type="http://schemas.openxmlformats.org/officeDocument/2006/relationships/themeOverride" Target="../theme/themeOverride17.xml"/><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2" Type="http://schemas.openxmlformats.org/officeDocument/2006/relationships/themeOverride" Target="../theme/themeOverride18.xml"/><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6" Type="http://schemas.openxmlformats.org/officeDocument/2006/relationships/vmlDrawing" Target="../drawings/vmlDrawing34.vml"/><Relationship Id="rId5" Type="http://schemas.openxmlformats.org/officeDocument/2006/relationships/tags" Target="../tags/tag81.xml"/><Relationship Id="rId4" Type="http://schemas.openxmlformats.org/officeDocument/2006/relationships/image" Target="../media/image1.emf"/><Relationship Id="rId3" Type="http://schemas.openxmlformats.org/officeDocument/2006/relationships/oleObject" Target="../embeddings/oleObject34.bin"/><Relationship Id="rId2" Type="http://schemas.openxmlformats.org/officeDocument/2006/relationships/tags" Target="../tags/tag80.xml"/><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6" Type="http://schemas.openxmlformats.org/officeDocument/2006/relationships/vmlDrawing" Target="../drawings/vmlDrawing35.vml"/><Relationship Id="rId5" Type="http://schemas.openxmlformats.org/officeDocument/2006/relationships/tags" Target="../tags/tag83.xml"/><Relationship Id="rId4" Type="http://schemas.openxmlformats.org/officeDocument/2006/relationships/image" Target="../media/image1.emf"/><Relationship Id="rId3" Type="http://schemas.openxmlformats.org/officeDocument/2006/relationships/oleObject" Target="../embeddings/oleObject35.bin"/><Relationship Id="rId2" Type="http://schemas.openxmlformats.org/officeDocument/2006/relationships/tags" Target="../tags/tag82.xml"/><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6" Type="http://schemas.openxmlformats.org/officeDocument/2006/relationships/vmlDrawing" Target="../drawings/vmlDrawing36.vml"/><Relationship Id="rId5" Type="http://schemas.openxmlformats.org/officeDocument/2006/relationships/tags" Target="../tags/tag86.xml"/><Relationship Id="rId4" Type="http://schemas.openxmlformats.org/officeDocument/2006/relationships/image" Target="../media/image1.emf"/><Relationship Id="rId3" Type="http://schemas.openxmlformats.org/officeDocument/2006/relationships/oleObject" Target="../embeddings/oleObject36.bin"/><Relationship Id="rId2" Type="http://schemas.openxmlformats.org/officeDocument/2006/relationships/tags" Target="../tags/tag85.xml"/><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6" Type="http://schemas.openxmlformats.org/officeDocument/2006/relationships/vmlDrawing" Target="../drawings/vmlDrawing37.vml"/><Relationship Id="rId5" Type="http://schemas.openxmlformats.org/officeDocument/2006/relationships/tags" Target="../tags/tag88.xml"/><Relationship Id="rId4" Type="http://schemas.openxmlformats.org/officeDocument/2006/relationships/image" Target="../media/image1.emf"/><Relationship Id="rId3" Type="http://schemas.openxmlformats.org/officeDocument/2006/relationships/oleObject" Target="../embeddings/oleObject37.bin"/><Relationship Id="rId2" Type="http://schemas.openxmlformats.org/officeDocument/2006/relationships/tags" Target="../tags/tag87.xml"/><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2" Type="http://schemas.openxmlformats.org/officeDocument/2006/relationships/themeOverride" Target="../theme/themeOverride19.xml"/><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2" Type="http://schemas.openxmlformats.org/officeDocument/2006/relationships/themeOverride" Target="../theme/themeOverride20.xml"/><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6" Type="http://schemas.openxmlformats.org/officeDocument/2006/relationships/vmlDrawing" Target="../drawings/vmlDrawing38.vml"/><Relationship Id="rId5" Type="http://schemas.openxmlformats.org/officeDocument/2006/relationships/tags" Target="../tags/tag90.xml"/><Relationship Id="rId4" Type="http://schemas.openxmlformats.org/officeDocument/2006/relationships/image" Target="../media/image1.emf"/><Relationship Id="rId3" Type="http://schemas.openxmlformats.org/officeDocument/2006/relationships/oleObject" Target="../embeddings/oleObject38.bin"/><Relationship Id="rId2" Type="http://schemas.openxmlformats.org/officeDocument/2006/relationships/tags" Target="../tags/tag89.xml"/><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6" Type="http://schemas.openxmlformats.org/officeDocument/2006/relationships/vmlDrawing" Target="../drawings/vmlDrawing39.vml"/><Relationship Id="rId5" Type="http://schemas.openxmlformats.org/officeDocument/2006/relationships/tags" Target="../tags/tag94.xml"/><Relationship Id="rId4" Type="http://schemas.openxmlformats.org/officeDocument/2006/relationships/image" Target="../media/image1.emf"/><Relationship Id="rId3" Type="http://schemas.openxmlformats.org/officeDocument/2006/relationships/oleObject" Target="../embeddings/oleObject39.bin"/><Relationship Id="rId2" Type="http://schemas.openxmlformats.org/officeDocument/2006/relationships/tags" Target="../tags/tag93.xml"/><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6" Type="http://schemas.openxmlformats.org/officeDocument/2006/relationships/vmlDrawing" Target="../drawings/vmlDrawing40.vml"/><Relationship Id="rId5" Type="http://schemas.openxmlformats.org/officeDocument/2006/relationships/tags" Target="../tags/tag96.xml"/><Relationship Id="rId4" Type="http://schemas.openxmlformats.org/officeDocument/2006/relationships/image" Target="../media/image1.emf"/><Relationship Id="rId3" Type="http://schemas.openxmlformats.org/officeDocument/2006/relationships/oleObject" Target="../embeddings/oleObject40.bin"/><Relationship Id="rId2" Type="http://schemas.openxmlformats.org/officeDocument/2006/relationships/tags" Target="../tags/tag95.xml"/><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2" Type="http://schemas.openxmlformats.org/officeDocument/2006/relationships/themeOverride" Target="../theme/themeOverride21.xml"/><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2" Type="http://schemas.openxmlformats.org/officeDocument/2006/relationships/themeOverride" Target="../theme/themeOverride22.xml"/><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6" Type="http://schemas.openxmlformats.org/officeDocument/2006/relationships/vmlDrawing" Target="../drawings/vmlDrawing41.vml"/><Relationship Id="rId5" Type="http://schemas.openxmlformats.org/officeDocument/2006/relationships/tags" Target="../tags/tag98.xml"/><Relationship Id="rId4" Type="http://schemas.openxmlformats.org/officeDocument/2006/relationships/image" Target="../media/image1.emf"/><Relationship Id="rId3" Type="http://schemas.openxmlformats.org/officeDocument/2006/relationships/oleObject" Target="../embeddings/oleObject41.bin"/><Relationship Id="rId2" Type="http://schemas.openxmlformats.org/officeDocument/2006/relationships/tags" Target="../tags/tag97.xml"/><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6" Type="http://schemas.openxmlformats.org/officeDocument/2006/relationships/vmlDrawing" Target="../drawings/vmlDrawing42.vml"/><Relationship Id="rId5" Type="http://schemas.openxmlformats.org/officeDocument/2006/relationships/tags" Target="../tags/tag100.xml"/><Relationship Id="rId4" Type="http://schemas.openxmlformats.org/officeDocument/2006/relationships/image" Target="../media/image1.emf"/><Relationship Id="rId3" Type="http://schemas.openxmlformats.org/officeDocument/2006/relationships/oleObject" Target="../embeddings/oleObject42.bin"/><Relationship Id="rId2" Type="http://schemas.openxmlformats.org/officeDocument/2006/relationships/tags" Target="../tags/tag99.xml"/><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6" Type="http://schemas.openxmlformats.org/officeDocument/2006/relationships/vmlDrawing" Target="../drawings/vmlDrawing43.vml"/><Relationship Id="rId5" Type="http://schemas.openxmlformats.org/officeDocument/2006/relationships/tags" Target="../tags/tag103.xml"/><Relationship Id="rId4" Type="http://schemas.openxmlformats.org/officeDocument/2006/relationships/image" Target="../media/image1.emf"/><Relationship Id="rId3" Type="http://schemas.openxmlformats.org/officeDocument/2006/relationships/oleObject" Target="../embeddings/oleObject43.bin"/><Relationship Id="rId2" Type="http://schemas.openxmlformats.org/officeDocument/2006/relationships/tags" Target="../tags/tag102.xml"/><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6" Type="http://schemas.openxmlformats.org/officeDocument/2006/relationships/vmlDrawing" Target="../drawings/vmlDrawing44.vml"/><Relationship Id="rId5" Type="http://schemas.openxmlformats.org/officeDocument/2006/relationships/tags" Target="../tags/tag105.xml"/><Relationship Id="rId4" Type="http://schemas.openxmlformats.org/officeDocument/2006/relationships/image" Target="../media/image1.emf"/><Relationship Id="rId3" Type="http://schemas.openxmlformats.org/officeDocument/2006/relationships/oleObject" Target="../embeddings/oleObject44.bin"/><Relationship Id="rId2" Type="http://schemas.openxmlformats.org/officeDocument/2006/relationships/tags" Target="../tags/tag104.xml"/><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2" Type="http://schemas.openxmlformats.org/officeDocument/2006/relationships/themeOverride" Target="../theme/themeOverride23.xml"/><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2" Type="http://schemas.openxmlformats.org/officeDocument/2006/relationships/themeOverride" Target="../theme/themeOverride24.xml"/><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6" Type="http://schemas.openxmlformats.org/officeDocument/2006/relationships/vmlDrawing" Target="../drawings/vmlDrawing45.vml"/><Relationship Id="rId5" Type="http://schemas.openxmlformats.org/officeDocument/2006/relationships/tags" Target="../tags/tag107.xml"/><Relationship Id="rId4" Type="http://schemas.openxmlformats.org/officeDocument/2006/relationships/image" Target="../media/image1.emf"/><Relationship Id="rId3" Type="http://schemas.openxmlformats.org/officeDocument/2006/relationships/oleObject" Target="../embeddings/oleObject45.bin"/><Relationship Id="rId2" Type="http://schemas.openxmlformats.org/officeDocument/2006/relationships/tags" Target="../tags/tag106.xml"/><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6" Type="http://schemas.openxmlformats.org/officeDocument/2006/relationships/vmlDrawing" Target="../drawings/vmlDrawing46.vml"/><Relationship Id="rId5" Type="http://schemas.openxmlformats.org/officeDocument/2006/relationships/tags" Target="../tags/tag110.xml"/><Relationship Id="rId4" Type="http://schemas.openxmlformats.org/officeDocument/2006/relationships/image" Target="../media/image1.emf"/><Relationship Id="rId3" Type="http://schemas.openxmlformats.org/officeDocument/2006/relationships/oleObject" Target="../embeddings/oleObject46.bin"/><Relationship Id="rId2" Type="http://schemas.openxmlformats.org/officeDocument/2006/relationships/tags" Target="../tags/tag109.xml"/><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6" Type="http://schemas.openxmlformats.org/officeDocument/2006/relationships/vmlDrawing" Target="../drawings/vmlDrawing47.vml"/><Relationship Id="rId5" Type="http://schemas.openxmlformats.org/officeDocument/2006/relationships/tags" Target="../tags/tag112.xml"/><Relationship Id="rId4" Type="http://schemas.openxmlformats.org/officeDocument/2006/relationships/image" Target="../media/image1.emf"/><Relationship Id="rId3" Type="http://schemas.openxmlformats.org/officeDocument/2006/relationships/oleObject" Target="../embeddings/oleObject47.bin"/><Relationship Id="rId2" Type="http://schemas.openxmlformats.org/officeDocument/2006/relationships/tags" Target="../tags/tag111.xml"/><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2" Type="http://schemas.openxmlformats.org/officeDocument/2006/relationships/themeOverride" Target="../theme/themeOverride25.xml"/><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2" Type="http://schemas.openxmlformats.org/officeDocument/2006/relationships/themeOverride" Target="../theme/themeOverride26.xml"/><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6" Type="http://schemas.openxmlformats.org/officeDocument/2006/relationships/vmlDrawing" Target="../drawings/vmlDrawing48.vml"/><Relationship Id="rId5" Type="http://schemas.openxmlformats.org/officeDocument/2006/relationships/tags" Target="../tags/tag114.xml"/><Relationship Id="rId4" Type="http://schemas.openxmlformats.org/officeDocument/2006/relationships/image" Target="../media/image1.emf"/><Relationship Id="rId3" Type="http://schemas.openxmlformats.org/officeDocument/2006/relationships/oleObject" Target="../embeddings/oleObject48.bin"/><Relationship Id="rId2" Type="http://schemas.openxmlformats.org/officeDocument/2006/relationships/tags" Target="../tags/tag113.xml"/><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6" Type="http://schemas.openxmlformats.org/officeDocument/2006/relationships/vmlDrawing" Target="../drawings/vmlDrawing49.vml"/><Relationship Id="rId5" Type="http://schemas.openxmlformats.org/officeDocument/2006/relationships/tags" Target="../tags/tag116.xml"/><Relationship Id="rId4" Type="http://schemas.openxmlformats.org/officeDocument/2006/relationships/image" Target="../media/image1.emf"/><Relationship Id="rId3" Type="http://schemas.openxmlformats.org/officeDocument/2006/relationships/oleObject" Target="../embeddings/oleObject49.bin"/><Relationship Id="rId2" Type="http://schemas.openxmlformats.org/officeDocument/2006/relationships/tags" Target="../tags/tag115.xml"/><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6" Type="http://schemas.openxmlformats.org/officeDocument/2006/relationships/vmlDrawing" Target="../drawings/vmlDrawing50.vml"/><Relationship Id="rId5" Type="http://schemas.openxmlformats.org/officeDocument/2006/relationships/tags" Target="../tags/tag119.xml"/><Relationship Id="rId4" Type="http://schemas.openxmlformats.org/officeDocument/2006/relationships/image" Target="../media/image1.emf"/><Relationship Id="rId3" Type="http://schemas.openxmlformats.org/officeDocument/2006/relationships/oleObject" Target="../embeddings/oleObject50.bin"/><Relationship Id="rId2" Type="http://schemas.openxmlformats.org/officeDocument/2006/relationships/tags" Target="../tags/tag118.xml"/><Relationship Id="rId1" Type="http://schemas.openxmlformats.org/officeDocument/2006/relationships/slideMaster" Target="../slideMasters/slideMaster17.xml"/></Relationships>
</file>

<file path=ppt/slideLayouts/_rels/slideLayout141.xml.rels><?xml version="1.0" encoding="UTF-8" standalone="yes"?>
<Relationships xmlns="http://schemas.openxmlformats.org/package/2006/relationships"><Relationship Id="rId6" Type="http://schemas.openxmlformats.org/officeDocument/2006/relationships/vmlDrawing" Target="../drawings/vmlDrawing51.vml"/><Relationship Id="rId5" Type="http://schemas.openxmlformats.org/officeDocument/2006/relationships/tags" Target="../tags/tag121.xml"/><Relationship Id="rId4" Type="http://schemas.openxmlformats.org/officeDocument/2006/relationships/image" Target="../media/image1.emf"/><Relationship Id="rId3" Type="http://schemas.openxmlformats.org/officeDocument/2006/relationships/oleObject" Target="../embeddings/oleObject51.bin"/><Relationship Id="rId2" Type="http://schemas.openxmlformats.org/officeDocument/2006/relationships/tags" Target="../tags/tag120.xml"/><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2" Type="http://schemas.openxmlformats.org/officeDocument/2006/relationships/themeOverride" Target="../theme/themeOverride27.xml"/><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2" Type="http://schemas.openxmlformats.org/officeDocument/2006/relationships/themeOverride" Target="../theme/themeOverride28.xml"/><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6" Type="http://schemas.openxmlformats.org/officeDocument/2006/relationships/vmlDrawing" Target="../drawings/vmlDrawing52.vml"/><Relationship Id="rId5" Type="http://schemas.openxmlformats.org/officeDocument/2006/relationships/tags" Target="../tags/tag123.xml"/><Relationship Id="rId4" Type="http://schemas.openxmlformats.org/officeDocument/2006/relationships/image" Target="../media/image1.emf"/><Relationship Id="rId3" Type="http://schemas.openxmlformats.org/officeDocument/2006/relationships/oleObject" Target="../embeddings/oleObject52.bin"/><Relationship Id="rId2" Type="http://schemas.openxmlformats.org/officeDocument/2006/relationships/tags" Target="../tags/tag122.xml"/><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6" Type="http://schemas.openxmlformats.org/officeDocument/2006/relationships/vmlDrawing" Target="../drawings/vmlDrawing53.vml"/><Relationship Id="rId5" Type="http://schemas.openxmlformats.org/officeDocument/2006/relationships/tags" Target="../tags/tag126.xml"/><Relationship Id="rId4" Type="http://schemas.openxmlformats.org/officeDocument/2006/relationships/image" Target="../media/image1.emf"/><Relationship Id="rId3" Type="http://schemas.openxmlformats.org/officeDocument/2006/relationships/oleObject" Target="../embeddings/oleObject53.bin"/><Relationship Id="rId2" Type="http://schemas.openxmlformats.org/officeDocument/2006/relationships/tags" Target="../tags/tag125.xml"/><Relationship Id="rId1" Type="http://schemas.openxmlformats.org/officeDocument/2006/relationships/slideMaster" Target="../slideMasters/slideMaster18.xml"/></Relationships>
</file>

<file path=ppt/slideLayouts/_rels/slideLayout152.xml.rels><?xml version="1.0" encoding="UTF-8" standalone="yes"?>
<Relationships xmlns="http://schemas.openxmlformats.org/package/2006/relationships"><Relationship Id="rId6" Type="http://schemas.openxmlformats.org/officeDocument/2006/relationships/vmlDrawing" Target="../drawings/vmlDrawing54.vml"/><Relationship Id="rId5" Type="http://schemas.openxmlformats.org/officeDocument/2006/relationships/tags" Target="../tags/tag128.xml"/><Relationship Id="rId4" Type="http://schemas.openxmlformats.org/officeDocument/2006/relationships/image" Target="../media/image1.emf"/><Relationship Id="rId3" Type="http://schemas.openxmlformats.org/officeDocument/2006/relationships/oleObject" Target="../embeddings/oleObject54.bin"/><Relationship Id="rId2" Type="http://schemas.openxmlformats.org/officeDocument/2006/relationships/tags" Target="../tags/tag127.xml"/><Relationship Id="rId1" Type="http://schemas.openxmlformats.org/officeDocument/2006/relationships/slideMaster" Target="../slideMasters/slideMaster18.xml"/></Relationships>
</file>

<file path=ppt/slideLayouts/_rels/slideLayout153.xml.rels><?xml version="1.0" encoding="UTF-8" standalone="yes"?>
<Relationships xmlns="http://schemas.openxmlformats.org/package/2006/relationships"><Relationship Id="rId2" Type="http://schemas.openxmlformats.org/officeDocument/2006/relationships/themeOverride" Target="../theme/themeOverride29.xml"/><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2" Type="http://schemas.openxmlformats.org/officeDocument/2006/relationships/themeOverride" Target="../theme/themeOverride30.xml"/><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6" Type="http://schemas.openxmlformats.org/officeDocument/2006/relationships/vmlDrawing" Target="../drawings/vmlDrawing55.vml"/><Relationship Id="rId5" Type="http://schemas.openxmlformats.org/officeDocument/2006/relationships/tags" Target="../tags/tag130.xml"/><Relationship Id="rId4" Type="http://schemas.openxmlformats.org/officeDocument/2006/relationships/image" Target="../media/image1.emf"/><Relationship Id="rId3" Type="http://schemas.openxmlformats.org/officeDocument/2006/relationships/oleObject" Target="../embeddings/oleObject55.bin"/><Relationship Id="rId2" Type="http://schemas.openxmlformats.org/officeDocument/2006/relationships/tags" Target="../tags/tag129.xml"/><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43" name=""/>
        <p:cNvGrpSpPr/>
        <p:nvPr/>
      </p:nvGrpSpPr>
      <p:grpSpPr>
        <a:xfrm>
          <a:off x="0" y="0"/>
          <a:ext cx="0" cy="0"/>
          <a:chOff x="0" y="0"/>
          <a:chExt cx="0" cy="0"/>
        </a:xfrm>
      </p:grpSpPr>
      <p:graphicFrame>
        <p:nvGraphicFramePr>
          <p:cNvPr id="4194305"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1627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48577"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37" name=""/>
        <p:cNvGrpSpPr/>
        <p:nvPr/>
      </p:nvGrpSpPr>
      <p:grpSpPr>
        <a:xfrm>
          <a:off x="0" y="0"/>
          <a:ext cx="0" cy="0"/>
          <a:chOff x="0" y="0"/>
          <a:chExt cx="0" cy="0"/>
        </a:xfrm>
      </p:grpSpPr>
      <p:graphicFrame>
        <p:nvGraphicFramePr>
          <p:cNvPr id="4194306"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1730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48580"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48581"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36" name=""/>
        <p:cNvGrpSpPr/>
        <p:nvPr/>
      </p:nvGrpSpPr>
      <p:grpSpPr>
        <a:xfrm>
          <a:off x="0" y="0"/>
          <a:ext cx="0" cy="0"/>
          <a:chOff x="0" y="0"/>
          <a:chExt cx="0" cy="0"/>
        </a:xfrm>
      </p:grpSpPr>
      <p:pic>
        <p:nvPicPr>
          <p:cNvPr id="2097493" name="图片 318326"/>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72"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049" name="图片 318326"/>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37" name=""/>
        <p:cNvGrpSpPr/>
        <p:nvPr/>
      </p:nvGrpSpPr>
      <p:grpSpPr>
        <a:xfrm>
          <a:off x="0" y="0"/>
          <a:ext cx="0" cy="0"/>
          <a:chOff x="0" y="0"/>
          <a:chExt cx="0" cy="0"/>
        </a:xfrm>
      </p:grpSpPr>
      <p:pic>
        <p:nvPicPr>
          <p:cNvPr id="2097495" name="图片 47040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73"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073" name="图片 470402"/>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38" name=""/>
        <p:cNvGrpSpPr/>
        <p:nvPr/>
      </p:nvGrpSpPr>
      <p:grpSpPr>
        <a:xfrm>
          <a:off x="0" y="0"/>
          <a:ext cx="0" cy="0"/>
          <a:chOff x="0" y="0"/>
          <a:chExt cx="0" cy="0"/>
        </a:xfrm>
      </p:grpSpPr>
      <p:graphicFrame>
        <p:nvGraphicFramePr>
          <p:cNvPr id="4194420"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1935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74"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sz="1800"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Blank">
    <p:spTree>
      <p:nvGrpSpPr>
        <p:cNvPr id="834" name=""/>
        <p:cNvGrpSpPr/>
        <p:nvPr/>
      </p:nvGrpSpPr>
      <p:grpSpPr>
        <a:xfrm>
          <a:off x="0" y="0"/>
          <a:ext cx="0" cy="0"/>
          <a:chOff x="0" y="0"/>
          <a:chExt cx="0" cy="0"/>
        </a:xfrm>
      </p:grpSpPr>
      <p:sp>
        <p:nvSpPr>
          <p:cNvPr id="1052766"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67"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839" name=""/>
        <p:cNvGrpSpPr/>
        <p:nvPr/>
      </p:nvGrpSpPr>
      <p:grpSpPr>
        <a:xfrm>
          <a:off x="0" y="0"/>
          <a:ext cx="0" cy="0"/>
          <a:chOff x="0" y="0"/>
          <a:chExt cx="0" cy="0"/>
        </a:xfrm>
      </p:grpSpPr>
      <p:grpSp>
        <p:nvGrpSpPr>
          <p:cNvPr id="840" name="Group 6"/>
          <p:cNvGrpSpPr/>
          <p:nvPr/>
        </p:nvGrpSpPr>
        <p:grpSpPr>
          <a:xfrm>
            <a:off x="409490" y="378000"/>
            <a:ext cx="1755000" cy="307976"/>
            <a:chOff x="398463" y="404813"/>
            <a:chExt cx="1627187" cy="307976"/>
          </a:xfrm>
          <a:solidFill>
            <a:schemeClr val="tx1"/>
          </a:solidFill>
        </p:grpSpPr>
        <p:sp>
          <p:nvSpPr>
            <p:cNvPr id="1052775"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sz="1800">
                <a:solidFill>
                  <a:prstClr val="white"/>
                </a:solidFill>
              </a:endParaRPr>
            </a:p>
          </p:txBody>
        </p:sp>
        <p:sp>
          <p:nvSpPr>
            <p:cNvPr id="1052776"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777"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778"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779"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780"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781"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782"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783"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784"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sz="1800">
                <a:solidFill>
                  <a:prstClr val="white"/>
                </a:solidFill>
              </a:endParaRPr>
            </a:p>
          </p:txBody>
        </p:sp>
      </p:grpSp>
      <p:sp>
        <p:nvSpPr>
          <p:cNvPr id="1052785"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600"/>
              </a:spcAft>
              <a:defRPr sz="800"/>
            </a:lvl1pPr>
          </a:lstStyle>
          <a:p>
            <a:pPr lvl="0"/>
            <a:r>
              <a:rPr lang="zh-CN" altLang="en-US" noProof="0" dirty="0"/>
              <a:t>点击添加内容</a:t>
            </a:r>
            <a:endParaRPr lang="zh-CN" altLang="en-US" noProof="0" dirty="0"/>
          </a:p>
        </p:txBody>
      </p:sp>
      <p:sp>
        <p:nvSpPr>
          <p:cNvPr id="1052786"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900"/>
            </a:lvl1pPr>
          </a:lstStyle>
          <a:p>
            <a:r>
              <a:rPr lang="zh-CN" altLang="en-US" sz="900" noProof="0" dirty="0"/>
              <a:t>此处为赞助书</a:t>
            </a:r>
            <a:r>
              <a:rPr lang="en-US" altLang="zh-CN" sz="900" noProof="0" dirty="0"/>
              <a:t>/</a:t>
            </a:r>
            <a:r>
              <a:rPr lang="zh-CN" altLang="en-US" sz="900" noProof="0" dirty="0"/>
              <a:t>联合品牌标识</a:t>
            </a:r>
            <a:endParaRPr lang="en-US" noProof="0" dirty="0"/>
          </a:p>
        </p:txBody>
      </p:sp>
      <p:sp>
        <p:nvSpPr>
          <p:cNvPr id="1052787"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950"/>
            </a:lvl1pPr>
          </a:lstStyle>
          <a:p>
            <a:pPr lvl="0"/>
            <a:r>
              <a:rPr lang="zh-CN" altLang="en-US" noProof="0" dirty="0"/>
              <a:t>点击添加内容</a:t>
            </a:r>
            <a:endParaRPr lang="zh-CN" altLang="en-US" noProof="0" dirty="0"/>
          </a:p>
        </p:txBody>
      </p:sp>
      <p:pic>
        <p:nvPicPr>
          <p:cNvPr id="2097499"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SC-Divider-blue">
    <p:bg bwMode="gray">
      <p:bgPr>
        <a:solidFill>
          <a:srgbClr val="62B5E5"/>
        </a:solidFill>
        <a:effectLst/>
      </p:bgPr>
    </p:bg>
    <p:spTree>
      <p:nvGrpSpPr>
        <p:cNvPr id="256"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Slide - White">
    <p:bg bwMode="gray">
      <p:bgPr>
        <a:solidFill>
          <a:schemeClr val="bg1"/>
        </a:solidFill>
        <a:effectLst/>
      </p:bgPr>
    </p:bg>
    <p:spTree>
      <p:nvGrpSpPr>
        <p:cNvPr id="835" name=""/>
        <p:cNvGrpSpPr/>
        <p:nvPr/>
      </p:nvGrpSpPr>
      <p:grpSpPr>
        <a:xfrm>
          <a:off x="0" y="0"/>
          <a:ext cx="0" cy="0"/>
          <a:chOff x="0" y="0"/>
          <a:chExt cx="0" cy="0"/>
        </a:xfrm>
      </p:grpSpPr>
      <p:sp>
        <p:nvSpPr>
          <p:cNvPr id="1052768" name="Picture Placeholder 8"/>
          <p:cNvSpPr>
            <a:spLocks noGrp="1" noChangeAspect="1"/>
          </p:cNvSpPr>
          <p:nvPr>
            <p:ph type="pic" sz="quarter" idx="11"/>
          </p:nvPr>
        </p:nvSpPr>
        <p:spPr>
          <a:xfrm>
            <a:off x="2022973" y="727200"/>
            <a:ext cx="5850000" cy="5400000"/>
          </a:xfrm>
          <a:prstGeom prst="rect">
            <a:avLst/>
          </a:prstGeom>
        </p:spPr>
        <p:txBody>
          <a:bodyPr/>
          <a:p>
            <a:r>
              <a:rPr lang="en-US" altLang="zh-CN" noProof="0"/>
              <a:t>Click icon to add picture</a:t>
            </a:r>
            <a:endParaRPr lang="en-US" noProof="0" dirty="0"/>
          </a:p>
        </p:txBody>
      </p:sp>
      <p:sp>
        <p:nvSpPr>
          <p:cNvPr id="1052769" name="Title 1"/>
          <p:cNvSpPr>
            <a:spLocks noGrp="1"/>
          </p:cNvSpPr>
          <p:nvPr>
            <p:ph type="ctrTitle"/>
          </p:nvPr>
        </p:nvSpPr>
        <p:spPr bwMode="gray">
          <a:xfrm>
            <a:off x="407591" y="5549440"/>
            <a:ext cx="4545409" cy="324000"/>
          </a:xfrm>
          <a:prstGeom prst="rect">
            <a:avLst/>
          </a:prstGeo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altLang="zh-CN" noProof="0"/>
              <a:t>Click to edit Master title style</a:t>
            </a:r>
            <a:endParaRPr lang="en-US" noProof="0" dirty="0"/>
          </a:p>
        </p:txBody>
      </p:sp>
      <p:sp>
        <p:nvSpPr>
          <p:cNvPr id="1052770" name="Subtitle 2"/>
          <p:cNvSpPr>
            <a:spLocks noGrp="1"/>
          </p:cNvSpPr>
          <p:nvPr>
            <p:ph type="subTitle" idx="1"/>
          </p:nvPr>
        </p:nvSpPr>
        <p:spPr bwMode="gray">
          <a:xfrm>
            <a:off x="407594" y="5864234"/>
            <a:ext cx="454540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noProof="0"/>
              <a:t>Click to edit Master subtitle style</a:t>
            </a:r>
            <a:endParaRPr lang="en-US" noProof="0" dirty="0"/>
          </a:p>
        </p:txBody>
      </p:sp>
      <p:sp>
        <p:nvSpPr>
          <p:cNvPr id="1052771" name="Text Placeholder 4"/>
          <p:cNvSpPr>
            <a:spLocks noGrp="1"/>
          </p:cNvSpPr>
          <p:nvPr>
            <p:ph type="body" sz="quarter" idx="10"/>
          </p:nvPr>
        </p:nvSpPr>
        <p:spPr>
          <a:xfrm>
            <a:off x="407591" y="6381750"/>
            <a:ext cx="454540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ltLang="zh-CN" noProof="0"/>
              <a:t>Click to edit Master text styles</a:t>
            </a:r>
            <a:endParaRPr lang="en-US" altLang="zh-CN" noProof="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526" name=""/>
        <p:cNvGrpSpPr/>
        <p:nvPr/>
      </p:nvGrpSpPr>
      <p:grpSpPr>
        <a:xfrm>
          <a:off x="0" y="0"/>
          <a:ext cx="0" cy="0"/>
          <a:chOff x="0" y="0"/>
          <a:chExt cx="0" cy="0"/>
        </a:xfrm>
      </p:grpSpPr>
      <p:sp>
        <p:nvSpPr>
          <p:cNvPr id="1051674" name="Content Placeholder 2"/>
          <p:cNvSpPr>
            <a:spLocks noGrp="1"/>
          </p:cNvSpPr>
          <p:nvPr>
            <p:ph idx="1"/>
          </p:nvPr>
        </p:nvSpPr>
        <p:spPr>
          <a:xfrm>
            <a:off x="400956" y="1809101"/>
            <a:ext cx="9087000" cy="4536504"/>
          </a:xfrm>
          <a:prstGeom prst="rect">
            <a:avLst/>
          </a:prstGeom>
        </p:spPr>
        <p:txBody>
          <a:bodyPr/>
          <a:lstStyle>
            <a:lvl1pPr marL="0" indent="0">
              <a:buNone/>
              <a:defRPr b="0"/>
            </a:lvl1pPr>
            <a:lvl2pPr marL="266700" indent="-266700">
              <a:buFont typeface="Arial" panose="020B0604020202020204" pitchFamily="34" charset="0"/>
              <a:buChar char="•"/>
            </a:lvl2pPr>
            <a:lvl3pPr marL="266700" indent="-266700">
              <a:buFont typeface="Arial" panose="020B0604020202020204" pitchFamily="34" charset="0"/>
              <a:buChar char="•"/>
              <a:defRPr i="1"/>
            </a:lvl3pPr>
            <a:lvl4pPr marL="539750" indent="-273050">
              <a:buFont typeface="Arial" panose="020B0604020202020204" pitchFamily="34" charset="0"/>
              <a:buChar char="−"/>
              <a:defRPr i="0"/>
            </a:lvl4pPr>
            <a:lvl5pPr marL="806450" indent="-266700">
              <a:defRPr sz="105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051675" name="Title Placeholder 1"/>
          <p:cNvSpPr>
            <a:spLocks noGrp="1"/>
          </p:cNvSpPr>
          <p:nvPr>
            <p:ph type="title"/>
          </p:nvPr>
        </p:nvSpPr>
        <p:spPr>
          <a:xfrm>
            <a:off x="400956" y="295683"/>
            <a:ext cx="9087000" cy="469492"/>
          </a:xfrm>
          <a:prstGeom prst="rect">
            <a:avLst/>
          </a:prstGeom>
        </p:spPr>
        <p:txBody>
          <a:bodyPr vert="horz" lIns="0" tIns="0" rIns="0" bIns="0" rtlCol="0" anchor="t" anchorCtr="0">
            <a:noAutofit/>
          </a:bodyPr>
          <a:lstStyle>
            <a:lvl1pPr>
              <a:defRPr lang="en-US" sz="2000" b="1" kern="1200" dirty="0" smtClean="0">
                <a:solidFill>
                  <a:schemeClr val="accent1">
                    <a:lumMod val="75000"/>
                  </a:schemeClr>
                </a:solidFill>
                <a:latin typeface="微软雅黑" panose="020B0503020204020204" pitchFamily="34" charset="-122"/>
                <a:ea typeface="微软雅黑" panose="020B0503020204020204" pitchFamily="34" charset="-122"/>
                <a:cs typeface="+mj-cs"/>
              </a:defRPr>
            </a:lvl1pPr>
          </a:lstStyle>
          <a:p>
            <a:r>
              <a:rPr lang="en-US" dirty="0"/>
              <a:t>Click to edit Master title style</a:t>
            </a:r>
            <a:endParaRPr lang="en-GB" dirty="0"/>
          </a:p>
        </p:txBody>
      </p:sp>
      <p:sp>
        <p:nvSpPr>
          <p:cNvPr id="1051676" name="Text Placeholder 8"/>
          <p:cNvSpPr>
            <a:spLocks noGrp="1"/>
          </p:cNvSpPr>
          <p:nvPr>
            <p:ph type="body" sz="quarter" idx="13"/>
          </p:nvPr>
        </p:nvSpPr>
        <p:spPr>
          <a:xfrm>
            <a:off x="400956" y="765175"/>
            <a:ext cx="9087000" cy="969282"/>
          </a:xfrm>
          <a:prstGeom prst="rect">
            <a:avLst/>
          </a:prstGeom>
        </p:spPr>
        <p:txBody>
          <a:bodyPr>
            <a:normAutofit/>
          </a:bodyPr>
          <a:lstStyle>
            <a:lvl1pPr marL="0" indent="0">
              <a:buNone/>
              <a:defRPr sz="1800" b="0">
                <a:solidFill>
                  <a:schemeClr val="accent5"/>
                </a:solidFill>
              </a:defRPr>
            </a:lvl1pPr>
          </a:lstStyle>
          <a:p>
            <a:pPr lvl="0"/>
            <a:r>
              <a:rPr lang="en-US" dirty="0"/>
              <a:t>Click to edit Master text styles</a:t>
            </a:r>
            <a:endParaRPr lang="en-US" dirty="0"/>
          </a:p>
        </p:txBody>
      </p:sp>
      <p:sp>
        <p:nvSpPr>
          <p:cNvPr id="1051677" name="Slide Number Placeholder 7"/>
          <p:cNvSpPr>
            <a:spLocks noGrp="1"/>
          </p:cNvSpPr>
          <p:nvPr>
            <p:ph type="sldNum" sz="quarter" idx="4"/>
          </p:nvPr>
        </p:nvSpPr>
        <p:spPr>
          <a:xfrm>
            <a:off x="8636329" y="6407835"/>
            <a:ext cx="858095"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fld>
            <a:endParaRPr lang="en-GB" dirty="0"/>
          </a:p>
        </p:txBody>
      </p:sp>
      <p:sp>
        <p:nvSpPr>
          <p:cNvPr id="1051678" name="Footer Placeholder 4"/>
          <p:cNvSpPr>
            <a:spLocks noGrp="1"/>
          </p:cNvSpPr>
          <p:nvPr>
            <p:ph type="ftr" sz="quarter" idx="3"/>
          </p:nvPr>
        </p:nvSpPr>
        <p:spPr>
          <a:xfrm>
            <a:off x="400956" y="6407835"/>
            <a:ext cx="8189429" cy="252000"/>
          </a:xfrm>
          <a:prstGeom prst="rect">
            <a:avLst/>
          </a:prstGeom>
        </p:spPr>
        <p:txBody>
          <a:bodyPr vert="horz" lIns="0" tIns="0" rIns="0" bIns="0" rtlCol="0" anchor="ctr" anchorCtr="0"/>
          <a:lstStyle>
            <a:lvl1pPr algn="l">
              <a:defRPr sz="800" b="0">
                <a:solidFill>
                  <a:srgbClr val="8C8C8C"/>
                </a:solidFill>
              </a:defRPr>
            </a:lvl1pPr>
          </a:lstStyle>
          <a:p>
            <a:r>
              <a:rPr lang="fr-FR"/>
              <a:t>©2014. For information, contact  Deloitte China.</a:t>
            </a:r>
            <a:endParaRPr lang="en-GB"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标题和内容">
    <p:spTree>
      <p:nvGrpSpPr>
        <p:cNvPr id="585" name=""/>
        <p:cNvGrpSpPr/>
        <p:nvPr/>
      </p:nvGrpSpPr>
      <p:grpSpPr>
        <a:xfrm>
          <a:off x="0" y="0"/>
          <a:ext cx="0" cy="0"/>
          <a:chOff x="0" y="0"/>
          <a:chExt cx="0" cy="0"/>
        </a:xfrm>
      </p:grpSpPr>
      <p:sp>
        <p:nvSpPr>
          <p:cNvPr id="1052202" name="标题 1"/>
          <p:cNvSpPr>
            <a:spLocks noGrp="1"/>
          </p:cNvSpPr>
          <p:nvPr>
            <p:ph type="title"/>
          </p:nvPr>
        </p:nvSpPr>
        <p:spPr>
          <a:xfrm>
            <a:off x="307977" y="119063"/>
            <a:ext cx="7813675" cy="609600"/>
          </a:xfrm>
          <a:prstGeom prst="rect">
            <a:avLst/>
          </a:prstGeom>
        </p:spPr>
        <p:txBody>
          <a:bodyPr/>
          <a:p>
            <a:r>
              <a:rPr lang="zh-CN" altLang="en-US"/>
              <a:t>单击此处编辑母版标题样式</a:t>
            </a:r>
            <a:endParaRPr lang="en-US"/>
          </a:p>
        </p:txBody>
      </p:sp>
      <p:sp>
        <p:nvSpPr>
          <p:cNvPr id="1052203" name="内容占位符 2"/>
          <p:cNvSpPr>
            <a:spLocks noGrp="1"/>
          </p:cNvSpPr>
          <p:nvPr>
            <p:ph idx="1"/>
          </p:nvPr>
        </p:nvSpPr>
        <p:spPr>
          <a:xfrm>
            <a:off x="304800" y="800104"/>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204" name="日期占位符 3"/>
          <p:cNvSpPr>
            <a:spLocks noGrp="1"/>
          </p:cNvSpPr>
          <p:nvPr>
            <p:ph type="dt" sz="half" idx="10"/>
          </p:nvPr>
        </p:nvSpPr>
        <p:spPr>
          <a:xfrm>
            <a:off x="382588" y="6553200"/>
            <a:ext cx="2063750" cy="304800"/>
          </a:xfrm>
          <a:prstGeom prst="rect">
            <a:avLst/>
          </a:prstGeom>
        </p:spPr>
        <p:txBody>
          <a:bodyPr/>
          <a:p>
            <a:endParaRPr lang="en-US" altLang="zh-CN"/>
          </a:p>
        </p:txBody>
      </p:sp>
      <p:sp>
        <p:nvSpPr>
          <p:cNvPr id="1052205"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589" name=""/>
        <p:cNvGrpSpPr/>
        <p:nvPr/>
      </p:nvGrpSpPr>
      <p:grpSpPr>
        <a:xfrm>
          <a:off x="0" y="0"/>
          <a:ext cx="0" cy="0"/>
          <a:chOff x="0" y="0"/>
          <a:chExt cx="0" cy="0"/>
        </a:xfrm>
      </p:grpSpPr>
      <p:sp>
        <p:nvSpPr>
          <p:cNvPr id="1052241" name="Title 1"/>
          <p:cNvSpPr>
            <a:spLocks noGrp="1"/>
          </p:cNvSpPr>
          <p:nvPr>
            <p:ph type="title"/>
          </p:nvPr>
        </p:nvSpPr>
        <p:spPr>
          <a:xfrm>
            <a:off x="1423987" y="10"/>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693" name=""/>
        <p:cNvGrpSpPr/>
        <p:nvPr/>
      </p:nvGrpSpPr>
      <p:grpSpPr>
        <a:xfrm>
          <a:off x="0" y="0"/>
          <a:ext cx="0" cy="0"/>
          <a:chOff x="0" y="0"/>
          <a:chExt cx="0" cy="0"/>
        </a:xfrm>
      </p:grpSpPr>
      <p:sp>
        <p:nvSpPr>
          <p:cNvPr id="1052584" name="标题 1"/>
          <p:cNvSpPr>
            <a:spLocks noGrp="1"/>
          </p:cNvSpPr>
          <p:nvPr>
            <p:ph type="title"/>
          </p:nvPr>
        </p:nvSpPr>
        <p:spPr>
          <a:xfrm>
            <a:off x="526256" y="258445"/>
            <a:ext cx="8543925" cy="1325563"/>
          </a:xfrm>
        </p:spPr>
        <p:txBody>
          <a:bodyPr anchor="ctr" anchorCtr="0">
            <a:normAutofit/>
          </a:bodyPr>
          <a:lstStyle>
            <a:lvl1pPr>
              <a:defRPr sz="195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1052585" name="内容占位符 2"/>
          <p:cNvSpPr>
            <a:spLocks noGrp="1"/>
          </p:cNvSpPr>
          <p:nvPr>
            <p:ph idx="1"/>
          </p:nvPr>
        </p:nvSpPr>
        <p:spPr>
          <a:xfrm>
            <a:off x="526256" y="1825625"/>
            <a:ext cx="8543925" cy="4351338"/>
          </a:xfrm>
        </p:spPr>
        <p:txBody>
          <a:bodyPr>
            <a:normAutofit/>
          </a:bodyPr>
          <a:lstStyle>
            <a:lvl1pPr>
              <a:defRPr sz="1625">
                <a:solidFill>
                  <a:schemeClr val="tx1">
                    <a:lumMod val="75000"/>
                    <a:lumOff val="25000"/>
                  </a:schemeClr>
                </a:solidFill>
              </a:defRPr>
            </a:lvl1pPr>
            <a:lvl2pPr>
              <a:defRPr sz="1465">
                <a:solidFill>
                  <a:schemeClr val="tx1">
                    <a:lumMod val="75000"/>
                    <a:lumOff val="25000"/>
                  </a:schemeClr>
                </a:solidFill>
              </a:defRPr>
            </a:lvl2pPr>
            <a:lvl3pPr>
              <a:defRPr sz="1300">
                <a:solidFill>
                  <a:schemeClr val="tx1">
                    <a:lumMod val="75000"/>
                    <a:lumOff val="25000"/>
                  </a:schemeClr>
                </a:solidFill>
              </a:defRPr>
            </a:lvl3pPr>
            <a:lvl4pPr>
              <a:defRPr sz="1300">
                <a:solidFill>
                  <a:schemeClr val="tx1">
                    <a:lumMod val="75000"/>
                    <a:lumOff val="25000"/>
                  </a:schemeClr>
                </a:solidFill>
              </a:defRPr>
            </a:lvl4pPr>
            <a:lvl5pPr>
              <a:defRPr sz="13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86" name="日期占位符 3"/>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87" name="页脚占位符 4"/>
          <p:cNvSpPr>
            <a:spLocks noGrp="1"/>
          </p:cNvSpPr>
          <p:nvPr>
            <p:ph type="ftr" sz="quarter" idx="11"/>
          </p:nvPr>
        </p:nvSpPr>
        <p:spPr/>
        <p:txBody>
          <a:bodyPr/>
          <a:p>
            <a:endParaRPr lang="zh-CN" altLang="en-US"/>
          </a:p>
        </p:txBody>
      </p:sp>
      <p:sp>
        <p:nvSpPr>
          <p:cNvPr id="1052588"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696" name=""/>
        <p:cNvGrpSpPr/>
        <p:nvPr/>
      </p:nvGrpSpPr>
      <p:grpSpPr>
        <a:xfrm>
          <a:off x="0" y="0"/>
          <a:ext cx="0" cy="0"/>
          <a:chOff x="0" y="0"/>
          <a:chExt cx="0" cy="0"/>
        </a:xfrm>
      </p:grpSpPr>
      <p:sp>
        <p:nvSpPr>
          <p:cNvPr id="1052599" name="标题 1"/>
          <p:cNvSpPr>
            <a:spLocks noGrp="1"/>
          </p:cNvSpPr>
          <p:nvPr>
            <p:ph type="title"/>
          </p:nvPr>
        </p:nvSpPr>
        <p:spPr>
          <a:xfrm>
            <a:off x="675878" y="3751117"/>
            <a:ext cx="5948759" cy="811357"/>
          </a:xfrm>
        </p:spPr>
        <p:txBody>
          <a:bodyPr anchor="b">
            <a:normAutofit/>
          </a:bodyPr>
          <a:lstStyle>
            <a:lvl1pPr>
              <a:defRPr sz="325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1052600" name="文本占位符 2"/>
          <p:cNvSpPr>
            <a:spLocks noGrp="1"/>
          </p:cNvSpPr>
          <p:nvPr>
            <p:ph type="body" idx="1"/>
          </p:nvPr>
        </p:nvSpPr>
        <p:spPr>
          <a:xfrm>
            <a:off x="675878" y="4610028"/>
            <a:ext cx="5948759" cy="647555"/>
          </a:xfrm>
        </p:spPr>
        <p:txBody>
          <a:bodyPr>
            <a:normAutofit/>
          </a:bodyPr>
          <a:lstStyle>
            <a:lvl1pPr marL="0" indent="0">
              <a:buNone/>
              <a:defRPr sz="1465">
                <a:solidFill>
                  <a:schemeClr val="tx1"/>
                </a:solidFill>
              </a:defRPr>
            </a:lvl1pPr>
            <a:lvl2pPr marL="371475" indent="0">
              <a:buNone/>
              <a:defRPr sz="1625">
                <a:solidFill>
                  <a:schemeClr val="tx1">
                    <a:tint val="75000"/>
                  </a:schemeClr>
                </a:solidFill>
              </a:defRPr>
            </a:lvl2pPr>
            <a:lvl3pPr marL="742950" indent="0">
              <a:buNone/>
              <a:defRPr sz="1465">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zh-CN" altLang="en-US" dirty="0"/>
              <a:t>单击此处编辑母版文本样式</a:t>
            </a:r>
            <a:endParaRPr lang="zh-CN" altLang="en-US" dirty="0"/>
          </a:p>
        </p:txBody>
      </p:sp>
      <p:sp>
        <p:nvSpPr>
          <p:cNvPr id="1052601" name="日期占位符 3"/>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602" name="页脚占位符 4"/>
          <p:cNvSpPr>
            <a:spLocks noGrp="1"/>
          </p:cNvSpPr>
          <p:nvPr>
            <p:ph type="ftr" sz="quarter" idx="11"/>
          </p:nvPr>
        </p:nvSpPr>
        <p:spPr/>
        <p:txBody>
          <a:bodyPr/>
          <a:p>
            <a:endParaRPr lang="zh-CN" altLang="en-US"/>
          </a:p>
        </p:txBody>
      </p:sp>
      <p:sp>
        <p:nvSpPr>
          <p:cNvPr id="1052603"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695" name=""/>
        <p:cNvGrpSpPr/>
        <p:nvPr/>
      </p:nvGrpSpPr>
      <p:grpSpPr>
        <a:xfrm>
          <a:off x="0" y="0"/>
          <a:ext cx="0" cy="0"/>
          <a:chOff x="0" y="0"/>
          <a:chExt cx="0" cy="0"/>
        </a:xfrm>
      </p:grpSpPr>
      <p:sp>
        <p:nvSpPr>
          <p:cNvPr id="1052593" name="标题 1"/>
          <p:cNvSpPr>
            <a:spLocks noGrp="1"/>
          </p:cNvSpPr>
          <p:nvPr>
            <p:ph type="title"/>
          </p:nvPr>
        </p:nvSpPr>
        <p:spPr>
          <a:xfrm>
            <a:off x="526256" y="258445"/>
            <a:ext cx="8543925" cy="1325563"/>
          </a:xfrm>
        </p:spPr>
        <p:txBody>
          <a:bodyPr>
            <a:normAutofit/>
          </a:bodyPr>
          <a:lstStyle>
            <a:lvl1pPr>
              <a:defRPr sz="195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1052594" name="内容占位符 2"/>
          <p:cNvSpPr>
            <a:spLocks noGrp="1"/>
          </p:cNvSpPr>
          <p:nvPr>
            <p:ph sz="half" idx="1"/>
          </p:nvPr>
        </p:nvSpPr>
        <p:spPr>
          <a:xfrm>
            <a:off x="526256" y="1825625"/>
            <a:ext cx="4210050" cy="4351338"/>
          </a:xfrm>
        </p:spPr>
        <p:txBody>
          <a:bodyPr>
            <a:normAutofit/>
          </a:bodyPr>
          <a:lstStyle>
            <a:lvl1pPr>
              <a:lnSpc>
                <a:spcPct val="150000"/>
              </a:lnSpc>
              <a:defRPr sz="1625">
                <a:solidFill>
                  <a:schemeClr val="tx1">
                    <a:lumMod val="75000"/>
                    <a:lumOff val="25000"/>
                  </a:schemeClr>
                </a:solidFill>
              </a:defRPr>
            </a:lvl1pPr>
            <a:lvl2pPr>
              <a:lnSpc>
                <a:spcPct val="150000"/>
              </a:lnSpc>
              <a:defRPr sz="1465">
                <a:solidFill>
                  <a:schemeClr val="tx1">
                    <a:lumMod val="75000"/>
                    <a:lumOff val="25000"/>
                  </a:schemeClr>
                </a:solidFill>
              </a:defRPr>
            </a:lvl2pPr>
            <a:lvl3pPr>
              <a:lnSpc>
                <a:spcPct val="150000"/>
              </a:lnSpc>
              <a:defRPr sz="1300">
                <a:solidFill>
                  <a:schemeClr val="tx1">
                    <a:lumMod val="75000"/>
                    <a:lumOff val="25000"/>
                  </a:schemeClr>
                </a:solidFill>
              </a:defRPr>
            </a:lvl3pPr>
            <a:lvl4pPr>
              <a:lnSpc>
                <a:spcPct val="150000"/>
              </a:lnSpc>
              <a:defRPr sz="1300">
                <a:solidFill>
                  <a:schemeClr val="tx1">
                    <a:lumMod val="75000"/>
                    <a:lumOff val="25000"/>
                  </a:schemeClr>
                </a:solidFill>
              </a:defRPr>
            </a:lvl4pPr>
            <a:lvl5pPr>
              <a:lnSpc>
                <a:spcPct val="150000"/>
              </a:lnSpc>
              <a:defRPr sz="13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95" name="内容占位符 3"/>
          <p:cNvSpPr>
            <a:spLocks noGrp="1"/>
          </p:cNvSpPr>
          <p:nvPr>
            <p:ph sz="half" idx="2"/>
          </p:nvPr>
        </p:nvSpPr>
        <p:spPr>
          <a:xfrm>
            <a:off x="4860131" y="1825625"/>
            <a:ext cx="4210050" cy="4351338"/>
          </a:xfrm>
        </p:spPr>
        <p:txBody>
          <a:bodyPr>
            <a:normAutofit/>
          </a:bodyPr>
          <a:lstStyle>
            <a:lvl1pPr>
              <a:lnSpc>
                <a:spcPct val="150000"/>
              </a:lnSpc>
              <a:defRPr sz="1625">
                <a:solidFill>
                  <a:schemeClr val="tx1">
                    <a:lumMod val="75000"/>
                    <a:lumOff val="25000"/>
                  </a:schemeClr>
                </a:solidFill>
              </a:defRPr>
            </a:lvl1pPr>
            <a:lvl2pPr>
              <a:lnSpc>
                <a:spcPct val="150000"/>
              </a:lnSpc>
              <a:defRPr sz="1465">
                <a:solidFill>
                  <a:schemeClr val="tx1">
                    <a:lumMod val="75000"/>
                    <a:lumOff val="25000"/>
                  </a:schemeClr>
                </a:solidFill>
              </a:defRPr>
            </a:lvl2pPr>
            <a:lvl3pPr>
              <a:lnSpc>
                <a:spcPct val="150000"/>
              </a:lnSpc>
              <a:defRPr sz="1300">
                <a:solidFill>
                  <a:schemeClr val="tx1">
                    <a:lumMod val="75000"/>
                    <a:lumOff val="25000"/>
                  </a:schemeClr>
                </a:solidFill>
              </a:defRPr>
            </a:lvl3pPr>
            <a:lvl4pPr>
              <a:lnSpc>
                <a:spcPct val="150000"/>
              </a:lnSpc>
              <a:defRPr sz="1300">
                <a:solidFill>
                  <a:schemeClr val="tx1">
                    <a:lumMod val="75000"/>
                    <a:lumOff val="25000"/>
                  </a:schemeClr>
                </a:solidFill>
              </a:defRPr>
            </a:lvl4pPr>
            <a:lvl5pPr>
              <a:lnSpc>
                <a:spcPct val="150000"/>
              </a:lnSpc>
              <a:defRPr sz="13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96" name="日期占位符 4"/>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97" name="页脚占位符 5"/>
          <p:cNvSpPr>
            <a:spLocks noGrp="1"/>
          </p:cNvSpPr>
          <p:nvPr>
            <p:ph type="ftr" sz="quarter" idx="11"/>
          </p:nvPr>
        </p:nvSpPr>
        <p:spPr/>
        <p:txBody>
          <a:bodyPr/>
          <a:p>
            <a:endParaRPr lang="zh-CN" altLang="en-US"/>
          </a:p>
        </p:txBody>
      </p:sp>
      <p:sp>
        <p:nvSpPr>
          <p:cNvPr id="1052598" name="灯片编号占位符 6"/>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688" name=""/>
        <p:cNvGrpSpPr/>
        <p:nvPr/>
      </p:nvGrpSpPr>
      <p:grpSpPr>
        <a:xfrm>
          <a:off x="0" y="0"/>
          <a:ext cx="0" cy="0"/>
          <a:chOff x="0" y="0"/>
          <a:chExt cx="0" cy="0"/>
        </a:xfrm>
      </p:grpSpPr>
      <p:sp>
        <p:nvSpPr>
          <p:cNvPr id="1052558" name="标题 1"/>
          <p:cNvSpPr>
            <a:spLocks noGrp="1"/>
          </p:cNvSpPr>
          <p:nvPr>
            <p:ph type="title"/>
          </p:nvPr>
        </p:nvSpPr>
        <p:spPr>
          <a:xfrm>
            <a:off x="682328" y="365125"/>
            <a:ext cx="8543925" cy="1325563"/>
          </a:xfrm>
        </p:spPr>
        <p:txBody>
          <a:bodyPr/>
          <a:p>
            <a:r>
              <a:rPr lang="zh-CN" altLang="en-US"/>
              <a:t>单击此处编辑母版标题样式</a:t>
            </a:r>
            <a:endParaRPr lang="zh-CN" altLang="en-US"/>
          </a:p>
        </p:txBody>
      </p:sp>
      <p:sp>
        <p:nvSpPr>
          <p:cNvPr id="1052559" name="文本占位符 2"/>
          <p:cNvSpPr>
            <a:spLocks noGrp="1"/>
          </p:cNvSpPr>
          <p:nvPr>
            <p:ph type="body" idx="1"/>
          </p:nvPr>
        </p:nvSpPr>
        <p:spPr>
          <a:xfrm>
            <a:off x="682328" y="1744961"/>
            <a:ext cx="4190702" cy="823912"/>
          </a:xfrm>
        </p:spPr>
        <p:txBody>
          <a:bodyPr anchor="b"/>
          <a:lstStyle>
            <a:lvl1pPr marL="0" indent="0">
              <a:buNone/>
              <a:defRPr sz="1950" b="1"/>
            </a:lvl1pPr>
            <a:lvl2pPr marL="371475" indent="0">
              <a:buNone/>
              <a:defRPr sz="1625" b="1"/>
            </a:lvl2pPr>
            <a:lvl3pPr marL="742950" indent="0">
              <a:buNone/>
              <a:defRPr sz="1465"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CN" altLang="en-US" dirty="0"/>
              <a:t>单击此处编辑母版文本样式</a:t>
            </a:r>
            <a:endParaRPr lang="zh-CN" altLang="en-US" dirty="0"/>
          </a:p>
        </p:txBody>
      </p:sp>
      <p:sp>
        <p:nvSpPr>
          <p:cNvPr id="1052560" name="内容占位符 3"/>
          <p:cNvSpPr>
            <a:spLocks noGrp="1"/>
          </p:cNvSpPr>
          <p:nvPr>
            <p:ph sz="half" idx="2"/>
          </p:nvPr>
        </p:nvSpPr>
        <p:spPr>
          <a:xfrm>
            <a:off x="682328" y="2615609"/>
            <a:ext cx="4190702" cy="3574054"/>
          </a:xfrm>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61" name="文本占位符 4"/>
          <p:cNvSpPr>
            <a:spLocks noGrp="1"/>
          </p:cNvSpPr>
          <p:nvPr>
            <p:ph type="body" sz="quarter" idx="3"/>
          </p:nvPr>
        </p:nvSpPr>
        <p:spPr>
          <a:xfrm>
            <a:off x="5014913" y="1744961"/>
            <a:ext cx="4211340" cy="823912"/>
          </a:xfrm>
        </p:spPr>
        <p:txBody>
          <a:bodyPr anchor="b"/>
          <a:lstStyle>
            <a:lvl1pPr marL="0" indent="0">
              <a:buNone/>
              <a:defRPr sz="1950" b="1"/>
            </a:lvl1pPr>
            <a:lvl2pPr marL="371475" indent="0">
              <a:buNone/>
              <a:defRPr sz="1625" b="1"/>
            </a:lvl2pPr>
            <a:lvl3pPr marL="742950" indent="0">
              <a:buNone/>
              <a:defRPr sz="1465"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CN" altLang="en-US" dirty="0"/>
              <a:t>单击此处编辑母版文本样式</a:t>
            </a:r>
            <a:endParaRPr lang="zh-CN" altLang="en-US" dirty="0"/>
          </a:p>
        </p:txBody>
      </p:sp>
      <p:sp>
        <p:nvSpPr>
          <p:cNvPr id="1052562" name="内容占位符 5"/>
          <p:cNvSpPr>
            <a:spLocks noGrp="1"/>
          </p:cNvSpPr>
          <p:nvPr>
            <p:ph sz="quarter" idx="4"/>
          </p:nvPr>
        </p:nvSpPr>
        <p:spPr>
          <a:xfrm>
            <a:off x="5014913" y="2615609"/>
            <a:ext cx="4211340" cy="3574054"/>
          </a:xfrm>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63" name="日期占位符 6"/>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64" name="页脚占位符 7"/>
          <p:cNvSpPr>
            <a:spLocks noGrp="1"/>
          </p:cNvSpPr>
          <p:nvPr>
            <p:ph type="ftr" sz="quarter" idx="11"/>
          </p:nvPr>
        </p:nvSpPr>
        <p:spPr/>
        <p:txBody>
          <a:bodyPr/>
          <a:p>
            <a:endParaRPr lang="zh-CN" altLang="en-US"/>
          </a:p>
        </p:txBody>
      </p:sp>
      <p:sp>
        <p:nvSpPr>
          <p:cNvPr id="1052565"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694" name=""/>
        <p:cNvGrpSpPr/>
        <p:nvPr/>
      </p:nvGrpSpPr>
      <p:grpSpPr>
        <a:xfrm>
          <a:off x="0" y="0"/>
          <a:ext cx="0" cy="0"/>
          <a:chOff x="0" y="0"/>
          <a:chExt cx="0" cy="0"/>
        </a:xfrm>
      </p:grpSpPr>
      <p:sp>
        <p:nvSpPr>
          <p:cNvPr id="1052589" name="标题 1"/>
          <p:cNvSpPr>
            <a:spLocks noGrp="1"/>
          </p:cNvSpPr>
          <p:nvPr>
            <p:ph type="title"/>
          </p:nvPr>
        </p:nvSpPr>
        <p:spPr>
          <a:xfrm>
            <a:off x="681038" y="2766219"/>
            <a:ext cx="8543925" cy="1325563"/>
          </a:xfrm>
        </p:spPr>
        <p:txBody>
          <a:bodyPr>
            <a:normAutofit/>
          </a:bodyPr>
          <a:lstStyle>
            <a:lvl1pPr algn="ctr">
              <a:defRPr sz="39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1052590" name="日期占位符 2"/>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91" name="页脚占位符 3"/>
          <p:cNvSpPr>
            <a:spLocks noGrp="1"/>
          </p:cNvSpPr>
          <p:nvPr>
            <p:ph type="ftr" sz="quarter" idx="11"/>
          </p:nvPr>
        </p:nvSpPr>
        <p:spPr/>
        <p:txBody>
          <a:bodyPr/>
          <a:p>
            <a:endParaRPr lang="zh-CN" altLang="en-US"/>
          </a:p>
        </p:txBody>
      </p:sp>
      <p:sp>
        <p:nvSpPr>
          <p:cNvPr id="1052592"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690" name=""/>
        <p:cNvGrpSpPr/>
        <p:nvPr/>
      </p:nvGrpSpPr>
      <p:grpSpPr>
        <a:xfrm>
          <a:off x="0" y="0"/>
          <a:ext cx="0" cy="0"/>
          <a:chOff x="0" y="0"/>
          <a:chExt cx="0" cy="0"/>
        </a:xfrm>
      </p:grpSpPr>
      <p:sp>
        <p:nvSpPr>
          <p:cNvPr id="1052570" name="日期占位符 1"/>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71" name="页脚占位符 2"/>
          <p:cNvSpPr>
            <a:spLocks noGrp="1"/>
          </p:cNvSpPr>
          <p:nvPr>
            <p:ph type="ftr" sz="quarter" idx="11"/>
          </p:nvPr>
        </p:nvSpPr>
        <p:spPr/>
        <p:txBody>
          <a:bodyPr/>
          <a:p>
            <a:endParaRPr lang="zh-CN" altLang="en-US"/>
          </a:p>
        </p:txBody>
      </p:sp>
      <p:sp>
        <p:nvSpPr>
          <p:cNvPr id="1052572" name="灯片编号占位符 3"/>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691" name=""/>
        <p:cNvGrpSpPr/>
        <p:nvPr/>
      </p:nvGrpSpPr>
      <p:grpSpPr>
        <a:xfrm>
          <a:off x="0" y="0"/>
          <a:ext cx="0" cy="0"/>
          <a:chOff x="0" y="0"/>
          <a:chExt cx="0" cy="0"/>
        </a:xfrm>
      </p:grpSpPr>
      <p:sp>
        <p:nvSpPr>
          <p:cNvPr id="1052573" name="标题 1"/>
          <p:cNvSpPr>
            <a:spLocks noGrp="1"/>
          </p:cNvSpPr>
          <p:nvPr>
            <p:ph type="title" hasCustomPrompt="1"/>
          </p:nvPr>
        </p:nvSpPr>
        <p:spPr>
          <a:xfrm>
            <a:off x="525482" y="127000"/>
            <a:ext cx="3384225" cy="1600200"/>
          </a:xfrm>
        </p:spPr>
        <p:txBody>
          <a:bodyPr anchor="ctr" anchorCtr="0">
            <a:normAutofit/>
          </a:bodyPr>
          <a:lstStyle>
            <a:lvl1pPr>
              <a:defRPr sz="195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1052574" name="图片占位符 2"/>
          <p:cNvSpPr>
            <a:spLocks noGrp="1" noChangeAspect="1"/>
          </p:cNvSpPr>
          <p:nvPr>
            <p:ph type="pic" idx="1"/>
          </p:nvPr>
        </p:nvSpPr>
        <p:spPr>
          <a:xfrm>
            <a:off x="4212000" y="766354"/>
            <a:ext cx="4726617" cy="5094446"/>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zh-CN" altLang="en-US" dirty="0"/>
          </a:p>
        </p:txBody>
      </p:sp>
      <p:sp>
        <p:nvSpPr>
          <p:cNvPr id="1052575" name="文本占位符 3"/>
          <p:cNvSpPr>
            <a:spLocks noGrp="1"/>
          </p:cNvSpPr>
          <p:nvPr>
            <p:ph type="body" sz="half" idx="2"/>
          </p:nvPr>
        </p:nvSpPr>
        <p:spPr>
          <a:xfrm>
            <a:off x="529609" y="2057400"/>
            <a:ext cx="3384225" cy="3811588"/>
          </a:xfrm>
        </p:spPr>
        <p:txBody>
          <a:bodyPr>
            <a:normAutofit/>
          </a:bodyPr>
          <a:lstStyle>
            <a:lvl1pPr marL="0" indent="0">
              <a:lnSpc>
                <a:spcPct val="150000"/>
              </a:lnSpc>
              <a:buNone/>
              <a:defRPr sz="1300"/>
            </a:lvl1pPr>
            <a:lvl2pPr marL="371475" indent="0">
              <a:buNone/>
              <a:defRPr sz="1140"/>
            </a:lvl2pPr>
            <a:lvl3pPr marL="742950" indent="0">
              <a:buNone/>
              <a:defRPr sz="975"/>
            </a:lvl3pPr>
            <a:lvl4pPr marL="1114425" indent="0">
              <a:buNone/>
              <a:defRPr sz="815"/>
            </a:lvl4pPr>
            <a:lvl5pPr marL="1485900" indent="0">
              <a:buNone/>
              <a:defRPr sz="815"/>
            </a:lvl5pPr>
            <a:lvl6pPr marL="1857375" indent="0">
              <a:buNone/>
              <a:defRPr sz="815"/>
            </a:lvl6pPr>
            <a:lvl7pPr marL="2228850" indent="0">
              <a:buNone/>
              <a:defRPr sz="815"/>
            </a:lvl7pPr>
            <a:lvl8pPr marL="2600325" indent="0">
              <a:buNone/>
              <a:defRPr sz="815"/>
            </a:lvl8pPr>
            <a:lvl9pPr marL="2971800" indent="0">
              <a:buNone/>
              <a:defRPr sz="815"/>
            </a:lvl9pPr>
          </a:lstStyle>
          <a:p>
            <a:pPr lvl="0"/>
            <a:r>
              <a:rPr lang="zh-CN" altLang="en-US" dirty="0"/>
              <a:t>单击此处编辑母版文本样式</a:t>
            </a:r>
            <a:endParaRPr lang="zh-CN" altLang="en-US" dirty="0"/>
          </a:p>
        </p:txBody>
      </p:sp>
      <p:sp>
        <p:nvSpPr>
          <p:cNvPr id="1052576" name="日期占位符 4"/>
          <p:cNvSpPr>
            <a:spLocks noGrp="1"/>
          </p:cNvSpPr>
          <p:nvPr>
            <p:ph type="dt" sz="half" idx="10"/>
          </p:nvPr>
        </p:nvSpPr>
        <p:spPr/>
        <p:txBody>
          <a:bodyPr/>
          <a:p>
            <a:fld id="{9EFD9D74-47D9-4702-A33C-335B63B48DBF}" type="datetimeFigureOut">
              <a:rPr lang="zh-CN" altLang="en-US" smtClean="0"/>
            </a:fld>
            <a:endParaRPr lang="zh-CN" altLang="en-US" dirty="0"/>
          </a:p>
        </p:txBody>
      </p:sp>
      <p:sp>
        <p:nvSpPr>
          <p:cNvPr id="1052577" name="页脚占位符 5"/>
          <p:cNvSpPr>
            <a:spLocks noGrp="1"/>
          </p:cNvSpPr>
          <p:nvPr>
            <p:ph type="ftr" sz="quarter" idx="11"/>
          </p:nvPr>
        </p:nvSpPr>
        <p:spPr/>
        <p:txBody>
          <a:bodyPr/>
          <a:p>
            <a:endParaRPr lang="zh-CN" altLang="en-US" dirty="0"/>
          </a:p>
        </p:txBody>
      </p:sp>
      <p:sp>
        <p:nvSpPr>
          <p:cNvPr id="1052578" name="灯片编号占位符 6"/>
          <p:cNvSpPr>
            <a:spLocks noGrp="1"/>
          </p:cNvSpPr>
          <p:nvPr>
            <p:ph type="sldNum" sz="quarter" idx="12"/>
          </p:nvPr>
        </p:nvSpPr>
        <p:spPr/>
        <p:txBody>
          <a:bodyPr/>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692" name=""/>
        <p:cNvGrpSpPr/>
        <p:nvPr/>
      </p:nvGrpSpPr>
      <p:grpSpPr>
        <a:xfrm>
          <a:off x="0" y="0"/>
          <a:ext cx="0" cy="0"/>
          <a:chOff x="0" y="0"/>
          <a:chExt cx="0" cy="0"/>
        </a:xfrm>
      </p:grpSpPr>
      <p:sp>
        <p:nvSpPr>
          <p:cNvPr id="1052579" name="竖排标题 1"/>
          <p:cNvSpPr>
            <a:spLocks noGrp="1"/>
          </p:cNvSpPr>
          <p:nvPr>
            <p:ph type="title" orient="vert"/>
          </p:nvPr>
        </p:nvSpPr>
        <p:spPr>
          <a:xfrm>
            <a:off x="7982393" y="365125"/>
            <a:ext cx="1242569" cy="5811838"/>
          </a:xfrm>
        </p:spPr>
        <p:txBody>
          <a:bodyPr vert="eaVert">
            <a:normAutofit/>
          </a:bodyPr>
          <a:lstStyle>
            <a:lvl1pPr>
              <a:defRPr sz="2925"/>
            </a:lvl1pPr>
          </a:lstStyle>
          <a:p>
            <a:r>
              <a:rPr lang="zh-CN" altLang="en-US"/>
              <a:t>单击此处编辑母版标题样式</a:t>
            </a:r>
            <a:endParaRPr lang="zh-CN" altLang="en-US"/>
          </a:p>
        </p:txBody>
      </p:sp>
      <p:sp>
        <p:nvSpPr>
          <p:cNvPr id="1052580" name="竖排文字占位符 2"/>
          <p:cNvSpPr>
            <a:spLocks noGrp="1"/>
          </p:cNvSpPr>
          <p:nvPr>
            <p:ph type="body" orient="vert" idx="1"/>
          </p:nvPr>
        </p:nvSpPr>
        <p:spPr>
          <a:xfrm>
            <a:off x="681038" y="365125"/>
            <a:ext cx="7214966" cy="5811838"/>
          </a:xfrm>
        </p:spPr>
        <p:txBody>
          <a:bodyPr vert="eaVert"/>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52581" name="日期占位符 3"/>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82" name="页脚占位符 4"/>
          <p:cNvSpPr>
            <a:spLocks noGrp="1"/>
          </p:cNvSpPr>
          <p:nvPr>
            <p:ph type="ftr" sz="quarter" idx="11"/>
          </p:nvPr>
        </p:nvSpPr>
        <p:spPr/>
        <p:txBody>
          <a:bodyPr/>
          <a:p>
            <a:endParaRPr lang="zh-CN" altLang="en-US"/>
          </a:p>
        </p:txBody>
      </p:sp>
      <p:sp>
        <p:nvSpPr>
          <p:cNvPr id="1052583"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689" name=""/>
        <p:cNvGrpSpPr/>
        <p:nvPr/>
      </p:nvGrpSpPr>
      <p:grpSpPr>
        <a:xfrm>
          <a:off x="0" y="0"/>
          <a:ext cx="0" cy="0"/>
          <a:chOff x="0" y="0"/>
          <a:chExt cx="0" cy="0"/>
        </a:xfrm>
      </p:grpSpPr>
      <p:sp>
        <p:nvSpPr>
          <p:cNvPr id="1052566" name="日期占位符 2"/>
          <p:cNvSpPr>
            <a:spLocks noGrp="1"/>
          </p:cNvSpPr>
          <p:nvPr>
            <p:ph type="dt" sz="half" idx="10"/>
          </p:nvPr>
        </p:nvSpPr>
        <p:spPr/>
        <p:txBody>
          <a:bodyPr/>
          <a:p>
            <a:fld id="{760FBDFE-C587-4B4C-A407-44438C67B59E}" type="datetimeFigureOut">
              <a:rPr lang="zh-CN" altLang="en-US" smtClean="0"/>
            </a:fld>
            <a:endParaRPr lang="zh-CN" altLang="en-US"/>
          </a:p>
        </p:txBody>
      </p:sp>
      <p:sp>
        <p:nvSpPr>
          <p:cNvPr id="1052567" name="页脚占位符 3"/>
          <p:cNvSpPr>
            <a:spLocks noGrp="1"/>
          </p:cNvSpPr>
          <p:nvPr>
            <p:ph type="ftr" sz="quarter" idx="11"/>
          </p:nvPr>
        </p:nvSpPr>
        <p:spPr/>
        <p:txBody>
          <a:bodyPr/>
          <a:p>
            <a:endParaRPr lang="zh-CN" altLang="en-US"/>
          </a:p>
        </p:txBody>
      </p:sp>
      <p:sp>
        <p:nvSpPr>
          <p:cNvPr id="1052568"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1052569" name="内容占位符 6"/>
          <p:cNvSpPr>
            <a:spLocks noGrp="1"/>
          </p:cNvSpPr>
          <p:nvPr>
            <p:ph sz="quarter" idx="13"/>
          </p:nvPr>
        </p:nvSpPr>
        <p:spPr>
          <a:xfrm>
            <a:off x="681038" y="551543"/>
            <a:ext cx="8543925" cy="5558971"/>
          </a:xfrm>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SC-Divider-Deloitte green">
    <p:bg bwMode="gray">
      <p:bgPr>
        <a:solidFill>
          <a:schemeClr val="accent1"/>
        </a:solidFill>
        <a:effectLst/>
      </p:bgPr>
    </p:bg>
    <p:spTree>
      <p:nvGrpSpPr>
        <p:cNvPr id="865" name=""/>
        <p:cNvGrpSpPr/>
        <p:nvPr/>
      </p:nvGrpSpPr>
      <p:grpSpPr>
        <a:xfrm>
          <a:off x="0" y="0"/>
          <a:ext cx="0" cy="0"/>
          <a:chOff x="0" y="0"/>
          <a:chExt cx="0" cy="0"/>
        </a:xfrm>
      </p:grpSpPr>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SC-Divider-dark green">
    <p:bg bwMode="gray">
      <p:bgPr>
        <a:solidFill>
          <a:srgbClr val="046A38"/>
        </a:solidFill>
        <a:effectLst/>
      </p:bgPr>
    </p:bg>
    <p:spTree>
      <p:nvGrpSpPr>
        <p:cNvPr id="866" name=""/>
        <p:cNvGrpSpPr/>
        <p:nvPr/>
      </p:nvGrpSpPr>
      <p:grpSpPr>
        <a:xfrm>
          <a:off x="0" y="0"/>
          <a:ext cx="0" cy="0"/>
          <a:chOff x="0" y="0"/>
          <a:chExt cx="0" cy="0"/>
        </a:xfrm>
      </p:grpSpPr>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SC-Divider-blue">
    <p:bg bwMode="gray">
      <p:bgPr>
        <a:solidFill>
          <a:srgbClr val="62B5E5"/>
        </a:solidFill>
        <a:effectLst/>
      </p:bgPr>
    </p:bg>
    <p:spTree>
      <p:nvGrpSpPr>
        <p:cNvPr id="241" name=""/>
        <p:cNvGrpSpPr/>
        <p:nvPr/>
      </p:nvGrpSpPr>
      <p:grpSpPr>
        <a:xfrm>
          <a:off x="0" y="0"/>
          <a:ext cx="0" cy="0"/>
          <a:chOff x="0" y="0"/>
          <a:chExt cx="0" cy="0"/>
        </a:xfrm>
      </p:grpSpPr>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showMasterSp="0" userDrawn="1">
  <p:cSld name="SC-Divider-dark blue">
    <p:bg bwMode="gray">
      <p:bgPr>
        <a:solidFill>
          <a:schemeClr val="accent4"/>
        </a:solidFill>
        <a:effectLst/>
      </p:bgPr>
    </p:bg>
    <p:spTree>
      <p:nvGrpSpPr>
        <p:cNvPr id="867" name=""/>
        <p:cNvGrpSpPr/>
        <p:nvPr/>
      </p:nvGrpSpPr>
      <p:grpSpPr>
        <a:xfrm>
          <a:off x="0" y="0"/>
          <a:ext cx="0" cy="0"/>
          <a:chOff x="0" y="0"/>
          <a:chExt cx="0" cy="0"/>
        </a:xfrm>
      </p:grpSpPr>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SC-Divider-black">
    <p:bg bwMode="gray">
      <p:bgPr>
        <a:solidFill>
          <a:schemeClr val="tx1"/>
        </a:solidFill>
        <a:effectLst/>
      </p:bgPr>
    </p:bg>
    <p:spTree>
      <p:nvGrpSpPr>
        <p:cNvPr id="868" name=""/>
        <p:cNvGrpSpPr/>
        <p:nvPr/>
      </p:nvGrpSpPr>
      <p:grpSpPr>
        <a:xfrm>
          <a:off x="0" y="0"/>
          <a:ext cx="0" cy="0"/>
          <a:chOff x="0" y="0"/>
          <a:chExt cx="0" cy="0"/>
        </a:xfrm>
      </p:grpSpPr>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userDrawn="1">
  <p:cSld name="SC-End slide">
    <p:spTree>
      <p:nvGrpSpPr>
        <p:cNvPr id="869" name=""/>
        <p:cNvGrpSpPr/>
        <p:nvPr/>
      </p:nvGrpSpPr>
      <p:grpSpPr>
        <a:xfrm>
          <a:off x="0" y="0"/>
          <a:ext cx="0" cy="0"/>
          <a:chOff x="0" y="0"/>
          <a:chExt cx="0" cy="0"/>
        </a:xfrm>
      </p:grpSpPr>
      <p:sp>
        <p:nvSpPr>
          <p:cNvPr id="1052819" name="Text Placeholder 5"/>
          <p:cNvSpPr>
            <a:spLocks noGrp="1"/>
          </p:cNvSpPr>
          <p:nvPr>
            <p:ph type="body" sz="quarter" idx="13" hasCustomPrompt="1"/>
          </p:nvPr>
        </p:nvSpPr>
        <p:spPr>
          <a:xfrm>
            <a:off x="407592" y="4211955"/>
            <a:ext cx="6929761" cy="2169796"/>
          </a:xfrm>
        </p:spPr>
        <p:txBody>
          <a:bodyPr anchor="b" anchorCtr="0"/>
          <a:lstStyle>
            <a:lvl1pPr>
              <a:lnSpc>
                <a:spcPct val="100000"/>
              </a:lnSpc>
              <a:spcAft>
                <a:spcPts val="600"/>
              </a:spcAft>
              <a:defRPr sz="900">
                <a:latin typeface="+mn-lt"/>
                <a:ea typeface="+mn-ea"/>
              </a:defRPr>
            </a:lvl1pPr>
          </a:lstStyle>
          <a:p>
            <a:pPr lvl="0"/>
            <a:r>
              <a:rPr lang="zh-CN" altLang="en-US" noProof="0" dirty="0"/>
              <a:t>点击输入内容</a:t>
            </a:r>
            <a:endParaRPr lang="zh-CN" altLang="en-US" noProof="0" dirty="0"/>
          </a:p>
        </p:txBody>
      </p:sp>
      <p:sp>
        <p:nvSpPr>
          <p:cNvPr id="1052820" name="Picture Placeholder 2"/>
          <p:cNvSpPr>
            <a:spLocks noGrp="1"/>
          </p:cNvSpPr>
          <p:nvPr>
            <p:ph type="pic" sz="quarter" idx="14" hasCustomPrompt="1"/>
          </p:nvPr>
        </p:nvSpPr>
        <p:spPr>
          <a:xfrm>
            <a:off x="7613813" y="4211955"/>
            <a:ext cx="1884596" cy="1725448"/>
          </a:xfrm>
        </p:spPr>
        <p:txBody>
          <a:bodyPr anchor="ctr" anchorCtr="0"/>
          <a:lstStyle>
            <a:lvl1pPr algn="ctr">
              <a:defRPr sz="900">
                <a:latin typeface="+mn-lt"/>
                <a:ea typeface="+mn-ea"/>
              </a:defRPr>
            </a:lvl1pPr>
          </a:lstStyle>
          <a:p>
            <a:r>
              <a:rPr lang="zh-CN" altLang="en-US" sz="900" noProof="0" dirty="0"/>
              <a:t>点击此处添加赞助商标识</a:t>
            </a:r>
            <a:endParaRPr lang="en-US" noProof="0" dirty="0"/>
          </a:p>
        </p:txBody>
      </p:sp>
      <p:sp>
        <p:nvSpPr>
          <p:cNvPr id="1052821" name="Text Placeholder 7"/>
          <p:cNvSpPr>
            <a:spLocks noGrp="1"/>
          </p:cNvSpPr>
          <p:nvPr>
            <p:ph type="body" sz="quarter" idx="15" hasCustomPrompt="1"/>
          </p:nvPr>
        </p:nvSpPr>
        <p:spPr>
          <a:xfrm>
            <a:off x="7613815" y="6018028"/>
            <a:ext cx="1884595" cy="363722"/>
          </a:xfrm>
        </p:spPr>
        <p:txBody>
          <a:bodyPr anchor="b" anchorCtr="0"/>
          <a:lstStyle>
            <a:lvl1pPr>
              <a:lnSpc>
                <a:spcPct val="100000"/>
              </a:lnSpc>
              <a:defRPr sz="950">
                <a:latin typeface="+mn-lt"/>
                <a:ea typeface="+mn-ea"/>
              </a:defRPr>
            </a:lvl1pPr>
          </a:lstStyle>
          <a:p>
            <a:pPr lvl="0"/>
            <a:r>
              <a:rPr lang="zh-CN" altLang="en-US" noProof="0" dirty="0"/>
              <a:t>点击输入内容</a:t>
            </a:r>
            <a:endParaRPr lang="zh-CN" altLang="en-US" noProof="0" dirty="0"/>
          </a:p>
        </p:txBody>
      </p:sp>
      <p:grpSp>
        <p:nvGrpSpPr>
          <p:cNvPr id="870" name="Group 6"/>
          <p:cNvGrpSpPr/>
          <p:nvPr userDrawn="1"/>
        </p:nvGrpSpPr>
        <p:grpSpPr>
          <a:xfrm>
            <a:off x="409490" y="378000"/>
            <a:ext cx="1755000" cy="307976"/>
            <a:chOff x="398463" y="404813"/>
            <a:chExt cx="1627187" cy="307976"/>
          </a:xfrm>
          <a:solidFill>
            <a:schemeClr val="tx1"/>
          </a:solidFill>
        </p:grpSpPr>
        <p:sp>
          <p:nvSpPr>
            <p:cNvPr id="1052822"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sz="1800">
                <a:solidFill>
                  <a:prstClr val="white"/>
                </a:solidFill>
              </a:endParaRPr>
            </a:p>
          </p:txBody>
        </p:sp>
        <p:sp>
          <p:nvSpPr>
            <p:cNvPr id="1052823"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824"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825"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826"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827"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sz="1800">
                <a:solidFill>
                  <a:prstClr val="white"/>
                </a:solidFill>
              </a:endParaRPr>
            </a:p>
          </p:txBody>
        </p:sp>
        <p:sp>
          <p:nvSpPr>
            <p:cNvPr id="1052828"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829"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830"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sz="1800">
                <a:solidFill>
                  <a:prstClr val="white"/>
                </a:solidFill>
              </a:endParaRPr>
            </a:p>
          </p:txBody>
        </p:sp>
        <p:sp>
          <p:nvSpPr>
            <p:cNvPr id="1052831"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sz="1800">
                <a:solidFill>
                  <a:prstClr val="white"/>
                </a:solidFill>
              </a:endParaRPr>
            </a:p>
          </p:txBody>
        </p:sp>
      </p:grpSp>
      <p:pic>
        <p:nvPicPr>
          <p:cNvPr id="2097515" name="图片 18"/>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52" name=""/>
        <p:cNvGrpSpPr/>
        <p:nvPr/>
      </p:nvGrpSpPr>
      <p:grpSpPr>
        <a:xfrm>
          <a:off x="0" y="0"/>
          <a:ext cx="0" cy="0"/>
          <a:chOff x="0" y="0"/>
          <a:chExt cx="0" cy="0"/>
        </a:xfrm>
      </p:grpSpPr>
      <p:graphicFrame>
        <p:nvGraphicFramePr>
          <p:cNvPr id="4194387"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09156"/>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75" name="Title 1"/>
          <p:cNvSpPr>
            <a:spLocks noGrp="1"/>
          </p:cNvSpPr>
          <p:nvPr>
            <p:ph type="title"/>
            <p:custDataLst>
              <p:tags r:id="rId5"/>
            </p:custDataLst>
          </p:nvPr>
        </p:nvSpPr>
        <p:spPr>
          <a:xfrm>
            <a:off x="390002" y="132000"/>
            <a:ext cx="9126000" cy="630000"/>
          </a:xfrm>
          <a:prstGeom prst="rect">
            <a:avLst/>
          </a:prstGeom>
        </p:spPr>
        <p:txBody>
          <a:bodyPr/>
          <a:p>
            <a:r>
              <a:rPr lang="en-US"/>
              <a:t>Click to edit Master title style</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745" name=""/>
        <p:cNvGrpSpPr/>
        <p:nvPr/>
      </p:nvGrpSpPr>
      <p:grpSpPr>
        <a:xfrm>
          <a:off x="0" y="0"/>
          <a:ext cx="0" cy="0"/>
          <a:chOff x="0" y="0"/>
          <a:chExt cx="0" cy="0"/>
        </a:xfrm>
      </p:grpSpPr>
      <p:graphicFrame>
        <p:nvGraphicFramePr>
          <p:cNvPr id="4194382"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1018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63" name="Title 1"/>
          <p:cNvSpPr>
            <a:spLocks noGrp="1"/>
          </p:cNvSpPr>
          <p:nvPr>
            <p:ph type="title"/>
            <p:custDataLst>
              <p:tags r:id="rId5"/>
            </p:custDataLst>
          </p:nvPr>
        </p:nvSpPr>
        <p:spPr>
          <a:xfrm>
            <a:off x="390002" y="132000"/>
            <a:ext cx="9126000" cy="630000"/>
          </a:xfrm>
          <a:prstGeom prst="rect">
            <a:avLst/>
          </a:prstGeom>
        </p:spPr>
        <p:txBody>
          <a:bodyPr/>
          <a:p>
            <a:r>
              <a:rPr lang="en-US"/>
              <a:t>Click to edit Master title style</a:t>
            </a:r>
            <a:endParaRPr lang="en-GB"/>
          </a:p>
        </p:txBody>
      </p:sp>
      <p:sp>
        <p:nvSpPr>
          <p:cNvPr id="1052664" name="Text Placeholder 3"/>
          <p:cNvSpPr>
            <a:spLocks noGrp="1"/>
          </p:cNvSpPr>
          <p:nvPr>
            <p:ph type="body" sz="quarter" idx="10"/>
          </p:nvPr>
        </p:nvSpPr>
        <p:spPr>
          <a:xfrm>
            <a:off x="390002" y="981075"/>
            <a:ext cx="9126000" cy="5327650"/>
          </a:xfrm>
          <a:prstGeom prst="rect">
            <a:avLst/>
          </a:prstGeom>
        </p:spPr>
        <p:txBody>
          <a:bodyPr/>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46" name=""/>
        <p:cNvGrpSpPr/>
        <p:nvPr/>
      </p:nvGrpSpPr>
      <p:grpSpPr>
        <a:xfrm>
          <a:off x="0" y="0"/>
          <a:ext cx="0" cy="0"/>
          <a:chOff x="0" y="0"/>
          <a:chExt cx="0" cy="0"/>
        </a:xfrm>
      </p:grpSpPr>
      <p:pic>
        <p:nvPicPr>
          <p:cNvPr id="2097421" name="图片 311204"/>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65"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5121" name="图片 311204"/>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51" name=""/>
        <p:cNvGrpSpPr/>
        <p:nvPr/>
      </p:nvGrpSpPr>
      <p:grpSpPr>
        <a:xfrm>
          <a:off x="0" y="0"/>
          <a:ext cx="0" cy="0"/>
          <a:chOff x="0" y="0"/>
          <a:chExt cx="0" cy="0"/>
        </a:xfrm>
      </p:grpSpPr>
      <p:pic>
        <p:nvPicPr>
          <p:cNvPr id="2097428" name="图片 312228"/>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74"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6145" name="图片 312228"/>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50" name=""/>
        <p:cNvGrpSpPr/>
        <p:nvPr/>
      </p:nvGrpSpPr>
      <p:grpSpPr>
        <a:xfrm>
          <a:off x="0" y="0"/>
          <a:ext cx="0" cy="0"/>
          <a:chOff x="0" y="0"/>
          <a:chExt cx="0" cy="0"/>
        </a:xfrm>
      </p:grpSpPr>
      <p:graphicFrame>
        <p:nvGraphicFramePr>
          <p:cNvPr id="4194385"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13252"/>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72"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sz="1800" dirty="0">
              <a:solidFill>
                <a:srgbClr val="FFFFFF"/>
              </a:solidFill>
            </a:endParaRPr>
          </a:p>
        </p:txBody>
      </p:sp>
      <p:pic>
        <p:nvPicPr>
          <p:cNvPr id="2097426" name="Picture 7" descr="Member_RGB"/>
          <p:cNvPicPr>
            <a:picLocks noChangeAspect="1" noChangeArrowheads="1"/>
          </p:cNvPicPr>
          <p:nvPr userDrawn="1">
            <p:custDataLst>
              <p:tags r:id="rId6"/>
            </p:custDataLst>
          </p:nvPr>
        </p:nvPicPr>
        <p:blipFill>
          <a:blip r:embed="rId7"/>
          <a:srcRect/>
          <a:stretch>
            <a:fillRect/>
          </a:stretch>
        </p:blipFill>
        <p:spPr bwMode="auto">
          <a:xfrm>
            <a:off x="7815265" y="6350000"/>
            <a:ext cx="1633537" cy="228600"/>
          </a:xfrm>
          <a:prstGeom prst="rect">
            <a:avLst/>
          </a:prstGeom>
          <a:noFill/>
          <a:ln>
            <a:noFill/>
          </a:ln>
        </p:spPr>
      </p:pic>
      <p:sp>
        <p:nvSpPr>
          <p:cNvPr id="1052673" name="Rectangle 3"/>
          <p:cNvSpPr>
            <a:spLocks noChangeArrowheads="1"/>
          </p:cNvSpPr>
          <p:nvPr userDrawn="1">
            <p:custDataLst>
              <p:tags r:id="rId8"/>
            </p:custDataLst>
          </p:nvPr>
        </p:nvSpPr>
        <p:spPr bwMode="gray">
          <a:xfrm>
            <a:off x="374651" y="5257800"/>
            <a:ext cx="7092950" cy="1295400"/>
          </a:xfrm>
          <a:prstGeom prst="rect">
            <a:avLst/>
          </a:prstGeom>
          <a:solidFill>
            <a:schemeClr val="bg1"/>
          </a:solidFill>
          <a:ln w="9525" algn="ctr">
            <a:noFill/>
            <a:miter lim="800000"/>
          </a:ln>
        </p:spPr>
        <p:txBody>
          <a:bodyPr lIns="0" tIns="0" rIns="0" bIns="0" anchor="b"/>
          <a:p>
            <a:pPr eaLnBrk="0" hangingPunct="0">
              <a:lnSpc>
                <a:spcPct val="102000"/>
              </a:lnSpc>
              <a:spcAft>
                <a:spcPct val="37000"/>
              </a:spcAft>
            </a:pP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德勤全球</a:t>
            </a: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泛指根据英国法律组成的社团性质的组织</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Touche Tohmatsu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德勤全球”</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、其成员所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公司、以及他们的附属机构和关联机构。德勤全球是一个由全球各地众多的成员所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公司组成的组织，致力于提供卓越的专业服务及咨询。德勤全球重视客户服务，并在约</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150</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个国家切实执行其全球性客户服务战略。德勤依托由约</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135,000</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名专业人士组成的全球网络，在审计、税务、企业管理咨询和财务咨询等四个领域为超过一半的全球最大型企业、全国性大型企业、公共机构、当地的重要客户以及众多发展迅速的全球性公司提供专业服务。作为社团组织的德勤全球并不提供上述服务，由于法律规定及其他原因，某些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公司不会在所有四个专业领域提供服务。</a:t>
            </a: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作为一家根据英国法律组成的社团性质的组织，德勤全球和其任何成员所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公司之间对其相互的行为、疏忽或遗漏不承担任何责任。每一成员所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公司是一个冠以“</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&amp; Touche”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Touche Tohmatsu”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“德勤”或其他相关名称独立运营的法律实体。</a:t>
            </a:r>
            <a:endPar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Divider - white with logo">
    <p:spTree>
      <p:nvGrpSpPr>
        <p:cNvPr id="747" name=""/>
        <p:cNvGrpSpPr/>
        <p:nvPr/>
      </p:nvGrpSpPr>
      <p:grpSpPr>
        <a:xfrm>
          <a:off x="0" y="0"/>
          <a:ext cx="0" cy="0"/>
          <a:chOff x="0" y="0"/>
          <a:chExt cx="0" cy="0"/>
        </a:xfrm>
      </p:grpSpPr>
      <p:sp>
        <p:nvSpPr>
          <p:cNvPr id="1052666" name="Rectangle 7"/>
          <p:cNvSpPr/>
          <p:nvPr userDrawn="1"/>
        </p:nvSpPr>
        <p:spPr>
          <a:xfrm>
            <a:off x="0" y="0"/>
            <a:ext cx="9906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5383" tIns="47691" rIns="95383" bIns="47691" anchor="ctr"/>
          <a:p>
            <a:pPr algn="ctr" defTabSz="952500"/>
            <a:endParaRPr lang="en-US" altLang="zh-CN" sz="1900">
              <a:solidFill>
                <a:srgbClr val="FFFFFF"/>
              </a:solidFill>
              <a:ea typeface="宋体" panose="02010600030101010101" pitchFamily="2" charset="-122"/>
              <a:cs typeface="Arial" panose="020B0604020202020204" pitchFamily="34" charset="0"/>
            </a:endParaRPr>
          </a:p>
        </p:txBody>
      </p:sp>
      <p:sp>
        <p:nvSpPr>
          <p:cNvPr id="1052667" name="Title 1"/>
          <p:cNvSpPr>
            <a:spLocks noGrp="1"/>
          </p:cNvSpPr>
          <p:nvPr>
            <p:ph type="ctrTitle"/>
          </p:nvPr>
        </p:nvSpPr>
        <p:spPr>
          <a:xfrm>
            <a:off x="388678" y="2698820"/>
            <a:ext cx="9126000" cy="549381"/>
          </a:xfrm>
          <a:prstGeom prst="rect">
            <a:avLst/>
          </a:prstGeom>
        </p:spPr>
        <p:txBody>
          <a:bodyPr/>
          <a:lstStyle>
            <a:lvl1pPr algn="l">
              <a:lnSpc>
                <a:spcPct val="85000"/>
              </a:lnSpc>
              <a:defRPr sz="4200" b="0">
                <a:solidFill>
                  <a:schemeClr val="tx2"/>
                </a:solidFill>
                <a:latin typeface="华文楷体" panose="02010600040101010101" pitchFamily="2" charset="-122"/>
                <a:ea typeface="华文楷体" panose="02010600040101010101" pitchFamily="2" charset="-122"/>
                <a:cs typeface="Times New Roman" panose="02020603050405020304" pitchFamily="18" charset="0"/>
              </a:defRPr>
            </a:lvl1pPr>
          </a:lstStyle>
          <a:p>
            <a:r>
              <a:rPr lang="en-US" noProof="0" dirty="0"/>
              <a:t>Click to edit Master title style</a:t>
            </a:r>
            <a:endParaRPr lang="en-US" noProof="0"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Blank">
    <p:spTree>
      <p:nvGrpSpPr>
        <p:cNvPr id="749" name=""/>
        <p:cNvGrpSpPr/>
        <p:nvPr/>
      </p:nvGrpSpPr>
      <p:grpSpPr>
        <a:xfrm>
          <a:off x="0" y="0"/>
          <a:ext cx="0" cy="0"/>
          <a:chOff x="0" y="0"/>
          <a:chExt cx="0" cy="0"/>
        </a:xfrm>
      </p:grpSpPr>
      <p:sp>
        <p:nvSpPr>
          <p:cNvPr id="1052670"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p>
            <a:pPr lvl="0"/>
            <a:r>
              <a:rPr lang="en-US" dirty="0"/>
              <a:t>Click to Edit Title </a:t>
            </a:r>
            <a:r>
              <a:rPr lang="en-US" dirty="0" err="1"/>
              <a:t>StyleMaster</a:t>
            </a:r>
            <a:r>
              <a:rPr lang="en-US" dirty="0"/>
              <a:t> </a:t>
            </a:r>
            <a:endParaRPr lang="en-US" dirty="0"/>
          </a:p>
        </p:txBody>
      </p:sp>
      <p:sp>
        <p:nvSpPr>
          <p:cNvPr id="1052671"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748" name=""/>
        <p:cNvGrpSpPr/>
        <p:nvPr/>
      </p:nvGrpSpPr>
      <p:grpSpPr>
        <a:xfrm>
          <a:off x="0" y="0"/>
          <a:ext cx="0" cy="0"/>
          <a:chOff x="0" y="0"/>
          <a:chExt cx="0" cy="0"/>
        </a:xfrm>
      </p:grpSpPr>
      <p:graphicFrame>
        <p:nvGraphicFramePr>
          <p:cNvPr id="4194384" name="Object 1" hidden="1"/>
          <p:cNvGraphicFramePr/>
          <p:nvPr userDrawn="1">
            <p:custDataLst>
              <p:tags r:id="rId2"/>
            </p:custDataLst>
          </p:nvPr>
        </p:nvGraphicFramePr>
        <p:xfrm>
          <a:off x="1" y="0"/>
          <a:ext cx="171979"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14276"/>
                      <p:cNvPicPr/>
                      <p:nvPr/>
                    </p:nvPicPr>
                    <p:blipFill>
                      <a:blip r:embed="rId4"/>
                      <a:stretch>
                        <a:fillRect/>
                      </a:stretch>
                    </p:blipFill>
                    <p:spPr>
                      <a:xfrm>
                        <a:off x="1" y="0"/>
                        <a:ext cx="171979" cy="158750"/>
                      </a:xfrm>
                      <a:prstGeom prst="rect">
                        <a:avLst/>
                      </a:prstGeom>
                    </p:spPr>
                  </p:pic>
                </p:oleObj>
              </mc:Fallback>
            </mc:AlternateContent>
          </a:graphicData>
        </a:graphic>
      </p:graphicFrame>
      <p:sp>
        <p:nvSpPr>
          <p:cNvPr id="1052668" name="Title 2"/>
          <p:cNvSpPr>
            <a:spLocks noGrp="1"/>
          </p:cNvSpPr>
          <p:nvPr>
            <p:ph type="title" hasCustomPrompt="1"/>
            <p:custDataLst>
              <p:tags r:id="rId5"/>
            </p:custDataLst>
          </p:nvPr>
        </p:nvSpPr>
        <p:spPr>
          <a:xfrm>
            <a:off x="499457" y="170122"/>
            <a:ext cx="8889033" cy="894590"/>
          </a:xfrm>
          <a:prstGeom prst="rect">
            <a:avLst/>
          </a:prstGeom>
        </p:spPr>
        <p:txBody>
          <a:bodyPr>
            <a:normAutofit/>
          </a:bodyPr>
          <a:lstStyle>
            <a:lvl1pPr>
              <a:defRPr sz="1785"/>
            </a:lvl1pPr>
          </a:lstStyle>
          <a:p>
            <a:r>
              <a:rPr lang="en-US" dirty="0"/>
              <a:t>Master Title Slide Headline</a:t>
            </a:r>
            <a:endParaRPr lang="en-CA" dirty="0"/>
          </a:p>
        </p:txBody>
      </p:sp>
      <p:sp>
        <p:nvSpPr>
          <p:cNvPr id="1052669" name="TextBox 5"/>
          <p:cNvSpPr txBox="1"/>
          <p:nvPr userDrawn="1">
            <p:custDataLst>
              <p:tags r:id="rId6"/>
            </p:custDataLst>
          </p:nvPr>
        </p:nvSpPr>
        <p:spPr>
          <a:xfrm>
            <a:off x="8823423" y="6562940"/>
            <a:ext cx="581100" cy="244800"/>
          </a:xfrm>
          <a:prstGeom prst="rect">
            <a:avLst/>
          </a:prstGeom>
          <a:noFill/>
        </p:spPr>
        <p:txBody>
          <a:bodyPr wrap="square" lIns="0" tIns="0" rIns="0" bIns="0" rtlCol="0" anchor="ctr" anchorCtr="0">
            <a:noAutofit/>
          </a:bodyPr>
          <a:p>
            <a:pPr algn="r"/>
            <a:fld id="{597A8DCA-8F96-49CD-B4D5-7AC92F955860}" type="slidenum">
              <a:rPr lang="en-CA" sz="730" smtClean="0">
                <a:solidFill>
                  <a:srgbClr val="7F7F7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fld>
            <a:endParaRPr lang="en-CA" sz="730" dirty="0">
              <a:solidFill>
                <a:srgbClr val="7F7F7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646" name=""/>
        <p:cNvGrpSpPr/>
        <p:nvPr/>
      </p:nvGrpSpPr>
      <p:grpSpPr>
        <a:xfrm>
          <a:off x="0" y="0"/>
          <a:ext cx="0" cy="0"/>
          <a:chOff x="0" y="0"/>
          <a:chExt cx="0" cy="0"/>
        </a:xfrm>
      </p:grpSpPr>
      <p:graphicFrame>
        <p:nvGraphicFramePr>
          <p:cNvPr id="4194347"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7941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491" name="Title 1"/>
          <p:cNvSpPr>
            <a:spLocks noGrp="1"/>
          </p:cNvSpPr>
          <p:nvPr>
            <p:ph type="title"/>
            <p:custDataLst>
              <p:tags r:id="rId5"/>
            </p:custDataLst>
          </p:nvPr>
        </p:nvSpPr>
        <p:spPr>
          <a:xfrm>
            <a:off x="390002" y="132000"/>
            <a:ext cx="9126000" cy="630000"/>
          </a:xfrm>
          <a:prstGeom prst="rect">
            <a:avLst/>
          </a:prstGeom>
        </p:spPr>
        <p:txBody>
          <a:bodyPr/>
          <a:p>
            <a:r>
              <a:rPr lang="en-US"/>
              <a:t>Click to edit Master title style</a:t>
            </a:r>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647" name=""/>
        <p:cNvGrpSpPr/>
        <p:nvPr/>
      </p:nvGrpSpPr>
      <p:grpSpPr>
        <a:xfrm>
          <a:off x="0" y="0"/>
          <a:ext cx="0" cy="0"/>
          <a:chOff x="0" y="0"/>
          <a:chExt cx="0" cy="0"/>
        </a:xfrm>
      </p:grpSpPr>
      <p:graphicFrame>
        <p:nvGraphicFramePr>
          <p:cNvPr id="4194348"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8044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492" name="Title 1"/>
          <p:cNvSpPr>
            <a:spLocks noGrp="1"/>
          </p:cNvSpPr>
          <p:nvPr>
            <p:ph type="title"/>
            <p:custDataLst>
              <p:tags r:id="rId5"/>
            </p:custDataLst>
          </p:nvPr>
        </p:nvSpPr>
        <p:spPr>
          <a:xfrm>
            <a:off x="390002" y="132000"/>
            <a:ext cx="9126000" cy="630000"/>
          </a:xfrm>
          <a:prstGeom prst="rect">
            <a:avLst/>
          </a:prstGeom>
        </p:spPr>
        <p:txBody>
          <a:bodyPr/>
          <a:p>
            <a:r>
              <a:rPr lang="en-US"/>
              <a:t>Click to edit Master title style</a:t>
            </a:r>
            <a:endParaRPr lang="en-GB"/>
          </a:p>
        </p:txBody>
      </p:sp>
      <p:sp>
        <p:nvSpPr>
          <p:cNvPr id="1052493" name="Text Placeholder 3"/>
          <p:cNvSpPr>
            <a:spLocks noGrp="1"/>
          </p:cNvSpPr>
          <p:nvPr>
            <p:ph type="body" sz="quarter" idx="10"/>
          </p:nvPr>
        </p:nvSpPr>
        <p:spPr>
          <a:xfrm>
            <a:off x="390002" y="981075"/>
            <a:ext cx="9126000" cy="5327650"/>
          </a:xfrm>
          <a:prstGeom prst="rect">
            <a:avLst/>
          </a:prstGeom>
        </p:spPr>
        <p:txBody>
          <a:bodyPr/>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648" name=""/>
        <p:cNvGrpSpPr/>
        <p:nvPr/>
      </p:nvGrpSpPr>
      <p:grpSpPr>
        <a:xfrm>
          <a:off x="0" y="0"/>
          <a:ext cx="0" cy="0"/>
          <a:chOff x="0" y="0"/>
          <a:chExt cx="0" cy="0"/>
        </a:xfrm>
      </p:grpSpPr>
      <p:pic>
        <p:nvPicPr>
          <p:cNvPr id="2097349" name="图片 481467"/>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494"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8193" name="图片 481467"/>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651" name=""/>
        <p:cNvGrpSpPr/>
        <p:nvPr/>
      </p:nvGrpSpPr>
      <p:grpSpPr>
        <a:xfrm>
          <a:off x="0" y="0"/>
          <a:ext cx="0" cy="0"/>
          <a:chOff x="0" y="0"/>
          <a:chExt cx="0" cy="0"/>
        </a:xfrm>
      </p:grpSpPr>
      <p:pic>
        <p:nvPicPr>
          <p:cNvPr id="2097353" name="图片 482491"/>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499"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9217" name="图片 482491"/>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652" name=""/>
        <p:cNvGrpSpPr/>
        <p:nvPr/>
      </p:nvGrpSpPr>
      <p:grpSpPr>
        <a:xfrm>
          <a:off x="0" y="0"/>
          <a:ext cx="0" cy="0"/>
          <a:chOff x="0" y="0"/>
          <a:chExt cx="0" cy="0"/>
        </a:xfrm>
      </p:grpSpPr>
      <p:graphicFrame>
        <p:nvGraphicFramePr>
          <p:cNvPr id="4194352"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8351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00"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sz="1800" dirty="0">
              <a:solidFill>
                <a:srgbClr val="FFFFFF"/>
              </a:solidFill>
            </a:endParaRPr>
          </a:p>
        </p:txBody>
      </p:sp>
      <p:pic>
        <p:nvPicPr>
          <p:cNvPr id="2097356" name="Picture 7" descr="Member_RGB"/>
          <p:cNvPicPr>
            <a:picLocks noChangeAspect="1" noChangeArrowheads="1"/>
          </p:cNvPicPr>
          <p:nvPr userDrawn="1">
            <p:custDataLst>
              <p:tags r:id="rId6"/>
            </p:custDataLst>
          </p:nvPr>
        </p:nvPicPr>
        <p:blipFill>
          <a:blip r:embed="rId7"/>
          <a:srcRect/>
          <a:stretch>
            <a:fillRect/>
          </a:stretch>
        </p:blipFill>
        <p:spPr bwMode="auto">
          <a:xfrm>
            <a:off x="7815265" y="6350000"/>
            <a:ext cx="1633537" cy="228600"/>
          </a:xfrm>
          <a:prstGeom prst="rect">
            <a:avLst/>
          </a:prstGeom>
          <a:noFill/>
          <a:ln>
            <a:noFill/>
          </a:ln>
        </p:spPr>
      </p:pic>
      <p:sp>
        <p:nvSpPr>
          <p:cNvPr id="1052501" name="Rectangle 3"/>
          <p:cNvSpPr>
            <a:spLocks noChangeArrowheads="1"/>
          </p:cNvSpPr>
          <p:nvPr userDrawn="1">
            <p:custDataLst>
              <p:tags r:id="rId8"/>
            </p:custDataLst>
          </p:nvPr>
        </p:nvSpPr>
        <p:spPr bwMode="gray">
          <a:xfrm>
            <a:off x="374651" y="5257800"/>
            <a:ext cx="7092950" cy="1295400"/>
          </a:xfrm>
          <a:prstGeom prst="rect">
            <a:avLst/>
          </a:prstGeom>
          <a:solidFill>
            <a:schemeClr val="bg1"/>
          </a:solidFill>
          <a:ln w="9525" algn="ctr">
            <a:noFill/>
            <a:miter lim="800000"/>
          </a:ln>
        </p:spPr>
        <p:txBody>
          <a:bodyPr lIns="0" tIns="0" rIns="0" bIns="0" anchor="b"/>
          <a:p>
            <a:pPr eaLnBrk="0" hangingPunct="0">
              <a:lnSpc>
                <a:spcPct val="102000"/>
              </a:lnSpc>
              <a:spcAft>
                <a:spcPct val="37000"/>
              </a:spcAft>
            </a:pP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德勤全球</a:t>
            </a: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泛指根据英国法律组成的社团性质的组织</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Touche Tohmatsu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德勤全球”</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、其成员所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公司、以及他们的附属机构和关联机构。德勤全球是一个由全球各地众多的成员所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公司组成的组织，致力于提供卓越的专业服务及咨询。德勤全球重视客户服务，并在约</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150</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个国家切实执行其全球性客户服务战略。德勤依托由约</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135,000</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名专业人士组成的全球网络，在审计、税务、企业管理咨询和财务咨询等四个领域为超过一半的全球最大型企业、全国性大型企业、公共机构、当地的重要客户以及众多发展迅速的全球性公司提供专业服务。作为社团组织的德勤全球并不提供上述服务，由于法律规定及其他原因，某些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公司不会在所有四个专业领域提供服务。</a:t>
            </a: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endPar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endParaRPr>
          </a:p>
          <a:p>
            <a:pPr eaLnBrk="0" hangingPunct="0">
              <a:lnSpc>
                <a:spcPct val="102000"/>
              </a:lnSpc>
              <a:spcAft>
                <a:spcPct val="37000"/>
              </a:spcAft>
            </a:pP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作为一家根据英国法律组成的社团性质的组织，德勤全球和其任何成员所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公司之间对其相互的行为、疏忽或遗漏不承担任何责任。每一成员所</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公司是一个冠以“</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&amp; Touche”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a:t>
            </a:r>
            <a:r>
              <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rPr>
              <a:t>Deloitte Touche Tohmatsu” </a:t>
            </a:r>
            <a:r>
              <a:rPr lang="zh-CN" altLang="en-US" sz="800" dirty="0">
                <a:solidFill>
                  <a:srgbClr val="091D5D"/>
                </a:solidFill>
                <a:latin typeface="Arial" panose="020B0604020202020204" pitchFamily="34" charset="0"/>
                <a:ea typeface="宋体" panose="02010600030101010101" pitchFamily="2" charset="-122"/>
                <a:cs typeface="Arial" panose="020B0604020202020204" pitchFamily="34" charset="0"/>
              </a:rPr>
              <a:t>、 “德勤”或其他相关名称独立运营的法律实体。</a:t>
            </a:r>
            <a:endParaRPr lang="en-US" altLang="zh-CN" sz="800" dirty="0">
              <a:solidFill>
                <a:srgbClr val="091D5D"/>
              </a:solidFill>
              <a:latin typeface="Arial" panose="020B0604020202020204" pitchFamily="34" charset="0"/>
              <a:ea typeface="宋体" panose="02010600030101010101" pitchFamily="2" charset="-122"/>
              <a:cs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vider - white with logo">
    <p:spTree>
      <p:nvGrpSpPr>
        <p:cNvPr id="645" name=""/>
        <p:cNvGrpSpPr/>
        <p:nvPr/>
      </p:nvGrpSpPr>
      <p:grpSpPr>
        <a:xfrm>
          <a:off x="0" y="0"/>
          <a:ext cx="0" cy="0"/>
          <a:chOff x="0" y="0"/>
          <a:chExt cx="0" cy="0"/>
        </a:xfrm>
      </p:grpSpPr>
      <p:sp>
        <p:nvSpPr>
          <p:cNvPr id="1052489" name="Rectangle 7"/>
          <p:cNvSpPr/>
          <p:nvPr userDrawn="1"/>
        </p:nvSpPr>
        <p:spPr>
          <a:xfrm>
            <a:off x="0" y="0"/>
            <a:ext cx="9906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5383" tIns="47691" rIns="95383" bIns="47691" anchor="ctr"/>
          <a:p>
            <a:pPr algn="ctr" defTabSz="952500"/>
            <a:endParaRPr lang="en-US" altLang="zh-CN" sz="1900">
              <a:solidFill>
                <a:srgbClr val="FFFFFF"/>
              </a:solidFill>
              <a:ea typeface="宋体" panose="02010600030101010101" pitchFamily="2" charset="-122"/>
              <a:cs typeface="Arial" panose="020B0604020202020204" pitchFamily="34" charset="0"/>
            </a:endParaRPr>
          </a:p>
        </p:txBody>
      </p:sp>
      <p:sp>
        <p:nvSpPr>
          <p:cNvPr id="1052490" name="Title 1"/>
          <p:cNvSpPr>
            <a:spLocks noGrp="1"/>
          </p:cNvSpPr>
          <p:nvPr>
            <p:ph type="ctrTitle"/>
          </p:nvPr>
        </p:nvSpPr>
        <p:spPr>
          <a:xfrm>
            <a:off x="388678" y="2698820"/>
            <a:ext cx="9126000" cy="549381"/>
          </a:xfrm>
          <a:prstGeom prst="rect">
            <a:avLst/>
          </a:prstGeom>
        </p:spPr>
        <p:txBody>
          <a:bodyPr/>
          <a:lstStyle>
            <a:lvl1pPr algn="l">
              <a:lnSpc>
                <a:spcPct val="85000"/>
              </a:lnSpc>
              <a:defRPr sz="4200" b="0">
                <a:solidFill>
                  <a:schemeClr val="tx2"/>
                </a:solidFill>
                <a:latin typeface="华文楷体" panose="02010600040101010101" pitchFamily="2" charset="-122"/>
                <a:ea typeface="华文楷体" panose="02010600040101010101" pitchFamily="2" charset="-122"/>
                <a:cs typeface="Times New Roman" panose="02020603050405020304" pitchFamily="18" charset="0"/>
              </a:defRPr>
            </a:lvl1pPr>
          </a:lstStyle>
          <a:p>
            <a:r>
              <a:rPr lang="en-US" noProof="0" dirty="0"/>
              <a:t>Click to edit Master title style</a:t>
            </a:r>
            <a:endParaRPr lang="en-US" noProof="0"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Blank">
    <p:spTree>
      <p:nvGrpSpPr>
        <p:cNvPr id="650" name=""/>
        <p:cNvGrpSpPr/>
        <p:nvPr/>
      </p:nvGrpSpPr>
      <p:grpSpPr>
        <a:xfrm>
          <a:off x="0" y="0"/>
          <a:ext cx="0" cy="0"/>
          <a:chOff x="0" y="0"/>
          <a:chExt cx="0" cy="0"/>
        </a:xfrm>
      </p:grpSpPr>
      <p:sp>
        <p:nvSpPr>
          <p:cNvPr id="1052497"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p>
            <a:pPr lvl="0"/>
            <a:r>
              <a:rPr lang="en-US" dirty="0"/>
              <a:t>Click to Edit Title </a:t>
            </a:r>
            <a:r>
              <a:rPr lang="en-US" dirty="0" err="1"/>
              <a:t>StyleMaster</a:t>
            </a:r>
            <a:r>
              <a:rPr lang="en-US" dirty="0"/>
              <a:t> </a:t>
            </a:r>
            <a:endParaRPr lang="en-US" dirty="0"/>
          </a:p>
        </p:txBody>
      </p:sp>
      <p:sp>
        <p:nvSpPr>
          <p:cNvPr id="1052498"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Only">
    <p:spTree>
      <p:nvGrpSpPr>
        <p:cNvPr id="649" name=""/>
        <p:cNvGrpSpPr/>
        <p:nvPr/>
      </p:nvGrpSpPr>
      <p:grpSpPr>
        <a:xfrm>
          <a:off x="0" y="0"/>
          <a:ext cx="0" cy="0"/>
          <a:chOff x="0" y="0"/>
          <a:chExt cx="0" cy="0"/>
        </a:xfrm>
      </p:grpSpPr>
      <p:graphicFrame>
        <p:nvGraphicFramePr>
          <p:cNvPr id="4194350" name="Object 1" hidden="1"/>
          <p:cNvGraphicFramePr/>
          <p:nvPr userDrawn="1">
            <p:custDataLst>
              <p:tags r:id="rId2"/>
            </p:custDataLst>
          </p:nvPr>
        </p:nvGraphicFramePr>
        <p:xfrm>
          <a:off x="1" y="0"/>
          <a:ext cx="171979"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84539"/>
                      <p:cNvPicPr/>
                      <p:nvPr/>
                    </p:nvPicPr>
                    <p:blipFill>
                      <a:blip r:embed="rId4"/>
                      <a:stretch>
                        <a:fillRect/>
                      </a:stretch>
                    </p:blipFill>
                    <p:spPr>
                      <a:xfrm>
                        <a:off x="1" y="0"/>
                        <a:ext cx="171979" cy="158750"/>
                      </a:xfrm>
                      <a:prstGeom prst="rect">
                        <a:avLst/>
                      </a:prstGeom>
                    </p:spPr>
                  </p:pic>
                </p:oleObj>
              </mc:Fallback>
            </mc:AlternateContent>
          </a:graphicData>
        </a:graphic>
      </p:graphicFrame>
      <p:sp>
        <p:nvSpPr>
          <p:cNvPr id="1052495" name="Title 2"/>
          <p:cNvSpPr>
            <a:spLocks noGrp="1"/>
          </p:cNvSpPr>
          <p:nvPr>
            <p:ph type="title" hasCustomPrompt="1"/>
            <p:custDataLst>
              <p:tags r:id="rId5"/>
            </p:custDataLst>
          </p:nvPr>
        </p:nvSpPr>
        <p:spPr>
          <a:xfrm>
            <a:off x="499457" y="170122"/>
            <a:ext cx="8889033" cy="894590"/>
          </a:xfrm>
          <a:prstGeom prst="rect">
            <a:avLst/>
          </a:prstGeom>
        </p:spPr>
        <p:txBody>
          <a:bodyPr>
            <a:normAutofit/>
          </a:bodyPr>
          <a:lstStyle>
            <a:lvl1pPr>
              <a:defRPr sz="1785"/>
            </a:lvl1pPr>
          </a:lstStyle>
          <a:p>
            <a:r>
              <a:rPr lang="en-US" dirty="0"/>
              <a:t>Master Title Slide Headline</a:t>
            </a:r>
            <a:endParaRPr lang="en-CA" dirty="0"/>
          </a:p>
        </p:txBody>
      </p:sp>
      <p:sp>
        <p:nvSpPr>
          <p:cNvPr id="1052496" name="TextBox 5"/>
          <p:cNvSpPr txBox="1"/>
          <p:nvPr userDrawn="1">
            <p:custDataLst>
              <p:tags r:id="rId6"/>
            </p:custDataLst>
          </p:nvPr>
        </p:nvSpPr>
        <p:spPr>
          <a:xfrm>
            <a:off x="8823423" y="6562940"/>
            <a:ext cx="581100" cy="244800"/>
          </a:xfrm>
          <a:prstGeom prst="rect">
            <a:avLst/>
          </a:prstGeom>
          <a:noFill/>
        </p:spPr>
        <p:txBody>
          <a:bodyPr wrap="square" lIns="0" tIns="0" rIns="0" bIns="0" rtlCol="0" anchor="ctr" anchorCtr="0">
            <a:noAutofit/>
          </a:bodyPr>
          <a:p>
            <a:pPr algn="r"/>
            <a:fld id="{597A8DCA-8F96-49CD-B4D5-7AC92F955860}" type="slidenum">
              <a:rPr lang="en-CA" sz="730" smtClean="0">
                <a:solidFill>
                  <a:srgbClr val="7F7F7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fld>
            <a:endParaRPr lang="en-CA" sz="730" dirty="0">
              <a:solidFill>
                <a:srgbClr val="7F7F7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32" name=""/>
        <p:cNvGrpSpPr/>
        <p:nvPr/>
      </p:nvGrpSpPr>
      <p:grpSpPr>
        <a:xfrm>
          <a:off x="0" y="0"/>
          <a:ext cx="0" cy="0"/>
          <a:chOff x="0" y="0"/>
          <a:chExt cx="0" cy="0"/>
        </a:xfrm>
      </p:grpSpPr>
      <p:graphicFrame>
        <p:nvGraphicFramePr>
          <p:cNvPr id="4194380"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8655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50"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209" name=""/>
        <p:cNvGrpSpPr/>
        <p:nvPr/>
      </p:nvGrpSpPr>
      <p:grpSpPr>
        <a:xfrm>
          <a:off x="0" y="0"/>
          <a:ext cx="0" cy="0"/>
          <a:chOff x="0" y="0"/>
          <a:chExt cx="0" cy="0"/>
        </a:xfrm>
      </p:grpSpPr>
      <p:graphicFrame>
        <p:nvGraphicFramePr>
          <p:cNvPr id="419431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87574"/>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48887"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48888"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27" name=""/>
        <p:cNvGrpSpPr/>
        <p:nvPr/>
      </p:nvGrpSpPr>
      <p:grpSpPr>
        <a:xfrm>
          <a:off x="0" y="0"/>
          <a:ext cx="0" cy="0"/>
          <a:chOff x="0" y="0"/>
          <a:chExt cx="0" cy="0"/>
        </a:xfrm>
      </p:grpSpPr>
      <p:pic>
        <p:nvPicPr>
          <p:cNvPr id="2097407" name="图片 488598"/>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44" name="Title Placeholder 1"/>
          <p:cNvSpPr>
            <a:spLocks noGrp="1"/>
          </p:cNvSpPr>
          <p:nvPr>
            <p:ph type="ctrTitle"/>
          </p:nvPr>
        </p:nvSpPr>
        <p:spPr>
          <a:xfrm>
            <a:off x="1238056" y="2618107"/>
            <a:ext cx="8035425" cy="1278000"/>
          </a:xfrm>
          <a:prstGeom prst="rect">
            <a:avLst/>
          </a:prstGeom>
        </p:spPr>
        <p:txBody>
          <a:bodyPr/>
          <a:lstStyle>
            <a:lvl1pPr>
              <a:lnSpc>
                <a:spcPts val="3970"/>
              </a:lnSpc>
              <a:defRPr sz="325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1265" name="图片 488598"/>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29" name=""/>
        <p:cNvGrpSpPr/>
        <p:nvPr/>
      </p:nvGrpSpPr>
      <p:grpSpPr>
        <a:xfrm>
          <a:off x="0" y="0"/>
          <a:ext cx="0" cy="0"/>
          <a:chOff x="0" y="0"/>
          <a:chExt cx="0" cy="0"/>
        </a:xfrm>
      </p:grpSpPr>
      <p:pic>
        <p:nvPicPr>
          <p:cNvPr id="2097411" name="图片 48962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46" name="Title Placeholder 1"/>
          <p:cNvSpPr>
            <a:spLocks noGrp="1"/>
          </p:cNvSpPr>
          <p:nvPr>
            <p:ph type="ctrTitle"/>
          </p:nvPr>
        </p:nvSpPr>
        <p:spPr>
          <a:xfrm>
            <a:off x="1238056" y="2618107"/>
            <a:ext cx="8035425" cy="1278000"/>
          </a:xfrm>
          <a:prstGeom prst="rect">
            <a:avLst/>
          </a:prstGeom>
        </p:spPr>
        <p:txBody>
          <a:bodyPr/>
          <a:lstStyle>
            <a:lvl1pPr>
              <a:lnSpc>
                <a:spcPts val="3970"/>
              </a:lnSpc>
              <a:defRPr sz="325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2289" name="图片 489622"/>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28" name=""/>
        <p:cNvGrpSpPr/>
        <p:nvPr/>
      </p:nvGrpSpPr>
      <p:grpSpPr>
        <a:xfrm>
          <a:off x="0" y="0"/>
          <a:ext cx="0" cy="0"/>
          <a:chOff x="0" y="0"/>
          <a:chExt cx="0" cy="0"/>
        </a:xfrm>
      </p:grpSpPr>
      <p:graphicFrame>
        <p:nvGraphicFramePr>
          <p:cNvPr id="4194377"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90646"/>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45"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4292" tIns="37146" rIns="74292" bIns="37146" anchor="ctr"/>
          <a:p>
            <a:pPr algn="ctr"/>
            <a:endParaRPr lang="en-US" sz="1460" dirty="0">
              <a:solidFill>
                <a:srgbClr val="FFFFFF"/>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Blank">
    <p:spTree>
      <p:nvGrpSpPr>
        <p:cNvPr id="733" name=""/>
        <p:cNvGrpSpPr/>
        <p:nvPr/>
      </p:nvGrpSpPr>
      <p:grpSpPr>
        <a:xfrm>
          <a:off x="0" y="0"/>
          <a:ext cx="0" cy="0"/>
          <a:chOff x="0" y="0"/>
          <a:chExt cx="0" cy="0"/>
        </a:xfrm>
      </p:grpSpPr>
      <p:sp>
        <p:nvSpPr>
          <p:cNvPr id="1052651" name="Rectangle 2"/>
          <p:cNvSpPr>
            <a:spLocks noGrp="1" noChangeArrowheads="1"/>
          </p:cNvSpPr>
          <p:nvPr>
            <p:ph type="title" hasCustomPrompt="1"/>
          </p:nvPr>
        </p:nvSpPr>
        <p:spPr bwMode="gray">
          <a:xfrm>
            <a:off x="434980" y="452117"/>
            <a:ext cx="9040813" cy="26507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652"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60726_Contents">
    <p:spTree>
      <p:nvGrpSpPr>
        <p:cNvPr id="730" name=""/>
        <p:cNvGrpSpPr/>
        <p:nvPr/>
      </p:nvGrpSpPr>
      <p:grpSpPr>
        <a:xfrm>
          <a:off x="0" y="0"/>
          <a:ext cx="0" cy="0"/>
          <a:chOff x="0" y="0"/>
          <a:chExt cx="0" cy="0"/>
        </a:xfrm>
      </p:grpSpPr>
      <p:sp>
        <p:nvSpPr>
          <p:cNvPr id="1052647"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742950" rtl="0" eaLnBrk="1" fontAlgn="auto" latinLnBrk="0" hangingPunct="1">
              <a:lnSpc>
                <a:spcPct val="100000"/>
              </a:lnSpc>
              <a:spcBef>
                <a:spcPts val="0"/>
              </a:spcBef>
              <a:spcAft>
                <a:spcPts val="810"/>
              </a:spcAft>
              <a:buClrTx/>
              <a:buSzPct val="100000"/>
              <a:buFont typeface="Arial" panose="020B0604020202020204" pitchFamily="34" charset="0"/>
              <a:buNone/>
              <a:tabLst>
                <a:tab pos="5467350" algn="r"/>
              </a:tabLst>
              <a:defRPr>
                <a:latin typeface="+mn-lt"/>
                <a:ea typeface="华文细黑" panose="02010600040101010101" pitchFamily="2" charset="-122"/>
              </a:defRPr>
            </a:lvl1pPr>
            <a:lvl2pPr>
              <a:lnSpc>
                <a:spcPct val="100000"/>
              </a:lnSpc>
              <a:tabLst>
                <a:tab pos="5467350" algn="r"/>
              </a:tabLst>
              <a:defRPr>
                <a:latin typeface="+mn-lt"/>
                <a:ea typeface="华文细黑" panose="02010600040101010101" pitchFamily="2" charset="-122"/>
              </a:defRPr>
            </a:lvl2pPr>
            <a:lvl3pPr>
              <a:lnSpc>
                <a:spcPct val="100000"/>
              </a:lnSpc>
              <a:tabLst>
                <a:tab pos="5467350" algn="r"/>
              </a:tabLst>
              <a:defRPr>
                <a:latin typeface="+mn-lt"/>
                <a:ea typeface="华文细黑" panose="02010600040101010101" pitchFamily="2" charset="-122"/>
              </a:defRPr>
            </a:lvl3pPr>
            <a:lvl4pPr>
              <a:lnSpc>
                <a:spcPct val="100000"/>
              </a:lnSpc>
              <a:tabLst>
                <a:tab pos="5467350" algn="r"/>
              </a:tabLst>
              <a:defRPr>
                <a:latin typeface="+mn-lt"/>
                <a:ea typeface="华文细黑" panose="02010600040101010101" pitchFamily="2" charset="-122"/>
              </a:defRPr>
            </a:lvl4pPr>
            <a:lvl5pPr>
              <a:lnSpc>
                <a:spcPct val="100000"/>
              </a:lnSpc>
              <a:tabLst>
                <a:tab pos="4085590" algn="r"/>
              </a:tabLst>
              <a:defRPr baseline="0">
                <a:latin typeface="+mn-lt"/>
                <a:ea typeface="华文细黑" panose="02010600040101010101" pitchFamily="2" charset="-122"/>
              </a:defRPr>
            </a:lvl5pPr>
            <a:lvl6pPr>
              <a:tabLst>
                <a:tab pos="5467350" algn="r"/>
              </a:tabLst>
            </a:lvl6pPr>
            <a:lvl7pPr>
              <a:tabLst>
                <a:tab pos="5467350" algn="r"/>
              </a:tabLst>
            </a:lvl7pPr>
            <a:lvl8pPr>
              <a:tabLst>
                <a:tab pos="5467350" algn="r"/>
              </a:tabLst>
            </a:lvl8pPr>
            <a:lvl9pPr>
              <a:tabLst>
                <a:tab pos="5467350"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648" name="Title Placeholder 1"/>
          <p:cNvSpPr>
            <a:spLocks noGrp="1"/>
          </p:cNvSpPr>
          <p:nvPr>
            <p:ph type="title" hasCustomPrompt="1"/>
          </p:nvPr>
        </p:nvSpPr>
        <p:spPr>
          <a:xfrm>
            <a:off x="407593" y="317506"/>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Title Only">
    <p:spTree>
      <p:nvGrpSpPr>
        <p:cNvPr id="731" name=""/>
        <p:cNvGrpSpPr/>
        <p:nvPr/>
      </p:nvGrpSpPr>
      <p:grpSpPr>
        <a:xfrm>
          <a:off x="0" y="0"/>
          <a:ext cx="0" cy="0"/>
          <a:chOff x="0" y="0"/>
          <a:chExt cx="0" cy="0"/>
        </a:xfrm>
      </p:grpSpPr>
      <p:graphicFrame>
        <p:nvGraphicFramePr>
          <p:cNvPr id="4194379"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9167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49"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标题和内容">
    <p:spTree>
      <p:nvGrpSpPr>
        <p:cNvPr id="734" name=""/>
        <p:cNvGrpSpPr/>
        <p:nvPr/>
      </p:nvGrpSpPr>
      <p:grpSpPr>
        <a:xfrm>
          <a:off x="0" y="0"/>
          <a:ext cx="0" cy="0"/>
          <a:chOff x="0" y="0"/>
          <a:chExt cx="0" cy="0"/>
        </a:xfrm>
      </p:grpSpPr>
      <p:sp>
        <p:nvSpPr>
          <p:cNvPr id="1052653" name="标题 1"/>
          <p:cNvSpPr>
            <a:spLocks noGrp="1"/>
          </p:cNvSpPr>
          <p:nvPr>
            <p:ph type="title"/>
          </p:nvPr>
        </p:nvSpPr>
        <p:spPr>
          <a:xfrm>
            <a:off x="307978" y="119063"/>
            <a:ext cx="7813675" cy="609600"/>
          </a:xfrm>
          <a:prstGeom prst="rect">
            <a:avLst/>
          </a:prstGeom>
        </p:spPr>
        <p:txBody>
          <a:bodyPr/>
          <a:p>
            <a:r>
              <a:rPr lang="zh-CN" altLang="en-US"/>
              <a:t>单击此处编辑母版标题样式</a:t>
            </a:r>
            <a:endParaRPr lang="en-US"/>
          </a:p>
        </p:txBody>
      </p:sp>
      <p:sp>
        <p:nvSpPr>
          <p:cNvPr id="1052654" name="内容占位符 2"/>
          <p:cNvSpPr>
            <a:spLocks noGrp="1"/>
          </p:cNvSpPr>
          <p:nvPr>
            <p:ph idx="1"/>
          </p:nvPr>
        </p:nvSpPr>
        <p:spPr>
          <a:xfrm>
            <a:off x="304801" y="800105"/>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655"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656"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726" name=""/>
        <p:cNvGrpSpPr/>
        <p:nvPr/>
      </p:nvGrpSpPr>
      <p:grpSpPr>
        <a:xfrm>
          <a:off x="0" y="0"/>
          <a:ext cx="0" cy="0"/>
          <a:chOff x="0" y="0"/>
          <a:chExt cx="0" cy="0"/>
        </a:xfrm>
      </p:grpSpPr>
      <p:sp>
        <p:nvSpPr>
          <p:cNvPr id="1052643" name="Title 1"/>
          <p:cNvSpPr>
            <a:spLocks noGrp="1"/>
          </p:cNvSpPr>
          <p:nvPr>
            <p:ph type="title"/>
          </p:nvPr>
        </p:nvSpPr>
        <p:spPr>
          <a:xfrm>
            <a:off x="1423988" y="16"/>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735" name=""/>
        <p:cNvGrpSpPr/>
        <p:nvPr/>
      </p:nvGrpSpPr>
      <p:grpSpPr>
        <a:xfrm>
          <a:off x="0" y="0"/>
          <a:ext cx="0" cy="0"/>
          <a:chOff x="0" y="0"/>
          <a:chExt cx="0" cy="0"/>
        </a:xfrm>
      </p:grpSpPr>
      <p:sp>
        <p:nvSpPr>
          <p:cNvPr id="1052657" name="Title 1"/>
          <p:cNvSpPr>
            <a:spLocks noGrp="1"/>
          </p:cNvSpPr>
          <p:nvPr>
            <p:ph type="ctrTitle"/>
          </p:nvPr>
        </p:nvSpPr>
        <p:spPr>
          <a:xfrm>
            <a:off x="1238250" y="1122363"/>
            <a:ext cx="7429500" cy="2387600"/>
          </a:xfrm>
          <a:prstGeom prst="rect">
            <a:avLst/>
          </a:prstGeom>
        </p:spPr>
        <p:txBody>
          <a:bodyPr anchor="b"/>
          <a:lstStyle>
            <a:lvl1pPr algn="ctr">
              <a:defRPr sz="3960"/>
            </a:lvl1pPr>
          </a:lstStyle>
          <a:p>
            <a:r>
              <a:rPr lang="en-US" altLang="ko-KR"/>
              <a:t>Click to edit Master title style</a:t>
            </a:r>
            <a:endParaRPr lang="ko-KR" altLang="en-US"/>
          </a:p>
        </p:txBody>
      </p:sp>
      <p:sp>
        <p:nvSpPr>
          <p:cNvPr id="1052658" name="Subtitle 2"/>
          <p:cNvSpPr>
            <a:spLocks noGrp="1"/>
          </p:cNvSpPr>
          <p:nvPr>
            <p:ph type="subTitle" idx="1"/>
          </p:nvPr>
        </p:nvSpPr>
        <p:spPr>
          <a:xfrm>
            <a:off x="1238250" y="3602038"/>
            <a:ext cx="7429500" cy="1655762"/>
          </a:xfrm>
          <a:prstGeom prst="rect">
            <a:avLst/>
          </a:prstGeom>
        </p:spPr>
        <p:txBody>
          <a:bodyPr/>
          <a:lstStyle>
            <a:lvl1pPr marL="0" indent="0" algn="ctr">
              <a:buNone/>
              <a:defRPr sz="1585"/>
            </a:lvl1pPr>
            <a:lvl2pPr marL="301625" indent="0" algn="ctr">
              <a:buNone/>
              <a:defRPr sz="1320"/>
            </a:lvl2pPr>
            <a:lvl3pPr marL="603885" indent="0" algn="ctr">
              <a:buNone/>
              <a:defRPr sz="1190"/>
            </a:lvl3pPr>
            <a:lvl4pPr marL="905510" indent="0" algn="ctr">
              <a:buNone/>
              <a:defRPr sz="1055"/>
            </a:lvl4pPr>
            <a:lvl5pPr marL="1207135" indent="0" algn="ctr">
              <a:buNone/>
              <a:defRPr sz="1055"/>
            </a:lvl5pPr>
            <a:lvl6pPr marL="1509395" indent="0" algn="ctr">
              <a:buNone/>
              <a:defRPr sz="1055"/>
            </a:lvl6pPr>
            <a:lvl7pPr marL="1811020" indent="0" algn="ctr">
              <a:buNone/>
              <a:defRPr sz="1055"/>
            </a:lvl7pPr>
            <a:lvl8pPr marL="2112645" indent="0" algn="ctr">
              <a:buNone/>
              <a:defRPr sz="1055"/>
            </a:lvl8pPr>
            <a:lvl9pPr marL="2414270" indent="0" algn="ctr">
              <a:buNone/>
              <a:defRPr sz="1055"/>
            </a:lvl9pPr>
          </a:lstStyle>
          <a:p>
            <a:r>
              <a:rPr lang="en-US" altLang="ko-KR"/>
              <a:t>Click to edit Master subtitle style</a:t>
            </a:r>
            <a:endParaRPr lang="ko-KR" altLang="en-US"/>
          </a:p>
        </p:txBody>
      </p:sp>
      <p:sp>
        <p:nvSpPr>
          <p:cNvPr id="1052659" name="Date Placeholder 3"/>
          <p:cNvSpPr>
            <a:spLocks noGrp="1"/>
          </p:cNvSpPr>
          <p:nvPr>
            <p:ph type="dt" sz="half" idx="10"/>
          </p:nvPr>
        </p:nvSpPr>
        <p:spPr>
          <a:xfrm>
            <a:off x="681038" y="6356357"/>
            <a:ext cx="2228850" cy="365125"/>
          </a:xfrm>
          <a:prstGeom prst="rect">
            <a:avLst/>
          </a:prstGeom>
        </p:spPr>
        <p:txBody>
          <a:bodyPr/>
          <a:p>
            <a:fld id="{78F24985-38A7-41D5-90BF-DA6A49C27088}" type="datetimeFigureOut">
              <a:rPr lang="ko-KR" altLang="en-US" smtClean="0">
                <a:solidFill>
                  <a:srgbClr val="000000"/>
                </a:solidFill>
              </a:rPr>
            </a:fld>
            <a:endParaRPr lang="ko-KR" altLang="en-US">
              <a:solidFill>
                <a:srgbClr val="000000"/>
              </a:solidFill>
            </a:endParaRPr>
          </a:p>
        </p:txBody>
      </p:sp>
      <p:sp>
        <p:nvSpPr>
          <p:cNvPr id="1052660" name="Footer Placeholder 4"/>
          <p:cNvSpPr>
            <a:spLocks noGrp="1"/>
          </p:cNvSpPr>
          <p:nvPr>
            <p:ph type="ftr" sz="quarter" idx="11"/>
          </p:nvPr>
        </p:nvSpPr>
        <p:spPr>
          <a:xfrm>
            <a:off x="3281365" y="6356357"/>
            <a:ext cx="3343275" cy="365125"/>
          </a:xfrm>
          <a:prstGeom prst="rect">
            <a:avLst/>
          </a:prstGeom>
        </p:spPr>
        <p:txBody>
          <a:bodyPr/>
          <a:p>
            <a:endParaRPr lang="ko-KR" altLang="en-US">
              <a:solidFill>
                <a:srgbClr val="000000"/>
              </a:solidFill>
            </a:endParaRPr>
          </a:p>
        </p:txBody>
      </p:sp>
      <p:sp>
        <p:nvSpPr>
          <p:cNvPr id="1052661" name="Slide Number Placeholder 5"/>
          <p:cNvSpPr>
            <a:spLocks noGrp="1"/>
          </p:cNvSpPr>
          <p:nvPr>
            <p:ph type="sldNum" sz="quarter" idx="12"/>
          </p:nvPr>
        </p:nvSpPr>
        <p:spPr>
          <a:xfrm>
            <a:off x="6996113" y="6356357"/>
            <a:ext cx="2228850" cy="365125"/>
          </a:xfrm>
          <a:prstGeom prst="rect">
            <a:avLst/>
          </a:prstGeom>
        </p:spPr>
        <p:txBody>
          <a:bodyPr/>
          <a:p>
            <a:fld id="{A9EEED40-C545-4DFC-AC0B-470809D473EA}" type="slidenum">
              <a:rPr lang="ko-KR" altLang="en-US" smtClean="0">
                <a:solidFill>
                  <a:srgbClr val="000000"/>
                </a:solidFill>
              </a:rPr>
            </a:fld>
            <a:endParaRPr lang="ko-KR" altLang="en-US">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820" name=""/>
        <p:cNvGrpSpPr/>
        <p:nvPr/>
      </p:nvGrpSpPr>
      <p:grpSpPr>
        <a:xfrm>
          <a:off x="0" y="0"/>
          <a:ext cx="0" cy="0"/>
          <a:chOff x="0" y="0"/>
          <a:chExt cx="0" cy="0"/>
        </a:xfrm>
      </p:grpSpPr>
      <p:graphicFrame>
        <p:nvGraphicFramePr>
          <p:cNvPr id="4194411"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97717"/>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55"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84" name=""/>
        <p:cNvGrpSpPr/>
        <p:nvPr/>
      </p:nvGrpSpPr>
      <p:grpSpPr>
        <a:xfrm>
          <a:off x="0" y="0"/>
          <a:ext cx="0" cy="0"/>
          <a:chOff x="0" y="0"/>
          <a:chExt cx="0" cy="0"/>
        </a:xfrm>
      </p:grpSpPr>
      <p:graphicFrame>
        <p:nvGraphicFramePr>
          <p:cNvPr id="4194310"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98741"/>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48734"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48735"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19" name=""/>
        <p:cNvGrpSpPr/>
        <p:nvPr/>
      </p:nvGrpSpPr>
      <p:grpSpPr>
        <a:xfrm>
          <a:off x="0" y="0"/>
          <a:ext cx="0" cy="0"/>
          <a:chOff x="0" y="0"/>
          <a:chExt cx="0" cy="0"/>
        </a:xfrm>
      </p:grpSpPr>
      <p:pic>
        <p:nvPicPr>
          <p:cNvPr id="2097477" name="图片 499765"/>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54"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4337" name="图片 499765"/>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13" name=""/>
        <p:cNvGrpSpPr/>
        <p:nvPr/>
      </p:nvGrpSpPr>
      <p:grpSpPr>
        <a:xfrm>
          <a:off x="0" y="0"/>
          <a:ext cx="0" cy="0"/>
          <a:chOff x="0" y="0"/>
          <a:chExt cx="0" cy="0"/>
        </a:xfrm>
      </p:grpSpPr>
      <p:pic>
        <p:nvPicPr>
          <p:cNvPr id="2097471" name="图片 500789"/>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43"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5361" name="图片 500789"/>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16" name=""/>
        <p:cNvGrpSpPr/>
        <p:nvPr/>
      </p:nvGrpSpPr>
      <p:grpSpPr>
        <a:xfrm>
          <a:off x="0" y="0"/>
          <a:ext cx="0" cy="0"/>
          <a:chOff x="0" y="0"/>
          <a:chExt cx="0" cy="0"/>
        </a:xfrm>
      </p:grpSpPr>
      <p:graphicFrame>
        <p:nvGraphicFramePr>
          <p:cNvPr id="4194408"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50181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48"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_Blank">
    <p:spTree>
      <p:nvGrpSpPr>
        <p:cNvPr id="815" name=""/>
        <p:cNvGrpSpPr/>
        <p:nvPr/>
      </p:nvGrpSpPr>
      <p:grpSpPr>
        <a:xfrm>
          <a:off x="0" y="0"/>
          <a:ext cx="0" cy="0"/>
          <a:chOff x="0" y="0"/>
          <a:chExt cx="0" cy="0"/>
        </a:xfrm>
      </p:grpSpPr>
      <p:sp>
        <p:nvSpPr>
          <p:cNvPr id="1052746"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47"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160726_Contents">
    <p:spTree>
      <p:nvGrpSpPr>
        <p:cNvPr id="814" name=""/>
        <p:cNvGrpSpPr/>
        <p:nvPr/>
      </p:nvGrpSpPr>
      <p:grpSpPr>
        <a:xfrm>
          <a:off x="0" y="0"/>
          <a:ext cx="0" cy="0"/>
          <a:chOff x="0" y="0"/>
          <a:chExt cx="0" cy="0"/>
        </a:xfrm>
      </p:grpSpPr>
      <p:sp>
        <p:nvSpPr>
          <p:cNvPr id="1052744"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Pct val="100000"/>
              <a:buFont typeface="Arial" panose="020B0604020202020204" pitchFamily="34" charset="0"/>
              <a:buNone/>
              <a:tabLst>
                <a:tab pos="6729095" algn="r"/>
              </a:tabLst>
              <a:defRPr>
                <a:latin typeface="+mn-lt"/>
                <a:ea typeface="华文细黑" panose="02010600040101010101" pitchFamily="2" charset="-122"/>
              </a:defRPr>
            </a:lvl1pPr>
            <a:lvl2pPr>
              <a:lnSpc>
                <a:spcPct val="100000"/>
              </a:lnSpc>
              <a:tabLst>
                <a:tab pos="6729095" algn="r"/>
              </a:tabLst>
              <a:defRPr>
                <a:latin typeface="+mn-lt"/>
                <a:ea typeface="华文细黑" panose="02010600040101010101" pitchFamily="2" charset="-122"/>
              </a:defRPr>
            </a:lvl2pPr>
            <a:lvl3pPr>
              <a:lnSpc>
                <a:spcPct val="100000"/>
              </a:lnSpc>
              <a:tabLst>
                <a:tab pos="6729095" algn="r"/>
              </a:tabLst>
              <a:defRPr>
                <a:latin typeface="+mn-lt"/>
                <a:ea typeface="华文细黑" panose="02010600040101010101" pitchFamily="2" charset="-122"/>
              </a:defRPr>
            </a:lvl3pPr>
            <a:lvl4pPr>
              <a:lnSpc>
                <a:spcPct val="100000"/>
              </a:lnSpc>
              <a:tabLst>
                <a:tab pos="6729095" algn="r"/>
              </a:tabLst>
              <a:defRPr>
                <a:latin typeface="+mn-lt"/>
                <a:ea typeface="华文细黑" panose="02010600040101010101" pitchFamily="2" charset="-122"/>
              </a:defRPr>
            </a:lvl4pPr>
            <a:lvl5pPr>
              <a:lnSpc>
                <a:spcPct val="100000"/>
              </a:lnSpc>
              <a:tabLst>
                <a:tab pos="5028565" algn="r"/>
              </a:tabLst>
              <a:defRPr baseline="0">
                <a:latin typeface="+mn-lt"/>
                <a:ea typeface="华文细黑" panose="02010600040101010101" pitchFamily="2" charset="-122"/>
              </a:defRPr>
            </a:lvl5pPr>
            <a:lvl6pPr>
              <a:tabLst>
                <a:tab pos="6729095" algn="r"/>
              </a:tabLst>
            </a:lvl6pPr>
            <a:lvl7pPr>
              <a:tabLst>
                <a:tab pos="6729095" algn="r"/>
              </a:tabLst>
            </a:lvl7pPr>
            <a:lvl8pPr>
              <a:tabLst>
                <a:tab pos="6729095" algn="r"/>
              </a:tabLst>
            </a:lvl8pPr>
            <a:lvl9pPr>
              <a:tabLst>
                <a:tab pos="6729095"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745" name="Title Placeholder 1"/>
          <p:cNvSpPr>
            <a:spLocks noGrp="1"/>
          </p:cNvSpPr>
          <p:nvPr>
            <p:ph type="title" hasCustomPrompt="1"/>
          </p:nvPr>
        </p:nvSpPr>
        <p:spPr>
          <a:xfrm>
            <a:off x="407592" y="317504"/>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_Title Only">
    <p:spTree>
      <p:nvGrpSpPr>
        <p:cNvPr id="817" name=""/>
        <p:cNvGrpSpPr/>
        <p:nvPr/>
      </p:nvGrpSpPr>
      <p:grpSpPr>
        <a:xfrm>
          <a:off x="0" y="0"/>
          <a:ext cx="0" cy="0"/>
          <a:chOff x="0" y="0"/>
          <a:chExt cx="0" cy="0"/>
        </a:xfrm>
      </p:grpSpPr>
      <p:graphicFrame>
        <p:nvGraphicFramePr>
          <p:cNvPr id="4194409"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502837"/>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2749"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标题和内容">
    <p:spTree>
      <p:nvGrpSpPr>
        <p:cNvPr id="818" name=""/>
        <p:cNvGrpSpPr/>
        <p:nvPr/>
      </p:nvGrpSpPr>
      <p:grpSpPr>
        <a:xfrm>
          <a:off x="0" y="0"/>
          <a:ext cx="0" cy="0"/>
          <a:chOff x="0" y="0"/>
          <a:chExt cx="0" cy="0"/>
        </a:xfrm>
      </p:grpSpPr>
      <p:sp>
        <p:nvSpPr>
          <p:cNvPr id="1052750" name="标题 1"/>
          <p:cNvSpPr>
            <a:spLocks noGrp="1"/>
          </p:cNvSpPr>
          <p:nvPr>
            <p:ph type="title"/>
          </p:nvPr>
        </p:nvSpPr>
        <p:spPr>
          <a:xfrm>
            <a:off x="307977" y="119063"/>
            <a:ext cx="7813675" cy="609600"/>
          </a:xfrm>
          <a:prstGeom prst="rect">
            <a:avLst/>
          </a:prstGeom>
        </p:spPr>
        <p:txBody>
          <a:bodyPr/>
          <a:p>
            <a:r>
              <a:rPr lang="zh-CN" altLang="en-US"/>
              <a:t>单击此处编辑母版标题样式</a:t>
            </a:r>
            <a:endParaRPr lang="en-US"/>
          </a:p>
        </p:txBody>
      </p:sp>
      <p:sp>
        <p:nvSpPr>
          <p:cNvPr id="1052751" name="内容占位符 2"/>
          <p:cNvSpPr>
            <a:spLocks noGrp="1"/>
          </p:cNvSpPr>
          <p:nvPr>
            <p:ph idx="1"/>
          </p:nvPr>
        </p:nvSpPr>
        <p:spPr>
          <a:xfrm>
            <a:off x="304800" y="800104"/>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752"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753"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812" name=""/>
        <p:cNvGrpSpPr/>
        <p:nvPr/>
      </p:nvGrpSpPr>
      <p:grpSpPr>
        <a:xfrm>
          <a:off x="0" y="0"/>
          <a:ext cx="0" cy="0"/>
          <a:chOff x="0" y="0"/>
          <a:chExt cx="0" cy="0"/>
        </a:xfrm>
      </p:grpSpPr>
      <p:sp>
        <p:nvSpPr>
          <p:cNvPr id="1052742" name="Title 1"/>
          <p:cNvSpPr>
            <a:spLocks noGrp="1"/>
          </p:cNvSpPr>
          <p:nvPr>
            <p:ph type="title"/>
          </p:nvPr>
        </p:nvSpPr>
        <p:spPr>
          <a:xfrm>
            <a:off x="1423987" y="14"/>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811" name=""/>
        <p:cNvGrpSpPr/>
        <p:nvPr/>
      </p:nvGrpSpPr>
      <p:grpSpPr>
        <a:xfrm>
          <a:off x="0" y="0"/>
          <a:ext cx="0" cy="0"/>
          <a:chOff x="0" y="0"/>
          <a:chExt cx="0" cy="0"/>
        </a:xfrm>
      </p:grpSpPr>
      <p:sp>
        <p:nvSpPr>
          <p:cNvPr id="1052737" name="Title 1"/>
          <p:cNvSpPr>
            <a:spLocks noGrp="1"/>
          </p:cNvSpPr>
          <p:nvPr>
            <p:ph type="ctrTitle"/>
          </p:nvPr>
        </p:nvSpPr>
        <p:spPr>
          <a:xfrm>
            <a:off x="1238250" y="1122363"/>
            <a:ext cx="7429500" cy="2387600"/>
          </a:xfrm>
          <a:prstGeom prst="rect">
            <a:avLst/>
          </a:prstGeom>
        </p:spPr>
        <p:txBody>
          <a:bodyPr anchor="b"/>
          <a:lstStyle>
            <a:lvl1pPr algn="ctr">
              <a:defRPr sz="4875"/>
            </a:lvl1pPr>
          </a:lstStyle>
          <a:p>
            <a:r>
              <a:rPr lang="en-US" altLang="ko-KR"/>
              <a:t>Click to edit Master title style</a:t>
            </a:r>
            <a:endParaRPr lang="ko-KR" altLang="en-US"/>
          </a:p>
        </p:txBody>
      </p:sp>
      <p:sp>
        <p:nvSpPr>
          <p:cNvPr id="1052738" name="Subtitle 2"/>
          <p:cNvSpPr>
            <a:spLocks noGrp="1"/>
          </p:cNvSpPr>
          <p:nvPr>
            <p:ph type="subTitle" idx="1"/>
          </p:nvPr>
        </p:nvSpPr>
        <p:spPr>
          <a:xfrm>
            <a:off x="1238250" y="3602038"/>
            <a:ext cx="7429500" cy="1655762"/>
          </a:xfrm>
          <a:prstGeom prst="rect">
            <a:avLst/>
          </a:prstGeom>
        </p:spPr>
        <p:txBody>
          <a:bodyPr/>
          <a:lstStyle>
            <a:lvl1pPr marL="0" indent="0" algn="ctr">
              <a:buNone/>
              <a:defRPr sz="1950"/>
            </a:lvl1pPr>
            <a:lvl2pPr marL="371475" indent="0" algn="ctr">
              <a:buNone/>
              <a:defRPr sz="1625"/>
            </a:lvl2pPr>
            <a:lvl3pPr marL="742950" indent="0" algn="ctr">
              <a:buNone/>
              <a:defRPr sz="1460"/>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ltLang="ko-KR"/>
              <a:t>Click to edit Master subtitle style</a:t>
            </a:r>
            <a:endParaRPr lang="ko-KR" altLang="en-US"/>
          </a:p>
        </p:txBody>
      </p:sp>
      <p:sp>
        <p:nvSpPr>
          <p:cNvPr id="1052739" name="Date Placeholder 3"/>
          <p:cNvSpPr>
            <a:spLocks noGrp="1"/>
          </p:cNvSpPr>
          <p:nvPr>
            <p:ph type="dt" sz="half" idx="10"/>
          </p:nvPr>
        </p:nvSpPr>
        <p:spPr>
          <a:xfrm>
            <a:off x="681038" y="6356355"/>
            <a:ext cx="2228850" cy="365125"/>
          </a:xfrm>
          <a:prstGeom prst="rect">
            <a:avLst/>
          </a:prstGeom>
        </p:spPr>
        <p:txBody>
          <a:bodyPr/>
          <a:p>
            <a:fld id="{78F24985-38A7-41D5-90BF-DA6A49C27088}" type="datetimeFigureOut">
              <a:rPr lang="ko-KR" altLang="en-US" smtClean="0">
                <a:solidFill>
                  <a:srgbClr val="000000"/>
                </a:solidFill>
              </a:rPr>
            </a:fld>
            <a:endParaRPr lang="ko-KR" altLang="en-US">
              <a:solidFill>
                <a:srgbClr val="000000"/>
              </a:solidFill>
            </a:endParaRPr>
          </a:p>
        </p:txBody>
      </p:sp>
      <p:sp>
        <p:nvSpPr>
          <p:cNvPr id="1052740" name="Footer Placeholder 4"/>
          <p:cNvSpPr>
            <a:spLocks noGrp="1"/>
          </p:cNvSpPr>
          <p:nvPr>
            <p:ph type="ftr" sz="quarter" idx="11"/>
          </p:nvPr>
        </p:nvSpPr>
        <p:spPr>
          <a:xfrm>
            <a:off x="3281365" y="6356355"/>
            <a:ext cx="3343275" cy="365125"/>
          </a:xfrm>
          <a:prstGeom prst="rect">
            <a:avLst/>
          </a:prstGeom>
        </p:spPr>
        <p:txBody>
          <a:bodyPr/>
          <a:p>
            <a:endParaRPr lang="ko-KR" altLang="en-US">
              <a:solidFill>
                <a:srgbClr val="000000"/>
              </a:solidFill>
            </a:endParaRPr>
          </a:p>
        </p:txBody>
      </p:sp>
      <p:sp>
        <p:nvSpPr>
          <p:cNvPr id="1052741" name="Slide Number Placeholder 5"/>
          <p:cNvSpPr>
            <a:spLocks noGrp="1"/>
          </p:cNvSpPr>
          <p:nvPr>
            <p:ph type="sldNum" sz="quarter" idx="12"/>
          </p:nvPr>
        </p:nvSpPr>
        <p:spPr>
          <a:xfrm>
            <a:off x="6996113" y="6356355"/>
            <a:ext cx="2228850" cy="365125"/>
          </a:xfrm>
          <a:prstGeom prst="rect">
            <a:avLst/>
          </a:prstGeom>
        </p:spPr>
        <p:txBody>
          <a:bodyPr/>
          <a:p>
            <a:fld id="{A9EEED40-C545-4DFC-AC0B-470809D473EA}" type="slidenum">
              <a:rPr lang="ko-KR" altLang="en-US" smtClean="0">
                <a:solidFill>
                  <a:srgbClr val="000000"/>
                </a:solidFill>
              </a:rPr>
            </a:fld>
            <a:endParaRPr lang="ko-KR" altLang="en-US">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24" name=""/>
        <p:cNvGrpSpPr/>
        <p:nvPr/>
      </p:nvGrpSpPr>
      <p:grpSpPr>
        <a:xfrm>
          <a:off x="0" y="0"/>
          <a:ext cx="0" cy="0"/>
          <a:chOff x="0" y="0"/>
          <a:chExt cx="0" cy="0"/>
        </a:xfrm>
      </p:grpSpPr>
      <p:graphicFrame>
        <p:nvGraphicFramePr>
          <p:cNvPr id="4194374"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505908"/>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40"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725" name=""/>
        <p:cNvGrpSpPr/>
        <p:nvPr/>
      </p:nvGrpSpPr>
      <p:grpSpPr>
        <a:xfrm>
          <a:off x="0" y="0"/>
          <a:ext cx="0" cy="0"/>
          <a:chOff x="0" y="0"/>
          <a:chExt cx="0" cy="0"/>
        </a:xfrm>
      </p:grpSpPr>
      <p:graphicFrame>
        <p:nvGraphicFramePr>
          <p:cNvPr id="4194375"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506932"/>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41"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642"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22" name=""/>
        <p:cNvGrpSpPr/>
        <p:nvPr/>
      </p:nvGrpSpPr>
      <p:grpSpPr>
        <a:xfrm>
          <a:off x="0" y="0"/>
          <a:ext cx="0" cy="0"/>
          <a:chOff x="0" y="0"/>
          <a:chExt cx="0" cy="0"/>
        </a:xfrm>
      </p:grpSpPr>
      <p:pic>
        <p:nvPicPr>
          <p:cNvPr id="2097399" name="图片 507956"/>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38"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7409" name="图片 507956"/>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23" name=""/>
        <p:cNvGrpSpPr/>
        <p:nvPr/>
      </p:nvGrpSpPr>
      <p:grpSpPr>
        <a:xfrm>
          <a:off x="0" y="0"/>
          <a:ext cx="0" cy="0"/>
          <a:chOff x="0" y="0"/>
          <a:chExt cx="0" cy="0"/>
        </a:xfrm>
      </p:grpSpPr>
      <p:pic>
        <p:nvPicPr>
          <p:cNvPr id="2097401" name="图片 508980"/>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39"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18433" name="图片 508980"/>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17" name=""/>
        <p:cNvGrpSpPr/>
        <p:nvPr/>
      </p:nvGrpSpPr>
      <p:grpSpPr>
        <a:xfrm>
          <a:off x="0" y="0"/>
          <a:ext cx="0" cy="0"/>
          <a:chOff x="0" y="0"/>
          <a:chExt cx="0" cy="0"/>
        </a:xfrm>
      </p:grpSpPr>
      <p:graphicFrame>
        <p:nvGraphicFramePr>
          <p:cNvPr id="4194370"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510004"/>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29"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Blank">
    <p:spTree>
      <p:nvGrpSpPr>
        <p:cNvPr id="716" name=""/>
        <p:cNvGrpSpPr/>
        <p:nvPr/>
      </p:nvGrpSpPr>
      <p:grpSpPr>
        <a:xfrm>
          <a:off x="0" y="0"/>
          <a:ext cx="0" cy="0"/>
          <a:chOff x="0" y="0"/>
          <a:chExt cx="0" cy="0"/>
        </a:xfrm>
      </p:grpSpPr>
      <p:sp>
        <p:nvSpPr>
          <p:cNvPr id="1052627"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628"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60726_Contents">
    <p:spTree>
      <p:nvGrpSpPr>
        <p:cNvPr id="718" name=""/>
        <p:cNvGrpSpPr/>
        <p:nvPr/>
      </p:nvGrpSpPr>
      <p:grpSpPr>
        <a:xfrm>
          <a:off x="0" y="0"/>
          <a:ext cx="0" cy="0"/>
          <a:chOff x="0" y="0"/>
          <a:chExt cx="0" cy="0"/>
        </a:xfrm>
      </p:grpSpPr>
      <p:sp>
        <p:nvSpPr>
          <p:cNvPr id="1052630"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Pct val="100000"/>
              <a:buFont typeface="Arial" panose="020B0604020202020204" pitchFamily="34" charset="0"/>
              <a:buNone/>
              <a:tabLst>
                <a:tab pos="6729095" algn="r"/>
              </a:tabLst>
              <a:defRPr>
                <a:latin typeface="+mn-lt"/>
                <a:ea typeface="华文细黑" panose="02010600040101010101" pitchFamily="2" charset="-122"/>
              </a:defRPr>
            </a:lvl1pPr>
            <a:lvl2pPr>
              <a:lnSpc>
                <a:spcPct val="100000"/>
              </a:lnSpc>
              <a:tabLst>
                <a:tab pos="6729095" algn="r"/>
              </a:tabLst>
              <a:defRPr>
                <a:latin typeface="+mn-lt"/>
                <a:ea typeface="华文细黑" panose="02010600040101010101" pitchFamily="2" charset="-122"/>
              </a:defRPr>
            </a:lvl2pPr>
            <a:lvl3pPr>
              <a:lnSpc>
                <a:spcPct val="100000"/>
              </a:lnSpc>
              <a:tabLst>
                <a:tab pos="6729095" algn="r"/>
              </a:tabLst>
              <a:defRPr>
                <a:latin typeface="+mn-lt"/>
                <a:ea typeface="华文细黑" panose="02010600040101010101" pitchFamily="2" charset="-122"/>
              </a:defRPr>
            </a:lvl3pPr>
            <a:lvl4pPr>
              <a:lnSpc>
                <a:spcPct val="100000"/>
              </a:lnSpc>
              <a:tabLst>
                <a:tab pos="6729095" algn="r"/>
              </a:tabLst>
              <a:defRPr>
                <a:latin typeface="+mn-lt"/>
                <a:ea typeface="华文细黑" panose="02010600040101010101" pitchFamily="2" charset="-122"/>
              </a:defRPr>
            </a:lvl4pPr>
            <a:lvl5pPr>
              <a:lnSpc>
                <a:spcPct val="100000"/>
              </a:lnSpc>
              <a:tabLst>
                <a:tab pos="5028565" algn="r"/>
              </a:tabLst>
              <a:defRPr baseline="0">
                <a:latin typeface="+mn-lt"/>
                <a:ea typeface="华文细黑" panose="02010600040101010101" pitchFamily="2" charset="-122"/>
              </a:defRPr>
            </a:lvl5pPr>
            <a:lvl6pPr>
              <a:tabLst>
                <a:tab pos="6729095" algn="r"/>
              </a:tabLst>
            </a:lvl6pPr>
            <a:lvl7pPr>
              <a:tabLst>
                <a:tab pos="6729095" algn="r"/>
              </a:tabLst>
            </a:lvl7pPr>
            <a:lvl8pPr>
              <a:tabLst>
                <a:tab pos="6729095" algn="r"/>
              </a:tabLst>
            </a:lvl8pPr>
            <a:lvl9pPr>
              <a:tabLst>
                <a:tab pos="6729095"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631" name="Title Placeholder 1"/>
          <p:cNvSpPr>
            <a:spLocks noGrp="1"/>
          </p:cNvSpPr>
          <p:nvPr>
            <p:ph type="title" hasCustomPrompt="1"/>
          </p:nvPr>
        </p:nvSpPr>
        <p:spPr>
          <a:xfrm>
            <a:off x="407592" y="317504"/>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Title Only">
    <p:spTree>
      <p:nvGrpSpPr>
        <p:cNvPr id="720" name=""/>
        <p:cNvGrpSpPr/>
        <p:nvPr/>
      </p:nvGrpSpPr>
      <p:grpSpPr>
        <a:xfrm>
          <a:off x="0" y="0"/>
          <a:ext cx="0" cy="0"/>
          <a:chOff x="0" y="0"/>
          <a:chExt cx="0" cy="0"/>
        </a:xfrm>
      </p:grpSpPr>
      <p:graphicFrame>
        <p:nvGraphicFramePr>
          <p:cNvPr id="4194371"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511028"/>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2633"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标题和内容">
    <p:spTree>
      <p:nvGrpSpPr>
        <p:cNvPr id="721" name=""/>
        <p:cNvGrpSpPr/>
        <p:nvPr/>
      </p:nvGrpSpPr>
      <p:grpSpPr>
        <a:xfrm>
          <a:off x="0" y="0"/>
          <a:ext cx="0" cy="0"/>
          <a:chOff x="0" y="0"/>
          <a:chExt cx="0" cy="0"/>
        </a:xfrm>
      </p:grpSpPr>
      <p:sp>
        <p:nvSpPr>
          <p:cNvPr id="1052634" name="标题 1"/>
          <p:cNvSpPr>
            <a:spLocks noGrp="1"/>
          </p:cNvSpPr>
          <p:nvPr>
            <p:ph type="title"/>
          </p:nvPr>
        </p:nvSpPr>
        <p:spPr>
          <a:xfrm>
            <a:off x="307977" y="119063"/>
            <a:ext cx="7813675" cy="609600"/>
          </a:xfrm>
          <a:prstGeom prst="rect">
            <a:avLst/>
          </a:prstGeom>
        </p:spPr>
        <p:txBody>
          <a:bodyPr/>
          <a:p>
            <a:r>
              <a:rPr lang="zh-CN" altLang="en-US"/>
              <a:t>单击此处编辑母版标题样式</a:t>
            </a:r>
            <a:endParaRPr lang="en-US"/>
          </a:p>
        </p:txBody>
      </p:sp>
      <p:sp>
        <p:nvSpPr>
          <p:cNvPr id="1052635" name="内容占位符 2"/>
          <p:cNvSpPr>
            <a:spLocks noGrp="1"/>
          </p:cNvSpPr>
          <p:nvPr>
            <p:ph idx="1"/>
          </p:nvPr>
        </p:nvSpPr>
        <p:spPr>
          <a:xfrm>
            <a:off x="304800" y="800104"/>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636"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637"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719" name=""/>
        <p:cNvGrpSpPr/>
        <p:nvPr/>
      </p:nvGrpSpPr>
      <p:grpSpPr>
        <a:xfrm>
          <a:off x="0" y="0"/>
          <a:ext cx="0" cy="0"/>
          <a:chOff x="0" y="0"/>
          <a:chExt cx="0" cy="0"/>
        </a:xfrm>
      </p:grpSpPr>
      <p:sp>
        <p:nvSpPr>
          <p:cNvPr id="1052632" name="Title 1"/>
          <p:cNvSpPr>
            <a:spLocks noGrp="1"/>
          </p:cNvSpPr>
          <p:nvPr>
            <p:ph type="title"/>
          </p:nvPr>
        </p:nvSpPr>
        <p:spPr>
          <a:xfrm>
            <a:off x="1423987" y="14"/>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830" name=""/>
        <p:cNvGrpSpPr/>
        <p:nvPr/>
      </p:nvGrpSpPr>
      <p:grpSpPr>
        <a:xfrm>
          <a:off x="0" y="0"/>
          <a:ext cx="0" cy="0"/>
          <a:chOff x="0" y="0"/>
          <a:chExt cx="0" cy="0"/>
        </a:xfrm>
      </p:grpSpPr>
      <p:graphicFrame>
        <p:nvGraphicFramePr>
          <p:cNvPr id="4194415"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24431"/>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61"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828" name=""/>
        <p:cNvGrpSpPr/>
        <p:nvPr/>
      </p:nvGrpSpPr>
      <p:grpSpPr>
        <a:xfrm>
          <a:off x="0" y="0"/>
          <a:ext cx="0" cy="0"/>
          <a:chOff x="0" y="0"/>
          <a:chExt cx="0" cy="0"/>
        </a:xfrm>
      </p:grpSpPr>
      <p:graphicFrame>
        <p:nvGraphicFramePr>
          <p:cNvPr id="419441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2545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58"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759"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29" name=""/>
        <p:cNvGrpSpPr/>
        <p:nvPr/>
      </p:nvGrpSpPr>
      <p:grpSpPr>
        <a:xfrm>
          <a:off x="0" y="0"/>
          <a:ext cx="0" cy="0"/>
          <a:chOff x="0" y="0"/>
          <a:chExt cx="0" cy="0"/>
        </a:xfrm>
      </p:grpSpPr>
      <p:pic>
        <p:nvPicPr>
          <p:cNvPr id="2097485" name="图片 326479"/>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60" name="Title Placeholder 1"/>
          <p:cNvSpPr>
            <a:spLocks noGrp="1"/>
          </p:cNvSpPr>
          <p:nvPr>
            <p:ph type="ctrTitle"/>
          </p:nvPr>
        </p:nvSpPr>
        <p:spPr>
          <a:xfrm>
            <a:off x="1238054"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0481" name="图片 326479"/>
          <p:cNvSpPr/>
          <p:nvPr/>
        </p:nvSpPr>
        <p:spPr>
          <a:xfrm>
            <a:off x="0"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33" name=""/>
        <p:cNvGrpSpPr/>
        <p:nvPr/>
      </p:nvGrpSpPr>
      <p:grpSpPr>
        <a:xfrm>
          <a:off x="0" y="0"/>
          <a:ext cx="0" cy="0"/>
          <a:chOff x="0" y="0"/>
          <a:chExt cx="0" cy="0"/>
        </a:xfrm>
      </p:grpSpPr>
      <p:pic>
        <p:nvPicPr>
          <p:cNvPr id="2097491" name="图片 327503"/>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65" name="Title Placeholder 1"/>
          <p:cNvSpPr>
            <a:spLocks noGrp="1"/>
          </p:cNvSpPr>
          <p:nvPr>
            <p:ph type="ctrTitle"/>
          </p:nvPr>
        </p:nvSpPr>
        <p:spPr>
          <a:xfrm>
            <a:off x="1238054"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1505" name="图片 327503"/>
          <p:cNvSpPr/>
          <p:nvPr/>
        </p:nvSpPr>
        <p:spPr>
          <a:xfrm>
            <a:off x="0"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32" name=""/>
        <p:cNvGrpSpPr/>
        <p:nvPr/>
      </p:nvGrpSpPr>
      <p:grpSpPr>
        <a:xfrm>
          <a:off x="0" y="0"/>
          <a:ext cx="0" cy="0"/>
          <a:chOff x="0" y="0"/>
          <a:chExt cx="0" cy="0"/>
        </a:xfrm>
      </p:grpSpPr>
      <p:graphicFrame>
        <p:nvGraphicFramePr>
          <p:cNvPr id="4194416"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28527"/>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64"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_Blank">
    <p:spTree>
      <p:nvGrpSpPr>
        <p:cNvPr id="831" name=""/>
        <p:cNvGrpSpPr/>
        <p:nvPr/>
      </p:nvGrpSpPr>
      <p:grpSpPr>
        <a:xfrm>
          <a:off x="0" y="0"/>
          <a:ext cx="0" cy="0"/>
          <a:chOff x="0" y="0"/>
          <a:chExt cx="0" cy="0"/>
        </a:xfrm>
      </p:grpSpPr>
      <p:sp>
        <p:nvSpPr>
          <p:cNvPr id="1052762" name="Rectangle 2"/>
          <p:cNvSpPr>
            <a:spLocks noGrp="1" noChangeArrowheads="1"/>
          </p:cNvSpPr>
          <p:nvPr>
            <p:ph type="title" hasCustomPrompt="1"/>
          </p:nvPr>
        </p:nvSpPr>
        <p:spPr bwMode="gray">
          <a:xfrm>
            <a:off x="434979" y="390942"/>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63" name="Rectangle 3"/>
          <p:cNvSpPr>
            <a:spLocks noGrp="1" noChangeArrowheads="1"/>
          </p:cNvSpPr>
          <p:nvPr>
            <p:ph idx="1"/>
          </p:nvPr>
        </p:nvSpPr>
        <p:spPr bwMode="gray">
          <a:xfrm>
            <a:off x="430218" y="838200"/>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810" name=""/>
        <p:cNvGrpSpPr/>
        <p:nvPr/>
      </p:nvGrpSpPr>
      <p:grpSpPr>
        <a:xfrm>
          <a:off x="0" y="0"/>
          <a:ext cx="0" cy="0"/>
          <a:chOff x="0" y="0"/>
          <a:chExt cx="0" cy="0"/>
        </a:xfrm>
      </p:grpSpPr>
      <p:graphicFrame>
        <p:nvGraphicFramePr>
          <p:cNvPr id="4194406"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30572"/>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36"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804" name=""/>
        <p:cNvGrpSpPr/>
        <p:nvPr/>
      </p:nvGrpSpPr>
      <p:grpSpPr>
        <a:xfrm>
          <a:off x="0" y="0"/>
          <a:ext cx="0" cy="0"/>
          <a:chOff x="0" y="0"/>
          <a:chExt cx="0" cy="0"/>
        </a:xfrm>
      </p:grpSpPr>
      <p:graphicFrame>
        <p:nvGraphicFramePr>
          <p:cNvPr id="4194402"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31596"/>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27"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728"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03" name=""/>
        <p:cNvGrpSpPr/>
        <p:nvPr/>
      </p:nvGrpSpPr>
      <p:grpSpPr>
        <a:xfrm>
          <a:off x="0" y="0"/>
          <a:ext cx="0" cy="0"/>
          <a:chOff x="0" y="0"/>
          <a:chExt cx="0" cy="0"/>
        </a:xfrm>
      </p:grpSpPr>
      <p:pic>
        <p:nvPicPr>
          <p:cNvPr id="2097459" name="图片 332620"/>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26"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3553" name="图片 332620"/>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06" name=""/>
        <p:cNvGrpSpPr/>
        <p:nvPr/>
      </p:nvGrpSpPr>
      <p:grpSpPr>
        <a:xfrm>
          <a:off x="0" y="0"/>
          <a:ext cx="0" cy="0"/>
          <a:chOff x="0" y="0"/>
          <a:chExt cx="0" cy="0"/>
        </a:xfrm>
      </p:grpSpPr>
      <p:pic>
        <p:nvPicPr>
          <p:cNvPr id="2097463" name="图片 333644"/>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31"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4577" name="图片 333644"/>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08" name=""/>
        <p:cNvGrpSpPr/>
        <p:nvPr/>
      </p:nvGrpSpPr>
      <p:grpSpPr>
        <a:xfrm>
          <a:off x="0" y="0"/>
          <a:ext cx="0" cy="0"/>
          <a:chOff x="0" y="0"/>
          <a:chExt cx="0" cy="0"/>
        </a:xfrm>
      </p:grpSpPr>
      <p:graphicFrame>
        <p:nvGraphicFramePr>
          <p:cNvPr id="4194404"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34668"/>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34"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4402" tIns="42201" rIns="84402" bIns="42201" anchor="ctr"/>
          <a:p>
            <a:pPr algn="ctr"/>
            <a:endParaRPr lang="en-US" sz="1660" dirty="0">
              <a:solidFill>
                <a:srgbClr val="FFFFFF"/>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3_Blank">
    <p:spTree>
      <p:nvGrpSpPr>
        <p:cNvPr id="807" name=""/>
        <p:cNvGrpSpPr/>
        <p:nvPr/>
      </p:nvGrpSpPr>
      <p:grpSpPr>
        <a:xfrm>
          <a:off x="0" y="0"/>
          <a:ext cx="0" cy="0"/>
          <a:chOff x="0" y="0"/>
          <a:chExt cx="0" cy="0"/>
        </a:xfrm>
      </p:grpSpPr>
      <p:sp>
        <p:nvSpPr>
          <p:cNvPr id="1052732" name="Rectangle 2"/>
          <p:cNvSpPr>
            <a:spLocks noGrp="1" noChangeArrowheads="1"/>
          </p:cNvSpPr>
          <p:nvPr>
            <p:ph type="title" hasCustomPrompt="1"/>
          </p:nvPr>
        </p:nvSpPr>
        <p:spPr bwMode="gray">
          <a:xfrm>
            <a:off x="434979" y="416081"/>
            <a:ext cx="9040813" cy="301108"/>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33"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Title Only">
    <p:spTree>
      <p:nvGrpSpPr>
        <p:cNvPr id="809" name=""/>
        <p:cNvGrpSpPr/>
        <p:nvPr/>
      </p:nvGrpSpPr>
      <p:grpSpPr>
        <a:xfrm>
          <a:off x="0" y="0"/>
          <a:ext cx="0" cy="0"/>
          <a:chOff x="0" y="0"/>
          <a:chExt cx="0" cy="0"/>
        </a:xfrm>
      </p:grpSpPr>
      <p:graphicFrame>
        <p:nvGraphicFramePr>
          <p:cNvPr id="4194405"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36716"/>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2735"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160726_Contents">
    <p:spTree>
      <p:nvGrpSpPr>
        <p:cNvPr id="805" name=""/>
        <p:cNvGrpSpPr/>
        <p:nvPr/>
      </p:nvGrpSpPr>
      <p:grpSpPr>
        <a:xfrm>
          <a:off x="0" y="0"/>
          <a:ext cx="0" cy="0"/>
          <a:chOff x="0" y="0"/>
          <a:chExt cx="0" cy="0"/>
        </a:xfrm>
      </p:grpSpPr>
      <p:sp>
        <p:nvSpPr>
          <p:cNvPr id="1052729"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843915" rtl="0" eaLnBrk="1" fontAlgn="auto" latinLnBrk="0" hangingPunct="1">
              <a:lnSpc>
                <a:spcPct val="100000"/>
              </a:lnSpc>
              <a:spcBef>
                <a:spcPts val="0"/>
              </a:spcBef>
              <a:spcAft>
                <a:spcPts val="925"/>
              </a:spcAft>
              <a:buClrTx/>
              <a:buSzPct val="100000"/>
              <a:buFont typeface="Arial" panose="020B0604020202020204" pitchFamily="34" charset="0"/>
              <a:buNone/>
              <a:tabLst>
                <a:tab pos="6211570" algn="r"/>
              </a:tabLst>
              <a:defRPr>
                <a:latin typeface="+mn-lt"/>
                <a:ea typeface="华文细黑" panose="02010600040101010101" pitchFamily="2" charset="-122"/>
              </a:defRPr>
            </a:lvl1pPr>
            <a:lvl2pPr>
              <a:lnSpc>
                <a:spcPct val="100000"/>
              </a:lnSpc>
              <a:tabLst>
                <a:tab pos="6211570" algn="r"/>
              </a:tabLst>
              <a:defRPr>
                <a:latin typeface="+mn-lt"/>
                <a:ea typeface="华文细黑" panose="02010600040101010101" pitchFamily="2" charset="-122"/>
              </a:defRPr>
            </a:lvl2pPr>
            <a:lvl3pPr>
              <a:lnSpc>
                <a:spcPct val="100000"/>
              </a:lnSpc>
              <a:tabLst>
                <a:tab pos="6211570" algn="r"/>
              </a:tabLst>
              <a:defRPr>
                <a:latin typeface="+mn-lt"/>
                <a:ea typeface="华文细黑" panose="02010600040101010101" pitchFamily="2" charset="-122"/>
              </a:defRPr>
            </a:lvl3pPr>
            <a:lvl4pPr>
              <a:lnSpc>
                <a:spcPct val="100000"/>
              </a:lnSpc>
              <a:tabLst>
                <a:tab pos="6211570" algn="r"/>
              </a:tabLst>
              <a:defRPr>
                <a:latin typeface="+mn-lt"/>
                <a:ea typeface="华文细黑" panose="02010600040101010101" pitchFamily="2" charset="-122"/>
              </a:defRPr>
            </a:lvl4pPr>
            <a:lvl5pPr>
              <a:lnSpc>
                <a:spcPct val="100000"/>
              </a:lnSpc>
              <a:tabLst>
                <a:tab pos="4641850" algn="r"/>
              </a:tabLst>
              <a:defRPr baseline="0">
                <a:latin typeface="+mn-lt"/>
                <a:ea typeface="华文细黑" panose="02010600040101010101" pitchFamily="2" charset="-122"/>
              </a:defRPr>
            </a:lvl5pPr>
            <a:lvl6pPr>
              <a:tabLst>
                <a:tab pos="6211570" algn="r"/>
              </a:tabLst>
            </a:lvl6pPr>
            <a:lvl7pPr>
              <a:tabLst>
                <a:tab pos="6211570" algn="r"/>
              </a:tabLst>
            </a:lvl7pPr>
            <a:lvl8pPr>
              <a:tabLst>
                <a:tab pos="6211570" algn="r"/>
              </a:tabLst>
            </a:lvl8pPr>
            <a:lvl9pPr>
              <a:tabLst>
                <a:tab pos="6211570"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730" name="Title Placeholder 1"/>
          <p:cNvSpPr>
            <a:spLocks noGrp="1"/>
          </p:cNvSpPr>
          <p:nvPr>
            <p:ph type="title" hasCustomPrompt="1"/>
          </p:nvPr>
        </p:nvSpPr>
        <p:spPr>
          <a:xfrm>
            <a:off x="407592" y="317502"/>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802" name=""/>
        <p:cNvGrpSpPr/>
        <p:nvPr/>
      </p:nvGrpSpPr>
      <p:grpSpPr>
        <a:xfrm>
          <a:off x="0" y="0"/>
          <a:ext cx="0" cy="0"/>
          <a:chOff x="0" y="0"/>
          <a:chExt cx="0" cy="0"/>
        </a:xfrm>
      </p:grpSpPr>
      <p:sp>
        <p:nvSpPr>
          <p:cNvPr id="1052725" name="Title 1"/>
          <p:cNvSpPr>
            <a:spLocks noGrp="1"/>
          </p:cNvSpPr>
          <p:nvPr>
            <p:ph type="title"/>
          </p:nvPr>
        </p:nvSpPr>
        <p:spPr>
          <a:xfrm>
            <a:off x="1423987" y="12"/>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684" name=""/>
        <p:cNvGrpSpPr/>
        <p:nvPr/>
      </p:nvGrpSpPr>
      <p:grpSpPr>
        <a:xfrm>
          <a:off x="0" y="0"/>
          <a:ext cx="0" cy="0"/>
          <a:chOff x="0" y="0"/>
          <a:chExt cx="0" cy="0"/>
        </a:xfrm>
      </p:grpSpPr>
      <p:graphicFrame>
        <p:nvGraphicFramePr>
          <p:cNvPr id="4194362"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4694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53"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685" name=""/>
        <p:cNvGrpSpPr/>
        <p:nvPr/>
      </p:nvGrpSpPr>
      <p:grpSpPr>
        <a:xfrm>
          <a:off x="0" y="0"/>
          <a:ext cx="0" cy="0"/>
          <a:chOff x="0" y="0"/>
          <a:chExt cx="0" cy="0"/>
        </a:xfrm>
      </p:grpSpPr>
      <p:graphicFrame>
        <p:nvGraphicFramePr>
          <p:cNvPr id="419436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47967"/>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54"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555"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687" name=""/>
        <p:cNvGrpSpPr/>
        <p:nvPr/>
      </p:nvGrpSpPr>
      <p:grpSpPr>
        <a:xfrm>
          <a:off x="0" y="0"/>
          <a:ext cx="0" cy="0"/>
          <a:chOff x="0" y="0"/>
          <a:chExt cx="0" cy="0"/>
        </a:xfrm>
      </p:grpSpPr>
      <p:pic>
        <p:nvPicPr>
          <p:cNvPr id="2097382" name="图片 348991"/>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57"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6625" name="图片 348991"/>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682" name=""/>
        <p:cNvGrpSpPr/>
        <p:nvPr/>
      </p:nvGrpSpPr>
      <p:grpSpPr>
        <a:xfrm>
          <a:off x="0" y="0"/>
          <a:ext cx="0" cy="0"/>
          <a:chOff x="0" y="0"/>
          <a:chExt cx="0" cy="0"/>
        </a:xfrm>
      </p:grpSpPr>
      <p:pic>
        <p:nvPicPr>
          <p:cNvPr id="2097374" name="图片 350015"/>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51"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7649" name="图片 350015"/>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678" name=""/>
        <p:cNvGrpSpPr/>
        <p:nvPr/>
      </p:nvGrpSpPr>
      <p:grpSpPr>
        <a:xfrm>
          <a:off x="0" y="0"/>
          <a:ext cx="0" cy="0"/>
          <a:chOff x="0" y="0"/>
          <a:chExt cx="0" cy="0"/>
        </a:xfrm>
      </p:grpSpPr>
      <p:graphicFrame>
        <p:nvGraphicFramePr>
          <p:cNvPr id="4194359"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5103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42"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4402" tIns="42201" rIns="84402" bIns="42201" anchor="ctr"/>
          <a:p>
            <a:pPr algn="ctr"/>
            <a:endParaRPr lang="en-US" sz="1660" dirty="0">
              <a:solidFill>
                <a:srgbClr val="FFFFFF"/>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_Blank">
    <p:spTree>
      <p:nvGrpSpPr>
        <p:cNvPr id="679" name=""/>
        <p:cNvGrpSpPr/>
        <p:nvPr/>
      </p:nvGrpSpPr>
      <p:grpSpPr>
        <a:xfrm>
          <a:off x="0" y="0"/>
          <a:ext cx="0" cy="0"/>
          <a:chOff x="0" y="0"/>
          <a:chExt cx="0" cy="0"/>
        </a:xfrm>
      </p:grpSpPr>
      <p:sp>
        <p:nvSpPr>
          <p:cNvPr id="1052543" name="Rectangle 2"/>
          <p:cNvSpPr>
            <a:spLocks noGrp="1" noChangeArrowheads="1"/>
          </p:cNvSpPr>
          <p:nvPr>
            <p:ph type="title" hasCustomPrompt="1"/>
          </p:nvPr>
        </p:nvSpPr>
        <p:spPr bwMode="gray">
          <a:xfrm>
            <a:off x="434979" y="416081"/>
            <a:ext cx="9040813" cy="301108"/>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544"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标题和内容">
    <p:spTree>
      <p:nvGrpSpPr>
        <p:cNvPr id="681" name=""/>
        <p:cNvGrpSpPr/>
        <p:nvPr/>
      </p:nvGrpSpPr>
      <p:grpSpPr>
        <a:xfrm>
          <a:off x="0" y="0"/>
          <a:ext cx="0" cy="0"/>
          <a:chOff x="0" y="0"/>
          <a:chExt cx="0" cy="0"/>
        </a:xfrm>
      </p:grpSpPr>
      <p:sp>
        <p:nvSpPr>
          <p:cNvPr id="1052547" name="标题 1"/>
          <p:cNvSpPr>
            <a:spLocks noGrp="1"/>
          </p:cNvSpPr>
          <p:nvPr>
            <p:ph type="title"/>
          </p:nvPr>
        </p:nvSpPr>
        <p:spPr>
          <a:xfrm>
            <a:off x="307978" y="119063"/>
            <a:ext cx="7813675" cy="609600"/>
          </a:xfrm>
          <a:prstGeom prst="rect">
            <a:avLst/>
          </a:prstGeom>
        </p:spPr>
        <p:txBody>
          <a:bodyPr/>
          <a:p>
            <a:r>
              <a:rPr lang="zh-CN" altLang="en-US"/>
              <a:t>单击此处编辑母版标题样式</a:t>
            </a:r>
            <a:endParaRPr lang="en-US"/>
          </a:p>
        </p:txBody>
      </p:sp>
      <p:sp>
        <p:nvSpPr>
          <p:cNvPr id="1052548" name="内容占位符 2"/>
          <p:cNvSpPr>
            <a:spLocks noGrp="1"/>
          </p:cNvSpPr>
          <p:nvPr>
            <p:ph idx="1"/>
          </p:nvPr>
        </p:nvSpPr>
        <p:spPr>
          <a:xfrm>
            <a:off x="304800" y="800105"/>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549"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550"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_Title Only">
    <p:spTree>
      <p:nvGrpSpPr>
        <p:cNvPr id="683" name=""/>
        <p:cNvGrpSpPr/>
        <p:nvPr/>
      </p:nvGrpSpPr>
      <p:grpSpPr>
        <a:xfrm>
          <a:off x="0" y="0"/>
          <a:ext cx="0" cy="0"/>
          <a:chOff x="0" y="0"/>
          <a:chExt cx="0" cy="0"/>
        </a:xfrm>
      </p:grpSpPr>
      <p:graphicFrame>
        <p:nvGraphicFramePr>
          <p:cNvPr id="4194361"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53087"/>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2552"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160726_Contents">
    <p:spTree>
      <p:nvGrpSpPr>
        <p:cNvPr id="680" name=""/>
        <p:cNvGrpSpPr/>
        <p:nvPr/>
      </p:nvGrpSpPr>
      <p:grpSpPr>
        <a:xfrm>
          <a:off x="0" y="0"/>
          <a:ext cx="0" cy="0"/>
          <a:chOff x="0" y="0"/>
          <a:chExt cx="0" cy="0"/>
        </a:xfrm>
      </p:grpSpPr>
      <p:sp>
        <p:nvSpPr>
          <p:cNvPr id="1052545"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843915" rtl="0" eaLnBrk="1" fontAlgn="auto" latinLnBrk="0" hangingPunct="1">
              <a:lnSpc>
                <a:spcPct val="100000"/>
              </a:lnSpc>
              <a:spcBef>
                <a:spcPts val="0"/>
              </a:spcBef>
              <a:spcAft>
                <a:spcPts val="925"/>
              </a:spcAft>
              <a:buClrTx/>
              <a:buSzPct val="100000"/>
              <a:buFont typeface="Arial" panose="020B0604020202020204" pitchFamily="34" charset="0"/>
              <a:buNone/>
              <a:tabLst>
                <a:tab pos="6211570" algn="r"/>
              </a:tabLst>
              <a:defRPr>
                <a:latin typeface="+mn-lt"/>
                <a:ea typeface="华文细黑" panose="02010600040101010101" pitchFamily="2" charset="-122"/>
              </a:defRPr>
            </a:lvl1pPr>
            <a:lvl2pPr>
              <a:lnSpc>
                <a:spcPct val="100000"/>
              </a:lnSpc>
              <a:tabLst>
                <a:tab pos="6211570" algn="r"/>
              </a:tabLst>
              <a:defRPr>
                <a:latin typeface="+mn-lt"/>
                <a:ea typeface="华文细黑" panose="02010600040101010101" pitchFamily="2" charset="-122"/>
              </a:defRPr>
            </a:lvl2pPr>
            <a:lvl3pPr>
              <a:lnSpc>
                <a:spcPct val="100000"/>
              </a:lnSpc>
              <a:tabLst>
                <a:tab pos="6211570" algn="r"/>
              </a:tabLst>
              <a:defRPr>
                <a:latin typeface="+mn-lt"/>
                <a:ea typeface="华文细黑" panose="02010600040101010101" pitchFamily="2" charset="-122"/>
              </a:defRPr>
            </a:lvl3pPr>
            <a:lvl4pPr>
              <a:lnSpc>
                <a:spcPct val="100000"/>
              </a:lnSpc>
              <a:tabLst>
                <a:tab pos="6211570" algn="r"/>
              </a:tabLst>
              <a:defRPr>
                <a:latin typeface="+mn-lt"/>
                <a:ea typeface="华文细黑" panose="02010600040101010101" pitchFamily="2" charset="-122"/>
              </a:defRPr>
            </a:lvl4pPr>
            <a:lvl5pPr>
              <a:lnSpc>
                <a:spcPct val="100000"/>
              </a:lnSpc>
              <a:tabLst>
                <a:tab pos="4641850" algn="r"/>
              </a:tabLst>
              <a:defRPr baseline="0">
                <a:latin typeface="+mn-lt"/>
                <a:ea typeface="华文细黑" panose="02010600040101010101" pitchFamily="2" charset="-122"/>
              </a:defRPr>
            </a:lvl5pPr>
            <a:lvl6pPr>
              <a:tabLst>
                <a:tab pos="6211570" algn="r"/>
              </a:tabLst>
            </a:lvl6pPr>
            <a:lvl7pPr>
              <a:tabLst>
                <a:tab pos="6211570" algn="r"/>
              </a:tabLst>
            </a:lvl7pPr>
            <a:lvl8pPr>
              <a:tabLst>
                <a:tab pos="6211570" algn="r"/>
              </a:tabLst>
            </a:lvl8pPr>
            <a:lvl9pPr>
              <a:tabLst>
                <a:tab pos="6211570"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546" name="Title Placeholder 1"/>
          <p:cNvSpPr>
            <a:spLocks noGrp="1"/>
          </p:cNvSpPr>
          <p:nvPr>
            <p:ph type="title" hasCustomPrompt="1"/>
          </p:nvPr>
        </p:nvSpPr>
        <p:spPr>
          <a:xfrm>
            <a:off x="407592" y="317502"/>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686" name=""/>
        <p:cNvGrpSpPr/>
        <p:nvPr/>
      </p:nvGrpSpPr>
      <p:grpSpPr>
        <a:xfrm>
          <a:off x="0" y="0"/>
          <a:ext cx="0" cy="0"/>
          <a:chOff x="0" y="0"/>
          <a:chExt cx="0" cy="0"/>
        </a:xfrm>
      </p:grpSpPr>
      <p:sp>
        <p:nvSpPr>
          <p:cNvPr id="1052556" name="Title 1"/>
          <p:cNvSpPr>
            <a:spLocks noGrp="1"/>
          </p:cNvSpPr>
          <p:nvPr>
            <p:ph type="title"/>
          </p:nvPr>
        </p:nvSpPr>
        <p:spPr>
          <a:xfrm>
            <a:off x="1423987" y="12"/>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91" name=""/>
        <p:cNvGrpSpPr/>
        <p:nvPr/>
      </p:nvGrpSpPr>
      <p:grpSpPr>
        <a:xfrm>
          <a:off x="0" y="0"/>
          <a:ext cx="0" cy="0"/>
          <a:chOff x="0" y="0"/>
          <a:chExt cx="0" cy="0"/>
        </a:xfrm>
      </p:grpSpPr>
      <p:graphicFrame>
        <p:nvGraphicFramePr>
          <p:cNvPr id="4194399"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5614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22"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785" name=""/>
        <p:cNvGrpSpPr/>
        <p:nvPr/>
      </p:nvGrpSpPr>
      <p:grpSpPr>
        <a:xfrm>
          <a:off x="0" y="0"/>
          <a:ext cx="0" cy="0"/>
          <a:chOff x="0" y="0"/>
          <a:chExt cx="0" cy="0"/>
        </a:xfrm>
      </p:grpSpPr>
      <p:graphicFrame>
        <p:nvGraphicFramePr>
          <p:cNvPr id="4194395"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5717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11"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712"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90" name=""/>
        <p:cNvGrpSpPr/>
        <p:nvPr/>
      </p:nvGrpSpPr>
      <p:grpSpPr>
        <a:xfrm>
          <a:off x="0" y="0"/>
          <a:ext cx="0" cy="0"/>
          <a:chOff x="0" y="0"/>
          <a:chExt cx="0" cy="0"/>
        </a:xfrm>
      </p:grpSpPr>
      <p:pic>
        <p:nvPicPr>
          <p:cNvPr id="2097453" name="图片 358197"/>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21" name="Title Placeholder 1"/>
          <p:cNvSpPr>
            <a:spLocks noGrp="1"/>
          </p:cNvSpPr>
          <p:nvPr>
            <p:ph type="ctrTitle"/>
          </p:nvPr>
        </p:nvSpPr>
        <p:spPr>
          <a:xfrm>
            <a:off x="1238054"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29697" name="图片 358197"/>
          <p:cNvSpPr/>
          <p:nvPr/>
        </p:nvSpPr>
        <p:spPr>
          <a:xfrm>
            <a:off x="0"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88" name=""/>
        <p:cNvGrpSpPr/>
        <p:nvPr/>
      </p:nvGrpSpPr>
      <p:grpSpPr>
        <a:xfrm>
          <a:off x="0" y="0"/>
          <a:ext cx="0" cy="0"/>
          <a:chOff x="0" y="0"/>
          <a:chExt cx="0" cy="0"/>
        </a:xfrm>
      </p:grpSpPr>
      <p:pic>
        <p:nvPicPr>
          <p:cNvPr id="2097451" name="图片 359221"/>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18" name="Title Placeholder 1"/>
          <p:cNvSpPr>
            <a:spLocks noGrp="1"/>
          </p:cNvSpPr>
          <p:nvPr>
            <p:ph type="ctrTitle"/>
          </p:nvPr>
        </p:nvSpPr>
        <p:spPr>
          <a:xfrm>
            <a:off x="1238054"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0721" name="图片 359221"/>
          <p:cNvSpPr/>
          <p:nvPr/>
        </p:nvSpPr>
        <p:spPr>
          <a:xfrm>
            <a:off x="0"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87" name=""/>
        <p:cNvGrpSpPr/>
        <p:nvPr/>
      </p:nvGrpSpPr>
      <p:grpSpPr>
        <a:xfrm>
          <a:off x="0" y="0"/>
          <a:ext cx="0" cy="0"/>
          <a:chOff x="0" y="0"/>
          <a:chExt cx="0" cy="0"/>
        </a:xfrm>
      </p:grpSpPr>
      <p:graphicFrame>
        <p:nvGraphicFramePr>
          <p:cNvPr id="4194396"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6024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17"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Blank">
    <p:spTree>
      <p:nvGrpSpPr>
        <p:cNvPr id="789" name=""/>
        <p:cNvGrpSpPr/>
        <p:nvPr/>
      </p:nvGrpSpPr>
      <p:grpSpPr>
        <a:xfrm>
          <a:off x="0" y="0"/>
          <a:ext cx="0" cy="0"/>
          <a:chOff x="0" y="0"/>
          <a:chExt cx="0" cy="0"/>
        </a:xfrm>
      </p:grpSpPr>
      <p:sp>
        <p:nvSpPr>
          <p:cNvPr id="1052719" name="Rectangle 2"/>
          <p:cNvSpPr>
            <a:spLocks noGrp="1" noChangeArrowheads="1"/>
          </p:cNvSpPr>
          <p:nvPr>
            <p:ph type="title" hasCustomPrompt="1"/>
          </p:nvPr>
        </p:nvSpPr>
        <p:spPr bwMode="gray">
          <a:xfrm>
            <a:off x="434979" y="390942"/>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20" name="Rectangle 3"/>
          <p:cNvSpPr>
            <a:spLocks noGrp="1" noChangeArrowheads="1"/>
          </p:cNvSpPr>
          <p:nvPr>
            <p:ph idx="1"/>
          </p:nvPr>
        </p:nvSpPr>
        <p:spPr bwMode="gray">
          <a:xfrm>
            <a:off x="430218" y="838200"/>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标题和内容">
    <p:spTree>
      <p:nvGrpSpPr>
        <p:cNvPr id="786" name=""/>
        <p:cNvGrpSpPr/>
        <p:nvPr/>
      </p:nvGrpSpPr>
      <p:grpSpPr>
        <a:xfrm>
          <a:off x="0" y="0"/>
          <a:ext cx="0" cy="0"/>
          <a:chOff x="0" y="0"/>
          <a:chExt cx="0" cy="0"/>
        </a:xfrm>
      </p:grpSpPr>
      <p:sp>
        <p:nvSpPr>
          <p:cNvPr id="1052713" name="标题 1"/>
          <p:cNvSpPr>
            <a:spLocks noGrp="1"/>
          </p:cNvSpPr>
          <p:nvPr>
            <p:ph type="title"/>
          </p:nvPr>
        </p:nvSpPr>
        <p:spPr>
          <a:xfrm>
            <a:off x="307977" y="119063"/>
            <a:ext cx="7813675" cy="609600"/>
          </a:xfrm>
          <a:prstGeom prst="rect">
            <a:avLst/>
          </a:prstGeom>
        </p:spPr>
        <p:txBody>
          <a:bodyPr/>
          <a:p>
            <a:r>
              <a:rPr lang="zh-CN" altLang="en-US"/>
              <a:t>单击此处编辑母版标题样式</a:t>
            </a:r>
            <a:endParaRPr lang="en-US"/>
          </a:p>
        </p:txBody>
      </p:sp>
      <p:sp>
        <p:nvSpPr>
          <p:cNvPr id="1052714" name="内容占位符 2"/>
          <p:cNvSpPr>
            <a:spLocks noGrp="1"/>
          </p:cNvSpPr>
          <p:nvPr>
            <p:ph idx="1"/>
          </p:nvPr>
        </p:nvSpPr>
        <p:spPr>
          <a:xfrm>
            <a:off x="304800" y="800104"/>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715"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716"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cSld name="标题和内容">
    <p:spTree>
      <p:nvGrpSpPr>
        <p:cNvPr id="666" name=""/>
        <p:cNvGrpSpPr/>
        <p:nvPr/>
      </p:nvGrpSpPr>
      <p:grpSpPr>
        <a:xfrm>
          <a:off x="0" y="0"/>
          <a:ext cx="0" cy="0"/>
          <a:chOff x="0" y="0"/>
          <a:chExt cx="0" cy="0"/>
        </a:xfrm>
      </p:grpSpPr>
      <p:sp>
        <p:nvSpPr>
          <p:cNvPr id="1052536" name="标题 1"/>
          <p:cNvSpPr>
            <a:spLocks noGrp="1"/>
          </p:cNvSpPr>
          <p:nvPr>
            <p:ph type="title"/>
          </p:nvPr>
        </p:nvSpPr>
        <p:spPr>
          <a:xfrm>
            <a:off x="307977" y="119063"/>
            <a:ext cx="7813675" cy="609600"/>
          </a:xfrm>
          <a:prstGeom prst="rect">
            <a:avLst/>
          </a:prstGeom>
        </p:spPr>
        <p:txBody>
          <a:bodyPr/>
          <a:p>
            <a:r>
              <a:rPr lang="zh-CN" altLang="en-US"/>
              <a:t>单击此处编辑母版标题样式</a:t>
            </a:r>
            <a:endParaRPr lang="en-US"/>
          </a:p>
        </p:txBody>
      </p:sp>
      <p:sp>
        <p:nvSpPr>
          <p:cNvPr id="1052537" name="内容占位符 2"/>
          <p:cNvSpPr>
            <a:spLocks noGrp="1"/>
          </p:cNvSpPr>
          <p:nvPr>
            <p:ph idx="1"/>
          </p:nvPr>
        </p:nvSpPr>
        <p:spPr>
          <a:xfrm>
            <a:off x="304800" y="800104"/>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538"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539"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854" name=""/>
        <p:cNvGrpSpPr/>
        <p:nvPr/>
      </p:nvGrpSpPr>
      <p:grpSpPr>
        <a:xfrm>
          <a:off x="0" y="0"/>
          <a:ext cx="0" cy="0"/>
          <a:chOff x="0" y="0"/>
          <a:chExt cx="0" cy="0"/>
        </a:xfrm>
      </p:grpSpPr>
      <p:graphicFrame>
        <p:nvGraphicFramePr>
          <p:cNvPr id="4194422"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90891"/>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92"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855" name=""/>
        <p:cNvGrpSpPr/>
        <p:nvPr/>
      </p:nvGrpSpPr>
      <p:grpSpPr>
        <a:xfrm>
          <a:off x="0" y="0"/>
          <a:ext cx="0" cy="0"/>
          <a:chOff x="0" y="0"/>
          <a:chExt cx="0" cy="0"/>
        </a:xfrm>
      </p:grpSpPr>
      <p:graphicFrame>
        <p:nvGraphicFramePr>
          <p:cNvPr id="419442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9191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93"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794"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61" name=""/>
        <p:cNvGrpSpPr/>
        <p:nvPr/>
      </p:nvGrpSpPr>
      <p:grpSpPr>
        <a:xfrm>
          <a:off x="0" y="0"/>
          <a:ext cx="0" cy="0"/>
          <a:chOff x="0" y="0"/>
          <a:chExt cx="0" cy="0"/>
        </a:xfrm>
      </p:grpSpPr>
      <p:pic>
        <p:nvPicPr>
          <p:cNvPr id="2097511" name="图片 392939"/>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812"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3793" name="图片 392939"/>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60" name=""/>
        <p:cNvGrpSpPr/>
        <p:nvPr/>
      </p:nvGrpSpPr>
      <p:grpSpPr>
        <a:xfrm>
          <a:off x="0" y="0"/>
          <a:ext cx="0" cy="0"/>
          <a:chOff x="0" y="0"/>
          <a:chExt cx="0" cy="0"/>
        </a:xfrm>
      </p:grpSpPr>
      <p:pic>
        <p:nvPicPr>
          <p:cNvPr id="2097509" name="图片 393963"/>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811"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4817" name="图片 393963"/>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62" name=""/>
        <p:cNvGrpSpPr/>
        <p:nvPr/>
      </p:nvGrpSpPr>
      <p:grpSpPr>
        <a:xfrm>
          <a:off x="0" y="0"/>
          <a:ext cx="0" cy="0"/>
          <a:chOff x="0" y="0"/>
          <a:chExt cx="0" cy="0"/>
        </a:xfrm>
      </p:grpSpPr>
      <p:graphicFrame>
        <p:nvGraphicFramePr>
          <p:cNvPr id="4194427"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394987"/>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813"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4402" tIns="42201" rIns="84402" bIns="42201" anchor="ctr"/>
          <a:p>
            <a:pPr algn="ctr"/>
            <a:endParaRPr lang="en-US" sz="1660" dirty="0">
              <a:solidFill>
                <a:srgbClr val="FFFFFF"/>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3_Blank">
    <p:spTree>
      <p:nvGrpSpPr>
        <p:cNvPr id="853" name=""/>
        <p:cNvGrpSpPr/>
        <p:nvPr/>
      </p:nvGrpSpPr>
      <p:grpSpPr>
        <a:xfrm>
          <a:off x="0" y="0"/>
          <a:ext cx="0" cy="0"/>
          <a:chOff x="0" y="0"/>
          <a:chExt cx="0" cy="0"/>
        </a:xfrm>
      </p:grpSpPr>
      <p:sp>
        <p:nvSpPr>
          <p:cNvPr id="1052790" name="Rectangle 2"/>
          <p:cNvSpPr>
            <a:spLocks noGrp="1" noChangeArrowheads="1"/>
          </p:cNvSpPr>
          <p:nvPr>
            <p:ph type="title" hasCustomPrompt="1"/>
          </p:nvPr>
        </p:nvSpPr>
        <p:spPr bwMode="gray">
          <a:xfrm>
            <a:off x="434979" y="416081"/>
            <a:ext cx="9040813" cy="301108"/>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791"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cSld name="标题和内容">
    <p:spTree>
      <p:nvGrpSpPr>
        <p:cNvPr id="864" name=""/>
        <p:cNvGrpSpPr/>
        <p:nvPr/>
      </p:nvGrpSpPr>
      <p:grpSpPr>
        <a:xfrm>
          <a:off x="0" y="0"/>
          <a:ext cx="0" cy="0"/>
          <a:chOff x="0" y="0"/>
          <a:chExt cx="0" cy="0"/>
        </a:xfrm>
      </p:grpSpPr>
      <p:sp>
        <p:nvSpPr>
          <p:cNvPr id="1052815" name="标题 1"/>
          <p:cNvSpPr>
            <a:spLocks noGrp="1"/>
          </p:cNvSpPr>
          <p:nvPr>
            <p:ph type="title"/>
          </p:nvPr>
        </p:nvSpPr>
        <p:spPr>
          <a:xfrm>
            <a:off x="307978" y="119063"/>
            <a:ext cx="7813675" cy="609600"/>
          </a:xfrm>
          <a:prstGeom prst="rect">
            <a:avLst/>
          </a:prstGeom>
        </p:spPr>
        <p:txBody>
          <a:bodyPr/>
          <a:p>
            <a:r>
              <a:rPr lang="zh-CN" altLang="en-US"/>
              <a:t>单击此处编辑母版标题样式</a:t>
            </a:r>
            <a:endParaRPr lang="en-US"/>
          </a:p>
        </p:txBody>
      </p:sp>
      <p:sp>
        <p:nvSpPr>
          <p:cNvPr id="1052816" name="内容占位符 2"/>
          <p:cNvSpPr>
            <a:spLocks noGrp="1"/>
          </p:cNvSpPr>
          <p:nvPr>
            <p:ph idx="1"/>
          </p:nvPr>
        </p:nvSpPr>
        <p:spPr>
          <a:xfrm>
            <a:off x="304800" y="800105"/>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817"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818"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863" name=""/>
        <p:cNvGrpSpPr/>
        <p:nvPr/>
      </p:nvGrpSpPr>
      <p:grpSpPr>
        <a:xfrm>
          <a:off x="0" y="0"/>
          <a:ext cx="0" cy="0"/>
          <a:chOff x="0" y="0"/>
          <a:chExt cx="0" cy="0"/>
        </a:xfrm>
      </p:grpSpPr>
      <p:sp>
        <p:nvSpPr>
          <p:cNvPr id="1052814" name="Title 1"/>
          <p:cNvSpPr>
            <a:spLocks noGrp="1"/>
          </p:cNvSpPr>
          <p:nvPr>
            <p:ph type="title"/>
          </p:nvPr>
        </p:nvSpPr>
        <p:spPr>
          <a:xfrm>
            <a:off x="1423987" y="12"/>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3_Title Only">
    <p:spTree>
      <p:nvGrpSpPr>
        <p:cNvPr id="858" name=""/>
        <p:cNvGrpSpPr/>
        <p:nvPr/>
      </p:nvGrpSpPr>
      <p:grpSpPr>
        <a:xfrm>
          <a:off x="0" y="0"/>
          <a:ext cx="0" cy="0"/>
          <a:chOff x="0" y="0"/>
          <a:chExt cx="0" cy="0"/>
        </a:xfrm>
      </p:grpSpPr>
      <p:graphicFrame>
        <p:nvGraphicFramePr>
          <p:cNvPr id="4194424"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396011"/>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2808"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160726_Contents">
    <p:spTree>
      <p:nvGrpSpPr>
        <p:cNvPr id="859" name=""/>
        <p:cNvGrpSpPr/>
        <p:nvPr/>
      </p:nvGrpSpPr>
      <p:grpSpPr>
        <a:xfrm>
          <a:off x="0" y="0"/>
          <a:ext cx="0" cy="0"/>
          <a:chOff x="0" y="0"/>
          <a:chExt cx="0" cy="0"/>
        </a:xfrm>
      </p:grpSpPr>
      <p:sp>
        <p:nvSpPr>
          <p:cNvPr id="1052809"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843915" rtl="0" eaLnBrk="1" fontAlgn="auto" latinLnBrk="0" hangingPunct="1">
              <a:lnSpc>
                <a:spcPct val="100000"/>
              </a:lnSpc>
              <a:spcBef>
                <a:spcPts val="0"/>
              </a:spcBef>
              <a:spcAft>
                <a:spcPts val="925"/>
              </a:spcAft>
              <a:buClrTx/>
              <a:buSzPct val="100000"/>
              <a:buFont typeface="Arial" panose="020B0604020202020204" pitchFamily="34" charset="0"/>
              <a:buNone/>
              <a:tabLst>
                <a:tab pos="6211570" algn="r"/>
              </a:tabLst>
              <a:defRPr>
                <a:latin typeface="+mn-lt"/>
                <a:ea typeface="华文细黑" panose="02010600040101010101" pitchFamily="2" charset="-122"/>
              </a:defRPr>
            </a:lvl1pPr>
            <a:lvl2pPr>
              <a:lnSpc>
                <a:spcPct val="100000"/>
              </a:lnSpc>
              <a:tabLst>
                <a:tab pos="6211570" algn="r"/>
              </a:tabLst>
              <a:defRPr>
                <a:latin typeface="+mn-lt"/>
                <a:ea typeface="华文细黑" panose="02010600040101010101" pitchFamily="2" charset="-122"/>
              </a:defRPr>
            </a:lvl2pPr>
            <a:lvl3pPr>
              <a:lnSpc>
                <a:spcPct val="100000"/>
              </a:lnSpc>
              <a:tabLst>
                <a:tab pos="6211570" algn="r"/>
              </a:tabLst>
              <a:defRPr>
                <a:latin typeface="+mn-lt"/>
                <a:ea typeface="华文细黑" panose="02010600040101010101" pitchFamily="2" charset="-122"/>
              </a:defRPr>
            </a:lvl3pPr>
            <a:lvl4pPr>
              <a:lnSpc>
                <a:spcPct val="100000"/>
              </a:lnSpc>
              <a:tabLst>
                <a:tab pos="6211570" algn="r"/>
              </a:tabLst>
              <a:defRPr>
                <a:latin typeface="+mn-lt"/>
                <a:ea typeface="华文细黑" panose="02010600040101010101" pitchFamily="2" charset="-122"/>
              </a:defRPr>
            </a:lvl4pPr>
            <a:lvl5pPr>
              <a:lnSpc>
                <a:spcPct val="100000"/>
              </a:lnSpc>
              <a:tabLst>
                <a:tab pos="4641850" algn="r"/>
              </a:tabLst>
              <a:defRPr baseline="0">
                <a:latin typeface="+mn-lt"/>
                <a:ea typeface="华文细黑" panose="02010600040101010101" pitchFamily="2" charset="-122"/>
              </a:defRPr>
            </a:lvl5pPr>
            <a:lvl6pPr>
              <a:tabLst>
                <a:tab pos="6211570" algn="r"/>
              </a:tabLst>
            </a:lvl6pPr>
            <a:lvl7pPr>
              <a:tabLst>
                <a:tab pos="6211570" algn="r"/>
              </a:tabLst>
            </a:lvl7pPr>
            <a:lvl8pPr>
              <a:tabLst>
                <a:tab pos="6211570" algn="r"/>
              </a:tabLst>
            </a:lvl8pPr>
            <a:lvl9pPr>
              <a:tabLst>
                <a:tab pos="6211570"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2810" name="Title Placeholder 1"/>
          <p:cNvSpPr>
            <a:spLocks noGrp="1"/>
          </p:cNvSpPr>
          <p:nvPr>
            <p:ph type="title" hasCustomPrompt="1"/>
          </p:nvPr>
        </p:nvSpPr>
        <p:spPr>
          <a:xfrm>
            <a:off x="407592" y="317502"/>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856" name=""/>
        <p:cNvGrpSpPr/>
        <p:nvPr/>
      </p:nvGrpSpPr>
      <p:grpSpPr>
        <a:xfrm>
          <a:off x="0" y="0"/>
          <a:ext cx="0" cy="0"/>
          <a:chOff x="0" y="0"/>
          <a:chExt cx="0" cy="0"/>
        </a:xfrm>
      </p:grpSpPr>
      <p:grpSp>
        <p:nvGrpSpPr>
          <p:cNvPr id="857" name="Group 6"/>
          <p:cNvGrpSpPr/>
          <p:nvPr/>
        </p:nvGrpSpPr>
        <p:grpSpPr>
          <a:xfrm>
            <a:off x="409490" y="378000"/>
            <a:ext cx="1755000" cy="307976"/>
            <a:chOff x="398463" y="404813"/>
            <a:chExt cx="1627187" cy="307976"/>
          </a:xfrm>
          <a:solidFill>
            <a:schemeClr val="tx1"/>
          </a:solidFill>
        </p:grpSpPr>
        <p:sp>
          <p:nvSpPr>
            <p:cNvPr id="1052795"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sz="1660">
                <a:solidFill>
                  <a:prstClr val="white"/>
                </a:solidFill>
              </a:endParaRPr>
            </a:p>
          </p:txBody>
        </p:sp>
        <p:sp>
          <p:nvSpPr>
            <p:cNvPr id="1052796"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797"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798"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799"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800"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801"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802"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803"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804"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grpSp>
      <p:sp>
        <p:nvSpPr>
          <p:cNvPr id="1052805"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555"/>
              </a:spcAft>
              <a:defRPr sz="740"/>
            </a:lvl1pPr>
          </a:lstStyle>
          <a:p>
            <a:pPr lvl="0"/>
            <a:r>
              <a:rPr lang="zh-CN" altLang="en-US" noProof="0" dirty="0"/>
              <a:t>点击添加内容</a:t>
            </a:r>
            <a:endParaRPr lang="zh-CN" altLang="en-US" noProof="0" dirty="0"/>
          </a:p>
        </p:txBody>
      </p:sp>
      <p:sp>
        <p:nvSpPr>
          <p:cNvPr id="1052806"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830"/>
            </a:lvl1pPr>
          </a:lstStyle>
          <a:p>
            <a:r>
              <a:rPr lang="zh-CN" altLang="en-US" sz="830" noProof="0" dirty="0"/>
              <a:t>此处为赞助书</a:t>
            </a:r>
            <a:r>
              <a:rPr lang="en-US" altLang="zh-CN" sz="830" noProof="0" dirty="0"/>
              <a:t>/</a:t>
            </a:r>
            <a:r>
              <a:rPr lang="zh-CN" altLang="en-US" sz="830" noProof="0" dirty="0"/>
              <a:t>联合品牌标识</a:t>
            </a:r>
            <a:endParaRPr lang="en-US" noProof="0" dirty="0"/>
          </a:p>
        </p:txBody>
      </p:sp>
      <p:sp>
        <p:nvSpPr>
          <p:cNvPr id="1052807"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875"/>
            </a:lvl1pPr>
          </a:lstStyle>
          <a:p>
            <a:pPr lvl="0"/>
            <a:r>
              <a:rPr lang="zh-CN" altLang="en-US" noProof="0" dirty="0"/>
              <a:t>点击添加内容</a:t>
            </a:r>
            <a:endParaRPr lang="zh-CN" altLang="en-US" noProof="0" dirty="0"/>
          </a:p>
        </p:txBody>
      </p:sp>
      <p:pic>
        <p:nvPicPr>
          <p:cNvPr id="2097506"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01" name=""/>
        <p:cNvGrpSpPr/>
        <p:nvPr/>
      </p:nvGrpSpPr>
      <p:grpSpPr>
        <a:xfrm>
          <a:off x="0" y="0"/>
          <a:ext cx="0" cy="0"/>
          <a:chOff x="0" y="0"/>
          <a:chExt cx="0" cy="0"/>
        </a:xfrm>
      </p:grpSpPr>
      <p:graphicFrame>
        <p:nvGraphicFramePr>
          <p:cNvPr id="4194366"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3894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20"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360" name=""/>
        <p:cNvGrpSpPr/>
        <p:nvPr/>
      </p:nvGrpSpPr>
      <p:grpSpPr>
        <a:xfrm>
          <a:off x="0" y="0"/>
          <a:ext cx="0" cy="0"/>
          <a:chOff x="0" y="0"/>
          <a:chExt cx="0" cy="0"/>
        </a:xfrm>
      </p:grpSpPr>
      <p:graphicFrame>
        <p:nvGraphicFramePr>
          <p:cNvPr id="4194318"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39964"/>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0214"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0215"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00" name=""/>
        <p:cNvGrpSpPr/>
        <p:nvPr/>
      </p:nvGrpSpPr>
      <p:grpSpPr>
        <a:xfrm>
          <a:off x="0" y="0"/>
          <a:ext cx="0" cy="0"/>
          <a:chOff x="0" y="0"/>
          <a:chExt cx="0" cy="0"/>
        </a:xfrm>
      </p:grpSpPr>
      <p:pic>
        <p:nvPicPr>
          <p:cNvPr id="2097385" name="图片 440988"/>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19"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6865" name="图片 440988"/>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02" name=""/>
        <p:cNvGrpSpPr/>
        <p:nvPr/>
      </p:nvGrpSpPr>
      <p:grpSpPr>
        <a:xfrm>
          <a:off x="0" y="0"/>
          <a:ext cx="0" cy="0"/>
          <a:chOff x="0" y="0"/>
          <a:chExt cx="0" cy="0"/>
        </a:xfrm>
      </p:grpSpPr>
      <p:pic>
        <p:nvPicPr>
          <p:cNvPr id="2097389" name="图片 44201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21"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7889" name="图片 442012"/>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03" name=""/>
        <p:cNvGrpSpPr/>
        <p:nvPr/>
      </p:nvGrpSpPr>
      <p:grpSpPr>
        <a:xfrm>
          <a:off x="0" y="0"/>
          <a:ext cx="0" cy="0"/>
          <a:chOff x="0" y="0"/>
          <a:chExt cx="0" cy="0"/>
        </a:xfrm>
      </p:grpSpPr>
      <p:graphicFrame>
        <p:nvGraphicFramePr>
          <p:cNvPr id="4194368"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4303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22"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3_Blank">
    <p:spTree>
      <p:nvGrpSpPr>
        <p:cNvPr id="699" name=""/>
        <p:cNvGrpSpPr/>
        <p:nvPr/>
      </p:nvGrpSpPr>
      <p:grpSpPr>
        <a:xfrm>
          <a:off x="0" y="0"/>
          <a:ext cx="0" cy="0"/>
          <a:chOff x="0" y="0"/>
          <a:chExt cx="0" cy="0"/>
        </a:xfrm>
      </p:grpSpPr>
      <p:sp>
        <p:nvSpPr>
          <p:cNvPr id="1052617"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618"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697" name=""/>
        <p:cNvGrpSpPr/>
        <p:nvPr/>
      </p:nvGrpSpPr>
      <p:grpSpPr>
        <a:xfrm>
          <a:off x="0" y="0"/>
          <a:ext cx="0" cy="0"/>
          <a:chOff x="0" y="0"/>
          <a:chExt cx="0" cy="0"/>
        </a:xfrm>
      </p:grpSpPr>
      <p:grpSp>
        <p:nvGrpSpPr>
          <p:cNvPr id="698" name="Group 6"/>
          <p:cNvGrpSpPr/>
          <p:nvPr/>
        </p:nvGrpSpPr>
        <p:grpSpPr>
          <a:xfrm>
            <a:off x="409490" y="378000"/>
            <a:ext cx="1755000" cy="307976"/>
            <a:chOff x="398463" y="404813"/>
            <a:chExt cx="1627187" cy="307976"/>
          </a:xfrm>
          <a:solidFill>
            <a:schemeClr val="tx1"/>
          </a:solidFill>
        </p:grpSpPr>
        <p:sp>
          <p:nvSpPr>
            <p:cNvPr id="1052604"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a:solidFill>
                  <a:prstClr val="white"/>
                </a:solidFill>
              </a:endParaRPr>
            </a:p>
          </p:txBody>
        </p:sp>
        <p:sp>
          <p:nvSpPr>
            <p:cNvPr id="1052605"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606"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607"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608"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609"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610"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611"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612"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613"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a:solidFill>
                  <a:prstClr val="white"/>
                </a:solidFill>
              </a:endParaRPr>
            </a:p>
          </p:txBody>
        </p:sp>
      </p:grpSp>
      <p:sp>
        <p:nvSpPr>
          <p:cNvPr id="1052614"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600"/>
              </a:spcAft>
              <a:defRPr sz="800"/>
            </a:lvl1pPr>
          </a:lstStyle>
          <a:p>
            <a:pPr lvl="0"/>
            <a:r>
              <a:rPr lang="zh-CN" altLang="en-US" noProof="0" dirty="0"/>
              <a:t>点击添加内容</a:t>
            </a:r>
            <a:endParaRPr lang="zh-CN" altLang="en-US" noProof="0" dirty="0"/>
          </a:p>
        </p:txBody>
      </p:sp>
      <p:sp>
        <p:nvSpPr>
          <p:cNvPr id="1052615"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900"/>
            </a:lvl1pPr>
          </a:lstStyle>
          <a:p>
            <a:r>
              <a:rPr lang="zh-CN" altLang="en-US" sz="900" noProof="0" dirty="0"/>
              <a:t>此处为赞助书</a:t>
            </a:r>
            <a:r>
              <a:rPr lang="en-US" altLang="zh-CN" sz="900" noProof="0" dirty="0"/>
              <a:t>/</a:t>
            </a:r>
            <a:r>
              <a:rPr lang="zh-CN" altLang="en-US" sz="900" noProof="0" dirty="0"/>
              <a:t>联合品牌标识</a:t>
            </a:r>
            <a:endParaRPr lang="en-US" noProof="0" dirty="0"/>
          </a:p>
        </p:txBody>
      </p:sp>
      <p:sp>
        <p:nvSpPr>
          <p:cNvPr id="1052616"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950"/>
            </a:lvl1pPr>
          </a:lstStyle>
          <a:p>
            <a:pPr lvl="0"/>
            <a:r>
              <a:rPr lang="zh-CN" altLang="en-US" noProof="0" dirty="0"/>
              <a:t>点击添加内容</a:t>
            </a:r>
            <a:endParaRPr lang="zh-CN" altLang="en-US" noProof="0" dirty="0"/>
          </a:p>
        </p:txBody>
      </p:sp>
      <p:pic>
        <p:nvPicPr>
          <p:cNvPr id="2097384"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704" name=""/>
        <p:cNvGrpSpPr/>
        <p:nvPr/>
      </p:nvGrpSpPr>
      <p:grpSpPr>
        <a:xfrm>
          <a:off x="0" y="0"/>
          <a:ext cx="0" cy="0"/>
          <a:chOff x="0" y="0"/>
          <a:chExt cx="0" cy="0"/>
        </a:xfrm>
      </p:grpSpPr>
      <p:sp>
        <p:nvSpPr>
          <p:cNvPr id="1052623" name="Title 1"/>
          <p:cNvSpPr>
            <a:spLocks noGrp="1"/>
          </p:cNvSpPr>
          <p:nvPr>
            <p:ph type="title"/>
          </p:nvPr>
        </p:nvSpPr>
        <p:spPr>
          <a:xfrm>
            <a:off x="119063" y="104775"/>
            <a:ext cx="7761287" cy="741363"/>
          </a:xfrm>
          <a:prstGeom prst="rect">
            <a:avLst/>
          </a:prstGeom>
        </p:spPr>
        <p:txBody>
          <a:bodyPr/>
          <a:p>
            <a:r>
              <a:rPr lang="en-US"/>
              <a:t>Click to edit Master title style</a:t>
            </a:r>
            <a:endParaRPr lang="en-US"/>
          </a:p>
        </p:txBody>
      </p:sp>
      <p:sp>
        <p:nvSpPr>
          <p:cNvPr id="1052624" name="Content Placeholder 2"/>
          <p:cNvSpPr>
            <a:spLocks noGrp="1"/>
          </p:cNvSpPr>
          <p:nvPr>
            <p:ph idx="1"/>
          </p:nvPr>
        </p:nvSpPr>
        <p:spPr>
          <a:xfrm>
            <a:off x="303213" y="1393825"/>
            <a:ext cx="8713787" cy="4113213"/>
          </a:xfrm>
          <a:prstGeom prst="rect">
            <a:avLst/>
          </a:prstGeom>
        </p:spPr>
        <p:txBody>
          <a:bodyPr/>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p:wipe dir="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SC-Divider-blue">
    <p:bg bwMode="gray">
      <p:bgPr>
        <a:solidFill>
          <a:srgbClr val="62B5E5"/>
        </a:solidFill>
        <a:effectLst/>
      </p:bgPr>
    </p:bg>
    <p:spTree>
      <p:nvGrpSpPr>
        <p:cNvPr id="374" name=""/>
        <p:cNvGrpSpPr/>
        <p:nvPr/>
      </p:nvGrpSpPr>
      <p:grpSpPr>
        <a:xfrm>
          <a:off x="0" y="0"/>
          <a:ext cx="0" cy="0"/>
          <a:chOff x="0" y="0"/>
          <a:chExt cx="0" cy="0"/>
        </a:xfrm>
      </p:grpSpPr>
    </p:spTree>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875" name=""/>
        <p:cNvGrpSpPr/>
        <p:nvPr/>
      </p:nvGrpSpPr>
      <p:grpSpPr>
        <a:xfrm>
          <a:off x="0" y="0"/>
          <a:ext cx="0" cy="0"/>
          <a:chOff x="0" y="0"/>
          <a:chExt cx="0" cy="0"/>
        </a:xfrm>
      </p:grpSpPr>
      <p:graphicFrame>
        <p:nvGraphicFramePr>
          <p:cNvPr id="4194430"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4498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837"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483" name=""/>
        <p:cNvGrpSpPr/>
        <p:nvPr/>
      </p:nvGrpSpPr>
      <p:grpSpPr>
        <a:xfrm>
          <a:off x="0" y="0"/>
          <a:ext cx="0" cy="0"/>
          <a:chOff x="0" y="0"/>
          <a:chExt cx="0" cy="0"/>
        </a:xfrm>
      </p:grpSpPr>
      <p:graphicFrame>
        <p:nvGraphicFramePr>
          <p:cNvPr id="4194329"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4600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1176"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1177"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 name="文本框 0"/>
          <p:cNvSpPr txBox="1"/>
          <p:nvPr userDrawn="1"/>
        </p:nvSpPr>
        <p:spPr>
          <a:xfrm>
            <a:off x="6836410" y="6671945"/>
            <a:ext cx="3302000" cy="914400"/>
          </a:xfrm>
          <a:prstGeom prst="rect">
            <a:avLst/>
          </a:prstGeom>
          <a:solidFill>
            <a:srgbClr val="C00000"/>
          </a:solidFill>
        </p:spPr>
        <p:txBody>
          <a:bodyPr wrap="square" lIns="36000" rIns="36000" rtlCol="0">
            <a:noAutofit/>
          </a:bodyPr>
          <a:p>
            <a:endParaRPr lang="zh-CN" altLang="en-US" sz="2000" dirty="0" smtClean="0">
              <a:solidFill>
                <a:schemeClr val="bg1"/>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876" name=""/>
        <p:cNvGrpSpPr/>
        <p:nvPr/>
      </p:nvGrpSpPr>
      <p:grpSpPr>
        <a:xfrm>
          <a:off x="0" y="0"/>
          <a:ext cx="0" cy="0"/>
          <a:chOff x="0" y="0"/>
          <a:chExt cx="0" cy="0"/>
        </a:xfrm>
      </p:grpSpPr>
      <p:pic>
        <p:nvPicPr>
          <p:cNvPr id="2097522" name="图片 44703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838"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39937" name="图片 447032"/>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872" name=""/>
        <p:cNvGrpSpPr/>
        <p:nvPr/>
      </p:nvGrpSpPr>
      <p:grpSpPr>
        <a:xfrm>
          <a:off x="0" y="0"/>
          <a:ext cx="0" cy="0"/>
          <a:chOff x="0" y="0"/>
          <a:chExt cx="0" cy="0"/>
        </a:xfrm>
      </p:grpSpPr>
      <p:pic>
        <p:nvPicPr>
          <p:cNvPr id="2097518" name="图片 448056"/>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833" name="Title Placeholder 1"/>
          <p:cNvSpPr>
            <a:spLocks noGrp="1"/>
          </p:cNvSpPr>
          <p:nvPr>
            <p:ph type="ctrTitle"/>
          </p:nvPr>
        </p:nvSpPr>
        <p:spPr>
          <a:xfrm>
            <a:off x="1238056" y="2618107"/>
            <a:ext cx="8035425" cy="1278000"/>
          </a:xfrm>
          <a:prstGeom prst="rect">
            <a:avLst/>
          </a:prstGeom>
        </p:spPr>
        <p:txBody>
          <a:bodyPr/>
          <a:lstStyle>
            <a:lvl1pPr>
              <a:lnSpc>
                <a:spcPts val="4890"/>
              </a:lnSpc>
              <a:defRPr sz="400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40961" name="图片 448056"/>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871" name=""/>
        <p:cNvGrpSpPr/>
        <p:nvPr/>
      </p:nvGrpSpPr>
      <p:grpSpPr>
        <a:xfrm>
          <a:off x="0" y="0"/>
          <a:ext cx="0" cy="0"/>
          <a:chOff x="0" y="0"/>
          <a:chExt cx="0" cy="0"/>
        </a:xfrm>
      </p:grpSpPr>
      <p:graphicFrame>
        <p:nvGraphicFramePr>
          <p:cNvPr id="4194428"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49080"/>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832"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p>
            <a:pPr algn="ctr"/>
            <a:endParaRPr lang="en-US" dirty="0">
              <a:solidFill>
                <a:srgbClr val="FFFFFF"/>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3_Blank">
    <p:spTree>
      <p:nvGrpSpPr>
        <p:cNvPr id="873" name=""/>
        <p:cNvGrpSpPr/>
        <p:nvPr/>
      </p:nvGrpSpPr>
      <p:grpSpPr>
        <a:xfrm>
          <a:off x="0" y="0"/>
          <a:ext cx="0" cy="0"/>
          <a:chOff x="0" y="0"/>
          <a:chExt cx="0" cy="0"/>
        </a:xfrm>
      </p:grpSpPr>
      <p:sp>
        <p:nvSpPr>
          <p:cNvPr id="1052834" name="Rectangle 2"/>
          <p:cNvSpPr>
            <a:spLocks noGrp="1" noChangeArrowheads="1"/>
          </p:cNvSpPr>
          <p:nvPr>
            <p:ph type="title" hasCustomPrompt="1"/>
          </p:nvPr>
        </p:nvSpPr>
        <p:spPr bwMode="gray">
          <a:xfrm>
            <a:off x="434979" y="390945"/>
            <a:ext cx="9040813" cy="326243"/>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835"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874" name=""/>
        <p:cNvGrpSpPr/>
        <p:nvPr/>
      </p:nvGrpSpPr>
      <p:grpSpPr>
        <a:xfrm>
          <a:off x="0" y="0"/>
          <a:ext cx="0" cy="0"/>
          <a:chOff x="0" y="0"/>
          <a:chExt cx="0" cy="0"/>
        </a:xfrm>
      </p:grpSpPr>
      <p:sp>
        <p:nvSpPr>
          <p:cNvPr id="1052836" name="Title 1"/>
          <p:cNvSpPr>
            <a:spLocks noGrp="1"/>
          </p:cNvSpPr>
          <p:nvPr>
            <p:ph type="title"/>
          </p:nvPr>
        </p:nvSpPr>
        <p:spPr>
          <a:xfrm>
            <a:off x="1423987" y="10"/>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3_Title Only">
    <p:spTree>
      <p:nvGrpSpPr>
        <p:cNvPr id="470" name=""/>
        <p:cNvGrpSpPr/>
        <p:nvPr/>
      </p:nvGrpSpPr>
      <p:grpSpPr>
        <a:xfrm>
          <a:off x="0" y="0"/>
          <a:ext cx="0" cy="0"/>
          <a:chOff x="0" y="0"/>
          <a:chExt cx="0" cy="0"/>
        </a:xfrm>
      </p:grpSpPr>
      <p:graphicFrame>
        <p:nvGraphicFramePr>
          <p:cNvPr id="4194328" name="Object 1"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50104"/>
                      <p:cNvPicPr/>
                      <p:nvPr/>
                    </p:nvPicPr>
                    <p:blipFill>
                      <a:blip r:embed="rId4"/>
                      <a:stretch>
                        <a:fillRect/>
                      </a:stretch>
                    </p:blipFill>
                    <p:spPr>
                      <a:xfrm>
                        <a:off x="0" y="0"/>
                        <a:ext cx="158750" cy="158750"/>
                      </a:xfrm>
                      <a:prstGeom prst="rect">
                        <a:avLst/>
                      </a:prstGeom>
                    </p:spPr>
                  </p:pic>
                </p:oleObj>
              </mc:Fallback>
            </mc:AlternateContent>
          </a:graphicData>
        </a:graphic>
      </p:graphicFrame>
      <p:sp>
        <p:nvSpPr>
          <p:cNvPr id="1050977" name="Title 1"/>
          <p:cNvSpPr>
            <a:spLocks noGrp="1"/>
          </p:cNvSpPr>
          <p:nvPr>
            <p:ph type="title"/>
            <p:custDataLst>
              <p:tags r:id="rId5"/>
            </p:custDataLst>
          </p:nvPr>
        </p:nvSpPr>
        <p:spPr>
          <a:xfrm>
            <a:off x="404288" y="132000"/>
            <a:ext cx="9072000" cy="338554"/>
          </a:xfrm>
          <a:prstGeom prst="rect">
            <a:avLst/>
          </a:prstGeom>
        </p:spPr>
        <p:txBody>
          <a:bodyPr/>
          <a:p>
            <a:r>
              <a:rPr lang="en-US"/>
              <a:t>Click to edit Master title style</a:t>
            </a:r>
            <a:endParaRPr lang="en-GB"/>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160726_Contents">
    <p:spTree>
      <p:nvGrpSpPr>
        <p:cNvPr id="468" name=""/>
        <p:cNvGrpSpPr/>
        <p:nvPr/>
      </p:nvGrpSpPr>
      <p:grpSpPr>
        <a:xfrm>
          <a:off x="0" y="0"/>
          <a:ext cx="0" cy="0"/>
          <a:chOff x="0" y="0"/>
          <a:chExt cx="0" cy="0"/>
        </a:xfrm>
      </p:grpSpPr>
      <p:sp>
        <p:nvSpPr>
          <p:cNvPr id="1050959" name="Content Placeholder 3"/>
          <p:cNvSpPr>
            <a:spLocks noGrp="1"/>
          </p:cNvSpPr>
          <p:nvPr>
            <p:ph sz="quarter" idx="10" hasCustomPrompt="1"/>
          </p:nvPr>
        </p:nvSpPr>
        <p:spPr>
          <a:xfrm>
            <a:off x="407591" y="1665289"/>
            <a:ext cx="7537846" cy="4716463"/>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Pct val="100000"/>
              <a:buFont typeface="Arial" panose="020B0604020202020204" pitchFamily="34" charset="0"/>
              <a:buNone/>
              <a:tabLst>
                <a:tab pos="6729095" algn="r"/>
              </a:tabLst>
              <a:defRPr>
                <a:latin typeface="+mn-lt"/>
                <a:ea typeface="华文细黑" panose="02010600040101010101" pitchFamily="2" charset="-122"/>
              </a:defRPr>
            </a:lvl1pPr>
            <a:lvl2pPr>
              <a:lnSpc>
                <a:spcPct val="100000"/>
              </a:lnSpc>
              <a:tabLst>
                <a:tab pos="6729095" algn="r"/>
              </a:tabLst>
              <a:defRPr>
                <a:latin typeface="+mn-lt"/>
                <a:ea typeface="华文细黑" panose="02010600040101010101" pitchFamily="2" charset="-122"/>
              </a:defRPr>
            </a:lvl2pPr>
            <a:lvl3pPr>
              <a:lnSpc>
                <a:spcPct val="100000"/>
              </a:lnSpc>
              <a:tabLst>
                <a:tab pos="6729095" algn="r"/>
              </a:tabLst>
              <a:defRPr>
                <a:latin typeface="+mn-lt"/>
                <a:ea typeface="华文细黑" panose="02010600040101010101" pitchFamily="2" charset="-122"/>
              </a:defRPr>
            </a:lvl3pPr>
            <a:lvl4pPr>
              <a:lnSpc>
                <a:spcPct val="100000"/>
              </a:lnSpc>
              <a:tabLst>
                <a:tab pos="6729095" algn="r"/>
              </a:tabLst>
              <a:defRPr>
                <a:latin typeface="+mn-lt"/>
                <a:ea typeface="华文细黑" panose="02010600040101010101" pitchFamily="2" charset="-122"/>
              </a:defRPr>
            </a:lvl4pPr>
            <a:lvl5pPr>
              <a:lnSpc>
                <a:spcPct val="100000"/>
              </a:lnSpc>
              <a:tabLst>
                <a:tab pos="5029200" algn="r"/>
              </a:tabLst>
              <a:defRPr baseline="0">
                <a:latin typeface="+mn-lt"/>
                <a:ea typeface="华文细黑" panose="02010600040101010101" pitchFamily="2" charset="-122"/>
              </a:defRPr>
            </a:lvl5pPr>
            <a:lvl6pPr>
              <a:tabLst>
                <a:tab pos="6729095" algn="r"/>
              </a:tabLst>
            </a:lvl6pPr>
            <a:lvl7pPr>
              <a:tabLst>
                <a:tab pos="6729095" algn="r"/>
              </a:tabLst>
            </a:lvl7pPr>
            <a:lvl8pPr>
              <a:tabLst>
                <a:tab pos="6729095" algn="r"/>
              </a:tabLst>
            </a:lvl8pPr>
            <a:lvl9pPr>
              <a:tabLst>
                <a:tab pos="6729095" algn="r"/>
              </a:tabLst>
            </a:lvl9pPr>
          </a:lstStyle>
          <a:p>
            <a:pPr lvl="0"/>
            <a:r>
              <a:rPr lang="zh-CN" altLang="en-US" noProof="0" dirty="0"/>
              <a:t>点击添加内容</a:t>
            </a:r>
            <a:endParaRPr lang="en-US" noProof="0" dirty="0"/>
          </a:p>
          <a:p>
            <a:pPr lvl="1"/>
            <a:r>
              <a:rPr lang="zh-CN" altLang="en-US" noProof="0" dirty="0"/>
              <a:t>第二级</a:t>
            </a:r>
            <a:endParaRPr lang="en-US" noProof="0" dirty="0"/>
          </a:p>
          <a:p>
            <a:pPr lvl="2"/>
            <a:r>
              <a:rPr lang="zh-CN" altLang="en-US" noProof="0" dirty="0"/>
              <a:t>第三级</a:t>
            </a:r>
            <a:endParaRPr lang="en-US" noProof="0" dirty="0"/>
          </a:p>
          <a:p>
            <a:pPr lvl="3"/>
            <a:r>
              <a:rPr lang="zh-CN" altLang="en-US" noProof="0" dirty="0"/>
              <a:t>第四级</a:t>
            </a:r>
            <a:endParaRPr lang="en-US" noProof="0" dirty="0"/>
          </a:p>
          <a:p>
            <a:pPr lvl="4"/>
            <a:r>
              <a:rPr lang="zh-CN" altLang="en-US" noProof="0" dirty="0"/>
              <a:t>第五级</a:t>
            </a:r>
            <a:endParaRPr lang="en-US" noProof="0" dirty="0"/>
          </a:p>
        </p:txBody>
      </p:sp>
      <p:sp>
        <p:nvSpPr>
          <p:cNvPr id="1050960" name="Title Placeholder 1"/>
          <p:cNvSpPr>
            <a:spLocks noGrp="1"/>
          </p:cNvSpPr>
          <p:nvPr>
            <p:ph type="title" hasCustomPrompt="1"/>
          </p:nvPr>
        </p:nvSpPr>
        <p:spPr>
          <a:xfrm>
            <a:off x="407592" y="317500"/>
            <a:ext cx="9083939" cy="698501"/>
          </a:xfrm>
          <a:prstGeom prst="rect">
            <a:avLst/>
          </a:prstGeom>
        </p:spPr>
        <p:txBody>
          <a:bodyPr vert="horz" lIns="0" tIns="0" rIns="0" bIns="0" rtlCol="0" anchor="t" anchorCtr="0">
            <a:noAutofit/>
          </a:bodyPr>
          <a:lstStyle>
            <a:lvl1pPr>
              <a:defRPr>
                <a:latin typeface="+mj-lt"/>
                <a:ea typeface="华文细黑" panose="02010600040101010101" pitchFamily="2" charset="-122"/>
              </a:defRPr>
            </a:lvl1pPr>
          </a:lstStyle>
          <a:p>
            <a:r>
              <a:rPr lang="zh-CN" altLang="en-US" noProof="0" dirty="0"/>
              <a:t>点击添加标题</a:t>
            </a:r>
            <a:endParaRPr lang="en-US" dirty="0"/>
          </a:p>
        </p:txBody>
      </p:sp>
    </p:spTree>
  </p:cSld>
  <p:clrMapOvr>
    <a:masterClrMapping/>
  </p:clrMapOvr>
  <p:transition>
    <p:fade/>
  </p:transition>
  <p:hf hdr="0" dt="0"/>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877" name=""/>
        <p:cNvGrpSpPr/>
        <p:nvPr/>
      </p:nvGrpSpPr>
      <p:grpSpPr>
        <a:xfrm>
          <a:off x="0" y="0"/>
          <a:ext cx="0" cy="0"/>
          <a:chOff x="0" y="0"/>
          <a:chExt cx="0" cy="0"/>
        </a:xfrm>
      </p:grpSpPr>
      <p:grpSp>
        <p:nvGrpSpPr>
          <p:cNvPr id="878" name="Group 6"/>
          <p:cNvGrpSpPr/>
          <p:nvPr/>
        </p:nvGrpSpPr>
        <p:grpSpPr>
          <a:xfrm>
            <a:off x="409490" y="378000"/>
            <a:ext cx="1755000" cy="307976"/>
            <a:chOff x="398463" y="404813"/>
            <a:chExt cx="1627187" cy="307976"/>
          </a:xfrm>
          <a:solidFill>
            <a:schemeClr val="tx1"/>
          </a:solidFill>
        </p:grpSpPr>
        <p:sp>
          <p:nvSpPr>
            <p:cNvPr id="1052839"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a:solidFill>
                  <a:prstClr val="white"/>
                </a:solidFill>
              </a:endParaRPr>
            </a:p>
          </p:txBody>
        </p:sp>
        <p:sp>
          <p:nvSpPr>
            <p:cNvPr id="1052840"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841"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842"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843"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844"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a:solidFill>
                  <a:prstClr val="white"/>
                </a:solidFill>
              </a:endParaRPr>
            </a:p>
          </p:txBody>
        </p:sp>
        <p:sp>
          <p:nvSpPr>
            <p:cNvPr id="1052845"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846"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847"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a:solidFill>
                  <a:prstClr val="white"/>
                </a:solidFill>
              </a:endParaRPr>
            </a:p>
          </p:txBody>
        </p:sp>
        <p:sp>
          <p:nvSpPr>
            <p:cNvPr id="1052848"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a:solidFill>
                  <a:prstClr val="white"/>
                </a:solidFill>
              </a:endParaRPr>
            </a:p>
          </p:txBody>
        </p:sp>
      </p:grpSp>
      <p:sp>
        <p:nvSpPr>
          <p:cNvPr id="1052849"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600"/>
              </a:spcAft>
              <a:defRPr sz="800"/>
            </a:lvl1pPr>
          </a:lstStyle>
          <a:p>
            <a:pPr lvl="0"/>
            <a:r>
              <a:rPr lang="zh-CN" altLang="en-US" noProof="0" dirty="0"/>
              <a:t>点击添加内容</a:t>
            </a:r>
            <a:endParaRPr lang="zh-CN" altLang="en-US" noProof="0" dirty="0"/>
          </a:p>
        </p:txBody>
      </p:sp>
      <p:sp>
        <p:nvSpPr>
          <p:cNvPr id="1052850"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900"/>
            </a:lvl1pPr>
          </a:lstStyle>
          <a:p>
            <a:r>
              <a:rPr lang="zh-CN" altLang="en-US" sz="900" noProof="0" dirty="0"/>
              <a:t>此处为赞助书</a:t>
            </a:r>
            <a:r>
              <a:rPr lang="en-US" altLang="zh-CN" sz="900" noProof="0" dirty="0"/>
              <a:t>/</a:t>
            </a:r>
            <a:r>
              <a:rPr lang="zh-CN" altLang="en-US" sz="900" noProof="0" dirty="0"/>
              <a:t>联合品牌标识</a:t>
            </a:r>
            <a:endParaRPr lang="en-US" noProof="0" dirty="0"/>
          </a:p>
        </p:txBody>
      </p:sp>
      <p:sp>
        <p:nvSpPr>
          <p:cNvPr id="1052851"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950"/>
            </a:lvl1pPr>
          </a:lstStyle>
          <a:p>
            <a:pPr lvl="0"/>
            <a:r>
              <a:rPr lang="zh-CN" altLang="en-US" noProof="0" dirty="0"/>
              <a:t>点击添加内容</a:t>
            </a:r>
            <a:endParaRPr lang="zh-CN" altLang="en-US" noProof="0" dirty="0"/>
          </a:p>
        </p:txBody>
      </p:sp>
      <p:pic>
        <p:nvPicPr>
          <p:cNvPr id="2097524"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userDrawn="1">
  <p:cSld name="SC-Divider-blue">
    <p:bg bwMode="gray">
      <p:bgPr>
        <a:solidFill>
          <a:srgbClr val="62B5E5"/>
        </a:solidFill>
        <a:effectLst/>
      </p:bgPr>
    </p:bg>
    <p:spTree>
      <p:nvGrpSpPr>
        <p:cNvPr id="481" name=""/>
        <p:cNvGrpSpPr/>
        <p:nvPr/>
      </p:nvGrpSpPr>
      <p:grpSpPr>
        <a:xfrm>
          <a:off x="0" y="0"/>
          <a:ext cx="0" cy="0"/>
          <a:chOff x="0" y="0"/>
          <a:chExt cx="0" cy="0"/>
        </a:xfrm>
      </p:grpSpPr>
    </p:spTree>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775" name=""/>
        <p:cNvGrpSpPr/>
        <p:nvPr/>
      </p:nvGrpSpPr>
      <p:grpSpPr>
        <a:xfrm>
          <a:off x="0" y="0"/>
          <a:ext cx="0" cy="0"/>
          <a:chOff x="0" y="0"/>
          <a:chExt cx="0" cy="0"/>
        </a:xfrm>
      </p:grpSpPr>
      <p:graphicFrame>
        <p:nvGraphicFramePr>
          <p:cNvPr id="4194392"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62317"/>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06"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776" name=""/>
        <p:cNvGrpSpPr/>
        <p:nvPr/>
      </p:nvGrpSpPr>
      <p:grpSpPr>
        <a:xfrm>
          <a:off x="0" y="0"/>
          <a:ext cx="0" cy="0"/>
          <a:chOff x="0" y="0"/>
          <a:chExt cx="0" cy="0"/>
        </a:xfrm>
      </p:grpSpPr>
      <p:graphicFrame>
        <p:nvGraphicFramePr>
          <p:cNvPr id="419439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63341"/>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707"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2708"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769" name=""/>
        <p:cNvGrpSpPr/>
        <p:nvPr/>
      </p:nvGrpSpPr>
      <p:grpSpPr>
        <a:xfrm>
          <a:off x="0" y="0"/>
          <a:ext cx="0" cy="0"/>
          <a:chOff x="0" y="0"/>
          <a:chExt cx="0" cy="0"/>
        </a:xfrm>
      </p:grpSpPr>
      <p:pic>
        <p:nvPicPr>
          <p:cNvPr id="2097436" name="图片 464365"/>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85"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43009" name="图片 464365"/>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774" name=""/>
        <p:cNvGrpSpPr/>
        <p:nvPr/>
      </p:nvGrpSpPr>
      <p:grpSpPr>
        <a:xfrm>
          <a:off x="0" y="0"/>
          <a:ext cx="0" cy="0"/>
          <a:chOff x="0" y="0"/>
          <a:chExt cx="0" cy="0"/>
        </a:xfrm>
      </p:grpSpPr>
      <p:pic>
        <p:nvPicPr>
          <p:cNvPr id="2097439" name="图片 465389"/>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05"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44033" name="图片 465389"/>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765" name=""/>
        <p:cNvGrpSpPr/>
        <p:nvPr/>
      </p:nvGrpSpPr>
      <p:grpSpPr>
        <a:xfrm>
          <a:off x="0" y="0"/>
          <a:ext cx="0" cy="0"/>
          <a:chOff x="0" y="0"/>
          <a:chExt cx="0" cy="0"/>
        </a:xfrm>
      </p:grpSpPr>
      <p:graphicFrame>
        <p:nvGraphicFramePr>
          <p:cNvPr id="4194389"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66413"/>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678"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4402" tIns="42201" rIns="84402" bIns="42201" anchor="ctr"/>
          <a:p>
            <a:pPr algn="ctr"/>
            <a:endParaRPr lang="en-US" sz="1660" dirty="0">
              <a:solidFill>
                <a:srgbClr val="FFFFFF"/>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3_Blank">
    <p:spTree>
      <p:nvGrpSpPr>
        <p:cNvPr id="766" name=""/>
        <p:cNvGrpSpPr/>
        <p:nvPr/>
      </p:nvGrpSpPr>
      <p:grpSpPr>
        <a:xfrm>
          <a:off x="0" y="0"/>
          <a:ext cx="0" cy="0"/>
          <a:chOff x="0" y="0"/>
          <a:chExt cx="0" cy="0"/>
        </a:xfrm>
      </p:grpSpPr>
      <p:sp>
        <p:nvSpPr>
          <p:cNvPr id="1052679" name="Rectangle 2"/>
          <p:cNvSpPr>
            <a:spLocks noGrp="1" noChangeArrowheads="1"/>
          </p:cNvSpPr>
          <p:nvPr>
            <p:ph type="title" hasCustomPrompt="1"/>
          </p:nvPr>
        </p:nvSpPr>
        <p:spPr bwMode="gray">
          <a:xfrm>
            <a:off x="434979" y="416081"/>
            <a:ext cx="9040813" cy="301108"/>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680"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cSld name="标题和内容">
    <p:spTree>
      <p:nvGrpSpPr>
        <p:cNvPr id="768" name=""/>
        <p:cNvGrpSpPr/>
        <p:nvPr/>
      </p:nvGrpSpPr>
      <p:grpSpPr>
        <a:xfrm>
          <a:off x="0" y="0"/>
          <a:ext cx="0" cy="0"/>
          <a:chOff x="0" y="0"/>
          <a:chExt cx="0" cy="0"/>
        </a:xfrm>
      </p:grpSpPr>
      <p:sp>
        <p:nvSpPr>
          <p:cNvPr id="1052681" name="标题 1"/>
          <p:cNvSpPr>
            <a:spLocks noGrp="1"/>
          </p:cNvSpPr>
          <p:nvPr>
            <p:ph type="title"/>
          </p:nvPr>
        </p:nvSpPr>
        <p:spPr>
          <a:xfrm>
            <a:off x="307978" y="119063"/>
            <a:ext cx="7813675" cy="609600"/>
          </a:xfrm>
          <a:prstGeom prst="rect">
            <a:avLst/>
          </a:prstGeom>
        </p:spPr>
        <p:txBody>
          <a:bodyPr/>
          <a:p>
            <a:r>
              <a:rPr lang="zh-CN" altLang="en-US"/>
              <a:t>单击此处编辑母版标题样式</a:t>
            </a:r>
            <a:endParaRPr lang="en-US"/>
          </a:p>
        </p:txBody>
      </p:sp>
      <p:sp>
        <p:nvSpPr>
          <p:cNvPr id="1052682" name="内容占位符 2"/>
          <p:cNvSpPr>
            <a:spLocks noGrp="1"/>
          </p:cNvSpPr>
          <p:nvPr>
            <p:ph idx="1"/>
          </p:nvPr>
        </p:nvSpPr>
        <p:spPr>
          <a:xfrm>
            <a:off x="304800" y="800105"/>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683"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684"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770" name=""/>
        <p:cNvGrpSpPr/>
        <p:nvPr/>
      </p:nvGrpSpPr>
      <p:grpSpPr>
        <a:xfrm>
          <a:off x="0" y="0"/>
          <a:ext cx="0" cy="0"/>
          <a:chOff x="0" y="0"/>
          <a:chExt cx="0" cy="0"/>
        </a:xfrm>
      </p:grpSpPr>
      <p:sp>
        <p:nvSpPr>
          <p:cNvPr id="1052686" name="Title 1"/>
          <p:cNvSpPr>
            <a:spLocks noGrp="1"/>
          </p:cNvSpPr>
          <p:nvPr>
            <p:ph type="title"/>
          </p:nvPr>
        </p:nvSpPr>
        <p:spPr>
          <a:xfrm>
            <a:off x="1423987" y="12"/>
            <a:ext cx="8482013" cy="1052513"/>
          </a:xfrm>
          <a:prstGeom prst="rect">
            <a:avLst/>
          </a:prstGeom>
        </p:spPr>
        <p:txBody>
          <a:bodyPr/>
          <a:lstStyle>
            <a:lvl1pPr marL="0" indent="0"/>
          </a:lstStyle>
          <a:p>
            <a:r>
              <a:rPr lang="en-US" altLang="zh-CN" dirty="0"/>
              <a:t>Click to edit Master title style</a:t>
            </a:r>
            <a:endParaRPr lang="zh-CN" altLang="en-US" dirty="0"/>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771" name=""/>
        <p:cNvGrpSpPr/>
        <p:nvPr/>
      </p:nvGrpSpPr>
      <p:grpSpPr>
        <a:xfrm>
          <a:off x="0" y="0"/>
          <a:ext cx="0" cy="0"/>
          <a:chOff x="0" y="0"/>
          <a:chExt cx="0" cy="0"/>
        </a:xfrm>
      </p:grpSpPr>
      <p:grpSp>
        <p:nvGrpSpPr>
          <p:cNvPr id="772" name="Group 6"/>
          <p:cNvGrpSpPr/>
          <p:nvPr/>
        </p:nvGrpSpPr>
        <p:grpSpPr>
          <a:xfrm>
            <a:off x="409490" y="378000"/>
            <a:ext cx="1755000" cy="307976"/>
            <a:chOff x="398463" y="404813"/>
            <a:chExt cx="1627187" cy="307976"/>
          </a:xfrm>
          <a:solidFill>
            <a:schemeClr val="tx1"/>
          </a:solidFill>
        </p:grpSpPr>
        <p:sp>
          <p:nvSpPr>
            <p:cNvPr id="1052687"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sz="1660">
                <a:solidFill>
                  <a:prstClr val="white"/>
                </a:solidFill>
              </a:endParaRPr>
            </a:p>
          </p:txBody>
        </p:sp>
        <p:sp>
          <p:nvSpPr>
            <p:cNvPr id="105268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689"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69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691"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692"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693"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694"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69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69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grpSp>
      <p:sp>
        <p:nvSpPr>
          <p:cNvPr id="1052697"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555"/>
              </a:spcAft>
              <a:defRPr sz="740"/>
            </a:lvl1pPr>
          </a:lstStyle>
          <a:p>
            <a:pPr lvl="0"/>
            <a:r>
              <a:rPr lang="zh-CN" altLang="en-US" noProof="0" dirty="0"/>
              <a:t>点击添加内容</a:t>
            </a:r>
            <a:endParaRPr lang="zh-CN" altLang="en-US" noProof="0" dirty="0"/>
          </a:p>
        </p:txBody>
      </p:sp>
      <p:sp>
        <p:nvSpPr>
          <p:cNvPr id="1052698"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830"/>
            </a:lvl1pPr>
          </a:lstStyle>
          <a:p>
            <a:r>
              <a:rPr lang="zh-CN" altLang="en-US" sz="830" noProof="0" dirty="0"/>
              <a:t>此处为赞助书</a:t>
            </a:r>
            <a:r>
              <a:rPr lang="en-US" altLang="zh-CN" sz="830" noProof="0" dirty="0"/>
              <a:t>/</a:t>
            </a:r>
            <a:r>
              <a:rPr lang="zh-CN" altLang="en-US" sz="830" noProof="0" dirty="0"/>
              <a:t>联合品牌标识</a:t>
            </a:r>
            <a:endParaRPr lang="en-US" noProof="0" dirty="0"/>
          </a:p>
        </p:txBody>
      </p:sp>
      <p:sp>
        <p:nvSpPr>
          <p:cNvPr id="1052699"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875"/>
            </a:lvl1pPr>
          </a:lstStyle>
          <a:p>
            <a:pPr lvl="0"/>
            <a:r>
              <a:rPr lang="zh-CN" altLang="en-US" noProof="0" dirty="0"/>
              <a:t>点击添加内容</a:t>
            </a:r>
            <a:endParaRPr lang="zh-CN" altLang="en-US" noProof="0" dirty="0"/>
          </a:p>
        </p:txBody>
      </p:sp>
      <p:pic>
        <p:nvPicPr>
          <p:cNvPr id="2097438"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773" name=""/>
        <p:cNvGrpSpPr/>
        <p:nvPr/>
      </p:nvGrpSpPr>
      <p:grpSpPr>
        <a:xfrm>
          <a:off x="0" y="0"/>
          <a:ext cx="0" cy="0"/>
          <a:chOff x="0" y="0"/>
          <a:chExt cx="0" cy="0"/>
        </a:xfrm>
      </p:grpSpPr>
      <p:sp>
        <p:nvSpPr>
          <p:cNvPr id="1052700" name="Content Placeholder 2"/>
          <p:cNvSpPr>
            <a:spLocks noGrp="1"/>
          </p:cNvSpPr>
          <p:nvPr>
            <p:ph idx="1"/>
          </p:nvPr>
        </p:nvSpPr>
        <p:spPr>
          <a:xfrm>
            <a:off x="400956" y="1809101"/>
            <a:ext cx="9087000" cy="4536504"/>
          </a:xfrm>
          <a:prstGeom prst="rect">
            <a:avLst/>
          </a:prstGeom>
        </p:spPr>
        <p:txBody>
          <a:bodyPr/>
          <a:lstStyle>
            <a:lvl1pPr marL="0" indent="0">
              <a:buNone/>
              <a:defRPr b="0"/>
            </a:lvl1pPr>
            <a:lvl2pPr marL="246380" indent="-246380">
              <a:buFont typeface="Arial" panose="020B0604020202020204" pitchFamily="34" charset="0"/>
              <a:buChar char="•"/>
            </a:lvl2pPr>
            <a:lvl3pPr marL="246380" indent="-246380">
              <a:buFont typeface="Arial" panose="020B0604020202020204" pitchFamily="34" charset="0"/>
              <a:buChar char="•"/>
              <a:defRPr i="1"/>
            </a:lvl3pPr>
            <a:lvl4pPr marL="498475" indent="-252095">
              <a:buFont typeface="Arial" panose="020B0604020202020204" pitchFamily="34" charset="0"/>
              <a:buChar char="−"/>
              <a:defRPr i="0"/>
            </a:lvl4pPr>
            <a:lvl5pPr marL="744220" indent="-246380">
              <a:defRPr sz="97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052701" name="Title Placeholder 1"/>
          <p:cNvSpPr>
            <a:spLocks noGrp="1"/>
          </p:cNvSpPr>
          <p:nvPr>
            <p:ph type="title"/>
          </p:nvPr>
        </p:nvSpPr>
        <p:spPr>
          <a:xfrm>
            <a:off x="400956" y="295683"/>
            <a:ext cx="9087000" cy="469492"/>
          </a:xfrm>
          <a:prstGeom prst="rect">
            <a:avLst/>
          </a:prstGeom>
        </p:spPr>
        <p:txBody>
          <a:bodyPr vert="horz" lIns="0" tIns="0" rIns="0" bIns="0" rtlCol="0" anchor="t" anchorCtr="0">
            <a:noAutofit/>
          </a:bodyPr>
          <a:lstStyle>
            <a:lvl1pPr>
              <a:defRPr lang="en-US" sz="1845" b="1" kern="1200" dirty="0" smtClean="0">
                <a:solidFill>
                  <a:schemeClr val="accent1">
                    <a:lumMod val="75000"/>
                  </a:schemeClr>
                </a:solidFill>
                <a:latin typeface="微软雅黑" panose="020B0503020204020204" pitchFamily="34" charset="-122"/>
                <a:ea typeface="微软雅黑" panose="020B0503020204020204" pitchFamily="34" charset="-122"/>
                <a:cs typeface="+mj-cs"/>
              </a:defRPr>
            </a:lvl1pPr>
          </a:lstStyle>
          <a:p>
            <a:r>
              <a:rPr lang="en-US" dirty="0"/>
              <a:t>Click to edit Master title style</a:t>
            </a:r>
            <a:endParaRPr lang="en-GB" dirty="0"/>
          </a:p>
        </p:txBody>
      </p:sp>
      <p:sp>
        <p:nvSpPr>
          <p:cNvPr id="1052702" name="Text Placeholder 8"/>
          <p:cNvSpPr>
            <a:spLocks noGrp="1"/>
          </p:cNvSpPr>
          <p:nvPr>
            <p:ph type="body" sz="quarter" idx="13"/>
          </p:nvPr>
        </p:nvSpPr>
        <p:spPr>
          <a:xfrm>
            <a:off x="400956" y="765175"/>
            <a:ext cx="9087000" cy="969282"/>
          </a:xfrm>
          <a:prstGeom prst="rect">
            <a:avLst/>
          </a:prstGeom>
        </p:spPr>
        <p:txBody>
          <a:bodyPr>
            <a:normAutofit/>
          </a:bodyPr>
          <a:lstStyle>
            <a:lvl1pPr marL="0" indent="0">
              <a:buNone/>
              <a:defRPr sz="1660" b="0">
                <a:solidFill>
                  <a:schemeClr val="accent5"/>
                </a:solidFill>
              </a:defRPr>
            </a:lvl1pPr>
          </a:lstStyle>
          <a:p>
            <a:pPr lvl="0"/>
            <a:r>
              <a:rPr lang="en-US" dirty="0"/>
              <a:t>Click to edit Master text styles</a:t>
            </a:r>
            <a:endParaRPr lang="en-US" dirty="0"/>
          </a:p>
        </p:txBody>
      </p:sp>
      <p:sp>
        <p:nvSpPr>
          <p:cNvPr id="1052703" name="Slide Number Placeholder 7"/>
          <p:cNvSpPr>
            <a:spLocks noGrp="1"/>
          </p:cNvSpPr>
          <p:nvPr>
            <p:ph type="sldNum" sz="quarter" idx="4"/>
          </p:nvPr>
        </p:nvSpPr>
        <p:spPr>
          <a:xfrm>
            <a:off x="8636329" y="6407835"/>
            <a:ext cx="858095" cy="252000"/>
          </a:xfrm>
          <a:prstGeom prst="rect">
            <a:avLst/>
          </a:prstGeom>
        </p:spPr>
        <p:txBody>
          <a:bodyPr vert="horz" lIns="0" tIns="0" rIns="0" bIns="0" rtlCol="0" anchor="ctr" anchorCtr="0"/>
          <a:lstStyle>
            <a:lvl1pPr algn="r">
              <a:defRPr sz="740" b="0">
                <a:solidFill>
                  <a:srgbClr val="8C8C8C"/>
                </a:solidFill>
              </a:defRPr>
            </a:lvl1pPr>
          </a:lstStyle>
          <a:p>
            <a:fld id="{95CC1D26-A9BD-4BDE-BDD9-08EDBAE96860}" type="slidenum">
              <a:rPr lang="en-GB" smtClean="0"/>
            </a:fld>
            <a:endParaRPr lang="en-GB" dirty="0"/>
          </a:p>
        </p:txBody>
      </p:sp>
      <p:sp>
        <p:nvSpPr>
          <p:cNvPr id="1052704" name="Footer Placeholder 4"/>
          <p:cNvSpPr>
            <a:spLocks noGrp="1"/>
          </p:cNvSpPr>
          <p:nvPr>
            <p:ph type="ftr" sz="quarter" idx="3"/>
          </p:nvPr>
        </p:nvSpPr>
        <p:spPr>
          <a:xfrm>
            <a:off x="400957" y="6407835"/>
            <a:ext cx="8189429" cy="252000"/>
          </a:xfrm>
          <a:prstGeom prst="rect">
            <a:avLst/>
          </a:prstGeom>
        </p:spPr>
        <p:txBody>
          <a:bodyPr vert="horz" lIns="0" tIns="0" rIns="0" bIns="0" rtlCol="0" anchor="ctr" anchorCtr="0"/>
          <a:lstStyle>
            <a:lvl1pPr algn="l">
              <a:defRPr sz="740" b="0">
                <a:solidFill>
                  <a:srgbClr val="8C8C8C"/>
                </a:solidFill>
              </a:defRPr>
            </a:lvl1pPr>
          </a:lstStyle>
          <a:p>
            <a:r>
              <a:rPr lang="fr-FR"/>
              <a:t>©2014. For information, contact  Deloitte China.</a:t>
            </a:r>
            <a:endParaRPr lang="en-GB" dirty="0"/>
          </a:p>
        </p:txBody>
      </p:sp>
    </p:spTree>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SC-Divider-blue">
    <p:bg bwMode="gray">
      <p:bgPr>
        <a:solidFill>
          <a:srgbClr val="62B5E5"/>
        </a:solidFill>
        <a:effectLst/>
      </p:bgPr>
    </p:bg>
    <p:spTree>
      <p:nvGrpSpPr>
        <p:cNvPr id="767" name=""/>
        <p:cNvGrpSpPr/>
        <p:nvPr/>
      </p:nvGrpSpPr>
      <p:grpSpPr>
        <a:xfrm>
          <a:off x="0" y="0"/>
          <a:ext cx="0" cy="0"/>
          <a:chOff x="0" y="0"/>
          <a:chExt cx="0" cy="0"/>
        </a:xfrm>
      </p:grpSpPr>
    </p:spTree>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653" name=""/>
        <p:cNvGrpSpPr/>
        <p:nvPr/>
      </p:nvGrpSpPr>
      <p:grpSpPr>
        <a:xfrm>
          <a:off x="0" y="0"/>
          <a:ext cx="0" cy="0"/>
          <a:chOff x="0" y="0"/>
          <a:chExt cx="0" cy="0"/>
        </a:xfrm>
      </p:grpSpPr>
      <p:graphicFrame>
        <p:nvGraphicFramePr>
          <p:cNvPr id="4194353"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73345"/>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02"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416" name=""/>
        <p:cNvGrpSpPr/>
        <p:nvPr/>
      </p:nvGrpSpPr>
      <p:grpSpPr>
        <a:xfrm>
          <a:off x="0" y="0"/>
          <a:ext cx="0" cy="0"/>
          <a:chOff x="0" y="0"/>
          <a:chExt cx="0" cy="0"/>
        </a:xfrm>
      </p:grpSpPr>
      <p:graphicFrame>
        <p:nvGraphicFramePr>
          <p:cNvPr id="4194324" name="Object 1"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3" name="think-cell Slide" showAsIcon="1" r:id="rId3" imgW="12700" imgH="12700" progId="TCLayout.ActiveDocument.1">
                  <p:embed/>
                </p:oleObj>
              </mc:Choice>
              <mc:Fallback>
                <p:oleObj name="think-cell Slide" showAsIcon="1" r:id="rId3" imgW="12700" imgH="12700" progId="TCLayout.ActiveDocument.1">
                  <p:embed/>
                  <p:pic>
                    <p:nvPicPr>
                      <p:cNvPr id="0" name="图片 474369"/>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0716" name="Title 1"/>
          <p:cNvSpPr>
            <a:spLocks noGrp="1"/>
          </p:cNvSpPr>
          <p:nvPr>
            <p:ph type="title"/>
            <p:custDataLst>
              <p:tags r:id="rId5"/>
            </p:custDataLst>
          </p:nvPr>
        </p:nvSpPr>
        <p:spPr>
          <a:xfrm>
            <a:off x="390002" y="132000"/>
            <a:ext cx="9126000" cy="630000"/>
          </a:xfrm>
          <a:prstGeom prst="rect">
            <a:avLst/>
          </a:prstGeom>
        </p:spPr>
        <p:txBody>
          <a:bodyPr/>
          <a:lstStyle>
            <a:lvl1pPr>
              <a:defRPr>
                <a:solidFill>
                  <a:schemeClr val="tx1"/>
                </a:solidFill>
              </a:defRPr>
            </a:lvl1pPr>
          </a:lstStyle>
          <a:p>
            <a:r>
              <a:rPr lang="en-US"/>
              <a:t>Click to edit Master title style</a:t>
            </a:r>
            <a:endParaRPr lang="en-GB"/>
          </a:p>
        </p:txBody>
      </p:sp>
      <p:sp>
        <p:nvSpPr>
          <p:cNvPr id="1050717" name="Text Placeholder 3"/>
          <p:cNvSpPr>
            <a:spLocks noGrp="1"/>
          </p:cNvSpPr>
          <p:nvPr>
            <p:ph type="body" sz="quarter" idx="10"/>
          </p:nvPr>
        </p:nvSpPr>
        <p:spPr>
          <a:xfrm>
            <a:off x="390002" y="981075"/>
            <a:ext cx="9126000" cy="53276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showMasterSp="0" userDrawn="1">
  <p:cSld name="Divider">
    <p:bg>
      <p:bgRef idx="1001">
        <a:schemeClr val="bg2"/>
      </p:bgRef>
    </p:bg>
    <p:spTree>
      <p:nvGrpSpPr>
        <p:cNvPr id="661" name=""/>
        <p:cNvGrpSpPr/>
        <p:nvPr/>
      </p:nvGrpSpPr>
      <p:grpSpPr>
        <a:xfrm>
          <a:off x="0" y="0"/>
          <a:ext cx="0" cy="0"/>
          <a:chOff x="0" y="0"/>
          <a:chExt cx="0" cy="0"/>
        </a:xfrm>
      </p:grpSpPr>
      <p:pic>
        <p:nvPicPr>
          <p:cNvPr id="2097364" name="图片 475393"/>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30"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46081" name="图片 475393"/>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showMasterSp="0" userDrawn="1">
  <p:cSld name="1_Divider">
    <p:bg>
      <p:bgPr>
        <a:solidFill>
          <a:schemeClr val="accent3">
            <a:lumMod val="60000"/>
            <a:lumOff val="40000"/>
          </a:schemeClr>
        </a:solidFill>
        <a:effectLst/>
      </p:bgPr>
    </p:bg>
    <p:spTree>
      <p:nvGrpSpPr>
        <p:cNvPr id="660" name=""/>
        <p:cNvGrpSpPr/>
        <p:nvPr/>
      </p:nvGrpSpPr>
      <p:grpSpPr>
        <a:xfrm>
          <a:off x="0" y="0"/>
          <a:ext cx="0" cy="0"/>
          <a:chOff x="0" y="0"/>
          <a:chExt cx="0" cy="0"/>
        </a:xfrm>
      </p:grpSpPr>
      <p:pic>
        <p:nvPicPr>
          <p:cNvPr id="2097362" name="图片 476417"/>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29" name="Title Placeholder 1"/>
          <p:cNvSpPr>
            <a:spLocks noGrp="1"/>
          </p:cNvSpPr>
          <p:nvPr>
            <p:ph type="ctrTitle"/>
          </p:nvPr>
        </p:nvSpPr>
        <p:spPr>
          <a:xfrm>
            <a:off x="1238058" y="2618107"/>
            <a:ext cx="8035425" cy="1278000"/>
          </a:xfrm>
          <a:prstGeom prst="rect">
            <a:avLst/>
          </a:prstGeom>
        </p:spPr>
        <p:txBody>
          <a:bodyPr/>
          <a:lstStyle>
            <a:lvl1pPr>
              <a:lnSpc>
                <a:spcPts val="4510"/>
              </a:lnSpc>
              <a:defRPr sz="3690" b="0">
                <a:solidFill>
                  <a:schemeClr val="tx2"/>
                </a:solidFill>
                <a:latin typeface="Times New Roman" panose="02020603050405020304" pitchFamily="18" charset="0"/>
              </a:defRPr>
            </a:lvl1pPr>
          </a:lstStyle>
          <a:p>
            <a:r>
              <a:rPr lang="en-US" noProof="0" dirty="0"/>
              <a:t>Click to edit Master title style</a:t>
            </a:r>
            <a:endParaRPr lang="en-US" noProof="0" dirty="0"/>
          </a:p>
        </p:txBody>
      </p:sp>
      <p:sp>
        <p:nvSpPr>
          <p:cNvPr id="47105" name="图片 476417"/>
          <p:cNvSpPr/>
          <p:nvPr/>
        </p:nvSpPr>
        <p:spPr>
          <a:xfrm>
            <a:off x="1" y="0"/>
            <a:ext cx="158221" cy="158750"/>
          </a:xfrm>
          <a:prstGeom prst="rect">
            <a:avLst/>
          </a:prstGeom>
          <a:noFill/>
          <a:ln w="9525">
            <a:noFill/>
          </a:ln>
        </p:spPr>
      </p:sp>
    </p:spTree>
  </p:cSld>
  <p:clrMapOvr>
    <a:overrideClrMapping bg1="dk1" tx1="lt1" bg2="dk2" tx2="lt2" accent1="accent1" accent2="accent2" accent3="accent3" accent4="accent4" accent5="accent5" accent6="accent6" hlink="hlink" folHlink="folHlink"/>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663" name=""/>
        <p:cNvGrpSpPr/>
        <p:nvPr/>
      </p:nvGrpSpPr>
      <p:grpSpPr>
        <a:xfrm>
          <a:off x="0" y="0"/>
          <a:ext cx="0" cy="0"/>
          <a:chOff x="0" y="0"/>
          <a:chExt cx="0" cy="0"/>
        </a:xfrm>
      </p:grpSpPr>
      <p:graphicFrame>
        <p:nvGraphicFramePr>
          <p:cNvPr id="4194356" name="Object 4" hidden="1"/>
          <p:cNvGraphicFramePr>
            <a:graphicFrameLocks noChangeAspect="1"/>
          </p:cNvGraphicFramePr>
          <p:nvPr userDrawn="1">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 name="think-cell Slide" showAsIcon="1" r:id="rId3" imgW="12700" imgH="12700" progId="TCLayout.ActiveDocument.1">
                  <p:embed/>
                </p:oleObj>
              </mc:Choice>
              <mc:Fallback>
                <p:oleObj name="think-cell Slide" showAsIcon="1" r:id="rId3" imgW="12700" imgH="12700" progId="TCLayout.ActiveDocument.1">
                  <p:embed/>
                  <p:pic>
                    <p:nvPicPr>
                      <p:cNvPr id="0" name="图片 477441"/>
                      <p:cNvPicPr/>
                      <p:nvPr/>
                    </p:nvPicPr>
                    <p:blipFill>
                      <a:blip r:embed="rId4"/>
                      <a:stretch>
                        <a:fillRect/>
                      </a:stretch>
                    </p:blipFill>
                    <p:spPr>
                      <a:xfrm>
                        <a:off x="1" y="0"/>
                        <a:ext cx="158750" cy="158750"/>
                      </a:xfrm>
                      <a:prstGeom prst="rect">
                        <a:avLst/>
                      </a:prstGeom>
                    </p:spPr>
                  </p:pic>
                </p:oleObj>
              </mc:Fallback>
            </mc:AlternateContent>
          </a:graphicData>
        </a:graphic>
      </p:graphicFrame>
      <p:sp>
        <p:nvSpPr>
          <p:cNvPr id="1052533" name="Rectangle 1"/>
          <p:cNvSpPr/>
          <p:nvPr userDrawn="1">
            <p:custDataLst>
              <p:tags r:id="rId5"/>
            </p:custDataLst>
          </p:nvPr>
        </p:nvSpPr>
        <p:spPr>
          <a:xfrm>
            <a:off x="0" y="5029202"/>
            <a:ext cx="9906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4402" tIns="42201" rIns="84402" bIns="42201" anchor="ctr"/>
          <a:p>
            <a:pPr algn="ctr"/>
            <a:endParaRPr lang="en-US" sz="1660" dirty="0">
              <a:solidFill>
                <a:srgbClr val="FFFFFF"/>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3_Blank">
    <p:spTree>
      <p:nvGrpSpPr>
        <p:cNvPr id="662" name=""/>
        <p:cNvGrpSpPr/>
        <p:nvPr/>
      </p:nvGrpSpPr>
      <p:grpSpPr>
        <a:xfrm>
          <a:off x="0" y="0"/>
          <a:ext cx="0" cy="0"/>
          <a:chOff x="0" y="0"/>
          <a:chExt cx="0" cy="0"/>
        </a:xfrm>
      </p:grpSpPr>
      <p:sp>
        <p:nvSpPr>
          <p:cNvPr id="1052531" name="Rectangle 2"/>
          <p:cNvSpPr>
            <a:spLocks noGrp="1" noChangeArrowheads="1"/>
          </p:cNvSpPr>
          <p:nvPr>
            <p:ph type="title" hasCustomPrompt="1"/>
          </p:nvPr>
        </p:nvSpPr>
        <p:spPr bwMode="gray">
          <a:xfrm>
            <a:off x="434979" y="416081"/>
            <a:ext cx="9040813" cy="301108"/>
          </a:xfrm>
          <a:prstGeom prst="rect">
            <a:avLst/>
          </a:prstGeom>
          <a:noFill/>
          <a:ln w="9525">
            <a:noFill/>
            <a:miter lim="800000"/>
          </a:ln>
        </p:spPr>
        <p:txBody>
          <a:bodyPr vert="horz" wrap="square" lIns="0" tIns="0" rIns="0" bIns="0" numCol="1" anchor="b" anchorCtr="0" compatLnSpc="1">
            <a:spAutoFit/>
          </a:bodyPr>
          <a:lstStyle>
            <a:lvl1pPr>
              <a:defRPr>
                <a:solidFill>
                  <a:schemeClr val="tx1"/>
                </a:solidFill>
              </a:defRPr>
            </a:lvl1pPr>
          </a:lstStyle>
          <a:p>
            <a:pPr lvl="0"/>
            <a:r>
              <a:rPr lang="en-US" dirty="0"/>
              <a:t>Click to Edit Title </a:t>
            </a:r>
            <a:r>
              <a:rPr lang="en-US" dirty="0" err="1"/>
              <a:t>StyleMaster</a:t>
            </a:r>
            <a:r>
              <a:rPr lang="en-US" dirty="0"/>
              <a:t> </a:t>
            </a:r>
            <a:endParaRPr lang="en-US" dirty="0"/>
          </a:p>
        </p:txBody>
      </p:sp>
      <p:sp>
        <p:nvSpPr>
          <p:cNvPr id="1052532" name="Rectangle 3"/>
          <p:cNvSpPr>
            <a:spLocks noGrp="1" noChangeArrowheads="1"/>
          </p:cNvSpPr>
          <p:nvPr>
            <p:ph idx="1"/>
          </p:nvPr>
        </p:nvSpPr>
        <p:spPr bwMode="gray">
          <a:xfrm>
            <a:off x="430218" y="838203"/>
            <a:ext cx="9036050" cy="5451475"/>
          </a:xfrm>
          <a:prstGeom prst="rect">
            <a:avLst/>
          </a:prstGeom>
          <a:noFill/>
          <a:ln w="9525" algn="ctr">
            <a:noFill/>
            <a:miter lim="800000"/>
          </a:ln>
        </p:spPr>
        <p:txBody>
          <a:bodyPr vert="horz" wrap="square" lIns="0" tIns="0" rIns="0" bIns="0" numCol="1" anchor="t" anchorCtr="0" compatLnSpc="1"/>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cSld name="标题和内容">
    <p:spTree>
      <p:nvGrpSpPr>
        <p:cNvPr id="654" name=""/>
        <p:cNvGrpSpPr/>
        <p:nvPr/>
      </p:nvGrpSpPr>
      <p:grpSpPr>
        <a:xfrm>
          <a:off x="0" y="0"/>
          <a:ext cx="0" cy="0"/>
          <a:chOff x="0" y="0"/>
          <a:chExt cx="0" cy="0"/>
        </a:xfrm>
      </p:grpSpPr>
      <p:sp>
        <p:nvSpPr>
          <p:cNvPr id="1052503" name="标题 1"/>
          <p:cNvSpPr>
            <a:spLocks noGrp="1"/>
          </p:cNvSpPr>
          <p:nvPr>
            <p:ph type="title"/>
          </p:nvPr>
        </p:nvSpPr>
        <p:spPr>
          <a:xfrm>
            <a:off x="307978" y="119063"/>
            <a:ext cx="7813675" cy="609600"/>
          </a:xfrm>
          <a:prstGeom prst="rect">
            <a:avLst/>
          </a:prstGeom>
        </p:spPr>
        <p:txBody>
          <a:bodyPr/>
          <a:p>
            <a:r>
              <a:rPr lang="zh-CN" altLang="en-US"/>
              <a:t>单击此处编辑母版标题样式</a:t>
            </a:r>
            <a:endParaRPr lang="en-US"/>
          </a:p>
        </p:txBody>
      </p:sp>
      <p:sp>
        <p:nvSpPr>
          <p:cNvPr id="1052504" name="内容占位符 2"/>
          <p:cNvSpPr>
            <a:spLocks noGrp="1"/>
          </p:cNvSpPr>
          <p:nvPr>
            <p:ph idx="1"/>
          </p:nvPr>
        </p:nvSpPr>
        <p:spPr>
          <a:xfrm>
            <a:off x="304800" y="800105"/>
            <a:ext cx="9293226" cy="5451475"/>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1052505" name="日期占位符 3"/>
          <p:cNvSpPr>
            <a:spLocks noGrp="1"/>
          </p:cNvSpPr>
          <p:nvPr>
            <p:ph type="dt" sz="half" idx="10"/>
          </p:nvPr>
        </p:nvSpPr>
        <p:spPr>
          <a:xfrm>
            <a:off x="382588" y="6553200"/>
            <a:ext cx="2063750" cy="304800"/>
          </a:xfrm>
          <a:prstGeom prst="rect">
            <a:avLst/>
          </a:prstGeom>
        </p:spPr>
        <p:txBody>
          <a:bodyPr/>
          <a:p>
            <a:r>
              <a:rPr lang="zh-CN" altLang="en-US">
                <a:solidFill>
                  <a:srgbClr val="000000"/>
                </a:solidFill>
              </a:rPr>
              <a:t>德勤商业机密</a:t>
            </a:r>
            <a:endParaRPr lang="en-US" altLang="zh-CN">
              <a:solidFill>
                <a:srgbClr val="000000"/>
              </a:solidFill>
            </a:endParaRPr>
          </a:p>
        </p:txBody>
      </p:sp>
      <p:sp>
        <p:nvSpPr>
          <p:cNvPr id="1052506" name="页脚占位符 4"/>
          <p:cNvSpPr>
            <a:spLocks noGrp="1"/>
          </p:cNvSpPr>
          <p:nvPr>
            <p:ph type="ftr" sz="quarter" idx="11"/>
          </p:nvPr>
        </p:nvSpPr>
        <p:spPr>
          <a:xfrm>
            <a:off x="3384550" y="6629400"/>
            <a:ext cx="3136900" cy="228600"/>
          </a:xfrm>
          <a:prstGeom prst="rect">
            <a:avLst/>
          </a:prstGeom>
        </p:spPr>
        <p:txBody>
          <a:bodyPr/>
          <a:p>
            <a:fld id="{9157104B-3F23-4EB4-B109-18DF1FF2B606}"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cSld name="160726__End slide">
    <p:spTree>
      <p:nvGrpSpPr>
        <p:cNvPr id="655" name=""/>
        <p:cNvGrpSpPr/>
        <p:nvPr/>
      </p:nvGrpSpPr>
      <p:grpSpPr>
        <a:xfrm>
          <a:off x="0" y="0"/>
          <a:ext cx="0" cy="0"/>
          <a:chOff x="0" y="0"/>
          <a:chExt cx="0" cy="0"/>
        </a:xfrm>
      </p:grpSpPr>
      <p:grpSp>
        <p:nvGrpSpPr>
          <p:cNvPr id="656" name="Group 6"/>
          <p:cNvGrpSpPr/>
          <p:nvPr/>
        </p:nvGrpSpPr>
        <p:grpSpPr>
          <a:xfrm>
            <a:off x="409490" y="378000"/>
            <a:ext cx="1755000" cy="307976"/>
            <a:chOff x="398463" y="404813"/>
            <a:chExt cx="1627187" cy="307976"/>
          </a:xfrm>
          <a:solidFill>
            <a:schemeClr val="tx1"/>
          </a:solidFill>
        </p:grpSpPr>
        <p:sp>
          <p:nvSpPr>
            <p:cNvPr id="1052507" name="Oval 5"/>
            <p:cNvSpPr>
              <a:spLocks noChangeArrowheads="1"/>
            </p:cNvSpPr>
            <p:nvPr/>
          </p:nvSpPr>
          <p:spPr bwMode="auto">
            <a:xfrm>
              <a:off x="1938338" y="625476"/>
              <a:ext cx="87312" cy="87313"/>
            </a:xfrm>
            <a:prstGeom prst="ellipse">
              <a:avLst/>
            </a:prstGeom>
            <a:solidFill>
              <a:schemeClr val="accent1"/>
            </a:solidFill>
            <a:ln>
              <a:noFill/>
            </a:ln>
          </p:spPr>
          <p:txBody>
            <a:bodyPr vert="horz" wrap="square" lIns="91440" tIns="45720" rIns="91440" bIns="45720" numCol="1" anchor="t" anchorCtr="0" compatLnSpc="1"/>
            <a:p>
              <a:endParaRPr lang="en-GB" sz="1660">
                <a:solidFill>
                  <a:prstClr val="white"/>
                </a:solidFill>
              </a:endParaRPr>
            </a:p>
          </p:txBody>
        </p:sp>
        <p:sp>
          <p:nvSpPr>
            <p:cNvPr id="105250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509" name="Rectangle 7"/>
            <p:cNvSpPr>
              <a:spLocks noChangeArrowheads="1"/>
            </p:cNvSpPr>
            <p:nvPr/>
          </p:nvSpPr>
          <p:spPr bwMode="auto">
            <a:xfrm>
              <a:off x="906463" y="404813"/>
              <a:ext cx="74612" cy="303213"/>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5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511" name="Rectangle 9"/>
            <p:cNvSpPr>
              <a:spLocks noChangeArrowheads="1"/>
            </p:cNvSpPr>
            <p:nvPr/>
          </p:nvSpPr>
          <p:spPr bwMode="auto">
            <a:xfrm>
              <a:off x="1257300" y="482601"/>
              <a:ext cx="74612" cy="225425"/>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512" name="Rectangle 10"/>
            <p:cNvSpPr>
              <a:spLocks noChangeArrowheads="1"/>
            </p:cNvSpPr>
            <p:nvPr/>
          </p:nvSpPr>
          <p:spPr bwMode="auto">
            <a:xfrm>
              <a:off x="1257300" y="404813"/>
              <a:ext cx="74612" cy="50800"/>
            </a:xfrm>
            <a:prstGeom prst="rect">
              <a:avLst/>
            </a:prstGeom>
            <a:grpFill/>
            <a:ln>
              <a:noFill/>
            </a:ln>
          </p:spPr>
          <p:txBody>
            <a:bodyPr vert="horz" wrap="square" lIns="91440" tIns="45720" rIns="91440" bIns="45720" numCol="1" anchor="t" anchorCtr="0" compatLnSpc="1"/>
            <a:p>
              <a:endParaRPr lang="en-GB" sz="1660">
                <a:solidFill>
                  <a:prstClr val="white"/>
                </a:solidFill>
              </a:endParaRPr>
            </a:p>
          </p:txBody>
        </p:sp>
        <p:sp>
          <p:nvSpPr>
            <p:cNvPr id="1052513" name="Freeform 11"/>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514" name="Freeform 12"/>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5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sp>
          <p:nvSpPr>
            <p:cNvPr id="10525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p:spPr>
          <p:txBody>
            <a:bodyPr vert="horz" wrap="square" lIns="91440" tIns="45720" rIns="91440" bIns="45720" numCol="1" anchor="t" anchorCtr="0" compatLnSpc="1"/>
            <a:p>
              <a:endParaRPr lang="en-GB" sz="1660">
                <a:solidFill>
                  <a:prstClr val="white"/>
                </a:solidFill>
              </a:endParaRPr>
            </a:p>
          </p:txBody>
        </p:sp>
      </p:grpSp>
      <p:sp>
        <p:nvSpPr>
          <p:cNvPr id="1052517" name="Text Placeholder 5"/>
          <p:cNvSpPr>
            <a:spLocks noGrp="1"/>
          </p:cNvSpPr>
          <p:nvPr>
            <p:ph type="body" sz="quarter" idx="13" hasCustomPrompt="1"/>
          </p:nvPr>
        </p:nvSpPr>
        <p:spPr>
          <a:xfrm>
            <a:off x="407592" y="4211955"/>
            <a:ext cx="6929761" cy="2169796"/>
          </a:xfrm>
          <a:prstGeom prst="rect">
            <a:avLst/>
          </a:prstGeom>
        </p:spPr>
        <p:txBody>
          <a:bodyPr anchor="b" anchorCtr="0">
            <a:normAutofit/>
          </a:bodyPr>
          <a:lstStyle>
            <a:lvl1pPr>
              <a:lnSpc>
                <a:spcPct val="100000"/>
              </a:lnSpc>
              <a:spcAft>
                <a:spcPts val="555"/>
              </a:spcAft>
              <a:defRPr sz="740"/>
            </a:lvl1pPr>
          </a:lstStyle>
          <a:p>
            <a:pPr lvl="0"/>
            <a:r>
              <a:rPr lang="zh-CN" altLang="en-US" noProof="0" dirty="0"/>
              <a:t>点击添加内容</a:t>
            </a:r>
            <a:endParaRPr lang="zh-CN" altLang="en-US" noProof="0" dirty="0"/>
          </a:p>
        </p:txBody>
      </p:sp>
      <p:sp>
        <p:nvSpPr>
          <p:cNvPr id="1052518" name="Picture Placeholder 2"/>
          <p:cNvSpPr>
            <a:spLocks noGrp="1"/>
          </p:cNvSpPr>
          <p:nvPr>
            <p:ph type="pic" sz="quarter" idx="14" hasCustomPrompt="1"/>
          </p:nvPr>
        </p:nvSpPr>
        <p:spPr>
          <a:xfrm>
            <a:off x="7613813" y="4211955"/>
            <a:ext cx="1884596" cy="1725448"/>
          </a:xfrm>
          <a:prstGeom prst="rect">
            <a:avLst/>
          </a:prstGeom>
        </p:spPr>
        <p:txBody>
          <a:bodyPr anchor="ctr" anchorCtr="0"/>
          <a:lstStyle>
            <a:lvl1pPr algn="ctr">
              <a:defRPr sz="830"/>
            </a:lvl1pPr>
          </a:lstStyle>
          <a:p>
            <a:r>
              <a:rPr lang="zh-CN" altLang="en-US" sz="830" noProof="0" dirty="0"/>
              <a:t>此处为赞助书</a:t>
            </a:r>
            <a:r>
              <a:rPr lang="en-US" altLang="zh-CN" sz="830" noProof="0" dirty="0"/>
              <a:t>/</a:t>
            </a:r>
            <a:r>
              <a:rPr lang="zh-CN" altLang="en-US" sz="830" noProof="0" dirty="0"/>
              <a:t>联合品牌标识</a:t>
            </a:r>
            <a:endParaRPr lang="en-US" noProof="0" dirty="0"/>
          </a:p>
        </p:txBody>
      </p:sp>
      <p:sp>
        <p:nvSpPr>
          <p:cNvPr id="1052519" name="Text Placeholder 7"/>
          <p:cNvSpPr>
            <a:spLocks noGrp="1"/>
          </p:cNvSpPr>
          <p:nvPr>
            <p:ph type="body" sz="quarter" idx="15" hasCustomPrompt="1"/>
          </p:nvPr>
        </p:nvSpPr>
        <p:spPr>
          <a:xfrm>
            <a:off x="7613815" y="6018028"/>
            <a:ext cx="1884595" cy="363722"/>
          </a:xfrm>
          <a:prstGeom prst="rect">
            <a:avLst/>
          </a:prstGeom>
        </p:spPr>
        <p:txBody>
          <a:bodyPr anchor="b" anchorCtr="0"/>
          <a:lstStyle>
            <a:lvl1pPr>
              <a:lnSpc>
                <a:spcPct val="100000"/>
              </a:lnSpc>
              <a:defRPr sz="875"/>
            </a:lvl1pPr>
          </a:lstStyle>
          <a:p>
            <a:pPr lvl="0"/>
            <a:r>
              <a:rPr lang="zh-CN" altLang="en-US" noProof="0" dirty="0"/>
              <a:t>点击添加内容</a:t>
            </a:r>
            <a:endParaRPr lang="zh-CN" altLang="en-US" noProof="0" dirty="0"/>
          </a:p>
        </p:txBody>
      </p:sp>
      <p:pic>
        <p:nvPicPr>
          <p:cNvPr id="2097360" name="图片 19"/>
          <p:cNvPicPr>
            <a:picLocks noChangeAspect="1"/>
          </p:cNvPicPr>
          <p:nvPr userDrawn="1"/>
        </p:nvPicPr>
        <p:blipFill>
          <a:blip r:embed="rId2"/>
          <a:stretch>
            <a:fillRect/>
          </a:stretch>
        </p:blipFill>
        <p:spPr>
          <a:xfrm>
            <a:off x="8853760" y="378000"/>
            <a:ext cx="675394" cy="309600"/>
          </a:xfrm>
          <a:prstGeom prst="rect">
            <a:avLst/>
          </a:prstGeom>
        </p:spPr>
      </p:pic>
    </p:spTree>
  </p:cSld>
  <p:clrMapOvr>
    <a:masterClrMapping/>
  </p:clrMapOvr>
  <p:hf hdr="0" dt="0"/>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657" name=""/>
        <p:cNvGrpSpPr/>
        <p:nvPr/>
      </p:nvGrpSpPr>
      <p:grpSpPr>
        <a:xfrm>
          <a:off x="0" y="0"/>
          <a:ext cx="0" cy="0"/>
          <a:chOff x="0" y="0"/>
          <a:chExt cx="0" cy="0"/>
        </a:xfrm>
      </p:grpSpPr>
      <p:sp>
        <p:nvSpPr>
          <p:cNvPr id="1052520" name="Content Placeholder 2"/>
          <p:cNvSpPr>
            <a:spLocks noGrp="1"/>
          </p:cNvSpPr>
          <p:nvPr>
            <p:ph idx="1"/>
          </p:nvPr>
        </p:nvSpPr>
        <p:spPr>
          <a:xfrm>
            <a:off x="400956" y="1809101"/>
            <a:ext cx="9087000" cy="4536504"/>
          </a:xfrm>
          <a:prstGeom prst="rect">
            <a:avLst/>
          </a:prstGeom>
        </p:spPr>
        <p:txBody>
          <a:bodyPr/>
          <a:lstStyle>
            <a:lvl1pPr marL="0" indent="0">
              <a:buNone/>
              <a:defRPr b="0"/>
            </a:lvl1pPr>
            <a:lvl2pPr marL="246380" indent="-246380">
              <a:buFont typeface="Arial" panose="020B0604020202020204" pitchFamily="34" charset="0"/>
              <a:buChar char="•"/>
            </a:lvl2pPr>
            <a:lvl3pPr marL="246380" indent="-246380">
              <a:buFont typeface="Arial" panose="020B0604020202020204" pitchFamily="34" charset="0"/>
              <a:buChar char="•"/>
              <a:defRPr i="1"/>
            </a:lvl3pPr>
            <a:lvl4pPr marL="498475" indent="-252095">
              <a:buFont typeface="Arial" panose="020B0604020202020204" pitchFamily="34" charset="0"/>
              <a:buChar char="−"/>
              <a:defRPr i="0"/>
            </a:lvl4pPr>
            <a:lvl5pPr marL="744220" indent="-246380">
              <a:defRPr sz="97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
        <p:nvSpPr>
          <p:cNvPr id="1052521" name="Title Placeholder 1"/>
          <p:cNvSpPr>
            <a:spLocks noGrp="1"/>
          </p:cNvSpPr>
          <p:nvPr>
            <p:ph type="title"/>
          </p:nvPr>
        </p:nvSpPr>
        <p:spPr>
          <a:xfrm>
            <a:off x="400956" y="295683"/>
            <a:ext cx="9087000" cy="469492"/>
          </a:xfrm>
          <a:prstGeom prst="rect">
            <a:avLst/>
          </a:prstGeom>
        </p:spPr>
        <p:txBody>
          <a:bodyPr vert="horz" lIns="0" tIns="0" rIns="0" bIns="0" rtlCol="0" anchor="t" anchorCtr="0">
            <a:noAutofit/>
          </a:bodyPr>
          <a:lstStyle>
            <a:lvl1pPr>
              <a:defRPr lang="en-US" sz="1845" b="1" kern="1200" dirty="0" smtClean="0">
                <a:solidFill>
                  <a:schemeClr val="accent1">
                    <a:lumMod val="75000"/>
                  </a:schemeClr>
                </a:solidFill>
                <a:latin typeface="微软雅黑" panose="020B0503020204020204" pitchFamily="34" charset="-122"/>
                <a:ea typeface="微软雅黑" panose="020B0503020204020204" pitchFamily="34" charset="-122"/>
                <a:cs typeface="+mj-cs"/>
              </a:defRPr>
            </a:lvl1pPr>
          </a:lstStyle>
          <a:p>
            <a:r>
              <a:rPr lang="en-US" dirty="0"/>
              <a:t>Click to edit Master title style</a:t>
            </a:r>
            <a:endParaRPr lang="en-GB" dirty="0"/>
          </a:p>
        </p:txBody>
      </p:sp>
      <p:sp>
        <p:nvSpPr>
          <p:cNvPr id="1052522" name="Text Placeholder 8"/>
          <p:cNvSpPr>
            <a:spLocks noGrp="1"/>
          </p:cNvSpPr>
          <p:nvPr>
            <p:ph type="body" sz="quarter" idx="13"/>
          </p:nvPr>
        </p:nvSpPr>
        <p:spPr>
          <a:xfrm>
            <a:off x="400956" y="765175"/>
            <a:ext cx="9087000" cy="969282"/>
          </a:xfrm>
          <a:prstGeom prst="rect">
            <a:avLst/>
          </a:prstGeom>
        </p:spPr>
        <p:txBody>
          <a:bodyPr>
            <a:normAutofit/>
          </a:bodyPr>
          <a:lstStyle>
            <a:lvl1pPr marL="0" indent="0">
              <a:buNone/>
              <a:defRPr sz="1660" b="0">
                <a:solidFill>
                  <a:schemeClr val="accent5"/>
                </a:solidFill>
              </a:defRPr>
            </a:lvl1pPr>
          </a:lstStyle>
          <a:p>
            <a:pPr lvl="0"/>
            <a:r>
              <a:rPr lang="en-US" dirty="0"/>
              <a:t>Click to edit Master text styles</a:t>
            </a:r>
            <a:endParaRPr lang="en-US" dirty="0"/>
          </a:p>
        </p:txBody>
      </p:sp>
      <p:sp>
        <p:nvSpPr>
          <p:cNvPr id="1052523" name="Slide Number Placeholder 7"/>
          <p:cNvSpPr>
            <a:spLocks noGrp="1"/>
          </p:cNvSpPr>
          <p:nvPr>
            <p:ph type="sldNum" sz="quarter" idx="4"/>
          </p:nvPr>
        </p:nvSpPr>
        <p:spPr>
          <a:xfrm>
            <a:off x="8636329" y="6407835"/>
            <a:ext cx="858095" cy="252000"/>
          </a:xfrm>
          <a:prstGeom prst="rect">
            <a:avLst/>
          </a:prstGeom>
        </p:spPr>
        <p:txBody>
          <a:bodyPr vert="horz" lIns="0" tIns="0" rIns="0" bIns="0" rtlCol="0" anchor="ctr" anchorCtr="0"/>
          <a:lstStyle>
            <a:lvl1pPr algn="r">
              <a:defRPr sz="740" b="0">
                <a:solidFill>
                  <a:srgbClr val="8C8C8C"/>
                </a:solidFill>
              </a:defRPr>
            </a:lvl1pPr>
          </a:lstStyle>
          <a:p>
            <a:fld id="{95CC1D26-A9BD-4BDE-BDD9-08EDBAE96860}" type="slidenum">
              <a:rPr lang="en-GB" smtClean="0"/>
            </a:fld>
            <a:endParaRPr lang="en-GB" dirty="0"/>
          </a:p>
        </p:txBody>
      </p:sp>
      <p:sp>
        <p:nvSpPr>
          <p:cNvPr id="1052524" name="Footer Placeholder 4"/>
          <p:cNvSpPr>
            <a:spLocks noGrp="1"/>
          </p:cNvSpPr>
          <p:nvPr>
            <p:ph type="ftr" sz="quarter" idx="3"/>
          </p:nvPr>
        </p:nvSpPr>
        <p:spPr>
          <a:xfrm>
            <a:off x="400957" y="6407835"/>
            <a:ext cx="8189429" cy="252000"/>
          </a:xfrm>
          <a:prstGeom prst="rect">
            <a:avLst/>
          </a:prstGeom>
        </p:spPr>
        <p:txBody>
          <a:bodyPr vert="horz" lIns="0" tIns="0" rIns="0" bIns="0" rtlCol="0" anchor="ctr" anchorCtr="0"/>
          <a:lstStyle>
            <a:lvl1pPr algn="l">
              <a:defRPr sz="740" b="0">
                <a:solidFill>
                  <a:srgbClr val="8C8C8C"/>
                </a:solidFill>
              </a:defRPr>
            </a:lvl1pPr>
          </a:lstStyle>
          <a:p>
            <a:r>
              <a:rPr lang="fr-FR"/>
              <a:t>©2014. For information, contact  Deloitte China.</a:t>
            </a:r>
            <a:endParaRPr lang="en-GB" dirty="0"/>
          </a:p>
        </p:txBody>
      </p:sp>
    </p:spTree>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userDrawn="1">
  <p:cSld name="SC-Divider-blue">
    <p:bg bwMode="gray">
      <p:bgPr>
        <a:solidFill>
          <a:srgbClr val="62B5E5"/>
        </a:solidFill>
        <a:effectLst/>
      </p:bgPr>
    </p:bg>
    <p:spTree>
      <p:nvGrpSpPr>
        <p:cNvPr id="659" name=""/>
        <p:cNvGrpSpPr/>
        <p:nvPr/>
      </p:nvGrpSpPr>
      <p:grpSpPr>
        <a:xfrm>
          <a:off x="0" y="0"/>
          <a:ext cx="0" cy="0"/>
          <a:chOff x="0" y="0"/>
          <a:chExt cx="0" cy="0"/>
        </a:xfrm>
      </p:grpSpPr>
    </p:spTree>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userDrawn="1">
  <p:cSld name="Title Slide - White">
    <p:bg bwMode="gray">
      <p:bgPr>
        <a:solidFill>
          <a:schemeClr val="bg1"/>
        </a:solidFill>
        <a:effectLst/>
      </p:bgPr>
    </p:bg>
    <p:spTree>
      <p:nvGrpSpPr>
        <p:cNvPr id="658" name=""/>
        <p:cNvGrpSpPr/>
        <p:nvPr/>
      </p:nvGrpSpPr>
      <p:grpSpPr>
        <a:xfrm>
          <a:off x="0" y="0"/>
          <a:ext cx="0" cy="0"/>
          <a:chOff x="0" y="0"/>
          <a:chExt cx="0" cy="0"/>
        </a:xfrm>
      </p:grpSpPr>
      <p:pic>
        <p:nvPicPr>
          <p:cNvPr id="2097361" name="Picture 18"/>
          <p:cNvPicPr>
            <a:picLocks noChangeAspect="1"/>
          </p:cNvPicPr>
          <p:nvPr userDrawn="1"/>
        </p:nvPicPr>
        <p:blipFill>
          <a:blip r:embed="rId2" cstate="print"/>
          <a:stretch>
            <a:fillRect/>
          </a:stretch>
        </p:blipFill>
        <p:spPr>
          <a:xfrm>
            <a:off x="407595" y="378000"/>
            <a:ext cx="1756899" cy="721694"/>
          </a:xfrm>
          <a:prstGeom prst="rect">
            <a:avLst/>
          </a:prstGeom>
        </p:spPr>
      </p:pic>
      <p:sp>
        <p:nvSpPr>
          <p:cNvPr id="1052525" name="Picture Placeholder 8"/>
          <p:cNvSpPr>
            <a:spLocks noGrp="1" noChangeAspect="1"/>
          </p:cNvSpPr>
          <p:nvPr>
            <p:ph type="pic" sz="quarter" idx="11"/>
          </p:nvPr>
        </p:nvSpPr>
        <p:spPr>
          <a:xfrm>
            <a:off x="2022973" y="727200"/>
            <a:ext cx="5850000" cy="5400000"/>
          </a:xfrm>
          <a:prstGeom prst="rect">
            <a:avLst/>
          </a:prstGeom>
        </p:spPr>
        <p:txBody>
          <a:bodyPr/>
          <a:p>
            <a:r>
              <a:rPr lang="en-US" altLang="zh-CN" noProof="0"/>
              <a:t>Click icon to add picture</a:t>
            </a:r>
            <a:endParaRPr lang="en-US" noProof="0" dirty="0"/>
          </a:p>
        </p:txBody>
      </p:sp>
      <p:sp>
        <p:nvSpPr>
          <p:cNvPr id="1052526" name="Title 1"/>
          <p:cNvSpPr>
            <a:spLocks noGrp="1"/>
          </p:cNvSpPr>
          <p:nvPr>
            <p:ph type="ctrTitle"/>
          </p:nvPr>
        </p:nvSpPr>
        <p:spPr bwMode="gray">
          <a:xfrm>
            <a:off x="407591" y="5549440"/>
            <a:ext cx="4545409" cy="324000"/>
          </a:xfrm>
          <a:prstGeom prst="rect">
            <a:avLst/>
          </a:prstGeom>
        </p:spPr>
        <p:txBody>
          <a:bodyPr anchor="t" anchorCtr="0">
            <a:noAutofit/>
          </a:bodyPr>
          <a:lstStyle>
            <a:lvl1pPr algn="l">
              <a:lnSpc>
                <a:spcPct val="100000"/>
              </a:lnSpc>
              <a:defRPr sz="1660" b="1">
                <a:solidFill>
                  <a:schemeClr val="tx1"/>
                </a:solidFill>
                <a:latin typeface="+mj-lt"/>
                <a:ea typeface="Open Sans" panose="020B0606030504020204" pitchFamily="34" charset="0"/>
                <a:cs typeface="Open Sans" panose="020B0606030504020204" pitchFamily="34" charset="0"/>
              </a:defRPr>
            </a:lvl1pPr>
          </a:lstStyle>
          <a:p>
            <a:r>
              <a:rPr lang="en-US" altLang="zh-CN" noProof="0"/>
              <a:t>Click to edit Master title style</a:t>
            </a:r>
            <a:endParaRPr lang="en-US" noProof="0" dirty="0"/>
          </a:p>
        </p:txBody>
      </p:sp>
      <p:sp>
        <p:nvSpPr>
          <p:cNvPr id="1052527" name="Subtitle 2"/>
          <p:cNvSpPr>
            <a:spLocks noGrp="1"/>
          </p:cNvSpPr>
          <p:nvPr>
            <p:ph type="subTitle" idx="1"/>
          </p:nvPr>
        </p:nvSpPr>
        <p:spPr bwMode="gray">
          <a:xfrm>
            <a:off x="407595" y="5864236"/>
            <a:ext cx="4545408" cy="505645"/>
          </a:xfrm>
          <a:prstGeom prst="rect">
            <a:avLst/>
          </a:prstGeom>
        </p:spPr>
        <p:txBody>
          <a:bodyPr lIns="0" tIns="0" rIns="0" bIns="0">
            <a:noAutofit/>
          </a:bodyPr>
          <a:lstStyle>
            <a:lvl1pPr marL="0" indent="0" algn="l">
              <a:lnSpc>
                <a:spcPct val="100000"/>
              </a:lnSpc>
              <a:spcAft>
                <a:spcPts val="0"/>
              </a:spcAft>
              <a:buNone/>
              <a:defRPr sz="1475">
                <a:solidFill>
                  <a:schemeClr val="tx1"/>
                </a:solidFill>
              </a:defRPr>
            </a:lvl1pPr>
            <a:lvl2pPr marL="422275" indent="0" algn="ctr">
              <a:buNone/>
              <a:defRPr sz="1845"/>
            </a:lvl2pPr>
            <a:lvl3pPr marL="843915" indent="0" algn="ctr">
              <a:buNone/>
              <a:defRPr sz="1660"/>
            </a:lvl3pPr>
            <a:lvl4pPr marL="1266190" indent="0" algn="ctr">
              <a:buNone/>
              <a:defRPr sz="1475"/>
            </a:lvl4pPr>
            <a:lvl5pPr marL="1688465" indent="0" algn="ctr">
              <a:buNone/>
              <a:defRPr sz="1475"/>
            </a:lvl5pPr>
            <a:lvl6pPr marL="2110105" indent="0" algn="ctr">
              <a:buNone/>
              <a:defRPr sz="1475"/>
            </a:lvl6pPr>
            <a:lvl7pPr marL="2532380" indent="0" algn="ctr">
              <a:buNone/>
              <a:defRPr sz="1475"/>
            </a:lvl7pPr>
            <a:lvl8pPr marL="2954020" indent="0" algn="ctr">
              <a:buNone/>
              <a:defRPr sz="1475"/>
            </a:lvl8pPr>
            <a:lvl9pPr marL="3376295" indent="0" algn="ctr">
              <a:buNone/>
              <a:defRPr sz="1475"/>
            </a:lvl9pPr>
          </a:lstStyle>
          <a:p>
            <a:r>
              <a:rPr lang="en-US" altLang="zh-CN" noProof="0"/>
              <a:t>Click to edit Master subtitle style</a:t>
            </a:r>
            <a:endParaRPr lang="en-US" noProof="0" dirty="0"/>
          </a:p>
        </p:txBody>
      </p:sp>
      <p:sp>
        <p:nvSpPr>
          <p:cNvPr id="1052528" name="Text Placeholder 4"/>
          <p:cNvSpPr>
            <a:spLocks noGrp="1"/>
          </p:cNvSpPr>
          <p:nvPr>
            <p:ph type="body" sz="quarter" idx="10"/>
          </p:nvPr>
        </p:nvSpPr>
        <p:spPr>
          <a:xfrm>
            <a:off x="407591" y="6381750"/>
            <a:ext cx="4545409" cy="298450"/>
          </a:xfrm>
          <a:prstGeom prst="rect">
            <a:avLst/>
          </a:prstGeom>
        </p:spPr>
        <p:txBody>
          <a:bodyPr/>
          <a:lstStyle>
            <a:lvl1pPr>
              <a:spcAft>
                <a:spcPts val="0"/>
              </a:spcAft>
              <a:defRPr sz="925">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ltLang="zh-CN" noProof="0"/>
              <a:t>Click to edit Master text styles</a:t>
            </a:r>
            <a:endParaRPr lang="en-US" altLang="zh-CN" noProof="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0"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image" Target="../media/image3.emf"/><Relationship Id="rId8" Type="http://schemas.openxmlformats.org/officeDocument/2006/relationships/oleObject" Target="../embeddings/oleObject4.bin"/><Relationship Id="rId7" Type="http://schemas.openxmlformats.org/officeDocument/2006/relationships/tags" Target="../tags/tag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 Type="http://schemas.openxmlformats.org/officeDocument/2006/relationships/slideLayout" Target="../slideLayouts/slideLayout24.xml"/><Relationship Id="rId2" Type="http://schemas.openxmlformats.org/officeDocument/2006/relationships/slideLayout" Target="../slideLayouts/slideLayout23.xml"/><Relationship Id="rId11" Type="http://schemas.openxmlformats.org/officeDocument/2006/relationships/theme" Target="../theme/theme3.xml"/><Relationship Id="rId10" Type="http://schemas.openxmlformats.org/officeDocument/2006/relationships/vmlDrawing" Target="../drawings/vmlDrawing4.v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 Type="http://schemas.openxmlformats.org/officeDocument/2006/relationships/slideLayout" Target="../slideLayouts/slideLayout29.xml"/><Relationship Id="rId10" Type="http://schemas.openxmlformats.org/officeDocument/2006/relationships/theme" Target="../theme/theme4.xml"/><Relationship Id="rId1"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0" Type="http://schemas.openxmlformats.org/officeDocument/2006/relationships/theme" Target="../theme/theme5.xml"/><Relationship Id="rId1"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52.xml"/><Relationship Id="rId8" Type="http://schemas.openxmlformats.org/officeDocument/2006/relationships/slideLayout" Target="../slideLayouts/slideLayout51.xml"/><Relationship Id="rId7" Type="http://schemas.openxmlformats.org/officeDocument/2006/relationships/slideLayout" Target="../slideLayouts/slideLayout50.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3" Type="http://schemas.openxmlformats.org/officeDocument/2006/relationships/slideLayout" Target="../slideLayouts/slideLayout46.xml"/><Relationship Id="rId2" Type="http://schemas.openxmlformats.org/officeDocument/2006/relationships/slideLayout" Target="../slideLayouts/slideLayout45.xml"/><Relationship Id="rId13" Type="http://schemas.openxmlformats.org/officeDocument/2006/relationships/theme" Target="../theme/theme6.xml"/><Relationship Id="rId12" Type="http://schemas.openxmlformats.org/officeDocument/2006/relationships/tags" Target="../tags/tag41.xml"/><Relationship Id="rId11" Type="http://schemas.openxmlformats.org/officeDocument/2006/relationships/slideLayout" Target="../slideLayouts/slideLayout54.xml"/><Relationship Id="rId10" Type="http://schemas.openxmlformats.org/officeDocument/2006/relationships/slideLayout" Target="../slideLayouts/slideLayout53.xml"/><Relationship Id="rId1"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63.xml"/><Relationship Id="rId8" Type="http://schemas.openxmlformats.org/officeDocument/2006/relationships/slideLayout" Target="../slideLayouts/slideLayout62.xml"/><Relationship Id="rId7" Type="http://schemas.openxmlformats.org/officeDocument/2006/relationships/slideLayout" Target="../slideLayouts/slideLayout61.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3" Type="http://schemas.openxmlformats.org/officeDocument/2006/relationships/slideLayout" Target="../slideLayouts/slideLayout57.xml"/><Relationship Id="rId2" Type="http://schemas.openxmlformats.org/officeDocument/2006/relationships/slideLayout" Target="../slideLayouts/slideLayout56.xml"/><Relationship Id="rId13" Type="http://schemas.openxmlformats.org/officeDocument/2006/relationships/theme" Target="../theme/theme7.xml"/><Relationship Id="rId12" Type="http://schemas.openxmlformats.org/officeDocument/2006/relationships/tags" Target="../tags/tag50.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1"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74.xml"/><Relationship Id="rId8" Type="http://schemas.openxmlformats.org/officeDocument/2006/relationships/slideLayout" Target="../slideLayouts/slideLayout73.xml"/><Relationship Id="rId7" Type="http://schemas.openxmlformats.org/officeDocument/2006/relationships/slideLayout" Target="../slideLayouts/slideLayout72.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3" Type="http://schemas.openxmlformats.org/officeDocument/2006/relationships/slideLayout" Target="../slideLayouts/slideLayout68.xml"/><Relationship Id="rId2" Type="http://schemas.openxmlformats.org/officeDocument/2006/relationships/slideLayout" Target="../slideLayouts/slideLayout67.xml"/><Relationship Id="rId12" Type="http://schemas.openxmlformats.org/officeDocument/2006/relationships/theme" Target="../theme/theme8.xml"/><Relationship Id="rId11" Type="http://schemas.openxmlformats.org/officeDocument/2006/relationships/tags" Target="../tags/tag59.xml"/><Relationship Id="rId10" Type="http://schemas.openxmlformats.org/officeDocument/2006/relationships/slideLayout" Target="../slideLayouts/slideLayout75.xml"/><Relationship Id="rId1"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7" Type="http://schemas.openxmlformats.org/officeDocument/2006/relationships/tags" Target="../tags/tag6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90.xml"/><Relationship Id="rId8" Type="http://schemas.openxmlformats.org/officeDocument/2006/relationships/slideLayout" Target="../slideLayouts/slideLayout89.xml"/><Relationship Id="rId7" Type="http://schemas.openxmlformats.org/officeDocument/2006/relationships/slideLayout" Target="../slideLayouts/slideLayout88.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3" Type="http://schemas.openxmlformats.org/officeDocument/2006/relationships/slideLayout" Target="../slideLayouts/slideLayout84.xml"/><Relationship Id="rId2" Type="http://schemas.openxmlformats.org/officeDocument/2006/relationships/slideLayout" Target="../slideLayouts/slideLayout83.xml"/><Relationship Id="rId11" Type="http://schemas.openxmlformats.org/officeDocument/2006/relationships/theme" Target="../theme/theme10.xml"/><Relationship Id="rId10" Type="http://schemas.openxmlformats.org/officeDocument/2006/relationships/tags" Target="../tags/tag75.xml"/><Relationship Id="rId1" Type="http://schemas.openxmlformats.org/officeDocument/2006/relationships/slideLayout" Target="../slideLayouts/slideLayout82.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99.xml"/><Relationship Id="rId8" Type="http://schemas.openxmlformats.org/officeDocument/2006/relationships/slideLayout" Target="../slideLayouts/slideLayout98.xml"/><Relationship Id="rId7" Type="http://schemas.openxmlformats.org/officeDocument/2006/relationships/slideLayout" Target="../slideLayouts/slideLayout97.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 Id="rId3" Type="http://schemas.openxmlformats.org/officeDocument/2006/relationships/slideLayout" Target="../slideLayouts/slideLayout93.xml"/><Relationship Id="rId2" Type="http://schemas.openxmlformats.org/officeDocument/2006/relationships/slideLayout" Target="../slideLayouts/slideLayout92.xml"/><Relationship Id="rId12" Type="http://schemas.openxmlformats.org/officeDocument/2006/relationships/theme" Target="../theme/theme11.xml"/><Relationship Id="rId11" Type="http://schemas.openxmlformats.org/officeDocument/2006/relationships/tags" Target="../tags/tag84.xml"/><Relationship Id="rId10" Type="http://schemas.openxmlformats.org/officeDocument/2006/relationships/slideLayout" Target="../slideLayouts/slideLayout100.xml"/><Relationship Id="rId1" Type="http://schemas.openxmlformats.org/officeDocument/2006/relationships/slideLayout" Target="../slideLayouts/slideLayout91.xml"/></Relationships>
</file>

<file path=ppt/slideMasters/_rels/slideMaster12.xml.rels><?xml version="1.0" encoding="UTF-8" standalone="yes"?>
<Relationships xmlns="http://schemas.openxmlformats.org/package/2006/relationships"><Relationship Id="rId9" Type="http://schemas.openxmlformats.org/officeDocument/2006/relationships/theme" Target="../theme/theme12.xml"/><Relationship Id="rId8" Type="http://schemas.openxmlformats.org/officeDocument/2006/relationships/tags" Target="../tags/tag91.xml"/><Relationship Id="rId7" Type="http://schemas.openxmlformats.org/officeDocument/2006/relationships/slideLayout" Target="../slideLayouts/slideLayout107.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3" Type="http://schemas.openxmlformats.org/officeDocument/2006/relationships/slideLayout" Target="../slideLayouts/slideLayout103.xml"/><Relationship Id="rId2" Type="http://schemas.openxmlformats.org/officeDocument/2006/relationships/slideLayout" Target="../slideLayouts/slideLayout102.xml"/><Relationship Id="rId1" Type="http://schemas.openxmlformats.org/officeDocument/2006/relationships/slideLayout" Target="../slideLayouts/slideLayout101.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tags" Target="../tags/tag92.xml"/><Relationship Id="rId1" Type="http://schemas.openxmlformats.org/officeDocument/2006/relationships/slideLayout" Target="../slideLayouts/slideLayout108.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17.xml"/><Relationship Id="rId8" Type="http://schemas.openxmlformats.org/officeDocument/2006/relationships/slideLayout" Target="../slideLayouts/slideLayout116.xml"/><Relationship Id="rId7" Type="http://schemas.openxmlformats.org/officeDocument/2006/relationships/slideLayout" Target="../slideLayouts/slideLayout115.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4" Type="http://schemas.openxmlformats.org/officeDocument/2006/relationships/slideLayout" Target="../slideLayouts/slideLayout112.xml"/><Relationship Id="rId3" Type="http://schemas.openxmlformats.org/officeDocument/2006/relationships/slideLayout" Target="../slideLayouts/slideLayout111.xml"/><Relationship Id="rId2" Type="http://schemas.openxmlformats.org/officeDocument/2006/relationships/slideLayout" Target="../slideLayouts/slideLayout110.xml"/><Relationship Id="rId13" Type="http://schemas.openxmlformats.org/officeDocument/2006/relationships/theme" Target="../theme/theme14.xml"/><Relationship Id="rId12" Type="http://schemas.openxmlformats.org/officeDocument/2006/relationships/tags" Target="../tags/tag101.xml"/><Relationship Id="rId11" Type="http://schemas.openxmlformats.org/officeDocument/2006/relationships/slideLayout" Target="../slideLayouts/slideLayout119.xml"/><Relationship Id="rId10" Type="http://schemas.openxmlformats.org/officeDocument/2006/relationships/slideLayout" Target="../slideLayouts/slideLayout118.xml"/><Relationship Id="rId1" Type="http://schemas.openxmlformats.org/officeDocument/2006/relationships/slideLayout" Target="../slideLayouts/slideLayout109.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28.xml"/><Relationship Id="rId8" Type="http://schemas.openxmlformats.org/officeDocument/2006/relationships/slideLayout" Target="../slideLayouts/slideLayout127.xml"/><Relationship Id="rId7" Type="http://schemas.openxmlformats.org/officeDocument/2006/relationships/slideLayout" Target="../slideLayouts/slideLayout126.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4" Type="http://schemas.openxmlformats.org/officeDocument/2006/relationships/slideLayout" Target="../slideLayouts/slideLayout123.xml"/><Relationship Id="rId3" Type="http://schemas.openxmlformats.org/officeDocument/2006/relationships/slideLayout" Target="../slideLayouts/slideLayout122.xml"/><Relationship Id="rId2" Type="http://schemas.openxmlformats.org/officeDocument/2006/relationships/slideLayout" Target="../slideLayouts/slideLayout121.xml"/><Relationship Id="rId11" Type="http://schemas.openxmlformats.org/officeDocument/2006/relationships/theme" Target="../theme/theme15.xml"/><Relationship Id="rId10" Type="http://schemas.openxmlformats.org/officeDocument/2006/relationships/tags" Target="../tags/tag108.xml"/><Relationship Id="rId1" Type="http://schemas.openxmlformats.org/officeDocument/2006/relationships/slideLayout" Target="../slideLayouts/slideLayout120.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37.xml"/><Relationship Id="rId8" Type="http://schemas.openxmlformats.org/officeDocument/2006/relationships/slideLayout" Target="../slideLayouts/slideLayout136.xml"/><Relationship Id="rId7" Type="http://schemas.openxmlformats.org/officeDocument/2006/relationships/slideLayout" Target="../slideLayouts/slideLayout135.xml"/><Relationship Id="rId6" Type="http://schemas.openxmlformats.org/officeDocument/2006/relationships/slideLayout" Target="../slideLayouts/slideLayout134.xml"/><Relationship Id="rId5" Type="http://schemas.openxmlformats.org/officeDocument/2006/relationships/slideLayout" Target="../slideLayouts/slideLayout133.xml"/><Relationship Id="rId4" Type="http://schemas.openxmlformats.org/officeDocument/2006/relationships/slideLayout" Target="../slideLayouts/slideLayout132.xml"/><Relationship Id="rId3" Type="http://schemas.openxmlformats.org/officeDocument/2006/relationships/slideLayout" Target="../slideLayouts/slideLayout131.xml"/><Relationship Id="rId2" Type="http://schemas.openxmlformats.org/officeDocument/2006/relationships/slideLayout" Target="../slideLayouts/slideLayout130.xml"/><Relationship Id="rId13" Type="http://schemas.openxmlformats.org/officeDocument/2006/relationships/theme" Target="../theme/theme16.xml"/><Relationship Id="rId12" Type="http://schemas.openxmlformats.org/officeDocument/2006/relationships/tags" Target="../tags/tag117.xml"/><Relationship Id="rId11" Type="http://schemas.openxmlformats.org/officeDocument/2006/relationships/slideLayout" Target="../slideLayouts/slideLayout139.xml"/><Relationship Id="rId10" Type="http://schemas.openxmlformats.org/officeDocument/2006/relationships/slideLayout" Target="../slideLayouts/slideLayout138.xml"/><Relationship Id="rId1" Type="http://schemas.openxmlformats.org/officeDocument/2006/relationships/slideLayout" Target="../slideLayouts/slideLayout129.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148.xml"/><Relationship Id="rId8" Type="http://schemas.openxmlformats.org/officeDocument/2006/relationships/slideLayout" Target="../slideLayouts/slideLayout147.xml"/><Relationship Id="rId7" Type="http://schemas.openxmlformats.org/officeDocument/2006/relationships/slideLayout" Target="../slideLayouts/slideLayout146.xml"/><Relationship Id="rId6" Type="http://schemas.openxmlformats.org/officeDocument/2006/relationships/slideLayout" Target="../slideLayouts/slideLayout145.xml"/><Relationship Id="rId5" Type="http://schemas.openxmlformats.org/officeDocument/2006/relationships/slideLayout" Target="../slideLayouts/slideLayout144.xml"/><Relationship Id="rId4" Type="http://schemas.openxmlformats.org/officeDocument/2006/relationships/slideLayout" Target="../slideLayouts/slideLayout143.xml"/><Relationship Id="rId3" Type="http://schemas.openxmlformats.org/officeDocument/2006/relationships/slideLayout" Target="../slideLayouts/slideLayout142.xml"/><Relationship Id="rId2" Type="http://schemas.openxmlformats.org/officeDocument/2006/relationships/slideLayout" Target="../slideLayouts/slideLayout141.xml"/><Relationship Id="rId13" Type="http://schemas.openxmlformats.org/officeDocument/2006/relationships/theme" Target="../theme/theme17.xml"/><Relationship Id="rId12" Type="http://schemas.openxmlformats.org/officeDocument/2006/relationships/tags" Target="../tags/tag124.xml"/><Relationship Id="rId11" Type="http://schemas.openxmlformats.org/officeDocument/2006/relationships/slideLayout" Target="../slideLayouts/slideLayout150.xml"/><Relationship Id="rId10" Type="http://schemas.openxmlformats.org/officeDocument/2006/relationships/slideLayout" Target="../slideLayouts/slideLayout149.xml"/><Relationship Id="rId1" Type="http://schemas.openxmlformats.org/officeDocument/2006/relationships/slideLayout" Target="../slideLayouts/slideLayout140.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159.xml"/><Relationship Id="rId8" Type="http://schemas.openxmlformats.org/officeDocument/2006/relationships/slideLayout" Target="../slideLayouts/slideLayout158.xml"/><Relationship Id="rId7" Type="http://schemas.openxmlformats.org/officeDocument/2006/relationships/slideLayout" Target="../slideLayouts/slideLayout157.xml"/><Relationship Id="rId6" Type="http://schemas.openxmlformats.org/officeDocument/2006/relationships/slideLayout" Target="../slideLayouts/slideLayout156.xml"/><Relationship Id="rId5" Type="http://schemas.openxmlformats.org/officeDocument/2006/relationships/slideLayout" Target="../slideLayouts/slideLayout155.xml"/><Relationship Id="rId4" Type="http://schemas.openxmlformats.org/officeDocument/2006/relationships/slideLayout" Target="../slideLayouts/slideLayout154.xml"/><Relationship Id="rId3" Type="http://schemas.openxmlformats.org/officeDocument/2006/relationships/slideLayout" Target="../slideLayouts/slideLayout153.xml"/><Relationship Id="rId2" Type="http://schemas.openxmlformats.org/officeDocument/2006/relationships/slideLayout" Target="../slideLayouts/slideLayout152.xml"/><Relationship Id="rId13" Type="http://schemas.openxmlformats.org/officeDocument/2006/relationships/theme" Target="../theme/theme18.xml"/><Relationship Id="rId12" Type="http://schemas.openxmlformats.org/officeDocument/2006/relationships/tags" Target="../tags/tag131.xml"/><Relationship Id="rId11" Type="http://schemas.openxmlformats.org/officeDocument/2006/relationships/slideLayout" Target="../slideLayouts/slideLayout161.xml"/><Relationship Id="rId10" Type="http://schemas.openxmlformats.org/officeDocument/2006/relationships/slideLayout" Target="../slideLayouts/slideLayout160.xml"/><Relationship Id="rId1"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30" name=""/>
        <p:cNvGrpSpPr/>
        <p:nvPr/>
      </p:nvGrpSpPr>
      <p:grpSpPr>
        <a:xfrm>
          <a:off x="0" y="0"/>
          <a:ext cx="0" cy="0"/>
          <a:chOff x="0" y="0"/>
          <a:chExt cx="0" cy="0"/>
        </a:xfrm>
      </p:grpSpPr>
      <p:pic>
        <p:nvPicPr>
          <p:cNvPr id="2097152" name="图片 315274"/>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48576" name="Text Box 5"/>
          <p:cNvSpPr txBox="1">
            <a:spLocks noChangeArrowheads="1"/>
          </p:cNvSpPr>
          <p:nvPr>
            <p:custDataLst>
              <p:tags r:id="rId13"/>
            </p:custDataLst>
          </p:nvPr>
        </p:nvSpPr>
        <p:spPr bwMode="gray">
          <a:xfrm>
            <a:off x="4794291" y="6572833"/>
            <a:ext cx="431800" cy="139701"/>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chemeClr val="tx1"/>
                </a:solidFill>
              </a:rPr>
              <a:t>- </a:t>
            </a:r>
            <a:fld id="{F19921E4-186C-4209-AE20-400CBB58D8B7}" type="slidenum">
              <a:rPr lang="en-US" sz="1000" smtClean="0">
                <a:solidFill>
                  <a:schemeClr val="tx1"/>
                </a:solidFill>
              </a:rPr>
            </a:fld>
            <a:r>
              <a:rPr lang="en-US" sz="1000" dirty="0">
                <a:solidFill>
                  <a:schemeClr val="tx1"/>
                </a:solidFill>
              </a:rPr>
              <a:t> -</a:t>
            </a:r>
            <a:endParaRPr lang="en-US" sz="1000" dirty="0">
              <a:solidFill>
                <a:schemeClr val="tx1"/>
              </a:solidFill>
            </a:endParaRPr>
          </a:p>
        </p:txBody>
      </p:sp>
      <p:sp>
        <p:nvSpPr>
          <p:cNvPr id="1025" name="图片 315274"/>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45" name=""/>
        <p:cNvGrpSpPr/>
        <p:nvPr/>
      </p:nvGrpSpPr>
      <p:grpSpPr>
        <a:xfrm>
          <a:off x="0" y="0"/>
          <a:ext cx="0" cy="0"/>
          <a:chOff x="0" y="0"/>
          <a:chExt cx="0" cy="0"/>
        </a:xfrm>
      </p:grpSpPr>
      <p:sp>
        <p:nvSpPr>
          <p:cNvPr id="1048645" name="标题占位符 1"/>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p>
            <a:r>
              <a:rPr lang="zh-CN" altLang="en-US" dirty="0"/>
              <a:t>单击此处编辑母版标题样式</a:t>
            </a:r>
            <a:endParaRPr lang="zh-CN" altLang="en-US" dirty="0"/>
          </a:p>
        </p:txBody>
      </p:sp>
      <p:sp>
        <p:nvSpPr>
          <p:cNvPr id="1048646" name="文本占位符 2"/>
          <p:cNvSpPr>
            <a:spLocks noGrp="1"/>
          </p:cNvSpPr>
          <p:nvPr>
            <p:ph type="body" idx="1"/>
          </p:nvPr>
        </p:nvSpPr>
        <p:spPr>
          <a:xfrm>
            <a:off x="681038" y="1825625"/>
            <a:ext cx="8543925" cy="4351338"/>
          </a:xfrm>
          <a:prstGeom prst="rect">
            <a:avLst/>
          </a:prstGeom>
        </p:spPr>
        <p:txBody>
          <a:bodyPr vert="horz" lIns="91440" tIns="45720" rIns="91440" bIns="45720" rtlCol="0">
            <a:normAutofit/>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647" name="日期占位符 3"/>
          <p:cNvSpPr>
            <a:spLocks noGrp="1"/>
          </p:cNvSpPr>
          <p:nvPr>
            <p:ph type="dt" sz="half" idx="2"/>
          </p:nvPr>
        </p:nvSpPr>
        <p:spPr>
          <a:xfrm>
            <a:off x="681038" y="6356350"/>
            <a:ext cx="2228850" cy="365125"/>
          </a:xfrm>
          <a:prstGeom prst="rect">
            <a:avLst/>
          </a:prstGeom>
        </p:spPr>
        <p:txBody>
          <a:bodyPr vert="horz" lIns="91440" tIns="45720" rIns="91440" bIns="45720" rtlCol="0" anchor="ctr">
            <a:normAutofit/>
          </a:bodyPr>
          <a:lstStyle>
            <a:lvl1pPr algn="l">
              <a:defRPr sz="975">
                <a:solidFill>
                  <a:schemeClr val="tx1">
                    <a:tint val="75000"/>
                  </a:schemeClr>
                </a:solidFill>
              </a:defRPr>
            </a:lvl1pPr>
          </a:lstStyle>
          <a:p>
            <a:fld id="{760FBDFE-C587-4B4C-A407-44438C67B59E}" type="datetimeFigureOut">
              <a:rPr lang="zh-CN" altLang="en-US" smtClean="0"/>
            </a:fld>
            <a:endParaRPr lang="zh-CN" altLang="en-US"/>
          </a:p>
        </p:txBody>
      </p:sp>
      <p:sp>
        <p:nvSpPr>
          <p:cNvPr id="1048648" name="页脚占位符 4"/>
          <p:cNvSpPr>
            <a:spLocks noGrp="1"/>
          </p:cNvSpPr>
          <p:nvPr>
            <p:ph type="ftr" sz="quarter" idx="3"/>
          </p:nvPr>
        </p:nvSpPr>
        <p:spPr>
          <a:xfrm>
            <a:off x="3281363" y="6356350"/>
            <a:ext cx="3343275" cy="365125"/>
          </a:xfrm>
          <a:prstGeom prst="rect">
            <a:avLst/>
          </a:prstGeom>
        </p:spPr>
        <p:txBody>
          <a:bodyPr vert="horz" lIns="91440" tIns="45720" rIns="91440" bIns="45720" rtlCol="0" anchor="ctr">
            <a:normAutofit/>
          </a:bodyPr>
          <a:lstStyle>
            <a:lvl1pPr algn="ctr">
              <a:defRPr sz="975">
                <a:solidFill>
                  <a:schemeClr val="tx1">
                    <a:tint val="75000"/>
                  </a:schemeClr>
                </a:solidFill>
              </a:defRPr>
            </a:lvl1pPr>
          </a:lstStyle>
          <a:p>
            <a:endParaRPr lang="zh-CN" altLang="en-US"/>
          </a:p>
        </p:txBody>
      </p:sp>
      <p:sp>
        <p:nvSpPr>
          <p:cNvPr id="1048649" name="灯片编号占位符 5"/>
          <p:cNvSpPr>
            <a:spLocks noGrp="1"/>
          </p:cNvSpPr>
          <p:nvPr>
            <p:ph type="sldNum" sz="quarter" idx="4"/>
          </p:nvPr>
        </p:nvSpPr>
        <p:spPr>
          <a:xfrm>
            <a:off x="6996113" y="6356350"/>
            <a:ext cx="2228850" cy="365125"/>
          </a:xfrm>
          <a:prstGeom prst="rect">
            <a:avLst/>
          </a:prstGeom>
        </p:spPr>
        <p:txBody>
          <a:bodyPr vert="horz" lIns="91440" tIns="45720" rIns="91440" bIns="45720" rtlCol="0" anchor="ctr">
            <a:normAutofit/>
          </a:bodyPr>
          <a:lstStyle>
            <a:lvl1pPr algn="r">
              <a:defRPr sz="975">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l" defTabSz="742950" rtl="0" eaLnBrk="1" latinLnBrk="0" hangingPunct="1">
        <a:lnSpc>
          <a:spcPct val="90000"/>
        </a:lnSpc>
        <a:spcBef>
          <a:spcPct val="0"/>
        </a:spcBef>
        <a:buNone/>
        <a:defRPr sz="3250" kern="1200">
          <a:solidFill>
            <a:schemeClr val="tx1"/>
          </a:solidFill>
          <a:latin typeface="+mj-lt"/>
          <a:ea typeface="+mj-ea"/>
          <a:cs typeface="+mj-cs"/>
        </a:defRPr>
      </a:lvl1pPr>
    </p:titleStyle>
    <p:bodyStyle>
      <a:lvl1pPr marL="186055" indent="-185420" algn="l" defTabSz="742950" rtl="0" eaLnBrk="1" latinLnBrk="0" hangingPunct="1">
        <a:lnSpc>
          <a:spcPct val="90000"/>
        </a:lnSpc>
        <a:spcBef>
          <a:spcPct val="163000"/>
        </a:spcBef>
        <a:buFont typeface="Arial" panose="020B0604020202020204" pitchFamily="34" charset="0"/>
        <a:buChar char="•"/>
        <a:defRPr sz="1950" kern="1200">
          <a:solidFill>
            <a:schemeClr val="tx1"/>
          </a:solidFill>
          <a:latin typeface="+mn-lt"/>
          <a:ea typeface="+mn-ea"/>
          <a:cs typeface="+mn-cs"/>
        </a:defRPr>
      </a:lvl1pPr>
      <a:lvl2pPr marL="557530" indent="-185420" algn="l" defTabSz="742950" rtl="0" eaLnBrk="1" latinLnBrk="0" hangingPunct="1">
        <a:lnSpc>
          <a:spcPct val="90000"/>
        </a:lnSpc>
        <a:spcBef>
          <a:spcPts val="405"/>
        </a:spcBef>
        <a:buFont typeface="Arial" panose="020B0604020202020204" pitchFamily="34" charset="0"/>
        <a:buChar char="•"/>
        <a:defRPr sz="1625" kern="1200">
          <a:solidFill>
            <a:schemeClr val="tx1"/>
          </a:solidFill>
          <a:latin typeface="+mn-lt"/>
          <a:ea typeface="+mn-ea"/>
          <a:cs typeface="+mn-cs"/>
        </a:defRPr>
      </a:lvl2pPr>
      <a:lvl3pPr marL="929005"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3pPr>
      <a:lvl4pPr marL="1300480"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4pPr>
      <a:lvl5pPr marL="1671955"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5pPr>
      <a:lvl6pPr marL="2043430"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6pPr>
      <a:lvl7pPr marL="2414905"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7pPr>
      <a:lvl8pPr marL="2786380"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8pPr>
      <a:lvl9pPr marL="3157855" indent="-185420" algn="l" defTabSz="742950" rtl="0" eaLnBrk="1" latinLnBrk="0" hangingPunct="1">
        <a:lnSpc>
          <a:spcPct val="90000"/>
        </a:lnSpc>
        <a:spcBef>
          <a:spcPts val="405"/>
        </a:spcBef>
        <a:buFont typeface="Arial" panose="020B0604020202020204" pitchFamily="34" charset="0"/>
        <a:buChar char="•"/>
        <a:defRPr sz="1465" kern="1200">
          <a:solidFill>
            <a:schemeClr val="tx1"/>
          </a:solidFill>
          <a:latin typeface="+mn-lt"/>
          <a:ea typeface="+mn-ea"/>
          <a:cs typeface="+mn-cs"/>
        </a:defRPr>
      </a:lvl9pPr>
    </p:bodyStyle>
    <p:otherStyle>
      <a:defPPr>
        <a:defRPr lang="zh-CN"/>
      </a:defPPr>
      <a:lvl1pPr marL="0" algn="l" defTabSz="742950" rtl="0" eaLnBrk="1" latinLnBrk="0" hangingPunct="1">
        <a:defRPr sz="1465" kern="1200">
          <a:solidFill>
            <a:schemeClr val="tx1"/>
          </a:solidFill>
          <a:latin typeface="+mn-lt"/>
          <a:ea typeface="+mn-ea"/>
          <a:cs typeface="+mn-cs"/>
        </a:defRPr>
      </a:lvl1pPr>
      <a:lvl2pPr marL="371475" algn="l" defTabSz="742950" rtl="0" eaLnBrk="1" latinLnBrk="0" hangingPunct="1">
        <a:defRPr sz="1465" kern="1200">
          <a:solidFill>
            <a:schemeClr val="tx1"/>
          </a:solidFill>
          <a:latin typeface="+mn-lt"/>
          <a:ea typeface="+mn-ea"/>
          <a:cs typeface="+mn-cs"/>
        </a:defRPr>
      </a:lvl2pPr>
      <a:lvl3pPr marL="742950" algn="l" defTabSz="742950" rtl="0" eaLnBrk="1" latinLnBrk="0" hangingPunct="1">
        <a:defRPr sz="1465" kern="1200">
          <a:solidFill>
            <a:schemeClr val="tx1"/>
          </a:solidFill>
          <a:latin typeface="+mn-lt"/>
          <a:ea typeface="+mn-ea"/>
          <a:cs typeface="+mn-cs"/>
        </a:defRPr>
      </a:lvl3pPr>
      <a:lvl4pPr marL="1114425" algn="l" defTabSz="742950" rtl="0" eaLnBrk="1" latinLnBrk="0" hangingPunct="1">
        <a:defRPr sz="1465" kern="1200">
          <a:solidFill>
            <a:schemeClr val="tx1"/>
          </a:solidFill>
          <a:latin typeface="+mn-lt"/>
          <a:ea typeface="+mn-ea"/>
          <a:cs typeface="+mn-cs"/>
        </a:defRPr>
      </a:lvl4pPr>
      <a:lvl5pPr marL="1485900" algn="l" defTabSz="742950" rtl="0" eaLnBrk="1" latinLnBrk="0" hangingPunct="1">
        <a:defRPr sz="1465" kern="1200">
          <a:solidFill>
            <a:schemeClr val="tx1"/>
          </a:solidFill>
          <a:latin typeface="+mn-lt"/>
          <a:ea typeface="+mn-ea"/>
          <a:cs typeface="+mn-cs"/>
        </a:defRPr>
      </a:lvl5pPr>
      <a:lvl6pPr marL="1857375" algn="l" defTabSz="742950" rtl="0" eaLnBrk="1" latinLnBrk="0" hangingPunct="1">
        <a:defRPr sz="1465" kern="1200">
          <a:solidFill>
            <a:schemeClr val="tx1"/>
          </a:solidFill>
          <a:latin typeface="+mn-lt"/>
          <a:ea typeface="+mn-ea"/>
          <a:cs typeface="+mn-cs"/>
        </a:defRPr>
      </a:lvl6pPr>
      <a:lvl7pPr marL="2228850" algn="l" defTabSz="742950" rtl="0" eaLnBrk="1" latinLnBrk="0" hangingPunct="1">
        <a:defRPr sz="1465" kern="1200">
          <a:solidFill>
            <a:schemeClr val="tx1"/>
          </a:solidFill>
          <a:latin typeface="+mn-lt"/>
          <a:ea typeface="+mn-ea"/>
          <a:cs typeface="+mn-cs"/>
        </a:defRPr>
      </a:lvl7pPr>
      <a:lvl8pPr marL="2600325" algn="l" defTabSz="742950" rtl="0" eaLnBrk="1" latinLnBrk="0" hangingPunct="1">
        <a:defRPr sz="1465" kern="1200">
          <a:solidFill>
            <a:schemeClr val="tx1"/>
          </a:solidFill>
          <a:latin typeface="+mn-lt"/>
          <a:ea typeface="+mn-ea"/>
          <a:cs typeface="+mn-cs"/>
        </a:defRPr>
      </a:lvl8pPr>
      <a:lvl9pPr marL="2971800" algn="l" defTabSz="742950" rtl="0" eaLnBrk="1" latinLnBrk="0" hangingPunct="1">
        <a:defRPr sz="146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234" name=""/>
        <p:cNvGrpSpPr/>
        <p:nvPr/>
      </p:nvGrpSpPr>
      <p:grpSpPr>
        <a:xfrm>
          <a:off x="0" y="0"/>
          <a:ext cx="0" cy="0"/>
          <a:chOff x="0" y="0"/>
          <a:chExt cx="0" cy="0"/>
        </a:xfrm>
      </p:grpSpPr>
      <p:graphicFrame>
        <p:nvGraphicFramePr>
          <p:cNvPr id="4194314" name="Object 3" hidden="1"/>
          <p:cNvGraphicFramePr>
            <a:graphicFrameLocks noChangeAspect="1"/>
          </p:cNvGraphicFramePr>
          <p:nvPr>
            <p:custDataLst>
              <p:tags r:id="rId7"/>
            </p:custDataLst>
          </p:nvPr>
        </p:nvGraphicFramePr>
        <p:xfrm>
          <a:off x="1723" y="1593"/>
          <a:ext cx="1719" cy="1587"/>
        </p:xfrm>
        <a:graphic>
          <a:graphicData uri="http://schemas.openxmlformats.org/presentationml/2006/ole">
            <mc:AlternateContent xmlns:mc="http://schemas.openxmlformats.org/markup-compatibility/2006">
              <mc:Choice xmlns:v="urn:schemas-microsoft-com:vml" Requires="v">
                <p:oleObj spid="_x0000_s2" name="think-cell Slide" showAsIcon="1" r:id="rId8" imgW="12700" imgH="12700" progId="TCLayout.ActiveDocument.1">
                  <p:embed/>
                </p:oleObj>
              </mc:Choice>
              <mc:Fallback>
                <p:oleObj name="think-cell Slide" showAsIcon="1" r:id="rId8" imgW="12700" imgH="12700" progId="TCLayout.ActiveDocument.1">
                  <p:embed/>
                  <p:pic>
                    <p:nvPicPr>
                      <p:cNvPr id="0" name="图片 494684"/>
                      <p:cNvPicPr/>
                      <p:nvPr/>
                    </p:nvPicPr>
                    <p:blipFill>
                      <a:blip r:embed="rId9"/>
                      <a:stretch>
                        <a:fillRect/>
                      </a:stretch>
                    </p:blipFill>
                    <p:spPr>
                      <a:xfrm>
                        <a:off x="1723" y="1593"/>
                        <a:ext cx="1719" cy="1587"/>
                      </a:xfrm>
                      <a:prstGeom prst="rect">
                        <a:avLst/>
                      </a:prstGeom>
                    </p:spPr>
                  </p:pic>
                </p:oleObj>
              </mc:Fallback>
            </mc:AlternateContent>
          </a:graphicData>
        </a:graphic>
      </p:graphicFrame>
      <p:sp>
        <p:nvSpPr>
          <p:cNvPr id="1049136" name="Title Placeholder 1"/>
          <p:cNvSpPr>
            <a:spLocks noGrp="1"/>
          </p:cNvSpPr>
          <p:nvPr>
            <p:ph type="title"/>
          </p:nvPr>
        </p:nvSpPr>
        <p:spPr bwMode="gray">
          <a:xfrm>
            <a:off x="407594" y="317501"/>
            <a:ext cx="9090819" cy="692150"/>
          </a:xfrm>
          <a:prstGeom prst="rect">
            <a:avLst/>
          </a:prstGeom>
        </p:spPr>
        <p:txBody>
          <a:bodyPr vert="horz" lIns="0" tIns="0" rIns="0" bIns="0" rtlCol="0" anchor="t" anchorCtr="0">
            <a:noAutofit/>
          </a:bodyPr>
          <a:p>
            <a:r>
              <a:rPr lang="zh-CN" altLang="en-US" noProof="0" dirty="0"/>
              <a:t>点击输入标题</a:t>
            </a:r>
            <a:endParaRPr lang="en-US" noProof="0" dirty="0"/>
          </a:p>
        </p:txBody>
      </p:sp>
      <p:sp>
        <p:nvSpPr>
          <p:cNvPr id="1049137" name="TextBox 14"/>
          <p:cNvSpPr txBox="1"/>
          <p:nvPr/>
        </p:nvSpPr>
        <p:spPr>
          <a:xfrm>
            <a:off x="5147337" y="6477004"/>
            <a:ext cx="3978455" cy="100027"/>
          </a:xfrm>
          <a:prstGeom prst="rect">
            <a:avLst/>
          </a:prstGeom>
          <a:noFill/>
        </p:spPr>
        <p:txBody>
          <a:bodyPr wrap="square" lIns="0" tIns="0" rIns="0" bIns="0" rtlCol="0">
            <a:spAutoFit/>
          </a:bodyPr>
          <a:p>
            <a:pPr algn="r">
              <a:buSzPct val="100000"/>
              <a:buFont typeface="Arial" panose="020B0604020202020204"/>
              <a:buNone/>
            </a:pPr>
            <a:r>
              <a:rPr lang="zh-CN" altLang="en-US" sz="650" dirty="0">
                <a:solidFill>
                  <a:prstClr val="black"/>
                </a:solidFill>
              </a:rPr>
              <a:t>演示文稿标题</a:t>
            </a:r>
            <a:endParaRPr lang="en-US" sz="650" dirty="0">
              <a:solidFill>
                <a:prstClr val="black"/>
              </a:solidFill>
            </a:endParaRPr>
          </a:p>
        </p:txBody>
      </p:sp>
      <p:sp>
        <p:nvSpPr>
          <p:cNvPr id="1049138" name="Text Placeholder 18"/>
          <p:cNvSpPr>
            <a:spLocks noGrp="1"/>
          </p:cNvSpPr>
          <p:nvPr>
            <p:ph type="body" idx="1"/>
          </p:nvPr>
        </p:nvSpPr>
        <p:spPr>
          <a:xfrm>
            <a:off x="407593" y="1665289"/>
            <a:ext cx="9090819" cy="4716462"/>
          </a:xfrm>
          <a:prstGeom prst="rect">
            <a:avLst/>
          </a:prstGeom>
        </p:spPr>
        <p:txBody>
          <a:bodyPr vert="horz" lIns="0" tIns="0" rIns="0" bIns="0" rtlCol="0">
            <a:normAutofit/>
          </a:bodyPr>
          <a:p>
            <a:pPr lvl="0"/>
            <a:r>
              <a:rPr lang="zh-CN" altLang="en-US" noProof="0" dirty="0"/>
              <a:t>点击输入内文</a:t>
            </a:r>
            <a:endParaRPr lang="zh-CN" altLang="en-US" noProof="0" dirty="0"/>
          </a:p>
          <a:p>
            <a:pPr lvl="1"/>
            <a:r>
              <a:rPr lang="zh-CN" altLang="en-US" noProof="0" dirty="0"/>
              <a:t>第二级</a:t>
            </a:r>
            <a:endParaRPr lang="zh-CN" altLang="en-US" noProof="0" dirty="0"/>
          </a:p>
          <a:p>
            <a:pPr lvl="2"/>
            <a:r>
              <a:rPr lang="zh-CN" altLang="en-US" noProof="0" dirty="0"/>
              <a:t>第三级</a:t>
            </a:r>
            <a:endParaRPr lang="zh-CN" altLang="en-US" noProof="0" dirty="0"/>
          </a:p>
          <a:p>
            <a:pPr lvl="3"/>
            <a:r>
              <a:rPr lang="zh-CN" altLang="en-US" noProof="0" dirty="0"/>
              <a:t>第四级</a:t>
            </a:r>
            <a:endParaRPr lang="zh-CN" altLang="en-US" noProof="0" dirty="0"/>
          </a:p>
          <a:p>
            <a:pPr lvl="4"/>
            <a:r>
              <a:rPr lang="zh-CN" altLang="en-US" noProof="0" dirty="0"/>
              <a:t>第五级</a:t>
            </a:r>
            <a:endParaRPr lang="en-US" noProof="0" dirty="0"/>
          </a:p>
        </p:txBody>
      </p:sp>
      <p:sp>
        <p:nvSpPr>
          <p:cNvPr id="1049139" name="TextBox 2"/>
          <p:cNvSpPr txBox="1"/>
          <p:nvPr/>
        </p:nvSpPr>
        <p:spPr>
          <a:xfrm>
            <a:off x="9248183" y="6477005"/>
            <a:ext cx="250229" cy="100027"/>
          </a:xfrm>
          <a:prstGeom prst="rect">
            <a:avLst/>
          </a:prstGeom>
          <a:noFill/>
        </p:spPr>
        <p:txBody>
          <a:bodyPr wrap="square" lIns="0" tIns="0" rIns="0" bIns="0" rtlCol="0">
            <a:spAutoFit/>
          </a:bodyPr>
          <a:p>
            <a:pPr algn="r">
              <a:spcBef>
                <a:spcPts val="600"/>
              </a:spcBef>
              <a:buSzPct val="100000"/>
              <a:buFont typeface="Arial" panose="020B0604020202020204"/>
              <a:buNone/>
            </a:pPr>
            <a:fld id="{C58DF478-B544-4ED8-9ED4-6A2648E2D233}" type="slidenum">
              <a:rPr lang="en-US" sz="650" smtClean="0">
                <a:solidFill>
                  <a:prstClr val="black"/>
                </a:solidFill>
                <a:latin typeface="华文细黑" panose="02010600040101010101" pitchFamily="2" charset="-122"/>
              </a:rPr>
            </a:fld>
            <a:endParaRPr lang="en-US" sz="650" dirty="0">
              <a:solidFill>
                <a:prstClr val="black"/>
              </a:solidFill>
              <a:latin typeface="华文细黑" panose="02010600040101010101" pitchFamily="2" charset="-122"/>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Lst>
  <p:transition>
    <p:fade/>
  </p:transition>
  <p:hf hd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spcBef>
          <a:spcPts val="0"/>
        </a:spcBef>
        <a:spcAft>
          <a:spcPts val="1000"/>
        </a:spcAft>
        <a:buClrTx/>
        <a:buSzPct val="100000"/>
        <a:buFont typeface="Arial" panose="020B0604020202020204"/>
        <a:buNone/>
        <a:defRPr lang="en-US" sz="1400" b="1" kern="1200" dirty="0" smtClean="0">
          <a:solidFill>
            <a:schemeClr val="tx1"/>
          </a:solidFill>
          <a:latin typeface="+mn-lt"/>
          <a:ea typeface="+mn-ea"/>
          <a:cs typeface="+mn-cs"/>
        </a:defRPr>
      </a:lvl2pPr>
      <a:lvl3pPr marL="176530" indent="-176530" algn="l" defTabSz="914400" rtl="0" eaLnBrk="1" latinLnBrk="0" hangingPunct="1">
        <a:spcBef>
          <a:spcPts val="0"/>
        </a:spcBef>
        <a:spcAft>
          <a:spcPts val="1000"/>
        </a:spcAft>
        <a:buClrTx/>
        <a:buSzPct val="100000"/>
        <a:buFont typeface="Arial" panose="020B0604020202020204" pitchFamily="34" charset="0"/>
        <a:buChar char="•"/>
        <a:defRPr lang="en-US" sz="1400" b="0" kern="1200" dirty="0" smtClean="0">
          <a:solidFill>
            <a:schemeClr val="tx1"/>
          </a:solidFill>
          <a:latin typeface="+mn-lt"/>
          <a:ea typeface="+mn-ea"/>
          <a:cs typeface="+mn-cs"/>
        </a:defRPr>
      </a:lvl3pPr>
      <a:lvl4pPr marL="356235" indent="-176530" algn="l" defTabSz="914400" rtl="0" eaLnBrk="1" latinLnBrk="0" hangingPunct="1">
        <a:spcBef>
          <a:spcPts val="0"/>
        </a:spcBef>
        <a:spcAft>
          <a:spcPts val="1000"/>
        </a:spcAft>
        <a:buClrTx/>
        <a:buSzPct val="100000"/>
        <a:buFont typeface="Verdana" panose="020B0604030504040204" pitchFamily="34" charset="0"/>
        <a:buChar char="−"/>
        <a:defRPr lang="en-US" sz="1400" b="0" kern="1200" baseline="0" dirty="0" smtClean="0">
          <a:solidFill>
            <a:schemeClr val="tx1"/>
          </a:solidFill>
          <a:latin typeface="+mn-lt"/>
          <a:ea typeface="+mn-ea"/>
          <a:cs typeface="+mn-cs"/>
        </a:defRPr>
      </a:lvl4pPr>
      <a:lvl5pPr marL="532765" indent="-176530" algn="l" defTabSz="798195" rtl="0" eaLnBrk="1" latinLnBrk="0" hangingPunct="1">
        <a:spcBef>
          <a:spcPts val="0"/>
        </a:spcBef>
        <a:spcAft>
          <a:spcPts val="1000"/>
        </a:spcAft>
        <a:buClrTx/>
        <a:buSzPct val="100000"/>
        <a:buFont typeface="Verdana" panose="020B0604030504040204" pitchFamily="34" charset="0"/>
        <a:buChar char="−"/>
        <a:defRPr lang="en-US" sz="1400" b="0" kern="1200" baseline="0" dirty="0" smtClean="0">
          <a:solidFill>
            <a:schemeClr val="tx1"/>
          </a:solidFill>
          <a:latin typeface="+mn-lt"/>
          <a:ea typeface="+mn-ea"/>
          <a:cs typeface="+mn-cs"/>
        </a:defRPr>
      </a:lvl5pPr>
      <a:lvl6pPr marL="532765" indent="-17653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765" indent="-17653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765" indent="-17653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765" indent="-17653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736" name=""/>
        <p:cNvGrpSpPr/>
        <p:nvPr/>
      </p:nvGrpSpPr>
      <p:grpSpPr>
        <a:xfrm>
          <a:off x="0" y="0"/>
          <a:ext cx="0" cy="0"/>
          <a:chOff x="0" y="0"/>
          <a:chExt cx="0" cy="0"/>
        </a:xfrm>
      </p:grpSpPr>
      <p:pic>
        <p:nvPicPr>
          <p:cNvPr id="2097417" name="图片 30813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62" name="Text Box 5"/>
          <p:cNvSpPr txBox="1">
            <a:spLocks noChangeArrowheads="1"/>
          </p:cNvSpPr>
          <p:nvPr>
            <p:custDataLst>
              <p:tags r:id="rId9"/>
            </p:custDataLst>
          </p:nvPr>
        </p:nvSpPr>
        <p:spPr bwMode="gray">
          <a:xfrm>
            <a:off x="4794291" y="6558646"/>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2776"/>
                </a:solidFill>
              </a:rPr>
              <a:t>- </a:t>
            </a:r>
            <a:fld id="{F19921E4-186C-4209-AE20-400CBB58D8B7}" type="slidenum">
              <a:rPr lang="en-US" sz="1000" smtClean="0">
                <a:solidFill>
                  <a:srgbClr val="002776"/>
                </a:solidFill>
              </a:rPr>
            </a:fld>
            <a:r>
              <a:rPr lang="en-US" sz="1000" dirty="0">
                <a:solidFill>
                  <a:srgbClr val="002776"/>
                </a:solidFill>
              </a:rPr>
              <a:t> -</a:t>
            </a:r>
            <a:endParaRPr lang="en-US" sz="1000" dirty="0">
              <a:solidFill>
                <a:srgbClr val="002776"/>
              </a:solidFill>
            </a:endParaRPr>
          </a:p>
        </p:txBody>
      </p:sp>
      <p:sp>
        <p:nvSpPr>
          <p:cNvPr id="4097" name="图片 308132"/>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636" name=""/>
        <p:cNvGrpSpPr/>
        <p:nvPr/>
      </p:nvGrpSpPr>
      <p:grpSpPr>
        <a:xfrm>
          <a:off x="0" y="0"/>
          <a:ext cx="0" cy="0"/>
          <a:chOff x="0" y="0"/>
          <a:chExt cx="0" cy="0"/>
        </a:xfrm>
      </p:grpSpPr>
      <p:pic>
        <p:nvPicPr>
          <p:cNvPr id="2097343" name="图片 478395"/>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488" name="Text Box 5"/>
          <p:cNvSpPr txBox="1">
            <a:spLocks noChangeArrowheads="1"/>
          </p:cNvSpPr>
          <p:nvPr>
            <p:custDataLst>
              <p:tags r:id="rId9"/>
            </p:custDataLst>
          </p:nvPr>
        </p:nvSpPr>
        <p:spPr bwMode="gray">
          <a:xfrm>
            <a:off x="4794291" y="6558646"/>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2776"/>
                </a:solidFill>
              </a:rPr>
              <a:t>- </a:t>
            </a:r>
            <a:fld id="{F19921E4-186C-4209-AE20-400CBB58D8B7}" type="slidenum">
              <a:rPr lang="en-US" sz="1000" smtClean="0">
                <a:solidFill>
                  <a:srgbClr val="002776"/>
                </a:solidFill>
              </a:rPr>
            </a:fld>
            <a:r>
              <a:rPr lang="en-US" sz="1000" dirty="0">
                <a:solidFill>
                  <a:srgbClr val="002776"/>
                </a:solidFill>
              </a:rPr>
              <a:t> -</a:t>
            </a:r>
            <a:endParaRPr lang="en-US" sz="1000" dirty="0">
              <a:solidFill>
                <a:srgbClr val="002776"/>
              </a:solidFill>
            </a:endParaRPr>
          </a:p>
        </p:txBody>
      </p:sp>
      <p:sp>
        <p:nvSpPr>
          <p:cNvPr id="7169" name="图片 478395"/>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97" name=""/>
        <p:cNvGrpSpPr/>
        <p:nvPr/>
      </p:nvGrpSpPr>
      <p:grpSpPr>
        <a:xfrm>
          <a:off x="0" y="0"/>
          <a:ext cx="0" cy="0"/>
          <a:chOff x="0" y="0"/>
          <a:chExt cx="0" cy="0"/>
        </a:xfrm>
      </p:grpSpPr>
      <p:pic>
        <p:nvPicPr>
          <p:cNvPr id="2097174" name="图片 485526"/>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48886" name="Text Box 5"/>
          <p:cNvSpPr txBox="1">
            <a:spLocks noChangeArrowheads="1"/>
          </p:cNvSpPr>
          <p:nvPr>
            <p:custDataLst>
              <p:tags r:id="rId12"/>
            </p:custDataLst>
          </p:nvPr>
        </p:nvSpPr>
        <p:spPr bwMode="gray">
          <a:xfrm>
            <a:off x="4794290" y="6587566"/>
            <a:ext cx="256480" cy="124971"/>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810" dirty="0">
                <a:solidFill>
                  <a:srgbClr val="000000"/>
                </a:solidFill>
              </a:rPr>
              <a:t>- </a:t>
            </a:r>
            <a:fld id="{F19921E4-186C-4209-AE20-400CBB58D8B7}" type="slidenum">
              <a:rPr lang="en-US" sz="810" smtClean="0">
                <a:solidFill>
                  <a:srgbClr val="000000"/>
                </a:solidFill>
              </a:rPr>
            </a:fld>
            <a:r>
              <a:rPr lang="en-US" sz="810" dirty="0">
                <a:solidFill>
                  <a:srgbClr val="000000"/>
                </a:solidFill>
              </a:rPr>
              <a:t> -</a:t>
            </a:r>
            <a:endParaRPr lang="en-US" sz="810" dirty="0">
              <a:solidFill>
                <a:srgbClr val="000000"/>
              </a:solidFill>
            </a:endParaRPr>
          </a:p>
        </p:txBody>
      </p:sp>
      <p:sp>
        <p:nvSpPr>
          <p:cNvPr id="10241" name="图片 485526"/>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777875" rtl="0" eaLnBrk="1" fontAlgn="base" hangingPunct="1">
        <a:lnSpc>
          <a:spcPct val="106000"/>
        </a:lnSpc>
        <a:spcBef>
          <a:spcPct val="0"/>
        </a:spcBef>
        <a:spcAft>
          <a:spcPct val="0"/>
        </a:spcAft>
        <a:defRPr sz="1625" b="1" kern="1200">
          <a:solidFill>
            <a:schemeClr val="tx2"/>
          </a:solidFill>
          <a:latin typeface="+mj-lt"/>
          <a:ea typeface="+mj-ea"/>
          <a:cs typeface="+mj-cs"/>
        </a:defRPr>
      </a:lvl1pPr>
      <a:lvl2pPr algn="l" defTabSz="77787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77787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77787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77787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49250" algn="l" rtl="0" eaLnBrk="1" fontAlgn="base" hangingPunct="1">
        <a:spcBef>
          <a:spcPct val="0"/>
        </a:spcBef>
        <a:spcAft>
          <a:spcPct val="0"/>
        </a:spcAft>
        <a:defRPr sz="1870" b="1">
          <a:solidFill>
            <a:schemeClr val="accent1"/>
          </a:solidFill>
          <a:latin typeface="Arial" panose="020B0604020202020204" pitchFamily="34" charset="0"/>
        </a:defRPr>
      </a:lvl6pPr>
      <a:lvl7pPr marL="698500" algn="l" rtl="0" eaLnBrk="1" fontAlgn="base" hangingPunct="1">
        <a:spcBef>
          <a:spcPct val="0"/>
        </a:spcBef>
        <a:spcAft>
          <a:spcPct val="0"/>
        </a:spcAft>
        <a:defRPr sz="1870" b="1">
          <a:solidFill>
            <a:schemeClr val="accent1"/>
          </a:solidFill>
          <a:latin typeface="Arial" panose="020B0604020202020204" pitchFamily="34" charset="0"/>
        </a:defRPr>
      </a:lvl7pPr>
      <a:lvl8pPr marL="1047750" algn="l" rtl="0" eaLnBrk="1" fontAlgn="base" hangingPunct="1">
        <a:spcBef>
          <a:spcPct val="0"/>
        </a:spcBef>
        <a:spcAft>
          <a:spcPct val="0"/>
        </a:spcAft>
        <a:defRPr sz="1870" b="1">
          <a:solidFill>
            <a:schemeClr val="accent1"/>
          </a:solidFill>
          <a:latin typeface="Arial" panose="020B0604020202020204" pitchFamily="34" charset="0"/>
        </a:defRPr>
      </a:lvl8pPr>
      <a:lvl9pPr marL="1397000" algn="l" rtl="0" eaLnBrk="1" fontAlgn="base" hangingPunct="1">
        <a:spcBef>
          <a:spcPct val="0"/>
        </a:spcBef>
        <a:spcAft>
          <a:spcPct val="0"/>
        </a:spcAft>
        <a:defRPr sz="1870" b="1">
          <a:solidFill>
            <a:schemeClr val="accent1"/>
          </a:solidFill>
          <a:latin typeface="Arial" panose="020B0604020202020204" pitchFamily="34" charset="0"/>
        </a:defRPr>
      </a:lvl9pPr>
    </p:titleStyle>
    <p:bodyStyle>
      <a:lvl1pPr marL="291465" indent="-291465" algn="l" defTabSz="777875" rtl="0" eaLnBrk="1" fontAlgn="base" hangingPunct="1">
        <a:lnSpc>
          <a:spcPct val="106000"/>
        </a:lnSpc>
        <a:spcBef>
          <a:spcPts val="1095"/>
        </a:spcBef>
        <a:spcAft>
          <a:spcPct val="0"/>
        </a:spcAft>
        <a:buFont typeface="Arial" panose="020B0604020202020204" pitchFamily="34" charset="0"/>
        <a:defRPr lang="en-US" sz="1135" kern="1200" dirty="0">
          <a:solidFill>
            <a:schemeClr val="tx2"/>
          </a:solidFill>
          <a:latin typeface="+mn-lt"/>
          <a:ea typeface="+mn-ea"/>
          <a:cs typeface="+mn-cs"/>
        </a:defRPr>
      </a:lvl1pPr>
      <a:lvl2pPr marL="154940" indent="-154940" algn="l" defTabSz="777875" rtl="0" eaLnBrk="1" fontAlgn="base" hangingPunct="1">
        <a:lnSpc>
          <a:spcPct val="106000"/>
        </a:lnSpc>
        <a:spcBef>
          <a:spcPts val="1095"/>
        </a:spcBef>
        <a:spcAft>
          <a:spcPct val="0"/>
        </a:spcAft>
        <a:buFont typeface="Arial" panose="020B0604020202020204" pitchFamily="34" charset="0"/>
        <a:buChar char="•"/>
        <a:defRPr lang="en-US" sz="1135" kern="1200" dirty="0">
          <a:solidFill>
            <a:schemeClr val="tx2"/>
          </a:solidFill>
          <a:latin typeface="+mn-lt"/>
          <a:ea typeface="+mj-ea"/>
          <a:cs typeface="+mj-cs"/>
        </a:defRPr>
      </a:lvl2pPr>
      <a:lvl3pPr marL="302895" indent="-148590" algn="l" defTabSz="777875" rtl="0" eaLnBrk="1" fontAlgn="base" hangingPunct="1">
        <a:lnSpc>
          <a:spcPct val="106000"/>
        </a:lnSpc>
        <a:spcBef>
          <a:spcPts val="465"/>
        </a:spcBef>
        <a:spcAft>
          <a:spcPct val="0"/>
        </a:spcAft>
        <a:buFont typeface="Arial" panose="020B0604020202020204" pitchFamily="34" charset="0"/>
        <a:buChar char="‒"/>
        <a:defRPr lang="en-US" sz="975" kern="1200" dirty="0">
          <a:solidFill>
            <a:schemeClr val="tx2"/>
          </a:solidFill>
          <a:latin typeface="+mn-lt"/>
          <a:ea typeface="+mj-ea"/>
          <a:cs typeface="+mj-cs"/>
        </a:defRPr>
      </a:lvl3pPr>
      <a:lvl4pPr marL="459105" indent="-154940" algn="l" defTabSz="777875" rtl="0" eaLnBrk="1" fontAlgn="base" hangingPunct="1">
        <a:lnSpc>
          <a:spcPct val="106000"/>
        </a:lnSpc>
        <a:spcBef>
          <a:spcPts val="465"/>
        </a:spcBef>
        <a:spcAft>
          <a:spcPct val="0"/>
        </a:spcAft>
        <a:buFont typeface="Arial" panose="020B0604020202020204" pitchFamily="34" charset="0"/>
        <a:buChar char="•"/>
        <a:defRPr lang="en-US" sz="975" kern="1200" dirty="0">
          <a:solidFill>
            <a:schemeClr val="tx2"/>
          </a:solidFill>
          <a:latin typeface="+mn-lt"/>
          <a:ea typeface="+mj-ea"/>
          <a:cs typeface="+mj-cs"/>
        </a:defRPr>
      </a:lvl4pPr>
      <a:lvl5pPr marL="605155" indent="-146050" algn="l" defTabSz="777875" rtl="0" eaLnBrk="1" fontAlgn="base" hangingPunct="1">
        <a:lnSpc>
          <a:spcPct val="106000"/>
        </a:lnSpc>
        <a:spcBef>
          <a:spcPts val="465"/>
        </a:spcBef>
        <a:spcAft>
          <a:spcPct val="0"/>
        </a:spcAft>
        <a:buFont typeface="Arial" panose="020B0604020202020204" pitchFamily="34" charset="0"/>
        <a:buChar char="‒"/>
        <a:defRPr lang="en-GB" sz="975" kern="1200" dirty="0">
          <a:solidFill>
            <a:schemeClr val="tx2"/>
          </a:solidFill>
          <a:latin typeface="+mn-lt"/>
          <a:ea typeface="+mj-ea"/>
          <a:cs typeface="+mj-cs"/>
        </a:defRPr>
      </a:lvl5pPr>
      <a:lvl6pPr marL="683895" indent="-139700" algn="l" defTabSz="698500" rtl="0" eaLnBrk="1" latinLnBrk="0" hangingPunct="1">
        <a:spcBef>
          <a:spcPts val="0"/>
        </a:spcBef>
        <a:spcAft>
          <a:spcPts val="230"/>
        </a:spcAft>
        <a:buFont typeface="Arial" panose="020B0604020202020204" pitchFamily="34" charset="0"/>
        <a:buChar char="•"/>
        <a:defRPr sz="1220" kern="1200" baseline="0">
          <a:solidFill>
            <a:schemeClr val="accent1"/>
          </a:solidFill>
          <a:latin typeface="+mn-lt"/>
          <a:ea typeface="+mn-ea"/>
          <a:cs typeface="+mn-cs"/>
        </a:defRPr>
      </a:lvl6pPr>
      <a:lvl7pPr marL="824230" indent="-140335" algn="l" defTabSz="698500" rtl="0" eaLnBrk="1" latinLnBrk="0" hangingPunct="1">
        <a:spcBef>
          <a:spcPts val="0"/>
        </a:spcBef>
        <a:spcAft>
          <a:spcPts val="230"/>
        </a:spcAft>
        <a:buFont typeface="Arial" panose="020B0604020202020204" pitchFamily="34" charset="0"/>
        <a:buChar char="‒"/>
        <a:defRPr sz="1055" kern="1200">
          <a:solidFill>
            <a:schemeClr val="accent1"/>
          </a:solidFill>
          <a:latin typeface="+mn-lt"/>
          <a:ea typeface="+mn-ea"/>
          <a:cs typeface="+mn-cs"/>
        </a:defRPr>
      </a:lvl7pPr>
      <a:lvl8pPr marL="956310" indent="-132080" algn="l" defTabSz="698500" rtl="0" eaLnBrk="1" latinLnBrk="0" hangingPunct="1">
        <a:spcBef>
          <a:spcPts val="0"/>
        </a:spcBef>
        <a:spcAft>
          <a:spcPts val="230"/>
        </a:spcAft>
        <a:buFont typeface="Arial" panose="020B0604020202020204" pitchFamily="34" charset="0"/>
        <a:buChar char="•"/>
        <a:defRPr sz="1055" kern="1200">
          <a:solidFill>
            <a:schemeClr val="accent1"/>
          </a:solidFill>
          <a:latin typeface="+mn-lt"/>
          <a:ea typeface="+mn-ea"/>
          <a:cs typeface="+mn-cs"/>
        </a:defRPr>
      </a:lvl8pPr>
      <a:lvl9pPr marL="1096010" indent="-139700" algn="l" defTabSz="698500" rtl="0" eaLnBrk="1" latinLnBrk="0" hangingPunct="1">
        <a:spcBef>
          <a:spcPts val="0"/>
        </a:spcBef>
        <a:spcAft>
          <a:spcPts val="230"/>
        </a:spcAft>
        <a:buFont typeface="Arial" panose="020B0604020202020204" pitchFamily="34" charset="0"/>
        <a:buChar char="‒"/>
        <a:defRPr sz="1055" kern="1200">
          <a:solidFill>
            <a:schemeClr val="accent1"/>
          </a:solidFill>
          <a:latin typeface="+mn-lt"/>
          <a:ea typeface="+mn-ea"/>
          <a:cs typeface="+mn-cs"/>
        </a:defRPr>
      </a:lvl9pPr>
    </p:bodyStyle>
    <p:otherStyle>
      <a:defPPr>
        <a:defRPr lang="en-US"/>
      </a:defPPr>
      <a:lvl1pPr marL="0" algn="l" defTabSz="698500" rtl="0" eaLnBrk="1" latinLnBrk="0" hangingPunct="1">
        <a:defRPr sz="1380" kern="1200">
          <a:solidFill>
            <a:schemeClr val="tx1"/>
          </a:solidFill>
          <a:latin typeface="+mn-lt"/>
          <a:ea typeface="+mn-ea"/>
          <a:cs typeface="+mn-cs"/>
        </a:defRPr>
      </a:lvl1pPr>
      <a:lvl2pPr marL="349250" algn="l" defTabSz="698500" rtl="0" eaLnBrk="1" latinLnBrk="0" hangingPunct="1">
        <a:defRPr sz="1380" kern="1200">
          <a:solidFill>
            <a:schemeClr val="tx1"/>
          </a:solidFill>
          <a:latin typeface="+mn-lt"/>
          <a:ea typeface="+mn-ea"/>
          <a:cs typeface="+mn-cs"/>
        </a:defRPr>
      </a:lvl2pPr>
      <a:lvl3pPr marL="698500" algn="l" defTabSz="698500" rtl="0" eaLnBrk="1" latinLnBrk="0" hangingPunct="1">
        <a:defRPr sz="1380" kern="1200">
          <a:solidFill>
            <a:schemeClr val="tx1"/>
          </a:solidFill>
          <a:latin typeface="+mn-lt"/>
          <a:ea typeface="+mn-ea"/>
          <a:cs typeface="+mn-cs"/>
        </a:defRPr>
      </a:lvl3pPr>
      <a:lvl4pPr marL="1047750" algn="l" defTabSz="698500" rtl="0" eaLnBrk="1" latinLnBrk="0" hangingPunct="1">
        <a:defRPr sz="1380" kern="1200">
          <a:solidFill>
            <a:schemeClr val="tx1"/>
          </a:solidFill>
          <a:latin typeface="+mn-lt"/>
          <a:ea typeface="+mn-ea"/>
          <a:cs typeface="+mn-cs"/>
        </a:defRPr>
      </a:lvl4pPr>
      <a:lvl5pPr marL="1397000" algn="l" defTabSz="698500" rtl="0" eaLnBrk="1" latinLnBrk="0" hangingPunct="1">
        <a:defRPr sz="1380" kern="1200">
          <a:solidFill>
            <a:schemeClr val="tx1"/>
          </a:solidFill>
          <a:latin typeface="+mn-lt"/>
          <a:ea typeface="+mn-ea"/>
          <a:cs typeface="+mn-cs"/>
        </a:defRPr>
      </a:lvl5pPr>
      <a:lvl6pPr marL="1745615" algn="l" defTabSz="698500" rtl="0" eaLnBrk="1" latinLnBrk="0" hangingPunct="1">
        <a:defRPr sz="1380" kern="1200">
          <a:solidFill>
            <a:schemeClr val="tx1"/>
          </a:solidFill>
          <a:latin typeface="+mn-lt"/>
          <a:ea typeface="+mn-ea"/>
          <a:cs typeface="+mn-cs"/>
        </a:defRPr>
      </a:lvl6pPr>
      <a:lvl7pPr marL="2094865" algn="l" defTabSz="698500" rtl="0" eaLnBrk="1" latinLnBrk="0" hangingPunct="1">
        <a:defRPr sz="1380" kern="1200">
          <a:solidFill>
            <a:schemeClr val="tx1"/>
          </a:solidFill>
          <a:latin typeface="+mn-lt"/>
          <a:ea typeface="+mn-ea"/>
          <a:cs typeface="+mn-cs"/>
        </a:defRPr>
      </a:lvl7pPr>
      <a:lvl8pPr marL="2444115" algn="l" defTabSz="698500" rtl="0" eaLnBrk="1" latinLnBrk="0" hangingPunct="1">
        <a:defRPr sz="1380" kern="1200">
          <a:solidFill>
            <a:schemeClr val="tx1"/>
          </a:solidFill>
          <a:latin typeface="+mn-lt"/>
          <a:ea typeface="+mn-ea"/>
          <a:cs typeface="+mn-cs"/>
        </a:defRPr>
      </a:lvl8pPr>
      <a:lvl9pPr marL="2793365" algn="l" defTabSz="698500" rtl="0" eaLnBrk="1" latinLnBrk="0" hangingPunct="1">
        <a:defRPr sz="138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72" name=""/>
        <p:cNvGrpSpPr/>
        <p:nvPr/>
      </p:nvGrpSpPr>
      <p:grpSpPr>
        <a:xfrm>
          <a:off x="0" y="0"/>
          <a:ext cx="0" cy="0"/>
          <a:chOff x="0" y="0"/>
          <a:chExt cx="0" cy="0"/>
        </a:xfrm>
      </p:grpSpPr>
      <p:pic>
        <p:nvPicPr>
          <p:cNvPr id="2097160" name="图片 496693"/>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48733" name="Text Box 5"/>
          <p:cNvSpPr txBox="1">
            <a:spLocks noChangeArrowheads="1"/>
          </p:cNvSpPr>
          <p:nvPr>
            <p:custDataLst>
              <p:tags r:id="rId12"/>
            </p:custDataLst>
          </p:nvPr>
        </p:nvSpPr>
        <p:spPr bwMode="gray">
          <a:xfrm>
            <a:off x="4794291" y="6572833"/>
            <a:ext cx="279401" cy="139701"/>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13313" name="图片 496693"/>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705" name=""/>
        <p:cNvGrpSpPr/>
        <p:nvPr/>
      </p:nvGrpSpPr>
      <p:grpSpPr>
        <a:xfrm>
          <a:off x="0" y="0"/>
          <a:ext cx="0" cy="0"/>
          <a:chOff x="0" y="0"/>
          <a:chExt cx="0" cy="0"/>
        </a:xfrm>
      </p:grpSpPr>
      <p:pic>
        <p:nvPicPr>
          <p:cNvPr id="2097393" name="图片 504884"/>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25" name="Text Box 5"/>
          <p:cNvSpPr txBox="1">
            <a:spLocks noChangeArrowheads="1"/>
          </p:cNvSpPr>
          <p:nvPr>
            <p:custDataLst>
              <p:tags r:id="rId11"/>
            </p:custDataLst>
          </p:nvPr>
        </p:nvSpPr>
        <p:spPr bwMode="gray">
          <a:xfrm>
            <a:off x="4794291" y="6558646"/>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16385" name="图片 504884"/>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821" name=""/>
        <p:cNvGrpSpPr/>
        <p:nvPr/>
      </p:nvGrpSpPr>
      <p:grpSpPr>
        <a:xfrm>
          <a:off x="0" y="0"/>
          <a:ext cx="0" cy="0"/>
          <a:chOff x="0" y="0"/>
          <a:chExt cx="0" cy="0"/>
        </a:xfrm>
      </p:grpSpPr>
      <p:pic>
        <p:nvPicPr>
          <p:cNvPr id="2097481" name="图片 323407"/>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56" name="Text Box 5"/>
          <p:cNvSpPr txBox="1">
            <a:spLocks noChangeArrowheads="1"/>
          </p:cNvSpPr>
          <p:nvPr>
            <p:custDataLst>
              <p:tags r:id="rId7"/>
            </p:custDataLst>
          </p:nvPr>
        </p:nvSpPr>
        <p:spPr bwMode="gray">
          <a:xfrm>
            <a:off x="4794290" y="6558645"/>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19457" name="图片 323407"/>
          <p:cNvSpPr/>
          <p:nvPr/>
        </p:nvSpPr>
        <p:spPr>
          <a:xfrm>
            <a:off x="0"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Lst>
  <p:hf hdr="0" ftr="0" dt="0"/>
  <p:txStyles>
    <p:titleStyle>
      <a:lvl1pPr algn="l" defTabSz="957580"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7580"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7580"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3380" indent="-182880" algn="l" defTabSz="957580"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7580"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855" indent="-179705" algn="l" defTabSz="957580"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792" name=""/>
        <p:cNvGrpSpPr/>
        <p:nvPr/>
      </p:nvGrpSpPr>
      <p:grpSpPr>
        <a:xfrm>
          <a:off x="0" y="0"/>
          <a:ext cx="0" cy="0"/>
          <a:chOff x="0" y="0"/>
          <a:chExt cx="0" cy="0"/>
        </a:xfrm>
      </p:grpSpPr>
      <p:pic>
        <p:nvPicPr>
          <p:cNvPr id="2097457" name="图片 329548"/>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23" name="Text Box 5"/>
          <p:cNvSpPr txBox="1">
            <a:spLocks noChangeArrowheads="1"/>
          </p:cNvSpPr>
          <p:nvPr>
            <p:custDataLst>
              <p:tags r:id="rId10"/>
            </p:custDataLst>
          </p:nvPr>
        </p:nvSpPr>
        <p:spPr bwMode="gray">
          <a:xfrm>
            <a:off x="4794291" y="6570509"/>
            <a:ext cx="293350" cy="142027"/>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925" dirty="0">
                <a:solidFill>
                  <a:srgbClr val="000000"/>
                </a:solidFill>
              </a:rPr>
              <a:t>- </a:t>
            </a:r>
            <a:fld id="{F19921E4-186C-4209-AE20-400CBB58D8B7}" type="slidenum">
              <a:rPr lang="en-US" sz="925" smtClean="0">
                <a:solidFill>
                  <a:srgbClr val="000000"/>
                </a:solidFill>
              </a:rPr>
            </a:fld>
            <a:r>
              <a:rPr lang="en-US" sz="925" dirty="0">
                <a:solidFill>
                  <a:srgbClr val="000000"/>
                </a:solidFill>
              </a:rPr>
              <a:t> -</a:t>
            </a:r>
            <a:endParaRPr lang="en-US" sz="925" dirty="0">
              <a:solidFill>
                <a:srgbClr val="000000"/>
              </a:solidFill>
            </a:endParaRPr>
          </a:p>
        </p:txBody>
      </p:sp>
      <p:sp>
        <p:nvSpPr>
          <p:cNvPr id="22529" name="图片 329548"/>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hf hdr="0" ftr="0" dt="0"/>
  <p:txStyles>
    <p:titleStyle>
      <a:lvl1pPr algn="l" defTabSz="883920" rtl="0" eaLnBrk="1" fontAlgn="base" hangingPunct="1">
        <a:lnSpc>
          <a:spcPct val="106000"/>
        </a:lnSpc>
        <a:spcBef>
          <a:spcPct val="0"/>
        </a:spcBef>
        <a:spcAft>
          <a:spcPct val="0"/>
        </a:spcAft>
        <a:defRPr sz="1845" b="1" kern="1200">
          <a:solidFill>
            <a:schemeClr val="tx2"/>
          </a:solidFill>
          <a:latin typeface="+mj-lt"/>
          <a:ea typeface="+mj-ea"/>
          <a:cs typeface="+mj-cs"/>
        </a:defRPr>
      </a:lvl1pPr>
      <a:lvl2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96875" algn="l" rtl="0" eaLnBrk="1" fontAlgn="base" hangingPunct="1">
        <a:spcBef>
          <a:spcPct val="0"/>
        </a:spcBef>
        <a:spcAft>
          <a:spcPct val="0"/>
        </a:spcAft>
        <a:defRPr sz="2125" b="1">
          <a:solidFill>
            <a:schemeClr val="accent1"/>
          </a:solidFill>
          <a:latin typeface="Arial" panose="020B0604020202020204" pitchFamily="34" charset="0"/>
        </a:defRPr>
      </a:lvl6pPr>
      <a:lvl7pPr marL="793115" algn="l" rtl="0" eaLnBrk="1" fontAlgn="base" hangingPunct="1">
        <a:spcBef>
          <a:spcPct val="0"/>
        </a:spcBef>
        <a:spcAft>
          <a:spcPct val="0"/>
        </a:spcAft>
        <a:defRPr sz="2125" b="1">
          <a:solidFill>
            <a:schemeClr val="accent1"/>
          </a:solidFill>
          <a:latin typeface="Arial" panose="020B0604020202020204" pitchFamily="34" charset="0"/>
        </a:defRPr>
      </a:lvl7pPr>
      <a:lvl8pPr marL="1189990" algn="l" rtl="0" eaLnBrk="1" fontAlgn="base" hangingPunct="1">
        <a:spcBef>
          <a:spcPct val="0"/>
        </a:spcBef>
        <a:spcAft>
          <a:spcPct val="0"/>
        </a:spcAft>
        <a:defRPr sz="2125" b="1">
          <a:solidFill>
            <a:schemeClr val="accent1"/>
          </a:solidFill>
          <a:latin typeface="Arial" panose="020B0604020202020204" pitchFamily="34" charset="0"/>
        </a:defRPr>
      </a:lvl8pPr>
      <a:lvl9pPr marL="1586865" algn="l" rtl="0" eaLnBrk="1" fontAlgn="base" hangingPunct="1">
        <a:spcBef>
          <a:spcPct val="0"/>
        </a:spcBef>
        <a:spcAft>
          <a:spcPct val="0"/>
        </a:spcAft>
        <a:defRPr sz="2125" b="1">
          <a:solidFill>
            <a:schemeClr val="accent1"/>
          </a:solidFill>
          <a:latin typeface="Arial" panose="020B0604020202020204" pitchFamily="34" charset="0"/>
        </a:defRPr>
      </a:lvl9pPr>
    </p:titleStyle>
    <p:bodyStyle>
      <a:lvl1pPr marL="331470" indent="-331470" algn="l" defTabSz="883920" rtl="0" eaLnBrk="1" fontAlgn="base" hangingPunct="1">
        <a:lnSpc>
          <a:spcPct val="106000"/>
        </a:lnSpc>
        <a:spcBef>
          <a:spcPts val="1245"/>
        </a:spcBef>
        <a:spcAft>
          <a:spcPct val="0"/>
        </a:spcAft>
        <a:buFont typeface="Arial" panose="020B0604020202020204" pitchFamily="34" charset="0"/>
        <a:defRPr lang="en-US" sz="1290" kern="1200" dirty="0">
          <a:solidFill>
            <a:schemeClr val="tx2"/>
          </a:solidFill>
          <a:latin typeface="+mn-lt"/>
          <a:ea typeface="+mn-ea"/>
          <a:cs typeface="+mn-cs"/>
        </a:defRPr>
      </a:lvl1pPr>
      <a:lvl2pPr marL="175895" indent="-175895" algn="l" defTabSz="883920" rtl="0" eaLnBrk="1" fontAlgn="base" hangingPunct="1">
        <a:lnSpc>
          <a:spcPct val="106000"/>
        </a:lnSpc>
        <a:spcBef>
          <a:spcPts val="1245"/>
        </a:spcBef>
        <a:spcAft>
          <a:spcPct val="0"/>
        </a:spcAft>
        <a:buFont typeface="Arial" panose="020B0604020202020204" pitchFamily="34" charset="0"/>
        <a:buChar char="•"/>
        <a:defRPr lang="en-US" sz="1290" kern="1200" dirty="0">
          <a:solidFill>
            <a:schemeClr val="tx2"/>
          </a:solidFill>
          <a:latin typeface="+mn-lt"/>
          <a:ea typeface="+mj-ea"/>
          <a:cs typeface="+mj-cs"/>
        </a:defRPr>
      </a:lvl2pPr>
      <a:lvl3pPr marL="344170" indent="-16827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3pPr>
      <a:lvl4pPr marL="521970" indent="-17589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4pPr>
      <a:lvl5pPr marL="687070" indent="-165735" algn="l" defTabSz="883920" rtl="0" eaLnBrk="1" fontAlgn="base" hangingPunct="1">
        <a:lnSpc>
          <a:spcPct val="106000"/>
        </a:lnSpc>
        <a:spcBef>
          <a:spcPts val="530"/>
        </a:spcBef>
        <a:spcAft>
          <a:spcPct val="0"/>
        </a:spcAft>
        <a:buFont typeface="Arial" panose="020B0604020202020204" pitchFamily="34" charset="0"/>
        <a:buChar char="‒"/>
        <a:defRPr lang="en-GB" sz="1110" kern="1200" dirty="0">
          <a:solidFill>
            <a:schemeClr val="tx2"/>
          </a:solidFill>
          <a:latin typeface="+mn-lt"/>
          <a:ea typeface="+mj-ea"/>
          <a:cs typeface="+mj-cs"/>
        </a:defRPr>
      </a:lvl5pPr>
      <a:lvl6pPr marL="776605" indent="-158115" algn="l" defTabSz="793115" rtl="0" eaLnBrk="1" latinLnBrk="0" hangingPunct="1">
        <a:spcBef>
          <a:spcPts val="0"/>
        </a:spcBef>
        <a:spcAft>
          <a:spcPts val="260"/>
        </a:spcAft>
        <a:buFont typeface="Arial" panose="020B0604020202020204" pitchFamily="34" charset="0"/>
        <a:buChar char="•"/>
        <a:defRPr sz="1385" kern="1200" baseline="0">
          <a:solidFill>
            <a:schemeClr val="accent1"/>
          </a:solidFill>
          <a:latin typeface="+mn-lt"/>
          <a:ea typeface="+mn-ea"/>
          <a:cs typeface="+mn-cs"/>
        </a:defRPr>
      </a:lvl6pPr>
      <a:lvl7pPr marL="936625" indent="-16002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7pPr>
      <a:lvl8pPr marL="1087120" indent="-14986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8pPr>
      <a:lvl9pPr marL="1245235" indent="-158115"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9pPr>
    </p:bodyStyle>
    <p:otherStyle>
      <a:defPPr>
        <a:defRPr lang="en-US"/>
      </a:defPPr>
      <a:lvl1pPr marL="0" algn="l" defTabSz="793115" rtl="0" eaLnBrk="1" latinLnBrk="0" hangingPunct="1">
        <a:defRPr sz="1570" kern="1200">
          <a:solidFill>
            <a:schemeClr val="tx1"/>
          </a:solidFill>
          <a:latin typeface="+mn-lt"/>
          <a:ea typeface="+mn-ea"/>
          <a:cs typeface="+mn-cs"/>
        </a:defRPr>
      </a:lvl1pPr>
      <a:lvl2pPr marL="396875" algn="l" defTabSz="793115" rtl="0" eaLnBrk="1" latinLnBrk="0" hangingPunct="1">
        <a:defRPr sz="1570" kern="1200">
          <a:solidFill>
            <a:schemeClr val="tx1"/>
          </a:solidFill>
          <a:latin typeface="+mn-lt"/>
          <a:ea typeface="+mn-ea"/>
          <a:cs typeface="+mn-cs"/>
        </a:defRPr>
      </a:lvl2pPr>
      <a:lvl3pPr marL="793115" algn="l" defTabSz="793115" rtl="0" eaLnBrk="1" latinLnBrk="0" hangingPunct="1">
        <a:defRPr sz="1570" kern="1200">
          <a:solidFill>
            <a:schemeClr val="tx1"/>
          </a:solidFill>
          <a:latin typeface="+mn-lt"/>
          <a:ea typeface="+mn-ea"/>
          <a:cs typeface="+mn-cs"/>
        </a:defRPr>
      </a:lvl3pPr>
      <a:lvl4pPr marL="1189990" algn="l" defTabSz="793115" rtl="0" eaLnBrk="1" latinLnBrk="0" hangingPunct="1">
        <a:defRPr sz="1570" kern="1200">
          <a:solidFill>
            <a:schemeClr val="tx1"/>
          </a:solidFill>
          <a:latin typeface="+mn-lt"/>
          <a:ea typeface="+mn-ea"/>
          <a:cs typeface="+mn-cs"/>
        </a:defRPr>
      </a:lvl4pPr>
      <a:lvl5pPr marL="1586865" algn="l" defTabSz="793115" rtl="0" eaLnBrk="1" latinLnBrk="0" hangingPunct="1">
        <a:defRPr sz="1570" kern="1200">
          <a:solidFill>
            <a:schemeClr val="tx1"/>
          </a:solidFill>
          <a:latin typeface="+mn-lt"/>
          <a:ea typeface="+mn-ea"/>
          <a:cs typeface="+mn-cs"/>
        </a:defRPr>
      </a:lvl5pPr>
      <a:lvl6pPr marL="1983740" algn="l" defTabSz="793115" rtl="0" eaLnBrk="1" latinLnBrk="0" hangingPunct="1">
        <a:defRPr sz="1570" kern="1200">
          <a:solidFill>
            <a:schemeClr val="tx1"/>
          </a:solidFill>
          <a:latin typeface="+mn-lt"/>
          <a:ea typeface="+mn-ea"/>
          <a:cs typeface="+mn-cs"/>
        </a:defRPr>
      </a:lvl6pPr>
      <a:lvl7pPr marL="2379980" algn="l" defTabSz="793115" rtl="0" eaLnBrk="1" latinLnBrk="0" hangingPunct="1">
        <a:defRPr sz="1570" kern="1200">
          <a:solidFill>
            <a:schemeClr val="tx1"/>
          </a:solidFill>
          <a:latin typeface="+mn-lt"/>
          <a:ea typeface="+mn-ea"/>
          <a:cs typeface="+mn-cs"/>
        </a:defRPr>
      </a:lvl7pPr>
      <a:lvl8pPr marL="2776855" algn="l" defTabSz="793115" rtl="0" eaLnBrk="1" latinLnBrk="0" hangingPunct="1">
        <a:defRPr sz="1570" kern="1200">
          <a:solidFill>
            <a:schemeClr val="tx1"/>
          </a:solidFill>
          <a:latin typeface="+mn-lt"/>
          <a:ea typeface="+mn-ea"/>
          <a:cs typeface="+mn-cs"/>
        </a:defRPr>
      </a:lvl8pPr>
      <a:lvl9pPr marL="3173730" algn="l" defTabSz="793115" rtl="0" eaLnBrk="1" latinLnBrk="0" hangingPunct="1">
        <a:defRPr sz="157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667" name=""/>
        <p:cNvGrpSpPr/>
        <p:nvPr/>
      </p:nvGrpSpPr>
      <p:grpSpPr>
        <a:xfrm>
          <a:off x="0" y="0"/>
          <a:ext cx="0" cy="0"/>
          <a:chOff x="0" y="0"/>
          <a:chExt cx="0" cy="0"/>
        </a:xfrm>
      </p:grpSpPr>
      <p:pic>
        <p:nvPicPr>
          <p:cNvPr id="2097370" name="图片 345919"/>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40" name="Text Box 5"/>
          <p:cNvSpPr txBox="1">
            <a:spLocks noChangeArrowheads="1"/>
          </p:cNvSpPr>
          <p:nvPr>
            <p:custDataLst>
              <p:tags r:id="rId11"/>
            </p:custDataLst>
          </p:nvPr>
        </p:nvSpPr>
        <p:spPr bwMode="gray">
          <a:xfrm>
            <a:off x="4794291" y="6570509"/>
            <a:ext cx="293350" cy="142027"/>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925" dirty="0">
                <a:solidFill>
                  <a:srgbClr val="000000"/>
                </a:solidFill>
              </a:rPr>
              <a:t>- </a:t>
            </a:r>
            <a:fld id="{F19921E4-186C-4209-AE20-400CBB58D8B7}" type="slidenum">
              <a:rPr lang="en-US" sz="925" smtClean="0">
                <a:solidFill>
                  <a:srgbClr val="000000"/>
                </a:solidFill>
              </a:rPr>
            </a:fld>
            <a:r>
              <a:rPr lang="en-US" sz="925" dirty="0">
                <a:solidFill>
                  <a:srgbClr val="000000"/>
                </a:solidFill>
              </a:rPr>
              <a:t> -</a:t>
            </a:r>
            <a:endParaRPr lang="en-US" sz="925" dirty="0">
              <a:solidFill>
                <a:srgbClr val="000000"/>
              </a:solidFill>
            </a:endParaRPr>
          </a:p>
        </p:txBody>
      </p:sp>
      <p:sp>
        <p:nvSpPr>
          <p:cNvPr id="25601" name="图片 345919"/>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Lst>
  <p:hf hdr="0" ftr="0" dt="0"/>
  <p:txStyles>
    <p:titleStyle>
      <a:lvl1pPr algn="l" defTabSz="883920" rtl="0" eaLnBrk="1" fontAlgn="base" hangingPunct="1">
        <a:lnSpc>
          <a:spcPct val="106000"/>
        </a:lnSpc>
        <a:spcBef>
          <a:spcPct val="0"/>
        </a:spcBef>
        <a:spcAft>
          <a:spcPct val="0"/>
        </a:spcAft>
        <a:defRPr sz="1845" b="1" kern="1200">
          <a:solidFill>
            <a:schemeClr val="tx2"/>
          </a:solidFill>
          <a:latin typeface="+mj-lt"/>
          <a:ea typeface="+mj-ea"/>
          <a:cs typeface="+mj-cs"/>
        </a:defRPr>
      </a:lvl1pPr>
      <a:lvl2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96875" algn="l" rtl="0" eaLnBrk="1" fontAlgn="base" hangingPunct="1">
        <a:spcBef>
          <a:spcPct val="0"/>
        </a:spcBef>
        <a:spcAft>
          <a:spcPct val="0"/>
        </a:spcAft>
        <a:defRPr sz="2125" b="1">
          <a:solidFill>
            <a:schemeClr val="accent1"/>
          </a:solidFill>
          <a:latin typeface="Arial" panose="020B0604020202020204" pitchFamily="34" charset="0"/>
        </a:defRPr>
      </a:lvl6pPr>
      <a:lvl7pPr marL="793115" algn="l" rtl="0" eaLnBrk="1" fontAlgn="base" hangingPunct="1">
        <a:spcBef>
          <a:spcPct val="0"/>
        </a:spcBef>
        <a:spcAft>
          <a:spcPct val="0"/>
        </a:spcAft>
        <a:defRPr sz="2125" b="1">
          <a:solidFill>
            <a:schemeClr val="accent1"/>
          </a:solidFill>
          <a:latin typeface="Arial" panose="020B0604020202020204" pitchFamily="34" charset="0"/>
        </a:defRPr>
      </a:lvl7pPr>
      <a:lvl8pPr marL="1189990" algn="l" rtl="0" eaLnBrk="1" fontAlgn="base" hangingPunct="1">
        <a:spcBef>
          <a:spcPct val="0"/>
        </a:spcBef>
        <a:spcAft>
          <a:spcPct val="0"/>
        </a:spcAft>
        <a:defRPr sz="2125" b="1">
          <a:solidFill>
            <a:schemeClr val="accent1"/>
          </a:solidFill>
          <a:latin typeface="Arial" panose="020B0604020202020204" pitchFamily="34" charset="0"/>
        </a:defRPr>
      </a:lvl8pPr>
      <a:lvl9pPr marL="1586865" algn="l" rtl="0" eaLnBrk="1" fontAlgn="base" hangingPunct="1">
        <a:spcBef>
          <a:spcPct val="0"/>
        </a:spcBef>
        <a:spcAft>
          <a:spcPct val="0"/>
        </a:spcAft>
        <a:defRPr sz="2125" b="1">
          <a:solidFill>
            <a:schemeClr val="accent1"/>
          </a:solidFill>
          <a:latin typeface="Arial" panose="020B0604020202020204" pitchFamily="34" charset="0"/>
        </a:defRPr>
      </a:lvl9pPr>
    </p:titleStyle>
    <p:bodyStyle>
      <a:lvl1pPr marL="331470" indent="-331470" algn="l" defTabSz="883920" rtl="0" eaLnBrk="1" fontAlgn="base" hangingPunct="1">
        <a:lnSpc>
          <a:spcPct val="106000"/>
        </a:lnSpc>
        <a:spcBef>
          <a:spcPts val="1245"/>
        </a:spcBef>
        <a:spcAft>
          <a:spcPct val="0"/>
        </a:spcAft>
        <a:buFont typeface="Arial" panose="020B0604020202020204" pitchFamily="34" charset="0"/>
        <a:defRPr lang="en-US" sz="1290" kern="1200" dirty="0">
          <a:solidFill>
            <a:schemeClr val="tx2"/>
          </a:solidFill>
          <a:latin typeface="+mn-lt"/>
          <a:ea typeface="+mn-ea"/>
          <a:cs typeface="+mn-cs"/>
        </a:defRPr>
      </a:lvl1pPr>
      <a:lvl2pPr marL="175895" indent="-175895" algn="l" defTabSz="883920" rtl="0" eaLnBrk="1" fontAlgn="base" hangingPunct="1">
        <a:lnSpc>
          <a:spcPct val="106000"/>
        </a:lnSpc>
        <a:spcBef>
          <a:spcPts val="1245"/>
        </a:spcBef>
        <a:spcAft>
          <a:spcPct val="0"/>
        </a:spcAft>
        <a:buFont typeface="Arial" panose="020B0604020202020204" pitchFamily="34" charset="0"/>
        <a:buChar char="•"/>
        <a:defRPr lang="en-US" sz="1290" kern="1200" dirty="0">
          <a:solidFill>
            <a:schemeClr val="tx2"/>
          </a:solidFill>
          <a:latin typeface="+mn-lt"/>
          <a:ea typeface="+mj-ea"/>
          <a:cs typeface="+mj-cs"/>
        </a:defRPr>
      </a:lvl2pPr>
      <a:lvl3pPr marL="344170" indent="-16827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3pPr>
      <a:lvl4pPr marL="521970" indent="-17589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4pPr>
      <a:lvl5pPr marL="687070" indent="-165735" algn="l" defTabSz="883920" rtl="0" eaLnBrk="1" fontAlgn="base" hangingPunct="1">
        <a:lnSpc>
          <a:spcPct val="106000"/>
        </a:lnSpc>
        <a:spcBef>
          <a:spcPts val="530"/>
        </a:spcBef>
        <a:spcAft>
          <a:spcPct val="0"/>
        </a:spcAft>
        <a:buFont typeface="Arial" panose="020B0604020202020204" pitchFamily="34" charset="0"/>
        <a:buChar char="‒"/>
        <a:defRPr lang="en-GB" sz="1110" kern="1200" dirty="0">
          <a:solidFill>
            <a:schemeClr val="tx2"/>
          </a:solidFill>
          <a:latin typeface="+mn-lt"/>
          <a:ea typeface="+mj-ea"/>
          <a:cs typeface="+mj-cs"/>
        </a:defRPr>
      </a:lvl5pPr>
      <a:lvl6pPr marL="776605" indent="-158115" algn="l" defTabSz="793115" rtl="0" eaLnBrk="1" latinLnBrk="0" hangingPunct="1">
        <a:spcBef>
          <a:spcPts val="0"/>
        </a:spcBef>
        <a:spcAft>
          <a:spcPts val="260"/>
        </a:spcAft>
        <a:buFont typeface="Arial" panose="020B0604020202020204" pitchFamily="34" charset="0"/>
        <a:buChar char="•"/>
        <a:defRPr sz="1385" kern="1200" baseline="0">
          <a:solidFill>
            <a:schemeClr val="accent1"/>
          </a:solidFill>
          <a:latin typeface="+mn-lt"/>
          <a:ea typeface="+mn-ea"/>
          <a:cs typeface="+mn-cs"/>
        </a:defRPr>
      </a:lvl6pPr>
      <a:lvl7pPr marL="936625" indent="-16002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7pPr>
      <a:lvl8pPr marL="1087120" indent="-14986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8pPr>
      <a:lvl9pPr marL="1245235" indent="-158115"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9pPr>
    </p:bodyStyle>
    <p:otherStyle>
      <a:defPPr>
        <a:defRPr lang="en-US"/>
      </a:defPPr>
      <a:lvl1pPr marL="0" algn="l" defTabSz="793115" rtl="0" eaLnBrk="1" latinLnBrk="0" hangingPunct="1">
        <a:defRPr sz="1570" kern="1200">
          <a:solidFill>
            <a:schemeClr val="tx1"/>
          </a:solidFill>
          <a:latin typeface="+mn-lt"/>
          <a:ea typeface="+mn-ea"/>
          <a:cs typeface="+mn-cs"/>
        </a:defRPr>
      </a:lvl1pPr>
      <a:lvl2pPr marL="396875" algn="l" defTabSz="793115" rtl="0" eaLnBrk="1" latinLnBrk="0" hangingPunct="1">
        <a:defRPr sz="1570" kern="1200">
          <a:solidFill>
            <a:schemeClr val="tx1"/>
          </a:solidFill>
          <a:latin typeface="+mn-lt"/>
          <a:ea typeface="+mn-ea"/>
          <a:cs typeface="+mn-cs"/>
        </a:defRPr>
      </a:lvl2pPr>
      <a:lvl3pPr marL="793115" algn="l" defTabSz="793115" rtl="0" eaLnBrk="1" latinLnBrk="0" hangingPunct="1">
        <a:defRPr sz="1570" kern="1200">
          <a:solidFill>
            <a:schemeClr val="tx1"/>
          </a:solidFill>
          <a:latin typeface="+mn-lt"/>
          <a:ea typeface="+mn-ea"/>
          <a:cs typeface="+mn-cs"/>
        </a:defRPr>
      </a:lvl3pPr>
      <a:lvl4pPr marL="1189990" algn="l" defTabSz="793115" rtl="0" eaLnBrk="1" latinLnBrk="0" hangingPunct="1">
        <a:defRPr sz="1570" kern="1200">
          <a:solidFill>
            <a:schemeClr val="tx1"/>
          </a:solidFill>
          <a:latin typeface="+mn-lt"/>
          <a:ea typeface="+mn-ea"/>
          <a:cs typeface="+mn-cs"/>
        </a:defRPr>
      </a:lvl4pPr>
      <a:lvl5pPr marL="1586865" algn="l" defTabSz="793115" rtl="0" eaLnBrk="1" latinLnBrk="0" hangingPunct="1">
        <a:defRPr sz="1570" kern="1200">
          <a:solidFill>
            <a:schemeClr val="tx1"/>
          </a:solidFill>
          <a:latin typeface="+mn-lt"/>
          <a:ea typeface="+mn-ea"/>
          <a:cs typeface="+mn-cs"/>
        </a:defRPr>
      </a:lvl5pPr>
      <a:lvl6pPr marL="1983740" algn="l" defTabSz="793115" rtl="0" eaLnBrk="1" latinLnBrk="0" hangingPunct="1">
        <a:defRPr sz="1570" kern="1200">
          <a:solidFill>
            <a:schemeClr val="tx1"/>
          </a:solidFill>
          <a:latin typeface="+mn-lt"/>
          <a:ea typeface="+mn-ea"/>
          <a:cs typeface="+mn-cs"/>
        </a:defRPr>
      </a:lvl6pPr>
      <a:lvl7pPr marL="2379980" algn="l" defTabSz="793115" rtl="0" eaLnBrk="1" latinLnBrk="0" hangingPunct="1">
        <a:defRPr sz="1570" kern="1200">
          <a:solidFill>
            <a:schemeClr val="tx1"/>
          </a:solidFill>
          <a:latin typeface="+mn-lt"/>
          <a:ea typeface="+mn-ea"/>
          <a:cs typeface="+mn-cs"/>
        </a:defRPr>
      </a:lvl7pPr>
      <a:lvl8pPr marL="2776855" algn="l" defTabSz="793115" rtl="0" eaLnBrk="1" latinLnBrk="0" hangingPunct="1">
        <a:defRPr sz="1570" kern="1200">
          <a:solidFill>
            <a:schemeClr val="tx1"/>
          </a:solidFill>
          <a:latin typeface="+mn-lt"/>
          <a:ea typeface="+mn-ea"/>
          <a:cs typeface="+mn-cs"/>
        </a:defRPr>
      </a:lvl8pPr>
      <a:lvl9pPr marL="3173730" algn="l" defTabSz="793115" rtl="0" eaLnBrk="1" latinLnBrk="0" hangingPunct="1">
        <a:defRPr sz="157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777" name=""/>
        <p:cNvGrpSpPr/>
        <p:nvPr/>
      </p:nvGrpSpPr>
      <p:grpSpPr>
        <a:xfrm>
          <a:off x="0" y="0"/>
          <a:ext cx="0" cy="0"/>
          <a:chOff x="0" y="0"/>
          <a:chExt cx="0" cy="0"/>
        </a:xfrm>
      </p:grpSpPr>
      <p:pic>
        <p:nvPicPr>
          <p:cNvPr id="2097445" name="图片 355125"/>
          <p:cNvPicPr preferRelativeResize="0">
            <a:picLocks noChangeArrowheads="1"/>
          </p:cNvPicPr>
          <p:nvPr/>
        </p:nvPicPr>
        <p:blipFill>
          <a:blip/>
          <a:srcRect/>
          <a:stretch>
            <a:fillRect/>
          </a:stretch>
        </p:blipFill>
        <p:spPr bwMode="auto">
          <a:xfrm>
            <a:off x="0" y="0"/>
            <a:ext cx="158221" cy="158750"/>
          </a:xfrm>
          <a:prstGeom prst="rect">
            <a:avLst/>
          </a:prstGeom>
          <a:noFill/>
          <a:ln>
            <a:noFill/>
          </a:ln>
        </p:spPr>
      </p:pic>
      <p:sp>
        <p:nvSpPr>
          <p:cNvPr id="1052709" name="Text Box 5"/>
          <p:cNvSpPr txBox="1">
            <a:spLocks noChangeArrowheads="1"/>
          </p:cNvSpPr>
          <p:nvPr>
            <p:custDataLst>
              <p:tags r:id="rId8"/>
            </p:custDataLst>
          </p:nvPr>
        </p:nvSpPr>
        <p:spPr bwMode="gray">
          <a:xfrm>
            <a:off x="4794290" y="6558645"/>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28673" name="图片 355125"/>
          <p:cNvSpPr/>
          <p:nvPr/>
        </p:nvSpPr>
        <p:spPr>
          <a:xfrm>
            <a:off x="0"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Lst>
  <p:hf hdr="0" ftr="0" dt="0"/>
  <p:txStyles>
    <p:titleStyle>
      <a:lvl1pPr algn="l" defTabSz="957580"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758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7580"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7580"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3380" indent="-182880" algn="l" defTabSz="957580"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7580"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855" indent="-179705" algn="l" defTabSz="957580"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664" name=""/>
        <p:cNvGrpSpPr/>
        <p:nvPr/>
      </p:nvGrpSpPr>
      <p:grpSpPr>
        <a:xfrm>
          <a:off x="0" y="0"/>
          <a:ext cx="0" cy="0"/>
          <a:chOff x="0" y="0"/>
          <a:chExt cx="0" cy="0"/>
        </a:xfrm>
      </p:grpSpPr>
      <p:pic>
        <p:nvPicPr>
          <p:cNvPr id="2097368" name="图片 387843"/>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534" name="Text Box 5"/>
          <p:cNvSpPr txBox="1">
            <a:spLocks noChangeArrowheads="1"/>
          </p:cNvSpPr>
          <p:nvPr>
            <p:custDataLst>
              <p:tags r:id="rId2"/>
            </p:custDataLst>
          </p:nvPr>
        </p:nvSpPr>
        <p:spPr bwMode="gray">
          <a:xfrm>
            <a:off x="4794291" y="6558646"/>
            <a:ext cx="314189" cy="153888"/>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31745" name="图片 387843"/>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841" name=""/>
        <p:cNvGrpSpPr/>
        <p:nvPr/>
      </p:nvGrpSpPr>
      <p:grpSpPr>
        <a:xfrm>
          <a:off x="0" y="0"/>
          <a:ext cx="0" cy="0"/>
          <a:chOff x="0" y="0"/>
          <a:chExt cx="0" cy="0"/>
        </a:xfrm>
      </p:grpSpPr>
      <p:pic>
        <p:nvPicPr>
          <p:cNvPr id="2097500" name="图片 389867"/>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788" name="Text Box 5"/>
          <p:cNvSpPr txBox="1">
            <a:spLocks noChangeArrowheads="1"/>
          </p:cNvSpPr>
          <p:nvPr>
            <p:custDataLst>
              <p:tags r:id="rId12"/>
            </p:custDataLst>
          </p:nvPr>
        </p:nvSpPr>
        <p:spPr bwMode="gray">
          <a:xfrm>
            <a:off x="4794291" y="6570509"/>
            <a:ext cx="293350" cy="142027"/>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925" dirty="0">
                <a:solidFill>
                  <a:srgbClr val="000000"/>
                </a:solidFill>
              </a:rPr>
              <a:t>- </a:t>
            </a:r>
            <a:fld id="{F19921E4-186C-4209-AE20-400CBB58D8B7}" type="slidenum">
              <a:rPr lang="en-US" sz="925" smtClean="0">
                <a:solidFill>
                  <a:srgbClr val="000000"/>
                </a:solidFill>
              </a:rPr>
            </a:fld>
            <a:r>
              <a:rPr lang="en-US" sz="925" dirty="0">
                <a:solidFill>
                  <a:srgbClr val="000000"/>
                </a:solidFill>
              </a:rPr>
              <a:t> -</a:t>
            </a:r>
            <a:endParaRPr lang="en-US" sz="925" dirty="0">
              <a:solidFill>
                <a:srgbClr val="000000"/>
              </a:solidFill>
            </a:endParaRPr>
          </a:p>
        </p:txBody>
      </p:sp>
      <p:sp>
        <p:nvSpPr>
          <p:cNvPr id="32769" name="图片 389867"/>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defTabSz="883920" rtl="0" eaLnBrk="1" fontAlgn="base" hangingPunct="1">
        <a:lnSpc>
          <a:spcPct val="106000"/>
        </a:lnSpc>
        <a:spcBef>
          <a:spcPct val="0"/>
        </a:spcBef>
        <a:spcAft>
          <a:spcPct val="0"/>
        </a:spcAft>
        <a:defRPr sz="1845" b="1" kern="1200">
          <a:solidFill>
            <a:schemeClr val="tx2"/>
          </a:solidFill>
          <a:latin typeface="+mj-lt"/>
          <a:ea typeface="+mj-ea"/>
          <a:cs typeface="+mj-cs"/>
        </a:defRPr>
      </a:lvl1pPr>
      <a:lvl2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96875" algn="l" rtl="0" eaLnBrk="1" fontAlgn="base" hangingPunct="1">
        <a:spcBef>
          <a:spcPct val="0"/>
        </a:spcBef>
        <a:spcAft>
          <a:spcPct val="0"/>
        </a:spcAft>
        <a:defRPr sz="2125" b="1">
          <a:solidFill>
            <a:schemeClr val="accent1"/>
          </a:solidFill>
          <a:latin typeface="Arial" panose="020B0604020202020204" pitchFamily="34" charset="0"/>
        </a:defRPr>
      </a:lvl6pPr>
      <a:lvl7pPr marL="793115" algn="l" rtl="0" eaLnBrk="1" fontAlgn="base" hangingPunct="1">
        <a:spcBef>
          <a:spcPct val="0"/>
        </a:spcBef>
        <a:spcAft>
          <a:spcPct val="0"/>
        </a:spcAft>
        <a:defRPr sz="2125" b="1">
          <a:solidFill>
            <a:schemeClr val="accent1"/>
          </a:solidFill>
          <a:latin typeface="Arial" panose="020B0604020202020204" pitchFamily="34" charset="0"/>
        </a:defRPr>
      </a:lvl7pPr>
      <a:lvl8pPr marL="1189990" algn="l" rtl="0" eaLnBrk="1" fontAlgn="base" hangingPunct="1">
        <a:spcBef>
          <a:spcPct val="0"/>
        </a:spcBef>
        <a:spcAft>
          <a:spcPct val="0"/>
        </a:spcAft>
        <a:defRPr sz="2125" b="1">
          <a:solidFill>
            <a:schemeClr val="accent1"/>
          </a:solidFill>
          <a:latin typeface="Arial" panose="020B0604020202020204" pitchFamily="34" charset="0"/>
        </a:defRPr>
      </a:lvl8pPr>
      <a:lvl9pPr marL="1586865" algn="l" rtl="0" eaLnBrk="1" fontAlgn="base" hangingPunct="1">
        <a:spcBef>
          <a:spcPct val="0"/>
        </a:spcBef>
        <a:spcAft>
          <a:spcPct val="0"/>
        </a:spcAft>
        <a:defRPr sz="2125" b="1">
          <a:solidFill>
            <a:schemeClr val="accent1"/>
          </a:solidFill>
          <a:latin typeface="Arial" panose="020B0604020202020204" pitchFamily="34" charset="0"/>
        </a:defRPr>
      </a:lvl9pPr>
    </p:titleStyle>
    <p:bodyStyle>
      <a:lvl1pPr marL="331470" indent="-331470" algn="l" defTabSz="883920" rtl="0" eaLnBrk="1" fontAlgn="base" hangingPunct="1">
        <a:lnSpc>
          <a:spcPct val="106000"/>
        </a:lnSpc>
        <a:spcBef>
          <a:spcPts val="1245"/>
        </a:spcBef>
        <a:spcAft>
          <a:spcPct val="0"/>
        </a:spcAft>
        <a:buFont typeface="Arial" panose="020B0604020202020204" pitchFamily="34" charset="0"/>
        <a:defRPr lang="en-US" sz="1290" kern="1200" dirty="0">
          <a:solidFill>
            <a:schemeClr val="tx2"/>
          </a:solidFill>
          <a:latin typeface="+mn-lt"/>
          <a:ea typeface="+mn-ea"/>
          <a:cs typeface="+mn-cs"/>
        </a:defRPr>
      </a:lvl1pPr>
      <a:lvl2pPr marL="175895" indent="-175895" algn="l" defTabSz="883920" rtl="0" eaLnBrk="1" fontAlgn="base" hangingPunct="1">
        <a:lnSpc>
          <a:spcPct val="106000"/>
        </a:lnSpc>
        <a:spcBef>
          <a:spcPts val="1245"/>
        </a:spcBef>
        <a:spcAft>
          <a:spcPct val="0"/>
        </a:spcAft>
        <a:buFont typeface="Arial" panose="020B0604020202020204" pitchFamily="34" charset="0"/>
        <a:buChar char="•"/>
        <a:defRPr lang="en-US" sz="1290" kern="1200" dirty="0">
          <a:solidFill>
            <a:schemeClr val="tx2"/>
          </a:solidFill>
          <a:latin typeface="+mn-lt"/>
          <a:ea typeface="+mj-ea"/>
          <a:cs typeface="+mj-cs"/>
        </a:defRPr>
      </a:lvl2pPr>
      <a:lvl3pPr marL="344170" indent="-16827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3pPr>
      <a:lvl4pPr marL="521970" indent="-17589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4pPr>
      <a:lvl5pPr marL="687070" indent="-165735" algn="l" defTabSz="883920" rtl="0" eaLnBrk="1" fontAlgn="base" hangingPunct="1">
        <a:lnSpc>
          <a:spcPct val="106000"/>
        </a:lnSpc>
        <a:spcBef>
          <a:spcPts val="530"/>
        </a:spcBef>
        <a:spcAft>
          <a:spcPct val="0"/>
        </a:spcAft>
        <a:buFont typeface="Arial" panose="020B0604020202020204" pitchFamily="34" charset="0"/>
        <a:buChar char="‒"/>
        <a:defRPr lang="en-GB" sz="1110" kern="1200" dirty="0">
          <a:solidFill>
            <a:schemeClr val="tx2"/>
          </a:solidFill>
          <a:latin typeface="+mn-lt"/>
          <a:ea typeface="+mj-ea"/>
          <a:cs typeface="+mj-cs"/>
        </a:defRPr>
      </a:lvl5pPr>
      <a:lvl6pPr marL="776605" indent="-158115" algn="l" defTabSz="793115" rtl="0" eaLnBrk="1" latinLnBrk="0" hangingPunct="1">
        <a:spcBef>
          <a:spcPts val="0"/>
        </a:spcBef>
        <a:spcAft>
          <a:spcPts val="260"/>
        </a:spcAft>
        <a:buFont typeface="Arial" panose="020B0604020202020204" pitchFamily="34" charset="0"/>
        <a:buChar char="•"/>
        <a:defRPr sz="1385" kern="1200" baseline="0">
          <a:solidFill>
            <a:schemeClr val="accent1"/>
          </a:solidFill>
          <a:latin typeface="+mn-lt"/>
          <a:ea typeface="+mn-ea"/>
          <a:cs typeface="+mn-cs"/>
        </a:defRPr>
      </a:lvl6pPr>
      <a:lvl7pPr marL="936625" indent="-16002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7pPr>
      <a:lvl8pPr marL="1087120" indent="-14986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8pPr>
      <a:lvl9pPr marL="1245235" indent="-158115"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9pPr>
    </p:bodyStyle>
    <p:otherStyle>
      <a:defPPr>
        <a:defRPr lang="en-US"/>
      </a:defPPr>
      <a:lvl1pPr marL="0" algn="l" defTabSz="793115" rtl="0" eaLnBrk="1" latinLnBrk="0" hangingPunct="1">
        <a:defRPr sz="1570" kern="1200">
          <a:solidFill>
            <a:schemeClr val="tx1"/>
          </a:solidFill>
          <a:latin typeface="+mn-lt"/>
          <a:ea typeface="+mn-ea"/>
          <a:cs typeface="+mn-cs"/>
        </a:defRPr>
      </a:lvl1pPr>
      <a:lvl2pPr marL="396875" algn="l" defTabSz="793115" rtl="0" eaLnBrk="1" latinLnBrk="0" hangingPunct="1">
        <a:defRPr sz="1570" kern="1200">
          <a:solidFill>
            <a:schemeClr val="tx1"/>
          </a:solidFill>
          <a:latin typeface="+mn-lt"/>
          <a:ea typeface="+mn-ea"/>
          <a:cs typeface="+mn-cs"/>
        </a:defRPr>
      </a:lvl2pPr>
      <a:lvl3pPr marL="793115" algn="l" defTabSz="793115" rtl="0" eaLnBrk="1" latinLnBrk="0" hangingPunct="1">
        <a:defRPr sz="1570" kern="1200">
          <a:solidFill>
            <a:schemeClr val="tx1"/>
          </a:solidFill>
          <a:latin typeface="+mn-lt"/>
          <a:ea typeface="+mn-ea"/>
          <a:cs typeface="+mn-cs"/>
        </a:defRPr>
      </a:lvl3pPr>
      <a:lvl4pPr marL="1189990" algn="l" defTabSz="793115" rtl="0" eaLnBrk="1" latinLnBrk="0" hangingPunct="1">
        <a:defRPr sz="1570" kern="1200">
          <a:solidFill>
            <a:schemeClr val="tx1"/>
          </a:solidFill>
          <a:latin typeface="+mn-lt"/>
          <a:ea typeface="+mn-ea"/>
          <a:cs typeface="+mn-cs"/>
        </a:defRPr>
      </a:lvl4pPr>
      <a:lvl5pPr marL="1586865" algn="l" defTabSz="793115" rtl="0" eaLnBrk="1" latinLnBrk="0" hangingPunct="1">
        <a:defRPr sz="1570" kern="1200">
          <a:solidFill>
            <a:schemeClr val="tx1"/>
          </a:solidFill>
          <a:latin typeface="+mn-lt"/>
          <a:ea typeface="+mn-ea"/>
          <a:cs typeface="+mn-cs"/>
        </a:defRPr>
      </a:lvl5pPr>
      <a:lvl6pPr marL="1983740" algn="l" defTabSz="793115" rtl="0" eaLnBrk="1" latinLnBrk="0" hangingPunct="1">
        <a:defRPr sz="1570" kern="1200">
          <a:solidFill>
            <a:schemeClr val="tx1"/>
          </a:solidFill>
          <a:latin typeface="+mn-lt"/>
          <a:ea typeface="+mn-ea"/>
          <a:cs typeface="+mn-cs"/>
        </a:defRPr>
      </a:lvl6pPr>
      <a:lvl7pPr marL="2379980" algn="l" defTabSz="793115" rtl="0" eaLnBrk="1" latinLnBrk="0" hangingPunct="1">
        <a:defRPr sz="1570" kern="1200">
          <a:solidFill>
            <a:schemeClr val="tx1"/>
          </a:solidFill>
          <a:latin typeface="+mn-lt"/>
          <a:ea typeface="+mn-ea"/>
          <a:cs typeface="+mn-cs"/>
        </a:defRPr>
      </a:lvl7pPr>
      <a:lvl8pPr marL="2776855" algn="l" defTabSz="793115" rtl="0" eaLnBrk="1" latinLnBrk="0" hangingPunct="1">
        <a:defRPr sz="1570" kern="1200">
          <a:solidFill>
            <a:schemeClr val="tx1"/>
          </a:solidFill>
          <a:latin typeface="+mn-lt"/>
          <a:ea typeface="+mn-ea"/>
          <a:cs typeface="+mn-cs"/>
        </a:defRPr>
      </a:lvl8pPr>
      <a:lvl9pPr marL="3173730" algn="l" defTabSz="793115" rtl="0" eaLnBrk="1" latinLnBrk="0" hangingPunct="1">
        <a:defRPr sz="157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350" name=""/>
        <p:cNvGrpSpPr/>
        <p:nvPr/>
      </p:nvGrpSpPr>
      <p:grpSpPr>
        <a:xfrm>
          <a:off x="0" y="0"/>
          <a:ext cx="0" cy="0"/>
          <a:chOff x="0" y="0"/>
          <a:chExt cx="0" cy="0"/>
        </a:xfrm>
      </p:grpSpPr>
      <p:pic>
        <p:nvPicPr>
          <p:cNvPr id="2097194" name="图片 437917"/>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0212" name="Text Box 5"/>
          <p:cNvSpPr txBox="1">
            <a:spLocks noChangeArrowheads="1"/>
          </p:cNvSpPr>
          <p:nvPr>
            <p:custDataLst>
              <p:tags r:id="rId10"/>
            </p:custDataLst>
          </p:nvPr>
        </p:nvSpPr>
        <p:spPr bwMode="gray">
          <a:xfrm>
            <a:off x="4794291" y="6572833"/>
            <a:ext cx="355600" cy="139701"/>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35841" name="图片 437917"/>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456" name=""/>
        <p:cNvGrpSpPr/>
        <p:nvPr/>
      </p:nvGrpSpPr>
      <p:grpSpPr>
        <a:xfrm>
          <a:off x="0" y="0"/>
          <a:ext cx="0" cy="0"/>
          <a:chOff x="0" y="0"/>
          <a:chExt cx="0" cy="0"/>
        </a:xfrm>
      </p:grpSpPr>
      <p:pic>
        <p:nvPicPr>
          <p:cNvPr id="2097282" name="图片 443962"/>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0957" name="Text Box 5"/>
          <p:cNvSpPr txBox="1">
            <a:spLocks noChangeArrowheads="1"/>
          </p:cNvSpPr>
          <p:nvPr>
            <p:custDataLst>
              <p:tags r:id="rId12"/>
            </p:custDataLst>
          </p:nvPr>
        </p:nvSpPr>
        <p:spPr bwMode="gray">
          <a:xfrm>
            <a:off x="4794291" y="6572833"/>
            <a:ext cx="355600" cy="139701"/>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1000" dirty="0">
                <a:solidFill>
                  <a:srgbClr val="000000"/>
                </a:solidFill>
              </a:rPr>
              <a:t>- </a:t>
            </a:r>
            <a:fld id="{F19921E4-186C-4209-AE20-400CBB58D8B7}" type="slidenum">
              <a:rPr lang="en-US" sz="1000" smtClean="0">
                <a:solidFill>
                  <a:srgbClr val="000000"/>
                </a:solidFill>
              </a:rPr>
            </a:fld>
            <a:r>
              <a:rPr lang="en-US" sz="1000" dirty="0">
                <a:solidFill>
                  <a:srgbClr val="000000"/>
                </a:solidFill>
              </a:rPr>
              <a:t> -</a:t>
            </a:r>
            <a:endParaRPr lang="en-US" sz="1000" dirty="0">
              <a:solidFill>
                <a:srgbClr val="000000"/>
              </a:solidFill>
            </a:endParaRPr>
          </a:p>
        </p:txBody>
      </p:sp>
      <p:sp>
        <p:nvSpPr>
          <p:cNvPr id="38913" name="图片 443962"/>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hdr="0" ftr="0" dt="0"/>
  <p:txStyles>
    <p:title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p:titleStyle>
    <p:body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dirty="0">
          <a:solidFill>
            <a:schemeClr val="tx2"/>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dirty="0">
          <a:solidFill>
            <a:schemeClr val="tx2"/>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dirty="0">
          <a:solidFill>
            <a:schemeClr val="tx2"/>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dirty="0">
          <a:solidFill>
            <a:schemeClr val="tx2"/>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p:bodyStyle>
    <p:otherStyle>
      <a:defPPr>
        <a:defRPr lang="en-US"/>
      </a:defPPr>
      <a:lvl1pPr marL="0" algn="l" defTabSz="859790" rtl="0" eaLnBrk="1" latinLnBrk="0" hangingPunct="1">
        <a:defRPr sz="1700" kern="1200">
          <a:solidFill>
            <a:schemeClr val="tx1"/>
          </a:solidFill>
          <a:latin typeface="+mn-lt"/>
          <a:ea typeface="+mn-ea"/>
          <a:cs typeface="+mn-cs"/>
        </a:defRPr>
      </a:lvl1pPr>
      <a:lvl2pPr marL="429895" algn="l" defTabSz="859790" rtl="0" eaLnBrk="1" latinLnBrk="0" hangingPunct="1">
        <a:defRPr sz="1700" kern="1200">
          <a:solidFill>
            <a:schemeClr val="tx1"/>
          </a:solidFill>
          <a:latin typeface="+mn-lt"/>
          <a:ea typeface="+mn-ea"/>
          <a:cs typeface="+mn-cs"/>
        </a:defRPr>
      </a:lvl2pPr>
      <a:lvl3pPr marL="859790" algn="l" defTabSz="859790" rtl="0" eaLnBrk="1" latinLnBrk="0" hangingPunct="1">
        <a:defRPr sz="1700" kern="1200">
          <a:solidFill>
            <a:schemeClr val="tx1"/>
          </a:solidFill>
          <a:latin typeface="+mn-lt"/>
          <a:ea typeface="+mn-ea"/>
          <a:cs typeface="+mn-cs"/>
        </a:defRPr>
      </a:lvl3pPr>
      <a:lvl4pPr marL="1289050" algn="l" defTabSz="859790" rtl="0" eaLnBrk="1" latinLnBrk="0" hangingPunct="1">
        <a:defRPr sz="1700" kern="1200">
          <a:solidFill>
            <a:schemeClr val="tx1"/>
          </a:solidFill>
          <a:latin typeface="+mn-lt"/>
          <a:ea typeface="+mn-ea"/>
          <a:cs typeface="+mn-cs"/>
        </a:defRPr>
      </a:lvl4pPr>
      <a:lvl5pPr marL="1718945" algn="l" defTabSz="859790" rtl="0" eaLnBrk="1" latinLnBrk="0" hangingPunct="1">
        <a:defRPr sz="1700" kern="1200">
          <a:solidFill>
            <a:schemeClr val="tx1"/>
          </a:solidFill>
          <a:latin typeface="+mn-lt"/>
          <a:ea typeface="+mn-ea"/>
          <a:cs typeface="+mn-cs"/>
        </a:defRPr>
      </a:lvl5pPr>
      <a:lvl6pPr marL="2148840" algn="l" defTabSz="859790" rtl="0" eaLnBrk="1" latinLnBrk="0" hangingPunct="1">
        <a:defRPr sz="1700" kern="1200">
          <a:solidFill>
            <a:schemeClr val="tx1"/>
          </a:solidFill>
          <a:latin typeface="+mn-lt"/>
          <a:ea typeface="+mn-ea"/>
          <a:cs typeface="+mn-cs"/>
        </a:defRPr>
      </a:lvl6pPr>
      <a:lvl7pPr marL="2578735" algn="l" defTabSz="859790" rtl="0" eaLnBrk="1" latinLnBrk="0" hangingPunct="1">
        <a:defRPr sz="1700" kern="1200">
          <a:solidFill>
            <a:schemeClr val="tx1"/>
          </a:solidFill>
          <a:latin typeface="+mn-lt"/>
          <a:ea typeface="+mn-ea"/>
          <a:cs typeface="+mn-cs"/>
        </a:defRPr>
      </a:lvl7pPr>
      <a:lvl8pPr marL="3007995" algn="l" defTabSz="859790" rtl="0" eaLnBrk="1" latinLnBrk="0" hangingPunct="1">
        <a:defRPr sz="1700" kern="1200">
          <a:solidFill>
            <a:schemeClr val="tx1"/>
          </a:solidFill>
          <a:latin typeface="+mn-lt"/>
          <a:ea typeface="+mn-ea"/>
          <a:cs typeface="+mn-cs"/>
        </a:defRPr>
      </a:lvl8pPr>
      <a:lvl9pPr marL="3437890" algn="l" defTabSz="859790" rtl="0" eaLnBrk="1" latinLnBrk="0" hangingPunct="1">
        <a:defRPr sz="17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753" name=""/>
        <p:cNvGrpSpPr/>
        <p:nvPr/>
      </p:nvGrpSpPr>
      <p:grpSpPr>
        <a:xfrm>
          <a:off x="0" y="0"/>
          <a:ext cx="0" cy="0"/>
          <a:chOff x="0" y="0"/>
          <a:chExt cx="0" cy="0"/>
        </a:xfrm>
      </p:grpSpPr>
      <p:pic>
        <p:nvPicPr>
          <p:cNvPr id="2097432" name="图片 461293"/>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2676" name="Text Box 5"/>
          <p:cNvSpPr txBox="1">
            <a:spLocks noChangeArrowheads="1"/>
          </p:cNvSpPr>
          <p:nvPr>
            <p:custDataLst>
              <p:tags r:id="rId12"/>
            </p:custDataLst>
          </p:nvPr>
        </p:nvSpPr>
        <p:spPr bwMode="gray">
          <a:xfrm>
            <a:off x="4794291" y="6570509"/>
            <a:ext cx="293350" cy="142027"/>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925" dirty="0">
                <a:solidFill>
                  <a:srgbClr val="000000"/>
                </a:solidFill>
              </a:rPr>
              <a:t>- </a:t>
            </a:r>
            <a:fld id="{F19921E4-186C-4209-AE20-400CBB58D8B7}" type="slidenum">
              <a:rPr lang="en-US" sz="925" smtClean="0">
                <a:solidFill>
                  <a:srgbClr val="000000"/>
                </a:solidFill>
              </a:rPr>
            </a:fld>
            <a:r>
              <a:rPr lang="en-US" sz="925" dirty="0">
                <a:solidFill>
                  <a:srgbClr val="000000"/>
                </a:solidFill>
              </a:rPr>
              <a:t> -</a:t>
            </a:r>
            <a:endParaRPr lang="en-US" sz="925" dirty="0">
              <a:solidFill>
                <a:srgbClr val="000000"/>
              </a:solidFill>
            </a:endParaRPr>
          </a:p>
        </p:txBody>
      </p:sp>
      <p:sp>
        <p:nvSpPr>
          <p:cNvPr id="41985" name="图片 461293"/>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ftr="0" dt="0"/>
  <p:txStyles>
    <p:titleStyle>
      <a:lvl1pPr algn="l" defTabSz="883920" rtl="0" eaLnBrk="1" fontAlgn="base" hangingPunct="1">
        <a:lnSpc>
          <a:spcPct val="106000"/>
        </a:lnSpc>
        <a:spcBef>
          <a:spcPct val="0"/>
        </a:spcBef>
        <a:spcAft>
          <a:spcPct val="0"/>
        </a:spcAft>
        <a:defRPr sz="1845" b="1" kern="1200">
          <a:solidFill>
            <a:schemeClr val="tx2"/>
          </a:solidFill>
          <a:latin typeface="+mj-lt"/>
          <a:ea typeface="+mj-ea"/>
          <a:cs typeface="+mj-cs"/>
        </a:defRPr>
      </a:lvl1pPr>
      <a:lvl2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96875" algn="l" rtl="0" eaLnBrk="1" fontAlgn="base" hangingPunct="1">
        <a:spcBef>
          <a:spcPct val="0"/>
        </a:spcBef>
        <a:spcAft>
          <a:spcPct val="0"/>
        </a:spcAft>
        <a:defRPr sz="2125" b="1">
          <a:solidFill>
            <a:schemeClr val="accent1"/>
          </a:solidFill>
          <a:latin typeface="Arial" panose="020B0604020202020204" pitchFamily="34" charset="0"/>
        </a:defRPr>
      </a:lvl6pPr>
      <a:lvl7pPr marL="793115" algn="l" rtl="0" eaLnBrk="1" fontAlgn="base" hangingPunct="1">
        <a:spcBef>
          <a:spcPct val="0"/>
        </a:spcBef>
        <a:spcAft>
          <a:spcPct val="0"/>
        </a:spcAft>
        <a:defRPr sz="2125" b="1">
          <a:solidFill>
            <a:schemeClr val="accent1"/>
          </a:solidFill>
          <a:latin typeface="Arial" panose="020B0604020202020204" pitchFamily="34" charset="0"/>
        </a:defRPr>
      </a:lvl7pPr>
      <a:lvl8pPr marL="1189990" algn="l" rtl="0" eaLnBrk="1" fontAlgn="base" hangingPunct="1">
        <a:spcBef>
          <a:spcPct val="0"/>
        </a:spcBef>
        <a:spcAft>
          <a:spcPct val="0"/>
        </a:spcAft>
        <a:defRPr sz="2125" b="1">
          <a:solidFill>
            <a:schemeClr val="accent1"/>
          </a:solidFill>
          <a:latin typeface="Arial" panose="020B0604020202020204" pitchFamily="34" charset="0"/>
        </a:defRPr>
      </a:lvl8pPr>
      <a:lvl9pPr marL="1586865" algn="l" rtl="0" eaLnBrk="1" fontAlgn="base" hangingPunct="1">
        <a:spcBef>
          <a:spcPct val="0"/>
        </a:spcBef>
        <a:spcAft>
          <a:spcPct val="0"/>
        </a:spcAft>
        <a:defRPr sz="2125" b="1">
          <a:solidFill>
            <a:schemeClr val="accent1"/>
          </a:solidFill>
          <a:latin typeface="Arial" panose="020B0604020202020204" pitchFamily="34" charset="0"/>
        </a:defRPr>
      </a:lvl9pPr>
    </p:titleStyle>
    <p:bodyStyle>
      <a:lvl1pPr marL="331470" indent="-331470" algn="l" defTabSz="883920" rtl="0" eaLnBrk="1" fontAlgn="base" hangingPunct="1">
        <a:lnSpc>
          <a:spcPct val="106000"/>
        </a:lnSpc>
        <a:spcBef>
          <a:spcPts val="1245"/>
        </a:spcBef>
        <a:spcAft>
          <a:spcPct val="0"/>
        </a:spcAft>
        <a:buFont typeface="Arial" panose="020B0604020202020204" pitchFamily="34" charset="0"/>
        <a:defRPr lang="en-US" sz="1290" kern="1200" dirty="0">
          <a:solidFill>
            <a:schemeClr val="tx2"/>
          </a:solidFill>
          <a:latin typeface="+mn-lt"/>
          <a:ea typeface="+mn-ea"/>
          <a:cs typeface="+mn-cs"/>
        </a:defRPr>
      </a:lvl1pPr>
      <a:lvl2pPr marL="175895" indent="-175895" algn="l" defTabSz="883920" rtl="0" eaLnBrk="1" fontAlgn="base" hangingPunct="1">
        <a:lnSpc>
          <a:spcPct val="106000"/>
        </a:lnSpc>
        <a:spcBef>
          <a:spcPts val="1245"/>
        </a:spcBef>
        <a:spcAft>
          <a:spcPct val="0"/>
        </a:spcAft>
        <a:buFont typeface="Arial" panose="020B0604020202020204" pitchFamily="34" charset="0"/>
        <a:buChar char="•"/>
        <a:defRPr lang="en-US" sz="1290" kern="1200" dirty="0">
          <a:solidFill>
            <a:schemeClr val="tx2"/>
          </a:solidFill>
          <a:latin typeface="+mn-lt"/>
          <a:ea typeface="+mj-ea"/>
          <a:cs typeface="+mj-cs"/>
        </a:defRPr>
      </a:lvl2pPr>
      <a:lvl3pPr marL="344170" indent="-16827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3pPr>
      <a:lvl4pPr marL="521970" indent="-17589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4pPr>
      <a:lvl5pPr marL="687070" indent="-165735" algn="l" defTabSz="883920" rtl="0" eaLnBrk="1" fontAlgn="base" hangingPunct="1">
        <a:lnSpc>
          <a:spcPct val="106000"/>
        </a:lnSpc>
        <a:spcBef>
          <a:spcPts val="530"/>
        </a:spcBef>
        <a:spcAft>
          <a:spcPct val="0"/>
        </a:spcAft>
        <a:buFont typeface="Arial" panose="020B0604020202020204" pitchFamily="34" charset="0"/>
        <a:buChar char="‒"/>
        <a:defRPr lang="en-GB" sz="1110" kern="1200" dirty="0">
          <a:solidFill>
            <a:schemeClr val="tx2"/>
          </a:solidFill>
          <a:latin typeface="+mn-lt"/>
          <a:ea typeface="+mj-ea"/>
          <a:cs typeface="+mj-cs"/>
        </a:defRPr>
      </a:lvl5pPr>
      <a:lvl6pPr marL="776605" indent="-158115" algn="l" defTabSz="793115" rtl="0" eaLnBrk="1" latinLnBrk="0" hangingPunct="1">
        <a:spcBef>
          <a:spcPts val="0"/>
        </a:spcBef>
        <a:spcAft>
          <a:spcPts val="260"/>
        </a:spcAft>
        <a:buFont typeface="Arial" panose="020B0604020202020204" pitchFamily="34" charset="0"/>
        <a:buChar char="•"/>
        <a:defRPr sz="1385" kern="1200" baseline="0">
          <a:solidFill>
            <a:schemeClr val="accent1"/>
          </a:solidFill>
          <a:latin typeface="+mn-lt"/>
          <a:ea typeface="+mn-ea"/>
          <a:cs typeface="+mn-cs"/>
        </a:defRPr>
      </a:lvl6pPr>
      <a:lvl7pPr marL="936625" indent="-16002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7pPr>
      <a:lvl8pPr marL="1087120" indent="-14986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8pPr>
      <a:lvl9pPr marL="1245235" indent="-158115"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9pPr>
    </p:bodyStyle>
    <p:otherStyle>
      <a:defPPr>
        <a:defRPr lang="en-US"/>
      </a:defPPr>
      <a:lvl1pPr marL="0" algn="l" defTabSz="793115" rtl="0" eaLnBrk="1" latinLnBrk="0" hangingPunct="1">
        <a:defRPr sz="1570" kern="1200">
          <a:solidFill>
            <a:schemeClr val="tx1"/>
          </a:solidFill>
          <a:latin typeface="+mn-lt"/>
          <a:ea typeface="+mn-ea"/>
          <a:cs typeface="+mn-cs"/>
        </a:defRPr>
      </a:lvl1pPr>
      <a:lvl2pPr marL="396875" algn="l" defTabSz="793115" rtl="0" eaLnBrk="1" latinLnBrk="0" hangingPunct="1">
        <a:defRPr sz="1570" kern="1200">
          <a:solidFill>
            <a:schemeClr val="tx1"/>
          </a:solidFill>
          <a:latin typeface="+mn-lt"/>
          <a:ea typeface="+mn-ea"/>
          <a:cs typeface="+mn-cs"/>
        </a:defRPr>
      </a:lvl2pPr>
      <a:lvl3pPr marL="793115" algn="l" defTabSz="793115" rtl="0" eaLnBrk="1" latinLnBrk="0" hangingPunct="1">
        <a:defRPr sz="1570" kern="1200">
          <a:solidFill>
            <a:schemeClr val="tx1"/>
          </a:solidFill>
          <a:latin typeface="+mn-lt"/>
          <a:ea typeface="+mn-ea"/>
          <a:cs typeface="+mn-cs"/>
        </a:defRPr>
      </a:lvl3pPr>
      <a:lvl4pPr marL="1189990" algn="l" defTabSz="793115" rtl="0" eaLnBrk="1" latinLnBrk="0" hangingPunct="1">
        <a:defRPr sz="1570" kern="1200">
          <a:solidFill>
            <a:schemeClr val="tx1"/>
          </a:solidFill>
          <a:latin typeface="+mn-lt"/>
          <a:ea typeface="+mn-ea"/>
          <a:cs typeface="+mn-cs"/>
        </a:defRPr>
      </a:lvl4pPr>
      <a:lvl5pPr marL="1586865" algn="l" defTabSz="793115" rtl="0" eaLnBrk="1" latinLnBrk="0" hangingPunct="1">
        <a:defRPr sz="1570" kern="1200">
          <a:solidFill>
            <a:schemeClr val="tx1"/>
          </a:solidFill>
          <a:latin typeface="+mn-lt"/>
          <a:ea typeface="+mn-ea"/>
          <a:cs typeface="+mn-cs"/>
        </a:defRPr>
      </a:lvl5pPr>
      <a:lvl6pPr marL="1983740" algn="l" defTabSz="793115" rtl="0" eaLnBrk="1" latinLnBrk="0" hangingPunct="1">
        <a:defRPr sz="1570" kern="1200">
          <a:solidFill>
            <a:schemeClr val="tx1"/>
          </a:solidFill>
          <a:latin typeface="+mn-lt"/>
          <a:ea typeface="+mn-ea"/>
          <a:cs typeface="+mn-cs"/>
        </a:defRPr>
      </a:lvl6pPr>
      <a:lvl7pPr marL="2379980" algn="l" defTabSz="793115" rtl="0" eaLnBrk="1" latinLnBrk="0" hangingPunct="1">
        <a:defRPr sz="1570" kern="1200">
          <a:solidFill>
            <a:schemeClr val="tx1"/>
          </a:solidFill>
          <a:latin typeface="+mn-lt"/>
          <a:ea typeface="+mn-ea"/>
          <a:cs typeface="+mn-cs"/>
        </a:defRPr>
      </a:lvl7pPr>
      <a:lvl8pPr marL="2776855" algn="l" defTabSz="793115" rtl="0" eaLnBrk="1" latinLnBrk="0" hangingPunct="1">
        <a:defRPr sz="1570" kern="1200">
          <a:solidFill>
            <a:schemeClr val="tx1"/>
          </a:solidFill>
          <a:latin typeface="+mn-lt"/>
          <a:ea typeface="+mn-ea"/>
          <a:cs typeface="+mn-cs"/>
        </a:defRPr>
      </a:lvl8pPr>
      <a:lvl9pPr marL="3173730" algn="l" defTabSz="793115" rtl="0" eaLnBrk="1" latinLnBrk="0" hangingPunct="1">
        <a:defRPr sz="157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404" name=""/>
        <p:cNvGrpSpPr/>
        <p:nvPr/>
      </p:nvGrpSpPr>
      <p:grpSpPr>
        <a:xfrm>
          <a:off x="0" y="0"/>
          <a:ext cx="0" cy="0"/>
          <a:chOff x="0" y="0"/>
          <a:chExt cx="0" cy="0"/>
        </a:xfrm>
      </p:grpSpPr>
      <p:pic>
        <p:nvPicPr>
          <p:cNvPr id="2097250" name="图片 472321"/>
          <p:cNvPicPr preferRelativeResize="0">
            <a:picLocks noChangeArrowheads="1"/>
          </p:cNvPicPr>
          <p:nvPr/>
        </p:nvPicPr>
        <p:blipFill>
          <a:blip/>
          <a:srcRect/>
          <a:stretch>
            <a:fillRect/>
          </a:stretch>
        </p:blipFill>
        <p:spPr bwMode="auto">
          <a:xfrm>
            <a:off x="1" y="0"/>
            <a:ext cx="158221" cy="158750"/>
          </a:xfrm>
          <a:prstGeom prst="rect">
            <a:avLst/>
          </a:prstGeom>
          <a:noFill/>
          <a:ln>
            <a:noFill/>
          </a:ln>
        </p:spPr>
      </p:pic>
      <p:sp>
        <p:nvSpPr>
          <p:cNvPr id="1050714" name="Text Box 5"/>
          <p:cNvSpPr txBox="1">
            <a:spLocks noChangeArrowheads="1"/>
          </p:cNvSpPr>
          <p:nvPr>
            <p:custDataLst>
              <p:tags r:id="rId12"/>
            </p:custDataLst>
          </p:nvPr>
        </p:nvSpPr>
        <p:spPr bwMode="gray">
          <a:xfrm>
            <a:off x="4794291" y="6570509"/>
            <a:ext cx="293350" cy="142027"/>
          </a:xfrm>
          <a:prstGeom prst="rect">
            <a:avLst/>
          </a:prstGeom>
          <a:noFill/>
          <a:ln>
            <a:noFill/>
          </a:ln>
          <a:effectLst>
            <a:prstShdw prst="shdw17" dist="17961" dir="2700000">
              <a:srgbClr val="858585"/>
            </a:prstShdw>
          </a:effectLst>
        </p:spPr>
        <p:txBody>
          <a:bodyPr wrap="none" lIns="0" tIns="0" rIns="0" bIns="0" anchor="b" anchorCtr="1">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000000"/>
              </a:buClr>
              <a:buSzPct val="65000"/>
              <a:buFont typeface="Wingdings" panose="05000000000000000000" pitchFamily="2" charset="2"/>
              <a:buNone/>
            </a:pPr>
            <a:r>
              <a:rPr lang="en-US" sz="925" dirty="0">
                <a:solidFill>
                  <a:srgbClr val="000000"/>
                </a:solidFill>
              </a:rPr>
              <a:t>- </a:t>
            </a:r>
            <a:fld id="{F19921E4-186C-4209-AE20-400CBB58D8B7}" type="slidenum">
              <a:rPr lang="en-US" sz="925" smtClean="0">
                <a:solidFill>
                  <a:srgbClr val="000000"/>
                </a:solidFill>
              </a:rPr>
            </a:fld>
            <a:r>
              <a:rPr lang="en-US" sz="925" dirty="0">
                <a:solidFill>
                  <a:srgbClr val="000000"/>
                </a:solidFill>
              </a:rPr>
              <a:t> -</a:t>
            </a:r>
            <a:endParaRPr lang="en-US" sz="925" dirty="0">
              <a:solidFill>
                <a:srgbClr val="000000"/>
              </a:solidFill>
            </a:endParaRPr>
          </a:p>
        </p:txBody>
      </p:sp>
      <p:sp>
        <p:nvSpPr>
          <p:cNvPr id="45057" name="图片 472321"/>
          <p:cNvSpPr/>
          <p:nvPr/>
        </p:nvSpPr>
        <p:spPr>
          <a:xfrm>
            <a:off x="1" y="0"/>
            <a:ext cx="158221" cy="158750"/>
          </a:xfrm>
          <a:prstGeom prst="rect">
            <a:avLst/>
          </a:prstGeom>
          <a:noFill/>
          <a:ln w="9525">
            <a:noFill/>
          </a:ln>
        </p:spPr>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hf hdr="0" ftr="0" dt="0"/>
  <p:txStyles>
    <p:titleStyle>
      <a:lvl1pPr algn="l" defTabSz="883920" rtl="0" eaLnBrk="1" fontAlgn="base" hangingPunct="1">
        <a:lnSpc>
          <a:spcPct val="106000"/>
        </a:lnSpc>
        <a:spcBef>
          <a:spcPct val="0"/>
        </a:spcBef>
        <a:spcAft>
          <a:spcPct val="0"/>
        </a:spcAft>
        <a:defRPr sz="1845" b="1" kern="1200">
          <a:solidFill>
            <a:schemeClr val="tx2"/>
          </a:solidFill>
          <a:latin typeface="+mj-lt"/>
          <a:ea typeface="+mj-ea"/>
          <a:cs typeface="+mj-cs"/>
        </a:defRPr>
      </a:lvl1pPr>
      <a:lvl2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883920"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396875" algn="l" rtl="0" eaLnBrk="1" fontAlgn="base" hangingPunct="1">
        <a:spcBef>
          <a:spcPct val="0"/>
        </a:spcBef>
        <a:spcAft>
          <a:spcPct val="0"/>
        </a:spcAft>
        <a:defRPr sz="2125" b="1">
          <a:solidFill>
            <a:schemeClr val="accent1"/>
          </a:solidFill>
          <a:latin typeface="Arial" panose="020B0604020202020204" pitchFamily="34" charset="0"/>
        </a:defRPr>
      </a:lvl6pPr>
      <a:lvl7pPr marL="793115" algn="l" rtl="0" eaLnBrk="1" fontAlgn="base" hangingPunct="1">
        <a:spcBef>
          <a:spcPct val="0"/>
        </a:spcBef>
        <a:spcAft>
          <a:spcPct val="0"/>
        </a:spcAft>
        <a:defRPr sz="2125" b="1">
          <a:solidFill>
            <a:schemeClr val="accent1"/>
          </a:solidFill>
          <a:latin typeface="Arial" panose="020B0604020202020204" pitchFamily="34" charset="0"/>
        </a:defRPr>
      </a:lvl7pPr>
      <a:lvl8pPr marL="1189990" algn="l" rtl="0" eaLnBrk="1" fontAlgn="base" hangingPunct="1">
        <a:spcBef>
          <a:spcPct val="0"/>
        </a:spcBef>
        <a:spcAft>
          <a:spcPct val="0"/>
        </a:spcAft>
        <a:defRPr sz="2125" b="1">
          <a:solidFill>
            <a:schemeClr val="accent1"/>
          </a:solidFill>
          <a:latin typeface="Arial" panose="020B0604020202020204" pitchFamily="34" charset="0"/>
        </a:defRPr>
      </a:lvl8pPr>
      <a:lvl9pPr marL="1586865" algn="l" rtl="0" eaLnBrk="1" fontAlgn="base" hangingPunct="1">
        <a:spcBef>
          <a:spcPct val="0"/>
        </a:spcBef>
        <a:spcAft>
          <a:spcPct val="0"/>
        </a:spcAft>
        <a:defRPr sz="2125" b="1">
          <a:solidFill>
            <a:schemeClr val="accent1"/>
          </a:solidFill>
          <a:latin typeface="Arial" panose="020B0604020202020204" pitchFamily="34" charset="0"/>
        </a:defRPr>
      </a:lvl9pPr>
    </p:titleStyle>
    <p:bodyStyle>
      <a:lvl1pPr marL="331470" indent="-331470" algn="l" defTabSz="883920" rtl="0" eaLnBrk="1" fontAlgn="base" hangingPunct="1">
        <a:lnSpc>
          <a:spcPct val="106000"/>
        </a:lnSpc>
        <a:spcBef>
          <a:spcPts val="1245"/>
        </a:spcBef>
        <a:spcAft>
          <a:spcPct val="0"/>
        </a:spcAft>
        <a:buFont typeface="Arial" panose="020B0604020202020204" pitchFamily="34" charset="0"/>
        <a:defRPr lang="en-US" sz="1290" kern="1200" dirty="0">
          <a:solidFill>
            <a:schemeClr val="tx2"/>
          </a:solidFill>
          <a:latin typeface="+mn-lt"/>
          <a:ea typeface="+mn-ea"/>
          <a:cs typeface="+mn-cs"/>
        </a:defRPr>
      </a:lvl1pPr>
      <a:lvl2pPr marL="175895" indent="-175895" algn="l" defTabSz="883920" rtl="0" eaLnBrk="1" fontAlgn="base" hangingPunct="1">
        <a:lnSpc>
          <a:spcPct val="106000"/>
        </a:lnSpc>
        <a:spcBef>
          <a:spcPts val="1245"/>
        </a:spcBef>
        <a:spcAft>
          <a:spcPct val="0"/>
        </a:spcAft>
        <a:buFont typeface="Arial" panose="020B0604020202020204" pitchFamily="34" charset="0"/>
        <a:buChar char="•"/>
        <a:defRPr lang="en-US" sz="1290" kern="1200" dirty="0">
          <a:solidFill>
            <a:schemeClr val="tx2"/>
          </a:solidFill>
          <a:latin typeface="+mn-lt"/>
          <a:ea typeface="+mj-ea"/>
          <a:cs typeface="+mj-cs"/>
        </a:defRPr>
      </a:lvl2pPr>
      <a:lvl3pPr marL="344170" indent="-16827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3pPr>
      <a:lvl4pPr marL="521970" indent="-175895" algn="l" defTabSz="883920" rtl="0" eaLnBrk="1" fontAlgn="base" hangingPunct="1">
        <a:lnSpc>
          <a:spcPct val="106000"/>
        </a:lnSpc>
        <a:spcBef>
          <a:spcPts val="530"/>
        </a:spcBef>
        <a:spcAft>
          <a:spcPct val="0"/>
        </a:spcAft>
        <a:buFont typeface="Arial" panose="020B0604020202020204" pitchFamily="34" charset="0"/>
        <a:buChar char="•"/>
        <a:defRPr lang="en-US" sz="1110" kern="1200" dirty="0">
          <a:solidFill>
            <a:schemeClr val="tx2"/>
          </a:solidFill>
          <a:latin typeface="+mn-lt"/>
          <a:ea typeface="+mj-ea"/>
          <a:cs typeface="+mj-cs"/>
        </a:defRPr>
      </a:lvl4pPr>
      <a:lvl5pPr marL="687070" indent="-165735" algn="l" defTabSz="883920" rtl="0" eaLnBrk="1" fontAlgn="base" hangingPunct="1">
        <a:lnSpc>
          <a:spcPct val="106000"/>
        </a:lnSpc>
        <a:spcBef>
          <a:spcPts val="530"/>
        </a:spcBef>
        <a:spcAft>
          <a:spcPct val="0"/>
        </a:spcAft>
        <a:buFont typeface="Arial" panose="020B0604020202020204" pitchFamily="34" charset="0"/>
        <a:buChar char="‒"/>
        <a:defRPr lang="en-GB" sz="1110" kern="1200" dirty="0">
          <a:solidFill>
            <a:schemeClr val="tx2"/>
          </a:solidFill>
          <a:latin typeface="+mn-lt"/>
          <a:ea typeface="+mj-ea"/>
          <a:cs typeface="+mj-cs"/>
        </a:defRPr>
      </a:lvl5pPr>
      <a:lvl6pPr marL="776605" indent="-158115" algn="l" defTabSz="793115" rtl="0" eaLnBrk="1" latinLnBrk="0" hangingPunct="1">
        <a:spcBef>
          <a:spcPts val="0"/>
        </a:spcBef>
        <a:spcAft>
          <a:spcPts val="260"/>
        </a:spcAft>
        <a:buFont typeface="Arial" panose="020B0604020202020204" pitchFamily="34" charset="0"/>
        <a:buChar char="•"/>
        <a:defRPr sz="1385" kern="1200" baseline="0">
          <a:solidFill>
            <a:schemeClr val="accent1"/>
          </a:solidFill>
          <a:latin typeface="+mn-lt"/>
          <a:ea typeface="+mn-ea"/>
          <a:cs typeface="+mn-cs"/>
        </a:defRPr>
      </a:lvl6pPr>
      <a:lvl7pPr marL="936625" indent="-16002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7pPr>
      <a:lvl8pPr marL="1087120" indent="-149860"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8pPr>
      <a:lvl9pPr marL="1245235" indent="-158115" algn="l" defTabSz="793115" rtl="0" eaLnBrk="1" latinLnBrk="0" hangingPunct="1">
        <a:spcBef>
          <a:spcPts val="0"/>
        </a:spcBef>
        <a:spcAft>
          <a:spcPts val="260"/>
        </a:spcAft>
        <a:buFont typeface="Arial" panose="020B0604020202020204" pitchFamily="34" charset="0"/>
        <a:buChar char="‒"/>
        <a:defRPr sz="1200" kern="1200">
          <a:solidFill>
            <a:schemeClr val="accent1"/>
          </a:solidFill>
          <a:latin typeface="+mn-lt"/>
          <a:ea typeface="+mn-ea"/>
          <a:cs typeface="+mn-cs"/>
        </a:defRPr>
      </a:lvl9pPr>
    </p:bodyStyle>
    <p:otherStyle>
      <a:defPPr>
        <a:defRPr lang="en-US"/>
      </a:defPPr>
      <a:lvl1pPr marL="0" algn="l" defTabSz="793115" rtl="0" eaLnBrk="1" latinLnBrk="0" hangingPunct="1">
        <a:defRPr sz="1570" kern="1200">
          <a:solidFill>
            <a:schemeClr val="tx1"/>
          </a:solidFill>
          <a:latin typeface="+mn-lt"/>
          <a:ea typeface="+mn-ea"/>
          <a:cs typeface="+mn-cs"/>
        </a:defRPr>
      </a:lvl1pPr>
      <a:lvl2pPr marL="396875" algn="l" defTabSz="793115" rtl="0" eaLnBrk="1" latinLnBrk="0" hangingPunct="1">
        <a:defRPr sz="1570" kern="1200">
          <a:solidFill>
            <a:schemeClr val="tx1"/>
          </a:solidFill>
          <a:latin typeface="+mn-lt"/>
          <a:ea typeface="+mn-ea"/>
          <a:cs typeface="+mn-cs"/>
        </a:defRPr>
      </a:lvl2pPr>
      <a:lvl3pPr marL="793115" algn="l" defTabSz="793115" rtl="0" eaLnBrk="1" latinLnBrk="0" hangingPunct="1">
        <a:defRPr sz="1570" kern="1200">
          <a:solidFill>
            <a:schemeClr val="tx1"/>
          </a:solidFill>
          <a:latin typeface="+mn-lt"/>
          <a:ea typeface="+mn-ea"/>
          <a:cs typeface="+mn-cs"/>
        </a:defRPr>
      </a:lvl3pPr>
      <a:lvl4pPr marL="1189990" algn="l" defTabSz="793115" rtl="0" eaLnBrk="1" latinLnBrk="0" hangingPunct="1">
        <a:defRPr sz="1570" kern="1200">
          <a:solidFill>
            <a:schemeClr val="tx1"/>
          </a:solidFill>
          <a:latin typeface="+mn-lt"/>
          <a:ea typeface="+mn-ea"/>
          <a:cs typeface="+mn-cs"/>
        </a:defRPr>
      </a:lvl4pPr>
      <a:lvl5pPr marL="1586865" algn="l" defTabSz="793115" rtl="0" eaLnBrk="1" latinLnBrk="0" hangingPunct="1">
        <a:defRPr sz="1570" kern="1200">
          <a:solidFill>
            <a:schemeClr val="tx1"/>
          </a:solidFill>
          <a:latin typeface="+mn-lt"/>
          <a:ea typeface="+mn-ea"/>
          <a:cs typeface="+mn-cs"/>
        </a:defRPr>
      </a:lvl5pPr>
      <a:lvl6pPr marL="1983740" algn="l" defTabSz="793115" rtl="0" eaLnBrk="1" latinLnBrk="0" hangingPunct="1">
        <a:defRPr sz="1570" kern="1200">
          <a:solidFill>
            <a:schemeClr val="tx1"/>
          </a:solidFill>
          <a:latin typeface="+mn-lt"/>
          <a:ea typeface="+mn-ea"/>
          <a:cs typeface="+mn-cs"/>
        </a:defRPr>
      </a:lvl6pPr>
      <a:lvl7pPr marL="2379980" algn="l" defTabSz="793115" rtl="0" eaLnBrk="1" latinLnBrk="0" hangingPunct="1">
        <a:defRPr sz="1570" kern="1200">
          <a:solidFill>
            <a:schemeClr val="tx1"/>
          </a:solidFill>
          <a:latin typeface="+mn-lt"/>
          <a:ea typeface="+mn-ea"/>
          <a:cs typeface="+mn-cs"/>
        </a:defRPr>
      </a:lvl7pPr>
      <a:lvl8pPr marL="2776855" algn="l" defTabSz="793115" rtl="0" eaLnBrk="1" latinLnBrk="0" hangingPunct="1">
        <a:defRPr sz="1570" kern="1200">
          <a:solidFill>
            <a:schemeClr val="tx1"/>
          </a:solidFill>
          <a:latin typeface="+mn-lt"/>
          <a:ea typeface="+mn-ea"/>
          <a:cs typeface="+mn-cs"/>
        </a:defRPr>
      </a:lvl8pPr>
      <a:lvl9pPr marL="3173730" algn="l" defTabSz="793115" rtl="0" eaLnBrk="1" latinLnBrk="0" hangingPunct="1">
        <a:defRPr sz="15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chart" Target="../charts/chart2.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image" Target="../media/image10.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6.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56.xml"/><Relationship Id="rId8" Type="http://schemas.microsoft.com/office/2007/relationships/diagramDrawing" Target="../diagrams/drawing1.xml"/><Relationship Id="rId7" Type="http://schemas.openxmlformats.org/officeDocument/2006/relationships/diagramColors" Target="../diagrams/colors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3" Type="http://schemas.openxmlformats.org/officeDocument/2006/relationships/tags" Target="../tags/tag137.xml"/><Relationship Id="rId2" Type="http://schemas.openxmlformats.org/officeDocument/2006/relationships/tags" Target="../tags/tag136.xml"/><Relationship Id="rId10" Type="http://schemas.openxmlformats.org/officeDocument/2006/relationships/notesSlide" Target="../notesSlides/notesSlide9.xml"/><Relationship Id="rId1" Type="http://schemas.openxmlformats.org/officeDocument/2006/relationships/tags" Target="../tags/tag135.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image" Target="../media/image28.png"/><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2" Type="http://schemas.openxmlformats.org/officeDocument/2006/relationships/notesSlide" Target="../notesSlides/notesSlide13.xml"/><Relationship Id="rId11" Type="http://schemas.openxmlformats.org/officeDocument/2006/relationships/slideLayout" Target="../slideLayouts/slideLayout2.xml"/><Relationship Id="rId10" Type="http://schemas.openxmlformats.org/officeDocument/2006/relationships/image" Target="../media/image30.png"/><Relationship Id="rId1" Type="http://schemas.openxmlformats.org/officeDocument/2006/relationships/tags" Target="../tags/tag148.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tags" Target="../tags/tag172.xml"/><Relationship Id="rId5" Type="http://schemas.openxmlformats.org/officeDocument/2006/relationships/tags" Target="../tags/tag171.xml"/><Relationship Id="rId4" Type="http://schemas.openxmlformats.org/officeDocument/2006/relationships/tags" Target="../tags/tag170.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40.xml.rels><?xml version="1.0" encoding="UTF-8" standalone="yes"?>
<Relationships xmlns="http://schemas.openxmlformats.org/package/2006/relationships"><Relationship Id="rId5" Type="http://schemas.openxmlformats.org/officeDocument/2006/relationships/vmlDrawing" Target="../drawings/vmlDrawing56.vml"/><Relationship Id="rId4" Type="http://schemas.openxmlformats.org/officeDocument/2006/relationships/slideLayout" Target="../slideLayouts/slideLayout121.xml"/><Relationship Id="rId3" Type="http://schemas.openxmlformats.org/officeDocument/2006/relationships/image" Target="../media/image5.emf"/><Relationship Id="rId2" Type="http://schemas.openxmlformats.org/officeDocument/2006/relationships/oleObject" Target="../embeddings/oleObject56.bin"/><Relationship Id="rId1" Type="http://schemas.openxmlformats.org/officeDocument/2006/relationships/tags" Target="../tags/tag173.xml"/></Relationships>
</file>

<file path=ppt/slides/_rels/slide41.xml.rels><?xml version="1.0" encoding="UTF-8" standalone="yes"?>
<Relationships xmlns="http://schemas.openxmlformats.org/package/2006/relationships"><Relationship Id="rId5" Type="http://schemas.openxmlformats.org/officeDocument/2006/relationships/vmlDrawing" Target="../drawings/vmlDrawing57.vml"/><Relationship Id="rId4" Type="http://schemas.openxmlformats.org/officeDocument/2006/relationships/slideLayout" Target="../slideLayouts/slideLayout121.xml"/><Relationship Id="rId3" Type="http://schemas.openxmlformats.org/officeDocument/2006/relationships/image" Target="../media/image5.emf"/><Relationship Id="rId2" Type="http://schemas.openxmlformats.org/officeDocument/2006/relationships/oleObject" Target="../embeddings/oleObject57.bin"/><Relationship Id="rId1" Type="http://schemas.openxmlformats.org/officeDocument/2006/relationships/tags" Target="../tags/tag174.xml"/></Relationships>
</file>

<file path=ppt/slides/_rels/slide42.xml.rels><?xml version="1.0" encoding="UTF-8" standalone="yes"?>
<Relationships xmlns="http://schemas.openxmlformats.org/package/2006/relationships"><Relationship Id="rId8" Type="http://schemas.openxmlformats.org/officeDocument/2006/relationships/vmlDrawing" Target="../drawings/vmlDrawing58.vml"/><Relationship Id="rId7" Type="http://schemas.openxmlformats.org/officeDocument/2006/relationships/slideLayout" Target="../slideLayouts/slideLayout12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5.emf"/><Relationship Id="rId2" Type="http://schemas.openxmlformats.org/officeDocument/2006/relationships/oleObject" Target="../embeddings/oleObject58.bin"/><Relationship Id="rId1" Type="http://schemas.openxmlformats.org/officeDocument/2006/relationships/tags" Target="../tags/tag17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44.xml.rels><?xml version="1.0" encoding="UTF-8" standalone="yes"?>
<Relationships xmlns="http://schemas.openxmlformats.org/package/2006/relationships"><Relationship Id="rId6" Type="http://schemas.openxmlformats.org/officeDocument/2006/relationships/slideLayout" Target="../slideLayouts/slideLayout121.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45.xml.rels><?xml version="1.0" encoding="UTF-8" standalone="yes"?>
<Relationships xmlns="http://schemas.openxmlformats.org/package/2006/relationships"><Relationship Id="rId9" Type="http://schemas.openxmlformats.org/officeDocument/2006/relationships/slideLayout" Target="../slideLayouts/slideLayout121.xml"/><Relationship Id="rId8" Type="http://schemas.openxmlformats.org/officeDocument/2006/relationships/image" Target="../media/image40.png"/><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tags" Target="../tags/tag176.xml"/><Relationship Id="rId3" Type="http://schemas.openxmlformats.org/officeDocument/2006/relationships/image" Target="../media/image36.jpeg"/><Relationship Id="rId2" Type="http://schemas.openxmlformats.org/officeDocument/2006/relationships/image" Target="../media/image35.png"/><Relationship Id="rId10" Type="http://schemas.openxmlformats.org/officeDocument/2006/relationships/notesSlide" Target="../notesSlides/notesSlide18.xml"/><Relationship Id="rId1" Type="http://schemas.openxmlformats.org/officeDocument/2006/relationships/image" Target="../media/image34.jpeg"/></Relationships>
</file>

<file path=ppt/slides/_rels/slide46.xml.rels><?xml version="1.0" encoding="UTF-8" standalone="yes"?>
<Relationships xmlns="http://schemas.openxmlformats.org/package/2006/relationships"><Relationship Id="rId9" Type="http://schemas.openxmlformats.org/officeDocument/2006/relationships/image" Target="../media/image42.png"/><Relationship Id="rId8" Type="http://schemas.openxmlformats.org/officeDocument/2006/relationships/image" Target="../media/image39.jpeg"/><Relationship Id="rId7" Type="http://schemas.openxmlformats.org/officeDocument/2006/relationships/image" Target="../media/image38.jpeg"/><Relationship Id="rId6" Type="http://schemas.openxmlformats.org/officeDocument/2006/relationships/image" Target="../media/image37.jpeg"/><Relationship Id="rId5" Type="http://schemas.openxmlformats.org/officeDocument/2006/relationships/tags" Target="../tags/tag177.xml"/><Relationship Id="rId4" Type="http://schemas.openxmlformats.org/officeDocument/2006/relationships/image" Target="../media/image36.jpeg"/><Relationship Id="rId3" Type="http://schemas.openxmlformats.org/officeDocument/2006/relationships/image" Target="../media/image35.png"/><Relationship Id="rId2" Type="http://schemas.openxmlformats.org/officeDocument/2006/relationships/image" Target="../media/image34.jpeg"/><Relationship Id="rId16" Type="http://schemas.openxmlformats.org/officeDocument/2006/relationships/notesSlide" Target="../notesSlides/notesSlide19.xml"/><Relationship Id="rId15" Type="http://schemas.openxmlformats.org/officeDocument/2006/relationships/slideLayout" Target="../slideLayouts/slideLayout121.xml"/><Relationship Id="rId14" Type="http://schemas.openxmlformats.org/officeDocument/2006/relationships/image" Target="../media/image47.png"/><Relationship Id="rId13" Type="http://schemas.openxmlformats.org/officeDocument/2006/relationships/image" Target="../media/image46.png"/><Relationship Id="rId12" Type="http://schemas.openxmlformats.org/officeDocument/2006/relationships/image" Target="../media/image45.png"/><Relationship Id="rId11" Type="http://schemas.openxmlformats.org/officeDocument/2006/relationships/image" Target="../media/image44.png"/><Relationship Id="rId10" Type="http://schemas.openxmlformats.org/officeDocument/2006/relationships/image" Target="../media/image43.png"/><Relationship Id="rId1" Type="http://schemas.openxmlformats.org/officeDocument/2006/relationships/image" Target="../media/image41.png"/></Relationships>
</file>

<file path=ppt/slides/_rels/slide47.xml.rels><?xml version="1.0" encoding="UTF-8" standalone="yes"?>
<Relationships xmlns="http://schemas.openxmlformats.org/package/2006/relationships"><Relationship Id="rId9" Type="http://schemas.openxmlformats.org/officeDocument/2006/relationships/image" Target="../media/image54.png"/><Relationship Id="rId8" Type="http://schemas.openxmlformats.org/officeDocument/2006/relationships/image" Target="../media/image53.png"/><Relationship Id="rId7" Type="http://schemas.openxmlformats.org/officeDocument/2006/relationships/image" Target="../media/image52.png"/><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7" Type="http://schemas.openxmlformats.org/officeDocument/2006/relationships/notesSlide" Target="../notesSlides/notesSlide20.xml"/><Relationship Id="rId16" Type="http://schemas.openxmlformats.org/officeDocument/2006/relationships/slideLayout" Target="../slideLayouts/slideLayout121.xml"/><Relationship Id="rId15" Type="http://schemas.openxmlformats.org/officeDocument/2006/relationships/image" Target="../media/image59.png"/><Relationship Id="rId14" Type="http://schemas.openxmlformats.org/officeDocument/2006/relationships/image" Target="../media/image58.png"/><Relationship Id="rId13" Type="http://schemas.openxmlformats.org/officeDocument/2006/relationships/image" Target="../media/image57.png"/><Relationship Id="rId12" Type="http://schemas.openxmlformats.org/officeDocument/2006/relationships/image" Target="../media/image56.png"/><Relationship Id="rId11" Type="http://schemas.openxmlformats.org/officeDocument/2006/relationships/image" Target="../media/image55.png"/><Relationship Id="rId10" Type="http://schemas.openxmlformats.org/officeDocument/2006/relationships/image" Target="../media/image41.png"/><Relationship Id="rId1" Type="http://schemas.openxmlformats.org/officeDocument/2006/relationships/image" Target="../media/image48.png"/></Relationships>
</file>

<file path=ppt/slides/_rels/slide48.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5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image" Target="../media/image60.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50.xml.rels><?xml version="1.0" encoding="UTF-8" standalone="yes"?>
<Relationships xmlns="http://schemas.openxmlformats.org/package/2006/relationships"><Relationship Id="rId6" Type="http://schemas.openxmlformats.org/officeDocument/2006/relationships/slideLayout" Target="../slideLayouts/slideLayout121.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51.xml.rels><?xml version="1.0" encoding="UTF-8" standalone="yes"?>
<Relationships xmlns="http://schemas.openxmlformats.org/package/2006/relationships"><Relationship Id="rId9" Type="http://schemas.openxmlformats.org/officeDocument/2006/relationships/image" Target="../media/image64.png"/><Relationship Id="rId8" Type="http://schemas.openxmlformats.org/officeDocument/2006/relationships/image" Target="../media/image63.png"/><Relationship Id="rId7" Type="http://schemas.openxmlformats.org/officeDocument/2006/relationships/image" Target="../media/image62.jpeg"/><Relationship Id="rId6" Type="http://schemas.openxmlformats.org/officeDocument/2006/relationships/image" Target="../media/image61.jpeg"/><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4" Type="http://schemas.openxmlformats.org/officeDocument/2006/relationships/notesSlide" Target="../notesSlides/notesSlide22.xml"/><Relationship Id="rId13" Type="http://schemas.openxmlformats.org/officeDocument/2006/relationships/slideLayout" Target="../slideLayouts/slideLayout121.xml"/><Relationship Id="rId12" Type="http://schemas.openxmlformats.org/officeDocument/2006/relationships/image" Target="../media/image67.png"/><Relationship Id="rId11" Type="http://schemas.openxmlformats.org/officeDocument/2006/relationships/image" Target="../media/image66.png"/><Relationship Id="rId10" Type="http://schemas.openxmlformats.org/officeDocument/2006/relationships/image" Target="../media/image65.png"/><Relationship Id="rId1" Type="http://schemas.openxmlformats.org/officeDocument/2006/relationships/diagramData" Target="../diagrams/data4.xml"/></Relationships>
</file>

<file path=ppt/slides/_rels/slide52.xml.rels><?xml version="1.0" encoding="UTF-8" standalone="yes"?>
<Relationships xmlns="http://schemas.openxmlformats.org/package/2006/relationships"><Relationship Id="rId9" Type="http://schemas.openxmlformats.org/officeDocument/2006/relationships/image" Target="../media/image71.png"/><Relationship Id="rId8" Type="http://schemas.openxmlformats.org/officeDocument/2006/relationships/image" Target="../media/image70.png"/><Relationship Id="rId7" Type="http://schemas.openxmlformats.org/officeDocument/2006/relationships/image" Target="../media/image69.png"/><Relationship Id="rId6" Type="http://schemas.openxmlformats.org/officeDocument/2006/relationships/image" Target="../media/image68.png"/><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jpeg"/><Relationship Id="rId11" Type="http://schemas.openxmlformats.org/officeDocument/2006/relationships/notesSlide" Target="../notesSlides/notesSlide23.xml"/><Relationship Id="rId10" Type="http://schemas.openxmlformats.org/officeDocument/2006/relationships/slideLayout" Target="../slideLayouts/slideLayout121.xml"/><Relationship Id="rId1" Type="http://schemas.openxmlformats.org/officeDocument/2006/relationships/image" Target="../media/image6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6.xml"/></Relationships>
</file>

<file path=ppt/slides/_rels/slide56.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tags" Target="../tags/tag185.xml"/><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3" Type="http://schemas.openxmlformats.org/officeDocument/2006/relationships/tags" Target="../tags/tag180.xml"/><Relationship Id="rId21" Type="http://schemas.openxmlformats.org/officeDocument/2006/relationships/slideLayout" Target="../slideLayouts/slideLayout137.xml"/><Relationship Id="rId20" Type="http://schemas.openxmlformats.org/officeDocument/2006/relationships/tags" Target="../tags/tag197.xml"/><Relationship Id="rId2" Type="http://schemas.openxmlformats.org/officeDocument/2006/relationships/tags" Target="../tags/tag179.xml"/><Relationship Id="rId19" Type="http://schemas.openxmlformats.org/officeDocument/2006/relationships/tags" Target="../tags/tag196.xml"/><Relationship Id="rId18" Type="http://schemas.openxmlformats.org/officeDocument/2006/relationships/tags" Target="../tags/tag195.xml"/><Relationship Id="rId17" Type="http://schemas.openxmlformats.org/officeDocument/2006/relationships/tags" Target="../tags/tag194.xml"/><Relationship Id="rId16" Type="http://schemas.openxmlformats.org/officeDocument/2006/relationships/tags" Target="../tags/tag193.xml"/><Relationship Id="rId15" Type="http://schemas.openxmlformats.org/officeDocument/2006/relationships/tags" Target="../tags/tag192.xml"/><Relationship Id="rId14" Type="http://schemas.openxmlformats.org/officeDocument/2006/relationships/tags" Target="../tags/tag191.xml"/><Relationship Id="rId13" Type="http://schemas.openxmlformats.org/officeDocument/2006/relationships/tags" Target="../tags/tag190.xml"/><Relationship Id="rId12" Type="http://schemas.openxmlformats.org/officeDocument/2006/relationships/tags" Target="../tags/tag189.xml"/><Relationship Id="rId11" Type="http://schemas.openxmlformats.org/officeDocument/2006/relationships/tags" Target="../tags/tag188.xml"/><Relationship Id="rId10" Type="http://schemas.openxmlformats.org/officeDocument/2006/relationships/tags" Target="../tags/tag187.xml"/><Relationship Id="rId1" Type="http://schemas.openxmlformats.org/officeDocument/2006/relationships/tags" Target="../tags/tag17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0.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image" Target="../media/image73.wmf"/><Relationship Id="rId1" Type="http://schemas.openxmlformats.org/officeDocument/2006/relationships/image" Target="../media/image72.jpeg"/></Relationships>
</file>

<file path=ppt/slides/_rels/slide63.xml.rels><?xml version="1.0" encoding="UTF-8" standalone="yes"?>
<Relationships xmlns="http://schemas.openxmlformats.org/package/2006/relationships"><Relationship Id="rId9" Type="http://schemas.openxmlformats.org/officeDocument/2006/relationships/image" Target="../media/image82.png"/><Relationship Id="rId8" Type="http://schemas.openxmlformats.org/officeDocument/2006/relationships/image" Target="../media/image81.png"/><Relationship Id="rId7" Type="http://schemas.openxmlformats.org/officeDocument/2006/relationships/image" Target="../media/image80.png"/><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3" Type="http://schemas.openxmlformats.org/officeDocument/2006/relationships/image" Target="../media/image76.png"/><Relationship Id="rId2" Type="http://schemas.openxmlformats.org/officeDocument/2006/relationships/image" Target="../media/image75.png"/><Relationship Id="rId10" Type="http://schemas.openxmlformats.org/officeDocument/2006/relationships/slideLayout" Target="../slideLayouts/slideLayout2.xml"/><Relationship Id="rId1" Type="http://schemas.openxmlformats.org/officeDocument/2006/relationships/image" Target="../media/image7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34" Type="http://schemas.openxmlformats.org/officeDocument/2006/relationships/slideLayout" Target="../slideLayouts/slideLayout10.xml"/><Relationship Id="rId33" Type="http://schemas.openxmlformats.org/officeDocument/2006/relationships/tags" Target="../tags/tag230.xml"/><Relationship Id="rId32" Type="http://schemas.openxmlformats.org/officeDocument/2006/relationships/tags" Target="../tags/tag229.xml"/><Relationship Id="rId31" Type="http://schemas.openxmlformats.org/officeDocument/2006/relationships/tags" Target="../tags/tag228.xml"/><Relationship Id="rId30" Type="http://schemas.openxmlformats.org/officeDocument/2006/relationships/tags" Target="../tags/tag227.xml"/><Relationship Id="rId3" Type="http://schemas.openxmlformats.org/officeDocument/2006/relationships/tags" Target="../tags/tag200.xml"/><Relationship Id="rId29" Type="http://schemas.openxmlformats.org/officeDocument/2006/relationships/tags" Target="../tags/tag226.xml"/><Relationship Id="rId28" Type="http://schemas.openxmlformats.org/officeDocument/2006/relationships/tags" Target="../tags/tag225.xml"/><Relationship Id="rId27" Type="http://schemas.openxmlformats.org/officeDocument/2006/relationships/tags" Target="../tags/tag224.xml"/><Relationship Id="rId26" Type="http://schemas.openxmlformats.org/officeDocument/2006/relationships/tags" Target="../tags/tag223.xml"/><Relationship Id="rId25" Type="http://schemas.openxmlformats.org/officeDocument/2006/relationships/tags" Target="../tags/tag222.xml"/><Relationship Id="rId24" Type="http://schemas.openxmlformats.org/officeDocument/2006/relationships/tags" Target="../tags/tag221.xml"/><Relationship Id="rId23" Type="http://schemas.openxmlformats.org/officeDocument/2006/relationships/tags" Target="../tags/tag220.xml"/><Relationship Id="rId22" Type="http://schemas.openxmlformats.org/officeDocument/2006/relationships/tags" Target="../tags/tag219.xml"/><Relationship Id="rId21" Type="http://schemas.openxmlformats.org/officeDocument/2006/relationships/tags" Target="../tags/tag218.xml"/><Relationship Id="rId20" Type="http://schemas.openxmlformats.org/officeDocument/2006/relationships/tags" Target="../tags/tag217.xml"/><Relationship Id="rId2" Type="http://schemas.openxmlformats.org/officeDocument/2006/relationships/tags" Target="../tags/tag199.xml"/><Relationship Id="rId19" Type="http://schemas.openxmlformats.org/officeDocument/2006/relationships/tags" Target="../tags/tag216.xml"/><Relationship Id="rId18" Type="http://schemas.openxmlformats.org/officeDocument/2006/relationships/tags" Target="../tags/tag215.xml"/><Relationship Id="rId17" Type="http://schemas.openxmlformats.org/officeDocument/2006/relationships/tags" Target="../tags/tag214.xml"/><Relationship Id="rId16" Type="http://schemas.openxmlformats.org/officeDocument/2006/relationships/tags" Target="../tags/tag213.xml"/><Relationship Id="rId15" Type="http://schemas.openxmlformats.org/officeDocument/2006/relationships/tags" Target="../tags/tag212.xml"/><Relationship Id="rId14" Type="http://schemas.openxmlformats.org/officeDocument/2006/relationships/tags" Target="../tags/tag211.xml"/><Relationship Id="rId13" Type="http://schemas.openxmlformats.org/officeDocument/2006/relationships/tags" Target="../tags/tag210.xml"/><Relationship Id="rId12" Type="http://schemas.openxmlformats.org/officeDocument/2006/relationships/tags" Target="../tags/tag209.xml"/><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tags" Target="../tags/tag198.xml"/></Relationships>
</file>

<file path=ppt/slides/_rels/slide75.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238.xml"/><Relationship Id="rId7" Type="http://schemas.openxmlformats.org/officeDocument/2006/relationships/tags" Target="../tags/tag237.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39.xml"/></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vmlDrawing" Target="../drawings/vmlDrawing59.vml"/><Relationship Id="rId3" Type="http://schemas.openxmlformats.org/officeDocument/2006/relationships/slideLayout" Target="../slideLayouts/slideLayout2.xml"/><Relationship Id="rId2" Type="http://schemas.openxmlformats.org/officeDocument/2006/relationships/image" Target="../media/image84.wmf"/><Relationship Id="rId1" Type="http://schemas.openxmlformats.org/officeDocument/2006/relationships/oleObject" Target="../embeddings/oleObject59.bin"/></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6.emf"/><Relationship Id="rId1" Type="http://schemas.openxmlformats.org/officeDocument/2006/relationships/image" Target="../media/image85.emf"/></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slides/_rels/slide82.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91.png"/><Relationship Id="rId1" Type="http://schemas.openxmlformats.org/officeDocument/2006/relationships/image" Target="../media/image9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1.xml"/><Relationship Id="rId2" Type="http://schemas.openxmlformats.org/officeDocument/2006/relationships/image" Target="../media/image93.jpeg"/><Relationship Id="rId1" Type="http://schemas.openxmlformats.org/officeDocument/2006/relationships/chart" Target="../charts/chart3.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image" Target="../media/image93.jpeg"/></Relationships>
</file>

<file path=ppt/slides/_rels/slide92.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11.xml"/><Relationship Id="rId4" Type="http://schemas.openxmlformats.org/officeDocument/2006/relationships/image" Target="../media/image93.jpeg"/><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tags" Target="../tags/tag240.xml"/></Relationships>
</file>

<file path=ppt/slides/_rels/slide93.xml.rels><?xml version="1.0" encoding="UTF-8" standalone="yes"?>
<Relationships xmlns="http://schemas.openxmlformats.org/package/2006/relationships"><Relationship Id="rId9" Type="http://schemas.openxmlformats.org/officeDocument/2006/relationships/image" Target="../media/image97.png"/><Relationship Id="rId8" Type="http://schemas.openxmlformats.org/officeDocument/2006/relationships/image" Target="../media/image96.png"/><Relationship Id="rId7" Type="http://schemas.openxmlformats.org/officeDocument/2006/relationships/image" Target="../media/image95.png"/><Relationship Id="rId6" Type="http://schemas.openxmlformats.org/officeDocument/2006/relationships/image" Target="../media/image94.jpeg"/><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2" Type="http://schemas.openxmlformats.org/officeDocument/2006/relationships/notesSlide" Target="../notesSlides/notesSlide35.xml"/><Relationship Id="rId11" Type="http://schemas.openxmlformats.org/officeDocument/2006/relationships/slideLayout" Target="../slideLayouts/slideLayout2.xml"/><Relationship Id="rId10" Type="http://schemas.openxmlformats.org/officeDocument/2006/relationships/image" Target="../media/image98.png"/><Relationship Id="rId1" Type="http://schemas.openxmlformats.org/officeDocument/2006/relationships/diagramData" Target="../diagrams/data5.xml"/></Relationships>
</file>

<file path=ppt/slides/_rels/slide94.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image" Target="../media/image99.jpe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4.xml"/><Relationship Id="rId1" Type="http://schemas.openxmlformats.org/officeDocument/2006/relationships/tags" Target="../tags/tag24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44" name=""/>
        <p:cNvGrpSpPr/>
        <p:nvPr/>
      </p:nvGrpSpPr>
      <p:grpSpPr/>
      <p:sp>
        <p:nvSpPr>
          <p:cNvPr id="1048578" name="矩形 2"/>
          <p:cNvSpPr/>
          <p:nvPr/>
        </p:nvSpPr>
        <p:spPr>
          <a:xfrm>
            <a:off x="0" y="1963420"/>
            <a:ext cx="9906000" cy="2520315"/>
          </a:xfrm>
          <a:prstGeom prst="rect">
            <a:avLst/>
          </a:prstGeom>
          <a:solidFill>
            <a:schemeClr val="tx2">
              <a:lumMod val="75000"/>
              <a:alpha val="4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smtClean="0">
              <a:solidFill>
                <a:srgbClr val="002060"/>
              </a:solidFill>
              <a:latin typeface="+mn-ea"/>
            </a:endParaRPr>
          </a:p>
        </p:txBody>
      </p:sp>
      <p:sp>
        <p:nvSpPr>
          <p:cNvPr id="1048579" name="文本框 3"/>
          <p:cNvSpPr txBox="1"/>
          <p:nvPr/>
        </p:nvSpPr>
        <p:spPr>
          <a:xfrm>
            <a:off x="958850" y="2780665"/>
            <a:ext cx="8477250" cy="885825"/>
          </a:xfrm>
          <a:prstGeom prst="rect">
            <a:avLst/>
          </a:prstGeom>
          <a:noFill/>
        </p:spPr>
        <p:txBody>
          <a:bodyPr wrap="square" lIns="36000" rIns="36000" rtlCol="0" anchor="ctr" anchorCtr="0">
            <a:noAutofit/>
          </a:bodyPr>
          <a:p>
            <a:pPr algn="ctr">
              <a:lnSpc>
                <a:spcPct val="120000"/>
              </a:lnSpc>
              <a:spcBef>
                <a:spcPts val="0"/>
              </a:spcBef>
              <a:spcAft>
                <a:spcPts val="0"/>
              </a:spcAft>
            </a:pPr>
            <a:r>
              <a:rPr lang="zh-CN" altLang="en-US" sz="6000" b="1" dirty="0" smtClean="0">
                <a:solidFill>
                  <a:schemeClr val="bg1"/>
                </a:solidFill>
                <a:latin typeface="微软雅黑" panose="020B0503020204020204" pitchFamily="34" charset="-122"/>
                <a:ea typeface="微软雅黑" panose="020B0503020204020204" pitchFamily="34" charset="-122"/>
              </a:rPr>
              <a:t>某大型集团信息化</a:t>
            </a:r>
            <a:endParaRPr lang="zh-CN" altLang="en-US" sz="6000" b="1" dirty="0" smtClean="0">
              <a:solidFill>
                <a:schemeClr val="bg1"/>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6000" b="1" dirty="0" smtClean="0">
                <a:solidFill>
                  <a:schemeClr val="bg1"/>
                </a:solidFill>
                <a:latin typeface="微软雅黑" panose="020B0503020204020204" pitchFamily="34" charset="-122"/>
                <a:ea typeface="微软雅黑" panose="020B0503020204020204" pitchFamily="34" charset="-122"/>
              </a:rPr>
              <a:t>总体解决方案</a:t>
            </a:r>
            <a:endParaRPr lang="zh-CN" altLang="en-US" sz="60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582" name="Title 1"/>
          <p:cNvSpPr>
            <a:spLocks noGrp="1"/>
          </p:cNvSpPr>
          <p:nvPr>
            <p:ph type="title"/>
          </p:nvPr>
        </p:nvSpPr>
        <p:spPr/>
        <p:txBody>
          <a:bodyPr/>
          <a:p>
            <a:r>
              <a:rPr lang="zh-CN" altLang="en-US" b="1" dirty="0">
                <a:latin typeface="华文楷体" panose="02010600040101010101" pitchFamily="2" charset="-122"/>
                <a:ea typeface="华文楷体" panose="02010600040101010101" pitchFamily="2" charset="-122"/>
              </a:rPr>
              <a:t>项目的背景、目标、工作过程回顾</a:t>
            </a:r>
            <a:endParaRPr lang="en-US" b="1" dirty="0">
              <a:latin typeface="华文楷体" panose="02010600040101010101" pitchFamily="2" charset="-122"/>
              <a:ea typeface="华文楷体" panose="02010600040101010101" pitchFamily="2" charset="-122"/>
            </a:endParaRPr>
          </a:p>
        </p:txBody>
      </p:sp>
      <p:sp>
        <p:nvSpPr>
          <p:cNvPr id="1048583" name="Rectangle 10"/>
          <p:cNvSpPr>
            <a:spLocks noChangeArrowheads="1"/>
          </p:cNvSpPr>
          <p:nvPr/>
        </p:nvSpPr>
        <p:spPr bwMode="gray">
          <a:xfrm>
            <a:off x="698513" y="836712"/>
            <a:ext cx="3342145" cy="334729"/>
          </a:xfrm>
          <a:prstGeom prst="rect">
            <a:avLst/>
          </a:prstGeom>
          <a:solidFill>
            <a:srgbClr val="002776"/>
          </a:solidFill>
          <a:ln w="25400" cap="flat" cmpd="sng" algn="ctr">
            <a:solidFill>
              <a:srgbClr val="002776">
                <a:shade val="50000"/>
              </a:srgbClr>
            </a:solidFill>
            <a:prstDash val="solid"/>
          </a:ln>
          <a:effectLst/>
        </p:spPr>
        <p:txBody>
          <a:bodyPr rtlCol="0" anchor="ctr"/>
          <a:p>
            <a:pPr algn="ctr"/>
            <a:r>
              <a:rPr lang="zh-CN" altLang="en-US" sz="1600" b="1" kern="0" dirty="0">
                <a:solidFill>
                  <a:prstClr val="white"/>
                </a:solidFill>
                <a:latin typeface="华文楷体" panose="02010600040101010101" pitchFamily="2" charset="-122"/>
                <a:ea typeface="华文楷体" panose="02010600040101010101" pitchFamily="2" charset="-122"/>
              </a:rPr>
              <a:t>背景</a:t>
            </a:r>
            <a:endParaRPr lang="en-GB" altLang="ja-JP" sz="1600" b="1" kern="0" dirty="0">
              <a:solidFill>
                <a:prstClr val="white"/>
              </a:solidFill>
              <a:latin typeface="华文楷体" panose="02010600040101010101" pitchFamily="2" charset="-122"/>
              <a:ea typeface="华文楷体" panose="02010600040101010101" pitchFamily="2" charset="-122"/>
            </a:endParaRPr>
          </a:p>
        </p:txBody>
      </p:sp>
      <p:sp>
        <p:nvSpPr>
          <p:cNvPr id="1048584" name="Rectangle 11"/>
          <p:cNvSpPr>
            <a:spLocks noChangeArrowheads="1"/>
          </p:cNvSpPr>
          <p:nvPr/>
        </p:nvSpPr>
        <p:spPr bwMode="gray">
          <a:xfrm>
            <a:off x="5961112" y="836712"/>
            <a:ext cx="3333267" cy="334729"/>
          </a:xfrm>
          <a:prstGeom prst="rect">
            <a:avLst/>
          </a:prstGeom>
          <a:solidFill>
            <a:srgbClr val="002776"/>
          </a:solidFill>
          <a:ln w="25400" cap="flat" cmpd="sng" algn="ctr">
            <a:solidFill>
              <a:srgbClr val="002776">
                <a:shade val="50000"/>
              </a:srgbClr>
            </a:solidFill>
            <a:prstDash val="solid"/>
          </a:ln>
          <a:effectLst/>
        </p:spPr>
        <p:txBody>
          <a:bodyPr rtlCol="0" anchor="ctr"/>
          <a:p>
            <a:pPr algn="ctr"/>
            <a:r>
              <a:rPr lang="zh-CN" altLang="en-US" sz="1600" b="1" kern="0" dirty="0">
                <a:solidFill>
                  <a:prstClr val="white"/>
                </a:solidFill>
                <a:latin typeface="华文楷体" panose="02010600040101010101" pitchFamily="2" charset="-122"/>
                <a:ea typeface="华文楷体" panose="02010600040101010101" pitchFamily="2" charset="-122"/>
              </a:rPr>
              <a:t>目标</a:t>
            </a:r>
            <a:endParaRPr lang="en-GB" altLang="ja-JP" sz="1600" b="1" kern="0" dirty="0">
              <a:solidFill>
                <a:prstClr val="white"/>
              </a:solidFill>
              <a:latin typeface="华文楷体" panose="02010600040101010101" pitchFamily="2" charset="-122"/>
              <a:ea typeface="华文楷体" panose="02010600040101010101" pitchFamily="2" charset="-122"/>
            </a:endParaRPr>
          </a:p>
        </p:txBody>
      </p:sp>
      <p:sp>
        <p:nvSpPr>
          <p:cNvPr id="1048585" name="AutoShape 13"/>
          <p:cNvSpPr>
            <a:spLocks noChangeArrowheads="1"/>
          </p:cNvSpPr>
          <p:nvPr/>
        </p:nvSpPr>
        <p:spPr bwMode="gray">
          <a:xfrm>
            <a:off x="698514" y="1171442"/>
            <a:ext cx="3487196" cy="1482497"/>
          </a:xfrm>
          <a:prstGeom prst="homePlate">
            <a:avLst>
              <a:gd name="adj" fmla="val 9377"/>
            </a:avLst>
          </a:prstGeom>
          <a:solidFill>
            <a:sysClr val="window" lastClr="FFFFFF">
              <a:alpha val="78000"/>
            </a:sysClr>
          </a:solidFill>
          <a:ln w="12700" algn="ctr">
            <a:solidFill>
              <a:srgbClr val="8C8C8C"/>
            </a:solidFill>
            <a:miter lim="800000"/>
          </a:ln>
        </p:spPr>
        <p:txBody>
          <a:bodyPr lIns="72000" tIns="72000" rIns="72000" bIns="72000"/>
          <a:p>
            <a:pPr marL="1905" lvl="1">
              <a:lnSpc>
                <a:spcPct val="106000"/>
              </a:lnSpc>
              <a:spcBef>
                <a:spcPts val="1055"/>
              </a:spcBef>
              <a:buClr>
                <a:srgbClr val="000000"/>
              </a:buClr>
            </a:pPr>
            <a:endParaRPr kumimoji="1" lang="en-US" altLang="ja-JP" sz="1600" kern="0" dirty="0">
              <a:solidFill>
                <a:prstClr val="black"/>
              </a:solidFill>
              <a:latin typeface="华文楷体" panose="02010600040101010101" pitchFamily="2" charset="-122"/>
              <a:ea typeface="华文楷体" panose="02010600040101010101" pitchFamily="2" charset="-122"/>
            </a:endParaRPr>
          </a:p>
        </p:txBody>
      </p:sp>
      <p:sp>
        <p:nvSpPr>
          <p:cNvPr id="1048586" name="AutoShape 15"/>
          <p:cNvSpPr>
            <a:spLocks noChangeArrowheads="1"/>
          </p:cNvSpPr>
          <p:nvPr/>
        </p:nvSpPr>
        <p:spPr bwMode="gray">
          <a:xfrm flipH="1">
            <a:off x="5805790" y="1169092"/>
            <a:ext cx="3488589" cy="1482497"/>
          </a:xfrm>
          <a:prstGeom prst="homePlate">
            <a:avLst>
              <a:gd name="adj" fmla="val 9381"/>
            </a:avLst>
          </a:prstGeom>
          <a:solidFill>
            <a:sysClr val="window" lastClr="FFFFFF">
              <a:alpha val="78000"/>
            </a:sysClr>
          </a:solidFill>
          <a:ln w="12700" algn="ctr">
            <a:solidFill>
              <a:srgbClr val="8C8C8C"/>
            </a:solidFill>
            <a:miter lim="800000"/>
          </a:ln>
        </p:spPr>
        <p:txBody>
          <a:bodyPr lIns="72000" tIns="72000" rIns="72000" bIns="72000"/>
          <a:p>
            <a:pPr marL="82550" lvl="1">
              <a:lnSpc>
                <a:spcPct val="106000"/>
              </a:lnSpc>
              <a:spcBef>
                <a:spcPts val="1055"/>
              </a:spcBef>
              <a:buClr>
                <a:srgbClr val="000000"/>
              </a:buClr>
            </a:pPr>
            <a:endParaRPr kumimoji="1" lang="en-US" altLang="ja-JP" sz="1600" kern="0" dirty="0">
              <a:solidFill>
                <a:srgbClr val="000000"/>
              </a:solidFill>
              <a:latin typeface="华文楷体" panose="02010600040101010101" pitchFamily="2" charset="-122"/>
              <a:ea typeface="华文楷体" panose="02010600040101010101" pitchFamily="2" charset="-122"/>
            </a:endParaRPr>
          </a:p>
        </p:txBody>
      </p:sp>
      <p:sp>
        <p:nvSpPr>
          <p:cNvPr id="1048587" name="下矢印 5"/>
          <p:cNvSpPr/>
          <p:nvPr/>
        </p:nvSpPr>
        <p:spPr>
          <a:xfrm>
            <a:off x="4607916" y="2515567"/>
            <a:ext cx="720080" cy="384550"/>
          </a:xfrm>
          <a:prstGeom prst="downArrow">
            <a:avLst/>
          </a:prstGeom>
          <a:solidFill>
            <a:srgbClr val="002776"/>
          </a:solidFill>
          <a:ln w="25400" cap="flat" cmpd="sng" algn="ctr">
            <a:noFill/>
            <a:prstDash val="solid"/>
          </a:ln>
          <a:effectLst/>
        </p:spPr>
        <p:txBody>
          <a:bodyPr rtlCol="0" anchor="ctr"/>
          <a:p>
            <a:pPr algn="ctr"/>
            <a:endParaRPr kumimoji="1" lang="ja-JP" altLang="en-US" kern="0">
              <a:solidFill>
                <a:prstClr val="white"/>
              </a:solidFill>
              <a:latin typeface="华文楷体" panose="02010600040101010101" pitchFamily="2" charset="-122"/>
              <a:ea typeface="华文楷体" panose="02010600040101010101" pitchFamily="2" charset="-122"/>
            </a:endParaRPr>
          </a:p>
        </p:txBody>
      </p:sp>
      <p:sp>
        <p:nvSpPr>
          <p:cNvPr id="1048588" name="Oval 3"/>
          <p:cNvSpPr>
            <a:spLocks noChangeArrowheads="1"/>
          </p:cNvSpPr>
          <p:nvPr/>
        </p:nvSpPr>
        <p:spPr bwMode="gray">
          <a:xfrm>
            <a:off x="3774688" y="1398498"/>
            <a:ext cx="2402448" cy="1080120"/>
          </a:xfrm>
          <a:prstGeom prst="ellipse">
            <a:avLst/>
          </a:prstGeom>
          <a:solidFill>
            <a:srgbClr val="28AADA"/>
          </a:solidFill>
          <a:ln w="25400" cap="flat" cmpd="sng" algn="ctr">
            <a:solidFill>
              <a:sysClr val="window" lastClr="FFFFFF"/>
            </a:solidFill>
            <a:prstDash val="solid"/>
          </a:ln>
          <a:effectLst/>
        </p:spPr>
        <p:txBody>
          <a:bodyPr lIns="36000" tIns="36000" rIns="36000" bIns="36000" rtlCol="0" anchor="ctr"/>
          <a:p>
            <a:pPr algn="ctr"/>
            <a:r>
              <a:rPr kumimoji="1" lang="zh-CN" altLang="en-US" sz="1600" b="1" kern="0" dirty="0">
                <a:solidFill>
                  <a:srgbClr val="FFFFFF"/>
                </a:solidFill>
                <a:latin typeface="华文楷体" panose="02010600040101010101" pitchFamily="2" charset="-122"/>
              </a:rPr>
              <a:t>某大型集团信息化总体解决方案项目</a:t>
            </a:r>
            <a:endParaRPr kumimoji="1" lang="en-US" altLang="ja-JP" sz="1600" b="1" kern="0" dirty="0">
              <a:solidFill>
                <a:srgbClr val="FFFFFF"/>
              </a:solidFill>
              <a:latin typeface="华文楷体" panose="02010600040101010101" pitchFamily="2" charset="-122"/>
              <a:ea typeface="华文楷体" panose="02010600040101010101" pitchFamily="2" charset="-122"/>
            </a:endParaRPr>
          </a:p>
        </p:txBody>
      </p:sp>
      <p:sp>
        <p:nvSpPr>
          <p:cNvPr id="1048589" name="TextBox 12"/>
          <p:cNvSpPr txBox="1"/>
          <p:nvPr/>
        </p:nvSpPr>
        <p:spPr>
          <a:xfrm>
            <a:off x="891369" y="1124744"/>
            <a:ext cx="3149289" cy="1554480"/>
          </a:xfrm>
          <a:prstGeom prst="rect">
            <a:avLst/>
          </a:prstGeom>
          <a:noFill/>
        </p:spPr>
        <p:txBody>
          <a:bodyPr wrap="square" rtlCol="0">
            <a:spAutoFit/>
          </a:bodyPr>
          <a:p>
            <a:pPr marL="285750" indent="-285750">
              <a:lnSpc>
                <a:spcPct val="120000"/>
              </a:lnSpc>
              <a:buFont typeface="Wingdings" panose="05000000000000000000" pitchFamily="2" charset="2"/>
              <a:buChar char="q"/>
            </a:pPr>
            <a:r>
              <a:rPr lang="zh-CN" altLang="en-US" sz="1400" dirty="0">
                <a:solidFill>
                  <a:prstClr val="black"/>
                </a:solidFill>
                <a:latin typeface="华文楷体" panose="02010600040101010101" pitchFamily="2" charset="-122"/>
              </a:rPr>
              <a:t>某大型集团内部面临着</a:t>
            </a:r>
            <a:r>
              <a:rPr lang="zh-CN" altLang="en-US" sz="1400" b="1" dirty="0">
                <a:solidFill>
                  <a:prstClr val="black"/>
                </a:solidFill>
                <a:latin typeface="华文楷体" panose="02010600040101010101" pitchFamily="2" charset="-122"/>
              </a:rPr>
              <a:t>集团管控提升</a:t>
            </a:r>
            <a:r>
              <a:rPr lang="zh-CN" altLang="en-US" sz="1400" dirty="0">
                <a:solidFill>
                  <a:prstClr val="black"/>
                </a:solidFill>
                <a:latin typeface="华文楷体" panose="02010600040101010101" pitchFamily="2" charset="-122"/>
              </a:rPr>
              <a:t>和</a:t>
            </a:r>
            <a:r>
              <a:rPr lang="zh-CN" altLang="en-US" sz="1400" b="1" dirty="0">
                <a:solidFill>
                  <a:prstClr val="black"/>
                </a:solidFill>
                <a:latin typeface="华文楷体" panose="02010600040101010101" pitchFamily="2" charset="-122"/>
              </a:rPr>
              <a:t>企业运营优化</a:t>
            </a:r>
            <a:r>
              <a:rPr lang="zh-CN" altLang="en-US" sz="1400" dirty="0">
                <a:solidFill>
                  <a:prstClr val="black"/>
                </a:solidFill>
                <a:latin typeface="华文楷体" panose="02010600040101010101" pitchFamily="2" charset="-122"/>
              </a:rPr>
              <a:t>的双重任务</a:t>
            </a:r>
            <a:endParaRPr lang="en-US" altLang="zh-CN" sz="1400" dirty="0">
              <a:solidFill>
                <a:prstClr val="black"/>
              </a:solidFill>
              <a:latin typeface="华文楷体" panose="02010600040101010101" pitchFamily="2" charset="-122"/>
            </a:endParaRPr>
          </a:p>
          <a:p>
            <a:pPr marL="285750" indent="-285750">
              <a:lnSpc>
                <a:spcPct val="120000"/>
              </a:lnSpc>
              <a:buFont typeface="Wingdings" panose="05000000000000000000" pitchFamily="2" charset="2"/>
              <a:buChar char="q"/>
            </a:pPr>
            <a:r>
              <a:rPr lang="zh-CN" altLang="en-US" sz="1400" dirty="0">
                <a:solidFill>
                  <a:prstClr val="black"/>
                </a:solidFill>
                <a:latin typeface="华文楷体" panose="02010600040101010101" pitchFamily="2" charset="-122"/>
              </a:rPr>
              <a:t>某大型集团外部面临着</a:t>
            </a:r>
            <a:r>
              <a:rPr lang="zh-CN" altLang="en-US" sz="1400" b="1" dirty="0">
                <a:solidFill>
                  <a:prstClr val="black"/>
                </a:solidFill>
                <a:latin typeface="华文楷体" panose="02010600040101010101" pitchFamily="2" charset="-122"/>
              </a:rPr>
              <a:t>宏观经济调整</a:t>
            </a:r>
            <a:r>
              <a:rPr lang="zh-CN" altLang="en-US" sz="1400" dirty="0">
                <a:solidFill>
                  <a:prstClr val="black"/>
                </a:solidFill>
                <a:latin typeface="华文楷体" panose="02010600040101010101" pitchFamily="2" charset="-122"/>
              </a:rPr>
              <a:t>和</a:t>
            </a:r>
            <a:r>
              <a:rPr lang="zh-CN" altLang="en-US" sz="1400" b="1" dirty="0">
                <a:solidFill>
                  <a:prstClr val="black"/>
                </a:solidFill>
                <a:latin typeface="华文楷体" panose="02010600040101010101" pitchFamily="2" charset="-122"/>
              </a:rPr>
              <a:t>新技术革命</a:t>
            </a:r>
            <a:r>
              <a:rPr lang="zh-CN" altLang="en-US" sz="1400" dirty="0">
                <a:solidFill>
                  <a:prstClr val="black"/>
                </a:solidFill>
                <a:latin typeface="华文楷体" panose="02010600040101010101" pitchFamily="2" charset="-122"/>
              </a:rPr>
              <a:t>的双重挑战</a:t>
            </a:r>
            <a:endParaRPr lang="en-US" sz="1400" dirty="0">
              <a:solidFill>
                <a:prstClr val="black"/>
              </a:solidFill>
              <a:latin typeface="华文楷体" panose="02010600040101010101" pitchFamily="2" charset="-122"/>
              <a:ea typeface="华文楷体" panose="02010600040101010101" pitchFamily="2" charset="-122"/>
            </a:endParaRPr>
          </a:p>
          <a:p>
            <a:pPr marL="285750" indent="-285750">
              <a:lnSpc>
                <a:spcPct val="120000"/>
              </a:lnSpc>
              <a:buFont typeface="Wingdings" panose="05000000000000000000" pitchFamily="2" charset="2"/>
              <a:buChar char="q"/>
            </a:pPr>
            <a:r>
              <a:rPr lang="zh-CN" altLang="en-US" sz="1400" dirty="0">
                <a:solidFill>
                  <a:prstClr val="black"/>
                </a:solidFill>
                <a:latin typeface="华文楷体" panose="02010600040101010101" pitchFamily="2" charset="-122"/>
              </a:rPr>
              <a:t>集团与所属企业</a:t>
            </a:r>
            <a:r>
              <a:rPr lang="zh-CN" altLang="en-US" sz="1400" b="1" dirty="0">
                <a:solidFill>
                  <a:prstClr val="black"/>
                </a:solidFill>
                <a:latin typeface="华文楷体" panose="02010600040101010101" pitchFamily="2" charset="-122"/>
              </a:rPr>
              <a:t>信息化联系薄弱</a:t>
            </a:r>
            <a:r>
              <a:rPr lang="zh-CN" altLang="en-US" sz="1400" dirty="0">
                <a:solidFill>
                  <a:prstClr val="black"/>
                </a:solidFill>
                <a:latin typeface="华文楷体" panose="02010600040101010101" pitchFamily="2" charset="-122"/>
              </a:rPr>
              <a:t>，信息化</a:t>
            </a:r>
            <a:r>
              <a:rPr lang="zh-CN" altLang="en-US" sz="1400" b="1" dirty="0">
                <a:solidFill>
                  <a:prstClr val="black"/>
                </a:solidFill>
                <a:latin typeface="华文楷体" panose="02010600040101010101" pitchFamily="2" charset="-122"/>
              </a:rPr>
              <a:t>整体发展道路不明确</a:t>
            </a:r>
            <a:endParaRPr lang="zh-CN" altLang="en-US" sz="1400" b="1" dirty="0">
              <a:solidFill>
                <a:prstClr val="black"/>
              </a:solidFill>
              <a:latin typeface="华文楷体" panose="02010600040101010101" pitchFamily="2" charset="-122"/>
            </a:endParaRPr>
          </a:p>
        </p:txBody>
      </p:sp>
      <p:sp>
        <p:nvSpPr>
          <p:cNvPr id="1048590" name="TextBox 22"/>
          <p:cNvSpPr txBox="1"/>
          <p:nvPr/>
        </p:nvSpPr>
        <p:spPr>
          <a:xfrm>
            <a:off x="6123331" y="1124744"/>
            <a:ext cx="3171048" cy="1554481"/>
          </a:xfrm>
          <a:prstGeom prst="rect">
            <a:avLst/>
          </a:prstGeom>
          <a:noFill/>
        </p:spPr>
        <p:txBody>
          <a:bodyPr wrap="square" rtlCol="0">
            <a:spAutoFit/>
          </a:bodyPr>
          <a:lstStyle>
            <a:defPPr>
              <a:defRPr lang="zh-TW"/>
            </a:defPPr>
            <a:lvl1pPr marL="285750" indent="-285750">
              <a:lnSpc>
                <a:spcPct val="120000"/>
              </a:lnSpc>
              <a:buFont typeface="Wingdings" panose="05000000000000000000" pitchFamily="2" charset="2"/>
              <a:buChar char="q"/>
              <a:defRPr sz="1400">
                <a:solidFill>
                  <a:srgbClr val="002776"/>
                </a:solidFill>
                <a:latin typeface="华文楷体" panose="02010600040101010101" pitchFamily="2" charset="-122"/>
                <a:ea typeface="华文楷体" panose="02010600040101010101" pitchFamily="2" charset="-122"/>
              </a:defRPr>
            </a:lvl1pPr>
          </a:lstStyle>
          <a:p>
            <a:r>
              <a:rPr lang="zh-CN" altLang="en-US" dirty="0">
                <a:solidFill>
                  <a:prstClr val="black"/>
                </a:solidFill>
              </a:rPr>
              <a:t>通过</a:t>
            </a:r>
            <a:r>
              <a:rPr lang="zh-CN" altLang="en-US" b="1" dirty="0">
                <a:solidFill>
                  <a:prstClr val="black"/>
                </a:solidFill>
              </a:rPr>
              <a:t>顶层设计</a:t>
            </a:r>
            <a:r>
              <a:rPr lang="zh-CN" altLang="en-US" dirty="0">
                <a:solidFill>
                  <a:prstClr val="black"/>
                </a:solidFill>
              </a:rPr>
              <a:t>，在集团战略、业务和信息化体系之间建立结构性联系</a:t>
            </a:r>
            <a:endParaRPr lang="en-US" altLang="zh-CN" dirty="0">
              <a:solidFill>
                <a:prstClr val="black"/>
              </a:solidFill>
            </a:endParaRPr>
          </a:p>
          <a:p>
            <a:r>
              <a:rPr lang="zh-CN" altLang="en-US" dirty="0">
                <a:solidFill>
                  <a:prstClr val="black"/>
                </a:solidFill>
              </a:rPr>
              <a:t>推动信息化体系</a:t>
            </a:r>
            <a:r>
              <a:rPr lang="zh-CN" altLang="en-US" b="1" dirty="0">
                <a:solidFill>
                  <a:prstClr val="black"/>
                </a:solidFill>
              </a:rPr>
              <a:t>从分散向整合转型</a:t>
            </a:r>
            <a:r>
              <a:rPr lang="zh-CN" altLang="en-US" dirty="0">
                <a:solidFill>
                  <a:prstClr val="black"/>
                </a:solidFill>
              </a:rPr>
              <a:t>，支持</a:t>
            </a:r>
            <a:r>
              <a:rPr lang="zh-CN" altLang="en-US" b="1" dirty="0">
                <a:solidFill>
                  <a:prstClr val="black"/>
                </a:solidFill>
              </a:rPr>
              <a:t>高效协同的新型企业集团</a:t>
            </a:r>
            <a:endParaRPr lang="zh-CN" altLang="en-US" b="1" dirty="0">
              <a:solidFill>
                <a:prstClr val="black"/>
              </a:solidFill>
            </a:endParaRPr>
          </a:p>
          <a:p>
            <a:r>
              <a:rPr lang="zh-CN" altLang="en-US" dirty="0">
                <a:solidFill>
                  <a:prstClr val="black"/>
                </a:solidFill>
              </a:rPr>
              <a:t>响应国家战略和行业趋势，推动集团</a:t>
            </a:r>
            <a:r>
              <a:rPr lang="zh-CN" altLang="en-US" b="1" dirty="0">
                <a:solidFill>
                  <a:prstClr val="black"/>
                </a:solidFill>
              </a:rPr>
              <a:t>业务创新和转型升级</a:t>
            </a:r>
            <a:endParaRPr lang="zh-CN" altLang="en-US" b="1" dirty="0">
              <a:solidFill>
                <a:prstClr val="black"/>
              </a:solidFill>
            </a:endParaRPr>
          </a:p>
        </p:txBody>
      </p:sp>
      <p:sp>
        <p:nvSpPr>
          <p:cNvPr id="1048591" name="AutoShape 4"/>
          <p:cNvSpPr>
            <a:spLocks noChangeArrowheads="1"/>
          </p:cNvSpPr>
          <p:nvPr/>
        </p:nvSpPr>
        <p:spPr bwMode="auto">
          <a:xfrm>
            <a:off x="2573078" y="3507599"/>
            <a:ext cx="2132473" cy="483047"/>
          </a:xfrm>
          <a:prstGeom prst="rect">
            <a:avLst/>
          </a:prstGeom>
          <a:solidFill>
            <a:sysClr val="window" lastClr="FFFFFF">
              <a:lumMod val="65000"/>
            </a:sysClr>
          </a:solidFill>
          <a:ln w="12700" cap="rnd" algn="ctr">
            <a:solidFill>
              <a:sysClr val="window" lastClr="FFFFFF">
                <a:lumMod val="75000"/>
              </a:sysClr>
            </a:solidFill>
            <a:miter lim="800000"/>
          </a:ln>
          <a:effectLst/>
        </p:spPr>
        <p:txBody>
          <a:bodyPr lIns="72000" tIns="72000" rIns="72000" bIns="72000" anchor="ctr" anchorCtr="1"/>
          <a:p>
            <a:pPr marL="0" marR="0" lvl="0" indent="0" algn="ctr" defTabSz="914400" eaLnBrk="1" fontAlgn="auto" latinLnBrk="0" hangingPunct="1">
              <a:lnSpc>
                <a:spcPct val="100000"/>
              </a:lnSpc>
              <a:spcBef>
                <a:spcPts val="0"/>
              </a:spcBef>
              <a:spcAft>
                <a:spcPts val="0"/>
              </a:spcAft>
              <a:buClrTx/>
              <a:buSzTx/>
              <a:buFontTx/>
              <a:buNone/>
            </a:pPr>
            <a:r>
              <a:rPr kumimoji="1" lang="zh-CN"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rPr>
              <a:t>第二阶段</a:t>
            </a:r>
            <a:endParaRPr kumimoji="1" lang="en-US" altLang="zh-CN"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a:p>
            <a:pPr lvl="0" algn="ctr"/>
            <a:r>
              <a:rPr kumimoji="1" lang="zh-CN" altLang="en-US" sz="1200" b="1" kern="0" dirty="0">
                <a:solidFill>
                  <a:srgbClr val="FFFFFF"/>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蓝图规划</a:t>
            </a:r>
            <a:endParaRPr kumimoji="1" lang="zh-CN"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p:txBody>
      </p:sp>
      <p:sp>
        <p:nvSpPr>
          <p:cNvPr id="1048592" name="AutoShape 6"/>
          <p:cNvSpPr>
            <a:spLocks noChangeArrowheads="1"/>
          </p:cNvSpPr>
          <p:nvPr/>
        </p:nvSpPr>
        <p:spPr bwMode="auto">
          <a:xfrm>
            <a:off x="543927" y="3507599"/>
            <a:ext cx="1911261" cy="483047"/>
          </a:xfrm>
          <a:prstGeom prst="rect">
            <a:avLst/>
          </a:prstGeom>
          <a:solidFill>
            <a:sysClr val="window" lastClr="FFFFFF">
              <a:lumMod val="65000"/>
            </a:sysClr>
          </a:solidFill>
          <a:ln w="12700" cap="rnd" algn="ctr">
            <a:solidFill>
              <a:sysClr val="window" lastClr="FFFFFF">
                <a:lumMod val="75000"/>
              </a:sysClr>
            </a:solidFill>
            <a:miter lim="800000"/>
          </a:ln>
          <a:effectLst/>
        </p:spPr>
        <p:txBody>
          <a:bodyPr lIns="72000" tIns="72000" rIns="72000" bIns="72000" anchor="ctr" anchorCtr="1"/>
          <a:p>
            <a:pPr marL="0" marR="0" lvl="0" indent="0" algn="ctr" defTabSz="914400" eaLnBrk="1" fontAlgn="auto" latinLnBrk="0" hangingPunct="1">
              <a:lnSpc>
                <a:spcPct val="100000"/>
              </a:lnSpc>
              <a:spcBef>
                <a:spcPts val="0"/>
              </a:spcBef>
              <a:spcAft>
                <a:spcPts val="0"/>
              </a:spcAft>
              <a:buClrTx/>
              <a:buSzTx/>
              <a:buFontTx/>
              <a:buNone/>
            </a:pPr>
            <a:r>
              <a:rPr kumimoji="1" lang="zh-CN"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rPr>
              <a:t>第一阶段</a:t>
            </a:r>
            <a:endParaRPr kumimoji="1" lang="en-US" altLang="zh-CN"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a:p>
            <a:pPr lvl="0" algn="ctr"/>
            <a:r>
              <a:rPr kumimoji="1" lang="zh-CN" altLang="en-US" sz="1200" b="1" kern="0" dirty="0">
                <a:solidFill>
                  <a:srgbClr val="FFFFFF"/>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现状发现</a:t>
            </a:r>
            <a:endParaRPr kumimoji="1" 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p:txBody>
      </p:sp>
      <p:sp>
        <p:nvSpPr>
          <p:cNvPr id="1048593" name="Rectangle 75"/>
          <p:cNvSpPr>
            <a:spLocks noChangeArrowheads="1"/>
          </p:cNvSpPr>
          <p:nvPr/>
        </p:nvSpPr>
        <p:spPr bwMode="auto">
          <a:xfrm>
            <a:off x="543928" y="4903806"/>
            <a:ext cx="1636730" cy="481124"/>
          </a:xfrm>
          <a:prstGeom prst="rect">
            <a:avLst/>
          </a:prstGeom>
          <a:noFill/>
          <a:ln w="19050">
            <a:solidFill>
              <a:srgbClr val="002776"/>
            </a:solidFill>
            <a:miter lim="800000"/>
          </a:ln>
        </p:spPr>
        <p:txBody>
          <a:bodyPr lIns="0" rIns="0" anchor="ctr"/>
          <a:p>
            <a:pPr eaLnBrk="0" hangingPunct="0">
              <a:spcBef>
                <a:spcPts val="600"/>
              </a:spcBef>
            </a:pPr>
            <a:r>
              <a:rPr lang="en-US" altLang="zh-CN" sz="1100" kern="0" dirty="0">
                <a:solidFill>
                  <a:prstClr val="black"/>
                </a:solidFill>
                <a:latin typeface="华文楷体" panose="02010600040101010101" pitchFamily="2" charset="-122"/>
                <a:ea typeface="华文楷体" panose="02010600040101010101" pitchFamily="2" charset="-122"/>
              </a:rPr>
              <a:t>A</a:t>
            </a:r>
            <a:r>
              <a:rPr lang="en-US" altLang="zh-TW" sz="1100" kern="0" dirty="0">
                <a:solidFill>
                  <a:prstClr val="black"/>
                </a:solidFill>
                <a:latin typeface="华文楷体" panose="02010600040101010101" pitchFamily="2" charset="-122"/>
                <a:ea typeface="华文楷体" panose="02010600040101010101" pitchFamily="2" charset="-122"/>
              </a:rPr>
              <a:t>2.</a:t>
            </a:r>
            <a:r>
              <a:rPr lang="zh-CN" altLang="en-US" sz="1100" b="1" kern="0" dirty="0">
                <a:solidFill>
                  <a:prstClr val="black"/>
                </a:solidFill>
                <a:latin typeface="华文楷体" panose="02010600040101010101" pitchFamily="2" charset="-122"/>
                <a:ea typeface="华文楷体" panose="02010600040101010101" pitchFamily="2" charset="-122"/>
              </a:rPr>
              <a:t> 自下而上</a:t>
            </a:r>
            <a:r>
              <a:rPr lang="zh-CN" altLang="en-US" sz="1100" kern="0" dirty="0">
                <a:solidFill>
                  <a:prstClr val="black"/>
                </a:solidFill>
                <a:latin typeface="华文楷体" panose="02010600040101010101" pitchFamily="2" charset="-122"/>
                <a:ea typeface="华文楷体" panose="02010600040101010101" pitchFamily="2" charset="-122"/>
              </a:rPr>
              <a:t>分析信息化现状，发现差距、确定方向</a:t>
            </a:r>
            <a:endParaRPr lang="zh-CN" altLang="zh-CN" sz="1100" kern="0" dirty="0">
              <a:solidFill>
                <a:prstClr val="black"/>
              </a:solidFill>
              <a:latin typeface="华文楷体" panose="02010600040101010101" pitchFamily="2" charset="-122"/>
              <a:ea typeface="华文楷体" panose="02010600040101010101" pitchFamily="2" charset="-122"/>
            </a:endParaRPr>
          </a:p>
        </p:txBody>
      </p:sp>
      <p:sp>
        <p:nvSpPr>
          <p:cNvPr id="1048594" name="Rectangle 76"/>
          <p:cNvSpPr>
            <a:spLocks noChangeArrowheads="1"/>
          </p:cNvSpPr>
          <p:nvPr/>
        </p:nvSpPr>
        <p:spPr bwMode="auto">
          <a:xfrm>
            <a:off x="4776271" y="4403113"/>
            <a:ext cx="1478622" cy="538077"/>
          </a:xfrm>
          <a:prstGeom prst="rect">
            <a:avLst/>
          </a:prstGeom>
          <a:noFill/>
          <a:ln w="19050">
            <a:solidFill>
              <a:srgbClr val="002776"/>
            </a:solidFill>
            <a:miter lim="800000"/>
          </a:ln>
        </p:spPr>
        <p:txBody>
          <a:bodyPr lIns="0" rIns="0" anchor="ctr"/>
          <a:p>
            <a:pPr algn="ctr" eaLnBrk="0" hangingPunct="0"/>
            <a:r>
              <a:rPr lang="en-US" altLang="zh-CN" sz="1100" kern="0" dirty="0">
                <a:solidFill>
                  <a:prstClr val="black"/>
                </a:solidFill>
                <a:latin typeface="华文楷体" panose="02010600040101010101" pitchFamily="2" charset="-122"/>
                <a:ea typeface="华文楷体" panose="02010600040101010101" pitchFamily="2" charset="-122"/>
              </a:rPr>
              <a:t>C. </a:t>
            </a:r>
            <a:r>
              <a:rPr lang="zh-CN" altLang="en-US" sz="1100" kern="0" dirty="0">
                <a:solidFill>
                  <a:prstClr val="black"/>
                </a:solidFill>
                <a:latin typeface="华文楷体" panose="02010600040101010101" pitchFamily="2" charset="-122"/>
                <a:ea typeface="华文楷体" panose="02010600040101010101" pitchFamily="2" charset="-122"/>
              </a:rPr>
              <a:t>制定切实可行的</a:t>
            </a:r>
            <a:r>
              <a:rPr lang="zh-CN" altLang="en-US" sz="1100" b="1" kern="0" dirty="0">
                <a:solidFill>
                  <a:prstClr val="black"/>
                </a:solidFill>
                <a:latin typeface="华文楷体" panose="02010600040101010101" pitchFamily="2" charset="-122"/>
                <a:ea typeface="华文楷体" panose="02010600040101010101" pitchFamily="2" charset="-122"/>
              </a:rPr>
              <a:t>实施</a:t>
            </a:r>
            <a:br>
              <a:rPr lang="en-US" altLang="zh-CN" sz="1100" b="1" kern="0" dirty="0">
                <a:solidFill>
                  <a:prstClr val="black"/>
                </a:solidFill>
                <a:latin typeface="华文楷体" panose="02010600040101010101" pitchFamily="2" charset="-122"/>
                <a:ea typeface="华文楷体" panose="02010600040101010101" pitchFamily="2" charset="-122"/>
              </a:rPr>
            </a:br>
            <a:r>
              <a:rPr lang="zh-CN" altLang="en-US" sz="1100" b="1" kern="0" dirty="0">
                <a:solidFill>
                  <a:prstClr val="black"/>
                </a:solidFill>
                <a:latin typeface="华文楷体" panose="02010600040101010101" pitchFamily="2" charset="-122"/>
                <a:ea typeface="华文楷体" panose="02010600040101010101" pitchFamily="2" charset="-122"/>
              </a:rPr>
              <a:t>计划和保障策略</a:t>
            </a:r>
            <a:endParaRPr lang="en-US" altLang="ja-JP" sz="1100" b="1" kern="0" dirty="0">
              <a:solidFill>
                <a:prstClr val="black"/>
              </a:solidFill>
              <a:latin typeface="华文楷体" panose="02010600040101010101" pitchFamily="2" charset="-122"/>
              <a:ea typeface="华文楷体" panose="02010600040101010101" pitchFamily="2" charset="-122"/>
            </a:endParaRPr>
          </a:p>
        </p:txBody>
      </p:sp>
      <p:sp>
        <p:nvSpPr>
          <p:cNvPr id="1048595" name="Rectangle 77"/>
          <p:cNvSpPr>
            <a:spLocks noChangeArrowheads="1"/>
          </p:cNvSpPr>
          <p:nvPr/>
        </p:nvSpPr>
        <p:spPr bwMode="auto">
          <a:xfrm>
            <a:off x="2841432" y="4738213"/>
            <a:ext cx="1674331" cy="425570"/>
          </a:xfrm>
          <a:prstGeom prst="rect">
            <a:avLst/>
          </a:prstGeom>
          <a:noFill/>
          <a:ln w="19050">
            <a:solidFill>
              <a:srgbClr val="002776"/>
            </a:solidFill>
            <a:miter lim="800000"/>
          </a:ln>
        </p:spPr>
        <p:txBody>
          <a:bodyPr lIns="0" rIns="0" anchor="ctr"/>
          <a:p>
            <a:pPr algn="ctr" eaLnBrk="0" hangingPunct="0"/>
            <a:r>
              <a:rPr lang="en-US" altLang="zh-CN" sz="1100" kern="0" dirty="0">
                <a:solidFill>
                  <a:prstClr val="black"/>
                </a:solidFill>
                <a:latin typeface="华文楷体" panose="02010600040101010101" pitchFamily="2" charset="-122"/>
                <a:ea typeface="华文楷体" panose="02010600040101010101" pitchFamily="2" charset="-122"/>
              </a:rPr>
              <a:t>B2.</a:t>
            </a:r>
            <a:r>
              <a:rPr lang="zh-CN" altLang="en-US" sz="1100" kern="0" dirty="0">
                <a:solidFill>
                  <a:prstClr val="black"/>
                </a:solidFill>
                <a:latin typeface="华文楷体" panose="02010600040101010101" pitchFamily="2" charset="-122"/>
                <a:ea typeface="华文楷体" panose="02010600040101010101" pitchFamily="2" charset="-122"/>
              </a:rPr>
              <a:t> 整合及优化</a:t>
            </a:r>
            <a:r>
              <a:rPr lang="en-US" altLang="zh-CN" sz="1100" kern="0" dirty="0">
                <a:solidFill>
                  <a:prstClr val="black"/>
                </a:solidFill>
                <a:latin typeface="华文楷体" panose="02010600040101010101" pitchFamily="2" charset="-122"/>
                <a:ea typeface="华文楷体" panose="02010600040101010101" pitchFamily="2" charset="-122"/>
              </a:rPr>
              <a:t>IT</a:t>
            </a:r>
            <a:r>
              <a:rPr lang="zh-CN" altLang="en-US" sz="1100" kern="0" dirty="0">
                <a:solidFill>
                  <a:prstClr val="black"/>
                </a:solidFill>
                <a:latin typeface="华文楷体" panose="02010600040101010101" pitchFamily="2" charset="-122"/>
                <a:ea typeface="华文楷体" panose="02010600040101010101" pitchFamily="2" charset="-122"/>
              </a:rPr>
              <a:t>架构</a:t>
            </a:r>
            <a:r>
              <a:rPr lang="zh-CN" altLang="en-US" sz="1100" b="1" kern="0" dirty="0">
                <a:solidFill>
                  <a:prstClr val="black"/>
                </a:solidFill>
                <a:latin typeface="华文楷体" panose="02010600040101010101" pitchFamily="2" charset="-122"/>
                <a:ea typeface="华文楷体" panose="02010600040101010101" pitchFamily="2" charset="-122"/>
              </a:rPr>
              <a:t>蓝图</a:t>
            </a:r>
            <a:endParaRPr lang="zh-CN" altLang="en-US" sz="1100" b="1" kern="0" dirty="0">
              <a:solidFill>
                <a:prstClr val="black"/>
              </a:solidFill>
              <a:latin typeface="华文楷体" panose="02010600040101010101" pitchFamily="2" charset="-122"/>
              <a:ea typeface="华文楷体" panose="02010600040101010101" pitchFamily="2" charset="-122"/>
            </a:endParaRPr>
          </a:p>
        </p:txBody>
      </p:sp>
      <p:cxnSp>
        <p:nvCxnSpPr>
          <p:cNvPr id="3145728" name="AutoShape 15"/>
          <p:cNvCxnSpPr>
            <a:cxnSpLocks noChangeShapeType="1"/>
            <a:stCxn id="1048596" idx="3"/>
            <a:endCxn id="1048599" idx="1"/>
          </p:cNvCxnSpPr>
          <p:nvPr/>
        </p:nvCxnSpPr>
        <p:spPr bwMode="auto">
          <a:xfrm>
            <a:off x="2180762" y="4465651"/>
            <a:ext cx="212402" cy="219939"/>
          </a:xfrm>
          <a:prstGeom prst="bentConnector3">
            <a:avLst>
              <a:gd name="adj1" fmla="val 50000"/>
            </a:avLst>
          </a:prstGeom>
          <a:noFill/>
          <a:ln w="12700">
            <a:solidFill>
              <a:srgbClr val="313131"/>
            </a:solidFill>
            <a:miter lim="800000"/>
            <a:tailEnd type="triangle" w="med" len="med"/>
          </a:ln>
        </p:spPr>
      </p:cxnSp>
      <p:sp>
        <p:nvSpPr>
          <p:cNvPr id="1048596" name="Rectangle 79"/>
          <p:cNvSpPr>
            <a:spLocks noChangeArrowheads="1"/>
          </p:cNvSpPr>
          <p:nvPr/>
        </p:nvSpPr>
        <p:spPr bwMode="auto">
          <a:xfrm>
            <a:off x="548783" y="4162148"/>
            <a:ext cx="1631979" cy="607006"/>
          </a:xfrm>
          <a:prstGeom prst="rect">
            <a:avLst/>
          </a:prstGeom>
          <a:noFill/>
          <a:ln w="19050">
            <a:solidFill>
              <a:srgbClr val="002776"/>
            </a:solidFill>
            <a:miter lim="800000"/>
          </a:ln>
        </p:spPr>
        <p:txBody>
          <a:bodyPr lIns="0" rIns="0" anchor="ctr"/>
          <a:p>
            <a:pPr eaLnBrk="0" hangingPunct="0">
              <a:spcBef>
                <a:spcPts val="600"/>
              </a:spcBef>
            </a:pPr>
            <a:r>
              <a:rPr lang="en-US" altLang="zh-CN" sz="1100" kern="0" dirty="0">
                <a:solidFill>
                  <a:prstClr val="black"/>
                </a:solidFill>
                <a:latin typeface="华文楷体" panose="02010600040101010101" pitchFamily="2" charset="-122"/>
                <a:ea typeface="华文楷体" panose="02010600040101010101" pitchFamily="2" charset="-122"/>
              </a:rPr>
              <a:t>A1.</a:t>
            </a:r>
            <a:r>
              <a:rPr lang="zh-CN" altLang="en-US" sz="1100" kern="0" dirty="0">
                <a:solidFill>
                  <a:prstClr val="black"/>
                </a:solidFill>
                <a:latin typeface="华文楷体" panose="02010600040101010101" pitchFamily="2" charset="-122"/>
                <a:ea typeface="华文楷体" panose="02010600040101010101" pitchFamily="2" charset="-122"/>
              </a:rPr>
              <a:t> </a:t>
            </a:r>
            <a:r>
              <a:rPr lang="zh-CN" altLang="en-US" sz="1100" b="1" kern="0" dirty="0">
                <a:solidFill>
                  <a:prstClr val="black"/>
                </a:solidFill>
                <a:latin typeface="华文楷体" panose="02010600040101010101" pitchFamily="2" charset="-122"/>
                <a:ea typeface="华文楷体" panose="02010600040101010101" pitchFamily="2" charset="-122"/>
              </a:rPr>
              <a:t>自上而下</a:t>
            </a:r>
            <a:r>
              <a:rPr lang="zh-CN" altLang="en-US" sz="1100" kern="0" dirty="0">
                <a:solidFill>
                  <a:prstClr val="black"/>
                </a:solidFill>
                <a:latin typeface="华文楷体" panose="02010600040101010101" pitchFamily="2" charset="-122"/>
                <a:ea typeface="华文楷体" panose="02010600040101010101" pitchFamily="2" charset="-122"/>
              </a:rPr>
              <a:t>分析企业战略、管控、业务发展对信息化的要求</a:t>
            </a:r>
            <a:endParaRPr lang="zh-CN" altLang="zh-CN" sz="1100" b="1" kern="0" dirty="0">
              <a:solidFill>
                <a:prstClr val="black"/>
              </a:solidFill>
              <a:latin typeface="华文楷体" panose="02010600040101010101" pitchFamily="2" charset="-122"/>
              <a:ea typeface="华文楷体" panose="02010600040101010101" pitchFamily="2" charset="-122"/>
            </a:endParaRPr>
          </a:p>
        </p:txBody>
      </p:sp>
      <p:sp>
        <p:nvSpPr>
          <p:cNvPr id="1048597" name="Rectangle 18"/>
          <p:cNvSpPr>
            <a:spLocks noChangeArrowheads="1"/>
          </p:cNvSpPr>
          <p:nvPr/>
        </p:nvSpPr>
        <p:spPr bwMode="auto">
          <a:xfrm>
            <a:off x="2841432" y="4164724"/>
            <a:ext cx="1674331" cy="463480"/>
          </a:xfrm>
          <a:prstGeom prst="rect">
            <a:avLst/>
          </a:prstGeom>
          <a:noFill/>
          <a:ln w="19050">
            <a:solidFill>
              <a:srgbClr val="002776"/>
            </a:solidFill>
            <a:miter lim="800000"/>
          </a:ln>
        </p:spPr>
        <p:txBody>
          <a:bodyPr lIns="0" rIns="0" anchor="ctr"/>
          <a:p>
            <a:pPr algn="ctr" eaLnBrk="0" hangingPunct="0"/>
            <a:r>
              <a:rPr lang="en-US" altLang="zh-CN" sz="1100" kern="0" dirty="0">
                <a:solidFill>
                  <a:prstClr val="black"/>
                </a:solidFill>
                <a:latin typeface="华文楷体" panose="02010600040101010101" pitchFamily="2" charset="-122"/>
                <a:ea typeface="华文楷体" panose="02010600040101010101" pitchFamily="2" charset="-122"/>
              </a:rPr>
              <a:t>B1.</a:t>
            </a:r>
            <a:r>
              <a:rPr lang="zh-CN" altLang="en-US" sz="1100" kern="0" dirty="0">
                <a:solidFill>
                  <a:prstClr val="black"/>
                </a:solidFill>
                <a:latin typeface="华文楷体" panose="02010600040101010101" pitchFamily="2" charset="-122"/>
                <a:ea typeface="华文楷体" panose="02010600040101010101" pitchFamily="2" charset="-122"/>
              </a:rPr>
              <a:t> 讨论和形成关键的</a:t>
            </a:r>
            <a:r>
              <a:rPr lang="zh-CN" altLang="en-US" sz="1100" b="1" kern="0" dirty="0">
                <a:solidFill>
                  <a:prstClr val="black"/>
                </a:solidFill>
                <a:latin typeface="华文楷体" panose="02010600040101010101" pitchFamily="2" charset="-122"/>
                <a:ea typeface="华文楷体" panose="02010600040101010101" pitchFamily="2" charset="-122"/>
              </a:rPr>
              <a:t>方案</a:t>
            </a:r>
            <a:endParaRPr lang="zh-CN" altLang="en-US" sz="1100" b="1" kern="0" dirty="0">
              <a:solidFill>
                <a:prstClr val="black"/>
              </a:solidFill>
              <a:latin typeface="华文楷体" panose="02010600040101010101" pitchFamily="2" charset="-122"/>
              <a:ea typeface="华文楷体" panose="02010600040101010101" pitchFamily="2" charset="-122"/>
            </a:endParaRPr>
          </a:p>
        </p:txBody>
      </p:sp>
      <p:sp>
        <p:nvSpPr>
          <p:cNvPr id="1048598" name="AutoShape 19"/>
          <p:cNvSpPr>
            <a:spLocks noChangeArrowheads="1"/>
          </p:cNvSpPr>
          <p:nvPr/>
        </p:nvSpPr>
        <p:spPr bwMode="auto">
          <a:xfrm>
            <a:off x="4820720" y="3507599"/>
            <a:ext cx="1880756" cy="483047"/>
          </a:xfrm>
          <a:prstGeom prst="rect">
            <a:avLst/>
          </a:prstGeom>
          <a:solidFill>
            <a:sysClr val="window" lastClr="FFFFFF">
              <a:lumMod val="65000"/>
            </a:sysClr>
          </a:solidFill>
          <a:ln w="12700" cap="rnd" algn="ctr">
            <a:solidFill>
              <a:sysClr val="window" lastClr="FFFFFF">
                <a:lumMod val="75000"/>
              </a:sysClr>
            </a:solidFill>
            <a:miter lim="800000"/>
          </a:ln>
          <a:effectLst/>
        </p:spPr>
        <p:txBody>
          <a:bodyPr lIns="72000" tIns="72000" rIns="72000" bIns="72000" anchor="ctr" anchorCtr="1"/>
          <a:p>
            <a:pPr marL="0" marR="0" lvl="0" indent="0" algn="ctr" defTabSz="914400" eaLnBrk="1" fontAlgn="auto" latinLnBrk="0" hangingPunct="1">
              <a:lnSpc>
                <a:spcPct val="100000"/>
              </a:lnSpc>
              <a:spcBef>
                <a:spcPts val="0"/>
              </a:spcBef>
              <a:spcAft>
                <a:spcPts val="0"/>
              </a:spcAft>
              <a:buClrTx/>
              <a:buSzTx/>
              <a:buFontTx/>
              <a:buNone/>
            </a:pPr>
            <a:r>
              <a:rPr kumimoji="1" lang="zh-CN"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rPr>
              <a:t>第三阶段</a:t>
            </a:r>
            <a:endParaRPr kumimoji="1" lang="en-US" altLang="zh-CN"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a:p>
            <a:pPr lvl="0" algn="ctr"/>
            <a:r>
              <a:rPr kumimoji="1" lang="zh-CN" altLang="en-US" sz="1200" b="1" kern="0" dirty="0">
                <a:solidFill>
                  <a:srgbClr val="FFFFFF"/>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实施路线图</a:t>
            </a:r>
            <a:endParaRPr kumimoji="1" lang="zh-CN"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华文楷体" panose="02010600040101010101" pitchFamily="2" charset="-122"/>
              <a:ea typeface="华文楷体" panose="02010600040101010101" pitchFamily="2" charset="-122"/>
            </a:endParaRPr>
          </a:p>
        </p:txBody>
      </p:sp>
      <p:cxnSp>
        <p:nvCxnSpPr>
          <p:cNvPr id="3145729" name="AutoShape 20"/>
          <p:cNvCxnSpPr>
            <a:cxnSpLocks noChangeShapeType="1"/>
            <a:stCxn id="1048599" idx="3"/>
            <a:endCxn id="1048597" idx="1"/>
          </p:cNvCxnSpPr>
          <p:nvPr/>
        </p:nvCxnSpPr>
        <p:spPr bwMode="auto">
          <a:xfrm flipV="1">
            <a:off x="2607661" y="4396464"/>
            <a:ext cx="233771" cy="289126"/>
          </a:xfrm>
          <a:prstGeom prst="bentConnector3">
            <a:avLst>
              <a:gd name="adj1" fmla="val 50000"/>
            </a:avLst>
          </a:prstGeom>
          <a:noFill/>
          <a:ln w="12700">
            <a:solidFill>
              <a:srgbClr val="313131"/>
            </a:solidFill>
            <a:miter lim="800000"/>
            <a:tailEnd type="triangle" w="med" len="med"/>
          </a:ln>
        </p:spPr>
      </p:cxnSp>
      <p:cxnSp>
        <p:nvCxnSpPr>
          <p:cNvPr id="3145730" name="AutoShape 21"/>
          <p:cNvCxnSpPr>
            <a:cxnSpLocks noChangeShapeType="1"/>
            <a:stCxn id="1048593" idx="3"/>
            <a:endCxn id="1048599" idx="1"/>
          </p:cNvCxnSpPr>
          <p:nvPr/>
        </p:nvCxnSpPr>
        <p:spPr bwMode="auto">
          <a:xfrm flipV="1">
            <a:off x="2180658" y="4685590"/>
            <a:ext cx="212506" cy="458778"/>
          </a:xfrm>
          <a:prstGeom prst="bentConnector3">
            <a:avLst>
              <a:gd name="adj1" fmla="val 50000"/>
            </a:avLst>
          </a:prstGeom>
          <a:noFill/>
          <a:ln w="12700">
            <a:solidFill>
              <a:srgbClr val="313131"/>
            </a:solidFill>
            <a:miter lim="800000"/>
            <a:tailEnd type="triangle" w="med" len="med"/>
          </a:ln>
        </p:spPr>
      </p:cxnSp>
      <p:sp>
        <p:nvSpPr>
          <p:cNvPr id="1048599" name="AutoShape 24"/>
          <p:cNvSpPr>
            <a:spLocks noChangeArrowheads="1"/>
          </p:cNvSpPr>
          <p:nvPr/>
        </p:nvSpPr>
        <p:spPr bwMode="auto">
          <a:xfrm>
            <a:off x="2393164" y="4552905"/>
            <a:ext cx="214497" cy="265370"/>
          </a:xfrm>
          <a:prstGeom prst="diamond">
            <a:avLst/>
          </a:prstGeom>
          <a:solidFill>
            <a:srgbClr val="00A1DE"/>
          </a:solidFill>
          <a:ln w="6350">
            <a:solidFill>
              <a:srgbClr val="002776"/>
            </a:solidFill>
            <a:miter lim="800000"/>
          </a:ln>
        </p:spPr>
        <p:txBody>
          <a:bodyPr wrap="none" anchor="ctr"/>
          <a:p>
            <a:pPr marL="0" marR="0" lvl="0" indent="0" algn="ctr" defTabSz="914400" eaLnBrk="0" fontAlgn="auto" latinLnBrk="0" hangingPunct="0">
              <a:lnSpc>
                <a:spcPct val="100000"/>
              </a:lnSpc>
              <a:spcBef>
                <a:spcPts val="0"/>
              </a:spcBef>
              <a:spcAft>
                <a:spcPts val="0"/>
              </a:spcAft>
              <a:buClrTx/>
              <a:buSzTx/>
              <a:buFontTx/>
              <a:buNone/>
            </a:pPr>
            <a:r>
              <a:rPr kumimoji="0" lang="en-US" altLang="zh-CN" sz="10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rPr>
              <a:t>1</a:t>
            </a:r>
            <a:endParaRPr kumimoji="0" lang="en-US" altLang="zh-CN" sz="10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endParaRPr>
          </a:p>
        </p:txBody>
      </p:sp>
      <p:cxnSp>
        <p:nvCxnSpPr>
          <p:cNvPr id="3145731" name="AutoShape 28"/>
          <p:cNvCxnSpPr>
            <a:cxnSpLocks noChangeShapeType="1"/>
            <a:stCxn id="1048597" idx="3"/>
            <a:endCxn id="1048594" idx="1"/>
          </p:cNvCxnSpPr>
          <p:nvPr/>
        </p:nvCxnSpPr>
        <p:spPr bwMode="auto">
          <a:xfrm>
            <a:off x="4515763" y="4396464"/>
            <a:ext cx="260508" cy="275688"/>
          </a:xfrm>
          <a:prstGeom prst="bentConnector3">
            <a:avLst>
              <a:gd name="adj1" fmla="val 50000"/>
            </a:avLst>
          </a:prstGeom>
          <a:noFill/>
          <a:ln w="9525">
            <a:solidFill>
              <a:srgbClr val="313131"/>
            </a:solidFill>
            <a:miter lim="800000"/>
            <a:tailEnd type="triangle" w="med" len="med"/>
          </a:ln>
        </p:spPr>
      </p:cxnSp>
      <p:cxnSp>
        <p:nvCxnSpPr>
          <p:cNvPr id="3145732" name="AutoShape 30"/>
          <p:cNvCxnSpPr>
            <a:cxnSpLocks noChangeShapeType="1"/>
            <a:stCxn id="1048599" idx="3"/>
            <a:endCxn id="1048595" idx="1"/>
          </p:cNvCxnSpPr>
          <p:nvPr/>
        </p:nvCxnSpPr>
        <p:spPr bwMode="auto">
          <a:xfrm>
            <a:off x="2607661" y="4685590"/>
            <a:ext cx="233771" cy="265408"/>
          </a:xfrm>
          <a:prstGeom prst="bentConnector3">
            <a:avLst>
              <a:gd name="adj1" fmla="val 50000"/>
            </a:avLst>
          </a:prstGeom>
          <a:noFill/>
          <a:ln w="9525">
            <a:solidFill>
              <a:srgbClr val="313131"/>
            </a:solidFill>
            <a:miter lim="800000"/>
            <a:tailEnd type="triangle" w="med" len="med"/>
          </a:ln>
        </p:spPr>
      </p:cxnSp>
      <p:cxnSp>
        <p:nvCxnSpPr>
          <p:cNvPr id="3145733" name="AutoShape 36"/>
          <p:cNvCxnSpPr>
            <a:cxnSpLocks noChangeShapeType="1"/>
            <a:stCxn id="1048595" idx="3"/>
            <a:endCxn id="1048594" idx="1"/>
          </p:cNvCxnSpPr>
          <p:nvPr/>
        </p:nvCxnSpPr>
        <p:spPr bwMode="auto">
          <a:xfrm flipV="1">
            <a:off x="4515763" y="4672152"/>
            <a:ext cx="260508" cy="278846"/>
          </a:xfrm>
          <a:prstGeom prst="bentConnector3">
            <a:avLst>
              <a:gd name="adj1" fmla="val 50000"/>
            </a:avLst>
          </a:prstGeom>
          <a:noFill/>
          <a:ln w="9525">
            <a:solidFill>
              <a:srgbClr val="313131"/>
            </a:solidFill>
            <a:miter lim="800000"/>
          </a:ln>
        </p:spPr>
      </p:cxnSp>
      <p:sp>
        <p:nvSpPr>
          <p:cNvPr id="1048600" name="TextBox 95"/>
          <p:cNvSpPr txBox="1">
            <a:spLocks noChangeArrowheads="1"/>
          </p:cNvSpPr>
          <p:nvPr/>
        </p:nvSpPr>
        <p:spPr bwMode="auto">
          <a:xfrm>
            <a:off x="1938573" y="5429515"/>
            <a:ext cx="1123677" cy="802640"/>
          </a:xfrm>
          <a:prstGeom prst="rect">
            <a:avLst/>
          </a:prstGeom>
          <a:noFill/>
          <a:ln w="9525">
            <a:noFill/>
            <a:miter lim="800000"/>
          </a:ln>
        </p:spPr>
        <p:txBody>
          <a:bodyPr wrap="square">
            <a:spAutoFit/>
          </a:bodyPr>
          <a:p>
            <a:pPr marL="171450" indent="-171450">
              <a:buFont typeface="Wingdings" panose="05000000000000000000" pitchFamily="2" charset="2"/>
              <a:buChar char="q"/>
            </a:pPr>
            <a:r>
              <a:rPr lang="zh-CN" altLang="en-US" sz="1200" kern="0" dirty="0">
                <a:latin typeface="华文楷体" panose="02010600040101010101" pitchFamily="2" charset="-122"/>
                <a:ea typeface="华文楷体" panose="02010600040101010101" pitchFamily="2" charset="-122"/>
              </a:rPr>
              <a:t>确认现状发现的成果</a:t>
            </a:r>
            <a:endParaRPr lang="en-US" altLang="zh-CN" sz="1200" kern="0" dirty="0">
              <a:latin typeface="华文楷体" panose="02010600040101010101" pitchFamily="2" charset="-122"/>
              <a:ea typeface="华文楷体" panose="02010600040101010101" pitchFamily="2" charset="-122"/>
            </a:endParaRPr>
          </a:p>
          <a:p>
            <a:pPr marL="171450" indent="-171450">
              <a:buFont typeface="Wingdings" panose="05000000000000000000" pitchFamily="2" charset="2"/>
              <a:buChar char="q"/>
            </a:pPr>
            <a:r>
              <a:rPr lang="zh-CN" altLang="en-US" sz="1200" kern="0" dirty="0">
                <a:latin typeface="华文楷体" panose="02010600040101010101" pitchFamily="2" charset="-122"/>
                <a:ea typeface="华文楷体" panose="02010600040101010101" pitchFamily="2" charset="-122"/>
              </a:rPr>
              <a:t>确认蓝图规划的方向</a:t>
            </a:r>
            <a:endParaRPr lang="zh-CN" altLang="en-US" sz="1200" kern="0" dirty="0">
              <a:latin typeface="华文楷体" panose="02010600040101010101" pitchFamily="2" charset="-122"/>
              <a:ea typeface="华文楷体" panose="02010600040101010101" pitchFamily="2" charset="-122"/>
            </a:endParaRPr>
          </a:p>
        </p:txBody>
      </p:sp>
      <p:sp>
        <p:nvSpPr>
          <p:cNvPr id="1048601" name="TextBox 96"/>
          <p:cNvSpPr txBox="1">
            <a:spLocks noChangeArrowheads="1"/>
          </p:cNvSpPr>
          <p:nvPr/>
        </p:nvSpPr>
        <p:spPr bwMode="auto">
          <a:xfrm>
            <a:off x="5673081" y="5334307"/>
            <a:ext cx="1347550" cy="802640"/>
          </a:xfrm>
          <a:prstGeom prst="rect">
            <a:avLst/>
          </a:prstGeom>
          <a:noFill/>
          <a:ln w="9525">
            <a:noFill/>
            <a:miter lim="800000"/>
          </a:ln>
        </p:spPr>
        <p:txBody>
          <a:bodyPr wrap="square">
            <a:spAutoFit/>
          </a:bodyPr>
          <a:lstStyle>
            <a:defPPr>
              <a:defRPr lang="zh-TW"/>
            </a:defPPr>
            <a:lvl1pPr marL="171450" indent="-171450">
              <a:buFont typeface="Wingdings" panose="05000000000000000000" pitchFamily="2" charset="2"/>
              <a:buChar char="q"/>
              <a:defRPr sz="1200" kern="0">
                <a:latin typeface="华文楷体" panose="02010600040101010101" pitchFamily="2" charset="-122"/>
                <a:ea typeface="华文楷体" panose="02010600040101010101" pitchFamily="2" charset="-122"/>
              </a:defRPr>
            </a:lvl1pPr>
          </a:lstStyle>
          <a:p>
            <a:r>
              <a:rPr lang="zh-CN" altLang="en-US" dirty="0"/>
              <a:t>确认信息化总体解决方案、路线图和即将开展的工作</a:t>
            </a:r>
            <a:endParaRPr lang="zh-CN" altLang="en-US" dirty="0"/>
          </a:p>
        </p:txBody>
      </p:sp>
      <p:cxnSp>
        <p:nvCxnSpPr>
          <p:cNvPr id="3145734" name="直接箭头连接符 104"/>
          <p:cNvCxnSpPr>
            <a:stCxn id="1048599" idx="2"/>
            <a:endCxn id="1048600" idx="0"/>
          </p:cNvCxnSpPr>
          <p:nvPr/>
        </p:nvCxnSpPr>
        <p:spPr>
          <a:xfrm flipH="1">
            <a:off x="2500412" y="4818275"/>
            <a:ext cx="1" cy="611240"/>
          </a:xfrm>
          <a:prstGeom prst="straightConnector1">
            <a:avLst/>
          </a:prstGeom>
          <a:noFill/>
          <a:ln w="12700" cap="flat" cmpd="sng" algn="ctr">
            <a:solidFill>
              <a:sysClr val="window" lastClr="FFFFFF">
                <a:lumMod val="50000"/>
              </a:sysClr>
            </a:solidFill>
            <a:prstDash val="solid"/>
            <a:tailEnd type="arrow"/>
          </a:ln>
          <a:effectLst/>
        </p:spPr>
      </p:cxnSp>
      <p:cxnSp>
        <p:nvCxnSpPr>
          <p:cNvPr id="3145735" name="直接箭头连接符 105"/>
          <p:cNvCxnSpPr>
            <a:stCxn id="1048602" idx="2"/>
          </p:cNvCxnSpPr>
          <p:nvPr/>
        </p:nvCxnSpPr>
        <p:spPr>
          <a:xfrm flipH="1">
            <a:off x="6514804" y="4804836"/>
            <a:ext cx="1" cy="319059"/>
          </a:xfrm>
          <a:prstGeom prst="straightConnector1">
            <a:avLst/>
          </a:prstGeom>
          <a:noFill/>
          <a:ln w="12700" cap="flat" cmpd="sng" algn="ctr">
            <a:solidFill>
              <a:sysClr val="window" lastClr="FFFFFF">
                <a:lumMod val="50000"/>
              </a:sysClr>
            </a:solidFill>
            <a:prstDash val="solid"/>
            <a:tailEnd type="arrow"/>
          </a:ln>
          <a:effectLst/>
        </p:spPr>
      </p:cxnSp>
      <p:sp>
        <p:nvSpPr>
          <p:cNvPr id="1048602" name="AutoShape 25"/>
          <p:cNvSpPr>
            <a:spLocks noChangeArrowheads="1"/>
          </p:cNvSpPr>
          <p:nvPr/>
        </p:nvSpPr>
        <p:spPr bwMode="auto">
          <a:xfrm>
            <a:off x="6407556" y="4539466"/>
            <a:ext cx="214497" cy="265370"/>
          </a:xfrm>
          <a:prstGeom prst="diamond">
            <a:avLst/>
          </a:prstGeom>
          <a:solidFill>
            <a:srgbClr val="00A1DE"/>
          </a:solidFill>
          <a:ln w="6350">
            <a:solidFill>
              <a:srgbClr val="002776"/>
            </a:solidFill>
            <a:miter lim="800000"/>
          </a:ln>
        </p:spPr>
        <p:txBody>
          <a:bodyPr wrap="none" anchor="ctr"/>
          <a:p>
            <a:pPr marL="0" marR="0" lvl="0" indent="0" algn="ctr" defTabSz="914400" eaLnBrk="0" fontAlgn="auto" latinLnBrk="0" hangingPunct="0">
              <a:lnSpc>
                <a:spcPct val="100000"/>
              </a:lnSpc>
              <a:spcBef>
                <a:spcPts val="0"/>
              </a:spcBef>
              <a:spcAft>
                <a:spcPts val="0"/>
              </a:spcAft>
              <a:buClrTx/>
              <a:buSzTx/>
              <a:buFontTx/>
              <a:buNone/>
            </a:pPr>
            <a:r>
              <a:rPr kumimoji="0" lang="en-US" altLang="zh-CN" sz="10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rPr>
              <a:t>2</a:t>
            </a:r>
            <a:endParaRPr kumimoji="0" lang="en-US" altLang="zh-CN" sz="10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endParaRPr>
          </a:p>
        </p:txBody>
      </p:sp>
      <p:cxnSp>
        <p:nvCxnSpPr>
          <p:cNvPr id="3145736" name="AutoShape 28"/>
          <p:cNvCxnSpPr>
            <a:cxnSpLocks noChangeShapeType="1"/>
            <a:stCxn id="1048594" idx="3"/>
            <a:endCxn id="1048602" idx="1"/>
          </p:cNvCxnSpPr>
          <p:nvPr/>
        </p:nvCxnSpPr>
        <p:spPr bwMode="auto">
          <a:xfrm flipV="1">
            <a:off x="6254893" y="4672151"/>
            <a:ext cx="152664" cy="1"/>
          </a:xfrm>
          <a:prstGeom prst="bentConnector3">
            <a:avLst>
              <a:gd name="adj1" fmla="val 50000"/>
            </a:avLst>
          </a:prstGeom>
          <a:noFill/>
          <a:ln w="9525">
            <a:solidFill>
              <a:srgbClr val="313131"/>
            </a:solidFill>
            <a:miter lim="800000"/>
            <a:tailEnd type="triangle" w="med" len="med"/>
          </a:ln>
        </p:spPr>
      </p:cxnSp>
      <p:sp>
        <p:nvSpPr>
          <p:cNvPr id="1048603" name="Rectangle 94"/>
          <p:cNvSpPr>
            <a:spLocks noChangeArrowheads="1"/>
          </p:cNvSpPr>
          <p:nvPr/>
        </p:nvSpPr>
        <p:spPr bwMode="auto">
          <a:xfrm>
            <a:off x="7247145" y="4453580"/>
            <a:ext cx="2012386" cy="538077"/>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kumimoji="0" lang="en-US" altLang="zh-CN"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rPr>
              <a:t>D1. </a:t>
            </a:r>
            <a:r>
              <a:rPr kumimoji="0" lang="zh-CN" altLang="en-US"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rPr>
              <a:t>信息化建设</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sp>
        <p:nvSpPr>
          <p:cNvPr id="1048604" name="AutoShape 15"/>
          <p:cNvSpPr>
            <a:spLocks noChangeArrowheads="1"/>
          </p:cNvSpPr>
          <p:nvPr/>
        </p:nvSpPr>
        <p:spPr bwMode="auto">
          <a:xfrm rot="16200000" flipH="1" flipV="1">
            <a:off x="6385253" y="3852345"/>
            <a:ext cx="166545" cy="641925"/>
          </a:xfrm>
          <a:prstGeom prst="curvedRightArrow">
            <a:avLst>
              <a:gd name="adj1" fmla="val 97344"/>
              <a:gd name="adj2" fmla="val 194687"/>
              <a:gd name="adj3" fmla="val 33333"/>
            </a:avLst>
          </a:prstGeom>
          <a:solidFill>
            <a:srgbClr val="00A1DE"/>
          </a:solidFill>
          <a:ln w="9525">
            <a:noFill/>
            <a:miter lim="800000"/>
          </a:ln>
          <a:effectLst/>
        </p:spPr>
        <p:txBody>
          <a:bodyPr wrap="none" lIns="33231" tIns="33231" rIns="33231" bIns="33231" anchor="ctr"/>
          <a:p>
            <a:pPr marL="0" marR="0" lvl="0" indent="0" algn="ctr" defTabSz="914400" eaLnBrk="1" fontAlgn="auto" latinLnBrk="0" hangingPunct="1">
              <a:lnSpc>
                <a:spcPct val="100000"/>
              </a:lnSpc>
              <a:spcBef>
                <a:spcPct val="50000"/>
              </a:spcBef>
              <a:spcAft>
                <a:spcPts val="0"/>
              </a:spcAft>
              <a:buClrTx/>
              <a:buSzTx/>
              <a:buFontTx/>
              <a:buNone/>
            </a:pPr>
            <a:endParaRPr kumimoji="0" lang="zh-CN" altLang="en-US" sz="1660" b="0" i="0" u="none" strike="noStrike" kern="0" cap="none" spc="0" normalizeH="0" baseline="0" noProof="0">
              <a:ln>
                <a:noFill/>
              </a:ln>
              <a:solidFill>
                <a:srgbClr val="091D5D"/>
              </a:solidFill>
              <a:effectLst/>
              <a:uLnTx/>
              <a:uFillTx/>
              <a:latin typeface="华文楷体" panose="02010600040101010101" pitchFamily="2" charset="-122"/>
              <a:ea typeface="华文楷体" panose="02010600040101010101" pitchFamily="2" charset="-122"/>
            </a:endParaRPr>
          </a:p>
        </p:txBody>
      </p:sp>
      <p:sp>
        <p:nvSpPr>
          <p:cNvPr id="1048605" name="AutoShape 15"/>
          <p:cNvSpPr>
            <a:spLocks noChangeArrowheads="1"/>
          </p:cNvSpPr>
          <p:nvPr/>
        </p:nvSpPr>
        <p:spPr bwMode="auto">
          <a:xfrm rot="16200000">
            <a:off x="6470881" y="4085233"/>
            <a:ext cx="166545" cy="641925"/>
          </a:xfrm>
          <a:prstGeom prst="curvedRightArrow">
            <a:avLst>
              <a:gd name="adj1" fmla="val 97344"/>
              <a:gd name="adj2" fmla="val 194687"/>
              <a:gd name="adj3" fmla="val 33333"/>
            </a:avLst>
          </a:prstGeom>
          <a:solidFill>
            <a:srgbClr val="00A1DE"/>
          </a:solidFill>
          <a:ln w="9525">
            <a:noFill/>
            <a:miter lim="800000"/>
          </a:ln>
          <a:effectLst/>
        </p:spPr>
        <p:txBody>
          <a:bodyPr wrap="none" lIns="33231" tIns="33231" rIns="33231" bIns="33231" anchor="ctr"/>
          <a:p>
            <a:pPr marL="0" marR="0" lvl="0" indent="0" algn="ctr" defTabSz="914400" eaLnBrk="1" fontAlgn="auto" latinLnBrk="0" hangingPunct="1">
              <a:lnSpc>
                <a:spcPct val="100000"/>
              </a:lnSpc>
              <a:spcBef>
                <a:spcPct val="50000"/>
              </a:spcBef>
              <a:spcAft>
                <a:spcPts val="0"/>
              </a:spcAft>
              <a:buClrTx/>
              <a:buSzTx/>
              <a:buFontTx/>
              <a:buNone/>
            </a:pPr>
            <a:endParaRPr kumimoji="0" lang="zh-CN" altLang="en-US" sz="1660" b="0" i="0" u="none" strike="noStrike" kern="0" cap="none" spc="0" normalizeH="0" baseline="0" noProof="0">
              <a:ln>
                <a:noFill/>
              </a:ln>
              <a:solidFill>
                <a:srgbClr val="091D5D"/>
              </a:solidFill>
              <a:effectLst/>
              <a:uLnTx/>
              <a:uFillTx/>
              <a:latin typeface="华文楷体" panose="02010600040101010101" pitchFamily="2" charset="-122"/>
              <a:ea typeface="华文楷体" panose="02010600040101010101" pitchFamily="2" charset="-122"/>
            </a:endParaRPr>
          </a:p>
        </p:txBody>
      </p:sp>
      <p:sp>
        <p:nvSpPr>
          <p:cNvPr id="1048606" name="Pentagon 98"/>
          <p:cNvSpPr/>
          <p:nvPr/>
        </p:nvSpPr>
        <p:spPr>
          <a:xfrm>
            <a:off x="543927" y="3054683"/>
            <a:ext cx="6157549" cy="281412"/>
          </a:xfrm>
          <a:prstGeom prst="homePlate">
            <a:avLst/>
          </a:prstGeom>
          <a:solidFill>
            <a:srgbClr val="002776"/>
          </a:solidFill>
          <a:ln w="25400" cap="flat" cmpd="sng" algn="ctr">
            <a:solidFill>
              <a:srgbClr val="002776">
                <a:shade val="50000"/>
              </a:srgbClr>
            </a:solidFill>
            <a:prstDash val="solid"/>
          </a:ln>
          <a:effectLst/>
        </p:spPr>
        <p:txBody>
          <a:bodyPr rtlCol="0" anchor="ctr"/>
          <a:p>
            <a:pPr lvl="0" algn="ctr"/>
            <a:r>
              <a:rPr lang="zh-CN" altLang="en-US" sz="1600" kern="0" dirty="0">
                <a:solidFill>
                  <a:prstClr val="white"/>
                </a:solidFill>
                <a:latin typeface="华文楷体" panose="02010600040101010101" pitchFamily="2" charset="-122"/>
                <a:ea typeface="华文楷体" panose="02010600040101010101" pitchFamily="2" charset="-122"/>
              </a:rPr>
              <a:t>信息化总体解决方案</a:t>
            </a:r>
            <a:endParaRPr kumimoji="0" lang="en-US" sz="16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endParaRPr>
          </a:p>
        </p:txBody>
      </p:sp>
      <p:sp>
        <p:nvSpPr>
          <p:cNvPr id="1048607" name="Pentagon 99"/>
          <p:cNvSpPr/>
          <p:nvPr/>
        </p:nvSpPr>
        <p:spPr>
          <a:xfrm>
            <a:off x="6789488" y="3054682"/>
            <a:ext cx="2556000" cy="281412"/>
          </a:xfrm>
          <a:prstGeom prst="homePlate">
            <a:avLst/>
          </a:prstGeom>
          <a:solidFill>
            <a:srgbClr val="002776"/>
          </a:solidFill>
          <a:ln w="25400" cap="flat" cmpd="sng" algn="ctr">
            <a:solidFill>
              <a:srgbClr val="002776">
                <a:shade val="50000"/>
              </a:srgbClr>
            </a:solidFill>
            <a:prstDash val="solid"/>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r>
              <a:rPr kumimoji="0" lang="zh-CN" altLang="en-US" sz="16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rPr>
              <a:t>信息化建设</a:t>
            </a:r>
            <a:endParaRPr kumimoji="0" lang="en-US" sz="1600" b="0" i="0" u="none" strike="noStrike" kern="0" cap="none" spc="0" normalizeH="0" baseline="0" noProof="0" dirty="0">
              <a:ln>
                <a:noFill/>
              </a:ln>
              <a:solidFill>
                <a:prstClr val="white"/>
              </a:solidFill>
              <a:effectLst/>
              <a:uLnTx/>
              <a:uFillTx/>
              <a:latin typeface="华文楷体" panose="02010600040101010101" pitchFamily="2" charset="-122"/>
              <a:ea typeface="华文楷体" panose="02010600040101010101" pitchFamily="2" charset="-122"/>
            </a:endParaRPr>
          </a:p>
        </p:txBody>
      </p:sp>
      <p:cxnSp>
        <p:nvCxnSpPr>
          <p:cNvPr id="3145737" name="AutoShape 28"/>
          <p:cNvCxnSpPr>
            <a:cxnSpLocks noChangeShapeType="1"/>
          </p:cNvCxnSpPr>
          <p:nvPr/>
        </p:nvCxnSpPr>
        <p:spPr bwMode="auto">
          <a:xfrm flipV="1">
            <a:off x="6640860" y="4681153"/>
            <a:ext cx="612000" cy="1"/>
          </a:xfrm>
          <a:prstGeom prst="bentConnector3">
            <a:avLst>
              <a:gd name="adj1" fmla="val 50000"/>
            </a:avLst>
          </a:prstGeom>
          <a:noFill/>
          <a:ln w="9525">
            <a:solidFill>
              <a:srgbClr val="313131"/>
            </a:solidFill>
            <a:miter lim="800000"/>
            <a:tailEnd type="triangle" w="med" len="med"/>
          </a:ln>
        </p:spPr>
      </p:cxnSp>
      <p:sp>
        <p:nvSpPr>
          <p:cNvPr id="1048608" name="Rectangle 114"/>
          <p:cNvSpPr>
            <a:spLocks noChangeArrowheads="1"/>
          </p:cNvSpPr>
          <p:nvPr/>
        </p:nvSpPr>
        <p:spPr bwMode="auto">
          <a:xfrm>
            <a:off x="7447827" y="5138085"/>
            <a:ext cx="1323965" cy="271927"/>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lang="zh-CN" altLang="en-US" sz="1200" kern="0" dirty="0">
                <a:latin typeface="华文楷体" panose="02010600040101010101" pitchFamily="2" charset="-122"/>
                <a:ea typeface="华文楷体" panose="02010600040101010101" pitchFamily="2" charset="-122"/>
              </a:rPr>
              <a:t>项目</a:t>
            </a:r>
            <a:r>
              <a:rPr kumimoji="0" lang="zh-CN" altLang="en-US"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rPr>
              <a:t>群管理</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cxnSp>
        <p:nvCxnSpPr>
          <p:cNvPr id="3145738" name="Elbow Connector 118"/>
          <p:cNvCxnSpPr>
            <a:endCxn id="1048608" idx="1"/>
          </p:cNvCxnSpPr>
          <p:nvPr/>
        </p:nvCxnSpPr>
        <p:spPr>
          <a:xfrm rot="16200000" flipH="1">
            <a:off x="7206292" y="5032514"/>
            <a:ext cx="282390" cy="200680"/>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48609" name="Rectangle 122"/>
          <p:cNvSpPr>
            <a:spLocks noChangeArrowheads="1"/>
          </p:cNvSpPr>
          <p:nvPr/>
        </p:nvSpPr>
        <p:spPr bwMode="auto">
          <a:xfrm>
            <a:off x="7663851" y="5540197"/>
            <a:ext cx="536510" cy="444277"/>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lang="zh-CN" altLang="en-US" sz="1200" kern="0" noProof="0" dirty="0">
                <a:latin typeface="华文楷体" panose="02010600040101010101" pitchFamily="2" charset="-122"/>
                <a:ea typeface="华文楷体" panose="02010600040101010101" pitchFamily="2" charset="-122"/>
              </a:rPr>
              <a:t>项目立项审批</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cxnSp>
        <p:nvCxnSpPr>
          <p:cNvPr id="3145739" name="Elbow Connector 123"/>
          <p:cNvCxnSpPr>
            <a:endCxn id="1048609" idx="1"/>
          </p:cNvCxnSpPr>
          <p:nvPr/>
        </p:nvCxnSpPr>
        <p:spPr>
          <a:xfrm rot="16200000" flipH="1">
            <a:off x="7379679" y="5478163"/>
            <a:ext cx="352323" cy="216022"/>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48610" name="Rectangle 126"/>
          <p:cNvSpPr>
            <a:spLocks noChangeArrowheads="1"/>
          </p:cNvSpPr>
          <p:nvPr/>
        </p:nvSpPr>
        <p:spPr bwMode="auto">
          <a:xfrm>
            <a:off x="8322049" y="5540197"/>
            <a:ext cx="456340" cy="444277"/>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lang="en-US" altLang="ja-JP" sz="1200" kern="0" dirty="0">
                <a:latin typeface="华文楷体" panose="02010600040101010101" pitchFamily="2" charset="-122"/>
                <a:ea typeface="华文楷体" panose="02010600040101010101" pitchFamily="2" charset="-122"/>
              </a:rPr>
              <a:t>……</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sp>
        <p:nvSpPr>
          <p:cNvPr id="1048611" name="Rectangle 127"/>
          <p:cNvSpPr>
            <a:spLocks noChangeArrowheads="1"/>
          </p:cNvSpPr>
          <p:nvPr/>
        </p:nvSpPr>
        <p:spPr bwMode="auto">
          <a:xfrm>
            <a:off x="7663851" y="6056893"/>
            <a:ext cx="536510" cy="182304"/>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lang="en-US" altLang="ja-JP" sz="1200" kern="0" dirty="0">
                <a:latin typeface="华文楷体" panose="02010600040101010101" pitchFamily="2" charset="-122"/>
                <a:ea typeface="华文楷体" panose="02010600040101010101" pitchFamily="2" charset="-122"/>
              </a:rPr>
              <a:t>……</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sp>
        <p:nvSpPr>
          <p:cNvPr id="1048612" name="Rectangle 134"/>
          <p:cNvSpPr>
            <a:spLocks noChangeArrowheads="1"/>
          </p:cNvSpPr>
          <p:nvPr/>
        </p:nvSpPr>
        <p:spPr bwMode="auto">
          <a:xfrm>
            <a:off x="8868159" y="5138085"/>
            <a:ext cx="391372" cy="271926"/>
          </a:xfrm>
          <a:prstGeom prst="rect">
            <a:avLst/>
          </a:prstGeom>
          <a:noFill/>
          <a:ln w="19050">
            <a:solidFill>
              <a:srgbClr val="002776"/>
            </a:solidFill>
            <a:miter lim="800000"/>
          </a:ln>
        </p:spPr>
        <p:txBody>
          <a:bodyPr lIns="0" rIns="0" anchor="ctr"/>
          <a:p>
            <a:pPr marL="0" marR="0" lvl="0" indent="0" algn="ctr" defTabSz="914400" eaLnBrk="0" fontAlgn="auto" latinLnBrk="0" hangingPunct="0">
              <a:lnSpc>
                <a:spcPct val="100000"/>
              </a:lnSpc>
              <a:spcBef>
                <a:spcPts val="0"/>
              </a:spcBef>
              <a:spcAft>
                <a:spcPts val="0"/>
              </a:spcAft>
              <a:buClrTx/>
              <a:buSzTx/>
              <a:buFontTx/>
              <a:buNone/>
            </a:pPr>
            <a:r>
              <a:rPr lang="en-US" altLang="ja-JP" sz="1200" kern="0" dirty="0">
                <a:latin typeface="华文楷体" panose="02010600040101010101" pitchFamily="2" charset="-122"/>
                <a:ea typeface="华文楷体" panose="02010600040101010101" pitchFamily="2" charset="-122"/>
              </a:rPr>
              <a:t>……</a:t>
            </a:r>
            <a:endParaRPr kumimoji="0" lang="en-US" altLang="ja-JP" sz="1200" b="0" i="0" u="none" strike="noStrike" kern="0" cap="none" spc="0" normalizeH="0" baseline="0" noProof="0" dirty="0">
              <a:ln>
                <a:noFill/>
              </a:ln>
              <a:effectLst/>
              <a:uLnTx/>
              <a:uFillTx/>
              <a:latin typeface="华文楷体" panose="02010600040101010101" pitchFamily="2" charset="-122"/>
              <a:ea typeface="华文楷体" panose="02010600040101010101" pitchFamily="2" charset="-122"/>
            </a:endParaRPr>
          </a:p>
        </p:txBody>
      </p:sp>
      <p:cxnSp>
        <p:nvCxnSpPr>
          <p:cNvPr id="3145740" name="Elbow Connector 152"/>
          <p:cNvCxnSpPr/>
          <p:nvPr/>
        </p:nvCxnSpPr>
        <p:spPr>
          <a:xfrm rot="16200000" flipH="1">
            <a:off x="7379679" y="5838203"/>
            <a:ext cx="352323" cy="216022"/>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Tm="41632"/>
    </mc:Choice>
    <mc:Fallback>
      <p:transition advTm="4163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616" name="Rectangle 2"/>
          <p:cNvSpPr/>
          <p:nvPr/>
        </p:nvSpPr>
        <p:spPr>
          <a:xfrm>
            <a:off x="781687" y="2721554"/>
            <a:ext cx="1492364" cy="337133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617"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本次宣贯内容概要</a:t>
            </a:r>
            <a:endParaRPr lang="en-US" dirty="0">
              <a:latin typeface="华文楷体" panose="02010600040101010101" pitchFamily="2" charset="-122"/>
              <a:ea typeface="华文楷体" panose="02010600040101010101" pitchFamily="2" charset="-122"/>
            </a:endParaRPr>
          </a:p>
        </p:txBody>
      </p:sp>
      <p:grpSp>
        <p:nvGrpSpPr>
          <p:cNvPr id="142" name="组合 20"/>
          <p:cNvGrpSpPr/>
          <p:nvPr/>
        </p:nvGrpSpPr>
        <p:grpSpPr>
          <a:xfrm>
            <a:off x="920552" y="1268760"/>
            <a:ext cx="7695691" cy="1223144"/>
            <a:chOff x="425661" y="1196752"/>
            <a:chExt cx="9061094" cy="1440160"/>
          </a:xfrm>
        </p:grpSpPr>
        <p:sp>
          <p:nvSpPr>
            <p:cNvPr id="1048618" name="椭圆 4"/>
            <p:cNvSpPr/>
            <p:nvPr/>
          </p:nvSpPr>
          <p:spPr>
            <a:xfrm>
              <a:off x="425661" y="1196752"/>
              <a:ext cx="1440160" cy="1440160"/>
            </a:xfrm>
            <a:prstGeom prst="ellipse">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19" name="椭圆 5"/>
            <p:cNvSpPr/>
            <p:nvPr/>
          </p:nvSpPr>
          <p:spPr>
            <a:xfrm>
              <a:off x="2330895" y="1196752"/>
              <a:ext cx="1440160" cy="1440160"/>
            </a:xfrm>
            <a:prstGeom prst="ellipse">
              <a:avLst/>
            </a:prstGeom>
            <a:solidFill>
              <a:srgbClr val="7F7F7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0" name="椭圆 6"/>
            <p:cNvSpPr/>
            <p:nvPr/>
          </p:nvSpPr>
          <p:spPr>
            <a:xfrm>
              <a:off x="4236129"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1" name="椭圆 7"/>
            <p:cNvSpPr/>
            <p:nvPr/>
          </p:nvSpPr>
          <p:spPr>
            <a:xfrm>
              <a:off x="6141363"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2" name="椭圆 8"/>
            <p:cNvSpPr/>
            <p:nvPr/>
          </p:nvSpPr>
          <p:spPr>
            <a:xfrm>
              <a:off x="80465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3" name="右箭头 9"/>
            <p:cNvSpPr/>
            <p:nvPr/>
          </p:nvSpPr>
          <p:spPr>
            <a:xfrm>
              <a:off x="1861239" y="1718810"/>
              <a:ext cx="474237" cy="396044"/>
            </a:xfrm>
            <a:prstGeom prst="rightArrow">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4" name="右箭头 10"/>
            <p:cNvSpPr/>
            <p:nvPr/>
          </p:nvSpPr>
          <p:spPr>
            <a:xfrm>
              <a:off x="3766473" y="1718810"/>
              <a:ext cx="474237" cy="396044"/>
            </a:xfrm>
            <a:prstGeom prst="rightArrow">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5" name="右箭头 11"/>
            <p:cNvSpPr/>
            <p:nvPr/>
          </p:nvSpPr>
          <p:spPr>
            <a:xfrm>
              <a:off x="5671707" y="1718810"/>
              <a:ext cx="474237" cy="396044"/>
            </a:xfrm>
            <a:prstGeom prst="rightArrow">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6" name="右箭头 12"/>
            <p:cNvSpPr/>
            <p:nvPr/>
          </p:nvSpPr>
          <p:spPr>
            <a:xfrm>
              <a:off x="7576941" y="1718810"/>
              <a:ext cx="474237" cy="396044"/>
            </a:xfrm>
            <a:prstGeom prst="rightArrow">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627" name="Freeform 993"/>
            <p:cNvSpPr>
              <a:spLocks noEditPoints="1"/>
            </p:cNvSpPr>
            <p:nvPr/>
          </p:nvSpPr>
          <p:spPr bwMode="auto">
            <a:xfrm>
              <a:off x="700981" y="1496248"/>
              <a:ext cx="861256" cy="857214"/>
            </a:xfrm>
            <a:custGeom>
              <a:avLst/>
              <a:gdLst>
                <a:gd name="T0" fmla="*/ 160 w 320"/>
                <a:gd name="T1" fmla="*/ 0 h 320"/>
                <a:gd name="T2" fmla="*/ 0 w 320"/>
                <a:gd name="T3" fmla="*/ 160 h 320"/>
                <a:gd name="T4" fmla="*/ 160 w 320"/>
                <a:gd name="T5" fmla="*/ 320 h 320"/>
                <a:gd name="T6" fmla="*/ 320 w 320"/>
                <a:gd name="T7" fmla="*/ 160 h 320"/>
                <a:gd name="T8" fmla="*/ 160 w 320"/>
                <a:gd name="T9" fmla="*/ 0 h 320"/>
                <a:gd name="T10" fmla="*/ 160 w 320"/>
                <a:gd name="T11" fmla="*/ 298 h 320"/>
                <a:gd name="T12" fmla="*/ 21 w 320"/>
                <a:gd name="T13" fmla="*/ 160 h 320"/>
                <a:gd name="T14" fmla="*/ 160 w 320"/>
                <a:gd name="T15" fmla="*/ 21 h 320"/>
                <a:gd name="T16" fmla="*/ 298 w 320"/>
                <a:gd name="T17" fmla="*/ 160 h 320"/>
                <a:gd name="T18" fmla="*/ 160 w 320"/>
                <a:gd name="T19" fmla="*/ 298 h 320"/>
                <a:gd name="T20" fmla="*/ 210 w 320"/>
                <a:gd name="T21" fmla="*/ 120 h 320"/>
                <a:gd name="T22" fmla="*/ 210 w 320"/>
                <a:gd name="T23" fmla="*/ 135 h 320"/>
                <a:gd name="T24" fmla="*/ 167 w 320"/>
                <a:gd name="T25" fmla="*/ 178 h 320"/>
                <a:gd name="T26" fmla="*/ 160 w 320"/>
                <a:gd name="T27" fmla="*/ 181 h 320"/>
                <a:gd name="T28" fmla="*/ 152 w 320"/>
                <a:gd name="T29" fmla="*/ 178 h 320"/>
                <a:gd name="T30" fmla="*/ 77 w 320"/>
                <a:gd name="T31" fmla="*/ 103 h 320"/>
                <a:gd name="T32" fmla="*/ 77 w 320"/>
                <a:gd name="T33" fmla="*/ 88 h 320"/>
                <a:gd name="T34" fmla="*/ 93 w 320"/>
                <a:gd name="T35" fmla="*/ 88 h 320"/>
                <a:gd name="T36" fmla="*/ 160 w 320"/>
                <a:gd name="T37" fmla="*/ 155 h 320"/>
                <a:gd name="T38" fmla="*/ 195 w 320"/>
                <a:gd name="T39" fmla="*/ 120 h 320"/>
                <a:gd name="T40" fmla="*/ 210 w 320"/>
                <a:gd name="T41" fmla="*/ 120 h 320"/>
                <a:gd name="T42" fmla="*/ 149 w 320"/>
                <a:gd name="T43" fmla="*/ 64 h 320"/>
                <a:gd name="T44" fmla="*/ 149 w 320"/>
                <a:gd name="T45" fmla="*/ 53 h 320"/>
                <a:gd name="T46" fmla="*/ 160 w 320"/>
                <a:gd name="T47" fmla="*/ 42 h 320"/>
                <a:gd name="T48" fmla="*/ 170 w 320"/>
                <a:gd name="T49" fmla="*/ 53 h 320"/>
                <a:gd name="T50" fmla="*/ 170 w 320"/>
                <a:gd name="T51" fmla="*/ 64 h 320"/>
                <a:gd name="T52" fmla="*/ 160 w 320"/>
                <a:gd name="T53" fmla="*/ 74 h 320"/>
                <a:gd name="T54" fmla="*/ 149 w 320"/>
                <a:gd name="T55" fmla="*/ 64 h 320"/>
                <a:gd name="T56" fmla="*/ 170 w 320"/>
                <a:gd name="T57" fmla="*/ 256 h 320"/>
                <a:gd name="T58" fmla="*/ 170 w 320"/>
                <a:gd name="T59" fmla="*/ 266 h 320"/>
                <a:gd name="T60" fmla="*/ 160 w 320"/>
                <a:gd name="T61" fmla="*/ 277 h 320"/>
                <a:gd name="T62" fmla="*/ 149 w 320"/>
                <a:gd name="T63" fmla="*/ 266 h 320"/>
                <a:gd name="T64" fmla="*/ 149 w 320"/>
                <a:gd name="T65" fmla="*/ 256 h 320"/>
                <a:gd name="T66" fmla="*/ 160 w 320"/>
                <a:gd name="T67" fmla="*/ 245 h 320"/>
                <a:gd name="T68" fmla="*/ 170 w 320"/>
                <a:gd name="T69" fmla="*/ 256 h 320"/>
                <a:gd name="T70" fmla="*/ 277 w 320"/>
                <a:gd name="T71" fmla="*/ 160 h 320"/>
                <a:gd name="T72" fmla="*/ 266 w 320"/>
                <a:gd name="T73" fmla="*/ 170 h 320"/>
                <a:gd name="T74" fmla="*/ 256 w 320"/>
                <a:gd name="T75" fmla="*/ 170 h 320"/>
                <a:gd name="T76" fmla="*/ 245 w 320"/>
                <a:gd name="T77" fmla="*/ 160 h 320"/>
                <a:gd name="T78" fmla="*/ 256 w 320"/>
                <a:gd name="T79" fmla="*/ 149 h 320"/>
                <a:gd name="T80" fmla="*/ 266 w 320"/>
                <a:gd name="T81" fmla="*/ 149 h 320"/>
                <a:gd name="T82" fmla="*/ 277 w 320"/>
                <a:gd name="T83" fmla="*/ 160 h 320"/>
                <a:gd name="T84" fmla="*/ 74 w 320"/>
                <a:gd name="T85" fmla="*/ 160 h 320"/>
                <a:gd name="T86" fmla="*/ 64 w 320"/>
                <a:gd name="T87" fmla="*/ 170 h 320"/>
                <a:gd name="T88" fmla="*/ 53 w 320"/>
                <a:gd name="T89" fmla="*/ 170 h 320"/>
                <a:gd name="T90" fmla="*/ 42 w 320"/>
                <a:gd name="T91" fmla="*/ 160 h 320"/>
                <a:gd name="T92" fmla="*/ 53 w 320"/>
                <a:gd name="T93" fmla="*/ 149 h 320"/>
                <a:gd name="T94" fmla="*/ 64 w 320"/>
                <a:gd name="T95" fmla="*/ 149 h 320"/>
                <a:gd name="T96" fmla="*/ 74 w 320"/>
                <a:gd name="T97"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20">
                  <a:moveTo>
                    <a:pt x="160" y="0"/>
                  </a:moveTo>
                  <a:cubicBezTo>
                    <a:pt x="71" y="0"/>
                    <a:pt x="0" y="71"/>
                    <a:pt x="0" y="160"/>
                  </a:cubicBezTo>
                  <a:cubicBezTo>
                    <a:pt x="0" y="248"/>
                    <a:pt x="71" y="320"/>
                    <a:pt x="160" y="320"/>
                  </a:cubicBezTo>
                  <a:cubicBezTo>
                    <a:pt x="248" y="320"/>
                    <a:pt x="320" y="248"/>
                    <a:pt x="320" y="160"/>
                  </a:cubicBezTo>
                  <a:cubicBezTo>
                    <a:pt x="320" y="71"/>
                    <a:pt x="248" y="0"/>
                    <a:pt x="160" y="0"/>
                  </a:cubicBezTo>
                  <a:close/>
                  <a:moveTo>
                    <a:pt x="160" y="298"/>
                  </a:moveTo>
                  <a:cubicBezTo>
                    <a:pt x="83" y="298"/>
                    <a:pt x="21" y="236"/>
                    <a:pt x="21" y="160"/>
                  </a:cubicBezTo>
                  <a:cubicBezTo>
                    <a:pt x="21" y="83"/>
                    <a:pt x="83" y="21"/>
                    <a:pt x="160" y="21"/>
                  </a:cubicBezTo>
                  <a:cubicBezTo>
                    <a:pt x="236" y="21"/>
                    <a:pt x="298" y="83"/>
                    <a:pt x="298" y="160"/>
                  </a:cubicBezTo>
                  <a:cubicBezTo>
                    <a:pt x="298" y="236"/>
                    <a:pt x="236" y="298"/>
                    <a:pt x="160" y="298"/>
                  </a:cubicBezTo>
                  <a:close/>
                  <a:moveTo>
                    <a:pt x="210" y="120"/>
                  </a:moveTo>
                  <a:cubicBezTo>
                    <a:pt x="214" y="124"/>
                    <a:pt x="214" y="131"/>
                    <a:pt x="210" y="135"/>
                  </a:cubicBezTo>
                  <a:cubicBezTo>
                    <a:pt x="167" y="178"/>
                    <a:pt x="167" y="178"/>
                    <a:pt x="167" y="178"/>
                  </a:cubicBezTo>
                  <a:cubicBezTo>
                    <a:pt x="165" y="180"/>
                    <a:pt x="162" y="181"/>
                    <a:pt x="160" y="181"/>
                  </a:cubicBezTo>
                  <a:cubicBezTo>
                    <a:pt x="157" y="181"/>
                    <a:pt x="154" y="180"/>
                    <a:pt x="152" y="178"/>
                  </a:cubicBezTo>
                  <a:cubicBezTo>
                    <a:pt x="77" y="103"/>
                    <a:pt x="77" y="103"/>
                    <a:pt x="77" y="103"/>
                  </a:cubicBezTo>
                  <a:cubicBezTo>
                    <a:pt x="73" y="99"/>
                    <a:pt x="73" y="92"/>
                    <a:pt x="77" y="88"/>
                  </a:cubicBezTo>
                  <a:cubicBezTo>
                    <a:pt x="82" y="84"/>
                    <a:pt x="88" y="84"/>
                    <a:pt x="93" y="88"/>
                  </a:cubicBezTo>
                  <a:cubicBezTo>
                    <a:pt x="160" y="155"/>
                    <a:pt x="160" y="155"/>
                    <a:pt x="160" y="155"/>
                  </a:cubicBezTo>
                  <a:cubicBezTo>
                    <a:pt x="195" y="120"/>
                    <a:pt x="195" y="120"/>
                    <a:pt x="195" y="120"/>
                  </a:cubicBezTo>
                  <a:cubicBezTo>
                    <a:pt x="199" y="116"/>
                    <a:pt x="206" y="116"/>
                    <a:pt x="210" y="120"/>
                  </a:cubicBezTo>
                  <a:close/>
                  <a:moveTo>
                    <a:pt x="149" y="64"/>
                  </a:moveTo>
                  <a:cubicBezTo>
                    <a:pt x="149" y="53"/>
                    <a:pt x="149" y="53"/>
                    <a:pt x="149" y="53"/>
                  </a:cubicBezTo>
                  <a:cubicBezTo>
                    <a:pt x="149" y="47"/>
                    <a:pt x="154" y="42"/>
                    <a:pt x="160" y="42"/>
                  </a:cubicBezTo>
                  <a:cubicBezTo>
                    <a:pt x="166" y="42"/>
                    <a:pt x="170" y="47"/>
                    <a:pt x="170" y="53"/>
                  </a:cubicBezTo>
                  <a:cubicBezTo>
                    <a:pt x="170" y="64"/>
                    <a:pt x="170" y="64"/>
                    <a:pt x="170" y="64"/>
                  </a:cubicBezTo>
                  <a:cubicBezTo>
                    <a:pt x="170" y="70"/>
                    <a:pt x="166" y="74"/>
                    <a:pt x="160" y="74"/>
                  </a:cubicBezTo>
                  <a:cubicBezTo>
                    <a:pt x="154" y="74"/>
                    <a:pt x="149" y="70"/>
                    <a:pt x="149" y="64"/>
                  </a:cubicBezTo>
                  <a:close/>
                  <a:moveTo>
                    <a:pt x="170" y="256"/>
                  </a:moveTo>
                  <a:cubicBezTo>
                    <a:pt x="170" y="266"/>
                    <a:pt x="170" y="266"/>
                    <a:pt x="170" y="266"/>
                  </a:cubicBezTo>
                  <a:cubicBezTo>
                    <a:pt x="170" y="272"/>
                    <a:pt x="166" y="277"/>
                    <a:pt x="160" y="277"/>
                  </a:cubicBezTo>
                  <a:cubicBezTo>
                    <a:pt x="154" y="277"/>
                    <a:pt x="149" y="272"/>
                    <a:pt x="149" y="266"/>
                  </a:cubicBezTo>
                  <a:cubicBezTo>
                    <a:pt x="149" y="256"/>
                    <a:pt x="149" y="256"/>
                    <a:pt x="149" y="256"/>
                  </a:cubicBezTo>
                  <a:cubicBezTo>
                    <a:pt x="149" y="250"/>
                    <a:pt x="154" y="245"/>
                    <a:pt x="160" y="245"/>
                  </a:cubicBezTo>
                  <a:cubicBezTo>
                    <a:pt x="166" y="245"/>
                    <a:pt x="170" y="250"/>
                    <a:pt x="170" y="256"/>
                  </a:cubicBezTo>
                  <a:close/>
                  <a:moveTo>
                    <a:pt x="277" y="160"/>
                  </a:moveTo>
                  <a:cubicBezTo>
                    <a:pt x="277" y="166"/>
                    <a:pt x="272" y="170"/>
                    <a:pt x="266" y="170"/>
                  </a:cubicBezTo>
                  <a:cubicBezTo>
                    <a:pt x="256" y="170"/>
                    <a:pt x="256" y="170"/>
                    <a:pt x="256" y="170"/>
                  </a:cubicBezTo>
                  <a:cubicBezTo>
                    <a:pt x="250" y="170"/>
                    <a:pt x="245" y="166"/>
                    <a:pt x="245" y="160"/>
                  </a:cubicBezTo>
                  <a:cubicBezTo>
                    <a:pt x="245" y="154"/>
                    <a:pt x="250" y="149"/>
                    <a:pt x="256" y="149"/>
                  </a:cubicBezTo>
                  <a:cubicBezTo>
                    <a:pt x="266" y="149"/>
                    <a:pt x="266" y="149"/>
                    <a:pt x="266" y="149"/>
                  </a:cubicBezTo>
                  <a:cubicBezTo>
                    <a:pt x="272" y="149"/>
                    <a:pt x="277" y="154"/>
                    <a:pt x="277" y="160"/>
                  </a:cubicBezTo>
                  <a:close/>
                  <a:moveTo>
                    <a:pt x="74" y="160"/>
                  </a:moveTo>
                  <a:cubicBezTo>
                    <a:pt x="74" y="166"/>
                    <a:pt x="70" y="170"/>
                    <a:pt x="64" y="170"/>
                  </a:cubicBezTo>
                  <a:cubicBezTo>
                    <a:pt x="53" y="170"/>
                    <a:pt x="53" y="170"/>
                    <a:pt x="53" y="170"/>
                  </a:cubicBezTo>
                  <a:cubicBezTo>
                    <a:pt x="47" y="170"/>
                    <a:pt x="42" y="166"/>
                    <a:pt x="42" y="160"/>
                  </a:cubicBezTo>
                  <a:cubicBezTo>
                    <a:pt x="42" y="154"/>
                    <a:pt x="47" y="149"/>
                    <a:pt x="53" y="149"/>
                  </a:cubicBezTo>
                  <a:cubicBezTo>
                    <a:pt x="64" y="149"/>
                    <a:pt x="64" y="149"/>
                    <a:pt x="64" y="149"/>
                  </a:cubicBezTo>
                  <a:cubicBezTo>
                    <a:pt x="70" y="149"/>
                    <a:pt x="74" y="154"/>
                    <a:pt x="74"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628" name="Freeform 728"/>
            <p:cNvSpPr>
              <a:spLocks noEditPoints="1"/>
            </p:cNvSpPr>
            <p:nvPr/>
          </p:nvSpPr>
          <p:spPr bwMode="auto">
            <a:xfrm>
              <a:off x="2609996" y="1455624"/>
              <a:ext cx="853181" cy="857650"/>
            </a:xfrm>
            <a:custGeom>
              <a:avLst/>
              <a:gdLst>
                <a:gd name="T0" fmla="*/ 256 w 288"/>
                <a:gd name="T1" fmla="*/ 32 h 288"/>
                <a:gd name="T2" fmla="*/ 245 w 288"/>
                <a:gd name="T3" fmla="*/ 0 h 288"/>
                <a:gd name="T4" fmla="*/ 235 w 288"/>
                <a:gd name="T5" fmla="*/ 39 h 288"/>
                <a:gd name="T6" fmla="*/ 139 w 288"/>
                <a:gd name="T7" fmla="*/ 11 h 288"/>
                <a:gd name="T8" fmla="*/ 44 w 288"/>
                <a:gd name="T9" fmla="*/ 251 h 288"/>
                <a:gd name="T10" fmla="*/ 24 w 288"/>
                <a:gd name="T11" fmla="*/ 285 h 288"/>
                <a:gd name="T12" fmla="*/ 40 w 288"/>
                <a:gd name="T13" fmla="*/ 285 h 288"/>
                <a:gd name="T14" fmla="*/ 139 w 288"/>
                <a:gd name="T15" fmla="*/ 288 h 288"/>
                <a:gd name="T16" fmla="*/ 238 w 288"/>
                <a:gd name="T17" fmla="*/ 285 h 288"/>
                <a:gd name="T18" fmla="*/ 253 w 288"/>
                <a:gd name="T19" fmla="*/ 285 h 288"/>
                <a:gd name="T20" fmla="*/ 233 w 288"/>
                <a:gd name="T21" fmla="*/ 251 h 288"/>
                <a:gd name="T22" fmla="*/ 244 w 288"/>
                <a:gd name="T23" fmla="*/ 60 h 288"/>
                <a:gd name="T24" fmla="*/ 277 w 288"/>
                <a:gd name="T25" fmla="*/ 54 h 288"/>
                <a:gd name="T26" fmla="*/ 277 w 288"/>
                <a:gd name="T27" fmla="*/ 32 h 288"/>
                <a:gd name="T28" fmla="*/ 139 w 288"/>
                <a:gd name="T29" fmla="*/ 267 h 288"/>
                <a:gd name="T30" fmla="*/ 139 w 288"/>
                <a:gd name="T31" fmla="*/ 32 h 288"/>
                <a:gd name="T32" fmla="*/ 199 w 288"/>
                <a:gd name="T33" fmla="*/ 75 h 288"/>
                <a:gd name="T34" fmla="*/ 43 w 288"/>
                <a:gd name="T35" fmla="*/ 150 h 288"/>
                <a:gd name="T36" fmla="*/ 235 w 288"/>
                <a:gd name="T37" fmla="*/ 150 h 288"/>
                <a:gd name="T38" fmla="*/ 229 w 288"/>
                <a:gd name="T39" fmla="*/ 75 h 288"/>
                <a:gd name="T40" fmla="*/ 213 w 288"/>
                <a:gd name="T41" fmla="*/ 150 h 288"/>
                <a:gd name="T42" fmla="*/ 64 w 288"/>
                <a:gd name="T43" fmla="*/ 150 h 288"/>
                <a:gd name="T44" fmla="*/ 183 w 288"/>
                <a:gd name="T45" fmla="*/ 90 h 288"/>
                <a:gd name="T46" fmla="*/ 139 w 288"/>
                <a:gd name="T47" fmla="*/ 96 h 288"/>
                <a:gd name="T48" fmla="*/ 139 w 288"/>
                <a:gd name="T49" fmla="*/ 203 h 288"/>
                <a:gd name="T50" fmla="*/ 183 w 288"/>
                <a:gd name="T51" fmla="*/ 120 h 288"/>
                <a:gd name="T52" fmla="*/ 213 w 288"/>
                <a:gd name="T53" fmla="*/ 150 h 288"/>
                <a:gd name="T54" fmla="*/ 139 w 288"/>
                <a:gd name="T55" fmla="*/ 182 h 288"/>
                <a:gd name="T56" fmla="*/ 139 w 288"/>
                <a:gd name="T57" fmla="*/ 118 h 288"/>
                <a:gd name="T58" fmla="*/ 131 w 288"/>
                <a:gd name="T59" fmla="*/ 142 h 288"/>
                <a:gd name="T60" fmla="*/ 139 w 288"/>
                <a:gd name="T61" fmla="*/ 160 h 288"/>
                <a:gd name="T62" fmla="*/ 167 w 288"/>
                <a:gd name="T63" fmla="*/ 1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88">
                  <a:moveTo>
                    <a:pt x="277" y="32"/>
                  </a:moveTo>
                  <a:cubicBezTo>
                    <a:pt x="256" y="32"/>
                    <a:pt x="256" y="32"/>
                    <a:pt x="256" y="32"/>
                  </a:cubicBezTo>
                  <a:cubicBezTo>
                    <a:pt x="256" y="11"/>
                    <a:pt x="256" y="11"/>
                    <a:pt x="256" y="11"/>
                  </a:cubicBezTo>
                  <a:cubicBezTo>
                    <a:pt x="256" y="5"/>
                    <a:pt x="251" y="0"/>
                    <a:pt x="245" y="0"/>
                  </a:cubicBezTo>
                  <a:cubicBezTo>
                    <a:pt x="239" y="0"/>
                    <a:pt x="235" y="5"/>
                    <a:pt x="235" y="11"/>
                  </a:cubicBezTo>
                  <a:cubicBezTo>
                    <a:pt x="235" y="39"/>
                    <a:pt x="235" y="39"/>
                    <a:pt x="235" y="39"/>
                  </a:cubicBezTo>
                  <a:cubicBezTo>
                    <a:pt x="229" y="44"/>
                    <a:pt x="229" y="44"/>
                    <a:pt x="229" y="44"/>
                  </a:cubicBezTo>
                  <a:cubicBezTo>
                    <a:pt x="205" y="24"/>
                    <a:pt x="173" y="11"/>
                    <a:pt x="139" y="11"/>
                  </a:cubicBezTo>
                  <a:cubicBezTo>
                    <a:pt x="62" y="11"/>
                    <a:pt x="0" y="73"/>
                    <a:pt x="0" y="150"/>
                  </a:cubicBezTo>
                  <a:cubicBezTo>
                    <a:pt x="0" y="189"/>
                    <a:pt x="17" y="225"/>
                    <a:pt x="44" y="251"/>
                  </a:cubicBezTo>
                  <a:cubicBezTo>
                    <a:pt x="24" y="270"/>
                    <a:pt x="24" y="270"/>
                    <a:pt x="24" y="270"/>
                  </a:cubicBezTo>
                  <a:cubicBezTo>
                    <a:pt x="20" y="274"/>
                    <a:pt x="20" y="281"/>
                    <a:pt x="24" y="285"/>
                  </a:cubicBezTo>
                  <a:cubicBezTo>
                    <a:pt x="27" y="287"/>
                    <a:pt x="29" y="288"/>
                    <a:pt x="32" y="288"/>
                  </a:cubicBezTo>
                  <a:cubicBezTo>
                    <a:pt x="35" y="288"/>
                    <a:pt x="37" y="287"/>
                    <a:pt x="40" y="285"/>
                  </a:cubicBezTo>
                  <a:cubicBezTo>
                    <a:pt x="61" y="264"/>
                    <a:pt x="61" y="264"/>
                    <a:pt x="61" y="264"/>
                  </a:cubicBezTo>
                  <a:cubicBezTo>
                    <a:pt x="83" y="279"/>
                    <a:pt x="110" y="288"/>
                    <a:pt x="139" y="288"/>
                  </a:cubicBezTo>
                  <a:cubicBezTo>
                    <a:pt x="168" y="288"/>
                    <a:pt x="194" y="279"/>
                    <a:pt x="217" y="264"/>
                  </a:cubicBezTo>
                  <a:cubicBezTo>
                    <a:pt x="238" y="285"/>
                    <a:pt x="238" y="285"/>
                    <a:pt x="238" y="285"/>
                  </a:cubicBezTo>
                  <a:cubicBezTo>
                    <a:pt x="240" y="287"/>
                    <a:pt x="243" y="288"/>
                    <a:pt x="245" y="288"/>
                  </a:cubicBezTo>
                  <a:cubicBezTo>
                    <a:pt x="248" y="288"/>
                    <a:pt x="251" y="287"/>
                    <a:pt x="253" y="285"/>
                  </a:cubicBezTo>
                  <a:cubicBezTo>
                    <a:pt x="257" y="281"/>
                    <a:pt x="257" y="274"/>
                    <a:pt x="253" y="270"/>
                  </a:cubicBezTo>
                  <a:cubicBezTo>
                    <a:pt x="233" y="251"/>
                    <a:pt x="233" y="251"/>
                    <a:pt x="233" y="251"/>
                  </a:cubicBezTo>
                  <a:cubicBezTo>
                    <a:pt x="260" y="225"/>
                    <a:pt x="277" y="189"/>
                    <a:pt x="277" y="150"/>
                  </a:cubicBezTo>
                  <a:cubicBezTo>
                    <a:pt x="277" y="115"/>
                    <a:pt x="265" y="84"/>
                    <a:pt x="244" y="60"/>
                  </a:cubicBezTo>
                  <a:cubicBezTo>
                    <a:pt x="250" y="54"/>
                    <a:pt x="250" y="54"/>
                    <a:pt x="250" y="54"/>
                  </a:cubicBezTo>
                  <a:cubicBezTo>
                    <a:pt x="277" y="54"/>
                    <a:pt x="277" y="54"/>
                    <a:pt x="277" y="54"/>
                  </a:cubicBezTo>
                  <a:cubicBezTo>
                    <a:pt x="283" y="54"/>
                    <a:pt x="288" y="49"/>
                    <a:pt x="288" y="43"/>
                  </a:cubicBezTo>
                  <a:cubicBezTo>
                    <a:pt x="288" y="37"/>
                    <a:pt x="283" y="32"/>
                    <a:pt x="277" y="32"/>
                  </a:cubicBezTo>
                  <a:close/>
                  <a:moveTo>
                    <a:pt x="256" y="150"/>
                  </a:moveTo>
                  <a:cubicBezTo>
                    <a:pt x="256" y="214"/>
                    <a:pt x="203" y="267"/>
                    <a:pt x="139" y="267"/>
                  </a:cubicBezTo>
                  <a:cubicBezTo>
                    <a:pt x="74" y="267"/>
                    <a:pt x="21" y="214"/>
                    <a:pt x="21" y="150"/>
                  </a:cubicBezTo>
                  <a:cubicBezTo>
                    <a:pt x="21" y="85"/>
                    <a:pt x="74" y="32"/>
                    <a:pt x="139" y="32"/>
                  </a:cubicBezTo>
                  <a:cubicBezTo>
                    <a:pt x="167" y="32"/>
                    <a:pt x="193" y="43"/>
                    <a:pt x="214" y="60"/>
                  </a:cubicBezTo>
                  <a:cubicBezTo>
                    <a:pt x="199" y="75"/>
                    <a:pt x="199" y="75"/>
                    <a:pt x="199" y="75"/>
                  </a:cubicBezTo>
                  <a:cubicBezTo>
                    <a:pt x="182" y="62"/>
                    <a:pt x="161" y="54"/>
                    <a:pt x="139" y="54"/>
                  </a:cubicBezTo>
                  <a:cubicBezTo>
                    <a:pt x="86" y="54"/>
                    <a:pt x="43" y="97"/>
                    <a:pt x="43" y="150"/>
                  </a:cubicBezTo>
                  <a:cubicBezTo>
                    <a:pt x="43" y="203"/>
                    <a:pt x="86" y="246"/>
                    <a:pt x="139" y="246"/>
                  </a:cubicBezTo>
                  <a:cubicBezTo>
                    <a:pt x="192" y="246"/>
                    <a:pt x="235" y="203"/>
                    <a:pt x="235" y="150"/>
                  </a:cubicBezTo>
                  <a:cubicBezTo>
                    <a:pt x="235" y="127"/>
                    <a:pt x="227" y="106"/>
                    <a:pt x="214" y="90"/>
                  </a:cubicBezTo>
                  <a:cubicBezTo>
                    <a:pt x="229" y="75"/>
                    <a:pt x="229" y="75"/>
                    <a:pt x="229" y="75"/>
                  </a:cubicBezTo>
                  <a:cubicBezTo>
                    <a:pt x="246" y="95"/>
                    <a:pt x="256" y="121"/>
                    <a:pt x="256" y="150"/>
                  </a:cubicBezTo>
                  <a:close/>
                  <a:moveTo>
                    <a:pt x="213" y="150"/>
                  </a:moveTo>
                  <a:cubicBezTo>
                    <a:pt x="213" y="191"/>
                    <a:pt x="180" y="224"/>
                    <a:pt x="139" y="224"/>
                  </a:cubicBezTo>
                  <a:cubicBezTo>
                    <a:pt x="97" y="224"/>
                    <a:pt x="64" y="191"/>
                    <a:pt x="64" y="150"/>
                  </a:cubicBezTo>
                  <a:cubicBezTo>
                    <a:pt x="64" y="108"/>
                    <a:pt x="97" y="75"/>
                    <a:pt x="139" y="75"/>
                  </a:cubicBezTo>
                  <a:cubicBezTo>
                    <a:pt x="155" y="75"/>
                    <a:pt x="171" y="81"/>
                    <a:pt x="183" y="90"/>
                  </a:cubicBezTo>
                  <a:cubicBezTo>
                    <a:pt x="168" y="105"/>
                    <a:pt x="168" y="105"/>
                    <a:pt x="168" y="105"/>
                  </a:cubicBezTo>
                  <a:cubicBezTo>
                    <a:pt x="160" y="100"/>
                    <a:pt x="150" y="96"/>
                    <a:pt x="139" y="96"/>
                  </a:cubicBezTo>
                  <a:cubicBezTo>
                    <a:pt x="109" y="96"/>
                    <a:pt x="85" y="120"/>
                    <a:pt x="85" y="150"/>
                  </a:cubicBezTo>
                  <a:cubicBezTo>
                    <a:pt x="85" y="179"/>
                    <a:pt x="109" y="203"/>
                    <a:pt x="139" y="203"/>
                  </a:cubicBezTo>
                  <a:cubicBezTo>
                    <a:pt x="168" y="203"/>
                    <a:pt x="192" y="179"/>
                    <a:pt x="192" y="150"/>
                  </a:cubicBezTo>
                  <a:cubicBezTo>
                    <a:pt x="192" y="139"/>
                    <a:pt x="189" y="129"/>
                    <a:pt x="183" y="120"/>
                  </a:cubicBezTo>
                  <a:cubicBezTo>
                    <a:pt x="198" y="105"/>
                    <a:pt x="198" y="105"/>
                    <a:pt x="198" y="105"/>
                  </a:cubicBezTo>
                  <a:cubicBezTo>
                    <a:pt x="208" y="118"/>
                    <a:pt x="213" y="133"/>
                    <a:pt x="213" y="150"/>
                  </a:cubicBezTo>
                  <a:close/>
                  <a:moveTo>
                    <a:pt x="171" y="150"/>
                  </a:moveTo>
                  <a:cubicBezTo>
                    <a:pt x="171" y="167"/>
                    <a:pt x="156" y="182"/>
                    <a:pt x="139" y="182"/>
                  </a:cubicBezTo>
                  <a:cubicBezTo>
                    <a:pt x="121" y="182"/>
                    <a:pt x="107" y="167"/>
                    <a:pt x="107" y="150"/>
                  </a:cubicBezTo>
                  <a:cubicBezTo>
                    <a:pt x="107" y="132"/>
                    <a:pt x="121" y="118"/>
                    <a:pt x="139" y="118"/>
                  </a:cubicBezTo>
                  <a:cubicBezTo>
                    <a:pt x="144" y="118"/>
                    <a:pt x="148" y="119"/>
                    <a:pt x="152" y="121"/>
                  </a:cubicBezTo>
                  <a:cubicBezTo>
                    <a:pt x="131" y="142"/>
                    <a:pt x="131" y="142"/>
                    <a:pt x="131" y="142"/>
                  </a:cubicBezTo>
                  <a:cubicBezTo>
                    <a:pt x="127" y="146"/>
                    <a:pt x="127" y="153"/>
                    <a:pt x="131" y="157"/>
                  </a:cubicBezTo>
                  <a:cubicBezTo>
                    <a:pt x="133" y="159"/>
                    <a:pt x="136" y="160"/>
                    <a:pt x="139" y="160"/>
                  </a:cubicBezTo>
                  <a:cubicBezTo>
                    <a:pt x="141" y="160"/>
                    <a:pt x="144" y="159"/>
                    <a:pt x="146" y="157"/>
                  </a:cubicBezTo>
                  <a:cubicBezTo>
                    <a:pt x="167" y="136"/>
                    <a:pt x="167" y="136"/>
                    <a:pt x="167" y="136"/>
                  </a:cubicBezTo>
                  <a:cubicBezTo>
                    <a:pt x="169" y="140"/>
                    <a:pt x="171" y="145"/>
                    <a:pt x="171" y="15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629" name="Freeform 425"/>
            <p:cNvSpPr>
              <a:spLocks noEditPoints="1"/>
            </p:cNvSpPr>
            <p:nvPr/>
          </p:nvSpPr>
          <p:spPr bwMode="auto">
            <a:xfrm>
              <a:off x="4525037" y="1523734"/>
              <a:ext cx="853181" cy="802242"/>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630" name="Freeform 774"/>
            <p:cNvSpPr>
              <a:spLocks noEditPoints="1"/>
            </p:cNvSpPr>
            <p:nvPr/>
          </p:nvSpPr>
          <p:spPr bwMode="auto">
            <a:xfrm>
              <a:off x="6489869" y="1521187"/>
              <a:ext cx="736082" cy="792088"/>
            </a:xfrm>
            <a:custGeom>
              <a:avLst/>
              <a:gdLst>
                <a:gd name="T0" fmla="*/ 267 w 277"/>
                <a:gd name="T1" fmla="*/ 21 h 298"/>
                <a:gd name="T2" fmla="*/ 213 w 277"/>
                <a:gd name="T3" fmla="*/ 21 h 298"/>
                <a:gd name="T4" fmla="*/ 213 w 277"/>
                <a:gd name="T5" fmla="*/ 10 h 298"/>
                <a:gd name="T6" fmla="*/ 203 w 277"/>
                <a:gd name="T7" fmla="*/ 0 h 298"/>
                <a:gd name="T8" fmla="*/ 192 w 277"/>
                <a:gd name="T9" fmla="*/ 10 h 298"/>
                <a:gd name="T10" fmla="*/ 192 w 277"/>
                <a:gd name="T11" fmla="*/ 21 h 298"/>
                <a:gd name="T12" fmla="*/ 85 w 277"/>
                <a:gd name="T13" fmla="*/ 21 h 298"/>
                <a:gd name="T14" fmla="*/ 85 w 277"/>
                <a:gd name="T15" fmla="*/ 10 h 298"/>
                <a:gd name="T16" fmla="*/ 75 w 277"/>
                <a:gd name="T17" fmla="*/ 0 h 298"/>
                <a:gd name="T18" fmla="*/ 64 w 277"/>
                <a:gd name="T19" fmla="*/ 10 h 298"/>
                <a:gd name="T20" fmla="*/ 64 w 277"/>
                <a:gd name="T21" fmla="*/ 21 h 298"/>
                <a:gd name="T22" fmla="*/ 11 w 277"/>
                <a:gd name="T23" fmla="*/ 21 h 298"/>
                <a:gd name="T24" fmla="*/ 0 w 277"/>
                <a:gd name="T25" fmla="*/ 32 h 298"/>
                <a:gd name="T26" fmla="*/ 0 w 277"/>
                <a:gd name="T27" fmla="*/ 288 h 298"/>
                <a:gd name="T28" fmla="*/ 11 w 277"/>
                <a:gd name="T29" fmla="*/ 298 h 298"/>
                <a:gd name="T30" fmla="*/ 267 w 277"/>
                <a:gd name="T31" fmla="*/ 298 h 298"/>
                <a:gd name="T32" fmla="*/ 277 w 277"/>
                <a:gd name="T33" fmla="*/ 288 h 298"/>
                <a:gd name="T34" fmla="*/ 277 w 277"/>
                <a:gd name="T35" fmla="*/ 32 h 298"/>
                <a:gd name="T36" fmla="*/ 267 w 277"/>
                <a:gd name="T37" fmla="*/ 21 h 298"/>
                <a:gd name="T38" fmla="*/ 256 w 277"/>
                <a:gd name="T39" fmla="*/ 277 h 298"/>
                <a:gd name="T40" fmla="*/ 21 w 277"/>
                <a:gd name="T41" fmla="*/ 277 h 298"/>
                <a:gd name="T42" fmla="*/ 21 w 277"/>
                <a:gd name="T43" fmla="*/ 42 h 298"/>
                <a:gd name="T44" fmla="*/ 64 w 277"/>
                <a:gd name="T45" fmla="*/ 42 h 298"/>
                <a:gd name="T46" fmla="*/ 64 w 277"/>
                <a:gd name="T47" fmla="*/ 53 h 298"/>
                <a:gd name="T48" fmla="*/ 75 w 277"/>
                <a:gd name="T49" fmla="*/ 64 h 298"/>
                <a:gd name="T50" fmla="*/ 85 w 277"/>
                <a:gd name="T51" fmla="*/ 53 h 298"/>
                <a:gd name="T52" fmla="*/ 85 w 277"/>
                <a:gd name="T53" fmla="*/ 42 h 298"/>
                <a:gd name="T54" fmla="*/ 192 w 277"/>
                <a:gd name="T55" fmla="*/ 42 h 298"/>
                <a:gd name="T56" fmla="*/ 192 w 277"/>
                <a:gd name="T57" fmla="*/ 53 h 298"/>
                <a:gd name="T58" fmla="*/ 203 w 277"/>
                <a:gd name="T59" fmla="*/ 64 h 298"/>
                <a:gd name="T60" fmla="*/ 213 w 277"/>
                <a:gd name="T61" fmla="*/ 53 h 298"/>
                <a:gd name="T62" fmla="*/ 213 w 277"/>
                <a:gd name="T63" fmla="*/ 42 h 298"/>
                <a:gd name="T64" fmla="*/ 256 w 277"/>
                <a:gd name="T65" fmla="*/ 42 h 298"/>
                <a:gd name="T66" fmla="*/ 256 w 277"/>
                <a:gd name="T67" fmla="*/ 277 h 298"/>
                <a:gd name="T68" fmla="*/ 203 w 277"/>
                <a:gd name="T69" fmla="*/ 160 h 298"/>
                <a:gd name="T70" fmla="*/ 192 w 277"/>
                <a:gd name="T71" fmla="*/ 170 h 298"/>
                <a:gd name="T72" fmla="*/ 85 w 277"/>
                <a:gd name="T73" fmla="*/ 170 h 298"/>
                <a:gd name="T74" fmla="*/ 75 w 277"/>
                <a:gd name="T75" fmla="*/ 160 h 298"/>
                <a:gd name="T76" fmla="*/ 85 w 277"/>
                <a:gd name="T77" fmla="*/ 149 h 298"/>
                <a:gd name="T78" fmla="*/ 192 w 277"/>
                <a:gd name="T79" fmla="*/ 149 h 298"/>
                <a:gd name="T80" fmla="*/ 203 w 277"/>
                <a:gd name="T81" fmla="*/ 16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98">
                  <a:moveTo>
                    <a:pt x="267" y="21"/>
                  </a:moveTo>
                  <a:cubicBezTo>
                    <a:pt x="213" y="21"/>
                    <a:pt x="213" y="21"/>
                    <a:pt x="213" y="21"/>
                  </a:cubicBezTo>
                  <a:cubicBezTo>
                    <a:pt x="213" y="10"/>
                    <a:pt x="213" y="10"/>
                    <a:pt x="213" y="10"/>
                  </a:cubicBezTo>
                  <a:cubicBezTo>
                    <a:pt x="213" y="4"/>
                    <a:pt x="209" y="0"/>
                    <a:pt x="203" y="0"/>
                  </a:cubicBezTo>
                  <a:cubicBezTo>
                    <a:pt x="197" y="0"/>
                    <a:pt x="192" y="4"/>
                    <a:pt x="192" y="10"/>
                  </a:cubicBezTo>
                  <a:cubicBezTo>
                    <a:pt x="192" y="21"/>
                    <a:pt x="192" y="21"/>
                    <a:pt x="192" y="21"/>
                  </a:cubicBezTo>
                  <a:cubicBezTo>
                    <a:pt x="85" y="21"/>
                    <a:pt x="85" y="21"/>
                    <a:pt x="85" y="21"/>
                  </a:cubicBezTo>
                  <a:cubicBezTo>
                    <a:pt x="85" y="10"/>
                    <a:pt x="85" y="10"/>
                    <a:pt x="85" y="10"/>
                  </a:cubicBezTo>
                  <a:cubicBezTo>
                    <a:pt x="85" y="4"/>
                    <a:pt x="81" y="0"/>
                    <a:pt x="75" y="0"/>
                  </a:cubicBezTo>
                  <a:cubicBezTo>
                    <a:pt x="69" y="0"/>
                    <a:pt x="64" y="4"/>
                    <a:pt x="64" y="10"/>
                  </a:cubicBezTo>
                  <a:cubicBezTo>
                    <a:pt x="64" y="21"/>
                    <a:pt x="64" y="21"/>
                    <a:pt x="64" y="21"/>
                  </a:cubicBezTo>
                  <a:cubicBezTo>
                    <a:pt x="11" y="21"/>
                    <a:pt x="11" y="21"/>
                    <a:pt x="11" y="21"/>
                  </a:cubicBezTo>
                  <a:cubicBezTo>
                    <a:pt x="5" y="21"/>
                    <a:pt x="0" y="26"/>
                    <a:pt x="0" y="32"/>
                  </a:cubicBezTo>
                  <a:cubicBezTo>
                    <a:pt x="0" y="288"/>
                    <a:pt x="0" y="288"/>
                    <a:pt x="0" y="288"/>
                  </a:cubicBezTo>
                  <a:cubicBezTo>
                    <a:pt x="0" y="294"/>
                    <a:pt x="5" y="298"/>
                    <a:pt x="11" y="298"/>
                  </a:cubicBezTo>
                  <a:cubicBezTo>
                    <a:pt x="267" y="298"/>
                    <a:pt x="267" y="298"/>
                    <a:pt x="267" y="298"/>
                  </a:cubicBezTo>
                  <a:cubicBezTo>
                    <a:pt x="273" y="298"/>
                    <a:pt x="277" y="294"/>
                    <a:pt x="277" y="288"/>
                  </a:cubicBezTo>
                  <a:cubicBezTo>
                    <a:pt x="277" y="32"/>
                    <a:pt x="277" y="32"/>
                    <a:pt x="277" y="32"/>
                  </a:cubicBezTo>
                  <a:cubicBezTo>
                    <a:pt x="277" y="26"/>
                    <a:pt x="273" y="21"/>
                    <a:pt x="267" y="21"/>
                  </a:cubicBezTo>
                  <a:close/>
                  <a:moveTo>
                    <a:pt x="256" y="277"/>
                  </a:moveTo>
                  <a:cubicBezTo>
                    <a:pt x="21" y="277"/>
                    <a:pt x="21" y="277"/>
                    <a:pt x="21" y="277"/>
                  </a:cubicBezTo>
                  <a:cubicBezTo>
                    <a:pt x="21" y="42"/>
                    <a:pt x="21" y="42"/>
                    <a:pt x="21" y="42"/>
                  </a:cubicBezTo>
                  <a:cubicBezTo>
                    <a:pt x="64" y="42"/>
                    <a:pt x="64" y="42"/>
                    <a:pt x="64" y="42"/>
                  </a:cubicBezTo>
                  <a:cubicBezTo>
                    <a:pt x="64" y="53"/>
                    <a:pt x="64" y="53"/>
                    <a:pt x="64" y="53"/>
                  </a:cubicBezTo>
                  <a:cubicBezTo>
                    <a:pt x="64" y="59"/>
                    <a:pt x="69" y="64"/>
                    <a:pt x="75" y="64"/>
                  </a:cubicBezTo>
                  <a:cubicBezTo>
                    <a:pt x="81" y="64"/>
                    <a:pt x="85" y="59"/>
                    <a:pt x="85" y="53"/>
                  </a:cubicBezTo>
                  <a:cubicBezTo>
                    <a:pt x="85" y="42"/>
                    <a:pt x="85" y="42"/>
                    <a:pt x="85" y="42"/>
                  </a:cubicBezTo>
                  <a:cubicBezTo>
                    <a:pt x="192" y="42"/>
                    <a:pt x="192" y="42"/>
                    <a:pt x="192" y="42"/>
                  </a:cubicBezTo>
                  <a:cubicBezTo>
                    <a:pt x="192" y="53"/>
                    <a:pt x="192" y="53"/>
                    <a:pt x="192" y="53"/>
                  </a:cubicBezTo>
                  <a:cubicBezTo>
                    <a:pt x="192" y="59"/>
                    <a:pt x="197" y="64"/>
                    <a:pt x="203" y="64"/>
                  </a:cubicBezTo>
                  <a:cubicBezTo>
                    <a:pt x="209" y="64"/>
                    <a:pt x="213" y="59"/>
                    <a:pt x="213" y="53"/>
                  </a:cubicBezTo>
                  <a:cubicBezTo>
                    <a:pt x="213" y="42"/>
                    <a:pt x="213" y="42"/>
                    <a:pt x="213" y="42"/>
                  </a:cubicBezTo>
                  <a:cubicBezTo>
                    <a:pt x="256" y="42"/>
                    <a:pt x="256" y="42"/>
                    <a:pt x="256" y="42"/>
                  </a:cubicBezTo>
                  <a:lnTo>
                    <a:pt x="256" y="277"/>
                  </a:lnTo>
                  <a:close/>
                  <a:moveTo>
                    <a:pt x="203" y="160"/>
                  </a:moveTo>
                  <a:cubicBezTo>
                    <a:pt x="203" y="166"/>
                    <a:pt x="198" y="170"/>
                    <a:pt x="192" y="170"/>
                  </a:cubicBezTo>
                  <a:cubicBezTo>
                    <a:pt x="85" y="170"/>
                    <a:pt x="85" y="170"/>
                    <a:pt x="85" y="170"/>
                  </a:cubicBezTo>
                  <a:cubicBezTo>
                    <a:pt x="79" y="170"/>
                    <a:pt x="75" y="166"/>
                    <a:pt x="75" y="160"/>
                  </a:cubicBezTo>
                  <a:cubicBezTo>
                    <a:pt x="75" y="154"/>
                    <a:pt x="79" y="149"/>
                    <a:pt x="85" y="149"/>
                  </a:cubicBezTo>
                  <a:cubicBezTo>
                    <a:pt x="192" y="149"/>
                    <a:pt x="192" y="149"/>
                    <a:pt x="192" y="149"/>
                  </a:cubicBezTo>
                  <a:cubicBezTo>
                    <a:pt x="198" y="149"/>
                    <a:pt x="203" y="154"/>
                    <a:pt x="203"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631" name="Freeform 845"/>
            <p:cNvSpPr>
              <a:spLocks noEditPoints="1"/>
            </p:cNvSpPr>
            <p:nvPr/>
          </p:nvSpPr>
          <p:spPr bwMode="auto">
            <a:xfrm>
              <a:off x="8442055" y="1463897"/>
              <a:ext cx="654589" cy="889565"/>
            </a:xfrm>
            <a:custGeom>
              <a:avLst/>
              <a:gdLst>
                <a:gd name="T0" fmla="*/ 214 w 235"/>
                <a:gd name="T1" fmla="*/ 258 h 320"/>
                <a:gd name="T2" fmla="*/ 214 w 235"/>
                <a:gd name="T3" fmla="*/ 181 h 320"/>
                <a:gd name="T4" fmla="*/ 182 w 235"/>
                <a:gd name="T5" fmla="*/ 149 h 320"/>
                <a:gd name="T6" fmla="*/ 128 w 235"/>
                <a:gd name="T7" fmla="*/ 149 h 320"/>
                <a:gd name="T8" fmla="*/ 128 w 235"/>
                <a:gd name="T9" fmla="*/ 62 h 320"/>
                <a:gd name="T10" fmla="*/ 150 w 235"/>
                <a:gd name="T11" fmla="*/ 32 h 320"/>
                <a:gd name="T12" fmla="*/ 118 w 235"/>
                <a:gd name="T13" fmla="*/ 0 h 320"/>
                <a:gd name="T14" fmla="*/ 86 w 235"/>
                <a:gd name="T15" fmla="*/ 32 h 320"/>
                <a:gd name="T16" fmla="*/ 107 w 235"/>
                <a:gd name="T17" fmla="*/ 62 h 320"/>
                <a:gd name="T18" fmla="*/ 107 w 235"/>
                <a:gd name="T19" fmla="*/ 149 h 320"/>
                <a:gd name="T20" fmla="*/ 54 w 235"/>
                <a:gd name="T21" fmla="*/ 149 h 320"/>
                <a:gd name="T22" fmla="*/ 22 w 235"/>
                <a:gd name="T23" fmla="*/ 181 h 320"/>
                <a:gd name="T24" fmla="*/ 22 w 235"/>
                <a:gd name="T25" fmla="*/ 258 h 320"/>
                <a:gd name="T26" fmla="*/ 0 w 235"/>
                <a:gd name="T27" fmla="*/ 288 h 320"/>
                <a:gd name="T28" fmla="*/ 32 w 235"/>
                <a:gd name="T29" fmla="*/ 320 h 320"/>
                <a:gd name="T30" fmla="*/ 64 w 235"/>
                <a:gd name="T31" fmla="*/ 288 h 320"/>
                <a:gd name="T32" fmla="*/ 43 w 235"/>
                <a:gd name="T33" fmla="*/ 258 h 320"/>
                <a:gd name="T34" fmla="*/ 43 w 235"/>
                <a:gd name="T35" fmla="*/ 181 h 320"/>
                <a:gd name="T36" fmla="*/ 54 w 235"/>
                <a:gd name="T37" fmla="*/ 170 h 320"/>
                <a:gd name="T38" fmla="*/ 107 w 235"/>
                <a:gd name="T39" fmla="*/ 170 h 320"/>
                <a:gd name="T40" fmla="*/ 107 w 235"/>
                <a:gd name="T41" fmla="*/ 258 h 320"/>
                <a:gd name="T42" fmla="*/ 86 w 235"/>
                <a:gd name="T43" fmla="*/ 288 h 320"/>
                <a:gd name="T44" fmla="*/ 118 w 235"/>
                <a:gd name="T45" fmla="*/ 320 h 320"/>
                <a:gd name="T46" fmla="*/ 150 w 235"/>
                <a:gd name="T47" fmla="*/ 288 h 320"/>
                <a:gd name="T48" fmla="*/ 128 w 235"/>
                <a:gd name="T49" fmla="*/ 258 h 320"/>
                <a:gd name="T50" fmla="*/ 128 w 235"/>
                <a:gd name="T51" fmla="*/ 170 h 320"/>
                <a:gd name="T52" fmla="*/ 182 w 235"/>
                <a:gd name="T53" fmla="*/ 170 h 320"/>
                <a:gd name="T54" fmla="*/ 192 w 235"/>
                <a:gd name="T55" fmla="*/ 181 h 320"/>
                <a:gd name="T56" fmla="*/ 192 w 235"/>
                <a:gd name="T57" fmla="*/ 258 h 320"/>
                <a:gd name="T58" fmla="*/ 171 w 235"/>
                <a:gd name="T59" fmla="*/ 288 h 320"/>
                <a:gd name="T60" fmla="*/ 203 w 235"/>
                <a:gd name="T61" fmla="*/ 320 h 320"/>
                <a:gd name="T62" fmla="*/ 235 w 235"/>
                <a:gd name="T63" fmla="*/ 288 h 320"/>
                <a:gd name="T64" fmla="*/ 214 w 235"/>
                <a:gd name="T65" fmla="*/ 258 h 320"/>
                <a:gd name="T66" fmla="*/ 118 w 235"/>
                <a:gd name="T67" fmla="*/ 21 h 320"/>
                <a:gd name="T68" fmla="*/ 128 w 235"/>
                <a:gd name="T69" fmla="*/ 32 h 320"/>
                <a:gd name="T70" fmla="*/ 118 w 235"/>
                <a:gd name="T71" fmla="*/ 42 h 320"/>
                <a:gd name="T72" fmla="*/ 107 w 235"/>
                <a:gd name="T73" fmla="*/ 32 h 320"/>
                <a:gd name="T74" fmla="*/ 118 w 235"/>
                <a:gd name="T75" fmla="*/ 21 h 320"/>
                <a:gd name="T76" fmla="*/ 32 w 235"/>
                <a:gd name="T77" fmla="*/ 298 h 320"/>
                <a:gd name="T78" fmla="*/ 22 w 235"/>
                <a:gd name="T79" fmla="*/ 288 h 320"/>
                <a:gd name="T80" fmla="*/ 32 w 235"/>
                <a:gd name="T81" fmla="*/ 277 h 320"/>
                <a:gd name="T82" fmla="*/ 43 w 235"/>
                <a:gd name="T83" fmla="*/ 288 h 320"/>
                <a:gd name="T84" fmla="*/ 32 w 235"/>
                <a:gd name="T85" fmla="*/ 298 h 320"/>
                <a:gd name="T86" fmla="*/ 118 w 235"/>
                <a:gd name="T87" fmla="*/ 298 h 320"/>
                <a:gd name="T88" fmla="*/ 107 w 235"/>
                <a:gd name="T89" fmla="*/ 288 h 320"/>
                <a:gd name="T90" fmla="*/ 118 w 235"/>
                <a:gd name="T91" fmla="*/ 277 h 320"/>
                <a:gd name="T92" fmla="*/ 128 w 235"/>
                <a:gd name="T93" fmla="*/ 288 h 320"/>
                <a:gd name="T94" fmla="*/ 118 w 235"/>
                <a:gd name="T95" fmla="*/ 298 h 320"/>
                <a:gd name="T96" fmla="*/ 203 w 235"/>
                <a:gd name="T97" fmla="*/ 298 h 320"/>
                <a:gd name="T98" fmla="*/ 192 w 235"/>
                <a:gd name="T99" fmla="*/ 288 h 320"/>
                <a:gd name="T100" fmla="*/ 203 w 235"/>
                <a:gd name="T101" fmla="*/ 277 h 320"/>
                <a:gd name="T102" fmla="*/ 214 w 235"/>
                <a:gd name="T103" fmla="*/ 288 h 320"/>
                <a:gd name="T104" fmla="*/ 203 w 235"/>
                <a:gd name="T105"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5" h="320">
                  <a:moveTo>
                    <a:pt x="214" y="258"/>
                  </a:moveTo>
                  <a:cubicBezTo>
                    <a:pt x="214" y="181"/>
                    <a:pt x="214" y="181"/>
                    <a:pt x="214" y="181"/>
                  </a:cubicBezTo>
                  <a:cubicBezTo>
                    <a:pt x="214" y="158"/>
                    <a:pt x="195" y="149"/>
                    <a:pt x="182" y="149"/>
                  </a:cubicBezTo>
                  <a:cubicBezTo>
                    <a:pt x="128" y="149"/>
                    <a:pt x="128" y="149"/>
                    <a:pt x="128" y="149"/>
                  </a:cubicBezTo>
                  <a:cubicBezTo>
                    <a:pt x="128" y="62"/>
                    <a:pt x="128" y="62"/>
                    <a:pt x="128" y="62"/>
                  </a:cubicBezTo>
                  <a:cubicBezTo>
                    <a:pt x="141" y="57"/>
                    <a:pt x="150" y="46"/>
                    <a:pt x="150" y="32"/>
                  </a:cubicBezTo>
                  <a:cubicBezTo>
                    <a:pt x="150" y="14"/>
                    <a:pt x="135" y="0"/>
                    <a:pt x="118" y="0"/>
                  </a:cubicBezTo>
                  <a:cubicBezTo>
                    <a:pt x="100" y="0"/>
                    <a:pt x="86" y="14"/>
                    <a:pt x="86" y="32"/>
                  </a:cubicBezTo>
                  <a:cubicBezTo>
                    <a:pt x="86" y="46"/>
                    <a:pt x="95" y="57"/>
                    <a:pt x="107" y="62"/>
                  </a:cubicBezTo>
                  <a:cubicBezTo>
                    <a:pt x="107" y="149"/>
                    <a:pt x="107" y="149"/>
                    <a:pt x="107" y="149"/>
                  </a:cubicBezTo>
                  <a:cubicBezTo>
                    <a:pt x="54" y="149"/>
                    <a:pt x="54" y="149"/>
                    <a:pt x="54" y="149"/>
                  </a:cubicBezTo>
                  <a:cubicBezTo>
                    <a:pt x="31" y="149"/>
                    <a:pt x="22" y="168"/>
                    <a:pt x="22" y="181"/>
                  </a:cubicBezTo>
                  <a:cubicBezTo>
                    <a:pt x="22" y="258"/>
                    <a:pt x="22" y="258"/>
                    <a:pt x="22" y="258"/>
                  </a:cubicBezTo>
                  <a:cubicBezTo>
                    <a:pt x="9" y="262"/>
                    <a:pt x="0" y="274"/>
                    <a:pt x="0" y="288"/>
                  </a:cubicBezTo>
                  <a:cubicBezTo>
                    <a:pt x="0" y="305"/>
                    <a:pt x="15" y="320"/>
                    <a:pt x="32" y="320"/>
                  </a:cubicBezTo>
                  <a:cubicBezTo>
                    <a:pt x="50" y="320"/>
                    <a:pt x="64" y="305"/>
                    <a:pt x="64" y="288"/>
                  </a:cubicBezTo>
                  <a:cubicBezTo>
                    <a:pt x="64" y="274"/>
                    <a:pt x="55" y="262"/>
                    <a:pt x="43" y="258"/>
                  </a:cubicBezTo>
                  <a:cubicBezTo>
                    <a:pt x="43" y="181"/>
                    <a:pt x="43" y="181"/>
                    <a:pt x="43" y="181"/>
                  </a:cubicBezTo>
                  <a:cubicBezTo>
                    <a:pt x="43" y="179"/>
                    <a:pt x="44" y="170"/>
                    <a:pt x="54" y="170"/>
                  </a:cubicBezTo>
                  <a:cubicBezTo>
                    <a:pt x="107" y="170"/>
                    <a:pt x="107" y="170"/>
                    <a:pt x="107" y="170"/>
                  </a:cubicBezTo>
                  <a:cubicBezTo>
                    <a:pt x="107" y="258"/>
                    <a:pt x="107" y="258"/>
                    <a:pt x="107" y="258"/>
                  </a:cubicBezTo>
                  <a:cubicBezTo>
                    <a:pt x="95" y="262"/>
                    <a:pt x="86" y="274"/>
                    <a:pt x="86" y="288"/>
                  </a:cubicBezTo>
                  <a:cubicBezTo>
                    <a:pt x="86" y="305"/>
                    <a:pt x="100" y="320"/>
                    <a:pt x="118" y="320"/>
                  </a:cubicBezTo>
                  <a:cubicBezTo>
                    <a:pt x="135" y="320"/>
                    <a:pt x="150" y="305"/>
                    <a:pt x="150" y="288"/>
                  </a:cubicBezTo>
                  <a:cubicBezTo>
                    <a:pt x="150" y="274"/>
                    <a:pt x="141" y="262"/>
                    <a:pt x="128" y="258"/>
                  </a:cubicBezTo>
                  <a:cubicBezTo>
                    <a:pt x="128" y="170"/>
                    <a:pt x="128" y="170"/>
                    <a:pt x="128" y="170"/>
                  </a:cubicBezTo>
                  <a:cubicBezTo>
                    <a:pt x="182" y="170"/>
                    <a:pt x="182" y="170"/>
                    <a:pt x="182" y="170"/>
                  </a:cubicBezTo>
                  <a:cubicBezTo>
                    <a:pt x="186" y="170"/>
                    <a:pt x="192" y="172"/>
                    <a:pt x="192" y="181"/>
                  </a:cubicBezTo>
                  <a:cubicBezTo>
                    <a:pt x="192" y="258"/>
                    <a:pt x="192" y="258"/>
                    <a:pt x="192" y="258"/>
                  </a:cubicBezTo>
                  <a:cubicBezTo>
                    <a:pt x="180" y="262"/>
                    <a:pt x="171" y="274"/>
                    <a:pt x="171" y="288"/>
                  </a:cubicBezTo>
                  <a:cubicBezTo>
                    <a:pt x="171" y="305"/>
                    <a:pt x="185" y="320"/>
                    <a:pt x="203" y="320"/>
                  </a:cubicBezTo>
                  <a:cubicBezTo>
                    <a:pt x="221" y="320"/>
                    <a:pt x="235" y="305"/>
                    <a:pt x="235" y="288"/>
                  </a:cubicBezTo>
                  <a:cubicBezTo>
                    <a:pt x="235" y="274"/>
                    <a:pt x="226" y="262"/>
                    <a:pt x="214" y="258"/>
                  </a:cubicBezTo>
                  <a:close/>
                  <a:moveTo>
                    <a:pt x="118" y="21"/>
                  </a:moveTo>
                  <a:cubicBezTo>
                    <a:pt x="124" y="21"/>
                    <a:pt x="128" y="26"/>
                    <a:pt x="128" y="32"/>
                  </a:cubicBezTo>
                  <a:cubicBezTo>
                    <a:pt x="128" y="38"/>
                    <a:pt x="124" y="42"/>
                    <a:pt x="118" y="42"/>
                  </a:cubicBezTo>
                  <a:cubicBezTo>
                    <a:pt x="112" y="42"/>
                    <a:pt x="107" y="38"/>
                    <a:pt x="107" y="32"/>
                  </a:cubicBezTo>
                  <a:cubicBezTo>
                    <a:pt x="107" y="26"/>
                    <a:pt x="112" y="21"/>
                    <a:pt x="118" y="21"/>
                  </a:cubicBezTo>
                  <a:close/>
                  <a:moveTo>
                    <a:pt x="32" y="298"/>
                  </a:moveTo>
                  <a:cubicBezTo>
                    <a:pt x="26" y="298"/>
                    <a:pt x="22" y="294"/>
                    <a:pt x="22" y="288"/>
                  </a:cubicBezTo>
                  <a:cubicBezTo>
                    <a:pt x="22" y="282"/>
                    <a:pt x="26" y="277"/>
                    <a:pt x="32" y="277"/>
                  </a:cubicBezTo>
                  <a:cubicBezTo>
                    <a:pt x="38" y="277"/>
                    <a:pt x="43" y="282"/>
                    <a:pt x="43" y="288"/>
                  </a:cubicBezTo>
                  <a:cubicBezTo>
                    <a:pt x="43" y="294"/>
                    <a:pt x="38" y="298"/>
                    <a:pt x="32" y="298"/>
                  </a:cubicBezTo>
                  <a:close/>
                  <a:moveTo>
                    <a:pt x="118" y="298"/>
                  </a:moveTo>
                  <a:cubicBezTo>
                    <a:pt x="112" y="298"/>
                    <a:pt x="107" y="294"/>
                    <a:pt x="107" y="288"/>
                  </a:cubicBezTo>
                  <a:cubicBezTo>
                    <a:pt x="107" y="282"/>
                    <a:pt x="112" y="277"/>
                    <a:pt x="118" y="277"/>
                  </a:cubicBezTo>
                  <a:cubicBezTo>
                    <a:pt x="124" y="277"/>
                    <a:pt x="128" y="282"/>
                    <a:pt x="128" y="288"/>
                  </a:cubicBezTo>
                  <a:cubicBezTo>
                    <a:pt x="128" y="294"/>
                    <a:pt x="124" y="298"/>
                    <a:pt x="118" y="298"/>
                  </a:cubicBezTo>
                  <a:close/>
                  <a:moveTo>
                    <a:pt x="203" y="298"/>
                  </a:moveTo>
                  <a:cubicBezTo>
                    <a:pt x="197" y="298"/>
                    <a:pt x="192" y="294"/>
                    <a:pt x="192" y="288"/>
                  </a:cubicBezTo>
                  <a:cubicBezTo>
                    <a:pt x="192" y="282"/>
                    <a:pt x="197" y="277"/>
                    <a:pt x="203" y="277"/>
                  </a:cubicBezTo>
                  <a:cubicBezTo>
                    <a:pt x="209" y="277"/>
                    <a:pt x="214" y="282"/>
                    <a:pt x="214" y="288"/>
                  </a:cubicBezTo>
                  <a:cubicBezTo>
                    <a:pt x="214" y="294"/>
                    <a:pt x="209" y="298"/>
                    <a:pt x="203" y="298"/>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grpSp>
      <p:sp>
        <p:nvSpPr>
          <p:cNvPr id="1048632" name="文本框 22"/>
          <p:cNvSpPr txBox="1"/>
          <p:nvPr/>
        </p:nvSpPr>
        <p:spPr>
          <a:xfrm>
            <a:off x="1143928"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rPr>
              <a:t>战略方向</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633" name="文本框 23"/>
          <p:cNvSpPr txBox="1"/>
          <p:nvPr/>
        </p:nvSpPr>
        <p:spPr>
          <a:xfrm>
            <a:off x="2765066"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rPr>
              <a:t>总体方案</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634" name="文本框 24"/>
          <p:cNvSpPr txBox="1"/>
          <p:nvPr/>
        </p:nvSpPr>
        <p:spPr>
          <a:xfrm>
            <a:off x="4386204"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rPr>
              <a:t>实施计划</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635" name="文本框 25"/>
          <p:cNvSpPr txBox="1"/>
          <p:nvPr/>
        </p:nvSpPr>
        <p:spPr>
          <a:xfrm>
            <a:off x="6007342"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rPr>
              <a:t>保障体系</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636" name="文本框 26"/>
          <p:cNvSpPr txBox="1"/>
          <p:nvPr/>
        </p:nvSpPr>
        <p:spPr>
          <a:xfrm>
            <a:off x="7493991" y="2781205"/>
            <a:ext cx="849703" cy="504056"/>
          </a:xfrm>
          <a:prstGeom prst="rect">
            <a:avLst/>
          </a:prstGeom>
          <a:noFill/>
        </p:spPr>
        <p:txBody>
          <a:bodyPr wrap="square" lIns="36000" rIns="36000" rtlCol="0">
            <a:noAutofit/>
          </a:bodyPr>
          <a:p>
            <a:r>
              <a:rPr lang="zh-CN" altLang="en-US" sz="2200" b="1" dirty="0">
                <a:solidFill>
                  <a:srgbClr val="000000"/>
                </a:solidFill>
                <a:latin typeface="华文楷体" panose="02010600040101010101" pitchFamily="2" charset="-122"/>
              </a:rPr>
              <a:t>后续工作</a:t>
            </a:r>
            <a:endParaRPr lang="en-US" sz="2200" b="1" dirty="0">
              <a:solidFill>
                <a:srgbClr val="000000"/>
              </a:solidFill>
              <a:latin typeface="华文楷体" panose="02010600040101010101" pitchFamily="2" charset="-122"/>
              <a:ea typeface="华文楷体" panose="02010600040101010101" pitchFamily="2" charset="-122"/>
            </a:endParaRPr>
          </a:p>
        </p:txBody>
      </p:sp>
      <p:cxnSp>
        <p:nvCxnSpPr>
          <p:cNvPr id="3145741" name="直接连接符 28"/>
          <p:cNvCxnSpPr/>
          <p:nvPr/>
        </p:nvCxnSpPr>
        <p:spPr>
          <a:xfrm>
            <a:off x="709539" y="2636554"/>
            <a:ext cx="8280920" cy="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42" name="直接连接符 29"/>
          <p:cNvCxnSpPr/>
          <p:nvPr/>
        </p:nvCxnSpPr>
        <p:spPr>
          <a:xfrm>
            <a:off x="2360712"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43" name="直接连接符 31"/>
          <p:cNvCxnSpPr/>
          <p:nvPr/>
        </p:nvCxnSpPr>
        <p:spPr>
          <a:xfrm>
            <a:off x="397234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44" name="直接连接符 32"/>
          <p:cNvCxnSpPr/>
          <p:nvPr/>
        </p:nvCxnSpPr>
        <p:spPr>
          <a:xfrm>
            <a:off x="558397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45" name="直接连接符 33"/>
          <p:cNvCxnSpPr/>
          <p:nvPr/>
        </p:nvCxnSpPr>
        <p:spPr>
          <a:xfrm>
            <a:off x="7195603"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48637" name="矩形 47"/>
          <p:cNvSpPr/>
          <p:nvPr/>
        </p:nvSpPr>
        <p:spPr>
          <a:xfrm>
            <a:off x="2485735"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信息化总体方案</a:t>
            </a:r>
            <a:r>
              <a:rPr lang="zh-CN" altLang="en-US" sz="1600" dirty="0">
                <a:solidFill>
                  <a:srgbClr val="FF0000"/>
                </a:solidFill>
                <a:latin typeface="华文楷体" panose="02010600040101010101" pitchFamily="2" charset="-122"/>
              </a:rPr>
              <a:t>有哪些要点</a:t>
            </a:r>
            <a:r>
              <a:rPr lang="zh-CN" altLang="en-US" sz="1600" dirty="0">
                <a:solidFill>
                  <a:srgbClr val="000000"/>
                </a:solidFill>
                <a:latin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638" name="矩形 48"/>
          <p:cNvSpPr/>
          <p:nvPr/>
        </p:nvSpPr>
        <p:spPr>
          <a:xfrm>
            <a:off x="868349"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哈电未来</a:t>
            </a:r>
            <a:r>
              <a:rPr lang="zh-CN" altLang="en-US" sz="1600" dirty="0">
                <a:solidFill>
                  <a:srgbClr val="FF0000"/>
                </a:solidFill>
                <a:latin typeface="华文楷体" panose="02010600040101010101" pitchFamily="2" charset="-122"/>
              </a:rPr>
              <a:t>信息化转型及发展</a:t>
            </a:r>
            <a:r>
              <a:rPr lang="zh-CN" altLang="en-US" sz="1600" dirty="0">
                <a:solidFill>
                  <a:srgbClr val="000000"/>
                </a:solidFill>
                <a:latin typeface="华文楷体" panose="02010600040101010101" pitchFamily="2" charset="-122"/>
              </a:rPr>
              <a:t>的战略方向是什么？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639" name="矩形 49"/>
          <p:cNvSpPr/>
          <p:nvPr/>
        </p:nvSpPr>
        <p:spPr>
          <a:xfrm>
            <a:off x="4103121"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如何</a:t>
            </a:r>
            <a:r>
              <a:rPr lang="zh-CN" altLang="en-US" sz="1600" dirty="0">
                <a:solidFill>
                  <a:srgbClr val="FF0000"/>
                </a:solidFill>
                <a:latin typeface="华文楷体" panose="02010600040101010101" pitchFamily="2" charset="-122"/>
              </a:rPr>
              <a:t>落实</a:t>
            </a:r>
            <a:r>
              <a:rPr lang="zh-CN" altLang="en-US" sz="1600" dirty="0">
                <a:solidFill>
                  <a:srgbClr val="000000"/>
                </a:solidFill>
                <a:latin typeface="华文楷体" panose="02010600040101010101" pitchFamily="2" charset="-122"/>
              </a:rPr>
              <a:t>信息化总体方案？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640" name="矩形 50"/>
          <p:cNvSpPr/>
          <p:nvPr/>
        </p:nvSpPr>
        <p:spPr>
          <a:xfrm>
            <a:off x="5720507"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为落实总体方案应搭建怎样的</a:t>
            </a:r>
            <a:r>
              <a:rPr lang="zh-CN" altLang="en-US" sz="1600" dirty="0">
                <a:solidFill>
                  <a:srgbClr val="FF0000"/>
                </a:solidFill>
                <a:latin typeface="华文楷体" panose="02010600040101010101" pitchFamily="2" charset="-122"/>
              </a:rPr>
              <a:t>保障体系</a:t>
            </a:r>
            <a:r>
              <a:rPr lang="zh-CN" altLang="en-US" sz="1600" dirty="0">
                <a:solidFill>
                  <a:srgbClr val="000000"/>
                </a:solidFill>
                <a:latin typeface="华文楷体" panose="02010600040101010101" pitchFamily="2" charset="-122"/>
              </a:rPr>
              <a:t>？</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641" name="矩形 51"/>
          <p:cNvSpPr/>
          <p:nvPr/>
        </p:nvSpPr>
        <p:spPr>
          <a:xfrm>
            <a:off x="7337894"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未来信息化</a:t>
            </a:r>
            <a:r>
              <a:rPr lang="zh-CN" altLang="en-US" sz="1600" dirty="0">
                <a:solidFill>
                  <a:srgbClr val="FF0000"/>
                </a:solidFill>
                <a:latin typeface="华文楷体" panose="02010600040101010101" pitchFamily="2" charset="-122"/>
              </a:rPr>
              <a:t>亟待</a:t>
            </a:r>
            <a:r>
              <a:rPr lang="zh-CN" altLang="en-US" sz="1600" dirty="0">
                <a:solidFill>
                  <a:srgbClr val="000000"/>
                </a:solidFill>
                <a:latin typeface="华文楷体" panose="02010600040101010101" pitchFamily="2" charset="-122"/>
              </a:rPr>
              <a:t>开展的工作有哪些？</a:t>
            </a:r>
            <a:endParaRPr lang="en-US" sz="1600"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3841"/>
    </mc:Choice>
    <mc:Fallback>
      <p:transition spd="slow" advTm="5384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650" name="Title 1"/>
          <p:cNvSpPr>
            <a:spLocks noGrp="1"/>
          </p:cNvSpPr>
          <p:nvPr>
            <p:ph type="title"/>
          </p:nvPr>
        </p:nvSpPr>
        <p:spPr/>
        <p:txBody>
          <a:bodyPr/>
          <a:p>
            <a:r>
              <a:rPr lang="zh-CN" altLang="en-US" dirty="0"/>
              <a:t>经过跨越一个多世纪的努力，我国重回世界第一制造业大国的地位</a:t>
            </a:r>
            <a:endParaRPr lang="en-US" dirty="0"/>
          </a:p>
        </p:txBody>
      </p:sp>
      <p:sp>
        <p:nvSpPr>
          <p:cNvPr id="1048651" name="TextBox 4"/>
          <p:cNvSpPr txBox="1"/>
          <p:nvPr/>
        </p:nvSpPr>
        <p:spPr>
          <a:xfrm>
            <a:off x="462366" y="980728"/>
            <a:ext cx="9099146" cy="892324"/>
          </a:xfrm>
          <a:prstGeom prst="rect">
            <a:avLst/>
          </a:prstGeom>
          <a:noFill/>
          <a:ln>
            <a:solidFill>
              <a:schemeClr val="tx1"/>
            </a:solidFill>
            <a:prstDash val="dash"/>
          </a:ln>
        </p:spPr>
        <p:txBody>
          <a:bodyPr wrap="square" lIns="36000" rIns="36000" rtlCol="0">
            <a:noAutofit/>
          </a:bodyPr>
          <a:p>
            <a:pPr>
              <a:lnSpc>
                <a:spcPct val="150000"/>
              </a:lnSpc>
            </a:pPr>
            <a:r>
              <a:rPr lang="zh-CN" altLang="en-US" sz="1600" b="1" dirty="0">
                <a:solidFill>
                  <a:srgbClr val="002776"/>
                </a:solidFill>
                <a:latin typeface="华文楷体" panose="02010600040101010101" pitchFamily="2" charset="-122"/>
              </a:rPr>
              <a:t>我国又重新回到世界第一制造业大国的地位，而制造业是转变经济发展方式、调整优化产业结构的主战场。要不断提高标准，加快运用先进技术改造提升传统产业。制造大国要迈向制造强国。</a:t>
            </a:r>
            <a:endParaRPr lang="en-US" sz="1600" b="1" dirty="0">
              <a:solidFill>
                <a:srgbClr val="002776"/>
              </a:solidFill>
            </a:endParaRPr>
          </a:p>
        </p:txBody>
      </p:sp>
      <p:sp>
        <p:nvSpPr>
          <p:cNvPr id="1048652" name="Rectangle 5"/>
          <p:cNvSpPr/>
          <p:nvPr/>
        </p:nvSpPr>
        <p:spPr>
          <a:xfrm>
            <a:off x="462366" y="5430230"/>
            <a:ext cx="6113346" cy="421159"/>
          </a:xfrm>
          <a:prstGeom prst="rect">
            <a:avLst/>
          </a:prstGeom>
          <a:solidFill>
            <a:srgbClr val="00277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500" b="1" dirty="0">
                <a:solidFill>
                  <a:srgbClr val="FFFFFF"/>
                </a:solidFill>
              </a:rPr>
              <a:t>某大型集团作为共和国长子，肩负重任、铸就辉煌！</a:t>
            </a:r>
            <a:endParaRPr lang="en-US" sz="1500" b="1" dirty="0">
              <a:solidFill>
                <a:srgbClr val="FFFFFF"/>
              </a:solidFill>
            </a:endParaRPr>
          </a:p>
        </p:txBody>
      </p:sp>
      <p:graphicFrame>
        <p:nvGraphicFramePr>
          <p:cNvPr id="4194307" name="Chart 15"/>
          <p:cNvGraphicFramePr/>
          <p:nvPr/>
        </p:nvGraphicFramePr>
        <p:xfrm>
          <a:off x="462366" y="2315483"/>
          <a:ext cx="2402402" cy="2700397"/>
        </p:xfrm>
        <a:graphic>
          <a:graphicData uri="http://schemas.openxmlformats.org/drawingml/2006/chart">
            <c:chart xmlns:c="http://schemas.openxmlformats.org/drawingml/2006/chart" xmlns:r="http://schemas.openxmlformats.org/officeDocument/2006/relationships" r:id="rId1"/>
          </a:graphicData>
        </a:graphic>
      </p:graphicFrame>
      <p:sp>
        <p:nvSpPr>
          <p:cNvPr id="1048653" name="Rectangle 11"/>
          <p:cNvSpPr/>
          <p:nvPr/>
        </p:nvSpPr>
        <p:spPr>
          <a:xfrm>
            <a:off x="1227188" y="3899710"/>
            <a:ext cx="504056" cy="828137"/>
          </a:xfrm>
          <a:prstGeom prst="rect">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654" name="Rectangle 12"/>
          <p:cNvSpPr/>
          <p:nvPr/>
        </p:nvSpPr>
        <p:spPr>
          <a:xfrm>
            <a:off x="2112000" y="3141675"/>
            <a:ext cx="504056" cy="1586173"/>
          </a:xfrm>
          <a:prstGeom prst="rect">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655" name="TextBox 10"/>
          <p:cNvSpPr txBox="1"/>
          <p:nvPr/>
        </p:nvSpPr>
        <p:spPr>
          <a:xfrm>
            <a:off x="1280592" y="3909645"/>
            <a:ext cx="569866" cy="315970"/>
          </a:xfrm>
          <a:prstGeom prst="rect">
            <a:avLst/>
          </a:prstGeom>
          <a:noFill/>
        </p:spPr>
        <p:txBody>
          <a:bodyPr wrap="square" lIns="36000" rIns="36000" rtlCol="0">
            <a:noAutofit/>
          </a:bodyPr>
          <a:p>
            <a:r>
              <a:rPr lang="en-US" altLang="zh-CN" sz="1100" b="1" dirty="0">
                <a:solidFill>
                  <a:srgbClr val="FFFFFF"/>
                </a:solidFill>
                <a:latin typeface="华文楷体" panose="02010600040101010101" pitchFamily="2" charset="-122"/>
              </a:rPr>
              <a:t>17.6%</a:t>
            </a:r>
            <a:endParaRPr lang="en-US" sz="1100" b="1" dirty="0">
              <a:solidFill>
                <a:srgbClr val="FFFFFF"/>
              </a:solidFill>
            </a:endParaRPr>
          </a:p>
        </p:txBody>
      </p:sp>
      <p:sp>
        <p:nvSpPr>
          <p:cNvPr id="1048656" name="TextBox 13"/>
          <p:cNvSpPr txBox="1"/>
          <p:nvPr/>
        </p:nvSpPr>
        <p:spPr>
          <a:xfrm>
            <a:off x="2150886" y="3141675"/>
            <a:ext cx="569866" cy="315970"/>
          </a:xfrm>
          <a:prstGeom prst="rect">
            <a:avLst/>
          </a:prstGeom>
          <a:noFill/>
        </p:spPr>
        <p:txBody>
          <a:bodyPr wrap="square" lIns="36000" rIns="36000" rtlCol="0">
            <a:noAutofit/>
          </a:bodyPr>
          <a:p>
            <a:r>
              <a:rPr lang="en-US" altLang="zh-CN" sz="1100" b="1" dirty="0">
                <a:solidFill>
                  <a:srgbClr val="FFFFFF"/>
                </a:solidFill>
                <a:latin typeface="华文楷体" panose="02010600040101010101" pitchFamily="2" charset="-122"/>
              </a:rPr>
              <a:t>33.3%</a:t>
            </a:r>
            <a:endParaRPr lang="en-US" sz="1100" b="1" dirty="0">
              <a:solidFill>
                <a:srgbClr val="FFFFFF"/>
              </a:solidFill>
            </a:endParaRPr>
          </a:p>
        </p:txBody>
      </p:sp>
      <p:graphicFrame>
        <p:nvGraphicFramePr>
          <p:cNvPr id="4194308" name="Chart 22"/>
          <p:cNvGraphicFramePr/>
          <p:nvPr/>
        </p:nvGraphicFramePr>
        <p:xfrm>
          <a:off x="2754230" y="2454089"/>
          <a:ext cx="4035692" cy="2573562"/>
        </p:xfrm>
        <a:graphic>
          <a:graphicData uri="http://schemas.openxmlformats.org/drawingml/2006/chart">
            <c:chart xmlns:c="http://schemas.openxmlformats.org/drawingml/2006/chart" xmlns:r="http://schemas.openxmlformats.org/officeDocument/2006/relationships" r:id="rId2"/>
          </a:graphicData>
        </a:graphic>
      </p:graphicFrame>
      <p:sp>
        <p:nvSpPr>
          <p:cNvPr id="1048657" name="TextBox 6"/>
          <p:cNvSpPr txBox="1"/>
          <p:nvPr/>
        </p:nvSpPr>
        <p:spPr>
          <a:xfrm>
            <a:off x="6789922" y="2531639"/>
            <a:ext cx="2771590" cy="3417641"/>
          </a:xfrm>
          <a:prstGeom prst="rect">
            <a:avLst/>
          </a:prstGeom>
          <a:noFill/>
          <a:ln>
            <a:solidFill>
              <a:schemeClr val="tx1"/>
            </a:solidFill>
            <a:prstDash val="lgDash"/>
          </a:ln>
        </p:spPr>
        <p:txBody>
          <a:bodyPr wrap="square" lIns="36000" rIns="36000" rtlCol="0">
            <a:noAutofit/>
          </a:bodyPr>
          <a:p>
            <a:pPr algn="ctr"/>
            <a:r>
              <a:rPr lang="zh-CN" altLang="en-US" sz="1600" b="1" dirty="0">
                <a:solidFill>
                  <a:srgbClr val="002060"/>
                </a:solidFill>
                <a:latin typeface="华文楷体" panose="02010600040101010101" pitchFamily="2" charset="-122"/>
              </a:rPr>
              <a:t>打造大国重器</a:t>
            </a:r>
            <a:endParaRPr lang="en-US" altLang="zh-CN" sz="1600" b="1" dirty="0">
              <a:solidFill>
                <a:srgbClr val="002060"/>
              </a:solidFill>
              <a:latin typeface="华文楷体" panose="02010600040101010101" pitchFamily="2" charset="-122"/>
            </a:endParaRPr>
          </a:p>
          <a:p>
            <a:pPr algn="ctr"/>
            <a:r>
              <a:rPr lang="zh-CN" altLang="en-US" sz="1600" b="1" dirty="0">
                <a:solidFill>
                  <a:srgbClr val="002060"/>
                </a:solidFill>
                <a:latin typeface="华文楷体" panose="02010600040101010101" pitchFamily="2" charset="-122"/>
              </a:rPr>
              <a:t>铸就时代辉煌</a:t>
            </a:r>
            <a:endParaRPr lang="en-US" altLang="zh-CN" sz="1600" b="1" dirty="0">
              <a:solidFill>
                <a:srgbClr val="002060"/>
              </a:solidFill>
              <a:latin typeface="华文楷体" panose="02010600040101010101" pitchFamily="2" charset="-122"/>
            </a:endParaRPr>
          </a:p>
          <a:p>
            <a:pPr marL="285750" indent="-285750">
              <a:lnSpc>
                <a:spcPct val="150000"/>
              </a:lnSpc>
              <a:buFont typeface="Courier New" panose="02070309020205020404" pitchFamily="49" charset="0"/>
              <a:buChar char="o"/>
            </a:pPr>
            <a:r>
              <a:rPr lang="zh-CN" altLang="en-US" sz="1400" b="1" dirty="0">
                <a:solidFill>
                  <a:srgbClr val="002776"/>
                </a:solidFill>
                <a:latin typeface="华文楷体" panose="02010600040101010101" pitchFamily="2" charset="-122"/>
              </a:rPr>
              <a:t>刘家峡</a:t>
            </a:r>
            <a:r>
              <a:rPr lang="zh-CN" altLang="en-US" sz="1400" dirty="0">
                <a:solidFill>
                  <a:srgbClr val="002776"/>
                </a:solidFill>
                <a:latin typeface="华文楷体" panose="02010600040101010101" pitchFamily="2" charset="-122"/>
              </a:rPr>
              <a:t>水电站，</a:t>
            </a:r>
            <a:r>
              <a:rPr lang="zh-CN" altLang="en-US" sz="1400" b="1" dirty="0">
                <a:solidFill>
                  <a:srgbClr val="002776"/>
                </a:solidFill>
                <a:latin typeface="华文楷体" panose="02010600040101010101" pitchFamily="2" charset="-122"/>
              </a:rPr>
              <a:t>小浪底</a:t>
            </a:r>
            <a:r>
              <a:rPr lang="zh-CN" altLang="en-US" sz="1400" dirty="0">
                <a:solidFill>
                  <a:srgbClr val="002776"/>
                </a:solidFill>
                <a:latin typeface="华文楷体" panose="02010600040101010101" pitchFamily="2" charset="-122"/>
              </a:rPr>
              <a:t>水电站，</a:t>
            </a:r>
            <a:r>
              <a:rPr lang="zh-CN" altLang="en-US" sz="1400" b="1" dirty="0">
                <a:solidFill>
                  <a:srgbClr val="002776"/>
                </a:solidFill>
                <a:latin typeface="华文楷体" panose="02010600040101010101" pitchFamily="2" charset="-122"/>
              </a:rPr>
              <a:t>三峡</a:t>
            </a:r>
            <a:r>
              <a:rPr lang="zh-CN" altLang="en-US" sz="1400" dirty="0">
                <a:solidFill>
                  <a:srgbClr val="002776"/>
                </a:solidFill>
                <a:latin typeface="华文楷体" panose="02010600040101010101" pitchFamily="2" charset="-122"/>
              </a:rPr>
              <a:t>水电站</a:t>
            </a:r>
            <a:r>
              <a:rPr lang="en-US" altLang="zh-CN" sz="1400" dirty="0">
                <a:solidFill>
                  <a:srgbClr val="002776"/>
                </a:solidFill>
              </a:rPr>
              <a:t>…</a:t>
            </a:r>
            <a:endParaRPr lang="en-US" altLang="zh-CN" sz="1400" dirty="0">
              <a:solidFill>
                <a:srgbClr val="002776"/>
              </a:solidFill>
              <a:latin typeface="华文楷体" panose="02010600040101010101" pitchFamily="2" charset="-122"/>
            </a:endParaRPr>
          </a:p>
          <a:p>
            <a:pPr marL="285750" indent="-285750">
              <a:lnSpc>
                <a:spcPct val="150000"/>
              </a:lnSpc>
              <a:buFont typeface="Courier New" panose="02070309020205020404" pitchFamily="49" charset="0"/>
              <a:buChar char="o"/>
            </a:pPr>
            <a:r>
              <a:rPr lang="zh-CN" altLang="en-US" sz="1400" b="1" dirty="0">
                <a:solidFill>
                  <a:srgbClr val="002776"/>
                </a:solidFill>
                <a:latin typeface="华文楷体" panose="02010600040101010101" pitchFamily="2" charset="-122"/>
              </a:rPr>
              <a:t>秦山</a:t>
            </a:r>
            <a:r>
              <a:rPr lang="zh-CN" altLang="en-US" sz="1400" dirty="0">
                <a:solidFill>
                  <a:srgbClr val="002776"/>
                </a:solidFill>
                <a:latin typeface="华文楷体" panose="02010600040101010101" pitchFamily="2" charset="-122"/>
              </a:rPr>
              <a:t>核电站，</a:t>
            </a:r>
            <a:r>
              <a:rPr lang="zh-CN" altLang="en-US" sz="1400" b="1" dirty="0">
                <a:solidFill>
                  <a:srgbClr val="002776"/>
                </a:solidFill>
                <a:latin typeface="华文楷体" panose="02010600040101010101" pitchFamily="2" charset="-122"/>
              </a:rPr>
              <a:t>岭澳</a:t>
            </a:r>
            <a:r>
              <a:rPr lang="zh-CN" altLang="en-US" sz="1400" dirty="0">
                <a:solidFill>
                  <a:srgbClr val="002776"/>
                </a:solidFill>
                <a:latin typeface="华文楷体" panose="02010600040101010101" pitchFamily="2" charset="-122"/>
              </a:rPr>
              <a:t>核电站，</a:t>
            </a:r>
            <a:r>
              <a:rPr lang="zh-CN" altLang="en-US" sz="1400" b="1" dirty="0">
                <a:solidFill>
                  <a:srgbClr val="002776"/>
                </a:solidFill>
                <a:latin typeface="华文楷体" panose="02010600040101010101" pitchFamily="2" charset="-122"/>
              </a:rPr>
              <a:t>田湾</a:t>
            </a:r>
            <a:r>
              <a:rPr lang="zh-CN" altLang="en-US" sz="1400" dirty="0">
                <a:solidFill>
                  <a:srgbClr val="002776"/>
                </a:solidFill>
                <a:latin typeface="华文楷体" panose="02010600040101010101" pitchFamily="2" charset="-122"/>
              </a:rPr>
              <a:t>核电站</a:t>
            </a:r>
            <a:r>
              <a:rPr lang="en-US" altLang="zh-CN" sz="1400" dirty="0">
                <a:solidFill>
                  <a:srgbClr val="002776"/>
                </a:solidFill>
              </a:rPr>
              <a:t>…</a:t>
            </a:r>
            <a:endParaRPr lang="en-US" altLang="zh-CN" sz="1400" dirty="0">
              <a:solidFill>
                <a:srgbClr val="002776"/>
              </a:solidFill>
              <a:latin typeface="华文楷体" panose="02010600040101010101" pitchFamily="2" charset="-122"/>
            </a:endParaRPr>
          </a:p>
          <a:p>
            <a:pPr marL="285750" indent="-285750">
              <a:lnSpc>
                <a:spcPct val="150000"/>
              </a:lnSpc>
              <a:buFont typeface="Courier New" panose="02070309020205020404" pitchFamily="49" charset="0"/>
              <a:buChar char="o"/>
            </a:pPr>
            <a:r>
              <a:rPr lang="zh-CN" altLang="en-US" sz="1400" dirty="0">
                <a:solidFill>
                  <a:srgbClr val="002776"/>
                </a:solidFill>
              </a:rPr>
              <a:t>华能</a:t>
            </a:r>
            <a:r>
              <a:rPr lang="zh-CN" altLang="en-US" sz="1400" b="1" dirty="0">
                <a:solidFill>
                  <a:srgbClr val="002776"/>
                </a:solidFill>
              </a:rPr>
              <a:t>沁北</a:t>
            </a:r>
            <a:r>
              <a:rPr lang="zh-CN" altLang="en-US" sz="1400" dirty="0">
                <a:solidFill>
                  <a:srgbClr val="002776"/>
                </a:solidFill>
              </a:rPr>
              <a:t>电厂，华能</a:t>
            </a:r>
            <a:r>
              <a:rPr lang="zh-CN" altLang="en-US" sz="1400" b="1" dirty="0">
                <a:solidFill>
                  <a:srgbClr val="002776"/>
                </a:solidFill>
              </a:rPr>
              <a:t>玉环</a:t>
            </a:r>
            <a:r>
              <a:rPr lang="zh-CN" altLang="en-US" sz="1400" dirty="0">
                <a:solidFill>
                  <a:srgbClr val="002776"/>
                </a:solidFill>
              </a:rPr>
              <a:t>电厂，</a:t>
            </a:r>
            <a:r>
              <a:rPr lang="zh-CN" altLang="en-US" sz="1400" b="1" dirty="0">
                <a:solidFill>
                  <a:srgbClr val="002776"/>
                </a:solidFill>
              </a:rPr>
              <a:t>后石</a:t>
            </a:r>
            <a:r>
              <a:rPr lang="zh-CN" altLang="en-US" sz="1400" dirty="0">
                <a:solidFill>
                  <a:srgbClr val="002776"/>
                </a:solidFill>
              </a:rPr>
              <a:t>电厂</a:t>
            </a:r>
            <a:r>
              <a:rPr lang="en-US" altLang="zh-CN" sz="1400" dirty="0">
                <a:solidFill>
                  <a:srgbClr val="002776"/>
                </a:solidFill>
              </a:rPr>
              <a:t>…</a:t>
            </a:r>
            <a:endParaRPr lang="en-US" altLang="zh-CN" sz="1400" dirty="0">
              <a:solidFill>
                <a:srgbClr val="002776"/>
              </a:solidFill>
            </a:endParaRPr>
          </a:p>
          <a:p>
            <a:pPr marL="285750" indent="-285750">
              <a:lnSpc>
                <a:spcPct val="150000"/>
              </a:lnSpc>
              <a:buFont typeface="Courier New" panose="02070309020205020404" pitchFamily="49" charset="0"/>
              <a:buChar char="o"/>
            </a:pPr>
            <a:r>
              <a:rPr lang="zh-CN" altLang="en-US" sz="1400" dirty="0">
                <a:solidFill>
                  <a:srgbClr val="002776"/>
                </a:solidFill>
              </a:rPr>
              <a:t>华电</a:t>
            </a:r>
            <a:r>
              <a:rPr lang="zh-CN" altLang="en-US" sz="1400" b="1" dirty="0">
                <a:solidFill>
                  <a:srgbClr val="002776"/>
                </a:solidFill>
              </a:rPr>
              <a:t>天津</a:t>
            </a:r>
            <a:r>
              <a:rPr lang="zh-CN" altLang="en-US" sz="1400" dirty="0">
                <a:solidFill>
                  <a:srgbClr val="002776"/>
                </a:solidFill>
              </a:rPr>
              <a:t>军粮城燃机发电厂， </a:t>
            </a:r>
            <a:r>
              <a:rPr lang="zh-CN" altLang="en-US" sz="1400" b="1" dirty="0">
                <a:solidFill>
                  <a:srgbClr val="002776"/>
                </a:solidFill>
              </a:rPr>
              <a:t>杭州半山</a:t>
            </a:r>
            <a:r>
              <a:rPr lang="zh-CN" altLang="en-US" sz="1400" dirty="0">
                <a:solidFill>
                  <a:srgbClr val="002776"/>
                </a:solidFill>
              </a:rPr>
              <a:t>发电厂</a:t>
            </a:r>
            <a:r>
              <a:rPr lang="en-US" altLang="zh-CN" sz="1400" dirty="0">
                <a:solidFill>
                  <a:srgbClr val="002776"/>
                </a:solidFill>
              </a:rPr>
              <a:t>…</a:t>
            </a:r>
            <a:endParaRPr lang="en-US" altLang="zh-CN" sz="1400" dirty="0">
              <a:solidFill>
                <a:srgbClr val="002776"/>
              </a:solidFill>
            </a:endParaRPr>
          </a:p>
        </p:txBody>
      </p:sp>
      <p:sp>
        <p:nvSpPr>
          <p:cNvPr id="1048658" name="Explosion 1 3"/>
          <p:cNvSpPr/>
          <p:nvPr/>
        </p:nvSpPr>
        <p:spPr>
          <a:xfrm>
            <a:off x="6211495" y="2000200"/>
            <a:ext cx="1156853" cy="1103559"/>
          </a:xfrm>
          <a:prstGeom prst="irregularSeal1">
            <a:avLst/>
          </a:prstGeom>
          <a:solidFill>
            <a:srgbClr val="28AADA"/>
          </a:solidFill>
          <a:ln>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哈电</a:t>
            </a:r>
            <a:endParaRPr lang="en-US" altLang="zh-CN" sz="1600" b="1" dirty="0">
              <a:solidFill>
                <a:srgbClr val="FFFFFF"/>
              </a:solidFill>
              <a:latin typeface="华文楷体" panose="02010600040101010101" pitchFamily="2" charset="-122"/>
            </a:endParaRPr>
          </a:p>
          <a:p>
            <a:pPr algn="ctr"/>
            <a:r>
              <a:rPr lang="zh-CN" altLang="en-US" sz="1600" b="1" dirty="0">
                <a:solidFill>
                  <a:srgbClr val="FFFFFF"/>
                </a:solidFill>
                <a:latin typeface="华文楷体" panose="02010600040101010101" pitchFamily="2" charset="-122"/>
              </a:rPr>
              <a:t>集团</a:t>
            </a:r>
            <a:endParaRPr lang="en-US" sz="1600" b="1"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sp>
        <p:nvSpPr>
          <p:cNvPr id="1048662" name="Rectangle 65"/>
          <p:cNvSpPr/>
          <p:nvPr/>
        </p:nvSpPr>
        <p:spPr>
          <a:xfrm>
            <a:off x="478753" y="762000"/>
            <a:ext cx="9241235" cy="5753592"/>
          </a:xfrm>
          <a:prstGeom prst="rect">
            <a:avLst/>
          </a:prstGeom>
          <a:solidFill>
            <a:schemeClr val="bg1">
              <a:lumMod val="95000"/>
            </a:schemeClr>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663" name="Explosion 1 47"/>
          <p:cNvSpPr/>
          <p:nvPr/>
        </p:nvSpPr>
        <p:spPr>
          <a:xfrm>
            <a:off x="5689568" y="5715353"/>
            <a:ext cx="3026723" cy="859358"/>
          </a:xfrm>
          <a:prstGeom prst="irregularSeal1">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chemeClr val="bg1"/>
              </a:solidFill>
              <a:latin typeface="+mn-ea"/>
            </a:endParaRPr>
          </a:p>
        </p:txBody>
      </p:sp>
      <p:sp>
        <p:nvSpPr>
          <p:cNvPr id="1048664" name="Title 1"/>
          <p:cNvSpPr>
            <a:spLocks noGrp="1"/>
          </p:cNvSpPr>
          <p:nvPr>
            <p:ph type="title"/>
          </p:nvPr>
        </p:nvSpPr>
        <p:spPr/>
        <p:txBody>
          <a:bodyPr/>
          <a:p>
            <a:r>
              <a:rPr lang="zh-CN" altLang="en-US" dirty="0"/>
              <a:t>从制造大国到制造强国，中国制造的国家战略</a:t>
            </a:r>
            <a:endParaRPr lang="en-US" dirty="0"/>
          </a:p>
        </p:txBody>
      </p:sp>
      <p:sp>
        <p:nvSpPr>
          <p:cNvPr id="1048665" name="Rectangle 2"/>
          <p:cNvSpPr/>
          <p:nvPr/>
        </p:nvSpPr>
        <p:spPr>
          <a:xfrm>
            <a:off x="2608776" y="1017448"/>
            <a:ext cx="1728000" cy="278301"/>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制造业大国</a:t>
            </a:r>
            <a:endParaRPr lang="en-US" sz="1600" b="1" dirty="0">
              <a:solidFill>
                <a:srgbClr val="FFFFFF"/>
              </a:solidFill>
            </a:endParaRPr>
          </a:p>
        </p:txBody>
      </p:sp>
      <p:sp>
        <p:nvSpPr>
          <p:cNvPr id="1048666" name="Rectangle 4"/>
          <p:cNvSpPr/>
          <p:nvPr/>
        </p:nvSpPr>
        <p:spPr>
          <a:xfrm>
            <a:off x="5198190" y="1017448"/>
            <a:ext cx="1728000" cy="278301"/>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制造业强国</a:t>
            </a:r>
            <a:endParaRPr lang="en-US" sz="1600" b="1" dirty="0">
              <a:solidFill>
                <a:srgbClr val="FFFFFF"/>
              </a:solidFill>
            </a:endParaRPr>
          </a:p>
        </p:txBody>
      </p:sp>
      <p:sp>
        <p:nvSpPr>
          <p:cNvPr id="1048667" name="Rectangle 5"/>
          <p:cNvSpPr/>
          <p:nvPr/>
        </p:nvSpPr>
        <p:spPr>
          <a:xfrm>
            <a:off x="7835557" y="1017448"/>
            <a:ext cx="1728000" cy="278301"/>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世界强国</a:t>
            </a:r>
            <a:endParaRPr lang="en-US" sz="1600" b="1" dirty="0">
              <a:solidFill>
                <a:srgbClr val="FFFFFF"/>
              </a:solidFill>
            </a:endParaRPr>
          </a:p>
        </p:txBody>
      </p:sp>
      <p:sp>
        <p:nvSpPr>
          <p:cNvPr id="1048668" name="Rectangle 6"/>
          <p:cNvSpPr/>
          <p:nvPr/>
        </p:nvSpPr>
        <p:spPr>
          <a:xfrm>
            <a:off x="2608312" y="1357765"/>
            <a:ext cx="1728000" cy="360040"/>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中国制造</a:t>
            </a:r>
            <a:r>
              <a:rPr lang="en-US" altLang="zh-CN" sz="1600" b="1" dirty="0">
                <a:solidFill>
                  <a:srgbClr val="FFFFFF"/>
                </a:solidFill>
                <a:latin typeface="华文楷体" panose="02010600040101010101" pitchFamily="2" charset="-122"/>
              </a:rPr>
              <a:t>2025</a:t>
            </a:r>
            <a:endParaRPr lang="en-US" sz="1600" b="1" dirty="0">
              <a:solidFill>
                <a:srgbClr val="FFFFFF"/>
              </a:solidFill>
            </a:endParaRPr>
          </a:p>
        </p:txBody>
      </p:sp>
      <p:sp>
        <p:nvSpPr>
          <p:cNvPr id="1048669" name="Rectangle 7"/>
          <p:cNvSpPr/>
          <p:nvPr/>
        </p:nvSpPr>
        <p:spPr>
          <a:xfrm>
            <a:off x="5198190" y="1357765"/>
            <a:ext cx="1728000" cy="360040"/>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中国制造</a:t>
            </a:r>
            <a:r>
              <a:rPr lang="en-US" altLang="zh-CN" sz="1600" b="1" dirty="0">
                <a:solidFill>
                  <a:srgbClr val="FFFFFF"/>
                </a:solidFill>
                <a:latin typeface="华文楷体" panose="02010600040101010101" pitchFamily="2" charset="-122"/>
              </a:rPr>
              <a:t>2035</a:t>
            </a:r>
            <a:endParaRPr lang="en-US" sz="1600" b="1" dirty="0">
              <a:solidFill>
                <a:srgbClr val="FFFFFF"/>
              </a:solidFill>
            </a:endParaRPr>
          </a:p>
        </p:txBody>
      </p:sp>
      <p:sp>
        <p:nvSpPr>
          <p:cNvPr id="1048670" name="Rectangle 8"/>
          <p:cNvSpPr/>
          <p:nvPr/>
        </p:nvSpPr>
        <p:spPr>
          <a:xfrm>
            <a:off x="7835557" y="1357765"/>
            <a:ext cx="1728000" cy="360040"/>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中国制造</a:t>
            </a:r>
            <a:r>
              <a:rPr lang="en-US" altLang="zh-CN" sz="1600" b="1" dirty="0">
                <a:solidFill>
                  <a:srgbClr val="FFFFFF"/>
                </a:solidFill>
                <a:latin typeface="华文楷体" panose="02010600040101010101" pitchFamily="2" charset="-122"/>
              </a:rPr>
              <a:t>2045</a:t>
            </a:r>
            <a:endParaRPr lang="en-US" sz="1600" b="1" dirty="0">
              <a:solidFill>
                <a:srgbClr val="FFFFFF"/>
              </a:solidFill>
            </a:endParaRPr>
          </a:p>
        </p:txBody>
      </p:sp>
      <p:sp>
        <p:nvSpPr>
          <p:cNvPr id="1048671" name="Rectangle 12"/>
          <p:cNvSpPr/>
          <p:nvPr/>
        </p:nvSpPr>
        <p:spPr>
          <a:xfrm>
            <a:off x="567574" y="1357765"/>
            <a:ext cx="1782365" cy="360040"/>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776"/>
                </a:solidFill>
                <a:latin typeface="华文楷体" panose="02010600040101010101" pitchFamily="2" charset="-122"/>
              </a:rPr>
              <a:t>三十年，三步走</a:t>
            </a:r>
            <a:endParaRPr lang="en-US" sz="1600" b="1" dirty="0">
              <a:solidFill>
                <a:srgbClr val="002776"/>
              </a:solidFill>
            </a:endParaRPr>
          </a:p>
        </p:txBody>
      </p:sp>
      <p:sp>
        <p:nvSpPr>
          <p:cNvPr id="1048672" name="Rectangle 13"/>
          <p:cNvSpPr/>
          <p:nvPr/>
        </p:nvSpPr>
        <p:spPr>
          <a:xfrm>
            <a:off x="567574" y="1769986"/>
            <a:ext cx="1782365" cy="360040"/>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目标</a:t>
            </a:r>
            <a:endParaRPr lang="en-US" sz="1600" b="1" dirty="0">
              <a:solidFill>
                <a:srgbClr val="002060"/>
              </a:solidFill>
            </a:endParaRPr>
          </a:p>
        </p:txBody>
      </p:sp>
      <p:sp>
        <p:nvSpPr>
          <p:cNvPr id="1048673" name="Rectangle 14"/>
          <p:cNvSpPr/>
          <p:nvPr/>
        </p:nvSpPr>
        <p:spPr>
          <a:xfrm>
            <a:off x="2608312" y="2306035"/>
            <a:ext cx="6982542" cy="466612"/>
          </a:xfrm>
          <a:prstGeom prst="rect">
            <a:avLst/>
          </a:prstGeom>
          <a:solidFill>
            <a:schemeClr val="bg2">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500" b="1" dirty="0">
                <a:solidFill>
                  <a:srgbClr val="002776"/>
                </a:solidFill>
                <a:latin typeface="华文楷体" panose="02010600040101010101" pitchFamily="2" charset="-122"/>
              </a:rPr>
              <a:t>《</a:t>
            </a:r>
            <a:r>
              <a:rPr lang="zh-CN" altLang="en-US" sz="1500" b="1" dirty="0">
                <a:solidFill>
                  <a:srgbClr val="002776"/>
                </a:solidFill>
                <a:latin typeface="华文楷体" panose="02010600040101010101" pitchFamily="2" charset="-122"/>
              </a:rPr>
              <a:t>中国制造</a:t>
            </a:r>
            <a:r>
              <a:rPr lang="en-US" altLang="zh-CN" sz="1500" b="1" dirty="0">
                <a:solidFill>
                  <a:srgbClr val="002776"/>
                </a:solidFill>
                <a:latin typeface="华文楷体" panose="02010600040101010101" pitchFamily="2" charset="-122"/>
              </a:rPr>
              <a:t>2025》+</a:t>
            </a:r>
            <a:r>
              <a:rPr lang="zh-CN" altLang="en-US" sz="1500" b="1" dirty="0">
                <a:solidFill>
                  <a:srgbClr val="002776"/>
                </a:solidFill>
                <a:latin typeface="华文楷体" panose="02010600040101010101" pitchFamily="2" charset="-122"/>
              </a:rPr>
              <a:t>“</a:t>
            </a:r>
            <a:r>
              <a:rPr lang="en-US" altLang="zh-CN" sz="1500" b="1" dirty="0">
                <a:solidFill>
                  <a:srgbClr val="C00000"/>
                </a:solidFill>
                <a:latin typeface="华文楷体" panose="02010600040101010101" pitchFamily="2" charset="-122"/>
              </a:rPr>
              <a:t>1+X</a:t>
            </a:r>
            <a:r>
              <a:rPr lang="zh-CN" altLang="en-US" sz="1500" b="1" dirty="0">
                <a:solidFill>
                  <a:srgbClr val="002776"/>
                </a:solidFill>
                <a:latin typeface="华文楷体" panose="02010600040101010101" pitchFamily="2" charset="-122"/>
              </a:rPr>
              <a:t>”实施方案和规划体系</a:t>
            </a:r>
            <a:r>
              <a:rPr lang="en-US" altLang="zh-CN" sz="1500" b="1" dirty="0">
                <a:solidFill>
                  <a:srgbClr val="002776"/>
                </a:solidFill>
                <a:latin typeface="华文楷体" panose="02010600040101010101" pitchFamily="2" charset="-122"/>
              </a:rPr>
              <a:t>+</a:t>
            </a:r>
            <a:r>
              <a:rPr lang="zh-CN" altLang="en-US" sz="1500" b="1" dirty="0">
                <a:solidFill>
                  <a:srgbClr val="002776"/>
                </a:solidFill>
                <a:latin typeface="华文楷体" panose="02010600040101010101" pitchFamily="2" charset="-122"/>
              </a:rPr>
              <a:t>高端领域技术路线图的绿皮书</a:t>
            </a:r>
            <a:endParaRPr lang="en-US" sz="1500" b="1" dirty="0">
              <a:solidFill>
                <a:srgbClr val="002776"/>
              </a:solidFill>
            </a:endParaRPr>
          </a:p>
        </p:txBody>
      </p:sp>
      <p:sp>
        <p:nvSpPr>
          <p:cNvPr id="1048674" name="Rectangle 15"/>
          <p:cNvSpPr/>
          <p:nvPr/>
        </p:nvSpPr>
        <p:spPr>
          <a:xfrm>
            <a:off x="2605633" y="2865651"/>
            <a:ext cx="2975942" cy="360040"/>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i="1" dirty="0">
                <a:solidFill>
                  <a:srgbClr val="FFFFFF"/>
                </a:solidFill>
                <a:latin typeface="华文楷体" panose="02010600040101010101" pitchFamily="2" charset="-122"/>
              </a:rPr>
              <a:t>信息化与工业化深度融合</a:t>
            </a:r>
            <a:endParaRPr lang="en-US" sz="1600" b="1" i="1" dirty="0">
              <a:solidFill>
                <a:srgbClr val="FFFFFF"/>
              </a:solidFill>
            </a:endParaRPr>
          </a:p>
        </p:txBody>
      </p:sp>
      <p:sp>
        <p:nvSpPr>
          <p:cNvPr id="1048675" name="Rectangle 16"/>
          <p:cNvSpPr/>
          <p:nvPr/>
        </p:nvSpPr>
        <p:spPr>
          <a:xfrm>
            <a:off x="6614912" y="2865651"/>
            <a:ext cx="2975942" cy="360040"/>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i="1" dirty="0">
                <a:solidFill>
                  <a:srgbClr val="FFFFFF"/>
                </a:solidFill>
                <a:latin typeface="华文楷体" panose="02010600040101010101" pitchFamily="2" charset="-122"/>
              </a:rPr>
              <a:t>智能制造</a:t>
            </a:r>
            <a:endParaRPr lang="en-US" sz="1600" b="1" i="1" dirty="0">
              <a:solidFill>
                <a:srgbClr val="FFFFFF"/>
              </a:solidFill>
            </a:endParaRPr>
          </a:p>
        </p:txBody>
      </p:sp>
      <p:sp>
        <p:nvSpPr>
          <p:cNvPr id="1048676" name="Rectangle 17"/>
          <p:cNvSpPr/>
          <p:nvPr/>
        </p:nvSpPr>
        <p:spPr>
          <a:xfrm>
            <a:off x="2609215" y="3305919"/>
            <a:ext cx="2975942" cy="360040"/>
          </a:xfrm>
          <a:prstGeom prst="rect">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创新驱动，智能转型</a:t>
            </a:r>
            <a:endParaRPr lang="en-US" sz="1600" b="1" dirty="0">
              <a:solidFill>
                <a:srgbClr val="002060"/>
              </a:solidFill>
            </a:endParaRPr>
          </a:p>
        </p:txBody>
      </p:sp>
      <p:sp>
        <p:nvSpPr>
          <p:cNvPr id="1048677" name="Rectangle 18"/>
          <p:cNvSpPr/>
          <p:nvPr/>
        </p:nvSpPr>
        <p:spPr>
          <a:xfrm>
            <a:off x="6614912" y="3305919"/>
            <a:ext cx="2975942" cy="360040"/>
          </a:xfrm>
          <a:prstGeom prst="rect">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网络化、数字化、智能化</a:t>
            </a:r>
            <a:endParaRPr lang="en-US" sz="1600" b="1" dirty="0">
              <a:solidFill>
                <a:srgbClr val="002060"/>
              </a:solidFill>
            </a:endParaRPr>
          </a:p>
        </p:txBody>
      </p:sp>
      <p:sp>
        <p:nvSpPr>
          <p:cNvPr id="1048678" name="Rectangle 19"/>
          <p:cNvSpPr/>
          <p:nvPr/>
        </p:nvSpPr>
        <p:spPr>
          <a:xfrm>
            <a:off x="2613441" y="3727475"/>
            <a:ext cx="1622198" cy="605732"/>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国家制造业创新中心建设工程</a:t>
            </a:r>
            <a:endParaRPr lang="en-US" sz="1600" b="1" dirty="0">
              <a:solidFill>
                <a:srgbClr val="002060"/>
              </a:solidFill>
            </a:endParaRPr>
          </a:p>
        </p:txBody>
      </p:sp>
      <p:sp>
        <p:nvSpPr>
          <p:cNvPr id="1048679" name="Rectangle 20"/>
          <p:cNvSpPr/>
          <p:nvPr/>
        </p:nvSpPr>
        <p:spPr>
          <a:xfrm>
            <a:off x="4509175" y="3739350"/>
            <a:ext cx="1180393" cy="605732"/>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大力推进智能制造</a:t>
            </a:r>
            <a:endParaRPr lang="en-US" sz="1600" b="1" dirty="0">
              <a:solidFill>
                <a:srgbClr val="002060"/>
              </a:solidFill>
            </a:endParaRPr>
          </a:p>
        </p:txBody>
      </p:sp>
      <p:sp>
        <p:nvSpPr>
          <p:cNvPr id="1048680" name="Rectangle 21"/>
          <p:cNvSpPr/>
          <p:nvPr/>
        </p:nvSpPr>
        <p:spPr>
          <a:xfrm>
            <a:off x="5949151" y="3749126"/>
            <a:ext cx="1049415" cy="605732"/>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工业强基工程</a:t>
            </a:r>
            <a:endParaRPr lang="en-US" sz="1600" b="1" dirty="0">
              <a:solidFill>
                <a:srgbClr val="002060"/>
              </a:solidFill>
            </a:endParaRPr>
          </a:p>
        </p:txBody>
      </p:sp>
      <p:sp>
        <p:nvSpPr>
          <p:cNvPr id="1048681" name="Rectangle 22"/>
          <p:cNvSpPr/>
          <p:nvPr/>
        </p:nvSpPr>
        <p:spPr>
          <a:xfrm>
            <a:off x="7245295" y="3749126"/>
            <a:ext cx="1049415" cy="605732"/>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绿色发展工程</a:t>
            </a:r>
            <a:endParaRPr lang="en-US" sz="1600" b="1" dirty="0">
              <a:solidFill>
                <a:srgbClr val="002060"/>
              </a:solidFill>
            </a:endParaRPr>
          </a:p>
        </p:txBody>
      </p:sp>
      <p:sp>
        <p:nvSpPr>
          <p:cNvPr id="1048682" name="Rectangle 23"/>
          <p:cNvSpPr/>
          <p:nvPr/>
        </p:nvSpPr>
        <p:spPr>
          <a:xfrm>
            <a:off x="8541439" y="3749126"/>
            <a:ext cx="1049415" cy="605732"/>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2060"/>
                </a:solidFill>
                <a:latin typeface="华文楷体" panose="02010600040101010101" pitchFamily="2" charset="-122"/>
              </a:rPr>
              <a:t>高端装备创新工程</a:t>
            </a:r>
            <a:endParaRPr lang="en-US" sz="1600" b="1" dirty="0">
              <a:solidFill>
                <a:srgbClr val="002060"/>
              </a:solidFill>
            </a:endParaRPr>
          </a:p>
        </p:txBody>
      </p:sp>
      <p:sp>
        <p:nvSpPr>
          <p:cNvPr id="1048683" name="Rectangle 24"/>
          <p:cNvSpPr/>
          <p:nvPr/>
        </p:nvSpPr>
        <p:spPr>
          <a:xfrm flipH="1">
            <a:off x="2613441" y="4460698"/>
            <a:ext cx="567702"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新一代信息技术</a:t>
            </a:r>
            <a:endParaRPr lang="en-US" sz="1350" dirty="0">
              <a:solidFill>
                <a:srgbClr val="002060"/>
              </a:solidFill>
            </a:endParaRPr>
          </a:p>
        </p:txBody>
      </p:sp>
      <p:sp>
        <p:nvSpPr>
          <p:cNvPr id="1048684" name="Rectangle 25"/>
          <p:cNvSpPr/>
          <p:nvPr/>
        </p:nvSpPr>
        <p:spPr>
          <a:xfrm flipH="1">
            <a:off x="3273562" y="4460698"/>
            <a:ext cx="631489"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高档数控机床和机器人</a:t>
            </a:r>
            <a:endParaRPr lang="en-US" sz="1350" dirty="0">
              <a:solidFill>
                <a:srgbClr val="002060"/>
              </a:solidFill>
            </a:endParaRPr>
          </a:p>
        </p:txBody>
      </p:sp>
      <p:sp>
        <p:nvSpPr>
          <p:cNvPr id="1048685" name="Rectangle 26"/>
          <p:cNvSpPr/>
          <p:nvPr/>
        </p:nvSpPr>
        <p:spPr>
          <a:xfrm flipH="1">
            <a:off x="3992205" y="4460698"/>
            <a:ext cx="567702"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航空航天装备</a:t>
            </a:r>
            <a:endParaRPr lang="en-US" sz="1350" dirty="0">
              <a:solidFill>
                <a:srgbClr val="002060"/>
              </a:solidFill>
            </a:endParaRPr>
          </a:p>
        </p:txBody>
      </p:sp>
      <p:sp>
        <p:nvSpPr>
          <p:cNvPr id="1048686" name="Rectangle 27"/>
          <p:cNvSpPr/>
          <p:nvPr/>
        </p:nvSpPr>
        <p:spPr>
          <a:xfrm flipH="1">
            <a:off x="4641740" y="4460698"/>
            <a:ext cx="737313"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海洋工程装备及高技术船舶</a:t>
            </a:r>
            <a:endParaRPr lang="en-US" sz="1350" dirty="0">
              <a:solidFill>
                <a:srgbClr val="002060"/>
              </a:solidFill>
            </a:endParaRPr>
          </a:p>
        </p:txBody>
      </p:sp>
      <p:sp>
        <p:nvSpPr>
          <p:cNvPr id="1048687" name="Rectangle 28"/>
          <p:cNvSpPr/>
          <p:nvPr/>
        </p:nvSpPr>
        <p:spPr>
          <a:xfrm flipH="1">
            <a:off x="5466703" y="4460698"/>
            <a:ext cx="567702"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先进轨道交通装备</a:t>
            </a:r>
            <a:endParaRPr lang="en-US" sz="1350" dirty="0">
              <a:solidFill>
                <a:srgbClr val="002060"/>
              </a:solidFill>
            </a:endParaRPr>
          </a:p>
        </p:txBody>
      </p:sp>
      <p:sp>
        <p:nvSpPr>
          <p:cNvPr id="1048688" name="Rectangle 29"/>
          <p:cNvSpPr/>
          <p:nvPr/>
        </p:nvSpPr>
        <p:spPr>
          <a:xfrm flipH="1">
            <a:off x="6113752" y="4460698"/>
            <a:ext cx="594354"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节能与新能源汽车</a:t>
            </a:r>
            <a:endParaRPr lang="en-US" sz="1350" dirty="0">
              <a:solidFill>
                <a:srgbClr val="002060"/>
              </a:solidFill>
            </a:endParaRPr>
          </a:p>
        </p:txBody>
      </p:sp>
      <p:sp>
        <p:nvSpPr>
          <p:cNvPr id="1048689" name="Rectangle 30"/>
          <p:cNvSpPr/>
          <p:nvPr/>
        </p:nvSpPr>
        <p:spPr>
          <a:xfrm flipH="1">
            <a:off x="6805365" y="4446786"/>
            <a:ext cx="700260"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电力</a:t>
            </a:r>
            <a:endParaRPr lang="en-US" altLang="zh-CN" sz="1350" dirty="0">
              <a:solidFill>
                <a:srgbClr val="002060"/>
              </a:solidFill>
              <a:latin typeface="华文楷体" panose="02010600040101010101" pitchFamily="2" charset="-122"/>
            </a:endParaRPr>
          </a:p>
          <a:p>
            <a:pPr algn="ctr"/>
            <a:r>
              <a:rPr lang="zh-CN" altLang="en-US" sz="1350" dirty="0">
                <a:solidFill>
                  <a:srgbClr val="002060"/>
                </a:solidFill>
                <a:latin typeface="华文楷体" panose="02010600040101010101" pitchFamily="2" charset="-122"/>
              </a:rPr>
              <a:t>装备</a:t>
            </a:r>
            <a:endParaRPr lang="en-US" sz="1350" dirty="0">
              <a:solidFill>
                <a:srgbClr val="002060"/>
              </a:solidFill>
            </a:endParaRPr>
          </a:p>
        </p:txBody>
      </p:sp>
      <p:sp>
        <p:nvSpPr>
          <p:cNvPr id="1048690" name="Rectangle 31"/>
          <p:cNvSpPr/>
          <p:nvPr/>
        </p:nvSpPr>
        <p:spPr>
          <a:xfrm flipH="1">
            <a:off x="7589757" y="4446786"/>
            <a:ext cx="331480" cy="1206000"/>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新材料</a:t>
            </a:r>
            <a:endParaRPr lang="en-US" sz="1350" dirty="0">
              <a:solidFill>
                <a:srgbClr val="002060"/>
              </a:solidFill>
            </a:endParaRPr>
          </a:p>
        </p:txBody>
      </p:sp>
      <p:sp>
        <p:nvSpPr>
          <p:cNvPr id="1048691" name="Rectangle 32"/>
          <p:cNvSpPr/>
          <p:nvPr/>
        </p:nvSpPr>
        <p:spPr>
          <a:xfrm flipH="1">
            <a:off x="8018389" y="4446785"/>
            <a:ext cx="864000"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生物医药及高性能医疗器械</a:t>
            </a:r>
            <a:endParaRPr lang="en-US" sz="1350" dirty="0">
              <a:solidFill>
                <a:srgbClr val="002060"/>
              </a:solidFill>
            </a:endParaRPr>
          </a:p>
        </p:txBody>
      </p:sp>
      <p:sp>
        <p:nvSpPr>
          <p:cNvPr id="1048692" name="Rectangle 33"/>
          <p:cNvSpPr/>
          <p:nvPr/>
        </p:nvSpPr>
        <p:spPr>
          <a:xfrm flipH="1">
            <a:off x="8992115" y="4446785"/>
            <a:ext cx="598739" cy="1206287"/>
          </a:xfrm>
          <a:prstGeom prst="rect">
            <a:avLst/>
          </a:prstGeom>
          <a:solidFill>
            <a:srgbClr val="99D7ED"/>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50" dirty="0">
                <a:solidFill>
                  <a:srgbClr val="002060"/>
                </a:solidFill>
                <a:latin typeface="华文楷体" panose="02010600040101010101" pitchFamily="2" charset="-122"/>
              </a:rPr>
              <a:t>农业机械装备</a:t>
            </a:r>
            <a:endParaRPr lang="en-US" sz="1350" dirty="0">
              <a:solidFill>
                <a:srgbClr val="002060"/>
              </a:solidFill>
            </a:endParaRPr>
          </a:p>
        </p:txBody>
      </p:sp>
      <p:sp>
        <p:nvSpPr>
          <p:cNvPr id="1048693" name="Right Arrow 34"/>
          <p:cNvSpPr/>
          <p:nvPr/>
        </p:nvSpPr>
        <p:spPr>
          <a:xfrm>
            <a:off x="4545507" y="981256"/>
            <a:ext cx="396000" cy="340360"/>
          </a:xfrm>
          <a:prstGeom prst="rightArrow">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694" name="Right Arrow 35"/>
          <p:cNvSpPr/>
          <p:nvPr/>
        </p:nvSpPr>
        <p:spPr>
          <a:xfrm>
            <a:off x="7182873" y="981256"/>
            <a:ext cx="396000" cy="340360"/>
          </a:xfrm>
          <a:prstGeom prst="rightArrow">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695" name="Rectangle 36"/>
          <p:cNvSpPr/>
          <p:nvPr/>
        </p:nvSpPr>
        <p:spPr>
          <a:xfrm>
            <a:off x="2608312" y="1770044"/>
            <a:ext cx="1728000" cy="360040"/>
          </a:xfrm>
          <a:prstGeom prst="rect">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C00000"/>
                </a:solidFill>
                <a:latin typeface="华文楷体" panose="02010600040101010101" pitchFamily="2" charset="-122"/>
              </a:rPr>
              <a:t>强国之列</a:t>
            </a:r>
            <a:endParaRPr lang="en-US" sz="1600" b="1" dirty="0">
              <a:solidFill>
                <a:srgbClr val="C00000"/>
              </a:solidFill>
            </a:endParaRPr>
          </a:p>
        </p:txBody>
      </p:sp>
      <p:sp>
        <p:nvSpPr>
          <p:cNvPr id="1048696" name="Rectangle 37"/>
          <p:cNvSpPr/>
          <p:nvPr/>
        </p:nvSpPr>
        <p:spPr>
          <a:xfrm>
            <a:off x="5198190" y="1770044"/>
            <a:ext cx="1728000" cy="360040"/>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C00000"/>
                </a:solidFill>
                <a:latin typeface="华文楷体" panose="02010600040101010101" pitchFamily="2" charset="-122"/>
              </a:rPr>
              <a:t>强国中位</a:t>
            </a:r>
            <a:endParaRPr lang="en-US" sz="1600" b="1" dirty="0">
              <a:solidFill>
                <a:srgbClr val="C00000"/>
              </a:solidFill>
            </a:endParaRPr>
          </a:p>
        </p:txBody>
      </p:sp>
      <p:sp>
        <p:nvSpPr>
          <p:cNvPr id="1048697" name="Rectangle 38"/>
          <p:cNvSpPr/>
          <p:nvPr/>
        </p:nvSpPr>
        <p:spPr>
          <a:xfrm>
            <a:off x="7835557" y="1770044"/>
            <a:ext cx="1728000" cy="360040"/>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C00000"/>
                </a:solidFill>
                <a:latin typeface="华文楷体" panose="02010600040101010101" pitchFamily="2" charset="-122"/>
              </a:rPr>
              <a:t>强国领先地位</a:t>
            </a:r>
            <a:endParaRPr lang="en-US" sz="1600" b="1" dirty="0">
              <a:solidFill>
                <a:srgbClr val="C00000"/>
              </a:solidFill>
            </a:endParaRPr>
          </a:p>
        </p:txBody>
      </p:sp>
      <p:sp>
        <p:nvSpPr>
          <p:cNvPr id="1048698" name="Right Arrow 39"/>
          <p:cNvSpPr/>
          <p:nvPr/>
        </p:nvSpPr>
        <p:spPr>
          <a:xfrm>
            <a:off x="4543818" y="1373170"/>
            <a:ext cx="396000" cy="340360"/>
          </a:xfrm>
          <a:prstGeom prst="rightArrow">
            <a:avLst/>
          </a:prstGeom>
          <a:solidFill>
            <a:srgbClr val="BFBFB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699" name="Right Arrow 40"/>
          <p:cNvSpPr/>
          <p:nvPr/>
        </p:nvSpPr>
        <p:spPr>
          <a:xfrm>
            <a:off x="7181184" y="1373170"/>
            <a:ext cx="396000" cy="340360"/>
          </a:xfrm>
          <a:prstGeom prst="rightArrow">
            <a:avLst/>
          </a:prstGeom>
          <a:solidFill>
            <a:srgbClr val="BFBFB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700" name="Right Arrow 41"/>
          <p:cNvSpPr/>
          <p:nvPr/>
        </p:nvSpPr>
        <p:spPr>
          <a:xfrm>
            <a:off x="4543818" y="1775127"/>
            <a:ext cx="396000" cy="340360"/>
          </a:xfrm>
          <a:prstGeom prst="rightArrow">
            <a:avLst/>
          </a:prstGeom>
          <a:solidFill>
            <a:srgbClr val="BFBFB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701" name="Right Arrow 42"/>
          <p:cNvSpPr/>
          <p:nvPr/>
        </p:nvSpPr>
        <p:spPr>
          <a:xfrm>
            <a:off x="7182873" y="1772649"/>
            <a:ext cx="396000" cy="340360"/>
          </a:xfrm>
          <a:prstGeom prst="rightArrow">
            <a:avLst/>
          </a:prstGeom>
          <a:solidFill>
            <a:srgbClr val="BFBFB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002060"/>
              </a:solidFill>
            </a:endParaRPr>
          </a:p>
        </p:txBody>
      </p:sp>
      <p:sp>
        <p:nvSpPr>
          <p:cNvPr id="1048702" name="Rectangle 43"/>
          <p:cNvSpPr/>
          <p:nvPr/>
        </p:nvSpPr>
        <p:spPr>
          <a:xfrm>
            <a:off x="5198190" y="1357785"/>
            <a:ext cx="1728000" cy="360000"/>
          </a:xfrm>
          <a:prstGeom prst="rect">
            <a:avLst/>
          </a:prstGeom>
          <a:solidFill>
            <a:schemeClr val="bg1">
              <a:alpha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48703" name="Rectangle 44"/>
          <p:cNvSpPr/>
          <p:nvPr/>
        </p:nvSpPr>
        <p:spPr>
          <a:xfrm>
            <a:off x="7835557" y="1357785"/>
            <a:ext cx="1728000" cy="360000"/>
          </a:xfrm>
          <a:prstGeom prst="rect">
            <a:avLst/>
          </a:prstGeom>
          <a:solidFill>
            <a:schemeClr val="bg1">
              <a:alpha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48704" name="Rectangle 45"/>
          <p:cNvSpPr/>
          <p:nvPr/>
        </p:nvSpPr>
        <p:spPr>
          <a:xfrm>
            <a:off x="5198190" y="1771428"/>
            <a:ext cx="1728000" cy="360000"/>
          </a:xfrm>
          <a:prstGeom prst="rect">
            <a:avLst/>
          </a:prstGeom>
          <a:solidFill>
            <a:schemeClr val="bg1">
              <a:alpha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48705" name="Rectangle 46"/>
          <p:cNvSpPr/>
          <p:nvPr/>
        </p:nvSpPr>
        <p:spPr>
          <a:xfrm>
            <a:off x="7835557" y="1775663"/>
            <a:ext cx="1728000" cy="360000"/>
          </a:xfrm>
          <a:prstGeom prst="rect">
            <a:avLst/>
          </a:prstGeom>
          <a:solidFill>
            <a:schemeClr val="bg1">
              <a:alpha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48706" name="Rectangle 59"/>
          <p:cNvSpPr/>
          <p:nvPr/>
        </p:nvSpPr>
        <p:spPr>
          <a:xfrm>
            <a:off x="1352599" y="2865651"/>
            <a:ext cx="997339" cy="360040"/>
          </a:xfrm>
          <a:prstGeom prst="rect">
            <a:avLst/>
          </a:prstGeom>
          <a:solidFill>
            <a:srgbClr val="197293"/>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互联网</a:t>
            </a:r>
            <a:r>
              <a:rPr lang="en-US" altLang="zh-CN" sz="1600" b="1" dirty="0">
                <a:solidFill>
                  <a:srgbClr val="FFFFFF"/>
                </a:solidFill>
                <a:latin typeface="华文楷体" panose="02010600040101010101" pitchFamily="2" charset="-122"/>
              </a:rPr>
              <a:t>+</a:t>
            </a:r>
            <a:endParaRPr lang="en-US" sz="1600" b="1" dirty="0">
              <a:solidFill>
                <a:srgbClr val="FFFFFF"/>
              </a:solidFill>
            </a:endParaRPr>
          </a:p>
        </p:txBody>
      </p:sp>
      <p:sp>
        <p:nvSpPr>
          <p:cNvPr id="1048707" name="Rectangle 60"/>
          <p:cNvSpPr/>
          <p:nvPr/>
        </p:nvSpPr>
        <p:spPr>
          <a:xfrm>
            <a:off x="1352598" y="4460698"/>
            <a:ext cx="998434" cy="1416574"/>
          </a:xfrm>
          <a:prstGeom prst="rect">
            <a:avLst/>
          </a:prstGeom>
          <a:solidFill>
            <a:srgbClr val="197293"/>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b="1" dirty="0">
                <a:solidFill>
                  <a:srgbClr val="FFFFFF"/>
                </a:solidFill>
                <a:latin typeface="华文楷体" panose="02010600040101010101" pitchFamily="2" charset="-122"/>
              </a:rPr>
              <a:t>智能制造已开始试点示范：</a:t>
            </a:r>
            <a:r>
              <a:rPr lang="en-US" altLang="zh-CN" sz="1600" b="1" dirty="0">
                <a:solidFill>
                  <a:srgbClr val="FFFFFF"/>
                </a:solidFill>
                <a:latin typeface="华文楷体" panose="02010600040101010101" pitchFamily="2" charset="-122"/>
              </a:rPr>
              <a:t>2015</a:t>
            </a:r>
            <a:r>
              <a:rPr lang="zh-CN" altLang="en-US" sz="1600" b="1" dirty="0">
                <a:solidFill>
                  <a:srgbClr val="FFFFFF"/>
                </a:solidFill>
                <a:latin typeface="华文楷体" panose="02010600040101010101" pitchFamily="2" charset="-122"/>
              </a:rPr>
              <a:t>年</a:t>
            </a:r>
            <a:r>
              <a:rPr lang="en-US" altLang="zh-CN" sz="1600" b="1" dirty="0">
                <a:solidFill>
                  <a:srgbClr val="FFFFFF"/>
                </a:solidFill>
                <a:latin typeface="华文楷体" panose="02010600040101010101" pitchFamily="2" charset="-122"/>
              </a:rPr>
              <a:t>30</a:t>
            </a:r>
            <a:r>
              <a:rPr lang="zh-CN" altLang="en-US" sz="1600" b="1" dirty="0">
                <a:solidFill>
                  <a:srgbClr val="FFFFFF"/>
                </a:solidFill>
                <a:latin typeface="华文楷体" panose="02010600040101010101" pitchFamily="2" charset="-122"/>
              </a:rPr>
              <a:t>个项目。</a:t>
            </a:r>
            <a:endParaRPr lang="en-US" sz="1600" b="1" dirty="0">
              <a:solidFill>
                <a:srgbClr val="FFFFFF"/>
              </a:solidFill>
            </a:endParaRPr>
          </a:p>
        </p:txBody>
      </p:sp>
      <p:sp>
        <p:nvSpPr>
          <p:cNvPr id="1048708" name="TextBox 62"/>
          <p:cNvSpPr txBox="1"/>
          <p:nvPr/>
        </p:nvSpPr>
        <p:spPr>
          <a:xfrm>
            <a:off x="567575" y="2827406"/>
            <a:ext cx="785024" cy="360040"/>
          </a:xfrm>
          <a:prstGeom prst="rect">
            <a:avLst/>
          </a:prstGeom>
          <a:noFill/>
        </p:spPr>
        <p:txBody>
          <a:bodyPr wrap="square" lIns="36000" rIns="36000" rtlCol="0">
            <a:noAutofit/>
          </a:bodyPr>
          <a:p>
            <a:r>
              <a:rPr lang="zh-CN" altLang="en-US" sz="1400" b="1" dirty="0">
                <a:solidFill>
                  <a:srgbClr val="000000"/>
                </a:solidFill>
                <a:effectLst>
                  <a:outerShdw blurRad="38100" dist="38100" dir="2700000" algn="tl">
                    <a:srgbClr val="000000">
                      <a:alpha val="43137"/>
                    </a:srgbClr>
                  </a:outerShdw>
                </a:effectLst>
              </a:rPr>
              <a:t>突出特点</a:t>
            </a:r>
            <a:endParaRPr lang="en-US" altLang="zh-CN" sz="1400" b="1" dirty="0">
              <a:solidFill>
                <a:srgbClr val="000000"/>
              </a:solidFill>
              <a:effectLst>
                <a:outerShdw blurRad="38100" dist="38100" dir="2700000" algn="tl">
                  <a:srgbClr val="000000">
                    <a:alpha val="43137"/>
                  </a:srgbClr>
                </a:outerShdw>
              </a:effectLst>
            </a:endParaRPr>
          </a:p>
          <a:p>
            <a:r>
              <a:rPr lang="zh-CN" altLang="en-US" sz="1400" b="1" dirty="0">
                <a:solidFill>
                  <a:srgbClr val="000000"/>
                </a:solidFill>
                <a:effectLst>
                  <a:outerShdw blurRad="38100" dist="38100" dir="2700000" algn="tl">
                    <a:srgbClr val="000000">
                      <a:alpha val="43137"/>
                    </a:srgbClr>
                  </a:outerShdw>
                </a:effectLst>
              </a:rPr>
              <a:t>核心关键</a:t>
            </a:r>
            <a:endParaRPr lang="en-US" sz="1400" b="1" dirty="0">
              <a:solidFill>
                <a:srgbClr val="000000"/>
              </a:solidFill>
              <a:effectLst>
                <a:outerShdw blurRad="38100" dist="38100" dir="2700000" algn="tl">
                  <a:srgbClr val="000000">
                    <a:alpha val="43137"/>
                  </a:srgbClr>
                </a:outerShdw>
              </a:effectLst>
            </a:endParaRPr>
          </a:p>
        </p:txBody>
      </p:sp>
      <p:sp>
        <p:nvSpPr>
          <p:cNvPr id="1048709" name="TextBox 63"/>
          <p:cNvSpPr txBox="1"/>
          <p:nvPr/>
        </p:nvSpPr>
        <p:spPr>
          <a:xfrm>
            <a:off x="567574" y="3644052"/>
            <a:ext cx="785024" cy="360040"/>
          </a:xfrm>
          <a:prstGeom prst="rect">
            <a:avLst/>
          </a:prstGeom>
          <a:noFill/>
        </p:spPr>
        <p:txBody>
          <a:bodyPr wrap="square" lIns="36000" rIns="36000" rtlCol="0">
            <a:noAutofit/>
          </a:bodyPr>
          <a:p>
            <a:r>
              <a:rPr lang="zh-CN" altLang="en-US" sz="1400" b="1" dirty="0">
                <a:solidFill>
                  <a:srgbClr val="000000"/>
                </a:solidFill>
                <a:effectLst>
                  <a:outerShdw blurRad="38100" dist="38100" dir="2700000" algn="tl">
                    <a:srgbClr val="000000">
                      <a:alpha val="43137"/>
                    </a:srgbClr>
                  </a:outerShdw>
                </a:effectLst>
              </a:rPr>
              <a:t>五大工程</a:t>
            </a:r>
            <a:endParaRPr lang="en-US" sz="1400" b="1" dirty="0">
              <a:solidFill>
                <a:srgbClr val="000000"/>
              </a:solidFill>
              <a:effectLst>
                <a:outerShdw blurRad="38100" dist="38100" dir="2700000" algn="tl">
                  <a:srgbClr val="000000">
                    <a:alpha val="43137"/>
                  </a:srgbClr>
                </a:outerShdw>
              </a:effectLst>
            </a:endParaRPr>
          </a:p>
        </p:txBody>
      </p:sp>
      <p:sp>
        <p:nvSpPr>
          <p:cNvPr id="1048710" name="TextBox 64"/>
          <p:cNvSpPr txBox="1"/>
          <p:nvPr/>
        </p:nvSpPr>
        <p:spPr>
          <a:xfrm>
            <a:off x="567574" y="4869766"/>
            <a:ext cx="785024" cy="360040"/>
          </a:xfrm>
          <a:prstGeom prst="rect">
            <a:avLst/>
          </a:prstGeom>
          <a:noFill/>
        </p:spPr>
        <p:txBody>
          <a:bodyPr wrap="square" lIns="36000" rIns="36000" rtlCol="0">
            <a:noAutofit/>
          </a:bodyPr>
          <a:p>
            <a:r>
              <a:rPr lang="zh-CN" altLang="en-US" sz="1400" b="1" dirty="0">
                <a:solidFill>
                  <a:srgbClr val="000000"/>
                </a:solidFill>
                <a:effectLst>
                  <a:outerShdw blurRad="38100" dist="38100" dir="2700000" algn="tl">
                    <a:srgbClr val="000000">
                      <a:alpha val="43137"/>
                    </a:srgbClr>
                  </a:outerShdw>
                </a:effectLst>
              </a:rPr>
              <a:t>十大领域</a:t>
            </a:r>
            <a:endParaRPr lang="en-US" sz="1400" b="1" dirty="0">
              <a:solidFill>
                <a:srgbClr val="000000"/>
              </a:solidFill>
              <a:effectLst>
                <a:outerShdw blurRad="38100" dist="38100" dir="2700000" algn="tl">
                  <a:srgbClr val="000000">
                    <a:alpha val="43137"/>
                  </a:srgbClr>
                </a:outerShdw>
              </a:effectLst>
            </a:endParaRPr>
          </a:p>
        </p:txBody>
      </p:sp>
      <p:sp>
        <p:nvSpPr>
          <p:cNvPr id="1048711" name="Oval 3"/>
          <p:cNvSpPr/>
          <p:nvPr/>
        </p:nvSpPr>
        <p:spPr>
          <a:xfrm>
            <a:off x="6777564" y="4277753"/>
            <a:ext cx="742735" cy="1544065"/>
          </a:xfrm>
          <a:prstGeom prst="ellipse">
            <a:avLst/>
          </a:prstGeom>
          <a:noFill/>
          <a:ln>
            <a:solidFill>
              <a:srgbClr val="FF000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12" name="Rectangle 10"/>
          <p:cNvSpPr/>
          <p:nvPr/>
        </p:nvSpPr>
        <p:spPr>
          <a:xfrm>
            <a:off x="6235674" y="5857032"/>
            <a:ext cx="1930634" cy="523220"/>
          </a:xfrm>
          <a:prstGeom prst="rect">
            <a:avLst/>
          </a:prstGeom>
        </p:spPr>
        <p:txBody>
          <a:bodyPr wrap="square">
            <a:spAutoFit/>
          </a:bodyPr>
          <a:p>
            <a:pPr algn="ctr"/>
            <a:r>
              <a:rPr lang="zh-CN" altLang="en-US" sz="1400" b="1" dirty="0">
                <a:solidFill>
                  <a:schemeClr val="bg1"/>
                </a:solidFill>
                <a:latin typeface="华文楷体" panose="02010600040101010101" pitchFamily="2" charset="-122"/>
                <a:ea typeface="华文楷体" panose="02010600040101010101" pitchFamily="2" charset="-122"/>
              </a:rPr>
              <a:t>哈电已</a:t>
            </a:r>
            <a:r>
              <a:rPr lang="en-US" sz="1400" b="1" dirty="0" err="1">
                <a:solidFill>
                  <a:schemeClr val="bg1"/>
                </a:solidFill>
                <a:latin typeface="华文楷体" panose="02010600040101010101" pitchFamily="2" charset="-122"/>
                <a:ea typeface="华文楷体" panose="02010600040101010101" pitchFamily="2" charset="-122"/>
              </a:rPr>
              <a:t>成功申报为</a:t>
            </a:r>
            <a:endParaRPr lang="en-US" sz="1400" b="1" dirty="0">
              <a:solidFill>
                <a:schemeClr val="bg1"/>
              </a:solidFill>
              <a:latin typeface="华文楷体" panose="02010600040101010101" pitchFamily="2" charset="-122"/>
              <a:ea typeface="华文楷体" panose="02010600040101010101" pitchFamily="2" charset="-122"/>
            </a:endParaRPr>
          </a:p>
          <a:p>
            <a:pPr algn="ctr"/>
            <a:r>
              <a:rPr lang="en-US" sz="1400" b="1" dirty="0">
                <a:solidFill>
                  <a:schemeClr val="bg1"/>
                </a:solidFill>
                <a:latin typeface="华文楷体" panose="02010600040101010101" pitchFamily="2" charset="-122"/>
                <a:ea typeface="华文楷体" panose="02010600040101010101" pitchFamily="2" charset="-122"/>
              </a:rPr>
              <a:t>2017年试点示范企业</a:t>
            </a:r>
            <a:endParaRPr lang="en-US" sz="1400" b="1"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a:xfrm>
          <a:off x="0" y="0"/>
          <a:ext cx="0" cy="0"/>
          <a:chOff x="0" y="0"/>
          <a:chExt cx="0" cy="0"/>
        </a:xfrm>
      </p:grpSpPr>
      <p:sp>
        <p:nvSpPr>
          <p:cNvPr id="1048716" name="Rectangle 21"/>
          <p:cNvSpPr/>
          <p:nvPr/>
        </p:nvSpPr>
        <p:spPr bwMode="auto">
          <a:xfrm>
            <a:off x="272480" y="803341"/>
            <a:ext cx="9170544" cy="833174"/>
          </a:xfrm>
          <a:prstGeom prst="rect">
            <a:avLst/>
          </a:prstGeom>
          <a:solidFill>
            <a:srgbClr val="FFFFFF">
              <a:lumMod val="95000"/>
            </a:srgbClr>
          </a:solidFill>
          <a:ln w="6350" algn="ctr">
            <a:noFill/>
            <a:miter lim="800000"/>
          </a:ln>
          <a:scene3d>
            <a:camera prst="orthographicFront"/>
            <a:lightRig rig="threePt" dir="t"/>
          </a:scene3d>
          <a:sp3d>
            <a:bevelT prst="angle"/>
          </a:sp3d>
        </p:spPr>
        <p:txBody>
          <a:bodyPr wrap="none" lIns="45720" rIns="45720" rtlCol="0" anchor="ctr"/>
          <a:p>
            <a:pPr algn="ctr" eaLnBrk="0" fontAlgn="base" hangingPunct="0">
              <a:spcBef>
                <a:spcPct val="50000"/>
              </a:spcBef>
              <a:spcAft>
                <a:spcPct val="0"/>
              </a:spcAft>
            </a:pPr>
            <a:r>
              <a:rPr lang="zh-CN" altLang="en-US" b="1" dirty="0">
                <a:solidFill>
                  <a:srgbClr val="000000"/>
                </a:solidFill>
                <a:latin typeface="华文楷体" panose="02010600040101010101" pitchFamily="2" charset="-122"/>
              </a:rPr>
              <a:t>           成为具有创新能力和国际竞争力的新型企业集团</a:t>
            </a:r>
            <a:endParaRPr lang="zh-CN" altLang="en-US" b="1" dirty="0">
              <a:solidFill>
                <a:srgbClr val="000000"/>
              </a:solidFill>
              <a:latin typeface="华文楷体" panose="02010600040101010101" pitchFamily="2" charset="-122"/>
            </a:endParaRPr>
          </a:p>
          <a:p>
            <a:pPr algn="ctr" eaLnBrk="0" fontAlgn="base" hangingPunct="0">
              <a:spcBef>
                <a:spcPct val="50000"/>
              </a:spcBef>
              <a:spcAft>
                <a:spcPct val="0"/>
              </a:spcAft>
            </a:pPr>
            <a:r>
              <a:rPr lang="zh-CN" altLang="en-US" b="1" dirty="0">
                <a:solidFill>
                  <a:srgbClr val="000000"/>
                </a:solidFill>
                <a:latin typeface="华文楷体" panose="02010600040101010101" pitchFamily="2" charset="-122"/>
              </a:rPr>
              <a:t>           由传统制造业向制造服务业转型升级</a:t>
            </a:r>
            <a:endParaRPr lang="en-US" b="1" dirty="0">
              <a:solidFill>
                <a:srgbClr val="000000"/>
              </a:solidFill>
            </a:endParaRPr>
          </a:p>
        </p:txBody>
      </p:sp>
      <p:sp>
        <p:nvSpPr>
          <p:cNvPr id="1048717" name="爆炸形 2 11"/>
          <p:cNvSpPr/>
          <p:nvPr/>
        </p:nvSpPr>
        <p:spPr>
          <a:xfrm>
            <a:off x="1115750" y="729891"/>
            <a:ext cx="1605002" cy="790713"/>
          </a:xfrm>
          <a:prstGeom prst="irregularSeal2">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rgbClr val="002060"/>
                </a:solidFill>
              </a:rPr>
              <a:t>企业战略</a:t>
            </a:r>
            <a:endParaRPr lang="en-US" b="1" dirty="0">
              <a:solidFill>
                <a:srgbClr val="002060"/>
              </a:solidFill>
            </a:endParaRPr>
          </a:p>
        </p:txBody>
      </p:sp>
      <p:sp>
        <p:nvSpPr>
          <p:cNvPr id="1048718" name="Title 1"/>
          <p:cNvSpPr>
            <a:spLocks noGrp="1"/>
          </p:cNvSpPr>
          <p:nvPr>
            <p:ph type="title"/>
          </p:nvPr>
        </p:nvSpPr>
        <p:spPr/>
        <p:txBody>
          <a:bodyPr/>
          <a:p>
            <a:r>
              <a:rPr lang="zh-CN" altLang="en-US" dirty="0"/>
              <a:t>向</a:t>
            </a:r>
            <a:r>
              <a:rPr lang="zh-CN" altLang="en-US" u="sng" dirty="0"/>
              <a:t>数字工业时代的创新型制造服务企业</a:t>
            </a:r>
            <a:r>
              <a:rPr lang="zh-CN" altLang="en-US" dirty="0"/>
              <a:t>转型是某大型集团的历史责任和使命</a:t>
            </a:r>
            <a:endParaRPr lang="en-US" dirty="0">
              <a:solidFill>
                <a:srgbClr val="C00000"/>
              </a:solidFill>
            </a:endParaRPr>
          </a:p>
        </p:txBody>
      </p:sp>
      <p:sp>
        <p:nvSpPr>
          <p:cNvPr id="1048719" name="Isosceles Triangle 2"/>
          <p:cNvSpPr/>
          <p:nvPr/>
        </p:nvSpPr>
        <p:spPr>
          <a:xfrm rot="5400000">
            <a:off x="3575903" y="3966299"/>
            <a:ext cx="3048000" cy="161455"/>
          </a:xfrm>
          <a:prstGeom prst="triangle">
            <a:avLst/>
          </a:prstGeom>
          <a:solidFill>
            <a:srgbClr val="E1E1FF"/>
          </a:solidFill>
          <a:ln w="25400" cap="flat" cmpd="sng" algn="ctr">
            <a:solidFill>
              <a:srgbClr val="E1E1FF"/>
            </a:solidFill>
            <a:prstDash val="solid"/>
          </a:ln>
          <a:effectLst/>
        </p:spPr>
        <p:txBody>
          <a:bodyPr rtlCol="0" anchor="ctr"/>
          <a:p>
            <a:pPr algn="ctr" eaLnBrk="0" fontAlgn="base" hangingPunct="0">
              <a:spcBef>
                <a:spcPct val="0"/>
              </a:spcBef>
              <a:spcAft>
                <a:spcPct val="0"/>
              </a:spcAft>
            </a:pPr>
            <a:endParaRPr lang="en-US" sz="1400" kern="0">
              <a:solidFill>
                <a:srgbClr val="FFFFFF"/>
              </a:solidFill>
              <a:latin typeface="Arial" panose="020B0604020202020204"/>
            </a:endParaRPr>
          </a:p>
        </p:txBody>
      </p:sp>
      <p:grpSp>
        <p:nvGrpSpPr>
          <p:cNvPr id="166" name="Group 41"/>
          <p:cNvGrpSpPr/>
          <p:nvPr/>
        </p:nvGrpSpPr>
        <p:grpSpPr>
          <a:xfrm>
            <a:off x="5255176" y="2276872"/>
            <a:ext cx="4300822" cy="4085772"/>
            <a:chOff x="1523206" y="1446724"/>
            <a:chExt cx="6097588" cy="3714338"/>
          </a:xfrm>
        </p:grpSpPr>
        <p:sp>
          <p:nvSpPr>
            <p:cNvPr id="1048720" name="Freeform 6"/>
            <p:cNvSpPr/>
            <p:nvPr/>
          </p:nvSpPr>
          <p:spPr bwMode="auto">
            <a:xfrm>
              <a:off x="1523206" y="3286126"/>
              <a:ext cx="6097588" cy="1874936"/>
            </a:xfrm>
            <a:custGeom>
              <a:avLst/>
              <a:gdLst>
                <a:gd name="T0" fmla="*/ 2182 w 3841"/>
                <a:gd name="T1" fmla="*/ 0 h 1292"/>
                <a:gd name="T2" fmla="*/ 2182 w 3841"/>
                <a:gd name="T3" fmla="*/ 98 h 1292"/>
                <a:gd name="T4" fmla="*/ 2338 w 3841"/>
                <a:gd name="T5" fmla="*/ 98 h 1292"/>
                <a:gd name="T6" fmla="*/ 1920 w 3841"/>
                <a:gd name="T7" fmla="*/ 212 h 1292"/>
                <a:gd name="T8" fmla="*/ 1503 w 3841"/>
                <a:gd name="T9" fmla="*/ 98 h 1292"/>
                <a:gd name="T10" fmla="*/ 1659 w 3841"/>
                <a:gd name="T11" fmla="*/ 98 h 1292"/>
                <a:gd name="T12" fmla="*/ 1659 w 3841"/>
                <a:gd name="T13" fmla="*/ 0 h 1292"/>
                <a:gd name="T14" fmla="*/ 0 w 3841"/>
                <a:gd name="T15" fmla="*/ 0 h 1292"/>
                <a:gd name="T16" fmla="*/ 0 w 3841"/>
                <a:gd name="T17" fmla="*/ 1292 h 1292"/>
                <a:gd name="T18" fmla="*/ 3841 w 3841"/>
                <a:gd name="T19" fmla="*/ 1292 h 1292"/>
                <a:gd name="T20" fmla="*/ 3841 w 3841"/>
                <a:gd name="T21" fmla="*/ 0 h 1292"/>
                <a:gd name="T22" fmla="*/ 2182 w 3841"/>
                <a:gd name="T23"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1" h="1292">
                  <a:moveTo>
                    <a:pt x="2182" y="0"/>
                  </a:moveTo>
                  <a:lnTo>
                    <a:pt x="2182" y="98"/>
                  </a:lnTo>
                  <a:lnTo>
                    <a:pt x="2338" y="98"/>
                  </a:lnTo>
                  <a:lnTo>
                    <a:pt x="1920" y="212"/>
                  </a:lnTo>
                  <a:lnTo>
                    <a:pt x="1503" y="98"/>
                  </a:lnTo>
                  <a:lnTo>
                    <a:pt x="1659" y="98"/>
                  </a:lnTo>
                  <a:lnTo>
                    <a:pt x="1659" y="0"/>
                  </a:lnTo>
                  <a:lnTo>
                    <a:pt x="0" y="0"/>
                  </a:lnTo>
                  <a:lnTo>
                    <a:pt x="0" y="1292"/>
                  </a:lnTo>
                  <a:lnTo>
                    <a:pt x="3841" y="1292"/>
                  </a:lnTo>
                  <a:lnTo>
                    <a:pt x="3841" y="0"/>
                  </a:lnTo>
                  <a:lnTo>
                    <a:pt x="2182" y="0"/>
                  </a:lnTo>
                  <a:close/>
                </a:path>
              </a:pathLst>
            </a:custGeom>
            <a:solidFill>
              <a:srgbClr val="72C7E7">
                <a:lumMod val="75000"/>
              </a:srgbClr>
            </a:solidFill>
            <a:ln w="9525" cap="flat">
              <a:noFill/>
              <a:prstDash val="solid"/>
              <a:miter lim="800000"/>
            </a:ln>
          </p:spPr>
          <p:txBody>
            <a:bodyPr vert="horz" wrap="square" lIns="91440" tIns="274320" rIns="91440" bIns="91440" numCol="1" anchor="t" anchorCtr="0" compatLnSpc="1"/>
            <a:p>
              <a:pPr defTabSz="957580">
                <a:spcBef>
                  <a:spcPts val="600"/>
                </a:spcBef>
              </a:pPr>
              <a:r>
                <a:rPr lang="zh-CN" altLang="en-US" sz="2000" b="1" kern="0" dirty="0">
                  <a:solidFill>
                    <a:schemeClr val="bg1"/>
                  </a:solidFill>
                  <a:latin typeface="华文楷体" panose="02010600040101010101" pitchFamily="2" charset="-122"/>
                </a:rPr>
                <a:t>推动产业创新升级</a:t>
              </a:r>
              <a:endParaRPr lang="en-US" altLang="zh-CN" sz="2000" b="1" kern="0" dirty="0">
                <a:solidFill>
                  <a:schemeClr val="bg1"/>
                </a:solidFill>
                <a:latin typeface="华文楷体" panose="02010600040101010101" pitchFamily="2" charset="-122"/>
              </a:endParaRPr>
            </a:p>
            <a:p>
              <a:pPr marL="285750" indent="-285750" defTabSz="957580">
                <a:spcBef>
                  <a:spcPts val="600"/>
                </a:spcBef>
                <a:buFont typeface="Arial" panose="020B0604020202020204" pitchFamily="34" charset="0"/>
                <a:buChar char="•"/>
              </a:pPr>
              <a:r>
                <a:rPr lang="zh-CN" altLang="en-US" sz="1400" dirty="0">
                  <a:solidFill>
                    <a:schemeClr val="bg1"/>
                  </a:solidFill>
                </a:rPr>
                <a:t>实施</a:t>
              </a:r>
              <a:r>
                <a:rPr lang="zh-CN" altLang="en-US" sz="1400" b="1" dirty="0">
                  <a:solidFill>
                    <a:schemeClr val="bg1"/>
                  </a:solidFill>
                </a:rPr>
                <a:t>产业结构</a:t>
              </a:r>
              <a:r>
                <a:rPr lang="zh-CN" altLang="en-US" sz="1400" dirty="0">
                  <a:solidFill>
                    <a:schemeClr val="bg1"/>
                  </a:solidFill>
                </a:rPr>
                <a:t>调整</a:t>
              </a:r>
              <a:endParaRPr lang="en-US" sz="1400" dirty="0">
                <a:solidFill>
                  <a:schemeClr val="bg1"/>
                </a:solidFill>
              </a:endParaRPr>
            </a:p>
            <a:p>
              <a:pPr marL="285750" indent="-285750" defTabSz="957580">
                <a:spcBef>
                  <a:spcPts val="600"/>
                </a:spcBef>
                <a:buFont typeface="Arial" panose="020B0604020202020204" pitchFamily="34" charset="0"/>
                <a:buChar char="•"/>
              </a:pPr>
              <a:r>
                <a:rPr lang="zh-CN" altLang="en-US" sz="1400" dirty="0">
                  <a:solidFill>
                    <a:schemeClr val="bg1"/>
                  </a:solidFill>
                </a:rPr>
                <a:t>增强自主</a:t>
              </a:r>
              <a:r>
                <a:rPr lang="zh-CN" altLang="en-US" sz="1400" b="1" dirty="0">
                  <a:solidFill>
                    <a:schemeClr val="bg1"/>
                  </a:solidFill>
                </a:rPr>
                <a:t>创新</a:t>
              </a:r>
              <a:r>
                <a:rPr lang="zh-CN" altLang="en-US" sz="1400" dirty="0">
                  <a:solidFill>
                    <a:schemeClr val="bg1"/>
                  </a:solidFill>
                </a:rPr>
                <a:t>能力</a:t>
              </a:r>
              <a:endParaRPr lang="en-US" sz="1400" dirty="0">
                <a:solidFill>
                  <a:schemeClr val="bg1"/>
                </a:solidFill>
              </a:endParaRPr>
            </a:p>
            <a:p>
              <a:pPr marL="285750" indent="-285750" defTabSz="957580">
                <a:spcBef>
                  <a:spcPts val="600"/>
                </a:spcBef>
                <a:buFont typeface="Arial" panose="020B0604020202020204" pitchFamily="34" charset="0"/>
                <a:buChar char="•"/>
              </a:pPr>
              <a:r>
                <a:rPr lang="zh-CN" altLang="en-US" sz="1400" dirty="0">
                  <a:solidFill>
                    <a:schemeClr val="bg1"/>
                  </a:solidFill>
                </a:rPr>
                <a:t>提升</a:t>
              </a:r>
              <a:r>
                <a:rPr lang="zh-CN" altLang="en-US" sz="1400" b="1" dirty="0">
                  <a:solidFill>
                    <a:schemeClr val="bg1"/>
                  </a:solidFill>
                </a:rPr>
                <a:t>国际</a:t>
              </a:r>
              <a:r>
                <a:rPr lang="zh-CN" altLang="en-US" sz="1400" dirty="0">
                  <a:solidFill>
                    <a:schemeClr val="bg1"/>
                  </a:solidFill>
                </a:rPr>
                <a:t>竞争力</a:t>
              </a:r>
              <a:endParaRPr lang="en-US" sz="1400" dirty="0">
                <a:solidFill>
                  <a:schemeClr val="bg1"/>
                </a:solidFill>
              </a:endParaRPr>
            </a:p>
            <a:p>
              <a:pPr marL="285750" indent="-285750" defTabSz="957580">
                <a:spcBef>
                  <a:spcPts val="600"/>
                </a:spcBef>
                <a:buFont typeface="Arial" panose="020B0604020202020204" pitchFamily="34" charset="0"/>
                <a:buChar char="•"/>
              </a:pPr>
              <a:endParaRPr lang="en-US" sz="1400" b="1" u="sng" kern="0" dirty="0">
                <a:solidFill>
                  <a:srgbClr val="FFFFFF"/>
                </a:solidFill>
                <a:latin typeface="华文楷体" panose="02010600040101010101" pitchFamily="2" charset="-122"/>
              </a:endParaRPr>
            </a:p>
          </p:txBody>
        </p:sp>
        <p:sp>
          <p:nvSpPr>
            <p:cNvPr id="1048721" name="Freeform 43"/>
            <p:cNvSpPr/>
            <p:nvPr/>
          </p:nvSpPr>
          <p:spPr bwMode="auto">
            <a:xfrm>
              <a:off x="1523206" y="1446724"/>
              <a:ext cx="6097588" cy="2175951"/>
            </a:xfrm>
            <a:custGeom>
              <a:avLst/>
              <a:gdLst>
                <a:gd name="T0" fmla="*/ 3841 w 3841"/>
                <a:gd name="T1" fmla="*/ 1052 h 1264"/>
                <a:gd name="T2" fmla="*/ 3841 w 3841"/>
                <a:gd name="T3" fmla="*/ 0 h 1264"/>
                <a:gd name="T4" fmla="*/ 0 w 3841"/>
                <a:gd name="T5" fmla="*/ 0 h 1264"/>
                <a:gd name="T6" fmla="*/ 0 w 3841"/>
                <a:gd name="T7" fmla="*/ 1052 h 1264"/>
                <a:gd name="T8" fmla="*/ 1659 w 3841"/>
                <a:gd name="T9" fmla="*/ 1052 h 1264"/>
                <a:gd name="T10" fmla="*/ 1659 w 3841"/>
                <a:gd name="T11" fmla="*/ 1150 h 1264"/>
                <a:gd name="T12" fmla="*/ 1503 w 3841"/>
                <a:gd name="T13" fmla="*/ 1150 h 1264"/>
                <a:gd name="T14" fmla="*/ 1920 w 3841"/>
                <a:gd name="T15" fmla="*/ 1264 h 1264"/>
                <a:gd name="T16" fmla="*/ 2338 w 3841"/>
                <a:gd name="T17" fmla="*/ 1150 h 1264"/>
                <a:gd name="T18" fmla="*/ 2182 w 3841"/>
                <a:gd name="T19" fmla="*/ 1150 h 1264"/>
                <a:gd name="T20" fmla="*/ 2182 w 3841"/>
                <a:gd name="T21" fmla="*/ 1052 h 1264"/>
                <a:gd name="T22" fmla="*/ 3841 w 3841"/>
                <a:gd name="T23" fmla="*/ 105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1" h="1264">
                  <a:moveTo>
                    <a:pt x="3841" y="1052"/>
                  </a:moveTo>
                  <a:lnTo>
                    <a:pt x="3841" y="0"/>
                  </a:lnTo>
                  <a:lnTo>
                    <a:pt x="0" y="0"/>
                  </a:lnTo>
                  <a:lnTo>
                    <a:pt x="0" y="1052"/>
                  </a:lnTo>
                  <a:lnTo>
                    <a:pt x="1659" y="1052"/>
                  </a:lnTo>
                  <a:lnTo>
                    <a:pt x="1659" y="1150"/>
                  </a:lnTo>
                  <a:lnTo>
                    <a:pt x="1503" y="1150"/>
                  </a:lnTo>
                  <a:lnTo>
                    <a:pt x="1920" y="1264"/>
                  </a:lnTo>
                  <a:lnTo>
                    <a:pt x="2338" y="1150"/>
                  </a:lnTo>
                  <a:lnTo>
                    <a:pt x="2182" y="1150"/>
                  </a:lnTo>
                  <a:lnTo>
                    <a:pt x="2182" y="1052"/>
                  </a:lnTo>
                  <a:lnTo>
                    <a:pt x="3841" y="1052"/>
                  </a:lnTo>
                  <a:close/>
                </a:path>
              </a:pathLst>
            </a:custGeom>
            <a:solidFill>
              <a:sysClr val="window" lastClr="FFFFFF"/>
            </a:solidFill>
            <a:ln w="9525" cap="flat">
              <a:solidFill>
                <a:srgbClr val="8C8C8C"/>
              </a:solidFill>
              <a:prstDash val="solid"/>
              <a:miter lim="800000"/>
            </a:ln>
          </p:spPr>
          <p:txBody>
            <a:bodyPr vert="horz" wrap="square" lIns="91440" tIns="91440" rIns="91440" bIns="91440" numCol="1" anchor="t" anchorCtr="0" compatLnSpc="1"/>
            <a:p>
              <a:pPr defTabSz="957580">
                <a:spcBef>
                  <a:spcPts val="600"/>
                </a:spcBef>
              </a:pPr>
              <a:r>
                <a:rPr lang="zh-CN" altLang="en-US" sz="2000" b="1" kern="0" dirty="0">
                  <a:latin typeface="华文楷体" panose="02010600040101010101" pitchFamily="2" charset="-122"/>
                </a:rPr>
                <a:t>打造新型企业集团</a:t>
              </a:r>
              <a:endParaRPr lang="en-US" altLang="zh-CN" sz="2000" b="1" kern="0" dirty="0">
                <a:latin typeface="华文楷体" panose="02010600040101010101" pitchFamily="2" charset="-122"/>
              </a:endParaRPr>
            </a:p>
            <a:p>
              <a:pPr marL="285750" indent="-285750" defTabSz="957580">
                <a:spcBef>
                  <a:spcPts val="600"/>
                </a:spcBef>
                <a:buFont typeface="Arial" panose="020B0604020202020204" pitchFamily="34" charset="0"/>
                <a:buChar char="•"/>
              </a:pPr>
              <a:r>
                <a:rPr lang="zh-CN" altLang="en-US" sz="1400" dirty="0"/>
                <a:t>提高</a:t>
              </a:r>
              <a:r>
                <a:rPr lang="zh-CN" altLang="en-US" sz="1400" b="1" dirty="0"/>
                <a:t>基础管理</a:t>
              </a:r>
              <a:r>
                <a:rPr lang="zh-CN" altLang="en-US" sz="1400" dirty="0"/>
                <a:t>水平</a:t>
              </a:r>
              <a:endParaRPr lang="en-US" altLang="zh-CN" sz="1400" b="1" kern="0" dirty="0">
                <a:solidFill>
                  <a:srgbClr val="000000"/>
                </a:solidFill>
                <a:latin typeface="华文楷体" panose="02010600040101010101" pitchFamily="2" charset="-122"/>
              </a:endParaRPr>
            </a:p>
            <a:p>
              <a:pPr marL="285750" indent="-285750" defTabSz="957580">
                <a:spcBef>
                  <a:spcPts val="600"/>
                </a:spcBef>
                <a:buFont typeface="Arial" panose="020B0604020202020204" pitchFamily="34" charset="0"/>
                <a:buChar char="•"/>
              </a:pPr>
              <a:r>
                <a:rPr lang="zh-CN" altLang="en-US" sz="1400" dirty="0"/>
                <a:t>打赢</a:t>
              </a:r>
              <a:r>
                <a:rPr lang="zh-CN" altLang="en-US" sz="1400" b="1" dirty="0"/>
                <a:t>质量</a:t>
              </a:r>
              <a:r>
                <a:rPr lang="zh-CN" altLang="en-US" sz="1400" dirty="0"/>
                <a:t>翻身仗</a:t>
              </a:r>
              <a:endParaRPr lang="en-US" altLang="zh-CN" sz="1400" dirty="0"/>
            </a:p>
            <a:p>
              <a:pPr marL="285750" indent="-285750" defTabSz="957580">
                <a:spcBef>
                  <a:spcPts val="600"/>
                </a:spcBef>
                <a:buFont typeface="Arial" panose="020B0604020202020204" pitchFamily="34" charset="0"/>
                <a:buChar char="•"/>
              </a:pPr>
              <a:r>
                <a:rPr lang="zh-CN" altLang="en-US" sz="1400" dirty="0"/>
                <a:t>实施</a:t>
              </a:r>
              <a:r>
                <a:rPr lang="zh-CN" altLang="en-US" sz="1400" b="1" dirty="0"/>
                <a:t>人才</a:t>
              </a:r>
              <a:r>
                <a:rPr lang="zh-CN" altLang="en-US" sz="1400" dirty="0"/>
                <a:t>强企战略</a:t>
              </a:r>
              <a:endParaRPr lang="en-US" sz="1400" dirty="0"/>
            </a:p>
            <a:p>
              <a:pPr marL="285750" indent="-285750" defTabSz="957580">
                <a:spcBef>
                  <a:spcPts val="600"/>
                </a:spcBef>
                <a:buFont typeface="Arial" panose="020B0604020202020204" pitchFamily="34" charset="0"/>
                <a:buChar char="•"/>
              </a:pPr>
              <a:r>
                <a:rPr lang="zh-CN" altLang="en-US" sz="1400" dirty="0"/>
                <a:t>打造集团</a:t>
              </a:r>
              <a:r>
                <a:rPr lang="zh-CN" altLang="en-US" sz="1400" b="1" dirty="0"/>
                <a:t>文化</a:t>
              </a:r>
              <a:r>
                <a:rPr lang="zh-CN" altLang="en-US" sz="1400" dirty="0"/>
                <a:t>品牌</a:t>
              </a:r>
              <a:endParaRPr lang="en-US" sz="1400" dirty="0"/>
            </a:p>
            <a:p>
              <a:pPr defTabSz="957580">
                <a:spcBef>
                  <a:spcPts val="600"/>
                </a:spcBef>
              </a:pPr>
              <a:endParaRPr lang="en-US" altLang="zh-CN" sz="1400" kern="0" dirty="0">
                <a:solidFill>
                  <a:srgbClr val="002776"/>
                </a:solidFill>
                <a:latin typeface="华文楷体" panose="02010600040101010101" pitchFamily="2" charset="-122"/>
              </a:endParaRPr>
            </a:p>
            <a:p>
              <a:pPr marL="285750" indent="-285750" defTabSz="957580">
                <a:spcBef>
                  <a:spcPts val="600"/>
                </a:spcBef>
                <a:buFont typeface="Arial" panose="020B0604020202020204" pitchFamily="34" charset="0"/>
                <a:buChar char="•"/>
              </a:pPr>
              <a:endParaRPr lang="en-US" altLang="zh-CN" sz="1400" kern="0" dirty="0">
                <a:solidFill>
                  <a:srgbClr val="002776"/>
                </a:solidFill>
                <a:latin typeface="华文楷体" panose="02010600040101010101" pitchFamily="2" charset="-122"/>
              </a:endParaRPr>
            </a:p>
            <a:p>
              <a:pPr defTabSz="957580">
                <a:spcBef>
                  <a:spcPts val="600"/>
                </a:spcBef>
              </a:pPr>
              <a:endParaRPr lang="en-US" altLang="zh-CN" sz="1400" kern="0" dirty="0">
                <a:solidFill>
                  <a:srgbClr val="002776"/>
                </a:solidFill>
                <a:latin typeface="华文楷体" panose="02010600040101010101" pitchFamily="2" charset="-122"/>
              </a:endParaRPr>
            </a:p>
          </p:txBody>
        </p:sp>
        <p:sp>
          <p:nvSpPr>
            <p:cNvPr id="1048722" name="Freeform 44"/>
            <p:cNvSpPr/>
            <p:nvPr/>
          </p:nvSpPr>
          <p:spPr bwMode="auto">
            <a:xfrm>
              <a:off x="3909220" y="2985110"/>
              <a:ext cx="1325564" cy="294545"/>
            </a:xfrm>
            <a:custGeom>
              <a:avLst/>
              <a:gdLst>
                <a:gd name="T0" fmla="*/ 835 w 835"/>
                <a:gd name="T1" fmla="*/ 113 h 211"/>
                <a:gd name="T2" fmla="*/ 417 w 835"/>
                <a:gd name="T3" fmla="*/ 0 h 211"/>
                <a:gd name="T4" fmla="*/ 0 w 835"/>
                <a:gd name="T5" fmla="*/ 113 h 211"/>
                <a:gd name="T6" fmla="*/ 156 w 835"/>
                <a:gd name="T7" fmla="*/ 113 h 211"/>
                <a:gd name="T8" fmla="*/ 156 w 835"/>
                <a:gd name="T9" fmla="*/ 211 h 211"/>
                <a:gd name="T10" fmla="*/ 679 w 835"/>
                <a:gd name="T11" fmla="*/ 211 h 211"/>
                <a:gd name="T12" fmla="*/ 679 w 835"/>
                <a:gd name="T13" fmla="*/ 113 h 211"/>
                <a:gd name="T14" fmla="*/ 835 w 835"/>
                <a:gd name="T15" fmla="*/ 113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5" h="211">
                  <a:moveTo>
                    <a:pt x="835" y="113"/>
                  </a:moveTo>
                  <a:lnTo>
                    <a:pt x="417" y="0"/>
                  </a:lnTo>
                  <a:lnTo>
                    <a:pt x="0" y="113"/>
                  </a:lnTo>
                  <a:lnTo>
                    <a:pt x="156" y="113"/>
                  </a:lnTo>
                  <a:lnTo>
                    <a:pt x="156" y="211"/>
                  </a:lnTo>
                  <a:lnTo>
                    <a:pt x="679" y="211"/>
                  </a:lnTo>
                  <a:lnTo>
                    <a:pt x="679" y="113"/>
                  </a:lnTo>
                  <a:lnTo>
                    <a:pt x="835" y="113"/>
                  </a:lnTo>
                  <a:close/>
                </a:path>
              </a:pathLst>
            </a:custGeom>
            <a:solidFill>
              <a:srgbClr val="72C7E7">
                <a:lumMod val="75000"/>
              </a:srgbClr>
            </a:solidFill>
            <a:ln w="9525" cap="flat">
              <a:noFill/>
              <a:prstDash val="solid"/>
              <a:miter lim="800000"/>
            </a:ln>
          </p:spPr>
          <p:txBody>
            <a:bodyPr vert="horz" wrap="square" lIns="91440" tIns="45720" rIns="91440" bIns="45720" numCol="1" anchor="t" anchorCtr="0" compatLnSpc="1"/>
            <a:p>
              <a:endParaRPr lang="en-US" kern="0">
                <a:solidFill>
                  <a:prstClr val="black"/>
                </a:solidFill>
                <a:latin typeface="华文楷体" panose="02010600040101010101" pitchFamily="2" charset="-122"/>
                <a:ea typeface="华文楷体" panose="02010600040101010101" pitchFamily="2" charset="-122"/>
              </a:endParaRPr>
            </a:p>
          </p:txBody>
        </p:sp>
      </p:grpSp>
      <p:pic>
        <p:nvPicPr>
          <p:cNvPr id="2097159" name="图片 4"/>
          <p:cNvPicPr>
            <a:picLocks noChangeAspect="1"/>
          </p:cNvPicPr>
          <p:nvPr/>
        </p:nvPicPr>
        <p:blipFill>
          <a:blip r:embed="rId1" cstate="print"/>
          <a:stretch>
            <a:fillRect/>
          </a:stretch>
        </p:blipFill>
        <p:spPr>
          <a:xfrm>
            <a:off x="8049344" y="287300"/>
            <a:ext cx="1268380" cy="19432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167" name="Group 28"/>
          <p:cNvGrpSpPr/>
          <p:nvPr/>
        </p:nvGrpSpPr>
        <p:grpSpPr>
          <a:xfrm>
            <a:off x="308085" y="1941176"/>
            <a:ext cx="4585789" cy="1419639"/>
            <a:chOff x="393696" y="1660824"/>
            <a:chExt cx="3479505" cy="1795896"/>
          </a:xfrm>
        </p:grpSpPr>
        <p:sp>
          <p:nvSpPr>
            <p:cNvPr id="1048723" name="Text Box 10"/>
            <p:cNvSpPr txBox="1">
              <a:spLocks noChangeArrowheads="1"/>
            </p:cNvSpPr>
            <p:nvPr>
              <p:custDataLst>
                <p:tags r:id="rId2"/>
              </p:custDataLst>
            </p:nvPr>
          </p:nvSpPr>
          <p:spPr bwMode="auto">
            <a:xfrm>
              <a:off x="393699" y="1660824"/>
              <a:ext cx="1242226" cy="360001"/>
            </a:xfrm>
            <a:prstGeom prst="rect">
              <a:avLst/>
            </a:prstGeom>
            <a:solidFill>
              <a:srgbClr val="3C8A2E"/>
            </a:solidFill>
            <a:ln w="12700" algn="ctr">
              <a:solidFill>
                <a:srgbClr val="3C8A2E"/>
              </a:solidFill>
              <a:miter lim="800000"/>
              <a:tailEnd type="none" w="sm" len="med"/>
            </a:ln>
          </p:spPr>
          <p:txBody>
            <a:bodyPr lIns="36000" tIns="36000" rIns="36000" bIns="36000" anchor="ctr" anchorCtr="1"/>
            <a:p>
              <a:pPr algn="ctr" eaLnBrk="0" hangingPunct="0"/>
              <a:r>
                <a:rPr lang="zh-CN" altLang="en-US" b="1" dirty="0">
                  <a:solidFill>
                    <a:srgbClr val="FFFFFF"/>
                  </a:solidFill>
                  <a:latin typeface="华文楷体" panose="02010600040101010101" pitchFamily="2" charset="-122"/>
                </a:rPr>
                <a:t>总体目标：</a:t>
              </a:r>
              <a:endParaRPr lang="en-GB" altLang="ja-JP" b="1" dirty="0">
                <a:solidFill>
                  <a:srgbClr val="FFFFFF"/>
                </a:solidFill>
                <a:latin typeface="华文楷体" panose="02010600040101010101" pitchFamily="2" charset="-122"/>
              </a:endParaRPr>
            </a:p>
          </p:txBody>
        </p:sp>
        <p:sp>
          <p:nvSpPr>
            <p:cNvPr id="1048724" name="Text Placeholder 5"/>
            <p:cNvSpPr txBox="1"/>
            <p:nvPr/>
          </p:nvSpPr>
          <p:spPr>
            <a:xfrm>
              <a:off x="393696" y="2025024"/>
              <a:ext cx="3479505" cy="1431696"/>
            </a:xfrm>
            <a:prstGeom prst="rect">
              <a:avLst/>
            </a:prstGeom>
            <a:ln w="12700">
              <a:solidFill>
                <a:srgbClr val="3C8A2E"/>
              </a:solidFill>
            </a:ln>
          </p:spPr>
          <p:txBody>
            <a:bodyPr wrap="square" lIns="36000" tIns="36000" rIns="36000" bIns="36000"/>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“十三五”末，集团公司完成</a:t>
              </a:r>
              <a:r>
                <a:rPr lang="zh-CN" altLang="en-US" b="1" dirty="0">
                  <a:solidFill>
                    <a:srgbClr val="313131"/>
                  </a:solidFill>
                  <a:latin typeface="华文楷体" panose="02010600040101010101" pitchFamily="2" charset="-122"/>
                </a:rPr>
                <a:t>由传统制造业向制造服务业的转型升级</a:t>
              </a:r>
              <a:r>
                <a:rPr lang="zh-CN" altLang="en-US" dirty="0">
                  <a:solidFill>
                    <a:srgbClr val="313131"/>
                  </a:solidFill>
                  <a:latin typeface="华文楷体" panose="02010600040101010101" pitchFamily="2" charset="-122"/>
                </a:rPr>
                <a:t>，现代服务业对集团发展的支撑能力显著提升，产业结构调整实现突破</a:t>
              </a:r>
              <a:r>
                <a:rPr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集团核心竞争力达到国内同行业一流水平。</a:t>
              </a:r>
              <a:endParaRPr lang="en-GB" altLang="ja-JP" dirty="0">
                <a:solidFill>
                  <a:srgbClr val="313131"/>
                </a:solidFill>
                <a:latin typeface="华文楷体" panose="02010600040101010101" pitchFamily="2" charset="-122"/>
              </a:endParaRPr>
            </a:p>
            <a:p>
              <a:pPr marL="359410" indent="-359410" defTabSz="958215">
                <a:lnSpc>
                  <a:spcPct val="120000"/>
                </a:lnSpc>
                <a:spcBef>
                  <a:spcPts val="600"/>
                </a:spcBef>
                <a:buFont typeface="Wingdings" panose="05000000000000000000" pitchFamily="2" charset="2"/>
                <a:buChar char="ü"/>
              </a:pPr>
              <a:endParaRPr lang="nl-NL" sz="1800" dirty="0">
                <a:solidFill>
                  <a:srgbClr val="002776"/>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168" name="Group 38"/>
          <p:cNvGrpSpPr/>
          <p:nvPr/>
        </p:nvGrpSpPr>
        <p:grpSpPr>
          <a:xfrm>
            <a:off x="308084" y="3453118"/>
            <a:ext cx="4572149" cy="795213"/>
            <a:chOff x="5569912" y="1659391"/>
            <a:chExt cx="3469157" cy="1067393"/>
          </a:xfrm>
        </p:grpSpPr>
        <p:sp>
          <p:nvSpPr>
            <p:cNvPr id="1048725" name="Text Placeholder 5"/>
            <p:cNvSpPr txBox="1"/>
            <p:nvPr/>
          </p:nvSpPr>
          <p:spPr>
            <a:xfrm>
              <a:off x="5569912" y="2025025"/>
              <a:ext cx="3469157" cy="701759"/>
            </a:xfrm>
            <a:prstGeom prst="rect">
              <a:avLst/>
            </a:prstGeom>
            <a:ln w="12700">
              <a:solidFill>
                <a:srgbClr val="002776"/>
              </a:solidFill>
            </a:ln>
          </p:spPr>
          <p:txBody>
            <a:bodyPr wrap="square" lIns="36000" tIns="36000" rIns="36000" bIns="36000"/>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marL="285750" indent="-285750" defTabSz="914400" eaLnBrk="0" fontAlgn="auto" hangingPunct="0">
                <a:lnSpc>
                  <a:spcPct val="120000"/>
                </a:lnSpc>
                <a:spcBef>
                  <a:spcPts val="600"/>
                </a:spcBef>
                <a:buFont typeface="Arial" panose="020B0604020202020204" pitchFamily="34" charset="0"/>
                <a:buChar char="•"/>
              </a:pPr>
              <a:r>
                <a:rPr dirty="0">
                  <a:solidFill>
                    <a:srgbClr val="313131"/>
                  </a:solidFill>
                  <a:latin typeface="华文楷体" panose="02010600040101010101" pitchFamily="2" charset="-122"/>
                </a:rPr>
                <a:t>2020</a:t>
              </a:r>
              <a:r>
                <a:rPr lang="zh-CN" altLang="en-US" dirty="0">
                  <a:solidFill>
                    <a:srgbClr val="313131"/>
                  </a:solidFill>
                  <a:latin typeface="华文楷体" panose="02010600040101010101" pitchFamily="2" charset="-122"/>
                </a:rPr>
                <a:t>年末，集团公司实现营业收入</a:t>
              </a:r>
              <a:r>
                <a:rPr dirty="0">
                  <a:solidFill>
                    <a:srgbClr val="313131"/>
                  </a:solidFill>
                  <a:latin typeface="华文楷体" panose="02010600040101010101" pitchFamily="2" charset="-122"/>
                </a:rPr>
                <a:t>400</a:t>
              </a:r>
              <a:r>
                <a:rPr lang="zh-CN" altLang="en-US" dirty="0">
                  <a:solidFill>
                    <a:srgbClr val="313131"/>
                  </a:solidFill>
                  <a:latin typeface="华文楷体" panose="02010600040101010101" pitchFamily="2" charset="-122"/>
                </a:rPr>
                <a:t>亿元，利润总额</a:t>
              </a:r>
              <a:r>
                <a:rPr dirty="0">
                  <a:solidFill>
                    <a:srgbClr val="313131"/>
                  </a:solidFill>
                  <a:latin typeface="华文楷体" panose="02010600040101010101" pitchFamily="2" charset="-122"/>
                </a:rPr>
                <a:t>12</a:t>
              </a:r>
              <a:r>
                <a:rPr lang="zh-CN" altLang="en-US" dirty="0">
                  <a:solidFill>
                    <a:srgbClr val="313131"/>
                  </a:solidFill>
                  <a:latin typeface="华文楷体" panose="02010600040101010101" pitchFamily="2" charset="-122"/>
                </a:rPr>
                <a:t>亿元。</a:t>
              </a:r>
              <a:endParaRPr lang="zh-CN" altLang="en-US" dirty="0">
                <a:solidFill>
                  <a:srgbClr val="313131"/>
                </a:solidFill>
                <a:latin typeface="华文楷体" panose="02010600040101010101" pitchFamily="2" charset="-122"/>
              </a:endParaRPr>
            </a:p>
          </p:txBody>
        </p:sp>
        <p:sp>
          <p:nvSpPr>
            <p:cNvPr id="1048726" name="Text Box 10"/>
            <p:cNvSpPr txBox="1">
              <a:spLocks noChangeArrowheads="1"/>
            </p:cNvSpPr>
            <p:nvPr>
              <p:custDataLst>
                <p:tags r:id="rId3"/>
              </p:custDataLst>
            </p:nvPr>
          </p:nvSpPr>
          <p:spPr bwMode="auto">
            <a:xfrm>
              <a:off x="5569914" y="1659391"/>
              <a:ext cx="1242226" cy="360002"/>
            </a:xfrm>
            <a:prstGeom prst="rect">
              <a:avLst/>
            </a:prstGeom>
            <a:solidFill>
              <a:srgbClr val="00A3E0"/>
            </a:solidFill>
            <a:ln w="12700" algn="ctr">
              <a:solidFill>
                <a:srgbClr val="00B0F0"/>
              </a:solidFill>
              <a:miter lim="800000"/>
              <a:tailEnd type="none" w="sm" len="med"/>
            </a:ln>
          </p:spPr>
          <p:txBody>
            <a:bodyPr lIns="36000" tIns="36000" rIns="36000" bIns="36000" anchor="ctr" anchorCtr="1"/>
            <a:p>
              <a:pPr algn="ctr" eaLnBrk="0" hangingPunct="0"/>
              <a:r>
                <a:rPr lang="zh-CN" altLang="en-US" b="1" dirty="0">
                  <a:solidFill>
                    <a:srgbClr val="FFFFFF"/>
                  </a:solidFill>
                  <a:latin typeface="华文楷体" panose="02010600040101010101" pitchFamily="2" charset="-122"/>
                </a:rPr>
                <a:t>具体指标：</a:t>
              </a:r>
              <a:endParaRPr lang="en-GB" altLang="ja-JP" b="1" dirty="0">
                <a:solidFill>
                  <a:srgbClr val="FFFFFF"/>
                </a:solidFill>
                <a:latin typeface="华文楷体" panose="02010600040101010101" pitchFamily="2" charset="-122"/>
              </a:endParaRPr>
            </a:p>
          </p:txBody>
        </p:sp>
      </p:grpSp>
      <p:grpSp>
        <p:nvGrpSpPr>
          <p:cNvPr id="169" name="Group 43"/>
          <p:cNvGrpSpPr/>
          <p:nvPr/>
        </p:nvGrpSpPr>
        <p:grpSpPr>
          <a:xfrm>
            <a:off x="308087" y="4359891"/>
            <a:ext cx="4572148" cy="1980453"/>
            <a:chOff x="393698" y="4149080"/>
            <a:chExt cx="3818732" cy="1986885"/>
          </a:xfrm>
        </p:grpSpPr>
        <p:sp>
          <p:nvSpPr>
            <p:cNvPr id="1048727" name="Text Box 10"/>
            <p:cNvSpPr txBox="1">
              <a:spLocks noChangeArrowheads="1"/>
            </p:cNvSpPr>
            <p:nvPr>
              <p:custDataLst>
                <p:tags r:id="rId4"/>
              </p:custDataLst>
            </p:nvPr>
          </p:nvSpPr>
          <p:spPr bwMode="auto">
            <a:xfrm>
              <a:off x="393699" y="4149080"/>
              <a:ext cx="1437431" cy="360001"/>
            </a:xfrm>
            <a:prstGeom prst="rect">
              <a:avLst/>
            </a:prstGeom>
            <a:solidFill>
              <a:srgbClr val="002776"/>
            </a:solidFill>
            <a:ln w="12700" algn="ctr">
              <a:solidFill>
                <a:srgbClr val="002060"/>
              </a:solidFill>
              <a:miter lim="800000"/>
              <a:tailEnd type="none" w="sm" len="med"/>
            </a:ln>
          </p:spPr>
          <p:txBody>
            <a:bodyPr lIns="36000" tIns="36000" rIns="36000" bIns="36000" anchor="ctr" anchorCtr="1"/>
            <a:p>
              <a:pPr algn="ctr" eaLnBrk="0" hangingPunct="0"/>
              <a:r>
                <a:rPr lang="zh-CN" altLang="en-US" b="1" dirty="0">
                  <a:solidFill>
                    <a:srgbClr val="FFFFFF"/>
                  </a:solidFill>
                  <a:latin typeface="华文楷体" panose="02010600040101010101" pitchFamily="2" charset="-122"/>
                </a:rPr>
                <a:t>定性目标：</a:t>
              </a:r>
              <a:endParaRPr lang="en-GB" altLang="ja-JP" b="1" dirty="0">
                <a:solidFill>
                  <a:srgbClr val="FFFFFF"/>
                </a:solidFill>
                <a:latin typeface="华文楷体" panose="02010600040101010101" pitchFamily="2" charset="-122"/>
              </a:endParaRPr>
            </a:p>
          </p:txBody>
        </p:sp>
        <p:sp>
          <p:nvSpPr>
            <p:cNvPr id="1048728" name="Text Placeholder 5"/>
            <p:cNvSpPr txBox="1"/>
            <p:nvPr/>
          </p:nvSpPr>
          <p:spPr>
            <a:xfrm>
              <a:off x="393698" y="4515965"/>
              <a:ext cx="3818732" cy="1620000"/>
            </a:xfrm>
            <a:prstGeom prst="rect">
              <a:avLst/>
            </a:prstGeom>
            <a:ln w="12700">
              <a:solidFill>
                <a:srgbClr val="002060"/>
              </a:solidFill>
            </a:ln>
          </p:spPr>
          <p:txBody>
            <a:bodyPr wrap="square" lIns="36000" tIns="36000" rIns="36000" bIns="36000" numCol="2"/>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产业发展能力显著提升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自主创新能力显著提升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核心竞争力显著提升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集团综合治理能力显著提升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发展质量和效益显著提升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Arial" panose="020B0604020202020204" pitchFamily="34" charset="0"/>
                <a:buChar char="•"/>
              </a:pPr>
              <a:r>
                <a:rPr lang="zh-CN" altLang="en-US" dirty="0">
                  <a:solidFill>
                    <a:srgbClr val="313131"/>
                  </a:solidFill>
                  <a:latin typeface="华文楷体" panose="02010600040101010101" pitchFamily="2" charset="-122"/>
                </a:rPr>
                <a:t>新型企业文化建设和党的建设水平显著提升</a:t>
              </a:r>
              <a:endParaRPr altLang="zh-CN" dirty="0">
                <a:solidFill>
                  <a:srgbClr val="313131"/>
                </a:solidFill>
                <a:latin typeface="华文楷体" panose="02010600040101010101" pitchFamily="2" charset="-122"/>
              </a:endParaRPr>
            </a:p>
            <a:p>
              <a:pPr marL="285750" indent="-285750" defTabSz="914400" eaLnBrk="0" fontAlgn="auto" hangingPunct="0">
                <a:lnSpc>
                  <a:spcPct val="120000"/>
                </a:lnSpc>
                <a:spcBef>
                  <a:spcPts val="600"/>
                </a:spcBef>
                <a:buFont typeface="Wingdings" panose="05000000000000000000" pitchFamily="2" charset="2"/>
                <a:buChar char="ü"/>
              </a:pPr>
              <a:endParaRPr lang="zh-CN" altLang="en-US" sz="1600" kern="0" dirty="0">
                <a:solidFill>
                  <a:srgbClr val="000000"/>
                </a:solidFill>
                <a:latin typeface="微软雅黑" panose="020B0503020204020204" pitchFamily="34" charset="-122"/>
                <a:ea typeface="微软雅黑" panose="020B0503020204020204" pitchFamily="34" charset="-122"/>
              </a:endParaRPr>
            </a:p>
          </p:txBody>
        </p:sp>
      </p:grpSp>
      <p:sp>
        <p:nvSpPr>
          <p:cNvPr id="1048729" name="Rectangle 2"/>
          <p:cNvSpPr/>
          <p:nvPr/>
        </p:nvSpPr>
        <p:spPr>
          <a:xfrm>
            <a:off x="5255176" y="3847566"/>
            <a:ext cx="2773680" cy="294641"/>
          </a:xfrm>
          <a:prstGeom prst="rect">
            <a:avLst/>
          </a:prstGeom>
        </p:spPr>
        <p:txBody>
          <a:bodyPr wrap="none">
            <a:spAutoFit/>
          </a:bodyPr>
          <a:p>
            <a:pPr marL="285750" indent="-285750" defTabSz="957580">
              <a:spcBef>
                <a:spcPts val="600"/>
              </a:spcBef>
              <a:buFont typeface="Arial" panose="020B0604020202020204" pitchFamily="34" charset="0"/>
              <a:buChar char="•"/>
            </a:pPr>
            <a:r>
              <a:rPr lang="zh-CN" altLang="en-US" sz="1400" dirty="0"/>
              <a:t>加强</a:t>
            </a:r>
            <a:r>
              <a:rPr lang="zh-CN" altLang="en-US" sz="1400" b="1" dirty="0"/>
              <a:t>党建</a:t>
            </a:r>
            <a:r>
              <a:rPr lang="zh-CN" altLang="en-US" sz="1400" dirty="0"/>
              <a:t>，发挥政治核心作用</a:t>
            </a:r>
            <a:endParaRPr lang="en-US" altLang="zh-CN" sz="1400" kern="0" dirty="0">
              <a:solidFill>
                <a:srgbClr val="000000"/>
              </a:solidFill>
              <a:latin typeface="华文楷体" panose="0201060004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8736" name="Title 1"/>
          <p:cNvSpPr>
            <a:spLocks noGrp="1"/>
          </p:cNvSpPr>
          <p:nvPr>
            <p:ph type="title"/>
          </p:nvPr>
        </p:nvSpPr>
        <p:spPr>
          <a:xfrm>
            <a:off x="308204" y="88486"/>
            <a:ext cx="9126000" cy="630000"/>
          </a:xfrm>
        </p:spPr>
        <p:txBody>
          <a:bodyPr/>
          <a:p>
            <a:r>
              <a:rPr lang="zh-CN" altLang="en-US" dirty="0"/>
              <a:t>面向制造服务业集团的要求，建设统一指挥、协同运作的“集团数字化运营平台”</a:t>
            </a:r>
            <a:endParaRPr lang="en-US" dirty="0"/>
          </a:p>
        </p:txBody>
      </p:sp>
      <p:grpSp>
        <p:nvGrpSpPr>
          <p:cNvPr id="186" name="Group 2"/>
          <p:cNvGrpSpPr/>
          <p:nvPr/>
        </p:nvGrpSpPr>
        <p:grpSpPr>
          <a:xfrm>
            <a:off x="488504" y="764704"/>
            <a:ext cx="9019132" cy="5373205"/>
            <a:chOff x="348454" y="1106477"/>
            <a:chExt cx="9159182" cy="4985214"/>
          </a:xfrm>
        </p:grpSpPr>
        <p:cxnSp>
          <p:nvCxnSpPr>
            <p:cNvPr id="3145746" name="Straight Connector 122"/>
            <p:cNvCxnSpPr/>
            <p:nvPr/>
          </p:nvCxnSpPr>
          <p:spPr>
            <a:xfrm>
              <a:off x="1572332" y="3404259"/>
              <a:ext cx="3638003" cy="0"/>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47" name="Straight Connector 124"/>
            <p:cNvCxnSpPr/>
            <p:nvPr/>
          </p:nvCxnSpPr>
          <p:spPr>
            <a:xfrm flipV="1">
              <a:off x="1549852" y="4717765"/>
              <a:ext cx="5693264" cy="3180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048737" name="Rectangle 95"/>
            <p:cNvSpPr/>
            <p:nvPr/>
          </p:nvSpPr>
          <p:spPr>
            <a:xfrm>
              <a:off x="1156197" y="2090753"/>
              <a:ext cx="4060490" cy="3988223"/>
            </a:xfrm>
            <a:prstGeom prst="rect">
              <a:avLst/>
            </a:prstGeom>
            <a:solidFill>
              <a:schemeClr val="accent3">
                <a:lumMod val="60000"/>
                <a:lumOff val="4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38" name="Rectangle 102"/>
            <p:cNvSpPr/>
            <p:nvPr/>
          </p:nvSpPr>
          <p:spPr>
            <a:xfrm>
              <a:off x="1156197" y="1132825"/>
              <a:ext cx="4054138" cy="859127"/>
            </a:xfrm>
            <a:prstGeom prst="rect">
              <a:avLst/>
            </a:prstGeom>
            <a:solidFill>
              <a:schemeClr val="accent3">
                <a:lumMod val="60000"/>
                <a:lumOff val="4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39" name="Up-Down Arrow 109"/>
            <p:cNvSpPr/>
            <p:nvPr/>
          </p:nvSpPr>
          <p:spPr>
            <a:xfrm>
              <a:off x="1296354"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rgbClr val="FFFFFF"/>
                </a:solidFill>
              </a:endParaRPr>
            </a:p>
          </p:txBody>
        </p:sp>
        <p:sp>
          <p:nvSpPr>
            <p:cNvPr id="1048740" name="Up-Down Arrow 110"/>
            <p:cNvSpPr/>
            <p:nvPr/>
          </p:nvSpPr>
          <p:spPr>
            <a:xfrm>
              <a:off x="1789146"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41" name="Up-Down Arrow 111"/>
            <p:cNvSpPr/>
            <p:nvPr/>
          </p:nvSpPr>
          <p:spPr>
            <a:xfrm>
              <a:off x="2281938"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42" name="Up-Down Arrow 112"/>
            <p:cNvSpPr/>
            <p:nvPr/>
          </p:nvSpPr>
          <p:spPr>
            <a:xfrm>
              <a:off x="2753554"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43" name="Up-Down Arrow 113"/>
            <p:cNvSpPr/>
            <p:nvPr/>
          </p:nvSpPr>
          <p:spPr>
            <a:xfrm>
              <a:off x="3260594"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44" name="Up-Down Arrow 114"/>
            <p:cNvSpPr/>
            <p:nvPr/>
          </p:nvSpPr>
          <p:spPr>
            <a:xfrm>
              <a:off x="3831804" y="2090753"/>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5748" name="Straight Connector 157"/>
            <p:cNvCxnSpPr/>
            <p:nvPr/>
          </p:nvCxnSpPr>
          <p:spPr>
            <a:xfrm>
              <a:off x="1659508" y="1132825"/>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49" name="Straight Connector 158"/>
            <p:cNvCxnSpPr/>
            <p:nvPr/>
          </p:nvCxnSpPr>
          <p:spPr>
            <a:xfrm>
              <a:off x="3720828" y="1132825"/>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0" name="Straight Connector 159"/>
            <p:cNvCxnSpPr/>
            <p:nvPr/>
          </p:nvCxnSpPr>
          <p:spPr>
            <a:xfrm>
              <a:off x="2174837" y="1132825"/>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1" name="Straight Connector 160"/>
            <p:cNvCxnSpPr/>
            <p:nvPr/>
          </p:nvCxnSpPr>
          <p:spPr>
            <a:xfrm>
              <a:off x="2690168" y="1132825"/>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2" name="Straight Connector 161"/>
            <p:cNvCxnSpPr/>
            <p:nvPr/>
          </p:nvCxnSpPr>
          <p:spPr>
            <a:xfrm>
              <a:off x="3205497" y="1132825"/>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048745" name="TextBox 171"/>
            <p:cNvSpPr txBox="1"/>
            <p:nvPr/>
          </p:nvSpPr>
          <p:spPr>
            <a:xfrm>
              <a:off x="1176905" y="1179568"/>
              <a:ext cx="470571" cy="647421"/>
            </a:xfrm>
            <a:prstGeom prst="rect">
              <a:avLst/>
            </a:prstGeom>
            <a:noFill/>
          </p:spPr>
          <p:txBody>
            <a:bodyPr wrap="square" lIns="36000" rIns="36000" rtlCol="0">
              <a:noAutofit/>
            </a:bodyPr>
            <a:p>
              <a:r>
                <a:rPr lang="zh-CN" altLang="en-US" sz="1200" b="1" dirty="0">
                  <a:solidFill>
                    <a:srgbClr val="000000"/>
                  </a:solidFill>
                </a:rPr>
                <a:t>战略管理</a:t>
              </a:r>
              <a:endParaRPr lang="en-US" sz="1200" b="1" dirty="0">
                <a:solidFill>
                  <a:srgbClr val="000000"/>
                </a:solidFill>
              </a:endParaRPr>
            </a:p>
          </p:txBody>
        </p:sp>
        <p:sp>
          <p:nvSpPr>
            <p:cNvPr id="1048746" name="TextBox 172"/>
            <p:cNvSpPr txBox="1"/>
            <p:nvPr/>
          </p:nvSpPr>
          <p:spPr>
            <a:xfrm>
              <a:off x="1719229" y="1181158"/>
              <a:ext cx="470571" cy="647421"/>
            </a:xfrm>
            <a:prstGeom prst="rect">
              <a:avLst/>
            </a:prstGeom>
            <a:noFill/>
          </p:spPr>
          <p:txBody>
            <a:bodyPr wrap="square" lIns="36000" rIns="36000" rtlCol="0">
              <a:noAutofit/>
            </a:bodyPr>
            <a:p>
              <a:r>
                <a:rPr lang="zh-CN" altLang="en-US" sz="1200" b="1" dirty="0">
                  <a:solidFill>
                    <a:srgbClr val="000000"/>
                  </a:solidFill>
                </a:rPr>
                <a:t>投资管理</a:t>
              </a:r>
              <a:endParaRPr lang="en-US" sz="1200" b="1" dirty="0">
                <a:solidFill>
                  <a:srgbClr val="000000"/>
                </a:solidFill>
              </a:endParaRPr>
            </a:p>
          </p:txBody>
        </p:sp>
        <p:sp>
          <p:nvSpPr>
            <p:cNvPr id="1048747" name="TextBox 173"/>
            <p:cNvSpPr txBox="1"/>
            <p:nvPr/>
          </p:nvSpPr>
          <p:spPr>
            <a:xfrm>
              <a:off x="2249521" y="1179568"/>
              <a:ext cx="470571" cy="647421"/>
            </a:xfrm>
            <a:prstGeom prst="rect">
              <a:avLst/>
            </a:prstGeom>
            <a:noFill/>
          </p:spPr>
          <p:txBody>
            <a:bodyPr wrap="square" lIns="36000" rIns="36000" rtlCol="0">
              <a:noAutofit/>
            </a:bodyPr>
            <a:p>
              <a:r>
                <a:rPr lang="zh-CN" altLang="en-US" sz="1200" b="1" dirty="0">
                  <a:solidFill>
                    <a:srgbClr val="000000"/>
                  </a:solidFill>
                </a:rPr>
                <a:t>组织人事管理</a:t>
              </a:r>
              <a:endParaRPr lang="en-US" sz="1200" b="1" dirty="0">
                <a:solidFill>
                  <a:srgbClr val="000000"/>
                </a:solidFill>
              </a:endParaRPr>
            </a:p>
          </p:txBody>
        </p:sp>
        <p:sp>
          <p:nvSpPr>
            <p:cNvPr id="1048748" name="TextBox 174"/>
            <p:cNvSpPr txBox="1"/>
            <p:nvPr/>
          </p:nvSpPr>
          <p:spPr>
            <a:xfrm>
              <a:off x="2767123" y="1179568"/>
              <a:ext cx="470571" cy="647421"/>
            </a:xfrm>
            <a:prstGeom prst="rect">
              <a:avLst/>
            </a:prstGeom>
            <a:noFill/>
          </p:spPr>
          <p:txBody>
            <a:bodyPr wrap="square" lIns="36000" rIns="36000" rtlCol="0">
              <a:noAutofit/>
            </a:bodyPr>
            <a:p>
              <a:r>
                <a:rPr lang="zh-CN" altLang="en-US" sz="1200" b="1" dirty="0">
                  <a:solidFill>
                    <a:srgbClr val="000000"/>
                  </a:solidFill>
                </a:rPr>
                <a:t>财务管理</a:t>
              </a:r>
              <a:endParaRPr lang="en-US" sz="1200" b="1" dirty="0">
                <a:solidFill>
                  <a:srgbClr val="000000"/>
                </a:solidFill>
              </a:endParaRPr>
            </a:p>
          </p:txBody>
        </p:sp>
        <p:sp>
          <p:nvSpPr>
            <p:cNvPr id="1048749" name="TextBox 175"/>
            <p:cNvSpPr txBox="1"/>
            <p:nvPr/>
          </p:nvSpPr>
          <p:spPr>
            <a:xfrm>
              <a:off x="3260673" y="1179568"/>
              <a:ext cx="470571" cy="647421"/>
            </a:xfrm>
            <a:prstGeom prst="rect">
              <a:avLst/>
            </a:prstGeom>
            <a:noFill/>
          </p:spPr>
          <p:txBody>
            <a:bodyPr wrap="square" lIns="36000" rIns="36000" rtlCol="0">
              <a:noAutofit/>
            </a:bodyPr>
            <a:p>
              <a:r>
                <a:rPr lang="zh-CN" altLang="en-US" sz="1200" b="1" dirty="0">
                  <a:solidFill>
                    <a:srgbClr val="000000"/>
                  </a:solidFill>
                </a:rPr>
                <a:t>集中采购管理</a:t>
              </a:r>
              <a:endParaRPr lang="en-US" sz="1200" b="1" dirty="0">
                <a:solidFill>
                  <a:srgbClr val="000000"/>
                </a:solidFill>
              </a:endParaRPr>
            </a:p>
          </p:txBody>
        </p:sp>
        <p:sp>
          <p:nvSpPr>
            <p:cNvPr id="1048750" name="TextBox 176"/>
            <p:cNvSpPr txBox="1"/>
            <p:nvPr/>
          </p:nvSpPr>
          <p:spPr>
            <a:xfrm>
              <a:off x="3772338" y="1179568"/>
              <a:ext cx="470571" cy="647421"/>
            </a:xfrm>
            <a:prstGeom prst="rect">
              <a:avLst/>
            </a:prstGeom>
            <a:noFill/>
          </p:spPr>
          <p:txBody>
            <a:bodyPr wrap="square" lIns="36000" rIns="36000" rtlCol="0">
              <a:noAutofit/>
            </a:bodyPr>
            <a:p>
              <a:r>
                <a:rPr lang="zh-CN" altLang="en-US" sz="1200" b="1" dirty="0">
                  <a:solidFill>
                    <a:srgbClr val="000000"/>
                  </a:solidFill>
                </a:rPr>
                <a:t>科技质量管理</a:t>
              </a:r>
              <a:endParaRPr lang="en-US" sz="1200" b="1" dirty="0">
                <a:solidFill>
                  <a:srgbClr val="000000"/>
                </a:solidFill>
              </a:endParaRPr>
            </a:p>
          </p:txBody>
        </p:sp>
        <p:grpSp>
          <p:nvGrpSpPr>
            <p:cNvPr id="187" name="Group 5"/>
            <p:cNvGrpSpPr/>
            <p:nvPr/>
          </p:nvGrpSpPr>
          <p:grpSpPr>
            <a:xfrm>
              <a:off x="5227284" y="2476754"/>
              <a:ext cx="2247785" cy="3612665"/>
              <a:chOff x="4928250" y="2476754"/>
              <a:chExt cx="2388806" cy="3612665"/>
            </a:xfrm>
          </p:grpSpPr>
          <p:sp>
            <p:nvSpPr>
              <p:cNvPr id="1048751" name="Rectangle 125"/>
              <p:cNvSpPr/>
              <p:nvPr/>
            </p:nvSpPr>
            <p:spPr>
              <a:xfrm>
                <a:off x="4928800" y="3420161"/>
                <a:ext cx="2388256" cy="2658814"/>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52" name="Up-Down Arrow 138"/>
              <p:cNvSpPr/>
              <p:nvPr/>
            </p:nvSpPr>
            <p:spPr>
              <a:xfrm>
                <a:off x="5061825" y="3420161"/>
                <a:ext cx="287702" cy="2658815"/>
              </a:xfrm>
              <a:prstGeom prst="upDownArrow">
                <a:avLst>
                  <a:gd name="adj1" fmla="val 50000"/>
                  <a:gd name="adj2" fmla="val 136178"/>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53" name="Up-Down Arrow 139"/>
              <p:cNvSpPr/>
              <p:nvPr/>
            </p:nvSpPr>
            <p:spPr>
              <a:xfrm>
                <a:off x="5683326" y="3420161"/>
                <a:ext cx="287702" cy="2658815"/>
              </a:xfrm>
              <a:prstGeom prst="upDownArrow">
                <a:avLst>
                  <a:gd name="adj1" fmla="val 50000"/>
                  <a:gd name="adj2" fmla="val 136178"/>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54" name="Up-Down Arrow 140"/>
              <p:cNvSpPr/>
              <p:nvPr/>
            </p:nvSpPr>
            <p:spPr>
              <a:xfrm>
                <a:off x="6301453" y="3404256"/>
                <a:ext cx="287702" cy="2658815"/>
              </a:xfrm>
              <a:prstGeom prst="upDownArrow">
                <a:avLst>
                  <a:gd name="adj1" fmla="val 50000"/>
                  <a:gd name="adj2" fmla="val 136178"/>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55" name="Up-Down Arrow 141"/>
              <p:cNvSpPr/>
              <p:nvPr/>
            </p:nvSpPr>
            <p:spPr>
              <a:xfrm>
                <a:off x="6881162" y="3430604"/>
                <a:ext cx="287702" cy="2658815"/>
              </a:xfrm>
              <a:prstGeom prst="upDownArrow">
                <a:avLst>
                  <a:gd name="adj1" fmla="val 50000"/>
                  <a:gd name="adj2" fmla="val 136178"/>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56" name="Rectangle 148"/>
              <p:cNvSpPr/>
              <p:nvPr/>
            </p:nvSpPr>
            <p:spPr>
              <a:xfrm>
                <a:off x="4928250" y="2476754"/>
                <a:ext cx="2388806" cy="859127"/>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5753" name="Straight Connector 162"/>
              <p:cNvCxnSpPr/>
              <p:nvPr/>
            </p:nvCxnSpPr>
            <p:spPr>
              <a:xfrm>
                <a:off x="5496420" y="2487200"/>
                <a:ext cx="0" cy="3602219"/>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4" name="Straight Connector 164"/>
              <p:cNvCxnSpPr/>
              <p:nvPr/>
            </p:nvCxnSpPr>
            <p:spPr>
              <a:xfrm>
                <a:off x="6122526" y="2487200"/>
                <a:ext cx="0" cy="3602219"/>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5" name="Straight Connector 165"/>
              <p:cNvCxnSpPr/>
              <p:nvPr/>
            </p:nvCxnSpPr>
            <p:spPr>
              <a:xfrm>
                <a:off x="6748631" y="2487200"/>
                <a:ext cx="0" cy="3602219"/>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048757" name="TextBox 183"/>
              <p:cNvSpPr txBox="1"/>
              <p:nvPr/>
            </p:nvSpPr>
            <p:spPr>
              <a:xfrm>
                <a:off x="4984532" y="2591668"/>
                <a:ext cx="499507" cy="647421"/>
              </a:xfrm>
              <a:prstGeom prst="rect">
                <a:avLst/>
              </a:prstGeom>
              <a:noFill/>
            </p:spPr>
            <p:txBody>
              <a:bodyPr wrap="square" lIns="36000" rIns="36000" rtlCol="0">
                <a:noAutofit/>
              </a:bodyPr>
              <a:p>
                <a:r>
                  <a:rPr lang="zh-CN" altLang="en-US" sz="1200" b="1" dirty="0">
                    <a:solidFill>
                      <a:srgbClr val="FFFFFF"/>
                    </a:solidFill>
                  </a:rPr>
                  <a:t>采购管理</a:t>
                </a:r>
                <a:endParaRPr lang="en-US" sz="1200" b="1" dirty="0">
                  <a:solidFill>
                    <a:srgbClr val="FFFFFF"/>
                  </a:solidFill>
                </a:endParaRPr>
              </a:p>
            </p:txBody>
          </p:sp>
          <p:sp>
            <p:nvSpPr>
              <p:cNvPr id="1048758" name="TextBox 184"/>
              <p:cNvSpPr txBox="1"/>
              <p:nvPr/>
            </p:nvSpPr>
            <p:spPr>
              <a:xfrm>
                <a:off x="5612777" y="2593258"/>
                <a:ext cx="499507" cy="647421"/>
              </a:xfrm>
              <a:prstGeom prst="rect">
                <a:avLst/>
              </a:prstGeom>
              <a:noFill/>
            </p:spPr>
            <p:txBody>
              <a:bodyPr wrap="square" lIns="36000" rIns="36000" rtlCol="0">
                <a:noAutofit/>
              </a:bodyPr>
              <a:p>
                <a:r>
                  <a:rPr lang="zh-CN" altLang="en-US" sz="1200" b="1" dirty="0">
                    <a:solidFill>
                      <a:srgbClr val="FFFFFF"/>
                    </a:solidFill>
                  </a:rPr>
                  <a:t>销售管理</a:t>
                </a:r>
                <a:endParaRPr lang="en-US" sz="1200" b="1" dirty="0">
                  <a:solidFill>
                    <a:srgbClr val="FFFFFF"/>
                  </a:solidFill>
                </a:endParaRPr>
              </a:p>
            </p:txBody>
          </p:sp>
          <p:sp>
            <p:nvSpPr>
              <p:cNvPr id="1048759" name="TextBox 185"/>
              <p:cNvSpPr txBox="1"/>
              <p:nvPr/>
            </p:nvSpPr>
            <p:spPr>
              <a:xfrm>
                <a:off x="6238883" y="2591668"/>
                <a:ext cx="499507" cy="647421"/>
              </a:xfrm>
              <a:prstGeom prst="rect">
                <a:avLst/>
              </a:prstGeom>
              <a:noFill/>
            </p:spPr>
            <p:txBody>
              <a:bodyPr wrap="square" lIns="36000" rIns="36000" rtlCol="0">
                <a:noAutofit/>
              </a:bodyPr>
              <a:p>
                <a:r>
                  <a:rPr lang="zh-CN" altLang="en-US" sz="1200" b="1" dirty="0">
                    <a:solidFill>
                      <a:srgbClr val="FFFFFF"/>
                    </a:solidFill>
                  </a:rPr>
                  <a:t>服务管理</a:t>
                </a:r>
                <a:endParaRPr lang="en-US" sz="1200" b="1" dirty="0">
                  <a:solidFill>
                    <a:srgbClr val="FFFFFF"/>
                  </a:solidFill>
                </a:endParaRPr>
              </a:p>
            </p:txBody>
          </p:sp>
          <p:sp>
            <p:nvSpPr>
              <p:cNvPr id="1048760" name="TextBox 186"/>
              <p:cNvSpPr txBox="1"/>
              <p:nvPr/>
            </p:nvSpPr>
            <p:spPr>
              <a:xfrm>
                <a:off x="6827790" y="2591668"/>
                <a:ext cx="409589" cy="647421"/>
              </a:xfrm>
              <a:prstGeom prst="rect">
                <a:avLst/>
              </a:prstGeom>
              <a:noFill/>
            </p:spPr>
            <p:txBody>
              <a:bodyPr wrap="square" lIns="36000" rIns="36000" rtlCol="0">
                <a:noAutofit/>
              </a:bodyPr>
              <a:p>
                <a:r>
                  <a:rPr lang="zh-CN" altLang="en-US" sz="1200" b="1" dirty="0">
                    <a:solidFill>
                      <a:srgbClr val="FFFFFF"/>
                    </a:solidFill>
                  </a:rPr>
                  <a:t>工程成套</a:t>
                </a:r>
                <a:endParaRPr lang="en-US" sz="1200" b="1" dirty="0">
                  <a:solidFill>
                    <a:srgbClr val="FFFFFF"/>
                  </a:solidFill>
                </a:endParaRPr>
              </a:p>
            </p:txBody>
          </p:sp>
        </p:grpSp>
        <p:grpSp>
          <p:nvGrpSpPr>
            <p:cNvPr id="188" name="Group 6"/>
            <p:cNvGrpSpPr/>
            <p:nvPr/>
          </p:nvGrpSpPr>
          <p:grpSpPr>
            <a:xfrm>
              <a:off x="7486619" y="3833613"/>
              <a:ext cx="2021017" cy="2245362"/>
              <a:chOff x="7324471" y="3833613"/>
              <a:chExt cx="2376741" cy="2245362"/>
            </a:xfrm>
          </p:grpSpPr>
          <p:sp>
            <p:nvSpPr>
              <p:cNvPr id="1048761" name="Rectangle 129"/>
              <p:cNvSpPr/>
              <p:nvPr/>
            </p:nvSpPr>
            <p:spPr>
              <a:xfrm>
                <a:off x="7324472" y="4733667"/>
                <a:ext cx="2376740" cy="1345308"/>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62" name="Up-Down Arrow 143"/>
              <p:cNvSpPr/>
              <p:nvPr/>
            </p:nvSpPr>
            <p:spPr>
              <a:xfrm>
                <a:off x="7433567" y="4723221"/>
                <a:ext cx="287702" cy="1339850"/>
              </a:xfrm>
              <a:prstGeom prst="upDownArrow">
                <a:avLst>
                  <a:gd name="adj1" fmla="val 50000"/>
                  <a:gd name="adj2" fmla="val 80510"/>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63" name="Up-Down Arrow 144"/>
              <p:cNvSpPr/>
              <p:nvPr/>
            </p:nvSpPr>
            <p:spPr>
              <a:xfrm>
                <a:off x="8059335" y="4723221"/>
                <a:ext cx="287702" cy="1339850"/>
              </a:xfrm>
              <a:prstGeom prst="upDownArrow">
                <a:avLst>
                  <a:gd name="adj1" fmla="val 50000"/>
                  <a:gd name="adj2" fmla="val 80510"/>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64" name="Up-Down Arrow 145"/>
              <p:cNvSpPr/>
              <p:nvPr/>
            </p:nvSpPr>
            <p:spPr>
              <a:xfrm>
                <a:off x="8685104" y="4723221"/>
                <a:ext cx="287702" cy="1339850"/>
              </a:xfrm>
              <a:prstGeom prst="upDownArrow">
                <a:avLst>
                  <a:gd name="adj1" fmla="val 50000"/>
                  <a:gd name="adj2" fmla="val 80510"/>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65" name="Up-Down Arrow 146"/>
              <p:cNvSpPr/>
              <p:nvPr/>
            </p:nvSpPr>
            <p:spPr>
              <a:xfrm>
                <a:off x="9310873" y="4723221"/>
                <a:ext cx="287702" cy="1339850"/>
              </a:xfrm>
              <a:prstGeom prst="upDownArrow">
                <a:avLst>
                  <a:gd name="adj1" fmla="val 50000"/>
                  <a:gd name="adj2" fmla="val 80510"/>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66" name="Rectangle 152"/>
              <p:cNvSpPr/>
              <p:nvPr/>
            </p:nvSpPr>
            <p:spPr>
              <a:xfrm>
                <a:off x="7324471" y="3833613"/>
                <a:ext cx="2376740" cy="859127"/>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5756" name="Straight Connector 167"/>
              <p:cNvCxnSpPr/>
              <p:nvPr/>
            </p:nvCxnSpPr>
            <p:spPr>
              <a:xfrm>
                <a:off x="7869031" y="3833613"/>
                <a:ext cx="0" cy="2245360"/>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7" name="Straight Connector 169"/>
              <p:cNvCxnSpPr/>
              <p:nvPr/>
            </p:nvCxnSpPr>
            <p:spPr>
              <a:xfrm>
                <a:off x="8495136" y="3833613"/>
                <a:ext cx="0" cy="2245360"/>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58" name="Straight Connector 170"/>
              <p:cNvCxnSpPr/>
              <p:nvPr/>
            </p:nvCxnSpPr>
            <p:spPr>
              <a:xfrm>
                <a:off x="9121242" y="3833613"/>
                <a:ext cx="0" cy="2245360"/>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048767" name="TextBox 187"/>
              <p:cNvSpPr txBox="1"/>
              <p:nvPr/>
            </p:nvSpPr>
            <p:spPr>
              <a:xfrm>
                <a:off x="7417917" y="3936976"/>
                <a:ext cx="499507" cy="647421"/>
              </a:xfrm>
              <a:prstGeom prst="rect">
                <a:avLst/>
              </a:prstGeom>
              <a:noFill/>
            </p:spPr>
            <p:txBody>
              <a:bodyPr wrap="square" lIns="36000" rIns="36000" rtlCol="0">
                <a:noAutofit/>
              </a:bodyPr>
              <a:p>
                <a:r>
                  <a:rPr lang="zh-CN" altLang="en-US" sz="1200" b="1" dirty="0">
                    <a:solidFill>
                      <a:srgbClr val="FFFFFF"/>
                    </a:solidFill>
                  </a:rPr>
                  <a:t>研发设计</a:t>
                </a:r>
                <a:endParaRPr lang="en-US" sz="1200" b="1" dirty="0">
                  <a:solidFill>
                    <a:srgbClr val="FFFFFF"/>
                  </a:solidFill>
                </a:endParaRPr>
              </a:p>
            </p:txBody>
          </p:sp>
          <p:sp>
            <p:nvSpPr>
              <p:cNvPr id="1048768" name="TextBox 188"/>
              <p:cNvSpPr txBox="1"/>
              <p:nvPr/>
            </p:nvSpPr>
            <p:spPr>
              <a:xfrm>
                <a:off x="7993589" y="3938566"/>
                <a:ext cx="499507" cy="647421"/>
              </a:xfrm>
              <a:prstGeom prst="rect">
                <a:avLst/>
              </a:prstGeom>
              <a:noFill/>
            </p:spPr>
            <p:txBody>
              <a:bodyPr wrap="square" lIns="36000" rIns="36000" rtlCol="0">
                <a:noAutofit/>
              </a:bodyPr>
              <a:p>
                <a:r>
                  <a:rPr lang="zh-CN" altLang="en-US" sz="1200" b="1" dirty="0">
                    <a:solidFill>
                      <a:srgbClr val="FFFFFF"/>
                    </a:solidFill>
                  </a:rPr>
                  <a:t>生产制造</a:t>
                </a:r>
                <a:endParaRPr lang="en-US" sz="1200" b="1" dirty="0">
                  <a:solidFill>
                    <a:srgbClr val="FFFFFF"/>
                  </a:solidFill>
                </a:endParaRPr>
              </a:p>
            </p:txBody>
          </p:sp>
          <p:sp>
            <p:nvSpPr>
              <p:cNvPr id="1048769" name="TextBox 189"/>
              <p:cNvSpPr txBox="1"/>
              <p:nvPr/>
            </p:nvSpPr>
            <p:spPr>
              <a:xfrm>
                <a:off x="8601462" y="3936976"/>
                <a:ext cx="499507" cy="647421"/>
              </a:xfrm>
              <a:prstGeom prst="rect">
                <a:avLst/>
              </a:prstGeom>
              <a:noFill/>
            </p:spPr>
            <p:txBody>
              <a:bodyPr wrap="square" lIns="36000" rIns="36000" rtlCol="0">
                <a:noAutofit/>
              </a:bodyPr>
              <a:p>
                <a:r>
                  <a:rPr lang="zh-CN" altLang="en-US" sz="1200" b="1" dirty="0">
                    <a:solidFill>
                      <a:srgbClr val="FFFFFF"/>
                    </a:solidFill>
                  </a:rPr>
                  <a:t>仓储物流</a:t>
                </a:r>
                <a:endParaRPr lang="en-US" sz="1200" b="1" dirty="0">
                  <a:solidFill>
                    <a:srgbClr val="FFFFFF"/>
                  </a:solidFill>
                </a:endParaRPr>
              </a:p>
            </p:txBody>
          </p:sp>
          <p:sp>
            <p:nvSpPr>
              <p:cNvPr id="1048770" name="TextBox 190"/>
              <p:cNvSpPr txBox="1"/>
              <p:nvPr/>
            </p:nvSpPr>
            <p:spPr>
              <a:xfrm>
                <a:off x="9190369" y="3936976"/>
                <a:ext cx="499507" cy="647421"/>
              </a:xfrm>
              <a:prstGeom prst="rect">
                <a:avLst/>
              </a:prstGeom>
              <a:noFill/>
            </p:spPr>
            <p:txBody>
              <a:bodyPr wrap="square" lIns="36000" rIns="36000" rtlCol="0">
                <a:noAutofit/>
              </a:bodyPr>
              <a:p>
                <a:r>
                  <a:rPr lang="zh-CN" altLang="en-US" sz="1200" b="1" dirty="0">
                    <a:solidFill>
                      <a:srgbClr val="FFFFFF"/>
                    </a:solidFill>
                  </a:rPr>
                  <a:t>设备管理</a:t>
                </a:r>
                <a:endParaRPr lang="en-US" sz="1200" b="1" dirty="0">
                  <a:solidFill>
                    <a:srgbClr val="FFFFFF"/>
                  </a:solidFill>
                </a:endParaRPr>
              </a:p>
            </p:txBody>
          </p:sp>
        </p:grpSp>
        <p:sp>
          <p:nvSpPr>
            <p:cNvPr id="1048771" name="Rectangle 94"/>
            <p:cNvSpPr/>
            <p:nvPr/>
          </p:nvSpPr>
          <p:spPr>
            <a:xfrm>
              <a:off x="348454" y="4733664"/>
              <a:ext cx="775350" cy="1329408"/>
            </a:xfrm>
            <a:prstGeom prst="rect">
              <a:avLst/>
            </a:prstGeom>
            <a:solidFill>
              <a:srgbClr val="92D4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所属企业</a:t>
              </a:r>
              <a:endParaRPr lang="en-US" sz="1600" b="1" dirty="0">
                <a:solidFill>
                  <a:srgbClr val="FFFFFF"/>
                </a:solidFill>
              </a:endParaRPr>
            </a:p>
          </p:txBody>
        </p:sp>
        <p:sp>
          <p:nvSpPr>
            <p:cNvPr id="1048772" name="Rectangle 93"/>
            <p:cNvSpPr/>
            <p:nvPr/>
          </p:nvSpPr>
          <p:spPr>
            <a:xfrm>
              <a:off x="348454" y="3420161"/>
              <a:ext cx="775350" cy="1329408"/>
            </a:xfrm>
            <a:prstGeom prst="rect">
              <a:avLst/>
            </a:prstGeom>
            <a:solidFill>
              <a:srgbClr val="00B0F0"/>
            </a:solidFill>
            <a:ln>
              <a:noFill/>
            </a:ln>
          </p:spPr>
          <p:style>
            <a:lnRef idx="3">
              <a:schemeClr val="lt1"/>
            </a:lnRef>
            <a:fillRef idx="1">
              <a:schemeClr val="accent2"/>
            </a:fillRef>
            <a:effectRef idx="1">
              <a:schemeClr val="accent2"/>
            </a:effectRef>
            <a:fontRef idx="minor">
              <a:schemeClr val="lt1"/>
            </a:fontRef>
          </p:style>
          <p:txBody>
            <a:bodyPr wrap="none" rtlCol="0" anchor="ctr">
              <a:noAutofit/>
            </a:bodyPr>
            <a:p>
              <a:pPr algn="ctr"/>
              <a:r>
                <a:rPr lang="zh-CN" altLang="en-US" sz="1600" b="1" dirty="0">
                  <a:solidFill>
                    <a:srgbClr val="FFFFFF"/>
                  </a:solidFill>
                  <a:latin typeface="华文楷体" panose="02010600040101010101" pitchFamily="2" charset="-122"/>
                </a:rPr>
                <a:t>事业部</a:t>
              </a:r>
              <a:endParaRPr lang="en-US" sz="1600" b="1" dirty="0">
                <a:solidFill>
                  <a:srgbClr val="FFFFFF"/>
                </a:solidFill>
              </a:endParaRPr>
            </a:p>
          </p:txBody>
        </p:sp>
        <p:sp>
          <p:nvSpPr>
            <p:cNvPr id="1048773" name="Rectangle 4"/>
            <p:cNvSpPr/>
            <p:nvPr/>
          </p:nvSpPr>
          <p:spPr>
            <a:xfrm>
              <a:off x="348454" y="2090753"/>
              <a:ext cx="775350" cy="1329408"/>
            </a:xfrm>
            <a:prstGeom prst="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集团总部</a:t>
              </a:r>
              <a:endParaRPr lang="en-US" sz="1600" b="1" dirty="0">
                <a:solidFill>
                  <a:srgbClr val="FFFFFF"/>
                </a:solidFill>
              </a:endParaRPr>
            </a:p>
          </p:txBody>
        </p:sp>
        <p:cxnSp>
          <p:nvCxnSpPr>
            <p:cNvPr id="3145759" name="Straight Connector 60"/>
            <p:cNvCxnSpPr/>
            <p:nvPr/>
          </p:nvCxnSpPr>
          <p:spPr>
            <a:xfrm>
              <a:off x="4231420" y="1122379"/>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145760" name="Straight Connector 61"/>
            <p:cNvCxnSpPr/>
            <p:nvPr/>
          </p:nvCxnSpPr>
          <p:spPr>
            <a:xfrm>
              <a:off x="4727628" y="1106477"/>
              <a:ext cx="0" cy="4956594"/>
            </a:xfrm>
            <a:prstGeom prst="line">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048774" name="Up-Down Arrow 62"/>
            <p:cNvSpPr/>
            <p:nvPr/>
          </p:nvSpPr>
          <p:spPr>
            <a:xfrm>
              <a:off x="4370067" y="2103468"/>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75" name="Up-Down Arrow 63"/>
            <p:cNvSpPr/>
            <p:nvPr/>
          </p:nvSpPr>
          <p:spPr>
            <a:xfrm>
              <a:off x="4814808" y="2103468"/>
              <a:ext cx="269626" cy="3988223"/>
            </a:xfrm>
            <a:prstGeom prst="upDownArrow">
              <a:avLst>
                <a:gd name="adj1" fmla="val 50000"/>
                <a:gd name="adj2" fmla="val 188462"/>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76" name="Left-Right Arrow 135"/>
            <p:cNvSpPr/>
            <p:nvPr/>
          </p:nvSpPr>
          <p:spPr>
            <a:xfrm>
              <a:off x="1168169" y="5250482"/>
              <a:ext cx="8316000" cy="429354"/>
            </a:xfrm>
            <a:prstGeom prst="leftRightArrow">
              <a:avLst>
                <a:gd name="adj1" fmla="val 50000"/>
                <a:gd name="adj2" fmla="val 164815"/>
              </a:avLst>
            </a:prstGeom>
            <a:solidFill>
              <a:schemeClr val="bg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77" name="Left-Right Arrow 134"/>
            <p:cNvSpPr/>
            <p:nvPr/>
          </p:nvSpPr>
          <p:spPr>
            <a:xfrm>
              <a:off x="1153336" y="3936976"/>
              <a:ext cx="6300000" cy="429354"/>
            </a:xfrm>
            <a:prstGeom prst="leftRightArrow">
              <a:avLst>
                <a:gd name="adj1" fmla="val 50000"/>
                <a:gd name="adj2" fmla="val 164815"/>
              </a:avLst>
            </a:prstGeom>
            <a:solidFill>
              <a:schemeClr val="bg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78" name="Left-Right Arrow 133"/>
            <p:cNvSpPr/>
            <p:nvPr/>
          </p:nvSpPr>
          <p:spPr>
            <a:xfrm>
              <a:off x="1140138" y="2633087"/>
              <a:ext cx="4068000" cy="429354"/>
            </a:xfrm>
            <a:prstGeom prst="leftRightArrow">
              <a:avLst>
                <a:gd name="adj1" fmla="val 50000"/>
                <a:gd name="adj2" fmla="val 164815"/>
              </a:avLst>
            </a:prstGeom>
            <a:solidFill>
              <a:schemeClr val="bg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779" name="TextBox 64"/>
            <p:cNvSpPr txBox="1"/>
            <p:nvPr/>
          </p:nvSpPr>
          <p:spPr>
            <a:xfrm>
              <a:off x="4283680" y="1179568"/>
              <a:ext cx="470571" cy="647421"/>
            </a:xfrm>
            <a:prstGeom prst="rect">
              <a:avLst/>
            </a:prstGeom>
            <a:noFill/>
          </p:spPr>
          <p:txBody>
            <a:bodyPr wrap="square" lIns="36000" rIns="36000" rtlCol="0">
              <a:noAutofit/>
            </a:bodyPr>
            <a:p>
              <a:r>
                <a:rPr lang="zh-CN" altLang="en-US" sz="1200" b="1" dirty="0">
                  <a:solidFill>
                    <a:srgbClr val="000000"/>
                  </a:solidFill>
                </a:rPr>
                <a:t>内部审计</a:t>
              </a:r>
              <a:endParaRPr lang="en-US" sz="1200" b="1" dirty="0">
                <a:solidFill>
                  <a:srgbClr val="000000"/>
                </a:solidFill>
              </a:endParaRPr>
            </a:p>
          </p:txBody>
        </p:sp>
        <p:sp>
          <p:nvSpPr>
            <p:cNvPr id="1048780" name="TextBox 65"/>
            <p:cNvSpPr txBox="1"/>
            <p:nvPr/>
          </p:nvSpPr>
          <p:spPr>
            <a:xfrm>
              <a:off x="4767312" y="1179568"/>
              <a:ext cx="470571" cy="647421"/>
            </a:xfrm>
            <a:prstGeom prst="rect">
              <a:avLst/>
            </a:prstGeom>
            <a:noFill/>
          </p:spPr>
          <p:txBody>
            <a:bodyPr wrap="square" lIns="36000" rIns="36000" rtlCol="0">
              <a:noAutofit/>
            </a:bodyPr>
            <a:p>
              <a:r>
                <a:rPr lang="zh-CN" altLang="en-US" sz="1200" b="1" dirty="0">
                  <a:solidFill>
                    <a:srgbClr val="000000"/>
                  </a:solidFill>
                </a:rPr>
                <a:t>法务管理</a:t>
              </a:r>
              <a:endParaRPr lang="en-US" sz="1200" b="1" dirty="0">
                <a:solidFill>
                  <a:srgbClr val="000000"/>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graphicFrame>
        <p:nvGraphicFramePr>
          <p:cNvPr id="4194311" name="表格 265"/>
          <p:cNvGraphicFramePr>
            <a:graphicFrameLocks noGrp="1"/>
          </p:cNvGraphicFramePr>
          <p:nvPr/>
        </p:nvGraphicFramePr>
        <p:xfrm>
          <a:off x="2679090" y="856611"/>
          <a:ext cx="6162342" cy="731520"/>
        </p:xfrm>
        <a:graphic>
          <a:graphicData uri="http://schemas.openxmlformats.org/drawingml/2006/table">
            <a:tbl>
              <a:tblPr firstRow="1" bandRow="1">
                <a:tableStyleId>{21E4AEA4-8DFA-4A89-87EB-49C32662AFE0}</a:tableStyleId>
              </a:tblPr>
              <a:tblGrid>
                <a:gridCol w="3081171"/>
                <a:gridCol w="3081171"/>
              </a:tblGrid>
              <a:tr h="354077">
                <a:tc>
                  <a:txBody>
                    <a:bodyPr/>
                    <a:p>
                      <a:pPr algn="ctr"/>
                      <a:r>
                        <a:rPr lang="zh-CN" altLang="en-US" sz="1800" b="0" dirty="0">
                          <a:solidFill>
                            <a:schemeClr val="tx1"/>
                          </a:solidFill>
                          <a:latin typeface="华文楷体" panose="02010600040101010101" pitchFamily="2" charset="-122"/>
                          <a:ea typeface="华文楷体" panose="02010600040101010101" pitchFamily="2" charset="-122"/>
                        </a:rPr>
                        <a:t>工业互联网的</a:t>
                      </a:r>
                      <a:r>
                        <a:rPr lang="zh-CN" altLang="en-US" sz="1800" dirty="0">
                          <a:solidFill>
                            <a:schemeClr val="tx1"/>
                          </a:solidFill>
                          <a:latin typeface="华文楷体" panose="02010600040101010101" pitchFamily="2" charset="-122"/>
                          <a:ea typeface="华文楷体" panose="02010600040101010101" pitchFamily="2" charset="-122"/>
                        </a:rPr>
                        <a:t>网络中心</a:t>
                      </a:r>
                      <a:endParaRPr lang="en-US" altLang="zh-CN" sz="1800" b="1" dirty="0">
                        <a:solidFill>
                          <a:schemeClr val="tx1"/>
                        </a:solidFill>
                        <a:latin typeface="华文楷体" panose="02010600040101010101" pitchFamily="2" charset="-122"/>
                        <a:ea typeface="华文楷体" panose="02010600040101010101" pitchFamily="2" charset="-122"/>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CEFCB"/>
                    </a:solidFill>
                  </a:tcPr>
                </a:tc>
                <a:tc>
                  <a:txBody>
                    <a:bodyPr/>
                    <a:p>
                      <a:pPr algn="ctr"/>
                      <a:r>
                        <a:rPr lang="zh-CN" altLang="en-US" sz="1800" b="0" dirty="0">
                          <a:solidFill>
                            <a:schemeClr val="tx1"/>
                          </a:solidFill>
                          <a:latin typeface="华文楷体" panose="02010600040101010101" pitchFamily="2" charset="-122"/>
                          <a:ea typeface="华文楷体" panose="02010600040101010101" pitchFamily="2" charset="-122"/>
                        </a:rPr>
                        <a:t>工业资源的</a:t>
                      </a:r>
                      <a:r>
                        <a:rPr lang="zh-CN" altLang="en-US" sz="1800" b="1" dirty="0">
                          <a:solidFill>
                            <a:schemeClr val="tx1"/>
                          </a:solidFill>
                          <a:latin typeface="华文楷体" panose="02010600040101010101" pitchFamily="2" charset="-122"/>
                          <a:ea typeface="华文楷体" panose="02010600040101010101" pitchFamily="2" charset="-122"/>
                        </a:rPr>
                        <a:t>配置中心</a:t>
                      </a:r>
                      <a:endParaRPr lang="zh-CN" altLang="en-US" sz="1800" b="1" dirty="0">
                        <a:solidFill>
                          <a:schemeClr val="tx1"/>
                        </a:solidFill>
                        <a:latin typeface="华文楷体" panose="02010600040101010101" pitchFamily="2" charset="-122"/>
                        <a:ea typeface="华文楷体" panose="02010600040101010101" pitchFamily="2" charset="-122"/>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CEFCB"/>
                    </a:solidFill>
                  </a:tcPr>
                </a:tc>
              </a:tr>
              <a:tr h="343825">
                <a:tc>
                  <a:txBody>
                    <a:bodyPr/>
                    <a:p>
                      <a:pPr marL="0" marR="0" lvl="0" indent="0" algn="ctr" defTabSz="859790" rtl="0" eaLnBrk="1" fontAlgn="auto" latinLnBrk="0" hangingPunct="1">
                        <a:lnSpc>
                          <a:spcPct val="100000"/>
                        </a:lnSpc>
                        <a:spcBef>
                          <a:spcPts val="0"/>
                        </a:spcBef>
                        <a:spcAft>
                          <a:spcPts val="0"/>
                        </a:spcAft>
                        <a:buClrTx/>
                        <a:buSzTx/>
                        <a:buFontTx/>
                        <a:buNone/>
                      </a:pPr>
                      <a:r>
                        <a:rPr lang="zh-CN" altLang="en-US" sz="1800" dirty="0">
                          <a:latin typeface="华文楷体" panose="02010600040101010101" pitchFamily="2" charset="-122"/>
                          <a:ea typeface="华文楷体" panose="02010600040101010101" pitchFamily="2" charset="-122"/>
                        </a:rPr>
                        <a:t>工业大数据的</a:t>
                      </a:r>
                      <a:r>
                        <a:rPr lang="zh-CN" altLang="en-US" sz="1800" b="1" dirty="0">
                          <a:latin typeface="华文楷体" panose="02010600040101010101" pitchFamily="2" charset="-122"/>
                          <a:ea typeface="华文楷体" panose="02010600040101010101" pitchFamily="2" charset="-122"/>
                        </a:rPr>
                        <a:t>数据中心</a:t>
                      </a:r>
                      <a:endParaRPr lang="zh-CN" altLang="en-US" sz="1800" b="1" dirty="0">
                        <a:solidFill>
                          <a:schemeClr val="bg1"/>
                        </a:solidFill>
                        <a:latin typeface="华文楷体" panose="02010600040101010101" pitchFamily="2" charset="-122"/>
                        <a:ea typeface="华文楷体" panose="02010600040101010101" pitchFamily="2" charset="-122"/>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CEFCB"/>
                    </a:solidFill>
                  </a:tcPr>
                </a:tc>
                <a:tc>
                  <a:txBody>
                    <a:bodyPr/>
                    <a:p>
                      <a:pPr marL="0" marR="0" lvl="0" indent="0" algn="ctr" defTabSz="859790" rtl="0" eaLnBrk="1" fontAlgn="auto" latinLnBrk="0" hangingPunct="1">
                        <a:lnSpc>
                          <a:spcPct val="100000"/>
                        </a:lnSpc>
                        <a:spcBef>
                          <a:spcPts val="0"/>
                        </a:spcBef>
                        <a:spcAft>
                          <a:spcPts val="0"/>
                        </a:spcAft>
                        <a:buClrTx/>
                        <a:buSzTx/>
                        <a:buFontTx/>
                        <a:buNone/>
                      </a:pPr>
                      <a:r>
                        <a:rPr lang="zh-CN" altLang="en-US" sz="1800" dirty="0">
                          <a:solidFill>
                            <a:schemeClr val="tx1"/>
                          </a:solidFill>
                          <a:latin typeface="华文楷体" panose="02010600040101010101" pitchFamily="2" charset="-122"/>
                          <a:ea typeface="华文楷体" panose="02010600040101010101" pitchFamily="2" charset="-122"/>
                        </a:rPr>
                        <a:t>工业价值链的</a:t>
                      </a:r>
                      <a:r>
                        <a:rPr lang="zh-CN" altLang="en-US" sz="1800" b="1" dirty="0">
                          <a:solidFill>
                            <a:schemeClr val="tx1"/>
                          </a:solidFill>
                          <a:latin typeface="华文楷体" panose="02010600040101010101" pitchFamily="2" charset="-122"/>
                          <a:ea typeface="华文楷体" panose="02010600040101010101" pitchFamily="2" charset="-122"/>
                        </a:rPr>
                        <a:t>创新中心</a:t>
                      </a:r>
                      <a:endParaRPr lang="zh-CN" altLang="en-US" sz="1800" b="1" dirty="0">
                        <a:solidFill>
                          <a:schemeClr val="tx1"/>
                        </a:solidFill>
                        <a:latin typeface="华文楷体" panose="02010600040101010101" pitchFamily="2" charset="-122"/>
                        <a:ea typeface="华文楷体" panose="02010600040101010101" pitchFamily="2" charset="-122"/>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CEFCB"/>
                    </a:solidFill>
                  </a:tcPr>
                </a:tc>
              </a:tr>
            </a:tbl>
          </a:graphicData>
        </a:graphic>
      </p:graphicFrame>
      <p:pic>
        <p:nvPicPr>
          <p:cNvPr id="2097164" name="图片 538"/>
          <p:cNvPicPr>
            <a:picLocks noChangeAspect="1"/>
          </p:cNvPicPr>
          <p:nvPr/>
        </p:nvPicPr>
        <p:blipFill>
          <a:blip r:embed="rId1" cstate="print"/>
          <a:stretch>
            <a:fillRect/>
          </a:stretch>
        </p:blipFill>
        <p:spPr>
          <a:xfrm>
            <a:off x="1421709" y="2329733"/>
            <a:ext cx="6976998" cy="3979587"/>
          </a:xfrm>
          <a:prstGeom prst="rect">
            <a:avLst/>
          </a:prstGeom>
        </p:spPr>
      </p:pic>
      <p:cxnSp>
        <p:nvCxnSpPr>
          <p:cNvPr id="3145761" name="直接连接符 535"/>
          <p:cNvCxnSpPr/>
          <p:nvPr/>
        </p:nvCxnSpPr>
        <p:spPr>
          <a:xfrm>
            <a:off x="1831813" y="1268760"/>
            <a:ext cx="70718" cy="3312368"/>
          </a:xfrm>
          <a:prstGeom prst="line">
            <a:avLst/>
          </a:prstGeom>
          <a:ln w="12700">
            <a:solidFill>
              <a:schemeClr val="tx1"/>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762" name="直接连接符 555"/>
          <p:cNvCxnSpPr/>
          <p:nvPr/>
        </p:nvCxnSpPr>
        <p:spPr>
          <a:xfrm>
            <a:off x="2072680" y="1182988"/>
            <a:ext cx="2879334" cy="2556284"/>
          </a:xfrm>
          <a:prstGeom prst="line">
            <a:avLst/>
          </a:prstGeom>
          <a:ln w="12700">
            <a:solidFill>
              <a:schemeClr val="tx1"/>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763" name="直接连接符 558"/>
          <p:cNvCxnSpPr/>
          <p:nvPr/>
        </p:nvCxnSpPr>
        <p:spPr>
          <a:xfrm>
            <a:off x="2072680" y="1182988"/>
            <a:ext cx="5958060" cy="1669948"/>
          </a:xfrm>
          <a:prstGeom prst="line">
            <a:avLst/>
          </a:prstGeom>
          <a:ln w="12700">
            <a:solidFill>
              <a:schemeClr val="tx1"/>
            </a:solidFill>
            <a:prstDash val="lgDashDot"/>
            <a:tailEnd type="none"/>
          </a:ln>
        </p:spPr>
        <p:style>
          <a:lnRef idx="1">
            <a:schemeClr val="accent1"/>
          </a:lnRef>
          <a:fillRef idx="0">
            <a:schemeClr val="accent1"/>
          </a:fillRef>
          <a:effectRef idx="0">
            <a:schemeClr val="accent1"/>
          </a:effectRef>
          <a:fontRef idx="minor">
            <a:schemeClr val="tx1"/>
          </a:fontRef>
        </p:style>
      </p:cxnSp>
      <p:sp>
        <p:nvSpPr>
          <p:cNvPr id="1048781" name="Title 1"/>
          <p:cNvSpPr>
            <a:spLocks noGrp="1"/>
          </p:cNvSpPr>
          <p:nvPr>
            <p:ph type="title"/>
          </p:nvPr>
        </p:nvSpPr>
        <p:spPr/>
        <p:txBody>
          <a:bodyPr/>
          <a:p>
            <a:r>
              <a:rPr lang="zh-CN" altLang="en-US" dirty="0">
                <a:latin typeface="华文楷体" panose="02010600040101010101" pitchFamily="2" charset="-122"/>
              </a:rPr>
              <a:t>面向工业互联网的要求，将某大型集团打造成为能源装备数字工业的中心企业</a:t>
            </a:r>
            <a:endParaRPr lang="en-US" b="1" dirty="0">
              <a:latin typeface="华文楷体" panose="02010600040101010101" pitchFamily="2" charset="-122"/>
              <a:ea typeface="华文楷体" panose="02010600040101010101" pitchFamily="2" charset="-122"/>
            </a:endParaRPr>
          </a:p>
        </p:txBody>
      </p:sp>
      <p:pic>
        <p:nvPicPr>
          <p:cNvPr id="2097165" name="图片 514"/>
          <p:cNvPicPr>
            <a:picLocks noChangeAspect="1"/>
          </p:cNvPicPr>
          <p:nvPr/>
        </p:nvPicPr>
        <p:blipFill>
          <a:blip r:embed="rId2"/>
          <a:stretch>
            <a:fillRect/>
          </a:stretch>
        </p:blipFill>
        <p:spPr>
          <a:xfrm>
            <a:off x="560512" y="1840713"/>
            <a:ext cx="8955490" cy="4324591"/>
          </a:xfrm>
          <a:prstGeom prst="rect">
            <a:avLst/>
          </a:prstGeom>
          <a:noFill/>
          <a:ln>
            <a:noFill/>
          </a:ln>
        </p:spPr>
      </p:pic>
      <p:sp>
        <p:nvSpPr>
          <p:cNvPr id="1048782" name="五角星 517"/>
          <p:cNvSpPr/>
          <p:nvPr/>
        </p:nvSpPr>
        <p:spPr>
          <a:xfrm>
            <a:off x="1136576" y="692695"/>
            <a:ext cx="1517689" cy="1281257"/>
          </a:xfrm>
          <a:prstGeom prst="irregularSeal1">
            <a:avLst/>
          </a:prstGeom>
          <a:solidFill>
            <a:srgbClr val="28AADA"/>
          </a:solidFill>
          <a:ln>
            <a:noFill/>
          </a:ln>
        </p:spPr>
        <p:style>
          <a:lnRef idx="3">
            <a:schemeClr val="lt1"/>
          </a:lnRef>
          <a:fillRef idx="1">
            <a:schemeClr val="accent2"/>
          </a:fillRef>
          <a:effectRef idx="1">
            <a:schemeClr val="accent2"/>
          </a:effectRef>
          <a:fontRef idx="minor">
            <a:schemeClr val="lt1"/>
          </a:fontRef>
        </p:style>
        <p:txBody>
          <a:bodyPr wrap="none" rtlCol="0" anchor="ctr">
            <a:noAutofit/>
          </a:bodyPr>
          <a:p>
            <a:pPr algn="ctr"/>
            <a:r>
              <a:rPr lang="zh-CN" altLang="en-US" sz="2000" b="1"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中心企业</a:t>
            </a:r>
            <a:endParaRPr lang="en-US" sz="2000" b="1"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endParaRPr>
          </a:p>
        </p:txBody>
      </p:sp>
      <p:sp>
        <p:nvSpPr>
          <p:cNvPr id="1048783" name="矩形 2"/>
          <p:cNvSpPr/>
          <p:nvPr/>
        </p:nvSpPr>
        <p:spPr bwMode="gray">
          <a:xfrm>
            <a:off x="560513" y="3173251"/>
            <a:ext cx="576064" cy="505576"/>
          </a:xfrm>
          <a:prstGeom prst="rect">
            <a:avLst/>
          </a:prstGeom>
          <a:solidFill>
            <a:schemeClr val="bg1"/>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chemeClr val="bg1"/>
              </a:solidFill>
            </a:endParaRPr>
          </a:p>
        </p:txBody>
      </p:sp>
      <p:sp>
        <p:nvSpPr>
          <p:cNvPr id="1048784" name="TextBox 11"/>
          <p:cNvSpPr txBox="1"/>
          <p:nvPr/>
        </p:nvSpPr>
        <p:spPr>
          <a:xfrm>
            <a:off x="1953799" y="6085983"/>
            <a:ext cx="979905" cy="410303"/>
          </a:xfrm>
          <a:prstGeom prst="rect">
            <a:avLst/>
          </a:prstGeom>
          <a:noFill/>
        </p:spPr>
        <p:txBody>
          <a:bodyPr wrap="none" lIns="36000" rIns="36000" rtlCol="0">
            <a:noAutofit/>
          </a:bodyPr>
          <a:p>
            <a:r>
              <a:rPr lang="zh-CN" altLang="en-US" dirty="0">
                <a:solidFill>
                  <a:srgbClr val="000000"/>
                </a:solidFill>
              </a:rPr>
              <a:t>水电</a:t>
            </a:r>
            <a:endParaRPr lang="en-US" dirty="0">
              <a:solidFill>
                <a:srgbClr val="000000"/>
              </a:solidFill>
            </a:endParaRPr>
          </a:p>
        </p:txBody>
      </p:sp>
      <p:sp>
        <p:nvSpPr>
          <p:cNvPr id="1048785" name="TextBox 12"/>
          <p:cNvSpPr txBox="1"/>
          <p:nvPr/>
        </p:nvSpPr>
        <p:spPr>
          <a:xfrm>
            <a:off x="2944756" y="6085983"/>
            <a:ext cx="979905" cy="410303"/>
          </a:xfrm>
          <a:prstGeom prst="rect">
            <a:avLst/>
          </a:prstGeom>
          <a:noFill/>
        </p:spPr>
        <p:txBody>
          <a:bodyPr wrap="none" lIns="36000" rIns="36000" rtlCol="0">
            <a:noAutofit/>
          </a:bodyPr>
          <a:p>
            <a:r>
              <a:rPr lang="zh-CN" altLang="en-US" dirty="0">
                <a:solidFill>
                  <a:srgbClr val="000000"/>
                </a:solidFill>
              </a:rPr>
              <a:t>火电</a:t>
            </a:r>
            <a:endParaRPr lang="en-US" dirty="0">
              <a:solidFill>
                <a:srgbClr val="000000"/>
              </a:solidFill>
            </a:endParaRPr>
          </a:p>
        </p:txBody>
      </p:sp>
      <p:sp>
        <p:nvSpPr>
          <p:cNvPr id="1048786" name="TextBox 13"/>
          <p:cNvSpPr txBox="1"/>
          <p:nvPr/>
        </p:nvSpPr>
        <p:spPr>
          <a:xfrm>
            <a:off x="3935713" y="6084261"/>
            <a:ext cx="979905" cy="410303"/>
          </a:xfrm>
          <a:prstGeom prst="rect">
            <a:avLst/>
          </a:prstGeom>
          <a:noFill/>
        </p:spPr>
        <p:txBody>
          <a:bodyPr wrap="none" lIns="36000" rIns="36000" rtlCol="0">
            <a:noAutofit/>
          </a:bodyPr>
          <a:p>
            <a:r>
              <a:rPr lang="zh-CN" altLang="en-US" dirty="0">
                <a:solidFill>
                  <a:srgbClr val="000000"/>
                </a:solidFill>
              </a:rPr>
              <a:t>气电</a:t>
            </a:r>
            <a:endParaRPr lang="en-US" dirty="0">
              <a:solidFill>
                <a:srgbClr val="000000"/>
              </a:solidFill>
            </a:endParaRPr>
          </a:p>
        </p:txBody>
      </p:sp>
      <p:sp>
        <p:nvSpPr>
          <p:cNvPr id="1048787" name="TextBox 14"/>
          <p:cNvSpPr txBox="1"/>
          <p:nvPr/>
        </p:nvSpPr>
        <p:spPr>
          <a:xfrm>
            <a:off x="4890779" y="6098130"/>
            <a:ext cx="979905" cy="410303"/>
          </a:xfrm>
          <a:prstGeom prst="rect">
            <a:avLst/>
          </a:prstGeom>
          <a:noFill/>
        </p:spPr>
        <p:txBody>
          <a:bodyPr wrap="none" lIns="36000" rIns="36000" rtlCol="0">
            <a:noAutofit/>
          </a:bodyPr>
          <a:p>
            <a:r>
              <a:rPr lang="zh-CN" altLang="en-US" dirty="0">
                <a:solidFill>
                  <a:srgbClr val="000000"/>
                </a:solidFill>
              </a:rPr>
              <a:t>核电</a:t>
            </a:r>
            <a:endParaRPr lang="en-US" dirty="0">
              <a:solidFill>
                <a:srgbClr val="000000"/>
              </a:solidFill>
            </a:endParaRPr>
          </a:p>
        </p:txBody>
      </p:sp>
      <p:sp>
        <p:nvSpPr>
          <p:cNvPr id="1048788" name="TextBox 15"/>
          <p:cNvSpPr txBox="1"/>
          <p:nvPr/>
        </p:nvSpPr>
        <p:spPr>
          <a:xfrm>
            <a:off x="5811158" y="6109144"/>
            <a:ext cx="979905" cy="410303"/>
          </a:xfrm>
          <a:prstGeom prst="rect">
            <a:avLst/>
          </a:prstGeom>
          <a:noFill/>
        </p:spPr>
        <p:txBody>
          <a:bodyPr wrap="none" lIns="36000" rIns="36000" rtlCol="0">
            <a:noAutofit/>
          </a:bodyPr>
          <a:p>
            <a:r>
              <a:rPr lang="zh-CN" altLang="en-US" dirty="0">
                <a:solidFill>
                  <a:srgbClr val="000000"/>
                </a:solidFill>
              </a:rPr>
              <a:t>风电</a:t>
            </a:r>
            <a:endParaRPr lang="en-US" dirty="0">
              <a:solidFill>
                <a:srgbClr val="000000"/>
              </a:solidFill>
            </a:endParaRPr>
          </a:p>
        </p:txBody>
      </p:sp>
      <p:sp>
        <p:nvSpPr>
          <p:cNvPr id="1048789" name="TextBox 16"/>
          <p:cNvSpPr txBox="1"/>
          <p:nvPr/>
        </p:nvSpPr>
        <p:spPr>
          <a:xfrm>
            <a:off x="6705736" y="6109144"/>
            <a:ext cx="979905" cy="410303"/>
          </a:xfrm>
          <a:prstGeom prst="rect">
            <a:avLst/>
          </a:prstGeom>
          <a:noFill/>
        </p:spPr>
        <p:txBody>
          <a:bodyPr wrap="none" lIns="36000" rIns="36000" rtlCol="0">
            <a:noAutofit/>
          </a:bodyPr>
          <a:p>
            <a:r>
              <a:rPr lang="zh-CN" altLang="en-US" dirty="0">
                <a:solidFill>
                  <a:srgbClr val="000000"/>
                </a:solidFill>
              </a:rPr>
              <a:t>潮汐电</a:t>
            </a:r>
            <a:endParaRPr lang="en-US" dirty="0">
              <a:solidFill>
                <a:srgbClr val="000000"/>
              </a:solidFill>
            </a:endParaRPr>
          </a:p>
        </p:txBody>
      </p:sp>
      <p:sp>
        <p:nvSpPr>
          <p:cNvPr id="1048790" name="TextBox 17"/>
          <p:cNvSpPr txBox="1"/>
          <p:nvPr/>
        </p:nvSpPr>
        <p:spPr>
          <a:xfrm>
            <a:off x="8030740" y="6084260"/>
            <a:ext cx="979905" cy="410303"/>
          </a:xfrm>
          <a:prstGeom prst="rect">
            <a:avLst/>
          </a:prstGeom>
          <a:noFill/>
        </p:spPr>
        <p:txBody>
          <a:bodyPr wrap="none" lIns="36000" rIns="36000" rtlCol="0">
            <a:noAutofit/>
          </a:bodyPr>
          <a:p>
            <a:r>
              <a:rPr lang="zh-CN" altLang="en-US" dirty="0">
                <a:solidFill>
                  <a:srgbClr val="000000"/>
                </a:solidFill>
              </a:rPr>
              <a:t>。。。</a:t>
            </a:r>
            <a:endParaRPr lang="en-US"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grpSp>
        <p:nvGrpSpPr>
          <p:cNvPr id="191" name="Group 43"/>
          <p:cNvGrpSpPr/>
          <p:nvPr/>
        </p:nvGrpSpPr>
        <p:grpSpPr bwMode="auto">
          <a:xfrm>
            <a:off x="-228600" y="1279066"/>
            <a:ext cx="7924800" cy="2244932"/>
            <a:chOff x="-161450" y="999513"/>
            <a:chExt cx="6888060" cy="1683772"/>
          </a:xfrm>
        </p:grpSpPr>
        <p:sp>
          <p:nvSpPr>
            <p:cNvPr id="1048791" name="Rectangle 5"/>
            <p:cNvSpPr>
              <a:spLocks noChangeArrowheads="1"/>
            </p:cNvSpPr>
            <p:nvPr/>
          </p:nvSpPr>
          <p:spPr bwMode="auto">
            <a:xfrm>
              <a:off x="514542" y="2348705"/>
              <a:ext cx="915930" cy="334580"/>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初始阶段</a:t>
              </a:r>
              <a:endParaRPr kumimoji="1" lang="zh-CN" altLang="en-US" sz="1200" kern="0" dirty="0">
                <a:solidFill>
                  <a:srgbClr val="000000"/>
                </a:solidFill>
                <a:latin typeface="华文楷体" panose="02010600040101010101" pitchFamily="2" charset="-122"/>
              </a:endParaRPr>
            </a:p>
          </p:txBody>
        </p:sp>
        <p:sp>
          <p:nvSpPr>
            <p:cNvPr id="1048792" name="Rectangle 6"/>
            <p:cNvSpPr>
              <a:spLocks noChangeArrowheads="1"/>
            </p:cNvSpPr>
            <p:nvPr/>
          </p:nvSpPr>
          <p:spPr bwMode="auto">
            <a:xfrm>
              <a:off x="1541590" y="2445150"/>
              <a:ext cx="915931" cy="95254"/>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扩展阶段</a:t>
              </a:r>
              <a:endParaRPr kumimoji="1" lang="zh-CN" altLang="en-US" sz="1200" kern="0" dirty="0">
                <a:solidFill>
                  <a:srgbClr val="000000"/>
                </a:solidFill>
                <a:latin typeface="华文楷体" panose="02010600040101010101" pitchFamily="2" charset="-122"/>
              </a:endParaRPr>
            </a:p>
          </p:txBody>
        </p:sp>
        <p:sp>
          <p:nvSpPr>
            <p:cNvPr id="1048793" name="Rectangle 7"/>
            <p:cNvSpPr>
              <a:spLocks noChangeArrowheads="1"/>
            </p:cNvSpPr>
            <p:nvPr/>
          </p:nvSpPr>
          <p:spPr bwMode="auto">
            <a:xfrm>
              <a:off x="2486094" y="2468963"/>
              <a:ext cx="915930" cy="94064"/>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控制阶段</a:t>
              </a:r>
              <a:endParaRPr kumimoji="1" lang="zh-CN" altLang="en-US" sz="1200" kern="0" dirty="0">
                <a:solidFill>
                  <a:srgbClr val="000000"/>
                </a:solidFill>
                <a:latin typeface="华文楷体" panose="02010600040101010101" pitchFamily="2" charset="-122"/>
              </a:endParaRPr>
            </a:p>
          </p:txBody>
        </p:sp>
        <p:sp>
          <p:nvSpPr>
            <p:cNvPr id="1048794" name="Rectangle 8"/>
            <p:cNvSpPr>
              <a:spLocks noChangeArrowheads="1"/>
            </p:cNvSpPr>
            <p:nvPr/>
          </p:nvSpPr>
          <p:spPr bwMode="auto">
            <a:xfrm>
              <a:off x="3386150" y="2468963"/>
              <a:ext cx="915931" cy="94064"/>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整合阶段</a:t>
              </a:r>
              <a:endParaRPr kumimoji="1" lang="zh-CN" altLang="en-US" sz="1200" kern="0" dirty="0">
                <a:solidFill>
                  <a:srgbClr val="000000"/>
                </a:solidFill>
                <a:latin typeface="华文楷体" panose="02010600040101010101" pitchFamily="2" charset="-122"/>
              </a:endParaRPr>
            </a:p>
          </p:txBody>
        </p:sp>
        <p:sp>
          <p:nvSpPr>
            <p:cNvPr id="1048795" name="Rectangle 9"/>
            <p:cNvSpPr>
              <a:spLocks noChangeArrowheads="1"/>
            </p:cNvSpPr>
            <p:nvPr/>
          </p:nvSpPr>
          <p:spPr bwMode="auto">
            <a:xfrm>
              <a:off x="4295732" y="2468963"/>
              <a:ext cx="914343" cy="94064"/>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数据管理阶段</a:t>
              </a:r>
              <a:endParaRPr kumimoji="1" lang="zh-CN" altLang="en-US" sz="1200" kern="0" dirty="0">
                <a:solidFill>
                  <a:srgbClr val="000000"/>
                </a:solidFill>
                <a:latin typeface="华文楷体" panose="02010600040101010101" pitchFamily="2" charset="-122"/>
              </a:endParaRPr>
            </a:p>
          </p:txBody>
        </p:sp>
        <p:sp>
          <p:nvSpPr>
            <p:cNvPr id="1048796" name="Line 11"/>
            <p:cNvSpPr>
              <a:spLocks noChangeShapeType="1"/>
            </p:cNvSpPr>
            <p:nvPr/>
          </p:nvSpPr>
          <p:spPr bwMode="auto">
            <a:xfrm flipV="1">
              <a:off x="1465395" y="2337989"/>
              <a:ext cx="0" cy="236945"/>
            </a:xfrm>
            <a:prstGeom prst="line">
              <a:avLst/>
            </a:prstGeom>
            <a:noFill/>
            <a:ln w="9525">
              <a:solidFill>
                <a:srgbClr val="000000"/>
              </a:solidFill>
              <a:prstDash val="dash"/>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797" name="Line 12"/>
            <p:cNvSpPr>
              <a:spLocks noChangeShapeType="1"/>
            </p:cNvSpPr>
            <p:nvPr/>
          </p:nvSpPr>
          <p:spPr bwMode="auto">
            <a:xfrm flipV="1">
              <a:off x="2500380" y="1952210"/>
              <a:ext cx="0" cy="632250"/>
            </a:xfrm>
            <a:prstGeom prst="line">
              <a:avLst/>
            </a:prstGeom>
            <a:noFill/>
            <a:ln w="9525">
              <a:solidFill>
                <a:srgbClr val="000000"/>
              </a:solidFill>
              <a:prstDash val="dash"/>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798" name="Line 13"/>
            <p:cNvSpPr>
              <a:spLocks noChangeShapeType="1"/>
            </p:cNvSpPr>
            <p:nvPr/>
          </p:nvSpPr>
          <p:spPr bwMode="auto">
            <a:xfrm flipH="1" flipV="1">
              <a:off x="3392500" y="1846240"/>
              <a:ext cx="0" cy="727503"/>
            </a:xfrm>
            <a:prstGeom prst="line">
              <a:avLst/>
            </a:prstGeom>
            <a:noFill/>
            <a:ln w="9525">
              <a:solidFill>
                <a:srgbClr val="000000"/>
              </a:solidFill>
              <a:prstDash val="dash"/>
              <a:round/>
            </a:ln>
            <a:effectLst/>
          </p:spPr>
          <p:txBody>
            <a:bodyPr/>
            <a:p>
              <a:pPr algn="ctr" defTabSz="779145"/>
              <a:endParaRPr kumimoji="1" lang="zh-CN" altLang="en-US" sz="1600" kern="0">
                <a:solidFill>
                  <a:srgbClr val="000000"/>
                </a:solidFill>
                <a:latin typeface="华文楷体" panose="02010600040101010101" pitchFamily="2" charset="-122"/>
              </a:endParaRPr>
            </a:p>
          </p:txBody>
        </p:sp>
        <p:sp>
          <p:nvSpPr>
            <p:cNvPr id="1048799" name="Line 14"/>
            <p:cNvSpPr>
              <a:spLocks noChangeShapeType="1"/>
            </p:cNvSpPr>
            <p:nvPr/>
          </p:nvSpPr>
          <p:spPr bwMode="auto">
            <a:xfrm flipH="1" flipV="1">
              <a:off x="5218011" y="1381876"/>
              <a:ext cx="0" cy="1202583"/>
            </a:xfrm>
            <a:prstGeom prst="line">
              <a:avLst/>
            </a:prstGeom>
            <a:noFill/>
            <a:ln w="9525">
              <a:solidFill>
                <a:srgbClr val="000000"/>
              </a:solidFill>
              <a:prstDash val="dash"/>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00" name="Line 15"/>
            <p:cNvSpPr>
              <a:spLocks noChangeShapeType="1"/>
            </p:cNvSpPr>
            <p:nvPr/>
          </p:nvSpPr>
          <p:spPr bwMode="auto">
            <a:xfrm flipV="1">
              <a:off x="4300493" y="1650969"/>
              <a:ext cx="0" cy="933490"/>
            </a:xfrm>
            <a:prstGeom prst="line">
              <a:avLst/>
            </a:prstGeom>
            <a:noFill/>
            <a:ln w="9525">
              <a:solidFill>
                <a:srgbClr val="000000"/>
              </a:solidFill>
              <a:prstDash val="dash"/>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01" name="Text Box 16"/>
            <p:cNvSpPr txBox="1">
              <a:spLocks noChangeArrowheads="1"/>
            </p:cNvSpPr>
            <p:nvPr/>
          </p:nvSpPr>
          <p:spPr bwMode="auto">
            <a:xfrm>
              <a:off x="5686295" y="2561836"/>
              <a:ext cx="790526" cy="119068"/>
            </a:xfrm>
            <a:prstGeom prst="rect">
              <a:avLst/>
            </a:prstGeom>
            <a:noFill/>
            <a:ln w="9525" algn="ctr">
              <a:noFill/>
              <a:miter lim="800000"/>
            </a:ln>
            <a:effectLst/>
          </p:spPr>
          <p:txBody>
            <a:bodyPr/>
            <a:p>
              <a:pPr algn="r" defTabSz="779145"/>
              <a:r>
                <a:rPr kumimoji="1" lang="zh-CN" altLang="en-US" sz="1400" kern="0" dirty="0">
                  <a:solidFill>
                    <a:srgbClr val="000000"/>
                  </a:solidFill>
                  <a:latin typeface="华文楷体" panose="02010600040101010101" pitchFamily="2" charset="-122"/>
                </a:rPr>
                <a:t>时间</a:t>
              </a:r>
              <a:endParaRPr kumimoji="1" lang="zh-CN" altLang="en-US" sz="1400" kern="0" dirty="0">
                <a:solidFill>
                  <a:srgbClr val="000000"/>
                </a:solidFill>
                <a:latin typeface="华文楷体" panose="02010600040101010101" pitchFamily="2" charset="-122"/>
              </a:endParaRPr>
            </a:p>
          </p:txBody>
        </p:sp>
        <p:sp>
          <p:nvSpPr>
            <p:cNvPr id="1048802" name="Text Box 17"/>
            <p:cNvSpPr txBox="1">
              <a:spLocks noChangeArrowheads="1"/>
            </p:cNvSpPr>
            <p:nvPr/>
          </p:nvSpPr>
          <p:spPr bwMode="auto">
            <a:xfrm>
              <a:off x="142528" y="1006398"/>
              <a:ext cx="298432" cy="729884"/>
            </a:xfrm>
            <a:prstGeom prst="rect">
              <a:avLst/>
            </a:prstGeom>
            <a:noFill/>
            <a:ln w="9525" algn="ctr">
              <a:noFill/>
              <a:miter lim="800000"/>
            </a:ln>
            <a:effectLst/>
          </p:spPr>
          <p:txBody>
            <a:bodyPr/>
            <a:p>
              <a:pPr algn="ctr" defTabSz="779145"/>
              <a:r>
                <a:rPr kumimoji="1" lang="zh-CN" altLang="en-US" sz="1400" kern="0" dirty="0">
                  <a:solidFill>
                    <a:srgbClr val="000000"/>
                  </a:solidFill>
                  <a:latin typeface="华文楷体" panose="02010600040101010101" pitchFamily="2" charset="-122"/>
                </a:rPr>
                <a:t>投入</a:t>
              </a:r>
              <a:endParaRPr kumimoji="1" lang="zh-CN" altLang="en-US" sz="1400" kern="0" dirty="0">
                <a:solidFill>
                  <a:srgbClr val="000000"/>
                </a:solidFill>
                <a:latin typeface="华文楷体" panose="02010600040101010101" pitchFamily="2" charset="-122"/>
              </a:endParaRPr>
            </a:p>
          </p:txBody>
        </p:sp>
        <p:sp>
          <p:nvSpPr>
            <p:cNvPr id="1048803" name="Freeform 19"/>
            <p:cNvSpPr/>
            <p:nvPr/>
          </p:nvSpPr>
          <p:spPr bwMode="auto">
            <a:xfrm>
              <a:off x="430409" y="1286622"/>
              <a:ext cx="5768616" cy="1202583"/>
            </a:xfrm>
            <a:custGeom>
              <a:avLst/>
              <a:gdLst>
                <a:gd name="T0" fmla="*/ 0 w 4791"/>
                <a:gd name="T1" fmla="*/ 2155 h 2155"/>
                <a:gd name="T2" fmla="*/ 794 w 4791"/>
                <a:gd name="T3" fmla="*/ 1900 h 2155"/>
                <a:gd name="T4" fmla="*/ 1588 w 4791"/>
                <a:gd name="T5" fmla="*/ 1191 h 2155"/>
                <a:gd name="T6" fmla="*/ 2353 w 4791"/>
                <a:gd name="T7" fmla="*/ 1021 h 2155"/>
                <a:gd name="T8" fmla="*/ 3147 w 4791"/>
                <a:gd name="T9" fmla="*/ 652 h 2155"/>
                <a:gd name="T10" fmla="*/ 3941 w 4791"/>
                <a:gd name="T11" fmla="*/ 170 h 2155"/>
                <a:gd name="T12" fmla="*/ 4791 w 4791"/>
                <a:gd name="T13" fmla="*/ 0 h 21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91" h="2155">
                  <a:moveTo>
                    <a:pt x="0" y="2155"/>
                  </a:moveTo>
                  <a:cubicBezTo>
                    <a:pt x="264" y="2108"/>
                    <a:pt x="529" y="2061"/>
                    <a:pt x="794" y="1900"/>
                  </a:cubicBezTo>
                  <a:cubicBezTo>
                    <a:pt x="1059" y="1739"/>
                    <a:pt x="1328" y="1338"/>
                    <a:pt x="1588" y="1191"/>
                  </a:cubicBezTo>
                  <a:cubicBezTo>
                    <a:pt x="1848" y="1044"/>
                    <a:pt x="2093" y="1111"/>
                    <a:pt x="2353" y="1021"/>
                  </a:cubicBezTo>
                  <a:cubicBezTo>
                    <a:pt x="2613" y="931"/>
                    <a:pt x="2882" y="794"/>
                    <a:pt x="3147" y="652"/>
                  </a:cubicBezTo>
                  <a:cubicBezTo>
                    <a:pt x="3412" y="510"/>
                    <a:pt x="3667" y="279"/>
                    <a:pt x="3941" y="170"/>
                  </a:cubicBezTo>
                  <a:cubicBezTo>
                    <a:pt x="4215" y="61"/>
                    <a:pt x="4650" y="28"/>
                    <a:pt x="4791" y="0"/>
                  </a:cubicBezTo>
                </a:path>
              </a:pathLst>
            </a:custGeom>
            <a:noFill/>
            <a:ln w="9525" cmpd="sng">
              <a:solidFill>
                <a:schemeClr val="tx1"/>
              </a:solidFill>
              <a:prstDash val="solid"/>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04" name="Oval 20"/>
            <p:cNvSpPr>
              <a:spLocks noChangeArrowheads="1"/>
            </p:cNvSpPr>
            <p:nvPr/>
          </p:nvSpPr>
          <p:spPr bwMode="auto">
            <a:xfrm>
              <a:off x="3329980" y="1806947"/>
              <a:ext cx="146048" cy="115496"/>
            </a:xfrm>
            <a:prstGeom prst="ellipse">
              <a:avLst/>
            </a:prstGeom>
            <a:solidFill>
              <a:schemeClr val="accent1"/>
            </a:solidFill>
            <a:ln w="9525" algn="ctr">
              <a:noFill/>
              <a:round/>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05" name="AutoShape 21"/>
            <p:cNvSpPr>
              <a:spLocks noChangeArrowheads="1"/>
            </p:cNvSpPr>
            <p:nvPr/>
          </p:nvSpPr>
          <p:spPr bwMode="auto">
            <a:xfrm flipH="1">
              <a:off x="1990825" y="1411642"/>
              <a:ext cx="1555653" cy="251233"/>
            </a:xfrm>
            <a:prstGeom prst="wedgeRoundRectCallout">
              <a:avLst>
                <a:gd name="adj1" fmla="val -35697"/>
                <a:gd name="adj2" fmla="val 116264"/>
                <a:gd name="adj3" fmla="val 16667"/>
              </a:avLst>
            </a:prstGeom>
            <a:solidFill>
              <a:schemeClr val="accent1"/>
            </a:solidFill>
            <a:ln w="9525" algn="ctr">
              <a:noFill/>
              <a:miter lim="800000"/>
            </a:ln>
            <a:effectLst/>
          </p:spPr>
          <p:txBody>
            <a:bodyPr/>
            <a:p>
              <a:pPr algn="ctr" defTabSz="779145"/>
              <a:r>
                <a:rPr kumimoji="1" lang="zh-CN" altLang="en-US" sz="1200" kern="0" dirty="0">
                  <a:solidFill>
                    <a:srgbClr val="FFFFFF"/>
                  </a:solidFill>
                  <a:latin typeface="华文楷体" panose="02010600040101010101" pitchFamily="2" charset="-122"/>
                </a:rPr>
                <a:t>规划与重构</a:t>
              </a:r>
              <a:endParaRPr kumimoji="1" lang="zh-CN" altLang="en-US" sz="1200" kern="0" dirty="0">
                <a:solidFill>
                  <a:srgbClr val="FFFFFF"/>
                </a:solidFill>
                <a:latin typeface="华文楷体" panose="02010600040101010101" pitchFamily="2" charset="-122"/>
              </a:endParaRPr>
            </a:p>
          </p:txBody>
        </p:sp>
        <p:sp>
          <p:nvSpPr>
            <p:cNvPr id="1048806" name="Text Box 22"/>
            <p:cNvSpPr txBox="1">
              <a:spLocks noChangeArrowheads="1"/>
            </p:cNvSpPr>
            <p:nvPr/>
          </p:nvSpPr>
          <p:spPr bwMode="auto">
            <a:xfrm>
              <a:off x="3360752" y="1861718"/>
              <a:ext cx="609562" cy="142881"/>
            </a:xfrm>
            <a:prstGeom prst="rect">
              <a:avLst/>
            </a:prstGeom>
            <a:noFill/>
            <a:ln w="9525" algn="ctr">
              <a:noFill/>
              <a:miter lim="800000"/>
            </a:ln>
            <a:effectLst/>
          </p:spPr>
          <p:txBody>
            <a:bodyPr/>
            <a:p>
              <a:pPr defTabSz="779145"/>
              <a:r>
                <a:rPr kumimoji="1" lang="zh-CN" altLang="en-US" sz="1200" kern="0" dirty="0">
                  <a:solidFill>
                    <a:srgbClr val="000000"/>
                  </a:solidFill>
                  <a:latin typeface="华文楷体" panose="02010600040101010101" pitchFamily="2" charset="-122"/>
                </a:rPr>
                <a:t>转型</a:t>
              </a:r>
              <a:endParaRPr kumimoji="1" lang="zh-CN" altLang="en-US" sz="1200" kern="0" dirty="0">
                <a:solidFill>
                  <a:srgbClr val="000000"/>
                </a:solidFill>
                <a:latin typeface="华文楷体" panose="02010600040101010101" pitchFamily="2" charset="-122"/>
              </a:endParaRPr>
            </a:p>
          </p:txBody>
        </p:sp>
        <p:sp>
          <p:nvSpPr>
            <p:cNvPr id="1048807" name="Line 23"/>
            <p:cNvSpPr>
              <a:spLocks noChangeShapeType="1"/>
            </p:cNvSpPr>
            <p:nvPr/>
          </p:nvSpPr>
          <p:spPr bwMode="auto">
            <a:xfrm flipV="1">
              <a:off x="430409" y="1065156"/>
              <a:ext cx="0" cy="1519303"/>
            </a:xfrm>
            <a:prstGeom prst="line">
              <a:avLst/>
            </a:prstGeom>
            <a:noFill/>
            <a:ln w="9525">
              <a:solidFill>
                <a:srgbClr val="000000"/>
              </a:solidFill>
              <a:round/>
              <a:tailEnd type="triangle" w="med" len="me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08" name="Line 24"/>
            <p:cNvSpPr>
              <a:spLocks noChangeShapeType="1"/>
            </p:cNvSpPr>
            <p:nvPr/>
          </p:nvSpPr>
          <p:spPr bwMode="auto">
            <a:xfrm>
              <a:off x="431997" y="2584459"/>
              <a:ext cx="5930531" cy="0"/>
            </a:xfrm>
            <a:prstGeom prst="line">
              <a:avLst/>
            </a:prstGeom>
            <a:noFill/>
            <a:ln w="9525">
              <a:solidFill>
                <a:srgbClr val="000000"/>
              </a:solidFill>
              <a:round/>
              <a:tailEnd type="triangle" w="med" len="me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09" name="Text Box 26"/>
            <p:cNvSpPr txBox="1">
              <a:spLocks noChangeArrowheads="1"/>
            </p:cNvSpPr>
            <p:nvPr/>
          </p:nvSpPr>
          <p:spPr bwMode="auto">
            <a:xfrm>
              <a:off x="475494" y="1010799"/>
              <a:ext cx="1498887" cy="191699"/>
            </a:xfrm>
            <a:prstGeom prst="rect">
              <a:avLst/>
            </a:prstGeom>
            <a:noFill/>
            <a:ln w="9525" algn="ctr">
              <a:noFill/>
              <a:miter lim="800000"/>
            </a:ln>
            <a:effectLst/>
          </p:spPr>
          <p:txBody>
            <a:bodyPr/>
            <a:p>
              <a:pPr algn="ctr" defTabSz="779145"/>
              <a:r>
                <a:rPr kumimoji="1" lang="en-US" altLang="zh-CN" sz="1200" kern="0" dirty="0">
                  <a:solidFill>
                    <a:srgbClr val="000000"/>
                  </a:solidFill>
                  <a:latin typeface="华文楷体" panose="02010600040101010101" pitchFamily="2" charset="-122"/>
                </a:rPr>
                <a:t>IT</a:t>
              </a:r>
              <a:r>
                <a:rPr kumimoji="1" lang="zh-CN" altLang="en-US" sz="1200" kern="0" dirty="0">
                  <a:solidFill>
                    <a:srgbClr val="000000"/>
                  </a:solidFill>
                  <a:latin typeface="华文楷体" panose="02010600040101010101" pitchFamily="2" charset="-122"/>
                </a:rPr>
                <a:t>启蒙时代（</a:t>
              </a:r>
              <a:r>
                <a:rPr kumimoji="1" lang="en-US" altLang="zh-CN" sz="1200" kern="0" dirty="0">
                  <a:solidFill>
                    <a:srgbClr val="000000"/>
                  </a:solidFill>
                  <a:latin typeface="华文楷体" panose="02010600040101010101" pitchFamily="2" charset="-122"/>
                </a:rPr>
                <a:t>1.0</a:t>
              </a:r>
              <a:r>
                <a:rPr kumimoji="1" lang="zh-CN" altLang="en-US" sz="1200" kern="0" dirty="0">
                  <a:solidFill>
                    <a:srgbClr val="000000"/>
                  </a:solidFill>
                  <a:latin typeface="华文楷体" panose="02010600040101010101" pitchFamily="2" charset="-122"/>
                </a:rPr>
                <a:t>）</a:t>
              </a:r>
              <a:endParaRPr kumimoji="1" lang="zh-CN" altLang="en-US" sz="1200" kern="0" dirty="0">
                <a:solidFill>
                  <a:srgbClr val="000000"/>
                </a:solidFill>
                <a:latin typeface="华文楷体" panose="02010600040101010101" pitchFamily="2" charset="-122"/>
              </a:endParaRPr>
            </a:p>
          </p:txBody>
        </p:sp>
        <p:sp>
          <p:nvSpPr>
            <p:cNvPr id="1048810" name="Text Box 27"/>
            <p:cNvSpPr txBox="1">
              <a:spLocks noChangeArrowheads="1"/>
            </p:cNvSpPr>
            <p:nvPr/>
          </p:nvSpPr>
          <p:spPr bwMode="auto">
            <a:xfrm>
              <a:off x="3451647" y="999513"/>
              <a:ext cx="1703281" cy="111924"/>
            </a:xfrm>
            <a:prstGeom prst="rect">
              <a:avLst/>
            </a:prstGeom>
            <a:noFill/>
            <a:ln w="9525" algn="ctr">
              <a:noFill/>
              <a:miter lim="800000"/>
            </a:ln>
            <a:effectLst/>
          </p:spPr>
          <p:txBody>
            <a:bodyPr/>
            <a:p>
              <a:pPr algn="ctr" defTabSz="779145"/>
              <a:r>
                <a:rPr kumimoji="1" lang="zh-CN" altLang="en-US" sz="1200" kern="0" dirty="0">
                  <a:solidFill>
                    <a:srgbClr val="000000"/>
                  </a:solidFill>
                  <a:latin typeface="华文楷体" panose="02010600040101010101" pitchFamily="2" charset="-122"/>
                </a:rPr>
                <a:t>企业级</a:t>
              </a:r>
              <a:r>
                <a:rPr kumimoji="1" lang="en-US" altLang="zh-CN" sz="1200" kern="0" dirty="0">
                  <a:solidFill>
                    <a:srgbClr val="000000"/>
                  </a:solidFill>
                  <a:latin typeface="华文楷体" panose="02010600040101010101" pitchFamily="2" charset="-122"/>
                </a:rPr>
                <a:t>IT</a:t>
              </a:r>
              <a:r>
                <a:rPr kumimoji="1" lang="zh-CN" altLang="en-US" sz="1200" kern="0" dirty="0">
                  <a:solidFill>
                    <a:srgbClr val="000000"/>
                  </a:solidFill>
                  <a:latin typeface="华文楷体" panose="02010600040101010101" pitchFamily="2" charset="-122"/>
                </a:rPr>
                <a:t>时代（</a:t>
              </a:r>
              <a:r>
                <a:rPr kumimoji="1" lang="en-US" altLang="zh-CN" sz="1200" kern="0" dirty="0">
                  <a:solidFill>
                    <a:srgbClr val="000000"/>
                  </a:solidFill>
                  <a:latin typeface="华文楷体" panose="02010600040101010101" pitchFamily="2" charset="-122"/>
                </a:rPr>
                <a:t>3.0</a:t>
              </a:r>
              <a:r>
                <a:rPr kumimoji="1" lang="zh-CN" altLang="en-US" sz="1200" kern="0" dirty="0">
                  <a:solidFill>
                    <a:srgbClr val="000000"/>
                  </a:solidFill>
                  <a:latin typeface="华文楷体" panose="02010600040101010101" pitchFamily="2" charset="-122"/>
                </a:rPr>
                <a:t>）</a:t>
              </a:r>
              <a:endParaRPr kumimoji="1" lang="zh-CN" altLang="en-US" sz="1200" kern="0" dirty="0">
                <a:solidFill>
                  <a:srgbClr val="000000"/>
                </a:solidFill>
                <a:latin typeface="华文楷体" panose="02010600040101010101" pitchFamily="2" charset="-122"/>
              </a:endParaRPr>
            </a:p>
          </p:txBody>
        </p:sp>
        <p:sp>
          <p:nvSpPr>
            <p:cNvPr id="1048811" name="Text Box 28"/>
            <p:cNvSpPr txBox="1">
              <a:spLocks noChangeArrowheads="1"/>
            </p:cNvSpPr>
            <p:nvPr/>
          </p:nvSpPr>
          <p:spPr bwMode="auto">
            <a:xfrm>
              <a:off x="1863682" y="1006398"/>
              <a:ext cx="1766778" cy="111924"/>
            </a:xfrm>
            <a:prstGeom prst="rect">
              <a:avLst/>
            </a:prstGeom>
            <a:noFill/>
            <a:ln w="9525" algn="ctr">
              <a:noFill/>
              <a:miter lim="800000"/>
            </a:ln>
            <a:effectLst/>
          </p:spPr>
          <p:txBody>
            <a:bodyPr/>
            <a:p>
              <a:pPr algn="ctr" defTabSz="779145"/>
              <a:r>
                <a:rPr kumimoji="1" lang="zh-CN" altLang="en-US" sz="1200" kern="0" dirty="0">
                  <a:solidFill>
                    <a:srgbClr val="000000"/>
                  </a:solidFill>
                  <a:latin typeface="华文楷体" panose="02010600040101010101" pitchFamily="2" charset="-122"/>
                </a:rPr>
                <a:t>部门级</a:t>
              </a:r>
              <a:r>
                <a:rPr kumimoji="1" lang="en-US" altLang="zh-CN" sz="1200" kern="0" dirty="0">
                  <a:solidFill>
                    <a:srgbClr val="000000"/>
                  </a:solidFill>
                  <a:latin typeface="华文楷体" panose="02010600040101010101" pitchFamily="2" charset="-122"/>
                </a:rPr>
                <a:t>IT</a:t>
              </a:r>
              <a:r>
                <a:rPr kumimoji="1" lang="zh-CN" altLang="en-US" sz="1200" kern="0" dirty="0">
                  <a:solidFill>
                    <a:srgbClr val="000000"/>
                  </a:solidFill>
                  <a:latin typeface="华文楷体" panose="02010600040101010101" pitchFamily="2" charset="-122"/>
                </a:rPr>
                <a:t>时代（</a:t>
              </a:r>
              <a:r>
                <a:rPr kumimoji="1" lang="en-US" altLang="zh-CN" sz="1200" kern="0" dirty="0">
                  <a:solidFill>
                    <a:srgbClr val="000000"/>
                  </a:solidFill>
                  <a:latin typeface="华文楷体" panose="02010600040101010101" pitchFamily="2" charset="-122"/>
                </a:rPr>
                <a:t>2.0</a:t>
              </a:r>
              <a:r>
                <a:rPr kumimoji="1" lang="zh-CN" altLang="en-US" sz="1200" kern="0" dirty="0">
                  <a:solidFill>
                    <a:srgbClr val="000000"/>
                  </a:solidFill>
                  <a:latin typeface="华文楷体" panose="02010600040101010101" pitchFamily="2" charset="-122"/>
                </a:rPr>
                <a:t>）</a:t>
              </a:r>
              <a:endParaRPr kumimoji="1" lang="zh-CN" altLang="en-US" sz="1200" kern="0" dirty="0">
                <a:solidFill>
                  <a:srgbClr val="000000"/>
                </a:solidFill>
                <a:latin typeface="华文楷体" panose="02010600040101010101" pitchFamily="2" charset="-122"/>
              </a:endParaRPr>
            </a:p>
          </p:txBody>
        </p:sp>
        <p:sp>
          <p:nvSpPr>
            <p:cNvPr id="1048812" name="AutoShape 29"/>
            <p:cNvSpPr>
              <a:spLocks noChangeArrowheads="1"/>
            </p:cNvSpPr>
            <p:nvPr/>
          </p:nvSpPr>
          <p:spPr bwMode="auto">
            <a:xfrm flipV="1">
              <a:off x="1519367" y="1192558"/>
              <a:ext cx="130167" cy="63106"/>
            </a:xfrm>
            <a:prstGeom prst="triangle">
              <a:avLst>
                <a:gd name="adj" fmla="val 50000"/>
              </a:avLst>
            </a:prstGeom>
            <a:solidFill>
              <a:srgbClr val="008CC6"/>
            </a:solidFill>
            <a:ln w="9525" algn="ctr">
              <a:solidFill>
                <a:srgbClr val="008CC6"/>
              </a:solidFill>
              <a:miter lim="800000"/>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13" name="AutoShape 30"/>
            <p:cNvSpPr>
              <a:spLocks noChangeArrowheads="1"/>
            </p:cNvSpPr>
            <p:nvPr/>
          </p:nvSpPr>
          <p:spPr bwMode="auto">
            <a:xfrm flipV="1">
              <a:off x="3319480" y="1192558"/>
              <a:ext cx="130167" cy="63106"/>
            </a:xfrm>
            <a:prstGeom prst="triangle">
              <a:avLst>
                <a:gd name="adj" fmla="val 50000"/>
              </a:avLst>
            </a:prstGeom>
            <a:solidFill>
              <a:srgbClr val="008CC6"/>
            </a:solidFill>
            <a:ln w="9525" algn="ctr">
              <a:solidFill>
                <a:srgbClr val="008CC6"/>
              </a:solidFill>
              <a:miter lim="800000"/>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14" name="AutoShape 31"/>
            <p:cNvSpPr>
              <a:spLocks noChangeArrowheads="1"/>
            </p:cNvSpPr>
            <p:nvPr/>
          </p:nvSpPr>
          <p:spPr bwMode="auto">
            <a:xfrm flipV="1">
              <a:off x="5152928" y="1192558"/>
              <a:ext cx="130167" cy="63106"/>
            </a:xfrm>
            <a:prstGeom prst="triangle">
              <a:avLst>
                <a:gd name="adj" fmla="val 50000"/>
              </a:avLst>
            </a:prstGeom>
            <a:solidFill>
              <a:srgbClr val="008CC6"/>
            </a:solidFill>
            <a:ln w="9525" algn="ctr">
              <a:solidFill>
                <a:srgbClr val="008CC6"/>
              </a:solidFill>
              <a:miter lim="800000"/>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15" name="Line 32"/>
            <p:cNvSpPr>
              <a:spLocks noChangeShapeType="1"/>
            </p:cNvSpPr>
            <p:nvPr/>
          </p:nvSpPr>
          <p:spPr bwMode="auto">
            <a:xfrm flipV="1">
              <a:off x="431997" y="1223516"/>
              <a:ext cx="5800364" cy="1191"/>
            </a:xfrm>
            <a:prstGeom prst="line">
              <a:avLst/>
            </a:prstGeom>
            <a:noFill/>
            <a:ln w="9525">
              <a:solidFill>
                <a:schemeClr val="tx1"/>
              </a:solidFill>
              <a:prstDash val="dash"/>
              <a:round/>
            </a:ln>
            <a:effectLst/>
          </p:spPr>
          <p:txBody>
            <a:bodyPr/>
            <a:p>
              <a:pPr defTabSz="779145"/>
              <a:endParaRPr kumimoji="1" lang="zh-CN" altLang="en-US" sz="1600" kern="0">
                <a:solidFill>
                  <a:srgbClr val="000000"/>
                </a:solidFill>
                <a:latin typeface="华文楷体" panose="02010600040101010101" pitchFamily="2" charset="-122"/>
              </a:endParaRPr>
            </a:p>
          </p:txBody>
        </p:sp>
        <p:sp>
          <p:nvSpPr>
            <p:cNvPr id="1048816" name="Text Box 35"/>
            <p:cNvSpPr txBox="1">
              <a:spLocks noChangeArrowheads="1"/>
            </p:cNvSpPr>
            <p:nvPr/>
          </p:nvSpPr>
          <p:spPr bwMode="auto">
            <a:xfrm>
              <a:off x="3303583" y="1253818"/>
              <a:ext cx="2716044" cy="111924"/>
            </a:xfrm>
            <a:prstGeom prst="rect">
              <a:avLst/>
            </a:prstGeom>
            <a:noFill/>
            <a:ln w="9525" algn="ctr">
              <a:noFill/>
              <a:miter lim="800000"/>
            </a:ln>
            <a:effectLst/>
          </p:spPr>
          <p:txBody>
            <a:bodyPr/>
            <a:p>
              <a:pPr algn="ctr" defTabSz="779145"/>
              <a:r>
                <a:rPr kumimoji="1" lang="zh-CN" altLang="en-US" sz="1200" kern="0" dirty="0">
                  <a:solidFill>
                    <a:srgbClr val="000000"/>
                  </a:solidFill>
                  <a:latin typeface="华文楷体" panose="02010600040101010101" pitchFamily="2" charset="-122"/>
                </a:rPr>
                <a:t>战略型</a:t>
              </a:r>
              <a:endParaRPr kumimoji="1" lang="zh-CN" altLang="en-US" sz="1200" kern="0" dirty="0">
                <a:solidFill>
                  <a:srgbClr val="000000"/>
                </a:solidFill>
                <a:latin typeface="华文楷体" panose="02010600040101010101" pitchFamily="2" charset="-122"/>
              </a:endParaRPr>
            </a:p>
          </p:txBody>
        </p:sp>
        <p:sp>
          <p:nvSpPr>
            <p:cNvPr id="1048817" name="AutoShape 36"/>
            <p:cNvSpPr>
              <a:spLocks noChangeArrowheads="1"/>
            </p:cNvSpPr>
            <p:nvPr/>
          </p:nvSpPr>
          <p:spPr bwMode="auto">
            <a:xfrm>
              <a:off x="1814623" y="1291384"/>
              <a:ext cx="2290620" cy="94063"/>
            </a:xfrm>
            <a:prstGeom prst="rightArrow">
              <a:avLst>
                <a:gd name="adj1" fmla="val 50000"/>
                <a:gd name="adj2" fmla="val 291765"/>
              </a:avLst>
            </a:prstGeom>
            <a:solidFill>
              <a:schemeClr val="accent1"/>
            </a:solidFill>
            <a:ln w="9525" algn="ctr">
              <a:noFill/>
              <a:miter lim="800000"/>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18" name="Text Box 35"/>
            <p:cNvSpPr txBox="1">
              <a:spLocks noChangeArrowheads="1"/>
            </p:cNvSpPr>
            <p:nvPr/>
          </p:nvSpPr>
          <p:spPr bwMode="auto">
            <a:xfrm>
              <a:off x="-161450" y="1254361"/>
              <a:ext cx="2716044" cy="111924"/>
            </a:xfrm>
            <a:prstGeom prst="rect">
              <a:avLst/>
            </a:prstGeom>
            <a:noFill/>
            <a:ln w="9525" algn="ctr">
              <a:noFill/>
              <a:miter lim="800000"/>
            </a:ln>
            <a:effectLst/>
          </p:spPr>
          <p:txBody>
            <a:bodyPr/>
            <a:p>
              <a:pPr algn="ctr" defTabSz="779145"/>
              <a:r>
                <a:rPr kumimoji="1" lang="zh-CN" altLang="en-US" sz="1200" kern="0" dirty="0">
                  <a:solidFill>
                    <a:srgbClr val="000000"/>
                  </a:solidFill>
                  <a:latin typeface="华文楷体" panose="02010600040101010101" pitchFamily="2" charset="-122"/>
                </a:rPr>
                <a:t>战术型</a:t>
              </a:r>
              <a:endParaRPr kumimoji="1" lang="zh-CN" altLang="en-US" sz="1200" kern="0" dirty="0">
                <a:solidFill>
                  <a:srgbClr val="000000"/>
                </a:solidFill>
                <a:latin typeface="华文楷体" panose="02010600040101010101" pitchFamily="2" charset="-122"/>
              </a:endParaRPr>
            </a:p>
          </p:txBody>
        </p:sp>
        <p:sp>
          <p:nvSpPr>
            <p:cNvPr id="1048819" name="Text Box 27"/>
            <p:cNvSpPr txBox="1">
              <a:spLocks noChangeArrowheads="1"/>
            </p:cNvSpPr>
            <p:nvPr/>
          </p:nvSpPr>
          <p:spPr bwMode="auto">
            <a:xfrm>
              <a:off x="5023329" y="1008189"/>
              <a:ext cx="1703281" cy="111924"/>
            </a:xfrm>
            <a:prstGeom prst="rect">
              <a:avLst/>
            </a:prstGeom>
            <a:noFill/>
            <a:ln w="9525" algn="ctr">
              <a:noFill/>
              <a:miter lim="800000"/>
            </a:ln>
            <a:effectLst/>
          </p:spPr>
          <p:txBody>
            <a:bodyPr/>
            <a:p>
              <a:pPr algn="ctr" defTabSz="779145"/>
              <a:r>
                <a:rPr kumimoji="1" lang="zh-CN" altLang="en-US" sz="1200" kern="0" dirty="0">
                  <a:solidFill>
                    <a:srgbClr val="000000"/>
                  </a:solidFill>
                  <a:latin typeface="华文楷体" panose="02010600040101010101" pitchFamily="2" charset="-122"/>
                </a:rPr>
                <a:t>数字化运营时代（</a:t>
              </a:r>
              <a:r>
                <a:rPr kumimoji="1" lang="en-US" altLang="zh-CN" sz="1200" kern="0" dirty="0">
                  <a:solidFill>
                    <a:srgbClr val="000000"/>
                  </a:solidFill>
                  <a:latin typeface="华文楷体" panose="02010600040101010101" pitchFamily="2" charset="-122"/>
                </a:rPr>
                <a:t>4.0</a:t>
              </a:r>
              <a:r>
                <a:rPr kumimoji="1" lang="zh-CN" altLang="en-US" sz="1200" kern="0" dirty="0">
                  <a:solidFill>
                    <a:srgbClr val="000000"/>
                  </a:solidFill>
                  <a:latin typeface="华文楷体" panose="02010600040101010101" pitchFamily="2" charset="-122"/>
                </a:rPr>
                <a:t>）</a:t>
              </a:r>
              <a:endParaRPr kumimoji="1" lang="zh-CN" altLang="en-US" sz="1200" kern="0" dirty="0">
                <a:solidFill>
                  <a:srgbClr val="000000"/>
                </a:solidFill>
                <a:latin typeface="华文楷体" panose="02010600040101010101" pitchFamily="2" charset="-122"/>
              </a:endParaRPr>
            </a:p>
          </p:txBody>
        </p:sp>
        <p:sp>
          <p:nvSpPr>
            <p:cNvPr id="1048820" name="Rectangle 9"/>
            <p:cNvSpPr>
              <a:spLocks noChangeArrowheads="1"/>
            </p:cNvSpPr>
            <p:nvPr/>
          </p:nvSpPr>
          <p:spPr bwMode="auto">
            <a:xfrm>
              <a:off x="5284683" y="2460150"/>
              <a:ext cx="914343" cy="94064"/>
            </a:xfrm>
            <a:prstGeom prst="rect">
              <a:avLst/>
            </a:prstGeom>
            <a:noFill/>
            <a:ln w="9525" algn="ctr">
              <a:noFill/>
              <a:miter lim="800000"/>
            </a:ln>
            <a:effectLst/>
          </p:spPr>
          <p:txBody>
            <a:bodyPr wrap="none" anchor="ctr"/>
            <a:p>
              <a:pPr algn="ctr" defTabSz="779145"/>
              <a:r>
                <a:rPr kumimoji="1" lang="zh-CN" altLang="en-US" sz="1200" kern="0" dirty="0">
                  <a:solidFill>
                    <a:srgbClr val="000000"/>
                  </a:solidFill>
                  <a:latin typeface="华文楷体" panose="02010600040101010101" pitchFamily="2" charset="-122"/>
                </a:rPr>
                <a:t>成熟阶段</a:t>
              </a:r>
              <a:endParaRPr kumimoji="1" lang="zh-CN" altLang="en-US" sz="1200" kern="0" dirty="0">
                <a:solidFill>
                  <a:srgbClr val="000000"/>
                </a:solidFill>
                <a:latin typeface="华文楷体" panose="02010600040101010101" pitchFamily="2" charset="-122"/>
              </a:endParaRPr>
            </a:p>
          </p:txBody>
        </p:sp>
        <p:sp>
          <p:nvSpPr>
            <p:cNvPr id="1048821" name="Oval 20"/>
            <p:cNvSpPr>
              <a:spLocks noChangeArrowheads="1"/>
            </p:cNvSpPr>
            <p:nvPr/>
          </p:nvSpPr>
          <p:spPr bwMode="auto">
            <a:xfrm>
              <a:off x="4222708" y="1586221"/>
              <a:ext cx="146048" cy="115496"/>
            </a:xfrm>
            <a:prstGeom prst="ellipse">
              <a:avLst/>
            </a:prstGeom>
            <a:solidFill>
              <a:schemeClr val="accent1"/>
            </a:solidFill>
            <a:ln w="9525" algn="ctr">
              <a:noFill/>
              <a:round/>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sp>
          <p:nvSpPr>
            <p:cNvPr id="1048822" name="Oval 20"/>
            <p:cNvSpPr>
              <a:spLocks noChangeArrowheads="1"/>
            </p:cNvSpPr>
            <p:nvPr/>
          </p:nvSpPr>
          <p:spPr bwMode="auto">
            <a:xfrm>
              <a:off x="5152928" y="1318711"/>
              <a:ext cx="146048" cy="115496"/>
            </a:xfrm>
            <a:prstGeom prst="ellipse">
              <a:avLst/>
            </a:prstGeom>
            <a:solidFill>
              <a:schemeClr val="accent1"/>
            </a:solidFill>
            <a:ln w="9525" algn="ctr">
              <a:noFill/>
              <a:round/>
            </a:ln>
            <a:effectLst/>
          </p:spPr>
          <p:txBody>
            <a:bodyPr wrap="none" anchor="ctr"/>
            <a:p>
              <a:pPr defTabSz="779145"/>
              <a:endParaRPr kumimoji="1" lang="zh-CN" altLang="en-US" sz="1600" kern="0">
                <a:solidFill>
                  <a:srgbClr val="000000"/>
                </a:solidFill>
                <a:latin typeface="华文楷体" panose="02010600040101010101" pitchFamily="2" charset="-122"/>
              </a:endParaRPr>
            </a:p>
          </p:txBody>
        </p:sp>
      </p:grpSp>
      <p:sp>
        <p:nvSpPr>
          <p:cNvPr id="1048823" name="Title 1"/>
          <p:cNvSpPr>
            <a:spLocks noGrp="1"/>
          </p:cNvSpPr>
          <p:nvPr>
            <p:ph type="title"/>
          </p:nvPr>
        </p:nvSpPr>
        <p:spPr>
          <a:xfrm>
            <a:off x="344488" y="132000"/>
            <a:ext cx="9126000" cy="630000"/>
          </a:xfrm>
        </p:spPr>
        <p:txBody>
          <a:bodyPr/>
          <a:p>
            <a:r>
              <a:rPr lang="zh-CN" altLang="en-US" dirty="0"/>
              <a:t>通过全局性设计与重构，推动哈电由企业级信息化时代向数字化运营时代转型</a:t>
            </a:r>
            <a:endParaRPr lang="en-US" dirty="0"/>
          </a:p>
        </p:txBody>
      </p:sp>
      <p:sp>
        <p:nvSpPr>
          <p:cNvPr id="1048824" name="Rectangle 38"/>
          <p:cNvSpPr/>
          <p:nvPr/>
        </p:nvSpPr>
        <p:spPr>
          <a:xfrm>
            <a:off x="1622514" y="796926"/>
            <a:ext cx="4431175" cy="338554"/>
          </a:xfrm>
          <a:prstGeom prst="rect">
            <a:avLst/>
          </a:prstGeom>
          <a:solidFill>
            <a:schemeClr val="tx2"/>
          </a:solidFill>
        </p:spPr>
        <p:txBody>
          <a:bodyPr wrap="square">
            <a:spAutoFit/>
          </a:bodyPr>
          <a:p>
            <a:pPr fontAlgn="base">
              <a:spcBef>
                <a:spcPct val="0"/>
              </a:spcBef>
              <a:spcAft>
                <a:spcPct val="0"/>
              </a:spcAft>
            </a:pPr>
            <a:r>
              <a:rPr lang="en-US" sz="1600" b="1" dirty="0">
                <a:solidFill>
                  <a:srgbClr val="FFFFFF"/>
                </a:solidFill>
                <a:latin typeface="华文楷体" panose="02010600040101010101" pitchFamily="2" charset="-122"/>
                <a:ea typeface="华文楷体" panose="02010600040101010101" pitchFamily="2" charset="-122"/>
              </a:rPr>
              <a:t>（</a:t>
            </a:r>
            <a:r>
              <a:rPr lang="en-US" sz="1600" b="1" dirty="0" err="1">
                <a:solidFill>
                  <a:srgbClr val="FFFFFF"/>
                </a:solidFill>
                <a:latin typeface="华文楷体" panose="02010600040101010101" pitchFamily="2" charset="-122"/>
                <a:ea typeface="华文楷体" panose="02010600040101010101" pitchFamily="2" charset="-122"/>
              </a:rPr>
              <a:t>Richard.L.Nolan）信息系统进化的六阶段模型</a:t>
            </a:r>
            <a:endParaRPr lang="en-US" sz="1600" b="1" dirty="0">
              <a:solidFill>
                <a:srgbClr val="FFFFFF"/>
              </a:solidFill>
              <a:latin typeface="华文楷体" panose="02010600040101010101" pitchFamily="2" charset="-122"/>
              <a:ea typeface="华文楷体" panose="02010600040101010101" pitchFamily="2" charset="-122"/>
            </a:endParaRPr>
          </a:p>
        </p:txBody>
      </p:sp>
      <p:cxnSp>
        <p:nvCxnSpPr>
          <p:cNvPr id="3145764" name="Straight Arrow Connector 40"/>
          <p:cNvCxnSpPr/>
          <p:nvPr/>
        </p:nvCxnSpPr>
        <p:spPr bwMode="auto">
          <a:xfrm flipV="1">
            <a:off x="456150" y="3733799"/>
            <a:ext cx="0" cy="258823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45765" name="Straight Arrow Connector 41"/>
          <p:cNvCxnSpPr/>
          <p:nvPr/>
        </p:nvCxnSpPr>
        <p:spPr bwMode="auto">
          <a:xfrm>
            <a:off x="464470" y="6322035"/>
            <a:ext cx="6768001"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45766" name="Straight Connector 47"/>
          <p:cNvCxnSpPr/>
          <p:nvPr/>
        </p:nvCxnSpPr>
        <p:spPr bwMode="auto">
          <a:xfrm flipV="1">
            <a:off x="3872349" y="4372585"/>
            <a:ext cx="2949576" cy="0"/>
          </a:xfrm>
          <a:prstGeom prst="line">
            <a:avLst/>
          </a:prstGeom>
          <a:noFill/>
          <a:ln w="19050" cap="flat" cmpd="sng" algn="ctr">
            <a:solidFill>
              <a:srgbClr val="00A1DE">
                <a:lumMod val="60000"/>
                <a:lumOff val="40000"/>
              </a:srgbClr>
            </a:solidFill>
            <a:prstDash val="solid"/>
            <a:miter lim="800000"/>
          </a:ln>
          <a:effectLst/>
        </p:spPr>
      </p:cxnSp>
      <p:cxnSp>
        <p:nvCxnSpPr>
          <p:cNvPr id="3145767" name="Straight Connector 48"/>
          <p:cNvCxnSpPr/>
          <p:nvPr/>
        </p:nvCxnSpPr>
        <p:spPr bwMode="auto">
          <a:xfrm>
            <a:off x="3877111" y="4355123"/>
            <a:ext cx="0" cy="601663"/>
          </a:xfrm>
          <a:prstGeom prst="line">
            <a:avLst/>
          </a:prstGeom>
          <a:noFill/>
          <a:ln w="19050" cap="flat" cmpd="sng" algn="ctr">
            <a:solidFill>
              <a:srgbClr val="00A1DE">
                <a:lumMod val="60000"/>
                <a:lumOff val="40000"/>
              </a:srgbClr>
            </a:solidFill>
            <a:prstDash val="solid"/>
            <a:miter lim="800000"/>
          </a:ln>
          <a:effectLst/>
        </p:spPr>
      </p:cxnSp>
      <p:cxnSp>
        <p:nvCxnSpPr>
          <p:cNvPr id="3145768" name="Straight Connector 51"/>
          <p:cNvCxnSpPr/>
          <p:nvPr/>
        </p:nvCxnSpPr>
        <p:spPr bwMode="auto">
          <a:xfrm>
            <a:off x="3869174" y="4959961"/>
            <a:ext cx="7937" cy="1362075"/>
          </a:xfrm>
          <a:prstGeom prst="line">
            <a:avLst/>
          </a:prstGeom>
          <a:noFill/>
          <a:ln w="6350" cap="flat" cmpd="sng" algn="ctr">
            <a:solidFill>
              <a:srgbClr val="00A1DE"/>
            </a:solidFill>
            <a:prstDash val="dash"/>
            <a:miter lim="800000"/>
          </a:ln>
          <a:effectLst/>
        </p:spPr>
      </p:cxnSp>
      <p:sp>
        <p:nvSpPr>
          <p:cNvPr id="1048825" name="TextBox 72"/>
          <p:cNvSpPr txBox="1">
            <a:spLocks noChangeArrowheads="1"/>
          </p:cNvSpPr>
          <p:nvPr/>
        </p:nvSpPr>
        <p:spPr bwMode="auto">
          <a:xfrm>
            <a:off x="3823739" y="3941421"/>
            <a:ext cx="2929993" cy="292389"/>
          </a:xfrm>
          <a:prstGeom prst="rect">
            <a:avLst/>
          </a:prstGeom>
          <a:noFill/>
          <a:ln>
            <a:noFill/>
          </a:ln>
        </p:spPr>
        <p:txBody>
          <a:bodyPr>
            <a:spAutoFit/>
          </a:bodyPr>
          <a:lstStyle>
            <a:lvl1pPr eaLnBrk="0" hangingPunct="0">
              <a:defRPr kumimoji="1" sz="1400" b="1">
                <a:solidFill>
                  <a:srgbClr val="0000FF"/>
                </a:solidFill>
                <a:latin typeface="微软雅黑" panose="020B0503020204020204" pitchFamily="34" charset="-122"/>
                <a:ea typeface="微软雅黑" panose="020B0503020204020204" pitchFamily="34" charset="-122"/>
              </a:defRPr>
            </a:lvl1pPr>
            <a:lvl2pPr marL="742950" indent="-285750" eaLnBrk="0" hangingPunct="0">
              <a:defRPr kumimoji="1" sz="1400" b="1">
                <a:solidFill>
                  <a:srgbClr val="0000FF"/>
                </a:solidFill>
                <a:latin typeface="微软雅黑" panose="020B0503020204020204" pitchFamily="34" charset="-122"/>
                <a:ea typeface="微软雅黑" panose="020B0503020204020204" pitchFamily="34" charset="-122"/>
              </a:defRPr>
            </a:lvl2pPr>
            <a:lvl3pPr marL="1143000" indent="-228600" eaLnBrk="0" hangingPunct="0">
              <a:defRPr kumimoji="1" sz="1400" b="1">
                <a:solidFill>
                  <a:srgbClr val="0000FF"/>
                </a:solidFill>
                <a:latin typeface="微软雅黑" panose="020B0503020204020204" pitchFamily="34" charset="-122"/>
                <a:ea typeface="微软雅黑" panose="020B0503020204020204" pitchFamily="34" charset="-122"/>
              </a:defRPr>
            </a:lvl3pPr>
            <a:lvl4pPr marL="1600200" indent="-228600" eaLnBrk="0" hangingPunct="0">
              <a:defRPr kumimoji="1" sz="1400" b="1">
                <a:solidFill>
                  <a:srgbClr val="0000FF"/>
                </a:solidFill>
                <a:latin typeface="微软雅黑" panose="020B0503020204020204" pitchFamily="34" charset="-122"/>
                <a:ea typeface="微软雅黑" panose="020B0503020204020204" pitchFamily="34" charset="-122"/>
              </a:defRPr>
            </a:lvl4pPr>
            <a:lvl5pPr marL="2057400" indent="-228600" eaLnBrk="0" hangingPunct="0">
              <a:defRPr kumimoji="1" sz="1400" b="1">
                <a:solidFill>
                  <a:srgbClr val="0000FF"/>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9pPr>
          </a:lstStyle>
          <a:p>
            <a:pPr algn="ctr" eaLnBrk="1" hangingPunct="1"/>
            <a:r>
              <a:rPr lang="zh-CN" altLang="en-US" sz="1300" kern="0" dirty="0">
                <a:solidFill>
                  <a:srgbClr val="000000"/>
                </a:solidFill>
                <a:latin typeface="华文楷体" panose="02010600040101010101" pitchFamily="2" charset="-122"/>
                <a:ea typeface="华文楷体" panose="02010600040101010101" pitchFamily="2" charset="-122"/>
              </a:rPr>
              <a:t>系统整合与价值提升阶段</a:t>
            </a:r>
            <a:endParaRPr lang="en-US" altLang="en-US" sz="1300" kern="0" dirty="0">
              <a:solidFill>
                <a:srgbClr val="000000"/>
              </a:solidFill>
              <a:latin typeface="华文楷体" panose="02010600040101010101" pitchFamily="2" charset="-122"/>
              <a:ea typeface="华文楷体" panose="02010600040101010101" pitchFamily="2" charset="-122"/>
            </a:endParaRPr>
          </a:p>
        </p:txBody>
      </p:sp>
      <p:sp>
        <p:nvSpPr>
          <p:cNvPr id="1048826" name="矩形 40"/>
          <p:cNvSpPr>
            <a:spLocks noChangeArrowheads="1"/>
          </p:cNvSpPr>
          <p:nvPr/>
        </p:nvSpPr>
        <p:spPr bwMode="auto">
          <a:xfrm>
            <a:off x="3908671" y="4496902"/>
            <a:ext cx="2913250" cy="1407246"/>
          </a:xfrm>
          <a:prstGeom prst="rect">
            <a:avLst/>
          </a:prstGeom>
          <a:noFill/>
          <a:ln>
            <a:noFill/>
          </a:ln>
        </p:spPr>
        <p:txBody>
          <a:bodyPr lIns="77916" tIns="38958" rIns="77916" bIns="38958">
            <a:spAutoFit/>
          </a:bodyPr>
          <a:lstStyle>
            <a:lvl1pPr marL="171450" indent="-171450" defTabSz="777875" eaLnBrk="0" hangingPunct="0">
              <a:defRPr kumimoji="1" sz="1400" b="1">
                <a:solidFill>
                  <a:srgbClr val="0000FF"/>
                </a:solidFill>
                <a:latin typeface="微软雅黑" panose="020B0503020204020204" pitchFamily="34" charset="-122"/>
                <a:ea typeface="微软雅黑" panose="020B0503020204020204" pitchFamily="34" charset="-122"/>
              </a:defRPr>
            </a:lvl1pPr>
            <a:lvl2pPr marL="742950" indent="-285750" defTabSz="777875" eaLnBrk="0" hangingPunct="0">
              <a:defRPr kumimoji="1" sz="1400" b="1">
                <a:solidFill>
                  <a:srgbClr val="0000FF"/>
                </a:solidFill>
                <a:latin typeface="微软雅黑" panose="020B0503020204020204" pitchFamily="34" charset="-122"/>
                <a:ea typeface="微软雅黑" panose="020B0503020204020204" pitchFamily="34" charset="-122"/>
              </a:defRPr>
            </a:lvl2pPr>
            <a:lvl3pPr marL="11430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3pPr>
            <a:lvl4pPr marL="16002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4pPr>
            <a:lvl5pPr marL="20574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5pPr>
            <a:lvl6pPr marL="25146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6pPr>
            <a:lvl7pPr marL="29718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7pPr>
            <a:lvl8pPr marL="34290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8pPr>
            <a:lvl9pPr marL="38862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9pPr>
          </a:lstStyle>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整合不同应用系统，实现端到端的全流程贯穿</a:t>
            </a:r>
            <a:endParaRPr lang="en-US" altLang="zh-CN" sz="1300" kern="0" dirty="0">
              <a:solidFill>
                <a:srgbClr val="000000"/>
              </a:solidFill>
              <a:latin typeface="华文楷体" panose="02010600040101010101" pitchFamily="2" charset="-122"/>
              <a:ea typeface="华文楷体" panose="02010600040101010101" pitchFamily="2" charset="-122"/>
            </a:endParaRPr>
          </a:p>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提升管控，实现兼顾管控和业务效率的多层次应用体系</a:t>
            </a:r>
            <a:endParaRPr lang="en-US" altLang="zh-CN" sz="1300" kern="0" dirty="0">
              <a:solidFill>
                <a:srgbClr val="000000"/>
              </a:solidFill>
              <a:latin typeface="华文楷体" panose="02010600040101010101" pitchFamily="2" charset="-122"/>
              <a:ea typeface="华文楷体" panose="02010600040101010101" pitchFamily="2" charset="-122"/>
            </a:endParaRPr>
          </a:p>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管理和</a:t>
            </a:r>
            <a:r>
              <a:rPr lang="en-US" altLang="zh-CN" sz="1300" kern="0" dirty="0">
                <a:solidFill>
                  <a:srgbClr val="000000"/>
                </a:solidFill>
                <a:latin typeface="华文楷体" panose="02010600040101010101" pitchFamily="2" charset="-122"/>
                <a:ea typeface="华文楷体" panose="02010600040101010101" pitchFamily="2" charset="-122"/>
              </a:rPr>
              <a:t>IT</a:t>
            </a:r>
            <a:r>
              <a:rPr lang="zh-CN" altLang="en-US" sz="1300" kern="0" dirty="0">
                <a:solidFill>
                  <a:srgbClr val="000000"/>
                </a:solidFill>
                <a:latin typeface="华文楷体" panose="02010600040101010101" pitchFamily="2" charset="-122"/>
                <a:ea typeface="华文楷体" panose="02010600040101010101" pitchFamily="2" charset="-122"/>
              </a:rPr>
              <a:t>进一步融合，基于数据的决策体系，提升信息化价值</a:t>
            </a:r>
            <a:endParaRPr lang="zh-CN" altLang="en-US" sz="1300" kern="0" dirty="0">
              <a:solidFill>
                <a:srgbClr val="000000"/>
              </a:solidFill>
              <a:latin typeface="华文楷体" panose="02010600040101010101" pitchFamily="2" charset="-122"/>
              <a:ea typeface="华文楷体" panose="02010600040101010101" pitchFamily="2" charset="-122"/>
            </a:endParaRPr>
          </a:p>
        </p:txBody>
      </p:sp>
      <p:sp>
        <p:nvSpPr>
          <p:cNvPr id="1048827" name="TextBox 76"/>
          <p:cNvSpPr txBox="1">
            <a:spLocks noChangeArrowheads="1"/>
          </p:cNvSpPr>
          <p:nvPr/>
        </p:nvSpPr>
        <p:spPr bwMode="auto">
          <a:xfrm>
            <a:off x="528515" y="3942959"/>
            <a:ext cx="2751462" cy="292389"/>
          </a:xfrm>
          <a:prstGeom prst="rect">
            <a:avLst/>
          </a:prstGeom>
          <a:noFill/>
          <a:ln>
            <a:noFill/>
          </a:ln>
        </p:spPr>
        <p:txBody>
          <a:bodyPr>
            <a:spAutoFit/>
          </a:bodyPr>
          <a:lstStyle>
            <a:lvl1pPr eaLnBrk="0" hangingPunct="0">
              <a:defRPr kumimoji="1" sz="1400" b="1">
                <a:solidFill>
                  <a:srgbClr val="0000FF"/>
                </a:solidFill>
                <a:latin typeface="微软雅黑" panose="020B0503020204020204" pitchFamily="34" charset="-122"/>
                <a:ea typeface="微软雅黑" panose="020B0503020204020204" pitchFamily="34" charset="-122"/>
              </a:defRPr>
            </a:lvl1pPr>
            <a:lvl2pPr marL="742950" indent="-285750" eaLnBrk="0" hangingPunct="0">
              <a:defRPr kumimoji="1" sz="1400" b="1">
                <a:solidFill>
                  <a:srgbClr val="0000FF"/>
                </a:solidFill>
                <a:latin typeface="微软雅黑" panose="020B0503020204020204" pitchFamily="34" charset="-122"/>
                <a:ea typeface="微软雅黑" panose="020B0503020204020204" pitchFamily="34" charset="-122"/>
              </a:defRPr>
            </a:lvl2pPr>
            <a:lvl3pPr marL="1143000" indent="-228600" eaLnBrk="0" hangingPunct="0">
              <a:defRPr kumimoji="1" sz="1400" b="1">
                <a:solidFill>
                  <a:srgbClr val="0000FF"/>
                </a:solidFill>
                <a:latin typeface="微软雅黑" panose="020B0503020204020204" pitchFamily="34" charset="-122"/>
                <a:ea typeface="微软雅黑" panose="020B0503020204020204" pitchFamily="34" charset="-122"/>
              </a:defRPr>
            </a:lvl3pPr>
            <a:lvl4pPr marL="1600200" indent="-228600" eaLnBrk="0" hangingPunct="0">
              <a:defRPr kumimoji="1" sz="1400" b="1">
                <a:solidFill>
                  <a:srgbClr val="0000FF"/>
                </a:solidFill>
                <a:latin typeface="微软雅黑" panose="020B0503020204020204" pitchFamily="34" charset="-122"/>
                <a:ea typeface="微软雅黑" panose="020B0503020204020204" pitchFamily="34" charset="-122"/>
              </a:defRPr>
            </a:lvl4pPr>
            <a:lvl5pPr marL="2057400" indent="-228600" eaLnBrk="0" hangingPunct="0">
              <a:defRPr kumimoji="1" sz="1400" b="1">
                <a:solidFill>
                  <a:srgbClr val="0000FF"/>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9pPr>
          </a:lstStyle>
          <a:p>
            <a:pPr algn="ctr" eaLnBrk="1" hangingPunct="1"/>
            <a:r>
              <a:rPr lang="zh-CN" altLang="en-US" sz="1300" kern="0" dirty="0">
                <a:solidFill>
                  <a:srgbClr val="000000"/>
                </a:solidFill>
                <a:latin typeface="华文楷体" panose="02010600040101010101" pitchFamily="2" charset="-122"/>
                <a:ea typeface="华文楷体" panose="02010600040101010101" pitchFamily="2" charset="-122"/>
              </a:rPr>
              <a:t>分散建设阶段</a:t>
            </a:r>
            <a:endParaRPr lang="en-US" altLang="en-US" sz="1300" kern="0" dirty="0">
              <a:solidFill>
                <a:srgbClr val="000000"/>
              </a:solidFill>
              <a:latin typeface="华文楷体" panose="02010600040101010101" pitchFamily="2" charset="-122"/>
              <a:ea typeface="华文楷体" panose="02010600040101010101" pitchFamily="2" charset="-122"/>
            </a:endParaRPr>
          </a:p>
        </p:txBody>
      </p:sp>
      <p:cxnSp>
        <p:nvCxnSpPr>
          <p:cNvPr id="3145769" name="Straight Connector 56"/>
          <p:cNvCxnSpPr/>
          <p:nvPr/>
        </p:nvCxnSpPr>
        <p:spPr>
          <a:xfrm>
            <a:off x="3873405" y="2474912"/>
            <a:ext cx="1588" cy="384712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66" name="Picture 61"/>
          <p:cNvPicPr>
            <a:picLocks noChangeAspect="1"/>
          </p:cNvPicPr>
          <p:nvPr/>
        </p:nvPicPr>
        <p:blipFill>
          <a:blip r:embed="rId1" cstate="print"/>
          <a:stretch>
            <a:fillRect/>
          </a:stretch>
        </p:blipFill>
        <p:spPr>
          <a:xfrm>
            <a:off x="4423624" y="2270418"/>
            <a:ext cx="579739" cy="563175"/>
          </a:xfrm>
          <a:prstGeom prst="rect">
            <a:avLst/>
          </a:prstGeom>
        </p:spPr>
      </p:pic>
      <p:pic>
        <p:nvPicPr>
          <p:cNvPr id="2097167" name="Picture 62"/>
          <p:cNvPicPr>
            <a:picLocks noChangeAspect="1"/>
          </p:cNvPicPr>
          <p:nvPr/>
        </p:nvPicPr>
        <p:blipFill>
          <a:blip r:embed="rId2" cstate="print"/>
          <a:stretch>
            <a:fillRect/>
          </a:stretch>
        </p:blipFill>
        <p:spPr>
          <a:xfrm>
            <a:off x="5678458" y="2212323"/>
            <a:ext cx="564160" cy="564160"/>
          </a:xfrm>
          <a:prstGeom prst="rect">
            <a:avLst/>
          </a:prstGeom>
        </p:spPr>
      </p:pic>
      <p:cxnSp>
        <p:nvCxnSpPr>
          <p:cNvPr id="3145770" name="Straight Connector 63"/>
          <p:cNvCxnSpPr/>
          <p:nvPr/>
        </p:nvCxnSpPr>
        <p:spPr bwMode="auto">
          <a:xfrm flipV="1">
            <a:off x="452341" y="4385039"/>
            <a:ext cx="2949576" cy="0"/>
          </a:xfrm>
          <a:prstGeom prst="line">
            <a:avLst/>
          </a:prstGeom>
          <a:noFill/>
          <a:ln w="19050" cap="flat" cmpd="sng" algn="ctr">
            <a:solidFill>
              <a:srgbClr val="00A1DE">
                <a:lumMod val="60000"/>
                <a:lumOff val="40000"/>
              </a:srgbClr>
            </a:solidFill>
            <a:prstDash val="solid"/>
            <a:miter lim="800000"/>
          </a:ln>
          <a:effectLst/>
        </p:spPr>
      </p:cxnSp>
      <p:sp>
        <p:nvSpPr>
          <p:cNvPr id="1048828" name="矩形 40"/>
          <p:cNvSpPr>
            <a:spLocks noChangeArrowheads="1"/>
          </p:cNvSpPr>
          <p:nvPr/>
        </p:nvSpPr>
        <p:spPr bwMode="auto">
          <a:xfrm>
            <a:off x="477305" y="4490060"/>
            <a:ext cx="2913250" cy="1671421"/>
          </a:xfrm>
          <a:prstGeom prst="rect">
            <a:avLst/>
          </a:prstGeom>
          <a:noFill/>
          <a:ln>
            <a:noFill/>
          </a:ln>
        </p:spPr>
        <p:txBody>
          <a:bodyPr lIns="77916" tIns="38958" rIns="77916" bIns="38958">
            <a:spAutoFit/>
          </a:bodyPr>
          <a:lstStyle>
            <a:lvl1pPr marL="171450" indent="-171450" defTabSz="777875" eaLnBrk="0" hangingPunct="0">
              <a:defRPr kumimoji="1" sz="1400" b="1">
                <a:solidFill>
                  <a:srgbClr val="0000FF"/>
                </a:solidFill>
                <a:latin typeface="微软雅黑" panose="020B0503020204020204" pitchFamily="34" charset="-122"/>
                <a:ea typeface="微软雅黑" panose="020B0503020204020204" pitchFamily="34" charset="-122"/>
              </a:defRPr>
            </a:lvl1pPr>
            <a:lvl2pPr marL="742950" indent="-285750" defTabSz="777875" eaLnBrk="0" hangingPunct="0">
              <a:defRPr kumimoji="1" sz="1400" b="1">
                <a:solidFill>
                  <a:srgbClr val="0000FF"/>
                </a:solidFill>
                <a:latin typeface="微软雅黑" panose="020B0503020204020204" pitchFamily="34" charset="-122"/>
                <a:ea typeface="微软雅黑" panose="020B0503020204020204" pitchFamily="34" charset="-122"/>
              </a:defRPr>
            </a:lvl2pPr>
            <a:lvl3pPr marL="11430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3pPr>
            <a:lvl4pPr marL="16002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4pPr>
            <a:lvl5pPr marL="2057400" indent="-228600" defTabSz="777875" eaLnBrk="0" hangingPunct="0">
              <a:defRPr kumimoji="1" sz="1400" b="1">
                <a:solidFill>
                  <a:srgbClr val="0000FF"/>
                </a:solidFill>
                <a:latin typeface="微软雅黑" panose="020B0503020204020204" pitchFamily="34" charset="-122"/>
                <a:ea typeface="微软雅黑" panose="020B0503020204020204" pitchFamily="34" charset="-122"/>
              </a:defRPr>
            </a:lvl5pPr>
            <a:lvl6pPr marL="25146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6pPr>
            <a:lvl7pPr marL="29718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7pPr>
            <a:lvl8pPr marL="34290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8pPr>
            <a:lvl9pPr marL="3886200" indent="-228600" defTabSz="777875" eaLnBrk="0" fontAlgn="base" hangingPunct="0">
              <a:spcBef>
                <a:spcPct val="0"/>
              </a:spcBef>
              <a:spcAft>
                <a:spcPct val="0"/>
              </a:spcAft>
              <a:defRPr kumimoji="1" sz="1400" b="1">
                <a:solidFill>
                  <a:srgbClr val="0000FF"/>
                </a:solidFill>
                <a:latin typeface="微软雅黑" panose="020B0503020204020204" pitchFamily="34" charset="-122"/>
                <a:ea typeface="微软雅黑" panose="020B0503020204020204" pitchFamily="34" charset="-122"/>
              </a:defRPr>
            </a:lvl9pPr>
          </a:lstStyle>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总部与所属企业间信息化联系薄弱</a:t>
            </a:r>
            <a:endParaRPr lang="en-US" altLang="zh-CN" sz="1300" kern="0" dirty="0">
              <a:solidFill>
                <a:srgbClr val="000000"/>
              </a:solidFill>
              <a:latin typeface="华文楷体" panose="02010600040101010101" pitchFamily="2" charset="-122"/>
              <a:ea typeface="华文楷体" panose="02010600040101010101" pitchFamily="2" charset="-122"/>
            </a:endParaRPr>
          </a:p>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信息和数据分散，存在大量信息“孤岛”和“竖井”</a:t>
            </a:r>
            <a:endParaRPr lang="en-US" altLang="zh-CN" sz="1300" kern="0" dirty="0">
              <a:solidFill>
                <a:srgbClr val="000000"/>
              </a:solidFill>
              <a:latin typeface="华文楷体" panose="02010600040101010101" pitchFamily="2" charset="-122"/>
              <a:ea typeface="华文楷体" panose="02010600040101010101" pitchFamily="2" charset="-122"/>
            </a:endParaRPr>
          </a:p>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信息化工作从总体上缺乏统一的指导和业务流程</a:t>
            </a:r>
            <a:endParaRPr lang="en-US" altLang="zh-CN" sz="1300" kern="0" dirty="0">
              <a:solidFill>
                <a:srgbClr val="000000"/>
              </a:solidFill>
              <a:latin typeface="华文楷体" panose="02010600040101010101" pitchFamily="2" charset="-122"/>
              <a:ea typeface="华文楷体" panose="02010600040101010101" pitchFamily="2" charset="-122"/>
            </a:endParaRPr>
          </a:p>
          <a:p>
            <a:pPr eaLnBrk="1" hangingPunct="1">
              <a:spcBef>
                <a:spcPts val="515"/>
              </a:spcBef>
              <a:buFont typeface="Arial" panose="020B0604020202020204" pitchFamily="34" charset="0"/>
              <a:buChar char="•"/>
            </a:pPr>
            <a:r>
              <a:rPr lang="zh-CN" altLang="en-US" sz="1300" kern="0" dirty="0">
                <a:solidFill>
                  <a:srgbClr val="000000"/>
                </a:solidFill>
                <a:latin typeface="华文楷体" panose="02010600040101010101" pitchFamily="2" charset="-122"/>
                <a:ea typeface="华文楷体" panose="02010600040101010101" pitchFamily="2" charset="-122"/>
              </a:rPr>
              <a:t>信息化部门对于信息化需求缺乏统一的管理准则</a:t>
            </a:r>
            <a:endParaRPr lang="zh-CN" altLang="en-US" sz="1300" kern="0" dirty="0">
              <a:solidFill>
                <a:srgbClr val="000000"/>
              </a:solidFill>
              <a:latin typeface="华文楷体" panose="02010600040101010101" pitchFamily="2" charset="-122"/>
              <a:ea typeface="华文楷体" panose="02010600040101010101" pitchFamily="2" charset="-122"/>
            </a:endParaRPr>
          </a:p>
        </p:txBody>
      </p:sp>
      <p:sp>
        <p:nvSpPr>
          <p:cNvPr id="1048829" name="流程图: 摘录 39"/>
          <p:cNvSpPr/>
          <p:nvPr/>
        </p:nvSpPr>
        <p:spPr>
          <a:xfrm rot="5400000">
            <a:off x="6793659" y="3542954"/>
            <a:ext cx="1709738" cy="291017"/>
          </a:xfrm>
          <a:prstGeom prst="flowChartExtract">
            <a:avLst/>
          </a:prstGeom>
          <a:solidFill>
            <a:srgbClr val="FFFFFF">
              <a:lumMod val="75000"/>
            </a:srgbClr>
          </a:solidFill>
          <a:ln w="19050" cap="flat" cmpd="sng" algn="ctr">
            <a:noFill/>
            <a:prstDash val="solid"/>
            <a:miter lim="800000"/>
          </a:ln>
          <a:effectLst/>
        </p:spPr>
        <p:txBody>
          <a:bodyPr lIns="77916" tIns="38958" rIns="77916" bIns="38958" anchor="ctr"/>
          <a:p>
            <a:pPr algn="ctr" defTabSz="779145"/>
            <a:endParaRPr kumimoji="1" lang="en-US" b="1" kern="0" dirty="0">
              <a:solidFill>
                <a:srgbClr val="002060"/>
              </a:solidFill>
              <a:latin typeface="华文楷体" panose="02010600040101010101" pitchFamily="2" charset="-122"/>
              <a:ea typeface="华文楷体" panose="02010600040101010101" pitchFamily="2" charset="-122"/>
            </a:endParaRPr>
          </a:p>
        </p:txBody>
      </p:sp>
      <p:sp>
        <p:nvSpPr>
          <p:cNvPr id="1048830" name="Rectangle 66"/>
          <p:cNvSpPr/>
          <p:nvPr/>
        </p:nvSpPr>
        <p:spPr>
          <a:xfrm>
            <a:off x="1249094" y="3629018"/>
            <a:ext cx="1548000" cy="292388"/>
          </a:xfrm>
          <a:prstGeom prst="rect">
            <a:avLst/>
          </a:prstGeom>
          <a:solidFill>
            <a:schemeClr val="tx2"/>
          </a:solidFill>
        </p:spPr>
        <p:txBody>
          <a:bodyPr wrap="square">
            <a:spAutoFit/>
          </a:bodyPr>
          <a:p>
            <a:pPr algn="ctr" fontAlgn="base">
              <a:spcBef>
                <a:spcPct val="0"/>
              </a:spcBef>
              <a:spcAft>
                <a:spcPct val="0"/>
              </a:spcAft>
            </a:pPr>
            <a:r>
              <a:rPr lang="zh-CN" altLang="en-US" sz="1300" b="1" dirty="0">
                <a:solidFill>
                  <a:srgbClr val="FFFFFF"/>
                </a:solidFill>
                <a:latin typeface="华文楷体" panose="02010600040101010101" pitchFamily="2" charset="-122"/>
              </a:rPr>
              <a:t>哈电现状</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48831" name="Rectangle 67"/>
          <p:cNvSpPr/>
          <p:nvPr/>
        </p:nvSpPr>
        <p:spPr>
          <a:xfrm>
            <a:off x="4651425" y="3629018"/>
            <a:ext cx="1548000" cy="292388"/>
          </a:xfrm>
          <a:prstGeom prst="rect">
            <a:avLst/>
          </a:prstGeom>
          <a:solidFill>
            <a:schemeClr val="tx2"/>
          </a:solidFill>
        </p:spPr>
        <p:txBody>
          <a:bodyPr wrap="square">
            <a:spAutoFit/>
          </a:bodyPr>
          <a:p>
            <a:pPr algn="ctr" fontAlgn="base">
              <a:spcBef>
                <a:spcPct val="0"/>
              </a:spcBef>
              <a:spcAft>
                <a:spcPct val="0"/>
              </a:spcAft>
            </a:pPr>
            <a:r>
              <a:rPr lang="zh-CN" altLang="en-US" sz="1300" b="1" dirty="0">
                <a:solidFill>
                  <a:srgbClr val="FFFFFF"/>
                </a:solidFill>
                <a:latin typeface="华文楷体" panose="02010600040101010101" pitchFamily="2" charset="-122"/>
              </a:rPr>
              <a:t>行业领先实践</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48832" name="Rectangle 68"/>
          <p:cNvSpPr/>
          <p:nvPr/>
        </p:nvSpPr>
        <p:spPr>
          <a:xfrm>
            <a:off x="7927470" y="1069880"/>
            <a:ext cx="1590273" cy="5237163"/>
          </a:xfrm>
          <a:prstGeom prst="rect">
            <a:avLst/>
          </a:prstGeom>
          <a:solidFill>
            <a:schemeClr val="tx2"/>
          </a:solidFill>
          <a:ln w="12700" cap="flat" cmpd="sng" algn="ctr">
            <a:noFill/>
            <a:prstDash val="solid"/>
            <a:miter lim="800000"/>
          </a:ln>
          <a:effectLst/>
        </p:spPr>
        <p:txBody>
          <a:bodyPr anchor="ctr"/>
          <a:p>
            <a:pPr algn="ctr"/>
            <a:r>
              <a:rPr kumimoji="1" lang="zh-CN" altLang="en-US" sz="2000" b="1" u="sng" kern="0" dirty="0">
                <a:solidFill>
                  <a:srgbClr val="FFFFFF"/>
                </a:solidFill>
                <a:latin typeface="华文楷体" panose="02010600040101010101" pitchFamily="2" charset="-122"/>
              </a:rPr>
              <a:t>补课</a:t>
            </a:r>
            <a:endParaRPr kumimoji="1" lang="en-US" altLang="zh-CN" sz="2000" b="1" u="sng" kern="0" dirty="0">
              <a:solidFill>
                <a:srgbClr val="FFFFFF"/>
              </a:solidFill>
              <a:latin typeface="华文楷体" panose="02010600040101010101" pitchFamily="2" charset="-122"/>
            </a:endParaRPr>
          </a:p>
          <a:p>
            <a:endParaRPr kumimoji="1" lang="en-US" altLang="zh-CN" sz="1600" b="1" kern="0" dirty="0">
              <a:solidFill>
                <a:srgbClr val="FFFFFF"/>
              </a:solidFill>
              <a:latin typeface="华文楷体" panose="02010600040101010101" pitchFamily="2" charset="-122"/>
            </a:endParaRPr>
          </a:p>
          <a:p>
            <a:pPr algn="ctr"/>
            <a:r>
              <a:rPr kumimoji="1" lang="zh-CN" altLang="en-US" sz="1600" b="1" kern="0" dirty="0">
                <a:solidFill>
                  <a:srgbClr val="FFFFFF"/>
                </a:solidFill>
                <a:latin typeface="华文楷体" panose="02010600040101010101" pitchFamily="2" charset="-122"/>
              </a:rPr>
              <a:t>补从部门级</a:t>
            </a:r>
            <a:r>
              <a:rPr kumimoji="1" lang="en-US" altLang="zh-CN" sz="1600" b="1" kern="0" dirty="0">
                <a:solidFill>
                  <a:srgbClr val="FFFFFF"/>
                </a:solidFill>
                <a:latin typeface="华文楷体" panose="02010600040101010101" pitchFamily="2" charset="-122"/>
              </a:rPr>
              <a:t>IT</a:t>
            </a:r>
            <a:r>
              <a:rPr kumimoji="1" lang="zh-CN" altLang="en-US" sz="1600" b="1" kern="0" dirty="0">
                <a:solidFill>
                  <a:srgbClr val="FFFFFF"/>
                </a:solidFill>
                <a:latin typeface="华文楷体" panose="02010600040101010101" pitchFamily="2" charset="-122"/>
              </a:rPr>
              <a:t>时代到企业级</a:t>
            </a:r>
            <a:r>
              <a:rPr kumimoji="1" lang="en-US" altLang="zh-CN" sz="1600" b="1" kern="0" dirty="0">
                <a:solidFill>
                  <a:srgbClr val="FFFFFF"/>
                </a:solidFill>
                <a:latin typeface="华文楷体" panose="02010600040101010101" pitchFamily="2" charset="-122"/>
              </a:rPr>
              <a:t>IT</a:t>
            </a:r>
            <a:r>
              <a:rPr kumimoji="1" lang="zh-CN" altLang="en-US" sz="1600" b="1" kern="0" dirty="0">
                <a:solidFill>
                  <a:srgbClr val="FFFFFF"/>
                </a:solidFill>
                <a:latin typeface="华文楷体" panose="02010600040101010101" pitchFamily="2" charset="-122"/>
              </a:rPr>
              <a:t>时代信息化整合的课</a:t>
            </a:r>
            <a:endParaRPr kumimoji="1" lang="en-US" altLang="zh-CN" sz="1600" b="1" kern="0" dirty="0">
              <a:solidFill>
                <a:srgbClr val="FFFFFF"/>
              </a:solidFill>
              <a:latin typeface="华文楷体" panose="02010600040101010101" pitchFamily="2" charset="-122"/>
            </a:endParaRPr>
          </a:p>
          <a:p>
            <a:endParaRPr kumimoji="1" lang="en-US" altLang="zh-CN" sz="1600" b="1" kern="0" dirty="0">
              <a:solidFill>
                <a:srgbClr val="FFFFFF"/>
              </a:solidFill>
              <a:latin typeface="华文楷体" panose="02010600040101010101" pitchFamily="2" charset="-122"/>
            </a:endParaRPr>
          </a:p>
          <a:p>
            <a:endParaRPr kumimoji="1" lang="en-US" altLang="zh-CN" sz="1600" b="1" kern="0" dirty="0">
              <a:solidFill>
                <a:srgbClr val="FFFFFF"/>
              </a:solidFill>
              <a:latin typeface="华文楷体" panose="02010600040101010101" pitchFamily="2" charset="-122"/>
            </a:endParaRPr>
          </a:p>
          <a:p>
            <a:endParaRPr kumimoji="1" lang="en-US" altLang="zh-CN" sz="1600" b="1" kern="0" dirty="0">
              <a:solidFill>
                <a:srgbClr val="FFFFFF"/>
              </a:solidFill>
              <a:latin typeface="华文楷体" panose="02010600040101010101" pitchFamily="2" charset="-122"/>
            </a:endParaRPr>
          </a:p>
          <a:p>
            <a:pPr lvl="0" algn="ctr"/>
            <a:r>
              <a:rPr kumimoji="1" lang="zh-CN" altLang="en-US" sz="2000" b="1" u="sng" kern="0" dirty="0">
                <a:solidFill>
                  <a:srgbClr val="FFFFFF"/>
                </a:solidFill>
                <a:latin typeface="华文楷体" panose="02010600040101010101" pitchFamily="2" charset="-122"/>
              </a:rPr>
              <a:t>创新</a:t>
            </a:r>
            <a:endParaRPr kumimoji="1" lang="en-US" altLang="zh-CN" sz="2000" b="1" u="sng" kern="0" dirty="0">
              <a:solidFill>
                <a:srgbClr val="FFFFFF"/>
              </a:solidFill>
              <a:latin typeface="华文楷体" panose="02010600040101010101" pitchFamily="2" charset="-122"/>
            </a:endParaRPr>
          </a:p>
          <a:p>
            <a:endParaRPr kumimoji="1" lang="en-US" altLang="zh-CN" sz="1600" b="1" kern="0" dirty="0">
              <a:solidFill>
                <a:srgbClr val="FFFFFF"/>
              </a:solidFill>
              <a:latin typeface="华文楷体" panose="02010600040101010101" pitchFamily="2" charset="-122"/>
            </a:endParaRPr>
          </a:p>
          <a:p>
            <a:pPr algn="ctr"/>
            <a:r>
              <a:rPr kumimoji="1" lang="zh-CN" altLang="en-US" sz="1600" b="1" kern="0" dirty="0">
                <a:solidFill>
                  <a:srgbClr val="FFFFFF"/>
                </a:solidFill>
                <a:latin typeface="华文楷体" panose="02010600040101010101" pitchFamily="2" charset="-122"/>
                <a:ea typeface="华文楷体" panose="02010600040101010101" pitchFamily="2" charset="-122"/>
              </a:rPr>
              <a:t>两化充分融合实现传统装备制造业的数字化转型</a:t>
            </a:r>
            <a:endParaRPr kumimoji="1" lang="en-US" sz="1600" b="1" kern="0" dirty="0">
              <a:solidFill>
                <a:srgbClr val="FFFFFF"/>
              </a:solidFill>
              <a:latin typeface="华文楷体" panose="02010600040101010101" pitchFamily="2" charset="-122"/>
              <a:ea typeface="华文楷体" panose="02010600040101010101" pitchFamily="2" charset="-122"/>
            </a:endParaRPr>
          </a:p>
        </p:txBody>
      </p:sp>
      <p:pic>
        <p:nvPicPr>
          <p:cNvPr id="2097168" name="Picture 81"/>
          <p:cNvPicPr>
            <a:picLocks noChangeAspect="1"/>
          </p:cNvPicPr>
          <p:nvPr/>
        </p:nvPicPr>
        <p:blipFill>
          <a:blip r:embed="rId3"/>
          <a:stretch>
            <a:fillRect/>
          </a:stretch>
        </p:blipFill>
        <p:spPr>
          <a:xfrm>
            <a:off x="2944320" y="2230552"/>
            <a:ext cx="492568" cy="486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8833" name="Title 1"/>
          <p:cNvSpPr>
            <a:spLocks noGrp="1"/>
          </p:cNvSpPr>
          <p:nvPr>
            <p:ph type="title"/>
          </p:nvPr>
        </p:nvSpPr>
        <p:spPr/>
        <p:txBody>
          <a:bodyPr/>
          <a:p>
            <a:r>
              <a:rPr lang="zh-CN" altLang="en-US" dirty="0">
                <a:latin typeface="+mn-ea"/>
                <a:ea typeface="+mn-ea"/>
              </a:rPr>
              <a:t>对标企业对某大型集团信息化转型的启示</a:t>
            </a:r>
            <a:endParaRPr lang="en-US" dirty="0">
              <a:latin typeface="+mn-ea"/>
              <a:ea typeface="+mn-ea"/>
            </a:endParaRPr>
          </a:p>
        </p:txBody>
      </p:sp>
      <p:sp>
        <p:nvSpPr>
          <p:cNvPr id="1048834" name="正方形/長方形 87"/>
          <p:cNvSpPr/>
          <p:nvPr/>
        </p:nvSpPr>
        <p:spPr>
          <a:xfrm>
            <a:off x="1598414" y="716486"/>
            <a:ext cx="2089036" cy="416121"/>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1400" b="1" dirty="0">
                <a:solidFill>
                  <a:srgbClr val="FFFFFF"/>
                </a:solidFill>
                <a:latin typeface="华文楷体" panose="02010600040101010101" pitchFamily="2" charset="-122"/>
              </a:rPr>
              <a:t>背景</a:t>
            </a:r>
            <a:endParaRPr kumimoji="1" lang="ja-JP" altLang="en-US" sz="1400" b="1" dirty="0">
              <a:solidFill>
                <a:srgbClr val="FFFFFF"/>
              </a:solidFill>
              <a:latin typeface="华文楷体" panose="02010600040101010101" pitchFamily="2" charset="-122"/>
            </a:endParaRPr>
          </a:p>
        </p:txBody>
      </p:sp>
      <p:sp>
        <p:nvSpPr>
          <p:cNvPr id="1048835" name="正方形/長方形 92"/>
          <p:cNvSpPr/>
          <p:nvPr/>
        </p:nvSpPr>
        <p:spPr>
          <a:xfrm>
            <a:off x="3868760" y="716486"/>
            <a:ext cx="2808312" cy="416121"/>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1400" b="1" dirty="0">
                <a:solidFill>
                  <a:srgbClr val="FFFFFF"/>
                </a:solidFill>
                <a:latin typeface="华文楷体" panose="02010600040101010101" pitchFamily="2" charset="-122"/>
              </a:rPr>
              <a:t>IT</a:t>
            </a:r>
            <a:r>
              <a:rPr kumimoji="1" lang="zh-CN" altLang="en-US" sz="1400" b="1" dirty="0">
                <a:solidFill>
                  <a:srgbClr val="FFFFFF"/>
                </a:solidFill>
                <a:latin typeface="华文楷体" panose="02010600040101010101" pitchFamily="2" charset="-122"/>
              </a:rPr>
              <a:t>成就</a:t>
            </a:r>
            <a:endParaRPr kumimoji="1" lang="ja-JP" altLang="en-US" sz="1400" b="1" dirty="0">
              <a:solidFill>
                <a:srgbClr val="FFFFFF"/>
              </a:solidFill>
              <a:latin typeface="HGｺﾞｼｯｸM"/>
            </a:endParaRPr>
          </a:p>
        </p:txBody>
      </p:sp>
      <p:sp>
        <p:nvSpPr>
          <p:cNvPr id="1048836" name="正方形/長方形 104"/>
          <p:cNvSpPr/>
          <p:nvPr/>
        </p:nvSpPr>
        <p:spPr>
          <a:xfrm>
            <a:off x="900013" y="3553016"/>
            <a:ext cx="540000" cy="1332987"/>
          </a:xfrm>
          <a:prstGeom prst="rect">
            <a:avLst/>
          </a:prstGeom>
          <a:solidFill>
            <a:schemeClr val="bg1">
              <a:lumMod val="7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p>
            <a:pPr algn="ctr"/>
            <a:r>
              <a:rPr kumimoji="1" lang="zh-CN" altLang="en-US" sz="1400" b="1" dirty="0">
                <a:solidFill>
                  <a:srgbClr val="000000"/>
                </a:solidFill>
                <a:latin typeface="华文楷体" panose="02010600040101010101" pitchFamily="2" charset="-122"/>
              </a:rPr>
              <a:t>西门子</a:t>
            </a:r>
            <a:endParaRPr kumimoji="1" lang="en-US" altLang="zh-CN" sz="1400" b="1" dirty="0">
              <a:solidFill>
                <a:srgbClr val="000000"/>
              </a:solidFill>
              <a:latin typeface="华文楷体" panose="02010600040101010101" pitchFamily="2" charset="-122"/>
            </a:endParaRPr>
          </a:p>
        </p:txBody>
      </p:sp>
      <p:sp>
        <p:nvSpPr>
          <p:cNvPr id="1048837" name="正方形/長方形 114"/>
          <p:cNvSpPr/>
          <p:nvPr/>
        </p:nvSpPr>
        <p:spPr>
          <a:xfrm>
            <a:off x="900013" y="2636913"/>
            <a:ext cx="540000" cy="864096"/>
          </a:xfrm>
          <a:prstGeom prst="rect">
            <a:avLst/>
          </a:prstGeom>
          <a:solidFill>
            <a:schemeClr val="bg1">
              <a:lumMod val="7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p>
            <a:pPr algn="ctr">
              <a:lnSpc>
                <a:spcPct val="110000"/>
              </a:lnSpc>
            </a:pPr>
            <a:r>
              <a:rPr kumimoji="1" lang="zh-CN" altLang="en-US" sz="1400" b="1" dirty="0">
                <a:solidFill>
                  <a:srgbClr val="000000"/>
                </a:solidFill>
                <a:latin typeface="华文楷体" panose="02010600040101010101" pitchFamily="2" charset="-122"/>
              </a:rPr>
              <a:t>徐工</a:t>
            </a:r>
            <a:endParaRPr kumimoji="1" lang="en-US" altLang="zh-CN" sz="1400" b="1" dirty="0">
              <a:solidFill>
                <a:srgbClr val="000000"/>
              </a:solidFill>
              <a:latin typeface="华文楷体" panose="02010600040101010101" pitchFamily="2" charset="-122"/>
            </a:endParaRPr>
          </a:p>
          <a:p>
            <a:pPr algn="ctr">
              <a:lnSpc>
                <a:spcPct val="110000"/>
              </a:lnSpc>
            </a:pPr>
            <a:r>
              <a:rPr kumimoji="1" lang="zh-CN" altLang="en-US" sz="1400" b="1" dirty="0">
                <a:solidFill>
                  <a:srgbClr val="000000"/>
                </a:solidFill>
                <a:latin typeface="华文楷体" panose="02010600040101010101" pitchFamily="2" charset="-122"/>
              </a:rPr>
              <a:t>机械</a:t>
            </a:r>
            <a:endParaRPr kumimoji="1" lang="en-US" altLang="zh-CN" sz="1400" b="1" dirty="0">
              <a:solidFill>
                <a:srgbClr val="000000"/>
              </a:solidFill>
              <a:latin typeface="华文楷体" panose="02010600040101010101" pitchFamily="2" charset="-122"/>
            </a:endParaRPr>
          </a:p>
        </p:txBody>
      </p:sp>
      <p:sp>
        <p:nvSpPr>
          <p:cNvPr id="1048838" name="正方形/長方形 115"/>
          <p:cNvSpPr/>
          <p:nvPr/>
        </p:nvSpPr>
        <p:spPr>
          <a:xfrm>
            <a:off x="900013" y="4941168"/>
            <a:ext cx="540000" cy="1347607"/>
          </a:xfrm>
          <a:prstGeom prst="rect">
            <a:avLst/>
          </a:prstGeom>
          <a:solidFill>
            <a:schemeClr val="bg1">
              <a:lumMod val="7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p>
            <a:pPr algn="ctr"/>
            <a:r>
              <a:rPr kumimoji="1" lang="en-US" altLang="zh-CN" sz="1400" b="1" dirty="0">
                <a:solidFill>
                  <a:srgbClr val="000000"/>
                </a:solidFill>
                <a:latin typeface="华文楷体" panose="02010600040101010101" pitchFamily="2" charset="-122"/>
              </a:rPr>
              <a:t>GE</a:t>
            </a:r>
            <a:endParaRPr kumimoji="1" lang="en-US" altLang="ja-JP" sz="1400" b="1" dirty="0">
              <a:solidFill>
                <a:srgbClr val="000000"/>
              </a:solidFill>
              <a:latin typeface="HGｺﾞｼｯｸM"/>
            </a:endParaRPr>
          </a:p>
        </p:txBody>
      </p:sp>
      <p:sp>
        <p:nvSpPr>
          <p:cNvPr id="1048839" name="正方形/長方形 90"/>
          <p:cNvSpPr/>
          <p:nvPr/>
        </p:nvSpPr>
        <p:spPr>
          <a:xfrm>
            <a:off x="900013" y="1255881"/>
            <a:ext cx="540000" cy="1329025"/>
          </a:xfrm>
          <a:prstGeom prst="rect">
            <a:avLst/>
          </a:prstGeom>
          <a:solidFill>
            <a:schemeClr val="bg1">
              <a:lumMod val="7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p>
            <a:pPr algn="ctr"/>
            <a:r>
              <a:rPr kumimoji="1" lang="zh-CN" altLang="en-US" sz="1400" b="1" dirty="0">
                <a:solidFill>
                  <a:srgbClr val="000000"/>
                </a:solidFill>
                <a:latin typeface="华文楷体" panose="02010600040101010101" pitchFamily="2" charset="-122"/>
              </a:rPr>
              <a:t>上海</a:t>
            </a:r>
            <a:endParaRPr kumimoji="1" lang="en-US" altLang="zh-CN" sz="1400" b="1" dirty="0">
              <a:solidFill>
                <a:srgbClr val="000000"/>
              </a:solidFill>
              <a:latin typeface="华文楷体" panose="02010600040101010101" pitchFamily="2" charset="-122"/>
            </a:endParaRPr>
          </a:p>
          <a:p>
            <a:pPr algn="ctr"/>
            <a:r>
              <a:rPr kumimoji="1" lang="zh-CN" altLang="en-US" sz="1400" b="1" dirty="0">
                <a:solidFill>
                  <a:srgbClr val="000000"/>
                </a:solidFill>
                <a:latin typeface="华文楷体" panose="02010600040101010101" pitchFamily="2" charset="-122"/>
              </a:rPr>
              <a:t>电气</a:t>
            </a:r>
            <a:endParaRPr kumimoji="1" lang="ja-JP" altLang="en-US" sz="1400" b="1" dirty="0">
              <a:solidFill>
                <a:srgbClr val="000000"/>
              </a:solidFill>
              <a:latin typeface="HGｺﾞｼｯｸM"/>
            </a:endParaRPr>
          </a:p>
        </p:txBody>
      </p:sp>
      <p:cxnSp>
        <p:nvCxnSpPr>
          <p:cNvPr id="3145771" name="直線コネクタ 17"/>
          <p:cNvCxnSpPr/>
          <p:nvPr/>
        </p:nvCxnSpPr>
        <p:spPr>
          <a:xfrm>
            <a:off x="1598414" y="3501008"/>
            <a:ext cx="5076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72" name="直線コネクタ 129"/>
          <p:cNvCxnSpPr/>
          <p:nvPr/>
        </p:nvCxnSpPr>
        <p:spPr>
          <a:xfrm>
            <a:off x="1617813" y="4869160"/>
            <a:ext cx="5076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840" name="正方形/長方形 97"/>
          <p:cNvSpPr/>
          <p:nvPr/>
        </p:nvSpPr>
        <p:spPr>
          <a:xfrm>
            <a:off x="7313851" y="715007"/>
            <a:ext cx="2426795" cy="417600"/>
          </a:xfrm>
          <a:prstGeom prst="rect">
            <a:avLst/>
          </a:prstGeom>
          <a:solidFill>
            <a:srgbClr val="229D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1400" b="1" dirty="0">
                <a:solidFill>
                  <a:srgbClr val="FFFFFF"/>
                </a:solidFill>
                <a:latin typeface="华文楷体" panose="02010600040101010101" pitchFamily="2" charset="-122"/>
              </a:rPr>
              <a:t>主要启示</a:t>
            </a:r>
            <a:endParaRPr kumimoji="1" lang="ja-JP" altLang="en-US" sz="1400" b="1" dirty="0">
              <a:solidFill>
                <a:srgbClr val="FFFFFF"/>
              </a:solidFill>
              <a:latin typeface="华文楷体" panose="02010600040101010101" pitchFamily="2" charset="-122"/>
            </a:endParaRPr>
          </a:p>
        </p:txBody>
      </p:sp>
      <p:sp>
        <p:nvSpPr>
          <p:cNvPr id="1048841" name="テキスト ボックス 21"/>
          <p:cNvSpPr txBox="1"/>
          <p:nvPr/>
        </p:nvSpPr>
        <p:spPr>
          <a:xfrm>
            <a:off x="1598414" y="1208164"/>
            <a:ext cx="2089035" cy="1739746"/>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en-US" altLang="zh-CN" sz="1200" dirty="0">
                <a:solidFill>
                  <a:srgbClr val="000000"/>
                </a:solidFill>
                <a:latin typeface="华文楷体" panose="02010600040101010101" pitchFamily="2" charset="-122"/>
              </a:rPr>
              <a:t>04</a:t>
            </a:r>
            <a:r>
              <a:rPr lang="zh-CN" altLang="en-US" sz="1200" dirty="0">
                <a:solidFill>
                  <a:srgbClr val="000000"/>
                </a:solidFill>
                <a:latin typeface="华文楷体" panose="02010600040101010101" pitchFamily="2" charset="-122"/>
              </a:rPr>
              <a:t>年重组的上海电气，面临着</a:t>
            </a:r>
            <a:r>
              <a:rPr lang="zh-CN" altLang="en-US" sz="1200" b="1" dirty="0">
                <a:solidFill>
                  <a:srgbClr val="000000"/>
                </a:solidFill>
                <a:latin typeface="华文楷体" panose="02010600040101010101" pitchFamily="2" charset="-122"/>
              </a:rPr>
              <a:t>先有子公司再有母公司</a:t>
            </a:r>
            <a:r>
              <a:rPr lang="zh-CN" altLang="en-US" sz="1200" dirty="0">
                <a:solidFill>
                  <a:srgbClr val="000000"/>
                </a:solidFill>
                <a:latin typeface="华文楷体" panose="02010600040101010101" pitchFamily="2" charset="-122"/>
              </a:rPr>
              <a:t>的情况，导致</a:t>
            </a:r>
            <a:r>
              <a:rPr lang="zh-CN" altLang="en-US" sz="1200" b="1" dirty="0">
                <a:solidFill>
                  <a:srgbClr val="000000"/>
                </a:solidFill>
                <a:latin typeface="华文楷体" panose="02010600040101010101" pitchFamily="2" charset="-122"/>
              </a:rPr>
              <a:t>管控不力</a:t>
            </a:r>
            <a:endParaRPr lang="en-US" altLang="zh-CN" sz="1200" b="1" dirty="0">
              <a:solidFill>
                <a:srgbClr val="000000"/>
              </a:solidFill>
              <a:latin typeface="华文楷体" panose="02010600040101010101" pitchFamily="2" charset="-122"/>
            </a:endParaRPr>
          </a:p>
          <a:p>
            <a:pPr marL="82550" indent="-82550">
              <a:spcBef>
                <a:spcPts val="600"/>
              </a:spcBef>
              <a:buFont typeface="Arial" panose="020B0604020202020204" pitchFamily="34" charset="0"/>
              <a:buChar char="•"/>
            </a:pPr>
            <a:r>
              <a:rPr lang="zh-CN" altLang="en-US" sz="1200" dirty="0">
                <a:solidFill>
                  <a:srgbClr val="000000"/>
                </a:solidFill>
              </a:rPr>
              <a:t>生产、供应到销售都自成体系，工厂间</a:t>
            </a:r>
            <a:r>
              <a:rPr lang="zh-CN" altLang="en-US" sz="1200" b="1" dirty="0">
                <a:solidFill>
                  <a:srgbClr val="000000"/>
                </a:solidFill>
              </a:rPr>
              <a:t>缺少协同管理</a:t>
            </a:r>
            <a:r>
              <a:rPr lang="zh-CN" altLang="en-US" sz="1200" dirty="0">
                <a:solidFill>
                  <a:srgbClr val="000000"/>
                </a:solidFill>
              </a:rPr>
              <a:t>，处处信息孤岛，无法汇总数据</a:t>
            </a:r>
            <a:endParaRPr lang="zh-CN" altLang="en-US" sz="1200" dirty="0">
              <a:solidFill>
                <a:srgbClr val="000000"/>
              </a:solidFill>
            </a:endParaRPr>
          </a:p>
          <a:p>
            <a:pPr marL="82550" indent="-82550">
              <a:spcBef>
                <a:spcPts val="600"/>
              </a:spcBef>
              <a:buFont typeface="Arial" panose="020B0604020202020204" pitchFamily="34" charset="0"/>
              <a:buChar char="•"/>
            </a:pPr>
            <a:endParaRPr kumimoji="1" lang="en-US" altLang="ja-JP" sz="1200" b="1" u="sng" dirty="0">
              <a:solidFill>
                <a:srgbClr val="00A1DE"/>
              </a:solidFill>
              <a:latin typeface="HGｺﾞｼｯｸM"/>
            </a:endParaRPr>
          </a:p>
        </p:txBody>
      </p:sp>
      <p:cxnSp>
        <p:nvCxnSpPr>
          <p:cNvPr id="3145773" name="直線コネクタ 129"/>
          <p:cNvCxnSpPr/>
          <p:nvPr/>
        </p:nvCxnSpPr>
        <p:spPr>
          <a:xfrm>
            <a:off x="1598414" y="2636912"/>
            <a:ext cx="5076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842" name="テキスト ボックス 21"/>
          <p:cNvSpPr txBox="1"/>
          <p:nvPr/>
        </p:nvSpPr>
        <p:spPr>
          <a:xfrm>
            <a:off x="1598414" y="3632360"/>
            <a:ext cx="2089035" cy="1207973"/>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西门子数字化工厂被认为</a:t>
            </a:r>
            <a:r>
              <a:rPr lang="zh-CN" altLang="en-US" sz="1200" b="1" dirty="0">
                <a:solidFill>
                  <a:srgbClr val="000000"/>
                </a:solidFill>
                <a:latin typeface="华文楷体" panose="02010600040101010101" pitchFamily="2" charset="-122"/>
              </a:rPr>
              <a:t>最接近工业 </a:t>
            </a:r>
            <a:r>
              <a:rPr lang="en-US" altLang="zh-CN" sz="1200" b="1" dirty="0">
                <a:solidFill>
                  <a:srgbClr val="000000"/>
                </a:solidFill>
                <a:latin typeface="华文楷体" panose="02010600040101010101" pitchFamily="2" charset="-122"/>
              </a:rPr>
              <a:t>4.0</a:t>
            </a:r>
            <a:r>
              <a:rPr lang="zh-CN" altLang="en-US" sz="1200" dirty="0">
                <a:solidFill>
                  <a:srgbClr val="000000"/>
                </a:solidFill>
                <a:latin typeface="华文楷体" panose="02010600040101010101" pitchFamily="2" charset="-122"/>
              </a:rPr>
              <a:t>思路的工厂，属于</a:t>
            </a:r>
            <a:r>
              <a:rPr lang="zh-CN" altLang="en-US" sz="1200" b="1" dirty="0">
                <a:solidFill>
                  <a:srgbClr val="000000"/>
                </a:solidFill>
                <a:latin typeface="华文楷体" panose="02010600040101010101" pitchFamily="2" charset="-122"/>
              </a:rPr>
              <a:t>混线生产</a:t>
            </a:r>
            <a:r>
              <a:rPr lang="zh-CN" altLang="en-US" sz="1200" dirty="0">
                <a:solidFill>
                  <a:srgbClr val="000000"/>
                </a:solidFill>
                <a:latin typeface="华文楷体" panose="02010600040101010101" pitchFamily="2" charset="-122"/>
              </a:rPr>
              <a:t>和</a:t>
            </a:r>
            <a:r>
              <a:rPr lang="zh-CN" altLang="en-US" sz="1200" b="1" dirty="0">
                <a:solidFill>
                  <a:srgbClr val="000000"/>
                </a:solidFill>
                <a:latin typeface="华文楷体" panose="02010600040101010101" pitchFamily="2" charset="-122"/>
              </a:rPr>
              <a:t>柔性生产</a:t>
            </a:r>
            <a:r>
              <a:rPr lang="zh-CN" altLang="en-US" sz="1200" dirty="0">
                <a:solidFill>
                  <a:srgbClr val="000000"/>
                </a:solidFill>
                <a:latin typeface="华文楷体" panose="02010600040101010101" pitchFamily="2" charset="-122"/>
              </a:rPr>
              <a:t>，一条生产线可以同时生产多种型号的产品，包括已有型号产品配置的下达和新产品型号的生产</a:t>
            </a:r>
            <a:endParaRPr kumimoji="1" lang="en-US" altLang="ja-JP" sz="1200" b="1" u="sng" dirty="0">
              <a:solidFill>
                <a:srgbClr val="00A1DE"/>
              </a:solidFill>
              <a:latin typeface="HGｺﾞｼｯｸM"/>
            </a:endParaRPr>
          </a:p>
        </p:txBody>
      </p:sp>
      <p:sp>
        <p:nvSpPr>
          <p:cNvPr id="1048843" name="矩形 2"/>
          <p:cNvSpPr/>
          <p:nvPr/>
        </p:nvSpPr>
        <p:spPr>
          <a:xfrm>
            <a:off x="3804017" y="3573016"/>
            <a:ext cx="2947794" cy="1158240"/>
          </a:xfrm>
          <a:prstGeom prst="rect">
            <a:avLst/>
          </a:prstGeom>
        </p:spPr>
        <p:txBody>
          <a:bodyPr wrap="square">
            <a:spAutoFit/>
          </a:bodyPr>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通过数字化企业平台，实现“三个特定的关键制造技术的集成：产品生命周期管理，制造执行系统和工业自动化” 使得“</a:t>
            </a:r>
            <a:r>
              <a:rPr lang="zh-CN" altLang="en-US" sz="1200" b="1" dirty="0">
                <a:solidFill>
                  <a:srgbClr val="000000"/>
                </a:solidFill>
                <a:latin typeface="华文楷体" panose="02010600040101010101" pitchFamily="2" charset="-122"/>
              </a:rPr>
              <a:t>物理制造世界与虚拟制造世界进行融合</a:t>
            </a:r>
            <a:r>
              <a:rPr lang="zh-CN" altLang="en-US" sz="1200" dirty="0">
                <a:solidFill>
                  <a:srgbClr val="000000"/>
                </a:solidFill>
                <a:latin typeface="华文楷体" panose="02010600040101010101" pitchFamily="2" charset="-122"/>
              </a:rPr>
              <a:t>，企业各部门在产品、生产生命周期采用数字化手段进行规划</a:t>
            </a:r>
            <a:endParaRPr lang="en-US" sz="1200" dirty="0">
              <a:solidFill>
                <a:srgbClr val="000000"/>
              </a:solidFill>
              <a:latin typeface="华文楷体" panose="02010600040101010101" pitchFamily="2" charset="-122"/>
            </a:endParaRPr>
          </a:p>
        </p:txBody>
      </p:sp>
      <p:sp>
        <p:nvSpPr>
          <p:cNvPr id="1048844" name="矩形 3"/>
          <p:cNvSpPr/>
          <p:nvPr/>
        </p:nvSpPr>
        <p:spPr>
          <a:xfrm>
            <a:off x="3910293" y="1294649"/>
            <a:ext cx="2758046" cy="1092607"/>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建立上海电气集团</a:t>
            </a:r>
            <a:r>
              <a:rPr lang="zh-CN" altLang="en-US" sz="1200" b="1" dirty="0">
                <a:solidFill>
                  <a:srgbClr val="000000"/>
                </a:solidFill>
                <a:latin typeface="华文楷体" panose="02010600040101010101" pitchFamily="2" charset="-122"/>
              </a:rPr>
              <a:t>主数据管理平台</a:t>
            </a:r>
            <a:r>
              <a:rPr lang="zh-CN" altLang="en-US" sz="1200" dirty="0">
                <a:solidFill>
                  <a:srgbClr val="000000"/>
                </a:solidFill>
                <a:latin typeface="华文楷体" panose="02010600040101010101" pitchFamily="2" charset="-122"/>
              </a:rPr>
              <a:t>、统一的主数据管理标准</a:t>
            </a:r>
            <a:endParaRPr lang="en-US" altLang="zh-CN" sz="1200" dirty="0">
              <a:solidFill>
                <a:srgbClr val="000000"/>
              </a:solidFill>
              <a:latin typeface="华文楷体" panose="02010600040101010101" pitchFamily="2" charset="-122"/>
            </a:endParaRPr>
          </a:p>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实现</a:t>
            </a:r>
            <a:r>
              <a:rPr lang="zh-CN" altLang="en-US" sz="1200" b="1" dirty="0">
                <a:solidFill>
                  <a:srgbClr val="000000"/>
                </a:solidFill>
                <a:latin typeface="华文楷体" panose="02010600040101010101" pitchFamily="2" charset="-122"/>
              </a:rPr>
              <a:t>一体化销售</a:t>
            </a:r>
            <a:r>
              <a:rPr lang="zh-CN" altLang="en-US" sz="1200" dirty="0">
                <a:solidFill>
                  <a:srgbClr val="000000"/>
                </a:solidFill>
                <a:latin typeface="华文楷体" panose="02010600040101010101" pitchFamily="2" charset="-122"/>
              </a:rPr>
              <a:t>，实现订单项目的计划、进度和成本等全过程管理，实现集中采购、仓储管理、财务会计、管理会计、固定资产等管理</a:t>
            </a:r>
            <a:endParaRPr lang="en-US" sz="1200" dirty="0">
              <a:solidFill>
                <a:srgbClr val="000000"/>
              </a:solidFill>
            </a:endParaRPr>
          </a:p>
        </p:txBody>
      </p:sp>
      <p:sp>
        <p:nvSpPr>
          <p:cNvPr id="1048845" name="テキスト ボックス 21"/>
          <p:cNvSpPr txBox="1"/>
          <p:nvPr/>
        </p:nvSpPr>
        <p:spPr>
          <a:xfrm>
            <a:off x="1513128" y="4981077"/>
            <a:ext cx="2089035" cy="1739746"/>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zh-CN" altLang="en-US" sz="1200" dirty="0">
                <a:solidFill>
                  <a:srgbClr val="000000"/>
                </a:solidFill>
              </a:rPr>
              <a:t>希望</a:t>
            </a:r>
            <a:r>
              <a:rPr lang="en-US" altLang="zh-CN" sz="1200" dirty="0" err="1">
                <a:solidFill>
                  <a:srgbClr val="000000"/>
                </a:solidFill>
              </a:rPr>
              <a:t>Predix</a:t>
            </a:r>
            <a:r>
              <a:rPr lang="zh-CN" altLang="en-US" sz="1200" dirty="0">
                <a:solidFill>
                  <a:srgbClr val="000000"/>
                </a:solidFill>
              </a:rPr>
              <a:t>成为工业互联网的标准，成为各个合作伙伴都愿意参与的生态系统。将各种工业资产设备和供应商相互连接并接入云端，同时提供资产性能管理（</a:t>
            </a:r>
            <a:r>
              <a:rPr lang="en-US" altLang="zh-CN" sz="1200" dirty="0">
                <a:solidFill>
                  <a:srgbClr val="000000"/>
                </a:solidFill>
              </a:rPr>
              <a:t>APM</a:t>
            </a:r>
            <a:r>
              <a:rPr lang="zh-CN" altLang="en-US" sz="1200" dirty="0">
                <a:solidFill>
                  <a:srgbClr val="000000"/>
                </a:solidFill>
              </a:rPr>
              <a:t>）和运营优化服务</a:t>
            </a:r>
            <a:endParaRPr kumimoji="1" lang="en-US" altLang="ja-JP" sz="1200" b="1" u="sng" dirty="0">
              <a:solidFill>
                <a:srgbClr val="00A1DE"/>
              </a:solidFill>
              <a:latin typeface="HGｺﾞｼｯｸM"/>
            </a:endParaRPr>
          </a:p>
        </p:txBody>
      </p:sp>
      <p:sp>
        <p:nvSpPr>
          <p:cNvPr id="1048846" name="矩形 4"/>
          <p:cNvSpPr/>
          <p:nvPr/>
        </p:nvSpPr>
        <p:spPr>
          <a:xfrm>
            <a:off x="3805612" y="2696503"/>
            <a:ext cx="2815215" cy="646331"/>
          </a:xfrm>
          <a:prstGeom prst="rect">
            <a:avLst/>
          </a:prstGeom>
        </p:spPr>
        <p:txBody>
          <a:bodyPr wrap="square">
            <a:spAutoFit/>
          </a:bodyPr>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徐工机械通过云、管、端协同，打造商业、工业大数据联动，实现纵向协同。</a:t>
            </a:r>
            <a:endParaRPr lang="en-US" sz="1200" dirty="0">
              <a:solidFill>
                <a:srgbClr val="000000"/>
              </a:solidFill>
              <a:latin typeface="华文楷体" panose="02010600040101010101" pitchFamily="2" charset="-122"/>
            </a:endParaRPr>
          </a:p>
        </p:txBody>
      </p:sp>
      <p:sp>
        <p:nvSpPr>
          <p:cNvPr id="1048847" name="テキスト ボックス 21"/>
          <p:cNvSpPr txBox="1"/>
          <p:nvPr/>
        </p:nvSpPr>
        <p:spPr>
          <a:xfrm>
            <a:off x="3865866" y="4981077"/>
            <a:ext cx="2777634" cy="1739746"/>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en-US" altLang="zh-CN" sz="1200" dirty="0" err="1">
                <a:solidFill>
                  <a:srgbClr val="000000"/>
                </a:solidFill>
              </a:rPr>
              <a:t>Predix</a:t>
            </a:r>
            <a:r>
              <a:rPr lang="zh-CN" altLang="en-US" sz="1200" dirty="0">
                <a:solidFill>
                  <a:srgbClr val="000000"/>
                </a:solidFill>
              </a:rPr>
              <a:t>管理云中运行的由大型工业机器所产生的数据</a:t>
            </a:r>
            <a:endParaRPr lang="en-US" altLang="zh-CN" sz="1200" dirty="0">
              <a:solidFill>
                <a:srgbClr val="000000"/>
              </a:solidFill>
            </a:endParaRPr>
          </a:p>
          <a:p>
            <a:pPr marL="82550" indent="-82550">
              <a:spcBef>
                <a:spcPts val="600"/>
              </a:spcBef>
              <a:buFont typeface="Arial" panose="020B0604020202020204" pitchFamily="34" charset="0"/>
              <a:buChar char="•"/>
            </a:pPr>
            <a:r>
              <a:rPr lang="zh-CN" altLang="en-US" sz="1200" dirty="0">
                <a:solidFill>
                  <a:srgbClr val="000000"/>
                </a:solidFill>
              </a:rPr>
              <a:t>推出</a:t>
            </a:r>
            <a:r>
              <a:rPr lang="en-US" altLang="zh-CN" sz="1200" dirty="0">
                <a:solidFill>
                  <a:srgbClr val="000000"/>
                </a:solidFill>
              </a:rPr>
              <a:t>24</a:t>
            </a:r>
            <a:r>
              <a:rPr lang="zh-CN" altLang="en-US" sz="1200" dirty="0">
                <a:solidFill>
                  <a:srgbClr val="000000"/>
                </a:solidFill>
              </a:rPr>
              <a:t>种工业大数据产品</a:t>
            </a:r>
            <a:endParaRPr lang="en-US" altLang="zh-CN" sz="1200" dirty="0">
              <a:solidFill>
                <a:srgbClr val="000000"/>
              </a:solidFill>
            </a:endParaRPr>
          </a:p>
          <a:p>
            <a:pPr marL="82550" indent="-82550">
              <a:spcBef>
                <a:spcPts val="600"/>
              </a:spcBef>
              <a:buFont typeface="Arial" panose="020B0604020202020204" pitchFamily="34" charset="0"/>
              <a:buChar char="•"/>
            </a:pPr>
            <a:r>
              <a:rPr lang="zh-CN" altLang="en-US" sz="1200" dirty="0">
                <a:solidFill>
                  <a:srgbClr val="000000"/>
                </a:solidFill>
              </a:rPr>
              <a:t>推出基于</a:t>
            </a:r>
            <a:r>
              <a:rPr lang="en-US" altLang="zh-CN" sz="1200" dirty="0">
                <a:solidFill>
                  <a:srgbClr val="000000"/>
                </a:solidFill>
              </a:rPr>
              <a:t>IPAD</a:t>
            </a:r>
            <a:r>
              <a:rPr lang="zh-CN" altLang="en-US" sz="1200" dirty="0">
                <a:solidFill>
                  <a:srgbClr val="000000"/>
                </a:solidFill>
              </a:rPr>
              <a:t>的工厂级别</a:t>
            </a:r>
            <a:r>
              <a:rPr lang="en-US" altLang="zh-CN" sz="1200" dirty="0">
                <a:solidFill>
                  <a:srgbClr val="000000"/>
                </a:solidFill>
              </a:rPr>
              <a:t>IOS</a:t>
            </a:r>
            <a:r>
              <a:rPr lang="zh-CN" altLang="en-US" sz="1200" dirty="0">
                <a:solidFill>
                  <a:srgbClr val="000000"/>
                </a:solidFill>
              </a:rPr>
              <a:t>应有程序</a:t>
            </a:r>
            <a:endParaRPr lang="en-US" altLang="zh-CN" sz="1200" dirty="0">
              <a:solidFill>
                <a:srgbClr val="000000"/>
              </a:solidFill>
            </a:endParaRPr>
          </a:p>
        </p:txBody>
      </p:sp>
      <p:sp>
        <p:nvSpPr>
          <p:cNvPr id="1048848" name="テキスト ボックス 21"/>
          <p:cNvSpPr txBox="1"/>
          <p:nvPr/>
        </p:nvSpPr>
        <p:spPr>
          <a:xfrm>
            <a:off x="1623820" y="2653075"/>
            <a:ext cx="2089035" cy="1207973"/>
          </a:xfrm>
          <a:prstGeom prst="rect">
            <a:avLst/>
          </a:prstGeom>
          <a:noFill/>
        </p:spPr>
        <p:txBody>
          <a:bodyPr wrap="square" lIns="0" tIns="0" rIns="0" bIns="0" rtlCol="0">
            <a:noAutofit/>
          </a:bodyPr>
          <a:p>
            <a:pPr marL="82550" indent="-82550">
              <a:spcBef>
                <a:spcPts val="600"/>
              </a:spcBef>
              <a:buFont typeface="Arial" panose="020B0604020202020204" pitchFamily="34" charset="0"/>
              <a:buChar char="•"/>
            </a:pPr>
            <a:r>
              <a:rPr lang="zh-CN" altLang="en-US" sz="1200" dirty="0">
                <a:solidFill>
                  <a:srgbClr val="000000"/>
                </a:solidFill>
                <a:latin typeface="华文楷体" panose="02010600040101010101" pitchFamily="2" charset="-122"/>
              </a:rPr>
              <a:t>打造大数据分析平台，实现工程机械行业工业大数据的深化应用。</a:t>
            </a:r>
            <a:endParaRPr kumimoji="1" lang="en-US" altLang="ja-JP" sz="1200" b="1" u="sng" dirty="0">
              <a:solidFill>
                <a:srgbClr val="00A1DE"/>
              </a:solidFill>
              <a:latin typeface="HGｺﾞｼｯｸM"/>
            </a:endParaRPr>
          </a:p>
        </p:txBody>
      </p:sp>
      <p:pic>
        <p:nvPicPr>
          <p:cNvPr id="2097169" name="Picture 27"/>
          <p:cNvPicPr>
            <a:picLocks noChangeAspect="1"/>
          </p:cNvPicPr>
          <p:nvPr/>
        </p:nvPicPr>
        <p:blipFill>
          <a:blip r:embed="rId1" cstate="print"/>
          <a:stretch>
            <a:fillRect/>
          </a:stretch>
        </p:blipFill>
        <p:spPr>
          <a:xfrm>
            <a:off x="241364" y="2978773"/>
            <a:ext cx="637091" cy="324000"/>
          </a:xfrm>
          <a:prstGeom prst="rect">
            <a:avLst/>
          </a:prstGeom>
        </p:spPr>
      </p:pic>
      <p:pic>
        <p:nvPicPr>
          <p:cNvPr id="2097170" name="Picture 30"/>
          <p:cNvPicPr>
            <a:picLocks noChangeAspect="1"/>
          </p:cNvPicPr>
          <p:nvPr/>
        </p:nvPicPr>
        <p:blipFill rotWithShape="1">
          <a:blip r:embed="rId2" cstate="print"/>
          <a:srcRect/>
          <a:stretch>
            <a:fillRect/>
          </a:stretch>
        </p:blipFill>
        <p:spPr>
          <a:xfrm>
            <a:off x="214496" y="5355473"/>
            <a:ext cx="661403" cy="571802"/>
          </a:xfrm>
          <a:prstGeom prst="rect">
            <a:avLst/>
          </a:prstGeom>
        </p:spPr>
      </p:pic>
      <p:pic>
        <p:nvPicPr>
          <p:cNvPr id="2097171" name="图片 16"/>
          <p:cNvPicPr>
            <a:picLocks noChangeAspect="1"/>
          </p:cNvPicPr>
          <p:nvPr/>
        </p:nvPicPr>
        <p:blipFill>
          <a:blip r:embed="rId3" cstate="print"/>
          <a:srcRect/>
          <a:stretch>
            <a:fillRect/>
          </a:stretch>
        </p:blipFill>
        <p:spPr bwMode="auto">
          <a:xfrm>
            <a:off x="227304" y="4245081"/>
            <a:ext cx="648595" cy="108000"/>
          </a:xfrm>
          <a:prstGeom prst="rect">
            <a:avLst/>
          </a:prstGeom>
          <a:noFill/>
          <a:ln>
            <a:noFill/>
          </a:ln>
        </p:spPr>
      </p:pic>
      <p:pic>
        <p:nvPicPr>
          <p:cNvPr id="2097172" name="Picture 139"/>
          <p:cNvPicPr>
            <a:picLocks noChangeAspect="1"/>
          </p:cNvPicPr>
          <p:nvPr/>
        </p:nvPicPr>
        <p:blipFill>
          <a:blip r:embed="rId4" cstate="print"/>
          <a:stretch>
            <a:fillRect/>
          </a:stretch>
        </p:blipFill>
        <p:spPr>
          <a:xfrm>
            <a:off x="232785" y="1911973"/>
            <a:ext cx="621000" cy="180000"/>
          </a:xfrm>
          <a:prstGeom prst="rect">
            <a:avLst/>
          </a:prstGeom>
        </p:spPr>
      </p:pic>
      <p:sp>
        <p:nvSpPr>
          <p:cNvPr id="1048849" name="矩形 3"/>
          <p:cNvSpPr/>
          <p:nvPr/>
        </p:nvSpPr>
        <p:spPr>
          <a:xfrm>
            <a:off x="7376381" y="1414606"/>
            <a:ext cx="2383729" cy="4750699"/>
          </a:xfrm>
          <a:prstGeom prst="rect">
            <a:avLst/>
          </a:prstGeom>
          <a:noFill/>
        </p:spPr>
        <p:txBody>
          <a:bodyPr wrap="square" lIns="0" tIns="0" rIns="0" bIns="0" rtlCol="0">
            <a:noAutofit/>
          </a:bodyPr>
          <a:p>
            <a:pPr marL="171450" indent="-171450">
              <a:lnSpc>
                <a:spcPct val="150000"/>
              </a:lnSpc>
              <a:spcBef>
                <a:spcPts val="600"/>
              </a:spcBef>
              <a:buFont typeface="Arial" panose="020B0604020202020204" pitchFamily="34" charset="0"/>
              <a:buChar char="•"/>
            </a:pPr>
            <a:r>
              <a:rPr lang="zh-CN" altLang="en-US" sz="1600" dirty="0">
                <a:solidFill>
                  <a:srgbClr val="000000"/>
                </a:solidFill>
              </a:rPr>
              <a:t>普遍经历了</a:t>
            </a:r>
            <a:r>
              <a:rPr lang="zh-CN" altLang="en-US" sz="1600" b="1" dirty="0">
                <a:solidFill>
                  <a:srgbClr val="000000"/>
                </a:solidFill>
              </a:rPr>
              <a:t>信息化从分散到整合</a:t>
            </a:r>
            <a:r>
              <a:rPr lang="zh-CN" altLang="en-US" sz="1600" dirty="0">
                <a:solidFill>
                  <a:srgbClr val="000000"/>
                </a:solidFill>
              </a:rPr>
              <a:t>的发展阶段</a:t>
            </a:r>
            <a:endParaRPr lang="en-US" altLang="zh-CN" sz="1600" dirty="0">
              <a:solidFill>
                <a:srgbClr val="000000"/>
              </a:solidFill>
            </a:endParaRPr>
          </a:p>
          <a:p>
            <a:pPr marL="171450" indent="-171450">
              <a:lnSpc>
                <a:spcPct val="150000"/>
              </a:lnSpc>
              <a:spcBef>
                <a:spcPts val="600"/>
              </a:spcBef>
              <a:buFont typeface="Arial" panose="020B0604020202020204" pitchFamily="34" charset="0"/>
              <a:buChar char="•"/>
            </a:pPr>
            <a:r>
              <a:rPr lang="zh-CN" altLang="en-US" sz="1600" dirty="0">
                <a:solidFill>
                  <a:srgbClr val="000000"/>
                </a:solidFill>
              </a:rPr>
              <a:t>信息化既是</a:t>
            </a:r>
            <a:r>
              <a:rPr lang="zh-CN" altLang="en-US" sz="1600" b="1" dirty="0">
                <a:solidFill>
                  <a:srgbClr val="000000"/>
                </a:solidFill>
              </a:rPr>
              <a:t>一把手工程，</a:t>
            </a:r>
            <a:r>
              <a:rPr lang="zh-CN" altLang="en-US" sz="1600" dirty="0">
                <a:solidFill>
                  <a:srgbClr val="000000"/>
                </a:solidFill>
              </a:rPr>
              <a:t>又是</a:t>
            </a:r>
            <a:r>
              <a:rPr lang="zh-CN" altLang="en-US" sz="1600" b="1" dirty="0">
                <a:solidFill>
                  <a:srgbClr val="000000"/>
                </a:solidFill>
              </a:rPr>
              <a:t>全员工程</a:t>
            </a:r>
            <a:endParaRPr lang="en-US" altLang="zh-CN" sz="1600" b="1" dirty="0">
              <a:solidFill>
                <a:srgbClr val="000000"/>
              </a:solidFill>
            </a:endParaRPr>
          </a:p>
          <a:p>
            <a:pPr marL="171450" indent="-171450">
              <a:lnSpc>
                <a:spcPct val="150000"/>
              </a:lnSpc>
              <a:buFont typeface="Arial" panose="020B0604020202020204" pitchFamily="34" charset="0"/>
              <a:buChar char="•"/>
            </a:pPr>
            <a:r>
              <a:rPr lang="zh-CN" altLang="en-US" sz="1600" b="1" dirty="0">
                <a:solidFill>
                  <a:srgbClr val="000000"/>
                </a:solidFill>
              </a:rPr>
              <a:t>管理转变</a:t>
            </a:r>
            <a:r>
              <a:rPr lang="zh-CN" altLang="en-US" sz="1600" dirty="0">
                <a:solidFill>
                  <a:srgbClr val="000000"/>
                </a:solidFill>
              </a:rPr>
              <a:t>与</a:t>
            </a:r>
            <a:r>
              <a:rPr lang="zh-CN" altLang="en-US" sz="1600" b="1" dirty="0">
                <a:solidFill>
                  <a:srgbClr val="000000"/>
                </a:solidFill>
              </a:rPr>
              <a:t>信息整合</a:t>
            </a:r>
            <a:r>
              <a:rPr lang="zh-CN" altLang="en-US" sz="1600" dirty="0">
                <a:solidFill>
                  <a:srgbClr val="000000"/>
                </a:solidFill>
              </a:rPr>
              <a:t>紧密配合，协同推进</a:t>
            </a:r>
            <a:endParaRPr lang="en-US" altLang="zh-CN" sz="1600" dirty="0">
              <a:solidFill>
                <a:srgbClr val="000000"/>
              </a:solidFill>
            </a:endParaRPr>
          </a:p>
          <a:p>
            <a:pPr marL="171450" indent="-171450">
              <a:lnSpc>
                <a:spcPct val="150000"/>
              </a:lnSpc>
              <a:buFont typeface="Arial" panose="020B0604020202020204" pitchFamily="34" charset="0"/>
              <a:buChar char="•"/>
            </a:pPr>
            <a:r>
              <a:rPr lang="zh-CN" altLang="en-US" sz="1600" dirty="0">
                <a:solidFill>
                  <a:srgbClr val="000000"/>
                </a:solidFill>
              </a:rPr>
              <a:t>信息化整合目标明确，长期不懈地</a:t>
            </a:r>
            <a:r>
              <a:rPr lang="zh-CN" altLang="en-US" sz="1600" b="1" dirty="0">
                <a:solidFill>
                  <a:srgbClr val="000000"/>
                </a:solidFill>
              </a:rPr>
              <a:t>持续推进</a:t>
            </a:r>
            <a:endParaRPr lang="en-US" altLang="zh-CN" sz="1600" b="1" dirty="0">
              <a:solidFill>
                <a:srgbClr val="000000"/>
              </a:solidFill>
            </a:endParaRPr>
          </a:p>
          <a:p>
            <a:pPr marL="171450" indent="-171450">
              <a:lnSpc>
                <a:spcPct val="150000"/>
              </a:lnSpc>
              <a:buFont typeface="Arial" panose="020B0604020202020204" pitchFamily="34" charset="0"/>
              <a:buChar char="•"/>
            </a:pPr>
            <a:r>
              <a:rPr lang="zh-CN" altLang="en-US" sz="1600" b="1" dirty="0">
                <a:solidFill>
                  <a:srgbClr val="000000"/>
                </a:solidFill>
              </a:rPr>
              <a:t>统分结合</a:t>
            </a:r>
            <a:r>
              <a:rPr lang="zh-CN" altLang="en-US" sz="1600" dirty="0">
                <a:solidFill>
                  <a:srgbClr val="000000"/>
                </a:solidFill>
              </a:rPr>
              <a:t>，以标准化为主干，平衡共性个性</a:t>
            </a:r>
            <a:endParaRPr lang="en-US" altLang="zh-CN" sz="1600" dirty="0">
              <a:solidFill>
                <a:srgbClr val="000000"/>
              </a:solidFill>
            </a:endParaRPr>
          </a:p>
          <a:p>
            <a:pPr marL="171450" indent="-171450">
              <a:lnSpc>
                <a:spcPct val="150000"/>
              </a:lnSpc>
              <a:buFont typeface="Arial" panose="020B0604020202020204" pitchFamily="34" charset="0"/>
              <a:buChar char="•"/>
            </a:pPr>
            <a:r>
              <a:rPr lang="zh-CN" altLang="en-US" sz="1600" b="1" dirty="0">
                <a:solidFill>
                  <a:srgbClr val="000000"/>
                </a:solidFill>
              </a:rPr>
              <a:t>高度重视，保障有力</a:t>
            </a:r>
            <a:endParaRPr lang="en-US" altLang="zh-CN" sz="1600" b="1" dirty="0">
              <a:solidFill>
                <a:srgbClr val="000000"/>
              </a:solidFill>
            </a:endParaRPr>
          </a:p>
          <a:p>
            <a:pPr marL="171450" indent="-171450">
              <a:lnSpc>
                <a:spcPct val="150000"/>
              </a:lnSpc>
              <a:buFont typeface="Arial" panose="020B0604020202020204" pitchFamily="34" charset="0"/>
              <a:buChar char="•"/>
            </a:pPr>
            <a:r>
              <a:rPr lang="zh-CN" altLang="en-US" sz="1600" b="1" dirty="0">
                <a:solidFill>
                  <a:srgbClr val="000000"/>
                </a:solidFill>
              </a:rPr>
              <a:t>面向未来，领先一步</a:t>
            </a:r>
            <a:endParaRPr lang="en-US" sz="1600" b="1" dirty="0">
              <a:solidFill>
                <a:srgbClr val="000000"/>
              </a:solidFill>
            </a:endParaRPr>
          </a:p>
        </p:txBody>
      </p:sp>
      <p:sp>
        <p:nvSpPr>
          <p:cNvPr id="1048850" name="Isosceles Triangle 5"/>
          <p:cNvSpPr/>
          <p:nvPr/>
        </p:nvSpPr>
        <p:spPr>
          <a:xfrm rot="5400000">
            <a:off x="4452491" y="3544837"/>
            <a:ext cx="4909423" cy="331512"/>
          </a:xfrm>
          <a:prstGeom prst="triangle">
            <a:avLst/>
          </a:prstGeom>
          <a:solidFill>
            <a:srgbClr val="229DC8"/>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851" name="六边形 2"/>
          <p:cNvSpPr/>
          <p:nvPr/>
        </p:nvSpPr>
        <p:spPr>
          <a:xfrm>
            <a:off x="7205268" y="1556792"/>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cs typeface="Arial" panose="020B0604020202020204" pitchFamily="34" charset="0"/>
              </a:rPr>
              <a:t>1</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2" name="六边形 2"/>
          <p:cNvSpPr/>
          <p:nvPr/>
        </p:nvSpPr>
        <p:spPr>
          <a:xfrm>
            <a:off x="7205268" y="2348880"/>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rPr>
              <a:t>2</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3" name="六边形 2"/>
          <p:cNvSpPr/>
          <p:nvPr/>
        </p:nvSpPr>
        <p:spPr>
          <a:xfrm>
            <a:off x="7205268" y="3068960"/>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rPr>
              <a:t>3</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4" name="六边形 2"/>
          <p:cNvSpPr/>
          <p:nvPr/>
        </p:nvSpPr>
        <p:spPr>
          <a:xfrm>
            <a:off x="7205268" y="3829237"/>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rPr>
              <a:t>4</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5" name="六边形 2"/>
          <p:cNvSpPr/>
          <p:nvPr/>
        </p:nvSpPr>
        <p:spPr>
          <a:xfrm>
            <a:off x="7205268" y="4545144"/>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rPr>
              <a:t>5</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6" name="六边形 2"/>
          <p:cNvSpPr/>
          <p:nvPr/>
        </p:nvSpPr>
        <p:spPr>
          <a:xfrm>
            <a:off x="7205268" y="5265224"/>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rPr>
              <a:t>6</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8857" name="六边形 2"/>
          <p:cNvSpPr/>
          <p:nvPr/>
        </p:nvSpPr>
        <p:spPr>
          <a:xfrm>
            <a:off x="7205268" y="5661248"/>
            <a:ext cx="252000" cy="180000"/>
          </a:xfrm>
          <a:prstGeom prst="hexagon">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cs typeface="Arial" panose="020B0604020202020204" pitchFamily="34" charset="0"/>
              </a:rPr>
              <a:t>7</a:t>
            </a:r>
            <a:endParaRPr lang="en-US" sz="1600"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8860"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本次宣贯内容概要</a:t>
            </a:r>
            <a:endParaRPr lang="en-US" dirty="0">
              <a:latin typeface="华文楷体" panose="02010600040101010101" pitchFamily="2" charset="-122"/>
              <a:ea typeface="华文楷体" panose="02010600040101010101" pitchFamily="2" charset="-122"/>
            </a:endParaRPr>
          </a:p>
        </p:txBody>
      </p:sp>
      <p:grpSp>
        <p:nvGrpSpPr>
          <p:cNvPr id="196" name="组合 20"/>
          <p:cNvGrpSpPr/>
          <p:nvPr/>
        </p:nvGrpSpPr>
        <p:grpSpPr>
          <a:xfrm>
            <a:off x="920552" y="1268760"/>
            <a:ext cx="7695691" cy="1223144"/>
            <a:chOff x="425661" y="1196752"/>
            <a:chExt cx="9061094" cy="1440160"/>
          </a:xfrm>
        </p:grpSpPr>
        <p:sp>
          <p:nvSpPr>
            <p:cNvPr id="1048861" name="椭圆 4"/>
            <p:cNvSpPr/>
            <p:nvPr/>
          </p:nvSpPr>
          <p:spPr>
            <a:xfrm>
              <a:off x="425661"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2" name="椭圆 5"/>
            <p:cNvSpPr/>
            <p:nvPr/>
          </p:nvSpPr>
          <p:spPr>
            <a:xfrm>
              <a:off x="2330895" y="1196752"/>
              <a:ext cx="1440160" cy="1440160"/>
            </a:xfrm>
            <a:prstGeom prst="ellipse">
              <a:avLst/>
            </a:prstGeom>
            <a:solidFill>
              <a:srgbClr val="229DC8"/>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3" name="椭圆 6"/>
            <p:cNvSpPr/>
            <p:nvPr/>
          </p:nvSpPr>
          <p:spPr>
            <a:xfrm>
              <a:off x="4236129"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4" name="椭圆 7"/>
            <p:cNvSpPr/>
            <p:nvPr/>
          </p:nvSpPr>
          <p:spPr>
            <a:xfrm>
              <a:off x="6141363"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5" name="椭圆 8"/>
            <p:cNvSpPr/>
            <p:nvPr/>
          </p:nvSpPr>
          <p:spPr>
            <a:xfrm>
              <a:off x="80465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6" name="右箭头 9"/>
            <p:cNvSpPr/>
            <p:nvPr/>
          </p:nvSpPr>
          <p:spPr>
            <a:xfrm>
              <a:off x="1861239"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7" name="右箭头 10"/>
            <p:cNvSpPr/>
            <p:nvPr/>
          </p:nvSpPr>
          <p:spPr>
            <a:xfrm>
              <a:off x="3766473"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8" name="右箭头 11"/>
            <p:cNvSpPr/>
            <p:nvPr/>
          </p:nvSpPr>
          <p:spPr>
            <a:xfrm>
              <a:off x="5671707"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69" name="右箭头 12"/>
            <p:cNvSpPr/>
            <p:nvPr/>
          </p:nvSpPr>
          <p:spPr>
            <a:xfrm>
              <a:off x="7576941"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48870" name="Freeform 993"/>
            <p:cNvSpPr>
              <a:spLocks noEditPoints="1"/>
            </p:cNvSpPr>
            <p:nvPr/>
          </p:nvSpPr>
          <p:spPr bwMode="auto">
            <a:xfrm>
              <a:off x="700981" y="1496248"/>
              <a:ext cx="861256" cy="857214"/>
            </a:xfrm>
            <a:custGeom>
              <a:avLst/>
              <a:gdLst>
                <a:gd name="T0" fmla="*/ 160 w 320"/>
                <a:gd name="T1" fmla="*/ 0 h 320"/>
                <a:gd name="T2" fmla="*/ 0 w 320"/>
                <a:gd name="T3" fmla="*/ 160 h 320"/>
                <a:gd name="T4" fmla="*/ 160 w 320"/>
                <a:gd name="T5" fmla="*/ 320 h 320"/>
                <a:gd name="T6" fmla="*/ 320 w 320"/>
                <a:gd name="T7" fmla="*/ 160 h 320"/>
                <a:gd name="T8" fmla="*/ 160 w 320"/>
                <a:gd name="T9" fmla="*/ 0 h 320"/>
                <a:gd name="T10" fmla="*/ 160 w 320"/>
                <a:gd name="T11" fmla="*/ 298 h 320"/>
                <a:gd name="T12" fmla="*/ 21 w 320"/>
                <a:gd name="T13" fmla="*/ 160 h 320"/>
                <a:gd name="T14" fmla="*/ 160 w 320"/>
                <a:gd name="T15" fmla="*/ 21 h 320"/>
                <a:gd name="T16" fmla="*/ 298 w 320"/>
                <a:gd name="T17" fmla="*/ 160 h 320"/>
                <a:gd name="T18" fmla="*/ 160 w 320"/>
                <a:gd name="T19" fmla="*/ 298 h 320"/>
                <a:gd name="T20" fmla="*/ 210 w 320"/>
                <a:gd name="T21" fmla="*/ 120 h 320"/>
                <a:gd name="T22" fmla="*/ 210 w 320"/>
                <a:gd name="T23" fmla="*/ 135 h 320"/>
                <a:gd name="T24" fmla="*/ 167 w 320"/>
                <a:gd name="T25" fmla="*/ 178 h 320"/>
                <a:gd name="T26" fmla="*/ 160 w 320"/>
                <a:gd name="T27" fmla="*/ 181 h 320"/>
                <a:gd name="T28" fmla="*/ 152 w 320"/>
                <a:gd name="T29" fmla="*/ 178 h 320"/>
                <a:gd name="T30" fmla="*/ 77 w 320"/>
                <a:gd name="T31" fmla="*/ 103 h 320"/>
                <a:gd name="T32" fmla="*/ 77 w 320"/>
                <a:gd name="T33" fmla="*/ 88 h 320"/>
                <a:gd name="T34" fmla="*/ 93 w 320"/>
                <a:gd name="T35" fmla="*/ 88 h 320"/>
                <a:gd name="T36" fmla="*/ 160 w 320"/>
                <a:gd name="T37" fmla="*/ 155 h 320"/>
                <a:gd name="T38" fmla="*/ 195 w 320"/>
                <a:gd name="T39" fmla="*/ 120 h 320"/>
                <a:gd name="T40" fmla="*/ 210 w 320"/>
                <a:gd name="T41" fmla="*/ 120 h 320"/>
                <a:gd name="T42" fmla="*/ 149 w 320"/>
                <a:gd name="T43" fmla="*/ 64 h 320"/>
                <a:gd name="T44" fmla="*/ 149 w 320"/>
                <a:gd name="T45" fmla="*/ 53 h 320"/>
                <a:gd name="T46" fmla="*/ 160 w 320"/>
                <a:gd name="T47" fmla="*/ 42 h 320"/>
                <a:gd name="T48" fmla="*/ 170 w 320"/>
                <a:gd name="T49" fmla="*/ 53 h 320"/>
                <a:gd name="T50" fmla="*/ 170 w 320"/>
                <a:gd name="T51" fmla="*/ 64 h 320"/>
                <a:gd name="T52" fmla="*/ 160 w 320"/>
                <a:gd name="T53" fmla="*/ 74 h 320"/>
                <a:gd name="T54" fmla="*/ 149 w 320"/>
                <a:gd name="T55" fmla="*/ 64 h 320"/>
                <a:gd name="T56" fmla="*/ 170 w 320"/>
                <a:gd name="T57" fmla="*/ 256 h 320"/>
                <a:gd name="T58" fmla="*/ 170 w 320"/>
                <a:gd name="T59" fmla="*/ 266 h 320"/>
                <a:gd name="T60" fmla="*/ 160 w 320"/>
                <a:gd name="T61" fmla="*/ 277 h 320"/>
                <a:gd name="T62" fmla="*/ 149 w 320"/>
                <a:gd name="T63" fmla="*/ 266 h 320"/>
                <a:gd name="T64" fmla="*/ 149 w 320"/>
                <a:gd name="T65" fmla="*/ 256 h 320"/>
                <a:gd name="T66" fmla="*/ 160 w 320"/>
                <a:gd name="T67" fmla="*/ 245 h 320"/>
                <a:gd name="T68" fmla="*/ 170 w 320"/>
                <a:gd name="T69" fmla="*/ 256 h 320"/>
                <a:gd name="T70" fmla="*/ 277 w 320"/>
                <a:gd name="T71" fmla="*/ 160 h 320"/>
                <a:gd name="T72" fmla="*/ 266 w 320"/>
                <a:gd name="T73" fmla="*/ 170 h 320"/>
                <a:gd name="T74" fmla="*/ 256 w 320"/>
                <a:gd name="T75" fmla="*/ 170 h 320"/>
                <a:gd name="T76" fmla="*/ 245 w 320"/>
                <a:gd name="T77" fmla="*/ 160 h 320"/>
                <a:gd name="T78" fmla="*/ 256 w 320"/>
                <a:gd name="T79" fmla="*/ 149 h 320"/>
                <a:gd name="T80" fmla="*/ 266 w 320"/>
                <a:gd name="T81" fmla="*/ 149 h 320"/>
                <a:gd name="T82" fmla="*/ 277 w 320"/>
                <a:gd name="T83" fmla="*/ 160 h 320"/>
                <a:gd name="T84" fmla="*/ 74 w 320"/>
                <a:gd name="T85" fmla="*/ 160 h 320"/>
                <a:gd name="T86" fmla="*/ 64 w 320"/>
                <a:gd name="T87" fmla="*/ 170 h 320"/>
                <a:gd name="T88" fmla="*/ 53 w 320"/>
                <a:gd name="T89" fmla="*/ 170 h 320"/>
                <a:gd name="T90" fmla="*/ 42 w 320"/>
                <a:gd name="T91" fmla="*/ 160 h 320"/>
                <a:gd name="T92" fmla="*/ 53 w 320"/>
                <a:gd name="T93" fmla="*/ 149 h 320"/>
                <a:gd name="T94" fmla="*/ 64 w 320"/>
                <a:gd name="T95" fmla="*/ 149 h 320"/>
                <a:gd name="T96" fmla="*/ 74 w 320"/>
                <a:gd name="T97"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20">
                  <a:moveTo>
                    <a:pt x="160" y="0"/>
                  </a:moveTo>
                  <a:cubicBezTo>
                    <a:pt x="71" y="0"/>
                    <a:pt x="0" y="71"/>
                    <a:pt x="0" y="160"/>
                  </a:cubicBezTo>
                  <a:cubicBezTo>
                    <a:pt x="0" y="248"/>
                    <a:pt x="71" y="320"/>
                    <a:pt x="160" y="320"/>
                  </a:cubicBezTo>
                  <a:cubicBezTo>
                    <a:pt x="248" y="320"/>
                    <a:pt x="320" y="248"/>
                    <a:pt x="320" y="160"/>
                  </a:cubicBezTo>
                  <a:cubicBezTo>
                    <a:pt x="320" y="71"/>
                    <a:pt x="248" y="0"/>
                    <a:pt x="160" y="0"/>
                  </a:cubicBezTo>
                  <a:close/>
                  <a:moveTo>
                    <a:pt x="160" y="298"/>
                  </a:moveTo>
                  <a:cubicBezTo>
                    <a:pt x="83" y="298"/>
                    <a:pt x="21" y="236"/>
                    <a:pt x="21" y="160"/>
                  </a:cubicBezTo>
                  <a:cubicBezTo>
                    <a:pt x="21" y="83"/>
                    <a:pt x="83" y="21"/>
                    <a:pt x="160" y="21"/>
                  </a:cubicBezTo>
                  <a:cubicBezTo>
                    <a:pt x="236" y="21"/>
                    <a:pt x="298" y="83"/>
                    <a:pt x="298" y="160"/>
                  </a:cubicBezTo>
                  <a:cubicBezTo>
                    <a:pt x="298" y="236"/>
                    <a:pt x="236" y="298"/>
                    <a:pt x="160" y="298"/>
                  </a:cubicBezTo>
                  <a:close/>
                  <a:moveTo>
                    <a:pt x="210" y="120"/>
                  </a:moveTo>
                  <a:cubicBezTo>
                    <a:pt x="214" y="124"/>
                    <a:pt x="214" y="131"/>
                    <a:pt x="210" y="135"/>
                  </a:cubicBezTo>
                  <a:cubicBezTo>
                    <a:pt x="167" y="178"/>
                    <a:pt x="167" y="178"/>
                    <a:pt x="167" y="178"/>
                  </a:cubicBezTo>
                  <a:cubicBezTo>
                    <a:pt x="165" y="180"/>
                    <a:pt x="162" y="181"/>
                    <a:pt x="160" y="181"/>
                  </a:cubicBezTo>
                  <a:cubicBezTo>
                    <a:pt x="157" y="181"/>
                    <a:pt x="154" y="180"/>
                    <a:pt x="152" y="178"/>
                  </a:cubicBezTo>
                  <a:cubicBezTo>
                    <a:pt x="77" y="103"/>
                    <a:pt x="77" y="103"/>
                    <a:pt x="77" y="103"/>
                  </a:cubicBezTo>
                  <a:cubicBezTo>
                    <a:pt x="73" y="99"/>
                    <a:pt x="73" y="92"/>
                    <a:pt x="77" y="88"/>
                  </a:cubicBezTo>
                  <a:cubicBezTo>
                    <a:pt x="82" y="84"/>
                    <a:pt x="88" y="84"/>
                    <a:pt x="93" y="88"/>
                  </a:cubicBezTo>
                  <a:cubicBezTo>
                    <a:pt x="160" y="155"/>
                    <a:pt x="160" y="155"/>
                    <a:pt x="160" y="155"/>
                  </a:cubicBezTo>
                  <a:cubicBezTo>
                    <a:pt x="195" y="120"/>
                    <a:pt x="195" y="120"/>
                    <a:pt x="195" y="120"/>
                  </a:cubicBezTo>
                  <a:cubicBezTo>
                    <a:pt x="199" y="116"/>
                    <a:pt x="206" y="116"/>
                    <a:pt x="210" y="120"/>
                  </a:cubicBezTo>
                  <a:close/>
                  <a:moveTo>
                    <a:pt x="149" y="64"/>
                  </a:moveTo>
                  <a:cubicBezTo>
                    <a:pt x="149" y="53"/>
                    <a:pt x="149" y="53"/>
                    <a:pt x="149" y="53"/>
                  </a:cubicBezTo>
                  <a:cubicBezTo>
                    <a:pt x="149" y="47"/>
                    <a:pt x="154" y="42"/>
                    <a:pt x="160" y="42"/>
                  </a:cubicBezTo>
                  <a:cubicBezTo>
                    <a:pt x="166" y="42"/>
                    <a:pt x="170" y="47"/>
                    <a:pt x="170" y="53"/>
                  </a:cubicBezTo>
                  <a:cubicBezTo>
                    <a:pt x="170" y="64"/>
                    <a:pt x="170" y="64"/>
                    <a:pt x="170" y="64"/>
                  </a:cubicBezTo>
                  <a:cubicBezTo>
                    <a:pt x="170" y="70"/>
                    <a:pt x="166" y="74"/>
                    <a:pt x="160" y="74"/>
                  </a:cubicBezTo>
                  <a:cubicBezTo>
                    <a:pt x="154" y="74"/>
                    <a:pt x="149" y="70"/>
                    <a:pt x="149" y="64"/>
                  </a:cubicBezTo>
                  <a:close/>
                  <a:moveTo>
                    <a:pt x="170" y="256"/>
                  </a:moveTo>
                  <a:cubicBezTo>
                    <a:pt x="170" y="266"/>
                    <a:pt x="170" y="266"/>
                    <a:pt x="170" y="266"/>
                  </a:cubicBezTo>
                  <a:cubicBezTo>
                    <a:pt x="170" y="272"/>
                    <a:pt x="166" y="277"/>
                    <a:pt x="160" y="277"/>
                  </a:cubicBezTo>
                  <a:cubicBezTo>
                    <a:pt x="154" y="277"/>
                    <a:pt x="149" y="272"/>
                    <a:pt x="149" y="266"/>
                  </a:cubicBezTo>
                  <a:cubicBezTo>
                    <a:pt x="149" y="256"/>
                    <a:pt x="149" y="256"/>
                    <a:pt x="149" y="256"/>
                  </a:cubicBezTo>
                  <a:cubicBezTo>
                    <a:pt x="149" y="250"/>
                    <a:pt x="154" y="245"/>
                    <a:pt x="160" y="245"/>
                  </a:cubicBezTo>
                  <a:cubicBezTo>
                    <a:pt x="166" y="245"/>
                    <a:pt x="170" y="250"/>
                    <a:pt x="170" y="256"/>
                  </a:cubicBezTo>
                  <a:close/>
                  <a:moveTo>
                    <a:pt x="277" y="160"/>
                  </a:moveTo>
                  <a:cubicBezTo>
                    <a:pt x="277" y="166"/>
                    <a:pt x="272" y="170"/>
                    <a:pt x="266" y="170"/>
                  </a:cubicBezTo>
                  <a:cubicBezTo>
                    <a:pt x="256" y="170"/>
                    <a:pt x="256" y="170"/>
                    <a:pt x="256" y="170"/>
                  </a:cubicBezTo>
                  <a:cubicBezTo>
                    <a:pt x="250" y="170"/>
                    <a:pt x="245" y="166"/>
                    <a:pt x="245" y="160"/>
                  </a:cubicBezTo>
                  <a:cubicBezTo>
                    <a:pt x="245" y="154"/>
                    <a:pt x="250" y="149"/>
                    <a:pt x="256" y="149"/>
                  </a:cubicBezTo>
                  <a:cubicBezTo>
                    <a:pt x="266" y="149"/>
                    <a:pt x="266" y="149"/>
                    <a:pt x="266" y="149"/>
                  </a:cubicBezTo>
                  <a:cubicBezTo>
                    <a:pt x="272" y="149"/>
                    <a:pt x="277" y="154"/>
                    <a:pt x="277" y="160"/>
                  </a:cubicBezTo>
                  <a:close/>
                  <a:moveTo>
                    <a:pt x="74" y="160"/>
                  </a:moveTo>
                  <a:cubicBezTo>
                    <a:pt x="74" y="166"/>
                    <a:pt x="70" y="170"/>
                    <a:pt x="64" y="170"/>
                  </a:cubicBezTo>
                  <a:cubicBezTo>
                    <a:pt x="53" y="170"/>
                    <a:pt x="53" y="170"/>
                    <a:pt x="53" y="170"/>
                  </a:cubicBezTo>
                  <a:cubicBezTo>
                    <a:pt x="47" y="170"/>
                    <a:pt x="42" y="166"/>
                    <a:pt x="42" y="160"/>
                  </a:cubicBezTo>
                  <a:cubicBezTo>
                    <a:pt x="42" y="154"/>
                    <a:pt x="47" y="149"/>
                    <a:pt x="53" y="149"/>
                  </a:cubicBezTo>
                  <a:cubicBezTo>
                    <a:pt x="64" y="149"/>
                    <a:pt x="64" y="149"/>
                    <a:pt x="64" y="149"/>
                  </a:cubicBezTo>
                  <a:cubicBezTo>
                    <a:pt x="70" y="149"/>
                    <a:pt x="74" y="154"/>
                    <a:pt x="74"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871" name="Freeform 728"/>
            <p:cNvSpPr>
              <a:spLocks noEditPoints="1"/>
            </p:cNvSpPr>
            <p:nvPr/>
          </p:nvSpPr>
          <p:spPr bwMode="auto">
            <a:xfrm>
              <a:off x="2609996" y="1455624"/>
              <a:ext cx="853181" cy="857650"/>
            </a:xfrm>
            <a:custGeom>
              <a:avLst/>
              <a:gdLst>
                <a:gd name="T0" fmla="*/ 256 w 288"/>
                <a:gd name="T1" fmla="*/ 32 h 288"/>
                <a:gd name="T2" fmla="*/ 245 w 288"/>
                <a:gd name="T3" fmla="*/ 0 h 288"/>
                <a:gd name="T4" fmla="*/ 235 w 288"/>
                <a:gd name="T5" fmla="*/ 39 h 288"/>
                <a:gd name="T6" fmla="*/ 139 w 288"/>
                <a:gd name="T7" fmla="*/ 11 h 288"/>
                <a:gd name="T8" fmla="*/ 44 w 288"/>
                <a:gd name="T9" fmla="*/ 251 h 288"/>
                <a:gd name="T10" fmla="*/ 24 w 288"/>
                <a:gd name="T11" fmla="*/ 285 h 288"/>
                <a:gd name="T12" fmla="*/ 40 w 288"/>
                <a:gd name="T13" fmla="*/ 285 h 288"/>
                <a:gd name="T14" fmla="*/ 139 w 288"/>
                <a:gd name="T15" fmla="*/ 288 h 288"/>
                <a:gd name="T16" fmla="*/ 238 w 288"/>
                <a:gd name="T17" fmla="*/ 285 h 288"/>
                <a:gd name="T18" fmla="*/ 253 w 288"/>
                <a:gd name="T19" fmla="*/ 285 h 288"/>
                <a:gd name="T20" fmla="*/ 233 w 288"/>
                <a:gd name="T21" fmla="*/ 251 h 288"/>
                <a:gd name="T22" fmla="*/ 244 w 288"/>
                <a:gd name="T23" fmla="*/ 60 h 288"/>
                <a:gd name="T24" fmla="*/ 277 w 288"/>
                <a:gd name="T25" fmla="*/ 54 h 288"/>
                <a:gd name="T26" fmla="*/ 277 w 288"/>
                <a:gd name="T27" fmla="*/ 32 h 288"/>
                <a:gd name="T28" fmla="*/ 139 w 288"/>
                <a:gd name="T29" fmla="*/ 267 h 288"/>
                <a:gd name="T30" fmla="*/ 139 w 288"/>
                <a:gd name="T31" fmla="*/ 32 h 288"/>
                <a:gd name="T32" fmla="*/ 199 w 288"/>
                <a:gd name="T33" fmla="*/ 75 h 288"/>
                <a:gd name="T34" fmla="*/ 43 w 288"/>
                <a:gd name="T35" fmla="*/ 150 h 288"/>
                <a:gd name="T36" fmla="*/ 235 w 288"/>
                <a:gd name="T37" fmla="*/ 150 h 288"/>
                <a:gd name="T38" fmla="*/ 229 w 288"/>
                <a:gd name="T39" fmla="*/ 75 h 288"/>
                <a:gd name="T40" fmla="*/ 213 w 288"/>
                <a:gd name="T41" fmla="*/ 150 h 288"/>
                <a:gd name="T42" fmla="*/ 64 w 288"/>
                <a:gd name="T43" fmla="*/ 150 h 288"/>
                <a:gd name="T44" fmla="*/ 183 w 288"/>
                <a:gd name="T45" fmla="*/ 90 h 288"/>
                <a:gd name="T46" fmla="*/ 139 w 288"/>
                <a:gd name="T47" fmla="*/ 96 h 288"/>
                <a:gd name="T48" fmla="*/ 139 w 288"/>
                <a:gd name="T49" fmla="*/ 203 h 288"/>
                <a:gd name="T50" fmla="*/ 183 w 288"/>
                <a:gd name="T51" fmla="*/ 120 h 288"/>
                <a:gd name="T52" fmla="*/ 213 w 288"/>
                <a:gd name="T53" fmla="*/ 150 h 288"/>
                <a:gd name="T54" fmla="*/ 139 w 288"/>
                <a:gd name="T55" fmla="*/ 182 h 288"/>
                <a:gd name="T56" fmla="*/ 139 w 288"/>
                <a:gd name="T57" fmla="*/ 118 h 288"/>
                <a:gd name="T58" fmla="*/ 131 w 288"/>
                <a:gd name="T59" fmla="*/ 142 h 288"/>
                <a:gd name="T60" fmla="*/ 139 w 288"/>
                <a:gd name="T61" fmla="*/ 160 h 288"/>
                <a:gd name="T62" fmla="*/ 167 w 288"/>
                <a:gd name="T63" fmla="*/ 1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88">
                  <a:moveTo>
                    <a:pt x="277" y="32"/>
                  </a:moveTo>
                  <a:cubicBezTo>
                    <a:pt x="256" y="32"/>
                    <a:pt x="256" y="32"/>
                    <a:pt x="256" y="32"/>
                  </a:cubicBezTo>
                  <a:cubicBezTo>
                    <a:pt x="256" y="11"/>
                    <a:pt x="256" y="11"/>
                    <a:pt x="256" y="11"/>
                  </a:cubicBezTo>
                  <a:cubicBezTo>
                    <a:pt x="256" y="5"/>
                    <a:pt x="251" y="0"/>
                    <a:pt x="245" y="0"/>
                  </a:cubicBezTo>
                  <a:cubicBezTo>
                    <a:pt x="239" y="0"/>
                    <a:pt x="235" y="5"/>
                    <a:pt x="235" y="11"/>
                  </a:cubicBezTo>
                  <a:cubicBezTo>
                    <a:pt x="235" y="39"/>
                    <a:pt x="235" y="39"/>
                    <a:pt x="235" y="39"/>
                  </a:cubicBezTo>
                  <a:cubicBezTo>
                    <a:pt x="229" y="44"/>
                    <a:pt x="229" y="44"/>
                    <a:pt x="229" y="44"/>
                  </a:cubicBezTo>
                  <a:cubicBezTo>
                    <a:pt x="205" y="24"/>
                    <a:pt x="173" y="11"/>
                    <a:pt x="139" y="11"/>
                  </a:cubicBezTo>
                  <a:cubicBezTo>
                    <a:pt x="62" y="11"/>
                    <a:pt x="0" y="73"/>
                    <a:pt x="0" y="150"/>
                  </a:cubicBezTo>
                  <a:cubicBezTo>
                    <a:pt x="0" y="189"/>
                    <a:pt x="17" y="225"/>
                    <a:pt x="44" y="251"/>
                  </a:cubicBezTo>
                  <a:cubicBezTo>
                    <a:pt x="24" y="270"/>
                    <a:pt x="24" y="270"/>
                    <a:pt x="24" y="270"/>
                  </a:cubicBezTo>
                  <a:cubicBezTo>
                    <a:pt x="20" y="274"/>
                    <a:pt x="20" y="281"/>
                    <a:pt x="24" y="285"/>
                  </a:cubicBezTo>
                  <a:cubicBezTo>
                    <a:pt x="27" y="287"/>
                    <a:pt x="29" y="288"/>
                    <a:pt x="32" y="288"/>
                  </a:cubicBezTo>
                  <a:cubicBezTo>
                    <a:pt x="35" y="288"/>
                    <a:pt x="37" y="287"/>
                    <a:pt x="40" y="285"/>
                  </a:cubicBezTo>
                  <a:cubicBezTo>
                    <a:pt x="61" y="264"/>
                    <a:pt x="61" y="264"/>
                    <a:pt x="61" y="264"/>
                  </a:cubicBezTo>
                  <a:cubicBezTo>
                    <a:pt x="83" y="279"/>
                    <a:pt x="110" y="288"/>
                    <a:pt x="139" y="288"/>
                  </a:cubicBezTo>
                  <a:cubicBezTo>
                    <a:pt x="168" y="288"/>
                    <a:pt x="194" y="279"/>
                    <a:pt x="217" y="264"/>
                  </a:cubicBezTo>
                  <a:cubicBezTo>
                    <a:pt x="238" y="285"/>
                    <a:pt x="238" y="285"/>
                    <a:pt x="238" y="285"/>
                  </a:cubicBezTo>
                  <a:cubicBezTo>
                    <a:pt x="240" y="287"/>
                    <a:pt x="243" y="288"/>
                    <a:pt x="245" y="288"/>
                  </a:cubicBezTo>
                  <a:cubicBezTo>
                    <a:pt x="248" y="288"/>
                    <a:pt x="251" y="287"/>
                    <a:pt x="253" y="285"/>
                  </a:cubicBezTo>
                  <a:cubicBezTo>
                    <a:pt x="257" y="281"/>
                    <a:pt x="257" y="274"/>
                    <a:pt x="253" y="270"/>
                  </a:cubicBezTo>
                  <a:cubicBezTo>
                    <a:pt x="233" y="251"/>
                    <a:pt x="233" y="251"/>
                    <a:pt x="233" y="251"/>
                  </a:cubicBezTo>
                  <a:cubicBezTo>
                    <a:pt x="260" y="225"/>
                    <a:pt x="277" y="189"/>
                    <a:pt x="277" y="150"/>
                  </a:cubicBezTo>
                  <a:cubicBezTo>
                    <a:pt x="277" y="115"/>
                    <a:pt x="265" y="84"/>
                    <a:pt x="244" y="60"/>
                  </a:cubicBezTo>
                  <a:cubicBezTo>
                    <a:pt x="250" y="54"/>
                    <a:pt x="250" y="54"/>
                    <a:pt x="250" y="54"/>
                  </a:cubicBezTo>
                  <a:cubicBezTo>
                    <a:pt x="277" y="54"/>
                    <a:pt x="277" y="54"/>
                    <a:pt x="277" y="54"/>
                  </a:cubicBezTo>
                  <a:cubicBezTo>
                    <a:pt x="283" y="54"/>
                    <a:pt x="288" y="49"/>
                    <a:pt x="288" y="43"/>
                  </a:cubicBezTo>
                  <a:cubicBezTo>
                    <a:pt x="288" y="37"/>
                    <a:pt x="283" y="32"/>
                    <a:pt x="277" y="32"/>
                  </a:cubicBezTo>
                  <a:close/>
                  <a:moveTo>
                    <a:pt x="256" y="150"/>
                  </a:moveTo>
                  <a:cubicBezTo>
                    <a:pt x="256" y="214"/>
                    <a:pt x="203" y="267"/>
                    <a:pt x="139" y="267"/>
                  </a:cubicBezTo>
                  <a:cubicBezTo>
                    <a:pt x="74" y="267"/>
                    <a:pt x="21" y="214"/>
                    <a:pt x="21" y="150"/>
                  </a:cubicBezTo>
                  <a:cubicBezTo>
                    <a:pt x="21" y="85"/>
                    <a:pt x="74" y="32"/>
                    <a:pt x="139" y="32"/>
                  </a:cubicBezTo>
                  <a:cubicBezTo>
                    <a:pt x="167" y="32"/>
                    <a:pt x="193" y="43"/>
                    <a:pt x="214" y="60"/>
                  </a:cubicBezTo>
                  <a:cubicBezTo>
                    <a:pt x="199" y="75"/>
                    <a:pt x="199" y="75"/>
                    <a:pt x="199" y="75"/>
                  </a:cubicBezTo>
                  <a:cubicBezTo>
                    <a:pt x="182" y="62"/>
                    <a:pt x="161" y="54"/>
                    <a:pt x="139" y="54"/>
                  </a:cubicBezTo>
                  <a:cubicBezTo>
                    <a:pt x="86" y="54"/>
                    <a:pt x="43" y="97"/>
                    <a:pt x="43" y="150"/>
                  </a:cubicBezTo>
                  <a:cubicBezTo>
                    <a:pt x="43" y="203"/>
                    <a:pt x="86" y="246"/>
                    <a:pt x="139" y="246"/>
                  </a:cubicBezTo>
                  <a:cubicBezTo>
                    <a:pt x="192" y="246"/>
                    <a:pt x="235" y="203"/>
                    <a:pt x="235" y="150"/>
                  </a:cubicBezTo>
                  <a:cubicBezTo>
                    <a:pt x="235" y="127"/>
                    <a:pt x="227" y="106"/>
                    <a:pt x="214" y="90"/>
                  </a:cubicBezTo>
                  <a:cubicBezTo>
                    <a:pt x="229" y="75"/>
                    <a:pt x="229" y="75"/>
                    <a:pt x="229" y="75"/>
                  </a:cubicBezTo>
                  <a:cubicBezTo>
                    <a:pt x="246" y="95"/>
                    <a:pt x="256" y="121"/>
                    <a:pt x="256" y="150"/>
                  </a:cubicBezTo>
                  <a:close/>
                  <a:moveTo>
                    <a:pt x="213" y="150"/>
                  </a:moveTo>
                  <a:cubicBezTo>
                    <a:pt x="213" y="191"/>
                    <a:pt x="180" y="224"/>
                    <a:pt x="139" y="224"/>
                  </a:cubicBezTo>
                  <a:cubicBezTo>
                    <a:pt x="97" y="224"/>
                    <a:pt x="64" y="191"/>
                    <a:pt x="64" y="150"/>
                  </a:cubicBezTo>
                  <a:cubicBezTo>
                    <a:pt x="64" y="108"/>
                    <a:pt x="97" y="75"/>
                    <a:pt x="139" y="75"/>
                  </a:cubicBezTo>
                  <a:cubicBezTo>
                    <a:pt x="155" y="75"/>
                    <a:pt x="171" y="81"/>
                    <a:pt x="183" y="90"/>
                  </a:cubicBezTo>
                  <a:cubicBezTo>
                    <a:pt x="168" y="105"/>
                    <a:pt x="168" y="105"/>
                    <a:pt x="168" y="105"/>
                  </a:cubicBezTo>
                  <a:cubicBezTo>
                    <a:pt x="160" y="100"/>
                    <a:pt x="150" y="96"/>
                    <a:pt x="139" y="96"/>
                  </a:cubicBezTo>
                  <a:cubicBezTo>
                    <a:pt x="109" y="96"/>
                    <a:pt x="85" y="120"/>
                    <a:pt x="85" y="150"/>
                  </a:cubicBezTo>
                  <a:cubicBezTo>
                    <a:pt x="85" y="179"/>
                    <a:pt x="109" y="203"/>
                    <a:pt x="139" y="203"/>
                  </a:cubicBezTo>
                  <a:cubicBezTo>
                    <a:pt x="168" y="203"/>
                    <a:pt x="192" y="179"/>
                    <a:pt x="192" y="150"/>
                  </a:cubicBezTo>
                  <a:cubicBezTo>
                    <a:pt x="192" y="139"/>
                    <a:pt x="189" y="129"/>
                    <a:pt x="183" y="120"/>
                  </a:cubicBezTo>
                  <a:cubicBezTo>
                    <a:pt x="198" y="105"/>
                    <a:pt x="198" y="105"/>
                    <a:pt x="198" y="105"/>
                  </a:cubicBezTo>
                  <a:cubicBezTo>
                    <a:pt x="208" y="118"/>
                    <a:pt x="213" y="133"/>
                    <a:pt x="213" y="150"/>
                  </a:cubicBezTo>
                  <a:close/>
                  <a:moveTo>
                    <a:pt x="171" y="150"/>
                  </a:moveTo>
                  <a:cubicBezTo>
                    <a:pt x="171" y="167"/>
                    <a:pt x="156" y="182"/>
                    <a:pt x="139" y="182"/>
                  </a:cubicBezTo>
                  <a:cubicBezTo>
                    <a:pt x="121" y="182"/>
                    <a:pt x="107" y="167"/>
                    <a:pt x="107" y="150"/>
                  </a:cubicBezTo>
                  <a:cubicBezTo>
                    <a:pt x="107" y="132"/>
                    <a:pt x="121" y="118"/>
                    <a:pt x="139" y="118"/>
                  </a:cubicBezTo>
                  <a:cubicBezTo>
                    <a:pt x="144" y="118"/>
                    <a:pt x="148" y="119"/>
                    <a:pt x="152" y="121"/>
                  </a:cubicBezTo>
                  <a:cubicBezTo>
                    <a:pt x="131" y="142"/>
                    <a:pt x="131" y="142"/>
                    <a:pt x="131" y="142"/>
                  </a:cubicBezTo>
                  <a:cubicBezTo>
                    <a:pt x="127" y="146"/>
                    <a:pt x="127" y="153"/>
                    <a:pt x="131" y="157"/>
                  </a:cubicBezTo>
                  <a:cubicBezTo>
                    <a:pt x="133" y="159"/>
                    <a:pt x="136" y="160"/>
                    <a:pt x="139" y="160"/>
                  </a:cubicBezTo>
                  <a:cubicBezTo>
                    <a:pt x="141" y="160"/>
                    <a:pt x="144" y="159"/>
                    <a:pt x="146" y="157"/>
                  </a:cubicBezTo>
                  <a:cubicBezTo>
                    <a:pt x="167" y="136"/>
                    <a:pt x="167" y="136"/>
                    <a:pt x="167" y="136"/>
                  </a:cubicBezTo>
                  <a:cubicBezTo>
                    <a:pt x="169" y="140"/>
                    <a:pt x="171" y="145"/>
                    <a:pt x="171" y="15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872" name="Freeform 425"/>
            <p:cNvSpPr>
              <a:spLocks noEditPoints="1"/>
            </p:cNvSpPr>
            <p:nvPr/>
          </p:nvSpPr>
          <p:spPr bwMode="auto">
            <a:xfrm>
              <a:off x="4525037" y="1523734"/>
              <a:ext cx="853181" cy="802242"/>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873" name="Freeform 774"/>
            <p:cNvSpPr>
              <a:spLocks noEditPoints="1"/>
            </p:cNvSpPr>
            <p:nvPr/>
          </p:nvSpPr>
          <p:spPr bwMode="auto">
            <a:xfrm>
              <a:off x="6489869" y="1521187"/>
              <a:ext cx="736082" cy="792088"/>
            </a:xfrm>
            <a:custGeom>
              <a:avLst/>
              <a:gdLst>
                <a:gd name="T0" fmla="*/ 267 w 277"/>
                <a:gd name="T1" fmla="*/ 21 h 298"/>
                <a:gd name="T2" fmla="*/ 213 w 277"/>
                <a:gd name="T3" fmla="*/ 21 h 298"/>
                <a:gd name="T4" fmla="*/ 213 w 277"/>
                <a:gd name="T5" fmla="*/ 10 h 298"/>
                <a:gd name="T6" fmla="*/ 203 w 277"/>
                <a:gd name="T7" fmla="*/ 0 h 298"/>
                <a:gd name="T8" fmla="*/ 192 w 277"/>
                <a:gd name="T9" fmla="*/ 10 h 298"/>
                <a:gd name="T10" fmla="*/ 192 w 277"/>
                <a:gd name="T11" fmla="*/ 21 h 298"/>
                <a:gd name="T12" fmla="*/ 85 w 277"/>
                <a:gd name="T13" fmla="*/ 21 h 298"/>
                <a:gd name="T14" fmla="*/ 85 w 277"/>
                <a:gd name="T15" fmla="*/ 10 h 298"/>
                <a:gd name="T16" fmla="*/ 75 w 277"/>
                <a:gd name="T17" fmla="*/ 0 h 298"/>
                <a:gd name="T18" fmla="*/ 64 w 277"/>
                <a:gd name="T19" fmla="*/ 10 h 298"/>
                <a:gd name="T20" fmla="*/ 64 w 277"/>
                <a:gd name="T21" fmla="*/ 21 h 298"/>
                <a:gd name="T22" fmla="*/ 11 w 277"/>
                <a:gd name="T23" fmla="*/ 21 h 298"/>
                <a:gd name="T24" fmla="*/ 0 w 277"/>
                <a:gd name="T25" fmla="*/ 32 h 298"/>
                <a:gd name="T26" fmla="*/ 0 w 277"/>
                <a:gd name="T27" fmla="*/ 288 h 298"/>
                <a:gd name="T28" fmla="*/ 11 w 277"/>
                <a:gd name="T29" fmla="*/ 298 h 298"/>
                <a:gd name="T30" fmla="*/ 267 w 277"/>
                <a:gd name="T31" fmla="*/ 298 h 298"/>
                <a:gd name="T32" fmla="*/ 277 w 277"/>
                <a:gd name="T33" fmla="*/ 288 h 298"/>
                <a:gd name="T34" fmla="*/ 277 w 277"/>
                <a:gd name="T35" fmla="*/ 32 h 298"/>
                <a:gd name="T36" fmla="*/ 267 w 277"/>
                <a:gd name="T37" fmla="*/ 21 h 298"/>
                <a:gd name="T38" fmla="*/ 256 w 277"/>
                <a:gd name="T39" fmla="*/ 277 h 298"/>
                <a:gd name="T40" fmla="*/ 21 w 277"/>
                <a:gd name="T41" fmla="*/ 277 h 298"/>
                <a:gd name="T42" fmla="*/ 21 w 277"/>
                <a:gd name="T43" fmla="*/ 42 h 298"/>
                <a:gd name="T44" fmla="*/ 64 w 277"/>
                <a:gd name="T45" fmla="*/ 42 h 298"/>
                <a:gd name="T46" fmla="*/ 64 w 277"/>
                <a:gd name="T47" fmla="*/ 53 h 298"/>
                <a:gd name="T48" fmla="*/ 75 w 277"/>
                <a:gd name="T49" fmla="*/ 64 h 298"/>
                <a:gd name="T50" fmla="*/ 85 w 277"/>
                <a:gd name="T51" fmla="*/ 53 h 298"/>
                <a:gd name="T52" fmla="*/ 85 w 277"/>
                <a:gd name="T53" fmla="*/ 42 h 298"/>
                <a:gd name="T54" fmla="*/ 192 w 277"/>
                <a:gd name="T55" fmla="*/ 42 h 298"/>
                <a:gd name="T56" fmla="*/ 192 w 277"/>
                <a:gd name="T57" fmla="*/ 53 h 298"/>
                <a:gd name="T58" fmla="*/ 203 w 277"/>
                <a:gd name="T59" fmla="*/ 64 h 298"/>
                <a:gd name="T60" fmla="*/ 213 w 277"/>
                <a:gd name="T61" fmla="*/ 53 h 298"/>
                <a:gd name="T62" fmla="*/ 213 w 277"/>
                <a:gd name="T63" fmla="*/ 42 h 298"/>
                <a:gd name="T64" fmla="*/ 256 w 277"/>
                <a:gd name="T65" fmla="*/ 42 h 298"/>
                <a:gd name="T66" fmla="*/ 256 w 277"/>
                <a:gd name="T67" fmla="*/ 277 h 298"/>
                <a:gd name="T68" fmla="*/ 203 w 277"/>
                <a:gd name="T69" fmla="*/ 160 h 298"/>
                <a:gd name="T70" fmla="*/ 192 w 277"/>
                <a:gd name="T71" fmla="*/ 170 h 298"/>
                <a:gd name="T72" fmla="*/ 85 w 277"/>
                <a:gd name="T73" fmla="*/ 170 h 298"/>
                <a:gd name="T74" fmla="*/ 75 w 277"/>
                <a:gd name="T75" fmla="*/ 160 h 298"/>
                <a:gd name="T76" fmla="*/ 85 w 277"/>
                <a:gd name="T77" fmla="*/ 149 h 298"/>
                <a:gd name="T78" fmla="*/ 192 w 277"/>
                <a:gd name="T79" fmla="*/ 149 h 298"/>
                <a:gd name="T80" fmla="*/ 203 w 277"/>
                <a:gd name="T81" fmla="*/ 16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98">
                  <a:moveTo>
                    <a:pt x="267" y="21"/>
                  </a:moveTo>
                  <a:cubicBezTo>
                    <a:pt x="213" y="21"/>
                    <a:pt x="213" y="21"/>
                    <a:pt x="213" y="21"/>
                  </a:cubicBezTo>
                  <a:cubicBezTo>
                    <a:pt x="213" y="10"/>
                    <a:pt x="213" y="10"/>
                    <a:pt x="213" y="10"/>
                  </a:cubicBezTo>
                  <a:cubicBezTo>
                    <a:pt x="213" y="4"/>
                    <a:pt x="209" y="0"/>
                    <a:pt x="203" y="0"/>
                  </a:cubicBezTo>
                  <a:cubicBezTo>
                    <a:pt x="197" y="0"/>
                    <a:pt x="192" y="4"/>
                    <a:pt x="192" y="10"/>
                  </a:cubicBezTo>
                  <a:cubicBezTo>
                    <a:pt x="192" y="21"/>
                    <a:pt x="192" y="21"/>
                    <a:pt x="192" y="21"/>
                  </a:cubicBezTo>
                  <a:cubicBezTo>
                    <a:pt x="85" y="21"/>
                    <a:pt x="85" y="21"/>
                    <a:pt x="85" y="21"/>
                  </a:cubicBezTo>
                  <a:cubicBezTo>
                    <a:pt x="85" y="10"/>
                    <a:pt x="85" y="10"/>
                    <a:pt x="85" y="10"/>
                  </a:cubicBezTo>
                  <a:cubicBezTo>
                    <a:pt x="85" y="4"/>
                    <a:pt x="81" y="0"/>
                    <a:pt x="75" y="0"/>
                  </a:cubicBezTo>
                  <a:cubicBezTo>
                    <a:pt x="69" y="0"/>
                    <a:pt x="64" y="4"/>
                    <a:pt x="64" y="10"/>
                  </a:cubicBezTo>
                  <a:cubicBezTo>
                    <a:pt x="64" y="21"/>
                    <a:pt x="64" y="21"/>
                    <a:pt x="64" y="21"/>
                  </a:cubicBezTo>
                  <a:cubicBezTo>
                    <a:pt x="11" y="21"/>
                    <a:pt x="11" y="21"/>
                    <a:pt x="11" y="21"/>
                  </a:cubicBezTo>
                  <a:cubicBezTo>
                    <a:pt x="5" y="21"/>
                    <a:pt x="0" y="26"/>
                    <a:pt x="0" y="32"/>
                  </a:cubicBezTo>
                  <a:cubicBezTo>
                    <a:pt x="0" y="288"/>
                    <a:pt x="0" y="288"/>
                    <a:pt x="0" y="288"/>
                  </a:cubicBezTo>
                  <a:cubicBezTo>
                    <a:pt x="0" y="294"/>
                    <a:pt x="5" y="298"/>
                    <a:pt x="11" y="298"/>
                  </a:cubicBezTo>
                  <a:cubicBezTo>
                    <a:pt x="267" y="298"/>
                    <a:pt x="267" y="298"/>
                    <a:pt x="267" y="298"/>
                  </a:cubicBezTo>
                  <a:cubicBezTo>
                    <a:pt x="273" y="298"/>
                    <a:pt x="277" y="294"/>
                    <a:pt x="277" y="288"/>
                  </a:cubicBezTo>
                  <a:cubicBezTo>
                    <a:pt x="277" y="32"/>
                    <a:pt x="277" y="32"/>
                    <a:pt x="277" y="32"/>
                  </a:cubicBezTo>
                  <a:cubicBezTo>
                    <a:pt x="277" y="26"/>
                    <a:pt x="273" y="21"/>
                    <a:pt x="267" y="21"/>
                  </a:cubicBezTo>
                  <a:close/>
                  <a:moveTo>
                    <a:pt x="256" y="277"/>
                  </a:moveTo>
                  <a:cubicBezTo>
                    <a:pt x="21" y="277"/>
                    <a:pt x="21" y="277"/>
                    <a:pt x="21" y="277"/>
                  </a:cubicBezTo>
                  <a:cubicBezTo>
                    <a:pt x="21" y="42"/>
                    <a:pt x="21" y="42"/>
                    <a:pt x="21" y="42"/>
                  </a:cubicBezTo>
                  <a:cubicBezTo>
                    <a:pt x="64" y="42"/>
                    <a:pt x="64" y="42"/>
                    <a:pt x="64" y="42"/>
                  </a:cubicBezTo>
                  <a:cubicBezTo>
                    <a:pt x="64" y="53"/>
                    <a:pt x="64" y="53"/>
                    <a:pt x="64" y="53"/>
                  </a:cubicBezTo>
                  <a:cubicBezTo>
                    <a:pt x="64" y="59"/>
                    <a:pt x="69" y="64"/>
                    <a:pt x="75" y="64"/>
                  </a:cubicBezTo>
                  <a:cubicBezTo>
                    <a:pt x="81" y="64"/>
                    <a:pt x="85" y="59"/>
                    <a:pt x="85" y="53"/>
                  </a:cubicBezTo>
                  <a:cubicBezTo>
                    <a:pt x="85" y="42"/>
                    <a:pt x="85" y="42"/>
                    <a:pt x="85" y="42"/>
                  </a:cubicBezTo>
                  <a:cubicBezTo>
                    <a:pt x="192" y="42"/>
                    <a:pt x="192" y="42"/>
                    <a:pt x="192" y="42"/>
                  </a:cubicBezTo>
                  <a:cubicBezTo>
                    <a:pt x="192" y="53"/>
                    <a:pt x="192" y="53"/>
                    <a:pt x="192" y="53"/>
                  </a:cubicBezTo>
                  <a:cubicBezTo>
                    <a:pt x="192" y="59"/>
                    <a:pt x="197" y="64"/>
                    <a:pt x="203" y="64"/>
                  </a:cubicBezTo>
                  <a:cubicBezTo>
                    <a:pt x="209" y="64"/>
                    <a:pt x="213" y="59"/>
                    <a:pt x="213" y="53"/>
                  </a:cubicBezTo>
                  <a:cubicBezTo>
                    <a:pt x="213" y="42"/>
                    <a:pt x="213" y="42"/>
                    <a:pt x="213" y="42"/>
                  </a:cubicBezTo>
                  <a:cubicBezTo>
                    <a:pt x="256" y="42"/>
                    <a:pt x="256" y="42"/>
                    <a:pt x="256" y="42"/>
                  </a:cubicBezTo>
                  <a:lnTo>
                    <a:pt x="256" y="277"/>
                  </a:lnTo>
                  <a:close/>
                  <a:moveTo>
                    <a:pt x="203" y="160"/>
                  </a:moveTo>
                  <a:cubicBezTo>
                    <a:pt x="203" y="166"/>
                    <a:pt x="198" y="170"/>
                    <a:pt x="192" y="170"/>
                  </a:cubicBezTo>
                  <a:cubicBezTo>
                    <a:pt x="85" y="170"/>
                    <a:pt x="85" y="170"/>
                    <a:pt x="85" y="170"/>
                  </a:cubicBezTo>
                  <a:cubicBezTo>
                    <a:pt x="79" y="170"/>
                    <a:pt x="75" y="166"/>
                    <a:pt x="75" y="160"/>
                  </a:cubicBezTo>
                  <a:cubicBezTo>
                    <a:pt x="75" y="154"/>
                    <a:pt x="79" y="149"/>
                    <a:pt x="85" y="149"/>
                  </a:cubicBezTo>
                  <a:cubicBezTo>
                    <a:pt x="192" y="149"/>
                    <a:pt x="192" y="149"/>
                    <a:pt x="192" y="149"/>
                  </a:cubicBezTo>
                  <a:cubicBezTo>
                    <a:pt x="198" y="149"/>
                    <a:pt x="203" y="154"/>
                    <a:pt x="203"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48874" name="Freeform 845"/>
            <p:cNvSpPr>
              <a:spLocks noEditPoints="1"/>
            </p:cNvSpPr>
            <p:nvPr/>
          </p:nvSpPr>
          <p:spPr bwMode="auto">
            <a:xfrm>
              <a:off x="8442055" y="1463897"/>
              <a:ext cx="654589" cy="889565"/>
            </a:xfrm>
            <a:custGeom>
              <a:avLst/>
              <a:gdLst>
                <a:gd name="T0" fmla="*/ 214 w 235"/>
                <a:gd name="T1" fmla="*/ 258 h 320"/>
                <a:gd name="T2" fmla="*/ 214 w 235"/>
                <a:gd name="T3" fmla="*/ 181 h 320"/>
                <a:gd name="T4" fmla="*/ 182 w 235"/>
                <a:gd name="T5" fmla="*/ 149 h 320"/>
                <a:gd name="T6" fmla="*/ 128 w 235"/>
                <a:gd name="T7" fmla="*/ 149 h 320"/>
                <a:gd name="T8" fmla="*/ 128 w 235"/>
                <a:gd name="T9" fmla="*/ 62 h 320"/>
                <a:gd name="T10" fmla="*/ 150 w 235"/>
                <a:gd name="T11" fmla="*/ 32 h 320"/>
                <a:gd name="T12" fmla="*/ 118 w 235"/>
                <a:gd name="T13" fmla="*/ 0 h 320"/>
                <a:gd name="T14" fmla="*/ 86 w 235"/>
                <a:gd name="T15" fmla="*/ 32 h 320"/>
                <a:gd name="T16" fmla="*/ 107 w 235"/>
                <a:gd name="T17" fmla="*/ 62 h 320"/>
                <a:gd name="T18" fmla="*/ 107 w 235"/>
                <a:gd name="T19" fmla="*/ 149 h 320"/>
                <a:gd name="T20" fmla="*/ 54 w 235"/>
                <a:gd name="T21" fmla="*/ 149 h 320"/>
                <a:gd name="T22" fmla="*/ 22 w 235"/>
                <a:gd name="T23" fmla="*/ 181 h 320"/>
                <a:gd name="T24" fmla="*/ 22 w 235"/>
                <a:gd name="T25" fmla="*/ 258 h 320"/>
                <a:gd name="T26" fmla="*/ 0 w 235"/>
                <a:gd name="T27" fmla="*/ 288 h 320"/>
                <a:gd name="T28" fmla="*/ 32 w 235"/>
                <a:gd name="T29" fmla="*/ 320 h 320"/>
                <a:gd name="T30" fmla="*/ 64 w 235"/>
                <a:gd name="T31" fmla="*/ 288 h 320"/>
                <a:gd name="T32" fmla="*/ 43 w 235"/>
                <a:gd name="T33" fmla="*/ 258 h 320"/>
                <a:gd name="T34" fmla="*/ 43 w 235"/>
                <a:gd name="T35" fmla="*/ 181 h 320"/>
                <a:gd name="T36" fmla="*/ 54 w 235"/>
                <a:gd name="T37" fmla="*/ 170 h 320"/>
                <a:gd name="T38" fmla="*/ 107 w 235"/>
                <a:gd name="T39" fmla="*/ 170 h 320"/>
                <a:gd name="T40" fmla="*/ 107 w 235"/>
                <a:gd name="T41" fmla="*/ 258 h 320"/>
                <a:gd name="T42" fmla="*/ 86 w 235"/>
                <a:gd name="T43" fmla="*/ 288 h 320"/>
                <a:gd name="T44" fmla="*/ 118 w 235"/>
                <a:gd name="T45" fmla="*/ 320 h 320"/>
                <a:gd name="T46" fmla="*/ 150 w 235"/>
                <a:gd name="T47" fmla="*/ 288 h 320"/>
                <a:gd name="T48" fmla="*/ 128 w 235"/>
                <a:gd name="T49" fmla="*/ 258 h 320"/>
                <a:gd name="T50" fmla="*/ 128 w 235"/>
                <a:gd name="T51" fmla="*/ 170 h 320"/>
                <a:gd name="T52" fmla="*/ 182 w 235"/>
                <a:gd name="T53" fmla="*/ 170 h 320"/>
                <a:gd name="T54" fmla="*/ 192 w 235"/>
                <a:gd name="T55" fmla="*/ 181 h 320"/>
                <a:gd name="T56" fmla="*/ 192 w 235"/>
                <a:gd name="T57" fmla="*/ 258 h 320"/>
                <a:gd name="T58" fmla="*/ 171 w 235"/>
                <a:gd name="T59" fmla="*/ 288 h 320"/>
                <a:gd name="T60" fmla="*/ 203 w 235"/>
                <a:gd name="T61" fmla="*/ 320 h 320"/>
                <a:gd name="T62" fmla="*/ 235 w 235"/>
                <a:gd name="T63" fmla="*/ 288 h 320"/>
                <a:gd name="T64" fmla="*/ 214 w 235"/>
                <a:gd name="T65" fmla="*/ 258 h 320"/>
                <a:gd name="T66" fmla="*/ 118 w 235"/>
                <a:gd name="T67" fmla="*/ 21 h 320"/>
                <a:gd name="T68" fmla="*/ 128 w 235"/>
                <a:gd name="T69" fmla="*/ 32 h 320"/>
                <a:gd name="T70" fmla="*/ 118 w 235"/>
                <a:gd name="T71" fmla="*/ 42 h 320"/>
                <a:gd name="T72" fmla="*/ 107 w 235"/>
                <a:gd name="T73" fmla="*/ 32 h 320"/>
                <a:gd name="T74" fmla="*/ 118 w 235"/>
                <a:gd name="T75" fmla="*/ 21 h 320"/>
                <a:gd name="T76" fmla="*/ 32 w 235"/>
                <a:gd name="T77" fmla="*/ 298 h 320"/>
                <a:gd name="T78" fmla="*/ 22 w 235"/>
                <a:gd name="T79" fmla="*/ 288 h 320"/>
                <a:gd name="T80" fmla="*/ 32 w 235"/>
                <a:gd name="T81" fmla="*/ 277 h 320"/>
                <a:gd name="T82" fmla="*/ 43 w 235"/>
                <a:gd name="T83" fmla="*/ 288 h 320"/>
                <a:gd name="T84" fmla="*/ 32 w 235"/>
                <a:gd name="T85" fmla="*/ 298 h 320"/>
                <a:gd name="T86" fmla="*/ 118 w 235"/>
                <a:gd name="T87" fmla="*/ 298 h 320"/>
                <a:gd name="T88" fmla="*/ 107 w 235"/>
                <a:gd name="T89" fmla="*/ 288 h 320"/>
                <a:gd name="T90" fmla="*/ 118 w 235"/>
                <a:gd name="T91" fmla="*/ 277 h 320"/>
                <a:gd name="T92" fmla="*/ 128 w 235"/>
                <a:gd name="T93" fmla="*/ 288 h 320"/>
                <a:gd name="T94" fmla="*/ 118 w 235"/>
                <a:gd name="T95" fmla="*/ 298 h 320"/>
                <a:gd name="T96" fmla="*/ 203 w 235"/>
                <a:gd name="T97" fmla="*/ 298 h 320"/>
                <a:gd name="T98" fmla="*/ 192 w 235"/>
                <a:gd name="T99" fmla="*/ 288 h 320"/>
                <a:gd name="T100" fmla="*/ 203 w 235"/>
                <a:gd name="T101" fmla="*/ 277 h 320"/>
                <a:gd name="T102" fmla="*/ 214 w 235"/>
                <a:gd name="T103" fmla="*/ 288 h 320"/>
                <a:gd name="T104" fmla="*/ 203 w 235"/>
                <a:gd name="T105"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5" h="320">
                  <a:moveTo>
                    <a:pt x="214" y="258"/>
                  </a:moveTo>
                  <a:cubicBezTo>
                    <a:pt x="214" y="181"/>
                    <a:pt x="214" y="181"/>
                    <a:pt x="214" y="181"/>
                  </a:cubicBezTo>
                  <a:cubicBezTo>
                    <a:pt x="214" y="158"/>
                    <a:pt x="195" y="149"/>
                    <a:pt x="182" y="149"/>
                  </a:cubicBezTo>
                  <a:cubicBezTo>
                    <a:pt x="128" y="149"/>
                    <a:pt x="128" y="149"/>
                    <a:pt x="128" y="149"/>
                  </a:cubicBezTo>
                  <a:cubicBezTo>
                    <a:pt x="128" y="62"/>
                    <a:pt x="128" y="62"/>
                    <a:pt x="128" y="62"/>
                  </a:cubicBezTo>
                  <a:cubicBezTo>
                    <a:pt x="141" y="57"/>
                    <a:pt x="150" y="46"/>
                    <a:pt x="150" y="32"/>
                  </a:cubicBezTo>
                  <a:cubicBezTo>
                    <a:pt x="150" y="14"/>
                    <a:pt x="135" y="0"/>
                    <a:pt x="118" y="0"/>
                  </a:cubicBezTo>
                  <a:cubicBezTo>
                    <a:pt x="100" y="0"/>
                    <a:pt x="86" y="14"/>
                    <a:pt x="86" y="32"/>
                  </a:cubicBezTo>
                  <a:cubicBezTo>
                    <a:pt x="86" y="46"/>
                    <a:pt x="95" y="57"/>
                    <a:pt x="107" y="62"/>
                  </a:cubicBezTo>
                  <a:cubicBezTo>
                    <a:pt x="107" y="149"/>
                    <a:pt x="107" y="149"/>
                    <a:pt x="107" y="149"/>
                  </a:cubicBezTo>
                  <a:cubicBezTo>
                    <a:pt x="54" y="149"/>
                    <a:pt x="54" y="149"/>
                    <a:pt x="54" y="149"/>
                  </a:cubicBezTo>
                  <a:cubicBezTo>
                    <a:pt x="31" y="149"/>
                    <a:pt x="22" y="168"/>
                    <a:pt x="22" y="181"/>
                  </a:cubicBezTo>
                  <a:cubicBezTo>
                    <a:pt x="22" y="258"/>
                    <a:pt x="22" y="258"/>
                    <a:pt x="22" y="258"/>
                  </a:cubicBezTo>
                  <a:cubicBezTo>
                    <a:pt x="9" y="262"/>
                    <a:pt x="0" y="274"/>
                    <a:pt x="0" y="288"/>
                  </a:cubicBezTo>
                  <a:cubicBezTo>
                    <a:pt x="0" y="305"/>
                    <a:pt x="15" y="320"/>
                    <a:pt x="32" y="320"/>
                  </a:cubicBezTo>
                  <a:cubicBezTo>
                    <a:pt x="50" y="320"/>
                    <a:pt x="64" y="305"/>
                    <a:pt x="64" y="288"/>
                  </a:cubicBezTo>
                  <a:cubicBezTo>
                    <a:pt x="64" y="274"/>
                    <a:pt x="55" y="262"/>
                    <a:pt x="43" y="258"/>
                  </a:cubicBezTo>
                  <a:cubicBezTo>
                    <a:pt x="43" y="181"/>
                    <a:pt x="43" y="181"/>
                    <a:pt x="43" y="181"/>
                  </a:cubicBezTo>
                  <a:cubicBezTo>
                    <a:pt x="43" y="179"/>
                    <a:pt x="44" y="170"/>
                    <a:pt x="54" y="170"/>
                  </a:cubicBezTo>
                  <a:cubicBezTo>
                    <a:pt x="107" y="170"/>
                    <a:pt x="107" y="170"/>
                    <a:pt x="107" y="170"/>
                  </a:cubicBezTo>
                  <a:cubicBezTo>
                    <a:pt x="107" y="258"/>
                    <a:pt x="107" y="258"/>
                    <a:pt x="107" y="258"/>
                  </a:cubicBezTo>
                  <a:cubicBezTo>
                    <a:pt x="95" y="262"/>
                    <a:pt x="86" y="274"/>
                    <a:pt x="86" y="288"/>
                  </a:cubicBezTo>
                  <a:cubicBezTo>
                    <a:pt x="86" y="305"/>
                    <a:pt x="100" y="320"/>
                    <a:pt x="118" y="320"/>
                  </a:cubicBezTo>
                  <a:cubicBezTo>
                    <a:pt x="135" y="320"/>
                    <a:pt x="150" y="305"/>
                    <a:pt x="150" y="288"/>
                  </a:cubicBezTo>
                  <a:cubicBezTo>
                    <a:pt x="150" y="274"/>
                    <a:pt x="141" y="262"/>
                    <a:pt x="128" y="258"/>
                  </a:cubicBezTo>
                  <a:cubicBezTo>
                    <a:pt x="128" y="170"/>
                    <a:pt x="128" y="170"/>
                    <a:pt x="128" y="170"/>
                  </a:cubicBezTo>
                  <a:cubicBezTo>
                    <a:pt x="182" y="170"/>
                    <a:pt x="182" y="170"/>
                    <a:pt x="182" y="170"/>
                  </a:cubicBezTo>
                  <a:cubicBezTo>
                    <a:pt x="186" y="170"/>
                    <a:pt x="192" y="172"/>
                    <a:pt x="192" y="181"/>
                  </a:cubicBezTo>
                  <a:cubicBezTo>
                    <a:pt x="192" y="258"/>
                    <a:pt x="192" y="258"/>
                    <a:pt x="192" y="258"/>
                  </a:cubicBezTo>
                  <a:cubicBezTo>
                    <a:pt x="180" y="262"/>
                    <a:pt x="171" y="274"/>
                    <a:pt x="171" y="288"/>
                  </a:cubicBezTo>
                  <a:cubicBezTo>
                    <a:pt x="171" y="305"/>
                    <a:pt x="185" y="320"/>
                    <a:pt x="203" y="320"/>
                  </a:cubicBezTo>
                  <a:cubicBezTo>
                    <a:pt x="221" y="320"/>
                    <a:pt x="235" y="305"/>
                    <a:pt x="235" y="288"/>
                  </a:cubicBezTo>
                  <a:cubicBezTo>
                    <a:pt x="235" y="274"/>
                    <a:pt x="226" y="262"/>
                    <a:pt x="214" y="258"/>
                  </a:cubicBezTo>
                  <a:close/>
                  <a:moveTo>
                    <a:pt x="118" y="21"/>
                  </a:moveTo>
                  <a:cubicBezTo>
                    <a:pt x="124" y="21"/>
                    <a:pt x="128" y="26"/>
                    <a:pt x="128" y="32"/>
                  </a:cubicBezTo>
                  <a:cubicBezTo>
                    <a:pt x="128" y="38"/>
                    <a:pt x="124" y="42"/>
                    <a:pt x="118" y="42"/>
                  </a:cubicBezTo>
                  <a:cubicBezTo>
                    <a:pt x="112" y="42"/>
                    <a:pt x="107" y="38"/>
                    <a:pt x="107" y="32"/>
                  </a:cubicBezTo>
                  <a:cubicBezTo>
                    <a:pt x="107" y="26"/>
                    <a:pt x="112" y="21"/>
                    <a:pt x="118" y="21"/>
                  </a:cubicBezTo>
                  <a:close/>
                  <a:moveTo>
                    <a:pt x="32" y="298"/>
                  </a:moveTo>
                  <a:cubicBezTo>
                    <a:pt x="26" y="298"/>
                    <a:pt x="22" y="294"/>
                    <a:pt x="22" y="288"/>
                  </a:cubicBezTo>
                  <a:cubicBezTo>
                    <a:pt x="22" y="282"/>
                    <a:pt x="26" y="277"/>
                    <a:pt x="32" y="277"/>
                  </a:cubicBezTo>
                  <a:cubicBezTo>
                    <a:pt x="38" y="277"/>
                    <a:pt x="43" y="282"/>
                    <a:pt x="43" y="288"/>
                  </a:cubicBezTo>
                  <a:cubicBezTo>
                    <a:pt x="43" y="294"/>
                    <a:pt x="38" y="298"/>
                    <a:pt x="32" y="298"/>
                  </a:cubicBezTo>
                  <a:close/>
                  <a:moveTo>
                    <a:pt x="118" y="298"/>
                  </a:moveTo>
                  <a:cubicBezTo>
                    <a:pt x="112" y="298"/>
                    <a:pt x="107" y="294"/>
                    <a:pt x="107" y="288"/>
                  </a:cubicBezTo>
                  <a:cubicBezTo>
                    <a:pt x="107" y="282"/>
                    <a:pt x="112" y="277"/>
                    <a:pt x="118" y="277"/>
                  </a:cubicBezTo>
                  <a:cubicBezTo>
                    <a:pt x="124" y="277"/>
                    <a:pt x="128" y="282"/>
                    <a:pt x="128" y="288"/>
                  </a:cubicBezTo>
                  <a:cubicBezTo>
                    <a:pt x="128" y="294"/>
                    <a:pt x="124" y="298"/>
                    <a:pt x="118" y="298"/>
                  </a:cubicBezTo>
                  <a:close/>
                  <a:moveTo>
                    <a:pt x="203" y="298"/>
                  </a:moveTo>
                  <a:cubicBezTo>
                    <a:pt x="197" y="298"/>
                    <a:pt x="192" y="294"/>
                    <a:pt x="192" y="288"/>
                  </a:cubicBezTo>
                  <a:cubicBezTo>
                    <a:pt x="192" y="282"/>
                    <a:pt x="197" y="277"/>
                    <a:pt x="203" y="277"/>
                  </a:cubicBezTo>
                  <a:cubicBezTo>
                    <a:pt x="209" y="277"/>
                    <a:pt x="214" y="282"/>
                    <a:pt x="214" y="288"/>
                  </a:cubicBezTo>
                  <a:cubicBezTo>
                    <a:pt x="214" y="294"/>
                    <a:pt x="209" y="298"/>
                    <a:pt x="203" y="298"/>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grpSp>
      <p:sp>
        <p:nvSpPr>
          <p:cNvPr id="1048875" name="文本框 22"/>
          <p:cNvSpPr txBox="1"/>
          <p:nvPr/>
        </p:nvSpPr>
        <p:spPr>
          <a:xfrm>
            <a:off x="1143928"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战略方向</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876" name="文本框 23"/>
          <p:cNvSpPr txBox="1"/>
          <p:nvPr/>
        </p:nvSpPr>
        <p:spPr>
          <a:xfrm>
            <a:off x="2765066" y="2721555"/>
            <a:ext cx="889874" cy="504056"/>
          </a:xfrm>
          <a:prstGeom prst="rect">
            <a:avLst/>
          </a:prstGeom>
          <a:noFill/>
        </p:spPr>
        <p:txBody>
          <a:bodyPr wrap="square" lIns="36000" rIns="36000" rtlCol="0">
            <a:noAutofit/>
          </a:bodyPr>
          <a:p>
            <a:r>
              <a:rPr lang="zh-CN" altLang="en-US" sz="2400" b="1" dirty="0">
                <a:latin typeface="华文楷体" panose="02010600040101010101" pitchFamily="2" charset="-122"/>
                <a:ea typeface="华文楷体" panose="02010600040101010101" pitchFamily="2" charset="-122"/>
              </a:rPr>
              <a:t>总体方案</a:t>
            </a:r>
            <a:endParaRPr lang="en-US" sz="2400" b="1" dirty="0">
              <a:latin typeface="华文楷体" panose="02010600040101010101" pitchFamily="2" charset="-122"/>
              <a:ea typeface="华文楷体" panose="02010600040101010101" pitchFamily="2" charset="-122"/>
            </a:endParaRPr>
          </a:p>
        </p:txBody>
      </p:sp>
      <p:sp>
        <p:nvSpPr>
          <p:cNvPr id="1048877" name="文本框 24"/>
          <p:cNvSpPr txBox="1"/>
          <p:nvPr/>
        </p:nvSpPr>
        <p:spPr>
          <a:xfrm>
            <a:off x="4386204"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实施计划</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878" name="文本框 25"/>
          <p:cNvSpPr txBox="1"/>
          <p:nvPr/>
        </p:nvSpPr>
        <p:spPr>
          <a:xfrm>
            <a:off x="6007342"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保障体系</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48879" name="文本框 26"/>
          <p:cNvSpPr txBox="1"/>
          <p:nvPr/>
        </p:nvSpPr>
        <p:spPr>
          <a:xfrm>
            <a:off x="7579819" y="2781205"/>
            <a:ext cx="849703" cy="504056"/>
          </a:xfrm>
          <a:prstGeom prst="rect">
            <a:avLst/>
          </a:prstGeom>
          <a:noFill/>
        </p:spPr>
        <p:txBody>
          <a:bodyPr wrap="square" lIns="36000" rIns="36000" rtlCol="0">
            <a:noAutofit/>
          </a:bodyPr>
          <a:p>
            <a:r>
              <a:rPr lang="zh-CN" altLang="en-US" sz="2200" b="1" dirty="0">
                <a:solidFill>
                  <a:srgbClr val="000000"/>
                </a:solidFill>
                <a:latin typeface="华文楷体" panose="02010600040101010101" pitchFamily="2" charset="-122"/>
                <a:ea typeface="华文楷体" panose="02010600040101010101" pitchFamily="2" charset="-122"/>
              </a:rPr>
              <a:t>后续工作</a:t>
            </a:r>
            <a:endParaRPr lang="en-US" sz="2200" b="1" dirty="0">
              <a:solidFill>
                <a:srgbClr val="000000"/>
              </a:solidFill>
              <a:latin typeface="华文楷体" panose="02010600040101010101" pitchFamily="2" charset="-122"/>
              <a:ea typeface="华文楷体" panose="02010600040101010101" pitchFamily="2" charset="-122"/>
            </a:endParaRPr>
          </a:p>
        </p:txBody>
      </p:sp>
      <p:cxnSp>
        <p:nvCxnSpPr>
          <p:cNvPr id="3145774" name="直接连接符 28"/>
          <p:cNvCxnSpPr/>
          <p:nvPr/>
        </p:nvCxnSpPr>
        <p:spPr>
          <a:xfrm>
            <a:off x="709539" y="2636554"/>
            <a:ext cx="8280920" cy="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75" name="直接连接符 29"/>
          <p:cNvCxnSpPr/>
          <p:nvPr/>
        </p:nvCxnSpPr>
        <p:spPr>
          <a:xfrm>
            <a:off x="2360712"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76" name="直接连接符 31"/>
          <p:cNvCxnSpPr/>
          <p:nvPr/>
        </p:nvCxnSpPr>
        <p:spPr>
          <a:xfrm>
            <a:off x="397234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77" name="直接连接符 32"/>
          <p:cNvCxnSpPr/>
          <p:nvPr/>
        </p:nvCxnSpPr>
        <p:spPr>
          <a:xfrm>
            <a:off x="558397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5778" name="直接连接符 33"/>
          <p:cNvCxnSpPr/>
          <p:nvPr/>
        </p:nvCxnSpPr>
        <p:spPr>
          <a:xfrm>
            <a:off x="7195603"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48880" name="矩形 47"/>
          <p:cNvSpPr/>
          <p:nvPr/>
        </p:nvSpPr>
        <p:spPr>
          <a:xfrm>
            <a:off x="2485735"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信息化总体方案</a:t>
            </a:r>
            <a:r>
              <a:rPr lang="zh-CN" altLang="en-US" sz="1600" dirty="0">
                <a:solidFill>
                  <a:srgbClr val="FF0000"/>
                </a:solidFill>
                <a:latin typeface="华文楷体" panose="02010600040101010101" pitchFamily="2" charset="-122"/>
                <a:ea typeface="华文楷体" panose="02010600040101010101" pitchFamily="2" charset="-122"/>
              </a:rPr>
              <a:t>有哪些要点</a:t>
            </a:r>
            <a:r>
              <a:rPr lang="zh-CN" altLang="en-US" sz="1600" dirty="0">
                <a:solidFill>
                  <a:srgbClr val="000000"/>
                </a:solidFill>
                <a:latin typeface="华文楷体" panose="02010600040101010101" pitchFamily="2" charset="-122"/>
                <a:ea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881" name="矩形 48"/>
          <p:cNvSpPr/>
          <p:nvPr/>
        </p:nvSpPr>
        <p:spPr>
          <a:xfrm>
            <a:off x="868349"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哈电未来</a:t>
            </a:r>
            <a:r>
              <a:rPr lang="zh-CN" altLang="en-US" sz="1600" dirty="0">
                <a:solidFill>
                  <a:srgbClr val="FF0000"/>
                </a:solidFill>
                <a:latin typeface="华文楷体" panose="02010600040101010101" pitchFamily="2" charset="-122"/>
              </a:rPr>
              <a:t>信息化转型及发展</a:t>
            </a:r>
            <a:r>
              <a:rPr lang="zh-CN" altLang="en-US" sz="1600" dirty="0">
                <a:solidFill>
                  <a:srgbClr val="000000"/>
                </a:solidFill>
                <a:latin typeface="华文楷体" panose="02010600040101010101" pitchFamily="2" charset="-122"/>
              </a:rPr>
              <a:t>的战略方向是什么？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882" name="矩形 49"/>
          <p:cNvSpPr/>
          <p:nvPr/>
        </p:nvSpPr>
        <p:spPr>
          <a:xfrm>
            <a:off x="4103121"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如何</a:t>
            </a:r>
            <a:r>
              <a:rPr lang="zh-CN" altLang="en-US" sz="1600" dirty="0">
                <a:solidFill>
                  <a:srgbClr val="FF0000"/>
                </a:solidFill>
                <a:latin typeface="华文楷体" panose="02010600040101010101" pitchFamily="2" charset="-122"/>
                <a:ea typeface="华文楷体" panose="02010600040101010101" pitchFamily="2" charset="-122"/>
              </a:rPr>
              <a:t>落实</a:t>
            </a:r>
            <a:r>
              <a:rPr lang="zh-CN" altLang="en-US" sz="1600" dirty="0">
                <a:solidFill>
                  <a:srgbClr val="000000"/>
                </a:solidFill>
                <a:latin typeface="华文楷体" panose="02010600040101010101" pitchFamily="2" charset="-122"/>
                <a:ea typeface="华文楷体" panose="02010600040101010101" pitchFamily="2" charset="-122"/>
              </a:rPr>
              <a:t>信息化总体方案？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883" name="矩形 50"/>
          <p:cNvSpPr/>
          <p:nvPr/>
        </p:nvSpPr>
        <p:spPr>
          <a:xfrm>
            <a:off x="5720507"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为落实总体方案应搭建怎样的</a:t>
            </a:r>
            <a:r>
              <a:rPr lang="zh-CN" altLang="en-US" sz="1600" dirty="0">
                <a:solidFill>
                  <a:srgbClr val="FF0000"/>
                </a:solidFill>
                <a:latin typeface="华文楷体" panose="02010600040101010101" pitchFamily="2" charset="-122"/>
                <a:ea typeface="华文楷体" panose="02010600040101010101" pitchFamily="2" charset="-122"/>
              </a:rPr>
              <a:t>保障体系</a:t>
            </a:r>
            <a:r>
              <a:rPr lang="zh-CN" altLang="en-US" sz="1600" dirty="0">
                <a:solidFill>
                  <a:srgbClr val="000000"/>
                </a:solidFill>
                <a:latin typeface="华文楷体" panose="02010600040101010101" pitchFamily="2" charset="-122"/>
                <a:ea typeface="华文楷体" panose="02010600040101010101" pitchFamily="2" charset="-122"/>
              </a:rPr>
              <a:t>？</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884" name="矩形 51"/>
          <p:cNvSpPr/>
          <p:nvPr/>
        </p:nvSpPr>
        <p:spPr>
          <a:xfrm>
            <a:off x="7337894"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未来信息化</a:t>
            </a:r>
            <a:r>
              <a:rPr lang="zh-CN" altLang="en-US" sz="1600" dirty="0">
                <a:solidFill>
                  <a:srgbClr val="FF0000"/>
                </a:solidFill>
                <a:latin typeface="华文楷体" panose="02010600040101010101" pitchFamily="2" charset="-122"/>
                <a:ea typeface="华文楷体" panose="02010600040101010101" pitchFamily="2" charset="-122"/>
              </a:rPr>
              <a:t>亟待</a:t>
            </a:r>
            <a:r>
              <a:rPr lang="zh-CN" altLang="en-US" sz="1600" dirty="0">
                <a:solidFill>
                  <a:srgbClr val="000000"/>
                </a:solidFill>
                <a:latin typeface="华文楷体" panose="02010600040101010101" pitchFamily="2" charset="-122"/>
                <a:ea typeface="华文楷体" panose="02010600040101010101" pitchFamily="2" charset="-122"/>
              </a:rPr>
              <a:t>开展的工作有哪些？</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48885" name="Rectangle 35"/>
          <p:cNvSpPr/>
          <p:nvPr/>
        </p:nvSpPr>
        <p:spPr>
          <a:xfrm>
            <a:off x="2399399" y="2721554"/>
            <a:ext cx="1492364" cy="337133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53841"/>
    </mc:Choice>
    <mc:Fallback>
      <p:transition spd="slow" advTm="5384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sp>
        <p:nvSpPr>
          <p:cNvPr id="1048889" name="矩形 2"/>
          <p:cNvSpPr/>
          <p:nvPr/>
        </p:nvSpPr>
        <p:spPr>
          <a:xfrm>
            <a:off x="502621" y="3318677"/>
            <a:ext cx="551306" cy="675286"/>
          </a:xfrm>
          <a:prstGeom prst="rect">
            <a:avLst/>
          </a:prstGeom>
          <a:noFill/>
          <a:ln w="9525" cap="flat" cmpd="sng" algn="ctr">
            <a:noFill/>
            <a:prstDash val="solid"/>
          </a:ln>
          <a:effectLst/>
        </p:spPr>
        <p:txBody>
          <a:bodyPr rtlCol="0" anchor="ctr"/>
          <a:p>
            <a:pPr algn="ctr" defTabSz="422275"/>
            <a:endParaRPr lang="zh-CN" altLang="en-US" sz="1400" b="1" kern="0" dirty="0">
              <a:solidFill>
                <a:srgbClr val="000000">
                  <a:lumMod val="65000"/>
                  <a:lumOff val="35000"/>
                </a:srgbClr>
              </a:solidFill>
              <a:latin typeface="华文楷体" panose="02010600040101010101" pitchFamily="2" charset="-122"/>
            </a:endParaRPr>
          </a:p>
        </p:txBody>
      </p:sp>
      <p:sp>
        <p:nvSpPr>
          <p:cNvPr id="1048890" name="矩形 2"/>
          <p:cNvSpPr/>
          <p:nvPr/>
        </p:nvSpPr>
        <p:spPr>
          <a:xfrm>
            <a:off x="419333" y="6093296"/>
            <a:ext cx="789251" cy="531692"/>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信息化保障</a:t>
            </a:r>
            <a:endParaRPr lang="zh-CN" altLang="en-US" sz="1400" b="1" kern="0" dirty="0">
              <a:solidFill>
                <a:srgbClr val="000000">
                  <a:lumMod val="65000"/>
                  <a:lumOff val="35000"/>
                </a:srgbClr>
              </a:solidFill>
              <a:latin typeface="华文楷体" panose="02010600040101010101" pitchFamily="2" charset="-122"/>
            </a:endParaRPr>
          </a:p>
        </p:txBody>
      </p:sp>
      <p:sp>
        <p:nvSpPr>
          <p:cNvPr id="1048891" name="矩形 2"/>
          <p:cNvSpPr/>
          <p:nvPr/>
        </p:nvSpPr>
        <p:spPr>
          <a:xfrm>
            <a:off x="419333" y="1282712"/>
            <a:ext cx="789251" cy="558087"/>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信息化愿景</a:t>
            </a:r>
            <a:endParaRPr lang="zh-CN" altLang="en-US" sz="1400" b="1" kern="0" dirty="0">
              <a:solidFill>
                <a:srgbClr val="000000">
                  <a:lumMod val="65000"/>
                  <a:lumOff val="35000"/>
                </a:srgbClr>
              </a:solidFill>
              <a:latin typeface="华文楷体" panose="02010600040101010101" pitchFamily="2" charset="-122"/>
            </a:endParaRPr>
          </a:p>
        </p:txBody>
      </p:sp>
      <p:sp>
        <p:nvSpPr>
          <p:cNvPr id="1048892" name="矩形 2"/>
          <p:cNvSpPr/>
          <p:nvPr/>
        </p:nvSpPr>
        <p:spPr>
          <a:xfrm>
            <a:off x="419333" y="3140968"/>
            <a:ext cx="789251" cy="675286"/>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信息化</a:t>
            </a:r>
            <a:endParaRPr lang="en-US" altLang="zh-CN" sz="1400" b="1" kern="0" dirty="0">
              <a:solidFill>
                <a:srgbClr val="000000">
                  <a:lumMod val="65000"/>
                  <a:lumOff val="35000"/>
                </a:srgbClr>
              </a:solidFill>
              <a:latin typeface="华文楷体" panose="02010600040101010101" pitchFamily="2" charset="-122"/>
            </a:endParaRPr>
          </a:p>
          <a:p>
            <a:pPr algn="ctr" defTabSz="422275"/>
            <a:r>
              <a:rPr lang="zh-CN" altLang="en-US" sz="1400" b="1" kern="0" dirty="0">
                <a:solidFill>
                  <a:srgbClr val="000000">
                    <a:lumMod val="65000"/>
                    <a:lumOff val="35000"/>
                  </a:srgbClr>
                </a:solidFill>
                <a:latin typeface="华文楷体" panose="02010600040101010101" pitchFamily="2" charset="-122"/>
              </a:rPr>
              <a:t>蓝图</a:t>
            </a:r>
            <a:endParaRPr lang="en-US" altLang="zh-CN" sz="1400" b="1" kern="0" dirty="0">
              <a:solidFill>
                <a:srgbClr val="000000">
                  <a:lumMod val="65000"/>
                  <a:lumOff val="35000"/>
                </a:srgbClr>
              </a:solidFill>
              <a:latin typeface="华文楷体" panose="02010600040101010101" pitchFamily="2" charset="-122"/>
            </a:endParaRPr>
          </a:p>
        </p:txBody>
      </p:sp>
      <p:sp>
        <p:nvSpPr>
          <p:cNvPr id="1048893" name="矩形 2"/>
          <p:cNvSpPr/>
          <p:nvPr/>
        </p:nvSpPr>
        <p:spPr>
          <a:xfrm>
            <a:off x="419333" y="665482"/>
            <a:ext cx="789251" cy="675286"/>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信息化使命</a:t>
            </a:r>
            <a:endParaRPr lang="zh-CN" altLang="en-US" sz="1400" b="1" kern="0" dirty="0">
              <a:solidFill>
                <a:srgbClr val="000000">
                  <a:lumMod val="65000"/>
                  <a:lumOff val="35000"/>
                </a:srgbClr>
              </a:solidFill>
              <a:latin typeface="华文楷体" panose="02010600040101010101" pitchFamily="2" charset="-122"/>
            </a:endParaRPr>
          </a:p>
        </p:txBody>
      </p:sp>
      <p:cxnSp>
        <p:nvCxnSpPr>
          <p:cNvPr id="3145779" name="Straight Arrow Connector 31"/>
          <p:cNvCxnSpPr/>
          <p:nvPr/>
        </p:nvCxnSpPr>
        <p:spPr>
          <a:xfrm>
            <a:off x="348740" y="607454"/>
            <a:ext cx="27353" cy="6061906"/>
          </a:xfrm>
          <a:prstGeom prst="straightConnector1">
            <a:avLst/>
          </a:prstGeom>
          <a:ln w="57150">
            <a:solidFill>
              <a:srgbClr val="9B9EA4"/>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048894" name="Oval 32"/>
          <p:cNvSpPr/>
          <p:nvPr/>
        </p:nvSpPr>
        <p:spPr>
          <a:xfrm>
            <a:off x="272480" y="912023"/>
            <a:ext cx="133200" cy="13327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895" name="Oval 33"/>
          <p:cNvSpPr/>
          <p:nvPr/>
        </p:nvSpPr>
        <p:spPr>
          <a:xfrm>
            <a:off x="272480" y="1443655"/>
            <a:ext cx="133200" cy="11014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896" name="Oval 36"/>
          <p:cNvSpPr/>
          <p:nvPr/>
        </p:nvSpPr>
        <p:spPr>
          <a:xfrm>
            <a:off x="272480" y="3343618"/>
            <a:ext cx="133200" cy="13327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897" name="Oval 37"/>
          <p:cNvSpPr/>
          <p:nvPr/>
        </p:nvSpPr>
        <p:spPr>
          <a:xfrm>
            <a:off x="272480" y="5749310"/>
            <a:ext cx="133200" cy="13327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898" name="Oval 38"/>
          <p:cNvSpPr/>
          <p:nvPr/>
        </p:nvSpPr>
        <p:spPr>
          <a:xfrm>
            <a:off x="272480" y="6275846"/>
            <a:ext cx="133200" cy="13327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899" name="Title 1"/>
          <p:cNvSpPr>
            <a:spLocks noGrp="1"/>
          </p:cNvSpPr>
          <p:nvPr>
            <p:ph type="title"/>
          </p:nvPr>
        </p:nvSpPr>
        <p:spPr/>
        <p:txBody>
          <a:bodyPr/>
          <a:p>
            <a:pPr defTabSz="956945"/>
            <a:r>
              <a:rPr lang="zh-CN" altLang="en-US" sz="2000" dirty="0">
                <a:latin typeface="华文楷体" panose="02010600040101010101" pitchFamily="2" charset="-122"/>
                <a:ea typeface="华文楷体" panose="02010600040101010101" pitchFamily="2" charset="-122"/>
              </a:rPr>
              <a:t>某大型集团信息化总体解决方案</a:t>
            </a:r>
            <a:endParaRPr lang="en-US" sz="2000" dirty="0">
              <a:latin typeface="华文楷体" panose="02010600040101010101" pitchFamily="2" charset="-122"/>
              <a:ea typeface="华文楷体" panose="02010600040101010101" pitchFamily="2" charset="-122"/>
            </a:endParaRPr>
          </a:p>
        </p:txBody>
      </p:sp>
      <p:sp>
        <p:nvSpPr>
          <p:cNvPr id="1048900" name="Isosceles Triangle 22"/>
          <p:cNvSpPr/>
          <p:nvPr/>
        </p:nvSpPr>
        <p:spPr>
          <a:xfrm>
            <a:off x="1182654" y="762000"/>
            <a:ext cx="8457678" cy="510889"/>
          </a:xfrm>
          <a:prstGeom prst="triangle">
            <a:avLst/>
          </a:prstGeom>
          <a:solidFill>
            <a:srgbClr val="00577A"/>
          </a:solidFill>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noAutofit/>
          </a:bodyPr>
          <a:p>
            <a:pPr algn="ctr" defTabSz="422275">
              <a:spcBef>
                <a:spcPts val="185"/>
              </a:spcBef>
            </a:pPr>
            <a:r>
              <a:rPr lang="zh-CN" altLang="en-US" sz="1600" b="1" kern="0" dirty="0">
                <a:solidFill>
                  <a:srgbClr val="FFFFFF"/>
                </a:solidFill>
                <a:latin typeface="华文楷体" panose="02010600040101010101" pitchFamily="2" charset="-122"/>
              </a:rPr>
              <a:t>向数字工业时代的创新型制造服务企业转型</a:t>
            </a:r>
            <a:endParaRPr lang="zh-CN" altLang="en-US" sz="1600" b="1" kern="0" dirty="0">
              <a:solidFill>
                <a:srgbClr val="FFFFFF"/>
              </a:solidFill>
              <a:latin typeface="华文楷体" panose="02010600040101010101" pitchFamily="2" charset="-122"/>
            </a:endParaRPr>
          </a:p>
        </p:txBody>
      </p:sp>
      <p:grpSp>
        <p:nvGrpSpPr>
          <p:cNvPr id="211" name="Group 30"/>
          <p:cNvGrpSpPr/>
          <p:nvPr/>
        </p:nvGrpSpPr>
        <p:grpSpPr>
          <a:xfrm>
            <a:off x="1181939" y="1352837"/>
            <a:ext cx="8459108" cy="979603"/>
            <a:chOff x="1394646" y="1483092"/>
            <a:chExt cx="8094859" cy="1316804"/>
          </a:xfrm>
        </p:grpSpPr>
        <p:grpSp>
          <p:nvGrpSpPr>
            <p:cNvPr id="212" name="Group 25"/>
            <p:cNvGrpSpPr/>
            <p:nvPr/>
          </p:nvGrpSpPr>
          <p:grpSpPr>
            <a:xfrm>
              <a:off x="1394646" y="2131335"/>
              <a:ext cx="8094858" cy="668561"/>
              <a:chOff x="1277937" y="1614488"/>
              <a:chExt cx="6799680" cy="3916362"/>
            </a:xfrm>
          </p:grpSpPr>
          <p:sp>
            <p:nvSpPr>
              <p:cNvPr id="1048901" name="Freeform 8"/>
              <p:cNvSpPr/>
              <p:nvPr/>
            </p:nvSpPr>
            <p:spPr bwMode="auto">
              <a:xfrm>
                <a:off x="4041774" y="1614488"/>
                <a:ext cx="4035843" cy="3916362"/>
              </a:xfrm>
              <a:custGeom>
                <a:avLst/>
                <a:gdLst>
                  <a:gd name="T0" fmla="*/ 520 w 2409"/>
                  <a:gd name="T1" fmla="*/ 0 h 2467"/>
                  <a:gd name="T2" fmla="*/ 476 w 2409"/>
                  <a:gd name="T3" fmla="*/ 457 h 2467"/>
                  <a:gd name="T4" fmla="*/ 667 w 2409"/>
                  <a:gd name="T5" fmla="*/ 869 h 2467"/>
                  <a:gd name="T6" fmla="*/ 426 w 2409"/>
                  <a:gd name="T7" fmla="*/ 1388 h 2467"/>
                  <a:gd name="T8" fmla="*/ 426 w 2409"/>
                  <a:gd name="T9" fmla="*/ 1067 h 2467"/>
                  <a:gd name="T10" fmla="*/ 420 w 2409"/>
                  <a:gd name="T11" fmla="*/ 1067 h 2467"/>
                  <a:gd name="T12" fmla="*/ 388 w 2409"/>
                  <a:gd name="T13" fmla="*/ 1398 h 2467"/>
                  <a:gd name="T14" fmla="*/ 250 w 2409"/>
                  <a:gd name="T15" fmla="*/ 1398 h 2467"/>
                  <a:gd name="T16" fmla="*/ 242 w 2409"/>
                  <a:gd name="T17" fmla="*/ 1398 h 2467"/>
                  <a:gd name="T18" fmla="*/ 242 w 2409"/>
                  <a:gd name="T19" fmla="*/ 1079 h 2467"/>
                  <a:gd name="T20" fmla="*/ 0 w 2409"/>
                  <a:gd name="T21" fmla="*/ 1598 h 2467"/>
                  <a:gd name="T22" fmla="*/ 192 w 2409"/>
                  <a:gd name="T23" fmla="*/ 2007 h 2467"/>
                  <a:gd name="T24" fmla="*/ 242 w 2409"/>
                  <a:gd name="T25" fmla="*/ 2115 h 2467"/>
                  <a:gd name="T26" fmla="*/ 242 w 2409"/>
                  <a:gd name="T27" fmla="*/ 1796 h 2467"/>
                  <a:gd name="T28" fmla="*/ 350 w 2409"/>
                  <a:gd name="T29" fmla="*/ 1796 h 2467"/>
                  <a:gd name="T30" fmla="*/ 286 w 2409"/>
                  <a:gd name="T31" fmla="*/ 2467 h 2467"/>
                  <a:gd name="T32" fmla="*/ 2409 w 2409"/>
                  <a:gd name="T33" fmla="*/ 2467 h 2467"/>
                  <a:gd name="T34" fmla="*/ 2409 w 2409"/>
                  <a:gd name="T35" fmla="*/ 0 h 2467"/>
                  <a:gd name="T36" fmla="*/ 520 w 2409"/>
                  <a:gd name="T37" fmla="*/ 0 h 2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09" h="2467">
                    <a:moveTo>
                      <a:pt x="520" y="0"/>
                    </a:moveTo>
                    <a:lnTo>
                      <a:pt x="476" y="457"/>
                    </a:lnTo>
                    <a:lnTo>
                      <a:pt x="667" y="869"/>
                    </a:lnTo>
                    <a:lnTo>
                      <a:pt x="426" y="1388"/>
                    </a:lnTo>
                    <a:lnTo>
                      <a:pt x="426" y="1067"/>
                    </a:lnTo>
                    <a:lnTo>
                      <a:pt x="420" y="1067"/>
                    </a:lnTo>
                    <a:lnTo>
                      <a:pt x="388" y="1398"/>
                    </a:lnTo>
                    <a:lnTo>
                      <a:pt x="250" y="1398"/>
                    </a:lnTo>
                    <a:lnTo>
                      <a:pt x="242" y="1398"/>
                    </a:lnTo>
                    <a:lnTo>
                      <a:pt x="242" y="1079"/>
                    </a:lnTo>
                    <a:lnTo>
                      <a:pt x="0" y="1598"/>
                    </a:lnTo>
                    <a:lnTo>
                      <a:pt x="192" y="2007"/>
                    </a:lnTo>
                    <a:lnTo>
                      <a:pt x="242" y="2115"/>
                    </a:lnTo>
                    <a:lnTo>
                      <a:pt x="242" y="1796"/>
                    </a:lnTo>
                    <a:lnTo>
                      <a:pt x="350" y="1796"/>
                    </a:lnTo>
                    <a:lnTo>
                      <a:pt x="286" y="2467"/>
                    </a:lnTo>
                    <a:lnTo>
                      <a:pt x="2409" y="2467"/>
                    </a:lnTo>
                    <a:lnTo>
                      <a:pt x="2409" y="0"/>
                    </a:lnTo>
                    <a:lnTo>
                      <a:pt x="520" y="0"/>
                    </a:lnTo>
                    <a:close/>
                  </a:path>
                </a:pathLst>
              </a:custGeom>
              <a:solidFill>
                <a:srgbClr val="00A1DE"/>
              </a:solidFill>
              <a:ln w="6" cap="flat">
                <a:noFill/>
                <a:prstDash val="solid"/>
                <a:miter lim="800000"/>
              </a:ln>
            </p:spPr>
            <p:txBody>
              <a:bodyPr vert="horz" wrap="square" lIns="1012874" tIns="84406" rIns="84406" bIns="84406" numCol="1" anchor="t" anchorCtr="0" compatLnSpc="1"/>
              <a:p>
                <a:pPr defTabSz="883920">
                  <a:spcBef>
                    <a:spcPts val="555"/>
                  </a:spcBef>
                </a:pPr>
                <a:endParaRPr lang="en-US" sz="1660" kern="0" dirty="0">
                  <a:solidFill>
                    <a:prstClr val="black"/>
                  </a:solidFill>
                  <a:latin typeface="华文楷体" panose="02010600040101010101" pitchFamily="2" charset="-122"/>
                  <a:ea typeface="华文楷体" panose="02010600040101010101" pitchFamily="2" charset="-122"/>
                </a:endParaRPr>
              </a:p>
            </p:txBody>
          </p:sp>
          <p:sp>
            <p:nvSpPr>
              <p:cNvPr id="1048902" name="Freeform 7"/>
              <p:cNvSpPr/>
              <p:nvPr/>
            </p:nvSpPr>
            <p:spPr bwMode="auto">
              <a:xfrm>
                <a:off x="1277937" y="1614488"/>
                <a:ext cx="4034167" cy="3916362"/>
              </a:xfrm>
              <a:custGeom>
                <a:avLst/>
                <a:gdLst>
                  <a:gd name="T0" fmla="*/ 2408 w 2408"/>
                  <a:gd name="T1" fmla="*/ 869 h 2467"/>
                  <a:gd name="T2" fmla="*/ 2217 w 2408"/>
                  <a:gd name="T3" fmla="*/ 457 h 2467"/>
                  <a:gd name="T4" fmla="*/ 2167 w 2408"/>
                  <a:gd name="T5" fmla="*/ 349 h 2467"/>
                  <a:gd name="T6" fmla="*/ 2167 w 2408"/>
                  <a:gd name="T7" fmla="*/ 669 h 2467"/>
                  <a:gd name="T8" fmla="*/ 2059 w 2408"/>
                  <a:gd name="T9" fmla="*/ 669 h 2467"/>
                  <a:gd name="T10" fmla="*/ 2123 w 2408"/>
                  <a:gd name="T11" fmla="*/ 0 h 2467"/>
                  <a:gd name="T12" fmla="*/ 0 w 2408"/>
                  <a:gd name="T13" fmla="*/ 0 h 2467"/>
                  <a:gd name="T14" fmla="*/ 0 w 2408"/>
                  <a:gd name="T15" fmla="*/ 2467 h 2467"/>
                  <a:gd name="T16" fmla="*/ 1889 w 2408"/>
                  <a:gd name="T17" fmla="*/ 2467 h 2467"/>
                  <a:gd name="T18" fmla="*/ 1933 w 2408"/>
                  <a:gd name="T19" fmla="*/ 2007 h 2467"/>
                  <a:gd name="T20" fmla="*/ 1741 w 2408"/>
                  <a:gd name="T21" fmla="*/ 1598 h 2467"/>
                  <a:gd name="T22" fmla="*/ 1983 w 2408"/>
                  <a:gd name="T23" fmla="*/ 1079 h 2467"/>
                  <a:gd name="T24" fmla="*/ 1983 w 2408"/>
                  <a:gd name="T25" fmla="*/ 1398 h 2467"/>
                  <a:gd name="T26" fmla="*/ 1991 w 2408"/>
                  <a:gd name="T27" fmla="*/ 1398 h 2467"/>
                  <a:gd name="T28" fmla="*/ 2023 w 2408"/>
                  <a:gd name="T29" fmla="*/ 1067 h 2467"/>
                  <a:gd name="T30" fmla="*/ 2161 w 2408"/>
                  <a:gd name="T31" fmla="*/ 1067 h 2467"/>
                  <a:gd name="T32" fmla="*/ 2167 w 2408"/>
                  <a:gd name="T33" fmla="*/ 1067 h 2467"/>
                  <a:gd name="T34" fmla="*/ 2167 w 2408"/>
                  <a:gd name="T35" fmla="*/ 1388 h 2467"/>
                  <a:gd name="T36" fmla="*/ 2408 w 2408"/>
                  <a:gd name="T37" fmla="*/ 869 h 2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08" h="2467">
                    <a:moveTo>
                      <a:pt x="2408" y="869"/>
                    </a:moveTo>
                    <a:lnTo>
                      <a:pt x="2217" y="457"/>
                    </a:lnTo>
                    <a:lnTo>
                      <a:pt x="2167" y="349"/>
                    </a:lnTo>
                    <a:lnTo>
                      <a:pt x="2167" y="669"/>
                    </a:lnTo>
                    <a:lnTo>
                      <a:pt x="2059" y="669"/>
                    </a:lnTo>
                    <a:lnTo>
                      <a:pt x="2123" y="0"/>
                    </a:lnTo>
                    <a:lnTo>
                      <a:pt x="0" y="0"/>
                    </a:lnTo>
                    <a:lnTo>
                      <a:pt x="0" y="2467"/>
                    </a:lnTo>
                    <a:lnTo>
                      <a:pt x="1889" y="2467"/>
                    </a:lnTo>
                    <a:lnTo>
                      <a:pt x="1933" y="2007"/>
                    </a:lnTo>
                    <a:lnTo>
                      <a:pt x="1741" y="1598"/>
                    </a:lnTo>
                    <a:lnTo>
                      <a:pt x="1983" y="1079"/>
                    </a:lnTo>
                    <a:lnTo>
                      <a:pt x="1983" y="1398"/>
                    </a:lnTo>
                    <a:lnTo>
                      <a:pt x="1991" y="1398"/>
                    </a:lnTo>
                    <a:lnTo>
                      <a:pt x="2023" y="1067"/>
                    </a:lnTo>
                    <a:lnTo>
                      <a:pt x="2161" y="1067"/>
                    </a:lnTo>
                    <a:lnTo>
                      <a:pt x="2167" y="1067"/>
                    </a:lnTo>
                    <a:lnTo>
                      <a:pt x="2167" y="1388"/>
                    </a:lnTo>
                    <a:lnTo>
                      <a:pt x="2408" y="869"/>
                    </a:lnTo>
                    <a:close/>
                  </a:path>
                </a:pathLst>
              </a:custGeom>
              <a:solidFill>
                <a:sysClr val="window" lastClr="FFFFFF"/>
              </a:solidFill>
              <a:ln w="6350" cap="flat">
                <a:solidFill>
                  <a:schemeClr val="accent3">
                    <a:lumMod val="75000"/>
                  </a:schemeClr>
                </a:solidFill>
                <a:prstDash val="solid"/>
                <a:miter lim="800000"/>
              </a:ln>
            </p:spPr>
            <p:txBody>
              <a:bodyPr vert="horz" wrap="square" lIns="84406" tIns="84406" rIns="84406" bIns="84406" numCol="1" anchor="t" anchorCtr="0" compatLnSpc="1"/>
              <a:p>
                <a:pPr algn="ctr" defTabSz="422275"/>
                <a:endParaRPr lang="en-US" sz="1660" kern="0" dirty="0">
                  <a:solidFill>
                    <a:prstClr val="black"/>
                  </a:solidFill>
                  <a:latin typeface="华文楷体" panose="02010600040101010101" pitchFamily="2" charset="-122"/>
                  <a:ea typeface="华文楷体" panose="02010600040101010101" pitchFamily="2" charset="-122"/>
                </a:endParaRPr>
              </a:p>
            </p:txBody>
          </p:sp>
        </p:grpSp>
        <p:sp>
          <p:nvSpPr>
            <p:cNvPr id="1048903" name="Down Arrow Callout 14"/>
            <p:cNvSpPr/>
            <p:nvPr/>
          </p:nvSpPr>
          <p:spPr>
            <a:xfrm>
              <a:off x="1394646" y="1483092"/>
              <a:ext cx="8094859" cy="715101"/>
            </a:xfrm>
            <a:prstGeom prst="downArrowCallout">
              <a:avLst>
                <a:gd name="adj1" fmla="val 25000"/>
                <a:gd name="adj2" fmla="val 25000"/>
                <a:gd name="adj3" fmla="val 11936"/>
                <a:gd name="adj4" fmla="val 78264"/>
              </a:avLst>
            </a:prstGeom>
            <a:solidFill>
              <a:srgbClr val="007EB0"/>
            </a:solidFill>
            <a:ln w="9525" cap="flat" cmpd="sng" algn="ctr">
              <a:noFill/>
              <a:prstDash val="solid"/>
            </a:ln>
            <a:effectLst/>
          </p:spPr>
          <p:txBody>
            <a:bodyPr rtlCol="0" anchor="ctr"/>
            <a:p>
              <a:pPr algn="ctr" defTabSz="422275">
                <a:spcBef>
                  <a:spcPts val="185"/>
                </a:spcBef>
              </a:pPr>
              <a:r>
                <a:rPr lang="zh-CN" altLang="en-US" sz="1600" b="1" kern="0" dirty="0">
                  <a:solidFill>
                    <a:srgbClr val="FFFFFF"/>
                  </a:solidFill>
                  <a:latin typeface="华文楷体" panose="02010600040101010101" pitchFamily="2" charset="-122"/>
                </a:rPr>
                <a:t>将某大型集团打造成为能源装备数字工业的中心企业</a:t>
              </a:r>
              <a:endParaRPr lang="en-US" altLang="zh-CN" sz="1600" b="1" kern="0" dirty="0">
                <a:solidFill>
                  <a:srgbClr val="FFFFFF"/>
                </a:solidFill>
                <a:latin typeface="华文楷体" panose="02010600040101010101" pitchFamily="2" charset="-122"/>
              </a:endParaRPr>
            </a:p>
          </p:txBody>
        </p:sp>
        <p:sp>
          <p:nvSpPr>
            <p:cNvPr id="1048904" name="TextBox 48"/>
            <p:cNvSpPr txBox="1"/>
            <p:nvPr/>
          </p:nvSpPr>
          <p:spPr>
            <a:xfrm>
              <a:off x="1872357" y="2095875"/>
              <a:ext cx="2720603" cy="662216"/>
            </a:xfrm>
            <a:prstGeom prst="rect">
              <a:avLst/>
            </a:prstGeom>
            <a:noFill/>
            <a:ln>
              <a:noFill/>
            </a:ln>
          </p:spPr>
          <p:txBody>
            <a:bodyPr wrap="square" lIns="36000" rIns="36000" rtlCol="0">
              <a:noAutofit/>
            </a:bodyPr>
            <a:p>
              <a:pPr algn="ctr" defTabSz="422275"/>
              <a:r>
                <a:rPr lang="zh-CN" altLang="en-US" sz="1600" b="1" kern="0" dirty="0">
                  <a:solidFill>
                    <a:srgbClr val="0070C0"/>
                  </a:solidFill>
                  <a:latin typeface="华文楷体" panose="02010600040101010101" pitchFamily="2" charset="-122"/>
                </a:rPr>
                <a:t>创新</a:t>
              </a:r>
              <a:endParaRPr lang="en-US" altLang="zh-CN" sz="1600" b="1" kern="0" dirty="0">
                <a:solidFill>
                  <a:srgbClr val="0070C0"/>
                </a:solidFill>
                <a:latin typeface="华文楷体" panose="02010600040101010101" pitchFamily="2" charset="-122"/>
              </a:endParaRPr>
            </a:p>
            <a:p>
              <a:pPr algn="ctr" defTabSz="422275"/>
              <a:r>
                <a:rPr lang="zh-CN" altLang="en-US" sz="1600" kern="0" dirty="0">
                  <a:solidFill>
                    <a:srgbClr val="0070C0"/>
                  </a:solidFill>
                  <a:latin typeface="华文楷体" panose="02010600040101010101" pitchFamily="2" charset="-122"/>
                </a:rPr>
                <a:t>布局“中国制造</a:t>
              </a:r>
              <a:r>
                <a:rPr lang="en-US" altLang="zh-CN" sz="1600" kern="0" dirty="0">
                  <a:solidFill>
                    <a:srgbClr val="0070C0"/>
                  </a:solidFill>
                  <a:latin typeface="华文楷体" panose="02010600040101010101" pitchFamily="2" charset="-122"/>
                </a:rPr>
                <a:t>2025</a:t>
              </a:r>
              <a:r>
                <a:rPr lang="zh-CN" altLang="en-US" sz="1600" kern="0" dirty="0">
                  <a:solidFill>
                    <a:srgbClr val="0070C0"/>
                  </a:solidFill>
                  <a:latin typeface="华文楷体" panose="02010600040101010101" pitchFamily="2" charset="-122"/>
                </a:rPr>
                <a:t>”</a:t>
              </a:r>
              <a:endParaRPr lang="en-US" sz="1600" kern="0" dirty="0">
                <a:solidFill>
                  <a:srgbClr val="0070C0"/>
                </a:solidFill>
                <a:latin typeface="华文楷体" panose="02010600040101010101" pitchFamily="2" charset="-122"/>
                <a:ea typeface="华文楷体" panose="02010600040101010101" pitchFamily="2" charset="-122"/>
              </a:endParaRPr>
            </a:p>
          </p:txBody>
        </p:sp>
        <p:sp>
          <p:nvSpPr>
            <p:cNvPr id="1048905" name="TextBox 50"/>
            <p:cNvSpPr txBox="1"/>
            <p:nvPr/>
          </p:nvSpPr>
          <p:spPr>
            <a:xfrm>
              <a:off x="6321152" y="2079012"/>
              <a:ext cx="2720603" cy="663950"/>
            </a:xfrm>
            <a:prstGeom prst="rect">
              <a:avLst/>
            </a:prstGeom>
            <a:noFill/>
            <a:ln>
              <a:noFill/>
            </a:ln>
          </p:spPr>
          <p:txBody>
            <a:bodyPr wrap="square" lIns="36000" rIns="36000" rtlCol="0">
              <a:noAutofit/>
            </a:bodyPr>
            <a:p>
              <a:pPr algn="ctr" defTabSz="422275">
                <a:spcBef>
                  <a:spcPts val="185"/>
                </a:spcBef>
              </a:pPr>
              <a:r>
                <a:rPr lang="zh-CN" altLang="en-US" sz="1600" b="1" kern="0" dirty="0">
                  <a:solidFill>
                    <a:srgbClr val="FFFFFF"/>
                  </a:solidFill>
                  <a:latin typeface="华文楷体" panose="02010600040101010101" pitchFamily="2" charset="-122"/>
                </a:rPr>
                <a:t>补课</a:t>
              </a:r>
              <a:endParaRPr lang="en-US" altLang="zh-CN" sz="1600" b="1" kern="0" dirty="0">
                <a:solidFill>
                  <a:srgbClr val="FFFFFF"/>
                </a:solidFill>
                <a:latin typeface="华文楷体" panose="02010600040101010101" pitchFamily="2" charset="-122"/>
              </a:endParaRPr>
            </a:p>
            <a:p>
              <a:pPr algn="ctr" defTabSz="422275">
                <a:spcBef>
                  <a:spcPts val="185"/>
                </a:spcBef>
              </a:pPr>
              <a:r>
                <a:rPr lang="zh-CN" altLang="en-US" sz="1600" kern="0" dirty="0">
                  <a:solidFill>
                    <a:srgbClr val="FFFFFF"/>
                  </a:solidFill>
                  <a:latin typeface="华文楷体" panose="02010600040101010101" pitchFamily="2" charset="-122"/>
                  <a:cs typeface="Arial" panose="020B0604020202020204" pitchFamily="34" charset="0"/>
                </a:rPr>
                <a:t>管理信息化的运用和整合</a:t>
              </a:r>
              <a:endParaRPr lang="en-US" sz="1600" kern="0" dirty="0">
                <a:solidFill>
                  <a:srgbClr val="FFFFFF"/>
                </a:solidFill>
                <a:latin typeface="华文楷体" panose="02010600040101010101" pitchFamily="2" charset="-122"/>
                <a:ea typeface="华文楷体" panose="02010600040101010101" pitchFamily="2" charset="-122"/>
              </a:endParaRPr>
            </a:p>
          </p:txBody>
        </p:sp>
      </p:grpSp>
      <p:sp>
        <p:nvSpPr>
          <p:cNvPr id="1048906" name="Text Box 10"/>
          <p:cNvSpPr txBox="1">
            <a:spLocks noChangeArrowheads="1"/>
          </p:cNvSpPr>
          <p:nvPr/>
        </p:nvSpPr>
        <p:spPr bwMode="auto">
          <a:xfrm>
            <a:off x="1183423" y="6152705"/>
            <a:ext cx="8459107" cy="372639"/>
          </a:xfrm>
          <a:prstGeom prst="rect">
            <a:avLst/>
          </a:prstGeom>
          <a:solidFill>
            <a:srgbClr val="00577A"/>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lstStyle>
            <a:defPPr>
              <a:defRPr lang="zh-CN"/>
            </a:defPPr>
            <a:lvl1pPr algn="ctr" defTabSz="1055370">
              <a:defRPr sz="1400" b="1">
                <a:solidFill>
                  <a:srgbClr val="FFFFFF"/>
                </a:solidFill>
                <a:latin typeface="+mj-ea"/>
                <a:ea typeface="+mj-ea"/>
                <a:cs typeface="Arial Unicode MS" panose="020B0604020202020204" pitchFamily="34" charset="-122"/>
              </a:defRPr>
            </a:lvl1pPr>
          </a:lstStyle>
          <a:p>
            <a:r>
              <a:rPr lang="zh-CN" altLang="en-US" kern="0" dirty="0"/>
              <a:t>明晰定位、健全组织、优化管理、完善评价</a:t>
            </a:r>
            <a:endParaRPr lang="zh-CN" altLang="en-US" kern="0" dirty="0"/>
          </a:p>
        </p:txBody>
      </p:sp>
      <p:sp>
        <p:nvSpPr>
          <p:cNvPr id="1048907" name="Text Box 10"/>
          <p:cNvSpPr txBox="1">
            <a:spLocks noChangeArrowheads="1"/>
          </p:cNvSpPr>
          <p:nvPr/>
        </p:nvSpPr>
        <p:spPr bwMode="auto">
          <a:xfrm>
            <a:off x="1190304" y="2435974"/>
            <a:ext cx="8442378" cy="3657321"/>
          </a:xfrm>
          <a:prstGeom prst="rect">
            <a:avLst/>
          </a:prstGeom>
          <a:noFill/>
          <a:ln w="3175" algn="ctr">
            <a:solidFill>
              <a:schemeClr val="tx2"/>
            </a:solidFill>
            <a:prstDash val="lgDash"/>
            <a:miter lim="800000"/>
            <a:tailEnd type="none" w="sm" len="med"/>
          </a:ln>
          <a:effectLst>
            <a:outerShdw blurRad="50800" dist="38100" dir="2700000" algn="tl" rotWithShape="0">
              <a:prstClr val="black">
                <a:alpha val="40000"/>
              </a:prstClr>
            </a:outerShdw>
          </a:effectLst>
        </p:spPr>
        <p:txBody>
          <a:bodyPr lIns="36630" tIns="72000" rIns="36630" bIns="36000" anchor="t"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pPr defTabSz="422275"/>
            <a:r>
              <a:rPr lang="zh-CN" altLang="en-US" sz="1600" dirty="0">
                <a:solidFill>
                  <a:srgbClr val="C00000"/>
                </a:solidFill>
              </a:rPr>
              <a:t>数字哈电</a:t>
            </a:r>
            <a:r>
              <a:rPr lang="en-US" altLang="zh-CN" sz="1600" dirty="0">
                <a:solidFill>
                  <a:srgbClr val="C00000"/>
                </a:solidFill>
              </a:rPr>
              <a:t>1358</a:t>
            </a:r>
            <a:r>
              <a:rPr lang="zh-CN" altLang="en-US" sz="1600" dirty="0">
                <a:solidFill>
                  <a:srgbClr val="C00000"/>
                </a:solidFill>
              </a:rPr>
              <a:t>工程</a:t>
            </a:r>
            <a:endParaRPr lang="en-US" altLang="zh-CN" sz="1600" dirty="0">
              <a:solidFill>
                <a:srgbClr val="C00000"/>
              </a:solidFill>
            </a:endParaRPr>
          </a:p>
        </p:txBody>
      </p:sp>
      <p:sp>
        <p:nvSpPr>
          <p:cNvPr id="1048908" name="Text Box 10"/>
          <p:cNvSpPr txBox="1">
            <a:spLocks noChangeArrowheads="1"/>
          </p:cNvSpPr>
          <p:nvPr/>
        </p:nvSpPr>
        <p:spPr bwMode="auto">
          <a:xfrm>
            <a:off x="1231275" y="2720089"/>
            <a:ext cx="2712862" cy="1601665"/>
          </a:xfrm>
          <a:prstGeom prst="rect">
            <a:avLst/>
          </a:prstGeom>
          <a:solidFill>
            <a:srgbClr val="29C2FF"/>
          </a:solidFill>
          <a:ln w="12700" algn="ctr">
            <a:noFill/>
            <a:miter lim="800000"/>
            <a:tailEnd type="none" w="sm" len="med"/>
          </a:ln>
          <a:effectLst>
            <a:outerShdw blurRad="50800" dist="38100" dir="2700000" algn="tl" rotWithShape="0">
              <a:prstClr val="black">
                <a:alpha val="40000"/>
              </a:prstClr>
            </a:outerShdw>
          </a:effectLst>
        </p:spPr>
        <p:txBody>
          <a:bodyPr lIns="36630" tIns="72000" rIns="36630" bIns="36000" anchor="t"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pPr defTabSz="422275"/>
            <a:r>
              <a:rPr lang="en-US" altLang="zh-CN" dirty="0">
                <a:solidFill>
                  <a:srgbClr val="FFFFFF"/>
                </a:solidFill>
              </a:rPr>
              <a:t>“1”</a:t>
            </a:r>
            <a:r>
              <a:rPr lang="zh-CN" altLang="en-US" dirty="0">
                <a:solidFill>
                  <a:srgbClr val="FFFFFF"/>
                </a:solidFill>
              </a:rPr>
              <a:t>个核心</a:t>
            </a:r>
            <a:endParaRPr lang="en-US" altLang="zh-CN" dirty="0">
              <a:solidFill>
                <a:srgbClr val="FFFFFF"/>
              </a:solidFill>
            </a:endParaRPr>
          </a:p>
        </p:txBody>
      </p:sp>
      <p:sp>
        <p:nvSpPr>
          <p:cNvPr id="1048909" name="Text Box 10"/>
          <p:cNvSpPr txBox="1">
            <a:spLocks noChangeArrowheads="1"/>
          </p:cNvSpPr>
          <p:nvPr/>
        </p:nvSpPr>
        <p:spPr bwMode="auto">
          <a:xfrm>
            <a:off x="6835823" y="2729254"/>
            <a:ext cx="2691025" cy="1588700"/>
          </a:xfrm>
          <a:prstGeom prst="rect">
            <a:avLst/>
          </a:prstGeom>
          <a:solidFill>
            <a:srgbClr val="29C2FF"/>
          </a:solidFill>
          <a:ln w="12700" algn="ctr">
            <a:noFill/>
            <a:miter lim="800000"/>
            <a:tailEnd type="none" w="sm" len="med"/>
          </a:ln>
          <a:effectLst>
            <a:outerShdw blurRad="50800" dist="38100" dir="2700000" algn="tl" rotWithShape="0">
              <a:prstClr val="black">
                <a:alpha val="40000"/>
              </a:prstClr>
            </a:outerShdw>
          </a:effectLst>
        </p:spPr>
        <p:txBody>
          <a:bodyPr lIns="36630" tIns="72000" rIns="36630" bIns="36630" anchor="t"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pPr defTabSz="422275">
              <a:spcBef>
                <a:spcPts val="185"/>
              </a:spcBef>
            </a:pPr>
            <a:r>
              <a:rPr lang="en-US" altLang="zh-CN" dirty="0">
                <a:solidFill>
                  <a:srgbClr val="FFFFFF"/>
                </a:solidFill>
              </a:rPr>
              <a:t>“5”</a:t>
            </a:r>
            <a:r>
              <a:rPr lang="zh-CN" altLang="en-US" dirty="0">
                <a:solidFill>
                  <a:srgbClr val="FFFFFF"/>
                </a:solidFill>
              </a:rPr>
              <a:t>大应用</a:t>
            </a:r>
            <a:endParaRPr lang="en-US" altLang="zh-CN" dirty="0">
              <a:solidFill>
                <a:srgbClr val="FFFFFF"/>
              </a:solidFill>
            </a:endParaRPr>
          </a:p>
        </p:txBody>
      </p:sp>
      <p:sp>
        <p:nvSpPr>
          <p:cNvPr id="1048910" name="Text Box 10"/>
          <p:cNvSpPr txBox="1">
            <a:spLocks noChangeArrowheads="1"/>
          </p:cNvSpPr>
          <p:nvPr/>
        </p:nvSpPr>
        <p:spPr bwMode="auto">
          <a:xfrm>
            <a:off x="4037089" y="2720678"/>
            <a:ext cx="2730365" cy="1588700"/>
          </a:xfrm>
          <a:prstGeom prst="rect">
            <a:avLst/>
          </a:prstGeom>
          <a:solidFill>
            <a:srgbClr val="29C2FF"/>
          </a:solidFill>
          <a:ln w="12700" algn="ctr">
            <a:noFill/>
            <a:miter lim="800000"/>
            <a:tailEnd type="none" w="sm" len="med"/>
          </a:ln>
          <a:effectLst>
            <a:outerShdw blurRad="50800" dist="38100" dir="2700000" algn="tl" rotWithShape="0">
              <a:prstClr val="black">
                <a:alpha val="40000"/>
              </a:prstClr>
            </a:outerShdw>
          </a:effectLst>
        </p:spPr>
        <p:txBody>
          <a:bodyPr lIns="36630" tIns="72000" rIns="36630" bIns="36630" anchor="t"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pPr defTabSz="422275">
              <a:spcBef>
                <a:spcPts val="185"/>
              </a:spcBef>
            </a:pPr>
            <a:r>
              <a:rPr lang="en-US" altLang="zh-CN" dirty="0">
                <a:solidFill>
                  <a:srgbClr val="FFFFFF"/>
                </a:solidFill>
              </a:rPr>
              <a:t>“3”</a:t>
            </a:r>
            <a:r>
              <a:rPr lang="zh-CN" altLang="en-US" dirty="0">
                <a:solidFill>
                  <a:srgbClr val="FFFFFF"/>
                </a:solidFill>
              </a:rPr>
              <a:t>个基础</a:t>
            </a:r>
            <a:endParaRPr lang="en-US" altLang="zh-CN" dirty="0">
              <a:solidFill>
                <a:srgbClr val="FFFFFF"/>
              </a:solidFill>
            </a:endParaRPr>
          </a:p>
        </p:txBody>
      </p:sp>
      <p:sp>
        <p:nvSpPr>
          <p:cNvPr id="1048911" name="Rectangle 3"/>
          <p:cNvSpPr/>
          <p:nvPr/>
        </p:nvSpPr>
        <p:spPr>
          <a:xfrm>
            <a:off x="1289096" y="3040858"/>
            <a:ext cx="2600255" cy="1236828"/>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defTabSz="422275"/>
            <a:r>
              <a:rPr lang="zh-CN" altLang="en-US" sz="1200" dirty="0">
                <a:solidFill>
                  <a:srgbClr val="0070C0"/>
                </a:solidFill>
                <a:latin typeface="华文楷体" panose="02010600040101010101" pitchFamily="2" charset="-122"/>
              </a:rPr>
              <a:t>以企业资源管理（</a:t>
            </a:r>
            <a:r>
              <a:rPr lang="en-US" altLang="zh-CN" sz="1200" dirty="0">
                <a:solidFill>
                  <a:srgbClr val="0070C0"/>
                </a:solidFill>
                <a:latin typeface="华文楷体" panose="02010600040101010101" pitchFamily="2" charset="-122"/>
              </a:rPr>
              <a:t>ERP</a:t>
            </a:r>
            <a:r>
              <a:rPr lang="zh-CN" altLang="en-US" sz="1200" dirty="0">
                <a:solidFill>
                  <a:srgbClr val="0070C0"/>
                </a:solidFill>
                <a:latin typeface="华文楷体" panose="02010600040101010101" pitchFamily="2" charset="-122"/>
              </a:rPr>
              <a:t>）为核心</a:t>
            </a:r>
            <a:endParaRPr lang="en-US" altLang="zh-CN" sz="1200" dirty="0">
              <a:solidFill>
                <a:srgbClr val="0070C0"/>
              </a:solidFill>
              <a:latin typeface="华文楷体" panose="02010600040101010101" pitchFamily="2" charset="-122"/>
            </a:endParaRPr>
          </a:p>
        </p:txBody>
      </p:sp>
      <p:sp>
        <p:nvSpPr>
          <p:cNvPr id="1048912" name="Rectangle 46"/>
          <p:cNvSpPr/>
          <p:nvPr/>
        </p:nvSpPr>
        <p:spPr>
          <a:xfrm>
            <a:off x="6872516" y="3040858"/>
            <a:ext cx="2620642" cy="1224559"/>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numCol="2" rtlCol="0" anchor="ctr">
            <a:noAutofit/>
          </a:bodyPr>
          <a:p>
            <a:pPr defTabSz="422275">
              <a:spcBef>
                <a:spcPts val="185"/>
              </a:spcBef>
            </a:pPr>
            <a:endParaRPr lang="zh-CN" altLang="en-US" sz="1100" dirty="0">
              <a:solidFill>
                <a:srgbClr val="0070C0"/>
              </a:solidFill>
              <a:latin typeface="华文楷体" panose="02010600040101010101" pitchFamily="2" charset="-122"/>
            </a:endParaRPr>
          </a:p>
        </p:txBody>
      </p:sp>
      <p:sp>
        <p:nvSpPr>
          <p:cNvPr id="1048913" name="Rectangle 49"/>
          <p:cNvSpPr/>
          <p:nvPr/>
        </p:nvSpPr>
        <p:spPr>
          <a:xfrm>
            <a:off x="4091950" y="3027072"/>
            <a:ext cx="2600255" cy="1235478"/>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numCol="2" rtlCol="0" anchor="ctr">
            <a:noAutofit/>
          </a:bodyPr>
          <a:p>
            <a:pPr marL="228600" indent="-228600">
              <a:buFont typeface="Arial" panose="020B0604020202020204" pitchFamily="34" charset="0"/>
              <a:buChar char="•"/>
            </a:pPr>
            <a:endParaRPr lang="en-US" altLang="zh-CN" sz="1100" dirty="0">
              <a:solidFill>
                <a:srgbClr val="0070C0"/>
              </a:solidFill>
              <a:latin typeface="华文楷体" panose="02010600040101010101" pitchFamily="2" charset="-122"/>
            </a:endParaRPr>
          </a:p>
        </p:txBody>
      </p:sp>
      <p:sp>
        <p:nvSpPr>
          <p:cNvPr id="1048914" name="Rectangle 18"/>
          <p:cNvSpPr/>
          <p:nvPr/>
        </p:nvSpPr>
        <p:spPr>
          <a:xfrm>
            <a:off x="1464097" y="3405072"/>
            <a:ext cx="2282372" cy="508398"/>
          </a:xfrm>
          <a:prstGeom prst="rect">
            <a:avLst/>
          </a:prstGeom>
          <a:noFill/>
          <a:ln w="6350" cap="flat">
            <a:solidFill>
              <a:srgbClr val="C00000"/>
            </a:solidFill>
            <a:prstDash val="solid"/>
            <a:miter lim="800000"/>
          </a:ln>
        </p:spPr>
        <p:txBody>
          <a:bodyPr vert="horz" wrap="square" lIns="84406" tIns="84406" rIns="84406" bIns="84406" numCol="1" anchor="t" anchorCtr="0" compatLnSpc="1"/>
          <a:p>
            <a:pPr algn="ctr" defTabSz="422275"/>
            <a:endParaRPr lang="en-US" sz="1660" kern="0" dirty="0">
              <a:solidFill>
                <a:prstClr val="black"/>
              </a:solidFill>
              <a:latin typeface="华文楷体" panose="02010600040101010101" pitchFamily="2" charset="-122"/>
              <a:ea typeface="华文楷体" panose="02010600040101010101" pitchFamily="2" charset="-122"/>
            </a:endParaRPr>
          </a:p>
        </p:txBody>
      </p:sp>
      <p:grpSp>
        <p:nvGrpSpPr>
          <p:cNvPr id="213" name="Group 60"/>
          <p:cNvGrpSpPr/>
          <p:nvPr/>
        </p:nvGrpSpPr>
        <p:grpSpPr>
          <a:xfrm>
            <a:off x="6925602" y="3123389"/>
            <a:ext cx="2480530" cy="1068399"/>
            <a:chOff x="4160912" y="3572564"/>
            <a:chExt cx="2373718" cy="1051997"/>
          </a:xfrm>
        </p:grpSpPr>
        <p:sp>
          <p:nvSpPr>
            <p:cNvPr id="1048915" name="Rectangle 54"/>
            <p:cNvSpPr/>
            <p:nvPr/>
          </p:nvSpPr>
          <p:spPr>
            <a:xfrm>
              <a:off x="4160912" y="3572564"/>
              <a:ext cx="2373718" cy="181384"/>
            </a:xfrm>
            <a:prstGeom prst="rect">
              <a:avLst/>
            </a:prstGeom>
            <a:noFill/>
            <a:ln w="6350" cap="flat">
              <a:solidFill>
                <a:schemeClr val="accent3">
                  <a:lumMod val="75000"/>
                </a:schemeClr>
              </a:solidFill>
              <a:prstDash val="solid"/>
              <a:miter lim="800000"/>
            </a:ln>
          </p:spPr>
          <p:txBody>
            <a:bodyPr vert="horz" wrap="square" lIns="84406" tIns="84406" rIns="84406" bIns="84406" numCol="1" anchor="ctr" anchorCtr="0" compatLnSpc="1"/>
            <a:p>
              <a:pPr algn="ctr" defTabSz="422275"/>
              <a:r>
                <a:rPr lang="zh-CN" altLang="en-US" sz="1200" dirty="0">
                  <a:solidFill>
                    <a:srgbClr val="0070C0"/>
                  </a:solidFill>
                  <a:latin typeface="华文楷体" panose="02010600040101010101" pitchFamily="2" charset="-122"/>
                </a:rPr>
                <a:t>经营决策平台</a:t>
              </a:r>
              <a:endParaRPr lang="en-US" sz="1200" dirty="0">
                <a:solidFill>
                  <a:srgbClr val="0070C0"/>
                </a:solidFill>
                <a:latin typeface="华文楷体" panose="02010600040101010101" pitchFamily="2" charset="-122"/>
                <a:ea typeface="华文楷体" panose="02010600040101010101" pitchFamily="2" charset="-122"/>
              </a:endParaRPr>
            </a:p>
          </p:txBody>
        </p:sp>
        <p:sp>
          <p:nvSpPr>
            <p:cNvPr id="1048916" name="Rectangle 56"/>
            <p:cNvSpPr/>
            <p:nvPr/>
          </p:nvSpPr>
          <p:spPr>
            <a:xfrm>
              <a:off x="4160912" y="3781465"/>
              <a:ext cx="2373718" cy="181384"/>
            </a:xfrm>
            <a:prstGeom prst="rect">
              <a:avLst/>
            </a:prstGeom>
            <a:noFill/>
            <a:ln w="6350" cap="flat">
              <a:solidFill>
                <a:schemeClr val="accent3">
                  <a:lumMod val="75000"/>
                </a:schemeClr>
              </a:solidFill>
              <a:prstDash val="solid"/>
              <a:miter lim="800000"/>
            </a:ln>
          </p:spPr>
          <p:txBody>
            <a:bodyPr vert="horz" wrap="square" lIns="84406" tIns="84406" rIns="84406" bIns="84406" numCol="1" anchor="ctr" anchorCtr="0" compatLnSpc="1"/>
            <a:p>
              <a:pPr algn="ctr" defTabSz="422275"/>
              <a:r>
                <a:rPr lang="zh-CN" altLang="en-US" sz="1200" dirty="0">
                  <a:solidFill>
                    <a:srgbClr val="0070C0"/>
                  </a:solidFill>
                  <a:latin typeface="华文楷体" panose="02010600040101010101" pitchFamily="2" charset="-122"/>
                </a:rPr>
                <a:t>集团管控平台</a:t>
              </a:r>
              <a:endParaRPr lang="en-US" sz="1200" dirty="0">
                <a:solidFill>
                  <a:srgbClr val="0070C0"/>
                </a:solidFill>
                <a:latin typeface="华文楷体" panose="02010600040101010101" pitchFamily="2" charset="-122"/>
                <a:ea typeface="华文楷体" panose="02010600040101010101" pitchFamily="2" charset="-122"/>
              </a:endParaRPr>
            </a:p>
          </p:txBody>
        </p:sp>
        <p:sp>
          <p:nvSpPr>
            <p:cNvPr id="1048917" name="Rectangle 57"/>
            <p:cNvSpPr/>
            <p:nvPr/>
          </p:nvSpPr>
          <p:spPr>
            <a:xfrm>
              <a:off x="4160912" y="4443453"/>
              <a:ext cx="2373718" cy="181108"/>
            </a:xfrm>
            <a:prstGeom prst="rect">
              <a:avLst/>
            </a:prstGeom>
            <a:noFill/>
            <a:ln w="6350" cap="flat">
              <a:solidFill>
                <a:schemeClr val="accent3">
                  <a:lumMod val="75000"/>
                </a:schemeClr>
              </a:solidFill>
              <a:prstDash val="solid"/>
              <a:miter lim="800000"/>
            </a:ln>
          </p:spPr>
          <p:txBody>
            <a:bodyPr vert="horz" wrap="square" lIns="84406" tIns="84406" rIns="84406" bIns="84406" numCol="1" anchor="ctr" anchorCtr="0" compatLnSpc="1"/>
            <a:p>
              <a:pPr algn="ctr" defTabSz="422275"/>
              <a:r>
                <a:rPr lang="zh-CN" altLang="en-US" sz="1200" dirty="0">
                  <a:solidFill>
                    <a:srgbClr val="0070C0"/>
                  </a:solidFill>
                  <a:latin typeface="华文楷体" panose="02010600040101010101" pitchFamily="2" charset="-122"/>
                </a:rPr>
                <a:t>研发设计制造平台</a:t>
              </a:r>
              <a:endParaRPr lang="en-US" sz="1200" dirty="0">
                <a:solidFill>
                  <a:srgbClr val="0070C0"/>
                </a:solidFill>
                <a:latin typeface="华文楷体" panose="02010600040101010101" pitchFamily="2" charset="-122"/>
                <a:ea typeface="华文楷体" panose="02010600040101010101" pitchFamily="2" charset="-122"/>
              </a:endParaRPr>
            </a:p>
          </p:txBody>
        </p:sp>
        <p:grpSp>
          <p:nvGrpSpPr>
            <p:cNvPr id="214" name="Group 51"/>
            <p:cNvGrpSpPr/>
            <p:nvPr/>
          </p:nvGrpSpPr>
          <p:grpSpPr>
            <a:xfrm>
              <a:off x="4160912" y="3990366"/>
              <a:ext cx="2373718" cy="425570"/>
              <a:chOff x="4160912" y="3981573"/>
              <a:chExt cx="2373718" cy="267687"/>
            </a:xfrm>
          </p:grpSpPr>
          <p:sp>
            <p:nvSpPr>
              <p:cNvPr id="1048918" name="Rectangle 52"/>
              <p:cNvSpPr/>
              <p:nvPr/>
            </p:nvSpPr>
            <p:spPr>
              <a:xfrm>
                <a:off x="4986679" y="3981573"/>
                <a:ext cx="722184" cy="267687"/>
              </a:xfrm>
              <a:prstGeom prst="rect">
                <a:avLst/>
              </a:prstGeom>
              <a:noFill/>
              <a:ln w="6350" cap="flat">
                <a:solidFill>
                  <a:srgbClr val="C00000"/>
                </a:solidFill>
                <a:prstDash val="solid"/>
                <a:miter lim="800000"/>
              </a:ln>
            </p:spPr>
            <p:txBody>
              <a:bodyPr vert="horz" wrap="square" lIns="84406" tIns="84406" rIns="84406" bIns="84406" numCol="1" anchor="ctr" anchorCtr="0" compatLnSpc="1"/>
              <a:p>
                <a:pPr algn="ctr" defTabSz="422275"/>
                <a:r>
                  <a:rPr lang="en-US" altLang="zh-CN" sz="1200" dirty="0">
                    <a:solidFill>
                      <a:srgbClr val="0070C0"/>
                    </a:solidFill>
                    <a:latin typeface="华文楷体" panose="02010600040101010101" pitchFamily="2" charset="-122"/>
                  </a:rPr>
                  <a:t>ERP</a:t>
                </a:r>
                <a:endParaRPr lang="en-US" sz="1200" dirty="0">
                  <a:solidFill>
                    <a:srgbClr val="0070C0"/>
                  </a:solidFill>
                  <a:latin typeface="华文楷体" panose="02010600040101010101" pitchFamily="2" charset="-122"/>
                  <a:ea typeface="华文楷体" panose="02010600040101010101" pitchFamily="2" charset="-122"/>
                </a:endParaRPr>
              </a:p>
            </p:txBody>
          </p:sp>
          <p:sp>
            <p:nvSpPr>
              <p:cNvPr id="1048919" name="Rectangle 58"/>
              <p:cNvSpPr/>
              <p:nvPr/>
            </p:nvSpPr>
            <p:spPr>
              <a:xfrm>
                <a:off x="4160912" y="3995379"/>
                <a:ext cx="754528" cy="240075"/>
              </a:xfrm>
              <a:prstGeom prst="rect">
                <a:avLst/>
              </a:prstGeom>
              <a:noFill/>
              <a:ln w="6350" cap="flat">
                <a:solidFill>
                  <a:schemeClr val="accent3">
                    <a:lumMod val="75000"/>
                  </a:schemeClr>
                </a:solidFill>
                <a:prstDash val="solid"/>
                <a:miter lim="800000"/>
              </a:ln>
            </p:spPr>
            <p:txBody>
              <a:bodyPr vert="horz" wrap="square" lIns="84406" tIns="84406" rIns="84406" bIns="84406" numCol="1" anchor="ctr" anchorCtr="0" compatLnSpc="1"/>
              <a:p>
                <a:pPr algn="ctr" defTabSz="422275"/>
                <a:r>
                  <a:rPr lang="zh-CN" altLang="en-US" sz="1100" dirty="0">
                    <a:solidFill>
                      <a:srgbClr val="0070C0"/>
                    </a:solidFill>
                    <a:latin typeface="华文楷体" panose="02010600040101010101" pitchFamily="2" charset="-122"/>
                  </a:rPr>
                  <a:t>供应商关系平台</a:t>
                </a:r>
                <a:endParaRPr lang="en-US" sz="1100" dirty="0">
                  <a:solidFill>
                    <a:srgbClr val="0070C0"/>
                  </a:solidFill>
                  <a:latin typeface="华文楷体" panose="02010600040101010101" pitchFamily="2" charset="-122"/>
                  <a:ea typeface="华文楷体" panose="02010600040101010101" pitchFamily="2" charset="-122"/>
                </a:endParaRPr>
              </a:p>
            </p:txBody>
          </p:sp>
          <p:sp>
            <p:nvSpPr>
              <p:cNvPr id="1048920" name="Rectangle 59"/>
              <p:cNvSpPr/>
              <p:nvPr/>
            </p:nvSpPr>
            <p:spPr>
              <a:xfrm>
                <a:off x="5780102" y="3995379"/>
                <a:ext cx="754528" cy="240075"/>
              </a:xfrm>
              <a:prstGeom prst="rect">
                <a:avLst/>
              </a:prstGeom>
              <a:noFill/>
              <a:ln w="6350" cap="flat">
                <a:solidFill>
                  <a:schemeClr val="accent3">
                    <a:lumMod val="75000"/>
                  </a:schemeClr>
                </a:solidFill>
                <a:prstDash val="solid"/>
                <a:miter lim="800000"/>
              </a:ln>
            </p:spPr>
            <p:txBody>
              <a:bodyPr vert="horz" wrap="square" lIns="84406" tIns="84406" rIns="84406" bIns="84406" numCol="1" anchor="ctr" anchorCtr="0" compatLnSpc="1"/>
              <a:p>
                <a:pPr algn="ctr" defTabSz="422275"/>
                <a:r>
                  <a:rPr lang="zh-CN" altLang="en-US" sz="1100" dirty="0">
                    <a:solidFill>
                      <a:srgbClr val="0070C0"/>
                    </a:solidFill>
                    <a:latin typeface="华文楷体" panose="02010600040101010101" pitchFamily="2" charset="-122"/>
                  </a:rPr>
                  <a:t>营销服务平台</a:t>
                </a:r>
                <a:endParaRPr lang="en-US" sz="1100" dirty="0">
                  <a:solidFill>
                    <a:srgbClr val="0070C0"/>
                  </a:solidFill>
                  <a:latin typeface="华文楷体" panose="02010600040101010101" pitchFamily="2" charset="-122"/>
                  <a:ea typeface="华文楷体" panose="02010600040101010101" pitchFamily="2" charset="-122"/>
                </a:endParaRPr>
              </a:p>
            </p:txBody>
          </p:sp>
        </p:grpSp>
      </p:grpSp>
      <p:grpSp>
        <p:nvGrpSpPr>
          <p:cNvPr id="215" name="Group 2"/>
          <p:cNvGrpSpPr/>
          <p:nvPr/>
        </p:nvGrpSpPr>
        <p:grpSpPr>
          <a:xfrm>
            <a:off x="4350847" y="3195955"/>
            <a:ext cx="2073797" cy="884847"/>
            <a:chOff x="7057256" y="3645024"/>
            <a:chExt cx="2017196" cy="1033322"/>
          </a:xfrm>
        </p:grpSpPr>
        <p:sp>
          <p:nvSpPr>
            <p:cNvPr id="1048921" name="Rectangle 81"/>
            <p:cNvSpPr/>
            <p:nvPr/>
          </p:nvSpPr>
          <p:spPr>
            <a:xfrm>
              <a:off x="7057256" y="3645024"/>
              <a:ext cx="2017196" cy="314261"/>
            </a:xfrm>
            <a:prstGeom prst="rect">
              <a:avLst/>
            </a:prstGeom>
            <a:noFill/>
            <a:ln w="6350" cap="flat">
              <a:solidFill>
                <a:schemeClr val="bg1">
                  <a:lumMod val="65000"/>
                </a:schemeClr>
              </a:solidFill>
              <a:prstDash val="solid"/>
              <a:miter lim="800000"/>
            </a:ln>
          </p:spPr>
          <p:txBody>
            <a:bodyPr vert="horz" wrap="square" lIns="84406" tIns="84406" rIns="84406" bIns="84406" numCol="1" anchor="ctr" anchorCtr="0" compatLnSpc="1"/>
            <a:p>
              <a:pPr algn="ctr" defTabSz="422275"/>
              <a:r>
                <a:rPr lang="zh-CN" altLang="en-US" sz="1100" dirty="0">
                  <a:solidFill>
                    <a:srgbClr val="0070C0"/>
                  </a:solidFill>
                  <a:latin typeface="华文楷体" panose="02010600040101010101" pitchFamily="2" charset="-122"/>
                </a:rPr>
                <a:t>基础功能</a:t>
              </a:r>
              <a:endParaRPr lang="en-US" sz="1100" dirty="0">
                <a:solidFill>
                  <a:srgbClr val="0070C0"/>
                </a:solidFill>
                <a:latin typeface="华文楷体" panose="02010600040101010101" pitchFamily="2" charset="-122"/>
                <a:ea typeface="华文楷体" panose="02010600040101010101" pitchFamily="2" charset="-122"/>
              </a:endParaRPr>
            </a:p>
          </p:txBody>
        </p:sp>
        <p:sp>
          <p:nvSpPr>
            <p:cNvPr id="1048922" name="Rectangle 83"/>
            <p:cNvSpPr/>
            <p:nvPr/>
          </p:nvSpPr>
          <p:spPr>
            <a:xfrm>
              <a:off x="7057256" y="4005825"/>
              <a:ext cx="2017196" cy="314261"/>
            </a:xfrm>
            <a:prstGeom prst="rect">
              <a:avLst/>
            </a:prstGeom>
            <a:noFill/>
            <a:ln w="6350" cap="flat">
              <a:solidFill>
                <a:schemeClr val="bg1">
                  <a:lumMod val="65000"/>
                </a:schemeClr>
              </a:solidFill>
              <a:prstDash val="solid"/>
              <a:miter lim="800000"/>
            </a:ln>
          </p:spPr>
          <p:txBody>
            <a:bodyPr vert="horz" wrap="square" lIns="84406" tIns="84406" rIns="84406" bIns="84406" numCol="1" anchor="ctr" anchorCtr="0" compatLnSpc="1"/>
            <a:p>
              <a:pPr algn="ctr" defTabSz="422275"/>
              <a:r>
                <a:rPr lang="zh-CN" altLang="en-US" sz="1100" dirty="0">
                  <a:solidFill>
                    <a:srgbClr val="0070C0"/>
                  </a:solidFill>
                  <a:latin typeface="华文楷体" panose="02010600040101010101" pitchFamily="2" charset="-122"/>
                </a:rPr>
                <a:t>基础数据</a:t>
              </a:r>
              <a:endParaRPr lang="en-US" sz="1100" dirty="0">
                <a:solidFill>
                  <a:srgbClr val="0070C0"/>
                </a:solidFill>
                <a:latin typeface="华文楷体" panose="02010600040101010101" pitchFamily="2" charset="-122"/>
                <a:ea typeface="华文楷体" panose="02010600040101010101" pitchFamily="2" charset="-122"/>
              </a:endParaRPr>
            </a:p>
          </p:txBody>
        </p:sp>
        <p:sp>
          <p:nvSpPr>
            <p:cNvPr id="1048923" name="Rectangle 84"/>
            <p:cNvSpPr/>
            <p:nvPr/>
          </p:nvSpPr>
          <p:spPr>
            <a:xfrm>
              <a:off x="7057256" y="4364085"/>
              <a:ext cx="2017196" cy="314261"/>
            </a:xfrm>
            <a:prstGeom prst="rect">
              <a:avLst/>
            </a:prstGeom>
            <a:noFill/>
            <a:ln w="6350" cap="flat">
              <a:solidFill>
                <a:schemeClr val="bg1">
                  <a:lumMod val="65000"/>
                </a:schemeClr>
              </a:solidFill>
              <a:prstDash val="solid"/>
              <a:miter lim="800000"/>
            </a:ln>
          </p:spPr>
          <p:txBody>
            <a:bodyPr vert="horz" wrap="square" lIns="84406" tIns="84406" rIns="84406" bIns="84406" numCol="1" anchor="ctr" anchorCtr="0" compatLnSpc="1"/>
            <a:p>
              <a:pPr algn="ctr" defTabSz="422275"/>
              <a:r>
                <a:rPr lang="zh-CN" altLang="en-US" sz="1100" dirty="0">
                  <a:solidFill>
                    <a:srgbClr val="0070C0"/>
                  </a:solidFill>
                  <a:latin typeface="华文楷体" panose="02010600040101010101" pitchFamily="2" charset="-122"/>
                </a:rPr>
                <a:t>基础设施</a:t>
              </a:r>
              <a:endParaRPr lang="en-US" sz="1100" dirty="0">
                <a:solidFill>
                  <a:srgbClr val="0070C0"/>
                </a:solidFill>
                <a:latin typeface="华文楷体" panose="02010600040101010101" pitchFamily="2" charset="-122"/>
                <a:ea typeface="华文楷体" panose="02010600040101010101" pitchFamily="2" charset="-122"/>
              </a:endParaRPr>
            </a:p>
          </p:txBody>
        </p:sp>
      </p:grpSp>
      <p:sp>
        <p:nvSpPr>
          <p:cNvPr id="1048924" name="Text Box 10"/>
          <p:cNvSpPr txBox="1">
            <a:spLocks noChangeArrowheads="1"/>
          </p:cNvSpPr>
          <p:nvPr/>
        </p:nvSpPr>
        <p:spPr bwMode="auto">
          <a:xfrm>
            <a:off x="1226422" y="4370801"/>
            <a:ext cx="8297580" cy="1682260"/>
          </a:xfrm>
          <a:prstGeom prst="rect">
            <a:avLst/>
          </a:prstGeom>
          <a:solidFill>
            <a:srgbClr val="29C2FF"/>
          </a:solidFill>
          <a:ln w="12700" algn="ctr">
            <a:noFill/>
            <a:miter lim="800000"/>
            <a:tailEnd type="none" w="sm" len="med"/>
          </a:ln>
          <a:effectLst>
            <a:outerShdw blurRad="50800" dist="38100" dir="2700000" algn="tl" rotWithShape="0">
              <a:prstClr val="black">
                <a:alpha val="40000"/>
              </a:prstClr>
            </a:outerShdw>
          </a:effectLst>
        </p:spPr>
        <p:txBody>
          <a:bodyPr lIns="36630" tIns="72000" rIns="36630" bIns="36630" anchor="t"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pPr defTabSz="422275">
              <a:spcBef>
                <a:spcPts val="185"/>
              </a:spcBef>
            </a:pPr>
            <a:r>
              <a:rPr lang="en-US" altLang="zh-CN" dirty="0">
                <a:solidFill>
                  <a:srgbClr val="FFFFFF"/>
                </a:solidFill>
              </a:rPr>
              <a:t>“8”</a:t>
            </a:r>
            <a:r>
              <a:rPr lang="zh-CN" altLang="en-US" dirty="0">
                <a:solidFill>
                  <a:srgbClr val="FFFFFF"/>
                </a:solidFill>
              </a:rPr>
              <a:t>项关键策略</a:t>
            </a:r>
            <a:endParaRPr lang="en-US" altLang="zh-CN" dirty="0">
              <a:solidFill>
                <a:srgbClr val="FFFFFF"/>
              </a:solidFill>
            </a:endParaRPr>
          </a:p>
        </p:txBody>
      </p:sp>
      <p:grpSp>
        <p:nvGrpSpPr>
          <p:cNvPr id="216" name="Group 34"/>
          <p:cNvGrpSpPr/>
          <p:nvPr/>
        </p:nvGrpSpPr>
        <p:grpSpPr>
          <a:xfrm>
            <a:off x="1268796" y="4657728"/>
            <a:ext cx="8179958" cy="752418"/>
            <a:chOff x="1268796" y="4657728"/>
            <a:chExt cx="7207303" cy="752418"/>
          </a:xfrm>
        </p:grpSpPr>
        <p:sp>
          <p:nvSpPr>
            <p:cNvPr id="1048925" name="Text Box 10"/>
            <p:cNvSpPr txBox="1">
              <a:spLocks noChangeArrowheads="1"/>
            </p:cNvSpPr>
            <p:nvPr/>
          </p:nvSpPr>
          <p:spPr bwMode="auto">
            <a:xfrm>
              <a:off x="3236101"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200" kern="0" dirty="0">
                  <a:solidFill>
                    <a:srgbClr val="0070C0"/>
                  </a:solidFill>
                  <a:latin typeface="华文楷体" panose="02010600040101010101" pitchFamily="2" charset="-122"/>
                  <a:cs typeface="Arial Unicode MS" panose="020B0604020202020204" pitchFamily="34" charset="-122"/>
                </a:rPr>
                <a:t>支持</a:t>
              </a:r>
              <a:r>
                <a:rPr lang="zh-CN" altLang="en-US" sz="1200" b="1" kern="0" dirty="0">
                  <a:solidFill>
                    <a:srgbClr val="0070C0"/>
                  </a:solidFill>
                  <a:latin typeface="华文楷体" panose="02010600040101010101" pitchFamily="2" charset="-122"/>
                  <a:cs typeface="Arial Unicode MS" panose="020B0604020202020204" pitchFamily="34" charset="-122"/>
                </a:rPr>
                <a:t>共享服务中心</a:t>
              </a:r>
              <a:r>
                <a:rPr lang="zh-CN" altLang="en-US" sz="1200" kern="0" dirty="0">
                  <a:solidFill>
                    <a:srgbClr val="0070C0"/>
                  </a:solidFill>
                  <a:latin typeface="华文楷体" panose="02010600040101010101" pitchFamily="2" charset="-122"/>
                  <a:cs typeface="Arial Unicode MS" panose="020B0604020202020204" pitchFamily="34" charset="-122"/>
                </a:rPr>
                <a:t>的建立和发展</a:t>
              </a:r>
              <a:endParaRPr lang="zh-CN" altLang="en-US" sz="1200" kern="0" dirty="0">
                <a:solidFill>
                  <a:srgbClr val="0070C0"/>
                </a:solidFill>
                <a:latin typeface="华文楷体" panose="02010600040101010101" pitchFamily="2" charset="-122"/>
                <a:cs typeface="Arial Unicode MS" panose="020B0604020202020204" pitchFamily="34" charset="-122"/>
              </a:endParaRPr>
            </a:p>
          </p:txBody>
        </p:sp>
        <p:sp>
          <p:nvSpPr>
            <p:cNvPr id="1048926" name="Text Box 10"/>
            <p:cNvSpPr txBox="1">
              <a:spLocks noChangeArrowheads="1"/>
            </p:cNvSpPr>
            <p:nvPr/>
          </p:nvSpPr>
          <p:spPr bwMode="auto">
            <a:xfrm>
              <a:off x="1268796"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r>
                <a:rPr lang="zh-CN" altLang="en-US" sz="1200" b="0" dirty="0">
                  <a:solidFill>
                    <a:srgbClr val="0070C0"/>
                  </a:solidFill>
                </a:rPr>
                <a:t>强化</a:t>
              </a:r>
              <a:r>
                <a:rPr lang="zh-CN" altLang="en-US" sz="1200" dirty="0">
                  <a:solidFill>
                    <a:srgbClr val="0070C0"/>
                  </a:solidFill>
                </a:rPr>
                <a:t>总部和所属企业</a:t>
              </a:r>
              <a:r>
                <a:rPr lang="zh-CN" altLang="en-US" sz="1200" b="0" dirty="0">
                  <a:solidFill>
                    <a:srgbClr val="0070C0"/>
                  </a:solidFill>
                </a:rPr>
                <a:t>信息化联动</a:t>
              </a:r>
              <a:endParaRPr lang="zh-CN" altLang="en-US" sz="1200" b="0" dirty="0">
                <a:solidFill>
                  <a:srgbClr val="0070C0"/>
                </a:solidFill>
              </a:endParaRPr>
            </a:p>
          </p:txBody>
        </p:sp>
        <p:sp>
          <p:nvSpPr>
            <p:cNvPr id="1048927" name="Text Box 10"/>
            <p:cNvSpPr txBox="1">
              <a:spLocks noChangeArrowheads="1"/>
            </p:cNvSpPr>
            <p:nvPr/>
          </p:nvSpPr>
          <p:spPr bwMode="auto">
            <a:xfrm>
              <a:off x="4390399"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200" kern="0" dirty="0">
                  <a:solidFill>
                    <a:srgbClr val="0070C0"/>
                  </a:solidFill>
                  <a:latin typeface="华文楷体" panose="02010600040101010101" pitchFamily="2" charset="-122"/>
                  <a:cs typeface="Arial Unicode MS" panose="020B0604020202020204" pitchFamily="34" charset="-122"/>
                </a:rPr>
                <a:t>支持企业运营</a:t>
              </a:r>
              <a:r>
                <a:rPr lang="zh-CN" altLang="en-US" sz="1200" b="1" kern="0" dirty="0">
                  <a:solidFill>
                    <a:srgbClr val="0070C0"/>
                  </a:solidFill>
                  <a:latin typeface="华文楷体" panose="02010600040101010101" pitchFamily="2" charset="-122"/>
                  <a:cs typeface="Arial Unicode MS" panose="020B0604020202020204" pitchFamily="34" charset="-122"/>
                </a:rPr>
                <a:t>精益</a:t>
              </a:r>
              <a:r>
                <a:rPr lang="zh-CN" altLang="en-US" sz="1200" kern="0" dirty="0">
                  <a:solidFill>
                    <a:srgbClr val="0070C0"/>
                  </a:solidFill>
                  <a:latin typeface="华文楷体" panose="02010600040101010101" pitchFamily="2" charset="-122"/>
                  <a:cs typeface="Arial Unicode MS" panose="020B0604020202020204" pitchFamily="34" charset="-122"/>
                </a:rPr>
                <a:t>管理</a:t>
              </a:r>
              <a:endParaRPr lang="zh-CN" altLang="en-US" sz="1200" kern="0" dirty="0">
                <a:solidFill>
                  <a:srgbClr val="0070C0"/>
                </a:solidFill>
                <a:latin typeface="华文楷体" panose="02010600040101010101" pitchFamily="2" charset="-122"/>
                <a:cs typeface="Arial Unicode MS" panose="020B0604020202020204" pitchFamily="34" charset="-122"/>
              </a:endParaRPr>
            </a:p>
          </p:txBody>
        </p:sp>
        <p:sp>
          <p:nvSpPr>
            <p:cNvPr id="1048928" name="Text Box 10"/>
            <p:cNvSpPr txBox="1">
              <a:spLocks noChangeArrowheads="1"/>
            </p:cNvSpPr>
            <p:nvPr/>
          </p:nvSpPr>
          <p:spPr bwMode="auto">
            <a:xfrm>
              <a:off x="6559144"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200" kern="0" dirty="0">
                  <a:solidFill>
                    <a:srgbClr val="0070C0"/>
                  </a:solidFill>
                  <a:latin typeface="华文楷体" panose="02010600040101010101" pitchFamily="2" charset="-122"/>
                  <a:cs typeface="Arial Unicode MS" panose="020B0604020202020204" pitchFamily="34" charset="-122"/>
                </a:rPr>
                <a:t>提升</a:t>
              </a:r>
              <a:r>
                <a:rPr lang="zh-CN" altLang="en-US" sz="1200" b="1" kern="0" dirty="0">
                  <a:solidFill>
                    <a:srgbClr val="0070C0"/>
                  </a:solidFill>
                  <a:latin typeface="华文楷体" panose="02010600040101010101" pitchFamily="2" charset="-122"/>
                  <a:cs typeface="Arial Unicode MS" panose="020B0604020202020204" pitchFamily="34" charset="-122"/>
                </a:rPr>
                <a:t>基础信息</a:t>
              </a:r>
              <a:r>
                <a:rPr lang="zh-CN" altLang="en-US" sz="1200" kern="0" dirty="0">
                  <a:solidFill>
                    <a:srgbClr val="0070C0"/>
                  </a:solidFill>
                  <a:latin typeface="华文楷体" panose="02010600040101010101" pitchFamily="2" charset="-122"/>
                  <a:cs typeface="Arial Unicode MS" panose="020B0604020202020204" pitchFamily="34" charset="-122"/>
                </a:rPr>
                <a:t>的一致性和关联性</a:t>
              </a:r>
              <a:endParaRPr lang="zh-CN" altLang="en-US" sz="1200" kern="0" dirty="0">
                <a:solidFill>
                  <a:srgbClr val="0070C0"/>
                </a:solidFill>
                <a:latin typeface="华文楷体" panose="02010600040101010101" pitchFamily="2" charset="-122"/>
                <a:cs typeface="Arial Unicode MS" panose="020B0604020202020204" pitchFamily="34" charset="-122"/>
              </a:endParaRPr>
            </a:p>
          </p:txBody>
        </p:sp>
        <p:sp>
          <p:nvSpPr>
            <p:cNvPr id="1048929" name="Text Box 10"/>
            <p:cNvSpPr txBox="1">
              <a:spLocks noChangeArrowheads="1"/>
            </p:cNvSpPr>
            <p:nvPr/>
          </p:nvSpPr>
          <p:spPr bwMode="auto">
            <a:xfrm>
              <a:off x="5385048"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200" kern="0" dirty="0">
                  <a:solidFill>
                    <a:srgbClr val="0070C0"/>
                  </a:solidFill>
                  <a:latin typeface="华文楷体" panose="02010600040101010101" pitchFamily="2" charset="-122"/>
                  <a:cs typeface="Arial Unicode MS" panose="020B0604020202020204" pitchFamily="34" charset="-122"/>
                </a:rPr>
                <a:t>布局</a:t>
              </a:r>
              <a:r>
                <a:rPr lang="zh-CN" altLang="en-US" sz="1200" b="1" kern="0" dirty="0">
                  <a:solidFill>
                    <a:srgbClr val="0070C0"/>
                  </a:solidFill>
                  <a:latin typeface="华文楷体" panose="02010600040101010101" pitchFamily="2" charset="-122"/>
                  <a:cs typeface="Arial Unicode MS" panose="020B0604020202020204" pitchFamily="34" charset="-122"/>
                </a:rPr>
                <a:t>中国制造</a:t>
              </a:r>
              <a:r>
                <a:rPr lang="en-US" altLang="zh-CN" sz="1200" b="1" kern="0" dirty="0">
                  <a:solidFill>
                    <a:srgbClr val="0070C0"/>
                  </a:solidFill>
                  <a:latin typeface="华文楷体" panose="02010600040101010101" pitchFamily="2" charset="-122"/>
                  <a:cs typeface="Arial Unicode MS" panose="020B0604020202020204" pitchFamily="34" charset="-122"/>
                </a:rPr>
                <a:t>2025</a:t>
              </a:r>
              <a:endParaRPr lang="zh-CN" altLang="en-US" sz="1200" b="1" kern="0" dirty="0">
                <a:solidFill>
                  <a:srgbClr val="0070C0"/>
                </a:solidFill>
                <a:latin typeface="华文楷体" panose="02010600040101010101" pitchFamily="2" charset="-122"/>
                <a:cs typeface="Arial Unicode MS" panose="020B0604020202020204" pitchFamily="34" charset="-122"/>
              </a:endParaRPr>
            </a:p>
          </p:txBody>
        </p:sp>
        <p:sp>
          <p:nvSpPr>
            <p:cNvPr id="1048930" name="Text Box 10"/>
            <p:cNvSpPr txBox="1">
              <a:spLocks noChangeArrowheads="1"/>
            </p:cNvSpPr>
            <p:nvPr/>
          </p:nvSpPr>
          <p:spPr bwMode="auto">
            <a:xfrm>
              <a:off x="2250455"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lstStyle>
              <a:defPPr>
                <a:defRPr lang="en-US"/>
              </a:defPPr>
              <a:lvl1pPr marR="0" lvl="0" indent="0" algn="ctr" defTabSz="1055370" fontAlgn="auto">
                <a:lnSpc>
                  <a:spcPct val="100000"/>
                </a:lnSpc>
                <a:spcBef>
                  <a:spcPts val="0"/>
                </a:spcBef>
                <a:spcAft>
                  <a:spcPts val="0"/>
                </a:spcAft>
                <a:buClrTx/>
                <a:buSzTx/>
                <a:buFontTx/>
                <a:buNone/>
                <a:defRPr kumimoji="0" sz="1400" b="1" i="0" u="none" strike="noStrike" kern="0" cap="none" spc="0" normalizeH="0" baseline="0">
                  <a:ln>
                    <a:noFill/>
                  </a:ln>
                  <a:effectLst/>
                  <a:uLnTx/>
                  <a:uFillTx/>
                  <a:latin typeface="华文楷体" panose="02010600040101010101" pitchFamily="2" charset="-122"/>
                  <a:ea typeface="华文楷体" panose="02010600040101010101" pitchFamily="2" charset="-122"/>
                  <a:cs typeface="Arial Unicode MS" panose="020B0604020202020204" pitchFamily="34" charset="-122"/>
                </a:defRPr>
              </a:lvl1pPr>
            </a:lstStyle>
            <a:p>
              <a:r>
                <a:rPr lang="zh-CN" altLang="en-US" sz="1200" b="0" dirty="0">
                  <a:solidFill>
                    <a:srgbClr val="0070C0"/>
                  </a:solidFill>
                </a:rPr>
                <a:t>支持</a:t>
              </a:r>
              <a:r>
                <a:rPr lang="zh-CN" altLang="en-US" sz="1200" dirty="0">
                  <a:solidFill>
                    <a:srgbClr val="0070C0"/>
                  </a:solidFill>
                </a:rPr>
                <a:t>事业部和所属企业</a:t>
              </a:r>
              <a:r>
                <a:rPr lang="zh-CN" altLang="en-US" sz="1200" b="0" dirty="0">
                  <a:solidFill>
                    <a:srgbClr val="0070C0"/>
                  </a:solidFill>
                </a:rPr>
                <a:t>分级管理</a:t>
              </a:r>
              <a:endParaRPr lang="zh-CN" altLang="en-US" sz="1200" b="0" dirty="0">
                <a:solidFill>
                  <a:srgbClr val="0070C0"/>
                </a:solidFill>
              </a:endParaRPr>
            </a:p>
          </p:txBody>
        </p:sp>
        <p:sp>
          <p:nvSpPr>
            <p:cNvPr id="1048931" name="Text Box 10"/>
            <p:cNvSpPr txBox="1">
              <a:spLocks noChangeArrowheads="1"/>
            </p:cNvSpPr>
            <p:nvPr/>
          </p:nvSpPr>
          <p:spPr bwMode="auto">
            <a:xfrm>
              <a:off x="7589427" y="4689090"/>
              <a:ext cx="886672" cy="721056"/>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200" kern="0" dirty="0">
                  <a:solidFill>
                    <a:srgbClr val="0070C0"/>
                  </a:solidFill>
                  <a:latin typeface="华文楷体" panose="02010600040101010101" pitchFamily="2" charset="-122"/>
                  <a:cs typeface="Arial Unicode MS" panose="020B0604020202020204" pitchFamily="34" charset="-122"/>
                </a:rPr>
                <a:t>实现</a:t>
              </a:r>
              <a:r>
                <a:rPr lang="zh-CN" altLang="en-US" sz="1200" b="1" kern="0" dirty="0">
                  <a:solidFill>
                    <a:srgbClr val="0070C0"/>
                  </a:solidFill>
                  <a:latin typeface="华文楷体" panose="02010600040101010101" pitchFamily="2" charset="-122"/>
                  <a:cs typeface="Arial Unicode MS" panose="020B0604020202020204" pitchFamily="34" charset="-122"/>
                </a:rPr>
                <a:t>基础资源</a:t>
              </a:r>
              <a:r>
                <a:rPr lang="zh-CN" altLang="en-US" sz="1200" kern="0" dirty="0">
                  <a:solidFill>
                    <a:srgbClr val="0070C0"/>
                  </a:solidFill>
                  <a:latin typeface="华文楷体" panose="02010600040101010101" pitchFamily="2" charset="-122"/>
                  <a:cs typeface="Arial Unicode MS" panose="020B0604020202020204" pitchFamily="34" charset="-122"/>
                </a:rPr>
                <a:t>的集约和共享</a:t>
              </a:r>
              <a:endParaRPr lang="zh-CN" altLang="en-US" sz="1200" kern="0" dirty="0">
                <a:solidFill>
                  <a:srgbClr val="0070C0"/>
                </a:solidFill>
                <a:latin typeface="华文楷体" panose="02010600040101010101" pitchFamily="2" charset="-122"/>
                <a:cs typeface="Arial Unicode MS" panose="020B0604020202020204" pitchFamily="34" charset="-122"/>
              </a:endParaRPr>
            </a:p>
          </p:txBody>
        </p:sp>
        <p:cxnSp>
          <p:nvCxnSpPr>
            <p:cNvPr id="3145780" name="Straight Connector 61"/>
            <p:cNvCxnSpPr/>
            <p:nvPr/>
          </p:nvCxnSpPr>
          <p:spPr>
            <a:xfrm>
              <a:off x="4262364" y="4663999"/>
              <a:ext cx="0" cy="710772"/>
            </a:xfrm>
            <a:prstGeom prst="line">
              <a:avLst/>
            </a:prstGeom>
            <a:ln>
              <a:solidFill>
                <a:schemeClr val="bg2"/>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145781" name="Straight Connector 86"/>
            <p:cNvCxnSpPr/>
            <p:nvPr/>
          </p:nvCxnSpPr>
          <p:spPr>
            <a:xfrm>
              <a:off x="6430277" y="4657728"/>
              <a:ext cx="0" cy="710772"/>
            </a:xfrm>
            <a:prstGeom prst="line">
              <a:avLst/>
            </a:prstGeom>
            <a:ln>
              <a:solidFill>
                <a:schemeClr val="bg2"/>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1048932" name="矩形 2"/>
          <p:cNvSpPr/>
          <p:nvPr/>
        </p:nvSpPr>
        <p:spPr>
          <a:xfrm>
            <a:off x="419333" y="1819821"/>
            <a:ext cx="789251" cy="558087"/>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信息化目标</a:t>
            </a:r>
            <a:endParaRPr lang="zh-CN" altLang="en-US" sz="1400" b="1" kern="0" dirty="0">
              <a:solidFill>
                <a:srgbClr val="000000">
                  <a:lumMod val="65000"/>
                  <a:lumOff val="35000"/>
                </a:srgbClr>
              </a:solidFill>
              <a:latin typeface="华文楷体" panose="02010600040101010101" pitchFamily="2" charset="-122"/>
            </a:endParaRPr>
          </a:p>
        </p:txBody>
      </p:sp>
      <p:sp>
        <p:nvSpPr>
          <p:cNvPr id="1048933" name="Oval 91"/>
          <p:cNvSpPr/>
          <p:nvPr/>
        </p:nvSpPr>
        <p:spPr>
          <a:xfrm>
            <a:off x="272480" y="1980764"/>
            <a:ext cx="133200" cy="11014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934" name="矩形 2"/>
          <p:cNvSpPr/>
          <p:nvPr/>
        </p:nvSpPr>
        <p:spPr>
          <a:xfrm>
            <a:off x="419333" y="4998377"/>
            <a:ext cx="789251" cy="675286"/>
          </a:xfrm>
          <a:prstGeom prst="rect">
            <a:avLst/>
          </a:prstGeom>
          <a:noFill/>
          <a:ln w="9525" cap="flat" cmpd="sng" algn="ctr">
            <a:noFill/>
            <a:prstDash val="solid"/>
          </a:ln>
          <a:effectLst/>
        </p:spPr>
        <p:txBody>
          <a:bodyPr rtlCol="0" anchor="ctr"/>
          <a:p>
            <a:pPr algn="ctr" defTabSz="422275"/>
            <a:r>
              <a:rPr lang="zh-CN" altLang="en-US" sz="1400" b="1" kern="0" dirty="0">
                <a:solidFill>
                  <a:srgbClr val="000000">
                    <a:lumMod val="65000"/>
                    <a:lumOff val="35000"/>
                  </a:srgbClr>
                </a:solidFill>
                <a:latin typeface="华文楷体" panose="02010600040101010101" pitchFamily="2" charset="-122"/>
              </a:rPr>
              <a:t>关键</a:t>
            </a:r>
            <a:endParaRPr lang="en-US" altLang="zh-CN" sz="1400" b="1" kern="0" dirty="0">
              <a:solidFill>
                <a:srgbClr val="000000">
                  <a:lumMod val="65000"/>
                  <a:lumOff val="35000"/>
                </a:srgbClr>
              </a:solidFill>
              <a:latin typeface="华文楷体" panose="02010600040101010101" pitchFamily="2" charset="-122"/>
            </a:endParaRPr>
          </a:p>
          <a:p>
            <a:pPr algn="ctr" defTabSz="422275"/>
            <a:r>
              <a:rPr lang="zh-CN" altLang="en-US" sz="1400" b="1" kern="0" dirty="0">
                <a:solidFill>
                  <a:srgbClr val="000000">
                    <a:lumMod val="65000"/>
                    <a:lumOff val="35000"/>
                  </a:srgbClr>
                </a:solidFill>
                <a:latin typeface="华文楷体" panose="02010600040101010101" pitchFamily="2" charset="-122"/>
              </a:rPr>
              <a:t>策略</a:t>
            </a:r>
            <a:endParaRPr lang="en-US" altLang="zh-CN" sz="1400" b="1" kern="0" dirty="0">
              <a:solidFill>
                <a:srgbClr val="000000">
                  <a:lumMod val="65000"/>
                  <a:lumOff val="35000"/>
                </a:srgbClr>
              </a:solidFill>
              <a:latin typeface="华文楷体" panose="02010600040101010101" pitchFamily="2" charset="-122"/>
            </a:endParaRPr>
          </a:p>
        </p:txBody>
      </p:sp>
      <p:sp>
        <p:nvSpPr>
          <p:cNvPr id="1048935" name="Oval 93"/>
          <p:cNvSpPr/>
          <p:nvPr/>
        </p:nvSpPr>
        <p:spPr>
          <a:xfrm>
            <a:off x="289335" y="4902563"/>
            <a:ext cx="133200" cy="133272"/>
          </a:xfrm>
          <a:prstGeom prst="ellipse">
            <a:avLst/>
          </a:prstGeom>
          <a:solidFill>
            <a:schemeClr val="bg1"/>
          </a:solid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0000">
                  <a:lumMod val="65000"/>
                  <a:lumOff val="35000"/>
                </a:srgbClr>
              </a:solidFill>
              <a:latin typeface="华文楷体" panose="02010600040101010101" pitchFamily="2" charset="-122"/>
              <a:ea typeface="华文楷体" panose="02010600040101010101" pitchFamily="2" charset="-122"/>
            </a:endParaRPr>
          </a:p>
        </p:txBody>
      </p:sp>
      <p:sp>
        <p:nvSpPr>
          <p:cNvPr id="1048936" name="Text Box 10"/>
          <p:cNvSpPr txBox="1">
            <a:spLocks noChangeArrowheads="1"/>
          </p:cNvSpPr>
          <p:nvPr/>
        </p:nvSpPr>
        <p:spPr bwMode="auto">
          <a:xfrm>
            <a:off x="1268795" y="5455418"/>
            <a:ext cx="8179959" cy="560211"/>
          </a:xfrm>
          <a:prstGeom prst="rect">
            <a:avLst/>
          </a:prstGeom>
          <a:solidFill>
            <a:schemeClr val="bg2"/>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t" anchorCtr="1"/>
          <a:p>
            <a:pPr algn="ctr" defTabSz="974090"/>
            <a:r>
              <a:rPr lang="zh-CN" altLang="en-US" sz="1200" b="1" kern="0" dirty="0">
                <a:solidFill>
                  <a:srgbClr val="0070C0"/>
                </a:solidFill>
                <a:latin typeface="华文楷体" panose="02010600040101010101" pitchFamily="2" charset="-122"/>
                <a:cs typeface="Arial Unicode MS" panose="020B0604020202020204" pitchFamily="34" charset="-122"/>
              </a:rPr>
              <a:t>统分结合，分步实施</a:t>
            </a:r>
            <a:endParaRPr lang="zh-CN" altLang="en-US" sz="1200" b="1" kern="0" dirty="0">
              <a:solidFill>
                <a:srgbClr val="0070C0"/>
              </a:solidFill>
              <a:latin typeface="华文楷体" panose="02010600040101010101" pitchFamily="2" charset="-122"/>
              <a:cs typeface="Arial Unicode MS" panose="020B0604020202020204" pitchFamily="34" charset="-122"/>
            </a:endParaRPr>
          </a:p>
        </p:txBody>
      </p:sp>
      <p:grpSp>
        <p:nvGrpSpPr>
          <p:cNvPr id="217" name="Group 7"/>
          <p:cNvGrpSpPr/>
          <p:nvPr/>
        </p:nvGrpSpPr>
        <p:grpSpPr>
          <a:xfrm>
            <a:off x="1344961" y="5674432"/>
            <a:ext cx="8061171" cy="306238"/>
            <a:chOff x="1180455" y="5686789"/>
            <a:chExt cx="8462075" cy="379032"/>
          </a:xfrm>
        </p:grpSpPr>
        <p:sp>
          <p:nvSpPr>
            <p:cNvPr id="1048937" name="Text Box 10"/>
            <p:cNvSpPr txBox="1">
              <a:spLocks noChangeArrowheads="1"/>
            </p:cNvSpPr>
            <p:nvPr/>
          </p:nvSpPr>
          <p:spPr bwMode="auto">
            <a:xfrm>
              <a:off x="1180455" y="5686790"/>
              <a:ext cx="2575862" cy="379031"/>
            </a:xfrm>
            <a:prstGeom prst="rect">
              <a:avLst/>
            </a:prstGeom>
            <a:solidFill>
              <a:srgbClr val="007EB0"/>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400" b="1" kern="0" dirty="0">
                  <a:solidFill>
                    <a:srgbClr val="FFFFFF"/>
                  </a:solidFill>
                  <a:latin typeface="华文楷体" panose="02010600040101010101" pitchFamily="2" charset="-122"/>
                  <a:cs typeface="Arial Unicode MS" panose="020B0604020202020204" pitchFamily="34" charset="-122"/>
                </a:rPr>
                <a:t>打通主干道，筑基“</a:t>
              </a:r>
              <a:r>
                <a:rPr lang="en-US" altLang="zh-CN" sz="1400" b="1" kern="0" dirty="0">
                  <a:solidFill>
                    <a:srgbClr val="FFFFFF"/>
                  </a:solidFill>
                  <a:latin typeface="华文楷体" panose="02010600040101010101" pitchFamily="2" charset="-122"/>
                  <a:cs typeface="Arial Unicode MS" panose="020B0604020202020204" pitchFamily="34" charset="-122"/>
                </a:rPr>
                <a:t>2025</a:t>
              </a:r>
              <a:r>
                <a:rPr lang="zh-CN" altLang="en-US" sz="1400" b="1" kern="0" dirty="0">
                  <a:solidFill>
                    <a:srgbClr val="FFFFFF"/>
                  </a:solidFill>
                  <a:latin typeface="华文楷体" panose="02010600040101010101" pitchFamily="2" charset="-122"/>
                  <a:cs typeface="Arial Unicode MS" panose="020B0604020202020204" pitchFamily="34" charset="-122"/>
                </a:rPr>
                <a:t>”</a:t>
              </a:r>
              <a:endParaRPr lang="zh-CN" altLang="en-US" sz="1400" b="1" kern="0" dirty="0">
                <a:solidFill>
                  <a:srgbClr val="FFFFFF"/>
                </a:solidFill>
                <a:latin typeface="华文楷体" panose="02010600040101010101" pitchFamily="2" charset="-122"/>
                <a:cs typeface="Arial Unicode MS" panose="020B0604020202020204" pitchFamily="34" charset="-122"/>
              </a:endParaRPr>
            </a:p>
          </p:txBody>
        </p:sp>
        <p:sp>
          <p:nvSpPr>
            <p:cNvPr id="1048938" name="Text Box 10"/>
            <p:cNvSpPr txBox="1">
              <a:spLocks noChangeArrowheads="1"/>
            </p:cNvSpPr>
            <p:nvPr/>
          </p:nvSpPr>
          <p:spPr bwMode="auto">
            <a:xfrm>
              <a:off x="4131989" y="5686790"/>
              <a:ext cx="2575862" cy="379031"/>
            </a:xfrm>
            <a:prstGeom prst="rect">
              <a:avLst/>
            </a:prstGeom>
            <a:solidFill>
              <a:srgbClr val="007EB0"/>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400" b="1" kern="0" dirty="0">
                  <a:solidFill>
                    <a:srgbClr val="FFFFFF"/>
                  </a:solidFill>
                  <a:latin typeface="华文楷体" panose="02010600040101010101" pitchFamily="2" charset="-122"/>
                  <a:cs typeface="Arial Unicode MS" panose="020B0604020202020204" pitchFamily="34" charset="-122"/>
                </a:rPr>
                <a:t>整合周边系统，布局“</a:t>
              </a:r>
              <a:r>
                <a:rPr lang="en-US" altLang="zh-CN" sz="1400" b="1" kern="0" dirty="0">
                  <a:solidFill>
                    <a:srgbClr val="FFFFFF"/>
                  </a:solidFill>
                  <a:latin typeface="华文楷体" panose="02010600040101010101" pitchFamily="2" charset="-122"/>
                  <a:cs typeface="Arial Unicode MS" panose="020B0604020202020204" pitchFamily="34" charset="-122"/>
                </a:rPr>
                <a:t>2025</a:t>
              </a:r>
              <a:r>
                <a:rPr lang="zh-CN" altLang="en-US" sz="1400" b="1" kern="0" dirty="0">
                  <a:solidFill>
                    <a:srgbClr val="FFFFFF"/>
                  </a:solidFill>
                  <a:latin typeface="华文楷体" panose="02010600040101010101" pitchFamily="2" charset="-122"/>
                  <a:cs typeface="Arial Unicode MS" panose="020B0604020202020204" pitchFamily="34" charset="-122"/>
                </a:rPr>
                <a:t>”</a:t>
              </a:r>
              <a:endParaRPr lang="zh-CN" altLang="en-US" sz="1400" b="1" kern="0" dirty="0">
                <a:solidFill>
                  <a:srgbClr val="FFFFFF"/>
                </a:solidFill>
                <a:latin typeface="华文楷体" panose="02010600040101010101" pitchFamily="2" charset="-122"/>
                <a:cs typeface="Arial Unicode MS" panose="020B0604020202020204" pitchFamily="34" charset="-122"/>
              </a:endParaRPr>
            </a:p>
          </p:txBody>
        </p:sp>
        <p:sp>
          <p:nvSpPr>
            <p:cNvPr id="1048939" name="Text Box 10"/>
            <p:cNvSpPr txBox="1">
              <a:spLocks noChangeArrowheads="1"/>
            </p:cNvSpPr>
            <p:nvPr/>
          </p:nvSpPr>
          <p:spPr bwMode="auto">
            <a:xfrm>
              <a:off x="7066668" y="5686789"/>
              <a:ext cx="2575862" cy="379031"/>
            </a:xfrm>
            <a:prstGeom prst="rect">
              <a:avLst/>
            </a:prstGeom>
            <a:solidFill>
              <a:srgbClr val="007EB0"/>
            </a:solidFill>
            <a:ln w="12700" algn="ctr">
              <a:noFill/>
              <a:miter lim="800000"/>
              <a:tailEnd type="none" w="sm" len="med"/>
            </a:ln>
            <a:effectLst>
              <a:outerShdw blurRad="50800" dist="38100" dir="2700000" algn="tl" rotWithShape="0">
                <a:prstClr val="black">
                  <a:alpha val="40000"/>
                </a:prstClr>
              </a:outerShdw>
            </a:effectLst>
          </p:spPr>
          <p:txBody>
            <a:bodyPr lIns="36630" tIns="36630" rIns="36630" bIns="36630" anchor="ctr" anchorCtr="1"/>
            <a:p>
              <a:pPr algn="ctr" defTabSz="974090"/>
              <a:r>
                <a:rPr lang="zh-CN" altLang="en-US" sz="1400" b="1" kern="0" dirty="0">
                  <a:solidFill>
                    <a:srgbClr val="FFFFFF"/>
                  </a:solidFill>
                  <a:latin typeface="华文楷体" panose="02010600040101010101" pitchFamily="2" charset="-122"/>
                  <a:cs typeface="Arial Unicode MS" panose="020B0604020202020204" pitchFamily="34" charset="-122"/>
                </a:rPr>
                <a:t>融合创新，初赢“</a:t>
              </a:r>
              <a:r>
                <a:rPr lang="en-US" altLang="zh-CN" sz="1400" b="1" kern="0" dirty="0">
                  <a:solidFill>
                    <a:srgbClr val="FFFFFF"/>
                  </a:solidFill>
                  <a:latin typeface="华文楷体" panose="02010600040101010101" pitchFamily="2" charset="-122"/>
                  <a:cs typeface="Arial Unicode MS" panose="020B0604020202020204" pitchFamily="34" charset="-122"/>
                </a:rPr>
                <a:t>2025</a:t>
              </a:r>
              <a:r>
                <a:rPr lang="zh-CN" altLang="en-US" sz="1400" b="1" kern="0" dirty="0">
                  <a:solidFill>
                    <a:srgbClr val="FFFFFF"/>
                  </a:solidFill>
                  <a:latin typeface="华文楷体" panose="02010600040101010101" pitchFamily="2" charset="-122"/>
                  <a:cs typeface="Arial Unicode MS" panose="020B0604020202020204" pitchFamily="34" charset="-122"/>
                </a:rPr>
                <a:t>”</a:t>
              </a:r>
              <a:endParaRPr lang="zh-CN" altLang="en-US" sz="1400" b="1" kern="0" dirty="0">
                <a:solidFill>
                  <a:srgbClr val="FFFFFF"/>
                </a:solidFill>
                <a:latin typeface="华文楷体" panose="02010600040101010101" pitchFamily="2" charset="-122"/>
                <a:cs typeface="Arial Unicode MS" panose="020B0604020202020204" pitchFamily="34" charset="-122"/>
              </a:endParaRPr>
            </a:p>
          </p:txBody>
        </p:sp>
        <p:sp>
          <p:nvSpPr>
            <p:cNvPr id="1048940" name="Right Arrow 82"/>
            <p:cNvSpPr/>
            <p:nvPr/>
          </p:nvSpPr>
          <p:spPr>
            <a:xfrm>
              <a:off x="3894199" y="5739052"/>
              <a:ext cx="130052" cy="241486"/>
            </a:xfrm>
            <a:prstGeom prst="rightArrow">
              <a:avLst/>
            </a:prstGeom>
            <a:solidFill>
              <a:schemeClr val="bg1">
                <a:lumMod val="75000"/>
              </a:schemeClr>
            </a:solidFill>
            <a:ln>
              <a:solidFill>
                <a:schemeClr val="bg1">
                  <a:lumMod val="75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48941" name="Right Arrow 89"/>
            <p:cNvSpPr/>
            <p:nvPr/>
          </p:nvSpPr>
          <p:spPr>
            <a:xfrm>
              <a:off x="6827211" y="5739052"/>
              <a:ext cx="130052" cy="241486"/>
            </a:xfrm>
            <a:prstGeom prst="rightArrow">
              <a:avLst/>
            </a:prstGeom>
            <a:solidFill>
              <a:schemeClr val="bg1">
                <a:lumMod val="75000"/>
              </a:schemeClr>
            </a:solidFill>
            <a:ln>
              <a:solidFill>
                <a:schemeClr val="bg1">
                  <a:lumMod val="75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20" name=""/>
        <p:cNvGrpSpPr/>
        <p:nvPr/>
      </p:nvGrpSpPr>
      <p:grpSpPr>
        <a:xfrm>
          <a:off x="0" y="0"/>
          <a:ext cx="0" cy="0"/>
          <a:chOff x="0" y="0"/>
          <a:chExt cx="0" cy="0"/>
        </a:xfrm>
      </p:grpSpPr>
      <p:sp>
        <p:nvSpPr>
          <p:cNvPr id="1048945" name="Title 1"/>
          <p:cNvSpPr>
            <a:spLocks noGrp="1"/>
          </p:cNvSpPr>
          <p:nvPr>
            <p:ph type="title"/>
          </p:nvPr>
        </p:nvSpPr>
        <p:spPr/>
        <p:txBody>
          <a:bodyPr/>
          <a:p>
            <a:r>
              <a:rPr lang="zh-CN" altLang="en-US" dirty="0"/>
              <a:t>某大型集团未来</a:t>
            </a:r>
            <a:r>
              <a:rPr lang="en-US" altLang="zh-CN" dirty="0">
                <a:latin typeface="华文楷体" panose="02010600040101010101" pitchFamily="2" charset="-122"/>
              </a:rPr>
              <a:t>3-5</a:t>
            </a:r>
            <a:r>
              <a:rPr lang="zh-CN" altLang="en-US" dirty="0"/>
              <a:t>年的信息化目标</a:t>
            </a:r>
            <a:endParaRPr lang="en-US" dirty="0"/>
          </a:p>
        </p:txBody>
      </p:sp>
      <p:sp>
        <p:nvSpPr>
          <p:cNvPr id="1048946" name="Rectangle 151"/>
          <p:cNvSpPr/>
          <p:nvPr/>
        </p:nvSpPr>
        <p:spPr>
          <a:xfrm>
            <a:off x="6153334" y="4794662"/>
            <a:ext cx="3336170" cy="1730682"/>
          </a:xfrm>
          <a:prstGeom prst="rect">
            <a:avLst/>
          </a:prstGeom>
          <a:solidFill>
            <a:srgbClr val="007EB0"/>
          </a:solidFill>
          <a:ln w="6350" cap="flat" cmpd="sng" algn="ctr">
            <a:solidFill>
              <a:srgbClr val="000000"/>
            </a:solidFill>
            <a:prstDash val="lgDash"/>
          </a:ln>
          <a:effectLst/>
        </p:spPr>
        <p:txBody>
          <a:bodyPr rtlCol="0" anchor="ctr"/>
          <a:p>
            <a:pPr algn="ctr" eaLnBrk="0" fontAlgn="base" hangingPunct="0">
              <a:spcBef>
                <a:spcPct val="0"/>
              </a:spcBef>
              <a:spcAft>
                <a:spcPct val="0"/>
              </a:spcAft>
            </a:pPr>
            <a:endParaRPr lang="en-US" altLang="zh-CN" sz="1400" kern="0" dirty="0">
              <a:solidFill>
                <a:srgbClr val="000000"/>
              </a:solidFill>
              <a:latin typeface="华文楷体" panose="02010600040101010101" pitchFamily="2" charset="-122"/>
            </a:endParaRPr>
          </a:p>
        </p:txBody>
      </p:sp>
      <p:sp>
        <p:nvSpPr>
          <p:cNvPr id="1048947" name="Rectangle 152"/>
          <p:cNvSpPr/>
          <p:nvPr/>
        </p:nvSpPr>
        <p:spPr>
          <a:xfrm>
            <a:off x="6153334" y="3501008"/>
            <a:ext cx="3336170" cy="1196735"/>
          </a:xfrm>
          <a:prstGeom prst="rect">
            <a:avLst/>
          </a:prstGeom>
          <a:solidFill>
            <a:srgbClr val="29C2FF"/>
          </a:solidFill>
          <a:ln w="6350" cap="flat" cmpd="sng" algn="ctr">
            <a:solidFill>
              <a:srgbClr val="000000"/>
            </a:solidFill>
            <a:prstDash val="lgDash"/>
          </a:ln>
          <a:effectLst/>
        </p:spPr>
        <p:txBody>
          <a:bodyPr rtlCol="0" anchor="ctr"/>
          <a:p>
            <a:pPr algn="ctr" eaLnBrk="0" fontAlgn="base" hangingPunct="0">
              <a:spcBef>
                <a:spcPct val="0"/>
              </a:spcBef>
              <a:spcAft>
                <a:spcPct val="0"/>
              </a:spcAft>
            </a:pPr>
            <a:endParaRPr lang="en-US" altLang="zh-CN" sz="1400" kern="0" dirty="0">
              <a:solidFill>
                <a:srgbClr val="000000"/>
              </a:solidFill>
              <a:latin typeface="华文楷体" panose="02010600040101010101" pitchFamily="2" charset="-122"/>
            </a:endParaRPr>
          </a:p>
        </p:txBody>
      </p:sp>
      <p:sp>
        <p:nvSpPr>
          <p:cNvPr id="1048948" name="Rectangle 155"/>
          <p:cNvSpPr/>
          <p:nvPr/>
        </p:nvSpPr>
        <p:spPr>
          <a:xfrm>
            <a:off x="6144491" y="867910"/>
            <a:ext cx="3345013" cy="397055"/>
          </a:xfrm>
          <a:prstGeom prst="rect">
            <a:avLst/>
          </a:prstGeom>
          <a:solidFill>
            <a:srgbClr val="002776"/>
          </a:solidFill>
          <a:ln w="25400" cap="flat" cmpd="sng" algn="ctr">
            <a:noFill/>
            <a:prstDash val="solid"/>
          </a:ln>
          <a:effectLst/>
        </p:spPr>
        <p:txBody>
          <a:bodyPr rtlCol="0" anchor="ctr"/>
          <a:p>
            <a:pPr algn="ctr" eaLnBrk="0" fontAlgn="base" hangingPunct="0">
              <a:spcBef>
                <a:spcPct val="0"/>
              </a:spcBef>
              <a:spcAft>
                <a:spcPct val="0"/>
              </a:spcAft>
            </a:pPr>
            <a:r>
              <a:rPr lang="zh-CN" altLang="en-US" sz="1600" b="1" kern="0" dirty="0">
                <a:solidFill>
                  <a:srgbClr val="FFFFFF"/>
                </a:solidFill>
                <a:latin typeface="华文楷体" panose="02010600040101010101" pitchFamily="2" charset="-122"/>
                <a:ea typeface="华文楷体" panose="02010600040101010101" pitchFamily="2" charset="-122"/>
              </a:rPr>
              <a:t>关键策略</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48949" name="Right Arrow 156"/>
          <p:cNvSpPr/>
          <p:nvPr/>
        </p:nvSpPr>
        <p:spPr>
          <a:xfrm>
            <a:off x="5741682" y="2543311"/>
            <a:ext cx="288216" cy="2954215"/>
          </a:xfrm>
          <a:prstGeom prst="rightArrow">
            <a:avLst/>
          </a:prstGeom>
          <a:solidFill>
            <a:srgbClr val="A6A6A6"/>
          </a:solidFill>
          <a:ln w="25400" cap="flat" cmpd="sng" algn="ctr">
            <a:noFill/>
            <a:prstDash val="solid"/>
          </a:ln>
          <a:effectLst/>
        </p:spPr>
        <p:txBody>
          <a:bodyPr rtlCol="0" anchor="ctr"/>
          <a:p>
            <a:pPr algn="ctr" eaLnBrk="0" fontAlgn="base" hangingPunct="0">
              <a:spcBef>
                <a:spcPct val="0"/>
              </a:spcBef>
              <a:spcAft>
                <a:spcPct val="0"/>
              </a:spcAft>
            </a:pP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48950" name="Rectangle 161"/>
          <p:cNvSpPr/>
          <p:nvPr/>
        </p:nvSpPr>
        <p:spPr>
          <a:xfrm>
            <a:off x="6211201" y="3568774"/>
            <a:ext cx="3164312" cy="487830"/>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支持企业精益管理</a:t>
            </a:r>
            <a:endParaRPr lang="en-US" altLang="zh-CN" sz="1400" kern="0" dirty="0">
              <a:solidFill>
                <a:srgbClr val="000000"/>
              </a:solidFill>
              <a:latin typeface="华文楷体" panose="02010600040101010101" pitchFamily="2" charset="-122"/>
            </a:endParaRPr>
          </a:p>
        </p:txBody>
      </p:sp>
      <p:sp>
        <p:nvSpPr>
          <p:cNvPr id="1048951" name="Rectangle 163"/>
          <p:cNvSpPr/>
          <p:nvPr/>
        </p:nvSpPr>
        <p:spPr>
          <a:xfrm>
            <a:off x="6211201" y="5497526"/>
            <a:ext cx="3164312" cy="521929"/>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实现基础资源的集约和共享</a:t>
            </a:r>
            <a:endParaRPr lang="en-US" altLang="zh-CN" sz="1400" kern="0" dirty="0">
              <a:solidFill>
                <a:srgbClr val="000000"/>
              </a:solidFill>
              <a:latin typeface="华文楷体" panose="02010600040101010101" pitchFamily="2" charset="-122"/>
            </a:endParaRPr>
          </a:p>
        </p:txBody>
      </p:sp>
      <p:sp>
        <p:nvSpPr>
          <p:cNvPr id="1048952" name="Rectangle 164"/>
          <p:cNvSpPr/>
          <p:nvPr/>
        </p:nvSpPr>
        <p:spPr>
          <a:xfrm>
            <a:off x="6211203" y="4168516"/>
            <a:ext cx="3164310" cy="414537"/>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面向未来布局中国制造</a:t>
            </a:r>
            <a:r>
              <a:rPr lang="en-US" altLang="zh-CN" sz="1400" kern="0" dirty="0">
                <a:solidFill>
                  <a:srgbClr val="000000"/>
                </a:solidFill>
                <a:latin typeface="华文楷体" panose="02010600040101010101" pitchFamily="2" charset="-122"/>
              </a:rPr>
              <a:t>2025</a:t>
            </a:r>
            <a:endParaRPr lang="en-US" altLang="zh-CN" sz="1400" kern="0" dirty="0">
              <a:solidFill>
                <a:srgbClr val="000000"/>
              </a:solidFill>
              <a:latin typeface="华文楷体" panose="02010600040101010101" pitchFamily="2" charset="-122"/>
            </a:endParaRPr>
          </a:p>
        </p:txBody>
      </p:sp>
      <p:sp>
        <p:nvSpPr>
          <p:cNvPr id="1048953" name="Rectangle 211"/>
          <p:cNvSpPr/>
          <p:nvPr/>
        </p:nvSpPr>
        <p:spPr>
          <a:xfrm>
            <a:off x="6211201" y="6073990"/>
            <a:ext cx="3164312" cy="407217"/>
          </a:xfrm>
          <a:prstGeom prst="rect">
            <a:avLst/>
          </a:prstGeom>
          <a:solidFill>
            <a:srgbClr val="FFFFFF"/>
          </a:solidFill>
          <a:ln w="6350" cap="flat" cmpd="sng" algn="ctr">
            <a:solidFill>
              <a:srgbClr val="000000"/>
            </a:solidFill>
            <a:prstDash val="solid"/>
          </a:ln>
          <a:effectLst/>
        </p:spPr>
        <p:txBody>
          <a:bodyPr rtlCol="0" anchor="ctr"/>
          <a:p>
            <a:pPr algn="ctr"/>
            <a:r>
              <a:rPr lang="zh-CN" altLang="en-US" sz="1400" dirty="0">
                <a:solidFill>
                  <a:srgbClr val="000000"/>
                </a:solidFill>
                <a:latin typeface="华文楷体" panose="02010600040101010101" pitchFamily="2" charset="-122"/>
              </a:rPr>
              <a:t>统分结合，分步实施</a:t>
            </a:r>
            <a:endParaRPr lang="en-US" altLang="zh-CN" sz="1400" dirty="0">
              <a:solidFill>
                <a:srgbClr val="000000"/>
              </a:solidFill>
              <a:latin typeface="华文楷体" panose="02010600040101010101" pitchFamily="2" charset="-122"/>
            </a:endParaRPr>
          </a:p>
        </p:txBody>
      </p:sp>
      <p:sp>
        <p:nvSpPr>
          <p:cNvPr id="1048954" name="Rectangle 153"/>
          <p:cNvSpPr/>
          <p:nvPr/>
        </p:nvSpPr>
        <p:spPr>
          <a:xfrm>
            <a:off x="6153334" y="1394236"/>
            <a:ext cx="3336170" cy="2020711"/>
          </a:xfrm>
          <a:prstGeom prst="rect">
            <a:avLst/>
          </a:prstGeom>
          <a:solidFill>
            <a:srgbClr val="AFE8FF"/>
          </a:solidFill>
          <a:ln w="6350" cap="flat" cmpd="sng" algn="ctr">
            <a:solidFill>
              <a:srgbClr val="000000"/>
            </a:solidFill>
            <a:prstDash val="lgDash"/>
          </a:ln>
          <a:effectLst/>
        </p:spPr>
        <p:txBody>
          <a:bodyPr rtlCol="0" anchor="ctr"/>
          <a:p>
            <a:pPr algn="ctr" eaLnBrk="0" fontAlgn="base" hangingPunct="0">
              <a:spcBef>
                <a:spcPct val="0"/>
              </a:spcBef>
              <a:spcAft>
                <a:spcPct val="0"/>
              </a:spcAft>
            </a:pPr>
            <a:endParaRPr lang="en-US" altLang="zh-CN" sz="1400" kern="0" dirty="0">
              <a:solidFill>
                <a:srgbClr val="000000"/>
              </a:solidFill>
              <a:latin typeface="华文楷体" panose="02010600040101010101" pitchFamily="2" charset="-122"/>
            </a:endParaRPr>
          </a:p>
        </p:txBody>
      </p:sp>
      <p:sp>
        <p:nvSpPr>
          <p:cNvPr id="1048955" name="Rectangle 159"/>
          <p:cNvSpPr/>
          <p:nvPr/>
        </p:nvSpPr>
        <p:spPr>
          <a:xfrm>
            <a:off x="6211203" y="1464598"/>
            <a:ext cx="3164310" cy="592727"/>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强化总部和所属企业信息化联动</a:t>
            </a:r>
            <a:endParaRPr lang="en-US" altLang="zh-CN" sz="1400" kern="0" dirty="0">
              <a:solidFill>
                <a:srgbClr val="000000"/>
              </a:solidFill>
              <a:latin typeface="华文楷体" panose="02010600040101010101" pitchFamily="2" charset="-122"/>
            </a:endParaRPr>
          </a:p>
        </p:txBody>
      </p:sp>
      <p:sp>
        <p:nvSpPr>
          <p:cNvPr id="1048956" name="Rectangle 160"/>
          <p:cNvSpPr/>
          <p:nvPr/>
        </p:nvSpPr>
        <p:spPr>
          <a:xfrm>
            <a:off x="6211203" y="2131696"/>
            <a:ext cx="3164310" cy="615582"/>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支持从事业部到企业的分级管理、分级核算</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48957" name="Rectangle 162"/>
          <p:cNvSpPr/>
          <p:nvPr/>
        </p:nvSpPr>
        <p:spPr>
          <a:xfrm>
            <a:off x="6211203" y="2821647"/>
            <a:ext cx="3164310" cy="521779"/>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支持共享服务中心的建立和发展</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48958" name="TextBox 165"/>
          <p:cNvSpPr txBox="1"/>
          <p:nvPr/>
        </p:nvSpPr>
        <p:spPr>
          <a:xfrm>
            <a:off x="6173423" y="1560978"/>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K1</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59" name="TextBox 212"/>
          <p:cNvSpPr txBox="1"/>
          <p:nvPr/>
        </p:nvSpPr>
        <p:spPr>
          <a:xfrm>
            <a:off x="6173423" y="2232161"/>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rPr>
              <a:t>2</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0" name="TextBox 213"/>
          <p:cNvSpPr txBox="1"/>
          <p:nvPr/>
        </p:nvSpPr>
        <p:spPr>
          <a:xfrm>
            <a:off x="6173423" y="2880733"/>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rPr>
              <a:t>3</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1" name="TextBox 214"/>
          <p:cNvSpPr txBox="1"/>
          <p:nvPr/>
        </p:nvSpPr>
        <p:spPr>
          <a:xfrm>
            <a:off x="6173423" y="3575460"/>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rPr>
              <a:t>4</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2" name="TextBox 215"/>
          <p:cNvSpPr txBox="1"/>
          <p:nvPr/>
        </p:nvSpPr>
        <p:spPr>
          <a:xfrm>
            <a:off x="6173423" y="4179234"/>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rPr>
              <a:t>5</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3" name="TextBox 216"/>
          <p:cNvSpPr txBox="1"/>
          <p:nvPr/>
        </p:nvSpPr>
        <p:spPr>
          <a:xfrm>
            <a:off x="6173423" y="5607126"/>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ea typeface="华文楷体" panose="02010600040101010101" pitchFamily="2" charset="-122"/>
              </a:rPr>
              <a:t>7</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4" name="TextBox 217"/>
          <p:cNvSpPr txBox="1"/>
          <p:nvPr/>
        </p:nvSpPr>
        <p:spPr>
          <a:xfrm>
            <a:off x="6173423" y="6063592"/>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ea typeface="华文楷体" panose="02010600040101010101" pitchFamily="2" charset="-122"/>
              </a:rPr>
              <a:t>8</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5" name="Rectangle 155"/>
          <p:cNvSpPr/>
          <p:nvPr/>
        </p:nvSpPr>
        <p:spPr>
          <a:xfrm>
            <a:off x="304430" y="906377"/>
            <a:ext cx="5263997" cy="376335"/>
          </a:xfrm>
          <a:prstGeom prst="rect">
            <a:avLst/>
          </a:prstGeom>
          <a:solidFill>
            <a:srgbClr val="002776"/>
          </a:solidFill>
          <a:ln w="25400" cap="flat" cmpd="sng" algn="ctr">
            <a:noFill/>
            <a:prstDash val="solid"/>
          </a:ln>
          <a:effectLst/>
        </p:spPr>
        <p:txBody>
          <a:bodyPr rtlCol="0" anchor="ctr"/>
          <a:p>
            <a:pPr algn="ctr" eaLnBrk="0" fontAlgn="base" hangingPunct="0">
              <a:spcBef>
                <a:spcPct val="0"/>
              </a:spcBef>
              <a:spcAft>
                <a:spcPct val="0"/>
              </a:spcAft>
            </a:pPr>
            <a:r>
              <a:rPr lang="zh-CN" altLang="en-US" sz="1600" b="1" kern="0" dirty="0">
                <a:solidFill>
                  <a:srgbClr val="FFFFFF"/>
                </a:solidFill>
                <a:latin typeface="华文楷体" panose="02010600040101010101" pitchFamily="2" charset="-122"/>
              </a:rPr>
              <a:t>某大型集团的信息化目标</a:t>
            </a:r>
            <a:endParaRPr lang="zh-CN" altLang="en-US" sz="1600" b="1" kern="0" dirty="0">
              <a:solidFill>
                <a:srgbClr val="FFFFFF"/>
              </a:solidFill>
              <a:latin typeface="华文楷体" panose="02010600040101010101" pitchFamily="2" charset="-122"/>
            </a:endParaRPr>
          </a:p>
        </p:txBody>
      </p:sp>
      <p:sp>
        <p:nvSpPr>
          <p:cNvPr id="1048966" name="Rectangle 77"/>
          <p:cNvSpPr/>
          <p:nvPr/>
        </p:nvSpPr>
        <p:spPr>
          <a:xfrm>
            <a:off x="6211203" y="4906502"/>
            <a:ext cx="3164310" cy="538722"/>
          </a:xfrm>
          <a:prstGeom prst="rect">
            <a:avLst/>
          </a:prstGeom>
          <a:solidFill>
            <a:srgbClr val="FFFFFF"/>
          </a:solidFill>
          <a:ln w="6350" cap="flat" cmpd="sng" algn="ctr">
            <a:solidFill>
              <a:srgbClr val="000000"/>
            </a:solidFill>
            <a:prstDash val="solid"/>
          </a:ln>
          <a:effectLst/>
        </p:spPr>
        <p:txBody>
          <a:bodyPr rtlCol="0" anchor="ctr"/>
          <a:p>
            <a:pPr algn="ctr" eaLnBrk="0" fontAlgn="base" hangingPunct="0">
              <a:spcBef>
                <a:spcPct val="0"/>
              </a:spcBef>
              <a:spcAft>
                <a:spcPct val="0"/>
              </a:spcAft>
            </a:pPr>
            <a:r>
              <a:rPr lang="zh-CN" altLang="en-US" sz="1400" kern="0" dirty="0">
                <a:solidFill>
                  <a:srgbClr val="000000"/>
                </a:solidFill>
                <a:latin typeface="华文楷体" panose="02010600040101010101" pitchFamily="2" charset="-122"/>
              </a:rPr>
              <a:t>      跨组织、跨系统提升基础信息的一致性和关联性</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48967" name="TextBox 78"/>
          <p:cNvSpPr txBox="1"/>
          <p:nvPr/>
        </p:nvSpPr>
        <p:spPr>
          <a:xfrm>
            <a:off x="6173423" y="4917220"/>
            <a:ext cx="402674" cy="307777"/>
          </a:xfrm>
          <a:prstGeom prst="rect">
            <a:avLst/>
          </a:prstGeom>
          <a:noFill/>
        </p:spPr>
        <p:txBody>
          <a:bodyPr wrap="none" rtlCol="0">
            <a:spAutoFit/>
          </a:bodyPr>
          <a:p>
            <a:pPr eaLnBrk="0" fontAlgn="base" hangingPunct="0">
              <a:spcBef>
                <a:spcPct val="0"/>
              </a:spcBef>
              <a:spcAft>
                <a:spcPct val="0"/>
              </a:spcAft>
            </a:pPr>
            <a:r>
              <a:rPr lang="en-US" sz="1400" dirty="0">
                <a:solidFill>
                  <a:srgbClr val="000000"/>
                </a:solidFill>
                <a:latin typeface="华文楷体" panose="02010600040101010101" pitchFamily="2" charset="-122"/>
                <a:ea typeface="华文楷体" panose="02010600040101010101" pitchFamily="2" charset="-122"/>
              </a:rPr>
              <a:t>K</a:t>
            </a:r>
            <a:r>
              <a:rPr lang="en-US" altLang="zh-CN" sz="1400" dirty="0">
                <a:solidFill>
                  <a:srgbClr val="000000"/>
                </a:solidFill>
                <a:latin typeface="华文楷体" panose="02010600040101010101" pitchFamily="2" charset="-122"/>
                <a:ea typeface="华文楷体" panose="02010600040101010101" pitchFamily="2" charset="-122"/>
              </a:rPr>
              <a:t>6</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48968" name="矩形 23"/>
          <p:cNvSpPr/>
          <p:nvPr/>
        </p:nvSpPr>
        <p:spPr>
          <a:xfrm>
            <a:off x="2371745" y="4174523"/>
            <a:ext cx="2797278" cy="523220"/>
          </a:xfrm>
          <a:prstGeom prst="rect">
            <a:avLst/>
          </a:prstGeom>
          <a:solidFill>
            <a:schemeClr val="accent1">
              <a:lumMod val="20000"/>
              <a:lumOff val="80000"/>
            </a:schemeClr>
          </a:solidFill>
          <a:ln>
            <a:solidFill>
              <a:schemeClr val="tx1"/>
            </a:solidFill>
          </a:ln>
        </p:spPr>
        <p:txBody>
          <a:bodyPr wrap="square">
            <a:spAutoFit/>
          </a:bodyPr>
          <a:p>
            <a:r>
              <a:rPr lang="zh-CN" altLang="en-US" sz="1400" b="1" dirty="0">
                <a:solidFill>
                  <a:srgbClr val="000000"/>
                </a:solidFill>
              </a:rPr>
              <a:t>核心内容：</a:t>
            </a:r>
            <a:r>
              <a:rPr lang="zh-CN" altLang="en-US" sz="1400" dirty="0">
                <a:solidFill>
                  <a:srgbClr val="000000"/>
                </a:solidFill>
              </a:rPr>
              <a:t>成熟管理信息化手段的运用和整合</a:t>
            </a:r>
            <a:endParaRPr lang="en-US" altLang="zh-CN" sz="1400" dirty="0">
              <a:solidFill>
                <a:srgbClr val="000000"/>
              </a:solidFill>
            </a:endParaRPr>
          </a:p>
        </p:txBody>
      </p:sp>
      <p:cxnSp>
        <p:nvCxnSpPr>
          <p:cNvPr id="3145782" name="Straight Connector 7"/>
          <p:cNvCxnSpPr/>
          <p:nvPr/>
        </p:nvCxnSpPr>
        <p:spPr>
          <a:xfrm flipV="1">
            <a:off x="2159373" y="4794662"/>
            <a:ext cx="2160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48969" name="矩形 23"/>
          <p:cNvSpPr/>
          <p:nvPr/>
        </p:nvSpPr>
        <p:spPr>
          <a:xfrm>
            <a:off x="2387554" y="1844824"/>
            <a:ext cx="2781469" cy="523220"/>
          </a:xfrm>
          <a:prstGeom prst="rect">
            <a:avLst/>
          </a:prstGeom>
          <a:solidFill>
            <a:schemeClr val="accent1">
              <a:lumMod val="20000"/>
              <a:lumOff val="80000"/>
            </a:schemeClr>
          </a:solidFill>
          <a:ln>
            <a:solidFill>
              <a:schemeClr val="tx1"/>
            </a:solidFill>
          </a:ln>
        </p:spPr>
        <p:txBody>
          <a:bodyPr wrap="square">
            <a:spAutoFit/>
          </a:bodyPr>
          <a:p>
            <a:r>
              <a:rPr lang="zh-CN" altLang="en-US" sz="1400" b="1" dirty="0">
                <a:solidFill>
                  <a:srgbClr val="000000"/>
                </a:solidFill>
              </a:rPr>
              <a:t>核心内容：</a:t>
            </a:r>
            <a:r>
              <a:rPr lang="zh-CN" altLang="en-US" sz="1400" dirty="0">
                <a:solidFill>
                  <a:srgbClr val="000000"/>
                </a:solidFill>
              </a:rPr>
              <a:t>抓住历史机遇，布局</a:t>
            </a:r>
            <a:r>
              <a:rPr lang="en-US" altLang="zh-CN" sz="1400" dirty="0">
                <a:solidFill>
                  <a:srgbClr val="000000"/>
                </a:solidFill>
              </a:rPr>
              <a:t>”</a:t>
            </a:r>
            <a:r>
              <a:rPr lang="zh-CN" altLang="en-US" sz="1400" dirty="0">
                <a:solidFill>
                  <a:srgbClr val="000000"/>
                </a:solidFill>
              </a:rPr>
              <a:t>中国制造</a:t>
            </a:r>
            <a:r>
              <a:rPr lang="en-US" altLang="zh-CN" sz="1400" dirty="0">
                <a:solidFill>
                  <a:srgbClr val="000000"/>
                </a:solidFill>
              </a:rPr>
              <a:t>2025”</a:t>
            </a:r>
            <a:endParaRPr lang="en-US" altLang="zh-CN" sz="1400" dirty="0">
              <a:solidFill>
                <a:srgbClr val="000000"/>
              </a:solidFill>
            </a:endParaRPr>
          </a:p>
        </p:txBody>
      </p:sp>
      <p:cxnSp>
        <p:nvCxnSpPr>
          <p:cNvPr id="3145783" name="Straight Connector 98"/>
          <p:cNvCxnSpPr/>
          <p:nvPr/>
        </p:nvCxnSpPr>
        <p:spPr>
          <a:xfrm flipV="1">
            <a:off x="2172522" y="2753371"/>
            <a:ext cx="2160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48970" name="矩形 23"/>
          <p:cNvSpPr/>
          <p:nvPr/>
        </p:nvSpPr>
        <p:spPr>
          <a:xfrm>
            <a:off x="2383443" y="2365773"/>
            <a:ext cx="2797278" cy="1158240"/>
          </a:xfrm>
          <a:prstGeom prst="rect">
            <a:avLst/>
          </a:prstGeom>
          <a:noFill/>
          <a:ln>
            <a:solidFill>
              <a:schemeClr val="tx1"/>
            </a:solidFill>
          </a:ln>
        </p:spPr>
        <p:txBody>
          <a:bodyPr wrap="square">
            <a:spAutoFit/>
          </a:bodyPr>
          <a:p>
            <a:pPr marL="171450" indent="-171450">
              <a:buFont typeface="Arial" panose="020B0604020202020204" pitchFamily="34" charset="0"/>
              <a:buChar char="•"/>
            </a:pPr>
            <a:r>
              <a:rPr lang="zh-CN" altLang="en-US" sz="1200" dirty="0">
                <a:solidFill>
                  <a:srgbClr val="000000"/>
                </a:solidFill>
              </a:rPr>
              <a:t>以工业互联网和工业大数据为中心的商业模式</a:t>
            </a:r>
            <a:endParaRPr lang="en-US" altLang="zh-CN" sz="1200" dirty="0">
              <a:solidFill>
                <a:srgbClr val="000000"/>
              </a:solidFill>
            </a:endParaRPr>
          </a:p>
          <a:p>
            <a:pPr marL="171450" indent="-171450">
              <a:buFont typeface="Arial" panose="020B0604020202020204" pitchFamily="34" charset="0"/>
              <a:buChar char="•"/>
            </a:pPr>
            <a:r>
              <a:rPr lang="zh-CN" altLang="en-US" sz="1200" dirty="0">
                <a:solidFill>
                  <a:srgbClr val="000000"/>
                </a:solidFill>
              </a:rPr>
              <a:t>对整个能源装备价值链的无边界管理和资源配置</a:t>
            </a:r>
            <a:endParaRPr lang="en-US" altLang="zh-CN" sz="1200" dirty="0">
              <a:solidFill>
                <a:srgbClr val="000000"/>
              </a:solidFill>
            </a:endParaRPr>
          </a:p>
          <a:p>
            <a:pPr marL="171450" indent="-171450">
              <a:buFont typeface="Arial" panose="020B0604020202020204" pitchFamily="34" charset="0"/>
              <a:buChar char="•"/>
            </a:pPr>
            <a:r>
              <a:rPr lang="zh-CN" altLang="en-US" sz="1200" dirty="0">
                <a:solidFill>
                  <a:srgbClr val="000000"/>
                </a:solidFill>
              </a:rPr>
              <a:t>通过跨界整合实现价值创造</a:t>
            </a:r>
            <a:endParaRPr lang="en-US" altLang="zh-CN" sz="1200" dirty="0">
              <a:solidFill>
                <a:srgbClr val="000000"/>
              </a:solidFill>
            </a:endParaRPr>
          </a:p>
          <a:p>
            <a:pPr marL="171450" indent="-171450">
              <a:buFont typeface="Arial" panose="020B0604020202020204" pitchFamily="34" charset="0"/>
              <a:buChar char="•"/>
            </a:pPr>
            <a:endParaRPr lang="en-US" altLang="zh-CN" sz="1200" dirty="0">
              <a:solidFill>
                <a:srgbClr val="000000"/>
              </a:solidFill>
            </a:endParaRPr>
          </a:p>
        </p:txBody>
      </p:sp>
      <p:sp>
        <p:nvSpPr>
          <p:cNvPr id="1048971" name="Rectangle 11"/>
          <p:cNvSpPr/>
          <p:nvPr/>
        </p:nvSpPr>
        <p:spPr>
          <a:xfrm>
            <a:off x="321667" y="1271475"/>
            <a:ext cx="5246760" cy="5278780"/>
          </a:xfrm>
          <a:prstGeom prst="rect">
            <a:avLst/>
          </a:prstGeom>
          <a:no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48972" name="矩形 3"/>
          <p:cNvSpPr/>
          <p:nvPr/>
        </p:nvSpPr>
        <p:spPr>
          <a:xfrm>
            <a:off x="732686" y="4461822"/>
            <a:ext cx="1020915" cy="584775"/>
          </a:xfrm>
          <a:prstGeom prst="rect">
            <a:avLst/>
          </a:prstGeom>
        </p:spPr>
        <p:txBody>
          <a:bodyPr wrap="square">
            <a:spAutoFit/>
          </a:bodyPr>
          <a:p>
            <a:r>
              <a:rPr lang="zh-CN" altLang="en-US" sz="3200" b="1" dirty="0">
                <a:solidFill>
                  <a:srgbClr val="000000"/>
                </a:solidFill>
              </a:rPr>
              <a:t>补课</a:t>
            </a:r>
            <a:endParaRPr lang="zh-CN" altLang="en-US" sz="3200" b="1" dirty="0">
              <a:solidFill>
                <a:srgbClr val="000000"/>
              </a:solidFill>
            </a:endParaRPr>
          </a:p>
        </p:txBody>
      </p:sp>
      <p:sp>
        <p:nvSpPr>
          <p:cNvPr id="1048973" name="矩形 4"/>
          <p:cNvSpPr/>
          <p:nvPr/>
        </p:nvSpPr>
        <p:spPr>
          <a:xfrm>
            <a:off x="503466" y="4934380"/>
            <a:ext cx="1467068" cy="400110"/>
          </a:xfrm>
          <a:prstGeom prst="rect">
            <a:avLst/>
          </a:prstGeom>
        </p:spPr>
        <p:txBody>
          <a:bodyPr wrap="none">
            <a:spAutoFit/>
          </a:bodyPr>
          <a:p>
            <a:r>
              <a:rPr lang="zh-CN" altLang="en-US" sz="2000" b="1" dirty="0">
                <a:solidFill>
                  <a:srgbClr val="000000"/>
                </a:solidFill>
              </a:rPr>
              <a:t>管理信息化</a:t>
            </a:r>
            <a:endParaRPr lang="en-US" altLang="zh-CN" sz="2000" b="1" dirty="0">
              <a:solidFill>
                <a:srgbClr val="000000"/>
              </a:solidFill>
            </a:endParaRPr>
          </a:p>
        </p:txBody>
      </p:sp>
      <p:sp>
        <p:nvSpPr>
          <p:cNvPr id="1048974" name="矩形 20"/>
          <p:cNvSpPr/>
          <p:nvPr/>
        </p:nvSpPr>
        <p:spPr>
          <a:xfrm>
            <a:off x="768087" y="2180033"/>
            <a:ext cx="997031" cy="584775"/>
          </a:xfrm>
          <a:prstGeom prst="rect">
            <a:avLst/>
          </a:prstGeom>
        </p:spPr>
        <p:txBody>
          <a:bodyPr wrap="square">
            <a:spAutoFit/>
          </a:bodyPr>
          <a:p>
            <a:r>
              <a:rPr lang="zh-CN" altLang="en-US" sz="3200" b="1" dirty="0">
                <a:solidFill>
                  <a:srgbClr val="000000"/>
                </a:solidFill>
              </a:rPr>
              <a:t>创新</a:t>
            </a:r>
            <a:endParaRPr lang="zh-CN" altLang="en-US" sz="3200" b="1" dirty="0">
              <a:solidFill>
                <a:srgbClr val="000000"/>
              </a:solidFill>
            </a:endParaRPr>
          </a:p>
        </p:txBody>
      </p:sp>
      <p:sp>
        <p:nvSpPr>
          <p:cNvPr id="1048975" name="Rectangle 11"/>
          <p:cNvSpPr/>
          <p:nvPr/>
        </p:nvSpPr>
        <p:spPr>
          <a:xfrm>
            <a:off x="533069" y="2666949"/>
            <a:ext cx="1467068" cy="400110"/>
          </a:xfrm>
          <a:prstGeom prst="rect">
            <a:avLst/>
          </a:prstGeom>
        </p:spPr>
        <p:txBody>
          <a:bodyPr wrap="none">
            <a:spAutoFit/>
          </a:bodyPr>
          <a:p>
            <a:r>
              <a:rPr lang="zh-CN" altLang="en-US" sz="2000" b="1" dirty="0">
                <a:solidFill>
                  <a:srgbClr val="000000"/>
                </a:solidFill>
              </a:rPr>
              <a:t>数字化工业</a:t>
            </a:r>
            <a:endParaRPr lang="en-US" altLang="zh-CN" sz="2000" b="1" dirty="0">
              <a:solidFill>
                <a:srgbClr val="000000"/>
              </a:solidFill>
            </a:endParaRPr>
          </a:p>
        </p:txBody>
      </p:sp>
      <p:cxnSp>
        <p:nvCxnSpPr>
          <p:cNvPr id="3145784" name="Straight Arrow Connector 14"/>
          <p:cNvCxnSpPr/>
          <p:nvPr/>
        </p:nvCxnSpPr>
        <p:spPr>
          <a:xfrm flipV="1">
            <a:off x="1266602" y="3191137"/>
            <a:ext cx="0" cy="1077503"/>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48976" name="矩形 23"/>
          <p:cNvSpPr/>
          <p:nvPr/>
        </p:nvSpPr>
        <p:spPr>
          <a:xfrm>
            <a:off x="2378746" y="4706179"/>
            <a:ext cx="2781469" cy="1336040"/>
          </a:xfrm>
          <a:prstGeom prst="rect">
            <a:avLst/>
          </a:prstGeom>
          <a:noFill/>
          <a:ln>
            <a:solidFill>
              <a:schemeClr val="tx1"/>
            </a:solidFill>
          </a:ln>
        </p:spPr>
        <p:txBody>
          <a:bodyPr wrap="square">
            <a:spAutoFit/>
          </a:bodyPr>
          <a:p>
            <a:pPr marL="285750" indent="-285750">
              <a:buFont typeface="Arial" panose="020B0604020202020204" pitchFamily="34" charset="0"/>
              <a:buChar char="•"/>
            </a:pPr>
            <a:r>
              <a:rPr lang="zh-CN" altLang="en-US" sz="1200" dirty="0"/>
              <a:t>纵向打通“战略</a:t>
            </a:r>
            <a:r>
              <a:rPr lang="en-US" altLang="zh-CN" sz="1200" dirty="0"/>
              <a:t>-</a:t>
            </a:r>
            <a:r>
              <a:rPr lang="zh-CN" altLang="en-US" sz="1200" dirty="0"/>
              <a:t>执行</a:t>
            </a:r>
            <a:r>
              <a:rPr lang="en-US" altLang="zh-CN" sz="1200" dirty="0"/>
              <a:t>-</a:t>
            </a:r>
            <a:r>
              <a:rPr lang="zh-CN" altLang="en-US" sz="1200" dirty="0"/>
              <a:t>反馈”的管理信息闭环</a:t>
            </a:r>
            <a:endParaRPr lang="en-US" altLang="zh-CN" sz="1200" dirty="0"/>
          </a:p>
          <a:p>
            <a:pPr marL="285750" indent="-285750">
              <a:buFont typeface="Arial" panose="020B0604020202020204" pitchFamily="34" charset="0"/>
              <a:buChar char="•"/>
            </a:pPr>
            <a:r>
              <a:rPr lang="zh-CN" altLang="en-US" sz="1200" dirty="0"/>
              <a:t>横向打通“研</a:t>
            </a:r>
            <a:r>
              <a:rPr lang="en-US" altLang="zh-CN" sz="1200" dirty="0"/>
              <a:t>-</a:t>
            </a:r>
            <a:r>
              <a:rPr lang="zh-CN" altLang="en-US" sz="1200" dirty="0"/>
              <a:t>产</a:t>
            </a:r>
            <a:r>
              <a:rPr lang="en-US" altLang="zh-CN" sz="1200" dirty="0"/>
              <a:t>-</a:t>
            </a:r>
            <a:r>
              <a:rPr lang="zh-CN" altLang="en-US" sz="1200" dirty="0"/>
              <a:t>供</a:t>
            </a:r>
            <a:r>
              <a:rPr lang="en-US" altLang="zh-CN" sz="1200" dirty="0"/>
              <a:t>-</a:t>
            </a:r>
            <a:r>
              <a:rPr lang="zh-CN" altLang="en-US" sz="1200" dirty="0"/>
              <a:t>销</a:t>
            </a:r>
            <a:r>
              <a:rPr lang="en-US" altLang="zh-CN" sz="1200" dirty="0"/>
              <a:t>-</a:t>
            </a:r>
            <a:r>
              <a:rPr lang="zh-CN" altLang="en-US" sz="1200" dirty="0"/>
              <a:t>服”的协同运作信息闭环</a:t>
            </a:r>
            <a:endParaRPr lang="en-US" sz="1200" dirty="0"/>
          </a:p>
          <a:p>
            <a:pPr marL="285750" indent="-285750">
              <a:buFont typeface="Arial" panose="020B0604020202020204" pitchFamily="34" charset="0"/>
              <a:buChar char="•"/>
            </a:pPr>
            <a:r>
              <a:rPr lang="zh-CN" altLang="en-US" sz="1200" dirty="0">
                <a:solidFill>
                  <a:srgbClr val="000000"/>
                </a:solidFill>
              </a:rPr>
              <a:t>支持集团级的统一指挥、战略协同</a:t>
            </a:r>
            <a:endParaRPr lang="en-US" altLang="zh-CN" sz="1200" dirty="0">
              <a:solidFill>
                <a:srgbClr val="000000"/>
              </a:solidFill>
            </a:endParaRPr>
          </a:p>
          <a:p>
            <a:pPr marL="285750" indent="-285750">
              <a:buFont typeface="Arial" panose="020B0604020202020204" pitchFamily="34" charset="0"/>
              <a:buChar char="•"/>
            </a:pPr>
            <a:r>
              <a:rPr lang="zh-CN" altLang="en-US" sz="1200" dirty="0">
                <a:solidFill>
                  <a:srgbClr val="000000"/>
                </a:solidFill>
              </a:rPr>
              <a:t>支持事业部和所属企业的分级管理、分级核算、协同运营</a:t>
            </a:r>
            <a:endParaRPr lang="en-US" altLang="zh-CN" sz="1200" dirty="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48980" name="Rectangle 24"/>
          <p:cNvSpPr/>
          <p:nvPr/>
        </p:nvSpPr>
        <p:spPr>
          <a:xfrm>
            <a:off x="5158722" y="5108704"/>
            <a:ext cx="3907125" cy="534602"/>
          </a:xfrm>
          <a:prstGeom prst="rect">
            <a:avLst/>
          </a:prstGeom>
          <a:solidFill>
            <a:srgbClr val="29C2FF"/>
          </a:solidFill>
          <a:ln w="9525" cap="flat" cmpd="sng" algn="ctr">
            <a:noFill/>
            <a:prstDash val="solid"/>
          </a:ln>
          <a:effectLst>
            <a:outerShdw blurRad="40000" dist="23000" dir="5400000" rotWithShape="0">
              <a:srgbClr val="000000">
                <a:alpha val="35000"/>
              </a:srgbClr>
            </a:outerShdw>
          </a:effectLst>
        </p:spPr>
        <p:txBody>
          <a:bodyPr vert="horz" wrap="square" lIns="0" rIns="92023" rtlCol="0" anchor="ctr">
            <a:noAutofit/>
          </a:bodyPr>
          <a:p>
            <a:pPr fontAlgn="base">
              <a:spcBef>
                <a:spcPts val="170"/>
              </a:spcBef>
              <a:spcAft>
                <a:spcPct val="0"/>
              </a:spcAft>
            </a:pPr>
            <a:r>
              <a:rPr lang="zh-CN" altLang="en-US" sz="1000" b="1" kern="0" dirty="0">
                <a:solidFill>
                  <a:schemeClr val="bg1"/>
                </a:solidFill>
                <a:latin typeface="华文楷体" panose="02010600040101010101" pitchFamily="2" charset="-122"/>
              </a:rPr>
              <a:t>基础数据体系</a:t>
            </a:r>
            <a:endParaRPr lang="en-US" sz="1000" b="1" kern="0" dirty="0">
              <a:solidFill>
                <a:schemeClr val="bg1"/>
              </a:solidFill>
              <a:latin typeface="华文楷体" panose="02010600040101010101" pitchFamily="2" charset="-122"/>
            </a:endParaRPr>
          </a:p>
        </p:txBody>
      </p:sp>
      <p:cxnSp>
        <p:nvCxnSpPr>
          <p:cNvPr id="3145785" name="Straight Arrow Connector 68"/>
          <p:cNvCxnSpPr/>
          <p:nvPr/>
        </p:nvCxnSpPr>
        <p:spPr bwMode="auto">
          <a:xfrm flipV="1">
            <a:off x="547454" y="1052736"/>
            <a:ext cx="611" cy="605780"/>
          </a:xfrm>
          <a:prstGeom prst="straightConnector1">
            <a:avLst/>
          </a:prstGeom>
          <a:noFill/>
          <a:ln w="3175" cap="flat" cmpd="sng" algn="ctr">
            <a:solidFill>
              <a:srgbClr val="00A1DE"/>
            </a:solidFill>
            <a:prstDash val="solid"/>
            <a:round/>
            <a:headEnd type="triangle" w="med" len="med"/>
            <a:tailEnd type="triangle" w="med" len="med"/>
          </a:ln>
          <a:effectLst/>
        </p:spPr>
      </p:cxnSp>
      <p:cxnSp>
        <p:nvCxnSpPr>
          <p:cNvPr id="3145786" name="Straight Connector 171"/>
          <p:cNvCxnSpPr/>
          <p:nvPr/>
        </p:nvCxnSpPr>
        <p:spPr bwMode="auto">
          <a:xfrm>
            <a:off x="279634" y="1065586"/>
            <a:ext cx="535640" cy="0"/>
          </a:xfrm>
          <a:prstGeom prst="line">
            <a:avLst/>
          </a:prstGeom>
          <a:noFill/>
          <a:ln w="3175" cap="flat" cmpd="sng" algn="ctr">
            <a:solidFill>
              <a:srgbClr val="00A1DE"/>
            </a:solidFill>
            <a:prstDash val="solid"/>
            <a:round/>
            <a:headEnd type="none" w="med" len="med"/>
            <a:tailEnd type="none" w="med" len="med"/>
          </a:ln>
          <a:effectLst/>
        </p:spPr>
      </p:cxnSp>
      <p:sp>
        <p:nvSpPr>
          <p:cNvPr id="1048981"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通过“数字哈电</a:t>
            </a:r>
            <a:r>
              <a:rPr lang="en-US" altLang="zh-CN" dirty="0">
                <a:latin typeface="华文楷体" panose="02010600040101010101" pitchFamily="2" charset="-122"/>
                <a:ea typeface="华文楷体" panose="02010600040101010101" pitchFamily="2" charset="-122"/>
              </a:rPr>
              <a:t>1358</a:t>
            </a:r>
            <a:r>
              <a:rPr lang="zh-CN" altLang="en-US" dirty="0">
                <a:latin typeface="华文楷体" panose="02010600040101010101" pitchFamily="2" charset="-122"/>
                <a:ea typeface="华文楷体" panose="02010600040101010101" pitchFamily="2" charset="-122"/>
              </a:rPr>
              <a:t>计划”总体方案的推进，实现哈电信息化跨越式发展</a:t>
            </a:r>
            <a:br>
              <a:rPr lang="zh-CN" altLang="en-US" dirty="0">
                <a:latin typeface="华文楷体" panose="02010600040101010101" pitchFamily="2" charset="-122"/>
                <a:ea typeface="华文楷体" panose="02010600040101010101" pitchFamily="2" charset="-122"/>
              </a:rPr>
            </a:b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     个核心</a:t>
            </a:r>
            <a:r>
              <a:rPr lang="zh-CN" altLang="en-US" dirty="0">
                <a:latin typeface="华文楷体" panose="02010600040101010101" pitchFamily="2" charset="-122"/>
              </a:rPr>
              <a:t>，   个基础，    大</a:t>
            </a:r>
            <a:r>
              <a:rPr lang="zh-CN" altLang="en-US" dirty="0">
                <a:latin typeface="华文楷体" panose="02010600040101010101" pitchFamily="2" charset="-122"/>
                <a:ea typeface="华文楷体" panose="02010600040101010101" pitchFamily="2" charset="-122"/>
              </a:rPr>
              <a:t>应用</a:t>
            </a:r>
            <a:endParaRPr lang="en-US" dirty="0">
              <a:latin typeface="华文楷体" panose="02010600040101010101" pitchFamily="2" charset="-122"/>
              <a:ea typeface="华文楷体" panose="02010600040101010101" pitchFamily="2" charset="-122"/>
            </a:endParaRPr>
          </a:p>
        </p:txBody>
      </p:sp>
      <p:sp>
        <p:nvSpPr>
          <p:cNvPr id="1048982" name="Can 47"/>
          <p:cNvSpPr/>
          <p:nvPr/>
        </p:nvSpPr>
        <p:spPr>
          <a:xfrm>
            <a:off x="892190" y="1788404"/>
            <a:ext cx="170717" cy="3136684"/>
          </a:xfrm>
          <a:prstGeom prst="can">
            <a:avLst/>
          </a:prstGeom>
          <a:solidFill>
            <a:srgbClr val="7F7F7F"/>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endParaRPr lang="en-US" sz="1000" b="1" kern="0" dirty="0">
              <a:solidFill>
                <a:srgbClr val="000000"/>
              </a:solidFill>
              <a:latin typeface="华文楷体" panose="02010600040101010101" pitchFamily="2" charset="-122"/>
              <a:ea typeface="华文楷体" panose="02010600040101010101" pitchFamily="2" charset="-122"/>
            </a:endParaRPr>
          </a:p>
        </p:txBody>
      </p:sp>
      <p:sp>
        <p:nvSpPr>
          <p:cNvPr id="1048983" name="AutoShape 9"/>
          <p:cNvSpPr>
            <a:spLocks noChangeArrowheads="1"/>
          </p:cNvSpPr>
          <p:nvPr/>
        </p:nvSpPr>
        <p:spPr bwMode="auto">
          <a:xfrm rot="5400000">
            <a:off x="4909885" y="-619369"/>
            <a:ext cx="185789" cy="8126135"/>
          </a:xfrm>
          <a:prstGeom prst="can">
            <a:avLst>
              <a:gd name="adj" fmla="val 53620"/>
            </a:avLst>
          </a:prstGeom>
          <a:solidFill>
            <a:srgbClr val="7F7F7F"/>
          </a:solidFill>
          <a:ln w="28575">
            <a:noFill/>
            <a:round/>
          </a:ln>
          <a:effectLst/>
        </p:spPr>
        <p:txBody>
          <a:bodyPr rot="10800000" vert="eaVert" wrap="none" anchor="ctr"/>
          <a:p>
            <a:pPr fontAlgn="base">
              <a:spcBef>
                <a:spcPct val="0"/>
              </a:spcBef>
              <a:spcAft>
                <a:spcPct val="0"/>
              </a:spcAft>
            </a:pPr>
            <a:r>
              <a:rPr lang="zh-CN" altLang="en-US" sz="1000" b="1" kern="0" dirty="0">
                <a:solidFill>
                  <a:srgbClr val="FFFFFF"/>
                </a:solidFill>
                <a:latin typeface="华文楷体" panose="02010600040101010101" pitchFamily="2" charset="-122"/>
              </a:rPr>
              <a:t>企业服务总线</a:t>
            </a:r>
            <a:endParaRPr lang="en-US" altLang="zh-CN" sz="1000" b="1" kern="0" dirty="0">
              <a:solidFill>
                <a:srgbClr val="FFFFFF"/>
              </a:solidFill>
              <a:latin typeface="华文楷体" panose="02010600040101010101" pitchFamily="2" charset="-122"/>
            </a:endParaRPr>
          </a:p>
        </p:txBody>
      </p:sp>
      <p:sp>
        <p:nvSpPr>
          <p:cNvPr id="1048984" name="Rectangle 49"/>
          <p:cNvSpPr/>
          <p:nvPr/>
        </p:nvSpPr>
        <p:spPr>
          <a:xfrm>
            <a:off x="4072473" y="2612052"/>
            <a:ext cx="3273016" cy="615625"/>
          </a:xfrm>
          <a:prstGeom prst="rect">
            <a:avLst/>
          </a:prstGeom>
          <a:solidFill>
            <a:schemeClr val="bg1"/>
          </a:solidFill>
          <a:ln>
            <a:solidFill>
              <a:srgbClr val="FF0000"/>
            </a:solidFill>
          </a:ln>
        </p:spPr>
        <p:txBody>
          <a:bodyPr rot="0" spcFirstLastPara="0" vertOverflow="overflow" horzOverflow="overflow" vert="horz" wrap="square" lIns="77913" tIns="38957" rIns="77913" bIns="38957" numCol="1" spcCol="0" rtlCol="0" fromWordArt="0" anchor="ctr" anchorCtr="0" forceAA="0" compatLnSpc="1">
            <a:noAutofit/>
          </a:bodyPr>
          <a:p>
            <a:pPr fontAlgn="base">
              <a:spcBef>
                <a:spcPct val="0"/>
              </a:spcBef>
              <a:spcAft>
                <a:spcPct val="0"/>
              </a:spcAft>
            </a:pPr>
            <a:r>
              <a:rPr lang="en-US" altLang="zh-CN" sz="1000" b="1" kern="0" dirty="0">
                <a:solidFill>
                  <a:srgbClr val="000000"/>
                </a:solidFill>
                <a:latin typeface="华文楷体" panose="02010600040101010101" pitchFamily="2" charset="-122"/>
              </a:rPr>
              <a:t>ERP</a:t>
            </a:r>
            <a:endParaRPr lang="en-US" sz="1000" b="1" kern="0" dirty="0">
              <a:solidFill>
                <a:srgbClr val="000000"/>
              </a:solidFill>
              <a:latin typeface="华文楷体" panose="02010600040101010101" pitchFamily="2" charset="-122"/>
              <a:ea typeface="华文楷体" panose="02010600040101010101" pitchFamily="2" charset="-122"/>
            </a:endParaRPr>
          </a:p>
        </p:txBody>
      </p:sp>
      <p:sp>
        <p:nvSpPr>
          <p:cNvPr id="1048985" name="Cloud 3"/>
          <p:cNvSpPr/>
          <p:nvPr/>
        </p:nvSpPr>
        <p:spPr>
          <a:xfrm rot="60000">
            <a:off x="868118" y="5698181"/>
            <a:ext cx="8220541" cy="708143"/>
          </a:xfrm>
          <a:prstGeom prst="cloud">
            <a:avLst/>
          </a:prstGeom>
          <a:solidFill>
            <a:srgbClr val="29C2FF"/>
          </a:solidFill>
          <a:ln w="9525" cap="flat" cmpd="sng" algn="ctr">
            <a:noFill/>
            <a:prstDash val="solid"/>
          </a:ln>
          <a:effectLst>
            <a:outerShdw blurRad="40000" dist="23000" dir="5400000" rotWithShape="0">
              <a:srgbClr val="000000">
                <a:alpha val="35000"/>
              </a:srgbClr>
            </a:outerShdw>
          </a:effectLst>
        </p:spPr>
        <p:txBody>
          <a:bodyPr vert="eaVert" wrap="square" lIns="0" rIns="92023" rtlCol="0" anchor="t">
            <a:noAutofit/>
          </a:bodyPr>
          <a:p>
            <a:pPr algn="ctr" fontAlgn="base">
              <a:spcBef>
                <a:spcPts val="170"/>
              </a:spcBef>
              <a:spcAft>
                <a:spcPct val="0"/>
              </a:spcAft>
            </a:pPr>
            <a:endParaRPr lang="en-US" sz="1000" b="1" kern="0" dirty="0">
              <a:solidFill>
                <a:srgbClr val="FFFFFF"/>
              </a:solidFill>
              <a:latin typeface="华文楷体" panose="02010600040101010101" pitchFamily="2" charset="-122"/>
              <a:sym typeface="+mn-lt"/>
            </a:endParaRPr>
          </a:p>
        </p:txBody>
      </p:sp>
      <p:sp>
        <p:nvSpPr>
          <p:cNvPr id="1048986" name="Rectangle 24"/>
          <p:cNvSpPr/>
          <p:nvPr/>
        </p:nvSpPr>
        <p:spPr>
          <a:xfrm>
            <a:off x="858745" y="5108704"/>
            <a:ext cx="4228992" cy="534602"/>
          </a:xfrm>
          <a:prstGeom prst="rect">
            <a:avLst/>
          </a:prstGeom>
          <a:solidFill>
            <a:srgbClr val="29C2FF"/>
          </a:solidFill>
          <a:ln w="9525" cap="flat" cmpd="sng" algn="ctr">
            <a:noFill/>
            <a:prstDash val="solid"/>
          </a:ln>
          <a:effectLst>
            <a:outerShdw blurRad="40000" dist="23000" dir="5400000" rotWithShape="0">
              <a:srgbClr val="000000">
                <a:alpha val="35000"/>
              </a:srgbClr>
            </a:outerShdw>
          </a:effectLst>
        </p:spPr>
        <p:txBody>
          <a:bodyPr vert="horz" wrap="square" lIns="0" rIns="92023" rtlCol="0" anchor="ctr">
            <a:noAutofit/>
          </a:bodyPr>
          <a:p>
            <a:pPr fontAlgn="base">
              <a:spcBef>
                <a:spcPts val="170"/>
              </a:spcBef>
              <a:spcAft>
                <a:spcPct val="0"/>
              </a:spcAft>
            </a:pPr>
            <a:r>
              <a:rPr lang="zh-CN" altLang="en-US" sz="1000" b="1" kern="0" dirty="0">
                <a:solidFill>
                  <a:schemeClr val="bg1"/>
                </a:solidFill>
                <a:latin typeface="华文楷体" panose="02010600040101010101" pitchFamily="2" charset="-122"/>
              </a:rPr>
              <a:t>基础功能体系</a:t>
            </a:r>
            <a:endParaRPr lang="en-US" sz="1000" b="1" kern="0" dirty="0">
              <a:solidFill>
                <a:schemeClr val="bg1"/>
              </a:solidFill>
              <a:latin typeface="华文楷体" panose="02010600040101010101" pitchFamily="2" charset="-122"/>
            </a:endParaRPr>
          </a:p>
        </p:txBody>
      </p:sp>
      <p:sp>
        <p:nvSpPr>
          <p:cNvPr id="1048987" name="AutoShape 9"/>
          <p:cNvSpPr>
            <a:spLocks noChangeArrowheads="1"/>
          </p:cNvSpPr>
          <p:nvPr/>
        </p:nvSpPr>
        <p:spPr bwMode="auto">
          <a:xfrm rot="5400000">
            <a:off x="4870865" y="755468"/>
            <a:ext cx="225202" cy="8226588"/>
          </a:xfrm>
          <a:prstGeom prst="can">
            <a:avLst>
              <a:gd name="adj" fmla="val 53620"/>
            </a:avLst>
          </a:prstGeom>
          <a:solidFill>
            <a:srgbClr val="7F7F7F"/>
          </a:solidFill>
          <a:ln w="28575">
            <a:noFill/>
            <a:round/>
          </a:ln>
          <a:effectLst/>
        </p:spPr>
        <p:txBody>
          <a:bodyPr rot="10800000" vert="eaVert" wrap="none" anchor="ctr"/>
          <a:p>
            <a:pPr algn="ctr" fontAlgn="base">
              <a:spcBef>
                <a:spcPct val="0"/>
              </a:spcBef>
              <a:spcAft>
                <a:spcPct val="0"/>
              </a:spcAft>
            </a:pPr>
            <a:r>
              <a:rPr lang="zh-CN" altLang="en-US" sz="1000" b="1" kern="0" dirty="0">
                <a:solidFill>
                  <a:schemeClr val="bg1"/>
                </a:solidFill>
                <a:latin typeface="华文楷体" panose="02010600040101010101" pitchFamily="2" charset="-122"/>
              </a:rPr>
              <a:t>企业服务总线</a:t>
            </a:r>
            <a:endParaRPr lang="en-US" altLang="zh-CN" sz="1000" b="1" kern="0" dirty="0">
              <a:solidFill>
                <a:schemeClr val="bg1"/>
              </a:solidFill>
              <a:latin typeface="华文楷体" panose="02010600040101010101" pitchFamily="2" charset="-122"/>
            </a:endParaRPr>
          </a:p>
        </p:txBody>
      </p:sp>
      <p:sp>
        <p:nvSpPr>
          <p:cNvPr id="1048988" name="Rectangle 46"/>
          <p:cNvSpPr/>
          <p:nvPr/>
        </p:nvSpPr>
        <p:spPr>
          <a:xfrm>
            <a:off x="1299825" y="3789039"/>
            <a:ext cx="7685960" cy="679569"/>
          </a:xfrm>
          <a:prstGeom prst="rect">
            <a:avLst/>
          </a:prstGeom>
          <a:solidFill>
            <a:srgbClr val="002776"/>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fontAlgn="base">
              <a:spcBef>
                <a:spcPct val="0"/>
              </a:spcBef>
              <a:spcAft>
                <a:spcPct val="0"/>
              </a:spcAft>
            </a:pPr>
            <a:r>
              <a:rPr lang="zh-CN" altLang="en-US" sz="1000" b="1" dirty="0">
                <a:solidFill>
                  <a:srgbClr val="FFFFFF"/>
                </a:solidFill>
                <a:latin typeface="华文楷体" panose="02010600040101010101" pitchFamily="2" charset="-122"/>
              </a:rPr>
              <a:t>研发设计制造平台</a:t>
            </a: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8989" name="Rectangle 63"/>
          <p:cNvSpPr/>
          <p:nvPr/>
        </p:nvSpPr>
        <p:spPr>
          <a:xfrm>
            <a:off x="1787757" y="2165351"/>
            <a:ext cx="7254934" cy="334579"/>
          </a:xfrm>
          <a:prstGeom prst="rect">
            <a:avLst/>
          </a:prstGeom>
          <a:solidFill>
            <a:srgbClr val="002776"/>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fontAlgn="base">
              <a:spcBef>
                <a:spcPct val="0"/>
              </a:spcBef>
              <a:spcAft>
                <a:spcPct val="0"/>
              </a:spcAft>
            </a:pPr>
            <a:r>
              <a:rPr lang="zh-CN" altLang="en-US" sz="1000" b="1" dirty="0">
                <a:solidFill>
                  <a:srgbClr val="FFFFFF"/>
                </a:solidFill>
                <a:latin typeface="华文楷体" panose="02010600040101010101" pitchFamily="2" charset="-122"/>
              </a:rPr>
              <a:t>集团管控平台</a:t>
            </a: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8990" name="Rectangle 64"/>
          <p:cNvSpPr/>
          <p:nvPr/>
        </p:nvSpPr>
        <p:spPr>
          <a:xfrm>
            <a:off x="1259096" y="1779423"/>
            <a:ext cx="7783595" cy="353680"/>
          </a:xfrm>
          <a:prstGeom prst="rect">
            <a:avLst/>
          </a:prstGeom>
          <a:solidFill>
            <a:srgbClr val="002776"/>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fontAlgn="base">
              <a:spcBef>
                <a:spcPct val="0"/>
              </a:spcBef>
              <a:spcAft>
                <a:spcPct val="0"/>
              </a:spcAft>
            </a:pPr>
            <a:r>
              <a:rPr lang="zh-CN" altLang="en-US" sz="1000" b="1" dirty="0">
                <a:solidFill>
                  <a:srgbClr val="FFFFFF"/>
                </a:solidFill>
                <a:latin typeface="华文楷体" panose="02010600040101010101" pitchFamily="2" charset="-122"/>
              </a:rPr>
              <a:t>经营决策平台</a:t>
            </a: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8991" name="Rectangle 79"/>
          <p:cNvSpPr/>
          <p:nvPr/>
        </p:nvSpPr>
        <p:spPr bwMode="auto">
          <a:xfrm>
            <a:off x="3719845" y="2197380"/>
            <a:ext cx="488555" cy="26863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集团财务</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2" name="Rectangle 81"/>
          <p:cNvSpPr/>
          <p:nvPr/>
        </p:nvSpPr>
        <p:spPr bwMode="auto">
          <a:xfrm>
            <a:off x="4877530" y="1817407"/>
            <a:ext cx="1533296" cy="26863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绩效分析</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3" name="Rectangle 82"/>
          <p:cNvSpPr/>
          <p:nvPr/>
        </p:nvSpPr>
        <p:spPr bwMode="auto">
          <a:xfrm>
            <a:off x="2572326" y="1817407"/>
            <a:ext cx="1444570" cy="256846"/>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经营分析与决策支持</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4" name="Rectangle 87"/>
          <p:cNvSpPr/>
          <p:nvPr/>
        </p:nvSpPr>
        <p:spPr bwMode="auto">
          <a:xfrm>
            <a:off x="5280080" y="2197380"/>
            <a:ext cx="511922" cy="25962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行政办公</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5" name="Rectangle 88"/>
          <p:cNvSpPr/>
          <p:nvPr/>
        </p:nvSpPr>
        <p:spPr bwMode="auto">
          <a:xfrm>
            <a:off x="4448944" y="2197380"/>
            <a:ext cx="610863" cy="26863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人力</a:t>
            </a:r>
            <a:endParaRPr lang="en-US" altLang="zh-CN" sz="1000" kern="0" dirty="0">
              <a:solidFill>
                <a:srgbClr val="002060"/>
              </a:solidFill>
              <a:latin typeface="华文楷体" panose="02010600040101010101" pitchFamily="2" charset="-122"/>
            </a:endParaRPr>
          </a:p>
          <a:p>
            <a:pPr algn="ctr" fontAlgn="base">
              <a:spcBef>
                <a:spcPct val="0"/>
              </a:spcBef>
              <a:spcAft>
                <a:spcPct val="0"/>
              </a:spcAft>
            </a:pPr>
            <a:r>
              <a:rPr lang="zh-CN" altLang="en-US" sz="1000" kern="0" dirty="0">
                <a:solidFill>
                  <a:srgbClr val="002060"/>
                </a:solidFill>
                <a:latin typeface="华文楷体" panose="02010600040101010101" pitchFamily="2" charset="-122"/>
              </a:rPr>
              <a:t>资源</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6" name="Rectangle 89"/>
          <p:cNvSpPr/>
          <p:nvPr/>
        </p:nvSpPr>
        <p:spPr>
          <a:xfrm>
            <a:off x="871957" y="1065587"/>
            <a:ext cx="8170735" cy="599691"/>
          </a:xfrm>
          <a:prstGeom prst="rect">
            <a:avLst/>
          </a:prstGeom>
          <a:solidFill>
            <a:srgbClr val="7F7F7F"/>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fontAlgn="base">
              <a:spcBef>
                <a:spcPct val="0"/>
              </a:spcBef>
              <a:spcAft>
                <a:spcPct val="0"/>
              </a:spcAft>
            </a:pPr>
            <a:r>
              <a:rPr lang="zh-CN" altLang="en-US" sz="1000" b="1" kern="0" dirty="0">
                <a:solidFill>
                  <a:srgbClr val="FFFFFF"/>
                </a:solidFill>
                <a:latin typeface="华文楷体" panose="02010600040101010101" pitchFamily="2" charset="-122"/>
              </a:rPr>
              <a:t>展现层应用</a:t>
            </a:r>
            <a:endParaRPr lang="en-US" sz="1000" b="1" kern="0" dirty="0">
              <a:solidFill>
                <a:srgbClr val="FFFFFF"/>
              </a:solidFill>
              <a:latin typeface="华文楷体" panose="02010600040101010101" pitchFamily="2" charset="-122"/>
              <a:ea typeface="华文楷体" panose="02010600040101010101" pitchFamily="2" charset="-122"/>
            </a:endParaRPr>
          </a:p>
        </p:txBody>
      </p:sp>
      <p:grpSp>
        <p:nvGrpSpPr>
          <p:cNvPr id="224" name="Group 92"/>
          <p:cNvGrpSpPr/>
          <p:nvPr/>
        </p:nvGrpSpPr>
        <p:grpSpPr>
          <a:xfrm>
            <a:off x="2401211" y="1199813"/>
            <a:ext cx="6408813" cy="352800"/>
            <a:chOff x="1607243" y="-129681"/>
            <a:chExt cx="2201418" cy="692223"/>
          </a:xfrm>
          <a:solidFill>
            <a:srgbClr val="FFFFFF"/>
          </a:solidFill>
        </p:grpSpPr>
        <p:sp>
          <p:nvSpPr>
            <p:cNvPr id="1048997" name="Rectangle 90"/>
            <p:cNvSpPr/>
            <p:nvPr/>
          </p:nvSpPr>
          <p:spPr bwMode="auto">
            <a:xfrm>
              <a:off x="2735297" y="-129681"/>
              <a:ext cx="1073364" cy="692223"/>
            </a:xfrm>
            <a:prstGeom prst="rect">
              <a:avLst/>
            </a:prstGeom>
            <a:grp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外部门户</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8998" name="Rectangle 91"/>
            <p:cNvSpPr/>
            <p:nvPr/>
          </p:nvSpPr>
          <p:spPr bwMode="auto">
            <a:xfrm>
              <a:off x="1607243" y="-129681"/>
              <a:ext cx="1073780" cy="689382"/>
            </a:xfrm>
            <a:prstGeom prst="rect">
              <a:avLst/>
            </a:prstGeom>
            <a:grp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内部门户</a:t>
              </a:r>
              <a:endParaRPr lang="en-US" sz="1000" kern="0" dirty="0">
                <a:solidFill>
                  <a:srgbClr val="002060"/>
                </a:solidFill>
                <a:latin typeface="华文楷体" panose="02010600040101010101" pitchFamily="2" charset="-122"/>
                <a:ea typeface="华文楷体" panose="02010600040101010101" pitchFamily="2" charset="-122"/>
              </a:endParaRPr>
            </a:p>
          </p:txBody>
        </p:sp>
      </p:grpSp>
      <p:sp>
        <p:nvSpPr>
          <p:cNvPr id="1048999" name="文本框 94"/>
          <p:cNvSpPr txBox="1"/>
          <p:nvPr/>
        </p:nvSpPr>
        <p:spPr>
          <a:xfrm>
            <a:off x="9200536" y="1065586"/>
            <a:ext cx="315466" cy="5360011"/>
          </a:xfrm>
          <a:prstGeom prst="rect">
            <a:avLst/>
          </a:prstGeom>
          <a:solidFill>
            <a:srgbClr val="29C2FF"/>
          </a:solidFill>
          <a:ln w="9525" cap="flat" cmpd="sng" algn="ctr">
            <a:noFill/>
            <a:prstDash val="solid"/>
          </a:ln>
          <a:effectLst>
            <a:outerShdw blurRad="40000" dist="23000" dir="5400000" rotWithShape="0">
              <a:srgbClr val="000000">
                <a:alpha val="35000"/>
              </a:srgbClr>
            </a:outerShdw>
          </a:effectLst>
        </p:spPr>
        <p:txBody>
          <a:bodyPr vert="eaVert" wrap="square" lIns="0" rIns="92023" rtlCol="0" anchor="t">
            <a:noAutofit/>
          </a:bodyPr>
          <a:p>
            <a:pPr algn="ctr" fontAlgn="base">
              <a:spcBef>
                <a:spcPts val="170"/>
              </a:spcBef>
              <a:spcAft>
                <a:spcPct val="0"/>
              </a:spcAft>
            </a:pPr>
            <a:r>
              <a:rPr lang="zh-CN" altLang="en-US" sz="1000" b="1" kern="0" dirty="0">
                <a:solidFill>
                  <a:srgbClr val="FFFFFF"/>
                </a:solidFill>
                <a:latin typeface="华文楷体" panose="02010600040101010101" pitchFamily="2" charset="-122"/>
              </a:rPr>
              <a:t>信息安全体系</a:t>
            </a:r>
            <a:endParaRPr lang="en-US" altLang="zh-CN" sz="1000" b="1" kern="0" dirty="0">
              <a:solidFill>
                <a:srgbClr val="FFFFFF"/>
              </a:solidFill>
              <a:latin typeface="华文楷体" panose="02010600040101010101" pitchFamily="2" charset="-122"/>
            </a:endParaRPr>
          </a:p>
        </p:txBody>
      </p:sp>
      <p:cxnSp>
        <p:nvCxnSpPr>
          <p:cNvPr id="3145787" name="Straight Connector 160"/>
          <p:cNvCxnSpPr/>
          <p:nvPr/>
        </p:nvCxnSpPr>
        <p:spPr>
          <a:xfrm>
            <a:off x="1248856" y="1719212"/>
            <a:ext cx="7785725" cy="0"/>
          </a:xfrm>
          <a:prstGeom prst="line">
            <a:avLst/>
          </a:prstGeom>
          <a:noFill/>
          <a:ln w="12700" cap="flat" cmpd="sng" algn="ctr">
            <a:solidFill>
              <a:srgbClr val="FFFFFF">
                <a:lumMod val="50000"/>
              </a:srgbClr>
            </a:solidFill>
            <a:prstDash val="dash"/>
          </a:ln>
          <a:effectLst/>
        </p:spPr>
      </p:cxnSp>
      <p:sp>
        <p:nvSpPr>
          <p:cNvPr id="1049000" name="Rectangle 150"/>
          <p:cNvSpPr/>
          <p:nvPr/>
        </p:nvSpPr>
        <p:spPr bwMode="auto">
          <a:xfrm>
            <a:off x="1678732" y="5164992"/>
            <a:ext cx="1264095"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统一登录认证系统</a:t>
            </a:r>
            <a:endParaRPr lang="en-US" sz="1000" kern="0" dirty="0">
              <a:solidFill>
                <a:srgbClr val="002060"/>
              </a:solidFill>
              <a:latin typeface="华文楷体" panose="02010600040101010101" pitchFamily="2" charset="-122"/>
            </a:endParaRPr>
          </a:p>
        </p:txBody>
      </p:sp>
      <p:sp>
        <p:nvSpPr>
          <p:cNvPr id="1049001" name="Rectangle 154"/>
          <p:cNvSpPr/>
          <p:nvPr/>
        </p:nvSpPr>
        <p:spPr bwMode="auto">
          <a:xfrm>
            <a:off x="3040833" y="5164992"/>
            <a:ext cx="1264095"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电子邮件系统</a:t>
            </a:r>
            <a:endParaRPr lang="zh-CN" altLang="en-US" sz="1000" kern="0" dirty="0">
              <a:solidFill>
                <a:srgbClr val="002060"/>
              </a:solidFill>
              <a:latin typeface="华文楷体" panose="02010600040101010101" pitchFamily="2" charset="-122"/>
            </a:endParaRPr>
          </a:p>
        </p:txBody>
      </p:sp>
      <p:sp>
        <p:nvSpPr>
          <p:cNvPr id="1049002" name="Rectangle 155"/>
          <p:cNvSpPr/>
          <p:nvPr/>
        </p:nvSpPr>
        <p:spPr bwMode="auto">
          <a:xfrm>
            <a:off x="1678732" y="5416979"/>
            <a:ext cx="1264095"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企业门户</a:t>
            </a:r>
            <a:endParaRPr lang="zh-CN" altLang="en-US" sz="1000" kern="0" dirty="0">
              <a:solidFill>
                <a:srgbClr val="002060"/>
              </a:solidFill>
              <a:latin typeface="华文楷体" panose="02010600040101010101" pitchFamily="2" charset="-122"/>
            </a:endParaRPr>
          </a:p>
        </p:txBody>
      </p:sp>
      <p:sp>
        <p:nvSpPr>
          <p:cNvPr id="1049003" name="Rectangle 118"/>
          <p:cNvSpPr/>
          <p:nvPr/>
        </p:nvSpPr>
        <p:spPr bwMode="auto">
          <a:xfrm>
            <a:off x="3040833" y="5416979"/>
            <a:ext cx="1264095"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即时通信平台</a:t>
            </a:r>
            <a:endParaRPr lang="zh-CN" altLang="en-US" sz="1000" kern="0" dirty="0">
              <a:solidFill>
                <a:srgbClr val="002060"/>
              </a:solidFill>
              <a:latin typeface="华文楷体" panose="02010600040101010101" pitchFamily="2" charset="-122"/>
            </a:endParaRPr>
          </a:p>
        </p:txBody>
      </p:sp>
      <p:sp>
        <p:nvSpPr>
          <p:cNvPr id="1049004" name="Rectangle 124"/>
          <p:cNvSpPr/>
          <p:nvPr/>
        </p:nvSpPr>
        <p:spPr bwMode="auto">
          <a:xfrm>
            <a:off x="7204844" y="1817407"/>
            <a:ext cx="1627821" cy="24530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风险分析</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05" name="Rectangle 154"/>
          <p:cNvSpPr/>
          <p:nvPr/>
        </p:nvSpPr>
        <p:spPr bwMode="auto">
          <a:xfrm>
            <a:off x="6133393" y="5162450"/>
            <a:ext cx="1149177"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主数据管理平台</a:t>
            </a:r>
            <a:endParaRPr lang="zh-CN" altLang="en-US" sz="1000" kern="0" dirty="0">
              <a:solidFill>
                <a:srgbClr val="002060"/>
              </a:solidFill>
              <a:latin typeface="华文楷体" panose="02010600040101010101" pitchFamily="2" charset="-122"/>
            </a:endParaRPr>
          </a:p>
        </p:txBody>
      </p:sp>
      <p:sp>
        <p:nvSpPr>
          <p:cNvPr id="1049006" name="Rectangle 118"/>
          <p:cNvSpPr/>
          <p:nvPr/>
        </p:nvSpPr>
        <p:spPr bwMode="auto">
          <a:xfrm>
            <a:off x="4364525" y="5148967"/>
            <a:ext cx="542154" cy="45254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altLang="zh-CN" sz="1000" kern="0" dirty="0">
                <a:solidFill>
                  <a:srgbClr val="002060"/>
                </a:solidFill>
                <a:latin typeface="华文楷体" panose="02010600040101010101" pitchFamily="2" charset="-122"/>
              </a:rPr>
              <a:t>IT</a:t>
            </a:r>
            <a:r>
              <a:rPr lang="zh-CN" altLang="en-US" sz="1000" kern="0" dirty="0">
                <a:solidFill>
                  <a:srgbClr val="002060"/>
                </a:solidFill>
                <a:latin typeface="华文楷体" panose="02010600040101010101" pitchFamily="2" charset="-122"/>
              </a:rPr>
              <a:t>服务管理</a:t>
            </a:r>
            <a:endParaRPr lang="zh-CN" altLang="en-US" sz="1000" kern="0" dirty="0">
              <a:solidFill>
                <a:srgbClr val="002060"/>
              </a:solidFill>
              <a:latin typeface="华文楷体" panose="02010600040101010101" pitchFamily="2" charset="-122"/>
            </a:endParaRPr>
          </a:p>
        </p:txBody>
      </p:sp>
      <p:sp>
        <p:nvSpPr>
          <p:cNvPr id="1049007" name="Rectangle 154"/>
          <p:cNvSpPr/>
          <p:nvPr/>
        </p:nvSpPr>
        <p:spPr bwMode="auto">
          <a:xfrm>
            <a:off x="7574074" y="5164992"/>
            <a:ext cx="1149177"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大数据平台</a:t>
            </a:r>
            <a:endParaRPr lang="zh-CN" altLang="en-US" sz="1000" kern="0" dirty="0">
              <a:solidFill>
                <a:srgbClr val="002060"/>
              </a:solidFill>
              <a:latin typeface="华文楷体" panose="02010600040101010101" pitchFamily="2" charset="-122"/>
            </a:endParaRPr>
          </a:p>
        </p:txBody>
      </p:sp>
      <p:sp>
        <p:nvSpPr>
          <p:cNvPr id="1049008" name="Rectangle 161"/>
          <p:cNvSpPr/>
          <p:nvPr/>
        </p:nvSpPr>
        <p:spPr>
          <a:xfrm>
            <a:off x="5361737" y="2665730"/>
            <a:ext cx="1921776" cy="514717"/>
          </a:xfrm>
          <a:prstGeom prst="rect">
            <a:avLst/>
          </a:prstGeom>
          <a:solidFill>
            <a:srgbClr val="C00000"/>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algn="r" fontAlgn="base">
              <a:spcBef>
                <a:spcPct val="0"/>
              </a:spcBef>
              <a:spcAft>
                <a:spcPct val="0"/>
              </a:spcAft>
            </a:pP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9009" name="Rectangle 81"/>
          <p:cNvSpPr/>
          <p:nvPr/>
        </p:nvSpPr>
        <p:spPr bwMode="auto">
          <a:xfrm>
            <a:off x="5439186" y="2771405"/>
            <a:ext cx="411926" cy="32283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销售管理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0" name="Rectangle 63"/>
          <p:cNvSpPr/>
          <p:nvPr/>
        </p:nvSpPr>
        <p:spPr>
          <a:xfrm>
            <a:off x="7420274" y="2590970"/>
            <a:ext cx="1614306" cy="648940"/>
          </a:xfrm>
          <a:prstGeom prst="rect">
            <a:avLst/>
          </a:prstGeom>
          <a:solidFill>
            <a:srgbClr val="002776"/>
          </a:solidFill>
          <a:ln>
            <a:noFill/>
          </a:ln>
        </p:spPr>
        <p:txBody>
          <a:bodyPr rot="0" spcFirstLastPara="0" vertOverflow="overflow" horzOverflow="overflow" vert="horz" wrap="square" lIns="77913" tIns="38957" rIns="77913" bIns="38957" numCol="1" spcCol="0" rtlCol="0" fromWordArt="0" anchor="t" anchorCtr="0" forceAA="0" compatLnSpc="1">
            <a:noAutofit/>
          </a:bodyPr>
          <a:p>
            <a:pPr algn="ctr" fontAlgn="base">
              <a:spcBef>
                <a:spcPct val="0"/>
              </a:spcBef>
              <a:spcAft>
                <a:spcPct val="0"/>
              </a:spcAft>
            </a:pPr>
            <a:r>
              <a:rPr lang="zh-CN" altLang="en-US" sz="1000" b="1" dirty="0">
                <a:solidFill>
                  <a:srgbClr val="FFFFFF"/>
                </a:solidFill>
                <a:latin typeface="华文楷体" panose="02010600040101010101" pitchFamily="2" charset="-122"/>
              </a:rPr>
              <a:t>营销服务平台</a:t>
            </a: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9011" name="Rectangle 63"/>
          <p:cNvSpPr/>
          <p:nvPr/>
        </p:nvSpPr>
        <p:spPr>
          <a:xfrm>
            <a:off x="2255168" y="2567837"/>
            <a:ext cx="1614306" cy="648940"/>
          </a:xfrm>
          <a:prstGeom prst="rect">
            <a:avLst/>
          </a:prstGeom>
          <a:solidFill>
            <a:srgbClr val="002776"/>
          </a:solidFill>
          <a:ln>
            <a:noFill/>
          </a:ln>
        </p:spPr>
        <p:txBody>
          <a:bodyPr rot="0" spcFirstLastPara="0" vertOverflow="overflow" horzOverflow="overflow" vert="horz" wrap="square" lIns="77913" tIns="38957" rIns="77913" bIns="38957" numCol="1" spcCol="0" rtlCol="0" fromWordArt="0" anchor="t" anchorCtr="0" forceAA="0" compatLnSpc="1">
            <a:noAutofit/>
          </a:bodyPr>
          <a:p>
            <a:pPr algn="ctr" fontAlgn="base">
              <a:spcBef>
                <a:spcPct val="0"/>
              </a:spcBef>
              <a:spcAft>
                <a:spcPct val="0"/>
              </a:spcAft>
            </a:pPr>
            <a:r>
              <a:rPr lang="zh-CN" altLang="en-US" sz="1000" b="1" dirty="0">
                <a:solidFill>
                  <a:srgbClr val="FFFFFF"/>
                </a:solidFill>
                <a:latin typeface="华文楷体" panose="02010600040101010101" pitchFamily="2" charset="-122"/>
              </a:rPr>
              <a:t>供应商关系平台</a:t>
            </a:r>
            <a:endParaRPr lang="en-US" sz="1000" b="1" dirty="0">
              <a:solidFill>
                <a:srgbClr val="FFFFFF"/>
              </a:solidFill>
              <a:latin typeface="华文楷体" panose="02010600040101010101" pitchFamily="2" charset="-122"/>
              <a:ea typeface="华文楷体" panose="02010600040101010101" pitchFamily="2" charset="-122"/>
            </a:endParaRPr>
          </a:p>
        </p:txBody>
      </p:sp>
      <p:sp>
        <p:nvSpPr>
          <p:cNvPr id="1049012" name="Rectangle 81"/>
          <p:cNvSpPr/>
          <p:nvPr/>
        </p:nvSpPr>
        <p:spPr bwMode="auto">
          <a:xfrm>
            <a:off x="5900117" y="2771405"/>
            <a:ext cx="411926" cy="32283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项目管理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3" name="Rectangle 81"/>
          <p:cNvSpPr/>
          <p:nvPr/>
        </p:nvSpPr>
        <p:spPr bwMode="auto">
          <a:xfrm>
            <a:off x="6361049" y="2771405"/>
            <a:ext cx="411926" cy="32283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生产管理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4" name="Rectangle 81"/>
          <p:cNvSpPr/>
          <p:nvPr/>
        </p:nvSpPr>
        <p:spPr bwMode="auto">
          <a:xfrm>
            <a:off x="6821982" y="2771405"/>
            <a:ext cx="411926" cy="32283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altLang="zh-CN" sz="1000" kern="0" dirty="0">
                <a:solidFill>
                  <a:srgbClr val="002060"/>
                </a:solidFill>
                <a:latin typeface="华文楷体" panose="02010600040101010101" pitchFamily="2" charset="-122"/>
              </a:rPr>
              <a:t>……</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5" name="Rectangle 81"/>
          <p:cNvSpPr/>
          <p:nvPr/>
        </p:nvSpPr>
        <p:spPr bwMode="auto">
          <a:xfrm>
            <a:off x="7488629" y="2822559"/>
            <a:ext cx="411926" cy="322835"/>
          </a:xfrm>
          <a:prstGeom prst="rect">
            <a:avLst/>
          </a:prstGeom>
          <a:solidFill>
            <a:srgbClr val="FFFFFF"/>
          </a:solidFill>
          <a:ln w="3175">
            <a:solidFill>
              <a:srgbClr val="FFFFFF"/>
            </a:solidFill>
          </a:ln>
        </p:spPr>
        <p:txBody>
          <a:bodyPr rot="0" spcFirstLastPara="0" vertOverflow="overflow" horzOverflow="overflow" vert="horz" wrap="none" lIns="77913" tIns="38957" rIns="77913" bIns="38957" numCol="1" spcCol="0" rtlCol="0" fromWordArt="0" anchor="ctr" anchorCtr="0" forceAA="0" compatLnSpc="1">
            <a:noAutofit/>
          </a:bodyPr>
          <a:p>
            <a:pPr algn="ctr" fontAlgn="base">
              <a:spcBef>
                <a:spcPct val="0"/>
              </a:spcBef>
              <a:spcAft>
                <a:spcPct val="0"/>
              </a:spcAft>
            </a:pPr>
            <a:r>
              <a:rPr lang="en-US" altLang="zh-CN" sz="1000" kern="0" dirty="0">
                <a:solidFill>
                  <a:srgbClr val="002060"/>
                </a:solidFill>
                <a:latin typeface="华文楷体" panose="02010600040101010101" pitchFamily="2" charset="-122"/>
              </a:rPr>
              <a:t>CRM</a:t>
            </a:r>
            <a:endParaRPr lang="en-US" altLang="zh-CN" sz="1000" kern="0" dirty="0">
              <a:solidFill>
                <a:srgbClr val="002060"/>
              </a:solidFill>
              <a:latin typeface="华文楷体" panose="02010600040101010101" pitchFamily="2" charset="-122"/>
            </a:endParaRPr>
          </a:p>
        </p:txBody>
      </p:sp>
      <p:sp>
        <p:nvSpPr>
          <p:cNvPr id="1049016" name="Rectangle 81"/>
          <p:cNvSpPr/>
          <p:nvPr/>
        </p:nvSpPr>
        <p:spPr bwMode="auto">
          <a:xfrm>
            <a:off x="7949561" y="2822559"/>
            <a:ext cx="411926" cy="322835"/>
          </a:xfrm>
          <a:prstGeom prst="rect">
            <a:avLst/>
          </a:prstGeom>
          <a:solidFill>
            <a:srgbClr val="FFFFFF"/>
          </a:solidFill>
          <a:ln w="3175">
            <a:solidFill>
              <a:srgbClr val="FFFFFF"/>
            </a:solidFill>
          </a:ln>
        </p:spPr>
        <p:txBody>
          <a:bodyPr rot="0" spcFirstLastPara="0" vertOverflow="overflow" horzOverflow="overflow" vert="horz" wrap="none" lIns="77913" tIns="38957" rIns="77913" bIns="38957" numCol="1" spcCol="0" rtlCol="0" fromWordArt="0" anchor="ctr" anchorCtr="0" forceAA="0" compatLnSpc="1">
            <a:noAutofit/>
          </a:bodyPr>
          <a:p>
            <a:pPr algn="ctr" fontAlgn="base">
              <a:spcBef>
                <a:spcPct val="0"/>
              </a:spcBef>
              <a:spcAft>
                <a:spcPct val="0"/>
              </a:spcAft>
            </a:pPr>
            <a:r>
              <a:rPr lang="en-US" altLang="zh-CN" sz="1000" kern="0" dirty="0">
                <a:solidFill>
                  <a:srgbClr val="002060"/>
                </a:solidFill>
                <a:latin typeface="华文楷体" panose="02010600040101010101" pitchFamily="2" charset="-122"/>
              </a:rPr>
              <a:t>MRO</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7" name="Rectangle 81"/>
          <p:cNvSpPr/>
          <p:nvPr/>
        </p:nvSpPr>
        <p:spPr bwMode="auto">
          <a:xfrm>
            <a:off x="8410492" y="2822559"/>
            <a:ext cx="411926" cy="32283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sz="1000" kern="0" dirty="0">
                <a:solidFill>
                  <a:srgbClr val="002060"/>
                </a:solidFill>
                <a:latin typeface="华文楷体" panose="02010600040101010101" pitchFamily="2" charset="-122"/>
              </a:rPr>
              <a:t>……</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8" name="Rectangle 79"/>
          <p:cNvSpPr/>
          <p:nvPr/>
        </p:nvSpPr>
        <p:spPr bwMode="auto">
          <a:xfrm>
            <a:off x="2318892" y="2837447"/>
            <a:ext cx="738434" cy="26980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供应商关系管理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19" name="Rectangle 79"/>
          <p:cNvSpPr/>
          <p:nvPr/>
        </p:nvSpPr>
        <p:spPr bwMode="auto">
          <a:xfrm>
            <a:off x="3090422" y="2837122"/>
            <a:ext cx="738434" cy="269805"/>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集中采购招标</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20" name="Rectangle 85"/>
          <p:cNvSpPr/>
          <p:nvPr/>
        </p:nvSpPr>
        <p:spPr bwMode="auto">
          <a:xfrm>
            <a:off x="5988365" y="2197303"/>
            <a:ext cx="526383" cy="259618"/>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法务管理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21" name="Rectangle 86"/>
          <p:cNvSpPr/>
          <p:nvPr/>
        </p:nvSpPr>
        <p:spPr bwMode="auto">
          <a:xfrm>
            <a:off x="6735020" y="2197303"/>
            <a:ext cx="529100" cy="259619"/>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科研管理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22" name="Rectangle 87"/>
          <p:cNvSpPr/>
          <p:nvPr/>
        </p:nvSpPr>
        <p:spPr bwMode="auto">
          <a:xfrm>
            <a:off x="8310496" y="2197303"/>
            <a:ext cx="511922" cy="25962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altLang="zh-CN" sz="1000" kern="0" dirty="0">
                <a:solidFill>
                  <a:srgbClr val="002060"/>
                </a:solidFill>
                <a:latin typeface="华文楷体" panose="02010600040101010101" pitchFamily="2" charset="-122"/>
              </a:rPr>
              <a:t>…</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23" name="Rectangle 88"/>
          <p:cNvSpPr/>
          <p:nvPr/>
        </p:nvSpPr>
        <p:spPr bwMode="auto">
          <a:xfrm>
            <a:off x="7484392" y="2197303"/>
            <a:ext cx="610863" cy="26863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审计</a:t>
            </a:r>
            <a:endParaRPr lang="en-US" altLang="zh-CN" sz="1000" kern="0" dirty="0">
              <a:solidFill>
                <a:srgbClr val="002060"/>
              </a:solidFill>
              <a:latin typeface="华文楷体" panose="02010600040101010101" pitchFamily="2" charset="-122"/>
            </a:endParaRPr>
          </a:p>
          <a:p>
            <a:pPr algn="ctr" fontAlgn="base">
              <a:spcBef>
                <a:spcPct val="0"/>
              </a:spcBef>
              <a:spcAft>
                <a:spcPct val="0"/>
              </a:spcAft>
            </a:pPr>
            <a:r>
              <a:rPr lang="zh-CN" altLang="en-US" sz="1000" kern="0" dirty="0">
                <a:solidFill>
                  <a:srgbClr val="002060"/>
                </a:solidFill>
                <a:latin typeface="华文楷体" panose="02010600040101010101" pitchFamily="2" charset="-122"/>
              </a:rPr>
              <a:t>管理</a:t>
            </a:r>
            <a:endParaRPr lang="en-US" sz="1000" kern="0" dirty="0">
              <a:solidFill>
                <a:srgbClr val="002060"/>
              </a:solidFill>
              <a:latin typeface="华文楷体" panose="02010600040101010101" pitchFamily="2" charset="-122"/>
              <a:ea typeface="华文楷体" panose="02010600040101010101" pitchFamily="2" charset="-122"/>
            </a:endParaRPr>
          </a:p>
        </p:txBody>
      </p:sp>
      <p:sp>
        <p:nvSpPr>
          <p:cNvPr id="1049024" name="Rectangle 79"/>
          <p:cNvSpPr/>
          <p:nvPr/>
        </p:nvSpPr>
        <p:spPr bwMode="auto">
          <a:xfrm>
            <a:off x="2746882" y="3899861"/>
            <a:ext cx="733232"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zh-CN" altLang="en-US" sz="1000" dirty="0">
                <a:solidFill>
                  <a:srgbClr val="000000"/>
                </a:solidFill>
                <a:latin typeface="华文楷体" panose="02010600040101010101" pitchFamily="2" charset="-122"/>
              </a:rPr>
              <a:t>设计</a:t>
            </a:r>
            <a:endParaRPr lang="en-US" sz="1000" dirty="0">
              <a:solidFill>
                <a:srgbClr val="000000"/>
              </a:solidFill>
              <a:latin typeface="华文楷体" panose="02010600040101010101" pitchFamily="2" charset="-122"/>
            </a:endParaRPr>
          </a:p>
        </p:txBody>
      </p:sp>
      <p:sp>
        <p:nvSpPr>
          <p:cNvPr id="1049025" name="Rectangle 79"/>
          <p:cNvSpPr/>
          <p:nvPr/>
        </p:nvSpPr>
        <p:spPr bwMode="auto">
          <a:xfrm>
            <a:off x="4314318" y="3899861"/>
            <a:ext cx="887211"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en-US" altLang="zh-CN" sz="1000" dirty="0">
                <a:solidFill>
                  <a:srgbClr val="000000"/>
                </a:solidFill>
                <a:latin typeface="华文楷体" panose="02010600040101010101" pitchFamily="2" charset="-122"/>
              </a:rPr>
              <a:t>MES</a:t>
            </a:r>
            <a:endParaRPr lang="en-US" sz="1000" dirty="0">
              <a:solidFill>
                <a:srgbClr val="000000"/>
              </a:solidFill>
              <a:latin typeface="华文楷体" panose="02010600040101010101" pitchFamily="2" charset="-122"/>
            </a:endParaRPr>
          </a:p>
        </p:txBody>
      </p:sp>
      <p:sp>
        <p:nvSpPr>
          <p:cNvPr id="1049026" name="Rectangle 79"/>
          <p:cNvSpPr/>
          <p:nvPr/>
        </p:nvSpPr>
        <p:spPr bwMode="auto">
          <a:xfrm>
            <a:off x="6278433" y="3899861"/>
            <a:ext cx="887211"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zh-CN" altLang="en-US" sz="1000" dirty="0">
                <a:solidFill>
                  <a:srgbClr val="000000"/>
                </a:solidFill>
                <a:latin typeface="华文楷体" panose="02010600040101010101" pitchFamily="2" charset="-122"/>
              </a:rPr>
              <a:t>仓储物流</a:t>
            </a:r>
            <a:endParaRPr lang="en-US" altLang="zh-CN" sz="1000" dirty="0">
              <a:solidFill>
                <a:srgbClr val="000000"/>
              </a:solidFill>
              <a:latin typeface="华文楷体" panose="02010600040101010101" pitchFamily="2" charset="-122"/>
            </a:endParaRPr>
          </a:p>
        </p:txBody>
      </p:sp>
      <p:sp>
        <p:nvSpPr>
          <p:cNvPr id="1049027" name="Rectangle 79"/>
          <p:cNvSpPr/>
          <p:nvPr/>
        </p:nvSpPr>
        <p:spPr bwMode="auto">
          <a:xfrm>
            <a:off x="7216130" y="3899861"/>
            <a:ext cx="887211"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zh-CN" altLang="en-US" sz="1000" dirty="0">
                <a:solidFill>
                  <a:srgbClr val="000000"/>
                </a:solidFill>
                <a:latin typeface="华文楷体" panose="02010600040101010101" pitchFamily="2" charset="-122"/>
              </a:rPr>
              <a:t>安环健</a:t>
            </a:r>
            <a:endParaRPr lang="en-US" sz="1000" dirty="0">
              <a:solidFill>
                <a:srgbClr val="000000"/>
              </a:solidFill>
              <a:latin typeface="华文楷体" panose="02010600040101010101" pitchFamily="2" charset="-122"/>
            </a:endParaRPr>
          </a:p>
        </p:txBody>
      </p:sp>
      <p:sp>
        <p:nvSpPr>
          <p:cNvPr id="1049028" name="Rectangle 79"/>
          <p:cNvSpPr/>
          <p:nvPr/>
        </p:nvSpPr>
        <p:spPr bwMode="auto">
          <a:xfrm>
            <a:off x="8153824" y="3899861"/>
            <a:ext cx="582072"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en-US" sz="1000" dirty="0">
                <a:solidFill>
                  <a:srgbClr val="000000"/>
                </a:solidFill>
                <a:latin typeface="华文楷体" panose="02010600040101010101" pitchFamily="2" charset="-122"/>
              </a:rPr>
              <a:t>……</a:t>
            </a:r>
            <a:endParaRPr lang="en-US" sz="1000" dirty="0">
              <a:solidFill>
                <a:srgbClr val="000000"/>
              </a:solidFill>
              <a:latin typeface="华文楷体" panose="02010600040101010101" pitchFamily="2" charset="-122"/>
            </a:endParaRPr>
          </a:p>
        </p:txBody>
      </p:sp>
      <p:sp>
        <p:nvSpPr>
          <p:cNvPr id="1049029" name="Rectangle 118"/>
          <p:cNvSpPr/>
          <p:nvPr/>
        </p:nvSpPr>
        <p:spPr bwMode="auto">
          <a:xfrm>
            <a:off x="6133393" y="5442348"/>
            <a:ext cx="1149177" cy="184534"/>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kern="0" dirty="0">
                <a:solidFill>
                  <a:srgbClr val="002060"/>
                </a:solidFill>
                <a:latin typeface="华文楷体" panose="02010600040101010101" pitchFamily="2" charset="-122"/>
              </a:rPr>
              <a:t>企业数据仓库</a:t>
            </a:r>
            <a:endParaRPr lang="zh-CN" altLang="en-US" sz="1000" kern="0" dirty="0">
              <a:solidFill>
                <a:srgbClr val="002060"/>
              </a:solidFill>
              <a:latin typeface="华文楷体" panose="02010600040101010101" pitchFamily="2" charset="-122"/>
            </a:endParaRPr>
          </a:p>
        </p:txBody>
      </p:sp>
      <p:sp>
        <p:nvSpPr>
          <p:cNvPr id="1049030" name="Oval 216"/>
          <p:cNvSpPr/>
          <p:nvPr/>
        </p:nvSpPr>
        <p:spPr>
          <a:xfrm>
            <a:off x="983908" y="480644"/>
            <a:ext cx="360363" cy="360363"/>
          </a:xfrm>
          <a:prstGeom prst="ellipse">
            <a:avLst/>
          </a:prstGeom>
          <a:solidFill>
            <a:srgbClr val="C00000"/>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sz="1600" b="1" dirty="0">
                <a:solidFill>
                  <a:srgbClr val="FFFFFF"/>
                </a:solidFill>
                <a:latin typeface="华文楷体" panose="02010600040101010101" pitchFamily="2" charset="-122"/>
                <a:ea typeface="华文楷体" panose="02010600040101010101" pitchFamily="2" charset="-122"/>
              </a:rPr>
              <a:t>1</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49031" name="Oval 216"/>
          <p:cNvSpPr/>
          <p:nvPr/>
        </p:nvSpPr>
        <p:spPr>
          <a:xfrm>
            <a:off x="3440832" y="454974"/>
            <a:ext cx="360363" cy="360363"/>
          </a:xfrm>
          <a:prstGeom prst="ellipse">
            <a:avLst/>
          </a:prstGeom>
          <a:solidFill>
            <a:srgbClr val="002776"/>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en-US" altLang="zh-CN" sz="1600" b="1" dirty="0">
                <a:solidFill>
                  <a:srgbClr val="FFFFFF"/>
                </a:solidFill>
                <a:latin typeface="华文楷体" panose="02010600040101010101" pitchFamily="2" charset="-122"/>
              </a:rPr>
              <a:t>5</a:t>
            </a:r>
            <a:endParaRPr lang="en-US" sz="1600" b="1" dirty="0">
              <a:solidFill>
                <a:srgbClr val="FFFFFF"/>
              </a:solidFill>
              <a:latin typeface="华文楷体" panose="02010600040101010101" pitchFamily="2" charset="-122"/>
            </a:endParaRPr>
          </a:p>
        </p:txBody>
      </p:sp>
      <p:sp>
        <p:nvSpPr>
          <p:cNvPr id="1049032" name="Oval 216"/>
          <p:cNvSpPr/>
          <p:nvPr/>
        </p:nvSpPr>
        <p:spPr>
          <a:xfrm>
            <a:off x="2194055" y="454974"/>
            <a:ext cx="360363" cy="360363"/>
          </a:xfrm>
          <a:prstGeom prst="ellipse">
            <a:avLst/>
          </a:prstGeom>
          <a:solidFill>
            <a:srgbClr val="29C2FF"/>
          </a:solidFill>
          <a:ln w="9525" cap="flat" cmpd="sng" algn="ctr">
            <a:noFill/>
            <a:prstDash val="solid"/>
          </a:ln>
          <a:effectLst>
            <a:outerShdw blurRad="40000" dist="23000" dir="5400000" rotWithShape="0">
              <a:srgbClr val="000000">
                <a:alpha val="35000"/>
              </a:srgbClr>
            </a:outerShdw>
          </a:effectLst>
        </p:spPr>
        <p:txBody>
          <a:bodyPr vert="horz" wrap="square" lIns="0" rIns="92023" rtlCol="0" anchor="ctr">
            <a:noAutofit/>
          </a:bodyPr>
          <a:p>
            <a:pPr algn="r" fontAlgn="base">
              <a:spcBef>
                <a:spcPts val="170"/>
              </a:spcBef>
              <a:spcAft>
                <a:spcPct val="0"/>
              </a:spcAft>
            </a:pPr>
            <a:r>
              <a:rPr lang="en-US" sz="1600" b="1" kern="0" dirty="0">
                <a:solidFill>
                  <a:srgbClr val="FFFFFF"/>
                </a:solidFill>
                <a:latin typeface="华文楷体" panose="02010600040101010101" pitchFamily="2" charset="-122"/>
              </a:rPr>
              <a:t>3</a:t>
            </a:r>
            <a:endParaRPr lang="en-US" sz="1600" b="1" kern="0" dirty="0">
              <a:solidFill>
                <a:srgbClr val="FFFFFF"/>
              </a:solidFill>
              <a:latin typeface="华文楷体" panose="02010600040101010101" pitchFamily="2" charset="-122"/>
            </a:endParaRPr>
          </a:p>
        </p:txBody>
      </p:sp>
      <p:sp>
        <p:nvSpPr>
          <p:cNvPr id="1049033" name="文本框 19"/>
          <p:cNvSpPr txBox="1"/>
          <p:nvPr/>
        </p:nvSpPr>
        <p:spPr>
          <a:xfrm>
            <a:off x="210306" y="1207935"/>
            <a:ext cx="614803" cy="261610"/>
          </a:xfrm>
          <a:prstGeom prst="rect">
            <a:avLst/>
          </a:prstGeom>
          <a:solidFill>
            <a:schemeClr val="bg1"/>
          </a:solidFill>
        </p:spPr>
        <p:txBody>
          <a:bodyPr wrap="square" rtlCol="0">
            <a:spAutoFit/>
          </a:bodyPr>
          <a:p>
            <a:pPr algn="ctr" fontAlgn="base">
              <a:lnSpc>
                <a:spcPct val="110000"/>
              </a:lnSpc>
              <a:spcBef>
                <a:spcPts val="300"/>
              </a:spcBef>
              <a:spcAft>
                <a:spcPct val="0"/>
              </a:spcAft>
            </a:pPr>
            <a:r>
              <a:rPr lang="zh-CN" altLang="en-US" sz="1000" b="1" dirty="0">
                <a:solidFill>
                  <a:srgbClr val="002060"/>
                </a:solidFill>
                <a:latin typeface="华文楷体" panose="02010600040101010101" pitchFamily="2" charset="-122"/>
              </a:rPr>
              <a:t>展现层</a:t>
            </a:r>
            <a:endParaRPr lang="en-US" sz="1000" b="1" dirty="0">
              <a:solidFill>
                <a:srgbClr val="002060"/>
              </a:solidFill>
              <a:latin typeface="华文楷体" panose="02010600040101010101" pitchFamily="2" charset="-122"/>
              <a:ea typeface="华文楷体" panose="02010600040101010101" pitchFamily="2" charset="-122"/>
            </a:endParaRPr>
          </a:p>
        </p:txBody>
      </p:sp>
      <p:cxnSp>
        <p:nvCxnSpPr>
          <p:cNvPr id="3145788" name="Straight Connector 171"/>
          <p:cNvCxnSpPr/>
          <p:nvPr/>
        </p:nvCxnSpPr>
        <p:spPr bwMode="auto">
          <a:xfrm>
            <a:off x="279634" y="1665278"/>
            <a:ext cx="535640" cy="0"/>
          </a:xfrm>
          <a:prstGeom prst="line">
            <a:avLst/>
          </a:prstGeom>
          <a:noFill/>
          <a:ln w="3175" cap="flat" cmpd="sng" algn="ctr">
            <a:solidFill>
              <a:srgbClr val="00A1DE"/>
            </a:solidFill>
            <a:prstDash val="solid"/>
            <a:round/>
            <a:headEnd type="none" w="med" len="med"/>
            <a:tailEnd type="none" w="med" len="med"/>
          </a:ln>
          <a:effectLst/>
        </p:spPr>
      </p:cxnSp>
      <p:cxnSp>
        <p:nvCxnSpPr>
          <p:cNvPr id="3145789" name="Straight Arrow Connector 68"/>
          <p:cNvCxnSpPr/>
          <p:nvPr/>
        </p:nvCxnSpPr>
        <p:spPr bwMode="auto">
          <a:xfrm flipV="1">
            <a:off x="546304" y="1699923"/>
            <a:ext cx="611" cy="1728360"/>
          </a:xfrm>
          <a:prstGeom prst="straightConnector1">
            <a:avLst/>
          </a:prstGeom>
          <a:noFill/>
          <a:ln w="3175" cap="flat" cmpd="sng" algn="ctr">
            <a:solidFill>
              <a:srgbClr val="00A1DE"/>
            </a:solidFill>
            <a:prstDash val="solid"/>
            <a:round/>
            <a:headEnd type="triangle" w="med" len="med"/>
            <a:tailEnd type="triangle" w="med" len="med"/>
          </a:ln>
          <a:effectLst/>
        </p:spPr>
      </p:cxnSp>
      <p:sp>
        <p:nvSpPr>
          <p:cNvPr id="1049034" name="文本框 19"/>
          <p:cNvSpPr txBox="1"/>
          <p:nvPr/>
        </p:nvSpPr>
        <p:spPr>
          <a:xfrm>
            <a:off x="195612" y="2302577"/>
            <a:ext cx="614803" cy="398781"/>
          </a:xfrm>
          <a:prstGeom prst="rect">
            <a:avLst/>
          </a:prstGeom>
          <a:solidFill>
            <a:schemeClr val="bg1"/>
          </a:solidFill>
        </p:spPr>
        <p:txBody>
          <a:bodyPr wrap="square" rtlCol="0">
            <a:spAutoFit/>
          </a:bodyPr>
          <a:p>
            <a:pPr algn="ctr" fontAlgn="base">
              <a:lnSpc>
                <a:spcPct val="110000"/>
              </a:lnSpc>
              <a:spcBef>
                <a:spcPts val="300"/>
              </a:spcBef>
              <a:spcAft>
                <a:spcPct val="0"/>
              </a:spcAft>
            </a:pPr>
            <a:r>
              <a:rPr lang="zh-CN" altLang="en-US" sz="1000" b="1" dirty="0">
                <a:solidFill>
                  <a:srgbClr val="002060"/>
                </a:solidFill>
                <a:latin typeface="华文楷体" panose="02010600040101010101" pitchFamily="2" charset="-122"/>
              </a:rPr>
              <a:t>决策管理层</a:t>
            </a:r>
            <a:endParaRPr lang="en-US" sz="1000" b="1" dirty="0">
              <a:solidFill>
                <a:srgbClr val="002060"/>
              </a:solidFill>
              <a:latin typeface="华文楷体" panose="02010600040101010101" pitchFamily="2" charset="-122"/>
              <a:ea typeface="华文楷体" panose="02010600040101010101" pitchFamily="2" charset="-122"/>
            </a:endParaRPr>
          </a:p>
        </p:txBody>
      </p:sp>
      <p:cxnSp>
        <p:nvCxnSpPr>
          <p:cNvPr id="3145790" name="Straight Connector 171"/>
          <p:cNvCxnSpPr/>
          <p:nvPr/>
        </p:nvCxnSpPr>
        <p:spPr bwMode="auto">
          <a:xfrm>
            <a:off x="279634" y="3443698"/>
            <a:ext cx="535640" cy="0"/>
          </a:xfrm>
          <a:prstGeom prst="line">
            <a:avLst/>
          </a:prstGeom>
          <a:noFill/>
          <a:ln w="3175" cap="flat" cmpd="sng" algn="ctr">
            <a:solidFill>
              <a:srgbClr val="00A1DE"/>
            </a:solidFill>
            <a:prstDash val="solid"/>
            <a:round/>
            <a:headEnd type="none" w="med" len="med"/>
            <a:tailEnd type="none" w="med" len="med"/>
          </a:ln>
          <a:effectLst/>
        </p:spPr>
      </p:cxnSp>
      <p:cxnSp>
        <p:nvCxnSpPr>
          <p:cNvPr id="3145791" name="Straight Arrow Connector 68"/>
          <p:cNvCxnSpPr/>
          <p:nvPr/>
        </p:nvCxnSpPr>
        <p:spPr bwMode="auto">
          <a:xfrm flipV="1">
            <a:off x="546104" y="3487372"/>
            <a:ext cx="611" cy="1428396"/>
          </a:xfrm>
          <a:prstGeom prst="straightConnector1">
            <a:avLst/>
          </a:prstGeom>
          <a:noFill/>
          <a:ln w="3175" cap="flat" cmpd="sng" algn="ctr">
            <a:solidFill>
              <a:srgbClr val="00A1DE"/>
            </a:solidFill>
            <a:prstDash val="solid"/>
            <a:round/>
            <a:headEnd type="triangle" w="med" len="med"/>
            <a:tailEnd type="triangle" w="med" len="med"/>
          </a:ln>
          <a:effectLst/>
        </p:spPr>
      </p:cxnSp>
      <p:cxnSp>
        <p:nvCxnSpPr>
          <p:cNvPr id="3145792" name="Straight Connector 171"/>
          <p:cNvCxnSpPr/>
          <p:nvPr/>
        </p:nvCxnSpPr>
        <p:spPr bwMode="auto">
          <a:xfrm>
            <a:off x="235193" y="4942941"/>
            <a:ext cx="535640" cy="0"/>
          </a:xfrm>
          <a:prstGeom prst="line">
            <a:avLst/>
          </a:prstGeom>
          <a:noFill/>
          <a:ln w="3175" cap="flat" cmpd="sng" algn="ctr">
            <a:solidFill>
              <a:srgbClr val="00A1DE"/>
            </a:solidFill>
            <a:prstDash val="solid"/>
            <a:round/>
            <a:headEnd type="none" w="med" len="med"/>
            <a:tailEnd type="none" w="med" len="med"/>
          </a:ln>
          <a:effectLst/>
        </p:spPr>
      </p:cxnSp>
      <p:sp>
        <p:nvSpPr>
          <p:cNvPr id="1049035" name="文本框 19"/>
          <p:cNvSpPr txBox="1"/>
          <p:nvPr/>
        </p:nvSpPr>
        <p:spPr>
          <a:xfrm>
            <a:off x="210305" y="4006225"/>
            <a:ext cx="614803" cy="398780"/>
          </a:xfrm>
          <a:prstGeom prst="rect">
            <a:avLst/>
          </a:prstGeom>
          <a:solidFill>
            <a:schemeClr val="bg1"/>
          </a:solidFill>
        </p:spPr>
        <p:txBody>
          <a:bodyPr wrap="square" rtlCol="0">
            <a:spAutoFit/>
          </a:bodyPr>
          <a:p>
            <a:pPr algn="ctr" fontAlgn="base">
              <a:lnSpc>
                <a:spcPct val="110000"/>
              </a:lnSpc>
              <a:spcBef>
                <a:spcPts val="300"/>
              </a:spcBef>
              <a:spcAft>
                <a:spcPct val="0"/>
              </a:spcAft>
            </a:pPr>
            <a:r>
              <a:rPr lang="zh-CN" altLang="en-US" sz="1000" b="1" dirty="0">
                <a:solidFill>
                  <a:srgbClr val="002060"/>
                </a:solidFill>
                <a:latin typeface="华文楷体" panose="02010600040101010101" pitchFamily="2" charset="-122"/>
              </a:rPr>
              <a:t>业务运营层</a:t>
            </a:r>
            <a:endParaRPr lang="en-US" sz="1000" b="1" dirty="0">
              <a:solidFill>
                <a:srgbClr val="002060"/>
              </a:solidFill>
              <a:latin typeface="华文楷体" panose="02010600040101010101" pitchFamily="2" charset="-122"/>
              <a:ea typeface="华文楷体" panose="02010600040101010101" pitchFamily="2" charset="-122"/>
            </a:endParaRPr>
          </a:p>
        </p:txBody>
      </p:sp>
      <p:cxnSp>
        <p:nvCxnSpPr>
          <p:cNvPr id="3145793" name="Straight Connector 171"/>
          <p:cNvCxnSpPr/>
          <p:nvPr/>
        </p:nvCxnSpPr>
        <p:spPr bwMode="auto">
          <a:xfrm>
            <a:off x="249131" y="5634065"/>
            <a:ext cx="535640" cy="0"/>
          </a:xfrm>
          <a:prstGeom prst="line">
            <a:avLst/>
          </a:prstGeom>
          <a:noFill/>
          <a:ln w="3175" cap="flat" cmpd="sng" algn="ctr">
            <a:solidFill>
              <a:srgbClr val="00A1DE"/>
            </a:solidFill>
            <a:prstDash val="solid"/>
            <a:round/>
            <a:headEnd type="none" w="med" len="med"/>
            <a:tailEnd type="none" w="med" len="med"/>
          </a:ln>
          <a:effectLst/>
        </p:spPr>
      </p:cxnSp>
      <p:cxnSp>
        <p:nvCxnSpPr>
          <p:cNvPr id="3145794" name="Straight Arrow Connector 68"/>
          <p:cNvCxnSpPr/>
          <p:nvPr/>
        </p:nvCxnSpPr>
        <p:spPr bwMode="auto">
          <a:xfrm flipV="1">
            <a:off x="541339" y="4941243"/>
            <a:ext cx="672" cy="666358"/>
          </a:xfrm>
          <a:prstGeom prst="straightConnector1">
            <a:avLst/>
          </a:prstGeom>
          <a:noFill/>
          <a:ln w="3175" cap="flat" cmpd="sng" algn="ctr">
            <a:solidFill>
              <a:srgbClr val="00A1DE"/>
            </a:solidFill>
            <a:prstDash val="solid"/>
            <a:round/>
            <a:headEnd type="triangle" w="med" len="med"/>
            <a:tailEnd type="triangle" w="med" len="med"/>
          </a:ln>
          <a:effectLst/>
        </p:spPr>
      </p:cxnSp>
      <p:sp>
        <p:nvSpPr>
          <p:cNvPr id="1049036" name="文本框 19"/>
          <p:cNvSpPr txBox="1"/>
          <p:nvPr/>
        </p:nvSpPr>
        <p:spPr>
          <a:xfrm>
            <a:off x="169968" y="5075734"/>
            <a:ext cx="614803" cy="398781"/>
          </a:xfrm>
          <a:prstGeom prst="rect">
            <a:avLst/>
          </a:prstGeom>
          <a:solidFill>
            <a:schemeClr val="bg1"/>
          </a:solidFill>
        </p:spPr>
        <p:txBody>
          <a:bodyPr wrap="square" rtlCol="0">
            <a:spAutoFit/>
          </a:bodyPr>
          <a:p>
            <a:pPr algn="ctr" fontAlgn="base">
              <a:lnSpc>
                <a:spcPct val="110000"/>
              </a:lnSpc>
              <a:spcBef>
                <a:spcPts val="300"/>
              </a:spcBef>
              <a:spcAft>
                <a:spcPct val="0"/>
              </a:spcAft>
            </a:pPr>
            <a:r>
              <a:rPr lang="zh-CN" altLang="en-US" sz="1000" b="1" dirty="0">
                <a:solidFill>
                  <a:srgbClr val="002060"/>
                </a:solidFill>
                <a:latin typeface="华文楷体" panose="02010600040101010101" pitchFamily="2" charset="-122"/>
              </a:rPr>
              <a:t>基础软件层</a:t>
            </a:r>
            <a:endParaRPr lang="en-US" sz="1000" b="1" dirty="0">
              <a:solidFill>
                <a:srgbClr val="002060"/>
              </a:solidFill>
              <a:latin typeface="华文楷体" panose="02010600040101010101" pitchFamily="2" charset="-122"/>
              <a:ea typeface="华文楷体" panose="02010600040101010101" pitchFamily="2" charset="-122"/>
            </a:endParaRPr>
          </a:p>
        </p:txBody>
      </p:sp>
      <p:cxnSp>
        <p:nvCxnSpPr>
          <p:cNvPr id="3145795" name="Straight Connector 171"/>
          <p:cNvCxnSpPr/>
          <p:nvPr/>
        </p:nvCxnSpPr>
        <p:spPr bwMode="auto">
          <a:xfrm>
            <a:off x="249131" y="6525344"/>
            <a:ext cx="535640" cy="0"/>
          </a:xfrm>
          <a:prstGeom prst="line">
            <a:avLst/>
          </a:prstGeom>
          <a:noFill/>
          <a:ln w="3175" cap="flat" cmpd="sng" algn="ctr">
            <a:solidFill>
              <a:srgbClr val="00A1DE"/>
            </a:solidFill>
            <a:prstDash val="solid"/>
            <a:round/>
            <a:headEnd type="none" w="med" len="med"/>
            <a:tailEnd type="none" w="med" len="med"/>
          </a:ln>
          <a:effectLst/>
        </p:spPr>
      </p:cxnSp>
      <p:cxnSp>
        <p:nvCxnSpPr>
          <p:cNvPr id="3145796" name="Straight Arrow Connector 68"/>
          <p:cNvCxnSpPr/>
          <p:nvPr/>
        </p:nvCxnSpPr>
        <p:spPr bwMode="auto">
          <a:xfrm flipH="1" flipV="1">
            <a:off x="542011" y="5651798"/>
            <a:ext cx="6054" cy="826207"/>
          </a:xfrm>
          <a:prstGeom prst="straightConnector1">
            <a:avLst/>
          </a:prstGeom>
          <a:noFill/>
          <a:ln w="3175" cap="flat" cmpd="sng" algn="ctr">
            <a:solidFill>
              <a:srgbClr val="00A1DE"/>
            </a:solidFill>
            <a:prstDash val="solid"/>
            <a:round/>
            <a:headEnd type="triangle" w="med" len="med"/>
            <a:tailEnd type="triangle" w="med" len="med"/>
          </a:ln>
          <a:effectLst/>
        </p:spPr>
      </p:cxnSp>
      <p:sp>
        <p:nvSpPr>
          <p:cNvPr id="1049037" name="文本框 19"/>
          <p:cNvSpPr txBox="1"/>
          <p:nvPr/>
        </p:nvSpPr>
        <p:spPr>
          <a:xfrm>
            <a:off x="169968" y="5878433"/>
            <a:ext cx="614803" cy="398781"/>
          </a:xfrm>
          <a:prstGeom prst="rect">
            <a:avLst/>
          </a:prstGeom>
          <a:solidFill>
            <a:schemeClr val="bg1"/>
          </a:solidFill>
        </p:spPr>
        <p:txBody>
          <a:bodyPr wrap="square" rtlCol="0">
            <a:spAutoFit/>
          </a:bodyPr>
          <a:p>
            <a:pPr algn="ctr" fontAlgn="base">
              <a:lnSpc>
                <a:spcPct val="110000"/>
              </a:lnSpc>
              <a:spcBef>
                <a:spcPts val="300"/>
              </a:spcBef>
              <a:spcAft>
                <a:spcPct val="0"/>
              </a:spcAft>
            </a:pPr>
            <a:r>
              <a:rPr lang="zh-CN" altLang="en-US" sz="1000" b="1" dirty="0">
                <a:solidFill>
                  <a:srgbClr val="002060"/>
                </a:solidFill>
                <a:latin typeface="华文楷体" panose="02010600040101010101" pitchFamily="2" charset="-122"/>
              </a:rPr>
              <a:t>基础设施层</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49038" name="Rectangle 79"/>
          <p:cNvSpPr/>
          <p:nvPr/>
        </p:nvSpPr>
        <p:spPr bwMode="auto">
          <a:xfrm>
            <a:off x="2746882" y="4214149"/>
            <a:ext cx="5989014" cy="150956"/>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en-US" altLang="zh-CN" sz="1000" dirty="0">
                <a:solidFill>
                  <a:srgbClr val="000000"/>
                </a:solidFill>
                <a:latin typeface="华文楷体" panose="02010600040101010101" pitchFamily="2" charset="-122"/>
              </a:rPr>
              <a:t>DCS/SCADA/……</a:t>
            </a:r>
            <a:endParaRPr lang="en-US" altLang="zh-CN" sz="1000" dirty="0">
              <a:solidFill>
                <a:srgbClr val="000000"/>
              </a:solidFill>
              <a:latin typeface="华文楷体" panose="02010600040101010101" pitchFamily="2" charset="-122"/>
            </a:endParaRPr>
          </a:p>
        </p:txBody>
      </p:sp>
      <p:sp>
        <p:nvSpPr>
          <p:cNvPr id="1049039" name="Rectangle 79"/>
          <p:cNvSpPr/>
          <p:nvPr/>
        </p:nvSpPr>
        <p:spPr bwMode="auto">
          <a:xfrm>
            <a:off x="3530600" y="3899861"/>
            <a:ext cx="733232"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en-US" altLang="zh-CN" sz="1000" dirty="0">
                <a:solidFill>
                  <a:srgbClr val="000000"/>
                </a:solidFill>
                <a:latin typeface="华文楷体" panose="02010600040101010101" pitchFamily="2" charset="-122"/>
              </a:rPr>
              <a:t>PLM</a:t>
            </a:r>
            <a:endParaRPr lang="en-US" sz="1000" dirty="0">
              <a:solidFill>
                <a:srgbClr val="000000"/>
              </a:solidFill>
              <a:latin typeface="华文楷体" panose="02010600040101010101" pitchFamily="2" charset="-122"/>
            </a:endParaRPr>
          </a:p>
        </p:txBody>
      </p:sp>
      <p:sp>
        <p:nvSpPr>
          <p:cNvPr id="1049040" name="Rectangle 79"/>
          <p:cNvSpPr/>
          <p:nvPr/>
        </p:nvSpPr>
        <p:spPr bwMode="auto">
          <a:xfrm>
            <a:off x="5252015" y="3899861"/>
            <a:ext cx="975932" cy="177211"/>
          </a:xfrm>
          <a:prstGeom prst="rect">
            <a:avLst/>
          </a:prstGeom>
          <a:solidFill>
            <a:srgbClr val="FFFFFF"/>
          </a:solidFill>
          <a:ln w="3175">
            <a:solidFill>
              <a:srgbClr val="FFFFFF"/>
            </a:solidFill>
          </a:ln>
        </p:spPr>
        <p:txBody>
          <a:bodyPr rot="0" spcFirstLastPara="0" vertOverflow="overflow" horzOverflow="overflow" vert="horz" wrap="square" lIns="77913" tIns="38957" rIns="77913" bIns="38957" numCol="1" spcCol="0" rtlCol="0" fromWordArt="0" anchor="ctr" anchorCtr="0" forceAA="0" compatLnSpc="1">
            <a:noAutofit/>
          </a:bodyPr>
          <a:p>
            <a:pPr algn="ctr"/>
            <a:r>
              <a:rPr lang="zh-CN" altLang="en-US" sz="1000" dirty="0">
                <a:solidFill>
                  <a:srgbClr val="000000"/>
                </a:solidFill>
                <a:latin typeface="华文楷体" panose="02010600040101010101" pitchFamily="2" charset="-122"/>
              </a:rPr>
              <a:t>高级计划管理</a:t>
            </a:r>
            <a:endParaRPr lang="en-US" sz="1000" dirty="0">
              <a:solidFill>
                <a:srgbClr val="000000"/>
              </a:solidFill>
              <a:latin typeface="华文楷体" panose="02010600040101010101" pitchFamily="2" charset="-122"/>
            </a:endParaRPr>
          </a:p>
        </p:txBody>
      </p:sp>
      <p:sp>
        <p:nvSpPr>
          <p:cNvPr id="1049041" name="文本框 19"/>
          <p:cNvSpPr txBox="1"/>
          <p:nvPr/>
        </p:nvSpPr>
        <p:spPr>
          <a:xfrm>
            <a:off x="972507" y="5904623"/>
            <a:ext cx="1034910" cy="261610"/>
          </a:xfrm>
          <a:prstGeom prst="rect">
            <a:avLst/>
          </a:prstGeom>
          <a:noFill/>
        </p:spPr>
        <p:txBody>
          <a:bodyPr wrap="square" rtlCol="0">
            <a:spAutoFit/>
          </a:bodyPr>
          <a:p>
            <a:pPr algn="ctr" fontAlgn="base">
              <a:lnSpc>
                <a:spcPct val="110000"/>
              </a:lnSpc>
              <a:spcBef>
                <a:spcPts val="300"/>
              </a:spcBef>
              <a:spcAft>
                <a:spcPct val="0"/>
              </a:spcAft>
            </a:pPr>
            <a:r>
              <a:rPr lang="zh-CN" altLang="en-US" sz="1000" b="1" dirty="0">
                <a:solidFill>
                  <a:schemeClr val="bg1"/>
                </a:solidFill>
                <a:latin typeface="华文楷体" panose="02010600040101010101" pitchFamily="2" charset="-122"/>
              </a:rPr>
              <a:t>基础设施体系</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49042" name="Rectangle 64"/>
          <p:cNvSpPr/>
          <p:nvPr/>
        </p:nvSpPr>
        <p:spPr>
          <a:xfrm>
            <a:off x="2374236" y="5890836"/>
            <a:ext cx="5396477" cy="325105"/>
          </a:xfrm>
          <a:prstGeom prst="rect">
            <a:avLst/>
          </a:prstGeom>
          <a:solidFill>
            <a:schemeClr val="bg1"/>
          </a:solidFill>
          <a:ln>
            <a:noFill/>
          </a:ln>
        </p:spPr>
        <p:txBody>
          <a:bodyPr rot="0" spcFirstLastPara="0" vertOverflow="overflow" horzOverflow="overflow" vert="horz" wrap="square" lIns="77913" tIns="38957" rIns="77913" bIns="38957" numCol="1" spcCol="0" rtlCol="0" fromWordArt="0" anchor="ctr" anchorCtr="0" forceAA="0" compatLnSpc="1">
            <a:noAutofit/>
          </a:bodyPr>
          <a:p>
            <a:pPr algn="ctr" fontAlgn="base">
              <a:spcBef>
                <a:spcPct val="0"/>
              </a:spcBef>
              <a:spcAft>
                <a:spcPct val="0"/>
              </a:spcAft>
            </a:pPr>
            <a:r>
              <a:rPr lang="zh-CN" altLang="en-US" sz="1000" b="1" dirty="0">
                <a:latin typeface="华文楷体" panose="02010600040101010101" pitchFamily="2" charset="-122"/>
              </a:rPr>
              <a:t>哈电云平台</a:t>
            </a:r>
            <a:endParaRPr lang="en-US" sz="1000" b="1" dirty="0">
              <a:latin typeface="华文楷体" panose="02010600040101010101" pitchFamily="2" charset="-122"/>
              <a:ea typeface="华文楷体" panose="0201060004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043" name="Title 1"/>
          <p:cNvSpPr>
            <a:spLocks noGrp="1"/>
          </p:cNvSpPr>
          <p:nvPr>
            <p:ph type="title"/>
          </p:nvPr>
        </p:nvSpPr>
        <p:spPr>
          <a:xfrm>
            <a:off x="308204" y="88486"/>
            <a:ext cx="9126000" cy="630000"/>
          </a:xfrm>
        </p:spPr>
        <p:txBody>
          <a:bodyPr/>
          <a:p>
            <a:r>
              <a:rPr lang="zh-CN" altLang="en-US" dirty="0"/>
              <a:t>某大型集团</a:t>
            </a:r>
            <a:r>
              <a:rPr lang="zh-CN" altLang="en-US" dirty="0">
                <a:latin typeface="华文楷体" panose="02010600040101010101" pitchFamily="2" charset="-122"/>
              </a:rPr>
              <a:t>未来</a:t>
            </a:r>
            <a:r>
              <a:rPr lang="en-US" altLang="zh-CN" dirty="0">
                <a:latin typeface="华文楷体" panose="02010600040101010101" pitchFamily="2" charset="-122"/>
              </a:rPr>
              <a:t>3</a:t>
            </a:r>
            <a:r>
              <a:rPr lang="zh-CN" altLang="en-US" dirty="0">
                <a:latin typeface="华文楷体" panose="02010600040101010101" pitchFamily="2" charset="-122"/>
              </a:rPr>
              <a:t>至</a:t>
            </a:r>
            <a:r>
              <a:rPr lang="en-US" altLang="zh-CN" dirty="0">
                <a:latin typeface="华文楷体" panose="02010600040101010101" pitchFamily="2" charset="-122"/>
              </a:rPr>
              <a:t>5</a:t>
            </a:r>
            <a:r>
              <a:rPr lang="zh-CN" altLang="en-US" dirty="0">
                <a:latin typeface="华文楷体" panose="02010600040101010101" pitchFamily="2" charset="-122"/>
              </a:rPr>
              <a:t>年围绕“</a:t>
            </a:r>
            <a:r>
              <a:rPr lang="en-US" altLang="zh-CN" dirty="0">
                <a:latin typeface="华文楷体" panose="02010600040101010101" pitchFamily="2" charset="-122"/>
              </a:rPr>
              <a:t>1358</a:t>
            </a:r>
            <a:r>
              <a:rPr lang="zh-CN" altLang="en-US" dirty="0">
                <a:latin typeface="华文楷体" panose="02010600040101010101" pitchFamily="2" charset="-122"/>
              </a:rPr>
              <a:t>工程</a:t>
            </a:r>
            <a:r>
              <a:rPr lang="zh-CN" altLang="en-US" dirty="0"/>
              <a:t>”开展</a:t>
            </a:r>
            <a:r>
              <a:rPr lang="zh-CN" altLang="en-US" dirty="0">
                <a:latin typeface="华文楷体" panose="02010600040101010101" pitchFamily="2" charset="-122"/>
              </a:rPr>
              <a:t>信息化应用架构</a:t>
            </a:r>
            <a:r>
              <a:rPr lang="zh-CN" altLang="en-US" dirty="0"/>
              <a:t>建设</a:t>
            </a:r>
            <a:endParaRPr lang="en-US" dirty="0"/>
          </a:p>
        </p:txBody>
      </p:sp>
      <p:sp>
        <p:nvSpPr>
          <p:cNvPr id="1049044" name="Rectangle 104"/>
          <p:cNvSpPr/>
          <p:nvPr/>
        </p:nvSpPr>
        <p:spPr>
          <a:xfrm>
            <a:off x="6453929" y="2694565"/>
            <a:ext cx="2794589" cy="1454931"/>
          </a:xfrm>
          <a:prstGeom prst="rect">
            <a:avLst/>
          </a:prstGeom>
          <a:solidFill>
            <a:srgbClr val="69C5E5"/>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45" name="Rectangle 107"/>
          <p:cNvSpPr/>
          <p:nvPr/>
        </p:nvSpPr>
        <p:spPr>
          <a:xfrm>
            <a:off x="1632528" y="2681608"/>
            <a:ext cx="1960226" cy="1465427"/>
          </a:xfrm>
          <a:prstGeom prst="rect">
            <a:avLst/>
          </a:prstGeom>
          <a:solidFill>
            <a:srgbClr val="69C5E5"/>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46" name="Rectangle 108"/>
          <p:cNvSpPr/>
          <p:nvPr/>
        </p:nvSpPr>
        <p:spPr>
          <a:xfrm>
            <a:off x="1619287" y="5439901"/>
            <a:ext cx="7629230" cy="818633"/>
          </a:xfrm>
          <a:prstGeom prst="rect">
            <a:avLst/>
          </a:prstGeom>
          <a:solidFill>
            <a:srgbClr val="E3F4FA"/>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47" name="Rectangle 109"/>
          <p:cNvSpPr/>
          <p:nvPr/>
        </p:nvSpPr>
        <p:spPr>
          <a:xfrm>
            <a:off x="1619287" y="4917864"/>
            <a:ext cx="7629230" cy="454562"/>
          </a:xfrm>
          <a:prstGeom prst="rect">
            <a:avLst/>
          </a:prstGeom>
          <a:solidFill>
            <a:schemeClr val="accent3">
              <a:lumMod val="60000"/>
              <a:lumOff val="40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48" name="Rectangle 110"/>
          <p:cNvSpPr/>
          <p:nvPr/>
        </p:nvSpPr>
        <p:spPr>
          <a:xfrm>
            <a:off x="1633741" y="4216971"/>
            <a:ext cx="6343595" cy="605872"/>
          </a:xfrm>
          <a:prstGeom prst="rect">
            <a:avLst/>
          </a:prstGeom>
          <a:solidFill>
            <a:schemeClr val="accent3">
              <a:lumMod val="60000"/>
              <a:lumOff val="40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49" name="Rectangle 111"/>
          <p:cNvSpPr/>
          <p:nvPr/>
        </p:nvSpPr>
        <p:spPr>
          <a:xfrm>
            <a:off x="1633741" y="850490"/>
            <a:ext cx="7614777" cy="729499"/>
          </a:xfrm>
          <a:prstGeom prst="rect">
            <a:avLst/>
          </a:prstGeom>
          <a:solidFill>
            <a:srgbClr val="197293"/>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50" name="Rectangle 27"/>
          <p:cNvSpPr/>
          <p:nvPr/>
        </p:nvSpPr>
        <p:spPr>
          <a:xfrm>
            <a:off x="2157898" y="895577"/>
            <a:ext cx="6490119" cy="252528"/>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经营决策平台</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51" name="Rectangle 26"/>
          <p:cNvSpPr/>
          <p:nvPr/>
        </p:nvSpPr>
        <p:spPr>
          <a:xfrm>
            <a:off x="793939" y="1653259"/>
            <a:ext cx="766998" cy="1975163"/>
          </a:xfrm>
          <a:prstGeom prst="rect">
            <a:avLst/>
          </a:prstGeom>
          <a:solidFill>
            <a:srgbClr val="002776"/>
          </a:solidFill>
          <a:ln w="19050" cap="flat" cmpd="sng" algn="ctr">
            <a:solidFill>
              <a:srgbClr val="002776">
                <a:shade val="50000"/>
              </a:srgbClr>
            </a:solidFill>
            <a:prstDash val="solid"/>
          </a:ln>
          <a:effectLst/>
        </p:spPr>
        <p:txBody>
          <a:bodyPr lIns="0" tIns="0" rIns="6233070" bIns="0" rtlCol="0" anchor="ctr"/>
          <a:p>
            <a:pPr algn="ctr"/>
            <a:endParaRPr lang="en-US" sz="1110" b="1" kern="0" dirty="0">
              <a:solidFill>
                <a:srgbClr val="FFFFFF"/>
              </a:solidFill>
              <a:latin typeface="华文楷体" panose="02010600040101010101" pitchFamily="2" charset="-122"/>
              <a:ea typeface="华文楷体" panose="02010600040101010101" pitchFamily="2" charset="-122"/>
            </a:endParaRPr>
          </a:p>
        </p:txBody>
      </p:sp>
      <p:sp>
        <p:nvSpPr>
          <p:cNvPr id="1049052" name="Rectangle 45"/>
          <p:cNvSpPr/>
          <p:nvPr/>
        </p:nvSpPr>
        <p:spPr>
          <a:xfrm>
            <a:off x="793939" y="3721695"/>
            <a:ext cx="747081" cy="1108577"/>
          </a:xfrm>
          <a:prstGeom prst="rect">
            <a:avLst/>
          </a:prstGeom>
          <a:solidFill>
            <a:srgbClr val="002776"/>
          </a:solidFill>
          <a:ln w="19050" cap="flat" cmpd="sng" algn="ctr">
            <a:solidFill>
              <a:srgbClr val="002776">
                <a:shade val="50000"/>
              </a:srgbClr>
            </a:solidFill>
            <a:prstDash val="solid"/>
          </a:ln>
          <a:effectLst/>
        </p:spPr>
        <p:txBody>
          <a:bodyPr lIns="0" tIns="0" rIns="6233070" bIns="0" rtlCol="0" anchor="ctr"/>
          <a:p>
            <a:pPr algn="ctr"/>
            <a:endParaRPr lang="en-US" sz="1195" b="1" kern="0" dirty="0">
              <a:solidFill>
                <a:prstClr val="black"/>
              </a:solidFill>
              <a:latin typeface="华文楷体" panose="02010600040101010101" pitchFamily="2" charset="-122"/>
              <a:ea typeface="华文楷体" panose="02010600040101010101" pitchFamily="2" charset="-122"/>
            </a:endParaRPr>
          </a:p>
        </p:txBody>
      </p:sp>
      <p:sp>
        <p:nvSpPr>
          <p:cNvPr id="1049053" name="Rectangle 4"/>
          <p:cNvSpPr/>
          <p:nvPr/>
        </p:nvSpPr>
        <p:spPr>
          <a:xfrm>
            <a:off x="793939" y="836712"/>
            <a:ext cx="761016" cy="727893"/>
          </a:xfrm>
          <a:prstGeom prst="rect">
            <a:avLst/>
          </a:prstGeom>
          <a:solidFill>
            <a:srgbClr val="002776"/>
          </a:solidFill>
          <a:ln w="19050" cap="flat" cmpd="sng" algn="ctr">
            <a:solidFill>
              <a:srgbClr val="002776">
                <a:shade val="50000"/>
              </a:srgbClr>
            </a:solidFill>
            <a:prstDash val="solid"/>
          </a:ln>
          <a:effectLst/>
        </p:spPr>
        <p:txBody>
          <a:bodyPr lIns="0" tIns="0" rIns="6233070" bIns="0" rtlCol="0" anchor="ctr"/>
          <a:p>
            <a:pPr algn="ctr"/>
            <a:endParaRPr lang="en-US" sz="1110" b="1" kern="0" dirty="0">
              <a:solidFill>
                <a:srgbClr val="FFFFFF"/>
              </a:solidFill>
              <a:latin typeface="华文楷体" panose="02010600040101010101" pitchFamily="2" charset="-122"/>
              <a:ea typeface="华文楷体" panose="02010600040101010101" pitchFamily="2" charset="-122"/>
            </a:endParaRPr>
          </a:p>
        </p:txBody>
      </p:sp>
      <p:sp>
        <p:nvSpPr>
          <p:cNvPr id="1049054" name="Rectangle 14"/>
          <p:cNvSpPr/>
          <p:nvPr/>
        </p:nvSpPr>
        <p:spPr>
          <a:xfrm>
            <a:off x="793939" y="5458133"/>
            <a:ext cx="741099" cy="800401"/>
          </a:xfrm>
          <a:prstGeom prst="rect">
            <a:avLst/>
          </a:prstGeom>
          <a:solidFill>
            <a:srgbClr val="002776"/>
          </a:solidFill>
          <a:ln w="19050" cap="flat" cmpd="sng" algn="ctr">
            <a:solidFill>
              <a:srgbClr val="002776">
                <a:shade val="50000"/>
              </a:srgbClr>
            </a:solidFill>
            <a:prstDash val="solid"/>
          </a:ln>
          <a:effectLst/>
        </p:spPr>
        <p:txBody>
          <a:bodyPr lIns="0" tIns="0" rIns="6233070" bIns="0" rtlCol="0" anchor="ctr">
            <a:noAutofit/>
          </a:bodyPr>
          <a:p>
            <a:pPr algn="ctr"/>
            <a:endParaRPr lang="en-US" sz="1025" b="1" kern="0" dirty="0">
              <a:solidFill>
                <a:prstClr val="black"/>
              </a:solidFill>
              <a:latin typeface="华文楷体" panose="02010600040101010101" pitchFamily="2" charset="-122"/>
              <a:ea typeface="华文楷体" panose="02010600040101010101" pitchFamily="2" charset="-122"/>
            </a:endParaRPr>
          </a:p>
        </p:txBody>
      </p:sp>
      <p:grpSp>
        <p:nvGrpSpPr>
          <p:cNvPr id="226" name="Group 118"/>
          <p:cNvGrpSpPr/>
          <p:nvPr/>
        </p:nvGrpSpPr>
        <p:grpSpPr>
          <a:xfrm>
            <a:off x="1621216" y="1662334"/>
            <a:ext cx="1740922" cy="951066"/>
            <a:chOff x="5458922" y="1629255"/>
            <a:chExt cx="1817332" cy="1049150"/>
          </a:xfrm>
        </p:grpSpPr>
        <p:sp>
          <p:nvSpPr>
            <p:cNvPr id="1049055" name="Rectangle 119"/>
            <p:cNvSpPr/>
            <p:nvPr/>
          </p:nvSpPr>
          <p:spPr>
            <a:xfrm>
              <a:off x="5458922" y="1629255"/>
              <a:ext cx="1817332" cy="1049150"/>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56" name="Rectangle 34"/>
            <p:cNvSpPr/>
            <p:nvPr/>
          </p:nvSpPr>
          <p:spPr>
            <a:xfrm>
              <a:off x="5907958" y="1691378"/>
              <a:ext cx="836442" cy="154707"/>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综合管理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57" name="Rectangle 35"/>
            <p:cNvSpPr/>
            <p:nvPr/>
          </p:nvSpPr>
          <p:spPr>
            <a:xfrm>
              <a:off x="5569912" y="1928023"/>
              <a:ext cx="717785" cy="3235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935" kern="0" dirty="0">
                  <a:solidFill>
                    <a:prstClr val="black"/>
                  </a:solidFill>
                  <a:latin typeface="华文楷体" panose="02010600040101010101" pitchFamily="2" charset="-122"/>
                </a:rPr>
                <a:t>OA</a:t>
              </a:r>
              <a:endParaRPr lang="en-US" sz="935" kern="0" dirty="0">
                <a:solidFill>
                  <a:prstClr val="black"/>
                </a:solidFill>
                <a:latin typeface="华文楷体" panose="02010600040101010101" pitchFamily="2" charset="-122"/>
              </a:endParaRPr>
            </a:p>
          </p:txBody>
        </p:sp>
        <p:sp>
          <p:nvSpPr>
            <p:cNvPr id="1049058" name="Rectangle 36"/>
            <p:cNvSpPr/>
            <p:nvPr/>
          </p:nvSpPr>
          <p:spPr>
            <a:xfrm>
              <a:off x="5569912" y="2292560"/>
              <a:ext cx="717785" cy="3235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档案管理</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059" name="Rectangle 35"/>
            <p:cNvSpPr/>
            <p:nvPr/>
          </p:nvSpPr>
          <p:spPr>
            <a:xfrm>
              <a:off x="6373100" y="1926441"/>
              <a:ext cx="717786" cy="3235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知识管理</a:t>
              </a:r>
              <a:endParaRPr lang="en-US" sz="935" kern="0" dirty="0">
                <a:solidFill>
                  <a:prstClr val="black"/>
                </a:solidFill>
                <a:latin typeface="华文楷体" panose="02010600040101010101" pitchFamily="2" charset="-122"/>
              </a:endParaRPr>
            </a:p>
          </p:txBody>
        </p:sp>
        <p:sp>
          <p:nvSpPr>
            <p:cNvPr id="1049060" name="Rectangle 35"/>
            <p:cNvSpPr/>
            <p:nvPr/>
          </p:nvSpPr>
          <p:spPr>
            <a:xfrm>
              <a:off x="6377697" y="2292610"/>
              <a:ext cx="717786" cy="3235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sz="935" kern="0" dirty="0">
                  <a:solidFill>
                    <a:prstClr val="black"/>
                  </a:solidFill>
                  <a:latin typeface="华文楷体" panose="02010600040101010101" pitchFamily="2" charset="-122"/>
                </a:rPr>
                <a:t>……</a:t>
              </a:r>
              <a:endParaRPr lang="en-US" sz="935" kern="0" dirty="0">
                <a:solidFill>
                  <a:prstClr val="black"/>
                </a:solidFill>
                <a:latin typeface="华文楷体" panose="02010600040101010101" pitchFamily="2" charset="-122"/>
              </a:endParaRPr>
            </a:p>
          </p:txBody>
        </p:sp>
      </p:grpSp>
      <p:sp>
        <p:nvSpPr>
          <p:cNvPr id="1049061" name="Rectangle 78"/>
          <p:cNvSpPr/>
          <p:nvPr/>
        </p:nvSpPr>
        <p:spPr>
          <a:xfrm>
            <a:off x="6603878" y="1162102"/>
            <a:ext cx="1724319" cy="297778"/>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全面风险分析</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062" name="Rectangle 79"/>
          <p:cNvSpPr/>
          <p:nvPr/>
        </p:nvSpPr>
        <p:spPr>
          <a:xfrm>
            <a:off x="4505743" y="1162102"/>
            <a:ext cx="1724319" cy="297778"/>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战略绩效分析</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063" name="Rectangle 86"/>
          <p:cNvSpPr/>
          <p:nvPr/>
        </p:nvSpPr>
        <p:spPr>
          <a:xfrm>
            <a:off x="2269467" y="1145073"/>
            <a:ext cx="1724319" cy="297778"/>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经营分析与决策支持</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064" name="文本框 19"/>
          <p:cNvSpPr txBox="1"/>
          <p:nvPr/>
        </p:nvSpPr>
        <p:spPr>
          <a:xfrm>
            <a:off x="35673" y="1786153"/>
            <a:ext cx="842271" cy="542925"/>
          </a:xfrm>
          <a:prstGeom prst="rect">
            <a:avLst/>
          </a:prstGeom>
          <a:noFill/>
          <a:ln w="19050">
            <a:noFill/>
          </a:ln>
        </p:spPr>
        <p:txBody>
          <a:bodyPr wrap="square" rtlCol="0">
            <a:spAutoFit/>
          </a:bodyPr>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适用于：</a:t>
            </a:r>
            <a:endParaRPr lang="en-US" altLang="zh-CN" sz="925" b="1" dirty="0">
              <a:solidFill>
                <a:srgbClr val="002060"/>
              </a:solidFill>
              <a:latin typeface="华文楷体" panose="02010600040101010101" pitchFamily="2" charset="-122"/>
            </a:endParaRPr>
          </a:p>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总部及所属单位</a:t>
            </a:r>
            <a:endParaRPr lang="en-US" sz="925" b="1" dirty="0">
              <a:solidFill>
                <a:srgbClr val="002060"/>
              </a:solidFill>
              <a:latin typeface="华文楷体" panose="02010600040101010101" pitchFamily="2" charset="-122"/>
              <a:ea typeface="华文楷体" panose="02010600040101010101" pitchFamily="2" charset="-122"/>
            </a:endParaRPr>
          </a:p>
        </p:txBody>
      </p:sp>
      <p:sp>
        <p:nvSpPr>
          <p:cNvPr id="1049065" name="文本框 19"/>
          <p:cNvSpPr txBox="1"/>
          <p:nvPr/>
        </p:nvSpPr>
        <p:spPr>
          <a:xfrm>
            <a:off x="132454" y="4352331"/>
            <a:ext cx="730600" cy="403225"/>
          </a:xfrm>
          <a:prstGeom prst="rect">
            <a:avLst/>
          </a:prstGeom>
          <a:noFill/>
          <a:ln w="19050">
            <a:noFill/>
          </a:ln>
        </p:spPr>
        <p:txBody>
          <a:bodyPr wrap="square" rtlCol="0">
            <a:spAutoFit/>
          </a:bodyPr>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适用于：</a:t>
            </a:r>
            <a:endParaRPr lang="en-US" altLang="zh-CN" sz="925" b="1" dirty="0">
              <a:solidFill>
                <a:srgbClr val="002060"/>
              </a:solidFill>
              <a:latin typeface="华文楷体" panose="02010600040101010101" pitchFamily="2" charset="-122"/>
            </a:endParaRPr>
          </a:p>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所属单位</a:t>
            </a:r>
            <a:endParaRPr lang="en-US" altLang="zh-CN" sz="925" b="1" dirty="0">
              <a:solidFill>
                <a:srgbClr val="002060"/>
              </a:solidFill>
              <a:latin typeface="华文楷体" panose="02010600040101010101" pitchFamily="2" charset="-122"/>
            </a:endParaRPr>
          </a:p>
        </p:txBody>
      </p:sp>
      <p:cxnSp>
        <p:nvCxnSpPr>
          <p:cNvPr id="3145797" name="Straight Connector 20"/>
          <p:cNvCxnSpPr/>
          <p:nvPr/>
        </p:nvCxnSpPr>
        <p:spPr bwMode="auto">
          <a:xfrm>
            <a:off x="248636" y="3655123"/>
            <a:ext cx="473648" cy="0"/>
          </a:xfrm>
          <a:prstGeom prst="line">
            <a:avLst/>
          </a:prstGeom>
          <a:noFill/>
          <a:ln w="19050" cap="flat" cmpd="sng" algn="ctr">
            <a:solidFill>
              <a:srgbClr val="00A1DE"/>
            </a:solidFill>
            <a:prstDash val="solid"/>
            <a:round/>
            <a:headEnd type="none" w="med" len="med"/>
            <a:tailEnd type="none" w="med" len="med"/>
          </a:ln>
          <a:effectLst/>
        </p:spPr>
      </p:cxnSp>
      <p:cxnSp>
        <p:nvCxnSpPr>
          <p:cNvPr id="3145798" name="Straight Arrow Connector 68"/>
          <p:cNvCxnSpPr/>
          <p:nvPr/>
        </p:nvCxnSpPr>
        <p:spPr bwMode="auto">
          <a:xfrm flipV="1">
            <a:off x="469648" y="846704"/>
            <a:ext cx="0" cy="805883"/>
          </a:xfrm>
          <a:prstGeom prst="straightConnector1">
            <a:avLst/>
          </a:prstGeom>
          <a:noFill/>
          <a:ln w="19050" cap="flat" cmpd="sng" algn="ctr">
            <a:solidFill>
              <a:srgbClr val="00A1DE"/>
            </a:solidFill>
            <a:prstDash val="solid"/>
            <a:round/>
            <a:headEnd type="none" w="med" len="med"/>
            <a:tailEnd type="triangle"/>
          </a:ln>
          <a:effectLst/>
        </p:spPr>
      </p:cxnSp>
      <p:cxnSp>
        <p:nvCxnSpPr>
          <p:cNvPr id="3145799" name="Straight Arrow Connector 129"/>
          <p:cNvCxnSpPr/>
          <p:nvPr/>
        </p:nvCxnSpPr>
        <p:spPr bwMode="auto">
          <a:xfrm flipH="1" flipV="1">
            <a:off x="433834" y="3708754"/>
            <a:ext cx="5171" cy="562651"/>
          </a:xfrm>
          <a:prstGeom prst="straightConnector1">
            <a:avLst/>
          </a:prstGeom>
          <a:noFill/>
          <a:ln w="19050" cap="flat" cmpd="sng" algn="ctr">
            <a:solidFill>
              <a:srgbClr val="00A1DE"/>
            </a:solidFill>
            <a:prstDash val="solid"/>
            <a:round/>
            <a:headEnd type="none" w="med" len="med"/>
            <a:tailEnd type="triangle"/>
          </a:ln>
          <a:effectLst/>
        </p:spPr>
      </p:cxnSp>
      <p:cxnSp>
        <p:nvCxnSpPr>
          <p:cNvPr id="3145800" name="Straight Arrow Connector 130"/>
          <p:cNvCxnSpPr/>
          <p:nvPr/>
        </p:nvCxnSpPr>
        <p:spPr bwMode="auto">
          <a:xfrm>
            <a:off x="453903" y="5047394"/>
            <a:ext cx="0" cy="289298"/>
          </a:xfrm>
          <a:prstGeom prst="straightConnector1">
            <a:avLst/>
          </a:prstGeom>
          <a:noFill/>
          <a:ln w="19050" cap="flat" cmpd="sng" algn="ctr">
            <a:solidFill>
              <a:srgbClr val="00A1DE"/>
            </a:solidFill>
            <a:prstDash val="solid"/>
            <a:round/>
            <a:headEnd type="none" w="med" len="med"/>
            <a:tailEnd type="triangle"/>
          </a:ln>
          <a:effectLst/>
        </p:spPr>
      </p:cxnSp>
      <p:cxnSp>
        <p:nvCxnSpPr>
          <p:cNvPr id="3145801" name="Straight Connector 171"/>
          <p:cNvCxnSpPr/>
          <p:nvPr/>
        </p:nvCxnSpPr>
        <p:spPr bwMode="auto">
          <a:xfrm>
            <a:off x="232284" y="858780"/>
            <a:ext cx="473648" cy="0"/>
          </a:xfrm>
          <a:prstGeom prst="line">
            <a:avLst/>
          </a:prstGeom>
          <a:noFill/>
          <a:ln w="19050" cap="flat" cmpd="sng" algn="ctr">
            <a:solidFill>
              <a:srgbClr val="00A1DE"/>
            </a:solidFill>
            <a:prstDash val="solid"/>
            <a:round/>
            <a:headEnd type="none" w="med" len="med"/>
            <a:tailEnd type="none" w="med" len="med"/>
          </a:ln>
          <a:effectLst/>
        </p:spPr>
      </p:cxnSp>
      <p:cxnSp>
        <p:nvCxnSpPr>
          <p:cNvPr id="3145802" name="Straight Arrow Connector 179"/>
          <p:cNvCxnSpPr/>
          <p:nvPr/>
        </p:nvCxnSpPr>
        <p:spPr bwMode="auto">
          <a:xfrm flipH="1">
            <a:off x="436397" y="2482330"/>
            <a:ext cx="7849" cy="1140237"/>
          </a:xfrm>
          <a:prstGeom prst="straightConnector1">
            <a:avLst/>
          </a:prstGeom>
          <a:noFill/>
          <a:ln w="19050" cap="flat" cmpd="sng" algn="ctr">
            <a:solidFill>
              <a:srgbClr val="00A1DE"/>
            </a:solidFill>
            <a:prstDash val="solid"/>
            <a:round/>
            <a:headEnd type="none" w="med" len="med"/>
            <a:tailEnd type="triangle"/>
          </a:ln>
          <a:effectLst/>
        </p:spPr>
      </p:cxnSp>
      <p:sp>
        <p:nvSpPr>
          <p:cNvPr id="1049066" name="Rectangle 43"/>
          <p:cNvSpPr/>
          <p:nvPr/>
        </p:nvSpPr>
        <p:spPr>
          <a:xfrm>
            <a:off x="1681723" y="2718622"/>
            <a:ext cx="1680415" cy="163127"/>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供应商关系平台</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67" name="Rectangle 43"/>
          <p:cNvSpPr/>
          <p:nvPr/>
        </p:nvSpPr>
        <p:spPr>
          <a:xfrm>
            <a:off x="6972699" y="2735463"/>
            <a:ext cx="1623055" cy="159793"/>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数字化营销服务平台</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68" name="Rectangle 14"/>
          <p:cNvSpPr/>
          <p:nvPr/>
        </p:nvSpPr>
        <p:spPr>
          <a:xfrm>
            <a:off x="793939" y="4914309"/>
            <a:ext cx="741097" cy="455170"/>
          </a:xfrm>
          <a:prstGeom prst="rect">
            <a:avLst/>
          </a:prstGeom>
          <a:solidFill>
            <a:srgbClr val="002776"/>
          </a:solidFill>
          <a:ln w="19050" cap="flat" cmpd="sng" algn="ctr">
            <a:solidFill>
              <a:srgbClr val="002776">
                <a:shade val="50000"/>
              </a:srgbClr>
            </a:solidFill>
            <a:prstDash val="solid"/>
          </a:ln>
          <a:effectLst/>
        </p:spPr>
        <p:txBody>
          <a:bodyPr lIns="0" tIns="0" rIns="6233070" bIns="0" rtlCol="0" anchor="ctr">
            <a:noAutofit/>
          </a:bodyPr>
          <a:p>
            <a:pPr algn="ctr"/>
            <a:endParaRPr lang="en-US" sz="1025" b="1" kern="0" dirty="0">
              <a:solidFill>
                <a:prstClr val="black"/>
              </a:solidFill>
              <a:latin typeface="华文楷体" panose="02010600040101010101" pitchFamily="2" charset="-122"/>
              <a:ea typeface="华文楷体" panose="02010600040101010101" pitchFamily="2" charset="-122"/>
            </a:endParaRPr>
          </a:p>
        </p:txBody>
      </p:sp>
      <p:sp>
        <p:nvSpPr>
          <p:cNvPr id="1049069" name="Rectangle 35"/>
          <p:cNvSpPr/>
          <p:nvPr/>
        </p:nvSpPr>
        <p:spPr>
          <a:xfrm>
            <a:off x="1790101" y="5023380"/>
            <a:ext cx="7197093"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935" dirty="0">
                <a:solidFill>
                  <a:srgbClr val="000000"/>
                </a:solidFill>
                <a:latin typeface="华文楷体" panose="02010600040101010101" pitchFamily="2" charset="-122"/>
              </a:rPr>
              <a:t>DCS/SCADA/PLC……</a:t>
            </a:r>
            <a:endParaRPr lang="en-US" altLang="zh-CN" sz="935" dirty="0">
              <a:solidFill>
                <a:srgbClr val="000000"/>
              </a:solidFill>
              <a:latin typeface="华文楷体" panose="02010600040101010101" pitchFamily="2" charset="-122"/>
            </a:endParaRPr>
          </a:p>
        </p:txBody>
      </p:sp>
      <p:sp>
        <p:nvSpPr>
          <p:cNvPr id="1049070" name="Rectangle 35"/>
          <p:cNvSpPr/>
          <p:nvPr/>
        </p:nvSpPr>
        <p:spPr>
          <a:xfrm>
            <a:off x="1781792" y="2987265"/>
            <a:ext cx="1462505" cy="305750"/>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供应商关系管理</a:t>
            </a:r>
            <a:endParaRPr lang="en-US" sz="935" dirty="0">
              <a:solidFill>
                <a:srgbClr val="000000"/>
              </a:solidFill>
              <a:latin typeface="华文楷体" panose="02010600040101010101" pitchFamily="2" charset="-122"/>
              <a:ea typeface="华文楷体" panose="02010600040101010101" pitchFamily="2" charset="-122"/>
            </a:endParaRPr>
          </a:p>
        </p:txBody>
      </p:sp>
      <p:cxnSp>
        <p:nvCxnSpPr>
          <p:cNvPr id="3145803" name="Straight Connector 20"/>
          <p:cNvCxnSpPr/>
          <p:nvPr/>
        </p:nvCxnSpPr>
        <p:spPr bwMode="auto">
          <a:xfrm>
            <a:off x="249283" y="5395455"/>
            <a:ext cx="473648" cy="0"/>
          </a:xfrm>
          <a:prstGeom prst="line">
            <a:avLst/>
          </a:prstGeom>
          <a:noFill/>
          <a:ln w="19050" cap="flat" cmpd="sng" algn="ctr">
            <a:solidFill>
              <a:srgbClr val="00A1DE"/>
            </a:solidFill>
            <a:prstDash val="solid"/>
            <a:round/>
            <a:headEnd type="none" w="med" len="med"/>
            <a:tailEnd type="none" w="med" len="med"/>
          </a:ln>
          <a:effectLst/>
        </p:spPr>
      </p:cxnSp>
      <p:sp>
        <p:nvSpPr>
          <p:cNvPr id="1049071" name="Rectangle 35"/>
          <p:cNvSpPr/>
          <p:nvPr/>
        </p:nvSpPr>
        <p:spPr>
          <a:xfrm>
            <a:off x="1770680" y="3709408"/>
            <a:ext cx="1461362" cy="244663"/>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集中采购招标</a:t>
            </a:r>
            <a:endParaRPr lang="en-US" sz="935" kern="0" dirty="0">
              <a:solidFill>
                <a:prstClr val="black"/>
              </a:solidFill>
              <a:latin typeface="华文楷体" panose="02010600040101010101" pitchFamily="2" charset="-122"/>
            </a:endParaRPr>
          </a:p>
        </p:txBody>
      </p:sp>
      <p:grpSp>
        <p:nvGrpSpPr>
          <p:cNvPr id="227" name="Group 143"/>
          <p:cNvGrpSpPr/>
          <p:nvPr/>
        </p:nvGrpSpPr>
        <p:grpSpPr>
          <a:xfrm>
            <a:off x="6879296" y="2974852"/>
            <a:ext cx="1869339" cy="1156134"/>
            <a:chOff x="7116306" y="3133834"/>
            <a:chExt cx="1951385" cy="1294228"/>
          </a:xfrm>
        </p:grpSpPr>
        <p:sp>
          <p:nvSpPr>
            <p:cNvPr id="1049072" name="Rectangle 35"/>
            <p:cNvSpPr/>
            <p:nvPr/>
          </p:nvSpPr>
          <p:spPr>
            <a:xfrm>
              <a:off x="8131691" y="3547380"/>
              <a:ext cx="936000" cy="51564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能源装备</a:t>
              </a:r>
              <a:endParaRPr lang="en-US" altLang="zh-CN" sz="935" dirty="0">
                <a:solidFill>
                  <a:srgbClr val="000000"/>
                </a:solidFill>
                <a:latin typeface="华文楷体" panose="02010600040101010101" pitchFamily="2" charset="-122"/>
              </a:endParaRPr>
            </a:p>
            <a:p>
              <a:pPr algn="ctr"/>
              <a:r>
                <a:rPr lang="zh-CN" altLang="en-US" sz="935" dirty="0">
                  <a:solidFill>
                    <a:srgbClr val="000000"/>
                  </a:solidFill>
                  <a:latin typeface="华文楷体" panose="02010600040101010101" pitchFamily="2" charset="-122"/>
                </a:rPr>
                <a:t>大</a:t>
              </a:r>
              <a:r>
                <a:rPr lang="zh-CN" altLang="en-US" sz="935" dirty="0">
                  <a:latin typeface="华文楷体" panose="02010600040101010101" pitchFamily="2" charset="-122"/>
                </a:rPr>
                <a:t>数据分析</a:t>
              </a:r>
              <a:endParaRPr lang="en-US" sz="935" dirty="0">
                <a:latin typeface="华文楷体" panose="02010600040101010101" pitchFamily="2" charset="-122"/>
                <a:ea typeface="华文楷体" panose="02010600040101010101" pitchFamily="2" charset="-122"/>
              </a:endParaRPr>
            </a:p>
          </p:txBody>
        </p:sp>
        <p:sp>
          <p:nvSpPr>
            <p:cNvPr id="1049073" name="Rectangle 35"/>
            <p:cNvSpPr/>
            <p:nvPr/>
          </p:nvSpPr>
          <p:spPr>
            <a:xfrm>
              <a:off x="7116306" y="3133834"/>
              <a:ext cx="1950000" cy="3380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客户关系管理</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074" name="Rectangle 35"/>
            <p:cNvSpPr/>
            <p:nvPr/>
          </p:nvSpPr>
          <p:spPr>
            <a:xfrm>
              <a:off x="7116306" y="4137954"/>
              <a:ext cx="1950000" cy="290108"/>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能源装备物联网应用</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075" name="Rectangle 35"/>
            <p:cNvSpPr/>
            <p:nvPr/>
          </p:nvSpPr>
          <p:spPr>
            <a:xfrm>
              <a:off x="7116306" y="3546777"/>
              <a:ext cx="936000" cy="51564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935" dirty="0">
                  <a:solidFill>
                    <a:srgbClr val="000000"/>
                  </a:solidFill>
                  <a:latin typeface="华文楷体" panose="02010600040101010101" pitchFamily="2" charset="-122"/>
                </a:rPr>
                <a:t>MRO</a:t>
              </a:r>
              <a:endParaRPr lang="en-US" sz="935" dirty="0">
                <a:solidFill>
                  <a:srgbClr val="000000"/>
                </a:solidFill>
                <a:latin typeface="华文楷体" panose="02010600040101010101" pitchFamily="2" charset="-122"/>
                <a:ea typeface="华文楷体" panose="02010600040101010101" pitchFamily="2" charset="-122"/>
              </a:endParaRPr>
            </a:p>
          </p:txBody>
        </p:sp>
      </p:grpSp>
      <p:sp>
        <p:nvSpPr>
          <p:cNvPr id="1049076" name="文本框 19"/>
          <p:cNvSpPr txBox="1"/>
          <p:nvPr/>
        </p:nvSpPr>
        <p:spPr>
          <a:xfrm>
            <a:off x="-31915" y="5527479"/>
            <a:ext cx="825855" cy="542925"/>
          </a:xfrm>
          <a:prstGeom prst="rect">
            <a:avLst/>
          </a:prstGeom>
          <a:noFill/>
          <a:ln w="19050">
            <a:noFill/>
          </a:ln>
        </p:spPr>
        <p:txBody>
          <a:bodyPr wrap="square" rtlCol="0">
            <a:spAutoFit/>
          </a:bodyPr>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适用于：</a:t>
            </a:r>
            <a:endParaRPr lang="en-US" altLang="zh-CN" sz="925" b="1" dirty="0">
              <a:solidFill>
                <a:srgbClr val="002060"/>
              </a:solidFill>
              <a:latin typeface="华文楷体" panose="02010600040101010101" pitchFamily="2" charset="-122"/>
            </a:endParaRPr>
          </a:p>
          <a:p>
            <a:pPr algn="ctr" fontAlgn="base">
              <a:lnSpc>
                <a:spcPct val="110000"/>
              </a:lnSpc>
              <a:spcBef>
                <a:spcPts val="255"/>
              </a:spcBef>
              <a:spcAft>
                <a:spcPct val="0"/>
              </a:spcAft>
            </a:pPr>
            <a:r>
              <a:rPr lang="zh-CN" altLang="en-US" sz="925" b="1" dirty="0">
                <a:solidFill>
                  <a:srgbClr val="002060"/>
                </a:solidFill>
                <a:latin typeface="华文楷体" panose="02010600040101010101" pitchFamily="2" charset="-122"/>
              </a:rPr>
              <a:t>总部及所属单位</a:t>
            </a:r>
            <a:endParaRPr lang="en-US" altLang="zh-CN" sz="925" b="1" dirty="0">
              <a:solidFill>
                <a:srgbClr val="002060"/>
              </a:solidFill>
              <a:latin typeface="华文楷体" panose="02010600040101010101" pitchFamily="2" charset="-122"/>
            </a:endParaRPr>
          </a:p>
        </p:txBody>
      </p:sp>
      <p:grpSp>
        <p:nvGrpSpPr>
          <p:cNvPr id="228" name="Group 149"/>
          <p:cNvGrpSpPr/>
          <p:nvPr/>
        </p:nvGrpSpPr>
        <p:grpSpPr>
          <a:xfrm>
            <a:off x="8340980" y="1652468"/>
            <a:ext cx="907538" cy="966285"/>
            <a:chOff x="8599692" y="1642736"/>
            <a:chExt cx="981517" cy="1065939"/>
          </a:xfrm>
        </p:grpSpPr>
        <p:sp>
          <p:nvSpPr>
            <p:cNvPr id="1049077" name="Rectangle 150"/>
            <p:cNvSpPr/>
            <p:nvPr/>
          </p:nvSpPr>
          <p:spPr>
            <a:xfrm>
              <a:off x="8625709" y="1642736"/>
              <a:ext cx="955500" cy="1065939"/>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78" name="Rectangle 43"/>
            <p:cNvSpPr/>
            <p:nvPr/>
          </p:nvSpPr>
          <p:spPr>
            <a:xfrm>
              <a:off x="8599692" y="1691378"/>
              <a:ext cx="952232" cy="162612"/>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科研管理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79" name="Rectangle 35"/>
            <p:cNvSpPr/>
            <p:nvPr/>
          </p:nvSpPr>
          <p:spPr>
            <a:xfrm>
              <a:off x="8736736" y="1969489"/>
              <a:ext cx="691652" cy="622119"/>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科研项目</a:t>
              </a:r>
              <a:endParaRPr lang="en-US" altLang="zh-CN" sz="935" dirty="0">
                <a:solidFill>
                  <a:srgbClr val="000000"/>
                </a:solidFill>
                <a:latin typeface="华文楷体" panose="02010600040101010101" pitchFamily="2" charset="-122"/>
              </a:endParaRPr>
            </a:p>
            <a:p>
              <a:pPr algn="ctr"/>
              <a:r>
                <a:rPr lang="zh-CN" altLang="en-US" sz="935" dirty="0">
                  <a:solidFill>
                    <a:srgbClr val="000000"/>
                  </a:solidFill>
                  <a:latin typeface="华文楷体" panose="02010600040101010101" pitchFamily="2" charset="-122"/>
                </a:rPr>
                <a:t>管理</a:t>
              </a:r>
              <a:endParaRPr lang="en-US" sz="935" dirty="0">
                <a:solidFill>
                  <a:srgbClr val="000000"/>
                </a:solidFill>
                <a:latin typeface="华文楷体" panose="02010600040101010101" pitchFamily="2" charset="-122"/>
                <a:ea typeface="华文楷体" panose="02010600040101010101" pitchFamily="2" charset="-122"/>
              </a:endParaRPr>
            </a:p>
          </p:txBody>
        </p:sp>
      </p:grpSp>
      <p:grpSp>
        <p:nvGrpSpPr>
          <p:cNvPr id="229" name="Group 153"/>
          <p:cNvGrpSpPr/>
          <p:nvPr/>
        </p:nvGrpSpPr>
        <p:grpSpPr>
          <a:xfrm>
            <a:off x="5352866" y="1675010"/>
            <a:ext cx="1025535" cy="951067"/>
            <a:chOff x="4496116" y="1643239"/>
            <a:chExt cx="1070546" cy="1049151"/>
          </a:xfrm>
        </p:grpSpPr>
        <p:sp>
          <p:nvSpPr>
            <p:cNvPr id="1049080" name="Rectangle 154"/>
            <p:cNvSpPr/>
            <p:nvPr/>
          </p:nvSpPr>
          <p:spPr>
            <a:xfrm>
              <a:off x="4549478" y="1643239"/>
              <a:ext cx="955500" cy="1049151"/>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81" name="Rectangle 40"/>
            <p:cNvSpPr/>
            <p:nvPr/>
          </p:nvSpPr>
          <p:spPr>
            <a:xfrm>
              <a:off x="4496116" y="1691378"/>
              <a:ext cx="1070546" cy="166836"/>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组织人事管理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82" name="Rectangle 41"/>
            <p:cNvSpPr/>
            <p:nvPr/>
          </p:nvSpPr>
          <p:spPr>
            <a:xfrm>
              <a:off x="4668336" y="1924210"/>
              <a:ext cx="717785" cy="32351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党务管理</a:t>
              </a:r>
              <a:endParaRPr lang="en-US" sz="935" kern="0" dirty="0">
                <a:solidFill>
                  <a:prstClr val="black"/>
                </a:solidFill>
                <a:latin typeface="华文楷体" panose="02010600040101010101" pitchFamily="2" charset="-122"/>
              </a:endParaRPr>
            </a:p>
          </p:txBody>
        </p:sp>
      </p:grpSp>
      <p:grpSp>
        <p:nvGrpSpPr>
          <p:cNvPr id="230" name="Group 157"/>
          <p:cNvGrpSpPr/>
          <p:nvPr/>
        </p:nvGrpSpPr>
        <p:grpSpPr>
          <a:xfrm>
            <a:off x="7368822" y="1675010"/>
            <a:ext cx="915326" cy="951067"/>
            <a:chOff x="6619054" y="1643239"/>
            <a:chExt cx="955500" cy="1049151"/>
          </a:xfrm>
        </p:grpSpPr>
        <p:sp>
          <p:nvSpPr>
            <p:cNvPr id="1049083" name="Rectangle 158"/>
            <p:cNvSpPr/>
            <p:nvPr/>
          </p:nvSpPr>
          <p:spPr>
            <a:xfrm>
              <a:off x="6619054" y="1643239"/>
              <a:ext cx="955500" cy="1049151"/>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84" name="Rectangle 34"/>
            <p:cNvSpPr/>
            <p:nvPr/>
          </p:nvSpPr>
          <p:spPr>
            <a:xfrm>
              <a:off x="6726227" y="1691378"/>
              <a:ext cx="836442" cy="166836"/>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法务管理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85" name="Rectangle 35"/>
            <p:cNvSpPr/>
            <p:nvPr/>
          </p:nvSpPr>
          <p:spPr>
            <a:xfrm>
              <a:off x="6721463" y="1949986"/>
              <a:ext cx="717785" cy="615844"/>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法务管理</a:t>
              </a:r>
              <a:endParaRPr lang="en-US" sz="935" kern="0" dirty="0">
                <a:solidFill>
                  <a:prstClr val="black"/>
                </a:solidFill>
                <a:latin typeface="华文楷体" panose="02010600040101010101" pitchFamily="2" charset="-122"/>
                <a:ea typeface="华文楷体" panose="02010600040101010101" pitchFamily="2" charset="-122"/>
              </a:endParaRPr>
            </a:p>
          </p:txBody>
        </p:sp>
      </p:grpSp>
      <p:grpSp>
        <p:nvGrpSpPr>
          <p:cNvPr id="231" name="Group 161"/>
          <p:cNvGrpSpPr/>
          <p:nvPr/>
        </p:nvGrpSpPr>
        <p:grpSpPr>
          <a:xfrm>
            <a:off x="6387233" y="1684317"/>
            <a:ext cx="915326" cy="951067"/>
            <a:chOff x="7622382" y="1643239"/>
            <a:chExt cx="955500" cy="1049151"/>
          </a:xfrm>
        </p:grpSpPr>
        <p:sp>
          <p:nvSpPr>
            <p:cNvPr id="1049086" name="Rectangle 162"/>
            <p:cNvSpPr/>
            <p:nvPr/>
          </p:nvSpPr>
          <p:spPr>
            <a:xfrm>
              <a:off x="7622382" y="1643239"/>
              <a:ext cx="955500" cy="1049151"/>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87" name="Rectangle 34"/>
            <p:cNvSpPr/>
            <p:nvPr/>
          </p:nvSpPr>
          <p:spPr>
            <a:xfrm>
              <a:off x="7697839" y="1691378"/>
              <a:ext cx="836442" cy="166835"/>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审计管理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088" name="Rectangle 35"/>
            <p:cNvSpPr/>
            <p:nvPr/>
          </p:nvSpPr>
          <p:spPr>
            <a:xfrm>
              <a:off x="7755102" y="1961766"/>
              <a:ext cx="717785" cy="615844"/>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审计管理</a:t>
              </a:r>
              <a:endParaRPr lang="en-US" altLang="zh-CN" sz="935" kern="0" dirty="0">
                <a:solidFill>
                  <a:prstClr val="black"/>
                </a:solidFill>
                <a:latin typeface="华文楷体" panose="02010600040101010101" pitchFamily="2" charset="-122"/>
              </a:endParaRPr>
            </a:p>
          </p:txBody>
        </p:sp>
      </p:grpSp>
      <p:sp>
        <p:nvSpPr>
          <p:cNvPr id="1049089" name="TextBox 165"/>
          <p:cNvSpPr txBox="1"/>
          <p:nvPr/>
        </p:nvSpPr>
        <p:spPr>
          <a:xfrm>
            <a:off x="842470" y="1081612"/>
            <a:ext cx="669856" cy="285244"/>
          </a:xfrm>
          <a:prstGeom prst="rect">
            <a:avLst/>
          </a:prstGeom>
          <a:noFill/>
          <a:ln>
            <a:noFill/>
          </a:ln>
        </p:spPr>
        <p:txBody>
          <a:bodyPr wrap="square" lIns="33231" rIns="33231" rtlCol="0">
            <a:noAutofit/>
          </a:bodyPr>
          <a:p>
            <a:r>
              <a:rPr lang="zh-CN" altLang="en-US" sz="1110" b="1" dirty="0">
                <a:solidFill>
                  <a:srgbClr val="FFFFFF"/>
                </a:solidFill>
              </a:rPr>
              <a:t>决策层</a:t>
            </a:r>
            <a:endParaRPr lang="en-US" sz="1110" b="1" dirty="0">
              <a:solidFill>
                <a:srgbClr val="FFFFFF"/>
              </a:solidFill>
            </a:endParaRPr>
          </a:p>
        </p:txBody>
      </p:sp>
      <p:sp>
        <p:nvSpPr>
          <p:cNvPr id="1049090" name="TextBox 166"/>
          <p:cNvSpPr txBox="1"/>
          <p:nvPr/>
        </p:nvSpPr>
        <p:spPr>
          <a:xfrm>
            <a:off x="856886" y="2449549"/>
            <a:ext cx="615592" cy="285244"/>
          </a:xfrm>
          <a:prstGeom prst="rect">
            <a:avLst/>
          </a:prstGeom>
          <a:noFill/>
          <a:ln>
            <a:noFill/>
          </a:ln>
        </p:spPr>
        <p:txBody>
          <a:bodyPr wrap="square" lIns="33231" rIns="33231" rtlCol="0">
            <a:noAutofit/>
          </a:bodyPr>
          <a:p>
            <a:r>
              <a:rPr lang="zh-CN" altLang="en-US" sz="1110" b="1" dirty="0">
                <a:solidFill>
                  <a:srgbClr val="FFFFFF"/>
                </a:solidFill>
              </a:rPr>
              <a:t>管理层</a:t>
            </a:r>
            <a:endParaRPr lang="en-US" sz="1110" b="1" dirty="0">
              <a:solidFill>
                <a:srgbClr val="FFFFFF"/>
              </a:solidFill>
            </a:endParaRPr>
          </a:p>
        </p:txBody>
      </p:sp>
      <p:sp>
        <p:nvSpPr>
          <p:cNvPr id="1049091" name="TextBox 167"/>
          <p:cNvSpPr txBox="1"/>
          <p:nvPr/>
        </p:nvSpPr>
        <p:spPr>
          <a:xfrm>
            <a:off x="868293" y="4081115"/>
            <a:ext cx="615592" cy="285244"/>
          </a:xfrm>
          <a:prstGeom prst="rect">
            <a:avLst/>
          </a:prstGeom>
          <a:noFill/>
          <a:ln>
            <a:noFill/>
          </a:ln>
        </p:spPr>
        <p:txBody>
          <a:bodyPr wrap="square" lIns="33231" rIns="33231" rtlCol="0">
            <a:noAutofit/>
          </a:bodyPr>
          <a:p>
            <a:r>
              <a:rPr lang="zh-CN" altLang="en-US" sz="1110" b="1" dirty="0">
                <a:solidFill>
                  <a:srgbClr val="FFFFFF"/>
                </a:solidFill>
              </a:rPr>
              <a:t>业务层</a:t>
            </a:r>
            <a:endParaRPr lang="en-US" sz="1110" b="1" dirty="0">
              <a:solidFill>
                <a:srgbClr val="FFFFFF"/>
              </a:solidFill>
            </a:endParaRPr>
          </a:p>
        </p:txBody>
      </p:sp>
      <p:sp>
        <p:nvSpPr>
          <p:cNvPr id="1049092" name="TextBox 168"/>
          <p:cNvSpPr txBox="1"/>
          <p:nvPr/>
        </p:nvSpPr>
        <p:spPr>
          <a:xfrm>
            <a:off x="892786" y="5004006"/>
            <a:ext cx="615592" cy="285244"/>
          </a:xfrm>
          <a:prstGeom prst="rect">
            <a:avLst/>
          </a:prstGeom>
          <a:noFill/>
          <a:ln>
            <a:noFill/>
          </a:ln>
        </p:spPr>
        <p:txBody>
          <a:bodyPr wrap="square" lIns="33231" rIns="33231" rtlCol="0">
            <a:noAutofit/>
          </a:bodyPr>
          <a:p>
            <a:r>
              <a:rPr lang="zh-CN" altLang="en-US" sz="1110" b="1" dirty="0">
                <a:solidFill>
                  <a:srgbClr val="FFFFFF"/>
                </a:solidFill>
              </a:rPr>
              <a:t>设备层</a:t>
            </a:r>
            <a:endParaRPr lang="en-US" sz="1110" b="1" dirty="0">
              <a:solidFill>
                <a:srgbClr val="FFFFFF"/>
              </a:solidFill>
            </a:endParaRPr>
          </a:p>
        </p:txBody>
      </p:sp>
      <p:sp>
        <p:nvSpPr>
          <p:cNvPr id="1049093" name="TextBox 169"/>
          <p:cNvSpPr txBox="1"/>
          <p:nvPr/>
        </p:nvSpPr>
        <p:spPr>
          <a:xfrm>
            <a:off x="882359" y="5720983"/>
            <a:ext cx="615592" cy="285244"/>
          </a:xfrm>
          <a:prstGeom prst="rect">
            <a:avLst/>
          </a:prstGeom>
          <a:noFill/>
          <a:ln>
            <a:noFill/>
          </a:ln>
        </p:spPr>
        <p:txBody>
          <a:bodyPr wrap="square" lIns="33231" rIns="33231" rtlCol="0">
            <a:noAutofit/>
          </a:bodyPr>
          <a:p>
            <a:r>
              <a:rPr lang="zh-CN" altLang="en-US" sz="1110" b="1" dirty="0">
                <a:solidFill>
                  <a:srgbClr val="FFFFFF"/>
                </a:solidFill>
              </a:rPr>
              <a:t>基础层</a:t>
            </a:r>
            <a:endParaRPr lang="en-US" sz="1110" b="1" dirty="0">
              <a:solidFill>
                <a:srgbClr val="FFFFFF"/>
              </a:solidFill>
            </a:endParaRPr>
          </a:p>
        </p:txBody>
      </p:sp>
      <p:sp>
        <p:nvSpPr>
          <p:cNvPr id="1049094" name="Rectangle 43"/>
          <p:cNvSpPr/>
          <p:nvPr/>
        </p:nvSpPr>
        <p:spPr>
          <a:xfrm>
            <a:off x="4542138" y="4229750"/>
            <a:ext cx="1680415" cy="165007"/>
          </a:xfrm>
          <a:prstGeom prst="rect">
            <a:avLst/>
          </a:prstGeom>
          <a:noFill/>
          <a:ln w="3175" cap="flat" cmpd="sng" algn="ctr">
            <a:noFill/>
            <a:prstDash val="solid"/>
          </a:ln>
          <a:effectLst/>
        </p:spPr>
        <p:txBody>
          <a:bodyPr tIns="0" bIns="0" rtlCol="0" anchor="t"/>
          <a:p>
            <a:pPr algn="ctr"/>
            <a:r>
              <a:rPr lang="zh-CN" altLang="en-US" sz="1025" b="1" kern="0" dirty="0">
                <a:solidFill>
                  <a:prstClr val="black"/>
                </a:solidFill>
                <a:latin typeface="华文楷体" panose="02010600040101010101" pitchFamily="2" charset="-122"/>
              </a:rPr>
              <a:t>研发设计制造平台</a:t>
            </a:r>
            <a:endParaRPr lang="en-US" sz="1025" b="1" kern="0" dirty="0">
              <a:solidFill>
                <a:prstClr val="black"/>
              </a:solidFill>
              <a:latin typeface="华文楷体" panose="02010600040101010101" pitchFamily="2" charset="-122"/>
              <a:ea typeface="华文楷体" panose="02010600040101010101" pitchFamily="2" charset="-122"/>
            </a:endParaRPr>
          </a:p>
        </p:txBody>
      </p:sp>
      <p:sp>
        <p:nvSpPr>
          <p:cNvPr id="1049095" name="Rectangle 171"/>
          <p:cNvSpPr/>
          <p:nvPr/>
        </p:nvSpPr>
        <p:spPr>
          <a:xfrm>
            <a:off x="3422417" y="1662334"/>
            <a:ext cx="1929046" cy="949448"/>
          </a:xfrm>
          <a:prstGeom prst="rect">
            <a:avLst/>
          </a:prstGeom>
          <a:solidFill>
            <a:schemeClr val="accent3">
              <a:lumMod val="75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096" name="Rectangle 33"/>
          <p:cNvSpPr/>
          <p:nvPr/>
        </p:nvSpPr>
        <p:spPr>
          <a:xfrm>
            <a:off x="3639599" y="1925630"/>
            <a:ext cx="687606"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srgbClr val="000000"/>
                </a:solidFill>
                <a:latin typeface="华文楷体" panose="02010600040101010101" pitchFamily="2" charset="-122"/>
              </a:rPr>
              <a:t>久其报表</a:t>
            </a:r>
            <a:endParaRPr lang="en-US" altLang="zh-CN" sz="935" kern="0" dirty="0">
              <a:solidFill>
                <a:srgbClr val="000000"/>
              </a:solidFill>
              <a:latin typeface="华文楷体" panose="02010600040101010101" pitchFamily="2" charset="-122"/>
            </a:endParaRPr>
          </a:p>
        </p:txBody>
      </p:sp>
      <p:sp>
        <p:nvSpPr>
          <p:cNvPr id="1049097" name="Rectangle 29"/>
          <p:cNvSpPr/>
          <p:nvPr/>
        </p:nvSpPr>
        <p:spPr>
          <a:xfrm>
            <a:off x="4504314" y="1925630"/>
            <a:ext cx="687606"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srgbClr val="000000"/>
                </a:solidFill>
                <a:latin typeface="华文楷体" panose="02010600040101010101" pitchFamily="2" charset="-122"/>
              </a:rPr>
              <a:t>财务共享</a:t>
            </a:r>
            <a:endParaRPr lang="en-US" sz="935" kern="0" dirty="0">
              <a:solidFill>
                <a:srgbClr val="000000"/>
              </a:solidFill>
              <a:latin typeface="华文楷体" panose="02010600040101010101" pitchFamily="2" charset="-122"/>
              <a:ea typeface="华文楷体" panose="02010600040101010101" pitchFamily="2" charset="-122"/>
            </a:endParaRPr>
          </a:p>
        </p:txBody>
      </p:sp>
      <p:sp>
        <p:nvSpPr>
          <p:cNvPr id="1049098" name="Rectangle 32"/>
          <p:cNvSpPr/>
          <p:nvPr/>
        </p:nvSpPr>
        <p:spPr>
          <a:xfrm>
            <a:off x="3639599" y="2278724"/>
            <a:ext cx="687606"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全面预算</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099" name="Rectangle 21"/>
          <p:cNvSpPr/>
          <p:nvPr/>
        </p:nvSpPr>
        <p:spPr>
          <a:xfrm>
            <a:off x="4504314" y="2290057"/>
            <a:ext cx="687606"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财务合并</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100" name="Rectangle 27"/>
          <p:cNvSpPr/>
          <p:nvPr/>
        </p:nvSpPr>
        <p:spPr>
          <a:xfrm>
            <a:off x="3789680" y="1718648"/>
            <a:ext cx="1320187" cy="197557"/>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集团财务管理</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101" name="Rectangle 25"/>
          <p:cNvSpPr/>
          <p:nvPr/>
        </p:nvSpPr>
        <p:spPr>
          <a:xfrm>
            <a:off x="3669806" y="2677076"/>
            <a:ext cx="2709107" cy="1499606"/>
          </a:xfrm>
          <a:prstGeom prst="rect">
            <a:avLst/>
          </a:prstGeom>
          <a:solidFill>
            <a:srgbClr val="A6A6A6"/>
          </a:solidFill>
          <a:ln w="28575" cap="flat" cmpd="sng" algn="ctr">
            <a:solidFill>
              <a:srgbClr val="C7C7C7"/>
            </a:solidFill>
            <a:prstDash val="sysDash"/>
          </a:ln>
          <a:effectLst/>
        </p:spPr>
        <p:txBody>
          <a:bodyPr lIns="0" tIns="0" rIns="0" bIns="0" rtlCol="0" anchor="t"/>
          <a:p>
            <a:pPr algn="ctr"/>
            <a:endParaRPr lang="en-US" altLang="zh-TW" sz="1025" b="1" kern="0" dirty="0">
              <a:solidFill>
                <a:prstClr val="black"/>
              </a:solidFill>
              <a:latin typeface="华文楷体" panose="02010600040101010101" pitchFamily="2" charset="-122"/>
              <a:ea typeface="华文楷体" panose="02010600040101010101" pitchFamily="2" charset="-122"/>
            </a:endParaRPr>
          </a:p>
        </p:txBody>
      </p:sp>
      <p:sp>
        <p:nvSpPr>
          <p:cNvPr id="1049102" name="Rectangle 35"/>
          <p:cNvSpPr/>
          <p:nvPr/>
        </p:nvSpPr>
        <p:spPr>
          <a:xfrm>
            <a:off x="3870105" y="3734930"/>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设备管理</a:t>
            </a:r>
            <a:endParaRPr lang="en-US" altLang="zh-CN" sz="935" dirty="0">
              <a:solidFill>
                <a:srgbClr val="000000"/>
              </a:solidFill>
              <a:latin typeface="华文楷体" panose="02010600040101010101" pitchFamily="2" charset="-122"/>
            </a:endParaRPr>
          </a:p>
        </p:txBody>
      </p:sp>
      <p:sp>
        <p:nvSpPr>
          <p:cNvPr id="1049103" name="Rectangle 35"/>
          <p:cNvSpPr/>
          <p:nvPr/>
        </p:nvSpPr>
        <p:spPr>
          <a:xfrm>
            <a:off x="5569702" y="3376028"/>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采购管理</a:t>
            </a:r>
            <a:endParaRPr lang="en-US" altLang="zh-CN" sz="935" dirty="0">
              <a:solidFill>
                <a:srgbClr val="000000"/>
              </a:solidFill>
              <a:latin typeface="华文楷体" panose="02010600040101010101" pitchFamily="2" charset="-122"/>
            </a:endParaRPr>
          </a:p>
        </p:txBody>
      </p:sp>
      <p:sp>
        <p:nvSpPr>
          <p:cNvPr id="1049104" name="Rectangle 35"/>
          <p:cNvSpPr/>
          <p:nvPr/>
        </p:nvSpPr>
        <p:spPr>
          <a:xfrm>
            <a:off x="3870105" y="3382611"/>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质量管理</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105" name="Rectangle 35"/>
          <p:cNvSpPr/>
          <p:nvPr/>
        </p:nvSpPr>
        <p:spPr>
          <a:xfrm>
            <a:off x="4724466" y="3382611"/>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生产管理</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106" name="Rectangle 35"/>
          <p:cNvSpPr/>
          <p:nvPr/>
        </p:nvSpPr>
        <p:spPr>
          <a:xfrm>
            <a:off x="5569702" y="3734357"/>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销售管理</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107" name="Rectangle 35"/>
          <p:cNvSpPr/>
          <p:nvPr/>
        </p:nvSpPr>
        <p:spPr>
          <a:xfrm>
            <a:off x="4724466" y="3734930"/>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库存管理</a:t>
            </a:r>
            <a:endParaRPr lang="en-US" sz="935" dirty="0">
              <a:solidFill>
                <a:srgbClr val="000000"/>
              </a:solidFill>
              <a:latin typeface="华文楷体" panose="02010600040101010101" pitchFamily="2" charset="-122"/>
              <a:ea typeface="华文楷体" panose="02010600040101010101" pitchFamily="2" charset="-122"/>
            </a:endParaRPr>
          </a:p>
        </p:txBody>
      </p:sp>
      <p:sp>
        <p:nvSpPr>
          <p:cNvPr id="1049108" name="Rectangle 35"/>
          <p:cNvSpPr/>
          <p:nvPr/>
        </p:nvSpPr>
        <p:spPr>
          <a:xfrm>
            <a:off x="3842661" y="3013293"/>
            <a:ext cx="687606" cy="281744"/>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人力资源</a:t>
            </a:r>
            <a:endParaRPr lang="en-US" sz="935" dirty="0">
              <a:solidFill>
                <a:srgbClr val="000000"/>
              </a:solidFill>
              <a:latin typeface="华文楷体" panose="02010600040101010101" pitchFamily="2" charset="-122"/>
            </a:endParaRPr>
          </a:p>
        </p:txBody>
      </p:sp>
      <p:sp>
        <p:nvSpPr>
          <p:cNvPr id="1049109" name="Rectangle 28"/>
          <p:cNvSpPr/>
          <p:nvPr/>
        </p:nvSpPr>
        <p:spPr>
          <a:xfrm>
            <a:off x="4711733" y="3015988"/>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财务管理</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110" name="Rounded Rectangle 186"/>
          <p:cNvSpPr/>
          <p:nvPr/>
        </p:nvSpPr>
        <p:spPr>
          <a:xfrm>
            <a:off x="6548057" y="5477942"/>
            <a:ext cx="2488964" cy="431116"/>
          </a:xfrm>
          <a:prstGeom prst="roundRect">
            <a:avLst/>
          </a:prstGeom>
          <a:noFill/>
          <a:ln w="12700">
            <a:solidFill>
              <a:srgbClr val="000066"/>
            </a:solidFill>
            <a:prstDash val="sysDot"/>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111" name="Rectangle 43"/>
          <p:cNvSpPr/>
          <p:nvPr/>
        </p:nvSpPr>
        <p:spPr>
          <a:xfrm>
            <a:off x="4075415" y="2760173"/>
            <a:ext cx="1887475" cy="163127"/>
          </a:xfrm>
          <a:prstGeom prst="rect">
            <a:avLst/>
          </a:prstGeom>
          <a:noFill/>
          <a:ln w="3175" cap="flat" cmpd="sng" algn="ctr">
            <a:noFill/>
            <a:prstDash val="solid"/>
          </a:ln>
          <a:effectLst/>
        </p:spPr>
        <p:txBody>
          <a:bodyPr tIns="0" bIns="0" rtlCol="0" anchor="t"/>
          <a:p>
            <a:pPr algn="ctr"/>
            <a:r>
              <a:rPr lang="zh-CN" altLang="en-US" sz="1025" b="1" kern="0" dirty="0">
                <a:solidFill>
                  <a:srgbClr val="FFFFFF"/>
                </a:solidFill>
                <a:latin typeface="华文楷体" panose="02010600040101010101" pitchFamily="2" charset="-122"/>
              </a:rPr>
              <a:t>企业资源管理（</a:t>
            </a:r>
            <a:r>
              <a:rPr lang="en-US" altLang="zh-CN" sz="1025" b="1" kern="0" dirty="0">
                <a:solidFill>
                  <a:srgbClr val="FFFFFF"/>
                </a:solidFill>
                <a:latin typeface="华文楷体" panose="02010600040101010101" pitchFamily="2" charset="-122"/>
              </a:rPr>
              <a:t>ERP</a:t>
            </a:r>
            <a:r>
              <a:rPr lang="zh-CN" altLang="en-US" sz="1025" b="1" kern="0" dirty="0">
                <a:solidFill>
                  <a:srgbClr val="FFFFFF"/>
                </a:solidFill>
                <a:latin typeface="华文楷体" panose="02010600040101010101" pitchFamily="2" charset="-122"/>
              </a:rPr>
              <a:t>）平台</a:t>
            </a:r>
            <a:endParaRPr lang="en-US" sz="1025" b="1" kern="0" dirty="0">
              <a:solidFill>
                <a:srgbClr val="FFFFFF"/>
              </a:solidFill>
              <a:latin typeface="华文楷体" panose="02010600040101010101" pitchFamily="2" charset="-122"/>
              <a:ea typeface="华文楷体" panose="02010600040101010101" pitchFamily="2" charset="-122"/>
            </a:endParaRPr>
          </a:p>
        </p:txBody>
      </p:sp>
      <p:sp>
        <p:nvSpPr>
          <p:cNvPr id="1049112" name="Rectangle 16"/>
          <p:cNvSpPr/>
          <p:nvPr/>
        </p:nvSpPr>
        <p:spPr>
          <a:xfrm>
            <a:off x="1790101" y="5546040"/>
            <a:ext cx="1044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统一登录认证系统</a:t>
            </a:r>
            <a:endParaRPr lang="en-US" sz="1015" kern="0" dirty="0">
              <a:solidFill>
                <a:prstClr val="black"/>
              </a:solidFill>
              <a:latin typeface="华文楷体" panose="02010600040101010101" pitchFamily="2" charset="-122"/>
              <a:ea typeface="华文楷体" panose="02010600040101010101" pitchFamily="2" charset="-122"/>
            </a:endParaRPr>
          </a:p>
        </p:txBody>
      </p:sp>
      <p:sp>
        <p:nvSpPr>
          <p:cNvPr id="1049113" name="Rectangle 17"/>
          <p:cNvSpPr/>
          <p:nvPr/>
        </p:nvSpPr>
        <p:spPr>
          <a:xfrm>
            <a:off x="3011987" y="5546040"/>
            <a:ext cx="936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电子邮件系统</a:t>
            </a:r>
            <a:endParaRPr lang="en-US" sz="1015" kern="0" dirty="0">
              <a:solidFill>
                <a:prstClr val="black"/>
              </a:solidFill>
              <a:latin typeface="华文楷体" panose="02010600040101010101" pitchFamily="2" charset="-122"/>
              <a:ea typeface="华文楷体" panose="02010600040101010101" pitchFamily="2" charset="-122"/>
            </a:endParaRPr>
          </a:p>
        </p:txBody>
      </p:sp>
      <p:sp>
        <p:nvSpPr>
          <p:cNvPr id="1049114" name="Rectangle 22"/>
          <p:cNvSpPr/>
          <p:nvPr/>
        </p:nvSpPr>
        <p:spPr>
          <a:xfrm>
            <a:off x="4032236" y="5544987"/>
            <a:ext cx="936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即时通信平台</a:t>
            </a:r>
            <a:endParaRPr lang="en-US" sz="1015" kern="0" dirty="0">
              <a:solidFill>
                <a:prstClr val="black"/>
              </a:solidFill>
              <a:latin typeface="华文楷体" panose="02010600040101010101" pitchFamily="2" charset="-122"/>
              <a:ea typeface="华文楷体" panose="02010600040101010101" pitchFamily="2" charset="-122"/>
            </a:endParaRPr>
          </a:p>
        </p:txBody>
      </p:sp>
      <p:sp>
        <p:nvSpPr>
          <p:cNvPr id="1049115" name="Rectangle 23"/>
          <p:cNvSpPr/>
          <p:nvPr/>
        </p:nvSpPr>
        <p:spPr>
          <a:xfrm>
            <a:off x="8268049" y="5546040"/>
            <a:ext cx="606865"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大数据</a:t>
            </a:r>
            <a:endParaRPr lang="en-US" altLang="zh-CN" sz="1015" kern="0" dirty="0">
              <a:solidFill>
                <a:prstClr val="black"/>
              </a:solidFill>
              <a:latin typeface="华文楷体" panose="02010600040101010101" pitchFamily="2" charset="-122"/>
            </a:endParaRPr>
          </a:p>
          <a:p>
            <a:pPr algn="ctr"/>
            <a:r>
              <a:rPr lang="zh-CN" altLang="en-US" sz="1015" kern="0" dirty="0">
                <a:solidFill>
                  <a:prstClr val="black"/>
                </a:solidFill>
                <a:latin typeface="华文楷体" panose="02010600040101010101" pitchFamily="2" charset="-122"/>
              </a:rPr>
              <a:t>平台</a:t>
            </a:r>
            <a:endParaRPr lang="en-US" altLang="zh-TW" sz="1015" kern="0" dirty="0">
              <a:solidFill>
                <a:prstClr val="black"/>
              </a:solidFill>
              <a:latin typeface="华文楷体" panose="02010600040101010101" pitchFamily="2" charset="-122"/>
              <a:ea typeface="华文楷体" panose="02010600040101010101" pitchFamily="2" charset="-122"/>
            </a:endParaRPr>
          </a:p>
        </p:txBody>
      </p:sp>
      <p:sp>
        <p:nvSpPr>
          <p:cNvPr id="1049116" name="Rectangle 123"/>
          <p:cNvSpPr/>
          <p:nvPr/>
        </p:nvSpPr>
        <p:spPr>
          <a:xfrm>
            <a:off x="7475146" y="5546040"/>
            <a:ext cx="606865"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数据仓库</a:t>
            </a:r>
            <a:endParaRPr lang="en-US" altLang="zh-TW" sz="1015" kern="0" dirty="0">
              <a:solidFill>
                <a:prstClr val="black"/>
              </a:solidFill>
              <a:latin typeface="华文楷体" panose="02010600040101010101" pitchFamily="2" charset="-122"/>
              <a:ea typeface="华文楷体" panose="02010600040101010101" pitchFamily="2" charset="-122"/>
            </a:endParaRPr>
          </a:p>
        </p:txBody>
      </p:sp>
      <p:sp>
        <p:nvSpPr>
          <p:cNvPr id="1049117" name="Rectangle 25"/>
          <p:cNvSpPr/>
          <p:nvPr/>
        </p:nvSpPr>
        <p:spPr>
          <a:xfrm>
            <a:off x="6682241" y="5546040"/>
            <a:ext cx="606865"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主数据管理平台</a:t>
            </a:r>
            <a:endParaRPr lang="en-US" altLang="zh-TW" sz="1015" kern="0" dirty="0">
              <a:solidFill>
                <a:prstClr val="black"/>
              </a:solidFill>
              <a:latin typeface="华文楷体" panose="02010600040101010101" pitchFamily="2" charset="-122"/>
              <a:ea typeface="华文楷体" panose="02010600040101010101" pitchFamily="2" charset="-122"/>
            </a:endParaRPr>
          </a:p>
        </p:txBody>
      </p:sp>
      <p:sp>
        <p:nvSpPr>
          <p:cNvPr id="1049118" name="Rectangle 25"/>
          <p:cNvSpPr/>
          <p:nvPr/>
        </p:nvSpPr>
        <p:spPr>
          <a:xfrm>
            <a:off x="5809829" y="5546040"/>
            <a:ext cx="606865"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企业服务总线</a:t>
            </a:r>
            <a:endParaRPr lang="en-US" altLang="zh-TW" sz="1015" kern="0" dirty="0">
              <a:solidFill>
                <a:prstClr val="black"/>
              </a:solidFill>
              <a:latin typeface="华文楷体" panose="02010600040101010101" pitchFamily="2" charset="-122"/>
              <a:ea typeface="华文楷体" panose="02010600040101010101" pitchFamily="2" charset="-122"/>
            </a:endParaRPr>
          </a:p>
        </p:txBody>
      </p:sp>
      <p:sp>
        <p:nvSpPr>
          <p:cNvPr id="1049119" name="Rectangle 17"/>
          <p:cNvSpPr/>
          <p:nvPr/>
        </p:nvSpPr>
        <p:spPr>
          <a:xfrm>
            <a:off x="5099599" y="5540977"/>
            <a:ext cx="606865"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kern="0" dirty="0">
                <a:solidFill>
                  <a:prstClr val="black"/>
                </a:solidFill>
                <a:latin typeface="华文楷体" panose="02010600040101010101" pitchFamily="2" charset="-122"/>
              </a:rPr>
              <a:t>企业门户</a:t>
            </a:r>
            <a:endParaRPr lang="en-US" sz="1015" kern="0" dirty="0">
              <a:solidFill>
                <a:prstClr val="black"/>
              </a:solidFill>
              <a:latin typeface="华文楷体" panose="02010600040101010101" pitchFamily="2" charset="-122"/>
              <a:ea typeface="华文楷体" panose="02010600040101010101" pitchFamily="2" charset="-122"/>
            </a:endParaRPr>
          </a:p>
        </p:txBody>
      </p:sp>
      <p:sp>
        <p:nvSpPr>
          <p:cNvPr id="1049120" name="Rectangle 17"/>
          <p:cNvSpPr/>
          <p:nvPr/>
        </p:nvSpPr>
        <p:spPr>
          <a:xfrm>
            <a:off x="1770680" y="5976533"/>
            <a:ext cx="7255627" cy="20958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1015" kern="0" dirty="0">
                <a:solidFill>
                  <a:prstClr val="black"/>
                </a:solidFill>
                <a:latin typeface="华文楷体" panose="02010600040101010101" pitchFamily="2" charset="-122"/>
              </a:rPr>
              <a:t>IT</a:t>
            </a:r>
            <a:r>
              <a:rPr lang="zh-CN" altLang="en-US" sz="1015" kern="0" dirty="0">
                <a:solidFill>
                  <a:prstClr val="black"/>
                </a:solidFill>
                <a:latin typeface="华文楷体" panose="02010600040101010101" pitchFamily="2" charset="-122"/>
              </a:rPr>
              <a:t>服务管理</a:t>
            </a:r>
            <a:endParaRPr lang="en-US" sz="1015" kern="0" dirty="0">
              <a:solidFill>
                <a:prstClr val="black"/>
              </a:solidFill>
              <a:latin typeface="华文楷体" panose="02010600040101010101" pitchFamily="2" charset="-122"/>
              <a:ea typeface="华文楷体" panose="02010600040101010101" pitchFamily="2" charset="-122"/>
            </a:endParaRPr>
          </a:p>
        </p:txBody>
      </p:sp>
      <p:cxnSp>
        <p:nvCxnSpPr>
          <p:cNvPr id="3145804" name="Straight Connector 171"/>
          <p:cNvCxnSpPr/>
          <p:nvPr/>
        </p:nvCxnSpPr>
        <p:spPr bwMode="auto">
          <a:xfrm>
            <a:off x="248636" y="6237312"/>
            <a:ext cx="473648" cy="0"/>
          </a:xfrm>
          <a:prstGeom prst="line">
            <a:avLst/>
          </a:prstGeom>
          <a:noFill/>
          <a:ln w="19050" cap="flat" cmpd="sng" algn="ctr">
            <a:solidFill>
              <a:srgbClr val="00A1DE"/>
            </a:solidFill>
            <a:prstDash val="solid"/>
            <a:round/>
            <a:headEnd type="none" w="med" len="med"/>
            <a:tailEnd type="none" w="med" len="med"/>
          </a:ln>
          <a:effectLst/>
        </p:spPr>
      </p:cxnSp>
      <p:sp>
        <p:nvSpPr>
          <p:cNvPr id="1049121" name="Rectangle 35"/>
          <p:cNvSpPr/>
          <p:nvPr/>
        </p:nvSpPr>
        <p:spPr>
          <a:xfrm>
            <a:off x="2555334" y="4437947"/>
            <a:ext cx="684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dirty="0">
                <a:solidFill>
                  <a:srgbClr val="000000"/>
                </a:solidFill>
                <a:latin typeface="华文楷体" panose="02010600040101010101" pitchFamily="2" charset="-122"/>
              </a:rPr>
              <a:t>设计</a:t>
            </a:r>
            <a:endParaRPr lang="en-US" sz="1015" dirty="0">
              <a:solidFill>
                <a:srgbClr val="000000"/>
              </a:solidFill>
              <a:latin typeface="华文楷体" panose="02010600040101010101" pitchFamily="2" charset="-122"/>
              <a:ea typeface="华文楷体" panose="02010600040101010101" pitchFamily="2" charset="-122"/>
            </a:endParaRPr>
          </a:p>
        </p:txBody>
      </p:sp>
      <p:sp>
        <p:nvSpPr>
          <p:cNvPr id="1049122" name="Rectangle 35"/>
          <p:cNvSpPr/>
          <p:nvPr/>
        </p:nvSpPr>
        <p:spPr>
          <a:xfrm>
            <a:off x="4094173" y="4437947"/>
            <a:ext cx="684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1015" dirty="0">
                <a:solidFill>
                  <a:srgbClr val="000000"/>
                </a:solidFill>
                <a:latin typeface="华文楷体" panose="02010600040101010101" pitchFamily="2" charset="-122"/>
              </a:rPr>
              <a:t>MES</a:t>
            </a:r>
            <a:endParaRPr lang="en-US" altLang="zh-CN" sz="1015" dirty="0">
              <a:solidFill>
                <a:srgbClr val="000000"/>
              </a:solidFill>
              <a:latin typeface="华文楷体" panose="02010600040101010101" pitchFamily="2" charset="-122"/>
            </a:endParaRPr>
          </a:p>
        </p:txBody>
      </p:sp>
      <p:sp>
        <p:nvSpPr>
          <p:cNvPr id="1049123" name="Rectangle 35"/>
          <p:cNvSpPr/>
          <p:nvPr/>
        </p:nvSpPr>
        <p:spPr>
          <a:xfrm>
            <a:off x="5759811" y="4437947"/>
            <a:ext cx="648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dirty="0">
                <a:solidFill>
                  <a:srgbClr val="000000"/>
                </a:solidFill>
                <a:latin typeface="华文楷体" panose="02010600040101010101" pitchFamily="2" charset="-122"/>
              </a:rPr>
              <a:t>仓储物流</a:t>
            </a:r>
            <a:endParaRPr lang="en-US" altLang="zh-CN" sz="1015" dirty="0">
              <a:solidFill>
                <a:srgbClr val="000000"/>
              </a:solidFill>
              <a:latin typeface="华文楷体" panose="02010600040101010101" pitchFamily="2" charset="-122"/>
            </a:endParaRPr>
          </a:p>
        </p:txBody>
      </p:sp>
      <p:sp>
        <p:nvSpPr>
          <p:cNvPr id="1049124" name="Rectangle 35"/>
          <p:cNvSpPr/>
          <p:nvPr/>
        </p:nvSpPr>
        <p:spPr>
          <a:xfrm>
            <a:off x="7239481" y="4437947"/>
            <a:ext cx="648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1015" dirty="0">
                <a:solidFill>
                  <a:srgbClr val="000000"/>
                </a:solidFill>
                <a:latin typeface="华文楷体" panose="02010600040101010101" pitchFamily="2" charset="-122"/>
              </a:rPr>
              <a:t>……</a:t>
            </a:r>
            <a:endParaRPr lang="en-US" altLang="zh-CN" sz="1015" dirty="0">
              <a:solidFill>
                <a:srgbClr val="000000"/>
              </a:solidFill>
              <a:latin typeface="华文楷体" panose="02010600040101010101" pitchFamily="2" charset="-122"/>
            </a:endParaRPr>
          </a:p>
        </p:txBody>
      </p:sp>
      <p:sp>
        <p:nvSpPr>
          <p:cNvPr id="1049125" name="Rectangle 35"/>
          <p:cNvSpPr/>
          <p:nvPr/>
        </p:nvSpPr>
        <p:spPr>
          <a:xfrm>
            <a:off x="6496201" y="4437947"/>
            <a:ext cx="648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dirty="0">
                <a:solidFill>
                  <a:srgbClr val="000000"/>
                </a:solidFill>
                <a:latin typeface="华文楷体" panose="02010600040101010101" pitchFamily="2" charset="-122"/>
              </a:rPr>
              <a:t>安健环</a:t>
            </a:r>
            <a:endParaRPr lang="en-US" altLang="zh-CN" sz="1015" dirty="0">
              <a:solidFill>
                <a:srgbClr val="000000"/>
              </a:solidFill>
              <a:latin typeface="华文楷体" panose="02010600040101010101" pitchFamily="2" charset="-122"/>
            </a:endParaRPr>
          </a:p>
        </p:txBody>
      </p:sp>
      <p:sp>
        <p:nvSpPr>
          <p:cNvPr id="1049126" name="Rectangle 35"/>
          <p:cNvSpPr/>
          <p:nvPr/>
        </p:nvSpPr>
        <p:spPr>
          <a:xfrm>
            <a:off x="4875108" y="4437947"/>
            <a:ext cx="792000" cy="293266"/>
          </a:xfrm>
          <a:prstGeom prst="rect">
            <a:avLst/>
          </a:prstGeom>
          <a:solidFill>
            <a:sysClr val="window" lastClr="FFFFFF"/>
          </a:solidFill>
          <a:ln w="3175" cap="flat" cmpd="sng" algn="ctr">
            <a:solidFill>
              <a:srgbClr val="1962AD"/>
            </a:solidFill>
            <a:prstDash val="solid"/>
          </a:ln>
          <a:effectLst/>
        </p:spPr>
        <p:txBody>
          <a:bodyPr wrap="none" lIns="0" tIns="0" rIns="0" bIns="0" rtlCol="0" anchor="ctr"/>
          <a:p>
            <a:pPr algn="ctr"/>
            <a:r>
              <a:rPr lang="zh-CN" altLang="en-US" sz="1015" dirty="0">
                <a:solidFill>
                  <a:srgbClr val="000000"/>
                </a:solidFill>
                <a:latin typeface="华文楷体" panose="02010600040101010101" pitchFamily="2" charset="-122"/>
              </a:rPr>
              <a:t>高级计划排程</a:t>
            </a:r>
            <a:endParaRPr lang="en-US" altLang="zh-CN" sz="1015" dirty="0">
              <a:solidFill>
                <a:srgbClr val="000000"/>
              </a:solidFill>
              <a:latin typeface="华文楷体" panose="02010600040101010101" pitchFamily="2" charset="-122"/>
            </a:endParaRPr>
          </a:p>
        </p:txBody>
      </p:sp>
      <p:sp>
        <p:nvSpPr>
          <p:cNvPr id="1049127" name="Rectangle 35"/>
          <p:cNvSpPr/>
          <p:nvPr/>
        </p:nvSpPr>
        <p:spPr>
          <a:xfrm>
            <a:off x="3324584" y="4437947"/>
            <a:ext cx="684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en-US" altLang="zh-CN" sz="1015" dirty="0">
                <a:solidFill>
                  <a:srgbClr val="000000"/>
                </a:solidFill>
                <a:latin typeface="华文楷体" panose="02010600040101010101" pitchFamily="2" charset="-122"/>
              </a:rPr>
              <a:t>PLM</a:t>
            </a:r>
            <a:endParaRPr lang="en-US" sz="1015" dirty="0">
              <a:solidFill>
                <a:srgbClr val="000000"/>
              </a:solidFill>
              <a:latin typeface="华文楷体" panose="02010600040101010101" pitchFamily="2" charset="-122"/>
            </a:endParaRPr>
          </a:p>
        </p:txBody>
      </p:sp>
      <p:sp>
        <p:nvSpPr>
          <p:cNvPr id="1049128" name="Rectangle 35"/>
          <p:cNvSpPr/>
          <p:nvPr/>
        </p:nvSpPr>
        <p:spPr>
          <a:xfrm>
            <a:off x="1781792" y="4437947"/>
            <a:ext cx="684000" cy="293266"/>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1015" dirty="0">
                <a:solidFill>
                  <a:srgbClr val="000000"/>
                </a:solidFill>
                <a:latin typeface="华文楷体" panose="02010600040101010101" pitchFamily="2" charset="-122"/>
              </a:rPr>
              <a:t>研发</a:t>
            </a:r>
            <a:endParaRPr lang="en-US" sz="1015" dirty="0">
              <a:solidFill>
                <a:srgbClr val="000000"/>
              </a:solidFill>
              <a:latin typeface="华文楷体" panose="02010600040101010101" pitchFamily="2" charset="-122"/>
              <a:ea typeface="华文楷体" panose="02010600040101010101" pitchFamily="2" charset="-122"/>
            </a:endParaRPr>
          </a:p>
        </p:txBody>
      </p:sp>
      <p:sp>
        <p:nvSpPr>
          <p:cNvPr id="1049129" name="Rectangle 206"/>
          <p:cNvSpPr/>
          <p:nvPr/>
        </p:nvSpPr>
        <p:spPr>
          <a:xfrm>
            <a:off x="8062586" y="4224104"/>
            <a:ext cx="1185931" cy="620334"/>
          </a:xfrm>
          <a:prstGeom prst="rect">
            <a:avLst/>
          </a:prstGeom>
          <a:solidFill>
            <a:schemeClr val="accent3">
              <a:lumMod val="60000"/>
              <a:lumOff val="40000"/>
            </a:schemeClr>
          </a:solidFill>
          <a:ln w="19050">
            <a:solidFill>
              <a:srgbClr val="C7C7C7"/>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49130" name="Rectangle 30"/>
          <p:cNvSpPr/>
          <p:nvPr/>
        </p:nvSpPr>
        <p:spPr>
          <a:xfrm>
            <a:off x="8191982" y="4438484"/>
            <a:ext cx="959150" cy="292191"/>
          </a:xfrm>
          <a:prstGeom prst="rect">
            <a:avLst/>
          </a:prstGeom>
          <a:solidFill>
            <a:sysClr val="window" lastClr="FFFFFF"/>
          </a:solidFill>
          <a:ln w="3175" cap="flat" cmpd="sng" algn="ctr">
            <a:solidFill>
              <a:srgbClr val="1962AD"/>
            </a:solidFill>
            <a:prstDash val="solid"/>
          </a:ln>
          <a:effectLst/>
        </p:spPr>
        <p:txBody>
          <a:bodyPr lIns="0" tIns="0" rIns="0" bIns="0" rtlCol="0" anchor="ctr"/>
          <a:p>
            <a:pPr algn="ctr"/>
            <a:r>
              <a:rPr lang="zh-CN" altLang="en-US" sz="935" kern="0" dirty="0">
                <a:solidFill>
                  <a:prstClr val="black"/>
                </a:solidFill>
                <a:latin typeface="华文楷体" panose="02010600040101010101" pitchFamily="2" charset="-122"/>
              </a:rPr>
              <a:t>财务公司系统</a:t>
            </a:r>
            <a:endParaRPr lang="en-US" sz="935" kern="0" dirty="0">
              <a:solidFill>
                <a:prstClr val="black"/>
              </a:solidFill>
              <a:latin typeface="华文楷体" panose="02010600040101010101" pitchFamily="2" charset="-122"/>
              <a:ea typeface="华文楷体" panose="02010600040101010101" pitchFamily="2" charset="-122"/>
            </a:endParaRPr>
          </a:p>
        </p:txBody>
      </p:sp>
      <p:sp>
        <p:nvSpPr>
          <p:cNvPr id="1049131" name="Rectangle 35"/>
          <p:cNvSpPr/>
          <p:nvPr/>
        </p:nvSpPr>
        <p:spPr>
          <a:xfrm>
            <a:off x="5561538" y="3008922"/>
            <a:ext cx="687606" cy="270707"/>
          </a:xfrm>
          <a:prstGeom prst="rect">
            <a:avLst/>
          </a:prstGeom>
          <a:solidFill>
            <a:sysClr val="window" lastClr="FFFFFF"/>
          </a:solidFill>
          <a:ln w="3175" cap="flat" cmpd="sng" algn="ctr">
            <a:noFill/>
            <a:prstDash val="solid"/>
          </a:ln>
          <a:effectLst/>
        </p:spPr>
        <p:txBody>
          <a:bodyPr lIns="0" tIns="0" rIns="0" bIns="0" rtlCol="0" anchor="ctr"/>
          <a:p>
            <a:pPr algn="ctr"/>
            <a:r>
              <a:rPr lang="zh-CN" altLang="en-US" sz="935" dirty="0">
                <a:solidFill>
                  <a:srgbClr val="000000"/>
                </a:solidFill>
                <a:latin typeface="华文楷体" panose="02010600040101010101" pitchFamily="2" charset="-122"/>
              </a:rPr>
              <a:t>项目管理</a:t>
            </a:r>
            <a:endParaRPr lang="en-US" sz="935"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9132" name="Title 1"/>
          <p:cNvSpPr>
            <a:spLocks noGrp="1"/>
          </p:cNvSpPr>
          <p:nvPr>
            <p:ph type="title"/>
          </p:nvPr>
        </p:nvSpPr>
        <p:spPr/>
        <p:txBody>
          <a:bodyPr/>
          <a:p>
            <a:r>
              <a:rPr lang="zh-CN" altLang="en-US" dirty="0"/>
              <a:t>各应用系统的功能说明（详见附件）</a:t>
            </a:r>
            <a:endParaRPr lang="en-US" dirty="0"/>
          </a:p>
        </p:txBody>
      </p:sp>
      <p:cxnSp>
        <p:nvCxnSpPr>
          <p:cNvPr id="3145805" name="直接连接符 5"/>
          <p:cNvCxnSpPr/>
          <p:nvPr/>
        </p:nvCxnSpPr>
        <p:spPr>
          <a:xfrm>
            <a:off x="128464" y="76200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06" name="直接连接符 6"/>
          <p:cNvCxnSpPr/>
          <p:nvPr/>
        </p:nvCxnSpPr>
        <p:spPr>
          <a:xfrm>
            <a:off x="128464" y="630932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07" name="直接连接符 7"/>
          <p:cNvCxnSpPr/>
          <p:nvPr/>
        </p:nvCxnSpPr>
        <p:spPr>
          <a:xfrm>
            <a:off x="128464" y="353566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08" name="直接连接符 8"/>
          <p:cNvCxnSpPr/>
          <p:nvPr/>
        </p:nvCxnSpPr>
        <p:spPr>
          <a:xfrm>
            <a:off x="4953000" y="548680"/>
            <a:ext cx="0" cy="5976664"/>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sp>
        <p:nvSpPr>
          <p:cNvPr id="1049133" name="Rectangle 4"/>
          <p:cNvSpPr/>
          <p:nvPr/>
        </p:nvSpPr>
        <p:spPr>
          <a:xfrm>
            <a:off x="1532620" y="581952"/>
            <a:ext cx="2016224" cy="360040"/>
          </a:xfrm>
          <a:prstGeom prst="rect">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mn-ea"/>
              </a:rPr>
              <a:t>功能架构</a:t>
            </a:r>
            <a:endParaRPr lang="en-US" sz="1600" dirty="0">
              <a:solidFill>
                <a:srgbClr val="002060"/>
              </a:solidFill>
              <a:latin typeface="+mn-ea"/>
            </a:endParaRPr>
          </a:p>
        </p:txBody>
      </p:sp>
      <p:sp>
        <p:nvSpPr>
          <p:cNvPr id="1049134" name="Rectangle 14"/>
          <p:cNvSpPr/>
          <p:nvPr/>
        </p:nvSpPr>
        <p:spPr>
          <a:xfrm>
            <a:off x="6226389" y="581952"/>
            <a:ext cx="2016224" cy="360040"/>
          </a:xfrm>
          <a:prstGeom prst="rect">
            <a:avLst/>
          </a:prstGeom>
          <a:solidFill>
            <a:schemeClr val="bg1"/>
          </a:solidFill>
          <a:ln w="952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mn-ea"/>
              </a:rPr>
              <a:t>功能模块说明</a:t>
            </a:r>
            <a:endParaRPr lang="en-US" sz="1600" dirty="0">
              <a:solidFill>
                <a:srgbClr val="002060"/>
              </a:solidFill>
              <a:latin typeface="+mn-ea"/>
            </a:endParaRPr>
          </a:p>
        </p:txBody>
      </p:sp>
      <p:pic>
        <p:nvPicPr>
          <p:cNvPr id="2097178" name="Picture 9"/>
          <p:cNvPicPr>
            <a:picLocks noChangeAspect="1"/>
          </p:cNvPicPr>
          <p:nvPr/>
        </p:nvPicPr>
        <p:blipFill>
          <a:blip r:embed="rId1" cstate="print"/>
          <a:stretch>
            <a:fillRect/>
          </a:stretch>
        </p:blipFill>
        <p:spPr>
          <a:xfrm>
            <a:off x="272732" y="1023010"/>
            <a:ext cx="4536000" cy="2288041"/>
          </a:xfrm>
          <a:prstGeom prst="rect">
            <a:avLst/>
          </a:prstGeom>
        </p:spPr>
      </p:pic>
      <p:pic>
        <p:nvPicPr>
          <p:cNvPr id="2097179" name="Picture 10"/>
          <p:cNvPicPr>
            <a:picLocks noChangeAspect="1"/>
          </p:cNvPicPr>
          <p:nvPr/>
        </p:nvPicPr>
        <p:blipFill>
          <a:blip r:embed="rId2" cstate="print"/>
          <a:stretch>
            <a:fillRect/>
          </a:stretch>
        </p:blipFill>
        <p:spPr>
          <a:xfrm>
            <a:off x="5097269" y="1042975"/>
            <a:ext cx="4652726" cy="2259630"/>
          </a:xfrm>
          <a:prstGeom prst="rect">
            <a:avLst/>
          </a:prstGeom>
        </p:spPr>
      </p:pic>
      <p:pic>
        <p:nvPicPr>
          <p:cNvPr id="2097180" name="Picture 11"/>
          <p:cNvPicPr>
            <a:picLocks noChangeAspect="1"/>
          </p:cNvPicPr>
          <p:nvPr/>
        </p:nvPicPr>
        <p:blipFill>
          <a:blip r:embed="rId3" cstate="print"/>
          <a:stretch>
            <a:fillRect/>
          </a:stretch>
        </p:blipFill>
        <p:spPr>
          <a:xfrm>
            <a:off x="284600" y="3768716"/>
            <a:ext cx="4524132" cy="2286997"/>
          </a:xfrm>
          <a:prstGeom prst="rect">
            <a:avLst/>
          </a:prstGeom>
        </p:spPr>
      </p:pic>
      <p:pic>
        <p:nvPicPr>
          <p:cNvPr id="2097181" name="Picture 12"/>
          <p:cNvPicPr>
            <a:picLocks noChangeAspect="1"/>
          </p:cNvPicPr>
          <p:nvPr/>
        </p:nvPicPr>
        <p:blipFill>
          <a:blip r:embed="rId4" cstate="print"/>
          <a:stretch>
            <a:fillRect/>
          </a:stretch>
        </p:blipFill>
        <p:spPr>
          <a:xfrm>
            <a:off x="5097269" y="4004490"/>
            <a:ext cx="4614318" cy="1836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135" name="Title 1"/>
          <p:cNvSpPr>
            <a:spLocks noGrp="1"/>
          </p:cNvSpPr>
          <p:nvPr>
            <p:ph type="title"/>
          </p:nvPr>
        </p:nvSpPr>
        <p:spPr/>
        <p:txBody>
          <a:bodyPr/>
          <a:p>
            <a:r>
              <a:rPr lang="zh-CN" altLang="en-US" dirty="0"/>
              <a:t>系统之间的主要集成关系（详见附件）</a:t>
            </a:r>
            <a:endParaRPr lang="en-US" dirty="0"/>
          </a:p>
        </p:txBody>
      </p:sp>
      <p:cxnSp>
        <p:nvCxnSpPr>
          <p:cNvPr id="3145809" name="直接连接符 3"/>
          <p:cNvCxnSpPr/>
          <p:nvPr/>
        </p:nvCxnSpPr>
        <p:spPr>
          <a:xfrm>
            <a:off x="128464" y="76200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10" name="直接连接符 8"/>
          <p:cNvCxnSpPr/>
          <p:nvPr/>
        </p:nvCxnSpPr>
        <p:spPr>
          <a:xfrm>
            <a:off x="128464" y="630932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11" name="直接连接符 9"/>
          <p:cNvCxnSpPr/>
          <p:nvPr/>
        </p:nvCxnSpPr>
        <p:spPr>
          <a:xfrm>
            <a:off x="128464" y="3535660"/>
            <a:ext cx="9649072" cy="0"/>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cxnSp>
        <p:nvCxnSpPr>
          <p:cNvPr id="3145812" name="直接连接符 5"/>
          <p:cNvCxnSpPr/>
          <p:nvPr/>
        </p:nvCxnSpPr>
        <p:spPr>
          <a:xfrm>
            <a:off x="4953000" y="548680"/>
            <a:ext cx="0" cy="5976664"/>
          </a:xfrm>
          <a:prstGeom prst="line">
            <a:avLst/>
          </a:prstGeom>
          <a:ln>
            <a:solidFill>
              <a:schemeClr val="tx1">
                <a:lumMod val="50000"/>
                <a:lumOff val="50000"/>
              </a:schemeClr>
            </a:solidFill>
            <a:prstDash val="lgDashDot"/>
            <a:tailEnd type="none"/>
          </a:ln>
        </p:spPr>
        <p:style>
          <a:lnRef idx="1">
            <a:schemeClr val="accent1"/>
          </a:lnRef>
          <a:fillRef idx="0">
            <a:schemeClr val="accent1"/>
          </a:fillRef>
          <a:effectRef idx="0">
            <a:schemeClr val="accent1"/>
          </a:effectRef>
          <a:fontRef idx="minor">
            <a:schemeClr val="tx1"/>
          </a:fontRef>
        </p:style>
      </p:cxnSp>
      <p:pic>
        <p:nvPicPr>
          <p:cNvPr id="2097182" name="Picture 2"/>
          <p:cNvPicPr>
            <a:picLocks noChangeAspect="1"/>
          </p:cNvPicPr>
          <p:nvPr/>
        </p:nvPicPr>
        <p:blipFill>
          <a:blip r:embed="rId1" cstate="print"/>
          <a:stretch>
            <a:fillRect/>
          </a:stretch>
        </p:blipFill>
        <p:spPr>
          <a:xfrm>
            <a:off x="320990" y="923625"/>
            <a:ext cx="4415986" cy="2433367"/>
          </a:xfrm>
          <a:prstGeom prst="rect">
            <a:avLst/>
          </a:prstGeom>
        </p:spPr>
      </p:pic>
      <p:pic>
        <p:nvPicPr>
          <p:cNvPr id="2097183" name="Picture 4"/>
          <p:cNvPicPr>
            <a:picLocks noChangeAspect="1"/>
          </p:cNvPicPr>
          <p:nvPr/>
        </p:nvPicPr>
        <p:blipFill>
          <a:blip r:embed="rId2" cstate="print"/>
          <a:stretch>
            <a:fillRect/>
          </a:stretch>
        </p:blipFill>
        <p:spPr>
          <a:xfrm>
            <a:off x="5245626" y="928508"/>
            <a:ext cx="4392682" cy="2433600"/>
          </a:xfrm>
          <a:prstGeom prst="rect">
            <a:avLst/>
          </a:prstGeom>
        </p:spPr>
      </p:pic>
      <p:pic>
        <p:nvPicPr>
          <p:cNvPr id="2097184" name="Picture 6"/>
          <p:cNvPicPr>
            <a:picLocks noChangeAspect="1"/>
          </p:cNvPicPr>
          <p:nvPr/>
        </p:nvPicPr>
        <p:blipFill>
          <a:blip r:embed="rId3" cstate="print"/>
          <a:stretch>
            <a:fillRect/>
          </a:stretch>
        </p:blipFill>
        <p:spPr>
          <a:xfrm>
            <a:off x="297557" y="3868106"/>
            <a:ext cx="4439419" cy="2052000"/>
          </a:xfrm>
          <a:prstGeom prst="rect">
            <a:avLst/>
          </a:prstGeom>
        </p:spPr>
      </p:pic>
      <p:pic>
        <p:nvPicPr>
          <p:cNvPr id="2097185" name="Picture 28"/>
          <p:cNvPicPr>
            <a:picLocks noChangeAspect="1"/>
          </p:cNvPicPr>
          <p:nvPr/>
        </p:nvPicPr>
        <p:blipFill>
          <a:blip r:embed="rId4" cstate="print"/>
          <a:stretch>
            <a:fillRect/>
          </a:stretch>
        </p:blipFill>
        <p:spPr>
          <a:xfrm>
            <a:off x="5234859" y="4149297"/>
            <a:ext cx="4362307" cy="1944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9140" name="Title 3"/>
          <p:cNvSpPr>
            <a:spLocks noGrp="1"/>
          </p:cNvSpPr>
          <p:nvPr>
            <p:ph type="ctrTitle" idx="4294967295"/>
          </p:nvPr>
        </p:nvSpPr>
        <p:spPr>
          <a:xfrm>
            <a:off x="935038" y="2790032"/>
            <a:ext cx="8035925" cy="1277937"/>
          </a:xfr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设计要点一</a:t>
            </a:r>
            <a:r>
              <a:rPr lang="en-US" altLang="zh-CN" sz="3600" dirty="0">
                <a:solidFill>
                  <a:schemeClr val="bg1"/>
                </a:solidFill>
                <a:latin typeface="华文楷体" panose="02010600040101010101" pitchFamily="2" charset="-122"/>
                <a:ea typeface="华文楷体" panose="02010600040101010101" pitchFamily="2" charset="-122"/>
              </a:rPr>
              <a:t>】</a:t>
            </a:r>
            <a:br>
              <a:rPr lang="en-US" altLang="zh-CN" sz="3600" b="1" dirty="0">
                <a:solidFill>
                  <a:schemeClr val="bg1"/>
                </a:solidFill>
                <a:latin typeface="华文楷体" panose="02010600040101010101" pitchFamily="2" charset="-122"/>
                <a:ea typeface="华文楷体" panose="02010600040101010101" pitchFamily="2" charset="-122"/>
              </a:rPr>
            </a:br>
            <a:r>
              <a:rPr lang="zh-CN" altLang="en-US" sz="3600" b="1" dirty="0">
                <a:solidFill>
                  <a:schemeClr val="bg1"/>
                </a:solidFill>
                <a:latin typeface="华文楷体" panose="02010600040101010101" pitchFamily="2" charset="-122"/>
                <a:ea typeface="华文楷体" panose="02010600040101010101" pitchFamily="2" charset="-122"/>
              </a:rPr>
              <a:t>强化总部和所属企业的信息化联动</a:t>
            </a:r>
            <a:br>
              <a:rPr lang="en-US" sz="3600" b="1" dirty="0">
                <a:solidFill>
                  <a:schemeClr val="bg1"/>
                </a:solidFill>
                <a:latin typeface="华文楷体" panose="02010600040101010101" pitchFamily="2" charset="-122"/>
                <a:ea typeface="华文楷体" panose="02010600040101010101" pitchFamily="2" charset="-122"/>
              </a:rPr>
            </a:b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9141" name="Rectangle 85"/>
          <p:cNvSpPr>
            <a:spLocks noChangeArrowheads="1"/>
          </p:cNvSpPr>
          <p:nvPr/>
        </p:nvSpPr>
        <p:spPr bwMode="auto">
          <a:xfrm>
            <a:off x="2111188" y="4223935"/>
            <a:ext cx="7465994" cy="1880856"/>
          </a:xfrm>
          <a:prstGeom prst="rect">
            <a:avLst/>
          </a:prstGeom>
          <a:solidFill>
            <a:srgbClr val="A6A6A6"/>
          </a:solidFill>
          <a:ln w="19050">
            <a:noFill/>
            <a:miter lim="800000"/>
          </a:ln>
          <a:effectLst/>
        </p:spPr>
        <p:txBody>
          <a:bodyPr wrap="none" tIns="72000"/>
          <a:p>
            <a:pPr>
              <a:spcBef>
                <a:spcPct val="0"/>
              </a:spcBef>
            </a:pPr>
            <a:r>
              <a:rPr lang="zh-CN" altLang="en-US" sz="1400" dirty="0">
                <a:solidFill>
                  <a:srgbClr val="000000"/>
                </a:solidFill>
                <a:latin typeface="华文楷体" panose="02010600040101010101" pitchFamily="2" charset="-122"/>
              </a:rPr>
              <a:t>所属单位</a:t>
            </a:r>
            <a:endParaRPr lang="en-US" altLang="zh-CN" sz="1400" dirty="0">
              <a:solidFill>
                <a:srgbClr val="000000"/>
              </a:solidFill>
              <a:latin typeface="华文楷体" panose="02010600040101010101" pitchFamily="2" charset="-122"/>
            </a:endParaRPr>
          </a:p>
        </p:txBody>
      </p:sp>
      <p:sp>
        <p:nvSpPr>
          <p:cNvPr id="1049142" name="Title 1"/>
          <p:cNvSpPr txBox="1"/>
          <p:nvPr/>
        </p:nvSpPr>
        <p:spPr bwMode="gray">
          <a:xfrm>
            <a:off x="381000" y="114485"/>
            <a:ext cx="9196182" cy="1107996"/>
          </a:xfrm>
          <a:prstGeom prst="rect">
            <a:avLst/>
          </a:prstGeom>
        </p:spPr>
        <p:txBody>
          <a:bodyPr vert="horz" lIns="0" tIns="0" rIns="0" bIns="0" rtlCol="0" anchor="t" anchorCtr="0">
            <a:noAutofit/>
          </a:bodyPr>
          <a:lstStyle>
            <a:lvl1pPr defTabSz="914400" eaLnBrk="1" latinLnBrk="0" hangingPunct="1">
              <a:buNone/>
              <a:defRPr sz="2000" b="1">
                <a:latin typeface="+mj-lt"/>
                <a:ea typeface="华文细黑" panose="02010600040101010101" pitchFamily="2" charset="-122"/>
                <a:cs typeface="+mj-cs"/>
              </a:defRPr>
            </a:lvl1pPr>
          </a:lstStyle>
          <a:p>
            <a:r>
              <a:rPr lang="zh-CN" altLang="en-US" dirty="0">
                <a:solidFill>
                  <a:srgbClr val="000000"/>
                </a:solidFill>
                <a:latin typeface="华文楷体" panose="02010600040101010101" pitchFamily="2" charset="-122"/>
                <a:ea typeface="华文楷体" panose="02010600040101010101" pitchFamily="2" charset="-122"/>
              </a:rPr>
              <a:t>以统一财务管理体系为基础，纵向基于集团财务一体化，实现集团管控目标实时监控；横向以业务财务一体化为前提，实现基层财务人员工作模式的变革</a:t>
            </a:r>
            <a:endParaRPr lang="zh-CN" altLang="en-US" dirty="0">
              <a:solidFill>
                <a:srgbClr val="000000"/>
              </a:solidFill>
              <a:latin typeface="华文楷体" panose="02010600040101010101" pitchFamily="2" charset="-122"/>
              <a:ea typeface="华文楷体" panose="02010600040101010101" pitchFamily="2" charset="-122"/>
            </a:endParaRPr>
          </a:p>
        </p:txBody>
      </p:sp>
      <p:grpSp>
        <p:nvGrpSpPr>
          <p:cNvPr id="244" name="Group 59"/>
          <p:cNvGrpSpPr/>
          <p:nvPr/>
        </p:nvGrpSpPr>
        <p:grpSpPr>
          <a:xfrm>
            <a:off x="555189" y="2667676"/>
            <a:ext cx="9038662" cy="3451393"/>
            <a:chOff x="59709" y="2937788"/>
            <a:chExt cx="8942848" cy="3434522"/>
          </a:xfrm>
        </p:grpSpPr>
        <p:sp>
          <p:nvSpPr>
            <p:cNvPr id="1049143" name="Text Box 89"/>
            <p:cNvSpPr txBox="1">
              <a:spLocks noChangeArrowheads="1"/>
            </p:cNvSpPr>
            <p:nvPr/>
          </p:nvSpPr>
          <p:spPr bwMode="auto">
            <a:xfrm>
              <a:off x="111234" y="4464310"/>
              <a:ext cx="8891323" cy="1908000"/>
            </a:xfrm>
            <a:prstGeom prst="rect">
              <a:avLst/>
            </a:prstGeom>
            <a:noFill/>
            <a:ln w="19050">
              <a:solidFill>
                <a:srgbClr val="92D050"/>
              </a:solidFill>
              <a:prstDash val="dash"/>
              <a:miter lim="800000"/>
            </a:ln>
            <a:effectLst/>
          </p:spPr>
          <p:txBody>
            <a:bodyPr lIns="108000" tIns="108000" anchor="ctr"/>
            <a:p>
              <a:pPr>
                <a:spcBef>
                  <a:spcPct val="50000"/>
                </a:spcBef>
              </a:pPr>
              <a:r>
                <a:rPr lang="zh-CN" altLang="en-US" sz="1400" b="1" kern="0" dirty="0">
                  <a:solidFill>
                    <a:srgbClr val="000000"/>
                  </a:solidFill>
                  <a:latin typeface="华文楷体" panose="02010600040101010101" pitchFamily="2" charset="-122"/>
                </a:rPr>
                <a:t>分子公司</a:t>
              </a:r>
              <a:endParaRPr lang="zh-CN" altLang="en-US" sz="1400" b="1" kern="0" dirty="0">
                <a:solidFill>
                  <a:srgbClr val="000000"/>
                </a:solidFill>
                <a:latin typeface="华文楷体" panose="02010600040101010101" pitchFamily="2" charset="-122"/>
              </a:endParaRPr>
            </a:p>
            <a:p>
              <a:pPr>
                <a:spcBef>
                  <a:spcPct val="50000"/>
                </a:spcBef>
              </a:pPr>
              <a:r>
                <a:rPr lang="zh-CN" altLang="en-US" sz="1400" b="1" kern="0" dirty="0">
                  <a:solidFill>
                    <a:srgbClr val="000000"/>
                  </a:solidFill>
                  <a:latin typeface="华文楷体" panose="02010600040101010101" pitchFamily="2" charset="-122"/>
                </a:rPr>
                <a:t>业务财务一体化</a:t>
              </a:r>
              <a:endParaRPr lang="zh-CN" altLang="en-US" sz="1400" b="1" kern="0" dirty="0">
                <a:solidFill>
                  <a:srgbClr val="000000"/>
                </a:solidFill>
                <a:latin typeface="华文楷体" panose="02010600040101010101" pitchFamily="2" charset="-122"/>
              </a:endParaRPr>
            </a:p>
          </p:txBody>
        </p:sp>
        <p:sp>
          <p:nvSpPr>
            <p:cNvPr id="1049144" name="Text Box 91"/>
            <p:cNvSpPr txBox="1">
              <a:spLocks noChangeArrowheads="1"/>
            </p:cNvSpPr>
            <p:nvPr/>
          </p:nvSpPr>
          <p:spPr bwMode="auto">
            <a:xfrm>
              <a:off x="5331648" y="4598342"/>
              <a:ext cx="1012958" cy="306273"/>
            </a:xfrm>
            <a:prstGeom prst="rect">
              <a:avLst/>
            </a:prstGeom>
            <a:noFill/>
            <a:ln w="9525">
              <a:noFill/>
              <a:miter lim="800000"/>
            </a:ln>
            <a:effectLst/>
          </p:spPr>
          <p:txBody>
            <a:bodyPr>
              <a:spAutoFit/>
            </a:bodyPr>
            <a:p>
              <a:pPr>
                <a:spcBef>
                  <a:spcPct val="50000"/>
                </a:spcBef>
              </a:pPr>
              <a:r>
                <a:rPr lang="zh-CN" altLang="en-US" sz="1400" b="1" kern="0" dirty="0">
                  <a:solidFill>
                    <a:srgbClr val="000000"/>
                  </a:solidFill>
                  <a:latin typeface="华文楷体" panose="02010600040101010101" pitchFamily="2" charset="-122"/>
                </a:rPr>
                <a:t>控制措施</a:t>
              </a:r>
              <a:endParaRPr lang="zh-CN" altLang="en-US" sz="1400" b="1" kern="0" dirty="0">
                <a:solidFill>
                  <a:srgbClr val="000000"/>
                </a:solidFill>
                <a:latin typeface="华文楷体" panose="02010600040101010101" pitchFamily="2" charset="-122"/>
              </a:endParaRPr>
            </a:p>
          </p:txBody>
        </p:sp>
        <p:grpSp>
          <p:nvGrpSpPr>
            <p:cNvPr id="245" name="Group 94"/>
            <p:cNvGrpSpPr/>
            <p:nvPr/>
          </p:nvGrpSpPr>
          <p:grpSpPr bwMode="auto">
            <a:xfrm>
              <a:off x="5193773" y="4997450"/>
              <a:ext cx="1114426" cy="193675"/>
              <a:chOff x="3020" y="3014"/>
              <a:chExt cx="648" cy="122"/>
            </a:xfrm>
          </p:grpSpPr>
          <p:sp>
            <p:nvSpPr>
              <p:cNvPr id="1049145" name="Line 90"/>
              <p:cNvSpPr>
                <a:spLocks noChangeShapeType="1"/>
              </p:cNvSpPr>
              <p:nvPr/>
            </p:nvSpPr>
            <p:spPr bwMode="auto">
              <a:xfrm>
                <a:off x="3033" y="3014"/>
                <a:ext cx="635" cy="0"/>
              </a:xfrm>
              <a:prstGeom prst="line">
                <a:avLst/>
              </a:prstGeom>
              <a:noFill/>
              <a:ln w="28575">
                <a:solidFill>
                  <a:srgbClr val="92D400"/>
                </a:solidFill>
                <a:round/>
                <a:tailEnd type="triangle" w="med" len="med"/>
              </a:ln>
              <a:effectLst/>
            </p:spPr>
            <p:txBody>
              <a:bodyPr/>
              <a:p>
                <a:pPr>
                  <a:spcBef>
                    <a:spcPct val="0"/>
                  </a:spcBef>
                </a:pPr>
                <a:endParaRPr lang="en-US" sz="1400" kern="0" dirty="0">
                  <a:solidFill>
                    <a:srgbClr val="333399"/>
                  </a:solidFill>
                </a:endParaRPr>
              </a:p>
            </p:txBody>
          </p:sp>
          <p:sp>
            <p:nvSpPr>
              <p:cNvPr id="1049146" name="Line 92"/>
              <p:cNvSpPr>
                <a:spLocks noChangeShapeType="1"/>
              </p:cNvSpPr>
              <p:nvPr/>
            </p:nvSpPr>
            <p:spPr bwMode="auto">
              <a:xfrm flipH="1">
                <a:off x="3020" y="3136"/>
                <a:ext cx="635" cy="0"/>
              </a:xfrm>
              <a:prstGeom prst="line">
                <a:avLst/>
              </a:prstGeom>
              <a:noFill/>
              <a:ln w="28575">
                <a:solidFill>
                  <a:srgbClr val="92D400"/>
                </a:solidFill>
                <a:round/>
                <a:tailEnd type="triangle" w="med" len="med"/>
              </a:ln>
              <a:effectLst/>
            </p:spPr>
            <p:txBody>
              <a:bodyPr/>
              <a:p>
                <a:pPr>
                  <a:spcBef>
                    <a:spcPct val="0"/>
                  </a:spcBef>
                </a:pPr>
                <a:endParaRPr lang="en-US" sz="1400" kern="0" dirty="0">
                  <a:solidFill>
                    <a:srgbClr val="333399"/>
                  </a:solidFill>
                </a:endParaRPr>
              </a:p>
            </p:txBody>
          </p:sp>
        </p:grpSp>
        <p:sp>
          <p:nvSpPr>
            <p:cNvPr id="1049147" name="Text Box 93"/>
            <p:cNvSpPr txBox="1">
              <a:spLocks noChangeArrowheads="1"/>
            </p:cNvSpPr>
            <p:nvPr/>
          </p:nvSpPr>
          <p:spPr bwMode="auto">
            <a:xfrm>
              <a:off x="5274514" y="5221788"/>
              <a:ext cx="1012958" cy="306273"/>
            </a:xfrm>
            <a:prstGeom prst="rect">
              <a:avLst/>
            </a:prstGeom>
            <a:noFill/>
            <a:ln w="9525">
              <a:noFill/>
              <a:miter lim="800000"/>
            </a:ln>
            <a:effectLst/>
          </p:spPr>
          <p:txBody>
            <a:bodyPr>
              <a:spAutoFit/>
            </a:bodyPr>
            <a:p>
              <a:pPr>
                <a:spcBef>
                  <a:spcPct val="50000"/>
                </a:spcBef>
              </a:pPr>
              <a:r>
                <a:rPr lang="zh-CN" altLang="en-US" sz="1400" b="1" kern="0" dirty="0">
                  <a:solidFill>
                    <a:srgbClr val="000000"/>
                  </a:solidFill>
                  <a:latin typeface="华文楷体" panose="02010600040101010101" pitchFamily="2" charset="-122"/>
                </a:rPr>
                <a:t>自动记帐</a:t>
              </a:r>
              <a:endParaRPr lang="zh-CN" altLang="en-US" sz="1400" b="1" kern="0" dirty="0">
                <a:solidFill>
                  <a:srgbClr val="000000"/>
                </a:solidFill>
                <a:latin typeface="华文楷体" panose="02010600040101010101" pitchFamily="2" charset="-122"/>
              </a:endParaRPr>
            </a:p>
          </p:txBody>
        </p:sp>
        <p:sp>
          <p:nvSpPr>
            <p:cNvPr id="1049148" name="Rectangular Callout 111"/>
            <p:cNvSpPr/>
            <p:nvPr/>
          </p:nvSpPr>
          <p:spPr bwMode="auto">
            <a:xfrm>
              <a:off x="59709" y="2937788"/>
              <a:ext cx="2105226" cy="1195360"/>
            </a:xfrm>
            <a:prstGeom prst="wedgeRectCallout">
              <a:avLst>
                <a:gd name="adj1" fmla="val 32658"/>
                <a:gd name="adj2" fmla="val 81052"/>
              </a:avLst>
            </a:prstGeom>
            <a:noFill/>
            <a:ln w="9525" cap="flat" cmpd="sng" algn="ctr">
              <a:solidFill>
                <a:srgbClr val="92D050"/>
              </a:solidFill>
              <a:prstDash val="dash"/>
              <a:round/>
              <a:headEnd type="none" w="med" len="med"/>
              <a:tailEnd type="triangle" w="med" len="med"/>
            </a:ln>
            <a:effectLst/>
          </p:spPr>
          <p:txBody>
            <a:bodyPr vert="horz" wrap="square" lIns="36000" tIns="45712" rIns="36000" bIns="45712" numCol="1" rtlCol="0" anchor="ctr" anchorCtr="0" compatLnSpc="1"/>
            <a:p>
              <a:pPr marL="182880" indent="-182880">
                <a:spcBef>
                  <a:spcPts val="600"/>
                </a:spcBef>
              </a:pPr>
              <a:r>
                <a:rPr lang="zh-CN" altLang="en-US" sz="1400" kern="0" dirty="0">
                  <a:solidFill>
                    <a:srgbClr val="000000"/>
                  </a:solidFill>
                  <a:latin typeface="华文楷体" panose="02010600040101010101" pitchFamily="2" charset="-122"/>
                </a:rPr>
                <a:t>两条主线：</a:t>
              </a:r>
              <a:r>
                <a:rPr lang="zh-CN" altLang="en-US" sz="1600" b="1" i="1" kern="0" dirty="0">
                  <a:solidFill>
                    <a:srgbClr val="00A1DE"/>
                  </a:solidFill>
                  <a:latin typeface="华文楷体" panose="02010600040101010101" pitchFamily="2" charset="-122"/>
                </a:rPr>
                <a:t>过程风险控制</a:t>
              </a:r>
              <a:r>
                <a:rPr lang="zh-CN" altLang="en-US" sz="1400" kern="0" dirty="0">
                  <a:solidFill>
                    <a:srgbClr val="000000"/>
                  </a:solidFill>
                  <a:latin typeface="华文楷体" panose="02010600040101010101" pitchFamily="2" charset="-122"/>
                </a:rPr>
                <a:t>，</a:t>
              </a:r>
              <a:r>
                <a:rPr lang="zh-CN" altLang="en-US" sz="1600" b="1" i="1" kern="0" dirty="0">
                  <a:solidFill>
                    <a:srgbClr val="00A1DE"/>
                  </a:solidFill>
                  <a:latin typeface="华文楷体" panose="02010600040101010101" pitchFamily="2" charset="-122"/>
                </a:rPr>
                <a:t>业务核算自动化</a:t>
              </a:r>
              <a:endParaRPr lang="en-US" altLang="zh-CN" sz="1600" b="1" i="1" kern="0" dirty="0">
                <a:solidFill>
                  <a:srgbClr val="00A1DE"/>
                </a:solidFill>
                <a:latin typeface="华文楷体" panose="02010600040101010101" pitchFamily="2" charset="-122"/>
              </a:endParaRPr>
            </a:p>
            <a:p>
              <a:pPr marL="182880" indent="-182880" algn="r">
                <a:spcBef>
                  <a:spcPts val="600"/>
                </a:spcBef>
              </a:pPr>
              <a:r>
                <a:rPr lang="zh-CN" altLang="en-US" sz="1400" kern="0" dirty="0">
                  <a:solidFill>
                    <a:srgbClr val="000000"/>
                  </a:solidFill>
                  <a:latin typeface="华文楷体" panose="02010600040101010101" pitchFamily="2" charset="-122"/>
                </a:rPr>
                <a:t>提高工作效率，促进工作模式变革</a:t>
              </a:r>
              <a:endParaRPr lang="en-US" sz="1400" kern="0" dirty="0">
                <a:solidFill>
                  <a:srgbClr val="000000"/>
                </a:solidFill>
              </a:endParaRPr>
            </a:p>
          </p:txBody>
        </p:sp>
      </p:grpSp>
      <p:sp>
        <p:nvSpPr>
          <p:cNvPr id="1049149" name="Rectangle 87"/>
          <p:cNvSpPr>
            <a:spLocks noChangeArrowheads="1"/>
          </p:cNvSpPr>
          <p:nvPr/>
        </p:nvSpPr>
        <p:spPr bwMode="auto">
          <a:xfrm>
            <a:off x="6564050" y="4624355"/>
            <a:ext cx="2624402" cy="1373552"/>
          </a:xfrm>
          <a:prstGeom prst="rect">
            <a:avLst/>
          </a:prstGeom>
          <a:noFill/>
          <a:ln w="9525">
            <a:noFill/>
            <a:miter lim="800000"/>
          </a:ln>
          <a:effectLst/>
        </p:spPr>
        <p:txBody>
          <a:bodyPr wrap="none" lIns="108000" tIns="46800" rIns="108000" anchor="ctr"/>
          <a:p>
            <a:pPr>
              <a:spcBef>
                <a:spcPct val="0"/>
              </a:spcBef>
            </a:pPr>
            <a:r>
              <a:rPr lang="zh-CN" altLang="en-US" sz="1400" dirty="0">
                <a:solidFill>
                  <a:srgbClr val="000000"/>
                </a:solidFill>
                <a:latin typeface="华文楷体" panose="02010600040101010101" pitchFamily="2" charset="-122"/>
              </a:rPr>
              <a:t>业</a:t>
            </a:r>
            <a:endParaRPr lang="zh-CN" altLang="en-US" sz="1400" dirty="0">
              <a:solidFill>
                <a:srgbClr val="000000"/>
              </a:solidFill>
              <a:latin typeface="华文楷体" panose="02010600040101010101" pitchFamily="2" charset="-122"/>
            </a:endParaRPr>
          </a:p>
          <a:p>
            <a:pPr>
              <a:spcBef>
                <a:spcPct val="0"/>
              </a:spcBef>
            </a:pPr>
            <a:r>
              <a:rPr lang="zh-CN" altLang="en-US" sz="1400" dirty="0">
                <a:solidFill>
                  <a:srgbClr val="000000"/>
                </a:solidFill>
                <a:latin typeface="华文楷体" panose="02010600040101010101" pitchFamily="2" charset="-122"/>
              </a:rPr>
              <a:t>务</a:t>
            </a:r>
            <a:endParaRPr lang="zh-CN" altLang="en-US" sz="1400" dirty="0">
              <a:solidFill>
                <a:srgbClr val="000000"/>
              </a:solidFill>
              <a:latin typeface="华文楷体" panose="02010600040101010101" pitchFamily="2" charset="-122"/>
            </a:endParaRPr>
          </a:p>
        </p:txBody>
      </p:sp>
      <p:sp>
        <p:nvSpPr>
          <p:cNvPr id="1049150" name="Rectangle 86"/>
          <p:cNvSpPr>
            <a:spLocks noChangeArrowheads="1"/>
          </p:cNvSpPr>
          <p:nvPr/>
        </p:nvSpPr>
        <p:spPr bwMode="auto">
          <a:xfrm>
            <a:off x="2948724" y="4624355"/>
            <a:ext cx="2385399" cy="1373552"/>
          </a:xfrm>
          <a:prstGeom prst="rect">
            <a:avLst/>
          </a:prstGeom>
          <a:noFill/>
          <a:ln w="9525">
            <a:noFill/>
            <a:miter lim="800000"/>
          </a:ln>
          <a:effectLst/>
        </p:spPr>
        <p:txBody>
          <a:bodyPr wrap="none" lIns="108000" tIns="46800" rIns="108000" anchor="ctr"/>
          <a:p>
            <a:pPr>
              <a:spcBef>
                <a:spcPct val="0"/>
              </a:spcBef>
            </a:pPr>
            <a:r>
              <a:rPr lang="zh-CN" altLang="en-US" sz="1400" dirty="0">
                <a:solidFill>
                  <a:srgbClr val="000000"/>
                </a:solidFill>
                <a:latin typeface="华文楷体" panose="02010600040101010101" pitchFamily="2" charset="-122"/>
              </a:rPr>
              <a:t>财</a:t>
            </a:r>
            <a:endParaRPr lang="zh-CN" altLang="en-US" sz="1400" dirty="0">
              <a:solidFill>
                <a:srgbClr val="000000"/>
              </a:solidFill>
              <a:latin typeface="华文楷体" panose="02010600040101010101" pitchFamily="2" charset="-122"/>
            </a:endParaRPr>
          </a:p>
          <a:p>
            <a:pPr>
              <a:spcBef>
                <a:spcPct val="0"/>
              </a:spcBef>
            </a:pPr>
            <a:r>
              <a:rPr lang="zh-CN" altLang="en-US" sz="1400" dirty="0">
                <a:solidFill>
                  <a:srgbClr val="000000"/>
                </a:solidFill>
                <a:latin typeface="华文楷体" panose="02010600040101010101" pitchFamily="2" charset="-122"/>
              </a:rPr>
              <a:t>务</a:t>
            </a:r>
            <a:endParaRPr lang="zh-CN" altLang="en-US" sz="1400" dirty="0">
              <a:solidFill>
                <a:srgbClr val="000000"/>
              </a:solidFill>
              <a:latin typeface="华文楷体" panose="02010600040101010101" pitchFamily="2" charset="-122"/>
            </a:endParaRPr>
          </a:p>
        </p:txBody>
      </p:sp>
      <p:sp>
        <p:nvSpPr>
          <p:cNvPr id="1049151" name="Rectangle 54"/>
          <p:cNvSpPr>
            <a:spLocks noChangeArrowheads="1"/>
          </p:cNvSpPr>
          <p:nvPr/>
        </p:nvSpPr>
        <p:spPr bwMode="auto">
          <a:xfrm>
            <a:off x="3145104" y="1988923"/>
            <a:ext cx="2326878" cy="1880857"/>
          </a:xfrm>
          <a:prstGeom prst="rect">
            <a:avLst/>
          </a:prstGeom>
          <a:solidFill>
            <a:srgbClr val="A6A6A6"/>
          </a:solidFill>
          <a:ln w="19050">
            <a:noFill/>
            <a:miter lim="800000"/>
          </a:ln>
          <a:effectLst/>
        </p:spPr>
        <p:txBody>
          <a:bodyPr wrap="none" tIns="72000"/>
          <a:p>
            <a:pPr>
              <a:spcBef>
                <a:spcPct val="0"/>
              </a:spcBef>
            </a:pPr>
            <a:r>
              <a:rPr lang="zh-CN" altLang="en-US" sz="1400" b="1" dirty="0">
                <a:solidFill>
                  <a:srgbClr val="000000"/>
                </a:solidFill>
                <a:latin typeface="华文楷体" panose="02010600040101010101" pitchFamily="2" charset="-122"/>
              </a:rPr>
              <a:t>集团财务</a:t>
            </a:r>
            <a:endParaRPr lang="zh-CN" altLang="en-US" sz="1400" b="1" dirty="0">
              <a:solidFill>
                <a:srgbClr val="000000"/>
              </a:solidFill>
              <a:latin typeface="华文楷体" panose="02010600040101010101" pitchFamily="2" charset="-122"/>
            </a:endParaRPr>
          </a:p>
        </p:txBody>
      </p:sp>
      <p:sp>
        <p:nvSpPr>
          <p:cNvPr id="1049152" name="AutoShape 55"/>
          <p:cNvSpPr>
            <a:spLocks noChangeArrowheads="1"/>
          </p:cNvSpPr>
          <p:nvPr/>
        </p:nvSpPr>
        <p:spPr bwMode="auto">
          <a:xfrm>
            <a:off x="3361797" y="2917387"/>
            <a:ext cx="935567" cy="362133"/>
          </a:xfrm>
          <a:prstGeom prst="roundRect">
            <a:avLst>
              <a:gd name="adj" fmla="val 228"/>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合并报表</a:t>
            </a:r>
            <a:endParaRPr lang="zh-CN" altLang="en-US" sz="1300" b="1" kern="0" dirty="0">
              <a:solidFill>
                <a:srgbClr val="000000"/>
              </a:solidFill>
              <a:latin typeface="华文楷体" panose="02010600040101010101" pitchFamily="2" charset="-122"/>
            </a:endParaRPr>
          </a:p>
        </p:txBody>
      </p:sp>
      <p:sp>
        <p:nvSpPr>
          <p:cNvPr id="1049153" name="AutoShape 56"/>
          <p:cNvSpPr>
            <a:spLocks noChangeArrowheads="1"/>
          </p:cNvSpPr>
          <p:nvPr/>
        </p:nvSpPr>
        <p:spPr bwMode="auto">
          <a:xfrm>
            <a:off x="4340358" y="2917387"/>
            <a:ext cx="935567" cy="362133"/>
          </a:xfrm>
          <a:prstGeom prst="roundRect">
            <a:avLst>
              <a:gd name="adj" fmla="val 2201"/>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资产管理</a:t>
            </a:r>
            <a:endParaRPr lang="zh-CN" altLang="en-US" sz="1300" b="1" kern="0" dirty="0">
              <a:solidFill>
                <a:srgbClr val="000000"/>
              </a:solidFill>
              <a:latin typeface="华文楷体" panose="02010600040101010101" pitchFamily="2" charset="-122"/>
            </a:endParaRPr>
          </a:p>
        </p:txBody>
      </p:sp>
      <p:sp>
        <p:nvSpPr>
          <p:cNvPr id="1049154" name="AutoShape 57"/>
          <p:cNvSpPr>
            <a:spLocks noChangeArrowheads="1"/>
          </p:cNvSpPr>
          <p:nvPr/>
        </p:nvSpPr>
        <p:spPr bwMode="auto">
          <a:xfrm>
            <a:off x="3361797" y="2496228"/>
            <a:ext cx="935567" cy="362133"/>
          </a:xfrm>
          <a:prstGeom prst="roundRect">
            <a:avLst>
              <a:gd name="adj" fmla="val 9"/>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资金管理</a:t>
            </a:r>
            <a:endParaRPr lang="zh-CN" altLang="en-US" sz="1300" b="1" kern="0" dirty="0">
              <a:solidFill>
                <a:srgbClr val="000000"/>
              </a:solidFill>
              <a:latin typeface="华文楷体" panose="02010600040101010101" pitchFamily="2" charset="-122"/>
            </a:endParaRPr>
          </a:p>
        </p:txBody>
      </p:sp>
      <p:sp>
        <p:nvSpPr>
          <p:cNvPr id="1049155" name="AutoShape 58"/>
          <p:cNvSpPr>
            <a:spLocks noChangeArrowheads="1"/>
          </p:cNvSpPr>
          <p:nvPr/>
        </p:nvSpPr>
        <p:spPr bwMode="auto">
          <a:xfrm>
            <a:off x="4340358" y="2496228"/>
            <a:ext cx="935567" cy="362133"/>
          </a:xfrm>
          <a:prstGeom prst="roundRect">
            <a:avLst>
              <a:gd name="adj" fmla="val 9"/>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会计核算</a:t>
            </a:r>
            <a:endParaRPr lang="zh-CN" altLang="en-US" sz="1300" b="1" kern="0" dirty="0">
              <a:solidFill>
                <a:srgbClr val="000000"/>
              </a:solidFill>
              <a:latin typeface="华文楷体" panose="02010600040101010101" pitchFamily="2" charset="-122"/>
            </a:endParaRPr>
          </a:p>
        </p:txBody>
      </p:sp>
      <p:sp>
        <p:nvSpPr>
          <p:cNvPr id="1049156" name="AutoShape 62"/>
          <p:cNvSpPr>
            <a:spLocks noChangeArrowheads="1"/>
          </p:cNvSpPr>
          <p:nvPr/>
        </p:nvSpPr>
        <p:spPr bwMode="auto">
          <a:xfrm>
            <a:off x="3361797" y="3338545"/>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a:solidFill>
                  <a:srgbClr val="000000"/>
                </a:solidFill>
                <a:latin typeface="华文楷体" panose="02010600040101010101" pitchFamily="2" charset="-122"/>
              </a:rPr>
              <a:t>决策支持</a:t>
            </a:r>
            <a:endParaRPr lang="zh-CN" altLang="en-US" sz="1300" b="1" kern="0">
              <a:solidFill>
                <a:srgbClr val="000000"/>
              </a:solidFill>
              <a:latin typeface="华文楷体" panose="02010600040101010101" pitchFamily="2" charset="-122"/>
            </a:endParaRPr>
          </a:p>
        </p:txBody>
      </p:sp>
      <p:sp>
        <p:nvSpPr>
          <p:cNvPr id="1049157" name="AutoShape 63"/>
          <p:cNvSpPr>
            <a:spLocks noChangeArrowheads="1"/>
          </p:cNvSpPr>
          <p:nvPr/>
        </p:nvSpPr>
        <p:spPr bwMode="auto">
          <a:xfrm>
            <a:off x="4340358" y="3338545"/>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预算管理</a:t>
            </a:r>
            <a:endParaRPr lang="zh-CN" altLang="en-US" sz="1300" b="1" kern="0" dirty="0">
              <a:solidFill>
                <a:srgbClr val="000000"/>
              </a:solidFill>
              <a:latin typeface="华文楷体" panose="02010600040101010101" pitchFamily="2" charset="-122"/>
            </a:endParaRPr>
          </a:p>
        </p:txBody>
      </p:sp>
      <p:sp>
        <p:nvSpPr>
          <p:cNvPr id="1049158" name="AutoShape 66"/>
          <p:cNvSpPr>
            <a:spLocks noChangeArrowheads="1"/>
          </p:cNvSpPr>
          <p:nvPr/>
        </p:nvSpPr>
        <p:spPr bwMode="auto">
          <a:xfrm>
            <a:off x="3361797" y="5130065"/>
            <a:ext cx="935567" cy="362132"/>
          </a:xfrm>
          <a:prstGeom prst="roundRect">
            <a:avLst>
              <a:gd name="adj" fmla="val 2639"/>
            </a:avLst>
          </a:prstGeom>
          <a:solidFill>
            <a:srgbClr val="FFFFFF"/>
          </a:solidFill>
          <a:ln w="9525">
            <a:noFill/>
            <a:round/>
          </a:ln>
          <a:effectLst/>
        </p:spPr>
        <p:txBody>
          <a:bodyPr wrap="none" anchor="ctr"/>
          <a:p>
            <a:pPr algn="ctr">
              <a:spcBef>
                <a:spcPct val="0"/>
              </a:spcBef>
            </a:pPr>
            <a:r>
              <a:rPr lang="zh-CN" altLang="en-US" sz="1300" b="1" kern="0">
                <a:solidFill>
                  <a:srgbClr val="000000"/>
                </a:solidFill>
                <a:latin typeface="华文楷体" panose="02010600040101010101" pitchFamily="2" charset="-122"/>
              </a:rPr>
              <a:t>财务报表</a:t>
            </a:r>
            <a:endParaRPr lang="zh-CN" altLang="en-US" sz="1300" b="1" kern="0">
              <a:solidFill>
                <a:srgbClr val="000000"/>
              </a:solidFill>
              <a:latin typeface="华文楷体" panose="02010600040101010101" pitchFamily="2" charset="-122"/>
            </a:endParaRPr>
          </a:p>
        </p:txBody>
      </p:sp>
      <p:sp>
        <p:nvSpPr>
          <p:cNvPr id="1049159" name="AutoShape 67"/>
          <p:cNvSpPr>
            <a:spLocks noChangeArrowheads="1"/>
          </p:cNvSpPr>
          <p:nvPr/>
        </p:nvSpPr>
        <p:spPr bwMode="auto">
          <a:xfrm>
            <a:off x="4340358" y="5130065"/>
            <a:ext cx="935567" cy="362132"/>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成本控制</a:t>
            </a:r>
            <a:endParaRPr lang="zh-CN" altLang="en-US" sz="1300" b="1" kern="0" dirty="0">
              <a:solidFill>
                <a:srgbClr val="000000"/>
              </a:solidFill>
              <a:latin typeface="华文楷体" panose="02010600040101010101" pitchFamily="2" charset="-122"/>
            </a:endParaRPr>
          </a:p>
        </p:txBody>
      </p:sp>
      <p:sp>
        <p:nvSpPr>
          <p:cNvPr id="1049160" name="AutoShape 68"/>
          <p:cNvSpPr>
            <a:spLocks noChangeArrowheads="1"/>
          </p:cNvSpPr>
          <p:nvPr/>
        </p:nvSpPr>
        <p:spPr bwMode="auto">
          <a:xfrm>
            <a:off x="3361797" y="4708906"/>
            <a:ext cx="935567" cy="362132"/>
          </a:xfrm>
          <a:prstGeom prst="roundRect">
            <a:avLst>
              <a:gd name="adj" fmla="val 9"/>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银行账户</a:t>
            </a:r>
            <a:endParaRPr lang="zh-CN" altLang="en-US" sz="1300" b="1" kern="0" dirty="0">
              <a:solidFill>
                <a:srgbClr val="000000"/>
              </a:solidFill>
              <a:latin typeface="华文楷体" panose="02010600040101010101" pitchFamily="2" charset="-122"/>
            </a:endParaRPr>
          </a:p>
        </p:txBody>
      </p:sp>
      <p:sp>
        <p:nvSpPr>
          <p:cNvPr id="1049161" name="AutoShape 69"/>
          <p:cNvSpPr>
            <a:spLocks noChangeArrowheads="1"/>
          </p:cNvSpPr>
          <p:nvPr/>
        </p:nvSpPr>
        <p:spPr bwMode="auto">
          <a:xfrm>
            <a:off x="4340358" y="4708906"/>
            <a:ext cx="935567" cy="362132"/>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会计核算</a:t>
            </a:r>
            <a:endParaRPr lang="zh-CN" altLang="en-US" sz="1300" b="1" kern="0" dirty="0">
              <a:solidFill>
                <a:srgbClr val="000000"/>
              </a:solidFill>
              <a:latin typeface="华文楷体" panose="02010600040101010101" pitchFamily="2" charset="-122"/>
            </a:endParaRPr>
          </a:p>
        </p:txBody>
      </p:sp>
      <p:sp>
        <p:nvSpPr>
          <p:cNvPr id="1049162" name="AutoShape 71"/>
          <p:cNvSpPr>
            <a:spLocks noChangeArrowheads="1"/>
          </p:cNvSpPr>
          <p:nvPr/>
        </p:nvSpPr>
        <p:spPr bwMode="auto">
          <a:xfrm>
            <a:off x="3361797" y="5551223"/>
            <a:ext cx="935567" cy="362132"/>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a:solidFill>
                  <a:srgbClr val="000000"/>
                </a:solidFill>
                <a:latin typeface="华文楷体" panose="02010600040101010101" pitchFamily="2" charset="-122"/>
              </a:rPr>
              <a:t>决策支持</a:t>
            </a:r>
            <a:endParaRPr lang="zh-CN" altLang="en-US" sz="1300" b="1" kern="0">
              <a:solidFill>
                <a:srgbClr val="000000"/>
              </a:solidFill>
              <a:latin typeface="华文楷体" panose="02010600040101010101" pitchFamily="2" charset="-122"/>
            </a:endParaRPr>
          </a:p>
        </p:txBody>
      </p:sp>
      <p:sp>
        <p:nvSpPr>
          <p:cNvPr id="1049163" name="AutoShape 72"/>
          <p:cNvSpPr>
            <a:spLocks noChangeArrowheads="1"/>
          </p:cNvSpPr>
          <p:nvPr/>
        </p:nvSpPr>
        <p:spPr bwMode="auto">
          <a:xfrm>
            <a:off x="4340358" y="5551223"/>
            <a:ext cx="935567" cy="362132"/>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预算管理</a:t>
            </a:r>
            <a:endParaRPr lang="zh-CN" altLang="en-US" sz="1300" b="1" kern="0" dirty="0">
              <a:solidFill>
                <a:srgbClr val="000000"/>
              </a:solidFill>
              <a:latin typeface="华文楷体" panose="02010600040101010101" pitchFamily="2" charset="-122"/>
            </a:endParaRPr>
          </a:p>
        </p:txBody>
      </p:sp>
      <p:sp>
        <p:nvSpPr>
          <p:cNvPr id="1049164" name="AutoShape 74"/>
          <p:cNvSpPr>
            <a:spLocks noChangeArrowheads="1"/>
          </p:cNvSpPr>
          <p:nvPr/>
        </p:nvSpPr>
        <p:spPr bwMode="auto">
          <a:xfrm>
            <a:off x="7090306" y="5131661"/>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物流管理</a:t>
            </a:r>
            <a:endParaRPr lang="zh-CN" altLang="en-US" sz="1300" b="1" kern="0" dirty="0">
              <a:solidFill>
                <a:srgbClr val="000000"/>
              </a:solidFill>
              <a:latin typeface="华文楷体" panose="02010600040101010101" pitchFamily="2" charset="-122"/>
            </a:endParaRPr>
          </a:p>
        </p:txBody>
      </p:sp>
      <p:sp>
        <p:nvSpPr>
          <p:cNvPr id="1049165" name="AutoShape 75"/>
          <p:cNvSpPr>
            <a:spLocks noChangeArrowheads="1"/>
          </p:cNvSpPr>
          <p:nvPr/>
        </p:nvSpPr>
        <p:spPr bwMode="auto">
          <a:xfrm>
            <a:off x="8070587" y="5131661"/>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库存管理</a:t>
            </a:r>
            <a:endParaRPr lang="zh-CN" altLang="en-US" sz="1300" b="1" kern="0" dirty="0">
              <a:solidFill>
                <a:srgbClr val="000000"/>
              </a:solidFill>
              <a:latin typeface="华文楷体" panose="02010600040101010101" pitchFamily="2" charset="-122"/>
            </a:endParaRPr>
          </a:p>
        </p:txBody>
      </p:sp>
      <p:sp>
        <p:nvSpPr>
          <p:cNvPr id="1049166" name="AutoShape 76"/>
          <p:cNvSpPr>
            <a:spLocks noChangeArrowheads="1"/>
          </p:cNvSpPr>
          <p:nvPr/>
        </p:nvSpPr>
        <p:spPr bwMode="auto">
          <a:xfrm>
            <a:off x="7100624" y="4710502"/>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采购管理</a:t>
            </a:r>
            <a:endParaRPr lang="zh-CN" altLang="en-US" sz="1300" b="1" kern="0" dirty="0">
              <a:solidFill>
                <a:srgbClr val="000000"/>
              </a:solidFill>
              <a:latin typeface="华文楷体" panose="02010600040101010101" pitchFamily="2" charset="-122"/>
            </a:endParaRPr>
          </a:p>
        </p:txBody>
      </p:sp>
      <p:sp>
        <p:nvSpPr>
          <p:cNvPr id="1049167" name="AutoShape 77"/>
          <p:cNvSpPr>
            <a:spLocks noChangeArrowheads="1"/>
          </p:cNvSpPr>
          <p:nvPr/>
        </p:nvSpPr>
        <p:spPr bwMode="auto">
          <a:xfrm>
            <a:off x="8077466" y="4710502"/>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生产管理</a:t>
            </a:r>
            <a:endParaRPr lang="zh-CN" altLang="en-US" sz="1300" b="1" kern="0" dirty="0">
              <a:solidFill>
                <a:srgbClr val="000000"/>
              </a:solidFill>
              <a:latin typeface="华文楷体" panose="02010600040101010101" pitchFamily="2" charset="-122"/>
            </a:endParaRPr>
          </a:p>
        </p:txBody>
      </p:sp>
      <p:sp>
        <p:nvSpPr>
          <p:cNvPr id="1049168" name="AutoShape 79"/>
          <p:cNvSpPr>
            <a:spLocks noChangeArrowheads="1"/>
          </p:cNvSpPr>
          <p:nvPr/>
        </p:nvSpPr>
        <p:spPr bwMode="auto">
          <a:xfrm>
            <a:off x="7090306" y="5552819"/>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销售管理</a:t>
            </a:r>
            <a:endParaRPr lang="zh-CN" altLang="en-US" sz="1300" b="1" kern="0" dirty="0">
              <a:solidFill>
                <a:srgbClr val="000000"/>
              </a:solidFill>
              <a:latin typeface="华文楷体" panose="02010600040101010101" pitchFamily="2" charset="-122"/>
            </a:endParaRPr>
          </a:p>
        </p:txBody>
      </p:sp>
      <p:sp>
        <p:nvSpPr>
          <p:cNvPr id="1049169" name="AutoShape 80"/>
          <p:cNvSpPr>
            <a:spLocks noChangeArrowheads="1"/>
          </p:cNvSpPr>
          <p:nvPr/>
        </p:nvSpPr>
        <p:spPr bwMode="auto">
          <a:xfrm>
            <a:off x="8070587" y="5552819"/>
            <a:ext cx="935567" cy="362133"/>
          </a:xfrm>
          <a:prstGeom prst="roundRect">
            <a:avLst>
              <a:gd name="adj" fmla="val 0"/>
            </a:avLst>
          </a:prstGeom>
          <a:solidFill>
            <a:srgbClr val="FFFFFF"/>
          </a:solidFill>
          <a:ln w="9525">
            <a:noFill/>
            <a:round/>
          </a:ln>
          <a:effectLst/>
        </p:spPr>
        <p:txBody>
          <a:bodyPr wrap="none" anchor="ctr"/>
          <a:p>
            <a:pPr algn="ctr">
              <a:spcBef>
                <a:spcPct val="0"/>
              </a:spcBef>
            </a:pPr>
            <a:r>
              <a:rPr lang="zh-CN" altLang="en-US" sz="1300" b="1" kern="0" dirty="0">
                <a:solidFill>
                  <a:srgbClr val="000000"/>
                </a:solidFill>
                <a:latin typeface="华文楷体" panose="02010600040101010101" pitchFamily="2" charset="-122"/>
              </a:rPr>
              <a:t>项目管理</a:t>
            </a:r>
            <a:endParaRPr lang="zh-CN" altLang="en-US" sz="1300" b="1" kern="0" dirty="0">
              <a:solidFill>
                <a:srgbClr val="000000"/>
              </a:solidFill>
              <a:latin typeface="华文楷体" panose="02010600040101010101" pitchFamily="2" charset="-122"/>
            </a:endParaRPr>
          </a:p>
        </p:txBody>
      </p:sp>
      <p:grpSp>
        <p:nvGrpSpPr>
          <p:cNvPr id="246" name="Group 38"/>
          <p:cNvGrpSpPr/>
          <p:nvPr/>
        </p:nvGrpSpPr>
        <p:grpSpPr>
          <a:xfrm>
            <a:off x="6052782" y="1289385"/>
            <a:ext cx="3399692" cy="2843619"/>
            <a:chOff x="2461846" y="1981200"/>
            <a:chExt cx="3971828" cy="3556000"/>
          </a:xfrm>
        </p:grpSpPr>
        <p:sp>
          <p:nvSpPr>
            <p:cNvPr id="1049170" name="AutoShape 3"/>
            <p:cNvSpPr>
              <a:spLocks noChangeArrowheads="1"/>
            </p:cNvSpPr>
            <p:nvPr/>
          </p:nvSpPr>
          <p:spPr bwMode="auto">
            <a:xfrm>
              <a:off x="3116142" y="2514599"/>
              <a:ext cx="2641046" cy="2438399"/>
            </a:xfrm>
            <a:prstGeom prst="hexagon">
              <a:avLst>
                <a:gd name="adj" fmla="val 32018"/>
                <a:gd name="vf" fmla="val 115470"/>
              </a:avLst>
            </a:prstGeom>
            <a:solidFill>
              <a:srgbClr val="003246"/>
            </a:solidFill>
            <a:ln w="38100" algn="ctr">
              <a:solidFill>
                <a:srgbClr val="FF9900"/>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1" name="AutoShape 4"/>
            <p:cNvSpPr>
              <a:spLocks noChangeArrowheads="1"/>
            </p:cNvSpPr>
            <p:nvPr/>
          </p:nvSpPr>
          <p:spPr bwMode="auto">
            <a:xfrm>
              <a:off x="3125770" y="1981200"/>
              <a:ext cx="1321988" cy="1211262"/>
            </a:xfrm>
            <a:prstGeom prst="hexagon">
              <a:avLst>
                <a:gd name="adj" fmla="val 31538"/>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2" name="AutoShape 5"/>
            <p:cNvSpPr>
              <a:spLocks noChangeArrowheads="1"/>
            </p:cNvSpPr>
            <p:nvPr/>
          </p:nvSpPr>
          <p:spPr bwMode="auto">
            <a:xfrm>
              <a:off x="4441898" y="1981200"/>
              <a:ext cx="1323454" cy="1211262"/>
            </a:xfrm>
            <a:prstGeom prst="hexagon">
              <a:avLst>
                <a:gd name="adj" fmla="val 31573"/>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3" name="AutoShape 6"/>
            <p:cNvSpPr>
              <a:spLocks noChangeArrowheads="1"/>
            </p:cNvSpPr>
            <p:nvPr/>
          </p:nvSpPr>
          <p:spPr bwMode="auto">
            <a:xfrm>
              <a:off x="5111686" y="3124200"/>
              <a:ext cx="1321988" cy="1211262"/>
            </a:xfrm>
            <a:prstGeom prst="hexagon">
              <a:avLst>
                <a:gd name="adj" fmla="val 31538"/>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4" name="AutoShape 7"/>
            <p:cNvSpPr>
              <a:spLocks noChangeArrowheads="1"/>
            </p:cNvSpPr>
            <p:nvPr/>
          </p:nvSpPr>
          <p:spPr bwMode="auto">
            <a:xfrm>
              <a:off x="4493195" y="4325937"/>
              <a:ext cx="1321989" cy="1211263"/>
            </a:xfrm>
            <a:prstGeom prst="hexagon">
              <a:avLst>
                <a:gd name="adj" fmla="val 31538"/>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5" name="AutoShape 8"/>
            <p:cNvSpPr>
              <a:spLocks noChangeArrowheads="1"/>
            </p:cNvSpPr>
            <p:nvPr/>
          </p:nvSpPr>
          <p:spPr bwMode="auto">
            <a:xfrm>
              <a:off x="3121383" y="4325937"/>
              <a:ext cx="1323455" cy="1211262"/>
            </a:xfrm>
            <a:prstGeom prst="hexagon">
              <a:avLst>
                <a:gd name="adj" fmla="val 31573"/>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6" name="AutoShape 9"/>
            <p:cNvSpPr>
              <a:spLocks noChangeArrowheads="1"/>
            </p:cNvSpPr>
            <p:nvPr/>
          </p:nvSpPr>
          <p:spPr bwMode="auto">
            <a:xfrm>
              <a:off x="2461846" y="3124200"/>
              <a:ext cx="1321988" cy="1211262"/>
            </a:xfrm>
            <a:prstGeom prst="hexagon">
              <a:avLst>
                <a:gd name="adj" fmla="val 31538"/>
                <a:gd name="vf" fmla="val 115470"/>
              </a:avLst>
            </a:prstGeom>
            <a:solidFill>
              <a:srgbClr val="00A1DE"/>
            </a:solidFill>
            <a:ln w="76200" algn="ctr">
              <a:solidFill>
                <a:srgbClr val="FFFFFF"/>
              </a:solidFill>
              <a:miter lim="800000"/>
              <a:headEnd type="none" w="med" len="lg"/>
            </a:ln>
            <a:effectLst/>
          </p:spPr>
          <p:txBody>
            <a:bodyPr wrap="square" lIns="0" tIns="0" rIns="0" bIns="0" anchor="ctr">
              <a:noAutofit/>
            </a:bodyPr>
            <a:p>
              <a:pPr>
                <a:spcBef>
                  <a:spcPct val="0"/>
                </a:spcBef>
              </a:pPr>
              <a:endParaRPr lang="en-US" sz="1200" kern="0">
                <a:solidFill>
                  <a:srgbClr val="000000"/>
                </a:solidFill>
              </a:endParaRPr>
            </a:p>
          </p:txBody>
        </p:sp>
        <p:sp>
          <p:nvSpPr>
            <p:cNvPr id="1049177" name="Rectangle 10"/>
            <p:cNvSpPr>
              <a:spLocks noChangeArrowheads="1"/>
            </p:cNvSpPr>
            <p:nvPr/>
          </p:nvSpPr>
          <p:spPr bwMode="auto">
            <a:xfrm>
              <a:off x="5315384" y="3535499"/>
              <a:ext cx="937150" cy="461857"/>
            </a:xfrm>
            <a:prstGeom prst="rect">
              <a:avLst/>
            </a:prstGeom>
            <a:noFill/>
            <a:ln w="6350" algn="ctr">
              <a:noFill/>
              <a:miter lim="800000"/>
            </a:ln>
            <a:effectLst/>
          </p:spPr>
          <p:txBody>
            <a:bodyPr wrap="square" lIns="0" tIns="0" rIns="0" bIns="0" anchor="ctr" anchorCtr="0">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统一核算流程和规则</a:t>
              </a:r>
              <a:endParaRPr lang="en-US" altLang="de-DE" sz="1200" kern="0" dirty="0">
                <a:solidFill>
                  <a:schemeClr val="bg1"/>
                </a:solidFill>
              </a:endParaRPr>
            </a:p>
          </p:txBody>
        </p:sp>
        <p:sp>
          <p:nvSpPr>
            <p:cNvPr id="1049178" name="Rectangle 11"/>
            <p:cNvSpPr>
              <a:spLocks noChangeArrowheads="1"/>
            </p:cNvSpPr>
            <p:nvPr/>
          </p:nvSpPr>
          <p:spPr bwMode="auto">
            <a:xfrm>
              <a:off x="3910966" y="3472553"/>
              <a:ext cx="1086838" cy="538832"/>
            </a:xfrm>
            <a:prstGeom prst="rect">
              <a:avLst/>
            </a:prstGeom>
            <a:noFill/>
            <a:ln w="6350">
              <a:noFill/>
              <a:miter lim="800000"/>
            </a:ln>
            <a:effectLst/>
          </p:spPr>
          <p:txBody>
            <a:bodyPr wrap="square" lIns="0" tIns="0" rIns="0" bIns="0" anchor="ctr">
              <a:spAutoFit/>
            </a:bodyPr>
            <a:p>
              <a:pPr algn="ctr" defTabSz="330200" eaLnBrk="0" hangingPunct="0">
                <a:tabLst>
                  <a:tab pos="8521700" algn="r"/>
                </a:tabLst>
              </a:pPr>
              <a:r>
                <a:rPr lang="zh-CN" altLang="en-US" sz="1400" b="1" kern="0" dirty="0">
                  <a:solidFill>
                    <a:srgbClr val="FFFFFF"/>
                  </a:solidFill>
                  <a:latin typeface="华文楷体" panose="02010600040101010101" pitchFamily="2" charset="-122"/>
                </a:rPr>
                <a:t>统一财务</a:t>
              </a:r>
              <a:br>
                <a:rPr lang="en-US" altLang="zh-CN" sz="1400" b="1" kern="0" dirty="0">
                  <a:solidFill>
                    <a:srgbClr val="FFFFFF"/>
                  </a:solidFill>
                  <a:latin typeface="华文楷体" panose="02010600040101010101" pitchFamily="2" charset="-122"/>
                </a:rPr>
              </a:br>
              <a:r>
                <a:rPr lang="zh-CN" altLang="en-US" sz="1400" b="1" kern="0" dirty="0">
                  <a:solidFill>
                    <a:srgbClr val="FFFFFF"/>
                  </a:solidFill>
                  <a:latin typeface="华文楷体" panose="02010600040101010101" pitchFamily="2" charset="-122"/>
                </a:rPr>
                <a:t>管理体系</a:t>
              </a:r>
              <a:endParaRPr lang="en-US" altLang="de-DE" sz="1400" b="1" kern="0" dirty="0">
                <a:solidFill>
                  <a:srgbClr val="FFFFFF"/>
                </a:solidFill>
              </a:endParaRPr>
            </a:p>
          </p:txBody>
        </p:sp>
        <p:sp>
          <p:nvSpPr>
            <p:cNvPr id="1049179" name="Rectangle 12"/>
            <p:cNvSpPr>
              <a:spLocks noChangeArrowheads="1"/>
            </p:cNvSpPr>
            <p:nvPr/>
          </p:nvSpPr>
          <p:spPr bwMode="auto">
            <a:xfrm>
              <a:off x="4644953" y="4732100"/>
              <a:ext cx="1012189" cy="461857"/>
            </a:xfrm>
            <a:prstGeom prst="rect">
              <a:avLst/>
            </a:prstGeom>
            <a:noFill/>
            <a:ln w="6350" algn="ctr">
              <a:noFill/>
              <a:miter lim="800000"/>
            </a:ln>
            <a:effectLst/>
          </p:spPr>
          <p:txBody>
            <a:bodyPr wrap="square" lIns="0" tIns="0" rIns="0" bIns="0" anchor="b">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统一权限管控体系</a:t>
              </a:r>
              <a:endParaRPr lang="zh-CN" altLang="en-US" sz="1200" kern="0" dirty="0">
                <a:solidFill>
                  <a:schemeClr val="bg1"/>
                </a:solidFill>
                <a:latin typeface="华文楷体" panose="02010600040101010101" pitchFamily="2" charset="-122"/>
              </a:endParaRPr>
            </a:p>
          </p:txBody>
        </p:sp>
        <p:sp>
          <p:nvSpPr>
            <p:cNvPr id="1049180" name="Rectangle 13"/>
            <p:cNvSpPr>
              <a:spLocks noChangeArrowheads="1"/>
            </p:cNvSpPr>
            <p:nvPr/>
          </p:nvSpPr>
          <p:spPr bwMode="auto">
            <a:xfrm>
              <a:off x="4668334" y="2350607"/>
              <a:ext cx="857167" cy="461857"/>
            </a:xfrm>
            <a:prstGeom prst="rect">
              <a:avLst/>
            </a:prstGeom>
            <a:noFill/>
            <a:ln w="6350" algn="ctr">
              <a:noFill/>
              <a:miter lim="800000"/>
            </a:ln>
            <a:effectLst/>
          </p:spPr>
          <p:txBody>
            <a:bodyPr wrap="square" lIns="0" tIns="0" rIns="0" bIns="0" anchor="b">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统一会计科目体系</a:t>
              </a:r>
              <a:endParaRPr lang="en-US" altLang="de-DE" sz="1200" kern="0" dirty="0">
                <a:solidFill>
                  <a:schemeClr val="bg1"/>
                </a:solidFill>
              </a:endParaRPr>
            </a:p>
          </p:txBody>
        </p:sp>
        <p:sp>
          <p:nvSpPr>
            <p:cNvPr id="1049181" name="Rectangle 14"/>
            <p:cNvSpPr>
              <a:spLocks noChangeArrowheads="1"/>
            </p:cNvSpPr>
            <p:nvPr/>
          </p:nvSpPr>
          <p:spPr bwMode="auto">
            <a:xfrm>
              <a:off x="2650943" y="3508933"/>
              <a:ext cx="977499" cy="461857"/>
            </a:xfrm>
            <a:prstGeom prst="rect">
              <a:avLst/>
            </a:prstGeom>
            <a:noFill/>
            <a:ln w="6350" algn="ctr">
              <a:noFill/>
              <a:miter lim="800000"/>
            </a:ln>
            <a:effectLst/>
          </p:spPr>
          <p:txBody>
            <a:bodyPr wrap="square" lIns="0" tIns="0" rIns="0" bIns="0" anchor="b">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统一财务报告体系</a:t>
              </a:r>
              <a:endParaRPr lang="zh-CN" altLang="en-US" sz="1200" kern="0" dirty="0">
                <a:solidFill>
                  <a:schemeClr val="bg1"/>
                </a:solidFill>
                <a:latin typeface="华文楷体" panose="02010600040101010101" pitchFamily="2" charset="-122"/>
              </a:endParaRPr>
            </a:p>
          </p:txBody>
        </p:sp>
        <p:sp>
          <p:nvSpPr>
            <p:cNvPr id="1049182" name="Rectangle 15"/>
            <p:cNvSpPr>
              <a:spLocks noChangeArrowheads="1"/>
            </p:cNvSpPr>
            <p:nvPr/>
          </p:nvSpPr>
          <p:spPr bwMode="auto">
            <a:xfrm>
              <a:off x="3344475" y="4732686"/>
              <a:ext cx="882135" cy="461857"/>
            </a:xfrm>
            <a:prstGeom prst="rect">
              <a:avLst/>
            </a:prstGeom>
            <a:noFill/>
            <a:ln w="6350" algn="ctr">
              <a:noFill/>
              <a:miter lim="800000"/>
            </a:ln>
            <a:effectLst/>
          </p:spPr>
          <p:txBody>
            <a:bodyPr wrap="square" lIns="0" tIns="0" rIns="0" bIns="0" anchor="ctr" anchorCtr="0">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统一凭证管理体系</a:t>
              </a:r>
              <a:endParaRPr lang="en-US" altLang="de-DE" sz="1200" kern="0" dirty="0">
                <a:solidFill>
                  <a:schemeClr val="bg1"/>
                </a:solidFill>
              </a:endParaRPr>
            </a:p>
          </p:txBody>
        </p:sp>
        <p:sp>
          <p:nvSpPr>
            <p:cNvPr id="1049183" name="Rectangle 16"/>
            <p:cNvSpPr>
              <a:spLocks noChangeArrowheads="1"/>
            </p:cNvSpPr>
            <p:nvPr/>
          </p:nvSpPr>
          <p:spPr bwMode="auto">
            <a:xfrm>
              <a:off x="3322708" y="2350346"/>
              <a:ext cx="872537" cy="461857"/>
            </a:xfrm>
            <a:prstGeom prst="rect">
              <a:avLst/>
            </a:prstGeom>
            <a:noFill/>
            <a:ln w="6350">
              <a:noFill/>
              <a:miter lim="800000"/>
            </a:ln>
            <a:effectLst/>
          </p:spPr>
          <p:txBody>
            <a:bodyPr wrap="square" lIns="0" tIns="0" rIns="0" bIns="0" anchor="b">
              <a:spAutoFit/>
            </a:bodyPr>
            <a:p>
              <a:pPr algn="ctr" defTabSz="330200" eaLnBrk="0" hangingPunct="0">
                <a:spcBef>
                  <a:spcPct val="50000"/>
                </a:spcBef>
                <a:tabLst>
                  <a:tab pos="8521700" algn="r"/>
                </a:tabLst>
              </a:pPr>
              <a:r>
                <a:rPr lang="zh-CN" altLang="en-US" sz="1200" kern="0" dirty="0">
                  <a:solidFill>
                    <a:schemeClr val="bg1"/>
                  </a:solidFill>
                  <a:latin typeface="华文楷体" panose="02010600040101010101" pitchFamily="2" charset="-122"/>
                </a:rPr>
                <a:t>统一财务管理架构</a:t>
              </a:r>
              <a:endParaRPr lang="zh-CN" altLang="en-US" sz="1200" kern="0" dirty="0">
                <a:solidFill>
                  <a:schemeClr val="bg1"/>
                </a:solidFill>
                <a:latin typeface="华文楷体" panose="02010600040101010101" pitchFamily="2" charset="-122"/>
              </a:endParaRPr>
            </a:p>
          </p:txBody>
        </p:sp>
      </p:grpSp>
      <p:grpSp>
        <p:nvGrpSpPr>
          <p:cNvPr id="247" name="Group 95"/>
          <p:cNvGrpSpPr/>
          <p:nvPr/>
        </p:nvGrpSpPr>
        <p:grpSpPr bwMode="auto">
          <a:xfrm rot="16200000" flipV="1">
            <a:off x="3944650" y="4002071"/>
            <a:ext cx="735083" cy="206374"/>
            <a:chOff x="3132" y="3300"/>
            <a:chExt cx="444" cy="90"/>
          </a:xfrm>
        </p:grpSpPr>
        <p:sp>
          <p:nvSpPr>
            <p:cNvPr id="1049184" name="Line 96"/>
            <p:cNvSpPr>
              <a:spLocks noChangeShapeType="1"/>
            </p:cNvSpPr>
            <p:nvPr/>
          </p:nvSpPr>
          <p:spPr bwMode="auto">
            <a:xfrm>
              <a:off x="3132" y="3300"/>
              <a:ext cx="444" cy="0"/>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a:p>
              <a:pPr>
                <a:spcBef>
                  <a:spcPct val="0"/>
                </a:spcBef>
              </a:pPr>
              <a:endParaRPr lang="en-US" sz="1400" kern="0" dirty="0">
                <a:solidFill>
                  <a:srgbClr val="333399"/>
                </a:solidFill>
              </a:endParaRPr>
            </a:p>
          </p:txBody>
        </p:sp>
        <p:sp>
          <p:nvSpPr>
            <p:cNvPr id="1049185" name="Line 97"/>
            <p:cNvSpPr>
              <a:spLocks noChangeShapeType="1"/>
            </p:cNvSpPr>
            <p:nvPr/>
          </p:nvSpPr>
          <p:spPr bwMode="auto">
            <a:xfrm flipH="1">
              <a:off x="3132" y="3390"/>
              <a:ext cx="429" cy="0"/>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a:p>
              <a:pPr>
                <a:spcBef>
                  <a:spcPct val="0"/>
                </a:spcBef>
              </a:pPr>
              <a:endParaRPr lang="en-US" sz="1400" kern="0" dirty="0">
                <a:solidFill>
                  <a:srgbClr val="333399"/>
                </a:solidFill>
              </a:endParaRPr>
            </a:p>
          </p:txBody>
        </p:sp>
      </p:grpSp>
      <p:sp>
        <p:nvSpPr>
          <p:cNvPr id="1049186" name="Text Box 98"/>
          <p:cNvSpPr txBox="1">
            <a:spLocks noChangeArrowheads="1"/>
          </p:cNvSpPr>
          <p:nvPr/>
        </p:nvSpPr>
        <p:spPr bwMode="auto">
          <a:xfrm>
            <a:off x="3493570" y="3870919"/>
            <a:ext cx="624285" cy="523220"/>
          </a:xfrm>
          <a:prstGeom prst="rect">
            <a:avLst/>
          </a:prstGeom>
          <a:noFill/>
          <a:ln w="9525">
            <a:noFill/>
            <a:miter lim="800000"/>
          </a:ln>
          <a:effectLst/>
        </p:spPr>
        <p:txBody>
          <a:bodyPr>
            <a:spAutoFit/>
          </a:bodyPr>
          <a:p>
            <a:pPr>
              <a:spcBef>
                <a:spcPct val="50000"/>
              </a:spcBef>
            </a:pPr>
            <a:r>
              <a:rPr lang="zh-CN" altLang="en-US" sz="1400" b="1" dirty="0">
                <a:solidFill>
                  <a:srgbClr val="000000"/>
                </a:solidFill>
                <a:latin typeface="华文楷体" panose="02010600040101010101" pitchFamily="2" charset="-122"/>
              </a:rPr>
              <a:t>目标规范</a:t>
            </a:r>
            <a:endParaRPr lang="zh-CN" altLang="en-US" sz="1400" b="1" dirty="0">
              <a:solidFill>
                <a:srgbClr val="000000"/>
              </a:solidFill>
              <a:latin typeface="华文楷体" panose="02010600040101010101" pitchFamily="2" charset="-122"/>
            </a:endParaRPr>
          </a:p>
        </p:txBody>
      </p:sp>
      <p:sp>
        <p:nvSpPr>
          <p:cNvPr id="1049187" name="Text Box 99"/>
          <p:cNvSpPr txBox="1">
            <a:spLocks noChangeArrowheads="1"/>
          </p:cNvSpPr>
          <p:nvPr/>
        </p:nvSpPr>
        <p:spPr bwMode="auto">
          <a:xfrm>
            <a:off x="4415378" y="3862942"/>
            <a:ext cx="624285" cy="523220"/>
          </a:xfrm>
          <a:prstGeom prst="rect">
            <a:avLst/>
          </a:prstGeom>
          <a:noFill/>
          <a:ln w="9525">
            <a:noFill/>
            <a:miter lim="800000"/>
          </a:ln>
          <a:effectLst/>
        </p:spPr>
        <p:txBody>
          <a:bodyPr>
            <a:spAutoFit/>
          </a:bodyPr>
          <a:p>
            <a:pPr>
              <a:spcBef>
                <a:spcPct val="50000"/>
              </a:spcBef>
            </a:pPr>
            <a:r>
              <a:rPr lang="zh-CN" altLang="en-US" sz="1400" b="1" dirty="0">
                <a:solidFill>
                  <a:srgbClr val="000000"/>
                </a:solidFill>
                <a:latin typeface="华文楷体" panose="02010600040101010101" pitchFamily="2" charset="-122"/>
              </a:rPr>
              <a:t>计划绩效</a:t>
            </a:r>
            <a:endParaRPr lang="zh-CN" altLang="en-US" sz="1400" b="1" dirty="0">
              <a:solidFill>
                <a:srgbClr val="000000"/>
              </a:solidFill>
              <a:latin typeface="华文楷体" panose="02010600040101010101" pitchFamily="2" charset="-122"/>
            </a:endParaRPr>
          </a:p>
        </p:txBody>
      </p:sp>
      <p:sp>
        <p:nvSpPr>
          <p:cNvPr id="1049188" name="Rectangular Callout 87"/>
          <p:cNvSpPr/>
          <p:nvPr/>
        </p:nvSpPr>
        <p:spPr bwMode="auto">
          <a:xfrm>
            <a:off x="546370" y="1245289"/>
            <a:ext cx="2138317" cy="1261028"/>
          </a:xfrm>
          <a:prstGeom prst="wedgeRectCallout">
            <a:avLst>
              <a:gd name="adj1" fmla="val 65751"/>
              <a:gd name="adj2" fmla="val 39156"/>
            </a:avLst>
          </a:prstGeom>
          <a:noFill/>
          <a:ln w="9525" cap="flat" cmpd="sng" algn="ctr">
            <a:solidFill>
              <a:schemeClr val="accent1"/>
            </a:solidFill>
            <a:prstDash val="dash"/>
            <a:round/>
            <a:headEnd type="none" w="med" len="med"/>
            <a:tailEnd type="triangle" w="med" len="med"/>
          </a:ln>
          <a:effectLst/>
        </p:spPr>
        <p:txBody>
          <a:bodyPr vert="horz" wrap="square" lIns="36000" tIns="45712" rIns="36000" bIns="45712" numCol="1" rtlCol="0" anchor="ctr" anchorCtr="0" compatLnSpc="1"/>
          <a:p>
            <a:pPr marL="182880" indent="-182880">
              <a:spcBef>
                <a:spcPts val="600"/>
              </a:spcBef>
            </a:pPr>
            <a:r>
              <a:rPr lang="zh-CN" altLang="en-US" sz="1400" kern="0" dirty="0">
                <a:solidFill>
                  <a:srgbClr val="000000"/>
                </a:solidFill>
                <a:latin typeface="华文楷体" panose="02010600040101010101" pitchFamily="2" charset="-122"/>
              </a:rPr>
              <a:t>三个抓手：</a:t>
            </a:r>
            <a:r>
              <a:rPr lang="zh-CN" altLang="en-US" sz="1600" b="1" i="1" kern="0" dirty="0">
                <a:solidFill>
                  <a:srgbClr val="00A1DE"/>
                </a:solidFill>
                <a:latin typeface="华文楷体" panose="02010600040101010101" pitchFamily="2" charset="-122"/>
              </a:rPr>
              <a:t>全面预算*</a:t>
            </a:r>
            <a:r>
              <a:rPr lang="zh-CN" altLang="en-US" sz="1400" kern="0" dirty="0">
                <a:solidFill>
                  <a:srgbClr val="000000"/>
                </a:solidFill>
                <a:latin typeface="华文楷体" panose="02010600040101010101" pitchFamily="2" charset="-122"/>
              </a:rPr>
              <a:t>、</a:t>
            </a:r>
            <a:r>
              <a:rPr lang="zh-CN" altLang="en-US" sz="1600" b="1" i="1" kern="0" dirty="0">
                <a:solidFill>
                  <a:srgbClr val="00A1DE"/>
                </a:solidFill>
                <a:latin typeface="华文楷体" panose="02010600040101010101" pitchFamily="2" charset="-122"/>
              </a:rPr>
              <a:t>资金集中</a:t>
            </a:r>
            <a:r>
              <a:rPr lang="zh-CN" altLang="en-US" sz="1400" kern="0" dirty="0">
                <a:solidFill>
                  <a:srgbClr val="000000"/>
                </a:solidFill>
                <a:latin typeface="华文楷体" panose="02010600040101010101" pitchFamily="2" charset="-122"/>
              </a:rPr>
              <a:t>、</a:t>
            </a:r>
            <a:r>
              <a:rPr lang="zh-CN" altLang="en-US" sz="1600" b="1" i="1" kern="0" dirty="0">
                <a:solidFill>
                  <a:srgbClr val="00A1DE"/>
                </a:solidFill>
                <a:latin typeface="华文楷体" panose="02010600040101010101" pitchFamily="2" charset="-122"/>
              </a:rPr>
              <a:t>报表合并</a:t>
            </a:r>
            <a:r>
              <a:rPr lang="zh-CN" altLang="en-US" sz="1400" kern="0" dirty="0">
                <a:solidFill>
                  <a:srgbClr val="000000"/>
                </a:solidFill>
                <a:latin typeface="华文楷体" panose="02010600040101010101" pitchFamily="2" charset="-122"/>
              </a:rPr>
              <a:t>；</a:t>
            </a:r>
            <a:endParaRPr lang="en-US" altLang="zh-CN" sz="1400" kern="0" dirty="0">
              <a:solidFill>
                <a:srgbClr val="000000"/>
              </a:solidFill>
              <a:latin typeface="华文楷体" panose="02010600040101010101" pitchFamily="2" charset="-122"/>
            </a:endParaRPr>
          </a:p>
          <a:p>
            <a:pPr marL="182880" indent="-182880" algn="r">
              <a:spcBef>
                <a:spcPts val="600"/>
              </a:spcBef>
            </a:pPr>
            <a:r>
              <a:rPr lang="zh-CN" altLang="en-US" sz="1400" kern="0" dirty="0">
                <a:solidFill>
                  <a:srgbClr val="000000"/>
                </a:solidFill>
                <a:latin typeface="华文楷体" panose="02010600040101010101" pitchFamily="2" charset="-122"/>
              </a:rPr>
              <a:t>明确母子公司授权，实现有效监督</a:t>
            </a:r>
            <a:endParaRPr lang="en-US" sz="1400" kern="0" dirty="0">
              <a:solidFill>
                <a:srgbClr val="000000"/>
              </a:solidFill>
            </a:endParaRPr>
          </a:p>
        </p:txBody>
      </p:sp>
      <p:grpSp>
        <p:nvGrpSpPr>
          <p:cNvPr id="248" name="Group 367"/>
          <p:cNvGrpSpPr>
            <a:grpSpLocks noChangeAspect="1"/>
          </p:cNvGrpSpPr>
          <p:nvPr/>
        </p:nvGrpSpPr>
        <p:grpSpPr bwMode="auto">
          <a:xfrm>
            <a:off x="2333484" y="4571498"/>
            <a:ext cx="367982" cy="369064"/>
            <a:chOff x="4383" y="2091"/>
            <a:chExt cx="340" cy="341"/>
          </a:xfrm>
          <a:solidFill>
            <a:schemeClr val="tx2"/>
          </a:solidFill>
        </p:grpSpPr>
        <p:sp>
          <p:nvSpPr>
            <p:cNvPr id="1049189" name="Freeform 123"/>
            <p:cNvSpPr>
              <a:spLocks noEditPoints="1"/>
            </p:cNvSpPr>
            <p:nvPr/>
          </p:nvSpPr>
          <p:spPr bwMode="auto">
            <a:xfrm>
              <a:off x="4445" y="2169"/>
              <a:ext cx="200" cy="170"/>
            </a:xfrm>
            <a:custGeom>
              <a:avLst/>
              <a:gdLst>
                <a:gd name="T0" fmla="*/ 23 w 300"/>
                <a:gd name="T1" fmla="*/ 245 h 256"/>
                <a:gd name="T2" fmla="*/ 2 w 300"/>
                <a:gd name="T3" fmla="*/ 245 h 256"/>
                <a:gd name="T4" fmla="*/ 12 w 300"/>
                <a:gd name="T5" fmla="*/ 213 h 256"/>
                <a:gd name="T6" fmla="*/ 55 w 300"/>
                <a:gd name="T7" fmla="*/ 192 h 256"/>
                <a:gd name="T8" fmla="*/ 44 w 300"/>
                <a:gd name="T9" fmla="*/ 245 h 256"/>
                <a:gd name="T10" fmla="*/ 66 w 300"/>
                <a:gd name="T11" fmla="*/ 245 h 256"/>
                <a:gd name="T12" fmla="*/ 55 w 300"/>
                <a:gd name="T13" fmla="*/ 192 h 256"/>
                <a:gd name="T14" fmla="*/ 87 w 300"/>
                <a:gd name="T15" fmla="*/ 171 h 256"/>
                <a:gd name="T16" fmla="*/ 98 w 300"/>
                <a:gd name="T17" fmla="*/ 256 h 256"/>
                <a:gd name="T18" fmla="*/ 108 w 300"/>
                <a:gd name="T19" fmla="*/ 171 h 256"/>
                <a:gd name="T20" fmla="*/ 140 w 300"/>
                <a:gd name="T21" fmla="*/ 149 h 256"/>
                <a:gd name="T22" fmla="*/ 130 w 300"/>
                <a:gd name="T23" fmla="*/ 245 h 256"/>
                <a:gd name="T24" fmla="*/ 151 w 300"/>
                <a:gd name="T25" fmla="*/ 245 h 256"/>
                <a:gd name="T26" fmla="*/ 140 w 300"/>
                <a:gd name="T27" fmla="*/ 149 h 256"/>
                <a:gd name="T28" fmla="*/ 172 w 300"/>
                <a:gd name="T29" fmla="*/ 160 h 256"/>
                <a:gd name="T30" fmla="*/ 183 w 300"/>
                <a:gd name="T31" fmla="*/ 256 h 256"/>
                <a:gd name="T32" fmla="*/ 194 w 300"/>
                <a:gd name="T33" fmla="*/ 160 h 256"/>
                <a:gd name="T34" fmla="*/ 226 w 300"/>
                <a:gd name="T35" fmla="*/ 117 h 256"/>
                <a:gd name="T36" fmla="*/ 215 w 300"/>
                <a:gd name="T37" fmla="*/ 245 h 256"/>
                <a:gd name="T38" fmla="*/ 236 w 300"/>
                <a:gd name="T39" fmla="*/ 245 h 256"/>
                <a:gd name="T40" fmla="*/ 226 w 300"/>
                <a:gd name="T41" fmla="*/ 117 h 256"/>
                <a:gd name="T42" fmla="*/ 258 w 300"/>
                <a:gd name="T43" fmla="*/ 96 h 256"/>
                <a:gd name="T44" fmla="*/ 268 w 300"/>
                <a:gd name="T45" fmla="*/ 256 h 256"/>
                <a:gd name="T46" fmla="*/ 279 w 300"/>
                <a:gd name="T47" fmla="*/ 96 h 256"/>
                <a:gd name="T48" fmla="*/ 300 w 300"/>
                <a:gd name="T49" fmla="*/ 7 h 256"/>
                <a:gd name="T50" fmla="*/ 290 w 300"/>
                <a:gd name="T51" fmla="*/ 0 h 256"/>
                <a:gd name="T52" fmla="*/ 236 w 300"/>
                <a:gd name="T53" fmla="*/ 11 h 256"/>
                <a:gd name="T54" fmla="*/ 264 w 300"/>
                <a:gd name="T55" fmla="*/ 21 h 256"/>
                <a:gd name="T56" fmla="*/ 98 w 300"/>
                <a:gd name="T57" fmla="*/ 107 h 256"/>
                <a:gd name="T58" fmla="*/ 6 w 300"/>
                <a:gd name="T59" fmla="*/ 173 h 256"/>
                <a:gd name="T60" fmla="*/ 12 w 300"/>
                <a:gd name="T61" fmla="*/ 192 h 256"/>
                <a:gd name="T62" fmla="*/ 101 w 300"/>
                <a:gd name="T63" fmla="*/ 128 h 256"/>
                <a:gd name="T64" fmla="*/ 191 w 300"/>
                <a:gd name="T65" fmla="*/ 125 h 256"/>
                <a:gd name="T66" fmla="*/ 279 w 300"/>
                <a:gd name="T67" fmla="*/ 53 h 256"/>
                <a:gd name="T68" fmla="*/ 300 w 300"/>
                <a:gd name="T69" fmla="*/ 53 h 256"/>
                <a:gd name="T70" fmla="*/ 300 w 300"/>
                <a:gd name="T71" fmla="*/ 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0" h="256">
                  <a:moveTo>
                    <a:pt x="23" y="224"/>
                  </a:moveTo>
                  <a:cubicBezTo>
                    <a:pt x="23" y="245"/>
                    <a:pt x="23" y="245"/>
                    <a:pt x="23" y="245"/>
                  </a:cubicBezTo>
                  <a:cubicBezTo>
                    <a:pt x="23" y="251"/>
                    <a:pt x="18" y="256"/>
                    <a:pt x="12" y="256"/>
                  </a:cubicBezTo>
                  <a:cubicBezTo>
                    <a:pt x="6" y="256"/>
                    <a:pt x="2" y="251"/>
                    <a:pt x="2" y="245"/>
                  </a:cubicBezTo>
                  <a:cubicBezTo>
                    <a:pt x="2" y="224"/>
                    <a:pt x="2" y="224"/>
                    <a:pt x="2" y="224"/>
                  </a:cubicBezTo>
                  <a:cubicBezTo>
                    <a:pt x="2" y="218"/>
                    <a:pt x="6" y="213"/>
                    <a:pt x="12" y="213"/>
                  </a:cubicBezTo>
                  <a:cubicBezTo>
                    <a:pt x="18" y="213"/>
                    <a:pt x="23" y="218"/>
                    <a:pt x="23" y="224"/>
                  </a:cubicBezTo>
                  <a:close/>
                  <a:moveTo>
                    <a:pt x="55" y="192"/>
                  </a:moveTo>
                  <a:cubicBezTo>
                    <a:pt x="49" y="192"/>
                    <a:pt x="44" y="197"/>
                    <a:pt x="44" y="203"/>
                  </a:cubicBezTo>
                  <a:cubicBezTo>
                    <a:pt x="44" y="245"/>
                    <a:pt x="44" y="245"/>
                    <a:pt x="44" y="245"/>
                  </a:cubicBezTo>
                  <a:cubicBezTo>
                    <a:pt x="44" y="251"/>
                    <a:pt x="49" y="256"/>
                    <a:pt x="55" y="256"/>
                  </a:cubicBezTo>
                  <a:cubicBezTo>
                    <a:pt x="61" y="256"/>
                    <a:pt x="66" y="251"/>
                    <a:pt x="66" y="245"/>
                  </a:cubicBezTo>
                  <a:cubicBezTo>
                    <a:pt x="66" y="203"/>
                    <a:pt x="66" y="203"/>
                    <a:pt x="66" y="203"/>
                  </a:cubicBezTo>
                  <a:cubicBezTo>
                    <a:pt x="66" y="197"/>
                    <a:pt x="61" y="192"/>
                    <a:pt x="55" y="192"/>
                  </a:cubicBezTo>
                  <a:close/>
                  <a:moveTo>
                    <a:pt x="98" y="160"/>
                  </a:moveTo>
                  <a:cubicBezTo>
                    <a:pt x="92" y="160"/>
                    <a:pt x="87" y="165"/>
                    <a:pt x="87" y="171"/>
                  </a:cubicBezTo>
                  <a:cubicBezTo>
                    <a:pt x="87" y="245"/>
                    <a:pt x="87" y="245"/>
                    <a:pt x="87" y="245"/>
                  </a:cubicBezTo>
                  <a:cubicBezTo>
                    <a:pt x="87" y="251"/>
                    <a:pt x="92" y="256"/>
                    <a:pt x="98" y="256"/>
                  </a:cubicBezTo>
                  <a:cubicBezTo>
                    <a:pt x="104" y="256"/>
                    <a:pt x="108" y="251"/>
                    <a:pt x="108" y="245"/>
                  </a:cubicBezTo>
                  <a:cubicBezTo>
                    <a:pt x="108" y="171"/>
                    <a:pt x="108" y="171"/>
                    <a:pt x="108" y="171"/>
                  </a:cubicBezTo>
                  <a:cubicBezTo>
                    <a:pt x="108" y="165"/>
                    <a:pt x="104" y="160"/>
                    <a:pt x="98" y="160"/>
                  </a:cubicBezTo>
                  <a:close/>
                  <a:moveTo>
                    <a:pt x="140" y="149"/>
                  </a:moveTo>
                  <a:cubicBezTo>
                    <a:pt x="134" y="149"/>
                    <a:pt x="130" y="154"/>
                    <a:pt x="130" y="160"/>
                  </a:cubicBezTo>
                  <a:cubicBezTo>
                    <a:pt x="130" y="245"/>
                    <a:pt x="130" y="245"/>
                    <a:pt x="130" y="245"/>
                  </a:cubicBezTo>
                  <a:cubicBezTo>
                    <a:pt x="130" y="251"/>
                    <a:pt x="134" y="256"/>
                    <a:pt x="140" y="256"/>
                  </a:cubicBezTo>
                  <a:cubicBezTo>
                    <a:pt x="146" y="256"/>
                    <a:pt x="151" y="251"/>
                    <a:pt x="151" y="245"/>
                  </a:cubicBezTo>
                  <a:cubicBezTo>
                    <a:pt x="151" y="160"/>
                    <a:pt x="151" y="160"/>
                    <a:pt x="151" y="160"/>
                  </a:cubicBezTo>
                  <a:cubicBezTo>
                    <a:pt x="151" y="154"/>
                    <a:pt x="146" y="149"/>
                    <a:pt x="140" y="149"/>
                  </a:cubicBezTo>
                  <a:close/>
                  <a:moveTo>
                    <a:pt x="183" y="149"/>
                  </a:moveTo>
                  <a:cubicBezTo>
                    <a:pt x="177" y="149"/>
                    <a:pt x="172" y="154"/>
                    <a:pt x="172" y="160"/>
                  </a:cubicBezTo>
                  <a:cubicBezTo>
                    <a:pt x="172" y="245"/>
                    <a:pt x="172" y="245"/>
                    <a:pt x="172" y="245"/>
                  </a:cubicBezTo>
                  <a:cubicBezTo>
                    <a:pt x="172" y="251"/>
                    <a:pt x="177" y="256"/>
                    <a:pt x="183" y="256"/>
                  </a:cubicBezTo>
                  <a:cubicBezTo>
                    <a:pt x="189" y="256"/>
                    <a:pt x="194" y="251"/>
                    <a:pt x="194" y="245"/>
                  </a:cubicBezTo>
                  <a:cubicBezTo>
                    <a:pt x="194" y="160"/>
                    <a:pt x="194" y="160"/>
                    <a:pt x="194" y="160"/>
                  </a:cubicBezTo>
                  <a:cubicBezTo>
                    <a:pt x="194" y="154"/>
                    <a:pt x="189" y="149"/>
                    <a:pt x="183" y="149"/>
                  </a:cubicBezTo>
                  <a:close/>
                  <a:moveTo>
                    <a:pt x="226" y="117"/>
                  </a:moveTo>
                  <a:cubicBezTo>
                    <a:pt x="220" y="117"/>
                    <a:pt x="215" y="122"/>
                    <a:pt x="215" y="128"/>
                  </a:cubicBezTo>
                  <a:cubicBezTo>
                    <a:pt x="215" y="245"/>
                    <a:pt x="215" y="245"/>
                    <a:pt x="215" y="245"/>
                  </a:cubicBezTo>
                  <a:cubicBezTo>
                    <a:pt x="215" y="251"/>
                    <a:pt x="220" y="256"/>
                    <a:pt x="226" y="256"/>
                  </a:cubicBezTo>
                  <a:cubicBezTo>
                    <a:pt x="232" y="256"/>
                    <a:pt x="236" y="251"/>
                    <a:pt x="236" y="245"/>
                  </a:cubicBezTo>
                  <a:cubicBezTo>
                    <a:pt x="236" y="128"/>
                    <a:pt x="236" y="128"/>
                    <a:pt x="236" y="128"/>
                  </a:cubicBezTo>
                  <a:cubicBezTo>
                    <a:pt x="236" y="122"/>
                    <a:pt x="232" y="117"/>
                    <a:pt x="226" y="117"/>
                  </a:cubicBezTo>
                  <a:close/>
                  <a:moveTo>
                    <a:pt x="268" y="85"/>
                  </a:moveTo>
                  <a:cubicBezTo>
                    <a:pt x="262" y="85"/>
                    <a:pt x="258" y="90"/>
                    <a:pt x="258" y="96"/>
                  </a:cubicBezTo>
                  <a:cubicBezTo>
                    <a:pt x="258" y="245"/>
                    <a:pt x="258" y="245"/>
                    <a:pt x="258" y="245"/>
                  </a:cubicBezTo>
                  <a:cubicBezTo>
                    <a:pt x="258" y="251"/>
                    <a:pt x="262" y="256"/>
                    <a:pt x="268" y="256"/>
                  </a:cubicBezTo>
                  <a:cubicBezTo>
                    <a:pt x="274" y="256"/>
                    <a:pt x="279" y="251"/>
                    <a:pt x="279" y="245"/>
                  </a:cubicBezTo>
                  <a:cubicBezTo>
                    <a:pt x="279" y="96"/>
                    <a:pt x="279" y="96"/>
                    <a:pt x="279" y="96"/>
                  </a:cubicBezTo>
                  <a:cubicBezTo>
                    <a:pt x="279" y="90"/>
                    <a:pt x="274" y="85"/>
                    <a:pt x="268" y="85"/>
                  </a:cubicBezTo>
                  <a:close/>
                  <a:moveTo>
                    <a:pt x="300" y="7"/>
                  </a:moveTo>
                  <a:cubicBezTo>
                    <a:pt x="298" y="4"/>
                    <a:pt x="296" y="2"/>
                    <a:pt x="294" y="1"/>
                  </a:cubicBezTo>
                  <a:cubicBezTo>
                    <a:pt x="292" y="0"/>
                    <a:pt x="291" y="0"/>
                    <a:pt x="290" y="0"/>
                  </a:cubicBezTo>
                  <a:cubicBezTo>
                    <a:pt x="247" y="0"/>
                    <a:pt x="247" y="0"/>
                    <a:pt x="247" y="0"/>
                  </a:cubicBezTo>
                  <a:cubicBezTo>
                    <a:pt x="241" y="0"/>
                    <a:pt x="236" y="5"/>
                    <a:pt x="236" y="11"/>
                  </a:cubicBezTo>
                  <a:cubicBezTo>
                    <a:pt x="236" y="17"/>
                    <a:pt x="241" y="21"/>
                    <a:pt x="247" y="21"/>
                  </a:cubicBezTo>
                  <a:cubicBezTo>
                    <a:pt x="264" y="21"/>
                    <a:pt x="264" y="21"/>
                    <a:pt x="264" y="21"/>
                  </a:cubicBezTo>
                  <a:cubicBezTo>
                    <a:pt x="179" y="107"/>
                    <a:pt x="179" y="107"/>
                    <a:pt x="179" y="107"/>
                  </a:cubicBezTo>
                  <a:cubicBezTo>
                    <a:pt x="98" y="107"/>
                    <a:pt x="98" y="107"/>
                    <a:pt x="98" y="107"/>
                  </a:cubicBezTo>
                  <a:cubicBezTo>
                    <a:pt x="95" y="107"/>
                    <a:pt x="93" y="107"/>
                    <a:pt x="91" y="109"/>
                  </a:cubicBezTo>
                  <a:cubicBezTo>
                    <a:pt x="6" y="173"/>
                    <a:pt x="6" y="173"/>
                    <a:pt x="6" y="173"/>
                  </a:cubicBezTo>
                  <a:cubicBezTo>
                    <a:pt x="1" y="176"/>
                    <a:pt x="0" y="183"/>
                    <a:pt x="4" y="188"/>
                  </a:cubicBezTo>
                  <a:cubicBezTo>
                    <a:pt x="6" y="191"/>
                    <a:pt x="9" y="192"/>
                    <a:pt x="12" y="192"/>
                  </a:cubicBezTo>
                  <a:cubicBezTo>
                    <a:pt x="15" y="192"/>
                    <a:pt x="17" y="191"/>
                    <a:pt x="19" y="190"/>
                  </a:cubicBezTo>
                  <a:cubicBezTo>
                    <a:pt x="101" y="128"/>
                    <a:pt x="101" y="128"/>
                    <a:pt x="101" y="128"/>
                  </a:cubicBezTo>
                  <a:cubicBezTo>
                    <a:pt x="183" y="128"/>
                    <a:pt x="183" y="128"/>
                    <a:pt x="183" y="128"/>
                  </a:cubicBezTo>
                  <a:cubicBezTo>
                    <a:pt x="186" y="128"/>
                    <a:pt x="189" y="127"/>
                    <a:pt x="191" y="125"/>
                  </a:cubicBezTo>
                  <a:cubicBezTo>
                    <a:pt x="279" y="36"/>
                    <a:pt x="279" y="36"/>
                    <a:pt x="279" y="36"/>
                  </a:cubicBezTo>
                  <a:cubicBezTo>
                    <a:pt x="279" y="53"/>
                    <a:pt x="279" y="53"/>
                    <a:pt x="279" y="53"/>
                  </a:cubicBezTo>
                  <a:cubicBezTo>
                    <a:pt x="279" y="59"/>
                    <a:pt x="284" y="64"/>
                    <a:pt x="290" y="64"/>
                  </a:cubicBezTo>
                  <a:cubicBezTo>
                    <a:pt x="296" y="64"/>
                    <a:pt x="300" y="59"/>
                    <a:pt x="300" y="53"/>
                  </a:cubicBezTo>
                  <a:cubicBezTo>
                    <a:pt x="300" y="11"/>
                    <a:pt x="300" y="11"/>
                    <a:pt x="300" y="11"/>
                  </a:cubicBezTo>
                  <a:cubicBezTo>
                    <a:pt x="300" y="9"/>
                    <a:pt x="300" y="8"/>
                    <a:pt x="300" y="7"/>
                  </a:cubicBezTo>
                  <a:close/>
                </a:path>
              </a:pathLst>
            </a:custGeom>
            <a:grpFill/>
            <a:ln>
              <a:noFill/>
            </a:ln>
          </p:spPr>
          <p:txBody>
            <a:bodyPr vert="horz" wrap="square" lIns="91440" tIns="45720" rIns="91440" bIns="45720" numCol="1" anchor="t" anchorCtr="0" compatLnSpc="1"/>
            <a:p>
              <a:endParaRPr lang="en-GB">
                <a:solidFill>
                  <a:srgbClr val="000000"/>
                </a:solidFill>
              </a:endParaRPr>
            </a:p>
          </p:txBody>
        </p:sp>
        <p:sp>
          <p:nvSpPr>
            <p:cNvPr id="1049190" name="Freeform 124"/>
            <p:cNvSpPr>
              <a:spLocks noEditPoints="1"/>
            </p:cNvSpPr>
            <p:nvPr/>
          </p:nvSpPr>
          <p:spPr bwMode="auto">
            <a:xfrm>
              <a:off x="4383" y="2091"/>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91440" tIns="45720" rIns="91440" bIns="45720" numCol="1" anchor="t" anchorCtr="0" compatLnSpc="1"/>
            <a:p>
              <a:endParaRPr lang="en-GB">
                <a:solidFill>
                  <a:srgbClr val="000000"/>
                </a:solidFill>
              </a:endParaRPr>
            </a:p>
          </p:txBody>
        </p:sp>
      </p:grpSp>
      <p:grpSp>
        <p:nvGrpSpPr>
          <p:cNvPr id="249" name="Group 125"/>
          <p:cNvGrpSpPr>
            <a:grpSpLocks noChangeAspect="1"/>
          </p:cNvGrpSpPr>
          <p:nvPr/>
        </p:nvGrpSpPr>
        <p:grpSpPr bwMode="auto">
          <a:xfrm>
            <a:off x="3980863" y="2042655"/>
            <a:ext cx="369021" cy="369021"/>
            <a:chOff x="1925" y="6"/>
            <a:chExt cx="340" cy="340"/>
          </a:xfrm>
          <a:solidFill>
            <a:schemeClr val="tx2"/>
          </a:solidFill>
        </p:grpSpPr>
        <p:sp>
          <p:nvSpPr>
            <p:cNvPr id="1049191" name="Freeform 126"/>
            <p:cNvSpPr>
              <a:spLocks noEditPoints="1"/>
            </p:cNvSpPr>
            <p:nvPr/>
          </p:nvSpPr>
          <p:spPr bwMode="auto">
            <a:xfrm>
              <a:off x="2017" y="70"/>
              <a:ext cx="156" cy="212"/>
            </a:xfrm>
            <a:custGeom>
              <a:avLst/>
              <a:gdLst>
                <a:gd name="T0" fmla="*/ 90 w 235"/>
                <a:gd name="T1" fmla="*/ 215 h 320"/>
                <a:gd name="T2" fmla="*/ 107 w 235"/>
                <a:gd name="T3" fmla="*/ 224 h 320"/>
                <a:gd name="T4" fmla="*/ 96 w 235"/>
                <a:gd name="T5" fmla="*/ 234 h 320"/>
                <a:gd name="T6" fmla="*/ 92 w 235"/>
                <a:gd name="T7" fmla="*/ 276 h 320"/>
                <a:gd name="T8" fmla="*/ 106 w 235"/>
                <a:gd name="T9" fmla="*/ 270 h 320"/>
                <a:gd name="T10" fmla="*/ 92 w 235"/>
                <a:gd name="T11" fmla="*/ 257 h 320"/>
                <a:gd name="T12" fmla="*/ 87 w 235"/>
                <a:gd name="T13" fmla="*/ 270 h 320"/>
                <a:gd name="T14" fmla="*/ 58 w 235"/>
                <a:gd name="T15" fmla="*/ 233 h 320"/>
                <a:gd name="T16" fmla="*/ 61 w 235"/>
                <a:gd name="T17" fmla="*/ 216 h 320"/>
                <a:gd name="T18" fmla="*/ 44 w 235"/>
                <a:gd name="T19" fmla="*/ 228 h 320"/>
                <a:gd name="T20" fmla="*/ 63 w 235"/>
                <a:gd name="T21" fmla="*/ 185 h 320"/>
                <a:gd name="T22" fmla="*/ 58 w 235"/>
                <a:gd name="T23" fmla="*/ 171 h 320"/>
                <a:gd name="T24" fmla="*/ 43 w 235"/>
                <a:gd name="T25" fmla="*/ 181 h 320"/>
                <a:gd name="T26" fmla="*/ 96 w 235"/>
                <a:gd name="T27" fmla="*/ 192 h 320"/>
                <a:gd name="T28" fmla="*/ 106 w 235"/>
                <a:gd name="T29" fmla="*/ 177 h 320"/>
                <a:gd name="T30" fmla="*/ 86 w 235"/>
                <a:gd name="T31" fmla="*/ 181 h 320"/>
                <a:gd name="T32" fmla="*/ 92 w 235"/>
                <a:gd name="T33" fmla="*/ 148 h 320"/>
                <a:gd name="T34" fmla="*/ 107 w 235"/>
                <a:gd name="T35" fmla="*/ 138 h 320"/>
                <a:gd name="T36" fmla="*/ 98 w 235"/>
                <a:gd name="T37" fmla="*/ 128 h 320"/>
                <a:gd name="T38" fmla="*/ 87 w 235"/>
                <a:gd name="T39" fmla="*/ 142 h 320"/>
                <a:gd name="T40" fmla="*/ 58 w 235"/>
                <a:gd name="T41" fmla="*/ 148 h 320"/>
                <a:gd name="T42" fmla="*/ 61 w 235"/>
                <a:gd name="T43" fmla="*/ 131 h 320"/>
                <a:gd name="T44" fmla="*/ 52 w 235"/>
                <a:gd name="T45" fmla="*/ 128 h 320"/>
                <a:gd name="T46" fmla="*/ 43 w 235"/>
                <a:gd name="T47" fmla="*/ 138 h 320"/>
                <a:gd name="T48" fmla="*/ 54 w 235"/>
                <a:gd name="T49" fmla="*/ 106 h 320"/>
                <a:gd name="T50" fmla="*/ 61 w 235"/>
                <a:gd name="T51" fmla="*/ 88 h 320"/>
                <a:gd name="T52" fmla="*/ 48 w 235"/>
                <a:gd name="T53" fmla="*/ 87 h 320"/>
                <a:gd name="T54" fmla="*/ 46 w 235"/>
                <a:gd name="T55" fmla="*/ 103 h 320"/>
                <a:gd name="T56" fmla="*/ 100 w 235"/>
                <a:gd name="T57" fmla="*/ 105 h 320"/>
                <a:gd name="T58" fmla="*/ 104 w 235"/>
                <a:gd name="T59" fmla="*/ 88 h 320"/>
                <a:gd name="T60" fmla="*/ 86 w 235"/>
                <a:gd name="T61" fmla="*/ 96 h 320"/>
                <a:gd name="T62" fmla="*/ 100 w 235"/>
                <a:gd name="T63" fmla="*/ 63 h 320"/>
                <a:gd name="T64" fmla="*/ 106 w 235"/>
                <a:gd name="T65" fmla="*/ 49 h 320"/>
                <a:gd name="T66" fmla="*/ 87 w 235"/>
                <a:gd name="T67" fmla="*/ 49 h 320"/>
                <a:gd name="T68" fmla="*/ 50 w 235"/>
                <a:gd name="T69" fmla="*/ 63 h 320"/>
                <a:gd name="T70" fmla="*/ 63 w 235"/>
                <a:gd name="T71" fmla="*/ 49 h 320"/>
                <a:gd name="T72" fmla="*/ 43 w 235"/>
                <a:gd name="T73" fmla="*/ 53 h 320"/>
                <a:gd name="T74" fmla="*/ 182 w 235"/>
                <a:gd name="T75" fmla="*/ 234 h 320"/>
                <a:gd name="T76" fmla="*/ 191 w 235"/>
                <a:gd name="T77" fmla="*/ 220 h 320"/>
                <a:gd name="T78" fmla="*/ 184 w 235"/>
                <a:gd name="T79" fmla="*/ 213 h 320"/>
                <a:gd name="T80" fmla="*/ 174 w 235"/>
                <a:gd name="T81" fmla="*/ 216 h 320"/>
                <a:gd name="T82" fmla="*/ 174 w 235"/>
                <a:gd name="T83" fmla="*/ 231 h 320"/>
                <a:gd name="T84" fmla="*/ 186 w 235"/>
                <a:gd name="T85" fmla="*/ 191 h 320"/>
                <a:gd name="T86" fmla="*/ 191 w 235"/>
                <a:gd name="T87" fmla="*/ 177 h 320"/>
                <a:gd name="T88" fmla="*/ 174 w 235"/>
                <a:gd name="T89" fmla="*/ 173 h 320"/>
                <a:gd name="T90" fmla="*/ 174 w 235"/>
                <a:gd name="T91" fmla="*/ 189 h 320"/>
                <a:gd name="T92" fmla="*/ 186 w 235"/>
                <a:gd name="T93" fmla="*/ 148 h 320"/>
                <a:gd name="T94" fmla="*/ 189 w 235"/>
                <a:gd name="T95" fmla="*/ 131 h 320"/>
                <a:gd name="T96" fmla="*/ 174 w 235"/>
                <a:gd name="T97" fmla="*/ 131 h 320"/>
                <a:gd name="T98" fmla="*/ 235 w 235"/>
                <a:gd name="T99" fmla="*/ 96 h 320"/>
                <a:gd name="T100" fmla="*/ 0 w 235"/>
                <a:gd name="T101" fmla="*/ 309 h 320"/>
                <a:gd name="T102" fmla="*/ 150 w 235"/>
                <a:gd name="T103" fmla="*/ 10 h 320"/>
                <a:gd name="T104" fmla="*/ 22 w 235"/>
                <a:gd name="T105" fmla="*/ 298 h 320"/>
                <a:gd name="T106" fmla="*/ 64 w 235"/>
                <a:gd name="T107" fmla="*/ 266 h 320"/>
                <a:gd name="T108" fmla="*/ 22 w 235"/>
                <a:gd name="T109" fmla="*/ 21 h 320"/>
                <a:gd name="T110" fmla="*/ 150 w 235"/>
                <a:gd name="T111" fmla="*/ 298 h 320"/>
                <a:gd name="T112" fmla="*/ 192 w 235"/>
                <a:gd name="T113" fmla="*/ 26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5" h="320">
                  <a:moveTo>
                    <a:pt x="87" y="228"/>
                  </a:moveTo>
                  <a:cubicBezTo>
                    <a:pt x="86" y="226"/>
                    <a:pt x="86" y="225"/>
                    <a:pt x="86" y="224"/>
                  </a:cubicBezTo>
                  <a:cubicBezTo>
                    <a:pt x="86" y="221"/>
                    <a:pt x="87" y="218"/>
                    <a:pt x="89" y="216"/>
                  </a:cubicBezTo>
                  <a:cubicBezTo>
                    <a:pt x="89" y="216"/>
                    <a:pt x="90" y="215"/>
                    <a:pt x="90" y="215"/>
                  </a:cubicBezTo>
                  <a:cubicBezTo>
                    <a:pt x="91" y="214"/>
                    <a:pt x="92" y="214"/>
                    <a:pt x="92" y="214"/>
                  </a:cubicBezTo>
                  <a:cubicBezTo>
                    <a:pt x="93" y="214"/>
                    <a:pt x="94" y="213"/>
                    <a:pt x="94" y="213"/>
                  </a:cubicBezTo>
                  <a:cubicBezTo>
                    <a:pt x="98" y="212"/>
                    <a:pt x="101" y="214"/>
                    <a:pt x="104" y="216"/>
                  </a:cubicBezTo>
                  <a:cubicBezTo>
                    <a:pt x="106" y="218"/>
                    <a:pt x="107" y="221"/>
                    <a:pt x="107" y="224"/>
                  </a:cubicBezTo>
                  <a:cubicBezTo>
                    <a:pt x="107" y="225"/>
                    <a:pt x="107" y="226"/>
                    <a:pt x="106" y="228"/>
                  </a:cubicBezTo>
                  <a:cubicBezTo>
                    <a:pt x="106" y="229"/>
                    <a:pt x="105" y="230"/>
                    <a:pt x="104" y="231"/>
                  </a:cubicBezTo>
                  <a:cubicBezTo>
                    <a:pt x="103" y="232"/>
                    <a:pt x="102" y="233"/>
                    <a:pt x="100" y="233"/>
                  </a:cubicBezTo>
                  <a:cubicBezTo>
                    <a:pt x="99" y="234"/>
                    <a:pt x="98" y="234"/>
                    <a:pt x="96" y="234"/>
                  </a:cubicBezTo>
                  <a:cubicBezTo>
                    <a:pt x="93" y="234"/>
                    <a:pt x="91" y="233"/>
                    <a:pt x="89" y="231"/>
                  </a:cubicBezTo>
                  <a:cubicBezTo>
                    <a:pt x="88" y="230"/>
                    <a:pt x="87" y="229"/>
                    <a:pt x="87" y="228"/>
                  </a:cubicBezTo>
                  <a:close/>
                  <a:moveTo>
                    <a:pt x="89" y="274"/>
                  </a:moveTo>
                  <a:cubicBezTo>
                    <a:pt x="90" y="275"/>
                    <a:pt x="91" y="276"/>
                    <a:pt x="92" y="276"/>
                  </a:cubicBezTo>
                  <a:cubicBezTo>
                    <a:pt x="94" y="277"/>
                    <a:pt x="95" y="277"/>
                    <a:pt x="96" y="277"/>
                  </a:cubicBezTo>
                  <a:cubicBezTo>
                    <a:pt x="98" y="277"/>
                    <a:pt x="99" y="277"/>
                    <a:pt x="100" y="276"/>
                  </a:cubicBezTo>
                  <a:cubicBezTo>
                    <a:pt x="102" y="276"/>
                    <a:pt x="103" y="275"/>
                    <a:pt x="104" y="274"/>
                  </a:cubicBezTo>
                  <a:cubicBezTo>
                    <a:pt x="105" y="273"/>
                    <a:pt x="106" y="272"/>
                    <a:pt x="106" y="270"/>
                  </a:cubicBezTo>
                  <a:cubicBezTo>
                    <a:pt x="107" y="269"/>
                    <a:pt x="107" y="268"/>
                    <a:pt x="107" y="266"/>
                  </a:cubicBezTo>
                  <a:cubicBezTo>
                    <a:pt x="107" y="265"/>
                    <a:pt x="107" y="264"/>
                    <a:pt x="106" y="262"/>
                  </a:cubicBezTo>
                  <a:cubicBezTo>
                    <a:pt x="106" y="261"/>
                    <a:pt x="105" y="260"/>
                    <a:pt x="104" y="259"/>
                  </a:cubicBezTo>
                  <a:cubicBezTo>
                    <a:pt x="101" y="256"/>
                    <a:pt x="96" y="255"/>
                    <a:pt x="92" y="257"/>
                  </a:cubicBezTo>
                  <a:cubicBezTo>
                    <a:pt x="91" y="257"/>
                    <a:pt x="90" y="258"/>
                    <a:pt x="89" y="259"/>
                  </a:cubicBezTo>
                  <a:cubicBezTo>
                    <a:pt x="88" y="260"/>
                    <a:pt x="87" y="261"/>
                    <a:pt x="87" y="262"/>
                  </a:cubicBezTo>
                  <a:cubicBezTo>
                    <a:pt x="86" y="264"/>
                    <a:pt x="86" y="265"/>
                    <a:pt x="86" y="266"/>
                  </a:cubicBezTo>
                  <a:cubicBezTo>
                    <a:pt x="86" y="268"/>
                    <a:pt x="86" y="269"/>
                    <a:pt x="87" y="270"/>
                  </a:cubicBezTo>
                  <a:cubicBezTo>
                    <a:pt x="87" y="272"/>
                    <a:pt x="88" y="273"/>
                    <a:pt x="89" y="274"/>
                  </a:cubicBezTo>
                  <a:close/>
                  <a:moveTo>
                    <a:pt x="46" y="231"/>
                  </a:moveTo>
                  <a:cubicBezTo>
                    <a:pt x="48" y="233"/>
                    <a:pt x="51" y="234"/>
                    <a:pt x="54" y="234"/>
                  </a:cubicBezTo>
                  <a:cubicBezTo>
                    <a:pt x="55" y="234"/>
                    <a:pt x="56" y="234"/>
                    <a:pt x="58" y="233"/>
                  </a:cubicBezTo>
                  <a:cubicBezTo>
                    <a:pt x="59" y="233"/>
                    <a:pt x="60" y="232"/>
                    <a:pt x="61" y="231"/>
                  </a:cubicBezTo>
                  <a:cubicBezTo>
                    <a:pt x="62" y="230"/>
                    <a:pt x="63" y="229"/>
                    <a:pt x="63" y="228"/>
                  </a:cubicBezTo>
                  <a:cubicBezTo>
                    <a:pt x="64" y="226"/>
                    <a:pt x="64" y="225"/>
                    <a:pt x="64" y="224"/>
                  </a:cubicBezTo>
                  <a:cubicBezTo>
                    <a:pt x="64" y="221"/>
                    <a:pt x="63" y="218"/>
                    <a:pt x="61" y="216"/>
                  </a:cubicBezTo>
                  <a:cubicBezTo>
                    <a:pt x="60" y="215"/>
                    <a:pt x="59" y="214"/>
                    <a:pt x="58" y="214"/>
                  </a:cubicBezTo>
                  <a:cubicBezTo>
                    <a:pt x="54" y="212"/>
                    <a:pt x="49" y="213"/>
                    <a:pt x="46" y="216"/>
                  </a:cubicBezTo>
                  <a:cubicBezTo>
                    <a:pt x="44" y="218"/>
                    <a:pt x="43" y="221"/>
                    <a:pt x="43" y="224"/>
                  </a:cubicBezTo>
                  <a:cubicBezTo>
                    <a:pt x="43" y="225"/>
                    <a:pt x="43" y="226"/>
                    <a:pt x="44" y="228"/>
                  </a:cubicBezTo>
                  <a:cubicBezTo>
                    <a:pt x="44" y="229"/>
                    <a:pt x="45" y="230"/>
                    <a:pt x="46" y="231"/>
                  </a:cubicBezTo>
                  <a:close/>
                  <a:moveTo>
                    <a:pt x="54" y="192"/>
                  </a:moveTo>
                  <a:cubicBezTo>
                    <a:pt x="57" y="192"/>
                    <a:pt x="59" y="191"/>
                    <a:pt x="61" y="189"/>
                  </a:cubicBezTo>
                  <a:cubicBezTo>
                    <a:pt x="62" y="188"/>
                    <a:pt x="63" y="186"/>
                    <a:pt x="63" y="185"/>
                  </a:cubicBezTo>
                  <a:cubicBezTo>
                    <a:pt x="64" y="184"/>
                    <a:pt x="64" y="182"/>
                    <a:pt x="64" y="181"/>
                  </a:cubicBezTo>
                  <a:cubicBezTo>
                    <a:pt x="64" y="180"/>
                    <a:pt x="64" y="178"/>
                    <a:pt x="63" y="177"/>
                  </a:cubicBezTo>
                  <a:cubicBezTo>
                    <a:pt x="63" y="176"/>
                    <a:pt x="62" y="174"/>
                    <a:pt x="61" y="173"/>
                  </a:cubicBezTo>
                  <a:cubicBezTo>
                    <a:pt x="60" y="172"/>
                    <a:pt x="59" y="172"/>
                    <a:pt x="58" y="171"/>
                  </a:cubicBezTo>
                  <a:cubicBezTo>
                    <a:pt x="55" y="170"/>
                    <a:pt x="52" y="170"/>
                    <a:pt x="50" y="171"/>
                  </a:cubicBezTo>
                  <a:cubicBezTo>
                    <a:pt x="48" y="172"/>
                    <a:pt x="47" y="172"/>
                    <a:pt x="46" y="173"/>
                  </a:cubicBezTo>
                  <a:cubicBezTo>
                    <a:pt x="45" y="174"/>
                    <a:pt x="44" y="176"/>
                    <a:pt x="44" y="177"/>
                  </a:cubicBezTo>
                  <a:cubicBezTo>
                    <a:pt x="43" y="178"/>
                    <a:pt x="43" y="180"/>
                    <a:pt x="43" y="181"/>
                  </a:cubicBezTo>
                  <a:cubicBezTo>
                    <a:pt x="43" y="184"/>
                    <a:pt x="44" y="187"/>
                    <a:pt x="46" y="189"/>
                  </a:cubicBezTo>
                  <a:cubicBezTo>
                    <a:pt x="48" y="191"/>
                    <a:pt x="51" y="192"/>
                    <a:pt x="54" y="192"/>
                  </a:cubicBezTo>
                  <a:close/>
                  <a:moveTo>
                    <a:pt x="92" y="191"/>
                  </a:moveTo>
                  <a:cubicBezTo>
                    <a:pt x="94" y="191"/>
                    <a:pt x="95" y="192"/>
                    <a:pt x="96" y="192"/>
                  </a:cubicBezTo>
                  <a:cubicBezTo>
                    <a:pt x="99" y="192"/>
                    <a:pt x="102" y="191"/>
                    <a:pt x="104" y="189"/>
                  </a:cubicBezTo>
                  <a:cubicBezTo>
                    <a:pt x="105" y="188"/>
                    <a:pt x="106" y="186"/>
                    <a:pt x="106" y="185"/>
                  </a:cubicBezTo>
                  <a:cubicBezTo>
                    <a:pt x="107" y="184"/>
                    <a:pt x="107" y="182"/>
                    <a:pt x="107" y="181"/>
                  </a:cubicBezTo>
                  <a:cubicBezTo>
                    <a:pt x="107" y="180"/>
                    <a:pt x="107" y="178"/>
                    <a:pt x="106" y="177"/>
                  </a:cubicBezTo>
                  <a:cubicBezTo>
                    <a:pt x="106" y="176"/>
                    <a:pt x="105" y="174"/>
                    <a:pt x="104" y="173"/>
                  </a:cubicBezTo>
                  <a:cubicBezTo>
                    <a:pt x="100" y="169"/>
                    <a:pt x="93" y="169"/>
                    <a:pt x="89" y="173"/>
                  </a:cubicBezTo>
                  <a:cubicBezTo>
                    <a:pt x="88" y="174"/>
                    <a:pt x="87" y="176"/>
                    <a:pt x="87" y="177"/>
                  </a:cubicBezTo>
                  <a:cubicBezTo>
                    <a:pt x="86" y="178"/>
                    <a:pt x="86" y="180"/>
                    <a:pt x="86" y="181"/>
                  </a:cubicBezTo>
                  <a:cubicBezTo>
                    <a:pt x="86" y="184"/>
                    <a:pt x="87" y="187"/>
                    <a:pt x="89" y="189"/>
                  </a:cubicBezTo>
                  <a:cubicBezTo>
                    <a:pt x="90" y="190"/>
                    <a:pt x="91" y="190"/>
                    <a:pt x="92" y="191"/>
                  </a:cubicBezTo>
                  <a:close/>
                  <a:moveTo>
                    <a:pt x="89" y="146"/>
                  </a:moveTo>
                  <a:cubicBezTo>
                    <a:pt x="90" y="147"/>
                    <a:pt x="91" y="148"/>
                    <a:pt x="92" y="148"/>
                  </a:cubicBezTo>
                  <a:cubicBezTo>
                    <a:pt x="94" y="149"/>
                    <a:pt x="95" y="149"/>
                    <a:pt x="96" y="149"/>
                  </a:cubicBezTo>
                  <a:cubicBezTo>
                    <a:pt x="98" y="149"/>
                    <a:pt x="99" y="149"/>
                    <a:pt x="100" y="148"/>
                  </a:cubicBezTo>
                  <a:cubicBezTo>
                    <a:pt x="102" y="148"/>
                    <a:pt x="103" y="147"/>
                    <a:pt x="104" y="146"/>
                  </a:cubicBezTo>
                  <a:cubicBezTo>
                    <a:pt x="106" y="144"/>
                    <a:pt x="107" y="141"/>
                    <a:pt x="107" y="138"/>
                  </a:cubicBezTo>
                  <a:cubicBezTo>
                    <a:pt x="107" y="136"/>
                    <a:pt x="106" y="133"/>
                    <a:pt x="104" y="131"/>
                  </a:cubicBezTo>
                  <a:cubicBezTo>
                    <a:pt x="103" y="130"/>
                    <a:pt x="103" y="130"/>
                    <a:pt x="102" y="129"/>
                  </a:cubicBezTo>
                  <a:cubicBezTo>
                    <a:pt x="102" y="129"/>
                    <a:pt x="101" y="129"/>
                    <a:pt x="100" y="129"/>
                  </a:cubicBezTo>
                  <a:cubicBezTo>
                    <a:pt x="100" y="128"/>
                    <a:pt x="99" y="128"/>
                    <a:pt x="98" y="128"/>
                  </a:cubicBezTo>
                  <a:cubicBezTo>
                    <a:pt x="96" y="127"/>
                    <a:pt x="94" y="128"/>
                    <a:pt x="92" y="129"/>
                  </a:cubicBezTo>
                  <a:cubicBezTo>
                    <a:pt x="91" y="129"/>
                    <a:pt x="90" y="130"/>
                    <a:pt x="89" y="131"/>
                  </a:cubicBezTo>
                  <a:cubicBezTo>
                    <a:pt x="87" y="133"/>
                    <a:pt x="86" y="136"/>
                    <a:pt x="86" y="138"/>
                  </a:cubicBezTo>
                  <a:cubicBezTo>
                    <a:pt x="86" y="140"/>
                    <a:pt x="86" y="141"/>
                    <a:pt x="87" y="142"/>
                  </a:cubicBezTo>
                  <a:cubicBezTo>
                    <a:pt x="87" y="144"/>
                    <a:pt x="88" y="145"/>
                    <a:pt x="89" y="146"/>
                  </a:cubicBezTo>
                  <a:close/>
                  <a:moveTo>
                    <a:pt x="50" y="148"/>
                  </a:moveTo>
                  <a:cubicBezTo>
                    <a:pt x="51" y="149"/>
                    <a:pt x="52" y="149"/>
                    <a:pt x="54" y="149"/>
                  </a:cubicBezTo>
                  <a:cubicBezTo>
                    <a:pt x="55" y="149"/>
                    <a:pt x="56" y="149"/>
                    <a:pt x="58" y="148"/>
                  </a:cubicBezTo>
                  <a:cubicBezTo>
                    <a:pt x="59" y="148"/>
                    <a:pt x="60" y="147"/>
                    <a:pt x="61" y="146"/>
                  </a:cubicBezTo>
                  <a:cubicBezTo>
                    <a:pt x="62" y="145"/>
                    <a:pt x="63" y="144"/>
                    <a:pt x="63" y="142"/>
                  </a:cubicBezTo>
                  <a:cubicBezTo>
                    <a:pt x="64" y="141"/>
                    <a:pt x="64" y="140"/>
                    <a:pt x="64" y="138"/>
                  </a:cubicBezTo>
                  <a:cubicBezTo>
                    <a:pt x="64" y="136"/>
                    <a:pt x="63" y="133"/>
                    <a:pt x="61" y="131"/>
                  </a:cubicBezTo>
                  <a:cubicBezTo>
                    <a:pt x="61" y="130"/>
                    <a:pt x="60" y="130"/>
                    <a:pt x="60" y="129"/>
                  </a:cubicBezTo>
                  <a:cubicBezTo>
                    <a:pt x="59" y="129"/>
                    <a:pt x="58" y="129"/>
                    <a:pt x="58" y="129"/>
                  </a:cubicBezTo>
                  <a:cubicBezTo>
                    <a:pt x="57" y="128"/>
                    <a:pt x="56" y="128"/>
                    <a:pt x="56" y="128"/>
                  </a:cubicBezTo>
                  <a:cubicBezTo>
                    <a:pt x="54" y="128"/>
                    <a:pt x="53" y="128"/>
                    <a:pt x="52" y="128"/>
                  </a:cubicBezTo>
                  <a:cubicBezTo>
                    <a:pt x="51" y="128"/>
                    <a:pt x="50" y="128"/>
                    <a:pt x="50" y="129"/>
                  </a:cubicBezTo>
                  <a:cubicBezTo>
                    <a:pt x="49" y="129"/>
                    <a:pt x="48" y="129"/>
                    <a:pt x="48" y="129"/>
                  </a:cubicBezTo>
                  <a:cubicBezTo>
                    <a:pt x="47" y="130"/>
                    <a:pt x="47" y="130"/>
                    <a:pt x="46" y="131"/>
                  </a:cubicBezTo>
                  <a:cubicBezTo>
                    <a:pt x="44" y="133"/>
                    <a:pt x="43" y="136"/>
                    <a:pt x="43" y="138"/>
                  </a:cubicBezTo>
                  <a:cubicBezTo>
                    <a:pt x="43" y="141"/>
                    <a:pt x="44" y="144"/>
                    <a:pt x="46" y="146"/>
                  </a:cubicBezTo>
                  <a:cubicBezTo>
                    <a:pt x="47" y="147"/>
                    <a:pt x="48" y="148"/>
                    <a:pt x="50" y="148"/>
                  </a:cubicBezTo>
                  <a:close/>
                  <a:moveTo>
                    <a:pt x="50" y="105"/>
                  </a:moveTo>
                  <a:cubicBezTo>
                    <a:pt x="51" y="106"/>
                    <a:pt x="52" y="106"/>
                    <a:pt x="54" y="106"/>
                  </a:cubicBezTo>
                  <a:cubicBezTo>
                    <a:pt x="57" y="106"/>
                    <a:pt x="59" y="105"/>
                    <a:pt x="61" y="103"/>
                  </a:cubicBezTo>
                  <a:cubicBezTo>
                    <a:pt x="63" y="101"/>
                    <a:pt x="64" y="99"/>
                    <a:pt x="64" y="96"/>
                  </a:cubicBezTo>
                  <a:cubicBezTo>
                    <a:pt x="64" y="94"/>
                    <a:pt x="64" y="93"/>
                    <a:pt x="63" y="92"/>
                  </a:cubicBezTo>
                  <a:cubicBezTo>
                    <a:pt x="63" y="90"/>
                    <a:pt x="62" y="89"/>
                    <a:pt x="61" y="88"/>
                  </a:cubicBezTo>
                  <a:cubicBezTo>
                    <a:pt x="60" y="87"/>
                    <a:pt x="59" y="86"/>
                    <a:pt x="58" y="86"/>
                  </a:cubicBezTo>
                  <a:cubicBezTo>
                    <a:pt x="56" y="85"/>
                    <a:pt x="54" y="85"/>
                    <a:pt x="52" y="85"/>
                  </a:cubicBezTo>
                  <a:cubicBezTo>
                    <a:pt x="51" y="85"/>
                    <a:pt x="50" y="86"/>
                    <a:pt x="50" y="86"/>
                  </a:cubicBezTo>
                  <a:cubicBezTo>
                    <a:pt x="49" y="86"/>
                    <a:pt x="48" y="86"/>
                    <a:pt x="48" y="87"/>
                  </a:cubicBezTo>
                  <a:cubicBezTo>
                    <a:pt x="47" y="87"/>
                    <a:pt x="47" y="88"/>
                    <a:pt x="46" y="88"/>
                  </a:cubicBezTo>
                  <a:cubicBezTo>
                    <a:pt x="45" y="89"/>
                    <a:pt x="44" y="90"/>
                    <a:pt x="44" y="92"/>
                  </a:cubicBezTo>
                  <a:cubicBezTo>
                    <a:pt x="43" y="93"/>
                    <a:pt x="43" y="94"/>
                    <a:pt x="43" y="96"/>
                  </a:cubicBezTo>
                  <a:cubicBezTo>
                    <a:pt x="43" y="99"/>
                    <a:pt x="44" y="101"/>
                    <a:pt x="46" y="103"/>
                  </a:cubicBezTo>
                  <a:cubicBezTo>
                    <a:pt x="47" y="104"/>
                    <a:pt x="48" y="105"/>
                    <a:pt x="50" y="105"/>
                  </a:cubicBezTo>
                  <a:close/>
                  <a:moveTo>
                    <a:pt x="92" y="105"/>
                  </a:moveTo>
                  <a:cubicBezTo>
                    <a:pt x="94" y="106"/>
                    <a:pt x="95" y="106"/>
                    <a:pt x="96" y="106"/>
                  </a:cubicBezTo>
                  <a:cubicBezTo>
                    <a:pt x="98" y="106"/>
                    <a:pt x="99" y="106"/>
                    <a:pt x="100" y="105"/>
                  </a:cubicBezTo>
                  <a:cubicBezTo>
                    <a:pt x="102" y="105"/>
                    <a:pt x="103" y="104"/>
                    <a:pt x="104" y="103"/>
                  </a:cubicBezTo>
                  <a:cubicBezTo>
                    <a:pt x="106" y="101"/>
                    <a:pt x="107" y="99"/>
                    <a:pt x="107" y="96"/>
                  </a:cubicBezTo>
                  <a:cubicBezTo>
                    <a:pt x="107" y="94"/>
                    <a:pt x="107" y="93"/>
                    <a:pt x="106" y="92"/>
                  </a:cubicBezTo>
                  <a:cubicBezTo>
                    <a:pt x="106" y="90"/>
                    <a:pt x="105" y="89"/>
                    <a:pt x="104" y="88"/>
                  </a:cubicBezTo>
                  <a:cubicBezTo>
                    <a:pt x="101" y="85"/>
                    <a:pt x="96" y="84"/>
                    <a:pt x="92" y="86"/>
                  </a:cubicBezTo>
                  <a:cubicBezTo>
                    <a:pt x="91" y="86"/>
                    <a:pt x="90" y="87"/>
                    <a:pt x="89" y="88"/>
                  </a:cubicBezTo>
                  <a:cubicBezTo>
                    <a:pt x="88" y="89"/>
                    <a:pt x="87" y="90"/>
                    <a:pt x="87" y="92"/>
                  </a:cubicBezTo>
                  <a:cubicBezTo>
                    <a:pt x="86" y="93"/>
                    <a:pt x="86" y="94"/>
                    <a:pt x="86" y="96"/>
                  </a:cubicBezTo>
                  <a:cubicBezTo>
                    <a:pt x="86" y="99"/>
                    <a:pt x="87" y="101"/>
                    <a:pt x="89" y="103"/>
                  </a:cubicBezTo>
                  <a:cubicBezTo>
                    <a:pt x="90" y="104"/>
                    <a:pt x="91" y="105"/>
                    <a:pt x="92" y="105"/>
                  </a:cubicBezTo>
                  <a:close/>
                  <a:moveTo>
                    <a:pt x="96" y="64"/>
                  </a:moveTo>
                  <a:cubicBezTo>
                    <a:pt x="98" y="64"/>
                    <a:pt x="99" y="63"/>
                    <a:pt x="100" y="63"/>
                  </a:cubicBezTo>
                  <a:cubicBezTo>
                    <a:pt x="102" y="62"/>
                    <a:pt x="103" y="62"/>
                    <a:pt x="104" y="61"/>
                  </a:cubicBezTo>
                  <a:cubicBezTo>
                    <a:pt x="105" y="59"/>
                    <a:pt x="106" y="58"/>
                    <a:pt x="106" y="57"/>
                  </a:cubicBezTo>
                  <a:cubicBezTo>
                    <a:pt x="107" y="56"/>
                    <a:pt x="107" y="54"/>
                    <a:pt x="107" y="53"/>
                  </a:cubicBezTo>
                  <a:cubicBezTo>
                    <a:pt x="107" y="52"/>
                    <a:pt x="107" y="50"/>
                    <a:pt x="106" y="49"/>
                  </a:cubicBezTo>
                  <a:cubicBezTo>
                    <a:pt x="106" y="48"/>
                    <a:pt x="105" y="46"/>
                    <a:pt x="104" y="45"/>
                  </a:cubicBezTo>
                  <a:cubicBezTo>
                    <a:pt x="103" y="44"/>
                    <a:pt x="102" y="44"/>
                    <a:pt x="100" y="43"/>
                  </a:cubicBezTo>
                  <a:cubicBezTo>
                    <a:pt x="97" y="41"/>
                    <a:pt x="92" y="42"/>
                    <a:pt x="89" y="45"/>
                  </a:cubicBezTo>
                  <a:cubicBezTo>
                    <a:pt x="88" y="46"/>
                    <a:pt x="87" y="48"/>
                    <a:pt x="87" y="49"/>
                  </a:cubicBezTo>
                  <a:cubicBezTo>
                    <a:pt x="86" y="50"/>
                    <a:pt x="86" y="52"/>
                    <a:pt x="86" y="53"/>
                  </a:cubicBezTo>
                  <a:cubicBezTo>
                    <a:pt x="86" y="56"/>
                    <a:pt x="87" y="59"/>
                    <a:pt x="89" y="61"/>
                  </a:cubicBezTo>
                  <a:cubicBezTo>
                    <a:pt x="91" y="63"/>
                    <a:pt x="93" y="64"/>
                    <a:pt x="96" y="64"/>
                  </a:cubicBezTo>
                  <a:close/>
                  <a:moveTo>
                    <a:pt x="50" y="63"/>
                  </a:moveTo>
                  <a:cubicBezTo>
                    <a:pt x="51" y="63"/>
                    <a:pt x="52" y="64"/>
                    <a:pt x="54" y="64"/>
                  </a:cubicBezTo>
                  <a:cubicBezTo>
                    <a:pt x="57" y="64"/>
                    <a:pt x="59" y="63"/>
                    <a:pt x="61" y="61"/>
                  </a:cubicBezTo>
                  <a:cubicBezTo>
                    <a:pt x="63" y="59"/>
                    <a:pt x="64" y="56"/>
                    <a:pt x="64" y="53"/>
                  </a:cubicBezTo>
                  <a:cubicBezTo>
                    <a:pt x="64" y="52"/>
                    <a:pt x="64" y="50"/>
                    <a:pt x="63" y="49"/>
                  </a:cubicBezTo>
                  <a:cubicBezTo>
                    <a:pt x="63" y="48"/>
                    <a:pt x="62" y="46"/>
                    <a:pt x="61" y="45"/>
                  </a:cubicBezTo>
                  <a:cubicBezTo>
                    <a:pt x="57" y="41"/>
                    <a:pt x="50" y="41"/>
                    <a:pt x="46" y="45"/>
                  </a:cubicBezTo>
                  <a:cubicBezTo>
                    <a:pt x="45" y="46"/>
                    <a:pt x="44" y="48"/>
                    <a:pt x="44" y="49"/>
                  </a:cubicBezTo>
                  <a:cubicBezTo>
                    <a:pt x="43" y="50"/>
                    <a:pt x="43" y="52"/>
                    <a:pt x="43" y="53"/>
                  </a:cubicBezTo>
                  <a:cubicBezTo>
                    <a:pt x="43" y="56"/>
                    <a:pt x="44" y="59"/>
                    <a:pt x="46" y="61"/>
                  </a:cubicBezTo>
                  <a:cubicBezTo>
                    <a:pt x="47" y="62"/>
                    <a:pt x="48" y="62"/>
                    <a:pt x="50" y="63"/>
                  </a:cubicBezTo>
                  <a:close/>
                  <a:moveTo>
                    <a:pt x="174" y="231"/>
                  </a:moveTo>
                  <a:cubicBezTo>
                    <a:pt x="176" y="233"/>
                    <a:pt x="179" y="234"/>
                    <a:pt x="182" y="234"/>
                  </a:cubicBezTo>
                  <a:cubicBezTo>
                    <a:pt x="184" y="234"/>
                    <a:pt x="187" y="233"/>
                    <a:pt x="189" y="231"/>
                  </a:cubicBezTo>
                  <a:cubicBezTo>
                    <a:pt x="190" y="230"/>
                    <a:pt x="191" y="229"/>
                    <a:pt x="191" y="228"/>
                  </a:cubicBezTo>
                  <a:cubicBezTo>
                    <a:pt x="192" y="226"/>
                    <a:pt x="192" y="225"/>
                    <a:pt x="192" y="224"/>
                  </a:cubicBezTo>
                  <a:cubicBezTo>
                    <a:pt x="192" y="222"/>
                    <a:pt x="192" y="221"/>
                    <a:pt x="191" y="220"/>
                  </a:cubicBezTo>
                  <a:cubicBezTo>
                    <a:pt x="191" y="218"/>
                    <a:pt x="190" y="217"/>
                    <a:pt x="189" y="216"/>
                  </a:cubicBezTo>
                  <a:cubicBezTo>
                    <a:pt x="189" y="216"/>
                    <a:pt x="188" y="215"/>
                    <a:pt x="188" y="215"/>
                  </a:cubicBezTo>
                  <a:cubicBezTo>
                    <a:pt x="187" y="214"/>
                    <a:pt x="186" y="214"/>
                    <a:pt x="186" y="214"/>
                  </a:cubicBezTo>
                  <a:cubicBezTo>
                    <a:pt x="185" y="214"/>
                    <a:pt x="184" y="213"/>
                    <a:pt x="184" y="213"/>
                  </a:cubicBezTo>
                  <a:cubicBezTo>
                    <a:pt x="182" y="213"/>
                    <a:pt x="181" y="213"/>
                    <a:pt x="180" y="213"/>
                  </a:cubicBezTo>
                  <a:cubicBezTo>
                    <a:pt x="179" y="213"/>
                    <a:pt x="178" y="214"/>
                    <a:pt x="178" y="214"/>
                  </a:cubicBezTo>
                  <a:cubicBezTo>
                    <a:pt x="177" y="214"/>
                    <a:pt x="176" y="214"/>
                    <a:pt x="176" y="215"/>
                  </a:cubicBezTo>
                  <a:cubicBezTo>
                    <a:pt x="175" y="215"/>
                    <a:pt x="175" y="216"/>
                    <a:pt x="174" y="216"/>
                  </a:cubicBezTo>
                  <a:cubicBezTo>
                    <a:pt x="173" y="217"/>
                    <a:pt x="172" y="218"/>
                    <a:pt x="172" y="220"/>
                  </a:cubicBezTo>
                  <a:cubicBezTo>
                    <a:pt x="171" y="221"/>
                    <a:pt x="171" y="222"/>
                    <a:pt x="171" y="224"/>
                  </a:cubicBezTo>
                  <a:cubicBezTo>
                    <a:pt x="171" y="225"/>
                    <a:pt x="171" y="226"/>
                    <a:pt x="172" y="228"/>
                  </a:cubicBezTo>
                  <a:cubicBezTo>
                    <a:pt x="172" y="229"/>
                    <a:pt x="173" y="230"/>
                    <a:pt x="174" y="231"/>
                  </a:cubicBezTo>
                  <a:close/>
                  <a:moveTo>
                    <a:pt x="174" y="189"/>
                  </a:moveTo>
                  <a:cubicBezTo>
                    <a:pt x="175" y="190"/>
                    <a:pt x="176" y="190"/>
                    <a:pt x="178" y="191"/>
                  </a:cubicBezTo>
                  <a:cubicBezTo>
                    <a:pt x="179" y="191"/>
                    <a:pt x="180" y="192"/>
                    <a:pt x="182" y="192"/>
                  </a:cubicBezTo>
                  <a:cubicBezTo>
                    <a:pt x="183" y="192"/>
                    <a:pt x="184" y="191"/>
                    <a:pt x="186" y="191"/>
                  </a:cubicBezTo>
                  <a:cubicBezTo>
                    <a:pt x="187" y="190"/>
                    <a:pt x="188" y="190"/>
                    <a:pt x="189" y="189"/>
                  </a:cubicBezTo>
                  <a:cubicBezTo>
                    <a:pt x="190" y="188"/>
                    <a:pt x="191" y="186"/>
                    <a:pt x="191" y="185"/>
                  </a:cubicBezTo>
                  <a:cubicBezTo>
                    <a:pt x="192" y="184"/>
                    <a:pt x="192" y="182"/>
                    <a:pt x="192" y="181"/>
                  </a:cubicBezTo>
                  <a:cubicBezTo>
                    <a:pt x="192" y="180"/>
                    <a:pt x="192" y="178"/>
                    <a:pt x="191" y="177"/>
                  </a:cubicBezTo>
                  <a:cubicBezTo>
                    <a:pt x="191" y="176"/>
                    <a:pt x="190" y="174"/>
                    <a:pt x="189" y="173"/>
                  </a:cubicBezTo>
                  <a:cubicBezTo>
                    <a:pt x="188" y="172"/>
                    <a:pt x="187" y="172"/>
                    <a:pt x="186" y="171"/>
                  </a:cubicBezTo>
                  <a:cubicBezTo>
                    <a:pt x="183" y="170"/>
                    <a:pt x="180" y="170"/>
                    <a:pt x="178" y="171"/>
                  </a:cubicBezTo>
                  <a:cubicBezTo>
                    <a:pt x="176" y="172"/>
                    <a:pt x="175" y="172"/>
                    <a:pt x="174" y="173"/>
                  </a:cubicBezTo>
                  <a:cubicBezTo>
                    <a:pt x="173" y="174"/>
                    <a:pt x="172" y="176"/>
                    <a:pt x="172" y="177"/>
                  </a:cubicBezTo>
                  <a:cubicBezTo>
                    <a:pt x="171" y="178"/>
                    <a:pt x="171" y="180"/>
                    <a:pt x="171" y="181"/>
                  </a:cubicBezTo>
                  <a:cubicBezTo>
                    <a:pt x="171" y="182"/>
                    <a:pt x="171" y="184"/>
                    <a:pt x="172" y="185"/>
                  </a:cubicBezTo>
                  <a:cubicBezTo>
                    <a:pt x="172" y="186"/>
                    <a:pt x="173" y="188"/>
                    <a:pt x="174" y="189"/>
                  </a:cubicBezTo>
                  <a:close/>
                  <a:moveTo>
                    <a:pt x="174" y="146"/>
                  </a:moveTo>
                  <a:cubicBezTo>
                    <a:pt x="175" y="147"/>
                    <a:pt x="176" y="148"/>
                    <a:pt x="178" y="148"/>
                  </a:cubicBezTo>
                  <a:cubicBezTo>
                    <a:pt x="179" y="149"/>
                    <a:pt x="180" y="149"/>
                    <a:pt x="182" y="149"/>
                  </a:cubicBezTo>
                  <a:cubicBezTo>
                    <a:pt x="183" y="149"/>
                    <a:pt x="184" y="149"/>
                    <a:pt x="186" y="148"/>
                  </a:cubicBezTo>
                  <a:cubicBezTo>
                    <a:pt x="187" y="148"/>
                    <a:pt x="188" y="147"/>
                    <a:pt x="189" y="146"/>
                  </a:cubicBezTo>
                  <a:cubicBezTo>
                    <a:pt x="190" y="145"/>
                    <a:pt x="191" y="144"/>
                    <a:pt x="191" y="142"/>
                  </a:cubicBezTo>
                  <a:cubicBezTo>
                    <a:pt x="192" y="141"/>
                    <a:pt x="192" y="140"/>
                    <a:pt x="192" y="138"/>
                  </a:cubicBezTo>
                  <a:cubicBezTo>
                    <a:pt x="192" y="136"/>
                    <a:pt x="191" y="133"/>
                    <a:pt x="189" y="131"/>
                  </a:cubicBezTo>
                  <a:cubicBezTo>
                    <a:pt x="187" y="128"/>
                    <a:pt x="183" y="127"/>
                    <a:pt x="180" y="128"/>
                  </a:cubicBezTo>
                  <a:cubicBezTo>
                    <a:pt x="179" y="128"/>
                    <a:pt x="178" y="128"/>
                    <a:pt x="178" y="129"/>
                  </a:cubicBezTo>
                  <a:cubicBezTo>
                    <a:pt x="177" y="129"/>
                    <a:pt x="176" y="129"/>
                    <a:pt x="176" y="129"/>
                  </a:cubicBezTo>
                  <a:cubicBezTo>
                    <a:pt x="175" y="130"/>
                    <a:pt x="175" y="130"/>
                    <a:pt x="174" y="131"/>
                  </a:cubicBezTo>
                  <a:cubicBezTo>
                    <a:pt x="172" y="133"/>
                    <a:pt x="171" y="136"/>
                    <a:pt x="171" y="138"/>
                  </a:cubicBezTo>
                  <a:cubicBezTo>
                    <a:pt x="171" y="140"/>
                    <a:pt x="171" y="141"/>
                    <a:pt x="172" y="142"/>
                  </a:cubicBezTo>
                  <a:cubicBezTo>
                    <a:pt x="172" y="144"/>
                    <a:pt x="173" y="145"/>
                    <a:pt x="174" y="146"/>
                  </a:cubicBezTo>
                  <a:close/>
                  <a:moveTo>
                    <a:pt x="235" y="96"/>
                  </a:moveTo>
                  <a:cubicBezTo>
                    <a:pt x="235" y="309"/>
                    <a:pt x="235" y="309"/>
                    <a:pt x="235" y="309"/>
                  </a:cubicBezTo>
                  <a:cubicBezTo>
                    <a:pt x="235" y="315"/>
                    <a:pt x="230" y="320"/>
                    <a:pt x="224" y="320"/>
                  </a:cubicBezTo>
                  <a:cubicBezTo>
                    <a:pt x="11" y="320"/>
                    <a:pt x="11" y="320"/>
                    <a:pt x="11" y="320"/>
                  </a:cubicBezTo>
                  <a:cubicBezTo>
                    <a:pt x="5" y="320"/>
                    <a:pt x="0" y="315"/>
                    <a:pt x="0" y="309"/>
                  </a:cubicBezTo>
                  <a:cubicBezTo>
                    <a:pt x="0" y="10"/>
                    <a:pt x="0" y="10"/>
                    <a:pt x="0" y="10"/>
                  </a:cubicBezTo>
                  <a:cubicBezTo>
                    <a:pt x="0" y="4"/>
                    <a:pt x="5" y="0"/>
                    <a:pt x="11" y="0"/>
                  </a:cubicBezTo>
                  <a:cubicBezTo>
                    <a:pt x="139" y="0"/>
                    <a:pt x="139" y="0"/>
                    <a:pt x="139" y="0"/>
                  </a:cubicBezTo>
                  <a:cubicBezTo>
                    <a:pt x="145" y="0"/>
                    <a:pt x="150" y="4"/>
                    <a:pt x="150" y="10"/>
                  </a:cubicBezTo>
                  <a:cubicBezTo>
                    <a:pt x="150" y="85"/>
                    <a:pt x="150" y="85"/>
                    <a:pt x="150" y="85"/>
                  </a:cubicBezTo>
                  <a:cubicBezTo>
                    <a:pt x="224" y="85"/>
                    <a:pt x="224" y="85"/>
                    <a:pt x="224" y="85"/>
                  </a:cubicBezTo>
                  <a:cubicBezTo>
                    <a:pt x="230" y="85"/>
                    <a:pt x="235" y="90"/>
                    <a:pt x="235" y="96"/>
                  </a:cubicBezTo>
                  <a:close/>
                  <a:moveTo>
                    <a:pt x="22" y="298"/>
                  </a:moveTo>
                  <a:cubicBezTo>
                    <a:pt x="43" y="298"/>
                    <a:pt x="43" y="298"/>
                    <a:pt x="43" y="298"/>
                  </a:cubicBezTo>
                  <a:cubicBezTo>
                    <a:pt x="43" y="266"/>
                    <a:pt x="43" y="266"/>
                    <a:pt x="43" y="266"/>
                  </a:cubicBezTo>
                  <a:cubicBezTo>
                    <a:pt x="43" y="260"/>
                    <a:pt x="48" y="256"/>
                    <a:pt x="54" y="256"/>
                  </a:cubicBezTo>
                  <a:cubicBezTo>
                    <a:pt x="60" y="256"/>
                    <a:pt x="64" y="260"/>
                    <a:pt x="64" y="266"/>
                  </a:cubicBezTo>
                  <a:cubicBezTo>
                    <a:pt x="64" y="298"/>
                    <a:pt x="64" y="298"/>
                    <a:pt x="64" y="298"/>
                  </a:cubicBezTo>
                  <a:cubicBezTo>
                    <a:pt x="128" y="298"/>
                    <a:pt x="128" y="298"/>
                    <a:pt x="128" y="298"/>
                  </a:cubicBezTo>
                  <a:cubicBezTo>
                    <a:pt x="128" y="21"/>
                    <a:pt x="128" y="21"/>
                    <a:pt x="128" y="21"/>
                  </a:cubicBezTo>
                  <a:cubicBezTo>
                    <a:pt x="22" y="21"/>
                    <a:pt x="22" y="21"/>
                    <a:pt x="22" y="21"/>
                  </a:cubicBezTo>
                  <a:lnTo>
                    <a:pt x="22" y="298"/>
                  </a:lnTo>
                  <a:close/>
                  <a:moveTo>
                    <a:pt x="214" y="106"/>
                  </a:moveTo>
                  <a:cubicBezTo>
                    <a:pt x="150" y="106"/>
                    <a:pt x="150" y="106"/>
                    <a:pt x="150" y="106"/>
                  </a:cubicBezTo>
                  <a:cubicBezTo>
                    <a:pt x="150" y="298"/>
                    <a:pt x="150" y="298"/>
                    <a:pt x="150" y="298"/>
                  </a:cubicBezTo>
                  <a:cubicBezTo>
                    <a:pt x="171" y="298"/>
                    <a:pt x="171" y="298"/>
                    <a:pt x="171" y="298"/>
                  </a:cubicBezTo>
                  <a:cubicBezTo>
                    <a:pt x="171" y="266"/>
                    <a:pt x="171" y="266"/>
                    <a:pt x="171" y="266"/>
                  </a:cubicBezTo>
                  <a:cubicBezTo>
                    <a:pt x="171" y="260"/>
                    <a:pt x="176" y="256"/>
                    <a:pt x="182" y="256"/>
                  </a:cubicBezTo>
                  <a:cubicBezTo>
                    <a:pt x="188" y="256"/>
                    <a:pt x="192" y="260"/>
                    <a:pt x="192" y="266"/>
                  </a:cubicBezTo>
                  <a:cubicBezTo>
                    <a:pt x="192" y="298"/>
                    <a:pt x="192" y="298"/>
                    <a:pt x="192" y="298"/>
                  </a:cubicBezTo>
                  <a:cubicBezTo>
                    <a:pt x="214" y="298"/>
                    <a:pt x="214" y="298"/>
                    <a:pt x="214" y="298"/>
                  </a:cubicBezTo>
                  <a:lnTo>
                    <a:pt x="214" y="106"/>
                  </a:lnTo>
                  <a:close/>
                </a:path>
              </a:pathLst>
            </a:custGeom>
            <a:grpFill/>
            <a:ln>
              <a:noFill/>
            </a:ln>
          </p:spPr>
          <p:txBody>
            <a:bodyPr vert="horz" wrap="square" lIns="91440" tIns="45720" rIns="91440" bIns="45720" numCol="1" anchor="t" anchorCtr="0" compatLnSpc="1"/>
            <a:p>
              <a:endParaRPr lang="en-GB">
                <a:solidFill>
                  <a:srgbClr val="000000"/>
                </a:solidFill>
              </a:endParaRPr>
            </a:p>
          </p:txBody>
        </p:sp>
        <p:sp>
          <p:nvSpPr>
            <p:cNvPr id="1049192" name="Freeform 127"/>
            <p:cNvSpPr>
              <a:spLocks noEditPoints="1"/>
            </p:cNvSpPr>
            <p:nvPr/>
          </p:nvSpPr>
          <p:spPr bwMode="auto">
            <a:xfrm>
              <a:off x="1925" y="6"/>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91440" tIns="45720" rIns="91440" bIns="45720" numCol="1" anchor="t" anchorCtr="0" compatLnSpc="1"/>
            <a:p>
              <a:endParaRPr lang="en-GB">
                <a:solidFill>
                  <a:srgbClr val="000000"/>
                </a:solidFill>
              </a:endParaRPr>
            </a:p>
          </p:txBody>
        </p:sp>
      </p:grpSp>
      <p:sp>
        <p:nvSpPr>
          <p:cNvPr id="1049193" name="Text Box 88"/>
          <p:cNvSpPr txBox="1">
            <a:spLocks noChangeArrowheads="1"/>
          </p:cNvSpPr>
          <p:nvPr/>
        </p:nvSpPr>
        <p:spPr bwMode="auto">
          <a:xfrm>
            <a:off x="2970602" y="1241699"/>
            <a:ext cx="2715326" cy="4876800"/>
          </a:xfrm>
          <a:prstGeom prst="rect">
            <a:avLst/>
          </a:prstGeom>
          <a:noFill/>
          <a:ln w="19050">
            <a:solidFill>
              <a:schemeClr val="accent1"/>
            </a:solidFill>
            <a:prstDash val="dash"/>
            <a:miter lim="800000"/>
          </a:ln>
          <a:effectLst/>
        </p:spPr>
        <p:txBody>
          <a:bodyPr tIns="108000"/>
          <a:p>
            <a:pPr>
              <a:spcBef>
                <a:spcPts val="600"/>
              </a:spcBef>
            </a:pPr>
            <a:r>
              <a:rPr lang="zh-CN" altLang="en-US" sz="1400" b="1" dirty="0">
                <a:solidFill>
                  <a:srgbClr val="000000"/>
                </a:solidFill>
                <a:latin typeface="华文楷体" panose="02010600040101010101" pitchFamily="2" charset="-122"/>
              </a:rPr>
              <a:t>财务一体化</a:t>
            </a:r>
            <a:endParaRPr lang="en-US" altLang="zh-CN" sz="1400" b="1" dirty="0">
              <a:solidFill>
                <a:srgbClr val="000000"/>
              </a:solidFill>
              <a:latin typeface="华文楷体" panose="02010600040101010101" pitchFamily="2" charset="-122"/>
            </a:endParaRPr>
          </a:p>
          <a:p>
            <a:pPr>
              <a:spcBef>
                <a:spcPct val="50000"/>
              </a:spcBef>
            </a:pPr>
            <a:endParaRPr lang="zh-CN" altLang="en-US" sz="1400" dirty="0">
              <a:solidFill>
                <a:srgbClr val="0033CC"/>
              </a:solidFill>
              <a:latin typeface="华文楷体" panose="0201060004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0" name=""/>
        <p:cNvGrpSpPr/>
        <p:nvPr/>
      </p:nvGrpSpPr>
      <p:grpSpPr>
        <a:xfrm>
          <a:off x="0" y="0"/>
          <a:ext cx="0" cy="0"/>
          <a:chOff x="0" y="0"/>
          <a:chExt cx="0" cy="0"/>
        </a:xfrm>
      </p:grpSpPr>
      <p:sp>
        <p:nvSpPr>
          <p:cNvPr id="1049194" name="Rectangle 80"/>
          <p:cNvSpPr/>
          <p:nvPr/>
        </p:nvSpPr>
        <p:spPr bwMode="gray">
          <a:xfrm>
            <a:off x="278060" y="2788690"/>
            <a:ext cx="3852000" cy="1557394"/>
          </a:xfrm>
          <a:prstGeom prst="rect">
            <a:avLst/>
          </a:prstGeom>
          <a:solidFill>
            <a:sysClr val="window" lastClr="FFFFFF">
              <a:lumMod val="85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195" name="Rectangle 75"/>
          <p:cNvSpPr/>
          <p:nvPr/>
        </p:nvSpPr>
        <p:spPr bwMode="gray">
          <a:xfrm>
            <a:off x="280161" y="901283"/>
            <a:ext cx="9100452" cy="1833908"/>
          </a:xfrm>
          <a:prstGeom prst="rect">
            <a:avLst/>
          </a:prstGeom>
          <a:solidFill>
            <a:sysClr val="window" lastClr="FFFFFF">
              <a:lumMod val="95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endParaRPr lang="en-US" sz="1600" b="1" kern="0" dirty="0">
              <a:solidFill>
                <a:srgbClr val="44546A"/>
              </a:solidFill>
              <a:latin typeface="华文楷体" panose="02010600040101010101" pitchFamily="2" charset="-122"/>
              <a:ea typeface="华文楷体" panose="02010600040101010101" pitchFamily="2" charset="-122"/>
            </a:endParaRPr>
          </a:p>
        </p:txBody>
      </p:sp>
      <p:sp>
        <p:nvSpPr>
          <p:cNvPr id="1049196" name="Title 1"/>
          <p:cNvSpPr txBox="1"/>
          <p:nvPr/>
        </p:nvSpPr>
        <p:spPr bwMode="gray">
          <a:xfrm>
            <a:off x="350520" y="240903"/>
            <a:ext cx="8296081" cy="307777"/>
          </a:xfrm>
          <a:prstGeom prst="rect">
            <a:avLst/>
          </a:prstGeom>
          <a:noFill/>
          <a:ln w="9525">
            <a:noFill/>
            <a:miter lim="800000"/>
          </a:ln>
        </p:spPr>
        <p:txBody>
          <a:bodyPr vert="horz" wrap="square" lIns="0" tIns="0" rIns="0" bIns="0" numCol="1" rtlCol="0" anchor="b" anchorCtr="0" compatLnSpc="1">
            <a:spAutoFit/>
          </a:bodyPr>
          <a:lstStyle>
            <a:lvl1pPr algn="l" defTabSz="914400" rtl="0" eaLnBrk="1" latinLnBrk="0" hangingPunct="1">
              <a:spcBef>
                <a:spcPct val="0"/>
              </a:spcBef>
              <a:buNone/>
              <a:defRPr sz="2400" b="1" kern="1200">
                <a:solidFill>
                  <a:schemeClr val="tx1"/>
                </a:solidFill>
                <a:latin typeface="+mj-lt"/>
                <a:ea typeface="+mj-ea"/>
                <a:cs typeface="+mj-cs"/>
              </a:defRPr>
            </a:lvl1pPr>
          </a:lstStyle>
          <a:p>
            <a:pPr marL="0" lvl="1">
              <a:spcBef>
                <a:spcPts val="600"/>
              </a:spcBef>
              <a:spcAft>
                <a:spcPts val="600"/>
              </a:spcAft>
            </a:pPr>
            <a:r>
              <a:rPr lang="zh-CN" altLang="en-US" sz="2000" b="1" dirty="0">
                <a:solidFill>
                  <a:sysClr val="windowText" lastClr="000000"/>
                </a:solidFill>
                <a:latin typeface="华文楷体" panose="02010600040101010101" pitchFamily="2" charset="-122"/>
              </a:rPr>
              <a:t>生产企业业务财务一体化的关键环节和管控要点</a:t>
            </a:r>
            <a:endParaRPr lang="en-US" sz="2000" b="1" dirty="0">
              <a:solidFill>
                <a:sysClr val="windowText" lastClr="000000"/>
              </a:solidFill>
            </a:endParaRPr>
          </a:p>
        </p:txBody>
      </p:sp>
      <p:cxnSp>
        <p:nvCxnSpPr>
          <p:cNvPr id="3145813" name="Straight Connector 3"/>
          <p:cNvCxnSpPr/>
          <p:nvPr/>
        </p:nvCxnSpPr>
        <p:spPr>
          <a:xfrm>
            <a:off x="465190" y="1343210"/>
            <a:ext cx="864000" cy="0"/>
          </a:xfrm>
          <a:prstGeom prst="line">
            <a:avLst/>
          </a:prstGeom>
          <a:noFill/>
          <a:ln w="25400" cap="flat" cmpd="sng" algn="ctr">
            <a:solidFill>
              <a:srgbClr val="44546A"/>
            </a:solidFill>
            <a:prstDash val="solid"/>
          </a:ln>
          <a:effectLst/>
        </p:spPr>
      </p:cxnSp>
      <p:cxnSp>
        <p:nvCxnSpPr>
          <p:cNvPr id="3145814" name="Straight Connector 25"/>
          <p:cNvCxnSpPr/>
          <p:nvPr/>
        </p:nvCxnSpPr>
        <p:spPr>
          <a:xfrm>
            <a:off x="1472890" y="1343210"/>
            <a:ext cx="864000" cy="0"/>
          </a:xfrm>
          <a:prstGeom prst="line">
            <a:avLst/>
          </a:prstGeom>
          <a:noFill/>
          <a:ln w="25400" cap="flat" cmpd="sng" algn="ctr">
            <a:solidFill>
              <a:srgbClr val="44546A"/>
            </a:solidFill>
            <a:prstDash val="solid"/>
          </a:ln>
          <a:effectLst/>
        </p:spPr>
      </p:cxnSp>
      <p:cxnSp>
        <p:nvCxnSpPr>
          <p:cNvPr id="3145815" name="Straight Connector 26"/>
          <p:cNvCxnSpPr/>
          <p:nvPr/>
        </p:nvCxnSpPr>
        <p:spPr>
          <a:xfrm>
            <a:off x="2472905" y="1343210"/>
            <a:ext cx="864000" cy="0"/>
          </a:xfrm>
          <a:prstGeom prst="line">
            <a:avLst/>
          </a:prstGeom>
          <a:noFill/>
          <a:ln w="25400" cap="flat" cmpd="sng" algn="ctr">
            <a:solidFill>
              <a:srgbClr val="44546A"/>
            </a:solidFill>
            <a:prstDash val="solid"/>
          </a:ln>
          <a:effectLst/>
        </p:spPr>
      </p:cxnSp>
      <p:cxnSp>
        <p:nvCxnSpPr>
          <p:cNvPr id="3145816" name="Straight Connector 27"/>
          <p:cNvCxnSpPr/>
          <p:nvPr/>
        </p:nvCxnSpPr>
        <p:spPr>
          <a:xfrm>
            <a:off x="4522840" y="1343210"/>
            <a:ext cx="864000" cy="0"/>
          </a:xfrm>
          <a:prstGeom prst="line">
            <a:avLst/>
          </a:prstGeom>
          <a:noFill/>
          <a:ln w="25400" cap="flat" cmpd="sng" algn="ctr">
            <a:solidFill>
              <a:srgbClr val="44546A"/>
            </a:solidFill>
            <a:prstDash val="solid"/>
          </a:ln>
          <a:effectLst/>
        </p:spPr>
      </p:cxnSp>
      <p:cxnSp>
        <p:nvCxnSpPr>
          <p:cNvPr id="3145817" name="Straight Connector 28"/>
          <p:cNvCxnSpPr/>
          <p:nvPr/>
        </p:nvCxnSpPr>
        <p:spPr>
          <a:xfrm>
            <a:off x="2472905" y="2119218"/>
            <a:ext cx="864000" cy="0"/>
          </a:xfrm>
          <a:prstGeom prst="line">
            <a:avLst/>
          </a:prstGeom>
          <a:noFill/>
          <a:ln w="25400" cap="flat" cmpd="sng" algn="ctr">
            <a:solidFill>
              <a:srgbClr val="44546A"/>
            </a:solidFill>
            <a:prstDash val="solid"/>
          </a:ln>
          <a:effectLst/>
        </p:spPr>
      </p:cxnSp>
      <p:cxnSp>
        <p:nvCxnSpPr>
          <p:cNvPr id="3145818" name="Straight Connector 29"/>
          <p:cNvCxnSpPr/>
          <p:nvPr/>
        </p:nvCxnSpPr>
        <p:spPr>
          <a:xfrm>
            <a:off x="5488516" y="1343210"/>
            <a:ext cx="864000" cy="0"/>
          </a:xfrm>
          <a:prstGeom prst="line">
            <a:avLst/>
          </a:prstGeom>
          <a:noFill/>
          <a:ln w="25400" cap="flat" cmpd="sng" algn="ctr">
            <a:solidFill>
              <a:srgbClr val="44546A"/>
            </a:solidFill>
            <a:prstDash val="solid"/>
          </a:ln>
          <a:effectLst/>
        </p:spPr>
      </p:cxnSp>
      <p:cxnSp>
        <p:nvCxnSpPr>
          <p:cNvPr id="3145819" name="Straight Connector 30"/>
          <p:cNvCxnSpPr/>
          <p:nvPr/>
        </p:nvCxnSpPr>
        <p:spPr>
          <a:xfrm>
            <a:off x="3571254" y="2119218"/>
            <a:ext cx="864000" cy="0"/>
          </a:xfrm>
          <a:prstGeom prst="line">
            <a:avLst/>
          </a:prstGeom>
          <a:noFill/>
          <a:ln w="25400" cap="flat" cmpd="sng" algn="ctr">
            <a:solidFill>
              <a:srgbClr val="44546A"/>
            </a:solidFill>
            <a:prstDash val="solid"/>
          </a:ln>
          <a:effectLst/>
        </p:spPr>
      </p:cxnSp>
      <p:cxnSp>
        <p:nvCxnSpPr>
          <p:cNvPr id="3145820" name="Straight Connector 31"/>
          <p:cNvCxnSpPr/>
          <p:nvPr/>
        </p:nvCxnSpPr>
        <p:spPr>
          <a:xfrm>
            <a:off x="6474878" y="1343210"/>
            <a:ext cx="864000" cy="0"/>
          </a:xfrm>
          <a:prstGeom prst="line">
            <a:avLst/>
          </a:prstGeom>
          <a:noFill/>
          <a:ln w="25400" cap="flat" cmpd="sng" algn="ctr">
            <a:solidFill>
              <a:srgbClr val="44546A"/>
            </a:solidFill>
            <a:prstDash val="solid"/>
          </a:ln>
          <a:effectLst/>
        </p:spPr>
      </p:cxnSp>
      <p:cxnSp>
        <p:nvCxnSpPr>
          <p:cNvPr id="3145821" name="Straight Connector 32"/>
          <p:cNvCxnSpPr/>
          <p:nvPr/>
        </p:nvCxnSpPr>
        <p:spPr>
          <a:xfrm>
            <a:off x="7450897" y="1343210"/>
            <a:ext cx="864000" cy="0"/>
          </a:xfrm>
          <a:prstGeom prst="line">
            <a:avLst/>
          </a:prstGeom>
          <a:noFill/>
          <a:ln w="25400" cap="flat" cmpd="sng" algn="ctr">
            <a:solidFill>
              <a:srgbClr val="44546A"/>
            </a:solidFill>
            <a:prstDash val="solid"/>
          </a:ln>
          <a:effectLst/>
        </p:spPr>
      </p:cxnSp>
      <p:cxnSp>
        <p:nvCxnSpPr>
          <p:cNvPr id="3145822" name="Straight Connector 33"/>
          <p:cNvCxnSpPr/>
          <p:nvPr/>
        </p:nvCxnSpPr>
        <p:spPr>
          <a:xfrm>
            <a:off x="5488516" y="2139762"/>
            <a:ext cx="864000" cy="0"/>
          </a:xfrm>
          <a:prstGeom prst="line">
            <a:avLst/>
          </a:prstGeom>
          <a:noFill/>
          <a:ln w="25400" cap="flat" cmpd="sng" algn="ctr">
            <a:solidFill>
              <a:srgbClr val="44546A"/>
            </a:solidFill>
            <a:prstDash val="solid"/>
          </a:ln>
          <a:effectLst/>
        </p:spPr>
      </p:cxnSp>
      <p:sp>
        <p:nvSpPr>
          <p:cNvPr id="1049197" name="TextBox 34"/>
          <p:cNvSpPr txBox="1"/>
          <p:nvPr/>
        </p:nvSpPr>
        <p:spPr>
          <a:xfrm>
            <a:off x="538118" y="1099191"/>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货币资金</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198" name="TextBox 35"/>
          <p:cNvSpPr txBox="1"/>
          <p:nvPr/>
        </p:nvSpPr>
        <p:spPr>
          <a:xfrm>
            <a:off x="1545818" y="1099191"/>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应付账款</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199" name="TextBox 36"/>
          <p:cNvSpPr txBox="1"/>
          <p:nvPr/>
        </p:nvSpPr>
        <p:spPr>
          <a:xfrm>
            <a:off x="2635601" y="1099191"/>
            <a:ext cx="538609"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原材料</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200" name="TextBox 37"/>
          <p:cNvSpPr txBox="1"/>
          <p:nvPr/>
        </p:nvSpPr>
        <p:spPr>
          <a:xfrm>
            <a:off x="2481712" y="1749886"/>
            <a:ext cx="846386" cy="338554"/>
          </a:xfrm>
          <a:prstGeom prst="rect">
            <a:avLst/>
          </a:prstGeom>
          <a:noFill/>
        </p:spPr>
        <p:txBody>
          <a:bodyPr wrap="none" lIns="0" tIns="0" rIns="0" bIns="0" rtlCol="0">
            <a:spAutoFit/>
          </a:bodyPr>
          <a:p>
            <a:pPr algn="ct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辅助生产车间</a:t>
            </a:r>
            <a:endParaRPr lang="en-US" altLang="zh-CN" sz="1100" dirty="0">
              <a:solidFill>
                <a:srgbClr val="313131"/>
              </a:solidFill>
              <a:latin typeface="华文楷体" panose="02010600040101010101" pitchFamily="2" charset="-122"/>
              <a:ea typeface="华文楷体" panose="02010600040101010101" pitchFamily="2" charset="-122"/>
            </a:endParaRPr>
          </a:p>
          <a:p>
            <a:pPr algn="ct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成本中心</a:t>
            </a:r>
            <a:endParaRPr lang="en-US" sz="1100" dirty="0">
              <a:solidFill>
                <a:srgbClr val="313131"/>
              </a:solidFill>
              <a:latin typeface="华文楷体" panose="02010600040101010101" pitchFamily="2" charset="-122"/>
              <a:ea typeface="华文楷体" panose="02010600040101010101" pitchFamily="2" charset="-122"/>
            </a:endParaRPr>
          </a:p>
        </p:txBody>
      </p:sp>
      <p:sp>
        <p:nvSpPr>
          <p:cNvPr id="1049201" name="TextBox 38"/>
          <p:cNvSpPr txBox="1"/>
          <p:nvPr/>
        </p:nvSpPr>
        <p:spPr>
          <a:xfrm>
            <a:off x="4672712" y="976081"/>
            <a:ext cx="564257" cy="338554"/>
          </a:xfrm>
          <a:prstGeom prst="rect">
            <a:avLst/>
          </a:prstGeom>
          <a:noFill/>
        </p:spPr>
        <p:txBody>
          <a:bodyPr wrap="none" lIns="0" tIns="0" rIns="0" bIns="0" rtlCol="0">
            <a:spAutoFit/>
          </a:bodyPr>
          <a:p>
            <a:pP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成本生产</a:t>
            </a:r>
            <a:endParaRPr lang="en-US" altLang="zh-CN" sz="1100" dirty="0">
              <a:solidFill>
                <a:srgbClr val="313131"/>
              </a:solidFill>
              <a:latin typeface="华文楷体" panose="02010600040101010101" pitchFamily="2" charset="-122"/>
              <a:ea typeface="华文楷体" panose="02010600040101010101" pitchFamily="2" charset="-122"/>
            </a:endParaRPr>
          </a:p>
          <a:p>
            <a:pP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制造订单</a:t>
            </a:r>
            <a:endParaRPr lang="en-US" sz="1100" dirty="0">
              <a:solidFill>
                <a:srgbClr val="313131"/>
              </a:solidFill>
              <a:latin typeface="华文楷体" panose="02010600040101010101" pitchFamily="2" charset="-122"/>
              <a:ea typeface="华文楷体" panose="02010600040101010101" pitchFamily="2" charset="-122"/>
            </a:endParaRPr>
          </a:p>
        </p:txBody>
      </p:sp>
      <p:sp>
        <p:nvSpPr>
          <p:cNvPr id="1049202" name="TextBox 39"/>
          <p:cNvSpPr txBox="1"/>
          <p:nvPr/>
        </p:nvSpPr>
        <p:spPr>
          <a:xfrm>
            <a:off x="5661555" y="1099191"/>
            <a:ext cx="538609"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产成品</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203" name="TextBox 41"/>
          <p:cNvSpPr txBox="1"/>
          <p:nvPr/>
        </p:nvSpPr>
        <p:spPr>
          <a:xfrm>
            <a:off x="6547806" y="1099191"/>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销售成本</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204" name="TextBox 42"/>
          <p:cNvSpPr txBox="1"/>
          <p:nvPr/>
        </p:nvSpPr>
        <p:spPr>
          <a:xfrm>
            <a:off x="7523825" y="1099191"/>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销售收入</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205" name="TextBox 43"/>
          <p:cNvSpPr txBox="1"/>
          <p:nvPr/>
        </p:nvSpPr>
        <p:spPr>
          <a:xfrm>
            <a:off x="5561444" y="1905268"/>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成本差异</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49206" name="TextBox 44"/>
          <p:cNvSpPr txBox="1"/>
          <p:nvPr/>
        </p:nvSpPr>
        <p:spPr>
          <a:xfrm>
            <a:off x="3580061" y="1751380"/>
            <a:ext cx="846386" cy="338554"/>
          </a:xfrm>
          <a:prstGeom prst="rect">
            <a:avLst/>
          </a:prstGeom>
          <a:noFill/>
        </p:spPr>
        <p:txBody>
          <a:bodyPr wrap="none" lIns="0" tIns="0" rIns="0" bIns="0" rtlCol="0">
            <a:spAutoFit/>
          </a:bodyPr>
          <a:p>
            <a:pPr algn="ct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直接生产车间</a:t>
            </a:r>
            <a:endParaRPr lang="en-US" altLang="zh-CN" sz="1100" dirty="0">
              <a:solidFill>
                <a:srgbClr val="313131"/>
              </a:solidFill>
              <a:latin typeface="华文楷体" panose="02010600040101010101" pitchFamily="2" charset="-122"/>
              <a:ea typeface="华文楷体" panose="02010600040101010101" pitchFamily="2" charset="-122"/>
            </a:endParaRPr>
          </a:p>
          <a:p>
            <a:pPr algn="ctr" fontAlgn="base">
              <a:spcAft>
                <a:spcPct val="0"/>
              </a:spcAft>
              <a:buSzPct val="100000"/>
            </a:pPr>
            <a:r>
              <a:rPr lang="zh-CN" altLang="en-US" sz="1100" dirty="0">
                <a:solidFill>
                  <a:srgbClr val="313131"/>
                </a:solidFill>
                <a:latin typeface="华文楷体" panose="02010600040101010101" pitchFamily="2" charset="-122"/>
                <a:ea typeface="华文楷体" panose="02010600040101010101" pitchFamily="2" charset="-122"/>
              </a:rPr>
              <a:t>成本中心</a:t>
            </a:r>
            <a:endParaRPr lang="en-US" sz="1100" dirty="0">
              <a:solidFill>
                <a:srgbClr val="313131"/>
              </a:solidFill>
              <a:latin typeface="华文楷体" panose="02010600040101010101" pitchFamily="2" charset="-122"/>
              <a:ea typeface="华文楷体" panose="02010600040101010101" pitchFamily="2" charset="-122"/>
            </a:endParaRPr>
          </a:p>
        </p:txBody>
      </p:sp>
      <p:cxnSp>
        <p:nvCxnSpPr>
          <p:cNvPr id="3145823" name="Straight Connector 45"/>
          <p:cNvCxnSpPr/>
          <p:nvPr/>
        </p:nvCxnSpPr>
        <p:spPr>
          <a:xfrm>
            <a:off x="8426915" y="1333574"/>
            <a:ext cx="864000" cy="0"/>
          </a:xfrm>
          <a:prstGeom prst="line">
            <a:avLst/>
          </a:prstGeom>
          <a:noFill/>
          <a:ln w="25400" cap="flat" cmpd="sng" algn="ctr">
            <a:solidFill>
              <a:srgbClr val="44546A"/>
            </a:solidFill>
            <a:prstDash val="solid"/>
          </a:ln>
          <a:effectLst/>
        </p:spPr>
      </p:cxnSp>
      <p:sp>
        <p:nvSpPr>
          <p:cNvPr id="1049207" name="TextBox 46"/>
          <p:cNvSpPr txBox="1"/>
          <p:nvPr/>
        </p:nvSpPr>
        <p:spPr>
          <a:xfrm>
            <a:off x="8499843" y="1089555"/>
            <a:ext cx="718145" cy="215444"/>
          </a:xfrm>
          <a:prstGeom prst="rect">
            <a:avLst/>
          </a:prstGeom>
          <a:noFill/>
        </p:spPr>
        <p:txBody>
          <a:bodyPr wrap="none" lIns="0" tIns="0" rIns="0" bIns="0" rtlCol="0">
            <a:spAutoFit/>
          </a:bodyPr>
          <a:p>
            <a:pPr fontAlgn="base">
              <a:spcBef>
                <a:spcPts val="600"/>
              </a:spcBef>
              <a:spcAft>
                <a:spcPct val="0"/>
              </a:spcAft>
              <a:buSzPct val="100000"/>
            </a:pPr>
            <a:r>
              <a:rPr lang="zh-CN" altLang="en-US" sz="1400" dirty="0">
                <a:solidFill>
                  <a:srgbClr val="313131"/>
                </a:solidFill>
                <a:latin typeface="华文楷体" panose="02010600040101010101" pitchFamily="2" charset="-122"/>
                <a:ea typeface="华文楷体" panose="02010600040101010101" pitchFamily="2" charset="-122"/>
              </a:rPr>
              <a:t>应收账款</a:t>
            </a:r>
            <a:endParaRPr lang="en-US" sz="1400" dirty="0">
              <a:solidFill>
                <a:srgbClr val="313131"/>
              </a:solidFill>
              <a:latin typeface="华文楷体" panose="02010600040101010101" pitchFamily="2" charset="-122"/>
              <a:ea typeface="华文楷体" panose="02010600040101010101" pitchFamily="2" charset="-122"/>
            </a:endParaRPr>
          </a:p>
        </p:txBody>
      </p:sp>
      <p:cxnSp>
        <p:nvCxnSpPr>
          <p:cNvPr id="3145824" name="Straight Connector 48"/>
          <p:cNvCxnSpPr/>
          <p:nvPr/>
        </p:nvCxnSpPr>
        <p:spPr>
          <a:xfrm>
            <a:off x="897191" y="1343209"/>
            <a:ext cx="0" cy="360000"/>
          </a:xfrm>
          <a:prstGeom prst="line">
            <a:avLst/>
          </a:prstGeom>
          <a:noFill/>
          <a:ln w="25400" cap="flat" cmpd="sng" algn="ctr">
            <a:solidFill>
              <a:srgbClr val="44546A"/>
            </a:solidFill>
            <a:prstDash val="solid"/>
          </a:ln>
          <a:effectLst/>
        </p:spPr>
      </p:cxnSp>
      <p:cxnSp>
        <p:nvCxnSpPr>
          <p:cNvPr id="3145825" name="Straight Connector 50"/>
          <p:cNvCxnSpPr/>
          <p:nvPr/>
        </p:nvCxnSpPr>
        <p:spPr>
          <a:xfrm flipH="1">
            <a:off x="1899956" y="1343209"/>
            <a:ext cx="0" cy="360000"/>
          </a:xfrm>
          <a:prstGeom prst="line">
            <a:avLst/>
          </a:prstGeom>
          <a:noFill/>
          <a:ln w="25400" cap="flat" cmpd="sng" algn="ctr">
            <a:solidFill>
              <a:srgbClr val="44546A"/>
            </a:solidFill>
            <a:prstDash val="solid"/>
          </a:ln>
          <a:effectLst/>
        </p:spPr>
      </p:cxnSp>
      <p:cxnSp>
        <p:nvCxnSpPr>
          <p:cNvPr id="3145826" name="Straight Connector 53"/>
          <p:cNvCxnSpPr/>
          <p:nvPr/>
        </p:nvCxnSpPr>
        <p:spPr>
          <a:xfrm flipH="1">
            <a:off x="2904905" y="1343209"/>
            <a:ext cx="1" cy="360000"/>
          </a:xfrm>
          <a:prstGeom prst="line">
            <a:avLst/>
          </a:prstGeom>
          <a:noFill/>
          <a:ln w="25400" cap="flat" cmpd="sng" algn="ctr">
            <a:solidFill>
              <a:srgbClr val="44546A"/>
            </a:solidFill>
            <a:prstDash val="solid"/>
          </a:ln>
          <a:effectLst/>
        </p:spPr>
      </p:cxnSp>
      <p:cxnSp>
        <p:nvCxnSpPr>
          <p:cNvPr id="3145827" name="Straight Connector 54"/>
          <p:cNvCxnSpPr/>
          <p:nvPr/>
        </p:nvCxnSpPr>
        <p:spPr>
          <a:xfrm>
            <a:off x="2904905" y="2133121"/>
            <a:ext cx="0" cy="360000"/>
          </a:xfrm>
          <a:prstGeom prst="line">
            <a:avLst/>
          </a:prstGeom>
          <a:noFill/>
          <a:ln w="25400" cap="flat" cmpd="sng" algn="ctr">
            <a:solidFill>
              <a:srgbClr val="44546A"/>
            </a:solidFill>
            <a:prstDash val="solid"/>
          </a:ln>
          <a:effectLst/>
        </p:spPr>
      </p:cxnSp>
      <p:cxnSp>
        <p:nvCxnSpPr>
          <p:cNvPr id="3145828" name="Straight Connector 55"/>
          <p:cNvCxnSpPr/>
          <p:nvPr/>
        </p:nvCxnSpPr>
        <p:spPr>
          <a:xfrm>
            <a:off x="4003254" y="2133121"/>
            <a:ext cx="0" cy="360000"/>
          </a:xfrm>
          <a:prstGeom prst="line">
            <a:avLst/>
          </a:prstGeom>
          <a:noFill/>
          <a:ln w="25400" cap="flat" cmpd="sng" algn="ctr">
            <a:solidFill>
              <a:srgbClr val="44546A"/>
            </a:solidFill>
            <a:prstDash val="solid"/>
          </a:ln>
          <a:effectLst/>
        </p:spPr>
      </p:cxnSp>
      <p:cxnSp>
        <p:nvCxnSpPr>
          <p:cNvPr id="3145829" name="Straight Connector 58"/>
          <p:cNvCxnSpPr/>
          <p:nvPr/>
        </p:nvCxnSpPr>
        <p:spPr>
          <a:xfrm>
            <a:off x="4963030" y="1343209"/>
            <a:ext cx="0" cy="360000"/>
          </a:xfrm>
          <a:prstGeom prst="line">
            <a:avLst/>
          </a:prstGeom>
          <a:noFill/>
          <a:ln w="25400" cap="flat" cmpd="sng" algn="ctr">
            <a:solidFill>
              <a:srgbClr val="44546A"/>
            </a:solidFill>
            <a:prstDash val="solid"/>
          </a:ln>
          <a:effectLst/>
        </p:spPr>
      </p:cxnSp>
      <p:cxnSp>
        <p:nvCxnSpPr>
          <p:cNvPr id="3145830" name="Straight Connector 60"/>
          <p:cNvCxnSpPr/>
          <p:nvPr/>
        </p:nvCxnSpPr>
        <p:spPr>
          <a:xfrm>
            <a:off x="5912314" y="1343209"/>
            <a:ext cx="0" cy="360000"/>
          </a:xfrm>
          <a:prstGeom prst="line">
            <a:avLst/>
          </a:prstGeom>
          <a:noFill/>
          <a:ln w="25400" cap="flat" cmpd="sng" algn="ctr">
            <a:solidFill>
              <a:srgbClr val="44546A"/>
            </a:solidFill>
            <a:prstDash val="solid"/>
          </a:ln>
          <a:effectLst/>
        </p:spPr>
      </p:cxnSp>
      <p:cxnSp>
        <p:nvCxnSpPr>
          <p:cNvPr id="3145831" name="Straight Connector 61"/>
          <p:cNvCxnSpPr/>
          <p:nvPr/>
        </p:nvCxnSpPr>
        <p:spPr>
          <a:xfrm>
            <a:off x="6885117" y="1343209"/>
            <a:ext cx="0" cy="360000"/>
          </a:xfrm>
          <a:prstGeom prst="line">
            <a:avLst/>
          </a:prstGeom>
          <a:noFill/>
          <a:ln w="25400" cap="flat" cmpd="sng" algn="ctr">
            <a:solidFill>
              <a:srgbClr val="44546A"/>
            </a:solidFill>
            <a:prstDash val="solid"/>
          </a:ln>
          <a:effectLst/>
        </p:spPr>
      </p:cxnSp>
      <p:cxnSp>
        <p:nvCxnSpPr>
          <p:cNvPr id="3145832" name="Straight Connector 62"/>
          <p:cNvCxnSpPr/>
          <p:nvPr/>
        </p:nvCxnSpPr>
        <p:spPr>
          <a:xfrm>
            <a:off x="7882897" y="1343209"/>
            <a:ext cx="0" cy="360000"/>
          </a:xfrm>
          <a:prstGeom prst="line">
            <a:avLst/>
          </a:prstGeom>
          <a:noFill/>
          <a:ln w="25400" cap="flat" cmpd="sng" algn="ctr">
            <a:solidFill>
              <a:srgbClr val="44546A"/>
            </a:solidFill>
            <a:prstDash val="solid"/>
          </a:ln>
          <a:effectLst/>
        </p:spPr>
      </p:cxnSp>
      <p:cxnSp>
        <p:nvCxnSpPr>
          <p:cNvPr id="3145833" name="Straight Connector 63"/>
          <p:cNvCxnSpPr/>
          <p:nvPr/>
        </p:nvCxnSpPr>
        <p:spPr>
          <a:xfrm>
            <a:off x="8858915" y="1343209"/>
            <a:ext cx="0" cy="360000"/>
          </a:xfrm>
          <a:prstGeom prst="line">
            <a:avLst/>
          </a:prstGeom>
          <a:noFill/>
          <a:ln w="25400" cap="flat" cmpd="sng" algn="ctr">
            <a:solidFill>
              <a:srgbClr val="44546A"/>
            </a:solidFill>
            <a:prstDash val="solid"/>
          </a:ln>
          <a:effectLst/>
        </p:spPr>
      </p:cxnSp>
      <p:cxnSp>
        <p:nvCxnSpPr>
          <p:cNvPr id="3145834" name="Straight Connector 64"/>
          <p:cNvCxnSpPr/>
          <p:nvPr/>
        </p:nvCxnSpPr>
        <p:spPr>
          <a:xfrm>
            <a:off x="5920516" y="2133121"/>
            <a:ext cx="0" cy="360000"/>
          </a:xfrm>
          <a:prstGeom prst="line">
            <a:avLst/>
          </a:prstGeom>
          <a:noFill/>
          <a:ln w="25400" cap="flat" cmpd="sng" algn="ctr">
            <a:solidFill>
              <a:srgbClr val="44546A"/>
            </a:solidFill>
            <a:prstDash val="solid"/>
          </a:ln>
          <a:effectLst/>
        </p:spPr>
      </p:cxnSp>
      <p:cxnSp>
        <p:nvCxnSpPr>
          <p:cNvPr id="3145835" name="Straight Arrow Connector 66"/>
          <p:cNvCxnSpPr/>
          <p:nvPr/>
        </p:nvCxnSpPr>
        <p:spPr>
          <a:xfrm flipV="1">
            <a:off x="1040515" y="1573547"/>
            <a:ext cx="701316" cy="0"/>
          </a:xfrm>
          <a:prstGeom prst="straightConnector1">
            <a:avLst/>
          </a:prstGeom>
          <a:noFill/>
          <a:ln w="25400" cap="flat" cmpd="sng" algn="ctr">
            <a:solidFill>
              <a:srgbClr val="44546A"/>
            </a:solidFill>
            <a:prstDash val="solid"/>
            <a:headEnd type="triangle"/>
            <a:tailEnd type="triangle"/>
          </a:ln>
          <a:effectLst/>
        </p:spPr>
      </p:cxnSp>
      <p:cxnSp>
        <p:nvCxnSpPr>
          <p:cNvPr id="3145836" name="Straight Arrow Connector 69"/>
          <p:cNvCxnSpPr/>
          <p:nvPr/>
        </p:nvCxnSpPr>
        <p:spPr>
          <a:xfrm flipV="1">
            <a:off x="2068459" y="1573547"/>
            <a:ext cx="701316" cy="0"/>
          </a:xfrm>
          <a:prstGeom prst="straightConnector1">
            <a:avLst/>
          </a:prstGeom>
          <a:noFill/>
          <a:ln w="25400" cap="flat" cmpd="sng" algn="ctr">
            <a:solidFill>
              <a:srgbClr val="44546A"/>
            </a:solidFill>
            <a:prstDash val="solid"/>
            <a:headEnd type="triangle"/>
            <a:tailEnd type="triangle"/>
          </a:ln>
          <a:effectLst/>
        </p:spPr>
      </p:cxnSp>
      <p:cxnSp>
        <p:nvCxnSpPr>
          <p:cNvPr id="3145837" name="Straight Arrow Connector 70"/>
          <p:cNvCxnSpPr/>
          <p:nvPr/>
        </p:nvCxnSpPr>
        <p:spPr>
          <a:xfrm>
            <a:off x="3174210" y="1573547"/>
            <a:ext cx="1498502" cy="0"/>
          </a:xfrm>
          <a:prstGeom prst="straightConnector1">
            <a:avLst/>
          </a:prstGeom>
          <a:noFill/>
          <a:ln w="25400" cap="flat" cmpd="sng" algn="ctr">
            <a:solidFill>
              <a:srgbClr val="44546A"/>
            </a:solidFill>
            <a:prstDash val="solid"/>
            <a:headEnd type="triangle"/>
            <a:tailEnd type="triangle"/>
          </a:ln>
          <a:effectLst/>
        </p:spPr>
      </p:cxnSp>
      <p:cxnSp>
        <p:nvCxnSpPr>
          <p:cNvPr id="3145838" name="Straight Arrow Connector 72"/>
          <p:cNvCxnSpPr/>
          <p:nvPr/>
        </p:nvCxnSpPr>
        <p:spPr>
          <a:xfrm flipV="1">
            <a:off x="5105021" y="1573547"/>
            <a:ext cx="701316" cy="0"/>
          </a:xfrm>
          <a:prstGeom prst="straightConnector1">
            <a:avLst/>
          </a:prstGeom>
          <a:noFill/>
          <a:ln w="25400" cap="flat" cmpd="sng" algn="ctr">
            <a:solidFill>
              <a:srgbClr val="44546A"/>
            </a:solidFill>
            <a:prstDash val="solid"/>
            <a:headEnd type="triangle"/>
            <a:tailEnd type="triangle"/>
          </a:ln>
          <a:effectLst/>
        </p:spPr>
      </p:cxnSp>
      <p:cxnSp>
        <p:nvCxnSpPr>
          <p:cNvPr id="3145839" name="Straight Arrow Connector 73"/>
          <p:cNvCxnSpPr/>
          <p:nvPr/>
        </p:nvCxnSpPr>
        <p:spPr>
          <a:xfrm flipV="1">
            <a:off x="6054586" y="1573547"/>
            <a:ext cx="701316" cy="0"/>
          </a:xfrm>
          <a:prstGeom prst="straightConnector1">
            <a:avLst/>
          </a:prstGeom>
          <a:noFill/>
          <a:ln w="25400" cap="flat" cmpd="sng" algn="ctr">
            <a:solidFill>
              <a:srgbClr val="44546A"/>
            </a:solidFill>
            <a:prstDash val="solid"/>
            <a:headEnd type="triangle"/>
            <a:tailEnd type="triangle"/>
          </a:ln>
          <a:effectLst/>
        </p:spPr>
      </p:cxnSp>
      <p:cxnSp>
        <p:nvCxnSpPr>
          <p:cNvPr id="3145840" name="Straight Arrow Connector 74"/>
          <p:cNvCxnSpPr/>
          <p:nvPr/>
        </p:nvCxnSpPr>
        <p:spPr>
          <a:xfrm flipV="1">
            <a:off x="8027083" y="1573547"/>
            <a:ext cx="701316" cy="0"/>
          </a:xfrm>
          <a:prstGeom prst="straightConnector1">
            <a:avLst/>
          </a:prstGeom>
          <a:noFill/>
          <a:ln w="25400" cap="flat" cmpd="sng" algn="ctr">
            <a:solidFill>
              <a:srgbClr val="44546A"/>
            </a:solidFill>
            <a:prstDash val="solid"/>
            <a:headEnd type="triangle"/>
            <a:tailEnd type="triangle"/>
          </a:ln>
          <a:effectLst/>
        </p:spPr>
      </p:cxnSp>
      <p:sp>
        <p:nvSpPr>
          <p:cNvPr id="1049208" name="Rectangle 76"/>
          <p:cNvSpPr/>
          <p:nvPr/>
        </p:nvSpPr>
        <p:spPr bwMode="gray">
          <a:xfrm>
            <a:off x="313544" y="2840619"/>
            <a:ext cx="1224000" cy="306000"/>
          </a:xfrm>
          <a:prstGeom prst="rect">
            <a:avLst/>
          </a:prstGeom>
          <a:solidFill>
            <a:srgbClr val="86BC25"/>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货款支付</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09" name="Rectangle 77"/>
          <p:cNvSpPr/>
          <p:nvPr/>
        </p:nvSpPr>
        <p:spPr bwMode="gray">
          <a:xfrm>
            <a:off x="313544" y="3232545"/>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物资采购</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0" name="Rectangle 78"/>
          <p:cNvSpPr/>
          <p:nvPr/>
        </p:nvSpPr>
        <p:spPr bwMode="gray">
          <a:xfrm>
            <a:off x="313544" y="3985361"/>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仓库发料</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1" name="Rectangle 79"/>
          <p:cNvSpPr/>
          <p:nvPr/>
        </p:nvSpPr>
        <p:spPr bwMode="gray">
          <a:xfrm>
            <a:off x="313544" y="3621908"/>
            <a:ext cx="1224000" cy="306000"/>
          </a:xfrm>
          <a:prstGeom prst="rect">
            <a:avLst/>
          </a:prstGeom>
          <a:solidFill>
            <a:srgbClr val="86BC25"/>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采购发票</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2" name="Rectangle 81"/>
          <p:cNvSpPr/>
          <p:nvPr/>
        </p:nvSpPr>
        <p:spPr bwMode="gray">
          <a:xfrm>
            <a:off x="1586475" y="2840619"/>
            <a:ext cx="1224000" cy="306000"/>
          </a:xfrm>
          <a:prstGeom prst="rect">
            <a:avLst/>
          </a:prstGeom>
          <a:solidFill>
            <a:srgbClr val="00A3E0"/>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交互分配</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3" name="Rectangle 82"/>
          <p:cNvSpPr/>
          <p:nvPr/>
        </p:nvSpPr>
        <p:spPr bwMode="gray">
          <a:xfrm>
            <a:off x="1586475" y="3232545"/>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000" b="1" dirty="0">
                <a:solidFill>
                  <a:prstClr val="white"/>
                </a:solidFill>
                <a:latin typeface="华文楷体" panose="02010600040101010101" pitchFamily="2" charset="-122"/>
                <a:ea typeface="华文楷体" panose="02010600040101010101" pitchFamily="2" charset="-122"/>
              </a:rPr>
              <a:t>工时确认</a:t>
            </a:r>
            <a:endParaRPr lang="en-US" altLang="zh-CN" sz="1000" b="1" dirty="0">
              <a:solidFill>
                <a:prstClr val="white"/>
              </a:solidFill>
              <a:latin typeface="华文楷体" panose="02010600040101010101" pitchFamily="2" charset="-122"/>
              <a:ea typeface="华文楷体" panose="02010600040101010101" pitchFamily="2" charset="-122"/>
            </a:endParaRPr>
          </a:p>
          <a:p>
            <a:pPr fontAlgn="base">
              <a:lnSpc>
                <a:spcPct val="106000"/>
              </a:lnSpc>
              <a:spcBef>
                <a:spcPct val="0"/>
              </a:spcBef>
              <a:spcAft>
                <a:spcPct val="0"/>
              </a:spcAft>
              <a:buFont typeface="Wingdings 2" panose="05020102010507070707" pitchFamily="18" charset="2"/>
              <a:buNone/>
            </a:pPr>
            <a:r>
              <a:rPr lang="zh-CN" altLang="en-US" sz="1000" b="1" dirty="0">
                <a:solidFill>
                  <a:prstClr val="white"/>
                </a:solidFill>
                <a:latin typeface="华文楷体" panose="02010600040101010101" pitchFamily="2" charset="-122"/>
                <a:ea typeface="华文楷体" panose="02010600040101010101" pitchFamily="2" charset="-122"/>
              </a:rPr>
              <a:t>费用分配</a:t>
            </a:r>
            <a:endParaRPr lang="en-US" sz="1000" b="1" dirty="0">
              <a:solidFill>
                <a:prstClr val="white"/>
              </a:solidFill>
              <a:latin typeface="华文楷体" panose="02010600040101010101" pitchFamily="2" charset="-122"/>
              <a:ea typeface="华文楷体" panose="02010600040101010101" pitchFamily="2" charset="-122"/>
            </a:endParaRPr>
          </a:p>
        </p:txBody>
      </p:sp>
      <p:sp>
        <p:nvSpPr>
          <p:cNvPr id="1049214" name="Rectangle 83"/>
          <p:cNvSpPr/>
          <p:nvPr/>
        </p:nvSpPr>
        <p:spPr bwMode="gray">
          <a:xfrm>
            <a:off x="1586475" y="3985361"/>
            <a:ext cx="1224000" cy="306000"/>
          </a:xfrm>
          <a:prstGeom prst="rect">
            <a:avLst/>
          </a:prstGeom>
          <a:solidFill>
            <a:srgbClr val="00A3E0"/>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000" b="1" dirty="0">
                <a:solidFill>
                  <a:prstClr val="white"/>
                </a:solidFill>
                <a:latin typeface="华文楷体" panose="02010600040101010101" pitchFamily="2" charset="-122"/>
                <a:ea typeface="华文楷体" panose="02010600040101010101" pitchFamily="2" charset="-122"/>
              </a:rPr>
              <a:t>成本差异</a:t>
            </a:r>
            <a:endParaRPr lang="en-US" altLang="zh-CN" sz="1000" b="1" dirty="0">
              <a:solidFill>
                <a:prstClr val="white"/>
              </a:solidFill>
              <a:latin typeface="华文楷体" panose="02010600040101010101" pitchFamily="2" charset="-122"/>
              <a:ea typeface="华文楷体" panose="02010600040101010101" pitchFamily="2" charset="-122"/>
            </a:endParaRPr>
          </a:p>
          <a:p>
            <a:pPr fontAlgn="base">
              <a:lnSpc>
                <a:spcPct val="106000"/>
              </a:lnSpc>
              <a:spcBef>
                <a:spcPct val="0"/>
              </a:spcBef>
              <a:spcAft>
                <a:spcPct val="0"/>
              </a:spcAft>
              <a:buFont typeface="Wingdings 2" panose="05020102010507070707" pitchFamily="18" charset="2"/>
              <a:buNone/>
            </a:pPr>
            <a:r>
              <a:rPr lang="zh-CN" altLang="en-US" sz="1000" b="1" dirty="0">
                <a:solidFill>
                  <a:prstClr val="white"/>
                </a:solidFill>
                <a:latin typeface="华文楷体" panose="02010600040101010101" pitchFamily="2" charset="-122"/>
                <a:ea typeface="华文楷体" panose="02010600040101010101" pitchFamily="2" charset="-122"/>
              </a:rPr>
              <a:t>结算</a:t>
            </a:r>
            <a:endParaRPr lang="en-US" sz="1000" b="1" dirty="0">
              <a:solidFill>
                <a:prstClr val="white"/>
              </a:solidFill>
              <a:latin typeface="华文楷体" panose="02010600040101010101" pitchFamily="2" charset="-122"/>
              <a:ea typeface="华文楷体" panose="02010600040101010101" pitchFamily="2" charset="-122"/>
            </a:endParaRPr>
          </a:p>
        </p:txBody>
      </p:sp>
      <p:sp>
        <p:nvSpPr>
          <p:cNvPr id="1049215" name="Rectangle 84"/>
          <p:cNvSpPr/>
          <p:nvPr/>
        </p:nvSpPr>
        <p:spPr bwMode="gray">
          <a:xfrm>
            <a:off x="1586475" y="3621908"/>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完工入库</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6" name="Rectangle 85"/>
          <p:cNvSpPr/>
          <p:nvPr/>
        </p:nvSpPr>
        <p:spPr bwMode="gray">
          <a:xfrm>
            <a:off x="2867996" y="2840619"/>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成品发货</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7" name="Rectangle 86"/>
          <p:cNvSpPr/>
          <p:nvPr/>
        </p:nvSpPr>
        <p:spPr bwMode="gray">
          <a:xfrm>
            <a:off x="2867996" y="3232545"/>
            <a:ext cx="1224000" cy="306000"/>
          </a:xfrm>
          <a:prstGeom prst="rect">
            <a:avLst/>
          </a:prstGeom>
          <a:solidFill>
            <a:srgbClr val="00A3E0"/>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000" b="1" dirty="0">
                <a:solidFill>
                  <a:prstClr val="white"/>
                </a:solidFill>
                <a:latin typeface="华文楷体" panose="02010600040101010101" pitchFamily="2" charset="-122"/>
                <a:ea typeface="华文楷体" panose="02010600040101010101" pitchFamily="2" charset="-122"/>
              </a:rPr>
              <a:t>实际成本</a:t>
            </a:r>
            <a:br>
              <a:rPr lang="en-US" altLang="zh-CN" sz="1000" b="1" dirty="0">
                <a:solidFill>
                  <a:prstClr val="white"/>
                </a:solidFill>
                <a:latin typeface="华文楷体" panose="02010600040101010101" pitchFamily="2" charset="-122"/>
                <a:ea typeface="华文楷体" panose="02010600040101010101" pitchFamily="2" charset="-122"/>
              </a:rPr>
            </a:br>
            <a:r>
              <a:rPr lang="zh-CN" altLang="en-US" sz="1000" b="1" dirty="0">
                <a:solidFill>
                  <a:prstClr val="white"/>
                </a:solidFill>
                <a:latin typeface="华文楷体" panose="02010600040101010101" pitchFamily="2" charset="-122"/>
                <a:ea typeface="华文楷体" panose="02010600040101010101" pitchFamily="2" charset="-122"/>
              </a:rPr>
              <a:t>结算</a:t>
            </a:r>
            <a:endParaRPr lang="en-US" sz="1000" b="1" dirty="0">
              <a:solidFill>
                <a:prstClr val="white"/>
              </a:solidFill>
              <a:latin typeface="华文楷体" panose="02010600040101010101" pitchFamily="2" charset="-122"/>
              <a:ea typeface="华文楷体" panose="02010600040101010101" pitchFamily="2" charset="-122"/>
            </a:endParaRPr>
          </a:p>
        </p:txBody>
      </p:sp>
      <p:sp>
        <p:nvSpPr>
          <p:cNvPr id="1049218" name="Rectangle 87"/>
          <p:cNvSpPr/>
          <p:nvPr/>
        </p:nvSpPr>
        <p:spPr bwMode="gray">
          <a:xfrm>
            <a:off x="2867996" y="3985361"/>
            <a:ext cx="1224000" cy="306000"/>
          </a:xfrm>
          <a:prstGeom prst="rect">
            <a:avLst/>
          </a:prstGeom>
          <a:solidFill>
            <a:srgbClr val="86BC25"/>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资金结算</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19" name="Rectangle 88"/>
          <p:cNvSpPr/>
          <p:nvPr/>
        </p:nvSpPr>
        <p:spPr bwMode="gray">
          <a:xfrm>
            <a:off x="2867996" y="3621908"/>
            <a:ext cx="1224000" cy="306000"/>
          </a:xfrm>
          <a:prstGeom prst="rect">
            <a:avLst/>
          </a:prstGeom>
          <a:solidFill>
            <a:srgbClr val="2C5234"/>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销售开票</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20" name="Rectangle 89"/>
          <p:cNvSpPr/>
          <p:nvPr/>
        </p:nvSpPr>
        <p:spPr bwMode="gray">
          <a:xfrm>
            <a:off x="4202838" y="2788690"/>
            <a:ext cx="2016000" cy="1557394"/>
          </a:xfrm>
          <a:prstGeom prst="rect">
            <a:avLst/>
          </a:prstGeom>
          <a:solidFill>
            <a:sysClr val="window" lastClr="FFFFFF">
              <a:lumMod val="85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1" name="Rectangle 90"/>
          <p:cNvSpPr/>
          <p:nvPr/>
        </p:nvSpPr>
        <p:spPr bwMode="gray">
          <a:xfrm>
            <a:off x="4392551" y="2863259"/>
            <a:ext cx="1656000" cy="360000"/>
          </a:xfrm>
          <a:prstGeom prst="rect">
            <a:avLst/>
          </a:prstGeom>
          <a:solidFill>
            <a:srgbClr val="86BC25"/>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财务部门日常业务</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22" name="Rectangle 91"/>
          <p:cNvSpPr/>
          <p:nvPr/>
        </p:nvSpPr>
        <p:spPr bwMode="gray">
          <a:xfrm>
            <a:off x="4392551" y="3393387"/>
            <a:ext cx="1656000" cy="360000"/>
          </a:xfrm>
          <a:prstGeom prst="rect">
            <a:avLst/>
          </a:prstGeom>
          <a:solidFill>
            <a:srgbClr val="2C5234"/>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业务部门日常业务</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23" name="Rectangle 92"/>
          <p:cNvSpPr/>
          <p:nvPr/>
        </p:nvSpPr>
        <p:spPr bwMode="gray">
          <a:xfrm>
            <a:off x="4392551" y="3923515"/>
            <a:ext cx="1656000" cy="360000"/>
          </a:xfrm>
          <a:prstGeom prst="rect">
            <a:avLst/>
          </a:prstGeom>
          <a:solidFill>
            <a:srgbClr val="00A3E0"/>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400" b="1" dirty="0">
                <a:solidFill>
                  <a:prstClr val="white"/>
                </a:solidFill>
                <a:latin typeface="华文楷体" panose="02010600040101010101" pitchFamily="2" charset="-122"/>
                <a:ea typeface="华文楷体" panose="02010600040101010101" pitchFamily="2" charset="-122"/>
              </a:rPr>
              <a:t>财务月末结账处理</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49224" name="Rectangle 93"/>
          <p:cNvSpPr/>
          <p:nvPr/>
        </p:nvSpPr>
        <p:spPr bwMode="gray">
          <a:xfrm>
            <a:off x="6302008" y="2788690"/>
            <a:ext cx="3078778" cy="1557394"/>
          </a:xfrm>
          <a:prstGeom prst="rect">
            <a:avLst/>
          </a:prstGeom>
          <a:solidFill>
            <a:sysClr val="window" lastClr="FFFFFF">
              <a:lumMod val="85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5" name="Rectangle 94"/>
          <p:cNvSpPr/>
          <p:nvPr/>
        </p:nvSpPr>
        <p:spPr bwMode="gray">
          <a:xfrm>
            <a:off x="278060" y="4407206"/>
            <a:ext cx="3852000" cy="288000"/>
          </a:xfrm>
          <a:prstGeom prst="rect">
            <a:avLst/>
          </a:prstGeom>
          <a:solidFill>
            <a:sysClr val="window" lastClr="FFFFFF">
              <a:lumMod val="50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流程整合</a:t>
            </a: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6" name="Rectangle 95"/>
          <p:cNvSpPr/>
          <p:nvPr/>
        </p:nvSpPr>
        <p:spPr bwMode="gray">
          <a:xfrm>
            <a:off x="4202838" y="4407206"/>
            <a:ext cx="2016000" cy="288000"/>
          </a:xfrm>
          <a:prstGeom prst="rect">
            <a:avLst/>
          </a:prstGeom>
          <a:solidFill>
            <a:sysClr val="window" lastClr="FFFFFF">
              <a:lumMod val="50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部门协同</a:t>
            </a: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7" name="Rectangle 96"/>
          <p:cNvSpPr/>
          <p:nvPr/>
        </p:nvSpPr>
        <p:spPr bwMode="gray">
          <a:xfrm>
            <a:off x="6302008" y="4407206"/>
            <a:ext cx="3078000" cy="288000"/>
          </a:xfrm>
          <a:prstGeom prst="rect">
            <a:avLst/>
          </a:prstGeom>
          <a:solidFill>
            <a:sysClr val="window" lastClr="FFFFFF">
              <a:lumMod val="50000"/>
            </a:sysClr>
          </a:solidFill>
          <a:ln w="19050" algn="ctr">
            <a:noFill/>
            <a:miter lim="800000"/>
          </a:ln>
        </p:spPr>
        <p:txBody>
          <a:bodyPr wrap="square" lIns="88900" tIns="88900" rIns="88900" bIns="88900" rtlCol="0" anchor="ctr"/>
          <a:p>
            <a:pPr algn="ct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集成价值链</a:t>
            </a: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8" name="Rectangle 99"/>
          <p:cNvSpPr/>
          <p:nvPr/>
        </p:nvSpPr>
        <p:spPr bwMode="gray">
          <a:xfrm>
            <a:off x="6738768" y="2834367"/>
            <a:ext cx="2535013" cy="396000"/>
          </a:xfrm>
          <a:prstGeom prst="rect">
            <a:avLst/>
          </a:prstGeom>
          <a:solidFill>
            <a:sysClr val="window" lastClr="FFFFFF">
              <a:lumMod val="75000"/>
            </a:sysClr>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资金流</a:t>
            </a: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29" name="Rectangle 100"/>
          <p:cNvSpPr/>
          <p:nvPr/>
        </p:nvSpPr>
        <p:spPr bwMode="gray">
          <a:xfrm>
            <a:off x="6738768" y="3360964"/>
            <a:ext cx="2535013" cy="396000"/>
          </a:xfrm>
          <a:prstGeom prst="rect">
            <a:avLst/>
          </a:prstGeom>
          <a:solidFill>
            <a:sysClr val="window" lastClr="FFFFFF">
              <a:lumMod val="75000"/>
            </a:sysClr>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物流</a:t>
            </a:r>
            <a:endParaRPr lang="en-US" sz="1600" b="1" kern="0" dirty="0">
              <a:solidFill>
                <a:prstClr val="white"/>
              </a:solidFill>
              <a:latin typeface="华文楷体" panose="02010600040101010101" pitchFamily="2" charset="-122"/>
              <a:ea typeface="华文楷体" panose="02010600040101010101" pitchFamily="2" charset="-122"/>
            </a:endParaRPr>
          </a:p>
        </p:txBody>
      </p:sp>
      <p:sp>
        <p:nvSpPr>
          <p:cNvPr id="1049230" name="Rectangle 101"/>
          <p:cNvSpPr/>
          <p:nvPr/>
        </p:nvSpPr>
        <p:spPr bwMode="gray">
          <a:xfrm>
            <a:off x="6738768" y="3887561"/>
            <a:ext cx="2535013" cy="396000"/>
          </a:xfrm>
          <a:prstGeom prst="rect">
            <a:avLst/>
          </a:prstGeom>
          <a:solidFill>
            <a:sysClr val="window" lastClr="FFFFFF">
              <a:lumMod val="75000"/>
            </a:sysClr>
          </a:solidFill>
          <a:ln w="19050" algn="ctr">
            <a:noFill/>
            <a:miter lim="800000"/>
          </a:ln>
        </p:spPr>
        <p:txBody>
          <a:bodyPr wrap="square" lIns="88900" tIns="88900" rIns="88900" bIns="88900" rtlCol="0" anchor="ctr"/>
          <a:p>
            <a:pPr fontAlgn="base">
              <a:lnSpc>
                <a:spcPct val="106000"/>
              </a:lnSpc>
              <a:spcBef>
                <a:spcPct val="0"/>
              </a:spcBef>
              <a:spcAft>
                <a:spcPct val="0"/>
              </a:spcAft>
              <a:buFont typeface="Wingdings 2" panose="05020102010507070707" pitchFamily="18" charset="2"/>
              <a:buNone/>
            </a:pPr>
            <a:r>
              <a:rPr lang="zh-CN" altLang="en-US" sz="1600" b="1" kern="0" dirty="0">
                <a:solidFill>
                  <a:prstClr val="white"/>
                </a:solidFill>
                <a:latin typeface="华文楷体" panose="02010600040101010101" pitchFamily="2" charset="-122"/>
                <a:ea typeface="华文楷体" panose="02010600040101010101" pitchFamily="2" charset="-122"/>
              </a:rPr>
              <a:t>成本流</a:t>
            </a:r>
            <a:endParaRPr lang="en-US" sz="1600" b="1" kern="0" dirty="0">
              <a:solidFill>
                <a:prstClr val="white"/>
              </a:solidFill>
              <a:latin typeface="华文楷体" panose="02010600040101010101" pitchFamily="2" charset="-122"/>
              <a:ea typeface="华文楷体" panose="02010600040101010101" pitchFamily="2" charset="-122"/>
            </a:endParaRPr>
          </a:p>
        </p:txBody>
      </p:sp>
      <p:grpSp>
        <p:nvGrpSpPr>
          <p:cNvPr id="251" name="Group 380"/>
          <p:cNvGrpSpPr>
            <a:grpSpLocks noChangeAspect="1"/>
          </p:cNvGrpSpPr>
          <p:nvPr/>
        </p:nvGrpSpPr>
        <p:grpSpPr bwMode="auto">
          <a:xfrm>
            <a:off x="6340426" y="2870367"/>
            <a:ext cx="324000" cy="324000"/>
            <a:chOff x="7362" y="1207"/>
            <a:chExt cx="340" cy="340"/>
          </a:xfrm>
          <a:solidFill>
            <a:srgbClr val="86BC25"/>
          </a:solidFill>
        </p:grpSpPr>
        <p:sp>
          <p:nvSpPr>
            <p:cNvPr id="1049231" name="Freeform 381"/>
            <p:cNvSpPr>
              <a:spLocks noEditPoints="1"/>
            </p:cNvSpPr>
            <p:nvPr/>
          </p:nvSpPr>
          <p:spPr bwMode="auto">
            <a:xfrm>
              <a:off x="7482" y="1271"/>
              <a:ext cx="99" cy="219"/>
            </a:xfrm>
            <a:custGeom>
              <a:avLst/>
              <a:gdLst>
                <a:gd name="T0" fmla="*/ 149 w 149"/>
                <a:gd name="T1" fmla="*/ 224 h 330"/>
                <a:gd name="T2" fmla="*/ 85 w 149"/>
                <a:gd name="T3" fmla="*/ 150 h 330"/>
                <a:gd name="T4" fmla="*/ 85 w 149"/>
                <a:gd name="T5" fmla="*/ 44 h 330"/>
                <a:gd name="T6" fmla="*/ 121 w 149"/>
                <a:gd name="T7" fmla="*/ 69 h 330"/>
                <a:gd name="T8" fmla="*/ 135 w 149"/>
                <a:gd name="T9" fmla="*/ 73 h 330"/>
                <a:gd name="T10" fmla="*/ 139 w 149"/>
                <a:gd name="T11" fmla="*/ 58 h 330"/>
                <a:gd name="T12" fmla="*/ 85 w 149"/>
                <a:gd name="T13" fmla="*/ 22 h 330"/>
                <a:gd name="T14" fmla="*/ 85 w 149"/>
                <a:gd name="T15" fmla="*/ 10 h 330"/>
                <a:gd name="T16" fmla="*/ 75 w 149"/>
                <a:gd name="T17" fmla="*/ 0 h 330"/>
                <a:gd name="T18" fmla="*/ 64 w 149"/>
                <a:gd name="T19" fmla="*/ 10 h 330"/>
                <a:gd name="T20" fmla="*/ 64 w 149"/>
                <a:gd name="T21" fmla="*/ 22 h 330"/>
                <a:gd name="T22" fmla="*/ 0 w 149"/>
                <a:gd name="T23" fmla="*/ 96 h 330"/>
                <a:gd name="T24" fmla="*/ 64 w 149"/>
                <a:gd name="T25" fmla="*/ 169 h 330"/>
                <a:gd name="T26" fmla="*/ 64 w 149"/>
                <a:gd name="T27" fmla="*/ 276 h 330"/>
                <a:gd name="T28" fmla="*/ 24 w 149"/>
                <a:gd name="T29" fmla="*/ 241 h 330"/>
                <a:gd name="T30" fmla="*/ 11 w 149"/>
                <a:gd name="T31" fmla="*/ 235 h 330"/>
                <a:gd name="T32" fmla="*/ 4 w 149"/>
                <a:gd name="T33" fmla="*/ 249 h 330"/>
                <a:gd name="T34" fmla="*/ 64 w 149"/>
                <a:gd name="T35" fmla="*/ 297 h 330"/>
                <a:gd name="T36" fmla="*/ 64 w 149"/>
                <a:gd name="T37" fmla="*/ 320 h 330"/>
                <a:gd name="T38" fmla="*/ 75 w 149"/>
                <a:gd name="T39" fmla="*/ 330 h 330"/>
                <a:gd name="T40" fmla="*/ 85 w 149"/>
                <a:gd name="T41" fmla="*/ 320 h 330"/>
                <a:gd name="T42" fmla="*/ 85 w 149"/>
                <a:gd name="T43" fmla="*/ 297 h 330"/>
                <a:gd name="T44" fmla="*/ 149 w 149"/>
                <a:gd name="T45" fmla="*/ 224 h 330"/>
                <a:gd name="T46" fmla="*/ 21 w 149"/>
                <a:gd name="T47" fmla="*/ 96 h 330"/>
                <a:gd name="T48" fmla="*/ 64 w 149"/>
                <a:gd name="T49" fmla="*/ 43 h 330"/>
                <a:gd name="T50" fmla="*/ 64 w 149"/>
                <a:gd name="T51" fmla="*/ 148 h 330"/>
                <a:gd name="T52" fmla="*/ 21 w 149"/>
                <a:gd name="T53" fmla="*/ 96 h 330"/>
                <a:gd name="T54" fmla="*/ 85 w 149"/>
                <a:gd name="T55" fmla="*/ 276 h 330"/>
                <a:gd name="T56" fmla="*/ 85 w 149"/>
                <a:gd name="T57" fmla="*/ 171 h 330"/>
                <a:gd name="T58" fmla="*/ 128 w 149"/>
                <a:gd name="T59" fmla="*/ 224 h 330"/>
                <a:gd name="T60" fmla="*/ 85 w 149"/>
                <a:gd name="T61" fmla="*/ 27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330">
                  <a:moveTo>
                    <a:pt x="149" y="224"/>
                  </a:moveTo>
                  <a:cubicBezTo>
                    <a:pt x="149" y="186"/>
                    <a:pt x="121" y="155"/>
                    <a:pt x="85" y="150"/>
                  </a:cubicBezTo>
                  <a:cubicBezTo>
                    <a:pt x="85" y="44"/>
                    <a:pt x="85" y="44"/>
                    <a:pt x="85" y="44"/>
                  </a:cubicBezTo>
                  <a:cubicBezTo>
                    <a:pt x="100" y="47"/>
                    <a:pt x="113" y="56"/>
                    <a:pt x="121" y="69"/>
                  </a:cubicBezTo>
                  <a:cubicBezTo>
                    <a:pt x="124" y="74"/>
                    <a:pt x="130" y="76"/>
                    <a:pt x="135" y="73"/>
                  </a:cubicBezTo>
                  <a:cubicBezTo>
                    <a:pt x="141" y="70"/>
                    <a:pt x="142" y="63"/>
                    <a:pt x="139" y="58"/>
                  </a:cubicBezTo>
                  <a:cubicBezTo>
                    <a:pt x="128" y="38"/>
                    <a:pt x="108" y="25"/>
                    <a:pt x="85" y="22"/>
                  </a:cubicBezTo>
                  <a:cubicBezTo>
                    <a:pt x="85" y="10"/>
                    <a:pt x="85" y="10"/>
                    <a:pt x="85" y="10"/>
                  </a:cubicBezTo>
                  <a:cubicBezTo>
                    <a:pt x="85" y="4"/>
                    <a:pt x="81" y="0"/>
                    <a:pt x="75" y="0"/>
                  </a:cubicBezTo>
                  <a:cubicBezTo>
                    <a:pt x="69" y="0"/>
                    <a:pt x="64" y="4"/>
                    <a:pt x="64" y="10"/>
                  </a:cubicBezTo>
                  <a:cubicBezTo>
                    <a:pt x="64" y="22"/>
                    <a:pt x="64" y="22"/>
                    <a:pt x="64" y="22"/>
                  </a:cubicBezTo>
                  <a:cubicBezTo>
                    <a:pt x="28" y="27"/>
                    <a:pt x="0" y="58"/>
                    <a:pt x="0" y="96"/>
                  </a:cubicBezTo>
                  <a:cubicBezTo>
                    <a:pt x="0" y="133"/>
                    <a:pt x="28" y="164"/>
                    <a:pt x="64" y="169"/>
                  </a:cubicBezTo>
                  <a:cubicBezTo>
                    <a:pt x="64" y="276"/>
                    <a:pt x="64" y="276"/>
                    <a:pt x="64" y="276"/>
                  </a:cubicBezTo>
                  <a:cubicBezTo>
                    <a:pt x="46" y="272"/>
                    <a:pt x="31" y="259"/>
                    <a:pt x="24" y="241"/>
                  </a:cubicBezTo>
                  <a:cubicBezTo>
                    <a:pt x="22" y="236"/>
                    <a:pt x="16" y="233"/>
                    <a:pt x="11" y="235"/>
                  </a:cubicBezTo>
                  <a:cubicBezTo>
                    <a:pt x="5" y="237"/>
                    <a:pt x="2" y="243"/>
                    <a:pt x="4" y="249"/>
                  </a:cubicBezTo>
                  <a:cubicBezTo>
                    <a:pt x="14" y="275"/>
                    <a:pt x="37" y="294"/>
                    <a:pt x="64" y="297"/>
                  </a:cubicBezTo>
                  <a:cubicBezTo>
                    <a:pt x="64" y="320"/>
                    <a:pt x="64" y="320"/>
                    <a:pt x="64" y="320"/>
                  </a:cubicBezTo>
                  <a:cubicBezTo>
                    <a:pt x="64" y="326"/>
                    <a:pt x="69" y="330"/>
                    <a:pt x="75" y="330"/>
                  </a:cubicBezTo>
                  <a:cubicBezTo>
                    <a:pt x="81" y="330"/>
                    <a:pt x="85" y="326"/>
                    <a:pt x="85" y="320"/>
                  </a:cubicBezTo>
                  <a:cubicBezTo>
                    <a:pt x="85" y="297"/>
                    <a:pt x="85" y="297"/>
                    <a:pt x="85" y="297"/>
                  </a:cubicBezTo>
                  <a:cubicBezTo>
                    <a:pt x="121" y="292"/>
                    <a:pt x="149" y="261"/>
                    <a:pt x="149" y="224"/>
                  </a:cubicBezTo>
                  <a:close/>
                  <a:moveTo>
                    <a:pt x="21" y="96"/>
                  </a:moveTo>
                  <a:cubicBezTo>
                    <a:pt x="21" y="70"/>
                    <a:pt x="40" y="48"/>
                    <a:pt x="64" y="43"/>
                  </a:cubicBezTo>
                  <a:cubicBezTo>
                    <a:pt x="64" y="148"/>
                    <a:pt x="64" y="148"/>
                    <a:pt x="64" y="148"/>
                  </a:cubicBezTo>
                  <a:cubicBezTo>
                    <a:pt x="40" y="143"/>
                    <a:pt x="21" y="121"/>
                    <a:pt x="21" y="96"/>
                  </a:cubicBezTo>
                  <a:close/>
                  <a:moveTo>
                    <a:pt x="85" y="276"/>
                  </a:moveTo>
                  <a:cubicBezTo>
                    <a:pt x="85" y="171"/>
                    <a:pt x="85" y="171"/>
                    <a:pt x="85" y="171"/>
                  </a:cubicBezTo>
                  <a:cubicBezTo>
                    <a:pt x="110" y="176"/>
                    <a:pt x="128" y="198"/>
                    <a:pt x="128" y="224"/>
                  </a:cubicBezTo>
                  <a:cubicBezTo>
                    <a:pt x="128" y="249"/>
                    <a:pt x="110" y="271"/>
                    <a:pt x="85" y="276"/>
                  </a:cubicBez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a:solidFill>
                  <a:prstClr val="black"/>
                </a:solidFill>
                <a:latin typeface="华文楷体" panose="02010600040101010101" pitchFamily="2" charset="-122"/>
                <a:ea typeface="华文楷体" panose="02010600040101010101" pitchFamily="2" charset="-122"/>
              </a:endParaRPr>
            </a:p>
          </p:txBody>
        </p:sp>
        <p:sp>
          <p:nvSpPr>
            <p:cNvPr id="1049232" name="Freeform 382"/>
            <p:cNvSpPr>
              <a:spLocks noEditPoints="1"/>
            </p:cNvSpPr>
            <p:nvPr/>
          </p:nvSpPr>
          <p:spPr bwMode="auto">
            <a:xfrm>
              <a:off x="7362" y="120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a:solidFill>
                  <a:prstClr val="black"/>
                </a:solidFill>
                <a:latin typeface="华文楷体" panose="02010600040101010101" pitchFamily="2" charset="-122"/>
                <a:ea typeface="华文楷体" panose="02010600040101010101" pitchFamily="2" charset="-122"/>
              </a:endParaRPr>
            </a:p>
          </p:txBody>
        </p:sp>
      </p:grpSp>
      <p:grpSp>
        <p:nvGrpSpPr>
          <p:cNvPr id="252" name="Group 108"/>
          <p:cNvGrpSpPr>
            <a:grpSpLocks noChangeAspect="1"/>
          </p:cNvGrpSpPr>
          <p:nvPr/>
        </p:nvGrpSpPr>
        <p:grpSpPr bwMode="auto">
          <a:xfrm>
            <a:off x="6340426" y="3396964"/>
            <a:ext cx="324000" cy="324000"/>
            <a:chOff x="655" y="442"/>
            <a:chExt cx="340" cy="340"/>
          </a:xfrm>
          <a:solidFill>
            <a:srgbClr val="2C5234"/>
          </a:solidFill>
        </p:grpSpPr>
        <p:sp>
          <p:nvSpPr>
            <p:cNvPr id="1049233" name="Freeform 109"/>
            <p:cNvSpPr>
              <a:spLocks noEditPoints="1"/>
            </p:cNvSpPr>
            <p:nvPr/>
          </p:nvSpPr>
          <p:spPr bwMode="auto">
            <a:xfrm>
              <a:off x="655" y="442"/>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a:solidFill>
                  <a:prstClr val="black"/>
                </a:solidFill>
                <a:latin typeface="华文楷体" panose="02010600040101010101" pitchFamily="2" charset="-122"/>
                <a:ea typeface="华文楷体" panose="02010600040101010101" pitchFamily="2" charset="-122"/>
              </a:endParaRPr>
            </a:p>
          </p:txBody>
        </p:sp>
        <p:sp>
          <p:nvSpPr>
            <p:cNvPr id="1049234" name="Freeform 110"/>
            <p:cNvSpPr>
              <a:spLocks noEditPoints="1"/>
            </p:cNvSpPr>
            <p:nvPr/>
          </p:nvSpPr>
          <p:spPr bwMode="auto">
            <a:xfrm>
              <a:off x="718" y="505"/>
              <a:ext cx="213" cy="185"/>
            </a:xfrm>
            <a:custGeom>
              <a:avLst/>
              <a:gdLst>
                <a:gd name="T0" fmla="*/ 318 w 321"/>
                <a:gd name="T1" fmla="*/ 79 h 278"/>
                <a:gd name="T2" fmla="*/ 254 w 321"/>
                <a:gd name="T3" fmla="*/ 4 h 278"/>
                <a:gd name="T4" fmla="*/ 243 w 321"/>
                <a:gd name="T5" fmla="*/ 1 h 278"/>
                <a:gd name="T6" fmla="*/ 8 w 321"/>
                <a:gd name="T7" fmla="*/ 76 h 278"/>
                <a:gd name="T8" fmla="*/ 1 w 321"/>
                <a:gd name="T9" fmla="*/ 88 h 278"/>
                <a:gd name="T10" fmla="*/ 11 w 321"/>
                <a:gd name="T11" fmla="*/ 97 h 278"/>
                <a:gd name="T12" fmla="*/ 43 w 321"/>
                <a:gd name="T13" fmla="*/ 97 h 278"/>
                <a:gd name="T14" fmla="*/ 43 w 321"/>
                <a:gd name="T15" fmla="*/ 139 h 278"/>
                <a:gd name="T16" fmla="*/ 11 w 321"/>
                <a:gd name="T17" fmla="*/ 139 h 278"/>
                <a:gd name="T18" fmla="*/ 1 w 321"/>
                <a:gd name="T19" fmla="*/ 150 h 278"/>
                <a:gd name="T20" fmla="*/ 1 w 321"/>
                <a:gd name="T21" fmla="*/ 203 h 278"/>
                <a:gd name="T22" fmla="*/ 11 w 321"/>
                <a:gd name="T23" fmla="*/ 214 h 278"/>
                <a:gd name="T24" fmla="*/ 97 w 321"/>
                <a:gd name="T25" fmla="*/ 214 h 278"/>
                <a:gd name="T26" fmla="*/ 107 w 321"/>
                <a:gd name="T27" fmla="*/ 203 h 278"/>
                <a:gd name="T28" fmla="*/ 107 w 321"/>
                <a:gd name="T29" fmla="*/ 150 h 278"/>
                <a:gd name="T30" fmla="*/ 97 w 321"/>
                <a:gd name="T31" fmla="*/ 139 h 278"/>
                <a:gd name="T32" fmla="*/ 65 w 321"/>
                <a:gd name="T33" fmla="*/ 139 h 278"/>
                <a:gd name="T34" fmla="*/ 65 w 321"/>
                <a:gd name="T35" fmla="*/ 97 h 278"/>
                <a:gd name="T36" fmla="*/ 214 w 321"/>
                <a:gd name="T37" fmla="*/ 97 h 278"/>
                <a:gd name="T38" fmla="*/ 214 w 321"/>
                <a:gd name="T39" fmla="*/ 257 h 278"/>
                <a:gd name="T40" fmla="*/ 33 w 321"/>
                <a:gd name="T41" fmla="*/ 257 h 278"/>
                <a:gd name="T42" fmla="*/ 22 w 321"/>
                <a:gd name="T43" fmla="*/ 267 h 278"/>
                <a:gd name="T44" fmla="*/ 33 w 321"/>
                <a:gd name="T45" fmla="*/ 278 h 278"/>
                <a:gd name="T46" fmla="*/ 289 w 321"/>
                <a:gd name="T47" fmla="*/ 278 h 278"/>
                <a:gd name="T48" fmla="*/ 299 w 321"/>
                <a:gd name="T49" fmla="*/ 267 h 278"/>
                <a:gd name="T50" fmla="*/ 289 w 321"/>
                <a:gd name="T51" fmla="*/ 257 h 278"/>
                <a:gd name="T52" fmla="*/ 289 w 321"/>
                <a:gd name="T53" fmla="*/ 97 h 278"/>
                <a:gd name="T54" fmla="*/ 310 w 321"/>
                <a:gd name="T55" fmla="*/ 97 h 278"/>
                <a:gd name="T56" fmla="*/ 320 w 321"/>
                <a:gd name="T57" fmla="*/ 90 h 278"/>
                <a:gd name="T58" fmla="*/ 318 w 321"/>
                <a:gd name="T59" fmla="*/ 79 h 278"/>
                <a:gd name="T60" fmla="*/ 86 w 321"/>
                <a:gd name="T61" fmla="*/ 161 h 278"/>
                <a:gd name="T62" fmla="*/ 86 w 321"/>
                <a:gd name="T63" fmla="*/ 193 h 278"/>
                <a:gd name="T64" fmla="*/ 22 w 321"/>
                <a:gd name="T65" fmla="*/ 193 h 278"/>
                <a:gd name="T66" fmla="*/ 22 w 321"/>
                <a:gd name="T67" fmla="*/ 161 h 278"/>
                <a:gd name="T68" fmla="*/ 86 w 321"/>
                <a:gd name="T69" fmla="*/ 161 h 278"/>
                <a:gd name="T70" fmla="*/ 257 w 321"/>
                <a:gd name="T71" fmla="*/ 75 h 278"/>
                <a:gd name="T72" fmla="*/ 257 w 321"/>
                <a:gd name="T73" fmla="*/ 40 h 278"/>
                <a:gd name="T74" fmla="*/ 287 w 321"/>
                <a:gd name="T75" fmla="*/ 75 h 278"/>
                <a:gd name="T76" fmla="*/ 257 w 321"/>
                <a:gd name="T77" fmla="*/ 75 h 278"/>
                <a:gd name="T78" fmla="*/ 235 w 321"/>
                <a:gd name="T79" fmla="*/ 26 h 278"/>
                <a:gd name="T80" fmla="*/ 235 w 321"/>
                <a:gd name="T81" fmla="*/ 75 h 278"/>
                <a:gd name="T82" fmla="*/ 80 w 321"/>
                <a:gd name="T83" fmla="*/ 75 h 278"/>
                <a:gd name="T84" fmla="*/ 235 w 321"/>
                <a:gd name="T85" fmla="*/ 26 h 278"/>
                <a:gd name="T86" fmla="*/ 267 w 321"/>
                <a:gd name="T87" fmla="*/ 178 h 278"/>
                <a:gd name="T88" fmla="*/ 235 w 321"/>
                <a:gd name="T89" fmla="*/ 217 h 278"/>
                <a:gd name="T90" fmla="*/ 235 w 321"/>
                <a:gd name="T91" fmla="*/ 175 h 278"/>
                <a:gd name="T92" fmla="*/ 267 w 321"/>
                <a:gd name="T93" fmla="*/ 137 h 278"/>
                <a:gd name="T94" fmla="*/ 267 w 321"/>
                <a:gd name="T95" fmla="*/ 178 h 278"/>
                <a:gd name="T96" fmla="*/ 235 w 321"/>
                <a:gd name="T97" fmla="*/ 257 h 278"/>
                <a:gd name="T98" fmla="*/ 235 w 321"/>
                <a:gd name="T99" fmla="*/ 250 h 278"/>
                <a:gd name="T100" fmla="*/ 267 w 321"/>
                <a:gd name="T101" fmla="*/ 211 h 278"/>
                <a:gd name="T102" fmla="*/ 267 w 321"/>
                <a:gd name="T103" fmla="*/ 257 h 278"/>
                <a:gd name="T104" fmla="*/ 235 w 321"/>
                <a:gd name="T105" fmla="*/ 257 h 278"/>
                <a:gd name="T106" fmla="*/ 267 w 321"/>
                <a:gd name="T107" fmla="*/ 103 h 278"/>
                <a:gd name="T108" fmla="*/ 235 w 321"/>
                <a:gd name="T109" fmla="*/ 142 h 278"/>
                <a:gd name="T110" fmla="*/ 235 w 321"/>
                <a:gd name="T111" fmla="*/ 97 h 278"/>
                <a:gd name="T112" fmla="*/ 267 w 321"/>
                <a:gd name="T113" fmla="*/ 97 h 278"/>
                <a:gd name="T114" fmla="*/ 267 w 321"/>
                <a:gd name="T115" fmla="*/ 10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1" h="278">
                  <a:moveTo>
                    <a:pt x="318" y="79"/>
                  </a:moveTo>
                  <a:cubicBezTo>
                    <a:pt x="254" y="4"/>
                    <a:pt x="254" y="4"/>
                    <a:pt x="254" y="4"/>
                  </a:cubicBezTo>
                  <a:cubicBezTo>
                    <a:pt x="251" y="1"/>
                    <a:pt x="247" y="0"/>
                    <a:pt x="243" y="1"/>
                  </a:cubicBezTo>
                  <a:cubicBezTo>
                    <a:pt x="8" y="76"/>
                    <a:pt x="8" y="76"/>
                    <a:pt x="8" y="76"/>
                  </a:cubicBezTo>
                  <a:cubicBezTo>
                    <a:pt x="3" y="77"/>
                    <a:pt x="0" y="82"/>
                    <a:pt x="1" y="88"/>
                  </a:cubicBezTo>
                  <a:cubicBezTo>
                    <a:pt x="2" y="93"/>
                    <a:pt x="6" y="97"/>
                    <a:pt x="11" y="97"/>
                  </a:cubicBezTo>
                  <a:cubicBezTo>
                    <a:pt x="43" y="97"/>
                    <a:pt x="43" y="97"/>
                    <a:pt x="43" y="97"/>
                  </a:cubicBezTo>
                  <a:cubicBezTo>
                    <a:pt x="43" y="139"/>
                    <a:pt x="43" y="139"/>
                    <a:pt x="43" y="139"/>
                  </a:cubicBezTo>
                  <a:cubicBezTo>
                    <a:pt x="11" y="139"/>
                    <a:pt x="11" y="139"/>
                    <a:pt x="11" y="139"/>
                  </a:cubicBezTo>
                  <a:cubicBezTo>
                    <a:pt x="5" y="139"/>
                    <a:pt x="1" y="144"/>
                    <a:pt x="1" y="150"/>
                  </a:cubicBezTo>
                  <a:cubicBezTo>
                    <a:pt x="1" y="203"/>
                    <a:pt x="1" y="203"/>
                    <a:pt x="1" y="203"/>
                  </a:cubicBezTo>
                  <a:cubicBezTo>
                    <a:pt x="1" y="209"/>
                    <a:pt x="5" y="214"/>
                    <a:pt x="11" y="214"/>
                  </a:cubicBezTo>
                  <a:cubicBezTo>
                    <a:pt x="97" y="214"/>
                    <a:pt x="97" y="214"/>
                    <a:pt x="97" y="214"/>
                  </a:cubicBezTo>
                  <a:cubicBezTo>
                    <a:pt x="103" y="214"/>
                    <a:pt x="107" y="209"/>
                    <a:pt x="107" y="203"/>
                  </a:cubicBezTo>
                  <a:cubicBezTo>
                    <a:pt x="107" y="150"/>
                    <a:pt x="107" y="150"/>
                    <a:pt x="107" y="150"/>
                  </a:cubicBezTo>
                  <a:cubicBezTo>
                    <a:pt x="107" y="144"/>
                    <a:pt x="103" y="139"/>
                    <a:pt x="97" y="139"/>
                  </a:cubicBezTo>
                  <a:cubicBezTo>
                    <a:pt x="65" y="139"/>
                    <a:pt x="65" y="139"/>
                    <a:pt x="65" y="139"/>
                  </a:cubicBezTo>
                  <a:cubicBezTo>
                    <a:pt x="65" y="97"/>
                    <a:pt x="65" y="97"/>
                    <a:pt x="65" y="97"/>
                  </a:cubicBezTo>
                  <a:cubicBezTo>
                    <a:pt x="214" y="97"/>
                    <a:pt x="214" y="97"/>
                    <a:pt x="214" y="97"/>
                  </a:cubicBezTo>
                  <a:cubicBezTo>
                    <a:pt x="214" y="257"/>
                    <a:pt x="214" y="257"/>
                    <a:pt x="214" y="257"/>
                  </a:cubicBezTo>
                  <a:cubicBezTo>
                    <a:pt x="33" y="257"/>
                    <a:pt x="33" y="257"/>
                    <a:pt x="33" y="257"/>
                  </a:cubicBezTo>
                  <a:cubicBezTo>
                    <a:pt x="27" y="257"/>
                    <a:pt x="22" y="261"/>
                    <a:pt x="22" y="267"/>
                  </a:cubicBezTo>
                  <a:cubicBezTo>
                    <a:pt x="22" y="273"/>
                    <a:pt x="27" y="278"/>
                    <a:pt x="33" y="278"/>
                  </a:cubicBezTo>
                  <a:cubicBezTo>
                    <a:pt x="289" y="278"/>
                    <a:pt x="289" y="278"/>
                    <a:pt x="289" y="278"/>
                  </a:cubicBezTo>
                  <a:cubicBezTo>
                    <a:pt x="295" y="278"/>
                    <a:pt x="299" y="273"/>
                    <a:pt x="299" y="267"/>
                  </a:cubicBezTo>
                  <a:cubicBezTo>
                    <a:pt x="299" y="261"/>
                    <a:pt x="295" y="257"/>
                    <a:pt x="289" y="257"/>
                  </a:cubicBezTo>
                  <a:cubicBezTo>
                    <a:pt x="289" y="97"/>
                    <a:pt x="289" y="97"/>
                    <a:pt x="289" y="97"/>
                  </a:cubicBezTo>
                  <a:cubicBezTo>
                    <a:pt x="310" y="97"/>
                    <a:pt x="310" y="97"/>
                    <a:pt x="310" y="97"/>
                  </a:cubicBezTo>
                  <a:cubicBezTo>
                    <a:pt x="314" y="97"/>
                    <a:pt x="318" y="94"/>
                    <a:pt x="320" y="90"/>
                  </a:cubicBezTo>
                  <a:cubicBezTo>
                    <a:pt x="321" y="87"/>
                    <a:pt x="321" y="82"/>
                    <a:pt x="318" y="79"/>
                  </a:cubicBezTo>
                  <a:close/>
                  <a:moveTo>
                    <a:pt x="86" y="161"/>
                  </a:moveTo>
                  <a:cubicBezTo>
                    <a:pt x="86" y="193"/>
                    <a:pt x="86" y="193"/>
                    <a:pt x="86" y="193"/>
                  </a:cubicBezTo>
                  <a:cubicBezTo>
                    <a:pt x="22" y="193"/>
                    <a:pt x="22" y="193"/>
                    <a:pt x="22" y="193"/>
                  </a:cubicBezTo>
                  <a:cubicBezTo>
                    <a:pt x="22" y="161"/>
                    <a:pt x="22" y="161"/>
                    <a:pt x="22" y="161"/>
                  </a:cubicBezTo>
                  <a:lnTo>
                    <a:pt x="86" y="161"/>
                  </a:lnTo>
                  <a:close/>
                  <a:moveTo>
                    <a:pt x="257" y="75"/>
                  </a:moveTo>
                  <a:cubicBezTo>
                    <a:pt x="257" y="40"/>
                    <a:pt x="257" y="40"/>
                    <a:pt x="257" y="40"/>
                  </a:cubicBezTo>
                  <a:cubicBezTo>
                    <a:pt x="287" y="75"/>
                    <a:pt x="287" y="75"/>
                    <a:pt x="287" y="75"/>
                  </a:cubicBezTo>
                  <a:lnTo>
                    <a:pt x="257" y="75"/>
                  </a:lnTo>
                  <a:close/>
                  <a:moveTo>
                    <a:pt x="235" y="26"/>
                  </a:moveTo>
                  <a:cubicBezTo>
                    <a:pt x="235" y="75"/>
                    <a:pt x="235" y="75"/>
                    <a:pt x="235" y="75"/>
                  </a:cubicBezTo>
                  <a:cubicBezTo>
                    <a:pt x="80" y="75"/>
                    <a:pt x="80" y="75"/>
                    <a:pt x="80" y="75"/>
                  </a:cubicBezTo>
                  <a:lnTo>
                    <a:pt x="235" y="26"/>
                  </a:lnTo>
                  <a:close/>
                  <a:moveTo>
                    <a:pt x="267" y="178"/>
                  </a:moveTo>
                  <a:cubicBezTo>
                    <a:pt x="235" y="217"/>
                    <a:pt x="235" y="217"/>
                    <a:pt x="235" y="217"/>
                  </a:cubicBezTo>
                  <a:cubicBezTo>
                    <a:pt x="235" y="175"/>
                    <a:pt x="235" y="175"/>
                    <a:pt x="235" y="175"/>
                  </a:cubicBezTo>
                  <a:cubicBezTo>
                    <a:pt x="267" y="137"/>
                    <a:pt x="267" y="137"/>
                    <a:pt x="267" y="137"/>
                  </a:cubicBezTo>
                  <a:lnTo>
                    <a:pt x="267" y="178"/>
                  </a:lnTo>
                  <a:close/>
                  <a:moveTo>
                    <a:pt x="235" y="257"/>
                  </a:moveTo>
                  <a:cubicBezTo>
                    <a:pt x="235" y="250"/>
                    <a:pt x="235" y="250"/>
                    <a:pt x="235" y="250"/>
                  </a:cubicBezTo>
                  <a:cubicBezTo>
                    <a:pt x="267" y="211"/>
                    <a:pt x="267" y="211"/>
                    <a:pt x="267" y="211"/>
                  </a:cubicBezTo>
                  <a:cubicBezTo>
                    <a:pt x="267" y="257"/>
                    <a:pt x="267" y="257"/>
                    <a:pt x="267" y="257"/>
                  </a:cubicBezTo>
                  <a:lnTo>
                    <a:pt x="235" y="257"/>
                  </a:lnTo>
                  <a:close/>
                  <a:moveTo>
                    <a:pt x="267" y="103"/>
                  </a:moveTo>
                  <a:cubicBezTo>
                    <a:pt x="235" y="142"/>
                    <a:pt x="235" y="142"/>
                    <a:pt x="235" y="142"/>
                  </a:cubicBezTo>
                  <a:cubicBezTo>
                    <a:pt x="235" y="97"/>
                    <a:pt x="235" y="97"/>
                    <a:pt x="235" y="97"/>
                  </a:cubicBezTo>
                  <a:cubicBezTo>
                    <a:pt x="267" y="97"/>
                    <a:pt x="267" y="97"/>
                    <a:pt x="267" y="97"/>
                  </a:cubicBezTo>
                  <a:lnTo>
                    <a:pt x="267" y="103"/>
                  </a:ln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a:solidFill>
                  <a:prstClr val="black"/>
                </a:solidFill>
                <a:latin typeface="华文楷体" panose="02010600040101010101" pitchFamily="2" charset="-122"/>
                <a:ea typeface="华文楷体" panose="02010600040101010101" pitchFamily="2" charset="-122"/>
              </a:endParaRPr>
            </a:p>
          </p:txBody>
        </p:sp>
      </p:grpSp>
      <p:grpSp>
        <p:nvGrpSpPr>
          <p:cNvPr id="253" name="Group 763"/>
          <p:cNvGrpSpPr>
            <a:grpSpLocks noChangeAspect="1"/>
          </p:cNvGrpSpPr>
          <p:nvPr/>
        </p:nvGrpSpPr>
        <p:grpSpPr bwMode="auto">
          <a:xfrm>
            <a:off x="6339950" y="3923561"/>
            <a:ext cx="324953" cy="324000"/>
            <a:chOff x="3203" y="3365"/>
            <a:chExt cx="341" cy="340"/>
          </a:xfrm>
          <a:solidFill>
            <a:srgbClr val="00A3E0"/>
          </a:solidFill>
        </p:grpSpPr>
        <p:sp>
          <p:nvSpPr>
            <p:cNvPr id="1049235" name="Freeform 764"/>
            <p:cNvSpPr>
              <a:spLocks noEditPoints="1"/>
            </p:cNvSpPr>
            <p:nvPr/>
          </p:nvSpPr>
          <p:spPr bwMode="auto">
            <a:xfrm>
              <a:off x="3295" y="3429"/>
              <a:ext cx="156" cy="212"/>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kern="0">
                <a:solidFill>
                  <a:prstClr val="black"/>
                </a:solidFill>
                <a:latin typeface="华文楷体" panose="02010600040101010101" pitchFamily="2" charset="-122"/>
                <a:ea typeface="华文楷体" panose="02010600040101010101" pitchFamily="2" charset="-122"/>
              </a:endParaRPr>
            </a:p>
          </p:txBody>
        </p:sp>
        <p:sp>
          <p:nvSpPr>
            <p:cNvPr id="1049236" name="Freeform 765"/>
            <p:cNvSpPr>
              <a:spLocks noEditPoints="1"/>
            </p:cNvSpPr>
            <p:nvPr/>
          </p:nvSpPr>
          <p:spPr bwMode="auto">
            <a:xfrm>
              <a:off x="3203" y="3365"/>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91440" tIns="45720" rIns="91440" bIns="45720" numCol="1" anchor="t" anchorCtr="0" compatLnSpc="1"/>
            <a:p>
              <a:pPr fontAlgn="base">
                <a:spcBef>
                  <a:spcPct val="0"/>
                </a:spcBef>
                <a:spcAft>
                  <a:spcPct val="0"/>
                </a:spcAft>
              </a:pPr>
              <a:endParaRPr lang="en-GB" kern="0">
                <a:solidFill>
                  <a:prstClr val="black"/>
                </a:solidFill>
                <a:latin typeface="华文楷体" panose="02010600040101010101" pitchFamily="2" charset="-122"/>
                <a:ea typeface="华文楷体" panose="02010600040101010101" pitchFamily="2" charset="-122"/>
              </a:endParaRPr>
            </a:p>
          </p:txBody>
        </p:sp>
      </p:grpSp>
      <p:sp>
        <p:nvSpPr>
          <p:cNvPr id="1049237" name="Oval 113"/>
          <p:cNvSpPr>
            <a:spLocks noChangeAspect="1"/>
          </p:cNvSpPr>
          <p:nvPr/>
        </p:nvSpPr>
        <p:spPr bwMode="gray">
          <a:xfrm>
            <a:off x="1265173"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GB" sz="1200" b="1" kern="0" dirty="0">
                <a:solidFill>
                  <a:srgbClr val="44546A"/>
                </a:solidFill>
                <a:latin typeface="华文楷体" panose="02010600040101010101" pitchFamily="2" charset="-122"/>
                <a:ea typeface="华文楷体" panose="02010600040101010101" pitchFamily="2" charset="-122"/>
              </a:rPr>
              <a:t>1</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38" name="Oval 115"/>
          <p:cNvSpPr>
            <a:spLocks noChangeAspect="1"/>
          </p:cNvSpPr>
          <p:nvPr/>
        </p:nvSpPr>
        <p:spPr bwMode="gray">
          <a:xfrm>
            <a:off x="2293117"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2</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39" name="Oval 116"/>
          <p:cNvSpPr>
            <a:spLocks noChangeAspect="1"/>
          </p:cNvSpPr>
          <p:nvPr/>
        </p:nvSpPr>
        <p:spPr bwMode="gray">
          <a:xfrm>
            <a:off x="3797461"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4</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40" name="Oval 117"/>
          <p:cNvSpPr>
            <a:spLocks noChangeAspect="1"/>
          </p:cNvSpPr>
          <p:nvPr/>
        </p:nvSpPr>
        <p:spPr bwMode="gray">
          <a:xfrm>
            <a:off x="5329679"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7</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41" name="Oval 118"/>
          <p:cNvSpPr>
            <a:spLocks noChangeAspect="1"/>
          </p:cNvSpPr>
          <p:nvPr/>
        </p:nvSpPr>
        <p:spPr bwMode="gray">
          <a:xfrm>
            <a:off x="6279244"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9</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42" name="Oval 119"/>
          <p:cNvSpPr>
            <a:spLocks noChangeAspect="1"/>
          </p:cNvSpPr>
          <p:nvPr/>
        </p:nvSpPr>
        <p:spPr bwMode="gray">
          <a:xfrm>
            <a:off x="8251741" y="1447547"/>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11</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41" name="Elbow Connector 121"/>
          <p:cNvCxnSpPr/>
          <p:nvPr/>
        </p:nvCxnSpPr>
        <p:spPr>
          <a:xfrm rot="16200000" flipH="1">
            <a:off x="1970107" y="1655072"/>
            <a:ext cx="712431" cy="554452"/>
          </a:xfrm>
          <a:prstGeom prst="bentConnector3">
            <a:avLst>
              <a:gd name="adj1" fmla="val 100137"/>
            </a:avLst>
          </a:prstGeom>
          <a:noFill/>
          <a:ln w="25400" cap="flat" cmpd="sng" algn="ctr">
            <a:solidFill>
              <a:srgbClr val="44546A"/>
            </a:solidFill>
            <a:prstDash val="solid"/>
            <a:headEnd type="triangle"/>
            <a:tailEnd type="triangle"/>
          </a:ln>
          <a:effectLst/>
        </p:spPr>
      </p:cxnSp>
      <p:cxnSp>
        <p:nvCxnSpPr>
          <p:cNvPr id="3145842" name="Elbow Connector 143"/>
          <p:cNvCxnSpPr/>
          <p:nvPr/>
        </p:nvCxnSpPr>
        <p:spPr>
          <a:xfrm rot="16200000" flipH="1">
            <a:off x="1951156" y="1618340"/>
            <a:ext cx="986045" cy="940943"/>
          </a:xfrm>
          <a:prstGeom prst="bentConnector3">
            <a:avLst>
              <a:gd name="adj1" fmla="val 101756"/>
            </a:avLst>
          </a:prstGeom>
          <a:noFill/>
          <a:ln w="25400" cap="flat" cmpd="sng" algn="ctr">
            <a:solidFill>
              <a:srgbClr val="44546A"/>
            </a:solidFill>
            <a:prstDash val="solid"/>
            <a:headEnd type="triangle"/>
          </a:ln>
          <a:effectLst/>
        </p:spPr>
      </p:cxnSp>
      <p:cxnSp>
        <p:nvCxnSpPr>
          <p:cNvPr id="3145843" name="Elbow Connector 146"/>
          <p:cNvCxnSpPr/>
          <p:nvPr/>
        </p:nvCxnSpPr>
        <p:spPr>
          <a:xfrm flipV="1">
            <a:off x="2918012" y="2444749"/>
            <a:ext cx="879449" cy="156135"/>
          </a:xfrm>
          <a:prstGeom prst="bentConnector3">
            <a:avLst/>
          </a:prstGeom>
          <a:noFill/>
          <a:ln w="25400" cap="flat" cmpd="sng" algn="ctr">
            <a:solidFill>
              <a:srgbClr val="44546A"/>
            </a:solidFill>
            <a:prstDash val="solid"/>
            <a:tailEnd type="triangle"/>
          </a:ln>
          <a:effectLst/>
        </p:spPr>
      </p:cxnSp>
      <p:sp>
        <p:nvSpPr>
          <p:cNvPr id="1049243" name="Oval 156"/>
          <p:cNvSpPr>
            <a:spLocks noChangeAspect="1"/>
          </p:cNvSpPr>
          <p:nvPr/>
        </p:nvSpPr>
        <p:spPr bwMode="gray">
          <a:xfrm>
            <a:off x="2137963" y="2013762"/>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3</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44" name="Oval 157"/>
          <p:cNvSpPr>
            <a:spLocks noChangeAspect="1"/>
          </p:cNvSpPr>
          <p:nvPr/>
        </p:nvSpPr>
        <p:spPr bwMode="gray">
          <a:xfrm>
            <a:off x="3005186" y="2311516"/>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3</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44" name="Straight Arrow Connector 163"/>
          <p:cNvCxnSpPr/>
          <p:nvPr/>
        </p:nvCxnSpPr>
        <p:spPr>
          <a:xfrm flipV="1">
            <a:off x="3115209" y="2229815"/>
            <a:ext cx="701316" cy="0"/>
          </a:xfrm>
          <a:prstGeom prst="straightConnector1">
            <a:avLst/>
          </a:prstGeom>
          <a:noFill/>
          <a:ln w="25400" cap="flat" cmpd="sng" algn="ctr">
            <a:solidFill>
              <a:srgbClr val="44546A"/>
            </a:solidFill>
            <a:prstDash val="solid"/>
            <a:headEnd type="triangle"/>
            <a:tailEnd type="triangle"/>
          </a:ln>
          <a:effectLst/>
        </p:spPr>
      </p:cxnSp>
      <p:sp>
        <p:nvSpPr>
          <p:cNvPr id="1049245" name="Oval 164"/>
          <p:cNvSpPr>
            <a:spLocks noChangeAspect="1"/>
          </p:cNvSpPr>
          <p:nvPr/>
        </p:nvSpPr>
        <p:spPr bwMode="gray">
          <a:xfrm>
            <a:off x="3339867" y="2103815"/>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5</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45" name="Elbow Connector 166"/>
          <p:cNvCxnSpPr/>
          <p:nvPr/>
        </p:nvCxnSpPr>
        <p:spPr>
          <a:xfrm rot="5400000" flipH="1" flipV="1">
            <a:off x="4120104" y="1665673"/>
            <a:ext cx="734966" cy="595202"/>
          </a:xfrm>
          <a:prstGeom prst="bentConnector3">
            <a:avLst>
              <a:gd name="adj1" fmla="val -975"/>
            </a:avLst>
          </a:prstGeom>
          <a:noFill/>
          <a:ln w="25400" cap="flat" cmpd="sng" algn="ctr">
            <a:solidFill>
              <a:srgbClr val="44546A"/>
            </a:solidFill>
            <a:prstDash val="solid"/>
            <a:headEnd type="triangle"/>
            <a:tailEnd type="triangle"/>
          </a:ln>
          <a:effectLst/>
        </p:spPr>
      </p:cxnSp>
      <p:sp>
        <p:nvSpPr>
          <p:cNvPr id="1049246" name="Oval 173"/>
          <p:cNvSpPr>
            <a:spLocks noChangeAspect="1"/>
          </p:cNvSpPr>
          <p:nvPr/>
        </p:nvSpPr>
        <p:spPr bwMode="gray">
          <a:xfrm>
            <a:off x="4489759" y="2050848"/>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6</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46" name="Elbow Connector 175"/>
          <p:cNvCxnSpPr/>
          <p:nvPr/>
        </p:nvCxnSpPr>
        <p:spPr>
          <a:xfrm rot="16200000" flipH="1">
            <a:off x="5067980" y="1678552"/>
            <a:ext cx="751819" cy="625794"/>
          </a:xfrm>
          <a:prstGeom prst="bentConnector3">
            <a:avLst>
              <a:gd name="adj1" fmla="val 98988"/>
            </a:avLst>
          </a:prstGeom>
          <a:noFill/>
          <a:ln w="25400" cap="flat" cmpd="sng" algn="ctr">
            <a:solidFill>
              <a:srgbClr val="44546A"/>
            </a:solidFill>
            <a:prstDash val="solid"/>
            <a:headEnd type="triangle"/>
            <a:tailEnd type="triangle"/>
          </a:ln>
          <a:effectLst/>
        </p:spPr>
      </p:cxnSp>
      <p:sp>
        <p:nvSpPr>
          <p:cNvPr id="1049247" name="Oval 179"/>
          <p:cNvSpPr>
            <a:spLocks noChangeAspect="1"/>
          </p:cNvSpPr>
          <p:nvPr/>
        </p:nvSpPr>
        <p:spPr bwMode="gray">
          <a:xfrm>
            <a:off x="5176239" y="2063761"/>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8</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47" name="Elbow Connector 181"/>
          <p:cNvCxnSpPr/>
          <p:nvPr/>
        </p:nvCxnSpPr>
        <p:spPr>
          <a:xfrm rot="5400000" flipH="1" flipV="1">
            <a:off x="6096742" y="1719694"/>
            <a:ext cx="723759" cy="542103"/>
          </a:xfrm>
          <a:prstGeom prst="bentConnector3">
            <a:avLst>
              <a:gd name="adj1" fmla="val 868"/>
            </a:avLst>
          </a:prstGeom>
          <a:noFill/>
          <a:ln w="25400" cap="flat" cmpd="sng" algn="ctr">
            <a:solidFill>
              <a:srgbClr val="44546A"/>
            </a:solidFill>
            <a:prstDash val="solid"/>
            <a:headEnd type="triangle"/>
            <a:tailEnd type="triangle"/>
          </a:ln>
          <a:effectLst/>
        </p:spPr>
      </p:cxnSp>
      <p:cxnSp>
        <p:nvCxnSpPr>
          <p:cNvPr id="3145848" name="Elbow Connector 198"/>
          <p:cNvCxnSpPr/>
          <p:nvPr/>
        </p:nvCxnSpPr>
        <p:spPr>
          <a:xfrm rot="16200000" flipH="1">
            <a:off x="5979730" y="1697686"/>
            <a:ext cx="636896" cy="499255"/>
          </a:xfrm>
          <a:prstGeom prst="bentConnector3">
            <a:avLst>
              <a:gd name="adj1" fmla="val 41026"/>
            </a:avLst>
          </a:prstGeom>
          <a:noFill/>
          <a:ln w="25400" cap="flat" cmpd="sng" algn="ctr">
            <a:solidFill>
              <a:srgbClr val="44546A"/>
            </a:solidFill>
            <a:prstDash val="solid"/>
            <a:headEnd type="triangle"/>
          </a:ln>
          <a:effectLst/>
        </p:spPr>
      </p:cxnSp>
      <p:cxnSp>
        <p:nvCxnSpPr>
          <p:cNvPr id="3145849" name="Straight Connector 204"/>
          <p:cNvCxnSpPr/>
          <p:nvPr/>
        </p:nvCxnSpPr>
        <p:spPr>
          <a:xfrm flipV="1">
            <a:off x="6060524" y="2265762"/>
            <a:ext cx="504000" cy="0"/>
          </a:xfrm>
          <a:prstGeom prst="line">
            <a:avLst/>
          </a:prstGeom>
          <a:noFill/>
          <a:ln w="25400" cap="flat" cmpd="sng" algn="ctr">
            <a:solidFill>
              <a:srgbClr val="44546A"/>
            </a:solidFill>
            <a:prstDash val="solid"/>
            <a:headEnd type="triangle"/>
          </a:ln>
          <a:effectLst/>
        </p:spPr>
      </p:cxnSp>
      <p:sp>
        <p:nvSpPr>
          <p:cNvPr id="1049248" name="Oval 209"/>
          <p:cNvSpPr>
            <a:spLocks noChangeAspect="1"/>
          </p:cNvSpPr>
          <p:nvPr/>
        </p:nvSpPr>
        <p:spPr bwMode="gray">
          <a:xfrm>
            <a:off x="6512740" y="1956568"/>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sz="1200" b="1" kern="0" dirty="0">
                <a:solidFill>
                  <a:srgbClr val="44546A"/>
                </a:solidFill>
                <a:latin typeface="华文楷体" panose="02010600040101010101" pitchFamily="2" charset="-122"/>
                <a:ea typeface="华文楷体" panose="02010600040101010101" pitchFamily="2" charset="-122"/>
              </a:rPr>
              <a:t>10</a:t>
            </a:r>
            <a:endParaRPr lang="en-GB" sz="1200" b="1" kern="0" dirty="0">
              <a:solidFill>
                <a:srgbClr val="44546A"/>
              </a:solidFill>
              <a:latin typeface="华文楷体" panose="02010600040101010101" pitchFamily="2" charset="-122"/>
              <a:ea typeface="华文楷体" panose="02010600040101010101" pitchFamily="2" charset="-122"/>
            </a:endParaRPr>
          </a:p>
        </p:txBody>
      </p:sp>
      <p:cxnSp>
        <p:nvCxnSpPr>
          <p:cNvPr id="3145850" name="Straight Connector 211"/>
          <p:cNvCxnSpPr/>
          <p:nvPr/>
        </p:nvCxnSpPr>
        <p:spPr>
          <a:xfrm>
            <a:off x="638175" y="1547423"/>
            <a:ext cx="0" cy="1152000"/>
          </a:xfrm>
          <a:prstGeom prst="line">
            <a:avLst/>
          </a:prstGeom>
          <a:noFill/>
          <a:ln w="25400" cap="flat" cmpd="sng" algn="ctr">
            <a:solidFill>
              <a:srgbClr val="44546A"/>
            </a:solidFill>
            <a:prstDash val="solid"/>
            <a:headEnd type="triangle"/>
          </a:ln>
          <a:effectLst/>
        </p:spPr>
      </p:cxnSp>
      <p:cxnSp>
        <p:nvCxnSpPr>
          <p:cNvPr id="3145851" name="Straight Connector 213"/>
          <p:cNvCxnSpPr/>
          <p:nvPr/>
        </p:nvCxnSpPr>
        <p:spPr>
          <a:xfrm>
            <a:off x="9098089" y="1547423"/>
            <a:ext cx="0" cy="1152000"/>
          </a:xfrm>
          <a:prstGeom prst="line">
            <a:avLst/>
          </a:prstGeom>
          <a:noFill/>
          <a:ln w="25400" cap="flat" cmpd="sng" algn="ctr">
            <a:solidFill>
              <a:srgbClr val="44546A"/>
            </a:solidFill>
            <a:prstDash val="solid"/>
            <a:headEnd type="triangle"/>
          </a:ln>
          <a:effectLst/>
        </p:spPr>
      </p:cxnSp>
      <p:cxnSp>
        <p:nvCxnSpPr>
          <p:cNvPr id="3145852" name="Straight Connector 215"/>
          <p:cNvCxnSpPr/>
          <p:nvPr/>
        </p:nvCxnSpPr>
        <p:spPr>
          <a:xfrm flipV="1">
            <a:off x="638175" y="2677538"/>
            <a:ext cx="8459914" cy="0"/>
          </a:xfrm>
          <a:prstGeom prst="line">
            <a:avLst/>
          </a:prstGeom>
          <a:noFill/>
          <a:ln w="25400" cap="flat" cmpd="sng" algn="ctr">
            <a:solidFill>
              <a:srgbClr val="44546A"/>
            </a:solidFill>
            <a:prstDash val="solid"/>
          </a:ln>
          <a:effectLst/>
        </p:spPr>
      </p:cxnSp>
      <p:sp>
        <p:nvSpPr>
          <p:cNvPr id="1049249" name="Oval 217"/>
          <p:cNvSpPr>
            <a:spLocks noChangeAspect="1"/>
          </p:cNvSpPr>
          <p:nvPr/>
        </p:nvSpPr>
        <p:spPr bwMode="gray">
          <a:xfrm>
            <a:off x="4830561" y="2396449"/>
            <a:ext cx="252000" cy="252000"/>
          </a:xfrm>
          <a:prstGeom prst="ellipse">
            <a:avLst/>
          </a:prstGeom>
          <a:solidFill>
            <a:sysClr val="window" lastClr="FFFFFF">
              <a:lumMod val="95000"/>
            </a:sysClr>
          </a:solidFill>
          <a:ln w="12700" algn="ctr">
            <a:solidFill>
              <a:srgbClr val="44546A"/>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44546A"/>
                </a:solidFill>
                <a:latin typeface="华文楷体" panose="02010600040101010101" pitchFamily="2" charset="-122"/>
                <a:ea typeface="华文楷体" panose="02010600040101010101" pitchFamily="2" charset="-122"/>
              </a:rPr>
              <a:t>12</a:t>
            </a:r>
            <a:endParaRPr lang="en-GB" sz="1200" b="1" kern="0" dirty="0">
              <a:solidFill>
                <a:srgbClr val="44546A"/>
              </a:solidFill>
              <a:latin typeface="华文楷体" panose="02010600040101010101" pitchFamily="2" charset="-122"/>
              <a:ea typeface="华文楷体" panose="02010600040101010101" pitchFamily="2" charset="-122"/>
            </a:endParaRPr>
          </a:p>
        </p:txBody>
      </p:sp>
      <p:sp>
        <p:nvSpPr>
          <p:cNvPr id="1049250" name="Oval 218"/>
          <p:cNvSpPr>
            <a:spLocks noChangeAspect="1"/>
          </p:cNvSpPr>
          <p:nvPr/>
        </p:nvSpPr>
        <p:spPr bwMode="gray">
          <a:xfrm>
            <a:off x="1222567" y="2885619"/>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GB" sz="1200" b="1" kern="0" dirty="0">
                <a:solidFill>
                  <a:prstClr val="white"/>
                </a:solidFill>
                <a:latin typeface="华文楷体" panose="02010600040101010101" pitchFamily="2" charset="-122"/>
                <a:ea typeface="华文楷体" panose="02010600040101010101" pitchFamily="2" charset="-122"/>
              </a:rPr>
              <a:t>1</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1" name="Oval 219"/>
          <p:cNvSpPr>
            <a:spLocks noChangeAspect="1"/>
          </p:cNvSpPr>
          <p:nvPr/>
        </p:nvSpPr>
        <p:spPr bwMode="gray">
          <a:xfrm>
            <a:off x="1222567" y="3277545"/>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2</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2" name="Oval 220"/>
          <p:cNvSpPr>
            <a:spLocks noChangeAspect="1"/>
          </p:cNvSpPr>
          <p:nvPr/>
        </p:nvSpPr>
        <p:spPr bwMode="gray">
          <a:xfrm>
            <a:off x="1222567" y="3666908"/>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3</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3" name="Oval 221"/>
          <p:cNvSpPr>
            <a:spLocks noChangeAspect="1"/>
          </p:cNvSpPr>
          <p:nvPr/>
        </p:nvSpPr>
        <p:spPr bwMode="gray">
          <a:xfrm>
            <a:off x="1222567" y="4030361"/>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4</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4" name="Oval 222"/>
          <p:cNvSpPr>
            <a:spLocks noChangeAspect="1"/>
          </p:cNvSpPr>
          <p:nvPr/>
        </p:nvSpPr>
        <p:spPr bwMode="gray">
          <a:xfrm>
            <a:off x="2513979" y="2885619"/>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5</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5" name="Oval 223"/>
          <p:cNvSpPr>
            <a:spLocks noChangeAspect="1"/>
          </p:cNvSpPr>
          <p:nvPr/>
        </p:nvSpPr>
        <p:spPr bwMode="gray">
          <a:xfrm>
            <a:off x="2513979" y="3277545"/>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6</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6" name="Oval 224"/>
          <p:cNvSpPr>
            <a:spLocks noChangeAspect="1"/>
          </p:cNvSpPr>
          <p:nvPr/>
        </p:nvSpPr>
        <p:spPr bwMode="gray">
          <a:xfrm>
            <a:off x="2513979" y="3666908"/>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7</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7" name="Oval 225"/>
          <p:cNvSpPr>
            <a:spLocks noChangeAspect="1"/>
          </p:cNvSpPr>
          <p:nvPr/>
        </p:nvSpPr>
        <p:spPr bwMode="gray">
          <a:xfrm>
            <a:off x="2513979" y="4030361"/>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8</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8" name="Oval 226"/>
          <p:cNvSpPr>
            <a:spLocks noChangeAspect="1"/>
          </p:cNvSpPr>
          <p:nvPr/>
        </p:nvSpPr>
        <p:spPr bwMode="gray">
          <a:xfrm>
            <a:off x="3787028" y="2885619"/>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prstClr val="white"/>
                </a:solidFill>
                <a:latin typeface="华文楷体" panose="02010600040101010101" pitchFamily="2" charset="-122"/>
                <a:ea typeface="华文楷体" panose="02010600040101010101" pitchFamily="2" charset="-122"/>
              </a:rPr>
              <a:t>9</a:t>
            </a:r>
            <a:endParaRPr lang="en-GB" sz="1200" b="1" kern="0" dirty="0">
              <a:solidFill>
                <a:prstClr val="white"/>
              </a:solidFill>
              <a:latin typeface="华文楷体" panose="02010600040101010101" pitchFamily="2" charset="-122"/>
              <a:ea typeface="华文楷体" panose="02010600040101010101" pitchFamily="2" charset="-122"/>
            </a:endParaRPr>
          </a:p>
        </p:txBody>
      </p:sp>
      <p:sp>
        <p:nvSpPr>
          <p:cNvPr id="1049259" name="Oval 227"/>
          <p:cNvSpPr>
            <a:spLocks noChangeAspect="1"/>
          </p:cNvSpPr>
          <p:nvPr/>
        </p:nvSpPr>
        <p:spPr bwMode="gray">
          <a:xfrm>
            <a:off x="3787028" y="3277545"/>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prstClr val="white"/>
                </a:solidFill>
                <a:latin typeface="华文楷体" panose="02010600040101010101" pitchFamily="2" charset="-122"/>
                <a:ea typeface="华文楷体" panose="02010600040101010101" pitchFamily="2" charset="-122"/>
              </a:rPr>
              <a:t>10</a:t>
            </a:r>
            <a:endParaRPr lang="en-GB" sz="1050" b="1" kern="0" dirty="0">
              <a:solidFill>
                <a:prstClr val="white"/>
              </a:solidFill>
              <a:latin typeface="华文楷体" panose="02010600040101010101" pitchFamily="2" charset="-122"/>
              <a:ea typeface="华文楷体" panose="02010600040101010101" pitchFamily="2" charset="-122"/>
            </a:endParaRPr>
          </a:p>
        </p:txBody>
      </p:sp>
      <p:sp>
        <p:nvSpPr>
          <p:cNvPr id="1049260" name="Oval 228"/>
          <p:cNvSpPr>
            <a:spLocks noChangeAspect="1"/>
          </p:cNvSpPr>
          <p:nvPr/>
        </p:nvSpPr>
        <p:spPr bwMode="gray">
          <a:xfrm>
            <a:off x="3788067" y="3649161"/>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prstClr val="white"/>
                </a:solidFill>
                <a:latin typeface="华文楷体" panose="02010600040101010101" pitchFamily="2" charset="-122"/>
                <a:ea typeface="华文楷体" panose="02010600040101010101" pitchFamily="2" charset="-122"/>
              </a:rPr>
              <a:t>11</a:t>
            </a:r>
            <a:endParaRPr lang="en-GB" sz="1050" b="1" kern="0" dirty="0">
              <a:solidFill>
                <a:prstClr val="white"/>
              </a:solidFill>
              <a:latin typeface="华文楷体" panose="02010600040101010101" pitchFamily="2" charset="-122"/>
              <a:ea typeface="华文楷体" panose="02010600040101010101" pitchFamily="2" charset="-122"/>
            </a:endParaRPr>
          </a:p>
        </p:txBody>
      </p:sp>
      <p:sp>
        <p:nvSpPr>
          <p:cNvPr id="1049261" name="Oval 229"/>
          <p:cNvSpPr>
            <a:spLocks noChangeAspect="1"/>
          </p:cNvSpPr>
          <p:nvPr/>
        </p:nvSpPr>
        <p:spPr bwMode="gray">
          <a:xfrm>
            <a:off x="3787028" y="4030361"/>
            <a:ext cx="216000" cy="216000"/>
          </a:xfrm>
          <a:prstGeom prst="ellipse">
            <a:avLst/>
          </a:prstGeom>
          <a:noFill/>
          <a:ln w="12700" algn="ctr">
            <a:solidFill>
              <a:sysClr val="window" lastClr="FFFFFF"/>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prstClr val="white"/>
                </a:solidFill>
                <a:latin typeface="华文楷体" panose="02010600040101010101" pitchFamily="2" charset="-122"/>
                <a:ea typeface="华文楷体" panose="02010600040101010101" pitchFamily="2" charset="-122"/>
              </a:rPr>
              <a:t>12</a:t>
            </a:r>
            <a:endParaRPr lang="en-GB" sz="1050" b="1" kern="0" dirty="0">
              <a:solidFill>
                <a:prstClr val="white"/>
              </a:solidFill>
              <a:latin typeface="华文楷体" panose="02010600040101010101" pitchFamily="2" charset="-122"/>
              <a:ea typeface="华文楷体" panose="02010600040101010101" pitchFamily="2" charset="-122"/>
            </a:endParaRPr>
          </a:p>
        </p:txBody>
      </p:sp>
      <p:sp>
        <p:nvSpPr>
          <p:cNvPr id="1049262" name="Oval 230"/>
          <p:cNvSpPr>
            <a:spLocks noChangeAspect="1"/>
          </p:cNvSpPr>
          <p:nvPr/>
        </p:nvSpPr>
        <p:spPr bwMode="gray">
          <a:xfrm>
            <a:off x="7523825" y="2929575"/>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GB" sz="1200" b="1" kern="0" dirty="0">
                <a:solidFill>
                  <a:srgbClr val="00A3E0"/>
                </a:solidFill>
                <a:latin typeface="华文楷体" panose="02010600040101010101" pitchFamily="2" charset="-122"/>
                <a:ea typeface="华文楷体" panose="02010600040101010101" pitchFamily="2" charset="-122"/>
              </a:rPr>
              <a:t>1</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63" name="Oval 233"/>
          <p:cNvSpPr>
            <a:spLocks noChangeAspect="1"/>
          </p:cNvSpPr>
          <p:nvPr/>
        </p:nvSpPr>
        <p:spPr bwMode="gray">
          <a:xfrm>
            <a:off x="7864008" y="2929575"/>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2</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64" name="Oval 234"/>
          <p:cNvSpPr>
            <a:spLocks noChangeAspect="1"/>
          </p:cNvSpPr>
          <p:nvPr/>
        </p:nvSpPr>
        <p:spPr bwMode="gray">
          <a:xfrm>
            <a:off x="8204191" y="2929575"/>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3</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65" name="Oval 236"/>
          <p:cNvSpPr>
            <a:spLocks noChangeAspect="1"/>
          </p:cNvSpPr>
          <p:nvPr/>
        </p:nvSpPr>
        <p:spPr bwMode="gray">
          <a:xfrm>
            <a:off x="8544374" y="2929575"/>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srgbClr val="00A3E0"/>
                </a:solidFill>
                <a:latin typeface="华文楷体" panose="02010600040101010101" pitchFamily="2" charset="-122"/>
                <a:ea typeface="华文楷体" panose="02010600040101010101" pitchFamily="2" charset="-122"/>
              </a:rPr>
              <a:t>11</a:t>
            </a:r>
            <a:endParaRPr lang="en-GB" sz="1050" b="1" kern="0" dirty="0">
              <a:solidFill>
                <a:srgbClr val="00A3E0"/>
              </a:solidFill>
              <a:latin typeface="华文楷体" panose="02010600040101010101" pitchFamily="2" charset="-122"/>
              <a:ea typeface="华文楷体" panose="02010600040101010101" pitchFamily="2" charset="-122"/>
            </a:endParaRPr>
          </a:p>
        </p:txBody>
      </p:sp>
      <p:sp>
        <p:nvSpPr>
          <p:cNvPr id="1049266" name="Oval 237"/>
          <p:cNvSpPr>
            <a:spLocks noChangeAspect="1"/>
          </p:cNvSpPr>
          <p:nvPr/>
        </p:nvSpPr>
        <p:spPr bwMode="gray">
          <a:xfrm>
            <a:off x="8884556" y="2929575"/>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srgbClr val="00A3E0"/>
                </a:solidFill>
                <a:latin typeface="华文楷体" panose="02010600040101010101" pitchFamily="2" charset="-122"/>
                <a:ea typeface="华文楷体" panose="02010600040101010101" pitchFamily="2" charset="-122"/>
              </a:rPr>
              <a:t>12</a:t>
            </a:r>
            <a:endParaRPr lang="en-GB" sz="1050" b="1" kern="0" dirty="0">
              <a:solidFill>
                <a:srgbClr val="00A3E0"/>
              </a:solidFill>
              <a:latin typeface="华文楷体" panose="02010600040101010101" pitchFamily="2" charset="-122"/>
              <a:ea typeface="华文楷体" panose="02010600040101010101" pitchFamily="2" charset="-122"/>
            </a:endParaRPr>
          </a:p>
        </p:txBody>
      </p:sp>
      <p:sp>
        <p:nvSpPr>
          <p:cNvPr id="1049267" name="Oval 238"/>
          <p:cNvSpPr>
            <a:spLocks noChangeAspect="1"/>
          </p:cNvSpPr>
          <p:nvPr/>
        </p:nvSpPr>
        <p:spPr bwMode="gray">
          <a:xfrm>
            <a:off x="7521609" y="3450964"/>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4</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68" name="Oval 239"/>
          <p:cNvSpPr>
            <a:spLocks noChangeAspect="1"/>
          </p:cNvSpPr>
          <p:nvPr/>
        </p:nvSpPr>
        <p:spPr bwMode="gray">
          <a:xfrm>
            <a:off x="7861792" y="3450964"/>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7</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69" name="Oval 240"/>
          <p:cNvSpPr>
            <a:spLocks noChangeAspect="1"/>
          </p:cNvSpPr>
          <p:nvPr/>
        </p:nvSpPr>
        <p:spPr bwMode="gray">
          <a:xfrm>
            <a:off x="8201975" y="3450964"/>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9</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70" name="Oval 241"/>
          <p:cNvSpPr>
            <a:spLocks noChangeAspect="1"/>
          </p:cNvSpPr>
          <p:nvPr/>
        </p:nvSpPr>
        <p:spPr bwMode="gray">
          <a:xfrm>
            <a:off x="7521609" y="3977561"/>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5</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71" name="Oval 242"/>
          <p:cNvSpPr>
            <a:spLocks noChangeAspect="1"/>
          </p:cNvSpPr>
          <p:nvPr/>
        </p:nvSpPr>
        <p:spPr bwMode="gray">
          <a:xfrm>
            <a:off x="7861792" y="3977561"/>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6</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72" name="Oval 243"/>
          <p:cNvSpPr>
            <a:spLocks noChangeAspect="1"/>
          </p:cNvSpPr>
          <p:nvPr/>
        </p:nvSpPr>
        <p:spPr bwMode="gray">
          <a:xfrm>
            <a:off x="8201975" y="3977561"/>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200" b="1" kern="0" dirty="0">
                <a:solidFill>
                  <a:srgbClr val="00A3E0"/>
                </a:solidFill>
                <a:latin typeface="华文楷体" panose="02010600040101010101" pitchFamily="2" charset="-122"/>
                <a:ea typeface="华文楷体" panose="02010600040101010101" pitchFamily="2" charset="-122"/>
              </a:rPr>
              <a:t>8</a:t>
            </a:r>
            <a:endParaRPr lang="en-GB" sz="1200" b="1" kern="0" dirty="0">
              <a:solidFill>
                <a:srgbClr val="00A3E0"/>
              </a:solidFill>
              <a:latin typeface="华文楷体" panose="02010600040101010101" pitchFamily="2" charset="-122"/>
              <a:ea typeface="华文楷体" panose="02010600040101010101" pitchFamily="2" charset="-122"/>
            </a:endParaRPr>
          </a:p>
        </p:txBody>
      </p:sp>
      <p:sp>
        <p:nvSpPr>
          <p:cNvPr id="1049273" name="Oval 244"/>
          <p:cNvSpPr>
            <a:spLocks noChangeAspect="1"/>
          </p:cNvSpPr>
          <p:nvPr/>
        </p:nvSpPr>
        <p:spPr bwMode="gray">
          <a:xfrm>
            <a:off x="8542158" y="3977561"/>
            <a:ext cx="216000" cy="216000"/>
          </a:xfrm>
          <a:prstGeom prst="ellipse">
            <a:avLst/>
          </a:prstGeom>
          <a:noFill/>
          <a:ln w="19050" algn="ctr">
            <a:solidFill>
              <a:srgbClr val="00A3E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050" b="1" kern="0" dirty="0">
                <a:solidFill>
                  <a:srgbClr val="00A3E0"/>
                </a:solidFill>
                <a:latin typeface="华文楷体" panose="02010600040101010101" pitchFamily="2" charset="-122"/>
                <a:ea typeface="华文楷体" panose="02010600040101010101" pitchFamily="2" charset="-122"/>
              </a:rPr>
              <a:t>10</a:t>
            </a:r>
            <a:endParaRPr lang="en-GB" sz="1050" b="1" kern="0" dirty="0">
              <a:solidFill>
                <a:srgbClr val="00A3E0"/>
              </a:solidFill>
              <a:latin typeface="华文楷体" panose="02010600040101010101" pitchFamily="2" charset="-122"/>
              <a:ea typeface="华文楷体" panose="02010600040101010101" pitchFamily="2" charset="-122"/>
            </a:endParaRPr>
          </a:p>
        </p:txBody>
      </p:sp>
      <p:sp>
        <p:nvSpPr>
          <p:cNvPr id="1049274" name="Rectangle 288"/>
          <p:cNvSpPr/>
          <p:nvPr/>
        </p:nvSpPr>
        <p:spPr bwMode="gray">
          <a:xfrm>
            <a:off x="280161" y="4779634"/>
            <a:ext cx="9100800" cy="1656000"/>
          </a:xfrm>
          <a:prstGeom prst="rect">
            <a:avLst/>
          </a:prstGeom>
          <a:noFill/>
          <a:ln w="3175" algn="ctr">
            <a:solidFill>
              <a:sysClr val="window" lastClr="FFFFFF">
                <a:lumMod val="65000"/>
              </a:sysClr>
            </a:solidFill>
            <a:prstDash val="dash"/>
            <a:miter lim="800000"/>
          </a:ln>
        </p:spPr>
        <p:txBody>
          <a:bodyPr wrap="square" lIns="88900" tIns="88900" rIns="88900" bIns="88900" rtlCol="0" anchor="ctr"/>
          <a:p>
            <a:pPr marL="285750" indent="-285750" fontAlgn="base">
              <a:spcBef>
                <a:spcPct val="0"/>
              </a:spcBef>
              <a:spcAft>
                <a:spcPct val="0"/>
              </a:spcAft>
              <a:buFont typeface="Wingdings" panose="05000000000000000000" pitchFamily="2" charset="2"/>
              <a:buChar char="§"/>
            </a:pPr>
            <a:r>
              <a:rPr lang="zh-CN" altLang="en-US" sz="1700" kern="0" dirty="0">
                <a:solidFill>
                  <a:prstClr val="black"/>
                </a:solidFill>
                <a:latin typeface="华文楷体" panose="02010600040101010101" pitchFamily="2" charset="-122"/>
                <a:ea typeface="华文楷体" panose="02010600040101010101" pitchFamily="2" charset="-122"/>
              </a:rPr>
              <a:t>一体化促使数据采集自动化，最大程度上缩短业务记录与财务核算时间差，使得会计核算变得</a:t>
            </a:r>
            <a:r>
              <a:rPr lang="zh-CN" altLang="en-US" sz="1700" b="1" kern="0" dirty="0">
                <a:solidFill>
                  <a:srgbClr val="FF0000"/>
                </a:solidFill>
                <a:latin typeface="华文楷体" panose="02010600040101010101" pitchFamily="2" charset="-122"/>
                <a:ea typeface="华文楷体" panose="02010600040101010101" pitchFamily="2" charset="-122"/>
              </a:rPr>
              <a:t>更及时、更准确</a:t>
            </a:r>
            <a:r>
              <a:rPr lang="zh-CN" altLang="en-US" sz="1700" kern="0" dirty="0">
                <a:solidFill>
                  <a:prstClr val="black"/>
                </a:solidFill>
                <a:latin typeface="华文楷体" panose="02010600040101010101" pitchFamily="2" charset="-122"/>
                <a:ea typeface="华文楷体" panose="02010600040101010101" pitchFamily="2" charset="-122"/>
              </a:rPr>
              <a:t>；</a:t>
            </a:r>
            <a:endParaRPr lang="en-US" altLang="zh-CN" sz="1700" kern="0" dirty="0">
              <a:solidFill>
                <a:prstClr val="black"/>
              </a:solidFill>
              <a:latin typeface="华文楷体" panose="02010600040101010101" pitchFamily="2" charset="-122"/>
              <a:ea typeface="华文楷体" panose="02010600040101010101" pitchFamily="2" charset="-122"/>
            </a:endParaRPr>
          </a:p>
          <a:p>
            <a:pPr marL="285750" indent="-285750" fontAlgn="base">
              <a:spcBef>
                <a:spcPct val="0"/>
              </a:spcBef>
              <a:spcAft>
                <a:spcPct val="0"/>
              </a:spcAft>
              <a:buFont typeface="Wingdings" panose="05000000000000000000" pitchFamily="2" charset="2"/>
              <a:buChar char="§"/>
            </a:pPr>
            <a:r>
              <a:rPr lang="zh-CN" altLang="en-US" sz="1700" kern="0" dirty="0">
                <a:solidFill>
                  <a:prstClr val="black"/>
                </a:solidFill>
                <a:latin typeface="华文楷体" panose="02010600040101010101" pitchFamily="2" charset="-122"/>
                <a:ea typeface="华文楷体" panose="02010600040101010101" pitchFamily="2" charset="-122"/>
              </a:rPr>
              <a:t>一体化促使财务在对业务监控方面实现了自动化，如预算执行、信用管控、资金管理、风险管控等，从而</a:t>
            </a:r>
            <a:r>
              <a:rPr lang="zh-CN" altLang="en-US" sz="1700" b="1" kern="0" dirty="0">
                <a:solidFill>
                  <a:srgbClr val="FF0000"/>
                </a:solidFill>
                <a:latin typeface="华文楷体" panose="02010600040101010101" pitchFamily="2" charset="-122"/>
                <a:ea typeface="华文楷体" panose="02010600040101010101" pitchFamily="2" charset="-122"/>
              </a:rPr>
              <a:t>提高整体流程执行效率</a:t>
            </a:r>
            <a:r>
              <a:rPr lang="zh-CN" altLang="en-US" sz="1700" kern="0" dirty="0">
                <a:solidFill>
                  <a:prstClr val="black"/>
                </a:solidFill>
                <a:latin typeface="华文楷体" panose="02010600040101010101" pitchFamily="2" charset="-122"/>
                <a:ea typeface="华文楷体" panose="02010600040101010101" pitchFamily="2" charset="-122"/>
              </a:rPr>
              <a:t>，推动财务工作重心由财务核算向管理会计转型；</a:t>
            </a:r>
            <a:endParaRPr lang="zh-CN" altLang="en-US" sz="1700" kern="0" dirty="0">
              <a:solidFill>
                <a:prstClr val="black"/>
              </a:solidFill>
              <a:latin typeface="华文楷体" panose="02010600040101010101" pitchFamily="2" charset="-122"/>
              <a:ea typeface="华文楷体" panose="02010600040101010101" pitchFamily="2" charset="-122"/>
            </a:endParaRPr>
          </a:p>
          <a:p>
            <a:pPr marL="285750" indent="-285750" fontAlgn="base">
              <a:spcBef>
                <a:spcPct val="0"/>
              </a:spcBef>
              <a:spcAft>
                <a:spcPct val="0"/>
              </a:spcAft>
              <a:buFont typeface="Wingdings" panose="05000000000000000000" pitchFamily="2" charset="2"/>
              <a:buChar char="§"/>
            </a:pPr>
            <a:r>
              <a:rPr lang="zh-CN" altLang="en-US" sz="1700" kern="0" dirty="0">
                <a:solidFill>
                  <a:prstClr val="black"/>
                </a:solidFill>
                <a:latin typeface="华文楷体" panose="02010600040101010101" pitchFamily="2" charset="-122"/>
                <a:ea typeface="华文楷体" panose="02010600040101010101" pitchFamily="2" charset="-122"/>
              </a:rPr>
              <a:t>一体化促使财务核算数据向业务数据的可追溯分析，使得财务分析更加深入和准确</a:t>
            </a:r>
            <a:r>
              <a:rPr lang="en-US" altLang="zh-CN" sz="1700" kern="0" dirty="0">
                <a:solidFill>
                  <a:prstClr val="black"/>
                </a:solidFill>
                <a:latin typeface="华文楷体" panose="02010600040101010101" pitchFamily="2" charset="-122"/>
                <a:ea typeface="华文楷体" panose="02010600040101010101" pitchFamily="2" charset="-122"/>
              </a:rPr>
              <a:t>,</a:t>
            </a:r>
            <a:r>
              <a:rPr lang="zh-CN" altLang="en-US" sz="1700" kern="0" dirty="0">
                <a:solidFill>
                  <a:prstClr val="black"/>
                </a:solidFill>
                <a:latin typeface="华文楷体" panose="02010600040101010101" pitchFamily="2" charset="-122"/>
                <a:ea typeface="华文楷体" panose="02010600040101010101" pitchFamily="2" charset="-122"/>
              </a:rPr>
              <a:t>促进财务模式从核算型财务</a:t>
            </a:r>
            <a:r>
              <a:rPr lang="zh-CN" altLang="en-US" sz="1700" b="1" kern="0" dirty="0">
                <a:solidFill>
                  <a:srgbClr val="FF0000"/>
                </a:solidFill>
                <a:latin typeface="华文楷体" panose="02010600040101010101" pitchFamily="2" charset="-122"/>
                <a:ea typeface="华文楷体" panose="02010600040101010101" pitchFamily="2" charset="-122"/>
              </a:rPr>
              <a:t>向分析管控型财务</a:t>
            </a:r>
            <a:r>
              <a:rPr lang="zh-CN" altLang="en-US" sz="1700" kern="0" dirty="0">
                <a:solidFill>
                  <a:prstClr val="black"/>
                </a:solidFill>
                <a:latin typeface="华文楷体" panose="02010600040101010101" pitchFamily="2" charset="-122"/>
                <a:ea typeface="华文楷体" panose="02010600040101010101" pitchFamily="2" charset="-122"/>
              </a:rPr>
              <a:t>的转变；</a:t>
            </a:r>
            <a:endParaRPr lang="zh-CN" altLang="en-US" sz="1700" kern="0" dirty="0">
              <a:solidFill>
                <a:prstClr val="black"/>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4" name=""/>
        <p:cNvGrpSpPr/>
        <p:nvPr/>
      </p:nvGrpSpPr>
      <p:grpSpPr>
        <a:xfrm>
          <a:off x="0" y="0"/>
          <a:ext cx="0" cy="0"/>
          <a:chOff x="0" y="0"/>
          <a:chExt cx="0" cy="0"/>
        </a:xfrm>
      </p:grpSpPr>
      <p:sp>
        <p:nvSpPr>
          <p:cNvPr id="1049275" name="Rectangle 398"/>
          <p:cNvSpPr>
            <a:spLocks noChangeArrowheads="1"/>
          </p:cNvSpPr>
          <p:nvPr/>
        </p:nvSpPr>
        <p:spPr bwMode="auto">
          <a:xfrm>
            <a:off x="1568624" y="6080324"/>
            <a:ext cx="1429184" cy="294230"/>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endParaRPr lang="zh-CN" altLang="en-US" sz="1000" kern="0" dirty="0">
              <a:solidFill>
                <a:srgbClr val="002776"/>
              </a:solidFill>
              <a:latin typeface="华文楷体" panose="02010600040101010101" pitchFamily="2" charset="-122"/>
              <a:ea typeface="华文楷体" panose="02010600040101010101" pitchFamily="2" charset="-122"/>
            </a:endParaRPr>
          </a:p>
        </p:txBody>
      </p:sp>
      <p:grpSp>
        <p:nvGrpSpPr>
          <p:cNvPr id="255" name="Group 1"/>
          <p:cNvGrpSpPr/>
          <p:nvPr/>
        </p:nvGrpSpPr>
        <p:grpSpPr>
          <a:xfrm>
            <a:off x="603032" y="744958"/>
            <a:ext cx="8598609" cy="5233563"/>
            <a:chOff x="603032" y="908720"/>
            <a:chExt cx="8598609" cy="4508599"/>
          </a:xfrm>
        </p:grpSpPr>
        <p:sp>
          <p:nvSpPr>
            <p:cNvPr id="1049276" name="Rectangle 171"/>
            <p:cNvSpPr>
              <a:spLocks noChangeArrowheads="1"/>
            </p:cNvSpPr>
            <p:nvPr/>
          </p:nvSpPr>
          <p:spPr bwMode="auto">
            <a:xfrm>
              <a:off x="1571165" y="967899"/>
              <a:ext cx="3651788" cy="947430"/>
            </a:xfrm>
            <a:prstGeom prst="rect">
              <a:avLst/>
            </a:prstGeom>
            <a:solidFill>
              <a:srgbClr val="A6A6A6"/>
            </a:solidFill>
            <a:ln w="9525" cap="flat" cmpd="sng" algn="ctr">
              <a:solidFill>
                <a:srgbClr val="FFFFFF">
                  <a:lumMod val="85000"/>
                </a:srgbClr>
              </a:solidFill>
              <a:prstDash val="solid"/>
            </a:ln>
            <a:effectLst>
              <a:outerShdw blurRad="40000" dist="20000" dir="5400000" rotWithShape="0">
                <a:srgbClr val="000000">
                  <a:alpha val="38000"/>
                </a:srgbClr>
              </a:outerShdw>
            </a:effectLst>
          </p:spPr>
          <p:txBody>
            <a:bodyPr anchorCtr="1"/>
            <a:p>
              <a:pPr algn="ctr">
                <a:spcBef>
                  <a:spcPct val="20000"/>
                </a:spcBef>
                <a:buFont typeface="Wingdings" panose="05000000000000000000" pitchFamily="2" charset="2"/>
                <a:buNone/>
              </a:pPr>
              <a:r>
                <a:rPr lang="zh-CN" altLang="en-US" sz="1400" b="1" kern="0" dirty="0">
                  <a:solidFill>
                    <a:srgbClr val="002776"/>
                  </a:solidFill>
                  <a:latin typeface="华文楷体" panose="02010600040101010101" pitchFamily="2" charset="-122"/>
                  <a:ea typeface="华文楷体" panose="02010600040101010101" pitchFamily="2" charset="-122"/>
                </a:rPr>
                <a:t>人力规划与内控</a:t>
              </a:r>
              <a:endParaRPr lang="zh-CN" altLang="en-US" sz="1400" b="1" kern="0" dirty="0">
                <a:solidFill>
                  <a:srgbClr val="002776"/>
                </a:solidFill>
                <a:latin typeface="华文楷体" panose="02010600040101010101" pitchFamily="2" charset="-122"/>
                <a:ea typeface="华文楷体" panose="02010600040101010101" pitchFamily="2" charset="-122"/>
              </a:endParaRPr>
            </a:p>
            <a:p>
              <a:pPr algn="ctr">
                <a:spcBef>
                  <a:spcPct val="20000"/>
                </a:spcBef>
                <a:buFont typeface="Wingdings" panose="05000000000000000000" pitchFamily="2" charset="2"/>
                <a:buNone/>
              </a:pPr>
              <a:endParaRPr lang="en-US" altLang="zh-CN" sz="1015" b="1" kern="0" dirty="0">
                <a:solidFill>
                  <a:srgbClr val="002776"/>
                </a:solidFill>
                <a:latin typeface="华文楷体" panose="02010600040101010101" pitchFamily="2" charset="-122"/>
                <a:ea typeface="华文楷体" panose="02010600040101010101" pitchFamily="2" charset="-122"/>
              </a:endParaRPr>
            </a:p>
          </p:txBody>
        </p:sp>
        <p:sp>
          <p:nvSpPr>
            <p:cNvPr id="1049277" name="Rectangle 173"/>
            <p:cNvSpPr>
              <a:spLocks noChangeArrowheads="1"/>
            </p:cNvSpPr>
            <p:nvPr/>
          </p:nvSpPr>
          <p:spPr bwMode="auto">
            <a:xfrm>
              <a:off x="1638375" y="1254095"/>
              <a:ext cx="1109198" cy="470880"/>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用工总量管理</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278" name="Rectangle 177"/>
            <p:cNvSpPr>
              <a:spLocks noChangeArrowheads="1"/>
            </p:cNvSpPr>
            <p:nvPr/>
          </p:nvSpPr>
          <p:spPr bwMode="auto">
            <a:xfrm>
              <a:off x="2814329" y="1254095"/>
              <a:ext cx="1109198" cy="470880"/>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编制管理</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279" name="Rectangle 178"/>
            <p:cNvSpPr>
              <a:spLocks noChangeArrowheads="1"/>
            </p:cNvSpPr>
            <p:nvPr/>
          </p:nvSpPr>
          <p:spPr bwMode="auto">
            <a:xfrm>
              <a:off x="3990736" y="1254095"/>
              <a:ext cx="1109198" cy="470880"/>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工资总额执行</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280" name="Rectangle 166"/>
            <p:cNvSpPr>
              <a:spLocks noChangeArrowheads="1"/>
            </p:cNvSpPr>
            <p:nvPr/>
          </p:nvSpPr>
          <p:spPr bwMode="auto">
            <a:xfrm>
              <a:off x="5267741" y="967399"/>
              <a:ext cx="3763777" cy="947430"/>
            </a:xfrm>
            <a:prstGeom prst="rect">
              <a:avLst/>
            </a:prstGeom>
            <a:solidFill>
              <a:srgbClr val="A6A6A6"/>
            </a:solidFill>
            <a:ln w="9525" cap="flat" cmpd="sng" algn="ctr">
              <a:solidFill>
                <a:srgbClr val="FFFFFF">
                  <a:lumMod val="85000"/>
                </a:srgbClr>
              </a:solidFill>
              <a:prstDash val="solid"/>
            </a:ln>
            <a:effectLst>
              <a:outerShdw blurRad="40000" dist="20000" dir="5400000" rotWithShape="0">
                <a:srgbClr val="000000">
                  <a:alpha val="38000"/>
                </a:srgbClr>
              </a:outerShdw>
            </a:effectLst>
          </p:spPr>
          <p:txBody>
            <a:bodyPr anchorCtr="1"/>
            <a:p>
              <a:pPr algn="ctr">
                <a:spcBef>
                  <a:spcPct val="20000"/>
                </a:spcBef>
                <a:buFont typeface="Wingdings" panose="05000000000000000000" pitchFamily="2" charset="2"/>
                <a:buNone/>
              </a:pPr>
              <a:r>
                <a:rPr lang="zh-CN" altLang="en-US" sz="1400" b="1" kern="0" dirty="0">
                  <a:solidFill>
                    <a:srgbClr val="002776"/>
                  </a:solidFill>
                  <a:latin typeface="华文楷体" panose="02010600040101010101" pitchFamily="2" charset="-122"/>
                  <a:ea typeface="华文楷体" panose="02010600040101010101" pitchFamily="2" charset="-122"/>
                </a:rPr>
                <a:t>人力分析与决策</a:t>
              </a:r>
              <a:endParaRPr lang="zh-CN" altLang="en-US" sz="1400" b="1" kern="0" dirty="0">
                <a:solidFill>
                  <a:srgbClr val="002776"/>
                </a:solidFill>
                <a:latin typeface="华文楷体" panose="02010600040101010101" pitchFamily="2" charset="-122"/>
                <a:ea typeface="华文楷体" panose="02010600040101010101" pitchFamily="2" charset="-122"/>
              </a:endParaRPr>
            </a:p>
          </p:txBody>
        </p:sp>
        <p:sp>
          <p:nvSpPr>
            <p:cNvPr id="1049281" name="Rectangle 179"/>
            <p:cNvSpPr>
              <a:spLocks noChangeArrowheads="1"/>
            </p:cNvSpPr>
            <p:nvPr/>
          </p:nvSpPr>
          <p:spPr bwMode="auto">
            <a:xfrm>
              <a:off x="5351190" y="1253596"/>
              <a:ext cx="1109198" cy="470880"/>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chemeClr val="bg1"/>
                  </a:solidFill>
                  <a:latin typeface="华文楷体" panose="02010600040101010101" pitchFamily="2" charset="-122"/>
                  <a:ea typeface="华文楷体" panose="02010600040101010101" pitchFamily="2" charset="-122"/>
                </a:rPr>
                <a:t>仪表盘</a:t>
              </a:r>
              <a:endParaRPr lang="en-US" altLang="zh-CN" sz="1000" kern="0" dirty="0">
                <a:solidFill>
                  <a:schemeClr val="bg1"/>
                </a:solidFill>
                <a:latin typeface="华文楷体" panose="02010600040101010101" pitchFamily="2" charset="-122"/>
                <a:ea typeface="华文楷体" panose="02010600040101010101" pitchFamily="2" charset="-122"/>
              </a:endParaRPr>
            </a:p>
          </p:txBody>
        </p:sp>
        <p:sp>
          <p:nvSpPr>
            <p:cNvPr id="1049282" name="Rectangle 180"/>
            <p:cNvSpPr>
              <a:spLocks noChangeArrowheads="1"/>
            </p:cNvSpPr>
            <p:nvPr/>
          </p:nvSpPr>
          <p:spPr bwMode="auto">
            <a:xfrm>
              <a:off x="6569547" y="1253596"/>
              <a:ext cx="1109198" cy="470880"/>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chemeClr val="bg1"/>
                  </a:solidFill>
                  <a:latin typeface="华文楷体" panose="02010600040101010101" pitchFamily="2" charset="-122"/>
                  <a:ea typeface="华文楷体" panose="02010600040101010101" pitchFamily="2" charset="-122"/>
                </a:rPr>
                <a:t>管理驾驶舱</a:t>
              </a:r>
              <a:endParaRPr lang="zh-CN" altLang="en-US" sz="1000" kern="0" dirty="0">
                <a:solidFill>
                  <a:schemeClr val="bg1"/>
                </a:solidFill>
                <a:latin typeface="华文楷体" panose="02010600040101010101" pitchFamily="2" charset="-122"/>
                <a:ea typeface="华文楷体" panose="02010600040101010101" pitchFamily="2" charset="-122"/>
              </a:endParaRPr>
            </a:p>
          </p:txBody>
        </p:sp>
        <p:sp>
          <p:nvSpPr>
            <p:cNvPr id="1049283" name="Rectangle 181"/>
            <p:cNvSpPr>
              <a:spLocks noChangeArrowheads="1"/>
            </p:cNvSpPr>
            <p:nvPr/>
          </p:nvSpPr>
          <p:spPr bwMode="auto">
            <a:xfrm>
              <a:off x="7787895" y="1253596"/>
              <a:ext cx="1109198" cy="470880"/>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统计报表</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284" name="TextBox 72"/>
            <p:cNvSpPr txBox="1"/>
            <p:nvPr/>
          </p:nvSpPr>
          <p:spPr>
            <a:xfrm>
              <a:off x="3475019" y="4446896"/>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algn="ctr">
                <a:defRPr sz="800">
                  <a:solidFill>
                    <a:schemeClr val="bg1"/>
                  </a:solidFill>
                  <a:latin typeface="微软雅黑" panose="020B0503020204020204" pitchFamily="34" charset="-122"/>
                  <a:ea typeface="微软雅黑" panose="020B0503020204020204" pitchFamily="34" charset="-122"/>
                </a:defRPr>
              </a:lvl1pPr>
            </a:lstStyle>
            <a:p>
              <a:pP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组织机构图</a:t>
              </a:r>
              <a:endParaRPr lang="en-US" altLang="zh-CN" sz="1000" kern="0" dirty="0">
                <a:solidFill>
                  <a:srgbClr val="002776"/>
                </a:solidFill>
                <a:latin typeface="华文楷体" panose="02010600040101010101" pitchFamily="2" charset="-122"/>
                <a:ea typeface="华文楷体" panose="02010600040101010101" pitchFamily="2" charset="-122"/>
              </a:endParaRPr>
            </a:p>
          </p:txBody>
        </p:sp>
        <p:sp>
          <p:nvSpPr>
            <p:cNvPr id="1049285" name="TextBox 73"/>
            <p:cNvSpPr txBox="1"/>
            <p:nvPr/>
          </p:nvSpPr>
          <p:spPr>
            <a:xfrm>
              <a:off x="3475019" y="3376870"/>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组织及岗位调整管理</a:t>
              </a:r>
              <a:endParaRPr lang="en-US" altLang="zh-CN" sz="1000" b="0" dirty="0">
                <a:latin typeface="华文楷体" panose="02010600040101010101" pitchFamily="2" charset="-122"/>
                <a:ea typeface="华文楷体" panose="02010600040101010101" pitchFamily="2" charset="-122"/>
              </a:endParaRPr>
            </a:p>
          </p:txBody>
        </p:sp>
        <p:sp>
          <p:nvSpPr>
            <p:cNvPr id="1049286" name="TextBox 74"/>
            <p:cNvSpPr txBox="1"/>
            <p:nvPr/>
          </p:nvSpPr>
          <p:spPr>
            <a:xfrm>
              <a:off x="3475019" y="3732815"/>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组织及岗位属性管理</a:t>
              </a:r>
              <a:endParaRPr lang="en-US" altLang="zh-CN" sz="1000" b="0" dirty="0">
                <a:latin typeface="华文楷体" panose="02010600040101010101" pitchFamily="2" charset="-122"/>
                <a:ea typeface="华文楷体" panose="02010600040101010101" pitchFamily="2" charset="-122"/>
              </a:endParaRPr>
            </a:p>
          </p:txBody>
        </p:sp>
        <p:sp>
          <p:nvSpPr>
            <p:cNvPr id="1049287" name="TextBox 75"/>
            <p:cNvSpPr txBox="1"/>
            <p:nvPr/>
          </p:nvSpPr>
          <p:spPr>
            <a:xfrm>
              <a:off x="3475019" y="4085730"/>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重要岗位编制管理</a:t>
              </a:r>
              <a:endParaRPr lang="en-US" altLang="zh-CN" sz="1000" b="0" dirty="0">
                <a:latin typeface="华文楷体" panose="02010600040101010101" pitchFamily="2" charset="-122"/>
                <a:ea typeface="华文楷体" panose="02010600040101010101" pitchFamily="2" charset="-122"/>
              </a:endParaRPr>
            </a:p>
          </p:txBody>
        </p:sp>
        <p:sp>
          <p:nvSpPr>
            <p:cNvPr id="1049288" name="TextBox 76"/>
            <p:cNvSpPr txBox="1"/>
            <p:nvPr/>
          </p:nvSpPr>
          <p:spPr>
            <a:xfrm>
              <a:off x="1599934" y="337687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招聘需求</a:t>
              </a:r>
              <a:endParaRPr lang="en-US" altLang="zh-CN" sz="1000" b="0" dirty="0">
                <a:latin typeface="华文楷体" panose="02010600040101010101" pitchFamily="2" charset="-122"/>
                <a:ea typeface="华文楷体" panose="02010600040101010101" pitchFamily="2" charset="-122"/>
              </a:endParaRPr>
            </a:p>
          </p:txBody>
        </p:sp>
        <p:sp>
          <p:nvSpPr>
            <p:cNvPr id="1049289" name="TextBox 77"/>
            <p:cNvSpPr txBox="1"/>
            <p:nvPr/>
          </p:nvSpPr>
          <p:spPr>
            <a:xfrm>
              <a:off x="1599934" y="3732815"/>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应聘者信息管理</a:t>
              </a:r>
              <a:endParaRPr lang="en-US" altLang="zh-CN" sz="1000" b="0" dirty="0">
                <a:latin typeface="华文楷体" panose="02010600040101010101" pitchFamily="2" charset="-122"/>
                <a:ea typeface="华文楷体" panose="02010600040101010101" pitchFamily="2" charset="-122"/>
              </a:endParaRPr>
            </a:p>
          </p:txBody>
        </p:sp>
        <p:sp>
          <p:nvSpPr>
            <p:cNvPr id="1049290" name="TextBox 78"/>
            <p:cNvSpPr txBox="1"/>
            <p:nvPr/>
          </p:nvSpPr>
          <p:spPr>
            <a:xfrm>
              <a:off x="1599934" y="408573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00"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dirty="0">
                  <a:latin typeface="华文楷体" panose="02010600040101010101" pitchFamily="2" charset="-122"/>
                  <a:ea typeface="华文楷体" panose="02010600040101010101" pitchFamily="2" charset="-122"/>
                </a:rPr>
                <a:t>应聘者筛选管理</a:t>
              </a:r>
              <a:endParaRPr lang="en-US" altLang="zh-CN" dirty="0">
                <a:latin typeface="华文楷体" panose="02010600040101010101" pitchFamily="2" charset="-122"/>
                <a:ea typeface="华文楷体" panose="02010600040101010101" pitchFamily="2" charset="-122"/>
              </a:endParaRPr>
            </a:p>
          </p:txBody>
        </p:sp>
        <p:sp>
          <p:nvSpPr>
            <p:cNvPr id="1049291" name="TextBox 79"/>
            <p:cNvSpPr txBox="1"/>
            <p:nvPr/>
          </p:nvSpPr>
          <p:spPr>
            <a:xfrm>
              <a:off x="1599934" y="4446896"/>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00"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dirty="0">
                  <a:latin typeface="华文楷体" panose="02010600040101010101" pitchFamily="2" charset="-122"/>
                  <a:ea typeface="华文楷体" panose="02010600040101010101" pitchFamily="2" charset="-122"/>
                </a:rPr>
                <a:t>候选人才库管理</a:t>
              </a:r>
              <a:endParaRPr lang="en-US" altLang="zh-CN" dirty="0">
                <a:latin typeface="华文楷体" panose="02010600040101010101" pitchFamily="2" charset="-122"/>
                <a:ea typeface="华文楷体" panose="02010600040101010101" pitchFamily="2" charset="-122"/>
              </a:endParaRPr>
            </a:p>
          </p:txBody>
        </p:sp>
        <p:sp>
          <p:nvSpPr>
            <p:cNvPr id="1049292" name="TextBox 80"/>
            <p:cNvSpPr txBox="1"/>
            <p:nvPr/>
          </p:nvSpPr>
          <p:spPr>
            <a:xfrm>
              <a:off x="4408954" y="3376870"/>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基础人事信息管理</a:t>
              </a:r>
              <a:endParaRPr lang="en-US" altLang="zh-CN" sz="1000" b="0" dirty="0">
                <a:latin typeface="华文楷体" panose="02010600040101010101" pitchFamily="2" charset="-122"/>
                <a:ea typeface="华文楷体" panose="02010600040101010101" pitchFamily="2" charset="-122"/>
              </a:endParaRPr>
            </a:p>
          </p:txBody>
        </p:sp>
        <p:sp>
          <p:nvSpPr>
            <p:cNvPr id="1049293" name="TextBox 81"/>
            <p:cNvSpPr txBox="1"/>
            <p:nvPr/>
          </p:nvSpPr>
          <p:spPr>
            <a:xfrm>
              <a:off x="4408954" y="3732815"/>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人员异动管理</a:t>
              </a:r>
              <a:endParaRPr lang="en-US" altLang="zh-CN" sz="1000" b="0" dirty="0">
                <a:latin typeface="华文楷体" panose="02010600040101010101" pitchFamily="2" charset="-122"/>
                <a:ea typeface="华文楷体" panose="02010600040101010101" pitchFamily="2" charset="-122"/>
              </a:endParaRPr>
            </a:p>
          </p:txBody>
        </p:sp>
        <p:sp>
          <p:nvSpPr>
            <p:cNvPr id="1049294" name="TextBox 83"/>
            <p:cNvSpPr txBox="1"/>
            <p:nvPr/>
          </p:nvSpPr>
          <p:spPr>
            <a:xfrm>
              <a:off x="4408954" y="4072419"/>
              <a:ext cx="873735" cy="308643"/>
            </a:xfrm>
            <a:prstGeom prst="rect">
              <a:avLst/>
            </a:prstGeom>
            <a:solidFill>
              <a:srgbClr val="DAFF88"/>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b="0" dirty="0">
                  <a:latin typeface="华文楷体" panose="02010600040101010101" pitchFamily="2" charset="-122"/>
                  <a:ea typeface="华文楷体" panose="02010600040101010101" pitchFamily="2" charset="-122"/>
                </a:rPr>
                <a:t>对内对外人事报表管理</a:t>
              </a:r>
              <a:endParaRPr lang="en-US" altLang="zh-CN" sz="1000" b="0" dirty="0">
                <a:latin typeface="华文楷体" panose="02010600040101010101" pitchFamily="2" charset="-122"/>
                <a:ea typeface="华文楷体" panose="02010600040101010101" pitchFamily="2" charset="-122"/>
              </a:endParaRPr>
            </a:p>
          </p:txBody>
        </p:sp>
        <p:sp>
          <p:nvSpPr>
            <p:cNvPr id="1049295" name="TextBox 84"/>
            <p:cNvSpPr txBox="1"/>
            <p:nvPr/>
          </p:nvSpPr>
          <p:spPr>
            <a:xfrm>
              <a:off x="5354389" y="337687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定额管理</a:t>
              </a:r>
              <a:endParaRPr lang="en-US" altLang="zh-CN" sz="1000" dirty="0">
                <a:latin typeface="华文楷体" panose="02010600040101010101" pitchFamily="2" charset="-122"/>
                <a:ea typeface="华文楷体" panose="02010600040101010101" pitchFamily="2" charset="-122"/>
              </a:endParaRPr>
            </a:p>
          </p:txBody>
        </p:sp>
        <p:sp>
          <p:nvSpPr>
            <p:cNvPr id="1049296" name="TextBox 85"/>
            <p:cNvSpPr txBox="1"/>
            <p:nvPr/>
          </p:nvSpPr>
          <p:spPr>
            <a:xfrm>
              <a:off x="5354389" y="3732815"/>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请休假管理</a:t>
              </a:r>
              <a:endParaRPr lang="en-US" altLang="zh-CN" sz="1000" dirty="0">
                <a:latin typeface="华文楷体" panose="02010600040101010101" pitchFamily="2" charset="-122"/>
                <a:ea typeface="华文楷体" panose="02010600040101010101" pitchFamily="2" charset="-122"/>
              </a:endParaRPr>
            </a:p>
          </p:txBody>
        </p:sp>
        <p:sp>
          <p:nvSpPr>
            <p:cNvPr id="1049297" name="TextBox 86"/>
            <p:cNvSpPr txBox="1"/>
            <p:nvPr/>
          </p:nvSpPr>
          <p:spPr>
            <a:xfrm>
              <a:off x="5354389" y="408573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考勤与薪资集成</a:t>
              </a:r>
              <a:endParaRPr lang="en-US" altLang="zh-CN" sz="1000" dirty="0">
                <a:latin typeface="华文楷体" panose="02010600040101010101" pitchFamily="2" charset="-122"/>
                <a:ea typeface="华文楷体" panose="02010600040101010101" pitchFamily="2" charset="-122"/>
              </a:endParaRPr>
            </a:p>
          </p:txBody>
        </p:sp>
        <p:sp>
          <p:nvSpPr>
            <p:cNvPr id="1049298" name="TextBox 87"/>
            <p:cNvSpPr txBox="1"/>
            <p:nvPr/>
          </p:nvSpPr>
          <p:spPr>
            <a:xfrm>
              <a:off x="6290037" y="337687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工资核算管理</a:t>
              </a:r>
              <a:endParaRPr lang="en-US" altLang="zh-CN" sz="1000" dirty="0">
                <a:latin typeface="华文楷体" panose="02010600040101010101" pitchFamily="2" charset="-122"/>
                <a:ea typeface="华文楷体" panose="02010600040101010101" pitchFamily="2" charset="-122"/>
              </a:endParaRPr>
            </a:p>
          </p:txBody>
        </p:sp>
        <p:sp>
          <p:nvSpPr>
            <p:cNvPr id="1049299" name="TextBox 88"/>
            <p:cNvSpPr txBox="1"/>
            <p:nvPr/>
          </p:nvSpPr>
          <p:spPr>
            <a:xfrm>
              <a:off x="6290037" y="3732815"/>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社保公积金管理</a:t>
              </a:r>
              <a:endParaRPr lang="en-US" altLang="zh-CN" sz="1000" dirty="0">
                <a:latin typeface="华文楷体" panose="02010600040101010101" pitchFamily="2" charset="-122"/>
                <a:ea typeface="华文楷体" panose="02010600040101010101" pitchFamily="2" charset="-122"/>
              </a:endParaRPr>
            </a:p>
          </p:txBody>
        </p:sp>
        <p:sp>
          <p:nvSpPr>
            <p:cNvPr id="1049300" name="TextBox 89"/>
            <p:cNvSpPr txBox="1"/>
            <p:nvPr/>
          </p:nvSpPr>
          <p:spPr>
            <a:xfrm>
              <a:off x="7224897" y="337687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00"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dirty="0">
                  <a:latin typeface="华文楷体" panose="02010600040101010101" pitchFamily="2" charset="-122"/>
                  <a:ea typeface="华文楷体" panose="02010600040101010101" pitchFamily="2" charset="-122"/>
                </a:rPr>
                <a:t>绩效考核模板管理</a:t>
              </a:r>
              <a:endParaRPr lang="en-US" altLang="zh-CN" dirty="0">
                <a:latin typeface="华文楷体" panose="02010600040101010101" pitchFamily="2" charset="-122"/>
                <a:ea typeface="华文楷体" panose="02010600040101010101" pitchFamily="2" charset="-122"/>
              </a:endParaRPr>
            </a:p>
          </p:txBody>
        </p:sp>
        <p:sp>
          <p:nvSpPr>
            <p:cNvPr id="1049301" name="TextBox 90"/>
            <p:cNvSpPr txBox="1"/>
            <p:nvPr/>
          </p:nvSpPr>
          <p:spPr>
            <a:xfrm>
              <a:off x="7224897" y="3732815"/>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00"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dirty="0">
                  <a:latin typeface="华文楷体" panose="02010600040101010101" pitchFamily="2" charset="-122"/>
                  <a:ea typeface="华文楷体" panose="02010600040101010101" pitchFamily="2" charset="-122"/>
                </a:rPr>
                <a:t>绩效在线考核</a:t>
              </a:r>
              <a:endParaRPr lang="en-US" altLang="zh-CN" dirty="0">
                <a:latin typeface="华文楷体" panose="02010600040101010101" pitchFamily="2" charset="-122"/>
                <a:ea typeface="华文楷体" panose="02010600040101010101" pitchFamily="2" charset="-122"/>
              </a:endParaRPr>
            </a:p>
          </p:txBody>
        </p:sp>
        <p:sp>
          <p:nvSpPr>
            <p:cNvPr id="1049302" name="TextBox 91"/>
            <p:cNvSpPr txBox="1"/>
            <p:nvPr/>
          </p:nvSpPr>
          <p:spPr>
            <a:xfrm>
              <a:off x="2541141" y="3376870"/>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algn="ctr">
                <a:defRPr sz="800">
                  <a:solidFill>
                    <a:schemeClr val="bg1"/>
                  </a:solidFill>
                  <a:latin typeface="微软雅黑" panose="020B0503020204020204" pitchFamily="34" charset="-122"/>
                  <a:ea typeface="微软雅黑" panose="020B0503020204020204" pitchFamily="34" charset="-122"/>
                </a:defRPr>
              </a:lvl1pPr>
            </a:lstStyle>
            <a:p>
              <a:pPr>
                <a:spcBef>
                  <a:spcPct val="20000"/>
                </a:spcBef>
              </a:pPr>
              <a:r>
                <a:rPr lang="zh-CN" altLang="en-US" sz="1000" kern="0" dirty="0">
                  <a:latin typeface="华文楷体" panose="02010600040101010101" pitchFamily="2" charset="-122"/>
                  <a:ea typeface="华文楷体" panose="02010600040101010101" pitchFamily="2" charset="-122"/>
                </a:rPr>
                <a:t>培训需求管理</a:t>
              </a:r>
              <a:endParaRPr lang="en-US" altLang="zh-CN" sz="1000" kern="0" dirty="0">
                <a:latin typeface="华文楷体" panose="02010600040101010101" pitchFamily="2" charset="-122"/>
                <a:ea typeface="华文楷体" panose="02010600040101010101" pitchFamily="2" charset="-122"/>
              </a:endParaRPr>
            </a:p>
          </p:txBody>
        </p:sp>
        <p:sp>
          <p:nvSpPr>
            <p:cNvPr id="1049303" name="TextBox 92"/>
            <p:cNvSpPr txBox="1"/>
            <p:nvPr/>
          </p:nvSpPr>
          <p:spPr>
            <a:xfrm>
              <a:off x="2541141" y="4085730"/>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培训实施管理</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04" name="TextBox 93"/>
            <p:cNvSpPr txBox="1"/>
            <p:nvPr/>
          </p:nvSpPr>
          <p:spPr>
            <a:xfrm>
              <a:off x="2541141" y="4446896"/>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电子学习平台</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05" name="TextBox 95"/>
            <p:cNvSpPr txBox="1"/>
            <p:nvPr/>
          </p:nvSpPr>
          <p:spPr>
            <a:xfrm>
              <a:off x="8161329" y="3388218"/>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职业生涯规划管理</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06" name="TextBox 96"/>
            <p:cNvSpPr txBox="1"/>
            <p:nvPr/>
          </p:nvSpPr>
          <p:spPr>
            <a:xfrm>
              <a:off x="8161329" y="3741133"/>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接班人管理</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07" name="TextBox 97"/>
            <p:cNvSpPr txBox="1"/>
            <p:nvPr/>
          </p:nvSpPr>
          <p:spPr>
            <a:xfrm>
              <a:off x="2541141" y="3732815"/>
              <a:ext cx="873735" cy="308643"/>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培训计划管理</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08" name="TextBox 98"/>
            <p:cNvSpPr txBox="1"/>
            <p:nvPr/>
          </p:nvSpPr>
          <p:spPr>
            <a:xfrm>
              <a:off x="6290037" y="408573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年终奖管理</a:t>
              </a:r>
              <a:endParaRPr lang="en-US" altLang="zh-CN" sz="1000" dirty="0">
                <a:latin typeface="华文楷体" panose="02010600040101010101" pitchFamily="2" charset="-122"/>
                <a:ea typeface="华文楷体" panose="02010600040101010101" pitchFamily="2" charset="-122"/>
              </a:endParaRPr>
            </a:p>
          </p:txBody>
        </p:sp>
        <p:sp>
          <p:nvSpPr>
            <p:cNvPr id="1049309" name="TextBox 99"/>
            <p:cNvSpPr txBox="1"/>
            <p:nvPr/>
          </p:nvSpPr>
          <p:spPr>
            <a:xfrm>
              <a:off x="7224897" y="4085730"/>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绩效结果评定</a:t>
              </a:r>
              <a:endParaRPr lang="en-US" altLang="zh-CN" sz="1000" dirty="0">
                <a:latin typeface="华文楷体" panose="02010600040101010101" pitchFamily="2" charset="-122"/>
                <a:ea typeface="华文楷体" panose="02010600040101010101" pitchFamily="2" charset="-122"/>
              </a:endParaRPr>
            </a:p>
          </p:txBody>
        </p:sp>
        <p:sp>
          <p:nvSpPr>
            <p:cNvPr id="1049310" name="Freeform 350"/>
            <p:cNvSpPr>
              <a:spLocks noEditPoints="1"/>
            </p:cNvSpPr>
            <p:nvPr/>
          </p:nvSpPr>
          <p:spPr bwMode="auto">
            <a:xfrm>
              <a:off x="603032" y="908720"/>
              <a:ext cx="8588704" cy="1419157"/>
            </a:xfrm>
            <a:custGeom>
              <a:avLst/>
              <a:gdLst>
                <a:gd name="T0" fmla="*/ 3 w 2717"/>
                <a:gd name="T1" fmla="*/ 500 h 702"/>
                <a:gd name="T2" fmla="*/ 0 w 2717"/>
                <a:gd name="T3" fmla="*/ 305 h 702"/>
                <a:gd name="T4" fmla="*/ 3 w 2717"/>
                <a:gd name="T5" fmla="*/ 126 h 702"/>
                <a:gd name="T6" fmla="*/ 29 w 2717"/>
                <a:gd name="T7" fmla="*/ 5 h 702"/>
                <a:gd name="T8" fmla="*/ 140 w 2717"/>
                <a:gd name="T9" fmla="*/ 0 h 702"/>
                <a:gd name="T10" fmla="*/ 219 w 2717"/>
                <a:gd name="T11" fmla="*/ 0 h 702"/>
                <a:gd name="T12" fmla="*/ 330 w 2717"/>
                <a:gd name="T13" fmla="*/ 5 h 702"/>
                <a:gd name="T14" fmla="*/ 428 w 2717"/>
                <a:gd name="T15" fmla="*/ 0 h 702"/>
                <a:gd name="T16" fmla="*/ 518 w 2717"/>
                <a:gd name="T17" fmla="*/ 5 h 702"/>
                <a:gd name="T18" fmla="*/ 629 w 2717"/>
                <a:gd name="T19" fmla="*/ 0 h 702"/>
                <a:gd name="T20" fmla="*/ 716 w 2717"/>
                <a:gd name="T21" fmla="*/ 0 h 702"/>
                <a:gd name="T22" fmla="*/ 828 w 2717"/>
                <a:gd name="T23" fmla="*/ 5 h 702"/>
                <a:gd name="T24" fmla="*/ 925 w 2717"/>
                <a:gd name="T25" fmla="*/ 0 h 702"/>
                <a:gd name="T26" fmla="*/ 1015 w 2717"/>
                <a:gd name="T27" fmla="*/ 5 h 702"/>
                <a:gd name="T28" fmla="*/ 1127 w 2717"/>
                <a:gd name="T29" fmla="*/ 0 h 702"/>
                <a:gd name="T30" fmla="*/ 1205 w 2717"/>
                <a:gd name="T31" fmla="*/ 0 h 702"/>
                <a:gd name="T32" fmla="*/ 1317 w 2717"/>
                <a:gd name="T33" fmla="*/ 5 h 702"/>
                <a:gd name="T34" fmla="*/ 1415 w 2717"/>
                <a:gd name="T35" fmla="*/ 0 h 702"/>
                <a:gd name="T36" fmla="*/ 1504 w 2717"/>
                <a:gd name="T37" fmla="*/ 5 h 702"/>
                <a:gd name="T38" fmla="*/ 1616 w 2717"/>
                <a:gd name="T39" fmla="*/ 0 h 702"/>
                <a:gd name="T40" fmla="*/ 1703 w 2717"/>
                <a:gd name="T41" fmla="*/ 0 h 702"/>
                <a:gd name="T42" fmla="*/ 1814 w 2717"/>
                <a:gd name="T43" fmla="*/ 5 h 702"/>
                <a:gd name="T44" fmla="*/ 1912 w 2717"/>
                <a:gd name="T45" fmla="*/ 0 h 702"/>
                <a:gd name="T46" fmla="*/ 2001 w 2717"/>
                <a:gd name="T47" fmla="*/ 5 h 702"/>
                <a:gd name="T48" fmla="*/ 2113 w 2717"/>
                <a:gd name="T49" fmla="*/ 0 h 702"/>
                <a:gd name="T50" fmla="*/ 2192 w 2717"/>
                <a:gd name="T51" fmla="*/ 0 h 702"/>
                <a:gd name="T52" fmla="*/ 2303 w 2717"/>
                <a:gd name="T53" fmla="*/ 5 h 702"/>
                <a:gd name="T54" fmla="*/ 2401 w 2717"/>
                <a:gd name="T55" fmla="*/ 0 h 702"/>
                <a:gd name="T56" fmla="*/ 2491 w 2717"/>
                <a:gd name="T57" fmla="*/ 5 h 702"/>
                <a:gd name="T58" fmla="*/ 2602 w 2717"/>
                <a:gd name="T59" fmla="*/ 0 h 702"/>
                <a:gd name="T60" fmla="*/ 2689 w 2717"/>
                <a:gd name="T61" fmla="*/ 0 h 702"/>
                <a:gd name="T62" fmla="*/ 2714 w 2717"/>
                <a:gd name="T63" fmla="*/ 171 h 702"/>
                <a:gd name="T64" fmla="*/ 2717 w 2717"/>
                <a:gd name="T65" fmla="*/ 366 h 702"/>
                <a:gd name="T66" fmla="*/ 2714 w 2717"/>
                <a:gd name="T67" fmla="*/ 544 h 702"/>
                <a:gd name="T68" fmla="*/ 2704 w 2717"/>
                <a:gd name="T69" fmla="*/ 697 h 702"/>
                <a:gd name="T70" fmla="*/ 2593 w 2717"/>
                <a:gd name="T71" fmla="*/ 702 h 702"/>
                <a:gd name="T72" fmla="*/ 2514 w 2717"/>
                <a:gd name="T73" fmla="*/ 702 h 702"/>
                <a:gd name="T74" fmla="*/ 2403 w 2717"/>
                <a:gd name="T75" fmla="*/ 697 h 702"/>
                <a:gd name="T76" fmla="*/ 2305 w 2717"/>
                <a:gd name="T77" fmla="*/ 702 h 702"/>
                <a:gd name="T78" fmla="*/ 2215 w 2717"/>
                <a:gd name="T79" fmla="*/ 697 h 702"/>
                <a:gd name="T80" fmla="*/ 2104 w 2717"/>
                <a:gd name="T81" fmla="*/ 702 h 702"/>
                <a:gd name="T82" fmla="*/ 2017 w 2717"/>
                <a:gd name="T83" fmla="*/ 702 h 702"/>
                <a:gd name="T84" fmla="*/ 1905 w 2717"/>
                <a:gd name="T85" fmla="*/ 697 h 702"/>
                <a:gd name="T86" fmla="*/ 1808 w 2717"/>
                <a:gd name="T87" fmla="*/ 702 h 702"/>
                <a:gd name="T88" fmla="*/ 1718 w 2717"/>
                <a:gd name="T89" fmla="*/ 697 h 702"/>
                <a:gd name="T90" fmla="*/ 1606 w 2717"/>
                <a:gd name="T91" fmla="*/ 702 h 702"/>
                <a:gd name="T92" fmla="*/ 1528 w 2717"/>
                <a:gd name="T93" fmla="*/ 702 h 702"/>
                <a:gd name="T94" fmla="*/ 1416 w 2717"/>
                <a:gd name="T95" fmla="*/ 697 h 702"/>
                <a:gd name="T96" fmla="*/ 1318 w 2717"/>
                <a:gd name="T97" fmla="*/ 702 h 702"/>
                <a:gd name="T98" fmla="*/ 1229 w 2717"/>
                <a:gd name="T99" fmla="*/ 697 h 702"/>
                <a:gd name="T100" fmla="*/ 1117 w 2717"/>
                <a:gd name="T101" fmla="*/ 702 h 702"/>
                <a:gd name="T102" fmla="*/ 1030 w 2717"/>
                <a:gd name="T103" fmla="*/ 702 h 702"/>
                <a:gd name="T104" fmla="*/ 919 w 2717"/>
                <a:gd name="T105" fmla="*/ 697 h 702"/>
                <a:gd name="T106" fmla="*/ 821 w 2717"/>
                <a:gd name="T107" fmla="*/ 702 h 702"/>
                <a:gd name="T108" fmla="*/ 731 w 2717"/>
                <a:gd name="T109" fmla="*/ 697 h 702"/>
                <a:gd name="T110" fmla="*/ 620 w 2717"/>
                <a:gd name="T111" fmla="*/ 702 h 702"/>
                <a:gd name="T112" fmla="*/ 541 w 2717"/>
                <a:gd name="T113" fmla="*/ 702 h 702"/>
                <a:gd name="T114" fmla="*/ 430 w 2717"/>
                <a:gd name="T115" fmla="*/ 697 h 702"/>
                <a:gd name="T116" fmla="*/ 332 w 2717"/>
                <a:gd name="T117" fmla="*/ 702 h 702"/>
                <a:gd name="T118" fmla="*/ 242 w 2717"/>
                <a:gd name="T119" fmla="*/ 697 h 702"/>
                <a:gd name="T120" fmla="*/ 131 w 2717"/>
                <a:gd name="T121" fmla="*/ 702 h 702"/>
                <a:gd name="T122" fmla="*/ 44 w 2717"/>
                <a:gd name="T123"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17" h="702">
                  <a:moveTo>
                    <a:pt x="0" y="699"/>
                  </a:moveTo>
                  <a:lnTo>
                    <a:pt x="0" y="678"/>
                  </a:lnTo>
                  <a:lnTo>
                    <a:pt x="3" y="678"/>
                  </a:lnTo>
                  <a:lnTo>
                    <a:pt x="3" y="699"/>
                  </a:lnTo>
                  <a:lnTo>
                    <a:pt x="0" y="699"/>
                  </a:lnTo>
                  <a:close/>
                  <a:moveTo>
                    <a:pt x="0" y="662"/>
                  </a:moveTo>
                  <a:lnTo>
                    <a:pt x="0" y="656"/>
                  </a:lnTo>
                  <a:lnTo>
                    <a:pt x="3" y="656"/>
                  </a:lnTo>
                  <a:lnTo>
                    <a:pt x="3" y="662"/>
                  </a:lnTo>
                  <a:lnTo>
                    <a:pt x="0" y="662"/>
                  </a:lnTo>
                  <a:close/>
                  <a:moveTo>
                    <a:pt x="0" y="640"/>
                  </a:moveTo>
                  <a:lnTo>
                    <a:pt x="0" y="618"/>
                  </a:lnTo>
                  <a:lnTo>
                    <a:pt x="3" y="618"/>
                  </a:lnTo>
                  <a:lnTo>
                    <a:pt x="3" y="640"/>
                  </a:lnTo>
                  <a:lnTo>
                    <a:pt x="0" y="640"/>
                  </a:lnTo>
                  <a:close/>
                  <a:moveTo>
                    <a:pt x="0" y="602"/>
                  </a:moveTo>
                  <a:lnTo>
                    <a:pt x="0" y="597"/>
                  </a:lnTo>
                  <a:lnTo>
                    <a:pt x="3" y="597"/>
                  </a:lnTo>
                  <a:lnTo>
                    <a:pt x="3" y="602"/>
                  </a:lnTo>
                  <a:lnTo>
                    <a:pt x="0" y="602"/>
                  </a:lnTo>
                  <a:close/>
                  <a:moveTo>
                    <a:pt x="0" y="581"/>
                  </a:moveTo>
                  <a:lnTo>
                    <a:pt x="0" y="559"/>
                  </a:lnTo>
                  <a:lnTo>
                    <a:pt x="3" y="559"/>
                  </a:lnTo>
                  <a:lnTo>
                    <a:pt x="3" y="581"/>
                  </a:lnTo>
                  <a:lnTo>
                    <a:pt x="0" y="581"/>
                  </a:lnTo>
                  <a:close/>
                  <a:moveTo>
                    <a:pt x="0" y="543"/>
                  </a:moveTo>
                  <a:lnTo>
                    <a:pt x="0" y="537"/>
                  </a:lnTo>
                  <a:lnTo>
                    <a:pt x="3" y="537"/>
                  </a:lnTo>
                  <a:lnTo>
                    <a:pt x="3" y="543"/>
                  </a:lnTo>
                  <a:lnTo>
                    <a:pt x="0" y="543"/>
                  </a:lnTo>
                  <a:close/>
                  <a:moveTo>
                    <a:pt x="0" y="521"/>
                  </a:moveTo>
                  <a:lnTo>
                    <a:pt x="0" y="500"/>
                  </a:lnTo>
                  <a:lnTo>
                    <a:pt x="3" y="500"/>
                  </a:lnTo>
                  <a:lnTo>
                    <a:pt x="3" y="521"/>
                  </a:lnTo>
                  <a:lnTo>
                    <a:pt x="0" y="521"/>
                  </a:lnTo>
                  <a:close/>
                  <a:moveTo>
                    <a:pt x="0" y="483"/>
                  </a:moveTo>
                  <a:lnTo>
                    <a:pt x="0" y="478"/>
                  </a:lnTo>
                  <a:lnTo>
                    <a:pt x="3" y="478"/>
                  </a:lnTo>
                  <a:lnTo>
                    <a:pt x="3" y="483"/>
                  </a:lnTo>
                  <a:lnTo>
                    <a:pt x="0" y="483"/>
                  </a:lnTo>
                  <a:close/>
                  <a:moveTo>
                    <a:pt x="0" y="462"/>
                  </a:moveTo>
                  <a:lnTo>
                    <a:pt x="0" y="440"/>
                  </a:lnTo>
                  <a:lnTo>
                    <a:pt x="3" y="440"/>
                  </a:lnTo>
                  <a:lnTo>
                    <a:pt x="3" y="462"/>
                  </a:lnTo>
                  <a:lnTo>
                    <a:pt x="0" y="462"/>
                  </a:lnTo>
                  <a:close/>
                  <a:moveTo>
                    <a:pt x="0" y="424"/>
                  </a:moveTo>
                  <a:lnTo>
                    <a:pt x="0" y="418"/>
                  </a:lnTo>
                  <a:lnTo>
                    <a:pt x="3" y="418"/>
                  </a:lnTo>
                  <a:lnTo>
                    <a:pt x="3" y="424"/>
                  </a:lnTo>
                  <a:lnTo>
                    <a:pt x="0" y="424"/>
                  </a:lnTo>
                  <a:close/>
                  <a:moveTo>
                    <a:pt x="0" y="402"/>
                  </a:moveTo>
                  <a:lnTo>
                    <a:pt x="0" y="381"/>
                  </a:lnTo>
                  <a:lnTo>
                    <a:pt x="3" y="381"/>
                  </a:lnTo>
                  <a:lnTo>
                    <a:pt x="3" y="402"/>
                  </a:lnTo>
                  <a:lnTo>
                    <a:pt x="0" y="402"/>
                  </a:lnTo>
                  <a:close/>
                  <a:moveTo>
                    <a:pt x="0" y="364"/>
                  </a:moveTo>
                  <a:lnTo>
                    <a:pt x="0" y="359"/>
                  </a:lnTo>
                  <a:lnTo>
                    <a:pt x="3" y="359"/>
                  </a:lnTo>
                  <a:lnTo>
                    <a:pt x="3" y="364"/>
                  </a:lnTo>
                  <a:lnTo>
                    <a:pt x="0" y="364"/>
                  </a:lnTo>
                  <a:close/>
                  <a:moveTo>
                    <a:pt x="0" y="342"/>
                  </a:moveTo>
                  <a:lnTo>
                    <a:pt x="0" y="321"/>
                  </a:lnTo>
                  <a:lnTo>
                    <a:pt x="3" y="321"/>
                  </a:lnTo>
                  <a:lnTo>
                    <a:pt x="3" y="342"/>
                  </a:lnTo>
                  <a:lnTo>
                    <a:pt x="0" y="342"/>
                  </a:lnTo>
                  <a:close/>
                  <a:moveTo>
                    <a:pt x="0" y="305"/>
                  </a:moveTo>
                  <a:lnTo>
                    <a:pt x="0" y="299"/>
                  </a:lnTo>
                  <a:lnTo>
                    <a:pt x="3" y="299"/>
                  </a:lnTo>
                  <a:lnTo>
                    <a:pt x="3" y="305"/>
                  </a:lnTo>
                  <a:lnTo>
                    <a:pt x="0" y="305"/>
                  </a:lnTo>
                  <a:close/>
                  <a:moveTo>
                    <a:pt x="0" y="283"/>
                  </a:moveTo>
                  <a:lnTo>
                    <a:pt x="0" y="261"/>
                  </a:lnTo>
                  <a:lnTo>
                    <a:pt x="3" y="261"/>
                  </a:lnTo>
                  <a:lnTo>
                    <a:pt x="3" y="283"/>
                  </a:lnTo>
                  <a:lnTo>
                    <a:pt x="0" y="283"/>
                  </a:lnTo>
                  <a:close/>
                  <a:moveTo>
                    <a:pt x="0" y="245"/>
                  </a:moveTo>
                  <a:lnTo>
                    <a:pt x="0" y="240"/>
                  </a:lnTo>
                  <a:lnTo>
                    <a:pt x="3" y="240"/>
                  </a:lnTo>
                  <a:lnTo>
                    <a:pt x="3" y="245"/>
                  </a:lnTo>
                  <a:lnTo>
                    <a:pt x="0" y="245"/>
                  </a:lnTo>
                  <a:close/>
                  <a:moveTo>
                    <a:pt x="0" y="224"/>
                  </a:moveTo>
                  <a:lnTo>
                    <a:pt x="0" y="202"/>
                  </a:lnTo>
                  <a:lnTo>
                    <a:pt x="3" y="202"/>
                  </a:lnTo>
                  <a:lnTo>
                    <a:pt x="3" y="224"/>
                  </a:lnTo>
                  <a:lnTo>
                    <a:pt x="0" y="224"/>
                  </a:lnTo>
                  <a:close/>
                  <a:moveTo>
                    <a:pt x="0" y="186"/>
                  </a:moveTo>
                  <a:lnTo>
                    <a:pt x="0" y="180"/>
                  </a:lnTo>
                  <a:lnTo>
                    <a:pt x="3" y="180"/>
                  </a:lnTo>
                  <a:lnTo>
                    <a:pt x="3" y="186"/>
                  </a:lnTo>
                  <a:lnTo>
                    <a:pt x="0" y="186"/>
                  </a:lnTo>
                  <a:close/>
                  <a:moveTo>
                    <a:pt x="0" y="164"/>
                  </a:moveTo>
                  <a:lnTo>
                    <a:pt x="0" y="143"/>
                  </a:lnTo>
                  <a:lnTo>
                    <a:pt x="3" y="143"/>
                  </a:lnTo>
                  <a:lnTo>
                    <a:pt x="3" y="164"/>
                  </a:lnTo>
                  <a:lnTo>
                    <a:pt x="0" y="164"/>
                  </a:lnTo>
                  <a:close/>
                  <a:moveTo>
                    <a:pt x="0" y="126"/>
                  </a:moveTo>
                  <a:lnTo>
                    <a:pt x="0" y="121"/>
                  </a:lnTo>
                  <a:lnTo>
                    <a:pt x="3" y="121"/>
                  </a:lnTo>
                  <a:lnTo>
                    <a:pt x="3" y="126"/>
                  </a:lnTo>
                  <a:lnTo>
                    <a:pt x="0" y="126"/>
                  </a:lnTo>
                  <a:close/>
                  <a:moveTo>
                    <a:pt x="0" y="105"/>
                  </a:moveTo>
                  <a:lnTo>
                    <a:pt x="0" y="83"/>
                  </a:lnTo>
                  <a:lnTo>
                    <a:pt x="3" y="83"/>
                  </a:lnTo>
                  <a:lnTo>
                    <a:pt x="3" y="105"/>
                  </a:lnTo>
                  <a:lnTo>
                    <a:pt x="0" y="105"/>
                  </a:lnTo>
                  <a:close/>
                  <a:moveTo>
                    <a:pt x="0" y="67"/>
                  </a:moveTo>
                  <a:lnTo>
                    <a:pt x="0" y="62"/>
                  </a:lnTo>
                  <a:lnTo>
                    <a:pt x="3" y="62"/>
                  </a:lnTo>
                  <a:lnTo>
                    <a:pt x="3" y="67"/>
                  </a:lnTo>
                  <a:lnTo>
                    <a:pt x="0" y="67"/>
                  </a:lnTo>
                  <a:close/>
                  <a:moveTo>
                    <a:pt x="0" y="45"/>
                  </a:moveTo>
                  <a:lnTo>
                    <a:pt x="0" y="23"/>
                  </a:lnTo>
                  <a:lnTo>
                    <a:pt x="3" y="23"/>
                  </a:lnTo>
                  <a:lnTo>
                    <a:pt x="3" y="45"/>
                  </a:lnTo>
                  <a:lnTo>
                    <a:pt x="0" y="45"/>
                  </a:lnTo>
                  <a:close/>
                  <a:moveTo>
                    <a:pt x="0" y="7"/>
                  </a:moveTo>
                  <a:lnTo>
                    <a:pt x="0" y="0"/>
                  </a:lnTo>
                  <a:lnTo>
                    <a:pt x="2" y="0"/>
                  </a:lnTo>
                  <a:lnTo>
                    <a:pt x="2" y="5"/>
                  </a:lnTo>
                  <a:lnTo>
                    <a:pt x="1" y="5"/>
                  </a:lnTo>
                  <a:lnTo>
                    <a:pt x="3" y="2"/>
                  </a:lnTo>
                  <a:lnTo>
                    <a:pt x="3" y="7"/>
                  </a:lnTo>
                  <a:lnTo>
                    <a:pt x="0" y="7"/>
                  </a:lnTo>
                  <a:close/>
                  <a:moveTo>
                    <a:pt x="10" y="0"/>
                  </a:moveTo>
                  <a:lnTo>
                    <a:pt x="21" y="0"/>
                  </a:lnTo>
                  <a:lnTo>
                    <a:pt x="21" y="5"/>
                  </a:lnTo>
                  <a:lnTo>
                    <a:pt x="10" y="5"/>
                  </a:lnTo>
                  <a:lnTo>
                    <a:pt x="10" y="0"/>
                  </a:lnTo>
                  <a:close/>
                  <a:moveTo>
                    <a:pt x="29" y="0"/>
                  </a:moveTo>
                  <a:lnTo>
                    <a:pt x="32" y="0"/>
                  </a:lnTo>
                  <a:lnTo>
                    <a:pt x="32" y="5"/>
                  </a:lnTo>
                  <a:lnTo>
                    <a:pt x="29" y="5"/>
                  </a:lnTo>
                  <a:lnTo>
                    <a:pt x="29" y="0"/>
                  </a:lnTo>
                  <a:close/>
                  <a:moveTo>
                    <a:pt x="40" y="0"/>
                  </a:moveTo>
                  <a:lnTo>
                    <a:pt x="51" y="0"/>
                  </a:lnTo>
                  <a:lnTo>
                    <a:pt x="51" y="5"/>
                  </a:lnTo>
                  <a:lnTo>
                    <a:pt x="40" y="5"/>
                  </a:lnTo>
                  <a:lnTo>
                    <a:pt x="40" y="0"/>
                  </a:lnTo>
                  <a:close/>
                  <a:moveTo>
                    <a:pt x="59" y="0"/>
                  </a:moveTo>
                  <a:lnTo>
                    <a:pt x="61" y="0"/>
                  </a:lnTo>
                  <a:lnTo>
                    <a:pt x="61" y="5"/>
                  </a:lnTo>
                  <a:lnTo>
                    <a:pt x="59" y="5"/>
                  </a:lnTo>
                  <a:lnTo>
                    <a:pt x="59" y="0"/>
                  </a:lnTo>
                  <a:close/>
                  <a:moveTo>
                    <a:pt x="70" y="0"/>
                  </a:moveTo>
                  <a:lnTo>
                    <a:pt x="80" y="0"/>
                  </a:lnTo>
                  <a:lnTo>
                    <a:pt x="80" y="5"/>
                  </a:lnTo>
                  <a:lnTo>
                    <a:pt x="70" y="5"/>
                  </a:lnTo>
                  <a:lnTo>
                    <a:pt x="70" y="0"/>
                  </a:lnTo>
                  <a:close/>
                  <a:moveTo>
                    <a:pt x="89" y="0"/>
                  </a:moveTo>
                  <a:lnTo>
                    <a:pt x="91" y="0"/>
                  </a:lnTo>
                  <a:lnTo>
                    <a:pt x="91" y="5"/>
                  </a:lnTo>
                  <a:lnTo>
                    <a:pt x="89" y="5"/>
                  </a:lnTo>
                  <a:lnTo>
                    <a:pt x="89" y="0"/>
                  </a:lnTo>
                  <a:close/>
                  <a:moveTo>
                    <a:pt x="99" y="0"/>
                  </a:moveTo>
                  <a:lnTo>
                    <a:pt x="110" y="0"/>
                  </a:lnTo>
                  <a:lnTo>
                    <a:pt x="110" y="5"/>
                  </a:lnTo>
                  <a:lnTo>
                    <a:pt x="99" y="5"/>
                  </a:lnTo>
                  <a:lnTo>
                    <a:pt x="99" y="0"/>
                  </a:lnTo>
                  <a:close/>
                  <a:moveTo>
                    <a:pt x="118" y="0"/>
                  </a:moveTo>
                  <a:lnTo>
                    <a:pt x="121" y="0"/>
                  </a:lnTo>
                  <a:lnTo>
                    <a:pt x="121" y="5"/>
                  </a:lnTo>
                  <a:lnTo>
                    <a:pt x="118" y="5"/>
                  </a:lnTo>
                  <a:lnTo>
                    <a:pt x="118" y="0"/>
                  </a:lnTo>
                  <a:close/>
                  <a:moveTo>
                    <a:pt x="129" y="0"/>
                  </a:moveTo>
                  <a:lnTo>
                    <a:pt x="140" y="0"/>
                  </a:lnTo>
                  <a:lnTo>
                    <a:pt x="140" y="5"/>
                  </a:lnTo>
                  <a:lnTo>
                    <a:pt x="129" y="5"/>
                  </a:lnTo>
                  <a:lnTo>
                    <a:pt x="129" y="0"/>
                  </a:lnTo>
                  <a:close/>
                  <a:moveTo>
                    <a:pt x="148" y="0"/>
                  </a:moveTo>
                  <a:lnTo>
                    <a:pt x="151" y="0"/>
                  </a:lnTo>
                  <a:lnTo>
                    <a:pt x="151" y="5"/>
                  </a:lnTo>
                  <a:lnTo>
                    <a:pt x="148" y="5"/>
                  </a:lnTo>
                  <a:lnTo>
                    <a:pt x="148" y="0"/>
                  </a:lnTo>
                  <a:close/>
                  <a:moveTo>
                    <a:pt x="159" y="0"/>
                  </a:moveTo>
                  <a:lnTo>
                    <a:pt x="170" y="0"/>
                  </a:lnTo>
                  <a:lnTo>
                    <a:pt x="170" y="5"/>
                  </a:lnTo>
                  <a:lnTo>
                    <a:pt x="159" y="5"/>
                  </a:lnTo>
                  <a:lnTo>
                    <a:pt x="159" y="0"/>
                  </a:lnTo>
                  <a:close/>
                  <a:moveTo>
                    <a:pt x="178" y="0"/>
                  </a:moveTo>
                  <a:lnTo>
                    <a:pt x="181" y="0"/>
                  </a:lnTo>
                  <a:lnTo>
                    <a:pt x="181" y="5"/>
                  </a:lnTo>
                  <a:lnTo>
                    <a:pt x="178" y="5"/>
                  </a:lnTo>
                  <a:lnTo>
                    <a:pt x="178" y="0"/>
                  </a:lnTo>
                  <a:close/>
                  <a:moveTo>
                    <a:pt x="189" y="0"/>
                  </a:moveTo>
                  <a:lnTo>
                    <a:pt x="200" y="0"/>
                  </a:lnTo>
                  <a:lnTo>
                    <a:pt x="200" y="5"/>
                  </a:lnTo>
                  <a:lnTo>
                    <a:pt x="189" y="5"/>
                  </a:lnTo>
                  <a:lnTo>
                    <a:pt x="189" y="0"/>
                  </a:lnTo>
                  <a:close/>
                  <a:moveTo>
                    <a:pt x="208" y="0"/>
                  </a:moveTo>
                  <a:lnTo>
                    <a:pt x="211" y="0"/>
                  </a:lnTo>
                  <a:lnTo>
                    <a:pt x="211" y="5"/>
                  </a:lnTo>
                  <a:lnTo>
                    <a:pt x="208" y="5"/>
                  </a:lnTo>
                  <a:lnTo>
                    <a:pt x="208" y="0"/>
                  </a:lnTo>
                  <a:close/>
                  <a:moveTo>
                    <a:pt x="219" y="0"/>
                  </a:moveTo>
                  <a:lnTo>
                    <a:pt x="230" y="0"/>
                  </a:lnTo>
                  <a:lnTo>
                    <a:pt x="230" y="5"/>
                  </a:lnTo>
                  <a:lnTo>
                    <a:pt x="219" y="5"/>
                  </a:lnTo>
                  <a:lnTo>
                    <a:pt x="219" y="0"/>
                  </a:lnTo>
                  <a:close/>
                  <a:moveTo>
                    <a:pt x="238" y="0"/>
                  </a:moveTo>
                  <a:lnTo>
                    <a:pt x="241" y="0"/>
                  </a:lnTo>
                  <a:lnTo>
                    <a:pt x="241" y="5"/>
                  </a:lnTo>
                  <a:lnTo>
                    <a:pt x="238" y="5"/>
                  </a:lnTo>
                  <a:lnTo>
                    <a:pt x="238" y="0"/>
                  </a:lnTo>
                  <a:close/>
                  <a:moveTo>
                    <a:pt x="249" y="0"/>
                  </a:moveTo>
                  <a:lnTo>
                    <a:pt x="260" y="0"/>
                  </a:lnTo>
                  <a:lnTo>
                    <a:pt x="260" y="5"/>
                  </a:lnTo>
                  <a:lnTo>
                    <a:pt x="249" y="5"/>
                  </a:lnTo>
                  <a:lnTo>
                    <a:pt x="249" y="0"/>
                  </a:lnTo>
                  <a:close/>
                  <a:moveTo>
                    <a:pt x="268" y="0"/>
                  </a:moveTo>
                  <a:lnTo>
                    <a:pt x="271" y="0"/>
                  </a:lnTo>
                  <a:lnTo>
                    <a:pt x="271" y="5"/>
                  </a:lnTo>
                  <a:lnTo>
                    <a:pt x="268" y="5"/>
                  </a:lnTo>
                  <a:lnTo>
                    <a:pt x="268" y="0"/>
                  </a:lnTo>
                  <a:close/>
                  <a:moveTo>
                    <a:pt x="279" y="0"/>
                  </a:moveTo>
                  <a:lnTo>
                    <a:pt x="290" y="0"/>
                  </a:lnTo>
                  <a:lnTo>
                    <a:pt x="290" y="5"/>
                  </a:lnTo>
                  <a:lnTo>
                    <a:pt x="279" y="5"/>
                  </a:lnTo>
                  <a:lnTo>
                    <a:pt x="279" y="0"/>
                  </a:lnTo>
                  <a:close/>
                  <a:moveTo>
                    <a:pt x="298" y="0"/>
                  </a:moveTo>
                  <a:lnTo>
                    <a:pt x="300" y="0"/>
                  </a:lnTo>
                  <a:lnTo>
                    <a:pt x="300" y="5"/>
                  </a:lnTo>
                  <a:lnTo>
                    <a:pt x="298" y="5"/>
                  </a:lnTo>
                  <a:lnTo>
                    <a:pt x="298" y="0"/>
                  </a:lnTo>
                  <a:close/>
                  <a:moveTo>
                    <a:pt x="309" y="0"/>
                  </a:moveTo>
                  <a:lnTo>
                    <a:pt x="319" y="0"/>
                  </a:lnTo>
                  <a:lnTo>
                    <a:pt x="319" y="5"/>
                  </a:lnTo>
                  <a:lnTo>
                    <a:pt x="309" y="5"/>
                  </a:lnTo>
                  <a:lnTo>
                    <a:pt x="309" y="0"/>
                  </a:lnTo>
                  <a:close/>
                  <a:moveTo>
                    <a:pt x="328" y="0"/>
                  </a:moveTo>
                  <a:lnTo>
                    <a:pt x="330" y="0"/>
                  </a:lnTo>
                  <a:lnTo>
                    <a:pt x="330" y="5"/>
                  </a:lnTo>
                  <a:lnTo>
                    <a:pt x="328" y="5"/>
                  </a:lnTo>
                  <a:lnTo>
                    <a:pt x="328" y="0"/>
                  </a:lnTo>
                  <a:close/>
                  <a:moveTo>
                    <a:pt x="339" y="0"/>
                  </a:moveTo>
                  <a:lnTo>
                    <a:pt x="349" y="0"/>
                  </a:lnTo>
                  <a:lnTo>
                    <a:pt x="349" y="5"/>
                  </a:lnTo>
                  <a:lnTo>
                    <a:pt x="339" y="5"/>
                  </a:lnTo>
                  <a:lnTo>
                    <a:pt x="339" y="0"/>
                  </a:lnTo>
                  <a:close/>
                  <a:moveTo>
                    <a:pt x="358" y="0"/>
                  </a:moveTo>
                  <a:lnTo>
                    <a:pt x="360" y="0"/>
                  </a:lnTo>
                  <a:lnTo>
                    <a:pt x="360" y="5"/>
                  </a:lnTo>
                  <a:lnTo>
                    <a:pt x="358" y="5"/>
                  </a:lnTo>
                  <a:lnTo>
                    <a:pt x="358" y="0"/>
                  </a:lnTo>
                  <a:close/>
                  <a:moveTo>
                    <a:pt x="368" y="0"/>
                  </a:moveTo>
                  <a:lnTo>
                    <a:pt x="379" y="0"/>
                  </a:lnTo>
                  <a:lnTo>
                    <a:pt x="379" y="5"/>
                  </a:lnTo>
                  <a:lnTo>
                    <a:pt x="368" y="5"/>
                  </a:lnTo>
                  <a:lnTo>
                    <a:pt x="368" y="0"/>
                  </a:lnTo>
                  <a:close/>
                  <a:moveTo>
                    <a:pt x="387" y="0"/>
                  </a:moveTo>
                  <a:lnTo>
                    <a:pt x="390" y="0"/>
                  </a:lnTo>
                  <a:lnTo>
                    <a:pt x="390" y="5"/>
                  </a:lnTo>
                  <a:lnTo>
                    <a:pt x="387" y="5"/>
                  </a:lnTo>
                  <a:lnTo>
                    <a:pt x="387" y="0"/>
                  </a:lnTo>
                  <a:close/>
                  <a:moveTo>
                    <a:pt x="398" y="0"/>
                  </a:moveTo>
                  <a:lnTo>
                    <a:pt x="409" y="0"/>
                  </a:lnTo>
                  <a:lnTo>
                    <a:pt x="409" y="5"/>
                  </a:lnTo>
                  <a:lnTo>
                    <a:pt x="398" y="5"/>
                  </a:lnTo>
                  <a:lnTo>
                    <a:pt x="398" y="0"/>
                  </a:lnTo>
                  <a:close/>
                  <a:moveTo>
                    <a:pt x="417" y="0"/>
                  </a:moveTo>
                  <a:lnTo>
                    <a:pt x="420" y="0"/>
                  </a:lnTo>
                  <a:lnTo>
                    <a:pt x="420" y="5"/>
                  </a:lnTo>
                  <a:lnTo>
                    <a:pt x="417" y="5"/>
                  </a:lnTo>
                  <a:lnTo>
                    <a:pt x="417" y="0"/>
                  </a:lnTo>
                  <a:close/>
                  <a:moveTo>
                    <a:pt x="428" y="0"/>
                  </a:moveTo>
                  <a:lnTo>
                    <a:pt x="439" y="0"/>
                  </a:lnTo>
                  <a:lnTo>
                    <a:pt x="439" y="5"/>
                  </a:lnTo>
                  <a:lnTo>
                    <a:pt x="428" y="5"/>
                  </a:lnTo>
                  <a:lnTo>
                    <a:pt x="428" y="0"/>
                  </a:lnTo>
                  <a:close/>
                  <a:moveTo>
                    <a:pt x="447" y="0"/>
                  </a:moveTo>
                  <a:lnTo>
                    <a:pt x="450" y="0"/>
                  </a:lnTo>
                  <a:lnTo>
                    <a:pt x="450" y="5"/>
                  </a:lnTo>
                  <a:lnTo>
                    <a:pt x="447" y="5"/>
                  </a:lnTo>
                  <a:lnTo>
                    <a:pt x="447" y="0"/>
                  </a:lnTo>
                  <a:close/>
                  <a:moveTo>
                    <a:pt x="458" y="0"/>
                  </a:moveTo>
                  <a:lnTo>
                    <a:pt x="469" y="0"/>
                  </a:lnTo>
                  <a:lnTo>
                    <a:pt x="469" y="5"/>
                  </a:lnTo>
                  <a:lnTo>
                    <a:pt x="458" y="5"/>
                  </a:lnTo>
                  <a:lnTo>
                    <a:pt x="458" y="0"/>
                  </a:lnTo>
                  <a:close/>
                  <a:moveTo>
                    <a:pt x="477" y="0"/>
                  </a:moveTo>
                  <a:lnTo>
                    <a:pt x="480" y="0"/>
                  </a:lnTo>
                  <a:lnTo>
                    <a:pt x="480" y="5"/>
                  </a:lnTo>
                  <a:lnTo>
                    <a:pt x="477" y="5"/>
                  </a:lnTo>
                  <a:lnTo>
                    <a:pt x="477" y="0"/>
                  </a:lnTo>
                  <a:close/>
                  <a:moveTo>
                    <a:pt x="488" y="0"/>
                  </a:moveTo>
                  <a:lnTo>
                    <a:pt x="499" y="0"/>
                  </a:lnTo>
                  <a:lnTo>
                    <a:pt x="499" y="5"/>
                  </a:lnTo>
                  <a:lnTo>
                    <a:pt x="488" y="5"/>
                  </a:lnTo>
                  <a:lnTo>
                    <a:pt x="488" y="0"/>
                  </a:lnTo>
                  <a:close/>
                  <a:moveTo>
                    <a:pt x="507" y="0"/>
                  </a:moveTo>
                  <a:lnTo>
                    <a:pt x="510" y="0"/>
                  </a:lnTo>
                  <a:lnTo>
                    <a:pt x="510" y="5"/>
                  </a:lnTo>
                  <a:lnTo>
                    <a:pt x="507" y="5"/>
                  </a:lnTo>
                  <a:lnTo>
                    <a:pt x="507" y="0"/>
                  </a:lnTo>
                  <a:close/>
                  <a:moveTo>
                    <a:pt x="518" y="0"/>
                  </a:moveTo>
                  <a:lnTo>
                    <a:pt x="529" y="0"/>
                  </a:lnTo>
                  <a:lnTo>
                    <a:pt x="529" y="5"/>
                  </a:lnTo>
                  <a:lnTo>
                    <a:pt x="518" y="5"/>
                  </a:lnTo>
                  <a:lnTo>
                    <a:pt x="518" y="0"/>
                  </a:lnTo>
                  <a:close/>
                  <a:moveTo>
                    <a:pt x="537" y="0"/>
                  </a:moveTo>
                  <a:lnTo>
                    <a:pt x="540" y="0"/>
                  </a:lnTo>
                  <a:lnTo>
                    <a:pt x="540" y="5"/>
                  </a:lnTo>
                  <a:lnTo>
                    <a:pt x="537" y="5"/>
                  </a:lnTo>
                  <a:lnTo>
                    <a:pt x="537" y="0"/>
                  </a:lnTo>
                  <a:close/>
                  <a:moveTo>
                    <a:pt x="548" y="0"/>
                  </a:moveTo>
                  <a:lnTo>
                    <a:pt x="559" y="0"/>
                  </a:lnTo>
                  <a:lnTo>
                    <a:pt x="559" y="5"/>
                  </a:lnTo>
                  <a:lnTo>
                    <a:pt x="548" y="5"/>
                  </a:lnTo>
                  <a:lnTo>
                    <a:pt x="548" y="0"/>
                  </a:lnTo>
                  <a:close/>
                  <a:moveTo>
                    <a:pt x="567" y="0"/>
                  </a:moveTo>
                  <a:lnTo>
                    <a:pt x="570" y="0"/>
                  </a:lnTo>
                  <a:lnTo>
                    <a:pt x="570" y="5"/>
                  </a:lnTo>
                  <a:lnTo>
                    <a:pt x="567" y="5"/>
                  </a:lnTo>
                  <a:lnTo>
                    <a:pt x="567" y="0"/>
                  </a:lnTo>
                  <a:close/>
                  <a:moveTo>
                    <a:pt x="578" y="0"/>
                  </a:moveTo>
                  <a:lnTo>
                    <a:pt x="589" y="0"/>
                  </a:lnTo>
                  <a:lnTo>
                    <a:pt x="589" y="5"/>
                  </a:lnTo>
                  <a:lnTo>
                    <a:pt x="578" y="5"/>
                  </a:lnTo>
                  <a:lnTo>
                    <a:pt x="578" y="0"/>
                  </a:lnTo>
                  <a:close/>
                  <a:moveTo>
                    <a:pt x="597" y="0"/>
                  </a:moveTo>
                  <a:lnTo>
                    <a:pt x="599" y="0"/>
                  </a:lnTo>
                  <a:lnTo>
                    <a:pt x="599" y="5"/>
                  </a:lnTo>
                  <a:lnTo>
                    <a:pt x="597" y="5"/>
                  </a:lnTo>
                  <a:lnTo>
                    <a:pt x="597" y="0"/>
                  </a:lnTo>
                  <a:close/>
                  <a:moveTo>
                    <a:pt x="608" y="0"/>
                  </a:moveTo>
                  <a:lnTo>
                    <a:pt x="618" y="0"/>
                  </a:lnTo>
                  <a:lnTo>
                    <a:pt x="618" y="5"/>
                  </a:lnTo>
                  <a:lnTo>
                    <a:pt x="608" y="5"/>
                  </a:lnTo>
                  <a:lnTo>
                    <a:pt x="608" y="0"/>
                  </a:lnTo>
                  <a:close/>
                  <a:moveTo>
                    <a:pt x="627" y="0"/>
                  </a:moveTo>
                  <a:lnTo>
                    <a:pt x="629" y="0"/>
                  </a:lnTo>
                  <a:lnTo>
                    <a:pt x="629" y="5"/>
                  </a:lnTo>
                  <a:lnTo>
                    <a:pt x="627" y="5"/>
                  </a:lnTo>
                  <a:lnTo>
                    <a:pt x="627" y="0"/>
                  </a:lnTo>
                  <a:close/>
                  <a:moveTo>
                    <a:pt x="637" y="0"/>
                  </a:moveTo>
                  <a:lnTo>
                    <a:pt x="648" y="0"/>
                  </a:lnTo>
                  <a:lnTo>
                    <a:pt x="648" y="5"/>
                  </a:lnTo>
                  <a:lnTo>
                    <a:pt x="637" y="5"/>
                  </a:lnTo>
                  <a:lnTo>
                    <a:pt x="637" y="0"/>
                  </a:lnTo>
                  <a:close/>
                  <a:moveTo>
                    <a:pt x="656" y="0"/>
                  </a:moveTo>
                  <a:lnTo>
                    <a:pt x="659" y="0"/>
                  </a:lnTo>
                  <a:lnTo>
                    <a:pt x="659" y="5"/>
                  </a:lnTo>
                  <a:lnTo>
                    <a:pt x="656" y="5"/>
                  </a:lnTo>
                  <a:lnTo>
                    <a:pt x="656" y="0"/>
                  </a:lnTo>
                  <a:close/>
                  <a:moveTo>
                    <a:pt x="667" y="0"/>
                  </a:moveTo>
                  <a:lnTo>
                    <a:pt x="678" y="0"/>
                  </a:lnTo>
                  <a:lnTo>
                    <a:pt x="678" y="5"/>
                  </a:lnTo>
                  <a:lnTo>
                    <a:pt x="667" y="5"/>
                  </a:lnTo>
                  <a:lnTo>
                    <a:pt x="667" y="0"/>
                  </a:lnTo>
                  <a:close/>
                  <a:moveTo>
                    <a:pt x="686" y="0"/>
                  </a:moveTo>
                  <a:lnTo>
                    <a:pt x="689" y="0"/>
                  </a:lnTo>
                  <a:lnTo>
                    <a:pt x="689" y="5"/>
                  </a:lnTo>
                  <a:lnTo>
                    <a:pt x="686" y="5"/>
                  </a:lnTo>
                  <a:lnTo>
                    <a:pt x="686" y="0"/>
                  </a:lnTo>
                  <a:close/>
                  <a:moveTo>
                    <a:pt x="697" y="0"/>
                  </a:moveTo>
                  <a:lnTo>
                    <a:pt x="708" y="0"/>
                  </a:lnTo>
                  <a:lnTo>
                    <a:pt x="708" y="5"/>
                  </a:lnTo>
                  <a:lnTo>
                    <a:pt x="697" y="5"/>
                  </a:lnTo>
                  <a:lnTo>
                    <a:pt x="697" y="0"/>
                  </a:lnTo>
                  <a:close/>
                  <a:moveTo>
                    <a:pt x="716" y="0"/>
                  </a:moveTo>
                  <a:lnTo>
                    <a:pt x="719" y="0"/>
                  </a:lnTo>
                  <a:lnTo>
                    <a:pt x="719" y="5"/>
                  </a:lnTo>
                  <a:lnTo>
                    <a:pt x="716" y="5"/>
                  </a:lnTo>
                  <a:lnTo>
                    <a:pt x="716" y="0"/>
                  </a:lnTo>
                  <a:close/>
                  <a:moveTo>
                    <a:pt x="727" y="0"/>
                  </a:moveTo>
                  <a:lnTo>
                    <a:pt x="738" y="0"/>
                  </a:lnTo>
                  <a:lnTo>
                    <a:pt x="738" y="5"/>
                  </a:lnTo>
                  <a:lnTo>
                    <a:pt x="727" y="5"/>
                  </a:lnTo>
                  <a:lnTo>
                    <a:pt x="727" y="0"/>
                  </a:lnTo>
                  <a:close/>
                  <a:moveTo>
                    <a:pt x="746" y="0"/>
                  </a:moveTo>
                  <a:lnTo>
                    <a:pt x="749" y="0"/>
                  </a:lnTo>
                  <a:lnTo>
                    <a:pt x="749" y="5"/>
                  </a:lnTo>
                  <a:lnTo>
                    <a:pt x="746" y="5"/>
                  </a:lnTo>
                  <a:lnTo>
                    <a:pt x="746" y="0"/>
                  </a:lnTo>
                  <a:close/>
                  <a:moveTo>
                    <a:pt x="757" y="0"/>
                  </a:moveTo>
                  <a:lnTo>
                    <a:pt x="768" y="0"/>
                  </a:lnTo>
                  <a:lnTo>
                    <a:pt x="768" y="5"/>
                  </a:lnTo>
                  <a:lnTo>
                    <a:pt x="757" y="5"/>
                  </a:lnTo>
                  <a:lnTo>
                    <a:pt x="757" y="0"/>
                  </a:lnTo>
                  <a:close/>
                  <a:moveTo>
                    <a:pt x="776" y="0"/>
                  </a:moveTo>
                  <a:lnTo>
                    <a:pt x="779" y="0"/>
                  </a:lnTo>
                  <a:lnTo>
                    <a:pt x="779" y="5"/>
                  </a:lnTo>
                  <a:lnTo>
                    <a:pt x="776" y="5"/>
                  </a:lnTo>
                  <a:lnTo>
                    <a:pt x="776" y="0"/>
                  </a:lnTo>
                  <a:close/>
                  <a:moveTo>
                    <a:pt x="787" y="0"/>
                  </a:moveTo>
                  <a:lnTo>
                    <a:pt x="798" y="0"/>
                  </a:lnTo>
                  <a:lnTo>
                    <a:pt x="798" y="5"/>
                  </a:lnTo>
                  <a:lnTo>
                    <a:pt x="787" y="5"/>
                  </a:lnTo>
                  <a:lnTo>
                    <a:pt x="787" y="0"/>
                  </a:lnTo>
                  <a:close/>
                  <a:moveTo>
                    <a:pt x="806" y="0"/>
                  </a:moveTo>
                  <a:lnTo>
                    <a:pt x="809" y="0"/>
                  </a:lnTo>
                  <a:lnTo>
                    <a:pt x="809" y="5"/>
                  </a:lnTo>
                  <a:lnTo>
                    <a:pt x="806" y="5"/>
                  </a:lnTo>
                  <a:lnTo>
                    <a:pt x="806" y="0"/>
                  </a:lnTo>
                  <a:close/>
                  <a:moveTo>
                    <a:pt x="817" y="0"/>
                  </a:moveTo>
                  <a:lnTo>
                    <a:pt x="828" y="0"/>
                  </a:lnTo>
                  <a:lnTo>
                    <a:pt x="828" y="5"/>
                  </a:lnTo>
                  <a:lnTo>
                    <a:pt x="817" y="5"/>
                  </a:lnTo>
                  <a:lnTo>
                    <a:pt x="817" y="0"/>
                  </a:lnTo>
                  <a:close/>
                  <a:moveTo>
                    <a:pt x="836" y="0"/>
                  </a:moveTo>
                  <a:lnTo>
                    <a:pt x="838" y="0"/>
                  </a:lnTo>
                  <a:lnTo>
                    <a:pt x="838" y="5"/>
                  </a:lnTo>
                  <a:lnTo>
                    <a:pt x="836" y="5"/>
                  </a:lnTo>
                  <a:lnTo>
                    <a:pt x="836" y="0"/>
                  </a:lnTo>
                  <a:close/>
                  <a:moveTo>
                    <a:pt x="847" y="0"/>
                  </a:moveTo>
                  <a:lnTo>
                    <a:pt x="858" y="0"/>
                  </a:lnTo>
                  <a:lnTo>
                    <a:pt x="858" y="5"/>
                  </a:lnTo>
                  <a:lnTo>
                    <a:pt x="847" y="5"/>
                  </a:lnTo>
                  <a:lnTo>
                    <a:pt x="847" y="0"/>
                  </a:lnTo>
                  <a:close/>
                  <a:moveTo>
                    <a:pt x="866" y="0"/>
                  </a:moveTo>
                  <a:lnTo>
                    <a:pt x="868" y="0"/>
                  </a:lnTo>
                  <a:lnTo>
                    <a:pt x="868" y="5"/>
                  </a:lnTo>
                  <a:lnTo>
                    <a:pt x="866" y="5"/>
                  </a:lnTo>
                  <a:lnTo>
                    <a:pt x="866" y="0"/>
                  </a:lnTo>
                  <a:close/>
                  <a:moveTo>
                    <a:pt x="877" y="0"/>
                  </a:moveTo>
                  <a:lnTo>
                    <a:pt x="887" y="0"/>
                  </a:lnTo>
                  <a:lnTo>
                    <a:pt x="887" y="5"/>
                  </a:lnTo>
                  <a:lnTo>
                    <a:pt x="877" y="5"/>
                  </a:lnTo>
                  <a:lnTo>
                    <a:pt x="877" y="0"/>
                  </a:lnTo>
                  <a:close/>
                  <a:moveTo>
                    <a:pt x="896" y="0"/>
                  </a:moveTo>
                  <a:lnTo>
                    <a:pt x="898" y="0"/>
                  </a:lnTo>
                  <a:lnTo>
                    <a:pt x="898" y="5"/>
                  </a:lnTo>
                  <a:lnTo>
                    <a:pt x="896" y="5"/>
                  </a:lnTo>
                  <a:lnTo>
                    <a:pt x="896" y="0"/>
                  </a:lnTo>
                  <a:close/>
                  <a:moveTo>
                    <a:pt x="906" y="0"/>
                  </a:moveTo>
                  <a:lnTo>
                    <a:pt x="917" y="0"/>
                  </a:lnTo>
                  <a:lnTo>
                    <a:pt x="917" y="5"/>
                  </a:lnTo>
                  <a:lnTo>
                    <a:pt x="906" y="5"/>
                  </a:lnTo>
                  <a:lnTo>
                    <a:pt x="906" y="0"/>
                  </a:lnTo>
                  <a:close/>
                  <a:moveTo>
                    <a:pt x="925" y="0"/>
                  </a:moveTo>
                  <a:lnTo>
                    <a:pt x="928" y="0"/>
                  </a:lnTo>
                  <a:lnTo>
                    <a:pt x="928" y="5"/>
                  </a:lnTo>
                  <a:lnTo>
                    <a:pt x="925" y="5"/>
                  </a:lnTo>
                  <a:lnTo>
                    <a:pt x="925" y="0"/>
                  </a:lnTo>
                  <a:close/>
                  <a:moveTo>
                    <a:pt x="936" y="0"/>
                  </a:moveTo>
                  <a:lnTo>
                    <a:pt x="947" y="0"/>
                  </a:lnTo>
                  <a:lnTo>
                    <a:pt x="947" y="5"/>
                  </a:lnTo>
                  <a:lnTo>
                    <a:pt x="936" y="5"/>
                  </a:lnTo>
                  <a:lnTo>
                    <a:pt x="936" y="0"/>
                  </a:lnTo>
                  <a:close/>
                  <a:moveTo>
                    <a:pt x="955" y="0"/>
                  </a:moveTo>
                  <a:lnTo>
                    <a:pt x="958" y="0"/>
                  </a:lnTo>
                  <a:lnTo>
                    <a:pt x="958" y="5"/>
                  </a:lnTo>
                  <a:lnTo>
                    <a:pt x="955" y="5"/>
                  </a:lnTo>
                  <a:lnTo>
                    <a:pt x="955" y="0"/>
                  </a:lnTo>
                  <a:close/>
                  <a:moveTo>
                    <a:pt x="966" y="0"/>
                  </a:moveTo>
                  <a:lnTo>
                    <a:pt x="977" y="0"/>
                  </a:lnTo>
                  <a:lnTo>
                    <a:pt x="977" y="5"/>
                  </a:lnTo>
                  <a:lnTo>
                    <a:pt x="966" y="5"/>
                  </a:lnTo>
                  <a:lnTo>
                    <a:pt x="966" y="0"/>
                  </a:lnTo>
                  <a:close/>
                  <a:moveTo>
                    <a:pt x="985" y="0"/>
                  </a:moveTo>
                  <a:lnTo>
                    <a:pt x="988" y="0"/>
                  </a:lnTo>
                  <a:lnTo>
                    <a:pt x="988" y="5"/>
                  </a:lnTo>
                  <a:lnTo>
                    <a:pt x="985" y="5"/>
                  </a:lnTo>
                  <a:lnTo>
                    <a:pt x="985" y="0"/>
                  </a:lnTo>
                  <a:close/>
                  <a:moveTo>
                    <a:pt x="996" y="0"/>
                  </a:moveTo>
                  <a:lnTo>
                    <a:pt x="1007" y="0"/>
                  </a:lnTo>
                  <a:lnTo>
                    <a:pt x="1007" y="5"/>
                  </a:lnTo>
                  <a:lnTo>
                    <a:pt x="996" y="5"/>
                  </a:lnTo>
                  <a:lnTo>
                    <a:pt x="996" y="0"/>
                  </a:lnTo>
                  <a:close/>
                  <a:moveTo>
                    <a:pt x="1015" y="0"/>
                  </a:moveTo>
                  <a:lnTo>
                    <a:pt x="1018" y="0"/>
                  </a:lnTo>
                  <a:lnTo>
                    <a:pt x="1018" y="5"/>
                  </a:lnTo>
                  <a:lnTo>
                    <a:pt x="1015" y="5"/>
                  </a:lnTo>
                  <a:lnTo>
                    <a:pt x="1015" y="0"/>
                  </a:lnTo>
                  <a:close/>
                  <a:moveTo>
                    <a:pt x="1026" y="0"/>
                  </a:moveTo>
                  <a:lnTo>
                    <a:pt x="1037" y="0"/>
                  </a:lnTo>
                  <a:lnTo>
                    <a:pt x="1037" y="5"/>
                  </a:lnTo>
                  <a:lnTo>
                    <a:pt x="1026" y="5"/>
                  </a:lnTo>
                  <a:lnTo>
                    <a:pt x="1026" y="0"/>
                  </a:lnTo>
                  <a:close/>
                  <a:moveTo>
                    <a:pt x="1045" y="0"/>
                  </a:moveTo>
                  <a:lnTo>
                    <a:pt x="1048" y="0"/>
                  </a:lnTo>
                  <a:lnTo>
                    <a:pt x="1048" y="5"/>
                  </a:lnTo>
                  <a:lnTo>
                    <a:pt x="1045" y="5"/>
                  </a:lnTo>
                  <a:lnTo>
                    <a:pt x="1045" y="0"/>
                  </a:lnTo>
                  <a:close/>
                  <a:moveTo>
                    <a:pt x="1056" y="0"/>
                  </a:moveTo>
                  <a:lnTo>
                    <a:pt x="1067" y="0"/>
                  </a:lnTo>
                  <a:lnTo>
                    <a:pt x="1067" y="5"/>
                  </a:lnTo>
                  <a:lnTo>
                    <a:pt x="1056" y="5"/>
                  </a:lnTo>
                  <a:lnTo>
                    <a:pt x="1056" y="0"/>
                  </a:lnTo>
                  <a:close/>
                  <a:moveTo>
                    <a:pt x="1075" y="0"/>
                  </a:moveTo>
                  <a:lnTo>
                    <a:pt x="1078" y="0"/>
                  </a:lnTo>
                  <a:lnTo>
                    <a:pt x="1078" y="5"/>
                  </a:lnTo>
                  <a:lnTo>
                    <a:pt x="1075" y="5"/>
                  </a:lnTo>
                  <a:lnTo>
                    <a:pt x="1075" y="0"/>
                  </a:lnTo>
                  <a:close/>
                  <a:moveTo>
                    <a:pt x="1086" y="0"/>
                  </a:moveTo>
                  <a:lnTo>
                    <a:pt x="1097" y="0"/>
                  </a:lnTo>
                  <a:lnTo>
                    <a:pt x="1097" y="5"/>
                  </a:lnTo>
                  <a:lnTo>
                    <a:pt x="1086" y="5"/>
                  </a:lnTo>
                  <a:lnTo>
                    <a:pt x="1086" y="0"/>
                  </a:lnTo>
                  <a:close/>
                  <a:moveTo>
                    <a:pt x="1105" y="0"/>
                  </a:moveTo>
                  <a:lnTo>
                    <a:pt x="1108" y="0"/>
                  </a:lnTo>
                  <a:lnTo>
                    <a:pt x="1108" y="5"/>
                  </a:lnTo>
                  <a:lnTo>
                    <a:pt x="1105" y="5"/>
                  </a:lnTo>
                  <a:lnTo>
                    <a:pt x="1105" y="0"/>
                  </a:lnTo>
                  <a:close/>
                  <a:moveTo>
                    <a:pt x="1116" y="0"/>
                  </a:moveTo>
                  <a:lnTo>
                    <a:pt x="1127" y="0"/>
                  </a:lnTo>
                  <a:lnTo>
                    <a:pt x="1127" y="5"/>
                  </a:lnTo>
                  <a:lnTo>
                    <a:pt x="1116" y="5"/>
                  </a:lnTo>
                  <a:lnTo>
                    <a:pt x="1116" y="0"/>
                  </a:lnTo>
                  <a:close/>
                  <a:moveTo>
                    <a:pt x="1135" y="0"/>
                  </a:moveTo>
                  <a:lnTo>
                    <a:pt x="1137" y="0"/>
                  </a:lnTo>
                  <a:lnTo>
                    <a:pt x="1137" y="5"/>
                  </a:lnTo>
                  <a:lnTo>
                    <a:pt x="1135" y="5"/>
                  </a:lnTo>
                  <a:lnTo>
                    <a:pt x="1135" y="0"/>
                  </a:lnTo>
                  <a:close/>
                  <a:moveTo>
                    <a:pt x="1146" y="0"/>
                  </a:moveTo>
                  <a:lnTo>
                    <a:pt x="1156" y="0"/>
                  </a:lnTo>
                  <a:lnTo>
                    <a:pt x="1156" y="5"/>
                  </a:lnTo>
                  <a:lnTo>
                    <a:pt x="1146" y="5"/>
                  </a:lnTo>
                  <a:lnTo>
                    <a:pt x="1146" y="0"/>
                  </a:lnTo>
                  <a:close/>
                  <a:moveTo>
                    <a:pt x="1165" y="0"/>
                  </a:moveTo>
                  <a:lnTo>
                    <a:pt x="1167" y="0"/>
                  </a:lnTo>
                  <a:lnTo>
                    <a:pt x="1167" y="5"/>
                  </a:lnTo>
                  <a:lnTo>
                    <a:pt x="1165" y="5"/>
                  </a:lnTo>
                  <a:lnTo>
                    <a:pt x="1165" y="0"/>
                  </a:lnTo>
                  <a:close/>
                  <a:moveTo>
                    <a:pt x="1175" y="0"/>
                  </a:moveTo>
                  <a:lnTo>
                    <a:pt x="1186" y="0"/>
                  </a:lnTo>
                  <a:lnTo>
                    <a:pt x="1186" y="5"/>
                  </a:lnTo>
                  <a:lnTo>
                    <a:pt x="1175" y="5"/>
                  </a:lnTo>
                  <a:lnTo>
                    <a:pt x="1175" y="0"/>
                  </a:lnTo>
                  <a:close/>
                  <a:moveTo>
                    <a:pt x="1195" y="0"/>
                  </a:moveTo>
                  <a:lnTo>
                    <a:pt x="1197" y="0"/>
                  </a:lnTo>
                  <a:lnTo>
                    <a:pt x="1197" y="5"/>
                  </a:lnTo>
                  <a:lnTo>
                    <a:pt x="1195" y="5"/>
                  </a:lnTo>
                  <a:lnTo>
                    <a:pt x="1195" y="0"/>
                  </a:lnTo>
                  <a:close/>
                  <a:moveTo>
                    <a:pt x="1205" y="0"/>
                  </a:moveTo>
                  <a:lnTo>
                    <a:pt x="1216" y="0"/>
                  </a:lnTo>
                  <a:lnTo>
                    <a:pt x="1216" y="5"/>
                  </a:lnTo>
                  <a:lnTo>
                    <a:pt x="1205" y="5"/>
                  </a:lnTo>
                  <a:lnTo>
                    <a:pt x="1205" y="0"/>
                  </a:lnTo>
                  <a:close/>
                  <a:moveTo>
                    <a:pt x="1224" y="0"/>
                  </a:moveTo>
                  <a:lnTo>
                    <a:pt x="1227" y="0"/>
                  </a:lnTo>
                  <a:lnTo>
                    <a:pt x="1227" y="5"/>
                  </a:lnTo>
                  <a:lnTo>
                    <a:pt x="1224" y="5"/>
                  </a:lnTo>
                  <a:lnTo>
                    <a:pt x="1224" y="0"/>
                  </a:lnTo>
                  <a:close/>
                  <a:moveTo>
                    <a:pt x="1235" y="0"/>
                  </a:moveTo>
                  <a:lnTo>
                    <a:pt x="1246" y="0"/>
                  </a:lnTo>
                  <a:lnTo>
                    <a:pt x="1246" y="5"/>
                  </a:lnTo>
                  <a:lnTo>
                    <a:pt x="1235" y="5"/>
                  </a:lnTo>
                  <a:lnTo>
                    <a:pt x="1235" y="0"/>
                  </a:lnTo>
                  <a:close/>
                  <a:moveTo>
                    <a:pt x="1254" y="0"/>
                  </a:moveTo>
                  <a:lnTo>
                    <a:pt x="1257" y="0"/>
                  </a:lnTo>
                  <a:lnTo>
                    <a:pt x="1257" y="5"/>
                  </a:lnTo>
                  <a:lnTo>
                    <a:pt x="1254" y="5"/>
                  </a:lnTo>
                  <a:lnTo>
                    <a:pt x="1254" y="0"/>
                  </a:lnTo>
                  <a:close/>
                  <a:moveTo>
                    <a:pt x="1265" y="0"/>
                  </a:moveTo>
                  <a:lnTo>
                    <a:pt x="1276" y="0"/>
                  </a:lnTo>
                  <a:lnTo>
                    <a:pt x="1276" y="5"/>
                  </a:lnTo>
                  <a:lnTo>
                    <a:pt x="1265" y="5"/>
                  </a:lnTo>
                  <a:lnTo>
                    <a:pt x="1265" y="0"/>
                  </a:lnTo>
                  <a:close/>
                  <a:moveTo>
                    <a:pt x="1284" y="0"/>
                  </a:moveTo>
                  <a:lnTo>
                    <a:pt x="1287" y="0"/>
                  </a:lnTo>
                  <a:lnTo>
                    <a:pt x="1287" y="5"/>
                  </a:lnTo>
                  <a:lnTo>
                    <a:pt x="1284" y="5"/>
                  </a:lnTo>
                  <a:lnTo>
                    <a:pt x="1284" y="0"/>
                  </a:lnTo>
                  <a:close/>
                  <a:moveTo>
                    <a:pt x="1295" y="0"/>
                  </a:moveTo>
                  <a:lnTo>
                    <a:pt x="1306" y="0"/>
                  </a:lnTo>
                  <a:lnTo>
                    <a:pt x="1306" y="5"/>
                  </a:lnTo>
                  <a:lnTo>
                    <a:pt x="1295" y="5"/>
                  </a:lnTo>
                  <a:lnTo>
                    <a:pt x="1295" y="0"/>
                  </a:lnTo>
                  <a:close/>
                  <a:moveTo>
                    <a:pt x="1314" y="0"/>
                  </a:moveTo>
                  <a:lnTo>
                    <a:pt x="1317" y="0"/>
                  </a:lnTo>
                  <a:lnTo>
                    <a:pt x="1317" y="5"/>
                  </a:lnTo>
                  <a:lnTo>
                    <a:pt x="1314" y="5"/>
                  </a:lnTo>
                  <a:lnTo>
                    <a:pt x="1314" y="0"/>
                  </a:lnTo>
                  <a:close/>
                  <a:moveTo>
                    <a:pt x="1325" y="0"/>
                  </a:moveTo>
                  <a:lnTo>
                    <a:pt x="1336" y="0"/>
                  </a:lnTo>
                  <a:lnTo>
                    <a:pt x="1336" y="5"/>
                  </a:lnTo>
                  <a:lnTo>
                    <a:pt x="1325" y="5"/>
                  </a:lnTo>
                  <a:lnTo>
                    <a:pt x="1325" y="0"/>
                  </a:lnTo>
                  <a:close/>
                  <a:moveTo>
                    <a:pt x="1344" y="0"/>
                  </a:moveTo>
                  <a:lnTo>
                    <a:pt x="1347" y="0"/>
                  </a:lnTo>
                  <a:lnTo>
                    <a:pt x="1347" y="5"/>
                  </a:lnTo>
                  <a:lnTo>
                    <a:pt x="1344" y="5"/>
                  </a:lnTo>
                  <a:lnTo>
                    <a:pt x="1344" y="0"/>
                  </a:lnTo>
                  <a:close/>
                  <a:moveTo>
                    <a:pt x="1355" y="0"/>
                  </a:moveTo>
                  <a:lnTo>
                    <a:pt x="1366" y="0"/>
                  </a:lnTo>
                  <a:lnTo>
                    <a:pt x="1366" y="5"/>
                  </a:lnTo>
                  <a:lnTo>
                    <a:pt x="1355" y="5"/>
                  </a:lnTo>
                  <a:lnTo>
                    <a:pt x="1355" y="0"/>
                  </a:lnTo>
                  <a:close/>
                  <a:moveTo>
                    <a:pt x="1374" y="0"/>
                  </a:moveTo>
                  <a:lnTo>
                    <a:pt x="1377" y="0"/>
                  </a:lnTo>
                  <a:lnTo>
                    <a:pt x="1377" y="5"/>
                  </a:lnTo>
                  <a:lnTo>
                    <a:pt x="1374" y="5"/>
                  </a:lnTo>
                  <a:lnTo>
                    <a:pt x="1374" y="0"/>
                  </a:lnTo>
                  <a:close/>
                  <a:moveTo>
                    <a:pt x="1385" y="0"/>
                  </a:moveTo>
                  <a:lnTo>
                    <a:pt x="1396" y="0"/>
                  </a:lnTo>
                  <a:lnTo>
                    <a:pt x="1396" y="5"/>
                  </a:lnTo>
                  <a:lnTo>
                    <a:pt x="1385" y="5"/>
                  </a:lnTo>
                  <a:lnTo>
                    <a:pt x="1385" y="0"/>
                  </a:lnTo>
                  <a:close/>
                  <a:moveTo>
                    <a:pt x="1404" y="0"/>
                  </a:moveTo>
                  <a:lnTo>
                    <a:pt x="1406" y="0"/>
                  </a:lnTo>
                  <a:lnTo>
                    <a:pt x="1406" y="5"/>
                  </a:lnTo>
                  <a:lnTo>
                    <a:pt x="1404" y="5"/>
                  </a:lnTo>
                  <a:lnTo>
                    <a:pt x="1404" y="0"/>
                  </a:lnTo>
                  <a:close/>
                  <a:moveTo>
                    <a:pt x="1415" y="0"/>
                  </a:moveTo>
                  <a:lnTo>
                    <a:pt x="1425" y="0"/>
                  </a:lnTo>
                  <a:lnTo>
                    <a:pt x="1425" y="5"/>
                  </a:lnTo>
                  <a:lnTo>
                    <a:pt x="1415" y="5"/>
                  </a:lnTo>
                  <a:lnTo>
                    <a:pt x="1415" y="0"/>
                  </a:lnTo>
                  <a:close/>
                  <a:moveTo>
                    <a:pt x="1434" y="0"/>
                  </a:moveTo>
                  <a:lnTo>
                    <a:pt x="1436" y="0"/>
                  </a:lnTo>
                  <a:lnTo>
                    <a:pt x="1436" y="5"/>
                  </a:lnTo>
                  <a:lnTo>
                    <a:pt x="1434" y="5"/>
                  </a:lnTo>
                  <a:lnTo>
                    <a:pt x="1434" y="0"/>
                  </a:lnTo>
                  <a:close/>
                  <a:moveTo>
                    <a:pt x="1444" y="0"/>
                  </a:moveTo>
                  <a:lnTo>
                    <a:pt x="1455" y="0"/>
                  </a:lnTo>
                  <a:lnTo>
                    <a:pt x="1455" y="5"/>
                  </a:lnTo>
                  <a:lnTo>
                    <a:pt x="1444" y="5"/>
                  </a:lnTo>
                  <a:lnTo>
                    <a:pt x="1444" y="0"/>
                  </a:lnTo>
                  <a:close/>
                  <a:moveTo>
                    <a:pt x="1463" y="0"/>
                  </a:moveTo>
                  <a:lnTo>
                    <a:pt x="1466" y="0"/>
                  </a:lnTo>
                  <a:lnTo>
                    <a:pt x="1466" y="5"/>
                  </a:lnTo>
                  <a:lnTo>
                    <a:pt x="1463" y="5"/>
                  </a:lnTo>
                  <a:lnTo>
                    <a:pt x="1463" y="0"/>
                  </a:lnTo>
                  <a:close/>
                  <a:moveTo>
                    <a:pt x="1474" y="0"/>
                  </a:moveTo>
                  <a:lnTo>
                    <a:pt x="1485" y="0"/>
                  </a:lnTo>
                  <a:lnTo>
                    <a:pt x="1485" y="5"/>
                  </a:lnTo>
                  <a:lnTo>
                    <a:pt x="1474" y="5"/>
                  </a:lnTo>
                  <a:lnTo>
                    <a:pt x="1474" y="0"/>
                  </a:lnTo>
                  <a:close/>
                  <a:moveTo>
                    <a:pt x="1493" y="0"/>
                  </a:moveTo>
                  <a:lnTo>
                    <a:pt x="1496" y="0"/>
                  </a:lnTo>
                  <a:lnTo>
                    <a:pt x="1496" y="5"/>
                  </a:lnTo>
                  <a:lnTo>
                    <a:pt x="1493" y="5"/>
                  </a:lnTo>
                  <a:lnTo>
                    <a:pt x="1493" y="0"/>
                  </a:lnTo>
                  <a:close/>
                  <a:moveTo>
                    <a:pt x="1504" y="0"/>
                  </a:moveTo>
                  <a:lnTo>
                    <a:pt x="1515" y="0"/>
                  </a:lnTo>
                  <a:lnTo>
                    <a:pt x="1515" y="5"/>
                  </a:lnTo>
                  <a:lnTo>
                    <a:pt x="1504" y="5"/>
                  </a:lnTo>
                  <a:lnTo>
                    <a:pt x="1504" y="0"/>
                  </a:lnTo>
                  <a:close/>
                  <a:moveTo>
                    <a:pt x="1523" y="0"/>
                  </a:moveTo>
                  <a:lnTo>
                    <a:pt x="1526" y="0"/>
                  </a:lnTo>
                  <a:lnTo>
                    <a:pt x="1526" y="5"/>
                  </a:lnTo>
                  <a:lnTo>
                    <a:pt x="1523" y="5"/>
                  </a:lnTo>
                  <a:lnTo>
                    <a:pt x="1523" y="0"/>
                  </a:lnTo>
                  <a:close/>
                  <a:moveTo>
                    <a:pt x="1534" y="0"/>
                  </a:moveTo>
                  <a:lnTo>
                    <a:pt x="1545" y="0"/>
                  </a:lnTo>
                  <a:lnTo>
                    <a:pt x="1545" y="5"/>
                  </a:lnTo>
                  <a:lnTo>
                    <a:pt x="1534" y="5"/>
                  </a:lnTo>
                  <a:lnTo>
                    <a:pt x="1534" y="0"/>
                  </a:lnTo>
                  <a:close/>
                  <a:moveTo>
                    <a:pt x="1553" y="0"/>
                  </a:moveTo>
                  <a:lnTo>
                    <a:pt x="1556" y="0"/>
                  </a:lnTo>
                  <a:lnTo>
                    <a:pt x="1556" y="5"/>
                  </a:lnTo>
                  <a:lnTo>
                    <a:pt x="1553" y="5"/>
                  </a:lnTo>
                  <a:lnTo>
                    <a:pt x="1553" y="0"/>
                  </a:lnTo>
                  <a:close/>
                  <a:moveTo>
                    <a:pt x="1564" y="0"/>
                  </a:moveTo>
                  <a:lnTo>
                    <a:pt x="1575" y="0"/>
                  </a:lnTo>
                  <a:lnTo>
                    <a:pt x="1575" y="5"/>
                  </a:lnTo>
                  <a:lnTo>
                    <a:pt x="1564" y="5"/>
                  </a:lnTo>
                  <a:lnTo>
                    <a:pt x="1564" y="0"/>
                  </a:lnTo>
                  <a:close/>
                  <a:moveTo>
                    <a:pt x="1583" y="0"/>
                  </a:moveTo>
                  <a:lnTo>
                    <a:pt x="1586" y="0"/>
                  </a:lnTo>
                  <a:lnTo>
                    <a:pt x="1586" y="5"/>
                  </a:lnTo>
                  <a:lnTo>
                    <a:pt x="1583" y="5"/>
                  </a:lnTo>
                  <a:lnTo>
                    <a:pt x="1583" y="0"/>
                  </a:lnTo>
                  <a:close/>
                  <a:moveTo>
                    <a:pt x="1594" y="0"/>
                  </a:moveTo>
                  <a:lnTo>
                    <a:pt x="1605" y="0"/>
                  </a:lnTo>
                  <a:lnTo>
                    <a:pt x="1605" y="5"/>
                  </a:lnTo>
                  <a:lnTo>
                    <a:pt x="1594" y="5"/>
                  </a:lnTo>
                  <a:lnTo>
                    <a:pt x="1594" y="0"/>
                  </a:lnTo>
                  <a:close/>
                  <a:moveTo>
                    <a:pt x="1613" y="0"/>
                  </a:moveTo>
                  <a:lnTo>
                    <a:pt x="1616" y="0"/>
                  </a:lnTo>
                  <a:lnTo>
                    <a:pt x="1616" y="5"/>
                  </a:lnTo>
                  <a:lnTo>
                    <a:pt x="1613" y="5"/>
                  </a:lnTo>
                  <a:lnTo>
                    <a:pt x="1613" y="0"/>
                  </a:lnTo>
                  <a:close/>
                  <a:moveTo>
                    <a:pt x="1624" y="0"/>
                  </a:moveTo>
                  <a:lnTo>
                    <a:pt x="1635" y="0"/>
                  </a:lnTo>
                  <a:lnTo>
                    <a:pt x="1635" y="5"/>
                  </a:lnTo>
                  <a:lnTo>
                    <a:pt x="1624" y="5"/>
                  </a:lnTo>
                  <a:lnTo>
                    <a:pt x="1624" y="0"/>
                  </a:lnTo>
                  <a:close/>
                  <a:moveTo>
                    <a:pt x="1643" y="0"/>
                  </a:moveTo>
                  <a:lnTo>
                    <a:pt x="1646" y="0"/>
                  </a:lnTo>
                  <a:lnTo>
                    <a:pt x="1646" y="5"/>
                  </a:lnTo>
                  <a:lnTo>
                    <a:pt x="1643" y="5"/>
                  </a:lnTo>
                  <a:lnTo>
                    <a:pt x="1643" y="0"/>
                  </a:lnTo>
                  <a:close/>
                  <a:moveTo>
                    <a:pt x="1654" y="0"/>
                  </a:moveTo>
                  <a:lnTo>
                    <a:pt x="1665" y="0"/>
                  </a:lnTo>
                  <a:lnTo>
                    <a:pt x="1665" y="5"/>
                  </a:lnTo>
                  <a:lnTo>
                    <a:pt x="1654" y="5"/>
                  </a:lnTo>
                  <a:lnTo>
                    <a:pt x="1654" y="0"/>
                  </a:lnTo>
                  <a:close/>
                  <a:moveTo>
                    <a:pt x="1673" y="0"/>
                  </a:moveTo>
                  <a:lnTo>
                    <a:pt x="1675" y="0"/>
                  </a:lnTo>
                  <a:lnTo>
                    <a:pt x="1675" y="5"/>
                  </a:lnTo>
                  <a:lnTo>
                    <a:pt x="1673" y="5"/>
                  </a:lnTo>
                  <a:lnTo>
                    <a:pt x="1673" y="0"/>
                  </a:lnTo>
                  <a:close/>
                  <a:moveTo>
                    <a:pt x="1684" y="0"/>
                  </a:moveTo>
                  <a:lnTo>
                    <a:pt x="1695" y="0"/>
                  </a:lnTo>
                  <a:lnTo>
                    <a:pt x="1695" y="5"/>
                  </a:lnTo>
                  <a:lnTo>
                    <a:pt x="1684" y="5"/>
                  </a:lnTo>
                  <a:lnTo>
                    <a:pt x="1684" y="0"/>
                  </a:lnTo>
                  <a:close/>
                  <a:moveTo>
                    <a:pt x="1703" y="0"/>
                  </a:moveTo>
                  <a:lnTo>
                    <a:pt x="1705" y="0"/>
                  </a:lnTo>
                  <a:lnTo>
                    <a:pt x="1705" y="5"/>
                  </a:lnTo>
                  <a:lnTo>
                    <a:pt x="1703" y="5"/>
                  </a:lnTo>
                  <a:lnTo>
                    <a:pt x="1703" y="0"/>
                  </a:lnTo>
                  <a:close/>
                  <a:moveTo>
                    <a:pt x="1714" y="0"/>
                  </a:moveTo>
                  <a:lnTo>
                    <a:pt x="1724" y="0"/>
                  </a:lnTo>
                  <a:lnTo>
                    <a:pt x="1724" y="5"/>
                  </a:lnTo>
                  <a:lnTo>
                    <a:pt x="1714" y="5"/>
                  </a:lnTo>
                  <a:lnTo>
                    <a:pt x="1714" y="0"/>
                  </a:lnTo>
                  <a:close/>
                  <a:moveTo>
                    <a:pt x="1733" y="0"/>
                  </a:moveTo>
                  <a:lnTo>
                    <a:pt x="1735" y="0"/>
                  </a:lnTo>
                  <a:lnTo>
                    <a:pt x="1735" y="5"/>
                  </a:lnTo>
                  <a:lnTo>
                    <a:pt x="1733" y="5"/>
                  </a:lnTo>
                  <a:lnTo>
                    <a:pt x="1733" y="0"/>
                  </a:lnTo>
                  <a:close/>
                  <a:moveTo>
                    <a:pt x="1743" y="0"/>
                  </a:moveTo>
                  <a:lnTo>
                    <a:pt x="1754" y="0"/>
                  </a:lnTo>
                  <a:lnTo>
                    <a:pt x="1754" y="5"/>
                  </a:lnTo>
                  <a:lnTo>
                    <a:pt x="1743" y="5"/>
                  </a:lnTo>
                  <a:lnTo>
                    <a:pt x="1743" y="0"/>
                  </a:lnTo>
                  <a:close/>
                  <a:moveTo>
                    <a:pt x="1762" y="0"/>
                  </a:moveTo>
                  <a:lnTo>
                    <a:pt x="1765" y="0"/>
                  </a:lnTo>
                  <a:lnTo>
                    <a:pt x="1765" y="5"/>
                  </a:lnTo>
                  <a:lnTo>
                    <a:pt x="1762" y="5"/>
                  </a:lnTo>
                  <a:lnTo>
                    <a:pt x="1762" y="0"/>
                  </a:lnTo>
                  <a:close/>
                  <a:moveTo>
                    <a:pt x="1773" y="0"/>
                  </a:moveTo>
                  <a:lnTo>
                    <a:pt x="1784" y="0"/>
                  </a:lnTo>
                  <a:lnTo>
                    <a:pt x="1784" y="5"/>
                  </a:lnTo>
                  <a:lnTo>
                    <a:pt x="1773" y="5"/>
                  </a:lnTo>
                  <a:lnTo>
                    <a:pt x="1773" y="0"/>
                  </a:lnTo>
                  <a:close/>
                  <a:moveTo>
                    <a:pt x="1792" y="0"/>
                  </a:moveTo>
                  <a:lnTo>
                    <a:pt x="1795" y="0"/>
                  </a:lnTo>
                  <a:lnTo>
                    <a:pt x="1795" y="5"/>
                  </a:lnTo>
                  <a:lnTo>
                    <a:pt x="1792" y="5"/>
                  </a:lnTo>
                  <a:lnTo>
                    <a:pt x="1792" y="0"/>
                  </a:lnTo>
                  <a:close/>
                  <a:moveTo>
                    <a:pt x="1803" y="0"/>
                  </a:moveTo>
                  <a:lnTo>
                    <a:pt x="1814" y="0"/>
                  </a:lnTo>
                  <a:lnTo>
                    <a:pt x="1814" y="5"/>
                  </a:lnTo>
                  <a:lnTo>
                    <a:pt x="1803" y="5"/>
                  </a:lnTo>
                  <a:lnTo>
                    <a:pt x="1803" y="0"/>
                  </a:lnTo>
                  <a:close/>
                  <a:moveTo>
                    <a:pt x="1822" y="0"/>
                  </a:moveTo>
                  <a:lnTo>
                    <a:pt x="1825" y="0"/>
                  </a:lnTo>
                  <a:lnTo>
                    <a:pt x="1825" y="5"/>
                  </a:lnTo>
                  <a:lnTo>
                    <a:pt x="1822" y="5"/>
                  </a:lnTo>
                  <a:lnTo>
                    <a:pt x="1822" y="0"/>
                  </a:lnTo>
                  <a:close/>
                  <a:moveTo>
                    <a:pt x="1833" y="0"/>
                  </a:moveTo>
                  <a:lnTo>
                    <a:pt x="1844" y="0"/>
                  </a:lnTo>
                  <a:lnTo>
                    <a:pt x="1844" y="5"/>
                  </a:lnTo>
                  <a:lnTo>
                    <a:pt x="1833" y="5"/>
                  </a:lnTo>
                  <a:lnTo>
                    <a:pt x="1833" y="0"/>
                  </a:lnTo>
                  <a:close/>
                  <a:moveTo>
                    <a:pt x="1852" y="0"/>
                  </a:moveTo>
                  <a:lnTo>
                    <a:pt x="1855" y="0"/>
                  </a:lnTo>
                  <a:lnTo>
                    <a:pt x="1855" y="5"/>
                  </a:lnTo>
                  <a:lnTo>
                    <a:pt x="1852" y="5"/>
                  </a:lnTo>
                  <a:lnTo>
                    <a:pt x="1852" y="0"/>
                  </a:lnTo>
                  <a:close/>
                  <a:moveTo>
                    <a:pt x="1863" y="0"/>
                  </a:moveTo>
                  <a:lnTo>
                    <a:pt x="1874" y="0"/>
                  </a:lnTo>
                  <a:lnTo>
                    <a:pt x="1874" y="5"/>
                  </a:lnTo>
                  <a:lnTo>
                    <a:pt x="1863" y="5"/>
                  </a:lnTo>
                  <a:lnTo>
                    <a:pt x="1863" y="0"/>
                  </a:lnTo>
                  <a:close/>
                  <a:moveTo>
                    <a:pt x="1882" y="0"/>
                  </a:moveTo>
                  <a:lnTo>
                    <a:pt x="1885" y="0"/>
                  </a:lnTo>
                  <a:lnTo>
                    <a:pt x="1885" y="5"/>
                  </a:lnTo>
                  <a:lnTo>
                    <a:pt x="1882" y="5"/>
                  </a:lnTo>
                  <a:lnTo>
                    <a:pt x="1882" y="0"/>
                  </a:lnTo>
                  <a:close/>
                  <a:moveTo>
                    <a:pt x="1893" y="0"/>
                  </a:moveTo>
                  <a:lnTo>
                    <a:pt x="1904" y="0"/>
                  </a:lnTo>
                  <a:lnTo>
                    <a:pt x="1904" y="5"/>
                  </a:lnTo>
                  <a:lnTo>
                    <a:pt x="1893" y="5"/>
                  </a:lnTo>
                  <a:lnTo>
                    <a:pt x="1893" y="0"/>
                  </a:lnTo>
                  <a:close/>
                  <a:moveTo>
                    <a:pt x="1912" y="0"/>
                  </a:moveTo>
                  <a:lnTo>
                    <a:pt x="1915" y="0"/>
                  </a:lnTo>
                  <a:lnTo>
                    <a:pt x="1915" y="5"/>
                  </a:lnTo>
                  <a:lnTo>
                    <a:pt x="1912" y="5"/>
                  </a:lnTo>
                  <a:lnTo>
                    <a:pt x="1912" y="0"/>
                  </a:lnTo>
                  <a:close/>
                  <a:moveTo>
                    <a:pt x="1923" y="0"/>
                  </a:moveTo>
                  <a:lnTo>
                    <a:pt x="1934" y="0"/>
                  </a:lnTo>
                  <a:lnTo>
                    <a:pt x="1934" y="5"/>
                  </a:lnTo>
                  <a:lnTo>
                    <a:pt x="1923" y="5"/>
                  </a:lnTo>
                  <a:lnTo>
                    <a:pt x="1923" y="0"/>
                  </a:lnTo>
                  <a:close/>
                  <a:moveTo>
                    <a:pt x="1942" y="0"/>
                  </a:moveTo>
                  <a:lnTo>
                    <a:pt x="1944" y="0"/>
                  </a:lnTo>
                  <a:lnTo>
                    <a:pt x="1944" y="5"/>
                  </a:lnTo>
                  <a:lnTo>
                    <a:pt x="1942" y="5"/>
                  </a:lnTo>
                  <a:lnTo>
                    <a:pt x="1942" y="0"/>
                  </a:lnTo>
                  <a:close/>
                  <a:moveTo>
                    <a:pt x="1953" y="0"/>
                  </a:moveTo>
                  <a:lnTo>
                    <a:pt x="1963" y="0"/>
                  </a:lnTo>
                  <a:lnTo>
                    <a:pt x="1963" y="5"/>
                  </a:lnTo>
                  <a:lnTo>
                    <a:pt x="1953" y="5"/>
                  </a:lnTo>
                  <a:lnTo>
                    <a:pt x="1953" y="0"/>
                  </a:lnTo>
                  <a:close/>
                  <a:moveTo>
                    <a:pt x="1972" y="0"/>
                  </a:moveTo>
                  <a:lnTo>
                    <a:pt x="1974" y="0"/>
                  </a:lnTo>
                  <a:lnTo>
                    <a:pt x="1974" y="5"/>
                  </a:lnTo>
                  <a:lnTo>
                    <a:pt x="1972" y="5"/>
                  </a:lnTo>
                  <a:lnTo>
                    <a:pt x="1972" y="0"/>
                  </a:lnTo>
                  <a:close/>
                  <a:moveTo>
                    <a:pt x="1982" y="0"/>
                  </a:moveTo>
                  <a:lnTo>
                    <a:pt x="1993" y="0"/>
                  </a:lnTo>
                  <a:lnTo>
                    <a:pt x="1993" y="5"/>
                  </a:lnTo>
                  <a:lnTo>
                    <a:pt x="1982" y="5"/>
                  </a:lnTo>
                  <a:lnTo>
                    <a:pt x="1982" y="0"/>
                  </a:lnTo>
                  <a:close/>
                  <a:moveTo>
                    <a:pt x="2001" y="0"/>
                  </a:moveTo>
                  <a:lnTo>
                    <a:pt x="2004" y="0"/>
                  </a:lnTo>
                  <a:lnTo>
                    <a:pt x="2004" y="5"/>
                  </a:lnTo>
                  <a:lnTo>
                    <a:pt x="2001" y="5"/>
                  </a:lnTo>
                  <a:lnTo>
                    <a:pt x="2001" y="0"/>
                  </a:lnTo>
                  <a:close/>
                  <a:moveTo>
                    <a:pt x="2012" y="0"/>
                  </a:moveTo>
                  <a:lnTo>
                    <a:pt x="2023" y="0"/>
                  </a:lnTo>
                  <a:lnTo>
                    <a:pt x="2023" y="5"/>
                  </a:lnTo>
                  <a:lnTo>
                    <a:pt x="2012" y="5"/>
                  </a:lnTo>
                  <a:lnTo>
                    <a:pt x="2012" y="0"/>
                  </a:lnTo>
                  <a:close/>
                  <a:moveTo>
                    <a:pt x="2031" y="0"/>
                  </a:moveTo>
                  <a:lnTo>
                    <a:pt x="2034" y="0"/>
                  </a:lnTo>
                  <a:lnTo>
                    <a:pt x="2034" y="5"/>
                  </a:lnTo>
                  <a:lnTo>
                    <a:pt x="2031" y="5"/>
                  </a:lnTo>
                  <a:lnTo>
                    <a:pt x="2031" y="0"/>
                  </a:lnTo>
                  <a:close/>
                  <a:moveTo>
                    <a:pt x="2042" y="0"/>
                  </a:moveTo>
                  <a:lnTo>
                    <a:pt x="2053" y="0"/>
                  </a:lnTo>
                  <a:lnTo>
                    <a:pt x="2053" y="5"/>
                  </a:lnTo>
                  <a:lnTo>
                    <a:pt x="2042" y="5"/>
                  </a:lnTo>
                  <a:lnTo>
                    <a:pt x="2042" y="0"/>
                  </a:lnTo>
                  <a:close/>
                  <a:moveTo>
                    <a:pt x="2061" y="0"/>
                  </a:moveTo>
                  <a:lnTo>
                    <a:pt x="2064" y="0"/>
                  </a:lnTo>
                  <a:lnTo>
                    <a:pt x="2064" y="5"/>
                  </a:lnTo>
                  <a:lnTo>
                    <a:pt x="2061" y="5"/>
                  </a:lnTo>
                  <a:lnTo>
                    <a:pt x="2061" y="0"/>
                  </a:lnTo>
                  <a:close/>
                  <a:moveTo>
                    <a:pt x="2072" y="0"/>
                  </a:moveTo>
                  <a:lnTo>
                    <a:pt x="2083" y="0"/>
                  </a:lnTo>
                  <a:lnTo>
                    <a:pt x="2083" y="5"/>
                  </a:lnTo>
                  <a:lnTo>
                    <a:pt x="2072" y="5"/>
                  </a:lnTo>
                  <a:lnTo>
                    <a:pt x="2072" y="0"/>
                  </a:lnTo>
                  <a:close/>
                  <a:moveTo>
                    <a:pt x="2091" y="0"/>
                  </a:moveTo>
                  <a:lnTo>
                    <a:pt x="2094" y="0"/>
                  </a:lnTo>
                  <a:lnTo>
                    <a:pt x="2094" y="5"/>
                  </a:lnTo>
                  <a:lnTo>
                    <a:pt x="2091" y="5"/>
                  </a:lnTo>
                  <a:lnTo>
                    <a:pt x="2091" y="0"/>
                  </a:lnTo>
                  <a:close/>
                  <a:moveTo>
                    <a:pt x="2102" y="0"/>
                  </a:moveTo>
                  <a:lnTo>
                    <a:pt x="2113" y="0"/>
                  </a:lnTo>
                  <a:lnTo>
                    <a:pt x="2113" y="5"/>
                  </a:lnTo>
                  <a:lnTo>
                    <a:pt x="2102" y="5"/>
                  </a:lnTo>
                  <a:lnTo>
                    <a:pt x="2102" y="0"/>
                  </a:lnTo>
                  <a:close/>
                  <a:moveTo>
                    <a:pt x="2121" y="0"/>
                  </a:moveTo>
                  <a:lnTo>
                    <a:pt x="2124" y="0"/>
                  </a:lnTo>
                  <a:lnTo>
                    <a:pt x="2124" y="5"/>
                  </a:lnTo>
                  <a:lnTo>
                    <a:pt x="2121" y="5"/>
                  </a:lnTo>
                  <a:lnTo>
                    <a:pt x="2121" y="0"/>
                  </a:lnTo>
                  <a:close/>
                  <a:moveTo>
                    <a:pt x="2132" y="0"/>
                  </a:moveTo>
                  <a:lnTo>
                    <a:pt x="2143" y="0"/>
                  </a:lnTo>
                  <a:lnTo>
                    <a:pt x="2143" y="5"/>
                  </a:lnTo>
                  <a:lnTo>
                    <a:pt x="2132" y="5"/>
                  </a:lnTo>
                  <a:lnTo>
                    <a:pt x="2132" y="0"/>
                  </a:lnTo>
                  <a:close/>
                  <a:moveTo>
                    <a:pt x="2151" y="0"/>
                  </a:moveTo>
                  <a:lnTo>
                    <a:pt x="2154" y="0"/>
                  </a:lnTo>
                  <a:lnTo>
                    <a:pt x="2154" y="5"/>
                  </a:lnTo>
                  <a:lnTo>
                    <a:pt x="2151" y="5"/>
                  </a:lnTo>
                  <a:lnTo>
                    <a:pt x="2151" y="0"/>
                  </a:lnTo>
                  <a:close/>
                  <a:moveTo>
                    <a:pt x="2162" y="0"/>
                  </a:moveTo>
                  <a:lnTo>
                    <a:pt x="2173" y="0"/>
                  </a:lnTo>
                  <a:lnTo>
                    <a:pt x="2173" y="5"/>
                  </a:lnTo>
                  <a:lnTo>
                    <a:pt x="2162" y="5"/>
                  </a:lnTo>
                  <a:lnTo>
                    <a:pt x="2162" y="0"/>
                  </a:lnTo>
                  <a:close/>
                  <a:moveTo>
                    <a:pt x="2181" y="0"/>
                  </a:moveTo>
                  <a:lnTo>
                    <a:pt x="2184" y="0"/>
                  </a:lnTo>
                  <a:lnTo>
                    <a:pt x="2184" y="5"/>
                  </a:lnTo>
                  <a:lnTo>
                    <a:pt x="2181" y="5"/>
                  </a:lnTo>
                  <a:lnTo>
                    <a:pt x="2181" y="0"/>
                  </a:lnTo>
                  <a:close/>
                  <a:moveTo>
                    <a:pt x="2192" y="0"/>
                  </a:moveTo>
                  <a:lnTo>
                    <a:pt x="2203" y="0"/>
                  </a:lnTo>
                  <a:lnTo>
                    <a:pt x="2203" y="5"/>
                  </a:lnTo>
                  <a:lnTo>
                    <a:pt x="2192" y="5"/>
                  </a:lnTo>
                  <a:lnTo>
                    <a:pt x="2192" y="0"/>
                  </a:lnTo>
                  <a:close/>
                  <a:moveTo>
                    <a:pt x="2211" y="0"/>
                  </a:moveTo>
                  <a:lnTo>
                    <a:pt x="2214" y="0"/>
                  </a:lnTo>
                  <a:lnTo>
                    <a:pt x="2214" y="5"/>
                  </a:lnTo>
                  <a:lnTo>
                    <a:pt x="2211" y="5"/>
                  </a:lnTo>
                  <a:lnTo>
                    <a:pt x="2211" y="0"/>
                  </a:lnTo>
                  <a:close/>
                  <a:moveTo>
                    <a:pt x="2222" y="0"/>
                  </a:moveTo>
                  <a:lnTo>
                    <a:pt x="2233" y="0"/>
                  </a:lnTo>
                  <a:lnTo>
                    <a:pt x="2233" y="5"/>
                  </a:lnTo>
                  <a:lnTo>
                    <a:pt x="2222" y="5"/>
                  </a:lnTo>
                  <a:lnTo>
                    <a:pt x="2222" y="0"/>
                  </a:lnTo>
                  <a:close/>
                  <a:moveTo>
                    <a:pt x="2241" y="0"/>
                  </a:moveTo>
                  <a:lnTo>
                    <a:pt x="2243" y="0"/>
                  </a:lnTo>
                  <a:lnTo>
                    <a:pt x="2243" y="5"/>
                  </a:lnTo>
                  <a:lnTo>
                    <a:pt x="2241" y="5"/>
                  </a:lnTo>
                  <a:lnTo>
                    <a:pt x="2241" y="0"/>
                  </a:lnTo>
                  <a:close/>
                  <a:moveTo>
                    <a:pt x="2252" y="0"/>
                  </a:moveTo>
                  <a:lnTo>
                    <a:pt x="2262" y="0"/>
                  </a:lnTo>
                  <a:lnTo>
                    <a:pt x="2262" y="5"/>
                  </a:lnTo>
                  <a:lnTo>
                    <a:pt x="2252" y="5"/>
                  </a:lnTo>
                  <a:lnTo>
                    <a:pt x="2252" y="0"/>
                  </a:lnTo>
                  <a:close/>
                  <a:moveTo>
                    <a:pt x="2271" y="0"/>
                  </a:moveTo>
                  <a:lnTo>
                    <a:pt x="2273" y="0"/>
                  </a:lnTo>
                  <a:lnTo>
                    <a:pt x="2273" y="5"/>
                  </a:lnTo>
                  <a:lnTo>
                    <a:pt x="2271" y="5"/>
                  </a:lnTo>
                  <a:lnTo>
                    <a:pt x="2271" y="0"/>
                  </a:lnTo>
                  <a:close/>
                  <a:moveTo>
                    <a:pt x="2281" y="0"/>
                  </a:moveTo>
                  <a:lnTo>
                    <a:pt x="2292" y="0"/>
                  </a:lnTo>
                  <a:lnTo>
                    <a:pt x="2292" y="5"/>
                  </a:lnTo>
                  <a:lnTo>
                    <a:pt x="2281" y="5"/>
                  </a:lnTo>
                  <a:lnTo>
                    <a:pt x="2281" y="0"/>
                  </a:lnTo>
                  <a:close/>
                  <a:moveTo>
                    <a:pt x="2300" y="0"/>
                  </a:moveTo>
                  <a:lnTo>
                    <a:pt x="2303" y="0"/>
                  </a:lnTo>
                  <a:lnTo>
                    <a:pt x="2303" y="5"/>
                  </a:lnTo>
                  <a:lnTo>
                    <a:pt x="2300" y="5"/>
                  </a:lnTo>
                  <a:lnTo>
                    <a:pt x="2300" y="0"/>
                  </a:lnTo>
                  <a:close/>
                  <a:moveTo>
                    <a:pt x="2311" y="0"/>
                  </a:moveTo>
                  <a:lnTo>
                    <a:pt x="2322" y="0"/>
                  </a:lnTo>
                  <a:lnTo>
                    <a:pt x="2322" y="5"/>
                  </a:lnTo>
                  <a:lnTo>
                    <a:pt x="2311" y="5"/>
                  </a:lnTo>
                  <a:lnTo>
                    <a:pt x="2311" y="0"/>
                  </a:lnTo>
                  <a:close/>
                  <a:moveTo>
                    <a:pt x="2330" y="0"/>
                  </a:moveTo>
                  <a:lnTo>
                    <a:pt x="2333" y="0"/>
                  </a:lnTo>
                  <a:lnTo>
                    <a:pt x="2333" y="5"/>
                  </a:lnTo>
                  <a:lnTo>
                    <a:pt x="2330" y="5"/>
                  </a:lnTo>
                  <a:lnTo>
                    <a:pt x="2330" y="0"/>
                  </a:lnTo>
                  <a:close/>
                  <a:moveTo>
                    <a:pt x="2341" y="0"/>
                  </a:moveTo>
                  <a:lnTo>
                    <a:pt x="2352" y="0"/>
                  </a:lnTo>
                  <a:lnTo>
                    <a:pt x="2352" y="5"/>
                  </a:lnTo>
                  <a:lnTo>
                    <a:pt x="2341" y="5"/>
                  </a:lnTo>
                  <a:lnTo>
                    <a:pt x="2341" y="0"/>
                  </a:lnTo>
                  <a:close/>
                  <a:moveTo>
                    <a:pt x="2360" y="0"/>
                  </a:moveTo>
                  <a:lnTo>
                    <a:pt x="2363" y="0"/>
                  </a:lnTo>
                  <a:lnTo>
                    <a:pt x="2363" y="5"/>
                  </a:lnTo>
                  <a:lnTo>
                    <a:pt x="2360" y="5"/>
                  </a:lnTo>
                  <a:lnTo>
                    <a:pt x="2360" y="0"/>
                  </a:lnTo>
                  <a:close/>
                  <a:moveTo>
                    <a:pt x="2371" y="0"/>
                  </a:moveTo>
                  <a:lnTo>
                    <a:pt x="2382" y="0"/>
                  </a:lnTo>
                  <a:lnTo>
                    <a:pt x="2382" y="5"/>
                  </a:lnTo>
                  <a:lnTo>
                    <a:pt x="2371" y="5"/>
                  </a:lnTo>
                  <a:lnTo>
                    <a:pt x="2371" y="0"/>
                  </a:lnTo>
                  <a:close/>
                  <a:moveTo>
                    <a:pt x="2390" y="0"/>
                  </a:moveTo>
                  <a:lnTo>
                    <a:pt x="2393" y="0"/>
                  </a:lnTo>
                  <a:lnTo>
                    <a:pt x="2393" y="5"/>
                  </a:lnTo>
                  <a:lnTo>
                    <a:pt x="2390" y="5"/>
                  </a:lnTo>
                  <a:lnTo>
                    <a:pt x="2390" y="0"/>
                  </a:lnTo>
                  <a:close/>
                  <a:moveTo>
                    <a:pt x="2401" y="0"/>
                  </a:moveTo>
                  <a:lnTo>
                    <a:pt x="2412" y="0"/>
                  </a:lnTo>
                  <a:lnTo>
                    <a:pt x="2412" y="5"/>
                  </a:lnTo>
                  <a:lnTo>
                    <a:pt x="2401" y="5"/>
                  </a:lnTo>
                  <a:lnTo>
                    <a:pt x="2401" y="0"/>
                  </a:lnTo>
                  <a:close/>
                  <a:moveTo>
                    <a:pt x="2420" y="0"/>
                  </a:moveTo>
                  <a:lnTo>
                    <a:pt x="2423" y="0"/>
                  </a:lnTo>
                  <a:lnTo>
                    <a:pt x="2423" y="5"/>
                  </a:lnTo>
                  <a:lnTo>
                    <a:pt x="2420" y="5"/>
                  </a:lnTo>
                  <a:lnTo>
                    <a:pt x="2420" y="0"/>
                  </a:lnTo>
                  <a:close/>
                  <a:moveTo>
                    <a:pt x="2431" y="0"/>
                  </a:moveTo>
                  <a:lnTo>
                    <a:pt x="2442" y="0"/>
                  </a:lnTo>
                  <a:lnTo>
                    <a:pt x="2442" y="5"/>
                  </a:lnTo>
                  <a:lnTo>
                    <a:pt x="2431" y="5"/>
                  </a:lnTo>
                  <a:lnTo>
                    <a:pt x="2431" y="0"/>
                  </a:lnTo>
                  <a:close/>
                  <a:moveTo>
                    <a:pt x="2450" y="0"/>
                  </a:moveTo>
                  <a:lnTo>
                    <a:pt x="2453" y="0"/>
                  </a:lnTo>
                  <a:lnTo>
                    <a:pt x="2453" y="5"/>
                  </a:lnTo>
                  <a:lnTo>
                    <a:pt x="2450" y="5"/>
                  </a:lnTo>
                  <a:lnTo>
                    <a:pt x="2450" y="0"/>
                  </a:lnTo>
                  <a:close/>
                  <a:moveTo>
                    <a:pt x="2461" y="0"/>
                  </a:moveTo>
                  <a:lnTo>
                    <a:pt x="2472" y="0"/>
                  </a:lnTo>
                  <a:lnTo>
                    <a:pt x="2472" y="5"/>
                  </a:lnTo>
                  <a:lnTo>
                    <a:pt x="2461" y="5"/>
                  </a:lnTo>
                  <a:lnTo>
                    <a:pt x="2461" y="0"/>
                  </a:lnTo>
                  <a:close/>
                  <a:moveTo>
                    <a:pt x="2480" y="0"/>
                  </a:moveTo>
                  <a:lnTo>
                    <a:pt x="2482" y="0"/>
                  </a:lnTo>
                  <a:lnTo>
                    <a:pt x="2482" y="5"/>
                  </a:lnTo>
                  <a:lnTo>
                    <a:pt x="2480" y="5"/>
                  </a:lnTo>
                  <a:lnTo>
                    <a:pt x="2480" y="0"/>
                  </a:lnTo>
                  <a:close/>
                  <a:moveTo>
                    <a:pt x="2491" y="0"/>
                  </a:moveTo>
                  <a:lnTo>
                    <a:pt x="2501" y="0"/>
                  </a:lnTo>
                  <a:lnTo>
                    <a:pt x="2501" y="5"/>
                  </a:lnTo>
                  <a:lnTo>
                    <a:pt x="2491" y="5"/>
                  </a:lnTo>
                  <a:lnTo>
                    <a:pt x="2491" y="0"/>
                  </a:lnTo>
                  <a:close/>
                  <a:moveTo>
                    <a:pt x="2510" y="0"/>
                  </a:moveTo>
                  <a:lnTo>
                    <a:pt x="2512" y="0"/>
                  </a:lnTo>
                  <a:lnTo>
                    <a:pt x="2512" y="5"/>
                  </a:lnTo>
                  <a:lnTo>
                    <a:pt x="2510" y="5"/>
                  </a:lnTo>
                  <a:lnTo>
                    <a:pt x="2510" y="0"/>
                  </a:lnTo>
                  <a:close/>
                  <a:moveTo>
                    <a:pt x="2520" y="0"/>
                  </a:moveTo>
                  <a:lnTo>
                    <a:pt x="2531" y="0"/>
                  </a:lnTo>
                  <a:lnTo>
                    <a:pt x="2531" y="5"/>
                  </a:lnTo>
                  <a:lnTo>
                    <a:pt x="2520" y="5"/>
                  </a:lnTo>
                  <a:lnTo>
                    <a:pt x="2520" y="0"/>
                  </a:lnTo>
                  <a:close/>
                  <a:moveTo>
                    <a:pt x="2540" y="0"/>
                  </a:moveTo>
                  <a:lnTo>
                    <a:pt x="2542" y="0"/>
                  </a:lnTo>
                  <a:lnTo>
                    <a:pt x="2542" y="5"/>
                  </a:lnTo>
                  <a:lnTo>
                    <a:pt x="2540" y="5"/>
                  </a:lnTo>
                  <a:lnTo>
                    <a:pt x="2540" y="0"/>
                  </a:lnTo>
                  <a:close/>
                  <a:moveTo>
                    <a:pt x="2550" y="0"/>
                  </a:moveTo>
                  <a:lnTo>
                    <a:pt x="2561" y="0"/>
                  </a:lnTo>
                  <a:lnTo>
                    <a:pt x="2561" y="5"/>
                  </a:lnTo>
                  <a:lnTo>
                    <a:pt x="2550" y="5"/>
                  </a:lnTo>
                  <a:lnTo>
                    <a:pt x="2550" y="0"/>
                  </a:lnTo>
                  <a:close/>
                  <a:moveTo>
                    <a:pt x="2569" y="0"/>
                  </a:moveTo>
                  <a:lnTo>
                    <a:pt x="2572" y="0"/>
                  </a:lnTo>
                  <a:lnTo>
                    <a:pt x="2572" y="5"/>
                  </a:lnTo>
                  <a:lnTo>
                    <a:pt x="2569" y="5"/>
                  </a:lnTo>
                  <a:lnTo>
                    <a:pt x="2569" y="0"/>
                  </a:lnTo>
                  <a:close/>
                  <a:moveTo>
                    <a:pt x="2580" y="0"/>
                  </a:moveTo>
                  <a:lnTo>
                    <a:pt x="2591" y="0"/>
                  </a:lnTo>
                  <a:lnTo>
                    <a:pt x="2591" y="5"/>
                  </a:lnTo>
                  <a:lnTo>
                    <a:pt x="2580" y="5"/>
                  </a:lnTo>
                  <a:lnTo>
                    <a:pt x="2580" y="0"/>
                  </a:lnTo>
                  <a:close/>
                  <a:moveTo>
                    <a:pt x="2599" y="0"/>
                  </a:moveTo>
                  <a:lnTo>
                    <a:pt x="2602" y="0"/>
                  </a:lnTo>
                  <a:lnTo>
                    <a:pt x="2602" y="5"/>
                  </a:lnTo>
                  <a:lnTo>
                    <a:pt x="2599" y="5"/>
                  </a:lnTo>
                  <a:lnTo>
                    <a:pt x="2599" y="0"/>
                  </a:lnTo>
                  <a:close/>
                  <a:moveTo>
                    <a:pt x="2610" y="0"/>
                  </a:moveTo>
                  <a:lnTo>
                    <a:pt x="2621" y="0"/>
                  </a:lnTo>
                  <a:lnTo>
                    <a:pt x="2621" y="5"/>
                  </a:lnTo>
                  <a:lnTo>
                    <a:pt x="2610" y="5"/>
                  </a:lnTo>
                  <a:lnTo>
                    <a:pt x="2610" y="0"/>
                  </a:lnTo>
                  <a:close/>
                  <a:moveTo>
                    <a:pt x="2629" y="0"/>
                  </a:moveTo>
                  <a:lnTo>
                    <a:pt x="2632" y="0"/>
                  </a:lnTo>
                  <a:lnTo>
                    <a:pt x="2632" y="5"/>
                  </a:lnTo>
                  <a:lnTo>
                    <a:pt x="2629" y="5"/>
                  </a:lnTo>
                  <a:lnTo>
                    <a:pt x="2629" y="0"/>
                  </a:lnTo>
                  <a:close/>
                  <a:moveTo>
                    <a:pt x="2640" y="0"/>
                  </a:moveTo>
                  <a:lnTo>
                    <a:pt x="2651" y="0"/>
                  </a:lnTo>
                  <a:lnTo>
                    <a:pt x="2651" y="5"/>
                  </a:lnTo>
                  <a:lnTo>
                    <a:pt x="2640" y="5"/>
                  </a:lnTo>
                  <a:lnTo>
                    <a:pt x="2640" y="0"/>
                  </a:lnTo>
                  <a:close/>
                  <a:moveTo>
                    <a:pt x="2659" y="0"/>
                  </a:moveTo>
                  <a:lnTo>
                    <a:pt x="2662" y="0"/>
                  </a:lnTo>
                  <a:lnTo>
                    <a:pt x="2662" y="5"/>
                  </a:lnTo>
                  <a:lnTo>
                    <a:pt x="2659" y="5"/>
                  </a:lnTo>
                  <a:lnTo>
                    <a:pt x="2659" y="0"/>
                  </a:lnTo>
                  <a:close/>
                  <a:moveTo>
                    <a:pt x="2670" y="0"/>
                  </a:moveTo>
                  <a:lnTo>
                    <a:pt x="2681" y="0"/>
                  </a:lnTo>
                  <a:lnTo>
                    <a:pt x="2681" y="5"/>
                  </a:lnTo>
                  <a:lnTo>
                    <a:pt x="2670" y="5"/>
                  </a:lnTo>
                  <a:lnTo>
                    <a:pt x="2670" y="0"/>
                  </a:lnTo>
                  <a:close/>
                  <a:moveTo>
                    <a:pt x="2689" y="0"/>
                  </a:moveTo>
                  <a:lnTo>
                    <a:pt x="2692" y="0"/>
                  </a:lnTo>
                  <a:lnTo>
                    <a:pt x="2692" y="5"/>
                  </a:lnTo>
                  <a:lnTo>
                    <a:pt x="2689" y="5"/>
                  </a:lnTo>
                  <a:lnTo>
                    <a:pt x="2689" y="0"/>
                  </a:lnTo>
                  <a:close/>
                  <a:moveTo>
                    <a:pt x="2700" y="0"/>
                  </a:moveTo>
                  <a:lnTo>
                    <a:pt x="2711" y="0"/>
                  </a:lnTo>
                  <a:lnTo>
                    <a:pt x="2711" y="5"/>
                  </a:lnTo>
                  <a:lnTo>
                    <a:pt x="2700" y="5"/>
                  </a:lnTo>
                  <a:lnTo>
                    <a:pt x="2700" y="0"/>
                  </a:lnTo>
                  <a:close/>
                  <a:moveTo>
                    <a:pt x="2717" y="9"/>
                  </a:moveTo>
                  <a:lnTo>
                    <a:pt x="2717" y="14"/>
                  </a:lnTo>
                  <a:lnTo>
                    <a:pt x="2714" y="14"/>
                  </a:lnTo>
                  <a:lnTo>
                    <a:pt x="2714" y="9"/>
                  </a:lnTo>
                  <a:lnTo>
                    <a:pt x="2717" y="9"/>
                  </a:lnTo>
                  <a:close/>
                  <a:moveTo>
                    <a:pt x="2717" y="30"/>
                  </a:moveTo>
                  <a:lnTo>
                    <a:pt x="2717" y="52"/>
                  </a:lnTo>
                  <a:lnTo>
                    <a:pt x="2714" y="52"/>
                  </a:lnTo>
                  <a:lnTo>
                    <a:pt x="2714" y="30"/>
                  </a:lnTo>
                  <a:lnTo>
                    <a:pt x="2717" y="30"/>
                  </a:lnTo>
                  <a:close/>
                  <a:moveTo>
                    <a:pt x="2717" y="68"/>
                  </a:moveTo>
                  <a:lnTo>
                    <a:pt x="2717" y="74"/>
                  </a:lnTo>
                  <a:lnTo>
                    <a:pt x="2714" y="74"/>
                  </a:lnTo>
                  <a:lnTo>
                    <a:pt x="2714" y="68"/>
                  </a:lnTo>
                  <a:lnTo>
                    <a:pt x="2717" y="68"/>
                  </a:lnTo>
                  <a:close/>
                  <a:moveTo>
                    <a:pt x="2717" y="90"/>
                  </a:moveTo>
                  <a:lnTo>
                    <a:pt x="2717" y="111"/>
                  </a:lnTo>
                  <a:lnTo>
                    <a:pt x="2714" y="111"/>
                  </a:lnTo>
                  <a:lnTo>
                    <a:pt x="2714" y="90"/>
                  </a:lnTo>
                  <a:lnTo>
                    <a:pt x="2717" y="90"/>
                  </a:lnTo>
                  <a:close/>
                  <a:moveTo>
                    <a:pt x="2717" y="128"/>
                  </a:moveTo>
                  <a:lnTo>
                    <a:pt x="2717" y="133"/>
                  </a:lnTo>
                  <a:lnTo>
                    <a:pt x="2714" y="133"/>
                  </a:lnTo>
                  <a:lnTo>
                    <a:pt x="2714" y="128"/>
                  </a:lnTo>
                  <a:lnTo>
                    <a:pt x="2717" y="128"/>
                  </a:lnTo>
                  <a:close/>
                  <a:moveTo>
                    <a:pt x="2717" y="149"/>
                  </a:moveTo>
                  <a:lnTo>
                    <a:pt x="2717" y="171"/>
                  </a:lnTo>
                  <a:lnTo>
                    <a:pt x="2714" y="171"/>
                  </a:lnTo>
                  <a:lnTo>
                    <a:pt x="2714" y="149"/>
                  </a:lnTo>
                  <a:lnTo>
                    <a:pt x="2717" y="149"/>
                  </a:lnTo>
                  <a:close/>
                  <a:moveTo>
                    <a:pt x="2717" y="187"/>
                  </a:moveTo>
                  <a:lnTo>
                    <a:pt x="2717" y="193"/>
                  </a:lnTo>
                  <a:lnTo>
                    <a:pt x="2714" y="193"/>
                  </a:lnTo>
                  <a:lnTo>
                    <a:pt x="2714" y="187"/>
                  </a:lnTo>
                  <a:lnTo>
                    <a:pt x="2717" y="187"/>
                  </a:lnTo>
                  <a:close/>
                  <a:moveTo>
                    <a:pt x="2717" y="209"/>
                  </a:moveTo>
                  <a:lnTo>
                    <a:pt x="2717" y="230"/>
                  </a:lnTo>
                  <a:lnTo>
                    <a:pt x="2714" y="230"/>
                  </a:lnTo>
                  <a:lnTo>
                    <a:pt x="2714" y="209"/>
                  </a:lnTo>
                  <a:lnTo>
                    <a:pt x="2717" y="209"/>
                  </a:lnTo>
                  <a:close/>
                  <a:moveTo>
                    <a:pt x="2717" y="247"/>
                  </a:moveTo>
                  <a:lnTo>
                    <a:pt x="2717" y="252"/>
                  </a:lnTo>
                  <a:lnTo>
                    <a:pt x="2714" y="252"/>
                  </a:lnTo>
                  <a:lnTo>
                    <a:pt x="2714" y="247"/>
                  </a:lnTo>
                  <a:lnTo>
                    <a:pt x="2717" y="247"/>
                  </a:lnTo>
                  <a:close/>
                  <a:moveTo>
                    <a:pt x="2717" y="268"/>
                  </a:moveTo>
                  <a:lnTo>
                    <a:pt x="2717" y="290"/>
                  </a:lnTo>
                  <a:lnTo>
                    <a:pt x="2714" y="290"/>
                  </a:lnTo>
                  <a:lnTo>
                    <a:pt x="2714" y="268"/>
                  </a:lnTo>
                  <a:lnTo>
                    <a:pt x="2717" y="268"/>
                  </a:lnTo>
                  <a:close/>
                  <a:moveTo>
                    <a:pt x="2717" y="306"/>
                  </a:moveTo>
                  <a:lnTo>
                    <a:pt x="2717" y="312"/>
                  </a:lnTo>
                  <a:lnTo>
                    <a:pt x="2714" y="312"/>
                  </a:lnTo>
                  <a:lnTo>
                    <a:pt x="2714" y="306"/>
                  </a:lnTo>
                  <a:lnTo>
                    <a:pt x="2717" y="306"/>
                  </a:lnTo>
                  <a:close/>
                  <a:moveTo>
                    <a:pt x="2717" y="328"/>
                  </a:moveTo>
                  <a:lnTo>
                    <a:pt x="2717" y="350"/>
                  </a:lnTo>
                  <a:lnTo>
                    <a:pt x="2714" y="350"/>
                  </a:lnTo>
                  <a:lnTo>
                    <a:pt x="2714" y="328"/>
                  </a:lnTo>
                  <a:lnTo>
                    <a:pt x="2717" y="328"/>
                  </a:lnTo>
                  <a:close/>
                  <a:moveTo>
                    <a:pt x="2717" y="366"/>
                  </a:moveTo>
                  <a:lnTo>
                    <a:pt x="2717" y="371"/>
                  </a:lnTo>
                  <a:lnTo>
                    <a:pt x="2714" y="371"/>
                  </a:lnTo>
                  <a:lnTo>
                    <a:pt x="2714" y="366"/>
                  </a:lnTo>
                  <a:lnTo>
                    <a:pt x="2717" y="366"/>
                  </a:lnTo>
                  <a:close/>
                  <a:moveTo>
                    <a:pt x="2717" y="387"/>
                  </a:moveTo>
                  <a:lnTo>
                    <a:pt x="2717" y="409"/>
                  </a:lnTo>
                  <a:lnTo>
                    <a:pt x="2714" y="409"/>
                  </a:lnTo>
                  <a:lnTo>
                    <a:pt x="2714" y="387"/>
                  </a:lnTo>
                  <a:lnTo>
                    <a:pt x="2717" y="387"/>
                  </a:lnTo>
                  <a:close/>
                  <a:moveTo>
                    <a:pt x="2717" y="425"/>
                  </a:moveTo>
                  <a:lnTo>
                    <a:pt x="2717" y="431"/>
                  </a:lnTo>
                  <a:lnTo>
                    <a:pt x="2714" y="431"/>
                  </a:lnTo>
                  <a:lnTo>
                    <a:pt x="2714" y="425"/>
                  </a:lnTo>
                  <a:lnTo>
                    <a:pt x="2717" y="425"/>
                  </a:lnTo>
                  <a:close/>
                  <a:moveTo>
                    <a:pt x="2717" y="447"/>
                  </a:moveTo>
                  <a:lnTo>
                    <a:pt x="2717" y="468"/>
                  </a:lnTo>
                  <a:lnTo>
                    <a:pt x="2714" y="468"/>
                  </a:lnTo>
                  <a:lnTo>
                    <a:pt x="2714" y="447"/>
                  </a:lnTo>
                  <a:lnTo>
                    <a:pt x="2717" y="447"/>
                  </a:lnTo>
                  <a:close/>
                  <a:moveTo>
                    <a:pt x="2717" y="485"/>
                  </a:moveTo>
                  <a:lnTo>
                    <a:pt x="2717" y="490"/>
                  </a:lnTo>
                  <a:lnTo>
                    <a:pt x="2714" y="490"/>
                  </a:lnTo>
                  <a:lnTo>
                    <a:pt x="2714" y="485"/>
                  </a:lnTo>
                  <a:lnTo>
                    <a:pt x="2717" y="485"/>
                  </a:lnTo>
                  <a:close/>
                  <a:moveTo>
                    <a:pt x="2717" y="506"/>
                  </a:moveTo>
                  <a:lnTo>
                    <a:pt x="2717" y="528"/>
                  </a:lnTo>
                  <a:lnTo>
                    <a:pt x="2714" y="528"/>
                  </a:lnTo>
                  <a:lnTo>
                    <a:pt x="2714" y="506"/>
                  </a:lnTo>
                  <a:lnTo>
                    <a:pt x="2717" y="506"/>
                  </a:lnTo>
                  <a:close/>
                  <a:moveTo>
                    <a:pt x="2717" y="544"/>
                  </a:moveTo>
                  <a:lnTo>
                    <a:pt x="2717" y="549"/>
                  </a:lnTo>
                  <a:lnTo>
                    <a:pt x="2714" y="549"/>
                  </a:lnTo>
                  <a:lnTo>
                    <a:pt x="2714" y="544"/>
                  </a:lnTo>
                  <a:lnTo>
                    <a:pt x="2717" y="544"/>
                  </a:lnTo>
                  <a:close/>
                  <a:moveTo>
                    <a:pt x="2717" y="566"/>
                  </a:moveTo>
                  <a:lnTo>
                    <a:pt x="2717" y="587"/>
                  </a:lnTo>
                  <a:lnTo>
                    <a:pt x="2714" y="587"/>
                  </a:lnTo>
                  <a:lnTo>
                    <a:pt x="2714" y="566"/>
                  </a:lnTo>
                  <a:lnTo>
                    <a:pt x="2717" y="566"/>
                  </a:lnTo>
                  <a:close/>
                  <a:moveTo>
                    <a:pt x="2717" y="604"/>
                  </a:moveTo>
                  <a:lnTo>
                    <a:pt x="2717" y="609"/>
                  </a:lnTo>
                  <a:lnTo>
                    <a:pt x="2714" y="609"/>
                  </a:lnTo>
                  <a:lnTo>
                    <a:pt x="2714" y="604"/>
                  </a:lnTo>
                  <a:lnTo>
                    <a:pt x="2717" y="604"/>
                  </a:lnTo>
                  <a:close/>
                  <a:moveTo>
                    <a:pt x="2717" y="625"/>
                  </a:moveTo>
                  <a:lnTo>
                    <a:pt x="2717" y="647"/>
                  </a:lnTo>
                  <a:lnTo>
                    <a:pt x="2714" y="647"/>
                  </a:lnTo>
                  <a:lnTo>
                    <a:pt x="2714" y="625"/>
                  </a:lnTo>
                  <a:lnTo>
                    <a:pt x="2717" y="625"/>
                  </a:lnTo>
                  <a:close/>
                  <a:moveTo>
                    <a:pt x="2717" y="663"/>
                  </a:moveTo>
                  <a:lnTo>
                    <a:pt x="2717" y="669"/>
                  </a:lnTo>
                  <a:lnTo>
                    <a:pt x="2714" y="669"/>
                  </a:lnTo>
                  <a:lnTo>
                    <a:pt x="2714" y="663"/>
                  </a:lnTo>
                  <a:lnTo>
                    <a:pt x="2717" y="663"/>
                  </a:lnTo>
                  <a:close/>
                  <a:moveTo>
                    <a:pt x="2717" y="685"/>
                  </a:moveTo>
                  <a:lnTo>
                    <a:pt x="2717" y="702"/>
                  </a:lnTo>
                  <a:lnTo>
                    <a:pt x="2712" y="702"/>
                  </a:lnTo>
                  <a:lnTo>
                    <a:pt x="2712" y="697"/>
                  </a:lnTo>
                  <a:lnTo>
                    <a:pt x="2716" y="697"/>
                  </a:lnTo>
                  <a:lnTo>
                    <a:pt x="2714" y="699"/>
                  </a:lnTo>
                  <a:lnTo>
                    <a:pt x="2714" y="685"/>
                  </a:lnTo>
                  <a:lnTo>
                    <a:pt x="2717" y="685"/>
                  </a:lnTo>
                  <a:close/>
                  <a:moveTo>
                    <a:pt x="2704" y="702"/>
                  </a:moveTo>
                  <a:lnTo>
                    <a:pt x="2701" y="702"/>
                  </a:lnTo>
                  <a:lnTo>
                    <a:pt x="2701" y="697"/>
                  </a:lnTo>
                  <a:lnTo>
                    <a:pt x="2704" y="697"/>
                  </a:lnTo>
                  <a:lnTo>
                    <a:pt x="2704" y="702"/>
                  </a:lnTo>
                  <a:close/>
                  <a:moveTo>
                    <a:pt x="2693" y="702"/>
                  </a:moveTo>
                  <a:lnTo>
                    <a:pt x="2682" y="702"/>
                  </a:lnTo>
                  <a:lnTo>
                    <a:pt x="2682" y="697"/>
                  </a:lnTo>
                  <a:lnTo>
                    <a:pt x="2693" y="697"/>
                  </a:lnTo>
                  <a:lnTo>
                    <a:pt x="2693" y="702"/>
                  </a:lnTo>
                  <a:close/>
                  <a:moveTo>
                    <a:pt x="2674" y="702"/>
                  </a:moveTo>
                  <a:lnTo>
                    <a:pt x="2672" y="702"/>
                  </a:lnTo>
                  <a:lnTo>
                    <a:pt x="2672" y="697"/>
                  </a:lnTo>
                  <a:lnTo>
                    <a:pt x="2674" y="697"/>
                  </a:lnTo>
                  <a:lnTo>
                    <a:pt x="2674" y="702"/>
                  </a:lnTo>
                  <a:close/>
                  <a:moveTo>
                    <a:pt x="2663" y="702"/>
                  </a:moveTo>
                  <a:lnTo>
                    <a:pt x="2653" y="702"/>
                  </a:lnTo>
                  <a:lnTo>
                    <a:pt x="2653" y="697"/>
                  </a:lnTo>
                  <a:lnTo>
                    <a:pt x="2663" y="697"/>
                  </a:lnTo>
                  <a:lnTo>
                    <a:pt x="2663" y="702"/>
                  </a:lnTo>
                  <a:close/>
                  <a:moveTo>
                    <a:pt x="2644" y="702"/>
                  </a:moveTo>
                  <a:lnTo>
                    <a:pt x="2642" y="702"/>
                  </a:lnTo>
                  <a:lnTo>
                    <a:pt x="2642" y="697"/>
                  </a:lnTo>
                  <a:lnTo>
                    <a:pt x="2644" y="697"/>
                  </a:lnTo>
                  <a:lnTo>
                    <a:pt x="2644" y="702"/>
                  </a:lnTo>
                  <a:close/>
                  <a:moveTo>
                    <a:pt x="2634" y="702"/>
                  </a:moveTo>
                  <a:lnTo>
                    <a:pt x="2623" y="702"/>
                  </a:lnTo>
                  <a:lnTo>
                    <a:pt x="2623" y="697"/>
                  </a:lnTo>
                  <a:lnTo>
                    <a:pt x="2634" y="697"/>
                  </a:lnTo>
                  <a:lnTo>
                    <a:pt x="2634" y="702"/>
                  </a:lnTo>
                  <a:close/>
                  <a:moveTo>
                    <a:pt x="2615" y="702"/>
                  </a:moveTo>
                  <a:lnTo>
                    <a:pt x="2612" y="702"/>
                  </a:lnTo>
                  <a:lnTo>
                    <a:pt x="2612" y="697"/>
                  </a:lnTo>
                  <a:lnTo>
                    <a:pt x="2615" y="697"/>
                  </a:lnTo>
                  <a:lnTo>
                    <a:pt x="2615" y="702"/>
                  </a:lnTo>
                  <a:close/>
                  <a:moveTo>
                    <a:pt x="2604" y="702"/>
                  </a:moveTo>
                  <a:lnTo>
                    <a:pt x="2593" y="702"/>
                  </a:lnTo>
                  <a:lnTo>
                    <a:pt x="2593" y="697"/>
                  </a:lnTo>
                  <a:lnTo>
                    <a:pt x="2604" y="697"/>
                  </a:lnTo>
                  <a:lnTo>
                    <a:pt x="2604" y="702"/>
                  </a:lnTo>
                  <a:close/>
                  <a:moveTo>
                    <a:pt x="2585" y="702"/>
                  </a:moveTo>
                  <a:lnTo>
                    <a:pt x="2582" y="702"/>
                  </a:lnTo>
                  <a:lnTo>
                    <a:pt x="2582" y="697"/>
                  </a:lnTo>
                  <a:lnTo>
                    <a:pt x="2585" y="697"/>
                  </a:lnTo>
                  <a:lnTo>
                    <a:pt x="2585" y="702"/>
                  </a:lnTo>
                  <a:close/>
                  <a:moveTo>
                    <a:pt x="2574" y="702"/>
                  </a:moveTo>
                  <a:lnTo>
                    <a:pt x="2563" y="702"/>
                  </a:lnTo>
                  <a:lnTo>
                    <a:pt x="2563" y="697"/>
                  </a:lnTo>
                  <a:lnTo>
                    <a:pt x="2574" y="697"/>
                  </a:lnTo>
                  <a:lnTo>
                    <a:pt x="2574" y="702"/>
                  </a:lnTo>
                  <a:close/>
                  <a:moveTo>
                    <a:pt x="2555" y="702"/>
                  </a:moveTo>
                  <a:lnTo>
                    <a:pt x="2552" y="702"/>
                  </a:lnTo>
                  <a:lnTo>
                    <a:pt x="2552" y="697"/>
                  </a:lnTo>
                  <a:lnTo>
                    <a:pt x="2555" y="697"/>
                  </a:lnTo>
                  <a:lnTo>
                    <a:pt x="2555" y="702"/>
                  </a:lnTo>
                  <a:close/>
                  <a:moveTo>
                    <a:pt x="2544" y="702"/>
                  </a:moveTo>
                  <a:lnTo>
                    <a:pt x="2533" y="702"/>
                  </a:lnTo>
                  <a:lnTo>
                    <a:pt x="2533" y="697"/>
                  </a:lnTo>
                  <a:lnTo>
                    <a:pt x="2544" y="697"/>
                  </a:lnTo>
                  <a:lnTo>
                    <a:pt x="2544" y="702"/>
                  </a:lnTo>
                  <a:close/>
                  <a:moveTo>
                    <a:pt x="2525" y="702"/>
                  </a:moveTo>
                  <a:lnTo>
                    <a:pt x="2522" y="702"/>
                  </a:lnTo>
                  <a:lnTo>
                    <a:pt x="2522" y="697"/>
                  </a:lnTo>
                  <a:lnTo>
                    <a:pt x="2525" y="697"/>
                  </a:lnTo>
                  <a:lnTo>
                    <a:pt x="2525" y="702"/>
                  </a:lnTo>
                  <a:close/>
                  <a:moveTo>
                    <a:pt x="2514" y="702"/>
                  </a:moveTo>
                  <a:lnTo>
                    <a:pt x="2503" y="702"/>
                  </a:lnTo>
                  <a:lnTo>
                    <a:pt x="2503" y="697"/>
                  </a:lnTo>
                  <a:lnTo>
                    <a:pt x="2514" y="697"/>
                  </a:lnTo>
                  <a:lnTo>
                    <a:pt x="2514" y="702"/>
                  </a:lnTo>
                  <a:close/>
                  <a:moveTo>
                    <a:pt x="2495" y="702"/>
                  </a:moveTo>
                  <a:lnTo>
                    <a:pt x="2492" y="702"/>
                  </a:lnTo>
                  <a:lnTo>
                    <a:pt x="2492" y="697"/>
                  </a:lnTo>
                  <a:lnTo>
                    <a:pt x="2495" y="697"/>
                  </a:lnTo>
                  <a:lnTo>
                    <a:pt x="2495" y="702"/>
                  </a:lnTo>
                  <a:close/>
                  <a:moveTo>
                    <a:pt x="2484" y="702"/>
                  </a:moveTo>
                  <a:lnTo>
                    <a:pt x="2473" y="702"/>
                  </a:lnTo>
                  <a:lnTo>
                    <a:pt x="2473" y="697"/>
                  </a:lnTo>
                  <a:lnTo>
                    <a:pt x="2484" y="697"/>
                  </a:lnTo>
                  <a:lnTo>
                    <a:pt x="2484" y="702"/>
                  </a:lnTo>
                  <a:close/>
                  <a:moveTo>
                    <a:pt x="2465" y="702"/>
                  </a:moveTo>
                  <a:lnTo>
                    <a:pt x="2462" y="702"/>
                  </a:lnTo>
                  <a:lnTo>
                    <a:pt x="2462" y="697"/>
                  </a:lnTo>
                  <a:lnTo>
                    <a:pt x="2465" y="697"/>
                  </a:lnTo>
                  <a:lnTo>
                    <a:pt x="2465" y="702"/>
                  </a:lnTo>
                  <a:close/>
                  <a:moveTo>
                    <a:pt x="2454" y="702"/>
                  </a:moveTo>
                  <a:lnTo>
                    <a:pt x="2443" y="702"/>
                  </a:lnTo>
                  <a:lnTo>
                    <a:pt x="2443" y="697"/>
                  </a:lnTo>
                  <a:lnTo>
                    <a:pt x="2454" y="697"/>
                  </a:lnTo>
                  <a:lnTo>
                    <a:pt x="2454" y="702"/>
                  </a:lnTo>
                  <a:close/>
                  <a:moveTo>
                    <a:pt x="2435" y="702"/>
                  </a:moveTo>
                  <a:lnTo>
                    <a:pt x="2432" y="702"/>
                  </a:lnTo>
                  <a:lnTo>
                    <a:pt x="2432" y="697"/>
                  </a:lnTo>
                  <a:lnTo>
                    <a:pt x="2435" y="697"/>
                  </a:lnTo>
                  <a:lnTo>
                    <a:pt x="2435" y="702"/>
                  </a:lnTo>
                  <a:close/>
                  <a:moveTo>
                    <a:pt x="2424" y="702"/>
                  </a:moveTo>
                  <a:lnTo>
                    <a:pt x="2413" y="702"/>
                  </a:lnTo>
                  <a:lnTo>
                    <a:pt x="2413" y="697"/>
                  </a:lnTo>
                  <a:lnTo>
                    <a:pt x="2424" y="697"/>
                  </a:lnTo>
                  <a:lnTo>
                    <a:pt x="2424" y="702"/>
                  </a:lnTo>
                  <a:close/>
                  <a:moveTo>
                    <a:pt x="2405" y="702"/>
                  </a:moveTo>
                  <a:lnTo>
                    <a:pt x="2403" y="702"/>
                  </a:lnTo>
                  <a:lnTo>
                    <a:pt x="2403" y="697"/>
                  </a:lnTo>
                  <a:lnTo>
                    <a:pt x="2405" y="697"/>
                  </a:lnTo>
                  <a:lnTo>
                    <a:pt x="2405" y="702"/>
                  </a:lnTo>
                  <a:close/>
                  <a:moveTo>
                    <a:pt x="2394" y="702"/>
                  </a:moveTo>
                  <a:lnTo>
                    <a:pt x="2384" y="702"/>
                  </a:lnTo>
                  <a:lnTo>
                    <a:pt x="2384" y="697"/>
                  </a:lnTo>
                  <a:lnTo>
                    <a:pt x="2394" y="697"/>
                  </a:lnTo>
                  <a:lnTo>
                    <a:pt x="2394" y="702"/>
                  </a:lnTo>
                  <a:close/>
                  <a:moveTo>
                    <a:pt x="2375" y="702"/>
                  </a:moveTo>
                  <a:lnTo>
                    <a:pt x="2373" y="702"/>
                  </a:lnTo>
                  <a:lnTo>
                    <a:pt x="2373" y="697"/>
                  </a:lnTo>
                  <a:lnTo>
                    <a:pt x="2375" y="697"/>
                  </a:lnTo>
                  <a:lnTo>
                    <a:pt x="2375" y="702"/>
                  </a:lnTo>
                  <a:close/>
                  <a:moveTo>
                    <a:pt x="2365" y="702"/>
                  </a:moveTo>
                  <a:lnTo>
                    <a:pt x="2354" y="702"/>
                  </a:lnTo>
                  <a:lnTo>
                    <a:pt x="2354" y="697"/>
                  </a:lnTo>
                  <a:lnTo>
                    <a:pt x="2365" y="697"/>
                  </a:lnTo>
                  <a:lnTo>
                    <a:pt x="2365" y="702"/>
                  </a:lnTo>
                  <a:close/>
                  <a:moveTo>
                    <a:pt x="2346" y="702"/>
                  </a:moveTo>
                  <a:lnTo>
                    <a:pt x="2343" y="702"/>
                  </a:lnTo>
                  <a:lnTo>
                    <a:pt x="2343" y="697"/>
                  </a:lnTo>
                  <a:lnTo>
                    <a:pt x="2346" y="697"/>
                  </a:lnTo>
                  <a:lnTo>
                    <a:pt x="2346" y="702"/>
                  </a:lnTo>
                  <a:close/>
                  <a:moveTo>
                    <a:pt x="2335" y="702"/>
                  </a:moveTo>
                  <a:lnTo>
                    <a:pt x="2324" y="702"/>
                  </a:lnTo>
                  <a:lnTo>
                    <a:pt x="2324" y="697"/>
                  </a:lnTo>
                  <a:lnTo>
                    <a:pt x="2335" y="697"/>
                  </a:lnTo>
                  <a:lnTo>
                    <a:pt x="2335" y="702"/>
                  </a:lnTo>
                  <a:close/>
                  <a:moveTo>
                    <a:pt x="2316" y="702"/>
                  </a:moveTo>
                  <a:lnTo>
                    <a:pt x="2313" y="702"/>
                  </a:lnTo>
                  <a:lnTo>
                    <a:pt x="2313" y="697"/>
                  </a:lnTo>
                  <a:lnTo>
                    <a:pt x="2316" y="697"/>
                  </a:lnTo>
                  <a:lnTo>
                    <a:pt x="2316" y="702"/>
                  </a:lnTo>
                  <a:close/>
                  <a:moveTo>
                    <a:pt x="2305" y="702"/>
                  </a:moveTo>
                  <a:lnTo>
                    <a:pt x="2294" y="702"/>
                  </a:lnTo>
                  <a:lnTo>
                    <a:pt x="2294" y="697"/>
                  </a:lnTo>
                  <a:lnTo>
                    <a:pt x="2305" y="697"/>
                  </a:lnTo>
                  <a:lnTo>
                    <a:pt x="2305" y="702"/>
                  </a:lnTo>
                  <a:close/>
                  <a:moveTo>
                    <a:pt x="2286" y="702"/>
                  </a:moveTo>
                  <a:lnTo>
                    <a:pt x="2283" y="702"/>
                  </a:lnTo>
                  <a:lnTo>
                    <a:pt x="2283" y="697"/>
                  </a:lnTo>
                  <a:lnTo>
                    <a:pt x="2286" y="697"/>
                  </a:lnTo>
                  <a:lnTo>
                    <a:pt x="2286" y="702"/>
                  </a:lnTo>
                  <a:close/>
                  <a:moveTo>
                    <a:pt x="2275" y="702"/>
                  </a:moveTo>
                  <a:lnTo>
                    <a:pt x="2264" y="702"/>
                  </a:lnTo>
                  <a:lnTo>
                    <a:pt x="2264" y="697"/>
                  </a:lnTo>
                  <a:lnTo>
                    <a:pt x="2275" y="697"/>
                  </a:lnTo>
                  <a:lnTo>
                    <a:pt x="2275" y="702"/>
                  </a:lnTo>
                  <a:close/>
                  <a:moveTo>
                    <a:pt x="2256" y="702"/>
                  </a:moveTo>
                  <a:lnTo>
                    <a:pt x="2253" y="702"/>
                  </a:lnTo>
                  <a:lnTo>
                    <a:pt x="2253" y="697"/>
                  </a:lnTo>
                  <a:lnTo>
                    <a:pt x="2256" y="697"/>
                  </a:lnTo>
                  <a:lnTo>
                    <a:pt x="2256" y="702"/>
                  </a:lnTo>
                  <a:close/>
                  <a:moveTo>
                    <a:pt x="2245" y="702"/>
                  </a:moveTo>
                  <a:lnTo>
                    <a:pt x="2234" y="702"/>
                  </a:lnTo>
                  <a:lnTo>
                    <a:pt x="2234" y="697"/>
                  </a:lnTo>
                  <a:lnTo>
                    <a:pt x="2245" y="697"/>
                  </a:lnTo>
                  <a:lnTo>
                    <a:pt x="2245" y="702"/>
                  </a:lnTo>
                  <a:close/>
                  <a:moveTo>
                    <a:pt x="2226" y="702"/>
                  </a:moveTo>
                  <a:lnTo>
                    <a:pt x="2223" y="702"/>
                  </a:lnTo>
                  <a:lnTo>
                    <a:pt x="2223" y="697"/>
                  </a:lnTo>
                  <a:lnTo>
                    <a:pt x="2226" y="697"/>
                  </a:lnTo>
                  <a:lnTo>
                    <a:pt x="2226" y="702"/>
                  </a:lnTo>
                  <a:close/>
                  <a:moveTo>
                    <a:pt x="2215" y="702"/>
                  </a:moveTo>
                  <a:lnTo>
                    <a:pt x="2204" y="702"/>
                  </a:lnTo>
                  <a:lnTo>
                    <a:pt x="2204" y="697"/>
                  </a:lnTo>
                  <a:lnTo>
                    <a:pt x="2215" y="697"/>
                  </a:lnTo>
                  <a:lnTo>
                    <a:pt x="2215" y="702"/>
                  </a:lnTo>
                  <a:close/>
                  <a:moveTo>
                    <a:pt x="2196" y="702"/>
                  </a:moveTo>
                  <a:lnTo>
                    <a:pt x="2193" y="702"/>
                  </a:lnTo>
                  <a:lnTo>
                    <a:pt x="2193" y="697"/>
                  </a:lnTo>
                  <a:lnTo>
                    <a:pt x="2196" y="697"/>
                  </a:lnTo>
                  <a:lnTo>
                    <a:pt x="2196" y="702"/>
                  </a:lnTo>
                  <a:close/>
                  <a:moveTo>
                    <a:pt x="2185" y="702"/>
                  </a:moveTo>
                  <a:lnTo>
                    <a:pt x="2174" y="702"/>
                  </a:lnTo>
                  <a:lnTo>
                    <a:pt x="2174" y="697"/>
                  </a:lnTo>
                  <a:lnTo>
                    <a:pt x="2185" y="697"/>
                  </a:lnTo>
                  <a:lnTo>
                    <a:pt x="2185" y="702"/>
                  </a:lnTo>
                  <a:close/>
                  <a:moveTo>
                    <a:pt x="2166" y="702"/>
                  </a:moveTo>
                  <a:lnTo>
                    <a:pt x="2163" y="702"/>
                  </a:lnTo>
                  <a:lnTo>
                    <a:pt x="2163" y="697"/>
                  </a:lnTo>
                  <a:lnTo>
                    <a:pt x="2166" y="697"/>
                  </a:lnTo>
                  <a:lnTo>
                    <a:pt x="2166" y="702"/>
                  </a:lnTo>
                  <a:close/>
                  <a:moveTo>
                    <a:pt x="2155" y="702"/>
                  </a:moveTo>
                  <a:lnTo>
                    <a:pt x="2144" y="702"/>
                  </a:lnTo>
                  <a:lnTo>
                    <a:pt x="2144" y="697"/>
                  </a:lnTo>
                  <a:lnTo>
                    <a:pt x="2155" y="697"/>
                  </a:lnTo>
                  <a:lnTo>
                    <a:pt x="2155" y="702"/>
                  </a:lnTo>
                  <a:close/>
                  <a:moveTo>
                    <a:pt x="2136" y="702"/>
                  </a:moveTo>
                  <a:lnTo>
                    <a:pt x="2134" y="702"/>
                  </a:lnTo>
                  <a:lnTo>
                    <a:pt x="2134" y="697"/>
                  </a:lnTo>
                  <a:lnTo>
                    <a:pt x="2136" y="697"/>
                  </a:lnTo>
                  <a:lnTo>
                    <a:pt x="2136" y="702"/>
                  </a:lnTo>
                  <a:close/>
                  <a:moveTo>
                    <a:pt x="2125" y="702"/>
                  </a:moveTo>
                  <a:lnTo>
                    <a:pt x="2115" y="702"/>
                  </a:lnTo>
                  <a:lnTo>
                    <a:pt x="2115" y="697"/>
                  </a:lnTo>
                  <a:lnTo>
                    <a:pt x="2125" y="697"/>
                  </a:lnTo>
                  <a:lnTo>
                    <a:pt x="2125" y="702"/>
                  </a:lnTo>
                  <a:close/>
                  <a:moveTo>
                    <a:pt x="2106" y="702"/>
                  </a:moveTo>
                  <a:lnTo>
                    <a:pt x="2104" y="702"/>
                  </a:lnTo>
                  <a:lnTo>
                    <a:pt x="2104" y="697"/>
                  </a:lnTo>
                  <a:lnTo>
                    <a:pt x="2106" y="697"/>
                  </a:lnTo>
                  <a:lnTo>
                    <a:pt x="2106" y="702"/>
                  </a:lnTo>
                  <a:close/>
                  <a:moveTo>
                    <a:pt x="2095" y="702"/>
                  </a:moveTo>
                  <a:lnTo>
                    <a:pt x="2085" y="702"/>
                  </a:lnTo>
                  <a:lnTo>
                    <a:pt x="2085" y="697"/>
                  </a:lnTo>
                  <a:lnTo>
                    <a:pt x="2095" y="697"/>
                  </a:lnTo>
                  <a:lnTo>
                    <a:pt x="2095" y="702"/>
                  </a:lnTo>
                  <a:close/>
                  <a:moveTo>
                    <a:pt x="2076" y="702"/>
                  </a:moveTo>
                  <a:lnTo>
                    <a:pt x="2074" y="702"/>
                  </a:lnTo>
                  <a:lnTo>
                    <a:pt x="2074" y="697"/>
                  </a:lnTo>
                  <a:lnTo>
                    <a:pt x="2076" y="697"/>
                  </a:lnTo>
                  <a:lnTo>
                    <a:pt x="2076" y="702"/>
                  </a:lnTo>
                  <a:close/>
                  <a:moveTo>
                    <a:pt x="2066" y="702"/>
                  </a:moveTo>
                  <a:lnTo>
                    <a:pt x="2055" y="702"/>
                  </a:lnTo>
                  <a:lnTo>
                    <a:pt x="2055" y="697"/>
                  </a:lnTo>
                  <a:lnTo>
                    <a:pt x="2066" y="697"/>
                  </a:lnTo>
                  <a:lnTo>
                    <a:pt x="2066" y="702"/>
                  </a:lnTo>
                  <a:close/>
                  <a:moveTo>
                    <a:pt x="2047" y="702"/>
                  </a:moveTo>
                  <a:lnTo>
                    <a:pt x="2044" y="702"/>
                  </a:lnTo>
                  <a:lnTo>
                    <a:pt x="2044" y="697"/>
                  </a:lnTo>
                  <a:lnTo>
                    <a:pt x="2047" y="697"/>
                  </a:lnTo>
                  <a:lnTo>
                    <a:pt x="2047" y="702"/>
                  </a:lnTo>
                  <a:close/>
                  <a:moveTo>
                    <a:pt x="2036" y="702"/>
                  </a:moveTo>
                  <a:lnTo>
                    <a:pt x="2025" y="702"/>
                  </a:lnTo>
                  <a:lnTo>
                    <a:pt x="2025" y="697"/>
                  </a:lnTo>
                  <a:lnTo>
                    <a:pt x="2036" y="697"/>
                  </a:lnTo>
                  <a:lnTo>
                    <a:pt x="2036" y="702"/>
                  </a:lnTo>
                  <a:close/>
                  <a:moveTo>
                    <a:pt x="2017" y="702"/>
                  </a:moveTo>
                  <a:lnTo>
                    <a:pt x="2014" y="702"/>
                  </a:lnTo>
                  <a:lnTo>
                    <a:pt x="2014" y="697"/>
                  </a:lnTo>
                  <a:lnTo>
                    <a:pt x="2017" y="697"/>
                  </a:lnTo>
                  <a:lnTo>
                    <a:pt x="2017" y="702"/>
                  </a:lnTo>
                  <a:close/>
                  <a:moveTo>
                    <a:pt x="2006" y="702"/>
                  </a:moveTo>
                  <a:lnTo>
                    <a:pt x="1995" y="702"/>
                  </a:lnTo>
                  <a:lnTo>
                    <a:pt x="1995" y="697"/>
                  </a:lnTo>
                  <a:lnTo>
                    <a:pt x="2006" y="697"/>
                  </a:lnTo>
                  <a:lnTo>
                    <a:pt x="2006" y="702"/>
                  </a:lnTo>
                  <a:close/>
                  <a:moveTo>
                    <a:pt x="1987" y="702"/>
                  </a:moveTo>
                  <a:lnTo>
                    <a:pt x="1984" y="702"/>
                  </a:lnTo>
                  <a:lnTo>
                    <a:pt x="1984" y="697"/>
                  </a:lnTo>
                  <a:lnTo>
                    <a:pt x="1987" y="697"/>
                  </a:lnTo>
                  <a:lnTo>
                    <a:pt x="1987" y="702"/>
                  </a:lnTo>
                  <a:close/>
                  <a:moveTo>
                    <a:pt x="1976" y="702"/>
                  </a:moveTo>
                  <a:lnTo>
                    <a:pt x="1965" y="702"/>
                  </a:lnTo>
                  <a:lnTo>
                    <a:pt x="1965" y="697"/>
                  </a:lnTo>
                  <a:lnTo>
                    <a:pt x="1976" y="697"/>
                  </a:lnTo>
                  <a:lnTo>
                    <a:pt x="1976" y="702"/>
                  </a:lnTo>
                  <a:close/>
                  <a:moveTo>
                    <a:pt x="1957" y="702"/>
                  </a:moveTo>
                  <a:lnTo>
                    <a:pt x="1954" y="702"/>
                  </a:lnTo>
                  <a:lnTo>
                    <a:pt x="1954" y="697"/>
                  </a:lnTo>
                  <a:lnTo>
                    <a:pt x="1957" y="697"/>
                  </a:lnTo>
                  <a:lnTo>
                    <a:pt x="1957" y="702"/>
                  </a:lnTo>
                  <a:close/>
                  <a:moveTo>
                    <a:pt x="1946" y="702"/>
                  </a:moveTo>
                  <a:lnTo>
                    <a:pt x="1935" y="702"/>
                  </a:lnTo>
                  <a:lnTo>
                    <a:pt x="1935" y="697"/>
                  </a:lnTo>
                  <a:lnTo>
                    <a:pt x="1946" y="697"/>
                  </a:lnTo>
                  <a:lnTo>
                    <a:pt x="1946" y="702"/>
                  </a:lnTo>
                  <a:close/>
                  <a:moveTo>
                    <a:pt x="1927" y="702"/>
                  </a:moveTo>
                  <a:lnTo>
                    <a:pt x="1924" y="702"/>
                  </a:lnTo>
                  <a:lnTo>
                    <a:pt x="1924" y="697"/>
                  </a:lnTo>
                  <a:lnTo>
                    <a:pt x="1927" y="697"/>
                  </a:lnTo>
                  <a:lnTo>
                    <a:pt x="1927" y="702"/>
                  </a:lnTo>
                  <a:close/>
                  <a:moveTo>
                    <a:pt x="1916" y="702"/>
                  </a:moveTo>
                  <a:lnTo>
                    <a:pt x="1905" y="702"/>
                  </a:lnTo>
                  <a:lnTo>
                    <a:pt x="1905" y="697"/>
                  </a:lnTo>
                  <a:lnTo>
                    <a:pt x="1916" y="697"/>
                  </a:lnTo>
                  <a:lnTo>
                    <a:pt x="1916" y="702"/>
                  </a:lnTo>
                  <a:close/>
                  <a:moveTo>
                    <a:pt x="1897" y="702"/>
                  </a:moveTo>
                  <a:lnTo>
                    <a:pt x="1894" y="702"/>
                  </a:lnTo>
                  <a:lnTo>
                    <a:pt x="1894" y="697"/>
                  </a:lnTo>
                  <a:lnTo>
                    <a:pt x="1897" y="697"/>
                  </a:lnTo>
                  <a:lnTo>
                    <a:pt x="1897" y="702"/>
                  </a:lnTo>
                  <a:close/>
                  <a:moveTo>
                    <a:pt x="1886" y="702"/>
                  </a:moveTo>
                  <a:lnTo>
                    <a:pt x="1875" y="702"/>
                  </a:lnTo>
                  <a:lnTo>
                    <a:pt x="1875" y="697"/>
                  </a:lnTo>
                  <a:lnTo>
                    <a:pt x="1886" y="697"/>
                  </a:lnTo>
                  <a:lnTo>
                    <a:pt x="1886" y="702"/>
                  </a:lnTo>
                  <a:close/>
                  <a:moveTo>
                    <a:pt x="1867" y="702"/>
                  </a:moveTo>
                  <a:lnTo>
                    <a:pt x="1865" y="702"/>
                  </a:lnTo>
                  <a:lnTo>
                    <a:pt x="1865" y="697"/>
                  </a:lnTo>
                  <a:lnTo>
                    <a:pt x="1867" y="697"/>
                  </a:lnTo>
                  <a:lnTo>
                    <a:pt x="1867" y="702"/>
                  </a:lnTo>
                  <a:close/>
                  <a:moveTo>
                    <a:pt x="1856" y="702"/>
                  </a:moveTo>
                  <a:lnTo>
                    <a:pt x="1846" y="702"/>
                  </a:lnTo>
                  <a:lnTo>
                    <a:pt x="1846" y="697"/>
                  </a:lnTo>
                  <a:lnTo>
                    <a:pt x="1856" y="697"/>
                  </a:lnTo>
                  <a:lnTo>
                    <a:pt x="1856" y="702"/>
                  </a:lnTo>
                  <a:close/>
                  <a:moveTo>
                    <a:pt x="1837" y="702"/>
                  </a:moveTo>
                  <a:lnTo>
                    <a:pt x="1835" y="702"/>
                  </a:lnTo>
                  <a:lnTo>
                    <a:pt x="1835" y="697"/>
                  </a:lnTo>
                  <a:lnTo>
                    <a:pt x="1837" y="697"/>
                  </a:lnTo>
                  <a:lnTo>
                    <a:pt x="1837" y="702"/>
                  </a:lnTo>
                  <a:close/>
                  <a:moveTo>
                    <a:pt x="1827" y="702"/>
                  </a:moveTo>
                  <a:lnTo>
                    <a:pt x="1816" y="702"/>
                  </a:lnTo>
                  <a:lnTo>
                    <a:pt x="1816" y="697"/>
                  </a:lnTo>
                  <a:lnTo>
                    <a:pt x="1827" y="697"/>
                  </a:lnTo>
                  <a:lnTo>
                    <a:pt x="1827" y="702"/>
                  </a:lnTo>
                  <a:close/>
                  <a:moveTo>
                    <a:pt x="1808" y="702"/>
                  </a:moveTo>
                  <a:lnTo>
                    <a:pt x="1805" y="702"/>
                  </a:lnTo>
                  <a:lnTo>
                    <a:pt x="1805" y="697"/>
                  </a:lnTo>
                  <a:lnTo>
                    <a:pt x="1808" y="697"/>
                  </a:lnTo>
                  <a:lnTo>
                    <a:pt x="1808" y="702"/>
                  </a:lnTo>
                  <a:close/>
                  <a:moveTo>
                    <a:pt x="1797" y="702"/>
                  </a:moveTo>
                  <a:lnTo>
                    <a:pt x="1786" y="702"/>
                  </a:lnTo>
                  <a:lnTo>
                    <a:pt x="1786" y="697"/>
                  </a:lnTo>
                  <a:lnTo>
                    <a:pt x="1797" y="697"/>
                  </a:lnTo>
                  <a:lnTo>
                    <a:pt x="1797" y="702"/>
                  </a:lnTo>
                  <a:close/>
                  <a:moveTo>
                    <a:pt x="1778" y="702"/>
                  </a:moveTo>
                  <a:lnTo>
                    <a:pt x="1775" y="702"/>
                  </a:lnTo>
                  <a:lnTo>
                    <a:pt x="1775" y="697"/>
                  </a:lnTo>
                  <a:lnTo>
                    <a:pt x="1778" y="697"/>
                  </a:lnTo>
                  <a:lnTo>
                    <a:pt x="1778" y="702"/>
                  </a:lnTo>
                  <a:close/>
                  <a:moveTo>
                    <a:pt x="1767" y="702"/>
                  </a:moveTo>
                  <a:lnTo>
                    <a:pt x="1756" y="702"/>
                  </a:lnTo>
                  <a:lnTo>
                    <a:pt x="1756" y="697"/>
                  </a:lnTo>
                  <a:lnTo>
                    <a:pt x="1767" y="697"/>
                  </a:lnTo>
                  <a:lnTo>
                    <a:pt x="1767" y="702"/>
                  </a:lnTo>
                  <a:close/>
                  <a:moveTo>
                    <a:pt x="1748" y="702"/>
                  </a:moveTo>
                  <a:lnTo>
                    <a:pt x="1745" y="702"/>
                  </a:lnTo>
                  <a:lnTo>
                    <a:pt x="1745" y="697"/>
                  </a:lnTo>
                  <a:lnTo>
                    <a:pt x="1748" y="697"/>
                  </a:lnTo>
                  <a:lnTo>
                    <a:pt x="1748" y="702"/>
                  </a:lnTo>
                  <a:close/>
                  <a:moveTo>
                    <a:pt x="1737" y="702"/>
                  </a:moveTo>
                  <a:lnTo>
                    <a:pt x="1726" y="702"/>
                  </a:lnTo>
                  <a:lnTo>
                    <a:pt x="1726" y="697"/>
                  </a:lnTo>
                  <a:lnTo>
                    <a:pt x="1737" y="697"/>
                  </a:lnTo>
                  <a:lnTo>
                    <a:pt x="1737" y="702"/>
                  </a:lnTo>
                  <a:close/>
                  <a:moveTo>
                    <a:pt x="1718" y="702"/>
                  </a:moveTo>
                  <a:lnTo>
                    <a:pt x="1715" y="702"/>
                  </a:lnTo>
                  <a:lnTo>
                    <a:pt x="1715" y="697"/>
                  </a:lnTo>
                  <a:lnTo>
                    <a:pt x="1718" y="697"/>
                  </a:lnTo>
                  <a:lnTo>
                    <a:pt x="1718" y="702"/>
                  </a:lnTo>
                  <a:close/>
                  <a:moveTo>
                    <a:pt x="1707" y="702"/>
                  </a:moveTo>
                  <a:lnTo>
                    <a:pt x="1696" y="702"/>
                  </a:lnTo>
                  <a:lnTo>
                    <a:pt x="1696" y="697"/>
                  </a:lnTo>
                  <a:lnTo>
                    <a:pt x="1707" y="697"/>
                  </a:lnTo>
                  <a:lnTo>
                    <a:pt x="1707" y="702"/>
                  </a:lnTo>
                  <a:close/>
                  <a:moveTo>
                    <a:pt x="1688" y="702"/>
                  </a:moveTo>
                  <a:lnTo>
                    <a:pt x="1685" y="702"/>
                  </a:lnTo>
                  <a:lnTo>
                    <a:pt x="1685" y="697"/>
                  </a:lnTo>
                  <a:lnTo>
                    <a:pt x="1688" y="697"/>
                  </a:lnTo>
                  <a:lnTo>
                    <a:pt x="1688" y="702"/>
                  </a:lnTo>
                  <a:close/>
                  <a:moveTo>
                    <a:pt x="1677" y="702"/>
                  </a:moveTo>
                  <a:lnTo>
                    <a:pt x="1666" y="702"/>
                  </a:lnTo>
                  <a:lnTo>
                    <a:pt x="1666" y="697"/>
                  </a:lnTo>
                  <a:lnTo>
                    <a:pt x="1677" y="697"/>
                  </a:lnTo>
                  <a:lnTo>
                    <a:pt x="1677" y="702"/>
                  </a:lnTo>
                  <a:close/>
                  <a:moveTo>
                    <a:pt x="1658" y="702"/>
                  </a:moveTo>
                  <a:lnTo>
                    <a:pt x="1655" y="702"/>
                  </a:lnTo>
                  <a:lnTo>
                    <a:pt x="1655" y="697"/>
                  </a:lnTo>
                  <a:lnTo>
                    <a:pt x="1658" y="697"/>
                  </a:lnTo>
                  <a:lnTo>
                    <a:pt x="1658" y="702"/>
                  </a:lnTo>
                  <a:close/>
                  <a:moveTo>
                    <a:pt x="1647" y="702"/>
                  </a:moveTo>
                  <a:lnTo>
                    <a:pt x="1636" y="702"/>
                  </a:lnTo>
                  <a:lnTo>
                    <a:pt x="1636" y="697"/>
                  </a:lnTo>
                  <a:lnTo>
                    <a:pt x="1647" y="697"/>
                  </a:lnTo>
                  <a:lnTo>
                    <a:pt x="1647" y="702"/>
                  </a:lnTo>
                  <a:close/>
                  <a:moveTo>
                    <a:pt x="1628" y="702"/>
                  </a:moveTo>
                  <a:lnTo>
                    <a:pt x="1625" y="702"/>
                  </a:lnTo>
                  <a:lnTo>
                    <a:pt x="1625" y="697"/>
                  </a:lnTo>
                  <a:lnTo>
                    <a:pt x="1628" y="697"/>
                  </a:lnTo>
                  <a:lnTo>
                    <a:pt x="1628" y="702"/>
                  </a:lnTo>
                  <a:close/>
                  <a:moveTo>
                    <a:pt x="1617" y="702"/>
                  </a:moveTo>
                  <a:lnTo>
                    <a:pt x="1606" y="702"/>
                  </a:lnTo>
                  <a:lnTo>
                    <a:pt x="1606" y="697"/>
                  </a:lnTo>
                  <a:lnTo>
                    <a:pt x="1617" y="697"/>
                  </a:lnTo>
                  <a:lnTo>
                    <a:pt x="1617" y="702"/>
                  </a:lnTo>
                  <a:close/>
                  <a:moveTo>
                    <a:pt x="1598" y="702"/>
                  </a:moveTo>
                  <a:lnTo>
                    <a:pt x="1595" y="702"/>
                  </a:lnTo>
                  <a:lnTo>
                    <a:pt x="1595" y="697"/>
                  </a:lnTo>
                  <a:lnTo>
                    <a:pt x="1598" y="697"/>
                  </a:lnTo>
                  <a:lnTo>
                    <a:pt x="1598" y="702"/>
                  </a:lnTo>
                  <a:close/>
                  <a:moveTo>
                    <a:pt x="1587" y="702"/>
                  </a:moveTo>
                  <a:lnTo>
                    <a:pt x="1576" y="702"/>
                  </a:lnTo>
                  <a:lnTo>
                    <a:pt x="1576" y="697"/>
                  </a:lnTo>
                  <a:lnTo>
                    <a:pt x="1587" y="697"/>
                  </a:lnTo>
                  <a:lnTo>
                    <a:pt x="1587" y="702"/>
                  </a:lnTo>
                  <a:close/>
                  <a:moveTo>
                    <a:pt x="1568" y="702"/>
                  </a:moveTo>
                  <a:lnTo>
                    <a:pt x="1566" y="702"/>
                  </a:lnTo>
                  <a:lnTo>
                    <a:pt x="1566" y="697"/>
                  </a:lnTo>
                  <a:lnTo>
                    <a:pt x="1568" y="697"/>
                  </a:lnTo>
                  <a:lnTo>
                    <a:pt x="1568" y="702"/>
                  </a:lnTo>
                  <a:close/>
                  <a:moveTo>
                    <a:pt x="1557" y="702"/>
                  </a:moveTo>
                  <a:lnTo>
                    <a:pt x="1547" y="702"/>
                  </a:lnTo>
                  <a:lnTo>
                    <a:pt x="1547" y="697"/>
                  </a:lnTo>
                  <a:lnTo>
                    <a:pt x="1557" y="697"/>
                  </a:lnTo>
                  <a:lnTo>
                    <a:pt x="1557" y="702"/>
                  </a:lnTo>
                  <a:close/>
                  <a:moveTo>
                    <a:pt x="1538" y="702"/>
                  </a:moveTo>
                  <a:lnTo>
                    <a:pt x="1536" y="702"/>
                  </a:lnTo>
                  <a:lnTo>
                    <a:pt x="1536" y="697"/>
                  </a:lnTo>
                  <a:lnTo>
                    <a:pt x="1538" y="697"/>
                  </a:lnTo>
                  <a:lnTo>
                    <a:pt x="1538" y="702"/>
                  </a:lnTo>
                  <a:close/>
                  <a:moveTo>
                    <a:pt x="1528" y="702"/>
                  </a:moveTo>
                  <a:lnTo>
                    <a:pt x="1517" y="702"/>
                  </a:lnTo>
                  <a:lnTo>
                    <a:pt x="1517" y="697"/>
                  </a:lnTo>
                  <a:lnTo>
                    <a:pt x="1528" y="697"/>
                  </a:lnTo>
                  <a:lnTo>
                    <a:pt x="1528" y="702"/>
                  </a:lnTo>
                  <a:close/>
                  <a:moveTo>
                    <a:pt x="1509" y="702"/>
                  </a:moveTo>
                  <a:lnTo>
                    <a:pt x="1506" y="702"/>
                  </a:lnTo>
                  <a:lnTo>
                    <a:pt x="1506" y="697"/>
                  </a:lnTo>
                  <a:lnTo>
                    <a:pt x="1509" y="697"/>
                  </a:lnTo>
                  <a:lnTo>
                    <a:pt x="1509" y="702"/>
                  </a:lnTo>
                  <a:close/>
                  <a:moveTo>
                    <a:pt x="1498" y="702"/>
                  </a:moveTo>
                  <a:lnTo>
                    <a:pt x="1487" y="702"/>
                  </a:lnTo>
                  <a:lnTo>
                    <a:pt x="1487" y="697"/>
                  </a:lnTo>
                  <a:lnTo>
                    <a:pt x="1498" y="697"/>
                  </a:lnTo>
                  <a:lnTo>
                    <a:pt x="1498" y="702"/>
                  </a:lnTo>
                  <a:close/>
                  <a:moveTo>
                    <a:pt x="1479" y="702"/>
                  </a:moveTo>
                  <a:lnTo>
                    <a:pt x="1476" y="702"/>
                  </a:lnTo>
                  <a:lnTo>
                    <a:pt x="1476" y="697"/>
                  </a:lnTo>
                  <a:lnTo>
                    <a:pt x="1479" y="697"/>
                  </a:lnTo>
                  <a:lnTo>
                    <a:pt x="1479" y="702"/>
                  </a:lnTo>
                  <a:close/>
                  <a:moveTo>
                    <a:pt x="1468" y="702"/>
                  </a:moveTo>
                  <a:lnTo>
                    <a:pt x="1457" y="702"/>
                  </a:lnTo>
                  <a:lnTo>
                    <a:pt x="1457" y="697"/>
                  </a:lnTo>
                  <a:lnTo>
                    <a:pt x="1468" y="697"/>
                  </a:lnTo>
                  <a:lnTo>
                    <a:pt x="1468" y="702"/>
                  </a:lnTo>
                  <a:close/>
                  <a:moveTo>
                    <a:pt x="1449" y="702"/>
                  </a:moveTo>
                  <a:lnTo>
                    <a:pt x="1446" y="702"/>
                  </a:lnTo>
                  <a:lnTo>
                    <a:pt x="1446" y="697"/>
                  </a:lnTo>
                  <a:lnTo>
                    <a:pt x="1449" y="697"/>
                  </a:lnTo>
                  <a:lnTo>
                    <a:pt x="1449" y="702"/>
                  </a:lnTo>
                  <a:close/>
                  <a:moveTo>
                    <a:pt x="1438" y="702"/>
                  </a:moveTo>
                  <a:lnTo>
                    <a:pt x="1427" y="702"/>
                  </a:lnTo>
                  <a:lnTo>
                    <a:pt x="1427" y="697"/>
                  </a:lnTo>
                  <a:lnTo>
                    <a:pt x="1438" y="697"/>
                  </a:lnTo>
                  <a:lnTo>
                    <a:pt x="1438" y="702"/>
                  </a:lnTo>
                  <a:close/>
                  <a:moveTo>
                    <a:pt x="1419" y="702"/>
                  </a:moveTo>
                  <a:lnTo>
                    <a:pt x="1416" y="702"/>
                  </a:lnTo>
                  <a:lnTo>
                    <a:pt x="1416" y="697"/>
                  </a:lnTo>
                  <a:lnTo>
                    <a:pt x="1419" y="697"/>
                  </a:lnTo>
                  <a:lnTo>
                    <a:pt x="1419" y="702"/>
                  </a:lnTo>
                  <a:close/>
                  <a:moveTo>
                    <a:pt x="1408" y="702"/>
                  </a:moveTo>
                  <a:lnTo>
                    <a:pt x="1397" y="702"/>
                  </a:lnTo>
                  <a:lnTo>
                    <a:pt x="1397" y="697"/>
                  </a:lnTo>
                  <a:lnTo>
                    <a:pt x="1408" y="697"/>
                  </a:lnTo>
                  <a:lnTo>
                    <a:pt x="1408" y="702"/>
                  </a:lnTo>
                  <a:close/>
                  <a:moveTo>
                    <a:pt x="1389" y="702"/>
                  </a:moveTo>
                  <a:lnTo>
                    <a:pt x="1386" y="702"/>
                  </a:lnTo>
                  <a:lnTo>
                    <a:pt x="1386" y="697"/>
                  </a:lnTo>
                  <a:lnTo>
                    <a:pt x="1389" y="697"/>
                  </a:lnTo>
                  <a:lnTo>
                    <a:pt x="1389" y="702"/>
                  </a:lnTo>
                  <a:close/>
                  <a:moveTo>
                    <a:pt x="1378" y="702"/>
                  </a:moveTo>
                  <a:lnTo>
                    <a:pt x="1367" y="702"/>
                  </a:lnTo>
                  <a:lnTo>
                    <a:pt x="1367" y="697"/>
                  </a:lnTo>
                  <a:lnTo>
                    <a:pt x="1378" y="697"/>
                  </a:lnTo>
                  <a:lnTo>
                    <a:pt x="1378" y="702"/>
                  </a:lnTo>
                  <a:close/>
                  <a:moveTo>
                    <a:pt x="1359" y="702"/>
                  </a:moveTo>
                  <a:lnTo>
                    <a:pt x="1356" y="702"/>
                  </a:lnTo>
                  <a:lnTo>
                    <a:pt x="1356" y="697"/>
                  </a:lnTo>
                  <a:lnTo>
                    <a:pt x="1359" y="697"/>
                  </a:lnTo>
                  <a:lnTo>
                    <a:pt x="1359" y="702"/>
                  </a:lnTo>
                  <a:close/>
                  <a:moveTo>
                    <a:pt x="1348" y="702"/>
                  </a:moveTo>
                  <a:lnTo>
                    <a:pt x="1337" y="702"/>
                  </a:lnTo>
                  <a:lnTo>
                    <a:pt x="1337" y="697"/>
                  </a:lnTo>
                  <a:lnTo>
                    <a:pt x="1348" y="697"/>
                  </a:lnTo>
                  <a:lnTo>
                    <a:pt x="1348" y="702"/>
                  </a:lnTo>
                  <a:close/>
                  <a:moveTo>
                    <a:pt x="1329" y="702"/>
                  </a:moveTo>
                  <a:lnTo>
                    <a:pt x="1327" y="702"/>
                  </a:lnTo>
                  <a:lnTo>
                    <a:pt x="1327" y="697"/>
                  </a:lnTo>
                  <a:lnTo>
                    <a:pt x="1329" y="697"/>
                  </a:lnTo>
                  <a:lnTo>
                    <a:pt x="1329" y="702"/>
                  </a:lnTo>
                  <a:close/>
                  <a:moveTo>
                    <a:pt x="1318" y="702"/>
                  </a:moveTo>
                  <a:lnTo>
                    <a:pt x="1308" y="702"/>
                  </a:lnTo>
                  <a:lnTo>
                    <a:pt x="1308" y="697"/>
                  </a:lnTo>
                  <a:lnTo>
                    <a:pt x="1318" y="697"/>
                  </a:lnTo>
                  <a:lnTo>
                    <a:pt x="1318" y="702"/>
                  </a:lnTo>
                  <a:close/>
                  <a:moveTo>
                    <a:pt x="1299" y="702"/>
                  </a:moveTo>
                  <a:lnTo>
                    <a:pt x="1297" y="702"/>
                  </a:lnTo>
                  <a:lnTo>
                    <a:pt x="1297" y="697"/>
                  </a:lnTo>
                  <a:lnTo>
                    <a:pt x="1299" y="697"/>
                  </a:lnTo>
                  <a:lnTo>
                    <a:pt x="1299" y="702"/>
                  </a:lnTo>
                  <a:close/>
                  <a:moveTo>
                    <a:pt x="1289" y="702"/>
                  </a:moveTo>
                  <a:lnTo>
                    <a:pt x="1278" y="702"/>
                  </a:lnTo>
                  <a:lnTo>
                    <a:pt x="1278" y="697"/>
                  </a:lnTo>
                  <a:lnTo>
                    <a:pt x="1289" y="697"/>
                  </a:lnTo>
                  <a:lnTo>
                    <a:pt x="1289" y="702"/>
                  </a:lnTo>
                  <a:close/>
                  <a:moveTo>
                    <a:pt x="1269" y="702"/>
                  </a:moveTo>
                  <a:lnTo>
                    <a:pt x="1267" y="702"/>
                  </a:lnTo>
                  <a:lnTo>
                    <a:pt x="1267" y="697"/>
                  </a:lnTo>
                  <a:lnTo>
                    <a:pt x="1269" y="697"/>
                  </a:lnTo>
                  <a:lnTo>
                    <a:pt x="1269" y="702"/>
                  </a:lnTo>
                  <a:close/>
                  <a:moveTo>
                    <a:pt x="1259" y="702"/>
                  </a:moveTo>
                  <a:lnTo>
                    <a:pt x="1248" y="702"/>
                  </a:lnTo>
                  <a:lnTo>
                    <a:pt x="1248" y="697"/>
                  </a:lnTo>
                  <a:lnTo>
                    <a:pt x="1259" y="697"/>
                  </a:lnTo>
                  <a:lnTo>
                    <a:pt x="1259" y="702"/>
                  </a:lnTo>
                  <a:close/>
                  <a:moveTo>
                    <a:pt x="1240" y="702"/>
                  </a:moveTo>
                  <a:lnTo>
                    <a:pt x="1237" y="702"/>
                  </a:lnTo>
                  <a:lnTo>
                    <a:pt x="1237" y="697"/>
                  </a:lnTo>
                  <a:lnTo>
                    <a:pt x="1240" y="697"/>
                  </a:lnTo>
                  <a:lnTo>
                    <a:pt x="1240" y="702"/>
                  </a:lnTo>
                  <a:close/>
                  <a:moveTo>
                    <a:pt x="1229" y="702"/>
                  </a:moveTo>
                  <a:lnTo>
                    <a:pt x="1218" y="702"/>
                  </a:lnTo>
                  <a:lnTo>
                    <a:pt x="1218" y="697"/>
                  </a:lnTo>
                  <a:lnTo>
                    <a:pt x="1229" y="697"/>
                  </a:lnTo>
                  <a:lnTo>
                    <a:pt x="1229" y="702"/>
                  </a:lnTo>
                  <a:close/>
                  <a:moveTo>
                    <a:pt x="1210" y="702"/>
                  </a:moveTo>
                  <a:lnTo>
                    <a:pt x="1207" y="702"/>
                  </a:lnTo>
                  <a:lnTo>
                    <a:pt x="1207" y="697"/>
                  </a:lnTo>
                  <a:lnTo>
                    <a:pt x="1210" y="697"/>
                  </a:lnTo>
                  <a:lnTo>
                    <a:pt x="1210" y="702"/>
                  </a:lnTo>
                  <a:close/>
                  <a:moveTo>
                    <a:pt x="1199" y="702"/>
                  </a:moveTo>
                  <a:lnTo>
                    <a:pt x="1188" y="702"/>
                  </a:lnTo>
                  <a:lnTo>
                    <a:pt x="1188" y="697"/>
                  </a:lnTo>
                  <a:lnTo>
                    <a:pt x="1199" y="697"/>
                  </a:lnTo>
                  <a:lnTo>
                    <a:pt x="1199" y="702"/>
                  </a:lnTo>
                  <a:close/>
                  <a:moveTo>
                    <a:pt x="1180" y="702"/>
                  </a:moveTo>
                  <a:lnTo>
                    <a:pt x="1177" y="702"/>
                  </a:lnTo>
                  <a:lnTo>
                    <a:pt x="1177" y="697"/>
                  </a:lnTo>
                  <a:lnTo>
                    <a:pt x="1180" y="697"/>
                  </a:lnTo>
                  <a:lnTo>
                    <a:pt x="1180" y="702"/>
                  </a:lnTo>
                  <a:close/>
                  <a:moveTo>
                    <a:pt x="1169" y="702"/>
                  </a:moveTo>
                  <a:lnTo>
                    <a:pt x="1158" y="702"/>
                  </a:lnTo>
                  <a:lnTo>
                    <a:pt x="1158" y="697"/>
                  </a:lnTo>
                  <a:lnTo>
                    <a:pt x="1169" y="697"/>
                  </a:lnTo>
                  <a:lnTo>
                    <a:pt x="1169" y="702"/>
                  </a:lnTo>
                  <a:close/>
                  <a:moveTo>
                    <a:pt x="1150" y="702"/>
                  </a:moveTo>
                  <a:lnTo>
                    <a:pt x="1147" y="702"/>
                  </a:lnTo>
                  <a:lnTo>
                    <a:pt x="1147" y="697"/>
                  </a:lnTo>
                  <a:lnTo>
                    <a:pt x="1150" y="697"/>
                  </a:lnTo>
                  <a:lnTo>
                    <a:pt x="1150" y="702"/>
                  </a:lnTo>
                  <a:close/>
                  <a:moveTo>
                    <a:pt x="1139" y="702"/>
                  </a:moveTo>
                  <a:lnTo>
                    <a:pt x="1128" y="702"/>
                  </a:lnTo>
                  <a:lnTo>
                    <a:pt x="1128" y="697"/>
                  </a:lnTo>
                  <a:lnTo>
                    <a:pt x="1139" y="697"/>
                  </a:lnTo>
                  <a:lnTo>
                    <a:pt x="1139" y="702"/>
                  </a:lnTo>
                  <a:close/>
                  <a:moveTo>
                    <a:pt x="1120" y="702"/>
                  </a:moveTo>
                  <a:lnTo>
                    <a:pt x="1117" y="702"/>
                  </a:lnTo>
                  <a:lnTo>
                    <a:pt x="1117" y="697"/>
                  </a:lnTo>
                  <a:lnTo>
                    <a:pt x="1120" y="697"/>
                  </a:lnTo>
                  <a:lnTo>
                    <a:pt x="1120" y="702"/>
                  </a:lnTo>
                  <a:close/>
                  <a:moveTo>
                    <a:pt x="1109" y="702"/>
                  </a:moveTo>
                  <a:lnTo>
                    <a:pt x="1098" y="702"/>
                  </a:lnTo>
                  <a:lnTo>
                    <a:pt x="1098" y="697"/>
                  </a:lnTo>
                  <a:lnTo>
                    <a:pt x="1109" y="697"/>
                  </a:lnTo>
                  <a:lnTo>
                    <a:pt x="1109" y="702"/>
                  </a:lnTo>
                  <a:close/>
                  <a:moveTo>
                    <a:pt x="1090" y="702"/>
                  </a:moveTo>
                  <a:lnTo>
                    <a:pt x="1087" y="702"/>
                  </a:lnTo>
                  <a:lnTo>
                    <a:pt x="1087" y="697"/>
                  </a:lnTo>
                  <a:lnTo>
                    <a:pt x="1090" y="697"/>
                  </a:lnTo>
                  <a:lnTo>
                    <a:pt x="1090" y="702"/>
                  </a:lnTo>
                  <a:close/>
                  <a:moveTo>
                    <a:pt x="1079" y="702"/>
                  </a:moveTo>
                  <a:lnTo>
                    <a:pt x="1068" y="702"/>
                  </a:lnTo>
                  <a:lnTo>
                    <a:pt x="1068" y="697"/>
                  </a:lnTo>
                  <a:lnTo>
                    <a:pt x="1079" y="697"/>
                  </a:lnTo>
                  <a:lnTo>
                    <a:pt x="1079" y="702"/>
                  </a:lnTo>
                  <a:close/>
                  <a:moveTo>
                    <a:pt x="1060" y="702"/>
                  </a:moveTo>
                  <a:lnTo>
                    <a:pt x="1057" y="702"/>
                  </a:lnTo>
                  <a:lnTo>
                    <a:pt x="1057" y="697"/>
                  </a:lnTo>
                  <a:lnTo>
                    <a:pt x="1060" y="697"/>
                  </a:lnTo>
                  <a:lnTo>
                    <a:pt x="1060" y="702"/>
                  </a:lnTo>
                  <a:close/>
                  <a:moveTo>
                    <a:pt x="1049" y="702"/>
                  </a:moveTo>
                  <a:lnTo>
                    <a:pt x="1038" y="702"/>
                  </a:lnTo>
                  <a:lnTo>
                    <a:pt x="1038" y="697"/>
                  </a:lnTo>
                  <a:lnTo>
                    <a:pt x="1049" y="697"/>
                  </a:lnTo>
                  <a:lnTo>
                    <a:pt x="1049" y="702"/>
                  </a:lnTo>
                  <a:close/>
                  <a:moveTo>
                    <a:pt x="1030" y="702"/>
                  </a:moveTo>
                  <a:lnTo>
                    <a:pt x="1028" y="702"/>
                  </a:lnTo>
                  <a:lnTo>
                    <a:pt x="1028" y="697"/>
                  </a:lnTo>
                  <a:lnTo>
                    <a:pt x="1030" y="697"/>
                  </a:lnTo>
                  <a:lnTo>
                    <a:pt x="1030" y="702"/>
                  </a:lnTo>
                  <a:close/>
                  <a:moveTo>
                    <a:pt x="1019" y="702"/>
                  </a:moveTo>
                  <a:lnTo>
                    <a:pt x="1009" y="702"/>
                  </a:lnTo>
                  <a:lnTo>
                    <a:pt x="1009" y="697"/>
                  </a:lnTo>
                  <a:lnTo>
                    <a:pt x="1019" y="697"/>
                  </a:lnTo>
                  <a:lnTo>
                    <a:pt x="1019" y="702"/>
                  </a:lnTo>
                  <a:close/>
                  <a:moveTo>
                    <a:pt x="1000" y="702"/>
                  </a:moveTo>
                  <a:lnTo>
                    <a:pt x="998" y="702"/>
                  </a:lnTo>
                  <a:lnTo>
                    <a:pt x="998" y="697"/>
                  </a:lnTo>
                  <a:lnTo>
                    <a:pt x="1000" y="697"/>
                  </a:lnTo>
                  <a:lnTo>
                    <a:pt x="1000" y="702"/>
                  </a:lnTo>
                  <a:close/>
                  <a:moveTo>
                    <a:pt x="990" y="702"/>
                  </a:moveTo>
                  <a:lnTo>
                    <a:pt x="979" y="702"/>
                  </a:lnTo>
                  <a:lnTo>
                    <a:pt x="979" y="697"/>
                  </a:lnTo>
                  <a:lnTo>
                    <a:pt x="990" y="697"/>
                  </a:lnTo>
                  <a:lnTo>
                    <a:pt x="990" y="702"/>
                  </a:lnTo>
                  <a:close/>
                  <a:moveTo>
                    <a:pt x="971" y="702"/>
                  </a:moveTo>
                  <a:lnTo>
                    <a:pt x="968" y="702"/>
                  </a:lnTo>
                  <a:lnTo>
                    <a:pt x="968" y="697"/>
                  </a:lnTo>
                  <a:lnTo>
                    <a:pt x="971" y="697"/>
                  </a:lnTo>
                  <a:lnTo>
                    <a:pt x="971" y="702"/>
                  </a:lnTo>
                  <a:close/>
                  <a:moveTo>
                    <a:pt x="960" y="702"/>
                  </a:moveTo>
                  <a:lnTo>
                    <a:pt x="949" y="702"/>
                  </a:lnTo>
                  <a:lnTo>
                    <a:pt x="949" y="697"/>
                  </a:lnTo>
                  <a:lnTo>
                    <a:pt x="960" y="697"/>
                  </a:lnTo>
                  <a:lnTo>
                    <a:pt x="960" y="702"/>
                  </a:lnTo>
                  <a:close/>
                  <a:moveTo>
                    <a:pt x="941" y="702"/>
                  </a:moveTo>
                  <a:lnTo>
                    <a:pt x="938" y="702"/>
                  </a:lnTo>
                  <a:lnTo>
                    <a:pt x="938" y="697"/>
                  </a:lnTo>
                  <a:lnTo>
                    <a:pt x="941" y="697"/>
                  </a:lnTo>
                  <a:lnTo>
                    <a:pt x="941" y="702"/>
                  </a:lnTo>
                  <a:close/>
                  <a:moveTo>
                    <a:pt x="930" y="702"/>
                  </a:moveTo>
                  <a:lnTo>
                    <a:pt x="919" y="702"/>
                  </a:lnTo>
                  <a:lnTo>
                    <a:pt x="919" y="697"/>
                  </a:lnTo>
                  <a:lnTo>
                    <a:pt x="930" y="697"/>
                  </a:lnTo>
                  <a:lnTo>
                    <a:pt x="930" y="702"/>
                  </a:lnTo>
                  <a:close/>
                  <a:moveTo>
                    <a:pt x="911" y="702"/>
                  </a:moveTo>
                  <a:lnTo>
                    <a:pt x="908" y="702"/>
                  </a:lnTo>
                  <a:lnTo>
                    <a:pt x="908" y="697"/>
                  </a:lnTo>
                  <a:lnTo>
                    <a:pt x="911" y="697"/>
                  </a:lnTo>
                  <a:lnTo>
                    <a:pt x="911" y="702"/>
                  </a:lnTo>
                  <a:close/>
                  <a:moveTo>
                    <a:pt x="900" y="702"/>
                  </a:moveTo>
                  <a:lnTo>
                    <a:pt x="889" y="702"/>
                  </a:lnTo>
                  <a:lnTo>
                    <a:pt x="889" y="697"/>
                  </a:lnTo>
                  <a:lnTo>
                    <a:pt x="900" y="697"/>
                  </a:lnTo>
                  <a:lnTo>
                    <a:pt x="900" y="702"/>
                  </a:lnTo>
                  <a:close/>
                  <a:moveTo>
                    <a:pt x="881" y="702"/>
                  </a:moveTo>
                  <a:lnTo>
                    <a:pt x="878" y="702"/>
                  </a:lnTo>
                  <a:lnTo>
                    <a:pt x="878" y="697"/>
                  </a:lnTo>
                  <a:lnTo>
                    <a:pt x="881" y="697"/>
                  </a:lnTo>
                  <a:lnTo>
                    <a:pt x="881" y="702"/>
                  </a:lnTo>
                  <a:close/>
                  <a:moveTo>
                    <a:pt x="870" y="702"/>
                  </a:moveTo>
                  <a:lnTo>
                    <a:pt x="859" y="702"/>
                  </a:lnTo>
                  <a:lnTo>
                    <a:pt x="859" y="697"/>
                  </a:lnTo>
                  <a:lnTo>
                    <a:pt x="870" y="697"/>
                  </a:lnTo>
                  <a:lnTo>
                    <a:pt x="870" y="702"/>
                  </a:lnTo>
                  <a:close/>
                  <a:moveTo>
                    <a:pt x="851" y="702"/>
                  </a:moveTo>
                  <a:lnTo>
                    <a:pt x="848" y="702"/>
                  </a:lnTo>
                  <a:lnTo>
                    <a:pt x="848" y="697"/>
                  </a:lnTo>
                  <a:lnTo>
                    <a:pt x="851" y="697"/>
                  </a:lnTo>
                  <a:lnTo>
                    <a:pt x="851" y="702"/>
                  </a:lnTo>
                  <a:close/>
                  <a:moveTo>
                    <a:pt x="840" y="702"/>
                  </a:moveTo>
                  <a:lnTo>
                    <a:pt x="829" y="702"/>
                  </a:lnTo>
                  <a:lnTo>
                    <a:pt x="829" y="697"/>
                  </a:lnTo>
                  <a:lnTo>
                    <a:pt x="840" y="697"/>
                  </a:lnTo>
                  <a:lnTo>
                    <a:pt x="840" y="702"/>
                  </a:lnTo>
                  <a:close/>
                  <a:moveTo>
                    <a:pt x="821" y="702"/>
                  </a:moveTo>
                  <a:lnTo>
                    <a:pt x="818" y="702"/>
                  </a:lnTo>
                  <a:lnTo>
                    <a:pt x="818" y="697"/>
                  </a:lnTo>
                  <a:lnTo>
                    <a:pt x="821" y="697"/>
                  </a:lnTo>
                  <a:lnTo>
                    <a:pt x="821" y="702"/>
                  </a:lnTo>
                  <a:close/>
                  <a:moveTo>
                    <a:pt x="810" y="702"/>
                  </a:moveTo>
                  <a:lnTo>
                    <a:pt x="799" y="702"/>
                  </a:lnTo>
                  <a:lnTo>
                    <a:pt x="799" y="697"/>
                  </a:lnTo>
                  <a:lnTo>
                    <a:pt x="810" y="697"/>
                  </a:lnTo>
                  <a:lnTo>
                    <a:pt x="810" y="702"/>
                  </a:lnTo>
                  <a:close/>
                  <a:moveTo>
                    <a:pt x="791" y="702"/>
                  </a:moveTo>
                  <a:lnTo>
                    <a:pt x="789" y="702"/>
                  </a:lnTo>
                  <a:lnTo>
                    <a:pt x="789" y="697"/>
                  </a:lnTo>
                  <a:lnTo>
                    <a:pt x="791" y="697"/>
                  </a:lnTo>
                  <a:lnTo>
                    <a:pt x="791" y="702"/>
                  </a:lnTo>
                  <a:close/>
                  <a:moveTo>
                    <a:pt x="780" y="702"/>
                  </a:moveTo>
                  <a:lnTo>
                    <a:pt x="770" y="702"/>
                  </a:lnTo>
                  <a:lnTo>
                    <a:pt x="770" y="697"/>
                  </a:lnTo>
                  <a:lnTo>
                    <a:pt x="780" y="697"/>
                  </a:lnTo>
                  <a:lnTo>
                    <a:pt x="780" y="702"/>
                  </a:lnTo>
                  <a:close/>
                  <a:moveTo>
                    <a:pt x="761" y="702"/>
                  </a:moveTo>
                  <a:lnTo>
                    <a:pt x="759" y="702"/>
                  </a:lnTo>
                  <a:lnTo>
                    <a:pt x="759" y="697"/>
                  </a:lnTo>
                  <a:lnTo>
                    <a:pt x="761" y="697"/>
                  </a:lnTo>
                  <a:lnTo>
                    <a:pt x="761" y="702"/>
                  </a:lnTo>
                  <a:close/>
                  <a:moveTo>
                    <a:pt x="750" y="702"/>
                  </a:moveTo>
                  <a:lnTo>
                    <a:pt x="740" y="702"/>
                  </a:lnTo>
                  <a:lnTo>
                    <a:pt x="740" y="697"/>
                  </a:lnTo>
                  <a:lnTo>
                    <a:pt x="750" y="697"/>
                  </a:lnTo>
                  <a:lnTo>
                    <a:pt x="750" y="702"/>
                  </a:lnTo>
                  <a:close/>
                  <a:moveTo>
                    <a:pt x="731" y="702"/>
                  </a:moveTo>
                  <a:lnTo>
                    <a:pt x="729" y="702"/>
                  </a:lnTo>
                  <a:lnTo>
                    <a:pt x="729" y="697"/>
                  </a:lnTo>
                  <a:lnTo>
                    <a:pt x="731" y="697"/>
                  </a:lnTo>
                  <a:lnTo>
                    <a:pt x="731" y="702"/>
                  </a:lnTo>
                  <a:close/>
                  <a:moveTo>
                    <a:pt x="721" y="702"/>
                  </a:moveTo>
                  <a:lnTo>
                    <a:pt x="710" y="702"/>
                  </a:lnTo>
                  <a:lnTo>
                    <a:pt x="710" y="697"/>
                  </a:lnTo>
                  <a:lnTo>
                    <a:pt x="721" y="697"/>
                  </a:lnTo>
                  <a:lnTo>
                    <a:pt x="721" y="702"/>
                  </a:lnTo>
                  <a:close/>
                  <a:moveTo>
                    <a:pt x="702" y="702"/>
                  </a:moveTo>
                  <a:lnTo>
                    <a:pt x="699" y="702"/>
                  </a:lnTo>
                  <a:lnTo>
                    <a:pt x="699" y="697"/>
                  </a:lnTo>
                  <a:lnTo>
                    <a:pt x="702" y="697"/>
                  </a:lnTo>
                  <a:lnTo>
                    <a:pt x="702" y="702"/>
                  </a:lnTo>
                  <a:close/>
                  <a:moveTo>
                    <a:pt x="691" y="702"/>
                  </a:moveTo>
                  <a:lnTo>
                    <a:pt x="680" y="702"/>
                  </a:lnTo>
                  <a:lnTo>
                    <a:pt x="680" y="697"/>
                  </a:lnTo>
                  <a:lnTo>
                    <a:pt x="691" y="697"/>
                  </a:lnTo>
                  <a:lnTo>
                    <a:pt x="691" y="702"/>
                  </a:lnTo>
                  <a:close/>
                  <a:moveTo>
                    <a:pt x="672" y="702"/>
                  </a:moveTo>
                  <a:lnTo>
                    <a:pt x="669" y="702"/>
                  </a:lnTo>
                  <a:lnTo>
                    <a:pt x="669" y="697"/>
                  </a:lnTo>
                  <a:lnTo>
                    <a:pt x="672" y="697"/>
                  </a:lnTo>
                  <a:lnTo>
                    <a:pt x="672" y="702"/>
                  </a:lnTo>
                  <a:close/>
                  <a:moveTo>
                    <a:pt x="661" y="702"/>
                  </a:moveTo>
                  <a:lnTo>
                    <a:pt x="650" y="702"/>
                  </a:lnTo>
                  <a:lnTo>
                    <a:pt x="650" y="697"/>
                  </a:lnTo>
                  <a:lnTo>
                    <a:pt x="661" y="697"/>
                  </a:lnTo>
                  <a:lnTo>
                    <a:pt x="661" y="702"/>
                  </a:lnTo>
                  <a:close/>
                  <a:moveTo>
                    <a:pt x="642" y="702"/>
                  </a:moveTo>
                  <a:lnTo>
                    <a:pt x="639" y="702"/>
                  </a:lnTo>
                  <a:lnTo>
                    <a:pt x="639" y="697"/>
                  </a:lnTo>
                  <a:lnTo>
                    <a:pt x="642" y="697"/>
                  </a:lnTo>
                  <a:lnTo>
                    <a:pt x="642" y="702"/>
                  </a:lnTo>
                  <a:close/>
                  <a:moveTo>
                    <a:pt x="631" y="702"/>
                  </a:moveTo>
                  <a:lnTo>
                    <a:pt x="620" y="702"/>
                  </a:lnTo>
                  <a:lnTo>
                    <a:pt x="620" y="697"/>
                  </a:lnTo>
                  <a:lnTo>
                    <a:pt x="631" y="697"/>
                  </a:lnTo>
                  <a:lnTo>
                    <a:pt x="631" y="702"/>
                  </a:lnTo>
                  <a:close/>
                  <a:moveTo>
                    <a:pt x="612" y="702"/>
                  </a:moveTo>
                  <a:lnTo>
                    <a:pt x="609" y="702"/>
                  </a:lnTo>
                  <a:lnTo>
                    <a:pt x="609" y="697"/>
                  </a:lnTo>
                  <a:lnTo>
                    <a:pt x="612" y="697"/>
                  </a:lnTo>
                  <a:lnTo>
                    <a:pt x="612" y="702"/>
                  </a:lnTo>
                  <a:close/>
                  <a:moveTo>
                    <a:pt x="601" y="702"/>
                  </a:moveTo>
                  <a:lnTo>
                    <a:pt x="590" y="702"/>
                  </a:lnTo>
                  <a:lnTo>
                    <a:pt x="590" y="697"/>
                  </a:lnTo>
                  <a:lnTo>
                    <a:pt x="601" y="697"/>
                  </a:lnTo>
                  <a:lnTo>
                    <a:pt x="601" y="702"/>
                  </a:lnTo>
                  <a:close/>
                  <a:moveTo>
                    <a:pt x="582" y="702"/>
                  </a:moveTo>
                  <a:lnTo>
                    <a:pt x="579" y="702"/>
                  </a:lnTo>
                  <a:lnTo>
                    <a:pt x="579" y="697"/>
                  </a:lnTo>
                  <a:lnTo>
                    <a:pt x="582" y="697"/>
                  </a:lnTo>
                  <a:lnTo>
                    <a:pt x="582" y="702"/>
                  </a:lnTo>
                  <a:close/>
                  <a:moveTo>
                    <a:pt x="571" y="702"/>
                  </a:moveTo>
                  <a:lnTo>
                    <a:pt x="560" y="702"/>
                  </a:lnTo>
                  <a:lnTo>
                    <a:pt x="560" y="697"/>
                  </a:lnTo>
                  <a:lnTo>
                    <a:pt x="571" y="697"/>
                  </a:lnTo>
                  <a:lnTo>
                    <a:pt x="571" y="702"/>
                  </a:lnTo>
                  <a:close/>
                  <a:moveTo>
                    <a:pt x="552" y="702"/>
                  </a:moveTo>
                  <a:lnTo>
                    <a:pt x="549" y="702"/>
                  </a:lnTo>
                  <a:lnTo>
                    <a:pt x="549" y="697"/>
                  </a:lnTo>
                  <a:lnTo>
                    <a:pt x="552" y="697"/>
                  </a:lnTo>
                  <a:lnTo>
                    <a:pt x="552" y="702"/>
                  </a:lnTo>
                  <a:close/>
                  <a:moveTo>
                    <a:pt x="541" y="702"/>
                  </a:moveTo>
                  <a:lnTo>
                    <a:pt x="530" y="702"/>
                  </a:lnTo>
                  <a:lnTo>
                    <a:pt x="530" y="697"/>
                  </a:lnTo>
                  <a:lnTo>
                    <a:pt x="541" y="697"/>
                  </a:lnTo>
                  <a:lnTo>
                    <a:pt x="541" y="702"/>
                  </a:lnTo>
                  <a:close/>
                  <a:moveTo>
                    <a:pt x="522" y="702"/>
                  </a:moveTo>
                  <a:lnTo>
                    <a:pt x="519" y="702"/>
                  </a:lnTo>
                  <a:lnTo>
                    <a:pt x="519" y="697"/>
                  </a:lnTo>
                  <a:lnTo>
                    <a:pt x="522" y="697"/>
                  </a:lnTo>
                  <a:lnTo>
                    <a:pt x="522" y="702"/>
                  </a:lnTo>
                  <a:close/>
                  <a:moveTo>
                    <a:pt x="511" y="702"/>
                  </a:moveTo>
                  <a:lnTo>
                    <a:pt x="500" y="702"/>
                  </a:lnTo>
                  <a:lnTo>
                    <a:pt x="500" y="697"/>
                  </a:lnTo>
                  <a:lnTo>
                    <a:pt x="511" y="697"/>
                  </a:lnTo>
                  <a:lnTo>
                    <a:pt x="511" y="702"/>
                  </a:lnTo>
                  <a:close/>
                  <a:moveTo>
                    <a:pt x="492" y="702"/>
                  </a:moveTo>
                  <a:lnTo>
                    <a:pt x="490" y="702"/>
                  </a:lnTo>
                  <a:lnTo>
                    <a:pt x="490" y="697"/>
                  </a:lnTo>
                  <a:lnTo>
                    <a:pt x="492" y="697"/>
                  </a:lnTo>
                  <a:lnTo>
                    <a:pt x="492" y="702"/>
                  </a:lnTo>
                  <a:close/>
                  <a:moveTo>
                    <a:pt x="481" y="702"/>
                  </a:moveTo>
                  <a:lnTo>
                    <a:pt x="471" y="702"/>
                  </a:lnTo>
                  <a:lnTo>
                    <a:pt x="471" y="697"/>
                  </a:lnTo>
                  <a:lnTo>
                    <a:pt x="481" y="697"/>
                  </a:lnTo>
                  <a:lnTo>
                    <a:pt x="481" y="702"/>
                  </a:lnTo>
                  <a:close/>
                  <a:moveTo>
                    <a:pt x="462" y="702"/>
                  </a:moveTo>
                  <a:lnTo>
                    <a:pt x="460" y="702"/>
                  </a:lnTo>
                  <a:lnTo>
                    <a:pt x="460" y="697"/>
                  </a:lnTo>
                  <a:lnTo>
                    <a:pt x="462" y="697"/>
                  </a:lnTo>
                  <a:lnTo>
                    <a:pt x="462" y="702"/>
                  </a:lnTo>
                  <a:close/>
                  <a:moveTo>
                    <a:pt x="452" y="702"/>
                  </a:moveTo>
                  <a:lnTo>
                    <a:pt x="441" y="702"/>
                  </a:lnTo>
                  <a:lnTo>
                    <a:pt x="441" y="697"/>
                  </a:lnTo>
                  <a:lnTo>
                    <a:pt x="452" y="697"/>
                  </a:lnTo>
                  <a:lnTo>
                    <a:pt x="452" y="702"/>
                  </a:lnTo>
                  <a:close/>
                  <a:moveTo>
                    <a:pt x="433" y="702"/>
                  </a:moveTo>
                  <a:lnTo>
                    <a:pt x="430" y="702"/>
                  </a:lnTo>
                  <a:lnTo>
                    <a:pt x="430" y="697"/>
                  </a:lnTo>
                  <a:lnTo>
                    <a:pt x="433" y="697"/>
                  </a:lnTo>
                  <a:lnTo>
                    <a:pt x="433" y="702"/>
                  </a:lnTo>
                  <a:close/>
                  <a:moveTo>
                    <a:pt x="422" y="702"/>
                  </a:moveTo>
                  <a:lnTo>
                    <a:pt x="411" y="702"/>
                  </a:lnTo>
                  <a:lnTo>
                    <a:pt x="411" y="697"/>
                  </a:lnTo>
                  <a:lnTo>
                    <a:pt x="422" y="697"/>
                  </a:lnTo>
                  <a:lnTo>
                    <a:pt x="422" y="702"/>
                  </a:lnTo>
                  <a:close/>
                  <a:moveTo>
                    <a:pt x="403" y="702"/>
                  </a:moveTo>
                  <a:lnTo>
                    <a:pt x="400" y="702"/>
                  </a:lnTo>
                  <a:lnTo>
                    <a:pt x="400" y="697"/>
                  </a:lnTo>
                  <a:lnTo>
                    <a:pt x="403" y="697"/>
                  </a:lnTo>
                  <a:lnTo>
                    <a:pt x="403" y="702"/>
                  </a:lnTo>
                  <a:close/>
                  <a:moveTo>
                    <a:pt x="392" y="702"/>
                  </a:moveTo>
                  <a:lnTo>
                    <a:pt x="381" y="702"/>
                  </a:lnTo>
                  <a:lnTo>
                    <a:pt x="381" y="697"/>
                  </a:lnTo>
                  <a:lnTo>
                    <a:pt x="392" y="697"/>
                  </a:lnTo>
                  <a:lnTo>
                    <a:pt x="392" y="702"/>
                  </a:lnTo>
                  <a:close/>
                  <a:moveTo>
                    <a:pt x="373" y="702"/>
                  </a:moveTo>
                  <a:lnTo>
                    <a:pt x="370" y="702"/>
                  </a:lnTo>
                  <a:lnTo>
                    <a:pt x="370" y="697"/>
                  </a:lnTo>
                  <a:lnTo>
                    <a:pt x="373" y="697"/>
                  </a:lnTo>
                  <a:lnTo>
                    <a:pt x="373" y="702"/>
                  </a:lnTo>
                  <a:close/>
                  <a:moveTo>
                    <a:pt x="362" y="702"/>
                  </a:moveTo>
                  <a:lnTo>
                    <a:pt x="351" y="702"/>
                  </a:lnTo>
                  <a:lnTo>
                    <a:pt x="351" y="697"/>
                  </a:lnTo>
                  <a:lnTo>
                    <a:pt x="362" y="697"/>
                  </a:lnTo>
                  <a:lnTo>
                    <a:pt x="362" y="702"/>
                  </a:lnTo>
                  <a:close/>
                  <a:moveTo>
                    <a:pt x="343" y="702"/>
                  </a:moveTo>
                  <a:lnTo>
                    <a:pt x="340" y="702"/>
                  </a:lnTo>
                  <a:lnTo>
                    <a:pt x="340" y="697"/>
                  </a:lnTo>
                  <a:lnTo>
                    <a:pt x="343" y="697"/>
                  </a:lnTo>
                  <a:lnTo>
                    <a:pt x="343" y="702"/>
                  </a:lnTo>
                  <a:close/>
                  <a:moveTo>
                    <a:pt x="332" y="702"/>
                  </a:moveTo>
                  <a:lnTo>
                    <a:pt x="321" y="702"/>
                  </a:lnTo>
                  <a:lnTo>
                    <a:pt x="321" y="697"/>
                  </a:lnTo>
                  <a:lnTo>
                    <a:pt x="332" y="697"/>
                  </a:lnTo>
                  <a:lnTo>
                    <a:pt x="332" y="702"/>
                  </a:lnTo>
                  <a:close/>
                  <a:moveTo>
                    <a:pt x="313" y="702"/>
                  </a:moveTo>
                  <a:lnTo>
                    <a:pt x="310" y="702"/>
                  </a:lnTo>
                  <a:lnTo>
                    <a:pt x="310" y="697"/>
                  </a:lnTo>
                  <a:lnTo>
                    <a:pt x="313" y="697"/>
                  </a:lnTo>
                  <a:lnTo>
                    <a:pt x="313" y="702"/>
                  </a:lnTo>
                  <a:close/>
                  <a:moveTo>
                    <a:pt x="302" y="702"/>
                  </a:moveTo>
                  <a:lnTo>
                    <a:pt x="291" y="702"/>
                  </a:lnTo>
                  <a:lnTo>
                    <a:pt x="291" y="697"/>
                  </a:lnTo>
                  <a:lnTo>
                    <a:pt x="302" y="697"/>
                  </a:lnTo>
                  <a:lnTo>
                    <a:pt x="302" y="702"/>
                  </a:lnTo>
                  <a:close/>
                  <a:moveTo>
                    <a:pt x="283" y="702"/>
                  </a:moveTo>
                  <a:lnTo>
                    <a:pt x="280" y="702"/>
                  </a:lnTo>
                  <a:lnTo>
                    <a:pt x="280" y="697"/>
                  </a:lnTo>
                  <a:lnTo>
                    <a:pt x="283" y="697"/>
                  </a:lnTo>
                  <a:lnTo>
                    <a:pt x="283" y="702"/>
                  </a:lnTo>
                  <a:close/>
                  <a:moveTo>
                    <a:pt x="272" y="702"/>
                  </a:moveTo>
                  <a:lnTo>
                    <a:pt x="261" y="702"/>
                  </a:lnTo>
                  <a:lnTo>
                    <a:pt x="261" y="697"/>
                  </a:lnTo>
                  <a:lnTo>
                    <a:pt x="272" y="697"/>
                  </a:lnTo>
                  <a:lnTo>
                    <a:pt x="272" y="702"/>
                  </a:lnTo>
                  <a:close/>
                  <a:moveTo>
                    <a:pt x="253" y="702"/>
                  </a:moveTo>
                  <a:lnTo>
                    <a:pt x="250" y="702"/>
                  </a:lnTo>
                  <a:lnTo>
                    <a:pt x="250" y="697"/>
                  </a:lnTo>
                  <a:lnTo>
                    <a:pt x="253" y="697"/>
                  </a:lnTo>
                  <a:lnTo>
                    <a:pt x="253" y="702"/>
                  </a:lnTo>
                  <a:close/>
                  <a:moveTo>
                    <a:pt x="242" y="702"/>
                  </a:moveTo>
                  <a:lnTo>
                    <a:pt x="231" y="702"/>
                  </a:lnTo>
                  <a:lnTo>
                    <a:pt x="231" y="697"/>
                  </a:lnTo>
                  <a:lnTo>
                    <a:pt x="242" y="697"/>
                  </a:lnTo>
                  <a:lnTo>
                    <a:pt x="242" y="702"/>
                  </a:lnTo>
                  <a:close/>
                  <a:moveTo>
                    <a:pt x="223" y="702"/>
                  </a:moveTo>
                  <a:lnTo>
                    <a:pt x="221" y="702"/>
                  </a:lnTo>
                  <a:lnTo>
                    <a:pt x="221" y="697"/>
                  </a:lnTo>
                  <a:lnTo>
                    <a:pt x="223" y="697"/>
                  </a:lnTo>
                  <a:lnTo>
                    <a:pt x="223" y="702"/>
                  </a:lnTo>
                  <a:close/>
                  <a:moveTo>
                    <a:pt x="212" y="702"/>
                  </a:moveTo>
                  <a:lnTo>
                    <a:pt x="202" y="702"/>
                  </a:lnTo>
                  <a:lnTo>
                    <a:pt x="202" y="697"/>
                  </a:lnTo>
                  <a:lnTo>
                    <a:pt x="212" y="697"/>
                  </a:lnTo>
                  <a:lnTo>
                    <a:pt x="212" y="702"/>
                  </a:lnTo>
                  <a:close/>
                  <a:moveTo>
                    <a:pt x="193" y="702"/>
                  </a:moveTo>
                  <a:lnTo>
                    <a:pt x="191" y="702"/>
                  </a:lnTo>
                  <a:lnTo>
                    <a:pt x="191" y="697"/>
                  </a:lnTo>
                  <a:lnTo>
                    <a:pt x="193" y="697"/>
                  </a:lnTo>
                  <a:lnTo>
                    <a:pt x="193" y="702"/>
                  </a:lnTo>
                  <a:close/>
                  <a:moveTo>
                    <a:pt x="183" y="702"/>
                  </a:moveTo>
                  <a:lnTo>
                    <a:pt x="172" y="702"/>
                  </a:lnTo>
                  <a:lnTo>
                    <a:pt x="172" y="697"/>
                  </a:lnTo>
                  <a:lnTo>
                    <a:pt x="183" y="697"/>
                  </a:lnTo>
                  <a:lnTo>
                    <a:pt x="183" y="702"/>
                  </a:lnTo>
                  <a:close/>
                  <a:moveTo>
                    <a:pt x="164" y="702"/>
                  </a:moveTo>
                  <a:lnTo>
                    <a:pt x="161" y="702"/>
                  </a:lnTo>
                  <a:lnTo>
                    <a:pt x="161" y="697"/>
                  </a:lnTo>
                  <a:lnTo>
                    <a:pt x="164" y="697"/>
                  </a:lnTo>
                  <a:lnTo>
                    <a:pt x="164" y="702"/>
                  </a:lnTo>
                  <a:close/>
                  <a:moveTo>
                    <a:pt x="153" y="702"/>
                  </a:moveTo>
                  <a:lnTo>
                    <a:pt x="142" y="702"/>
                  </a:lnTo>
                  <a:lnTo>
                    <a:pt x="142" y="697"/>
                  </a:lnTo>
                  <a:lnTo>
                    <a:pt x="153" y="697"/>
                  </a:lnTo>
                  <a:lnTo>
                    <a:pt x="153" y="702"/>
                  </a:lnTo>
                  <a:close/>
                  <a:moveTo>
                    <a:pt x="134" y="702"/>
                  </a:moveTo>
                  <a:lnTo>
                    <a:pt x="131" y="702"/>
                  </a:lnTo>
                  <a:lnTo>
                    <a:pt x="131" y="697"/>
                  </a:lnTo>
                  <a:lnTo>
                    <a:pt x="134" y="697"/>
                  </a:lnTo>
                  <a:lnTo>
                    <a:pt x="134" y="702"/>
                  </a:lnTo>
                  <a:close/>
                  <a:moveTo>
                    <a:pt x="123" y="702"/>
                  </a:moveTo>
                  <a:lnTo>
                    <a:pt x="112" y="702"/>
                  </a:lnTo>
                  <a:lnTo>
                    <a:pt x="112" y="697"/>
                  </a:lnTo>
                  <a:lnTo>
                    <a:pt x="123" y="697"/>
                  </a:lnTo>
                  <a:lnTo>
                    <a:pt x="123" y="702"/>
                  </a:lnTo>
                  <a:close/>
                  <a:moveTo>
                    <a:pt x="104" y="702"/>
                  </a:moveTo>
                  <a:lnTo>
                    <a:pt x="101" y="702"/>
                  </a:lnTo>
                  <a:lnTo>
                    <a:pt x="101" y="697"/>
                  </a:lnTo>
                  <a:lnTo>
                    <a:pt x="104" y="697"/>
                  </a:lnTo>
                  <a:lnTo>
                    <a:pt x="104" y="702"/>
                  </a:lnTo>
                  <a:close/>
                  <a:moveTo>
                    <a:pt x="93" y="702"/>
                  </a:moveTo>
                  <a:lnTo>
                    <a:pt x="82" y="702"/>
                  </a:lnTo>
                  <a:lnTo>
                    <a:pt x="82" y="697"/>
                  </a:lnTo>
                  <a:lnTo>
                    <a:pt x="93" y="697"/>
                  </a:lnTo>
                  <a:lnTo>
                    <a:pt x="93" y="702"/>
                  </a:lnTo>
                  <a:close/>
                  <a:moveTo>
                    <a:pt x="74" y="702"/>
                  </a:moveTo>
                  <a:lnTo>
                    <a:pt x="71" y="702"/>
                  </a:lnTo>
                  <a:lnTo>
                    <a:pt x="71" y="697"/>
                  </a:lnTo>
                  <a:lnTo>
                    <a:pt x="74" y="697"/>
                  </a:lnTo>
                  <a:lnTo>
                    <a:pt x="74" y="702"/>
                  </a:lnTo>
                  <a:close/>
                  <a:moveTo>
                    <a:pt x="63" y="702"/>
                  </a:moveTo>
                  <a:lnTo>
                    <a:pt x="52" y="702"/>
                  </a:lnTo>
                  <a:lnTo>
                    <a:pt x="52" y="697"/>
                  </a:lnTo>
                  <a:lnTo>
                    <a:pt x="63" y="697"/>
                  </a:lnTo>
                  <a:lnTo>
                    <a:pt x="63" y="702"/>
                  </a:lnTo>
                  <a:close/>
                  <a:moveTo>
                    <a:pt x="44" y="702"/>
                  </a:moveTo>
                  <a:lnTo>
                    <a:pt x="41" y="702"/>
                  </a:lnTo>
                  <a:lnTo>
                    <a:pt x="41" y="697"/>
                  </a:lnTo>
                  <a:lnTo>
                    <a:pt x="44" y="697"/>
                  </a:lnTo>
                  <a:lnTo>
                    <a:pt x="44" y="702"/>
                  </a:lnTo>
                  <a:close/>
                  <a:moveTo>
                    <a:pt x="33" y="702"/>
                  </a:moveTo>
                  <a:lnTo>
                    <a:pt x="22" y="702"/>
                  </a:lnTo>
                  <a:lnTo>
                    <a:pt x="22" y="697"/>
                  </a:lnTo>
                  <a:lnTo>
                    <a:pt x="33" y="697"/>
                  </a:lnTo>
                  <a:lnTo>
                    <a:pt x="33" y="702"/>
                  </a:lnTo>
                  <a:close/>
                  <a:moveTo>
                    <a:pt x="14" y="702"/>
                  </a:moveTo>
                  <a:lnTo>
                    <a:pt x="11" y="702"/>
                  </a:lnTo>
                  <a:lnTo>
                    <a:pt x="11" y="697"/>
                  </a:lnTo>
                  <a:lnTo>
                    <a:pt x="14" y="697"/>
                  </a:lnTo>
                  <a:lnTo>
                    <a:pt x="14" y="702"/>
                  </a:lnTo>
                  <a:close/>
                  <a:moveTo>
                    <a:pt x="3" y="702"/>
                  </a:moveTo>
                  <a:lnTo>
                    <a:pt x="1" y="702"/>
                  </a:lnTo>
                  <a:lnTo>
                    <a:pt x="1" y="697"/>
                  </a:lnTo>
                  <a:lnTo>
                    <a:pt x="3" y="697"/>
                  </a:lnTo>
                  <a:lnTo>
                    <a:pt x="3" y="702"/>
                  </a:lnTo>
                  <a:close/>
                </a:path>
              </a:pathLst>
            </a:custGeom>
            <a:solidFill>
              <a:srgbClr val="000000"/>
            </a:solidFill>
            <a:ln w="0" cap="flat">
              <a:solidFill>
                <a:srgbClr val="000000"/>
              </a:solidFill>
              <a:prstDash val="dash"/>
              <a:round/>
            </a:ln>
          </p:spPr>
          <p:txBody>
            <a:bodyPr vert="horz" wrap="square" lIns="0" tIns="42203" rIns="0" bIns="42203" numCol="1" anchor="ctr" anchorCtr="0" compatLnSpc="1"/>
            <a:p>
              <a:pPr algn="ctr" fontAlgn="base">
                <a:spcBef>
                  <a:spcPct val="20000"/>
                </a:spcBef>
                <a:spcAft>
                  <a:spcPct val="0"/>
                </a:spcAft>
              </a:pPr>
              <a:endParaRPr lang="en-US" sz="1015"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11" name="Freeform 351"/>
            <p:cNvSpPr>
              <a:spLocks noEditPoints="1"/>
            </p:cNvSpPr>
            <p:nvPr/>
          </p:nvSpPr>
          <p:spPr bwMode="auto">
            <a:xfrm>
              <a:off x="603032" y="2437489"/>
              <a:ext cx="8588704" cy="2400642"/>
            </a:xfrm>
            <a:custGeom>
              <a:avLst/>
              <a:gdLst>
                <a:gd name="T0" fmla="*/ 0 w 2717"/>
                <a:gd name="T1" fmla="*/ 1294 h 1518"/>
                <a:gd name="T2" fmla="*/ 3 w 2717"/>
                <a:gd name="T3" fmla="*/ 1099 h 1518"/>
                <a:gd name="T4" fmla="*/ 0 w 2717"/>
                <a:gd name="T5" fmla="*/ 862 h 1518"/>
                <a:gd name="T6" fmla="*/ 3 w 2717"/>
                <a:gd name="T7" fmla="*/ 640 h 1518"/>
                <a:gd name="T8" fmla="*/ 0 w 2717"/>
                <a:gd name="T9" fmla="*/ 445 h 1518"/>
                <a:gd name="T10" fmla="*/ 0 w 2717"/>
                <a:gd name="T11" fmla="*/ 186 h 1518"/>
                <a:gd name="T12" fmla="*/ 7 w 2717"/>
                <a:gd name="T13" fmla="*/ 6 h 1518"/>
                <a:gd name="T14" fmla="*/ 127 w 2717"/>
                <a:gd name="T15" fmla="*/ 0 h 1518"/>
                <a:gd name="T16" fmla="*/ 238 w 2717"/>
                <a:gd name="T17" fmla="*/ 6 h 1518"/>
                <a:gd name="T18" fmla="*/ 336 w 2717"/>
                <a:gd name="T19" fmla="*/ 0 h 1518"/>
                <a:gd name="T20" fmla="*/ 459 w 2717"/>
                <a:gd name="T21" fmla="*/ 0 h 1518"/>
                <a:gd name="T22" fmla="*/ 556 w 2717"/>
                <a:gd name="T23" fmla="*/ 6 h 1518"/>
                <a:gd name="T24" fmla="*/ 676 w 2717"/>
                <a:gd name="T25" fmla="*/ 0 h 1518"/>
                <a:gd name="T26" fmla="*/ 787 w 2717"/>
                <a:gd name="T27" fmla="*/ 6 h 1518"/>
                <a:gd name="T28" fmla="*/ 885 w 2717"/>
                <a:gd name="T29" fmla="*/ 0 h 1518"/>
                <a:gd name="T30" fmla="*/ 1016 w 2717"/>
                <a:gd name="T31" fmla="*/ 0 h 1518"/>
                <a:gd name="T32" fmla="*/ 1113 w 2717"/>
                <a:gd name="T33" fmla="*/ 6 h 1518"/>
                <a:gd name="T34" fmla="*/ 1233 w 2717"/>
                <a:gd name="T35" fmla="*/ 0 h 1518"/>
                <a:gd name="T36" fmla="*/ 1344 w 2717"/>
                <a:gd name="T37" fmla="*/ 6 h 1518"/>
                <a:gd name="T38" fmla="*/ 1442 w 2717"/>
                <a:gd name="T39" fmla="*/ 0 h 1518"/>
                <a:gd name="T40" fmla="*/ 1564 w 2717"/>
                <a:gd name="T41" fmla="*/ 0 h 1518"/>
                <a:gd name="T42" fmla="*/ 1662 w 2717"/>
                <a:gd name="T43" fmla="*/ 6 h 1518"/>
                <a:gd name="T44" fmla="*/ 1782 w 2717"/>
                <a:gd name="T45" fmla="*/ 0 h 1518"/>
                <a:gd name="T46" fmla="*/ 1893 w 2717"/>
                <a:gd name="T47" fmla="*/ 6 h 1518"/>
                <a:gd name="T48" fmla="*/ 1991 w 2717"/>
                <a:gd name="T49" fmla="*/ 0 h 1518"/>
                <a:gd name="T50" fmla="*/ 2122 w 2717"/>
                <a:gd name="T51" fmla="*/ 0 h 1518"/>
                <a:gd name="T52" fmla="*/ 2219 w 2717"/>
                <a:gd name="T53" fmla="*/ 6 h 1518"/>
                <a:gd name="T54" fmla="*/ 2339 w 2717"/>
                <a:gd name="T55" fmla="*/ 0 h 1518"/>
                <a:gd name="T56" fmla="*/ 2450 w 2717"/>
                <a:gd name="T57" fmla="*/ 6 h 1518"/>
                <a:gd name="T58" fmla="*/ 2548 w 2717"/>
                <a:gd name="T59" fmla="*/ 0 h 1518"/>
                <a:gd name="T60" fmla="*/ 2670 w 2717"/>
                <a:gd name="T61" fmla="*/ 0 h 1518"/>
                <a:gd name="T62" fmla="*/ 2717 w 2717"/>
                <a:gd name="T63" fmla="*/ 107 h 1518"/>
                <a:gd name="T64" fmla="*/ 2714 w 2717"/>
                <a:gd name="T65" fmla="*/ 329 h 1518"/>
                <a:gd name="T66" fmla="*/ 2717 w 2717"/>
                <a:gd name="T67" fmla="*/ 524 h 1518"/>
                <a:gd name="T68" fmla="*/ 2717 w 2717"/>
                <a:gd name="T69" fmla="*/ 783 h 1518"/>
                <a:gd name="T70" fmla="*/ 2714 w 2717"/>
                <a:gd name="T71" fmla="*/ 978 h 1518"/>
                <a:gd name="T72" fmla="*/ 2717 w 2717"/>
                <a:gd name="T73" fmla="*/ 1216 h 1518"/>
                <a:gd name="T74" fmla="*/ 2714 w 2717"/>
                <a:gd name="T75" fmla="*/ 1438 h 1518"/>
                <a:gd name="T76" fmla="*/ 2654 w 2717"/>
                <a:gd name="T77" fmla="*/ 1518 h 1518"/>
                <a:gd name="T78" fmla="*/ 2557 w 2717"/>
                <a:gd name="T79" fmla="*/ 1513 h 1518"/>
                <a:gd name="T80" fmla="*/ 2437 w 2717"/>
                <a:gd name="T81" fmla="*/ 1518 h 1518"/>
                <a:gd name="T82" fmla="*/ 2326 w 2717"/>
                <a:gd name="T83" fmla="*/ 1513 h 1518"/>
                <a:gd name="T84" fmla="*/ 2228 w 2717"/>
                <a:gd name="T85" fmla="*/ 1518 h 1518"/>
                <a:gd name="T86" fmla="*/ 2097 w 2717"/>
                <a:gd name="T87" fmla="*/ 1518 h 1518"/>
                <a:gd name="T88" fmla="*/ 2000 w 2717"/>
                <a:gd name="T89" fmla="*/ 1513 h 1518"/>
                <a:gd name="T90" fmla="*/ 1880 w 2717"/>
                <a:gd name="T91" fmla="*/ 1518 h 1518"/>
                <a:gd name="T92" fmla="*/ 1769 w 2717"/>
                <a:gd name="T93" fmla="*/ 1513 h 1518"/>
                <a:gd name="T94" fmla="*/ 1671 w 2717"/>
                <a:gd name="T95" fmla="*/ 1518 h 1518"/>
                <a:gd name="T96" fmla="*/ 1548 w 2717"/>
                <a:gd name="T97" fmla="*/ 1518 h 1518"/>
                <a:gd name="T98" fmla="*/ 1451 w 2717"/>
                <a:gd name="T99" fmla="*/ 1513 h 1518"/>
                <a:gd name="T100" fmla="*/ 1331 w 2717"/>
                <a:gd name="T101" fmla="*/ 1518 h 1518"/>
                <a:gd name="T102" fmla="*/ 1220 w 2717"/>
                <a:gd name="T103" fmla="*/ 1513 h 1518"/>
                <a:gd name="T104" fmla="*/ 1122 w 2717"/>
                <a:gd name="T105" fmla="*/ 1518 h 1518"/>
                <a:gd name="T106" fmla="*/ 991 w 2717"/>
                <a:gd name="T107" fmla="*/ 1518 h 1518"/>
                <a:gd name="T108" fmla="*/ 894 w 2717"/>
                <a:gd name="T109" fmla="*/ 1513 h 1518"/>
                <a:gd name="T110" fmla="*/ 774 w 2717"/>
                <a:gd name="T111" fmla="*/ 1518 h 1518"/>
                <a:gd name="T112" fmla="*/ 663 w 2717"/>
                <a:gd name="T113" fmla="*/ 1513 h 1518"/>
                <a:gd name="T114" fmla="*/ 565 w 2717"/>
                <a:gd name="T115" fmla="*/ 1518 h 1518"/>
                <a:gd name="T116" fmla="*/ 443 w 2717"/>
                <a:gd name="T117" fmla="*/ 1518 h 1518"/>
                <a:gd name="T118" fmla="*/ 345 w 2717"/>
                <a:gd name="T119" fmla="*/ 1513 h 1518"/>
                <a:gd name="T120" fmla="*/ 225 w 2717"/>
                <a:gd name="T121" fmla="*/ 1518 h 1518"/>
                <a:gd name="T122" fmla="*/ 114 w 2717"/>
                <a:gd name="T123" fmla="*/ 1513 h 1518"/>
                <a:gd name="T124" fmla="*/ 16 w 2717"/>
                <a:gd name="T125" fmla="*/ 1518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17" h="1518">
                  <a:moveTo>
                    <a:pt x="0" y="1516"/>
                  </a:moveTo>
                  <a:lnTo>
                    <a:pt x="0" y="1494"/>
                  </a:lnTo>
                  <a:lnTo>
                    <a:pt x="3" y="1494"/>
                  </a:lnTo>
                  <a:lnTo>
                    <a:pt x="3" y="1516"/>
                  </a:lnTo>
                  <a:lnTo>
                    <a:pt x="0" y="1516"/>
                  </a:lnTo>
                  <a:close/>
                  <a:moveTo>
                    <a:pt x="0" y="1478"/>
                  </a:moveTo>
                  <a:lnTo>
                    <a:pt x="0" y="1473"/>
                  </a:lnTo>
                  <a:lnTo>
                    <a:pt x="3" y="1473"/>
                  </a:lnTo>
                  <a:lnTo>
                    <a:pt x="3" y="1478"/>
                  </a:lnTo>
                  <a:lnTo>
                    <a:pt x="0" y="1478"/>
                  </a:lnTo>
                  <a:close/>
                  <a:moveTo>
                    <a:pt x="0" y="1456"/>
                  </a:moveTo>
                  <a:lnTo>
                    <a:pt x="0" y="1435"/>
                  </a:lnTo>
                  <a:lnTo>
                    <a:pt x="3" y="1435"/>
                  </a:lnTo>
                  <a:lnTo>
                    <a:pt x="3" y="1456"/>
                  </a:lnTo>
                  <a:lnTo>
                    <a:pt x="0" y="1456"/>
                  </a:lnTo>
                  <a:close/>
                  <a:moveTo>
                    <a:pt x="0" y="1418"/>
                  </a:moveTo>
                  <a:lnTo>
                    <a:pt x="0" y="1413"/>
                  </a:lnTo>
                  <a:lnTo>
                    <a:pt x="3" y="1413"/>
                  </a:lnTo>
                  <a:lnTo>
                    <a:pt x="3" y="1418"/>
                  </a:lnTo>
                  <a:lnTo>
                    <a:pt x="0" y="1418"/>
                  </a:lnTo>
                  <a:close/>
                  <a:moveTo>
                    <a:pt x="0" y="1397"/>
                  </a:moveTo>
                  <a:lnTo>
                    <a:pt x="0" y="1375"/>
                  </a:lnTo>
                  <a:lnTo>
                    <a:pt x="3" y="1375"/>
                  </a:lnTo>
                  <a:lnTo>
                    <a:pt x="3" y="1397"/>
                  </a:lnTo>
                  <a:lnTo>
                    <a:pt x="0" y="1397"/>
                  </a:lnTo>
                  <a:close/>
                  <a:moveTo>
                    <a:pt x="0" y="1359"/>
                  </a:moveTo>
                  <a:lnTo>
                    <a:pt x="0" y="1354"/>
                  </a:lnTo>
                  <a:lnTo>
                    <a:pt x="3" y="1354"/>
                  </a:lnTo>
                  <a:lnTo>
                    <a:pt x="3" y="1359"/>
                  </a:lnTo>
                  <a:lnTo>
                    <a:pt x="0" y="1359"/>
                  </a:lnTo>
                  <a:close/>
                  <a:moveTo>
                    <a:pt x="0" y="1337"/>
                  </a:moveTo>
                  <a:lnTo>
                    <a:pt x="0" y="1316"/>
                  </a:lnTo>
                  <a:lnTo>
                    <a:pt x="3" y="1316"/>
                  </a:lnTo>
                  <a:lnTo>
                    <a:pt x="3" y="1337"/>
                  </a:lnTo>
                  <a:lnTo>
                    <a:pt x="0" y="1337"/>
                  </a:lnTo>
                  <a:close/>
                  <a:moveTo>
                    <a:pt x="0" y="1300"/>
                  </a:moveTo>
                  <a:lnTo>
                    <a:pt x="0" y="1294"/>
                  </a:lnTo>
                  <a:lnTo>
                    <a:pt x="3" y="1294"/>
                  </a:lnTo>
                  <a:lnTo>
                    <a:pt x="3" y="1300"/>
                  </a:lnTo>
                  <a:lnTo>
                    <a:pt x="0" y="1300"/>
                  </a:lnTo>
                  <a:close/>
                  <a:moveTo>
                    <a:pt x="0" y="1278"/>
                  </a:moveTo>
                  <a:lnTo>
                    <a:pt x="0" y="1256"/>
                  </a:lnTo>
                  <a:lnTo>
                    <a:pt x="3" y="1256"/>
                  </a:lnTo>
                  <a:lnTo>
                    <a:pt x="3" y="1278"/>
                  </a:lnTo>
                  <a:lnTo>
                    <a:pt x="0" y="1278"/>
                  </a:lnTo>
                  <a:close/>
                  <a:moveTo>
                    <a:pt x="0" y="1240"/>
                  </a:moveTo>
                  <a:lnTo>
                    <a:pt x="0" y="1235"/>
                  </a:lnTo>
                  <a:lnTo>
                    <a:pt x="3" y="1235"/>
                  </a:lnTo>
                  <a:lnTo>
                    <a:pt x="3" y="1240"/>
                  </a:lnTo>
                  <a:lnTo>
                    <a:pt x="0" y="1240"/>
                  </a:lnTo>
                  <a:close/>
                  <a:moveTo>
                    <a:pt x="0" y="1219"/>
                  </a:moveTo>
                  <a:lnTo>
                    <a:pt x="0" y="1197"/>
                  </a:lnTo>
                  <a:lnTo>
                    <a:pt x="3" y="1197"/>
                  </a:lnTo>
                  <a:lnTo>
                    <a:pt x="3" y="1219"/>
                  </a:lnTo>
                  <a:lnTo>
                    <a:pt x="0" y="1219"/>
                  </a:lnTo>
                  <a:close/>
                  <a:moveTo>
                    <a:pt x="0" y="1180"/>
                  </a:moveTo>
                  <a:lnTo>
                    <a:pt x="0" y="1175"/>
                  </a:lnTo>
                  <a:lnTo>
                    <a:pt x="3" y="1175"/>
                  </a:lnTo>
                  <a:lnTo>
                    <a:pt x="3" y="1180"/>
                  </a:lnTo>
                  <a:lnTo>
                    <a:pt x="0" y="1180"/>
                  </a:lnTo>
                  <a:close/>
                  <a:moveTo>
                    <a:pt x="0" y="1159"/>
                  </a:moveTo>
                  <a:lnTo>
                    <a:pt x="0" y="1137"/>
                  </a:lnTo>
                  <a:lnTo>
                    <a:pt x="3" y="1137"/>
                  </a:lnTo>
                  <a:lnTo>
                    <a:pt x="3" y="1159"/>
                  </a:lnTo>
                  <a:lnTo>
                    <a:pt x="0" y="1159"/>
                  </a:lnTo>
                  <a:close/>
                  <a:moveTo>
                    <a:pt x="0" y="1121"/>
                  </a:moveTo>
                  <a:lnTo>
                    <a:pt x="0" y="1116"/>
                  </a:lnTo>
                  <a:lnTo>
                    <a:pt x="3" y="1116"/>
                  </a:lnTo>
                  <a:lnTo>
                    <a:pt x="3" y="1121"/>
                  </a:lnTo>
                  <a:lnTo>
                    <a:pt x="0" y="1121"/>
                  </a:lnTo>
                  <a:close/>
                  <a:moveTo>
                    <a:pt x="0" y="1099"/>
                  </a:moveTo>
                  <a:lnTo>
                    <a:pt x="0" y="1078"/>
                  </a:lnTo>
                  <a:lnTo>
                    <a:pt x="3" y="1078"/>
                  </a:lnTo>
                  <a:lnTo>
                    <a:pt x="3" y="1099"/>
                  </a:lnTo>
                  <a:lnTo>
                    <a:pt x="0" y="1099"/>
                  </a:lnTo>
                  <a:close/>
                  <a:moveTo>
                    <a:pt x="0" y="1062"/>
                  </a:moveTo>
                  <a:lnTo>
                    <a:pt x="0" y="1056"/>
                  </a:lnTo>
                  <a:lnTo>
                    <a:pt x="3" y="1056"/>
                  </a:lnTo>
                  <a:lnTo>
                    <a:pt x="3" y="1062"/>
                  </a:lnTo>
                  <a:lnTo>
                    <a:pt x="0" y="1062"/>
                  </a:lnTo>
                  <a:close/>
                  <a:moveTo>
                    <a:pt x="0" y="1040"/>
                  </a:moveTo>
                  <a:lnTo>
                    <a:pt x="0" y="1018"/>
                  </a:lnTo>
                  <a:lnTo>
                    <a:pt x="3" y="1018"/>
                  </a:lnTo>
                  <a:lnTo>
                    <a:pt x="3" y="1040"/>
                  </a:lnTo>
                  <a:lnTo>
                    <a:pt x="0" y="1040"/>
                  </a:lnTo>
                  <a:close/>
                  <a:moveTo>
                    <a:pt x="0" y="1002"/>
                  </a:moveTo>
                  <a:lnTo>
                    <a:pt x="0" y="997"/>
                  </a:lnTo>
                  <a:lnTo>
                    <a:pt x="3" y="997"/>
                  </a:lnTo>
                  <a:lnTo>
                    <a:pt x="3" y="1002"/>
                  </a:lnTo>
                  <a:lnTo>
                    <a:pt x="0" y="1002"/>
                  </a:lnTo>
                  <a:close/>
                  <a:moveTo>
                    <a:pt x="0" y="980"/>
                  </a:moveTo>
                  <a:lnTo>
                    <a:pt x="0" y="959"/>
                  </a:lnTo>
                  <a:lnTo>
                    <a:pt x="3" y="959"/>
                  </a:lnTo>
                  <a:lnTo>
                    <a:pt x="3" y="980"/>
                  </a:lnTo>
                  <a:lnTo>
                    <a:pt x="0" y="980"/>
                  </a:lnTo>
                  <a:close/>
                  <a:moveTo>
                    <a:pt x="0" y="943"/>
                  </a:moveTo>
                  <a:lnTo>
                    <a:pt x="0" y="937"/>
                  </a:lnTo>
                  <a:lnTo>
                    <a:pt x="3" y="937"/>
                  </a:lnTo>
                  <a:lnTo>
                    <a:pt x="3" y="943"/>
                  </a:lnTo>
                  <a:lnTo>
                    <a:pt x="0" y="943"/>
                  </a:lnTo>
                  <a:close/>
                  <a:moveTo>
                    <a:pt x="0" y="921"/>
                  </a:moveTo>
                  <a:lnTo>
                    <a:pt x="0" y="899"/>
                  </a:lnTo>
                  <a:lnTo>
                    <a:pt x="3" y="899"/>
                  </a:lnTo>
                  <a:lnTo>
                    <a:pt x="3" y="921"/>
                  </a:lnTo>
                  <a:lnTo>
                    <a:pt x="0" y="921"/>
                  </a:lnTo>
                  <a:close/>
                  <a:moveTo>
                    <a:pt x="0" y="883"/>
                  </a:moveTo>
                  <a:lnTo>
                    <a:pt x="0" y="878"/>
                  </a:lnTo>
                  <a:lnTo>
                    <a:pt x="3" y="878"/>
                  </a:lnTo>
                  <a:lnTo>
                    <a:pt x="3" y="883"/>
                  </a:lnTo>
                  <a:lnTo>
                    <a:pt x="0" y="883"/>
                  </a:lnTo>
                  <a:close/>
                  <a:moveTo>
                    <a:pt x="0" y="862"/>
                  </a:moveTo>
                  <a:lnTo>
                    <a:pt x="0" y="840"/>
                  </a:lnTo>
                  <a:lnTo>
                    <a:pt x="3" y="840"/>
                  </a:lnTo>
                  <a:lnTo>
                    <a:pt x="3" y="862"/>
                  </a:lnTo>
                  <a:lnTo>
                    <a:pt x="0" y="862"/>
                  </a:lnTo>
                  <a:close/>
                  <a:moveTo>
                    <a:pt x="0" y="823"/>
                  </a:moveTo>
                  <a:lnTo>
                    <a:pt x="0" y="818"/>
                  </a:lnTo>
                  <a:lnTo>
                    <a:pt x="3" y="818"/>
                  </a:lnTo>
                  <a:lnTo>
                    <a:pt x="3" y="823"/>
                  </a:lnTo>
                  <a:lnTo>
                    <a:pt x="0" y="823"/>
                  </a:lnTo>
                  <a:close/>
                  <a:moveTo>
                    <a:pt x="0" y="802"/>
                  </a:moveTo>
                  <a:lnTo>
                    <a:pt x="0" y="780"/>
                  </a:lnTo>
                  <a:lnTo>
                    <a:pt x="3" y="780"/>
                  </a:lnTo>
                  <a:lnTo>
                    <a:pt x="3" y="802"/>
                  </a:lnTo>
                  <a:lnTo>
                    <a:pt x="0" y="802"/>
                  </a:lnTo>
                  <a:close/>
                  <a:moveTo>
                    <a:pt x="0" y="764"/>
                  </a:moveTo>
                  <a:lnTo>
                    <a:pt x="0" y="759"/>
                  </a:lnTo>
                  <a:lnTo>
                    <a:pt x="3" y="759"/>
                  </a:lnTo>
                  <a:lnTo>
                    <a:pt x="3" y="764"/>
                  </a:lnTo>
                  <a:lnTo>
                    <a:pt x="0" y="764"/>
                  </a:lnTo>
                  <a:close/>
                  <a:moveTo>
                    <a:pt x="0" y="742"/>
                  </a:moveTo>
                  <a:lnTo>
                    <a:pt x="0" y="721"/>
                  </a:lnTo>
                  <a:lnTo>
                    <a:pt x="3" y="721"/>
                  </a:lnTo>
                  <a:lnTo>
                    <a:pt x="3" y="742"/>
                  </a:lnTo>
                  <a:lnTo>
                    <a:pt x="0" y="742"/>
                  </a:lnTo>
                  <a:close/>
                  <a:moveTo>
                    <a:pt x="0" y="705"/>
                  </a:moveTo>
                  <a:lnTo>
                    <a:pt x="0" y="699"/>
                  </a:lnTo>
                  <a:lnTo>
                    <a:pt x="3" y="699"/>
                  </a:lnTo>
                  <a:lnTo>
                    <a:pt x="3" y="705"/>
                  </a:lnTo>
                  <a:lnTo>
                    <a:pt x="0" y="705"/>
                  </a:lnTo>
                  <a:close/>
                  <a:moveTo>
                    <a:pt x="0" y="683"/>
                  </a:moveTo>
                  <a:lnTo>
                    <a:pt x="0" y="661"/>
                  </a:lnTo>
                  <a:lnTo>
                    <a:pt x="3" y="661"/>
                  </a:lnTo>
                  <a:lnTo>
                    <a:pt x="3" y="683"/>
                  </a:lnTo>
                  <a:lnTo>
                    <a:pt x="0" y="683"/>
                  </a:lnTo>
                  <a:close/>
                  <a:moveTo>
                    <a:pt x="0" y="645"/>
                  </a:moveTo>
                  <a:lnTo>
                    <a:pt x="0" y="640"/>
                  </a:lnTo>
                  <a:lnTo>
                    <a:pt x="3" y="640"/>
                  </a:lnTo>
                  <a:lnTo>
                    <a:pt x="3" y="645"/>
                  </a:lnTo>
                  <a:lnTo>
                    <a:pt x="0" y="645"/>
                  </a:lnTo>
                  <a:close/>
                  <a:moveTo>
                    <a:pt x="0" y="624"/>
                  </a:moveTo>
                  <a:lnTo>
                    <a:pt x="0" y="602"/>
                  </a:lnTo>
                  <a:lnTo>
                    <a:pt x="3" y="602"/>
                  </a:lnTo>
                  <a:lnTo>
                    <a:pt x="3" y="624"/>
                  </a:lnTo>
                  <a:lnTo>
                    <a:pt x="0" y="624"/>
                  </a:lnTo>
                  <a:close/>
                  <a:moveTo>
                    <a:pt x="0" y="586"/>
                  </a:moveTo>
                  <a:lnTo>
                    <a:pt x="0" y="580"/>
                  </a:lnTo>
                  <a:lnTo>
                    <a:pt x="3" y="580"/>
                  </a:lnTo>
                  <a:lnTo>
                    <a:pt x="3" y="586"/>
                  </a:lnTo>
                  <a:lnTo>
                    <a:pt x="0" y="586"/>
                  </a:lnTo>
                  <a:close/>
                  <a:moveTo>
                    <a:pt x="0" y="564"/>
                  </a:moveTo>
                  <a:lnTo>
                    <a:pt x="0" y="542"/>
                  </a:lnTo>
                  <a:lnTo>
                    <a:pt x="3" y="542"/>
                  </a:lnTo>
                  <a:lnTo>
                    <a:pt x="3" y="564"/>
                  </a:lnTo>
                  <a:lnTo>
                    <a:pt x="0" y="564"/>
                  </a:lnTo>
                  <a:close/>
                  <a:moveTo>
                    <a:pt x="0" y="526"/>
                  </a:moveTo>
                  <a:lnTo>
                    <a:pt x="0" y="521"/>
                  </a:lnTo>
                  <a:lnTo>
                    <a:pt x="3" y="521"/>
                  </a:lnTo>
                  <a:lnTo>
                    <a:pt x="3" y="526"/>
                  </a:lnTo>
                  <a:lnTo>
                    <a:pt x="0" y="526"/>
                  </a:lnTo>
                  <a:close/>
                  <a:moveTo>
                    <a:pt x="0" y="504"/>
                  </a:moveTo>
                  <a:lnTo>
                    <a:pt x="0" y="483"/>
                  </a:lnTo>
                  <a:lnTo>
                    <a:pt x="3" y="483"/>
                  </a:lnTo>
                  <a:lnTo>
                    <a:pt x="3" y="504"/>
                  </a:lnTo>
                  <a:lnTo>
                    <a:pt x="0" y="504"/>
                  </a:lnTo>
                  <a:close/>
                  <a:moveTo>
                    <a:pt x="0" y="466"/>
                  </a:moveTo>
                  <a:lnTo>
                    <a:pt x="0" y="461"/>
                  </a:lnTo>
                  <a:lnTo>
                    <a:pt x="3" y="461"/>
                  </a:lnTo>
                  <a:lnTo>
                    <a:pt x="3" y="466"/>
                  </a:lnTo>
                  <a:lnTo>
                    <a:pt x="0" y="466"/>
                  </a:lnTo>
                  <a:close/>
                  <a:moveTo>
                    <a:pt x="0" y="445"/>
                  </a:moveTo>
                  <a:lnTo>
                    <a:pt x="0" y="423"/>
                  </a:lnTo>
                  <a:lnTo>
                    <a:pt x="3" y="423"/>
                  </a:lnTo>
                  <a:lnTo>
                    <a:pt x="3" y="445"/>
                  </a:lnTo>
                  <a:lnTo>
                    <a:pt x="0" y="445"/>
                  </a:lnTo>
                  <a:close/>
                  <a:moveTo>
                    <a:pt x="0" y="407"/>
                  </a:moveTo>
                  <a:lnTo>
                    <a:pt x="0" y="402"/>
                  </a:lnTo>
                  <a:lnTo>
                    <a:pt x="3" y="402"/>
                  </a:lnTo>
                  <a:lnTo>
                    <a:pt x="3" y="407"/>
                  </a:lnTo>
                  <a:lnTo>
                    <a:pt x="0" y="407"/>
                  </a:lnTo>
                  <a:close/>
                  <a:moveTo>
                    <a:pt x="0" y="385"/>
                  </a:moveTo>
                  <a:lnTo>
                    <a:pt x="0" y="364"/>
                  </a:lnTo>
                  <a:lnTo>
                    <a:pt x="3" y="364"/>
                  </a:lnTo>
                  <a:lnTo>
                    <a:pt x="3" y="385"/>
                  </a:lnTo>
                  <a:lnTo>
                    <a:pt x="0" y="385"/>
                  </a:lnTo>
                  <a:close/>
                  <a:moveTo>
                    <a:pt x="0" y="348"/>
                  </a:moveTo>
                  <a:lnTo>
                    <a:pt x="0" y="342"/>
                  </a:lnTo>
                  <a:lnTo>
                    <a:pt x="3" y="342"/>
                  </a:lnTo>
                  <a:lnTo>
                    <a:pt x="3" y="348"/>
                  </a:lnTo>
                  <a:lnTo>
                    <a:pt x="0" y="348"/>
                  </a:lnTo>
                  <a:close/>
                  <a:moveTo>
                    <a:pt x="0" y="326"/>
                  </a:moveTo>
                  <a:lnTo>
                    <a:pt x="0" y="304"/>
                  </a:lnTo>
                  <a:lnTo>
                    <a:pt x="3" y="304"/>
                  </a:lnTo>
                  <a:lnTo>
                    <a:pt x="3" y="326"/>
                  </a:lnTo>
                  <a:lnTo>
                    <a:pt x="0" y="326"/>
                  </a:lnTo>
                  <a:close/>
                  <a:moveTo>
                    <a:pt x="0" y="288"/>
                  </a:moveTo>
                  <a:lnTo>
                    <a:pt x="0" y="283"/>
                  </a:lnTo>
                  <a:lnTo>
                    <a:pt x="3" y="283"/>
                  </a:lnTo>
                  <a:lnTo>
                    <a:pt x="3" y="288"/>
                  </a:lnTo>
                  <a:lnTo>
                    <a:pt x="0" y="288"/>
                  </a:lnTo>
                  <a:close/>
                  <a:moveTo>
                    <a:pt x="0" y="267"/>
                  </a:moveTo>
                  <a:lnTo>
                    <a:pt x="0" y="245"/>
                  </a:lnTo>
                  <a:lnTo>
                    <a:pt x="3" y="245"/>
                  </a:lnTo>
                  <a:lnTo>
                    <a:pt x="3" y="267"/>
                  </a:lnTo>
                  <a:lnTo>
                    <a:pt x="0" y="267"/>
                  </a:lnTo>
                  <a:close/>
                  <a:moveTo>
                    <a:pt x="0" y="229"/>
                  </a:moveTo>
                  <a:lnTo>
                    <a:pt x="0" y="223"/>
                  </a:lnTo>
                  <a:lnTo>
                    <a:pt x="3" y="223"/>
                  </a:lnTo>
                  <a:lnTo>
                    <a:pt x="3" y="229"/>
                  </a:lnTo>
                  <a:lnTo>
                    <a:pt x="0" y="229"/>
                  </a:lnTo>
                  <a:close/>
                  <a:moveTo>
                    <a:pt x="0" y="207"/>
                  </a:moveTo>
                  <a:lnTo>
                    <a:pt x="0" y="186"/>
                  </a:lnTo>
                  <a:lnTo>
                    <a:pt x="3" y="186"/>
                  </a:lnTo>
                  <a:lnTo>
                    <a:pt x="3" y="207"/>
                  </a:lnTo>
                  <a:lnTo>
                    <a:pt x="0" y="207"/>
                  </a:lnTo>
                  <a:close/>
                  <a:moveTo>
                    <a:pt x="0" y="169"/>
                  </a:moveTo>
                  <a:lnTo>
                    <a:pt x="0" y="164"/>
                  </a:lnTo>
                  <a:lnTo>
                    <a:pt x="3" y="164"/>
                  </a:lnTo>
                  <a:lnTo>
                    <a:pt x="3" y="169"/>
                  </a:lnTo>
                  <a:lnTo>
                    <a:pt x="0" y="169"/>
                  </a:lnTo>
                  <a:close/>
                  <a:moveTo>
                    <a:pt x="0" y="147"/>
                  </a:moveTo>
                  <a:lnTo>
                    <a:pt x="0" y="126"/>
                  </a:lnTo>
                  <a:lnTo>
                    <a:pt x="3" y="126"/>
                  </a:lnTo>
                  <a:lnTo>
                    <a:pt x="3" y="147"/>
                  </a:lnTo>
                  <a:lnTo>
                    <a:pt x="0" y="147"/>
                  </a:lnTo>
                  <a:close/>
                  <a:moveTo>
                    <a:pt x="0" y="110"/>
                  </a:moveTo>
                  <a:lnTo>
                    <a:pt x="0" y="104"/>
                  </a:lnTo>
                  <a:lnTo>
                    <a:pt x="3" y="104"/>
                  </a:lnTo>
                  <a:lnTo>
                    <a:pt x="3" y="110"/>
                  </a:lnTo>
                  <a:lnTo>
                    <a:pt x="0" y="110"/>
                  </a:lnTo>
                  <a:close/>
                  <a:moveTo>
                    <a:pt x="0" y="88"/>
                  </a:moveTo>
                  <a:lnTo>
                    <a:pt x="0" y="66"/>
                  </a:lnTo>
                  <a:lnTo>
                    <a:pt x="3" y="66"/>
                  </a:lnTo>
                  <a:lnTo>
                    <a:pt x="3" y="88"/>
                  </a:lnTo>
                  <a:lnTo>
                    <a:pt x="0" y="88"/>
                  </a:lnTo>
                  <a:close/>
                  <a:moveTo>
                    <a:pt x="0" y="50"/>
                  </a:moveTo>
                  <a:lnTo>
                    <a:pt x="0" y="45"/>
                  </a:lnTo>
                  <a:lnTo>
                    <a:pt x="3" y="45"/>
                  </a:lnTo>
                  <a:lnTo>
                    <a:pt x="3" y="50"/>
                  </a:lnTo>
                  <a:lnTo>
                    <a:pt x="0" y="50"/>
                  </a:lnTo>
                  <a:close/>
                  <a:moveTo>
                    <a:pt x="0" y="28"/>
                  </a:moveTo>
                  <a:lnTo>
                    <a:pt x="0" y="7"/>
                  </a:lnTo>
                  <a:lnTo>
                    <a:pt x="3" y="7"/>
                  </a:lnTo>
                  <a:lnTo>
                    <a:pt x="3" y="28"/>
                  </a:lnTo>
                  <a:lnTo>
                    <a:pt x="0" y="28"/>
                  </a:lnTo>
                  <a:close/>
                  <a:moveTo>
                    <a:pt x="7" y="0"/>
                  </a:moveTo>
                  <a:lnTo>
                    <a:pt x="10" y="0"/>
                  </a:lnTo>
                  <a:lnTo>
                    <a:pt x="10" y="6"/>
                  </a:lnTo>
                  <a:lnTo>
                    <a:pt x="7" y="6"/>
                  </a:lnTo>
                  <a:lnTo>
                    <a:pt x="7" y="0"/>
                  </a:lnTo>
                  <a:close/>
                  <a:moveTo>
                    <a:pt x="18" y="0"/>
                  </a:moveTo>
                  <a:lnTo>
                    <a:pt x="29" y="0"/>
                  </a:lnTo>
                  <a:lnTo>
                    <a:pt x="29" y="6"/>
                  </a:lnTo>
                  <a:lnTo>
                    <a:pt x="18" y="6"/>
                  </a:lnTo>
                  <a:lnTo>
                    <a:pt x="18" y="0"/>
                  </a:lnTo>
                  <a:close/>
                  <a:moveTo>
                    <a:pt x="37" y="0"/>
                  </a:moveTo>
                  <a:lnTo>
                    <a:pt x="40" y="0"/>
                  </a:lnTo>
                  <a:lnTo>
                    <a:pt x="40" y="6"/>
                  </a:lnTo>
                  <a:lnTo>
                    <a:pt x="37" y="6"/>
                  </a:lnTo>
                  <a:lnTo>
                    <a:pt x="37" y="0"/>
                  </a:lnTo>
                  <a:close/>
                  <a:moveTo>
                    <a:pt x="48" y="0"/>
                  </a:moveTo>
                  <a:lnTo>
                    <a:pt x="59" y="0"/>
                  </a:lnTo>
                  <a:lnTo>
                    <a:pt x="59" y="6"/>
                  </a:lnTo>
                  <a:lnTo>
                    <a:pt x="48" y="6"/>
                  </a:lnTo>
                  <a:lnTo>
                    <a:pt x="48" y="0"/>
                  </a:lnTo>
                  <a:close/>
                  <a:moveTo>
                    <a:pt x="67" y="0"/>
                  </a:moveTo>
                  <a:lnTo>
                    <a:pt x="70" y="0"/>
                  </a:lnTo>
                  <a:lnTo>
                    <a:pt x="70" y="6"/>
                  </a:lnTo>
                  <a:lnTo>
                    <a:pt x="67" y="6"/>
                  </a:lnTo>
                  <a:lnTo>
                    <a:pt x="67" y="0"/>
                  </a:lnTo>
                  <a:close/>
                  <a:moveTo>
                    <a:pt x="78" y="0"/>
                  </a:moveTo>
                  <a:lnTo>
                    <a:pt x="89" y="0"/>
                  </a:lnTo>
                  <a:lnTo>
                    <a:pt x="89" y="6"/>
                  </a:lnTo>
                  <a:lnTo>
                    <a:pt x="78" y="6"/>
                  </a:lnTo>
                  <a:lnTo>
                    <a:pt x="78" y="0"/>
                  </a:lnTo>
                  <a:close/>
                  <a:moveTo>
                    <a:pt x="97" y="0"/>
                  </a:moveTo>
                  <a:lnTo>
                    <a:pt x="100" y="0"/>
                  </a:lnTo>
                  <a:lnTo>
                    <a:pt x="100" y="6"/>
                  </a:lnTo>
                  <a:lnTo>
                    <a:pt x="97" y="6"/>
                  </a:lnTo>
                  <a:lnTo>
                    <a:pt x="97" y="0"/>
                  </a:lnTo>
                  <a:close/>
                  <a:moveTo>
                    <a:pt x="108" y="0"/>
                  </a:moveTo>
                  <a:lnTo>
                    <a:pt x="119" y="0"/>
                  </a:lnTo>
                  <a:lnTo>
                    <a:pt x="119" y="6"/>
                  </a:lnTo>
                  <a:lnTo>
                    <a:pt x="108" y="6"/>
                  </a:lnTo>
                  <a:lnTo>
                    <a:pt x="108" y="0"/>
                  </a:lnTo>
                  <a:close/>
                  <a:moveTo>
                    <a:pt x="127" y="0"/>
                  </a:moveTo>
                  <a:lnTo>
                    <a:pt x="130" y="0"/>
                  </a:lnTo>
                  <a:lnTo>
                    <a:pt x="130" y="6"/>
                  </a:lnTo>
                  <a:lnTo>
                    <a:pt x="127" y="6"/>
                  </a:lnTo>
                  <a:lnTo>
                    <a:pt x="127" y="0"/>
                  </a:lnTo>
                  <a:close/>
                  <a:moveTo>
                    <a:pt x="138" y="0"/>
                  </a:moveTo>
                  <a:lnTo>
                    <a:pt x="149" y="0"/>
                  </a:lnTo>
                  <a:lnTo>
                    <a:pt x="149" y="6"/>
                  </a:lnTo>
                  <a:lnTo>
                    <a:pt x="138" y="6"/>
                  </a:lnTo>
                  <a:lnTo>
                    <a:pt x="138" y="0"/>
                  </a:lnTo>
                  <a:close/>
                  <a:moveTo>
                    <a:pt x="157" y="0"/>
                  </a:moveTo>
                  <a:lnTo>
                    <a:pt x="160" y="0"/>
                  </a:lnTo>
                  <a:lnTo>
                    <a:pt x="160" y="6"/>
                  </a:lnTo>
                  <a:lnTo>
                    <a:pt x="157" y="6"/>
                  </a:lnTo>
                  <a:lnTo>
                    <a:pt x="157" y="0"/>
                  </a:lnTo>
                  <a:close/>
                  <a:moveTo>
                    <a:pt x="168" y="0"/>
                  </a:moveTo>
                  <a:lnTo>
                    <a:pt x="179" y="0"/>
                  </a:lnTo>
                  <a:lnTo>
                    <a:pt x="179" y="6"/>
                  </a:lnTo>
                  <a:lnTo>
                    <a:pt x="168" y="6"/>
                  </a:lnTo>
                  <a:lnTo>
                    <a:pt x="168" y="0"/>
                  </a:lnTo>
                  <a:close/>
                  <a:moveTo>
                    <a:pt x="187" y="0"/>
                  </a:moveTo>
                  <a:lnTo>
                    <a:pt x="189" y="0"/>
                  </a:lnTo>
                  <a:lnTo>
                    <a:pt x="189" y="6"/>
                  </a:lnTo>
                  <a:lnTo>
                    <a:pt x="187" y="6"/>
                  </a:lnTo>
                  <a:lnTo>
                    <a:pt x="187" y="0"/>
                  </a:lnTo>
                  <a:close/>
                  <a:moveTo>
                    <a:pt x="198" y="0"/>
                  </a:moveTo>
                  <a:lnTo>
                    <a:pt x="208" y="0"/>
                  </a:lnTo>
                  <a:lnTo>
                    <a:pt x="208" y="6"/>
                  </a:lnTo>
                  <a:lnTo>
                    <a:pt x="198" y="6"/>
                  </a:lnTo>
                  <a:lnTo>
                    <a:pt x="198" y="0"/>
                  </a:lnTo>
                  <a:close/>
                  <a:moveTo>
                    <a:pt x="217" y="0"/>
                  </a:moveTo>
                  <a:lnTo>
                    <a:pt x="219" y="0"/>
                  </a:lnTo>
                  <a:lnTo>
                    <a:pt x="219" y="6"/>
                  </a:lnTo>
                  <a:lnTo>
                    <a:pt x="217" y="6"/>
                  </a:lnTo>
                  <a:lnTo>
                    <a:pt x="217" y="0"/>
                  </a:lnTo>
                  <a:close/>
                  <a:moveTo>
                    <a:pt x="227" y="0"/>
                  </a:moveTo>
                  <a:lnTo>
                    <a:pt x="238" y="0"/>
                  </a:lnTo>
                  <a:lnTo>
                    <a:pt x="238" y="6"/>
                  </a:lnTo>
                  <a:lnTo>
                    <a:pt x="227" y="6"/>
                  </a:lnTo>
                  <a:lnTo>
                    <a:pt x="227" y="0"/>
                  </a:lnTo>
                  <a:close/>
                  <a:moveTo>
                    <a:pt x="246" y="0"/>
                  </a:moveTo>
                  <a:lnTo>
                    <a:pt x="249" y="0"/>
                  </a:lnTo>
                  <a:lnTo>
                    <a:pt x="249" y="6"/>
                  </a:lnTo>
                  <a:lnTo>
                    <a:pt x="246" y="6"/>
                  </a:lnTo>
                  <a:lnTo>
                    <a:pt x="246" y="0"/>
                  </a:lnTo>
                  <a:close/>
                  <a:moveTo>
                    <a:pt x="257" y="0"/>
                  </a:moveTo>
                  <a:lnTo>
                    <a:pt x="268" y="0"/>
                  </a:lnTo>
                  <a:lnTo>
                    <a:pt x="268" y="6"/>
                  </a:lnTo>
                  <a:lnTo>
                    <a:pt x="257" y="6"/>
                  </a:lnTo>
                  <a:lnTo>
                    <a:pt x="257" y="0"/>
                  </a:lnTo>
                  <a:close/>
                  <a:moveTo>
                    <a:pt x="277" y="0"/>
                  </a:moveTo>
                  <a:lnTo>
                    <a:pt x="279" y="0"/>
                  </a:lnTo>
                  <a:lnTo>
                    <a:pt x="279" y="6"/>
                  </a:lnTo>
                  <a:lnTo>
                    <a:pt x="277" y="6"/>
                  </a:lnTo>
                  <a:lnTo>
                    <a:pt x="277" y="0"/>
                  </a:lnTo>
                  <a:close/>
                  <a:moveTo>
                    <a:pt x="287" y="0"/>
                  </a:moveTo>
                  <a:lnTo>
                    <a:pt x="298" y="0"/>
                  </a:lnTo>
                  <a:lnTo>
                    <a:pt x="298" y="6"/>
                  </a:lnTo>
                  <a:lnTo>
                    <a:pt x="287" y="6"/>
                  </a:lnTo>
                  <a:lnTo>
                    <a:pt x="287" y="0"/>
                  </a:lnTo>
                  <a:close/>
                  <a:moveTo>
                    <a:pt x="306" y="0"/>
                  </a:moveTo>
                  <a:lnTo>
                    <a:pt x="309" y="0"/>
                  </a:lnTo>
                  <a:lnTo>
                    <a:pt x="309" y="6"/>
                  </a:lnTo>
                  <a:lnTo>
                    <a:pt x="306" y="6"/>
                  </a:lnTo>
                  <a:lnTo>
                    <a:pt x="306" y="0"/>
                  </a:lnTo>
                  <a:close/>
                  <a:moveTo>
                    <a:pt x="317" y="0"/>
                  </a:moveTo>
                  <a:lnTo>
                    <a:pt x="328" y="0"/>
                  </a:lnTo>
                  <a:lnTo>
                    <a:pt x="328" y="6"/>
                  </a:lnTo>
                  <a:lnTo>
                    <a:pt x="317" y="6"/>
                  </a:lnTo>
                  <a:lnTo>
                    <a:pt x="317" y="0"/>
                  </a:lnTo>
                  <a:close/>
                  <a:moveTo>
                    <a:pt x="336" y="0"/>
                  </a:moveTo>
                  <a:lnTo>
                    <a:pt x="339" y="0"/>
                  </a:lnTo>
                  <a:lnTo>
                    <a:pt x="339" y="6"/>
                  </a:lnTo>
                  <a:lnTo>
                    <a:pt x="336" y="6"/>
                  </a:lnTo>
                  <a:lnTo>
                    <a:pt x="336" y="0"/>
                  </a:lnTo>
                  <a:close/>
                  <a:moveTo>
                    <a:pt x="347" y="0"/>
                  </a:moveTo>
                  <a:lnTo>
                    <a:pt x="358" y="0"/>
                  </a:lnTo>
                  <a:lnTo>
                    <a:pt x="358" y="6"/>
                  </a:lnTo>
                  <a:lnTo>
                    <a:pt x="347" y="6"/>
                  </a:lnTo>
                  <a:lnTo>
                    <a:pt x="347" y="0"/>
                  </a:lnTo>
                  <a:close/>
                  <a:moveTo>
                    <a:pt x="366" y="0"/>
                  </a:moveTo>
                  <a:lnTo>
                    <a:pt x="369" y="0"/>
                  </a:lnTo>
                  <a:lnTo>
                    <a:pt x="369" y="6"/>
                  </a:lnTo>
                  <a:lnTo>
                    <a:pt x="366" y="6"/>
                  </a:lnTo>
                  <a:lnTo>
                    <a:pt x="366" y="0"/>
                  </a:lnTo>
                  <a:close/>
                  <a:moveTo>
                    <a:pt x="377" y="0"/>
                  </a:moveTo>
                  <a:lnTo>
                    <a:pt x="388" y="0"/>
                  </a:lnTo>
                  <a:lnTo>
                    <a:pt x="388" y="6"/>
                  </a:lnTo>
                  <a:lnTo>
                    <a:pt x="377" y="6"/>
                  </a:lnTo>
                  <a:lnTo>
                    <a:pt x="377" y="0"/>
                  </a:lnTo>
                  <a:close/>
                  <a:moveTo>
                    <a:pt x="396" y="0"/>
                  </a:moveTo>
                  <a:lnTo>
                    <a:pt x="399" y="0"/>
                  </a:lnTo>
                  <a:lnTo>
                    <a:pt x="399" y="6"/>
                  </a:lnTo>
                  <a:lnTo>
                    <a:pt x="396" y="6"/>
                  </a:lnTo>
                  <a:lnTo>
                    <a:pt x="396" y="0"/>
                  </a:lnTo>
                  <a:close/>
                  <a:moveTo>
                    <a:pt x="407" y="0"/>
                  </a:moveTo>
                  <a:lnTo>
                    <a:pt x="418" y="0"/>
                  </a:lnTo>
                  <a:lnTo>
                    <a:pt x="418" y="6"/>
                  </a:lnTo>
                  <a:lnTo>
                    <a:pt x="407" y="6"/>
                  </a:lnTo>
                  <a:lnTo>
                    <a:pt x="407" y="0"/>
                  </a:lnTo>
                  <a:close/>
                  <a:moveTo>
                    <a:pt x="426" y="0"/>
                  </a:moveTo>
                  <a:lnTo>
                    <a:pt x="429" y="0"/>
                  </a:lnTo>
                  <a:lnTo>
                    <a:pt x="429" y="6"/>
                  </a:lnTo>
                  <a:lnTo>
                    <a:pt x="426" y="6"/>
                  </a:lnTo>
                  <a:lnTo>
                    <a:pt x="426" y="0"/>
                  </a:lnTo>
                  <a:close/>
                  <a:moveTo>
                    <a:pt x="437" y="0"/>
                  </a:moveTo>
                  <a:lnTo>
                    <a:pt x="448" y="0"/>
                  </a:lnTo>
                  <a:lnTo>
                    <a:pt x="448" y="6"/>
                  </a:lnTo>
                  <a:lnTo>
                    <a:pt x="437" y="6"/>
                  </a:lnTo>
                  <a:lnTo>
                    <a:pt x="437" y="0"/>
                  </a:lnTo>
                  <a:close/>
                  <a:moveTo>
                    <a:pt x="456" y="0"/>
                  </a:moveTo>
                  <a:lnTo>
                    <a:pt x="459" y="0"/>
                  </a:lnTo>
                  <a:lnTo>
                    <a:pt x="459" y="6"/>
                  </a:lnTo>
                  <a:lnTo>
                    <a:pt x="456" y="6"/>
                  </a:lnTo>
                  <a:lnTo>
                    <a:pt x="456" y="0"/>
                  </a:lnTo>
                  <a:close/>
                  <a:moveTo>
                    <a:pt x="467" y="0"/>
                  </a:moveTo>
                  <a:lnTo>
                    <a:pt x="478" y="0"/>
                  </a:lnTo>
                  <a:lnTo>
                    <a:pt x="478" y="6"/>
                  </a:lnTo>
                  <a:lnTo>
                    <a:pt x="467" y="6"/>
                  </a:lnTo>
                  <a:lnTo>
                    <a:pt x="467" y="0"/>
                  </a:lnTo>
                  <a:close/>
                  <a:moveTo>
                    <a:pt x="486" y="0"/>
                  </a:moveTo>
                  <a:lnTo>
                    <a:pt x="488" y="0"/>
                  </a:lnTo>
                  <a:lnTo>
                    <a:pt x="488" y="6"/>
                  </a:lnTo>
                  <a:lnTo>
                    <a:pt x="486" y="6"/>
                  </a:lnTo>
                  <a:lnTo>
                    <a:pt x="486" y="0"/>
                  </a:lnTo>
                  <a:close/>
                  <a:moveTo>
                    <a:pt x="497" y="0"/>
                  </a:moveTo>
                  <a:lnTo>
                    <a:pt x="507" y="0"/>
                  </a:lnTo>
                  <a:lnTo>
                    <a:pt x="507" y="6"/>
                  </a:lnTo>
                  <a:lnTo>
                    <a:pt x="497" y="6"/>
                  </a:lnTo>
                  <a:lnTo>
                    <a:pt x="497" y="0"/>
                  </a:lnTo>
                  <a:close/>
                  <a:moveTo>
                    <a:pt x="516" y="0"/>
                  </a:moveTo>
                  <a:lnTo>
                    <a:pt x="518" y="0"/>
                  </a:lnTo>
                  <a:lnTo>
                    <a:pt x="518" y="6"/>
                  </a:lnTo>
                  <a:lnTo>
                    <a:pt x="516" y="6"/>
                  </a:lnTo>
                  <a:lnTo>
                    <a:pt x="516" y="0"/>
                  </a:lnTo>
                  <a:close/>
                  <a:moveTo>
                    <a:pt x="526" y="0"/>
                  </a:moveTo>
                  <a:lnTo>
                    <a:pt x="537" y="0"/>
                  </a:lnTo>
                  <a:lnTo>
                    <a:pt x="537" y="6"/>
                  </a:lnTo>
                  <a:lnTo>
                    <a:pt x="526" y="6"/>
                  </a:lnTo>
                  <a:lnTo>
                    <a:pt x="526" y="0"/>
                  </a:lnTo>
                  <a:close/>
                  <a:moveTo>
                    <a:pt x="545" y="0"/>
                  </a:moveTo>
                  <a:lnTo>
                    <a:pt x="548" y="0"/>
                  </a:lnTo>
                  <a:lnTo>
                    <a:pt x="548" y="6"/>
                  </a:lnTo>
                  <a:lnTo>
                    <a:pt x="545" y="6"/>
                  </a:lnTo>
                  <a:lnTo>
                    <a:pt x="545" y="0"/>
                  </a:lnTo>
                  <a:close/>
                  <a:moveTo>
                    <a:pt x="556" y="0"/>
                  </a:moveTo>
                  <a:lnTo>
                    <a:pt x="567" y="0"/>
                  </a:lnTo>
                  <a:lnTo>
                    <a:pt x="567" y="6"/>
                  </a:lnTo>
                  <a:lnTo>
                    <a:pt x="556" y="6"/>
                  </a:lnTo>
                  <a:lnTo>
                    <a:pt x="556" y="0"/>
                  </a:lnTo>
                  <a:close/>
                  <a:moveTo>
                    <a:pt x="575" y="0"/>
                  </a:moveTo>
                  <a:lnTo>
                    <a:pt x="578" y="0"/>
                  </a:lnTo>
                  <a:lnTo>
                    <a:pt x="578" y="6"/>
                  </a:lnTo>
                  <a:lnTo>
                    <a:pt x="575" y="6"/>
                  </a:lnTo>
                  <a:lnTo>
                    <a:pt x="575" y="0"/>
                  </a:lnTo>
                  <a:close/>
                  <a:moveTo>
                    <a:pt x="586" y="0"/>
                  </a:moveTo>
                  <a:lnTo>
                    <a:pt x="597" y="0"/>
                  </a:lnTo>
                  <a:lnTo>
                    <a:pt x="597" y="6"/>
                  </a:lnTo>
                  <a:lnTo>
                    <a:pt x="586" y="6"/>
                  </a:lnTo>
                  <a:lnTo>
                    <a:pt x="586" y="0"/>
                  </a:lnTo>
                  <a:close/>
                  <a:moveTo>
                    <a:pt x="605" y="0"/>
                  </a:moveTo>
                  <a:lnTo>
                    <a:pt x="608" y="0"/>
                  </a:lnTo>
                  <a:lnTo>
                    <a:pt x="608" y="6"/>
                  </a:lnTo>
                  <a:lnTo>
                    <a:pt x="605" y="6"/>
                  </a:lnTo>
                  <a:lnTo>
                    <a:pt x="605" y="0"/>
                  </a:lnTo>
                  <a:close/>
                  <a:moveTo>
                    <a:pt x="616" y="0"/>
                  </a:moveTo>
                  <a:lnTo>
                    <a:pt x="627" y="0"/>
                  </a:lnTo>
                  <a:lnTo>
                    <a:pt x="627" y="6"/>
                  </a:lnTo>
                  <a:lnTo>
                    <a:pt x="616" y="6"/>
                  </a:lnTo>
                  <a:lnTo>
                    <a:pt x="616" y="0"/>
                  </a:lnTo>
                  <a:close/>
                  <a:moveTo>
                    <a:pt x="635" y="0"/>
                  </a:moveTo>
                  <a:lnTo>
                    <a:pt x="638" y="0"/>
                  </a:lnTo>
                  <a:lnTo>
                    <a:pt x="638" y="6"/>
                  </a:lnTo>
                  <a:lnTo>
                    <a:pt x="635" y="6"/>
                  </a:lnTo>
                  <a:lnTo>
                    <a:pt x="635" y="0"/>
                  </a:lnTo>
                  <a:close/>
                  <a:moveTo>
                    <a:pt x="646" y="0"/>
                  </a:moveTo>
                  <a:lnTo>
                    <a:pt x="657" y="0"/>
                  </a:lnTo>
                  <a:lnTo>
                    <a:pt x="657" y="6"/>
                  </a:lnTo>
                  <a:lnTo>
                    <a:pt x="646" y="6"/>
                  </a:lnTo>
                  <a:lnTo>
                    <a:pt x="646" y="0"/>
                  </a:lnTo>
                  <a:close/>
                  <a:moveTo>
                    <a:pt x="665" y="0"/>
                  </a:moveTo>
                  <a:lnTo>
                    <a:pt x="668" y="0"/>
                  </a:lnTo>
                  <a:lnTo>
                    <a:pt x="668" y="6"/>
                  </a:lnTo>
                  <a:lnTo>
                    <a:pt x="665" y="6"/>
                  </a:lnTo>
                  <a:lnTo>
                    <a:pt x="665" y="0"/>
                  </a:lnTo>
                  <a:close/>
                  <a:moveTo>
                    <a:pt x="676" y="0"/>
                  </a:moveTo>
                  <a:lnTo>
                    <a:pt x="687" y="0"/>
                  </a:lnTo>
                  <a:lnTo>
                    <a:pt x="687" y="6"/>
                  </a:lnTo>
                  <a:lnTo>
                    <a:pt x="676" y="6"/>
                  </a:lnTo>
                  <a:lnTo>
                    <a:pt x="676" y="0"/>
                  </a:lnTo>
                  <a:close/>
                  <a:moveTo>
                    <a:pt x="695" y="0"/>
                  </a:moveTo>
                  <a:lnTo>
                    <a:pt x="698" y="0"/>
                  </a:lnTo>
                  <a:lnTo>
                    <a:pt x="698" y="6"/>
                  </a:lnTo>
                  <a:lnTo>
                    <a:pt x="695" y="6"/>
                  </a:lnTo>
                  <a:lnTo>
                    <a:pt x="695" y="0"/>
                  </a:lnTo>
                  <a:close/>
                  <a:moveTo>
                    <a:pt x="706" y="0"/>
                  </a:moveTo>
                  <a:lnTo>
                    <a:pt x="717" y="0"/>
                  </a:lnTo>
                  <a:lnTo>
                    <a:pt x="717" y="6"/>
                  </a:lnTo>
                  <a:lnTo>
                    <a:pt x="706" y="6"/>
                  </a:lnTo>
                  <a:lnTo>
                    <a:pt x="706" y="0"/>
                  </a:lnTo>
                  <a:close/>
                  <a:moveTo>
                    <a:pt x="725" y="0"/>
                  </a:moveTo>
                  <a:lnTo>
                    <a:pt x="727" y="0"/>
                  </a:lnTo>
                  <a:lnTo>
                    <a:pt x="727" y="6"/>
                  </a:lnTo>
                  <a:lnTo>
                    <a:pt x="725" y="6"/>
                  </a:lnTo>
                  <a:lnTo>
                    <a:pt x="725" y="0"/>
                  </a:lnTo>
                  <a:close/>
                  <a:moveTo>
                    <a:pt x="736" y="0"/>
                  </a:moveTo>
                  <a:lnTo>
                    <a:pt x="746" y="0"/>
                  </a:lnTo>
                  <a:lnTo>
                    <a:pt x="746" y="6"/>
                  </a:lnTo>
                  <a:lnTo>
                    <a:pt x="736" y="6"/>
                  </a:lnTo>
                  <a:lnTo>
                    <a:pt x="736" y="0"/>
                  </a:lnTo>
                  <a:close/>
                  <a:moveTo>
                    <a:pt x="755" y="0"/>
                  </a:moveTo>
                  <a:lnTo>
                    <a:pt x="757" y="0"/>
                  </a:lnTo>
                  <a:lnTo>
                    <a:pt x="757" y="6"/>
                  </a:lnTo>
                  <a:lnTo>
                    <a:pt x="755" y="6"/>
                  </a:lnTo>
                  <a:lnTo>
                    <a:pt x="755" y="0"/>
                  </a:lnTo>
                  <a:close/>
                  <a:moveTo>
                    <a:pt x="765" y="0"/>
                  </a:moveTo>
                  <a:lnTo>
                    <a:pt x="776" y="0"/>
                  </a:lnTo>
                  <a:lnTo>
                    <a:pt x="776" y="6"/>
                  </a:lnTo>
                  <a:lnTo>
                    <a:pt x="765" y="6"/>
                  </a:lnTo>
                  <a:lnTo>
                    <a:pt x="765" y="0"/>
                  </a:lnTo>
                  <a:close/>
                  <a:moveTo>
                    <a:pt x="785" y="0"/>
                  </a:moveTo>
                  <a:lnTo>
                    <a:pt x="787" y="0"/>
                  </a:lnTo>
                  <a:lnTo>
                    <a:pt x="787" y="6"/>
                  </a:lnTo>
                  <a:lnTo>
                    <a:pt x="785" y="6"/>
                  </a:lnTo>
                  <a:lnTo>
                    <a:pt x="785" y="0"/>
                  </a:lnTo>
                  <a:close/>
                  <a:moveTo>
                    <a:pt x="796" y="0"/>
                  </a:moveTo>
                  <a:lnTo>
                    <a:pt x="806" y="0"/>
                  </a:lnTo>
                  <a:lnTo>
                    <a:pt x="806" y="6"/>
                  </a:lnTo>
                  <a:lnTo>
                    <a:pt x="796" y="6"/>
                  </a:lnTo>
                  <a:lnTo>
                    <a:pt x="796" y="0"/>
                  </a:lnTo>
                  <a:close/>
                  <a:moveTo>
                    <a:pt x="815" y="0"/>
                  </a:moveTo>
                  <a:lnTo>
                    <a:pt x="817" y="0"/>
                  </a:lnTo>
                  <a:lnTo>
                    <a:pt x="817" y="6"/>
                  </a:lnTo>
                  <a:lnTo>
                    <a:pt x="815" y="6"/>
                  </a:lnTo>
                  <a:lnTo>
                    <a:pt x="815" y="0"/>
                  </a:lnTo>
                  <a:close/>
                  <a:moveTo>
                    <a:pt x="825" y="0"/>
                  </a:moveTo>
                  <a:lnTo>
                    <a:pt x="836" y="0"/>
                  </a:lnTo>
                  <a:lnTo>
                    <a:pt x="836" y="6"/>
                  </a:lnTo>
                  <a:lnTo>
                    <a:pt x="825" y="6"/>
                  </a:lnTo>
                  <a:lnTo>
                    <a:pt x="825" y="0"/>
                  </a:lnTo>
                  <a:close/>
                  <a:moveTo>
                    <a:pt x="844" y="0"/>
                  </a:moveTo>
                  <a:lnTo>
                    <a:pt x="847" y="0"/>
                  </a:lnTo>
                  <a:lnTo>
                    <a:pt x="847" y="6"/>
                  </a:lnTo>
                  <a:lnTo>
                    <a:pt x="844" y="6"/>
                  </a:lnTo>
                  <a:lnTo>
                    <a:pt x="844" y="0"/>
                  </a:lnTo>
                  <a:close/>
                  <a:moveTo>
                    <a:pt x="855" y="0"/>
                  </a:moveTo>
                  <a:lnTo>
                    <a:pt x="866" y="0"/>
                  </a:lnTo>
                  <a:lnTo>
                    <a:pt x="866" y="6"/>
                  </a:lnTo>
                  <a:lnTo>
                    <a:pt x="855" y="6"/>
                  </a:lnTo>
                  <a:lnTo>
                    <a:pt x="855" y="0"/>
                  </a:lnTo>
                  <a:close/>
                  <a:moveTo>
                    <a:pt x="874" y="0"/>
                  </a:moveTo>
                  <a:lnTo>
                    <a:pt x="877" y="0"/>
                  </a:lnTo>
                  <a:lnTo>
                    <a:pt x="877" y="6"/>
                  </a:lnTo>
                  <a:lnTo>
                    <a:pt x="874" y="6"/>
                  </a:lnTo>
                  <a:lnTo>
                    <a:pt x="874" y="0"/>
                  </a:lnTo>
                  <a:close/>
                  <a:moveTo>
                    <a:pt x="885" y="0"/>
                  </a:moveTo>
                  <a:lnTo>
                    <a:pt x="896" y="0"/>
                  </a:lnTo>
                  <a:lnTo>
                    <a:pt x="896" y="6"/>
                  </a:lnTo>
                  <a:lnTo>
                    <a:pt x="885" y="6"/>
                  </a:lnTo>
                  <a:lnTo>
                    <a:pt x="885" y="0"/>
                  </a:lnTo>
                  <a:close/>
                  <a:moveTo>
                    <a:pt x="904" y="0"/>
                  </a:moveTo>
                  <a:lnTo>
                    <a:pt x="907" y="0"/>
                  </a:lnTo>
                  <a:lnTo>
                    <a:pt x="907" y="6"/>
                  </a:lnTo>
                  <a:lnTo>
                    <a:pt x="904" y="6"/>
                  </a:lnTo>
                  <a:lnTo>
                    <a:pt x="904" y="0"/>
                  </a:lnTo>
                  <a:close/>
                  <a:moveTo>
                    <a:pt x="915" y="0"/>
                  </a:moveTo>
                  <a:lnTo>
                    <a:pt x="926" y="0"/>
                  </a:lnTo>
                  <a:lnTo>
                    <a:pt x="926" y="6"/>
                  </a:lnTo>
                  <a:lnTo>
                    <a:pt x="915" y="6"/>
                  </a:lnTo>
                  <a:lnTo>
                    <a:pt x="915" y="0"/>
                  </a:lnTo>
                  <a:close/>
                  <a:moveTo>
                    <a:pt x="934" y="0"/>
                  </a:moveTo>
                  <a:lnTo>
                    <a:pt x="937" y="0"/>
                  </a:lnTo>
                  <a:lnTo>
                    <a:pt x="937" y="6"/>
                  </a:lnTo>
                  <a:lnTo>
                    <a:pt x="934" y="6"/>
                  </a:lnTo>
                  <a:lnTo>
                    <a:pt x="934" y="0"/>
                  </a:lnTo>
                  <a:close/>
                  <a:moveTo>
                    <a:pt x="945" y="0"/>
                  </a:moveTo>
                  <a:lnTo>
                    <a:pt x="956" y="0"/>
                  </a:lnTo>
                  <a:lnTo>
                    <a:pt x="956" y="6"/>
                  </a:lnTo>
                  <a:lnTo>
                    <a:pt x="945" y="6"/>
                  </a:lnTo>
                  <a:lnTo>
                    <a:pt x="945" y="0"/>
                  </a:lnTo>
                  <a:close/>
                  <a:moveTo>
                    <a:pt x="964" y="0"/>
                  </a:moveTo>
                  <a:lnTo>
                    <a:pt x="967" y="0"/>
                  </a:lnTo>
                  <a:lnTo>
                    <a:pt x="967" y="6"/>
                  </a:lnTo>
                  <a:lnTo>
                    <a:pt x="964" y="6"/>
                  </a:lnTo>
                  <a:lnTo>
                    <a:pt x="964" y="0"/>
                  </a:lnTo>
                  <a:close/>
                  <a:moveTo>
                    <a:pt x="975" y="0"/>
                  </a:moveTo>
                  <a:lnTo>
                    <a:pt x="986" y="0"/>
                  </a:lnTo>
                  <a:lnTo>
                    <a:pt x="986" y="6"/>
                  </a:lnTo>
                  <a:lnTo>
                    <a:pt x="975" y="6"/>
                  </a:lnTo>
                  <a:lnTo>
                    <a:pt x="975" y="0"/>
                  </a:lnTo>
                  <a:close/>
                  <a:moveTo>
                    <a:pt x="994" y="0"/>
                  </a:moveTo>
                  <a:lnTo>
                    <a:pt x="997" y="0"/>
                  </a:lnTo>
                  <a:lnTo>
                    <a:pt x="997" y="6"/>
                  </a:lnTo>
                  <a:lnTo>
                    <a:pt x="994" y="6"/>
                  </a:lnTo>
                  <a:lnTo>
                    <a:pt x="994" y="0"/>
                  </a:lnTo>
                  <a:close/>
                  <a:moveTo>
                    <a:pt x="1005" y="0"/>
                  </a:moveTo>
                  <a:lnTo>
                    <a:pt x="1016" y="0"/>
                  </a:lnTo>
                  <a:lnTo>
                    <a:pt x="1016" y="6"/>
                  </a:lnTo>
                  <a:lnTo>
                    <a:pt x="1005" y="6"/>
                  </a:lnTo>
                  <a:lnTo>
                    <a:pt x="1005" y="0"/>
                  </a:lnTo>
                  <a:close/>
                  <a:moveTo>
                    <a:pt x="1024" y="0"/>
                  </a:moveTo>
                  <a:lnTo>
                    <a:pt x="1026" y="0"/>
                  </a:lnTo>
                  <a:lnTo>
                    <a:pt x="1026" y="6"/>
                  </a:lnTo>
                  <a:lnTo>
                    <a:pt x="1024" y="6"/>
                  </a:lnTo>
                  <a:lnTo>
                    <a:pt x="1024" y="0"/>
                  </a:lnTo>
                  <a:close/>
                  <a:moveTo>
                    <a:pt x="1035" y="0"/>
                  </a:moveTo>
                  <a:lnTo>
                    <a:pt x="1045" y="0"/>
                  </a:lnTo>
                  <a:lnTo>
                    <a:pt x="1045" y="6"/>
                  </a:lnTo>
                  <a:lnTo>
                    <a:pt x="1035" y="6"/>
                  </a:lnTo>
                  <a:lnTo>
                    <a:pt x="1035" y="0"/>
                  </a:lnTo>
                  <a:close/>
                  <a:moveTo>
                    <a:pt x="1054" y="0"/>
                  </a:moveTo>
                  <a:lnTo>
                    <a:pt x="1056" y="0"/>
                  </a:lnTo>
                  <a:lnTo>
                    <a:pt x="1056" y="6"/>
                  </a:lnTo>
                  <a:lnTo>
                    <a:pt x="1054" y="6"/>
                  </a:lnTo>
                  <a:lnTo>
                    <a:pt x="1054" y="0"/>
                  </a:lnTo>
                  <a:close/>
                  <a:moveTo>
                    <a:pt x="1064" y="0"/>
                  </a:moveTo>
                  <a:lnTo>
                    <a:pt x="1075" y="0"/>
                  </a:lnTo>
                  <a:lnTo>
                    <a:pt x="1075" y="6"/>
                  </a:lnTo>
                  <a:lnTo>
                    <a:pt x="1064" y="6"/>
                  </a:lnTo>
                  <a:lnTo>
                    <a:pt x="1064" y="0"/>
                  </a:lnTo>
                  <a:close/>
                  <a:moveTo>
                    <a:pt x="1083" y="0"/>
                  </a:moveTo>
                  <a:lnTo>
                    <a:pt x="1086" y="0"/>
                  </a:lnTo>
                  <a:lnTo>
                    <a:pt x="1086" y="6"/>
                  </a:lnTo>
                  <a:lnTo>
                    <a:pt x="1083" y="6"/>
                  </a:lnTo>
                  <a:lnTo>
                    <a:pt x="1083" y="0"/>
                  </a:lnTo>
                  <a:close/>
                  <a:moveTo>
                    <a:pt x="1094" y="0"/>
                  </a:moveTo>
                  <a:lnTo>
                    <a:pt x="1105" y="0"/>
                  </a:lnTo>
                  <a:lnTo>
                    <a:pt x="1105" y="6"/>
                  </a:lnTo>
                  <a:lnTo>
                    <a:pt x="1094" y="6"/>
                  </a:lnTo>
                  <a:lnTo>
                    <a:pt x="1094" y="0"/>
                  </a:lnTo>
                  <a:close/>
                  <a:moveTo>
                    <a:pt x="1113" y="0"/>
                  </a:moveTo>
                  <a:lnTo>
                    <a:pt x="1116" y="0"/>
                  </a:lnTo>
                  <a:lnTo>
                    <a:pt x="1116" y="6"/>
                  </a:lnTo>
                  <a:lnTo>
                    <a:pt x="1113" y="6"/>
                  </a:lnTo>
                  <a:lnTo>
                    <a:pt x="1113" y="0"/>
                  </a:lnTo>
                  <a:close/>
                  <a:moveTo>
                    <a:pt x="1124" y="0"/>
                  </a:moveTo>
                  <a:lnTo>
                    <a:pt x="1135" y="0"/>
                  </a:lnTo>
                  <a:lnTo>
                    <a:pt x="1135" y="6"/>
                  </a:lnTo>
                  <a:lnTo>
                    <a:pt x="1124" y="6"/>
                  </a:lnTo>
                  <a:lnTo>
                    <a:pt x="1124" y="0"/>
                  </a:lnTo>
                  <a:close/>
                  <a:moveTo>
                    <a:pt x="1143" y="0"/>
                  </a:moveTo>
                  <a:lnTo>
                    <a:pt x="1146" y="0"/>
                  </a:lnTo>
                  <a:lnTo>
                    <a:pt x="1146" y="6"/>
                  </a:lnTo>
                  <a:lnTo>
                    <a:pt x="1143" y="6"/>
                  </a:lnTo>
                  <a:lnTo>
                    <a:pt x="1143" y="0"/>
                  </a:lnTo>
                  <a:close/>
                  <a:moveTo>
                    <a:pt x="1154" y="0"/>
                  </a:moveTo>
                  <a:lnTo>
                    <a:pt x="1165" y="0"/>
                  </a:lnTo>
                  <a:lnTo>
                    <a:pt x="1165" y="6"/>
                  </a:lnTo>
                  <a:lnTo>
                    <a:pt x="1154" y="6"/>
                  </a:lnTo>
                  <a:lnTo>
                    <a:pt x="1154" y="0"/>
                  </a:lnTo>
                  <a:close/>
                  <a:moveTo>
                    <a:pt x="1173" y="0"/>
                  </a:moveTo>
                  <a:lnTo>
                    <a:pt x="1176" y="0"/>
                  </a:lnTo>
                  <a:lnTo>
                    <a:pt x="1176" y="6"/>
                  </a:lnTo>
                  <a:lnTo>
                    <a:pt x="1173" y="6"/>
                  </a:lnTo>
                  <a:lnTo>
                    <a:pt x="1173" y="0"/>
                  </a:lnTo>
                  <a:close/>
                  <a:moveTo>
                    <a:pt x="1184" y="0"/>
                  </a:moveTo>
                  <a:lnTo>
                    <a:pt x="1195" y="0"/>
                  </a:lnTo>
                  <a:lnTo>
                    <a:pt x="1195" y="6"/>
                  </a:lnTo>
                  <a:lnTo>
                    <a:pt x="1184" y="6"/>
                  </a:lnTo>
                  <a:lnTo>
                    <a:pt x="1184" y="0"/>
                  </a:lnTo>
                  <a:close/>
                  <a:moveTo>
                    <a:pt x="1203" y="0"/>
                  </a:moveTo>
                  <a:lnTo>
                    <a:pt x="1206" y="0"/>
                  </a:lnTo>
                  <a:lnTo>
                    <a:pt x="1206" y="6"/>
                  </a:lnTo>
                  <a:lnTo>
                    <a:pt x="1203" y="6"/>
                  </a:lnTo>
                  <a:lnTo>
                    <a:pt x="1203" y="0"/>
                  </a:lnTo>
                  <a:close/>
                  <a:moveTo>
                    <a:pt x="1214" y="0"/>
                  </a:moveTo>
                  <a:lnTo>
                    <a:pt x="1225" y="0"/>
                  </a:lnTo>
                  <a:lnTo>
                    <a:pt x="1225" y="6"/>
                  </a:lnTo>
                  <a:lnTo>
                    <a:pt x="1214" y="6"/>
                  </a:lnTo>
                  <a:lnTo>
                    <a:pt x="1214" y="0"/>
                  </a:lnTo>
                  <a:close/>
                  <a:moveTo>
                    <a:pt x="1233" y="0"/>
                  </a:moveTo>
                  <a:lnTo>
                    <a:pt x="1236" y="0"/>
                  </a:lnTo>
                  <a:lnTo>
                    <a:pt x="1236" y="6"/>
                  </a:lnTo>
                  <a:lnTo>
                    <a:pt x="1233" y="6"/>
                  </a:lnTo>
                  <a:lnTo>
                    <a:pt x="1233" y="0"/>
                  </a:lnTo>
                  <a:close/>
                  <a:moveTo>
                    <a:pt x="1244" y="0"/>
                  </a:moveTo>
                  <a:lnTo>
                    <a:pt x="1255" y="0"/>
                  </a:lnTo>
                  <a:lnTo>
                    <a:pt x="1255" y="6"/>
                  </a:lnTo>
                  <a:lnTo>
                    <a:pt x="1244" y="6"/>
                  </a:lnTo>
                  <a:lnTo>
                    <a:pt x="1244" y="0"/>
                  </a:lnTo>
                  <a:close/>
                  <a:moveTo>
                    <a:pt x="1263" y="0"/>
                  </a:moveTo>
                  <a:lnTo>
                    <a:pt x="1265" y="0"/>
                  </a:lnTo>
                  <a:lnTo>
                    <a:pt x="1265" y="6"/>
                  </a:lnTo>
                  <a:lnTo>
                    <a:pt x="1263" y="6"/>
                  </a:lnTo>
                  <a:lnTo>
                    <a:pt x="1263" y="0"/>
                  </a:lnTo>
                  <a:close/>
                  <a:moveTo>
                    <a:pt x="1274" y="0"/>
                  </a:moveTo>
                  <a:lnTo>
                    <a:pt x="1285" y="0"/>
                  </a:lnTo>
                  <a:lnTo>
                    <a:pt x="1285" y="6"/>
                  </a:lnTo>
                  <a:lnTo>
                    <a:pt x="1274" y="6"/>
                  </a:lnTo>
                  <a:lnTo>
                    <a:pt x="1274" y="0"/>
                  </a:lnTo>
                  <a:close/>
                  <a:moveTo>
                    <a:pt x="1293" y="0"/>
                  </a:moveTo>
                  <a:lnTo>
                    <a:pt x="1295" y="0"/>
                  </a:lnTo>
                  <a:lnTo>
                    <a:pt x="1295" y="6"/>
                  </a:lnTo>
                  <a:lnTo>
                    <a:pt x="1293" y="6"/>
                  </a:lnTo>
                  <a:lnTo>
                    <a:pt x="1293" y="0"/>
                  </a:lnTo>
                  <a:close/>
                  <a:moveTo>
                    <a:pt x="1304" y="0"/>
                  </a:moveTo>
                  <a:lnTo>
                    <a:pt x="1314" y="0"/>
                  </a:lnTo>
                  <a:lnTo>
                    <a:pt x="1314" y="6"/>
                  </a:lnTo>
                  <a:lnTo>
                    <a:pt x="1304" y="6"/>
                  </a:lnTo>
                  <a:lnTo>
                    <a:pt x="1304" y="0"/>
                  </a:lnTo>
                  <a:close/>
                  <a:moveTo>
                    <a:pt x="1323" y="0"/>
                  </a:moveTo>
                  <a:lnTo>
                    <a:pt x="1325" y="0"/>
                  </a:lnTo>
                  <a:lnTo>
                    <a:pt x="1325" y="6"/>
                  </a:lnTo>
                  <a:lnTo>
                    <a:pt x="1323" y="6"/>
                  </a:lnTo>
                  <a:lnTo>
                    <a:pt x="1323" y="0"/>
                  </a:lnTo>
                  <a:close/>
                  <a:moveTo>
                    <a:pt x="1333" y="0"/>
                  </a:moveTo>
                  <a:lnTo>
                    <a:pt x="1344" y="0"/>
                  </a:lnTo>
                  <a:lnTo>
                    <a:pt x="1344" y="6"/>
                  </a:lnTo>
                  <a:lnTo>
                    <a:pt x="1333" y="6"/>
                  </a:lnTo>
                  <a:lnTo>
                    <a:pt x="1333" y="0"/>
                  </a:lnTo>
                  <a:close/>
                  <a:moveTo>
                    <a:pt x="1353" y="0"/>
                  </a:moveTo>
                  <a:lnTo>
                    <a:pt x="1355" y="0"/>
                  </a:lnTo>
                  <a:lnTo>
                    <a:pt x="1355" y="6"/>
                  </a:lnTo>
                  <a:lnTo>
                    <a:pt x="1353" y="6"/>
                  </a:lnTo>
                  <a:lnTo>
                    <a:pt x="1353" y="0"/>
                  </a:lnTo>
                  <a:close/>
                  <a:moveTo>
                    <a:pt x="1363" y="0"/>
                  </a:moveTo>
                  <a:lnTo>
                    <a:pt x="1374" y="0"/>
                  </a:lnTo>
                  <a:lnTo>
                    <a:pt x="1374" y="6"/>
                  </a:lnTo>
                  <a:lnTo>
                    <a:pt x="1363" y="6"/>
                  </a:lnTo>
                  <a:lnTo>
                    <a:pt x="1363" y="0"/>
                  </a:lnTo>
                  <a:close/>
                  <a:moveTo>
                    <a:pt x="1382" y="0"/>
                  </a:moveTo>
                  <a:lnTo>
                    <a:pt x="1385" y="0"/>
                  </a:lnTo>
                  <a:lnTo>
                    <a:pt x="1385" y="6"/>
                  </a:lnTo>
                  <a:lnTo>
                    <a:pt x="1382" y="6"/>
                  </a:lnTo>
                  <a:lnTo>
                    <a:pt x="1382" y="0"/>
                  </a:lnTo>
                  <a:close/>
                  <a:moveTo>
                    <a:pt x="1393" y="0"/>
                  </a:moveTo>
                  <a:lnTo>
                    <a:pt x="1404" y="0"/>
                  </a:lnTo>
                  <a:lnTo>
                    <a:pt x="1404" y="6"/>
                  </a:lnTo>
                  <a:lnTo>
                    <a:pt x="1393" y="6"/>
                  </a:lnTo>
                  <a:lnTo>
                    <a:pt x="1393" y="0"/>
                  </a:lnTo>
                  <a:close/>
                  <a:moveTo>
                    <a:pt x="1412" y="0"/>
                  </a:moveTo>
                  <a:lnTo>
                    <a:pt x="1415" y="0"/>
                  </a:lnTo>
                  <a:lnTo>
                    <a:pt x="1415" y="6"/>
                  </a:lnTo>
                  <a:lnTo>
                    <a:pt x="1412" y="6"/>
                  </a:lnTo>
                  <a:lnTo>
                    <a:pt x="1412" y="0"/>
                  </a:lnTo>
                  <a:close/>
                  <a:moveTo>
                    <a:pt x="1423" y="0"/>
                  </a:moveTo>
                  <a:lnTo>
                    <a:pt x="1434" y="0"/>
                  </a:lnTo>
                  <a:lnTo>
                    <a:pt x="1434" y="6"/>
                  </a:lnTo>
                  <a:lnTo>
                    <a:pt x="1423" y="6"/>
                  </a:lnTo>
                  <a:lnTo>
                    <a:pt x="1423" y="0"/>
                  </a:lnTo>
                  <a:close/>
                  <a:moveTo>
                    <a:pt x="1442" y="0"/>
                  </a:moveTo>
                  <a:lnTo>
                    <a:pt x="1445" y="0"/>
                  </a:lnTo>
                  <a:lnTo>
                    <a:pt x="1445" y="6"/>
                  </a:lnTo>
                  <a:lnTo>
                    <a:pt x="1442" y="6"/>
                  </a:lnTo>
                  <a:lnTo>
                    <a:pt x="1442" y="0"/>
                  </a:lnTo>
                  <a:close/>
                  <a:moveTo>
                    <a:pt x="1453" y="0"/>
                  </a:moveTo>
                  <a:lnTo>
                    <a:pt x="1464" y="0"/>
                  </a:lnTo>
                  <a:lnTo>
                    <a:pt x="1464" y="6"/>
                  </a:lnTo>
                  <a:lnTo>
                    <a:pt x="1453" y="6"/>
                  </a:lnTo>
                  <a:lnTo>
                    <a:pt x="1453" y="0"/>
                  </a:lnTo>
                  <a:close/>
                  <a:moveTo>
                    <a:pt x="1472" y="0"/>
                  </a:moveTo>
                  <a:lnTo>
                    <a:pt x="1475" y="0"/>
                  </a:lnTo>
                  <a:lnTo>
                    <a:pt x="1475" y="6"/>
                  </a:lnTo>
                  <a:lnTo>
                    <a:pt x="1472" y="6"/>
                  </a:lnTo>
                  <a:lnTo>
                    <a:pt x="1472" y="0"/>
                  </a:lnTo>
                  <a:close/>
                  <a:moveTo>
                    <a:pt x="1483" y="0"/>
                  </a:moveTo>
                  <a:lnTo>
                    <a:pt x="1494" y="0"/>
                  </a:lnTo>
                  <a:lnTo>
                    <a:pt x="1494" y="6"/>
                  </a:lnTo>
                  <a:lnTo>
                    <a:pt x="1483" y="6"/>
                  </a:lnTo>
                  <a:lnTo>
                    <a:pt x="1483" y="0"/>
                  </a:lnTo>
                  <a:close/>
                  <a:moveTo>
                    <a:pt x="1502" y="0"/>
                  </a:moveTo>
                  <a:lnTo>
                    <a:pt x="1505" y="0"/>
                  </a:lnTo>
                  <a:lnTo>
                    <a:pt x="1505" y="6"/>
                  </a:lnTo>
                  <a:lnTo>
                    <a:pt x="1502" y="6"/>
                  </a:lnTo>
                  <a:lnTo>
                    <a:pt x="1502" y="0"/>
                  </a:lnTo>
                  <a:close/>
                  <a:moveTo>
                    <a:pt x="1513" y="0"/>
                  </a:moveTo>
                  <a:lnTo>
                    <a:pt x="1524" y="0"/>
                  </a:lnTo>
                  <a:lnTo>
                    <a:pt x="1524" y="6"/>
                  </a:lnTo>
                  <a:lnTo>
                    <a:pt x="1513" y="6"/>
                  </a:lnTo>
                  <a:lnTo>
                    <a:pt x="1513" y="0"/>
                  </a:lnTo>
                  <a:close/>
                  <a:moveTo>
                    <a:pt x="1532" y="0"/>
                  </a:moveTo>
                  <a:lnTo>
                    <a:pt x="1535" y="0"/>
                  </a:lnTo>
                  <a:lnTo>
                    <a:pt x="1535" y="6"/>
                  </a:lnTo>
                  <a:lnTo>
                    <a:pt x="1532" y="6"/>
                  </a:lnTo>
                  <a:lnTo>
                    <a:pt x="1532" y="0"/>
                  </a:lnTo>
                  <a:close/>
                  <a:moveTo>
                    <a:pt x="1543" y="0"/>
                  </a:moveTo>
                  <a:lnTo>
                    <a:pt x="1554" y="0"/>
                  </a:lnTo>
                  <a:lnTo>
                    <a:pt x="1554" y="6"/>
                  </a:lnTo>
                  <a:lnTo>
                    <a:pt x="1543" y="6"/>
                  </a:lnTo>
                  <a:lnTo>
                    <a:pt x="1543" y="0"/>
                  </a:lnTo>
                  <a:close/>
                  <a:moveTo>
                    <a:pt x="1562" y="0"/>
                  </a:moveTo>
                  <a:lnTo>
                    <a:pt x="1564" y="0"/>
                  </a:lnTo>
                  <a:lnTo>
                    <a:pt x="1564" y="6"/>
                  </a:lnTo>
                  <a:lnTo>
                    <a:pt x="1562" y="6"/>
                  </a:lnTo>
                  <a:lnTo>
                    <a:pt x="1562" y="0"/>
                  </a:lnTo>
                  <a:close/>
                  <a:moveTo>
                    <a:pt x="1573" y="0"/>
                  </a:moveTo>
                  <a:lnTo>
                    <a:pt x="1583" y="0"/>
                  </a:lnTo>
                  <a:lnTo>
                    <a:pt x="1583" y="6"/>
                  </a:lnTo>
                  <a:lnTo>
                    <a:pt x="1573" y="6"/>
                  </a:lnTo>
                  <a:lnTo>
                    <a:pt x="1573" y="0"/>
                  </a:lnTo>
                  <a:close/>
                  <a:moveTo>
                    <a:pt x="1592" y="0"/>
                  </a:moveTo>
                  <a:lnTo>
                    <a:pt x="1594" y="0"/>
                  </a:lnTo>
                  <a:lnTo>
                    <a:pt x="1594" y="6"/>
                  </a:lnTo>
                  <a:lnTo>
                    <a:pt x="1592" y="6"/>
                  </a:lnTo>
                  <a:lnTo>
                    <a:pt x="1592" y="0"/>
                  </a:lnTo>
                  <a:close/>
                  <a:moveTo>
                    <a:pt x="1602" y="0"/>
                  </a:moveTo>
                  <a:lnTo>
                    <a:pt x="1613" y="0"/>
                  </a:lnTo>
                  <a:lnTo>
                    <a:pt x="1613" y="6"/>
                  </a:lnTo>
                  <a:lnTo>
                    <a:pt x="1602" y="6"/>
                  </a:lnTo>
                  <a:lnTo>
                    <a:pt x="1602" y="0"/>
                  </a:lnTo>
                  <a:close/>
                  <a:moveTo>
                    <a:pt x="1622" y="0"/>
                  </a:moveTo>
                  <a:lnTo>
                    <a:pt x="1624" y="0"/>
                  </a:lnTo>
                  <a:lnTo>
                    <a:pt x="1624" y="6"/>
                  </a:lnTo>
                  <a:lnTo>
                    <a:pt x="1622" y="6"/>
                  </a:lnTo>
                  <a:lnTo>
                    <a:pt x="1622" y="0"/>
                  </a:lnTo>
                  <a:close/>
                  <a:moveTo>
                    <a:pt x="1632" y="0"/>
                  </a:moveTo>
                  <a:lnTo>
                    <a:pt x="1643" y="0"/>
                  </a:lnTo>
                  <a:lnTo>
                    <a:pt x="1643" y="6"/>
                  </a:lnTo>
                  <a:lnTo>
                    <a:pt x="1632" y="6"/>
                  </a:lnTo>
                  <a:lnTo>
                    <a:pt x="1632" y="0"/>
                  </a:lnTo>
                  <a:close/>
                  <a:moveTo>
                    <a:pt x="1651" y="0"/>
                  </a:moveTo>
                  <a:lnTo>
                    <a:pt x="1654" y="0"/>
                  </a:lnTo>
                  <a:lnTo>
                    <a:pt x="1654" y="6"/>
                  </a:lnTo>
                  <a:lnTo>
                    <a:pt x="1651" y="6"/>
                  </a:lnTo>
                  <a:lnTo>
                    <a:pt x="1651" y="0"/>
                  </a:lnTo>
                  <a:close/>
                  <a:moveTo>
                    <a:pt x="1662" y="0"/>
                  </a:moveTo>
                  <a:lnTo>
                    <a:pt x="1673" y="0"/>
                  </a:lnTo>
                  <a:lnTo>
                    <a:pt x="1673" y="6"/>
                  </a:lnTo>
                  <a:lnTo>
                    <a:pt x="1662" y="6"/>
                  </a:lnTo>
                  <a:lnTo>
                    <a:pt x="1662" y="0"/>
                  </a:lnTo>
                  <a:close/>
                  <a:moveTo>
                    <a:pt x="1681" y="0"/>
                  </a:moveTo>
                  <a:lnTo>
                    <a:pt x="1684" y="0"/>
                  </a:lnTo>
                  <a:lnTo>
                    <a:pt x="1684" y="6"/>
                  </a:lnTo>
                  <a:lnTo>
                    <a:pt x="1681" y="6"/>
                  </a:lnTo>
                  <a:lnTo>
                    <a:pt x="1681" y="0"/>
                  </a:lnTo>
                  <a:close/>
                  <a:moveTo>
                    <a:pt x="1692" y="0"/>
                  </a:moveTo>
                  <a:lnTo>
                    <a:pt x="1703" y="0"/>
                  </a:lnTo>
                  <a:lnTo>
                    <a:pt x="1703" y="6"/>
                  </a:lnTo>
                  <a:lnTo>
                    <a:pt x="1692" y="6"/>
                  </a:lnTo>
                  <a:lnTo>
                    <a:pt x="1692" y="0"/>
                  </a:lnTo>
                  <a:close/>
                  <a:moveTo>
                    <a:pt x="1711" y="0"/>
                  </a:moveTo>
                  <a:lnTo>
                    <a:pt x="1714" y="0"/>
                  </a:lnTo>
                  <a:lnTo>
                    <a:pt x="1714" y="6"/>
                  </a:lnTo>
                  <a:lnTo>
                    <a:pt x="1711" y="6"/>
                  </a:lnTo>
                  <a:lnTo>
                    <a:pt x="1711" y="0"/>
                  </a:lnTo>
                  <a:close/>
                  <a:moveTo>
                    <a:pt x="1722" y="0"/>
                  </a:moveTo>
                  <a:lnTo>
                    <a:pt x="1733" y="0"/>
                  </a:lnTo>
                  <a:lnTo>
                    <a:pt x="1733" y="6"/>
                  </a:lnTo>
                  <a:lnTo>
                    <a:pt x="1722" y="6"/>
                  </a:lnTo>
                  <a:lnTo>
                    <a:pt x="1722" y="0"/>
                  </a:lnTo>
                  <a:close/>
                  <a:moveTo>
                    <a:pt x="1741" y="0"/>
                  </a:moveTo>
                  <a:lnTo>
                    <a:pt x="1744" y="0"/>
                  </a:lnTo>
                  <a:lnTo>
                    <a:pt x="1744" y="6"/>
                  </a:lnTo>
                  <a:lnTo>
                    <a:pt x="1741" y="6"/>
                  </a:lnTo>
                  <a:lnTo>
                    <a:pt x="1741" y="0"/>
                  </a:lnTo>
                  <a:close/>
                  <a:moveTo>
                    <a:pt x="1752" y="0"/>
                  </a:moveTo>
                  <a:lnTo>
                    <a:pt x="1763" y="0"/>
                  </a:lnTo>
                  <a:lnTo>
                    <a:pt x="1763" y="6"/>
                  </a:lnTo>
                  <a:lnTo>
                    <a:pt x="1752" y="6"/>
                  </a:lnTo>
                  <a:lnTo>
                    <a:pt x="1752" y="0"/>
                  </a:lnTo>
                  <a:close/>
                  <a:moveTo>
                    <a:pt x="1771" y="0"/>
                  </a:moveTo>
                  <a:lnTo>
                    <a:pt x="1774" y="0"/>
                  </a:lnTo>
                  <a:lnTo>
                    <a:pt x="1774" y="6"/>
                  </a:lnTo>
                  <a:lnTo>
                    <a:pt x="1771" y="6"/>
                  </a:lnTo>
                  <a:lnTo>
                    <a:pt x="1771" y="0"/>
                  </a:lnTo>
                  <a:close/>
                  <a:moveTo>
                    <a:pt x="1782" y="0"/>
                  </a:moveTo>
                  <a:lnTo>
                    <a:pt x="1793" y="0"/>
                  </a:lnTo>
                  <a:lnTo>
                    <a:pt x="1793" y="6"/>
                  </a:lnTo>
                  <a:lnTo>
                    <a:pt x="1782" y="6"/>
                  </a:lnTo>
                  <a:lnTo>
                    <a:pt x="1782" y="0"/>
                  </a:lnTo>
                  <a:close/>
                  <a:moveTo>
                    <a:pt x="1801" y="0"/>
                  </a:moveTo>
                  <a:lnTo>
                    <a:pt x="1804" y="0"/>
                  </a:lnTo>
                  <a:lnTo>
                    <a:pt x="1804" y="6"/>
                  </a:lnTo>
                  <a:lnTo>
                    <a:pt x="1801" y="6"/>
                  </a:lnTo>
                  <a:lnTo>
                    <a:pt x="1801" y="0"/>
                  </a:lnTo>
                  <a:close/>
                  <a:moveTo>
                    <a:pt x="1812" y="0"/>
                  </a:moveTo>
                  <a:lnTo>
                    <a:pt x="1823" y="0"/>
                  </a:lnTo>
                  <a:lnTo>
                    <a:pt x="1823" y="6"/>
                  </a:lnTo>
                  <a:lnTo>
                    <a:pt x="1812" y="6"/>
                  </a:lnTo>
                  <a:lnTo>
                    <a:pt x="1812" y="0"/>
                  </a:lnTo>
                  <a:close/>
                  <a:moveTo>
                    <a:pt x="1831" y="0"/>
                  </a:moveTo>
                  <a:lnTo>
                    <a:pt x="1833" y="0"/>
                  </a:lnTo>
                  <a:lnTo>
                    <a:pt x="1833" y="6"/>
                  </a:lnTo>
                  <a:lnTo>
                    <a:pt x="1831" y="6"/>
                  </a:lnTo>
                  <a:lnTo>
                    <a:pt x="1831" y="0"/>
                  </a:lnTo>
                  <a:close/>
                  <a:moveTo>
                    <a:pt x="1842" y="0"/>
                  </a:moveTo>
                  <a:lnTo>
                    <a:pt x="1852" y="0"/>
                  </a:lnTo>
                  <a:lnTo>
                    <a:pt x="1852" y="6"/>
                  </a:lnTo>
                  <a:lnTo>
                    <a:pt x="1842" y="6"/>
                  </a:lnTo>
                  <a:lnTo>
                    <a:pt x="1842" y="0"/>
                  </a:lnTo>
                  <a:close/>
                  <a:moveTo>
                    <a:pt x="1861" y="0"/>
                  </a:moveTo>
                  <a:lnTo>
                    <a:pt x="1863" y="0"/>
                  </a:lnTo>
                  <a:lnTo>
                    <a:pt x="1863" y="6"/>
                  </a:lnTo>
                  <a:lnTo>
                    <a:pt x="1861" y="6"/>
                  </a:lnTo>
                  <a:lnTo>
                    <a:pt x="1861" y="0"/>
                  </a:lnTo>
                  <a:close/>
                  <a:moveTo>
                    <a:pt x="1871" y="0"/>
                  </a:moveTo>
                  <a:lnTo>
                    <a:pt x="1882" y="0"/>
                  </a:lnTo>
                  <a:lnTo>
                    <a:pt x="1882" y="6"/>
                  </a:lnTo>
                  <a:lnTo>
                    <a:pt x="1871" y="6"/>
                  </a:lnTo>
                  <a:lnTo>
                    <a:pt x="1871" y="0"/>
                  </a:lnTo>
                  <a:close/>
                  <a:moveTo>
                    <a:pt x="1890" y="0"/>
                  </a:moveTo>
                  <a:lnTo>
                    <a:pt x="1893" y="0"/>
                  </a:lnTo>
                  <a:lnTo>
                    <a:pt x="1893" y="6"/>
                  </a:lnTo>
                  <a:lnTo>
                    <a:pt x="1890" y="6"/>
                  </a:lnTo>
                  <a:lnTo>
                    <a:pt x="1890" y="0"/>
                  </a:lnTo>
                  <a:close/>
                  <a:moveTo>
                    <a:pt x="1901" y="0"/>
                  </a:moveTo>
                  <a:lnTo>
                    <a:pt x="1912" y="0"/>
                  </a:lnTo>
                  <a:lnTo>
                    <a:pt x="1912" y="6"/>
                  </a:lnTo>
                  <a:lnTo>
                    <a:pt x="1901" y="6"/>
                  </a:lnTo>
                  <a:lnTo>
                    <a:pt x="1901" y="0"/>
                  </a:lnTo>
                  <a:close/>
                  <a:moveTo>
                    <a:pt x="1920" y="0"/>
                  </a:moveTo>
                  <a:lnTo>
                    <a:pt x="1923" y="0"/>
                  </a:lnTo>
                  <a:lnTo>
                    <a:pt x="1923" y="6"/>
                  </a:lnTo>
                  <a:lnTo>
                    <a:pt x="1920" y="6"/>
                  </a:lnTo>
                  <a:lnTo>
                    <a:pt x="1920" y="0"/>
                  </a:lnTo>
                  <a:close/>
                  <a:moveTo>
                    <a:pt x="1931" y="0"/>
                  </a:moveTo>
                  <a:lnTo>
                    <a:pt x="1942" y="0"/>
                  </a:lnTo>
                  <a:lnTo>
                    <a:pt x="1942" y="6"/>
                  </a:lnTo>
                  <a:lnTo>
                    <a:pt x="1931" y="6"/>
                  </a:lnTo>
                  <a:lnTo>
                    <a:pt x="1931" y="0"/>
                  </a:lnTo>
                  <a:close/>
                  <a:moveTo>
                    <a:pt x="1950" y="0"/>
                  </a:moveTo>
                  <a:lnTo>
                    <a:pt x="1953" y="0"/>
                  </a:lnTo>
                  <a:lnTo>
                    <a:pt x="1953" y="6"/>
                  </a:lnTo>
                  <a:lnTo>
                    <a:pt x="1950" y="6"/>
                  </a:lnTo>
                  <a:lnTo>
                    <a:pt x="1950" y="0"/>
                  </a:lnTo>
                  <a:close/>
                  <a:moveTo>
                    <a:pt x="1961" y="0"/>
                  </a:moveTo>
                  <a:lnTo>
                    <a:pt x="1972" y="0"/>
                  </a:lnTo>
                  <a:lnTo>
                    <a:pt x="1972" y="6"/>
                  </a:lnTo>
                  <a:lnTo>
                    <a:pt x="1961" y="6"/>
                  </a:lnTo>
                  <a:lnTo>
                    <a:pt x="1961" y="0"/>
                  </a:lnTo>
                  <a:close/>
                  <a:moveTo>
                    <a:pt x="1980" y="0"/>
                  </a:moveTo>
                  <a:lnTo>
                    <a:pt x="1983" y="0"/>
                  </a:lnTo>
                  <a:lnTo>
                    <a:pt x="1983" y="6"/>
                  </a:lnTo>
                  <a:lnTo>
                    <a:pt x="1980" y="6"/>
                  </a:lnTo>
                  <a:lnTo>
                    <a:pt x="1980" y="0"/>
                  </a:lnTo>
                  <a:close/>
                  <a:moveTo>
                    <a:pt x="1991" y="0"/>
                  </a:moveTo>
                  <a:lnTo>
                    <a:pt x="2002" y="0"/>
                  </a:lnTo>
                  <a:lnTo>
                    <a:pt x="2002" y="6"/>
                  </a:lnTo>
                  <a:lnTo>
                    <a:pt x="1991" y="6"/>
                  </a:lnTo>
                  <a:lnTo>
                    <a:pt x="1991" y="0"/>
                  </a:lnTo>
                  <a:close/>
                  <a:moveTo>
                    <a:pt x="2010" y="0"/>
                  </a:moveTo>
                  <a:lnTo>
                    <a:pt x="2013" y="0"/>
                  </a:lnTo>
                  <a:lnTo>
                    <a:pt x="2013" y="6"/>
                  </a:lnTo>
                  <a:lnTo>
                    <a:pt x="2010" y="6"/>
                  </a:lnTo>
                  <a:lnTo>
                    <a:pt x="2010" y="0"/>
                  </a:lnTo>
                  <a:close/>
                  <a:moveTo>
                    <a:pt x="2021" y="0"/>
                  </a:moveTo>
                  <a:lnTo>
                    <a:pt x="2032" y="0"/>
                  </a:lnTo>
                  <a:lnTo>
                    <a:pt x="2032" y="6"/>
                  </a:lnTo>
                  <a:lnTo>
                    <a:pt x="2021" y="6"/>
                  </a:lnTo>
                  <a:lnTo>
                    <a:pt x="2021" y="0"/>
                  </a:lnTo>
                  <a:close/>
                  <a:moveTo>
                    <a:pt x="2040" y="0"/>
                  </a:moveTo>
                  <a:lnTo>
                    <a:pt x="2043" y="0"/>
                  </a:lnTo>
                  <a:lnTo>
                    <a:pt x="2043" y="6"/>
                  </a:lnTo>
                  <a:lnTo>
                    <a:pt x="2040" y="6"/>
                  </a:lnTo>
                  <a:lnTo>
                    <a:pt x="2040" y="0"/>
                  </a:lnTo>
                  <a:close/>
                  <a:moveTo>
                    <a:pt x="2051" y="0"/>
                  </a:moveTo>
                  <a:lnTo>
                    <a:pt x="2062" y="0"/>
                  </a:lnTo>
                  <a:lnTo>
                    <a:pt x="2062" y="6"/>
                  </a:lnTo>
                  <a:lnTo>
                    <a:pt x="2051" y="6"/>
                  </a:lnTo>
                  <a:lnTo>
                    <a:pt x="2051" y="0"/>
                  </a:lnTo>
                  <a:close/>
                  <a:moveTo>
                    <a:pt x="2070" y="0"/>
                  </a:moveTo>
                  <a:lnTo>
                    <a:pt x="2073" y="0"/>
                  </a:lnTo>
                  <a:lnTo>
                    <a:pt x="2073" y="6"/>
                  </a:lnTo>
                  <a:lnTo>
                    <a:pt x="2070" y="6"/>
                  </a:lnTo>
                  <a:lnTo>
                    <a:pt x="2070" y="0"/>
                  </a:lnTo>
                  <a:close/>
                  <a:moveTo>
                    <a:pt x="2081" y="0"/>
                  </a:moveTo>
                  <a:lnTo>
                    <a:pt x="2092" y="0"/>
                  </a:lnTo>
                  <a:lnTo>
                    <a:pt x="2092" y="6"/>
                  </a:lnTo>
                  <a:lnTo>
                    <a:pt x="2081" y="6"/>
                  </a:lnTo>
                  <a:lnTo>
                    <a:pt x="2081" y="0"/>
                  </a:lnTo>
                  <a:close/>
                  <a:moveTo>
                    <a:pt x="2100" y="0"/>
                  </a:moveTo>
                  <a:lnTo>
                    <a:pt x="2102" y="0"/>
                  </a:lnTo>
                  <a:lnTo>
                    <a:pt x="2102" y="6"/>
                  </a:lnTo>
                  <a:lnTo>
                    <a:pt x="2100" y="6"/>
                  </a:lnTo>
                  <a:lnTo>
                    <a:pt x="2100" y="0"/>
                  </a:lnTo>
                  <a:close/>
                  <a:moveTo>
                    <a:pt x="2111" y="0"/>
                  </a:moveTo>
                  <a:lnTo>
                    <a:pt x="2122" y="0"/>
                  </a:lnTo>
                  <a:lnTo>
                    <a:pt x="2122" y="6"/>
                  </a:lnTo>
                  <a:lnTo>
                    <a:pt x="2111" y="6"/>
                  </a:lnTo>
                  <a:lnTo>
                    <a:pt x="2111" y="0"/>
                  </a:lnTo>
                  <a:close/>
                  <a:moveTo>
                    <a:pt x="2130" y="0"/>
                  </a:moveTo>
                  <a:lnTo>
                    <a:pt x="2132" y="0"/>
                  </a:lnTo>
                  <a:lnTo>
                    <a:pt x="2132" y="6"/>
                  </a:lnTo>
                  <a:lnTo>
                    <a:pt x="2130" y="6"/>
                  </a:lnTo>
                  <a:lnTo>
                    <a:pt x="2130" y="0"/>
                  </a:lnTo>
                  <a:close/>
                  <a:moveTo>
                    <a:pt x="2141" y="0"/>
                  </a:moveTo>
                  <a:lnTo>
                    <a:pt x="2151" y="0"/>
                  </a:lnTo>
                  <a:lnTo>
                    <a:pt x="2151" y="6"/>
                  </a:lnTo>
                  <a:lnTo>
                    <a:pt x="2141" y="6"/>
                  </a:lnTo>
                  <a:lnTo>
                    <a:pt x="2141" y="0"/>
                  </a:lnTo>
                  <a:close/>
                  <a:moveTo>
                    <a:pt x="2160" y="0"/>
                  </a:moveTo>
                  <a:lnTo>
                    <a:pt x="2162" y="0"/>
                  </a:lnTo>
                  <a:lnTo>
                    <a:pt x="2162" y="6"/>
                  </a:lnTo>
                  <a:lnTo>
                    <a:pt x="2160" y="6"/>
                  </a:lnTo>
                  <a:lnTo>
                    <a:pt x="2160" y="0"/>
                  </a:lnTo>
                  <a:close/>
                  <a:moveTo>
                    <a:pt x="2170" y="0"/>
                  </a:moveTo>
                  <a:lnTo>
                    <a:pt x="2181" y="0"/>
                  </a:lnTo>
                  <a:lnTo>
                    <a:pt x="2181" y="6"/>
                  </a:lnTo>
                  <a:lnTo>
                    <a:pt x="2170" y="6"/>
                  </a:lnTo>
                  <a:lnTo>
                    <a:pt x="2170" y="0"/>
                  </a:lnTo>
                  <a:close/>
                  <a:moveTo>
                    <a:pt x="2189" y="0"/>
                  </a:moveTo>
                  <a:lnTo>
                    <a:pt x="2192" y="0"/>
                  </a:lnTo>
                  <a:lnTo>
                    <a:pt x="2192" y="6"/>
                  </a:lnTo>
                  <a:lnTo>
                    <a:pt x="2189" y="6"/>
                  </a:lnTo>
                  <a:lnTo>
                    <a:pt x="2189" y="0"/>
                  </a:lnTo>
                  <a:close/>
                  <a:moveTo>
                    <a:pt x="2200" y="0"/>
                  </a:moveTo>
                  <a:lnTo>
                    <a:pt x="2211" y="0"/>
                  </a:lnTo>
                  <a:lnTo>
                    <a:pt x="2211" y="6"/>
                  </a:lnTo>
                  <a:lnTo>
                    <a:pt x="2200" y="6"/>
                  </a:lnTo>
                  <a:lnTo>
                    <a:pt x="2200" y="0"/>
                  </a:lnTo>
                  <a:close/>
                  <a:moveTo>
                    <a:pt x="2219" y="0"/>
                  </a:moveTo>
                  <a:lnTo>
                    <a:pt x="2222" y="0"/>
                  </a:lnTo>
                  <a:lnTo>
                    <a:pt x="2222" y="6"/>
                  </a:lnTo>
                  <a:lnTo>
                    <a:pt x="2219" y="6"/>
                  </a:lnTo>
                  <a:lnTo>
                    <a:pt x="2219" y="0"/>
                  </a:lnTo>
                  <a:close/>
                  <a:moveTo>
                    <a:pt x="2230" y="0"/>
                  </a:moveTo>
                  <a:lnTo>
                    <a:pt x="2241" y="0"/>
                  </a:lnTo>
                  <a:lnTo>
                    <a:pt x="2241" y="6"/>
                  </a:lnTo>
                  <a:lnTo>
                    <a:pt x="2230" y="6"/>
                  </a:lnTo>
                  <a:lnTo>
                    <a:pt x="2230" y="0"/>
                  </a:lnTo>
                  <a:close/>
                  <a:moveTo>
                    <a:pt x="2249" y="0"/>
                  </a:moveTo>
                  <a:lnTo>
                    <a:pt x="2252" y="0"/>
                  </a:lnTo>
                  <a:lnTo>
                    <a:pt x="2252" y="6"/>
                  </a:lnTo>
                  <a:lnTo>
                    <a:pt x="2249" y="6"/>
                  </a:lnTo>
                  <a:lnTo>
                    <a:pt x="2249" y="0"/>
                  </a:lnTo>
                  <a:close/>
                  <a:moveTo>
                    <a:pt x="2260" y="0"/>
                  </a:moveTo>
                  <a:lnTo>
                    <a:pt x="2271" y="0"/>
                  </a:lnTo>
                  <a:lnTo>
                    <a:pt x="2271" y="6"/>
                  </a:lnTo>
                  <a:lnTo>
                    <a:pt x="2260" y="6"/>
                  </a:lnTo>
                  <a:lnTo>
                    <a:pt x="2260" y="0"/>
                  </a:lnTo>
                  <a:close/>
                  <a:moveTo>
                    <a:pt x="2279" y="0"/>
                  </a:moveTo>
                  <a:lnTo>
                    <a:pt x="2282" y="0"/>
                  </a:lnTo>
                  <a:lnTo>
                    <a:pt x="2282" y="6"/>
                  </a:lnTo>
                  <a:lnTo>
                    <a:pt x="2279" y="6"/>
                  </a:lnTo>
                  <a:lnTo>
                    <a:pt x="2279" y="0"/>
                  </a:lnTo>
                  <a:close/>
                  <a:moveTo>
                    <a:pt x="2290" y="0"/>
                  </a:moveTo>
                  <a:lnTo>
                    <a:pt x="2301" y="0"/>
                  </a:lnTo>
                  <a:lnTo>
                    <a:pt x="2301" y="6"/>
                  </a:lnTo>
                  <a:lnTo>
                    <a:pt x="2290" y="6"/>
                  </a:lnTo>
                  <a:lnTo>
                    <a:pt x="2290" y="0"/>
                  </a:lnTo>
                  <a:close/>
                  <a:moveTo>
                    <a:pt x="2309" y="0"/>
                  </a:moveTo>
                  <a:lnTo>
                    <a:pt x="2312" y="0"/>
                  </a:lnTo>
                  <a:lnTo>
                    <a:pt x="2312" y="6"/>
                  </a:lnTo>
                  <a:lnTo>
                    <a:pt x="2309" y="6"/>
                  </a:lnTo>
                  <a:lnTo>
                    <a:pt x="2309" y="0"/>
                  </a:lnTo>
                  <a:close/>
                  <a:moveTo>
                    <a:pt x="2320" y="0"/>
                  </a:moveTo>
                  <a:lnTo>
                    <a:pt x="2331" y="0"/>
                  </a:lnTo>
                  <a:lnTo>
                    <a:pt x="2331" y="6"/>
                  </a:lnTo>
                  <a:lnTo>
                    <a:pt x="2320" y="6"/>
                  </a:lnTo>
                  <a:lnTo>
                    <a:pt x="2320" y="0"/>
                  </a:lnTo>
                  <a:close/>
                  <a:moveTo>
                    <a:pt x="2339" y="0"/>
                  </a:moveTo>
                  <a:lnTo>
                    <a:pt x="2342" y="0"/>
                  </a:lnTo>
                  <a:lnTo>
                    <a:pt x="2342" y="6"/>
                  </a:lnTo>
                  <a:lnTo>
                    <a:pt x="2339" y="6"/>
                  </a:lnTo>
                  <a:lnTo>
                    <a:pt x="2339" y="0"/>
                  </a:lnTo>
                  <a:close/>
                  <a:moveTo>
                    <a:pt x="2350" y="0"/>
                  </a:moveTo>
                  <a:lnTo>
                    <a:pt x="2361" y="0"/>
                  </a:lnTo>
                  <a:lnTo>
                    <a:pt x="2361" y="6"/>
                  </a:lnTo>
                  <a:lnTo>
                    <a:pt x="2350" y="6"/>
                  </a:lnTo>
                  <a:lnTo>
                    <a:pt x="2350" y="0"/>
                  </a:lnTo>
                  <a:close/>
                  <a:moveTo>
                    <a:pt x="2369" y="0"/>
                  </a:moveTo>
                  <a:lnTo>
                    <a:pt x="2371" y="0"/>
                  </a:lnTo>
                  <a:lnTo>
                    <a:pt x="2371" y="6"/>
                  </a:lnTo>
                  <a:lnTo>
                    <a:pt x="2369" y="6"/>
                  </a:lnTo>
                  <a:lnTo>
                    <a:pt x="2369" y="0"/>
                  </a:lnTo>
                  <a:close/>
                  <a:moveTo>
                    <a:pt x="2380" y="0"/>
                  </a:moveTo>
                  <a:lnTo>
                    <a:pt x="2390" y="0"/>
                  </a:lnTo>
                  <a:lnTo>
                    <a:pt x="2390" y="6"/>
                  </a:lnTo>
                  <a:lnTo>
                    <a:pt x="2380" y="6"/>
                  </a:lnTo>
                  <a:lnTo>
                    <a:pt x="2380" y="0"/>
                  </a:lnTo>
                  <a:close/>
                  <a:moveTo>
                    <a:pt x="2399" y="0"/>
                  </a:moveTo>
                  <a:lnTo>
                    <a:pt x="2401" y="0"/>
                  </a:lnTo>
                  <a:lnTo>
                    <a:pt x="2401" y="6"/>
                  </a:lnTo>
                  <a:lnTo>
                    <a:pt x="2399" y="6"/>
                  </a:lnTo>
                  <a:lnTo>
                    <a:pt x="2399" y="0"/>
                  </a:lnTo>
                  <a:close/>
                  <a:moveTo>
                    <a:pt x="2409" y="0"/>
                  </a:moveTo>
                  <a:lnTo>
                    <a:pt x="2420" y="0"/>
                  </a:lnTo>
                  <a:lnTo>
                    <a:pt x="2420" y="6"/>
                  </a:lnTo>
                  <a:lnTo>
                    <a:pt x="2409" y="6"/>
                  </a:lnTo>
                  <a:lnTo>
                    <a:pt x="2409" y="0"/>
                  </a:lnTo>
                  <a:close/>
                  <a:moveTo>
                    <a:pt x="2428" y="0"/>
                  </a:moveTo>
                  <a:lnTo>
                    <a:pt x="2431" y="0"/>
                  </a:lnTo>
                  <a:lnTo>
                    <a:pt x="2431" y="6"/>
                  </a:lnTo>
                  <a:lnTo>
                    <a:pt x="2428" y="6"/>
                  </a:lnTo>
                  <a:lnTo>
                    <a:pt x="2428" y="0"/>
                  </a:lnTo>
                  <a:close/>
                  <a:moveTo>
                    <a:pt x="2439" y="0"/>
                  </a:moveTo>
                  <a:lnTo>
                    <a:pt x="2450" y="0"/>
                  </a:lnTo>
                  <a:lnTo>
                    <a:pt x="2450" y="6"/>
                  </a:lnTo>
                  <a:lnTo>
                    <a:pt x="2439" y="6"/>
                  </a:lnTo>
                  <a:lnTo>
                    <a:pt x="2439" y="0"/>
                  </a:lnTo>
                  <a:close/>
                  <a:moveTo>
                    <a:pt x="2459" y="0"/>
                  </a:moveTo>
                  <a:lnTo>
                    <a:pt x="2461" y="0"/>
                  </a:lnTo>
                  <a:lnTo>
                    <a:pt x="2461" y="6"/>
                  </a:lnTo>
                  <a:lnTo>
                    <a:pt x="2459" y="6"/>
                  </a:lnTo>
                  <a:lnTo>
                    <a:pt x="2459" y="0"/>
                  </a:lnTo>
                  <a:close/>
                  <a:moveTo>
                    <a:pt x="2469" y="0"/>
                  </a:moveTo>
                  <a:lnTo>
                    <a:pt x="2480" y="0"/>
                  </a:lnTo>
                  <a:lnTo>
                    <a:pt x="2480" y="6"/>
                  </a:lnTo>
                  <a:lnTo>
                    <a:pt x="2469" y="6"/>
                  </a:lnTo>
                  <a:lnTo>
                    <a:pt x="2469" y="0"/>
                  </a:lnTo>
                  <a:close/>
                  <a:moveTo>
                    <a:pt x="2488" y="0"/>
                  </a:moveTo>
                  <a:lnTo>
                    <a:pt x="2491" y="0"/>
                  </a:lnTo>
                  <a:lnTo>
                    <a:pt x="2491" y="6"/>
                  </a:lnTo>
                  <a:lnTo>
                    <a:pt x="2488" y="6"/>
                  </a:lnTo>
                  <a:lnTo>
                    <a:pt x="2488" y="0"/>
                  </a:lnTo>
                  <a:close/>
                  <a:moveTo>
                    <a:pt x="2499" y="0"/>
                  </a:moveTo>
                  <a:lnTo>
                    <a:pt x="2510" y="0"/>
                  </a:lnTo>
                  <a:lnTo>
                    <a:pt x="2510" y="6"/>
                  </a:lnTo>
                  <a:lnTo>
                    <a:pt x="2499" y="6"/>
                  </a:lnTo>
                  <a:lnTo>
                    <a:pt x="2499" y="0"/>
                  </a:lnTo>
                  <a:close/>
                  <a:moveTo>
                    <a:pt x="2518" y="0"/>
                  </a:moveTo>
                  <a:lnTo>
                    <a:pt x="2521" y="0"/>
                  </a:lnTo>
                  <a:lnTo>
                    <a:pt x="2521" y="6"/>
                  </a:lnTo>
                  <a:lnTo>
                    <a:pt x="2518" y="6"/>
                  </a:lnTo>
                  <a:lnTo>
                    <a:pt x="2518" y="0"/>
                  </a:lnTo>
                  <a:close/>
                  <a:moveTo>
                    <a:pt x="2529" y="0"/>
                  </a:moveTo>
                  <a:lnTo>
                    <a:pt x="2540" y="0"/>
                  </a:lnTo>
                  <a:lnTo>
                    <a:pt x="2540" y="6"/>
                  </a:lnTo>
                  <a:lnTo>
                    <a:pt x="2529" y="6"/>
                  </a:lnTo>
                  <a:lnTo>
                    <a:pt x="2529" y="0"/>
                  </a:lnTo>
                  <a:close/>
                  <a:moveTo>
                    <a:pt x="2548" y="0"/>
                  </a:moveTo>
                  <a:lnTo>
                    <a:pt x="2551" y="0"/>
                  </a:lnTo>
                  <a:lnTo>
                    <a:pt x="2551" y="6"/>
                  </a:lnTo>
                  <a:lnTo>
                    <a:pt x="2548" y="6"/>
                  </a:lnTo>
                  <a:lnTo>
                    <a:pt x="2548" y="0"/>
                  </a:lnTo>
                  <a:close/>
                  <a:moveTo>
                    <a:pt x="2559" y="0"/>
                  </a:moveTo>
                  <a:lnTo>
                    <a:pt x="2570" y="0"/>
                  </a:lnTo>
                  <a:lnTo>
                    <a:pt x="2570" y="6"/>
                  </a:lnTo>
                  <a:lnTo>
                    <a:pt x="2559" y="6"/>
                  </a:lnTo>
                  <a:lnTo>
                    <a:pt x="2559" y="0"/>
                  </a:lnTo>
                  <a:close/>
                  <a:moveTo>
                    <a:pt x="2578" y="0"/>
                  </a:moveTo>
                  <a:lnTo>
                    <a:pt x="2581" y="0"/>
                  </a:lnTo>
                  <a:lnTo>
                    <a:pt x="2581" y="6"/>
                  </a:lnTo>
                  <a:lnTo>
                    <a:pt x="2578" y="6"/>
                  </a:lnTo>
                  <a:lnTo>
                    <a:pt x="2578" y="0"/>
                  </a:lnTo>
                  <a:close/>
                  <a:moveTo>
                    <a:pt x="2589" y="0"/>
                  </a:moveTo>
                  <a:lnTo>
                    <a:pt x="2600" y="0"/>
                  </a:lnTo>
                  <a:lnTo>
                    <a:pt x="2600" y="6"/>
                  </a:lnTo>
                  <a:lnTo>
                    <a:pt x="2589" y="6"/>
                  </a:lnTo>
                  <a:lnTo>
                    <a:pt x="2589" y="0"/>
                  </a:lnTo>
                  <a:close/>
                  <a:moveTo>
                    <a:pt x="2608" y="0"/>
                  </a:moveTo>
                  <a:lnTo>
                    <a:pt x="2611" y="0"/>
                  </a:lnTo>
                  <a:lnTo>
                    <a:pt x="2611" y="6"/>
                  </a:lnTo>
                  <a:lnTo>
                    <a:pt x="2608" y="6"/>
                  </a:lnTo>
                  <a:lnTo>
                    <a:pt x="2608" y="0"/>
                  </a:lnTo>
                  <a:close/>
                  <a:moveTo>
                    <a:pt x="2619" y="0"/>
                  </a:moveTo>
                  <a:lnTo>
                    <a:pt x="2630" y="0"/>
                  </a:lnTo>
                  <a:lnTo>
                    <a:pt x="2630" y="6"/>
                  </a:lnTo>
                  <a:lnTo>
                    <a:pt x="2619" y="6"/>
                  </a:lnTo>
                  <a:lnTo>
                    <a:pt x="2619" y="0"/>
                  </a:lnTo>
                  <a:close/>
                  <a:moveTo>
                    <a:pt x="2638" y="0"/>
                  </a:moveTo>
                  <a:lnTo>
                    <a:pt x="2641" y="0"/>
                  </a:lnTo>
                  <a:lnTo>
                    <a:pt x="2641" y="6"/>
                  </a:lnTo>
                  <a:lnTo>
                    <a:pt x="2638" y="6"/>
                  </a:lnTo>
                  <a:lnTo>
                    <a:pt x="2638" y="0"/>
                  </a:lnTo>
                  <a:close/>
                  <a:moveTo>
                    <a:pt x="2649" y="0"/>
                  </a:moveTo>
                  <a:lnTo>
                    <a:pt x="2660" y="0"/>
                  </a:lnTo>
                  <a:lnTo>
                    <a:pt x="2660" y="6"/>
                  </a:lnTo>
                  <a:lnTo>
                    <a:pt x="2649" y="6"/>
                  </a:lnTo>
                  <a:lnTo>
                    <a:pt x="2649" y="0"/>
                  </a:lnTo>
                  <a:close/>
                  <a:moveTo>
                    <a:pt x="2668" y="0"/>
                  </a:moveTo>
                  <a:lnTo>
                    <a:pt x="2670" y="0"/>
                  </a:lnTo>
                  <a:lnTo>
                    <a:pt x="2670" y="6"/>
                  </a:lnTo>
                  <a:lnTo>
                    <a:pt x="2668" y="6"/>
                  </a:lnTo>
                  <a:lnTo>
                    <a:pt x="2668" y="0"/>
                  </a:lnTo>
                  <a:close/>
                  <a:moveTo>
                    <a:pt x="2679" y="0"/>
                  </a:moveTo>
                  <a:lnTo>
                    <a:pt x="2689" y="0"/>
                  </a:lnTo>
                  <a:lnTo>
                    <a:pt x="2689" y="6"/>
                  </a:lnTo>
                  <a:lnTo>
                    <a:pt x="2679" y="6"/>
                  </a:lnTo>
                  <a:lnTo>
                    <a:pt x="2679" y="0"/>
                  </a:lnTo>
                  <a:close/>
                  <a:moveTo>
                    <a:pt x="2698" y="0"/>
                  </a:moveTo>
                  <a:lnTo>
                    <a:pt x="2700" y="0"/>
                  </a:lnTo>
                  <a:lnTo>
                    <a:pt x="2700" y="6"/>
                  </a:lnTo>
                  <a:lnTo>
                    <a:pt x="2698" y="6"/>
                  </a:lnTo>
                  <a:lnTo>
                    <a:pt x="2698" y="0"/>
                  </a:lnTo>
                  <a:close/>
                  <a:moveTo>
                    <a:pt x="2708" y="0"/>
                  </a:moveTo>
                  <a:lnTo>
                    <a:pt x="2717" y="0"/>
                  </a:lnTo>
                  <a:lnTo>
                    <a:pt x="2717" y="10"/>
                  </a:lnTo>
                  <a:lnTo>
                    <a:pt x="2714" y="10"/>
                  </a:lnTo>
                  <a:lnTo>
                    <a:pt x="2714" y="3"/>
                  </a:lnTo>
                  <a:lnTo>
                    <a:pt x="2716" y="6"/>
                  </a:lnTo>
                  <a:lnTo>
                    <a:pt x="2708" y="6"/>
                  </a:lnTo>
                  <a:lnTo>
                    <a:pt x="2708" y="0"/>
                  </a:lnTo>
                  <a:close/>
                  <a:moveTo>
                    <a:pt x="2717" y="26"/>
                  </a:moveTo>
                  <a:lnTo>
                    <a:pt x="2717" y="32"/>
                  </a:lnTo>
                  <a:lnTo>
                    <a:pt x="2714" y="32"/>
                  </a:lnTo>
                  <a:lnTo>
                    <a:pt x="2714" y="26"/>
                  </a:lnTo>
                  <a:lnTo>
                    <a:pt x="2717" y="26"/>
                  </a:lnTo>
                  <a:close/>
                  <a:moveTo>
                    <a:pt x="2717" y="48"/>
                  </a:moveTo>
                  <a:lnTo>
                    <a:pt x="2717" y="69"/>
                  </a:lnTo>
                  <a:lnTo>
                    <a:pt x="2714" y="69"/>
                  </a:lnTo>
                  <a:lnTo>
                    <a:pt x="2714" y="48"/>
                  </a:lnTo>
                  <a:lnTo>
                    <a:pt x="2717" y="48"/>
                  </a:lnTo>
                  <a:close/>
                  <a:moveTo>
                    <a:pt x="2717" y="86"/>
                  </a:moveTo>
                  <a:lnTo>
                    <a:pt x="2717" y="91"/>
                  </a:lnTo>
                  <a:lnTo>
                    <a:pt x="2714" y="91"/>
                  </a:lnTo>
                  <a:lnTo>
                    <a:pt x="2714" y="86"/>
                  </a:lnTo>
                  <a:lnTo>
                    <a:pt x="2717" y="86"/>
                  </a:lnTo>
                  <a:close/>
                  <a:moveTo>
                    <a:pt x="2717" y="107"/>
                  </a:moveTo>
                  <a:lnTo>
                    <a:pt x="2717" y="129"/>
                  </a:lnTo>
                  <a:lnTo>
                    <a:pt x="2714" y="129"/>
                  </a:lnTo>
                  <a:lnTo>
                    <a:pt x="2714" y="107"/>
                  </a:lnTo>
                  <a:lnTo>
                    <a:pt x="2717" y="107"/>
                  </a:lnTo>
                  <a:close/>
                  <a:moveTo>
                    <a:pt x="2717" y="145"/>
                  </a:moveTo>
                  <a:lnTo>
                    <a:pt x="2717" y="151"/>
                  </a:lnTo>
                  <a:lnTo>
                    <a:pt x="2714" y="151"/>
                  </a:lnTo>
                  <a:lnTo>
                    <a:pt x="2714" y="145"/>
                  </a:lnTo>
                  <a:lnTo>
                    <a:pt x="2717" y="145"/>
                  </a:lnTo>
                  <a:close/>
                  <a:moveTo>
                    <a:pt x="2717" y="167"/>
                  </a:moveTo>
                  <a:lnTo>
                    <a:pt x="2717" y="189"/>
                  </a:lnTo>
                  <a:lnTo>
                    <a:pt x="2714" y="189"/>
                  </a:lnTo>
                  <a:lnTo>
                    <a:pt x="2714" y="167"/>
                  </a:lnTo>
                  <a:lnTo>
                    <a:pt x="2717" y="167"/>
                  </a:lnTo>
                  <a:close/>
                  <a:moveTo>
                    <a:pt x="2717" y="205"/>
                  </a:moveTo>
                  <a:lnTo>
                    <a:pt x="2717" y="210"/>
                  </a:lnTo>
                  <a:lnTo>
                    <a:pt x="2714" y="210"/>
                  </a:lnTo>
                  <a:lnTo>
                    <a:pt x="2714" y="205"/>
                  </a:lnTo>
                  <a:lnTo>
                    <a:pt x="2717" y="205"/>
                  </a:lnTo>
                  <a:close/>
                  <a:moveTo>
                    <a:pt x="2717" y="226"/>
                  </a:moveTo>
                  <a:lnTo>
                    <a:pt x="2717" y="248"/>
                  </a:lnTo>
                  <a:lnTo>
                    <a:pt x="2714" y="248"/>
                  </a:lnTo>
                  <a:lnTo>
                    <a:pt x="2714" y="226"/>
                  </a:lnTo>
                  <a:lnTo>
                    <a:pt x="2717" y="226"/>
                  </a:lnTo>
                  <a:close/>
                  <a:moveTo>
                    <a:pt x="2717" y="264"/>
                  </a:moveTo>
                  <a:lnTo>
                    <a:pt x="2717" y="270"/>
                  </a:lnTo>
                  <a:lnTo>
                    <a:pt x="2714" y="270"/>
                  </a:lnTo>
                  <a:lnTo>
                    <a:pt x="2714" y="264"/>
                  </a:lnTo>
                  <a:lnTo>
                    <a:pt x="2717" y="264"/>
                  </a:lnTo>
                  <a:close/>
                  <a:moveTo>
                    <a:pt x="2717" y="286"/>
                  </a:moveTo>
                  <a:lnTo>
                    <a:pt x="2717" y="307"/>
                  </a:lnTo>
                  <a:lnTo>
                    <a:pt x="2714" y="307"/>
                  </a:lnTo>
                  <a:lnTo>
                    <a:pt x="2714" y="286"/>
                  </a:lnTo>
                  <a:lnTo>
                    <a:pt x="2717" y="286"/>
                  </a:lnTo>
                  <a:close/>
                  <a:moveTo>
                    <a:pt x="2717" y="324"/>
                  </a:moveTo>
                  <a:lnTo>
                    <a:pt x="2717" y="329"/>
                  </a:lnTo>
                  <a:lnTo>
                    <a:pt x="2714" y="329"/>
                  </a:lnTo>
                  <a:lnTo>
                    <a:pt x="2714" y="324"/>
                  </a:lnTo>
                  <a:lnTo>
                    <a:pt x="2717" y="324"/>
                  </a:lnTo>
                  <a:close/>
                  <a:moveTo>
                    <a:pt x="2717" y="345"/>
                  </a:moveTo>
                  <a:lnTo>
                    <a:pt x="2717" y="367"/>
                  </a:lnTo>
                  <a:lnTo>
                    <a:pt x="2714" y="367"/>
                  </a:lnTo>
                  <a:lnTo>
                    <a:pt x="2714" y="345"/>
                  </a:lnTo>
                  <a:lnTo>
                    <a:pt x="2717" y="345"/>
                  </a:lnTo>
                  <a:close/>
                  <a:moveTo>
                    <a:pt x="2717" y="383"/>
                  </a:moveTo>
                  <a:lnTo>
                    <a:pt x="2717" y="388"/>
                  </a:lnTo>
                  <a:lnTo>
                    <a:pt x="2714" y="388"/>
                  </a:lnTo>
                  <a:lnTo>
                    <a:pt x="2714" y="383"/>
                  </a:lnTo>
                  <a:lnTo>
                    <a:pt x="2717" y="383"/>
                  </a:lnTo>
                  <a:close/>
                  <a:moveTo>
                    <a:pt x="2717" y="405"/>
                  </a:moveTo>
                  <a:lnTo>
                    <a:pt x="2717" y="426"/>
                  </a:lnTo>
                  <a:lnTo>
                    <a:pt x="2714" y="426"/>
                  </a:lnTo>
                  <a:lnTo>
                    <a:pt x="2714" y="405"/>
                  </a:lnTo>
                  <a:lnTo>
                    <a:pt x="2717" y="405"/>
                  </a:lnTo>
                  <a:close/>
                  <a:moveTo>
                    <a:pt x="2717" y="443"/>
                  </a:moveTo>
                  <a:lnTo>
                    <a:pt x="2717" y="448"/>
                  </a:lnTo>
                  <a:lnTo>
                    <a:pt x="2714" y="448"/>
                  </a:lnTo>
                  <a:lnTo>
                    <a:pt x="2714" y="443"/>
                  </a:lnTo>
                  <a:lnTo>
                    <a:pt x="2717" y="443"/>
                  </a:lnTo>
                  <a:close/>
                  <a:moveTo>
                    <a:pt x="2717" y="464"/>
                  </a:moveTo>
                  <a:lnTo>
                    <a:pt x="2717" y="486"/>
                  </a:lnTo>
                  <a:lnTo>
                    <a:pt x="2714" y="486"/>
                  </a:lnTo>
                  <a:lnTo>
                    <a:pt x="2714" y="464"/>
                  </a:lnTo>
                  <a:lnTo>
                    <a:pt x="2717" y="464"/>
                  </a:lnTo>
                  <a:close/>
                  <a:moveTo>
                    <a:pt x="2717" y="502"/>
                  </a:moveTo>
                  <a:lnTo>
                    <a:pt x="2717" y="508"/>
                  </a:lnTo>
                  <a:lnTo>
                    <a:pt x="2714" y="508"/>
                  </a:lnTo>
                  <a:lnTo>
                    <a:pt x="2714" y="502"/>
                  </a:lnTo>
                  <a:lnTo>
                    <a:pt x="2717" y="502"/>
                  </a:lnTo>
                  <a:close/>
                  <a:moveTo>
                    <a:pt x="2717" y="524"/>
                  </a:moveTo>
                  <a:lnTo>
                    <a:pt x="2717" y="546"/>
                  </a:lnTo>
                  <a:lnTo>
                    <a:pt x="2714" y="546"/>
                  </a:lnTo>
                  <a:lnTo>
                    <a:pt x="2714" y="524"/>
                  </a:lnTo>
                  <a:lnTo>
                    <a:pt x="2717" y="524"/>
                  </a:lnTo>
                  <a:close/>
                  <a:moveTo>
                    <a:pt x="2717" y="562"/>
                  </a:moveTo>
                  <a:lnTo>
                    <a:pt x="2717" y="567"/>
                  </a:lnTo>
                  <a:lnTo>
                    <a:pt x="2714" y="567"/>
                  </a:lnTo>
                  <a:lnTo>
                    <a:pt x="2714" y="562"/>
                  </a:lnTo>
                  <a:lnTo>
                    <a:pt x="2717" y="562"/>
                  </a:lnTo>
                  <a:close/>
                  <a:moveTo>
                    <a:pt x="2717" y="583"/>
                  </a:moveTo>
                  <a:lnTo>
                    <a:pt x="2717" y="605"/>
                  </a:lnTo>
                  <a:lnTo>
                    <a:pt x="2714" y="605"/>
                  </a:lnTo>
                  <a:lnTo>
                    <a:pt x="2714" y="583"/>
                  </a:lnTo>
                  <a:lnTo>
                    <a:pt x="2717" y="583"/>
                  </a:lnTo>
                  <a:close/>
                  <a:moveTo>
                    <a:pt x="2717" y="621"/>
                  </a:moveTo>
                  <a:lnTo>
                    <a:pt x="2717" y="627"/>
                  </a:lnTo>
                  <a:lnTo>
                    <a:pt x="2714" y="627"/>
                  </a:lnTo>
                  <a:lnTo>
                    <a:pt x="2714" y="621"/>
                  </a:lnTo>
                  <a:lnTo>
                    <a:pt x="2717" y="621"/>
                  </a:lnTo>
                  <a:close/>
                  <a:moveTo>
                    <a:pt x="2717" y="643"/>
                  </a:moveTo>
                  <a:lnTo>
                    <a:pt x="2717" y="664"/>
                  </a:lnTo>
                  <a:lnTo>
                    <a:pt x="2714" y="664"/>
                  </a:lnTo>
                  <a:lnTo>
                    <a:pt x="2714" y="643"/>
                  </a:lnTo>
                  <a:lnTo>
                    <a:pt x="2717" y="643"/>
                  </a:lnTo>
                  <a:close/>
                  <a:moveTo>
                    <a:pt x="2717" y="681"/>
                  </a:moveTo>
                  <a:lnTo>
                    <a:pt x="2717" y="686"/>
                  </a:lnTo>
                  <a:lnTo>
                    <a:pt x="2714" y="686"/>
                  </a:lnTo>
                  <a:lnTo>
                    <a:pt x="2714" y="681"/>
                  </a:lnTo>
                  <a:lnTo>
                    <a:pt x="2717" y="681"/>
                  </a:lnTo>
                  <a:close/>
                  <a:moveTo>
                    <a:pt x="2717" y="702"/>
                  </a:moveTo>
                  <a:lnTo>
                    <a:pt x="2717" y="724"/>
                  </a:lnTo>
                  <a:lnTo>
                    <a:pt x="2714" y="724"/>
                  </a:lnTo>
                  <a:lnTo>
                    <a:pt x="2714" y="702"/>
                  </a:lnTo>
                  <a:lnTo>
                    <a:pt x="2717" y="702"/>
                  </a:lnTo>
                  <a:close/>
                  <a:moveTo>
                    <a:pt x="2717" y="740"/>
                  </a:moveTo>
                  <a:lnTo>
                    <a:pt x="2717" y="745"/>
                  </a:lnTo>
                  <a:lnTo>
                    <a:pt x="2714" y="745"/>
                  </a:lnTo>
                  <a:lnTo>
                    <a:pt x="2714" y="740"/>
                  </a:lnTo>
                  <a:lnTo>
                    <a:pt x="2717" y="740"/>
                  </a:lnTo>
                  <a:close/>
                  <a:moveTo>
                    <a:pt x="2717" y="762"/>
                  </a:moveTo>
                  <a:lnTo>
                    <a:pt x="2717" y="783"/>
                  </a:lnTo>
                  <a:lnTo>
                    <a:pt x="2714" y="783"/>
                  </a:lnTo>
                  <a:lnTo>
                    <a:pt x="2714" y="762"/>
                  </a:lnTo>
                  <a:lnTo>
                    <a:pt x="2717" y="762"/>
                  </a:lnTo>
                  <a:close/>
                  <a:moveTo>
                    <a:pt x="2717" y="799"/>
                  </a:moveTo>
                  <a:lnTo>
                    <a:pt x="2717" y="805"/>
                  </a:lnTo>
                  <a:lnTo>
                    <a:pt x="2714" y="805"/>
                  </a:lnTo>
                  <a:lnTo>
                    <a:pt x="2714" y="799"/>
                  </a:lnTo>
                  <a:lnTo>
                    <a:pt x="2717" y="799"/>
                  </a:lnTo>
                  <a:close/>
                  <a:moveTo>
                    <a:pt x="2717" y="821"/>
                  </a:moveTo>
                  <a:lnTo>
                    <a:pt x="2717" y="843"/>
                  </a:lnTo>
                  <a:lnTo>
                    <a:pt x="2714" y="843"/>
                  </a:lnTo>
                  <a:lnTo>
                    <a:pt x="2714" y="821"/>
                  </a:lnTo>
                  <a:lnTo>
                    <a:pt x="2717" y="821"/>
                  </a:lnTo>
                  <a:close/>
                  <a:moveTo>
                    <a:pt x="2717" y="859"/>
                  </a:moveTo>
                  <a:lnTo>
                    <a:pt x="2717" y="865"/>
                  </a:lnTo>
                  <a:lnTo>
                    <a:pt x="2714" y="865"/>
                  </a:lnTo>
                  <a:lnTo>
                    <a:pt x="2714" y="859"/>
                  </a:lnTo>
                  <a:lnTo>
                    <a:pt x="2717" y="859"/>
                  </a:lnTo>
                  <a:close/>
                  <a:moveTo>
                    <a:pt x="2717" y="881"/>
                  </a:moveTo>
                  <a:lnTo>
                    <a:pt x="2717" y="902"/>
                  </a:lnTo>
                  <a:lnTo>
                    <a:pt x="2714" y="902"/>
                  </a:lnTo>
                  <a:lnTo>
                    <a:pt x="2714" y="881"/>
                  </a:lnTo>
                  <a:lnTo>
                    <a:pt x="2717" y="881"/>
                  </a:lnTo>
                  <a:close/>
                  <a:moveTo>
                    <a:pt x="2717" y="919"/>
                  </a:moveTo>
                  <a:lnTo>
                    <a:pt x="2717" y="924"/>
                  </a:lnTo>
                  <a:lnTo>
                    <a:pt x="2714" y="924"/>
                  </a:lnTo>
                  <a:lnTo>
                    <a:pt x="2714" y="919"/>
                  </a:lnTo>
                  <a:lnTo>
                    <a:pt x="2717" y="919"/>
                  </a:lnTo>
                  <a:close/>
                  <a:moveTo>
                    <a:pt x="2717" y="940"/>
                  </a:moveTo>
                  <a:lnTo>
                    <a:pt x="2717" y="962"/>
                  </a:lnTo>
                  <a:lnTo>
                    <a:pt x="2714" y="962"/>
                  </a:lnTo>
                  <a:lnTo>
                    <a:pt x="2714" y="940"/>
                  </a:lnTo>
                  <a:lnTo>
                    <a:pt x="2717" y="940"/>
                  </a:lnTo>
                  <a:close/>
                  <a:moveTo>
                    <a:pt x="2717" y="978"/>
                  </a:moveTo>
                  <a:lnTo>
                    <a:pt x="2717" y="984"/>
                  </a:lnTo>
                  <a:lnTo>
                    <a:pt x="2714" y="984"/>
                  </a:lnTo>
                  <a:lnTo>
                    <a:pt x="2714" y="978"/>
                  </a:lnTo>
                  <a:lnTo>
                    <a:pt x="2717" y="978"/>
                  </a:lnTo>
                  <a:close/>
                  <a:moveTo>
                    <a:pt x="2717" y="1000"/>
                  </a:moveTo>
                  <a:lnTo>
                    <a:pt x="2717" y="1021"/>
                  </a:lnTo>
                  <a:lnTo>
                    <a:pt x="2714" y="1021"/>
                  </a:lnTo>
                  <a:lnTo>
                    <a:pt x="2714" y="1000"/>
                  </a:lnTo>
                  <a:lnTo>
                    <a:pt x="2717" y="1000"/>
                  </a:lnTo>
                  <a:close/>
                  <a:moveTo>
                    <a:pt x="2717" y="1038"/>
                  </a:moveTo>
                  <a:lnTo>
                    <a:pt x="2717" y="1043"/>
                  </a:lnTo>
                  <a:lnTo>
                    <a:pt x="2714" y="1043"/>
                  </a:lnTo>
                  <a:lnTo>
                    <a:pt x="2714" y="1038"/>
                  </a:lnTo>
                  <a:lnTo>
                    <a:pt x="2717" y="1038"/>
                  </a:lnTo>
                  <a:close/>
                  <a:moveTo>
                    <a:pt x="2717" y="1059"/>
                  </a:moveTo>
                  <a:lnTo>
                    <a:pt x="2717" y="1081"/>
                  </a:lnTo>
                  <a:lnTo>
                    <a:pt x="2714" y="1081"/>
                  </a:lnTo>
                  <a:lnTo>
                    <a:pt x="2714" y="1059"/>
                  </a:lnTo>
                  <a:lnTo>
                    <a:pt x="2717" y="1059"/>
                  </a:lnTo>
                  <a:close/>
                  <a:moveTo>
                    <a:pt x="2717" y="1097"/>
                  </a:moveTo>
                  <a:lnTo>
                    <a:pt x="2717" y="1102"/>
                  </a:lnTo>
                  <a:lnTo>
                    <a:pt x="2714" y="1102"/>
                  </a:lnTo>
                  <a:lnTo>
                    <a:pt x="2714" y="1097"/>
                  </a:lnTo>
                  <a:lnTo>
                    <a:pt x="2717" y="1097"/>
                  </a:lnTo>
                  <a:close/>
                  <a:moveTo>
                    <a:pt x="2717" y="1119"/>
                  </a:moveTo>
                  <a:lnTo>
                    <a:pt x="2717" y="1140"/>
                  </a:lnTo>
                  <a:lnTo>
                    <a:pt x="2714" y="1140"/>
                  </a:lnTo>
                  <a:lnTo>
                    <a:pt x="2714" y="1119"/>
                  </a:lnTo>
                  <a:lnTo>
                    <a:pt x="2717" y="1119"/>
                  </a:lnTo>
                  <a:close/>
                  <a:moveTo>
                    <a:pt x="2717" y="1157"/>
                  </a:moveTo>
                  <a:lnTo>
                    <a:pt x="2717" y="1162"/>
                  </a:lnTo>
                  <a:lnTo>
                    <a:pt x="2714" y="1162"/>
                  </a:lnTo>
                  <a:lnTo>
                    <a:pt x="2714" y="1157"/>
                  </a:lnTo>
                  <a:lnTo>
                    <a:pt x="2717" y="1157"/>
                  </a:lnTo>
                  <a:close/>
                  <a:moveTo>
                    <a:pt x="2717" y="1178"/>
                  </a:moveTo>
                  <a:lnTo>
                    <a:pt x="2717" y="1200"/>
                  </a:lnTo>
                  <a:lnTo>
                    <a:pt x="2714" y="1200"/>
                  </a:lnTo>
                  <a:lnTo>
                    <a:pt x="2714" y="1178"/>
                  </a:lnTo>
                  <a:lnTo>
                    <a:pt x="2717" y="1178"/>
                  </a:lnTo>
                  <a:close/>
                  <a:moveTo>
                    <a:pt x="2717" y="1216"/>
                  </a:moveTo>
                  <a:lnTo>
                    <a:pt x="2717" y="1222"/>
                  </a:lnTo>
                  <a:lnTo>
                    <a:pt x="2714" y="1222"/>
                  </a:lnTo>
                  <a:lnTo>
                    <a:pt x="2714" y="1216"/>
                  </a:lnTo>
                  <a:lnTo>
                    <a:pt x="2717" y="1216"/>
                  </a:lnTo>
                  <a:close/>
                  <a:moveTo>
                    <a:pt x="2717" y="1238"/>
                  </a:moveTo>
                  <a:lnTo>
                    <a:pt x="2717" y="1259"/>
                  </a:lnTo>
                  <a:lnTo>
                    <a:pt x="2714" y="1259"/>
                  </a:lnTo>
                  <a:lnTo>
                    <a:pt x="2714" y="1238"/>
                  </a:lnTo>
                  <a:lnTo>
                    <a:pt x="2717" y="1238"/>
                  </a:lnTo>
                  <a:close/>
                  <a:moveTo>
                    <a:pt x="2717" y="1276"/>
                  </a:moveTo>
                  <a:lnTo>
                    <a:pt x="2717" y="1281"/>
                  </a:lnTo>
                  <a:lnTo>
                    <a:pt x="2714" y="1281"/>
                  </a:lnTo>
                  <a:lnTo>
                    <a:pt x="2714" y="1276"/>
                  </a:lnTo>
                  <a:lnTo>
                    <a:pt x="2717" y="1276"/>
                  </a:lnTo>
                  <a:close/>
                  <a:moveTo>
                    <a:pt x="2717" y="1297"/>
                  </a:moveTo>
                  <a:lnTo>
                    <a:pt x="2717" y="1319"/>
                  </a:lnTo>
                  <a:lnTo>
                    <a:pt x="2714" y="1319"/>
                  </a:lnTo>
                  <a:lnTo>
                    <a:pt x="2714" y="1297"/>
                  </a:lnTo>
                  <a:lnTo>
                    <a:pt x="2717" y="1297"/>
                  </a:lnTo>
                  <a:close/>
                  <a:moveTo>
                    <a:pt x="2717" y="1335"/>
                  </a:moveTo>
                  <a:lnTo>
                    <a:pt x="2717" y="1340"/>
                  </a:lnTo>
                  <a:lnTo>
                    <a:pt x="2714" y="1340"/>
                  </a:lnTo>
                  <a:lnTo>
                    <a:pt x="2714" y="1335"/>
                  </a:lnTo>
                  <a:lnTo>
                    <a:pt x="2717" y="1335"/>
                  </a:lnTo>
                  <a:close/>
                  <a:moveTo>
                    <a:pt x="2717" y="1357"/>
                  </a:moveTo>
                  <a:lnTo>
                    <a:pt x="2717" y="1378"/>
                  </a:lnTo>
                  <a:lnTo>
                    <a:pt x="2714" y="1378"/>
                  </a:lnTo>
                  <a:lnTo>
                    <a:pt x="2714" y="1357"/>
                  </a:lnTo>
                  <a:lnTo>
                    <a:pt x="2717" y="1357"/>
                  </a:lnTo>
                  <a:close/>
                  <a:moveTo>
                    <a:pt x="2717" y="1395"/>
                  </a:moveTo>
                  <a:lnTo>
                    <a:pt x="2717" y="1400"/>
                  </a:lnTo>
                  <a:lnTo>
                    <a:pt x="2714" y="1400"/>
                  </a:lnTo>
                  <a:lnTo>
                    <a:pt x="2714" y="1395"/>
                  </a:lnTo>
                  <a:lnTo>
                    <a:pt x="2717" y="1395"/>
                  </a:lnTo>
                  <a:close/>
                  <a:moveTo>
                    <a:pt x="2717" y="1416"/>
                  </a:moveTo>
                  <a:lnTo>
                    <a:pt x="2717" y="1438"/>
                  </a:lnTo>
                  <a:lnTo>
                    <a:pt x="2714" y="1438"/>
                  </a:lnTo>
                  <a:lnTo>
                    <a:pt x="2714" y="1416"/>
                  </a:lnTo>
                  <a:lnTo>
                    <a:pt x="2717" y="1416"/>
                  </a:lnTo>
                  <a:close/>
                  <a:moveTo>
                    <a:pt x="2717" y="1454"/>
                  </a:moveTo>
                  <a:lnTo>
                    <a:pt x="2717" y="1459"/>
                  </a:lnTo>
                  <a:lnTo>
                    <a:pt x="2714" y="1459"/>
                  </a:lnTo>
                  <a:lnTo>
                    <a:pt x="2714" y="1454"/>
                  </a:lnTo>
                  <a:lnTo>
                    <a:pt x="2717" y="1454"/>
                  </a:lnTo>
                  <a:close/>
                  <a:moveTo>
                    <a:pt x="2717" y="1476"/>
                  </a:moveTo>
                  <a:lnTo>
                    <a:pt x="2717" y="1498"/>
                  </a:lnTo>
                  <a:lnTo>
                    <a:pt x="2714" y="1498"/>
                  </a:lnTo>
                  <a:lnTo>
                    <a:pt x="2714" y="1476"/>
                  </a:lnTo>
                  <a:lnTo>
                    <a:pt x="2717" y="1476"/>
                  </a:lnTo>
                  <a:close/>
                  <a:moveTo>
                    <a:pt x="2717" y="1514"/>
                  </a:moveTo>
                  <a:lnTo>
                    <a:pt x="2717" y="1518"/>
                  </a:lnTo>
                  <a:lnTo>
                    <a:pt x="2714" y="1518"/>
                  </a:lnTo>
                  <a:lnTo>
                    <a:pt x="2714" y="1513"/>
                  </a:lnTo>
                  <a:lnTo>
                    <a:pt x="2716" y="1513"/>
                  </a:lnTo>
                  <a:lnTo>
                    <a:pt x="2714" y="1516"/>
                  </a:lnTo>
                  <a:lnTo>
                    <a:pt x="2714" y="1514"/>
                  </a:lnTo>
                  <a:lnTo>
                    <a:pt x="2717" y="1514"/>
                  </a:lnTo>
                  <a:close/>
                  <a:moveTo>
                    <a:pt x="2706" y="1518"/>
                  </a:moveTo>
                  <a:lnTo>
                    <a:pt x="2695" y="1518"/>
                  </a:lnTo>
                  <a:lnTo>
                    <a:pt x="2695" y="1513"/>
                  </a:lnTo>
                  <a:lnTo>
                    <a:pt x="2706" y="1513"/>
                  </a:lnTo>
                  <a:lnTo>
                    <a:pt x="2706" y="1518"/>
                  </a:lnTo>
                  <a:close/>
                  <a:moveTo>
                    <a:pt x="2687" y="1518"/>
                  </a:moveTo>
                  <a:lnTo>
                    <a:pt x="2684" y="1518"/>
                  </a:lnTo>
                  <a:lnTo>
                    <a:pt x="2684" y="1513"/>
                  </a:lnTo>
                  <a:lnTo>
                    <a:pt x="2687" y="1513"/>
                  </a:lnTo>
                  <a:lnTo>
                    <a:pt x="2687" y="1518"/>
                  </a:lnTo>
                  <a:close/>
                  <a:moveTo>
                    <a:pt x="2676" y="1518"/>
                  </a:moveTo>
                  <a:lnTo>
                    <a:pt x="2665" y="1518"/>
                  </a:lnTo>
                  <a:lnTo>
                    <a:pt x="2665" y="1513"/>
                  </a:lnTo>
                  <a:lnTo>
                    <a:pt x="2676" y="1513"/>
                  </a:lnTo>
                  <a:lnTo>
                    <a:pt x="2676" y="1518"/>
                  </a:lnTo>
                  <a:close/>
                  <a:moveTo>
                    <a:pt x="2657" y="1518"/>
                  </a:moveTo>
                  <a:lnTo>
                    <a:pt x="2654" y="1518"/>
                  </a:lnTo>
                  <a:lnTo>
                    <a:pt x="2654" y="1513"/>
                  </a:lnTo>
                  <a:lnTo>
                    <a:pt x="2657" y="1513"/>
                  </a:lnTo>
                  <a:lnTo>
                    <a:pt x="2657" y="1518"/>
                  </a:lnTo>
                  <a:close/>
                  <a:moveTo>
                    <a:pt x="2646" y="1518"/>
                  </a:moveTo>
                  <a:lnTo>
                    <a:pt x="2635" y="1518"/>
                  </a:lnTo>
                  <a:lnTo>
                    <a:pt x="2635" y="1513"/>
                  </a:lnTo>
                  <a:lnTo>
                    <a:pt x="2646" y="1513"/>
                  </a:lnTo>
                  <a:lnTo>
                    <a:pt x="2646" y="1518"/>
                  </a:lnTo>
                  <a:close/>
                  <a:moveTo>
                    <a:pt x="2627" y="1518"/>
                  </a:moveTo>
                  <a:lnTo>
                    <a:pt x="2625" y="1518"/>
                  </a:lnTo>
                  <a:lnTo>
                    <a:pt x="2625" y="1513"/>
                  </a:lnTo>
                  <a:lnTo>
                    <a:pt x="2627" y="1513"/>
                  </a:lnTo>
                  <a:lnTo>
                    <a:pt x="2627" y="1518"/>
                  </a:lnTo>
                  <a:close/>
                  <a:moveTo>
                    <a:pt x="2616" y="1518"/>
                  </a:moveTo>
                  <a:lnTo>
                    <a:pt x="2606" y="1518"/>
                  </a:lnTo>
                  <a:lnTo>
                    <a:pt x="2606" y="1513"/>
                  </a:lnTo>
                  <a:lnTo>
                    <a:pt x="2616" y="1513"/>
                  </a:lnTo>
                  <a:lnTo>
                    <a:pt x="2616" y="1518"/>
                  </a:lnTo>
                  <a:close/>
                  <a:moveTo>
                    <a:pt x="2597" y="1518"/>
                  </a:moveTo>
                  <a:lnTo>
                    <a:pt x="2595" y="1518"/>
                  </a:lnTo>
                  <a:lnTo>
                    <a:pt x="2595" y="1513"/>
                  </a:lnTo>
                  <a:lnTo>
                    <a:pt x="2597" y="1513"/>
                  </a:lnTo>
                  <a:lnTo>
                    <a:pt x="2597" y="1518"/>
                  </a:lnTo>
                  <a:close/>
                  <a:moveTo>
                    <a:pt x="2587" y="1518"/>
                  </a:moveTo>
                  <a:lnTo>
                    <a:pt x="2576" y="1518"/>
                  </a:lnTo>
                  <a:lnTo>
                    <a:pt x="2576" y="1513"/>
                  </a:lnTo>
                  <a:lnTo>
                    <a:pt x="2587" y="1513"/>
                  </a:lnTo>
                  <a:lnTo>
                    <a:pt x="2587" y="1518"/>
                  </a:lnTo>
                  <a:close/>
                  <a:moveTo>
                    <a:pt x="2567" y="1518"/>
                  </a:moveTo>
                  <a:lnTo>
                    <a:pt x="2565" y="1518"/>
                  </a:lnTo>
                  <a:lnTo>
                    <a:pt x="2565" y="1513"/>
                  </a:lnTo>
                  <a:lnTo>
                    <a:pt x="2567" y="1513"/>
                  </a:lnTo>
                  <a:lnTo>
                    <a:pt x="2567" y="1518"/>
                  </a:lnTo>
                  <a:close/>
                  <a:moveTo>
                    <a:pt x="2557" y="1518"/>
                  </a:moveTo>
                  <a:lnTo>
                    <a:pt x="2546" y="1518"/>
                  </a:lnTo>
                  <a:lnTo>
                    <a:pt x="2546" y="1513"/>
                  </a:lnTo>
                  <a:lnTo>
                    <a:pt x="2557" y="1513"/>
                  </a:lnTo>
                  <a:lnTo>
                    <a:pt x="2557" y="1518"/>
                  </a:lnTo>
                  <a:close/>
                  <a:moveTo>
                    <a:pt x="2538" y="1518"/>
                  </a:moveTo>
                  <a:lnTo>
                    <a:pt x="2535" y="1518"/>
                  </a:lnTo>
                  <a:lnTo>
                    <a:pt x="2535" y="1513"/>
                  </a:lnTo>
                  <a:lnTo>
                    <a:pt x="2538" y="1513"/>
                  </a:lnTo>
                  <a:lnTo>
                    <a:pt x="2538" y="1518"/>
                  </a:lnTo>
                  <a:close/>
                  <a:moveTo>
                    <a:pt x="2527" y="1518"/>
                  </a:moveTo>
                  <a:lnTo>
                    <a:pt x="2516" y="1518"/>
                  </a:lnTo>
                  <a:lnTo>
                    <a:pt x="2516" y="1513"/>
                  </a:lnTo>
                  <a:lnTo>
                    <a:pt x="2527" y="1513"/>
                  </a:lnTo>
                  <a:lnTo>
                    <a:pt x="2527" y="1518"/>
                  </a:lnTo>
                  <a:close/>
                  <a:moveTo>
                    <a:pt x="2508" y="1518"/>
                  </a:moveTo>
                  <a:lnTo>
                    <a:pt x="2505" y="1518"/>
                  </a:lnTo>
                  <a:lnTo>
                    <a:pt x="2505" y="1513"/>
                  </a:lnTo>
                  <a:lnTo>
                    <a:pt x="2508" y="1513"/>
                  </a:lnTo>
                  <a:lnTo>
                    <a:pt x="2508" y="1518"/>
                  </a:lnTo>
                  <a:close/>
                  <a:moveTo>
                    <a:pt x="2497" y="1518"/>
                  </a:moveTo>
                  <a:lnTo>
                    <a:pt x="2486" y="1518"/>
                  </a:lnTo>
                  <a:lnTo>
                    <a:pt x="2486" y="1513"/>
                  </a:lnTo>
                  <a:lnTo>
                    <a:pt x="2497" y="1513"/>
                  </a:lnTo>
                  <a:lnTo>
                    <a:pt x="2497" y="1518"/>
                  </a:lnTo>
                  <a:close/>
                  <a:moveTo>
                    <a:pt x="2478" y="1518"/>
                  </a:moveTo>
                  <a:lnTo>
                    <a:pt x="2475" y="1518"/>
                  </a:lnTo>
                  <a:lnTo>
                    <a:pt x="2475" y="1513"/>
                  </a:lnTo>
                  <a:lnTo>
                    <a:pt x="2478" y="1513"/>
                  </a:lnTo>
                  <a:lnTo>
                    <a:pt x="2478" y="1518"/>
                  </a:lnTo>
                  <a:close/>
                  <a:moveTo>
                    <a:pt x="2467" y="1518"/>
                  </a:moveTo>
                  <a:lnTo>
                    <a:pt x="2456" y="1518"/>
                  </a:lnTo>
                  <a:lnTo>
                    <a:pt x="2456" y="1513"/>
                  </a:lnTo>
                  <a:lnTo>
                    <a:pt x="2467" y="1513"/>
                  </a:lnTo>
                  <a:lnTo>
                    <a:pt x="2467" y="1518"/>
                  </a:lnTo>
                  <a:close/>
                  <a:moveTo>
                    <a:pt x="2448" y="1518"/>
                  </a:moveTo>
                  <a:lnTo>
                    <a:pt x="2445" y="1518"/>
                  </a:lnTo>
                  <a:lnTo>
                    <a:pt x="2445" y="1513"/>
                  </a:lnTo>
                  <a:lnTo>
                    <a:pt x="2448" y="1513"/>
                  </a:lnTo>
                  <a:lnTo>
                    <a:pt x="2448" y="1518"/>
                  </a:lnTo>
                  <a:close/>
                  <a:moveTo>
                    <a:pt x="2437" y="1518"/>
                  </a:moveTo>
                  <a:lnTo>
                    <a:pt x="2426" y="1518"/>
                  </a:lnTo>
                  <a:lnTo>
                    <a:pt x="2426" y="1513"/>
                  </a:lnTo>
                  <a:lnTo>
                    <a:pt x="2437" y="1513"/>
                  </a:lnTo>
                  <a:lnTo>
                    <a:pt x="2437" y="1518"/>
                  </a:lnTo>
                  <a:close/>
                  <a:moveTo>
                    <a:pt x="2418" y="1518"/>
                  </a:moveTo>
                  <a:lnTo>
                    <a:pt x="2415" y="1518"/>
                  </a:lnTo>
                  <a:lnTo>
                    <a:pt x="2415" y="1513"/>
                  </a:lnTo>
                  <a:lnTo>
                    <a:pt x="2418" y="1513"/>
                  </a:lnTo>
                  <a:lnTo>
                    <a:pt x="2418" y="1518"/>
                  </a:lnTo>
                  <a:close/>
                  <a:moveTo>
                    <a:pt x="2407" y="1518"/>
                  </a:moveTo>
                  <a:lnTo>
                    <a:pt x="2396" y="1518"/>
                  </a:lnTo>
                  <a:lnTo>
                    <a:pt x="2396" y="1513"/>
                  </a:lnTo>
                  <a:lnTo>
                    <a:pt x="2407" y="1513"/>
                  </a:lnTo>
                  <a:lnTo>
                    <a:pt x="2407" y="1518"/>
                  </a:lnTo>
                  <a:close/>
                  <a:moveTo>
                    <a:pt x="2388" y="1518"/>
                  </a:moveTo>
                  <a:lnTo>
                    <a:pt x="2385" y="1518"/>
                  </a:lnTo>
                  <a:lnTo>
                    <a:pt x="2385" y="1513"/>
                  </a:lnTo>
                  <a:lnTo>
                    <a:pt x="2388" y="1513"/>
                  </a:lnTo>
                  <a:lnTo>
                    <a:pt x="2388" y="1518"/>
                  </a:lnTo>
                  <a:close/>
                  <a:moveTo>
                    <a:pt x="2377" y="1518"/>
                  </a:moveTo>
                  <a:lnTo>
                    <a:pt x="2366" y="1518"/>
                  </a:lnTo>
                  <a:lnTo>
                    <a:pt x="2366" y="1513"/>
                  </a:lnTo>
                  <a:lnTo>
                    <a:pt x="2377" y="1513"/>
                  </a:lnTo>
                  <a:lnTo>
                    <a:pt x="2377" y="1518"/>
                  </a:lnTo>
                  <a:close/>
                  <a:moveTo>
                    <a:pt x="2358" y="1518"/>
                  </a:moveTo>
                  <a:lnTo>
                    <a:pt x="2356" y="1518"/>
                  </a:lnTo>
                  <a:lnTo>
                    <a:pt x="2356" y="1513"/>
                  </a:lnTo>
                  <a:lnTo>
                    <a:pt x="2358" y="1513"/>
                  </a:lnTo>
                  <a:lnTo>
                    <a:pt x="2358" y="1518"/>
                  </a:lnTo>
                  <a:close/>
                  <a:moveTo>
                    <a:pt x="2347" y="1518"/>
                  </a:moveTo>
                  <a:lnTo>
                    <a:pt x="2337" y="1518"/>
                  </a:lnTo>
                  <a:lnTo>
                    <a:pt x="2337" y="1513"/>
                  </a:lnTo>
                  <a:lnTo>
                    <a:pt x="2347" y="1513"/>
                  </a:lnTo>
                  <a:lnTo>
                    <a:pt x="2347" y="1518"/>
                  </a:lnTo>
                  <a:close/>
                  <a:moveTo>
                    <a:pt x="2328" y="1518"/>
                  </a:moveTo>
                  <a:lnTo>
                    <a:pt x="2326" y="1518"/>
                  </a:lnTo>
                  <a:lnTo>
                    <a:pt x="2326" y="1513"/>
                  </a:lnTo>
                  <a:lnTo>
                    <a:pt x="2328" y="1513"/>
                  </a:lnTo>
                  <a:lnTo>
                    <a:pt x="2328" y="1518"/>
                  </a:lnTo>
                  <a:close/>
                  <a:moveTo>
                    <a:pt x="2318" y="1518"/>
                  </a:moveTo>
                  <a:lnTo>
                    <a:pt x="2307" y="1518"/>
                  </a:lnTo>
                  <a:lnTo>
                    <a:pt x="2307" y="1513"/>
                  </a:lnTo>
                  <a:lnTo>
                    <a:pt x="2318" y="1513"/>
                  </a:lnTo>
                  <a:lnTo>
                    <a:pt x="2318" y="1518"/>
                  </a:lnTo>
                  <a:close/>
                  <a:moveTo>
                    <a:pt x="2299" y="1518"/>
                  </a:moveTo>
                  <a:lnTo>
                    <a:pt x="2296" y="1518"/>
                  </a:lnTo>
                  <a:lnTo>
                    <a:pt x="2296" y="1513"/>
                  </a:lnTo>
                  <a:lnTo>
                    <a:pt x="2299" y="1513"/>
                  </a:lnTo>
                  <a:lnTo>
                    <a:pt x="2299" y="1518"/>
                  </a:lnTo>
                  <a:close/>
                  <a:moveTo>
                    <a:pt x="2288" y="1518"/>
                  </a:moveTo>
                  <a:lnTo>
                    <a:pt x="2277" y="1518"/>
                  </a:lnTo>
                  <a:lnTo>
                    <a:pt x="2277" y="1513"/>
                  </a:lnTo>
                  <a:lnTo>
                    <a:pt x="2288" y="1513"/>
                  </a:lnTo>
                  <a:lnTo>
                    <a:pt x="2288" y="1518"/>
                  </a:lnTo>
                  <a:close/>
                  <a:moveTo>
                    <a:pt x="2269" y="1518"/>
                  </a:moveTo>
                  <a:lnTo>
                    <a:pt x="2266" y="1518"/>
                  </a:lnTo>
                  <a:lnTo>
                    <a:pt x="2266" y="1513"/>
                  </a:lnTo>
                  <a:lnTo>
                    <a:pt x="2269" y="1513"/>
                  </a:lnTo>
                  <a:lnTo>
                    <a:pt x="2269" y="1518"/>
                  </a:lnTo>
                  <a:close/>
                  <a:moveTo>
                    <a:pt x="2258" y="1518"/>
                  </a:moveTo>
                  <a:lnTo>
                    <a:pt x="2247" y="1518"/>
                  </a:lnTo>
                  <a:lnTo>
                    <a:pt x="2247" y="1513"/>
                  </a:lnTo>
                  <a:lnTo>
                    <a:pt x="2258" y="1513"/>
                  </a:lnTo>
                  <a:lnTo>
                    <a:pt x="2258" y="1518"/>
                  </a:lnTo>
                  <a:close/>
                  <a:moveTo>
                    <a:pt x="2239" y="1518"/>
                  </a:moveTo>
                  <a:lnTo>
                    <a:pt x="2236" y="1518"/>
                  </a:lnTo>
                  <a:lnTo>
                    <a:pt x="2236" y="1513"/>
                  </a:lnTo>
                  <a:lnTo>
                    <a:pt x="2239" y="1513"/>
                  </a:lnTo>
                  <a:lnTo>
                    <a:pt x="2239" y="1518"/>
                  </a:lnTo>
                  <a:close/>
                  <a:moveTo>
                    <a:pt x="2228" y="1518"/>
                  </a:moveTo>
                  <a:lnTo>
                    <a:pt x="2217" y="1518"/>
                  </a:lnTo>
                  <a:lnTo>
                    <a:pt x="2217" y="1513"/>
                  </a:lnTo>
                  <a:lnTo>
                    <a:pt x="2228" y="1513"/>
                  </a:lnTo>
                  <a:lnTo>
                    <a:pt x="2228" y="1518"/>
                  </a:lnTo>
                  <a:close/>
                  <a:moveTo>
                    <a:pt x="2209" y="1518"/>
                  </a:moveTo>
                  <a:lnTo>
                    <a:pt x="2206" y="1518"/>
                  </a:lnTo>
                  <a:lnTo>
                    <a:pt x="2206" y="1513"/>
                  </a:lnTo>
                  <a:lnTo>
                    <a:pt x="2209" y="1513"/>
                  </a:lnTo>
                  <a:lnTo>
                    <a:pt x="2209" y="1518"/>
                  </a:lnTo>
                  <a:close/>
                  <a:moveTo>
                    <a:pt x="2198" y="1518"/>
                  </a:moveTo>
                  <a:lnTo>
                    <a:pt x="2187" y="1518"/>
                  </a:lnTo>
                  <a:lnTo>
                    <a:pt x="2187" y="1513"/>
                  </a:lnTo>
                  <a:lnTo>
                    <a:pt x="2198" y="1513"/>
                  </a:lnTo>
                  <a:lnTo>
                    <a:pt x="2198" y="1518"/>
                  </a:lnTo>
                  <a:close/>
                  <a:moveTo>
                    <a:pt x="2179" y="1518"/>
                  </a:moveTo>
                  <a:lnTo>
                    <a:pt x="2176" y="1518"/>
                  </a:lnTo>
                  <a:lnTo>
                    <a:pt x="2176" y="1513"/>
                  </a:lnTo>
                  <a:lnTo>
                    <a:pt x="2179" y="1513"/>
                  </a:lnTo>
                  <a:lnTo>
                    <a:pt x="2179" y="1518"/>
                  </a:lnTo>
                  <a:close/>
                  <a:moveTo>
                    <a:pt x="2168" y="1518"/>
                  </a:moveTo>
                  <a:lnTo>
                    <a:pt x="2157" y="1518"/>
                  </a:lnTo>
                  <a:lnTo>
                    <a:pt x="2157" y="1513"/>
                  </a:lnTo>
                  <a:lnTo>
                    <a:pt x="2168" y="1513"/>
                  </a:lnTo>
                  <a:lnTo>
                    <a:pt x="2168" y="1518"/>
                  </a:lnTo>
                  <a:close/>
                  <a:moveTo>
                    <a:pt x="2149" y="1518"/>
                  </a:moveTo>
                  <a:lnTo>
                    <a:pt x="2146" y="1518"/>
                  </a:lnTo>
                  <a:lnTo>
                    <a:pt x="2146" y="1513"/>
                  </a:lnTo>
                  <a:lnTo>
                    <a:pt x="2149" y="1513"/>
                  </a:lnTo>
                  <a:lnTo>
                    <a:pt x="2149" y="1518"/>
                  </a:lnTo>
                  <a:close/>
                  <a:moveTo>
                    <a:pt x="2138" y="1518"/>
                  </a:moveTo>
                  <a:lnTo>
                    <a:pt x="2127" y="1518"/>
                  </a:lnTo>
                  <a:lnTo>
                    <a:pt x="2127" y="1513"/>
                  </a:lnTo>
                  <a:lnTo>
                    <a:pt x="2138" y="1513"/>
                  </a:lnTo>
                  <a:lnTo>
                    <a:pt x="2138" y="1518"/>
                  </a:lnTo>
                  <a:close/>
                  <a:moveTo>
                    <a:pt x="2119" y="1518"/>
                  </a:moveTo>
                  <a:lnTo>
                    <a:pt x="2116" y="1518"/>
                  </a:lnTo>
                  <a:lnTo>
                    <a:pt x="2116" y="1513"/>
                  </a:lnTo>
                  <a:lnTo>
                    <a:pt x="2119" y="1513"/>
                  </a:lnTo>
                  <a:lnTo>
                    <a:pt x="2119" y="1518"/>
                  </a:lnTo>
                  <a:close/>
                  <a:moveTo>
                    <a:pt x="2108" y="1518"/>
                  </a:moveTo>
                  <a:lnTo>
                    <a:pt x="2097" y="1518"/>
                  </a:lnTo>
                  <a:lnTo>
                    <a:pt x="2097" y="1513"/>
                  </a:lnTo>
                  <a:lnTo>
                    <a:pt x="2108" y="1513"/>
                  </a:lnTo>
                  <a:lnTo>
                    <a:pt x="2108" y="1518"/>
                  </a:lnTo>
                  <a:close/>
                  <a:moveTo>
                    <a:pt x="2089" y="1518"/>
                  </a:moveTo>
                  <a:lnTo>
                    <a:pt x="2087" y="1518"/>
                  </a:lnTo>
                  <a:lnTo>
                    <a:pt x="2087" y="1513"/>
                  </a:lnTo>
                  <a:lnTo>
                    <a:pt x="2089" y="1513"/>
                  </a:lnTo>
                  <a:lnTo>
                    <a:pt x="2089" y="1518"/>
                  </a:lnTo>
                  <a:close/>
                  <a:moveTo>
                    <a:pt x="2078" y="1518"/>
                  </a:moveTo>
                  <a:lnTo>
                    <a:pt x="2067" y="1518"/>
                  </a:lnTo>
                  <a:lnTo>
                    <a:pt x="2067" y="1513"/>
                  </a:lnTo>
                  <a:lnTo>
                    <a:pt x="2078" y="1513"/>
                  </a:lnTo>
                  <a:lnTo>
                    <a:pt x="2078" y="1518"/>
                  </a:lnTo>
                  <a:close/>
                  <a:moveTo>
                    <a:pt x="2059" y="1518"/>
                  </a:moveTo>
                  <a:lnTo>
                    <a:pt x="2057" y="1518"/>
                  </a:lnTo>
                  <a:lnTo>
                    <a:pt x="2057" y="1513"/>
                  </a:lnTo>
                  <a:lnTo>
                    <a:pt x="2059" y="1513"/>
                  </a:lnTo>
                  <a:lnTo>
                    <a:pt x="2059" y="1518"/>
                  </a:lnTo>
                  <a:close/>
                  <a:moveTo>
                    <a:pt x="2048" y="1518"/>
                  </a:moveTo>
                  <a:lnTo>
                    <a:pt x="2038" y="1518"/>
                  </a:lnTo>
                  <a:lnTo>
                    <a:pt x="2038" y="1513"/>
                  </a:lnTo>
                  <a:lnTo>
                    <a:pt x="2048" y="1513"/>
                  </a:lnTo>
                  <a:lnTo>
                    <a:pt x="2048" y="1518"/>
                  </a:lnTo>
                  <a:close/>
                  <a:moveTo>
                    <a:pt x="2029" y="1518"/>
                  </a:moveTo>
                  <a:lnTo>
                    <a:pt x="2027" y="1518"/>
                  </a:lnTo>
                  <a:lnTo>
                    <a:pt x="2027" y="1513"/>
                  </a:lnTo>
                  <a:lnTo>
                    <a:pt x="2029" y="1513"/>
                  </a:lnTo>
                  <a:lnTo>
                    <a:pt x="2029" y="1518"/>
                  </a:lnTo>
                  <a:close/>
                  <a:moveTo>
                    <a:pt x="2019" y="1518"/>
                  </a:moveTo>
                  <a:lnTo>
                    <a:pt x="2008" y="1518"/>
                  </a:lnTo>
                  <a:lnTo>
                    <a:pt x="2008" y="1513"/>
                  </a:lnTo>
                  <a:lnTo>
                    <a:pt x="2019" y="1513"/>
                  </a:lnTo>
                  <a:lnTo>
                    <a:pt x="2019" y="1518"/>
                  </a:lnTo>
                  <a:close/>
                  <a:moveTo>
                    <a:pt x="2000" y="1518"/>
                  </a:moveTo>
                  <a:lnTo>
                    <a:pt x="1997" y="1518"/>
                  </a:lnTo>
                  <a:lnTo>
                    <a:pt x="1997" y="1513"/>
                  </a:lnTo>
                  <a:lnTo>
                    <a:pt x="2000" y="1513"/>
                  </a:lnTo>
                  <a:lnTo>
                    <a:pt x="2000" y="1518"/>
                  </a:lnTo>
                  <a:close/>
                  <a:moveTo>
                    <a:pt x="1989" y="1518"/>
                  </a:moveTo>
                  <a:lnTo>
                    <a:pt x="1978" y="1518"/>
                  </a:lnTo>
                  <a:lnTo>
                    <a:pt x="1978" y="1513"/>
                  </a:lnTo>
                  <a:lnTo>
                    <a:pt x="1989" y="1513"/>
                  </a:lnTo>
                  <a:lnTo>
                    <a:pt x="1989" y="1518"/>
                  </a:lnTo>
                  <a:close/>
                  <a:moveTo>
                    <a:pt x="1970" y="1518"/>
                  </a:moveTo>
                  <a:lnTo>
                    <a:pt x="1967" y="1518"/>
                  </a:lnTo>
                  <a:lnTo>
                    <a:pt x="1967" y="1513"/>
                  </a:lnTo>
                  <a:lnTo>
                    <a:pt x="1970" y="1513"/>
                  </a:lnTo>
                  <a:lnTo>
                    <a:pt x="1970" y="1518"/>
                  </a:lnTo>
                  <a:close/>
                  <a:moveTo>
                    <a:pt x="1959" y="1518"/>
                  </a:moveTo>
                  <a:lnTo>
                    <a:pt x="1948" y="1518"/>
                  </a:lnTo>
                  <a:lnTo>
                    <a:pt x="1948" y="1513"/>
                  </a:lnTo>
                  <a:lnTo>
                    <a:pt x="1959" y="1513"/>
                  </a:lnTo>
                  <a:lnTo>
                    <a:pt x="1959" y="1518"/>
                  </a:lnTo>
                  <a:close/>
                  <a:moveTo>
                    <a:pt x="1940" y="1518"/>
                  </a:moveTo>
                  <a:lnTo>
                    <a:pt x="1937" y="1518"/>
                  </a:lnTo>
                  <a:lnTo>
                    <a:pt x="1937" y="1513"/>
                  </a:lnTo>
                  <a:lnTo>
                    <a:pt x="1940" y="1513"/>
                  </a:lnTo>
                  <a:lnTo>
                    <a:pt x="1940" y="1518"/>
                  </a:lnTo>
                  <a:close/>
                  <a:moveTo>
                    <a:pt x="1929" y="1518"/>
                  </a:moveTo>
                  <a:lnTo>
                    <a:pt x="1918" y="1518"/>
                  </a:lnTo>
                  <a:lnTo>
                    <a:pt x="1918" y="1513"/>
                  </a:lnTo>
                  <a:lnTo>
                    <a:pt x="1929" y="1513"/>
                  </a:lnTo>
                  <a:lnTo>
                    <a:pt x="1929" y="1518"/>
                  </a:lnTo>
                  <a:close/>
                  <a:moveTo>
                    <a:pt x="1910" y="1518"/>
                  </a:moveTo>
                  <a:lnTo>
                    <a:pt x="1907" y="1518"/>
                  </a:lnTo>
                  <a:lnTo>
                    <a:pt x="1907" y="1513"/>
                  </a:lnTo>
                  <a:lnTo>
                    <a:pt x="1910" y="1513"/>
                  </a:lnTo>
                  <a:lnTo>
                    <a:pt x="1910" y="1518"/>
                  </a:lnTo>
                  <a:close/>
                  <a:moveTo>
                    <a:pt x="1899" y="1518"/>
                  </a:moveTo>
                  <a:lnTo>
                    <a:pt x="1888" y="1518"/>
                  </a:lnTo>
                  <a:lnTo>
                    <a:pt x="1888" y="1513"/>
                  </a:lnTo>
                  <a:lnTo>
                    <a:pt x="1899" y="1513"/>
                  </a:lnTo>
                  <a:lnTo>
                    <a:pt x="1899" y="1518"/>
                  </a:lnTo>
                  <a:close/>
                  <a:moveTo>
                    <a:pt x="1880" y="1518"/>
                  </a:moveTo>
                  <a:lnTo>
                    <a:pt x="1877" y="1518"/>
                  </a:lnTo>
                  <a:lnTo>
                    <a:pt x="1877" y="1513"/>
                  </a:lnTo>
                  <a:lnTo>
                    <a:pt x="1880" y="1513"/>
                  </a:lnTo>
                  <a:lnTo>
                    <a:pt x="1880" y="1518"/>
                  </a:lnTo>
                  <a:close/>
                  <a:moveTo>
                    <a:pt x="1869" y="1518"/>
                  </a:moveTo>
                  <a:lnTo>
                    <a:pt x="1858" y="1518"/>
                  </a:lnTo>
                  <a:lnTo>
                    <a:pt x="1858" y="1513"/>
                  </a:lnTo>
                  <a:lnTo>
                    <a:pt x="1869" y="1513"/>
                  </a:lnTo>
                  <a:lnTo>
                    <a:pt x="1869" y="1518"/>
                  </a:lnTo>
                  <a:close/>
                  <a:moveTo>
                    <a:pt x="1850" y="1518"/>
                  </a:moveTo>
                  <a:lnTo>
                    <a:pt x="1847" y="1518"/>
                  </a:lnTo>
                  <a:lnTo>
                    <a:pt x="1847" y="1513"/>
                  </a:lnTo>
                  <a:lnTo>
                    <a:pt x="1850" y="1513"/>
                  </a:lnTo>
                  <a:lnTo>
                    <a:pt x="1850" y="1518"/>
                  </a:lnTo>
                  <a:close/>
                  <a:moveTo>
                    <a:pt x="1839" y="1518"/>
                  </a:moveTo>
                  <a:lnTo>
                    <a:pt x="1828" y="1518"/>
                  </a:lnTo>
                  <a:lnTo>
                    <a:pt x="1828" y="1513"/>
                  </a:lnTo>
                  <a:lnTo>
                    <a:pt x="1839" y="1513"/>
                  </a:lnTo>
                  <a:lnTo>
                    <a:pt x="1839" y="1518"/>
                  </a:lnTo>
                  <a:close/>
                  <a:moveTo>
                    <a:pt x="1820" y="1518"/>
                  </a:moveTo>
                  <a:lnTo>
                    <a:pt x="1818" y="1518"/>
                  </a:lnTo>
                  <a:lnTo>
                    <a:pt x="1818" y="1513"/>
                  </a:lnTo>
                  <a:lnTo>
                    <a:pt x="1820" y="1513"/>
                  </a:lnTo>
                  <a:lnTo>
                    <a:pt x="1820" y="1518"/>
                  </a:lnTo>
                  <a:close/>
                  <a:moveTo>
                    <a:pt x="1809" y="1518"/>
                  </a:moveTo>
                  <a:lnTo>
                    <a:pt x="1799" y="1518"/>
                  </a:lnTo>
                  <a:lnTo>
                    <a:pt x="1799" y="1513"/>
                  </a:lnTo>
                  <a:lnTo>
                    <a:pt x="1809" y="1513"/>
                  </a:lnTo>
                  <a:lnTo>
                    <a:pt x="1809" y="1518"/>
                  </a:lnTo>
                  <a:close/>
                  <a:moveTo>
                    <a:pt x="1790" y="1518"/>
                  </a:moveTo>
                  <a:lnTo>
                    <a:pt x="1788" y="1518"/>
                  </a:lnTo>
                  <a:lnTo>
                    <a:pt x="1788" y="1513"/>
                  </a:lnTo>
                  <a:lnTo>
                    <a:pt x="1790" y="1513"/>
                  </a:lnTo>
                  <a:lnTo>
                    <a:pt x="1790" y="1518"/>
                  </a:lnTo>
                  <a:close/>
                  <a:moveTo>
                    <a:pt x="1780" y="1518"/>
                  </a:moveTo>
                  <a:lnTo>
                    <a:pt x="1769" y="1518"/>
                  </a:lnTo>
                  <a:lnTo>
                    <a:pt x="1769" y="1513"/>
                  </a:lnTo>
                  <a:lnTo>
                    <a:pt x="1780" y="1513"/>
                  </a:lnTo>
                  <a:lnTo>
                    <a:pt x="1780" y="1518"/>
                  </a:lnTo>
                  <a:close/>
                  <a:moveTo>
                    <a:pt x="1761" y="1518"/>
                  </a:moveTo>
                  <a:lnTo>
                    <a:pt x="1758" y="1518"/>
                  </a:lnTo>
                  <a:lnTo>
                    <a:pt x="1758" y="1513"/>
                  </a:lnTo>
                  <a:lnTo>
                    <a:pt x="1761" y="1513"/>
                  </a:lnTo>
                  <a:lnTo>
                    <a:pt x="1761" y="1518"/>
                  </a:lnTo>
                  <a:close/>
                  <a:moveTo>
                    <a:pt x="1750" y="1518"/>
                  </a:moveTo>
                  <a:lnTo>
                    <a:pt x="1739" y="1518"/>
                  </a:lnTo>
                  <a:lnTo>
                    <a:pt x="1739" y="1513"/>
                  </a:lnTo>
                  <a:lnTo>
                    <a:pt x="1750" y="1513"/>
                  </a:lnTo>
                  <a:lnTo>
                    <a:pt x="1750" y="1518"/>
                  </a:lnTo>
                  <a:close/>
                  <a:moveTo>
                    <a:pt x="1731" y="1518"/>
                  </a:moveTo>
                  <a:lnTo>
                    <a:pt x="1728" y="1518"/>
                  </a:lnTo>
                  <a:lnTo>
                    <a:pt x="1728" y="1513"/>
                  </a:lnTo>
                  <a:lnTo>
                    <a:pt x="1731" y="1513"/>
                  </a:lnTo>
                  <a:lnTo>
                    <a:pt x="1731" y="1518"/>
                  </a:lnTo>
                  <a:close/>
                  <a:moveTo>
                    <a:pt x="1720" y="1518"/>
                  </a:moveTo>
                  <a:lnTo>
                    <a:pt x="1709" y="1518"/>
                  </a:lnTo>
                  <a:lnTo>
                    <a:pt x="1709" y="1513"/>
                  </a:lnTo>
                  <a:lnTo>
                    <a:pt x="1720" y="1513"/>
                  </a:lnTo>
                  <a:lnTo>
                    <a:pt x="1720" y="1518"/>
                  </a:lnTo>
                  <a:close/>
                  <a:moveTo>
                    <a:pt x="1701" y="1518"/>
                  </a:moveTo>
                  <a:lnTo>
                    <a:pt x="1698" y="1518"/>
                  </a:lnTo>
                  <a:lnTo>
                    <a:pt x="1698" y="1513"/>
                  </a:lnTo>
                  <a:lnTo>
                    <a:pt x="1701" y="1513"/>
                  </a:lnTo>
                  <a:lnTo>
                    <a:pt x="1701" y="1518"/>
                  </a:lnTo>
                  <a:close/>
                  <a:moveTo>
                    <a:pt x="1690" y="1518"/>
                  </a:moveTo>
                  <a:lnTo>
                    <a:pt x="1679" y="1518"/>
                  </a:lnTo>
                  <a:lnTo>
                    <a:pt x="1679" y="1513"/>
                  </a:lnTo>
                  <a:lnTo>
                    <a:pt x="1690" y="1513"/>
                  </a:lnTo>
                  <a:lnTo>
                    <a:pt x="1690" y="1518"/>
                  </a:lnTo>
                  <a:close/>
                  <a:moveTo>
                    <a:pt x="1671" y="1518"/>
                  </a:moveTo>
                  <a:lnTo>
                    <a:pt x="1668" y="1518"/>
                  </a:lnTo>
                  <a:lnTo>
                    <a:pt x="1668" y="1513"/>
                  </a:lnTo>
                  <a:lnTo>
                    <a:pt x="1671" y="1513"/>
                  </a:lnTo>
                  <a:lnTo>
                    <a:pt x="1671" y="1518"/>
                  </a:lnTo>
                  <a:close/>
                  <a:moveTo>
                    <a:pt x="1660" y="1518"/>
                  </a:moveTo>
                  <a:lnTo>
                    <a:pt x="1649" y="1518"/>
                  </a:lnTo>
                  <a:lnTo>
                    <a:pt x="1649" y="1513"/>
                  </a:lnTo>
                  <a:lnTo>
                    <a:pt x="1660" y="1513"/>
                  </a:lnTo>
                  <a:lnTo>
                    <a:pt x="1660" y="1518"/>
                  </a:lnTo>
                  <a:close/>
                  <a:moveTo>
                    <a:pt x="1641" y="1518"/>
                  </a:moveTo>
                  <a:lnTo>
                    <a:pt x="1638" y="1518"/>
                  </a:lnTo>
                  <a:lnTo>
                    <a:pt x="1638" y="1513"/>
                  </a:lnTo>
                  <a:lnTo>
                    <a:pt x="1641" y="1513"/>
                  </a:lnTo>
                  <a:lnTo>
                    <a:pt x="1641" y="1518"/>
                  </a:lnTo>
                  <a:close/>
                  <a:moveTo>
                    <a:pt x="1630" y="1518"/>
                  </a:moveTo>
                  <a:lnTo>
                    <a:pt x="1619" y="1518"/>
                  </a:lnTo>
                  <a:lnTo>
                    <a:pt x="1619" y="1513"/>
                  </a:lnTo>
                  <a:lnTo>
                    <a:pt x="1630" y="1513"/>
                  </a:lnTo>
                  <a:lnTo>
                    <a:pt x="1630" y="1518"/>
                  </a:lnTo>
                  <a:close/>
                  <a:moveTo>
                    <a:pt x="1611" y="1518"/>
                  </a:moveTo>
                  <a:lnTo>
                    <a:pt x="1608" y="1518"/>
                  </a:lnTo>
                  <a:lnTo>
                    <a:pt x="1608" y="1513"/>
                  </a:lnTo>
                  <a:lnTo>
                    <a:pt x="1611" y="1513"/>
                  </a:lnTo>
                  <a:lnTo>
                    <a:pt x="1611" y="1518"/>
                  </a:lnTo>
                  <a:close/>
                  <a:moveTo>
                    <a:pt x="1600" y="1518"/>
                  </a:moveTo>
                  <a:lnTo>
                    <a:pt x="1589" y="1518"/>
                  </a:lnTo>
                  <a:lnTo>
                    <a:pt x="1589" y="1513"/>
                  </a:lnTo>
                  <a:lnTo>
                    <a:pt x="1600" y="1513"/>
                  </a:lnTo>
                  <a:lnTo>
                    <a:pt x="1600" y="1518"/>
                  </a:lnTo>
                  <a:close/>
                  <a:moveTo>
                    <a:pt x="1581" y="1518"/>
                  </a:moveTo>
                  <a:lnTo>
                    <a:pt x="1578" y="1518"/>
                  </a:lnTo>
                  <a:lnTo>
                    <a:pt x="1578" y="1513"/>
                  </a:lnTo>
                  <a:lnTo>
                    <a:pt x="1581" y="1513"/>
                  </a:lnTo>
                  <a:lnTo>
                    <a:pt x="1581" y="1518"/>
                  </a:lnTo>
                  <a:close/>
                  <a:moveTo>
                    <a:pt x="1570" y="1518"/>
                  </a:moveTo>
                  <a:lnTo>
                    <a:pt x="1559" y="1518"/>
                  </a:lnTo>
                  <a:lnTo>
                    <a:pt x="1559" y="1513"/>
                  </a:lnTo>
                  <a:lnTo>
                    <a:pt x="1570" y="1513"/>
                  </a:lnTo>
                  <a:lnTo>
                    <a:pt x="1570" y="1518"/>
                  </a:lnTo>
                  <a:close/>
                  <a:moveTo>
                    <a:pt x="1551" y="1518"/>
                  </a:moveTo>
                  <a:lnTo>
                    <a:pt x="1548" y="1518"/>
                  </a:lnTo>
                  <a:lnTo>
                    <a:pt x="1548" y="1513"/>
                  </a:lnTo>
                  <a:lnTo>
                    <a:pt x="1551" y="1513"/>
                  </a:lnTo>
                  <a:lnTo>
                    <a:pt x="1551" y="1518"/>
                  </a:lnTo>
                  <a:close/>
                  <a:moveTo>
                    <a:pt x="1540" y="1518"/>
                  </a:moveTo>
                  <a:lnTo>
                    <a:pt x="1529" y="1518"/>
                  </a:lnTo>
                  <a:lnTo>
                    <a:pt x="1529" y="1513"/>
                  </a:lnTo>
                  <a:lnTo>
                    <a:pt x="1540" y="1513"/>
                  </a:lnTo>
                  <a:lnTo>
                    <a:pt x="1540" y="1518"/>
                  </a:lnTo>
                  <a:close/>
                  <a:moveTo>
                    <a:pt x="1521" y="1518"/>
                  </a:moveTo>
                  <a:lnTo>
                    <a:pt x="1519" y="1518"/>
                  </a:lnTo>
                  <a:lnTo>
                    <a:pt x="1519" y="1513"/>
                  </a:lnTo>
                  <a:lnTo>
                    <a:pt x="1521" y="1513"/>
                  </a:lnTo>
                  <a:lnTo>
                    <a:pt x="1521" y="1518"/>
                  </a:lnTo>
                  <a:close/>
                  <a:moveTo>
                    <a:pt x="1510" y="1518"/>
                  </a:moveTo>
                  <a:lnTo>
                    <a:pt x="1500" y="1518"/>
                  </a:lnTo>
                  <a:lnTo>
                    <a:pt x="1500" y="1513"/>
                  </a:lnTo>
                  <a:lnTo>
                    <a:pt x="1510" y="1513"/>
                  </a:lnTo>
                  <a:lnTo>
                    <a:pt x="1510" y="1518"/>
                  </a:lnTo>
                  <a:close/>
                  <a:moveTo>
                    <a:pt x="1491" y="1518"/>
                  </a:moveTo>
                  <a:lnTo>
                    <a:pt x="1489" y="1518"/>
                  </a:lnTo>
                  <a:lnTo>
                    <a:pt x="1489" y="1513"/>
                  </a:lnTo>
                  <a:lnTo>
                    <a:pt x="1491" y="1513"/>
                  </a:lnTo>
                  <a:lnTo>
                    <a:pt x="1491" y="1518"/>
                  </a:lnTo>
                  <a:close/>
                  <a:moveTo>
                    <a:pt x="1481" y="1518"/>
                  </a:moveTo>
                  <a:lnTo>
                    <a:pt x="1470" y="1518"/>
                  </a:lnTo>
                  <a:lnTo>
                    <a:pt x="1470" y="1513"/>
                  </a:lnTo>
                  <a:lnTo>
                    <a:pt x="1481" y="1513"/>
                  </a:lnTo>
                  <a:lnTo>
                    <a:pt x="1481" y="1518"/>
                  </a:lnTo>
                  <a:close/>
                  <a:moveTo>
                    <a:pt x="1462" y="1518"/>
                  </a:moveTo>
                  <a:lnTo>
                    <a:pt x="1459" y="1518"/>
                  </a:lnTo>
                  <a:lnTo>
                    <a:pt x="1459" y="1513"/>
                  </a:lnTo>
                  <a:lnTo>
                    <a:pt x="1462" y="1513"/>
                  </a:lnTo>
                  <a:lnTo>
                    <a:pt x="1462" y="1518"/>
                  </a:lnTo>
                  <a:close/>
                  <a:moveTo>
                    <a:pt x="1451" y="1518"/>
                  </a:moveTo>
                  <a:lnTo>
                    <a:pt x="1440" y="1518"/>
                  </a:lnTo>
                  <a:lnTo>
                    <a:pt x="1440" y="1513"/>
                  </a:lnTo>
                  <a:lnTo>
                    <a:pt x="1451" y="1513"/>
                  </a:lnTo>
                  <a:lnTo>
                    <a:pt x="1451" y="1518"/>
                  </a:lnTo>
                  <a:close/>
                  <a:moveTo>
                    <a:pt x="1432" y="1518"/>
                  </a:moveTo>
                  <a:lnTo>
                    <a:pt x="1429" y="1518"/>
                  </a:lnTo>
                  <a:lnTo>
                    <a:pt x="1429" y="1513"/>
                  </a:lnTo>
                  <a:lnTo>
                    <a:pt x="1432" y="1513"/>
                  </a:lnTo>
                  <a:lnTo>
                    <a:pt x="1432" y="1518"/>
                  </a:lnTo>
                  <a:close/>
                  <a:moveTo>
                    <a:pt x="1421" y="1518"/>
                  </a:moveTo>
                  <a:lnTo>
                    <a:pt x="1410" y="1518"/>
                  </a:lnTo>
                  <a:lnTo>
                    <a:pt x="1410" y="1513"/>
                  </a:lnTo>
                  <a:lnTo>
                    <a:pt x="1421" y="1513"/>
                  </a:lnTo>
                  <a:lnTo>
                    <a:pt x="1421" y="1518"/>
                  </a:lnTo>
                  <a:close/>
                  <a:moveTo>
                    <a:pt x="1402" y="1518"/>
                  </a:moveTo>
                  <a:lnTo>
                    <a:pt x="1399" y="1518"/>
                  </a:lnTo>
                  <a:lnTo>
                    <a:pt x="1399" y="1513"/>
                  </a:lnTo>
                  <a:lnTo>
                    <a:pt x="1402" y="1513"/>
                  </a:lnTo>
                  <a:lnTo>
                    <a:pt x="1402" y="1518"/>
                  </a:lnTo>
                  <a:close/>
                  <a:moveTo>
                    <a:pt x="1391" y="1518"/>
                  </a:moveTo>
                  <a:lnTo>
                    <a:pt x="1380" y="1518"/>
                  </a:lnTo>
                  <a:lnTo>
                    <a:pt x="1380" y="1513"/>
                  </a:lnTo>
                  <a:lnTo>
                    <a:pt x="1391" y="1513"/>
                  </a:lnTo>
                  <a:lnTo>
                    <a:pt x="1391" y="1518"/>
                  </a:lnTo>
                  <a:close/>
                  <a:moveTo>
                    <a:pt x="1372" y="1518"/>
                  </a:moveTo>
                  <a:lnTo>
                    <a:pt x="1369" y="1518"/>
                  </a:lnTo>
                  <a:lnTo>
                    <a:pt x="1369" y="1513"/>
                  </a:lnTo>
                  <a:lnTo>
                    <a:pt x="1372" y="1513"/>
                  </a:lnTo>
                  <a:lnTo>
                    <a:pt x="1372" y="1518"/>
                  </a:lnTo>
                  <a:close/>
                  <a:moveTo>
                    <a:pt x="1361" y="1518"/>
                  </a:moveTo>
                  <a:lnTo>
                    <a:pt x="1350" y="1518"/>
                  </a:lnTo>
                  <a:lnTo>
                    <a:pt x="1350" y="1513"/>
                  </a:lnTo>
                  <a:lnTo>
                    <a:pt x="1361" y="1513"/>
                  </a:lnTo>
                  <a:lnTo>
                    <a:pt x="1361" y="1518"/>
                  </a:lnTo>
                  <a:close/>
                  <a:moveTo>
                    <a:pt x="1342" y="1518"/>
                  </a:moveTo>
                  <a:lnTo>
                    <a:pt x="1339" y="1518"/>
                  </a:lnTo>
                  <a:lnTo>
                    <a:pt x="1339" y="1513"/>
                  </a:lnTo>
                  <a:lnTo>
                    <a:pt x="1342" y="1513"/>
                  </a:lnTo>
                  <a:lnTo>
                    <a:pt x="1342" y="1518"/>
                  </a:lnTo>
                  <a:close/>
                  <a:moveTo>
                    <a:pt x="1331" y="1518"/>
                  </a:moveTo>
                  <a:lnTo>
                    <a:pt x="1320" y="1518"/>
                  </a:lnTo>
                  <a:lnTo>
                    <a:pt x="1320" y="1513"/>
                  </a:lnTo>
                  <a:lnTo>
                    <a:pt x="1331" y="1513"/>
                  </a:lnTo>
                  <a:lnTo>
                    <a:pt x="1331" y="1518"/>
                  </a:lnTo>
                  <a:close/>
                  <a:moveTo>
                    <a:pt x="1312" y="1518"/>
                  </a:moveTo>
                  <a:lnTo>
                    <a:pt x="1309" y="1518"/>
                  </a:lnTo>
                  <a:lnTo>
                    <a:pt x="1309" y="1513"/>
                  </a:lnTo>
                  <a:lnTo>
                    <a:pt x="1312" y="1513"/>
                  </a:lnTo>
                  <a:lnTo>
                    <a:pt x="1312" y="1518"/>
                  </a:lnTo>
                  <a:close/>
                  <a:moveTo>
                    <a:pt x="1301" y="1518"/>
                  </a:moveTo>
                  <a:lnTo>
                    <a:pt x="1290" y="1518"/>
                  </a:lnTo>
                  <a:lnTo>
                    <a:pt x="1290" y="1513"/>
                  </a:lnTo>
                  <a:lnTo>
                    <a:pt x="1301" y="1513"/>
                  </a:lnTo>
                  <a:lnTo>
                    <a:pt x="1301" y="1518"/>
                  </a:lnTo>
                  <a:close/>
                  <a:moveTo>
                    <a:pt x="1282" y="1518"/>
                  </a:moveTo>
                  <a:lnTo>
                    <a:pt x="1280" y="1518"/>
                  </a:lnTo>
                  <a:lnTo>
                    <a:pt x="1280" y="1513"/>
                  </a:lnTo>
                  <a:lnTo>
                    <a:pt x="1282" y="1513"/>
                  </a:lnTo>
                  <a:lnTo>
                    <a:pt x="1282" y="1518"/>
                  </a:lnTo>
                  <a:close/>
                  <a:moveTo>
                    <a:pt x="1271" y="1518"/>
                  </a:moveTo>
                  <a:lnTo>
                    <a:pt x="1261" y="1518"/>
                  </a:lnTo>
                  <a:lnTo>
                    <a:pt x="1261" y="1513"/>
                  </a:lnTo>
                  <a:lnTo>
                    <a:pt x="1271" y="1513"/>
                  </a:lnTo>
                  <a:lnTo>
                    <a:pt x="1271" y="1518"/>
                  </a:lnTo>
                  <a:close/>
                  <a:moveTo>
                    <a:pt x="1252" y="1518"/>
                  </a:moveTo>
                  <a:lnTo>
                    <a:pt x="1250" y="1518"/>
                  </a:lnTo>
                  <a:lnTo>
                    <a:pt x="1250" y="1513"/>
                  </a:lnTo>
                  <a:lnTo>
                    <a:pt x="1252" y="1513"/>
                  </a:lnTo>
                  <a:lnTo>
                    <a:pt x="1252" y="1518"/>
                  </a:lnTo>
                  <a:close/>
                  <a:moveTo>
                    <a:pt x="1241" y="1518"/>
                  </a:moveTo>
                  <a:lnTo>
                    <a:pt x="1231" y="1518"/>
                  </a:lnTo>
                  <a:lnTo>
                    <a:pt x="1231" y="1513"/>
                  </a:lnTo>
                  <a:lnTo>
                    <a:pt x="1241" y="1513"/>
                  </a:lnTo>
                  <a:lnTo>
                    <a:pt x="1241" y="1518"/>
                  </a:lnTo>
                  <a:close/>
                  <a:moveTo>
                    <a:pt x="1222" y="1518"/>
                  </a:moveTo>
                  <a:lnTo>
                    <a:pt x="1220" y="1518"/>
                  </a:lnTo>
                  <a:lnTo>
                    <a:pt x="1220" y="1513"/>
                  </a:lnTo>
                  <a:lnTo>
                    <a:pt x="1222" y="1513"/>
                  </a:lnTo>
                  <a:lnTo>
                    <a:pt x="1222" y="1518"/>
                  </a:lnTo>
                  <a:close/>
                  <a:moveTo>
                    <a:pt x="1212" y="1518"/>
                  </a:moveTo>
                  <a:lnTo>
                    <a:pt x="1201" y="1518"/>
                  </a:lnTo>
                  <a:lnTo>
                    <a:pt x="1201" y="1513"/>
                  </a:lnTo>
                  <a:lnTo>
                    <a:pt x="1212" y="1513"/>
                  </a:lnTo>
                  <a:lnTo>
                    <a:pt x="1212" y="1518"/>
                  </a:lnTo>
                  <a:close/>
                  <a:moveTo>
                    <a:pt x="1193" y="1518"/>
                  </a:moveTo>
                  <a:lnTo>
                    <a:pt x="1190" y="1518"/>
                  </a:lnTo>
                  <a:lnTo>
                    <a:pt x="1190" y="1513"/>
                  </a:lnTo>
                  <a:lnTo>
                    <a:pt x="1193" y="1513"/>
                  </a:lnTo>
                  <a:lnTo>
                    <a:pt x="1193" y="1518"/>
                  </a:lnTo>
                  <a:close/>
                  <a:moveTo>
                    <a:pt x="1182" y="1518"/>
                  </a:moveTo>
                  <a:lnTo>
                    <a:pt x="1171" y="1518"/>
                  </a:lnTo>
                  <a:lnTo>
                    <a:pt x="1171" y="1513"/>
                  </a:lnTo>
                  <a:lnTo>
                    <a:pt x="1182" y="1513"/>
                  </a:lnTo>
                  <a:lnTo>
                    <a:pt x="1182" y="1518"/>
                  </a:lnTo>
                  <a:close/>
                  <a:moveTo>
                    <a:pt x="1163" y="1518"/>
                  </a:moveTo>
                  <a:lnTo>
                    <a:pt x="1160" y="1518"/>
                  </a:lnTo>
                  <a:lnTo>
                    <a:pt x="1160" y="1513"/>
                  </a:lnTo>
                  <a:lnTo>
                    <a:pt x="1163" y="1513"/>
                  </a:lnTo>
                  <a:lnTo>
                    <a:pt x="1163" y="1518"/>
                  </a:lnTo>
                  <a:close/>
                  <a:moveTo>
                    <a:pt x="1152" y="1518"/>
                  </a:moveTo>
                  <a:lnTo>
                    <a:pt x="1141" y="1518"/>
                  </a:lnTo>
                  <a:lnTo>
                    <a:pt x="1141" y="1513"/>
                  </a:lnTo>
                  <a:lnTo>
                    <a:pt x="1152" y="1513"/>
                  </a:lnTo>
                  <a:lnTo>
                    <a:pt x="1152" y="1518"/>
                  </a:lnTo>
                  <a:close/>
                  <a:moveTo>
                    <a:pt x="1133" y="1518"/>
                  </a:moveTo>
                  <a:lnTo>
                    <a:pt x="1130" y="1518"/>
                  </a:lnTo>
                  <a:lnTo>
                    <a:pt x="1130" y="1513"/>
                  </a:lnTo>
                  <a:lnTo>
                    <a:pt x="1133" y="1513"/>
                  </a:lnTo>
                  <a:lnTo>
                    <a:pt x="1133" y="1518"/>
                  </a:lnTo>
                  <a:close/>
                  <a:moveTo>
                    <a:pt x="1122" y="1518"/>
                  </a:moveTo>
                  <a:lnTo>
                    <a:pt x="1111" y="1518"/>
                  </a:lnTo>
                  <a:lnTo>
                    <a:pt x="1111" y="1513"/>
                  </a:lnTo>
                  <a:lnTo>
                    <a:pt x="1122" y="1513"/>
                  </a:lnTo>
                  <a:lnTo>
                    <a:pt x="1122" y="1518"/>
                  </a:lnTo>
                  <a:close/>
                  <a:moveTo>
                    <a:pt x="1103" y="1518"/>
                  </a:moveTo>
                  <a:lnTo>
                    <a:pt x="1100" y="1518"/>
                  </a:lnTo>
                  <a:lnTo>
                    <a:pt x="1100" y="1513"/>
                  </a:lnTo>
                  <a:lnTo>
                    <a:pt x="1103" y="1513"/>
                  </a:lnTo>
                  <a:lnTo>
                    <a:pt x="1103" y="1518"/>
                  </a:lnTo>
                  <a:close/>
                  <a:moveTo>
                    <a:pt x="1092" y="1518"/>
                  </a:moveTo>
                  <a:lnTo>
                    <a:pt x="1081" y="1518"/>
                  </a:lnTo>
                  <a:lnTo>
                    <a:pt x="1081" y="1513"/>
                  </a:lnTo>
                  <a:lnTo>
                    <a:pt x="1092" y="1513"/>
                  </a:lnTo>
                  <a:lnTo>
                    <a:pt x="1092" y="1518"/>
                  </a:lnTo>
                  <a:close/>
                  <a:moveTo>
                    <a:pt x="1073" y="1518"/>
                  </a:moveTo>
                  <a:lnTo>
                    <a:pt x="1070" y="1518"/>
                  </a:lnTo>
                  <a:lnTo>
                    <a:pt x="1070" y="1513"/>
                  </a:lnTo>
                  <a:lnTo>
                    <a:pt x="1073" y="1513"/>
                  </a:lnTo>
                  <a:lnTo>
                    <a:pt x="1073" y="1518"/>
                  </a:lnTo>
                  <a:close/>
                  <a:moveTo>
                    <a:pt x="1062" y="1518"/>
                  </a:moveTo>
                  <a:lnTo>
                    <a:pt x="1051" y="1518"/>
                  </a:lnTo>
                  <a:lnTo>
                    <a:pt x="1051" y="1513"/>
                  </a:lnTo>
                  <a:lnTo>
                    <a:pt x="1062" y="1513"/>
                  </a:lnTo>
                  <a:lnTo>
                    <a:pt x="1062" y="1518"/>
                  </a:lnTo>
                  <a:close/>
                  <a:moveTo>
                    <a:pt x="1043" y="1518"/>
                  </a:moveTo>
                  <a:lnTo>
                    <a:pt x="1040" y="1518"/>
                  </a:lnTo>
                  <a:lnTo>
                    <a:pt x="1040" y="1513"/>
                  </a:lnTo>
                  <a:lnTo>
                    <a:pt x="1043" y="1513"/>
                  </a:lnTo>
                  <a:lnTo>
                    <a:pt x="1043" y="1518"/>
                  </a:lnTo>
                  <a:close/>
                  <a:moveTo>
                    <a:pt x="1032" y="1518"/>
                  </a:moveTo>
                  <a:lnTo>
                    <a:pt x="1021" y="1518"/>
                  </a:lnTo>
                  <a:lnTo>
                    <a:pt x="1021" y="1513"/>
                  </a:lnTo>
                  <a:lnTo>
                    <a:pt x="1032" y="1513"/>
                  </a:lnTo>
                  <a:lnTo>
                    <a:pt x="1032" y="1518"/>
                  </a:lnTo>
                  <a:close/>
                  <a:moveTo>
                    <a:pt x="1013" y="1518"/>
                  </a:moveTo>
                  <a:lnTo>
                    <a:pt x="1010" y="1518"/>
                  </a:lnTo>
                  <a:lnTo>
                    <a:pt x="1010" y="1513"/>
                  </a:lnTo>
                  <a:lnTo>
                    <a:pt x="1013" y="1513"/>
                  </a:lnTo>
                  <a:lnTo>
                    <a:pt x="1013" y="1518"/>
                  </a:lnTo>
                  <a:close/>
                  <a:moveTo>
                    <a:pt x="1002" y="1518"/>
                  </a:moveTo>
                  <a:lnTo>
                    <a:pt x="991" y="1518"/>
                  </a:lnTo>
                  <a:lnTo>
                    <a:pt x="991" y="1513"/>
                  </a:lnTo>
                  <a:lnTo>
                    <a:pt x="1002" y="1513"/>
                  </a:lnTo>
                  <a:lnTo>
                    <a:pt x="1002" y="1518"/>
                  </a:lnTo>
                  <a:close/>
                  <a:moveTo>
                    <a:pt x="983" y="1518"/>
                  </a:moveTo>
                  <a:lnTo>
                    <a:pt x="981" y="1518"/>
                  </a:lnTo>
                  <a:lnTo>
                    <a:pt x="981" y="1513"/>
                  </a:lnTo>
                  <a:lnTo>
                    <a:pt x="983" y="1513"/>
                  </a:lnTo>
                  <a:lnTo>
                    <a:pt x="983" y="1518"/>
                  </a:lnTo>
                  <a:close/>
                  <a:moveTo>
                    <a:pt x="972" y="1518"/>
                  </a:moveTo>
                  <a:lnTo>
                    <a:pt x="962" y="1518"/>
                  </a:lnTo>
                  <a:lnTo>
                    <a:pt x="962" y="1513"/>
                  </a:lnTo>
                  <a:lnTo>
                    <a:pt x="972" y="1513"/>
                  </a:lnTo>
                  <a:lnTo>
                    <a:pt x="972" y="1518"/>
                  </a:lnTo>
                  <a:close/>
                  <a:moveTo>
                    <a:pt x="953" y="1518"/>
                  </a:moveTo>
                  <a:lnTo>
                    <a:pt x="951" y="1518"/>
                  </a:lnTo>
                  <a:lnTo>
                    <a:pt x="951" y="1513"/>
                  </a:lnTo>
                  <a:lnTo>
                    <a:pt x="953" y="1513"/>
                  </a:lnTo>
                  <a:lnTo>
                    <a:pt x="953" y="1518"/>
                  </a:lnTo>
                  <a:close/>
                  <a:moveTo>
                    <a:pt x="943" y="1518"/>
                  </a:moveTo>
                  <a:lnTo>
                    <a:pt x="932" y="1518"/>
                  </a:lnTo>
                  <a:lnTo>
                    <a:pt x="932" y="1513"/>
                  </a:lnTo>
                  <a:lnTo>
                    <a:pt x="943" y="1513"/>
                  </a:lnTo>
                  <a:lnTo>
                    <a:pt x="943" y="1518"/>
                  </a:lnTo>
                  <a:close/>
                  <a:moveTo>
                    <a:pt x="924" y="1518"/>
                  </a:moveTo>
                  <a:lnTo>
                    <a:pt x="921" y="1518"/>
                  </a:lnTo>
                  <a:lnTo>
                    <a:pt x="921" y="1513"/>
                  </a:lnTo>
                  <a:lnTo>
                    <a:pt x="924" y="1513"/>
                  </a:lnTo>
                  <a:lnTo>
                    <a:pt x="924" y="1518"/>
                  </a:lnTo>
                  <a:close/>
                  <a:moveTo>
                    <a:pt x="913" y="1518"/>
                  </a:moveTo>
                  <a:lnTo>
                    <a:pt x="902" y="1518"/>
                  </a:lnTo>
                  <a:lnTo>
                    <a:pt x="902" y="1513"/>
                  </a:lnTo>
                  <a:lnTo>
                    <a:pt x="913" y="1513"/>
                  </a:lnTo>
                  <a:lnTo>
                    <a:pt x="913" y="1518"/>
                  </a:lnTo>
                  <a:close/>
                  <a:moveTo>
                    <a:pt x="894" y="1518"/>
                  </a:moveTo>
                  <a:lnTo>
                    <a:pt x="891" y="1518"/>
                  </a:lnTo>
                  <a:lnTo>
                    <a:pt x="891" y="1513"/>
                  </a:lnTo>
                  <a:lnTo>
                    <a:pt x="894" y="1513"/>
                  </a:lnTo>
                  <a:lnTo>
                    <a:pt x="894" y="1518"/>
                  </a:lnTo>
                  <a:close/>
                  <a:moveTo>
                    <a:pt x="883" y="1518"/>
                  </a:moveTo>
                  <a:lnTo>
                    <a:pt x="872" y="1518"/>
                  </a:lnTo>
                  <a:lnTo>
                    <a:pt x="872" y="1513"/>
                  </a:lnTo>
                  <a:lnTo>
                    <a:pt x="883" y="1513"/>
                  </a:lnTo>
                  <a:lnTo>
                    <a:pt x="883" y="1518"/>
                  </a:lnTo>
                  <a:close/>
                  <a:moveTo>
                    <a:pt x="864" y="1518"/>
                  </a:moveTo>
                  <a:lnTo>
                    <a:pt x="861" y="1518"/>
                  </a:lnTo>
                  <a:lnTo>
                    <a:pt x="861" y="1513"/>
                  </a:lnTo>
                  <a:lnTo>
                    <a:pt x="864" y="1513"/>
                  </a:lnTo>
                  <a:lnTo>
                    <a:pt x="864" y="1518"/>
                  </a:lnTo>
                  <a:close/>
                  <a:moveTo>
                    <a:pt x="853" y="1518"/>
                  </a:moveTo>
                  <a:lnTo>
                    <a:pt x="842" y="1518"/>
                  </a:lnTo>
                  <a:lnTo>
                    <a:pt x="842" y="1513"/>
                  </a:lnTo>
                  <a:lnTo>
                    <a:pt x="853" y="1513"/>
                  </a:lnTo>
                  <a:lnTo>
                    <a:pt x="853" y="1518"/>
                  </a:lnTo>
                  <a:close/>
                  <a:moveTo>
                    <a:pt x="834" y="1518"/>
                  </a:moveTo>
                  <a:lnTo>
                    <a:pt x="831" y="1518"/>
                  </a:lnTo>
                  <a:lnTo>
                    <a:pt x="831" y="1513"/>
                  </a:lnTo>
                  <a:lnTo>
                    <a:pt x="834" y="1513"/>
                  </a:lnTo>
                  <a:lnTo>
                    <a:pt x="834" y="1518"/>
                  </a:lnTo>
                  <a:close/>
                  <a:moveTo>
                    <a:pt x="823" y="1518"/>
                  </a:moveTo>
                  <a:lnTo>
                    <a:pt x="812" y="1518"/>
                  </a:lnTo>
                  <a:lnTo>
                    <a:pt x="812" y="1513"/>
                  </a:lnTo>
                  <a:lnTo>
                    <a:pt x="823" y="1513"/>
                  </a:lnTo>
                  <a:lnTo>
                    <a:pt x="823" y="1518"/>
                  </a:lnTo>
                  <a:close/>
                  <a:moveTo>
                    <a:pt x="804" y="1518"/>
                  </a:moveTo>
                  <a:lnTo>
                    <a:pt x="801" y="1518"/>
                  </a:lnTo>
                  <a:lnTo>
                    <a:pt x="801" y="1513"/>
                  </a:lnTo>
                  <a:lnTo>
                    <a:pt x="804" y="1513"/>
                  </a:lnTo>
                  <a:lnTo>
                    <a:pt x="804" y="1518"/>
                  </a:lnTo>
                  <a:close/>
                  <a:moveTo>
                    <a:pt x="793" y="1518"/>
                  </a:moveTo>
                  <a:lnTo>
                    <a:pt x="782" y="1518"/>
                  </a:lnTo>
                  <a:lnTo>
                    <a:pt x="782" y="1513"/>
                  </a:lnTo>
                  <a:lnTo>
                    <a:pt x="793" y="1513"/>
                  </a:lnTo>
                  <a:lnTo>
                    <a:pt x="793" y="1518"/>
                  </a:lnTo>
                  <a:close/>
                  <a:moveTo>
                    <a:pt x="774" y="1518"/>
                  </a:moveTo>
                  <a:lnTo>
                    <a:pt x="771" y="1518"/>
                  </a:lnTo>
                  <a:lnTo>
                    <a:pt x="771" y="1513"/>
                  </a:lnTo>
                  <a:lnTo>
                    <a:pt x="774" y="1513"/>
                  </a:lnTo>
                  <a:lnTo>
                    <a:pt x="774" y="1518"/>
                  </a:lnTo>
                  <a:close/>
                  <a:moveTo>
                    <a:pt x="763" y="1518"/>
                  </a:moveTo>
                  <a:lnTo>
                    <a:pt x="752" y="1518"/>
                  </a:lnTo>
                  <a:lnTo>
                    <a:pt x="752" y="1513"/>
                  </a:lnTo>
                  <a:lnTo>
                    <a:pt x="763" y="1513"/>
                  </a:lnTo>
                  <a:lnTo>
                    <a:pt x="763" y="1518"/>
                  </a:lnTo>
                  <a:close/>
                  <a:moveTo>
                    <a:pt x="744" y="1518"/>
                  </a:moveTo>
                  <a:lnTo>
                    <a:pt x="742" y="1518"/>
                  </a:lnTo>
                  <a:lnTo>
                    <a:pt x="742" y="1513"/>
                  </a:lnTo>
                  <a:lnTo>
                    <a:pt x="744" y="1513"/>
                  </a:lnTo>
                  <a:lnTo>
                    <a:pt x="744" y="1518"/>
                  </a:lnTo>
                  <a:close/>
                  <a:moveTo>
                    <a:pt x="733" y="1518"/>
                  </a:moveTo>
                  <a:lnTo>
                    <a:pt x="722" y="1518"/>
                  </a:lnTo>
                  <a:lnTo>
                    <a:pt x="722" y="1513"/>
                  </a:lnTo>
                  <a:lnTo>
                    <a:pt x="733" y="1513"/>
                  </a:lnTo>
                  <a:lnTo>
                    <a:pt x="733" y="1518"/>
                  </a:lnTo>
                  <a:close/>
                  <a:moveTo>
                    <a:pt x="714" y="1518"/>
                  </a:moveTo>
                  <a:lnTo>
                    <a:pt x="712" y="1518"/>
                  </a:lnTo>
                  <a:lnTo>
                    <a:pt x="712" y="1513"/>
                  </a:lnTo>
                  <a:lnTo>
                    <a:pt x="714" y="1513"/>
                  </a:lnTo>
                  <a:lnTo>
                    <a:pt x="714" y="1518"/>
                  </a:lnTo>
                  <a:close/>
                  <a:moveTo>
                    <a:pt x="703" y="1518"/>
                  </a:moveTo>
                  <a:lnTo>
                    <a:pt x="693" y="1518"/>
                  </a:lnTo>
                  <a:lnTo>
                    <a:pt x="693" y="1513"/>
                  </a:lnTo>
                  <a:lnTo>
                    <a:pt x="703" y="1513"/>
                  </a:lnTo>
                  <a:lnTo>
                    <a:pt x="703" y="1518"/>
                  </a:lnTo>
                  <a:close/>
                  <a:moveTo>
                    <a:pt x="684" y="1518"/>
                  </a:moveTo>
                  <a:lnTo>
                    <a:pt x="682" y="1518"/>
                  </a:lnTo>
                  <a:lnTo>
                    <a:pt x="682" y="1513"/>
                  </a:lnTo>
                  <a:lnTo>
                    <a:pt x="684" y="1513"/>
                  </a:lnTo>
                  <a:lnTo>
                    <a:pt x="684" y="1518"/>
                  </a:lnTo>
                  <a:close/>
                  <a:moveTo>
                    <a:pt x="674" y="1518"/>
                  </a:moveTo>
                  <a:lnTo>
                    <a:pt x="663" y="1518"/>
                  </a:lnTo>
                  <a:lnTo>
                    <a:pt x="663" y="1513"/>
                  </a:lnTo>
                  <a:lnTo>
                    <a:pt x="674" y="1513"/>
                  </a:lnTo>
                  <a:lnTo>
                    <a:pt x="674" y="1518"/>
                  </a:lnTo>
                  <a:close/>
                  <a:moveTo>
                    <a:pt x="655" y="1518"/>
                  </a:moveTo>
                  <a:lnTo>
                    <a:pt x="652" y="1518"/>
                  </a:lnTo>
                  <a:lnTo>
                    <a:pt x="652" y="1513"/>
                  </a:lnTo>
                  <a:lnTo>
                    <a:pt x="655" y="1513"/>
                  </a:lnTo>
                  <a:lnTo>
                    <a:pt x="655" y="1518"/>
                  </a:lnTo>
                  <a:close/>
                  <a:moveTo>
                    <a:pt x="644" y="1518"/>
                  </a:moveTo>
                  <a:lnTo>
                    <a:pt x="633" y="1518"/>
                  </a:lnTo>
                  <a:lnTo>
                    <a:pt x="633" y="1513"/>
                  </a:lnTo>
                  <a:lnTo>
                    <a:pt x="644" y="1513"/>
                  </a:lnTo>
                  <a:lnTo>
                    <a:pt x="644" y="1518"/>
                  </a:lnTo>
                  <a:close/>
                  <a:moveTo>
                    <a:pt x="625" y="1518"/>
                  </a:moveTo>
                  <a:lnTo>
                    <a:pt x="622" y="1518"/>
                  </a:lnTo>
                  <a:lnTo>
                    <a:pt x="622" y="1513"/>
                  </a:lnTo>
                  <a:lnTo>
                    <a:pt x="625" y="1513"/>
                  </a:lnTo>
                  <a:lnTo>
                    <a:pt x="625" y="1518"/>
                  </a:lnTo>
                  <a:close/>
                  <a:moveTo>
                    <a:pt x="614" y="1518"/>
                  </a:moveTo>
                  <a:lnTo>
                    <a:pt x="603" y="1518"/>
                  </a:lnTo>
                  <a:lnTo>
                    <a:pt x="603" y="1513"/>
                  </a:lnTo>
                  <a:lnTo>
                    <a:pt x="614" y="1513"/>
                  </a:lnTo>
                  <a:lnTo>
                    <a:pt x="614" y="1518"/>
                  </a:lnTo>
                  <a:close/>
                  <a:moveTo>
                    <a:pt x="595" y="1518"/>
                  </a:moveTo>
                  <a:lnTo>
                    <a:pt x="592" y="1518"/>
                  </a:lnTo>
                  <a:lnTo>
                    <a:pt x="592" y="1513"/>
                  </a:lnTo>
                  <a:lnTo>
                    <a:pt x="595" y="1513"/>
                  </a:lnTo>
                  <a:lnTo>
                    <a:pt x="595" y="1518"/>
                  </a:lnTo>
                  <a:close/>
                  <a:moveTo>
                    <a:pt x="584" y="1518"/>
                  </a:moveTo>
                  <a:lnTo>
                    <a:pt x="573" y="1518"/>
                  </a:lnTo>
                  <a:lnTo>
                    <a:pt x="573" y="1513"/>
                  </a:lnTo>
                  <a:lnTo>
                    <a:pt x="584" y="1513"/>
                  </a:lnTo>
                  <a:lnTo>
                    <a:pt x="584" y="1518"/>
                  </a:lnTo>
                  <a:close/>
                  <a:moveTo>
                    <a:pt x="565" y="1518"/>
                  </a:moveTo>
                  <a:lnTo>
                    <a:pt x="562" y="1518"/>
                  </a:lnTo>
                  <a:lnTo>
                    <a:pt x="562" y="1513"/>
                  </a:lnTo>
                  <a:lnTo>
                    <a:pt x="565" y="1513"/>
                  </a:lnTo>
                  <a:lnTo>
                    <a:pt x="565" y="1518"/>
                  </a:lnTo>
                  <a:close/>
                  <a:moveTo>
                    <a:pt x="554" y="1518"/>
                  </a:moveTo>
                  <a:lnTo>
                    <a:pt x="543" y="1518"/>
                  </a:lnTo>
                  <a:lnTo>
                    <a:pt x="543" y="1513"/>
                  </a:lnTo>
                  <a:lnTo>
                    <a:pt x="554" y="1513"/>
                  </a:lnTo>
                  <a:lnTo>
                    <a:pt x="554" y="1518"/>
                  </a:lnTo>
                  <a:close/>
                  <a:moveTo>
                    <a:pt x="535" y="1518"/>
                  </a:moveTo>
                  <a:lnTo>
                    <a:pt x="532" y="1518"/>
                  </a:lnTo>
                  <a:lnTo>
                    <a:pt x="532" y="1513"/>
                  </a:lnTo>
                  <a:lnTo>
                    <a:pt x="535" y="1513"/>
                  </a:lnTo>
                  <a:lnTo>
                    <a:pt x="535" y="1518"/>
                  </a:lnTo>
                  <a:close/>
                  <a:moveTo>
                    <a:pt x="524" y="1518"/>
                  </a:moveTo>
                  <a:lnTo>
                    <a:pt x="513" y="1518"/>
                  </a:lnTo>
                  <a:lnTo>
                    <a:pt x="513" y="1513"/>
                  </a:lnTo>
                  <a:lnTo>
                    <a:pt x="524" y="1513"/>
                  </a:lnTo>
                  <a:lnTo>
                    <a:pt x="524" y="1518"/>
                  </a:lnTo>
                  <a:close/>
                  <a:moveTo>
                    <a:pt x="505" y="1518"/>
                  </a:moveTo>
                  <a:lnTo>
                    <a:pt x="502" y="1518"/>
                  </a:lnTo>
                  <a:lnTo>
                    <a:pt x="502" y="1513"/>
                  </a:lnTo>
                  <a:lnTo>
                    <a:pt x="505" y="1513"/>
                  </a:lnTo>
                  <a:lnTo>
                    <a:pt x="505" y="1518"/>
                  </a:lnTo>
                  <a:close/>
                  <a:moveTo>
                    <a:pt x="494" y="1518"/>
                  </a:moveTo>
                  <a:lnTo>
                    <a:pt x="483" y="1518"/>
                  </a:lnTo>
                  <a:lnTo>
                    <a:pt x="483" y="1513"/>
                  </a:lnTo>
                  <a:lnTo>
                    <a:pt x="494" y="1513"/>
                  </a:lnTo>
                  <a:lnTo>
                    <a:pt x="494" y="1518"/>
                  </a:lnTo>
                  <a:close/>
                  <a:moveTo>
                    <a:pt x="475" y="1518"/>
                  </a:moveTo>
                  <a:lnTo>
                    <a:pt x="472" y="1518"/>
                  </a:lnTo>
                  <a:lnTo>
                    <a:pt x="472" y="1513"/>
                  </a:lnTo>
                  <a:lnTo>
                    <a:pt x="475" y="1513"/>
                  </a:lnTo>
                  <a:lnTo>
                    <a:pt x="475" y="1518"/>
                  </a:lnTo>
                  <a:close/>
                  <a:moveTo>
                    <a:pt x="464" y="1518"/>
                  </a:moveTo>
                  <a:lnTo>
                    <a:pt x="453" y="1518"/>
                  </a:lnTo>
                  <a:lnTo>
                    <a:pt x="453" y="1513"/>
                  </a:lnTo>
                  <a:lnTo>
                    <a:pt x="464" y="1513"/>
                  </a:lnTo>
                  <a:lnTo>
                    <a:pt x="464" y="1518"/>
                  </a:lnTo>
                  <a:close/>
                  <a:moveTo>
                    <a:pt x="445" y="1518"/>
                  </a:moveTo>
                  <a:lnTo>
                    <a:pt x="443" y="1518"/>
                  </a:lnTo>
                  <a:lnTo>
                    <a:pt x="443" y="1513"/>
                  </a:lnTo>
                  <a:lnTo>
                    <a:pt x="445" y="1513"/>
                  </a:lnTo>
                  <a:lnTo>
                    <a:pt x="445" y="1518"/>
                  </a:lnTo>
                  <a:close/>
                  <a:moveTo>
                    <a:pt x="434" y="1518"/>
                  </a:moveTo>
                  <a:lnTo>
                    <a:pt x="424" y="1518"/>
                  </a:lnTo>
                  <a:lnTo>
                    <a:pt x="424" y="1513"/>
                  </a:lnTo>
                  <a:lnTo>
                    <a:pt x="434" y="1513"/>
                  </a:lnTo>
                  <a:lnTo>
                    <a:pt x="434" y="1518"/>
                  </a:lnTo>
                  <a:close/>
                  <a:moveTo>
                    <a:pt x="415" y="1518"/>
                  </a:moveTo>
                  <a:lnTo>
                    <a:pt x="413" y="1518"/>
                  </a:lnTo>
                  <a:lnTo>
                    <a:pt x="413" y="1513"/>
                  </a:lnTo>
                  <a:lnTo>
                    <a:pt x="415" y="1513"/>
                  </a:lnTo>
                  <a:lnTo>
                    <a:pt x="415" y="1518"/>
                  </a:lnTo>
                  <a:close/>
                  <a:moveTo>
                    <a:pt x="405" y="1518"/>
                  </a:moveTo>
                  <a:lnTo>
                    <a:pt x="394" y="1518"/>
                  </a:lnTo>
                  <a:lnTo>
                    <a:pt x="394" y="1513"/>
                  </a:lnTo>
                  <a:lnTo>
                    <a:pt x="405" y="1513"/>
                  </a:lnTo>
                  <a:lnTo>
                    <a:pt x="405" y="1518"/>
                  </a:lnTo>
                  <a:close/>
                  <a:moveTo>
                    <a:pt x="385" y="1518"/>
                  </a:moveTo>
                  <a:lnTo>
                    <a:pt x="383" y="1518"/>
                  </a:lnTo>
                  <a:lnTo>
                    <a:pt x="383" y="1513"/>
                  </a:lnTo>
                  <a:lnTo>
                    <a:pt x="385" y="1513"/>
                  </a:lnTo>
                  <a:lnTo>
                    <a:pt x="385" y="1518"/>
                  </a:lnTo>
                  <a:close/>
                  <a:moveTo>
                    <a:pt x="375" y="1518"/>
                  </a:moveTo>
                  <a:lnTo>
                    <a:pt x="364" y="1518"/>
                  </a:lnTo>
                  <a:lnTo>
                    <a:pt x="364" y="1513"/>
                  </a:lnTo>
                  <a:lnTo>
                    <a:pt x="375" y="1513"/>
                  </a:lnTo>
                  <a:lnTo>
                    <a:pt x="375" y="1518"/>
                  </a:lnTo>
                  <a:close/>
                  <a:moveTo>
                    <a:pt x="356" y="1518"/>
                  </a:moveTo>
                  <a:lnTo>
                    <a:pt x="353" y="1518"/>
                  </a:lnTo>
                  <a:lnTo>
                    <a:pt x="353" y="1513"/>
                  </a:lnTo>
                  <a:lnTo>
                    <a:pt x="356" y="1513"/>
                  </a:lnTo>
                  <a:lnTo>
                    <a:pt x="356" y="1518"/>
                  </a:lnTo>
                  <a:close/>
                  <a:moveTo>
                    <a:pt x="345" y="1518"/>
                  </a:moveTo>
                  <a:lnTo>
                    <a:pt x="334" y="1518"/>
                  </a:lnTo>
                  <a:lnTo>
                    <a:pt x="334" y="1513"/>
                  </a:lnTo>
                  <a:lnTo>
                    <a:pt x="345" y="1513"/>
                  </a:lnTo>
                  <a:lnTo>
                    <a:pt x="345" y="1518"/>
                  </a:lnTo>
                  <a:close/>
                  <a:moveTo>
                    <a:pt x="326" y="1518"/>
                  </a:moveTo>
                  <a:lnTo>
                    <a:pt x="323" y="1518"/>
                  </a:lnTo>
                  <a:lnTo>
                    <a:pt x="323" y="1513"/>
                  </a:lnTo>
                  <a:lnTo>
                    <a:pt x="326" y="1513"/>
                  </a:lnTo>
                  <a:lnTo>
                    <a:pt x="326" y="1518"/>
                  </a:lnTo>
                  <a:close/>
                  <a:moveTo>
                    <a:pt x="315" y="1518"/>
                  </a:moveTo>
                  <a:lnTo>
                    <a:pt x="304" y="1518"/>
                  </a:lnTo>
                  <a:lnTo>
                    <a:pt x="304" y="1513"/>
                  </a:lnTo>
                  <a:lnTo>
                    <a:pt x="315" y="1513"/>
                  </a:lnTo>
                  <a:lnTo>
                    <a:pt x="315" y="1518"/>
                  </a:lnTo>
                  <a:close/>
                  <a:moveTo>
                    <a:pt x="296" y="1518"/>
                  </a:moveTo>
                  <a:lnTo>
                    <a:pt x="293" y="1518"/>
                  </a:lnTo>
                  <a:lnTo>
                    <a:pt x="293" y="1513"/>
                  </a:lnTo>
                  <a:lnTo>
                    <a:pt x="296" y="1513"/>
                  </a:lnTo>
                  <a:lnTo>
                    <a:pt x="296" y="1518"/>
                  </a:lnTo>
                  <a:close/>
                  <a:moveTo>
                    <a:pt x="285" y="1518"/>
                  </a:moveTo>
                  <a:lnTo>
                    <a:pt x="274" y="1518"/>
                  </a:lnTo>
                  <a:lnTo>
                    <a:pt x="274" y="1513"/>
                  </a:lnTo>
                  <a:lnTo>
                    <a:pt x="285" y="1513"/>
                  </a:lnTo>
                  <a:lnTo>
                    <a:pt x="285" y="1518"/>
                  </a:lnTo>
                  <a:close/>
                  <a:moveTo>
                    <a:pt x="266" y="1518"/>
                  </a:moveTo>
                  <a:lnTo>
                    <a:pt x="263" y="1518"/>
                  </a:lnTo>
                  <a:lnTo>
                    <a:pt x="263" y="1513"/>
                  </a:lnTo>
                  <a:lnTo>
                    <a:pt x="266" y="1513"/>
                  </a:lnTo>
                  <a:lnTo>
                    <a:pt x="266" y="1518"/>
                  </a:lnTo>
                  <a:close/>
                  <a:moveTo>
                    <a:pt x="255" y="1518"/>
                  </a:moveTo>
                  <a:lnTo>
                    <a:pt x="244" y="1518"/>
                  </a:lnTo>
                  <a:lnTo>
                    <a:pt x="244" y="1513"/>
                  </a:lnTo>
                  <a:lnTo>
                    <a:pt x="255" y="1513"/>
                  </a:lnTo>
                  <a:lnTo>
                    <a:pt x="255" y="1518"/>
                  </a:lnTo>
                  <a:close/>
                  <a:moveTo>
                    <a:pt x="236" y="1518"/>
                  </a:moveTo>
                  <a:lnTo>
                    <a:pt x="233" y="1518"/>
                  </a:lnTo>
                  <a:lnTo>
                    <a:pt x="233" y="1513"/>
                  </a:lnTo>
                  <a:lnTo>
                    <a:pt x="236" y="1513"/>
                  </a:lnTo>
                  <a:lnTo>
                    <a:pt x="236" y="1518"/>
                  </a:lnTo>
                  <a:close/>
                  <a:moveTo>
                    <a:pt x="225" y="1518"/>
                  </a:moveTo>
                  <a:lnTo>
                    <a:pt x="214" y="1518"/>
                  </a:lnTo>
                  <a:lnTo>
                    <a:pt x="214" y="1513"/>
                  </a:lnTo>
                  <a:lnTo>
                    <a:pt x="225" y="1513"/>
                  </a:lnTo>
                  <a:lnTo>
                    <a:pt x="225" y="1518"/>
                  </a:lnTo>
                  <a:close/>
                  <a:moveTo>
                    <a:pt x="206" y="1518"/>
                  </a:moveTo>
                  <a:lnTo>
                    <a:pt x="203" y="1518"/>
                  </a:lnTo>
                  <a:lnTo>
                    <a:pt x="203" y="1513"/>
                  </a:lnTo>
                  <a:lnTo>
                    <a:pt x="206" y="1513"/>
                  </a:lnTo>
                  <a:lnTo>
                    <a:pt x="206" y="1518"/>
                  </a:lnTo>
                  <a:close/>
                  <a:moveTo>
                    <a:pt x="195" y="1518"/>
                  </a:moveTo>
                  <a:lnTo>
                    <a:pt x="184" y="1518"/>
                  </a:lnTo>
                  <a:lnTo>
                    <a:pt x="184" y="1513"/>
                  </a:lnTo>
                  <a:lnTo>
                    <a:pt x="195" y="1513"/>
                  </a:lnTo>
                  <a:lnTo>
                    <a:pt x="195" y="1518"/>
                  </a:lnTo>
                  <a:close/>
                  <a:moveTo>
                    <a:pt x="176" y="1518"/>
                  </a:moveTo>
                  <a:lnTo>
                    <a:pt x="174" y="1518"/>
                  </a:lnTo>
                  <a:lnTo>
                    <a:pt x="174" y="1513"/>
                  </a:lnTo>
                  <a:lnTo>
                    <a:pt x="176" y="1513"/>
                  </a:lnTo>
                  <a:lnTo>
                    <a:pt x="176" y="1518"/>
                  </a:lnTo>
                  <a:close/>
                  <a:moveTo>
                    <a:pt x="165" y="1518"/>
                  </a:moveTo>
                  <a:lnTo>
                    <a:pt x="155" y="1518"/>
                  </a:lnTo>
                  <a:lnTo>
                    <a:pt x="155" y="1513"/>
                  </a:lnTo>
                  <a:lnTo>
                    <a:pt x="165" y="1513"/>
                  </a:lnTo>
                  <a:lnTo>
                    <a:pt x="165" y="1518"/>
                  </a:lnTo>
                  <a:close/>
                  <a:moveTo>
                    <a:pt x="146" y="1518"/>
                  </a:moveTo>
                  <a:lnTo>
                    <a:pt x="144" y="1518"/>
                  </a:lnTo>
                  <a:lnTo>
                    <a:pt x="144" y="1513"/>
                  </a:lnTo>
                  <a:lnTo>
                    <a:pt x="146" y="1513"/>
                  </a:lnTo>
                  <a:lnTo>
                    <a:pt x="146" y="1518"/>
                  </a:lnTo>
                  <a:close/>
                  <a:moveTo>
                    <a:pt x="136" y="1518"/>
                  </a:moveTo>
                  <a:lnTo>
                    <a:pt x="125" y="1518"/>
                  </a:lnTo>
                  <a:lnTo>
                    <a:pt x="125" y="1513"/>
                  </a:lnTo>
                  <a:lnTo>
                    <a:pt x="136" y="1513"/>
                  </a:lnTo>
                  <a:lnTo>
                    <a:pt x="136" y="1518"/>
                  </a:lnTo>
                  <a:close/>
                  <a:moveTo>
                    <a:pt x="117" y="1518"/>
                  </a:moveTo>
                  <a:lnTo>
                    <a:pt x="114" y="1518"/>
                  </a:lnTo>
                  <a:lnTo>
                    <a:pt x="114" y="1513"/>
                  </a:lnTo>
                  <a:lnTo>
                    <a:pt x="117" y="1513"/>
                  </a:lnTo>
                  <a:lnTo>
                    <a:pt x="117" y="1518"/>
                  </a:lnTo>
                  <a:close/>
                  <a:moveTo>
                    <a:pt x="106" y="1518"/>
                  </a:moveTo>
                  <a:lnTo>
                    <a:pt x="95" y="1518"/>
                  </a:lnTo>
                  <a:lnTo>
                    <a:pt x="95" y="1513"/>
                  </a:lnTo>
                  <a:lnTo>
                    <a:pt x="106" y="1513"/>
                  </a:lnTo>
                  <a:lnTo>
                    <a:pt x="106" y="1518"/>
                  </a:lnTo>
                  <a:close/>
                  <a:moveTo>
                    <a:pt x="87" y="1518"/>
                  </a:moveTo>
                  <a:lnTo>
                    <a:pt x="84" y="1518"/>
                  </a:lnTo>
                  <a:lnTo>
                    <a:pt x="84" y="1513"/>
                  </a:lnTo>
                  <a:lnTo>
                    <a:pt x="87" y="1513"/>
                  </a:lnTo>
                  <a:lnTo>
                    <a:pt x="87" y="1518"/>
                  </a:lnTo>
                  <a:close/>
                  <a:moveTo>
                    <a:pt x="76" y="1518"/>
                  </a:moveTo>
                  <a:lnTo>
                    <a:pt x="65" y="1518"/>
                  </a:lnTo>
                  <a:lnTo>
                    <a:pt x="65" y="1513"/>
                  </a:lnTo>
                  <a:lnTo>
                    <a:pt x="76" y="1513"/>
                  </a:lnTo>
                  <a:lnTo>
                    <a:pt x="76" y="1518"/>
                  </a:lnTo>
                  <a:close/>
                  <a:moveTo>
                    <a:pt x="57" y="1518"/>
                  </a:moveTo>
                  <a:lnTo>
                    <a:pt x="54" y="1518"/>
                  </a:lnTo>
                  <a:lnTo>
                    <a:pt x="54" y="1513"/>
                  </a:lnTo>
                  <a:lnTo>
                    <a:pt x="57" y="1513"/>
                  </a:lnTo>
                  <a:lnTo>
                    <a:pt x="57" y="1518"/>
                  </a:lnTo>
                  <a:close/>
                  <a:moveTo>
                    <a:pt x="46" y="1518"/>
                  </a:moveTo>
                  <a:lnTo>
                    <a:pt x="35" y="1518"/>
                  </a:lnTo>
                  <a:lnTo>
                    <a:pt x="35" y="1513"/>
                  </a:lnTo>
                  <a:lnTo>
                    <a:pt x="46" y="1513"/>
                  </a:lnTo>
                  <a:lnTo>
                    <a:pt x="46" y="1518"/>
                  </a:lnTo>
                  <a:close/>
                  <a:moveTo>
                    <a:pt x="27" y="1518"/>
                  </a:moveTo>
                  <a:lnTo>
                    <a:pt x="24" y="1518"/>
                  </a:lnTo>
                  <a:lnTo>
                    <a:pt x="24" y="1513"/>
                  </a:lnTo>
                  <a:lnTo>
                    <a:pt x="27" y="1513"/>
                  </a:lnTo>
                  <a:lnTo>
                    <a:pt x="27" y="1518"/>
                  </a:lnTo>
                  <a:close/>
                  <a:moveTo>
                    <a:pt x="16" y="1518"/>
                  </a:moveTo>
                  <a:lnTo>
                    <a:pt x="5" y="1518"/>
                  </a:lnTo>
                  <a:lnTo>
                    <a:pt x="5" y="1513"/>
                  </a:lnTo>
                  <a:lnTo>
                    <a:pt x="16" y="1513"/>
                  </a:lnTo>
                  <a:lnTo>
                    <a:pt x="16" y="1518"/>
                  </a:lnTo>
                  <a:close/>
                </a:path>
              </a:pathLst>
            </a:custGeom>
            <a:solidFill>
              <a:srgbClr val="000000"/>
            </a:solidFill>
            <a:ln w="0" cap="flat">
              <a:solidFill>
                <a:srgbClr val="000000"/>
              </a:solidFill>
              <a:prstDash val="dash"/>
              <a:round/>
            </a:ln>
          </p:spPr>
          <p:txBody>
            <a:bodyPr vert="horz" wrap="square" lIns="0" tIns="42203" rIns="0" bIns="42203" numCol="1" anchor="ctr" anchorCtr="0" compatLnSpc="1"/>
            <a:p>
              <a:pPr algn="ctr" fontAlgn="base">
                <a:spcBef>
                  <a:spcPct val="20000"/>
                </a:spcBef>
                <a:spcAft>
                  <a:spcPct val="0"/>
                </a:spcAft>
              </a:pPr>
              <a:endParaRPr lang="en-US" sz="1015"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12" name="Rectangle 353"/>
            <p:cNvSpPr>
              <a:spLocks noChangeArrowheads="1"/>
            </p:cNvSpPr>
            <p:nvPr/>
          </p:nvSpPr>
          <p:spPr bwMode="auto">
            <a:xfrm>
              <a:off x="728047" y="1370091"/>
              <a:ext cx="495328" cy="171294"/>
            </a:xfrm>
            <a:prstGeom prst="rect">
              <a:avLst/>
            </a:prstGeom>
            <a:noFill/>
            <a:ln>
              <a:noFill/>
            </a:ln>
          </p:spPr>
          <p:txBody>
            <a:bodyPr vert="horz" wrap="none" lIns="0" tIns="0" rIns="0" bIns="0" numCol="1" anchor="ctr" anchorCtr="0" compatLnSpc="1">
              <a:spAutoFit/>
            </a:bodyPr>
            <a:p>
              <a:pPr algn="ctr" fontAlgn="base">
                <a:spcBef>
                  <a:spcPct val="20000"/>
                </a:spcBef>
                <a:spcAft>
                  <a:spcPct val="0"/>
                </a:spcAft>
              </a:pPr>
              <a:r>
                <a:rPr lang="zh-CN"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rPr>
                <a:t>战略</a:t>
              </a:r>
              <a:r>
                <a:rPr 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rPr>
                <a:t>层</a:t>
              </a:r>
              <a:endParaRPr 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13" name="TextBox 103"/>
            <p:cNvSpPr txBox="1"/>
            <p:nvPr/>
          </p:nvSpPr>
          <p:spPr>
            <a:xfrm>
              <a:off x="3468083" y="2845839"/>
              <a:ext cx="873735" cy="371200"/>
            </a:xfrm>
            <a:prstGeom prst="rect">
              <a:avLst/>
            </a:prstGeom>
            <a:solidFill>
              <a:srgbClr val="DAFF88"/>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spAutoFit/>
            </a:bodyPr>
            <a:lstStyle>
              <a:defPPr>
                <a:defRPr lang="de-DE"/>
              </a:defPPr>
              <a:lvl1pPr algn="ctr">
                <a:defRPr sz="1100">
                  <a:solidFill>
                    <a:schemeClr val="tx1"/>
                  </a:solidFill>
                  <a:latin typeface="微软雅黑" panose="020B0503020204020204" pitchFamily="34" charset="-122"/>
                  <a:ea typeface="微软雅黑" panose="020B0503020204020204" pitchFamily="34" charset="-122"/>
                </a:defRPr>
              </a:lvl1pPr>
            </a:lstStyle>
            <a:p>
              <a:pPr>
                <a:spcBef>
                  <a:spcPct val="20000"/>
                </a:spcBef>
              </a:pPr>
              <a:r>
                <a:rPr lang="zh-CN" altLang="en-US" sz="1000" b="1" kern="0" dirty="0">
                  <a:solidFill>
                    <a:srgbClr val="002776"/>
                  </a:solidFill>
                  <a:latin typeface="华文楷体" panose="02010600040101010101" pitchFamily="2" charset="-122"/>
                  <a:ea typeface="华文楷体" panose="02010600040101010101" pitchFamily="2" charset="-122"/>
                </a:rPr>
                <a:t>组织</a:t>
              </a:r>
              <a:endParaRPr lang="en-US" altLang="zh-CN" sz="1000" b="1" kern="0" dirty="0">
                <a:solidFill>
                  <a:srgbClr val="002776"/>
                </a:solidFill>
                <a:latin typeface="华文楷体" panose="02010600040101010101" pitchFamily="2" charset="-122"/>
                <a:ea typeface="华文楷体" panose="02010600040101010101" pitchFamily="2" charset="-122"/>
              </a:endParaRPr>
            </a:p>
            <a:p>
              <a:pPr>
                <a:spcBef>
                  <a:spcPct val="20000"/>
                </a:spcBef>
              </a:pPr>
              <a:r>
                <a:rPr lang="zh-CN" altLang="en-US" sz="1000" b="1" kern="0" dirty="0">
                  <a:solidFill>
                    <a:srgbClr val="002776"/>
                  </a:solidFill>
                  <a:latin typeface="华文楷体" panose="02010600040101010101" pitchFamily="2" charset="-122"/>
                  <a:ea typeface="华文楷体" panose="02010600040101010101" pitchFamily="2" charset="-122"/>
                </a:rPr>
                <a:t>管理</a:t>
              </a:r>
              <a:endParaRPr lang="en-US" altLang="zh-CN" sz="1000" b="1" kern="0" dirty="0">
                <a:solidFill>
                  <a:srgbClr val="002776"/>
                </a:solidFill>
                <a:latin typeface="华文楷体" panose="02010600040101010101" pitchFamily="2" charset="-122"/>
                <a:ea typeface="华文楷体" panose="02010600040101010101" pitchFamily="2" charset="-122"/>
              </a:endParaRPr>
            </a:p>
          </p:txBody>
        </p:sp>
        <p:sp>
          <p:nvSpPr>
            <p:cNvPr id="1049314" name="TextBox 104"/>
            <p:cNvSpPr txBox="1"/>
            <p:nvPr/>
          </p:nvSpPr>
          <p:spPr>
            <a:xfrm>
              <a:off x="1598769" y="2845839"/>
              <a:ext cx="873735" cy="371200"/>
            </a:xfrm>
            <a:prstGeom prst="rect">
              <a:avLst/>
            </a:prstGeom>
            <a:solidFill>
              <a:srgbClr val="92D050"/>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sp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招聘</a:t>
              </a:r>
              <a:endParaRPr lang="en-US" altLang="zh-CN" sz="1000" dirty="0">
                <a:latin typeface="华文楷体" panose="02010600040101010101" pitchFamily="2" charset="-122"/>
                <a:ea typeface="华文楷体" panose="02010600040101010101" pitchFamily="2" charset="-122"/>
              </a:endParaRPr>
            </a:p>
            <a:p>
              <a:r>
                <a:rPr lang="zh-CN" altLang="en-US" sz="1000" dirty="0">
                  <a:latin typeface="华文楷体" panose="02010600040101010101" pitchFamily="2" charset="-122"/>
                  <a:ea typeface="华文楷体" panose="02010600040101010101" pitchFamily="2" charset="-122"/>
                </a:rPr>
                <a:t>管理</a:t>
              </a:r>
              <a:endParaRPr lang="en-US" altLang="zh-CN" sz="1000" dirty="0">
                <a:latin typeface="华文楷体" panose="02010600040101010101" pitchFamily="2" charset="-122"/>
                <a:ea typeface="华文楷体" panose="02010600040101010101" pitchFamily="2" charset="-122"/>
              </a:endParaRPr>
            </a:p>
          </p:txBody>
        </p:sp>
        <p:sp>
          <p:nvSpPr>
            <p:cNvPr id="1049315" name="TextBox 105"/>
            <p:cNvSpPr txBox="1"/>
            <p:nvPr/>
          </p:nvSpPr>
          <p:spPr>
            <a:xfrm>
              <a:off x="4402740" y="2845839"/>
              <a:ext cx="873735" cy="371200"/>
            </a:xfrm>
            <a:prstGeom prst="rect">
              <a:avLst/>
            </a:prstGeom>
            <a:solidFill>
              <a:srgbClr val="DAFF88"/>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sp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人事</a:t>
              </a:r>
              <a:endParaRPr lang="en-US" altLang="zh-CN" sz="1000" dirty="0">
                <a:latin typeface="华文楷体" panose="02010600040101010101" pitchFamily="2" charset="-122"/>
                <a:ea typeface="华文楷体" panose="02010600040101010101" pitchFamily="2" charset="-122"/>
              </a:endParaRPr>
            </a:p>
            <a:p>
              <a:r>
                <a:rPr lang="zh-CN" altLang="en-US" sz="1000" dirty="0">
                  <a:latin typeface="华文楷体" panose="02010600040101010101" pitchFamily="2" charset="-122"/>
                  <a:ea typeface="华文楷体" panose="02010600040101010101" pitchFamily="2" charset="-122"/>
                </a:rPr>
                <a:t>管理</a:t>
              </a:r>
              <a:endParaRPr lang="en-US" altLang="zh-CN" sz="1000" dirty="0">
                <a:latin typeface="华文楷体" panose="02010600040101010101" pitchFamily="2" charset="-122"/>
                <a:ea typeface="华文楷体" panose="02010600040101010101" pitchFamily="2" charset="-122"/>
              </a:endParaRPr>
            </a:p>
          </p:txBody>
        </p:sp>
        <p:sp>
          <p:nvSpPr>
            <p:cNvPr id="1049316" name="TextBox 106"/>
            <p:cNvSpPr txBox="1"/>
            <p:nvPr/>
          </p:nvSpPr>
          <p:spPr>
            <a:xfrm>
              <a:off x="5337397" y="2845839"/>
              <a:ext cx="873735" cy="435953"/>
            </a:xfrm>
            <a:prstGeom prst="rect">
              <a:avLst/>
            </a:prstGeom>
            <a:solidFill>
              <a:srgbClr val="92D050"/>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no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考勤</a:t>
              </a:r>
              <a:endParaRPr lang="en-US" altLang="zh-CN" sz="1000" dirty="0">
                <a:latin typeface="华文楷体" panose="02010600040101010101" pitchFamily="2" charset="-122"/>
                <a:ea typeface="华文楷体" panose="02010600040101010101" pitchFamily="2" charset="-122"/>
              </a:endParaRPr>
            </a:p>
            <a:p>
              <a:r>
                <a:rPr lang="zh-CN" altLang="en-US" sz="1000" dirty="0">
                  <a:latin typeface="华文楷体" panose="02010600040101010101" pitchFamily="2" charset="-122"/>
                  <a:ea typeface="华文楷体" panose="02010600040101010101" pitchFamily="2" charset="-122"/>
                </a:rPr>
                <a:t>管理</a:t>
              </a:r>
              <a:endParaRPr lang="en-US" altLang="zh-CN" sz="1000" dirty="0">
                <a:latin typeface="华文楷体" panose="02010600040101010101" pitchFamily="2" charset="-122"/>
                <a:ea typeface="华文楷体" panose="02010600040101010101" pitchFamily="2" charset="-122"/>
              </a:endParaRPr>
            </a:p>
          </p:txBody>
        </p:sp>
        <p:sp>
          <p:nvSpPr>
            <p:cNvPr id="1049317" name="TextBox 107"/>
            <p:cNvSpPr txBox="1"/>
            <p:nvPr/>
          </p:nvSpPr>
          <p:spPr>
            <a:xfrm>
              <a:off x="6272060" y="2845839"/>
              <a:ext cx="873735" cy="435953"/>
            </a:xfrm>
            <a:prstGeom prst="rect">
              <a:avLst/>
            </a:prstGeom>
            <a:solidFill>
              <a:srgbClr val="92D050"/>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no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薪资</a:t>
              </a:r>
              <a:endParaRPr lang="en-US" altLang="zh-CN" sz="1000" dirty="0">
                <a:latin typeface="华文楷体" panose="02010600040101010101" pitchFamily="2" charset="-122"/>
                <a:ea typeface="华文楷体" panose="02010600040101010101" pitchFamily="2" charset="-122"/>
              </a:endParaRPr>
            </a:p>
            <a:p>
              <a:r>
                <a:rPr lang="zh-CN" altLang="en-US" sz="1000" dirty="0">
                  <a:latin typeface="华文楷体" panose="02010600040101010101" pitchFamily="2" charset="-122"/>
                  <a:ea typeface="华文楷体" panose="02010600040101010101" pitchFamily="2" charset="-122"/>
                </a:rPr>
                <a:t>发放</a:t>
              </a:r>
              <a:endParaRPr lang="en-US" altLang="zh-CN" sz="1000" dirty="0">
                <a:latin typeface="华文楷体" panose="02010600040101010101" pitchFamily="2" charset="-122"/>
                <a:ea typeface="华文楷体" panose="02010600040101010101" pitchFamily="2" charset="-122"/>
              </a:endParaRPr>
            </a:p>
          </p:txBody>
        </p:sp>
        <p:sp>
          <p:nvSpPr>
            <p:cNvPr id="1049318" name="TextBox 108"/>
            <p:cNvSpPr txBox="1"/>
            <p:nvPr/>
          </p:nvSpPr>
          <p:spPr>
            <a:xfrm>
              <a:off x="7206717" y="2845838"/>
              <a:ext cx="873735" cy="440993"/>
            </a:xfrm>
            <a:prstGeom prst="rect">
              <a:avLst/>
            </a:prstGeom>
            <a:solidFill>
              <a:srgbClr val="92D050"/>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no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latin typeface="华文楷体" panose="02010600040101010101" pitchFamily="2" charset="-122"/>
                  <a:ea typeface="华文楷体" panose="02010600040101010101" pitchFamily="2" charset="-122"/>
                </a:rPr>
                <a:t>绩效</a:t>
              </a:r>
              <a:endParaRPr lang="en-US" altLang="zh-CN" sz="1000" dirty="0">
                <a:latin typeface="华文楷体" panose="02010600040101010101" pitchFamily="2" charset="-122"/>
                <a:ea typeface="华文楷体" panose="02010600040101010101" pitchFamily="2" charset="-122"/>
              </a:endParaRPr>
            </a:p>
            <a:p>
              <a:r>
                <a:rPr lang="zh-CN" altLang="en-US" sz="1000" dirty="0">
                  <a:latin typeface="华文楷体" panose="02010600040101010101" pitchFamily="2" charset="-122"/>
                  <a:ea typeface="华文楷体" panose="02010600040101010101" pitchFamily="2" charset="-122"/>
                </a:rPr>
                <a:t>管理</a:t>
              </a:r>
              <a:endParaRPr lang="en-US" altLang="zh-CN" sz="1000" dirty="0">
                <a:latin typeface="华文楷体" panose="02010600040101010101" pitchFamily="2" charset="-122"/>
                <a:ea typeface="华文楷体" panose="02010600040101010101" pitchFamily="2" charset="-122"/>
              </a:endParaRPr>
            </a:p>
          </p:txBody>
        </p:sp>
        <p:sp>
          <p:nvSpPr>
            <p:cNvPr id="1049319" name="TextBox 109"/>
            <p:cNvSpPr txBox="1"/>
            <p:nvPr/>
          </p:nvSpPr>
          <p:spPr>
            <a:xfrm>
              <a:off x="2533426" y="2845839"/>
              <a:ext cx="873735" cy="371200"/>
            </a:xfrm>
            <a:prstGeom prst="rect">
              <a:avLst/>
            </a:prstGeom>
            <a:solidFill>
              <a:srgbClr val="00A1DE"/>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spAutoFit/>
            </a:bodyPr>
            <a:lstStyle>
              <a:defPPr>
                <a:defRPr lang="de-DE"/>
              </a:defPPr>
              <a:lvl1pPr algn="ctr">
                <a:defRPr sz="1100">
                  <a:solidFill>
                    <a:schemeClr val="tx1"/>
                  </a:solidFill>
                  <a:latin typeface="微软雅黑" panose="020B0503020204020204" pitchFamily="34" charset="-122"/>
                  <a:ea typeface="微软雅黑" panose="020B0503020204020204" pitchFamily="34" charset="-122"/>
                </a:defRPr>
              </a:lvl1pPr>
            </a:lstStyle>
            <a:p>
              <a:pPr>
                <a:spcBef>
                  <a:spcPct val="20000"/>
                </a:spcBef>
              </a:pPr>
              <a:r>
                <a:rPr lang="zh-CN" altLang="en-US" sz="1000" b="1" kern="0" dirty="0">
                  <a:solidFill>
                    <a:schemeClr val="bg1"/>
                  </a:solidFill>
                  <a:latin typeface="华文楷体" panose="02010600040101010101" pitchFamily="2" charset="-122"/>
                  <a:ea typeface="华文楷体" panose="02010600040101010101" pitchFamily="2" charset="-122"/>
                </a:rPr>
                <a:t>培训</a:t>
              </a:r>
              <a:endParaRPr lang="en-US" altLang="zh-CN" sz="1000" b="1" kern="0" dirty="0">
                <a:solidFill>
                  <a:schemeClr val="bg1"/>
                </a:solidFill>
                <a:latin typeface="华文楷体" panose="02010600040101010101" pitchFamily="2" charset="-122"/>
                <a:ea typeface="华文楷体" panose="02010600040101010101" pitchFamily="2" charset="-122"/>
              </a:endParaRPr>
            </a:p>
            <a:p>
              <a:pPr>
                <a:spcBef>
                  <a:spcPct val="20000"/>
                </a:spcBef>
              </a:pPr>
              <a:r>
                <a:rPr lang="zh-CN" altLang="en-US" sz="1000" b="1" kern="0" dirty="0">
                  <a:solidFill>
                    <a:schemeClr val="bg1"/>
                  </a:solidFill>
                  <a:latin typeface="华文楷体" panose="02010600040101010101" pitchFamily="2" charset="-122"/>
                  <a:ea typeface="华文楷体" panose="02010600040101010101" pitchFamily="2" charset="-122"/>
                </a:rPr>
                <a:t>管理</a:t>
              </a:r>
              <a:endParaRPr lang="en-US" altLang="zh-CN" sz="1000" b="1" kern="0" dirty="0">
                <a:solidFill>
                  <a:schemeClr val="bg1"/>
                </a:solidFill>
                <a:latin typeface="华文楷体" panose="02010600040101010101" pitchFamily="2" charset="-122"/>
                <a:ea typeface="华文楷体" panose="02010600040101010101" pitchFamily="2" charset="-122"/>
              </a:endParaRPr>
            </a:p>
          </p:txBody>
        </p:sp>
        <p:sp>
          <p:nvSpPr>
            <p:cNvPr id="1049320" name="TextBox 110"/>
            <p:cNvSpPr txBox="1"/>
            <p:nvPr/>
          </p:nvSpPr>
          <p:spPr>
            <a:xfrm>
              <a:off x="8141373" y="2845839"/>
              <a:ext cx="873735" cy="371200"/>
            </a:xfrm>
            <a:prstGeom prst="rect">
              <a:avLst/>
            </a:prstGeom>
            <a:solidFill>
              <a:srgbClr val="00A1DE"/>
            </a:solidFill>
            <a:ln w="38100" cap="flat" cmpd="sng" algn="ctr">
              <a:solidFill>
                <a:srgbClr val="FFFFFF"/>
              </a:solidFill>
              <a:prstDash val="solid"/>
            </a:ln>
            <a:effectLst>
              <a:outerShdw blurRad="40000" dist="20000" dir="5400000" rotWithShape="0">
                <a:srgbClr val="000000">
                  <a:alpha val="38000"/>
                </a:srgbClr>
              </a:outerShdw>
            </a:effectLst>
          </p:spPr>
          <p:txBody>
            <a:bodyPr wrap="square" lIns="0" rIns="0" rtlCol="0">
              <a:spAutoFit/>
            </a:bodyPr>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15" b="1"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sz="1000" dirty="0">
                  <a:solidFill>
                    <a:schemeClr val="bg1"/>
                  </a:solidFill>
                  <a:latin typeface="华文楷体" panose="02010600040101010101" pitchFamily="2" charset="-122"/>
                  <a:ea typeface="华文楷体" panose="02010600040101010101" pitchFamily="2" charset="-122"/>
                </a:rPr>
                <a:t>员工发展</a:t>
              </a:r>
              <a:endParaRPr lang="en-US" altLang="zh-CN" sz="1000" dirty="0">
                <a:solidFill>
                  <a:schemeClr val="bg1"/>
                </a:solidFill>
                <a:latin typeface="华文楷体" panose="02010600040101010101" pitchFamily="2" charset="-122"/>
                <a:ea typeface="华文楷体" panose="02010600040101010101" pitchFamily="2" charset="-122"/>
              </a:endParaRPr>
            </a:p>
            <a:p>
              <a:r>
                <a:rPr lang="zh-CN" altLang="en-US" sz="1000" dirty="0">
                  <a:solidFill>
                    <a:schemeClr val="bg1"/>
                  </a:solidFill>
                  <a:latin typeface="华文楷体" panose="02010600040101010101" pitchFamily="2" charset="-122"/>
                  <a:ea typeface="华文楷体" panose="02010600040101010101" pitchFamily="2" charset="-122"/>
                </a:rPr>
                <a:t>管理</a:t>
              </a:r>
              <a:endParaRPr lang="en-US" altLang="zh-CN" sz="1000" dirty="0">
                <a:solidFill>
                  <a:schemeClr val="bg1"/>
                </a:solidFill>
                <a:latin typeface="华文楷体" panose="02010600040101010101" pitchFamily="2" charset="-122"/>
                <a:ea typeface="华文楷体" panose="02010600040101010101" pitchFamily="2" charset="-122"/>
              </a:endParaRPr>
            </a:p>
          </p:txBody>
        </p:sp>
        <p:sp>
          <p:nvSpPr>
            <p:cNvPr id="1049321" name="Rectangle 398"/>
            <p:cNvSpPr>
              <a:spLocks noChangeArrowheads="1"/>
            </p:cNvSpPr>
            <p:nvPr/>
          </p:nvSpPr>
          <p:spPr bwMode="auto">
            <a:xfrm>
              <a:off x="2529883" y="5080755"/>
              <a:ext cx="1108033" cy="25347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门户</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322" name="Rectangle 352"/>
            <p:cNvSpPr>
              <a:spLocks noChangeArrowheads="1"/>
            </p:cNvSpPr>
            <p:nvPr/>
          </p:nvSpPr>
          <p:spPr bwMode="auto">
            <a:xfrm>
              <a:off x="742959" y="3621889"/>
              <a:ext cx="495327" cy="171294"/>
            </a:xfrm>
            <a:prstGeom prst="rect">
              <a:avLst/>
            </a:prstGeom>
            <a:noFill/>
            <a:ln>
              <a:noFill/>
            </a:ln>
          </p:spPr>
          <p:txBody>
            <a:bodyPr vert="horz" wrap="none" lIns="0" tIns="0" rIns="0" bIns="0" numCol="1" anchor="ctr" anchorCtr="0" compatLnSpc="1">
              <a:spAutoFit/>
            </a:bodyPr>
            <a:p>
              <a:pPr algn="ctr" fontAlgn="base">
                <a:spcBef>
                  <a:spcPct val="20000"/>
                </a:spcBef>
                <a:spcAft>
                  <a:spcPct val="0"/>
                </a:spcAft>
              </a:pPr>
              <a:r>
                <a:rPr lang="zh-CN"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rPr>
                <a:t>业务层</a:t>
              </a:r>
              <a:endParaRPr lang="en-US"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23" name="TextBox 113"/>
            <p:cNvSpPr txBox="1"/>
            <p:nvPr/>
          </p:nvSpPr>
          <p:spPr>
            <a:xfrm>
              <a:off x="7224897" y="4446896"/>
              <a:ext cx="873735" cy="30864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lstStyle>
              <a:defPPr>
                <a:defRPr lang="en-US"/>
              </a:defPPr>
              <a:lvl1pPr marL="0" marR="0" lvl="0" indent="0" algn="ctr" defTabSz="914400" eaLnBrk="1" fontAlgn="auto" latinLnBrk="0" hangingPunct="1">
                <a:lnSpc>
                  <a:spcPct val="100000"/>
                </a:lnSpc>
                <a:spcBef>
                  <a:spcPct val="20000"/>
                </a:spcBef>
                <a:spcAft>
                  <a:spcPts val="0"/>
                </a:spcAft>
                <a:buClrTx/>
                <a:buSzTx/>
                <a:buFontTx/>
                <a:buNone/>
                <a:defRPr kumimoji="0" sz="1000" b="0" i="0" u="none" strike="noStrike" kern="0" cap="none" spc="0" normalizeH="0" baseline="0">
                  <a:ln>
                    <a:noFill/>
                  </a:ln>
                  <a:solidFill>
                    <a:srgbClr val="002776"/>
                  </a:solidFill>
                  <a:effectLst/>
                  <a:uLnTx/>
                  <a:uFillTx/>
                  <a:latin typeface="微软雅黑" panose="020B0503020204020204" pitchFamily="34" charset="-122"/>
                  <a:ea typeface="微软雅黑" panose="020B0503020204020204" pitchFamily="34" charset="-122"/>
                </a:defRPr>
              </a:lvl1pPr>
            </a:lstStyle>
            <a:p>
              <a:r>
                <a:rPr lang="zh-CN" altLang="en-US" dirty="0">
                  <a:latin typeface="华文楷体" panose="02010600040101010101" pitchFamily="2" charset="-122"/>
                  <a:ea typeface="华文楷体" panose="02010600040101010101" pitchFamily="2" charset="-122"/>
                </a:rPr>
                <a:t>绩效与薪酬激励管理</a:t>
              </a:r>
              <a:endParaRPr lang="en-US" altLang="zh-CN" dirty="0">
                <a:latin typeface="华文楷体" panose="02010600040101010101" pitchFamily="2" charset="-122"/>
                <a:ea typeface="华文楷体" panose="02010600040101010101" pitchFamily="2" charset="-122"/>
              </a:endParaRPr>
            </a:p>
          </p:txBody>
        </p:sp>
        <p:sp>
          <p:nvSpPr>
            <p:cNvPr id="1049324" name="Rectangle 398"/>
            <p:cNvSpPr>
              <a:spLocks noChangeArrowheads="1"/>
            </p:cNvSpPr>
            <p:nvPr/>
          </p:nvSpPr>
          <p:spPr bwMode="auto">
            <a:xfrm>
              <a:off x="4591775" y="5080755"/>
              <a:ext cx="1143843" cy="25347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自助服务</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325" name="Rectangle 398"/>
            <p:cNvSpPr>
              <a:spLocks noChangeArrowheads="1"/>
            </p:cNvSpPr>
            <p:nvPr/>
          </p:nvSpPr>
          <p:spPr bwMode="auto">
            <a:xfrm>
              <a:off x="1555761" y="1995482"/>
              <a:ext cx="7446999" cy="250764"/>
            </a:xfrm>
            <a:prstGeom prst="rect">
              <a:avLst/>
            </a:prstGeom>
            <a:solidFill>
              <a:srgbClr val="333399"/>
            </a:solidFill>
            <a:ln w="9525" cap="flat" cmpd="sng" algn="ctr">
              <a:noFill/>
              <a:prstDash val="solid"/>
            </a:ln>
            <a:effectLst>
              <a:outerShdw blurRad="40000" dist="20000" dir="5400000" rotWithShape="0">
                <a:srgbClr val="000000">
                  <a:alpha val="38000"/>
                </a:srgbClr>
              </a:outerShdw>
            </a:effectLst>
          </p:spPr>
          <p:txBody>
            <a:bodyPr vert="horz" wrap="square" lIns="0" tIns="42203" rIns="0" bIns="42203" numCol="1" anchor="ctr" anchorCtr="0" compatLnSpc="1"/>
            <a:p>
              <a:pPr algn="ctr">
                <a:spcBef>
                  <a:spcPct val="20000"/>
                </a:spcBef>
              </a:pPr>
              <a:r>
                <a:rPr lang="zh-CN" altLang="en-US" sz="1000" b="1" kern="0" dirty="0">
                  <a:solidFill>
                    <a:srgbClr val="FFFFFF"/>
                  </a:solidFill>
                  <a:latin typeface="华文楷体" panose="02010600040101010101" pitchFamily="2" charset="-122"/>
                  <a:ea typeface="华文楷体" panose="02010600040101010101" pitchFamily="2" charset="-122"/>
                </a:rPr>
                <a:t>统一政策制度与流程规范</a:t>
              </a:r>
              <a:endParaRPr lang="zh-CN" altLang="en-US" sz="1000" b="1" kern="0" dirty="0">
                <a:solidFill>
                  <a:srgbClr val="FFFFFF"/>
                </a:solidFill>
                <a:latin typeface="华文楷体" panose="02010600040101010101" pitchFamily="2" charset="-122"/>
                <a:ea typeface="华文楷体" panose="02010600040101010101" pitchFamily="2" charset="-122"/>
              </a:endParaRPr>
            </a:p>
          </p:txBody>
        </p:sp>
        <p:sp>
          <p:nvSpPr>
            <p:cNvPr id="1049326" name="Chevron 117"/>
            <p:cNvSpPr/>
            <p:nvPr/>
          </p:nvSpPr>
          <p:spPr bwMode="gray">
            <a:xfrm>
              <a:off x="2493609" y="2571269"/>
              <a:ext cx="954114" cy="238926"/>
            </a:xfrm>
            <a:prstGeom prst="chevron">
              <a:avLst/>
            </a:prstGeom>
            <a:solidFill>
              <a:srgbClr val="333399"/>
            </a:solidFill>
            <a:ln w="6350" algn="ctr">
              <a:noFill/>
              <a:miter lim="800000"/>
            </a:ln>
          </p:spPr>
          <p:txBody>
            <a:bodyPr lIns="83077" tIns="66462" rIns="83077" bIns="66462" rtlCol="0" anchor="ctr"/>
            <a:p>
              <a:pPr algn="ctr" fontAlgn="base">
                <a:spcBef>
                  <a:spcPct val="50000"/>
                </a:spcBef>
                <a:spcAft>
                  <a:spcPct val="0"/>
                </a:spcAft>
                <a:buClr>
                  <a:srgbClr val="F0AB00"/>
                </a:buClr>
                <a:buSzPct val="80000"/>
              </a:pPr>
              <a:r>
                <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rPr>
                <a:t>育</a:t>
              </a:r>
              <a:endPar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49327" name="Chevron 118"/>
            <p:cNvSpPr/>
            <p:nvPr/>
          </p:nvSpPr>
          <p:spPr bwMode="gray">
            <a:xfrm>
              <a:off x="3407163" y="2571258"/>
              <a:ext cx="3799550" cy="226545"/>
            </a:xfrm>
            <a:prstGeom prst="chevron">
              <a:avLst/>
            </a:prstGeom>
            <a:solidFill>
              <a:srgbClr val="333399"/>
            </a:solidFill>
            <a:ln w="6350" algn="ctr">
              <a:noFill/>
              <a:miter lim="800000"/>
            </a:ln>
          </p:spPr>
          <p:txBody>
            <a:bodyPr lIns="83077" tIns="66462" rIns="83077" bIns="66462" rtlCol="0" anchor="ctr"/>
            <a:p>
              <a:pPr algn="ctr" fontAlgn="base">
                <a:spcBef>
                  <a:spcPct val="50000"/>
                </a:spcBef>
                <a:spcAft>
                  <a:spcPct val="0"/>
                </a:spcAft>
                <a:buClr>
                  <a:srgbClr val="F0AB00"/>
                </a:buClr>
                <a:buSzPct val="80000"/>
              </a:pPr>
              <a:r>
                <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rPr>
                <a:t>用</a:t>
              </a:r>
              <a:endPar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49328" name="Chevron 119"/>
            <p:cNvSpPr/>
            <p:nvPr/>
          </p:nvSpPr>
          <p:spPr bwMode="gray">
            <a:xfrm>
              <a:off x="8173333" y="2571259"/>
              <a:ext cx="841772" cy="226543"/>
            </a:xfrm>
            <a:prstGeom prst="chevron">
              <a:avLst/>
            </a:prstGeom>
            <a:solidFill>
              <a:srgbClr val="333399"/>
            </a:solidFill>
            <a:ln w="6350" algn="ctr">
              <a:noFill/>
              <a:miter lim="800000"/>
            </a:ln>
          </p:spPr>
          <p:txBody>
            <a:bodyPr lIns="83077" tIns="66462" rIns="83077" bIns="66462" rtlCol="0" anchor="ctr"/>
            <a:p>
              <a:pPr algn="ctr" fontAlgn="base">
                <a:spcBef>
                  <a:spcPct val="50000"/>
                </a:spcBef>
                <a:spcAft>
                  <a:spcPct val="0"/>
                </a:spcAft>
                <a:buClr>
                  <a:srgbClr val="F0AB00"/>
                </a:buClr>
                <a:buSzPct val="80000"/>
              </a:pPr>
              <a:r>
                <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rPr>
                <a:t>留</a:t>
              </a:r>
              <a:endPar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49329" name="Chevron 120"/>
            <p:cNvSpPr/>
            <p:nvPr/>
          </p:nvSpPr>
          <p:spPr bwMode="gray">
            <a:xfrm>
              <a:off x="1604412" y="2571269"/>
              <a:ext cx="954114" cy="238926"/>
            </a:xfrm>
            <a:prstGeom prst="chevron">
              <a:avLst/>
            </a:prstGeom>
            <a:solidFill>
              <a:srgbClr val="333399"/>
            </a:solidFill>
            <a:ln w="6350" algn="ctr">
              <a:noFill/>
              <a:miter lim="800000"/>
            </a:ln>
          </p:spPr>
          <p:txBody>
            <a:bodyPr lIns="83077" tIns="66462" rIns="83077" bIns="66462" rtlCol="0" anchor="ctr"/>
            <a:p>
              <a:pPr algn="ctr" fontAlgn="base">
                <a:spcBef>
                  <a:spcPct val="50000"/>
                </a:spcBef>
                <a:spcAft>
                  <a:spcPct val="0"/>
                </a:spcAft>
                <a:buClr>
                  <a:srgbClr val="F0AB00"/>
                </a:buClr>
                <a:buSzPct val="80000"/>
              </a:pPr>
              <a:r>
                <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rPr>
                <a:t>选</a:t>
              </a:r>
              <a:endPar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49330" name="Freeform 351"/>
            <p:cNvSpPr>
              <a:spLocks noEditPoints="1"/>
            </p:cNvSpPr>
            <p:nvPr/>
          </p:nvSpPr>
          <p:spPr bwMode="auto">
            <a:xfrm>
              <a:off x="612937" y="4953841"/>
              <a:ext cx="8588704" cy="463478"/>
            </a:xfrm>
            <a:custGeom>
              <a:avLst/>
              <a:gdLst>
                <a:gd name="T0" fmla="*/ 0 w 2717"/>
                <a:gd name="T1" fmla="*/ 1294 h 1518"/>
                <a:gd name="T2" fmla="*/ 3 w 2717"/>
                <a:gd name="T3" fmla="*/ 1099 h 1518"/>
                <a:gd name="T4" fmla="*/ 0 w 2717"/>
                <a:gd name="T5" fmla="*/ 862 h 1518"/>
                <a:gd name="T6" fmla="*/ 3 w 2717"/>
                <a:gd name="T7" fmla="*/ 640 h 1518"/>
                <a:gd name="T8" fmla="*/ 0 w 2717"/>
                <a:gd name="T9" fmla="*/ 445 h 1518"/>
                <a:gd name="T10" fmla="*/ 0 w 2717"/>
                <a:gd name="T11" fmla="*/ 186 h 1518"/>
                <a:gd name="T12" fmla="*/ 7 w 2717"/>
                <a:gd name="T13" fmla="*/ 6 h 1518"/>
                <a:gd name="T14" fmla="*/ 127 w 2717"/>
                <a:gd name="T15" fmla="*/ 0 h 1518"/>
                <a:gd name="T16" fmla="*/ 238 w 2717"/>
                <a:gd name="T17" fmla="*/ 6 h 1518"/>
                <a:gd name="T18" fmla="*/ 336 w 2717"/>
                <a:gd name="T19" fmla="*/ 0 h 1518"/>
                <a:gd name="T20" fmla="*/ 459 w 2717"/>
                <a:gd name="T21" fmla="*/ 0 h 1518"/>
                <a:gd name="T22" fmla="*/ 556 w 2717"/>
                <a:gd name="T23" fmla="*/ 6 h 1518"/>
                <a:gd name="T24" fmla="*/ 676 w 2717"/>
                <a:gd name="T25" fmla="*/ 0 h 1518"/>
                <a:gd name="T26" fmla="*/ 787 w 2717"/>
                <a:gd name="T27" fmla="*/ 6 h 1518"/>
                <a:gd name="T28" fmla="*/ 885 w 2717"/>
                <a:gd name="T29" fmla="*/ 0 h 1518"/>
                <a:gd name="T30" fmla="*/ 1016 w 2717"/>
                <a:gd name="T31" fmla="*/ 0 h 1518"/>
                <a:gd name="T32" fmla="*/ 1113 w 2717"/>
                <a:gd name="T33" fmla="*/ 6 h 1518"/>
                <a:gd name="T34" fmla="*/ 1233 w 2717"/>
                <a:gd name="T35" fmla="*/ 0 h 1518"/>
                <a:gd name="T36" fmla="*/ 1344 w 2717"/>
                <a:gd name="T37" fmla="*/ 6 h 1518"/>
                <a:gd name="T38" fmla="*/ 1442 w 2717"/>
                <a:gd name="T39" fmla="*/ 0 h 1518"/>
                <a:gd name="T40" fmla="*/ 1564 w 2717"/>
                <a:gd name="T41" fmla="*/ 0 h 1518"/>
                <a:gd name="T42" fmla="*/ 1662 w 2717"/>
                <a:gd name="T43" fmla="*/ 6 h 1518"/>
                <a:gd name="T44" fmla="*/ 1782 w 2717"/>
                <a:gd name="T45" fmla="*/ 0 h 1518"/>
                <a:gd name="T46" fmla="*/ 1893 w 2717"/>
                <a:gd name="T47" fmla="*/ 6 h 1518"/>
                <a:gd name="T48" fmla="*/ 1991 w 2717"/>
                <a:gd name="T49" fmla="*/ 0 h 1518"/>
                <a:gd name="T50" fmla="*/ 2122 w 2717"/>
                <a:gd name="T51" fmla="*/ 0 h 1518"/>
                <a:gd name="T52" fmla="*/ 2219 w 2717"/>
                <a:gd name="T53" fmla="*/ 6 h 1518"/>
                <a:gd name="T54" fmla="*/ 2339 w 2717"/>
                <a:gd name="T55" fmla="*/ 0 h 1518"/>
                <a:gd name="T56" fmla="*/ 2450 w 2717"/>
                <a:gd name="T57" fmla="*/ 6 h 1518"/>
                <a:gd name="T58" fmla="*/ 2548 w 2717"/>
                <a:gd name="T59" fmla="*/ 0 h 1518"/>
                <a:gd name="T60" fmla="*/ 2670 w 2717"/>
                <a:gd name="T61" fmla="*/ 0 h 1518"/>
                <a:gd name="T62" fmla="*/ 2717 w 2717"/>
                <a:gd name="T63" fmla="*/ 107 h 1518"/>
                <a:gd name="T64" fmla="*/ 2714 w 2717"/>
                <a:gd name="T65" fmla="*/ 329 h 1518"/>
                <a:gd name="T66" fmla="*/ 2717 w 2717"/>
                <a:gd name="T67" fmla="*/ 524 h 1518"/>
                <a:gd name="T68" fmla="*/ 2717 w 2717"/>
                <a:gd name="T69" fmla="*/ 783 h 1518"/>
                <a:gd name="T70" fmla="*/ 2714 w 2717"/>
                <a:gd name="T71" fmla="*/ 978 h 1518"/>
                <a:gd name="T72" fmla="*/ 2717 w 2717"/>
                <a:gd name="T73" fmla="*/ 1216 h 1518"/>
                <a:gd name="T74" fmla="*/ 2714 w 2717"/>
                <a:gd name="T75" fmla="*/ 1438 h 1518"/>
                <a:gd name="T76" fmla="*/ 2654 w 2717"/>
                <a:gd name="T77" fmla="*/ 1518 h 1518"/>
                <a:gd name="T78" fmla="*/ 2557 w 2717"/>
                <a:gd name="T79" fmla="*/ 1513 h 1518"/>
                <a:gd name="T80" fmla="*/ 2437 w 2717"/>
                <a:gd name="T81" fmla="*/ 1518 h 1518"/>
                <a:gd name="T82" fmla="*/ 2326 w 2717"/>
                <a:gd name="T83" fmla="*/ 1513 h 1518"/>
                <a:gd name="T84" fmla="*/ 2228 w 2717"/>
                <a:gd name="T85" fmla="*/ 1518 h 1518"/>
                <a:gd name="T86" fmla="*/ 2097 w 2717"/>
                <a:gd name="T87" fmla="*/ 1518 h 1518"/>
                <a:gd name="T88" fmla="*/ 2000 w 2717"/>
                <a:gd name="T89" fmla="*/ 1513 h 1518"/>
                <a:gd name="T90" fmla="*/ 1880 w 2717"/>
                <a:gd name="T91" fmla="*/ 1518 h 1518"/>
                <a:gd name="T92" fmla="*/ 1769 w 2717"/>
                <a:gd name="T93" fmla="*/ 1513 h 1518"/>
                <a:gd name="T94" fmla="*/ 1671 w 2717"/>
                <a:gd name="T95" fmla="*/ 1518 h 1518"/>
                <a:gd name="T96" fmla="*/ 1548 w 2717"/>
                <a:gd name="T97" fmla="*/ 1518 h 1518"/>
                <a:gd name="T98" fmla="*/ 1451 w 2717"/>
                <a:gd name="T99" fmla="*/ 1513 h 1518"/>
                <a:gd name="T100" fmla="*/ 1331 w 2717"/>
                <a:gd name="T101" fmla="*/ 1518 h 1518"/>
                <a:gd name="T102" fmla="*/ 1220 w 2717"/>
                <a:gd name="T103" fmla="*/ 1513 h 1518"/>
                <a:gd name="T104" fmla="*/ 1122 w 2717"/>
                <a:gd name="T105" fmla="*/ 1518 h 1518"/>
                <a:gd name="T106" fmla="*/ 991 w 2717"/>
                <a:gd name="T107" fmla="*/ 1518 h 1518"/>
                <a:gd name="T108" fmla="*/ 894 w 2717"/>
                <a:gd name="T109" fmla="*/ 1513 h 1518"/>
                <a:gd name="T110" fmla="*/ 774 w 2717"/>
                <a:gd name="T111" fmla="*/ 1518 h 1518"/>
                <a:gd name="T112" fmla="*/ 663 w 2717"/>
                <a:gd name="T113" fmla="*/ 1513 h 1518"/>
                <a:gd name="T114" fmla="*/ 565 w 2717"/>
                <a:gd name="T115" fmla="*/ 1518 h 1518"/>
                <a:gd name="T116" fmla="*/ 443 w 2717"/>
                <a:gd name="T117" fmla="*/ 1518 h 1518"/>
                <a:gd name="T118" fmla="*/ 345 w 2717"/>
                <a:gd name="T119" fmla="*/ 1513 h 1518"/>
                <a:gd name="T120" fmla="*/ 225 w 2717"/>
                <a:gd name="T121" fmla="*/ 1518 h 1518"/>
                <a:gd name="T122" fmla="*/ 114 w 2717"/>
                <a:gd name="T123" fmla="*/ 1513 h 1518"/>
                <a:gd name="T124" fmla="*/ 16 w 2717"/>
                <a:gd name="T125" fmla="*/ 1518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17" h="1518">
                  <a:moveTo>
                    <a:pt x="0" y="1516"/>
                  </a:moveTo>
                  <a:lnTo>
                    <a:pt x="0" y="1494"/>
                  </a:lnTo>
                  <a:lnTo>
                    <a:pt x="3" y="1494"/>
                  </a:lnTo>
                  <a:lnTo>
                    <a:pt x="3" y="1516"/>
                  </a:lnTo>
                  <a:lnTo>
                    <a:pt x="0" y="1516"/>
                  </a:lnTo>
                  <a:close/>
                  <a:moveTo>
                    <a:pt x="0" y="1478"/>
                  </a:moveTo>
                  <a:lnTo>
                    <a:pt x="0" y="1473"/>
                  </a:lnTo>
                  <a:lnTo>
                    <a:pt x="3" y="1473"/>
                  </a:lnTo>
                  <a:lnTo>
                    <a:pt x="3" y="1478"/>
                  </a:lnTo>
                  <a:lnTo>
                    <a:pt x="0" y="1478"/>
                  </a:lnTo>
                  <a:close/>
                  <a:moveTo>
                    <a:pt x="0" y="1456"/>
                  </a:moveTo>
                  <a:lnTo>
                    <a:pt x="0" y="1435"/>
                  </a:lnTo>
                  <a:lnTo>
                    <a:pt x="3" y="1435"/>
                  </a:lnTo>
                  <a:lnTo>
                    <a:pt x="3" y="1456"/>
                  </a:lnTo>
                  <a:lnTo>
                    <a:pt x="0" y="1456"/>
                  </a:lnTo>
                  <a:close/>
                  <a:moveTo>
                    <a:pt x="0" y="1418"/>
                  </a:moveTo>
                  <a:lnTo>
                    <a:pt x="0" y="1413"/>
                  </a:lnTo>
                  <a:lnTo>
                    <a:pt x="3" y="1413"/>
                  </a:lnTo>
                  <a:lnTo>
                    <a:pt x="3" y="1418"/>
                  </a:lnTo>
                  <a:lnTo>
                    <a:pt x="0" y="1418"/>
                  </a:lnTo>
                  <a:close/>
                  <a:moveTo>
                    <a:pt x="0" y="1397"/>
                  </a:moveTo>
                  <a:lnTo>
                    <a:pt x="0" y="1375"/>
                  </a:lnTo>
                  <a:lnTo>
                    <a:pt x="3" y="1375"/>
                  </a:lnTo>
                  <a:lnTo>
                    <a:pt x="3" y="1397"/>
                  </a:lnTo>
                  <a:lnTo>
                    <a:pt x="0" y="1397"/>
                  </a:lnTo>
                  <a:close/>
                  <a:moveTo>
                    <a:pt x="0" y="1359"/>
                  </a:moveTo>
                  <a:lnTo>
                    <a:pt x="0" y="1354"/>
                  </a:lnTo>
                  <a:lnTo>
                    <a:pt x="3" y="1354"/>
                  </a:lnTo>
                  <a:lnTo>
                    <a:pt x="3" y="1359"/>
                  </a:lnTo>
                  <a:lnTo>
                    <a:pt x="0" y="1359"/>
                  </a:lnTo>
                  <a:close/>
                  <a:moveTo>
                    <a:pt x="0" y="1337"/>
                  </a:moveTo>
                  <a:lnTo>
                    <a:pt x="0" y="1316"/>
                  </a:lnTo>
                  <a:lnTo>
                    <a:pt x="3" y="1316"/>
                  </a:lnTo>
                  <a:lnTo>
                    <a:pt x="3" y="1337"/>
                  </a:lnTo>
                  <a:lnTo>
                    <a:pt x="0" y="1337"/>
                  </a:lnTo>
                  <a:close/>
                  <a:moveTo>
                    <a:pt x="0" y="1300"/>
                  </a:moveTo>
                  <a:lnTo>
                    <a:pt x="0" y="1294"/>
                  </a:lnTo>
                  <a:lnTo>
                    <a:pt x="3" y="1294"/>
                  </a:lnTo>
                  <a:lnTo>
                    <a:pt x="3" y="1300"/>
                  </a:lnTo>
                  <a:lnTo>
                    <a:pt x="0" y="1300"/>
                  </a:lnTo>
                  <a:close/>
                  <a:moveTo>
                    <a:pt x="0" y="1278"/>
                  </a:moveTo>
                  <a:lnTo>
                    <a:pt x="0" y="1256"/>
                  </a:lnTo>
                  <a:lnTo>
                    <a:pt x="3" y="1256"/>
                  </a:lnTo>
                  <a:lnTo>
                    <a:pt x="3" y="1278"/>
                  </a:lnTo>
                  <a:lnTo>
                    <a:pt x="0" y="1278"/>
                  </a:lnTo>
                  <a:close/>
                  <a:moveTo>
                    <a:pt x="0" y="1240"/>
                  </a:moveTo>
                  <a:lnTo>
                    <a:pt x="0" y="1235"/>
                  </a:lnTo>
                  <a:lnTo>
                    <a:pt x="3" y="1235"/>
                  </a:lnTo>
                  <a:lnTo>
                    <a:pt x="3" y="1240"/>
                  </a:lnTo>
                  <a:lnTo>
                    <a:pt x="0" y="1240"/>
                  </a:lnTo>
                  <a:close/>
                  <a:moveTo>
                    <a:pt x="0" y="1219"/>
                  </a:moveTo>
                  <a:lnTo>
                    <a:pt x="0" y="1197"/>
                  </a:lnTo>
                  <a:lnTo>
                    <a:pt x="3" y="1197"/>
                  </a:lnTo>
                  <a:lnTo>
                    <a:pt x="3" y="1219"/>
                  </a:lnTo>
                  <a:lnTo>
                    <a:pt x="0" y="1219"/>
                  </a:lnTo>
                  <a:close/>
                  <a:moveTo>
                    <a:pt x="0" y="1180"/>
                  </a:moveTo>
                  <a:lnTo>
                    <a:pt x="0" y="1175"/>
                  </a:lnTo>
                  <a:lnTo>
                    <a:pt x="3" y="1175"/>
                  </a:lnTo>
                  <a:lnTo>
                    <a:pt x="3" y="1180"/>
                  </a:lnTo>
                  <a:lnTo>
                    <a:pt x="0" y="1180"/>
                  </a:lnTo>
                  <a:close/>
                  <a:moveTo>
                    <a:pt x="0" y="1159"/>
                  </a:moveTo>
                  <a:lnTo>
                    <a:pt x="0" y="1137"/>
                  </a:lnTo>
                  <a:lnTo>
                    <a:pt x="3" y="1137"/>
                  </a:lnTo>
                  <a:lnTo>
                    <a:pt x="3" y="1159"/>
                  </a:lnTo>
                  <a:lnTo>
                    <a:pt x="0" y="1159"/>
                  </a:lnTo>
                  <a:close/>
                  <a:moveTo>
                    <a:pt x="0" y="1121"/>
                  </a:moveTo>
                  <a:lnTo>
                    <a:pt x="0" y="1116"/>
                  </a:lnTo>
                  <a:lnTo>
                    <a:pt x="3" y="1116"/>
                  </a:lnTo>
                  <a:lnTo>
                    <a:pt x="3" y="1121"/>
                  </a:lnTo>
                  <a:lnTo>
                    <a:pt x="0" y="1121"/>
                  </a:lnTo>
                  <a:close/>
                  <a:moveTo>
                    <a:pt x="0" y="1099"/>
                  </a:moveTo>
                  <a:lnTo>
                    <a:pt x="0" y="1078"/>
                  </a:lnTo>
                  <a:lnTo>
                    <a:pt x="3" y="1078"/>
                  </a:lnTo>
                  <a:lnTo>
                    <a:pt x="3" y="1099"/>
                  </a:lnTo>
                  <a:lnTo>
                    <a:pt x="0" y="1099"/>
                  </a:lnTo>
                  <a:close/>
                  <a:moveTo>
                    <a:pt x="0" y="1062"/>
                  </a:moveTo>
                  <a:lnTo>
                    <a:pt x="0" y="1056"/>
                  </a:lnTo>
                  <a:lnTo>
                    <a:pt x="3" y="1056"/>
                  </a:lnTo>
                  <a:lnTo>
                    <a:pt x="3" y="1062"/>
                  </a:lnTo>
                  <a:lnTo>
                    <a:pt x="0" y="1062"/>
                  </a:lnTo>
                  <a:close/>
                  <a:moveTo>
                    <a:pt x="0" y="1040"/>
                  </a:moveTo>
                  <a:lnTo>
                    <a:pt x="0" y="1018"/>
                  </a:lnTo>
                  <a:lnTo>
                    <a:pt x="3" y="1018"/>
                  </a:lnTo>
                  <a:lnTo>
                    <a:pt x="3" y="1040"/>
                  </a:lnTo>
                  <a:lnTo>
                    <a:pt x="0" y="1040"/>
                  </a:lnTo>
                  <a:close/>
                  <a:moveTo>
                    <a:pt x="0" y="1002"/>
                  </a:moveTo>
                  <a:lnTo>
                    <a:pt x="0" y="997"/>
                  </a:lnTo>
                  <a:lnTo>
                    <a:pt x="3" y="997"/>
                  </a:lnTo>
                  <a:lnTo>
                    <a:pt x="3" y="1002"/>
                  </a:lnTo>
                  <a:lnTo>
                    <a:pt x="0" y="1002"/>
                  </a:lnTo>
                  <a:close/>
                  <a:moveTo>
                    <a:pt x="0" y="980"/>
                  </a:moveTo>
                  <a:lnTo>
                    <a:pt x="0" y="959"/>
                  </a:lnTo>
                  <a:lnTo>
                    <a:pt x="3" y="959"/>
                  </a:lnTo>
                  <a:lnTo>
                    <a:pt x="3" y="980"/>
                  </a:lnTo>
                  <a:lnTo>
                    <a:pt x="0" y="980"/>
                  </a:lnTo>
                  <a:close/>
                  <a:moveTo>
                    <a:pt x="0" y="943"/>
                  </a:moveTo>
                  <a:lnTo>
                    <a:pt x="0" y="937"/>
                  </a:lnTo>
                  <a:lnTo>
                    <a:pt x="3" y="937"/>
                  </a:lnTo>
                  <a:lnTo>
                    <a:pt x="3" y="943"/>
                  </a:lnTo>
                  <a:lnTo>
                    <a:pt x="0" y="943"/>
                  </a:lnTo>
                  <a:close/>
                  <a:moveTo>
                    <a:pt x="0" y="921"/>
                  </a:moveTo>
                  <a:lnTo>
                    <a:pt x="0" y="899"/>
                  </a:lnTo>
                  <a:lnTo>
                    <a:pt x="3" y="899"/>
                  </a:lnTo>
                  <a:lnTo>
                    <a:pt x="3" y="921"/>
                  </a:lnTo>
                  <a:lnTo>
                    <a:pt x="0" y="921"/>
                  </a:lnTo>
                  <a:close/>
                  <a:moveTo>
                    <a:pt x="0" y="883"/>
                  </a:moveTo>
                  <a:lnTo>
                    <a:pt x="0" y="878"/>
                  </a:lnTo>
                  <a:lnTo>
                    <a:pt x="3" y="878"/>
                  </a:lnTo>
                  <a:lnTo>
                    <a:pt x="3" y="883"/>
                  </a:lnTo>
                  <a:lnTo>
                    <a:pt x="0" y="883"/>
                  </a:lnTo>
                  <a:close/>
                  <a:moveTo>
                    <a:pt x="0" y="862"/>
                  </a:moveTo>
                  <a:lnTo>
                    <a:pt x="0" y="840"/>
                  </a:lnTo>
                  <a:lnTo>
                    <a:pt x="3" y="840"/>
                  </a:lnTo>
                  <a:lnTo>
                    <a:pt x="3" y="862"/>
                  </a:lnTo>
                  <a:lnTo>
                    <a:pt x="0" y="862"/>
                  </a:lnTo>
                  <a:close/>
                  <a:moveTo>
                    <a:pt x="0" y="823"/>
                  </a:moveTo>
                  <a:lnTo>
                    <a:pt x="0" y="818"/>
                  </a:lnTo>
                  <a:lnTo>
                    <a:pt x="3" y="818"/>
                  </a:lnTo>
                  <a:lnTo>
                    <a:pt x="3" y="823"/>
                  </a:lnTo>
                  <a:lnTo>
                    <a:pt x="0" y="823"/>
                  </a:lnTo>
                  <a:close/>
                  <a:moveTo>
                    <a:pt x="0" y="802"/>
                  </a:moveTo>
                  <a:lnTo>
                    <a:pt x="0" y="780"/>
                  </a:lnTo>
                  <a:lnTo>
                    <a:pt x="3" y="780"/>
                  </a:lnTo>
                  <a:lnTo>
                    <a:pt x="3" y="802"/>
                  </a:lnTo>
                  <a:lnTo>
                    <a:pt x="0" y="802"/>
                  </a:lnTo>
                  <a:close/>
                  <a:moveTo>
                    <a:pt x="0" y="764"/>
                  </a:moveTo>
                  <a:lnTo>
                    <a:pt x="0" y="759"/>
                  </a:lnTo>
                  <a:lnTo>
                    <a:pt x="3" y="759"/>
                  </a:lnTo>
                  <a:lnTo>
                    <a:pt x="3" y="764"/>
                  </a:lnTo>
                  <a:lnTo>
                    <a:pt x="0" y="764"/>
                  </a:lnTo>
                  <a:close/>
                  <a:moveTo>
                    <a:pt x="0" y="742"/>
                  </a:moveTo>
                  <a:lnTo>
                    <a:pt x="0" y="721"/>
                  </a:lnTo>
                  <a:lnTo>
                    <a:pt x="3" y="721"/>
                  </a:lnTo>
                  <a:lnTo>
                    <a:pt x="3" y="742"/>
                  </a:lnTo>
                  <a:lnTo>
                    <a:pt x="0" y="742"/>
                  </a:lnTo>
                  <a:close/>
                  <a:moveTo>
                    <a:pt x="0" y="705"/>
                  </a:moveTo>
                  <a:lnTo>
                    <a:pt x="0" y="699"/>
                  </a:lnTo>
                  <a:lnTo>
                    <a:pt x="3" y="699"/>
                  </a:lnTo>
                  <a:lnTo>
                    <a:pt x="3" y="705"/>
                  </a:lnTo>
                  <a:lnTo>
                    <a:pt x="0" y="705"/>
                  </a:lnTo>
                  <a:close/>
                  <a:moveTo>
                    <a:pt x="0" y="683"/>
                  </a:moveTo>
                  <a:lnTo>
                    <a:pt x="0" y="661"/>
                  </a:lnTo>
                  <a:lnTo>
                    <a:pt x="3" y="661"/>
                  </a:lnTo>
                  <a:lnTo>
                    <a:pt x="3" y="683"/>
                  </a:lnTo>
                  <a:lnTo>
                    <a:pt x="0" y="683"/>
                  </a:lnTo>
                  <a:close/>
                  <a:moveTo>
                    <a:pt x="0" y="645"/>
                  </a:moveTo>
                  <a:lnTo>
                    <a:pt x="0" y="640"/>
                  </a:lnTo>
                  <a:lnTo>
                    <a:pt x="3" y="640"/>
                  </a:lnTo>
                  <a:lnTo>
                    <a:pt x="3" y="645"/>
                  </a:lnTo>
                  <a:lnTo>
                    <a:pt x="0" y="645"/>
                  </a:lnTo>
                  <a:close/>
                  <a:moveTo>
                    <a:pt x="0" y="624"/>
                  </a:moveTo>
                  <a:lnTo>
                    <a:pt x="0" y="602"/>
                  </a:lnTo>
                  <a:lnTo>
                    <a:pt x="3" y="602"/>
                  </a:lnTo>
                  <a:lnTo>
                    <a:pt x="3" y="624"/>
                  </a:lnTo>
                  <a:lnTo>
                    <a:pt x="0" y="624"/>
                  </a:lnTo>
                  <a:close/>
                  <a:moveTo>
                    <a:pt x="0" y="586"/>
                  </a:moveTo>
                  <a:lnTo>
                    <a:pt x="0" y="580"/>
                  </a:lnTo>
                  <a:lnTo>
                    <a:pt x="3" y="580"/>
                  </a:lnTo>
                  <a:lnTo>
                    <a:pt x="3" y="586"/>
                  </a:lnTo>
                  <a:lnTo>
                    <a:pt x="0" y="586"/>
                  </a:lnTo>
                  <a:close/>
                  <a:moveTo>
                    <a:pt x="0" y="564"/>
                  </a:moveTo>
                  <a:lnTo>
                    <a:pt x="0" y="542"/>
                  </a:lnTo>
                  <a:lnTo>
                    <a:pt x="3" y="542"/>
                  </a:lnTo>
                  <a:lnTo>
                    <a:pt x="3" y="564"/>
                  </a:lnTo>
                  <a:lnTo>
                    <a:pt x="0" y="564"/>
                  </a:lnTo>
                  <a:close/>
                  <a:moveTo>
                    <a:pt x="0" y="526"/>
                  </a:moveTo>
                  <a:lnTo>
                    <a:pt x="0" y="521"/>
                  </a:lnTo>
                  <a:lnTo>
                    <a:pt x="3" y="521"/>
                  </a:lnTo>
                  <a:lnTo>
                    <a:pt x="3" y="526"/>
                  </a:lnTo>
                  <a:lnTo>
                    <a:pt x="0" y="526"/>
                  </a:lnTo>
                  <a:close/>
                  <a:moveTo>
                    <a:pt x="0" y="504"/>
                  </a:moveTo>
                  <a:lnTo>
                    <a:pt x="0" y="483"/>
                  </a:lnTo>
                  <a:lnTo>
                    <a:pt x="3" y="483"/>
                  </a:lnTo>
                  <a:lnTo>
                    <a:pt x="3" y="504"/>
                  </a:lnTo>
                  <a:lnTo>
                    <a:pt x="0" y="504"/>
                  </a:lnTo>
                  <a:close/>
                  <a:moveTo>
                    <a:pt x="0" y="466"/>
                  </a:moveTo>
                  <a:lnTo>
                    <a:pt x="0" y="461"/>
                  </a:lnTo>
                  <a:lnTo>
                    <a:pt x="3" y="461"/>
                  </a:lnTo>
                  <a:lnTo>
                    <a:pt x="3" y="466"/>
                  </a:lnTo>
                  <a:lnTo>
                    <a:pt x="0" y="466"/>
                  </a:lnTo>
                  <a:close/>
                  <a:moveTo>
                    <a:pt x="0" y="445"/>
                  </a:moveTo>
                  <a:lnTo>
                    <a:pt x="0" y="423"/>
                  </a:lnTo>
                  <a:lnTo>
                    <a:pt x="3" y="423"/>
                  </a:lnTo>
                  <a:lnTo>
                    <a:pt x="3" y="445"/>
                  </a:lnTo>
                  <a:lnTo>
                    <a:pt x="0" y="445"/>
                  </a:lnTo>
                  <a:close/>
                  <a:moveTo>
                    <a:pt x="0" y="407"/>
                  </a:moveTo>
                  <a:lnTo>
                    <a:pt x="0" y="402"/>
                  </a:lnTo>
                  <a:lnTo>
                    <a:pt x="3" y="402"/>
                  </a:lnTo>
                  <a:lnTo>
                    <a:pt x="3" y="407"/>
                  </a:lnTo>
                  <a:lnTo>
                    <a:pt x="0" y="407"/>
                  </a:lnTo>
                  <a:close/>
                  <a:moveTo>
                    <a:pt x="0" y="385"/>
                  </a:moveTo>
                  <a:lnTo>
                    <a:pt x="0" y="364"/>
                  </a:lnTo>
                  <a:lnTo>
                    <a:pt x="3" y="364"/>
                  </a:lnTo>
                  <a:lnTo>
                    <a:pt x="3" y="385"/>
                  </a:lnTo>
                  <a:lnTo>
                    <a:pt x="0" y="385"/>
                  </a:lnTo>
                  <a:close/>
                  <a:moveTo>
                    <a:pt x="0" y="348"/>
                  </a:moveTo>
                  <a:lnTo>
                    <a:pt x="0" y="342"/>
                  </a:lnTo>
                  <a:lnTo>
                    <a:pt x="3" y="342"/>
                  </a:lnTo>
                  <a:lnTo>
                    <a:pt x="3" y="348"/>
                  </a:lnTo>
                  <a:lnTo>
                    <a:pt x="0" y="348"/>
                  </a:lnTo>
                  <a:close/>
                  <a:moveTo>
                    <a:pt x="0" y="326"/>
                  </a:moveTo>
                  <a:lnTo>
                    <a:pt x="0" y="304"/>
                  </a:lnTo>
                  <a:lnTo>
                    <a:pt x="3" y="304"/>
                  </a:lnTo>
                  <a:lnTo>
                    <a:pt x="3" y="326"/>
                  </a:lnTo>
                  <a:lnTo>
                    <a:pt x="0" y="326"/>
                  </a:lnTo>
                  <a:close/>
                  <a:moveTo>
                    <a:pt x="0" y="288"/>
                  </a:moveTo>
                  <a:lnTo>
                    <a:pt x="0" y="283"/>
                  </a:lnTo>
                  <a:lnTo>
                    <a:pt x="3" y="283"/>
                  </a:lnTo>
                  <a:lnTo>
                    <a:pt x="3" y="288"/>
                  </a:lnTo>
                  <a:lnTo>
                    <a:pt x="0" y="288"/>
                  </a:lnTo>
                  <a:close/>
                  <a:moveTo>
                    <a:pt x="0" y="267"/>
                  </a:moveTo>
                  <a:lnTo>
                    <a:pt x="0" y="245"/>
                  </a:lnTo>
                  <a:lnTo>
                    <a:pt x="3" y="245"/>
                  </a:lnTo>
                  <a:lnTo>
                    <a:pt x="3" y="267"/>
                  </a:lnTo>
                  <a:lnTo>
                    <a:pt x="0" y="267"/>
                  </a:lnTo>
                  <a:close/>
                  <a:moveTo>
                    <a:pt x="0" y="229"/>
                  </a:moveTo>
                  <a:lnTo>
                    <a:pt x="0" y="223"/>
                  </a:lnTo>
                  <a:lnTo>
                    <a:pt x="3" y="223"/>
                  </a:lnTo>
                  <a:lnTo>
                    <a:pt x="3" y="229"/>
                  </a:lnTo>
                  <a:lnTo>
                    <a:pt x="0" y="229"/>
                  </a:lnTo>
                  <a:close/>
                  <a:moveTo>
                    <a:pt x="0" y="207"/>
                  </a:moveTo>
                  <a:lnTo>
                    <a:pt x="0" y="186"/>
                  </a:lnTo>
                  <a:lnTo>
                    <a:pt x="3" y="186"/>
                  </a:lnTo>
                  <a:lnTo>
                    <a:pt x="3" y="207"/>
                  </a:lnTo>
                  <a:lnTo>
                    <a:pt x="0" y="207"/>
                  </a:lnTo>
                  <a:close/>
                  <a:moveTo>
                    <a:pt x="0" y="169"/>
                  </a:moveTo>
                  <a:lnTo>
                    <a:pt x="0" y="164"/>
                  </a:lnTo>
                  <a:lnTo>
                    <a:pt x="3" y="164"/>
                  </a:lnTo>
                  <a:lnTo>
                    <a:pt x="3" y="169"/>
                  </a:lnTo>
                  <a:lnTo>
                    <a:pt x="0" y="169"/>
                  </a:lnTo>
                  <a:close/>
                  <a:moveTo>
                    <a:pt x="0" y="147"/>
                  </a:moveTo>
                  <a:lnTo>
                    <a:pt x="0" y="126"/>
                  </a:lnTo>
                  <a:lnTo>
                    <a:pt x="3" y="126"/>
                  </a:lnTo>
                  <a:lnTo>
                    <a:pt x="3" y="147"/>
                  </a:lnTo>
                  <a:lnTo>
                    <a:pt x="0" y="147"/>
                  </a:lnTo>
                  <a:close/>
                  <a:moveTo>
                    <a:pt x="0" y="110"/>
                  </a:moveTo>
                  <a:lnTo>
                    <a:pt x="0" y="104"/>
                  </a:lnTo>
                  <a:lnTo>
                    <a:pt x="3" y="104"/>
                  </a:lnTo>
                  <a:lnTo>
                    <a:pt x="3" y="110"/>
                  </a:lnTo>
                  <a:lnTo>
                    <a:pt x="0" y="110"/>
                  </a:lnTo>
                  <a:close/>
                  <a:moveTo>
                    <a:pt x="0" y="88"/>
                  </a:moveTo>
                  <a:lnTo>
                    <a:pt x="0" y="66"/>
                  </a:lnTo>
                  <a:lnTo>
                    <a:pt x="3" y="66"/>
                  </a:lnTo>
                  <a:lnTo>
                    <a:pt x="3" y="88"/>
                  </a:lnTo>
                  <a:lnTo>
                    <a:pt x="0" y="88"/>
                  </a:lnTo>
                  <a:close/>
                  <a:moveTo>
                    <a:pt x="0" y="50"/>
                  </a:moveTo>
                  <a:lnTo>
                    <a:pt x="0" y="45"/>
                  </a:lnTo>
                  <a:lnTo>
                    <a:pt x="3" y="45"/>
                  </a:lnTo>
                  <a:lnTo>
                    <a:pt x="3" y="50"/>
                  </a:lnTo>
                  <a:lnTo>
                    <a:pt x="0" y="50"/>
                  </a:lnTo>
                  <a:close/>
                  <a:moveTo>
                    <a:pt x="0" y="28"/>
                  </a:moveTo>
                  <a:lnTo>
                    <a:pt x="0" y="7"/>
                  </a:lnTo>
                  <a:lnTo>
                    <a:pt x="3" y="7"/>
                  </a:lnTo>
                  <a:lnTo>
                    <a:pt x="3" y="28"/>
                  </a:lnTo>
                  <a:lnTo>
                    <a:pt x="0" y="28"/>
                  </a:lnTo>
                  <a:close/>
                  <a:moveTo>
                    <a:pt x="7" y="0"/>
                  </a:moveTo>
                  <a:lnTo>
                    <a:pt x="10" y="0"/>
                  </a:lnTo>
                  <a:lnTo>
                    <a:pt x="10" y="6"/>
                  </a:lnTo>
                  <a:lnTo>
                    <a:pt x="7" y="6"/>
                  </a:lnTo>
                  <a:lnTo>
                    <a:pt x="7" y="0"/>
                  </a:lnTo>
                  <a:close/>
                  <a:moveTo>
                    <a:pt x="18" y="0"/>
                  </a:moveTo>
                  <a:lnTo>
                    <a:pt x="29" y="0"/>
                  </a:lnTo>
                  <a:lnTo>
                    <a:pt x="29" y="6"/>
                  </a:lnTo>
                  <a:lnTo>
                    <a:pt x="18" y="6"/>
                  </a:lnTo>
                  <a:lnTo>
                    <a:pt x="18" y="0"/>
                  </a:lnTo>
                  <a:close/>
                  <a:moveTo>
                    <a:pt x="37" y="0"/>
                  </a:moveTo>
                  <a:lnTo>
                    <a:pt x="40" y="0"/>
                  </a:lnTo>
                  <a:lnTo>
                    <a:pt x="40" y="6"/>
                  </a:lnTo>
                  <a:lnTo>
                    <a:pt x="37" y="6"/>
                  </a:lnTo>
                  <a:lnTo>
                    <a:pt x="37" y="0"/>
                  </a:lnTo>
                  <a:close/>
                  <a:moveTo>
                    <a:pt x="48" y="0"/>
                  </a:moveTo>
                  <a:lnTo>
                    <a:pt x="59" y="0"/>
                  </a:lnTo>
                  <a:lnTo>
                    <a:pt x="59" y="6"/>
                  </a:lnTo>
                  <a:lnTo>
                    <a:pt x="48" y="6"/>
                  </a:lnTo>
                  <a:lnTo>
                    <a:pt x="48" y="0"/>
                  </a:lnTo>
                  <a:close/>
                  <a:moveTo>
                    <a:pt x="67" y="0"/>
                  </a:moveTo>
                  <a:lnTo>
                    <a:pt x="70" y="0"/>
                  </a:lnTo>
                  <a:lnTo>
                    <a:pt x="70" y="6"/>
                  </a:lnTo>
                  <a:lnTo>
                    <a:pt x="67" y="6"/>
                  </a:lnTo>
                  <a:lnTo>
                    <a:pt x="67" y="0"/>
                  </a:lnTo>
                  <a:close/>
                  <a:moveTo>
                    <a:pt x="78" y="0"/>
                  </a:moveTo>
                  <a:lnTo>
                    <a:pt x="89" y="0"/>
                  </a:lnTo>
                  <a:lnTo>
                    <a:pt x="89" y="6"/>
                  </a:lnTo>
                  <a:lnTo>
                    <a:pt x="78" y="6"/>
                  </a:lnTo>
                  <a:lnTo>
                    <a:pt x="78" y="0"/>
                  </a:lnTo>
                  <a:close/>
                  <a:moveTo>
                    <a:pt x="97" y="0"/>
                  </a:moveTo>
                  <a:lnTo>
                    <a:pt x="100" y="0"/>
                  </a:lnTo>
                  <a:lnTo>
                    <a:pt x="100" y="6"/>
                  </a:lnTo>
                  <a:lnTo>
                    <a:pt x="97" y="6"/>
                  </a:lnTo>
                  <a:lnTo>
                    <a:pt x="97" y="0"/>
                  </a:lnTo>
                  <a:close/>
                  <a:moveTo>
                    <a:pt x="108" y="0"/>
                  </a:moveTo>
                  <a:lnTo>
                    <a:pt x="119" y="0"/>
                  </a:lnTo>
                  <a:lnTo>
                    <a:pt x="119" y="6"/>
                  </a:lnTo>
                  <a:lnTo>
                    <a:pt x="108" y="6"/>
                  </a:lnTo>
                  <a:lnTo>
                    <a:pt x="108" y="0"/>
                  </a:lnTo>
                  <a:close/>
                  <a:moveTo>
                    <a:pt x="127" y="0"/>
                  </a:moveTo>
                  <a:lnTo>
                    <a:pt x="130" y="0"/>
                  </a:lnTo>
                  <a:lnTo>
                    <a:pt x="130" y="6"/>
                  </a:lnTo>
                  <a:lnTo>
                    <a:pt x="127" y="6"/>
                  </a:lnTo>
                  <a:lnTo>
                    <a:pt x="127" y="0"/>
                  </a:lnTo>
                  <a:close/>
                  <a:moveTo>
                    <a:pt x="138" y="0"/>
                  </a:moveTo>
                  <a:lnTo>
                    <a:pt x="149" y="0"/>
                  </a:lnTo>
                  <a:lnTo>
                    <a:pt x="149" y="6"/>
                  </a:lnTo>
                  <a:lnTo>
                    <a:pt x="138" y="6"/>
                  </a:lnTo>
                  <a:lnTo>
                    <a:pt x="138" y="0"/>
                  </a:lnTo>
                  <a:close/>
                  <a:moveTo>
                    <a:pt x="157" y="0"/>
                  </a:moveTo>
                  <a:lnTo>
                    <a:pt x="160" y="0"/>
                  </a:lnTo>
                  <a:lnTo>
                    <a:pt x="160" y="6"/>
                  </a:lnTo>
                  <a:lnTo>
                    <a:pt x="157" y="6"/>
                  </a:lnTo>
                  <a:lnTo>
                    <a:pt x="157" y="0"/>
                  </a:lnTo>
                  <a:close/>
                  <a:moveTo>
                    <a:pt x="168" y="0"/>
                  </a:moveTo>
                  <a:lnTo>
                    <a:pt x="179" y="0"/>
                  </a:lnTo>
                  <a:lnTo>
                    <a:pt x="179" y="6"/>
                  </a:lnTo>
                  <a:lnTo>
                    <a:pt x="168" y="6"/>
                  </a:lnTo>
                  <a:lnTo>
                    <a:pt x="168" y="0"/>
                  </a:lnTo>
                  <a:close/>
                  <a:moveTo>
                    <a:pt x="187" y="0"/>
                  </a:moveTo>
                  <a:lnTo>
                    <a:pt x="189" y="0"/>
                  </a:lnTo>
                  <a:lnTo>
                    <a:pt x="189" y="6"/>
                  </a:lnTo>
                  <a:lnTo>
                    <a:pt x="187" y="6"/>
                  </a:lnTo>
                  <a:lnTo>
                    <a:pt x="187" y="0"/>
                  </a:lnTo>
                  <a:close/>
                  <a:moveTo>
                    <a:pt x="198" y="0"/>
                  </a:moveTo>
                  <a:lnTo>
                    <a:pt x="208" y="0"/>
                  </a:lnTo>
                  <a:lnTo>
                    <a:pt x="208" y="6"/>
                  </a:lnTo>
                  <a:lnTo>
                    <a:pt x="198" y="6"/>
                  </a:lnTo>
                  <a:lnTo>
                    <a:pt x="198" y="0"/>
                  </a:lnTo>
                  <a:close/>
                  <a:moveTo>
                    <a:pt x="217" y="0"/>
                  </a:moveTo>
                  <a:lnTo>
                    <a:pt x="219" y="0"/>
                  </a:lnTo>
                  <a:lnTo>
                    <a:pt x="219" y="6"/>
                  </a:lnTo>
                  <a:lnTo>
                    <a:pt x="217" y="6"/>
                  </a:lnTo>
                  <a:lnTo>
                    <a:pt x="217" y="0"/>
                  </a:lnTo>
                  <a:close/>
                  <a:moveTo>
                    <a:pt x="227" y="0"/>
                  </a:moveTo>
                  <a:lnTo>
                    <a:pt x="238" y="0"/>
                  </a:lnTo>
                  <a:lnTo>
                    <a:pt x="238" y="6"/>
                  </a:lnTo>
                  <a:lnTo>
                    <a:pt x="227" y="6"/>
                  </a:lnTo>
                  <a:lnTo>
                    <a:pt x="227" y="0"/>
                  </a:lnTo>
                  <a:close/>
                  <a:moveTo>
                    <a:pt x="246" y="0"/>
                  </a:moveTo>
                  <a:lnTo>
                    <a:pt x="249" y="0"/>
                  </a:lnTo>
                  <a:lnTo>
                    <a:pt x="249" y="6"/>
                  </a:lnTo>
                  <a:lnTo>
                    <a:pt x="246" y="6"/>
                  </a:lnTo>
                  <a:lnTo>
                    <a:pt x="246" y="0"/>
                  </a:lnTo>
                  <a:close/>
                  <a:moveTo>
                    <a:pt x="257" y="0"/>
                  </a:moveTo>
                  <a:lnTo>
                    <a:pt x="268" y="0"/>
                  </a:lnTo>
                  <a:lnTo>
                    <a:pt x="268" y="6"/>
                  </a:lnTo>
                  <a:lnTo>
                    <a:pt x="257" y="6"/>
                  </a:lnTo>
                  <a:lnTo>
                    <a:pt x="257" y="0"/>
                  </a:lnTo>
                  <a:close/>
                  <a:moveTo>
                    <a:pt x="277" y="0"/>
                  </a:moveTo>
                  <a:lnTo>
                    <a:pt x="279" y="0"/>
                  </a:lnTo>
                  <a:lnTo>
                    <a:pt x="279" y="6"/>
                  </a:lnTo>
                  <a:lnTo>
                    <a:pt x="277" y="6"/>
                  </a:lnTo>
                  <a:lnTo>
                    <a:pt x="277" y="0"/>
                  </a:lnTo>
                  <a:close/>
                  <a:moveTo>
                    <a:pt x="287" y="0"/>
                  </a:moveTo>
                  <a:lnTo>
                    <a:pt x="298" y="0"/>
                  </a:lnTo>
                  <a:lnTo>
                    <a:pt x="298" y="6"/>
                  </a:lnTo>
                  <a:lnTo>
                    <a:pt x="287" y="6"/>
                  </a:lnTo>
                  <a:lnTo>
                    <a:pt x="287" y="0"/>
                  </a:lnTo>
                  <a:close/>
                  <a:moveTo>
                    <a:pt x="306" y="0"/>
                  </a:moveTo>
                  <a:lnTo>
                    <a:pt x="309" y="0"/>
                  </a:lnTo>
                  <a:lnTo>
                    <a:pt x="309" y="6"/>
                  </a:lnTo>
                  <a:lnTo>
                    <a:pt x="306" y="6"/>
                  </a:lnTo>
                  <a:lnTo>
                    <a:pt x="306" y="0"/>
                  </a:lnTo>
                  <a:close/>
                  <a:moveTo>
                    <a:pt x="317" y="0"/>
                  </a:moveTo>
                  <a:lnTo>
                    <a:pt x="328" y="0"/>
                  </a:lnTo>
                  <a:lnTo>
                    <a:pt x="328" y="6"/>
                  </a:lnTo>
                  <a:lnTo>
                    <a:pt x="317" y="6"/>
                  </a:lnTo>
                  <a:lnTo>
                    <a:pt x="317" y="0"/>
                  </a:lnTo>
                  <a:close/>
                  <a:moveTo>
                    <a:pt x="336" y="0"/>
                  </a:moveTo>
                  <a:lnTo>
                    <a:pt x="339" y="0"/>
                  </a:lnTo>
                  <a:lnTo>
                    <a:pt x="339" y="6"/>
                  </a:lnTo>
                  <a:lnTo>
                    <a:pt x="336" y="6"/>
                  </a:lnTo>
                  <a:lnTo>
                    <a:pt x="336" y="0"/>
                  </a:lnTo>
                  <a:close/>
                  <a:moveTo>
                    <a:pt x="347" y="0"/>
                  </a:moveTo>
                  <a:lnTo>
                    <a:pt x="358" y="0"/>
                  </a:lnTo>
                  <a:lnTo>
                    <a:pt x="358" y="6"/>
                  </a:lnTo>
                  <a:lnTo>
                    <a:pt x="347" y="6"/>
                  </a:lnTo>
                  <a:lnTo>
                    <a:pt x="347" y="0"/>
                  </a:lnTo>
                  <a:close/>
                  <a:moveTo>
                    <a:pt x="366" y="0"/>
                  </a:moveTo>
                  <a:lnTo>
                    <a:pt x="369" y="0"/>
                  </a:lnTo>
                  <a:lnTo>
                    <a:pt x="369" y="6"/>
                  </a:lnTo>
                  <a:lnTo>
                    <a:pt x="366" y="6"/>
                  </a:lnTo>
                  <a:lnTo>
                    <a:pt x="366" y="0"/>
                  </a:lnTo>
                  <a:close/>
                  <a:moveTo>
                    <a:pt x="377" y="0"/>
                  </a:moveTo>
                  <a:lnTo>
                    <a:pt x="388" y="0"/>
                  </a:lnTo>
                  <a:lnTo>
                    <a:pt x="388" y="6"/>
                  </a:lnTo>
                  <a:lnTo>
                    <a:pt x="377" y="6"/>
                  </a:lnTo>
                  <a:lnTo>
                    <a:pt x="377" y="0"/>
                  </a:lnTo>
                  <a:close/>
                  <a:moveTo>
                    <a:pt x="396" y="0"/>
                  </a:moveTo>
                  <a:lnTo>
                    <a:pt x="399" y="0"/>
                  </a:lnTo>
                  <a:lnTo>
                    <a:pt x="399" y="6"/>
                  </a:lnTo>
                  <a:lnTo>
                    <a:pt x="396" y="6"/>
                  </a:lnTo>
                  <a:lnTo>
                    <a:pt x="396" y="0"/>
                  </a:lnTo>
                  <a:close/>
                  <a:moveTo>
                    <a:pt x="407" y="0"/>
                  </a:moveTo>
                  <a:lnTo>
                    <a:pt x="418" y="0"/>
                  </a:lnTo>
                  <a:lnTo>
                    <a:pt x="418" y="6"/>
                  </a:lnTo>
                  <a:lnTo>
                    <a:pt x="407" y="6"/>
                  </a:lnTo>
                  <a:lnTo>
                    <a:pt x="407" y="0"/>
                  </a:lnTo>
                  <a:close/>
                  <a:moveTo>
                    <a:pt x="426" y="0"/>
                  </a:moveTo>
                  <a:lnTo>
                    <a:pt x="429" y="0"/>
                  </a:lnTo>
                  <a:lnTo>
                    <a:pt x="429" y="6"/>
                  </a:lnTo>
                  <a:lnTo>
                    <a:pt x="426" y="6"/>
                  </a:lnTo>
                  <a:lnTo>
                    <a:pt x="426" y="0"/>
                  </a:lnTo>
                  <a:close/>
                  <a:moveTo>
                    <a:pt x="437" y="0"/>
                  </a:moveTo>
                  <a:lnTo>
                    <a:pt x="448" y="0"/>
                  </a:lnTo>
                  <a:lnTo>
                    <a:pt x="448" y="6"/>
                  </a:lnTo>
                  <a:lnTo>
                    <a:pt x="437" y="6"/>
                  </a:lnTo>
                  <a:lnTo>
                    <a:pt x="437" y="0"/>
                  </a:lnTo>
                  <a:close/>
                  <a:moveTo>
                    <a:pt x="456" y="0"/>
                  </a:moveTo>
                  <a:lnTo>
                    <a:pt x="459" y="0"/>
                  </a:lnTo>
                  <a:lnTo>
                    <a:pt x="459" y="6"/>
                  </a:lnTo>
                  <a:lnTo>
                    <a:pt x="456" y="6"/>
                  </a:lnTo>
                  <a:lnTo>
                    <a:pt x="456" y="0"/>
                  </a:lnTo>
                  <a:close/>
                  <a:moveTo>
                    <a:pt x="467" y="0"/>
                  </a:moveTo>
                  <a:lnTo>
                    <a:pt x="478" y="0"/>
                  </a:lnTo>
                  <a:lnTo>
                    <a:pt x="478" y="6"/>
                  </a:lnTo>
                  <a:lnTo>
                    <a:pt x="467" y="6"/>
                  </a:lnTo>
                  <a:lnTo>
                    <a:pt x="467" y="0"/>
                  </a:lnTo>
                  <a:close/>
                  <a:moveTo>
                    <a:pt x="486" y="0"/>
                  </a:moveTo>
                  <a:lnTo>
                    <a:pt x="488" y="0"/>
                  </a:lnTo>
                  <a:lnTo>
                    <a:pt x="488" y="6"/>
                  </a:lnTo>
                  <a:lnTo>
                    <a:pt x="486" y="6"/>
                  </a:lnTo>
                  <a:lnTo>
                    <a:pt x="486" y="0"/>
                  </a:lnTo>
                  <a:close/>
                  <a:moveTo>
                    <a:pt x="497" y="0"/>
                  </a:moveTo>
                  <a:lnTo>
                    <a:pt x="507" y="0"/>
                  </a:lnTo>
                  <a:lnTo>
                    <a:pt x="507" y="6"/>
                  </a:lnTo>
                  <a:lnTo>
                    <a:pt x="497" y="6"/>
                  </a:lnTo>
                  <a:lnTo>
                    <a:pt x="497" y="0"/>
                  </a:lnTo>
                  <a:close/>
                  <a:moveTo>
                    <a:pt x="516" y="0"/>
                  </a:moveTo>
                  <a:lnTo>
                    <a:pt x="518" y="0"/>
                  </a:lnTo>
                  <a:lnTo>
                    <a:pt x="518" y="6"/>
                  </a:lnTo>
                  <a:lnTo>
                    <a:pt x="516" y="6"/>
                  </a:lnTo>
                  <a:lnTo>
                    <a:pt x="516" y="0"/>
                  </a:lnTo>
                  <a:close/>
                  <a:moveTo>
                    <a:pt x="526" y="0"/>
                  </a:moveTo>
                  <a:lnTo>
                    <a:pt x="537" y="0"/>
                  </a:lnTo>
                  <a:lnTo>
                    <a:pt x="537" y="6"/>
                  </a:lnTo>
                  <a:lnTo>
                    <a:pt x="526" y="6"/>
                  </a:lnTo>
                  <a:lnTo>
                    <a:pt x="526" y="0"/>
                  </a:lnTo>
                  <a:close/>
                  <a:moveTo>
                    <a:pt x="545" y="0"/>
                  </a:moveTo>
                  <a:lnTo>
                    <a:pt x="548" y="0"/>
                  </a:lnTo>
                  <a:lnTo>
                    <a:pt x="548" y="6"/>
                  </a:lnTo>
                  <a:lnTo>
                    <a:pt x="545" y="6"/>
                  </a:lnTo>
                  <a:lnTo>
                    <a:pt x="545" y="0"/>
                  </a:lnTo>
                  <a:close/>
                  <a:moveTo>
                    <a:pt x="556" y="0"/>
                  </a:moveTo>
                  <a:lnTo>
                    <a:pt x="567" y="0"/>
                  </a:lnTo>
                  <a:lnTo>
                    <a:pt x="567" y="6"/>
                  </a:lnTo>
                  <a:lnTo>
                    <a:pt x="556" y="6"/>
                  </a:lnTo>
                  <a:lnTo>
                    <a:pt x="556" y="0"/>
                  </a:lnTo>
                  <a:close/>
                  <a:moveTo>
                    <a:pt x="575" y="0"/>
                  </a:moveTo>
                  <a:lnTo>
                    <a:pt x="578" y="0"/>
                  </a:lnTo>
                  <a:lnTo>
                    <a:pt x="578" y="6"/>
                  </a:lnTo>
                  <a:lnTo>
                    <a:pt x="575" y="6"/>
                  </a:lnTo>
                  <a:lnTo>
                    <a:pt x="575" y="0"/>
                  </a:lnTo>
                  <a:close/>
                  <a:moveTo>
                    <a:pt x="586" y="0"/>
                  </a:moveTo>
                  <a:lnTo>
                    <a:pt x="597" y="0"/>
                  </a:lnTo>
                  <a:lnTo>
                    <a:pt x="597" y="6"/>
                  </a:lnTo>
                  <a:lnTo>
                    <a:pt x="586" y="6"/>
                  </a:lnTo>
                  <a:lnTo>
                    <a:pt x="586" y="0"/>
                  </a:lnTo>
                  <a:close/>
                  <a:moveTo>
                    <a:pt x="605" y="0"/>
                  </a:moveTo>
                  <a:lnTo>
                    <a:pt x="608" y="0"/>
                  </a:lnTo>
                  <a:lnTo>
                    <a:pt x="608" y="6"/>
                  </a:lnTo>
                  <a:lnTo>
                    <a:pt x="605" y="6"/>
                  </a:lnTo>
                  <a:lnTo>
                    <a:pt x="605" y="0"/>
                  </a:lnTo>
                  <a:close/>
                  <a:moveTo>
                    <a:pt x="616" y="0"/>
                  </a:moveTo>
                  <a:lnTo>
                    <a:pt x="627" y="0"/>
                  </a:lnTo>
                  <a:lnTo>
                    <a:pt x="627" y="6"/>
                  </a:lnTo>
                  <a:lnTo>
                    <a:pt x="616" y="6"/>
                  </a:lnTo>
                  <a:lnTo>
                    <a:pt x="616" y="0"/>
                  </a:lnTo>
                  <a:close/>
                  <a:moveTo>
                    <a:pt x="635" y="0"/>
                  </a:moveTo>
                  <a:lnTo>
                    <a:pt x="638" y="0"/>
                  </a:lnTo>
                  <a:lnTo>
                    <a:pt x="638" y="6"/>
                  </a:lnTo>
                  <a:lnTo>
                    <a:pt x="635" y="6"/>
                  </a:lnTo>
                  <a:lnTo>
                    <a:pt x="635" y="0"/>
                  </a:lnTo>
                  <a:close/>
                  <a:moveTo>
                    <a:pt x="646" y="0"/>
                  </a:moveTo>
                  <a:lnTo>
                    <a:pt x="657" y="0"/>
                  </a:lnTo>
                  <a:lnTo>
                    <a:pt x="657" y="6"/>
                  </a:lnTo>
                  <a:lnTo>
                    <a:pt x="646" y="6"/>
                  </a:lnTo>
                  <a:lnTo>
                    <a:pt x="646" y="0"/>
                  </a:lnTo>
                  <a:close/>
                  <a:moveTo>
                    <a:pt x="665" y="0"/>
                  </a:moveTo>
                  <a:lnTo>
                    <a:pt x="668" y="0"/>
                  </a:lnTo>
                  <a:lnTo>
                    <a:pt x="668" y="6"/>
                  </a:lnTo>
                  <a:lnTo>
                    <a:pt x="665" y="6"/>
                  </a:lnTo>
                  <a:lnTo>
                    <a:pt x="665" y="0"/>
                  </a:lnTo>
                  <a:close/>
                  <a:moveTo>
                    <a:pt x="676" y="0"/>
                  </a:moveTo>
                  <a:lnTo>
                    <a:pt x="687" y="0"/>
                  </a:lnTo>
                  <a:lnTo>
                    <a:pt x="687" y="6"/>
                  </a:lnTo>
                  <a:lnTo>
                    <a:pt x="676" y="6"/>
                  </a:lnTo>
                  <a:lnTo>
                    <a:pt x="676" y="0"/>
                  </a:lnTo>
                  <a:close/>
                  <a:moveTo>
                    <a:pt x="695" y="0"/>
                  </a:moveTo>
                  <a:lnTo>
                    <a:pt x="698" y="0"/>
                  </a:lnTo>
                  <a:lnTo>
                    <a:pt x="698" y="6"/>
                  </a:lnTo>
                  <a:lnTo>
                    <a:pt x="695" y="6"/>
                  </a:lnTo>
                  <a:lnTo>
                    <a:pt x="695" y="0"/>
                  </a:lnTo>
                  <a:close/>
                  <a:moveTo>
                    <a:pt x="706" y="0"/>
                  </a:moveTo>
                  <a:lnTo>
                    <a:pt x="717" y="0"/>
                  </a:lnTo>
                  <a:lnTo>
                    <a:pt x="717" y="6"/>
                  </a:lnTo>
                  <a:lnTo>
                    <a:pt x="706" y="6"/>
                  </a:lnTo>
                  <a:lnTo>
                    <a:pt x="706" y="0"/>
                  </a:lnTo>
                  <a:close/>
                  <a:moveTo>
                    <a:pt x="725" y="0"/>
                  </a:moveTo>
                  <a:lnTo>
                    <a:pt x="727" y="0"/>
                  </a:lnTo>
                  <a:lnTo>
                    <a:pt x="727" y="6"/>
                  </a:lnTo>
                  <a:lnTo>
                    <a:pt x="725" y="6"/>
                  </a:lnTo>
                  <a:lnTo>
                    <a:pt x="725" y="0"/>
                  </a:lnTo>
                  <a:close/>
                  <a:moveTo>
                    <a:pt x="736" y="0"/>
                  </a:moveTo>
                  <a:lnTo>
                    <a:pt x="746" y="0"/>
                  </a:lnTo>
                  <a:lnTo>
                    <a:pt x="746" y="6"/>
                  </a:lnTo>
                  <a:lnTo>
                    <a:pt x="736" y="6"/>
                  </a:lnTo>
                  <a:lnTo>
                    <a:pt x="736" y="0"/>
                  </a:lnTo>
                  <a:close/>
                  <a:moveTo>
                    <a:pt x="755" y="0"/>
                  </a:moveTo>
                  <a:lnTo>
                    <a:pt x="757" y="0"/>
                  </a:lnTo>
                  <a:lnTo>
                    <a:pt x="757" y="6"/>
                  </a:lnTo>
                  <a:lnTo>
                    <a:pt x="755" y="6"/>
                  </a:lnTo>
                  <a:lnTo>
                    <a:pt x="755" y="0"/>
                  </a:lnTo>
                  <a:close/>
                  <a:moveTo>
                    <a:pt x="765" y="0"/>
                  </a:moveTo>
                  <a:lnTo>
                    <a:pt x="776" y="0"/>
                  </a:lnTo>
                  <a:lnTo>
                    <a:pt x="776" y="6"/>
                  </a:lnTo>
                  <a:lnTo>
                    <a:pt x="765" y="6"/>
                  </a:lnTo>
                  <a:lnTo>
                    <a:pt x="765" y="0"/>
                  </a:lnTo>
                  <a:close/>
                  <a:moveTo>
                    <a:pt x="785" y="0"/>
                  </a:moveTo>
                  <a:lnTo>
                    <a:pt x="787" y="0"/>
                  </a:lnTo>
                  <a:lnTo>
                    <a:pt x="787" y="6"/>
                  </a:lnTo>
                  <a:lnTo>
                    <a:pt x="785" y="6"/>
                  </a:lnTo>
                  <a:lnTo>
                    <a:pt x="785" y="0"/>
                  </a:lnTo>
                  <a:close/>
                  <a:moveTo>
                    <a:pt x="796" y="0"/>
                  </a:moveTo>
                  <a:lnTo>
                    <a:pt x="806" y="0"/>
                  </a:lnTo>
                  <a:lnTo>
                    <a:pt x="806" y="6"/>
                  </a:lnTo>
                  <a:lnTo>
                    <a:pt x="796" y="6"/>
                  </a:lnTo>
                  <a:lnTo>
                    <a:pt x="796" y="0"/>
                  </a:lnTo>
                  <a:close/>
                  <a:moveTo>
                    <a:pt x="815" y="0"/>
                  </a:moveTo>
                  <a:lnTo>
                    <a:pt x="817" y="0"/>
                  </a:lnTo>
                  <a:lnTo>
                    <a:pt x="817" y="6"/>
                  </a:lnTo>
                  <a:lnTo>
                    <a:pt x="815" y="6"/>
                  </a:lnTo>
                  <a:lnTo>
                    <a:pt x="815" y="0"/>
                  </a:lnTo>
                  <a:close/>
                  <a:moveTo>
                    <a:pt x="825" y="0"/>
                  </a:moveTo>
                  <a:lnTo>
                    <a:pt x="836" y="0"/>
                  </a:lnTo>
                  <a:lnTo>
                    <a:pt x="836" y="6"/>
                  </a:lnTo>
                  <a:lnTo>
                    <a:pt x="825" y="6"/>
                  </a:lnTo>
                  <a:lnTo>
                    <a:pt x="825" y="0"/>
                  </a:lnTo>
                  <a:close/>
                  <a:moveTo>
                    <a:pt x="844" y="0"/>
                  </a:moveTo>
                  <a:lnTo>
                    <a:pt x="847" y="0"/>
                  </a:lnTo>
                  <a:lnTo>
                    <a:pt x="847" y="6"/>
                  </a:lnTo>
                  <a:lnTo>
                    <a:pt x="844" y="6"/>
                  </a:lnTo>
                  <a:lnTo>
                    <a:pt x="844" y="0"/>
                  </a:lnTo>
                  <a:close/>
                  <a:moveTo>
                    <a:pt x="855" y="0"/>
                  </a:moveTo>
                  <a:lnTo>
                    <a:pt x="866" y="0"/>
                  </a:lnTo>
                  <a:lnTo>
                    <a:pt x="866" y="6"/>
                  </a:lnTo>
                  <a:lnTo>
                    <a:pt x="855" y="6"/>
                  </a:lnTo>
                  <a:lnTo>
                    <a:pt x="855" y="0"/>
                  </a:lnTo>
                  <a:close/>
                  <a:moveTo>
                    <a:pt x="874" y="0"/>
                  </a:moveTo>
                  <a:lnTo>
                    <a:pt x="877" y="0"/>
                  </a:lnTo>
                  <a:lnTo>
                    <a:pt x="877" y="6"/>
                  </a:lnTo>
                  <a:lnTo>
                    <a:pt x="874" y="6"/>
                  </a:lnTo>
                  <a:lnTo>
                    <a:pt x="874" y="0"/>
                  </a:lnTo>
                  <a:close/>
                  <a:moveTo>
                    <a:pt x="885" y="0"/>
                  </a:moveTo>
                  <a:lnTo>
                    <a:pt x="896" y="0"/>
                  </a:lnTo>
                  <a:lnTo>
                    <a:pt x="896" y="6"/>
                  </a:lnTo>
                  <a:lnTo>
                    <a:pt x="885" y="6"/>
                  </a:lnTo>
                  <a:lnTo>
                    <a:pt x="885" y="0"/>
                  </a:lnTo>
                  <a:close/>
                  <a:moveTo>
                    <a:pt x="904" y="0"/>
                  </a:moveTo>
                  <a:lnTo>
                    <a:pt x="907" y="0"/>
                  </a:lnTo>
                  <a:lnTo>
                    <a:pt x="907" y="6"/>
                  </a:lnTo>
                  <a:lnTo>
                    <a:pt x="904" y="6"/>
                  </a:lnTo>
                  <a:lnTo>
                    <a:pt x="904" y="0"/>
                  </a:lnTo>
                  <a:close/>
                  <a:moveTo>
                    <a:pt x="915" y="0"/>
                  </a:moveTo>
                  <a:lnTo>
                    <a:pt x="926" y="0"/>
                  </a:lnTo>
                  <a:lnTo>
                    <a:pt x="926" y="6"/>
                  </a:lnTo>
                  <a:lnTo>
                    <a:pt x="915" y="6"/>
                  </a:lnTo>
                  <a:lnTo>
                    <a:pt x="915" y="0"/>
                  </a:lnTo>
                  <a:close/>
                  <a:moveTo>
                    <a:pt x="934" y="0"/>
                  </a:moveTo>
                  <a:lnTo>
                    <a:pt x="937" y="0"/>
                  </a:lnTo>
                  <a:lnTo>
                    <a:pt x="937" y="6"/>
                  </a:lnTo>
                  <a:lnTo>
                    <a:pt x="934" y="6"/>
                  </a:lnTo>
                  <a:lnTo>
                    <a:pt x="934" y="0"/>
                  </a:lnTo>
                  <a:close/>
                  <a:moveTo>
                    <a:pt x="945" y="0"/>
                  </a:moveTo>
                  <a:lnTo>
                    <a:pt x="956" y="0"/>
                  </a:lnTo>
                  <a:lnTo>
                    <a:pt x="956" y="6"/>
                  </a:lnTo>
                  <a:lnTo>
                    <a:pt x="945" y="6"/>
                  </a:lnTo>
                  <a:lnTo>
                    <a:pt x="945" y="0"/>
                  </a:lnTo>
                  <a:close/>
                  <a:moveTo>
                    <a:pt x="964" y="0"/>
                  </a:moveTo>
                  <a:lnTo>
                    <a:pt x="967" y="0"/>
                  </a:lnTo>
                  <a:lnTo>
                    <a:pt x="967" y="6"/>
                  </a:lnTo>
                  <a:lnTo>
                    <a:pt x="964" y="6"/>
                  </a:lnTo>
                  <a:lnTo>
                    <a:pt x="964" y="0"/>
                  </a:lnTo>
                  <a:close/>
                  <a:moveTo>
                    <a:pt x="975" y="0"/>
                  </a:moveTo>
                  <a:lnTo>
                    <a:pt x="986" y="0"/>
                  </a:lnTo>
                  <a:lnTo>
                    <a:pt x="986" y="6"/>
                  </a:lnTo>
                  <a:lnTo>
                    <a:pt x="975" y="6"/>
                  </a:lnTo>
                  <a:lnTo>
                    <a:pt x="975" y="0"/>
                  </a:lnTo>
                  <a:close/>
                  <a:moveTo>
                    <a:pt x="994" y="0"/>
                  </a:moveTo>
                  <a:lnTo>
                    <a:pt x="997" y="0"/>
                  </a:lnTo>
                  <a:lnTo>
                    <a:pt x="997" y="6"/>
                  </a:lnTo>
                  <a:lnTo>
                    <a:pt x="994" y="6"/>
                  </a:lnTo>
                  <a:lnTo>
                    <a:pt x="994" y="0"/>
                  </a:lnTo>
                  <a:close/>
                  <a:moveTo>
                    <a:pt x="1005" y="0"/>
                  </a:moveTo>
                  <a:lnTo>
                    <a:pt x="1016" y="0"/>
                  </a:lnTo>
                  <a:lnTo>
                    <a:pt x="1016" y="6"/>
                  </a:lnTo>
                  <a:lnTo>
                    <a:pt x="1005" y="6"/>
                  </a:lnTo>
                  <a:lnTo>
                    <a:pt x="1005" y="0"/>
                  </a:lnTo>
                  <a:close/>
                  <a:moveTo>
                    <a:pt x="1024" y="0"/>
                  </a:moveTo>
                  <a:lnTo>
                    <a:pt x="1026" y="0"/>
                  </a:lnTo>
                  <a:lnTo>
                    <a:pt x="1026" y="6"/>
                  </a:lnTo>
                  <a:lnTo>
                    <a:pt x="1024" y="6"/>
                  </a:lnTo>
                  <a:lnTo>
                    <a:pt x="1024" y="0"/>
                  </a:lnTo>
                  <a:close/>
                  <a:moveTo>
                    <a:pt x="1035" y="0"/>
                  </a:moveTo>
                  <a:lnTo>
                    <a:pt x="1045" y="0"/>
                  </a:lnTo>
                  <a:lnTo>
                    <a:pt x="1045" y="6"/>
                  </a:lnTo>
                  <a:lnTo>
                    <a:pt x="1035" y="6"/>
                  </a:lnTo>
                  <a:lnTo>
                    <a:pt x="1035" y="0"/>
                  </a:lnTo>
                  <a:close/>
                  <a:moveTo>
                    <a:pt x="1054" y="0"/>
                  </a:moveTo>
                  <a:lnTo>
                    <a:pt x="1056" y="0"/>
                  </a:lnTo>
                  <a:lnTo>
                    <a:pt x="1056" y="6"/>
                  </a:lnTo>
                  <a:lnTo>
                    <a:pt x="1054" y="6"/>
                  </a:lnTo>
                  <a:lnTo>
                    <a:pt x="1054" y="0"/>
                  </a:lnTo>
                  <a:close/>
                  <a:moveTo>
                    <a:pt x="1064" y="0"/>
                  </a:moveTo>
                  <a:lnTo>
                    <a:pt x="1075" y="0"/>
                  </a:lnTo>
                  <a:lnTo>
                    <a:pt x="1075" y="6"/>
                  </a:lnTo>
                  <a:lnTo>
                    <a:pt x="1064" y="6"/>
                  </a:lnTo>
                  <a:lnTo>
                    <a:pt x="1064" y="0"/>
                  </a:lnTo>
                  <a:close/>
                  <a:moveTo>
                    <a:pt x="1083" y="0"/>
                  </a:moveTo>
                  <a:lnTo>
                    <a:pt x="1086" y="0"/>
                  </a:lnTo>
                  <a:lnTo>
                    <a:pt x="1086" y="6"/>
                  </a:lnTo>
                  <a:lnTo>
                    <a:pt x="1083" y="6"/>
                  </a:lnTo>
                  <a:lnTo>
                    <a:pt x="1083" y="0"/>
                  </a:lnTo>
                  <a:close/>
                  <a:moveTo>
                    <a:pt x="1094" y="0"/>
                  </a:moveTo>
                  <a:lnTo>
                    <a:pt x="1105" y="0"/>
                  </a:lnTo>
                  <a:lnTo>
                    <a:pt x="1105" y="6"/>
                  </a:lnTo>
                  <a:lnTo>
                    <a:pt x="1094" y="6"/>
                  </a:lnTo>
                  <a:lnTo>
                    <a:pt x="1094" y="0"/>
                  </a:lnTo>
                  <a:close/>
                  <a:moveTo>
                    <a:pt x="1113" y="0"/>
                  </a:moveTo>
                  <a:lnTo>
                    <a:pt x="1116" y="0"/>
                  </a:lnTo>
                  <a:lnTo>
                    <a:pt x="1116" y="6"/>
                  </a:lnTo>
                  <a:lnTo>
                    <a:pt x="1113" y="6"/>
                  </a:lnTo>
                  <a:lnTo>
                    <a:pt x="1113" y="0"/>
                  </a:lnTo>
                  <a:close/>
                  <a:moveTo>
                    <a:pt x="1124" y="0"/>
                  </a:moveTo>
                  <a:lnTo>
                    <a:pt x="1135" y="0"/>
                  </a:lnTo>
                  <a:lnTo>
                    <a:pt x="1135" y="6"/>
                  </a:lnTo>
                  <a:lnTo>
                    <a:pt x="1124" y="6"/>
                  </a:lnTo>
                  <a:lnTo>
                    <a:pt x="1124" y="0"/>
                  </a:lnTo>
                  <a:close/>
                  <a:moveTo>
                    <a:pt x="1143" y="0"/>
                  </a:moveTo>
                  <a:lnTo>
                    <a:pt x="1146" y="0"/>
                  </a:lnTo>
                  <a:lnTo>
                    <a:pt x="1146" y="6"/>
                  </a:lnTo>
                  <a:lnTo>
                    <a:pt x="1143" y="6"/>
                  </a:lnTo>
                  <a:lnTo>
                    <a:pt x="1143" y="0"/>
                  </a:lnTo>
                  <a:close/>
                  <a:moveTo>
                    <a:pt x="1154" y="0"/>
                  </a:moveTo>
                  <a:lnTo>
                    <a:pt x="1165" y="0"/>
                  </a:lnTo>
                  <a:lnTo>
                    <a:pt x="1165" y="6"/>
                  </a:lnTo>
                  <a:lnTo>
                    <a:pt x="1154" y="6"/>
                  </a:lnTo>
                  <a:lnTo>
                    <a:pt x="1154" y="0"/>
                  </a:lnTo>
                  <a:close/>
                  <a:moveTo>
                    <a:pt x="1173" y="0"/>
                  </a:moveTo>
                  <a:lnTo>
                    <a:pt x="1176" y="0"/>
                  </a:lnTo>
                  <a:lnTo>
                    <a:pt x="1176" y="6"/>
                  </a:lnTo>
                  <a:lnTo>
                    <a:pt x="1173" y="6"/>
                  </a:lnTo>
                  <a:lnTo>
                    <a:pt x="1173" y="0"/>
                  </a:lnTo>
                  <a:close/>
                  <a:moveTo>
                    <a:pt x="1184" y="0"/>
                  </a:moveTo>
                  <a:lnTo>
                    <a:pt x="1195" y="0"/>
                  </a:lnTo>
                  <a:lnTo>
                    <a:pt x="1195" y="6"/>
                  </a:lnTo>
                  <a:lnTo>
                    <a:pt x="1184" y="6"/>
                  </a:lnTo>
                  <a:lnTo>
                    <a:pt x="1184" y="0"/>
                  </a:lnTo>
                  <a:close/>
                  <a:moveTo>
                    <a:pt x="1203" y="0"/>
                  </a:moveTo>
                  <a:lnTo>
                    <a:pt x="1206" y="0"/>
                  </a:lnTo>
                  <a:lnTo>
                    <a:pt x="1206" y="6"/>
                  </a:lnTo>
                  <a:lnTo>
                    <a:pt x="1203" y="6"/>
                  </a:lnTo>
                  <a:lnTo>
                    <a:pt x="1203" y="0"/>
                  </a:lnTo>
                  <a:close/>
                  <a:moveTo>
                    <a:pt x="1214" y="0"/>
                  </a:moveTo>
                  <a:lnTo>
                    <a:pt x="1225" y="0"/>
                  </a:lnTo>
                  <a:lnTo>
                    <a:pt x="1225" y="6"/>
                  </a:lnTo>
                  <a:lnTo>
                    <a:pt x="1214" y="6"/>
                  </a:lnTo>
                  <a:lnTo>
                    <a:pt x="1214" y="0"/>
                  </a:lnTo>
                  <a:close/>
                  <a:moveTo>
                    <a:pt x="1233" y="0"/>
                  </a:moveTo>
                  <a:lnTo>
                    <a:pt x="1236" y="0"/>
                  </a:lnTo>
                  <a:lnTo>
                    <a:pt x="1236" y="6"/>
                  </a:lnTo>
                  <a:lnTo>
                    <a:pt x="1233" y="6"/>
                  </a:lnTo>
                  <a:lnTo>
                    <a:pt x="1233" y="0"/>
                  </a:lnTo>
                  <a:close/>
                  <a:moveTo>
                    <a:pt x="1244" y="0"/>
                  </a:moveTo>
                  <a:lnTo>
                    <a:pt x="1255" y="0"/>
                  </a:lnTo>
                  <a:lnTo>
                    <a:pt x="1255" y="6"/>
                  </a:lnTo>
                  <a:lnTo>
                    <a:pt x="1244" y="6"/>
                  </a:lnTo>
                  <a:lnTo>
                    <a:pt x="1244" y="0"/>
                  </a:lnTo>
                  <a:close/>
                  <a:moveTo>
                    <a:pt x="1263" y="0"/>
                  </a:moveTo>
                  <a:lnTo>
                    <a:pt x="1265" y="0"/>
                  </a:lnTo>
                  <a:lnTo>
                    <a:pt x="1265" y="6"/>
                  </a:lnTo>
                  <a:lnTo>
                    <a:pt x="1263" y="6"/>
                  </a:lnTo>
                  <a:lnTo>
                    <a:pt x="1263" y="0"/>
                  </a:lnTo>
                  <a:close/>
                  <a:moveTo>
                    <a:pt x="1274" y="0"/>
                  </a:moveTo>
                  <a:lnTo>
                    <a:pt x="1285" y="0"/>
                  </a:lnTo>
                  <a:lnTo>
                    <a:pt x="1285" y="6"/>
                  </a:lnTo>
                  <a:lnTo>
                    <a:pt x="1274" y="6"/>
                  </a:lnTo>
                  <a:lnTo>
                    <a:pt x="1274" y="0"/>
                  </a:lnTo>
                  <a:close/>
                  <a:moveTo>
                    <a:pt x="1293" y="0"/>
                  </a:moveTo>
                  <a:lnTo>
                    <a:pt x="1295" y="0"/>
                  </a:lnTo>
                  <a:lnTo>
                    <a:pt x="1295" y="6"/>
                  </a:lnTo>
                  <a:lnTo>
                    <a:pt x="1293" y="6"/>
                  </a:lnTo>
                  <a:lnTo>
                    <a:pt x="1293" y="0"/>
                  </a:lnTo>
                  <a:close/>
                  <a:moveTo>
                    <a:pt x="1304" y="0"/>
                  </a:moveTo>
                  <a:lnTo>
                    <a:pt x="1314" y="0"/>
                  </a:lnTo>
                  <a:lnTo>
                    <a:pt x="1314" y="6"/>
                  </a:lnTo>
                  <a:lnTo>
                    <a:pt x="1304" y="6"/>
                  </a:lnTo>
                  <a:lnTo>
                    <a:pt x="1304" y="0"/>
                  </a:lnTo>
                  <a:close/>
                  <a:moveTo>
                    <a:pt x="1323" y="0"/>
                  </a:moveTo>
                  <a:lnTo>
                    <a:pt x="1325" y="0"/>
                  </a:lnTo>
                  <a:lnTo>
                    <a:pt x="1325" y="6"/>
                  </a:lnTo>
                  <a:lnTo>
                    <a:pt x="1323" y="6"/>
                  </a:lnTo>
                  <a:lnTo>
                    <a:pt x="1323" y="0"/>
                  </a:lnTo>
                  <a:close/>
                  <a:moveTo>
                    <a:pt x="1333" y="0"/>
                  </a:moveTo>
                  <a:lnTo>
                    <a:pt x="1344" y="0"/>
                  </a:lnTo>
                  <a:lnTo>
                    <a:pt x="1344" y="6"/>
                  </a:lnTo>
                  <a:lnTo>
                    <a:pt x="1333" y="6"/>
                  </a:lnTo>
                  <a:lnTo>
                    <a:pt x="1333" y="0"/>
                  </a:lnTo>
                  <a:close/>
                  <a:moveTo>
                    <a:pt x="1353" y="0"/>
                  </a:moveTo>
                  <a:lnTo>
                    <a:pt x="1355" y="0"/>
                  </a:lnTo>
                  <a:lnTo>
                    <a:pt x="1355" y="6"/>
                  </a:lnTo>
                  <a:lnTo>
                    <a:pt x="1353" y="6"/>
                  </a:lnTo>
                  <a:lnTo>
                    <a:pt x="1353" y="0"/>
                  </a:lnTo>
                  <a:close/>
                  <a:moveTo>
                    <a:pt x="1363" y="0"/>
                  </a:moveTo>
                  <a:lnTo>
                    <a:pt x="1374" y="0"/>
                  </a:lnTo>
                  <a:lnTo>
                    <a:pt x="1374" y="6"/>
                  </a:lnTo>
                  <a:lnTo>
                    <a:pt x="1363" y="6"/>
                  </a:lnTo>
                  <a:lnTo>
                    <a:pt x="1363" y="0"/>
                  </a:lnTo>
                  <a:close/>
                  <a:moveTo>
                    <a:pt x="1382" y="0"/>
                  </a:moveTo>
                  <a:lnTo>
                    <a:pt x="1385" y="0"/>
                  </a:lnTo>
                  <a:lnTo>
                    <a:pt x="1385" y="6"/>
                  </a:lnTo>
                  <a:lnTo>
                    <a:pt x="1382" y="6"/>
                  </a:lnTo>
                  <a:lnTo>
                    <a:pt x="1382" y="0"/>
                  </a:lnTo>
                  <a:close/>
                  <a:moveTo>
                    <a:pt x="1393" y="0"/>
                  </a:moveTo>
                  <a:lnTo>
                    <a:pt x="1404" y="0"/>
                  </a:lnTo>
                  <a:lnTo>
                    <a:pt x="1404" y="6"/>
                  </a:lnTo>
                  <a:lnTo>
                    <a:pt x="1393" y="6"/>
                  </a:lnTo>
                  <a:lnTo>
                    <a:pt x="1393" y="0"/>
                  </a:lnTo>
                  <a:close/>
                  <a:moveTo>
                    <a:pt x="1412" y="0"/>
                  </a:moveTo>
                  <a:lnTo>
                    <a:pt x="1415" y="0"/>
                  </a:lnTo>
                  <a:lnTo>
                    <a:pt x="1415" y="6"/>
                  </a:lnTo>
                  <a:lnTo>
                    <a:pt x="1412" y="6"/>
                  </a:lnTo>
                  <a:lnTo>
                    <a:pt x="1412" y="0"/>
                  </a:lnTo>
                  <a:close/>
                  <a:moveTo>
                    <a:pt x="1423" y="0"/>
                  </a:moveTo>
                  <a:lnTo>
                    <a:pt x="1434" y="0"/>
                  </a:lnTo>
                  <a:lnTo>
                    <a:pt x="1434" y="6"/>
                  </a:lnTo>
                  <a:lnTo>
                    <a:pt x="1423" y="6"/>
                  </a:lnTo>
                  <a:lnTo>
                    <a:pt x="1423" y="0"/>
                  </a:lnTo>
                  <a:close/>
                  <a:moveTo>
                    <a:pt x="1442" y="0"/>
                  </a:moveTo>
                  <a:lnTo>
                    <a:pt x="1445" y="0"/>
                  </a:lnTo>
                  <a:lnTo>
                    <a:pt x="1445" y="6"/>
                  </a:lnTo>
                  <a:lnTo>
                    <a:pt x="1442" y="6"/>
                  </a:lnTo>
                  <a:lnTo>
                    <a:pt x="1442" y="0"/>
                  </a:lnTo>
                  <a:close/>
                  <a:moveTo>
                    <a:pt x="1453" y="0"/>
                  </a:moveTo>
                  <a:lnTo>
                    <a:pt x="1464" y="0"/>
                  </a:lnTo>
                  <a:lnTo>
                    <a:pt x="1464" y="6"/>
                  </a:lnTo>
                  <a:lnTo>
                    <a:pt x="1453" y="6"/>
                  </a:lnTo>
                  <a:lnTo>
                    <a:pt x="1453" y="0"/>
                  </a:lnTo>
                  <a:close/>
                  <a:moveTo>
                    <a:pt x="1472" y="0"/>
                  </a:moveTo>
                  <a:lnTo>
                    <a:pt x="1475" y="0"/>
                  </a:lnTo>
                  <a:lnTo>
                    <a:pt x="1475" y="6"/>
                  </a:lnTo>
                  <a:lnTo>
                    <a:pt x="1472" y="6"/>
                  </a:lnTo>
                  <a:lnTo>
                    <a:pt x="1472" y="0"/>
                  </a:lnTo>
                  <a:close/>
                  <a:moveTo>
                    <a:pt x="1483" y="0"/>
                  </a:moveTo>
                  <a:lnTo>
                    <a:pt x="1494" y="0"/>
                  </a:lnTo>
                  <a:lnTo>
                    <a:pt x="1494" y="6"/>
                  </a:lnTo>
                  <a:lnTo>
                    <a:pt x="1483" y="6"/>
                  </a:lnTo>
                  <a:lnTo>
                    <a:pt x="1483" y="0"/>
                  </a:lnTo>
                  <a:close/>
                  <a:moveTo>
                    <a:pt x="1502" y="0"/>
                  </a:moveTo>
                  <a:lnTo>
                    <a:pt x="1505" y="0"/>
                  </a:lnTo>
                  <a:lnTo>
                    <a:pt x="1505" y="6"/>
                  </a:lnTo>
                  <a:lnTo>
                    <a:pt x="1502" y="6"/>
                  </a:lnTo>
                  <a:lnTo>
                    <a:pt x="1502" y="0"/>
                  </a:lnTo>
                  <a:close/>
                  <a:moveTo>
                    <a:pt x="1513" y="0"/>
                  </a:moveTo>
                  <a:lnTo>
                    <a:pt x="1524" y="0"/>
                  </a:lnTo>
                  <a:lnTo>
                    <a:pt x="1524" y="6"/>
                  </a:lnTo>
                  <a:lnTo>
                    <a:pt x="1513" y="6"/>
                  </a:lnTo>
                  <a:lnTo>
                    <a:pt x="1513" y="0"/>
                  </a:lnTo>
                  <a:close/>
                  <a:moveTo>
                    <a:pt x="1532" y="0"/>
                  </a:moveTo>
                  <a:lnTo>
                    <a:pt x="1535" y="0"/>
                  </a:lnTo>
                  <a:lnTo>
                    <a:pt x="1535" y="6"/>
                  </a:lnTo>
                  <a:lnTo>
                    <a:pt x="1532" y="6"/>
                  </a:lnTo>
                  <a:lnTo>
                    <a:pt x="1532" y="0"/>
                  </a:lnTo>
                  <a:close/>
                  <a:moveTo>
                    <a:pt x="1543" y="0"/>
                  </a:moveTo>
                  <a:lnTo>
                    <a:pt x="1554" y="0"/>
                  </a:lnTo>
                  <a:lnTo>
                    <a:pt x="1554" y="6"/>
                  </a:lnTo>
                  <a:lnTo>
                    <a:pt x="1543" y="6"/>
                  </a:lnTo>
                  <a:lnTo>
                    <a:pt x="1543" y="0"/>
                  </a:lnTo>
                  <a:close/>
                  <a:moveTo>
                    <a:pt x="1562" y="0"/>
                  </a:moveTo>
                  <a:lnTo>
                    <a:pt x="1564" y="0"/>
                  </a:lnTo>
                  <a:lnTo>
                    <a:pt x="1564" y="6"/>
                  </a:lnTo>
                  <a:lnTo>
                    <a:pt x="1562" y="6"/>
                  </a:lnTo>
                  <a:lnTo>
                    <a:pt x="1562" y="0"/>
                  </a:lnTo>
                  <a:close/>
                  <a:moveTo>
                    <a:pt x="1573" y="0"/>
                  </a:moveTo>
                  <a:lnTo>
                    <a:pt x="1583" y="0"/>
                  </a:lnTo>
                  <a:lnTo>
                    <a:pt x="1583" y="6"/>
                  </a:lnTo>
                  <a:lnTo>
                    <a:pt x="1573" y="6"/>
                  </a:lnTo>
                  <a:lnTo>
                    <a:pt x="1573" y="0"/>
                  </a:lnTo>
                  <a:close/>
                  <a:moveTo>
                    <a:pt x="1592" y="0"/>
                  </a:moveTo>
                  <a:lnTo>
                    <a:pt x="1594" y="0"/>
                  </a:lnTo>
                  <a:lnTo>
                    <a:pt x="1594" y="6"/>
                  </a:lnTo>
                  <a:lnTo>
                    <a:pt x="1592" y="6"/>
                  </a:lnTo>
                  <a:lnTo>
                    <a:pt x="1592" y="0"/>
                  </a:lnTo>
                  <a:close/>
                  <a:moveTo>
                    <a:pt x="1602" y="0"/>
                  </a:moveTo>
                  <a:lnTo>
                    <a:pt x="1613" y="0"/>
                  </a:lnTo>
                  <a:lnTo>
                    <a:pt x="1613" y="6"/>
                  </a:lnTo>
                  <a:lnTo>
                    <a:pt x="1602" y="6"/>
                  </a:lnTo>
                  <a:lnTo>
                    <a:pt x="1602" y="0"/>
                  </a:lnTo>
                  <a:close/>
                  <a:moveTo>
                    <a:pt x="1622" y="0"/>
                  </a:moveTo>
                  <a:lnTo>
                    <a:pt x="1624" y="0"/>
                  </a:lnTo>
                  <a:lnTo>
                    <a:pt x="1624" y="6"/>
                  </a:lnTo>
                  <a:lnTo>
                    <a:pt x="1622" y="6"/>
                  </a:lnTo>
                  <a:lnTo>
                    <a:pt x="1622" y="0"/>
                  </a:lnTo>
                  <a:close/>
                  <a:moveTo>
                    <a:pt x="1632" y="0"/>
                  </a:moveTo>
                  <a:lnTo>
                    <a:pt x="1643" y="0"/>
                  </a:lnTo>
                  <a:lnTo>
                    <a:pt x="1643" y="6"/>
                  </a:lnTo>
                  <a:lnTo>
                    <a:pt x="1632" y="6"/>
                  </a:lnTo>
                  <a:lnTo>
                    <a:pt x="1632" y="0"/>
                  </a:lnTo>
                  <a:close/>
                  <a:moveTo>
                    <a:pt x="1651" y="0"/>
                  </a:moveTo>
                  <a:lnTo>
                    <a:pt x="1654" y="0"/>
                  </a:lnTo>
                  <a:lnTo>
                    <a:pt x="1654" y="6"/>
                  </a:lnTo>
                  <a:lnTo>
                    <a:pt x="1651" y="6"/>
                  </a:lnTo>
                  <a:lnTo>
                    <a:pt x="1651" y="0"/>
                  </a:lnTo>
                  <a:close/>
                  <a:moveTo>
                    <a:pt x="1662" y="0"/>
                  </a:moveTo>
                  <a:lnTo>
                    <a:pt x="1673" y="0"/>
                  </a:lnTo>
                  <a:lnTo>
                    <a:pt x="1673" y="6"/>
                  </a:lnTo>
                  <a:lnTo>
                    <a:pt x="1662" y="6"/>
                  </a:lnTo>
                  <a:lnTo>
                    <a:pt x="1662" y="0"/>
                  </a:lnTo>
                  <a:close/>
                  <a:moveTo>
                    <a:pt x="1681" y="0"/>
                  </a:moveTo>
                  <a:lnTo>
                    <a:pt x="1684" y="0"/>
                  </a:lnTo>
                  <a:lnTo>
                    <a:pt x="1684" y="6"/>
                  </a:lnTo>
                  <a:lnTo>
                    <a:pt x="1681" y="6"/>
                  </a:lnTo>
                  <a:lnTo>
                    <a:pt x="1681" y="0"/>
                  </a:lnTo>
                  <a:close/>
                  <a:moveTo>
                    <a:pt x="1692" y="0"/>
                  </a:moveTo>
                  <a:lnTo>
                    <a:pt x="1703" y="0"/>
                  </a:lnTo>
                  <a:lnTo>
                    <a:pt x="1703" y="6"/>
                  </a:lnTo>
                  <a:lnTo>
                    <a:pt x="1692" y="6"/>
                  </a:lnTo>
                  <a:lnTo>
                    <a:pt x="1692" y="0"/>
                  </a:lnTo>
                  <a:close/>
                  <a:moveTo>
                    <a:pt x="1711" y="0"/>
                  </a:moveTo>
                  <a:lnTo>
                    <a:pt x="1714" y="0"/>
                  </a:lnTo>
                  <a:lnTo>
                    <a:pt x="1714" y="6"/>
                  </a:lnTo>
                  <a:lnTo>
                    <a:pt x="1711" y="6"/>
                  </a:lnTo>
                  <a:lnTo>
                    <a:pt x="1711" y="0"/>
                  </a:lnTo>
                  <a:close/>
                  <a:moveTo>
                    <a:pt x="1722" y="0"/>
                  </a:moveTo>
                  <a:lnTo>
                    <a:pt x="1733" y="0"/>
                  </a:lnTo>
                  <a:lnTo>
                    <a:pt x="1733" y="6"/>
                  </a:lnTo>
                  <a:lnTo>
                    <a:pt x="1722" y="6"/>
                  </a:lnTo>
                  <a:lnTo>
                    <a:pt x="1722" y="0"/>
                  </a:lnTo>
                  <a:close/>
                  <a:moveTo>
                    <a:pt x="1741" y="0"/>
                  </a:moveTo>
                  <a:lnTo>
                    <a:pt x="1744" y="0"/>
                  </a:lnTo>
                  <a:lnTo>
                    <a:pt x="1744" y="6"/>
                  </a:lnTo>
                  <a:lnTo>
                    <a:pt x="1741" y="6"/>
                  </a:lnTo>
                  <a:lnTo>
                    <a:pt x="1741" y="0"/>
                  </a:lnTo>
                  <a:close/>
                  <a:moveTo>
                    <a:pt x="1752" y="0"/>
                  </a:moveTo>
                  <a:lnTo>
                    <a:pt x="1763" y="0"/>
                  </a:lnTo>
                  <a:lnTo>
                    <a:pt x="1763" y="6"/>
                  </a:lnTo>
                  <a:lnTo>
                    <a:pt x="1752" y="6"/>
                  </a:lnTo>
                  <a:lnTo>
                    <a:pt x="1752" y="0"/>
                  </a:lnTo>
                  <a:close/>
                  <a:moveTo>
                    <a:pt x="1771" y="0"/>
                  </a:moveTo>
                  <a:lnTo>
                    <a:pt x="1774" y="0"/>
                  </a:lnTo>
                  <a:lnTo>
                    <a:pt x="1774" y="6"/>
                  </a:lnTo>
                  <a:lnTo>
                    <a:pt x="1771" y="6"/>
                  </a:lnTo>
                  <a:lnTo>
                    <a:pt x="1771" y="0"/>
                  </a:lnTo>
                  <a:close/>
                  <a:moveTo>
                    <a:pt x="1782" y="0"/>
                  </a:moveTo>
                  <a:lnTo>
                    <a:pt x="1793" y="0"/>
                  </a:lnTo>
                  <a:lnTo>
                    <a:pt x="1793" y="6"/>
                  </a:lnTo>
                  <a:lnTo>
                    <a:pt x="1782" y="6"/>
                  </a:lnTo>
                  <a:lnTo>
                    <a:pt x="1782" y="0"/>
                  </a:lnTo>
                  <a:close/>
                  <a:moveTo>
                    <a:pt x="1801" y="0"/>
                  </a:moveTo>
                  <a:lnTo>
                    <a:pt x="1804" y="0"/>
                  </a:lnTo>
                  <a:lnTo>
                    <a:pt x="1804" y="6"/>
                  </a:lnTo>
                  <a:lnTo>
                    <a:pt x="1801" y="6"/>
                  </a:lnTo>
                  <a:lnTo>
                    <a:pt x="1801" y="0"/>
                  </a:lnTo>
                  <a:close/>
                  <a:moveTo>
                    <a:pt x="1812" y="0"/>
                  </a:moveTo>
                  <a:lnTo>
                    <a:pt x="1823" y="0"/>
                  </a:lnTo>
                  <a:lnTo>
                    <a:pt x="1823" y="6"/>
                  </a:lnTo>
                  <a:lnTo>
                    <a:pt x="1812" y="6"/>
                  </a:lnTo>
                  <a:lnTo>
                    <a:pt x="1812" y="0"/>
                  </a:lnTo>
                  <a:close/>
                  <a:moveTo>
                    <a:pt x="1831" y="0"/>
                  </a:moveTo>
                  <a:lnTo>
                    <a:pt x="1833" y="0"/>
                  </a:lnTo>
                  <a:lnTo>
                    <a:pt x="1833" y="6"/>
                  </a:lnTo>
                  <a:lnTo>
                    <a:pt x="1831" y="6"/>
                  </a:lnTo>
                  <a:lnTo>
                    <a:pt x="1831" y="0"/>
                  </a:lnTo>
                  <a:close/>
                  <a:moveTo>
                    <a:pt x="1842" y="0"/>
                  </a:moveTo>
                  <a:lnTo>
                    <a:pt x="1852" y="0"/>
                  </a:lnTo>
                  <a:lnTo>
                    <a:pt x="1852" y="6"/>
                  </a:lnTo>
                  <a:lnTo>
                    <a:pt x="1842" y="6"/>
                  </a:lnTo>
                  <a:lnTo>
                    <a:pt x="1842" y="0"/>
                  </a:lnTo>
                  <a:close/>
                  <a:moveTo>
                    <a:pt x="1861" y="0"/>
                  </a:moveTo>
                  <a:lnTo>
                    <a:pt x="1863" y="0"/>
                  </a:lnTo>
                  <a:lnTo>
                    <a:pt x="1863" y="6"/>
                  </a:lnTo>
                  <a:lnTo>
                    <a:pt x="1861" y="6"/>
                  </a:lnTo>
                  <a:lnTo>
                    <a:pt x="1861" y="0"/>
                  </a:lnTo>
                  <a:close/>
                  <a:moveTo>
                    <a:pt x="1871" y="0"/>
                  </a:moveTo>
                  <a:lnTo>
                    <a:pt x="1882" y="0"/>
                  </a:lnTo>
                  <a:lnTo>
                    <a:pt x="1882" y="6"/>
                  </a:lnTo>
                  <a:lnTo>
                    <a:pt x="1871" y="6"/>
                  </a:lnTo>
                  <a:lnTo>
                    <a:pt x="1871" y="0"/>
                  </a:lnTo>
                  <a:close/>
                  <a:moveTo>
                    <a:pt x="1890" y="0"/>
                  </a:moveTo>
                  <a:lnTo>
                    <a:pt x="1893" y="0"/>
                  </a:lnTo>
                  <a:lnTo>
                    <a:pt x="1893" y="6"/>
                  </a:lnTo>
                  <a:lnTo>
                    <a:pt x="1890" y="6"/>
                  </a:lnTo>
                  <a:lnTo>
                    <a:pt x="1890" y="0"/>
                  </a:lnTo>
                  <a:close/>
                  <a:moveTo>
                    <a:pt x="1901" y="0"/>
                  </a:moveTo>
                  <a:lnTo>
                    <a:pt x="1912" y="0"/>
                  </a:lnTo>
                  <a:lnTo>
                    <a:pt x="1912" y="6"/>
                  </a:lnTo>
                  <a:lnTo>
                    <a:pt x="1901" y="6"/>
                  </a:lnTo>
                  <a:lnTo>
                    <a:pt x="1901" y="0"/>
                  </a:lnTo>
                  <a:close/>
                  <a:moveTo>
                    <a:pt x="1920" y="0"/>
                  </a:moveTo>
                  <a:lnTo>
                    <a:pt x="1923" y="0"/>
                  </a:lnTo>
                  <a:lnTo>
                    <a:pt x="1923" y="6"/>
                  </a:lnTo>
                  <a:lnTo>
                    <a:pt x="1920" y="6"/>
                  </a:lnTo>
                  <a:lnTo>
                    <a:pt x="1920" y="0"/>
                  </a:lnTo>
                  <a:close/>
                  <a:moveTo>
                    <a:pt x="1931" y="0"/>
                  </a:moveTo>
                  <a:lnTo>
                    <a:pt x="1942" y="0"/>
                  </a:lnTo>
                  <a:lnTo>
                    <a:pt x="1942" y="6"/>
                  </a:lnTo>
                  <a:lnTo>
                    <a:pt x="1931" y="6"/>
                  </a:lnTo>
                  <a:lnTo>
                    <a:pt x="1931" y="0"/>
                  </a:lnTo>
                  <a:close/>
                  <a:moveTo>
                    <a:pt x="1950" y="0"/>
                  </a:moveTo>
                  <a:lnTo>
                    <a:pt x="1953" y="0"/>
                  </a:lnTo>
                  <a:lnTo>
                    <a:pt x="1953" y="6"/>
                  </a:lnTo>
                  <a:lnTo>
                    <a:pt x="1950" y="6"/>
                  </a:lnTo>
                  <a:lnTo>
                    <a:pt x="1950" y="0"/>
                  </a:lnTo>
                  <a:close/>
                  <a:moveTo>
                    <a:pt x="1961" y="0"/>
                  </a:moveTo>
                  <a:lnTo>
                    <a:pt x="1972" y="0"/>
                  </a:lnTo>
                  <a:lnTo>
                    <a:pt x="1972" y="6"/>
                  </a:lnTo>
                  <a:lnTo>
                    <a:pt x="1961" y="6"/>
                  </a:lnTo>
                  <a:lnTo>
                    <a:pt x="1961" y="0"/>
                  </a:lnTo>
                  <a:close/>
                  <a:moveTo>
                    <a:pt x="1980" y="0"/>
                  </a:moveTo>
                  <a:lnTo>
                    <a:pt x="1983" y="0"/>
                  </a:lnTo>
                  <a:lnTo>
                    <a:pt x="1983" y="6"/>
                  </a:lnTo>
                  <a:lnTo>
                    <a:pt x="1980" y="6"/>
                  </a:lnTo>
                  <a:lnTo>
                    <a:pt x="1980" y="0"/>
                  </a:lnTo>
                  <a:close/>
                  <a:moveTo>
                    <a:pt x="1991" y="0"/>
                  </a:moveTo>
                  <a:lnTo>
                    <a:pt x="2002" y="0"/>
                  </a:lnTo>
                  <a:lnTo>
                    <a:pt x="2002" y="6"/>
                  </a:lnTo>
                  <a:lnTo>
                    <a:pt x="1991" y="6"/>
                  </a:lnTo>
                  <a:lnTo>
                    <a:pt x="1991" y="0"/>
                  </a:lnTo>
                  <a:close/>
                  <a:moveTo>
                    <a:pt x="2010" y="0"/>
                  </a:moveTo>
                  <a:lnTo>
                    <a:pt x="2013" y="0"/>
                  </a:lnTo>
                  <a:lnTo>
                    <a:pt x="2013" y="6"/>
                  </a:lnTo>
                  <a:lnTo>
                    <a:pt x="2010" y="6"/>
                  </a:lnTo>
                  <a:lnTo>
                    <a:pt x="2010" y="0"/>
                  </a:lnTo>
                  <a:close/>
                  <a:moveTo>
                    <a:pt x="2021" y="0"/>
                  </a:moveTo>
                  <a:lnTo>
                    <a:pt x="2032" y="0"/>
                  </a:lnTo>
                  <a:lnTo>
                    <a:pt x="2032" y="6"/>
                  </a:lnTo>
                  <a:lnTo>
                    <a:pt x="2021" y="6"/>
                  </a:lnTo>
                  <a:lnTo>
                    <a:pt x="2021" y="0"/>
                  </a:lnTo>
                  <a:close/>
                  <a:moveTo>
                    <a:pt x="2040" y="0"/>
                  </a:moveTo>
                  <a:lnTo>
                    <a:pt x="2043" y="0"/>
                  </a:lnTo>
                  <a:lnTo>
                    <a:pt x="2043" y="6"/>
                  </a:lnTo>
                  <a:lnTo>
                    <a:pt x="2040" y="6"/>
                  </a:lnTo>
                  <a:lnTo>
                    <a:pt x="2040" y="0"/>
                  </a:lnTo>
                  <a:close/>
                  <a:moveTo>
                    <a:pt x="2051" y="0"/>
                  </a:moveTo>
                  <a:lnTo>
                    <a:pt x="2062" y="0"/>
                  </a:lnTo>
                  <a:lnTo>
                    <a:pt x="2062" y="6"/>
                  </a:lnTo>
                  <a:lnTo>
                    <a:pt x="2051" y="6"/>
                  </a:lnTo>
                  <a:lnTo>
                    <a:pt x="2051" y="0"/>
                  </a:lnTo>
                  <a:close/>
                  <a:moveTo>
                    <a:pt x="2070" y="0"/>
                  </a:moveTo>
                  <a:lnTo>
                    <a:pt x="2073" y="0"/>
                  </a:lnTo>
                  <a:lnTo>
                    <a:pt x="2073" y="6"/>
                  </a:lnTo>
                  <a:lnTo>
                    <a:pt x="2070" y="6"/>
                  </a:lnTo>
                  <a:lnTo>
                    <a:pt x="2070" y="0"/>
                  </a:lnTo>
                  <a:close/>
                  <a:moveTo>
                    <a:pt x="2081" y="0"/>
                  </a:moveTo>
                  <a:lnTo>
                    <a:pt x="2092" y="0"/>
                  </a:lnTo>
                  <a:lnTo>
                    <a:pt x="2092" y="6"/>
                  </a:lnTo>
                  <a:lnTo>
                    <a:pt x="2081" y="6"/>
                  </a:lnTo>
                  <a:lnTo>
                    <a:pt x="2081" y="0"/>
                  </a:lnTo>
                  <a:close/>
                  <a:moveTo>
                    <a:pt x="2100" y="0"/>
                  </a:moveTo>
                  <a:lnTo>
                    <a:pt x="2102" y="0"/>
                  </a:lnTo>
                  <a:lnTo>
                    <a:pt x="2102" y="6"/>
                  </a:lnTo>
                  <a:lnTo>
                    <a:pt x="2100" y="6"/>
                  </a:lnTo>
                  <a:lnTo>
                    <a:pt x="2100" y="0"/>
                  </a:lnTo>
                  <a:close/>
                  <a:moveTo>
                    <a:pt x="2111" y="0"/>
                  </a:moveTo>
                  <a:lnTo>
                    <a:pt x="2122" y="0"/>
                  </a:lnTo>
                  <a:lnTo>
                    <a:pt x="2122" y="6"/>
                  </a:lnTo>
                  <a:lnTo>
                    <a:pt x="2111" y="6"/>
                  </a:lnTo>
                  <a:lnTo>
                    <a:pt x="2111" y="0"/>
                  </a:lnTo>
                  <a:close/>
                  <a:moveTo>
                    <a:pt x="2130" y="0"/>
                  </a:moveTo>
                  <a:lnTo>
                    <a:pt x="2132" y="0"/>
                  </a:lnTo>
                  <a:lnTo>
                    <a:pt x="2132" y="6"/>
                  </a:lnTo>
                  <a:lnTo>
                    <a:pt x="2130" y="6"/>
                  </a:lnTo>
                  <a:lnTo>
                    <a:pt x="2130" y="0"/>
                  </a:lnTo>
                  <a:close/>
                  <a:moveTo>
                    <a:pt x="2141" y="0"/>
                  </a:moveTo>
                  <a:lnTo>
                    <a:pt x="2151" y="0"/>
                  </a:lnTo>
                  <a:lnTo>
                    <a:pt x="2151" y="6"/>
                  </a:lnTo>
                  <a:lnTo>
                    <a:pt x="2141" y="6"/>
                  </a:lnTo>
                  <a:lnTo>
                    <a:pt x="2141" y="0"/>
                  </a:lnTo>
                  <a:close/>
                  <a:moveTo>
                    <a:pt x="2160" y="0"/>
                  </a:moveTo>
                  <a:lnTo>
                    <a:pt x="2162" y="0"/>
                  </a:lnTo>
                  <a:lnTo>
                    <a:pt x="2162" y="6"/>
                  </a:lnTo>
                  <a:lnTo>
                    <a:pt x="2160" y="6"/>
                  </a:lnTo>
                  <a:lnTo>
                    <a:pt x="2160" y="0"/>
                  </a:lnTo>
                  <a:close/>
                  <a:moveTo>
                    <a:pt x="2170" y="0"/>
                  </a:moveTo>
                  <a:lnTo>
                    <a:pt x="2181" y="0"/>
                  </a:lnTo>
                  <a:lnTo>
                    <a:pt x="2181" y="6"/>
                  </a:lnTo>
                  <a:lnTo>
                    <a:pt x="2170" y="6"/>
                  </a:lnTo>
                  <a:lnTo>
                    <a:pt x="2170" y="0"/>
                  </a:lnTo>
                  <a:close/>
                  <a:moveTo>
                    <a:pt x="2189" y="0"/>
                  </a:moveTo>
                  <a:lnTo>
                    <a:pt x="2192" y="0"/>
                  </a:lnTo>
                  <a:lnTo>
                    <a:pt x="2192" y="6"/>
                  </a:lnTo>
                  <a:lnTo>
                    <a:pt x="2189" y="6"/>
                  </a:lnTo>
                  <a:lnTo>
                    <a:pt x="2189" y="0"/>
                  </a:lnTo>
                  <a:close/>
                  <a:moveTo>
                    <a:pt x="2200" y="0"/>
                  </a:moveTo>
                  <a:lnTo>
                    <a:pt x="2211" y="0"/>
                  </a:lnTo>
                  <a:lnTo>
                    <a:pt x="2211" y="6"/>
                  </a:lnTo>
                  <a:lnTo>
                    <a:pt x="2200" y="6"/>
                  </a:lnTo>
                  <a:lnTo>
                    <a:pt x="2200" y="0"/>
                  </a:lnTo>
                  <a:close/>
                  <a:moveTo>
                    <a:pt x="2219" y="0"/>
                  </a:moveTo>
                  <a:lnTo>
                    <a:pt x="2222" y="0"/>
                  </a:lnTo>
                  <a:lnTo>
                    <a:pt x="2222" y="6"/>
                  </a:lnTo>
                  <a:lnTo>
                    <a:pt x="2219" y="6"/>
                  </a:lnTo>
                  <a:lnTo>
                    <a:pt x="2219" y="0"/>
                  </a:lnTo>
                  <a:close/>
                  <a:moveTo>
                    <a:pt x="2230" y="0"/>
                  </a:moveTo>
                  <a:lnTo>
                    <a:pt x="2241" y="0"/>
                  </a:lnTo>
                  <a:lnTo>
                    <a:pt x="2241" y="6"/>
                  </a:lnTo>
                  <a:lnTo>
                    <a:pt x="2230" y="6"/>
                  </a:lnTo>
                  <a:lnTo>
                    <a:pt x="2230" y="0"/>
                  </a:lnTo>
                  <a:close/>
                  <a:moveTo>
                    <a:pt x="2249" y="0"/>
                  </a:moveTo>
                  <a:lnTo>
                    <a:pt x="2252" y="0"/>
                  </a:lnTo>
                  <a:lnTo>
                    <a:pt x="2252" y="6"/>
                  </a:lnTo>
                  <a:lnTo>
                    <a:pt x="2249" y="6"/>
                  </a:lnTo>
                  <a:lnTo>
                    <a:pt x="2249" y="0"/>
                  </a:lnTo>
                  <a:close/>
                  <a:moveTo>
                    <a:pt x="2260" y="0"/>
                  </a:moveTo>
                  <a:lnTo>
                    <a:pt x="2271" y="0"/>
                  </a:lnTo>
                  <a:lnTo>
                    <a:pt x="2271" y="6"/>
                  </a:lnTo>
                  <a:lnTo>
                    <a:pt x="2260" y="6"/>
                  </a:lnTo>
                  <a:lnTo>
                    <a:pt x="2260" y="0"/>
                  </a:lnTo>
                  <a:close/>
                  <a:moveTo>
                    <a:pt x="2279" y="0"/>
                  </a:moveTo>
                  <a:lnTo>
                    <a:pt x="2282" y="0"/>
                  </a:lnTo>
                  <a:lnTo>
                    <a:pt x="2282" y="6"/>
                  </a:lnTo>
                  <a:lnTo>
                    <a:pt x="2279" y="6"/>
                  </a:lnTo>
                  <a:lnTo>
                    <a:pt x="2279" y="0"/>
                  </a:lnTo>
                  <a:close/>
                  <a:moveTo>
                    <a:pt x="2290" y="0"/>
                  </a:moveTo>
                  <a:lnTo>
                    <a:pt x="2301" y="0"/>
                  </a:lnTo>
                  <a:lnTo>
                    <a:pt x="2301" y="6"/>
                  </a:lnTo>
                  <a:lnTo>
                    <a:pt x="2290" y="6"/>
                  </a:lnTo>
                  <a:lnTo>
                    <a:pt x="2290" y="0"/>
                  </a:lnTo>
                  <a:close/>
                  <a:moveTo>
                    <a:pt x="2309" y="0"/>
                  </a:moveTo>
                  <a:lnTo>
                    <a:pt x="2312" y="0"/>
                  </a:lnTo>
                  <a:lnTo>
                    <a:pt x="2312" y="6"/>
                  </a:lnTo>
                  <a:lnTo>
                    <a:pt x="2309" y="6"/>
                  </a:lnTo>
                  <a:lnTo>
                    <a:pt x="2309" y="0"/>
                  </a:lnTo>
                  <a:close/>
                  <a:moveTo>
                    <a:pt x="2320" y="0"/>
                  </a:moveTo>
                  <a:lnTo>
                    <a:pt x="2331" y="0"/>
                  </a:lnTo>
                  <a:lnTo>
                    <a:pt x="2331" y="6"/>
                  </a:lnTo>
                  <a:lnTo>
                    <a:pt x="2320" y="6"/>
                  </a:lnTo>
                  <a:lnTo>
                    <a:pt x="2320" y="0"/>
                  </a:lnTo>
                  <a:close/>
                  <a:moveTo>
                    <a:pt x="2339" y="0"/>
                  </a:moveTo>
                  <a:lnTo>
                    <a:pt x="2342" y="0"/>
                  </a:lnTo>
                  <a:lnTo>
                    <a:pt x="2342" y="6"/>
                  </a:lnTo>
                  <a:lnTo>
                    <a:pt x="2339" y="6"/>
                  </a:lnTo>
                  <a:lnTo>
                    <a:pt x="2339" y="0"/>
                  </a:lnTo>
                  <a:close/>
                  <a:moveTo>
                    <a:pt x="2350" y="0"/>
                  </a:moveTo>
                  <a:lnTo>
                    <a:pt x="2361" y="0"/>
                  </a:lnTo>
                  <a:lnTo>
                    <a:pt x="2361" y="6"/>
                  </a:lnTo>
                  <a:lnTo>
                    <a:pt x="2350" y="6"/>
                  </a:lnTo>
                  <a:lnTo>
                    <a:pt x="2350" y="0"/>
                  </a:lnTo>
                  <a:close/>
                  <a:moveTo>
                    <a:pt x="2369" y="0"/>
                  </a:moveTo>
                  <a:lnTo>
                    <a:pt x="2371" y="0"/>
                  </a:lnTo>
                  <a:lnTo>
                    <a:pt x="2371" y="6"/>
                  </a:lnTo>
                  <a:lnTo>
                    <a:pt x="2369" y="6"/>
                  </a:lnTo>
                  <a:lnTo>
                    <a:pt x="2369" y="0"/>
                  </a:lnTo>
                  <a:close/>
                  <a:moveTo>
                    <a:pt x="2380" y="0"/>
                  </a:moveTo>
                  <a:lnTo>
                    <a:pt x="2390" y="0"/>
                  </a:lnTo>
                  <a:lnTo>
                    <a:pt x="2390" y="6"/>
                  </a:lnTo>
                  <a:lnTo>
                    <a:pt x="2380" y="6"/>
                  </a:lnTo>
                  <a:lnTo>
                    <a:pt x="2380" y="0"/>
                  </a:lnTo>
                  <a:close/>
                  <a:moveTo>
                    <a:pt x="2399" y="0"/>
                  </a:moveTo>
                  <a:lnTo>
                    <a:pt x="2401" y="0"/>
                  </a:lnTo>
                  <a:lnTo>
                    <a:pt x="2401" y="6"/>
                  </a:lnTo>
                  <a:lnTo>
                    <a:pt x="2399" y="6"/>
                  </a:lnTo>
                  <a:lnTo>
                    <a:pt x="2399" y="0"/>
                  </a:lnTo>
                  <a:close/>
                  <a:moveTo>
                    <a:pt x="2409" y="0"/>
                  </a:moveTo>
                  <a:lnTo>
                    <a:pt x="2420" y="0"/>
                  </a:lnTo>
                  <a:lnTo>
                    <a:pt x="2420" y="6"/>
                  </a:lnTo>
                  <a:lnTo>
                    <a:pt x="2409" y="6"/>
                  </a:lnTo>
                  <a:lnTo>
                    <a:pt x="2409" y="0"/>
                  </a:lnTo>
                  <a:close/>
                  <a:moveTo>
                    <a:pt x="2428" y="0"/>
                  </a:moveTo>
                  <a:lnTo>
                    <a:pt x="2431" y="0"/>
                  </a:lnTo>
                  <a:lnTo>
                    <a:pt x="2431" y="6"/>
                  </a:lnTo>
                  <a:lnTo>
                    <a:pt x="2428" y="6"/>
                  </a:lnTo>
                  <a:lnTo>
                    <a:pt x="2428" y="0"/>
                  </a:lnTo>
                  <a:close/>
                  <a:moveTo>
                    <a:pt x="2439" y="0"/>
                  </a:moveTo>
                  <a:lnTo>
                    <a:pt x="2450" y="0"/>
                  </a:lnTo>
                  <a:lnTo>
                    <a:pt x="2450" y="6"/>
                  </a:lnTo>
                  <a:lnTo>
                    <a:pt x="2439" y="6"/>
                  </a:lnTo>
                  <a:lnTo>
                    <a:pt x="2439" y="0"/>
                  </a:lnTo>
                  <a:close/>
                  <a:moveTo>
                    <a:pt x="2459" y="0"/>
                  </a:moveTo>
                  <a:lnTo>
                    <a:pt x="2461" y="0"/>
                  </a:lnTo>
                  <a:lnTo>
                    <a:pt x="2461" y="6"/>
                  </a:lnTo>
                  <a:lnTo>
                    <a:pt x="2459" y="6"/>
                  </a:lnTo>
                  <a:lnTo>
                    <a:pt x="2459" y="0"/>
                  </a:lnTo>
                  <a:close/>
                  <a:moveTo>
                    <a:pt x="2469" y="0"/>
                  </a:moveTo>
                  <a:lnTo>
                    <a:pt x="2480" y="0"/>
                  </a:lnTo>
                  <a:lnTo>
                    <a:pt x="2480" y="6"/>
                  </a:lnTo>
                  <a:lnTo>
                    <a:pt x="2469" y="6"/>
                  </a:lnTo>
                  <a:lnTo>
                    <a:pt x="2469" y="0"/>
                  </a:lnTo>
                  <a:close/>
                  <a:moveTo>
                    <a:pt x="2488" y="0"/>
                  </a:moveTo>
                  <a:lnTo>
                    <a:pt x="2491" y="0"/>
                  </a:lnTo>
                  <a:lnTo>
                    <a:pt x="2491" y="6"/>
                  </a:lnTo>
                  <a:lnTo>
                    <a:pt x="2488" y="6"/>
                  </a:lnTo>
                  <a:lnTo>
                    <a:pt x="2488" y="0"/>
                  </a:lnTo>
                  <a:close/>
                  <a:moveTo>
                    <a:pt x="2499" y="0"/>
                  </a:moveTo>
                  <a:lnTo>
                    <a:pt x="2510" y="0"/>
                  </a:lnTo>
                  <a:lnTo>
                    <a:pt x="2510" y="6"/>
                  </a:lnTo>
                  <a:lnTo>
                    <a:pt x="2499" y="6"/>
                  </a:lnTo>
                  <a:lnTo>
                    <a:pt x="2499" y="0"/>
                  </a:lnTo>
                  <a:close/>
                  <a:moveTo>
                    <a:pt x="2518" y="0"/>
                  </a:moveTo>
                  <a:lnTo>
                    <a:pt x="2521" y="0"/>
                  </a:lnTo>
                  <a:lnTo>
                    <a:pt x="2521" y="6"/>
                  </a:lnTo>
                  <a:lnTo>
                    <a:pt x="2518" y="6"/>
                  </a:lnTo>
                  <a:lnTo>
                    <a:pt x="2518" y="0"/>
                  </a:lnTo>
                  <a:close/>
                  <a:moveTo>
                    <a:pt x="2529" y="0"/>
                  </a:moveTo>
                  <a:lnTo>
                    <a:pt x="2540" y="0"/>
                  </a:lnTo>
                  <a:lnTo>
                    <a:pt x="2540" y="6"/>
                  </a:lnTo>
                  <a:lnTo>
                    <a:pt x="2529" y="6"/>
                  </a:lnTo>
                  <a:lnTo>
                    <a:pt x="2529" y="0"/>
                  </a:lnTo>
                  <a:close/>
                  <a:moveTo>
                    <a:pt x="2548" y="0"/>
                  </a:moveTo>
                  <a:lnTo>
                    <a:pt x="2551" y="0"/>
                  </a:lnTo>
                  <a:lnTo>
                    <a:pt x="2551" y="6"/>
                  </a:lnTo>
                  <a:lnTo>
                    <a:pt x="2548" y="6"/>
                  </a:lnTo>
                  <a:lnTo>
                    <a:pt x="2548" y="0"/>
                  </a:lnTo>
                  <a:close/>
                  <a:moveTo>
                    <a:pt x="2559" y="0"/>
                  </a:moveTo>
                  <a:lnTo>
                    <a:pt x="2570" y="0"/>
                  </a:lnTo>
                  <a:lnTo>
                    <a:pt x="2570" y="6"/>
                  </a:lnTo>
                  <a:lnTo>
                    <a:pt x="2559" y="6"/>
                  </a:lnTo>
                  <a:lnTo>
                    <a:pt x="2559" y="0"/>
                  </a:lnTo>
                  <a:close/>
                  <a:moveTo>
                    <a:pt x="2578" y="0"/>
                  </a:moveTo>
                  <a:lnTo>
                    <a:pt x="2581" y="0"/>
                  </a:lnTo>
                  <a:lnTo>
                    <a:pt x="2581" y="6"/>
                  </a:lnTo>
                  <a:lnTo>
                    <a:pt x="2578" y="6"/>
                  </a:lnTo>
                  <a:lnTo>
                    <a:pt x="2578" y="0"/>
                  </a:lnTo>
                  <a:close/>
                  <a:moveTo>
                    <a:pt x="2589" y="0"/>
                  </a:moveTo>
                  <a:lnTo>
                    <a:pt x="2600" y="0"/>
                  </a:lnTo>
                  <a:lnTo>
                    <a:pt x="2600" y="6"/>
                  </a:lnTo>
                  <a:lnTo>
                    <a:pt x="2589" y="6"/>
                  </a:lnTo>
                  <a:lnTo>
                    <a:pt x="2589" y="0"/>
                  </a:lnTo>
                  <a:close/>
                  <a:moveTo>
                    <a:pt x="2608" y="0"/>
                  </a:moveTo>
                  <a:lnTo>
                    <a:pt x="2611" y="0"/>
                  </a:lnTo>
                  <a:lnTo>
                    <a:pt x="2611" y="6"/>
                  </a:lnTo>
                  <a:lnTo>
                    <a:pt x="2608" y="6"/>
                  </a:lnTo>
                  <a:lnTo>
                    <a:pt x="2608" y="0"/>
                  </a:lnTo>
                  <a:close/>
                  <a:moveTo>
                    <a:pt x="2619" y="0"/>
                  </a:moveTo>
                  <a:lnTo>
                    <a:pt x="2630" y="0"/>
                  </a:lnTo>
                  <a:lnTo>
                    <a:pt x="2630" y="6"/>
                  </a:lnTo>
                  <a:lnTo>
                    <a:pt x="2619" y="6"/>
                  </a:lnTo>
                  <a:lnTo>
                    <a:pt x="2619" y="0"/>
                  </a:lnTo>
                  <a:close/>
                  <a:moveTo>
                    <a:pt x="2638" y="0"/>
                  </a:moveTo>
                  <a:lnTo>
                    <a:pt x="2641" y="0"/>
                  </a:lnTo>
                  <a:lnTo>
                    <a:pt x="2641" y="6"/>
                  </a:lnTo>
                  <a:lnTo>
                    <a:pt x="2638" y="6"/>
                  </a:lnTo>
                  <a:lnTo>
                    <a:pt x="2638" y="0"/>
                  </a:lnTo>
                  <a:close/>
                  <a:moveTo>
                    <a:pt x="2649" y="0"/>
                  </a:moveTo>
                  <a:lnTo>
                    <a:pt x="2660" y="0"/>
                  </a:lnTo>
                  <a:lnTo>
                    <a:pt x="2660" y="6"/>
                  </a:lnTo>
                  <a:lnTo>
                    <a:pt x="2649" y="6"/>
                  </a:lnTo>
                  <a:lnTo>
                    <a:pt x="2649" y="0"/>
                  </a:lnTo>
                  <a:close/>
                  <a:moveTo>
                    <a:pt x="2668" y="0"/>
                  </a:moveTo>
                  <a:lnTo>
                    <a:pt x="2670" y="0"/>
                  </a:lnTo>
                  <a:lnTo>
                    <a:pt x="2670" y="6"/>
                  </a:lnTo>
                  <a:lnTo>
                    <a:pt x="2668" y="6"/>
                  </a:lnTo>
                  <a:lnTo>
                    <a:pt x="2668" y="0"/>
                  </a:lnTo>
                  <a:close/>
                  <a:moveTo>
                    <a:pt x="2679" y="0"/>
                  </a:moveTo>
                  <a:lnTo>
                    <a:pt x="2689" y="0"/>
                  </a:lnTo>
                  <a:lnTo>
                    <a:pt x="2689" y="6"/>
                  </a:lnTo>
                  <a:lnTo>
                    <a:pt x="2679" y="6"/>
                  </a:lnTo>
                  <a:lnTo>
                    <a:pt x="2679" y="0"/>
                  </a:lnTo>
                  <a:close/>
                  <a:moveTo>
                    <a:pt x="2698" y="0"/>
                  </a:moveTo>
                  <a:lnTo>
                    <a:pt x="2700" y="0"/>
                  </a:lnTo>
                  <a:lnTo>
                    <a:pt x="2700" y="6"/>
                  </a:lnTo>
                  <a:lnTo>
                    <a:pt x="2698" y="6"/>
                  </a:lnTo>
                  <a:lnTo>
                    <a:pt x="2698" y="0"/>
                  </a:lnTo>
                  <a:close/>
                  <a:moveTo>
                    <a:pt x="2708" y="0"/>
                  </a:moveTo>
                  <a:lnTo>
                    <a:pt x="2717" y="0"/>
                  </a:lnTo>
                  <a:lnTo>
                    <a:pt x="2717" y="10"/>
                  </a:lnTo>
                  <a:lnTo>
                    <a:pt x="2714" y="10"/>
                  </a:lnTo>
                  <a:lnTo>
                    <a:pt x="2714" y="3"/>
                  </a:lnTo>
                  <a:lnTo>
                    <a:pt x="2716" y="6"/>
                  </a:lnTo>
                  <a:lnTo>
                    <a:pt x="2708" y="6"/>
                  </a:lnTo>
                  <a:lnTo>
                    <a:pt x="2708" y="0"/>
                  </a:lnTo>
                  <a:close/>
                  <a:moveTo>
                    <a:pt x="2717" y="26"/>
                  </a:moveTo>
                  <a:lnTo>
                    <a:pt x="2717" y="32"/>
                  </a:lnTo>
                  <a:lnTo>
                    <a:pt x="2714" y="32"/>
                  </a:lnTo>
                  <a:lnTo>
                    <a:pt x="2714" y="26"/>
                  </a:lnTo>
                  <a:lnTo>
                    <a:pt x="2717" y="26"/>
                  </a:lnTo>
                  <a:close/>
                  <a:moveTo>
                    <a:pt x="2717" y="48"/>
                  </a:moveTo>
                  <a:lnTo>
                    <a:pt x="2717" y="69"/>
                  </a:lnTo>
                  <a:lnTo>
                    <a:pt x="2714" y="69"/>
                  </a:lnTo>
                  <a:lnTo>
                    <a:pt x="2714" y="48"/>
                  </a:lnTo>
                  <a:lnTo>
                    <a:pt x="2717" y="48"/>
                  </a:lnTo>
                  <a:close/>
                  <a:moveTo>
                    <a:pt x="2717" y="86"/>
                  </a:moveTo>
                  <a:lnTo>
                    <a:pt x="2717" y="91"/>
                  </a:lnTo>
                  <a:lnTo>
                    <a:pt x="2714" y="91"/>
                  </a:lnTo>
                  <a:lnTo>
                    <a:pt x="2714" y="86"/>
                  </a:lnTo>
                  <a:lnTo>
                    <a:pt x="2717" y="86"/>
                  </a:lnTo>
                  <a:close/>
                  <a:moveTo>
                    <a:pt x="2717" y="107"/>
                  </a:moveTo>
                  <a:lnTo>
                    <a:pt x="2717" y="129"/>
                  </a:lnTo>
                  <a:lnTo>
                    <a:pt x="2714" y="129"/>
                  </a:lnTo>
                  <a:lnTo>
                    <a:pt x="2714" y="107"/>
                  </a:lnTo>
                  <a:lnTo>
                    <a:pt x="2717" y="107"/>
                  </a:lnTo>
                  <a:close/>
                  <a:moveTo>
                    <a:pt x="2717" y="145"/>
                  </a:moveTo>
                  <a:lnTo>
                    <a:pt x="2717" y="151"/>
                  </a:lnTo>
                  <a:lnTo>
                    <a:pt x="2714" y="151"/>
                  </a:lnTo>
                  <a:lnTo>
                    <a:pt x="2714" y="145"/>
                  </a:lnTo>
                  <a:lnTo>
                    <a:pt x="2717" y="145"/>
                  </a:lnTo>
                  <a:close/>
                  <a:moveTo>
                    <a:pt x="2717" y="167"/>
                  </a:moveTo>
                  <a:lnTo>
                    <a:pt x="2717" y="189"/>
                  </a:lnTo>
                  <a:lnTo>
                    <a:pt x="2714" y="189"/>
                  </a:lnTo>
                  <a:lnTo>
                    <a:pt x="2714" y="167"/>
                  </a:lnTo>
                  <a:lnTo>
                    <a:pt x="2717" y="167"/>
                  </a:lnTo>
                  <a:close/>
                  <a:moveTo>
                    <a:pt x="2717" y="205"/>
                  </a:moveTo>
                  <a:lnTo>
                    <a:pt x="2717" y="210"/>
                  </a:lnTo>
                  <a:lnTo>
                    <a:pt x="2714" y="210"/>
                  </a:lnTo>
                  <a:lnTo>
                    <a:pt x="2714" y="205"/>
                  </a:lnTo>
                  <a:lnTo>
                    <a:pt x="2717" y="205"/>
                  </a:lnTo>
                  <a:close/>
                  <a:moveTo>
                    <a:pt x="2717" y="226"/>
                  </a:moveTo>
                  <a:lnTo>
                    <a:pt x="2717" y="248"/>
                  </a:lnTo>
                  <a:lnTo>
                    <a:pt x="2714" y="248"/>
                  </a:lnTo>
                  <a:lnTo>
                    <a:pt x="2714" y="226"/>
                  </a:lnTo>
                  <a:lnTo>
                    <a:pt x="2717" y="226"/>
                  </a:lnTo>
                  <a:close/>
                  <a:moveTo>
                    <a:pt x="2717" y="264"/>
                  </a:moveTo>
                  <a:lnTo>
                    <a:pt x="2717" y="270"/>
                  </a:lnTo>
                  <a:lnTo>
                    <a:pt x="2714" y="270"/>
                  </a:lnTo>
                  <a:lnTo>
                    <a:pt x="2714" y="264"/>
                  </a:lnTo>
                  <a:lnTo>
                    <a:pt x="2717" y="264"/>
                  </a:lnTo>
                  <a:close/>
                  <a:moveTo>
                    <a:pt x="2717" y="286"/>
                  </a:moveTo>
                  <a:lnTo>
                    <a:pt x="2717" y="307"/>
                  </a:lnTo>
                  <a:lnTo>
                    <a:pt x="2714" y="307"/>
                  </a:lnTo>
                  <a:lnTo>
                    <a:pt x="2714" y="286"/>
                  </a:lnTo>
                  <a:lnTo>
                    <a:pt x="2717" y="286"/>
                  </a:lnTo>
                  <a:close/>
                  <a:moveTo>
                    <a:pt x="2717" y="324"/>
                  </a:moveTo>
                  <a:lnTo>
                    <a:pt x="2717" y="329"/>
                  </a:lnTo>
                  <a:lnTo>
                    <a:pt x="2714" y="329"/>
                  </a:lnTo>
                  <a:lnTo>
                    <a:pt x="2714" y="324"/>
                  </a:lnTo>
                  <a:lnTo>
                    <a:pt x="2717" y="324"/>
                  </a:lnTo>
                  <a:close/>
                  <a:moveTo>
                    <a:pt x="2717" y="345"/>
                  </a:moveTo>
                  <a:lnTo>
                    <a:pt x="2717" y="367"/>
                  </a:lnTo>
                  <a:lnTo>
                    <a:pt x="2714" y="367"/>
                  </a:lnTo>
                  <a:lnTo>
                    <a:pt x="2714" y="345"/>
                  </a:lnTo>
                  <a:lnTo>
                    <a:pt x="2717" y="345"/>
                  </a:lnTo>
                  <a:close/>
                  <a:moveTo>
                    <a:pt x="2717" y="383"/>
                  </a:moveTo>
                  <a:lnTo>
                    <a:pt x="2717" y="388"/>
                  </a:lnTo>
                  <a:lnTo>
                    <a:pt x="2714" y="388"/>
                  </a:lnTo>
                  <a:lnTo>
                    <a:pt x="2714" y="383"/>
                  </a:lnTo>
                  <a:lnTo>
                    <a:pt x="2717" y="383"/>
                  </a:lnTo>
                  <a:close/>
                  <a:moveTo>
                    <a:pt x="2717" y="405"/>
                  </a:moveTo>
                  <a:lnTo>
                    <a:pt x="2717" y="426"/>
                  </a:lnTo>
                  <a:lnTo>
                    <a:pt x="2714" y="426"/>
                  </a:lnTo>
                  <a:lnTo>
                    <a:pt x="2714" y="405"/>
                  </a:lnTo>
                  <a:lnTo>
                    <a:pt x="2717" y="405"/>
                  </a:lnTo>
                  <a:close/>
                  <a:moveTo>
                    <a:pt x="2717" y="443"/>
                  </a:moveTo>
                  <a:lnTo>
                    <a:pt x="2717" y="448"/>
                  </a:lnTo>
                  <a:lnTo>
                    <a:pt x="2714" y="448"/>
                  </a:lnTo>
                  <a:lnTo>
                    <a:pt x="2714" y="443"/>
                  </a:lnTo>
                  <a:lnTo>
                    <a:pt x="2717" y="443"/>
                  </a:lnTo>
                  <a:close/>
                  <a:moveTo>
                    <a:pt x="2717" y="464"/>
                  </a:moveTo>
                  <a:lnTo>
                    <a:pt x="2717" y="486"/>
                  </a:lnTo>
                  <a:lnTo>
                    <a:pt x="2714" y="486"/>
                  </a:lnTo>
                  <a:lnTo>
                    <a:pt x="2714" y="464"/>
                  </a:lnTo>
                  <a:lnTo>
                    <a:pt x="2717" y="464"/>
                  </a:lnTo>
                  <a:close/>
                  <a:moveTo>
                    <a:pt x="2717" y="502"/>
                  </a:moveTo>
                  <a:lnTo>
                    <a:pt x="2717" y="508"/>
                  </a:lnTo>
                  <a:lnTo>
                    <a:pt x="2714" y="508"/>
                  </a:lnTo>
                  <a:lnTo>
                    <a:pt x="2714" y="502"/>
                  </a:lnTo>
                  <a:lnTo>
                    <a:pt x="2717" y="502"/>
                  </a:lnTo>
                  <a:close/>
                  <a:moveTo>
                    <a:pt x="2717" y="524"/>
                  </a:moveTo>
                  <a:lnTo>
                    <a:pt x="2717" y="546"/>
                  </a:lnTo>
                  <a:lnTo>
                    <a:pt x="2714" y="546"/>
                  </a:lnTo>
                  <a:lnTo>
                    <a:pt x="2714" y="524"/>
                  </a:lnTo>
                  <a:lnTo>
                    <a:pt x="2717" y="524"/>
                  </a:lnTo>
                  <a:close/>
                  <a:moveTo>
                    <a:pt x="2717" y="562"/>
                  </a:moveTo>
                  <a:lnTo>
                    <a:pt x="2717" y="567"/>
                  </a:lnTo>
                  <a:lnTo>
                    <a:pt x="2714" y="567"/>
                  </a:lnTo>
                  <a:lnTo>
                    <a:pt x="2714" y="562"/>
                  </a:lnTo>
                  <a:lnTo>
                    <a:pt x="2717" y="562"/>
                  </a:lnTo>
                  <a:close/>
                  <a:moveTo>
                    <a:pt x="2717" y="583"/>
                  </a:moveTo>
                  <a:lnTo>
                    <a:pt x="2717" y="605"/>
                  </a:lnTo>
                  <a:lnTo>
                    <a:pt x="2714" y="605"/>
                  </a:lnTo>
                  <a:lnTo>
                    <a:pt x="2714" y="583"/>
                  </a:lnTo>
                  <a:lnTo>
                    <a:pt x="2717" y="583"/>
                  </a:lnTo>
                  <a:close/>
                  <a:moveTo>
                    <a:pt x="2717" y="621"/>
                  </a:moveTo>
                  <a:lnTo>
                    <a:pt x="2717" y="627"/>
                  </a:lnTo>
                  <a:lnTo>
                    <a:pt x="2714" y="627"/>
                  </a:lnTo>
                  <a:lnTo>
                    <a:pt x="2714" y="621"/>
                  </a:lnTo>
                  <a:lnTo>
                    <a:pt x="2717" y="621"/>
                  </a:lnTo>
                  <a:close/>
                  <a:moveTo>
                    <a:pt x="2717" y="643"/>
                  </a:moveTo>
                  <a:lnTo>
                    <a:pt x="2717" y="664"/>
                  </a:lnTo>
                  <a:lnTo>
                    <a:pt x="2714" y="664"/>
                  </a:lnTo>
                  <a:lnTo>
                    <a:pt x="2714" y="643"/>
                  </a:lnTo>
                  <a:lnTo>
                    <a:pt x="2717" y="643"/>
                  </a:lnTo>
                  <a:close/>
                  <a:moveTo>
                    <a:pt x="2717" y="681"/>
                  </a:moveTo>
                  <a:lnTo>
                    <a:pt x="2717" y="686"/>
                  </a:lnTo>
                  <a:lnTo>
                    <a:pt x="2714" y="686"/>
                  </a:lnTo>
                  <a:lnTo>
                    <a:pt x="2714" y="681"/>
                  </a:lnTo>
                  <a:lnTo>
                    <a:pt x="2717" y="681"/>
                  </a:lnTo>
                  <a:close/>
                  <a:moveTo>
                    <a:pt x="2717" y="702"/>
                  </a:moveTo>
                  <a:lnTo>
                    <a:pt x="2717" y="724"/>
                  </a:lnTo>
                  <a:lnTo>
                    <a:pt x="2714" y="724"/>
                  </a:lnTo>
                  <a:lnTo>
                    <a:pt x="2714" y="702"/>
                  </a:lnTo>
                  <a:lnTo>
                    <a:pt x="2717" y="702"/>
                  </a:lnTo>
                  <a:close/>
                  <a:moveTo>
                    <a:pt x="2717" y="740"/>
                  </a:moveTo>
                  <a:lnTo>
                    <a:pt x="2717" y="745"/>
                  </a:lnTo>
                  <a:lnTo>
                    <a:pt x="2714" y="745"/>
                  </a:lnTo>
                  <a:lnTo>
                    <a:pt x="2714" y="740"/>
                  </a:lnTo>
                  <a:lnTo>
                    <a:pt x="2717" y="740"/>
                  </a:lnTo>
                  <a:close/>
                  <a:moveTo>
                    <a:pt x="2717" y="762"/>
                  </a:moveTo>
                  <a:lnTo>
                    <a:pt x="2717" y="783"/>
                  </a:lnTo>
                  <a:lnTo>
                    <a:pt x="2714" y="783"/>
                  </a:lnTo>
                  <a:lnTo>
                    <a:pt x="2714" y="762"/>
                  </a:lnTo>
                  <a:lnTo>
                    <a:pt x="2717" y="762"/>
                  </a:lnTo>
                  <a:close/>
                  <a:moveTo>
                    <a:pt x="2717" y="799"/>
                  </a:moveTo>
                  <a:lnTo>
                    <a:pt x="2717" y="805"/>
                  </a:lnTo>
                  <a:lnTo>
                    <a:pt x="2714" y="805"/>
                  </a:lnTo>
                  <a:lnTo>
                    <a:pt x="2714" y="799"/>
                  </a:lnTo>
                  <a:lnTo>
                    <a:pt x="2717" y="799"/>
                  </a:lnTo>
                  <a:close/>
                  <a:moveTo>
                    <a:pt x="2717" y="821"/>
                  </a:moveTo>
                  <a:lnTo>
                    <a:pt x="2717" y="843"/>
                  </a:lnTo>
                  <a:lnTo>
                    <a:pt x="2714" y="843"/>
                  </a:lnTo>
                  <a:lnTo>
                    <a:pt x="2714" y="821"/>
                  </a:lnTo>
                  <a:lnTo>
                    <a:pt x="2717" y="821"/>
                  </a:lnTo>
                  <a:close/>
                  <a:moveTo>
                    <a:pt x="2717" y="859"/>
                  </a:moveTo>
                  <a:lnTo>
                    <a:pt x="2717" y="865"/>
                  </a:lnTo>
                  <a:lnTo>
                    <a:pt x="2714" y="865"/>
                  </a:lnTo>
                  <a:lnTo>
                    <a:pt x="2714" y="859"/>
                  </a:lnTo>
                  <a:lnTo>
                    <a:pt x="2717" y="859"/>
                  </a:lnTo>
                  <a:close/>
                  <a:moveTo>
                    <a:pt x="2717" y="881"/>
                  </a:moveTo>
                  <a:lnTo>
                    <a:pt x="2717" y="902"/>
                  </a:lnTo>
                  <a:lnTo>
                    <a:pt x="2714" y="902"/>
                  </a:lnTo>
                  <a:lnTo>
                    <a:pt x="2714" y="881"/>
                  </a:lnTo>
                  <a:lnTo>
                    <a:pt x="2717" y="881"/>
                  </a:lnTo>
                  <a:close/>
                  <a:moveTo>
                    <a:pt x="2717" y="919"/>
                  </a:moveTo>
                  <a:lnTo>
                    <a:pt x="2717" y="924"/>
                  </a:lnTo>
                  <a:lnTo>
                    <a:pt x="2714" y="924"/>
                  </a:lnTo>
                  <a:lnTo>
                    <a:pt x="2714" y="919"/>
                  </a:lnTo>
                  <a:lnTo>
                    <a:pt x="2717" y="919"/>
                  </a:lnTo>
                  <a:close/>
                  <a:moveTo>
                    <a:pt x="2717" y="940"/>
                  </a:moveTo>
                  <a:lnTo>
                    <a:pt x="2717" y="962"/>
                  </a:lnTo>
                  <a:lnTo>
                    <a:pt x="2714" y="962"/>
                  </a:lnTo>
                  <a:lnTo>
                    <a:pt x="2714" y="940"/>
                  </a:lnTo>
                  <a:lnTo>
                    <a:pt x="2717" y="940"/>
                  </a:lnTo>
                  <a:close/>
                  <a:moveTo>
                    <a:pt x="2717" y="978"/>
                  </a:moveTo>
                  <a:lnTo>
                    <a:pt x="2717" y="984"/>
                  </a:lnTo>
                  <a:lnTo>
                    <a:pt x="2714" y="984"/>
                  </a:lnTo>
                  <a:lnTo>
                    <a:pt x="2714" y="978"/>
                  </a:lnTo>
                  <a:lnTo>
                    <a:pt x="2717" y="978"/>
                  </a:lnTo>
                  <a:close/>
                  <a:moveTo>
                    <a:pt x="2717" y="1000"/>
                  </a:moveTo>
                  <a:lnTo>
                    <a:pt x="2717" y="1021"/>
                  </a:lnTo>
                  <a:lnTo>
                    <a:pt x="2714" y="1021"/>
                  </a:lnTo>
                  <a:lnTo>
                    <a:pt x="2714" y="1000"/>
                  </a:lnTo>
                  <a:lnTo>
                    <a:pt x="2717" y="1000"/>
                  </a:lnTo>
                  <a:close/>
                  <a:moveTo>
                    <a:pt x="2717" y="1038"/>
                  </a:moveTo>
                  <a:lnTo>
                    <a:pt x="2717" y="1043"/>
                  </a:lnTo>
                  <a:lnTo>
                    <a:pt x="2714" y="1043"/>
                  </a:lnTo>
                  <a:lnTo>
                    <a:pt x="2714" y="1038"/>
                  </a:lnTo>
                  <a:lnTo>
                    <a:pt x="2717" y="1038"/>
                  </a:lnTo>
                  <a:close/>
                  <a:moveTo>
                    <a:pt x="2717" y="1059"/>
                  </a:moveTo>
                  <a:lnTo>
                    <a:pt x="2717" y="1081"/>
                  </a:lnTo>
                  <a:lnTo>
                    <a:pt x="2714" y="1081"/>
                  </a:lnTo>
                  <a:lnTo>
                    <a:pt x="2714" y="1059"/>
                  </a:lnTo>
                  <a:lnTo>
                    <a:pt x="2717" y="1059"/>
                  </a:lnTo>
                  <a:close/>
                  <a:moveTo>
                    <a:pt x="2717" y="1097"/>
                  </a:moveTo>
                  <a:lnTo>
                    <a:pt x="2717" y="1102"/>
                  </a:lnTo>
                  <a:lnTo>
                    <a:pt x="2714" y="1102"/>
                  </a:lnTo>
                  <a:lnTo>
                    <a:pt x="2714" y="1097"/>
                  </a:lnTo>
                  <a:lnTo>
                    <a:pt x="2717" y="1097"/>
                  </a:lnTo>
                  <a:close/>
                  <a:moveTo>
                    <a:pt x="2717" y="1119"/>
                  </a:moveTo>
                  <a:lnTo>
                    <a:pt x="2717" y="1140"/>
                  </a:lnTo>
                  <a:lnTo>
                    <a:pt x="2714" y="1140"/>
                  </a:lnTo>
                  <a:lnTo>
                    <a:pt x="2714" y="1119"/>
                  </a:lnTo>
                  <a:lnTo>
                    <a:pt x="2717" y="1119"/>
                  </a:lnTo>
                  <a:close/>
                  <a:moveTo>
                    <a:pt x="2717" y="1157"/>
                  </a:moveTo>
                  <a:lnTo>
                    <a:pt x="2717" y="1162"/>
                  </a:lnTo>
                  <a:lnTo>
                    <a:pt x="2714" y="1162"/>
                  </a:lnTo>
                  <a:lnTo>
                    <a:pt x="2714" y="1157"/>
                  </a:lnTo>
                  <a:lnTo>
                    <a:pt x="2717" y="1157"/>
                  </a:lnTo>
                  <a:close/>
                  <a:moveTo>
                    <a:pt x="2717" y="1178"/>
                  </a:moveTo>
                  <a:lnTo>
                    <a:pt x="2717" y="1200"/>
                  </a:lnTo>
                  <a:lnTo>
                    <a:pt x="2714" y="1200"/>
                  </a:lnTo>
                  <a:lnTo>
                    <a:pt x="2714" y="1178"/>
                  </a:lnTo>
                  <a:lnTo>
                    <a:pt x="2717" y="1178"/>
                  </a:lnTo>
                  <a:close/>
                  <a:moveTo>
                    <a:pt x="2717" y="1216"/>
                  </a:moveTo>
                  <a:lnTo>
                    <a:pt x="2717" y="1222"/>
                  </a:lnTo>
                  <a:lnTo>
                    <a:pt x="2714" y="1222"/>
                  </a:lnTo>
                  <a:lnTo>
                    <a:pt x="2714" y="1216"/>
                  </a:lnTo>
                  <a:lnTo>
                    <a:pt x="2717" y="1216"/>
                  </a:lnTo>
                  <a:close/>
                  <a:moveTo>
                    <a:pt x="2717" y="1238"/>
                  </a:moveTo>
                  <a:lnTo>
                    <a:pt x="2717" y="1259"/>
                  </a:lnTo>
                  <a:lnTo>
                    <a:pt x="2714" y="1259"/>
                  </a:lnTo>
                  <a:lnTo>
                    <a:pt x="2714" y="1238"/>
                  </a:lnTo>
                  <a:lnTo>
                    <a:pt x="2717" y="1238"/>
                  </a:lnTo>
                  <a:close/>
                  <a:moveTo>
                    <a:pt x="2717" y="1276"/>
                  </a:moveTo>
                  <a:lnTo>
                    <a:pt x="2717" y="1281"/>
                  </a:lnTo>
                  <a:lnTo>
                    <a:pt x="2714" y="1281"/>
                  </a:lnTo>
                  <a:lnTo>
                    <a:pt x="2714" y="1276"/>
                  </a:lnTo>
                  <a:lnTo>
                    <a:pt x="2717" y="1276"/>
                  </a:lnTo>
                  <a:close/>
                  <a:moveTo>
                    <a:pt x="2717" y="1297"/>
                  </a:moveTo>
                  <a:lnTo>
                    <a:pt x="2717" y="1319"/>
                  </a:lnTo>
                  <a:lnTo>
                    <a:pt x="2714" y="1319"/>
                  </a:lnTo>
                  <a:lnTo>
                    <a:pt x="2714" y="1297"/>
                  </a:lnTo>
                  <a:lnTo>
                    <a:pt x="2717" y="1297"/>
                  </a:lnTo>
                  <a:close/>
                  <a:moveTo>
                    <a:pt x="2717" y="1335"/>
                  </a:moveTo>
                  <a:lnTo>
                    <a:pt x="2717" y="1340"/>
                  </a:lnTo>
                  <a:lnTo>
                    <a:pt x="2714" y="1340"/>
                  </a:lnTo>
                  <a:lnTo>
                    <a:pt x="2714" y="1335"/>
                  </a:lnTo>
                  <a:lnTo>
                    <a:pt x="2717" y="1335"/>
                  </a:lnTo>
                  <a:close/>
                  <a:moveTo>
                    <a:pt x="2717" y="1357"/>
                  </a:moveTo>
                  <a:lnTo>
                    <a:pt x="2717" y="1378"/>
                  </a:lnTo>
                  <a:lnTo>
                    <a:pt x="2714" y="1378"/>
                  </a:lnTo>
                  <a:lnTo>
                    <a:pt x="2714" y="1357"/>
                  </a:lnTo>
                  <a:lnTo>
                    <a:pt x="2717" y="1357"/>
                  </a:lnTo>
                  <a:close/>
                  <a:moveTo>
                    <a:pt x="2717" y="1395"/>
                  </a:moveTo>
                  <a:lnTo>
                    <a:pt x="2717" y="1400"/>
                  </a:lnTo>
                  <a:lnTo>
                    <a:pt x="2714" y="1400"/>
                  </a:lnTo>
                  <a:lnTo>
                    <a:pt x="2714" y="1395"/>
                  </a:lnTo>
                  <a:lnTo>
                    <a:pt x="2717" y="1395"/>
                  </a:lnTo>
                  <a:close/>
                  <a:moveTo>
                    <a:pt x="2717" y="1416"/>
                  </a:moveTo>
                  <a:lnTo>
                    <a:pt x="2717" y="1438"/>
                  </a:lnTo>
                  <a:lnTo>
                    <a:pt x="2714" y="1438"/>
                  </a:lnTo>
                  <a:lnTo>
                    <a:pt x="2714" y="1416"/>
                  </a:lnTo>
                  <a:lnTo>
                    <a:pt x="2717" y="1416"/>
                  </a:lnTo>
                  <a:close/>
                  <a:moveTo>
                    <a:pt x="2717" y="1454"/>
                  </a:moveTo>
                  <a:lnTo>
                    <a:pt x="2717" y="1459"/>
                  </a:lnTo>
                  <a:lnTo>
                    <a:pt x="2714" y="1459"/>
                  </a:lnTo>
                  <a:lnTo>
                    <a:pt x="2714" y="1454"/>
                  </a:lnTo>
                  <a:lnTo>
                    <a:pt x="2717" y="1454"/>
                  </a:lnTo>
                  <a:close/>
                  <a:moveTo>
                    <a:pt x="2717" y="1476"/>
                  </a:moveTo>
                  <a:lnTo>
                    <a:pt x="2717" y="1498"/>
                  </a:lnTo>
                  <a:lnTo>
                    <a:pt x="2714" y="1498"/>
                  </a:lnTo>
                  <a:lnTo>
                    <a:pt x="2714" y="1476"/>
                  </a:lnTo>
                  <a:lnTo>
                    <a:pt x="2717" y="1476"/>
                  </a:lnTo>
                  <a:close/>
                  <a:moveTo>
                    <a:pt x="2717" y="1514"/>
                  </a:moveTo>
                  <a:lnTo>
                    <a:pt x="2717" y="1518"/>
                  </a:lnTo>
                  <a:lnTo>
                    <a:pt x="2714" y="1518"/>
                  </a:lnTo>
                  <a:lnTo>
                    <a:pt x="2714" y="1513"/>
                  </a:lnTo>
                  <a:lnTo>
                    <a:pt x="2716" y="1513"/>
                  </a:lnTo>
                  <a:lnTo>
                    <a:pt x="2714" y="1516"/>
                  </a:lnTo>
                  <a:lnTo>
                    <a:pt x="2714" y="1514"/>
                  </a:lnTo>
                  <a:lnTo>
                    <a:pt x="2717" y="1514"/>
                  </a:lnTo>
                  <a:close/>
                  <a:moveTo>
                    <a:pt x="2706" y="1518"/>
                  </a:moveTo>
                  <a:lnTo>
                    <a:pt x="2695" y="1518"/>
                  </a:lnTo>
                  <a:lnTo>
                    <a:pt x="2695" y="1513"/>
                  </a:lnTo>
                  <a:lnTo>
                    <a:pt x="2706" y="1513"/>
                  </a:lnTo>
                  <a:lnTo>
                    <a:pt x="2706" y="1518"/>
                  </a:lnTo>
                  <a:close/>
                  <a:moveTo>
                    <a:pt x="2687" y="1518"/>
                  </a:moveTo>
                  <a:lnTo>
                    <a:pt x="2684" y="1518"/>
                  </a:lnTo>
                  <a:lnTo>
                    <a:pt x="2684" y="1513"/>
                  </a:lnTo>
                  <a:lnTo>
                    <a:pt x="2687" y="1513"/>
                  </a:lnTo>
                  <a:lnTo>
                    <a:pt x="2687" y="1518"/>
                  </a:lnTo>
                  <a:close/>
                  <a:moveTo>
                    <a:pt x="2676" y="1518"/>
                  </a:moveTo>
                  <a:lnTo>
                    <a:pt x="2665" y="1518"/>
                  </a:lnTo>
                  <a:lnTo>
                    <a:pt x="2665" y="1513"/>
                  </a:lnTo>
                  <a:lnTo>
                    <a:pt x="2676" y="1513"/>
                  </a:lnTo>
                  <a:lnTo>
                    <a:pt x="2676" y="1518"/>
                  </a:lnTo>
                  <a:close/>
                  <a:moveTo>
                    <a:pt x="2657" y="1518"/>
                  </a:moveTo>
                  <a:lnTo>
                    <a:pt x="2654" y="1518"/>
                  </a:lnTo>
                  <a:lnTo>
                    <a:pt x="2654" y="1513"/>
                  </a:lnTo>
                  <a:lnTo>
                    <a:pt x="2657" y="1513"/>
                  </a:lnTo>
                  <a:lnTo>
                    <a:pt x="2657" y="1518"/>
                  </a:lnTo>
                  <a:close/>
                  <a:moveTo>
                    <a:pt x="2646" y="1518"/>
                  </a:moveTo>
                  <a:lnTo>
                    <a:pt x="2635" y="1518"/>
                  </a:lnTo>
                  <a:lnTo>
                    <a:pt x="2635" y="1513"/>
                  </a:lnTo>
                  <a:lnTo>
                    <a:pt x="2646" y="1513"/>
                  </a:lnTo>
                  <a:lnTo>
                    <a:pt x="2646" y="1518"/>
                  </a:lnTo>
                  <a:close/>
                  <a:moveTo>
                    <a:pt x="2627" y="1518"/>
                  </a:moveTo>
                  <a:lnTo>
                    <a:pt x="2625" y="1518"/>
                  </a:lnTo>
                  <a:lnTo>
                    <a:pt x="2625" y="1513"/>
                  </a:lnTo>
                  <a:lnTo>
                    <a:pt x="2627" y="1513"/>
                  </a:lnTo>
                  <a:lnTo>
                    <a:pt x="2627" y="1518"/>
                  </a:lnTo>
                  <a:close/>
                  <a:moveTo>
                    <a:pt x="2616" y="1518"/>
                  </a:moveTo>
                  <a:lnTo>
                    <a:pt x="2606" y="1518"/>
                  </a:lnTo>
                  <a:lnTo>
                    <a:pt x="2606" y="1513"/>
                  </a:lnTo>
                  <a:lnTo>
                    <a:pt x="2616" y="1513"/>
                  </a:lnTo>
                  <a:lnTo>
                    <a:pt x="2616" y="1518"/>
                  </a:lnTo>
                  <a:close/>
                  <a:moveTo>
                    <a:pt x="2597" y="1518"/>
                  </a:moveTo>
                  <a:lnTo>
                    <a:pt x="2595" y="1518"/>
                  </a:lnTo>
                  <a:lnTo>
                    <a:pt x="2595" y="1513"/>
                  </a:lnTo>
                  <a:lnTo>
                    <a:pt x="2597" y="1513"/>
                  </a:lnTo>
                  <a:lnTo>
                    <a:pt x="2597" y="1518"/>
                  </a:lnTo>
                  <a:close/>
                  <a:moveTo>
                    <a:pt x="2587" y="1518"/>
                  </a:moveTo>
                  <a:lnTo>
                    <a:pt x="2576" y="1518"/>
                  </a:lnTo>
                  <a:lnTo>
                    <a:pt x="2576" y="1513"/>
                  </a:lnTo>
                  <a:lnTo>
                    <a:pt x="2587" y="1513"/>
                  </a:lnTo>
                  <a:lnTo>
                    <a:pt x="2587" y="1518"/>
                  </a:lnTo>
                  <a:close/>
                  <a:moveTo>
                    <a:pt x="2567" y="1518"/>
                  </a:moveTo>
                  <a:lnTo>
                    <a:pt x="2565" y="1518"/>
                  </a:lnTo>
                  <a:lnTo>
                    <a:pt x="2565" y="1513"/>
                  </a:lnTo>
                  <a:lnTo>
                    <a:pt x="2567" y="1513"/>
                  </a:lnTo>
                  <a:lnTo>
                    <a:pt x="2567" y="1518"/>
                  </a:lnTo>
                  <a:close/>
                  <a:moveTo>
                    <a:pt x="2557" y="1518"/>
                  </a:moveTo>
                  <a:lnTo>
                    <a:pt x="2546" y="1518"/>
                  </a:lnTo>
                  <a:lnTo>
                    <a:pt x="2546" y="1513"/>
                  </a:lnTo>
                  <a:lnTo>
                    <a:pt x="2557" y="1513"/>
                  </a:lnTo>
                  <a:lnTo>
                    <a:pt x="2557" y="1518"/>
                  </a:lnTo>
                  <a:close/>
                  <a:moveTo>
                    <a:pt x="2538" y="1518"/>
                  </a:moveTo>
                  <a:lnTo>
                    <a:pt x="2535" y="1518"/>
                  </a:lnTo>
                  <a:lnTo>
                    <a:pt x="2535" y="1513"/>
                  </a:lnTo>
                  <a:lnTo>
                    <a:pt x="2538" y="1513"/>
                  </a:lnTo>
                  <a:lnTo>
                    <a:pt x="2538" y="1518"/>
                  </a:lnTo>
                  <a:close/>
                  <a:moveTo>
                    <a:pt x="2527" y="1518"/>
                  </a:moveTo>
                  <a:lnTo>
                    <a:pt x="2516" y="1518"/>
                  </a:lnTo>
                  <a:lnTo>
                    <a:pt x="2516" y="1513"/>
                  </a:lnTo>
                  <a:lnTo>
                    <a:pt x="2527" y="1513"/>
                  </a:lnTo>
                  <a:lnTo>
                    <a:pt x="2527" y="1518"/>
                  </a:lnTo>
                  <a:close/>
                  <a:moveTo>
                    <a:pt x="2508" y="1518"/>
                  </a:moveTo>
                  <a:lnTo>
                    <a:pt x="2505" y="1518"/>
                  </a:lnTo>
                  <a:lnTo>
                    <a:pt x="2505" y="1513"/>
                  </a:lnTo>
                  <a:lnTo>
                    <a:pt x="2508" y="1513"/>
                  </a:lnTo>
                  <a:lnTo>
                    <a:pt x="2508" y="1518"/>
                  </a:lnTo>
                  <a:close/>
                  <a:moveTo>
                    <a:pt x="2497" y="1518"/>
                  </a:moveTo>
                  <a:lnTo>
                    <a:pt x="2486" y="1518"/>
                  </a:lnTo>
                  <a:lnTo>
                    <a:pt x="2486" y="1513"/>
                  </a:lnTo>
                  <a:lnTo>
                    <a:pt x="2497" y="1513"/>
                  </a:lnTo>
                  <a:lnTo>
                    <a:pt x="2497" y="1518"/>
                  </a:lnTo>
                  <a:close/>
                  <a:moveTo>
                    <a:pt x="2478" y="1518"/>
                  </a:moveTo>
                  <a:lnTo>
                    <a:pt x="2475" y="1518"/>
                  </a:lnTo>
                  <a:lnTo>
                    <a:pt x="2475" y="1513"/>
                  </a:lnTo>
                  <a:lnTo>
                    <a:pt x="2478" y="1513"/>
                  </a:lnTo>
                  <a:lnTo>
                    <a:pt x="2478" y="1518"/>
                  </a:lnTo>
                  <a:close/>
                  <a:moveTo>
                    <a:pt x="2467" y="1518"/>
                  </a:moveTo>
                  <a:lnTo>
                    <a:pt x="2456" y="1518"/>
                  </a:lnTo>
                  <a:lnTo>
                    <a:pt x="2456" y="1513"/>
                  </a:lnTo>
                  <a:lnTo>
                    <a:pt x="2467" y="1513"/>
                  </a:lnTo>
                  <a:lnTo>
                    <a:pt x="2467" y="1518"/>
                  </a:lnTo>
                  <a:close/>
                  <a:moveTo>
                    <a:pt x="2448" y="1518"/>
                  </a:moveTo>
                  <a:lnTo>
                    <a:pt x="2445" y="1518"/>
                  </a:lnTo>
                  <a:lnTo>
                    <a:pt x="2445" y="1513"/>
                  </a:lnTo>
                  <a:lnTo>
                    <a:pt x="2448" y="1513"/>
                  </a:lnTo>
                  <a:lnTo>
                    <a:pt x="2448" y="1518"/>
                  </a:lnTo>
                  <a:close/>
                  <a:moveTo>
                    <a:pt x="2437" y="1518"/>
                  </a:moveTo>
                  <a:lnTo>
                    <a:pt x="2426" y="1518"/>
                  </a:lnTo>
                  <a:lnTo>
                    <a:pt x="2426" y="1513"/>
                  </a:lnTo>
                  <a:lnTo>
                    <a:pt x="2437" y="1513"/>
                  </a:lnTo>
                  <a:lnTo>
                    <a:pt x="2437" y="1518"/>
                  </a:lnTo>
                  <a:close/>
                  <a:moveTo>
                    <a:pt x="2418" y="1518"/>
                  </a:moveTo>
                  <a:lnTo>
                    <a:pt x="2415" y="1518"/>
                  </a:lnTo>
                  <a:lnTo>
                    <a:pt x="2415" y="1513"/>
                  </a:lnTo>
                  <a:lnTo>
                    <a:pt x="2418" y="1513"/>
                  </a:lnTo>
                  <a:lnTo>
                    <a:pt x="2418" y="1518"/>
                  </a:lnTo>
                  <a:close/>
                  <a:moveTo>
                    <a:pt x="2407" y="1518"/>
                  </a:moveTo>
                  <a:lnTo>
                    <a:pt x="2396" y="1518"/>
                  </a:lnTo>
                  <a:lnTo>
                    <a:pt x="2396" y="1513"/>
                  </a:lnTo>
                  <a:lnTo>
                    <a:pt x="2407" y="1513"/>
                  </a:lnTo>
                  <a:lnTo>
                    <a:pt x="2407" y="1518"/>
                  </a:lnTo>
                  <a:close/>
                  <a:moveTo>
                    <a:pt x="2388" y="1518"/>
                  </a:moveTo>
                  <a:lnTo>
                    <a:pt x="2385" y="1518"/>
                  </a:lnTo>
                  <a:lnTo>
                    <a:pt x="2385" y="1513"/>
                  </a:lnTo>
                  <a:lnTo>
                    <a:pt x="2388" y="1513"/>
                  </a:lnTo>
                  <a:lnTo>
                    <a:pt x="2388" y="1518"/>
                  </a:lnTo>
                  <a:close/>
                  <a:moveTo>
                    <a:pt x="2377" y="1518"/>
                  </a:moveTo>
                  <a:lnTo>
                    <a:pt x="2366" y="1518"/>
                  </a:lnTo>
                  <a:lnTo>
                    <a:pt x="2366" y="1513"/>
                  </a:lnTo>
                  <a:lnTo>
                    <a:pt x="2377" y="1513"/>
                  </a:lnTo>
                  <a:lnTo>
                    <a:pt x="2377" y="1518"/>
                  </a:lnTo>
                  <a:close/>
                  <a:moveTo>
                    <a:pt x="2358" y="1518"/>
                  </a:moveTo>
                  <a:lnTo>
                    <a:pt x="2356" y="1518"/>
                  </a:lnTo>
                  <a:lnTo>
                    <a:pt x="2356" y="1513"/>
                  </a:lnTo>
                  <a:lnTo>
                    <a:pt x="2358" y="1513"/>
                  </a:lnTo>
                  <a:lnTo>
                    <a:pt x="2358" y="1518"/>
                  </a:lnTo>
                  <a:close/>
                  <a:moveTo>
                    <a:pt x="2347" y="1518"/>
                  </a:moveTo>
                  <a:lnTo>
                    <a:pt x="2337" y="1518"/>
                  </a:lnTo>
                  <a:lnTo>
                    <a:pt x="2337" y="1513"/>
                  </a:lnTo>
                  <a:lnTo>
                    <a:pt x="2347" y="1513"/>
                  </a:lnTo>
                  <a:lnTo>
                    <a:pt x="2347" y="1518"/>
                  </a:lnTo>
                  <a:close/>
                  <a:moveTo>
                    <a:pt x="2328" y="1518"/>
                  </a:moveTo>
                  <a:lnTo>
                    <a:pt x="2326" y="1518"/>
                  </a:lnTo>
                  <a:lnTo>
                    <a:pt x="2326" y="1513"/>
                  </a:lnTo>
                  <a:lnTo>
                    <a:pt x="2328" y="1513"/>
                  </a:lnTo>
                  <a:lnTo>
                    <a:pt x="2328" y="1518"/>
                  </a:lnTo>
                  <a:close/>
                  <a:moveTo>
                    <a:pt x="2318" y="1518"/>
                  </a:moveTo>
                  <a:lnTo>
                    <a:pt x="2307" y="1518"/>
                  </a:lnTo>
                  <a:lnTo>
                    <a:pt x="2307" y="1513"/>
                  </a:lnTo>
                  <a:lnTo>
                    <a:pt x="2318" y="1513"/>
                  </a:lnTo>
                  <a:lnTo>
                    <a:pt x="2318" y="1518"/>
                  </a:lnTo>
                  <a:close/>
                  <a:moveTo>
                    <a:pt x="2299" y="1518"/>
                  </a:moveTo>
                  <a:lnTo>
                    <a:pt x="2296" y="1518"/>
                  </a:lnTo>
                  <a:lnTo>
                    <a:pt x="2296" y="1513"/>
                  </a:lnTo>
                  <a:lnTo>
                    <a:pt x="2299" y="1513"/>
                  </a:lnTo>
                  <a:lnTo>
                    <a:pt x="2299" y="1518"/>
                  </a:lnTo>
                  <a:close/>
                  <a:moveTo>
                    <a:pt x="2288" y="1518"/>
                  </a:moveTo>
                  <a:lnTo>
                    <a:pt x="2277" y="1518"/>
                  </a:lnTo>
                  <a:lnTo>
                    <a:pt x="2277" y="1513"/>
                  </a:lnTo>
                  <a:lnTo>
                    <a:pt x="2288" y="1513"/>
                  </a:lnTo>
                  <a:lnTo>
                    <a:pt x="2288" y="1518"/>
                  </a:lnTo>
                  <a:close/>
                  <a:moveTo>
                    <a:pt x="2269" y="1518"/>
                  </a:moveTo>
                  <a:lnTo>
                    <a:pt x="2266" y="1518"/>
                  </a:lnTo>
                  <a:lnTo>
                    <a:pt x="2266" y="1513"/>
                  </a:lnTo>
                  <a:lnTo>
                    <a:pt x="2269" y="1513"/>
                  </a:lnTo>
                  <a:lnTo>
                    <a:pt x="2269" y="1518"/>
                  </a:lnTo>
                  <a:close/>
                  <a:moveTo>
                    <a:pt x="2258" y="1518"/>
                  </a:moveTo>
                  <a:lnTo>
                    <a:pt x="2247" y="1518"/>
                  </a:lnTo>
                  <a:lnTo>
                    <a:pt x="2247" y="1513"/>
                  </a:lnTo>
                  <a:lnTo>
                    <a:pt x="2258" y="1513"/>
                  </a:lnTo>
                  <a:lnTo>
                    <a:pt x="2258" y="1518"/>
                  </a:lnTo>
                  <a:close/>
                  <a:moveTo>
                    <a:pt x="2239" y="1518"/>
                  </a:moveTo>
                  <a:lnTo>
                    <a:pt x="2236" y="1518"/>
                  </a:lnTo>
                  <a:lnTo>
                    <a:pt x="2236" y="1513"/>
                  </a:lnTo>
                  <a:lnTo>
                    <a:pt x="2239" y="1513"/>
                  </a:lnTo>
                  <a:lnTo>
                    <a:pt x="2239" y="1518"/>
                  </a:lnTo>
                  <a:close/>
                  <a:moveTo>
                    <a:pt x="2228" y="1518"/>
                  </a:moveTo>
                  <a:lnTo>
                    <a:pt x="2217" y="1518"/>
                  </a:lnTo>
                  <a:lnTo>
                    <a:pt x="2217" y="1513"/>
                  </a:lnTo>
                  <a:lnTo>
                    <a:pt x="2228" y="1513"/>
                  </a:lnTo>
                  <a:lnTo>
                    <a:pt x="2228" y="1518"/>
                  </a:lnTo>
                  <a:close/>
                  <a:moveTo>
                    <a:pt x="2209" y="1518"/>
                  </a:moveTo>
                  <a:lnTo>
                    <a:pt x="2206" y="1518"/>
                  </a:lnTo>
                  <a:lnTo>
                    <a:pt x="2206" y="1513"/>
                  </a:lnTo>
                  <a:lnTo>
                    <a:pt x="2209" y="1513"/>
                  </a:lnTo>
                  <a:lnTo>
                    <a:pt x="2209" y="1518"/>
                  </a:lnTo>
                  <a:close/>
                  <a:moveTo>
                    <a:pt x="2198" y="1518"/>
                  </a:moveTo>
                  <a:lnTo>
                    <a:pt x="2187" y="1518"/>
                  </a:lnTo>
                  <a:lnTo>
                    <a:pt x="2187" y="1513"/>
                  </a:lnTo>
                  <a:lnTo>
                    <a:pt x="2198" y="1513"/>
                  </a:lnTo>
                  <a:lnTo>
                    <a:pt x="2198" y="1518"/>
                  </a:lnTo>
                  <a:close/>
                  <a:moveTo>
                    <a:pt x="2179" y="1518"/>
                  </a:moveTo>
                  <a:lnTo>
                    <a:pt x="2176" y="1518"/>
                  </a:lnTo>
                  <a:lnTo>
                    <a:pt x="2176" y="1513"/>
                  </a:lnTo>
                  <a:lnTo>
                    <a:pt x="2179" y="1513"/>
                  </a:lnTo>
                  <a:lnTo>
                    <a:pt x="2179" y="1518"/>
                  </a:lnTo>
                  <a:close/>
                  <a:moveTo>
                    <a:pt x="2168" y="1518"/>
                  </a:moveTo>
                  <a:lnTo>
                    <a:pt x="2157" y="1518"/>
                  </a:lnTo>
                  <a:lnTo>
                    <a:pt x="2157" y="1513"/>
                  </a:lnTo>
                  <a:lnTo>
                    <a:pt x="2168" y="1513"/>
                  </a:lnTo>
                  <a:lnTo>
                    <a:pt x="2168" y="1518"/>
                  </a:lnTo>
                  <a:close/>
                  <a:moveTo>
                    <a:pt x="2149" y="1518"/>
                  </a:moveTo>
                  <a:lnTo>
                    <a:pt x="2146" y="1518"/>
                  </a:lnTo>
                  <a:lnTo>
                    <a:pt x="2146" y="1513"/>
                  </a:lnTo>
                  <a:lnTo>
                    <a:pt x="2149" y="1513"/>
                  </a:lnTo>
                  <a:lnTo>
                    <a:pt x="2149" y="1518"/>
                  </a:lnTo>
                  <a:close/>
                  <a:moveTo>
                    <a:pt x="2138" y="1518"/>
                  </a:moveTo>
                  <a:lnTo>
                    <a:pt x="2127" y="1518"/>
                  </a:lnTo>
                  <a:lnTo>
                    <a:pt x="2127" y="1513"/>
                  </a:lnTo>
                  <a:lnTo>
                    <a:pt x="2138" y="1513"/>
                  </a:lnTo>
                  <a:lnTo>
                    <a:pt x="2138" y="1518"/>
                  </a:lnTo>
                  <a:close/>
                  <a:moveTo>
                    <a:pt x="2119" y="1518"/>
                  </a:moveTo>
                  <a:lnTo>
                    <a:pt x="2116" y="1518"/>
                  </a:lnTo>
                  <a:lnTo>
                    <a:pt x="2116" y="1513"/>
                  </a:lnTo>
                  <a:lnTo>
                    <a:pt x="2119" y="1513"/>
                  </a:lnTo>
                  <a:lnTo>
                    <a:pt x="2119" y="1518"/>
                  </a:lnTo>
                  <a:close/>
                  <a:moveTo>
                    <a:pt x="2108" y="1518"/>
                  </a:moveTo>
                  <a:lnTo>
                    <a:pt x="2097" y="1518"/>
                  </a:lnTo>
                  <a:lnTo>
                    <a:pt x="2097" y="1513"/>
                  </a:lnTo>
                  <a:lnTo>
                    <a:pt x="2108" y="1513"/>
                  </a:lnTo>
                  <a:lnTo>
                    <a:pt x="2108" y="1518"/>
                  </a:lnTo>
                  <a:close/>
                  <a:moveTo>
                    <a:pt x="2089" y="1518"/>
                  </a:moveTo>
                  <a:lnTo>
                    <a:pt x="2087" y="1518"/>
                  </a:lnTo>
                  <a:lnTo>
                    <a:pt x="2087" y="1513"/>
                  </a:lnTo>
                  <a:lnTo>
                    <a:pt x="2089" y="1513"/>
                  </a:lnTo>
                  <a:lnTo>
                    <a:pt x="2089" y="1518"/>
                  </a:lnTo>
                  <a:close/>
                  <a:moveTo>
                    <a:pt x="2078" y="1518"/>
                  </a:moveTo>
                  <a:lnTo>
                    <a:pt x="2067" y="1518"/>
                  </a:lnTo>
                  <a:lnTo>
                    <a:pt x="2067" y="1513"/>
                  </a:lnTo>
                  <a:lnTo>
                    <a:pt x="2078" y="1513"/>
                  </a:lnTo>
                  <a:lnTo>
                    <a:pt x="2078" y="1518"/>
                  </a:lnTo>
                  <a:close/>
                  <a:moveTo>
                    <a:pt x="2059" y="1518"/>
                  </a:moveTo>
                  <a:lnTo>
                    <a:pt x="2057" y="1518"/>
                  </a:lnTo>
                  <a:lnTo>
                    <a:pt x="2057" y="1513"/>
                  </a:lnTo>
                  <a:lnTo>
                    <a:pt x="2059" y="1513"/>
                  </a:lnTo>
                  <a:lnTo>
                    <a:pt x="2059" y="1518"/>
                  </a:lnTo>
                  <a:close/>
                  <a:moveTo>
                    <a:pt x="2048" y="1518"/>
                  </a:moveTo>
                  <a:lnTo>
                    <a:pt x="2038" y="1518"/>
                  </a:lnTo>
                  <a:lnTo>
                    <a:pt x="2038" y="1513"/>
                  </a:lnTo>
                  <a:lnTo>
                    <a:pt x="2048" y="1513"/>
                  </a:lnTo>
                  <a:lnTo>
                    <a:pt x="2048" y="1518"/>
                  </a:lnTo>
                  <a:close/>
                  <a:moveTo>
                    <a:pt x="2029" y="1518"/>
                  </a:moveTo>
                  <a:lnTo>
                    <a:pt x="2027" y="1518"/>
                  </a:lnTo>
                  <a:lnTo>
                    <a:pt x="2027" y="1513"/>
                  </a:lnTo>
                  <a:lnTo>
                    <a:pt x="2029" y="1513"/>
                  </a:lnTo>
                  <a:lnTo>
                    <a:pt x="2029" y="1518"/>
                  </a:lnTo>
                  <a:close/>
                  <a:moveTo>
                    <a:pt x="2019" y="1518"/>
                  </a:moveTo>
                  <a:lnTo>
                    <a:pt x="2008" y="1518"/>
                  </a:lnTo>
                  <a:lnTo>
                    <a:pt x="2008" y="1513"/>
                  </a:lnTo>
                  <a:lnTo>
                    <a:pt x="2019" y="1513"/>
                  </a:lnTo>
                  <a:lnTo>
                    <a:pt x="2019" y="1518"/>
                  </a:lnTo>
                  <a:close/>
                  <a:moveTo>
                    <a:pt x="2000" y="1518"/>
                  </a:moveTo>
                  <a:lnTo>
                    <a:pt x="1997" y="1518"/>
                  </a:lnTo>
                  <a:lnTo>
                    <a:pt x="1997" y="1513"/>
                  </a:lnTo>
                  <a:lnTo>
                    <a:pt x="2000" y="1513"/>
                  </a:lnTo>
                  <a:lnTo>
                    <a:pt x="2000" y="1518"/>
                  </a:lnTo>
                  <a:close/>
                  <a:moveTo>
                    <a:pt x="1989" y="1518"/>
                  </a:moveTo>
                  <a:lnTo>
                    <a:pt x="1978" y="1518"/>
                  </a:lnTo>
                  <a:lnTo>
                    <a:pt x="1978" y="1513"/>
                  </a:lnTo>
                  <a:lnTo>
                    <a:pt x="1989" y="1513"/>
                  </a:lnTo>
                  <a:lnTo>
                    <a:pt x="1989" y="1518"/>
                  </a:lnTo>
                  <a:close/>
                  <a:moveTo>
                    <a:pt x="1970" y="1518"/>
                  </a:moveTo>
                  <a:lnTo>
                    <a:pt x="1967" y="1518"/>
                  </a:lnTo>
                  <a:lnTo>
                    <a:pt x="1967" y="1513"/>
                  </a:lnTo>
                  <a:lnTo>
                    <a:pt x="1970" y="1513"/>
                  </a:lnTo>
                  <a:lnTo>
                    <a:pt x="1970" y="1518"/>
                  </a:lnTo>
                  <a:close/>
                  <a:moveTo>
                    <a:pt x="1959" y="1518"/>
                  </a:moveTo>
                  <a:lnTo>
                    <a:pt x="1948" y="1518"/>
                  </a:lnTo>
                  <a:lnTo>
                    <a:pt x="1948" y="1513"/>
                  </a:lnTo>
                  <a:lnTo>
                    <a:pt x="1959" y="1513"/>
                  </a:lnTo>
                  <a:lnTo>
                    <a:pt x="1959" y="1518"/>
                  </a:lnTo>
                  <a:close/>
                  <a:moveTo>
                    <a:pt x="1940" y="1518"/>
                  </a:moveTo>
                  <a:lnTo>
                    <a:pt x="1937" y="1518"/>
                  </a:lnTo>
                  <a:lnTo>
                    <a:pt x="1937" y="1513"/>
                  </a:lnTo>
                  <a:lnTo>
                    <a:pt x="1940" y="1513"/>
                  </a:lnTo>
                  <a:lnTo>
                    <a:pt x="1940" y="1518"/>
                  </a:lnTo>
                  <a:close/>
                  <a:moveTo>
                    <a:pt x="1929" y="1518"/>
                  </a:moveTo>
                  <a:lnTo>
                    <a:pt x="1918" y="1518"/>
                  </a:lnTo>
                  <a:lnTo>
                    <a:pt x="1918" y="1513"/>
                  </a:lnTo>
                  <a:lnTo>
                    <a:pt x="1929" y="1513"/>
                  </a:lnTo>
                  <a:lnTo>
                    <a:pt x="1929" y="1518"/>
                  </a:lnTo>
                  <a:close/>
                  <a:moveTo>
                    <a:pt x="1910" y="1518"/>
                  </a:moveTo>
                  <a:lnTo>
                    <a:pt x="1907" y="1518"/>
                  </a:lnTo>
                  <a:lnTo>
                    <a:pt x="1907" y="1513"/>
                  </a:lnTo>
                  <a:lnTo>
                    <a:pt x="1910" y="1513"/>
                  </a:lnTo>
                  <a:lnTo>
                    <a:pt x="1910" y="1518"/>
                  </a:lnTo>
                  <a:close/>
                  <a:moveTo>
                    <a:pt x="1899" y="1518"/>
                  </a:moveTo>
                  <a:lnTo>
                    <a:pt x="1888" y="1518"/>
                  </a:lnTo>
                  <a:lnTo>
                    <a:pt x="1888" y="1513"/>
                  </a:lnTo>
                  <a:lnTo>
                    <a:pt x="1899" y="1513"/>
                  </a:lnTo>
                  <a:lnTo>
                    <a:pt x="1899" y="1518"/>
                  </a:lnTo>
                  <a:close/>
                  <a:moveTo>
                    <a:pt x="1880" y="1518"/>
                  </a:moveTo>
                  <a:lnTo>
                    <a:pt x="1877" y="1518"/>
                  </a:lnTo>
                  <a:lnTo>
                    <a:pt x="1877" y="1513"/>
                  </a:lnTo>
                  <a:lnTo>
                    <a:pt x="1880" y="1513"/>
                  </a:lnTo>
                  <a:lnTo>
                    <a:pt x="1880" y="1518"/>
                  </a:lnTo>
                  <a:close/>
                  <a:moveTo>
                    <a:pt x="1869" y="1518"/>
                  </a:moveTo>
                  <a:lnTo>
                    <a:pt x="1858" y="1518"/>
                  </a:lnTo>
                  <a:lnTo>
                    <a:pt x="1858" y="1513"/>
                  </a:lnTo>
                  <a:lnTo>
                    <a:pt x="1869" y="1513"/>
                  </a:lnTo>
                  <a:lnTo>
                    <a:pt x="1869" y="1518"/>
                  </a:lnTo>
                  <a:close/>
                  <a:moveTo>
                    <a:pt x="1850" y="1518"/>
                  </a:moveTo>
                  <a:lnTo>
                    <a:pt x="1847" y="1518"/>
                  </a:lnTo>
                  <a:lnTo>
                    <a:pt x="1847" y="1513"/>
                  </a:lnTo>
                  <a:lnTo>
                    <a:pt x="1850" y="1513"/>
                  </a:lnTo>
                  <a:lnTo>
                    <a:pt x="1850" y="1518"/>
                  </a:lnTo>
                  <a:close/>
                  <a:moveTo>
                    <a:pt x="1839" y="1518"/>
                  </a:moveTo>
                  <a:lnTo>
                    <a:pt x="1828" y="1518"/>
                  </a:lnTo>
                  <a:lnTo>
                    <a:pt x="1828" y="1513"/>
                  </a:lnTo>
                  <a:lnTo>
                    <a:pt x="1839" y="1513"/>
                  </a:lnTo>
                  <a:lnTo>
                    <a:pt x="1839" y="1518"/>
                  </a:lnTo>
                  <a:close/>
                  <a:moveTo>
                    <a:pt x="1820" y="1518"/>
                  </a:moveTo>
                  <a:lnTo>
                    <a:pt x="1818" y="1518"/>
                  </a:lnTo>
                  <a:lnTo>
                    <a:pt x="1818" y="1513"/>
                  </a:lnTo>
                  <a:lnTo>
                    <a:pt x="1820" y="1513"/>
                  </a:lnTo>
                  <a:lnTo>
                    <a:pt x="1820" y="1518"/>
                  </a:lnTo>
                  <a:close/>
                  <a:moveTo>
                    <a:pt x="1809" y="1518"/>
                  </a:moveTo>
                  <a:lnTo>
                    <a:pt x="1799" y="1518"/>
                  </a:lnTo>
                  <a:lnTo>
                    <a:pt x="1799" y="1513"/>
                  </a:lnTo>
                  <a:lnTo>
                    <a:pt x="1809" y="1513"/>
                  </a:lnTo>
                  <a:lnTo>
                    <a:pt x="1809" y="1518"/>
                  </a:lnTo>
                  <a:close/>
                  <a:moveTo>
                    <a:pt x="1790" y="1518"/>
                  </a:moveTo>
                  <a:lnTo>
                    <a:pt x="1788" y="1518"/>
                  </a:lnTo>
                  <a:lnTo>
                    <a:pt x="1788" y="1513"/>
                  </a:lnTo>
                  <a:lnTo>
                    <a:pt x="1790" y="1513"/>
                  </a:lnTo>
                  <a:lnTo>
                    <a:pt x="1790" y="1518"/>
                  </a:lnTo>
                  <a:close/>
                  <a:moveTo>
                    <a:pt x="1780" y="1518"/>
                  </a:moveTo>
                  <a:lnTo>
                    <a:pt x="1769" y="1518"/>
                  </a:lnTo>
                  <a:lnTo>
                    <a:pt x="1769" y="1513"/>
                  </a:lnTo>
                  <a:lnTo>
                    <a:pt x="1780" y="1513"/>
                  </a:lnTo>
                  <a:lnTo>
                    <a:pt x="1780" y="1518"/>
                  </a:lnTo>
                  <a:close/>
                  <a:moveTo>
                    <a:pt x="1761" y="1518"/>
                  </a:moveTo>
                  <a:lnTo>
                    <a:pt x="1758" y="1518"/>
                  </a:lnTo>
                  <a:lnTo>
                    <a:pt x="1758" y="1513"/>
                  </a:lnTo>
                  <a:lnTo>
                    <a:pt x="1761" y="1513"/>
                  </a:lnTo>
                  <a:lnTo>
                    <a:pt x="1761" y="1518"/>
                  </a:lnTo>
                  <a:close/>
                  <a:moveTo>
                    <a:pt x="1750" y="1518"/>
                  </a:moveTo>
                  <a:lnTo>
                    <a:pt x="1739" y="1518"/>
                  </a:lnTo>
                  <a:lnTo>
                    <a:pt x="1739" y="1513"/>
                  </a:lnTo>
                  <a:lnTo>
                    <a:pt x="1750" y="1513"/>
                  </a:lnTo>
                  <a:lnTo>
                    <a:pt x="1750" y="1518"/>
                  </a:lnTo>
                  <a:close/>
                  <a:moveTo>
                    <a:pt x="1731" y="1518"/>
                  </a:moveTo>
                  <a:lnTo>
                    <a:pt x="1728" y="1518"/>
                  </a:lnTo>
                  <a:lnTo>
                    <a:pt x="1728" y="1513"/>
                  </a:lnTo>
                  <a:lnTo>
                    <a:pt x="1731" y="1513"/>
                  </a:lnTo>
                  <a:lnTo>
                    <a:pt x="1731" y="1518"/>
                  </a:lnTo>
                  <a:close/>
                  <a:moveTo>
                    <a:pt x="1720" y="1518"/>
                  </a:moveTo>
                  <a:lnTo>
                    <a:pt x="1709" y="1518"/>
                  </a:lnTo>
                  <a:lnTo>
                    <a:pt x="1709" y="1513"/>
                  </a:lnTo>
                  <a:lnTo>
                    <a:pt x="1720" y="1513"/>
                  </a:lnTo>
                  <a:lnTo>
                    <a:pt x="1720" y="1518"/>
                  </a:lnTo>
                  <a:close/>
                  <a:moveTo>
                    <a:pt x="1701" y="1518"/>
                  </a:moveTo>
                  <a:lnTo>
                    <a:pt x="1698" y="1518"/>
                  </a:lnTo>
                  <a:lnTo>
                    <a:pt x="1698" y="1513"/>
                  </a:lnTo>
                  <a:lnTo>
                    <a:pt x="1701" y="1513"/>
                  </a:lnTo>
                  <a:lnTo>
                    <a:pt x="1701" y="1518"/>
                  </a:lnTo>
                  <a:close/>
                  <a:moveTo>
                    <a:pt x="1690" y="1518"/>
                  </a:moveTo>
                  <a:lnTo>
                    <a:pt x="1679" y="1518"/>
                  </a:lnTo>
                  <a:lnTo>
                    <a:pt x="1679" y="1513"/>
                  </a:lnTo>
                  <a:lnTo>
                    <a:pt x="1690" y="1513"/>
                  </a:lnTo>
                  <a:lnTo>
                    <a:pt x="1690" y="1518"/>
                  </a:lnTo>
                  <a:close/>
                  <a:moveTo>
                    <a:pt x="1671" y="1518"/>
                  </a:moveTo>
                  <a:lnTo>
                    <a:pt x="1668" y="1518"/>
                  </a:lnTo>
                  <a:lnTo>
                    <a:pt x="1668" y="1513"/>
                  </a:lnTo>
                  <a:lnTo>
                    <a:pt x="1671" y="1513"/>
                  </a:lnTo>
                  <a:lnTo>
                    <a:pt x="1671" y="1518"/>
                  </a:lnTo>
                  <a:close/>
                  <a:moveTo>
                    <a:pt x="1660" y="1518"/>
                  </a:moveTo>
                  <a:lnTo>
                    <a:pt x="1649" y="1518"/>
                  </a:lnTo>
                  <a:lnTo>
                    <a:pt x="1649" y="1513"/>
                  </a:lnTo>
                  <a:lnTo>
                    <a:pt x="1660" y="1513"/>
                  </a:lnTo>
                  <a:lnTo>
                    <a:pt x="1660" y="1518"/>
                  </a:lnTo>
                  <a:close/>
                  <a:moveTo>
                    <a:pt x="1641" y="1518"/>
                  </a:moveTo>
                  <a:lnTo>
                    <a:pt x="1638" y="1518"/>
                  </a:lnTo>
                  <a:lnTo>
                    <a:pt x="1638" y="1513"/>
                  </a:lnTo>
                  <a:lnTo>
                    <a:pt x="1641" y="1513"/>
                  </a:lnTo>
                  <a:lnTo>
                    <a:pt x="1641" y="1518"/>
                  </a:lnTo>
                  <a:close/>
                  <a:moveTo>
                    <a:pt x="1630" y="1518"/>
                  </a:moveTo>
                  <a:lnTo>
                    <a:pt x="1619" y="1518"/>
                  </a:lnTo>
                  <a:lnTo>
                    <a:pt x="1619" y="1513"/>
                  </a:lnTo>
                  <a:lnTo>
                    <a:pt x="1630" y="1513"/>
                  </a:lnTo>
                  <a:lnTo>
                    <a:pt x="1630" y="1518"/>
                  </a:lnTo>
                  <a:close/>
                  <a:moveTo>
                    <a:pt x="1611" y="1518"/>
                  </a:moveTo>
                  <a:lnTo>
                    <a:pt x="1608" y="1518"/>
                  </a:lnTo>
                  <a:lnTo>
                    <a:pt x="1608" y="1513"/>
                  </a:lnTo>
                  <a:lnTo>
                    <a:pt x="1611" y="1513"/>
                  </a:lnTo>
                  <a:lnTo>
                    <a:pt x="1611" y="1518"/>
                  </a:lnTo>
                  <a:close/>
                  <a:moveTo>
                    <a:pt x="1600" y="1518"/>
                  </a:moveTo>
                  <a:lnTo>
                    <a:pt x="1589" y="1518"/>
                  </a:lnTo>
                  <a:lnTo>
                    <a:pt x="1589" y="1513"/>
                  </a:lnTo>
                  <a:lnTo>
                    <a:pt x="1600" y="1513"/>
                  </a:lnTo>
                  <a:lnTo>
                    <a:pt x="1600" y="1518"/>
                  </a:lnTo>
                  <a:close/>
                  <a:moveTo>
                    <a:pt x="1581" y="1518"/>
                  </a:moveTo>
                  <a:lnTo>
                    <a:pt x="1578" y="1518"/>
                  </a:lnTo>
                  <a:lnTo>
                    <a:pt x="1578" y="1513"/>
                  </a:lnTo>
                  <a:lnTo>
                    <a:pt x="1581" y="1513"/>
                  </a:lnTo>
                  <a:lnTo>
                    <a:pt x="1581" y="1518"/>
                  </a:lnTo>
                  <a:close/>
                  <a:moveTo>
                    <a:pt x="1570" y="1518"/>
                  </a:moveTo>
                  <a:lnTo>
                    <a:pt x="1559" y="1518"/>
                  </a:lnTo>
                  <a:lnTo>
                    <a:pt x="1559" y="1513"/>
                  </a:lnTo>
                  <a:lnTo>
                    <a:pt x="1570" y="1513"/>
                  </a:lnTo>
                  <a:lnTo>
                    <a:pt x="1570" y="1518"/>
                  </a:lnTo>
                  <a:close/>
                  <a:moveTo>
                    <a:pt x="1551" y="1518"/>
                  </a:moveTo>
                  <a:lnTo>
                    <a:pt x="1548" y="1518"/>
                  </a:lnTo>
                  <a:lnTo>
                    <a:pt x="1548" y="1513"/>
                  </a:lnTo>
                  <a:lnTo>
                    <a:pt x="1551" y="1513"/>
                  </a:lnTo>
                  <a:lnTo>
                    <a:pt x="1551" y="1518"/>
                  </a:lnTo>
                  <a:close/>
                  <a:moveTo>
                    <a:pt x="1540" y="1518"/>
                  </a:moveTo>
                  <a:lnTo>
                    <a:pt x="1529" y="1518"/>
                  </a:lnTo>
                  <a:lnTo>
                    <a:pt x="1529" y="1513"/>
                  </a:lnTo>
                  <a:lnTo>
                    <a:pt x="1540" y="1513"/>
                  </a:lnTo>
                  <a:lnTo>
                    <a:pt x="1540" y="1518"/>
                  </a:lnTo>
                  <a:close/>
                  <a:moveTo>
                    <a:pt x="1521" y="1518"/>
                  </a:moveTo>
                  <a:lnTo>
                    <a:pt x="1519" y="1518"/>
                  </a:lnTo>
                  <a:lnTo>
                    <a:pt x="1519" y="1513"/>
                  </a:lnTo>
                  <a:lnTo>
                    <a:pt x="1521" y="1513"/>
                  </a:lnTo>
                  <a:lnTo>
                    <a:pt x="1521" y="1518"/>
                  </a:lnTo>
                  <a:close/>
                  <a:moveTo>
                    <a:pt x="1510" y="1518"/>
                  </a:moveTo>
                  <a:lnTo>
                    <a:pt x="1500" y="1518"/>
                  </a:lnTo>
                  <a:lnTo>
                    <a:pt x="1500" y="1513"/>
                  </a:lnTo>
                  <a:lnTo>
                    <a:pt x="1510" y="1513"/>
                  </a:lnTo>
                  <a:lnTo>
                    <a:pt x="1510" y="1518"/>
                  </a:lnTo>
                  <a:close/>
                  <a:moveTo>
                    <a:pt x="1491" y="1518"/>
                  </a:moveTo>
                  <a:lnTo>
                    <a:pt x="1489" y="1518"/>
                  </a:lnTo>
                  <a:lnTo>
                    <a:pt x="1489" y="1513"/>
                  </a:lnTo>
                  <a:lnTo>
                    <a:pt x="1491" y="1513"/>
                  </a:lnTo>
                  <a:lnTo>
                    <a:pt x="1491" y="1518"/>
                  </a:lnTo>
                  <a:close/>
                  <a:moveTo>
                    <a:pt x="1481" y="1518"/>
                  </a:moveTo>
                  <a:lnTo>
                    <a:pt x="1470" y="1518"/>
                  </a:lnTo>
                  <a:lnTo>
                    <a:pt x="1470" y="1513"/>
                  </a:lnTo>
                  <a:lnTo>
                    <a:pt x="1481" y="1513"/>
                  </a:lnTo>
                  <a:lnTo>
                    <a:pt x="1481" y="1518"/>
                  </a:lnTo>
                  <a:close/>
                  <a:moveTo>
                    <a:pt x="1462" y="1518"/>
                  </a:moveTo>
                  <a:lnTo>
                    <a:pt x="1459" y="1518"/>
                  </a:lnTo>
                  <a:lnTo>
                    <a:pt x="1459" y="1513"/>
                  </a:lnTo>
                  <a:lnTo>
                    <a:pt x="1462" y="1513"/>
                  </a:lnTo>
                  <a:lnTo>
                    <a:pt x="1462" y="1518"/>
                  </a:lnTo>
                  <a:close/>
                  <a:moveTo>
                    <a:pt x="1451" y="1518"/>
                  </a:moveTo>
                  <a:lnTo>
                    <a:pt x="1440" y="1518"/>
                  </a:lnTo>
                  <a:lnTo>
                    <a:pt x="1440" y="1513"/>
                  </a:lnTo>
                  <a:lnTo>
                    <a:pt x="1451" y="1513"/>
                  </a:lnTo>
                  <a:lnTo>
                    <a:pt x="1451" y="1518"/>
                  </a:lnTo>
                  <a:close/>
                  <a:moveTo>
                    <a:pt x="1432" y="1518"/>
                  </a:moveTo>
                  <a:lnTo>
                    <a:pt x="1429" y="1518"/>
                  </a:lnTo>
                  <a:lnTo>
                    <a:pt x="1429" y="1513"/>
                  </a:lnTo>
                  <a:lnTo>
                    <a:pt x="1432" y="1513"/>
                  </a:lnTo>
                  <a:lnTo>
                    <a:pt x="1432" y="1518"/>
                  </a:lnTo>
                  <a:close/>
                  <a:moveTo>
                    <a:pt x="1421" y="1518"/>
                  </a:moveTo>
                  <a:lnTo>
                    <a:pt x="1410" y="1518"/>
                  </a:lnTo>
                  <a:lnTo>
                    <a:pt x="1410" y="1513"/>
                  </a:lnTo>
                  <a:lnTo>
                    <a:pt x="1421" y="1513"/>
                  </a:lnTo>
                  <a:lnTo>
                    <a:pt x="1421" y="1518"/>
                  </a:lnTo>
                  <a:close/>
                  <a:moveTo>
                    <a:pt x="1402" y="1518"/>
                  </a:moveTo>
                  <a:lnTo>
                    <a:pt x="1399" y="1518"/>
                  </a:lnTo>
                  <a:lnTo>
                    <a:pt x="1399" y="1513"/>
                  </a:lnTo>
                  <a:lnTo>
                    <a:pt x="1402" y="1513"/>
                  </a:lnTo>
                  <a:lnTo>
                    <a:pt x="1402" y="1518"/>
                  </a:lnTo>
                  <a:close/>
                  <a:moveTo>
                    <a:pt x="1391" y="1518"/>
                  </a:moveTo>
                  <a:lnTo>
                    <a:pt x="1380" y="1518"/>
                  </a:lnTo>
                  <a:lnTo>
                    <a:pt x="1380" y="1513"/>
                  </a:lnTo>
                  <a:lnTo>
                    <a:pt x="1391" y="1513"/>
                  </a:lnTo>
                  <a:lnTo>
                    <a:pt x="1391" y="1518"/>
                  </a:lnTo>
                  <a:close/>
                  <a:moveTo>
                    <a:pt x="1372" y="1518"/>
                  </a:moveTo>
                  <a:lnTo>
                    <a:pt x="1369" y="1518"/>
                  </a:lnTo>
                  <a:lnTo>
                    <a:pt x="1369" y="1513"/>
                  </a:lnTo>
                  <a:lnTo>
                    <a:pt x="1372" y="1513"/>
                  </a:lnTo>
                  <a:lnTo>
                    <a:pt x="1372" y="1518"/>
                  </a:lnTo>
                  <a:close/>
                  <a:moveTo>
                    <a:pt x="1361" y="1518"/>
                  </a:moveTo>
                  <a:lnTo>
                    <a:pt x="1350" y="1518"/>
                  </a:lnTo>
                  <a:lnTo>
                    <a:pt x="1350" y="1513"/>
                  </a:lnTo>
                  <a:lnTo>
                    <a:pt x="1361" y="1513"/>
                  </a:lnTo>
                  <a:lnTo>
                    <a:pt x="1361" y="1518"/>
                  </a:lnTo>
                  <a:close/>
                  <a:moveTo>
                    <a:pt x="1342" y="1518"/>
                  </a:moveTo>
                  <a:lnTo>
                    <a:pt x="1339" y="1518"/>
                  </a:lnTo>
                  <a:lnTo>
                    <a:pt x="1339" y="1513"/>
                  </a:lnTo>
                  <a:lnTo>
                    <a:pt x="1342" y="1513"/>
                  </a:lnTo>
                  <a:lnTo>
                    <a:pt x="1342" y="1518"/>
                  </a:lnTo>
                  <a:close/>
                  <a:moveTo>
                    <a:pt x="1331" y="1518"/>
                  </a:moveTo>
                  <a:lnTo>
                    <a:pt x="1320" y="1518"/>
                  </a:lnTo>
                  <a:lnTo>
                    <a:pt x="1320" y="1513"/>
                  </a:lnTo>
                  <a:lnTo>
                    <a:pt x="1331" y="1513"/>
                  </a:lnTo>
                  <a:lnTo>
                    <a:pt x="1331" y="1518"/>
                  </a:lnTo>
                  <a:close/>
                  <a:moveTo>
                    <a:pt x="1312" y="1518"/>
                  </a:moveTo>
                  <a:lnTo>
                    <a:pt x="1309" y="1518"/>
                  </a:lnTo>
                  <a:lnTo>
                    <a:pt x="1309" y="1513"/>
                  </a:lnTo>
                  <a:lnTo>
                    <a:pt x="1312" y="1513"/>
                  </a:lnTo>
                  <a:lnTo>
                    <a:pt x="1312" y="1518"/>
                  </a:lnTo>
                  <a:close/>
                  <a:moveTo>
                    <a:pt x="1301" y="1518"/>
                  </a:moveTo>
                  <a:lnTo>
                    <a:pt x="1290" y="1518"/>
                  </a:lnTo>
                  <a:lnTo>
                    <a:pt x="1290" y="1513"/>
                  </a:lnTo>
                  <a:lnTo>
                    <a:pt x="1301" y="1513"/>
                  </a:lnTo>
                  <a:lnTo>
                    <a:pt x="1301" y="1518"/>
                  </a:lnTo>
                  <a:close/>
                  <a:moveTo>
                    <a:pt x="1282" y="1518"/>
                  </a:moveTo>
                  <a:lnTo>
                    <a:pt x="1280" y="1518"/>
                  </a:lnTo>
                  <a:lnTo>
                    <a:pt x="1280" y="1513"/>
                  </a:lnTo>
                  <a:lnTo>
                    <a:pt x="1282" y="1513"/>
                  </a:lnTo>
                  <a:lnTo>
                    <a:pt x="1282" y="1518"/>
                  </a:lnTo>
                  <a:close/>
                  <a:moveTo>
                    <a:pt x="1271" y="1518"/>
                  </a:moveTo>
                  <a:lnTo>
                    <a:pt x="1261" y="1518"/>
                  </a:lnTo>
                  <a:lnTo>
                    <a:pt x="1261" y="1513"/>
                  </a:lnTo>
                  <a:lnTo>
                    <a:pt x="1271" y="1513"/>
                  </a:lnTo>
                  <a:lnTo>
                    <a:pt x="1271" y="1518"/>
                  </a:lnTo>
                  <a:close/>
                  <a:moveTo>
                    <a:pt x="1252" y="1518"/>
                  </a:moveTo>
                  <a:lnTo>
                    <a:pt x="1250" y="1518"/>
                  </a:lnTo>
                  <a:lnTo>
                    <a:pt x="1250" y="1513"/>
                  </a:lnTo>
                  <a:lnTo>
                    <a:pt x="1252" y="1513"/>
                  </a:lnTo>
                  <a:lnTo>
                    <a:pt x="1252" y="1518"/>
                  </a:lnTo>
                  <a:close/>
                  <a:moveTo>
                    <a:pt x="1241" y="1518"/>
                  </a:moveTo>
                  <a:lnTo>
                    <a:pt x="1231" y="1518"/>
                  </a:lnTo>
                  <a:lnTo>
                    <a:pt x="1231" y="1513"/>
                  </a:lnTo>
                  <a:lnTo>
                    <a:pt x="1241" y="1513"/>
                  </a:lnTo>
                  <a:lnTo>
                    <a:pt x="1241" y="1518"/>
                  </a:lnTo>
                  <a:close/>
                  <a:moveTo>
                    <a:pt x="1222" y="1518"/>
                  </a:moveTo>
                  <a:lnTo>
                    <a:pt x="1220" y="1518"/>
                  </a:lnTo>
                  <a:lnTo>
                    <a:pt x="1220" y="1513"/>
                  </a:lnTo>
                  <a:lnTo>
                    <a:pt x="1222" y="1513"/>
                  </a:lnTo>
                  <a:lnTo>
                    <a:pt x="1222" y="1518"/>
                  </a:lnTo>
                  <a:close/>
                  <a:moveTo>
                    <a:pt x="1212" y="1518"/>
                  </a:moveTo>
                  <a:lnTo>
                    <a:pt x="1201" y="1518"/>
                  </a:lnTo>
                  <a:lnTo>
                    <a:pt x="1201" y="1513"/>
                  </a:lnTo>
                  <a:lnTo>
                    <a:pt x="1212" y="1513"/>
                  </a:lnTo>
                  <a:lnTo>
                    <a:pt x="1212" y="1518"/>
                  </a:lnTo>
                  <a:close/>
                  <a:moveTo>
                    <a:pt x="1193" y="1518"/>
                  </a:moveTo>
                  <a:lnTo>
                    <a:pt x="1190" y="1518"/>
                  </a:lnTo>
                  <a:lnTo>
                    <a:pt x="1190" y="1513"/>
                  </a:lnTo>
                  <a:lnTo>
                    <a:pt x="1193" y="1513"/>
                  </a:lnTo>
                  <a:lnTo>
                    <a:pt x="1193" y="1518"/>
                  </a:lnTo>
                  <a:close/>
                  <a:moveTo>
                    <a:pt x="1182" y="1518"/>
                  </a:moveTo>
                  <a:lnTo>
                    <a:pt x="1171" y="1518"/>
                  </a:lnTo>
                  <a:lnTo>
                    <a:pt x="1171" y="1513"/>
                  </a:lnTo>
                  <a:lnTo>
                    <a:pt x="1182" y="1513"/>
                  </a:lnTo>
                  <a:lnTo>
                    <a:pt x="1182" y="1518"/>
                  </a:lnTo>
                  <a:close/>
                  <a:moveTo>
                    <a:pt x="1163" y="1518"/>
                  </a:moveTo>
                  <a:lnTo>
                    <a:pt x="1160" y="1518"/>
                  </a:lnTo>
                  <a:lnTo>
                    <a:pt x="1160" y="1513"/>
                  </a:lnTo>
                  <a:lnTo>
                    <a:pt x="1163" y="1513"/>
                  </a:lnTo>
                  <a:lnTo>
                    <a:pt x="1163" y="1518"/>
                  </a:lnTo>
                  <a:close/>
                  <a:moveTo>
                    <a:pt x="1152" y="1518"/>
                  </a:moveTo>
                  <a:lnTo>
                    <a:pt x="1141" y="1518"/>
                  </a:lnTo>
                  <a:lnTo>
                    <a:pt x="1141" y="1513"/>
                  </a:lnTo>
                  <a:lnTo>
                    <a:pt x="1152" y="1513"/>
                  </a:lnTo>
                  <a:lnTo>
                    <a:pt x="1152" y="1518"/>
                  </a:lnTo>
                  <a:close/>
                  <a:moveTo>
                    <a:pt x="1133" y="1518"/>
                  </a:moveTo>
                  <a:lnTo>
                    <a:pt x="1130" y="1518"/>
                  </a:lnTo>
                  <a:lnTo>
                    <a:pt x="1130" y="1513"/>
                  </a:lnTo>
                  <a:lnTo>
                    <a:pt x="1133" y="1513"/>
                  </a:lnTo>
                  <a:lnTo>
                    <a:pt x="1133" y="1518"/>
                  </a:lnTo>
                  <a:close/>
                  <a:moveTo>
                    <a:pt x="1122" y="1518"/>
                  </a:moveTo>
                  <a:lnTo>
                    <a:pt x="1111" y="1518"/>
                  </a:lnTo>
                  <a:lnTo>
                    <a:pt x="1111" y="1513"/>
                  </a:lnTo>
                  <a:lnTo>
                    <a:pt x="1122" y="1513"/>
                  </a:lnTo>
                  <a:lnTo>
                    <a:pt x="1122" y="1518"/>
                  </a:lnTo>
                  <a:close/>
                  <a:moveTo>
                    <a:pt x="1103" y="1518"/>
                  </a:moveTo>
                  <a:lnTo>
                    <a:pt x="1100" y="1518"/>
                  </a:lnTo>
                  <a:lnTo>
                    <a:pt x="1100" y="1513"/>
                  </a:lnTo>
                  <a:lnTo>
                    <a:pt x="1103" y="1513"/>
                  </a:lnTo>
                  <a:lnTo>
                    <a:pt x="1103" y="1518"/>
                  </a:lnTo>
                  <a:close/>
                  <a:moveTo>
                    <a:pt x="1092" y="1518"/>
                  </a:moveTo>
                  <a:lnTo>
                    <a:pt x="1081" y="1518"/>
                  </a:lnTo>
                  <a:lnTo>
                    <a:pt x="1081" y="1513"/>
                  </a:lnTo>
                  <a:lnTo>
                    <a:pt x="1092" y="1513"/>
                  </a:lnTo>
                  <a:lnTo>
                    <a:pt x="1092" y="1518"/>
                  </a:lnTo>
                  <a:close/>
                  <a:moveTo>
                    <a:pt x="1073" y="1518"/>
                  </a:moveTo>
                  <a:lnTo>
                    <a:pt x="1070" y="1518"/>
                  </a:lnTo>
                  <a:lnTo>
                    <a:pt x="1070" y="1513"/>
                  </a:lnTo>
                  <a:lnTo>
                    <a:pt x="1073" y="1513"/>
                  </a:lnTo>
                  <a:lnTo>
                    <a:pt x="1073" y="1518"/>
                  </a:lnTo>
                  <a:close/>
                  <a:moveTo>
                    <a:pt x="1062" y="1518"/>
                  </a:moveTo>
                  <a:lnTo>
                    <a:pt x="1051" y="1518"/>
                  </a:lnTo>
                  <a:lnTo>
                    <a:pt x="1051" y="1513"/>
                  </a:lnTo>
                  <a:lnTo>
                    <a:pt x="1062" y="1513"/>
                  </a:lnTo>
                  <a:lnTo>
                    <a:pt x="1062" y="1518"/>
                  </a:lnTo>
                  <a:close/>
                  <a:moveTo>
                    <a:pt x="1043" y="1518"/>
                  </a:moveTo>
                  <a:lnTo>
                    <a:pt x="1040" y="1518"/>
                  </a:lnTo>
                  <a:lnTo>
                    <a:pt x="1040" y="1513"/>
                  </a:lnTo>
                  <a:lnTo>
                    <a:pt x="1043" y="1513"/>
                  </a:lnTo>
                  <a:lnTo>
                    <a:pt x="1043" y="1518"/>
                  </a:lnTo>
                  <a:close/>
                  <a:moveTo>
                    <a:pt x="1032" y="1518"/>
                  </a:moveTo>
                  <a:lnTo>
                    <a:pt x="1021" y="1518"/>
                  </a:lnTo>
                  <a:lnTo>
                    <a:pt x="1021" y="1513"/>
                  </a:lnTo>
                  <a:lnTo>
                    <a:pt x="1032" y="1513"/>
                  </a:lnTo>
                  <a:lnTo>
                    <a:pt x="1032" y="1518"/>
                  </a:lnTo>
                  <a:close/>
                  <a:moveTo>
                    <a:pt x="1013" y="1518"/>
                  </a:moveTo>
                  <a:lnTo>
                    <a:pt x="1010" y="1518"/>
                  </a:lnTo>
                  <a:lnTo>
                    <a:pt x="1010" y="1513"/>
                  </a:lnTo>
                  <a:lnTo>
                    <a:pt x="1013" y="1513"/>
                  </a:lnTo>
                  <a:lnTo>
                    <a:pt x="1013" y="1518"/>
                  </a:lnTo>
                  <a:close/>
                  <a:moveTo>
                    <a:pt x="1002" y="1518"/>
                  </a:moveTo>
                  <a:lnTo>
                    <a:pt x="991" y="1518"/>
                  </a:lnTo>
                  <a:lnTo>
                    <a:pt x="991" y="1513"/>
                  </a:lnTo>
                  <a:lnTo>
                    <a:pt x="1002" y="1513"/>
                  </a:lnTo>
                  <a:lnTo>
                    <a:pt x="1002" y="1518"/>
                  </a:lnTo>
                  <a:close/>
                  <a:moveTo>
                    <a:pt x="983" y="1518"/>
                  </a:moveTo>
                  <a:lnTo>
                    <a:pt x="981" y="1518"/>
                  </a:lnTo>
                  <a:lnTo>
                    <a:pt x="981" y="1513"/>
                  </a:lnTo>
                  <a:lnTo>
                    <a:pt x="983" y="1513"/>
                  </a:lnTo>
                  <a:lnTo>
                    <a:pt x="983" y="1518"/>
                  </a:lnTo>
                  <a:close/>
                  <a:moveTo>
                    <a:pt x="972" y="1518"/>
                  </a:moveTo>
                  <a:lnTo>
                    <a:pt x="962" y="1518"/>
                  </a:lnTo>
                  <a:lnTo>
                    <a:pt x="962" y="1513"/>
                  </a:lnTo>
                  <a:lnTo>
                    <a:pt x="972" y="1513"/>
                  </a:lnTo>
                  <a:lnTo>
                    <a:pt x="972" y="1518"/>
                  </a:lnTo>
                  <a:close/>
                  <a:moveTo>
                    <a:pt x="953" y="1518"/>
                  </a:moveTo>
                  <a:lnTo>
                    <a:pt x="951" y="1518"/>
                  </a:lnTo>
                  <a:lnTo>
                    <a:pt x="951" y="1513"/>
                  </a:lnTo>
                  <a:lnTo>
                    <a:pt x="953" y="1513"/>
                  </a:lnTo>
                  <a:lnTo>
                    <a:pt x="953" y="1518"/>
                  </a:lnTo>
                  <a:close/>
                  <a:moveTo>
                    <a:pt x="943" y="1518"/>
                  </a:moveTo>
                  <a:lnTo>
                    <a:pt x="932" y="1518"/>
                  </a:lnTo>
                  <a:lnTo>
                    <a:pt x="932" y="1513"/>
                  </a:lnTo>
                  <a:lnTo>
                    <a:pt x="943" y="1513"/>
                  </a:lnTo>
                  <a:lnTo>
                    <a:pt x="943" y="1518"/>
                  </a:lnTo>
                  <a:close/>
                  <a:moveTo>
                    <a:pt x="924" y="1518"/>
                  </a:moveTo>
                  <a:lnTo>
                    <a:pt x="921" y="1518"/>
                  </a:lnTo>
                  <a:lnTo>
                    <a:pt x="921" y="1513"/>
                  </a:lnTo>
                  <a:lnTo>
                    <a:pt x="924" y="1513"/>
                  </a:lnTo>
                  <a:lnTo>
                    <a:pt x="924" y="1518"/>
                  </a:lnTo>
                  <a:close/>
                  <a:moveTo>
                    <a:pt x="913" y="1518"/>
                  </a:moveTo>
                  <a:lnTo>
                    <a:pt x="902" y="1518"/>
                  </a:lnTo>
                  <a:lnTo>
                    <a:pt x="902" y="1513"/>
                  </a:lnTo>
                  <a:lnTo>
                    <a:pt x="913" y="1513"/>
                  </a:lnTo>
                  <a:lnTo>
                    <a:pt x="913" y="1518"/>
                  </a:lnTo>
                  <a:close/>
                  <a:moveTo>
                    <a:pt x="894" y="1518"/>
                  </a:moveTo>
                  <a:lnTo>
                    <a:pt x="891" y="1518"/>
                  </a:lnTo>
                  <a:lnTo>
                    <a:pt x="891" y="1513"/>
                  </a:lnTo>
                  <a:lnTo>
                    <a:pt x="894" y="1513"/>
                  </a:lnTo>
                  <a:lnTo>
                    <a:pt x="894" y="1518"/>
                  </a:lnTo>
                  <a:close/>
                  <a:moveTo>
                    <a:pt x="883" y="1518"/>
                  </a:moveTo>
                  <a:lnTo>
                    <a:pt x="872" y="1518"/>
                  </a:lnTo>
                  <a:lnTo>
                    <a:pt x="872" y="1513"/>
                  </a:lnTo>
                  <a:lnTo>
                    <a:pt x="883" y="1513"/>
                  </a:lnTo>
                  <a:lnTo>
                    <a:pt x="883" y="1518"/>
                  </a:lnTo>
                  <a:close/>
                  <a:moveTo>
                    <a:pt x="864" y="1518"/>
                  </a:moveTo>
                  <a:lnTo>
                    <a:pt x="861" y="1518"/>
                  </a:lnTo>
                  <a:lnTo>
                    <a:pt x="861" y="1513"/>
                  </a:lnTo>
                  <a:lnTo>
                    <a:pt x="864" y="1513"/>
                  </a:lnTo>
                  <a:lnTo>
                    <a:pt x="864" y="1518"/>
                  </a:lnTo>
                  <a:close/>
                  <a:moveTo>
                    <a:pt x="853" y="1518"/>
                  </a:moveTo>
                  <a:lnTo>
                    <a:pt x="842" y="1518"/>
                  </a:lnTo>
                  <a:lnTo>
                    <a:pt x="842" y="1513"/>
                  </a:lnTo>
                  <a:lnTo>
                    <a:pt x="853" y="1513"/>
                  </a:lnTo>
                  <a:lnTo>
                    <a:pt x="853" y="1518"/>
                  </a:lnTo>
                  <a:close/>
                  <a:moveTo>
                    <a:pt x="834" y="1518"/>
                  </a:moveTo>
                  <a:lnTo>
                    <a:pt x="831" y="1518"/>
                  </a:lnTo>
                  <a:lnTo>
                    <a:pt x="831" y="1513"/>
                  </a:lnTo>
                  <a:lnTo>
                    <a:pt x="834" y="1513"/>
                  </a:lnTo>
                  <a:lnTo>
                    <a:pt x="834" y="1518"/>
                  </a:lnTo>
                  <a:close/>
                  <a:moveTo>
                    <a:pt x="823" y="1518"/>
                  </a:moveTo>
                  <a:lnTo>
                    <a:pt x="812" y="1518"/>
                  </a:lnTo>
                  <a:lnTo>
                    <a:pt x="812" y="1513"/>
                  </a:lnTo>
                  <a:lnTo>
                    <a:pt x="823" y="1513"/>
                  </a:lnTo>
                  <a:lnTo>
                    <a:pt x="823" y="1518"/>
                  </a:lnTo>
                  <a:close/>
                  <a:moveTo>
                    <a:pt x="804" y="1518"/>
                  </a:moveTo>
                  <a:lnTo>
                    <a:pt x="801" y="1518"/>
                  </a:lnTo>
                  <a:lnTo>
                    <a:pt x="801" y="1513"/>
                  </a:lnTo>
                  <a:lnTo>
                    <a:pt x="804" y="1513"/>
                  </a:lnTo>
                  <a:lnTo>
                    <a:pt x="804" y="1518"/>
                  </a:lnTo>
                  <a:close/>
                  <a:moveTo>
                    <a:pt x="793" y="1518"/>
                  </a:moveTo>
                  <a:lnTo>
                    <a:pt x="782" y="1518"/>
                  </a:lnTo>
                  <a:lnTo>
                    <a:pt x="782" y="1513"/>
                  </a:lnTo>
                  <a:lnTo>
                    <a:pt x="793" y="1513"/>
                  </a:lnTo>
                  <a:lnTo>
                    <a:pt x="793" y="1518"/>
                  </a:lnTo>
                  <a:close/>
                  <a:moveTo>
                    <a:pt x="774" y="1518"/>
                  </a:moveTo>
                  <a:lnTo>
                    <a:pt x="771" y="1518"/>
                  </a:lnTo>
                  <a:lnTo>
                    <a:pt x="771" y="1513"/>
                  </a:lnTo>
                  <a:lnTo>
                    <a:pt x="774" y="1513"/>
                  </a:lnTo>
                  <a:lnTo>
                    <a:pt x="774" y="1518"/>
                  </a:lnTo>
                  <a:close/>
                  <a:moveTo>
                    <a:pt x="763" y="1518"/>
                  </a:moveTo>
                  <a:lnTo>
                    <a:pt x="752" y="1518"/>
                  </a:lnTo>
                  <a:lnTo>
                    <a:pt x="752" y="1513"/>
                  </a:lnTo>
                  <a:lnTo>
                    <a:pt x="763" y="1513"/>
                  </a:lnTo>
                  <a:lnTo>
                    <a:pt x="763" y="1518"/>
                  </a:lnTo>
                  <a:close/>
                  <a:moveTo>
                    <a:pt x="744" y="1518"/>
                  </a:moveTo>
                  <a:lnTo>
                    <a:pt x="742" y="1518"/>
                  </a:lnTo>
                  <a:lnTo>
                    <a:pt x="742" y="1513"/>
                  </a:lnTo>
                  <a:lnTo>
                    <a:pt x="744" y="1513"/>
                  </a:lnTo>
                  <a:lnTo>
                    <a:pt x="744" y="1518"/>
                  </a:lnTo>
                  <a:close/>
                  <a:moveTo>
                    <a:pt x="733" y="1518"/>
                  </a:moveTo>
                  <a:lnTo>
                    <a:pt x="722" y="1518"/>
                  </a:lnTo>
                  <a:lnTo>
                    <a:pt x="722" y="1513"/>
                  </a:lnTo>
                  <a:lnTo>
                    <a:pt x="733" y="1513"/>
                  </a:lnTo>
                  <a:lnTo>
                    <a:pt x="733" y="1518"/>
                  </a:lnTo>
                  <a:close/>
                  <a:moveTo>
                    <a:pt x="714" y="1518"/>
                  </a:moveTo>
                  <a:lnTo>
                    <a:pt x="712" y="1518"/>
                  </a:lnTo>
                  <a:lnTo>
                    <a:pt x="712" y="1513"/>
                  </a:lnTo>
                  <a:lnTo>
                    <a:pt x="714" y="1513"/>
                  </a:lnTo>
                  <a:lnTo>
                    <a:pt x="714" y="1518"/>
                  </a:lnTo>
                  <a:close/>
                  <a:moveTo>
                    <a:pt x="703" y="1518"/>
                  </a:moveTo>
                  <a:lnTo>
                    <a:pt x="693" y="1518"/>
                  </a:lnTo>
                  <a:lnTo>
                    <a:pt x="693" y="1513"/>
                  </a:lnTo>
                  <a:lnTo>
                    <a:pt x="703" y="1513"/>
                  </a:lnTo>
                  <a:lnTo>
                    <a:pt x="703" y="1518"/>
                  </a:lnTo>
                  <a:close/>
                  <a:moveTo>
                    <a:pt x="684" y="1518"/>
                  </a:moveTo>
                  <a:lnTo>
                    <a:pt x="682" y="1518"/>
                  </a:lnTo>
                  <a:lnTo>
                    <a:pt x="682" y="1513"/>
                  </a:lnTo>
                  <a:lnTo>
                    <a:pt x="684" y="1513"/>
                  </a:lnTo>
                  <a:lnTo>
                    <a:pt x="684" y="1518"/>
                  </a:lnTo>
                  <a:close/>
                  <a:moveTo>
                    <a:pt x="674" y="1518"/>
                  </a:moveTo>
                  <a:lnTo>
                    <a:pt x="663" y="1518"/>
                  </a:lnTo>
                  <a:lnTo>
                    <a:pt x="663" y="1513"/>
                  </a:lnTo>
                  <a:lnTo>
                    <a:pt x="674" y="1513"/>
                  </a:lnTo>
                  <a:lnTo>
                    <a:pt x="674" y="1518"/>
                  </a:lnTo>
                  <a:close/>
                  <a:moveTo>
                    <a:pt x="655" y="1518"/>
                  </a:moveTo>
                  <a:lnTo>
                    <a:pt x="652" y="1518"/>
                  </a:lnTo>
                  <a:lnTo>
                    <a:pt x="652" y="1513"/>
                  </a:lnTo>
                  <a:lnTo>
                    <a:pt x="655" y="1513"/>
                  </a:lnTo>
                  <a:lnTo>
                    <a:pt x="655" y="1518"/>
                  </a:lnTo>
                  <a:close/>
                  <a:moveTo>
                    <a:pt x="644" y="1518"/>
                  </a:moveTo>
                  <a:lnTo>
                    <a:pt x="633" y="1518"/>
                  </a:lnTo>
                  <a:lnTo>
                    <a:pt x="633" y="1513"/>
                  </a:lnTo>
                  <a:lnTo>
                    <a:pt x="644" y="1513"/>
                  </a:lnTo>
                  <a:lnTo>
                    <a:pt x="644" y="1518"/>
                  </a:lnTo>
                  <a:close/>
                  <a:moveTo>
                    <a:pt x="625" y="1518"/>
                  </a:moveTo>
                  <a:lnTo>
                    <a:pt x="622" y="1518"/>
                  </a:lnTo>
                  <a:lnTo>
                    <a:pt x="622" y="1513"/>
                  </a:lnTo>
                  <a:lnTo>
                    <a:pt x="625" y="1513"/>
                  </a:lnTo>
                  <a:lnTo>
                    <a:pt x="625" y="1518"/>
                  </a:lnTo>
                  <a:close/>
                  <a:moveTo>
                    <a:pt x="614" y="1518"/>
                  </a:moveTo>
                  <a:lnTo>
                    <a:pt x="603" y="1518"/>
                  </a:lnTo>
                  <a:lnTo>
                    <a:pt x="603" y="1513"/>
                  </a:lnTo>
                  <a:lnTo>
                    <a:pt x="614" y="1513"/>
                  </a:lnTo>
                  <a:lnTo>
                    <a:pt x="614" y="1518"/>
                  </a:lnTo>
                  <a:close/>
                  <a:moveTo>
                    <a:pt x="595" y="1518"/>
                  </a:moveTo>
                  <a:lnTo>
                    <a:pt x="592" y="1518"/>
                  </a:lnTo>
                  <a:lnTo>
                    <a:pt x="592" y="1513"/>
                  </a:lnTo>
                  <a:lnTo>
                    <a:pt x="595" y="1513"/>
                  </a:lnTo>
                  <a:lnTo>
                    <a:pt x="595" y="1518"/>
                  </a:lnTo>
                  <a:close/>
                  <a:moveTo>
                    <a:pt x="584" y="1518"/>
                  </a:moveTo>
                  <a:lnTo>
                    <a:pt x="573" y="1518"/>
                  </a:lnTo>
                  <a:lnTo>
                    <a:pt x="573" y="1513"/>
                  </a:lnTo>
                  <a:lnTo>
                    <a:pt x="584" y="1513"/>
                  </a:lnTo>
                  <a:lnTo>
                    <a:pt x="584" y="1518"/>
                  </a:lnTo>
                  <a:close/>
                  <a:moveTo>
                    <a:pt x="565" y="1518"/>
                  </a:moveTo>
                  <a:lnTo>
                    <a:pt x="562" y="1518"/>
                  </a:lnTo>
                  <a:lnTo>
                    <a:pt x="562" y="1513"/>
                  </a:lnTo>
                  <a:lnTo>
                    <a:pt x="565" y="1513"/>
                  </a:lnTo>
                  <a:lnTo>
                    <a:pt x="565" y="1518"/>
                  </a:lnTo>
                  <a:close/>
                  <a:moveTo>
                    <a:pt x="554" y="1518"/>
                  </a:moveTo>
                  <a:lnTo>
                    <a:pt x="543" y="1518"/>
                  </a:lnTo>
                  <a:lnTo>
                    <a:pt x="543" y="1513"/>
                  </a:lnTo>
                  <a:lnTo>
                    <a:pt x="554" y="1513"/>
                  </a:lnTo>
                  <a:lnTo>
                    <a:pt x="554" y="1518"/>
                  </a:lnTo>
                  <a:close/>
                  <a:moveTo>
                    <a:pt x="535" y="1518"/>
                  </a:moveTo>
                  <a:lnTo>
                    <a:pt x="532" y="1518"/>
                  </a:lnTo>
                  <a:lnTo>
                    <a:pt x="532" y="1513"/>
                  </a:lnTo>
                  <a:lnTo>
                    <a:pt x="535" y="1513"/>
                  </a:lnTo>
                  <a:lnTo>
                    <a:pt x="535" y="1518"/>
                  </a:lnTo>
                  <a:close/>
                  <a:moveTo>
                    <a:pt x="524" y="1518"/>
                  </a:moveTo>
                  <a:lnTo>
                    <a:pt x="513" y="1518"/>
                  </a:lnTo>
                  <a:lnTo>
                    <a:pt x="513" y="1513"/>
                  </a:lnTo>
                  <a:lnTo>
                    <a:pt x="524" y="1513"/>
                  </a:lnTo>
                  <a:lnTo>
                    <a:pt x="524" y="1518"/>
                  </a:lnTo>
                  <a:close/>
                  <a:moveTo>
                    <a:pt x="505" y="1518"/>
                  </a:moveTo>
                  <a:lnTo>
                    <a:pt x="502" y="1518"/>
                  </a:lnTo>
                  <a:lnTo>
                    <a:pt x="502" y="1513"/>
                  </a:lnTo>
                  <a:lnTo>
                    <a:pt x="505" y="1513"/>
                  </a:lnTo>
                  <a:lnTo>
                    <a:pt x="505" y="1518"/>
                  </a:lnTo>
                  <a:close/>
                  <a:moveTo>
                    <a:pt x="494" y="1518"/>
                  </a:moveTo>
                  <a:lnTo>
                    <a:pt x="483" y="1518"/>
                  </a:lnTo>
                  <a:lnTo>
                    <a:pt x="483" y="1513"/>
                  </a:lnTo>
                  <a:lnTo>
                    <a:pt x="494" y="1513"/>
                  </a:lnTo>
                  <a:lnTo>
                    <a:pt x="494" y="1518"/>
                  </a:lnTo>
                  <a:close/>
                  <a:moveTo>
                    <a:pt x="475" y="1518"/>
                  </a:moveTo>
                  <a:lnTo>
                    <a:pt x="472" y="1518"/>
                  </a:lnTo>
                  <a:lnTo>
                    <a:pt x="472" y="1513"/>
                  </a:lnTo>
                  <a:lnTo>
                    <a:pt x="475" y="1513"/>
                  </a:lnTo>
                  <a:lnTo>
                    <a:pt x="475" y="1518"/>
                  </a:lnTo>
                  <a:close/>
                  <a:moveTo>
                    <a:pt x="464" y="1518"/>
                  </a:moveTo>
                  <a:lnTo>
                    <a:pt x="453" y="1518"/>
                  </a:lnTo>
                  <a:lnTo>
                    <a:pt x="453" y="1513"/>
                  </a:lnTo>
                  <a:lnTo>
                    <a:pt x="464" y="1513"/>
                  </a:lnTo>
                  <a:lnTo>
                    <a:pt x="464" y="1518"/>
                  </a:lnTo>
                  <a:close/>
                  <a:moveTo>
                    <a:pt x="445" y="1518"/>
                  </a:moveTo>
                  <a:lnTo>
                    <a:pt x="443" y="1518"/>
                  </a:lnTo>
                  <a:lnTo>
                    <a:pt x="443" y="1513"/>
                  </a:lnTo>
                  <a:lnTo>
                    <a:pt x="445" y="1513"/>
                  </a:lnTo>
                  <a:lnTo>
                    <a:pt x="445" y="1518"/>
                  </a:lnTo>
                  <a:close/>
                  <a:moveTo>
                    <a:pt x="434" y="1518"/>
                  </a:moveTo>
                  <a:lnTo>
                    <a:pt x="424" y="1518"/>
                  </a:lnTo>
                  <a:lnTo>
                    <a:pt x="424" y="1513"/>
                  </a:lnTo>
                  <a:lnTo>
                    <a:pt x="434" y="1513"/>
                  </a:lnTo>
                  <a:lnTo>
                    <a:pt x="434" y="1518"/>
                  </a:lnTo>
                  <a:close/>
                  <a:moveTo>
                    <a:pt x="415" y="1518"/>
                  </a:moveTo>
                  <a:lnTo>
                    <a:pt x="413" y="1518"/>
                  </a:lnTo>
                  <a:lnTo>
                    <a:pt x="413" y="1513"/>
                  </a:lnTo>
                  <a:lnTo>
                    <a:pt x="415" y="1513"/>
                  </a:lnTo>
                  <a:lnTo>
                    <a:pt x="415" y="1518"/>
                  </a:lnTo>
                  <a:close/>
                  <a:moveTo>
                    <a:pt x="405" y="1518"/>
                  </a:moveTo>
                  <a:lnTo>
                    <a:pt x="394" y="1518"/>
                  </a:lnTo>
                  <a:lnTo>
                    <a:pt x="394" y="1513"/>
                  </a:lnTo>
                  <a:lnTo>
                    <a:pt x="405" y="1513"/>
                  </a:lnTo>
                  <a:lnTo>
                    <a:pt x="405" y="1518"/>
                  </a:lnTo>
                  <a:close/>
                  <a:moveTo>
                    <a:pt x="385" y="1518"/>
                  </a:moveTo>
                  <a:lnTo>
                    <a:pt x="383" y="1518"/>
                  </a:lnTo>
                  <a:lnTo>
                    <a:pt x="383" y="1513"/>
                  </a:lnTo>
                  <a:lnTo>
                    <a:pt x="385" y="1513"/>
                  </a:lnTo>
                  <a:lnTo>
                    <a:pt x="385" y="1518"/>
                  </a:lnTo>
                  <a:close/>
                  <a:moveTo>
                    <a:pt x="375" y="1518"/>
                  </a:moveTo>
                  <a:lnTo>
                    <a:pt x="364" y="1518"/>
                  </a:lnTo>
                  <a:lnTo>
                    <a:pt x="364" y="1513"/>
                  </a:lnTo>
                  <a:lnTo>
                    <a:pt x="375" y="1513"/>
                  </a:lnTo>
                  <a:lnTo>
                    <a:pt x="375" y="1518"/>
                  </a:lnTo>
                  <a:close/>
                  <a:moveTo>
                    <a:pt x="356" y="1518"/>
                  </a:moveTo>
                  <a:lnTo>
                    <a:pt x="353" y="1518"/>
                  </a:lnTo>
                  <a:lnTo>
                    <a:pt x="353" y="1513"/>
                  </a:lnTo>
                  <a:lnTo>
                    <a:pt x="356" y="1513"/>
                  </a:lnTo>
                  <a:lnTo>
                    <a:pt x="356" y="1518"/>
                  </a:lnTo>
                  <a:close/>
                  <a:moveTo>
                    <a:pt x="345" y="1518"/>
                  </a:moveTo>
                  <a:lnTo>
                    <a:pt x="334" y="1518"/>
                  </a:lnTo>
                  <a:lnTo>
                    <a:pt x="334" y="1513"/>
                  </a:lnTo>
                  <a:lnTo>
                    <a:pt x="345" y="1513"/>
                  </a:lnTo>
                  <a:lnTo>
                    <a:pt x="345" y="1518"/>
                  </a:lnTo>
                  <a:close/>
                  <a:moveTo>
                    <a:pt x="326" y="1518"/>
                  </a:moveTo>
                  <a:lnTo>
                    <a:pt x="323" y="1518"/>
                  </a:lnTo>
                  <a:lnTo>
                    <a:pt x="323" y="1513"/>
                  </a:lnTo>
                  <a:lnTo>
                    <a:pt x="326" y="1513"/>
                  </a:lnTo>
                  <a:lnTo>
                    <a:pt x="326" y="1518"/>
                  </a:lnTo>
                  <a:close/>
                  <a:moveTo>
                    <a:pt x="315" y="1518"/>
                  </a:moveTo>
                  <a:lnTo>
                    <a:pt x="304" y="1518"/>
                  </a:lnTo>
                  <a:lnTo>
                    <a:pt x="304" y="1513"/>
                  </a:lnTo>
                  <a:lnTo>
                    <a:pt x="315" y="1513"/>
                  </a:lnTo>
                  <a:lnTo>
                    <a:pt x="315" y="1518"/>
                  </a:lnTo>
                  <a:close/>
                  <a:moveTo>
                    <a:pt x="296" y="1518"/>
                  </a:moveTo>
                  <a:lnTo>
                    <a:pt x="293" y="1518"/>
                  </a:lnTo>
                  <a:lnTo>
                    <a:pt x="293" y="1513"/>
                  </a:lnTo>
                  <a:lnTo>
                    <a:pt x="296" y="1513"/>
                  </a:lnTo>
                  <a:lnTo>
                    <a:pt x="296" y="1518"/>
                  </a:lnTo>
                  <a:close/>
                  <a:moveTo>
                    <a:pt x="285" y="1518"/>
                  </a:moveTo>
                  <a:lnTo>
                    <a:pt x="274" y="1518"/>
                  </a:lnTo>
                  <a:lnTo>
                    <a:pt x="274" y="1513"/>
                  </a:lnTo>
                  <a:lnTo>
                    <a:pt x="285" y="1513"/>
                  </a:lnTo>
                  <a:lnTo>
                    <a:pt x="285" y="1518"/>
                  </a:lnTo>
                  <a:close/>
                  <a:moveTo>
                    <a:pt x="266" y="1518"/>
                  </a:moveTo>
                  <a:lnTo>
                    <a:pt x="263" y="1518"/>
                  </a:lnTo>
                  <a:lnTo>
                    <a:pt x="263" y="1513"/>
                  </a:lnTo>
                  <a:lnTo>
                    <a:pt x="266" y="1513"/>
                  </a:lnTo>
                  <a:lnTo>
                    <a:pt x="266" y="1518"/>
                  </a:lnTo>
                  <a:close/>
                  <a:moveTo>
                    <a:pt x="255" y="1518"/>
                  </a:moveTo>
                  <a:lnTo>
                    <a:pt x="244" y="1518"/>
                  </a:lnTo>
                  <a:lnTo>
                    <a:pt x="244" y="1513"/>
                  </a:lnTo>
                  <a:lnTo>
                    <a:pt x="255" y="1513"/>
                  </a:lnTo>
                  <a:lnTo>
                    <a:pt x="255" y="1518"/>
                  </a:lnTo>
                  <a:close/>
                  <a:moveTo>
                    <a:pt x="236" y="1518"/>
                  </a:moveTo>
                  <a:lnTo>
                    <a:pt x="233" y="1518"/>
                  </a:lnTo>
                  <a:lnTo>
                    <a:pt x="233" y="1513"/>
                  </a:lnTo>
                  <a:lnTo>
                    <a:pt x="236" y="1513"/>
                  </a:lnTo>
                  <a:lnTo>
                    <a:pt x="236" y="1518"/>
                  </a:lnTo>
                  <a:close/>
                  <a:moveTo>
                    <a:pt x="225" y="1518"/>
                  </a:moveTo>
                  <a:lnTo>
                    <a:pt x="214" y="1518"/>
                  </a:lnTo>
                  <a:lnTo>
                    <a:pt x="214" y="1513"/>
                  </a:lnTo>
                  <a:lnTo>
                    <a:pt x="225" y="1513"/>
                  </a:lnTo>
                  <a:lnTo>
                    <a:pt x="225" y="1518"/>
                  </a:lnTo>
                  <a:close/>
                  <a:moveTo>
                    <a:pt x="206" y="1518"/>
                  </a:moveTo>
                  <a:lnTo>
                    <a:pt x="203" y="1518"/>
                  </a:lnTo>
                  <a:lnTo>
                    <a:pt x="203" y="1513"/>
                  </a:lnTo>
                  <a:lnTo>
                    <a:pt x="206" y="1513"/>
                  </a:lnTo>
                  <a:lnTo>
                    <a:pt x="206" y="1518"/>
                  </a:lnTo>
                  <a:close/>
                  <a:moveTo>
                    <a:pt x="195" y="1518"/>
                  </a:moveTo>
                  <a:lnTo>
                    <a:pt x="184" y="1518"/>
                  </a:lnTo>
                  <a:lnTo>
                    <a:pt x="184" y="1513"/>
                  </a:lnTo>
                  <a:lnTo>
                    <a:pt x="195" y="1513"/>
                  </a:lnTo>
                  <a:lnTo>
                    <a:pt x="195" y="1518"/>
                  </a:lnTo>
                  <a:close/>
                  <a:moveTo>
                    <a:pt x="176" y="1518"/>
                  </a:moveTo>
                  <a:lnTo>
                    <a:pt x="174" y="1518"/>
                  </a:lnTo>
                  <a:lnTo>
                    <a:pt x="174" y="1513"/>
                  </a:lnTo>
                  <a:lnTo>
                    <a:pt x="176" y="1513"/>
                  </a:lnTo>
                  <a:lnTo>
                    <a:pt x="176" y="1518"/>
                  </a:lnTo>
                  <a:close/>
                  <a:moveTo>
                    <a:pt x="165" y="1518"/>
                  </a:moveTo>
                  <a:lnTo>
                    <a:pt x="155" y="1518"/>
                  </a:lnTo>
                  <a:lnTo>
                    <a:pt x="155" y="1513"/>
                  </a:lnTo>
                  <a:lnTo>
                    <a:pt x="165" y="1513"/>
                  </a:lnTo>
                  <a:lnTo>
                    <a:pt x="165" y="1518"/>
                  </a:lnTo>
                  <a:close/>
                  <a:moveTo>
                    <a:pt x="146" y="1518"/>
                  </a:moveTo>
                  <a:lnTo>
                    <a:pt x="144" y="1518"/>
                  </a:lnTo>
                  <a:lnTo>
                    <a:pt x="144" y="1513"/>
                  </a:lnTo>
                  <a:lnTo>
                    <a:pt x="146" y="1513"/>
                  </a:lnTo>
                  <a:lnTo>
                    <a:pt x="146" y="1518"/>
                  </a:lnTo>
                  <a:close/>
                  <a:moveTo>
                    <a:pt x="136" y="1518"/>
                  </a:moveTo>
                  <a:lnTo>
                    <a:pt x="125" y="1518"/>
                  </a:lnTo>
                  <a:lnTo>
                    <a:pt x="125" y="1513"/>
                  </a:lnTo>
                  <a:lnTo>
                    <a:pt x="136" y="1513"/>
                  </a:lnTo>
                  <a:lnTo>
                    <a:pt x="136" y="1518"/>
                  </a:lnTo>
                  <a:close/>
                  <a:moveTo>
                    <a:pt x="117" y="1518"/>
                  </a:moveTo>
                  <a:lnTo>
                    <a:pt x="114" y="1518"/>
                  </a:lnTo>
                  <a:lnTo>
                    <a:pt x="114" y="1513"/>
                  </a:lnTo>
                  <a:lnTo>
                    <a:pt x="117" y="1513"/>
                  </a:lnTo>
                  <a:lnTo>
                    <a:pt x="117" y="1518"/>
                  </a:lnTo>
                  <a:close/>
                  <a:moveTo>
                    <a:pt x="106" y="1518"/>
                  </a:moveTo>
                  <a:lnTo>
                    <a:pt x="95" y="1518"/>
                  </a:lnTo>
                  <a:lnTo>
                    <a:pt x="95" y="1513"/>
                  </a:lnTo>
                  <a:lnTo>
                    <a:pt x="106" y="1513"/>
                  </a:lnTo>
                  <a:lnTo>
                    <a:pt x="106" y="1518"/>
                  </a:lnTo>
                  <a:close/>
                  <a:moveTo>
                    <a:pt x="87" y="1518"/>
                  </a:moveTo>
                  <a:lnTo>
                    <a:pt x="84" y="1518"/>
                  </a:lnTo>
                  <a:lnTo>
                    <a:pt x="84" y="1513"/>
                  </a:lnTo>
                  <a:lnTo>
                    <a:pt x="87" y="1513"/>
                  </a:lnTo>
                  <a:lnTo>
                    <a:pt x="87" y="1518"/>
                  </a:lnTo>
                  <a:close/>
                  <a:moveTo>
                    <a:pt x="76" y="1518"/>
                  </a:moveTo>
                  <a:lnTo>
                    <a:pt x="65" y="1518"/>
                  </a:lnTo>
                  <a:lnTo>
                    <a:pt x="65" y="1513"/>
                  </a:lnTo>
                  <a:lnTo>
                    <a:pt x="76" y="1513"/>
                  </a:lnTo>
                  <a:lnTo>
                    <a:pt x="76" y="1518"/>
                  </a:lnTo>
                  <a:close/>
                  <a:moveTo>
                    <a:pt x="57" y="1518"/>
                  </a:moveTo>
                  <a:lnTo>
                    <a:pt x="54" y="1518"/>
                  </a:lnTo>
                  <a:lnTo>
                    <a:pt x="54" y="1513"/>
                  </a:lnTo>
                  <a:lnTo>
                    <a:pt x="57" y="1513"/>
                  </a:lnTo>
                  <a:lnTo>
                    <a:pt x="57" y="1518"/>
                  </a:lnTo>
                  <a:close/>
                  <a:moveTo>
                    <a:pt x="46" y="1518"/>
                  </a:moveTo>
                  <a:lnTo>
                    <a:pt x="35" y="1518"/>
                  </a:lnTo>
                  <a:lnTo>
                    <a:pt x="35" y="1513"/>
                  </a:lnTo>
                  <a:lnTo>
                    <a:pt x="46" y="1513"/>
                  </a:lnTo>
                  <a:lnTo>
                    <a:pt x="46" y="1518"/>
                  </a:lnTo>
                  <a:close/>
                  <a:moveTo>
                    <a:pt x="27" y="1518"/>
                  </a:moveTo>
                  <a:lnTo>
                    <a:pt x="24" y="1518"/>
                  </a:lnTo>
                  <a:lnTo>
                    <a:pt x="24" y="1513"/>
                  </a:lnTo>
                  <a:lnTo>
                    <a:pt x="27" y="1513"/>
                  </a:lnTo>
                  <a:lnTo>
                    <a:pt x="27" y="1518"/>
                  </a:lnTo>
                  <a:close/>
                  <a:moveTo>
                    <a:pt x="16" y="1518"/>
                  </a:moveTo>
                  <a:lnTo>
                    <a:pt x="5" y="1518"/>
                  </a:lnTo>
                  <a:lnTo>
                    <a:pt x="5" y="1513"/>
                  </a:lnTo>
                  <a:lnTo>
                    <a:pt x="16" y="1513"/>
                  </a:lnTo>
                  <a:lnTo>
                    <a:pt x="16" y="1518"/>
                  </a:lnTo>
                  <a:close/>
                </a:path>
              </a:pathLst>
            </a:custGeom>
            <a:solidFill>
              <a:srgbClr val="000000"/>
            </a:solidFill>
            <a:ln w="0" cap="flat">
              <a:solidFill>
                <a:srgbClr val="000000"/>
              </a:solidFill>
              <a:prstDash val="dash"/>
              <a:round/>
            </a:ln>
          </p:spPr>
          <p:txBody>
            <a:bodyPr vert="horz" wrap="square" lIns="0" tIns="42203" rIns="0" bIns="42203" numCol="1" anchor="ctr" anchorCtr="0" compatLnSpc="1"/>
            <a:p>
              <a:pPr algn="ctr" fontAlgn="base">
                <a:spcBef>
                  <a:spcPct val="20000"/>
                </a:spcBef>
                <a:spcAft>
                  <a:spcPct val="0"/>
                </a:spcAft>
              </a:pPr>
              <a:endParaRPr lang="en-US" sz="1015"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31" name="Rectangle 352"/>
            <p:cNvSpPr>
              <a:spLocks noChangeArrowheads="1"/>
            </p:cNvSpPr>
            <p:nvPr/>
          </p:nvSpPr>
          <p:spPr bwMode="auto">
            <a:xfrm>
              <a:off x="603035" y="5030022"/>
              <a:ext cx="955667" cy="376834"/>
            </a:xfrm>
            <a:prstGeom prst="rect">
              <a:avLst/>
            </a:prstGeom>
            <a:noFill/>
            <a:ln>
              <a:noFill/>
            </a:ln>
          </p:spPr>
          <p:txBody>
            <a:bodyPr vert="horz" wrap="square" lIns="0" tIns="0" rIns="0" bIns="0" numCol="1" anchor="ctr" anchorCtr="0" compatLnSpc="1">
              <a:spAutoFit/>
            </a:bodyPr>
            <a:p>
              <a:pPr algn="ctr" fontAlgn="base">
                <a:spcBef>
                  <a:spcPct val="20000"/>
                </a:spcBef>
                <a:spcAft>
                  <a:spcPct val="0"/>
                </a:spcAft>
              </a:pPr>
              <a:r>
                <a:rPr lang="zh-CN"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rPr>
                <a:t>共享、协作</a:t>
              </a:r>
              <a:endParaRPr lang="en-US" altLang="zh-CN"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a:p>
              <a:pPr algn="ctr" fontAlgn="base">
                <a:spcBef>
                  <a:spcPct val="20000"/>
                </a:spcBef>
                <a:spcAft>
                  <a:spcPct val="0"/>
                </a:spcAft>
              </a:pPr>
              <a:r>
                <a:rPr lang="zh-CN"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rPr>
                <a:t>层面</a:t>
              </a:r>
              <a:endParaRPr lang="en-US" altLang="en-US" sz="1290" b="1" dirty="0">
                <a:solidFill>
                  <a:srgbClr val="002776"/>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49332" name="Chevron 123"/>
            <p:cNvSpPr/>
            <p:nvPr/>
          </p:nvSpPr>
          <p:spPr bwMode="gray">
            <a:xfrm>
              <a:off x="7161498" y="2577450"/>
              <a:ext cx="1023710" cy="226543"/>
            </a:xfrm>
            <a:prstGeom prst="chevron">
              <a:avLst/>
            </a:prstGeom>
            <a:solidFill>
              <a:srgbClr val="333399"/>
            </a:solidFill>
            <a:ln w="6350" algn="ctr">
              <a:noFill/>
              <a:miter lim="800000"/>
            </a:ln>
          </p:spPr>
          <p:txBody>
            <a:bodyPr lIns="83077" tIns="66462" rIns="83077" bIns="66462" rtlCol="0" anchor="ctr"/>
            <a:p>
              <a:pPr algn="ctr" fontAlgn="base">
                <a:spcBef>
                  <a:spcPct val="50000"/>
                </a:spcBef>
                <a:spcAft>
                  <a:spcPct val="0"/>
                </a:spcAft>
                <a:buClr>
                  <a:srgbClr val="F0AB00"/>
                </a:buClr>
                <a:buSzPct val="80000"/>
              </a:pPr>
              <a:r>
                <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rPr>
                <a:t>评</a:t>
              </a:r>
              <a:endParaRPr lang="zh-CN" altLang="en-US" sz="1290" b="1" kern="0" dirty="0">
                <a:solidFill>
                  <a:srgbClr val="FFFFFF"/>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49333" name="Rectangle 398"/>
            <p:cNvSpPr>
              <a:spLocks noChangeArrowheads="1"/>
            </p:cNvSpPr>
            <p:nvPr/>
          </p:nvSpPr>
          <p:spPr bwMode="auto">
            <a:xfrm>
              <a:off x="6689477" y="5080755"/>
              <a:ext cx="1143843" cy="253473"/>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r>
                <a:rPr lang="zh-CN" altLang="en-US" sz="1000" kern="0" dirty="0">
                  <a:solidFill>
                    <a:srgbClr val="002776"/>
                  </a:solidFill>
                  <a:latin typeface="华文楷体" panose="02010600040101010101" pitchFamily="2" charset="-122"/>
                  <a:ea typeface="华文楷体" panose="02010600040101010101" pitchFamily="2" charset="-122"/>
                </a:rPr>
                <a:t>财务系统</a:t>
              </a:r>
              <a:endParaRPr lang="zh-CN" altLang="en-US" sz="1000" kern="0" dirty="0">
                <a:solidFill>
                  <a:srgbClr val="002776"/>
                </a:solidFill>
                <a:latin typeface="华文楷体" panose="02010600040101010101" pitchFamily="2" charset="-122"/>
                <a:ea typeface="华文楷体" panose="02010600040101010101" pitchFamily="2" charset="-122"/>
              </a:endParaRPr>
            </a:p>
          </p:txBody>
        </p:sp>
      </p:grpSp>
      <p:sp>
        <p:nvSpPr>
          <p:cNvPr id="1049334" name="Rectangle 398"/>
          <p:cNvSpPr>
            <a:spLocks noChangeArrowheads="1"/>
          </p:cNvSpPr>
          <p:nvPr/>
        </p:nvSpPr>
        <p:spPr bwMode="auto">
          <a:xfrm>
            <a:off x="3196203" y="6087127"/>
            <a:ext cx="1324749" cy="280625"/>
          </a:xfrm>
          <a:prstGeom prst="rect">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endParaRPr lang="zh-CN" altLang="en-US" sz="1015" kern="0" dirty="0">
              <a:solidFill>
                <a:srgbClr val="002776"/>
              </a:solidFill>
              <a:latin typeface="华文楷体" panose="02010600040101010101" pitchFamily="2" charset="-122"/>
              <a:ea typeface="华文楷体" panose="02010600040101010101" pitchFamily="2" charset="-122"/>
            </a:endParaRPr>
          </a:p>
        </p:txBody>
      </p:sp>
      <p:sp>
        <p:nvSpPr>
          <p:cNvPr id="1049335" name="TextBox 128"/>
          <p:cNvSpPr txBox="1"/>
          <p:nvPr/>
        </p:nvSpPr>
        <p:spPr bwMode="auto">
          <a:xfrm>
            <a:off x="3169001" y="6073551"/>
            <a:ext cx="1467395" cy="307777"/>
          </a:xfrm>
          <a:prstGeom prst="rect">
            <a:avLst/>
          </a:prstGeom>
          <a:noFill/>
          <a:ln>
            <a:noFill/>
          </a:ln>
        </p:spPr>
        <p:txBody>
          <a:bodyPr vert="horz" wrap="square" lIns="91440" tIns="45720" rIns="91440" bIns="45720" numCol="1" rtlCol="0" anchor="t" anchorCtr="0" compatLnSpc="1">
            <a:spAutoFit/>
          </a:bodyPr>
          <a:p>
            <a:pPr fontAlgn="base">
              <a:spcBef>
                <a:spcPct val="0"/>
              </a:spcBef>
              <a:spcAft>
                <a:spcPct val="0"/>
              </a:spcAft>
            </a:pPr>
            <a:r>
              <a:rPr lang="zh-CN" altLang="en-US" sz="1400" kern="0" dirty="0">
                <a:solidFill>
                  <a:srgbClr val="000000"/>
                </a:solidFill>
                <a:latin typeface="华文楷体" panose="02010600040101010101" pitchFamily="2" charset="-122"/>
                <a:ea typeface="华文楷体" panose="02010600040101010101" pitchFamily="2" charset="-122"/>
              </a:rPr>
              <a:t>一阶段实施模块</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49336" name="Rectangle 398"/>
          <p:cNvSpPr>
            <a:spLocks noChangeArrowheads="1"/>
          </p:cNvSpPr>
          <p:nvPr/>
        </p:nvSpPr>
        <p:spPr bwMode="auto">
          <a:xfrm>
            <a:off x="4736976" y="6087127"/>
            <a:ext cx="1491148" cy="280625"/>
          </a:xfrm>
          <a:prstGeom prst="rect">
            <a:avLst/>
          </a:prstGeom>
          <a:solidFill>
            <a:srgbClr val="00A1DE"/>
          </a:solidFill>
          <a:ln w="9525" cap="flat" cmpd="sng" algn="ctr">
            <a:noFill/>
            <a:prstDash val="solid"/>
          </a:ln>
          <a:effectLst>
            <a:outerShdw blurRad="40000" dist="23000" dir="5400000" rotWithShape="0">
              <a:srgbClr val="000000">
                <a:alpha val="35000"/>
              </a:srgbClr>
            </a:outerShdw>
          </a:effectLst>
        </p:spPr>
        <p:txBody>
          <a:bodyPr vert="horz" wrap="square" lIns="0" tIns="42203" rIns="0" bIns="42203" numCol="1" anchor="ctr" anchorCtr="0" compatLnSpc="1"/>
          <a:p>
            <a:pPr algn="ctr">
              <a:spcBef>
                <a:spcPct val="20000"/>
              </a:spcBef>
            </a:pPr>
            <a:endParaRPr lang="zh-CN" altLang="en-US" sz="1000" kern="0" dirty="0">
              <a:solidFill>
                <a:srgbClr val="002776"/>
              </a:solidFill>
              <a:latin typeface="华文楷体" panose="02010600040101010101" pitchFamily="2" charset="-122"/>
              <a:ea typeface="华文楷体" panose="02010600040101010101" pitchFamily="2" charset="-122"/>
            </a:endParaRPr>
          </a:p>
        </p:txBody>
      </p:sp>
      <p:sp>
        <p:nvSpPr>
          <p:cNvPr id="1049337" name="TextBox 130"/>
          <p:cNvSpPr txBox="1"/>
          <p:nvPr/>
        </p:nvSpPr>
        <p:spPr bwMode="auto">
          <a:xfrm>
            <a:off x="4808984" y="6073551"/>
            <a:ext cx="1519720" cy="307777"/>
          </a:xfrm>
          <a:prstGeom prst="rect">
            <a:avLst/>
          </a:prstGeom>
          <a:noFill/>
          <a:ln>
            <a:noFill/>
          </a:ln>
        </p:spPr>
        <p:txBody>
          <a:bodyPr vert="horz" wrap="square" lIns="91440" tIns="45720" rIns="91440" bIns="45720" numCol="1" rtlCol="0" anchor="t" anchorCtr="0" compatLnSpc="1">
            <a:spAutoFit/>
          </a:bodyPr>
          <a:p>
            <a:pPr fontAlgn="base">
              <a:spcBef>
                <a:spcPct val="0"/>
              </a:spcBef>
              <a:spcAft>
                <a:spcPct val="0"/>
              </a:spcAft>
            </a:pPr>
            <a:r>
              <a:rPr lang="zh-CN" altLang="en-US" sz="1400" kern="0" dirty="0">
                <a:solidFill>
                  <a:schemeClr val="bg1"/>
                </a:solidFill>
                <a:latin typeface="华文楷体" panose="02010600040101010101" pitchFamily="2" charset="-122"/>
                <a:ea typeface="华文楷体" panose="02010600040101010101" pitchFamily="2" charset="-122"/>
              </a:rPr>
              <a:t>二阶段实施模块</a:t>
            </a:r>
            <a:endParaRPr lang="en-US" sz="1400" kern="0" dirty="0">
              <a:solidFill>
                <a:schemeClr val="bg1"/>
              </a:solidFill>
              <a:latin typeface="华文楷体" panose="02010600040101010101" pitchFamily="2" charset="-122"/>
              <a:ea typeface="华文楷体" panose="02010600040101010101" pitchFamily="2" charset="-122"/>
            </a:endParaRPr>
          </a:p>
        </p:txBody>
      </p:sp>
      <p:sp>
        <p:nvSpPr>
          <p:cNvPr id="1049338" name="Title 2"/>
          <p:cNvSpPr txBox="1"/>
          <p:nvPr/>
        </p:nvSpPr>
        <p:spPr bwMode="gray">
          <a:xfrm>
            <a:off x="493066" y="180863"/>
            <a:ext cx="8349081"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400" b="1" kern="1200">
                <a:solidFill>
                  <a:schemeClr val="tx1"/>
                </a:solidFill>
                <a:latin typeface="+mj-lt"/>
                <a:ea typeface="华文细黑" panose="02010600040101010101" pitchFamily="2" charset="-122"/>
                <a:cs typeface="+mj-cs"/>
              </a:defRPr>
            </a:lvl1pPr>
          </a:lstStyle>
          <a:p>
            <a:pPr fontAlgn="base">
              <a:spcAft>
                <a:spcPct val="0"/>
              </a:spcAft>
            </a:pPr>
            <a:r>
              <a:rPr lang="zh-CN" altLang="en-US" sz="2000" dirty="0">
                <a:solidFill>
                  <a:sysClr val="windowText" lastClr="000000"/>
                </a:solidFill>
                <a:latin typeface="华文楷体" panose="02010600040101010101" pitchFamily="2" charset="-122"/>
                <a:ea typeface="华文楷体" panose="02010600040101010101" pitchFamily="2" charset="-122"/>
              </a:rPr>
              <a:t>继续推进人力资源的战略、业务、共享服务的一体化信息管理</a:t>
            </a:r>
            <a:endParaRPr lang="en-US" sz="2000" dirty="0">
              <a:solidFill>
                <a:sysClr val="windowText" lastClr="000000"/>
              </a:solidFill>
            </a:endParaRPr>
          </a:p>
        </p:txBody>
      </p:sp>
      <p:sp>
        <p:nvSpPr>
          <p:cNvPr id="1049339" name="TextBox 128"/>
          <p:cNvSpPr txBox="1"/>
          <p:nvPr/>
        </p:nvSpPr>
        <p:spPr bwMode="auto">
          <a:xfrm>
            <a:off x="1829421" y="6073551"/>
            <a:ext cx="1467395" cy="307777"/>
          </a:xfrm>
          <a:prstGeom prst="rect">
            <a:avLst/>
          </a:prstGeom>
          <a:noFill/>
          <a:ln>
            <a:noFill/>
          </a:ln>
        </p:spPr>
        <p:txBody>
          <a:bodyPr vert="horz" wrap="square" lIns="91440" tIns="45720" rIns="91440" bIns="45720" numCol="1" rtlCol="0" anchor="t" anchorCtr="0" compatLnSpc="1">
            <a:spAutoFit/>
          </a:bodyPr>
          <a:p>
            <a:pPr fontAlgn="base">
              <a:spcBef>
                <a:spcPct val="0"/>
              </a:spcBef>
              <a:spcAft>
                <a:spcPct val="0"/>
              </a:spcAft>
            </a:pPr>
            <a:r>
              <a:rPr lang="zh-CN" altLang="en-US" sz="1400" kern="0" dirty="0">
                <a:solidFill>
                  <a:srgbClr val="000000"/>
                </a:solidFill>
                <a:latin typeface="华文楷体" panose="02010600040101010101" pitchFamily="2" charset="-122"/>
                <a:ea typeface="华文楷体" panose="02010600040101010101" pitchFamily="2" charset="-122"/>
              </a:rPr>
              <a:t>已实施模块</a:t>
            </a:r>
            <a:endParaRPr lang="en-US" sz="1400" kern="0"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340"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设计要点二</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rPr>
              <a:t>支持从事业部到所属企业的分级管理、分级核算</a:t>
            </a:r>
            <a:br>
              <a:rPr lang="en-US" sz="3600" b="1" dirty="0">
                <a:solidFill>
                  <a:schemeClr val="bg1"/>
                </a:solidFill>
                <a:latin typeface="华文楷体" panose="02010600040101010101" pitchFamily="2" charset="-122"/>
                <a:ea typeface="华文楷体" panose="02010600040101010101" pitchFamily="2" charset="-122"/>
              </a:rPr>
            </a:b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8" name=""/>
        <p:cNvGrpSpPr/>
        <p:nvPr/>
      </p:nvGrpSpPr>
      <p:grpSpPr>
        <a:xfrm>
          <a:off x="0" y="0"/>
          <a:ext cx="0" cy="0"/>
          <a:chOff x="0" y="0"/>
          <a:chExt cx="0" cy="0"/>
        </a:xfrm>
      </p:grpSpPr>
      <p:sp>
        <p:nvSpPr>
          <p:cNvPr id="1049341" name="Title 1"/>
          <p:cNvSpPr>
            <a:spLocks noGrp="1"/>
          </p:cNvSpPr>
          <p:nvPr>
            <p:ph type="title"/>
          </p:nvPr>
        </p:nvSpPr>
        <p:spPr>
          <a:xfrm>
            <a:off x="390002" y="318760"/>
            <a:ext cx="9126000" cy="256480"/>
          </a:xfrm>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rPr>
              <a:t>支持从事业部到所属企业的分级管理、分级核算</a:t>
            </a:r>
            <a:endParaRPr lang="zh-CN" altLang="en-US" dirty="0">
              <a:latin typeface="+mj-ea"/>
              <a:ea typeface="+mj-ea"/>
            </a:endParaRPr>
          </a:p>
        </p:txBody>
      </p:sp>
      <p:sp>
        <p:nvSpPr>
          <p:cNvPr id="1049342" name="Rectangle 24"/>
          <p:cNvSpPr>
            <a:spLocks noChangeArrowheads="1"/>
          </p:cNvSpPr>
          <p:nvPr/>
        </p:nvSpPr>
        <p:spPr bwMode="auto">
          <a:xfrm>
            <a:off x="490800" y="643968"/>
            <a:ext cx="5915734" cy="5614967"/>
          </a:xfrm>
          <a:prstGeom prst="roundRect">
            <a:avLst>
              <a:gd name="adj" fmla="val 1830"/>
            </a:avLst>
          </a:prstGeom>
          <a:solidFill>
            <a:sysClr val="window" lastClr="FFFFFF"/>
          </a:solidFill>
          <a:ln w="9525">
            <a:solidFill>
              <a:sysClr val="window" lastClr="FFFFFF">
                <a:lumMod val="50000"/>
              </a:sysClr>
            </a:solidFill>
            <a:miter lim="800000"/>
          </a:ln>
          <a:effectLst/>
        </p:spPr>
        <p:txBody>
          <a:bodyPr lIns="90000" tIns="396000" rIns="54000"/>
          <a:p>
            <a:pPr marL="176530" indent="-176530" eaLnBrk="0" hangingPunct="0">
              <a:spcBef>
                <a:spcPts val="100"/>
              </a:spcBef>
              <a:buSzPct val="70000"/>
            </a:pPr>
            <a:endParaRPr lang="en-US" altLang="zh-CN" sz="1200" kern="0" dirty="0">
              <a:solidFill>
                <a:srgbClr val="002060"/>
              </a:solidFill>
              <a:latin typeface="华文楷体" panose="02010600040101010101" pitchFamily="2" charset="-122"/>
            </a:endParaRPr>
          </a:p>
        </p:txBody>
      </p:sp>
      <p:sp>
        <p:nvSpPr>
          <p:cNvPr id="1049343" name="Rectangle 7"/>
          <p:cNvSpPr>
            <a:spLocks noChangeArrowheads="1"/>
          </p:cNvSpPr>
          <p:nvPr>
            <p:custDataLst>
              <p:tags r:id="rId1"/>
            </p:custDataLst>
          </p:nvPr>
        </p:nvSpPr>
        <p:spPr bwMode="auto">
          <a:xfrm>
            <a:off x="452700" y="635760"/>
            <a:ext cx="5982836" cy="396875"/>
          </a:xfrm>
          <a:prstGeom prst="roundRect">
            <a:avLst/>
          </a:prstGeom>
          <a:solidFill>
            <a:srgbClr val="007EB0"/>
          </a:solidFill>
          <a:ln w="9525" cap="flat" cmpd="sng" algn="ctr">
            <a:solidFill>
              <a:srgbClr val="4F81BD">
                <a:shade val="95000"/>
                <a:satMod val="105000"/>
              </a:srgbClr>
            </a:solidFill>
            <a:prstDash val="solid"/>
          </a:ln>
          <a:effectLst/>
        </p:spPr>
        <p:txBody>
          <a:bodyPr lIns="90000" tIns="46800" rIns="90000" bIns="46800" anchor="ctr"/>
          <a:p>
            <a:pPr algn="ctr" defTabSz="228600" eaLnBrk="0" fontAlgn="base" hangingPunct="0">
              <a:spcBef>
                <a:spcPct val="0"/>
              </a:spcBef>
              <a:spcAft>
                <a:spcPct val="0"/>
              </a:spcAft>
            </a:pPr>
            <a:r>
              <a:rPr lang="zh-CN" altLang="en-US" sz="1400" b="1" dirty="0">
                <a:solidFill>
                  <a:srgbClr val="FFFFFF"/>
                </a:solidFill>
                <a:latin typeface="华文楷体" panose="02010600040101010101" pitchFamily="2" charset="-122"/>
              </a:rPr>
              <a:t>项目型生产解决方案概览</a:t>
            </a:r>
            <a:endParaRPr lang="en-US" sz="1400" b="1" dirty="0">
              <a:solidFill>
                <a:srgbClr val="FFFFFF"/>
              </a:solidFill>
            </a:endParaRPr>
          </a:p>
        </p:txBody>
      </p:sp>
      <p:sp>
        <p:nvSpPr>
          <p:cNvPr id="1049344" name="Rectangle 6"/>
          <p:cNvSpPr>
            <a:spLocks noChangeArrowheads="1"/>
          </p:cNvSpPr>
          <p:nvPr>
            <p:custDataLst>
              <p:tags r:id="rId2"/>
            </p:custDataLst>
          </p:nvPr>
        </p:nvSpPr>
        <p:spPr bwMode="auto">
          <a:xfrm>
            <a:off x="6435536" y="635808"/>
            <a:ext cx="2974731" cy="5648531"/>
          </a:xfrm>
          <a:prstGeom prst="roundRect">
            <a:avLst>
              <a:gd name="adj" fmla="val 3532"/>
            </a:avLst>
          </a:prstGeom>
          <a:solidFill>
            <a:sysClr val="window" lastClr="FFFFFF"/>
          </a:solidFill>
          <a:ln w="9525">
            <a:solidFill>
              <a:sysClr val="window" lastClr="FFFFFF">
                <a:lumMod val="50000"/>
              </a:sysClr>
            </a:solidFill>
            <a:miter lim="800000"/>
          </a:ln>
          <a:effectLst/>
        </p:spPr>
        <p:txBody>
          <a:bodyPr lIns="90000" tIns="396000" rIns="54000"/>
          <a:p>
            <a:pPr marL="176530" indent="-176530" eaLnBrk="0" hangingPunct="0">
              <a:spcBef>
                <a:spcPts val="100"/>
              </a:spcBef>
              <a:buSzPct val="70000"/>
            </a:pPr>
            <a:endParaRPr lang="en-US" altLang="zh-CN" sz="1200" kern="0" dirty="0">
              <a:solidFill>
                <a:srgbClr val="002060"/>
              </a:solidFill>
              <a:latin typeface="华文楷体" panose="02010600040101010101" pitchFamily="2" charset="-122"/>
            </a:endParaRPr>
          </a:p>
          <a:p>
            <a:pPr marL="176530" indent="-176530" eaLnBrk="0" hangingPunct="0">
              <a:spcBef>
                <a:spcPts val="100"/>
              </a:spcBef>
              <a:buSzPct val="70000"/>
            </a:pPr>
            <a:endParaRPr lang="en-US" altLang="zh-CN" sz="1200" kern="0" dirty="0">
              <a:solidFill>
                <a:srgbClr val="002060"/>
              </a:solidFill>
              <a:latin typeface="华文楷体" panose="02010600040101010101" pitchFamily="2" charset="-122"/>
            </a:endParaRPr>
          </a:p>
          <a:p>
            <a:pPr marL="176530" indent="-176530" eaLnBrk="0" hangingPunct="0">
              <a:spcBef>
                <a:spcPts val="100"/>
              </a:spcBef>
              <a:buSzPct val="70000"/>
            </a:pPr>
            <a:endParaRPr lang="en-US" altLang="zh-CN" sz="1600" kern="0" dirty="0">
              <a:solidFill>
                <a:srgbClr val="002060"/>
              </a:solidFill>
              <a:latin typeface="华文楷体" panose="02010600040101010101" pitchFamily="2" charset="-122"/>
            </a:endParaRPr>
          </a:p>
          <a:p>
            <a:pPr marL="176530" indent="-176530" eaLnBrk="0" hangingPunct="0">
              <a:spcBef>
                <a:spcPts val="100"/>
              </a:spcBef>
              <a:buSzPct val="70000"/>
            </a:pPr>
            <a:endParaRPr lang="en-US" altLang="zh-CN" sz="1600" kern="0" dirty="0">
              <a:solidFill>
                <a:srgbClr val="002060"/>
              </a:solidFill>
              <a:latin typeface="华文楷体" panose="02010600040101010101" pitchFamily="2" charset="-122"/>
            </a:endParaRPr>
          </a:p>
          <a:p>
            <a:pPr marL="176530" indent="-176530" eaLnBrk="0" hangingPunct="0">
              <a:spcBef>
                <a:spcPts val="100"/>
              </a:spcBef>
              <a:buSzPct val="70000"/>
            </a:pPr>
            <a:endParaRPr lang="en-US" altLang="zh-CN" sz="1400" kern="0" dirty="0">
              <a:solidFill>
                <a:srgbClr val="002060"/>
              </a:solidFill>
              <a:latin typeface="华文楷体" panose="02010600040101010101" pitchFamily="2" charset="-122"/>
            </a:endParaRPr>
          </a:p>
          <a:p>
            <a:pPr marL="176530" indent="-176530" eaLnBrk="0" hangingPunct="0">
              <a:spcBef>
                <a:spcPts val="100"/>
              </a:spcBef>
              <a:buSzPct val="70000"/>
            </a:pPr>
            <a:endParaRPr lang="en-US" altLang="zh-CN" sz="1400" kern="0" dirty="0">
              <a:solidFill>
                <a:srgbClr val="002060"/>
              </a:solidFill>
              <a:latin typeface="华文楷体" panose="02010600040101010101" pitchFamily="2" charset="-122"/>
              <a:cs typeface="Arial" panose="020B0604020202020204"/>
            </a:endParaRPr>
          </a:p>
          <a:p>
            <a:pPr marL="176530" indent="-176530" eaLnBrk="0" hangingPunct="0">
              <a:spcBef>
                <a:spcPts val="100"/>
              </a:spcBef>
              <a:buSzPct val="70000"/>
            </a:pPr>
            <a:endParaRPr lang="en-US" altLang="zh-CN" sz="1400" kern="0" dirty="0">
              <a:solidFill>
                <a:srgbClr val="002060"/>
              </a:solidFill>
              <a:latin typeface="华文楷体" panose="02010600040101010101" pitchFamily="2" charset="-122"/>
              <a:cs typeface="Arial" panose="020B0604020202020204"/>
            </a:endParaRPr>
          </a:p>
        </p:txBody>
      </p:sp>
      <p:sp>
        <p:nvSpPr>
          <p:cNvPr id="1049345" name="Rectangle 7"/>
          <p:cNvSpPr>
            <a:spLocks noChangeArrowheads="1"/>
          </p:cNvSpPr>
          <p:nvPr>
            <p:custDataLst>
              <p:tags r:id="rId3"/>
            </p:custDataLst>
          </p:nvPr>
        </p:nvSpPr>
        <p:spPr bwMode="auto">
          <a:xfrm>
            <a:off x="6435536" y="635760"/>
            <a:ext cx="2967403" cy="396875"/>
          </a:xfrm>
          <a:prstGeom prst="roundRect">
            <a:avLst/>
          </a:prstGeom>
          <a:solidFill>
            <a:srgbClr val="007EB0"/>
          </a:solidFill>
          <a:ln w="9525" cap="flat" cmpd="sng" algn="ctr">
            <a:solidFill>
              <a:srgbClr val="4F81BD">
                <a:shade val="95000"/>
                <a:satMod val="105000"/>
              </a:srgbClr>
            </a:solidFill>
            <a:prstDash val="solid"/>
          </a:ln>
          <a:effectLst/>
        </p:spPr>
        <p:txBody>
          <a:bodyPr lIns="90000" tIns="46800" rIns="90000" bIns="46800" anchor="ctr"/>
          <a:p>
            <a:pPr algn="ctr" defTabSz="228600" eaLnBrk="0" fontAlgn="base" hangingPunct="0">
              <a:spcBef>
                <a:spcPct val="0"/>
              </a:spcBef>
              <a:spcAft>
                <a:spcPct val="0"/>
              </a:spcAft>
            </a:pPr>
            <a:r>
              <a:rPr lang="zh-CN" altLang="en-US" sz="1400" b="1" dirty="0">
                <a:solidFill>
                  <a:srgbClr val="FFFFFF"/>
                </a:solidFill>
                <a:latin typeface="华文楷体" panose="02010600040101010101" pitchFamily="2" charset="-122"/>
              </a:rPr>
              <a:t>关键难点和挑战</a:t>
            </a:r>
            <a:endParaRPr lang="zh-CN" altLang="en-GB" sz="1400" b="1" dirty="0">
              <a:solidFill>
                <a:srgbClr val="FFFFFF"/>
              </a:solidFill>
              <a:latin typeface="华文楷体" panose="02010600040101010101" pitchFamily="2" charset="-122"/>
            </a:endParaRPr>
          </a:p>
        </p:txBody>
      </p:sp>
      <p:sp>
        <p:nvSpPr>
          <p:cNvPr id="1049346" name="Rectangle 91"/>
          <p:cNvSpPr/>
          <p:nvPr/>
        </p:nvSpPr>
        <p:spPr>
          <a:xfrm>
            <a:off x="570903" y="1076236"/>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产品数据管理</a:t>
            </a:r>
            <a:endParaRPr lang="zh-CN" altLang="en-US" sz="1200" dirty="0">
              <a:solidFill>
                <a:srgbClr val="FFFFFF"/>
              </a:solidFill>
              <a:latin typeface="华文楷体" panose="02010600040101010101" pitchFamily="2" charset="-122"/>
            </a:endParaRPr>
          </a:p>
        </p:txBody>
      </p:sp>
      <p:sp>
        <p:nvSpPr>
          <p:cNvPr id="1049347" name="Rectangle 92"/>
          <p:cNvSpPr/>
          <p:nvPr/>
        </p:nvSpPr>
        <p:spPr>
          <a:xfrm>
            <a:off x="570903" y="1453076"/>
            <a:ext cx="1100760" cy="292399"/>
          </a:xfrm>
          <a:prstGeom prst="rect">
            <a:avLst/>
          </a:prstGeom>
          <a:solidFill>
            <a:srgbClr val="D9D9D9"/>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002060"/>
                </a:solidFill>
                <a:latin typeface="华文楷体" panose="02010600040101010101" pitchFamily="2" charset="-122"/>
              </a:rPr>
              <a:t>销售管理</a:t>
            </a:r>
            <a:endParaRPr lang="zh-CN" altLang="en-US" sz="1200" dirty="0">
              <a:solidFill>
                <a:srgbClr val="002060"/>
              </a:solidFill>
              <a:latin typeface="华文楷体" panose="02010600040101010101" pitchFamily="2" charset="-122"/>
            </a:endParaRPr>
          </a:p>
        </p:txBody>
      </p:sp>
      <p:sp>
        <p:nvSpPr>
          <p:cNvPr id="1049348" name="Rectangle 93"/>
          <p:cNvSpPr/>
          <p:nvPr/>
        </p:nvSpPr>
        <p:spPr>
          <a:xfrm>
            <a:off x="570903" y="1829975"/>
            <a:ext cx="1100760" cy="292399"/>
          </a:xfrm>
          <a:prstGeom prst="rect">
            <a:avLst/>
          </a:prstGeom>
          <a:solidFill>
            <a:srgbClr val="D9D9D9"/>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002060"/>
                </a:solidFill>
                <a:latin typeface="华文楷体" panose="02010600040101010101" pitchFamily="2" charset="-122"/>
              </a:rPr>
              <a:t>项目管理</a:t>
            </a:r>
            <a:endParaRPr lang="zh-CN" altLang="en-US" sz="1200" dirty="0">
              <a:solidFill>
                <a:srgbClr val="002060"/>
              </a:solidFill>
              <a:latin typeface="华文楷体" panose="02010600040101010101" pitchFamily="2" charset="-122"/>
            </a:endParaRPr>
          </a:p>
        </p:txBody>
      </p:sp>
      <p:sp>
        <p:nvSpPr>
          <p:cNvPr id="1049349" name="Rectangle 94"/>
          <p:cNvSpPr/>
          <p:nvPr/>
        </p:nvSpPr>
        <p:spPr>
          <a:xfrm>
            <a:off x="570903" y="2206845"/>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生产管理</a:t>
            </a:r>
            <a:endParaRPr lang="zh-CN" altLang="en-US" sz="1200" dirty="0">
              <a:solidFill>
                <a:srgbClr val="FFFFFF"/>
              </a:solidFill>
              <a:latin typeface="华文楷体" panose="02010600040101010101" pitchFamily="2" charset="-122"/>
            </a:endParaRPr>
          </a:p>
        </p:txBody>
      </p:sp>
      <p:sp>
        <p:nvSpPr>
          <p:cNvPr id="1049350" name="Rectangle 95"/>
          <p:cNvSpPr/>
          <p:nvPr/>
        </p:nvSpPr>
        <p:spPr>
          <a:xfrm>
            <a:off x="570903" y="2583715"/>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采购管理</a:t>
            </a:r>
            <a:endParaRPr lang="zh-CN" altLang="en-US" sz="1200" dirty="0">
              <a:solidFill>
                <a:srgbClr val="FFFFFF"/>
              </a:solidFill>
              <a:latin typeface="华文楷体" panose="02010600040101010101" pitchFamily="2" charset="-122"/>
            </a:endParaRPr>
          </a:p>
        </p:txBody>
      </p:sp>
      <p:sp>
        <p:nvSpPr>
          <p:cNvPr id="1049351" name="Rectangle 96"/>
          <p:cNvSpPr/>
          <p:nvPr/>
        </p:nvSpPr>
        <p:spPr>
          <a:xfrm>
            <a:off x="570903" y="2960556"/>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仓储物流</a:t>
            </a:r>
            <a:endParaRPr lang="zh-CN" altLang="en-US" sz="1200" dirty="0">
              <a:solidFill>
                <a:srgbClr val="FFFFFF"/>
              </a:solidFill>
              <a:latin typeface="华文楷体" panose="02010600040101010101" pitchFamily="2" charset="-122"/>
            </a:endParaRPr>
          </a:p>
        </p:txBody>
      </p:sp>
      <p:sp>
        <p:nvSpPr>
          <p:cNvPr id="1049352" name="Rectangle 97"/>
          <p:cNvSpPr/>
          <p:nvPr/>
        </p:nvSpPr>
        <p:spPr>
          <a:xfrm>
            <a:off x="570903" y="3337426"/>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质量管理</a:t>
            </a:r>
            <a:endParaRPr lang="zh-CN" altLang="en-US" sz="1200" dirty="0">
              <a:solidFill>
                <a:srgbClr val="FFFFFF"/>
              </a:solidFill>
              <a:latin typeface="华文楷体" panose="02010600040101010101" pitchFamily="2" charset="-122"/>
            </a:endParaRPr>
          </a:p>
        </p:txBody>
      </p:sp>
      <p:sp>
        <p:nvSpPr>
          <p:cNvPr id="1049353" name="Rectangle 98"/>
          <p:cNvSpPr/>
          <p:nvPr/>
        </p:nvSpPr>
        <p:spPr>
          <a:xfrm>
            <a:off x="570903" y="3714296"/>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服务管理</a:t>
            </a:r>
            <a:endParaRPr lang="zh-CN" altLang="en-US" sz="1200" dirty="0">
              <a:solidFill>
                <a:srgbClr val="FFFFFF"/>
              </a:solidFill>
              <a:latin typeface="华文楷体" panose="02010600040101010101" pitchFamily="2" charset="-122"/>
            </a:endParaRPr>
          </a:p>
        </p:txBody>
      </p:sp>
      <p:sp>
        <p:nvSpPr>
          <p:cNvPr id="1049354" name="Rectangle 99"/>
          <p:cNvSpPr/>
          <p:nvPr/>
        </p:nvSpPr>
        <p:spPr>
          <a:xfrm>
            <a:off x="570903" y="4097797"/>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成本管理</a:t>
            </a:r>
            <a:endParaRPr lang="zh-CN" altLang="en-US" sz="1200" dirty="0">
              <a:solidFill>
                <a:srgbClr val="FFFFFF"/>
              </a:solidFill>
              <a:latin typeface="华文楷体" panose="02010600040101010101" pitchFamily="2" charset="-122"/>
            </a:endParaRPr>
          </a:p>
        </p:txBody>
      </p:sp>
      <p:sp>
        <p:nvSpPr>
          <p:cNvPr id="1049355" name="Rectangle 100"/>
          <p:cNvSpPr/>
          <p:nvPr/>
        </p:nvSpPr>
        <p:spPr>
          <a:xfrm>
            <a:off x="570903" y="5285662"/>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50" dirty="0">
                <a:solidFill>
                  <a:srgbClr val="FFFFFF"/>
                </a:solidFill>
                <a:latin typeface="华文楷体" panose="02010600040101010101" pitchFamily="2" charset="-122"/>
              </a:rPr>
              <a:t>决策支持</a:t>
            </a:r>
            <a:endParaRPr lang="zh-CN" altLang="en-US" sz="1050" dirty="0">
              <a:solidFill>
                <a:srgbClr val="FFFFFF"/>
              </a:solidFill>
              <a:latin typeface="华文楷体" panose="02010600040101010101" pitchFamily="2" charset="-122"/>
            </a:endParaRPr>
          </a:p>
        </p:txBody>
      </p:sp>
      <p:sp>
        <p:nvSpPr>
          <p:cNvPr id="1049356" name="Rectangle 101"/>
          <p:cNvSpPr/>
          <p:nvPr/>
        </p:nvSpPr>
        <p:spPr>
          <a:xfrm>
            <a:off x="570903" y="4468064"/>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主数据管理</a:t>
            </a:r>
            <a:endParaRPr lang="zh-CN" altLang="en-US" sz="1200" dirty="0">
              <a:solidFill>
                <a:srgbClr val="FFFFFF"/>
              </a:solidFill>
              <a:latin typeface="华文楷体" panose="02010600040101010101" pitchFamily="2" charset="-122"/>
            </a:endParaRPr>
          </a:p>
        </p:txBody>
      </p:sp>
      <p:sp>
        <p:nvSpPr>
          <p:cNvPr id="1049357" name="Rounded Rectangle 102"/>
          <p:cNvSpPr/>
          <p:nvPr/>
        </p:nvSpPr>
        <p:spPr>
          <a:xfrm>
            <a:off x="1760704" y="107620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设计计划</a:t>
            </a:r>
            <a:endParaRPr lang="zh-CN" altLang="en-US" sz="800" dirty="0">
              <a:solidFill>
                <a:srgbClr val="FFFFFF"/>
              </a:solidFill>
              <a:latin typeface="华文楷体" panose="02010600040101010101" pitchFamily="2" charset="-122"/>
            </a:endParaRPr>
          </a:p>
        </p:txBody>
      </p:sp>
      <p:sp>
        <p:nvSpPr>
          <p:cNvPr id="1049358" name="Rounded Rectangle 103"/>
          <p:cNvSpPr/>
          <p:nvPr/>
        </p:nvSpPr>
        <p:spPr>
          <a:xfrm>
            <a:off x="4730159" y="107620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工程更改</a:t>
            </a:r>
            <a:endParaRPr lang="en-US" altLang="zh-CN" sz="800" dirty="0">
              <a:solidFill>
                <a:srgbClr val="FFFFFF"/>
              </a:solidFill>
              <a:latin typeface="华文楷体" panose="02010600040101010101" pitchFamily="2" charset="-122"/>
            </a:endParaRPr>
          </a:p>
        </p:txBody>
      </p:sp>
      <p:sp>
        <p:nvSpPr>
          <p:cNvPr id="1049359" name="Rounded Rectangle 104"/>
          <p:cNvSpPr/>
          <p:nvPr/>
        </p:nvSpPr>
        <p:spPr>
          <a:xfrm>
            <a:off x="5494814" y="107620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文档管理</a:t>
            </a:r>
            <a:endParaRPr lang="en-US" altLang="zh-CN" sz="800" dirty="0">
              <a:solidFill>
                <a:srgbClr val="FFFFFF"/>
              </a:solidFill>
              <a:latin typeface="华文楷体" panose="02010600040101010101" pitchFamily="2" charset="-122"/>
            </a:endParaRPr>
          </a:p>
        </p:txBody>
      </p:sp>
      <p:sp>
        <p:nvSpPr>
          <p:cNvPr id="1049360" name="Rounded Rectangle 105"/>
          <p:cNvSpPr/>
          <p:nvPr/>
        </p:nvSpPr>
        <p:spPr>
          <a:xfrm>
            <a:off x="1760704" y="1454998"/>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销售计划</a:t>
            </a:r>
            <a:endParaRPr lang="zh-CN" altLang="en-US" sz="800" dirty="0">
              <a:solidFill>
                <a:srgbClr val="002060"/>
              </a:solidFill>
              <a:latin typeface="华文楷体" panose="02010600040101010101" pitchFamily="2" charset="-122"/>
            </a:endParaRPr>
          </a:p>
        </p:txBody>
      </p:sp>
      <p:sp>
        <p:nvSpPr>
          <p:cNvPr id="1049361" name="Rounded Rectangle 106"/>
          <p:cNvSpPr/>
          <p:nvPr/>
        </p:nvSpPr>
        <p:spPr>
          <a:xfrm>
            <a:off x="2493345" y="1454998"/>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机会管理 </a:t>
            </a:r>
            <a:endParaRPr lang="zh-CN" altLang="en-US" sz="800" dirty="0">
              <a:solidFill>
                <a:srgbClr val="002060"/>
              </a:solidFill>
              <a:latin typeface="华文楷体" panose="02010600040101010101" pitchFamily="2" charset="-122"/>
            </a:endParaRPr>
          </a:p>
        </p:txBody>
      </p:sp>
      <p:sp>
        <p:nvSpPr>
          <p:cNvPr id="1049362" name="Rounded Rectangle 107"/>
          <p:cNvSpPr/>
          <p:nvPr/>
        </p:nvSpPr>
        <p:spPr>
          <a:xfrm>
            <a:off x="3227675" y="1454276"/>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销售报价</a:t>
            </a:r>
            <a:endParaRPr lang="zh-CN" altLang="en-US" sz="800" dirty="0">
              <a:solidFill>
                <a:srgbClr val="002060"/>
              </a:solidFill>
              <a:latin typeface="华文楷体" panose="02010600040101010101" pitchFamily="2" charset="-122"/>
            </a:endParaRPr>
          </a:p>
        </p:txBody>
      </p:sp>
      <p:sp>
        <p:nvSpPr>
          <p:cNvPr id="1049363" name="Rounded Rectangle 108"/>
          <p:cNvSpPr/>
          <p:nvPr/>
        </p:nvSpPr>
        <p:spPr>
          <a:xfrm>
            <a:off x="3970693" y="1454276"/>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合同管理</a:t>
            </a:r>
            <a:endParaRPr lang="zh-CN" altLang="en-US" sz="800" dirty="0">
              <a:solidFill>
                <a:srgbClr val="002060"/>
              </a:solidFill>
              <a:latin typeface="华文楷体" panose="02010600040101010101" pitchFamily="2" charset="-122"/>
            </a:endParaRPr>
          </a:p>
        </p:txBody>
      </p:sp>
      <p:sp>
        <p:nvSpPr>
          <p:cNvPr id="1049364" name="Rounded Rectangle 109"/>
          <p:cNvSpPr/>
          <p:nvPr/>
        </p:nvSpPr>
        <p:spPr>
          <a:xfrm>
            <a:off x="4730159" y="1455217"/>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合同变更</a:t>
            </a:r>
            <a:endParaRPr lang="zh-CN" altLang="en-US" sz="800" dirty="0">
              <a:solidFill>
                <a:srgbClr val="002060"/>
              </a:solidFill>
              <a:latin typeface="华文楷体" panose="02010600040101010101" pitchFamily="2" charset="-122"/>
            </a:endParaRPr>
          </a:p>
        </p:txBody>
      </p:sp>
      <p:sp>
        <p:nvSpPr>
          <p:cNvPr id="1049365" name="Rounded Rectangle 110"/>
          <p:cNvSpPr/>
          <p:nvPr/>
        </p:nvSpPr>
        <p:spPr>
          <a:xfrm>
            <a:off x="1760704" y="1846096"/>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立项</a:t>
            </a:r>
            <a:endParaRPr lang="zh-CN" altLang="en-US" sz="800" dirty="0">
              <a:solidFill>
                <a:srgbClr val="002060"/>
              </a:solidFill>
              <a:latin typeface="华文楷体" panose="02010600040101010101" pitchFamily="2" charset="-122"/>
            </a:endParaRPr>
          </a:p>
        </p:txBody>
      </p:sp>
      <p:sp>
        <p:nvSpPr>
          <p:cNvPr id="1049366" name="Rounded Rectangle 111"/>
          <p:cNvSpPr/>
          <p:nvPr/>
        </p:nvSpPr>
        <p:spPr>
          <a:xfrm>
            <a:off x="2493345" y="1846096"/>
            <a:ext cx="632937"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项目计划与预算</a:t>
            </a:r>
            <a:endParaRPr lang="zh-CN" altLang="en-US" sz="800" dirty="0">
              <a:solidFill>
                <a:srgbClr val="002060"/>
              </a:solidFill>
              <a:latin typeface="华文楷体" panose="02010600040101010101" pitchFamily="2" charset="-122"/>
            </a:endParaRPr>
          </a:p>
        </p:txBody>
      </p:sp>
      <p:sp>
        <p:nvSpPr>
          <p:cNvPr id="1049367" name="Rounded Rectangle 112"/>
          <p:cNvSpPr/>
          <p:nvPr/>
        </p:nvSpPr>
        <p:spPr>
          <a:xfrm>
            <a:off x="3970693" y="1846096"/>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项目进度</a:t>
            </a:r>
            <a:endParaRPr lang="zh-CN" altLang="en-US" sz="800" dirty="0">
              <a:solidFill>
                <a:srgbClr val="002060"/>
              </a:solidFill>
              <a:latin typeface="华文楷体" panose="02010600040101010101" pitchFamily="2" charset="-122"/>
            </a:endParaRPr>
          </a:p>
        </p:txBody>
      </p:sp>
      <p:sp>
        <p:nvSpPr>
          <p:cNvPr id="1049368" name="Rounded Rectangle 113"/>
          <p:cNvSpPr/>
          <p:nvPr/>
        </p:nvSpPr>
        <p:spPr>
          <a:xfrm>
            <a:off x="4708512" y="1846096"/>
            <a:ext cx="676230"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进度监控和调整</a:t>
            </a:r>
            <a:endParaRPr lang="zh-CN" altLang="en-US" sz="800" dirty="0">
              <a:solidFill>
                <a:srgbClr val="002060"/>
              </a:solidFill>
              <a:latin typeface="华文楷体" panose="02010600040101010101" pitchFamily="2" charset="-122"/>
            </a:endParaRPr>
          </a:p>
        </p:txBody>
      </p:sp>
      <p:sp>
        <p:nvSpPr>
          <p:cNvPr id="1049369" name="Rounded Rectangle 114"/>
          <p:cNvSpPr/>
          <p:nvPr/>
        </p:nvSpPr>
        <p:spPr>
          <a:xfrm>
            <a:off x="3227675" y="2243788"/>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生产执行</a:t>
            </a:r>
            <a:endParaRPr lang="zh-CN" altLang="en-US" sz="800" dirty="0">
              <a:solidFill>
                <a:srgbClr val="FFFFFF"/>
              </a:solidFill>
              <a:latin typeface="华文楷体" panose="02010600040101010101" pitchFamily="2" charset="-122"/>
            </a:endParaRPr>
          </a:p>
        </p:txBody>
      </p:sp>
      <p:sp>
        <p:nvSpPr>
          <p:cNvPr id="1049370" name="Rounded Rectangle 115"/>
          <p:cNvSpPr/>
          <p:nvPr/>
        </p:nvSpPr>
        <p:spPr>
          <a:xfrm>
            <a:off x="1760704" y="2243068"/>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年度排产计划</a:t>
            </a:r>
            <a:endParaRPr lang="zh-CN" altLang="en-US" sz="800" dirty="0">
              <a:solidFill>
                <a:srgbClr val="FFFFFF"/>
              </a:solidFill>
              <a:latin typeface="华文楷体" panose="02010600040101010101" pitchFamily="2" charset="-122"/>
            </a:endParaRPr>
          </a:p>
        </p:txBody>
      </p:sp>
      <p:sp>
        <p:nvSpPr>
          <p:cNvPr id="1049371" name="Rounded Rectangle 116"/>
          <p:cNvSpPr/>
          <p:nvPr/>
        </p:nvSpPr>
        <p:spPr>
          <a:xfrm>
            <a:off x="1760704" y="262186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采购计划</a:t>
            </a:r>
            <a:endParaRPr lang="zh-CN" altLang="en-US" sz="800" dirty="0">
              <a:solidFill>
                <a:srgbClr val="FFFFFF"/>
              </a:solidFill>
              <a:latin typeface="华文楷体" panose="02010600040101010101" pitchFamily="2" charset="-122"/>
            </a:endParaRPr>
          </a:p>
        </p:txBody>
      </p:sp>
      <p:sp>
        <p:nvSpPr>
          <p:cNvPr id="1049372" name="Rounded Rectangle 117"/>
          <p:cNvSpPr/>
          <p:nvPr/>
        </p:nvSpPr>
        <p:spPr>
          <a:xfrm>
            <a:off x="3227675" y="262186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采购合同</a:t>
            </a:r>
            <a:endParaRPr lang="zh-CN" altLang="en-US" sz="800" dirty="0">
              <a:solidFill>
                <a:srgbClr val="FFFFFF"/>
              </a:solidFill>
              <a:latin typeface="华文楷体" panose="02010600040101010101" pitchFamily="2" charset="-122"/>
            </a:endParaRPr>
          </a:p>
        </p:txBody>
      </p:sp>
      <p:sp>
        <p:nvSpPr>
          <p:cNvPr id="1049373" name="Rounded Rectangle 118"/>
          <p:cNvSpPr/>
          <p:nvPr/>
        </p:nvSpPr>
        <p:spPr>
          <a:xfrm>
            <a:off x="5494814" y="2601166"/>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供应商评估</a:t>
            </a:r>
            <a:endParaRPr lang="zh-CN" altLang="en-US" sz="800" dirty="0">
              <a:solidFill>
                <a:srgbClr val="FFFFFF"/>
              </a:solidFill>
              <a:latin typeface="华文楷体" panose="02010600040101010101" pitchFamily="2" charset="-122"/>
            </a:endParaRPr>
          </a:p>
        </p:txBody>
      </p:sp>
      <p:sp>
        <p:nvSpPr>
          <p:cNvPr id="1049374" name="Rounded Rectangle 119"/>
          <p:cNvSpPr/>
          <p:nvPr/>
        </p:nvSpPr>
        <p:spPr>
          <a:xfrm>
            <a:off x="3970693" y="2993040"/>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采购收货</a:t>
            </a:r>
            <a:r>
              <a:rPr lang="en-US" altLang="zh-CN" sz="800" dirty="0">
                <a:solidFill>
                  <a:srgbClr val="FFFFFF"/>
                </a:solidFill>
                <a:latin typeface="华文楷体" panose="02010600040101010101" pitchFamily="2" charset="-122"/>
              </a:rPr>
              <a:t>/</a:t>
            </a:r>
            <a:r>
              <a:rPr lang="zh-CN" altLang="en-US" sz="800" dirty="0">
                <a:solidFill>
                  <a:srgbClr val="FFFFFF"/>
                </a:solidFill>
                <a:latin typeface="华文楷体" panose="02010600040101010101" pitchFamily="2" charset="-122"/>
              </a:rPr>
              <a:t>发货</a:t>
            </a:r>
            <a:endParaRPr lang="zh-CN" altLang="en-US" sz="800" dirty="0">
              <a:solidFill>
                <a:srgbClr val="FFFFFF"/>
              </a:solidFill>
              <a:latin typeface="华文楷体" panose="02010600040101010101" pitchFamily="2" charset="-122"/>
            </a:endParaRPr>
          </a:p>
        </p:txBody>
      </p:sp>
      <p:sp>
        <p:nvSpPr>
          <p:cNvPr id="1049375" name="Rounded Rectangle 120"/>
          <p:cNvSpPr/>
          <p:nvPr/>
        </p:nvSpPr>
        <p:spPr>
          <a:xfrm>
            <a:off x="4730159" y="2993040"/>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半</a:t>
            </a:r>
            <a:r>
              <a:rPr lang="en-US" altLang="zh-CN" sz="800" dirty="0">
                <a:solidFill>
                  <a:srgbClr val="FFFFFF"/>
                </a:solidFill>
                <a:latin typeface="华文楷体" panose="02010600040101010101" pitchFamily="2" charset="-122"/>
              </a:rPr>
              <a:t>/</a:t>
            </a:r>
            <a:r>
              <a:rPr lang="zh-CN" altLang="en-US" sz="800" dirty="0">
                <a:solidFill>
                  <a:srgbClr val="FFFFFF"/>
                </a:solidFill>
                <a:latin typeface="华文楷体" panose="02010600040101010101" pitchFamily="2" charset="-122"/>
              </a:rPr>
              <a:t>成品入库</a:t>
            </a:r>
            <a:r>
              <a:rPr lang="en-US" altLang="zh-CN" sz="800" dirty="0">
                <a:solidFill>
                  <a:srgbClr val="FFFFFF"/>
                </a:solidFill>
                <a:latin typeface="华文楷体" panose="02010600040101010101" pitchFamily="2" charset="-122"/>
              </a:rPr>
              <a:t>/</a:t>
            </a:r>
            <a:r>
              <a:rPr lang="zh-CN" altLang="en-US" sz="800" dirty="0">
                <a:solidFill>
                  <a:srgbClr val="FFFFFF"/>
                </a:solidFill>
                <a:latin typeface="华文楷体" panose="02010600040101010101" pitchFamily="2" charset="-122"/>
              </a:rPr>
              <a:t>出库</a:t>
            </a:r>
            <a:endParaRPr lang="zh-CN" altLang="en-US" sz="800" dirty="0">
              <a:solidFill>
                <a:srgbClr val="FFFFFF"/>
              </a:solidFill>
              <a:latin typeface="华文楷体" panose="02010600040101010101" pitchFamily="2" charset="-122"/>
            </a:endParaRPr>
          </a:p>
        </p:txBody>
      </p:sp>
      <p:sp>
        <p:nvSpPr>
          <p:cNvPr id="1049376" name="Rounded Rectangle 121"/>
          <p:cNvSpPr/>
          <p:nvPr/>
        </p:nvSpPr>
        <p:spPr>
          <a:xfrm>
            <a:off x="5494814" y="2993039"/>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装箱发运</a:t>
            </a:r>
            <a:endParaRPr lang="zh-CN" altLang="en-US" sz="800" dirty="0">
              <a:solidFill>
                <a:srgbClr val="FFFFFF"/>
              </a:solidFill>
              <a:latin typeface="华文楷体" panose="02010600040101010101" pitchFamily="2" charset="-122"/>
            </a:endParaRPr>
          </a:p>
        </p:txBody>
      </p:sp>
      <p:sp>
        <p:nvSpPr>
          <p:cNvPr id="1049377" name="Rounded Rectangle 122"/>
          <p:cNvSpPr/>
          <p:nvPr/>
        </p:nvSpPr>
        <p:spPr>
          <a:xfrm>
            <a:off x="3227675" y="3348526"/>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采购检验</a:t>
            </a:r>
            <a:endParaRPr lang="zh-CN" altLang="en-US" sz="800" dirty="0">
              <a:solidFill>
                <a:srgbClr val="FFFFFF"/>
              </a:solidFill>
              <a:latin typeface="华文楷体" panose="02010600040101010101" pitchFamily="2" charset="-122"/>
            </a:endParaRPr>
          </a:p>
        </p:txBody>
      </p:sp>
      <p:sp>
        <p:nvSpPr>
          <p:cNvPr id="1049378" name="Rounded Rectangle 123"/>
          <p:cNvSpPr/>
          <p:nvPr/>
        </p:nvSpPr>
        <p:spPr>
          <a:xfrm>
            <a:off x="1760704" y="3348526"/>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质量反馈</a:t>
            </a:r>
            <a:endParaRPr lang="zh-CN" altLang="en-US" sz="800" dirty="0">
              <a:solidFill>
                <a:srgbClr val="FFFFFF"/>
              </a:solidFill>
              <a:latin typeface="华文楷体" panose="02010600040101010101" pitchFamily="2" charset="-122"/>
            </a:endParaRPr>
          </a:p>
        </p:txBody>
      </p:sp>
      <p:sp>
        <p:nvSpPr>
          <p:cNvPr id="1049379" name="Rounded Rectangle 124"/>
          <p:cNvSpPr/>
          <p:nvPr/>
        </p:nvSpPr>
        <p:spPr>
          <a:xfrm>
            <a:off x="3970693" y="3348526"/>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生产过程检验</a:t>
            </a:r>
            <a:endParaRPr lang="zh-CN" altLang="en-US" sz="800" dirty="0">
              <a:solidFill>
                <a:srgbClr val="FFFFFF"/>
              </a:solidFill>
              <a:latin typeface="华文楷体" panose="02010600040101010101" pitchFamily="2" charset="-122"/>
            </a:endParaRPr>
          </a:p>
        </p:txBody>
      </p:sp>
      <p:sp>
        <p:nvSpPr>
          <p:cNvPr id="1049380" name="Rounded Rectangle 125"/>
          <p:cNvSpPr/>
          <p:nvPr/>
        </p:nvSpPr>
        <p:spPr>
          <a:xfrm>
            <a:off x="4730159" y="3348526"/>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现场检验</a:t>
            </a:r>
            <a:endParaRPr lang="zh-CN" altLang="en-US" sz="800" dirty="0">
              <a:solidFill>
                <a:srgbClr val="FFFFFF"/>
              </a:solidFill>
              <a:latin typeface="华文楷体" panose="02010600040101010101" pitchFamily="2" charset="-122"/>
            </a:endParaRPr>
          </a:p>
        </p:txBody>
      </p:sp>
      <p:sp>
        <p:nvSpPr>
          <p:cNvPr id="1049381" name="Rounded Rectangle 126"/>
          <p:cNvSpPr/>
          <p:nvPr/>
        </p:nvSpPr>
        <p:spPr>
          <a:xfrm>
            <a:off x="5494814" y="3740281"/>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现场服务</a:t>
            </a:r>
            <a:endParaRPr lang="zh-CN" altLang="en-US" sz="800" dirty="0">
              <a:solidFill>
                <a:srgbClr val="FFFFFF"/>
              </a:solidFill>
              <a:latin typeface="华文楷体" panose="02010600040101010101" pitchFamily="2" charset="-122"/>
            </a:endParaRPr>
          </a:p>
        </p:txBody>
      </p:sp>
      <p:sp>
        <p:nvSpPr>
          <p:cNvPr id="1049382" name="Rounded Rectangle 127"/>
          <p:cNvSpPr/>
          <p:nvPr/>
        </p:nvSpPr>
        <p:spPr>
          <a:xfrm>
            <a:off x="3970693" y="4124389"/>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生产成本</a:t>
            </a:r>
            <a:endParaRPr lang="zh-CN" altLang="en-US" sz="800" dirty="0">
              <a:solidFill>
                <a:srgbClr val="FFFFFF"/>
              </a:solidFill>
              <a:latin typeface="华文楷体" panose="02010600040101010101" pitchFamily="2" charset="-122"/>
            </a:endParaRPr>
          </a:p>
        </p:txBody>
      </p:sp>
      <p:sp>
        <p:nvSpPr>
          <p:cNvPr id="1049383" name="Rounded Rectangle 128"/>
          <p:cNvSpPr/>
          <p:nvPr/>
        </p:nvSpPr>
        <p:spPr>
          <a:xfrm>
            <a:off x="4730159" y="4124389"/>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项目结算</a:t>
            </a:r>
            <a:endParaRPr lang="zh-CN" altLang="en-US" sz="800" dirty="0">
              <a:solidFill>
                <a:srgbClr val="FFFFFF"/>
              </a:solidFill>
              <a:latin typeface="华文楷体" panose="02010600040101010101" pitchFamily="2" charset="-122"/>
            </a:endParaRPr>
          </a:p>
        </p:txBody>
      </p:sp>
      <p:sp>
        <p:nvSpPr>
          <p:cNvPr id="1049384" name="Rounded Rectangle 129"/>
          <p:cNvSpPr/>
          <p:nvPr/>
        </p:nvSpPr>
        <p:spPr>
          <a:xfrm>
            <a:off x="1760704"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项目报表</a:t>
            </a:r>
            <a:endParaRPr lang="zh-CN" altLang="en-US" sz="800" dirty="0">
              <a:solidFill>
                <a:srgbClr val="FFFFFF"/>
              </a:solidFill>
              <a:latin typeface="华文楷体" panose="02010600040101010101" pitchFamily="2" charset="-122"/>
            </a:endParaRPr>
          </a:p>
        </p:txBody>
      </p:sp>
      <p:sp>
        <p:nvSpPr>
          <p:cNvPr id="1049385" name="Rounded Rectangle 130"/>
          <p:cNvSpPr/>
          <p:nvPr/>
        </p:nvSpPr>
        <p:spPr>
          <a:xfrm>
            <a:off x="2493345"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采购报表</a:t>
            </a:r>
            <a:endParaRPr lang="zh-CN" altLang="en-US" sz="800" dirty="0">
              <a:solidFill>
                <a:srgbClr val="FFFFFF"/>
              </a:solidFill>
              <a:latin typeface="华文楷体" panose="02010600040101010101" pitchFamily="2" charset="-122"/>
            </a:endParaRPr>
          </a:p>
        </p:txBody>
      </p:sp>
      <p:sp>
        <p:nvSpPr>
          <p:cNvPr id="1049386" name="Rounded Rectangle 131"/>
          <p:cNvSpPr/>
          <p:nvPr/>
        </p:nvSpPr>
        <p:spPr>
          <a:xfrm>
            <a:off x="3227675"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生产报表</a:t>
            </a:r>
            <a:endParaRPr lang="zh-CN" altLang="en-US" sz="800" dirty="0">
              <a:solidFill>
                <a:srgbClr val="FFFFFF"/>
              </a:solidFill>
              <a:latin typeface="华文楷体" panose="02010600040101010101" pitchFamily="2" charset="-122"/>
            </a:endParaRPr>
          </a:p>
        </p:txBody>
      </p:sp>
      <p:sp>
        <p:nvSpPr>
          <p:cNvPr id="1049387" name="Rounded Rectangle 132"/>
          <p:cNvSpPr/>
          <p:nvPr/>
        </p:nvSpPr>
        <p:spPr>
          <a:xfrm>
            <a:off x="3970693"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质量报表</a:t>
            </a:r>
            <a:endParaRPr lang="zh-CN" altLang="en-US" sz="800" dirty="0">
              <a:solidFill>
                <a:srgbClr val="FFFFFF"/>
              </a:solidFill>
              <a:latin typeface="华文楷体" panose="02010600040101010101" pitchFamily="2" charset="-122"/>
            </a:endParaRPr>
          </a:p>
        </p:txBody>
      </p:sp>
      <p:sp>
        <p:nvSpPr>
          <p:cNvPr id="1049388" name="Rounded Rectangle 133"/>
          <p:cNvSpPr/>
          <p:nvPr/>
        </p:nvSpPr>
        <p:spPr>
          <a:xfrm>
            <a:off x="4730159"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仓储报表</a:t>
            </a:r>
            <a:endParaRPr lang="zh-CN" altLang="en-US" sz="800" dirty="0">
              <a:solidFill>
                <a:srgbClr val="FFFFFF"/>
              </a:solidFill>
              <a:latin typeface="华文楷体" panose="02010600040101010101" pitchFamily="2" charset="-122"/>
            </a:endParaRPr>
          </a:p>
        </p:txBody>
      </p:sp>
      <p:sp>
        <p:nvSpPr>
          <p:cNvPr id="1049389" name="Rounded Rectangle 134"/>
          <p:cNvSpPr/>
          <p:nvPr/>
        </p:nvSpPr>
        <p:spPr>
          <a:xfrm>
            <a:off x="5494814" y="531225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成本报表</a:t>
            </a:r>
            <a:endParaRPr lang="zh-CN" altLang="en-US" sz="800" dirty="0">
              <a:solidFill>
                <a:srgbClr val="FFFFFF"/>
              </a:solidFill>
              <a:latin typeface="华文楷体" panose="02010600040101010101" pitchFamily="2" charset="-122"/>
            </a:endParaRPr>
          </a:p>
        </p:txBody>
      </p:sp>
      <p:sp>
        <p:nvSpPr>
          <p:cNvPr id="1049390" name="Rounded Rectangle 135"/>
          <p:cNvSpPr/>
          <p:nvPr/>
        </p:nvSpPr>
        <p:spPr>
          <a:xfrm>
            <a:off x="1760704" y="4477953"/>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物料主数据</a:t>
            </a:r>
            <a:endParaRPr lang="zh-CN" altLang="en-US" sz="800" dirty="0">
              <a:solidFill>
                <a:srgbClr val="FFFFFF"/>
              </a:solidFill>
              <a:latin typeface="华文楷体" panose="02010600040101010101" pitchFamily="2" charset="-122"/>
            </a:endParaRPr>
          </a:p>
        </p:txBody>
      </p:sp>
      <p:sp>
        <p:nvSpPr>
          <p:cNvPr id="1049391" name="Rounded Rectangle 136"/>
          <p:cNvSpPr/>
          <p:nvPr/>
        </p:nvSpPr>
        <p:spPr>
          <a:xfrm>
            <a:off x="2493345" y="4477953"/>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客户主数据</a:t>
            </a:r>
            <a:endParaRPr lang="zh-CN" altLang="en-US" sz="800" dirty="0">
              <a:solidFill>
                <a:srgbClr val="002060"/>
              </a:solidFill>
              <a:latin typeface="华文楷体" panose="02010600040101010101" pitchFamily="2" charset="-122"/>
            </a:endParaRPr>
          </a:p>
        </p:txBody>
      </p:sp>
      <p:sp>
        <p:nvSpPr>
          <p:cNvPr id="1049392" name="Rounded Rectangle 137"/>
          <p:cNvSpPr/>
          <p:nvPr/>
        </p:nvSpPr>
        <p:spPr>
          <a:xfrm>
            <a:off x="3227675" y="4477953"/>
            <a:ext cx="632936" cy="239212"/>
          </a:xfrm>
          <a:prstGeom prst="roundRect">
            <a:avLst>
              <a:gd name="adj" fmla="val 6522"/>
            </a:avLst>
          </a:prstGeom>
          <a:solidFill>
            <a:srgbClr val="D7D7D7"/>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*供应商主数据</a:t>
            </a:r>
            <a:endParaRPr lang="zh-CN" altLang="en-US" sz="800" dirty="0">
              <a:solidFill>
                <a:srgbClr val="002060"/>
              </a:solidFill>
              <a:latin typeface="华文楷体" panose="02010600040101010101" pitchFamily="2" charset="-122"/>
            </a:endParaRPr>
          </a:p>
        </p:txBody>
      </p:sp>
      <p:cxnSp>
        <p:nvCxnSpPr>
          <p:cNvPr id="3145853" name="Elbow Connector 139"/>
          <p:cNvCxnSpPr>
            <a:stCxn id="1049357" idx="3"/>
            <a:endCxn id="1049393" idx="1"/>
          </p:cNvCxnSpPr>
          <p:nvPr/>
        </p:nvCxnSpPr>
        <p:spPr bwMode="auto">
          <a:xfrm>
            <a:off x="2393641" y="1195810"/>
            <a:ext cx="99705" cy="1"/>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4" name="Elbow Connector 140"/>
          <p:cNvCxnSpPr>
            <a:stCxn id="1049361" idx="3"/>
            <a:endCxn id="1049362" idx="1"/>
          </p:cNvCxnSpPr>
          <p:nvPr/>
        </p:nvCxnSpPr>
        <p:spPr bwMode="auto">
          <a:xfrm flipV="1">
            <a:off x="3126281" y="1573882"/>
            <a:ext cx="101394" cy="722"/>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5" name="Elbow Connector 141"/>
          <p:cNvCxnSpPr>
            <a:stCxn id="1049363" idx="2"/>
            <a:endCxn id="1049365" idx="0"/>
          </p:cNvCxnSpPr>
          <p:nvPr/>
        </p:nvCxnSpPr>
        <p:spPr bwMode="auto">
          <a:xfrm rot="5400000">
            <a:off x="3105863" y="664799"/>
            <a:ext cx="152608" cy="2209989"/>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6" name="Elbow Connector 142"/>
          <p:cNvCxnSpPr>
            <a:stCxn id="1049366" idx="2"/>
            <a:endCxn id="1049370" idx="0"/>
          </p:cNvCxnSpPr>
          <p:nvPr/>
        </p:nvCxnSpPr>
        <p:spPr bwMode="auto">
          <a:xfrm rot="5400000">
            <a:off x="2364613" y="1797869"/>
            <a:ext cx="157760" cy="732641"/>
          </a:xfrm>
          <a:prstGeom prst="bentConnector3">
            <a:avLst>
              <a:gd name="adj1" fmla="val 50000"/>
            </a:avLst>
          </a:prstGeom>
          <a:ln w="19050">
            <a:solidFill>
              <a:srgbClr val="002776"/>
            </a:solidFill>
            <a:headEnd type="triangl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7" name="Elbow Connector 143"/>
          <p:cNvCxnSpPr>
            <a:stCxn id="1049396" idx="2"/>
            <a:endCxn id="1049372" idx="0"/>
          </p:cNvCxnSpPr>
          <p:nvPr/>
        </p:nvCxnSpPr>
        <p:spPr bwMode="auto">
          <a:xfrm rot="16200000" flipH="1">
            <a:off x="3107188" y="2184906"/>
            <a:ext cx="139583" cy="734330"/>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8" name="Elbow Connector 145"/>
          <p:cNvCxnSpPr>
            <a:stCxn id="1049396" idx="3"/>
            <a:endCxn id="1049369" idx="1"/>
          </p:cNvCxnSpPr>
          <p:nvPr/>
        </p:nvCxnSpPr>
        <p:spPr bwMode="auto">
          <a:xfrm>
            <a:off x="3126281" y="2362674"/>
            <a:ext cx="101394" cy="720"/>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59" name="Elbow Connector 146"/>
          <p:cNvCxnSpPr>
            <a:stCxn id="1049374" idx="0"/>
          </p:cNvCxnSpPr>
          <p:nvPr/>
        </p:nvCxnSpPr>
        <p:spPr bwMode="auto">
          <a:xfrm rot="16200000" flipV="1">
            <a:off x="3791773" y="2497651"/>
            <a:ext cx="558241" cy="432538"/>
          </a:xfrm>
          <a:prstGeom prst="bentConnector3">
            <a:avLst>
              <a:gd name="adj1" fmla="val 99783"/>
            </a:avLst>
          </a:prstGeom>
          <a:ln w="19050">
            <a:solidFill>
              <a:srgbClr val="002776"/>
            </a:solidFill>
            <a:headEnd type="triangl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0" name="Elbow Connector 148"/>
          <p:cNvCxnSpPr/>
          <p:nvPr/>
        </p:nvCxnSpPr>
        <p:spPr bwMode="auto">
          <a:xfrm rot="10800000" flipV="1">
            <a:off x="2374586" y="2464077"/>
            <a:ext cx="220152" cy="194932"/>
          </a:xfrm>
          <a:prstGeom prst="bentConnector3">
            <a:avLst>
              <a:gd name="adj1" fmla="val 758"/>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1" name="Elbow Connector 175"/>
          <p:cNvCxnSpPr>
            <a:stCxn id="1049372" idx="2"/>
            <a:endCxn id="1049374" idx="1"/>
          </p:cNvCxnSpPr>
          <p:nvPr/>
        </p:nvCxnSpPr>
        <p:spPr bwMode="auto">
          <a:xfrm rot="16200000" flipH="1">
            <a:off x="3631634" y="2773585"/>
            <a:ext cx="251571" cy="426550"/>
          </a:xfrm>
          <a:prstGeom prst="bentConnector2">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2" name="Elbow Connector 189"/>
          <p:cNvCxnSpPr>
            <a:stCxn id="1049369" idx="3"/>
            <a:endCxn id="1049375" idx="0"/>
          </p:cNvCxnSpPr>
          <p:nvPr/>
        </p:nvCxnSpPr>
        <p:spPr bwMode="auto">
          <a:xfrm>
            <a:off x="3860611" y="2363394"/>
            <a:ext cx="1186016" cy="629646"/>
          </a:xfrm>
          <a:prstGeom prst="bentConnector2">
            <a:avLst/>
          </a:prstGeom>
          <a:ln w="19050">
            <a:solidFill>
              <a:srgbClr val="002776"/>
            </a:solidFill>
            <a:headEnd type="triangl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3" name="Elbow Connector 151"/>
          <p:cNvCxnSpPr>
            <a:stCxn id="1049394" idx="2"/>
            <a:endCxn id="1049362" idx="0"/>
          </p:cNvCxnSpPr>
          <p:nvPr/>
        </p:nvCxnSpPr>
        <p:spPr bwMode="auto">
          <a:xfrm rot="5400000">
            <a:off x="3474712" y="1384955"/>
            <a:ext cx="138862" cy="1197"/>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4" name="Elbow Connector 198"/>
          <p:cNvCxnSpPr>
            <a:stCxn id="1049369" idx="0"/>
            <a:endCxn id="1049367" idx="1"/>
          </p:cNvCxnSpPr>
          <p:nvPr/>
        </p:nvCxnSpPr>
        <p:spPr bwMode="auto">
          <a:xfrm rot="5400000" flipH="1" flipV="1">
            <a:off x="3618375" y="1891470"/>
            <a:ext cx="278086" cy="426550"/>
          </a:xfrm>
          <a:prstGeom prst="bentConnector2">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5" name="Elbow Connector 153"/>
          <p:cNvCxnSpPr>
            <a:stCxn id="1049375" idx="3"/>
            <a:endCxn id="1049376" idx="1"/>
          </p:cNvCxnSpPr>
          <p:nvPr/>
        </p:nvCxnSpPr>
        <p:spPr bwMode="auto">
          <a:xfrm flipV="1">
            <a:off x="5363096" y="3112646"/>
            <a:ext cx="131719" cy="1"/>
          </a:xfrm>
          <a:prstGeom prst="bentConnector3">
            <a:avLst>
              <a:gd name="adj1" fmla="val 50000"/>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sp>
        <p:nvSpPr>
          <p:cNvPr id="1049393" name="Rounded Rectangle 154"/>
          <p:cNvSpPr/>
          <p:nvPr/>
        </p:nvSpPr>
        <p:spPr>
          <a:xfrm>
            <a:off x="2493345" y="107620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产品设计</a:t>
            </a:r>
            <a:endParaRPr lang="zh-CN" altLang="en-US" sz="800" dirty="0">
              <a:solidFill>
                <a:srgbClr val="FFFFFF"/>
              </a:solidFill>
              <a:latin typeface="华文楷体" panose="02010600040101010101" pitchFamily="2" charset="-122"/>
            </a:endParaRPr>
          </a:p>
        </p:txBody>
      </p:sp>
      <p:sp>
        <p:nvSpPr>
          <p:cNvPr id="1049394" name="Rounded Rectangle 155"/>
          <p:cNvSpPr/>
          <p:nvPr/>
        </p:nvSpPr>
        <p:spPr>
          <a:xfrm>
            <a:off x="3227675" y="1076204"/>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产品</a:t>
            </a:r>
            <a:r>
              <a:rPr lang="en-US" altLang="zh-CN" sz="800" dirty="0">
                <a:solidFill>
                  <a:srgbClr val="FFFFFF"/>
                </a:solidFill>
                <a:latin typeface="华文楷体" panose="02010600040101010101" pitchFamily="2" charset="-122"/>
              </a:rPr>
              <a:t>BOM</a:t>
            </a:r>
            <a:endParaRPr lang="en-US" altLang="zh-CN" sz="800" dirty="0">
              <a:solidFill>
                <a:srgbClr val="FFFFFF"/>
              </a:solidFill>
              <a:latin typeface="华文楷体" panose="02010600040101010101" pitchFamily="2" charset="-122"/>
            </a:endParaRPr>
          </a:p>
        </p:txBody>
      </p:sp>
      <p:sp>
        <p:nvSpPr>
          <p:cNvPr id="1049395" name="Rounded Rectangle 156"/>
          <p:cNvSpPr/>
          <p:nvPr/>
        </p:nvSpPr>
        <p:spPr>
          <a:xfrm>
            <a:off x="3970694" y="1076204"/>
            <a:ext cx="632937"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工艺路线</a:t>
            </a:r>
            <a:endParaRPr lang="en-US" altLang="zh-CN" sz="800" dirty="0">
              <a:solidFill>
                <a:srgbClr val="FFFFFF"/>
              </a:solidFill>
              <a:latin typeface="华文楷体" panose="02010600040101010101" pitchFamily="2" charset="-122"/>
            </a:endParaRPr>
          </a:p>
        </p:txBody>
      </p:sp>
      <p:sp>
        <p:nvSpPr>
          <p:cNvPr id="1049396" name="Rounded Rectangle 157"/>
          <p:cNvSpPr/>
          <p:nvPr/>
        </p:nvSpPr>
        <p:spPr>
          <a:xfrm>
            <a:off x="2493345" y="2243068"/>
            <a:ext cx="632936" cy="239212"/>
          </a:xfrm>
          <a:prstGeom prst="roundRect">
            <a:avLst>
              <a:gd name="adj" fmla="val 6522"/>
            </a:avLst>
          </a:prstGeom>
          <a:solidFill>
            <a:srgbClr val="29C2FF"/>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FFFFFF"/>
                </a:solidFill>
                <a:latin typeface="华文楷体" panose="02010600040101010101" pitchFamily="2" charset="-122"/>
              </a:rPr>
              <a:t>生产计划</a:t>
            </a:r>
            <a:endParaRPr lang="zh-CN" altLang="en-US" sz="800" dirty="0">
              <a:solidFill>
                <a:srgbClr val="FFFFFF"/>
              </a:solidFill>
              <a:latin typeface="华文楷体" panose="02010600040101010101" pitchFamily="2" charset="-122"/>
            </a:endParaRPr>
          </a:p>
        </p:txBody>
      </p:sp>
      <p:sp>
        <p:nvSpPr>
          <p:cNvPr id="1049397" name="Rectangle 158"/>
          <p:cNvSpPr/>
          <p:nvPr/>
        </p:nvSpPr>
        <p:spPr>
          <a:xfrm>
            <a:off x="559754" y="5612771"/>
            <a:ext cx="1100760" cy="594324"/>
          </a:xfrm>
          <a:prstGeom prst="rect">
            <a:avLst/>
          </a:prstGeom>
          <a:solidFill>
            <a:srgbClr val="D7D7D7"/>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002060"/>
                </a:solidFill>
                <a:latin typeface="华文楷体" panose="02010600040101010101" pitchFamily="2" charset="-122"/>
              </a:rPr>
              <a:t>对外业务支持</a:t>
            </a:r>
            <a:endParaRPr lang="zh-CN" altLang="en-US" sz="1200" dirty="0">
              <a:solidFill>
                <a:srgbClr val="002060"/>
              </a:solidFill>
              <a:latin typeface="华文楷体" panose="02010600040101010101" pitchFamily="2" charset="-122"/>
            </a:endParaRPr>
          </a:p>
        </p:txBody>
      </p:sp>
      <p:sp>
        <p:nvSpPr>
          <p:cNvPr id="1049398" name="Rectangle 159"/>
          <p:cNvSpPr/>
          <p:nvPr/>
        </p:nvSpPr>
        <p:spPr>
          <a:xfrm>
            <a:off x="1704795" y="5612771"/>
            <a:ext cx="4530709" cy="605970"/>
          </a:xfrm>
          <a:prstGeom prst="rect">
            <a:avLst/>
          </a:prstGeom>
          <a:solidFill>
            <a:srgbClr val="D7D7D7"/>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1200" dirty="0">
              <a:solidFill>
                <a:srgbClr val="002060"/>
              </a:solidFill>
              <a:latin typeface="华文楷体" panose="02010600040101010101" pitchFamily="2" charset="-122"/>
            </a:endParaRPr>
          </a:p>
        </p:txBody>
      </p:sp>
      <p:sp>
        <p:nvSpPr>
          <p:cNvPr id="1049399" name="TextBox 161"/>
          <p:cNvSpPr txBox="1"/>
          <p:nvPr/>
        </p:nvSpPr>
        <p:spPr>
          <a:xfrm>
            <a:off x="4376038" y="5690891"/>
            <a:ext cx="466794" cy="261610"/>
          </a:xfrm>
          <a:prstGeom prst="rect">
            <a:avLst/>
          </a:prstGeom>
          <a:noFill/>
          <a:effectLst/>
        </p:spPr>
        <p:txBody>
          <a:bodyPr wrap="none" rtlCol="0">
            <a:spAutoFit/>
          </a:bodyPr>
          <a:p>
            <a:pPr>
              <a:spcBef>
                <a:spcPts val="600"/>
              </a:spcBef>
            </a:pPr>
            <a:r>
              <a:rPr lang="zh-CN" altLang="en-US" sz="1100" dirty="0">
                <a:solidFill>
                  <a:srgbClr val="002060"/>
                </a:solidFill>
                <a:latin typeface="华文楷体" panose="02010600040101010101" pitchFamily="2" charset="-122"/>
              </a:rPr>
              <a:t>客户</a:t>
            </a:r>
            <a:endParaRPr lang="zh-CN" altLang="en-US" sz="1100" dirty="0">
              <a:solidFill>
                <a:srgbClr val="002060"/>
              </a:solidFill>
              <a:latin typeface="华文楷体" panose="02010600040101010101" pitchFamily="2" charset="-122"/>
            </a:endParaRPr>
          </a:p>
        </p:txBody>
      </p:sp>
      <p:sp>
        <p:nvSpPr>
          <p:cNvPr id="1049400" name="TextBox 162"/>
          <p:cNvSpPr txBox="1"/>
          <p:nvPr/>
        </p:nvSpPr>
        <p:spPr>
          <a:xfrm>
            <a:off x="2317033" y="5690262"/>
            <a:ext cx="607859" cy="261610"/>
          </a:xfrm>
          <a:prstGeom prst="rect">
            <a:avLst/>
          </a:prstGeom>
          <a:noFill/>
          <a:effectLst/>
        </p:spPr>
        <p:txBody>
          <a:bodyPr wrap="none" rtlCol="0">
            <a:spAutoFit/>
          </a:bodyPr>
          <a:p>
            <a:pPr>
              <a:spcBef>
                <a:spcPts val="600"/>
              </a:spcBef>
            </a:pPr>
            <a:r>
              <a:rPr lang="zh-CN" altLang="en-US" sz="1100" dirty="0">
                <a:solidFill>
                  <a:srgbClr val="002060"/>
                </a:solidFill>
                <a:latin typeface="华文楷体" panose="02010600040101010101" pitchFamily="2" charset="-122"/>
              </a:rPr>
              <a:t>供应商</a:t>
            </a:r>
            <a:endParaRPr lang="zh-CN" altLang="en-US" sz="1100" dirty="0">
              <a:solidFill>
                <a:srgbClr val="002060"/>
              </a:solidFill>
              <a:latin typeface="华文楷体" panose="02010600040101010101" pitchFamily="2" charset="-122"/>
            </a:endParaRPr>
          </a:p>
        </p:txBody>
      </p:sp>
      <p:graphicFrame>
        <p:nvGraphicFramePr>
          <p:cNvPr id="4194315" name="Diagram 164"/>
          <p:cNvGraphicFramePr/>
          <p:nvPr/>
        </p:nvGraphicFramePr>
        <p:xfrm>
          <a:off x="6615752" y="1076204"/>
          <a:ext cx="2787186" cy="51827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3145866" name="Straight Arrow Connector 165"/>
          <p:cNvCxnSpPr>
            <a:stCxn id="1049367" idx="3"/>
            <a:endCxn id="1049368" idx="1"/>
          </p:cNvCxnSpPr>
          <p:nvPr/>
        </p:nvCxnSpPr>
        <p:spPr>
          <a:xfrm>
            <a:off x="4603630" y="1965702"/>
            <a:ext cx="104883" cy="0"/>
          </a:xfrm>
          <a:prstGeom prst="straightConnector1">
            <a:avLst/>
          </a:prstGeom>
          <a:ln w="19050">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7" name="Straight Arrow Connector 167"/>
          <p:cNvCxnSpPr>
            <a:stCxn id="1049362" idx="3"/>
            <a:endCxn id="1049363" idx="1"/>
          </p:cNvCxnSpPr>
          <p:nvPr/>
        </p:nvCxnSpPr>
        <p:spPr>
          <a:xfrm>
            <a:off x="3860611" y="1573882"/>
            <a:ext cx="110082"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8" name="Straight Arrow Connector 168"/>
          <p:cNvCxnSpPr>
            <a:stCxn id="1049360" idx="3"/>
            <a:endCxn id="1049361" idx="1"/>
          </p:cNvCxnSpPr>
          <p:nvPr/>
        </p:nvCxnSpPr>
        <p:spPr>
          <a:xfrm>
            <a:off x="2393641" y="1574604"/>
            <a:ext cx="99705"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69" name="Straight Arrow Connector 170"/>
          <p:cNvCxnSpPr>
            <a:stCxn id="1049365" idx="3"/>
            <a:endCxn id="1049366" idx="1"/>
          </p:cNvCxnSpPr>
          <p:nvPr/>
        </p:nvCxnSpPr>
        <p:spPr>
          <a:xfrm>
            <a:off x="2393640" y="1965702"/>
            <a:ext cx="99704"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70" name="Straight Arrow Connector 171"/>
          <p:cNvCxnSpPr>
            <a:stCxn id="1049370" idx="3"/>
            <a:endCxn id="1049396" idx="1"/>
          </p:cNvCxnSpPr>
          <p:nvPr/>
        </p:nvCxnSpPr>
        <p:spPr>
          <a:xfrm>
            <a:off x="2393641" y="2362674"/>
            <a:ext cx="99705"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71" name="Straight Arrow Connector 173"/>
          <p:cNvCxnSpPr>
            <a:stCxn id="1049393" idx="3"/>
            <a:endCxn id="1049394" idx="1"/>
          </p:cNvCxnSpPr>
          <p:nvPr/>
        </p:nvCxnSpPr>
        <p:spPr>
          <a:xfrm>
            <a:off x="3126281" y="1195810"/>
            <a:ext cx="101394"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72" name="Straight Arrow Connector 174"/>
          <p:cNvCxnSpPr>
            <a:endCxn id="1049372" idx="1"/>
          </p:cNvCxnSpPr>
          <p:nvPr/>
        </p:nvCxnSpPr>
        <p:spPr>
          <a:xfrm>
            <a:off x="2374585" y="2741469"/>
            <a:ext cx="853090" cy="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cxnSp>
        <p:nvCxnSpPr>
          <p:cNvPr id="3145873" name="Straight Arrow Connector 176"/>
          <p:cNvCxnSpPr>
            <a:stCxn id="1049370" idx="2"/>
            <a:endCxn id="1049371" idx="0"/>
          </p:cNvCxnSpPr>
          <p:nvPr/>
        </p:nvCxnSpPr>
        <p:spPr>
          <a:xfrm>
            <a:off x="2077172" y="2482281"/>
            <a:ext cx="0" cy="139583"/>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sp>
        <p:nvSpPr>
          <p:cNvPr id="1049401" name="Freeform 756"/>
          <p:cNvSpPr>
            <a:spLocks noChangeAspect="1" noEditPoints="1"/>
          </p:cNvSpPr>
          <p:nvPr/>
        </p:nvSpPr>
        <p:spPr bwMode="auto">
          <a:xfrm>
            <a:off x="4886033" y="5645967"/>
            <a:ext cx="369676" cy="369676"/>
          </a:xfrm>
          <a:custGeom>
            <a:avLst/>
            <a:gdLst>
              <a:gd name="T0" fmla="*/ 0 w 512"/>
              <a:gd name="T1" fmla="*/ 256 h 512"/>
              <a:gd name="T2" fmla="*/ 512 w 512"/>
              <a:gd name="T3" fmla="*/ 256 h 512"/>
              <a:gd name="T4" fmla="*/ 308 w 512"/>
              <a:gd name="T5" fmla="*/ 356 h 512"/>
              <a:gd name="T6" fmla="*/ 294 w 512"/>
              <a:gd name="T7" fmla="*/ 361 h 512"/>
              <a:gd name="T8" fmla="*/ 240 w 512"/>
              <a:gd name="T9" fmla="*/ 350 h 512"/>
              <a:gd name="T10" fmla="*/ 221 w 512"/>
              <a:gd name="T11" fmla="*/ 290 h 512"/>
              <a:gd name="T12" fmla="*/ 235 w 512"/>
              <a:gd name="T13" fmla="*/ 191 h 512"/>
              <a:gd name="T14" fmla="*/ 202 w 512"/>
              <a:gd name="T15" fmla="*/ 176 h 512"/>
              <a:gd name="T16" fmla="*/ 170 w 512"/>
              <a:gd name="T17" fmla="*/ 191 h 512"/>
              <a:gd name="T18" fmla="*/ 184 w 512"/>
              <a:gd name="T19" fmla="*/ 290 h 512"/>
              <a:gd name="T20" fmla="*/ 165 w 512"/>
              <a:gd name="T21" fmla="*/ 350 h 512"/>
              <a:gd name="T22" fmla="*/ 111 w 512"/>
              <a:gd name="T23" fmla="*/ 361 h 512"/>
              <a:gd name="T24" fmla="*/ 97 w 512"/>
              <a:gd name="T25" fmla="*/ 356 h 512"/>
              <a:gd name="T26" fmla="*/ 139 w 512"/>
              <a:gd name="T27" fmla="*/ 334 h 512"/>
              <a:gd name="T28" fmla="*/ 166 w 512"/>
              <a:gd name="T29" fmla="*/ 302 h 512"/>
              <a:gd name="T30" fmla="*/ 153 w 512"/>
              <a:gd name="T31" fmla="*/ 177 h 512"/>
              <a:gd name="T32" fmla="*/ 251 w 512"/>
              <a:gd name="T33" fmla="*/ 177 h 512"/>
              <a:gd name="T34" fmla="*/ 239 w 512"/>
              <a:gd name="T35" fmla="*/ 302 h 512"/>
              <a:gd name="T36" fmla="*/ 265 w 512"/>
              <a:gd name="T37" fmla="*/ 334 h 512"/>
              <a:gd name="T38" fmla="*/ 308 w 512"/>
              <a:gd name="T39" fmla="*/ 356 h 512"/>
              <a:gd name="T40" fmla="*/ 405 w 512"/>
              <a:gd name="T41" fmla="*/ 342 h 512"/>
              <a:gd name="T42" fmla="*/ 380 w 512"/>
              <a:gd name="T43" fmla="*/ 335 h 512"/>
              <a:gd name="T44" fmla="*/ 356 w 512"/>
              <a:gd name="T45" fmla="*/ 328 h 512"/>
              <a:gd name="T46" fmla="*/ 360 w 512"/>
              <a:gd name="T47" fmla="*/ 248 h 512"/>
              <a:gd name="T48" fmla="*/ 330 w 512"/>
              <a:gd name="T49" fmla="*/ 197 h 512"/>
              <a:gd name="T50" fmla="*/ 301 w 512"/>
              <a:gd name="T51" fmla="*/ 248 h 512"/>
              <a:gd name="T52" fmla="*/ 305 w 512"/>
              <a:gd name="T53" fmla="*/ 328 h 512"/>
              <a:gd name="T54" fmla="*/ 290 w 512"/>
              <a:gd name="T55" fmla="*/ 326 h 512"/>
              <a:gd name="T56" fmla="*/ 298 w 512"/>
              <a:gd name="T57" fmla="*/ 293 h 512"/>
              <a:gd name="T58" fmla="*/ 288 w 512"/>
              <a:gd name="T59" fmla="*/ 195 h 512"/>
              <a:gd name="T60" fmla="*/ 373 w 512"/>
              <a:gd name="T61" fmla="*/ 195 h 512"/>
              <a:gd name="T62" fmla="*/ 363 w 512"/>
              <a:gd name="T63" fmla="*/ 293 h 512"/>
              <a:gd name="T64" fmla="*/ 383 w 512"/>
              <a:gd name="T65" fmla="*/ 314 h 512"/>
              <a:gd name="T66" fmla="*/ 414 w 512"/>
              <a:gd name="T67" fmla="*/ 33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08" y="356"/>
                </a:moveTo>
                <a:cubicBezTo>
                  <a:pt x="306" y="360"/>
                  <a:pt x="302" y="362"/>
                  <a:pt x="298" y="362"/>
                </a:cubicBezTo>
                <a:cubicBezTo>
                  <a:pt x="297" y="362"/>
                  <a:pt x="295" y="362"/>
                  <a:pt x="294" y="361"/>
                </a:cubicBezTo>
                <a:cubicBezTo>
                  <a:pt x="283" y="356"/>
                  <a:pt x="273" y="356"/>
                  <a:pt x="264" y="355"/>
                </a:cubicBezTo>
                <a:cubicBezTo>
                  <a:pt x="256" y="355"/>
                  <a:pt x="248" y="355"/>
                  <a:pt x="240" y="350"/>
                </a:cubicBezTo>
                <a:cubicBezTo>
                  <a:pt x="226" y="343"/>
                  <a:pt x="220" y="323"/>
                  <a:pt x="219" y="317"/>
                </a:cubicBezTo>
                <a:cubicBezTo>
                  <a:pt x="217" y="308"/>
                  <a:pt x="216" y="297"/>
                  <a:pt x="221" y="290"/>
                </a:cubicBezTo>
                <a:cubicBezTo>
                  <a:pt x="228" y="280"/>
                  <a:pt x="236" y="261"/>
                  <a:pt x="240" y="246"/>
                </a:cubicBezTo>
                <a:cubicBezTo>
                  <a:pt x="246" y="221"/>
                  <a:pt x="244" y="202"/>
                  <a:pt x="235" y="191"/>
                </a:cubicBezTo>
                <a:cubicBezTo>
                  <a:pt x="223" y="176"/>
                  <a:pt x="203" y="177"/>
                  <a:pt x="203" y="177"/>
                </a:cubicBezTo>
                <a:cubicBezTo>
                  <a:pt x="202" y="177"/>
                  <a:pt x="202" y="176"/>
                  <a:pt x="202" y="176"/>
                </a:cubicBezTo>
                <a:cubicBezTo>
                  <a:pt x="202" y="176"/>
                  <a:pt x="202" y="177"/>
                  <a:pt x="202" y="177"/>
                </a:cubicBezTo>
                <a:cubicBezTo>
                  <a:pt x="202" y="177"/>
                  <a:pt x="181" y="176"/>
                  <a:pt x="170" y="191"/>
                </a:cubicBezTo>
                <a:cubicBezTo>
                  <a:pt x="160" y="202"/>
                  <a:pt x="159" y="221"/>
                  <a:pt x="165" y="246"/>
                </a:cubicBezTo>
                <a:cubicBezTo>
                  <a:pt x="168" y="261"/>
                  <a:pt x="176" y="280"/>
                  <a:pt x="184" y="290"/>
                </a:cubicBezTo>
                <a:cubicBezTo>
                  <a:pt x="189" y="297"/>
                  <a:pt x="187" y="308"/>
                  <a:pt x="185" y="317"/>
                </a:cubicBezTo>
                <a:cubicBezTo>
                  <a:pt x="184" y="323"/>
                  <a:pt x="179" y="343"/>
                  <a:pt x="165" y="350"/>
                </a:cubicBezTo>
                <a:cubicBezTo>
                  <a:pt x="157" y="355"/>
                  <a:pt x="149" y="355"/>
                  <a:pt x="140" y="355"/>
                </a:cubicBezTo>
                <a:cubicBezTo>
                  <a:pt x="131" y="356"/>
                  <a:pt x="122" y="356"/>
                  <a:pt x="111" y="361"/>
                </a:cubicBezTo>
                <a:cubicBezTo>
                  <a:pt x="109" y="362"/>
                  <a:pt x="108" y="362"/>
                  <a:pt x="106" y="362"/>
                </a:cubicBezTo>
                <a:cubicBezTo>
                  <a:pt x="102" y="362"/>
                  <a:pt x="98" y="360"/>
                  <a:pt x="97" y="356"/>
                </a:cubicBezTo>
                <a:cubicBezTo>
                  <a:pt x="94" y="351"/>
                  <a:pt x="96" y="344"/>
                  <a:pt x="102" y="342"/>
                </a:cubicBezTo>
                <a:cubicBezTo>
                  <a:pt x="116" y="335"/>
                  <a:pt x="129" y="335"/>
                  <a:pt x="139" y="334"/>
                </a:cubicBezTo>
                <a:cubicBezTo>
                  <a:pt x="146" y="334"/>
                  <a:pt x="151" y="334"/>
                  <a:pt x="155" y="332"/>
                </a:cubicBezTo>
                <a:cubicBezTo>
                  <a:pt x="161" y="328"/>
                  <a:pt x="167" y="308"/>
                  <a:pt x="166" y="302"/>
                </a:cubicBezTo>
                <a:cubicBezTo>
                  <a:pt x="157" y="289"/>
                  <a:pt x="148" y="269"/>
                  <a:pt x="144" y="251"/>
                </a:cubicBezTo>
                <a:cubicBezTo>
                  <a:pt x="136" y="219"/>
                  <a:pt x="139" y="194"/>
                  <a:pt x="153" y="177"/>
                </a:cubicBezTo>
                <a:cubicBezTo>
                  <a:pt x="171" y="155"/>
                  <a:pt x="200" y="155"/>
                  <a:pt x="202" y="155"/>
                </a:cubicBezTo>
                <a:cubicBezTo>
                  <a:pt x="205" y="155"/>
                  <a:pt x="233" y="155"/>
                  <a:pt x="251" y="177"/>
                </a:cubicBezTo>
                <a:cubicBezTo>
                  <a:pt x="265" y="194"/>
                  <a:pt x="268" y="219"/>
                  <a:pt x="261" y="251"/>
                </a:cubicBezTo>
                <a:cubicBezTo>
                  <a:pt x="256" y="269"/>
                  <a:pt x="247" y="289"/>
                  <a:pt x="239" y="302"/>
                </a:cubicBezTo>
                <a:cubicBezTo>
                  <a:pt x="237" y="308"/>
                  <a:pt x="243" y="328"/>
                  <a:pt x="250" y="332"/>
                </a:cubicBezTo>
                <a:cubicBezTo>
                  <a:pt x="253" y="334"/>
                  <a:pt x="259" y="334"/>
                  <a:pt x="265" y="334"/>
                </a:cubicBezTo>
                <a:cubicBezTo>
                  <a:pt x="276" y="335"/>
                  <a:pt x="288" y="335"/>
                  <a:pt x="303" y="342"/>
                </a:cubicBezTo>
                <a:cubicBezTo>
                  <a:pt x="308" y="344"/>
                  <a:pt x="310" y="351"/>
                  <a:pt x="308" y="356"/>
                </a:cubicBezTo>
                <a:close/>
                <a:moveTo>
                  <a:pt x="414" y="337"/>
                </a:moveTo>
                <a:cubicBezTo>
                  <a:pt x="412" y="340"/>
                  <a:pt x="408" y="342"/>
                  <a:pt x="405" y="342"/>
                </a:cubicBezTo>
                <a:cubicBezTo>
                  <a:pt x="403" y="342"/>
                  <a:pt x="401" y="341"/>
                  <a:pt x="399" y="340"/>
                </a:cubicBezTo>
                <a:cubicBezTo>
                  <a:pt x="395" y="337"/>
                  <a:pt x="387" y="336"/>
                  <a:pt x="380" y="335"/>
                </a:cubicBezTo>
                <a:cubicBezTo>
                  <a:pt x="372" y="334"/>
                  <a:pt x="364" y="333"/>
                  <a:pt x="357" y="329"/>
                </a:cubicBezTo>
                <a:cubicBezTo>
                  <a:pt x="357" y="329"/>
                  <a:pt x="356" y="328"/>
                  <a:pt x="356" y="328"/>
                </a:cubicBezTo>
                <a:cubicBezTo>
                  <a:pt x="341" y="317"/>
                  <a:pt x="337" y="293"/>
                  <a:pt x="345" y="282"/>
                </a:cubicBezTo>
                <a:cubicBezTo>
                  <a:pt x="351" y="274"/>
                  <a:pt x="357" y="260"/>
                  <a:pt x="360" y="248"/>
                </a:cubicBezTo>
                <a:cubicBezTo>
                  <a:pt x="364" y="230"/>
                  <a:pt x="363" y="217"/>
                  <a:pt x="356" y="208"/>
                </a:cubicBezTo>
                <a:cubicBezTo>
                  <a:pt x="347" y="197"/>
                  <a:pt x="332" y="197"/>
                  <a:pt x="330" y="197"/>
                </a:cubicBezTo>
                <a:cubicBezTo>
                  <a:pt x="329" y="197"/>
                  <a:pt x="313" y="197"/>
                  <a:pt x="305" y="208"/>
                </a:cubicBezTo>
                <a:cubicBezTo>
                  <a:pt x="298" y="217"/>
                  <a:pt x="297" y="230"/>
                  <a:pt x="301" y="248"/>
                </a:cubicBezTo>
                <a:cubicBezTo>
                  <a:pt x="304" y="260"/>
                  <a:pt x="310" y="274"/>
                  <a:pt x="315" y="282"/>
                </a:cubicBezTo>
                <a:cubicBezTo>
                  <a:pt x="323" y="293"/>
                  <a:pt x="319" y="317"/>
                  <a:pt x="305" y="328"/>
                </a:cubicBezTo>
                <a:cubicBezTo>
                  <a:pt x="303" y="330"/>
                  <a:pt x="300" y="330"/>
                  <a:pt x="298" y="330"/>
                </a:cubicBezTo>
                <a:cubicBezTo>
                  <a:pt x="295" y="330"/>
                  <a:pt x="292" y="329"/>
                  <a:pt x="290" y="326"/>
                </a:cubicBezTo>
                <a:cubicBezTo>
                  <a:pt x="286" y="321"/>
                  <a:pt x="287" y="315"/>
                  <a:pt x="292" y="311"/>
                </a:cubicBezTo>
                <a:cubicBezTo>
                  <a:pt x="298" y="307"/>
                  <a:pt x="299" y="296"/>
                  <a:pt x="298" y="293"/>
                </a:cubicBezTo>
                <a:cubicBezTo>
                  <a:pt x="291" y="284"/>
                  <a:pt x="284" y="268"/>
                  <a:pt x="280" y="253"/>
                </a:cubicBezTo>
                <a:cubicBezTo>
                  <a:pt x="274" y="228"/>
                  <a:pt x="277" y="209"/>
                  <a:pt x="288" y="195"/>
                </a:cubicBezTo>
                <a:cubicBezTo>
                  <a:pt x="304" y="175"/>
                  <a:pt x="328" y="176"/>
                  <a:pt x="330" y="176"/>
                </a:cubicBezTo>
                <a:cubicBezTo>
                  <a:pt x="332" y="176"/>
                  <a:pt x="357" y="175"/>
                  <a:pt x="373" y="195"/>
                </a:cubicBezTo>
                <a:cubicBezTo>
                  <a:pt x="384" y="209"/>
                  <a:pt x="386" y="228"/>
                  <a:pt x="380" y="253"/>
                </a:cubicBezTo>
                <a:cubicBezTo>
                  <a:pt x="377" y="268"/>
                  <a:pt x="370" y="284"/>
                  <a:pt x="363" y="293"/>
                </a:cubicBezTo>
                <a:cubicBezTo>
                  <a:pt x="362" y="296"/>
                  <a:pt x="363" y="306"/>
                  <a:pt x="369" y="311"/>
                </a:cubicBezTo>
                <a:cubicBezTo>
                  <a:pt x="372" y="312"/>
                  <a:pt x="378" y="313"/>
                  <a:pt x="383" y="314"/>
                </a:cubicBezTo>
                <a:cubicBezTo>
                  <a:pt x="392" y="315"/>
                  <a:pt x="402" y="317"/>
                  <a:pt x="410" y="322"/>
                </a:cubicBezTo>
                <a:cubicBezTo>
                  <a:pt x="415" y="325"/>
                  <a:pt x="417" y="332"/>
                  <a:pt x="414" y="337"/>
                </a:cubicBezTo>
                <a:close/>
              </a:path>
            </a:pathLst>
          </a:custGeom>
          <a:solidFill>
            <a:srgbClr val="92D050"/>
          </a:solidFill>
          <a:ln>
            <a:noFill/>
          </a:ln>
        </p:spPr>
        <p:txBody>
          <a:bodyPr vert="horz" wrap="square" lIns="91440" tIns="45720" rIns="91440" bIns="45720" numCol="1" anchor="t" anchorCtr="0" compatLnSpc="1"/>
          <a:p>
            <a:endParaRPr lang="en-GB">
              <a:solidFill>
                <a:srgbClr val="000000"/>
              </a:solidFill>
            </a:endParaRPr>
          </a:p>
        </p:txBody>
      </p:sp>
      <p:sp>
        <p:nvSpPr>
          <p:cNvPr id="1049402" name="Freeform 288"/>
          <p:cNvSpPr>
            <a:spLocks noChangeAspect="1" noEditPoints="1"/>
          </p:cNvSpPr>
          <p:nvPr/>
        </p:nvSpPr>
        <p:spPr bwMode="auto">
          <a:xfrm>
            <a:off x="2991637" y="5658173"/>
            <a:ext cx="367041" cy="367041"/>
          </a:xfrm>
          <a:custGeom>
            <a:avLst/>
            <a:gdLst>
              <a:gd name="T0" fmla="*/ 117 w 512"/>
              <a:gd name="T1" fmla="*/ 213 h 512"/>
              <a:gd name="T2" fmla="*/ 320 w 512"/>
              <a:gd name="T3" fmla="*/ 213 h 512"/>
              <a:gd name="T4" fmla="*/ 320 w 512"/>
              <a:gd name="T5" fmla="*/ 224 h 512"/>
              <a:gd name="T6" fmla="*/ 320 w 512"/>
              <a:gd name="T7" fmla="*/ 298 h 512"/>
              <a:gd name="T8" fmla="*/ 117 w 512"/>
              <a:gd name="T9" fmla="*/ 298 h 512"/>
              <a:gd name="T10" fmla="*/ 117 w 512"/>
              <a:gd name="T11" fmla="*/ 213 h 512"/>
              <a:gd name="T12" fmla="*/ 362 w 512"/>
              <a:gd name="T13" fmla="*/ 320 h 512"/>
              <a:gd name="T14" fmla="*/ 352 w 512"/>
              <a:gd name="T15" fmla="*/ 330 h 512"/>
              <a:gd name="T16" fmla="*/ 362 w 512"/>
              <a:gd name="T17" fmla="*/ 341 h 512"/>
              <a:gd name="T18" fmla="*/ 373 w 512"/>
              <a:gd name="T19" fmla="*/ 330 h 512"/>
              <a:gd name="T20" fmla="*/ 362 w 512"/>
              <a:gd name="T21" fmla="*/ 320 h 512"/>
              <a:gd name="T22" fmla="*/ 202 w 512"/>
              <a:gd name="T23" fmla="*/ 320 h 512"/>
              <a:gd name="T24" fmla="*/ 192 w 512"/>
              <a:gd name="T25" fmla="*/ 330 h 512"/>
              <a:gd name="T26" fmla="*/ 202 w 512"/>
              <a:gd name="T27" fmla="*/ 341 h 512"/>
              <a:gd name="T28" fmla="*/ 213 w 512"/>
              <a:gd name="T29" fmla="*/ 330 h 512"/>
              <a:gd name="T30" fmla="*/ 202 w 512"/>
              <a:gd name="T31" fmla="*/ 320 h 512"/>
              <a:gd name="T32" fmla="*/ 149 w 512"/>
              <a:gd name="T33" fmla="*/ 320 h 512"/>
              <a:gd name="T34" fmla="*/ 138 w 512"/>
              <a:gd name="T35" fmla="*/ 330 h 512"/>
              <a:gd name="T36" fmla="*/ 149 w 512"/>
              <a:gd name="T37" fmla="*/ 341 h 512"/>
              <a:gd name="T38" fmla="*/ 160 w 512"/>
              <a:gd name="T39" fmla="*/ 330 h 512"/>
              <a:gd name="T40" fmla="*/ 149 w 512"/>
              <a:gd name="T41" fmla="*/ 320 h 512"/>
              <a:gd name="T42" fmla="*/ 512 w 512"/>
              <a:gd name="T43" fmla="*/ 256 h 512"/>
              <a:gd name="T44" fmla="*/ 256 w 512"/>
              <a:gd name="T45" fmla="*/ 512 h 512"/>
              <a:gd name="T46" fmla="*/ 0 w 512"/>
              <a:gd name="T47" fmla="*/ 256 h 512"/>
              <a:gd name="T48" fmla="*/ 256 w 512"/>
              <a:gd name="T49" fmla="*/ 0 h 512"/>
              <a:gd name="T50" fmla="*/ 512 w 512"/>
              <a:gd name="T51" fmla="*/ 256 h 512"/>
              <a:gd name="T52" fmla="*/ 416 w 512"/>
              <a:gd name="T53" fmla="*/ 245 h 512"/>
              <a:gd name="T54" fmla="*/ 413 w 512"/>
              <a:gd name="T55" fmla="*/ 237 h 512"/>
              <a:gd name="T56" fmla="*/ 391 w 512"/>
              <a:gd name="T57" fmla="*/ 216 h 512"/>
              <a:gd name="T58" fmla="*/ 384 w 512"/>
              <a:gd name="T59" fmla="*/ 213 h 512"/>
              <a:gd name="T60" fmla="*/ 341 w 512"/>
              <a:gd name="T61" fmla="*/ 213 h 512"/>
              <a:gd name="T62" fmla="*/ 341 w 512"/>
              <a:gd name="T63" fmla="*/ 202 h 512"/>
              <a:gd name="T64" fmla="*/ 330 w 512"/>
              <a:gd name="T65" fmla="*/ 192 h 512"/>
              <a:gd name="T66" fmla="*/ 106 w 512"/>
              <a:gd name="T67" fmla="*/ 192 h 512"/>
              <a:gd name="T68" fmla="*/ 96 w 512"/>
              <a:gd name="T69" fmla="*/ 202 h 512"/>
              <a:gd name="T70" fmla="*/ 96 w 512"/>
              <a:gd name="T71" fmla="*/ 309 h 512"/>
              <a:gd name="T72" fmla="*/ 106 w 512"/>
              <a:gd name="T73" fmla="*/ 320 h 512"/>
              <a:gd name="T74" fmla="*/ 119 w 512"/>
              <a:gd name="T75" fmla="*/ 320 h 512"/>
              <a:gd name="T76" fmla="*/ 117 w 512"/>
              <a:gd name="T77" fmla="*/ 330 h 512"/>
              <a:gd name="T78" fmla="*/ 149 w 512"/>
              <a:gd name="T79" fmla="*/ 362 h 512"/>
              <a:gd name="T80" fmla="*/ 176 w 512"/>
              <a:gd name="T81" fmla="*/ 348 h 512"/>
              <a:gd name="T82" fmla="*/ 202 w 512"/>
              <a:gd name="T83" fmla="*/ 362 h 512"/>
              <a:gd name="T84" fmla="*/ 234 w 512"/>
              <a:gd name="T85" fmla="*/ 330 h 512"/>
              <a:gd name="T86" fmla="*/ 232 w 512"/>
              <a:gd name="T87" fmla="*/ 320 h 512"/>
              <a:gd name="T88" fmla="*/ 330 w 512"/>
              <a:gd name="T89" fmla="*/ 320 h 512"/>
              <a:gd name="T90" fmla="*/ 332 w 512"/>
              <a:gd name="T91" fmla="*/ 320 h 512"/>
              <a:gd name="T92" fmla="*/ 330 w 512"/>
              <a:gd name="T93" fmla="*/ 330 h 512"/>
              <a:gd name="T94" fmla="*/ 362 w 512"/>
              <a:gd name="T95" fmla="*/ 362 h 512"/>
              <a:gd name="T96" fmla="*/ 394 w 512"/>
              <a:gd name="T97" fmla="*/ 330 h 512"/>
              <a:gd name="T98" fmla="*/ 392 w 512"/>
              <a:gd name="T99" fmla="*/ 320 h 512"/>
              <a:gd name="T100" fmla="*/ 405 w 512"/>
              <a:gd name="T101" fmla="*/ 320 h 512"/>
              <a:gd name="T102" fmla="*/ 416 w 512"/>
              <a:gd name="T103" fmla="*/ 309 h 512"/>
              <a:gd name="T104" fmla="*/ 416 w 512"/>
              <a:gd name="T105" fmla="*/ 245 h 512"/>
              <a:gd name="T106" fmla="*/ 341 w 512"/>
              <a:gd name="T107" fmla="*/ 234 h 512"/>
              <a:gd name="T108" fmla="*/ 341 w 512"/>
              <a:gd name="T109" fmla="*/ 298 h 512"/>
              <a:gd name="T110" fmla="*/ 394 w 512"/>
              <a:gd name="T111" fmla="*/ 298 h 512"/>
              <a:gd name="T112" fmla="*/ 394 w 512"/>
              <a:gd name="T113" fmla="*/ 249 h 512"/>
              <a:gd name="T114" fmla="*/ 379 w 512"/>
              <a:gd name="T115" fmla="*/ 234 h 512"/>
              <a:gd name="T116" fmla="*/ 341 w 512"/>
              <a:gd name="T117" fmla="*/ 23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12" h="512">
                <a:moveTo>
                  <a:pt x="117" y="213"/>
                </a:moveTo>
                <a:cubicBezTo>
                  <a:pt x="320" y="213"/>
                  <a:pt x="320" y="213"/>
                  <a:pt x="320" y="213"/>
                </a:cubicBezTo>
                <a:cubicBezTo>
                  <a:pt x="320" y="224"/>
                  <a:pt x="320" y="224"/>
                  <a:pt x="320" y="224"/>
                </a:cubicBezTo>
                <a:cubicBezTo>
                  <a:pt x="320" y="298"/>
                  <a:pt x="320" y="298"/>
                  <a:pt x="320" y="298"/>
                </a:cubicBezTo>
                <a:cubicBezTo>
                  <a:pt x="117" y="298"/>
                  <a:pt x="117" y="298"/>
                  <a:pt x="117" y="298"/>
                </a:cubicBezTo>
                <a:lnTo>
                  <a:pt x="117" y="213"/>
                </a:lnTo>
                <a:close/>
                <a:moveTo>
                  <a:pt x="362" y="320"/>
                </a:moveTo>
                <a:cubicBezTo>
                  <a:pt x="356" y="320"/>
                  <a:pt x="352" y="324"/>
                  <a:pt x="352" y="330"/>
                </a:cubicBezTo>
                <a:cubicBezTo>
                  <a:pt x="352" y="336"/>
                  <a:pt x="356" y="341"/>
                  <a:pt x="362" y="341"/>
                </a:cubicBezTo>
                <a:cubicBezTo>
                  <a:pt x="368" y="341"/>
                  <a:pt x="373" y="336"/>
                  <a:pt x="373" y="330"/>
                </a:cubicBezTo>
                <a:cubicBezTo>
                  <a:pt x="373" y="324"/>
                  <a:pt x="368" y="320"/>
                  <a:pt x="362" y="320"/>
                </a:cubicBezTo>
                <a:close/>
                <a:moveTo>
                  <a:pt x="202" y="320"/>
                </a:moveTo>
                <a:cubicBezTo>
                  <a:pt x="196" y="320"/>
                  <a:pt x="192" y="324"/>
                  <a:pt x="192" y="330"/>
                </a:cubicBezTo>
                <a:cubicBezTo>
                  <a:pt x="192" y="336"/>
                  <a:pt x="196" y="341"/>
                  <a:pt x="202" y="341"/>
                </a:cubicBezTo>
                <a:cubicBezTo>
                  <a:pt x="208" y="341"/>
                  <a:pt x="213" y="336"/>
                  <a:pt x="213" y="330"/>
                </a:cubicBezTo>
                <a:cubicBezTo>
                  <a:pt x="213" y="324"/>
                  <a:pt x="208" y="320"/>
                  <a:pt x="202" y="320"/>
                </a:cubicBezTo>
                <a:close/>
                <a:moveTo>
                  <a:pt x="149" y="320"/>
                </a:moveTo>
                <a:cubicBezTo>
                  <a:pt x="143" y="320"/>
                  <a:pt x="138" y="324"/>
                  <a:pt x="138" y="330"/>
                </a:cubicBezTo>
                <a:cubicBezTo>
                  <a:pt x="138" y="336"/>
                  <a:pt x="143" y="341"/>
                  <a:pt x="149" y="341"/>
                </a:cubicBezTo>
                <a:cubicBezTo>
                  <a:pt x="155" y="341"/>
                  <a:pt x="160" y="336"/>
                  <a:pt x="160" y="330"/>
                </a:cubicBezTo>
                <a:cubicBezTo>
                  <a:pt x="160" y="324"/>
                  <a:pt x="155" y="320"/>
                  <a:pt x="149" y="32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245"/>
                </a:moveTo>
                <a:cubicBezTo>
                  <a:pt x="416" y="242"/>
                  <a:pt x="415" y="239"/>
                  <a:pt x="413" y="237"/>
                </a:cubicBezTo>
                <a:cubicBezTo>
                  <a:pt x="391" y="216"/>
                  <a:pt x="391" y="216"/>
                  <a:pt x="391" y="216"/>
                </a:cubicBezTo>
                <a:cubicBezTo>
                  <a:pt x="389" y="214"/>
                  <a:pt x="386" y="213"/>
                  <a:pt x="384" y="213"/>
                </a:cubicBezTo>
                <a:cubicBezTo>
                  <a:pt x="341" y="213"/>
                  <a:pt x="341" y="213"/>
                  <a:pt x="341" y="213"/>
                </a:cubicBezTo>
                <a:cubicBezTo>
                  <a:pt x="341" y="202"/>
                  <a:pt x="341" y="202"/>
                  <a:pt x="341" y="202"/>
                </a:cubicBezTo>
                <a:cubicBezTo>
                  <a:pt x="341" y="196"/>
                  <a:pt x="336" y="192"/>
                  <a:pt x="330" y="192"/>
                </a:cubicBezTo>
                <a:cubicBezTo>
                  <a:pt x="106" y="192"/>
                  <a:pt x="106" y="192"/>
                  <a:pt x="106" y="192"/>
                </a:cubicBezTo>
                <a:cubicBezTo>
                  <a:pt x="100" y="192"/>
                  <a:pt x="96" y="196"/>
                  <a:pt x="96" y="202"/>
                </a:cubicBezTo>
                <a:cubicBezTo>
                  <a:pt x="96" y="309"/>
                  <a:pt x="96" y="309"/>
                  <a:pt x="96" y="309"/>
                </a:cubicBezTo>
                <a:cubicBezTo>
                  <a:pt x="96" y="315"/>
                  <a:pt x="100" y="320"/>
                  <a:pt x="106" y="320"/>
                </a:cubicBezTo>
                <a:cubicBezTo>
                  <a:pt x="119" y="320"/>
                  <a:pt x="119" y="320"/>
                  <a:pt x="119" y="320"/>
                </a:cubicBezTo>
                <a:cubicBezTo>
                  <a:pt x="118" y="323"/>
                  <a:pt x="117" y="327"/>
                  <a:pt x="117" y="330"/>
                </a:cubicBezTo>
                <a:cubicBezTo>
                  <a:pt x="117" y="348"/>
                  <a:pt x="131" y="362"/>
                  <a:pt x="149" y="362"/>
                </a:cubicBezTo>
                <a:cubicBezTo>
                  <a:pt x="160" y="362"/>
                  <a:pt x="170" y="357"/>
                  <a:pt x="176" y="348"/>
                </a:cubicBezTo>
                <a:cubicBezTo>
                  <a:pt x="181" y="357"/>
                  <a:pt x="191" y="362"/>
                  <a:pt x="202" y="362"/>
                </a:cubicBezTo>
                <a:cubicBezTo>
                  <a:pt x="220" y="362"/>
                  <a:pt x="234" y="348"/>
                  <a:pt x="234" y="330"/>
                </a:cubicBezTo>
                <a:cubicBezTo>
                  <a:pt x="234" y="327"/>
                  <a:pt x="234" y="323"/>
                  <a:pt x="232" y="320"/>
                </a:cubicBezTo>
                <a:cubicBezTo>
                  <a:pt x="330" y="320"/>
                  <a:pt x="330" y="320"/>
                  <a:pt x="330" y="320"/>
                </a:cubicBezTo>
                <a:cubicBezTo>
                  <a:pt x="332" y="320"/>
                  <a:pt x="332" y="320"/>
                  <a:pt x="332" y="320"/>
                </a:cubicBezTo>
                <a:cubicBezTo>
                  <a:pt x="331" y="323"/>
                  <a:pt x="330" y="327"/>
                  <a:pt x="330" y="330"/>
                </a:cubicBezTo>
                <a:cubicBezTo>
                  <a:pt x="330" y="348"/>
                  <a:pt x="345" y="362"/>
                  <a:pt x="362" y="362"/>
                </a:cubicBezTo>
                <a:cubicBezTo>
                  <a:pt x="380" y="362"/>
                  <a:pt x="394" y="348"/>
                  <a:pt x="394" y="330"/>
                </a:cubicBezTo>
                <a:cubicBezTo>
                  <a:pt x="394" y="327"/>
                  <a:pt x="394" y="323"/>
                  <a:pt x="392" y="320"/>
                </a:cubicBezTo>
                <a:cubicBezTo>
                  <a:pt x="405" y="320"/>
                  <a:pt x="405" y="320"/>
                  <a:pt x="405" y="320"/>
                </a:cubicBezTo>
                <a:cubicBezTo>
                  <a:pt x="411" y="320"/>
                  <a:pt x="416" y="315"/>
                  <a:pt x="416" y="309"/>
                </a:cubicBezTo>
                <a:lnTo>
                  <a:pt x="416" y="245"/>
                </a:lnTo>
                <a:close/>
                <a:moveTo>
                  <a:pt x="341" y="234"/>
                </a:moveTo>
                <a:cubicBezTo>
                  <a:pt x="341" y="298"/>
                  <a:pt x="341" y="298"/>
                  <a:pt x="341" y="298"/>
                </a:cubicBezTo>
                <a:cubicBezTo>
                  <a:pt x="394" y="298"/>
                  <a:pt x="394" y="298"/>
                  <a:pt x="394" y="298"/>
                </a:cubicBezTo>
                <a:cubicBezTo>
                  <a:pt x="394" y="249"/>
                  <a:pt x="394" y="249"/>
                  <a:pt x="394" y="249"/>
                </a:cubicBezTo>
                <a:cubicBezTo>
                  <a:pt x="379" y="234"/>
                  <a:pt x="379" y="234"/>
                  <a:pt x="379" y="234"/>
                </a:cubicBezTo>
                <a:lnTo>
                  <a:pt x="341" y="234"/>
                </a:lnTo>
                <a:close/>
              </a:path>
            </a:pathLst>
          </a:custGeom>
          <a:solidFill>
            <a:srgbClr val="3C5B19"/>
          </a:solidFill>
          <a:ln>
            <a:noFill/>
          </a:ln>
        </p:spPr>
        <p:txBody>
          <a:bodyPr vert="horz" wrap="square" lIns="91440" tIns="45720" rIns="91440" bIns="45720" numCol="1" anchor="t" anchorCtr="0" compatLnSpc="1"/>
          <a:p>
            <a:endParaRPr lang="en-GB">
              <a:solidFill>
                <a:srgbClr val="000000"/>
              </a:solidFill>
            </a:endParaRPr>
          </a:p>
        </p:txBody>
      </p:sp>
      <p:cxnSp>
        <p:nvCxnSpPr>
          <p:cNvPr id="3145874" name="Straight Arrow Connector 183"/>
          <p:cNvCxnSpPr>
            <a:stCxn id="1049376" idx="2"/>
            <a:endCxn id="1049381" idx="0"/>
          </p:cNvCxnSpPr>
          <p:nvPr/>
        </p:nvCxnSpPr>
        <p:spPr>
          <a:xfrm>
            <a:off x="5811282" y="3232251"/>
            <a:ext cx="0" cy="508030"/>
          </a:xfrm>
          <a:prstGeom prst="straightConnector1">
            <a:avLst/>
          </a:prstGeom>
          <a:ln w="19050">
            <a:solidFill>
              <a:srgbClr val="002776"/>
            </a:solidFill>
            <a:headEnd type="none" w="sm" len="sm"/>
            <a:tailEnd type="triangle" w="sm" len="sm"/>
          </a:ln>
          <a:effectLst/>
        </p:spPr>
        <p:style>
          <a:lnRef idx="1">
            <a:schemeClr val="dk1"/>
          </a:lnRef>
          <a:fillRef idx="0">
            <a:schemeClr val="dk1"/>
          </a:fillRef>
          <a:effectRef idx="0">
            <a:schemeClr val="dk1"/>
          </a:effectRef>
          <a:fontRef idx="minor">
            <a:schemeClr val="tx1"/>
          </a:fontRef>
        </p:style>
      </p:cxnSp>
      <p:sp>
        <p:nvSpPr>
          <p:cNvPr id="1049403" name="Rectangle 144"/>
          <p:cNvSpPr/>
          <p:nvPr/>
        </p:nvSpPr>
        <p:spPr>
          <a:xfrm>
            <a:off x="925372" y="6296907"/>
            <a:ext cx="550380" cy="292399"/>
          </a:xfrm>
          <a:prstGeom prst="rect">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800" dirty="0">
              <a:solidFill>
                <a:srgbClr val="002060"/>
              </a:solidFill>
              <a:latin typeface="华文楷体" panose="02010600040101010101" pitchFamily="2" charset="-122"/>
            </a:endParaRPr>
          </a:p>
        </p:txBody>
      </p:sp>
      <p:sp>
        <p:nvSpPr>
          <p:cNvPr id="1049404" name="Rectangle 1"/>
          <p:cNvSpPr/>
          <p:nvPr/>
        </p:nvSpPr>
        <p:spPr>
          <a:xfrm>
            <a:off x="1504710" y="6354832"/>
            <a:ext cx="1569661" cy="258532"/>
          </a:xfrm>
          <a:prstGeom prst="rect">
            <a:avLst/>
          </a:prstGeom>
        </p:spPr>
        <p:txBody>
          <a:bodyPr wrap="none">
            <a:spAutoFit/>
          </a:bodyPr>
          <a:p>
            <a:pPr algn="ctr" defTabSz="533400">
              <a:lnSpc>
                <a:spcPct val="90000"/>
              </a:lnSpc>
              <a:spcAft>
                <a:spcPct val="35000"/>
              </a:spcAft>
            </a:pPr>
            <a:r>
              <a:rPr lang="zh-CN" altLang="en-US" sz="1200" dirty="0">
                <a:solidFill>
                  <a:srgbClr val="002060"/>
                </a:solidFill>
                <a:latin typeface="华文楷体" panose="02010600040101010101" pitchFamily="2" charset="-122"/>
              </a:rPr>
              <a:t>主要归口事业部管理</a:t>
            </a:r>
            <a:endParaRPr lang="zh-CN" altLang="en-US" sz="1200" dirty="0">
              <a:solidFill>
                <a:srgbClr val="002060"/>
              </a:solidFill>
              <a:latin typeface="华文楷体" panose="02010600040101010101" pitchFamily="2" charset="-122"/>
            </a:endParaRPr>
          </a:p>
        </p:txBody>
      </p:sp>
      <p:sp>
        <p:nvSpPr>
          <p:cNvPr id="1049405" name="Rectangle 160"/>
          <p:cNvSpPr/>
          <p:nvPr/>
        </p:nvSpPr>
        <p:spPr>
          <a:xfrm>
            <a:off x="3259100" y="6328481"/>
            <a:ext cx="55038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1200" dirty="0">
              <a:solidFill>
                <a:srgbClr val="002060"/>
              </a:solidFill>
              <a:latin typeface="华文楷体" panose="02010600040101010101" pitchFamily="2" charset="-122"/>
            </a:endParaRPr>
          </a:p>
        </p:txBody>
      </p:sp>
      <p:sp>
        <p:nvSpPr>
          <p:cNvPr id="1049406" name="Rectangle 163"/>
          <p:cNvSpPr/>
          <p:nvPr/>
        </p:nvSpPr>
        <p:spPr>
          <a:xfrm>
            <a:off x="3805515" y="6386406"/>
            <a:ext cx="1723549" cy="259879"/>
          </a:xfrm>
          <a:prstGeom prst="rect">
            <a:avLst/>
          </a:prstGeom>
        </p:spPr>
        <p:txBody>
          <a:bodyPr wrap="none">
            <a:spAutoFit/>
          </a:bodyPr>
          <a:p>
            <a:pPr algn="ctr" defTabSz="533400">
              <a:lnSpc>
                <a:spcPct val="90000"/>
              </a:lnSpc>
              <a:spcAft>
                <a:spcPct val="35000"/>
              </a:spcAft>
            </a:pPr>
            <a:r>
              <a:rPr lang="zh-CN" altLang="en-US" sz="1200" dirty="0">
                <a:solidFill>
                  <a:srgbClr val="002060"/>
                </a:solidFill>
                <a:latin typeface="华文楷体" panose="02010600040101010101" pitchFamily="2" charset="-122"/>
              </a:rPr>
              <a:t>主要归口所属企业管理</a:t>
            </a:r>
            <a:endParaRPr lang="zh-CN" altLang="en-US" sz="1200" dirty="0">
              <a:solidFill>
                <a:srgbClr val="002060"/>
              </a:solidFill>
              <a:latin typeface="华文楷体" panose="02010600040101010101" pitchFamily="2" charset="-122"/>
            </a:endParaRPr>
          </a:p>
        </p:txBody>
      </p:sp>
      <p:grpSp>
        <p:nvGrpSpPr>
          <p:cNvPr id="259" name="组合 166"/>
          <p:cNvGrpSpPr/>
          <p:nvPr/>
        </p:nvGrpSpPr>
        <p:grpSpPr>
          <a:xfrm>
            <a:off x="3824305" y="3269846"/>
            <a:ext cx="4585598" cy="3548037"/>
            <a:chOff x="529796" y="3945136"/>
            <a:chExt cx="4585598" cy="3548037"/>
          </a:xfrm>
        </p:grpSpPr>
        <p:sp>
          <p:nvSpPr>
            <p:cNvPr id="1049407" name="同侧圆角矩形 169"/>
            <p:cNvSpPr/>
            <p:nvPr/>
          </p:nvSpPr>
          <p:spPr>
            <a:xfrm rot="5400000">
              <a:off x="1362856" y="3112076"/>
              <a:ext cx="591269" cy="2257389"/>
            </a:xfrm>
            <a:prstGeom prst="round2SameRect">
              <a:avLst/>
            </a:prstGeom>
            <a:no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p>
              <a:endParaRPr lang="zh-CN" altLang="en-US"/>
            </a:p>
          </p:txBody>
        </p:sp>
        <p:sp>
          <p:nvSpPr>
            <p:cNvPr id="1049408" name="同侧圆角矩形 4"/>
            <p:cNvSpPr/>
            <p:nvPr/>
          </p:nvSpPr>
          <p:spPr>
            <a:xfrm>
              <a:off x="2494583" y="6959630"/>
              <a:ext cx="2620811" cy="53354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7620" rIns="7620" bIns="7620" numCol="1" spcCol="1270" anchor="ctr" anchorCtr="0">
              <a:noAutofit/>
            </a:bodyPr>
            <a:p>
              <a:pPr marL="0" lvl="1" defTabSz="533400">
                <a:lnSpc>
                  <a:spcPts val="1000"/>
                </a:lnSpc>
                <a:spcBef>
                  <a:spcPct val="0"/>
                </a:spcBef>
                <a:spcAft>
                  <a:spcPct val="15000"/>
                </a:spcAft>
              </a:pPr>
              <a:r>
                <a:rPr lang="en-US" sz="1200" dirty="0">
                  <a:solidFill>
                    <a:srgbClr val="000000"/>
                  </a:solidFill>
                </a:rPr>
                <a:t>*</a:t>
              </a:r>
              <a:r>
                <a:rPr lang="zh-CN" altLang="en-US" sz="1200" dirty="0">
                  <a:solidFill>
                    <a:srgbClr val="000000"/>
                  </a:solidFill>
                  <a:latin typeface="华文楷体" panose="02010600040101010101" pitchFamily="2" charset="-122"/>
                </a:rPr>
                <a:t>部分供应商由所属企业管理</a:t>
              </a:r>
              <a:endParaRPr lang="en-US" sz="1200" dirty="0">
                <a:solidFill>
                  <a:srgbClr val="000000"/>
                </a:solidFill>
              </a:endParaRPr>
            </a:p>
          </p:txBody>
        </p:sp>
      </p:grpSp>
      <p:sp>
        <p:nvSpPr>
          <p:cNvPr id="1049409" name="Rectangle 101"/>
          <p:cNvSpPr/>
          <p:nvPr/>
        </p:nvSpPr>
        <p:spPr>
          <a:xfrm>
            <a:off x="570903" y="4862977"/>
            <a:ext cx="1100760" cy="292399"/>
          </a:xfrm>
          <a:prstGeom prst="rect">
            <a:avLst/>
          </a:prstGeom>
          <a:solidFill>
            <a:srgbClr val="29C2FF"/>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FFFFFF"/>
                </a:solidFill>
                <a:latin typeface="华文楷体" panose="02010600040101010101" pitchFamily="2" charset="-122"/>
              </a:rPr>
              <a:t>风险管理</a:t>
            </a:r>
            <a:endParaRPr lang="zh-CN" altLang="en-US" sz="1200" dirty="0">
              <a:solidFill>
                <a:srgbClr val="FFFFFF"/>
              </a:solidFill>
              <a:latin typeface="华文楷体" panose="02010600040101010101" pitchFamily="2" charset="-122"/>
            </a:endParaRPr>
          </a:p>
        </p:txBody>
      </p:sp>
      <p:sp>
        <p:nvSpPr>
          <p:cNvPr id="1049410" name="Rounded Rectangle 129"/>
          <p:cNvSpPr/>
          <p:nvPr/>
        </p:nvSpPr>
        <p:spPr>
          <a:xfrm>
            <a:off x="1765796" y="4895103"/>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风险识别</a:t>
            </a:r>
            <a:endParaRPr lang="zh-CN" altLang="en-US" sz="800" dirty="0">
              <a:solidFill>
                <a:srgbClr val="002060"/>
              </a:solidFill>
              <a:latin typeface="华文楷体" panose="02010600040101010101" pitchFamily="2" charset="-122"/>
            </a:endParaRPr>
          </a:p>
        </p:txBody>
      </p:sp>
      <p:sp>
        <p:nvSpPr>
          <p:cNvPr id="1049411" name="Rounded Rectangle 129"/>
          <p:cNvSpPr/>
          <p:nvPr/>
        </p:nvSpPr>
        <p:spPr>
          <a:xfrm>
            <a:off x="2490180" y="4895103"/>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风险评估</a:t>
            </a:r>
            <a:endParaRPr lang="zh-CN" altLang="en-US" sz="800" dirty="0">
              <a:solidFill>
                <a:srgbClr val="002060"/>
              </a:solidFill>
              <a:latin typeface="华文楷体" panose="02010600040101010101" pitchFamily="2" charset="-122"/>
            </a:endParaRPr>
          </a:p>
        </p:txBody>
      </p:sp>
      <p:sp>
        <p:nvSpPr>
          <p:cNvPr id="1049412" name="Rounded Rectangle 129"/>
          <p:cNvSpPr/>
          <p:nvPr/>
        </p:nvSpPr>
        <p:spPr>
          <a:xfrm>
            <a:off x="3225020" y="4895103"/>
            <a:ext cx="632936" cy="239212"/>
          </a:xfrm>
          <a:prstGeom prst="roundRect">
            <a:avLst>
              <a:gd name="adj" fmla="val 6522"/>
            </a:avLst>
          </a:prstGeom>
          <a:solidFill>
            <a:srgbClr val="D7D7D7"/>
          </a:solidFill>
          <a:effectLst/>
        </p:spPr>
        <p:style>
          <a:lnRef idx="1">
            <a:schemeClr val="accent5"/>
          </a:lnRef>
          <a:fillRef idx="2">
            <a:schemeClr val="accent5"/>
          </a:fillRef>
          <a:effectRef idx="1">
            <a:schemeClr val="accent5"/>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800" dirty="0">
                <a:solidFill>
                  <a:srgbClr val="002060"/>
                </a:solidFill>
                <a:latin typeface="华文楷体" panose="02010600040101010101" pitchFamily="2" charset="-122"/>
              </a:rPr>
              <a:t>风险应对</a:t>
            </a:r>
            <a:endParaRPr lang="zh-CN" altLang="en-US" sz="800" dirty="0">
              <a:solidFill>
                <a:srgbClr val="002060"/>
              </a:solidFill>
              <a:latin typeface="华文楷体" panose="0201060004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2" name=""/>
        <p:cNvGrpSpPr/>
        <p:nvPr/>
      </p:nvGrpSpPr>
      <p:grpSpPr>
        <a:xfrm>
          <a:off x="0" y="0"/>
          <a:ext cx="0" cy="0"/>
          <a:chOff x="0" y="0"/>
          <a:chExt cx="0" cy="0"/>
        </a:xfrm>
      </p:grpSpPr>
      <p:sp>
        <p:nvSpPr>
          <p:cNvPr id="1049416" name="Rounded Rectangle 21"/>
          <p:cNvSpPr/>
          <p:nvPr/>
        </p:nvSpPr>
        <p:spPr bwMode="auto">
          <a:xfrm>
            <a:off x="466010" y="925558"/>
            <a:ext cx="5553791" cy="5184775"/>
          </a:xfrm>
          <a:prstGeom prst="roundRect">
            <a:avLst>
              <a:gd name="adj" fmla="val 1830"/>
            </a:avLst>
          </a:prstGeom>
          <a:solidFill>
            <a:srgbClr val="FFFFFF"/>
          </a:solidFill>
          <a:ln w="9525">
            <a:solidFill>
              <a:schemeClr val="bg1">
                <a:lumMod val="65000"/>
              </a:schemeClr>
            </a:solidFill>
            <a:miter lim="800000"/>
          </a:ln>
          <a:effectLst>
            <a:outerShdw blurRad="50800" dist="38100" dir="2700000" algn="tl" rotWithShape="0">
              <a:prstClr val="black">
                <a:alpha val="40000"/>
              </a:prstClr>
            </a:outerShdw>
          </a:effectLst>
        </p:spPr>
        <p:txBody>
          <a:bodyPr lIns="90000" anchor="ctr"/>
          <a:p>
            <a:pPr marL="1905" indent="455930" eaLnBrk="0" hangingPunct="0">
              <a:lnSpc>
                <a:spcPct val="90000"/>
              </a:lnSpc>
              <a:spcBef>
                <a:spcPct val="40000"/>
              </a:spcBef>
            </a:pPr>
            <a:endParaRPr lang="zh-CN" altLang="en-US" sz="1400" kern="0" dirty="0">
              <a:solidFill>
                <a:srgbClr val="002060"/>
              </a:solidFill>
              <a:latin typeface="华文楷体" panose="02010600040101010101" pitchFamily="2" charset="-122"/>
            </a:endParaRPr>
          </a:p>
        </p:txBody>
      </p:sp>
      <p:sp>
        <p:nvSpPr>
          <p:cNvPr id="1049417" name="Rectangle 158"/>
          <p:cNvSpPr/>
          <p:nvPr/>
        </p:nvSpPr>
        <p:spPr>
          <a:xfrm>
            <a:off x="537738" y="1355699"/>
            <a:ext cx="3370431" cy="1460520"/>
          </a:xfrm>
          <a:prstGeom prst="rect">
            <a:avLst/>
          </a:prstGeom>
        </p:spPr>
        <p:style>
          <a:lnRef idx="2">
            <a:schemeClr val="accent3"/>
          </a:lnRef>
          <a:fillRef idx="1">
            <a:schemeClr val="lt1"/>
          </a:fillRef>
          <a:effectRef idx="0">
            <a:schemeClr val="accent3"/>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报价管理体系</a:t>
            </a:r>
            <a:r>
              <a:rPr lang="en-US" altLang="zh-CN" sz="1200" dirty="0">
                <a:solidFill>
                  <a:srgbClr val="002060"/>
                </a:solidFill>
                <a:latin typeface="华文楷体" panose="02010600040101010101" pitchFamily="2" charset="-122"/>
              </a:rPr>
              <a:t>:</a:t>
            </a:r>
            <a:endParaRPr lang="en-US" altLang="zh-CN" sz="1200" dirty="0">
              <a:solidFill>
                <a:srgbClr val="002060"/>
              </a:solidFill>
              <a:latin typeface="华文楷体" panose="02010600040101010101" pitchFamily="2" charset="-122"/>
            </a:endParaRPr>
          </a:p>
        </p:txBody>
      </p:sp>
      <p:sp>
        <p:nvSpPr>
          <p:cNvPr id="1049418" name="Title 1"/>
          <p:cNvSpPr>
            <a:spLocks noGrp="1"/>
          </p:cNvSpPr>
          <p:nvPr>
            <p:ph type="title"/>
          </p:nvPr>
        </p:nvSpPr>
        <p:spPr>
          <a:xfrm>
            <a:off x="390002" y="193000"/>
            <a:ext cx="9126000" cy="508000"/>
          </a:xfrm>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ea typeface="+mj-ea"/>
              </a:rPr>
              <a:t>项目型生产方案介绍</a:t>
            </a:r>
            <a:r>
              <a:rPr lang="en-US" altLang="zh-CN" dirty="0">
                <a:latin typeface="+mj-ea"/>
                <a:ea typeface="+mj-ea"/>
              </a:rPr>
              <a:t>–</a:t>
            </a:r>
            <a:r>
              <a:rPr lang="zh-CN" altLang="en-US" dirty="0">
                <a:latin typeface="+mj-ea"/>
                <a:ea typeface="+mj-ea"/>
              </a:rPr>
              <a:t>销售报价管理提供设计到报价的</a:t>
            </a:r>
            <a:br>
              <a:rPr lang="en-US" altLang="zh-CN" dirty="0">
                <a:latin typeface="+mj-ea"/>
                <a:ea typeface="+mj-ea"/>
              </a:rPr>
            </a:br>
            <a:r>
              <a:rPr lang="zh-CN" altLang="en-US" dirty="0">
                <a:latin typeface="+mj-ea"/>
                <a:ea typeface="+mj-ea"/>
              </a:rPr>
              <a:t>可视化工作平台，实现设计、生产、成本到销售的协同</a:t>
            </a:r>
            <a:endParaRPr lang="en-US" dirty="0">
              <a:latin typeface="+mj-ea"/>
              <a:ea typeface="+mj-ea"/>
            </a:endParaRPr>
          </a:p>
        </p:txBody>
      </p:sp>
      <p:sp>
        <p:nvSpPr>
          <p:cNvPr id="1049419" name="Rectangle 5"/>
          <p:cNvSpPr>
            <a:spLocks noChangeArrowheads="1"/>
          </p:cNvSpPr>
          <p:nvPr>
            <p:custDataLst>
              <p:tags r:id="rId1"/>
            </p:custDataLst>
          </p:nvPr>
        </p:nvSpPr>
        <p:spPr bwMode="auto">
          <a:xfrm>
            <a:off x="6309948" y="914400"/>
            <a:ext cx="3130061" cy="3398852"/>
          </a:xfrm>
          <a:prstGeom prst="roundRect">
            <a:avLst>
              <a:gd name="adj" fmla="val 3028"/>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销售报价管理包括：标准成本价、销售目标成本价、销售报价及实际销售合同价</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标准成本价是通过系统标准成本估算功能计算而来</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销售目标成本价是在标准成本价基础上考虑了各种市场营销、销售、研发等额外费用等组成</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销售报价是在销售目标成本价的基础上，考虑了企业销售利润目标的对外销售标准报价</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实际销售合同价是每单合同的实际定价，通常情况下应高于或等于销售标准报价，若低于此价，系统可触发审批提示</a:t>
            </a:r>
            <a:endParaRPr lang="en-US" altLang="zh-CN" sz="1200" kern="0" dirty="0">
              <a:solidFill>
                <a:srgbClr val="002060"/>
              </a:solidFill>
              <a:latin typeface="华文楷体" panose="02010600040101010101" pitchFamily="2" charset="-122"/>
            </a:endParaRPr>
          </a:p>
        </p:txBody>
      </p:sp>
      <p:sp>
        <p:nvSpPr>
          <p:cNvPr id="1049420" name="Rectangle 6"/>
          <p:cNvSpPr>
            <a:spLocks noChangeArrowheads="1"/>
          </p:cNvSpPr>
          <p:nvPr>
            <p:custDataLst>
              <p:tags r:id="rId2"/>
            </p:custDataLst>
          </p:nvPr>
        </p:nvSpPr>
        <p:spPr bwMode="auto">
          <a:xfrm>
            <a:off x="6323648" y="914418"/>
            <a:ext cx="311636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421" name="Rectangle 7"/>
          <p:cNvSpPr>
            <a:spLocks noChangeArrowheads="1"/>
          </p:cNvSpPr>
          <p:nvPr>
            <p:custDataLst>
              <p:tags r:id="rId3"/>
            </p:custDataLst>
          </p:nvPr>
        </p:nvSpPr>
        <p:spPr bwMode="auto">
          <a:xfrm>
            <a:off x="6309948" y="4349766"/>
            <a:ext cx="3130061" cy="1752624"/>
          </a:xfrm>
          <a:prstGeom prst="roundRect">
            <a:avLst>
              <a:gd name="adj" fmla="val 3814"/>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通过分层次化的价格管理体系可以使包括销售、财务等管理部门能够更好的规范价格制定过程</a:t>
            </a:r>
            <a:endParaRPr lang="en-US" altLang="zh-CN" sz="1200" dirty="0">
              <a:solidFill>
                <a:srgbClr val="002060"/>
              </a:solidFill>
              <a:latin typeface="华文楷体" panose="02010600040101010101" pitchFamily="2" charset="-122"/>
            </a:endParaRPr>
          </a:p>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清晰的价格组成利于价格分析</a:t>
            </a:r>
            <a:endParaRPr lang="en-US" altLang="zh-CN" sz="1200" dirty="0">
              <a:solidFill>
                <a:srgbClr val="002060"/>
              </a:solidFill>
              <a:latin typeface="华文楷体" panose="02010600040101010101" pitchFamily="2" charset="-122"/>
            </a:endParaRPr>
          </a:p>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通过结合</a:t>
            </a:r>
            <a:r>
              <a:rPr lang="en-US" altLang="zh-CN" sz="1200" dirty="0">
                <a:solidFill>
                  <a:srgbClr val="002060"/>
                </a:solidFill>
                <a:latin typeface="华文楷体" panose="02010600040101010101" pitchFamily="2" charset="-122"/>
              </a:rPr>
              <a:t>ERP</a:t>
            </a:r>
            <a:r>
              <a:rPr lang="zh-CN" altLang="en-US" sz="1200" dirty="0">
                <a:solidFill>
                  <a:srgbClr val="002060"/>
                </a:solidFill>
                <a:latin typeface="华文楷体" panose="02010600040101010101" pitchFamily="2" charset="-122"/>
              </a:rPr>
              <a:t>系统的价格实现策略</a:t>
            </a:r>
            <a:r>
              <a:rPr lang="en-US" altLang="zh-CN" sz="1200" dirty="0">
                <a:solidFill>
                  <a:srgbClr val="002060"/>
                </a:solidFill>
                <a:latin typeface="华文楷体" panose="02010600040101010101" pitchFamily="2" charset="-122"/>
              </a:rPr>
              <a:t>,</a:t>
            </a:r>
            <a:r>
              <a:rPr lang="zh-CN" altLang="en-US" sz="1200" dirty="0">
                <a:solidFill>
                  <a:srgbClr val="002060"/>
                </a:solidFill>
                <a:latin typeface="华文楷体" panose="02010600040101010101" pitchFamily="2" charset="-122"/>
              </a:rPr>
              <a:t>更好的提升价格管理的集中化管控水平</a:t>
            </a:r>
            <a:endParaRPr lang="en-US" altLang="zh-CN" sz="1200" dirty="0">
              <a:solidFill>
                <a:srgbClr val="002060"/>
              </a:solidFill>
              <a:latin typeface="华文楷体" panose="02010600040101010101" pitchFamily="2" charset="-122"/>
            </a:endParaRPr>
          </a:p>
        </p:txBody>
      </p:sp>
      <p:sp>
        <p:nvSpPr>
          <p:cNvPr id="1049422" name="Rectangle 8"/>
          <p:cNvSpPr>
            <a:spLocks noChangeArrowheads="1"/>
          </p:cNvSpPr>
          <p:nvPr>
            <p:custDataLst>
              <p:tags r:id="rId4"/>
            </p:custDataLst>
          </p:nvPr>
        </p:nvSpPr>
        <p:spPr bwMode="auto">
          <a:xfrm>
            <a:off x="6309948" y="4354584"/>
            <a:ext cx="3130061"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423" name="Rectangle 73"/>
          <p:cNvSpPr>
            <a:spLocks noChangeArrowheads="1"/>
          </p:cNvSpPr>
          <p:nvPr/>
        </p:nvSpPr>
        <p:spPr bwMode="auto">
          <a:xfrm>
            <a:off x="465992" y="914418"/>
            <a:ext cx="5553808"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销售报价管理</a:t>
            </a:r>
            <a:endParaRPr lang="en-GB" altLang="zh-CN" sz="1400" b="1" dirty="0">
              <a:solidFill>
                <a:schemeClr val="bg1"/>
              </a:solidFill>
              <a:latin typeface="华文楷体" panose="02010600040101010101" pitchFamily="2" charset="-122"/>
            </a:endParaRPr>
          </a:p>
        </p:txBody>
      </p:sp>
      <p:sp>
        <p:nvSpPr>
          <p:cNvPr id="1049424" name="AutoShape 26"/>
          <p:cNvSpPr>
            <a:spLocks noChangeArrowheads="1"/>
          </p:cNvSpPr>
          <p:nvPr>
            <p:custDataLst>
              <p:tags r:id="rId5"/>
            </p:custDataLst>
          </p:nvPr>
        </p:nvSpPr>
        <p:spPr bwMode="auto">
          <a:xfrm rot="5400000">
            <a:off x="3700829" y="3490547"/>
            <a:ext cx="4933950" cy="143608"/>
          </a:xfrm>
          <a:prstGeom prst="triangle">
            <a:avLst>
              <a:gd name="adj" fmla="val 50000"/>
            </a:avLst>
          </a:prstGeom>
          <a:solidFill>
            <a:srgbClr val="92D301"/>
          </a:solidFill>
        </p:spPr>
        <p:style>
          <a:lnRef idx="1">
            <a:schemeClr val="accent2"/>
          </a:lnRef>
          <a:fillRef idx="3">
            <a:schemeClr val="accent2"/>
          </a:fillRef>
          <a:effectRef idx="2">
            <a:schemeClr val="accent2"/>
          </a:effectRef>
          <a:fontRef idx="minor">
            <a:schemeClr val="lt1"/>
          </a:fontRef>
        </p:style>
        <p:txBody>
          <a:bodyPr rot="10800000" vert="eaVert" wrap="none" lIns="90000" tIns="46800" rIns="90000" bIns="46800" anchor="ctr"/>
          <a:p>
            <a:pPr algn="ctr" eaLnBrk="0" hangingPunct="0"/>
            <a:endParaRPr lang="en-GB" altLang="zh-CN" dirty="0">
              <a:solidFill>
                <a:srgbClr val="002060"/>
              </a:solidFill>
              <a:latin typeface="华文楷体" panose="02010600040101010101" pitchFamily="2" charset="-122"/>
            </a:endParaRPr>
          </a:p>
        </p:txBody>
      </p:sp>
      <p:sp>
        <p:nvSpPr>
          <p:cNvPr id="1049425" name="Freeform 65"/>
          <p:cNvSpPr/>
          <p:nvPr/>
        </p:nvSpPr>
        <p:spPr>
          <a:xfrm>
            <a:off x="2438640" y="1501751"/>
            <a:ext cx="1338700" cy="447962"/>
          </a:xfrm>
          <a:custGeom>
            <a:avLst/>
            <a:gdLst>
              <a:gd name="connsiteX0" fmla="*/ 5024 w 2013020"/>
              <a:gd name="connsiteY0" fmla="*/ 102776 h 459493"/>
              <a:gd name="connsiteX1" fmla="*/ 216039 w 2013020"/>
              <a:gd name="connsiteY1" fmla="*/ 2293 h 459493"/>
              <a:gd name="connsiteX2" fmla="*/ 406958 w 2013020"/>
              <a:gd name="connsiteY2" fmla="*/ 2293 h 459493"/>
              <a:gd name="connsiteX3" fmla="*/ 607925 w 2013020"/>
              <a:gd name="connsiteY3" fmla="*/ 97752 h 459493"/>
              <a:gd name="connsiteX4" fmla="*/ 999811 w 2013020"/>
              <a:gd name="connsiteY4" fmla="*/ 173115 h 459493"/>
              <a:gd name="connsiteX5" fmla="*/ 1230923 w 2013020"/>
              <a:gd name="connsiteY5" fmla="*/ 97752 h 459493"/>
              <a:gd name="connsiteX6" fmla="*/ 1472083 w 2013020"/>
              <a:gd name="connsiteY6" fmla="*/ 27414 h 459493"/>
              <a:gd name="connsiteX7" fmla="*/ 1863969 w 2013020"/>
              <a:gd name="connsiteY7" fmla="*/ 12341 h 459493"/>
              <a:gd name="connsiteX8" fmla="*/ 1863969 w 2013020"/>
              <a:gd name="connsiteY8" fmla="*/ 459493 h 459493"/>
              <a:gd name="connsiteX9" fmla="*/ 0 w 2013020"/>
              <a:gd name="connsiteY9" fmla="*/ 459493 h 459493"/>
              <a:gd name="connsiteX10" fmla="*/ 5024 w 2013020"/>
              <a:gd name="connsiteY10" fmla="*/ 102776 h 459493"/>
              <a:gd name="connsiteX0-1" fmla="*/ 5024 w 1865644"/>
              <a:gd name="connsiteY0-2" fmla="*/ 102776 h 459493"/>
              <a:gd name="connsiteX1-3" fmla="*/ 216039 w 1865644"/>
              <a:gd name="connsiteY1-4" fmla="*/ 2293 h 459493"/>
              <a:gd name="connsiteX2-5" fmla="*/ 406958 w 1865644"/>
              <a:gd name="connsiteY2-6" fmla="*/ 2293 h 459493"/>
              <a:gd name="connsiteX3-7" fmla="*/ 607925 w 1865644"/>
              <a:gd name="connsiteY3-8" fmla="*/ 97752 h 459493"/>
              <a:gd name="connsiteX4-9" fmla="*/ 999811 w 1865644"/>
              <a:gd name="connsiteY4-10" fmla="*/ 173115 h 459493"/>
              <a:gd name="connsiteX5-11" fmla="*/ 1230923 w 1865644"/>
              <a:gd name="connsiteY5-12" fmla="*/ 97752 h 459493"/>
              <a:gd name="connsiteX6-13" fmla="*/ 1472083 w 1865644"/>
              <a:gd name="connsiteY6-14" fmla="*/ 27414 h 459493"/>
              <a:gd name="connsiteX7-15" fmla="*/ 1863969 w 1865644"/>
              <a:gd name="connsiteY7-16" fmla="*/ 12341 h 459493"/>
              <a:gd name="connsiteX8-17" fmla="*/ 1863969 w 1865644"/>
              <a:gd name="connsiteY8-18" fmla="*/ 459493 h 459493"/>
              <a:gd name="connsiteX9-19" fmla="*/ 0 w 1865644"/>
              <a:gd name="connsiteY9-20" fmla="*/ 459493 h 459493"/>
              <a:gd name="connsiteX10-21" fmla="*/ 5024 w 1865644"/>
              <a:gd name="connsiteY10-22" fmla="*/ 102776 h 459493"/>
              <a:gd name="connsiteX0-23" fmla="*/ 5024 w 1865644"/>
              <a:gd name="connsiteY0-24" fmla="*/ 102776 h 459493"/>
              <a:gd name="connsiteX1-25" fmla="*/ 216039 w 1865644"/>
              <a:gd name="connsiteY1-26" fmla="*/ 2293 h 459493"/>
              <a:gd name="connsiteX2-27" fmla="*/ 406958 w 1865644"/>
              <a:gd name="connsiteY2-28" fmla="*/ 2293 h 459493"/>
              <a:gd name="connsiteX3-29" fmla="*/ 607925 w 1865644"/>
              <a:gd name="connsiteY3-30" fmla="*/ 97752 h 459493"/>
              <a:gd name="connsiteX4-31" fmla="*/ 999811 w 1865644"/>
              <a:gd name="connsiteY4-32" fmla="*/ 173115 h 459493"/>
              <a:gd name="connsiteX5-33" fmla="*/ 1230923 w 1865644"/>
              <a:gd name="connsiteY5-34" fmla="*/ 97752 h 459493"/>
              <a:gd name="connsiteX6-35" fmla="*/ 1472083 w 1865644"/>
              <a:gd name="connsiteY6-36" fmla="*/ 27414 h 459493"/>
              <a:gd name="connsiteX7-37" fmla="*/ 1863969 w 1865644"/>
              <a:gd name="connsiteY7-38" fmla="*/ 12341 h 459493"/>
              <a:gd name="connsiteX8-39" fmla="*/ 1863969 w 1865644"/>
              <a:gd name="connsiteY8-40" fmla="*/ 459493 h 459493"/>
              <a:gd name="connsiteX9-41" fmla="*/ 0 w 1865644"/>
              <a:gd name="connsiteY9-42" fmla="*/ 459493 h 459493"/>
              <a:gd name="connsiteX10-43" fmla="*/ 5024 w 1865644"/>
              <a:gd name="connsiteY10-44" fmla="*/ 102776 h 459493"/>
              <a:gd name="connsiteX0-45" fmla="*/ 5024 w 1865644"/>
              <a:gd name="connsiteY0-46" fmla="*/ 102776 h 459493"/>
              <a:gd name="connsiteX1-47" fmla="*/ 216039 w 1865644"/>
              <a:gd name="connsiteY1-48" fmla="*/ 2293 h 459493"/>
              <a:gd name="connsiteX2-49" fmla="*/ 406958 w 1865644"/>
              <a:gd name="connsiteY2-50" fmla="*/ 2293 h 459493"/>
              <a:gd name="connsiteX3-51" fmla="*/ 607925 w 1865644"/>
              <a:gd name="connsiteY3-52" fmla="*/ 97752 h 459493"/>
              <a:gd name="connsiteX4-53" fmla="*/ 999811 w 1865644"/>
              <a:gd name="connsiteY4-54" fmla="*/ 173115 h 459493"/>
              <a:gd name="connsiteX5-55" fmla="*/ 1230923 w 1865644"/>
              <a:gd name="connsiteY5-56" fmla="*/ 97752 h 459493"/>
              <a:gd name="connsiteX6-57" fmla="*/ 1472083 w 1865644"/>
              <a:gd name="connsiteY6-58" fmla="*/ 27414 h 459493"/>
              <a:gd name="connsiteX7-59" fmla="*/ 1863969 w 1865644"/>
              <a:gd name="connsiteY7-60" fmla="*/ 12341 h 459493"/>
              <a:gd name="connsiteX8-61" fmla="*/ 1863969 w 1865644"/>
              <a:gd name="connsiteY8-62" fmla="*/ 459493 h 459493"/>
              <a:gd name="connsiteX9-63" fmla="*/ 0 w 1865644"/>
              <a:gd name="connsiteY9-64" fmla="*/ 459493 h 459493"/>
              <a:gd name="connsiteX10-65" fmla="*/ 5024 w 1865644"/>
              <a:gd name="connsiteY10-66" fmla="*/ 102776 h 459493"/>
              <a:gd name="connsiteX0-67" fmla="*/ 5024 w 1865644"/>
              <a:gd name="connsiteY0-68" fmla="*/ 102776 h 459493"/>
              <a:gd name="connsiteX1-69" fmla="*/ 216039 w 1865644"/>
              <a:gd name="connsiteY1-70" fmla="*/ 2293 h 459493"/>
              <a:gd name="connsiteX2-71" fmla="*/ 406958 w 1865644"/>
              <a:gd name="connsiteY2-72" fmla="*/ 2293 h 459493"/>
              <a:gd name="connsiteX3-73" fmla="*/ 607925 w 1865644"/>
              <a:gd name="connsiteY3-74" fmla="*/ 97752 h 459493"/>
              <a:gd name="connsiteX4-75" fmla="*/ 999811 w 1865644"/>
              <a:gd name="connsiteY4-76" fmla="*/ 173115 h 459493"/>
              <a:gd name="connsiteX5-77" fmla="*/ 1230923 w 1865644"/>
              <a:gd name="connsiteY5-78" fmla="*/ 97752 h 459493"/>
              <a:gd name="connsiteX6-79" fmla="*/ 1472083 w 1865644"/>
              <a:gd name="connsiteY6-80" fmla="*/ 27414 h 459493"/>
              <a:gd name="connsiteX7-81" fmla="*/ 1863969 w 1865644"/>
              <a:gd name="connsiteY7-82" fmla="*/ 12341 h 459493"/>
              <a:gd name="connsiteX8-83" fmla="*/ 1863969 w 1865644"/>
              <a:gd name="connsiteY8-84" fmla="*/ 459493 h 459493"/>
              <a:gd name="connsiteX9-85" fmla="*/ 0 w 1865644"/>
              <a:gd name="connsiteY9-86" fmla="*/ 459493 h 459493"/>
              <a:gd name="connsiteX10-87" fmla="*/ 5024 w 1865644"/>
              <a:gd name="connsiteY10-88" fmla="*/ 102776 h 459493"/>
              <a:gd name="connsiteX0-89" fmla="*/ 5024 w 1865644"/>
              <a:gd name="connsiteY0-90" fmla="*/ 102776 h 459493"/>
              <a:gd name="connsiteX1-91" fmla="*/ 216039 w 1865644"/>
              <a:gd name="connsiteY1-92" fmla="*/ 2293 h 459493"/>
              <a:gd name="connsiteX2-93" fmla="*/ 406958 w 1865644"/>
              <a:gd name="connsiteY2-94" fmla="*/ 2293 h 459493"/>
              <a:gd name="connsiteX3-95" fmla="*/ 607925 w 1865644"/>
              <a:gd name="connsiteY3-96" fmla="*/ 97752 h 459493"/>
              <a:gd name="connsiteX4-97" fmla="*/ 999811 w 1865644"/>
              <a:gd name="connsiteY4-98" fmla="*/ 173115 h 459493"/>
              <a:gd name="connsiteX5-99" fmla="*/ 1230923 w 1865644"/>
              <a:gd name="connsiteY5-100" fmla="*/ 97752 h 459493"/>
              <a:gd name="connsiteX6-101" fmla="*/ 1472083 w 1865644"/>
              <a:gd name="connsiteY6-102" fmla="*/ 27414 h 459493"/>
              <a:gd name="connsiteX7-103" fmla="*/ 1863969 w 1865644"/>
              <a:gd name="connsiteY7-104" fmla="*/ 12341 h 459493"/>
              <a:gd name="connsiteX8-105" fmla="*/ 1863969 w 1865644"/>
              <a:gd name="connsiteY8-106" fmla="*/ 459493 h 459493"/>
              <a:gd name="connsiteX9-107" fmla="*/ 0 w 1865644"/>
              <a:gd name="connsiteY9-108" fmla="*/ 459493 h 459493"/>
              <a:gd name="connsiteX10-109" fmla="*/ 5024 w 1865644"/>
              <a:gd name="connsiteY10-110" fmla="*/ 102776 h 459493"/>
              <a:gd name="connsiteX0-111" fmla="*/ 5024 w 1865644"/>
              <a:gd name="connsiteY0-112" fmla="*/ 142307 h 499024"/>
              <a:gd name="connsiteX1-113" fmla="*/ 216039 w 1865644"/>
              <a:gd name="connsiteY1-114" fmla="*/ 41824 h 499024"/>
              <a:gd name="connsiteX2-115" fmla="*/ 406958 w 1865644"/>
              <a:gd name="connsiteY2-116" fmla="*/ 41824 h 499024"/>
              <a:gd name="connsiteX3-117" fmla="*/ 607925 w 1865644"/>
              <a:gd name="connsiteY3-118" fmla="*/ 137283 h 499024"/>
              <a:gd name="connsiteX4-119" fmla="*/ 999811 w 1865644"/>
              <a:gd name="connsiteY4-120" fmla="*/ 212646 h 499024"/>
              <a:gd name="connsiteX5-121" fmla="*/ 1230923 w 1865644"/>
              <a:gd name="connsiteY5-122" fmla="*/ 137283 h 499024"/>
              <a:gd name="connsiteX6-123" fmla="*/ 1472083 w 1865644"/>
              <a:gd name="connsiteY6-124" fmla="*/ 66945 h 499024"/>
              <a:gd name="connsiteX7-125" fmla="*/ 1863969 w 1865644"/>
              <a:gd name="connsiteY7-126" fmla="*/ 51872 h 499024"/>
              <a:gd name="connsiteX8-127" fmla="*/ 1863969 w 1865644"/>
              <a:gd name="connsiteY8-128" fmla="*/ 499024 h 499024"/>
              <a:gd name="connsiteX9-129" fmla="*/ 0 w 1865644"/>
              <a:gd name="connsiteY9-130" fmla="*/ 499024 h 499024"/>
              <a:gd name="connsiteX10-131" fmla="*/ 5024 w 1865644"/>
              <a:gd name="connsiteY10-132" fmla="*/ 142307 h 499024"/>
              <a:gd name="connsiteX0-133" fmla="*/ 5024 w 1865644"/>
              <a:gd name="connsiteY0-134" fmla="*/ 142307 h 499024"/>
              <a:gd name="connsiteX1-135" fmla="*/ 216039 w 1865644"/>
              <a:gd name="connsiteY1-136" fmla="*/ 41824 h 499024"/>
              <a:gd name="connsiteX2-137" fmla="*/ 406958 w 1865644"/>
              <a:gd name="connsiteY2-138" fmla="*/ 41824 h 499024"/>
              <a:gd name="connsiteX3-139" fmla="*/ 607925 w 1865644"/>
              <a:gd name="connsiteY3-140" fmla="*/ 137283 h 499024"/>
              <a:gd name="connsiteX4-141" fmla="*/ 999811 w 1865644"/>
              <a:gd name="connsiteY4-142" fmla="*/ 212646 h 499024"/>
              <a:gd name="connsiteX5-143" fmla="*/ 1230923 w 1865644"/>
              <a:gd name="connsiteY5-144" fmla="*/ 137283 h 499024"/>
              <a:gd name="connsiteX6-145" fmla="*/ 1472083 w 1865644"/>
              <a:gd name="connsiteY6-146" fmla="*/ 66945 h 499024"/>
              <a:gd name="connsiteX7-147" fmla="*/ 1863969 w 1865644"/>
              <a:gd name="connsiteY7-148" fmla="*/ 51872 h 499024"/>
              <a:gd name="connsiteX8-149" fmla="*/ 1863969 w 1865644"/>
              <a:gd name="connsiteY8-150" fmla="*/ 499024 h 499024"/>
              <a:gd name="connsiteX9-151" fmla="*/ 0 w 1865644"/>
              <a:gd name="connsiteY9-152" fmla="*/ 499024 h 499024"/>
              <a:gd name="connsiteX10-153" fmla="*/ 5024 w 1865644"/>
              <a:gd name="connsiteY10-154" fmla="*/ 142307 h 499024"/>
              <a:gd name="connsiteX0-155" fmla="*/ 5024 w 1865644"/>
              <a:gd name="connsiteY0-156" fmla="*/ 142307 h 499024"/>
              <a:gd name="connsiteX1-157" fmla="*/ 216039 w 1865644"/>
              <a:gd name="connsiteY1-158" fmla="*/ 41824 h 499024"/>
              <a:gd name="connsiteX2-159" fmla="*/ 406958 w 1865644"/>
              <a:gd name="connsiteY2-160" fmla="*/ 41824 h 499024"/>
              <a:gd name="connsiteX3-161" fmla="*/ 607925 w 1865644"/>
              <a:gd name="connsiteY3-162" fmla="*/ 137283 h 499024"/>
              <a:gd name="connsiteX4-163" fmla="*/ 999811 w 1865644"/>
              <a:gd name="connsiteY4-164" fmla="*/ 212646 h 499024"/>
              <a:gd name="connsiteX5-165" fmla="*/ 1230923 w 1865644"/>
              <a:gd name="connsiteY5-166" fmla="*/ 137283 h 499024"/>
              <a:gd name="connsiteX6-167" fmla="*/ 1472083 w 1865644"/>
              <a:gd name="connsiteY6-168" fmla="*/ 66945 h 499024"/>
              <a:gd name="connsiteX7-169" fmla="*/ 1863969 w 1865644"/>
              <a:gd name="connsiteY7-170" fmla="*/ 51872 h 499024"/>
              <a:gd name="connsiteX8-171" fmla="*/ 1863969 w 1865644"/>
              <a:gd name="connsiteY8-172" fmla="*/ 499024 h 499024"/>
              <a:gd name="connsiteX9-173" fmla="*/ 0 w 1865644"/>
              <a:gd name="connsiteY9-174" fmla="*/ 499024 h 499024"/>
              <a:gd name="connsiteX10-175" fmla="*/ 5024 w 1865644"/>
              <a:gd name="connsiteY10-176" fmla="*/ 142307 h 499024"/>
              <a:gd name="connsiteX0-177" fmla="*/ 5024 w 1865644"/>
              <a:gd name="connsiteY0-178" fmla="*/ 142307 h 499024"/>
              <a:gd name="connsiteX1-179" fmla="*/ 216039 w 1865644"/>
              <a:gd name="connsiteY1-180" fmla="*/ 41824 h 499024"/>
              <a:gd name="connsiteX2-181" fmla="*/ 406958 w 1865644"/>
              <a:gd name="connsiteY2-182" fmla="*/ 41824 h 499024"/>
              <a:gd name="connsiteX3-183" fmla="*/ 607925 w 1865644"/>
              <a:gd name="connsiteY3-184" fmla="*/ 137283 h 499024"/>
              <a:gd name="connsiteX4-185" fmla="*/ 999811 w 1865644"/>
              <a:gd name="connsiteY4-186" fmla="*/ 212646 h 499024"/>
              <a:gd name="connsiteX5-187" fmla="*/ 1230923 w 1865644"/>
              <a:gd name="connsiteY5-188" fmla="*/ 137283 h 499024"/>
              <a:gd name="connsiteX6-189" fmla="*/ 1472083 w 1865644"/>
              <a:gd name="connsiteY6-190" fmla="*/ 66945 h 499024"/>
              <a:gd name="connsiteX7-191" fmla="*/ 1863969 w 1865644"/>
              <a:gd name="connsiteY7-192" fmla="*/ 51872 h 499024"/>
              <a:gd name="connsiteX8-193" fmla="*/ 1863969 w 1865644"/>
              <a:gd name="connsiteY8-194" fmla="*/ 499024 h 499024"/>
              <a:gd name="connsiteX9-195" fmla="*/ 0 w 1865644"/>
              <a:gd name="connsiteY9-196" fmla="*/ 499024 h 499024"/>
              <a:gd name="connsiteX10-197" fmla="*/ 5024 w 1865644"/>
              <a:gd name="connsiteY10-198" fmla="*/ 142307 h 499024"/>
              <a:gd name="connsiteX0-199" fmla="*/ 5024 w 1865644"/>
              <a:gd name="connsiteY0-200" fmla="*/ 142307 h 499024"/>
              <a:gd name="connsiteX1-201" fmla="*/ 216039 w 1865644"/>
              <a:gd name="connsiteY1-202" fmla="*/ 41824 h 499024"/>
              <a:gd name="connsiteX2-203" fmla="*/ 406958 w 1865644"/>
              <a:gd name="connsiteY2-204" fmla="*/ 41824 h 499024"/>
              <a:gd name="connsiteX3-205" fmla="*/ 607925 w 1865644"/>
              <a:gd name="connsiteY3-206" fmla="*/ 137283 h 499024"/>
              <a:gd name="connsiteX4-207" fmla="*/ 999811 w 1865644"/>
              <a:gd name="connsiteY4-208" fmla="*/ 212646 h 499024"/>
              <a:gd name="connsiteX5-209" fmla="*/ 1230923 w 1865644"/>
              <a:gd name="connsiteY5-210" fmla="*/ 137283 h 499024"/>
              <a:gd name="connsiteX6-211" fmla="*/ 1472083 w 1865644"/>
              <a:gd name="connsiteY6-212" fmla="*/ 66945 h 499024"/>
              <a:gd name="connsiteX7-213" fmla="*/ 1863969 w 1865644"/>
              <a:gd name="connsiteY7-214" fmla="*/ 51872 h 499024"/>
              <a:gd name="connsiteX8-215" fmla="*/ 1863969 w 1865644"/>
              <a:gd name="connsiteY8-216" fmla="*/ 499024 h 499024"/>
              <a:gd name="connsiteX9-217" fmla="*/ 0 w 1865644"/>
              <a:gd name="connsiteY9-218" fmla="*/ 499024 h 499024"/>
              <a:gd name="connsiteX10-219" fmla="*/ 5024 w 1865644"/>
              <a:gd name="connsiteY10-220" fmla="*/ 142307 h 499024"/>
              <a:gd name="connsiteX0-221" fmla="*/ 5024 w 1865644"/>
              <a:gd name="connsiteY0-222" fmla="*/ 142307 h 499024"/>
              <a:gd name="connsiteX1-223" fmla="*/ 216039 w 1865644"/>
              <a:gd name="connsiteY1-224" fmla="*/ 41824 h 499024"/>
              <a:gd name="connsiteX2-225" fmla="*/ 406958 w 1865644"/>
              <a:gd name="connsiteY2-226" fmla="*/ 41824 h 499024"/>
              <a:gd name="connsiteX3-227" fmla="*/ 607925 w 1865644"/>
              <a:gd name="connsiteY3-228" fmla="*/ 137283 h 499024"/>
              <a:gd name="connsiteX4-229" fmla="*/ 999811 w 1865644"/>
              <a:gd name="connsiteY4-230" fmla="*/ 212646 h 499024"/>
              <a:gd name="connsiteX5-231" fmla="*/ 1009059 w 1865644"/>
              <a:gd name="connsiteY5-232" fmla="*/ 211850 h 499024"/>
              <a:gd name="connsiteX6-233" fmla="*/ 1230923 w 1865644"/>
              <a:gd name="connsiteY6-234" fmla="*/ 137283 h 499024"/>
              <a:gd name="connsiteX7-235" fmla="*/ 1472083 w 1865644"/>
              <a:gd name="connsiteY7-236" fmla="*/ 66945 h 499024"/>
              <a:gd name="connsiteX8-237" fmla="*/ 1863969 w 1865644"/>
              <a:gd name="connsiteY8-238" fmla="*/ 51872 h 499024"/>
              <a:gd name="connsiteX9-239" fmla="*/ 1863969 w 1865644"/>
              <a:gd name="connsiteY9-240" fmla="*/ 499024 h 499024"/>
              <a:gd name="connsiteX10-241" fmla="*/ 0 w 1865644"/>
              <a:gd name="connsiteY10-242" fmla="*/ 499024 h 499024"/>
              <a:gd name="connsiteX11" fmla="*/ 5024 w 1865644"/>
              <a:gd name="connsiteY11" fmla="*/ 142307 h 4990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 y="connsiteY11"/>
              </a:cxn>
            </a:cxnLst>
            <a:rect l="l" t="t" r="r" b="b"/>
            <a:pathLst>
              <a:path w="1865644" h="499024">
                <a:moveTo>
                  <a:pt x="5024" y="142307"/>
                </a:moveTo>
                <a:cubicBezTo>
                  <a:pt x="205437" y="39531"/>
                  <a:pt x="127565" y="41824"/>
                  <a:pt x="216039" y="41824"/>
                </a:cubicBezTo>
                <a:cubicBezTo>
                  <a:pt x="300151" y="0"/>
                  <a:pt x="330957" y="0"/>
                  <a:pt x="406958" y="41824"/>
                </a:cubicBezTo>
                <a:cubicBezTo>
                  <a:pt x="600873" y="138781"/>
                  <a:pt x="527743" y="92771"/>
                  <a:pt x="607925" y="137283"/>
                </a:cubicBezTo>
                <a:cubicBezTo>
                  <a:pt x="738430" y="163041"/>
                  <a:pt x="880500" y="139467"/>
                  <a:pt x="999811" y="212646"/>
                </a:cubicBezTo>
                <a:cubicBezTo>
                  <a:pt x="1066667" y="225074"/>
                  <a:pt x="970540" y="224410"/>
                  <a:pt x="1009059" y="211850"/>
                </a:cubicBezTo>
                <a:cubicBezTo>
                  <a:pt x="1047578" y="199290"/>
                  <a:pt x="1153752" y="161434"/>
                  <a:pt x="1230923" y="137283"/>
                </a:cubicBezTo>
                <a:cubicBezTo>
                  <a:pt x="1444536" y="62519"/>
                  <a:pt x="1366195" y="110532"/>
                  <a:pt x="1472083" y="66945"/>
                </a:cubicBezTo>
                <a:lnTo>
                  <a:pt x="1863969" y="51872"/>
                </a:lnTo>
                <a:cubicBezTo>
                  <a:pt x="1865644" y="200913"/>
                  <a:pt x="1859803" y="405905"/>
                  <a:pt x="1863969" y="499024"/>
                </a:cubicBezTo>
                <a:lnTo>
                  <a:pt x="0" y="499024"/>
                </a:lnTo>
                <a:cubicBezTo>
                  <a:pt x="1675" y="375094"/>
                  <a:pt x="3349" y="251165"/>
                  <a:pt x="5024" y="142307"/>
                </a:cubicBezTo>
                <a:close/>
              </a:path>
            </a:pathLst>
          </a:custGeom>
          <a:solidFill>
            <a:srgbClr val="A6A6A6"/>
          </a:solidFill>
          <a:ln>
            <a:noFill/>
          </a:ln>
          <a:effectLst/>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en-US" altLang="zh-CN" sz="1100" dirty="0">
              <a:solidFill>
                <a:srgbClr val="002060"/>
              </a:solidFill>
              <a:latin typeface="华文楷体" panose="02010600040101010101" pitchFamily="2" charset="-122"/>
            </a:endParaRPr>
          </a:p>
          <a:p>
            <a:pPr algn="ctr" defTabSz="533400">
              <a:lnSpc>
                <a:spcPct val="90000"/>
              </a:lnSpc>
              <a:spcAft>
                <a:spcPct val="35000"/>
              </a:spcAft>
            </a:pPr>
            <a:r>
              <a:rPr lang="zh-CN" altLang="en-US" sz="1100" dirty="0">
                <a:solidFill>
                  <a:srgbClr val="002060"/>
                </a:solidFill>
                <a:latin typeface="华文楷体" panose="02010600040101010101" pitchFamily="2" charset="-122"/>
              </a:rPr>
              <a:t>实际销售合同价</a:t>
            </a:r>
            <a:endParaRPr lang="zh-CN" altLang="en-US" sz="1100" dirty="0">
              <a:solidFill>
                <a:srgbClr val="002060"/>
              </a:solidFill>
              <a:latin typeface="华文楷体" panose="02010600040101010101" pitchFamily="2" charset="-122"/>
            </a:endParaRPr>
          </a:p>
        </p:txBody>
      </p:sp>
      <p:grpSp>
        <p:nvGrpSpPr>
          <p:cNvPr id="263" name="Group 74"/>
          <p:cNvGrpSpPr/>
          <p:nvPr/>
        </p:nvGrpSpPr>
        <p:grpSpPr>
          <a:xfrm>
            <a:off x="4245210" y="1611305"/>
            <a:ext cx="1044834" cy="1022365"/>
            <a:chOff x="4551357" y="2041505"/>
            <a:chExt cx="1131903" cy="1022365"/>
          </a:xfrm>
          <a:effectLst>
            <a:outerShdw blurRad="50800" dist="38100" dir="2700000" algn="tl" rotWithShape="0">
              <a:prstClr val="black">
                <a:alpha val="40000"/>
              </a:prstClr>
            </a:outerShdw>
          </a:effectLst>
        </p:grpSpPr>
        <p:sp>
          <p:nvSpPr>
            <p:cNvPr id="1049426" name="Rectangle 67"/>
            <p:cNvSpPr/>
            <p:nvPr/>
          </p:nvSpPr>
          <p:spPr>
            <a:xfrm>
              <a:off x="4551357" y="2041505"/>
              <a:ext cx="1131903" cy="1022365"/>
            </a:xfrm>
            <a:prstGeom prst="rect">
              <a:avLst/>
            </a:prstGeom>
            <a:solidFill>
              <a:schemeClr val="bg1">
                <a:lumMod val="7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algn="ctr" defTabSz="533400">
                <a:lnSpc>
                  <a:spcPct val="90000"/>
                </a:lnSpc>
                <a:spcAft>
                  <a:spcPct val="35000"/>
                </a:spcAft>
              </a:pPr>
              <a:r>
                <a:rPr lang="en-US" altLang="zh-CN" sz="1000" u="sng" dirty="0">
                  <a:solidFill>
                    <a:srgbClr val="002060"/>
                  </a:solidFill>
                  <a:latin typeface="华文楷体" panose="02010600040101010101" pitchFamily="2" charset="-122"/>
                </a:rPr>
                <a:t>XXX</a:t>
              </a:r>
              <a:r>
                <a:rPr lang="zh-CN" altLang="en-US" sz="1000" u="sng" dirty="0">
                  <a:solidFill>
                    <a:srgbClr val="002060"/>
                  </a:solidFill>
                  <a:latin typeface="华文楷体" panose="02010600040101010101" pitchFamily="2" charset="-122"/>
                </a:rPr>
                <a:t>销售合同</a:t>
              </a:r>
              <a:endParaRPr lang="en-US" altLang="zh-CN" sz="1000" u="sng" dirty="0">
                <a:solidFill>
                  <a:srgbClr val="002060"/>
                </a:solidFill>
                <a:latin typeface="华文楷体" panose="02010600040101010101" pitchFamily="2" charset="-122"/>
              </a:endParaRPr>
            </a:p>
            <a:p>
              <a:pPr defTabSz="533400">
                <a:lnSpc>
                  <a:spcPct val="90000"/>
                </a:lnSpc>
                <a:spcAft>
                  <a:spcPct val="35000"/>
                </a:spcAft>
              </a:pPr>
              <a:r>
                <a:rPr lang="zh-CN" altLang="en-US" sz="800" dirty="0">
                  <a:solidFill>
                    <a:srgbClr val="002060"/>
                  </a:solidFill>
                  <a:latin typeface="华文楷体" panose="02010600040101010101" pitchFamily="2" charset="-122"/>
                </a:rPr>
                <a:t>合同金额</a:t>
              </a:r>
              <a:r>
                <a:rPr lang="en-US" altLang="zh-CN" sz="800" dirty="0">
                  <a:solidFill>
                    <a:srgbClr val="002060"/>
                  </a:solidFill>
                  <a:latin typeface="华文楷体" panose="02010600040101010101" pitchFamily="2" charset="-122"/>
                </a:rPr>
                <a:t>: </a:t>
              </a:r>
              <a:r>
                <a:rPr lang="en-US" altLang="zh-CN" sz="600" dirty="0">
                  <a:solidFill>
                    <a:srgbClr val="002060"/>
                  </a:solidFill>
                  <a:latin typeface="华文楷体" panose="02010600040101010101" pitchFamily="2" charset="-122"/>
                </a:rPr>
                <a:t>XXXX.XX</a:t>
              </a:r>
              <a:endParaRPr lang="en-US" altLang="zh-CN" sz="600" dirty="0">
                <a:solidFill>
                  <a:srgbClr val="002060"/>
                </a:solidFill>
                <a:latin typeface="华文楷体" panose="02010600040101010101" pitchFamily="2" charset="-122"/>
              </a:endParaRPr>
            </a:p>
            <a:p>
              <a:pPr defTabSz="533400">
                <a:lnSpc>
                  <a:spcPct val="90000"/>
                </a:lnSpc>
                <a:spcAft>
                  <a:spcPct val="35000"/>
                </a:spcAft>
              </a:pPr>
              <a:endParaRPr lang="en-US" altLang="zh-CN" sz="800" dirty="0">
                <a:solidFill>
                  <a:srgbClr val="002060"/>
                </a:solidFill>
                <a:latin typeface="华文楷体" panose="02010600040101010101" pitchFamily="2" charset="-122"/>
              </a:endParaRPr>
            </a:p>
          </p:txBody>
        </p:sp>
        <p:cxnSp>
          <p:nvCxnSpPr>
            <p:cNvPr id="3145875" name="Straight Connector 69"/>
            <p:cNvCxnSpPr/>
            <p:nvPr/>
          </p:nvCxnSpPr>
          <p:spPr bwMode="auto">
            <a:xfrm>
              <a:off x="4770435" y="2516175"/>
              <a:ext cx="693747" cy="1588"/>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3145876" name="Straight Connector 70"/>
            <p:cNvCxnSpPr/>
            <p:nvPr/>
          </p:nvCxnSpPr>
          <p:spPr bwMode="auto">
            <a:xfrm>
              <a:off x="4770435" y="2634842"/>
              <a:ext cx="693747" cy="1588"/>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3145877" name="Straight Connector 71"/>
            <p:cNvCxnSpPr/>
            <p:nvPr/>
          </p:nvCxnSpPr>
          <p:spPr bwMode="auto">
            <a:xfrm>
              <a:off x="4770435" y="2753509"/>
              <a:ext cx="693747" cy="1588"/>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3145878" name="Straight Connector 72"/>
            <p:cNvCxnSpPr/>
            <p:nvPr/>
          </p:nvCxnSpPr>
          <p:spPr bwMode="auto">
            <a:xfrm>
              <a:off x="4770435" y="2872176"/>
              <a:ext cx="693747" cy="1588"/>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cxnSp>
        <p:nvCxnSpPr>
          <p:cNvPr id="3145879" name="Elbow Connector 86"/>
          <p:cNvCxnSpPr>
            <a:stCxn id="1049425" idx="8"/>
          </p:cNvCxnSpPr>
          <p:nvPr/>
        </p:nvCxnSpPr>
        <p:spPr bwMode="auto">
          <a:xfrm>
            <a:off x="3776138" y="1548316"/>
            <a:ext cx="469072" cy="355079"/>
          </a:xfrm>
          <a:prstGeom prst="bentConnector3">
            <a:avLst>
              <a:gd name="adj1" fmla="val 50000"/>
            </a:avLst>
          </a:prstGeom>
          <a:ln w="19050">
            <a:tailEnd type="arrow"/>
          </a:ln>
        </p:spPr>
        <p:style>
          <a:lnRef idx="1">
            <a:schemeClr val="dk1"/>
          </a:lnRef>
          <a:fillRef idx="0">
            <a:schemeClr val="dk1"/>
          </a:fillRef>
          <a:effectRef idx="0">
            <a:schemeClr val="dk1"/>
          </a:effectRef>
          <a:fontRef idx="minor">
            <a:schemeClr val="tx1"/>
          </a:fontRef>
        </p:style>
      </p:cxnSp>
      <p:sp>
        <p:nvSpPr>
          <p:cNvPr id="1049427" name="Rounded Rectangle 59"/>
          <p:cNvSpPr/>
          <p:nvPr/>
        </p:nvSpPr>
        <p:spPr>
          <a:xfrm>
            <a:off x="1727326" y="1934966"/>
            <a:ext cx="2050015" cy="267168"/>
          </a:xfrm>
          <a:prstGeom prst="roundRect">
            <a:avLst>
              <a:gd name="adj" fmla="val 0"/>
            </a:avLst>
          </a:prstGeom>
          <a:solidFill>
            <a:srgbClr val="AFE8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002060"/>
                </a:solidFill>
                <a:latin typeface="华文楷体" panose="02010600040101010101" pitchFamily="2" charset="-122"/>
              </a:rPr>
              <a:t>销售报价</a:t>
            </a:r>
            <a:endParaRPr lang="zh-CN" altLang="en-US" sz="1200" dirty="0">
              <a:solidFill>
                <a:srgbClr val="002060"/>
              </a:solidFill>
              <a:latin typeface="华文楷体" panose="02010600040101010101" pitchFamily="2" charset="-122"/>
            </a:endParaRPr>
          </a:p>
        </p:txBody>
      </p:sp>
      <p:sp>
        <p:nvSpPr>
          <p:cNvPr id="1049428" name="Rounded Rectangle 57"/>
          <p:cNvSpPr/>
          <p:nvPr/>
        </p:nvSpPr>
        <p:spPr>
          <a:xfrm>
            <a:off x="1141611" y="2199401"/>
            <a:ext cx="2635734" cy="267168"/>
          </a:xfrm>
          <a:prstGeom prst="roundRect">
            <a:avLst>
              <a:gd name="adj" fmla="val 0"/>
            </a:avLst>
          </a:prstGeom>
          <a:solidFill>
            <a:srgbClr val="75D8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rgbClr val="002060"/>
                </a:solidFill>
                <a:latin typeface="华文楷体" panose="02010600040101010101" pitchFamily="2" charset="-122"/>
              </a:rPr>
              <a:t>目标成本价</a:t>
            </a:r>
            <a:endParaRPr lang="zh-CN" altLang="en-US" sz="1200" dirty="0">
              <a:solidFill>
                <a:srgbClr val="002060"/>
              </a:solidFill>
              <a:latin typeface="华文楷体" panose="02010600040101010101" pitchFamily="2" charset="-122"/>
            </a:endParaRPr>
          </a:p>
        </p:txBody>
      </p:sp>
      <p:sp>
        <p:nvSpPr>
          <p:cNvPr id="1049429" name="Rounded Rectangle 56"/>
          <p:cNvSpPr/>
          <p:nvPr/>
        </p:nvSpPr>
        <p:spPr>
          <a:xfrm>
            <a:off x="609139" y="2474099"/>
            <a:ext cx="3168205" cy="267168"/>
          </a:xfrm>
          <a:prstGeom prst="roundRect">
            <a:avLst>
              <a:gd name="adj" fmla="val 0"/>
            </a:avLst>
          </a:prstGeom>
          <a:solidFill>
            <a:srgbClr val="29C2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200" dirty="0">
                <a:solidFill>
                  <a:schemeClr val="bg1"/>
                </a:solidFill>
                <a:latin typeface="华文楷体" panose="02010600040101010101" pitchFamily="2" charset="-122"/>
              </a:rPr>
              <a:t>标准成本价</a:t>
            </a:r>
            <a:endParaRPr lang="zh-CN" altLang="en-US" sz="1200" dirty="0">
              <a:solidFill>
                <a:schemeClr val="bg1"/>
              </a:solidFill>
              <a:latin typeface="华文楷体" panose="02010600040101010101" pitchFamily="2" charset="-122"/>
            </a:endParaRPr>
          </a:p>
        </p:txBody>
      </p:sp>
      <p:sp>
        <p:nvSpPr>
          <p:cNvPr id="1049430" name="Rectangle 138"/>
          <p:cNvSpPr>
            <a:spLocks noChangeArrowheads="1"/>
          </p:cNvSpPr>
          <p:nvPr/>
        </p:nvSpPr>
        <p:spPr bwMode="auto">
          <a:xfrm>
            <a:off x="1351085" y="4817054"/>
            <a:ext cx="915866" cy="361403"/>
          </a:xfrm>
          <a:prstGeom prst="rect">
            <a:avLst/>
          </a:prstGeom>
          <a:no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1" name="Rectangle 139"/>
          <p:cNvSpPr>
            <a:spLocks noChangeArrowheads="1"/>
          </p:cNvSpPr>
          <p:nvPr/>
        </p:nvSpPr>
        <p:spPr bwMode="auto">
          <a:xfrm>
            <a:off x="628650" y="3311629"/>
            <a:ext cx="2362200" cy="830199"/>
          </a:xfrm>
          <a:prstGeom prst="rect">
            <a:avLst/>
          </a:prstGeom>
          <a:solidFill>
            <a:srgbClr val="E1E6EF"/>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2" name="Rectangle 140"/>
          <p:cNvSpPr>
            <a:spLocks noChangeArrowheads="1"/>
          </p:cNvSpPr>
          <p:nvPr/>
        </p:nvSpPr>
        <p:spPr bwMode="auto">
          <a:xfrm>
            <a:off x="1103439" y="3371395"/>
            <a:ext cx="920262" cy="109261"/>
          </a:xfrm>
          <a:prstGeom prst="rect">
            <a:avLst/>
          </a:prstGeom>
          <a:no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3" name="Rectangle 141"/>
          <p:cNvSpPr>
            <a:spLocks noChangeArrowheads="1"/>
          </p:cNvSpPr>
          <p:nvPr/>
        </p:nvSpPr>
        <p:spPr bwMode="auto">
          <a:xfrm>
            <a:off x="1485900" y="3354591"/>
            <a:ext cx="234038" cy="123111"/>
          </a:xfrm>
          <a:prstGeom prst="rect">
            <a:avLst/>
          </a:prstGeom>
          <a:noFill/>
          <a:ln w="9525">
            <a:noFill/>
            <a:miter lim="800000"/>
          </a:ln>
        </p:spPr>
        <p:txBody>
          <a:bodyPr wrap="none" lIns="0" tIns="0" rIns="0" bIns="0">
            <a:spAutoFit/>
          </a:bodyPr>
          <a:p>
            <a:pPr>
              <a:buFont typeface="Wingdings" panose="05000000000000000000" pitchFamily="2" charset="2"/>
              <a:buNone/>
            </a:pPr>
            <a:r>
              <a:rPr lang="en-US" altLang="zh-CN" sz="800" dirty="0">
                <a:solidFill>
                  <a:srgbClr val="002060"/>
                </a:solidFill>
                <a:latin typeface="华文楷体" panose="02010600040101010101" pitchFamily="2" charset="-122"/>
              </a:rPr>
              <a:t>BOM</a:t>
            </a:r>
            <a:endParaRPr lang="en-US" altLang="zh-CN" sz="800" dirty="0">
              <a:solidFill>
                <a:srgbClr val="002060"/>
              </a:solidFill>
              <a:latin typeface="华文楷体" panose="02010600040101010101" pitchFamily="2" charset="-122"/>
            </a:endParaRPr>
          </a:p>
        </p:txBody>
      </p:sp>
      <p:sp>
        <p:nvSpPr>
          <p:cNvPr id="1049434" name="Rectangle 142"/>
          <p:cNvSpPr>
            <a:spLocks noChangeArrowheads="1"/>
          </p:cNvSpPr>
          <p:nvPr/>
        </p:nvSpPr>
        <p:spPr bwMode="auto">
          <a:xfrm>
            <a:off x="1988528" y="3365793"/>
            <a:ext cx="980343" cy="112063"/>
          </a:xfrm>
          <a:prstGeom prst="rect">
            <a:avLst/>
          </a:prstGeom>
          <a:no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5" name="Rectangle 143"/>
          <p:cNvSpPr>
            <a:spLocks noChangeArrowheads="1"/>
          </p:cNvSpPr>
          <p:nvPr/>
        </p:nvSpPr>
        <p:spPr bwMode="auto">
          <a:xfrm>
            <a:off x="2274306" y="3358320"/>
            <a:ext cx="410369" cy="123111"/>
          </a:xfrm>
          <a:prstGeom prst="rect">
            <a:avLst/>
          </a:prstGeom>
          <a:noFill/>
          <a:ln w="9525">
            <a:noFill/>
            <a:miter lim="800000"/>
          </a:ln>
        </p:spPr>
        <p:txBody>
          <a:bodyPr wrap="none" lIns="0" tIns="0" rIns="0" bIns="0">
            <a:spAutoFit/>
          </a:bodyPr>
          <a:p>
            <a:pPr>
              <a:buFont typeface="Wingdings" panose="05000000000000000000" pitchFamily="2" charset="2"/>
              <a:buNone/>
            </a:pPr>
            <a:r>
              <a:rPr lang="zh-CN" altLang="en-US" sz="800">
                <a:solidFill>
                  <a:srgbClr val="002060"/>
                </a:solidFill>
                <a:latin typeface="华文楷体" panose="02010600040101010101" pitchFamily="2" charset="-122"/>
              </a:rPr>
              <a:t>工艺路线</a:t>
            </a:r>
            <a:endParaRPr lang="zh-CN" altLang="en-US" sz="800">
              <a:solidFill>
                <a:srgbClr val="002060"/>
              </a:solidFill>
              <a:latin typeface="华文楷体" panose="02010600040101010101" pitchFamily="2" charset="-122"/>
            </a:endParaRPr>
          </a:p>
        </p:txBody>
      </p:sp>
      <p:sp>
        <p:nvSpPr>
          <p:cNvPr id="1049436" name="Freeform 144"/>
          <p:cNvSpPr/>
          <p:nvPr/>
        </p:nvSpPr>
        <p:spPr bwMode="auto">
          <a:xfrm>
            <a:off x="917356" y="3906493"/>
            <a:ext cx="553915" cy="118600"/>
          </a:xfrm>
          <a:custGeom>
            <a:avLst/>
            <a:gdLst>
              <a:gd name="T0" fmla="*/ 0 w 331"/>
              <a:gd name="T1" fmla="*/ 201613 h 127"/>
              <a:gd name="T2" fmla="*/ 0 w 331"/>
              <a:gd name="T3" fmla="*/ 0 h 127"/>
              <a:gd name="T4" fmla="*/ 485775 w 331"/>
              <a:gd name="T5" fmla="*/ 0 h 127"/>
              <a:gd name="T6" fmla="*/ 485775 w 331"/>
              <a:gd name="T7" fmla="*/ 201613 h 127"/>
              <a:gd name="T8" fmla="*/ 0 60000 65536"/>
              <a:gd name="T9" fmla="*/ 0 60000 65536"/>
              <a:gd name="T10" fmla="*/ 0 60000 65536"/>
              <a:gd name="T11" fmla="*/ 0 60000 65536"/>
              <a:gd name="T12" fmla="*/ 0 w 331"/>
              <a:gd name="T13" fmla="*/ 0 h 127"/>
              <a:gd name="T14" fmla="*/ 331 w 331"/>
              <a:gd name="T15" fmla="*/ 127 h 127"/>
            </a:gdLst>
            <a:ahLst/>
            <a:cxnLst>
              <a:cxn ang="T8">
                <a:pos x="T0" y="T1"/>
              </a:cxn>
              <a:cxn ang="T9">
                <a:pos x="T2" y="T3"/>
              </a:cxn>
              <a:cxn ang="T10">
                <a:pos x="T4" y="T5"/>
              </a:cxn>
              <a:cxn ang="T11">
                <a:pos x="T6" y="T7"/>
              </a:cxn>
            </a:cxnLst>
            <a:rect l="T12" t="T13" r="T14" b="T15"/>
            <a:pathLst>
              <a:path w="331" h="127">
                <a:moveTo>
                  <a:pt x="0" y="127"/>
                </a:moveTo>
                <a:lnTo>
                  <a:pt x="0" y="0"/>
                </a:lnTo>
                <a:lnTo>
                  <a:pt x="331" y="0"/>
                </a:lnTo>
                <a:lnTo>
                  <a:pt x="331" y="127"/>
                </a:lnTo>
              </a:path>
            </a:pathLst>
          </a:custGeom>
          <a:noFill/>
          <a:ln w="23813">
            <a:solidFill>
              <a:srgbClr val="273C8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7" name="Rectangle 145"/>
          <p:cNvSpPr>
            <a:spLocks noChangeArrowheads="1"/>
          </p:cNvSpPr>
          <p:nvPr/>
        </p:nvSpPr>
        <p:spPr bwMode="auto">
          <a:xfrm>
            <a:off x="1134208" y="3800033"/>
            <a:ext cx="24912" cy="91518"/>
          </a:xfrm>
          <a:prstGeom prst="rect">
            <a:avLst/>
          </a:prstGeom>
          <a:solidFill>
            <a:srgbClr val="273C83"/>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8" name="Freeform 146"/>
          <p:cNvSpPr/>
          <p:nvPr/>
        </p:nvSpPr>
        <p:spPr bwMode="auto">
          <a:xfrm>
            <a:off x="1156190" y="3673966"/>
            <a:ext cx="820615" cy="292297"/>
          </a:xfrm>
          <a:custGeom>
            <a:avLst/>
            <a:gdLst>
              <a:gd name="T0" fmla="*/ 0 w 490"/>
              <a:gd name="T1" fmla="*/ 200025 h 313"/>
              <a:gd name="T2" fmla="*/ 0 w 490"/>
              <a:gd name="T3" fmla="*/ 0 h 313"/>
              <a:gd name="T4" fmla="*/ 717669 w 490"/>
              <a:gd name="T5" fmla="*/ 0 h 313"/>
              <a:gd name="T6" fmla="*/ 719137 w 490"/>
              <a:gd name="T7" fmla="*/ 496887 h 313"/>
              <a:gd name="T8" fmla="*/ 0 60000 65536"/>
              <a:gd name="T9" fmla="*/ 0 60000 65536"/>
              <a:gd name="T10" fmla="*/ 0 60000 65536"/>
              <a:gd name="T11" fmla="*/ 0 60000 65536"/>
              <a:gd name="T12" fmla="*/ 0 w 490"/>
              <a:gd name="T13" fmla="*/ 0 h 313"/>
              <a:gd name="T14" fmla="*/ 490 w 490"/>
              <a:gd name="T15" fmla="*/ 313 h 313"/>
            </a:gdLst>
            <a:ahLst/>
            <a:cxnLst>
              <a:cxn ang="T8">
                <a:pos x="T0" y="T1"/>
              </a:cxn>
              <a:cxn ang="T9">
                <a:pos x="T2" y="T3"/>
              </a:cxn>
              <a:cxn ang="T10">
                <a:pos x="T4" y="T5"/>
              </a:cxn>
              <a:cxn ang="T11">
                <a:pos x="T6" y="T7"/>
              </a:cxn>
            </a:cxnLst>
            <a:rect l="T12" t="T13" r="T14" b="T15"/>
            <a:pathLst>
              <a:path w="490" h="313">
                <a:moveTo>
                  <a:pt x="0" y="126"/>
                </a:moveTo>
                <a:lnTo>
                  <a:pt x="0" y="0"/>
                </a:lnTo>
                <a:lnTo>
                  <a:pt x="489" y="0"/>
                </a:lnTo>
                <a:lnTo>
                  <a:pt x="490" y="313"/>
                </a:lnTo>
              </a:path>
            </a:pathLst>
          </a:custGeom>
          <a:noFill/>
          <a:ln w="23813">
            <a:solidFill>
              <a:srgbClr val="273C8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39" name="Freeform 147"/>
          <p:cNvSpPr/>
          <p:nvPr/>
        </p:nvSpPr>
        <p:spPr bwMode="auto">
          <a:xfrm>
            <a:off x="1551843" y="3570305"/>
            <a:ext cx="29308" cy="93386"/>
          </a:xfrm>
          <a:custGeom>
            <a:avLst/>
            <a:gdLst>
              <a:gd name="T0" fmla="*/ 22412 w 17"/>
              <a:gd name="T1" fmla="*/ 0 h 100"/>
              <a:gd name="T2" fmla="*/ 0 w 17"/>
              <a:gd name="T3" fmla="*/ 0 h 100"/>
              <a:gd name="T4" fmla="*/ 2988 w 17"/>
              <a:gd name="T5" fmla="*/ 158750 h 100"/>
              <a:gd name="T6" fmla="*/ 25400 w 17"/>
              <a:gd name="T7" fmla="*/ 158750 h 100"/>
              <a:gd name="T8" fmla="*/ 22412 w 17"/>
              <a:gd name="T9" fmla="*/ 0 h 100"/>
              <a:gd name="T10" fmla="*/ 0 60000 65536"/>
              <a:gd name="T11" fmla="*/ 0 60000 65536"/>
              <a:gd name="T12" fmla="*/ 0 60000 65536"/>
              <a:gd name="T13" fmla="*/ 0 60000 65536"/>
              <a:gd name="T14" fmla="*/ 0 60000 65536"/>
              <a:gd name="T15" fmla="*/ 0 w 17"/>
              <a:gd name="T16" fmla="*/ 0 h 100"/>
              <a:gd name="T17" fmla="*/ 17 w 17"/>
              <a:gd name="T18" fmla="*/ 100 h 100"/>
            </a:gdLst>
            <a:ahLst/>
            <a:cxnLst>
              <a:cxn ang="T10">
                <a:pos x="T0" y="T1"/>
              </a:cxn>
              <a:cxn ang="T11">
                <a:pos x="T2" y="T3"/>
              </a:cxn>
              <a:cxn ang="T12">
                <a:pos x="T4" y="T5"/>
              </a:cxn>
              <a:cxn ang="T13">
                <a:pos x="T6" y="T7"/>
              </a:cxn>
              <a:cxn ang="T14">
                <a:pos x="T8" y="T9"/>
              </a:cxn>
            </a:cxnLst>
            <a:rect l="T15" t="T16" r="T17" b="T18"/>
            <a:pathLst>
              <a:path w="17" h="100">
                <a:moveTo>
                  <a:pt x="15" y="0"/>
                </a:moveTo>
                <a:lnTo>
                  <a:pt x="0" y="0"/>
                </a:lnTo>
                <a:lnTo>
                  <a:pt x="2" y="100"/>
                </a:lnTo>
                <a:lnTo>
                  <a:pt x="17" y="100"/>
                </a:lnTo>
                <a:lnTo>
                  <a:pt x="15" y="0"/>
                </a:lnTo>
                <a:close/>
              </a:path>
            </a:pathLst>
          </a:custGeom>
          <a:solidFill>
            <a:srgbClr val="273C83"/>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64" name="Group 148"/>
          <p:cNvGrpSpPr/>
          <p:nvPr/>
        </p:nvGrpSpPr>
        <p:grpSpPr bwMode="auto">
          <a:xfrm>
            <a:off x="980343" y="3719722"/>
            <a:ext cx="334108" cy="142880"/>
            <a:chOff x="620" y="1735"/>
            <a:chExt cx="199" cy="153"/>
          </a:xfrm>
        </p:grpSpPr>
        <p:sp>
          <p:nvSpPr>
            <p:cNvPr id="1049440" name="Rectangle 149"/>
            <p:cNvSpPr>
              <a:spLocks noChangeArrowheads="1"/>
            </p:cNvSpPr>
            <p:nvPr/>
          </p:nvSpPr>
          <p:spPr bwMode="auto">
            <a:xfrm>
              <a:off x="620" y="1735"/>
              <a:ext cx="199" cy="153"/>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65" name="Group 150"/>
            <p:cNvGrpSpPr/>
            <p:nvPr/>
          </p:nvGrpSpPr>
          <p:grpSpPr bwMode="auto">
            <a:xfrm>
              <a:off x="620" y="1735"/>
              <a:ext cx="199" cy="153"/>
              <a:chOff x="620" y="1735"/>
              <a:chExt cx="199" cy="153"/>
            </a:xfrm>
          </p:grpSpPr>
          <p:sp>
            <p:nvSpPr>
              <p:cNvPr id="1049441" name="Freeform 151"/>
              <p:cNvSpPr/>
              <p:nvPr/>
            </p:nvSpPr>
            <p:spPr bwMode="auto">
              <a:xfrm>
                <a:off x="620" y="1735"/>
                <a:ext cx="199" cy="153"/>
              </a:xfrm>
              <a:custGeom>
                <a:avLst/>
                <a:gdLst>
                  <a:gd name="T0" fmla="*/ 199 w 199"/>
                  <a:gd name="T1" fmla="*/ 0 h 153"/>
                  <a:gd name="T2" fmla="*/ 199 w 199"/>
                  <a:gd name="T3" fmla="*/ 153 h 153"/>
                  <a:gd name="T4" fmla="*/ 0 w 199"/>
                  <a:gd name="T5" fmla="*/ 153 h 153"/>
                  <a:gd name="T6" fmla="*/ 199 w 199"/>
                  <a:gd name="T7" fmla="*/ 0 h 153"/>
                  <a:gd name="T8" fmla="*/ 0 60000 65536"/>
                  <a:gd name="T9" fmla="*/ 0 60000 65536"/>
                  <a:gd name="T10" fmla="*/ 0 60000 65536"/>
                  <a:gd name="T11" fmla="*/ 0 60000 65536"/>
                  <a:gd name="T12" fmla="*/ 0 w 199"/>
                  <a:gd name="T13" fmla="*/ 0 h 153"/>
                  <a:gd name="T14" fmla="*/ 199 w 199"/>
                  <a:gd name="T15" fmla="*/ 153 h 153"/>
                </a:gdLst>
                <a:ahLst/>
                <a:cxnLst>
                  <a:cxn ang="T8">
                    <a:pos x="T0" y="T1"/>
                  </a:cxn>
                  <a:cxn ang="T9">
                    <a:pos x="T2" y="T3"/>
                  </a:cxn>
                  <a:cxn ang="T10">
                    <a:pos x="T4" y="T5"/>
                  </a:cxn>
                  <a:cxn ang="T11">
                    <a:pos x="T6" y="T7"/>
                  </a:cxn>
                </a:cxnLst>
                <a:rect l="T12" t="T13" r="T14" b="T15"/>
                <a:pathLst>
                  <a:path w="199" h="153">
                    <a:moveTo>
                      <a:pt x="199" y="0"/>
                    </a:moveTo>
                    <a:lnTo>
                      <a:pt x="199" y="153"/>
                    </a:lnTo>
                    <a:lnTo>
                      <a:pt x="0" y="153"/>
                    </a:lnTo>
                    <a:lnTo>
                      <a:pt x="199"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42" name="Freeform 152"/>
              <p:cNvSpPr/>
              <p:nvPr/>
            </p:nvSpPr>
            <p:spPr bwMode="auto">
              <a:xfrm>
                <a:off x="620" y="1735"/>
                <a:ext cx="199" cy="153"/>
              </a:xfrm>
              <a:custGeom>
                <a:avLst/>
                <a:gdLst>
                  <a:gd name="T0" fmla="*/ 199 w 199"/>
                  <a:gd name="T1" fmla="*/ 0 h 153"/>
                  <a:gd name="T2" fmla="*/ 199 w 199"/>
                  <a:gd name="T3" fmla="*/ 153 h 153"/>
                  <a:gd name="T4" fmla="*/ 0 w 199"/>
                  <a:gd name="T5" fmla="*/ 153 h 153"/>
                  <a:gd name="T6" fmla="*/ 0 60000 65536"/>
                  <a:gd name="T7" fmla="*/ 0 60000 65536"/>
                  <a:gd name="T8" fmla="*/ 0 60000 65536"/>
                  <a:gd name="T9" fmla="*/ 0 w 199"/>
                  <a:gd name="T10" fmla="*/ 0 h 153"/>
                  <a:gd name="T11" fmla="*/ 199 w 199"/>
                  <a:gd name="T12" fmla="*/ 153 h 153"/>
                </a:gdLst>
                <a:ahLst/>
                <a:cxnLst>
                  <a:cxn ang="T6">
                    <a:pos x="T0" y="T1"/>
                  </a:cxn>
                  <a:cxn ang="T7">
                    <a:pos x="T2" y="T3"/>
                  </a:cxn>
                  <a:cxn ang="T8">
                    <a:pos x="T4" y="T5"/>
                  </a:cxn>
                </a:cxnLst>
                <a:rect l="T9" t="T10" r="T11" b="T12"/>
                <a:pathLst>
                  <a:path w="199" h="153">
                    <a:moveTo>
                      <a:pt x="199" y="0"/>
                    </a:moveTo>
                    <a:lnTo>
                      <a:pt x="199" y="153"/>
                    </a:lnTo>
                    <a:lnTo>
                      <a:pt x="0" y="153"/>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66" name="Group 153"/>
            <p:cNvGrpSpPr/>
            <p:nvPr/>
          </p:nvGrpSpPr>
          <p:grpSpPr bwMode="auto">
            <a:xfrm>
              <a:off x="620" y="1735"/>
              <a:ext cx="199" cy="153"/>
              <a:chOff x="620" y="1735"/>
              <a:chExt cx="199" cy="153"/>
            </a:xfrm>
          </p:grpSpPr>
          <p:sp>
            <p:nvSpPr>
              <p:cNvPr id="1049443" name="Freeform 154"/>
              <p:cNvSpPr/>
              <p:nvPr/>
            </p:nvSpPr>
            <p:spPr bwMode="auto">
              <a:xfrm>
                <a:off x="620" y="1735"/>
                <a:ext cx="199" cy="153"/>
              </a:xfrm>
              <a:custGeom>
                <a:avLst/>
                <a:gdLst>
                  <a:gd name="T0" fmla="*/ 0 w 199"/>
                  <a:gd name="T1" fmla="*/ 153 h 153"/>
                  <a:gd name="T2" fmla="*/ 0 w 199"/>
                  <a:gd name="T3" fmla="*/ 0 h 153"/>
                  <a:gd name="T4" fmla="*/ 199 w 199"/>
                  <a:gd name="T5" fmla="*/ 0 h 153"/>
                  <a:gd name="T6" fmla="*/ 0 w 199"/>
                  <a:gd name="T7" fmla="*/ 153 h 153"/>
                  <a:gd name="T8" fmla="*/ 0 60000 65536"/>
                  <a:gd name="T9" fmla="*/ 0 60000 65536"/>
                  <a:gd name="T10" fmla="*/ 0 60000 65536"/>
                  <a:gd name="T11" fmla="*/ 0 60000 65536"/>
                  <a:gd name="T12" fmla="*/ 0 w 199"/>
                  <a:gd name="T13" fmla="*/ 0 h 153"/>
                  <a:gd name="T14" fmla="*/ 199 w 199"/>
                  <a:gd name="T15" fmla="*/ 153 h 153"/>
                </a:gdLst>
                <a:ahLst/>
                <a:cxnLst>
                  <a:cxn ang="T8">
                    <a:pos x="T0" y="T1"/>
                  </a:cxn>
                  <a:cxn ang="T9">
                    <a:pos x="T2" y="T3"/>
                  </a:cxn>
                  <a:cxn ang="T10">
                    <a:pos x="T4" y="T5"/>
                  </a:cxn>
                  <a:cxn ang="T11">
                    <a:pos x="T6" y="T7"/>
                  </a:cxn>
                </a:cxnLst>
                <a:rect l="T12" t="T13" r="T14" b="T15"/>
                <a:pathLst>
                  <a:path w="199" h="153">
                    <a:moveTo>
                      <a:pt x="0" y="153"/>
                    </a:moveTo>
                    <a:lnTo>
                      <a:pt x="0" y="0"/>
                    </a:lnTo>
                    <a:lnTo>
                      <a:pt x="199" y="0"/>
                    </a:lnTo>
                    <a:lnTo>
                      <a:pt x="0" y="153"/>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44" name="Freeform 155"/>
              <p:cNvSpPr/>
              <p:nvPr/>
            </p:nvSpPr>
            <p:spPr bwMode="auto">
              <a:xfrm>
                <a:off x="620" y="1735"/>
                <a:ext cx="199" cy="153"/>
              </a:xfrm>
              <a:custGeom>
                <a:avLst/>
                <a:gdLst>
                  <a:gd name="T0" fmla="*/ 0 w 199"/>
                  <a:gd name="T1" fmla="*/ 153 h 153"/>
                  <a:gd name="T2" fmla="*/ 0 w 199"/>
                  <a:gd name="T3" fmla="*/ 0 h 153"/>
                  <a:gd name="T4" fmla="*/ 199 w 199"/>
                  <a:gd name="T5" fmla="*/ 0 h 153"/>
                  <a:gd name="T6" fmla="*/ 0 60000 65536"/>
                  <a:gd name="T7" fmla="*/ 0 60000 65536"/>
                  <a:gd name="T8" fmla="*/ 0 60000 65536"/>
                  <a:gd name="T9" fmla="*/ 0 w 199"/>
                  <a:gd name="T10" fmla="*/ 0 h 153"/>
                  <a:gd name="T11" fmla="*/ 199 w 199"/>
                  <a:gd name="T12" fmla="*/ 153 h 153"/>
                </a:gdLst>
                <a:ahLst/>
                <a:cxnLst>
                  <a:cxn ang="T6">
                    <a:pos x="T0" y="T1"/>
                  </a:cxn>
                  <a:cxn ang="T7">
                    <a:pos x="T2" y="T3"/>
                  </a:cxn>
                  <a:cxn ang="T8">
                    <a:pos x="T4" y="T5"/>
                  </a:cxn>
                </a:cxnLst>
                <a:rect l="T9" t="T10" r="T11" b="T12"/>
                <a:pathLst>
                  <a:path w="199" h="153">
                    <a:moveTo>
                      <a:pt x="0" y="153"/>
                    </a:moveTo>
                    <a:lnTo>
                      <a:pt x="0" y="0"/>
                    </a:lnTo>
                    <a:lnTo>
                      <a:pt x="199"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67" name="Group 156"/>
          <p:cNvGrpSpPr/>
          <p:nvPr/>
        </p:nvGrpSpPr>
        <p:grpSpPr bwMode="auto">
          <a:xfrm>
            <a:off x="759095" y="3952252"/>
            <a:ext cx="332643" cy="143814"/>
            <a:chOff x="487" y="1984"/>
            <a:chExt cx="199" cy="154"/>
          </a:xfrm>
        </p:grpSpPr>
        <p:sp>
          <p:nvSpPr>
            <p:cNvPr id="1049445" name="Rectangle 157"/>
            <p:cNvSpPr>
              <a:spLocks noChangeArrowheads="1"/>
            </p:cNvSpPr>
            <p:nvPr/>
          </p:nvSpPr>
          <p:spPr bwMode="auto">
            <a:xfrm>
              <a:off x="487" y="1984"/>
              <a:ext cx="199" cy="154"/>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68" name="Group 158"/>
            <p:cNvGrpSpPr/>
            <p:nvPr/>
          </p:nvGrpSpPr>
          <p:grpSpPr bwMode="auto">
            <a:xfrm>
              <a:off x="487" y="1984"/>
              <a:ext cx="197" cy="154"/>
              <a:chOff x="487" y="1984"/>
              <a:chExt cx="197" cy="154"/>
            </a:xfrm>
          </p:grpSpPr>
          <p:sp>
            <p:nvSpPr>
              <p:cNvPr id="1049446" name="Freeform 159"/>
              <p:cNvSpPr/>
              <p:nvPr/>
            </p:nvSpPr>
            <p:spPr bwMode="auto">
              <a:xfrm>
                <a:off x="487" y="1984"/>
                <a:ext cx="197" cy="154"/>
              </a:xfrm>
              <a:custGeom>
                <a:avLst/>
                <a:gdLst>
                  <a:gd name="T0" fmla="*/ 197 w 197"/>
                  <a:gd name="T1" fmla="*/ 0 h 154"/>
                  <a:gd name="T2" fmla="*/ 197 w 197"/>
                  <a:gd name="T3" fmla="*/ 154 h 154"/>
                  <a:gd name="T4" fmla="*/ 0 w 197"/>
                  <a:gd name="T5" fmla="*/ 154 h 154"/>
                  <a:gd name="T6" fmla="*/ 197 w 197"/>
                  <a:gd name="T7" fmla="*/ 0 h 154"/>
                  <a:gd name="T8" fmla="*/ 0 60000 65536"/>
                  <a:gd name="T9" fmla="*/ 0 60000 65536"/>
                  <a:gd name="T10" fmla="*/ 0 60000 65536"/>
                  <a:gd name="T11" fmla="*/ 0 60000 65536"/>
                  <a:gd name="T12" fmla="*/ 0 w 197"/>
                  <a:gd name="T13" fmla="*/ 0 h 154"/>
                  <a:gd name="T14" fmla="*/ 197 w 197"/>
                  <a:gd name="T15" fmla="*/ 154 h 154"/>
                </a:gdLst>
                <a:ahLst/>
                <a:cxnLst>
                  <a:cxn ang="T8">
                    <a:pos x="T0" y="T1"/>
                  </a:cxn>
                  <a:cxn ang="T9">
                    <a:pos x="T2" y="T3"/>
                  </a:cxn>
                  <a:cxn ang="T10">
                    <a:pos x="T4" y="T5"/>
                  </a:cxn>
                  <a:cxn ang="T11">
                    <a:pos x="T6" y="T7"/>
                  </a:cxn>
                </a:cxnLst>
                <a:rect l="T12" t="T13" r="T14" b="T15"/>
                <a:pathLst>
                  <a:path w="197" h="154">
                    <a:moveTo>
                      <a:pt x="197" y="0"/>
                    </a:moveTo>
                    <a:lnTo>
                      <a:pt x="197" y="154"/>
                    </a:lnTo>
                    <a:lnTo>
                      <a:pt x="0" y="154"/>
                    </a:lnTo>
                    <a:lnTo>
                      <a:pt x="197"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47" name="Freeform 160"/>
              <p:cNvSpPr/>
              <p:nvPr/>
            </p:nvSpPr>
            <p:spPr bwMode="auto">
              <a:xfrm>
                <a:off x="487" y="1984"/>
                <a:ext cx="197" cy="154"/>
              </a:xfrm>
              <a:custGeom>
                <a:avLst/>
                <a:gdLst>
                  <a:gd name="T0" fmla="*/ 197 w 197"/>
                  <a:gd name="T1" fmla="*/ 0 h 154"/>
                  <a:gd name="T2" fmla="*/ 197 w 197"/>
                  <a:gd name="T3" fmla="*/ 154 h 154"/>
                  <a:gd name="T4" fmla="*/ 0 w 197"/>
                  <a:gd name="T5" fmla="*/ 154 h 154"/>
                  <a:gd name="T6" fmla="*/ 0 60000 65536"/>
                  <a:gd name="T7" fmla="*/ 0 60000 65536"/>
                  <a:gd name="T8" fmla="*/ 0 60000 65536"/>
                  <a:gd name="T9" fmla="*/ 0 w 197"/>
                  <a:gd name="T10" fmla="*/ 0 h 154"/>
                  <a:gd name="T11" fmla="*/ 197 w 197"/>
                  <a:gd name="T12" fmla="*/ 154 h 154"/>
                </a:gdLst>
                <a:ahLst/>
                <a:cxnLst>
                  <a:cxn ang="T6">
                    <a:pos x="T0" y="T1"/>
                  </a:cxn>
                  <a:cxn ang="T7">
                    <a:pos x="T2" y="T3"/>
                  </a:cxn>
                  <a:cxn ang="T8">
                    <a:pos x="T4" y="T5"/>
                  </a:cxn>
                </a:cxnLst>
                <a:rect l="T9" t="T10" r="T11" b="T12"/>
                <a:pathLst>
                  <a:path w="197" h="154">
                    <a:moveTo>
                      <a:pt x="197" y="0"/>
                    </a:moveTo>
                    <a:lnTo>
                      <a:pt x="197" y="154"/>
                    </a:lnTo>
                    <a:lnTo>
                      <a:pt x="0" y="154"/>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69" name="Group 161"/>
            <p:cNvGrpSpPr/>
            <p:nvPr/>
          </p:nvGrpSpPr>
          <p:grpSpPr bwMode="auto">
            <a:xfrm>
              <a:off x="487" y="1984"/>
              <a:ext cx="197" cy="154"/>
              <a:chOff x="487" y="1984"/>
              <a:chExt cx="197" cy="154"/>
            </a:xfrm>
          </p:grpSpPr>
          <p:sp>
            <p:nvSpPr>
              <p:cNvPr id="1049448" name="Freeform 162"/>
              <p:cNvSpPr/>
              <p:nvPr/>
            </p:nvSpPr>
            <p:spPr bwMode="auto">
              <a:xfrm>
                <a:off x="487" y="1984"/>
                <a:ext cx="197" cy="154"/>
              </a:xfrm>
              <a:custGeom>
                <a:avLst/>
                <a:gdLst>
                  <a:gd name="T0" fmla="*/ 0 w 197"/>
                  <a:gd name="T1" fmla="*/ 154 h 154"/>
                  <a:gd name="T2" fmla="*/ 0 w 197"/>
                  <a:gd name="T3" fmla="*/ 0 h 154"/>
                  <a:gd name="T4" fmla="*/ 197 w 197"/>
                  <a:gd name="T5" fmla="*/ 0 h 154"/>
                  <a:gd name="T6" fmla="*/ 0 w 197"/>
                  <a:gd name="T7" fmla="*/ 154 h 154"/>
                  <a:gd name="T8" fmla="*/ 0 60000 65536"/>
                  <a:gd name="T9" fmla="*/ 0 60000 65536"/>
                  <a:gd name="T10" fmla="*/ 0 60000 65536"/>
                  <a:gd name="T11" fmla="*/ 0 60000 65536"/>
                  <a:gd name="T12" fmla="*/ 0 w 197"/>
                  <a:gd name="T13" fmla="*/ 0 h 154"/>
                  <a:gd name="T14" fmla="*/ 197 w 197"/>
                  <a:gd name="T15" fmla="*/ 154 h 154"/>
                </a:gdLst>
                <a:ahLst/>
                <a:cxnLst>
                  <a:cxn ang="T8">
                    <a:pos x="T0" y="T1"/>
                  </a:cxn>
                  <a:cxn ang="T9">
                    <a:pos x="T2" y="T3"/>
                  </a:cxn>
                  <a:cxn ang="T10">
                    <a:pos x="T4" y="T5"/>
                  </a:cxn>
                  <a:cxn ang="T11">
                    <a:pos x="T6" y="T7"/>
                  </a:cxn>
                </a:cxnLst>
                <a:rect l="T12" t="T13" r="T14" b="T15"/>
                <a:pathLst>
                  <a:path w="197" h="154">
                    <a:moveTo>
                      <a:pt x="0" y="154"/>
                    </a:moveTo>
                    <a:lnTo>
                      <a:pt x="0" y="0"/>
                    </a:lnTo>
                    <a:lnTo>
                      <a:pt x="197" y="0"/>
                    </a:lnTo>
                    <a:lnTo>
                      <a:pt x="0" y="154"/>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49" name="Freeform 163"/>
              <p:cNvSpPr/>
              <p:nvPr/>
            </p:nvSpPr>
            <p:spPr bwMode="auto">
              <a:xfrm>
                <a:off x="487" y="1984"/>
                <a:ext cx="197" cy="154"/>
              </a:xfrm>
              <a:custGeom>
                <a:avLst/>
                <a:gdLst>
                  <a:gd name="T0" fmla="*/ 0 w 197"/>
                  <a:gd name="T1" fmla="*/ 154 h 154"/>
                  <a:gd name="T2" fmla="*/ 0 w 197"/>
                  <a:gd name="T3" fmla="*/ 0 h 154"/>
                  <a:gd name="T4" fmla="*/ 197 w 197"/>
                  <a:gd name="T5" fmla="*/ 0 h 154"/>
                  <a:gd name="T6" fmla="*/ 0 60000 65536"/>
                  <a:gd name="T7" fmla="*/ 0 60000 65536"/>
                  <a:gd name="T8" fmla="*/ 0 60000 65536"/>
                  <a:gd name="T9" fmla="*/ 0 w 197"/>
                  <a:gd name="T10" fmla="*/ 0 h 154"/>
                  <a:gd name="T11" fmla="*/ 197 w 197"/>
                  <a:gd name="T12" fmla="*/ 154 h 154"/>
                </a:gdLst>
                <a:ahLst/>
                <a:cxnLst>
                  <a:cxn ang="T6">
                    <a:pos x="T0" y="T1"/>
                  </a:cxn>
                  <a:cxn ang="T7">
                    <a:pos x="T2" y="T3"/>
                  </a:cxn>
                  <a:cxn ang="T8">
                    <a:pos x="T4" y="T5"/>
                  </a:cxn>
                </a:cxnLst>
                <a:rect l="T9" t="T10" r="T11" b="T12"/>
                <a:pathLst>
                  <a:path w="197" h="154">
                    <a:moveTo>
                      <a:pt x="0" y="154"/>
                    </a:moveTo>
                    <a:lnTo>
                      <a:pt x="0" y="0"/>
                    </a:lnTo>
                    <a:lnTo>
                      <a:pt x="197"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70" name="Group 164"/>
          <p:cNvGrpSpPr/>
          <p:nvPr/>
        </p:nvGrpSpPr>
        <p:grpSpPr bwMode="auto">
          <a:xfrm>
            <a:off x="1280772" y="3952252"/>
            <a:ext cx="331177" cy="143814"/>
            <a:chOff x="800" y="1984"/>
            <a:chExt cx="198" cy="154"/>
          </a:xfrm>
        </p:grpSpPr>
        <p:sp>
          <p:nvSpPr>
            <p:cNvPr id="1049450" name="Rectangle 165"/>
            <p:cNvSpPr>
              <a:spLocks noChangeArrowheads="1"/>
            </p:cNvSpPr>
            <p:nvPr/>
          </p:nvSpPr>
          <p:spPr bwMode="auto">
            <a:xfrm>
              <a:off x="800" y="1984"/>
              <a:ext cx="198" cy="154"/>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71" name="Group 166"/>
            <p:cNvGrpSpPr/>
            <p:nvPr/>
          </p:nvGrpSpPr>
          <p:grpSpPr bwMode="auto">
            <a:xfrm>
              <a:off x="800" y="1984"/>
              <a:ext cx="198" cy="154"/>
              <a:chOff x="800" y="1984"/>
              <a:chExt cx="198" cy="154"/>
            </a:xfrm>
          </p:grpSpPr>
          <p:sp>
            <p:nvSpPr>
              <p:cNvPr id="1049451" name="Freeform 167"/>
              <p:cNvSpPr/>
              <p:nvPr/>
            </p:nvSpPr>
            <p:spPr bwMode="auto">
              <a:xfrm>
                <a:off x="800" y="1984"/>
                <a:ext cx="198" cy="154"/>
              </a:xfrm>
              <a:custGeom>
                <a:avLst/>
                <a:gdLst>
                  <a:gd name="T0" fmla="*/ 198 w 198"/>
                  <a:gd name="T1" fmla="*/ 0 h 154"/>
                  <a:gd name="T2" fmla="*/ 198 w 198"/>
                  <a:gd name="T3" fmla="*/ 154 h 154"/>
                  <a:gd name="T4" fmla="*/ 0 w 198"/>
                  <a:gd name="T5" fmla="*/ 154 h 154"/>
                  <a:gd name="T6" fmla="*/ 198 w 198"/>
                  <a:gd name="T7" fmla="*/ 0 h 154"/>
                  <a:gd name="T8" fmla="*/ 0 60000 65536"/>
                  <a:gd name="T9" fmla="*/ 0 60000 65536"/>
                  <a:gd name="T10" fmla="*/ 0 60000 65536"/>
                  <a:gd name="T11" fmla="*/ 0 60000 65536"/>
                  <a:gd name="T12" fmla="*/ 0 w 198"/>
                  <a:gd name="T13" fmla="*/ 0 h 154"/>
                  <a:gd name="T14" fmla="*/ 198 w 198"/>
                  <a:gd name="T15" fmla="*/ 154 h 154"/>
                </a:gdLst>
                <a:ahLst/>
                <a:cxnLst>
                  <a:cxn ang="T8">
                    <a:pos x="T0" y="T1"/>
                  </a:cxn>
                  <a:cxn ang="T9">
                    <a:pos x="T2" y="T3"/>
                  </a:cxn>
                  <a:cxn ang="T10">
                    <a:pos x="T4" y="T5"/>
                  </a:cxn>
                  <a:cxn ang="T11">
                    <a:pos x="T6" y="T7"/>
                  </a:cxn>
                </a:cxnLst>
                <a:rect l="T12" t="T13" r="T14" b="T15"/>
                <a:pathLst>
                  <a:path w="198" h="154">
                    <a:moveTo>
                      <a:pt x="198" y="0"/>
                    </a:moveTo>
                    <a:lnTo>
                      <a:pt x="198" y="154"/>
                    </a:lnTo>
                    <a:lnTo>
                      <a:pt x="0" y="154"/>
                    </a:lnTo>
                    <a:lnTo>
                      <a:pt x="198"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52" name="Freeform 168"/>
              <p:cNvSpPr/>
              <p:nvPr/>
            </p:nvSpPr>
            <p:spPr bwMode="auto">
              <a:xfrm>
                <a:off x="800" y="1984"/>
                <a:ext cx="198" cy="154"/>
              </a:xfrm>
              <a:custGeom>
                <a:avLst/>
                <a:gdLst>
                  <a:gd name="T0" fmla="*/ 198 w 198"/>
                  <a:gd name="T1" fmla="*/ 0 h 154"/>
                  <a:gd name="T2" fmla="*/ 198 w 198"/>
                  <a:gd name="T3" fmla="*/ 154 h 154"/>
                  <a:gd name="T4" fmla="*/ 0 w 198"/>
                  <a:gd name="T5" fmla="*/ 154 h 154"/>
                  <a:gd name="T6" fmla="*/ 0 60000 65536"/>
                  <a:gd name="T7" fmla="*/ 0 60000 65536"/>
                  <a:gd name="T8" fmla="*/ 0 60000 65536"/>
                  <a:gd name="T9" fmla="*/ 0 w 198"/>
                  <a:gd name="T10" fmla="*/ 0 h 154"/>
                  <a:gd name="T11" fmla="*/ 198 w 198"/>
                  <a:gd name="T12" fmla="*/ 154 h 154"/>
                </a:gdLst>
                <a:ahLst/>
                <a:cxnLst>
                  <a:cxn ang="T6">
                    <a:pos x="T0" y="T1"/>
                  </a:cxn>
                  <a:cxn ang="T7">
                    <a:pos x="T2" y="T3"/>
                  </a:cxn>
                  <a:cxn ang="T8">
                    <a:pos x="T4" y="T5"/>
                  </a:cxn>
                </a:cxnLst>
                <a:rect l="T9" t="T10" r="T11" b="T12"/>
                <a:pathLst>
                  <a:path w="198" h="154">
                    <a:moveTo>
                      <a:pt x="198" y="0"/>
                    </a:moveTo>
                    <a:lnTo>
                      <a:pt x="198" y="154"/>
                    </a:lnTo>
                    <a:lnTo>
                      <a:pt x="0" y="154"/>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72" name="Group 169"/>
            <p:cNvGrpSpPr/>
            <p:nvPr/>
          </p:nvGrpSpPr>
          <p:grpSpPr bwMode="auto">
            <a:xfrm>
              <a:off x="800" y="1984"/>
              <a:ext cx="198" cy="154"/>
              <a:chOff x="800" y="1984"/>
              <a:chExt cx="198" cy="154"/>
            </a:xfrm>
          </p:grpSpPr>
          <p:sp>
            <p:nvSpPr>
              <p:cNvPr id="1049453" name="Freeform 170"/>
              <p:cNvSpPr/>
              <p:nvPr/>
            </p:nvSpPr>
            <p:spPr bwMode="auto">
              <a:xfrm>
                <a:off x="800" y="1984"/>
                <a:ext cx="198" cy="154"/>
              </a:xfrm>
              <a:custGeom>
                <a:avLst/>
                <a:gdLst>
                  <a:gd name="T0" fmla="*/ 0 w 198"/>
                  <a:gd name="T1" fmla="*/ 154 h 154"/>
                  <a:gd name="T2" fmla="*/ 0 w 198"/>
                  <a:gd name="T3" fmla="*/ 0 h 154"/>
                  <a:gd name="T4" fmla="*/ 198 w 198"/>
                  <a:gd name="T5" fmla="*/ 0 h 154"/>
                  <a:gd name="T6" fmla="*/ 0 w 198"/>
                  <a:gd name="T7" fmla="*/ 154 h 154"/>
                  <a:gd name="T8" fmla="*/ 0 60000 65536"/>
                  <a:gd name="T9" fmla="*/ 0 60000 65536"/>
                  <a:gd name="T10" fmla="*/ 0 60000 65536"/>
                  <a:gd name="T11" fmla="*/ 0 60000 65536"/>
                  <a:gd name="T12" fmla="*/ 0 w 198"/>
                  <a:gd name="T13" fmla="*/ 0 h 154"/>
                  <a:gd name="T14" fmla="*/ 198 w 198"/>
                  <a:gd name="T15" fmla="*/ 154 h 154"/>
                </a:gdLst>
                <a:ahLst/>
                <a:cxnLst>
                  <a:cxn ang="T8">
                    <a:pos x="T0" y="T1"/>
                  </a:cxn>
                  <a:cxn ang="T9">
                    <a:pos x="T2" y="T3"/>
                  </a:cxn>
                  <a:cxn ang="T10">
                    <a:pos x="T4" y="T5"/>
                  </a:cxn>
                  <a:cxn ang="T11">
                    <a:pos x="T6" y="T7"/>
                  </a:cxn>
                </a:cxnLst>
                <a:rect l="T12" t="T13" r="T14" b="T15"/>
                <a:pathLst>
                  <a:path w="198" h="154">
                    <a:moveTo>
                      <a:pt x="0" y="154"/>
                    </a:moveTo>
                    <a:lnTo>
                      <a:pt x="0" y="0"/>
                    </a:lnTo>
                    <a:lnTo>
                      <a:pt x="198" y="0"/>
                    </a:lnTo>
                    <a:lnTo>
                      <a:pt x="0" y="154"/>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54" name="Freeform 171"/>
              <p:cNvSpPr/>
              <p:nvPr/>
            </p:nvSpPr>
            <p:spPr bwMode="auto">
              <a:xfrm>
                <a:off x="800" y="1984"/>
                <a:ext cx="198" cy="154"/>
              </a:xfrm>
              <a:custGeom>
                <a:avLst/>
                <a:gdLst>
                  <a:gd name="T0" fmla="*/ 0 w 198"/>
                  <a:gd name="T1" fmla="*/ 154 h 154"/>
                  <a:gd name="T2" fmla="*/ 0 w 198"/>
                  <a:gd name="T3" fmla="*/ 0 h 154"/>
                  <a:gd name="T4" fmla="*/ 198 w 198"/>
                  <a:gd name="T5" fmla="*/ 0 h 154"/>
                  <a:gd name="T6" fmla="*/ 0 60000 65536"/>
                  <a:gd name="T7" fmla="*/ 0 60000 65536"/>
                  <a:gd name="T8" fmla="*/ 0 60000 65536"/>
                  <a:gd name="T9" fmla="*/ 0 w 198"/>
                  <a:gd name="T10" fmla="*/ 0 h 154"/>
                  <a:gd name="T11" fmla="*/ 198 w 198"/>
                  <a:gd name="T12" fmla="*/ 154 h 154"/>
                </a:gdLst>
                <a:ahLst/>
                <a:cxnLst>
                  <a:cxn ang="T6">
                    <a:pos x="T0" y="T1"/>
                  </a:cxn>
                  <a:cxn ang="T7">
                    <a:pos x="T2" y="T3"/>
                  </a:cxn>
                  <a:cxn ang="T8">
                    <a:pos x="T4" y="T5"/>
                  </a:cxn>
                </a:cxnLst>
                <a:rect l="T9" t="T10" r="T11" b="T12"/>
                <a:pathLst>
                  <a:path w="198" h="154">
                    <a:moveTo>
                      <a:pt x="0" y="154"/>
                    </a:moveTo>
                    <a:lnTo>
                      <a:pt x="0" y="0"/>
                    </a:lnTo>
                    <a:lnTo>
                      <a:pt x="198"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73" name="Group 172"/>
          <p:cNvGrpSpPr/>
          <p:nvPr/>
        </p:nvGrpSpPr>
        <p:grpSpPr bwMode="auto">
          <a:xfrm>
            <a:off x="1386254" y="3489059"/>
            <a:ext cx="329712" cy="143814"/>
            <a:chOff x="862" y="1488"/>
            <a:chExt cx="198" cy="154"/>
          </a:xfrm>
        </p:grpSpPr>
        <p:sp>
          <p:nvSpPr>
            <p:cNvPr id="1049455" name="Rectangle 173"/>
            <p:cNvSpPr>
              <a:spLocks noChangeArrowheads="1"/>
            </p:cNvSpPr>
            <p:nvPr/>
          </p:nvSpPr>
          <p:spPr bwMode="auto">
            <a:xfrm>
              <a:off x="862" y="1488"/>
              <a:ext cx="198" cy="154"/>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74" name="Group 174"/>
            <p:cNvGrpSpPr/>
            <p:nvPr/>
          </p:nvGrpSpPr>
          <p:grpSpPr bwMode="auto">
            <a:xfrm>
              <a:off x="862" y="1488"/>
              <a:ext cx="198" cy="152"/>
              <a:chOff x="862" y="1488"/>
              <a:chExt cx="198" cy="152"/>
            </a:xfrm>
          </p:grpSpPr>
          <p:sp>
            <p:nvSpPr>
              <p:cNvPr id="1049456" name="Freeform 175"/>
              <p:cNvSpPr/>
              <p:nvPr/>
            </p:nvSpPr>
            <p:spPr bwMode="auto">
              <a:xfrm>
                <a:off x="862" y="1488"/>
                <a:ext cx="198" cy="152"/>
              </a:xfrm>
              <a:custGeom>
                <a:avLst/>
                <a:gdLst>
                  <a:gd name="T0" fmla="*/ 198 w 198"/>
                  <a:gd name="T1" fmla="*/ 0 h 152"/>
                  <a:gd name="T2" fmla="*/ 198 w 198"/>
                  <a:gd name="T3" fmla="*/ 152 h 152"/>
                  <a:gd name="T4" fmla="*/ 0 w 198"/>
                  <a:gd name="T5" fmla="*/ 152 h 152"/>
                  <a:gd name="T6" fmla="*/ 198 w 198"/>
                  <a:gd name="T7" fmla="*/ 0 h 152"/>
                  <a:gd name="T8" fmla="*/ 0 60000 65536"/>
                  <a:gd name="T9" fmla="*/ 0 60000 65536"/>
                  <a:gd name="T10" fmla="*/ 0 60000 65536"/>
                  <a:gd name="T11" fmla="*/ 0 60000 65536"/>
                  <a:gd name="T12" fmla="*/ 0 w 198"/>
                  <a:gd name="T13" fmla="*/ 0 h 152"/>
                  <a:gd name="T14" fmla="*/ 198 w 198"/>
                  <a:gd name="T15" fmla="*/ 152 h 152"/>
                </a:gdLst>
                <a:ahLst/>
                <a:cxnLst>
                  <a:cxn ang="T8">
                    <a:pos x="T0" y="T1"/>
                  </a:cxn>
                  <a:cxn ang="T9">
                    <a:pos x="T2" y="T3"/>
                  </a:cxn>
                  <a:cxn ang="T10">
                    <a:pos x="T4" y="T5"/>
                  </a:cxn>
                  <a:cxn ang="T11">
                    <a:pos x="T6" y="T7"/>
                  </a:cxn>
                </a:cxnLst>
                <a:rect l="T12" t="T13" r="T14" b="T15"/>
                <a:pathLst>
                  <a:path w="198" h="152">
                    <a:moveTo>
                      <a:pt x="198" y="0"/>
                    </a:moveTo>
                    <a:lnTo>
                      <a:pt x="198" y="152"/>
                    </a:lnTo>
                    <a:lnTo>
                      <a:pt x="0" y="152"/>
                    </a:lnTo>
                    <a:lnTo>
                      <a:pt x="198"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57" name="Freeform 176"/>
              <p:cNvSpPr/>
              <p:nvPr/>
            </p:nvSpPr>
            <p:spPr bwMode="auto">
              <a:xfrm>
                <a:off x="862" y="1488"/>
                <a:ext cx="198" cy="152"/>
              </a:xfrm>
              <a:custGeom>
                <a:avLst/>
                <a:gdLst>
                  <a:gd name="T0" fmla="*/ 198 w 198"/>
                  <a:gd name="T1" fmla="*/ 0 h 152"/>
                  <a:gd name="T2" fmla="*/ 198 w 198"/>
                  <a:gd name="T3" fmla="*/ 152 h 152"/>
                  <a:gd name="T4" fmla="*/ 0 w 198"/>
                  <a:gd name="T5" fmla="*/ 152 h 152"/>
                  <a:gd name="T6" fmla="*/ 0 60000 65536"/>
                  <a:gd name="T7" fmla="*/ 0 60000 65536"/>
                  <a:gd name="T8" fmla="*/ 0 60000 65536"/>
                  <a:gd name="T9" fmla="*/ 0 w 198"/>
                  <a:gd name="T10" fmla="*/ 0 h 152"/>
                  <a:gd name="T11" fmla="*/ 198 w 198"/>
                  <a:gd name="T12" fmla="*/ 152 h 152"/>
                </a:gdLst>
                <a:ahLst/>
                <a:cxnLst>
                  <a:cxn ang="T6">
                    <a:pos x="T0" y="T1"/>
                  </a:cxn>
                  <a:cxn ang="T7">
                    <a:pos x="T2" y="T3"/>
                  </a:cxn>
                  <a:cxn ang="T8">
                    <a:pos x="T4" y="T5"/>
                  </a:cxn>
                </a:cxnLst>
                <a:rect l="T9" t="T10" r="T11" b="T12"/>
                <a:pathLst>
                  <a:path w="198" h="152">
                    <a:moveTo>
                      <a:pt x="198" y="0"/>
                    </a:moveTo>
                    <a:lnTo>
                      <a:pt x="198" y="152"/>
                    </a:lnTo>
                    <a:lnTo>
                      <a:pt x="0" y="152"/>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75" name="Group 177"/>
            <p:cNvGrpSpPr/>
            <p:nvPr/>
          </p:nvGrpSpPr>
          <p:grpSpPr bwMode="auto">
            <a:xfrm>
              <a:off x="862" y="1488"/>
              <a:ext cx="198" cy="152"/>
              <a:chOff x="862" y="1488"/>
              <a:chExt cx="198" cy="152"/>
            </a:xfrm>
          </p:grpSpPr>
          <p:sp>
            <p:nvSpPr>
              <p:cNvPr id="1049458" name="Freeform 178"/>
              <p:cNvSpPr/>
              <p:nvPr/>
            </p:nvSpPr>
            <p:spPr bwMode="auto">
              <a:xfrm>
                <a:off x="862" y="1488"/>
                <a:ext cx="198" cy="152"/>
              </a:xfrm>
              <a:custGeom>
                <a:avLst/>
                <a:gdLst>
                  <a:gd name="T0" fmla="*/ 0 w 198"/>
                  <a:gd name="T1" fmla="*/ 152 h 152"/>
                  <a:gd name="T2" fmla="*/ 0 w 198"/>
                  <a:gd name="T3" fmla="*/ 0 h 152"/>
                  <a:gd name="T4" fmla="*/ 198 w 198"/>
                  <a:gd name="T5" fmla="*/ 0 h 152"/>
                  <a:gd name="T6" fmla="*/ 0 w 198"/>
                  <a:gd name="T7" fmla="*/ 152 h 152"/>
                  <a:gd name="T8" fmla="*/ 0 60000 65536"/>
                  <a:gd name="T9" fmla="*/ 0 60000 65536"/>
                  <a:gd name="T10" fmla="*/ 0 60000 65536"/>
                  <a:gd name="T11" fmla="*/ 0 60000 65536"/>
                  <a:gd name="T12" fmla="*/ 0 w 198"/>
                  <a:gd name="T13" fmla="*/ 0 h 152"/>
                  <a:gd name="T14" fmla="*/ 198 w 198"/>
                  <a:gd name="T15" fmla="*/ 152 h 152"/>
                </a:gdLst>
                <a:ahLst/>
                <a:cxnLst>
                  <a:cxn ang="T8">
                    <a:pos x="T0" y="T1"/>
                  </a:cxn>
                  <a:cxn ang="T9">
                    <a:pos x="T2" y="T3"/>
                  </a:cxn>
                  <a:cxn ang="T10">
                    <a:pos x="T4" y="T5"/>
                  </a:cxn>
                  <a:cxn ang="T11">
                    <a:pos x="T6" y="T7"/>
                  </a:cxn>
                </a:cxnLst>
                <a:rect l="T12" t="T13" r="T14" b="T15"/>
                <a:pathLst>
                  <a:path w="198" h="152">
                    <a:moveTo>
                      <a:pt x="0" y="152"/>
                    </a:moveTo>
                    <a:lnTo>
                      <a:pt x="0" y="0"/>
                    </a:lnTo>
                    <a:lnTo>
                      <a:pt x="198" y="0"/>
                    </a:lnTo>
                    <a:lnTo>
                      <a:pt x="0" y="152"/>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59" name="Freeform 179"/>
              <p:cNvSpPr/>
              <p:nvPr/>
            </p:nvSpPr>
            <p:spPr bwMode="auto">
              <a:xfrm>
                <a:off x="862" y="1488"/>
                <a:ext cx="198" cy="152"/>
              </a:xfrm>
              <a:custGeom>
                <a:avLst/>
                <a:gdLst>
                  <a:gd name="T0" fmla="*/ 0 w 198"/>
                  <a:gd name="T1" fmla="*/ 152 h 152"/>
                  <a:gd name="T2" fmla="*/ 0 w 198"/>
                  <a:gd name="T3" fmla="*/ 0 h 152"/>
                  <a:gd name="T4" fmla="*/ 198 w 198"/>
                  <a:gd name="T5" fmla="*/ 0 h 152"/>
                  <a:gd name="T6" fmla="*/ 0 60000 65536"/>
                  <a:gd name="T7" fmla="*/ 0 60000 65536"/>
                  <a:gd name="T8" fmla="*/ 0 60000 65536"/>
                  <a:gd name="T9" fmla="*/ 0 w 198"/>
                  <a:gd name="T10" fmla="*/ 0 h 152"/>
                  <a:gd name="T11" fmla="*/ 198 w 198"/>
                  <a:gd name="T12" fmla="*/ 152 h 152"/>
                </a:gdLst>
                <a:ahLst/>
                <a:cxnLst>
                  <a:cxn ang="T6">
                    <a:pos x="T0" y="T1"/>
                  </a:cxn>
                  <a:cxn ang="T7">
                    <a:pos x="T2" y="T3"/>
                  </a:cxn>
                  <a:cxn ang="T8">
                    <a:pos x="T4" y="T5"/>
                  </a:cxn>
                </a:cxnLst>
                <a:rect l="T9" t="T10" r="T11" b="T12"/>
                <a:pathLst>
                  <a:path w="198" h="152">
                    <a:moveTo>
                      <a:pt x="0" y="152"/>
                    </a:moveTo>
                    <a:lnTo>
                      <a:pt x="0" y="0"/>
                    </a:lnTo>
                    <a:lnTo>
                      <a:pt x="198"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76" name="Group 180"/>
          <p:cNvGrpSpPr/>
          <p:nvPr/>
        </p:nvGrpSpPr>
        <p:grpSpPr bwMode="auto">
          <a:xfrm>
            <a:off x="1789260" y="3952252"/>
            <a:ext cx="332643" cy="143814"/>
            <a:chOff x="1103" y="1984"/>
            <a:chExt cx="199" cy="154"/>
          </a:xfrm>
        </p:grpSpPr>
        <p:sp>
          <p:nvSpPr>
            <p:cNvPr id="1049460" name="Rectangle 181"/>
            <p:cNvSpPr>
              <a:spLocks noChangeArrowheads="1"/>
            </p:cNvSpPr>
            <p:nvPr/>
          </p:nvSpPr>
          <p:spPr bwMode="auto">
            <a:xfrm>
              <a:off x="1103" y="1984"/>
              <a:ext cx="199" cy="154"/>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77" name="Group 182"/>
            <p:cNvGrpSpPr/>
            <p:nvPr/>
          </p:nvGrpSpPr>
          <p:grpSpPr bwMode="auto">
            <a:xfrm>
              <a:off x="1103" y="1984"/>
              <a:ext cx="199" cy="154"/>
              <a:chOff x="1103" y="1984"/>
              <a:chExt cx="199" cy="154"/>
            </a:xfrm>
          </p:grpSpPr>
          <p:sp>
            <p:nvSpPr>
              <p:cNvPr id="1049461" name="Freeform 183"/>
              <p:cNvSpPr/>
              <p:nvPr/>
            </p:nvSpPr>
            <p:spPr bwMode="auto">
              <a:xfrm>
                <a:off x="1103" y="1984"/>
                <a:ext cx="199" cy="154"/>
              </a:xfrm>
              <a:custGeom>
                <a:avLst/>
                <a:gdLst>
                  <a:gd name="T0" fmla="*/ 199 w 199"/>
                  <a:gd name="T1" fmla="*/ 0 h 154"/>
                  <a:gd name="T2" fmla="*/ 199 w 199"/>
                  <a:gd name="T3" fmla="*/ 154 h 154"/>
                  <a:gd name="T4" fmla="*/ 0 w 199"/>
                  <a:gd name="T5" fmla="*/ 154 h 154"/>
                  <a:gd name="T6" fmla="*/ 199 w 199"/>
                  <a:gd name="T7" fmla="*/ 0 h 154"/>
                  <a:gd name="T8" fmla="*/ 0 60000 65536"/>
                  <a:gd name="T9" fmla="*/ 0 60000 65536"/>
                  <a:gd name="T10" fmla="*/ 0 60000 65536"/>
                  <a:gd name="T11" fmla="*/ 0 60000 65536"/>
                  <a:gd name="T12" fmla="*/ 0 w 199"/>
                  <a:gd name="T13" fmla="*/ 0 h 154"/>
                  <a:gd name="T14" fmla="*/ 199 w 199"/>
                  <a:gd name="T15" fmla="*/ 154 h 154"/>
                </a:gdLst>
                <a:ahLst/>
                <a:cxnLst>
                  <a:cxn ang="T8">
                    <a:pos x="T0" y="T1"/>
                  </a:cxn>
                  <a:cxn ang="T9">
                    <a:pos x="T2" y="T3"/>
                  </a:cxn>
                  <a:cxn ang="T10">
                    <a:pos x="T4" y="T5"/>
                  </a:cxn>
                  <a:cxn ang="T11">
                    <a:pos x="T6" y="T7"/>
                  </a:cxn>
                </a:cxnLst>
                <a:rect l="T12" t="T13" r="T14" b="T15"/>
                <a:pathLst>
                  <a:path w="199" h="154">
                    <a:moveTo>
                      <a:pt x="199" y="0"/>
                    </a:moveTo>
                    <a:lnTo>
                      <a:pt x="199" y="154"/>
                    </a:lnTo>
                    <a:lnTo>
                      <a:pt x="0" y="154"/>
                    </a:lnTo>
                    <a:lnTo>
                      <a:pt x="199"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62" name="Freeform 184"/>
              <p:cNvSpPr/>
              <p:nvPr/>
            </p:nvSpPr>
            <p:spPr bwMode="auto">
              <a:xfrm>
                <a:off x="1103" y="1984"/>
                <a:ext cx="199" cy="154"/>
              </a:xfrm>
              <a:custGeom>
                <a:avLst/>
                <a:gdLst>
                  <a:gd name="T0" fmla="*/ 199 w 199"/>
                  <a:gd name="T1" fmla="*/ 0 h 154"/>
                  <a:gd name="T2" fmla="*/ 199 w 199"/>
                  <a:gd name="T3" fmla="*/ 154 h 154"/>
                  <a:gd name="T4" fmla="*/ 0 w 199"/>
                  <a:gd name="T5" fmla="*/ 154 h 154"/>
                  <a:gd name="T6" fmla="*/ 0 60000 65536"/>
                  <a:gd name="T7" fmla="*/ 0 60000 65536"/>
                  <a:gd name="T8" fmla="*/ 0 60000 65536"/>
                  <a:gd name="T9" fmla="*/ 0 w 199"/>
                  <a:gd name="T10" fmla="*/ 0 h 154"/>
                  <a:gd name="T11" fmla="*/ 199 w 199"/>
                  <a:gd name="T12" fmla="*/ 154 h 154"/>
                </a:gdLst>
                <a:ahLst/>
                <a:cxnLst>
                  <a:cxn ang="T6">
                    <a:pos x="T0" y="T1"/>
                  </a:cxn>
                  <a:cxn ang="T7">
                    <a:pos x="T2" y="T3"/>
                  </a:cxn>
                  <a:cxn ang="T8">
                    <a:pos x="T4" y="T5"/>
                  </a:cxn>
                </a:cxnLst>
                <a:rect l="T9" t="T10" r="T11" b="T12"/>
                <a:pathLst>
                  <a:path w="199" h="154">
                    <a:moveTo>
                      <a:pt x="199" y="0"/>
                    </a:moveTo>
                    <a:lnTo>
                      <a:pt x="199" y="154"/>
                    </a:lnTo>
                    <a:lnTo>
                      <a:pt x="0" y="154"/>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78" name="Group 185"/>
            <p:cNvGrpSpPr/>
            <p:nvPr/>
          </p:nvGrpSpPr>
          <p:grpSpPr bwMode="auto">
            <a:xfrm>
              <a:off x="1103" y="1984"/>
              <a:ext cx="199" cy="154"/>
              <a:chOff x="1103" y="1984"/>
              <a:chExt cx="199" cy="154"/>
            </a:xfrm>
          </p:grpSpPr>
          <p:sp>
            <p:nvSpPr>
              <p:cNvPr id="1049463" name="Freeform 186"/>
              <p:cNvSpPr/>
              <p:nvPr/>
            </p:nvSpPr>
            <p:spPr bwMode="auto">
              <a:xfrm>
                <a:off x="1103" y="1984"/>
                <a:ext cx="199" cy="154"/>
              </a:xfrm>
              <a:custGeom>
                <a:avLst/>
                <a:gdLst>
                  <a:gd name="T0" fmla="*/ 0 w 199"/>
                  <a:gd name="T1" fmla="*/ 154 h 154"/>
                  <a:gd name="T2" fmla="*/ 0 w 199"/>
                  <a:gd name="T3" fmla="*/ 0 h 154"/>
                  <a:gd name="T4" fmla="*/ 199 w 199"/>
                  <a:gd name="T5" fmla="*/ 0 h 154"/>
                  <a:gd name="T6" fmla="*/ 0 w 199"/>
                  <a:gd name="T7" fmla="*/ 154 h 154"/>
                  <a:gd name="T8" fmla="*/ 0 60000 65536"/>
                  <a:gd name="T9" fmla="*/ 0 60000 65536"/>
                  <a:gd name="T10" fmla="*/ 0 60000 65536"/>
                  <a:gd name="T11" fmla="*/ 0 60000 65536"/>
                  <a:gd name="T12" fmla="*/ 0 w 199"/>
                  <a:gd name="T13" fmla="*/ 0 h 154"/>
                  <a:gd name="T14" fmla="*/ 199 w 199"/>
                  <a:gd name="T15" fmla="*/ 154 h 154"/>
                </a:gdLst>
                <a:ahLst/>
                <a:cxnLst>
                  <a:cxn ang="T8">
                    <a:pos x="T0" y="T1"/>
                  </a:cxn>
                  <a:cxn ang="T9">
                    <a:pos x="T2" y="T3"/>
                  </a:cxn>
                  <a:cxn ang="T10">
                    <a:pos x="T4" y="T5"/>
                  </a:cxn>
                  <a:cxn ang="T11">
                    <a:pos x="T6" y="T7"/>
                  </a:cxn>
                </a:cxnLst>
                <a:rect l="T12" t="T13" r="T14" b="T15"/>
                <a:pathLst>
                  <a:path w="199" h="154">
                    <a:moveTo>
                      <a:pt x="0" y="154"/>
                    </a:moveTo>
                    <a:lnTo>
                      <a:pt x="0" y="0"/>
                    </a:lnTo>
                    <a:lnTo>
                      <a:pt x="199" y="0"/>
                    </a:lnTo>
                    <a:lnTo>
                      <a:pt x="0" y="154"/>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64" name="Freeform 187"/>
              <p:cNvSpPr/>
              <p:nvPr/>
            </p:nvSpPr>
            <p:spPr bwMode="auto">
              <a:xfrm>
                <a:off x="1103" y="1984"/>
                <a:ext cx="199" cy="154"/>
              </a:xfrm>
              <a:custGeom>
                <a:avLst/>
                <a:gdLst>
                  <a:gd name="T0" fmla="*/ 0 w 199"/>
                  <a:gd name="T1" fmla="*/ 154 h 154"/>
                  <a:gd name="T2" fmla="*/ 0 w 199"/>
                  <a:gd name="T3" fmla="*/ 0 h 154"/>
                  <a:gd name="T4" fmla="*/ 199 w 199"/>
                  <a:gd name="T5" fmla="*/ 0 h 154"/>
                  <a:gd name="T6" fmla="*/ 0 60000 65536"/>
                  <a:gd name="T7" fmla="*/ 0 60000 65536"/>
                  <a:gd name="T8" fmla="*/ 0 60000 65536"/>
                  <a:gd name="T9" fmla="*/ 0 w 199"/>
                  <a:gd name="T10" fmla="*/ 0 h 154"/>
                  <a:gd name="T11" fmla="*/ 199 w 199"/>
                  <a:gd name="T12" fmla="*/ 154 h 154"/>
                </a:gdLst>
                <a:ahLst/>
                <a:cxnLst>
                  <a:cxn ang="T6">
                    <a:pos x="T0" y="T1"/>
                  </a:cxn>
                  <a:cxn ang="T7">
                    <a:pos x="T2" y="T3"/>
                  </a:cxn>
                  <a:cxn ang="T8">
                    <a:pos x="T4" y="T5"/>
                  </a:cxn>
                </a:cxnLst>
                <a:rect l="T9" t="T10" r="T11" b="T12"/>
                <a:pathLst>
                  <a:path w="199" h="154">
                    <a:moveTo>
                      <a:pt x="0" y="154"/>
                    </a:moveTo>
                    <a:lnTo>
                      <a:pt x="0" y="0"/>
                    </a:lnTo>
                    <a:lnTo>
                      <a:pt x="199"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79" name="Group 188"/>
          <p:cNvGrpSpPr/>
          <p:nvPr/>
        </p:nvGrpSpPr>
        <p:grpSpPr bwMode="auto">
          <a:xfrm>
            <a:off x="1789260" y="3720656"/>
            <a:ext cx="332643" cy="143814"/>
            <a:chOff x="1103" y="1736"/>
            <a:chExt cx="199" cy="154"/>
          </a:xfrm>
        </p:grpSpPr>
        <p:sp>
          <p:nvSpPr>
            <p:cNvPr id="1049465" name="Rectangle 189"/>
            <p:cNvSpPr>
              <a:spLocks noChangeArrowheads="1"/>
            </p:cNvSpPr>
            <p:nvPr/>
          </p:nvSpPr>
          <p:spPr bwMode="auto">
            <a:xfrm>
              <a:off x="1103" y="1736"/>
              <a:ext cx="199" cy="154"/>
            </a:xfrm>
            <a:prstGeom prst="rect">
              <a:avLst/>
            </a:prstGeom>
            <a:solidFill>
              <a:srgbClr val="5997B9"/>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80" name="Group 190"/>
            <p:cNvGrpSpPr/>
            <p:nvPr/>
          </p:nvGrpSpPr>
          <p:grpSpPr bwMode="auto">
            <a:xfrm>
              <a:off x="1103" y="1736"/>
              <a:ext cx="199" cy="152"/>
              <a:chOff x="1103" y="1736"/>
              <a:chExt cx="199" cy="152"/>
            </a:xfrm>
          </p:grpSpPr>
          <p:sp>
            <p:nvSpPr>
              <p:cNvPr id="1049466" name="Freeform 191"/>
              <p:cNvSpPr/>
              <p:nvPr/>
            </p:nvSpPr>
            <p:spPr bwMode="auto">
              <a:xfrm>
                <a:off x="1103" y="1736"/>
                <a:ext cx="199" cy="152"/>
              </a:xfrm>
              <a:custGeom>
                <a:avLst/>
                <a:gdLst>
                  <a:gd name="T0" fmla="*/ 199 w 199"/>
                  <a:gd name="T1" fmla="*/ 0 h 152"/>
                  <a:gd name="T2" fmla="*/ 199 w 199"/>
                  <a:gd name="T3" fmla="*/ 152 h 152"/>
                  <a:gd name="T4" fmla="*/ 0 w 199"/>
                  <a:gd name="T5" fmla="*/ 152 h 152"/>
                  <a:gd name="T6" fmla="*/ 199 w 199"/>
                  <a:gd name="T7" fmla="*/ 0 h 152"/>
                  <a:gd name="T8" fmla="*/ 0 60000 65536"/>
                  <a:gd name="T9" fmla="*/ 0 60000 65536"/>
                  <a:gd name="T10" fmla="*/ 0 60000 65536"/>
                  <a:gd name="T11" fmla="*/ 0 60000 65536"/>
                  <a:gd name="T12" fmla="*/ 0 w 199"/>
                  <a:gd name="T13" fmla="*/ 0 h 152"/>
                  <a:gd name="T14" fmla="*/ 199 w 199"/>
                  <a:gd name="T15" fmla="*/ 152 h 152"/>
                </a:gdLst>
                <a:ahLst/>
                <a:cxnLst>
                  <a:cxn ang="T8">
                    <a:pos x="T0" y="T1"/>
                  </a:cxn>
                  <a:cxn ang="T9">
                    <a:pos x="T2" y="T3"/>
                  </a:cxn>
                  <a:cxn ang="T10">
                    <a:pos x="T4" y="T5"/>
                  </a:cxn>
                  <a:cxn ang="T11">
                    <a:pos x="T6" y="T7"/>
                  </a:cxn>
                </a:cxnLst>
                <a:rect l="T12" t="T13" r="T14" b="T15"/>
                <a:pathLst>
                  <a:path w="199" h="152">
                    <a:moveTo>
                      <a:pt x="199" y="0"/>
                    </a:moveTo>
                    <a:lnTo>
                      <a:pt x="199" y="152"/>
                    </a:lnTo>
                    <a:lnTo>
                      <a:pt x="0" y="152"/>
                    </a:lnTo>
                    <a:lnTo>
                      <a:pt x="199" y="0"/>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67" name="Freeform 192"/>
              <p:cNvSpPr/>
              <p:nvPr/>
            </p:nvSpPr>
            <p:spPr bwMode="auto">
              <a:xfrm>
                <a:off x="1103" y="1736"/>
                <a:ext cx="199" cy="152"/>
              </a:xfrm>
              <a:custGeom>
                <a:avLst/>
                <a:gdLst>
                  <a:gd name="T0" fmla="*/ 199 w 199"/>
                  <a:gd name="T1" fmla="*/ 0 h 152"/>
                  <a:gd name="T2" fmla="*/ 199 w 199"/>
                  <a:gd name="T3" fmla="*/ 152 h 152"/>
                  <a:gd name="T4" fmla="*/ 0 w 199"/>
                  <a:gd name="T5" fmla="*/ 152 h 152"/>
                  <a:gd name="T6" fmla="*/ 0 60000 65536"/>
                  <a:gd name="T7" fmla="*/ 0 60000 65536"/>
                  <a:gd name="T8" fmla="*/ 0 60000 65536"/>
                  <a:gd name="T9" fmla="*/ 0 w 199"/>
                  <a:gd name="T10" fmla="*/ 0 h 152"/>
                  <a:gd name="T11" fmla="*/ 199 w 199"/>
                  <a:gd name="T12" fmla="*/ 152 h 152"/>
                </a:gdLst>
                <a:ahLst/>
                <a:cxnLst>
                  <a:cxn ang="T6">
                    <a:pos x="T0" y="T1"/>
                  </a:cxn>
                  <a:cxn ang="T7">
                    <a:pos x="T2" y="T3"/>
                  </a:cxn>
                  <a:cxn ang="T8">
                    <a:pos x="T4" y="T5"/>
                  </a:cxn>
                </a:cxnLst>
                <a:rect l="T9" t="T10" r="T11" b="T12"/>
                <a:pathLst>
                  <a:path w="199" h="152">
                    <a:moveTo>
                      <a:pt x="199" y="0"/>
                    </a:moveTo>
                    <a:lnTo>
                      <a:pt x="199" y="152"/>
                    </a:lnTo>
                    <a:lnTo>
                      <a:pt x="0" y="152"/>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81" name="Group 193"/>
            <p:cNvGrpSpPr/>
            <p:nvPr/>
          </p:nvGrpSpPr>
          <p:grpSpPr bwMode="auto">
            <a:xfrm>
              <a:off x="1103" y="1736"/>
              <a:ext cx="199" cy="152"/>
              <a:chOff x="1103" y="1736"/>
              <a:chExt cx="199" cy="152"/>
            </a:xfrm>
          </p:grpSpPr>
          <p:sp>
            <p:nvSpPr>
              <p:cNvPr id="1049468" name="Freeform 194"/>
              <p:cNvSpPr/>
              <p:nvPr/>
            </p:nvSpPr>
            <p:spPr bwMode="auto">
              <a:xfrm>
                <a:off x="1103" y="1736"/>
                <a:ext cx="199" cy="152"/>
              </a:xfrm>
              <a:custGeom>
                <a:avLst/>
                <a:gdLst>
                  <a:gd name="T0" fmla="*/ 0 w 199"/>
                  <a:gd name="T1" fmla="*/ 152 h 152"/>
                  <a:gd name="T2" fmla="*/ 0 w 199"/>
                  <a:gd name="T3" fmla="*/ 0 h 152"/>
                  <a:gd name="T4" fmla="*/ 199 w 199"/>
                  <a:gd name="T5" fmla="*/ 0 h 152"/>
                  <a:gd name="T6" fmla="*/ 0 w 199"/>
                  <a:gd name="T7" fmla="*/ 152 h 152"/>
                  <a:gd name="T8" fmla="*/ 0 60000 65536"/>
                  <a:gd name="T9" fmla="*/ 0 60000 65536"/>
                  <a:gd name="T10" fmla="*/ 0 60000 65536"/>
                  <a:gd name="T11" fmla="*/ 0 60000 65536"/>
                  <a:gd name="T12" fmla="*/ 0 w 199"/>
                  <a:gd name="T13" fmla="*/ 0 h 152"/>
                  <a:gd name="T14" fmla="*/ 199 w 199"/>
                  <a:gd name="T15" fmla="*/ 152 h 152"/>
                </a:gdLst>
                <a:ahLst/>
                <a:cxnLst>
                  <a:cxn ang="T8">
                    <a:pos x="T0" y="T1"/>
                  </a:cxn>
                  <a:cxn ang="T9">
                    <a:pos x="T2" y="T3"/>
                  </a:cxn>
                  <a:cxn ang="T10">
                    <a:pos x="T4" y="T5"/>
                  </a:cxn>
                  <a:cxn ang="T11">
                    <a:pos x="T6" y="T7"/>
                  </a:cxn>
                </a:cxnLst>
                <a:rect l="T12" t="T13" r="T14" b="T15"/>
                <a:pathLst>
                  <a:path w="199" h="152">
                    <a:moveTo>
                      <a:pt x="0" y="152"/>
                    </a:moveTo>
                    <a:lnTo>
                      <a:pt x="0" y="0"/>
                    </a:lnTo>
                    <a:lnTo>
                      <a:pt x="199" y="0"/>
                    </a:lnTo>
                    <a:lnTo>
                      <a:pt x="0" y="152"/>
                    </a:lnTo>
                    <a:close/>
                  </a:path>
                </a:pathLst>
              </a:custGeom>
              <a:solidFill>
                <a:srgbClr val="5997B9"/>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69" name="Freeform 195"/>
              <p:cNvSpPr/>
              <p:nvPr/>
            </p:nvSpPr>
            <p:spPr bwMode="auto">
              <a:xfrm>
                <a:off x="1103" y="1736"/>
                <a:ext cx="199" cy="152"/>
              </a:xfrm>
              <a:custGeom>
                <a:avLst/>
                <a:gdLst>
                  <a:gd name="T0" fmla="*/ 0 w 199"/>
                  <a:gd name="T1" fmla="*/ 152 h 152"/>
                  <a:gd name="T2" fmla="*/ 0 w 199"/>
                  <a:gd name="T3" fmla="*/ 0 h 152"/>
                  <a:gd name="T4" fmla="*/ 199 w 199"/>
                  <a:gd name="T5" fmla="*/ 0 h 152"/>
                  <a:gd name="T6" fmla="*/ 0 60000 65536"/>
                  <a:gd name="T7" fmla="*/ 0 60000 65536"/>
                  <a:gd name="T8" fmla="*/ 0 60000 65536"/>
                  <a:gd name="T9" fmla="*/ 0 w 199"/>
                  <a:gd name="T10" fmla="*/ 0 h 152"/>
                  <a:gd name="T11" fmla="*/ 199 w 199"/>
                  <a:gd name="T12" fmla="*/ 152 h 152"/>
                </a:gdLst>
                <a:ahLst/>
                <a:cxnLst>
                  <a:cxn ang="T6">
                    <a:pos x="T0" y="T1"/>
                  </a:cxn>
                  <a:cxn ang="T7">
                    <a:pos x="T2" y="T3"/>
                  </a:cxn>
                  <a:cxn ang="T8">
                    <a:pos x="T4" y="T5"/>
                  </a:cxn>
                </a:cxnLst>
                <a:rect l="T9" t="T10" r="T11" b="T12"/>
                <a:pathLst>
                  <a:path w="199" h="152">
                    <a:moveTo>
                      <a:pt x="0" y="152"/>
                    </a:moveTo>
                    <a:lnTo>
                      <a:pt x="0" y="0"/>
                    </a:lnTo>
                    <a:lnTo>
                      <a:pt x="199" y="0"/>
                    </a:lnTo>
                  </a:path>
                </a:pathLst>
              </a:custGeom>
              <a:noFill/>
              <a:ln w="12700">
                <a:solidFill>
                  <a:srgbClr val="037C03"/>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sp>
        <p:nvSpPr>
          <p:cNvPr id="1049470" name="Freeform 196"/>
          <p:cNvSpPr/>
          <p:nvPr/>
        </p:nvSpPr>
        <p:spPr bwMode="auto">
          <a:xfrm>
            <a:off x="2568820" y="3631012"/>
            <a:ext cx="33704" cy="385683"/>
          </a:xfrm>
          <a:custGeom>
            <a:avLst/>
            <a:gdLst>
              <a:gd name="T0" fmla="*/ 22559 w 19"/>
              <a:gd name="T1" fmla="*/ 0 h 413"/>
              <a:gd name="T2" fmla="*/ 0 w 19"/>
              <a:gd name="T3" fmla="*/ 0 h 413"/>
              <a:gd name="T4" fmla="*/ 6016 w 19"/>
              <a:gd name="T5" fmla="*/ 655637 h 413"/>
              <a:gd name="T6" fmla="*/ 28575 w 19"/>
              <a:gd name="T7" fmla="*/ 655637 h 413"/>
              <a:gd name="T8" fmla="*/ 22559 w 19"/>
              <a:gd name="T9" fmla="*/ 0 h 413"/>
              <a:gd name="T10" fmla="*/ 0 60000 65536"/>
              <a:gd name="T11" fmla="*/ 0 60000 65536"/>
              <a:gd name="T12" fmla="*/ 0 60000 65536"/>
              <a:gd name="T13" fmla="*/ 0 60000 65536"/>
              <a:gd name="T14" fmla="*/ 0 60000 65536"/>
              <a:gd name="T15" fmla="*/ 0 w 19"/>
              <a:gd name="T16" fmla="*/ 0 h 413"/>
              <a:gd name="T17" fmla="*/ 19 w 19"/>
              <a:gd name="T18" fmla="*/ 413 h 413"/>
            </a:gdLst>
            <a:ahLst/>
            <a:cxnLst>
              <a:cxn ang="T10">
                <a:pos x="T0" y="T1"/>
              </a:cxn>
              <a:cxn ang="T11">
                <a:pos x="T2" y="T3"/>
              </a:cxn>
              <a:cxn ang="T12">
                <a:pos x="T4" y="T5"/>
              </a:cxn>
              <a:cxn ang="T13">
                <a:pos x="T6" y="T7"/>
              </a:cxn>
              <a:cxn ang="T14">
                <a:pos x="T8" y="T9"/>
              </a:cxn>
            </a:cxnLst>
            <a:rect l="T15" t="T16" r="T17" b="T18"/>
            <a:pathLst>
              <a:path w="19" h="413">
                <a:moveTo>
                  <a:pt x="15" y="0"/>
                </a:moveTo>
                <a:lnTo>
                  <a:pt x="0" y="0"/>
                </a:lnTo>
                <a:lnTo>
                  <a:pt x="4" y="413"/>
                </a:lnTo>
                <a:lnTo>
                  <a:pt x="19" y="413"/>
                </a:lnTo>
                <a:lnTo>
                  <a:pt x="15" y="0"/>
                </a:lnTo>
                <a:close/>
              </a:path>
            </a:pathLst>
          </a:custGeom>
          <a:solidFill>
            <a:srgbClr val="273C83"/>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82" name="Group 197"/>
          <p:cNvGrpSpPr/>
          <p:nvPr/>
        </p:nvGrpSpPr>
        <p:grpSpPr bwMode="auto">
          <a:xfrm>
            <a:off x="2414979" y="3489059"/>
            <a:ext cx="331177" cy="141946"/>
            <a:chOff x="1478" y="1488"/>
            <a:chExt cx="198" cy="152"/>
          </a:xfrm>
        </p:grpSpPr>
        <p:sp>
          <p:nvSpPr>
            <p:cNvPr id="1049471" name="Rectangle 198"/>
            <p:cNvSpPr>
              <a:spLocks noChangeArrowheads="1"/>
            </p:cNvSpPr>
            <p:nvPr/>
          </p:nvSpPr>
          <p:spPr bwMode="auto">
            <a:xfrm>
              <a:off x="1482" y="1492"/>
              <a:ext cx="192" cy="148"/>
            </a:xfrm>
            <a:prstGeom prst="rect">
              <a:avLst/>
            </a:prstGeom>
            <a:solidFill>
              <a:srgbClr val="EFEFDE"/>
            </a:solidFill>
            <a:ln w="12700">
              <a:solidFill>
                <a:srgbClr val="000000"/>
              </a:solid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83" name="Group 199"/>
            <p:cNvGrpSpPr/>
            <p:nvPr/>
          </p:nvGrpSpPr>
          <p:grpSpPr bwMode="auto">
            <a:xfrm>
              <a:off x="1478" y="1488"/>
              <a:ext cx="198" cy="152"/>
              <a:chOff x="1478" y="1488"/>
              <a:chExt cx="198" cy="152"/>
            </a:xfrm>
          </p:grpSpPr>
          <p:sp>
            <p:nvSpPr>
              <p:cNvPr id="1049472" name="Freeform 200"/>
              <p:cNvSpPr/>
              <p:nvPr/>
            </p:nvSpPr>
            <p:spPr bwMode="auto">
              <a:xfrm>
                <a:off x="1478" y="1488"/>
                <a:ext cx="198" cy="152"/>
              </a:xfrm>
              <a:custGeom>
                <a:avLst/>
                <a:gdLst>
                  <a:gd name="T0" fmla="*/ 198 w 198"/>
                  <a:gd name="T1" fmla="*/ 0 h 152"/>
                  <a:gd name="T2" fmla="*/ 198 w 198"/>
                  <a:gd name="T3" fmla="*/ 152 h 152"/>
                  <a:gd name="T4" fmla="*/ 0 w 198"/>
                  <a:gd name="T5" fmla="*/ 152 h 152"/>
                  <a:gd name="T6" fmla="*/ 198 w 198"/>
                  <a:gd name="T7" fmla="*/ 0 h 152"/>
                  <a:gd name="T8" fmla="*/ 0 60000 65536"/>
                  <a:gd name="T9" fmla="*/ 0 60000 65536"/>
                  <a:gd name="T10" fmla="*/ 0 60000 65536"/>
                  <a:gd name="T11" fmla="*/ 0 60000 65536"/>
                  <a:gd name="T12" fmla="*/ 0 w 198"/>
                  <a:gd name="T13" fmla="*/ 0 h 152"/>
                  <a:gd name="T14" fmla="*/ 198 w 198"/>
                  <a:gd name="T15" fmla="*/ 152 h 152"/>
                </a:gdLst>
                <a:ahLst/>
                <a:cxnLst>
                  <a:cxn ang="T8">
                    <a:pos x="T0" y="T1"/>
                  </a:cxn>
                  <a:cxn ang="T9">
                    <a:pos x="T2" y="T3"/>
                  </a:cxn>
                  <a:cxn ang="T10">
                    <a:pos x="T4" y="T5"/>
                  </a:cxn>
                  <a:cxn ang="T11">
                    <a:pos x="T6" y="T7"/>
                  </a:cxn>
                </a:cxnLst>
                <a:rect l="T12" t="T13" r="T14" b="T15"/>
                <a:pathLst>
                  <a:path w="198" h="152">
                    <a:moveTo>
                      <a:pt x="198" y="0"/>
                    </a:moveTo>
                    <a:lnTo>
                      <a:pt x="198" y="152"/>
                    </a:lnTo>
                    <a:lnTo>
                      <a:pt x="0" y="152"/>
                    </a:lnTo>
                    <a:lnTo>
                      <a:pt x="198" y="0"/>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73" name="Freeform 201"/>
              <p:cNvSpPr/>
              <p:nvPr/>
            </p:nvSpPr>
            <p:spPr bwMode="auto">
              <a:xfrm>
                <a:off x="1478" y="1488"/>
                <a:ext cx="198" cy="152"/>
              </a:xfrm>
              <a:custGeom>
                <a:avLst/>
                <a:gdLst>
                  <a:gd name="T0" fmla="*/ 198 w 198"/>
                  <a:gd name="T1" fmla="*/ 0 h 152"/>
                  <a:gd name="T2" fmla="*/ 198 w 198"/>
                  <a:gd name="T3" fmla="*/ 152 h 152"/>
                  <a:gd name="T4" fmla="*/ 0 w 198"/>
                  <a:gd name="T5" fmla="*/ 152 h 152"/>
                  <a:gd name="T6" fmla="*/ 0 60000 65536"/>
                  <a:gd name="T7" fmla="*/ 0 60000 65536"/>
                  <a:gd name="T8" fmla="*/ 0 60000 65536"/>
                  <a:gd name="T9" fmla="*/ 0 w 198"/>
                  <a:gd name="T10" fmla="*/ 0 h 152"/>
                  <a:gd name="T11" fmla="*/ 198 w 198"/>
                  <a:gd name="T12" fmla="*/ 152 h 152"/>
                </a:gdLst>
                <a:ahLst/>
                <a:cxnLst>
                  <a:cxn ang="T6">
                    <a:pos x="T0" y="T1"/>
                  </a:cxn>
                  <a:cxn ang="T7">
                    <a:pos x="T2" y="T3"/>
                  </a:cxn>
                  <a:cxn ang="T8">
                    <a:pos x="T4" y="T5"/>
                  </a:cxn>
                </a:cxnLst>
                <a:rect l="T9" t="T10" r="T11" b="T12"/>
                <a:pathLst>
                  <a:path w="198" h="152">
                    <a:moveTo>
                      <a:pt x="198" y="0"/>
                    </a:moveTo>
                    <a:lnTo>
                      <a:pt x="198" y="152"/>
                    </a:lnTo>
                    <a:lnTo>
                      <a:pt x="0" y="152"/>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84" name="Group 202"/>
            <p:cNvGrpSpPr/>
            <p:nvPr/>
          </p:nvGrpSpPr>
          <p:grpSpPr bwMode="auto">
            <a:xfrm>
              <a:off x="1478" y="1488"/>
              <a:ext cx="198" cy="152"/>
              <a:chOff x="1478" y="1488"/>
              <a:chExt cx="198" cy="152"/>
            </a:xfrm>
          </p:grpSpPr>
          <p:sp>
            <p:nvSpPr>
              <p:cNvPr id="1049474" name="Freeform 203"/>
              <p:cNvSpPr/>
              <p:nvPr/>
            </p:nvSpPr>
            <p:spPr bwMode="auto">
              <a:xfrm>
                <a:off x="1478" y="1488"/>
                <a:ext cx="198" cy="152"/>
              </a:xfrm>
              <a:custGeom>
                <a:avLst/>
                <a:gdLst>
                  <a:gd name="T0" fmla="*/ 0 w 198"/>
                  <a:gd name="T1" fmla="*/ 152 h 152"/>
                  <a:gd name="T2" fmla="*/ 0 w 198"/>
                  <a:gd name="T3" fmla="*/ 0 h 152"/>
                  <a:gd name="T4" fmla="*/ 198 w 198"/>
                  <a:gd name="T5" fmla="*/ 0 h 152"/>
                  <a:gd name="T6" fmla="*/ 0 w 198"/>
                  <a:gd name="T7" fmla="*/ 152 h 152"/>
                  <a:gd name="T8" fmla="*/ 0 60000 65536"/>
                  <a:gd name="T9" fmla="*/ 0 60000 65536"/>
                  <a:gd name="T10" fmla="*/ 0 60000 65536"/>
                  <a:gd name="T11" fmla="*/ 0 60000 65536"/>
                  <a:gd name="T12" fmla="*/ 0 w 198"/>
                  <a:gd name="T13" fmla="*/ 0 h 152"/>
                  <a:gd name="T14" fmla="*/ 198 w 198"/>
                  <a:gd name="T15" fmla="*/ 152 h 152"/>
                </a:gdLst>
                <a:ahLst/>
                <a:cxnLst>
                  <a:cxn ang="T8">
                    <a:pos x="T0" y="T1"/>
                  </a:cxn>
                  <a:cxn ang="T9">
                    <a:pos x="T2" y="T3"/>
                  </a:cxn>
                  <a:cxn ang="T10">
                    <a:pos x="T4" y="T5"/>
                  </a:cxn>
                  <a:cxn ang="T11">
                    <a:pos x="T6" y="T7"/>
                  </a:cxn>
                </a:cxnLst>
                <a:rect l="T12" t="T13" r="T14" b="T15"/>
                <a:pathLst>
                  <a:path w="198" h="152">
                    <a:moveTo>
                      <a:pt x="0" y="152"/>
                    </a:moveTo>
                    <a:lnTo>
                      <a:pt x="0" y="0"/>
                    </a:lnTo>
                    <a:lnTo>
                      <a:pt x="198" y="0"/>
                    </a:lnTo>
                    <a:lnTo>
                      <a:pt x="0" y="152"/>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75" name="Freeform 204"/>
              <p:cNvSpPr/>
              <p:nvPr/>
            </p:nvSpPr>
            <p:spPr bwMode="auto">
              <a:xfrm>
                <a:off x="1478" y="1488"/>
                <a:ext cx="198" cy="152"/>
              </a:xfrm>
              <a:custGeom>
                <a:avLst/>
                <a:gdLst>
                  <a:gd name="T0" fmla="*/ 0 w 198"/>
                  <a:gd name="T1" fmla="*/ 152 h 152"/>
                  <a:gd name="T2" fmla="*/ 0 w 198"/>
                  <a:gd name="T3" fmla="*/ 0 h 152"/>
                  <a:gd name="T4" fmla="*/ 198 w 198"/>
                  <a:gd name="T5" fmla="*/ 0 h 152"/>
                  <a:gd name="T6" fmla="*/ 0 60000 65536"/>
                  <a:gd name="T7" fmla="*/ 0 60000 65536"/>
                  <a:gd name="T8" fmla="*/ 0 60000 65536"/>
                  <a:gd name="T9" fmla="*/ 0 w 198"/>
                  <a:gd name="T10" fmla="*/ 0 h 152"/>
                  <a:gd name="T11" fmla="*/ 198 w 198"/>
                  <a:gd name="T12" fmla="*/ 152 h 152"/>
                </a:gdLst>
                <a:ahLst/>
                <a:cxnLst>
                  <a:cxn ang="T6">
                    <a:pos x="T0" y="T1"/>
                  </a:cxn>
                  <a:cxn ang="T7">
                    <a:pos x="T2" y="T3"/>
                  </a:cxn>
                  <a:cxn ang="T8">
                    <a:pos x="T4" y="T5"/>
                  </a:cxn>
                </a:cxnLst>
                <a:rect l="T9" t="T10" r="T11" b="T12"/>
                <a:pathLst>
                  <a:path w="198" h="152">
                    <a:moveTo>
                      <a:pt x="0" y="152"/>
                    </a:moveTo>
                    <a:lnTo>
                      <a:pt x="0" y="0"/>
                    </a:lnTo>
                    <a:lnTo>
                      <a:pt x="198" y="0"/>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85" name="Group 205"/>
          <p:cNvGrpSpPr/>
          <p:nvPr/>
        </p:nvGrpSpPr>
        <p:grpSpPr bwMode="auto">
          <a:xfrm>
            <a:off x="2425212" y="3957855"/>
            <a:ext cx="329712" cy="143814"/>
            <a:chOff x="1490" y="1990"/>
            <a:chExt cx="197" cy="154"/>
          </a:xfrm>
        </p:grpSpPr>
        <p:sp>
          <p:nvSpPr>
            <p:cNvPr id="1049476" name="Rectangle 206"/>
            <p:cNvSpPr>
              <a:spLocks noChangeArrowheads="1"/>
            </p:cNvSpPr>
            <p:nvPr/>
          </p:nvSpPr>
          <p:spPr bwMode="auto">
            <a:xfrm>
              <a:off x="1493" y="1993"/>
              <a:ext cx="192" cy="149"/>
            </a:xfrm>
            <a:prstGeom prst="rect">
              <a:avLst/>
            </a:prstGeom>
            <a:solidFill>
              <a:srgbClr val="EFEFDE"/>
            </a:solidFill>
            <a:ln w="12700">
              <a:solidFill>
                <a:srgbClr val="000000"/>
              </a:solid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86" name="Group 207"/>
            <p:cNvGrpSpPr/>
            <p:nvPr/>
          </p:nvGrpSpPr>
          <p:grpSpPr bwMode="auto">
            <a:xfrm>
              <a:off x="1490" y="1990"/>
              <a:ext cx="197" cy="154"/>
              <a:chOff x="1490" y="1990"/>
              <a:chExt cx="197" cy="154"/>
            </a:xfrm>
          </p:grpSpPr>
          <p:sp>
            <p:nvSpPr>
              <p:cNvPr id="1049477" name="Freeform 208"/>
              <p:cNvSpPr/>
              <p:nvPr/>
            </p:nvSpPr>
            <p:spPr bwMode="auto">
              <a:xfrm>
                <a:off x="1490" y="1990"/>
                <a:ext cx="197" cy="154"/>
              </a:xfrm>
              <a:custGeom>
                <a:avLst/>
                <a:gdLst>
                  <a:gd name="T0" fmla="*/ 197 w 197"/>
                  <a:gd name="T1" fmla="*/ 0 h 154"/>
                  <a:gd name="T2" fmla="*/ 197 w 197"/>
                  <a:gd name="T3" fmla="*/ 154 h 154"/>
                  <a:gd name="T4" fmla="*/ 0 w 197"/>
                  <a:gd name="T5" fmla="*/ 154 h 154"/>
                  <a:gd name="T6" fmla="*/ 197 w 197"/>
                  <a:gd name="T7" fmla="*/ 0 h 154"/>
                  <a:gd name="T8" fmla="*/ 0 60000 65536"/>
                  <a:gd name="T9" fmla="*/ 0 60000 65536"/>
                  <a:gd name="T10" fmla="*/ 0 60000 65536"/>
                  <a:gd name="T11" fmla="*/ 0 60000 65536"/>
                  <a:gd name="T12" fmla="*/ 0 w 197"/>
                  <a:gd name="T13" fmla="*/ 0 h 154"/>
                  <a:gd name="T14" fmla="*/ 197 w 197"/>
                  <a:gd name="T15" fmla="*/ 154 h 154"/>
                </a:gdLst>
                <a:ahLst/>
                <a:cxnLst>
                  <a:cxn ang="T8">
                    <a:pos x="T0" y="T1"/>
                  </a:cxn>
                  <a:cxn ang="T9">
                    <a:pos x="T2" y="T3"/>
                  </a:cxn>
                  <a:cxn ang="T10">
                    <a:pos x="T4" y="T5"/>
                  </a:cxn>
                  <a:cxn ang="T11">
                    <a:pos x="T6" y="T7"/>
                  </a:cxn>
                </a:cxnLst>
                <a:rect l="T12" t="T13" r="T14" b="T15"/>
                <a:pathLst>
                  <a:path w="197" h="154">
                    <a:moveTo>
                      <a:pt x="197" y="0"/>
                    </a:moveTo>
                    <a:lnTo>
                      <a:pt x="197" y="154"/>
                    </a:lnTo>
                    <a:lnTo>
                      <a:pt x="0" y="154"/>
                    </a:lnTo>
                    <a:lnTo>
                      <a:pt x="197" y="0"/>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78" name="Freeform 209"/>
              <p:cNvSpPr/>
              <p:nvPr/>
            </p:nvSpPr>
            <p:spPr bwMode="auto">
              <a:xfrm>
                <a:off x="1490" y="1990"/>
                <a:ext cx="197" cy="154"/>
              </a:xfrm>
              <a:custGeom>
                <a:avLst/>
                <a:gdLst>
                  <a:gd name="T0" fmla="*/ 197 w 197"/>
                  <a:gd name="T1" fmla="*/ 0 h 154"/>
                  <a:gd name="T2" fmla="*/ 197 w 197"/>
                  <a:gd name="T3" fmla="*/ 154 h 154"/>
                  <a:gd name="T4" fmla="*/ 0 w 197"/>
                  <a:gd name="T5" fmla="*/ 154 h 154"/>
                  <a:gd name="T6" fmla="*/ 0 60000 65536"/>
                  <a:gd name="T7" fmla="*/ 0 60000 65536"/>
                  <a:gd name="T8" fmla="*/ 0 60000 65536"/>
                  <a:gd name="T9" fmla="*/ 0 w 197"/>
                  <a:gd name="T10" fmla="*/ 0 h 154"/>
                  <a:gd name="T11" fmla="*/ 197 w 197"/>
                  <a:gd name="T12" fmla="*/ 154 h 154"/>
                </a:gdLst>
                <a:ahLst/>
                <a:cxnLst>
                  <a:cxn ang="T6">
                    <a:pos x="T0" y="T1"/>
                  </a:cxn>
                  <a:cxn ang="T7">
                    <a:pos x="T2" y="T3"/>
                  </a:cxn>
                  <a:cxn ang="T8">
                    <a:pos x="T4" y="T5"/>
                  </a:cxn>
                </a:cxnLst>
                <a:rect l="T9" t="T10" r="T11" b="T12"/>
                <a:pathLst>
                  <a:path w="197" h="154">
                    <a:moveTo>
                      <a:pt x="197" y="0"/>
                    </a:moveTo>
                    <a:lnTo>
                      <a:pt x="197" y="154"/>
                    </a:lnTo>
                    <a:lnTo>
                      <a:pt x="0" y="154"/>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87" name="Group 210"/>
            <p:cNvGrpSpPr/>
            <p:nvPr/>
          </p:nvGrpSpPr>
          <p:grpSpPr bwMode="auto">
            <a:xfrm>
              <a:off x="1490" y="1990"/>
              <a:ext cx="197" cy="154"/>
              <a:chOff x="1490" y="1990"/>
              <a:chExt cx="197" cy="154"/>
            </a:xfrm>
          </p:grpSpPr>
          <p:sp>
            <p:nvSpPr>
              <p:cNvPr id="1049479" name="Freeform 211"/>
              <p:cNvSpPr/>
              <p:nvPr/>
            </p:nvSpPr>
            <p:spPr bwMode="auto">
              <a:xfrm>
                <a:off x="1490" y="1990"/>
                <a:ext cx="197" cy="154"/>
              </a:xfrm>
              <a:custGeom>
                <a:avLst/>
                <a:gdLst>
                  <a:gd name="T0" fmla="*/ 0 w 197"/>
                  <a:gd name="T1" fmla="*/ 154 h 154"/>
                  <a:gd name="T2" fmla="*/ 0 w 197"/>
                  <a:gd name="T3" fmla="*/ 0 h 154"/>
                  <a:gd name="T4" fmla="*/ 197 w 197"/>
                  <a:gd name="T5" fmla="*/ 0 h 154"/>
                  <a:gd name="T6" fmla="*/ 0 w 197"/>
                  <a:gd name="T7" fmla="*/ 154 h 154"/>
                  <a:gd name="T8" fmla="*/ 0 60000 65536"/>
                  <a:gd name="T9" fmla="*/ 0 60000 65536"/>
                  <a:gd name="T10" fmla="*/ 0 60000 65536"/>
                  <a:gd name="T11" fmla="*/ 0 60000 65536"/>
                  <a:gd name="T12" fmla="*/ 0 w 197"/>
                  <a:gd name="T13" fmla="*/ 0 h 154"/>
                  <a:gd name="T14" fmla="*/ 197 w 197"/>
                  <a:gd name="T15" fmla="*/ 154 h 154"/>
                </a:gdLst>
                <a:ahLst/>
                <a:cxnLst>
                  <a:cxn ang="T8">
                    <a:pos x="T0" y="T1"/>
                  </a:cxn>
                  <a:cxn ang="T9">
                    <a:pos x="T2" y="T3"/>
                  </a:cxn>
                  <a:cxn ang="T10">
                    <a:pos x="T4" y="T5"/>
                  </a:cxn>
                  <a:cxn ang="T11">
                    <a:pos x="T6" y="T7"/>
                  </a:cxn>
                </a:cxnLst>
                <a:rect l="T12" t="T13" r="T14" b="T15"/>
                <a:pathLst>
                  <a:path w="197" h="154">
                    <a:moveTo>
                      <a:pt x="0" y="154"/>
                    </a:moveTo>
                    <a:lnTo>
                      <a:pt x="0" y="0"/>
                    </a:lnTo>
                    <a:lnTo>
                      <a:pt x="197" y="0"/>
                    </a:lnTo>
                    <a:lnTo>
                      <a:pt x="0" y="154"/>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80" name="Freeform 212"/>
              <p:cNvSpPr/>
              <p:nvPr/>
            </p:nvSpPr>
            <p:spPr bwMode="auto">
              <a:xfrm>
                <a:off x="1490" y="1990"/>
                <a:ext cx="197" cy="154"/>
              </a:xfrm>
              <a:custGeom>
                <a:avLst/>
                <a:gdLst>
                  <a:gd name="T0" fmla="*/ 0 w 197"/>
                  <a:gd name="T1" fmla="*/ 154 h 154"/>
                  <a:gd name="T2" fmla="*/ 0 w 197"/>
                  <a:gd name="T3" fmla="*/ 0 h 154"/>
                  <a:gd name="T4" fmla="*/ 197 w 197"/>
                  <a:gd name="T5" fmla="*/ 0 h 154"/>
                  <a:gd name="T6" fmla="*/ 0 60000 65536"/>
                  <a:gd name="T7" fmla="*/ 0 60000 65536"/>
                  <a:gd name="T8" fmla="*/ 0 60000 65536"/>
                  <a:gd name="T9" fmla="*/ 0 w 197"/>
                  <a:gd name="T10" fmla="*/ 0 h 154"/>
                  <a:gd name="T11" fmla="*/ 197 w 197"/>
                  <a:gd name="T12" fmla="*/ 154 h 154"/>
                </a:gdLst>
                <a:ahLst/>
                <a:cxnLst>
                  <a:cxn ang="T6">
                    <a:pos x="T0" y="T1"/>
                  </a:cxn>
                  <a:cxn ang="T7">
                    <a:pos x="T2" y="T3"/>
                  </a:cxn>
                  <a:cxn ang="T8">
                    <a:pos x="T4" y="T5"/>
                  </a:cxn>
                </a:cxnLst>
                <a:rect l="T9" t="T10" r="T11" b="T12"/>
                <a:pathLst>
                  <a:path w="197" h="154">
                    <a:moveTo>
                      <a:pt x="0" y="154"/>
                    </a:moveTo>
                    <a:lnTo>
                      <a:pt x="0" y="0"/>
                    </a:lnTo>
                    <a:lnTo>
                      <a:pt x="197" y="0"/>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grpSp>
        <p:nvGrpSpPr>
          <p:cNvPr id="288" name="Group 213"/>
          <p:cNvGrpSpPr/>
          <p:nvPr/>
        </p:nvGrpSpPr>
        <p:grpSpPr bwMode="auto">
          <a:xfrm>
            <a:off x="2420815" y="3720656"/>
            <a:ext cx="329712" cy="141946"/>
            <a:chOff x="1484" y="1736"/>
            <a:chExt cx="197" cy="152"/>
          </a:xfrm>
        </p:grpSpPr>
        <p:sp>
          <p:nvSpPr>
            <p:cNvPr id="1049481" name="Rectangle 214"/>
            <p:cNvSpPr>
              <a:spLocks noChangeArrowheads="1"/>
            </p:cNvSpPr>
            <p:nvPr/>
          </p:nvSpPr>
          <p:spPr bwMode="auto">
            <a:xfrm>
              <a:off x="1488" y="1740"/>
              <a:ext cx="191" cy="148"/>
            </a:xfrm>
            <a:prstGeom prst="rect">
              <a:avLst/>
            </a:prstGeom>
            <a:solidFill>
              <a:srgbClr val="EFEFDE"/>
            </a:solidFill>
            <a:ln w="12700">
              <a:solidFill>
                <a:srgbClr val="000000"/>
              </a:solid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nvGrpSpPr>
            <p:cNvPr id="289" name="Group 215"/>
            <p:cNvGrpSpPr/>
            <p:nvPr/>
          </p:nvGrpSpPr>
          <p:grpSpPr bwMode="auto">
            <a:xfrm>
              <a:off x="1484" y="1736"/>
              <a:ext cx="197" cy="152"/>
              <a:chOff x="1484" y="1736"/>
              <a:chExt cx="197" cy="152"/>
            </a:xfrm>
          </p:grpSpPr>
          <p:sp>
            <p:nvSpPr>
              <p:cNvPr id="1049482" name="Freeform 216"/>
              <p:cNvSpPr/>
              <p:nvPr/>
            </p:nvSpPr>
            <p:spPr bwMode="auto">
              <a:xfrm>
                <a:off x="1484" y="1736"/>
                <a:ext cx="197" cy="152"/>
              </a:xfrm>
              <a:custGeom>
                <a:avLst/>
                <a:gdLst>
                  <a:gd name="T0" fmla="*/ 197 w 197"/>
                  <a:gd name="T1" fmla="*/ 0 h 152"/>
                  <a:gd name="T2" fmla="*/ 197 w 197"/>
                  <a:gd name="T3" fmla="*/ 152 h 152"/>
                  <a:gd name="T4" fmla="*/ 0 w 197"/>
                  <a:gd name="T5" fmla="*/ 152 h 152"/>
                  <a:gd name="T6" fmla="*/ 197 w 197"/>
                  <a:gd name="T7" fmla="*/ 0 h 152"/>
                  <a:gd name="T8" fmla="*/ 0 60000 65536"/>
                  <a:gd name="T9" fmla="*/ 0 60000 65536"/>
                  <a:gd name="T10" fmla="*/ 0 60000 65536"/>
                  <a:gd name="T11" fmla="*/ 0 60000 65536"/>
                  <a:gd name="T12" fmla="*/ 0 w 197"/>
                  <a:gd name="T13" fmla="*/ 0 h 152"/>
                  <a:gd name="T14" fmla="*/ 197 w 197"/>
                  <a:gd name="T15" fmla="*/ 152 h 152"/>
                </a:gdLst>
                <a:ahLst/>
                <a:cxnLst>
                  <a:cxn ang="T8">
                    <a:pos x="T0" y="T1"/>
                  </a:cxn>
                  <a:cxn ang="T9">
                    <a:pos x="T2" y="T3"/>
                  </a:cxn>
                  <a:cxn ang="T10">
                    <a:pos x="T4" y="T5"/>
                  </a:cxn>
                  <a:cxn ang="T11">
                    <a:pos x="T6" y="T7"/>
                  </a:cxn>
                </a:cxnLst>
                <a:rect l="T12" t="T13" r="T14" b="T15"/>
                <a:pathLst>
                  <a:path w="197" h="152">
                    <a:moveTo>
                      <a:pt x="197" y="0"/>
                    </a:moveTo>
                    <a:lnTo>
                      <a:pt x="197" y="152"/>
                    </a:lnTo>
                    <a:lnTo>
                      <a:pt x="0" y="152"/>
                    </a:lnTo>
                    <a:lnTo>
                      <a:pt x="197" y="0"/>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83" name="Freeform 217"/>
              <p:cNvSpPr/>
              <p:nvPr/>
            </p:nvSpPr>
            <p:spPr bwMode="auto">
              <a:xfrm>
                <a:off x="1484" y="1736"/>
                <a:ext cx="197" cy="152"/>
              </a:xfrm>
              <a:custGeom>
                <a:avLst/>
                <a:gdLst>
                  <a:gd name="T0" fmla="*/ 197 w 197"/>
                  <a:gd name="T1" fmla="*/ 0 h 152"/>
                  <a:gd name="T2" fmla="*/ 197 w 197"/>
                  <a:gd name="T3" fmla="*/ 152 h 152"/>
                  <a:gd name="T4" fmla="*/ 0 w 197"/>
                  <a:gd name="T5" fmla="*/ 152 h 152"/>
                  <a:gd name="T6" fmla="*/ 0 60000 65536"/>
                  <a:gd name="T7" fmla="*/ 0 60000 65536"/>
                  <a:gd name="T8" fmla="*/ 0 60000 65536"/>
                  <a:gd name="T9" fmla="*/ 0 w 197"/>
                  <a:gd name="T10" fmla="*/ 0 h 152"/>
                  <a:gd name="T11" fmla="*/ 197 w 197"/>
                  <a:gd name="T12" fmla="*/ 152 h 152"/>
                </a:gdLst>
                <a:ahLst/>
                <a:cxnLst>
                  <a:cxn ang="T6">
                    <a:pos x="T0" y="T1"/>
                  </a:cxn>
                  <a:cxn ang="T7">
                    <a:pos x="T2" y="T3"/>
                  </a:cxn>
                  <a:cxn ang="T8">
                    <a:pos x="T4" y="T5"/>
                  </a:cxn>
                </a:cxnLst>
                <a:rect l="T9" t="T10" r="T11" b="T12"/>
                <a:pathLst>
                  <a:path w="197" h="152">
                    <a:moveTo>
                      <a:pt x="197" y="0"/>
                    </a:moveTo>
                    <a:lnTo>
                      <a:pt x="197" y="152"/>
                    </a:lnTo>
                    <a:lnTo>
                      <a:pt x="0" y="152"/>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nvGrpSpPr>
            <p:cNvPr id="290" name="Group 218"/>
            <p:cNvGrpSpPr/>
            <p:nvPr/>
          </p:nvGrpSpPr>
          <p:grpSpPr bwMode="auto">
            <a:xfrm>
              <a:off x="1484" y="1736"/>
              <a:ext cx="197" cy="152"/>
              <a:chOff x="1484" y="1736"/>
              <a:chExt cx="197" cy="152"/>
            </a:xfrm>
          </p:grpSpPr>
          <p:sp>
            <p:nvSpPr>
              <p:cNvPr id="1049484" name="Freeform 219"/>
              <p:cNvSpPr/>
              <p:nvPr/>
            </p:nvSpPr>
            <p:spPr bwMode="auto">
              <a:xfrm>
                <a:off x="1484" y="1736"/>
                <a:ext cx="197" cy="152"/>
              </a:xfrm>
              <a:custGeom>
                <a:avLst/>
                <a:gdLst>
                  <a:gd name="T0" fmla="*/ 0 w 197"/>
                  <a:gd name="T1" fmla="*/ 152 h 152"/>
                  <a:gd name="T2" fmla="*/ 0 w 197"/>
                  <a:gd name="T3" fmla="*/ 0 h 152"/>
                  <a:gd name="T4" fmla="*/ 197 w 197"/>
                  <a:gd name="T5" fmla="*/ 0 h 152"/>
                  <a:gd name="T6" fmla="*/ 0 w 197"/>
                  <a:gd name="T7" fmla="*/ 152 h 152"/>
                  <a:gd name="T8" fmla="*/ 0 60000 65536"/>
                  <a:gd name="T9" fmla="*/ 0 60000 65536"/>
                  <a:gd name="T10" fmla="*/ 0 60000 65536"/>
                  <a:gd name="T11" fmla="*/ 0 60000 65536"/>
                  <a:gd name="T12" fmla="*/ 0 w 197"/>
                  <a:gd name="T13" fmla="*/ 0 h 152"/>
                  <a:gd name="T14" fmla="*/ 197 w 197"/>
                  <a:gd name="T15" fmla="*/ 152 h 152"/>
                </a:gdLst>
                <a:ahLst/>
                <a:cxnLst>
                  <a:cxn ang="T8">
                    <a:pos x="T0" y="T1"/>
                  </a:cxn>
                  <a:cxn ang="T9">
                    <a:pos x="T2" y="T3"/>
                  </a:cxn>
                  <a:cxn ang="T10">
                    <a:pos x="T4" y="T5"/>
                  </a:cxn>
                  <a:cxn ang="T11">
                    <a:pos x="T6" y="T7"/>
                  </a:cxn>
                </a:cxnLst>
                <a:rect l="T12" t="T13" r="T14" b="T15"/>
                <a:pathLst>
                  <a:path w="197" h="152">
                    <a:moveTo>
                      <a:pt x="0" y="152"/>
                    </a:moveTo>
                    <a:lnTo>
                      <a:pt x="0" y="0"/>
                    </a:lnTo>
                    <a:lnTo>
                      <a:pt x="197" y="0"/>
                    </a:lnTo>
                    <a:lnTo>
                      <a:pt x="0" y="152"/>
                    </a:lnTo>
                    <a:close/>
                  </a:path>
                </a:pathLst>
              </a:custGeom>
              <a:solidFill>
                <a:srgbClr val="EFEFDE"/>
              </a:solidFill>
              <a:ln w="9525">
                <a:no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85" name="Freeform 220"/>
              <p:cNvSpPr/>
              <p:nvPr/>
            </p:nvSpPr>
            <p:spPr bwMode="auto">
              <a:xfrm>
                <a:off x="1484" y="1736"/>
                <a:ext cx="197" cy="152"/>
              </a:xfrm>
              <a:custGeom>
                <a:avLst/>
                <a:gdLst>
                  <a:gd name="T0" fmla="*/ 0 w 197"/>
                  <a:gd name="T1" fmla="*/ 152 h 152"/>
                  <a:gd name="T2" fmla="*/ 0 w 197"/>
                  <a:gd name="T3" fmla="*/ 0 h 152"/>
                  <a:gd name="T4" fmla="*/ 197 w 197"/>
                  <a:gd name="T5" fmla="*/ 0 h 152"/>
                  <a:gd name="T6" fmla="*/ 0 60000 65536"/>
                  <a:gd name="T7" fmla="*/ 0 60000 65536"/>
                  <a:gd name="T8" fmla="*/ 0 60000 65536"/>
                  <a:gd name="T9" fmla="*/ 0 w 197"/>
                  <a:gd name="T10" fmla="*/ 0 h 152"/>
                  <a:gd name="T11" fmla="*/ 197 w 197"/>
                  <a:gd name="T12" fmla="*/ 152 h 152"/>
                </a:gdLst>
                <a:ahLst/>
                <a:cxnLst>
                  <a:cxn ang="T6">
                    <a:pos x="T0" y="T1"/>
                  </a:cxn>
                  <a:cxn ang="T7">
                    <a:pos x="T2" y="T3"/>
                  </a:cxn>
                  <a:cxn ang="T8">
                    <a:pos x="T4" y="T5"/>
                  </a:cxn>
                </a:cxnLst>
                <a:rect l="T9" t="T10" r="T11" b="T12"/>
                <a:pathLst>
                  <a:path w="197" h="152">
                    <a:moveTo>
                      <a:pt x="0" y="152"/>
                    </a:moveTo>
                    <a:lnTo>
                      <a:pt x="0" y="0"/>
                    </a:lnTo>
                    <a:lnTo>
                      <a:pt x="197" y="0"/>
                    </a:lnTo>
                  </a:path>
                </a:pathLst>
              </a:custGeom>
              <a:noFill/>
              <a:ln w="12700">
                <a:solidFill>
                  <a:srgbClr val="000000"/>
                </a:solidFill>
                <a:round/>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grpSp>
      <p:sp>
        <p:nvSpPr>
          <p:cNvPr id="1049486" name="Rectangle 222"/>
          <p:cNvSpPr>
            <a:spLocks noChangeArrowheads="1"/>
          </p:cNvSpPr>
          <p:nvPr/>
        </p:nvSpPr>
        <p:spPr bwMode="auto">
          <a:xfrm>
            <a:off x="628650" y="4444445"/>
            <a:ext cx="2362200" cy="649965"/>
          </a:xfrm>
          <a:prstGeom prst="rect">
            <a:avLst/>
          </a:prstGeom>
          <a:solidFill>
            <a:srgbClr val="E1E6EF"/>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87" name="Rectangle 223"/>
          <p:cNvSpPr>
            <a:spLocks noChangeArrowheads="1"/>
          </p:cNvSpPr>
          <p:nvPr/>
        </p:nvSpPr>
        <p:spPr bwMode="auto">
          <a:xfrm>
            <a:off x="723900" y="4490204"/>
            <a:ext cx="2173166" cy="764829"/>
          </a:xfrm>
          <a:prstGeom prst="rect">
            <a:avLst/>
          </a:prstGeom>
          <a:no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88" name="Rectangle 224"/>
          <p:cNvSpPr>
            <a:spLocks noChangeArrowheads="1"/>
          </p:cNvSpPr>
          <p:nvPr/>
        </p:nvSpPr>
        <p:spPr bwMode="auto">
          <a:xfrm>
            <a:off x="1504978" y="4517286"/>
            <a:ext cx="512961" cy="123111"/>
          </a:xfrm>
          <a:prstGeom prst="rect">
            <a:avLst/>
          </a:prstGeom>
          <a:noFill/>
          <a:ln w="9525">
            <a:noFill/>
            <a:miter lim="800000"/>
          </a:ln>
        </p:spPr>
        <p:txBody>
          <a:bodyPr wrap="none" lIns="0" tIns="0" rIns="0" bIns="0">
            <a:spAutoFit/>
          </a:bodyPr>
          <a:p>
            <a:pPr>
              <a:buFont typeface="Wingdings" panose="05000000000000000000" pitchFamily="2" charset="2"/>
              <a:buNone/>
            </a:pPr>
            <a:r>
              <a:rPr lang="zh-CN" altLang="en-US" sz="800">
                <a:solidFill>
                  <a:srgbClr val="002060"/>
                </a:solidFill>
                <a:latin typeface="华文楷体" panose="02010600040101010101" pitchFamily="2" charset="-122"/>
              </a:rPr>
              <a:t>原材料价格</a:t>
            </a:r>
            <a:endParaRPr lang="zh-CN" altLang="en-US" sz="800">
              <a:solidFill>
                <a:srgbClr val="002060"/>
              </a:solidFill>
              <a:latin typeface="华文楷体" panose="02010600040101010101" pitchFamily="2" charset="-122"/>
            </a:endParaRPr>
          </a:p>
        </p:txBody>
      </p:sp>
      <p:sp>
        <p:nvSpPr>
          <p:cNvPr id="1049489" name="Rectangle 225"/>
          <p:cNvSpPr>
            <a:spLocks noChangeArrowheads="1"/>
          </p:cNvSpPr>
          <p:nvPr/>
        </p:nvSpPr>
        <p:spPr bwMode="auto">
          <a:xfrm>
            <a:off x="1524029" y="4699388"/>
            <a:ext cx="410369" cy="123111"/>
          </a:xfrm>
          <a:prstGeom prst="rect">
            <a:avLst/>
          </a:prstGeom>
          <a:noFill/>
          <a:ln w="9525">
            <a:noFill/>
            <a:miter lim="800000"/>
          </a:ln>
        </p:spPr>
        <p:txBody>
          <a:bodyPr wrap="none" lIns="0" tIns="0" rIns="0" bIns="0">
            <a:spAutoFit/>
          </a:bodyPr>
          <a:p>
            <a:pPr>
              <a:buFont typeface="Wingdings" panose="05000000000000000000" pitchFamily="2" charset="2"/>
              <a:buNone/>
            </a:pPr>
            <a:r>
              <a:rPr lang="zh-CN" altLang="en-US" sz="800">
                <a:solidFill>
                  <a:srgbClr val="002060"/>
                </a:solidFill>
                <a:latin typeface="华文楷体" panose="02010600040101010101" pitchFamily="2" charset="-122"/>
              </a:rPr>
              <a:t>人工成本</a:t>
            </a:r>
            <a:endParaRPr lang="zh-CN" altLang="en-US" sz="800">
              <a:solidFill>
                <a:srgbClr val="002060"/>
              </a:solidFill>
              <a:latin typeface="华文楷体" panose="02010600040101010101" pitchFamily="2" charset="-122"/>
            </a:endParaRPr>
          </a:p>
        </p:txBody>
      </p:sp>
      <p:sp>
        <p:nvSpPr>
          <p:cNvPr id="1049490" name="Rectangle 226"/>
          <p:cNvSpPr>
            <a:spLocks noChangeArrowheads="1"/>
          </p:cNvSpPr>
          <p:nvPr/>
        </p:nvSpPr>
        <p:spPr bwMode="auto">
          <a:xfrm>
            <a:off x="1504982" y="4878688"/>
            <a:ext cx="410369" cy="123111"/>
          </a:xfrm>
          <a:prstGeom prst="rect">
            <a:avLst/>
          </a:prstGeom>
          <a:noFill/>
          <a:ln w="9525">
            <a:noFill/>
            <a:miter lim="800000"/>
          </a:ln>
        </p:spPr>
        <p:txBody>
          <a:bodyPr wrap="none" lIns="0" tIns="0" rIns="0" bIns="0">
            <a:spAutoFit/>
          </a:bodyPr>
          <a:p>
            <a:pPr>
              <a:buFont typeface="Wingdings" panose="05000000000000000000" pitchFamily="2" charset="2"/>
              <a:buNone/>
            </a:pPr>
            <a:r>
              <a:rPr lang="zh-CN" altLang="en-US" sz="800">
                <a:solidFill>
                  <a:srgbClr val="002060"/>
                </a:solidFill>
                <a:latin typeface="华文楷体" panose="02010600040101010101" pitchFamily="2" charset="-122"/>
              </a:rPr>
              <a:t>制造费用</a:t>
            </a:r>
            <a:endParaRPr lang="zh-CN" altLang="en-US" sz="800">
              <a:solidFill>
                <a:srgbClr val="002060"/>
              </a:solidFill>
              <a:latin typeface="华文楷体" panose="02010600040101010101" pitchFamily="2" charset="-122"/>
            </a:endParaRPr>
          </a:p>
        </p:txBody>
      </p:sp>
      <p:sp>
        <p:nvSpPr>
          <p:cNvPr id="1049491" name="Rectangle 237"/>
          <p:cNvSpPr>
            <a:spLocks noChangeArrowheads="1"/>
          </p:cNvSpPr>
          <p:nvPr/>
        </p:nvSpPr>
        <p:spPr bwMode="auto">
          <a:xfrm>
            <a:off x="612531" y="4175494"/>
            <a:ext cx="2368062" cy="243737"/>
          </a:xfrm>
          <a:prstGeom prst="rect">
            <a:avLst/>
          </a:prstGeom>
          <a:solidFill>
            <a:srgbClr val="D1D9E8"/>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92" name="Rectangle 238"/>
          <p:cNvSpPr>
            <a:spLocks noChangeArrowheads="1"/>
          </p:cNvSpPr>
          <p:nvPr/>
        </p:nvSpPr>
        <p:spPr bwMode="auto">
          <a:xfrm>
            <a:off x="637443" y="4189502"/>
            <a:ext cx="2368062" cy="243737"/>
          </a:xfrm>
          <a:prstGeom prst="rect">
            <a:avLst/>
          </a:prstGeom>
          <a:solidFill>
            <a:srgbClr val="6B7382"/>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93" name="Rectangle 239"/>
          <p:cNvSpPr>
            <a:spLocks noChangeArrowheads="1"/>
          </p:cNvSpPr>
          <p:nvPr/>
        </p:nvSpPr>
        <p:spPr bwMode="auto">
          <a:xfrm>
            <a:off x="625719" y="4182965"/>
            <a:ext cx="2368062" cy="242803"/>
          </a:xfrm>
          <a:prstGeom prst="rect">
            <a:avLst/>
          </a:prstGeom>
          <a:solidFill>
            <a:srgbClr val="7F7F7F"/>
          </a:solid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94" name="Rectangle 240"/>
          <p:cNvSpPr>
            <a:spLocks noChangeArrowheads="1"/>
          </p:cNvSpPr>
          <p:nvPr/>
        </p:nvSpPr>
        <p:spPr bwMode="auto">
          <a:xfrm>
            <a:off x="1517158" y="4217142"/>
            <a:ext cx="500781" cy="153888"/>
          </a:xfrm>
          <a:prstGeom prst="rect">
            <a:avLst/>
          </a:prstGeom>
          <a:noFill/>
          <a:ln w="9525">
            <a:noFill/>
            <a:miter lim="800000"/>
          </a:ln>
        </p:spPr>
        <p:txBody>
          <a:bodyPr wrap="square" lIns="0" tIns="0" rIns="0" bIns="0">
            <a:spAutoFit/>
          </a:bodyPr>
          <a:p>
            <a:pPr>
              <a:buFont typeface="Wingdings" panose="05000000000000000000" pitchFamily="2" charset="2"/>
              <a:buNone/>
            </a:pPr>
            <a:r>
              <a:rPr lang="zh-CN" altLang="en-US" sz="900" dirty="0">
                <a:solidFill>
                  <a:schemeClr val="bg1"/>
                </a:solidFill>
                <a:latin typeface="华文楷体" panose="02010600040101010101" pitchFamily="2" charset="-122"/>
              </a:rPr>
              <a:t>成本</a:t>
            </a:r>
            <a:r>
              <a:rPr lang="zh-CN" altLang="en-US" sz="1000" dirty="0">
                <a:solidFill>
                  <a:schemeClr val="bg1"/>
                </a:solidFill>
                <a:latin typeface="华文楷体" panose="02010600040101010101" pitchFamily="2" charset="-122"/>
              </a:rPr>
              <a:t>构成</a:t>
            </a:r>
            <a:endParaRPr lang="zh-CN" altLang="en-US" sz="900" dirty="0">
              <a:solidFill>
                <a:schemeClr val="bg1"/>
              </a:solidFill>
              <a:latin typeface="华文楷体" panose="02010600040101010101" pitchFamily="2" charset="-122"/>
            </a:endParaRPr>
          </a:p>
        </p:txBody>
      </p:sp>
      <p:grpSp>
        <p:nvGrpSpPr>
          <p:cNvPr id="291" name="Group 241"/>
          <p:cNvGrpSpPr/>
          <p:nvPr/>
        </p:nvGrpSpPr>
        <p:grpSpPr bwMode="auto">
          <a:xfrm>
            <a:off x="619858" y="2998834"/>
            <a:ext cx="2378320" cy="304437"/>
            <a:chOff x="408" y="963"/>
            <a:chExt cx="1423" cy="326"/>
          </a:xfrm>
          <a:solidFill>
            <a:srgbClr val="7F7F7F"/>
          </a:solidFill>
        </p:grpSpPr>
        <p:sp>
          <p:nvSpPr>
            <p:cNvPr id="1049495" name="Rectangle 242"/>
            <p:cNvSpPr>
              <a:spLocks noChangeArrowheads="1"/>
            </p:cNvSpPr>
            <p:nvPr/>
          </p:nvSpPr>
          <p:spPr bwMode="auto">
            <a:xfrm>
              <a:off x="408" y="963"/>
              <a:ext cx="1408" cy="312"/>
            </a:xfrm>
            <a:prstGeom prst="rect">
              <a:avLst/>
            </a:prstGeom>
            <a:grp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96" name="Rectangle 243"/>
            <p:cNvSpPr>
              <a:spLocks noChangeArrowheads="1"/>
            </p:cNvSpPr>
            <p:nvPr/>
          </p:nvSpPr>
          <p:spPr bwMode="auto">
            <a:xfrm>
              <a:off x="423" y="978"/>
              <a:ext cx="1408" cy="311"/>
            </a:xfrm>
            <a:prstGeom prst="rect">
              <a:avLst/>
            </a:prstGeom>
            <a:grp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sp>
          <p:nvSpPr>
            <p:cNvPr id="1049497" name="Rectangle 244"/>
            <p:cNvSpPr>
              <a:spLocks noChangeArrowheads="1"/>
            </p:cNvSpPr>
            <p:nvPr/>
          </p:nvSpPr>
          <p:spPr bwMode="auto">
            <a:xfrm>
              <a:off x="415" y="970"/>
              <a:ext cx="1409" cy="312"/>
            </a:xfrm>
            <a:prstGeom prst="rect">
              <a:avLst/>
            </a:prstGeom>
            <a:grpFill/>
            <a:ln w="9525">
              <a:noFill/>
              <a:miter lim="800000"/>
            </a:ln>
          </p:spPr>
          <p:txBody>
            <a:bodyPr/>
            <a:p>
              <a:pPr>
                <a:buFont typeface="Wingdings" panose="05000000000000000000" pitchFamily="2" charset="2"/>
                <a:buNone/>
              </a:pPr>
              <a:endParaRPr lang="zh-CN" altLang="en-US" sz="800">
                <a:solidFill>
                  <a:srgbClr val="002060"/>
                </a:solidFill>
                <a:latin typeface="华文楷体" panose="02010600040101010101" pitchFamily="2" charset="-122"/>
              </a:endParaRPr>
            </a:p>
          </p:txBody>
        </p:sp>
      </p:grpSp>
      <p:sp>
        <p:nvSpPr>
          <p:cNvPr id="1049498" name="Rectangle 246"/>
          <p:cNvSpPr>
            <a:spLocks noChangeArrowheads="1"/>
          </p:cNvSpPr>
          <p:nvPr/>
        </p:nvSpPr>
        <p:spPr bwMode="auto">
          <a:xfrm>
            <a:off x="1543843" y="3055385"/>
            <a:ext cx="545021" cy="153888"/>
          </a:xfrm>
          <a:prstGeom prst="rect">
            <a:avLst/>
          </a:prstGeom>
          <a:noFill/>
          <a:ln w="9525">
            <a:noFill/>
            <a:miter lim="800000"/>
          </a:ln>
        </p:spPr>
        <p:txBody>
          <a:bodyPr wrap="none" lIns="0" tIns="0" rIns="0" bIns="0">
            <a:spAutoFit/>
          </a:bodyPr>
          <a:p>
            <a:pPr>
              <a:buFont typeface="Wingdings" panose="05000000000000000000" pitchFamily="2" charset="2"/>
              <a:buNone/>
            </a:pPr>
            <a:r>
              <a:rPr lang="zh-CN" altLang="en-US" sz="1000" dirty="0">
                <a:solidFill>
                  <a:schemeClr val="bg1"/>
                </a:solidFill>
                <a:latin typeface="华文楷体" panose="02010600040101010101" pitchFamily="2" charset="-122"/>
              </a:rPr>
              <a:t>设计</a:t>
            </a:r>
            <a:r>
              <a:rPr lang="en-US" altLang="zh-CN" sz="1000" dirty="0">
                <a:solidFill>
                  <a:schemeClr val="bg1"/>
                </a:solidFill>
                <a:latin typeface="华文楷体" panose="02010600040101010101" pitchFamily="2" charset="-122"/>
              </a:rPr>
              <a:t> </a:t>
            </a:r>
            <a:r>
              <a:rPr lang="zh-CN" altLang="en-US" sz="1000" dirty="0">
                <a:solidFill>
                  <a:schemeClr val="bg1"/>
                </a:solidFill>
                <a:latin typeface="华文楷体" panose="02010600040101010101" pitchFamily="2" charset="-122"/>
              </a:rPr>
              <a:t>数据</a:t>
            </a:r>
            <a:endParaRPr lang="zh-CN" altLang="en-US" sz="1000" dirty="0">
              <a:solidFill>
                <a:schemeClr val="bg1"/>
              </a:solidFill>
              <a:latin typeface="华文楷体" panose="02010600040101010101" pitchFamily="2" charset="-122"/>
            </a:endParaRPr>
          </a:p>
        </p:txBody>
      </p:sp>
      <p:sp>
        <p:nvSpPr>
          <p:cNvPr id="1049499" name="Rounded Rectangle 222"/>
          <p:cNvSpPr/>
          <p:nvPr/>
        </p:nvSpPr>
        <p:spPr>
          <a:xfrm>
            <a:off x="3166697" y="2998834"/>
            <a:ext cx="2730049" cy="401643"/>
          </a:xfrm>
          <a:prstGeom prst="roundRect">
            <a:avLst>
              <a:gd name="adj" fmla="val 0"/>
            </a:avLst>
          </a:prstGeom>
          <a:solidFill>
            <a:srgbClr val="29C2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chemeClr val="bg1"/>
                </a:solidFill>
                <a:latin typeface="华文楷体" panose="02010600040101010101" pitchFamily="2" charset="-122"/>
              </a:rPr>
              <a:t>销售目标成本价</a:t>
            </a:r>
            <a:r>
              <a:rPr lang="en-US" altLang="zh-CN" sz="1200" dirty="0">
                <a:solidFill>
                  <a:schemeClr val="bg1"/>
                </a:solidFill>
                <a:latin typeface="华文楷体" panose="02010600040101010101" pitchFamily="2" charset="-122"/>
              </a:rPr>
              <a:t>=</a:t>
            </a:r>
            <a:r>
              <a:rPr lang="zh-CN" altLang="en-US" sz="1200" dirty="0">
                <a:solidFill>
                  <a:schemeClr val="bg1"/>
                </a:solidFill>
                <a:latin typeface="华文楷体" panose="02010600040101010101" pitchFamily="2" charset="-122"/>
              </a:rPr>
              <a:t>标准成本、各种市场营销、销售、研发费用等组成</a:t>
            </a:r>
            <a:endParaRPr lang="zh-CN" altLang="en-US" sz="1200" dirty="0">
              <a:solidFill>
                <a:schemeClr val="bg1"/>
              </a:solidFill>
              <a:latin typeface="华文楷体" panose="02010600040101010101" pitchFamily="2" charset="-122"/>
            </a:endParaRPr>
          </a:p>
        </p:txBody>
      </p:sp>
      <p:sp>
        <p:nvSpPr>
          <p:cNvPr id="1049500" name="Rounded Rectangle 153"/>
          <p:cNvSpPr/>
          <p:nvPr/>
        </p:nvSpPr>
        <p:spPr>
          <a:xfrm>
            <a:off x="3166696" y="3436948"/>
            <a:ext cx="2730049" cy="401643"/>
          </a:xfrm>
          <a:prstGeom prst="roundRect">
            <a:avLst>
              <a:gd name="adj" fmla="val 0"/>
            </a:avLst>
          </a:prstGeom>
          <a:solidFill>
            <a:srgbClr val="75D8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销售报价</a:t>
            </a:r>
            <a:r>
              <a:rPr lang="en-US" altLang="zh-CN" sz="1200" dirty="0">
                <a:solidFill>
                  <a:srgbClr val="002060"/>
                </a:solidFill>
                <a:latin typeface="华文楷体" panose="02010600040101010101" pitchFamily="2" charset="-122"/>
              </a:rPr>
              <a:t>=</a:t>
            </a:r>
            <a:r>
              <a:rPr lang="zh-CN" altLang="en-US" sz="1200" dirty="0">
                <a:solidFill>
                  <a:srgbClr val="002060"/>
                </a:solidFill>
                <a:latin typeface="华文楷体" panose="02010600040101010101" pitchFamily="2" charset="-122"/>
              </a:rPr>
              <a:t>基于销售目标成本价，考虑销售利润目标或市场目价等因素</a:t>
            </a:r>
            <a:endParaRPr lang="zh-CN" altLang="en-US" sz="1200" dirty="0">
              <a:solidFill>
                <a:srgbClr val="002060"/>
              </a:solidFill>
              <a:latin typeface="华文楷体" panose="02010600040101010101" pitchFamily="2" charset="-122"/>
            </a:endParaRPr>
          </a:p>
        </p:txBody>
      </p:sp>
      <p:sp>
        <p:nvSpPr>
          <p:cNvPr id="1049501" name="Rounded Rectangle 154"/>
          <p:cNvSpPr/>
          <p:nvPr/>
        </p:nvSpPr>
        <p:spPr>
          <a:xfrm>
            <a:off x="3166696" y="3875098"/>
            <a:ext cx="2730049" cy="401643"/>
          </a:xfrm>
          <a:prstGeom prst="roundRect">
            <a:avLst>
              <a:gd name="adj" fmla="val 0"/>
            </a:avLst>
          </a:prstGeom>
          <a:solidFill>
            <a:srgbClr val="AFE8FF"/>
          </a:solidFill>
          <a:ln>
            <a:noFill/>
          </a:ln>
          <a:effectLst/>
          <a:scene3d>
            <a:camera prst="orthographicFront"/>
            <a:lightRig rig="flat" dir="t"/>
          </a:scene3d>
          <a:sp3d prstMaterial="dkEdge"/>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实际销售合同价</a:t>
            </a:r>
            <a:r>
              <a:rPr lang="en-US" altLang="zh-CN" sz="1200" dirty="0">
                <a:solidFill>
                  <a:srgbClr val="002060"/>
                </a:solidFill>
                <a:latin typeface="华文楷体" panose="02010600040101010101" pitchFamily="2" charset="-122"/>
              </a:rPr>
              <a:t>=</a:t>
            </a:r>
            <a:r>
              <a:rPr lang="zh-CN" altLang="en-US" sz="1200" dirty="0">
                <a:solidFill>
                  <a:srgbClr val="002060"/>
                </a:solidFill>
                <a:latin typeface="华文楷体" panose="02010600040101010101" pitchFamily="2" charset="-122"/>
              </a:rPr>
              <a:t>销售合同实际价格</a:t>
            </a:r>
            <a:endParaRPr lang="zh-CN" altLang="en-US" sz="1200" dirty="0">
              <a:solidFill>
                <a:srgbClr val="002060"/>
              </a:solidFill>
              <a:latin typeface="华文楷体" panose="02010600040101010101" pitchFamily="2" charset="-122"/>
            </a:endParaRPr>
          </a:p>
        </p:txBody>
      </p:sp>
      <p:sp>
        <p:nvSpPr>
          <p:cNvPr id="1049502" name="Rectangle 155"/>
          <p:cNvSpPr/>
          <p:nvPr/>
        </p:nvSpPr>
        <p:spPr>
          <a:xfrm>
            <a:off x="3166697" y="4422841"/>
            <a:ext cx="2730049" cy="1277955"/>
          </a:xfrm>
          <a:prstGeom prst="rect">
            <a:avLst/>
          </a:prstGeom>
          <a:solidFill>
            <a:srgbClr val="A6A6A6"/>
          </a:solidFill>
          <a:ln>
            <a:no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en-US" altLang="zh-CN" sz="1000" dirty="0">
                <a:solidFill>
                  <a:srgbClr val="002060"/>
                </a:solidFill>
                <a:latin typeface="华文楷体" panose="02010600040101010101" pitchFamily="2" charset="-122"/>
              </a:rPr>
              <a:t>ERP</a:t>
            </a:r>
            <a:r>
              <a:rPr lang="zh-CN" altLang="en-US" sz="1000" dirty="0">
                <a:solidFill>
                  <a:srgbClr val="002060"/>
                </a:solidFill>
                <a:latin typeface="华文楷体" panose="02010600040101010101" pitchFamily="2" charset="-122"/>
              </a:rPr>
              <a:t>系统</a:t>
            </a:r>
            <a:endParaRPr lang="en-US" altLang="zh-CN" sz="1000" dirty="0">
              <a:solidFill>
                <a:srgbClr val="002060"/>
              </a:solidFill>
              <a:latin typeface="华文楷体" panose="02010600040101010101" pitchFamily="2" charset="-122"/>
            </a:endParaRPr>
          </a:p>
        </p:txBody>
      </p:sp>
      <p:sp>
        <p:nvSpPr>
          <p:cNvPr id="1049503" name="Rounded Rectangle 156"/>
          <p:cNvSpPr/>
          <p:nvPr/>
        </p:nvSpPr>
        <p:spPr>
          <a:xfrm>
            <a:off x="3402602" y="4678432"/>
            <a:ext cx="1179652" cy="547695"/>
          </a:xfrm>
          <a:prstGeom prst="roundRect">
            <a:avLst>
              <a:gd name="adj" fmla="val 0"/>
            </a:avLst>
          </a:prstGeom>
          <a:solidFill>
            <a:srgbClr val="AFE8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rgbClr val="002060"/>
                </a:solidFill>
                <a:latin typeface="华文楷体" panose="02010600040101010101" pitchFamily="2" charset="-122"/>
              </a:rPr>
              <a:t>结构化合同定价</a:t>
            </a:r>
            <a:endParaRPr lang="zh-CN" altLang="en-US" sz="1000" dirty="0">
              <a:solidFill>
                <a:srgbClr val="002060"/>
              </a:solidFill>
              <a:latin typeface="华文楷体" panose="02010600040101010101" pitchFamily="2" charset="-122"/>
            </a:endParaRPr>
          </a:p>
        </p:txBody>
      </p:sp>
      <p:sp>
        <p:nvSpPr>
          <p:cNvPr id="1049504" name="Rounded Rectangle 159"/>
          <p:cNvSpPr/>
          <p:nvPr/>
        </p:nvSpPr>
        <p:spPr>
          <a:xfrm>
            <a:off x="4649665" y="4678432"/>
            <a:ext cx="1112242" cy="547695"/>
          </a:xfrm>
          <a:prstGeom prst="roundRect">
            <a:avLst>
              <a:gd name="adj" fmla="val 0"/>
            </a:avLst>
          </a:prstGeom>
          <a:solidFill>
            <a:srgbClr val="AFE8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rgbClr val="002060"/>
                </a:solidFill>
                <a:latin typeface="华文楷体" panose="02010600040101010101" pitchFamily="2" charset="-122"/>
              </a:rPr>
              <a:t>非结构化合同定价</a:t>
            </a:r>
            <a:endParaRPr lang="zh-CN" altLang="en-US" sz="1000" dirty="0">
              <a:solidFill>
                <a:srgbClr val="002060"/>
              </a:solidFill>
              <a:latin typeface="华文楷体" panose="02010600040101010101" pitchFamily="2" charset="-122"/>
            </a:endParaRPr>
          </a:p>
        </p:txBody>
      </p:sp>
      <p:sp>
        <p:nvSpPr>
          <p:cNvPr id="1049505" name="Rounded Rectangle 160"/>
          <p:cNvSpPr/>
          <p:nvPr/>
        </p:nvSpPr>
        <p:spPr>
          <a:xfrm>
            <a:off x="3402606" y="5299104"/>
            <a:ext cx="741495" cy="292104"/>
          </a:xfrm>
          <a:prstGeom prst="roundRect">
            <a:avLst>
              <a:gd name="adj" fmla="val 0"/>
            </a:avLst>
          </a:prstGeom>
          <a:solidFill>
            <a:srgbClr val="AFE8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rgbClr val="002060"/>
                </a:solidFill>
                <a:latin typeface="华文楷体" panose="02010600040101010101" pitchFamily="2" charset="-122"/>
              </a:rPr>
              <a:t>价格条件组合策略</a:t>
            </a:r>
            <a:endParaRPr lang="zh-CN" altLang="en-US" sz="1000" dirty="0">
              <a:solidFill>
                <a:srgbClr val="002060"/>
              </a:solidFill>
              <a:latin typeface="华文楷体" panose="02010600040101010101" pitchFamily="2" charset="-122"/>
            </a:endParaRPr>
          </a:p>
        </p:txBody>
      </p:sp>
      <p:sp>
        <p:nvSpPr>
          <p:cNvPr id="1049506" name="Rounded Rectangle 161"/>
          <p:cNvSpPr/>
          <p:nvPr/>
        </p:nvSpPr>
        <p:spPr>
          <a:xfrm>
            <a:off x="4211506" y="5299104"/>
            <a:ext cx="741495" cy="292104"/>
          </a:xfrm>
          <a:prstGeom prst="roundRect">
            <a:avLst>
              <a:gd name="adj" fmla="val 0"/>
            </a:avLst>
          </a:prstGeom>
          <a:solidFill>
            <a:srgbClr val="AFE8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rgbClr val="002060"/>
                </a:solidFill>
                <a:latin typeface="华文楷体" panose="02010600040101010101" pitchFamily="2" charset="-122"/>
              </a:rPr>
              <a:t>阶段定价策略</a:t>
            </a:r>
            <a:endParaRPr lang="zh-CN" altLang="en-US" sz="1000" dirty="0">
              <a:solidFill>
                <a:srgbClr val="002060"/>
              </a:solidFill>
              <a:latin typeface="华文楷体" panose="02010600040101010101" pitchFamily="2" charset="-122"/>
            </a:endParaRPr>
          </a:p>
        </p:txBody>
      </p:sp>
      <p:sp>
        <p:nvSpPr>
          <p:cNvPr id="1049507" name="Rounded Rectangle 162"/>
          <p:cNvSpPr/>
          <p:nvPr/>
        </p:nvSpPr>
        <p:spPr>
          <a:xfrm>
            <a:off x="5020410" y="5299104"/>
            <a:ext cx="741495" cy="292104"/>
          </a:xfrm>
          <a:prstGeom prst="roundRect">
            <a:avLst>
              <a:gd name="adj" fmla="val 0"/>
            </a:avLst>
          </a:prstGeom>
          <a:solidFill>
            <a:srgbClr val="AFE8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rgbClr val="002060"/>
                </a:solidFill>
                <a:latin typeface="华文楷体" panose="02010600040101010101" pitchFamily="2" charset="-122"/>
              </a:rPr>
              <a:t>配置化定价策略</a:t>
            </a:r>
            <a:endParaRPr lang="zh-CN" altLang="en-US" sz="1000" dirty="0">
              <a:solidFill>
                <a:srgbClr val="002060"/>
              </a:solidFill>
              <a:latin typeface="华文楷体" panose="02010600040101010101" pitchFamily="2" charset="-122"/>
            </a:endParaRPr>
          </a:p>
        </p:txBody>
      </p:sp>
      <p:sp>
        <p:nvSpPr>
          <p:cNvPr id="1049508" name="Left-Right Arrow 164"/>
          <p:cNvSpPr/>
          <p:nvPr/>
        </p:nvSpPr>
        <p:spPr>
          <a:xfrm>
            <a:off x="2863333" y="4824484"/>
            <a:ext cx="404452" cy="328617"/>
          </a:xfrm>
          <a:prstGeom prst="leftRightArrow">
            <a:avLst>
              <a:gd name="adj1" fmla="val 57862"/>
              <a:gd name="adj2" fmla="val 28381"/>
            </a:avLst>
          </a:prstGeom>
          <a:solidFill>
            <a:schemeClr val="accent2"/>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1000" dirty="0">
              <a:solidFill>
                <a:srgbClr val="002060"/>
              </a:solidFill>
              <a:latin typeface="华文楷体" panose="02010600040101010101" pitchFamily="2" charset="-122"/>
            </a:endParaRPr>
          </a:p>
        </p:txBody>
      </p:sp>
      <p:sp>
        <p:nvSpPr>
          <p:cNvPr id="1049509" name="Left-Right Arrow 165"/>
          <p:cNvSpPr/>
          <p:nvPr/>
        </p:nvSpPr>
        <p:spPr>
          <a:xfrm rot="5400000">
            <a:off x="4427072" y="4206479"/>
            <a:ext cx="310362" cy="303339"/>
          </a:xfrm>
          <a:prstGeom prst="leftRightArrow">
            <a:avLst>
              <a:gd name="adj1" fmla="val 57862"/>
              <a:gd name="adj2" fmla="val 28381"/>
            </a:avLst>
          </a:prstGeom>
          <a:solidFill>
            <a:schemeClr val="accent2"/>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1000" dirty="0">
              <a:solidFill>
                <a:srgbClr val="002060"/>
              </a:solidFill>
              <a:latin typeface="华文楷体" panose="02010600040101010101" pitchFamily="2" charset="-122"/>
            </a:endParaRPr>
          </a:p>
        </p:txBody>
      </p:sp>
      <p:sp>
        <p:nvSpPr>
          <p:cNvPr id="1049510" name="Freeform 136"/>
          <p:cNvSpPr/>
          <p:nvPr/>
        </p:nvSpPr>
        <p:spPr bwMode="auto">
          <a:xfrm>
            <a:off x="2444802" y="1511161"/>
            <a:ext cx="1332555" cy="170822"/>
          </a:xfrm>
          <a:custGeom>
            <a:avLst/>
            <a:gdLst>
              <a:gd name="connsiteX0" fmla="*/ 0 w 1443601"/>
              <a:gd name="connsiteY0" fmla="*/ 110532 h 170822"/>
              <a:gd name="connsiteX1" fmla="*/ 15073 w 1443601"/>
              <a:gd name="connsiteY1" fmla="*/ 105508 h 170822"/>
              <a:gd name="connsiteX2" fmla="*/ 30145 w 1443601"/>
              <a:gd name="connsiteY2" fmla="*/ 95460 h 170822"/>
              <a:gd name="connsiteX3" fmla="*/ 60290 w 1443601"/>
              <a:gd name="connsiteY3" fmla="*/ 85411 h 170822"/>
              <a:gd name="connsiteX4" fmla="*/ 80387 w 1443601"/>
              <a:gd name="connsiteY4" fmla="*/ 60291 h 170822"/>
              <a:gd name="connsiteX5" fmla="*/ 100484 w 1443601"/>
              <a:gd name="connsiteY5" fmla="*/ 40194 h 170822"/>
              <a:gd name="connsiteX6" fmla="*/ 130629 w 1443601"/>
              <a:gd name="connsiteY6" fmla="*/ 30145 h 170822"/>
              <a:gd name="connsiteX7" fmla="*/ 160774 w 1443601"/>
              <a:gd name="connsiteY7" fmla="*/ 20097 h 170822"/>
              <a:gd name="connsiteX8" fmla="*/ 180871 w 1443601"/>
              <a:gd name="connsiteY8" fmla="*/ 15073 h 170822"/>
              <a:gd name="connsiteX9" fmla="*/ 205991 w 1443601"/>
              <a:gd name="connsiteY9" fmla="*/ 10049 h 170822"/>
              <a:gd name="connsiteX10" fmla="*/ 236137 w 1443601"/>
              <a:gd name="connsiteY10" fmla="*/ 0 h 170822"/>
              <a:gd name="connsiteX11" fmla="*/ 271306 w 1443601"/>
              <a:gd name="connsiteY11" fmla="*/ 10049 h 170822"/>
              <a:gd name="connsiteX12" fmla="*/ 301451 w 1443601"/>
              <a:gd name="connsiteY12" fmla="*/ 25121 h 170822"/>
              <a:gd name="connsiteX13" fmla="*/ 331596 w 1443601"/>
              <a:gd name="connsiteY13" fmla="*/ 40194 h 170822"/>
              <a:gd name="connsiteX14" fmla="*/ 356717 w 1443601"/>
              <a:gd name="connsiteY14" fmla="*/ 60291 h 170822"/>
              <a:gd name="connsiteX15" fmla="*/ 386862 w 1443601"/>
              <a:gd name="connsiteY15" fmla="*/ 80387 h 170822"/>
              <a:gd name="connsiteX16" fmla="*/ 396910 w 1443601"/>
              <a:gd name="connsiteY16" fmla="*/ 90436 h 170822"/>
              <a:gd name="connsiteX17" fmla="*/ 457200 w 1443601"/>
              <a:gd name="connsiteY17" fmla="*/ 100484 h 170822"/>
              <a:gd name="connsiteX18" fmla="*/ 492369 w 1443601"/>
              <a:gd name="connsiteY18" fmla="*/ 130629 h 170822"/>
              <a:gd name="connsiteX19" fmla="*/ 542611 w 1443601"/>
              <a:gd name="connsiteY19" fmla="*/ 145702 h 170822"/>
              <a:gd name="connsiteX20" fmla="*/ 562708 w 1443601"/>
              <a:gd name="connsiteY20" fmla="*/ 155750 h 170822"/>
              <a:gd name="connsiteX21" fmla="*/ 768699 w 1443601"/>
              <a:gd name="connsiteY21" fmla="*/ 165798 h 170822"/>
              <a:gd name="connsiteX22" fmla="*/ 783772 w 1443601"/>
              <a:gd name="connsiteY22" fmla="*/ 170822 h 170822"/>
              <a:gd name="connsiteX23" fmla="*/ 828989 w 1443601"/>
              <a:gd name="connsiteY23" fmla="*/ 165798 h 170822"/>
              <a:gd name="connsiteX24" fmla="*/ 869183 w 1443601"/>
              <a:gd name="connsiteY24" fmla="*/ 155750 h 170822"/>
              <a:gd name="connsiteX25" fmla="*/ 879231 w 1443601"/>
              <a:gd name="connsiteY25" fmla="*/ 140677 h 170822"/>
              <a:gd name="connsiteX26" fmla="*/ 914400 w 1443601"/>
              <a:gd name="connsiteY26" fmla="*/ 130629 h 170822"/>
              <a:gd name="connsiteX27" fmla="*/ 959618 w 1443601"/>
              <a:gd name="connsiteY27" fmla="*/ 125605 h 170822"/>
              <a:gd name="connsiteX28" fmla="*/ 999811 w 1443601"/>
              <a:gd name="connsiteY28" fmla="*/ 115556 h 170822"/>
              <a:gd name="connsiteX29" fmla="*/ 1024932 w 1443601"/>
              <a:gd name="connsiteY29" fmla="*/ 95460 h 170822"/>
              <a:gd name="connsiteX30" fmla="*/ 1055077 w 1443601"/>
              <a:gd name="connsiteY30" fmla="*/ 85411 h 170822"/>
              <a:gd name="connsiteX31" fmla="*/ 1070150 w 1443601"/>
              <a:gd name="connsiteY31" fmla="*/ 80387 h 170822"/>
              <a:gd name="connsiteX32" fmla="*/ 1095271 w 1443601"/>
              <a:gd name="connsiteY32" fmla="*/ 75363 h 170822"/>
              <a:gd name="connsiteX33" fmla="*/ 1165609 w 1443601"/>
              <a:gd name="connsiteY33" fmla="*/ 60291 h 170822"/>
              <a:gd name="connsiteX34" fmla="*/ 1185706 w 1443601"/>
              <a:gd name="connsiteY34" fmla="*/ 55266 h 170822"/>
              <a:gd name="connsiteX35" fmla="*/ 1381649 w 1443601"/>
              <a:gd name="connsiteY35" fmla="*/ 45218 h 170822"/>
              <a:gd name="connsiteX36" fmla="*/ 1396721 w 1443601"/>
              <a:gd name="connsiteY36" fmla="*/ 40194 h 170822"/>
              <a:gd name="connsiteX37" fmla="*/ 1441939 w 1443601"/>
              <a:gd name="connsiteY37" fmla="*/ 45218 h 170822"/>
              <a:gd name="connsiteX38" fmla="*/ 1436915 w 1443601"/>
              <a:gd name="connsiteY38" fmla="*/ 45218 h 17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3601" h="170822">
                <a:moveTo>
                  <a:pt x="0" y="110532"/>
                </a:moveTo>
                <a:cubicBezTo>
                  <a:pt x="5024" y="108857"/>
                  <a:pt x="10336" y="107876"/>
                  <a:pt x="15073" y="105508"/>
                </a:cubicBezTo>
                <a:cubicBezTo>
                  <a:pt x="20474" y="102808"/>
                  <a:pt x="24627" y="97912"/>
                  <a:pt x="30145" y="95460"/>
                </a:cubicBezTo>
                <a:cubicBezTo>
                  <a:pt x="39824" y="91158"/>
                  <a:pt x="60290" y="85411"/>
                  <a:pt x="60290" y="85411"/>
                </a:cubicBezTo>
                <a:cubicBezTo>
                  <a:pt x="68744" y="60055"/>
                  <a:pt x="59177" y="78471"/>
                  <a:pt x="80387" y="60291"/>
                </a:cubicBezTo>
                <a:cubicBezTo>
                  <a:pt x="87580" y="54126"/>
                  <a:pt x="93785" y="46893"/>
                  <a:pt x="100484" y="40194"/>
                </a:cubicBezTo>
                <a:cubicBezTo>
                  <a:pt x="107974" y="32704"/>
                  <a:pt x="120581" y="33495"/>
                  <a:pt x="130629" y="30145"/>
                </a:cubicBezTo>
                <a:lnTo>
                  <a:pt x="160774" y="20097"/>
                </a:lnTo>
                <a:cubicBezTo>
                  <a:pt x="167325" y="17914"/>
                  <a:pt x="174130" y="16571"/>
                  <a:pt x="180871" y="15073"/>
                </a:cubicBezTo>
                <a:cubicBezTo>
                  <a:pt x="189207" y="13221"/>
                  <a:pt x="197753" y="12296"/>
                  <a:pt x="205991" y="10049"/>
                </a:cubicBezTo>
                <a:cubicBezTo>
                  <a:pt x="216210" y="7262"/>
                  <a:pt x="236137" y="0"/>
                  <a:pt x="236137" y="0"/>
                </a:cubicBezTo>
                <a:cubicBezTo>
                  <a:pt x="242570" y="1609"/>
                  <a:pt x="264102" y="6447"/>
                  <a:pt x="271306" y="10049"/>
                </a:cubicBezTo>
                <a:cubicBezTo>
                  <a:pt x="310264" y="29528"/>
                  <a:pt x="263564" y="12493"/>
                  <a:pt x="301451" y="25121"/>
                </a:cubicBezTo>
                <a:cubicBezTo>
                  <a:pt x="337547" y="61221"/>
                  <a:pt x="276050" y="3164"/>
                  <a:pt x="331596" y="40194"/>
                </a:cubicBezTo>
                <a:cubicBezTo>
                  <a:pt x="377054" y="70498"/>
                  <a:pt x="307434" y="43861"/>
                  <a:pt x="356717" y="60291"/>
                </a:cubicBezTo>
                <a:cubicBezTo>
                  <a:pt x="395047" y="98621"/>
                  <a:pt x="350504" y="58571"/>
                  <a:pt x="386862" y="80387"/>
                </a:cubicBezTo>
                <a:cubicBezTo>
                  <a:pt x="390924" y="82824"/>
                  <a:pt x="392355" y="89135"/>
                  <a:pt x="396910" y="90436"/>
                </a:cubicBezTo>
                <a:cubicBezTo>
                  <a:pt x="416500" y="96033"/>
                  <a:pt x="457200" y="100484"/>
                  <a:pt x="457200" y="100484"/>
                </a:cubicBezTo>
                <a:cubicBezTo>
                  <a:pt x="467159" y="110443"/>
                  <a:pt x="478597" y="124508"/>
                  <a:pt x="492369" y="130629"/>
                </a:cubicBezTo>
                <a:cubicBezTo>
                  <a:pt x="554202" y="158109"/>
                  <a:pt x="495853" y="128167"/>
                  <a:pt x="542611" y="145702"/>
                </a:cubicBezTo>
                <a:cubicBezTo>
                  <a:pt x="549624" y="148332"/>
                  <a:pt x="555248" y="155087"/>
                  <a:pt x="562708" y="155750"/>
                </a:cubicBezTo>
                <a:cubicBezTo>
                  <a:pt x="631183" y="161836"/>
                  <a:pt x="768699" y="165798"/>
                  <a:pt x="768699" y="165798"/>
                </a:cubicBezTo>
                <a:cubicBezTo>
                  <a:pt x="773723" y="167473"/>
                  <a:pt x="778476" y="170822"/>
                  <a:pt x="783772" y="170822"/>
                </a:cubicBezTo>
                <a:cubicBezTo>
                  <a:pt x="798937" y="170822"/>
                  <a:pt x="813976" y="167943"/>
                  <a:pt x="828989" y="165798"/>
                </a:cubicBezTo>
                <a:cubicBezTo>
                  <a:pt x="850209" y="162767"/>
                  <a:pt x="851649" y="161594"/>
                  <a:pt x="869183" y="155750"/>
                </a:cubicBezTo>
                <a:cubicBezTo>
                  <a:pt x="872532" y="150726"/>
                  <a:pt x="874516" y="144449"/>
                  <a:pt x="879231" y="140677"/>
                </a:cubicBezTo>
                <a:cubicBezTo>
                  <a:pt x="882357" y="138177"/>
                  <a:pt x="913283" y="130801"/>
                  <a:pt x="914400" y="130629"/>
                </a:cubicBezTo>
                <a:cubicBezTo>
                  <a:pt x="929389" y="128323"/>
                  <a:pt x="944605" y="127750"/>
                  <a:pt x="959618" y="125605"/>
                </a:cubicBezTo>
                <a:cubicBezTo>
                  <a:pt x="980842" y="122573"/>
                  <a:pt x="982275" y="121402"/>
                  <a:pt x="999811" y="115556"/>
                </a:cubicBezTo>
                <a:cubicBezTo>
                  <a:pt x="1008163" y="107205"/>
                  <a:pt x="1013525" y="100530"/>
                  <a:pt x="1024932" y="95460"/>
                </a:cubicBezTo>
                <a:cubicBezTo>
                  <a:pt x="1034611" y="91158"/>
                  <a:pt x="1045029" y="88761"/>
                  <a:pt x="1055077" y="85411"/>
                </a:cubicBezTo>
                <a:cubicBezTo>
                  <a:pt x="1060101" y="83736"/>
                  <a:pt x="1064957" y="81426"/>
                  <a:pt x="1070150" y="80387"/>
                </a:cubicBezTo>
                <a:cubicBezTo>
                  <a:pt x="1078524" y="78712"/>
                  <a:pt x="1087032" y="77610"/>
                  <a:pt x="1095271" y="75363"/>
                </a:cubicBezTo>
                <a:cubicBezTo>
                  <a:pt x="1155848" y="58843"/>
                  <a:pt x="1092442" y="69437"/>
                  <a:pt x="1165609" y="60291"/>
                </a:cubicBezTo>
                <a:cubicBezTo>
                  <a:pt x="1172308" y="58616"/>
                  <a:pt x="1178912" y="56501"/>
                  <a:pt x="1185706" y="55266"/>
                </a:cubicBezTo>
                <a:cubicBezTo>
                  <a:pt x="1251111" y="43373"/>
                  <a:pt x="1312462" y="47380"/>
                  <a:pt x="1381649" y="45218"/>
                </a:cubicBezTo>
                <a:cubicBezTo>
                  <a:pt x="1386673" y="43543"/>
                  <a:pt x="1391425" y="40194"/>
                  <a:pt x="1396721" y="40194"/>
                </a:cubicBezTo>
                <a:cubicBezTo>
                  <a:pt x="1411886" y="40194"/>
                  <a:pt x="1426891" y="43337"/>
                  <a:pt x="1441939" y="45218"/>
                </a:cubicBezTo>
                <a:cubicBezTo>
                  <a:pt x="1443601" y="45426"/>
                  <a:pt x="1438590" y="45218"/>
                  <a:pt x="1436915" y="45218"/>
                </a:cubicBezTo>
              </a:path>
            </a:pathLst>
          </a:custGeom>
          <a:ln w="19050">
            <a:solidFill>
              <a:schemeClr val="accent2"/>
            </a:solidFill>
            <a:prstDash val="sysDot"/>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11" name="Chevron 187"/>
          <p:cNvSpPr/>
          <p:nvPr/>
        </p:nvSpPr>
        <p:spPr>
          <a:xfrm>
            <a:off x="7005253"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12" name="TextBox 38"/>
          <p:cNvSpPr txBox="1"/>
          <p:nvPr/>
        </p:nvSpPr>
        <p:spPr>
          <a:xfrm>
            <a:off x="7085931"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513" name="Chevron 204"/>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14" name="TextBox 208"/>
          <p:cNvSpPr txBox="1"/>
          <p:nvPr/>
        </p:nvSpPr>
        <p:spPr>
          <a:xfrm>
            <a:off x="7371014"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515" name="Chevron 210"/>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16" name="TextBox 211"/>
          <p:cNvSpPr txBox="1"/>
          <p:nvPr/>
        </p:nvSpPr>
        <p:spPr>
          <a:xfrm>
            <a:off x="7656097"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517" name="Chevron 223"/>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18" name="TextBox 224"/>
          <p:cNvSpPr txBox="1"/>
          <p:nvPr/>
        </p:nvSpPr>
        <p:spPr>
          <a:xfrm>
            <a:off x="7941180"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519" name="Chevron 225"/>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20" name="TextBox 226"/>
          <p:cNvSpPr txBox="1"/>
          <p:nvPr/>
        </p:nvSpPr>
        <p:spPr>
          <a:xfrm>
            <a:off x="8226263"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521" name="Chevron 227"/>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22" name="TextBox 228"/>
          <p:cNvSpPr txBox="1"/>
          <p:nvPr/>
        </p:nvSpPr>
        <p:spPr>
          <a:xfrm>
            <a:off x="8511346"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4" name=""/>
        <p:cNvGrpSpPr/>
        <p:nvPr/>
      </p:nvGrpSpPr>
      <p:grpSpPr>
        <a:xfrm>
          <a:off x="0" y="0"/>
          <a:ext cx="0" cy="0"/>
          <a:chOff x="0" y="0"/>
          <a:chExt cx="0" cy="0"/>
        </a:xfrm>
      </p:grpSpPr>
      <p:sp>
        <p:nvSpPr>
          <p:cNvPr id="1049526" name="Rounded Rectangle 22"/>
          <p:cNvSpPr/>
          <p:nvPr/>
        </p:nvSpPr>
        <p:spPr bwMode="auto">
          <a:xfrm>
            <a:off x="465992" y="914409"/>
            <a:ext cx="5716466" cy="5308591"/>
          </a:xfrm>
          <a:prstGeom prst="roundRect">
            <a:avLst>
              <a:gd name="adj" fmla="val 1830"/>
            </a:avLst>
          </a:prstGeom>
          <a:solidFill>
            <a:srgbClr val="FFFFFF"/>
          </a:solidFill>
          <a:ln w="9525">
            <a:solidFill>
              <a:schemeClr val="bg1">
                <a:lumMod val="65000"/>
              </a:schemeClr>
            </a:solidFill>
            <a:miter lim="800000"/>
          </a:ln>
          <a:effectLst>
            <a:outerShdw blurRad="50800" dist="38100" dir="2700000" algn="tl" rotWithShape="0">
              <a:prstClr val="black">
                <a:alpha val="40000"/>
              </a:prstClr>
            </a:outerShdw>
          </a:effectLst>
        </p:spPr>
        <p:txBody>
          <a:bodyPr lIns="90000" anchor="ctr"/>
          <a:p>
            <a:pPr marL="1905" indent="455930" eaLnBrk="0" hangingPunct="0">
              <a:lnSpc>
                <a:spcPct val="90000"/>
              </a:lnSpc>
              <a:spcBef>
                <a:spcPct val="40000"/>
              </a:spcBef>
            </a:pPr>
            <a:endParaRPr lang="zh-CN" altLang="en-US" sz="1400" kern="0" dirty="0">
              <a:solidFill>
                <a:srgbClr val="002060"/>
              </a:solidFill>
              <a:latin typeface="华文楷体" panose="02010600040101010101" pitchFamily="2" charset="-122"/>
            </a:endParaRPr>
          </a:p>
        </p:txBody>
      </p:sp>
      <p:sp>
        <p:nvSpPr>
          <p:cNvPr id="1049527" name="Rectangle 310"/>
          <p:cNvSpPr/>
          <p:nvPr/>
        </p:nvSpPr>
        <p:spPr>
          <a:xfrm>
            <a:off x="515818" y="1355718"/>
            <a:ext cx="3897914" cy="2519397"/>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基于项目管理结构的多层次合同管理</a:t>
            </a:r>
            <a:endParaRPr lang="zh-CN" altLang="en-US" sz="1200" dirty="0">
              <a:solidFill>
                <a:srgbClr val="002060"/>
              </a:solidFill>
              <a:latin typeface="华文楷体" panose="02010600040101010101" pitchFamily="2" charset="-122"/>
            </a:endParaRPr>
          </a:p>
        </p:txBody>
      </p:sp>
      <p:sp>
        <p:nvSpPr>
          <p:cNvPr id="1049528" name="Title 1"/>
          <p:cNvSpPr>
            <a:spLocks noGrp="1"/>
          </p:cNvSpPr>
          <p:nvPr>
            <p:ph type="title"/>
          </p:nvPr>
        </p:nvSpPr>
        <p:spPr>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ea typeface="+mj-ea"/>
              </a:rPr>
              <a:t>项目型生产方案介绍</a:t>
            </a:r>
            <a:r>
              <a:rPr lang="en-US" altLang="zh-CN" dirty="0">
                <a:latin typeface="+mj-ea"/>
                <a:ea typeface="+mj-ea"/>
              </a:rPr>
              <a:t>–</a:t>
            </a:r>
            <a:r>
              <a:rPr lang="zh-CN" altLang="en-US" dirty="0">
                <a:latin typeface="+mj-ea"/>
                <a:ea typeface="+mj-ea"/>
              </a:rPr>
              <a:t>销售合同管理支持多种销售模式</a:t>
            </a:r>
            <a:endParaRPr lang="en-US" dirty="0">
              <a:latin typeface="+mj-ea"/>
              <a:ea typeface="+mj-ea"/>
            </a:endParaRPr>
          </a:p>
        </p:txBody>
      </p:sp>
      <p:sp>
        <p:nvSpPr>
          <p:cNvPr id="1049529" name="Rectangle 5"/>
          <p:cNvSpPr>
            <a:spLocks noChangeArrowheads="1"/>
          </p:cNvSpPr>
          <p:nvPr>
            <p:custDataLst>
              <p:tags r:id="rId1"/>
            </p:custDataLst>
          </p:nvPr>
        </p:nvSpPr>
        <p:spPr bwMode="auto">
          <a:xfrm>
            <a:off x="6449158" y="914400"/>
            <a:ext cx="2990850" cy="3435364"/>
          </a:xfrm>
          <a:prstGeom prst="roundRect">
            <a:avLst>
              <a:gd name="adj" fmla="val 3028"/>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销售合同结构化、层次化管理，并与项目管理中的</a:t>
            </a:r>
            <a:r>
              <a:rPr lang="en-US" altLang="zh-CN" sz="1200" kern="0" dirty="0">
                <a:solidFill>
                  <a:srgbClr val="002060"/>
                </a:solidFill>
                <a:latin typeface="华文楷体" panose="02010600040101010101" pitchFamily="2" charset="-122"/>
              </a:rPr>
              <a:t>WBS</a:t>
            </a:r>
            <a:r>
              <a:rPr lang="zh-CN" altLang="en-US" sz="1200" kern="0" dirty="0">
                <a:solidFill>
                  <a:srgbClr val="002060"/>
                </a:solidFill>
                <a:latin typeface="华文楷体" panose="02010600040101010101" pitchFamily="2" charset="-122"/>
              </a:rPr>
              <a:t>结构对应</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实现多种销售业务类型，包括：整机销售、备件销售、来料加工销售、原材料销售、工程服务类销售、技术服务类销售及其他销售业务</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系统的销售合同管理中同时包含实现多种功能，包括：销售定价管理、信用管理、发货计划、发票管理、</a:t>
            </a:r>
            <a:r>
              <a:rPr lang="en-US" altLang="zh-CN" sz="1200" kern="0" dirty="0">
                <a:solidFill>
                  <a:srgbClr val="002060"/>
                </a:solidFill>
                <a:latin typeface="华文楷体" panose="02010600040101010101" pitchFamily="2" charset="-122"/>
              </a:rPr>
              <a:t>ATP</a:t>
            </a:r>
            <a:r>
              <a:rPr lang="zh-CN" altLang="en-US" sz="1200" kern="0" dirty="0">
                <a:solidFill>
                  <a:srgbClr val="002060"/>
                </a:solidFill>
                <a:latin typeface="华文楷体" panose="02010600040101010101" pitchFamily="2" charset="-122"/>
              </a:rPr>
              <a:t>检查、业务伙伴管理</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系统销售合同管理集成文档管理的功能，可以利用销售单据服务对象功能直接挂接合同文档附件、或是用销售单据中的抬头、行项目文本记录实际合同信息，也可以用</a:t>
            </a:r>
            <a:r>
              <a:rPr lang="en-US" altLang="zh-CN" sz="1200" kern="0" dirty="0">
                <a:solidFill>
                  <a:srgbClr val="002060"/>
                </a:solidFill>
                <a:latin typeface="华文楷体" panose="02010600040101010101" pitchFamily="2" charset="-122"/>
              </a:rPr>
              <a:t>DMS</a:t>
            </a:r>
            <a:r>
              <a:rPr lang="zh-CN" altLang="en-US" sz="1200" kern="0" dirty="0">
                <a:solidFill>
                  <a:srgbClr val="002060"/>
                </a:solidFill>
                <a:latin typeface="华文楷体" panose="02010600040101010101" pitchFamily="2" charset="-122"/>
              </a:rPr>
              <a:t>管理合同附件</a:t>
            </a:r>
            <a:endParaRPr lang="en-US" altLang="zh-CN" sz="1200" kern="0" dirty="0">
              <a:solidFill>
                <a:srgbClr val="002060"/>
              </a:solidFill>
              <a:latin typeface="华文楷体" panose="02010600040101010101" pitchFamily="2" charset="-122"/>
            </a:endParaRPr>
          </a:p>
        </p:txBody>
      </p:sp>
      <p:sp>
        <p:nvSpPr>
          <p:cNvPr id="1049530" name="Rectangle 6"/>
          <p:cNvSpPr>
            <a:spLocks noChangeArrowheads="1"/>
          </p:cNvSpPr>
          <p:nvPr>
            <p:custDataLst>
              <p:tags r:id="rId2"/>
            </p:custDataLst>
          </p:nvPr>
        </p:nvSpPr>
        <p:spPr bwMode="auto">
          <a:xfrm>
            <a:off x="6449158" y="914417"/>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fontAlgn="base" hangingPunct="0">
              <a:spcBef>
                <a:spcPct val="0"/>
              </a:spcBef>
              <a:spcAft>
                <a:spcPct val="0"/>
              </a:spcAft>
            </a:pPr>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531" name="Rectangle 7"/>
          <p:cNvSpPr>
            <a:spLocks noChangeArrowheads="1"/>
          </p:cNvSpPr>
          <p:nvPr>
            <p:custDataLst>
              <p:tags r:id="rId3"/>
            </p:custDataLst>
          </p:nvPr>
        </p:nvSpPr>
        <p:spPr bwMode="auto">
          <a:xfrm>
            <a:off x="6435990" y="4409911"/>
            <a:ext cx="3004018" cy="1813089"/>
          </a:xfrm>
          <a:prstGeom prst="roundRect">
            <a:avLst>
              <a:gd name="adj" fmla="val 3814"/>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打通从项目管理到销售管理的凭证信息流，实现多种标准化的业务实现模式</a:t>
            </a:r>
            <a:endParaRPr lang="en-US" altLang="zh-CN" sz="1200" dirty="0">
              <a:solidFill>
                <a:srgbClr val="002060"/>
              </a:solidFill>
              <a:latin typeface="华文楷体" panose="02010600040101010101" pitchFamily="2" charset="-122"/>
            </a:endParaRPr>
          </a:p>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支持</a:t>
            </a:r>
            <a:r>
              <a:rPr lang="en-US" altLang="zh-CN" sz="1200" dirty="0">
                <a:solidFill>
                  <a:srgbClr val="002060"/>
                </a:solidFill>
                <a:latin typeface="华文楷体" panose="02010600040101010101" pitchFamily="2" charset="-122"/>
              </a:rPr>
              <a:t>ATP</a:t>
            </a:r>
            <a:r>
              <a:rPr lang="zh-CN" altLang="en-US" sz="1200" dirty="0">
                <a:solidFill>
                  <a:srgbClr val="002060"/>
                </a:solidFill>
                <a:latin typeface="华文楷体" panose="02010600040101010101" pitchFamily="2" charset="-122"/>
              </a:rPr>
              <a:t>检查、发货计划、信用管理等功能帮助企业实现销售合同相关的全面管控</a:t>
            </a:r>
            <a:endParaRPr lang="en-US" altLang="zh-CN" sz="1200" dirty="0">
              <a:solidFill>
                <a:srgbClr val="002060"/>
              </a:solidFill>
              <a:latin typeface="华文楷体" panose="02010600040101010101" pitchFamily="2" charset="-122"/>
            </a:endParaRPr>
          </a:p>
          <a:p>
            <a:pPr marL="190500" indent="-190500" eaLnBrk="0" hangingPunct="0">
              <a:lnSpc>
                <a:spcPct val="90000"/>
              </a:lnSpc>
              <a:buClr>
                <a:srgbClr val="92D400"/>
              </a:buClr>
              <a:buFont typeface="Wingdings" panose="05000000000000000000" pitchFamily="2" charset="2"/>
              <a:buChar char="§"/>
            </a:pPr>
            <a:r>
              <a:rPr lang="zh-CN" altLang="en-US" sz="1200" dirty="0">
                <a:solidFill>
                  <a:srgbClr val="002060"/>
                </a:solidFill>
                <a:latin typeface="华文楷体" panose="02010600040101010101" pitchFamily="2" charset="-122"/>
              </a:rPr>
              <a:t>更好的帮助合同管理部门实现合同文档电子化，并实现文档与业务信息紧密结合</a:t>
            </a:r>
            <a:endParaRPr lang="zh-CN" altLang="en-US" sz="1200" dirty="0">
              <a:solidFill>
                <a:srgbClr val="002060"/>
              </a:solidFill>
              <a:latin typeface="华文楷体" panose="02010600040101010101" pitchFamily="2" charset="-122"/>
            </a:endParaRPr>
          </a:p>
        </p:txBody>
      </p:sp>
      <p:sp>
        <p:nvSpPr>
          <p:cNvPr id="1049532" name="Rectangle 8"/>
          <p:cNvSpPr>
            <a:spLocks noChangeArrowheads="1"/>
          </p:cNvSpPr>
          <p:nvPr>
            <p:custDataLst>
              <p:tags r:id="rId4"/>
            </p:custDataLst>
          </p:nvPr>
        </p:nvSpPr>
        <p:spPr bwMode="auto">
          <a:xfrm>
            <a:off x="6435990" y="4409960"/>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533" name="Rectangle 73"/>
          <p:cNvSpPr>
            <a:spLocks noChangeArrowheads="1"/>
          </p:cNvSpPr>
          <p:nvPr/>
        </p:nvSpPr>
        <p:spPr bwMode="auto">
          <a:xfrm>
            <a:off x="465992" y="914417"/>
            <a:ext cx="5716466"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销售合同管理</a:t>
            </a:r>
            <a:endParaRPr lang="en-GB" altLang="zh-CN" sz="1400" b="1" dirty="0">
              <a:solidFill>
                <a:schemeClr val="bg1"/>
              </a:solidFill>
              <a:latin typeface="华文楷体" panose="02010600040101010101" pitchFamily="2" charset="-122"/>
            </a:endParaRPr>
          </a:p>
        </p:txBody>
      </p:sp>
      <p:sp>
        <p:nvSpPr>
          <p:cNvPr id="1049534" name="AutoShape 26"/>
          <p:cNvSpPr>
            <a:spLocks noChangeArrowheads="1"/>
          </p:cNvSpPr>
          <p:nvPr>
            <p:custDataLst>
              <p:tags r:id="rId5"/>
            </p:custDataLst>
          </p:nvPr>
        </p:nvSpPr>
        <p:spPr bwMode="auto">
          <a:xfrm rot="5400000">
            <a:off x="3842972" y="3490546"/>
            <a:ext cx="4933950" cy="143608"/>
          </a:xfrm>
          <a:prstGeom prst="triangle">
            <a:avLst>
              <a:gd name="adj" fmla="val 50000"/>
            </a:avLst>
          </a:prstGeom>
          <a:solidFill>
            <a:srgbClr val="92D050"/>
          </a:solidFill>
          <a:ln>
            <a:noFill/>
          </a:ln>
        </p:spPr>
        <p:style>
          <a:lnRef idx="1">
            <a:schemeClr val="accent2"/>
          </a:lnRef>
          <a:fillRef idx="3">
            <a:schemeClr val="accent2"/>
          </a:fillRef>
          <a:effectRef idx="2">
            <a:schemeClr val="accent2"/>
          </a:effectRef>
          <a:fontRef idx="minor">
            <a:schemeClr val="lt1"/>
          </a:fontRef>
        </p:style>
        <p:txBody>
          <a:bodyPr rot="10800000" vert="eaVert" wrap="none" lIns="90000" tIns="46800" rIns="90000" bIns="46800" anchor="ctr"/>
          <a:p>
            <a:pPr algn="ctr" eaLnBrk="0" hangingPunct="0"/>
            <a:endParaRPr lang="en-GB" altLang="zh-CN" dirty="0">
              <a:solidFill>
                <a:srgbClr val="002060"/>
              </a:solidFill>
              <a:latin typeface="华文楷体" panose="02010600040101010101" pitchFamily="2" charset="-122"/>
            </a:endParaRPr>
          </a:p>
        </p:txBody>
      </p:sp>
      <p:grpSp>
        <p:nvGrpSpPr>
          <p:cNvPr id="295" name="Group 309"/>
          <p:cNvGrpSpPr/>
          <p:nvPr/>
        </p:nvGrpSpPr>
        <p:grpSpPr>
          <a:xfrm>
            <a:off x="603038" y="1624937"/>
            <a:ext cx="3675876" cy="2177147"/>
            <a:chOff x="169797" y="1530324"/>
            <a:chExt cx="3982199" cy="2177147"/>
          </a:xfrm>
        </p:grpSpPr>
        <p:sp>
          <p:nvSpPr>
            <p:cNvPr id="1049535" name="AutoShape 20"/>
            <p:cNvSpPr>
              <a:spLocks noChangeArrowheads="1"/>
            </p:cNvSpPr>
            <p:nvPr/>
          </p:nvSpPr>
          <p:spPr bwMode="auto">
            <a:xfrm>
              <a:off x="2871759" y="1926655"/>
              <a:ext cx="708428" cy="262086"/>
            </a:xfrm>
            <a:prstGeom prst="foldedCorner">
              <a:avLst>
                <a:gd name="adj" fmla="val 12500"/>
              </a:avLst>
            </a:prstGeom>
            <a:solidFill>
              <a:srgbClr val="D9FFEC"/>
            </a:solidFill>
            <a:ln w="9525">
              <a:solidFill>
                <a:srgbClr val="969696"/>
              </a:solidFill>
              <a:round/>
            </a:ln>
            <a:effectLst/>
          </p:spPr>
          <p:txBody>
            <a:bodyPr wrap="square" anchor="ctr">
              <a:spAutoFit/>
            </a:bodyPr>
            <a:p>
              <a:pPr algn="ctr"/>
              <a:r>
                <a:rPr lang="zh-CN" altLang="en-US" sz="900" dirty="0">
                  <a:solidFill>
                    <a:srgbClr val="002060"/>
                  </a:solidFill>
                  <a:latin typeface="华文楷体" panose="02010600040101010101" pitchFamily="2" charset="-122"/>
                </a:rPr>
                <a:t>子合同</a:t>
              </a:r>
              <a:r>
                <a:rPr lang="en-US" altLang="zh-CN" sz="900" dirty="0">
                  <a:solidFill>
                    <a:srgbClr val="002060"/>
                  </a:solidFill>
                  <a:latin typeface="华文楷体" panose="02010600040101010101" pitchFamily="2" charset="-122"/>
                </a:rPr>
                <a:t>1</a:t>
              </a:r>
              <a:endParaRPr lang="en-US" altLang="zh-CN" sz="900" dirty="0">
                <a:solidFill>
                  <a:srgbClr val="002060"/>
                </a:solidFill>
                <a:latin typeface="华文楷体" panose="02010600040101010101" pitchFamily="2" charset="-122"/>
              </a:endParaRPr>
            </a:p>
          </p:txBody>
        </p:sp>
        <p:sp>
          <p:nvSpPr>
            <p:cNvPr id="1049536" name="AutoShape 21"/>
            <p:cNvSpPr>
              <a:spLocks noChangeArrowheads="1"/>
            </p:cNvSpPr>
            <p:nvPr/>
          </p:nvSpPr>
          <p:spPr bwMode="auto">
            <a:xfrm>
              <a:off x="2366913" y="1566837"/>
              <a:ext cx="766922" cy="279559"/>
            </a:xfrm>
            <a:prstGeom prst="foldedCorner">
              <a:avLst>
                <a:gd name="adj" fmla="val 12500"/>
              </a:avLst>
            </a:prstGeom>
            <a:solidFill>
              <a:srgbClr val="FFFF99"/>
            </a:solidFill>
            <a:ln w="9525">
              <a:solidFill>
                <a:srgbClr val="969696"/>
              </a:solidFill>
              <a:round/>
            </a:ln>
            <a:effectLst/>
          </p:spPr>
          <p:txBody>
            <a:bodyPr wrap="square" anchor="t">
              <a:spAutoFit/>
            </a:bodyPr>
            <a:p>
              <a:pPr algn="ctr" eaLnBrk="0" hangingPunct="0">
                <a:spcBef>
                  <a:spcPct val="20000"/>
                </a:spcBef>
              </a:pPr>
              <a:r>
                <a:rPr lang="zh-CN" altLang="en-US" sz="1000" dirty="0">
                  <a:solidFill>
                    <a:srgbClr val="002060"/>
                  </a:solidFill>
                  <a:latin typeface="华文楷体" panose="02010600040101010101" pitchFamily="2" charset="-122"/>
                </a:rPr>
                <a:t>总合同</a:t>
              </a:r>
              <a:endParaRPr kumimoji="1" lang="zh-CN" altLang="en-US" sz="1200" dirty="0">
                <a:solidFill>
                  <a:srgbClr val="002060"/>
                </a:solidFill>
                <a:latin typeface="华文楷体" panose="02010600040101010101" pitchFamily="2" charset="-122"/>
              </a:endParaRPr>
            </a:p>
          </p:txBody>
        </p:sp>
        <p:sp>
          <p:nvSpPr>
            <p:cNvPr id="1049537" name="Line 23"/>
            <p:cNvSpPr>
              <a:spLocks noChangeShapeType="1"/>
            </p:cNvSpPr>
            <p:nvPr/>
          </p:nvSpPr>
          <p:spPr bwMode="auto">
            <a:xfrm>
              <a:off x="3196726" y="2543352"/>
              <a:ext cx="0" cy="133409"/>
            </a:xfrm>
            <a:prstGeom prst="line">
              <a:avLst/>
            </a:prstGeom>
            <a:noFill/>
            <a:ln w="28575">
              <a:solidFill>
                <a:schemeClr val="tx1"/>
              </a:solidFill>
              <a:prstDash val="sysDot"/>
              <a:round/>
            </a:ln>
            <a:effectLst/>
          </p:spPr>
          <p:txBody>
            <a:bodyPr wrap="none" lIns="90000" tIns="46800" rIns="90000" bIns="46800" anchor="ctr"/>
            <a:p>
              <a:endParaRPr lang="zh-CN" altLang="en-US">
                <a:solidFill>
                  <a:srgbClr val="002060"/>
                </a:solidFill>
                <a:latin typeface="华文楷体" panose="02010600040101010101" pitchFamily="2" charset="-122"/>
              </a:endParaRPr>
            </a:p>
          </p:txBody>
        </p:sp>
        <p:sp>
          <p:nvSpPr>
            <p:cNvPr id="1049538" name="AutoShape 24"/>
            <p:cNvSpPr>
              <a:spLocks noChangeArrowheads="1"/>
            </p:cNvSpPr>
            <p:nvPr/>
          </p:nvSpPr>
          <p:spPr bwMode="auto">
            <a:xfrm>
              <a:off x="2871759" y="2240310"/>
              <a:ext cx="708428" cy="262086"/>
            </a:xfrm>
            <a:prstGeom prst="foldedCorner">
              <a:avLst>
                <a:gd name="adj" fmla="val 12500"/>
              </a:avLst>
            </a:prstGeom>
            <a:solidFill>
              <a:srgbClr val="D9FFEC"/>
            </a:solidFill>
            <a:ln w="9525">
              <a:solidFill>
                <a:srgbClr val="969696"/>
              </a:solidFill>
              <a:round/>
            </a:ln>
            <a:effectLst/>
          </p:spPr>
          <p:txBody>
            <a:bodyPr wrap="square" anchor="ctr">
              <a:spAutoFit/>
            </a:bodyPr>
            <a:p>
              <a:pPr algn="ctr"/>
              <a:r>
                <a:rPr lang="zh-CN" altLang="en-US" sz="900" dirty="0">
                  <a:solidFill>
                    <a:srgbClr val="002060"/>
                  </a:solidFill>
                  <a:latin typeface="华文楷体" panose="02010600040101010101" pitchFamily="2" charset="-122"/>
                </a:rPr>
                <a:t>子合同</a:t>
              </a:r>
              <a:r>
                <a:rPr lang="en-US" altLang="zh-CN" sz="900" dirty="0">
                  <a:solidFill>
                    <a:srgbClr val="002060"/>
                  </a:solidFill>
                  <a:latin typeface="华文楷体" panose="02010600040101010101" pitchFamily="2" charset="-122"/>
                </a:rPr>
                <a:t>2</a:t>
              </a:r>
              <a:endParaRPr lang="en-US" altLang="zh-CN" sz="900" dirty="0">
                <a:solidFill>
                  <a:srgbClr val="002060"/>
                </a:solidFill>
                <a:latin typeface="华文楷体" panose="02010600040101010101" pitchFamily="2" charset="-122"/>
              </a:endParaRPr>
            </a:p>
          </p:txBody>
        </p:sp>
        <p:sp>
          <p:nvSpPr>
            <p:cNvPr id="1049539" name="AutoShape 25"/>
            <p:cNvSpPr>
              <a:spLocks noChangeArrowheads="1"/>
            </p:cNvSpPr>
            <p:nvPr/>
          </p:nvSpPr>
          <p:spPr bwMode="auto">
            <a:xfrm>
              <a:off x="2871759" y="2717311"/>
              <a:ext cx="708428" cy="262086"/>
            </a:xfrm>
            <a:prstGeom prst="foldedCorner">
              <a:avLst>
                <a:gd name="adj" fmla="val 12500"/>
              </a:avLst>
            </a:prstGeom>
            <a:solidFill>
              <a:srgbClr val="D9FFEC"/>
            </a:solidFill>
            <a:ln w="9525">
              <a:solidFill>
                <a:srgbClr val="969696"/>
              </a:solidFill>
              <a:round/>
            </a:ln>
            <a:effectLst/>
          </p:spPr>
          <p:txBody>
            <a:bodyPr wrap="square" anchor="ctr">
              <a:spAutoFit/>
            </a:bodyPr>
            <a:p>
              <a:pPr algn="ctr"/>
              <a:r>
                <a:rPr lang="zh-CN" altLang="en-US" sz="900" dirty="0">
                  <a:solidFill>
                    <a:srgbClr val="002060"/>
                  </a:solidFill>
                  <a:latin typeface="华文楷体" panose="02010600040101010101" pitchFamily="2" charset="-122"/>
                </a:rPr>
                <a:t>子合同</a:t>
              </a:r>
              <a:r>
                <a:rPr lang="en-US" altLang="zh-CN" sz="900" dirty="0">
                  <a:solidFill>
                    <a:srgbClr val="002060"/>
                  </a:solidFill>
                  <a:latin typeface="华文楷体" panose="02010600040101010101" pitchFamily="2" charset="-122"/>
                </a:rPr>
                <a:t>N</a:t>
              </a:r>
              <a:endParaRPr lang="en-US" altLang="zh-CN" sz="900" dirty="0">
                <a:solidFill>
                  <a:srgbClr val="002060"/>
                </a:solidFill>
                <a:latin typeface="华文楷体" panose="02010600040101010101" pitchFamily="2" charset="-122"/>
              </a:endParaRPr>
            </a:p>
          </p:txBody>
        </p:sp>
        <p:sp>
          <p:nvSpPr>
            <p:cNvPr id="1049540" name="AutoShape 30"/>
            <p:cNvSpPr>
              <a:spLocks noChangeArrowheads="1"/>
            </p:cNvSpPr>
            <p:nvPr/>
          </p:nvSpPr>
          <p:spPr bwMode="auto">
            <a:xfrm>
              <a:off x="3370542" y="3005782"/>
              <a:ext cx="781454" cy="262086"/>
            </a:xfrm>
            <a:prstGeom prst="foldedCorner">
              <a:avLst>
                <a:gd name="adj" fmla="val 12500"/>
              </a:avLst>
            </a:prstGeom>
            <a:solidFill>
              <a:srgbClr val="D9FFEC"/>
            </a:solidFill>
            <a:ln w="9525">
              <a:solidFill>
                <a:srgbClr val="969696"/>
              </a:solidFill>
              <a:round/>
            </a:ln>
            <a:effectLst/>
          </p:spPr>
          <p:txBody>
            <a:bodyPr wrap="square" anchor="ctr">
              <a:spAutoFit/>
            </a:bodyPr>
            <a:p>
              <a:pPr algn="ctr"/>
              <a:r>
                <a:rPr lang="zh-CN" altLang="en-US" sz="900" dirty="0">
                  <a:solidFill>
                    <a:srgbClr val="002060"/>
                  </a:solidFill>
                  <a:latin typeface="华文楷体" panose="02010600040101010101" pitchFamily="2" charset="-122"/>
                </a:rPr>
                <a:t>子合同</a:t>
              </a:r>
              <a:r>
                <a:rPr lang="en-US" altLang="zh-CN" sz="900" dirty="0">
                  <a:solidFill>
                    <a:srgbClr val="002060"/>
                  </a:solidFill>
                  <a:latin typeface="华文楷体" panose="02010600040101010101" pitchFamily="2" charset="-122"/>
                </a:rPr>
                <a:t>X</a:t>
              </a:r>
              <a:endParaRPr lang="en-US" altLang="zh-CN" sz="900" dirty="0">
                <a:solidFill>
                  <a:srgbClr val="002060"/>
                </a:solidFill>
                <a:latin typeface="华文楷体" panose="02010600040101010101" pitchFamily="2" charset="-122"/>
              </a:endParaRPr>
            </a:p>
          </p:txBody>
        </p:sp>
        <p:sp>
          <p:nvSpPr>
            <p:cNvPr id="1049541" name="AutoShape 31"/>
            <p:cNvSpPr>
              <a:spLocks noChangeArrowheads="1"/>
            </p:cNvSpPr>
            <p:nvPr/>
          </p:nvSpPr>
          <p:spPr bwMode="auto">
            <a:xfrm>
              <a:off x="3370542" y="3445385"/>
              <a:ext cx="781454" cy="262086"/>
            </a:xfrm>
            <a:prstGeom prst="foldedCorner">
              <a:avLst>
                <a:gd name="adj" fmla="val 12500"/>
              </a:avLst>
            </a:prstGeom>
            <a:solidFill>
              <a:srgbClr val="D9FFEC"/>
            </a:solidFill>
            <a:ln w="9525">
              <a:solidFill>
                <a:srgbClr val="969696"/>
              </a:solidFill>
              <a:round/>
            </a:ln>
            <a:effectLst/>
          </p:spPr>
          <p:txBody>
            <a:bodyPr wrap="square" anchor="ctr">
              <a:spAutoFit/>
            </a:bodyPr>
            <a:p>
              <a:pPr algn="ctr"/>
              <a:r>
                <a:rPr lang="zh-CN" altLang="en-US" sz="900" dirty="0">
                  <a:solidFill>
                    <a:srgbClr val="002060"/>
                  </a:solidFill>
                  <a:latin typeface="华文楷体" panose="02010600040101010101" pitchFamily="2" charset="-122"/>
                </a:rPr>
                <a:t>子合同</a:t>
              </a:r>
              <a:r>
                <a:rPr lang="en-US" altLang="zh-CN" sz="900" dirty="0">
                  <a:solidFill>
                    <a:srgbClr val="002060"/>
                  </a:solidFill>
                  <a:latin typeface="华文楷体" panose="02010600040101010101" pitchFamily="2" charset="-122"/>
                </a:rPr>
                <a:t>M</a:t>
              </a:r>
              <a:endParaRPr lang="en-US" altLang="zh-CN" sz="900" dirty="0">
                <a:solidFill>
                  <a:srgbClr val="002060"/>
                </a:solidFill>
                <a:latin typeface="华文楷体" panose="02010600040101010101" pitchFamily="2" charset="-122"/>
              </a:endParaRPr>
            </a:p>
          </p:txBody>
        </p:sp>
        <p:sp>
          <p:nvSpPr>
            <p:cNvPr id="1049542" name="Line 32"/>
            <p:cNvSpPr>
              <a:spLocks noChangeShapeType="1"/>
            </p:cNvSpPr>
            <p:nvPr/>
          </p:nvSpPr>
          <p:spPr bwMode="auto">
            <a:xfrm>
              <a:off x="3724106" y="3284354"/>
              <a:ext cx="0" cy="133409"/>
            </a:xfrm>
            <a:prstGeom prst="line">
              <a:avLst/>
            </a:prstGeom>
            <a:noFill/>
            <a:ln w="28575">
              <a:solidFill>
                <a:schemeClr val="tx1"/>
              </a:solidFill>
              <a:prstDash val="sysDot"/>
              <a:round/>
            </a:ln>
            <a:effectLst/>
          </p:spPr>
          <p:txBody>
            <a:bodyPr wrap="none" lIns="90000" tIns="46800" rIns="90000" bIns="46800" anchor="ctr"/>
            <a:p>
              <a:endParaRPr lang="zh-CN" altLang="en-US">
                <a:solidFill>
                  <a:srgbClr val="002060"/>
                </a:solidFill>
                <a:latin typeface="华文楷体" panose="02010600040101010101" pitchFamily="2" charset="-122"/>
              </a:endParaRPr>
            </a:p>
          </p:txBody>
        </p:sp>
        <p:sp>
          <p:nvSpPr>
            <p:cNvPr id="1049543" name="Rectangle 195"/>
            <p:cNvSpPr/>
            <p:nvPr/>
          </p:nvSpPr>
          <p:spPr bwMode="auto">
            <a:xfrm>
              <a:off x="169797" y="1530324"/>
              <a:ext cx="1262773" cy="202895"/>
            </a:xfrm>
            <a:prstGeom prst="rect">
              <a:avLst/>
            </a:prstGeom>
            <a:solidFill>
              <a:srgbClr val="92D301"/>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noAutofit/>
            </a:bodyPr>
            <a:p>
              <a:pPr algn="ctr" eaLnBrk="0" fontAlgn="base" hangingPunct="0">
                <a:spcBef>
                  <a:spcPct val="0"/>
                </a:spcBef>
                <a:spcAft>
                  <a:spcPct val="0"/>
                </a:spcAft>
              </a:pPr>
              <a:r>
                <a:rPr lang="zh-CN" altLang="en-US" sz="700" b="1" dirty="0">
                  <a:solidFill>
                    <a:srgbClr val="002060"/>
                  </a:solidFill>
                  <a:latin typeface="华文楷体" panose="02010600040101010101" pitchFamily="2" charset="-122"/>
                  <a:cs typeface="Arial" panose="020B0604020202020204" pitchFamily="34" charset="0"/>
                </a:rPr>
                <a:t>万众项目</a:t>
              </a:r>
              <a:endParaRPr lang="zh-CN" altLang="en-US" sz="700" b="1" dirty="0">
                <a:solidFill>
                  <a:srgbClr val="002060"/>
                </a:solidFill>
                <a:latin typeface="华文楷体" panose="02010600040101010101" pitchFamily="2" charset="-122"/>
                <a:cs typeface="Arial" panose="020B0604020202020204" pitchFamily="34" charset="0"/>
              </a:endParaRPr>
            </a:p>
          </p:txBody>
        </p:sp>
        <p:sp>
          <p:nvSpPr>
            <p:cNvPr id="1049544" name="Rectangle 208"/>
            <p:cNvSpPr/>
            <p:nvPr/>
          </p:nvSpPr>
          <p:spPr bwMode="auto">
            <a:xfrm>
              <a:off x="894723" y="2003503"/>
              <a:ext cx="771695" cy="136023"/>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en-US" altLang="zh-CN" sz="700" dirty="0">
                  <a:solidFill>
                    <a:srgbClr val="FFFFFF"/>
                  </a:solidFill>
                  <a:latin typeface="华文楷体" panose="02010600040101010101" pitchFamily="2" charset="-122"/>
                  <a:cs typeface="Arial" panose="020B0604020202020204" pitchFamily="34" charset="0"/>
                </a:rPr>
                <a:t>WBS:</a:t>
              </a:r>
              <a:r>
                <a:rPr lang="zh-CN" altLang="en-US" sz="700" dirty="0">
                  <a:solidFill>
                    <a:srgbClr val="FFFFFF"/>
                  </a:solidFill>
                  <a:latin typeface="华文楷体" panose="02010600040101010101" pitchFamily="2" charset="-122"/>
                  <a:cs typeface="Arial" panose="020B0604020202020204" pitchFamily="34" charset="0"/>
                </a:rPr>
                <a:t>万众</a:t>
              </a:r>
              <a:r>
                <a:rPr lang="en-US" altLang="zh-CN" sz="700" dirty="0">
                  <a:solidFill>
                    <a:srgbClr val="FFFFFF"/>
                  </a:solidFill>
                  <a:latin typeface="华文楷体" panose="02010600040101010101" pitchFamily="2" charset="-122"/>
                  <a:cs typeface="Arial" panose="020B0604020202020204" pitchFamily="34" charset="0"/>
                </a:rPr>
                <a:t>1#</a:t>
              </a:r>
              <a:endParaRPr lang="zh-CN" altLang="en-US" sz="700" dirty="0">
                <a:solidFill>
                  <a:srgbClr val="FFFFFF"/>
                </a:solidFill>
                <a:latin typeface="华文楷体" panose="02010600040101010101" pitchFamily="2" charset="-122"/>
                <a:cs typeface="Arial" panose="020B0604020202020204" pitchFamily="34" charset="0"/>
              </a:endParaRPr>
            </a:p>
          </p:txBody>
        </p:sp>
        <p:sp>
          <p:nvSpPr>
            <p:cNvPr id="1049545" name="Rectangle 212"/>
            <p:cNvSpPr/>
            <p:nvPr/>
          </p:nvSpPr>
          <p:spPr bwMode="auto">
            <a:xfrm>
              <a:off x="894723" y="2705758"/>
              <a:ext cx="771695" cy="136023"/>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en-US" altLang="zh-CN" sz="700" dirty="0">
                  <a:solidFill>
                    <a:srgbClr val="FFFFFF"/>
                  </a:solidFill>
                  <a:latin typeface="华文楷体" panose="02010600040101010101" pitchFamily="2" charset="-122"/>
                  <a:cs typeface="Arial" panose="020B0604020202020204" pitchFamily="34" charset="0"/>
                </a:rPr>
                <a:t>WBS:</a:t>
              </a:r>
              <a:r>
                <a:rPr lang="zh-CN" altLang="en-US" sz="700" dirty="0">
                  <a:solidFill>
                    <a:srgbClr val="FFFFFF"/>
                  </a:solidFill>
                  <a:latin typeface="华文楷体" panose="02010600040101010101" pitchFamily="2" charset="-122"/>
                  <a:cs typeface="Arial" panose="020B0604020202020204" pitchFamily="34" charset="0"/>
                </a:rPr>
                <a:t>万众</a:t>
              </a:r>
              <a:r>
                <a:rPr lang="en-US" altLang="zh-CN" sz="700" dirty="0">
                  <a:solidFill>
                    <a:srgbClr val="FFFFFF"/>
                  </a:solidFill>
                  <a:latin typeface="华文楷体" panose="02010600040101010101" pitchFamily="2" charset="-122"/>
                  <a:cs typeface="Arial" panose="020B0604020202020204" pitchFamily="34" charset="0"/>
                </a:rPr>
                <a:t>3#</a:t>
              </a:r>
              <a:endParaRPr lang="zh-CN" altLang="en-US" sz="700" dirty="0">
                <a:solidFill>
                  <a:srgbClr val="FFFFFF"/>
                </a:solidFill>
                <a:latin typeface="华文楷体" panose="02010600040101010101" pitchFamily="2" charset="-122"/>
                <a:cs typeface="Arial" panose="020B0604020202020204" pitchFamily="34" charset="0"/>
              </a:endParaRPr>
            </a:p>
          </p:txBody>
        </p:sp>
        <p:sp>
          <p:nvSpPr>
            <p:cNvPr id="1049546" name="Rectangle 213"/>
            <p:cNvSpPr/>
            <p:nvPr/>
          </p:nvSpPr>
          <p:spPr bwMode="auto">
            <a:xfrm>
              <a:off x="894723" y="2229893"/>
              <a:ext cx="771695" cy="136023"/>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en-US" altLang="zh-CN" sz="700" dirty="0">
                  <a:solidFill>
                    <a:srgbClr val="FFFFFF"/>
                  </a:solidFill>
                  <a:latin typeface="华文楷体" panose="02010600040101010101" pitchFamily="2" charset="-122"/>
                  <a:cs typeface="Arial" panose="020B0604020202020204" pitchFamily="34" charset="0"/>
                </a:rPr>
                <a:t>WBS:</a:t>
              </a:r>
              <a:r>
                <a:rPr lang="zh-CN" altLang="en-US" sz="700" dirty="0">
                  <a:solidFill>
                    <a:srgbClr val="FFFFFF"/>
                  </a:solidFill>
                  <a:latin typeface="华文楷体" panose="02010600040101010101" pitchFamily="2" charset="-122"/>
                  <a:cs typeface="Arial" panose="020B0604020202020204" pitchFamily="34" charset="0"/>
                </a:rPr>
                <a:t>万众</a:t>
              </a:r>
              <a:r>
                <a:rPr lang="en-US" altLang="zh-CN" sz="700" dirty="0">
                  <a:solidFill>
                    <a:srgbClr val="FFFFFF"/>
                  </a:solidFill>
                  <a:latin typeface="华文楷体" panose="02010600040101010101" pitchFamily="2" charset="-122"/>
                  <a:cs typeface="Arial" panose="020B0604020202020204" pitchFamily="34" charset="0"/>
                </a:rPr>
                <a:t>2#</a:t>
              </a:r>
              <a:endParaRPr lang="zh-CN" altLang="en-US" sz="700" dirty="0">
                <a:solidFill>
                  <a:srgbClr val="FFFFFF"/>
                </a:solidFill>
                <a:latin typeface="华文楷体" panose="02010600040101010101" pitchFamily="2" charset="-122"/>
                <a:cs typeface="Arial" panose="020B0604020202020204" pitchFamily="34" charset="0"/>
              </a:endParaRPr>
            </a:p>
          </p:txBody>
        </p:sp>
        <p:sp>
          <p:nvSpPr>
            <p:cNvPr id="1049547" name="Rectangle 220"/>
            <p:cNvSpPr/>
            <p:nvPr/>
          </p:nvSpPr>
          <p:spPr bwMode="auto">
            <a:xfrm>
              <a:off x="1305499" y="2866713"/>
              <a:ext cx="836000" cy="124132"/>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a:r>
                <a:rPr lang="en-US" altLang="zh-CN" sz="700" dirty="0">
                  <a:solidFill>
                    <a:srgbClr val="FFFFFF"/>
                  </a:solidFill>
                  <a:latin typeface="华文楷体" panose="02010600040101010101" pitchFamily="2" charset="-122"/>
                </a:rPr>
                <a:t>WBS:</a:t>
              </a:r>
              <a:r>
                <a:rPr lang="zh-CN" altLang="en-US" sz="700" dirty="0">
                  <a:solidFill>
                    <a:srgbClr val="FFFFFF"/>
                  </a:solidFill>
                  <a:latin typeface="华文楷体" panose="02010600040101010101" pitchFamily="2" charset="-122"/>
                </a:rPr>
                <a:t>设计</a:t>
              </a:r>
              <a:endParaRPr lang="zh-CN" altLang="en-US" sz="700" dirty="0">
                <a:solidFill>
                  <a:srgbClr val="FFFFFF"/>
                </a:solidFill>
                <a:latin typeface="华文楷体" panose="02010600040101010101" pitchFamily="2" charset="-122"/>
                <a:cs typeface="Arial" panose="020B0604020202020204" pitchFamily="34" charset="0"/>
              </a:endParaRPr>
            </a:p>
          </p:txBody>
        </p:sp>
        <p:cxnSp>
          <p:nvCxnSpPr>
            <p:cNvPr id="3145880" name="Elbow Connector 15"/>
            <p:cNvCxnSpPr>
              <a:stCxn id="1049551" idx="2"/>
              <a:endCxn id="1049544" idx="1"/>
            </p:cNvCxnSpPr>
            <p:nvPr/>
          </p:nvCxnSpPr>
          <p:spPr bwMode="auto">
            <a:xfrm rot="16200000" flipH="1">
              <a:off x="792481" y="1969273"/>
              <a:ext cx="110944" cy="93538"/>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1" name="Elbow Connector 18"/>
            <p:cNvCxnSpPr>
              <a:stCxn id="1049551" idx="2"/>
              <a:endCxn id="1049546" idx="1"/>
            </p:cNvCxnSpPr>
            <p:nvPr/>
          </p:nvCxnSpPr>
          <p:spPr bwMode="auto">
            <a:xfrm rot="16200000" flipH="1">
              <a:off x="679287" y="2082468"/>
              <a:ext cx="337335" cy="93538"/>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2" name="Elbow Connector 21"/>
            <p:cNvCxnSpPr>
              <a:stCxn id="1049551" idx="2"/>
              <a:endCxn id="1049545" idx="1"/>
            </p:cNvCxnSpPr>
            <p:nvPr/>
          </p:nvCxnSpPr>
          <p:spPr bwMode="auto">
            <a:xfrm rot="16200000" flipH="1">
              <a:off x="441354" y="2320401"/>
              <a:ext cx="813200" cy="93538"/>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3" name="Elbow Connector 27"/>
            <p:cNvCxnSpPr>
              <a:stCxn id="1049551" idx="2"/>
              <a:endCxn id="1049545" idx="1"/>
            </p:cNvCxnSpPr>
            <p:nvPr/>
          </p:nvCxnSpPr>
          <p:spPr bwMode="auto">
            <a:xfrm rot="16200000" flipH="1">
              <a:off x="441354" y="2320401"/>
              <a:ext cx="813200" cy="93538"/>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4" name="Elbow Connector 39"/>
            <p:cNvCxnSpPr>
              <a:stCxn id="1049545" idx="2"/>
              <a:endCxn id="1049547" idx="1"/>
            </p:cNvCxnSpPr>
            <p:nvPr/>
          </p:nvCxnSpPr>
          <p:spPr bwMode="auto">
            <a:xfrm rot="16200000" flipH="1">
              <a:off x="1249536" y="2872816"/>
              <a:ext cx="86998" cy="24928"/>
            </a:xfrm>
            <a:prstGeom prst="bentConnector2">
              <a:avLst/>
            </a:prstGeom>
            <a:noFill/>
            <a:ln w="9525" cap="flat" cmpd="sng" algn="ctr">
              <a:solidFill>
                <a:schemeClr val="tx1"/>
              </a:solidFill>
              <a:prstDash val="solid"/>
              <a:round/>
              <a:headEnd type="none" w="med" len="med"/>
              <a:tailEnd type="none" w="med" len="med"/>
            </a:ln>
            <a:effectLst/>
          </p:spPr>
        </p:cxnSp>
        <p:sp>
          <p:nvSpPr>
            <p:cNvPr id="1049548" name="Rectangle 229"/>
            <p:cNvSpPr/>
            <p:nvPr/>
          </p:nvSpPr>
          <p:spPr bwMode="auto">
            <a:xfrm>
              <a:off x="1305499" y="3027357"/>
              <a:ext cx="836000" cy="146052"/>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a:r>
                <a:rPr lang="en-US" altLang="zh-CN" sz="600" dirty="0">
                  <a:solidFill>
                    <a:srgbClr val="FFFFFF"/>
                  </a:solidFill>
                  <a:latin typeface="华文楷体" panose="02010600040101010101" pitchFamily="2" charset="-122"/>
                  <a:cs typeface="Arial" panose="020B0604020202020204" pitchFamily="34" charset="0"/>
                </a:rPr>
                <a:t>WBS:</a:t>
              </a:r>
              <a:r>
                <a:rPr lang="zh-CN" altLang="en-US" sz="600" dirty="0">
                  <a:solidFill>
                    <a:srgbClr val="FFFFFF"/>
                  </a:solidFill>
                  <a:latin typeface="华文楷体" panose="02010600040101010101" pitchFamily="2" charset="-122"/>
                  <a:cs typeface="Arial" panose="020B0604020202020204" pitchFamily="34" charset="0"/>
                </a:rPr>
                <a:t>安装</a:t>
              </a:r>
              <a:endParaRPr lang="zh-CN" altLang="en-US" sz="600" dirty="0">
                <a:solidFill>
                  <a:srgbClr val="FFFFFF"/>
                </a:solidFill>
                <a:latin typeface="华文楷体" panose="02010600040101010101" pitchFamily="2" charset="-122"/>
                <a:cs typeface="Arial" panose="020B0604020202020204" pitchFamily="34" charset="0"/>
              </a:endParaRPr>
            </a:p>
          </p:txBody>
        </p:sp>
        <p:cxnSp>
          <p:nvCxnSpPr>
            <p:cNvPr id="3145885" name="Elbow Connector 45"/>
            <p:cNvCxnSpPr>
              <a:stCxn id="1049545" idx="2"/>
              <a:endCxn id="1049548" idx="1"/>
            </p:cNvCxnSpPr>
            <p:nvPr/>
          </p:nvCxnSpPr>
          <p:spPr bwMode="auto">
            <a:xfrm rot="16200000" flipH="1">
              <a:off x="1163734" y="2958618"/>
              <a:ext cx="258602" cy="24928"/>
            </a:xfrm>
            <a:prstGeom prst="bentConnector2">
              <a:avLst/>
            </a:prstGeom>
            <a:noFill/>
            <a:ln w="9525" cap="flat" cmpd="sng" algn="ctr">
              <a:solidFill>
                <a:schemeClr val="tx1"/>
              </a:solidFill>
              <a:prstDash val="solid"/>
              <a:round/>
              <a:headEnd type="none" w="med" len="med"/>
              <a:tailEnd type="none" w="med" len="med"/>
            </a:ln>
            <a:effectLst/>
          </p:spPr>
        </p:cxnSp>
        <p:sp>
          <p:nvSpPr>
            <p:cNvPr id="1049549" name="Rectangle 231"/>
            <p:cNvSpPr/>
            <p:nvPr/>
          </p:nvSpPr>
          <p:spPr bwMode="auto">
            <a:xfrm>
              <a:off x="1305498" y="2390847"/>
              <a:ext cx="815101" cy="123635"/>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en-US" altLang="zh-CN" sz="700" dirty="0">
                  <a:solidFill>
                    <a:srgbClr val="FFFFFF"/>
                  </a:solidFill>
                  <a:latin typeface="华文楷体" panose="02010600040101010101" pitchFamily="2" charset="-122"/>
                </a:rPr>
                <a:t>WBS:</a:t>
              </a:r>
              <a:r>
                <a:rPr lang="zh-CN" altLang="en-US" sz="700" dirty="0">
                  <a:solidFill>
                    <a:srgbClr val="FFFFFF"/>
                  </a:solidFill>
                  <a:latin typeface="华文楷体" panose="02010600040101010101" pitchFamily="2" charset="-122"/>
                </a:rPr>
                <a:t>设计</a:t>
              </a:r>
              <a:endParaRPr lang="zh-CN" altLang="en-US" sz="700" dirty="0">
                <a:solidFill>
                  <a:srgbClr val="FFFFFF"/>
                </a:solidFill>
                <a:latin typeface="华文楷体" panose="02010600040101010101" pitchFamily="2" charset="-122"/>
                <a:cs typeface="Arial" panose="020B0604020202020204" pitchFamily="34" charset="0"/>
              </a:endParaRPr>
            </a:p>
          </p:txBody>
        </p:sp>
        <p:sp>
          <p:nvSpPr>
            <p:cNvPr id="1049550" name="Rectangle 233"/>
            <p:cNvSpPr/>
            <p:nvPr/>
          </p:nvSpPr>
          <p:spPr bwMode="auto">
            <a:xfrm>
              <a:off x="1305499" y="2551802"/>
              <a:ext cx="815100" cy="123635"/>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en-US" altLang="zh-CN" sz="700" dirty="0">
                  <a:solidFill>
                    <a:srgbClr val="FFFFFF"/>
                  </a:solidFill>
                  <a:latin typeface="华文楷体" panose="02010600040101010101" pitchFamily="2" charset="-122"/>
                </a:rPr>
                <a:t>WBS:</a:t>
              </a:r>
              <a:r>
                <a:rPr lang="zh-CN" altLang="en-US" sz="700" dirty="0">
                  <a:solidFill>
                    <a:srgbClr val="FFFFFF"/>
                  </a:solidFill>
                  <a:latin typeface="华文楷体" panose="02010600040101010101" pitchFamily="2" charset="-122"/>
                </a:rPr>
                <a:t>安装</a:t>
              </a:r>
              <a:endParaRPr lang="zh-CN" altLang="en-US" sz="700" dirty="0">
                <a:solidFill>
                  <a:srgbClr val="FFFFFF"/>
                </a:solidFill>
                <a:latin typeface="华文楷体" panose="02010600040101010101" pitchFamily="2" charset="-122"/>
                <a:cs typeface="Arial" panose="020B0604020202020204" pitchFamily="34" charset="0"/>
              </a:endParaRPr>
            </a:p>
          </p:txBody>
        </p:sp>
        <p:cxnSp>
          <p:nvCxnSpPr>
            <p:cNvPr id="3145886" name="Elbow Connector 50"/>
            <p:cNvCxnSpPr>
              <a:stCxn id="1049546" idx="2"/>
              <a:endCxn id="1049549" idx="1"/>
            </p:cNvCxnSpPr>
            <p:nvPr/>
          </p:nvCxnSpPr>
          <p:spPr bwMode="auto">
            <a:xfrm rot="16200000" flipH="1">
              <a:off x="1249660" y="2396826"/>
              <a:ext cx="86749" cy="24927"/>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7" name="Elbow Connector 53"/>
            <p:cNvCxnSpPr>
              <a:stCxn id="1049546" idx="2"/>
              <a:endCxn id="1049550" idx="1"/>
            </p:cNvCxnSpPr>
            <p:nvPr/>
          </p:nvCxnSpPr>
          <p:spPr bwMode="auto">
            <a:xfrm rot="16200000" flipH="1">
              <a:off x="1169183" y="2477304"/>
              <a:ext cx="247704" cy="24928"/>
            </a:xfrm>
            <a:prstGeom prst="bentConnector2">
              <a:avLst/>
            </a:prstGeom>
            <a:noFill/>
            <a:ln w="9525" cap="flat" cmpd="sng" algn="ctr">
              <a:solidFill>
                <a:schemeClr val="tx1"/>
              </a:solidFill>
              <a:prstDash val="solid"/>
              <a:round/>
              <a:headEnd type="none" w="med" len="med"/>
              <a:tailEnd type="none" w="med" len="med"/>
            </a:ln>
            <a:effectLst/>
          </p:spPr>
        </p:cxnSp>
        <p:sp>
          <p:nvSpPr>
            <p:cNvPr id="1049551" name="Rectangle 246"/>
            <p:cNvSpPr/>
            <p:nvPr/>
          </p:nvSpPr>
          <p:spPr bwMode="auto">
            <a:xfrm>
              <a:off x="415337" y="1779207"/>
              <a:ext cx="771695" cy="181363"/>
            </a:xfrm>
            <a:prstGeom prst="rect">
              <a:avLst/>
            </a:prstGeom>
            <a:solidFill>
              <a:schemeClr val="tx2">
                <a:lumMod val="5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a:r>
                <a:rPr lang="zh-CN" altLang="en-US" sz="700" dirty="0">
                  <a:solidFill>
                    <a:srgbClr val="FFFFFF"/>
                  </a:solidFill>
                  <a:latin typeface="华文楷体" panose="02010600040101010101" pitchFamily="2" charset="-122"/>
                </a:rPr>
                <a:t>万众</a:t>
              </a:r>
              <a:endParaRPr lang="zh-CN" altLang="en-US" sz="700" dirty="0">
                <a:solidFill>
                  <a:srgbClr val="FFFFFF"/>
                </a:solidFill>
                <a:latin typeface="华文楷体" panose="02010600040101010101" pitchFamily="2" charset="-122"/>
                <a:cs typeface="Arial" panose="020B0604020202020204" pitchFamily="34" charset="0"/>
              </a:endParaRPr>
            </a:p>
          </p:txBody>
        </p:sp>
        <p:cxnSp>
          <p:nvCxnSpPr>
            <p:cNvPr id="3145888" name="Elbow Connector 27"/>
            <p:cNvCxnSpPr>
              <a:stCxn id="1049536" idx="2"/>
              <a:endCxn id="1049539" idx="1"/>
            </p:cNvCxnSpPr>
            <p:nvPr/>
          </p:nvCxnSpPr>
          <p:spPr bwMode="auto">
            <a:xfrm rot="16200000" flipH="1">
              <a:off x="2310087" y="2286682"/>
              <a:ext cx="1001958" cy="12138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89" name="Elbow Connector 27"/>
            <p:cNvCxnSpPr>
              <a:endCxn id="1049551" idx="1"/>
            </p:cNvCxnSpPr>
            <p:nvPr/>
          </p:nvCxnSpPr>
          <p:spPr bwMode="auto">
            <a:xfrm rot="16200000" flipH="1">
              <a:off x="323606" y="1778157"/>
              <a:ext cx="120487" cy="6297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90" name="Elbow Connector 27"/>
            <p:cNvCxnSpPr>
              <a:stCxn id="1049536" idx="2"/>
              <a:endCxn id="1049538" idx="1"/>
            </p:cNvCxnSpPr>
            <p:nvPr/>
          </p:nvCxnSpPr>
          <p:spPr bwMode="auto">
            <a:xfrm rot="16200000" flipH="1">
              <a:off x="2548588" y="2048181"/>
              <a:ext cx="524957" cy="12138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91" name="Elbow Connector 27"/>
            <p:cNvCxnSpPr>
              <a:stCxn id="1049536" idx="2"/>
              <a:endCxn id="1049535" idx="1"/>
            </p:cNvCxnSpPr>
            <p:nvPr/>
          </p:nvCxnSpPr>
          <p:spPr bwMode="auto">
            <a:xfrm rot="16200000" flipH="1">
              <a:off x="2705415" y="1891354"/>
              <a:ext cx="211302" cy="12138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92" name="Elbow Connector 27"/>
            <p:cNvCxnSpPr>
              <a:stCxn id="1049539" idx="2"/>
              <a:endCxn id="1049541" idx="1"/>
            </p:cNvCxnSpPr>
            <p:nvPr/>
          </p:nvCxnSpPr>
          <p:spPr bwMode="auto">
            <a:xfrm rot="16200000" flipH="1">
              <a:off x="2999742" y="3205627"/>
              <a:ext cx="597031" cy="144569"/>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893" name="Elbow Connector 27"/>
            <p:cNvCxnSpPr>
              <a:stCxn id="1049539" idx="2"/>
              <a:endCxn id="1049540" idx="1"/>
            </p:cNvCxnSpPr>
            <p:nvPr/>
          </p:nvCxnSpPr>
          <p:spPr bwMode="auto">
            <a:xfrm rot="16200000" flipH="1">
              <a:off x="3219543" y="2985826"/>
              <a:ext cx="157428" cy="144569"/>
            </a:xfrm>
            <a:prstGeom prst="bentConnector2">
              <a:avLst/>
            </a:prstGeom>
            <a:noFill/>
            <a:ln w="9525" cap="flat" cmpd="sng" algn="ctr">
              <a:solidFill>
                <a:schemeClr val="tx1"/>
              </a:solidFill>
              <a:prstDash val="solid"/>
              <a:round/>
              <a:headEnd type="none" w="med" len="med"/>
              <a:tailEnd type="none" w="med" len="med"/>
            </a:ln>
            <a:effectLst/>
          </p:spPr>
        </p:cxnSp>
        <p:sp>
          <p:nvSpPr>
            <p:cNvPr id="1049552" name="Freeform 303"/>
            <p:cNvSpPr/>
            <p:nvPr/>
          </p:nvSpPr>
          <p:spPr bwMode="auto">
            <a:xfrm>
              <a:off x="1192193" y="1676400"/>
              <a:ext cx="1204898" cy="182541"/>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Lst>
              <a:ahLst/>
              <a:cxnLst>
                <a:cxn ang="0">
                  <a:pos x="connsiteX0-1" y="connsiteY0-2"/>
                </a:cxn>
                <a:cxn ang="0">
                  <a:pos x="connsiteX1-3" y="connsiteY1-4"/>
                </a:cxn>
                <a:cxn ang="0">
                  <a:pos x="connsiteX2-5" y="connsiteY2-6"/>
                </a:cxn>
              </a:cxnLst>
              <a:rect l="l" t="t" r="r" b="b"/>
              <a:pathLst>
                <a:path w="1469985" h="175549">
                  <a:moveTo>
                    <a:pt x="0" y="175549"/>
                  </a:moveTo>
                  <a:lnTo>
                    <a:pt x="762373" y="25078"/>
                  </a:lnTo>
                  <a:cubicBezTo>
                    <a:pt x="1007370" y="0"/>
                    <a:pt x="1424650" y="12539"/>
                    <a:pt x="1469985" y="25078"/>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53" name="Freeform 304"/>
            <p:cNvSpPr/>
            <p:nvPr/>
          </p:nvSpPr>
          <p:spPr bwMode="auto">
            <a:xfrm>
              <a:off x="1666830" y="2004993"/>
              <a:ext cx="1204898" cy="73002"/>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Lst>
              <a:ahLst/>
              <a:cxnLst>
                <a:cxn ang="0">
                  <a:pos x="connsiteX0-1" y="connsiteY0-2"/>
                </a:cxn>
                <a:cxn ang="0">
                  <a:pos x="connsiteX1-3" y="connsiteY1-4"/>
                </a:cxn>
                <a:cxn ang="0">
                  <a:pos x="connsiteX2-5" y="connsiteY2-6"/>
                </a:cxn>
              </a:cxnLst>
              <a:rect l="l" t="t" r="r" b="b"/>
              <a:pathLst>
                <a:path w="1469985" h="175549">
                  <a:moveTo>
                    <a:pt x="0" y="175549"/>
                  </a:moveTo>
                  <a:lnTo>
                    <a:pt x="762373" y="25078"/>
                  </a:lnTo>
                  <a:cubicBezTo>
                    <a:pt x="1007370" y="0"/>
                    <a:pt x="1424650" y="12539"/>
                    <a:pt x="1469985" y="25078"/>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54" name="Freeform 305"/>
            <p:cNvSpPr/>
            <p:nvPr/>
          </p:nvSpPr>
          <p:spPr bwMode="auto">
            <a:xfrm>
              <a:off x="1630317" y="2224071"/>
              <a:ext cx="1301669" cy="80233"/>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 name="connsiteX0-7" fmla="*/ 0 w 1469985"/>
                <a:gd name="connsiteY0-8" fmla="*/ 175549 h 175549"/>
                <a:gd name="connsiteX1-9" fmla="*/ 762373 w 1469985"/>
                <a:gd name="connsiteY1-10" fmla="*/ 25078 h 175549"/>
                <a:gd name="connsiteX2-11" fmla="*/ 1469985 w 1469985"/>
                <a:gd name="connsiteY2-12" fmla="*/ 25079 h 175549"/>
                <a:gd name="connsiteX0-13" fmla="*/ 0 w 1469985"/>
                <a:gd name="connsiteY0-14" fmla="*/ 222840 h 222840"/>
                <a:gd name="connsiteX1-15" fmla="*/ 762373 w 1469985"/>
                <a:gd name="connsiteY1-16" fmla="*/ 72369 h 222840"/>
                <a:gd name="connsiteX2-17" fmla="*/ 1469985 w 1469985"/>
                <a:gd name="connsiteY2-18" fmla="*/ 72370 h 222840"/>
                <a:gd name="connsiteX0-19" fmla="*/ 0 w 1469985"/>
                <a:gd name="connsiteY0-20" fmla="*/ 175549 h 192937"/>
                <a:gd name="connsiteX1-21" fmla="*/ 762373 w 1469985"/>
                <a:gd name="connsiteY1-22" fmla="*/ 25078 h 192937"/>
                <a:gd name="connsiteX2-23" fmla="*/ 1469985 w 1469985"/>
                <a:gd name="connsiteY2-24" fmla="*/ 192937 h 192937"/>
                <a:gd name="connsiteX0-25" fmla="*/ 0 w 1469985"/>
                <a:gd name="connsiteY0-26" fmla="*/ 175549 h 192937"/>
                <a:gd name="connsiteX1-27" fmla="*/ 568611 w 1469985"/>
                <a:gd name="connsiteY1-28" fmla="*/ 25079 h 192937"/>
                <a:gd name="connsiteX2-29" fmla="*/ 1469985 w 1469985"/>
                <a:gd name="connsiteY2-30" fmla="*/ 192937 h 192937"/>
                <a:gd name="connsiteX0-31" fmla="*/ 0 w 1588046"/>
                <a:gd name="connsiteY0-32" fmla="*/ 175549 h 192937"/>
                <a:gd name="connsiteX1-33" fmla="*/ 568611 w 1588046"/>
                <a:gd name="connsiteY1-34" fmla="*/ 25079 h 192937"/>
                <a:gd name="connsiteX2-35" fmla="*/ 1588046 w 1588046"/>
                <a:gd name="connsiteY2-36" fmla="*/ 192937 h 192937"/>
              </a:gdLst>
              <a:ahLst/>
              <a:cxnLst>
                <a:cxn ang="0">
                  <a:pos x="connsiteX0-1" y="connsiteY0-2"/>
                </a:cxn>
                <a:cxn ang="0">
                  <a:pos x="connsiteX1-3" y="connsiteY1-4"/>
                </a:cxn>
                <a:cxn ang="0">
                  <a:pos x="connsiteX2-5" y="connsiteY2-6"/>
                </a:cxn>
              </a:cxnLst>
              <a:rect l="l" t="t" r="r" b="b"/>
              <a:pathLst>
                <a:path w="1588046" h="192937">
                  <a:moveTo>
                    <a:pt x="0" y="175549"/>
                  </a:moveTo>
                  <a:lnTo>
                    <a:pt x="568611" y="25079"/>
                  </a:lnTo>
                  <a:cubicBezTo>
                    <a:pt x="813608" y="1"/>
                    <a:pt x="1331566" y="120567"/>
                    <a:pt x="1588046" y="192937"/>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55" name="Freeform 306"/>
            <p:cNvSpPr/>
            <p:nvPr/>
          </p:nvSpPr>
          <p:spPr bwMode="auto">
            <a:xfrm>
              <a:off x="1593804" y="2698740"/>
              <a:ext cx="1301669" cy="80233"/>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 name="connsiteX0-7" fmla="*/ 0 w 1469985"/>
                <a:gd name="connsiteY0-8" fmla="*/ 175549 h 175549"/>
                <a:gd name="connsiteX1-9" fmla="*/ 762373 w 1469985"/>
                <a:gd name="connsiteY1-10" fmla="*/ 25078 h 175549"/>
                <a:gd name="connsiteX2-11" fmla="*/ 1469985 w 1469985"/>
                <a:gd name="connsiteY2-12" fmla="*/ 25079 h 175549"/>
                <a:gd name="connsiteX0-13" fmla="*/ 0 w 1469985"/>
                <a:gd name="connsiteY0-14" fmla="*/ 222840 h 222840"/>
                <a:gd name="connsiteX1-15" fmla="*/ 762373 w 1469985"/>
                <a:gd name="connsiteY1-16" fmla="*/ 72369 h 222840"/>
                <a:gd name="connsiteX2-17" fmla="*/ 1469985 w 1469985"/>
                <a:gd name="connsiteY2-18" fmla="*/ 72370 h 222840"/>
                <a:gd name="connsiteX0-19" fmla="*/ 0 w 1469985"/>
                <a:gd name="connsiteY0-20" fmla="*/ 175549 h 192937"/>
                <a:gd name="connsiteX1-21" fmla="*/ 762373 w 1469985"/>
                <a:gd name="connsiteY1-22" fmla="*/ 25078 h 192937"/>
                <a:gd name="connsiteX2-23" fmla="*/ 1469985 w 1469985"/>
                <a:gd name="connsiteY2-24" fmla="*/ 192937 h 192937"/>
                <a:gd name="connsiteX0-25" fmla="*/ 0 w 1469985"/>
                <a:gd name="connsiteY0-26" fmla="*/ 175549 h 192937"/>
                <a:gd name="connsiteX1-27" fmla="*/ 568611 w 1469985"/>
                <a:gd name="connsiteY1-28" fmla="*/ 25079 h 192937"/>
                <a:gd name="connsiteX2-29" fmla="*/ 1469985 w 1469985"/>
                <a:gd name="connsiteY2-30" fmla="*/ 192937 h 192937"/>
                <a:gd name="connsiteX0-31" fmla="*/ 0 w 1588046"/>
                <a:gd name="connsiteY0-32" fmla="*/ 175549 h 192937"/>
                <a:gd name="connsiteX1-33" fmla="*/ 568611 w 1588046"/>
                <a:gd name="connsiteY1-34" fmla="*/ 25079 h 192937"/>
                <a:gd name="connsiteX2-35" fmla="*/ 1588046 w 1588046"/>
                <a:gd name="connsiteY2-36" fmla="*/ 192937 h 192937"/>
              </a:gdLst>
              <a:ahLst/>
              <a:cxnLst>
                <a:cxn ang="0">
                  <a:pos x="connsiteX0-1" y="connsiteY0-2"/>
                </a:cxn>
                <a:cxn ang="0">
                  <a:pos x="connsiteX1-3" y="connsiteY1-4"/>
                </a:cxn>
                <a:cxn ang="0">
                  <a:pos x="connsiteX2-5" y="connsiteY2-6"/>
                </a:cxn>
              </a:cxnLst>
              <a:rect l="l" t="t" r="r" b="b"/>
              <a:pathLst>
                <a:path w="1588046" h="192937">
                  <a:moveTo>
                    <a:pt x="0" y="175549"/>
                  </a:moveTo>
                  <a:lnTo>
                    <a:pt x="568611" y="25079"/>
                  </a:lnTo>
                  <a:cubicBezTo>
                    <a:pt x="813608" y="1"/>
                    <a:pt x="1331566" y="120567"/>
                    <a:pt x="1588046" y="192937"/>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56" name="Freeform 307"/>
            <p:cNvSpPr/>
            <p:nvPr/>
          </p:nvSpPr>
          <p:spPr bwMode="auto">
            <a:xfrm>
              <a:off x="2068473" y="2917795"/>
              <a:ext cx="1301669" cy="150061"/>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 name="connsiteX0-7" fmla="*/ 0 w 1469985"/>
                <a:gd name="connsiteY0-8" fmla="*/ 175549 h 175549"/>
                <a:gd name="connsiteX1-9" fmla="*/ 762373 w 1469985"/>
                <a:gd name="connsiteY1-10" fmla="*/ 25078 h 175549"/>
                <a:gd name="connsiteX2-11" fmla="*/ 1469985 w 1469985"/>
                <a:gd name="connsiteY2-12" fmla="*/ 25079 h 175549"/>
                <a:gd name="connsiteX0-13" fmla="*/ 0 w 1469985"/>
                <a:gd name="connsiteY0-14" fmla="*/ 222840 h 222840"/>
                <a:gd name="connsiteX1-15" fmla="*/ 762373 w 1469985"/>
                <a:gd name="connsiteY1-16" fmla="*/ 72369 h 222840"/>
                <a:gd name="connsiteX2-17" fmla="*/ 1469985 w 1469985"/>
                <a:gd name="connsiteY2-18" fmla="*/ 72370 h 222840"/>
                <a:gd name="connsiteX0-19" fmla="*/ 0 w 1469985"/>
                <a:gd name="connsiteY0-20" fmla="*/ 175549 h 192937"/>
                <a:gd name="connsiteX1-21" fmla="*/ 762373 w 1469985"/>
                <a:gd name="connsiteY1-22" fmla="*/ 25078 h 192937"/>
                <a:gd name="connsiteX2-23" fmla="*/ 1469985 w 1469985"/>
                <a:gd name="connsiteY2-24" fmla="*/ 192937 h 192937"/>
                <a:gd name="connsiteX0-25" fmla="*/ 0 w 1469985"/>
                <a:gd name="connsiteY0-26" fmla="*/ 175549 h 192937"/>
                <a:gd name="connsiteX1-27" fmla="*/ 568611 w 1469985"/>
                <a:gd name="connsiteY1-28" fmla="*/ 25079 h 192937"/>
                <a:gd name="connsiteX2-29" fmla="*/ 1469985 w 1469985"/>
                <a:gd name="connsiteY2-30" fmla="*/ 192937 h 192937"/>
                <a:gd name="connsiteX0-31" fmla="*/ 0 w 1588046"/>
                <a:gd name="connsiteY0-32" fmla="*/ 175549 h 192937"/>
                <a:gd name="connsiteX1-33" fmla="*/ 568611 w 1588046"/>
                <a:gd name="connsiteY1-34" fmla="*/ 25079 h 192937"/>
                <a:gd name="connsiteX2-35" fmla="*/ 1588046 w 1588046"/>
                <a:gd name="connsiteY2-36" fmla="*/ 192937 h 192937"/>
                <a:gd name="connsiteX0-37" fmla="*/ 0 w 1588046"/>
                <a:gd name="connsiteY0-38" fmla="*/ 54982 h 335779"/>
                <a:gd name="connsiteX1-39" fmla="*/ 568611 w 1588046"/>
                <a:gd name="connsiteY1-40" fmla="*/ 335779 h 335779"/>
                <a:gd name="connsiteX2-41" fmla="*/ 1588046 w 1588046"/>
                <a:gd name="connsiteY2-42" fmla="*/ 72370 h 335779"/>
                <a:gd name="connsiteX0-43" fmla="*/ 0 w 1588046"/>
                <a:gd name="connsiteY0-44" fmla="*/ 1 h 360853"/>
                <a:gd name="connsiteX1-45" fmla="*/ 568611 w 1588046"/>
                <a:gd name="connsiteY1-46" fmla="*/ 280798 h 360853"/>
                <a:gd name="connsiteX2-47" fmla="*/ 1588046 w 1588046"/>
                <a:gd name="connsiteY2-48" fmla="*/ 360853 h 360853"/>
                <a:gd name="connsiteX0-49" fmla="*/ 0 w 1588046"/>
                <a:gd name="connsiteY0-50" fmla="*/ 1 h 385319"/>
                <a:gd name="connsiteX1-51" fmla="*/ 568611 w 1588046"/>
                <a:gd name="connsiteY1-52" fmla="*/ 280798 h 385319"/>
                <a:gd name="connsiteX2-53" fmla="*/ 1588046 w 1588046"/>
                <a:gd name="connsiteY2-54" fmla="*/ 360853 h 385319"/>
                <a:gd name="connsiteX0-55" fmla="*/ 0 w 1588046"/>
                <a:gd name="connsiteY0-56" fmla="*/ 1 h 385319"/>
                <a:gd name="connsiteX1-57" fmla="*/ 568611 w 1588046"/>
                <a:gd name="connsiteY1-58" fmla="*/ 280798 h 385319"/>
                <a:gd name="connsiteX2-59" fmla="*/ 1588046 w 1588046"/>
                <a:gd name="connsiteY2-60" fmla="*/ 360853 h 385319"/>
                <a:gd name="connsiteX0-61" fmla="*/ 0 w 1588046"/>
                <a:gd name="connsiteY0-62" fmla="*/ 1 h 385319"/>
                <a:gd name="connsiteX1-63" fmla="*/ 568611 w 1588046"/>
                <a:gd name="connsiteY1-64" fmla="*/ 280798 h 385319"/>
                <a:gd name="connsiteX2-65" fmla="*/ 1588046 w 1588046"/>
                <a:gd name="connsiteY2-66" fmla="*/ 360853 h 385319"/>
                <a:gd name="connsiteX0-67" fmla="*/ 0 w 1588046"/>
                <a:gd name="connsiteY0-68" fmla="*/ 1 h 360853"/>
                <a:gd name="connsiteX1-69" fmla="*/ 568611 w 1588046"/>
                <a:gd name="connsiteY1-70" fmla="*/ 97444 h 360853"/>
                <a:gd name="connsiteX2-71" fmla="*/ 1588046 w 1588046"/>
                <a:gd name="connsiteY2-72" fmla="*/ 360853 h 360853"/>
              </a:gdLst>
              <a:ahLst/>
              <a:cxnLst>
                <a:cxn ang="0">
                  <a:pos x="connsiteX0-1" y="connsiteY0-2"/>
                </a:cxn>
                <a:cxn ang="0">
                  <a:pos x="connsiteX1-3" y="connsiteY1-4"/>
                </a:cxn>
                <a:cxn ang="0">
                  <a:pos x="connsiteX2-5" y="connsiteY2-6"/>
                </a:cxn>
              </a:cxnLst>
              <a:rect l="l" t="t" r="r" b="b"/>
              <a:pathLst>
                <a:path w="1588046" h="360853">
                  <a:moveTo>
                    <a:pt x="0" y="1"/>
                  </a:moveTo>
                  <a:cubicBezTo>
                    <a:pt x="189537" y="93600"/>
                    <a:pt x="386125" y="21352"/>
                    <a:pt x="568611" y="97444"/>
                  </a:cubicBezTo>
                  <a:cubicBezTo>
                    <a:pt x="834950" y="201965"/>
                    <a:pt x="1331566" y="288483"/>
                    <a:pt x="1588046" y="360853"/>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sp>
          <p:nvSpPr>
            <p:cNvPr id="1049557" name="Freeform 308"/>
            <p:cNvSpPr/>
            <p:nvPr/>
          </p:nvSpPr>
          <p:spPr bwMode="auto">
            <a:xfrm>
              <a:off x="2104986" y="3136897"/>
              <a:ext cx="1301669" cy="402430"/>
            </a:xfrm>
            <a:custGeom>
              <a:avLst/>
              <a:gdLst>
                <a:gd name="connsiteX0" fmla="*/ 0 w 1469985"/>
                <a:gd name="connsiteY0" fmla="*/ 175549 h 175549"/>
                <a:gd name="connsiteX1" fmla="*/ 1134319 w 1469985"/>
                <a:gd name="connsiteY1" fmla="*/ 25078 h 175549"/>
                <a:gd name="connsiteX2" fmla="*/ 1469985 w 1469985"/>
                <a:gd name="connsiteY2" fmla="*/ 25078 h 175549"/>
                <a:gd name="connsiteX0-1" fmla="*/ 0 w 1469985"/>
                <a:gd name="connsiteY0-2" fmla="*/ 175549 h 175549"/>
                <a:gd name="connsiteX1-3" fmla="*/ 762373 w 1469985"/>
                <a:gd name="connsiteY1-4" fmla="*/ 25078 h 175549"/>
                <a:gd name="connsiteX2-5" fmla="*/ 1469985 w 1469985"/>
                <a:gd name="connsiteY2-6" fmla="*/ 25078 h 175549"/>
                <a:gd name="connsiteX0-7" fmla="*/ 0 w 1469985"/>
                <a:gd name="connsiteY0-8" fmla="*/ 175549 h 175549"/>
                <a:gd name="connsiteX1-9" fmla="*/ 762373 w 1469985"/>
                <a:gd name="connsiteY1-10" fmla="*/ 25078 h 175549"/>
                <a:gd name="connsiteX2-11" fmla="*/ 1469985 w 1469985"/>
                <a:gd name="connsiteY2-12" fmla="*/ 25079 h 175549"/>
                <a:gd name="connsiteX0-13" fmla="*/ 0 w 1469985"/>
                <a:gd name="connsiteY0-14" fmla="*/ 222840 h 222840"/>
                <a:gd name="connsiteX1-15" fmla="*/ 762373 w 1469985"/>
                <a:gd name="connsiteY1-16" fmla="*/ 72369 h 222840"/>
                <a:gd name="connsiteX2-17" fmla="*/ 1469985 w 1469985"/>
                <a:gd name="connsiteY2-18" fmla="*/ 72370 h 222840"/>
                <a:gd name="connsiteX0-19" fmla="*/ 0 w 1469985"/>
                <a:gd name="connsiteY0-20" fmla="*/ 175549 h 192937"/>
                <a:gd name="connsiteX1-21" fmla="*/ 762373 w 1469985"/>
                <a:gd name="connsiteY1-22" fmla="*/ 25078 h 192937"/>
                <a:gd name="connsiteX2-23" fmla="*/ 1469985 w 1469985"/>
                <a:gd name="connsiteY2-24" fmla="*/ 192937 h 192937"/>
                <a:gd name="connsiteX0-25" fmla="*/ 0 w 1469985"/>
                <a:gd name="connsiteY0-26" fmla="*/ 175549 h 192937"/>
                <a:gd name="connsiteX1-27" fmla="*/ 568611 w 1469985"/>
                <a:gd name="connsiteY1-28" fmla="*/ 25079 h 192937"/>
                <a:gd name="connsiteX2-29" fmla="*/ 1469985 w 1469985"/>
                <a:gd name="connsiteY2-30" fmla="*/ 192937 h 192937"/>
                <a:gd name="connsiteX0-31" fmla="*/ 0 w 1588046"/>
                <a:gd name="connsiteY0-32" fmla="*/ 175549 h 192937"/>
                <a:gd name="connsiteX1-33" fmla="*/ 568611 w 1588046"/>
                <a:gd name="connsiteY1-34" fmla="*/ 25079 h 192937"/>
                <a:gd name="connsiteX2-35" fmla="*/ 1588046 w 1588046"/>
                <a:gd name="connsiteY2-36" fmla="*/ 192937 h 192937"/>
                <a:gd name="connsiteX0-37" fmla="*/ 0 w 1588046"/>
                <a:gd name="connsiteY0-38" fmla="*/ 54982 h 335779"/>
                <a:gd name="connsiteX1-39" fmla="*/ 568611 w 1588046"/>
                <a:gd name="connsiteY1-40" fmla="*/ 335779 h 335779"/>
                <a:gd name="connsiteX2-41" fmla="*/ 1588046 w 1588046"/>
                <a:gd name="connsiteY2-42" fmla="*/ 72370 h 335779"/>
                <a:gd name="connsiteX0-43" fmla="*/ 0 w 1588046"/>
                <a:gd name="connsiteY0-44" fmla="*/ 1 h 360853"/>
                <a:gd name="connsiteX1-45" fmla="*/ 568611 w 1588046"/>
                <a:gd name="connsiteY1-46" fmla="*/ 280798 h 360853"/>
                <a:gd name="connsiteX2-47" fmla="*/ 1588046 w 1588046"/>
                <a:gd name="connsiteY2-48" fmla="*/ 360853 h 360853"/>
                <a:gd name="connsiteX0-49" fmla="*/ 0 w 1588046"/>
                <a:gd name="connsiteY0-50" fmla="*/ 1 h 385319"/>
                <a:gd name="connsiteX1-51" fmla="*/ 568611 w 1588046"/>
                <a:gd name="connsiteY1-52" fmla="*/ 280798 h 385319"/>
                <a:gd name="connsiteX2-53" fmla="*/ 1588046 w 1588046"/>
                <a:gd name="connsiteY2-54" fmla="*/ 360853 h 385319"/>
                <a:gd name="connsiteX0-55" fmla="*/ 0 w 1588046"/>
                <a:gd name="connsiteY0-56" fmla="*/ 1 h 385319"/>
                <a:gd name="connsiteX1-57" fmla="*/ 568611 w 1588046"/>
                <a:gd name="connsiteY1-58" fmla="*/ 280798 h 385319"/>
                <a:gd name="connsiteX2-59" fmla="*/ 1588046 w 1588046"/>
                <a:gd name="connsiteY2-60" fmla="*/ 360853 h 385319"/>
                <a:gd name="connsiteX0-61" fmla="*/ 0 w 1588046"/>
                <a:gd name="connsiteY0-62" fmla="*/ 1 h 385319"/>
                <a:gd name="connsiteX1-63" fmla="*/ 568611 w 1588046"/>
                <a:gd name="connsiteY1-64" fmla="*/ 280798 h 385319"/>
                <a:gd name="connsiteX2-65" fmla="*/ 1588046 w 1588046"/>
                <a:gd name="connsiteY2-66" fmla="*/ 360853 h 385319"/>
                <a:gd name="connsiteX0-67" fmla="*/ 0 w 1588046"/>
                <a:gd name="connsiteY0-68" fmla="*/ 1 h 360853"/>
                <a:gd name="connsiteX1-69" fmla="*/ 568611 w 1588046"/>
                <a:gd name="connsiteY1-70" fmla="*/ 97444 h 360853"/>
                <a:gd name="connsiteX2-71" fmla="*/ 1588046 w 1588046"/>
                <a:gd name="connsiteY2-72" fmla="*/ 360853 h 360853"/>
                <a:gd name="connsiteX0-73" fmla="*/ 0 w 1588046"/>
                <a:gd name="connsiteY0-74" fmla="*/ 1 h 967727"/>
                <a:gd name="connsiteX1-75" fmla="*/ 568611 w 1588046"/>
                <a:gd name="connsiteY1-76" fmla="*/ 97444 h 967727"/>
                <a:gd name="connsiteX2-77" fmla="*/ 1588046 w 1588046"/>
                <a:gd name="connsiteY2-78" fmla="*/ 967727 h 967727"/>
                <a:gd name="connsiteX0-79" fmla="*/ 0 w 1588046"/>
                <a:gd name="connsiteY0-80" fmla="*/ 1 h 967727"/>
                <a:gd name="connsiteX1-81" fmla="*/ 731219 w 1588046"/>
                <a:gd name="connsiteY1-82" fmla="*/ 353105 h 967727"/>
                <a:gd name="connsiteX2-83" fmla="*/ 1588046 w 1588046"/>
                <a:gd name="connsiteY2-84" fmla="*/ 967727 h 967727"/>
              </a:gdLst>
              <a:ahLst/>
              <a:cxnLst>
                <a:cxn ang="0">
                  <a:pos x="connsiteX0-1" y="connsiteY0-2"/>
                </a:cxn>
                <a:cxn ang="0">
                  <a:pos x="connsiteX1-3" y="connsiteY1-4"/>
                </a:cxn>
                <a:cxn ang="0">
                  <a:pos x="connsiteX2-5" y="connsiteY2-6"/>
                </a:cxn>
              </a:cxnLst>
              <a:rect l="l" t="t" r="r" b="b"/>
              <a:pathLst>
                <a:path w="1588046" h="967727">
                  <a:moveTo>
                    <a:pt x="0" y="1"/>
                  </a:moveTo>
                  <a:cubicBezTo>
                    <a:pt x="189537" y="93600"/>
                    <a:pt x="548733" y="277013"/>
                    <a:pt x="731219" y="353105"/>
                  </a:cubicBezTo>
                  <a:cubicBezTo>
                    <a:pt x="997558" y="457626"/>
                    <a:pt x="1331566" y="895357"/>
                    <a:pt x="1588046" y="967727"/>
                  </a:cubicBezTo>
                </a:path>
              </a:pathLst>
            </a:custGeom>
            <a:ln w="19050">
              <a:solidFill>
                <a:srgbClr val="FF0000"/>
              </a:solidFill>
              <a:prstDash val="sysDot"/>
              <a:tailEnd type="triangle"/>
            </a:ln>
          </p:spPr>
          <p:style>
            <a:lnRef idx="1">
              <a:schemeClr val="dk1"/>
            </a:lnRef>
            <a:fillRef idx="0">
              <a:schemeClr val="dk1"/>
            </a:fillRef>
            <a:effectRef idx="0">
              <a:schemeClr val="dk1"/>
            </a:effectRef>
            <a:fontRef idx="minor">
              <a:schemeClr val="tx1"/>
            </a:fontRef>
          </p:style>
          <p:txBody>
            <a:bodyPr rtlCol="0" anchor="ctr"/>
            <a:p>
              <a:pPr algn="ctr"/>
              <a:endParaRPr lang="zh-CN" altLang="en-US">
                <a:solidFill>
                  <a:srgbClr val="002060"/>
                </a:solidFill>
                <a:latin typeface="华文楷体" panose="02010600040101010101" pitchFamily="2" charset="-122"/>
              </a:endParaRPr>
            </a:p>
          </p:txBody>
        </p:sp>
      </p:grpSp>
      <p:sp>
        <p:nvSpPr>
          <p:cNvPr id="1049558" name="Rectangle 311"/>
          <p:cNvSpPr/>
          <p:nvPr/>
        </p:nvSpPr>
        <p:spPr>
          <a:xfrm>
            <a:off x="4447438" y="1355718"/>
            <a:ext cx="1685215" cy="2519397"/>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多种销售业务类型</a:t>
            </a:r>
            <a:endParaRPr lang="zh-CN" altLang="en-US" sz="1200" dirty="0">
              <a:solidFill>
                <a:srgbClr val="002060"/>
              </a:solidFill>
              <a:latin typeface="华文楷体" panose="02010600040101010101" pitchFamily="2" charset="-122"/>
            </a:endParaRPr>
          </a:p>
        </p:txBody>
      </p:sp>
      <p:sp>
        <p:nvSpPr>
          <p:cNvPr id="1049559" name="Rounded Rectangle 312"/>
          <p:cNvSpPr/>
          <p:nvPr/>
        </p:nvSpPr>
        <p:spPr>
          <a:xfrm>
            <a:off x="4647700" y="1587658"/>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整机销售</a:t>
            </a:r>
            <a:endParaRPr lang="zh-CN" altLang="en-US" sz="1000" dirty="0">
              <a:solidFill>
                <a:schemeClr val="bg1"/>
              </a:solidFill>
              <a:latin typeface="华文楷体" panose="02010600040101010101" pitchFamily="2" charset="-122"/>
            </a:endParaRPr>
          </a:p>
        </p:txBody>
      </p:sp>
      <p:sp>
        <p:nvSpPr>
          <p:cNvPr id="1049560" name="Rounded Rectangle 59"/>
          <p:cNvSpPr/>
          <p:nvPr/>
        </p:nvSpPr>
        <p:spPr>
          <a:xfrm>
            <a:off x="4647700" y="1869017"/>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备件销售</a:t>
            </a:r>
            <a:endParaRPr lang="zh-CN" altLang="en-US" sz="1000" dirty="0">
              <a:solidFill>
                <a:schemeClr val="bg1"/>
              </a:solidFill>
              <a:latin typeface="华文楷体" panose="02010600040101010101" pitchFamily="2" charset="-122"/>
            </a:endParaRPr>
          </a:p>
        </p:txBody>
      </p:sp>
      <p:sp>
        <p:nvSpPr>
          <p:cNvPr id="1049561" name="Rounded Rectangle 60"/>
          <p:cNvSpPr/>
          <p:nvPr/>
        </p:nvSpPr>
        <p:spPr>
          <a:xfrm>
            <a:off x="4647700" y="2148279"/>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来料加工销售</a:t>
            </a:r>
            <a:endParaRPr lang="zh-CN" altLang="en-US" sz="1000" dirty="0">
              <a:solidFill>
                <a:schemeClr val="bg1"/>
              </a:solidFill>
              <a:latin typeface="华文楷体" panose="02010600040101010101" pitchFamily="2" charset="-122"/>
            </a:endParaRPr>
          </a:p>
        </p:txBody>
      </p:sp>
      <p:sp>
        <p:nvSpPr>
          <p:cNvPr id="1049562" name="Rounded Rectangle 61"/>
          <p:cNvSpPr/>
          <p:nvPr/>
        </p:nvSpPr>
        <p:spPr>
          <a:xfrm>
            <a:off x="4647700" y="2438259"/>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原材料销售</a:t>
            </a:r>
            <a:endParaRPr lang="zh-CN" altLang="en-US" sz="1000" dirty="0">
              <a:solidFill>
                <a:schemeClr val="bg1"/>
              </a:solidFill>
              <a:latin typeface="华文楷体" panose="02010600040101010101" pitchFamily="2" charset="-122"/>
            </a:endParaRPr>
          </a:p>
        </p:txBody>
      </p:sp>
      <p:sp>
        <p:nvSpPr>
          <p:cNvPr id="1049563" name="Rounded Rectangle 62"/>
          <p:cNvSpPr/>
          <p:nvPr/>
        </p:nvSpPr>
        <p:spPr>
          <a:xfrm>
            <a:off x="4647700" y="2719608"/>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工程服务销售</a:t>
            </a:r>
            <a:endParaRPr lang="zh-CN" altLang="en-US" sz="1000" dirty="0">
              <a:solidFill>
                <a:schemeClr val="bg1"/>
              </a:solidFill>
              <a:latin typeface="华文楷体" panose="02010600040101010101" pitchFamily="2" charset="-122"/>
            </a:endParaRPr>
          </a:p>
        </p:txBody>
      </p:sp>
      <p:sp>
        <p:nvSpPr>
          <p:cNvPr id="1049564" name="Rounded Rectangle 63"/>
          <p:cNvSpPr/>
          <p:nvPr/>
        </p:nvSpPr>
        <p:spPr>
          <a:xfrm>
            <a:off x="4647700" y="3009588"/>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技术服务销售</a:t>
            </a:r>
            <a:endParaRPr lang="zh-CN" altLang="en-US" sz="1000" dirty="0">
              <a:solidFill>
                <a:schemeClr val="bg1"/>
              </a:solidFill>
              <a:latin typeface="华文楷体" panose="02010600040101010101" pitchFamily="2" charset="-122"/>
            </a:endParaRPr>
          </a:p>
        </p:txBody>
      </p:sp>
      <p:sp>
        <p:nvSpPr>
          <p:cNvPr id="1049565" name="Rounded Rectangle 64"/>
          <p:cNvSpPr/>
          <p:nvPr/>
        </p:nvSpPr>
        <p:spPr>
          <a:xfrm>
            <a:off x="4647700" y="3290889"/>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改造业务销售</a:t>
            </a:r>
            <a:endParaRPr lang="zh-CN" altLang="en-US" sz="1000" dirty="0">
              <a:solidFill>
                <a:schemeClr val="bg1"/>
              </a:solidFill>
              <a:latin typeface="华文楷体" panose="02010600040101010101" pitchFamily="2" charset="-122"/>
            </a:endParaRPr>
          </a:p>
        </p:txBody>
      </p:sp>
      <p:sp>
        <p:nvSpPr>
          <p:cNvPr id="1049566" name="Rounded Rectangle 65"/>
          <p:cNvSpPr/>
          <p:nvPr/>
        </p:nvSpPr>
        <p:spPr>
          <a:xfrm>
            <a:off x="4647700" y="3572237"/>
            <a:ext cx="1280764" cy="255591"/>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维修业务销售</a:t>
            </a:r>
            <a:endParaRPr lang="zh-CN" altLang="en-US" sz="1000" dirty="0">
              <a:solidFill>
                <a:schemeClr val="bg1"/>
              </a:solidFill>
              <a:latin typeface="华文楷体" panose="02010600040101010101" pitchFamily="2" charset="-122"/>
            </a:endParaRPr>
          </a:p>
        </p:txBody>
      </p:sp>
      <p:sp>
        <p:nvSpPr>
          <p:cNvPr id="1049567" name="Rectangle 66"/>
          <p:cNvSpPr/>
          <p:nvPr/>
        </p:nvSpPr>
        <p:spPr>
          <a:xfrm>
            <a:off x="515827" y="3935241"/>
            <a:ext cx="5616829" cy="839800"/>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系统销售合同管理集成各种业务功能</a:t>
            </a:r>
            <a:endParaRPr lang="zh-CN" altLang="en-US" sz="1200" dirty="0">
              <a:solidFill>
                <a:srgbClr val="002060"/>
              </a:solidFill>
              <a:latin typeface="华文楷体" panose="02010600040101010101" pitchFamily="2" charset="-122"/>
            </a:endParaRPr>
          </a:p>
        </p:txBody>
      </p:sp>
      <p:sp>
        <p:nvSpPr>
          <p:cNvPr id="1049568" name="Rounded Rectangle 67"/>
          <p:cNvSpPr/>
          <p:nvPr/>
        </p:nvSpPr>
        <p:spPr>
          <a:xfrm>
            <a:off x="672558"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定价管理</a:t>
            </a:r>
            <a:endParaRPr lang="zh-CN" altLang="en-US" sz="1000" dirty="0">
              <a:solidFill>
                <a:schemeClr val="bg1"/>
              </a:solidFill>
              <a:latin typeface="华文楷体" panose="02010600040101010101" pitchFamily="2" charset="-122"/>
            </a:endParaRPr>
          </a:p>
        </p:txBody>
      </p:sp>
      <p:sp>
        <p:nvSpPr>
          <p:cNvPr id="1049569" name="Rounded Rectangle 68"/>
          <p:cNvSpPr/>
          <p:nvPr/>
        </p:nvSpPr>
        <p:spPr>
          <a:xfrm>
            <a:off x="1548870"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信用管理</a:t>
            </a:r>
            <a:endParaRPr lang="zh-CN" altLang="en-US" sz="1000" dirty="0">
              <a:solidFill>
                <a:schemeClr val="bg1"/>
              </a:solidFill>
              <a:latin typeface="华文楷体" panose="02010600040101010101" pitchFamily="2" charset="-122"/>
            </a:endParaRPr>
          </a:p>
        </p:txBody>
      </p:sp>
      <p:sp>
        <p:nvSpPr>
          <p:cNvPr id="1049570" name="Rounded Rectangle 69"/>
          <p:cNvSpPr/>
          <p:nvPr/>
        </p:nvSpPr>
        <p:spPr>
          <a:xfrm>
            <a:off x="2425182"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发货计划</a:t>
            </a:r>
            <a:endParaRPr lang="zh-CN" altLang="en-US" sz="1000" dirty="0">
              <a:solidFill>
                <a:schemeClr val="bg1"/>
              </a:solidFill>
              <a:latin typeface="华文楷体" panose="02010600040101010101" pitchFamily="2" charset="-122"/>
            </a:endParaRPr>
          </a:p>
        </p:txBody>
      </p:sp>
      <p:sp>
        <p:nvSpPr>
          <p:cNvPr id="1049571" name="Rounded Rectangle 70"/>
          <p:cNvSpPr/>
          <p:nvPr/>
        </p:nvSpPr>
        <p:spPr>
          <a:xfrm>
            <a:off x="3301494"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发票管理</a:t>
            </a:r>
            <a:endParaRPr lang="zh-CN" altLang="en-US" sz="1000" dirty="0">
              <a:solidFill>
                <a:schemeClr val="bg1"/>
              </a:solidFill>
              <a:latin typeface="华文楷体" panose="02010600040101010101" pitchFamily="2" charset="-122"/>
            </a:endParaRPr>
          </a:p>
        </p:txBody>
      </p:sp>
      <p:sp>
        <p:nvSpPr>
          <p:cNvPr id="1049572" name="Rounded Rectangle 71"/>
          <p:cNvSpPr/>
          <p:nvPr/>
        </p:nvSpPr>
        <p:spPr>
          <a:xfrm>
            <a:off x="4144098"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可用性检查</a:t>
            </a:r>
            <a:endParaRPr lang="zh-CN" altLang="en-US" sz="1000" dirty="0">
              <a:solidFill>
                <a:schemeClr val="bg1"/>
              </a:solidFill>
              <a:latin typeface="华文楷体" panose="02010600040101010101" pitchFamily="2" charset="-122"/>
            </a:endParaRPr>
          </a:p>
        </p:txBody>
      </p:sp>
      <p:sp>
        <p:nvSpPr>
          <p:cNvPr id="1049573" name="Rounded Rectangle 72"/>
          <p:cNvSpPr/>
          <p:nvPr/>
        </p:nvSpPr>
        <p:spPr>
          <a:xfrm>
            <a:off x="4986705" y="4227395"/>
            <a:ext cx="741495"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业务伙伴管理</a:t>
            </a:r>
            <a:endParaRPr lang="zh-CN" altLang="en-US" sz="1000" dirty="0">
              <a:solidFill>
                <a:schemeClr val="bg1"/>
              </a:solidFill>
              <a:latin typeface="华文楷体" panose="02010600040101010101" pitchFamily="2" charset="-122"/>
            </a:endParaRPr>
          </a:p>
        </p:txBody>
      </p:sp>
      <p:sp>
        <p:nvSpPr>
          <p:cNvPr id="1049574" name="Rectangle 73"/>
          <p:cNvSpPr/>
          <p:nvPr/>
        </p:nvSpPr>
        <p:spPr>
          <a:xfrm>
            <a:off x="515827" y="4837312"/>
            <a:ext cx="5616829" cy="1095390"/>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200" dirty="0">
                <a:solidFill>
                  <a:srgbClr val="002060"/>
                </a:solidFill>
                <a:latin typeface="华文楷体" panose="02010600040101010101" pitchFamily="2" charset="-122"/>
              </a:rPr>
              <a:t>销售合同管理集成文档管理功能</a:t>
            </a:r>
            <a:endParaRPr lang="zh-CN" altLang="en-US" sz="1200" dirty="0">
              <a:solidFill>
                <a:srgbClr val="002060"/>
              </a:solidFill>
              <a:latin typeface="华文楷体" panose="02010600040101010101" pitchFamily="2" charset="-122"/>
            </a:endParaRPr>
          </a:p>
        </p:txBody>
      </p:sp>
      <p:sp>
        <p:nvSpPr>
          <p:cNvPr id="1049575" name="Rounded Rectangle 74"/>
          <p:cNvSpPr/>
          <p:nvPr/>
        </p:nvSpPr>
        <p:spPr>
          <a:xfrm>
            <a:off x="672554" y="5202492"/>
            <a:ext cx="1685216"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r>
              <a:rPr lang="zh-CN" altLang="en-US" sz="1000" dirty="0">
                <a:solidFill>
                  <a:schemeClr val="bg1"/>
                </a:solidFill>
                <a:latin typeface="华文楷体" panose="02010600040101010101" pitchFamily="2" charset="-122"/>
              </a:rPr>
              <a:t>简化的文档管理：订单服务对象管理</a:t>
            </a:r>
            <a:endParaRPr lang="zh-CN" altLang="en-US" sz="1000" dirty="0">
              <a:solidFill>
                <a:schemeClr val="bg1"/>
              </a:solidFill>
              <a:latin typeface="华文楷体" panose="02010600040101010101" pitchFamily="2" charset="-122"/>
            </a:endParaRPr>
          </a:p>
        </p:txBody>
      </p:sp>
      <p:sp>
        <p:nvSpPr>
          <p:cNvPr id="1049576" name="Rounded Rectangle 75"/>
          <p:cNvSpPr/>
          <p:nvPr/>
        </p:nvSpPr>
        <p:spPr>
          <a:xfrm>
            <a:off x="4278914" y="5202492"/>
            <a:ext cx="1651512"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r>
              <a:rPr lang="zh-CN" altLang="en-US" sz="1000" dirty="0">
                <a:solidFill>
                  <a:schemeClr val="bg1"/>
                </a:solidFill>
                <a:latin typeface="华文楷体" panose="02010600040101010101" pitchFamily="2" charset="-122"/>
              </a:rPr>
              <a:t>标准的文档管理：使用</a:t>
            </a:r>
            <a:r>
              <a:rPr lang="en-US" altLang="zh-CN" sz="1000" dirty="0">
                <a:solidFill>
                  <a:schemeClr val="bg1"/>
                </a:solidFill>
                <a:latin typeface="华文楷体" panose="02010600040101010101" pitchFamily="2" charset="-122"/>
              </a:rPr>
              <a:t>DMS</a:t>
            </a:r>
            <a:r>
              <a:rPr lang="zh-CN" altLang="en-US" sz="1000" dirty="0">
                <a:solidFill>
                  <a:schemeClr val="bg1"/>
                </a:solidFill>
                <a:latin typeface="华文楷体" panose="02010600040101010101" pitchFamily="2" charset="-122"/>
              </a:rPr>
              <a:t>管理</a:t>
            </a:r>
            <a:endParaRPr lang="zh-CN" altLang="en-US" sz="1000" dirty="0">
              <a:solidFill>
                <a:schemeClr val="bg1"/>
              </a:solidFill>
              <a:latin typeface="华文楷体" panose="02010600040101010101" pitchFamily="2" charset="-122"/>
            </a:endParaRPr>
          </a:p>
        </p:txBody>
      </p:sp>
      <p:sp>
        <p:nvSpPr>
          <p:cNvPr id="1049577" name="Rounded Rectangle 76"/>
          <p:cNvSpPr/>
          <p:nvPr/>
        </p:nvSpPr>
        <p:spPr>
          <a:xfrm>
            <a:off x="2391474" y="5202492"/>
            <a:ext cx="1853736" cy="401643"/>
          </a:xfrm>
          <a:prstGeom prst="round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r>
              <a:rPr lang="zh-CN" altLang="en-US" sz="1000" dirty="0">
                <a:solidFill>
                  <a:schemeClr val="bg1"/>
                </a:solidFill>
                <a:latin typeface="华文楷体" panose="02010600040101010101" pitchFamily="2" charset="-122"/>
              </a:rPr>
              <a:t>销售合同文本：使用系统销售单据抬头或行项目中的文本功能</a:t>
            </a:r>
            <a:endParaRPr lang="zh-CN" altLang="en-US" sz="1000" dirty="0">
              <a:solidFill>
                <a:schemeClr val="bg1"/>
              </a:solidFill>
              <a:latin typeface="华文楷体" panose="02010600040101010101" pitchFamily="2" charset="-122"/>
            </a:endParaRPr>
          </a:p>
        </p:txBody>
      </p:sp>
      <p:sp>
        <p:nvSpPr>
          <p:cNvPr id="1049578" name="Chevron 86"/>
          <p:cNvSpPr/>
          <p:nvPr/>
        </p:nvSpPr>
        <p:spPr>
          <a:xfrm>
            <a:off x="7005253"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79" name="TextBox 96"/>
          <p:cNvSpPr txBox="1"/>
          <p:nvPr/>
        </p:nvSpPr>
        <p:spPr>
          <a:xfrm>
            <a:off x="7085931"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580" name="Chevron 97"/>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81" name="TextBox 98"/>
          <p:cNvSpPr txBox="1"/>
          <p:nvPr/>
        </p:nvSpPr>
        <p:spPr>
          <a:xfrm>
            <a:off x="7371014"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582" name="Chevron 99"/>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83" name="TextBox 100"/>
          <p:cNvSpPr txBox="1"/>
          <p:nvPr/>
        </p:nvSpPr>
        <p:spPr>
          <a:xfrm>
            <a:off x="7656097"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584" name="Chevron 101"/>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85" name="TextBox 102"/>
          <p:cNvSpPr txBox="1"/>
          <p:nvPr/>
        </p:nvSpPr>
        <p:spPr>
          <a:xfrm>
            <a:off x="7941180"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586" name="Chevron 103"/>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87" name="TextBox 104"/>
          <p:cNvSpPr txBox="1"/>
          <p:nvPr/>
        </p:nvSpPr>
        <p:spPr>
          <a:xfrm>
            <a:off x="8226263"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588" name="Chevron 105"/>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589" name="TextBox 106"/>
          <p:cNvSpPr txBox="1"/>
          <p:nvPr/>
        </p:nvSpPr>
        <p:spPr>
          <a:xfrm>
            <a:off x="8511346"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8" name=""/>
        <p:cNvGrpSpPr/>
        <p:nvPr/>
      </p:nvGrpSpPr>
      <p:grpSpPr>
        <a:xfrm>
          <a:off x="0" y="0"/>
          <a:ext cx="0" cy="0"/>
          <a:chOff x="0" y="0"/>
          <a:chExt cx="0" cy="0"/>
        </a:xfrm>
      </p:grpSpPr>
      <p:sp>
        <p:nvSpPr>
          <p:cNvPr id="1049593" name="AutoShape 4"/>
          <p:cNvSpPr>
            <a:spLocks noChangeArrowheads="1"/>
          </p:cNvSpPr>
          <p:nvPr/>
        </p:nvSpPr>
        <p:spPr bwMode="auto">
          <a:xfrm>
            <a:off x="6468825" y="4317388"/>
            <a:ext cx="2951876" cy="1102646"/>
          </a:xfrm>
          <a:prstGeom prst="can">
            <a:avLst>
              <a:gd name="adj" fmla="val 13250"/>
            </a:avLst>
          </a:prstGeom>
          <a:gradFill flip="none" rotWithShape="1">
            <a:gsLst>
              <a:gs pos="0">
                <a:srgbClr val="00A1DE">
                  <a:shade val="100000"/>
                  <a:satMod val="115000"/>
                  <a:alpha val="6000"/>
                </a:srgbClr>
              </a:gs>
              <a:gs pos="48000">
                <a:srgbClr val="00A1DE">
                  <a:shade val="30000"/>
                  <a:satMod val="115000"/>
                  <a:lumMod val="0"/>
                  <a:lumOff val="100000"/>
                  <a:alpha val="0"/>
                </a:srgbClr>
              </a:gs>
              <a:gs pos="100000">
                <a:srgbClr val="80D4F7"/>
              </a:gs>
            </a:gsLst>
            <a:lin ang="0" scaled="0"/>
          </a:gradFill>
          <a:ln w="3175">
            <a:solidFill>
              <a:srgbClr val="739ACD"/>
            </a:solidFill>
            <a:round/>
          </a:ln>
          <a:effectLst/>
        </p:spPr>
        <p:txBody>
          <a:bodyPr lIns="46012" tIns="30675" rIns="46012" anchor="ctr"/>
          <a:p>
            <a:endParaRPr lang="de-DE" altLang="zh-CN" sz="1535" b="1" kern="0" dirty="0">
              <a:solidFill>
                <a:srgbClr val="000000"/>
              </a:solidFill>
              <a:effectLst>
                <a:outerShdw blurRad="38100" dist="38100" dir="2700000" algn="tl">
                  <a:srgbClr val="FFFFFF"/>
                </a:outerShdw>
              </a:effectLst>
              <a:latin typeface="华文楷体" panose="02010600040101010101" pitchFamily="2" charset="-122"/>
              <a:cs typeface="Arial Unicode MS" panose="020B0604020202020204" pitchFamily="34" charset="-122"/>
            </a:endParaRPr>
          </a:p>
        </p:txBody>
      </p:sp>
      <p:sp>
        <p:nvSpPr>
          <p:cNvPr id="1049594" name="AutoShape 4"/>
          <p:cNvSpPr>
            <a:spLocks noChangeArrowheads="1"/>
          </p:cNvSpPr>
          <p:nvPr/>
        </p:nvSpPr>
        <p:spPr bwMode="auto">
          <a:xfrm>
            <a:off x="507459" y="1055035"/>
            <a:ext cx="1713627" cy="2926080"/>
          </a:xfrm>
          <a:prstGeom prst="can">
            <a:avLst>
              <a:gd name="adj" fmla="val 13250"/>
            </a:avLst>
          </a:prstGeom>
          <a:gradFill flip="none" rotWithShape="1">
            <a:gsLst>
              <a:gs pos="0">
                <a:srgbClr val="00A1DE">
                  <a:shade val="100000"/>
                  <a:satMod val="115000"/>
                  <a:alpha val="6000"/>
                </a:srgbClr>
              </a:gs>
              <a:gs pos="48000">
                <a:srgbClr val="00A1DE">
                  <a:shade val="30000"/>
                  <a:satMod val="115000"/>
                  <a:lumMod val="0"/>
                  <a:lumOff val="100000"/>
                  <a:alpha val="0"/>
                </a:srgbClr>
              </a:gs>
              <a:gs pos="100000">
                <a:srgbClr val="80D4F7"/>
              </a:gs>
            </a:gsLst>
            <a:lin ang="0" scaled="0"/>
          </a:gradFill>
          <a:ln w="3175">
            <a:solidFill>
              <a:srgbClr val="739ACD"/>
            </a:solidFill>
            <a:round/>
          </a:ln>
          <a:effectLst/>
        </p:spPr>
        <p:txBody>
          <a:bodyPr lIns="46012" tIns="30675" rIns="46012" anchor="ctr"/>
          <a:p>
            <a:endParaRPr lang="de-DE" altLang="zh-CN" sz="1535" b="1" kern="0" dirty="0">
              <a:solidFill>
                <a:srgbClr val="000000"/>
              </a:solidFill>
              <a:effectLst>
                <a:outerShdw blurRad="38100" dist="38100" dir="2700000" algn="tl">
                  <a:srgbClr val="FFFFFF"/>
                </a:outerShdw>
              </a:effectLst>
              <a:latin typeface="华文楷体" panose="02010600040101010101" pitchFamily="2" charset="-122"/>
              <a:cs typeface="Arial Unicode MS" panose="020B0604020202020204" pitchFamily="34" charset="-122"/>
            </a:endParaRPr>
          </a:p>
        </p:txBody>
      </p:sp>
      <p:sp>
        <p:nvSpPr>
          <p:cNvPr id="1049595" name="AutoShape 4"/>
          <p:cNvSpPr>
            <a:spLocks noChangeArrowheads="1"/>
          </p:cNvSpPr>
          <p:nvPr/>
        </p:nvSpPr>
        <p:spPr bwMode="auto">
          <a:xfrm>
            <a:off x="6563141" y="1026214"/>
            <a:ext cx="2715580" cy="2926080"/>
          </a:xfrm>
          <a:prstGeom prst="can">
            <a:avLst>
              <a:gd name="adj" fmla="val 13250"/>
            </a:avLst>
          </a:prstGeom>
          <a:gradFill flip="none" rotWithShape="1">
            <a:gsLst>
              <a:gs pos="0">
                <a:srgbClr val="00A1DE">
                  <a:shade val="100000"/>
                  <a:satMod val="115000"/>
                  <a:alpha val="6000"/>
                </a:srgbClr>
              </a:gs>
              <a:gs pos="48000">
                <a:srgbClr val="00A1DE">
                  <a:shade val="30000"/>
                  <a:satMod val="115000"/>
                  <a:lumMod val="0"/>
                  <a:lumOff val="100000"/>
                  <a:alpha val="0"/>
                </a:srgbClr>
              </a:gs>
              <a:gs pos="100000">
                <a:srgbClr val="80D4F7"/>
              </a:gs>
            </a:gsLst>
            <a:lin ang="0" scaled="0"/>
          </a:gradFill>
          <a:ln w="3175">
            <a:solidFill>
              <a:srgbClr val="739ACD"/>
            </a:solidFill>
            <a:round/>
          </a:ln>
          <a:effectLst/>
        </p:spPr>
        <p:txBody>
          <a:bodyPr lIns="46012" tIns="30675" rIns="46012" anchor="ctr"/>
          <a:p>
            <a:endParaRPr lang="de-DE" altLang="zh-CN" sz="1535" b="1" kern="0" dirty="0">
              <a:solidFill>
                <a:srgbClr val="000000"/>
              </a:solidFill>
              <a:effectLst>
                <a:outerShdw blurRad="38100" dist="38100" dir="2700000" algn="tl">
                  <a:srgbClr val="FFFFFF"/>
                </a:outerShdw>
              </a:effectLst>
              <a:latin typeface="华文楷体" panose="02010600040101010101" pitchFamily="2" charset="-122"/>
              <a:cs typeface="Arial Unicode MS" panose="020B0604020202020204" pitchFamily="34" charset="-122"/>
            </a:endParaRPr>
          </a:p>
        </p:txBody>
      </p:sp>
      <p:sp>
        <p:nvSpPr>
          <p:cNvPr id="1049596" name="AutoShape 4"/>
          <p:cNvSpPr>
            <a:spLocks noChangeArrowheads="1"/>
          </p:cNvSpPr>
          <p:nvPr/>
        </p:nvSpPr>
        <p:spPr bwMode="auto">
          <a:xfrm>
            <a:off x="3223391" y="1055035"/>
            <a:ext cx="2715580" cy="2926080"/>
          </a:xfrm>
          <a:prstGeom prst="can">
            <a:avLst>
              <a:gd name="adj" fmla="val 13250"/>
            </a:avLst>
          </a:prstGeom>
          <a:gradFill flip="none" rotWithShape="1">
            <a:gsLst>
              <a:gs pos="0">
                <a:srgbClr val="00A1DE">
                  <a:shade val="100000"/>
                  <a:satMod val="115000"/>
                  <a:alpha val="6000"/>
                </a:srgbClr>
              </a:gs>
              <a:gs pos="48000">
                <a:srgbClr val="00A1DE">
                  <a:shade val="30000"/>
                  <a:satMod val="115000"/>
                  <a:lumMod val="0"/>
                  <a:lumOff val="100000"/>
                  <a:alpha val="0"/>
                </a:srgbClr>
              </a:gs>
              <a:gs pos="100000">
                <a:srgbClr val="80D4F7"/>
              </a:gs>
            </a:gsLst>
            <a:lin ang="0" scaled="0"/>
          </a:gradFill>
          <a:ln w="3175">
            <a:solidFill>
              <a:srgbClr val="739ACD"/>
            </a:solidFill>
            <a:round/>
          </a:ln>
          <a:effectLst/>
        </p:spPr>
        <p:txBody>
          <a:bodyPr lIns="46012" tIns="30675" rIns="46012" anchor="ctr"/>
          <a:p>
            <a:endParaRPr lang="de-DE" altLang="zh-CN" sz="1535" b="1" kern="0" dirty="0">
              <a:solidFill>
                <a:srgbClr val="000000"/>
              </a:solidFill>
              <a:effectLst>
                <a:outerShdw blurRad="38100" dist="38100" dir="2700000" algn="tl">
                  <a:srgbClr val="FFFFFF"/>
                </a:outerShdw>
              </a:effectLst>
              <a:latin typeface="华文楷体" panose="02010600040101010101" pitchFamily="2" charset="-122"/>
              <a:cs typeface="Arial Unicode MS" panose="020B0604020202020204" pitchFamily="34" charset="-122"/>
            </a:endParaRPr>
          </a:p>
        </p:txBody>
      </p:sp>
      <p:sp>
        <p:nvSpPr>
          <p:cNvPr id="1049597" name="TextBox 641"/>
          <p:cNvSpPr txBox="1"/>
          <p:nvPr/>
        </p:nvSpPr>
        <p:spPr>
          <a:xfrm>
            <a:off x="1108890" y="5366967"/>
            <a:ext cx="5522010" cy="939937"/>
          </a:xfrm>
          <a:prstGeom prst="rect">
            <a:avLst/>
          </a:prstGeom>
          <a:noFill/>
        </p:spPr>
        <p:txBody>
          <a:bodyPr wrap="square" rtlCol="0">
            <a:spAutoFit/>
          </a:bodyPr>
          <a:p>
            <a:r>
              <a:rPr lang="zh-CN" altLang="en-US" sz="1100" dirty="0">
                <a:solidFill>
                  <a:srgbClr val="000000"/>
                </a:solidFill>
                <a:latin typeface="华文楷体" panose="02010600040101010101" pitchFamily="2" charset="-122"/>
              </a:rPr>
              <a:t>技术变更：</a:t>
            </a:r>
            <a:endParaRPr lang="en-US" altLang="zh-CN" sz="1100" dirty="0">
              <a:solidFill>
                <a:srgbClr val="000000"/>
              </a:solidFill>
              <a:latin typeface="华文楷体" panose="02010600040101010101" pitchFamily="2" charset="-122"/>
            </a:endParaRPr>
          </a:p>
          <a:p>
            <a:r>
              <a:rPr lang="en-US" altLang="zh-CN" sz="1100" dirty="0">
                <a:solidFill>
                  <a:srgbClr val="000000"/>
                </a:solidFill>
                <a:latin typeface="华文楷体" panose="02010600040101010101" pitchFamily="2" charset="-122"/>
              </a:rPr>
              <a:t>ECN:PLM</a:t>
            </a:r>
            <a:r>
              <a:rPr lang="zh-CN" altLang="en-US" sz="1100" dirty="0">
                <a:solidFill>
                  <a:srgbClr val="000000"/>
                </a:solidFill>
                <a:latin typeface="华文楷体" panose="02010600040101010101" pitchFamily="2" charset="-122"/>
              </a:rPr>
              <a:t>中创建变更通知单；</a:t>
            </a:r>
            <a:endParaRPr lang="en-US" altLang="zh-CN" sz="1100" dirty="0">
              <a:solidFill>
                <a:srgbClr val="000000"/>
              </a:solidFill>
              <a:latin typeface="华文楷体" panose="02010600040101010101" pitchFamily="2" charset="-122"/>
            </a:endParaRPr>
          </a:p>
          <a:p>
            <a:r>
              <a:rPr lang="zh-CN" altLang="en-US" sz="1100" dirty="0">
                <a:solidFill>
                  <a:srgbClr val="000000"/>
                </a:solidFill>
                <a:latin typeface="华文楷体" panose="02010600040101010101" pitchFamily="2" charset="-122"/>
              </a:rPr>
              <a:t>建立</a:t>
            </a:r>
            <a:r>
              <a:rPr lang="en-US" altLang="zh-CN" sz="1100" dirty="0">
                <a:solidFill>
                  <a:srgbClr val="000000"/>
                </a:solidFill>
                <a:latin typeface="华文楷体" panose="02010600040101010101" pitchFamily="2" charset="-122"/>
              </a:rPr>
              <a:t>PLM-ERP</a:t>
            </a:r>
            <a:r>
              <a:rPr lang="zh-CN" altLang="en-US" sz="1100" dirty="0">
                <a:solidFill>
                  <a:srgbClr val="000000"/>
                </a:solidFill>
                <a:latin typeface="华文楷体" panose="02010600040101010101" pitchFamily="2" charset="-122"/>
              </a:rPr>
              <a:t>接口</a:t>
            </a:r>
            <a:r>
              <a:rPr lang="en-US" altLang="zh-CN" sz="1100" dirty="0">
                <a:solidFill>
                  <a:srgbClr val="000000"/>
                </a:solidFill>
                <a:latin typeface="华文楷体" panose="02010600040101010101" pitchFamily="2" charset="-122"/>
              </a:rPr>
              <a:t>: PLM</a:t>
            </a:r>
            <a:r>
              <a:rPr lang="zh-CN" altLang="en-US" sz="1100" dirty="0">
                <a:solidFill>
                  <a:srgbClr val="000000"/>
                </a:solidFill>
                <a:latin typeface="华文楷体" panose="02010600040101010101" pitchFamily="2" charset="-122"/>
              </a:rPr>
              <a:t>中变更通知单和</a:t>
            </a:r>
            <a:r>
              <a:rPr lang="en-US" altLang="zh-CN" sz="1100" dirty="0">
                <a:solidFill>
                  <a:srgbClr val="000000"/>
                </a:solidFill>
                <a:latin typeface="华文楷体" panose="02010600040101010101" pitchFamily="2" charset="-122"/>
              </a:rPr>
              <a:t>ERP</a:t>
            </a:r>
            <a:r>
              <a:rPr lang="zh-CN" altLang="en-US" sz="1100" dirty="0">
                <a:solidFill>
                  <a:srgbClr val="000000"/>
                </a:solidFill>
                <a:latin typeface="华文楷体" panose="02010600040101010101" pitchFamily="2" charset="-122"/>
              </a:rPr>
              <a:t>中的的</a:t>
            </a:r>
            <a:r>
              <a:rPr lang="en-US" altLang="zh-CN" sz="1100" dirty="0">
                <a:solidFill>
                  <a:srgbClr val="000000"/>
                </a:solidFill>
                <a:latin typeface="华文楷体" panose="02010600040101010101" pitchFamily="2" charset="-122"/>
              </a:rPr>
              <a:t>ECN</a:t>
            </a:r>
            <a:r>
              <a:rPr lang="zh-CN" altLang="en-US" sz="1100" dirty="0">
                <a:solidFill>
                  <a:srgbClr val="000000"/>
                </a:solidFill>
                <a:latin typeface="华文楷体" panose="02010600040101010101" pitchFamily="2" charset="-122"/>
              </a:rPr>
              <a:t>号相关联，建立</a:t>
            </a:r>
            <a:r>
              <a:rPr lang="en-US" altLang="zh-CN" sz="1100" dirty="0">
                <a:solidFill>
                  <a:srgbClr val="000000"/>
                </a:solidFill>
                <a:latin typeface="华文楷体" panose="02010600040101010101" pitchFamily="2" charset="-122"/>
              </a:rPr>
              <a:t>PLM</a:t>
            </a:r>
            <a:r>
              <a:rPr lang="zh-CN" altLang="en-US" sz="1100" dirty="0">
                <a:solidFill>
                  <a:srgbClr val="000000"/>
                </a:solidFill>
                <a:latin typeface="华文楷体" panose="02010600040101010101" pitchFamily="2" charset="-122"/>
              </a:rPr>
              <a:t>和</a:t>
            </a:r>
            <a:r>
              <a:rPr lang="en-US" altLang="zh-CN" sz="1100" dirty="0">
                <a:solidFill>
                  <a:srgbClr val="000000"/>
                </a:solidFill>
                <a:latin typeface="华文楷体" panose="02010600040101010101" pitchFamily="2" charset="-122"/>
              </a:rPr>
              <a:t>ERP</a:t>
            </a:r>
            <a:r>
              <a:rPr lang="zh-CN" altLang="en-US" sz="1100" dirty="0">
                <a:solidFill>
                  <a:srgbClr val="000000"/>
                </a:solidFill>
                <a:latin typeface="华文楷体" panose="02010600040101010101" pitchFamily="2" charset="-122"/>
              </a:rPr>
              <a:t>系统的变更信息关联。</a:t>
            </a:r>
            <a:endParaRPr lang="en-US" altLang="zh-CN" sz="1110" dirty="0">
              <a:solidFill>
                <a:srgbClr val="000000"/>
              </a:solidFill>
              <a:latin typeface="华文楷体" panose="02010600040101010101" pitchFamily="2" charset="-122"/>
            </a:endParaRPr>
          </a:p>
          <a:p>
            <a:endParaRPr lang="en-US" altLang="zh-CN" sz="1110" dirty="0">
              <a:solidFill>
                <a:srgbClr val="000000"/>
              </a:solidFill>
              <a:latin typeface="华文楷体" panose="02010600040101010101" pitchFamily="2" charset="-122"/>
            </a:endParaRPr>
          </a:p>
        </p:txBody>
      </p:sp>
      <p:sp>
        <p:nvSpPr>
          <p:cNvPr id="1049598" name="Title 9"/>
          <p:cNvSpPr>
            <a:spLocks noGrp="1"/>
          </p:cNvSpPr>
          <p:nvPr>
            <p:ph type="title"/>
          </p:nvPr>
        </p:nvSpPr>
        <p:spPr/>
        <p:txBody>
          <a:bodyPr/>
          <a:p>
            <a:r>
              <a:rPr lang="zh-CN" altLang="en-US" dirty="0">
                <a:latin typeface="+mj-ea"/>
                <a:ea typeface="+mj-ea"/>
              </a:rPr>
              <a:t>项目型生产方案介绍 </a:t>
            </a:r>
            <a:r>
              <a:rPr lang="en-US" altLang="zh-CN" dirty="0">
                <a:latin typeface="+mj-ea"/>
                <a:ea typeface="+mj-ea"/>
              </a:rPr>
              <a:t>– </a:t>
            </a:r>
            <a:r>
              <a:rPr lang="zh-CN" altLang="en-US" dirty="0">
                <a:latin typeface="+mj-ea"/>
                <a:ea typeface="+mj-ea"/>
              </a:rPr>
              <a:t>设计研发管理</a:t>
            </a:r>
            <a:br>
              <a:rPr lang="en-US" altLang="zh-CN" dirty="0">
                <a:latin typeface="+mj-ea"/>
                <a:ea typeface="+mj-ea"/>
              </a:rPr>
            </a:br>
            <a:r>
              <a:rPr lang="en-US" altLang="zh-CN" dirty="0">
                <a:latin typeface="+mj-ea"/>
                <a:ea typeface="+mj-ea"/>
              </a:rPr>
              <a:t>CAD/PLM/ERP</a:t>
            </a:r>
            <a:r>
              <a:rPr lang="zh-CN" altLang="en-US" dirty="0">
                <a:latin typeface="+mj-ea"/>
                <a:ea typeface="+mj-ea"/>
              </a:rPr>
              <a:t>接口方案 </a:t>
            </a:r>
            <a:r>
              <a:rPr lang="en-US" altLang="zh-CN" dirty="0">
                <a:latin typeface="+mj-ea"/>
                <a:ea typeface="+mj-ea"/>
              </a:rPr>
              <a:t>– </a:t>
            </a:r>
            <a:r>
              <a:rPr lang="zh-CN" altLang="en-US" dirty="0">
                <a:latin typeface="+mj-ea"/>
                <a:ea typeface="+mj-ea"/>
              </a:rPr>
              <a:t>工艺和</a:t>
            </a:r>
            <a:r>
              <a:rPr lang="en-US" altLang="zh-CN" dirty="0">
                <a:latin typeface="+mj-ea"/>
                <a:ea typeface="+mj-ea"/>
              </a:rPr>
              <a:t>BOM</a:t>
            </a:r>
            <a:r>
              <a:rPr lang="zh-CN" altLang="en-US" dirty="0">
                <a:latin typeface="+mj-ea"/>
                <a:ea typeface="+mj-ea"/>
              </a:rPr>
              <a:t>的协同</a:t>
            </a:r>
            <a:endParaRPr lang="en-US" dirty="0">
              <a:latin typeface="+mj-ea"/>
              <a:ea typeface="+mj-ea"/>
            </a:endParaRPr>
          </a:p>
        </p:txBody>
      </p:sp>
      <p:sp>
        <p:nvSpPr>
          <p:cNvPr id="1049599" name="圆角矩形 69"/>
          <p:cNvSpPr/>
          <p:nvPr/>
        </p:nvSpPr>
        <p:spPr>
          <a:xfrm>
            <a:off x="6626996" y="1438162"/>
            <a:ext cx="2552159" cy="300765"/>
          </a:xfrm>
          <a:prstGeom prst="roundRect">
            <a:avLst/>
          </a:prstGeom>
          <a:solidFill>
            <a:srgbClr val="4066B2"/>
          </a:solidFill>
          <a:ln>
            <a:noFill/>
          </a:ln>
        </p:spPr>
        <p:txBody>
          <a:bodyPr wrap="square" lIns="84399" tIns="42199" rIns="84399" bIns="42199" anchor="ctr"/>
          <a:p>
            <a:pPr eaLnBrk="0" hangingPunct="0"/>
            <a:r>
              <a:rPr lang="zh-CN" altLang="en-US" sz="1100" b="1" dirty="0">
                <a:solidFill>
                  <a:srgbClr val="FFFFFF"/>
                </a:solidFill>
                <a:latin typeface="华文楷体" panose="02010600040101010101" pitchFamily="2" charset="-122"/>
              </a:rPr>
              <a:t>售前阶段        售中阶段        售后阶段</a:t>
            </a:r>
            <a:endParaRPr lang="en-US" altLang="zh-CN" sz="1100" b="1" dirty="0">
              <a:solidFill>
                <a:srgbClr val="FFFFFF"/>
              </a:solidFill>
              <a:latin typeface="华文楷体" panose="02010600040101010101" pitchFamily="2" charset="-122"/>
            </a:endParaRPr>
          </a:p>
        </p:txBody>
      </p:sp>
      <p:sp>
        <p:nvSpPr>
          <p:cNvPr id="1049600" name="Text Box 5"/>
          <p:cNvSpPr txBox="1">
            <a:spLocks noChangeArrowheads="1"/>
          </p:cNvSpPr>
          <p:nvPr/>
        </p:nvSpPr>
        <p:spPr bwMode="auto">
          <a:xfrm>
            <a:off x="7674554" y="1118380"/>
            <a:ext cx="506870" cy="302070"/>
          </a:xfrm>
          <a:prstGeom prst="rect">
            <a:avLst/>
          </a:prstGeom>
          <a:noFill/>
          <a:ln w="9525">
            <a:noFill/>
            <a:miter lim="800000"/>
          </a:ln>
        </p:spPr>
        <p:txBody>
          <a:bodyPr wrap="none">
            <a:spAutoFit/>
          </a:bodyPr>
          <a:p>
            <a:pPr eaLnBrk="0" hangingPunct="0"/>
            <a:r>
              <a:rPr lang="en-US" altLang="zh-CN" sz="1365" b="1" dirty="0">
                <a:solidFill>
                  <a:srgbClr val="000000"/>
                </a:solidFill>
                <a:latin typeface="华文楷体" panose="02010600040101010101" pitchFamily="2" charset="-122"/>
                <a:cs typeface="Arial Unicode MS" panose="020B0604020202020204" pitchFamily="34" charset="-122"/>
              </a:rPr>
              <a:t>ERP</a:t>
            </a:r>
            <a:endParaRPr lang="en-US" altLang="ko-KR" sz="1365" b="1" dirty="0">
              <a:solidFill>
                <a:srgbClr val="000000"/>
              </a:solidFill>
              <a:latin typeface="HY엽서L"/>
              <a:ea typeface="+mj-ea"/>
              <a:cs typeface="Arial Unicode MS" panose="020B0604020202020204" pitchFamily="34" charset="-122"/>
            </a:endParaRPr>
          </a:p>
        </p:txBody>
      </p:sp>
      <p:sp>
        <p:nvSpPr>
          <p:cNvPr id="1049601" name="Text Box 7"/>
          <p:cNvSpPr txBox="1">
            <a:spLocks noChangeArrowheads="1"/>
          </p:cNvSpPr>
          <p:nvPr/>
        </p:nvSpPr>
        <p:spPr bwMode="auto">
          <a:xfrm>
            <a:off x="6717440" y="2459284"/>
            <a:ext cx="563880" cy="193040"/>
          </a:xfrm>
          <a:prstGeom prst="rect">
            <a:avLst/>
          </a:prstGeom>
          <a:noFill/>
          <a:ln w="9525">
            <a:noFill/>
            <a:miter lim="800000"/>
          </a:ln>
        </p:spPr>
        <p:txBody>
          <a:bodyPr wrap="none">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报价</a:t>
            </a:r>
            <a:r>
              <a:rPr lang="en-US" altLang="ko-KR" sz="700" b="1" dirty="0">
                <a:solidFill>
                  <a:srgbClr val="000000"/>
                </a:solidFill>
                <a:latin typeface="HY엽서L"/>
                <a:ea typeface="+mj-ea"/>
                <a:cs typeface="Arial Unicode MS" panose="020B0604020202020204" pitchFamily="34" charset="-122"/>
              </a:rPr>
              <a:t>BOM</a:t>
            </a:r>
            <a:endParaRPr lang="en-US" altLang="ko-KR" sz="700" b="1" dirty="0">
              <a:solidFill>
                <a:srgbClr val="000000"/>
              </a:solidFill>
              <a:latin typeface="HY엽서L"/>
              <a:ea typeface="+mj-ea"/>
              <a:cs typeface="Arial Unicode MS" panose="020B0604020202020204" pitchFamily="34" charset="-122"/>
            </a:endParaRPr>
          </a:p>
        </p:txBody>
      </p:sp>
      <p:sp>
        <p:nvSpPr>
          <p:cNvPr id="1049602" name="AutoShape 139"/>
          <p:cNvSpPr>
            <a:spLocks noChangeArrowheads="1"/>
          </p:cNvSpPr>
          <p:nvPr/>
        </p:nvSpPr>
        <p:spPr bwMode="auto">
          <a:xfrm>
            <a:off x="6617452" y="1771606"/>
            <a:ext cx="779134" cy="887733"/>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680" b="1" dirty="0">
              <a:solidFill>
                <a:srgbClr val="000000"/>
              </a:solidFill>
              <a:latin typeface="华文楷体" panose="02010600040101010101" pitchFamily="2" charset="-122"/>
            </a:endParaRPr>
          </a:p>
        </p:txBody>
      </p:sp>
      <p:pic>
        <p:nvPicPr>
          <p:cNvPr id="2097188" name="Picture 266"/>
          <p:cNvPicPr>
            <a:picLocks noChangeAspect="1"/>
          </p:cNvPicPr>
          <p:nvPr/>
        </p:nvPicPr>
        <p:blipFill>
          <a:blip r:embed="rId1" cstate="print"/>
          <a:stretch>
            <a:fillRect/>
          </a:stretch>
        </p:blipFill>
        <p:spPr>
          <a:xfrm>
            <a:off x="802479" y="1853874"/>
            <a:ext cx="1129684" cy="940379"/>
          </a:xfrm>
          <a:prstGeom prst="rect">
            <a:avLst/>
          </a:prstGeom>
        </p:spPr>
      </p:pic>
      <p:sp>
        <p:nvSpPr>
          <p:cNvPr id="1049603" name="Text Box 141"/>
          <p:cNvSpPr txBox="1">
            <a:spLocks noChangeArrowheads="1"/>
          </p:cNvSpPr>
          <p:nvPr/>
        </p:nvSpPr>
        <p:spPr bwMode="auto">
          <a:xfrm>
            <a:off x="1090643" y="1051426"/>
            <a:ext cx="500380" cy="269241"/>
          </a:xfrm>
          <a:prstGeom prst="rect">
            <a:avLst/>
          </a:prstGeom>
          <a:noFill/>
          <a:ln w="9525">
            <a:noFill/>
            <a:miter lim="800000"/>
          </a:ln>
        </p:spPr>
        <p:txBody>
          <a:bodyPr wrap="none">
            <a:spAutoFit/>
          </a:bodyPr>
          <a:p>
            <a:pPr eaLnBrk="0" hangingPunct="0"/>
            <a:r>
              <a:rPr lang="en-US" altLang="zh-CN" sz="1290" b="1" dirty="0">
                <a:solidFill>
                  <a:srgbClr val="000000"/>
                </a:solidFill>
                <a:latin typeface="华文楷体" panose="02010600040101010101" pitchFamily="2" charset="-122"/>
                <a:cs typeface="Arial Unicode MS" panose="020B0604020202020204" pitchFamily="34" charset="-122"/>
              </a:rPr>
              <a:t>CAD</a:t>
            </a:r>
            <a:endParaRPr lang="zh-CN" altLang="en-US" sz="1290" b="1" dirty="0">
              <a:solidFill>
                <a:srgbClr val="000000"/>
              </a:solidFill>
              <a:latin typeface="华文楷体" panose="02010600040101010101" pitchFamily="2" charset="-122"/>
              <a:cs typeface="Arial Unicode MS" panose="020B0604020202020204" pitchFamily="34" charset="-122"/>
            </a:endParaRPr>
          </a:p>
        </p:txBody>
      </p:sp>
      <p:sp>
        <p:nvSpPr>
          <p:cNvPr id="1049604" name="Text Box 149"/>
          <p:cNvSpPr txBox="1">
            <a:spLocks noChangeArrowheads="1"/>
          </p:cNvSpPr>
          <p:nvPr/>
        </p:nvSpPr>
        <p:spPr bwMode="auto">
          <a:xfrm>
            <a:off x="825346" y="2998934"/>
            <a:ext cx="995680" cy="332741"/>
          </a:xfrm>
          <a:prstGeom prst="rect">
            <a:avLst/>
          </a:prstGeom>
          <a:noFill/>
          <a:ln w="9525">
            <a:noFill/>
            <a:miter lim="800000"/>
          </a:ln>
        </p:spPr>
        <p:txBody>
          <a:bodyPr wrap="none">
            <a:spAutoFit/>
          </a:bodyPr>
          <a:p>
            <a:pPr eaLnBrk="0" hangingPunct="0"/>
            <a:r>
              <a:rPr lang="en-US" altLang="ko-KR" sz="1660" b="1" dirty="0">
                <a:solidFill>
                  <a:srgbClr val="000000"/>
                </a:solidFill>
                <a:latin typeface="HY엽서L"/>
                <a:ea typeface="+mj-ea"/>
                <a:cs typeface="Arial Unicode MS" panose="020B0604020202020204" pitchFamily="34" charset="-122"/>
              </a:rPr>
              <a:t>CAD</a:t>
            </a:r>
            <a:r>
              <a:rPr lang="zh-CN" altLang="en-US" sz="1660" b="1" dirty="0">
                <a:solidFill>
                  <a:srgbClr val="000000"/>
                </a:solidFill>
                <a:latin typeface="华文楷体" panose="02010600040101010101" pitchFamily="2" charset="-122"/>
                <a:cs typeface="Arial Unicode MS" panose="020B0604020202020204" pitchFamily="34" charset="-122"/>
              </a:rPr>
              <a:t>文件</a:t>
            </a:r>
            <a:endParaRPr lang="zh-CN" altLang="en-US" sz="1660" b="1" dirty="0">
              <a:solidFill>
                <a:srgbClr val="000000"/>
              </a:solidFill>
              <a:latin typeface="华文楷体" panose="02010600040101010101" pitchFamily="2" charset="-122"/>
              <a:cs typeface="Arial Unicode MS" panose="020B0604020202020204" pitchFamily="34" charset="-122"/>
            </a:endParaRPr>
          </a:p>
        </p:txBody>
      </p:sp>
      <p:sp>
        <p:nvSpPr>
          <p:cNvPr id="1049605" name="AutoShape 292"/>
          <p:cNvSpPr>
            <a:spLocks noChangeArrowheads="1"/>
          </p:cNvSpPr>
          <p:nvPr/>
        </p:nvSpPr>
        <p:spPr bwMode="auto">
          <a:xfrm>
            <a:off x="7520006" y="2706061"/>
            <a:ext cx="1644994" cy="359782"/>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680" b="1" dirty="0">
              <a:solidFill>
                <a:srgbClr val="000000"/>
              </a:solidFill>
              <a:latin typeface="华文楷体" panose="02010600040101010101" pitchFamily="2" charset="-122"/>
            </a:endParaRPr>
          </a:p>
        </p:txBody>
      </p:sp>
      <p:sp>
        <p:nvSpPr>
          <p:cNvPr id="1049606" name="Text Box 293"/>
          <p:cNvSpPr txBox="1">
            <a:spLocks noChangeArrowheads="1"/>
          </p:cNvSpPr>
          <p:nvPr/>
        </p:nvSpPr>
        <p:spPr bwMode="auto">
          <a:xfrm>
            <a:off x="7557824" y="2891499"/>
            <a:ext cx="719617" cy="210379"/>
          </a:xfrm>
          <a:prstGeom prst="rect">
            <a:avLst/>
          </a:prstGeom>
          <a:noFill/>
          <a:ln w="9525">
            <a:noFill/>
            <a:miter lim="800000"/>
          </a:ln>
        </p:spPr>
        <p:txBody>
          <a:bodyPr>
            <a:spAutoFit/>
          </a:bodyPr>
          <a:p>
            <a:pPr latinLnBrk="1">
              <a:buClr>
                <a:srgbClr val="4D4D4D"/>
              </a:buClr>
            </a:pPr>
            <a:r>
              <a:rPr kumimoji="1" lang="zh-CN" altLang="en-US" sz="765" b="1" dirty="0">
                <a:solidFill>
                  <a:srgbClr val="000000"/>
                </a:solidFill>
                <a:latin typeface="华文楷体" panose="02010600040101010101" pitchFamily="2" charset="-122"/>
                <a:cs typeface="Arial Unicode MS" panose="020B0604020202020204" pitchFamily="34" charset="-122"/>
              </a:rPr>
              <a:t>版本</a:t>
            </a:r>
            <a:r>
              <a:rPr kumimoji="1" lang="ko-KR" altLang="en-US" sz="765" b="1" dirty="0">
                <a:solidFill>
                  <a:srgbClr val="000000"/>
                </a:solidFill>
                <a:latin typeface="HY엽서L"/>
                <a:ea typeface="+mj-ea"/>
                <a:cs typeface="Arial Unicode MS" panose="020B0604020202020204" pitchFamily="34" charset="-122"/>
              </a:rPr>
              <a:t> </a:t>
            </a:r>
            <a:r>
              <a:rPr kumimoji="1" lang="en-US" altLang="ko-KR" sz="765" b="1" dirty="0">
                <a:solidFill>
                  <a:srgbClr val="000000"/>
                </a:solidFill>
                <a:latin typeface="HY엽서L"/>
                <a:ea typeface="+mj-ea"/>
                <a:cs typeface="Arial Unicode MS" panose="020B0604020202020204" pitchFamily="34" charset="-122"/>
              </a:rPr>
              <a:t>A</a:t>
            </a:r>
            <a:endParaRPr kumimoji="1" lang="en-US" altLang="ko-KR" sz="765" b="1" dirty="0">
              <a:solidFill>
                <a:srgbClr val="000000"/>
              </a:solidFill>
              <a:latin typeface="HY엽서L"/>
              <a:ea typeface="+mj-ea"/>
              <a:cs typeface="Arial Unicode MS" panose="020B0604020202020204" pitchFamily="34" charset="-122"/>
            </a:endParaRPr>
          </a:p>
        </p:txBody>
      </p:sp>
      <p:sp>
        <p:nvSpPr>
          <p:cNvPr id="1049607" name="Rectangle 295"/>
          <p:cNvSpPr>
            <a:spLocks noChangeArrowheads="1"/>
          </p:cNvSpPr>
          <p:nvPr/>
        </p:nvSpPr>
        <p:spPr bwMode="auto">
          <a:xfrm>
            <a:off x="7618057" y="2792746"/>
            <a:ext cx="538360" cy="140168"/>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ECN</a:t>
            </a:r>
            <a:endParaRPr lang="en-US" altLang="ko-KR" sz="700" b="1" kern="0" dirty="0">
              <a:solidFill>
                <a:srgbClr val="000000"/>
              </a:solidFill>
              <a:latin typeface="HY엽서L"/>
              <a:ea typeface="+mj-ea"/>
              <a:cs typeface="Arial Unicode MS" panose="020B0604020202020204" pitchFamily="34" charset="-122"/>
            </a:endParaRPr>
          </a:p>
        </p:txBody>
      </p:sp>
      <p:sp>
        <p:nvSpPr>
          <p:cNvPr id="1049608" name="Rectangle 297"/>
          <p:cNvSpPr>
            <a:spLocks noChangeArrowheads="1"/>
          </p:cNvSpPr>
          <p:nvPr/>
        </p:nvSpPr>
        <p:spPr bwMode="auto">
          <a:xfrm>
            <a:off x="6904218" y="1936109"/>
            <a:ext cx="342223" cy="9831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C1000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09" name="Rectangle 298"/>
          <p:cNvSpPr>
            <a:spLocks noChangeArrowheads="1"/>
          </p:cNvSpPr>
          <p:nvPr/>
        </p:nvSpPr>
        <p:spPr bwMode="auto">
          <a:xfrm>
            <a:off x="6758131" y="1792047"/>
            <a:ext cx="342223" cy="99286"/>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M2000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10" name="Rectangle 299"/>
          <p:cNvSpPr>
            <a:spLocks noChangeArrowheads="1"/>
          </p:cNvSpPr>
          <p:nvPr/>
        </p:nvSpPr>
        <p:spPr bwMode="auto">
          <a:xfrm>
            <a:off x="6904218" y="2079197"/>
            <a:ext cx="342223" cy="99286"/>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11" name="Rectangle 300"/>
          <p:cNvSpPr>
            <a:spLocks noChangeArrowheads="1"/>
          </p:cNvSpPr>
          <p:nvPr/>
        </p:nvSpPr>
        <p:spPr bwMode="auto">
          <a:xfrm>
            <a:off x="6904218" y="2223259"/>
            <a:ext cx="342223" cy="9831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P1200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12" name="Line 301"/>
          <p:cNvSpPr>
            <a:spLocks noChangeShapeType="1"/>
          </p:cNvSpPr>
          <p:nvPr/>
        </p:nvSpPr>
        <p:spPr bwMode="auto">
          <a:xfrm flipV="1">
            <a:off x="6813590" y="1982833"/>
            <a:ext cx="90629" cy="973"/>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13" name="Line 302"/>
          <p:cNvSpPr>
            <a:spLocks noChangeShapeType="1"/>
          </p:cNvSpPr>
          <p:nvPr/>
        </p:nvSpPr>
        <p:spPr bwMode="auto">
          <a:xfrm flipV="1">
            <a:off x="6813590" y="2124948"/>
            <a:ext cx="90629" cy="973"/>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14" name="Line 303"/>
          <p:cNvSpPr>
            <a:spLocks noChangeShapeType="1"/>
          </p:cNvSpPr>
          <p:nvPr/>
        </p:nvSpPr>
        <p:spPr bwMode="auto">
          <a:xfrm flipV="1">
            <a:off x="6813590" y="2278744"/>
            <a:ext cx="90629" cy="973"/>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15" name="Line 304"/>
          <p:cNvSpPr>
            <a:spLocks noChangeShapeType="1"/>
          </p:cNvSpPr>
          <p:nvPr/>
        </p:nvSpPr>
        <p:spPr bwMode="auto">
          <a:xfrm>
            <a:off x="6812237" y="1893279"/>
            <a:ext cx="1352" cy="524658"/>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16" name="Rectangle 305"/>
          <p:cNvSpPr>
            <a:spLocks noChangeArrowheads="1"/>
          </p:cNvSpPr>
          <p:nvPr/>
        </p:nvSpPr>
        <p:spPr bwMode="auto">
          <a:xfrm>
            <a:off x="6904218" y="2366348"/>
            <a:ext cx="342223" cy="9831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K2300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17" name="Line 306"/>
          <p:cNvSpPr>
            <a:spLocks noChangeShapeType="1"/>
          </p:cNvSpPr>
          <p:nvPr/>
        </p:nvSpPr>
        <p:spPr bwMode="auto">
          <a:xfrm flipV="1">
            <a:off x="6813590" y="2418909"/>
            <a:ext cx="90629" cy="0"/>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grpSp>
        <p:nvGrpSpPr>
          <p:cNvPr id="299" name="Group 326"/>
          <p:cNvGrpSpPr/>
          <p:nvPr/>
        </p:nvGrpSpPr>
        <p:grpSpPr bwMode="auto">
          <a:xfrm>
            <a:off x="7551778" y="1930269"/>
            <a:ext cx="670921" cy="581115"/>
            <a:chOff x="3504" y="1872"/>
            <a:chExt cx="652" cy="699"/>
          </a:xfrm>
        </p:grpSpPr>
        <p:sp>
          <p:nvSpPr>
            <p:cNvPr id="1049618" name="AutoShape 327"/>
            <p:cNvSpPr>
              <a:spLocks noChangeArrowheads="1"/>
            </p:cNvSpPr>
            <p:nvPr/>
          </p:nvSpPr>
          <p:spPr bwMode="auto">
            <a:xfrm rot="10800000">
              <a:off x="3504" y="1872"/>
              <a:ext cx="652" cy="699"/>
            </a:xfrm>
            <a:prstGeom prst="foldedCorner">
              <a:avLst>
                <a:gd name="adj" fmla="val 15713"/>
              </a:avLst>
            </a:prstGeom>
            <a:solidFill>
              <a:srgbClr val="FFFFFF"/>
            </a:solidFill>
            <a:ln w="9525">
              <a:solidFill>
                <a:srgbClr val="000000"/>
              </a:solidFill>
              <a:round/>
            </a:ln>
          </p:spPr>
          <p:txBody>
            <a:bodyPr wrap="none" anchor="ctr"/>
            <a:p>
              <a:pPr>
                <a:buClr>
                  <a:srgbClr val="FD0000"/>
                </a:buClr>
              </a:pPr>
              <a:endParaRPr lang="zh-CN" altLang="en-US" sz="680" b="1" kern="0" dirty="0">
                <a:solidFill>
                  <a:srgbClr val="000000"/>
                </a:solidFill>
                <a:latin typeface="华文楷体" panose="02010600040101010101" pitchFamily="2" charset="-122"/>
              </a:endParaRPr>
            </a:p>
          </p:txBody>
        </p:sp>
        <p:grpSp>
          <p:nvGrpSpPr>
            <p:cNvPr id="300" name="Group 328"/>
            <p:cNvGrpSpPr/>
            <p:nvPr/>
          </p:nvGrpSpPr>
          <p:grpSpPr bwMode="auto">
            <a:xfrm>
              <a:off x="3610" y="1962"/>
              <a:ext cx="457" cy="441"/>
              <a:chOff x="3408" y="1776"/>
              <a:chExt cx="546" cy="559"/>
            </a:xfrm>
          </p:grpSpPr>
          <p:sp>
            <p:nvSpPr>
              <p:cNvPr id="1049619" name="Rectangle 329"/>
              <p:cNvSpPr>
                <a:spLocks noChangeArrowheads="1"/>
              </p:cNvSpPr>
              <p:nvPr/>
            </p:nvSpPr>
            <p:spPr bwMode="auto">
              <a:xfrm>
                <a:off x="3525" y="1924"/>
                <a:ext cx="274" cy="101"/>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C1000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20" name="Rectangle 330"/>
              <p:cNvSpPr>
                <a:spLocks noChangeArrowheads="1"/>
              </p:cNvSpPr>
              <p:nvPr/>
            </p:nvSpPr>
            <p:spPr bwMode="auto">
              <a:xfrm>
                <a:off x="3408" y="1776"/>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M2000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21" name="Rectangle 331"/>
              <p:cNvSpPr>
                <a:spLocks noChangeArrowheads="1"/>
              </p:cNvSpPr>
              <p:nvPr/>
            </p:nvSpPr>
            <p:spPr bwMode="auto">
              <a:xfrm>
                <a:off x="3525" y="2071"/>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22" name="Line 332"/>
              <p:cNvSpPr>
                <a:spLocks noChangeShapeType="1"/>
              </p:cNvSpPr>
              <p:nvPr/>
            </p:nvSpPr>
            <p:spPr bwMode="auto">
              <a:xfrm flipV="1">
                <a:off x="3452" y="1972"/>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23" name="Line 333"/>
              <p:cNvSpPr>
                <a:spLocks noChangeShapeType="1"/>
              </p:cNvSpPr>
              <p:nvPr/>
            </p:nvSpPr>
            <p:spPr bwMode="auto">
              <a:xfrm flipV="1">
                <a:off x="3452" y="2118"/>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24" name="Line 334"/>
              <p:cNvSpPr>
                <a:spLocks noChangeShapeType="1"/>
              </p:cNvSpPr>
              <p:nvPr/>
            </p:nvSpPr>
            <p:spPr bwMode="auto">
              <a:xfrm>
                <a:off x="3451" y="1880"/>
                <a:ext cx="0" cy="232"/>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25" name="Rectangle 336"/>
              <p:cNvSpPr>
                <a:spLocks noChangeArrowheads="1"/>
              </p:cNvSpPr>
              <p:nvPr/>
            </p:nvSpPr>
            <p:spPr bwMode="auto">
              <a:xfrm>
                <a:off x="3680" y="2233"/>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K1500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26" name="Line 337"/>
              <p:cNvSpPr>
                <a:spLocks noChangeShapeType="1"/>
              </p:cNvSpPr>
              <p:nvPr/>
            </p:nvSpPr>
            <p:spPr bwMode="auto">
              <a:xfrm flipV="1">
                <a:off x="3600" y="2271"/>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27" name="Line 338"/>
              <p:cNvSpPr>
                <a:spLocks noChangeShapeType="1"/>
              </p:cNvSpPr>
              <p:nvPr/>
            </p:nvSpPr>
            <p:spPr bwMode="auto">
              <a:xfrm>
                <a:off x="3600" y="2184"/>
                <a:ext cx="0" cy="88"/>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grpSp>
      </p:grpSp>
      <p:sp>
        <p:nvSpPr>
          <p:cNvPr id="1049628" name="Text Box 339"/>
          <p:cNvSpPr txBox="1">
            <a:spLocks noChangeArrowheads="1"/>
          </p:cNvSpPr>
          <p:nvPr/>
        </p:nvSpPr>
        <p:spPr bwMode="auto">
          <a:xfrm>
            <a:off x="7849263" y="2508675"/>
            <a:ext cx="563879" cy="193040"/>
          </a:xfrm>
          <a:prstGeom prst="rect">
            <a:avLst/>
          </a:prstGeom>
          <a:noFill/>
          <a:ln w="9525">
            <a:noFill/>
            <a:miter lim="800000"/>
          </a:ln>
        </p:spPr>
        <p:txBody>
          <a:bodyPr wrap="none">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生产</a:t>
            </a:r>
            <a:r>
              <a:rPr lang="en-US" altLang="ko-KR" sz="700" b="1" dirty="0">
                <a:solidFill>
                  <a:srgbClr val="000000"/>
                </a:solidFill>
                <a:latin typeface="HY엽서L"/>
                <a:ea typeface="+mj-ea"/>
                <a:cs typeface="Arial Unicode MS" panose="020B0604020202020204" pitchFamily="34" charset="-122"/>
              </a:rPr>
              <a:t>BOM</a:t>
            </a:r>
            <a:endParaRPr lang="en-US" altLang="ko-KR" sz="700" b="1" dirty="0">
              <a:solidFill>
                <a:srgbClr val="000000"/>
              </a:solidFill>
              <a:latin typeface="HY엽서L"/>
              <a:ea typeface="+mj-ea"/>
              <a:cs typeface="Arial Unicode MS" panose="020B0604020202020204" pitchFamily="34" charset="-122"/>
            </a:endParaRPr>
          </a:p>
        </p:txBody>
      </p:sp>
      <p:sp>
        <p:nvSpPr>
          <p:cNvPr id="1049629" name="Line 343"/>
          <p:cNvSpPr>
            <a:spLocks noChangeShapeType="1"/>
          </p:cNvSpPr>
          <p:nvPr/>
        </p:nvSpPr>
        <p:spPr bwMode="auto">
          <a:xfrm flipH="1">
            <a:off x="8333161" y="2379930"/>
            <a:ext cx="8695" cy="775626"/>
          </a:xfrm>
          <a:prstGeom prst="line">
            <a:avLst/>
          </a:prstGeom>
          <a:noFill/>
          <a:ln w="9525">
            <a:solidFill>
              <a:srgbClr val="000000"/>
            </a:solidFill>
            <a:prstDash val="dash"/>
            <a:round/>
            <a:headEnd type="triangle" w="med" len="med"/>
            <a:tailEnd type="triangle" w="med" len="med"/>
          </a:ln>
        </p:spPr>
        <p:txBody>
          <a:bodyPr anchor="ctr"/>
          <a:p>
            <a:endParaRPr lang="zh-CN" altLang="en-US" sz="1535" b="1" kern="0" dirty="0">
              <a:solidFill>
                <a:srgbClr val="000000"/>
              </a:solidFill>
              <a:latin typeface="华文楷体" panose="02010600040101010101" pitchFamily="2" charset="-122"/>
            </a:endParaRPr>
          </a:p>
        </p:txBody>
      </p:sp>
      <p:sp>
        <p:nvSpPr>
          <p:cNvPr id="1049630" name="Text Box 345"/>
          <p:cNvSpPr txBox="1">
            <a:spLocks noChangeArrowheads="1"/>
          </p:cNvSpPr>
          <p:nvPr/>
        </p:nvSpPr>
        <p:spPr bwMode="auto">
          <a:xfrm>
            <a:off x="8348470" y="3040038"/>
            <a:ext cx="1259328" cy="230832"/>
          </a:xfrm>
          <a:prstGeom prst="rect">
            <a:avLst/>
          </a:prstGeom>
          <a:noFill/>
          <a:ln w="9525">
            <a:noFill/>
            <a:miter lim="800000"/>
          </a:ln>
        </p:spPr>
        <p:txBody>
          <a:bodyPr wrap="square">
            <a:spAutoFit/>
          </a:bodyPr>
          <a:p>
            <a:pPr latinLnBrk="1">
              <a:buClr>
                <a:srgbClr val="4D4D4D"/>
              </a:buClr>
            </a:pPr>
            <a:r>
              <a:rPr kumimoji="1" lang="zh-CN" altLang="en-US" sz="900" b="1" dirty="0">
                <a:solidFill>
                  <a:srgbClr val="000000"/>
                </a:solidFill>
                <a:latin typeface="华文楷体" panose="02010600040101010101" pitchFamily="2" charset="-122"/>
                <a:cs typeface="Arial Unicode MS" panose="020B0604020202020204" pitchFamily="34" charset="-122"/>
              </a:rPr>
              <a:t>通过</a:t>
            </a:r>
            <a:r>
              <a:rPr kumimoji="1" lang="en-US" altLang="ko-KR" sz="900" b="1" dirty="0">
                <a:solidFill>
                  <a:srgbClr val="000000"/>
                </a:solidFill>
                <a:latin typeface="HY엽서L"/>
                <a:ea typeface="+mj-ea"/>
                <a:cs typeface="Arial Unicode MS" panose="020B0604020202020204" pitchFamily="34" charset="-122"/>
              </a:rPr>
              <a:t>URL</a:t>
            </a:r>
            <a:r>
              <a:rPr kumimoji="1" lang="zh-CN" altLang="en-US" sz="900" b="1" dirty="0">
                <a:solidFill>
                  <a:srgbClr val="000000"/>
                </a:solidFill>
                <a:latin typeface="华文楷体" panose="02010600040101010101" pitchFamily="2" charset="-122"/>
                <a:cs typeface="Arial Unicode MS" panose="020B0604020202020204" pitchFamily="34" charset="-122"/>
              </a:rPr>
              <a:t>链接访问</a:t>
            </a:r>
            <a:endParaRPr kumimoji="1" lang="ko-KR" altLang="en-US" sz="900" b="1" dirty="0">
              <a:solidFill>
                <a:srgbClr val="000000"/>
              </a:solidFill>
              <a:latin typeface="HY엽서L"/>
              <a:ea typeface="+mj-ea"/>
              <a:cs typeface="Arial Unicode MS" panose="020B0604020202020204" pitchFamily="34" charset="-122"/>
            </a:endParaRPr>
          </a:p>
        </p:txBody>
      </p:sp>
      <p:sp>
        <p:nvSpPr>
          <p:cNvPr id="1049631" name="Text Box 352"/>
          <p:cNvSpPr txBox="1">
            <a:spLocks noChangeArrowheads="1"/>
          </p:cNvSpPr>
          <p:nvPr/>
        </p:nvSpPr>
        <p:spPr bwMode="auto">
          <a:xfrm>
            <a:off x="7206601" y="5255718"/>
            <a:ext cx="543739" cy="307777"/>
          </a:xfrm>
          <a:prstGeom prst="rect">
            <a:avLst/>
          </a:prstGeom>
          <a:noFill/>
          <a:ln w="9525">
            <a:noFill/>
            <a:miter lim="800000"/>
          </a:ln>
        </p:spPr>
        <p:txBody>
          <a:bodyPr wrap="none">
            <a:spAutoFit/>
          </a:bodyPr>
          <a:p>
            <a:pPr eaLnBrk="0" hangingPunct="0"/>
            <a:r>
              <a:rPr lang="zh-CN" altLang="en-US" sz="1400" b="1" dirty="0">
                <a:solidFill>
                  <a:srgbClr val="000000"/>
                </a:solidFill>
                <a:latin typeface="华文楷体" panose="02010600040101010101" pitchFamily="2" charset="-122"/>
                <a:cs typeface="Arial Unicode MS" panose="020B0604020202020204" pitchFamily="34" charset="-122"/>
              </a:rPr>
              <a:t>物料</a:t>
            </a:r>
            <a:endParaRPr lang="en-US" altLang="ko-KR" sz="1365" b="1" dirty="0">
              <a:solidFill>
                <a:srgbClr val="000000"/>
              </a:solidFill>
              <a:latin typeface="HY엽서L"/>
              <a:ea typeface="+mj-ea"/>
              <a:cs typeface="Arial Unicode MS" panose="020B0604020202020204" pitchFamily="34" charset="-122"/>
            </a:endParaRPr>
          </a:p>
        </p:txBody>
      </p:sp>
      <p:sp>
        <p:nvSpPr>
          <p:cNvPr id="1049632" name="AutoShape 139"/>
          <p:cNvSpPr>
            <a:spLocks noChangeArrowheads="1"/>
          </p:cNvSpPr>
          <p:nvPr/>
        </p:nvSpPr>
        <p:spPr bwMode="auto">
          <a:xfrm>
            <a:off x="7525303" y="1771091"/>
            <a:ext cx="779134" cy="887733"/>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680" b="1" dirty="0">
              <a:solidFill>
                <a:srgbClr val="000000"/>
              </a:solidFill>
              <a:latin typeface="华文楷体" panose="02010600040101010101" pitchFamily="2" charset="-122"/>
            </a:endParaRPr>
          </a:p>
        </p:txBody>
      </p:sp>
      <p:cxnSp>
        <p:nvCxnSpPr>
          <p:cNvPr id="3145894" name="Straight Arrow Connector 316"/>
          <p:cNvCxnSpPr>
            <a:stCxn id="1049602" idx="3"/>
            <a:endCxn id="1049632" idx="1"/>
          </p:cNvCxnSpPr>
          <p:nvPr/>
        </p:nvCxnSpPr>
        <p:spPr>
          <a:xfrm flipV="1">
            <a:off x="7396587" y="2214957"/>
            <a:ext cx="128717" cy="51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45895" name="Straight Arrow Connector 317"/>
          <p:cNvCxnSpPr>
            <a:stCxn id="1049607" idx="0"/>
            <a:endCxn id="1049618" idx="0"/>
          </p:cNvCxnSpPr>
          <p:nvPr/>
        </p:nvCxnSpPr>
        <p:spPr>
          <a:xfrm flipV="1">
            <a:off x="7887237" y="2511384"/>
            <a:ext cx="0" cy="2813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49633" name="Left-Right Arrow 318"/>
          <p:cNvSpPr/>
          <p:nvPr/>
        </p:nvSpPr>
        <p:spPr>
          <a:xfrm>
            <a:off x="2355986" y="2195902"/>
            <a:ext cx="608999" cy="395720"/>
          </a:xfrm>
          <a:prstGeom prst="leftRightArrow">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60" dirty="0">
              <a:solidFill>
                <a:srgbClr val="FFFFFF"/>
              </a:solidFill>
            </a:endParaRPr>
          </a:p>
        </p:txBody>
      </p:sp>
      <p:grpSp>
        <p:nvGrpSpPr>
          <p:cNvPr id="301" name="Group 326"/>
          <p:cNvGrpSpPr/>
          <p:nvPr/>
        </p:nvGrpSpPr>
        <p:grpSpPr bwMode="auto">
          <a:xfrm>
            <a:off x="8403253" y="1927601"/>
            <a:ext cx="670921" cy="581115"/>
            <a:chOff x="3504" y="1872"/>
            <a:chExt cx="652" cy="699"/>
          </a:xfrm>
        </p:grpSpPr>
        <p:sp>
          <p:nvSpPr>
            <p:cNvPr id="1049634" name="AutoShape 327"/>
            <p:cNvSpPr>
              <a:spLocks noChangeArrowheads="1"/>
            </p:cNvSpPr>
            <p:nvPr/>
          </p:nvSpPr>
          <p:spPr bwMode="auto">
            <a:xfrm rot="10800000">
              <a:off x="3504" y="1872"/>
              <a:ext cx="652" cy="699"/>
            </a:xfrm>
            <a:prstGeom prst="foldedCorner">
              <a:avLst>
                <a:gd name="adj" fmla="val 15713"/>
              </a:avLst>
            </a:prstGeom>
            <a:solidFill>
              <a:srgbClr val="FFFFFF"/>
            </a:solidFill>
            <a:ln w="9525">
              <a:solidFill>
                <a:srgbClr val="000000"/>
              </a:solidFill>
              <a:round/>
            </a:ln>
          </p:spPr>
          <p:txBody>
            <a:bodyPr wrap="none" anchor="ctr"/>
            <a:p>
              <a:pPr>
                <a:buClr>
                  <a:srgbClr val="FD0000"/>
                </a:buClr>
              </a:pPr>
              <a:endParaRPr lang="zh-CN" altLang="en-US" sz="680" b="1" kern="0" dirty="0">
                <a:solidFill>
                  <a:srgbClr val="000000"/>
                </a:solidFill>
                <a:latin typeface="华文楷体" panose="02010600040101010101" pitchFamily="2" charset="-122"/>
              </a:endParaRPr>
            </a:p>
          </p:txBody>
        </p:sp>
        <p:grpSp>
          <p:nvGrpSpPr>
            <p:cNvPr id="302" name="Group 328"/>
            <p:cNvGrpSpPr/>
            <p:nvPr/>
          </p:nvGrpSpPr>
          <p:grpSpPr bwMode="auto">
            <a:xfrm>
              <a:off x="3610" y="1962"/>
              <a:ext cx="457" cy="441"/>
              <a:chOff x="3408" y="1776"/>
              <a:chExt cx="546" cy="559"/>
            </a:xfrm>
          </p:grpSpPr>
          <p:sp>
            <p:nvSpPr>
              <p:cNvPr id="1049635" name="Rectangle 329"/>
              <p:cNvSpPr>
                <a:spLocks noChangeArrowheads="1"/>
              </p:cNvSpPr>
              <p:nvPr/>
            </p:nvSpPr>
            <p:spPr bwMode="auto">
              <a:xfrm>
                <a:off x="3525" y="1924"/>
                <a:ext cx="274" cy="101"/>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C1000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36" name="Rectangle 330"/>
              <p:cNvSpPr>
                <a:spLocks noChangeArrowheads="1"/>
              </p:cNvSpPr>
              <p:nvPr/>
            </p:nvSpPr>
            <p:spPr bwMode="auto">
              <a:xfrm>
                <a:off x="3408" y="1776"/>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M2000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37" name="Rectangle 331"/>
              <p:cNvSpPr>
                <a:spLocks noChangeArrowheads="1"/>
              </p:cNvSpPr>
              <p:nvPr/>
            </p:nvSpPr>
            <p:spPr bwMode="auto">
              <a:xfrm>
                <a:off x="3525" y="2071"/>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C2000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38" name="Line 332"/>
              <p:cNvSpPr>
                <a:spLocks noChangeShapeType="1"/>
              </p:cNvSpPr>
              <p:nvPr/>
            </p:nvSpPr>
            <p:spPr bwMode="auto">
              <a:xfrm flipV="1">
                <a:off x="3452" y="1972"/>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39" name="Line 333"/>
              <p:cNvSpPr>
                <a:spLocks noChangeShapeType="1"/>
              </p:cNvSpPr>
              <p:nvPr/>
            </p:nvSpPr>
            <p:spPr bwMode="auto">
              <a:xfrm flipV="1">
                <a:off x="3452" y="2118"/>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40" name="Line 334"/>
              <p:cNvSpPr>
                <a:spLocks noChangeShapeType="1"/>
              </p:cNvSpPr>
              <p:nvPr/>
            </p:nvSpPr>
            <p:spPr bwMode="auto">
              <a:xfrm>
                <a:off x="3451" y="1880"/>
                <a:ext cx="0" cy="232"/>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41" name="Rectangle 336"/>
              <p:cNvSpPr>
                <a:spLocks noChangeArrowheads="1"/>
              </p:cNvSpPr>
              <p:nvPr/>
            </p:nvSpPr>
            <p:spPr bwMode="auto">
              <a:xfrm>
                <a:off x="3680" y="2233"/>
                <a:ext cx="274" cy="102"/>
              </a:xfrm>
              <a:prstGeom prst="rect">
                <a:avLst/>
              </a:prstGeom>
              <a:solidFill>
                <a:srgbClr val="FFFFFF"/>
              </a:solidFill>
              <a:ln w="9525">
                <a:solidFill>
                  <a:srgbClr val="000000"/>
                </a:solidFill>
                <a:miter lim="800000"/>
              </a:ln>
            </p:spPr>
            <p:txBody>
              <a:bodyPr wrap="none" lIns="0" tIns="0" rIns="0" bIns="0" anchor="ctr"/>
              <a:p>
                <a:r>
                  <a:rPr lang="en-US" altLang="ko-KR" sz="680" b="1" kern="0" dirty="0">
                    <a:solidFill>
                      <a:srgbClr val="000000"/>
                    </a:solidFill>
                    <a:latin typeface="HY엽서L"/>
                    <a:ea typeface="+mj-ea"/>
                    <a:cs typeface="Arial Unicode MS" panose="020B0604020202020204" pitchFamily="34" charset="-122"/>
                  </a:rPr>
                  <a:t>K1500</a:t>
                </a:r>
                <a:endParaRPr lang="en-US" altLang="ko-KR" sz="680" b="1" kern="0" dirty="0">
                  <a:solidFill>
                    <a:srgbClr val="000000"/>
                  </a:solidFill>
                  <a:latin typeface="HY엽서L"/>
                  <a:ea typeface="+mj-ea"/>
                  <a:cs typeface="Arial Unicode MS" panose="020B0604020202020204" pitchFamily="34" charset="-122"/>
                </a:endParaRPr>
              </a:p>
            </p:txBody>
          </p:sp>
          <p:sp>
            <p:nvSpPr>
              <p:cNvPr id="1049642" name="Line 337"/>
              <p:cNvSpPr>
                <a:spLocks noChangeShapeType="1"/>
              </p:cNvSpPr>
              <p:nvPr/>
            </p:nvSpPr>
            <p:spPr bwMode="auto">
              <a:xfrm flipV="1">
                <a:off x="3600" y="2271"/>
                <a:ext cx="73" cy="1"/>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sp>
            <p:nvSpPr>
              <p:cNvPr id="1049643" name="Line 338"/>
              <p:cNvSpPr>
                <a:spLocks noChangeShapeType="1"/>
              </p:cNvSpPr>
              <p:nvPr/>
            </p:nvSpPr>
            <p:spPr bwMode="auto">
              <a:xfrm>
                <a:off x="3600" y="2184"/>
                <a:ext cx="0" cy="88"/>
              </a:xfrm>
              <a:prstGeom prst="line">
                <a:avLst/>
              </a:prstGeom>
              <a:noFill/>
              <a:ln w="9525">
                <a:solidFill>
                  <a:srgbClr val="000000"/>
                </a:solidFill>
                <a:round/>
              </a:ln>
            </p:spPr>
            <p:txBody>
              <a:bodyPr anchor="ctr"/>
              <a:p>
                <a:endParaRPr lang="zh-CN" altLang="en-US" sz="1535" b="1" kern="0" dirty="0">
                  <a:solidFill>
                    <a:srgbClr val="000000"/>
                  </a:solidFill>
                  <a:latin typeface="华文楷体" panose="02010600040101010101" pitchFamily="2" charset="-122"/>
                </a:endParaRPr>
              </a:p>
            </p:txBody>
          </p:sp>
        </p:grpSp>
      </p:grpSp>
      <p:sp>
        <p:nvSpPr>
          <p:cNvPr id="1049644" name="Text Box 339"/>
          <p:cNvSpPr txBox="1">
            <a:spLocks noChangeArrowheads="1"/>
          </p:cNvSpPr>
          <p:nvPr/>
        </p:nvSpPr>
        <p:spPr bwMode="auto">
          <a:xfrm>
            <a:off x="8577746" y="2511636"/>
            <a:ext cx="543739" cy="200055"/>
          </a:xfrm>
          <a:prstGeom prst="rect">
            <a:avLst/>
          </a:prstGeom>
          <a:noFill/>
          <a:ln w="9525">
            <a:noFill/>
            <a:miter lim="800000"/>
          </a:ln>
        </p:spPr>
        <p:txBody>
          <a:bodyPr wrap="none">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备件维护</a:t>
            </a:r>
            <a:endParaRPr lang="en-US" altLang="ko-KR" sz="700" b="1" dirty="0">
              <a:solidFill>
                <a:srgbClr val="000000"/>
              </a:solidFill>
              <a:latin typeface="HY엽서L"/>
              <a:ea typeface="+mj-ea"/>
              <a:cs typeface="Arial Unicode MS" panose="020B0604020202020204" pitchFamily="34" charset="-122"/>
            </a:endParaRPr>
          </a:p>
        </p:txBody>
      </p:sp>
      <p:sp>
        <p:nvSpPr>
          <p:cNvPr id="1049645" name="AutoShape 139"/>
          <p:cNvSpPr>
            <a:spLocks noChangeArrowheads="1"/>
          </p:cNvSpPr>
          <p:nvPr/>
        </p:nvSpPr>
        <p:spPr bwMode="auto">
          <a:xfrm>
            <a:off x="8376778" y="1768423"/>
            <a:ext cx="779134" cy="887733"/>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680" b="1" dirty="0">
              <a:solidFill>
                <a:srgbClr val="000000"/>
              </a:solidFill>
              <a:latin typeface="华文楷体" panose="02010600040101010101" pitchFamily="2" charset="-122"/>
            </a:endParaRPr>
          </a:p>
        </p:txBody>
      </p:sp>
      <p:cxnSp>
        <p:nvCxnSpPr>
          <p:cNvPr id="3145896" name="Straight Arrow Connector 333"/>
          <p:cNvCxnSpPr>
            <a:endCxn id="1049645" idx="1"/>
          </p:cNvCxnSpPr>
          <p:nvPr/>
        </p:nvCxnSpPr>
        <p:spPr>
          <a:xfrm flipV="1">
            <a:off x="8248063" y="2212290"/>
            <a:ext cx="128717" cy="51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45897" name="Straight Arrow Connector 334"/>
          <p:cNvCxnSpPr>
            <a:stCxn id="1049607" idx="3"/>
            <a:endCxn id="1049634" idx="0"/>
          </p:cNvCxnSpPr>
          <p:nvPr/>
        </p:nvCxnSpPr>
        <p:spPr>
          <a:xfrm flipV="1">
            <a:off x="8156418" y="2508716"/>
            <a:ext cx="582295" cy="35411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49646" name="Text Box 290"/>
          <p:cNvSpPr txBox="1">
            <a:spLocks noChangeArrowheads="1"/>
          </p:cNvSpPr>
          <p:nvPr/>
        </p:nvSpPr>
        <p:spPr bwMode="auto">
          <a:xfrm>
            <a:off x="1327817" y="4672481"/>
            <a:ext cx="2032131" cy="600164"/>
          </a:xfrm>
          <a:prstGeom prst="rect">
            <a:avLst/>
          </a:prstGeom>
          <a:noFill/>
          <a:ln w="9525">
            <a:noFill/>
            <a:miter lim="800000"/>
          </a:ln>
        </p:spPr>
        <p:txBody>
          <a:bodyPr wrap="square">
            <a:spAutoFit/>
          </a:bodyPr>
          <a:p>
            <a:pPr latinLnBrk="1">
              <a:buClr>
                <a:srgbClr val="4D4D4D"/>
              </a:buClr>
            </a:pPr>
            <a:r>
              <a:rPr kumimoji="1" lang="zh-CN" altLang="en-US" sz="1100" b="1" dirty="0">
                <a:solidFill>
                  <a:srgbClr val="000000"/>
                </a:solidFill>
                <a:latin typeface="华文楷体" panose="02010600040101010101" pitchFamily="2" charset="-122"/>
                <a:cs typeface="Arial Unicode MS" panose="020B0604020202020204" pitchFamily="34" charset="-122"/>
              </a:rPr>
              <a:t>需要设计的零部件号，通过</a:t>
            </a:r>
            <a:r>
              <a:rPr kumimoji="1" lang="en-US" altLang="zh-CN" sz="1100" b="1" dirty="0">
                <a:solidFill>
                  <a:srgbClr val="000000"/>
                </a:solidFill>
                <a:latin typeface="华文楷体" panose="02010600040101010101" pitchFamily="2" charset="-122"/>
                <a:cs typeface="Arial Unicode MS" panose="020B0604020202020204" pitchFamily="34" charset="-122"/>
              </a:rPr>
              <a:t>MDM</a:t>
            </a:r>
            <a:r>
              <a:rPr kumimoji="1" lang="zh-CN" altLang="en-US" sz="1100" b="1" dirty="0">
                <a:solidFill>
                  <a:srgbClr val="000000"/>
                </a:solidFill>
                <a:latin typeface="华文楷体" panose="02010600040101010101" pitchFamily="2" charset="-122"/>
                <a:cs typeface="Arial Unicode MS" panose="020B0604020202020204" pitchFamily="34" charset="-122"/>
              </a:rPr>
              <a:t>申请，并由</a:t>
            </a:r>
            <a:r>
              <a:rPr kumimoji="1" lang="en-US" altLang="zh-CN" sz="1100" b="1" dirty="0">
                <a:solidFill>
                  <a:srgbClr val="000000"/>
                </a:solidFill>
                <a:latin typeface="华文楷体" panose="02010600040101010101" pitchFamily="2" charset="-122"/>
                <a:cs typeface="Arial Unicode MS" panose="020B0604020202020204" pitchFamily="34" charset="-122"/>
              </a:rPr>
              <a:t>MDM</a:t>
            </a:r>
            <a:r>
              <a:rPr kumimoji="1" lang="zh-CN" altLang="en-US" sz="1100" b="1" dirty="0">
                <a:solidFill>
                  <a:srgbClr val="000000"/>
                </a:solidFill>
                <a:latin typeface="华文楷体" panose="02010600040101010101" pitchFamily="2" charset="-122"/>
                <a:cs typeface="Arial Unicode MS" panose="020B0604020202020204" pitchFamily="34" charset="-122"/>
              </a:rPr>
              <a:t>推送至</a:t>
            </a:r>
            <a:r>
              <a:rPr kumimoji="1" lang="en-US" altLang="zh-CN" sz="1100" b="1" dirty="0">
                <a:solidFill>
                  <a:srgbClr val="000000"/>
                </a:solidFill>
                <a:latin typeface="华文楷体" panose="02010600040101010101" pitchFamily="2" charset="-122"/>
                <a:cs typeface="Arial Unicode MS" panose="020B0604020202020204" pitchFamily="34" charset="-122"/>
              </a:rPr>
              <a:t>CAD</a:t>
            </a:r>
            <a:r>
              <a:rPr kumimoji="1" lang="zh-CN" altLang="en-US" sz="1100" b="1" dirty="0">
                <a:solidFill>
                  <a:srgbClr val="000000"/>
                </a:solidFill>
                <a:latin typeface="华文楷体" panose="02010600040101010101" pitchFamily="2" charset="-122"/>
                <a:cs typeface="Arial Unicode MS" panose="020B0604020202020204" pitchFamily="34" charset="-122"/>
              </a:rPr>
              <a:t>中同图号关联</a:t>
            </a:r>
            <a:endParaRPr kumimoji="1" lang="en-US" altLang="ko-KR" sz="1100" b="1" dirty="0">
              <a:solidFill>
                <a:srgbClr val="000000"/>
              </a:solidFill>
              <a:latin typeface="HY엽서L"/>
              <a:ea typeface="+mj-ea"/>
              <a:cs typeface="Arial Unicode MS" panose="020B0604020202020204" pitchFamily="34" charset="-122"/>
            </a:endParaRPr>
          </a:p>
        </p:txBody>
      </p:sp>
      <p:sp>
        <p:nvSpPr>
          <p:cNvPr id="1049647" name="Text Box 141"/>
          <p:cNvSpPr txBox="1">
            <a:spLocks noChangeArrowheads="1"/>
          </p:cNvSpPr>
          <p:nvPr/>
        </p:nvSpPr>
        <p:spPr bwMode="auto">
          <a:xfrm>
            <a:off x="7339232" y="4382666"/>
            <a:ext cx="1008380" cy="269240"/>
          </a:xfrm>
          <a:prstGeom prst="rect">
            <a:avLst/>
          </a:prstGeom>
          <a:noFill/>
          <a:ln w="9525">
            <a:noFill/>
            <a:miter lim="800000"/>
          </a:ln>
        </p:spPr>
        <p:txBody>
          <a:bodyPr wrap="none">
            <a:spAutoFit/>
          </a:bodyPr>
          <a:p>
            <a:pPr eaLnBrk="0" hangingPunct="0"/>
            <a:r>
              <a:rPr lang="en-US" altLang="zh-CN" sz="1290" b="1" dirty="0">
                <a:solidFill>
                  <a:srgbClr val="000000"/>
                </a:solidFill>
                <a:latin typeface="华文楷体" panose="02010600040101010101" pitchFamily="2" charset="-122"/>
                <a:cs typeface="Arial Unicode MS" panose="020B0604020202020204" pitchFamily="34" charset="-122"/>
              </a:rPr>
              <a:t>MDM</a:t>
            </a:r>
            <a:r>
              <a:rPr lang="zh-CN" altLang="en-US" sz="1290" b="1" dirty="0">
                <a:solidFill>
                  <a:srgbClr val="000000"/>
                </a:solidFill>
                <a:latin typeface="华文楷体" panose="02010600040101010101" pitchFamily="2" charset="-122"/>
                <a:cs typeface="Arial Unicode MS" panose="020B0604020202020204" pitchFamily="34" charset="-122"/>
              </a:rPr>
              <a:t>功能层</a:t>
            </a:r>
            <a:endParaRPr lang="zh-CN" altLang="en-US" sz="1290" b="1" dirty="0">
              <a:solidFill>
                <a:srgbClr val="000000"/>
              </a:solidFill>
              <a:latin typeface="华文楷体" panose="02010600040101010101" pitchFamily="2" charset="-122"/>
              <a:cs typeface="Arial Unicode MS" panose="020B0604020202020204" pitchFamily="34" charset="-122"/>
            </a:endParaRPr>
          </a:p>
        </p:txBody>
      </p:sp>
      <p:sp>
        <p:nvSpPr>
          <p:cNvPr id="1049648" name="Flowchart: Magnetic Disk 339"/>
          <p:cNvSpPr/>
          <p:nvPr/>
        </p:nvSpPr>
        <p:spPr>
          <a:xfrm>
            <a:off x="6510013" y="4649032"/>
            <a:ext cx="418296" cy="488185"/>
          </a:xfrm>
          <a:prstGeom prst="flowChartMagneticDisk">
            <a:avLst/>
          </a:prstGeom>
          <a:solidFill>
            <a:srgbClr val="29C2FF"/>
          </a:solid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 dirty="0">
                <a:solidFill>
                  <a:srgbClr val="000000"/>
                </a:solidFill>
                <a:latin typeface="华文楷体" panose="02010600040101010101" pitchFamily="2" charset="-122"/>
              </a:rPr>
              <a:t>标准件库</a:t>
            </a:r>
            <a:endParaRPr lang="en-US" sz="800" dirty="0">
              <a:solidFill>
                <a:srgbClr val="000000"/>
              </a:solidFill>
            </a:endParaRPr>
          </a:p>
        </p:txBody>
      </p:sp>
      <p:sp>
        <p:nvSpPr>
          <p:cNvPr id="1049649" name="Flowchart: Magnetic Disk 340"/>
          <p:cNvSpPr/>
          <p:nvPr/>
        </p:nvSpPr>
        <p:spPr>
          <a:xfrm>
            <a:off x="7099833" y="4653166"/>
            <a:ext cx="421146" cy="488185"/>
          </a:xfrm>
          <a:prstGeom prst="flowChartMagneticDisk">
            <a:avLst/>
          </a:prstGeom>
          <a:solidFill>
            <a:srgbClr val="29C2FF"/>
          </a:solid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 dirty="0">
                <a:solidFill>
                  <a:srgbClr val="000000"/>
                </a:solidFill>
                <a:latin typeface="华文楷体" panose="02010600040101010101" pitchFamily="2" charset="-122"/>
              </a:rPr>
              <a:t>自制件库</a:t>
            </a:r>
            <a:endParaRPr lang="en-US" sz="800" dirty="0">
              <a:solidFill>
                <a:srgbClr val="000000"/>
              </a:solidFill>
            </a:endParaRPr>
          </a:p>
        </p:txBody>
      </p:sp>
      <p:sp>
        <p:nvSpPr>
          <p:cNvPr id="1049650" name="Flowchart: Magnetic Disk 341"/>
          <p:cNvSpPr/>
          <p:nvPr/>
        </p:nvSpPr>
        <p:spPr>
          <a:xfrm>
            <a:off x="7692503" y="4667012"/>
            <a:ext cx="421146" cy="488185"/>
          </a:xfrm>
          <a:prstGeom prst="flowChartMagneticDisk">
            <a:avLst/>
          </a:prstGeom>
          <a:solidFill>
            <a:srgbClr val="29C2FF"/>
          </a:solid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 dirty="0">
                <a:solidFill>
                  <a:srgbClr val="000000"/>
                </a:solidFill>
                <a:latin typeface="华文楷体" panose="02010600040101010101" pitchFamily="2" charset="-122"/>
              </a:rPr>
              <a:t>客户</a:t>
            </a:r>
            <a:endParaRPr lang="en-US" sz="800" dirty="0">
              <a:solidFill>
                <a:srgbClr val="000000"/>
              </a:solidFill>
            </a:endParaRPr>
          </a:p>
        </p:txBody>
      </p:sp>
      <p:sp>
        <p:nvSpPr>
          <p:cNvPr id="1049651" name="Flowchart: Magnetic Disk 342"/>
          <p:cNvSpPr/>
          <p:nvPr/>
        </p:nvSpPr>
        <p:spPr>
          <a:xfrm>
            <a:off x="8285173" y="4667012"/>
            <a:ext cx="421146" cy="488185"/>
          </a:xfrm>
          <a:prstGeom prst="flowChartMagneticDisk">
            <a:avLst/>
          </a:prstGeom>
          <a:solidFill>
            <a:srgbClr val="29C2FF"/>
          </a:solid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 dirty="0">
                <a:solidFill>
                  <a:srgbClr val="000000"/>
                </a:solidFill>
                <a:latin typeface="华文楷体" panose="02010600040101010101" pitchFamily="2" charset="-122"/>
              </a:rPr>
              <a:t>供应商</a:t>
            </a:r>
            <a:endParaRPr lang="en-US" sz="800" dirty="0">
              <a:solidFill>
                <a:srgbClr val="000000"/>
              </a:solidFill>
            </a:endParaRPr>
          </a:p>
        </p:txBody>
      </p:sp>
      <p:sp>
        <p:nvSpPr>
          <p:cNvPr id="1049652" name="Flowchart: Magnetic Disk 343"/>
          <p:cNvSpPr/>
          <p:nvPr/>
        </p:nvSpPr>
        <p:spPr>
          <a:xfrm>
            <a:off x="8877845" y="4654527"/>
            <a:ext cx="421146" cy="488185"/>
          </a:xfrm>
          <a:prstGeom prst="flowChartMagneticDisk">
            <a:avLst/>
          </a:prstGeom>
          <a:solidFill>
            <a:srgbClr val="29C2FF"/>
          </a:solid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 dirty="0">
                <a:solidFill>
                  <a:srgbClr val="000000"/>
                </a:solidFill>
                <a:latin typeface="华文楷体" panose="02010600040101010101" pitchFamily="2" charset="-122"/>
              </a:rPr>
              <a:t>科目</a:t>
            </a:r>
            <a:endParaRPr lang="en-US" sz="800" dirty="0">
              <a:solidFill>
                <a:srgbClr val="000000"/>
              </a:solidFill>
            </a:endParaRPr>
          </a:p>
        </p:txBody>
      </p:sp>
      <p:cxnSp>
        <p:nvCxnSpPr>
          <p:cNvPr id="3145898" name="Elbow Connector 344"/>
          <p:cNvCxnSpPr>
            <a:stCxn id="1049649" idx="3"/>
          </p:cNvCxnSpPr>
          <p:nvPr/>
        </p:nvCxnSpPr>
        <p:spPr>
          <a:xfrm rot="5400000" flipH="1">
            <a:off x="3741975" y="1572919"/>
            <a:ext cx="1170400" cy="5966462"/>
          </a:xfrm>
          <a:prstGeom prst="bentConnector3">
            <a:avLst>
              <a:gd name="adj1" fmla="val -10580"/>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49653" name="Up-Down Arrow 345"/>
          <p:cNvSpPr/>
          <p:nvPr/>
        </p:nvSpPr>
        <p:spPr>
          <a:xfrm>
            <a:off x="7674554" y="3748114"/>
            <a:ext cx="437804" cy="592824"/>
          </a:xfrm>
          <a:prstGeom prst="up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60" dirty="0">
              <a:solidFill>
                <a:srgbClr val="FFFFFF"/>
              </a:solidFill>
            </a:endParaRPr>
          </a:p>
        </p:txBody>
      </p:sp>
      <p:sp>
        <p:nvSpPr>
          <p:cNvPr id="1049654" name="Text Box 290"/>
          <p:cNvSpPr txBox="1">
            <a:spLocks noChangeArrowheads="1"/>
          </p:cNvSpPr>
          <p:nvPr/>
        </p:nvSpPr>
        <p:spPr bwMode="auto">
          <a:xfrm>
            <a:off x="8090898" y="3954038"/>
            <a:ext cx="486848" cy="262829"/>
          </a:xfrm>
          <a:prstGeom prst="rect">
            <a:avLst/>
          </a:prstGeom>
          <a:noFill/>
          <a:ln w="9525">
            <a:noFill/>
            <a:miter lim="800000"/>
          </a:ln>
        </p:spPr>
        <p:txBody>
          <a:bodyPr wrap="square">
            <a:spAutoFit/>
          </a:bodyPr>
          <a:p>
            <a:pPr algn="ctr" latinLnBrk="1">
              <a:buClr>
                <a:srgbClr val="4D4D4D"/>
              </a:buClr>
            </a:pPr>
            <a:r>
              <a:rPr kumimoji="1" lang="zh-CN" altLang="en-US" sz="1110" b="1" dirty="0">
                <a:solidFill>
                  <a:srgbClr val="000000"/>
                </a:solidFill>
                <a:latin typeface="华文楷体" panose="02010600040101010101" pitchFamily="2" charset="-122"/>
                <a:cs typeface="Arial Unicode MS" panose="020B0604020202020204" pitchFamily="34" charset="-122"/>
              </a:rPr>
              <a:t>同步</a:t>
            </a:r>
            <a:endParaRPr kumimoji="1" lang="en-US" altLang="ko-KR" sz="1110" b="1" dirty="0">
              <a:solidFill>
                <a:srgbClr val="000000"/>
              </a:solidFill>
              <a:latin typeface="HY엽서L"/>
              <a:ea typeface="+mj-ea"/>
              <a:cs typeface="Arial Unicode MS" panose="020B0604020202020204" pitchFamily="34" charset="-122"/>
            </a:endParaRPr>
          </a:p>
        </p:txBody>
      </p:sp>
      <p:sp>
        <p:nvSpPr>
          <p:cNvPr id="1049655" name="Text Box 144"/>
          <p:cNvSpPr txBox="1">
            <a:spLocks noChangeArrowheads="1"/>
          </p:cNvSpPr>
          <p:nvPr/>
        </p:nvSpPr>
        <p:spPr bwMode="auto">
          <a:xfrm>
            <a:off x="3800872" y="1109597"/>
            <a:ext cx="1799005" cy="294640"/>
          </a:xfrm>
          <a:prstGeom prst="rect">
            <a:avLst/>
          </a:prstGeom>
          <a:noFill/>
          <a:ln w="9525">
            <a:noFill/>
            <a:miter lim="800000"/>
          </a:ln>
        </p:spPr>
        <p:txBody>
          <a:bodyPr wrap="none">
            <a:spAutoFit/>
          </a:bodyPr>
          <a:p>
            <a:pPr eaLnBrk="0" hangingPunct="0"/>
            <a:r>
              <a:rPr lang="en-US" sz="1475" b="1" dirty="0">
                <a:solidFill>
                  <a:srgbClr val="000000"/>
                </a:solidFill>
              </a:rPr>
              <a:t>PLM(</a:t>
            </a:r>
            <a:r>
              <a:rPr lang="en-US" sz="1475" b="1" dirty="0" err="1">
                <a:solidFill>
                  <a:srgbClr val="000000"/>
                </a:solidFill>
              </a:rPr>
              <a:t>Teamcenter</a:t>
            </a:r>
            <a:r>
              <a:rPr lang="zh-CN" altLang="en-US" sz="1475" b="1" dirty="0">
                <a:solidFill>
                  <a:srgbClr val="000000"/>
                </a:solidFill>
              </a:rPr>
              <a:t>等</a:t>
            </a:r>
            <a:r>
              <a:rPr lang="en-US" altLang="zh-CN" sz="1475" b="1" dirty="0">
                <a:solidFill>
                  <a:srgbClr val="000000"/>
                </a:solidFill>
              </a:rPr>
              <a:t>)</a:t>
            </a:r>
            <a:endParaRPr lang="en-US" sz="1475" b="1" dirty="0">
              <a:solidFill>
                <a:srgbClr val="000000"/>
              </a:solidFill>
            </a:endParaRPr>
          </a:p>
        </p:txBody>
      </p:sp>
      <p:sp>
        <p:nvSpPr>
          <p:cNvPr id="1049656" name="Rectangle 154"/>
          <p:cNvSpPr>
            <a:spLocks noChangeArrowheads="1"/>
          </p:cNvSpPr>
          <p:nvPr/>
        </p:nvSpPr>
        <p:spPr bwMode="auto">
          <a:xfrm>
            <a:off x="5106199" y="2319104"/>
            <a:ext cx="365760" cy="91440"/>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C1000</a:t>
            </a:r>
            <a:endParaRPr lang="en-US" altLang="ko-KR" sz="700" b="1" kern="0" dirty="0">
              <a:solidFill>
                <a:srgbClr val="000000"/>
              </a:solidFill>
              <a:latin typeface="HY엽서L"/>
              <a:ea typeface="+mj-ea"/>
              <a:cs typeface="Arial Unicode MS" panose="020B0604020202020204" pitchFamily="34" charset="-122"/>
            </a:endParaRPr>
          </a:p>
        </p:txBody>
      </p:sp>
      <p:sp>
        <p:nvSpPr>
          <p:cNvPr id="1049657" name="Rectangle 155"/>
          <p:cNvSpPr>
            <a:spLocks noChangeArrowheads="1"/>
          </p:cNvSpPr>
          <p:nvPr/>
        </p:nvSpPr>
        <p:spPr bwMode="auto">
          <a:xfrm>
            <a:off x="4756731" y="2212811"/>
            <a:ext cx="348262" cy="74951"/>
          </a:xfrm>
          <a:prstGeom prst="rect">
            <a:avLst/>
          </a:prstGeom>
          <a:solidFill>
            <a:srgbClr val="FFFFFF"/>
          </a:solidFill>
          <a:ln w="9525">
            <a:solidFill>
              <a:srgbClr val="000000"/>
            </a:solidFill>
            <a:miter lim="800000"/>
          </a:ln>
        </p:spPr>
        <p:txBody>
          <a:bodyPr wrap="none" lIns="0" tIns="0" rIns="0" bIns="0" anchor="ctr"/>
          <a:p>
            <a:r>
              <a:rPr lang="en-US" altLang="ko-KR" sz="700" b="1" kern="0" dirty="0">
                <a:solidFill>
                  <a:srgbClr val="000000"/>
                </a:solidFill>
                <a:latin typeface="HY엽서L"/>
                <a:ea typeface="+mj-ea"/>
                <a:cs typeface="Arial Unicode MS" panose="020B0604020202020204" pitchFamily="34" charset="-122"/>
              </a:rPr>
              <a:t>M2000</a:t>
            </a:r>
            <a:endParaRPr lang="en-US" altLang="ko-KR" sz="700" b="1" kern="0" dirty="0">
              <a:solidFill>
                <a:srgbClr val="000000"/>
              </a:solidFill>
              <a:latin typeface="HY엽서L"/>
              <a:ea typeface="+mj-ea"/>
              <a:cs typeface="Arial Unicode MS" panose="020B0604020202020204" pitchFamily="34" charset="-122"/>
            </a:endParaRPr>
          </a:p>
        </p:txBody>
      </p:sp>
      <p:sp>
        <p:nvSpPr>
          <p:cNvPr id="1049658" name="Rectangle 156"/>
          <p:cNvSpPr>
            <a:spLocks noChangeArrowheads="1"/>
          </p:cNvSpPr>
          <p:nvPr/>
        </p:nvSpPr>
        <p:spPr bwMode="auto">
          <a:xfrm>
            <a:off x="5106199" y="2427053"/>
            <a:ext cx="365760" cy="91440"/>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C2000</a:t>
            </a:r>
            <a:endParaRPr lang="en-US" altLang="ko-KR" sz="700" b="1" kern="0" dirty="0">
              <a:solidFill>
                <a:srgbClr val="000000"/>
              </a:solidFill>
              <a:latin typeface="HY엽서L"/>
              <a:ea typeface="+mj-ea"/>
              <a:cs typeface="Arial Unicode MS" panose="020B0604020202020204" pitchFamily="34" charset="-122"/>
            </a:endParaRPr>
          </a:p>
        </p:txBody>
      </p:sp>
      <p:sp>
        <p:nvSpPr>
          <p:cNvPr id="1049659" name="Rectangle 157"/>
          <p:cNvSpPr>
            <a:spLocks noChangeArrowheads="1"/>
          </p:cNvSpPr>
          <p:nvPr/>
        </p:nvSpPr>
        <p:spPr bwMode="auto">
          <a:xfrm>
            <a:off x="5106199" y="2537095"/>
            <a:ext cx="365760" cy="91440"/>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P1200</a:t>
            </a:r>
            <a:endParaRPr lang="en-US" altLang="ko-KR" sz="700" b="1" kern="0" dirty="0">
              <a:solidFill>
                <a:srgbClr val="000000"/>
              </a:solidFill>
              <a:latin typeface="HY엽서L"/>
              <a:ea typeface="+mj-ea"/>
              <a:cs typeface="Arial Unicode MS" panose="020B0604020202020204" pitchFamily="34" charset="-122"/>
            </a:endParaRPr>
          </a:p>
        </p:txBody>
      </p:sp>
      <p:sp>
        <p:nvSpPr>
          <p:cNvPr id="1049660" name="Line 158"/>
          <p:cNvSpPr>
            <a:spLocks noChangeShapeType="1"/>
          </p:cNvSpPr>
          <p:nvPr/>
        </p:nvSpPr>
        <p:spPr bwMode="auto">
          <a:xfrm flipV="1">
            <a:off x="4992425" y="2357846"/>
            <a:ext cx="92226" cy="0"/>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661" name="Line 159"/>
          <p:cNvSpPr>
            <a:spLocks noChangeShapeType="1"/>
          </p:cNvSpPr>
          <p:nvPr/>
        </p:nvSpPr>
        <p:spPr bwMode="auto">
          <a:xfrm flipV="1">
            <a:off x="4992425" y="2465891"/>
            <a:ext cx="92226" cy="974"/>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662" name="Line 160"/>
          <p:cNvSpPr>
            <a:spLocks noChangeShapeType="1"/>
          </p:cNvSpPr>
          <p:nvPr/>
        </p:nvSpPr>
        <p:spPr bwMode="auto">
          <a:xfrm flipV="1">
            <a:off x="4992425" y="2580216"/>
            <a:ext cx="91440" cy="0"/>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663" name="Line 161"/>
          <p:cNvSpPr>
            <a:spLocks noChangeShapeType="1"/>
          </p:cNvSpPr>
          <p:nvPr/>
        </p:nvSpPr>
        <p:spPr bwMode="auto">
          <a:xfrm>
            <a:off x="4991047" y="2289709"/>
            <a:ext cx="0" cy="399091"/>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664" name="Rectangle 162"/>
          <p:cNvSpPr>
            <a:spLocks noChangeArrowheads="1"/>
          </p:cNvSpPr>
          <p:nvPr/>
        </p:nvSpPr>
        <p:spPr bwMode="auto">
          <a:xfrm>
            <a:off x="5106199" y="2646115"/>
            <a:ext cx="365760" cy="91440"/>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K2300</a:t>
            </a:r>
            <a:endParaRPr lang="en-US" altLang="ko-KR" sz="700" b="1" kern="0" dirty="0">
              <a:solidFill>
                <a:srgbClr val="000000"/>
              </a:solidFill>
              <a:latin typeface="HY엽서L"/>
              <a:ea typeface="+mj-ea"/>
              <a:cs typeface="Arial Unicode MS" panose="020B0604020202020204" pitchFamily="34" charset="-122"/>
            </a:endParaRPr>
          </a:p>
        </p:txBody>
      </p:sp>
      <p:sp>
        <p:nvSpPr>
          <p:cNvPr id="1049665" name="Line 163"/>
          <p:cNvSpPr>
            <a:spLocks noChangeShapeType="1"/>
          </p:cNvSpPr>
          <p:nvPr/>
        </p:nvSpPr>
        <p:spPr bwMode="auto">
          <a:xfrm flipV="1">
            <a:off x="4992425" y="2689771"/>
            <a:ext cx="92226" cy="0"/>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666" name="Line 206"/>
          <p:cNvSpPr>
            <a:spLocks noChangeShapeType="1"/>
          </p:cNvSpPr>
          <p:nvPr/>
        </p:nvSpPr>
        <p:spPr bwMode="auto">
          <a:xfrm>
            <a:off x="4517197" y="1722180"/>
            <a:ext cx="0" cy="1308239"/>
          </a:xfrm>
          <a:prstGeom prst="line">
            <a:avLst/>
          </a:prstGeom>
          <a:noFill/>
          <a:ln w="28575">
            <a:solidFill>
              <a:srgbClr val="000000"/>
            </a:solidFill>
            <a:prstDash val="dash"/>
            <a:round/>
          </a:ln>
        </p:spPr>
        <p:txBody>
          <a:bodyPr anchor="ctr"/>
          <a:p>
            <a:endParaRPr lang="zh-CN" altLang="en-US" sz="700" b="1" kern="0" dirty="0">
              <a:solidFill>
                <a:srgbClr val="000000"/>
              </a:solidFill>
              <a:latin typeface="华文楷体" panose="02010600040101010101" pitchFamily="2" charset="-122"/>
            </a:endParaRPr>
          </a:p>
        </p:txBody>
      </p:sp>
      <p:sp>
        <p:nvSpPr>
          <p:cNvPr id="1049667" name="Rectangle 207"/>
          <p:cNvSpPr>
            <a:spLocks noChangeArrowheads="1"/>
          </p:cNvSpPr>
          <p:nvPr/>
        </p:nvSpPr>
        <p:spPr bwMode="auto">
          <a:xfrm>
            <a:off x="4693837" y="1821465"/>
            <a:ext cx="992477" cy="275470"/>
          </a:xfrm>
          <a:prstGeom prst="rect">
            <a:avLst/>
          </a:prstGeom>
          <a:solidFill>
            <a:srgbClr val="FFFFFF"/>
          </a:solidFill>
          <a:ln w="9525">
            <a:solidFill>
              <a:srgbClr val="000000"/>
            </a:solidFill>
            <a:miter lim="800000"/>
          </a:ln>
          <a:effectLst>
            <a:outerShdw dist="35921" dir="2700000" algn="ctr" rotWithShape="0">
              <a:srgbClr val="808080"/>
            </a:outerShdw>
          </a:effectLst>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68" name="Rectangle 208"/>
          <p:cNvSpPr>
            <a:spLocks noChangeArrowheads="1"/>
          </p:cNvSpPr>
          <p:nvPr/>
        </p:nvSpPr>
        <p:spPr bwMode="auto">
          <a:xfrm>
            <a:off x="4726874"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69" name="Rectangle 209"/>
          <p:cNvSpPr>
            <a:spLocks noChangeArrowheads="1"/>
          </p:cNvSpPr>
          <p:nvPr/>
        </p:nvSpPr>
        <p:spPr bwMode="auto">
          <a:xfrm>
            <a:off x="484525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0" name="Rectangle 210"/>
          <p:cNvSpPr>
            <a:spLocks noChangeArrowheads="1"/>
          </p:cNvSpPr>
          <p:nvPr/>
        </p:nvSpPr>
        <p:spPr bwMode="auto">
          <a:xfrm>
            <a:off x="496363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1" name="Rectangle 211"/>
          <p:cNvSpPr>
            <a:spLocks noChangeArrowheads="1"/>
          </p:cNvSpPr>
          <p:nvPr/>
        </p:nvSpPr>
        <p:spPr bwMode="auto">
          <a:xfrm>
            <a:off x="507513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2" name="Rectangle 212"/>
          <p:cNvSpPr>
            <a:spLocks noChangeArrowheads="1"/>
          </p:cNvSpPr>
          <p:nvPr/>
        </p:nvSpPr>
        <p:spPr bwMode="auto">
          <a:xfrm>
            <a:off x="4726874"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3" name="Rectangle 213"/>
          <p:cNvSpPr>
            <a:spLocks noChangeArrowheads="1"/>
          </p:cNvSpPr>
          <p:nvPr/>
        </p:nvSpPr>
        <p:spPr bwMode="auto">
          <a:xfrm>
            <a:off x="484525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4" name="Rectangle 214"/>
          <p:cNvSpPr>
            <a:spLocks noChangeArrowheads="1"/>
          </p:cNvSpPr>
          <p:nvPr/>
        </p:nvSpPr>
        <p:spPr bwMode="auto">
          <a:xfrm>
            <a:off x="496363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5" name="Rectangle 215"/>
          <p:cNvSpPr>
            <a:spLocks noChangeArrowheads="1"/>
          </p:cNvSpPr>
          <p:nvPr/>
        </p:nvSpPr>
        <p:spPr bwMode="auto">
          <a:xfrm>
            <a:off x="507513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6" name="Rectangle 216"/>
          <p:cNvSpPr>
            <a:spLocks noChangeArrowheads="1"/>
          </p:cNvSpPr>
          <p:nvPr/>
        </p:nvSpPr>
        <p:spPr bwMode="auto">
          <a:xfrm>
            <a:off x="4726874"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7" name="Rectangle 217"/>
          <p:cNvSpPr>
            <a:spLocks noChangeArrowheads="1"/>
          </p:cNvSpPr>
          <p:nvPr/>
        </p:nvSpPr>
        <p:spPr bwMode="auto">
          <a:xfrm>
            <a:off x="4845256"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8" name="Rectangle 218"/>
          <p:cNvSpPr>
            <a:spLocks noChangeArrowheads="1"/>
          </p:cNvSpPr>
          <p:nvPr/>
        </p:nvSpPr>
        <p:spPr bwMode="auto">
          <a:xfrm>
            <a:off x="4963636"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79" name="Rectangle 219"/>
          <p:cNvSpPr>
            <a:spLocks noChangeArrowheads="1"/>
          </p:cNvSpPr>
          <p:nvPr/>
        </p:nvSpPr>
        <p:spPr bwMode="auto">
          <a:xfrm>
            <a:off x="5075136"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0" name="Rectangle 220"/>
          <p:cNvSpPr>
            <a:spLocks noChangeArrowheads="1"/>
          </p:cNvSpPr>
          <p:nvPr/>
        </p:nvSpPr>
        <p:spPr bwMode="auto">
          <a:xfrm>
            <a:off x="4726874"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1" name="Rectangle 221"/>
          <p:cNvSpPr>
            <a:spLocks noChangeArrowheads="1"/>
          </p:cNvSpPr>
          <p:nvPr/>
        </p:nvSpPr>
        <p:spPr bwMode="auto">
          <a:xfrm>
            <a:off x="4845256"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2" name="Rectangle 222"/>
          <p:cNvSpPr>
            <a:spLocks noChangeArrowheads="1"/>
          </p:cNvSpPr>
          <p:nvPr/>
        </p:nvSpPr>
        <p:spPr bwMode="auto">
          <a:xfrm>
            <a:off x="4963636"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3" name="Rectangle 223"/>
          <p:cNvSpPr>
            <a:spLocks noChangeArrowheads="1"/>
          </p:cNvSpPr>
          <p:nvPr/>
        </p:nvSpPr>
        <p:spPr bwMode="auto">
          <a:xfrm>
            <a:off x="5075136"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4" name="Rectangle 224"/>
          <p:cNvSpPr>
            <a:spLocks noChangeArrowheads="1"/>
          </p:cNvSpPr>
          <p:nvPr/>
        </p:nvSpPr>
        <p:spPr bwMode="auto">
          <a:xfrm>
            <a:off x="4726874"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5" name="Rectangle 225"/>
          <p:cNvSpPr>
            <a:spLocks noChangeArrowheads="1"/>
          </p:cNvSpPr>
          <p:nvPr/>
        </p:nvSpPr>
        <p:spPr bwMode="auto">
          <a:xfrm>
            <a:off x="4845256"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6" name="Rectangle 226"/>
          <p:cNvSpPr>
            <a:spLocks noChangeArrowheads="1"/>
          </p:cNvSpPr>
          <p:nvPr/>
        </p:nvSpPr>
        <p:spPr bwMode="auto">
          <a:xfrm>
            <a:off x="4963636"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7" name="Rectangle 227"/>
          <p:cNvSpPr>
            <a:spLocks noChangeArrowheads="1"/>
          </p:cNvSpPr>
          <p:nvPr/>
        </p:nvSpPr>
        <p:spPr bwMode="auto">
          <a:xfrm>
            <a:off x="5075136"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8" name="Rectangle 228"/>
          <p:cNvSpPr>
            <a:spLocks noChangeArrowheads="1"/>
          </p:cNvSpPr>
          <p:nvPr/>
        </p:nvSpPr>
        <p:spPr bwMode="auto">
          <a:xfrm>
            <a:off x="4726874"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89" name="Rectangle 229"/>
          <p:cNvSpPr>
            <a:spLocks noChangeArrowheads="1"/>
          </p:cNvSpPr>
          <p:nvPr/>
        </p:nvSpPr>
        <p:spPr bwMode="auto">
          <a:xfrm>
            <a:off x="4845256"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0" name="Rectangle 230"/>
          <p:cNvSpPr>
            <a:spLocks noChangeArrowheads="1"/>
          </p:cNvSpPr>
          <p:nvPr/>
        </p:nvSpPr>
        <p:spPr bwMode="auto">
          <a:xfrm>
            <a:off x="4963636"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1" name="Rectangle 231"/>
          <p:cNvSpPr>
            <a:spLocks noChangeArrowheads="1"/>
          </p:cNvSpPr>
          <p:nvPr/>
        </p:nvSpPr>
        <p:spPr bwMode="auto">
          <a:xfrm>
            <a:off x="5075136"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2" name="Rectangle 232"/>
          <p:cNvSpPr>
            <a:spLocks noChangeArrowheads="1"/>
          </p:cNvSpPr>
          <p:nvPr/>
        </p:nvSpPr>
        <p:spPr bwMode="auto">
          <a:xfrm>
            <a:off x="4726874"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3" name="Rectangle 233"/>
          <p:cNvSpPr>
            <a:spLocks noChangeArrowheads="1"/>
          </p:cNvSpPr>
          <p:nvPr/>
        </p:nvSpPr>
        <p:spPr bwMode="auto">
          <a:xfrm>
            <a:off x="484525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4" name="Rectangle 234"/>
          <p:cNvSpPr>
            <a:spLocks noChangeArrowheads="1"/>
          </p:cNvSpPr>
          <p:nvPr/>
        </p:nvSpPr>
        <p:spPr bwMode="auto">
          <a:xfrm>
            <a:off x="496363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5" name="Rectangle 235"/>
          <p:cNvSpPr>
            <a:spLocks noChangeArrowheads="1"/>
          </p:cNvSpPr>
          <p:nvPr/>
        </p:nvSpPr>
        <p:spPr bwMode="auto">
          <a:xfrm>
            <a:off x="5075136"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6" name="Rectangle 236"/>
          <p:cNvSpPr>
            <a:spLocks noChangeArrowheads="1"/>
          </p:cNvSpPr>
          <p:nvPr/>
        </p:nvSpPr>
        <p:spPr bwMode="auto">
          <a:xfrm>
            <a:off x="4726874"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7" name="Rectangle 237"/>
          <p:cNvSpPr>
            <a:spLocks noChangeArrowheads="1"/>
          </p:cNvSpPr>
          <p:nvPr/>
        </p:nvSpPr>
        <p:spPr bwMode="auto">
          <a:xfrm>
            <a:off x="484525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8" name="Rectangle 238"/>
          <p:cNvSpPr>
            <a:spLocks noChangeArrowheads="1"/>
          </p:cNvSpPr>
          <p:nvPr/>
        </p:nvSpPr>
        <p:spPr bwMode="auto">
          <a:xfrm>
            <a:off x="496363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699" name="Rectangle 239"/>
          <p:cNvSpPr>
            <a:spLocks noChangeArrowheads="1"/>
          </p:cNvSpPr>
          <p:nvPr/>
        </p:nvSpPr>
        <p:spPr bwMode="auto">
          <a:xfrm>
            <a:off x="5075136"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0" name="Rectangle 240"/>
          <p:cNvSpPr>
            <a:spLocks noChangeArrowheads="1"/>
          </p:cNvSpPr>
          <p:nvPr/>
        </p:nvSpPr>
        <p:spPr bwMode="auto">
          <a:xfrm>
            <a:off x="5188011"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1" name="Rectangle 241"/>
          <p:cNvSpPr>
            <a:spLocks noChangeArrowheads="1"/>
          </p:cNvSpPr>
          <p:nvPr/>
        </p:nvSpPr>
        <p:spPr bwMode="auto">
          <a:xfrm>
            <a:off x="5306392"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2" name="Rectangle 242"/>
          <p:cNvSpPr>
            <a:spLocks noChangeArrowheads="1"/>
          </p:cNvSpPr>
          <p:nvPr/>
        </p:nvSpPr>
        <p:spPr bwMode="auto">
          <a:xfrm>
            <a:off x="5424773"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3" name="Rectangle 243"/>
          <p:cNvSpPr>
            <a:spLocks noChangeArrowheads="1"/>
          </p:cNvSpPr>
          <p:nvPr/>
        </p:nvSpPr>
        <p:spPr bwMode="auto">
          <a:xfrm>
            <a:off x="5536272"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4" name="Rectangle 244"/>
          <p:cNvSpPr>
            <a:spLocks noChangeArrowheads="1"/>
          </p:cNvSpPr>
          <p:nvPr/>
        </p:nvSpPr>
        <p:spPr bwMode="auto">
          <a:xfrm>
            <a:off x="5188011"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5" name="Rectangle 245"/>
          <p:cNvSpPr>
            <a:spLocks noChangeArrowheads="1"/>
          </p:cNvSpPr>
          <p:nvPr/>
        </p:nvSpPr>
        <p:spPr bwMode="auto">
          <a:xfrm>
            <a:off x="5306392"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6" name="Rectangle 246"/>
          <p:cNvSpPr>
            <a:spLocks noChangeArrowheads="1"/>
          </p:cNvSpPr>
          <p:nvPr/>
        </p:nvSpPr>
        <p:spPr bwMode="auto">
          <a:xfrm>
            <a:off x="5424773"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7" name="Rectangle 247"/>
          <p:cNvSpPr>
            <a:spLocks noChangeArrowheads="1"/>
          </p:cNvSpPr>
          <p:nvPr/>
        </p:nvSpPr>
        <p:spPr bwMode="auto">
          <a:xfrm>
            <a:off x="5536272"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8" name="Rectangle 248"/>
          <p:cNvSpPr>
            <a:spLocks noChangeArrowheads="1"/>
          </p:cNvSpPr>
          <p:nvPr/>
        </p:nvSpPr>
        <p:spPr bwMode="auto">
          <a:xfrm>
            <a:off x="5188011"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09" name="Rectangle 249"/>
          <p:cNvSpPr>
            <a:spLocks noChangeArrowheads="1"/>
          </p:cNvSpPr>
          <p:nvPr/>
        </p:nvSpPr>
        <p:spPr bwMode="auto">
          <a:xfrm>
            <a:off x="5306392"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0" name="Rectangle 250"/>
          <p:cNvSpPr>
            <a:spLocks noChangeArrowheads="1"/>
          </p:cNvSpPr>
          <p:nvPr/>
        </p:nvSpPr>
        <p:spPr bwMode="auto">
          <a:xfrm>
            <a:off x="5424773"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1" name="Rectangle 251"/>
          <p:cNvSpPr>
            <a:spLocks noChangeArrowheads="1"/>
          </p:cNvSpPr>
          <p:nvPr/>
        </p:nvSpPr>
        <p:spPr bwMode="auto">
          <a:xfrm>
            <a:off x="5536272" y="1961634"/>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2" name="Rectangle 252"/>
          <p:cNvSpPr>
            <a:spLocks noChangeArrowheads="1"/>
          </p:cNvSpPr>
          <p:nvPr/>
        </p:nvSpPr>
        <p:spPr bwMode="auto">
          <a:xfrm>
            <a:off x="5188011"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3" name="Rectangle 253"/>
          <p:cNvSpPr>
            <a:spLocks noChangeArrowheads="1"/>
          </p:cNvSpPr>
          <p:nvPr/>
        </p:nvSpPr>
        <p:spPr bwMode="auto">
          <a:xfrm>
            <a:off x="5306392"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4" name="Rectangle 254"/>
          <p:cNvSpPr>
            <a:spLocks noChangeArrowheads="1"/>
          </p:cNvSpPr>
          <p:nvPr/>
        </p:nvSpPr>
        <p:spPr bwMode="auto">
          <a:xfrm>
            <a:off x="5424773"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5" name="Rectangle 255"/>
          <p:cNvSpPr>
            <a:spLocks noChangeArrowheads="1"/>
          </p:cNvSpPr>
          <p:nvPr/>
        </p:nvSpPr>
        <p:spPr bwMode="auto">
          <a:xfrm>
            <a:off x="5536272" y="1989863"/>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6" name="Rectangle 256"/>
          <p:cNvSpPr>
            <a:spLocks noChangeArrowheads="1"/>
          </p:cNvSpPr>
          <p:nvPr/>
        </p:nvSpPr>
        <p:spPr bwMode="auto">
          <a:xfrm>
            <a:off x="5188011"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7" name="Rectangle 257"/>
          <p:cNvSpPr>
            <a:spLocks noChangeArrowheads="1"/>
          </p:cNvSpPr>
          <p:nvPr/>
        </p:nvSpPr>
        <p:spPr bwMode="auto">
          <a:xfrm>
            <a:off x="5306392"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8" name="Rectangle 258"/>
          <p:cNvSpPr>
            <a:spLocks noChangeArrowheads="1"/>
          </p:cNvSpPr>
          <p:nvPr/>
        </p:nvSpPr>
        <p:spPr bwMode="auto">
          <a:xfrm>
            <a:off x="5424773"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19" name="Rectangle 259"/>
          <p:cNvSpPr>
            <a:spLocks noChangeArrowheads="1"/>
          </p:cNvSpPr>
          <p:nvPr/>
        </p:nvSpPr>
        <p:spPr bwMode="auto">
          <a:xfrm>
            <a:off x="5536272" y="1851642"/>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0" name="Rectangle 260"/>
          <p:cNvSpPr>
            <a:spLocks noChangeArrowheads="1"/>
          </p:cNvSpPr>
          <p:nvPr/>
        </p:nvSpPr>
        <p:spPr bwMode="auto">
          <a:xfrm>
            <a:off x="5188011"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1" name="Rectangle 261"/>
          <p:cNvSpPr>
            <a:spLocks noChangeArrowheads="1"/>
          </p:cNvSpPr>
          <p:nvPr/>
        </p:nvSpPr>
        <p:spPr bwMode="auto">
          <a:xfrm>
            <a:off x="5306392"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2" name="Rectangle 262"/>
          <p:cNvSpPr>
            <a:spLocks noChangeArrowheads="1"/>
          </p:cNvSpPr>
          <p:nvPr/>
        </p:nvSpPr>
        <p:spPr bwMode="auto">
          <a:xfrm>
            <a:off x="5424773"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3" name="Rectangle 263"/>
          <p:cNvSpPr>
            <a:spLocks noChangeArrowheads="1"/>
          </p:cNvSpPr>
          <p:nvPr/>
        </p:nvSpPr>
        <p:spPr bwMode="auto">
          <a:xfrm>
            <a:off x="5536272" y="1879869"/>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4" name="Rectangle 264"/>
          <p:cNvSpPr>
            <a:spLocks noChangeArrowheads="1"/>
          </p:cNvSpPr>
          <p:nvPr/>
        </p:nvSpPr>
        <p:spPr bwMode="auto">
          <a:xfrm>
            <a:off x="5188011"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5" name="Rectangle 265"/>
          <p:cNvSpPr>
            <a:spLocks noChangeArrowheads="1"/>
          </p:cNvSpPr>
          <p:nvPr/>
        </p:nvSpPr>
        <p:spPr bwMode="auto">
          <a:xfrm>
            <a:off x="5306392"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6" name="Rectangle 266"/>
          <p:cNvSpPr>
            <a:spLocks noChangeArrowheads="1"/>
          </p:cNvSpPr>
          <p:nvPr/>
        </p:nvSpPr>
        <p:spPr bwMode="auto">
          <a:xfrm>
            <a:off x="5424773"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7" name="Rectangle 267"/>
          <p:cNvSpPr>
            <a:spLocks noChangeArrowheads="1"/>
          </p:cNvSpPr>
          <p:nvPr/>
        </p:nvSpPr>
        <p:spPr bwMode="auto">
          <a:xfrm>
            <a:off x="5536272" y="190712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8" name="Rectangle 268"/>
          <p:cNvSpPr>
            <a:spLocks noChangeArrowheads="1"/>
          </p:cNvSpPr>
          <p:nvPr/>
        </p:nvSpPr>
        <p:spPr bwMode="auto">
          <a:xfrm>
            <a:off x="5188011"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29" name="Rectangle 269"/>
          <p:cNvSpPr>
            <a:spLocks noChangeArrowheads="1"/>
          </p:cNvSpPr>
          <p:nvPr/>
        </p:nvSpPr>
        <p:spPr bwMode="auto">
          <a:xfrm>
            <a:off x="5306392"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30" name="Rectangle 270"/>
          <p:cNvSpPr>
            <a:spLocks noChangeArrowheads="1"/>
          </p:cNvSpPr>
          <p:nvPr/>
        </p:nvSpPr>
        <p:spPr bwMode="auto">
          <a:xfrm>
            <a:off x="5424773"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31" name="Rectangle 271"/>
          <p:cNvSpPr>
            <a:spLocks noChangeArrowheads="1"/>
          </p:cNvSpPr>
          <p:nvPr/>
        </p:nvSpPr>
        <p:spPr bwMode="auto">
          <a:xfrm>
            <a:off x="5536272" y="193438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32" name="AutoShape 273"/>
          <p:cNvSpPr>
            <a:spLocks noChangeArrowheads="1"/>
          </p:cNvSpPr>
          <p:nvPr/>
        </p:nvSpPr>
        <p:spPr bwMode="auto">
          <a:xfrm>
            <a:off x="4371284" y="1944114"/>
            <a:ext cx="287694" cy="38935"/>
          </a:xfrm>
          <a:prstGeom prst="rightArrow">
            <a:avLst>
              <a:gd name="adj1" fmla="val 50000"/>
              <a:gd name="adj2" fmla="val 130625"/>
            </a:avLst>
          </a:prstGeom>
          <a:solidFill>
            <a:srgbClr val="FF0000"/>
          </a:solidFill>
          <a:ln w="9525">
            <a:solidFill>
              <a:srgbClr val="FF0000"/>
            </a:solidFill>
            <a:miter lim="800000"/>
          </a:ln>
        </p:spPr>
        <p:txBody>
          <a:bodyPr wrap="none" anchor="ctr"/>
          <a:p>
            <a:pPr>
              <a:buClr>
                <a:srgbClr val="FD0000"/>
              </a:buClr>
            </a:pPr>
            <a:endParaRPr lang="zh-CN" altLang="en-US" sz="700" b="1" dirty="0">
              <a:solidFill>
                <a:srgbClr val="000000"/>
              </a:solidFill>
              <a:latin typeface="华文楷体" panose="02010600040101010101" pitchFamily="2" charset="-122"/>
            </a:endParaRPr>
          </a:p>
        </p:txBody>
      </p:sp>
      <p:sp>
        <p:nvSpPr>
          <p:cNvPr id="1049733" name="Text Box 275"/>
          <p:cNvSpPr txBox="1">
            <a:spLocks noChangeArrowheads="1"/>
          </p:cNvSpPr>
          <p:nvPr/>
        </p:nvSpPr>
        <p:spPr bwMode="auto">
          <a:xfrm>
            <a:off x="5068637" y="2168514"/>
            <a:ext cx="633507" cy="200055"/>
          </a:xfrm>
          <a:prstGeom prst="rect">
            <a:avLst/>
          </a:prstGeom>
          <a:noFill/>
          <a:ln w="9525">
            <a:noFill/>
            <a:miter lim="800000"/>
          </a:ln>
        </p:spPr>
        <p:txBody>
          <a:bodyPr wrap="none">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工艺及定额</a:t>
            </a:r>
            <a:endParaRPr lang="en-US" altLang="ko-KR" sz="700" b="1" dirty="0">
              <a:solidFill>
                <a:srgbClr val="000000"/>
              </a:solidFill>
              <a:latin typeface="HY엽서L"/>
              <a:ea typeface="+mj-ea"/>
              <a:cs typeface="Arial Unicode MS" panose="020B0604020202020204" pitchFamily="34" charset="-122"/>
            </a:endParaRPr>
          </a:p>
        </p:txBody>
      </p:sp>
      <p:sp>
        <p:nvSpPr>
          <p:cNvPr id="1049734" name="Text Box 277"/>
          <p:cNvSpPr txBox="1">
            <a:spLocks noChangeArrowheads="1"/>
          </p:cNvSpPr>
          <p:nvPr/>
        </p:nvSpPr>
        <p:spPr bwMode="auto">
          <a:xfrm>
            <a:off x="3415945" y="1676274"/>
            <a:ext cx="1037902" cy="200055"/>
          </a:xfrm>
          <a:prstGeom prst="rect">
            <a:avLst/>
          </a:prstGeom>
          <a:noFill/>
          <a:ln w="9525">
            <a:noFill/>
            <a:miter lim="800000"/>
          </a:ln>
        </p:spPr>
        <p:txBody>
          <a:bodyPr>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设计</a:t>
            </a:r>
            <a:r>
              <a:rPr lang="en-US" altLang="zh-CN" sz="700" b="1" dirty="0">
                <a:solidFill>
                  <a:srgbClr val="000000"/>
                </a:solidFill>
                <a:latin typeface="华文楷体" panose="02010600040101010101" pitchFamily="2" charset="-122"/>
                <a:cs typeface="Arial Unicode MS" panose="020B0604020202020204" pitchFamily="34" charset="-122"/>
              </a:rPr>
              <a:t>BOM</a:t>
            </a:r>
            <a:endParaRPr lang="ko-KR" altLang="en-US" sz="700" b="1" dirty="0">
              <a:solidFill>
                <a:srgbClr val="000000"/>
              </a:solidFill>
              <a:latin typeface="HY엽서L"/>
              <a:ea typeface="+mj-ea"/>
              <a:cs typeface="Arial Unicode MS" panose="020B0604020202020204" pitchFamily="34" charset="-122"/>
            </a:endParaRPr>
          </a:p>
        </p:txBody>
      </p:sp>
      <p:sp>
        <p:nvSpPr>
          <p:cNvPr id="1049735" name="Text Box 278"/>
          <p:cNvSpPr txBox="1">
            <a:spLocks noChangeArrowheads="1"/>
          </p:cNvSpPr>
          <p:nvPr/>
        </p:nvSpPr>
        <p:spPr bwMode="auto">
          <a:xfrm>
            <a:off x="4620516" y="1664892"/>
            <a:ext cx="1219604" cy="200055"/>
          </a:xfrm>
          <a:prstGeom prst="rect">
            <a:avLst/>
          </a:prstGeom>
          <a:noFill/>
          <a:ln w="9525">
            <a:noFill/>
            <a:miter lim="800000"/>
          </a:ln>
        </p:spPr>
        <p:txBody>
          <a:bodyPr>
            <a:spAutoFit/>
          </a:bodyPr>
          <a:p>
            <a:pPr eaLnBrk="0" hangingPunct="0"/>
            <a:r>
              <a:rPr lang="zh-CN" altLang="en-US" sz="700" b="1" dirty="0">
                <a:solidFill>
                  <a:srgbClr val="000000"/>
                </a:solidFill>
                <a:latin typeface="华文楷体" panose="02010600040101010101" pitchFamily="2" charset="-122"/>
                <a:cs typeface="Arial Unicode MS" panose="020B0604020202020204" pitchFamily="34" charset="-122"/>
              </a:rPr>
              <a:t>生产</a:t>
            </a:r>
            <a:r>
              <a:rPr lang="en-US" altLang="zh-CN" sz="700" b="1" dirty="0">
                <a:solidFill>
                  <a:srgbClr val="000000"/>
                </a:solidFill>
                <a:latin typeface="华文楷体" panose="02010600040101010101" pitchFamily="2" charset="-122"/>
                <a:cs typeface="Arial Unicode MS" panose="020B0604020202020204" pitchFamily="34" charset="-122"/>
              </a:rPr>
              <a:t>BOM</a:t>
            </a:r>
            <a:endParaRPr lang="ko-KR" altLang="en-US" sz="700" b="1" dirty="0">
              <a:solidFill>
                <a:srgbClr val="000000"/>
              </a:solidFill>
              <a:latin typeface="HY엽서L"/>
              <a:ea typeface="+mj-ea"/>
              <a:cs typeface="Arial Unicode MS" panose="020B0604020202020204" pitchFamily="34" charset="-122"/>
            </a:endParaRPr>
          </a:p>
        </p:txBody>
      </p:sp>
      <p:sp>
        <p:nvSpPr>
          <p:cNvPr id="1049736" name="AutoShape 280"/>
          <p:cNvSpPr>
            <a:spLocks noChangeArrowheads="1"/>
          </p:cNvSpPr>
          <p:nvPr/>
        </p:nvSpPr>
        <p:spPr bwMode="auto">
          <a:xfrm>
            <a:off x="4668195" y="1697418"/>
            <a:ext cx="1097093" cy="455002"/>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700" b="1" dirty="0">
              <a:solidFill>
                <a:srgbClr val="000000"/>
              </a:solidFill>
              <a:latin typeface="华文楷体" panose="02010600040101010101" pitchFamily="2" charset="-122"/>
            </a:endParaRPr>
          </a:p>
        </p:txBody>
      </p:sp>
      <p:sp>
        <p:nvSpPr>
          <p:cNvPr id="1049737" name="AutoShape 281"/>
          <p:cNvSpPr>
            <a:spLocks noChangeArrowheads="1"/>
          </p:cNvSpPr>
          <p:nvPr/>
        </p:nvSpPr>
        <p:spPr bwMode="auto">
          <a:xfrm>
            <a:off x="4677973" y="2173833"/>
            <a:ext cx="1077537" cy="587097"/>
          </a:xfrm>
          <a:prstGeom prst="roundRect">
            <a:avLst>
              <a:gd name="adj" fmla="val 16667"/>
            </a:avLst>
          </a:prstGeom>
          <a:noFill/>
          <a:ln w="12700">
            <a:solidFill>
              <a:srgbClr val="FF0000"/>
            </a:solidFill>
            <a:prstDash val="dash"/>
            <a:round/>
          </a:ln>
        </p:spPr>
        <p:txBody>
          <a:bodyPr wrap="none" anchor="ctr"/>
          <a:p>
            <a:pPr>
              <a:buClr>
                <a:srgbClr val="FD0000"/>
              </a:buClr>
            </a:pPr>
            <a:endParaRPr lang="zh-CN" altLang="en-US" sz="700" b="1" dirty="0">
              <a:solidFill>
                <a:srgbClr val="000000"/>
              </a:solidFill>
              <a:latin typeface="华文楷体" panose="02010600040101010101" pitchFamily="2" charset="-122"/>
            </a:endParaRPr>
          </a:p>
        </p:txBody>
      </p:sp>
      <p:sp>
        <p:nvSpPr>
          <p:cNvPr id="1049738" name="Rectangle 282"/>
          <p:cNvSpPr>
            <a:spLocks noChangeArrowheads="1"/>
          </p:cNvSpPr>
          <p:nvPr/>
        </p:nvSpPr>
        <p:spPr bwMode="auto">
          <a:xfrm>
            <a:off x="4938713" y="2923442"/>
            <a:ext cx="549234" cy="140168"/>
          </a:xfrm>
          <a:prstGeom prst="rect">
            <a:avLst/>
          </a:prstGeom>
          <a:solidFill>
            <a:srgbClr val="FFFFFF"/>
          </a:solidFill>
          <a:ln w="9525">
            <a:solidFill>
              <a:srgbClr val="000000"/>
            </a:solidFill>
            <a:miter lim="800000"/>
          </a:ln>
        </p:spPr>
        <p:txBody>
          <a:bodyPr wrap="none" lIns="0" tIns="0" rIns="0" bIns="0" anchor="ctr"/>
          <a:p>
            <a:pPr algn="ctr"/>
            <a:r>
              <a:rPr lang="en-US" altLang="ko-KR" sz="700" b="1" kern="0" dirty="0">
                <a:solidFill>
                  <a:srgbClr val="000000"/>
                </a:solidFill>
                <a:latin typeface="HY엽서L"/>
                <a:ea typeface="+mj-ea"/>
                <a:cs typeface="Arial Unicode MS" panose="020B0604020202020204" pitchFamily="34" charset="-122"/>
              </a:rPr>
              <a:t>ECN</a:t>
            </a:r>
            <a:endParaRPr lang="en-US" altLang="ko-KR" sz="700" b="1" kern="0" dirty="0">
              <a:solidFill>
                <a:srgbClr val="000000"/>
              </a:solidFill>
              <a:latin typeface="HY엽서L"/>
              <a:ea typeface="+mj-ea"/>
              <a:cs typeface="Arial Unicode MS" panose="020B0604020202020204" pitchFamily="34" charset="-122"/>
            </a:endParaRPr>
          </a:p>
        </p:txBody>
      </p:sp>
      <p:cxnSp>
        <p:nvCxnSpPr>
          <p:cNvPr id="3145899" name="AutoShape 285"/>
          <p:cNvCxnSpPr>
            <a:cxnSpLocks noChangeShapeType="1"/>
            <a:stCxn id="1049738" idx="0"/>
            <a:endCxn id="1049737" idx="2"/>
          </p:cNvCxnSpPr>
          <p:nvPr/>
        </p:nvCxnSpPr>
        <p:spPr bwMode="auto">
          <a:xfrm flipV="1">
            <a:off x="5213331" y="2760930"/>
            <a:ext cx="3411" cy="162513"/>
          </a:xfrm>
          <a:prstGeom prst="straightConnector1">
            <a:avLst/>
          </a:prstGeom>
          <a:noFill/>
          <a:ln w="9525">
            <a:solidFill>
              <a:srgbClr val="000000"/>
            </a:solidFill>
            <a:round/>
            <a:tailEnd type="triangle" w="med" len="med"/>
          </a:ln>
        </p:spPr>
      </p:cxnSp>
      <p:sp>
        <p:nvSpPr>
          <p:cNvPr id="1049739" name="Text Box 290"/>
          <p:cNvSpPr txBox="1">
            <a:spLocks noChangeArrowheads="1"/>
          </p:cNvSpPr>
          <p:nvPr/>
        </p:nvSpPr>
        <p:spPr bwMode="auto">
          <a:xfrm>
            <a:off x="4858687" y="3042342"/>
            <a:ext cx="1189320" cy="200055"/>
          </a:xfrm>
          <a:prstGeom prst="rect">
            <a:avLst/>
          </a:prstGeom>
          <a:noFill/>
          <a:ln w="9525">
            <a:noFill/>
            <a:miter lim="800000"/>
          </a:ln>
        </p:spPr>
        <p:txBody>
          <a:bodyPr>
            <a:spAutoFit/>
          </a:bodyPr>
          <a:p>
            <a:pPr latinLnBrk="1">
              <a:buClr>
                <a:srgbClr val="4D4D4D"/>
              </a:buClr>
            </a:pPr>
            <a:r>
              <a:rPr kumimoji="1" lang="zh-CN" altLang="en-US" sz="700" b="1" dirty="0">
                <a:solidFill>
                  <a:srgbClr val="000000"/>
                </a:solidFill>
                <a:latin typeface="华文楷体" panose="02010600040101010101" pitchFamily="2" charset="-122"/>
                <a:cs typeface="Arial Unicode MS" panose="020B0604020202020204" pitchFamily="34" charset="-122"/>
              </a:rPr>
              <a:t>修改的</a:t>
            </a:r>
            <a:r>
              <a:rPr kumimoji="1" lang="ko-KR" altLang="en-US" sz="700" b="1" dirty="0">
                <a:solidFill>
                  <a:srgbClr val="000000"/>
                </a:solidFill>
                <a:latin typeface="HY엽서L"/>
                <a:ea typeface="+mj-ea"/>
                <a:cs typeface="Arial Unicode MS" panose="020B0604020202020204" pitchFamily="34" charset="-122"/>
              </a:rPr>
              <a:t> </a:t>
            </a:r>
            <a:r>
              <a:rPr kumimoji="1" lang="en-US" altLang="ko-KR" sz="700" b="1" dirty="0">
                <a:solidFill>
                  <a:srgbClr val="000000"/>
                </a:solidFill>
                <a:latin typeface="HY엽서L"/>
                <a:ea typeface="+mj-ea"/>
                <a:cs typeface="Arial Unicode MS" panose="020B0604020202020204" pitchFamily="34" charset="-122"/>
              </a:rPr>
              <a:t>Item M2000</a:t>
            </a:r>
            <a:endParaRPr kumimoji="1" lang="en-US" altLang="ko-KR" sz="700" b="1" dirty="0">
              <a:solidFill>
                <a:srgbClr val="000000"/>
              </a:solidFill>
              <a:latin typeface="HY엽서L"/>
              <a:ea typeface="+mj-ea"/>
              <a:cs typeface="Arial Unicode MS" panose="020B0604020202020204" pitchFamily="34" charset="-122"/>
            </a:endParaRPr>
          </a:p>
        </p:txBody>
      </p:sp>
      <p:sp>
        <p:nvSpPr>
          <p:cNvPr id="1049740" name="AutoShape 164"/>
          <p:cNvSpPr>
            <a:spLocks noChangeArrowheads="1"/>
          </p:cNvSpPr>
          <p:nvPr/>
        </p:nvSpPr>
        <p:spPr bwMode="auto">
          <a:xfrm rot="10800000">
            <a:off x="3470102" y="1838987"/>
            <a:ext cx="828670" cy="259896"/>
          </a:xfrm>
          <a:prstGeom prst="foldedCorner">
            <a:avLst>
              <a:gd name="adj" fmla="val 15713"/>
            </a:avLst>
          </a:prstGeom>
          <a:solidFill>
            <a:srgbClr val="FFFFFF"/>
          </a:solidFill>
          <a:ln w="9525">
            <a:solidFill>
              <a:srgbClr val="000000"/>
            </a:solidFill>
            <a:round/>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1" name="Rectangle 165"/>
          <p:cNvSpPr>
            <a:spLocks noChangeArrowheads="1"/>
          </p:cNvSpPr>
          <p:nvPr/>
        </p:nvSpPr>
        <p:spPr bwMode="auto">
          <a:xfrm>
            <a:off x="3786706"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2" name="Rectangle 166"/>
          <p:cNvSpPr>
            <a:spLocks noChangeArrowheads="1"/>
          </p:cNvSpPr>
          <p:nvPr/>
        </p:nvSpPr>
        <p:spPr bwMode="auto">
          <a:xfrm>
            <a:off x="3905087"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3" name="Rectangle 167"/>
          <p:cNvSpPr>
            <a:spLocks noChangeArrowheads="1"/>
          </p:cNvSpPr>
          <p:nvPr/>
        </p:nvSpPr>
        <p:spPr bwMode="auto">
          <a:xfrm>
            <a:off x="4023468" y="1949955"/>
            <a:ext cx="117004"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4" name="Rectangle 168"/>
          <p:cNvSpPr>
            <a:spLocks noChangeArrowheads="1"/>
          </p:cNvSpPr>
          <p:nvPr/>
        </p:nvSpPr>
        <p:spPr bwMode="auto">
          <a:xfrm>
            <a:off x="4134967"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5" name="Rectangle 169"/>
          <p:cNvSpPr>
            <a:spLocks noChangeArrowheads="1"/>
          </p:cNvSpPr>
          <p:nvPr/>
        </p:nvSpPr>
        <p:spPr bwMode="auto">
          <a:xfrm>
            <a:off x="3786706"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6" name="Rectangle 170"/>
          <p:cNvSpPr>
            <a:spLocks noChangeArrowheads="1"/>
          </p:cNvSpPr>
          <p:nvPr/>
        </p:nvSpPr>
        <p:spPr bwMode="auto">
          <a:xfrm>
            <a:off x="3905087"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7" name="Rectangle 171"/>
          <p:cNvSpPr>
            <a:spLocks noChangeArrowheads="1"/>
          </p:cNvSpPr>
          <p:nvPr/>
        </p:nvSpPr>
        <p:spPr bwMode="auto">
          <a:xfrm>
            <a:off x="4023468" y="1977210"/>
            <a:ext cx="117004"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8" name="Rectangle 172"/>
          <p:cNvSpPr>
            <a:spLocks noChangeArrowheads="1"/>
          </p:cNvSpPr>
          <p:nvPr/>
        </p:nvSpPr>
        <p:spPr bwMode="auto">
          <a:xfrm>
            <a:off x="4134967"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49" name="Rectangle 173"/>
          <p:cNvSpPr>
            <a:spLocks noChangeArrowheads="1"/>
          </p:cNvSpPr>
          <p:nvPr/>
        </p:nvSpPr>
        <p:spPr bwMode="auto">
          <a:xfrm>
            <a:off x="3786706" y="2004464"/>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0" name="Rectangle 174"/>
          <p:cNvSpPr>
            <a:spLocks noChangeArrowheads="1"/>
          </p:cNvSpPr>
          <p:nvPr/>
        </p:nvSpPr>
        <p:spPr bwMode="auto">
          <a:xfrm>
            <a:off x="3905087" y="2004464"/>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1" name="Rectangle 175"/>
          <p:cNvSpPr>
            <a:spLocks noChangeArrowheads="1"/>
          </p:cNvSpPr>
          <p:nvPr/>
        </p:nvSpPr>
        <p:spPr bwMode="auto">
          <a:xfrm>
            <a:off x="4023468" y="2004464"/>
            <a:ext cx="117004"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2" name="Rectangle 176"/>
          <p:cNvSpPr>
            <a:spLocks noChangeArrowheads="1"/>
          </p:cNvSpPr>
          <p:nvPr/>
        </p:nvSpPr>
        <p:spPr bwMode="auto">
          <a:xfrm>
            <a:off x="4134967" y="2004464"/>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3" name="Rectangle 177"/>
          <p:cNvSpPr>
            <a:spLocks noChangeArrowheads="1"/>
          </p:cNvSpPr>
          <p:nvPr/>
        </p:nvSpPr>
        <p:spPr bwMode="auto">
          <a:xfrm>
            <a:off x="3786706" y="2031719"/>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4" name="Rectangle 178"/>
          <p:cNvSpPr>
            <a:spLocks noChangeArrowheads="1"/>
          </p:cNvSpPr>
          <p:nvPr/>
        </p:nvSpPr>
        <p:spPr bwMode="auto">
          <a:xfrm>
            <a:off x="3905087" y="2031719"/>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5" name="Rectangle 179"/>
          <p:cNvSpPr>
            <a:spLocks noChangeArrowheads="1"/>
          </p:cNvSpPr>
          <p:nvPr/>
        </p:nvSpPr>
        <p:spPr bwMode="auto">
          <a:xfrm>
            <a:off x="4023468" y="2031719"/>
            <a:ext cx="117004"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6" name="Rectangle 180"/>
          <p:cNvSpPr>
            <a:spLocks noChangeArrowheads="1"/>
          </p:cNvSpPr>
          <p:nvPr/>
        </p:nvSpPr>
        <p:spPr bwMode="auto">
          <a:xfrm>
            <a:off x="4134967" y="2031719"/>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7" name="Rectangle 181"/>
          <p:cNvSpPr>
            <a:spLocks noChangeArrowheads="1"/>
          </p:cNvSpPr>
          <p:nvPr/>
        </p:nvSpPr>
        <p:spPr bwMode="auto">
          <a:xfrm>
            <a:off x="3786706" y="1893497"/>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8" name="Rectangle 182"/>
          <p:cNvSpPr>
            <a:spLocks noChangeArrowheads="1"/>
          </p:cNvSpPr>
          <p:nvPr/>
        </p:nvSpPr>
        <p:spPr bwMode="auto">
          <a:xfrm>
            <a:off x="3905087" y="1893497"/>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59" name="Rectangle 183"/>
          <p:cNvSpPr>
            <a:spLocks noChangeArrowheads="1"/>
          </p:cNvSpPr>
          <p:nvPr/>
        </p:nvSpPr>
        <p:spPr bwMode="auto">
          <a:xfrm>
            <a:off x="4023468" y="1893497"/>
            <a:ext cx="117004"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0" name="Rectangle 184"/>
          <p:cNvSpPr>
            <a:spLocks noChangeArrowheads="1"/>
          </p:cNvSpPr>
          <p:nvPr/>
        </p:nvSpPr>
        <p:spPr bwMode="auto">
          <a:xfrm>
            <a:off x="4134967" y="1893497"/>
            <a:ext cx="118381" cy="28229"/>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1" name="Rectangle 185"/>
          <p:cNvSpPr>
            <a:spLocks noChangeArrowheads="1"/>
          </p:cNvSpPr>
          <p:nvPr/>
        </p:nvSpPr>
        <p:spPr bwMode="auto">
          <a:xfrm>
            <a:off x="3786706" y="1921725"/>
            <a:ext cx="118381" cy="28228"/>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2" name="Rectangle 186"/>
          <p:cNvSpPr>
            <a:spLocks noChangeArrowheads="1"/>
          </p:cNvSpPr>
          <p:nvPr/>
        </p:nvSpPr>
        <p:spPr bwMode="auto">
          <a:xfrm>
            <a:off x="3905087" y="1921725"/>
            <a:ext cx="118381" cy="28228"/>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3" name="Rectangle 187"/>
          <p:cNvSpPr>
            <a:spLocks noChangeArrowheads="1"/>
          </p:cNvSpPr>
          <p:nvPr/>
        </p:nvSpPr>
        <p:spPr bwMode="auto">
          <a:xfrm>
            <a:off x="4023468" y="1921725"/>
            <a:ext cx="117004" cy="28228"/>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4" name="Rectangle 188"/>
          <p:cNvSpPr>
            <a:spLocks noChangeArrowheads="1"/>
          </p:cNvSpPr>
          <p:nvPr/>
        </p:nvSpPr>
        <p:spPr bwMode="auto">
          <a:xfrm>
            <a:off x="4134967" y="1921725"/>
            <a:ext cx="118381" cy="28228"/>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5" name="Rectangle 189"/>
          <p:cNvSpPr>
            <a:spLocks noChangeArrowheads="1"/>
          </p:cNvSpPr>
          <p:nvPr/>
        </p:nvSpPr>
        <p:spPr bwMode="auto">
          <a:xfrm>
            <a:off x="3786706"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6" name="Rectangle 190"/>
          <p:cNvSpPr>
            <a:spLocks noChangeArrowheads="1"/>
          </p:cNvSpPr>
          <p:nvPr/>
        </p:nvSpPr>
        <p:spPr bwMode="auto">
          <a:xfrm>
            <a:off x="3905087"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7" name="Rectangle 191"/>
          <p:cNvSpPr>
            <a:spLocks noChangeArrowheads="1"/>
          </p:cNvSpPr>
          <p:nvPr/>
        </p:nvSpPr>
        <p:spPr bwMode="auto">
          <a:xfrm>
            <a:off x="4023468" y="1949955"/>
            <a:ext cx="117004"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8" name="Rectangle 192"/>
          <p:cNvSpPr>
            <a:spLocks noChangeArrowheads="1"/>
          </p:cNvSpPr>
          <p:nvPr/>
        </p:nvSpPr>
        <p:spPr bwMode="auto">
          <a:xfrm>
            <a:off x="4134967" y="1949955"/>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69" name="Rectangle 193"/>
          <p:cNvSpPr>
            <a:spLocks noChangeArrowheads="1"/>
          </p:cNvSpPr>
          <p:nvPr/>
        </p:nvSpPr>
        <p:spPr bwMode="auto">
          <a:xfrm>
            <a:off x="3786706"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70" name="Rectangle 194"/>
          <p:cNvSpPr>
            <a:spLocks noChangeArrowheads="1"/>
          </p:cNvSpPr>
          <p:nvPr/>
        </p:nvSpPr>
        <p:spPr bwMode="auto">
          <a:xfrm>
            <a:off x="3905087"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71" name="Rectangle 195"/>
          <p:cNvSpPr>
            <a:spLocks noChangeArrowheads="1"/>
          </p:cNvSpPr>
          <p:nvPr/>
        </p:nvSpPr>
        <p:spPr bwMode="auto">
          <a:xfrm>
            <a:off x="4023468" y="1977210"/>
            <a:ext cx="117004"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sp>
        <p:nvSpPr>
          <p:cNvPr id="1049772" name="Rectangle 196"/>
          <p:cNvSpPr>
            <a:spLocks noChangeArrowheads="1"/>
          </p:cNvSpPr>
          <p:nvPr/>
        </p:nvSpPr>
        <p:spPr bwMode="auto">
          <a:xfrm>
            <a:off x="4134967" y="1977210"/>
            <a:ext cx="118381" cy="27255"/>
          </a:xfrm>
          <a:prstGeom prst="rect">
            <a:avLst/>
          </a:prstGeom>
          <a:solidFill>
            <a:srgbClr val="000000"/>
          </a:solidFill>
          <a:ln w="9525">
            <a:solidFill>
              <a:srgbClr val="FFFFFF"/>
            </a:solidFill>
            <a:miter lim="800000"/>
          </a:ln>
        </p:spPr>
        <p:txBody>
          <a:bodyPr wrap="none" anchor="ctr"/>
          <a:p>
            <a:pPr>
              <a:buClr>
                <a:srgbClr val="FD0000"/>
              </a:buClr>
            </a:pPr>
            <a:endParaRPr lang="zh-CN" altLang="en-US" sz="700" b="1" kern="0" dirty="0">
              <a:solidFill>
                <a:srgbClr val="000000"/>
              </a:solidFill>
              <a:latin typeface="华文楷体" panose="02010600040101010101" pitchFamily="2" charset="-122"/>
            </a:endParaRPr>
          </a:p>
        </p:txBody>
      </p:sp>
      <p:grpSp>
        <p:nvGrpSpPr>
          <p:cNvPr id="303" name="Group 197"/>
          <p:cNvGrpSpPr/>
          <p:nvPr/>
        </p:nvGrpSpPr>
        <p:grpSpPr bwMode="auto">
          <a:xfrm>
            <a:off x="3581602" y="2185519"/>
            <a:ext cx="615308" cy="408825"/>
            <a:chOff x="288" y="2588"/>
            <a:chExt cx="484" cy="420"/>
          </a:xfrm>
        </p:grpSpPr>
        <p:sp>
          <p:nvSpPr>
            <p:cNvPr id="1049773" name="Rectangle 198"/>
            <p:cNvSpPr>
              <a:spLocks noChangeArrowheads="1"/>
            </p:cNvSpPr>
            <p:nvPr/>
          </p:nvSpPr>
          <p:spPr bwMode="auto">
            <a:xfrm>
              <a:off x="433" y="2701"/>
              <a:ext cx="339" cy="77"/>
            </a:xfrm>
            <a:prstGeom prst="rect">
              <a:avLst/>
            </a:prstGeom>
            <a:solidFill>
              <a:srgbClr val="92D050"/>
            </a:solidFill>
            <a:ln w="9525">
              <a:solidFill>
                <a:srgbClr val="000000"/>
              </a:solidFill>
              <a:miter lim="800000"/>
            </a:ln>
          </p:spPr>
          <p:txBody>
            <a:bodyPr wrap="none" lIns="0" tIns="0" rIns="0" bIns="0" anchor="ctr"/>
            <a:p>
              <a:endParaRPr lang="en-US" altLang="ko-KR" sz="700" b="1" kern="0" dirty="0">
                <a:solidFill>
                  <a:srgbClr val="000000"/>
                </a:solidFill>
                <a:latin typeface="HY엽서L"/>
                <a:ea typeface="+mj-ea"/>
                <a:cs typeface="Arial Unicode MS" panose="020B0604020202020204" pitchFamily="34" charset="-122"/>
              </a:endParaRPr>
            </a:p>
          </p:txBody>
        </p:sp>
        <p:sp>
          <p:nvSpPr>
            <p:cNvPr id="1049774" name="Rectangle 199"/>
            <p:cNvSpPr>
              <a:spLocks noChangeArrowheads="1"/>
            </p:cNvSpPr>
            <p:nvPr/>
          </p:nvSpPr>
          <p:spPr bwMode="auto">
            <a:xfrm>
              <a:off x="288" y="2588"/>
              <a:ext cx="339" cy="77"/>
            </a:xfrm>
            <a:prstGeom prst="rect">
              <a:avLst/>
            </a:prstGeom>
            <a:solidFill>
              <a:srgbClr val="92D050"/>
            </a:solidFill>
            <a:ln w="9525">
              <a:solidFill>
                <a:srgbClr val="000000"/>
              </a:solidFill>
              <a:miter lim="800000"/>
            </a:ln>
          </p:spPr>
          <p:txBody>
            <a:bodyPr wrap="none" lIns="0" tIns="0" rIns="0" bIns="0" anchor="ctr"/>
            <a:p>
              <a:endParaRPr lang="en-US" altLang="ko-KR" sz="700" b="1" kern="0" dirty="0">
                <a:solidFill>
                  <a:srgbClr val="000000"/>
                </a:solidFill>
                <a:latin typeface="HY엽서L"/>
                <a:ea typeface="+mj-ea"/>
                <a:cs typeface="Arial Unicode MS" panose="020B0604020202020204" pitchFamily="34" charset="-122"/>
              </a:endParaRPr>
            </a:p>
          </p:txBody>
        </p:sp>
        <p:sp>
          <p:nvSpPr>
            <p:cNvPr id="1049775" name="Rectangle 200"/>
            <p:cNvSpPr>
              <a:spLocks noChangeArrowheads="1"/>
            </p:cNvSpPr>
            <p:nvPr/>
          </p:nvSpPr>
          <p:spPr bwMode="auto">
            <a:xfrm>
              <a:off x="433" y="2817"/>
              <a:ext cx="339" cy="76"/>
            </a:xfrm>
            <a:prstGeom prst="rect">
              <a:avLst/>
            </a:prstGeom>
            <a:solidFill>
              <a:srgbClr val="92D050"/>
            </a:solidFill>
            <a:ln w="9525">
              <a:solidFill>
                <a:srgbClr val="000000"/>
              </a:solidFill>
              <a:miter lim="800000"/>
            </a:ln>
          </p:spPr>
          <p:txBody>
            <a:bodyPr wrap="none" lIns="0" tIns="0" rIns="0" bIns="0" anchor="ctr"/>
            <a:p>
              <a:endParaRPr lang="en-US" altLang="ko-KR" sz="700" b="1" kern="0" dirty="0">
                <a:solidFill>
                  <a:srgbClr val="000000"/>
                </a:solidFill>
                <a:latin typeface="HY엽서L"/>
                <a:ea typeface="+mj-ea"/>
                <a:cs typeface="Arial Unicode MS" panose="020B0604020202020204" pitchFamily="34" charset="-122"/>
              </a:endParaRPr>
            </a:p>
          </p:txBody>
        </p:sp>
        <p:sp>
          <p:nvSpPr>
            <p:cNvPr id="1049776" name="Rectangle 201"/>
            <p:cNvSpPr>
              <a:spLocks noChangeArrowheads="1"/>
            </p:cNvSpPr>
            <p:nvPr/>
          </p:nvSpPr>
          <p:spPr bwMode="auto">
            <a:xfrm>
              <a:off x="433" y="2932"/>
              <a:ext cx="339" cy="76"/>
            </a:xfrm>
            <a:prstGeom prst="rect">
              <a:avLst/>
            </a:prstGeom>
            <a:solidFill>
              <a:srgbClr val="92D050"/>
            </a:solidFill>
            <a:ln w="9525">
              <a:solidFill>
                <a:srgbClr val="000000"/>
              </a:solidFill>
              <a:miter lim="800000"/>
            </a:ln>
          </p:spPr>
          <p:txBody>
            <a:bodyPr wrap="none" lIns="0" tIns="0" rIns="0" bIns="0" anchor="ctr"/>
            <a:p>
              <a:endParaRPr lang="en-US" altLang="ko-KR" sz="700" b="1" kern="0" dirty="0">
                <a:solidFill>
                  <a:srgbClr val="000000"/>
                </a:solidFill>
                <a:latin typeface="HY엽서L"/>
                <a:ea typeface="+mj-ea"/>
                <a:cs typeface="Arial Unicode MS" panose="020B0604020202020204" pitchFamily="34" charset="-122"/>
              </a:endParaRPr>
            </a:p>
          </p:txBody>
        </p:sp>
        <p:sp>
          <p:nvSpPr>
            <p:cNvPr id="1049777" name="Line 202"/>
            <p:cNvSpPr>
              <a:spLocks noChangeShapeType="1"/>
            </p:cNvSpPr>
            <p:nvPr/>
          </p:nvSpPr>
          <p:spPr bwMode="auto">
            <a:xfrm flipV="1">
              <a:off x="342" y="2737"/>
              <a:ext cx="91" cy="1"/>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778" name="Line 203"/>
            <p:cNvSpPr>
              <a:spLocks noChangeShapeType="1"/>
            </p:cNvSpPr>
            <p:nvPr/>
          </p:nvSpPr>
          <p:spPr bwMode="auto">
            <a:xfrm flipV="1">
              <a:off x="342" y="2848"/>
              <a:ext cx="91" cy="1"/>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779" name="Line 204"/>
            <p:cNvSpPr>
              <a:spLocks noChangeShapeType="1"/>
            </p:cNvSpPr>
            <p:nvPr/>
          </p:nvSpPr>
          <p:spPr bwMode="auto">
            <a:xfrm flipV="1">
              <a:off x="342" y="2968"/>
              <a:ext cx="91" cy="1"/>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sp>
          <p:nvSpPr>
            <p:cNvPr id="1049780" name="Line 205"/>
            <p:cNvSpPr>
              <a:spLocks noChangeShapeType="1"/>
            </p:cNvSpPr>
            <p:nvPr/>
          </p:nvSpPr>
          <p:spPr bwMode="auto">
            <a:xfrm>
              <a:off x="341" y="2667"/>
              <a:ext cx="0" cy="299"/>
            </a:xfrm>
            <a:prstGeom prst="line">
              <a:avLst/>
            </a:prstGeom>
            <a:noFill/>
            <a:ln w="9525">
              <a:solidFill>
                <a:srgbClr val="000000"/>
              </a:solidFill>
              <a:round/>
            </a:ln>
          </p:spPr>
          <p:txBody>
            <a:bodyPr anchor="ctr"/>
            <a:p>
              <a:endParaRPr lang="zh-CN" altLang="en-US" sz="700" b="1" kern="0" dirty="0">
                <a:solidFill>
                  <a:srgbClr val="000000"/>
                </a:solidFill>
                <a:latin typeface="华文楷体" panose="02010600040101010101" pitchFamily="2" charset="-122"/>
              </a:endParaRPr>
            </a:p>
          </p:txBody>
        </p:sp>
      </p:grpSp>
      <p:sp>
        <p:nvSpPr>
          <p:cNvPr id="1049781" name="AutoShape 279"/>
          <p:cNvSpPr>
            <a:spLocks noChangeArrowheads="1"/>
          </p:cNvSpPr>
          <p:nvPr/>
        </p:nvSpPr>
        <p:spPr bwMode="auto">
          <a:xfrm>
            <a:off x="3398525" y="1698819"/>
            <a:ext cx="975957" cy="971445"/>
          </a:xfrm>
          <a:prstGeom prst="roundRect">
            <a:avLst>
              <a:gd name="adj" fmla="val 16667"/>
            </a:avLst>
          </a:prstGeom>
          <a:noFill/>
          <a:ln w="12700">
            <a:solidFill>
              <a:srgbClr val="0000CC"/>
            </a:solidFill>
            <a:prstDash val="dash"/>
            <a:round/>
          </a:ln>
        </p:spPr>
        <p:txBody>
          <a:bodyPr wrap="none" anchor="ctr"/>
          <a:p>
            <a:pPr>
              <a:buClr>
                <a:srgbClr val="FD0000"/>
              </a:buClr>
            </a:pPr>
            <a:endParaRPr lang="zh-CN" altLang="en-US" sz="700" b="1" dirty="0">
              <a:solidFill>
                <a:srgbClr val="000000"/>
              </a:solidFill>
              <a:latin typeface="华文楷体" panose="02010600040101010101" pitchFamily="2" charset="-122"/>
            </a:endParaRPr>
          </a:p>
        </p:txBody>
      </p:sp>
      <p:pic>
        <p:nvPicPr>
          <p:cNvPr id="2097189" name="Picture 482"/>
          <p:cNvPicPr>
            <a:picLocks noChangeAspect="1"/>
          </p:cNvPicPr>
          <p:nvPr/>
        </p:nvPicPr>
        <p:blipFill>
          <a:blip r:embed="rId2" cstate="print"/>
          <a:stretch>
            <a:fillRect/>
          </a:stretch>
        </p:blipFill>
        <p:spPr>
          <a:xfrm>
            <a:off x="3509582" y="1868965"/>
            <a:ext cx="272993" cy="188612"/>
          </a:xfrm>
          <a:prstGeom prst="rect">
            <a:avLst/>
          </a:prstGeom>
        </p:spPr>
      </p:pic>
      <p:sp>
        <p:nvSpPr>
          <p:cNvPr id="1049782" name="Flowchart: Magnetic Disk 483"/>
          <p:cNvSpPr/>
          <p:nvPr/>
        </p:nvSpPr>
        <p:spPr>
          <a:xfrm>
            <a:off x="4014403" y="3288486"/>
            <a:ext cx="928390" cy="573245"/>
          </a:xfrm>
          <a:prstGeom prst="flowChartMagneticDisk">
            <a:avLst/>
          </a:prstGeom>
          <a:solidFill>
            <a:srgbClr val="29C2FF"/>
          </a:solidFill>
          <a:ln w="12700">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700" dirty="0">
              <a:solidFill>
                <a:srgbClr val="000000"/>
              </a:solidFill>
            </a:endParaRPr>
          </a:p>
        </p:txBody>
      </p:sp>
      <p:cxnSp>
        <p:nvCxnSpPr>
          <p:cNvPr id="3145900" name="Straight Arrow Connector 484"/>
          <p:cNvCxnSpPr>
            <a:stCxn id="1049781" idx="2"/>
            <a:endCxn id="1049782" idx="1"/>
          </p:cNvCxnSpPr>
          <p:nvPr/>
        </p:nvCxnSpPr>
        <p:spPr>
          <a:xfrm>
            <a:off x="3886504" y="2670263"/>
            <a:ext cx="592095" cy="61822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145901" name="Straight Arrow Connector 485"/>
          <p:cNvCxnSpPr>
            <a:stCxn id="1049782" idx="1"/>
            <a:endCxn id="1049665" idx="0"/>
          </p:cNvCxnSpPr>
          <p:nvPr/>
        </p:nvCxnSpPr>
        <p:spPr>
          <a:xfrm flipV="1">
            <a:off x="4478599" y="2689771"/>
            <a:ext cx="513827" cy="59871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49783" name="Text Box 290"/>
          <p:cNvSpPr txBox="1">
            <a:spLocks noChangeArrowheads="1"/>
          </p:cNvSpPr>
          <p:nvPr/>
        </p:nvSpPr>
        <p:spPr bwMode="auto">
          <a:xfrm>
            <a:off x="4534703" y="4429985"/>
            <a:ext cx="1829808" cy="430887"/>
          </a:xfrm>
          <a:prstGeom prst="rect">
            <a:avLst/>
          </a:prstGeom>
          <a:noFill/>
          <a:ln w="9525">
            <a:noFill/>
            <a:miter lim="800000"/>
          </a:ln>
        </p:spPr>
        <p:txBody>
          <a:bodyPr wrap="square">
            <a:spAutoFit/>
          </a:bodyPr>
          <a:p>
            <a:pPr latinLnBrk="1">
              <a:buClr>
                <a:srgbClr val="4D4D4D"/>
              </a:buClr>
            </a:pPr>
            <a:r>
              <a:rPr kumimoji="1" lang="zh-CN" altLang="en-US" sz="1100" b="1" dirty="0">
                <a:solidFill>
                  <a:srgbClr val="000000"/>
                </a:solidFill>
                <a:latin typeface="华文楷体" panose="02010600040101010101" pitchFamily="2" charset="-122"/>
                <a:cs typeface="Arial Unicode MS" panose="020B0604020202020204" pitchFamily="34" charset="-122"/>
              </a:rPr>
              <a:t>标准件料号由</a:t>
            </a:r>
            <a:r>
              <a:rPr kumimoji="1" lang="en-US" altLang="zh-CN" sz="1100" b="1" dirty="0">
                <a:solidFill>
                  <a:srgbClr val="000000"/>
                </a:solidFill>
                <a:latin typeface="华文楷体" panose="02010600040101010101" pitchFamily="2" charset="-122"/>
                <a:cs typeface="Arial Unicode MS" panose="020B0604020202020204" pitchFamily="34" charset="-122"/>
              </a:rPr>
              <a:t>MDM</a:t>
            </a:r>
            <a:r>
              <a:rPr kumimoji="1" lang="zh-CN" altLang="en-US" sz="1100" b="1" dirty="0">
                <a:solidFill>
                  <a:srgbClr val="000000"/>
                </a:solidFill>
                <a:latin typeface="华文楷体" panose="02010600040101010101" pitchFamily="2" charset="-122"/>
                <a:cs typeface="Arial Unicode MS" panose="020B0604020202020204" pitchFamily="34" charset="-122"/>
              </a:rPr>
              <a:t>推送至</a:t>
            </a:r>
            <a:r>
              <a:rPr kumimoji="1" lang="en-US" altLang="zh-CN" sz="1100" b="1" dirty="0">
                <a:solidFill>
                  <a:srgbClr val="000000"/>
                </a:solidFill>
                <a:latin typeface="华文楷体" panose="02010600040101010101" pitchFamily="2" charset="-122"/>
                <a:cs typeface="Arial Unicode MS" panose="020B0604020202020204" pitchFamily="34" charset="-122"/>
              </a:rPr>
              <a:t>PLM</a:t>
            </a:r>
            <a:r>
              <a:rPr kumimoji="1" lang="zh-CN" altLang="en-US" sz="1100" b="1" dirty="0">
                <a:solidFill>
                  <a:srgbClr val="000000"/>
                </a:solidFill>
                <a:latin typeface="华文楷体" panose="02010600040101010101" pitchFamily="2" charset="-122"/>
                <a:cs typeface="Arial Unicode MS" panose="020B0604020202020204" pitchFamily="34" charset="-122"/>
              </a:rPr>
              <a:t>系统</a:t>
            </a:r>
            <a:endParaRPr kumimoji="1" lang="en-US" altLang="ko-KR" sz="1100" b="1" dirty="0">
              <a:solidFill>
                <a:srgbClr val="000000"/>
              </a:solidFill>
              <a:latin typeface="HY엽서L"/>
              <a:ea typeface="+mj-ea"/>
              <a:cs typeface="Arial Unicode MS" panose="020B0604020202020204" pitchFamily="34" charset="-122"/>
            </a:endParaRPr>
          </a:p>
        </p:txBody>
      </p:sp>
      <p:sp>
        <p:nvSpPr>
          <p:cNvPr id="1049784" name="Rectangle 487"/>
          <p:cNvSpPr/>
          <p:nvPr/>
        </p:nvSpPr>
        <p:spPr>
          <a:xfrm>
            <a:off x="6468825" y="4621493"/>
            <a:ext cx="1097280" cy="548640"/>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dirty="0">
              <a:solidFill>
                <a:srgbClr val="FFFFFF"/>
              </a:solidFill>
            </a:endParaRPr>
          </a:p>
        </p:txBody>
      </p:sp>
      <p:graphicFrame>
        <p:nvGraphicFramePr>
          <p:cNvPr id="4194316" name="Table 488"/>
          <p:cNvGraphicFramePr>
            <a:graphicFrameLocks noGrp="1"/>
          </p:cNvGraphicFramePr>
          <p:nvPr/>
        </p:nvGraphicFramePr>
        <p:xfrm>
          <a:off x="7425536" y="3249595"/>
          <a:ext cx="1189734" cy="731520"/>
        </p:xfrm>
        <a:graphic>
          <a:graphicData uri="http://schemas.openxmlformats.org/drawingml/2006/table">
            <a:tbl>
              <a:tblPr>
                <a:tableStyleId>{5940675A-B579-460E-94D1-54222C63F5DA}</a:tableStyleId>
              </a:tblPr>
              <a:tblGrid>
                <a:gridCol w="400204"/>
                <a:gridCol w="789530"/>
              </a:tblGrid>
              <a:tr h="149872">
                <a:tc>
                  <a:txBody>
                    <a:bodyPr/>
                    <a:p>
                      <a:pPr marL="0" indent="0" algn="ctr">
                        <a:buClr>
                          <a:srgbClr val="FF0000"/>
                        </a:buClr>
                        <a:buFont typeface="微软雅黑" panose="020B0503020204020204" pitchFamily="34" charset="-122"/>
                        <a:buChar char="●"/>
                      </a:pPr>
                      <a:r>
                        <a:rPr lang="en-US" altLang="zh-CN" sz="600" b="1" dirty="0">
                          <a:latin typeface="微软雅黑" panose="020B0503020204020204" pitchFamily="34" charset="-122"/>
                          <a:ea typeface="微软雅黑" panose="020B0503020204020204" pitchFamily="34" charset="-122"/>
                        </a:rPr>
                        <a:t>S/N</a:t>
                      </a:r>
                      <a:endParaRPr lang="zh-CN" altLang="en-US" sz="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p>
                      <a:pPr marL="0" indent="0" algn="ctr">
                        <a:buClr>
                          <a:srgbClr val="FF0000"/>
                        </a:buClr>
                        <a:buFont typeface="微软雅黑" panose="020B0503020204020204" pitchFamily="34" charset="-122"/>
                        <a:buChar char="●"/>
                      </a:pPr>
                      <a:r>
                        <a:rPr lang="zh-CN" altLang="en-US" sz="600" b="1" dirty="0">
                          <a:latin typeface="微软雅黑" panose="020B0503020204020204" pitchFamily="34" charset="-122"/>
                          <a:ea typeface="微软雅黑" panose="020B0503020204020204" pitchFamily="34" charset="-122"/>
                        </a:rPr>
                        <a:t>文件的</a:t>
                      </a:r>
                      <a:r>
                        <a:rPr lang="en-US" altLang="zh-CN" sz="600" b="1" dirty="0">
                          <a:latin typeface="微软雅黑" panose="020B0503020204020204" pitchFamily="34" charset="-122"/>
                          <a:ea typeface="微软雅黑" panose="020B0503020204020204" pitchFamily="34" charset="-122"/>
                        </a:rPr>
                        <a:t>URL</a:t>
                      </a:r>
                      <a:r>
                        <a:rPr lang="zh-CN" altLang="en-US" sz="600" b="1" dirty="0">
                          <a:latin typeface="微软雅黑" panose="020B0503020204020204" pitchFamily="34" charset="-122"/>
                          <a:ea typeface="微软雅黑" panose="020B0503020204020204" pitchFamily="34" charset="-122"/>
                        </a:rPr>
                        <a:t>链接</a:t>
                      </a:r>
                      <a:endParaRPr lang="zh-CN" altLang="en-US" sz="600" b="1" dirty="0">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49872">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lang="en-US" altLang="zh-CN" sz="600" b="1" kern="1200" dirty="0">
                          <a:solidFill>
                            <a:schemeClr val="tx1"/>
                          </a:solidFill>
                          <a:latin typeface="微软雅黑" panose="020B0503020204020204" pitchFamily="34" charset="-122"/>
                          <a:ea typeface="微软雅黑" panose="020B0503020204020204" pitchFamily="34" charset="-122"/>
                          <a:cs typeface="+mn-cs"/>
                        </a:rPr>
                        <a:t>1</a:t>
                      </a:r>
                      <a:endParaRPr lang="zh-CN" altLang="en-US" sz="600" b="1" kern="1200" dirty="0">
                        <a:solidFill>
                          <a:schemeClr val="tx1"/>
                        </a:solidFill>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kumimoji="0" lang="en-US" altLang="zh-CN"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http://</a:t>
                      </a:r>
                      <a:endParaRPr kumimoji="0" lang="zh-CN" altLang="en-US"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49872">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kumimoji="0" lang="en-US" altLang="zh-CN"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a:t>
                      </a:r>
                      <a:endParaRPr kumimoji="0" lang="zh-CN" altLang="en-US"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kumimoji="0" lang="en-US" altLang="zh-CN"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http://</a:t>
                      </a:r>
                      <a:endParaRPr kumimoji="0" lang="zh-CN" altLang="en-US"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149872">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kumimoji="0" lang="en-US" altLang="zh-CN"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a:t>
                      </a:r>
                      <a:endParaRPr kumimoji="0" lang="zh-CN" altLang="en-US"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p>
                      <a:pPr marL="0" marR="0" lvl="0" indent="0" algn="ctr" defTabSz="914400" rtl="0" eaLnBrk="1" fontAlgn="auto" latinLnBrk="0" hangingPunct="1">
                        <a:lnSpc>
                          <a:spcPct val="100000"/>
                        </a:lnSpc>
                        <a:spcBef>
                          <a:spcPts val="0"/>
                        </a:spcBef>
                        <a:spcAft>
                          <a:spcPts val="0"/>
                        </a:spcAft>
                        <a:buClr>
                          <a:srgbClr val="FF0000"/>
                        </a:buClr>
                        <a:buSzTx/>
                        <a:buFont typeface="微软雅黑" panose="020B0503020204020204" pitchFamily="34" charset="-122"/>
                        <a:buChar char="●"/>
                      </a:pPr>
                      <a:r>
                        <a:rPr kumimoji="0" lang="en-US" altLang="zh-CN"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http://</a:t>
                      </a:r>
                      <a:endParaRPr kumimoji="0" lang="zh-CN" altLang="en-US" sz="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
        <p:nvSpPr>
          <p:cNvPr id="1049785" name="TextBox 489"/>
          <p:cNvSpPr txBox="1"/>
          <p:nvPr/>
        </p:nvSpPr>
        <p:spPr>
          <a:xfrm>
            <a:off x="4081970" y="3540234"/>
            <a:ext cx="820410" cy="276999"/>
          </a:xfrm>
          <a:prstGeom prst="rect">
            <a:avLst/>
          </a:prstGeom>
          <a:noFill/>
        </p:spPr>
        <p:txBody>
          <a:bodyPr wrap="square" lIns="0" tIns="0" rIns="0" bIns="0" rtlCol="0">
            <a:spAutoFit/>
          </a:bodyPr>
          <a:p>
            <a:pPr algn="ctr"/>
            <a:r>
              <a:rPr lang="zh-CN" altLang="en-US" sz="900" b="1" dirty="0">
                <a:solidFill>
                  <a:srgbClr val="000000"/>
                </a:solidFill>
                <a:latin typeface="华文楷体" panose="02010600040101010101" pitchFamily="2" charset="-122"/>
              </a:rPr>
              <a:t>工艺过程</a:t>
            </a:r>
            <a:endParaRPr lang="en-US" altLang="zh-CN" sz="900" b="1" dirty="0">
              <a:solidFill>
                <a:srgbClr val="000000"/>
              </a:solidFill>
              <a:latin typeface="华文楷体" panose="02010600040101010101" pitchFamily="2" charset="-122"/>
            </a:endParaRPr>
          </a:p>
          <a:p>
            <a:pPr algn="ctr"/>
            <a:r>
              <a:rPr lang="zh-CN" altLang="en-US" sz="900" b="1" dirty="0">
                <a:solidFill>
                  <a:srgbClr val="000000"/>
                </a:solidFill>
                <a:latin typeface="华文楷体" panose="02010600040101010101" pitchFamily="2" charset="-122"/>
              </a:rPr>
              <a:t>半成品料号</a:t>
            </a:r>
            <a:endParaRPr lang="en-US" altLang="zh-CN" sz="900" b="1" dirty="0">
              <a:solidFill>
                <a:srgbClr val="000000"/>
              </a:solidFill>
              <a:latin typeface="华文楷体" panose="02010600040101010101" pitchFamily="2" charset="-122"/>
            </a:endParaRPr>
          </a:p>
        </p:txBody>
      </p:sp>
      <p:sp>
        <p:nvSpPr>
          <p:cNvPr id="1049786" name="Text Box 323"/>
          <p:cNvSpPr txBox="1">
            <a:spLocks noChangeArrowheads="1"/>
          </p:cNvSpPr>
          <p:nvPr/>
        </p:nvSpPr>
        <p:spPr bwMode="auto">
          <a:xfrm>
            <a:off x="6918059" y="3058064"/>
            <a:ext cx="667983" cy="201422"/>
          </a:xfrm>
          <a:prstGeom prst="rect">
            <a:avLst/>
          </a:prstGeom>
          <a:solidFill>
            <a:srgbClr val="FFFFFF"/>
          </a:solidFill>
          <a:ln w="9525">
            <a:solidFill>
              <a:srgbClr val="000000"/>
            </a:solidFill>
            <a:miter lim="800000"/>
          </a:ln>
          <a:effectLst>
            <a:outerShdw dist="35921" dir="2700000" algn="ctr" rotWithShape="0">
              <a:srgbClr val="808080"/>
            </a:outerShdw>
          </a:effectLst>
        </p:spPr>
        <p:txBody>
          <a:bodyPr wrap="none" lIns="77555" tIns="38777" rIns="77555" bIns="38777">
            <a:spAutoFit/>
          </a:bodyPr>
          <a:p>
            <a:pPr defTabSz="776605"/>
            <a:r>
              <a:rPr lang="en-US" altLang="ko-KR" sz="800" b="1" kern="0" dirty="0">
                <a:solidFill>
                  <a:srgbClr val="000000"/>
                </a:solidFill>
                <a:latin typeface="HY엽서L"/>
                <a:ea typeface="+mj-ea"/>
                <a:cs typeface="Arial Unicode MS" panose="020B0604020202020204" pitchFamily="34" charset="-122"/>
              </a:rPr>
              <a:t>Item</a:t>
            </a:r>
            <a:r>
              <a:rPr lang="zh-CN" altLang="en-US" sz="800" b="1" kern="0" dirty="0">
                <a:solidFill>
                  <a:srgbClr val="000000"/>
                </a:solidFill>
                <a:latin typeface="华文楷体" panose="02010600040101010101" pitchFamily="2" charset="-122"/>
                <a:cs typeface="Arial Unicode MS" panose="020B0604020202020204" pitchFamily="34" charset="-122"/>
              </a:rPr>
              <a:t>的附件</a:t>
            </a:r>
            <a:endParaRPr lang="ko-KR" altLang="en-US" sz="800" b="1" kern="0" dirty="0">
              <a:solidFill>
                <a:srgbClr val="000000"/>
              </a:solidFill>
              <a:latin typeface="HY엽서L"/>
              <a:ea typeface="+mj-ea"/>
              <a:cs typeface="Arial Unicode MS" panose="020B0604020202020204" pitchFamily="34" charset="-122"/>
            </a:endParaRPr>
          </a:p>
        </p:txBody>
      </p:sp>
      <p:cxnSp>
        <p:nvCxnSpPr>
          <p:cNvPr id="3145902" name="Elbow Connector 491"/>
          <p:cNvCxnSpPr>
            <a:stCxn id="1049648" idx="2"/>
            <a:endCxn id="1049596" idx="3"/>
          </p:cNvCxnSpPr>
          <p:nvPr/>
        </p:nvCxnSpPr>
        <p:spPr>
          <a:xfrm rot="10800000">
            <a:off x="4581181" y="3981115"/>
            <a:ext cx="1928832" cy="912010"/>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49787" name="Oval 350"/>
          <p:cNvSpPr>
            <a:spLocks noChangeArrowheads="1"/>
          </p:cNvSpPr>
          <p:nvPr/>
        </p:nvSpPr>
        <p:spPr bwMode="auto">
          <a:xfrm>
            <a:off x="6799916" y="5146405"/>
            <a:ext cx="365760" cy="365760"/>
          </a:xfrm>
          <a:prstGeom prst="ellipse">
            <a:avLst/>
          </a:prstGeom>
          <a:solidFill>
            <a:srgbClr val="29C2FF"/>
          </a:solidFill>
          <a:ln w="12700">
            <a:noFill/>
            <a:round/>
          </a:ln>
          <a:effectLst>
            <a:outerShdw dist="50800" algn="ctr" rotWithShape="0">
              <a:srgbClr val="524000"/>
            </a:outerShdw>
          </a:effectLst>
        </p:spPr>
        <p:txBody>
          <a:bodyPr wrap="none" lIns="78454" tIns="39228" rIns="78454" bIns="39228" anchor="ctr"/>
          <a:p>
            <a:pPr algn="dist" latinLnBrk="1">
              <a:lnSpc>
                <a:spcPct val="110000"/>
              </a:lnSpc>
            </a:pPr>
            <a:r>
              <a:rPr kumimoji="1" lang="en-US" altLang="ko-KR" sz="1535" b="1" dirty="0">
                <a:solidFill>
                  <a:srgbClr val="000000"/>
                </a:solidFill>
                <a:latin typeface="HY엽서L"/>
                <a:ea typeface="+mj-ea"/>
                <a:cs typeface="Arial Unicode MS" panose="020B0604020202020204" pitchFamily="34" charset="-122"/>
              </a:rPr>
              <a:t>1</a:t>
            </a:r>
            <a:endParaRPr kumimoji="1" lang="ko-KR" altLang="en-US" sz="1535" b="1" dirty="0">
              <a:solidFill>
                <a:srgbClr val="000000"/>
              </a:solidFill>
              <a:latin typeface="HY엽서L"/>
              <a:ea typeface="+mj-ea"/>
              <a:cs typeface="Arial Unicode MS" panose="020B0604020202020204" pitchFamily="34" charset="-122"/>
            </a:endParaRPr>
          </a:p>
        </p:txBody>
      </p:sp>
      <p:sp>
        <p:nvSpPr>
          <p:cNvPr id="1049788" name="Oval 350"/>
          <p:cNvSpPr>
            <a:spLocks noChangeArrowheads="1"/>
          </p:cNvSpPr>
          <p:nvPr/>
        </p:nvSpPr>
        <p:spPr bwMode="auto">
          <a:xfrm>
            <a:off x="590126" y="5356803"/>
            <a:ext cx="365760" cy="365760"/>
          </a:xfrm>
          <a:prstGeom prst="ellipse">
            <a:avLst/>
          </a:prstGeom>
          <a:solidFill>
            <a:srgbClr val="29C2FF"/>
          </a:solidFill>
          <a:ln w="12700">
            <a:noFill/>
            <a:round/>
          </a:ln>
          <a:effectLst>
            <a:outerShdw dist="50800" algn="ctr" rotWithShape="0">
              <a:srgbClr val="524000"/>
            </a:outerShdw>
          </a:effectLst>
        </p:spPr>
        <p:txBody>
          <a:bodyPr wrap="none" lIns="78454" tIns="39228" rIns="78454" bIns="39228" anchor="ctr"/>
          <a:p>
            <a:pPr algn="dist" latinLnBrk="1">
              <a:lnSpc>
                <a:spcPct val="110000"/>
              </a:lnSpc>
            </a:pPr>
            <a:r>
              <a:rPr kumimoji="1" lang="en-US" altLang="ko-KR" sz="1535" b="1" dirty="0">
                <a:solidFill>
                  <a:srgbClr val="000000"/>
                </a:solidFill>
                <a:latin typeface="HY엽서L"/>
                <a:ea typeface="+mj-ea"/>
                <a:cs typeface="Arial Unicode MS" panose="020B0604020202020204" pitchFamily="34" charset="-122"/>
              </a:rPr>
              <a:t>4</a:t>
            </a:r>
            <a:endParaRPr kumimoji="1" lang="ko-KR" altLang="en-US" sz="1535" b="1" dirty="0">
              <a:solidFill>
                <a:srgbClr val="000000"/>
              </a:solidFill>
              <a:latin typeface="HY엽서L"/>
              <a:ea typeface="+mj-ea"/>
              <a:cs typeface="Arial Unicode MS" panose="020B0604020202020204" pitchFamily="34" charset="-122"/>
            </a:endParaRPr>
          </a:p>
        </p:txBody>
      </p:sp>
      <p:sp>
        <p:nvSpPr>
          <p:cNvPr id="1049789" name="Right Arrow 495"/>
          <p:cNvSpPr/>
          <p:nvPr/>
        </p:nvSpPr>
        <p:spPr>
          <a:xfrm>
            <a:off x="5970159" y="1796302"/>
            <a:ext cx="567869" cy="460144"/>
          </a:xfrm>
          <a:prstGeom prst="rightArrow">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rgbClr val="FFFFFF"/>
              </a:solidFill>
            </a:endParaRPr>
          </a:p>
        </p:txBody>
      </p:sp>
      <p:sp>
        <p:nvSpPr>
          <p:cNvPr id="1049790" name="Right Arrow 496"/>
          <p:cNvSpPr/>
          <p:nvPr/>
        </p:nvSpPr>
        <p:spPr>
          <a:xfrm>
            <a:off x="5970159" y="2616170"/>
            <a:ext cx="567869" cy="460144"/>
          </a:xfrm>
          <a:prstGeom prst="rightArrow">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rgbClr val="FFFFFF"/>
              </a:solidFill>
            </a:endParaRPr>
          </a:p>
        </p:txBody>
      </p:sp>
      <p:sp>
        <p:nvSpPr>
          <p:cNvPr id="1049791" name="Oval 350"/>
          <p:cNvSpPr>
            <a:spLocks noChangeArrowheads="1"/>
          </p:cNvSpPr>
          <p:nvPr/>
        </p:nvSpPr>
        <p:spPr bwMode="auto">
          <a:xfrm>
            <a:off x="5762999" y="1646314"/>
            <a:ext cx="365760" cy="365760"/>
          </a:xfrm>
          <a:prstGeom prst="ellipse">
            <a:avLst/>
          </a:prstGeom>
          <a:solidFill>
            <a:srgbClr val="29C2FF"/>
          </a:solidFill>
          <a:ln w="12700">
            <a:noFill/>
            <a:round/>
          </a:ln>
          <a:effectLst>
            <a:outerShdw dist="50800" algn="ctr" rotWithShape="0">
              <a:srgbClr val="524000"/>
            </a:outerShdw>
          </a:effectLst>
        </p:spPr>
        <p:txBody>
          <a:bodyPr wrap="none" lIns="78454" tIns="39228" rIns="78454" bIns="39228" anchor="ctr"/>
          <a:p>
            <a:pPr algn="dist" latinLnBrk="1">
              <a:lnSpc>
                <a:spcPct val="110000"/>
              </a:lnSpc>
            </a:pPr>
            <a:r>
              <a:rPr kumimoji="1" lang="en-US" altLang="ko-KR" sz="1535" b="1" dirty="0">
                <a:solidFill>
                  <a:srgbClr val="000000"/>
                </a:solidFill>
                <a:latin typeface="HY엽서L"/>
                <a:ea typeface="+mj-ea"/>
                <a:cs typeface="Arial Unicode MS" panose="020B0604020202020204" pitchFamily="34" charset="-122"/>
              </a:rPr>
              <a:t>2</a:t>
            </a:r>
            <a:endParaRPr kumimoji="1" lang="ko-KR" altLang="en-US" sz="1535" b="1" dirty="0">
              <a:solidFill>
                <a:srgbClr val="000000"/>
              </a:solidFill>
              <a:latin typeface="HY엽서L"/>
              <a:ea typeface="+mj-ea"/>
              <a:cs typeface="Arial Unicode MS" panose="020B0604020202020204" pitchFamily="34" charset="-122"/>
            </a:endParaRPr>
          </a:p>
        </p:txBody>
      </p:sp>
      <p:sp>
        <p:nvSpPr>
          <p:cNvPr id="1049792" name="Oval 350"/>
          <p:cNvSpPr>
            <a:spLocks noChangeArrowheads="1"/>
          </p:cNvSpPr>
          <p:nvPr/>
        </p:nvSpPr>
        <p:spPr bwMode="auto">
          <a:xfrm>
            <a:off x="5771755" y="2412697"/>
            <a:ext cx="365760" cy="365760"/>
          </a:xfrm>
          <a:prstGeom prst="ellipse">
            <a:avLst/>
          </a:prstGeom>
          <a:solidFill>
            <a:srgbClr val="29C2FF"/>
          </a:solidFill>
          <a:ln w="12700">
            <a:noFill/>
            <a:round/>
          </a:ln>
          <a:effectLst>
            <a:outerShdw dist="50800" algn="ctr" rotWithShape="0">
              <a:srgbClr val="524000"/>
            </a:outerShdw>
          </a:effectLst>
        </p:spPr>
        <p:txBody>
          <a:bodyPr wrap="none" lIns="78454" tIns="39228" rIns="78454" bIns="39228" anchor="ctr"/>
          <a:p>
            <a:pPr latinLnBrk="1">
              <a:lnSpc>
                <a:spcPct val="110000"/>
              </a:lnSpc>
            </a:pPr>
            <a:r>
              <a:rPr kumimoji="1" lang="en-US" altLang="zh-CN" sz="1535" b="1" dirty="0">
                <a:solidFill>
                  <a:srgbClr val="000000"/>
                </a:solidFill>
                <a:latin typeface="华文楷体" panose="02010600040101010101" pitchFamily="2" charset="-122"/>
                <a:cs typeface="Arial Unicode MS" panose="020B0604020202020204" pitchFamily="34" charset="-122"/>
              </a:rPr>
              <a:t>3</a:t>
            </a:r>
            <a:endParaRPr kumimoji="1" lang="ko-KR" altLang="en-US" sz="1535" b="1" dirty="0">
              <a:solidFill>
                <a:srgbClr val="000000"/>
              </a:solidFill>
              <a:latin typeface="HY엽서L"/>
              <a:ea typeface="+mj-ea"/>
              <a:cs typeface="Arial Unicode MS" panose="020B0604020202020204" pitchFamily="34" charset="-122"/>
            </a:endParaRPr>
          </a:p>
        </p:txBody>
      </p:sp>
      <p:sp>
        <p:nvSpPr>
          <p:cNvPr id="1049793" name="TextBox 1"/>
          <p:cNvSpPr txBox="1"/>
          <p:nvPr/>
        </p:nvSpPr>
        <p:spPr>
          <a:xfrm>
            <a:off x="5888050" y="1917826"/>
            <a:ext cx="692027" cy="215444"/>
          </a:xfrm>
          <a:prstGeom prst="rect">
            <a:avLst/>
          </a:prstGeom>
          <a:noFill/>
        </p:spPr>
        <p:txBody>
          <a:bodyPr wrap="square" lIns="0" tIns="0" rIns="0" bIns="0" rtlCol="0">
            <a:spAutoFit/>
          </a:bodyPr>
          <a:p>
            <a:pPr algn="ctr">
              <a:spcBef>
                <a:spcPts val="600"/>
              </a:spcBef>
              <a:buSzPct val="100000"/>
            </a:pPr>
            <a:r>
              <a:rPr lang="zh-CN" altLang="en-US" sz="1400" b="1" dirty="0">
                <a:solidFill>
                  <a:schemeClr val="bg1"/>
                </a:solidFill>
                <a:latin typeface="华文楷体" panose="02010600040101010101" pitchFamily="2" charset="-122"/>
              </a:rPr>
              <a:t>工艺</a:t>
            </a:r>
            <a:endParaRPr lang="zh-CN" altLang="en-US" b="1" dirty="0">
              <a:solidFill>
                <a:schemeClr val="bg1"/>
              </a:solidFill>
              <a:latin typeface="华文楷体" panose="02010600040101010101" pitchFamily="2" charset="-122"/>
            </a:endParaRPr>
          </a:p>
        </p:txBody>
      </p:sp>
      <p:sp>
        <p:nvSpPr>
          <p:cNvPr id="1049794" name="TextBox 500"/>
          <p:cNvSpPr txBox="1"/>
          <p:nvPr/>
        </p:nvSpPr>
        <p:spPr>
          <a:xfrm>
            <a:off x="5890545" y="2756263"/>
            <a:ext cx="692027" cy="215444"/>
          </a:xfrm>
          <a:prstGeom prst="rect">
            <a:avLst/>
          </a:prstGeom>
          <a:noFill/>
        </p:spPr>
        <p:txBody>
          <a:bodyPr wrap="square" lIns="0" tIns="0" rIns="0" bIns="0" rtlCol="0">
            <a:spAutoFit/>
          </a:bodyPr>
          <a:p>
            <a:pPr algn="ctr">
              <a:spcBef>
                <a:spcPts val="600"/>
              </a:spcBef>
              <a:buSzPct val="100000"/>
            </a:pPr>
            <a:r>
              <a:rPr lang="en-US" altLang="zh-CN" sz="1400" b="1" dirty="0">
                <a:solidFill>
                  <a:schemeClr val="bg1"/>
                </a:solidFill>
                <a:latin typeface="华文楷体" panose="02010600040101010101" pitchFamily="2" charset="-122"/>
              </a:rPr>
              <a:t>BOM</a:t>
            </a:r>
            <a:endParaRPr lang="zh-CN" altLang="en-US" b="1" dirty="0">
              <a:solidFill>
                <a:schemeClr val="bg1"/>
              </a:solidFill>
              <a:latin typeface="华文楷体" panose="02010600040101010101" pitchFamily="2" charset="-122"/>
            </a:endParaRPr>
          </a:p>
        </p:txBody>
      </p:sp>
      <p:sp>
        <p:nvSpPr>
          <p:cNvPr id="1049795" name="TextBox 501"/>
          <p:cNvSpPr txBox="1"/>
          <p:nvPr/>
        </p:nvSpPr>
        <p:spPr>
          <a:xfrm>
            <a:off x="1913243" y="1896834"/>
            <a:ext cx="1600865" cy="276999"/>
          </a:xfrm>
          <a:prstGeom prst="rect">
            <a:avLst/>
          </a:prstGeom>
          <a:noFill/>
        </p:spPr>
        <p:txBody>
          <a:bodyPr wrap="square" rtlCol="0">
            <a:spAutoFit/>
          </a:bodyPr>
          <a:p>
            <a:r>
              <a:rPr lang="zh-CN" altLang="en-US" sz="1200" b="1" dirty="0">
                <a:solidFill>
                  <a:srgbClr val="000000"/>
                </a:solidFill>
                <a:latin typeface="华文楷体" panose="02010600040101010101" pitchFamily="2" charset="-122"/>
              </a:rPr>
              <a:t>图号</a:t>
            </a:r>
            <a:r>
              <a:rPr lang="en-US" altLang="zh-CN" sz="1200" b="1" dirty="0">
                <a:solidFill>
                  <a:srgbClr val="000000"/>
                </a:solidFill>
                <a:latin typeface="华文楷体" panose="02010600040101010101" pitchFamily="2" charset="-122"/>
              </a:rPr>
              <a:t>-</a:t>
            </a:r>
            <a:r>
              <a:rPr lang="zh-CN" altLang="en-US" sz="1200" b="1" dirty="0">
                <a:solidFill>
                  <a:srgbClr val="000000"/>
                </a:solidFill>
                <a:latin typeface="华文楷体" panose="02010600040101010101" pitchFamily="2" charset="-122"/>
              </a:rPr>
              <a:t>料号一一对应</a:t>
            </a:r>
            <a:endParaRPr lang="en-US" sz="1200" b="1" dirty="0">
              <a:solidFill>
                <a:srgbClr val="000000"/>
              </a:solidFill>
            </a:endParaRPr>
          </a:p>
        </p:txBody>
      </p:sp>
      <p:sp>
        <p:nvSpPr>
          <p:cNvPr id="1049796" name="Right Arrow 235"/>
          <p:cNvSpPr/>
          <p:nvPr/>
        </p:nvSpPr>
        <p:spPr>
          <a:xfrm>
            <a:off x="5988658" y="3414814"/>
            <a:ext cx="567869" cy="460144"/>
          </a:xfrm>
          <a:prstGeom prst="rightArrow">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rgbClr val="FFFFFF"/>
              </a:solidFill>
            </a:endParaRPr>
          </a:p>
        </p:txBody>
      </p:sp>
      <p:sp>
        <p:nvSpPr>
          <p:cNvPr id="1049797" name="Oval 350"/>
          <p:cNvSpPr>
            <a:spLocks noChangeArrowheads="1"/>
          </p:cNvSpPr>
          <p:nvPr/>
        </p:nvSpPr>
        <p:spPr bwMode="auto">
          <a:xfrm>
            <a:off x="5781498" y="3264826"/>
            <a:ext cx="365760" cy="365760"/>
          </a:xfrm>
          <a:prstGeom prst="ellipse">
            <a:avLst/>
          </a:prstGeom>
          <a:solidFill>
            <a:srgbClr val="29C2FF"/>
          </a:solidFill>
          <a:ln w="12700">
            <a:noFill/>
            <a:round/>
          </a:ln>
          <a:effectLst>
            <a:outerShdw dist="50800" algn="ctr" rotWithShape="0">
              <a:srgbClr val="524000"/>
            </a:outerShdw>
          </a:effectLst>
        </p:spPr>
        <p:txBody>
          <a:bodyPr wrap="none" lIns="78454" tIns="39228" rIns="78454" bIns="39228" anchor="ctr"/>
          <a:p>
            <a:pPr algn="dist" latinLnBrk="1">
              <a:lnSpc>
                <a:spcPct val="110000"/>
              </a:lnSpc>
            </a:pPr>
            <a:r>
              <a:rPr kumimoji="1" lang="en-US" altLang="ko-KR" sz="1535" b="1" dirty="0">
                <a:solidFill>
                  <a:srgbClr val="000000"/>
                </a:solidFill>
                <a:latin typeface="HY엽서L"/>
                <a:ea typeface="+mj-ea"/>
                <a:cs typeface="Arial Unicode MS" panose="020B0604020202020204" pitchFamily="34" charset="-122"/>
              </a:rPr>
              <a:t>4</a:t>
            </a:r>
            <a:endParaRPr kumimoji="1" lang="ko-KR" altLang="en-US" sz="1535" b="1" dirty="0">
              <a:solidFill>
                <a:srgbClr val="000000"/>
              </a:solidFill>
              <a:latin typeface="HY엽서L"/>
              <a:ea typeface="+mj-ea"/>
              <a:cs typeface="Arial Unicode MS" panose="020B0604020202020204" pitchFamily="34" charset="-122"/>
            </a:endParaRPr>
          </a:p>
        </p:txBody>
      </p:sp>
      <p:sp>
        <p:nvSpPr>
          <p:cNvPr id="1049798" name="TextBox 237"/>
          <p:cNvSpPr txBox="1"/>
          <p:nvPr/>
        </p:nvSpPr>
        <p:spPr>
          <a:xfrm>
            <a:off x="5924683" y="3534721"/>
            <a:ext cx="692027" cy="215444"/>
          </a:xfrm>
          <a:prstGeom prst="rect">
            <a:avLst/>
          </a:prstGeom>
          <a:noFill/>
        </p:spPr>
        <p:txBody>
          <a:bodyPr wrap="square" lIns="0" tIns="0" rIns="0" bIns="0" rtlCol="0">
            <a:spAutoFit/>
          </a:bodyPr>
          <a:p>
            <a:pPr algn="ctr">
              <a:spcBef>
                <a:spcPts val="600"/>
              </a:spcBef>
              <a:buSzPct val="100000"/>
            </a:pPr>
            <a:r>
              <a:rPr lang="zh-CN" altLang="en-US" sz="1400" b="1" dirty="0">
                <a:solidFill>
                  <a:schemeClr val="bg1"/>
                </a:solidFill>
                <a:latin typeface="华文楷体" panose="02010600040101010101" pitchFamily="2" charset="-122"/>
              </a:rPr>
              <a:t>变更</a:t>
            </a:r>
            <a:endParaRPr lang="zh-CN" altLang="en-US" sz="1400" b="1" dirty="0">
              <a:solidFill>
                <a:schemeClr val="bg1"/>
              </a:solidFill>
              <a:latin typeface="华文楷体" panose="02010600040101010101" pitchFamily="2" charset="-122"/>
            </a:endParaRPr>
          </a:p>
        </p:txBody>
      </p:sp>
      <p:sp>
        <p:nvSpPr>
          <p:cNvPr id="1049799" name="Chevron 238"/>
          <p:cNvSpPr/>
          <p:nvPr/>
        </p:nvSpPr>
        <p:spPr>
          <a:xfrm>
            <a:off x="7005253"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00" name="TextBox 239"/>
          <p:cNvSpPr txBox="1"/>
          <p:nvPr/>
        </p:nvSpPr>
        <p:spPr>
          <a:xfrm>
            <a:off x="7085931"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801" name="Chevron 240"/>
          <p:cNvSpPr/>
          <p:nvPr/>
        </p:nvSpPr>
        <p:spPr>
          <a:xfrm>
            <a:off x="7290336"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02" name="TextBox 242"/>
          <p:cNvSpPr txBox="1"/>
          <p:nvPr/>
        </p:nvSpPr>
        <p:spPr>
          <a:xfrm>
            <a:off x="7371014"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803" name="Chevron 245"/>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04" name="TextBox 246"/>
          <p:cNvSpPr txBox="1"/>
          <p:nvPr/>
        </p:nvSpPr>
        <p:spPr>
          <a:xfrm>
            <a:off x="7656097"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805" name="Chevron 247"/>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06" name="TextBox 265"/>
          <p:cNvSpPr txBox="1"/>
          <p:nvPr/>
        </p:nvSpPr>
        <p:spPr>
          <a:xfrm>
            <a:off x="7941180"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807" name="Chevron 296"/>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08" name="TextBox 297"/>
          <p:cNvSpPr txBox="1"/>
          <p:nvPr/>
        </p:nvSpPr>
        <p:spPr>
          <a:xfrm>
            <a:off x="8226263"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809" name="Chevron 300"/>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10" name="TextBox 301"/>
          <p:cNvSpPr txBox="1"/>
          <p:nvPr/>
        </p:nvSpPr>
        <p:spPr>
          <a:xfrm>
            <a:off x="8511346"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6" name=""/>
        <p:cNvGrpSpPr/>
        <p:nvPr/>
      </p:nvGrpSpPr>
      <p:grpSpPr>
        <a:xfrm>
          <a:off x="0" y="0"/>
          <a:ext cx="0" cy="0"/>
          <a:chOff x="0" y="0"/>
          <a:chExt cx="0" cy="0"/>
        </a:xfrm>
      </p:grpSpPr>
      <p:sp>
        <p:nvSpPr>
          <p:cNvPr id="1049814" name="Title 1"/>
          <p:cNvSpPr>
            <a:spLocks noGrp="1"/>
          </p:cNvSpPr>
          <p:nvPr>
            <p:ph type="title"/>
          </p:nvPr>
        </p:nvSpPr>
        <p:spPr>
          <a:noFill/>
          <a:ln w="9525">
            <a:noFill/>
            <a:miter lim="800000"/>
          </a:ln>
        </p:spPr>
        <p:txBody>
          <a:bodyPr vert="horz" wrap="square" lIns="0" tIns="0" rIns="0" bIns="0" numCol="1" rtlCol="0" anchor="ctr" anchorCtr="0" compatLnSpc="1">
            <a:spAutoFit/>
          </a:bodyPr>
          <a:p>
            <a:r>
              <a:rPr lang="zh-CN" altLang="en-US" dirty="0">
                <a:latin typeface="+mj-ea"/>
                <a:ea typeface="+mj-ea"/>
              </a:rPr>
              <a:t>项目型生产方案介绍 </a:t>
            </a:r>
            <a:r>
              <a:rPr lang="en-US" altLang="zh-CN" dirty="0">
                <a:latin typeface="+mj-ea"/>
                <a:ea typeface="+mj-ea"/>
              </a:rPr>
              <a:t>– </a:t>
            </a:r>
            <a:r>
              <a:rPr lang="zh-CN" altLang="en-US" dirty="0">
                <a:latin typeface="+mj-ea"/>
                <a:ea typeface="+mj-ea"/>
              </a:rPr>
              <a:t>关键物资预采购合理预测</a:t>
            </a:r>
            <a:br>
              <a:rPr lang="en-US" altLang="zh-CN" dirty="0">
                <a:latin typeface="+mj-ea"/>
                <a:ea typeface="+mj-ea"/>
              </a:rPr>
            </a:br>
            <a:r>
              <a:rPr lang="zh-CN" altLang="en-US" dirty="0">
                <a:latin typeface="+mj-ea"/>
                <a:ea typeface="+mj-ea"/>
              </a:rPr>
              <a:t>关键物资采购需求，缩短整体生产和交货周期</a:t>
            </a:r>
            <a:endParaRPr lang="en-US" dirty="0">
              <a:latin typeface="+mj-ea"/>
              <a:ea typeface="+mj-ea"/>
            </a:endParaRPr>
          </a:p>
        </p:txBody>
      </p:sp>
      <p:sp>
        <p:nvSpPr>
          <p:cNvPr id="1049815" name="Rectangle 5"/>
          <p:cNvSpPr>
            <a:spLocks noChangeArrowheads="1"/>
          </p:cNvSpPr>
          <p:nvPr>
            <p:custDataLst>
              <p:tags r:id="rId1"/>
            </p:custDataLst>
          </p:nvPr>
        </p:nvSpPr>
        <p:spPr bwMode="auto">
          <a:xfrm>
            <a:off x="6385658" y="914400"/>
            <a:ext cx="3017520" cy="3291840"/>
          </a:xfrm>
          <a:prstGeom prst="roundRect">
            <a:avLst>
              <a:gd name="adj" fmla="val 3028"/>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制定关键物资标准，分类，结构。</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制定风险评估标准</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由销售合同或者销售预测制定排产计划</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在设计未完成前，制定</a:t>
            </a:r>
            <a:r>
              <a:rPr lang="zh-CN" altLang="en-US" sz="1200" b="1" kern="0" dirty="0">
                <a:solidFill>
                  <a:srgbClr val="002060"/>
                </a:solidFill>
                <a:latin typeface="华文楷体" panose="02010600040101010101" pitchFamily="2" charset="-122"/>
              </a:rPr>
              <a:t>预估</a:t>
            </a:r>
            <a:r>
              <a:rPr lang="en-US" altLang="zh-CN" sz="1200" b="1" kern="0" dirty="0">
                <a:solidFill>
                  <a:srgbClr val="002060"/>
                </a:solidFill>
                <a:latin typeface="华文楷体" panose="02010600040101010101" pitchFamily="2" charset="-122"/>
              </a:rPr>
              <a:t>BOM</a:t>
            </a:r>
            <a:r>
              <a:rPr lang="zh-CN" altLang="en-US" sz="1200" kern="0" dirty="0">
                <a:solidFill>
                  <a:srgbClr val="002060"/>
                </a:solidFill>
                <a:latin typeface="华文楷体" panose="02010600040101010101" pitchFamily="2" charset="-122"/>
              </a:rPr>
              <a:t>，指导采购</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维护采购周期、生产周期</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依据上述基础数据，运行</a:t>
            </a:r>
            <a:r>
              <a:rPr lang="en-US" altLang="zh-CN" sz="1200" kern="0" dirty="0">
                <a:solidFill>
                  <a:srgbClr val="002060"/>
                </a:solidFill>
                <a:latin typeface="华文楷体" panose="02010600040101010101" pitchFamily="2" charset="-122"/>
              </a:rPr>
              <a:t>MRP</a:t>
            </a:r>
            <a:r>
              <a:rPr lang="zh-CN" altLang="en-US" sz="1200" kern="0" dirty="0">
                <a:solidFill>
                  <a:srgbClr val="002060"/>
                </a:solidFill>
                <a:latin typeface="华文楷体" panose="02010600040101010101" pitchFamily="2" charset="-122"/>
              </a:rPr>
              <a:t>，获得采购计划</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依据采购计划制定采购框架协议</a:t>
            </a:r>
            <a:endParaRPr lang="en-US" altLang="zh-CN" sz="1200" kern="0" dirty="0">
              <a:solidFill>
                <a:srgbClr val="002060"/>
              </a:solidFill>
              <a:latin typeface="华文楷体" panose="02010600040101010101" pitchFamily="2" charset="-122"/>
            </a:endParaRPr>
          </a:p>
          <a:p>
            <a:pPr marL="192405" lvl="2" indent="-189230" eaLnBrk="0" hangingPunct="0">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在框架协议的基础上制定采购订单并完成后继执行</a:t>
            </a:r>
            <a:endParaRPr lang="en-US" altLang="zh-CN" sz="1200" kern="0" dirty="0">
              <a:solidFill>
                <a:srgbClr val="002060"/>
              </a:solidFill>
              <a:latin typeface="华文楷体" panose="02010600040101010101" pitchFamily="2" charset="-122"/>
            </a:endParaRPr>
          </a:p>
        </p:txBody>
      </p:sp>
      <p:sp>
        <p:nvSpPr>
          <p:cNvPr id="1049816" name="Rounded Rectangle 22"/>
          <p:cNvSpPr/>
          <p:nvPr/>
        </p:nvSpPr>
        <p:spPr bwMode="auto">
          <a:xfrm>
            <a:off x="466348" y="915137"/>
            <a:ext cx="5716466" cy="5184775"/>
          </a:xfrm>
          <a:prstGeom prst="roundRect">
            <a:avLst>
              <a:gd name="adj" fmla="val 1830"/>
            </a:avLst>
          </a:prstGeom>
          <a:solidFill>
            <a:srgbClr val="FFFFFF"/>
          </a:solidFill>
          <a:ln w="9525">
            <a:solidFill>
              <a:schemeClr val="bg1">
                <a:lumMod val="65000"/>
              </a:schemeClr>
            </a:solidFill>
            <a:miter lim="800000"/>
          </a:ln>
          <a:effectLst>
            <a:outerShdw blurRad="50800" dist="38100" dir="2700000" algn="tl" rotWithShape="0">
              <a:prstClr val="black">
                <a:alpha val="40000"/>
              </a:prstClr>
            </a:outerShdw>
          </a:effectLst>
        </p:spPr>
        <p:txBody>
          <a:bodyPr lIns="90000" anchor="ctr"/>
          <a:p>
            <a:pPr marL="1905" indent="455930" eaLnBrk="0" hangingPunct="0">
              <a:lnSpc>
                <a:spcPct val="90000"/>
              </a:lnSpc>
              <a:spcBef>
                <a:spcPct val="40000"/>
              </a:spcBef>
            </a:pPr>
            <a:endParaRPr lang="zh-CN" altLang="en-US" sz="1400" kern="0" dirty="0">
              <a:solidFill>
                <a:srgbClr val="002060"/>
              </a:solidFill>
              <a:latin typeface="华文楷体" panose="02010600040101010101" pitchFamily="2" charset="-122"/>
            </a:endParaRPr>
          </a:p>
        </p:txBody>
      </p:sp>
      <p:sp>
        <p:nvSpPr>
          <p:cNvPr id="1049817" name="Rectangle 6"/>
          <p:cNvSpPr>
            <a:spLocks noChangeArrowheads="1"/>
          </p:cNvSpPr>
          <p:nvPr>
            <p:custDataLst>
              <p:tags r:id="rId2"/>
            </p:custDataLst>
          </p:nvPr>
        </p:nvSpPr>
        <p:spPr bwMode="auto">
          <a:xfrm>
            <a:off x="6385658" y="914417"/>
            <a:ext cx="301752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818" name="Rectangle 7"/>
          <p:cNvSpPr>
            <a:spLocks noChangeArrowheads="1"/>
          </p:cNvSpPr>
          <p:nvPr>
            <p:custDataLst>
              <p:tags r:id="rId3"/>
            </p:custDataLst>
          </p:nvPr>
        </p:nvSpPr>
        <p:spPr bwMode="auto">
          <a:xfrm>
            <a:off x="6423758" y="4273600"/>
            <a:ext cx="3017520" cy="1800225"/>
          </a:xfrm>
          <a:prstGeom prst="roundRect">
            <a:avLst>
              <a:gd name="adj" fmla="val 3814"/>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合理预测关键物资的采购，汇总计划需求</a:t>
            </a:r>
            <a:endParaRPr lang="en-US" altLang="zh-CN"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缩短整个交货周期</a:t>
            </a:r>
            <a:endParaRPr lang="en-US" altLang="zh-CN"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提供决策支持，合理管控风险</a:t>
            </a:r>
            <a:endParaRPr lang="en-US" altLang="zh-CN" sz="1200" kern="0" dirty="0">
              <a:solidFill>
                <a:srgbClr val="002060"/>
              </a:solidFill>
              <a:latin typeface="华文楷体" panose="02010600040101010101" pitchFamily="2" charset="-122"/>
            </a:endParaRPr>
          </a:p>
        </p:txBody>
      </p:sp>
      <p:sp>
        <p:nvSpPr>
          <p:cNvPr id="1049819" name="Rectangle 8"/>
          <p:cNvSpPr>
            <a:spLocks noChangeArrowheads="1"/>
          </p:cNvSpPr>
          <p:nvPr>
            <p:custDataLst>
              <p:tags r:id="rId4"/>
            </p:custDataLst>
          </p:nvPr>
        </p:nvSpPr>
        <p:spPr bwMode="auto">
          <a:xfrm>
            <a:off x="6423758" y="4273600"/>
            <a:ext cx="301752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820" name="Rectangle 73"/>
          <p:cNvSpPr>
            <a:spLocks noChangeArrowheads="1"/>
          </p:cNvSpPr>
          <p:nvPr/>
        </p:nvSpPr>
        <p:spPr bwMode="auto">
          <a:xfrm>
            <a:off x="465992" y="914417"/>
            <a:ext cx="5716466"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关键物资预采购</a:t>
            </a:r>
            <a:endParaRPr lang="en-GB" altLang="zh-CN" sz="1400" b="1" dirty="0">
              <a:solidFill>
                <a:schemeClr val="bg1"/>
              </a:solidFill>
              <a:latin typeface="华文楷体" panose="02010600040101010101" pitchFamily="2" charset="-122"/>
            </a:endParaRPr>
          </a:p>
        </p:txBody>
      </p:sp>
      <p:sp>
        <p:nvSpPr>
          <p:cNvPr id="1049821" name="AutoShape 26"/>
          <p:cNvSpPr>
            <a:spLocks noChangeArrowheads="1"/>
          </p:cNvSpPr>
          <p:nvPr>
            <p:custDataLst>
              <p:tags r:id="rId5"/>
            </p:custDataLst>
          </p:nvPr>
        </p:nvSpPr>
        <p:spPr bwMode="auto">
          <a:xfrm rot="5400000">
            <a:off x="3842972" y="3490546"/>
            <a:ext cx="4933950" cy="143608"/>
          </a:xfrm>
          <a:prstGeom prst="triangle">
            <a:avLst>
              <a:gd name="adj" fmla="val 50000"/>
            </a:avLst>
          </a:prstGeom>
          <a:solidFill>
            <a:srgbClr val="92D050"/>
          </a:solidFill>
          <a:ln>
            <a:noFill/>
          </a:ln>
        </p:spPr>
        <p:style>
          <a:lnRef idx="1">
            <a:schemeClr val="accent2"/>
          </a:lnRef>
          <a:fillRef idx="3">
            <a:schemeClr val="accent2"/>
          </a:fillRef>
          <a:effectRef idx="2">
            <a:schemeClr val="accent2"/>
          </a:effectRef>
          <a:fontRef idx="minor">
            <a:schemeClr val="lt1"/>
          </a:fontRef>
        </p:style>
        <p:txBody>
          <a:bodyPr rot="10800000" vert="eaVert" wrap="none" lIns="90000" tIns="46800" rIns="90000" bIns="46800" anchor="ctr"/>
          <a:p>
            <a:pPr algn="ctr" eaLnBrk="0" hangingPunct="0"/>
            <a:endParaRPr lang="en-GB" altLang="zh-CN" dirty="0">
              <a:solidFill>
                <a:srgbClr val="002060"/>
              </a:solidFill>
              <a:latin typeface="华文楷体" panose="02010600040101010101" pitchFamily="2" charset="-122"/>
            </a:endParaRPr>
          </a:p>
        </p:txBody>
      </p:sp>
      <p:grpSp>
        <p:nvGrpSpPr>
          <p:cNvPr id="307" name="Group 57"/>
          <p:cNvGrpSpPr/>
          <p:nvPr/>
        </p:nvGrpSpPr>
        <p:grpSpPr>
          <a:xfrm>
            <a:off x="433385" y="3435412"/>
            <a:ext cx="690880" cy="930942"/>
            <a:chOff x="2631694" y="1736812"/>
            <a:chExt cx="1009895" cy="1195913"/>
          </a:xfrm>
        </p:grpSpPr>
        <p:pic>
          <p:nvPicPr>
            <p:cNvPr id="2097190" name="Picture 10" descr="D:\work\O2C\icon downloads\db2xdb001.gif"/>
            <p:cNvPicPr>
              <a:picLocks noChangeAspect="1" noChangeArrowheads="1"/>
            </p:cNvPicPr>
            <p:nvPr/>
          </p:nvPicPr>
          <p:blipFill>
            <a:blip r:embed="rId6" cstate="print"/>
            <a:srcRect/>
            <a:stretch>
              <a:fillRect/>
            </a:stretch>
          </p:blipFill>
          <p:spPr bwMode="auto">
            <a:xfrm>
              <a:off x="3008784" y="1736812"/>
              <a:ext cx="287954" cy="609947"/>
            </a:xfrm>
            <a:prstGeom prst="rect">
              <a:avLst/>
            </a:prstGeom>
            <a:noFill/>
            <a:ln w="9525">
              <a:noFill/>
              <a:miter lim="800000"/>
              <a:headEnd/>
              <a:tailEnd/>
            </a:ln>
          </p:spPr>
        </p:pic>
        <p:sp>
          <p:nvSpPr>
            <p:cNvPr id="1049822" name="TextBox 137"/>
            <p:cNvSpPr txBox="1">
              <a:spLocks noChangeArrowheads="1"/>
            </p:cNvSpPr>
            <p:nvPr/>
          </p:nvSpPr>
          <p:spPr bwMode="auto">
            <a:xfrm>
              <a:off x="2631694" y="2276870"/>
              <a:ext cx="1009895" cy="655855"/>
            </a:xfrm>
            <a:prstGeom prst="rect">
              <a:avLst/>
            </a:prstGeom>
            <a:noFill/>
            <a:ln w="9525">
              <a:noFill/>
              <a:miter lim="800000"/>
            </a:ln>
          </p:spPr>
          <p:txBody>
            <a:bodyPr wrap="none">
              <a:spAutoFit/>
            </a:bodyPr>
            <a:p>
              <a:pPr algn="ctr" eaLnBrk="0" hangingPunct="0"/>
              <a:r>
                <a:rPr lang="zh-CN" altLang="en-US" sz="1000" dirty="0">
                  <a:solidFill>
                    <a:srgbClr val="002060"/>
                  </a:solidFill>
                  <a:latin typeface="华文楷体" panose="02010600040101010101" pitchFamily="2" charset="-122"/>
                </a:rPr>
                <a:t>销售合同</a:t>
              </a:r>
              <a:endParaRPr lang="en-US" altLang="zh-CN" sz="1000" dirty="0">
                <a:solidFill>
                  <a:srgbClr val="002060"/>
                </a:solidFill>
                <a:latin typeface="华文楷体" panose="02010600040101010101" pitchFamily="2" charset="-122"/>
              </a:endParaRPr>
            </a:p>
            <a:p>
              <a:pPr algn="ctr" eaLnBrk="0" hangingPunct="0"/>
              <a:r>
                <a:rPr lang="en-US" altLang="zh-CN" sz="1000" dirty="0">
                  <a:solidFill>
                    <a:srgbClr val="002060"/>
                  </a:solidFill>
                  <a:latin typeface="华文楷体" panose="02010600040101010101" pitchFamily="2" charset="-122"/>
                </a:rPr>
                <a:t>&amp;</a:t>
              </a:r>
              <a:endParaRPr lang="en-US" altLang="zh-CN" sz="1000" dirty="0">
                <a:solidFill>
                  <a:srgbClr val="002060"/>
                </a:solidFill>
                <a:latin typeface="华文楷体" panose="02010600040101010101" pitchFamily="2" charset="-122"/>
              </a:endParaRPr>
            </a:p>
            <a:p>
              <a:pPr algn="ctr" eaLnBrk="0" hangingPunct="0"/>
              <a:r>
                <a:rPr lang="zh-CN" altLang="en-US" sz="1000" dirty="0">
                  <a:solidFill>
                    <a:srgbClr val="002060"/>
                  </a:solidFill>
                  <a:latin typeface="华文楷体" panose="02010600040101010101" pitchFamily="2" charset="-122"/>
                </a:rPr>
                <a:t>销售预测</a:t>
              </a:r>
              <a:endParaRPr lang="en-US" sz="1000" dirty="0">
                <a:solidFill>
                  <a:srgbClr val="002060"/>
                </a:solidFill>
              </a:endParaRPr>
            </a:p>
          </p:txBody>
        </p:sp>
      </p:grpSp>
      <p:sp>
        <p:nvSpPr>
          <p:cNvPr id="1049823" name="Rounded Rectangle 60"/>
          <p:cNvSpPr/>
          <p:nvPr/>
        </p:nvSpPr>
        <p:spPr bwMode="auto">
          <a:xfrm>
            <a:off x="1264064" y="3579427"/>
            <a:ext cx="797538"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排产</a:t>
            </a:r>
            <a:endParaRPr lang="en-US" altLang="zh-CN" sz="1200" b="1"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计划</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24" name="Right Arrow 62"/>
          <p:cNvSpPr/>
          <p:nvPr/>
        </p:nvSpPr>
        <p:spPr bwMode="auto">
          <a:xfrm>
            <a:off x="964869" y="3723443"/>
            <a:ext cx="232641" cy="216024"/>
          </a:xfrm>
          <a:prstGeom prst="rightArrow">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endParaRPr lang="zh-CN" altLang="en-US" sz="1600" b="1" dirty="0">
              <a:solidFill>
                <a:srgbClr val="002060"/>
              </a:solidFill>
              <a:latin typeface="华文楷体" panose="02010600040101010101" pitchFamily="2" charset="-122"/>
              <a:cs typeface="Arial" panose="020B0604020202020204" pitchFamily="34" charset="0"/>
            </a:endParaRPr>
          </a:p>
        </p:txBody>
      </p:sp>
      <p:sp>
        <p:nvSpPr>
          <p:cNvPr id="1049825" name="Rounded Rectangle 63"/>
          <p:cNvSpPr/>
          <p:nvPr/>
        </p:nvSpPr>
        <p:spPr bwMode="auto">
          <a:xfrm>
            <a:off x="3523918" y="1527200"/>
            <a:ext cx="797538"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dirty="0">
                <a:solidFill>
                  <a:srgbClr val="002060"/>
                </a:solidFill>
                <a:latin typeface="华文楷体" panose="02010600040101010101" pitchFamily="2" charset="-122"/>
                <a:cs typeface="Arial" panose="020B0604020202020204" pitchFamily="34" charset="0"/>
              </a:rPr>
              <a:t>风险评估标准</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26" name="Rounded Rectangle 64"/>
          <p:cNvSpPr/>
          <p:nvPr/>
        </p:nvSpPr>
        <p:spPr bwMode="auto">
          <a:xfrm>
            <a:off x="1064568" y="1527200"/>
            <a:ext cx="797538"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dirty="0">
                <a:solidFill>
                  <a:srgbClr val="002060"/>
                </a:solidFill>
                <a:latin typeface="华文楷体" panose="02010600040101010101" pitchFamily="2" charset="-122"/>
                <a:cs typeface="Arial" panose="020B0604020202020204" pitchFamily="34" charset="0"/>
              </a:rPr>
              <a:t>关键物资标准</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27" name="Rounded Rectangle 67"/>
          <p:cNvSpPr/>
          <p:nvPr/>
        </p:nvSpPr>
        <p:spPr bwMode="auto">
          <a:xfrm>
            <a:off x="1264064" y="4335511"/>
            <a:ext cx="797538"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预估</a:t>
            </a:r>
            <a:r>
              <a:rPr lang="en-US" altLang="zh-CN" sz="1200" b="1" dirty="0">
                <a:solidFill>
                  <a:srgbClr val="002060"/>
                </a:solidFill>
                <a:latin typeface="华文楷体" panose="02010600040101010101" pitchFamily="2" charset="-122"/>
                <a:cs typeface="Arial" panose="020B0604020202020204" pitchFamily="34" charset="0"/>
              </a:rPr>
              <a:t>BOM</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28" name="Rounded Rectangle 70"/>
          <p:cNvSpPr/>
          <p:nvPr/>
        </p:nvSpPr>
        <p:spPr bwMode="auto">
          <a:xfrm>
            <a:off x="2261012" y="4335511"/>
            <a:ext cx="797627"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en-US" altLang="zh-CN" sz="1200" b="1" dirty="0">
                <a:solidFill>
                  <a:srgbClr val="002060"/>
                </a:solidFill>
                <a:latin typeface="华文楷体" panose="02010600040101010101" pitchFamily="2" charset="-122"/>
                <a:cs typeface="Arial" panose="020B0604020202020204" pitchFamily="34" charset="0"/>
              </a:rPr>
              <a:t>MRP</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29" name="Rounded Rectangle 71"/>
          <p:cNvSpPr/>
          <p:nvPr/>
        </p:nvSpPr>
        <p:spPr bwMode="auto">
          <a:xfrm>
            <a:off x="3258044" y="4335511"/>
            <a:ext cx="797627"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采购</a:t>
            </a:r>
            <a:endParaRPr lang="en-US" altLang="zh-CN" sz="1200" b="1"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计划</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30" name="Rounded Rectangle 72"/>
          <p:cNvSpPr/>
          <p:nvPr/>
        </p:nvSpPr>
        <p:spPr bwMode="auto">
          <a:xfrm>
            <a:off x="4255077" y="4335511"/>
            <a:ext cx="797627"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框架</a:t>
            </a:r>
            <a:endParaRPr lang="en-US" altLang="zh-CN" sz="1200" b="1"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协议</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31" name="Rounded Rectangle 73"/>
          <p:cNvSpPr/>
          <p:nvPr/>
        </p:nvSpPr>
        <p:spPr bwMode="auto">
          <a:xfrm>
            <a:off x="5252111" y="4335511"/>
            <a:ext cx="797627" cy="468052"/>
          </a:xfrm>
          <a:prstGeom prst="roundRect">
            <a:avLst/>
          </a:prstGeom>
          <a:solidFill>
            <a:srgbClr val="AFE8FF"/>
          </a:solidFill>
          <a:ln w="9525" cap="flat" cmpd="sng" algn="ctr">
            <a:solidFill>
              <a:schemeClr val="tx1"/>
            </a:solidFill>
            <a:prstDash val="solid"/>
            <a:round/>
            <a:headEnd type="none" w="med" len="med"/>
            <a:tailEnd type="none" w="med" len="med"/>
          </a:ln>
          <a:effectLst/>
        </p:spPr>
        <p:txBody>
          <a:bodyPr vert="horz" wrap="square" lIns="72000" tIns="36000" rIns="72000" bIns="36000" numCol="1" rtlCol="0" anchor="ctr" anchorCtr="0" compatLnSpc="1"/>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采购</a:t>
            </a:r>
            <a:endParaRPr lang="en-US" altLang="zh-CN" sz="1200" b="1"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dirty="0">
                <a:solidFill>
                  <a:srgbClr val="002060"/>
                </a:solidFill>
                <a:latin typeface="华文楷体" panose="02010600040101010101" pitchFamily="2" charset="-122"/>
                <a:cs typeface="Arial" panose="020B0604020202020204" pitchFamily="34" charset="0"/>
              </a:rPr>
              <a:t>执行</a:t>
            </a:r>
            <a:endParaRPr lang="zh-CN" altLang="en-US" sz="1200" b="1" dirty="0">
              <a:solidFill>
                <a:srgbClr val="002060"/>
              </a:solidFill>
              <a:latin typeface="华文楷体" panose="02010600040101010101" pitchFamily="2" charset="-122"/>
              <a:cs typeface="Arial" panose="020B0604020202020204" pitchFamily="34" charset="0"/>
            </a:endParaRPr>
          </a:p>
        </p:txBody>
      </p:sp>
      <p:sp>
        <p:nvSpPr>
          <p:cNvPr id="1049832" name="Isosceles Triangle 74"/>
          <p:cNvSpPr/>
          <p:nvPr/>
        </p:nvSpPr>
        <p:spPr bwMode="auto">
          <a:xfrm rot="5400000">
            <a:off x="2888429" y="4502974"/>
            <a:ext cx="540382" cy="133499"/>
          </a:xfrm>
          <a:prstGeom prst="triangle">
            <a:avLst/>
          </a:prstGeom>
          <a:solidFill>
            <a:srgbClr val="00A1DE"/>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72000" tIns="36000" rIns="72000" bIns="36000" anchor="ctr"/>
          <a:p>
            <a:pPr algn="ctr" eaLnBrk="0" hangingPunct="0"/>
            <a:endParaRPr lang="zh-CN" altLang="en-US" sz="1200" dirty="0">
              <a:solidFill>
                <a:srgbClr val="002060"/>
              </a:solidFill>
              <a:latin typeface="华文楷体" panose="02010600040101010101" pitchFamily="2" charset="-122"/>
            </a:endParaRPr>
          </a:p>
        </p:txBody>
      </p:sp>
      <p:sp>
        <p:nvSpPr>
          <p:cNvPr id="1049833" name="Isosceles Triangle 75"/>
          <p:cNvSpPr/>
          <p:nvPr/>
        </p:nvSpPr>
        <p:spPr bwMode="auto">
          <a:xfrm rot="5400000">
            <a:off x="4882496" y="4502974"/>
            <a:ext cx="540382" cy="133499"/>
          </a:xfrm>
          <a:prstGeom prst="triangle">
            <a:avLst/>
          </a:prstGeom>
          <a:solidFill>
            <a:srgbClr val="00A1DE"/>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72000" tIns="36000" rIns="72000" bIns="36000" anchor="ctr"/>
          <a:p>
            <a:pPr algn="ctr" eaLnBrk="0" hangingPunct="0"/>
            <a:endParaRPr lang="zh-CN" altLang="en-US" sz="1200" dirty="0">
              <a:solidFill>
                <a:srgbClr val="002060"/>
              </a:solidFill>
              <a:latin typeface="华文楷体" panose="02010600040101010101" pitchFamily="2" charset="-122"/>
            </a:endParaRPr>
          </a:p>
        </p:txBody>
      </p:sp>
      <p:sp>
        <p:nvSpPr>
          <p:cNvPr id="1049834" name="Isosceles Triangle 76"/>
          <p:cNvSpPr/>
          <p:nvPr/>
        </p:nvSpPr>
        <p:spPr bwMode="auto">
          <a:xfrm rot="5400000">
            <a:off x="3885463" y="4502974"/>
            <a:ext cx="540382" cy="133499"/>
          </a:xfrm>
          <a:prstGeom prst="triangle">
            <a:avLst/>
          </a:prstGeom>
          <a:solidFill>
            <a:srgbClr val="00A1DE"/>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72000" tIns="36000" rIns="72000" bIns="36000" anchor="ctr"/>
          <a:p>
            <a:pPr algn="ctr" eaLnBrk="0" hangingPunct="0"/>
            <a:endParaRPr lang="zh-CN" altLang="en-US" sz="1200" dirty="0">
              <a:solidFill>
                <a:srgbClr val="002060"/>
              </a:solidFill>
              <a:latin typeface="华文楷体" panose="02010600040101010101" pitchFamily="2" charset="-122"/>
            </a:endParaRPr>
          </a:p>
        </p:txBody>
      </p:sp>
      <p:grpSp>
        <p:nvGrpSpPr>
          <p:cNvPr id="308" name="Group 109"/>
          <p:cNvGrpSpPr/>
          <p:nvPr/>
        </p:nvGrpSpPr>
        <p:grpSpPr>
          <a:xfrm>
            <a:off x="699015" y="4911576"/>
            <a:ext cx="1761355" cy="864076"/>
            <a:chOff x="344488" y="5013176"/>
            <a:chExt cx="1908135" cy="864076"/>
          </a:xfrm>
        </p:grpSpPr>
        <p:sp>
          <p:nvSpPr>
            <p:cNvPr id="1049835" name="Rectangle 15"/>
            <p:cNvSpPr>
              <a:spLocks noChangeArrowheads="1"/>
            </p:cNvSpPr>
            <p:nvPr/>
          </p:nvSpPr>
          <p:spPr bwMode="auto">
            <a:xfrm>
              <a:off x="998986" y="5013176"/>
              <a:ext cx="602511" cy="180000"/>
            </a:xfrm>
            <a:prstGeom prst="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1" compatLnSpc="1"/>
            <a:p>
              <a:pPr algn="ctr" eaLnBrk="0" hangingPunct="0"/>
              <a:r>
                <a:rPr lang="zh-CN" altLang="en-US" sz="1000" dirty="0">
                  <a:solidFill>
                    <a:srgbClr val="002060"/>
                  </a:solidFill>
                  <a:latin typeface="华文楷体" panose="02010600040101010101" pitchFamily="2" charset="-122"/>
                  <a:cs typeface="Arial" panose="020B0604020202020204" pitchFamily="34" charset="0"/>
                </a:rPr>
                <a:t>部套</a:t>
              </a:r>
              <a:r>
                <a:rPr lang="en-US" altLang="zh-CN" sz="1000" dirty="0">
                  <a:solidFill>
                    <a:srgbClr val="002060"/>
                  </a:solidFill>
                  <a:latin typeface="华文楷体" panose="02010600040101010101" pitchFamily="2" charset="-122"/>
                  <a:cs typeface="Arial" panose="020B0604020202020204" pitchFamily="34" charset="0"/>
                </a:rPr>
                <a:t>B</a:t>
              </a:r>
              <a:endParaRPr lang="en-US" altLang="zh-CN" sz="1000" dirty="0">
                <a:solidFill>
                  <a:srgbClr val="002060"/>
                </a:solidFill>
                <a:latin typeface="华文楷体" panose="02010600040101010101" pitchFamily="2" charset="-122"/>
                <a:cs typeface="Arial" panose="020B0604020202020204" pitchFamily="34" charset="0"/>
              </a:endParaRPr>
            </a:p>
          </p:txBody>
        </p:sp>
        <p:sp>
          <p:nvSpPr>
            <p:cNvPr id="1049836" name="Rectangle 21"/>
            <p:cNvSpPr>
              <a:spLocks noChangeArrowheads="1"/>
            </p:cNvSpPr>
            <p:nvPr/>
          </p:nvSpPr>
          <p:spPr bwMode="auto">
            <a:xfrm>
              <a:off x="1568623" y="5242395"/>
              <a:ext cx="684000" cy="180000"/>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hangingPunct="0"/>
              <a:r>
                <a:rPr lang="zh-CN" altLang="en-US" sz="1000" dirty="0">
                  <a:solidFill>
                    <a:srgbClr val="002060"/>
                  </a:solidFill>
                  <a:latin typeface="华文楷体" panose="02010600040101010101" pitchFamily="2" charset="-122"/>
                  <a:cs typeface="Arial" panose="020B0604020202020204" pitchFamily="34" charset="0"/>
                </a:rPr>
                <a:t>关键材料</a:t>
              </a:r>
              <a:r>
                <a:rPr lang="en-US" altLang="zh-CN" sz="1000" dirty="0">
                  <a:solidFill>
                    <a:srgbClr val="002060"/>
                  </a:solidFill>
                  <a:latin typeface="华文楷体" panose="02010600040101010101" pitchFamily="2" charset="-122"/>
                  <a:cs typeface="Arial" panose="020B0604020202020204" pitchFamily="34" charset="0"/>
                </a:rPr>
                <a:t>1</a:t>
              </a:r>
              <a:endParaRPr lang="en-US" altLang="zh-CN" sz="1000" dirty="0">
                <a:solidFill>
                  <a:srgbClr val="002060"/>
                </a:solidFill>
                <a:latin typeface="华文楷体" panose="02010600040101010101" pitchFamily="2" charset="-122"/>
                <a:cs typeface="Arial" panose="020B0604020202020204" pitchFamily="34" charset="0"/>
              </a:endParaRPr>
            </a:p>
          </p:txBody>
        </p:sp>
        <p:sp>
          <p:nvSpPr>
            <p:cNvPr id="1049837" name="Rectangle 23"/>
            <p:cNvSpPr>
              <a:spLocks noChangeArrowheads="1"/>
            </p:cNvSpPr>
            <p:nvPr/>
          </p:nvSpPr>
          <p:spPr bwMode="auto">
            <a:xfrm>
              <a:off x="1568623" y="5481228"/>
              <a:ext cx="684000" cy="180000"/>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hangingPunct="0"/>
              <a:r>
                <a:rPr lang="zh-CN" altLang="en-US" sz="1000" dirty="0">
                  <a:solidFill>
                    <a:srgbClr val="002060"/>
                  </a:solidFill>
                  <a:latin typeface="华文楷体" panose="02010600040101010101" pitchFamily="2" charset="-122"/>
                  <a:cs typeface="Arial" panose="020B0604020202020204" pitchFamily="34" charset="0"/>
                </a:rPr>
                <a:t>关键材料</a:t>
              </a:r>
              <a:r>
                <a:rPr lang="en-US" altLang="zh-CN" sz="1000" dirty="0">
                  <a:solidFill>
                    <a:srgbClr val="002060"/>
                  </a:solidFill>
                  <a:latin typeface="华文楷体" panose="02010600040101010101" pitchFamily="2" charset="-122"/>
                  <a:cs typeface="Arial" panose="020B0604020202020204" pitchFamily="34" charset="0"/>
                </a:rPr>
                <a:t>2</a:t>
              </a:r>
              <a:endParaRPr lang="en-US" altLang="zh-CN" sz="1000" dirty="0">
                <a:solidFill>
                  <a:srgbClr val="002060"/>
                </a:solidFill>
                <a:latin typeface="华文楷体" panose="02010600040101010101" pitchFamily="2" charset="-122"/>
                <a:cs typeface="Arial" panose="020B0604020202020204" pitchFamily="34" charset="0"/>
              </a:endParaRPr>
            </a:p>
          </p:txBody>
        </p:sp>
        <p:sp>
          <p:nvSpPr>
            <p:cNvPr id="1049838" name="Oval Callout 85"/>
            <p:cNvSpPr/>
            <p:nvPr/>
          </p:nvSpPr>
          <p:spPr bwMode="auto">
            <a:xfrm>
              <a:off x="344488" y="5337212"/>
              <a:ext cx="852785" cy="363680"/>
            </a:xfrm>
            <a:prstGeom prst="wedgeEllipseCallout">
              <a:avLst>
                <a:gd name="adj1" fmla="val 39968"/>
                <a:gd name="adj2" fmla="val -98826"/>
              </a:avLst>
            </a:prstGeom>
            <a:no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r>
                <a:rPr lang="zh-CN" altLang="en-US" sz="1000" dirty="0">
                  <a:solidFill>
                    <a:srgbClr val="002060"/>
                  </a:solidFill>
                  <a:latin typeface="华文楷体" panose="02010600040101010101" pitchFamily="2" charset="-122"/>
                </a:rPr>
                <a:t>用途：预采购</a:t>
              </a:r>
              <a:endParaRPr lang="zh-CN" altLang="en-US" sz="1000" b="1" dirty="0">
                <a:solidFill>
                  <a:srgbClr val="002060"/>
                </a:solidFill>
                <a:latin typeface="华文楷体" panose="02010600040101010101" pitchFamily="2" charset="-122"/>
                <a:cs typeface="Arial" panose="020B0604020202020204" pitchFamily="34" charset="0"/>
              </a:endParaRPr>
            </a:p>
          </p:txBody>
        </p:sp>
        <p:sp>
          <p:nvSpPr>
            <p:cNvPr id="1049839" name="Rectangle 23"/>
            <p:cNvSpPr>
              <a:spLocks noChangeArrowheads="1"/>
            </p:cNvSpPr>
            <p:nvPr/>
          </p:nvSpPr>
          <p:spPr bwMode="auto">
            <a:xfrm>
              <a:off x="1568623" y="5697252"/>
              <a:ext cx="684000" cy="180000"/>
            </a:xfrm>
            <a:prstGeom prst="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hangingPunct="0"/>
              <a:r>
                <a:rPr lang="zh-CN" altLang="en-US" sz="1000" dirty="0">
                  <a:solidFill>
                    <a:srgbClr val="002060"/>
                  </a:solidFill>
                  <a:latin typeface="华文楷体" panose="02010600040101010101" pitchFamily="2" charset="-122"/>
                  <a:cs typeface="Arial" panose="020B0604020202020204" pitchFamily="34" charset="0"/>
                </a:rPr>
                <a:t>零件</a:t>
              </a:r>
              <a:r>
                <a:rPr lang="en-US" altLang="zh-CN" sz="1000" dirty="0">
                  <a:solidFill>
                    <a:srgbClr val="002060"/>
                  </a:solidFill>
                  <a:latin typeface="华文楷体" panose="02010600040101010101" pitchFamily="2" charset="-122"/>
                  <a:cs typeface="Arial" panose="020B0604020202020204" pitchFamily="34" charset="0"/>
                </a:rPr>
                <a:t>1</a:t>
              </a:r>
              <a:endParaRPr lang="en-US" altLang="zh-CN" sz="1000" dirty="0">
                <a:solidFill>
                  <a:srgbClr val="002060"/>
                </a:solidFill>
                <a:latin typeface="华文楷体" panose="02010600040101010101" pitchFamily="2" charset="-122"/>
                <a:cs typeface="Arial" panose="020B0604020202020204" pitchFamily="34" charset="0"/>
              </a:endParaRPr>
            </a:p>
          </p:txBody>
        </p:sp>
        <p:cxnSp>
          <p:nvCxnSpPr>
            <p:cNvPr id="3145903" name="Shape 88"/>
            <p:cNvCxnSpPr>
              <a:stCxn id="1049835" idx="2"/>
              <a:endCxn id="1049836" idx="1"/>
            </p:cNvCxnSpPr>
            <p:nvPr/>
          </p:nvCxnSpPr>
          <p:spPr bwMode="auto">
            <a:xfrm rot="16200000" flipH="1">
              <a:off x="1364823" y="5128594"/>
              <a:ext cx="139219" cy="268381"/>
            </a:xfrm>
            <a:prstGeom prst="bentConnector2">
              <a:avLst/>
            </a:prstGeom>
            <a:ln w="19050"/>
          </p:spPr>
          <p:style>
            <a:lnRef idx="1">
              <a:schemeClr val="dk1"/>
            </a:lnRef>
            <a:fillRef idx="0">
              <a:schemeClr val="dk1"/>
            </a:fillRef>
            <a:effectRef idx="0">
              <a:schemeClr val="dk1"/>
            </a:effectRef>
            <a:fontRef idx="minor">
              <a:schemeClr val="tx1"/>
            </a:fontRef>
          </p:style>
        </p:cxnSp>
        <p:cxnSp>
          <p:nvCxnSpPr>
            <p:cNvPr id="3145904" name="Shape 90"/>
            <p:cNvCxnSpPr>
              <a:stCxn id="1049835" idx="2"/>
              <a:endCxn id="1049837" idx="1"/>
            </p:cNvCxnSpPr>
            <p:nvPr/>
          </p:nvCxnSpPr>
          <p:spPr bwMode="auto">
            <a:xfrm rot="16200000" flipH="1">
              <a:off x="1245406" y="5248011"/>
              <a:ext cx="378052" cy="268381"/>
            </a:xfrm>
            <a:prstGeom prst="bentConnector2">
              <a:avLst/>
            </a:prstGeom>
            <a:ln w="19050"/>
          </p:spPr>
          <p:style>
            <a:lnRef idx="1">
              <a:schemeClr val="dk1"/>
            </a:lnRef>
            <a:fillRef idx="0">
              <a:schemeClr val="dk1"/>
            </a:fillRef>
            <a:effectRef idx="0">
              <a:schemeClr val="dk1"/>
            </a:effectRef>
            <a:fontRef idx="minor">
              <a:schemeClr val="tx1"/>
            </a:fontRef>
          </p:style>
        </p:cxnSp>
        <p:cxnSp>
          <p:nvCxnSpPr>
            <p:cNvPr id="3145905" name="Shape 92"/>
            <p:cNvCxnSpPr>
              <a:stCxn id="1049835" idx="2"/>
              <a:endCxn id="1049839" idx="1"/>
            </p:cNvCxnSpPr>
            <p:nvPr/>
          </p:nvCxnSpPr>
          <p:spPr bwMode="auto">
            <a:xfrm rot="16200000" flipH="1">
              <a:off x="1137394" y="5356023"/>
              <a:ext cx="594076" cy="268381"/>
            </a:xfrm>
            <a:prstGeom prst="bentConnector2">
              <a:avLst/>
            </a:prstGeom>
            <a:ln w="19050"/>
          </p:spPr>
          <p:style>
            <a:lnRef idx="1">
              <a:schemeClr val="dk1"/>
            </a:lnRef>
            <a:fillRef idx="0">
              <a:schemeClr val="dk1"/>
            </a:fillRef>
            <a:effectRef idx="0">
              <a:schemeClr val="dk1"/>
            </a:effectRef>
            <a:fontRef idx="minor">
              <a:schemeClr val="tx1"/>
            </a:fontRef>
          </p:style>
        </p:cxnSp>
      </p:grpSp>
      <p:grpSp>
        <p:nvGrpSpPr>
          <p:cNvPr id="309" name="Group 111"/>
          <p:cNvGrpSpPr/>
          <p:nvPr/>
        </p:nvGrpSpPr>
        <p:grpSpPr>
          <a:xfrm>
            <a:off x="3623622" y="4875621"/>
            <a:ext cx="1595254" cy="1116125"/>
            <a:chOff x="3512840" y="4977171"/>
            <a:chExt cx="1728192" cy="1116125"/>
          </a:xfrm>
          <a:solidFill>
            <a:srgbClr val="29C2FF"/>
          </a:solidFill>
        </p:grpSpPr>
        <p:sp>
          <p:nvSpPr>
            <p:cNvPr id="1049840" name="Freeform 69"/>
            <p:cNvSpPr/>
            <p:nvPr>
              <p:custDataLst>
                <p:tags r:id="rId7"/>
              </p:custDataLst>
            </p:nvPr>
          </p:nvSpPr>
          <p:spPr bwMode="auto">
            <a:xfrm>
              <a:off x="5037894" y="4977171"/>
              <a:ext cx="203138" cy="396044"/>
            </a:xfrm>
            <a:custGeom>
              <a:avLst/>
              <a:gdLst/>
              <a:ahLst/>
              <a:cxnLst>
                <a:cxn ang="0">
                  <a:pos x="182" y="0"/>
                </a:cxn>
                <a:cxn ang="0">
                  <a:pos x="337" y="21"/>
                </a:cxn>
                <a:cxn ang="0">
                  <a:pos x="119" y="442"/>
                </a:cxn>
                <a:cxn ang="0">
                  <a:pos x="408" y="316"/>
                </a:cxn>
                <a:cxn ang="0">
                  <a:pos x="140" y="780"/>
                </a:cxn>
                <a:cxn ang="0">
                  <a:pos x="288" y="724"/>
                </a:cxn>
                <a:cxn ang="0">
                  <a:pos x="84" y="893"/>
                </a:cxn>
                <a:cxn ang="0">
                  <a:pos x="0" y="625"/>
                </a:cxn>
                <a:cxn ang="0">
                  <a:pos x="91" y="752"/>
                </a:cxn>
                <a:cxn ang="0">
                  <a:pos x="274" y="421"/>
                </a:cxn>
                <a:cxn ang="0">
                  <a:pos x="28" y="520"/>
                </a:cxn>
                <a:cxn ang="0">
                  <a:pos x="189" y="0"/>
                </a:cxn>
                <a:cxn ang="0">
                  <a:pos x="182" y="0"/>
                </a:cxn>
              </a:cxnLst>
              <a:rect l="0" t="0" r="r" b="b"/>
              <a:pathLst>
                <a:path w="409" h="894">
                  <a:moveTo>
                    <a:pt x="182" y="0"/>
                  </a:moveTo>
                  <a:lnTo>
                    <a:pt x="337" y="21"/>
                  </a:lnTo>
                  <a:lnTo>
                    <a:pt x="119" y="442"/>
                  </a:lnTo>
                  <a:lnTo>
                    <a:pt x="408" y="316"/>
                  </a:lnTo>
                  <a:lnTo>
                    <a:pt x="140" y="780"/>
                  </a:lnTo>
                  <a:lnTo>
                    <a:pt x="288" y="724"/>
                  </a:lnTo>
                  <a:lnTo>
                    <a:pt x="84" y="893"/>
                  </a:lnTo>
                  <a:lnTo>
                    <a:pt x="0" y="625"/>
                  </a:lnTo>
                  <a:lnTo>
                    <a:pt x="91" y="752"/>
                  </a:lnTo>
                  <a:lnTo>
                    <a:pt x="274" y="421"/>
                  </a:lnTo>
                  <a:lnTo>
                    <a:pt x="28" y="520"/>
                  </a:lnTo>
                  <a:lnTo>
                    <a:pt x="189" y="0"/>
                  </a:lnTo>
                  <a:lnTo>
                    <a:pt x="182" y="0"/>
                  </a:lnTo>
                </a:path>
              </a:pathLst>
            </a:custGeom>
            <a:solidFill>
              <a:srgbClr val="C00000"/>
            </a:solidFill>
            <a:ln w="12700" cap="rnd">
              <a:solidFill>
                <a:srgbClr val="B62222"/>
              </a:solidFill>
              <a:round/>
              <a:headEnd type="none" w="sm" len="sm"/>
              <a:tailEnd type="none" w="sm" len="sm"/>
            </a:ln>
            <a:effectLst/>
          </p:spPr>
          <p:txBody>
            <a:bodyPr/>
            <a:p>
              <a:endParaRPr lang="zh-CN" altLang="en-US" kern="0">
                <a:solidFill>
                  <a:schemeClr val="bg1"/>
                </a:solidFill>
                <a:latin typeface="华文楷体" panose="02010600040101010101" pitchFamily="2" charset="-122"/>
              </a:endParaRPr>
            </a:p>
          </p:txBody>
        </p:sp>
        <p:sp>
          <p:nvSpPr>
            <p:cNvPr id="1049841" name="Rounded Rectangle 97"/>
            <p:cNvSpPr/>
            <p:nvPr/>
          </p:nvSpPr>
          <p:spPr bwMode="auto">
            <a:xfrm>
              <a:off x="3512840" y="5409219"/>
              <a:ext cx="1728192" cy="684077"/>
            </a:xfrm>
            <a:prstGeom prst="roundRect">
              <a:avLst/>
            </a:prstGeom>
            <a:grp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marL="192405" lvl="2" indent="-189230" eaLnBrk="0" hangingPunct="0">
                <a:spcBef>
                  <a:spcPct val="40000"/>
                </a:spcBef>
                <a:buSzPct val="70000"/>
                <a:buFont typeface="Wingdings" panose="05000000000000000000" pitchFamily="2" charset="2"/>
                <a:buChar char="l"/>
              </a:pPr>
              <a:r>
                <a:rPr lang="zh-CN" altLang="en-US" sz="1200" kern="0" dirty="0">
                  <a:solidFill>
                    <a:schemeClr val="bg1"/>
                  </a:solidFill>
                  <a:latin typeface="华文楷体" panose="02010600040101010101" pitchFamily="2" charset="-122"/>
                </a:rPr>
                <a:t>执行过程监控</a:t>
              </a:r>
              <a:endParaRPr lang="zh-CN" altLang="en-US" sz="1200" kern="0" dirty="0">
                <a:solidFill>
                  <a:schemeClr val="bg1"/>
                </a:solidFill>
                <a:latin typeface="华文楷体" panose="02010600040101010101" pitchFamily="2" charset="-122"/>
              </a:endParaRPr>
            </a:p>
            <a:p>
              <a:pPr marL="192405" lvl="2" indent="-189230" eaLnBrk="0" hangingPunct="0">
                <a:spcBef>
                  <a:spcPct val="40000"/>
                </a:spcBef>
                <a:buSzPct val="70000"/>
                <a:buFont typeface="Wingdings" panose="05000000000000000000" pitchFamily="2" charset="2"/>
                <a:buChar char="l"/>
              </a:pPr>
              <a:r>
                <a:rPr lang="zh-CN" altLang="en-US" sz="1200" kern="0" dirty="0">
                  <a:solidFill>
                    <a:schemeClr val="bg1"/>
                  </a:solidFill>
                  <a:latin typeface="华文楷体" panose="02010600040101010101" pitchFamily="2" charset="-122"/>
                </a:rPr>
                <a:t>执行情况分析</a:t>
              </a:r>
              <a:endParaRPr lang="en-US" altLang="zh-CN" sz="1200" kern="0" dirty="0">
                <a:solidFill>
                  <a:schemeClr val="bg1"/>
                </a:solidFill>
                <a:latin typeface="华文楷体" panose="02010600040101010101" pitchFamily="2" charset="-122"/>
              </a:endParaRPr>
            </a:p>
          </p:txBody>
        </p:sp>
      </p:grpSp>
      <p:sp>
        <p:nvSpPr>
          <p:cNvPr id="1049842" name="Isosceles Triangle 54"/>
          <p:cNvSpPr/>
          <p:nvPr/>
        </p:nvSpPr>
        <p:spPr bwMode="auto">
          <a:xfrm rot="5400000">
            <a:off x="1891395" y="4504788"/>
            <a:ext cx="540382" cy="133499"/>
          </a:xfrm>
          <a:prstGeom prst="triangle">
            <a:avLst/>
          </a:prstGeom>
          <a:solidFill>
            <a:srgbClr val="00A1DE"/>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72000" tIns="36000" rIns="72000" bIns="36000" anchor="ctr"/>
          <a:p>
            <a:pPr algn="ctr" eaLnBrk="0" hangingPunct="0"/>
            <a:endParaRPr lang="zh-CN" altLang="en-US" sz="1200" dirty="0">
              <a:solidFill>
                <a:srgbClr val="002060"/>
              </a:solidFill>
              <a:latin typeface="华文楷体" panose="02010600040101010101" pitchFamily="2" charset="-122"/>
            </a:endParaRPr>
          </a:p>
        </p:txBody>
      </p:sp>
      <p:sp>
        <p:nvSpPr>
          <p:cNvPr id="1049843" name="Isosceles Triangle 55"/>
          <p:cNvSpPr/>
          <p:nvPr/>
        </p:nvSpPr>
        <p:spPr bwMode="auto">
          <a:xfrm rot="10800000">
            <a:off x="1429850" y="4119487"/>
            <a:ext cx="498814" cy="144624"/>
          </a:xfrm>
          <a:prstGeom prst="triangle">
            <a:avLst/>
          </a:prstGeom>
          <a:solidFill>
            <a:srgbClr val="00A1DE"/>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72000" tIns="36000" rIns="72000" bIns="36000" anchor="ctr"/>
          <a:p>
            <a:pPr algn="ctr" eaLnBrk="0" hangingPunct="0"/>
            <a:endParaRPr lang="zh-CN" altLang="en-US" sz="1200" dirty="0">
              <a:solidFill>
                <a:srgbClr val="002060"/>
              </a:solidFill>
              <a:latin typeface="华文楷体" panose="02010600040101010101" pitchFamily="2" charset="-122"/>
            </a:endParaRPr>
          </a:p>
        </p:txBody>
      </p:sp>
      <p:grpSp>
        <p:nvGrpSpPr>
          <p:cNvPr id="310" name="Group 110"/>
          <p:cNvGrpSpPr/>
          <p:nvPr/>
        </p:nvGrpSpPr>
        <p:grpSpPr>
          <a:xfrm>
            <a:off x="4055670" y="3111375"/>
            <a:ext cx="1728192" cy="1152128"/>
            <a:chOff x="3980892" y="3212975"/>
            <a:chExt cx="1872208" cy="1152128"/>
          </a:xfrm>
          <a:solidFill>
            <a:srgbClr val="29C2FF"/>
          </a:solidFill>
        </p:grpSpPr>
        <p:sp>
          <p:nvSpPr>
            <p:cNvPr id="1049844" name="Rounded Rectangle 96"/>
            <p:cNvSpPr/>
            <p:nvPr/>
          </p:nvSpPr>
          <p:spPr bwMode="auto">
            <a:xfrm>
              <a:off x="3980892" y="3212975"/>
              <a:ext cx="1872208" cy="720079"/>
            </a:xfrm>
            <a:prstGeom prst="roundRect">
              <a:avLst/>
            </a:prstGeom>
            <a:grp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marL="192405" lvl="2" indent="-189230" eaLnBrk="0" hangingPunct="0">
                <a:spcBef>
                  <a:spcPct val="40000"/>
                </a:spcBef>
                <a:buSzPct val="70000"/>
                <a:buFont typeface="Wingdings" panose="05000000000000000000" pitchFamily="2" charset="2"/>
                <a:buChar char="l"/>
              </a:pPr>
              <a:r>
                <a:rPr lang="zh-CN" altLang="en-US" sz="1200" kern="0" dirty="0">
                  <a:solidFill>
                    <a:schemeClr val="bg1"/>
                  </a:solidFill>
                  <a:latin typeface="华文楷体" panose="02010600040101010101" pitchFamily="2" charset="-122"/>
                </a:rPr>
                <a:t>需求满足度分析</a:t>
              </a:r>
              <a:endParaRPr lang="en-US" altLang="zh-CN" sz="1200" kern="0" dirty="0">
                <a:solidFill>
                  <a:schemeClr val="bg1"/>
                </a:solidFill>
                <a:latin typeface="华文楷体" panose="02010600040101010101" pitchFamily="2" charset="-122"/>
              </a:endParaRPr>
            </a:p>
            <a:p>
              <a:pPr marL="192405" lvl="2" indent="-189230" eaLnBrk="0" hangingPunct="0">
                <a:spcBef>
                  <a:spcPct val="40000"/>
                </a:spcBef>
                <a:buSzPct val="70000"/>
                <a:buFont typeface="Wingdings" panose="05000000000000000000" pitchFamily="2" charset="2"/>
                <a:buChar char="l"/>
              </a:pPr>
              <a:r>
                <a:rPr lang="zh-CN" altLang="en-US" sz="1200" kern="0" dirty="0">
                  <a:solidFill>
                    <a:schemeClr val="bg1"/>
                  </a:solidFill>
                  <a:latin typeface="华文楷体" panose="02010600040101010101" pitchFamily="2" charset="-122"/>
                </a:rPr>
                <a:t>风险分析、提醒</a:t>
              </a:r>
              <a:endParaRPr lang="zh-CN" altLang="en-US" sz="1200" kern="0" dirty="0">
                <a:solidFill>
                  <a:schemeClr val="bg1"/>
                </a:solidFill>
                <a:latin typeface="华文楷体" panose="02010600040101010101" pitchFamily="2" charset="-122"/>
              </a:endParaRPr>
            </a:p>
          </p:txBody>
        </p:sp>
        <p:sp>
          <p:nvSpPr>
            <p:cNvPr id="1049845" name="Freeform 69"/>
            <p:cNvSpPr/>
            <p:nvPr>
              <p:custDataLst>
                <p:tags r:id="rId8"/>
              </p:custDataLst>
            </p:nvPr>
          </p:nvSpPr>
          <p:spPr bwMode="auto">
            <a:xfrm rot="10800000">
              <a:off x="4016897" y="3969059"/>
              <a:ext cx="203138" cy="396044"/>
            </a:xfrm>
            <a:custGeom>
              <a:avLst/>
              <a:gdLst/>
              <a:ahLst/>
              <a:cxnLst>
                <a:cxn ang="0">
                  <a:pos x="182" y="0"/>
                </a:cxn>
                <a:cxn ang="0">
                  <a:pos x="337" y="21"/>
                </a:cxn>
                <a:cxn ang="0">
                  <a:pos x="119" y="442"/>
                </a:cxn>
                <a:cxn ang="0">
                  <a:pos x="408" y="316"/>
                </a:cxn>
                <a:cxn ang="0">
                  <a:pos x="140" y="780"/>
                </a:cxn>
                <a:cxn ang="0">
                  <a:pos x="288" y="724"/>
                </a:cxn>
                <a:cxn ang="0">
                  <a:pos x="84" y="893"/>
                </a:cxn>
                <a:cxn ang="0">
                  <a:pos x="0" y="625"/>
                </a:cxn>
                <a:cxn ang="0">
                  <a:pos x="91" y="752"/>
                </a:cxn>
                <a:cxn ang="0">
                  <a:pos x="274" y="421"/>
                </a:cxn>
                <a:cxn ang="0">
                  <a:pos x="28" y="520"/>
                </a:cxn>
                <a:cxn ang="0">
                  <a:pos x="189" y="0"/>
                </a:cxn>
                <a:cxn ang="0">
                  <a:pos x="182" y="0"/>
                </a:cxn>
              </a:cxnLst>
              <a:rect l="0" t="0" r="r" b="b"/>
              <a:pathLst>
                <a:path w="409" h="894">
                  <a:moveTo>
                    <a:pt x="182" y="0"/>
                  </a:moveTo>
                  <a:lnTo>
                    <a:pt x="337" y="21"/>
                  </a:lnTo>
                  <a:lnTo>
                    <a:pt x="119" y="442"/>
                  </a:lnTo>
                  <a:lnTo>
                    <a:pt x="408" y="316"/>
                  </a:lnTo>
                  <a:lnTo>
                    <a:pt x="140" y="780"/>
                  </a:lnTo>
                  <a:lnTo>
                    <a:pt x="288" y="724"/>
                  </a:lnTo>
                  <a:lnTo>
                    <a:pt x="84" y="893"/>
                  </a:lnTo>
                  <a:lnTo>
                    <a:pt x="0" y="625"/>
                  </a:lnTo>
                  <a:lnTo>
                    <a:pt x="91" y="752"/>
                  </a:lnTo>
                  <a:lnTo>
                    <a:pt x="274" y="421"/>
                  </a:lnTo>
                  <a:lnTo>
                    <a:pt x="28" y="520"/>
                  </a:lnTo>
                  <a:lnTo>
                    <a:pt x="189" y="0"/>
                  </a:lnTo>
                  <a:lnTo>
                    <a:pt x="182" y="0"/>
                  </a:lnTo>
                </a:path>
              </a:pathLst>
            </a:custGeom>
            <a:solidFill>
              <a:srgbClr val="C00000"/>
            </a:solidFill>
            <a:ln w="12700" cap="rnd">
              <a:solidFill>
                <a:srgbClr val="B62222"/>
              </a:solidFill>
              <a:round/>
              <a:headEnd type="none" w="sm" len="sm"/>
              <a:tailEnd type="none" w="sm" len="sm"/>
            </a:ln>
            <a:effectLst/>
          </p:spPr>
          <p:txBody>
            <a:bodyPr/>
            <a:p>
              <a:endParaRPr lang="zh-CN" altLang="en-US" kern="0">
                <a:solidFill>
                  <a:schemeClr val="bg1"/>
                </a:solidFill>
                <a:latin typeface="华文楷体" panose="02010600040101010101" pitchFamily="2" charset="-122"/>
              </a:endParaRPr>
            </a:p>
          </p:txBody>
        </p:sp>
      </p:grpSp>
      <p:sp>
        <p:nvSpPr>
          <p:cNvPr id="1049846" name="Rounded Rectangle 78"/>
          <p:cNvSpPr/>
          <p:nvPr/>
        </p:nvSpPr>
        <p:spPr bwMode="auto">
          <a:xfrm>
            <a:off x="698990" y="1455192"/>
            <a:ext cx="5284279" cy="1548172"/>
          </a:xfrm>
          <a:prstGeom prst="roundRect">
            <a:avLst/>
          </a:prstGeom>
          <a:no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endParaRPr lang="zh-CN" altLang="en-US" sz="1600" b="1" dirty="0">
              <a:solidFill>
                <a:srgbClr val="002060"/>
              </a:solidFill>
              <a:latin typeface="华文楷体" panose="02010600040101010101" pitchFamily="2" charset="-122"/>
              <a:cs typeface="Arial" panose="020B0604020202020204" pitchFamily="34" charset="0"/>
            </a:endParaRPr>
          </a:p>
        </p:txBody>
      </p:sp>
      <p:sp>
        <p:nvSpPr>
          <p:cNvPr id="1049847" name="AutoShape 39"/>
          <p:cNvSpPr>
            <a:spLocks noChangeArrowheads="1"/>
          </p:cNvSpPr>
          <p:nvPr/>
        </p:nvSpPr>
        <p:spPr bwMode="auto">
          <a:xfrm>
            <a:off x="1735576" y="1813761"/>
            <a:ext cx="1827895" cy="1158240"/>
          </a:xfrm>
          <a:prstGeom prst="foldedCorner">
            <a:avLst>
              <a:gd name="adj" fmla="val 12500"/>
            </a:avLst>
          </a:prstGeom>
          <a:solidFill>
            <a:schemeClr val="bg1"/>
          </a:solidFill>
          <a:ln w="9525"/>
        </p:spPr>
        <p:style>
          <a:lnRef idx="2">
            <a:schemeClr val="dk1"/>
          </a:lnRef>
          <a:fillRef idx="1">
            <a:schemeClr val="lt1"/>
          </a:fillRef>
          <a:effectRef idx="0">
            <a:schemeClr val="dk1"/>
          </a:effectRef>
          <a:fontRef idx="minor">
            <a:schemeClr val="dk1"/>
          </a:fontRef>
        </p:style>
        <p:txBody>
          <a:bodyPr wrap="square" anchor="ctr">
            <a:spAutoFit/>
          </a:bodyPr>
          <a:p>
            <a:pPr eaLnBrk="0" hangingPunct="0">
              <a:spcBef>
                <a:spcPct val="20000"/>
              </a:spcBef>
            </a:pPr>
            <a:r>
              <a:rPr lang="zh-CN" altLang="en-US" sz="800" dirty="0">
                <a:solidFill>
                  <a:srgbClr val="002060"/>
                </a:solidFill>
                <a:latin typeface="华文楷体" panose="02010600040101010101" pitchFamily="2" charset="-122"/>
              </a:rPr>
              <a:t>关键物资的定义标准：</a:t>
            </a:r>
            <a:endParaRPr lang="zh-CN" altLang="en-US" sz="800" dirty="0">
              <a:solidFill>
                <a:srgbClr val="002060"/>
              </a:solidFill>
              <a:latin typeface="华文楷体" panose="02010600040101010101" pitchFamily="2" charset="-122"/>
            </a:endParaRPr>
          </a:p>
          <a:p>
            <a:pPr marL="125730" indent="-125730" eaLnBrk="0" hangingPunct="0">
              <a:spcBef>
                <a:spcPct val="20000"/>
              </a:spcBef>
              <a:buFont typeface="+mj-lt"/>
              <a:buAutoNum type="arabicPeriod"/>
            </a:pPr>
            <a:r>
              <a:rPr lang="zh-CN" altLang="en-US" sz="800" dirty="0">
                <a:solidFill>
                  <a:srgbClr val="002060"/>
                </a:solidFill>
                <a:latin typeface="华文楷体" panose="02010600040101010101" pitchFamily="2" charset="-122"/>
              </a:rPr>
              <a:t>生产制造过程中的核心物资</a:t>
            </a:r>
            <a:endParaRPr lang="en-US" altLang="zh-CN" sz="800" dirty="0">
              <a:solidFill>
                <a:srgbClr val="002060"/>
              </a:solidFill>
              <a:latin typeface="华文楷体" panose="02010600040101010101" pitchFamily="2" charset="-122"/>
            </a:endParaRPr>
          </a:p>
          <a:p>
            <a:pPr marL="125730" indent="-125730" eaLnBrk="0" hangingPunct="0">
              <a:spcBef>
                <a:spcPct val="20000"/>
              </a:spcBef>
              <a:buFont typeface="+mj-lt"/>
              <a:buAutoNum type="arabicPeriod"/>
            </a:pPr>
            <a:r>
              <a:rPr lang="zh-CN" altLang="en-US" sz="800" dirty="0">
                <a:solidFill>
                  <a:srgbClr val="002060"/>
                </a:solidFill>
                <a:latin typeface="华文楷体" panose="02010600040101010101" pitchFamily="2" charset="-122"/>
              </a:rPr>
              <a:t>单一品种采购金额大</a:t>
            </a:r>
            <a:endParaRPr lang="en-US" altLang="zh-CN" sz="800" dirty="0">
              <a:solidFill>
                <a:srgbClr val="002060"/>
              </a:solidFill>
              <a:latin typeface="华文楷体" panose="02010600040101010101" pitchFamily="2" charset="-122"/>
            </a:endParaRPr>
          </a:p>
          <a:p>
            <a:pPr marL="125730" indent="-125730" eaLnBrk="0" hangingPunct="0">
              <a:spcBef>
                <a:spcPct val="20000"/>
              </a:spcBef>
              <a:buFont typeface="+mj-lt"/>
              <a:buAutoNum type="arabicPeriod"/>
            </a:pPr>
            <a:r>
              <a:rPr lang="zh-CN" altLang="en-US" sz="800" dirty="0">
                <a:solidFill>
                  <a:srgbClr val="002060"/>
                </a:solidFill>
                <a:latin typeface="华文楷体" panose="02010600040101010101" pitchFamily="2" charset="-122"/>
              </a:rPr>
              <a:t>采购周期长，尤其是需要进口的物资</a:t>
            </a:r>
            <a:endParaRPr lang="en-US" altLang="zh-CN" sz="800" dirty="0">
              <a:solidFill>
                <a:srgbClr val="002060"/>
              </a:solidFill>
              <a:latin typeface="华文楷体" panose="02010600040101010101" pitchFamily="2" charset="-122"/>
            </a:endParaRPr>
          </a:p>
          <a:p>
            <a:pPr marL="125730" indent="-125730" eaLnBrk="0" hangingPunct="0">
              <a:spcBef>
                <a:spcPct val="20000"/>
              </a:spcBef>
              <a:buFont typeface="+mj-lt"/>
              <a:buAutoNum type="arabicPeriod"/>
            </a:pPr>
            <a:r>
              <a:rPr lang="zh-CN" altLang="en-US" sz="800" dirty="0">
                <a:solidFill>
                  <a:srgbClr val="002060"/>
                </a:solidFill>
                <a:latin typeface="华文楷体" panose="02010600040101010101" pitchFamily="2" charset="-122"/>
              </a:rPr>
              <a:t>生产加工周期长</a:t>
            </a:r>
            <a:endParaRPr lang="en-US" altLang="zh-CN" sz="800" dirty="0">
              <a:solidFill>
                <a:srgbClr val="002060"/>
              </a:solidFill>
              <a:latin typeface="华文楷体" panose="02010600040101010101" pitchFamily="2" charset="-122"/>
            </a:endParaRPr>
          </a:p>
          <a:p>
            <a:pPr marL="125730" indent="-125730" eaLnBrk="0" hangingPunct="0">
              <a:spcBef>
                <a:spcPct val="20000"/>
              </a:spcBef>
              <a:buFont typeface="+mj-lt"/>
              <a:buAutoNum type="arabicPeriod"/>
            </a:pPr>
            <a:r>
              <a:rPr lang="en-US" altLang="zh-CN" sz="800" dirty="0">
                <a:solidFill>
                  <a:srgbClr val="002060"/>
                </a:solidFill>
                <a:latin typeface="华文楷体" panose="02010600040101010101" pitchFamily="2" charset="-122"/>
              </a:rPr>
              <a:t>……</a:t>
            </a:r>
            <a:endParaRPr lang="en-US" altLang="zh-CN" sz="800" dirty="0">
              <a:solidFill>
                <a:srgbClr val="002060"/>
              </a:solidFill>
              <a:latin typeface="华文楷体" panose="02010600040101010101" pitchFamily="2" charset="-122"/>
            </a:endParaRPr>
          </a:p>
        </p:txBody>
      </p:sp>
      <p:sp>
        <p:nvSpPr>
          <p:cNvPr id="1049848" name="TextBox 82"/>
          <p:cNvSpPr txBox="1"/>
          <p:nvPr/>
        </p:nvSpPr>
        <p:spPr>
          <a:xfrm>
            <a:off x="670597" y="1455192"/>
            <a:ext cx="369332" cy="1548172"/>
          </a:xfrm>
          <a:prstGeom prst="rect">
            <a:avLst/>
          </a:prstGeom>
          <a:noFill/>
        </p:spPr>
        <p:txBody>
          <a:bodyPr vert="eaVert" wrap="square" rtlCol="0">
            <a:spAutoFit/>
          </a:bodyPr>
          <a:p>
            <a:pPr algn="ctr">
              <a:spcBef>
                <a:spcPts val="600"/>
              </a:spcBef>
            </a:pPr>
            <a:r>
              <a:rPr lang="zh-CN" altLang="en-US" sz="1200" dirty="0">
                <a:solidFill>
                  <a:srgbClr val="002060"/>
                </a:solidFill>
                <a:latin typeface="华文楷体" panose="02010600040101010101" pitchFamily="2" charset="-122"/>
              </a:rPr>
              <a:t>决策制定</a:t>
            </a:r>
            <a:endParaRPr lang="zh-CN" altLang="en-US" sz="1200" dirty="0">
              <a:solidFill>
                <a:srgbClr val="002060"/>
              </a:solidFill>
              <a:latin typeface="华文楷体" panose="02010600040101010101" pitchFamily="2" charset="-122"/>
            </a:endParaRPr>
          </a:p>
        </p:txBody>
      </p:sp>
      <p:grpSp>
        <p:nvGrpSpPr>
          <p:cNvPr id="311" name="Group 105"/>
          <p:cNvGrpSpPr/>
          <p:nvPr/>
        </p:nvGrpSpPr>
        <p:grpSpPr>
          <a:xfrm>
            <a:off x="4233433" y="1635212"/>
            <a:ext cx="1229675" cy="1008112"/>
            <a:chOff x="4016896" y="1916832"/>
            <a:chExt cx="1332148" cy="1008112"/>
          </a:xfrm>
        </p:grpSpPr>
        <p:sp>
          <p:nvSpPr>
            <p:cNvPr id="1049849" name="Rectangle 106"/>
            <p:cNvSpPr/>
            <p:nvPr/>
          </p:nvSpPr>
          <p:spPr bwMode="auto">
            <a:xfrm>
              <a:off x="4016896" y="1916832"/>
              <a:ext cx="1332148" cy="100811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endParaRPr lang="zh-CN" altLang="en-US" sz="1600" b="1" dirty="0">
                <a:solidFill>
                  <a:schemeClr val="bg1"/>
                </a:solidFill>
                <a:latin typeface="华文楷体" panose="02010600040101010101" pitchFamily="2" charset="-122"/>
                <a:cs typeface="Arial" panose="020B0604020202020204" pitchFamily="34" charset="0"/>
              </a:endParaRPr>
            </a:p>
          </p:txBody>
        </p:sp>
        <p:pic>
          <p:nvPicPr>
            <p:cNvPr id="2097191" name="Picture 1"/>
            <p:cNvPicPr>
              <a:picLocks noChangeAspect="1" noChangeArrowheads="1"/>
            </p:cNvPicPr>
            <p:nvPr/>
          </p:nvPicPr>
          <p:blipFill>
            <a:blip r:embed="rId9" cstate="print"/>
            <a:srcRect/>
            <a:stretch>
              <a:fillRect/>
            </a:stretch>
          </p:blipFill>
          <p:spPr bwMode="auto">
            <a:xfrm>
              <a:off x="4016896" y="2132856"/>
              <a:ext cx="1332148" cy="792088"/>
            </a:xfrm>
            <a:prstGeom prst="rect">
              <a:avLst/>
            </a:prstGeom>
            <a:noFill/>
            <a:ln w="9525">
              <a:noFill/>
              <a:miter lim="800000"/>
              <a:headEnd/>
              <a:tailEnd/>
            </a:ln>
          </p:spPr>
        </p:pic>
        <p:sp>
          <p:nvSpPr>
            <p:cNvPr id="1049850" name="TextBox 108"/>
            <p:cNvSpPr txBox="1"/>
            <p:nvPr/>
          </p:nvSpPr>
          <p:spPr>
            <a:xfrm>
              <a:off x="4016896" y="1916832"/>
              <a:ext cx="1332148" cy="246221"/>
            </a:xfrm>
            <a:prstGeom prst="rect">
              <a:avLst/>
            </a:prstGeom>
            <a:noFill/>
          </p:spPr>
          <p:txBody>
            <a:bodyPr wrap="square" rtlCol="0">
              <a:spAutoFit/>
            </a:bodyPr>
            <a:p>
              <a:pPr algn="ctr">
                <a:spcBef>
                  <a:spcPts val="600"/>
                </a:spcBef>
              </a:pPr>
              <a:r>
                <a:rPr lang="en-US" altLang="zh-CN" sz="1000" dirty="0">
                  <a:solidFill>
                    <a:schemeClr val="bg1"/>
                  </a:solidFill>
                  <a:latin typeface="华文楷体" panose="02010600040101010101" pitchFamily="2" charset="-122"/>
                  <a:cs typeface="Arial" panose="020B0604020202020204" pitchFamily="34" charset="0"/>
                </a:rPr>
                <a:t>XXXX</a:t>
              </a:r>
              <a:endParaRPr lang="zh-CN" altLang="en-US" sz="1000" dirty="0">
                <a:solidFill>
                  <a:schemeClr val="bg1"/>
                </a:solidFill>
                <a:latin typeface="华文楷体" panose="02010600040101010101" pitchFamily="2" charset="-122"/>
                <a:cs typeface="Arial" panose="020B0604020202020204" pitchFamily="34" charset="0"/>
              </a:endParaRPr>
            </a:p>
          </p:txBody>
        </p:sp>
      </p:grpSp>
      <p:grpSp>
        <p:nvGrpSpPr>
          <p:cNvPr id="312" name="Group 104"/>
          <p:cNvGrpSpPr/>
          <p:nvPr/>
        </p:nvGrpSpPr>
        <p:grpSpPr>
          <a:xfrm>
            <a:off x="4399609" y="1779228"/>
            <a:ext cx="1229675" cy="1008112"/>
            <a:chOff x="10065568" y="1916832"/>
            <a:chExt cx="1332148" cy="1008112"/>
          </a:xfrm>
        </p:grpSpPr>
        <p:sp>
          <p:nvSpPr>
            <p:cNvPr id="1049851" name="Rectangle 101"/>
            <p:cNvSpPr/>
            <p:nvPr/>
          </p:nvSpPr>
          <p:spPr bwMode="auto">
            <a:xfrm>
              <a:off x="10065568" y="1916832"/>
              <a:ext cx="1332148" cy="100811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endParaRPr lang="zh-CN" altLang="en-US" sz="1600" b="1" dirty="0">
                <a:solidFill>
                  <a:schemeClr val="bg1"/>
                </a:solidFill>
                <a:latin typeface="华文楷体" panose="02010600040101010101" pitchFamily="2" charset="-122"/>
                <a:cs typeface="Arial" panose="020B0604020202020204" pitchFamily="34" charset="0"/>
              </a:endParaRPr>
            </a:p>
          </p:txBody>
        </p:sp>
        <p:sp>
          <p:nvSpPr>
            <p:cNvPr id="1049852" name="TextBox 103"/>
            <p:cNvSpPr txBox="1"/>
            <p:nvPr/>
          </p:nvSpPr>
          <p:spPr>
            <a:xfrm>
              <a:off x="10065568" y="1916832"/>
              <a:ext cx="1332148" cy="246221"/>
            </a:xfrm>
            <a:prstGeom prst="rect">
              <a:avLst/>
            </a:prstGeom>
            <a:noFill/>
          </p:spPr>
          <p:txBody>
            <a:bodyPr wrap="square" rtlCol="0">
              <a:spAutoFit/>
            </a:bodyPr>
            <a:p>
              <a:pPr algn="ctr">
                <a:spcBef>
                  <a:spcPts val="600"/>
                </a:spcBef>
              </a:pPr>
              <a:r>
                <a:rPr lang="zh-CN" altLang="en-US" sz="1000" dirty="0">
                  <a:solidFill>
                    <a:schemeClr val="bg1"/>
                  </a:solidFill>
                  <a:latin typeface="华文楷体" panose="02010600040101010101" pitchFamily="2" charset="-122"/>
                  <a:cs typeface="Arial" panose="020B0604020202020204" pitchFamily="34" charset="0"/>
                </a:rPr>
                <a:t>采购协议评估</a:t>
              </a:r>
              <a:endParaRPr lang="zh-CN" altLang="en-US" sz="1000" dirty="0">
                <a:solidFill>
                  <a:schemeClr val="bg1"/>
                </a:solidFill>
                <a:latin typeface="华文楷体" panose="02010600040101010101" pitchFamily="2" charset="-122"/>
                <a:cs typeface="Arial" panose="020B0604020202020204" pitchFamily="34" charset="0"/>
              </a:endParaRPr>
            </a:p>
          </p:txBody>
        </p:sp>
        <p:pic>
          <p:nvPicPr>
            <p:cNvPr id="2097192" name="Picture 2"/>
            <p:cNvPicPr>
              <a:picLocks noChangeAspect="1" noChangeArrowheads="1"/>
            </p:cNvPicPr>
            <p:nvPr/>
          </p:nvPicPr>
          <p:blipFill>
            <a:blip r:embed="rId10" cstate="print"/>
            <a:srcRect/>
            <a:stretch>
              <a:fillRect/>
            </a:stretch>
          </p:blipFill>
          <p:spPr bwMode="auto">
            <a:xfrm>
              <a:off x="10065568" y="2156859"/>
              <a:ext cx="1332148" cy="768085"/>
            </a:xfrm>
            <a:prstGeom prst="rect">
              <a:avLst/>
            </a:prstGeom>
            <a:noFill/>
            <a:ln w="9525">
              <a:noFill/>
              <a:miter lim="800000"/>
              <a:headEnd/>
              <a:tailEnd/>
            </a:ln>
          </p:spPr>
        </p:pic>
      </p:grpSp>
      <p:grpSp>
        <p:nvGrpSpPr>
          <p:cNvPr id="313" name="Group 99"/>
          <p:cNvGrpSpPr/>
          <p:nvPr/>
        </p:nvGrpSpPr>
        <p:grpSpPr>
          <a:xfrm>
            <a:off x="4565785" y="1959248"/>
            <a:ext cx="1229675" cy="1008112"/>
            <a:chOff x="4016896" y="1916832"/>
            <a:chExt cx="1332148" cy="1008112"/>
          </a:xfrm>
        </p:grpSpPr>
        <p:sp>
          <p:nvSpPr>
            <p:cNvPr id="1049853" name="Rectangle 91"/>
            <p:cNvSpPr/>
            <p:nvPr/>
          </p:nvSpPr>
          <p:spPr bwMode="auto">
            <a:xfrm>
              <a:off x="4016896" y="1916832"/>
              <a:ext cx="1332148" cy="1008112"/>
            </a:xfrm>
            <a:prstGeom prst="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gn="ctr" eaLnBrk="0" fontAlgn="base" hangingPunct="0">
                <a:spcBef>
                  <a:spcPct val="0"/>
                </a:spcBef>
                <a:spcAft>
                  <a:spcPct val="0"/>
                </a:spcAft>
              </a:pPr>
              <a:endParaRPr lang="zh-CN" altLang="en-US" sz="1600" b="1" dirty="0">
                <a:solidFill>
                  <a:schemeClr val="bg1"/>
                </a:solidFill>
                <a:latin typeface="华文楷体" panose="02010600040101010101" pitchFamily="2" charset="-122"/>
                <a:cs typeface="Arial" panose="020B0604020202020204" pitchFamily="34" charset="0"/>
              </a:endParaRPr>
            </a:p>
          </p:txBody>
        </p:sp>
        <p:pic>
          <p:nvPicPr>
            <p:cNvPr id="2097193" name="Picture 1"/>
            <p:cNvPicPr>
              <a:picLocks noChangeAspect="1" noChangeArrowheads="1"/>
            </p:cNvPicPr>
            <p:nvPr/>
          </p:nvPicPr>
          <p:blipFill>
            <a:blip r:embed="rId9" cstate="print"/>
            <a:srcRect/>
            <a:stretch>
              <a:fillRect/>
            </a:stretch>
          </p:blipFill>
          <p:spPr bwMode="auto">
            <a:xfrm>
              <a:off x="4016896" y="2132856"/>
              <a:ext cx="1332148" cy="792088"/>
            </a:xfrm>
            <a:prstGeom prst="rect">
              <a:avLst/>
            </a:prstGeom>
            <a:noFill/>
            <a:ln w="9525">
              <a:noFill/>
              <a:miter lim="800000"/>
              <a:headEnd/>
              <a:tailEnd/>
            </a:ln>
          </p:spPr>
        </p:pic>
        <p:sp>
          <p:nvSpPr>
            <p:cNvPr id="1049854" name="TextBox 98"/>
            <p:cNvSpPr txBox="1"/>
            <p:nvPr/>
          </p:nvSpPr>
          <p:spPr>
            <a:xfrm>
              <a:off x="4016896" y="1916832"/>
              <a:ext cx="1332148" cy="246221"/>
            </a:xfrm>
            <a:prstGeom prst="rect">
              <a:avLst/>
            </a:prstGeom>
            <a:noFill/>
          </p:spPr>
          <p:txBody>
            <a:bodyPr wrap="square" rtlCol="0">
              <a:spAutoFit/>
            </a:bodyPr>
            <a:p>
              <a:pPr algn="ctr">
                <a:spcBef>
                  <a:spcPts val="600"/>
                </a:spcBef>
              </a:pPr>
              <a:r>
                <a:rPr lang="zh-CN" altLang="en-US" sz="1000" dirty="0">
                  <a:solidFill>
                    <a:schemeClr val="bg1"/>
                  </a:solidFill>
                  <a:latin typeface="华文楷体" panose="02010600040101010101" pitchFamily="2" charset="-122"/>
                  <a:cs typeface="Arial" panose="020B0604020202020204" pitchFamily="34" charset="0"/>
                </a:rPr>
                <a:t>项目状态评估</a:t>
              </a:r>
              <a:endParaRPr lang="zh-CN" altLang="en-US" sz="1000" dirty="0">
                <a:solidFill>
                  <a:schemeClr val="bg1"/>
                </a:solidFill>
                <a:latin typeface="华文楷体" panose="02010600040101010101" pitchFamily="2" charset="-122"/>
                <a:cs typeface="Arial" panose="020B0604020202020204" pitchFamily="34" charset="0"/>
              </a:endParaRPr>
            </a:p>
          </p:txBody>
        </p:sp>
      </p:grpSp>
      <p:sp>
        <p:nvSpPr>
          <p:cNvPr id="1049855" name="Chevron 77"/>
          <p:cNvSpPr/>
          <p:nvPr/>
        </p:nvSpPr>
        <p:spPr>
          <a:xfrm>
            <a:off x="7005253"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56" name="TextBox 83"/>
          <p:cNvSpPr txBox="1"/>
          <p:nvPr/>
        </p:nvSpPr>
        <p:spPr>
          <a:xfrm>
            <a:off x="7085931"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857" name="Chevron 84"/>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58" name="TextBox 87"/>
          <p:cNvSpPr txBox="1"/>
          <p:nvPr/>
        </p:nvSpPr>
        <p:spPr>
          <a:xfrm>
            <a:off x="7371014"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859" name="Chevron 89"/>
          <p:cNvSpPr/>
          <p:nvPr/>
        </p:nvSpPr>
        <p:spPr>
          <a:xfrm>
            <a:off x="7575419"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60" name="TextBox 93"/>
          <p:cNvSpPr txBox="1"/>
          <p:nvPr/>
        </p:nvSpPr>
        <p:spPr>
          <a:xfrm>
            <a:off x="7656097"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861" name="Chevron 95"/>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62" name="TextBox 99"/>
          <p:cNvSpPr txBox="1"/>
          <p:nvPr/>
        </p:nvSpPr>
        <p:spPr>
          <a:xfrm>
            <a:off x="7941180"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863" name="Chevron 100"/>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64" name="TextBox 102"/>
          <p:cNvSpPr txBox="1"/>
          <p:nvPr/>
        </p:nvSpPr>
        <p:spPr>
          <a:xfrm>
            <a:off x="8226263"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865" name="Chevron 104"/>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866" name="TextBox 105"/>
          <p:cNvSpPr txBox="1"/>
          <p:nvPr/>
        </p:nvSpPr>
        <p:spPr>
          <a:xfrm>
            <a:off x="8511346"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6" name=""/>
        <p:cNvGrpSpPr/>
        <p:nvPr/>
      </p:nvGrpSpPr>
      <p:grpSpPr>
        <a:xfrm>
          <a:off x="0" y="0"/>
          <a:ext cx="0" cy="0"/>
          <a:chOff x="0" y="0"/>
          <a:chExt cx="0" cy="0"/>
        </a:xfrm>
      </p:grpSpPr>
      <p:sp>
        <p:nvSpPr>
          <p:cNvPr id="1049869" name="Rounded Rectangle 81"/>
          <p:cNvSpPr/>
          <p:nvPr/>
        </p:nvSpPr>
        <p:spPr bwMode="auto">
          <a:xfrm>
            <a:off x="466348" y="915137"/>
            <a:ext cx="5716466" cy="5184775"/>
          </a:xfrm>
          <a:prstGeom prst="roundRect">
            <a:avLst>
              <a:gd name="adj" fmla="val 1830"/>
            </a:avLst>
          </a:prstGeom>
          <a:solidFill>
            <a:srgbClr val="FFFFFF"/>
          </a:solidFill>
          <a:ln w="9525">
            <a:solidFill>
              <a:schemeClr val="bg1">
                <a:lumMod val="65000"/>
              </a:schemeClr>
            </a:solidFill>
            <a:miter lim="800000"/>
          </a:ln>
          <a:effectLst>
            <a:outerShdw blurRad="50800" dist="38100" dir="2700000" algn="tl" rotWithShape="0">
              <a:prstClr val="black">
                <a:alpha val="40000"/>
              </a:prstClr>
            </a:outerShdw>
          </a:effectLst>
        </p:spPr>
        <p:txBody>
          <a:bodyPr lIns="90000" anchor="ctr"/>
          <a:p>
            <a:pPr marL="1905" indent="455930" eaLnBrk="0" hangingPunct="0">
              <a:lnSpc>
                <a:spcPct val="90000"/>
              </a:lnSpc>
              <a:spcBef>
                <a:spcPct val="40000"/>
              </a:spcBef>
            </a:pPr>
            <a:endParaRPr lang="zh-CN" altLang="en-US" sz="1400" kern="0" dirty="0">
              <a:solidFill>
                <a:srgbClr val="002060"/>
              </a:solidFill>
              <a:latin typeface="华文楷体" panose="02010600040101010101" pitchFamily="2" charset="-122"/>
            </a:endParaRPr>
          </a:p>
        </p:txBody>
      </p:sp>
      <p:sp>
        <p:nvSpPr>
          <p:cNvPr id="1049870" name="Title 1"/>
          <p:cNvSpPr>
            <a:spLocks noGrp="1"/>
          </p:cNvSpPr>
          <p:nvPr>
            <p:ph type="title"/>
          </p:nvPr>
        </p:nvSpPr>
        <p:spPr>
          <a:xfrm>
            <a:off x="390002" y="318760"/>
            <a:ext cx="9126000" cy="256480"/>
          </a:xfrm>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ea typeface="+mj-ea"/>
              </a:rPr>
              <a:t>项目型生产方案介绍 </a:t>
            </a:r>
            <a:r>
              <a:rPr lang="en-US" altLang="zh-CN" dirty="0">
                <a:latin typeface="+mj-ea"/>
                <a:ea typeface="+mj-ea"/>
              </a:rPr>
              <a:t>- </a:t>
            </a:r>
            <a:r>
              <a:rPr lang="zh-CN" altLang="en-US" dirty="0">
                <a:latin typeface="+mj-ea"/>
                <a:ea typeface="+mj-ea"/>
              </a:rPr>
              <a:t>制造订单调拨</a:t>
            </a:r>
            <a:endParaRPr lang="en-US" dirty="0">
              <a:latin typeface="+mj-ea"/>
              <a:ea typeface="+mj-ea"/>
            </a:endParaRPr>
          </a:p>
        </p:txBody>
      </p:sp>
      <p:sp>
        <p:nvSpPr>
          <p:cNvPr id="1049871" name="Rectangle 5"/>
          <p:cNvSpPr>
            <a:spLocks noChangeArrowheads="1"/>
          </p:cNvSpPr>
          <p:nvPr>
            <p:custDataLst>
              <p:tags r:id="rId1"/>
            </p:custDataLst>
          </p:nvPr>
        </p:nvSpPr>
        <p:spPr bwMode="auto">
          <a:xfrm>
            <a:off x="6449158" y="914400"/>
            <a:ext cx="2990850" cy="3276600"/>
          </a:xfrm>
          <a:prstGeom prst="roundRect">
            <a:avLst>
              <a:gd name="adj" fmla="val 3028"/>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spcBef>
                <a:spcPct val="40000"/>
              </a:spcBef>
              <a:buClr>
                <a:srgbClr val="002776"/>
              </a:buClr>
              <a:buSzPct val="50000"/>
              <a:buFont typeface="Wingdings" panose="05000000000000000000" pitchFamily="2" charset="2"/>
              <a:buChar char="l"/>
            </a:pPr>
            <a:r>
              <a:rPr lang="zh-CN" altLang="en-US" sz="1400" kern="0" dirty="0">
                <a:solidFill>
                  <a:srgbClr val="002060"/>
                </a:solidFill>
                <a:latin typeface="华文楷体" panose="02010600040101010101" pitchFamily="2" charset="-122"/>
              </a:rPr>
              <a:t>产品生产过程中，有时需要优先交付特定客户的订单，所以需要执行制造订单调拨：调拨其他客户在产的产品、部套或者零件和材料，以下是解决方案的要点：</a:t>
            </a:r>
            <a:endParaRPr lang="en-US" altLang="zh-CN" sz="1400" kern="0" dirty="0">
              <a:solidFill>
                <a:srgbClr val="002060"/>
              </a:solidFill>
              <a:latin typeface="华文楷体" panose="02010600040101010101" pitchFamily="2" charset="-122"/>
            </a:endParaRPr>
          </a:p>
          <a:p>
            <a:pPr marL="688975" lvl="3" indent="-228600" eaLnBrk="0" hangingPunct="0">
              <a:spcBef>
                <a:spcPct val="40000"/>
              </a:spcBef>
              <a:buSzPct val="70000"/>
              <a:buFont typeface="+mj-lt"/>
              <a:buAutoNum type="arabicPeriod"/>
            </a:pPr>
            <a:r>
              <a:rPr lang="zh-CN" altLang="en-US" sz="1400" kern="0" dirty="0">
                <a:solidFill>
                  <a:srgbClr val="002060"/>
                </a:solidFill>
                <a:latin typeface="华文楷体" panose="02010600040101010101" pitchFamily="2" charset="-122"/>
              </a:rPr>
              <a:t>通过项目（销售订单）之间的物料转移满足物资管理方面的需求</a:t>
            </a:r>
            <a:endParaRPr lang="en-US" altLang="zh-CN" sz="1400" kern="0" dirty="0">
              <a:solidFill>
                <a:srgbClr val="002060"/>
              </a:solidFill>
              <a:latin typeface="华文楷体" panose="02010600040101010101" pitchFamily="2" charset="-122"/>
            </a:endParaRPr>
          </a:p>
          <a:p>
            <a:pPr marL="688975" lvl="3" indent="-228600" eaLnBrk="0" hangingPunct="0">
              <a:spcBef>
                <a:spcPct val="40000"/>
              </a:spcBef>
              <a:buSzPct val="70000"/>
              <a:buFont typeface="+mj-lt"/>
              <a:buAutoNum type="arabicPeriod"/>
            </a:pPr>
            <a:r>
              <a:rPr lang="zh-CN" altLang="en-US" sz="1400" kern="0" dirty="0">
                <a:solidFill>
                  <a:srgbClr val="002060"/>
                </a:solidFill>
                <a:latin typeface="华文楷体" panose="02010600040101010101" pitchFamily="2" charset="-122"/>
              </a:rPr>
              <a:t>通过项目间的成本调整满足成本管理方面的需求</a:t>
            </a:r>
            <a:endParaRPr lang="zh-CN" altLang="en-GB" sz="1400" kern="0" dirty="0">
              <a:solidFill>
                <a:srgbClr val="002060"/>
              </a:solidFill>
              <a:latin typeface="华文楷体" panose="02010600040101010101" pitchFamily="2" charset="-122"/>
            </a:endParaRPr>
          </a:p>
          <a:p>
            <a:pPr marL="192405" lvl="2" indent="-189230" eaLnBrk="0" hangingPunct="0">
              <a:spcBef>
                <a:spcPct val="40000"/>
              </a:spcBef>
              <a:buSzPct val="70000"/>
              <a:buFont typeface="Wingdings" panose="05000000000000000000" pitchFamily="2" charset="2"/>
              <a:buChar char="l"/>
            </a:pPr>
            <a:endParaRPr lang="zh-CN" altLang="en-US" sz="1200" kern="0" dirty="0">
              <a:solidFill>
                <a:srgbClr val="002060"/>
              </a:solidFill>
              <a:latin typeface="华文楷体" panose="02010600040101010101" pitchFamily="2" charset="-122"/>
            </a:endParaRPr>
          </a:p>
        </p:txBody>
      </p:sp>
      <p:sp>
        <p:nvSpPr>
          <p:cNvPr id="1049872" name="Rectangle 6"/>
          <p:cNvSpPr>
            <a:spLocks noChangeArrowheads="1"/>
          </p:cNvSpPr>
          <p:nvPr>
            <p:custDataLst>
              <p:tags r:id="rId2"/>
            </p:custDataLst>
          </p:nvPr>
        </p:nvSpPr>
        <p:spPr bwMode="auto">
          <a:xfrm>
            <a:off x="6449158" y="914417"/>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873" name="Rectangle 7"/>
          <p:cNvSpPr>
            <a:spLocks noChangeArrowheads="1"/>
          </p:cNvSpPr>
          <p:nvPr>
            <p:custDataLst>
              <p:tags r:id="rId3"/>
            </p:custDataLst>
          </p:nvPr>
        </p:nvSpPr>
        <p:spPr bwMode="auto">
          <a:xfrm>
            <a:off x="6449158" y="4299000"/>
            <a:ext cx="2990850" cy="1800225"/>
          </a:xfrm>
          <a:prstGeom prst="roundRect">
            <a:avLst>
              <a:gd name="adj" fmla="val 3814"/>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400" kern="0" dirty="0">
                <a:solidFill>
                  <a:srgbClr val="002060"/>
                </a:solidFill>
                <a:latin typeface="华文楷体" panose="02010600040101010101" pitchFamily="2" charset="-122"/>
              </a:rPr>
              <a:t>进行制造订单调拨，产品、部套、零件和材料可以做项目间的调拨以便提高交付的能力，更好地满足客户的需求。</a:t>
            </a:r>
            <a:endParaRPr lang="en-US" altLang="zh-CN" sz="1400" kern="0" dirty="0">
              <a:solidFill>
                <a:srgbClr val="002060"/>
              </a:solidFill>
              <a:latin typeface="华文楷体" panose="02010600040101010101" pitchFamily="2" charset="-122"/>
            </a:endParaRPr>
          </a:p>
        </p:txBody>
      </p:sp>
      <p:sp>
        <p:nvSpPr>
          <p:cNvPr id="1049874" name="Rectangle 8"/>
          <p:cNvSpPr>
            <a:spLocks noChangeArrowheads="1"/>
          </p:cNvSpPr>
          <p:nvPr>
            <p:custDataLst>
              <p:tags r:id="rId4"/>
            </p:custDataLst>
          </p:nvPr>
        </p:nvSpPr>
        <p:spPr bwMode="auto">
          <a:xfrm>
            <a:off x="6449158" y="4299000"/>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875" name="AutoShape 26"/>
          <p:cNvSpPr>
            <a:spLocks noChangeArrowheads="1"/>
          </p:cNvSpPr>
          <p:nvPr>
            <p:custDataLst>
              <p:tags r:id="rId5"/>
            </p:custDataLst>
          </p:nvPr>
        </p:nvSpPr>
        <p:spPr bwMode="auto">
          <a:xfrm rot="5400000">
            <a:off x="3842972" y="3490546"/>
            <a:ext cx="4933950" cy="143608"/>
          </a:xfrm>
          <a:prstGeom prst="triangle">
            <a:avLst>
              <a:gd name="adj" fmla="val 50000"/>
            </a:avLst>
          </a:prstGeom>
          <a:solidFill>
            <a:srgbClr val="92D050"/>
          </a:solidFill>
          <a:ln>
            <a:noFill/>
          </a:ln>
        </p:spPr>
        <p:style>
          <a:lnRef idx="1">
            <a:schemeClr val="accent2"/>
          </a:lnRef>
          <a:fillRef idx="3">
            <a:schemeClr val="accent2"/>
          </a:fillRef>
          <a:effectRef idx="2">
            <a:schemeClr val="accent2"/>
          </a:effectRef>
          <a:fontRef idx="minor">
            <a:schemeClr val="lt1"/>
          </a:fontRef>
        </p:style>
        <p:txBody>
          <a:bodyPr rot="10800000" vert="eaVert" wrap="none" lIns="90000" tIns="46800" rIns="90000" bIns="46800" anchor="ctr"/>
          <a:p>
            <a:pPr algn="ctr" eaLnBrk="0" hangingPunct="0"/>
            <a:endParaRPr lang="en-GB" altLang="zh-CN" dirty="0">
              <a:solidFill>
                <a:srgbClr val="002060"/>
              </a:solidFill>
              <a:latin typeface="华文楷体" panose="02010600040101010101" pitchFamily="2" charset="-122"/>
            </a:endParaRPr>
          </a:p>
        </p:txBody>
      </p:sp>
      <p:grpSp>
        <p:nvGrpSpPr>
          <p:cNvPr id="317" name="Group 94"/>
          <p:cNvGrpSpPr/>
          <p:nvPr/>
        </p:nvGrpSpPr>
        <p:grpSpPr>
          <a:xfrm>
            <a:off x="638849" y="1580129"/>
            <a:ext cx="1954850" cy="2404525"/>
            <a:chOff x="279336" y="1304921"/>
            <a:chExt cx="2117754" cy="2404525"/>
          </a:xfrm>
        </p:grpSpPr>
        <p:sp>
          <p:nvSpPr>
            <p:cNvPr id="1049876" name="AutoShape 33"/>
            <p:cNvSpPr>
              <a:spLocks noChangeArrowheads="1"/>
            </p:cNvSpPr>
            <p:nvPr/>
          </p:nvSpPr>
          <p:spPr bwMode="white">
            <a:xfrm>
              <a:off x="279336" y="1304921"/>
              <a:ext cx="693748" cy="376069"/>
            </a:xfrm>
            <a:prstGeom prst="flowChartProcess">
              <a:avLst/>
            </a:prstGeom>
            <a:solidFill>
              <a:srgbClr val="29C2FF"/>
            </a:solidFill>
            <a:ln>
              <a:tailEnd type="none" w="sm" len="lg"/>
            </a:ln>
          </p:spPr>
          <p:style>
            <a:lnRef idx="1">
              <a:schemeClr val="accent1"/>
            </a:lnRef>
            <a:fillRef idx="2">
              <a:schemeClr val="accent1"/>
            </a:fillRef>
            <a:effectRef idx="1">
              <a:schemeClr val="accent1"/>
            </a:effectRef>
            <a:fontRef idx="minor">
              <a:schemeClr val="dk1"/>
            </a:fontRef>
          </p:style>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chemeClr val="bg1"/>
                  </a:solidFill>
                  <a:latin typeface="华文楷体" panose="02010600040101010101" pitchFamily="2" charset="-122"/>
                  <a:ea typeface="华文楷体" panose="02010600040101010101" pitchFamily="2" charset="-122"/>
                  <a:cs typeface="Arial Unicode MS" panose="020B0604020202020204" pitchFamily="34" charset="-122"/>
                </a:rPr>
                <a:t>产品</a:t>
              </a:r>
              <a:endParaRPr lang="zh-CN" altLang="en-US" sz="1000" b="0" dirty="0">
                <a:solidFill>
                  <a:schemeClr val="bg1"/>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77" name="AutoShape 34"/>
            <p:cNvSpPr>
              <a:spLocks noChangeArrowheads="1"/>
            </p:cNvSpPr>
            <p:nvPr/>
          </p:nvSpPr>
          <p:spPr bwMode="white">
            <a:xfrm>
              <a:off x="876012" y="1799478"/>
              <a:ext cx="462201" cy="257582"/>
            </a:xfrm>
            <a:prstGeom prst="flowChartProcess">
              <a:avLst/>
            </a:prstGeom>
            <a:solidFill>
              <a:schemeClr val="accent3">
                <a:lumMod val="60000"/>
                <a:lumOff val="40000"/>
              </a:schemeClr>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部套</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78" name="AutoShape 36"/>
            <p:cNvSpPr>
              <a:spLocks noChangeArrowheads="1"/>
            </p:cNvSpPr>
            <p:nvPr/>
          </p:nvSpPr>
          <p:spPr bwMode="white">
            <a:xfrm>
              <a:off x="1338213" y="212918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79" name="AutoShape 37"/>
            <p:cNvSpPr>
              <a:spLocks noChangeArrowheads="1"/>
            </p:cNvSpPr>
            <p:nvPr/>
          </p:nvSpPr>
          <p:spPr bwMode="white">
            <a:xfrm>
              <a:off x="1338213" y="247966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06" name="AutoShape 46"/>
            <p:cNvCxnSpPr>
              <a:cxnSpLocks noChangeShapeType="1"/>
              <a:stCxn id="1049876" idx="2"/>
              <a:endCxn id="1049877" idx="1"/>
            </p:cNvCxnSpPr>
            <p:nvPr/>
          </p:nvCxnSpPr>
          <p:spPr bwMode="gray">
            <a:xfrm rot="16200000" flipH="1">
              <a:off x="627472" y="1679728"/>
              <a:ext cx="247279" cy="249802"/>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07" name="AutoShape 53"/>
            <p:cNvCxnSpPr>
              <a:cxnSpLocks noChangeShapeType="1"/>
              <a:stCxn id="1049877" idx="2"/>
              <a:endCxn id="1049878" idx="1"/>
            </p:cNvCxnSpPr>
            <p:nvPr/>
          </p:nvCxnSpPr>
          <p:spPr bwMode="gray">
            <a:xfrm rot="16200000" flipH="1">
              <a:off x="1127036" y="2037137"/>
              <a:ext cx="191254" cy="231100"/>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08" name="AutoShape 54"/>
            <p:cNvCxnSpPr>
              <a:cxnSpLocks noChangeShapeType="1"/>
              <a:stCxn id="1049877" idx="2"/>
              <a:endCxn id="1049879" idx="1"/>
            </p:cNvCxnSpPr>
            <p:nvPr/>
          </p:nvCxnSpPr>
          <p:spPr bwMode="gray">
            <a:xfrm rot="16200000" flipH="1">
              <a:off x="951796" y="2212377"/>
              <a:ext cx="541734" cy="231100"/>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80" name="AutoShape 67"/>
            <p:cNvSpPr>
              <a:spLocks noChangeArrowheads="1"/>
            </p:cNvSpPr>
            <p:nvPr/>
          </p:nvSpPr>
          <p:spPr bwMode="white">
            <a:xfrm>
              <a:off x="874882" y="2885184"/>
              <a:ext cx="463332" cy="257582"/>
            </a:xfrm>
            <a:prstGeom prst="flowChartProcess">
              <a:avLst/>
            </a:prstGeom>
            <a:solidFill>
              <a:schemeClr val="accent3">
                <a:lumMod val="60000"/>
                <a:lumOff val="40000"/>
              </a:schemeClr>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部套</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09" name="AutoShape 69"/>
            <p:cNvCxnSpPr>
              <a:cxnSpLocks noChangeShapeType="1"/>
              <a:stCxn id="1049876" idx="2"/>
              <a:endCxn id="1049880" idx="1"/>
            </p:cNvCxnSpPr>
            <p:nvPr/>
          </p:nvCxnSpPr>
          <p:spPr bwMode="gray">
            <a:xfrm rot="16200000" flipH="1">
              <a:off x="84054" y="2223146"/>
              <a:ext cx="1332985" cy="248672"/>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81" name="Rectangle 52"/>
            <p:cNvSpPr>
              <a:spLocks noChangeArrowheads="1"/>
            </p:cNvSpPr>
            <p:nvPr/>
          </p:nvSpPr>
          <p:spPr bwMode="gray">
            <a:xfrm>
              <a:off x="1490274" y="3551033"/>
              <a:ext cx="825803" cy="158413"/>
            </a:xfrm>
            <a:prstGeom prst="rect">
              <a:avLst/>
            </a:prstGeom>
            <a:noFill/>
            <a:ln w="9525" algn="ctr">
              <a:noFill/>
              <a:miter lim="800000"/>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algn="ctr">
                <a:buClr>
                  <a:srgbClr val="00A1DE"/>
                </a:buClr>
                <a:buSzPct val="80000"/>
                <a:buFont typeface="Wingdings" panose="05000000000000000000" pitchFamily="2" charset="2"/>
                <a:buNone/>
              </a:pPr>
              <a:r>
                <a:rPr lang="zh-CN" altLang="en-US" sz="1000" b="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a:t>
              </a:r>
              <a:endParaRPr lang="zh-CN" altLang="en-US" sz="1000" b="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10" name="AutoShape 74"/>
            <p:cNvCxnSpPr>
              <a:cxnSpLocks noChangeShapeType="1"/>
            </p:cNvCxnSpPr>
            <p:nvPr/>
          </p:nvCxnSpPr>
          <p:spPr bwMode="gray">
            <a:xfrm rot="16200000" flipH="1">
              <a:off x="949198" y="3270320"/>
              <a:ext cx="538345" cy="271497"/>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82" name="AutoShape 36"/>
            <p:cNvSpPr>
              <a:spLocks noChangeArrowheads="1"/>
            </p:cNvSpPr>
            <p:nvPr/>
          </p:nvSpPr>
          <p:spPr bwMode="white">
            <a:xfrm>
              <a:off x="1958934" y="2131860"/>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83" name="AutoShape 36"/>
            <p:cNvSpPr>
              <a:spLocks noChangeArrowheads="1"/>
            </p:cNvSpPr>
            <p:nvPr/>
          </p:nvSpPr>
          <p:spPr bwMode="white">
            <a:xfrm>
              <a:off x="1958934" y="247966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84" name="AutoShape 37"/>
            <p:cNvSpPr>
              <a:spLocks noChangeArrowheads="1"/>
            </p:cNvSpPr>
            <p:nvPr/>
          </p:nvSpPr>
          <p:spPr bwMode="white">
            <a:xfrm>
              <a:off x="1338213" y="3286644"/>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85" name="AutoShape 36"/>
            <p:cNvSpPr>
              <a:spLocks noChangeArrowheads="1"/>
            </p:cNvSpPr>
            <p:nvPr/>
          </p:nvSpPr>
          <p:spPr bwMode="white">
            <a:xfrm>
              <a:off x="1958934" y="3282948"/>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11" name="AutoShape 53"/>
            <p:cNvCxnSpPr>
              <a:cxnSpLocks noChangeShapeType="1"/>
            </p:cNvCxnSpPr>
            <p:nvPr/>
          </p:nvCxnSpPr>
          <p:spPr bwMode="gray">
            <a:xfrm rot="16200000" flipH="1">
              <a:off x="1102545" y="3189999"/>
              <a:ext cx="191254" cy="231100"/>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12" name="Straight Connector 86"/>
            <p:cNvCxnSpPr>
              <a:stCxn id="1049878" idx="3"/>
              <a:endCxn id="1049882" idx="1"/>
            </p:cNvCxnSpPr>
            <p:nvPr/>
          </p:nvCxnSpPr>
          <p:spPr bwMode="auto">
            <a:xfrm>
              <a:off x="1776369" y="2248314"/>
              <a:ext cx="182565" cy="2678"/>
            </a:xfrm>
            <a:prstGeom prst="line">
              <a:avLst/>
            </a:prstGeom>
            <a:ln w="9525"/>
          </p:spPr>
          <p:style>
            <a:lnRef idx="1">
              <a:schemeClr val="dk1"/>
            </a:lnRef>
            <a:fillRef idx="0">
              <a:schemeClr val="dk1"/>
            </a:fillRef>
            <a:effectRef idx="0">
              <a:schemeClr val="dk1"/>
            </a:effectRef>
            <a:fontRef idx="minor">
              <a:schemeClr val="tx1"/>
            </a:fontRef>
          </p:style>
        </p:cxnSp>
        <p:cxnSp>
          <p:nvCxnSpPr>
            <p:cNvPr id="3145913" name="Straight Connector 88"/>
            <p:cNvCxnSpPr>
              <a:stCxn id="1049879" idx="3"/>
              <a:endCxn id="1049883" idx="1"/>
            </p:cNvCxnSpPr>
            <p:nvPr/>
          </p:nvCxnSpPr>
          <p:spPr bwMode="auto">
            <a:xfrm>
              <a:off x="1776369" y="2598794"/>
              <a:ext cx="182565" cy="0"/>
            </a:xfrm>
            <a:prstGeom prst="line">
              <a:avLst/>
            </a:prstGeom>
            <a:ln w="9525"/>
          </p:spPr>
          <p:style>
            <a:lnRef idx="1">
              <a:schemeClr val="dk1"/>
            </a:lnRef>
            <a:fillRef idx="0">
              <a:schemeClr val="dk1"/>
            </a:fillRef>
            <a:effectRef idx="0">
              <a:schemeClr val="dk1"/>
            </a:effectRef>
            <a:fontRef idx="minor">
              <a:schemeClr val="tx1"/>
            </a:fontRef>
          </p:style>
        </p:cxnSp>
        <p:cxnSp>
          <p:nvCxnSpPr>
            <p:cNvPr id="3145914" name="Straight Connector 90"/>
            <p:cNvCxnSpPr>
              <a:stCxn id="1049884" idx="3"/>
              <a:endCxn id="1049885" idx="1"/>
            </p:cNvCxnSpPr>
            <p:nvPr/>
          </p:nvCxnSpPr>
          <p:spPr bwMode="auto">
            <a:xfrm flipV="1">
              <a:off x="1776369" y="3402080"/>
              <a:ext cx="182565" cy="3696"/>
            </a:xfrm>
            <a:prstGeom prst="line">
              <a:avLst/>
            </a:prstGeom>
            <a:ln w="9525"/>
          </p:spPr>
          <p:style>
            <a:lnRef idx="1">
              <a:schemeClr val="dk1"/>
            </a:lnRef>
            <a:fillRef idx="0">
              <a:schemeClr val="dk1"/>
            </a:fillRef>
            <a:effectRef idx="0">
              <a:schemeClr val="dk1"/>
            </a:effectRef>
            <a:fontRef idx="minor">
              <a:schemeClr val="tx1"/>
            </a:fontRef>
          </p:style>
        </p:cxnSp>
      </p:grpSp>
      <p:sp>
        <p:nvSpPr>
          <p:cNvPr id="1049886" name="AutoShape 5"/>
          <p:cNvSpPr>
            <a:spLocks noChangeArrowheads="1"/>
          </p:cNvSpPr>
          <p:nvPr/>
        </p:nvSpPr>
        <p:spPr bwMode="auto">
          <a:xfrm>
            <a:off x="706257" y="4167199"/>
            <a:ext cx="1078538" cy="790572"/>
          </a:xfrm>
          <a:prstGeom prst="homePlate">
            <a:avLst>
              <a:gd name="adj" fmla="val 13944"/>
            </a:avLst>
          </a:prstGeom>
          <a:gradFill flip="none" rotWithShape="1">
            <a:gsLst>
              <a:gs pos="0">
                <a:srgbClr val="29C2FF">
                  <a:tint val="66000"/>
                  <a:satMod val="160000"/>
                </a:srgbClr>
              </a:gs>
              <a:gs pos="50000">
                <a:srgbClr val="29C2FF">
                  <a:tint val="44500"/>
                  <a:satMod val="160000"/>
                </a:srgbClr>
              </a:gs>
              <a:gs pos="100000">
                <a:srgbClr val="29C2FF">
                  <a:tint val="23500"/>
                  <a:satMod val="160000"/>
                </a:srgbClr>
              </a:gs>
            </a:gsLst>
            <a:lin ang="8100000" scaled="1"/>
          </a:gradFill>
          <a:ln w="9525" algn="ctr">
            <a:noFill/>
            <a:miter lim="800000"/>
          </a:ln>
          <a:effectLst/>
        </p:spPr>
        <p:txBody>
          <a:bodyPr lIns="89425" tIns="46502" rIns="89425" bIns="46502" anchor="ctr"/>
          <a:p>
            <a:pPr defTabSz="908050">
              <a:buClr>
                <a:srgbClr val="000099"/>
              </a:buClr>
            </a:pPr>
            <a:r>
              <a:rPr lang="zh-CN" altLang="en-US" sz="1400" dirty="0">
                <a:solidFill>
                  <a:srgbClr val="002060"/>
                </a:solidFill>
                <a:latin typeface="华文楷体" panose="02010600040101010101" pitchFamily="2" charset="-122"/>
              </a:rPr>
              <a:t>库存产品、部套和零件的调拨</a:t>
            </a:r>
            <a:endParaRPr lang="zh-CN" altLang="en-US" sz="1400" dirty="0">
              <a:solidFill>
                <a:srgbClr val="002060"/>
              </a:solidFill>
              <a:latin typeface="华文楷体" panose="02010600040101010101" pitchFamily="2" charset="-122"/>
            </a:endParaRPr>
          </a:p>
        </p:txBody>
      </p:sp>
      <p:sp>
        <p:nvSpPr>
          <p:cNvPr id="1049887" name="Text Box 7"/>
          <p:cNvSpPr txBox="1">
            <a:spLocks noChangeArrowheads="1"/>
          </p:cNvSpPr>
          <p:nvPr/>
        </p:nvSpPr>
        <p:spPr bwMode="auto">
          <a:xfrm>
            <a:off x="2020727" y="4167249"/>
            <a:ext cx="4145630" cy="740243"/>
          </a:xfrm>
          <a:prstGeom prst="rect">
            <a:avLst/>
          </a:prstGeom>
          <a:noFill/>
          <a:ln w="9525" algn="ctr">
            <a:noFill/>
            <a:miter lim="800000"/>
          </a:ln>
          <a:effectLst/>
        </p:spPr>
        <p:txBody>
          <a:bodyPr wrap="square" lIns="89425" tIns="46502" rIns="89425" bIns="46502">
            <a:spAutoFit/>
          </a:bodyPr>
          <a:p>
            <a:pPr marL="231775" indent="-231775" defTabSz="908050">
              <a:buFont typeface="Arial" panose="020B0604020202020204" pitchFamily="34" charset="0"/>
              <a:buChar char="•"/>
            </a:pPr>
            <a:r>
              <a:rPr lang="zh-CN" altLang="en-US" sz="1400" dirty="0">
                <a:solidFill>
                  <a:srgbClr val="002060"/>
                </a:solidFill>
                <a:latin typeface="华文楷体" panose="02010600040101010101" pitchFamily="2" charset="-122"/>
              </a:rPr>
              <a:t>产品、部套和零件的调拨可以通过项目（销售订单）之间的库存调拨进行。</a:t>
            </a:r>
            <a:endParaRPr lang="en-US" altLang="zh-CN" sz="1400" dirty="0">
              <a:solidFill>
                <a:srgbClr val="002060"/>
              </a:solidFill>
              <a:latin typeface="华文楷体" panose="02010600040101010101" pitchFamily="2" charset="-122"/>
            </a:endParaRPr>
          </a:p>
          <a:p>
            <a:pPr marL="231775" indent="-231775" defTabSz="908050">
              <a:buFont typeface="Arial" panose="020B0604020202020204" pitchFamily="34" charset="0"/>
              <a:buChar char="•"/>
            </a:pPr>
            <a:r>
              <a:rPr lang="zh-CN" altLang="en-US" sz="1400" dirty="0">
                <a:solidFill>
                  <a:srgbClr val="002060"/>
                </a:solidFill>
                <a:latin typeface="华文楷体" panose="02010600040101010101" pitchFamily="2" charset="-122"/>
              </a:rPr>
              <a:t>相应的项目成本也要做调整</a:t>
            </a:r>
            <a:endParaRPr lang="zh-CN" altLang="en-US" sz="1400" dirty="0">
              <a:solidFill>
                <a:srgbClr val="002060"/>
              </a:solidFill>
              <a:latin typeface="华文楷体" panose="02010600040101010101" pitchFamily="2" charset="-122"/>
            </a:endParaRPr>
          </a:p>
        </p:txBody>
      </p:sp>
      <p:grpSp>
        <p:nvGrpSpPr>
          <p:cNvPr id="318" name="Group 94"/>
          <p:cNvGrpSpPr/>
          <p:nvPr/>
        </p:nvGrpSpPr>
        <p:grpSpPr>
          <a:xfrm>
            <a:off x="3874462" y="1580129"/>
            <a:ext cx="1954850" cy="2404525"/>
            <a:chOff x="279336" y="1304921"/>
            <a:chExt cx="2117754" cy="2404525"/>
          </a:xfrm>
        </p:grpSpPr>
        <p:sp>
          <p:nvSpPr>
            <p:cNvPr id="1049888" name="AutoShape 33"/>
            <p:cNvSpPr>
              <a:spLocks noChangeArrowheads="1"/>
            </p:cNvSpPr>
            <p:nvPr/>
          </p:nvSpPr>
          <p:spPr bwMode="white">
            <a:xfrm>
              <a:off x="279336" y="1304921"/>
              <a:ext cx="693748" cy="376069"/>
            </a:xfrm>
            <a:prstGeom prst="flowChartProcess">
              <a:avLst/>
            </a:prstGeom>
            <a:solidFill>
              <a:srgbClr val="00B0F0"/>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chemeClr val="bg1"/>
                  </a:solidFill>
                  <a:latin typeface="华文楷体" panose="02010600040101010101" pitchFamily="2" charset="-122"/>
                  <a:ea typeface="华文楷体" panose="02010600040101010101" pitchFamily="2" charset="-122"/>
                  <a:cs typeface="Arial Unicode MS" panose="020B0604020202020204" pitchFamily="34" charset="-122"/>
                </a:rPr>
                <a:t>产品</a:t>
              </a:r>
              <a:endParaRPr lang="zh-CN" altLang="en-US" sz="1000" b="0" dirty="0">
                <a:solidFill>
                  <a:schemeClr val="bg1"/>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89" name="AutoShape 34"/>
            <p:cNvSpPr>
              <a:spLocks noChangeArrowheads="1"/>
            </p:cNvSpPr>
            <p:nvPr/>
          </p:nvSpPr>
          <p:spPr bwMode="white">
            <a:xfrm>
              <a:off x="876012" y="1799478"/>
              <a:ext cx="462201" cy="257582"/>
            </a:xfrm>
            <a:prstGeom prst="flowChartProcess">
              <a:avLst/>
            </a:prstGeom>
            <a:solidFill>
              <a:schemeClr val="accent3">
                <a:lumMod val="60000"/>
                <a:lumOff val="40000"/>
              </a:schemeClr>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部套</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90" name="AutoShape 36"/>
            <p:cNvSpPr>
              <a:spLocks noChangeArrowheads="1"/>
            </p:cNvSpPr>
            <p:nvPr/>
          </p:nvSpPr>
          <p:spPr bwMode="white">
            <a:xfrm>
              <a:off x="1338213" y="212918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91" name="AutoShape 37"/>
            <p:cNvSpPr>
              <a:spLocks noChangeArrowheads="1"/>
            </p:cNvSpPr>
            <p:nvPr/>
          </p:nvSpPr>
          <p:spPr bwMode="white">
            <a:xfrm>
              <a:off x="1338213" y="247966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15" name="AutoShape 46"/>
            <p:cNvCxnSpPr>
              <a:cxnSpLocks noChangeShapeType="1"/>
              <a:stCxn id="1049888" idx="2"/>
              <a:endCxn id="1049889" idx="1"/>
            </p:cNvCxnSpPr>
            <p:nvPr/>
          </p:nvCxnSpPr>
          <p:spPr bwMode="gray">
            <a:xfrm rot="16200000" flipH="1">
              <a:off x="627472" y="1679728"/>
              <a:ext cx="247279" cy="249802"/>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16" name="AutoShape 53"/>
            <p:cNvCxnSpPr>
              <a:cxnSpLocks noChangeShapeType="1"/>
              <a:stCxn id="1049889" idx="2"/>
              <a:endCxn id="1049890" idx="1"/>
            </p:cNvCxnSpPr>
            <p:nvPr/>
          </p:nvCxnSpPr>
          <p:spPr bwMode="gray">
            <a:xfrm rot="16200000" flipH="1">
              <a:off x="1127036" y="2037137"/>
              <a:ext cx="191254" cy="231100"/>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17" name="AutoShape 54"/>
            <p:cNvCxnSpPr>
              <a:cxnSpLocks noChangeShapeType="1"/>
              <a:stCxn id="1049889" idx="2"/>
              <a:endCxn id="1049891" idx="1"/>
            </p:cNvCxnSpPr>
            <p:nvPr/>
          </p:nvCxnSpPr>
          <p:spPr bwMode="gray">
            <a:xfrm rot="16200000" flipH="1">
              <a:off x="951796" y="2212377"/>
              <a:ext cx="541734" cy="231100"/>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92" name="AutoShape 67"/>
            <p:cNvSpPr>
              <a:spLocks noChangeArrowheads="1"/>
            </p:cNvSpPr>
            <p:nvPr/>
          </p:nvSpPr>
          <p:spPr bwMode="white">
            <a:xfrm>
              <a:off x="874882" y="2885184"/>
              <a:ext cx="463332" cy="257582"/>
            </a:xfrm>
            <a:prstGeom prst="flowChartProcess">
              <a:avLst/>
            </a:prstGeom>
            <a:solidFill>
              <a:schemeClr val="accent3">
                <a:lumMod val="60000"/>
                <a:lumOff val="40000"/>
              </a:schemeClr>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部套</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18" name="AutoShape 69"/>
            <p:cNvCxnSpPr>
              <a:cxnSpLocks noChangeShapeType="1"/>
              <a:stCxn id="1049888" idx="2"/>
              <a:endCxn id="1049892" idx="1"/>
            </p:cNvCxnSpPr>
            <p:nvPr/>
          </p:nvCxnSpPr>
          <p:spPr bwMode="gray">
            <a:xfrm rot="16200000" flipH="1">
              <a:off x="84054" y="2223146"/>
              <a:ext cx="1332985" cy="248672"/>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93" name="Rectangle 61"/>
            <p:cNvSpPr>
              <a:spLocks noChangeArrowheads="1"/>
            </p:cNvSpPr>
            <p:nvPr/>
          </p:nvSpPr>
          <p:spPr bwMode="gray">
            <a:xfrm>
              <a:off x="1490274" y="3551033"/>
              <a:ext cx="825803" cy="158413"/>
            </a:xfrm>
            <a:prstGeom prst="rect">
              <a:avLst/>
            </a:prstGeom>
            <a:noFill/>
            <a:ln w="9525" algn="ctr">
              <a:noFill/>
              <a:miter lim="800000"/>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algn="ctr">
                <a:buClr>
                  <a:srgbClr val="00A1DE"/>
                </a:buClr>
                <a:buSzPct val="80000"/>
                <a:buFont typeface="Wingdings" panose="05000000000000000000" pitchFamily="2" charset="2"/>
                <a:buNone/>
              </a:pPr>
              <a:r>
                <a:rPr lang="zh-CN" altLang="en-US" sz="1000" b="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a:t>
              </a:r>
              <a:endParaRPr lang="zh-CN" altLang="en-US" sz="1000" b="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19" name="AutoShape 74"/>
            <p:cNvCxnSpPr>
              <a:cxnSpLocks noChangeShapeType="1"/>
            </p:cNvCxnSpPr>
            <p:nvPr/>
          </p:nvCxnSpPr>
          <p:spPr bwMode="gray">
            <a:xfrm rot="16200000" flipH="1">
              <a:off x="949198" y="3270320"/>
              <a:ext cx="538345" cy="271497"/>
            </a:xfrm>
            <a:prstGeom prst="bentConnector2">
              <a:avLst/>
            </a:prstGeom>
            <a:ln w="9525"/>
          </p:spPr>
          <p:style>
            <a:lnRef idx="1">
              <a:schemeClr val="dk1"/>
            </a:lnRef>
            <a:fillRef idx="0">
              <a:schemeClr val="dk1"/>
            </a:fillRef>
            <a:effectRef idx="0">
              <a:schemeClr val="dk1"/>
            </a:effectRef>
            <a:fontRef idx="minor">
              <a:schemeClr val="tx1"/>
            </a:fontRef>
          </p:style>
        </p:cxnSp>
        <p:sp>
          <p:nvSpPr>
            <p:cNvPr id="1049894" name="AutoShape 36"/>
            <p:cNvSpPr>
              <a:spLocks noChangeArrowheads="1"/>
            </p:cNvSpPr>
            <p:nvPr/>
          </p:nvSpPr>
          <p:spPr bwMode="white">
            <a:xfrm>
              <a:off x="1958934" y="2131860"/>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95" name="AutoShape 36"/>
            <p:cNvSpPr>
              <a:spLocks noChangeArrowheads="1"/>
            </p:cNvSpPr>
            <p:nvPr/>
          </p:nvSpPr>
          <p:spPr bwMode="white">
            <a:xfrm>
              <a:off x="1958934" y="2479662"/>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96" name="AutoShape 37"/>
            <p:cNvSpPr>
              <a:spLocks noChangeArrowheads="1"/>
            </p:cNvSpPr>
            <p:nvPr/>
          </p:nvSpPr>
          <p:spPr bwMode="white">
            <a:xfrm>
              <a:off x="1338213" y="3286644"/>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零件</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2</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49897" name="AutoShape 36"/>
            <p:cNvSpPr>
              <a:spLocks noChangeArrowheads="1"/>
            </p:cNvSpPr>
            <p:nvPr/>
          </p:nvSpPr>
          <p:spPr bwMode="white">
            <a:xfrm>
              <a:off x="1958934" y="3282948"/>
              <a:ext cx="438156" cy="238263"/>
            </a:xfrm>
            <a:prstGeom prst="flowChartProcess">
              <a:avLst/>
            </a:prstGeom>
            <a:solidFill>
              <a:srgbClr val="FFFF99"/>
            </a:solidFill>
            <a:ln w="19050" algn="ctr">
              <a:solidFill>
                <a:schemeClr val="tx1"/>
              </a:solidFill>
              <a:miter lim="800000"/>
              <a:tailEnd type="none" w="sm" len="lg"/>
            </a:ln>
            <a:effectLst/>
          </p:spPr>
          <p:txBody>
            <a:bodyPr wrap="none" lIns="90000" tIns="46800" rIns="90000" bIns="46800" anchor="ctr"/>
            <a:lstStyle>
              <a:defPPr>
                <a:defRPr lang="fr-FR"/>
              </a:defPPr>
              <a:lvl1pPr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1pPr>
              <a:lvl2pPr marL="4572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2pPr>
              <a:lvl3pPr marL="9144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3pPr>
              <a:lvl4pPr marL="13716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4pPr>
              <a:lvl5pPr marL="1828800" algn="l" rtl="0" fontAlgn="base">
                <a:spcBef>
                  <a:spcPct val="0"/>
                </a:spcBef>
                <a:spcAft>
                  <a:spcPct val="0"/>
                </a:spcAft>
                <a:defRPr sz="2000" b="1" kern="1200">
                  <a:solidFill>
                    <a:schemeClr val="tx1"/>
                  </a:solidFill>
                  <a:latin typeface="Arial" panose="020B0604020202020204" pitchFamily="34" charset="0"/>
                  <a:ea typeface="方正准圆简体" pitchFamily="65" charset="-122"/>
                  <a:cs typeface="+mn-cs"/>
                </a:defRPr>
              </a:lvl5pPr>
              <a:lvl6pPr marL="22860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6pPr>
              <a:lvl7pPr marL="27432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7pPr>
              <a:lvl8pPr marL="32004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8pPr>
              <a:lvl9pPr marL="3657600" algn="l" defTabSz="914400" rtl="0" eaLnBrk="1" latinLnBrk="0" hangingPunct="1">
                <a:defRPr sz="2000" b="1" kern="1200">
                  <a:solidFill>
                    <a:schemeClr val="tx1"/>
                  </a:solidFill>
                  <a:latin typeface="Arial" panose="020B0604020202020204" pitchFamily="34" charset="0"/>
                  <a:ea typeface="方正准圆简体" pitchFamily="65" charset="-122"/>
                  <a:cs typeface="+mn-cs"/>
                </a:defRPr>
              </a:lvl9pPr>
            </a:lstStyle>
            <a:p>
              <a:pPr marL="244475" indent="-244475" algn="ctr">
                <a:buClr>
                  <a:srgbClr val="00A1DE"/>
                </a:buClr>
                <a:buSzPct val="80000"/>
              </a:pPr>
              <a:r>
                <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材料</a:t>
              </a:r>
              <a:r>
                <a:rPr lang="en-US" altLang="zh-CN"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rPr>
                <a:t>1</a:t>
              </a:r>
              <a:endParaRPr lang="zh-CN" altLang="en-US" sz="1000" b="0" dirty="0">
                <a:solidFill>
                  <a:srgbClr val="002060"/>
                </a:solidFill>
                <a:latin typeface="华文楷体" panose="02010600040101010101" pitchFamily="2" charset="-122"/>
                <a:ea typeface="华文楷体" panose="02010600040101010101" pitchFamily="2" charset="-122"/>
                <a:cs typeface="Arial Unicode MS" panose="020B0604020202020204" pitchFamily="34" charset="-122"/>
              </a:endParaRPr>
            </a:p>
          </p:txBody>
        </p:sp>
        <p:cxnSp>
          <p:nvCxnSpPr>
            <p:cNvPr id="3145920" name="AutoShape 53"/>
            <p:cNvCxnSpPr>
              <a:cxnSpLocks noChangeShapeType="1"/>
            </p:cNvCxnSpPr>
            <p:nvPr/>
          </p:nvCxnSpPr>
          <p:spPr bwMode="gray">
            <a:xfrm rot="16200000" flipH="1">
              <a:off x="1102545" y="3189999"/>
              <a:ext cx="191254" cy="231100"/>
            </a:xfrm>
            <a:prstGeom prst="bentConnector2">
              <a:avLst/>
            </a:prstGeom>
            <a:ln w="9525"/>
          </p:spPr>
          <p:style>
            <a:lnRef idx="1">
              <a:schemeClr val="dk1"/>
            </a:lnRef>
            <a:fillRef idx="0">
              <a:schemeClr val="dk1"/>
            </a:fillRef>
            <a:effectRef idx="0">
              <a:schemeClr val="dk1"/>
            </a:effectRef>
            <a:fontRef idx="minor">
              <a:schemeClr val="tx1"/>
            </a:fontRef>
          </p:style>
        </p:cxnSp>
        <p:cxnSp>
          <p:nvCxnSpPr>
            <p:cNvPr id="3145921" name="Straight Connector 68"/>
            <p:cNvCxnSpPr>
              <a:stCxn id="1049890" idx="3"/>
              <a:endCxn id="1049894" idx="1"/>
            </p:cNvCxnSpPr>
            <p:nvPr/>
          </p:nvCxnSpPr>
          <p:spPr bwMode="auto">
            <a:xfrm>
              <a:off x="1776369" y="2248314"/>
              <a:ext cx="182565" cy="2678"/>
            </a:xfrm>
            <a:prstGeom prst="line">
              <a:avLst/>
            </a:prstGeom>
            <a:ln w="9525"/>
          </p:spPr>
          <p:style>
            <a:lnRef idx="1">
              <a:schemeClr val="dk1"/>
            </a:lnRef>
            <a:fillRef idx="0">
              <a:schemeClr val="dk1"/>
            </a:fillRef>
            <a:effectRef idx="0">
              <a:schemeClr val="dk1"/>
            </a:effectRef>
            <a:fontRef idx="minor">
              <a:schemeClr val="tx1"/>
            </a:fontRef>
          </p:style>
        </p:cxnSp>
        <p:cxnSp>
          <p:nvCxnSpPr>
            <p:cNvPr id="3145922" name="Straight Connector 69"/>
            <p:cNvCxnSpPr>
              <a:stCxn id="1049891" idx="3"/>
              <a:endCxn id="1049895" idx="1"/>
            </p:cNvCxnSpPr>
            <p:nvPr/>
          </p:nvCxnSpPr>
          <p:spPr bwMode="auto">
            <a:xfrm>
              <a:off x="1776369" y="2598794"/>
              <a:ext cx="182565" cy="0"/>
            </a:xfrm>
            <a:prstGeom prst="line">
              <a:avLst/>
            </a:prstGeom>
            <a:ln w="9525"/>
          </p:spPr>
          <p:style>
            <a:lnRef idx="1">
              <a:schemeClr val="dk1"/>
            </a:lnRef>
            <a:fillRef idx="0">
              <a:schemeClr val="dk1"/>
            </a:fillRef>
            <a:effectRef idx="0">
              <a:schemeClr val="dk1"/>
            </a:effectRef>
            <a:fontRef idx="minor">
              <a:schemeClr val="tx1"/>
            </a:fontRef>
          </p:style>
        </p:cxnSp>
        <p:cxnSp>
          <p:nvCxnSpPr>
            <p:cNvPr id="3145923" name="Straight Connector 71"/>
            <p:cNvCxnSpPr>
              <a:stCxn id="1049896" idx="3"/>
              <a:endCxn id="1049897" idx="1"/>
            </p:cNvCxnSpPr>
            <p:nvPr/>
          </p:nvCxnSpPr>
          <p:spPr bwMode="auto">
            <a:xfrm flipV="1">
              <a:off x="1776369" y="3402080"/>
              <a:ext cx="182565" cy="3696"/>
            </a:xfrm>
            <a:prstGeom prst="line">
              <a:avLst/>
            </a:prstGeom>
            <a:ln w="9525"/>
          </p:spPr>
          <p:style>
            <a:lnRef idx="1">
              <a:schemeClr val="dk1"/>
            </a:lnRef>
            <a:fillRef idx="0">
              <a:schemeClr val="dk1"/>
            </a:fillRef>
            <a:effectRef idx="0">
              <a:schemeClr val="dk1"/>
            </a:effectRef>
            <a:fontRef idx="minor">
              <a:schemeClr val="tx1"/>
            </a:fontRef>
          </p:style>
        </p:cxnSp>
      </p:grpSp>
      <p:sp>
        <p:nvSpPr>
          <p:cNvPr id="1049898" name="TextBox 72"/>
          <p:cNvSpPr txBox="1"/>
          <p:nvPr/>
        </p:nvSpPr>
        <p:spPr>
          <a:xfrm>
            <a:off x="1064529" y="1516860"/>
            <a:ext cx="998991" cy="276999"/>
          </a:xfrm>
          <a:prstGeom prst="rect">
            <a:avLst/>
          </a:prstGeom>
          <a:noFill/>
        </p:spPr>
        <p:txBody>
          <a:bodyPr wrap="none" rtlCol="0">
            <a:spAutoFit/>
          </a:bodyPr>
          <a:p>
            <a:pPr algn="ctr">
              <a:spcBef>
                <a:spcPts val="600"/>
              </a:spcBef>
            </a:pPr>
            <a:r>
              <a:rPr lang="en-US" sz="1200" dirty="0">
                <a:solidFill>
                  <a:srgbClr val="002060"/>
                </a:solidFill>
              </a:rPr>
              <a:t>  </a:t>
            </a:r>
            <a:r>
              <a:rPr lang="zh-CN" altLang="en-US" sz="1200" dirty="0">
                <a:solidFill>
                  <a:srgbClr val="002060"/>
                </a:solidFill>
                <a:latin typeface="华文楷体" panose="02010600040101010101" pitchFamily="2" charset="-122"/>
              </a:rPr>
              <a:t>制造订单</a:t>
            </a:r>
            <a:r>
              <a:rPr lang="en-US" altLang="zh-CN" sz="1200" dirty="0">
                <a:solidFill>
                  <a:srgbClr val="002060"/>
                </a:solidFill>
                <a:latin typeface="华文楷体" panose="02010600040101010101" pitchFamily="2" charset="-122"/>
              </a:rPr>
              <a:t>A</a:t>
            </a:r>
            <a:endParaRPr lang="en-US" sz="1200" dirty="0">
              <a:solidFill>
                <a:srgbClr val="002060"/>
              </a:solidFill>
            </a:endParaRPr>
          </a:p>
        </p:txBody>
      </p:sp>
      <p:sp>
        <p:nvSpPr>
          <p:cNvPr id="1049899" name="TextBox 73"/>
          <p:cNvSpPr txBox="1"/>
          <p:nvPr/>
        </p:nvSpPr>
        <p:spPr>
          <a:xfrm>
            <a:off x="4380037" y="1516860"/>
            <a:ext cx="986167" cy="276999"/>
          </a:xfrm>
          <a:prstGeom prst="rect">
            <a:avLst/>
          </a:prstGeom>
          <a:noFill/>
        </p:spPr>
        <p:txBody>
          <a:bodyPr wrap="none" rtlCol="0">
            <a:spAutoFit/>
          </a:bodyPr>
          <a:p>
            <a:pPr>
              <a:spcBef>
                <a:spcPts val="600"/>
              </a:spcBef>
            </a:pPr>
            <a:r>
              <a:rPr lang="en-US" sz="1200" dirty="0">
                <a:solidFill>
                  <a:srgbClr val="002060"/>
                </a:solidFill>
              </a:rPr>
              <a:t>  </a:t>
            </a:r>
            <a:r>
              <a:rPr lang="zh-CN" altLang="en-US" sz="1200" dirty="0">
                <a:solidFill>
                  <a:srgbClr val="002060"/>
                </a:solidFill>
                <a:latin typeface="华文楷体" panose="02010600040101010101" pitchFamily="2" charset="-122"/>
              </a:rPr>
              <a:t>制造订单</a:t>
            </a:r>
            <a:r>
              <a:rPr lang="en-US" altLang="zh-CN" sz="1200" dirty="0">
                <a:solidFill>
                  <a:srgbClr val="002060"/>
                </a:solidFill>
                <a:latin typeface="华文楷体" panose="02010600040101010101" pitchFamily="2" charset="-122"/>
              </a:rPr>
              <a:t>B</a:t>
            </a:r>
            <a:endParaRPr lang="en-US" sz="1200" dirty="0">
              <a:solidFill>
                <a:srgbClr val="002060"/>
              </a:solidFill>
            </a:endParaRPr>
          </a:p>
        </p:txBody>
      </p:sp>
      <p:sp>
        <p:nvSpPr>
          <p:cNvPr id="1049900" name="Striped Right Arrow 74"/>
          <p:cNvSpPr/>
          <p:nvPr/>
        </p:nvSpPr>
        <p:spPr>
          <a:xfrm>
            <a:off x="2897045" y="2091291"/>
            <a:ext cx="943721" cy="1095390"/>
          </a:xfrm>
          <a:prstGeom prst="stripedRightArrow">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000" dirty="0">
                <a:solidFill>
                  <a:schemeClr val="bg1"/>
                </a:solidFill>
                <a:latin typeface="华文楷体" panose="02010600040101010101" pitchFamily="2" charset="-122"/>
              </a:rPr>
              <a:t>制造订单调拨</a:t>
            </a:r>
            <a:endParaRPr lang="en-US" sz="1000" dirty="0">
              <a:solidFill>
                <a:schemeClr val="bg1"/>
              </a:solidFill>
            </a:endParaRPr>
          </a:p>
        </p:txBody>
      </p:sp>
      <p:sp>
        <p:nvSpPr>
          <p:cNvPr id="1049901" name="AutoShape 5"/>
          <p:cNvSpPr>
            <a:spLocks noChangeArrowheads="1"/>
          </p:cNvSpPr>
          <p:nvPr/>
        </p:nvSpPr>
        <p:spPr bwMode="auto">
          <a:xfrm>
            <a:off x="706257" y="5153100"/>
            <a:ext cx="1078538" cy="766773"/>
          </a:xfrm>
          <a:prstGeom prst="homePlate">
            <a:avLst>
              <a:gd name="adj" fmla="val 13944"/>
            </a:avLst>
          </a:prstGeom>
          <a:gradFill flip="none" rotWithShape="1">
            <a:gsLst>
              <a:gs pos="0">
                <a:srgbClr val="29C2FF">
                  <a:tint val="66000"/>
                  <a:satMod val="160000"/>
                </a:srgbClr>
              </a:gs>
              <a:gs pos="50000">
                <a:srgbClr val="29C2FF">
                  <a:tint val="44500"/>
                  <a:satMod val="160000"/>
                </a:srgbClr>
              </a:gs>
              <a:gs pos="100000">
                <a:srgbClr val="29C2FF">
                  <a:tint val="23500"/>
                  <a:satMod val="160000"/>
                </a:srgbClr>
              </a:gs>
            </a:gsLst>
            <a:path path="circle">
              <a:fillToRect l="100000" b="100000"/>
            </a:path>
            <a:tileRect t="-100000" r="-100000"/>
          </a:gradFill>
          <a:ln w="9525" algn="ctr">
            <a:noFill/>
            <a:miter lim="800000"/>
          </a:ln>
          <a:effectLst/>
        </p:spPr>
        <p:txBody>
          <a:bodyPr lIns="89425" tIns="46502" rIns="89425" bIns="46502" anchor="ctr"/>
          <a:p>
            <a:pPr defTabSz="908050">
              <a:buClr>
                <a:srgbClr val="000099"/>
              </a:buClr>
            </a:pPr>
            <a:r>
              <a:rPr lang="zh-CN" altLang="en-US" sz="1400" dirty="0">
                <a:solidFill>
                  <a:srgbClr val="002060"/>
                </a:solidFill>
                <a:latin typeface="华文楷体" panose="02010600040101010101" pitchFamily="2" charset="-122"/>
              </a:rPr>
              <a:t>库存材料的调拨</a:t>
            </a:r>
            <a:endParaRPr lang="zh-CN" altLang="en-US" sz="1400" dirty="0">
              <a:solidFill>
                <a:srgbClr val="002060"/>
              </a:solidFill>
              <a:latin typeface="华文楷体" panose="02010600040101010101" pitchFamily="2" charset="-122"/>
            </a:endParaRPr>
          </a:p>
        </p:txBody>
      </p:sp>
      <p:sp>
        <p:nvSpPr>
          <p:cNvPr id="1049902" name="Text Box 7"/>
          <p:cNvSpPr txBox="1">
            <a:spLocks noChangeArrowheads="1"/>
          </p:cNvSpPr>
          <p:nvPr/>
        </p:nvSpPr>
        <p:spPr bwMode="auto">
          <a:xfrm>
            <a:off x="2020727" y="5116587"/>
            <a:ext cx="4145630" cy="524799"/>
          </a:xfrm>
          <a:prstGeom prst="rect">
            <a:avLst/>
          </a:prstGeom>
          <a:noFill/>
          <a:ln w="9525" algn="ctr">
            <a:noFill/>
            <a:miter lim="800000"/>
          </a:ln>
          <a:effectLst/>
        </p:spPr>
        <p:txBody>
          <a:bodyPr wrap="square" lIns="89425" tIns="46502" rIns="89425" bIns="46502">
            <a:spAutoFit/>
          </a:bodyPr>
          <a:p>
            <a:pPr marL="231775" indent="-231775" defTabSz="908050">
              <a:buFont typeface="Arial" panose="020B0604020202020204" pitchFamily="34" charset="0"/>
              <a:buChar char="•"/>
            </a:pPr>
            <a:r>
              <a:rPr lang="zh-CN" altLang="en-US" sz="1400" dirty="0">
                <a:solidFill>
                  <a:srgbClr val="002060"/>
                </a:solidFill>
                <a:latin typeface="华文楷体" panose="02010600040101010101" pitchFamily="2" charset="-122"/>
              </a:rPr>
              <a:t>未投产的材料调拨可以通过项目（销售订单）之间的库存调拨进行。</a:t>
            </a:r>
            <a:endParaRPr lang="zh-CN" altLang="en-US" sz="1400" dirty="0">
              <a:solidFill>
                <a:srgbClr val="002060"/>
              </a:solidFill>
              <a:latin typeface="华文楷体" panose="02010600040101010101" pitchFamily="2" charset="-122"/>
            </a:endParaRPr>
          </a:p>
        </p:txBody>
      </p:sp>
      <p:sp>
        <p:nvSpPr>
          <p:cNvPr id="1049903" name="Rectangle 73"/>
          <p:cNvSpPr>
            <a:spLocks noChangeArrowheads="1"/>
          </p:cNvSpPr>
          <p:nvPr/>
        </p:nvSpPr>
        <p:spPr bwMode="auto">
          <a:xfrm>
            <a:off x="465992" y="914417"/>
            <a:ext cx="5716466"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制造订单调拨</a:t>
            </a:r>
            <a:endParaRPr lang="en-GB" altLang="zh-CN" sz="1400" b="1" dirty="0">
              <a:solidFill>
                <a:schemeClr val="bg1"/>
              </a:solidFill>
              <a:latin typeface="华文楷体" panose="02010600040101010101" pitchFamily="2" charset="-122"/>
            </a:endParaRPr>
          </a:p>
        </p:txBody>
      </p:sp>
      <p:sp>
        <p:nvSpPr>
          <p:cNvPr id="1049904" name="Flowchart: Document 79"/>
          <p:cNvSpPr/>
          <p:nvPr/>
        </p:nvSpPr>
        <p:spPr bwMode="auto">
          <a:xfrm>
            <a:off x="2054430" y="1574777"/>
            <a:ext cx="741495" cy="511182"/>
          </a:xfrm>
          <a:prstGeom prst="flowChartDocumen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72000" tIns="36000" rIns="72000" bIns="36000" numCol="1" rtlCol="0" anchor="ctr" anchorCtr="0" compatLnSpc="1"/>
          <a:p>
            <a:pPr algn="ctr" eaLnBrk="0" fontAlgn="base" hangingPunct="0">
              <a:spcBef>
                <a:spcPct val="0"/>
              </a:spcBef>
              <a:spcAft>
                <a:spcPct val="0"/>
              </a:spcAft>
            </a:pPr>
            <a:r>
              <a:rPr lang="zh-CN" altLang="en-US" sz="1200" dirty="0">
                <a:solidFill>
                  <a:srgbClr val="002060"/>
                </a:solidFill>
                <a:latin typeface="华文楷体" panose="02010600040101010101" pitchFamily="2" charset="-122"/>
                <a:cs typeface="Arial" panose="020B0604020202020204" pitchFamily="34" charset="0"/>
              </a:rPr>
              <a:t>销售订单</a:t>
            </a:r>
            <a:endParaRPr lang="en-US" altLang="zh-CN" sz="1200"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en-US" altLang="zh-CN" sz="1200" dirty="0">
                <a:solidFill>
                  <a:srgbClr val="002060"/>
                </a:solidFill>
                <a:latin typeface="华文楷体" panose="02010600040101010101" pitchFamily="2" charset="-122"/>
                <a:cs typeface="Arial" panose="020B0604020202020204" pitchFamily="34" charset="0"/>
              </a:rPr>
              <a:t>A</a:t>
            </a:r>
            <a:endParaRPr lang="zh-CN" altLang="en-US" sz="1200" dirty="0">
              <a:solidFill>
                <a:srgbClr val="002060"/>
              </a:solidFill>
              <a:latin typeface="华文楷体" panose="02010600040101010101" pitchFamily="2" charset="-122"/>
              <a:cs typeface="Arial" panose="020B0604020202020204" pitchFamily="34" charset="0"/>
            </a:endParaRPr>
          </a:p>
        </p:txBody>
      </p:sp>
      <p:sp>
        <p:nvSpPr>
          <p:cNvPr id="1049905" name="Flowchart: Document 87"/>
          <p:cNvSpPr/>
          <p:nvPr/>
        </p:nvSpPr>
        <p:spPr bwMode="auto">
          <a:xfrm>
            <a:off x="5290050" y="1574776"/>
            <a:ext cx="741495" cy="511182"/>
          </a:xfrm>
          <a:prstGeom prst="flowChartDocumen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72000" tIns="36000" rIns="72000" bIns="36000" numCol="1" rtlCol="0" anchor="ctr" anchorCtr="0" compatLnSpc="1"/>
          <a:p>
            <a:pPr algn="ctr" eaLnBrk="0" fontAlgn="base" hangingPunct="0">
              <a:spcBef>
                <a:spcPct val="0"/>
              </a:spcBef>
              <a:spcAft>
                <a:spcPct val="0"/>
              </a:spcAft>
            </a:pPr>
            <a:r>
              <a:rPr lang="zh-CN" altLang="en-US" sz="1200" dirty="0">
                <a:solidFill>
                  <a:srgbClr val="002060"/>
                </a:solidFill>
                <a:latin typeface="华文楷体" panose="02010600040101010101" pitchFamily="2" charset="-122"/>
                <a:cs typeface="Arial" panose="020B0604020202020204" pitchFamily="34" charset="0"/>
              </a:rPr>
              <a:t>销售订单</a:t>
            </a:r>
            <a:endParaRPr lang="en-US" altLang="zh-CN" sz="1200" dirty="0">
              <a:solidFill>
                <a:srgbClr val="00206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en-US" altLang="zh-CN" sz="1200" dirty="0">
                <a:solidFill>
                  <a:srgbClr val="002060"/>
                </a:solidFill>
                <a:latin typeface="华文楷体" panose="02010600040101010101" pitchFamily="2" charset="-122"/>
                <a:cs typeface="Arial" panose="020B0604020202020204" pitchFamily="34" charset="0"/>
              </a:rPr>
              <a:t>B</a:t>
            </a:r>
            <a:endParaRPr lang="zh-CN" altLang="en-US" sz="1200" dirty="0">
              <a:solidFill>
                <a:srgbClr val="002060"/>
              </a:solidFill>
              <a:latin typeface="华文楷体" panose="02010600040101010101" pitchFamily="2" charset="-122"/>
              <a:cs typeface="Arial" panose="020B0604020202020204" pitchFamily="34" charset="0"/>
            </a:endParaRPr>
          </a:p>
        </p:txBody>
      </p:sp>
      <p:cxnSp>
        <p:nvCxnSpPr>
          <p:cNvPr id="3145924" name="Straight Connector 91"/>
          <p:cNvCxnSpPr/>
          <p:nvPr/>
        </p:nvCxnSpPr>
        <p:spPr bwMode="auto">
          <a:xfrm>
            <a:off x="1346639" y="1830367"/>
            <a:ext cx="640382"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145925" name="Straight Connector 93"/>
          <p:cNvCxnSpPr/>
          <p:nvPr/>
        </p:nvCxnSpPr>
        <p:spPr bwMode="auto">
          <a:xfrm>
            <a:off x="4582259" y="1830367"/>
            <a:ext cx="640382"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1049906" name="Chevron 111"/>
          <p:cNvSpPr/>
          <p:nvPr/>
        </p:nvSpPr>
        <p:spPr>
          <a:xfrm>
            <a:off x="7005253"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07" name="TextBox 112"/>
          <p:cNvSpPr txBox="1"/>
          <p:nvPr/>
        </p:nvSpPr>
        <p:spPr>
          <a:xfrm>
            <a:off x="7085931"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908" name="Chevron 113"/>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09" name="TextBox 114"/>
          <p:cNvSpPr txBox="1"/>
          <p:nvPr/>
        </p:nvSpPr>
        <p:spPr>
          <a:xfrm>
            <a:off x="7371014"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910" name="Chevron 115"/>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11" name="TextBox 116"/>
          <p:cNvSpPr txBox="1"/>
          <p:nvPr/>
        </p:nvSpPr>
        <p:spPr>
          <a:xfrm>
            <a:off x="7656097"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912" name="Chevron 117"/>
          <p:cNvSpPr/>
          <p:nvPr/>
        </p:nvSpPr>
        <p:spPr>
          <a:xfrm>
            <a:off x="7860502"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13" name="TextBox 118"/>
          <p:cNvSpPr txBox="1"/>
          <p:nvPr/>
        </p:nvSpPr>
        <p:spPr>
          <a:xfrm>
            <a:off x="7941180"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914" name="Chevron 119"/>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15" name="TextBox 120"/>
          <p:cNvSpPr txBox="1"/>
          <p:nvPr/>
        </p:nvSpPr>
        <p:spPr>
          <a:xfrm>
            <a:off x="8226263"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916" name="Chevron 121"/>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17" name="TextBox 122"/>
          <p:cNvSpPr txBox="1"/>
          <p:nvPr/>
        </p:nvSpPr>
        <p:spPr>
          <a:xfrm>
            <a:off x="8511346"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49920" name="Rounded Rectangle 21"/>
          <p:cNvSpPr/>
          <p:nvPr/>
        </p:nvSpPr>
        <p:spPr bwMode="auto">
          <a:xfrm>
            <a:off x="410369" y="917614"/>
            <a:ext cx="5716466" cy="5184775"/>
          </a:xfrm>
          <a:prstGeom prst="roundRect">
            <a:avLst>
              <a:gd name="adj" fmla="val 1830"/>
            </a:avLst>
          </a:prstGeom>
          <a:solidFill>
            <a:srgbClr val="FFFFFF"/>
          </a:solidFill>
          <a:ln w="9525">
            <a:solidFill>
              <a:schemeClr val="bg1">
                <a:lumMod val="65000"/>
              </a:schemeClr>
            </a:solidFill>
            <a:miter lim="800000"/>
          </a:ln>
          <a:effectLst>
            <a:outerShdw blurRad="50800" dist="38100" dir="2700000" algn="tl" rotWithShape="0">
              <a:prstClr val="black">
                <a:alpha val="40000"/>
              </a:prstClr>
            </a:outerShdw>
          </a:effectLst>
        </p:spPr>
        <p:txBody>
          <a:bodyPr lIns="90000" anchor="ctr"/>
          <a:p>
            <a:pPr marL="1905" indent="455930" eaLnBrk="0" hangingPunct="0">
              <a:lnSpc>
                <a:spcPct val="90000"/>
              </a:lnSpc>
              <a:spcBef>
                <a:spcPct val="40000"/>
              </a:spcBef>
            </a:pPr>
            <a:endParaRPr lang="zh-CN" altLang="en-US" sz="1400" kern="0" dirty="0">
              <a:solidFill>
                <a:srgbClr val="002060"/>
              </a:solidFill>
              <a:latin typeface="华文楷体" panose="02010600040101010101" pitchFamily="2" charset="-122"/>
            </a:endParaRPr>
          </a:p>
        </p:txBody>
      </p:sp>
      <p:sp>
        <p:nvSpPr>
          <p:cNvPr id="1049921" name="Rectangle 63"/>
          <p:cNvSpPr/>
          <p:nvPr/>
        </p:nvSpPr>
        <p:spPr>
          <a:xfrm>
            <a:off x="3634894" y="1447801"/>
            <a:ext cx="2460414" cy="4495798"/>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000" dirty="0">
                <a:solidFill>
                  <a:srgbClr val="002060"/>
                </a:solidFill>
                <a:latin typeface="华文楷体" panose="02010600040101010101" pitchFamily="2" charset="-122"/>
              </a:rPr>
              <a:t>发运管理</a:t>
            </a:r>
            <a:endParaRPr lang="zh-CN" altLang="en-US" sz="1000" dirty="0">
              <a:solidFill>
                <a:srgbClr val="002060"/>
              </a:solidFill>
              <a:latin typeface="华文楷体" panose="02010600040101010101" pitchFamily="2" charset="-122"/>
            </a:endParaRPr>
          </a:p>
        </p:txBody>
      </p:sp>
      <p:sp>
        <p:nvSpPr>
          <p:cNvPr id="1049922" name="Title 1"/>
          <p:cNvSpPr>
            <a:spLocks noGrp="1"/>
          </p:cNvSpPr>
          <p:nvPr>
            <p:ph type="title"/>
          </p:nvPr>
        </p:nvSpPr>
        <p:spPr>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ea typeface="+mj-ea"/>
              </a:rPr>
              <a:t>项目型生产方案介绍</a:t>
            </a:r>
            <a:r>
              <a:rPr lang="en-US" altLang="zh-CN" dirty="0">
                <a:latin typeface="+mj-ea"/>
                <a:ea typeface="+mj-ea"/>
              </a:rPr>
              <a:t>–</a:t>
            </a:r>
            <a:r>
              <a:rPr lang="zh-CN" altLang="en-US" dirty="0">
                <a:latin typeface="+mj-ea"/>
                <a:ea typeface="+mj-ea"/>
              </a:rPr>
              <a:t>装箱及发运管理，实现从装箱需</a:t>
            </a:r>
            <a:br>
              <a:rPr lang="en-US" altLang="zh-CN" dirty="0">
                <a:latin typeface="+mj-ea"/>
                <a:ea typeface="+mj-ea"/>
              </a:rPr>
            </a:br>
            <a:r>
              <a:rPr lang="zh-CN" altLang="en-US" dirty="0">
                <a:latin typeface="+mj-ea"/>
                <a:ea typeface="+mj-ea"/>
              </a:rPr>
              <a:t>求确定、装箱单到发运单建立以及发运结果的全面管理</a:t>
            </a:r>
            <a:endParaRPr lang="en-US" dirty="0">
              <a:latin typeface="+mj-ea"/>
              <a:ea typeface="+mj-ea"/>
            </a:endParaRPr>
          </a:p>
        </p:txBody>
      </p:sp>
      <p:sp>
        <p:nvSpPr>
          <p:cNvPr id="1049923" name="Rectangle 5"/>
          <p:cNvSpPr>
            <a:spLocks noChangeArrowheads="1"/>
          </p:cNvSpPr>
          <p:nvPr>
            <p:custDataLst>
              <p:tags r:id="rId1"/>
            </p:custDataLst>
          </p:nvPr>
        </p:nvSpPr>
        <p:spPr bwMode="auto">
          <a:xfrm>
            <a:off x="6478528" y="914400"/>
            <a:ext cx="2990850" cy="2628936"/>
          </a:xfrm>
          <a:prstGeom prst="roundRect">
            <a:avLst>
              <a:gd name="adj" fmla="val 3028"/>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根据</a:t>
            </a:r>
            <a:r>
              <a:rPr lang="en-US" altLang="zh-CN" sz="1200" kern="0" dirty="0">
                <a:solidFill>
                  <a:srgbClr val="002060"/>
                </a:solidFill>
                <a:latin typeface="华文楷体" panose="02010600040101010101" pitchFamily="2" charset="-122"/>
              </a:rPr>
              <a:t>WBS</a:t>
            </a:r>
            <a:r>
              <a:rPr lang="zh-CN" altLang="en-US" sz="1200" kern="0" dirty="0">
                <a:solidFill>
                  <a:srgbClr val="002060"/>
                </a:solidFill>
                <a:latin typeface="华文楷体" panose="02010600040101010101" pitchFamily="2" charset="-122"/>
              </a:rPr>
              <a:t>、</a:t>
            </a:r>
            <a:r>
              <a:rPr lang="en-US" altLang="zh-CN" sz="1200" kern="0" dirty="0">
                <a:solidFill>
                  <a:srgbClr val="002060"/>
                </a:solidFill>
                <a:latin typeface="华文楷体" panose="02010600040101010101" pitchFamily="2" charset="-122"/>
              </a:rPr>
              <a:t>BOM</a:t>
            </a:r>
            <a:r>
              <a:rPr lang="zh-CN" altLang="en-US" sz="1200" kern="0" dirty="0">
                <a:solidFill>
                  <a:srgbClr val="002060"/>
                </a:solidFill>
                <a:latin typeface="华文楷体" panose="02010600040101010101" pitchFamily="2" charset="-122"/>
              </a:rPr>
              <a:t>的发货批计划建立装箱清单，并打印装箱单</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在系统中记录装箱结果，并将箱号记录在系统装箱清单中</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根据实际发运需要，选择箱号或其他相关信息建立装运单，依据发运单进行现场装车发运工作</a:t>
            </a:r>
            <a:endParaRPr lang="zh-CN" altLang="en-US"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根据客户现场签收状态完成系统签收</a:t>
            </a:r>
            <a:endParaRPr lang="en-US" altLang="zh-CN" sz="1200" kern="0" dirty="0">
              <a:solidFill>
                <a:srgbClr val="002060"/>
              </a:solidFill>
              <a:latin typeface="华文楷体" panose="02010600040101010101" pitchFamily="2" charset="-122"/>
            </a:endParaRPr>
          </a:p>
        </p:txBody>
      </p:sp>
      <p:sp>
        <p:nvSpPr>
          <p:cNvPr id="1049924" name="Rectangle 6"/>
          <p:cNvSpPr>
            <a:spLocks noChangeArrowheads="1"/>
          </p:cNvSpPr>
          <p:nvPr>
            <p:custDataLst>
              <p:tags r:id="rId2"/>
            </p:custDataLst>
          </p:nvPr>
        </p:nvSpPr>
        <p:spPr bwMode="auto">
          <a:xfrm>
            <a:off x="6478528" y="914450"/>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925" name="Rectangle 7"/>
          <p:cNvSpPr>
            <a:spLocks noChangeArrowheads="1"/>
          </p:cNvSpPr>
          <p:nvPr>
            <p:custDataLst>
              <p:tags r:id="rId3"/>
            </p:custDataLst>
          </p:nvPr>
        </p:nvSpPr>
        <p:spPr bwMode="auto">
          <a:xfrm>
            <a:off x="6478528" y="3579850"/>
            <a:ext cx="2990850" cy="2519396"/>
          </a:xfrm>
          <a:prstGeom prst="roundRect">
            <a:avLst>
              <a:gd name="adj" fmla="val 3814"/>
            </a:avLst>
          </a:prstGeom>
          <a:solidFill>
            <a:schemeClr val="bg1"/>
          </a:solidFill>
          <a:ln w="9525">
            <a:solidFill>
              <a:schemeClr val="bg1">
                <a:lumMod val="65000"/>
              </a:schemeClr>
            </a:solidFill>
            <a:miter lim="800000"/>
          </a:ln>
          <a:effectLst>
            <a:outerShdw blurRad="50800" dist="38100" dir="2700000" algn="tl" rotWithShape="0">
              <a:prstClr val="black">
                <a:alpha val="40000"/>
              </a:prstClr>
            </a:outerShdw>
          </a:effectLst>
        </p:spPr>
        <p:txBody>
          <a:bodyPr lIns="72000" tIns="432000" rIns="72000"/>
          <a:p>
            <a:pPr eaLnBrk="0" hangingPunct="0">
              <a:lnSpc>
                <a:spcPct val="90000"/>
              </a:lnSpc>
              <a:buClr>
                <a:srgbClr val="92D400"/>
              </a:buClr>
            </a:pPr>
            <a:endParaRPr lang="en-US" altLang="zh-CN" sz="120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全面实现从装箱需求确定、装箱单到发运单建立的以及发运结果的全面信息和状态管理，实现了装箱发运过程清晰化管理</a:t>
            </a:r>
            <a:endParaRPr lang="zh-CN" altLang="en-US"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提高管理力度，避免发运遗漏的情况管理</a:t>
            </a:r>
            <a:endParaRPr lang="en-US" altLang="zh-CN"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为业务分析和决策提供基础状态信息</a:t>
            </a:r>
            <a:endParaRPr lang="zh-CN" altLang="en-US" sz="1200" kern="0" dirty="0">
              <a:solidFill>
                <a:srgbClr val="002060"/>
              </a:solidFill>
              <a:latin typeface="华文楷体" panose="02010600040101010101" pitchFamily="2" charset="-122"/>
            </a:endParaRPr>
          </a:p>
        </p:txBody>
      </p:sp>
      <p:sp>
        <p:nvSpPr>
          <p:cNvPr id="1049926" name="Rectangle 8"/>
          <p:cNvSpPr>
            <a:spLocks noChangeArrowheads="1"/>
          </p:cNvSpPr>
          <p:nvPr>
            <p:custDataLst>
              <p:tags r:id="rId4"/>
            </p:custDataLst>
          </p:nvPr>
        </p:nvSpPr>
        <p:spPr bwMode="auto">
          <a:xfrm>
            <a:off x="6478528" y="3579856"/>
            <a:ext cx="2990850" cy="396875"/>
          </a:xfrm>
          <a:prstGeom prst="roundRect">
            <a:avLst/>
          </a:prstGeom>
          <a:solidFill>
            <a:srgbClr val="00A1DE"/>
          </a:solidFill>
          <a:effectLst/>
        </p:spPr>
        <p:style>
          <a:lnRef idx="1">
            <a:schemeClr val="accent1"/>
          </a:lnRef>
          <a:fillRef idx="2">
            <a:schemeClr val="accent1"/>
          </a:fillRef>
          <a:effectRef idx="1">
            <a:schemeClr val="accent1"/>
          </a:effectRef>
          <a:fontRef idx="minor">
            <a:schemeClr val="dk1"/>
          </a:fontRef>
        </p:style>
        <p:txBody>
          <a:bodyPr lIns="90000" tIns="46800" rIns="90000" bIns="46800" anchor="ctr"/>
          <a:p>
            <a:pPr algn="ctr" defTabSz="228600"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927" name="Rectangle 73"/>
          <p:cNvSpPr>
            <a:spLocks noChangeArrowheads="1"/>
          </p:cNvSpPr>
          <p:nvPr/>
        </p:nvSpPr>
        <p:spPr bwMode="auto">
          <a:xfrm>
            <a:off x="398584" y="917663"/>
            <a:ext cx="5716466"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销售装箱及发运管理</a:t>
            </a:r>
            <a:endParaRPr lang="en-GB" altLang="zh-CN" sz="1400" b="1" dirty="0">
              <a:solidFill>
                <a:schemeClr val="bg1"/>
              </a:solidFill>
              <a:latin typeface="华文楷体" panose="02010600040101010101" pitchFamily="2" charset="-122"/>
            </a:endParaRPr>
          </a:p>
        </p:txBody>
      </p:sp>
      <p:sp>
        <p:nvSpPr>
          <p:cNvPr id="1049928" name="AutoShape 26"/>
          <p:cNvSpPr>
            <a:spLocks noChangeArrowheads="1"/>
          </p:cNvSpPr>
          <p:nvPr>
            <p:custDataLst>
              <p:tags r:id="rId5"/>
            </p:custDataLst>
          </p:nvPr>
        </p:nvSpPr>
        <p:spPr bwMode="auto">
          <a:xfrm rot="5400000">
            <a:off x="3845447" y="3490553"/>
            <a:ext cx="4933950" cy="143608"/>
          </a:xfrm>
          <a:prstGeom prst="triangle">
            <a:avLst>
              <a:gd name="adj" fmla="val 50000"/>
            </a:avLst>
          </a:prstGeom>
          <a:solidFill>
            <a:srgbClr val="92D050"/>
          </a:solidFill>
          <a:ln>
            <a:noFill/>
          </a:ln>
        </p:spPr>
        <p:style>
          <a:lnRef idx="1">
            <a:schemeClr val="accent2"/>
          </a:lnRef>
          <a:fillRef idx="3">
            <a:schemeClr val="accent2"/>
          </a:fillRef>
          <a:effectRef idx="2">
            <a:schemeClr val="accent2"/>
          </a:effectRef>
          <a:fontRef idx="minor">
            <a:schemeClr val="lt1"/>
          </a:fontRef>
        </p:style>
        <p:txBody>
          <a:bodyPr rot="10800000" vert="eaVert" wrap="none" lIns="90000" tIns="46800" rIns="90000" bIns="46800" anchor="ctr"/>
          <a:p>
            <a:pPr algn="ctr" eaLnBrk="0" hangingPunct="0"/>
            <a:endParaRPr lang="en-GB" altLang="zh-CN" dirty="0">
              <a:solidFill>
                <a:srgbClr val="002060"/>
              </a:solidFill>
              <a:latin typeface="华文楷体" panose="02010600040101010101" pitchFamily="2" charset="-122"/>
            </a:endParaRPr>
          </a:p>
        </p:txBody>
      </p:sp>
      <p:sp>
        <p:nvSpPr>
          <p:cNvPr id="1049929" name="Rounded Rectangle 112"/>
          <p:cNvSpPr>
            <a:spLocks noChangeArrowheads="1"/>
          </p:cNvSpPr>
          <p:nvPr/>
        </p:nvSpPr>
        <p:spPr bwMode="auto">
          <a:xfrm>
            <a:off x="533402" y="1447801"/>
            <a:ext cx="168522" cy="4495796"/>
          </a:xfrm>
          <a:prstGeom prst="roundRect">
            <a:avLst>
              <a:gd name="adj" fmla="val 16667"/>
            </a:avLst>
          </a:prstGeom>
          <a:solidFill>
            <a:srgbClr val="AFE8FF"/>
          </a:solidFill>
          <a:ln w="9525" cap="flat" cmpd="sng" algn="ctr">
            <a:solidFill>
              <a:srgbClr val="D2F2FF">
                <a:shade val="95000"/>
                <a:satMod val="105000"/>
              </a:srgbClr>
            </a:solidFill>
            <a:prstDash val="solid"/>
            <a:headEnd type="none" w="sm" len="sm"/>
            <a:tailEnd type="none" w="sm" len="sm"/>
          </a:ln>
          <a:effectLst>
            <a:outerShdw blurRad="40000" dist="20000" dir="5400000" rotWithShape="0">
              <a:srgbClr val="000000">
                <a:alpha val="38000"/>
              </a:srgbClr>
            </a:outerShdw>
          </a:effectLst>
        </p:spPr>
        <p:txBody>
          <a:bodyPr anchor="ctr" anchorCtr="0"/>
          <a:p>
            <a:pPr marL="0" lvl="2" indent="3175" algn="ctr" eaLnBrk="0" hangingPunct="0">
              <a:spcBef>
                <a:spcPct val="40000"/>
              </a:spcBef>
              <a:buSzPct val="70000"/>
            </a:pPr>
            <a:r>
              <a:rPr lang="zh-CN" altLang="en-US" sz="1400" kern="0" dirty="0">
                <a:solidFill>
                  <a:srgbClr val="002060"/>
                </a:solidFill>
                <a:latin typeface="华文楷体" panose="02010600040101010101" pitchFamily="2" charset="-122"/>
                <a:cs typeface="Arial" panose="020B0604020202020204"/>
              </a:rPr>
              <a:t>分批交货计划管理</a:t>
            </a:r>
            <a:endParaRPr lang="en-US" altLang="zh-CN" sz="1400" kern="0" dirty="0">
              <a:solidFill>
                <a:srgbClr val="002060"/>
              </a:solidFill>
              <a:latin typeface="华文楷体" panose="02010600040101010101" pitchFamily="2" charset="-122"/>
              <a:cs typeface="Arial" panose="020B0604020202020204"/>
            </a:endParaRPr>
          </a:p>
        </p:txBody>
      </p:sp>
      <p:sp>
        <p:nvSpPr>
          <p:cNvPr id="1049930" name="AutoShape 26"/>
          <p:cNvSpPr>
            <a:spLocks noChangeArrowheads="1"/>
          </p:cNvSpPr>
          <p:nvPr>
            <p:custDataLst>
              <p:tags r:id="rId6"/>
            </p:custDataLst>
          </p:nvPr>
        </p:nvSpPr>
        <p:spPr bwMode="auto">
          <a:xfrm rot="5400000">
            <a:off x="164686" y="3620360"/>
            <a:ext cx="1757357" cy="76199"/>
          </a:xfrm>
          <a:prstGeom prst="triangle">
            <a:avLst>
              <a:gd name="adj" fmla="val 50000"/>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anchor="ctr"/>
          <a:p>
            <a:pPr algn="ctr" eaLnBrk="0" hangingPunct="0"/>
            <a:endParaRPr lang="en-GB" altLang="zh-CN" kern="0" dirty="0">
              <a:solidFill>
                <a:srgbClr val="002060"/>
              </a:solidFill>
              <a:latin typeface="华文楷体" panose="02010600040101010101" pitchFamily="2" charset="-122"/>
              <a:cs typeface="Arial" panose="020B0604020202020204"/>
            </a:endParaRPr>
          </a:p>
        </p:txBody>
      </p:sp>
      <p:sp>
        <p:nvSpPr>
          <p:cNvPr id="1049931" name="TextBox 46"/>
          <p:cNvSpPr txBox="1"/>
          <p:nvPr/>
        </p:nvSpPr>
        <p:spPr>
          <a:xfrm>
            <a:off x="4127283" y="2624115"/>
            <a:ext cx="1475636" cy="240608"/>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打印装运单</a:t>
            </a:r>
            <a:endParaRPr lang="zh-CN" altLang="en-US" sz="1100" dirty="0">
              <a:solidFill>
                <a:srgbClr val="002060"/>
              </a:solidFill>
              <a:latin typeface="华文楷体" panose="02010600040101010101" pitchFamily="2" charset="-122"/>
            </a:endParaRPr>
          </a:p>
        </p:txBody>
      </p:sp>
      <p:cxnSp>
        <p:nvCxnSpPr>
          <p:cNvPr id="3145926" name="Straight Arrow Connector 56"/>
          <p:cNvCxnSpPr>
            <a:stCxn id="1049931" idx="2"/>
            <a:endCxn id="1049951" idx="0"/>
          </p:cNvCxnSpPr>
          <p:nvPr/>
        </p:nvCxnSpPr>
        <p:spPr bwMode="auto">
          <a:xfrm>
            <a:off x="4865101" y="2864723"/>
            <a:ext cx="0" cy="19754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32" name="Folded Corner 60"/>
          <p:cNvSpPr/>
          <p:nvPr/>
        </p:nvSpPr>
        <p:spPr>
          <a:xfrm>
            <a:off x="4127283" y="3526054"/>
            <a:ext cx="1475636" cy="292104"/>
          </a:xfrm>
          <a:prstGeom prst="foldedCorner">
            <a:avLst>
              <a:gd name="adj" fmla="val 0"/>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更新装运发出状态</a:t>
            </a:r>
            <a:endParaRPr lang="zh-CN" altLang="en-US" sz="1100" dirty="0">
              <a:solidFill>
                <a:srgbClr val="002060"/>
              </a:solidFill>
              <a:latin typeface="华文楷体" panose="02010600040101010101" pitchFamily="2" charset="-122"/>
            </a:endParaRPr>
          </a:p>
        </p:txBody>
      </p:sp>
      <p:cxnSp>
        <p:nvCxnSpPr>
          <p:cNvPr id="3145927" name="Straight Arrow Connector 61"/>
          <p:cNvCxnSpPr>
            <a:stCxn id="1049951" idx="2"/>
            <a:endCxn id="1049932" idx="0"/>
          </p:cNvCxnSpPr>
          <p:nvPr/>
        </p:nvCxnSpPr>
        <p:spPr bwMode="auto">
          <a:xfrm>
            <a:off x="4865101" y="3317868"/>
            <a:ext cx="0" cy="20818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33" name="Folded Corner 67"/>
          <p:cNvSpPr/>
          <p:nvPr/>
        </p:nvSpPr>
        <p:spPr>
          <a:xfrm>
            <a:off x="4127283" y="3975096"/>
            <a:ext cx="1475636" cy="292104"/>
          </a:xfrm>
          <a:prstGeom prst="foldedCorner">
            <a:avLst>
              <a:gd name="adj" fmla="val 0"/>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更新实物签收状态</a:t>
            </a:r>
            <a:endParaRPr lang="zh-CN" altLang="en-US" sz="1100" dirty="0">
              <a:solidFill>
                <a:srgbClr val="002060"/>
              </a:solidFill>
              <a:latin typeface="华文楷体" panose="02010600040101010101" pitchFamily="2" charset="-122"/>
            </a:endParaRPr>
          </a:p>
        </p:txBody>
      </p:sp>
      <p:cxnSp>
        <p:nvCxnSpPr>
          <p:cNvPr id="3145928" name="Straight Arrow Connector 68"/>
          <p:cNvCxnSpPr>
            <a:stCxn id="1049932" idx="2"/>
            <a:endCxn id="1049933" idx="0"/>
          </p:cNvCxnSpPr>
          <p:nvPr/>
        </p:nvCxnSpPr>
        <p:spPr bwMode="auto">
          <a:xfrm>
            <a:off x="4865101" y="3818158"/>
            <a:ext cx="0" cy="15693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34" name="Rounded Rectangle 112"/>
          <p:cNvSpPr>
            <a:spLocks noChangeArrowheads="1"/>
          </p:cNvSpPr>
          <p:nvPr/>
        </p:nvSpPr>
        <p:spPr bwMode="auto">
          <a:xfrm>
            <a:off x="769330" y="1447801"/>
            <a:ext cx="235934" cy="4495798"/>
          </a:xfrm>
          <a:prstGeom prst="roundRect">
            <a:avLst>
              <a:gd name="adj" fmla="val 16667"/>
            </a:avLst>
          </a:prstGeom>
          <a:solidFill>
            <a:srgbClr val="AFE8FF"/>
          </a:solidFill>
          <a:ln w="9525" cap="flat" cmpd="sng" algn="ctr">
            <a:solidFill>
              <a:srgbClr val="D2F2FF">
                <a:shade val="95000"/>
                <a:satMod val="105000"/>
              </a:srgbClr>
            </a:solidFill>
            <a:prstDash val="solid"/>
            <a:headEnd type="none" w="sm" len="sm"/>
            <a:tailEnd type="none" w="sm" len="sm"/>
          </a:ln>
          <a:effectLst>
            <a:outerShdw blurRad="40000" dist="20000" dir="5400000" rotWithShape="0">
              <a:srgbClr val="000000">
                <a:alpha val="38000"/>
              </a:srgbClr>
            </a:outerShdw>
          </a:effectLst>
        </p:spPr>
        <p:txBody>
          <a:bodyPr anchor="ctr" anchorCtr="0"/>
          <a:p>
            <a:pPr marL="0" lvl="2" indent="3175" algn="ctr" eaLnBrk="0" hangingPunct="0">
              <a:spcBef>
                <a:spcPct val="40000"/>
              </a:spcBef>
              <a:buSzPct val="70000"/>
            </a:pPr>
            <a:r>
              <a:rPr lang="zh-CN" altLang="en-US" sz="1400" kern="0" dirty="0">
                <a:solidFill>
                  <a:srgbClr val="002060"/>
                </a:solidFill>
                <a:latin typeface="华文楷体" panose="02010600040101010101" pitchFamily="2" charset="-122"/>
                <a:cs typeface="Arial" panose="020B0604020202020204"/>
              </a:rPr>
              <a:t>生产计划及执行管理</a:t>
            </a:r>
            <a:endParaRPr lang="en-US" altLang="zh-CN" sz="1400" kern="0" dirty="0">
              <a:solidFill>
                <a:srgbClr val="002060"/>
              </a:solidFill>
              <a:latin typeface="华文楷体" panose="02010600040101010101" pitchFamily="2" charset="-122"/>
              <a:cs typeface="Arial" panose="020B0604020202020204"/>
            </a:endParaRPr>
          </a:p>
        </p:txBody>
      </p:sp>
      <p:sp>
        <p:nvSpPr>
          <p:cNvPr id="1049935" name="Rectangle 87"/>
          <p:cNvSpPr/>
          <p:nvPr/>
        </p:nvSpPr>
        <p:spPr>
          <a:xfrm>
            <a:off x="1131302" y="1447801"/>
            <a:ext cx="2325597" cy="4289533"/>
          </a:xfrm>
          <a:prstGeom prst="rect">
            <a:avLst/>
          </a:prstGeom>
          <a:solidFill>
            <a:schemeClr val="bg1">
              <a:lumMod val="95000"/>
            </a:schemeClr>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defTabSz="533400">
              <a:lnSpc>
                <a:spcPct val="90000"/>
              </a:lnSpc>
              <a:spcAft>
                <a:spcPct val="35000"/>
              </a:spcAft>
            </a:pPr>
            <a:r>
              <a:rPr lang="zh-CN" altLang="en-US" sz="1000" dirty="0">
                <a:solidFill>
                  <a:srgbClr val="002060"/>
                </a:solidFill>
                <a:latin typeface="华文楷体" panose="02010600040101010101" pitchFamily="2" charset="-122"/>
              </a:rPr>
              <a:t>装箱管理</a:t>
            </a:r>
            <a:endParaRPr lang="zh-CN" altLang="en-US" sz="1000" dirty="0">
              <a:solidFill>
                <a:srgbClr val="002060"/>
              </a:solidFill>
              <a:latin typeface="华文楷体" panose="02010600040101010101" pitchFamily="2" charset="-122"/>
            </a:endParaRPr>
          </a:p>
        </p:txBody>
      </p:sp>
      <p:sp>
        <p:nvSpPr>
          <p:cNvPr id="1049936" name="Rectangle 161"/>
          <p:cNvSpPr/>
          <p:nvPr/>
        </p:nvSpPr>
        <p:spPr>
          <a:xfrm>
            <a:off x="1325219" y="3135890"/>
            <a:ext cx="92321" cy="104967"/>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sp>
        <p:nvSpPr>
          <p:cNvPr id="1049937" name="Rectangle 152"/>
          <p:cNvSpPr/>
          <p:nvPr/>
        </p:nvSpPr>
        <p:spPr>
          <a:xfrm>
            <a:off x="1125174" y="2072313"/>
            <a:ext cx="2325598" cy="1401210"/>
          </a:xfrm>
          <a:prstGeom prst="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eaLnBrk="0" hangingPunct="0">
              <a:spcBef>
                <a:spcPct val="20000"/>
              </a:spcBef>
            </a:pPr>
            <a:r>
              <a:rPr lang="zh-CN" altLang="en-US" sz="1100" kern="0" dirty="0">
                <a:solidFill>
                  <a:srgbClr val="002060"/>
                </a:solidFill>
                <a:latin typeface="华文楷体" panose="02010600040101010101" pitchFamily="2" charset="-122"/>
              </a:rPr>
              <a:t>装箱需求清单： </a:t>
            </a:r>
            <a:r>
              <a:rPr lang="en-US" altLang="zh-CN" sz="1100" kern="0" dirty="0">
                <a:solidFill>
                  <a:srgbClr val="002060"/>
                </a:solidFill>
                <a:latin typeface="华文楷体" panose="02010600040101010101" pitchFamily="2" charset="-122"/>
              </a:rPr>
              <a:t>1000001</a:t>
            </a:r>
            <a:endParaRPr lang="en-US" altLang="zh-CN" sz="1100" kern="0" dirty="0">
              <a:solidFill>
                <a:srgbClr val="002060"/>
              </a:solidFill>
              <a:latin typeface="华文楷体" panose="02010600040101010101" pitchFamily="2" charset="-122"/>
            </a:endParaRPr>
          </a:p>
          <a:p>
            <a:pPr eaLnBrk="0" hangingPunct="0">
              <a:spcBef>
                <a:spcPct val="20000"/>
              </a:spcBef>
            </a:pPr>
            <a:r>
              <a:rPr lang="zh-CN" altLang="en-US" sz="700" u="sng" kern="0" dirty="0">
                <a:solidFill>
                  <a:srgbClr val="002060"/>
                </a:solidFill>
                <a:latin typeface="华文楷体" panose="02010600040101010101" pitchFamily="2" charset="-122"/>
              </a:rPr>
              <a:t>  选择  物料编码      描述       数量  交货日期 可用量</a:t>
            </a:r>
            <a:endParaRPr lang="en-US" altLang="zh-CN" sz="7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1202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1  1</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2016.1.01  1</a:t>
            </a:r>
            <a:r>
              <a:rPr lang="zh-CN" altLang="en-US" sz="700" kern="0" dirty="0">
                <a:solidFill>
                  <a:srgbClr val="002060"/>
                </a:solidFill>
                <a:latin typeface="华文楷体" panose="02010600040101010101" pitchFamily="2" charset="-122"/>
              </a:rPr>
              <a:t>件</a:t>
            </a:r>
            <a:endParaRPr lang="en-US" altLang="zh-CN" sz="7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1203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2  2</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2016.1.01  2</a:t>
            </a:r>
            <a:r>
              <a:rPr lang="zh-CN" altLang="en-US" sz="700" kern="0" dirty="0">
                <a:solidFill>
                  <a:srgbClr val="002060"/>
                </a:solidFill>
                <a:latin typeface="华文楷体" panose="02010600040101010101" pitchFamily="2" charset="-122"/>
              </a:rPr>
              <a:t>件</a:t>
            </a:r>
            <a:endParaRPr kumimoji="1" lang="en-US" altLang="zh-CN" sz="11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1204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1  1</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2016.1.15  1</a:t>
            </a:r>
            <a:r>
              <a:rPr lang="zh-CN" altLang="en-US" sz="700" kern="0" dirty="0">
                <a:solidFill>
                  <a:srgbClr val="002060"/>
                </a:solidFill>
                <a:latin typeface="华文楷体" panose="02010600040101010101" pitchFamily="2" charset="-122"/>
              </a:rPr>
              <a:t>件</a:t>
            </a:r>
            <a:endParaRPr lang="en-US" altLang="zh-CN" sz="7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1206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2  1</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2016.1.15  1</a:t>
            </a:r>
            <a:r>
              <a:rPr lang="zh-CN" altLang="en-US" sz="700" kern="0" dirty="0">
                <a:solidFill>
                  <a:srgbClr val="002060"/>
                </a:solidFill>
                <a:latin typeface="华文楷体" panose="02010600040101010101" pitchFamily="2" charset="-122"/>
              </a:rPr>
              <a:t>件</a:t>
            </a:r>
            <a:endParaRPr kumimoji="1" lang="en-US" altLang="zh-CN" sz="11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1208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1  1</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2016.1.25  0</a:t>
            </a:r>
            <a:r>
              <a:rPr lang="zh-CN" altLang="en-US" sz="700" kern="0" dirty="0">
                <a:solidFill>
                  <a:srgbClr val="002060"/>
                </a:solidFill>
                <a:latin typeface="华文楷体" panose="02010600040101010101" pitchFamily="2" charset="-122"/>
              </a:rPr>
              <a:t>件</a:t>
            </a:r>
            <a:endParaRPr lang="en-US" altLang="zh-CN" sz="700" kern="0" dirty="0">
              <a:solidFill>
                <a:srgbClr val="002060"/>
              </a:solidFill>
              <a:latin typeface="华文楷体" panose="02010600040101010101" pitchFamily="2" charset="-122"/>
            </a:endParaRPr>
          </a:p>
          <a:p>
            <a:pPr eaLnBrk="0" hangingPunct="0">
              <a:spcBef>
                <a:spcPct val="20000"/>
              </a:spcBef>
            </a:pPr>
            <a:r>
              <a:rPr lang="en-US" altLang="zh-CN" sz="700" kern="0" dirty="0">
                <a:solidFill>
                  <a:srgbClr val="002060"/>
                </a:solidFill>
                <a:latin typeface="华文楷体" panose="02010600040101010101" pitchFamily="2" charset="-122"/>
              </a:rPr>
              <a:t>            1209   XX</a:t>
            </a:r>
            <a:r>
              <a:rPr lang="zh-CN" altLang="en-US" sz="700" kern="0" dirty="0">
                <a:solidFill>
                  <a:srgbClr val="002060"/>
                </a:solidFill>
                <a:latin typeface="华文楷体" panose="02010600040101010101" pitchFamily="2" charset="-122"/>
              </a:rPr>
              <a:t>钻机部件</a:t>
            </a:r>
            <a:r>
              <a:rPr lang="en-US" altLang="zh-CN" sz="700" kern="0" dirty="0">
                <a:solidFill>
                  <a:srgbClr val="002060"/>
                </a:solidFill>
                <a:latin typeface="华文楷体" panose="02010600040101010101" pitchFamily="2" charset="-122"/>
              </a:rPr>
              <a:t>2  1</a:t>
            </a:r>
            <a:r>
              <a:rPr lang="zh-CN" altLang="en-US" sz="700" kern="0" dirty="0">
                <a:solidFill>
                  <a:srgbClr val="002060"/>
                </a:solidFill>
                <a:latin typeface="华文楷体" panose="02010600040101010101" pitchFamily="2" charset="-122"/>
              </a:rPr>
              <a:t>件  </a:t>
            </a:r>
            <a:r>
              <a:rPr lang="en-US" altLang="zh-CN" sz="700" kern="0" dirty="0">
                <a:solidFill>
                  <a:srgbClr val="002060"/>
                </a:solidFill>
                <a:latin typeface="华文楷体" panose="02010600040101010101" pitchFamily="2" charset="-122"/>
              </a:rPr>
              <a:t>2016.1.25  0</a:t>
            </a:r>
            <a:r>
              <a:rPr lang="zh-CN" altLang="en-US" sz="700" kern="0" dirty="0">
                <a:solidFill>
                  <a:srgbClr val="002060"/>
                </a:solidFill>
                <a:latin typeface="华文楷体" panose="02010600040101010101" pitchFamily="2" charset="-122"/>
              </a:rPr>
              <a:t>件</a:t>
            </a:r>
            <a:endParaRPr kumimoji="1" lang="en-US" altLang="zh-CN" sz="1100" kern="0" dirty="0">
              <a:solidFill>
                <a:srgbClr val="002060"/>
              </a:solidFill>
              <a:latin typeface="华文楷体" panose="02010600040101010101" pitchFamily="2" charset="-122"/>
            </a:endParaRPr>
          </a:p>
        </p:txBody>
      </p:sp>
      <p:sp>
        <p:nvSpPr>
          <p:cNvPr id="1049938" name="Rectangle 156"/>
          <p:cNvSpPr/>
          <p:nvPr/>
        </p:nvSpPr>
        <p:spPr>
          <a:xfrm>
            <a:off x="1327110" y="2682224"/>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sp>
        <p:nvSpPr>
          <p:cNvPr id="1049939" name="Rectangle 158"/>
          <p:cNvSpPr/>
          <p:nvPr/>
        </p:nvSpPr>
        <p:spPr>
          <a:xfrm>
            <a:off x="1327110" y="2812865"/>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sp>
        <p:nvSpPr>
          <p:cNvPr id="1049940" name="Rectangle 159"/>
          <p:cNvSpPr/>
          <p:nvPr/>
        </p:nvSpPr>
        <p:spPr>
          <a:xfrm>
            <a:off x="1327110" y="2943506"/>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sp>
        <p:nvSpPr>
          <p:cNvPr id="1049941" name="Rectangle 160"/>
          <p:cNvSpPr/>
          <p:nvPr/>
        </p:nvSpPr>
        <p:spPr>
          <a:xfrm>
            <a:off x="1327550" y="3074147"/>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grpSp>
        <p:nvGrpSpPr>
          <p:cNvPr id="322" name="Group 11"/>
          <p:cNvGrpSpPr/>
          <p:nvPr/>
        </p:nvGrpSpPr>
        <p:grpSpPr>
          <a:xfrm>
            <a:off x="1263597" y="2487148"/>
            <a:ext cx="225656" cy="215444"/>
            <a:chOff x="882597" y="2487148"/>
            <a:chExt cx="225656" cy="215444"/>
          </a:xfrm>
        </p:grpSpPr>
        <p:sp>
          <p:nvSpPr>
            <p:cNvPr id="1049942" name="Rectangle 155"/>
            <p:cNvSpPr/>
            <p:nvPr/>
          </p:nvSpPr>
          <p:spPr>
            <a:xfrm>
              <a:off x="946110" y="2551583"/>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endParaRPr lang="zh-CN" altLang="en-US" sz="900" dirty="0">
                <a:solidFill>
                  <a:srgbClr val="002060"/>
                </a:solidFill>
                <a:latin typeface="华文楷体" panose="02010600040101010101" pitchFamily="2" charset="-122"/>
              </a:endParaRPr>
            </a:p>
          </p:txBody>
        </p:sp>
        <p:sp>
          <p:nvSpPr>
            <p:cNvPr id="1049943" name="Rectangle 57"/>
            <p:cNvSpPr/>
            <p:nvPr/>
          </p:nvSpPr>
          <p:spPr>
            <a:xfrm>
              <a:off x="882597" y="248714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sp>
        <p:nvSpPr>
          <p:cNvPr id="1049944" name="TextBox 66"/>
          <p:cNvSpPr txBox="1"/>
          <p:nvPr/>
        </p:nvSpPr>
        <p:spPr>
          <a:xfrm>
            <a:off x="1066854" y="1600200"/>
            <a:ext cx="2492990" cy="230832"/>
          </a:xfrm>
          <a:prstGeom prst="rect">
            <a:avLst/>
          </a:prstGeom>
          <a:noFill/>
        </p:spPr>
        <p:txBody>
          <a:bodyPr wrap="none" rtlCol="0">
            <a:spAutoFit/>
          </a:bodyPr>
          <a:p>
            <a:pPr>
              <a:spcBef>
                <a:spcPts val="600"/>
              </a:spcBef>
            </a:pPr>
            <a:r>
              <a:rPr lang="zh-CN" altLang="en-US" sz="900" dirty="0">
                <a:solidFill>
                  <a:srgbClr val="002060"/>
                </a:solidFill>
                <a:latin typeface="华文楷体" panose="02010600040101010101" pitchFamily="2" charset="-122"/>
              </a:rPr>
              <a:t>根据发货批计划建立装箱清单，选择装箱范围</a:t>
            </a:r>
            <a:endParaRPr lang="zh-CN" altLang="en-US" sz="900" dirty="0">
              <a:solidFill>
                <a:srgbClr val="002060"/>
              </a:solidFill>
              <a:latin typeface="华文楷体" panose="02010600040101010101" pitchFamily="2" charset="-122"/>
            </a:endParaRPr>
          </a:p>
        </p:txBody>
      </p:sp>
      <p:sp>
        <p:nvSpPr>
          <p:cNvPr id="1049945" name="Rectangle 75"/>
          <p:cNvSpPr/>
          <p:nvPr/>
        </p:nvSpPr>
        <p:spPr>
          <a:xfrm>
            <a:off x="1129099" y="4568913"/>
            <a:ext cx="2321673" cy="1374685"/>
          </a:xfrm>
          <a:prstGeom prst="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eaLnBrk="0" hangingPunct="0">
              <a:spcBef>
                <a:spcPct val="20000"/>
              </a:spcBef>
            </a:pPr>
            <a:r>
              <a:rPr lang="zh-CN" altLang="en-US" sz="1100" kern="0" dirty="0">
                <a:solidFill>
                  <a:srgbClr val="002060"/>
                </a:solidFill>
                <a:latin typeface="华文楷体" panose="02010600040101010101" pitchFamily="2" charset="-122"/>
              </a:rPr>
              <a:t>装箱单： </a:t>
            </a:r>
            <a:r>
              <a:rPr lang="en-US" altLang="zh-CN" sz="1100" kern="0" dirty="0">
                <a:solidFill>
                  <a:srgbClr val="002060"/>
                </a:solidFill>
                <a:latin typeface="华文楷体" panose="02010600040101010101" pitchFamily="2" charset="-122"/>
              </a:rPr>
              <a:t>1000001</a:t>
            </a:r>
            <a:endParaRPr lang="en-US" altLang="zh-CN" sz="1100" kern="0" dirty="0">
              <a:solidFill>
                <a:srgbClr val="002060"/>
              </a:solidFill>
              <a:latin typeface="华文楷体" panose="02010600040101010101" pitchFamily="2" charset="-122"/>
            </a:endParaRPr>
          </a:p>
          <a:p>
            <a:pPr eaLnBrk="0" hangingPunct="0">
              <a:spcBef>
                <a:spcPct val="20000"/>
              </a:spcBef>
            </a:pPr>
            <a:r>
              <a:rPr lang="zh-CN" altLang="en-US" sz="800" u="sng" kern="0" dirty="0">
                <a:solidFill>
                  <a:srgbClr val="002060"/>
                </a:solidFill>
                <a:latin typeface="华文楷体" panose="02010600040101010101" pitchFamily="2" charset="-122"/>
              </a:rPr>
              <a:t>物料编码      描述       数量   交货日期     箱号 </a:t>
            </a:r>
            <a:r>
              <a:rPr lang="en-US" altLang="zh-CN" sz="800" kern="0" dirty="0">
                <a:solidFill>
                  <a:srgbClr val="002060"/>
                </a:solidFill>
                <a:latin typeface="华文楷体" panose="02010600040101010101" pitchFamily="2" charset="-122"/>
              </a:rPr>
              <a:t>1202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1  1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2016.1.01  </a:t>
            </a:r>
            <a:r>
              <a:rPr lang="en-US" altLang="zh-CN" sz="800" u="sng" kern="0" dirty="0">
                <a:solidFill>
                  <a:srgbClr val="002060"/>
                </a:solidFill>
                <a:latin typeface="华文楷体" panose="02010600040101010101" pitchFamily="2" charset="-122"/>
              </a:rPr>
              <a:t>A001</a:t>
            </a:r>
            <a:endParaRPr lang="en-US" altLang="zh-CN" sz="8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1203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2  2</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2016.1.01  </a:t>
            </a:r>
            <a:r>
              <a:rPr lang="en-US" altLang="zh-CN" sz="800" u="sng" kern="0" dirty="0">
                <a:solidFill>
                  <a:srgbClr val="002060"/>
                </a:solidFill>
                <a:latin typeface="华文楷体" panose="02010600040101010101" pitchFamily="2" charset="-122"/>
              </a:rPr>
              <a:t>A001</a:t>
            </a:r>
            <a:endParaRPr kumimoji="1" lang="en-US" altLang="zh-CN" sz="12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1204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1  1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2016.1.15  </a:t>
            </a:r>
            <a:r>
              <a:rPr lang="en-US" altLang="zh-CN" sz="800" u="sng" kern="0" dirty="0">
                <a:solidFill>
                  <a:srgbClr val="002060"/>
                </a:solidFill>
                <a:latin typeface="华文楷体" panose="02010600040101010101" pitchFamily="2" charset="-122"/>
              </a:rPr>
              <a:t>A002</a:t>
            </a:r>
            <a:endParaRPr lang="en-US" altLang="zh-CN" sz="8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1206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2  1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2016.1.15  </a:t>
            </a:r>
            <a:r>
              <a:rPr lang="en-US" altLang="zh-CN" sz="800" u="sng" kern="0" dirty="0">
                <a:solidFill>
                  <a:srgbClr val="002060"/>
                </a:solidFill>
                <a:latin typeface="华文楷体" panose="02010600040101010101" pitchFamily="2" charset="-122"/>
              </a:rPr>
              <a:t>A003</a:t>
            </a:r>
            <a:endParaRPr kumimoji="1" lang="en-US" altLang="zh-CN" sz="1200" u="sng" kern="0" dirty="0">
              <a:solidFill>
                <a:srgbClr val="002060"/>
              </a:solidFill>
              <a:latin typeface="华文楷体" panose="02010600040101010101" pitchFamily="2" charset="-122"/>
            </a:endParaRPr>
          </a:p>
        </p:txBody>
      </p:sp>
      <p:sp>
        <p:nvSpPr>
          <p:cNvPr id="1049946" name="Rectangle 86"/>
          <p:cNvSpPr/>
          <p:nvPr/>
        </p:nvSpPr>
        <p:spPr>
          <a:xfrm>
            <a:off x="1327550" y="3204786"/>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algn="ctr" defTabSz="533400">
              <a:lnSpc>
                <a:spcPct val="90000"/>
              </a:lnSpc>
              <a:spcAft>
                <a:spcPct val="35000"/>
              </a:spcAft>
            </a:pPr>
            <a:endParaRPr lang="zh-CN" altLang="en-US" sz="600" dirty="0">
              <a:solidFill>
                <a:srgbClr val="002060"/>
              </a:solidFill>
              <a:latin typeface="华文楷体" panose="02010600040101010101" pitchFamily="2" charset="-122"/>
            </a:endParaRPr>
          </a:p>
        </p:txBody>
      </p:sp>
      <p:sp>
        <p:nvSpPr>
          <p:cNvPr id="1049947" name="TextBox 89"/>
          <p:cNvSpPr txBox="1"/>
          <p:nvPr/>
        </p:nvSpPr>
        <p:spPr>
          <a:xfrm>
            <a:off x="4127284" y="1784332"/>
            <a:ext cx="1475637" cy="657233"/>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参考装运单、箱号、</a:t>
            </a:r>
            <a:r>
              <a:rPr lang="en-US" altLang="zh-CN" sz="1100" dirty="0">
                <a:solidFill>
                  <a:srgbClr val="002060"/>
                </a:solidFill>
                <a:latin typeface="华文楷体" panose="02010600040101010101" pitchFamily="2" charset="-122"/>
              </a:rPr>
              <a:t>BOM</a:t>
            </a:r>
            <a:r>
              <a:rPr lang="zh-CN" altLang="en-US" sz="1100" dirty="0">
                <a:solidFill>
                  <a:srgbClr val="002060"/>
                </a:solidFill>
                <a:latin typeface="华文楷体" panose="02010600040101010101" pitchFamily="2" charset="-122"/>
              </a:rPr>
              <a:t>或</a:t>
            </a:r>
            <a:r>
              <a:rPr lang="en-US" altLang="zh-CN" sz="1100" dirty="0">
                <a:solidFill>
                  <a:srgbClr val="002060"/>
                </a:solidFill>
                <a:latin typeface="华文楷体" panose="02010600040101010101" pitchFamily="2" charset="-122"/>
              </a:rPr>
              <a:t>WBS</a:t>
            </a:r>
            <a:r>
              <a:rPr lang="zh-CN" altLang="en-US" sz="1100" dirty="0">
                <a:solidFill>
                  <a:srgbClr val="002060"/>
                </a:solidFill>
                <a:latin typeface="华文楷体" panose="02010600040101010101" pitchFamily="2" charset="-122"/>
              </a:rPr>
              <a:t>等信息确认装运需求</a:t>
            </a:r>
            <a:endParaRPr lang="zh-CN" altLang="en-US" sz="1100" dirty="0">
              <a:solidFill>
                <a:srgbClr val="002060"/>
              </a:solidFill>
              <a:latin typeface="华文楷体" panose="02010600040101010101" pitchFamily="2" charset="-122"/>
            </a:endParaRPr>
          </a:p>
        </p:txBody>
      </p:sp>
      <p:sp>
        <p:nvSpPr>
          <p:cNvPr id="1049948" name="AutoShape 26"/>
          <p:cNvSpPr>
            <a:spLocks noChangeArrowheads="1"/>
          </p:cNvSpPr>
          <p:nvPr>
            <p:custDataLst>
              <p:tags r:id="rId7"/>
            </p:custDataLst>
          </p:nvPr>
        </p:nvSpPr>
        <p:spPr bwMode="auto">
          <a:xfrm rot="5400000">
            <a:off x="2650035" y="3620360"/>
            <a:ext cx="1757357" cy="76199"/>
          </a:xfrm>
          <a:prstGeom prst="triangle">
            <a:avLst>
              <a:gd name="adj" fmla="val 50000"/>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anchor="ctr"/>
          <a:p>
            <a:pPr algn="ctr" eaLnBrk="0" hangingPunct="0"/>
            <a:endParaRPr lang="en-GB" altLang="zh-CN" kern="0" dirty="0">
              <a:solidFill>
                <a:srgbClr val="002060"/>
              </a:solidFill>
              <a:latin typeface="华文楷体" panose="02010600040101010101" pitchFamily="2" charset="-122"/>
              <a:cs typeface="Arial" panose="020B0604020202020204"/>
            </a:endParaRPr>
          </a:p>
        </p:txBody>
      </p:sp>
      <p:cxnSp>
        <p:nvCxnSpPr>
          <p:cNvPr id="3145929" name="Straight Arrow Connector 69"/>
          <p:cNvCxnSpPr>
            <a:stCxn id="1049947" idx="2"/>
            <a:endCxn id="1049931" idx="0"/>
          </p:cNvCxnSpPr>
          <p:nvPr/>
        </p:nvCxnSpPr>
        <p:spPr bwMode="auto">
          <a:xfrm flipH="1">
            <a:off x="4865102" y="2441565"/>
            <a:ext cx="1" cy="182551"/>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49" name="TextBox 78"/>
          <p:cNvSpPr txBox="1"/>
          <p:nvPr/>
        </p:nvSpPr>
        <p:spPr>
          <a:xfrm>
            <a:off x="1647591" y="3653147"/>
            <a:ext cx="1280764" cy="258532"/>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打印装箱清单</a:t>
            </a:r>
            <a:endParaRPr lang="zh-CN" altLang="en-US" sz="1100" dirty="0">
              <a:solidFill>
                <a:srgbClr val="002060"/>
              </a:solidFill>
              <a:latin typeface="华文楷体" panose="02010600040101010101" pitchFamily="2" charset="-122"/>
            </a:endParaRPr>
          </a:p>
        </p:txBody>
      </p:sp>
      <p:sp>
        <p:nvSpPr>
          <p:cNvPr id="1049950" name="TextBox 79"/>
          <p:cNvSpPr txBox="1"/>
          <p:nvPr/>
        </p:nvSpPr>
        <p:spPr>
          <a:xfrm>
            <a:off x="1647591" y="4091303"/>
            <a:ext cx="1280764" cy="258532"/>
          </a:xfrm>
          <a:prstGeom prst="rect">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记录装箱结果</a:t>
            </a:r>
            <a:endParaRPr lang="zh-CN" altLang="en-US" sz="1100" dirty="0">
              <a:solidFill>
                <a:srgbClr val="002060"/>
              </a:solidFill>
              <a:latin typeface="华文楷体" panose="02010600040101010101" pitchFamily="2" charset="-122"/>
            </a:endParaRPr>
          </a:p>
        </p:txBody>
      </p:sp>
      <p:cxnSp>
        <p:nvCxnSpPr>
          <p:cNvPr id="3145930" name="Straight Arrow Connector 80"/>
          <p:cNvCxnSpPr>
            <a:stCxn id="1049937" idx="2"/>
            <a:endCxn id="1049949" idx="0"/>
          </p:cNvCxnSpPr>
          <p:nvPr/>
        </p:nvCxnSpPr>
        <p:spPr bwMode="auto">
          <a:xfrm>
            <a:off x="2287973" y="3473523"/>
            <a:ext cx="0" cy="17962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145931" name="Straight Arrow Connector 83"/>
          <p:cNvCxnSpPr>
            <a:stCxn id="1049949" idx="2"/>
            <a:endCxn id="1049950" idx="0"/>
          </p:cNvCxnSpPr>
          <p:nvPr/>
        </p:nvCxnSpPr>
        <p:spPr bwMode="auto">
          <a:xfrm>
            <a:off x="2287973" y="3911679"/>
            <a:ext cx="0" cy="17962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145932" name="Straight Arrow Connector 88"/>
          <p:cNvCxnSpPr>
            <a:stCxn id="1049950" idx="2"/>
            <a:endCxn id="1049945" idx="0"/>
          </p:cNvCxnSpPr>
          <p:nvPr/>
        </p:nvCxnSpPr>
        <p:spPr bwMode="auto">
          <a:xfrm>
            <a:off x="2287973" y="4349836"/>
            <a:ext cx="1962" cy="21907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51" name="Folded Corner 93"/>
          <p:cNvSpPr/>
          <p:nvPr/>
        </p:nvSpPr>
        <p:spPr>
          <a:xfrm>
            <a:off x="4127283" y="3062272"/>
            <a:ext cx="1475636" cy="255597"/>
          </a:xfrm>
          <a:prstGeom prst="foldedCorner">
            <a:avLst>
              <a:gd name="adj" fmla="val 0"/>
            </a:avLst>
          </a:prstGeom>
        </p:spPr>
        <p:style>
          <a:lnRef idx="1">
            <a:schemeClr val="dk1"/>
          </a:lnRef>
          <a:fillRef idx="2">
            <a:schemeClr val="dk1"/>
          </a:fillRef>
          <a:effectRef idx="1">
            <a:schemeClr val="dk1"/>
          </a:effectRef>
          <a:fontRef idx="minor">
            <a:schemeClr val="dk1"/>
          </a:fontRef>
        </p:style>
        <p:txBody>
          <a:bodyPr lIns="64008" tIns="32004" rIns="106013" bIns="32004" spcCol="1270" rtlCol="0" anchor="ctr"/>
          <a:p>
            <a:pPr algn="ctr" defTabSz="533400">
              <a:lnSpc>
                <a:spcPct val="90000"/>
              </a:lnSpc>
              <a:spcAft>
                <a:spcPct val="35000"/>
              </a:spcAft>
            </a:pPr>
            <a:r>
              <a:rPr lang="zh-CN" altLang="en-US" sz="1100" dirty="0">
                <a:solidFill>
                  <a:srgbClr val="002060"/>
                </a:solidFill>
                <a:latin typeface="华文楷体" panose="02010600040101010101" pitchFamily="2" charset="-122"/>
              </a:rPr>
              <a:t>实物装运发出</a:t>
            </a:r>
            <a:endParaRPr lang="zh-CN" altLang="en-US" sz="1100" dirty="0">
              <a:solidFill>
                <a:srgbClr val="002060"/>
              </a:solidFill>
              <a:latin typeface="华文楷体" panose="02010600040101010101" pitchFamily="2" charset="-122"/>
            </a:endParaRPr>
          </a:p>
        </p:txBody>
      </p:sp>
      <p:sp>
        <p:nvSpPr>
          <p:cNvPr id="1049952" name="Rectangle 104"/>
          <p:cNvSpPr/>
          <p:nvPr/>
        </p:nvSpPr>
        <p:spPr>
          <a:xfrm>
            <a:off x="3634204" y="4568913"/>
            <a:ext cx="2461797" cy="1374685"/>
          </a:xfrm>
          <a:prstGeom prst="rect">
            <a:avLst/>
          </a:prstGeom>
          <a:solidFill>
            <a:srgbClr val="29C2FF"/>
          </a:solidFill>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t"/>
          <a:p>
            <a:pPr eaLnBrk="0" hangingPunct="0">
              <a:spcBef>
                <a:spcPct val="20000"/>
              </a:spcBef>
            </a:pPr>
            <a:r>
              <a:rPr lang="zh-CN" altLang="en-US" sz="1100" kern="0" dirty="0">
                <a:solidFill>
                  <a:srgbClr val="002060"/>
                </a:solidFill>
                <a:latin typeface="华文楷体" panose="02010600040101010101" pitchFamily="2" charset="-122"/>
              </a:rPr>
              <a:t>装箱单： </a:t>
            </a:r>
            <a:r>
              <a:rPr lang="en-US" altLang="zh-CN" sz="1100" kern="0" dirty="0">
                <a:solidFill>
                  <a:srgbClr val="002060"/>
                </a:solidFill>
                <a:latin typeface="华文楷体" panose="02010600040101010101" pitchFamily="2" charset="-122"/>
              </a:rPr>
              <a:t>1000001</a:t>
            </a:r>
            <a:endParaRPr lang="en-US" altLang="zh-CN" sz="1100" kern="0" dirty="0">
              <a:solidFill>
                <a:srgbClr val="002060"/>
              </a:solidFill>
              <a:latin typeface="华文楷体" panose="02010600040101010101" pitchFamily="2" charset="-122"/>
            </a:endParaRPr>
          </a:p>
          <a:p>
            <a:pPr eaLnBrk="0" hangingPunct="0">
              <a:spcBef>
                <a:spcPct val="20000"/>
              </a:spcBef>
            </a:pPr>
            <a:r>
              <a:rPr lang="zh-CN" altLang="en-US" sz="800" u="sng" kern="0" dirty="0">
                <a:solidFill>
                  <a:srgbClr val="002060"/>
                </a:solidFill>
                <a:latin typeface="华文楷体" panose="02010600040101010101" pitchFamily="2" charset="-122"/>
              </a:rPr>
              <a:t>物料编码      描述       数量   交货日期    箱号  签收</a:t>
            </a:r>
            <a:endParaRPr lang="en-US" altLang="zh-CN" sz="1100"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1202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1  1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 2016.1.01  </a:t>
            </a:r>
            <a:r>
              <a:rPr lang="en-US" altLang="zh-CN" sz="800" u="sng" kern="0" dirty="0">
                <a:solidFill>
                  <a:srgbClr val="002060"/>
                </a:solidFill>
                <a:latin typeface="华文楷体" panose="02010600040101010101" pitchFamily="2" charset="-122"/>
              </a:rPr>
              <a:t>A001     </a:t>
            </a:r>
            <a:endParaRPr lang="en-US" altLang="zh-CN" sz="8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1203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2  2</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2016.1.01  </a:t>
            </a:r>
            <a:r>
              <a:rPr lang="en-US" altLang="zh-CN" sz="800" u="sng" kern="0" dirty="0">
                <a:solidFill>
                  <a:srgbClr val="002060"/>
                </a:solidFill>
                <a:latin typeface="华文楷体" panose="02010600040101010101" pitchFamily="2" charset="-122"/>
              </a:rPr>
              <a:t>A001</a:t>
            </a:r>
            <a:endParaRPr kumimoji="1" lang="en-US" altLang="zh-CN" sz="12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1204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1  1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2016.1.15  </a:t>
            </a:r>
            <a:r>
              <a:rPr lang="en-US" altLang="zh-CN" sz="800" u="sng" kern="0" dirty="0">
                <a:solidFill>
                  <a:srgbClr val="002060"/>
                </a:solidFill>
                <a:latin typeface="华文楷体" panose="02010600040101010101" pitchFamily="2" charset="-122"/>
              </a:rPr>
              <a:t>A002</a:t>
            </a:r>
            <a:endParaRPr lang="en-US" altLang="zh-CN" sz="800" u="sng" kern="0" dirty="0">
              <a:solidFill>
                <a:srgbClr val="002060"/>
              </a:solidFill>
              <a:latin typeface="华文楷体" panose="02010600040101010101" pitchFamily="2" charset="-122"/>
            </a:endParaRPr>
          </a:p>
          <a:p>
            <a:pPr eaLnBrk="0" hangingPunct="0">
              <a:spcBef>
                <a:spcPct val="20000"/>
              </a:spcBef>
            </a:pPr>
            <a:r>
              <a:rPr lang="en-US" altLang="zh-CN" sz="800" kern="0" dirty="0">
                <a:solidFill>
                  <a:srgbClr val="002060"/>
                </a:solidFill>
                <a:latin typeface="华文楷体" panose="02010600040101010101" pitchFamily="2" charset="-122"/>
              </a:rPr>
              <a:t>1206    XX</a:t>
            </a:r>
            <a:r>
              <a:rPr lang="zh-CN" altLang="en-US" sz="800" kern="0" dirty="0">
                <a:solidFill>
                  <a:srgbClr val="002060"/>
                </a:solidFill>
                <a:latin typeface="华文楷体" panose="02010600040101010101" pitchFamily="2" charset="-122"/>
              </a:rPr>
              <a:t>钻机部件</a:t>
            </a:r>
            <a:r>
              <a:rPr lang="en-US" altLang="zh-CN" sz="800" kern="0" dirty="0">
                <a:solidFill>
                  <a:srgbClr val="002060"/>
                </a:solidFill>
                <a:latin typeface="华文楷体" panose="02010600040101010101" pitchFamily="2" charset="-122"/>
              </a:rPr>
              <a:t>2  1</a:t>
            </a:r>
            <a:r>
              <a:rPr lang="zh-CN" altLang="en-US" sz="800" kern="0" dirty="0">
                <a:solidFill>
                  <a:srgbClr val="002060"/>
                </a:solidFill>
                <a:latin typeface="华文楷体" panose="02010600040101010101" pitchFamily="2" charset="-122"/>
              </a:rPr>
              <a:t>件    </a:t>
            </a:r>
            <a:r>
              <a:rPr lang="en-US" altLang="zh-CN" sz="800" kern="0" dirty="0">
                <a:solidFill>
                  <a:srgbClr val="002060"/>
                </a:solidFill>
                <a:latin typeface="华文楷体" panose="02010600040101010101" pitchFamily="2" charset="-122"/>
              </a:rPr>
              <a:t>2016.1.15  </a:t>
            </a:r>
            <a:r>
              <a:rPr lang="en-US" altLang="zh-CN" sz="800" u="sng" kern="0" dirty="0">
                <a:solidFill>
                  <a:srgbClr val="002060"/>
                </a:solidFill>
                <a:latin typeface="华文楷体" panose="02010600040101010101" pitchFamily="2" charset="-122"/>
              </a:rPr>
              <a:t>A003</a:t>
            </a:r>
            <a:endParaRPr kumimoji="1" lang="en-US" altLang="zh-CN" sz="1200" u="sng" kern="0" dirty="0">
              <a:solidFill>
                <a:srgbClr val="002060"/>
              </a:solidFill>
              <a:latin typeface="华文楷体" panose="02010600040101010101" pitchFamily="2" charset="-122"/>
            </a:endParaRPr>
          </a:p>
        </p:txBody>
      </p:sp>
      <p:cxnSp>
        <p:nvCxnSpPr>
          <p:cNvPr id="3145933" name="Straight Arrow Connector 120"/>
          <p:cNvCxnSpPr>
            <a:stCxn id="1049933" idx="2"/>
            <a:endCxn id="1049952" idx="0"/>
          </p:cNvCxnSpPr>
          <p:nvPr/>
        </p:nvCxnSpPr>
        <p:spPr bwMode="auto">
          <a:xfrm>
            <a:off x="4865102" y="4267200"/>
            <a:ext cx="1" cy="301712"/>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049953" name="Chevron 71"/>
          <p:cNvSpPr/>
          <p:nvPr/>
        </p:nvSpPr>
        <p:spPr>
          <a:xfrm>
            <a:off x="7005253"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54" name="TextBox 72"/>
          <p:cNvSpPr txBox="1"/>
          <p:nvPr/>
        </p:nvSpPr>
        <p:spPr>
          <a:xfrm>
            <a:off x="7085931"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49955" name="Chevron 73"/>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56" name="TextBox 74"/>
          <p:cNvSpPr txBox="1"/>
          <p:nvPr/>
        </p:nvSpPr>
        <p:spPr>
          <a:xfrm>
            <a:off x="7371014"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49957" name="Chevron 76"/>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58" name="TextBox 77"/>
          <p:cNvSpPr txBox="1"/>
          <p:nvPr/>
        </p:nvSpPr>
        <p:spPr>
          <a:xfrm>
            <a:off x="7656097"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49959" name="Chevron 81"/>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60" name="TextBox 82"/>
          <p:cNvSpPr txBox="1"/>
          <p:nvPr/>
        </p:nvSpPr>
        <p:spPr>
          <a:xfrm>
            <a:off x="7941180"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49961" name="Chevron 84"/>
          <p:cNvSpPr/>
          <p:nvPr/>
        </p:nvSpPr>
        <p:spPr>
          <a:xfrm>
            <a:off x="8145585"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62" name="TextBox 85"/>
          <p:cNvSpPr txBox="1"/>
          <p:nvPr/>
        </p:nvSpPr>
        <p:spPr>
          <a:xfrm>
            <a:off x="8226263"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49963" name="Chevron 90"/>
          <p:cNvSpPr/>
          <p:nvPr/>
        </p:nvSpPr>
        <p:spPr>
          <a:xfrm>
            <a:off x="8430668"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49964" name="TextBox 91"/>
          <p:cNvSpPr txBox="1"/>
          <p:nvPr/>
        </p:nvSpPr>
        <p:spPr>
          <a:xfrm>
            <a:off x="8511346" y="206987"/>
            <a:ext cx="242505" cy="40011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
        <p:nvSpPr>
          <p:cNvPr id="1049965" name="Rectangle 70"/>
          <p:cNvSpPr/>
          <p:nvPr/>
        </p:nvSpPr>
        <p:spPr>
          <a:xfrm>
            <a:off x="1259466" y="2630406"/>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sp>
        <p:nvSpPr>
          <p:cNvPr id="1049966" name="Rectangle 92"/>
          <p:cNvSpPr/>
          <p:nvPr/>
        </p:nvSpPr>
        <p:spPr>
          <a:xfrm>
            <a:off x="1258550" y="275772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sp>
        <p:nvSpPr>
          <p:cNvPr id="1049967" name="Rectangle 94"/>
          <p:cNvSpPr/>
          <p:nvPr/>
        </p:nvSpPr>
        <p:spPr>
          <a:xfrm>
            <a:off x="1263597" y="2883805"/>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nvGrpSpPr>
          <p:cNvPr id="323" name="Group 97"/>
          <p:cNvGrpSpPr/>
          <p:nvPr/>
        </p:nvGrpSpPr>
        <p:grpSpPr>
          <a:xfrm>
            <a:off x="5814474" y="4881832"/>
            <a:ext cx="225656" cy="215444"/>
            <a:chOff x="882597" y="2487148"/>
            <a:chExt cx="225656" cy="215444"/>
          </a:xfrm>
        </p:grpSpPr>
        <p:sp>
          <p:nvSpPr>
            <p:cNvPr id="1049968" name="Rectangle 98"/>
            <p:cNvSpPr/>
            <p:nvPr/>
          </p:nvSpPr>
          <p:spPr>
            <a:xfrm>
              <a:off x="946110" y="2551583"/>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endParaRPr lang="zh-CN" altLang="en-US" sz="900" dirty="0">
                <a:solidFill>
                  <a:srgbClr val="002060"/>
                </a:solidFill>
                <a:latin typeface="华文楷体" panose="02010600040101010101" pitchFamily="2" charset="-122"/>
              </a:endParaRPr>
            </a:p>
          </p:txBody>
        </p:sp>
        <p:sp>
          <p:nvSpPr>
            <p:cNvPr id="1049969" name="Rectangle 99"/>
            <p:cNvSpPr/>
            <p:nvPr/>
          </p:nvSpPr>
          <p:spPr>
            <a:xfrm>
              <a:off x="882597" y="248714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grpSp>
        <p:nvGrpSpPr>
          <p:cNvPr id="324" name="Group 100"/>
          <p:cNvGrpSpPr/>
          <p:nvPr/>
        </p:nvGrpSpPr>
        <p:grpSpPr>
          <a:xfrm>
            <a:off x="5814474" y="5037707"/>
            <a:ext cx="225656" cy="215444"/>
            <a:chOff x="882597" y="2487148"/>
            <a:chExt cx="225656" cy="215444"/>
          </a:xfrm>
        </p:grpSpPr>
        <p:sp>
          <p:nvSpPr>
            <p:cNvPr id="1049970" name="Rectangle 101"/>
            <p:cNvSpPr/>
            <p:nvPr/>
          </p:nvSpPr>
          <p:spPr>
            <a:xfrm>
              <a:off x="946110" y="2551583"/>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endParaRPr lang="zh-CN" altLang="en-US" sz="900" dirty="0">
                <a:solidFill>
                  <a:srgbClr val="002060"/>
                </a:solidFill>
                <a:latin typeface="华文楷体" panose="02010600040101010101" pitchFamily="2" charset="-122"/>
              </a:endParaRPr>
            </a:p>
          </p:txBody>
        </p:sp>
        <p:sp>
          <p:nvSpPr>
            <p:cNvPr id="1049971" name="Rectangle 102"/>
            <p:cNvSpPr/>
            <p:nvPr/>
          </p:nvSpPr>
          <p:spPr>
            <a:xfrm>
              <a:off x="882597" y="248714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grpSp>
        <p:nvGrpSpPr>
          <p:cNvPr id="325" name="Group 103"/>
          <p:cNvGrpSpPr/>
          <p:nvPr/>
        </p:nvGrpSpPr>
        <p:grpSpPr>
          <a:xfrm>
            <a:off x="5814474" y="5194135"/>
            <a:ext cx="225656" cy="215444"/>
            <a:chOff x="882597" y="2487148"/>
            <a:chExt cx="225656" cy="215444"/>
          </a:xfrm>
        </p:grpSpPr>
        <p:sp>
          <p:nvSpPr>
            <p:cNvPr id="1049972" name="Rectangle 105"/>
            <p:cNvSpPr/>
            <p:nvPr/>
          </p:nvSpPr>
          <p:spPr>
            <a:xfrm>
              <a:off x="946110" y="2551583"/>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endParaRPr lang="zh-CN" altLang="en-US" sz="900" dirty="0">
                <a:solidFill>
                  <a:srgbClr val="002060"/>
                </a:solidFill>
                <a:latin typeface="华文楷体" panose="02010600040101010101" pitchFamily="2" charset="-122"/>
              </a:endParaRPr>
            </a:p>
          </p:txBody>
        </p:sp>
        <p:sp>
          <p:nvSpPr>
            <p:cNvPr id="1049973" name="Rectangle 106"/>
            <p:cNvSpPr/>
            <p:nvPr/>
          </p:nvSpPr>
          <p:spPr>
            <a:xfrm>
              <a:off x="882597" y="248714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grpSp>
        <p:nvGrpSpPr>
          <p:cNvPr id="326" name="Group 111"/>
          <p:cNvGrpSpPr/>
          <p:nvPr/>
        </p:nvGrpSpPr>
        <p:grpSpPr>
          <a:xfrm>
            <a:off x="5814474" y="5339419"/>
            <a:ext cx="225656" cy="215444"/>
            <a:chOff x="882597" y="2487148"/>
            <a:chExt cx="225656" cy="215444"/>
          </a:xfrm>
        </p:grpSpPr>
        <p:sp>
          <p:nvSpPr>
            <p:cNvPr id="1049974" name="Rectangle 114"/>
            <p:cNvSpPr/>
            <p:nvPr/>
          </p:nvSpPr>
          <p:spPr>
            <a:xfrm>
              <a:off x="946110" y="2551583"/>
              <a:ext cx="91440" cy="91440"/>
            </a:xfrm>
            <a:prstGeom prst="rect">
              <a:avLst/>
            </a:prstGeom>
            <a:solidFill>
              <a:schemeClr val="bg1"/>
            </a:solidFill>
            <a:ln>
              <a:solidFill>
                <a:schemeClr val="tx1"/>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lIns="64008" tIns="32004" rIns="106013" bIns="32004" spcCol="1270" rtlCol="0" anchor="ctr"/>
            <a:p>
              <a:pPr defTabSz="533400">
                <a:lnSpc>
                  <a:spcPct val="90000"/>
                </a:lnSpc>
                <a:spcAft>
                  <a:spcPct val="35000"/>
                </a:spcAft>
              </a:pPr>
              <a:endParaRPr lang="zh-CN" altLang="en-US" sz="900" dirty="0">
                <a:solidFill>
                  <a:srgbClr val="002060"/>
                </a:solidFill>
                <a:latin typeface="华文楷体" panose="02010600040101010101" pitchFamily="2" charset="-122"/>
              </a:endParaRPr>
            </a:p>
          </p:txBody>
        </p:sp>
        <p:sp>
          <p:nvSpPr>
            <p:cNvPr id="1049975" name="Rectangle 115"/>
            <p:cNvSpPr/>
            <p:nvPr/>
          </p:nvSpPr>
          <p:spPr>
            <a:xfrm>
              <a:off x="882597" y="2487148"/>
              <a:ext cx="225656" cy="215444"/>
            </a:xfrm>
            <a:prstGeom prst="rect">
              <a:avLst/>
            </a:prstGeom>
          </p:spPr>
          <p:txBody>
            <a:bodyPr wrap="square" anchor="ctr">
              <a:spAutoFit/>
            </a:bodyPr>
            <a:p>
              <a:pPr algn="ctr" defTabSz="533400"/>
              <a:r>
                <a:rPr lang="en-US" altLang="zh-CN" sz="800" dirty="0">
                  <a:solidFill>
                    <a:srgbClr val="002060"/>
                  </a:solidFill>
                  <a:latin typeface="华文楷体" panose="02010600040101010101" pitchFamily="2" charset="-122"/>
                </a:rPr>
                <a:t>√</a:t>
              </a:r>
              <a:endParaRPr lang="zh-CN" altLang="en-US" sz="800" dirty="0">
                <a:solidFill>
                  <a:srgbClr val="002060"/>
                </a:solidFill>
                <a:latin typeface="华文楷体" panose="02010600040101010101" pitchFamily="2" charset="-122"/>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49979" name="Rectangle 24"/>
          <p:cNvSpPr>
            <a:spLocks noChangeArrowheads="1"/>
          </p:cNvSpPr>
          <p:nvPr/>
        </p:nvSpPr>
        <p:spPr bwMode="auto">
          <a:xfrm>
            <a:off x="466209" y="872740"/>
            <a:ext cx="5716466" cy="5184000"/>
          </a:xfrm>
          <a:prstGeom prst="roundRect">
            <a:avLst>
              <a:gd name="adj" fmla="val 1830"/>
            </a:avLst>
          </a:prstGeom>
          <a:solidFill>
            <a:sysClr val="window" lastClr="FFFFFF"/>
          </a:solidFill>
          <a:ln w="9525" algn="ctr">
            <a:solidFill>
              <a:sysClr val="window" lastClr="FFFFFF">
                <a:lumMod val="50000"/>
              </a:sysClr>
            </a:solidFill>
            <a:miter lim="800000"/>
          </a:ln>
          <a:effectLst>
            <a:outerShdw blurRad="50800" dist="38100" dir="2700000" algn="tl" rotWithShape="0">
              <a:prstClr val="black">
                <a:alpha val="40000"/>
              </a:prstClr>
            </a:outerShdw>
          </a:effectLst>
        </p:spPr>
        <p:txBody>
          <a:bodyPr wrap="none" anchor="ctr"/>
          <a:p>
            <a:pPr algn="ctr" eaLnBrk="0" hangingPunct="0"/>
            <a:endParaRPr lang="en-US" altLang="zh-CN" kern="0" dirty="0">
              <a:solidFill>
                <a:srgbClr val="002060"/>
              </a:solidFill>
              <a:latin typeface="华文楷体" panose="02010600040101010101" pitchFamily="2" charset="-122"/>
              <a:cs typeface="Arial" panose="020B0604020202020204"/>
            </a:endParaRPr>
          </a:p>
        </p:txBody>
      </p:sp>
      <p:sp>
        <p:nvSpPr>
          <p:cNvPr id="1049980" name="Rectangle 178"/>
          <p:cNvSpPr/>
          <p:nvPr/>
        </p:nvSpPr>
        <p:spPr>
          <a:xfrm>
            <a:off x="528363" y="2960972"/>
            <a:ext cx="1694958" cy="1620180"/>
          </a:xfrm>
          <a:prstGeom prst="rect">
            <a:avLst/>
          </a:prstGeom>
          <a:solidFill>
            <a:srgbClr val="29C2FF"/>
          </a:solidFill>
        </p:spPr>
        <p:style>
          <a:lnRef idx="1">
            <a:schemeClr val="accent1"/>
          </a:lnRef>
          <a:fillRef idx="2">
            <a:schemeClr val="accent1"/>
          </a:fillRef>
          <a:effectRef idx="1">
            <a:schemeClr val="accent1"/>
          </a:effectRef>
          <a:fontRef idx="minor">
            <a:schemeClr val="dk1"/>
          </a:fontRef>
        </p:style>
        <p:txBody>
          <a:bodyPr lIns="64008" tIns="32004" rIns="106013" bIns="32004" spcCol="1270" rtlCol="0" anchor="t" anchorCtr="0"/>
          <a:p>
            <a:pPr defTabSz="533400">
              <a:lnSpc>
                <a:spcPct val="90000"/>
              </a:lnSpc>
              <a:spcAft>
                <a:spcPct val="35000"/>
              </a:spcAft>
            </a:pPr>
            <a:endParaRPr lang="zh-CN" altLang="en-US" sz="1400" dirty="0">
              <a:solidFill>
                <a:srgbClr val="002060"/>
              </a:solidFill>
              <a:latin typeface="华文楷体" panose="02010600040101010101" pitchFamily="2" charset="-122"/>
            </a:endParaRPr>
          </a:p>
        </p:txBody>
      </p:sp>
      <p:sp>
        <p:nvSpPr>
          <p:cNvPr id="1049981" name="Rectangle 175"/>
          <p:cNvSpPr/>
          <p:nvPr/>
        </p:nvSpPr>
        <p:spPr>
          <a:xfrm>
            <a:off x="4483264" y="1448804"/>
            <a:ext cx="1562020" cy="2844316"/>
          </a:xfrm>
          <a:prstGeom prst="rect">
            <a:avLst/>
          </a:prstGeom>
          <a:solidFill>
            <a:srgbClr val="29C2FF"/>
          </a:solidFill>
        </p:spPr>
        <p:style>
          <a:lnRef idx="1">
            <a:schemeClr val="accent1"/>
          </a:lnRef>
          <a:fillRef idx="2">
            <a:schemeClr val="accent1"/>
          </a:fillRef>
          <a:effectRef idx="1">
            <a:schemeClr val="accent1"/>
          </a:effectRef>
          <a:fontRef idx="minor">
            <a:schemeClr val="dk1"/>
          </a:fontRef>
        </p:style>
        <p:txBody>
          <a:bodyPr lIns="64008" tIns="32004" rIns="106013" bIns="32004" spcCol="1270" rtlCol="0" anchor="t" anchorCtr="0"/>
          <a:p>
            <a:pPr defTabSz="533400">
              <a:lnSpc>
                <a:spcPct val="90000"/>
              </a:lnSpc>
              <a:spcAft>
                <a:spcPct val="35000"/>
              </a:spcAft>
            </a:pPr>
            <a:endParaRPr lang="zh-CN" altLang="en-US" sz="1400" dirty="0">
              <a:solidFill>
                <a:srgbClr val="002060"/>
              </a:solidFill>
              <a:latin typeface="华文楷体" panose="02010600040101010101" pitchFamily="2" charset="-122"/>
            </a:endParaRPr>
          </a:p>
        </p:txBody>
      </p:sp>
      <p:sp>
        <p:nvSpPr>
          <p:cNvPr id="1049982" name="Rectangle 172"/>
          <p:cNvSpPr/>
          <p:nvPr/>
        </p:nvSpPr>
        <p:spPr>
          <a:xfrm>
            <a:off x="2489199" y="1484808"/>
            <a:ext cx="1694958" cy="2304256"/>
          </a:xfrm>
          <a:prstGeom prst="rect">
            <a:avLst/>
          </a:prstGeom>
          <a:solidFill>
            <a:srgbClr val="29C2FF"/>
          </a:solidFill>
        </p:spPr>
        <p:style>
          <a:lnRef idx="1">
            <a:schemeClr val="accent1"/>
          </a:lnRef>
          <a:fillRef idx="2">
            <a:schemeClr val="accent1"/>
          </a:fillRef>
          <a:effectRef idx="1">
            <a:schemeClr val="accent1"/>
          </a:effectRef>
          <a:fontRef idx="minor">
            <a:schemeClr val="dk1"/>
          </a:fontRef>
        </p:style>
        <p:txBody>
          <a:bodyPr lIns="64008" tIns="32004" rIns="106013" bIns="32004" spcCol="1270" rtlCol="0" anchor="t" anchorCtr="0"/>
          <a:p>
            <a:pPr defTabSz="533400">
              <a:lnSpc>
                <a:spcPct val="90000"/>
              </a:lnSpc>
              <a:spcAft>
                <a:spcPct val="35000"/>
              </a:spcAft>
            </a:pPr>
            <a:endParaRPr lang="zh-CN" altLang="en-US" sz="1400" dirty="0">
              <a:solidFill>
                <a:srgbClr val="002060"/>
              </a:solidFill>
              <a:latin typeface="华文楷体" panose="02010600040101010101" pitchFamily="2" charset="-122"/>
            </a:endParaRPr>
          </a:p>
        </p:txBody>
      </p:sp>
      <p:sp>
        <p:nvSpPr>
          <p:cNvPr id="1049983" name="Rectangle 166"/>
          <p:cNvSpPr/>
          <p:nvPr/>
        </p:nvSpPr>
        <p:spPr>
          <a:xfrm>
            <a:off x="528363" y="1484808"/>
            <a:ext cx="1694958" cy="1404156"/>
          </a:xfrm>
          <a:prstGeom prst="rect">
            <a:avLst/>
          </a:prstGeom>
          <a:solidFill>
            <a:srgbClr val="29C2FF"/>
          </a:solidFill>
        </p:spPr>
        <p:style>
          <a:lnRef idx="1">
            <a:schemeClr val="accent1"/>
          </a:lnRef>
          <a:fillRef idx="2">
            <a:schemeClr val="accent1"/>
          </a:fillRef>
          <a:effectRef idx="1">
            <a:schemeClr val="accent1"/>
          </a:effectRef>
          <a:fontRef idx="minor">
            <a:schemeClr val="dk1"/>
          </a:fontRef>
        </p:style>
        <p:txBody>
          <a:bodyPr lIns="64008" tIns="32004" rIns="106013" bIns="32004" spcCol="1270" rtlCol="0" anchor="t" anchorCtr="0"/>
          <a:p>
            <a:pPr defTabSz="533400">
              <a:lnSpc>
                <a:spcPct val="90000"/>
              </a:lnSpc>
              <a:spcAft>
                <a:spcPct val="35000"/>
              </a:spcAft>
            </a:pPr>
            <a:endParaRPr lang="zh-CN" altLang="en-US" sz="1400" dirty="0">
              <a:solidFill>
                <a:srgbClr val="002060"/>
              </a:solidFill>
              <a:latin typeface="华文楷体" panose="02010600040101010101" pitchFamily="2" charset="-122"/>
            </a:endParaRPr>
          </a:p>
        </p:txBody>
      </p:sp>
      <p:sp>
        <p:nvSpPr>
          <p:cNvPr id="1049984" name="Rectangle 7"/>
          <p:cNvSpPr>
            <a:spLocks noChangeArrowheads="1"/>
          </p:cNvSpPr>
          <p:nvPr>
            <p:custDataLst>
              <p:tags r:id="rId1"/>
            </p:custDataLst>
          </p:nvPr>
        </p:nvSpPr>
        <p:spPr bwMode="auto">
          <a:xfrm>
            <a:off x="466348" y="874652"/>
            <a:ext cx="5715692"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成本核算</a:t>
            </a:r>
            <a:endParaRPr lang="en-US" altLang="en-US" sz="1400" b="1" dirty="0">
              <a:solidFill>
                <a:schemeClr val="bg1"/>
              </a:solidFill>
            </a:endParaRPr>
          </a:p>
        </p:txBody>
      </p:sp>
      <p:sp>
        <p:nvSpPr>
          <p:cNvPr id="1049985" name="Rectangle 7"/>
          <p:cNvSpPr>
            <a:spLocks noChangeArrowheads="1"/>
          </p:cNvSpPr>
          <p:nvPr>
            <p:custDataLst>
              <p:tags r:id="rId2"/>
            </p:custDataLst>
          </p:nvPr>
        </p:nvSpPr>
        <p:spPr bwMode="auto">
          <a:xfrm>
            <a:off x="6449158" y="3537036"/>
            <a:ext cx="2990850" cy="2521274"/>
          </a:xfrm>
          <a:prstGeom prst="roundRect">
            <a:avLst>
              <a:gd name="adj" fmla="val 3814"/>
            </a:avLst>
          </a:prstGeom>
          <a:solidFill>
            <a:sysClr val="window" lastClr="FFFFFF"/>
          </a:solidFill>
          <a:ln w="9525">
            <a:solidFill>
              <a:sysClr val="window" lastClr="FFFFFF">
                <a:lumMod val="65000"/>
              </a:sys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使用分层次的项目结构作为生产成本的归集的对象，可以按照项目的多层次结构不同时间段进行成本统计分析。</a:t>
            </a:r>
            <a:endParaRPr lang="en-US" altLang="zh-CN"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按作业分摊制造费用或直接记账的方式将成本记账到项目，实现全成本核算。</a:t>
            </a:r>
            <a:endParaRPr lang="en-US" altLang="zh-CN" sz="1200" kern="0" dirty="0">
              <a:solidFill>
                <a:srgbClr val="002060"/>
              </a:solidFill>
              <a:latin typeface="华文楷体" panose="02010600040101010101" pitchFamily="2" charset="-122"/>
            </a:endParaRPr>
          </a:p>
          <a:p>
            <a:pPr marL="192405" lvl="2" indent="-189230" eaLnBrk="0" hangingPunct="0">
              <a:lnSpc>
                <a:spcPct val="90000"/>
              </a:lnSpc>
              <a:spcBef>
                <a:spcPct val="40000"/>
              </a:spcBef>
              <a:buClr>
                <a:srgbClr val="002776"/>
              </a:buClr>
              <a:buSzPct val="50000"/>
              <a:buFont typeface="Wingdings" panose="05000000000000000000" pitchFamily="2" charset="2"/>
              <a:buChar char="n"/>
            </a:pPr>
            <a:r>
              <a:rPr lang="zh-CN" altLang="en-US" sz="1200" kern="0" dirty="0">
                <a:solidFill>
                  <a:srgbClr val="002060"/>
                </a:solidFill>
                <a:latin typeface="华文楷体" panose="02010600040101010101" pitchFamily="2" charset="-122"/>
              </a:rPr>
              <a:t>按生产订单进行的零部件管理可以方便的实现不同零部件成本的分析控制。</a:t>
            </a:r>
            <a:endParaRPr lang="en-US" altLang="zh-CN" sz="1200" kern="0" dirty="0">
              <a:solidFill>
                <a:srgbClr val="002060"/>
              </a:solidFill>
              <a:latin typeface="华文楷体" panose="02010600040101010101" pitchFamily="2" charset="-122"/>
            </a:endParaRPr>
          </a:p>
          <a:p>
            <a:pPr marL="192405" lvl="2" indent="-189230">
              <a:spcBef>
                <a:spcPct val="40000"/>
              </a:spcBef>
              <a:buSzPct val="70000"/>
              <a:buFont typeface="Arial" panose="020B0604020202020204" pitchFamily="34" charset="0"/>
              <a:buChar char="•"/>
            </a:pPr>
            <a:endParaRPr lang="en-US" altLang="zh-CN" sz="1200" kern="0" dirty="0">
              <a:solidFill>
                <a:srgbClr val="002060"/>
              </a:solidFill>
              <a:latin typeface="华文楷体" panose="02010600040101010101" pitchFamily="2" charset="-122"/>
            </a:endParaRPr>
          </a:p>
          <a:p>
            <a:pPr marL="192405" lvl="2" indent="-189230">
              <a:spcBef>
                <a:spcPct val="40000"/>
              </a:spcBef>
              <a:buSzPct val="70000"/>
              <a:buFont typeface="Arial" panose="020B0604020202020204" pitchFamily="34" charset="0"/>
              <a:buChar char="•"/>
            </a:pPr>
            <a:endParaRPr lang="en-US" altLang="zh-CN" sz="1200" kern="0" dirty="0">
              <a:solidFill>
                <a:srgbClr val="002060"/>
              </a:solidFill>
              <a:latin typeface="华文楷体" panose="02010600040101010101" pitchFamily="2" charset="-122"/>
            </a:endParaRPr>
          </a:p>
        </p:txBody>
      </p:sp>
      <p:sp>
        <p:nvSpPr>
          <p:cNvPr id="1049986" name="Title 1"/>
          <p:cNvSpPr>
            <a:spLocks noGrp="1"/>
          </p:cNvSpPr>
          <p:nvPr>
            <p:ph type="title"/>
          </p:nvPr>
        </p:nvSpPr>
        <p:spPr>
          <a:xfrm>
            <a:off x="390002" y="320000"/>
            <a:ext cx="9126000" cy="254000"/>
          </a:xfrm>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ea typeface="+mj-ea"/>
              </a:rPr>
              <a:t>项目型生产方案介绍</a:t>
            </a:r>
            <a:r>
              <a:rPr lang="en-US" altLang="zh-CN" dirty="0">
                <a:latin typeface="+mj-ea"/>
                <a:ea typeface="+mj-ea"/>
              </a:rPr>
              <a:t>–</a:t>
            </a:r>
            <a:r>
              <a:rPr lang="zh-CN" altLang="en-US" dirty="0">
                <a:latin typeface="+mj-ea"/>
                <a:ea typeface="+mj-ea"/>
              </a:rPr>
              <a:t>项目成本核算</a:t>
            </a:r>
            <a:endParaRPr lang="zh-CN" altLang="en-US" dirty="0">
              <a:latin typeface="+mj-ea"/>
              <a:ea typeface="+mj-ea"/>
            </a:endParaRPr>
          </a:p>
        </p:txBody>
      </p:sp>
      <p:sp>
        <p:nvSpPr>
          <p:cNvPr id="1049987" name="Rectangle 5"/>
          <p:cNvSpPr>
            <a:spLocks noChangeArrowheads="1"/>
          </p:cNvSpPr>
          <p:nvPr>
            <p:custDataLst>
              <p:tags r:id="rId3"/>
            </p:custDataLst>
          </p:nvPr>
        </p:nvSpPr>
        <p:spPr bwMode="auto">
          <a:xfrm>
            <a:off x="6449158" y="838201"/>
            <a:ext cx="2990850" cy="2626831"/>
          </a:xfrm>
          <a:prstGeom prst="roundRect">
            <a:avLst>
              <a:gd name="adj" fmla="val 3028"/>
            </a:avLst>
          </a:prstGeom>
          <a:solidFill>
            <a:sysClr val="window" lastClr="FFFFFF"/>
          </a:solidFill>
          <a:ln w="9525">
            <a:solidFill>
              <a:sysClr val="window" lastClr="FFFFFF">
                <a:lumMod val="65000"/>
              </a:sysClr>
            </a:solidFill>
            <a:miter lim="800000"/>
          </a:ln>
          <a:effectLst>
            <a:outerShdw blurRad="50800" dist="38100" dir="2700000" algn="tl" rotWithShape="0">
              <a:prstClr val="black">
                <a:alpha val="40000"/>
              </a:prstClr>
            </a:outerShdw>
          </a:effectLst>
        </p:spPr>
        <p:txBody>
          <a:bodyPr lIns="72000" tIns="432000" rIns="72000"/>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按照产品的特点创建符合财务核算的层层分解的项目结构。</a:t>
            </a:r>
            <a:endParaRPr lang="en-US" altLang="zh-CN"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FF0000"/>
                </a:solidFill>
                <a:latin typeface="华文楷体" panose="02010600040101010101" pitchFamily="2" charset="-122"/>
              </a:rPr>
              <a:t>部套的生产成本使用生产订单管理，整机的生产成本使用项目管理，</a:t>
            </a:r>
            <a:r>
              <a:rPr lang="zh-CN" altLang="en-US" sz="1200" kern="0" dirty="0">
                <a:solidFill>
                  <a:srgbClr val="002060"/>
                </a:solidFill>
                <a:latin typeface="华文楷体" panose="02010600040101010101" pitchFamily="2" charset="-122"/>
              </a:rPr>
              <a:t>制造费用通过作业确认的方式或直接分摊到生产订单和项目。 </a:t>
            </a:r>
            <a:endParaRPr lang="en-US" altLang="zh-CN" sz="1200" kern="0" dirty="0">
              <a:solidFill>
                <a:srgbClr val="002060"/>
              </a:solidFill>
              <a:latin typeface="华文楷体" panose="02010600040101010101" pitchFamily="2" charset="-122"/>
            </a:endParaRPr>
          </a:p>
          <a:p>
            <a:pPr marL="192405" lvl="2" indent="-189230" eaLnBrk="0" hangingPunct="0">
              <a:spcBef>
                <a:spcPct val="40000"/>
              </a:spcBef>
              <a:buClr>
                <a:srgbClr val="002776"/>
              </a:buClr>
              <a:buSzPct val="50000"/>
              <a:buFont typeface="Wingdings" panose="05000000000000000000" pitchFamily="2" charset="2"/>
              <a:buChar char="l"/>
            </a:pPr>
            <a:r>
              <a:rPr lang="zh-CN" altLang="en-US" sz="1200" kern="0" dirty="0">
                <a:solidFill>
                  <a:srgbClr val="002060"/>
                </a:solidFill>
                <a:latin typeface="华文楷体" panose="02010600040101010101" pitchFamily="2" charset="-122"/>
              </a:rPr>
              <a:t>生产订单完工直接将成本结算到项目的部套，项目完工后根据百分比法或全部将成本结算到销售成本。</a:t>
            </a:r>
            <a:endParaRPr lang="en-US" altLang="zh-CN" sz="1200" kern="0" dirty="0">
              <a:solidFill>
                <a:srgbClr val="002060"/>
              </a:solidFill>
              <a:latin typeface="华文楷体" panose="02010600040101010101" pitchFamily="2" charset="-122"/>
            </a:endParaRPr>
          </a:p>
        </p:txBody>
      </p:sp>
      <p:sp>
        <p:nvSpPr>
          <p:cNvPr id="1049988" name="Rectangle 6"/>
          <p:cNvSpPr>
            <a:spLocks noChangeArrowheads="1"/>
          </p:cNvSpPr>
          <p:nvPr>
            <p:custDataLst>
              <p:tags r:id="rId4"/>
            </p:custDataLst>
          </p:nvPr>
        </p:nvSpPr>
        <p:spPr bwMode="auto">
          <a:xfrm>
            <a:off x="6449158" y="838212"/>
            <a:ext cx="2990850"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解决方案要点</a:t>
            </a:r>
            <a:endParaRPr lang="zh-CN" altLang="en-GB" sz="1400" b="1" dirty="0">
              <a:solidFill>
                <a:schemeClr val="bg1"/>
              </a:solidFill>
              <a:latin typeface="华文楷体" panose="02010600040101010101" pitchFamily="2" charset="-122"/>
            </a:endParaRPr>
          </a:p>
        </p:txBody>
      </p:sp>
      <p:sp>
        <p:nvSpPr>
          <p:cNvPr id="1049989" name="Rectangle 8"/>
          <p:cNvSpPr>
            <a:spLocks noChangeArrowheads="1"/>
          </p:cNvSpPr>
          <p:nvPr>
            <p:custDataLst>
              <p:tags r:id="rId5"/>
            </p:custDataLst>
          </p:nvPr>
        </p:nvSpPr>
        <p:spPr bwMode="auto">
          <a:xfrm>
            <a:off x="6449158" y="3537043"/>
            <a:ext cx="2990850" cy="396875"/>
          </a:xfrm>
          <a:prstGeom prst="roundRect">
            <a:avLst/>
          </a:prstGeom>
          <a:solidFill>
            <a:srgbClr val="00A1DE"/>
          </a:solidFill>
          <a:ln>
            <a:headEnd type="none" w="sm" len="sm"/>
            <a:tailEnd type="none" w="sm" len="sm"/>
          </a:ln>
          <a:effectLst/>
        </p:spPr>
        <p:style>
          <a:lnRef idx="1">
            <a:schemeClr val="accent1"/>
          </a:lnRef>
          <a:fillRef idx="2">
            <a:schemeClr val="accent1"/>
          </a:fillRef>
          <a:effectRef idx="1">
            <a:schemeClr val="accent1"/>
          </a:effectRef>
          <a:fontRef idx="minor">
            <a:schemeClr val="dk1"/>
          </a:fontRef>
        </p:style>
        <p:txBody>
          <a:bodyPr anchor="ctr"/>
          <a:p>
            <a:pPr algn="ctr" eaLnBrk="0" hangingPunct="0"/>
            <a:r>
              <a:rPr lang="zh-CN" altLang="en-US" sz="1400" b="1" dirty="0">
                <a:solidFill>
                  <a:schemeClr val="bg1"/>
                </a:solidFill>
                <a:latin typeface="华文楷体" panose="02010600040101010101" pitchFamily="2" charset="-122"/>
              </a:rPr>
              <a:t>价值体现</a:t>
            </a:r>
            <a:endParaRPr lang="zh-CN" altLang="en-GB" sz="1400" b="1" dirty="0">
              <a:solidFill>
                <a:schemeClr val="bg1"/>
              </a:solidFill>
              <a:latin typeface="华文楷体" panose="02010600040101010101" pitchFamily="2" charset="-122"/>
            </a:endParaRPr>
          </a:p>
        </p:txBody>
      </p:sp>
      <p:sp>
        <p:nvSpPr>
          <p:cNvPr id="1049990" name="AutoShape 26"/>
          <p:cNvSpPr>
            <a:spLocks noChangeArrowheads="1"/>
          </p:cNvSpPr>
          <p:nvPr>
            <p:custDataLst>
              <p:tags r:id="rId6"/>
            </p:custDataLst>
          </p:nvPr>
        </p:nvSpPr>
        <p:spPr bwMode="auto">
          <a:xfrm rot="5400000">
            <a:off x="3853973" y="3484166"/>
            <a:ext cx="4933950" cy="143608"/>
          </a:xfrm>
          <a:prstGeom prst="triangle">
            <a:avLst>
              <a:gd name="adj" fmla="val 50000"/>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ot="10800000" vert="eaVert" wrap="none" lIns="90000" tIns="46800" rIns="90000" bIns="46800" anchor="ctr"/>
          <a:p>
            <a:pPr algn="ctr" eaLnBrk="0" hangingPunct="0"/>
            <a:endParaRPr lang="en-GB" altLang="zh-CN" kern="0" dirty="0">
              <a:solidFill>
                <a:srgbClr val="002060"/>
              </a:solidFill>
              <a:latin typeface="华文楷体" panose="02010600040101010101" pitchFamily="2" charset="-122"/>
              <a:cs typeface="Arial" panose="020B0604020202020204"/>
            </a:endParaRPr>
          </a:p>
        </p:txBody>
      </p:sp>
      <p:sp>
        <p:nvSpPr>
          <p:cNvPr id="1049991" name="Rectangle 14"/>
          <p:cNvSpPr>
            <a:spLocks noChangeArrowheads="1"/>
          </p:cNvSpPr>
          <p:nvPr/>
        </p:nvSpPr>
        <p:spPr bwMode="auto">
          <a:xfrm>
            <a:off x="2579285" y="1831160"/>
            <a:ext cx="707547" cy="274749"/>
          </a:xfrm>
          <a:prstGeom prst="rect">
            <a:avLst/>
          </a:prstGeom>
          <a:solidFill>
            <a:srgbClr val="00479E"/>
          </a:solidFill>
          <a:ln w="9525">
            <a:solidFill>
              <a:schemeClr val="tx1"/>
            </a:solidFill>
            <a:miter lim="800000"/>
          </a:ln>
          <a:effectLst/>
        </p:spPr>
        <p:txBody>
          <a:bodyPr wrap="none" anchor="ctr"/>
          <a:p>
            <a:pPr algn="ctr"/>
            <a:r>
              <a:rPr lang="zh-CN" altLang="en-US" sz="1200" dirty="0">
                <a:solidFill>
                  <a:srgbClr val="FFFFFF"/>
                </a:solidFill>
                <a:latin typeface="华文楷体" panose="02010600040101010101" pitchFamily="2" charset="-122"/>
              </a:rPr>
              <a:t>部套</a:t>
            </a:r>
            <a:r>
              <a:rPr lang="en-US" altLang="zh-CN" sz="1200" dirty="0">
                <a:solidFill>
                  <a:srgbClr val="FFFFFF"/>
                </a:solidFill>
                <a:latin typeface="华文楷体" panose="02010600040101010101" pitchFamily="2" charset="-122"/>
              </a:rPr>
              <a:t>1</a:t>
            </a:r>
            <a:endParaRPr lang="zh-CN" altLang="en-US" sz="1200" dirty="0">
              <a:solidFill>
                <a:srgbClr val="FFFFFF"/>
              </a:solidFill>
              <a:latin typeface="华文楷体" panose="02010600040101010101" pitchFamily="2" charset="-122"/>
            </a:endParaRPr>
          </a:p>
        </p:txBody>
      </p:sp>
      <p:sp>
        <p:nvSpPr>
          <p:cNvPr id="1049992" name="Rectangle 15"/>
          <p:cNvSpPr>
            <a:spLocks noChangeArrowheads="1"/>
          </p:cNvSpPr>
          <p:nvPr/>
        </p:nvSpPr>
        <p:spPr bwMode="auto">
          <a:xfrm>
            <a:off x="3069537" y="3129379"/>
            <a:ext cx="568329" cy="274749"/>
          </a:xfrm>
          <a:prstGeom prst="rect">
            <a:avLst/>
          </a:prstGeom>
          <a:solidFill>
            <a:srgbClr val="00479E"/>
          </a:solidFill>
          <a:ln w="9525">
            <a:solidFill>
              <a:schemeClr val="tx1"/>
            </a:solidFill>
            <a:miter lim="800000"/>
          </a:ln>
          <a:effectLst/>
        </p:spPr>
        <p:txBody>
          <a:bodyPr wrap="none" anchor="ctr"/>
          <a:p>
            <a:pPr algn="ctr"/>
            <a:r>
              <a:rPr lang="zh-CN" altLang="en-US" sz="1200" dirty="0">
                <a:solidFill>
                  <a:srgbClr val="FFFFFF"/>
                </a:solidFill>
                <a:latin typeface="华文楷体" panose="02010600040101010101" pitchFamily="2" charset="-122"/>
              </a:rPr>
              <a:t>组件</a:t>
            </a:r>
            <a:r>
              <a:rPr lang="en-US" altLang="zh-CN" sz="1200" dirty="0">
                <a:solidFill>
                  <a:srgbClr val="FFFFFF"/>
                </a:solidFill>
                <a:latin typeface="华文楷体" panose="02010600040101010101" pitchFamily="2" charset="-122"/>
              </a:rPr>
              <a:t>…</a:t>
            </a:r>
            <a:endParaRPr lang="en-US" altLang="zh-CN" sz="1200" dirty="0">
              <a:solidFill>
                <a:srgbClr val="FFFFFF"/>
              </a:solidFill>
              <a:latin typeface="华文楷体" panose="02010600040101010101" pitchFamily="2" charset="-122"/>
            </a:endParaRPr>
          </a:p>
        </p:txBody>
      </p:sp>
      <p:sp>
        <p:nvSpPr>
          <p:cNvPr id="1049993" name="Rectangle 18"/>
          <p:cNvSpPr>
            <a:spLocks noChangeArrowheads="1"/>
          </p:cNvSpPr>
          <p:nvPr/>
        </p:nvSpPr>
        <p:spPr bwMode="auto">
          <a:xfrm>
            <a:off x="3047301" y="2155749"/>
            <a:ext cx="568329" cy="274749"/>
          </a:xfrm>
          <a:prstGeom prst="rect">
            <a:avLst/>
          </a:prstGeom>
          <a:solidFill>
            <a:srgbClr val="00479E"/>
          </a:solidFill>
          <a:ln w="9525">
            <a:solidFill>
              <a:schemeClr val="tx1"/>
            </a:solidFill>
            <a:miter lim="800000"/>
          </a:ln>
          <a:effectLst/>
        </p:spPr>
        <p:txBody>
          <a:bodyPr wrap="none" anchor="ctr"/>
          <a:p>
            <a:pPr algn="ctr"/>
            <a:r>
              <a:rPr lang="zh-CN" altLang="en-US" sz="1200" dirty="0">
                <a:solidFill>
                  <a:srgbClr val="FFFFFF"/>
                </a:solidFill>
                <a:latin typeface="华文楷体" panose="02010600040101010101" pitchFamily="2" charset="-122"/>
              </a:rPr>
              <a:t>组件</a:t>
            </a:r>
            <a:r>
              <a:rPr lang="en-US" altLang="zh-CN" sz="1200" dirty="0">
                <a:solidFill>
                  <a:srgbClr val="FFFFFF"/>
                </a:solidFill>
                <a:latin typeface="华文楷体" panose="02010600040101010101" pitchFamily="2" charset="-122"/>
              </a:rPr>
              <a:t>1</a:t>
            </a:r>
            <a:endParaRPr lang="en-US" altLang="zh-CN" sz="1200" dirty="0">
              <a:solidFill>
                <a:srgbClr val="FFFFFF"/>
              </a:solidFill>
              <a:latin typeface="华文楷体" panose="02010600040101010101" pitchFamily="2" charset="-122"/>
            </a:endParaRPr>
          </a:p>
        </p:txBody>
      </p:sp>
      <p:sp>
        <p:nvSpPr>
          <p:cNvPr id="1049994" name="Rectangle 30"/>
          <p:cNvSpPr>
            <a:spLocks noChangeArrowheads="1"/>
          </p:cNvSpPr>
          <p:nvPr/>
        </p:nvSpPr>
        <p:spPr bwMode="auto">
          <a:xfrm>
            <a:off x="3504133" y="2496325"/>
            <a:ext cx="534898" cy="274749"/>
          </a:xfrm>
          <a:prstGeom prst="rect">
            <a:avLst/>
          </a:prstGeom>
          <a:solidFill>
            <a:srgbClr val="00479E"/>
          </a:solidFill>
          <a:ln w="9525">
            <a:solidFill>
              <a:schemeClr val="tx1"/>
            </a:solidFill>
            <a:miter lim="800000"/>
          </a:ln>
          <a:effectLst/>
        </p:spPr>
        <p:txBody>
          <a:bodyPr wrap="none" anchor="ctr"/>
          <a:p>
            <a:pPr algn="ctr"/>
            <a:r>
              <a:rPr lang="zh-CN" altLang="en-US" sz="1200" dirty="0">
                <a:solidFill>
                  <a:srgbClr val="FFFFFF"/>
                </a:solidFill>
                <a:latin typeface="华文楷体" panose="02010600040101010101" pitchFamily="2" charset="-122"/>
              </a:rPr>
              <a:t>零件</a:t>
            </a:r>
            <a:r>
              <a:rPr lang="en-US" altLang="zh-CN" sz="1200" dirty="0">
                <a:solidFill>
                  <a:srgbClr val="FFFFFF"/>
                </a:solidFill>
                <a:latin typeface="华文楷体" panose="02010600040101010101" pitchFamily="2" charset="-122"/>
              </a:rPr>
              <a:t>1</a:t>
            </a:r>
            <a:endParaRPr lang="en-US" altLang="zh-CN" sz="1200" dirty="0">
              <a:solidFill>
                <a:srgbClr val="FFFFFF"/>
              </a:solidFill>
              <a:latin typeface="华文楷体" panose="02010600040101010101" pitchFamily="2" charset="-122"/>
            </a:endParaRPr>
          </a:p>
        </p:txBody>
      </p:sp>
      <p:sp>
        <p:nvSpPr>
          <p:cNvPr id="1049995" name="Rectangle 32"/>
          <p:cNvSpPr>
            <a:spLocks noChangeArrowheads="1"/>
          </p:cNvSpPr>
          <p:nvPr/>
        </p:nvSpPr>
        <p:spPr bwMode="auto">
          <a:xfrm>
            <a:off x="3504133" y="2804836"/>
            <a:ext cx="534898" cy="274749"/>
          </a:xfrm>
          <a:prstGeom prst="rect">
            <a:avLst/>
          </a:prstGeom>
          <a:solidFill>
            <a:srgbClr val="00479E"/>
          </a:solidFill>
          <a:ln w="9525">
            <a:solidFill>
              <a:schemeClr val="tx1"/>
            </a:solidFill>
            <a:miter lim="800000"/>
          </a:ln>
          <a:effectLst/>
        </p:spPr>
        <p:txBody>
          <a:bodyPr wrap="none" anchor="ctr"/>
          <a:p>
            <a:pPr algn="ctr"/>
            <a:r>
              <a:rPr lang="zh-CN" altLang="en-US" sz="1200" dirty="0">
                <a:solidFill>
                  <a:srgbClr val="FFFFFF"/>
                </a:solidFill>
                <a:latin typeface="华文楷体" panose="02010600040101010101" pitchFamily="2" charset="-122"/>
              </a:rPr>
              <a:t>零件</a:t>
            </a:r>
            <a:r>
              <a:rPr lang="en-US" altLang="zh-CN" sz="1200" dirty="0">
                <a:solidFill>
                  <a:srgbClr val="FFFFFF"/>
                </a:solidFill>
                <a:latin typeface="华文楷体" panose="02010600040101010101" pitchFamily="2" charset="-122"/>
              </a:rPr>
              <a:t>…</a:t>
            </a:r>
            <a:endParaRPr lang="en-US" altLang="zh-CN" sz="1200" dirty="0">
              <a:solidFill>
                <a:srgbClr val="FFFFFF"/>
              </a:solidFill>
              <a:latin typeface="华文楷体" panose="02010600040101010101" pitchFamily="2" charset="-122"/>
            </a:endParaRPr>
          </a:p>
        </p:txBody>
      </p:sp>
      <p:cxnSp>
        <p:nvCxnSpPr>
          <p:cNvPr id="3145934" name="Elbow Connector 106"/>
          <p:cNvCxnSpPr>
            <a:stCxn id="1049991" idx="2"/>
            <a:endCxn id="1049993" idx="1"/>
          </p:cNvCxnSpPr>
          <p:nvPr/>
        </p:nvCxnSpPr>
        <p:spPr bwMode="auto">
          <a:xfrm rot="16200000" flipH="1">
            <a:off x="2896581" y="2142359"/>
            <a:ext cx="187168" cy="114262"/>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935" name="Elbow Connector 112"/>
          <p:cNvCxnSpPr>
            <a:stCxn id="1049993" idx="2"/>
            <a:endCxn id="1049995" idx="1"/>
          </p:cNvCxnSpPr>
          <p:nvPr/>
        </p:nvCxnSpPr>
        <p:spPr bwMode="auto">
          <a:xfrm rot="16200000" flipH="1">
            <a:off x="3161938" y="2599997"/>
            <a:ext cx="511712" cy="17266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936" name="Elbow Connector 120"/>
          <p:cNvCxnSpPr>
            <a:stCxn id="1049993" idx="2"/>
            <a:endCxn id="1049994" idx="1"/>
          </p:cNvCxnSpPr>
          <p:nvPr/>
        </p:nvCxnSpPr>
        <p:spPr bwMode="auto">
          <a:xfrm rot="16200000" flipH="1">
            <a:off x="3316219" y="2445742"/>
            <a:ext cx="203201" cy="172665"/>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937" name="Elbow Connector 123"/>
          <p:cNvCxnSpPr>
            <a:stCxn id="1049991" idx="2"/>
            <a:endCxn id="1049992" idx="1"/>
          </p:cNvCxnSpPr>
          <p:nvPr/>
        </p:nvCxnSpPr>
        <p:spPr bwMode="auto">
          <a:xfrm rot="16200000" flipH="1">
            <a:off x="2420879" y="2618061"/>
            <a:ext cx="1160798" cy="136488"/>
          </a:xfrm>
          <a:prstGeom prst="bentConnector2">
            <a:avLst/>
          </a:prstGeom>
          <a:noFill/>
          <a:ln w="9525" cap="flat" cmpd="sng" algn="ctr">
            <a:solidFill>
              <a:schemeClr val="tx1"/>
            </a:solidFill>
            <a:prstDash val="solid"/>
            <a:round/>
            <a:headEnd type="none" w="med" len="med"/>
            <a:tailEnd type="none" w="med" len="med"/>
          </a:ln>
          <a:effectLst/>
        </p:spPr>
      </p:cxnSp>
      <p:sp>
        <p:nvSpPr>
          <p:cNvPr id="1049996" name="Rectangle 446"/>
          <p:cNvSpPr>
            <a:spLocks noChangeArrowheads="1"/>
          </p:cNvSpPr>
          <p:nvPr/>
        </p:nvSpPr>
        <p:spPr bwMode="auto">
          <a:xfrm>
            <a:off x="5285229" y="2220658"/>
            <a:ext cx="568329" cy="292133"/>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nSpc>
                <a:spcPct val="90000"/>
              </a:lnSpc>
            </a:pPr>
            <a:r>
              <a:rPr lang="zh-CN" altLang="en-US" sz="1200" dirty="0">
                <a:solidFill>
                  <a:srgbClr val="FFFFFF"/>
                </a:solidFill>
                <a:latin typeface="华文楷体" panose="02010600040101010101" pitchFamily="2" charset="-122"/>
              </a:rPr>
              <a:t>部套</a:t>
            </a:r>
            <a:r>
              <a:rPr lang="en-US" altLang="zh-CN" sz="1200" dirty="0">
                <a:solidFill>
                  <a:srgbClr val="FFFFFF"/>
                </a:solidFill>
                <a:latin typeface="华文楷体" panose="02010600040101010101" pitchFamily="2" charset="-122"/>
              </a:rPr>
              <a:t>1</a:t>
            </a:r>
            <a:endParaRPr lang="zh-CN" altLang="en-US" sz="1200" dirty="0">
              <a:solidFill>
                <a:srgbClr val="FFFFFF"/>
              </a:solidFill>
              <a:latin typeface="华文楷体" panose="02010600040101010101" pitchFamily="2" charset="-122"/>
            </a:endParaRPr>
          </a:p>
        </p:txBody>
      </p:sp>
      <p:sp>
        <p:nvSpPr>
          <p:cNvPr id="1049997" name="Rectangle 448"/>
          <p:cNvSpPr>
            <a:spLocks noChangeArrowheads="1"/>
          </p:cNvSpPr>
          <p:nvPr/>
        </p:nvSpPr>
        <p:spPr bwMode="auto">
          <a:xfrm>
            <a:off x="5285229" y="2905933"/>
            <a:ext cx="568329" cy="292133"/>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nSpc>
                <a:spcPct val="90000"/>
              </a:lnSpc>
            </a:pPr>
            <a:r>
              <a:rPr lang="zh-CN" altLang="en-US" sz="1200" dirty="0">
                <a:solidFill>
                  <a:srgbClr val="FFFFFF"/>
                </a:solidFill>
                <a:latin typeface="华文楷体" panose="02010600040101010101" pitchFamily="2" charset="-122"/>
              </a:rPr>
              <a:t>部套</a:t>
            </a:r>
            <a:r>
              <a:rPr lang="en-US" altLang="zh-CN" sz="1200" dirty="0">
                <a:solidFill>
                  <a:srgbClr val="FFFFFF"/>
                </a:solidFill>
                <a:latin typeface="华文楷体" panose="02010600040101010101" pitchFamily="2" charset="-122"/>
              </a:rPr>
              <a:t>…</a:t>
            </a:r>
            <a:endParaRPr lang="zh-CN" altLang="en-US" sz="1200" dirty="0">
              <a:solidFill>
                <a:srgbClr val="FFFFFF"/>
              </a:solidFill>
              <a:latin typeface="华文楷体" panose="02010600040101010101" pitchFamily="2" charset="-122"/>
            </a:endParaRPr>
          </a:p>
        </p:txBody>
      </p:sp>
      <p:sp>
        <p:nvSpPr>
          <p:cNvPr id="1049998" name="Rectangle 449"/>
          <p:cNvSpPr>
            <a:spLocks noChangeArrowheads="1"/>
          </p:cNvSpPr>
          <p:nvPr/>
        </p:nvSpPr>
        <p:spPr bwMode="auto">
          <a:xfrm>
            <a:off x="5285229" y="2548980"/>
            <a:ext cx="568329" cy="292133"/>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pPr>
              <a:lnSpc>
                <a:spcPct val="90000"/>
              </a:lnSpc>
            </a:pPr>
            <a:r>
              <a:rPr lang="zh-CN" altLang="en-US" sz="1200" dirty="0">
                <a:solidFill>
                  <a:srgbClr val="FFFFFF"/>
                </a:solidFill>
                <a:latin typeface="华文楷体" panose="02010600040101010101" pitchFamily="2" charset="-122"/>
              </a:rPr>
              <a:t>部套</a:t>
            </a:r>
            <a:r>
              <a:rPr lang="en-US" altLang="zh-CN" sz="1200" dirty="0">
                <a:solidFill>
                  <a:srgbClr val="FFFFFF"/>
                </a:solidFill>
                <a:latin typeface="华文楷体" panose="02010600040101010101" pitchFamily="2" charset="-122"/>
              </a:rPr>
              <a:t>2</a:t>
            </a:r>
            <a:endParaRPr lang="zh-CN" altLang="en-US" sz="1200" dirty="0">
              <a:solidFill>
                <a:srgbClr val="FFFFFF"/>
              </a:solidFill>
              <a:latin typeface="华文楷体" panose="02010600040101010101" pitchFamily="2" charset="-122"/>
            </a:endParaRPr>
          </a:p>
        </p:txBody>
      </p:sp>
      <p:sp>
        <p:nvSpPr>
          <p:cNvPr id="1049999" name="Rectangle 267"/>
          <p:cNvSpPr/>
          <p:nvPr/>
        </p:nvSpPr>
        <p:spPr bwMode="auto">
          <a:xfrm>
            <a:off x="4616619" y="1863611"/>
            <a:ext cx="735485" cy="290592"/>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none" lIns="72000" tIns="36000" rIns="72000" bIns="36000" numCol="1" rtlCol="0" anchor="ctr" anchorCtr="0" compatLnSpc="1"/>
          <a:p>
            <a:r>
              <a:rPr lang="zh-CN" altLang="en-US" sz="1200" b="1" dirty="0">
                <a:solidFill>
                  <a:srgbClr val="FFFFFF"/>
                </a:solidFill>
                <a:latin typeface="华文楷体" panose="02010600040101010101" pitchFamily="2" charset="-122"/>
                <a:cs typeface="Arial" panose="020B0604020202020204" pitchFamily="34" charset="0"/>
              </a:rPr>
              <a:t>项目</a:t>
            </a:r>
            <a:r>
              <a:rPr lang="en-US" altLang="zh-CN" sz="1200" dirty="0">
                <a:solidFill>
                  <a:srgbClr val="FFFFFF"/>
                </a:solidFill>
                <a:latin typeface="华文楷体" panose="02010600040101010101" pitchFamily="2" charset="-122"/>
                <a:cs typeface="Arial" panose="020B0604020202020204" pitchFamily="34" charset="0"/>
              </a:rPr>
              <a:t>1</a:t>
            </a:r>
            <a:endParaRPr lang="zh-CN" altLang="en-US" sz="1200" b="1" dirty="0">
              <a:solidFill>
                <a:srgbClr val="FFFFFF"/>
              </a:solidFill>
              <a:latin typeface="华文楷体" panose="02010600040101010101" pitchFamily="2" charset="-122"/>
              <a:cs typeface="Arial" panose="020B0604020202020204" pitchFamily="34" charset="0"/>
            </a:endParaRPr>
          </a:p>
        </p:txBody>
      </p:sp>
      <p:cxnSp>
        <p:nvCxnSpPr>
          <p:cNvPr id="3145938" name="Elbow Connector 117"/>
          <p:cNvCxnSpPr>
            <a:stCxn id="1049999" idx="2"/>
            <a:endCxn id="1049997" idx="1"/>
          </p:cNvCxnSpPr>
          <p:nvPr/>
        </p:nvCxnSpPr>
        <p:spPr bwMode="auto">
          <a:xfrm rot="16200000" flipH="1">
            <a:off x="4685904" y="2452660"/>
            <a:ext cx="897748" cy="300880"/>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939" name="Elbow Connector 117"/>
          <p:cNvCxnSpPr>
            <a:stCxn id="1049999" idx="2"/>
            <a:endCxn id="1049998" idx="1"/>
          </p:cNvCxnSpPr>
          <p:nvPr/>
        </p:nvCxnSpPr>
        <p:spPr bwMode="auto">
          <a:xfrm rot="16200000" flipH="1">
            <a:off x="4864406" y="2274184"/>
            <a:ext cx="540795" cy="300880"/>
          </a:xfrm>
          <a:prstGeom prst="bentConnector2">
            <a:avLst/>
          </a:prstGeom>
          <a:noFill/>
          <a:ln w="9525" cap="flat" cmpd="sng" algn="ctr">
            <a:solidFill>
              <a:schemeClr val="tx1"/>
            </a:solidFill>
            <a:prstDash val="solid"/>
            <a:round/>
            <a:headEnd type="none" w="med" len="med"/>
            <a:tailEnd type="none" w="med" len="med"/>
          </a:ln>
          <a:effectLst/>
        </p:spPr>
      </p:cxnSp>
      <p:cxnSp>
        <p:nvCxnSpPr>
          <p:cNvPr id="3145940" name="Straight Connector 388"/>
          <p:cNvCxnSpPr/>
          <p:nvPr/>
        </p:nvCxnSpPr>
        <p:spPr bwMode="auto">
          <a:xfrm>
            <a:off x="531119" y="1772840"/>
            <a:ext cx="1692203" cy="0"/>
          </a:xfrm>
          <a:prstGeom prst="line">
            <a:avLst/>
          </a:prstGeom>
          <a:noFill/>
          <a:ln w="9525" cap="flat" cmpd="sng" algn="ctr">
            <a:solidFill>
              <a:schemeClr val="tx1"/>
            </a:solidFill>
            <a:prstDash val="solid"/>
            <a:round/>
            <a:headEnd type="none" w="med" len="med"/>
            <a:tailEnd type="none" w="med" len="med"/>
          </a:ln>
          <a:effectLst/>
        </p:spPr>
      </p:cxnSp>
      <p:sp>
        <p:nvSpPr>
          <p:cNvPr id="1050000" name="AutoShape 135"/>
          <p:cNvSpPr>
            <a:spLocks noChangeArrowheads="1"/>
          </p:cNvSpPr>
          <p:nvPr/>
        </p:nvSpPr>
        <p:spPr bwMode="auto">
          <a:xfrm>
            <a:off x="1691588" y="1844848"/>
            <a:ext cx="792907" cy="389452"/>
          </a:xfrm>
          <a:prstGeom prst="rightArrow">
            <a:avLst>
              <a:gd name="adj1" fmla="val 50000"/>
              <a:gd name="adj2" fmla="val 35479"/>
            </a:avLst>
          </a:prstGeom>
          <a:solidFill>
            <a:srgbClr val="AFE8FF"/>
          </a:solidFill>
        </p:spPr>
        <p:style>
          <a:lnRef idx="1">
            <a:schemeClr val="accent3"/>
          </a:lnRef>
          <a:fillRef idx="2">
            <a:schemeClr val="accent3"/>
          </a:fillRef>
          <a:effectRef idx="1">
            <a:schemeClr val="accent3"/>
          </a:effectRef>
          <a:fontRef idx="minor">
            <a:schemeClr val="dk1"/>
          </a:fontRef>
        </p:style>
        <p:txBody>
          <a:bodyPr wrap="none" lIns="90488" tIns="44450" rIns="90488" bIns="44450" anchor="ctr"/>
          <a:p>
            <a:pPr algn="ctr"/>
            <a:r>
              <a:rPr lang="zh-CN" altLang="en-US" sz="1200" kern="0" dirty="0">
                <a:solidFill>
                  <a:srgbClr val="002060"/>
                </a:solidFill>
                <a:latin typeface="华文楷体" panose="02010600040101010101" pitchFamily="2" charset="-122"/>
                <a:cs typeface="Arial" panose="020B0604020202020204"/>
              </a:rPr>
              <a:t>订单发料</a:t>
            </a:r>
            <a:endParaRPr lang="zh-CN" altLang="de-DE" sz="1200" kern="0" dirty="0">
              <a:solidFill>
                <a:srgbClr val="002060"/>
              </a:solidFill>
              <a:latin typeface="华文楷体" panose="02010600040101010101" pitchFamily="2" charset="-122"/>
              <a:cs typeface="Arial" panose="020B0604020202020204"/>
            </a:endParaRPr>
          </a:p>
        </p:txBody>
      </p:sp>
      <p:sp>
        <p:nvSpPr>
          <p:cNvPr id="1050001" name="Rectangle 18"/>
          <p:cNvSpPr>
            <a:spLocks noChangeArrowheads="1"/>
          </p:cNvSpPr>
          <p:nvPr/>
        </p:nvSpPr>
        <p:spPr bwMode="auto">
          <a:xfrm>
            <a:off x="860721" y="1844852"/>
            <a:ext cx="568329" cy="274749"/>
          </a:xfrm>
          <a:prstGeom prst="rect">
            <a:avLst/>
          </a:prstGeom>
          <a:solidFill>
            <a:schemeClr val="tx2">
              <a:lumMod val="20000"/>
              <a:lumOff val="80000"/>
            </a:schemeClr>
          </a:solidFill>
          <a:ln w="9525">
            <a:solidFill>
              <a:schemeClr val="tx1"/>
            </a:solidFill>
            <a:miter lim="800000"/>
          </a:ln>
          <a:effectLst/>
        </p:spPr>
        <p:txBody>
          <a:bodyPr wrap="none" anchor="ctr"/>
          <a:p>
            <a:pPr algn="ctr"/>
            <a:r>
              <a:rPr lang="zh-CN" altLang="en-US" sz="1200" dirty="0">
                <a:solidFill>
                  <a:srgbClr val="002060"/>
                </a:solidFill>
                <a:latin typeface="华文楷体" panose="02010600040101010101" pitchFamily="2" charset="-122"/>
              </a:rPr>
              <a:t>材料</a:t>
            </a:r>
            <a:r>
              <a:rPr lang="en-US" altLang="zh-CN" sz="1200" dirty="0">
                <a:solidFill>
                  <a:srgbClr val="002060"/>
                </a:solidFill>
                <a:latin typeface="华文楷体" panose="02010600040101010101" pitchFamily="2" charset="-122"/>
              </a:rPr>
              <a:t>1</a:t>
            </a:r>
            <a:endParaRPr lang="en-US" altLang="zh-CN" sz="1200" dirty="0">
              <a:solidFill>
                <a:srgbClr val="002060"/>
              </a:solidFill>
              <a:latin typeface="华文楷体" panose="02010600040101010101" pitchFamily="2" charset="-122"/>
            </a:endParaRPr>
          </a:p>
        </p:txBody>
      </p:sp>
      <p:sp>
        <p:nvSpPr>
          <p:cNvPr id="1050002" name="Rectangle 18"/>
          <p:cNvSpPr>
            <a:spLocks noChangeArrowheads="1"/>
          </p:cNvSpPr>
          <p:nvPr/>
        </p:nvSpPr>
        <p:spPr bwMode="auto">
          <a:xfrm>
            <a:off x="860721" y="2154326"/>
            <a:ext cx="568329" cy="274749"/>
          </a:xfrm>
          <a:prstGeom prst="rect">
            <a:avLst/>
          </a:prstGeom>
          <a:solidFill>
            <a:schemeClr val="tx2">
              <a:lumMod val="20000"/>
              <a:lumOff val="80000"/>
            </a:schemeClr>
          </a:solidFill>
          <a:ln w="9525">
            <a:solidFill>
              <a:schemeClr val="tx1"/>
            </a:solidFill>
            <a:miter lim="800000"/>
          </a:ln>
          <a:effectLst/>
        </p:spPr>
        <p:txBody>
          <a:bodyPr wrap="none" anchor="ctr"/>
          <a:p>
            <a:pPr algn="ctr"/>
            <a:r>
              <a:rPr lang="zh-CN" altLang="en-US" sz="1200" dirty="0">
                <a:solidFill>
                  <a:srgbClr val="002060"/>
                </a:solidFill>
                <a:latin typeface="华文楷体" panose="02010600040101010101" pitchFamily="2" charset="-122"/>
              </a:rPr>
              <a:t>材料</a:t>
            </a:r>
            <a:r>
              <a:rPr lang="en-US" altLang="zh-CN" sz="1200" dirty="0">
                <a:solidFill>
                  <a:srgbClr val="002060"/>
                </a:solidFill>
                <a:latin typeface="华文楷体" panose="02010600040101010101" pitchFamily="2" charset="-122"/>
              </a:rPr>
              <a:t>…</a:t>
            </a:r>
            <a:endParaRPr lang="en-US" altLang="zh-CN" sz="1200" dirty="0">
              <a:solidFill>
                <a:srgbClr val="002060"/>
              </a:solidFill>
              <a:latin typeface="华文楷体" panose="02010600040101010101" pitchFamily="2" charset="-122"/>
            </a:endParaRPr>
          </a:p>
        </p:txBody>
      </p:sp>
      <p:sp>
        <p:nvSpPr>
          <p:cNvPr id="1050003" name="AutoShape 135"/>
          <p:cNvSpPr>
            <a:spLocks noChangeArrowheads="1"/>
          </p:cNvSpPr>
          <p:nvPr/>
        </p:nvSpPr>
        <p:spPr bwMode="auto">
          <a:xfrm>
            <a:off x="3699797" y="1851452"/>
            <a:ext cx="783468" cy="389451"/>
          </a:xfrm>
          <a:prstGeom prst="rightArrow">
            <a:avLst>
              <a:gd name="adj1" fmla="val 50000"/>
              <a:gd name="adj2" fmla="val 35479"/>
            </a:avLst>
          </a:prstGeom>
          <a:solidFill>
            <a:srgbClr val="AFE8FF"/>
          </a:solidFill>
        </p:spPr>
        <p:style>
          <a:lnRef idx="1">
            <a:schemeClr val="accent3"/>
          </a:lnRef>
          <a:fillRef idx="2">
            <a:schemeClr val="accent3"/>
          </a:fillRef>
          <a:effectRef idx="1">
            <a:schemeClr val="accent3"/>
          </a:effectRef>
          <a:fontRef idx="minor">
            <a:schemeClr val="dk1"/>
          </a:fontRef>
        </p:style>
        <p:txBody>
          <a:bodyPr wrap="none" lIns="90488" tIns="44450" rIns="90488" bIns="44450" anchor="ctr"/>
          <a:p>
            <a:pPr algn="ctr"/>
            <a:r>
              <a:rPr lang="zh-CN" altLang="en-US" sz="1200" kern="0" dirty="0">
                <a:solidFill>
                  <a:srgbClr val="002060"/>
                </a:solidFill>
                <a:latin typeface="华文楷体" panose="02010600040101010101" pitchFamily="2" charset="-122"/>
                <a:cs typeface="Arial" panose="020B0604020202020204"/>
              </a:rPr>
              <a:t>订单结算</a:t>
            </a:r>
            <a:endParaRPr lang="zh-CN" altLang="de-DE" sz="1200" kern="0" dirty="0">
              <a:solidFill>
                <a:srgbClr val="002060"/>
              </a:solidFill>
              <a:latin typeface="华文楷体" panose="02010600040101010101" pitchFamily="2" charset="-122"/>
              <a:cs typeface="Arial" panose="020B0604020202020204"/>
            </a:endParaRPr>
          </a:p>
        </p:txBody>
      </p:sp>
      <p:sp>
        <p:nvSpPr>
          <p:cNvPr id="1050004" name="AutoShape 135"/>
          <p:cNvSpPr>
            <a:spLocks noChangeArrowheads="1"/>
          </p:cNvSpPr>
          <p:nvPr/>
        </p:nvSpPr>
        <p:spPr bwMode="auto">
          <a:xfrm>
            <a:off x="1691576" y="3337746"/>
            <a:ext cx="797627" cy="391396"/>
          </a:xfrm>
          <a:prstGeom prst="rightArrow">
            <a:avLst>
              <a:gd name="adj1" fmla="val 50000"/>
              <a:gd name="adj2" fmla="val 35479"/>
            </a:avLst>
          </a:prstGeom>
          <a:solidFill>
            <a:srgbClr val="AFE8FF"/>
          </a:solidFill>
        </p:spPr>
        <p:style>
          <a:lnRef idx="1">
            <a:schemeClr val="accent3"/>
          </a:lnRef>
          <a:fillRef idx="2">
            <a:schemeClr val="accent3"/>
          </a:fillRef>
          <a:effectRef idx="1">
            <a:schemeClr val="accent3"/>
          </a:effectRef>
          <a:fontRef idx="minor">
            <a:schemeClr val="dk1"/>
          </a:fontRef>
        </p:style>
        <p:txBody>
          <a:bodyPr wrap="none" lIns="90488" tIns="44450" rIns="90488" bIns="44450" anchor="ctr"/>
          <a:p>
            <a:pPr algn="ctr"/>
            <a:r>
              <a:rPr lang="zh-CN" altLang="en-US" sz="1200" kern="0" dirty="0">
                <a:solidFill>
                  <a:srgbClr val="002060"/>
                </a:solidFill>
                <a:latin typeface="华文楷体" panose="02010600040101010101" pitchFamily="2" charset="-122"/>
                <a:cs typeface="Arial" panose="020B0604020202020204"/>
              </a:rPr>
              <a:t>作业确认</a:t>
            </a:r>
            <a:endParaRPr lang="zh-CN" altLang="de-DE" sz="1200" kern="0" dirty="0">
              <a:solidFill>
                <a:srgbClr val="002060"/>
              </a:solidFill>
              <a:latin typeface="华文楷体" panose="02010600040101010101" pitchFamily="2" charset="-122"/>
              <a:cs typeface="Arial" panose="020B0604020202020204"/>
            </a:endParaRPr>
          </a:p>
        </p:txBody>
      </p:sp>
      <p:sp>
        <p:nvSpPr>
          <p:cNvPr id="1050005" name="Rectangle 18"/>
          <p:cNvSpPr>
            <a:spLocks noChangeArrowheads="1"/>
          </p:cNvSpPr>
          <p:nvPr/>
        </p:nvSpPr>
        <p:spPr bwMode="auto">
          <a:xfrm>
            <a:off x="860714" y="3352453"/>
            <a:ext cx="664689" cy="260042"/>
          </a:xfrm>
          <a:prstGeom prst="rect">
            <a:avLst/>
          </a:prstGeom>
          <a:solidFill>
            <a:schemeClr val="accent2">
              <a:lumMod val="20000"/>
              <a:lumOff val="80000"/>
            </a:schemeClr>
          </a:solidFill>
          <a:ln w="9525">
            <a:solidFill>
              <a:schemeClr val="tx1"/>
            </a:solidFill>
            <a:miter lim="800000"/>
          </a:ln>
          <a:effectLst/>
        </p:spPr>
        <p:txBody>
          <a:bodyPr wrap="none" anchor="ctr"/>
          <a:p>
            <a:pPr algn="ctr"/>
            <a:r>
              <a:rPr lang="zh-CN" altLang="en-US" sz="1200" dirty="0">
                <a:solidFill>
                  <a:srgbClr val="002060"/>
                </a:solidFill>
                <a:latin typeface="华文楷体" panose="02010600040101010101" pitchFamily="2" charset="-122"/>
              </a:rPr>
              <a:t>人工成本</a:t>
            </a:r>
            <a:endParaRPr lang="en-US" altLang="zh-CN" sz="1200" dirty="0">
              <a:solidFill>
                <a:srgbClr val="002060"/>
              </a:solidFill>
              <a:latin typeface="华文楷体" panose="02010600040101010101" pitchFamily="2" charset="-122"/>
            </a:endParaRPr>
          </a:p>
        </p:txBody>
      </p:sp>
      <p:sp>
        <p:nvSpPr>
          <p:cNvPr id="1050006" name="Rectangle 18"/>
          <p:cNvSpPr>
            <a:spLocks noChangeArrowheads="1"/>
          </p:cNvSpPr>
          <p:nvPr/>
        </p:nvSpPr>
        <p:spPr bwMode="auto">
          <a:xfrm>
            <a:off x="860714" y="3661881"/>
            <a:ext cx="664689" cy="260042"/>
          </a:xfrm>
          <a:prstGeom prst="rect">
            <a:avLst/>
          </a:prstGeom>
          <a:solidFill>
            <a:schemeClr val="accent2">
              <a:lumMod val="20000"/>
              <a:lumOff val="80000"/>
            </a:schemeClr>
          </a:solidFill>
          <a:ln w="9525">
            <a:solidFill>
              <a:schemeClr val="tx1"/>
            </a:solidFill>
            <a:miter lim="800000"/>
          </a:ln>
          <a:effectLst/>
        </p:spPr>
        <p:txBody>
          <a:bodyPr wrap="none" anchor="ctr"/>
          <a:p>
            <a:pPr algn="ctr"/>
            <a:r>
              <a:rPr lang="zh-CN" altLang="en-US" sz="1200" dirty="0">
                <a:solidFill>
                  <a:srgbClr val="002060"/>
                </a:solidFill>
                <a:latin typeface="华文楷体" panose="02010600040101010101" pitchFamily="2" charset="-122"/>
              </a:rPr>
              <a:t>机器成本</a:t>
            </a:r>
            <a:endParaRPr lang="en-US" altLang="zh-CN" sz="1200" dirty="0">
              <a:solidFill>
                <a:srgbClr val="002060"/>
              </a:solidFill>
              <a:latin typeface="华文楷体" panose="02010600040101010101" pitchFamily="2" charset="-122"/>
            </a:endParaRPr>
          </a:p>
        </p:txBody>
      </p:sp>
      <p:sp>
        <p:nvSpPr>
          <p:cNvPr id="1050007" name="Rectangle 18"/>
          <p:cNvSpPr>
            <a:spLocks noChangeArrowheads="1"/>
          </p:cNvSpPr>
          <p:nvPr/>
        </p:nvSpPr>
        <p:spPr bwMode="auto">
          <a:xfrm>
            <a:off x="860714" y="3969084"/>
            <a:ext cx="664689" cy="260042"/>
          </a:xfrm>
          <a:prstGeom prst="rect">
            <a:avLst/>
          </a:prstGeom>
          <a:solidFill>
            <a:schemeClr val="accent2">
              <a:lumMod val="20000"/>
              <a:lumOff val="80000"/>
            </a:schemeClr>
          </a:solidFill>
          <a:ln w="9525">
            <a:solidFill>
              <a:schemeClr val="tx1"/>
            </a:solidFill>
            <a:miter lim="800000"/>
          </a:ln>
          <a:effectLst/>
        </p:spPr>
        <p:txBody>
          <a:bodyPr wrap="none" anchor="ctr"/>
          <a:p>
            <a:pPr algn="ctr"/>
            <a:r>
              <a:rPr lang="zh-CN" altLang="en-US" sz="1200" dirty="0">
                <a:solidFill>
                  <a:srgbClr val="002060"/>
                </a:solidFill>
                <a:latin typeface="华文楷体" panose="02010600040101010101" pitchFamily="2" charset="-122"/>
              </a:rPr>
              <a:t>其他成本</a:t>
            </a:r>
            <a:endParaRPr lang="en-US" altLang="zh-CN" sz="1200" dirty="0">
              <a:solidFill>
                <a:srgbClr val="002060"/>
              </a:solidFill>
              <a:latin typeface="华文楷体" panose="02010600040101010101" pitchFamily="2" charset="-122"/>
            </a:endParaRPr>
          </a:p>
        </p:txBody>
      </p:sp>
      <p:sp>
        <p:nvSpPr>
          <p:cNvPr id="1050008" name="AutoShape 135"/>
          <p:cNvSpPr>
            <a:spLocks noChangeArrowheads="1"/>
          </p:cNvSpPr>
          <p:nvPr/>
        </p:nvSpPr>
        <p:spPr bwMode="auto">
          <a:xfrm>
            <a:off x="1691574" y="3861089"/>
            <a:ext cx="2791695" cy="356997"/>
          </a:xfrm>
          <a:prstGeom prst="rightArrow">
            <a:avLst>
              <a:gd name="adj1" fmla="val 50000"/>
              <a:gd name="adj2" fmla="val 35479"/>
            </a:avLst>
          </a:prstGeom>
          <a:solidFill>
            <a:srgbClr val="AFE8FF"/>
          </a:solidFill>
        </p:spPr>
        <p:style>
          <a:lnRef idx="1">
            <a:schemeClr val="accent3"/>
          </a:lnRef>
          <a:fillRef idx="2">
            <a:schemeClr val="accent3"/>
          </a:fillRef>
          <a:effectRef idx="1">
            <a:schemeClr val="accent3"/>
          </a:effectRef>
          <a:fontRef idx="minor">
            <a:schemeClr val="dk1"/>
          </a:fontRef>
        </p:style>
        <p:txBody>
          <a:bodyPr wrap="none" lIns="90488" tIns="44450" rIns="90488" bIns="44450" anchor="ctr"/>
          <a:p>
            <a:pPr algn="ctr"/>
            <a:r>
              <a:rPr lang="zh-CN" altLang="en-US" sz="1200" kern="0" dirty="0">
                <a:solidFill>
                  <a:srgbClr val="002060"/>
                </a:solidFill>
                <a:latin typeface="华文楷体" panose="02010600040101010101" pitchFamily="2" charset="-122"/>
                <a:cs typeface="Arial" panose="020B0604020202020204"/>
              </a:rPr>
              <a:t>直接记账</a:t>
            </a:r>
            <a:endParaRPr lang="zh-CN" altLang="de-DE" sz="1200" kern="0" dirty="0">
              <a:solidFill>
                <a:srgbClr val="002060"/>
              </a:solidFill>
              <a:latin typeface="华文楷体" panose="02010600040101010101" pitchFamily="2" charset="-122"/>
              <a:cs typeface="Arial" panose="020B0604020202020204"/>
            </a:endParaRPr>
          </a:p>
        </p:txBody>
      </p:sp>
      <p:sp>
        <p:nvSpPr>
          <p:cNvPr id="1050009" name="TextBox 168"/>
          <p:cNvSpPr txBox="1"/>
          <p:nvPr/>
        </p:nvSpPr>
        <p:spPr>
          <a:xfrm>
            <a:off x="528363" y="1484809"/>
            <a:ext cx="1694958" cy="276999"/>
          </a:xfrm>
          <a:prstGeom prst="rect">
            <a:avLst/>
          </a:prstGeom>
          <a:solidFill>
            <a:srgbClr val="AFE8FF"/>
          </a:solidFill>
        </p:spPr>
        <p:style>
          <a:lnRef idx="1">
            <a:schemeClr val="accent5"/>
          </a:lnRef>
          <a:fillRef idx="2">
            <a:schemeClr val="accent5"/>
          </a:fillRef>
          <a:effectRef idx="1">
            <a:schemeClr val="accent5"/>
          </a:effectRef>
          <a:fontRef idx="minor">
            <a:schemeClr val="dk1"/>
          </a:fontRef>
        </p:style>
        <p:txBody>
          <a:bodyPr wrap="square" rtlCol="0">
            <a:spAutoFit/>
          </a:bodyPr>
          <a:p>
            <a:pPr>
              <a:spcBef>
                <a:spcPts val="600"/>
              </a:spcBef>
            </a:pPr>
            <a:r>
              <a:rPr lang="en-US" altLang="zh-CN" sz="1200" dirty="0">
                <a:solidFill>
                  <a:srgbClr val="002060"/>
                </a:solidFill>
                <a:latin typeface="华文楷体" panose="02010600040101010101" pitchFamily="2" charset="-122"/>
              </a:rPr>
              <a:t> </a:t>
            </a:r>
            <a:r>
              <a:rPr lang="zh-CN" altLang="en-US" sz="1200" dirty="0">
                <a:solidFill>
                  <a:srgbClr val="002060"/>
                </a:solidFill>
                <a:latin typeface="华文楷体" panose="02010600040101010101" pitchFamily="2" charset="-122"/>
              </a:rPr>
              <a:t>库存</a:t>
            </a:r>
            <a:endParaRPr lang="zh-CN" altLang="en-US" sz="1200" dirty="0">
              <a:solidFill>
                <a:srgbClr val="002060"/>
              </a:solidFill>
              <a:latin typeface="华文楷体" panose="02010600040101010101" pitchFamily="2" charset="-122"/>
            </a:endParaRPr>
          </a:p>
        </p:txBody>
      </p:sp>
      <p:cxnSp>
        <p:nvCxnSpPr>
          <p:cNvPr id="3145941" name="Straight Connector 173"/>
          <p:cNvCxnSpPr/>
          <p:nvPr/>
        </p:nvCxnSpPr>
        <p:spPr bwMode="auto">
          <a:xfrm>
            <a:off x="2491952" y="1772840"/>
            <a:ext cx="1692203" cy="0"/>
          </a:xfrm>
          <a:prstGeom prst="line">
            <a:avLst/>
          </a:prstGeom>
          <a:noFill/>
          <a:ln w="9525" cap="flat" cmpd="sng" algn="ctr">
            <a:solidFill>
              <a:schemeClr val="tx1"/>
            </a:solidFill>
            <a:prstDash val="solid"/>
            <a:round/>
            <a:headEnd type="none" w="med" len="med"/>
            <a:tailEnd type="none" w="med" len="med"/>
          </a:ln>
          <a:effectLst/>
        </p:spPr>
      </p:cxnSp>
      <p:sp>
        <p:nvSpPr>
          <p:cNvPr id="1050010" name="TextBox 174"/>
          <p:cNvSpPr txBox="1"/>
          <p:nvPr/>
        </p:nvSpPr>
        <p:spPr>
          <a:xfrm>
            <a:off x="2489199" y="1484809"/>
            <a:ext cx="1694958" cy="276999"/>
          </a:xfrm>
          <a:prstGeom prst="rect">
            <a:avLst/>
          </a:prstGeom>
          <a:solidFill>
            <a:srgbClr val="AFE8FF"/>
          </a:solidFill>
        </p:spPr>
        <p:style>
          <a:lnRef idx="1">
            <a:schemeClr val="accent5"/>
          </a:lnRef>
          <a:fillRef idx="2">
            <a:schemeClr val="accent5"/>
          </a:fillRef>
          <a:effectRef idx="1">
            <a:schemeClr val="accent5"/>
          </a:effectRef>
          <a:fontRef idx="minor">
            <a:schemeClr val="dk1"/>
          </a:fontRef>
        </p:style>
        <p:txBody>
          <a:bodyPr wrap="square" rtlCol="0">
            <a:spAutoFit/>
          </a:bodyPr>
          <a:p>
            <a:pPr>
              <a:spcBef>
                <a:spcPts val="600"/>
              </a:spcBef>
            </a:pPr>
            <a:r>
              <a:rPr lang="zh-CN" altLang="en-US" sz="1200" dirty="0">
                <a:solidFill>
                  <a:srgbClr val="002060"/>
                </a:solidFill>
                <a:latin typeface="华文楷体" panose="02010600040101010101" pitchFamily="2" charset="-122"/>
              </a:rPr>
              <a:t>生产</a:t>
            </a:r>
            <a:endParaRPr lang="zh-CN" altLang="en-US" sz="1200" dirty="0">
              <a:solidFill>
                <a:srgbClr val="002060"/>
              </a:solidFill>
              <a:latin typeface="华文楷体" panose="02010600040101010101" pitchFamily="2" charset="-122"/>
            </a:endParaRPr>
          </a:p>
        </p:txBody>
      </p:sp>
      <p:cxnSp>
        <p:nvCxnSpPr>
          <p:cNvPr id="3145942" name="Straight Connector 176"/>
          <p:cNvCxnSpPr/>
          <p:nvPr/>
        </p:nvCxnSpPr>
        <p:spPr bwMode="auto">
          <a:xfrm>
            <a:off x="4486020" y="1736836"/>
            <a:ext cx="1559265" cy="0"/>
          </a:xfrm>
          <a:prstGeom prst="line">
            <a:avLst/>
          </a:prstGeom>
          <a:noFill/>
          <a:ln w="9525" cap="flat" cmpd="sng" algn="ctr">
            <a:solidFill>
              <a:schemeClr val="tx1"/>
            </a:solidFill>
            <a:prstDash val="solid"/>
            <a:round/>
            <a:headEnd type="none" w="med" len="med"/>
            <a:tailEnd type="none" w="med" len="med"/>
          </a:ln>
          <a:effectLst/>
        </p:spPr>
      </p:cxnSp>
      <p:sp>
        <p:nvSpPr>
          <p:cNvPr id="1050011" name="TextBox 177"/>
          <p:cNvSpPr txBox="1"/>
          <p:nvPr/>
        </p:nvSpPr>
        <p:spPr>
          <a:xfrm>
            <a:off x="4483264" y="1448807"/>
            <a:ext cx="1562020" cy="276999"/>
          </a:xfrm>
          <a:prstGeom prst="rect">
            <a:avLst/>
          </a:prstGeom>
          <a:solidFill>
            <a:srgbClr val="AFE8FF"/>
          </a:solidFill>
        </p:spPr>
        <p:style>
          <a:lnRef idx="1">
            <a:schemeClr val="accent5"/>
          </a:lnRef>
          <a:fillRef idx="2">
            <a:schemeClr val="accent5"/>
          </a:fillRef>
          <a:effectRef idx="1">
            <a:schemeClr val="accent5"/>
          </a:effectRef>
          <a:fontRef idx="minor">
            <a:schemeClr val="dk1"/>
          </a:fontRef>
        </p:style>
        <p:txBody>
          <a:bodyPr wrap="square" rtlCol="0">
            <a:spAutoFit/>
          </a:bodyPr>
          <a:p>
            <a:pPr>
              <a:spcBef>
                <a:spcPts val="600"/>
              </a:spcBef>
            </a:pPr>
            <a:r>
              <a:rPr lang="zh-CN" altLang="en-US" sz="1200" dirty="0">
                <a:solidFill>
                  <a:srgbClr val="002060"/>
                </a:solidFill>
                <a:latin typeface="华文楷体" panose="02010600040101010101" pitchFamily="2" charset="-122"/>
              </a:rPr>
              <a:t>项目</a:t>
            </a:r>
            <a:endParaRPr lang="zh-CN" altLang="en-US" sz="1200" dirty="0">
              <a:solidFill>
                <a:srgbClr val="002060"/>
              </a:solidFill>
              <a:latin typeface="华文楷体" panose="02010600040101010101" pitchFamily="2" charset="-122"/>
            </a:endParaRPr>
          </a:p>
        </p:txBody>
      </p:sp>
      <p:cxnSp>
        <p:nvCxnSpPr>
          <p:cNvPr id="3145943" name="Straight Connector 181"/>
          <p:cNvCxnSpPr/>
          <p:nvPr/>
        </p:nvCxnSpPr>
        <p:spPr bwMode="auto">
          <a:xfrm>
            <a:off x="528363" y="3249004"/>
            <a:ext cx="1694958" cy="0"/>
          </a:xfrm>
          <a:prstGeom prst="line">
            <a:avLst/>
          </a:prstGeom>
          <a:noFill/>
          <a:ln w="9525" cap="flat" cmpd="sng" algn="ctr">
            <a:solidFill>
              <a:schemeClr val="tx1"/>
            </a:solidFill>
            <a:prstDash val="solid"/>
            <a:round/>
            <a:headEnd type="none" w="med" len="med"/>
            <a:tailEnd type="none" w="med" len="med"/>
          </a:ln>
          <a:effectLst/>
        </p:spPr>
      </p:cxnSp>
      <p:sp>
        <p:nvSpPr>
          <p:cNvPr id="1050012" name="TextBox 182"/>
          <p:cNvSpPr txBox="1"/>
          <p:nvPr/>
        </p:nvSpPr>
        <p:spPr>
          <a:xfrm>
            <a:off x="528363" y="2961006"/>
            <a:ext cx="1694958" cy="276999"/>
          </a:xfrm>
          <a:prstGeom prst="rect">
            <a:avLst/>
          </a:prstGeom>
          <a:solidFill>
            <a:srgbClr val="AFE8FF"/>
          </a:solidFill>
        </p:spPr>
        <p:style>
          <a:lnRef idx="1">
            <a:schemeClr val="accent5"/>
          </a:lnRef>
          <a:fillRef idx="2">
            <a:schemeClr val="accent5"/>
          </a:fillRef>
          <a:effectRef idx="1">
            <a:schemeClr val="accent5"/>
          </a:effectRef>
          <a:fontRef idx="minor">
            <a:schemeClr val="dk1"/>
          </a:fontRef>
        </p:style>
        <p:txBody>
          <a:bodyPr wrap="square" rtlCol="0">
            <a:spAutoFit/>
          </a:bodyPr>
          <a:p>
            <a:pPr>
              <a:spcBef>
                <a:spcPts val="600"/>
              </a:spcBef>
            </a:pPr>
            <a:r>
              <a:rPr lang="en-US" altLang="zh-CN" sz="1200" dirty="0">
                <a:solidFill>
                  <a:srgbClr val="002060"/>
                </a:solidFill>
                <a:latin typeface="华文楷体" panose="02010600040101010101" pitchFamily="2" charset="-122"/>
              </a:rPr>
              <a:t> </a:t>
            </a:r>
            <a:r>
              <a:rPr lang="zh-CN" altLang="en-US" sz="1200" dirty="0">
                <a:solidFill>
                  <a:srgbClr val="002060"/>
                </a:solidFill>
                <a:latin typeface="华文楷体" panose="02010600040101010101" pitchFamily="2" charset="-122"/>
              </a:rPr>
              <a:t>财务</a:t>
            </a:r>
            <a:endParaRPr lang="zh-CN" altLang="en-US" sz="1200" dirty="0">
              <a:solidFill>
                <a:srgbClr val="002060"/>
              </a:solidFill>
              <a:latin typeface="华文楷体" panose="02010600040101010101" pitchFamily="2" charset="-122"/>
            </a:endParaRPr>
          </a:p>
        </p:txBody>
      </p:sp>
      <p:grpSp>
        <p:nvGrpSpPr>
          <p:cNvPr id="330" name="Group 195"/>
          <p:cNvGrpSpPr/>
          <p:nvPr/>
        </p:nvGrpSpPr>
        <p:grpSpPr>
          <a:xfrm>
            <a:off x="495129" y="4689164"/>
            <a:ext cx="5649858" cy="1298172"/>
            <a:chOff x="128464" y="4903136"/>
            <a:chExt cx="6120680" cy="1298172"/>
          </a:xfrm>
        </p:grpSpPr>
        <p:sp>
          <p:nvSpPr>
            <p:cNvPr id="1050013" name="Rectangle 329"/>
            <p:cNvSpPr>
              <a:spLocks noChangeArrowheads="1"/>
            </p:cNvSpPr>
            <p:nvPr/>
          </p:nvSpPr>
          <p:spPr bwMode="auto">
            <a:xfrm>
              <a:off x="128464" y="4903136"/>
              <a:ext cx="6120680" cy="1298172"/>
            </a:xfrm>
            <a:prstGeom prst="rect">
              <a:avLst/>
            </a:prstGeom>
            <a:solidFill>
              <a:schemeClr val="accent6">
                <a:lumMod val="20000"/>
                <a:lumOff val="80000"/>
              </a:schemeClr>
            </a:solidFill>
            <a:ln w="9525">
              <a:solidFill>
                <a:schemeClr val="bg2">
                  <a:lumMod val="75000"/>
                </a:schemeClr>
              </a:solidFill>
              <a:miter lim="800000"/>
            </a:ln>
            <a:effectLst/>
          </p:spPr>
          <p:txBody>
            <a:bodyPr wrap="none" lIns="90000" tIns="46800" rIns="90000" bIns="46800" anchor="ctr"/>
            <a:p>
              <a:pPr algn="ctr">
                <a:lnSpc>
                  <a:spcPct val="90000"/>
                </a:lnSpc>
                <a:spcBef>
                  <a:spcPct val="0"/>
                </a:spcBef>
              </a:pPr>
              <a:endParaRPr lang="zh-CN" altLang="zh-CN" sz="1400">
                <a:solidFill>
                  <a:srgbClr val="002060"/>
                </a:solidFill>
                <a:latin typeface="华文楷体" panose="02010600040101010101" pitchFamily="2" charset="-122"/>
              </a:endParaRPr>
            </a:p>
          </p:txBody>
        </p:sp>
        <p:grpSp>
          <p:nvGrpSpPr>
            <p:cNvPr id="331" name="Group 414"/>
            <p:cNvGrpSpPr/>
            <p:nvPr/>
          </p:nvGrpSpPr>
          <p:grpSpPr bwMode="auto">
            <a:xfrm>
              <a:off x="428566" y="4957711"/>
              <a:ext cx="2128628" cy="902218"/>
              <a:chOff x="1338" y="3113"/>
              <a:chExt cx="915" cy="777"/>
            </a:xfrm>
          </p:grpSpPr>
          <p:grpSp>
            <p:nvGrpSpPr>
              <p:cNvPr id="332" name="Group 415"/>
              <p:cNvGrpSpPr/>
              <p:nvPr/>
            </p:nvGrpSpPr>
            <p:grpSpPr bwMode="auto">
              <a:xfrm>
                <a:off x="1338" y="3113"/>
                <a:ext cx="915" cy="777"/>
                <a:chOff x="548" y="931"/>
                <a:chExt cx="915" cy="777"/>
              </a:xfrm>
            </p:grpSpPr>
            <p:sp>
              <p:nvSpPr>
                <p:cNvPr id="1050014" name="Freeform 416"/>
                <p:cNvSpPr/>
                <p:nvPr/>
              </p:nvSpPr>
              <p:spPr bwMode="auto">
                <a:xfrm>
                  <a:off x="571" y="952"/>
                  <a:ext cx="892" cy="756"/>
                </a:xfrm>
                <a:custGeom>
                  <a:avLst/>
                  <a:gdLst/>
                  <a:ahLst/>
                  <a:cxnLst>
                    <a:cxn ang="0">
                      <a:pos x="0" y="0"/>
                    </a:cxn>
                    <a:cxn ang="0">
                      <a:pos x="0" y="715"/>
                    </a:cxn>
                    <a:cxn ang="0">
                      <a:pos x="20" y="710"/>
                    </a:cxn>
                    <a:cxn ang="0">
                      <a:pos x="41" y="705"/>
                    </a:cxn>
                    <a:cxn ang="0">
                      <a:pos x="60" y="700"/>
                    </a:cxn>
                    <a:cxn ang="0">
                      <a:pos x="79" y="696"/>
                    </a:cxn>
                    <a:cxn ang="0">
                      <a:pos x="100" y="693"/>
                    </a:cxn>
                    <a:cxn ang="0">
                      <a:pos x="124" y="693"/>
                    </a:cxn>
                    <a:cxn ang="0">
                      <a:pos x="145" y="691"/>
                    </a:cxn>
                    <a:cxn ang="0">
                      <a:pos x="166" y="689"/>
                    </a:cxn>
                    <a:cxn ang="0">
                      <a:pos x="187" y="689"/>
                    </a:cxn>
                    <a:cxn ang="0">
                      <a:pos x="212" y="691"/>
                    </a:cxn>
                    <a:cxn ang="0">
                      <a:pos x="235" y="691"/>
                    </a:cxn>
                    <a:cxn ang="0">
                      <a:pos x="256" y="693"/>
                    </a:cxn>
                    <a:cxn ang="0">
                      <a:pos x="281" y="694"/>
                    </a:cxn>
                    <a:cxn ang="0">
                      <a:pos x="305"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9" y="756"/>
                    </a:cxn>
                    <a:cxn ang="0">
                      <a:pos x="742" y="756"/>
                    </a:cxn>
                    <a:cxn ang="0">
                      <a:pos x="767" y="754"/>
                    </a:cxn>
                    <a:cxn ang="0">
                      <a:pos x="790" y="750"/>
                    </a:cxn>
                    <a:cxn ang="0">
                      <a:pos x="813" y="749"/>
                    </a:cxn>
                    <a:cxn ang="0">
                      <a:pos x="834" y="743"/>
                    </a:cxn>
                    <a:cxn ang="0">
                      <a:pos x="853" y="738"/>
                    </a:cxn>
                    <a:cxn ang="0">
                      <a:pos x="873" y="733"/>
                    </a:cxn>
                    <a:cxn ang="0">
                      <a:pos x="892" y="726"/>
                    </a:cxn>
                    <a:cxn ang="0">
                      <a:pos x="892" y="0"/>
                    </a:cxn>
                    <a:cxn ang="0">
                      <a:pos x="0" y="0"/>
                    </a:cxn>
                  </a:cxnLst>
                  <a:rect l="0" t="0" r="r" b="b"/>
                  <a:pathLst>
                    <a:path w="892" h="756">
                      <a:moveTo>
                        <a:pt x="0" y="0"/>
                      </a:moveTo>
                      <a:lnTo>
                        <a:pt x="0" y="715"/>
                      </a:lnTo>
                      <a:lnTo>
                        <a:pt x="20" y="710"/>
                      </a:lnTo>
                      <a:lnTo>
                        <a:pt x="41" y="705"/>
                      </a:lnTo>
                      <a:lnTo>
                        <a:pt x="60" y="700"/>
                      </a:lnTo>
                      <a:lnTo>
                        <a:pt x="79" y="696"/>
                      </a:lnTo>
                      <a:lnTo>
                        <a:pt x="100" y="693"/>
                      </a:lnTo>
                      <a:lnTo>
                        <a:pt x="124" y="693"/>
                      </a:lnTo>
                      <a:lnTo>
                        <a:pt x="145" y="691"/>
                      </a:lnTo>
                      <a:lnTo>
                        <a:pt x="166" y="689"/>
                      </a:lnTo>
                      <a:lnTo>
                        <a:pt x="187" y="689"/>
                      </a:lnTo>
                      <a:lnTo>
                        <a:pt x="212" y="691"/>
                      </a:lnTo>
                      <a:lnTo>
                        <a:pt x="235" y="691"/>
                      </a:lnTo>
                      <a:lnTo>
                        <a:pt x="256" y="693"/>
                      </a:lnTo>
                      <a:lnTo>
                        <a:pt x="281" y="694"/>
                      </a:lnTo>
                      <a:lnTo>
                        <a:pt x="305"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9" y="756"/>
                      </a:lnTo>
                      <a:lnTo>
                        <a:pt x="742" y="756"/>
                      </a:lnTo>
                      <a:lnTo>
                        <a:pt x="767" y="754"/>
                      </a:lnTo>
                      <a:lnTo>
                        <a:pt x="790" y="750"/>
                      </a:lnTo>
                      <a:lnTo>
                        <a:pt x="813" y="749"/>
                      </a:lnTo>
                      <a:lnTo>
                        <a:pt x="834" y="743"/>
                      </a:lnTo>
                      <a:lnTo>
                        <a:pt x="853" y="738"/>
                      </a:lnTo>
                      <a:lnTo>
                        <a:pt x="873" y="733"/>
                      </a:lnTo>
                      <a:lnTo>
                        <a:pt x="892" y="726"/>
                      </a:lnTo>
                      <a:lnTo>
                        <a:pt x="892" y="0"/>
                      </a:lnTo>
                      <a:lnTo>
                        <a:pt x="0" y="0"/>
                      </a:lnTo>
                      <a:close/>
                    </a:path>
                  </a:pathLst>
                </a:custGeom>
                <a:solidFill>
                  <a:srgbClr val="778ED7"/>
                </a:solidFill>
                <a:ln w="9525">
                  <a:noFill/>
                  <a:round/>
                </a:ln>
              </p:spPr>
              <p:txBody>
                <a:bodyPr/>
                <a:p>
                  <a:endParaRPr lang="zh-CN" altLang="en-US">
                    <a:solidFill>
                      <a:srgbClr val="002060"/>
                    </a:solidFill>
                    <a:latin typeface="华文楷体" panose="02010600040101010101" pitchFamily="2" charset="-122"/>
                  </a:endParaRPr>
                </a:p>
              </p:txBody>
            </p:sp>
            <p:sp>
              <p:nvSpPr>
                <p:cNvPr id="1050015" name="Freeform 417"/>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close/>
                    </a:path>
                  </a:pathLst>
                </a:custGeom>
                <a:solidFill>
                  <a:srgbClr val="FFFFFF"/>
                </a:solidFill>
                <a:ln w="9525">
                  <a:noFill/>
                  <a:round/>
                </a:ln>
              </p:spPr>
              <p:txBody>
                <a:bodyPr/>
                <a:p>
                  <a:endParaRPr lang="zh-CN" altLang="en-US">
                    <a:solidFill>
                      <a:srgbClr val="002060"/>
                    </a:solidFill>
                    <a:latin typeface="华文楷体" panose="02010600040101010101" pitchFamily="2" charset="-122"/>
                  </a:endParaRPr>
                </a:p>
              </p:txBody>
            </p:sp>
            <p:sp>
              <p:nvSpPr>
                <p:cNvPr id="1050016" name="Freeform 418"/>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path>
                  </a:pathLst>
                </a:custGeom>
                <a:noFill/>
                <a:ln w="12700">
                  <a:solidFill>
                    <a:srgbClr val="273C83"/>
                  </a:solidFill>
                  <a:prstDash val="solid"/>
                  <a:round/>
                </a:ln>
              </p:spPr>
              <p:txBody>
                <a:bodyPr/>
                <a:p>
                  <a:endParaRPr lang="zh-CN" altLang="en-US">
                    <a:solidFill>
                      <a:srgbClr val="002060"/>
                    </a:solidFill>
                    <a:latin typeface="华文楷体" panose="02010600040101010101" pitchFamily="2" charset="-122"/>
                  </a:endParaRPr>
                </a:p>
              </p:txBody>
            </p:sp>
          </p:grpSp>
          <p:sp>
            <p:nvSpPr>
              <p:cNvPr id="1050017" name="Rectangle 419"/>
              <p:cNvSpPr>
                <a:spLocks noChangeArrowheads="1"/>
              </p:cNvSpPr>
              <p:nvPr/>
            </p:nvSpPr>
            <p:spPr bwMode="auto">
              <a:xfrm>
                <a:off x="1436" y="3353"/>
                <a:ext cx="717" cy="14"/>
              </a:xfrm>
              <a:prstGeom prst="rect">
                <a:avLst/>
              </a:prstGeom>
              <a:solidFill>
                <a:srgbClr val="F6BF69"/>
              </a:solidFill>
              <a:ln w="9525">
                <a:noFill/>
                <a:miter lim="800000"/>
              </a:ln>
            </p:spPr>
            <p:txBody>
              <a:bodyPr/>
              <a:p>
                <a:endParaRPr lang="zh-CN" altLang="en-US">
                  <a:solidFill>
                    <a:srgbClr val="002060"/>
                  </a:solidFill>
                  <a:latin typeface="华文楷体" panose="02010600040101010101" pitchFamily="2" charset="-122"/>
                </a:endParaRPr>
              </a:p>
            </p:txBody>
          </p:sp>
          <p:sp>
            <p:nvSpPr>
              <p:cNvPr id="1050018" name="Line 420"/>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19" name="Line 421"/>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0" name="Line 422"/>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1" name="Line 423"/>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2" name="Line 424"/>
              <p:cNvSpPr>
                <a:spLocks noChangeShapeType="1"/>
              </p:cNvSpPr>
              <p:nvPr/>
            </p:nvSpPr>
            <p:spPr bwMode="auto">
              <a:xfrm>
                <a:off x="1966" y="3556"/>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3" name="Line 425"/>
              <p:cNvSpPr>
                <a:spLocks noChangeShapeType="1"/>
              </p:cNvSpPr>
              <p:nvPr/>
            </p:nvSpPr>
            <p:spPr bwMode="auto">
              <a:xfrm>
                <a:off x="1966" y="3610"/>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4" name="Line 426"/>
              <p:cNvSpPr>
                <a:spLocks noChangeShapeType="1"/>
              </p:cNvSpPr>
              <p:nvPr/>
            </p:nvSpPr>
            <p:spPr bwMode="auto">
              <a:xfrm>
                <a:off x="1966" y="3666"/>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5" name="Line 427"/>
              <p:cNvSpPr>
                <a:spLocks noChangeShapeType="1"/>
              </p:cNvSpPr>
              <p:nvPr/>
            </p:nvSpPr>
            <p:spPr bwMode="auto">
              <a:xfrm>
                <a:off x="1966" y="3722"/>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6" name="Line 428"/>
              <p:cNvSpPr>
                <a:spLocks noChangeShapeType="1"/>
              </p:cNvSpPr>
              <p:nvPr/>
            </p:nvSpPr>
            <p:spPr bwMode="auto">
              <a:xfrm>
                <a:off x="1477" y="344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7" name="Line 429"/>
              <p:cNvSpPr>
                <a:spLocks noChangeShapeType="1"/>
              </p:cNvSpPr>
              <p:nvPr/>
            </p:nvSpPr>
            <p:spPr bwMode="auto">
              <a:xfrm>
                <a:off x="1477" y="3498"/>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8" name="Line 430"/>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29" name="Line 431"/>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0" name="Line 432"/>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1" name="Line 433"/>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2" name="Line 434"/>
              <p:cNvSpPr>
                <a:spLocks noChangeShapeType="1"/>
              </p:cNvSpPr>
              <p:nvPr/>
            </p:nvSpPr>
            <p:spPr bwMode="auto">
              <a:xfrm>
                <a:off x="1941" y="344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3" name="Line 435"/>
              <p:cNvSpPr>
                <a:spLocks noChangeShapeType="1"/>
              </p:cNvSpPr>
              <p:nvPr/>
            </p:nvSpPr>
            <p:spPr bwMode="auto">
              <a:xfrm>
                <a:off x="1941" y="3498"/>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4" name="Line 436"/>
              <p:cNvSpPr>
                <a:spLocks noChangeShapeType="1"/>
              </p:cNvSpPr>
              <p:nvPr/>
            </p:nvSpPr>
            <p:spPr bwMode="auto">
              <a:xfrm>
                <a:off x="1941" y="3556"/>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5" name="Line 437"/>
              <p:cNvSpPr>
                <a:spLocks noChangeShapeType="1"/>
              </p:cNvSpPr>
              <p:nvPr/>
            </p:nvSpPr>
            <p:spPr bwMode="auto">
              <a:xfrm>
                <a:off x="1941" y="3610"/>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6" name="Line 438"/>
              <p:cNvSpPr>
                <a:spLocks noChangeShapeType="1"/>
              </p:cNvSpPr>
              <p:nvPr/>
            </p:nvSpPr>
            <p:spPr bwMode="auto">
              <a:xfrm>
                <a:off x="1941" y="3666"/>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7" name="Line 439"/>
              <p:cNvSpPr>
                <a:spLocks noChangeShapeType="1"/>
              </p:cNvSpPr>
              <p:nvPr/>
            </p:nvSpPr>
            <p:spPr bwMode="auto">
              <a:xfrm>
                <a:off x="1941" y="372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38" name="Rectangle 440"/>
              <p:cNvSpPr>
                <a:spLocks noChangeArrowheads="1"/>
              </p:cNvSpPr>
              <p:nvPr/>
            </p:nvSpPr>
            <p:spPr bwMode="auto">
              <a:xfrm>
                <a:off x="1382" y="3168"/>
                <a:ext cx="755" cy="199"/>
              </a:xfrm>
              <a:prstGeom prst="rect">
                <a:avLst/>
              </a:prstGeom>
              <a:noFill/>
              <a:ln w="9525">
                <a:noFill/>
                <a:miter lim="800000"/>
              </a:ln>
            </p:spPr>
            <p:txBody>
              <a:bodyPr/>
              <a:p>
                <a:endParaRPr lang="zh-CN" altLang="en-US">
                  <a:solidFill>
                    <a:srgbClr val="002060"/>
                  </a:solidFill>
                  <a:latin typeface="华文楷体" panose="02010600040101010101" pitchFamily="2" charset="-122"/>
                </a:endParaRPr>
              </a:p>
            </p:txBody>
          </p:sp>
          <p:sp>
            <p:nvSpPr>
              <p:cNvPr id="1050039" name="Rectangle 441"/>
              <p:cNvSpPr>
                <a:spLocks noChangeArrowheads="1"/>
              </p:cNvSpPr>
              <p:nvPr/>
            </p:nvSpPr>
            <p:spPr bwMode="auto">
              <a:xfrm>
                <a:off x="1454" y="3211"/>
                <a:ext cx="573" cy="159"/>
              </a:xfrm>
              <a:prstGeom prst="rect">
                <a:avLst/>
              </a:prstGeom>
              <a:noFill/>
              <a:ln w="9525">
                <a:noFill/>
                <a:miter lim="800000"/>
              </a:ln>
            </p:spPr>
            <p:txBody>
              <a:bodyPr wrap="none" lIns="0" tIns="0" rIns="0" bIns="0">
                <a:spAutoFit/>
              </a:bodyPr>
              <a:p>
                <a:pPr>
                  <a:spcBef>
                    <a:spcPct val="0"/>
                  </a:spcBef>
                </a:pPr>
                <a:r>
                  <a:rPr lang="zh-CN" altLang="en-US" sz="1200" dirty="0">
                    <a:solidFill>
                      <a:srgbClr val="002060"/>
                    </a:solidFill>
                    <a:latin typeface="华文楷体" panose="02010600040101010101" pitchFamily="2" charset="-122"/>
                  </a:rPr>
                  <a:t>产品成本明细报告</a:t>
                </a:r>
                <a:endParaRPr lang="zh-CN" altLang="en-US" dirty="0">
                  <a:solidFill>
                    <a:srgbClr val="002060"/>
                  </a:solidFill>
                  <a:latin typeface="华文楷体" panose="02010600040101010101" pitchFamily="2" charset="-122"/>
                </a:endParaRPr>
              </a:p>
            </p:txBody>
          </p:sp>
        </p:grpSp>
        <p:grpSp>
          <p:nvGrpSpPr>
            <p:cNvPr id="333" name="Group 386"/>
            <p:cNvGrpSpPr/>
            <p:nvPr/>
          </p:nvGrpSpPr>
          <p:grpSpPr bwMode="auto">
            <a:xfrm>
              <a:off x="1589424" y="5062215"/>
              <a:ext cx="2128630" cy="902218"/>
              <a:chOff x="1338" y="3113"/>
              <a:chExt cx="915" cy="777"/>
            </a:xfrm>
          </p:grpSpPr>
          <p:grpSp>
            <p:nvGrpSpPr>
              <p:cNvPr id="334" name="Group 387"/>
              <p:cNvGrpSpPr/>
              <p:nvPr/>
            </p:nvGrpSpPr>
            <p:grpSpPr bwMode="auto">
              <a:xfrm>
                <a:off x="1338" y="3113"/>
                <a:ext cx="915" cy="777"/>
                <a:chOff x="548" y="931"/>
                <a:chExt cx="915" cy="777"/>
              </a:xfrm>
            </p:grpSpPr>
            <p:sp>
              <p:nvSpPr>
                <p:cNvPr id="1050040" name="Freeform 388"/>
                <p:cNvSpPr/>
                <p:nvPr/>
              </p:nvSpPr>
              <p:spPr bwMode="auto">
                <a:xfrm>
                  <a:off x="571" y="952"/>
                  <a:ext cx="892" cy="756"/>
                </a:xfrm>
                <a:custGeom>
                  <a:avLst/>
                  <a:gdLst/>
                  <a:ahLst/>
                  <a:cxnLst>
                    <a:cxn ang="0">
                      <a:pos x="0" y="0"/>
                    </a:cxn>
                    <a:cxn ang="0">
                      <a:pos x="0" y="715"/>
                    </a:cxn>
                    <a:cxn ang="0">
                      <a:pos x="20" y="710"/>
                    </a:cxn>
                    <a:cxn ang="0">
                      <a:pos x="41" y="705"/>
                    </a:cxn>
                    <a:cxn ang="0">
                      <a:pos x="60" y="700"/>
                    </a:cxn>
                    <a:cxn ang="0">
                      <a:pos x="79" y="696"/>
                    </a:cxn>
                    <a:cxn ang="0">
                      <a:pos x="100" y="693"/>
                    </a:cxn>
                    <a:cxn ang="0">
                      <a:pos x="124" y="693"/>
                    </a:cxn>
                    <a:cxn ang="0">
                      <a:pos x="145" y="691"/>
                    </a:cxn>
                    <a:cxn ang="0">
                      <a:pos x="166" y="689"/>
                    </a:cxn>
                    <a:cxn ang="0">
                      <a:pos x="187" y="689"/>
                    </a:cxn>
                    <a:cxn ang="0">
                      <a:pos x="212" y="691"/>
                    </a:cxn>
                    <a:cxn ang="0">
                      <a:pos x="235" y="691"/>
                    </a:cxn>
                    <a:cxn ang="0">
                      <a:pos x="256" y="693"/>
                    </a:cxn>
                    <a:cxn ang="0">
                      <a:pos x="281" y="694"/>
                    </a:cxn>
                    <a:cxn ang="0">
                      <a:pos x="305"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9" y="756"/>
                    </a:cxn>
                    <a:cxn ang="0">
                      <a:pos x="742" y="756"/>
                    </a:cxn>
                    <a:cxn ang="0">
                      <a:pos x="767" y="754"/>
                    </a:cxn>
                    <a:cxn ang="0">
                      <a:pos x="790" y="750"/>
                    </a:cxn>
                    <a:cxn ang="0">
                      <a:pos x="813" y="749"/>
                    </a:cxn>
                    <a:cxn ang="0">
                      <a:pos x="834" y="743"/>
                    </a:cxn>
                    <a:cxn ang="0">
                      <a:pos x="853" y="738"/>
                    </a:cxn>
                    <a:cxn ang="0">
                      <a:pos x="873" y="733"/>
                    </a:cxn>
                    <a:cxn ang="0">
                      <a:pos x="892" y="726"/>
                    </a:cxn>
                    <a:cxn ang="0">
                      <a:pos x="892" y="0"/>
                    </a:cxn>
                    <a:cxn ang="0">
                      <a:pos x="0" y="0"/>
                    </a:cxn>
                  </a:cxnLst>
                  <a:rect l="0" t="0" r="r" b="b"/>
                  <a:pathLst>
                    <a:path w="892" h="756">
                      <a:moveTo>
                        <a:pt x="0" y="0"/>
                      </a:moveTo>
                      <a:lnTo>
                        <a:pt x="0" y="715"/>
                      </a:lnTo>
                      <a:lnTo>
                        <a:pt x="20" y="710"/>
                      </a:lnTo>
                      <a:lnTo>
                        <a:pt x="41" y="705"/>
                      </a:lnTo>
                      <a:lnTo>
                        <a:pt x="60" y="700"/>
                      </a:lnTo>
                      <a:lnTo>
                        <a:pt x="79" y="696"/>
                      </a:lnTo>
                      <a:lnTo>
                        <a:pt x="100" y="693"/>
                      </a:lnTo>
                      <a:lnTo>
                        <a:pt x="124" y="693"/>
                      </a:lnTo>
                      <a:lnTo>
                        <a:pt x="145" y="691"/>
                      </a:lnTo>
                      <a:lnTo>
                        <a:pt x="166" y="689"/>
                      </a:lnTo>
                      <a:lnTo>
                        <a:pt x="187" y="689"/>
                      </a:lnTo>
                      <a:lnTo>
                        <a:pt x="212" y="691"/>
                      </a:lnTo>
                      <a:lnTo>
                        <a:pt x="235" y="691"/>
                      </a:lnTo>
                      <a:lnTo>
                        <a:pt x="256" y="693"/>
                      </a:lnTo>
                      <a:lnTo>
                        <a:pt x="281" y="694"/>
                      </a:lnTo>
                      <a:lnTo>
                        <a:pt x="305"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9" y="756"/>
                      </a:lnTo>
                      <a:lnTo>
                        <a:pt x="742" y="756"/>
                      </a:lnTo>
                      <a:lnTo>
                        <a:pt x="767" y="754"/>
                      </a:lnTo>
                      <a:lnTo>
                        <a:pt x="790" y="750"/>
                      </a:lnTo>
                      <a:lnTo>
                        <a:pt x="813" y="749"/>
                      </a:lnTo>
                      <a:lnTo>
                        <a:pt x="834" y="743"/>
                      </a:lnTo>
                      <a:lnTo>
                        <a:pt x="853" y="738"/>
                      </a:lnTo>
                      <a:lnTo>
                        <a:pt x="873" y="733"/>
                      </a:lnTo>
                      <a:lnTo>
                        <a:pt x="892" y="726"/>
                      </a:lnTo>
                      <a:lnTo>
                        <a:pt x="892" y="0"/>
                      </a:lnTo>
                      <a:lnTo>
                        <a:pt x="0" y="0"/>
                      </a:lnTo>
                      <a:close/>
                    </a:path>
                  </a:pathLst>
                </a:custGeom>
                <a:solidFill>
                  <a:srgbClr val="778ED7"/>
                </a:solidFill>
                <a:ln w="9525">
                  <a:noFill/>
                  <a:round/>
                </a:ln>
              </p:spPr>
              <p:txBody>
                <a:bodyPr/>
                <a:p>
                  <a:endParaRPr lang="zh-CN" altLang="en-US">
                    <a:solidFill>
                      <a:srgbClr val="002060"/>
                    </a:solidFill>
                    <a:latin typeface="华文楷体" panose="02010600040101010101" pitchFamily="2" charset="-122"/>
                  </a:endParaRPr>
                </a:p>
              </p:txBody>
            </p:sp>
            <p:sp>
              <p:nvSpPr>
                <p:cNvPr id="1050041" name="Freeform 390"/>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path>
                  </a:pathLst>
                </a:custGeom>
                <a:noFill/>
                <a:ln w="12700">
                  <a:solidFill>
                    <a:srgbClr val="273C83"/>
                  </a:solidFill>
                  <a:prstDash val="solid"/>
                  <a:round/>
                </a:ln>
              </p:spPr>
              <p:txBody>
                <a:bodyPr/>
                <a:p>
                  <a:endParaRPr lang="zh-CN" altLang="en-US">
                    <a:solidFill>
                      <a:srgbClr val="002060"/>
                    </a:solidFill>
                    <a:latin typeface="华文楷体" panose="02010600040101010101" pitchFamily="2" charset="-122"/>
                  </a:endParaRPr>
                </a:p>
              </p:txBody>
            </p:sp>
            <p:sp>
              <p:nvSpPr>
                <p:cNvPr id="1050042" name="Freeform 389"/>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close/>
                    </a:path>
                  </a:pathLst>
                </a:custGeom>
                <a:solidFill>
                  <a:srgbClr val="FFFFFF"/>
                </a:solidFill>
                <a:ln w="9525">
                  <a:solidFill>
                    <a:srgbClr val="002060"/>
                  </a:solidFill>
                  <a:round/>
                </a:ln>
              </p:spPr>
              <p:txBody>
                <a:bodyPr/>
                <a:p>
                  <a:endParaRPr lang="zh-CN" altLang="en-US">
                    <a:solidFill>
                      <a:srgbClr val="002060"/>
                    </a:solidFill>
                    <a:latin typeface="华文楷体" panose="02010600040101010101" pitchFamily="2" charset="-122"/>
                  </a:endParaRPr>
                </a:p>
              </p:txBody>
            </p:sp>
          </p:grpSp>
          <p:sp>
            <p:nvSpPr>
              <p:cNvPr id="1050043" name="Rectangle 391"/>
              <p:cNvSpPr>
                <a:spLocks noChangeArrowheads="1"/>
              </p:cNvSpPr>
              <p:nvPr/>
            </p:nvSpPr>
            <p:spPr bwMode="auto">
              <a:xfrm>
                <a:off x="1436" y="3353"/>
                <a:ext cx="717" cy="14"/>
              </a:xfrm>
              <a:prstGeom prst="rect">
                <a:avLst/>
              </a:prstGeom>
              <a:solidFill>
                <a:srgbClr val="F6BF69"/>
              </a:solidFill>
              <a:ln w="9525">
                <a:noFill/>
                <a:miter lim="800000"/>
              </a:ln>
            </p:spPr>
            <p:txBody>
              <a:bodyPr/>
              <a:p>
                <a:endParaRPr lang="zh-CN" altLang="en-US">
                  <a:solidFill>
                    <a:srgbClr val="002060"/>
                  </a:solidFill>
                  <a:latin typeface="华文楷体" panose="02010600040101010101" pitchFamily="2" charset="-122"/>
                </a:endParaRPr>
              </a:p>
            </p:txBody>
          </p:sp>
          <p:sp>
            <p:nvSpPr>
              <p:cNvPr id="1050044" name="Line 392"/>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45" name="Line 393"/>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46" name="Line 394"/>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47" name="Line 395"/>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48" name="Line 396"/>
              <p:cNvSpPr>
                <a:spLocks noChangeShapeType="1"/>
              </p:cNvSpPr>
              <p:nvPr/>
            </p:nvSpPr>
            <p:spPr bwMode="auto">
              <a:xfrm>
                <a:off x="1966" y="3556"/>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49" name="Line 397"/>
              <p:cNvSpPr>
                <a:spLocks noChangeShapeType="1"/>
              </p:cNvSpPr>
              <p:nvPr/>
            </p:nvSpPr>
            <p:spPr bwMode="auto">
              <a:xfrm>
                <a:off x="1966" y="3610"/>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0" name="Line 398"/>
              <p:cNvSpPr>
                <a:spLocks noChangeShapeType="1"/>
              </p:cNvSpPr>
              <p:nvPr/>
            </p:nvSpPr>
            <p:spPr bwMode="auto">
              <a:xfrm>
                <a:off x="1966" y="3666"/>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1" name="Line 399"/>
              <p:cNvSpPr>
                <a:spLocks noChangeShapeType="1"/>
              </p:cNvSpPr>
              <p:nvPr/>
            </p:nvSpPr>
            <p:spPr bwMode="auto">
              <a:xfrm>
                <a:off x="1966" y="3722"/>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2" name="Line 400"/>
              <p:cNvSpPr>
                <a:spLocks noChangeShapeType="1"/>
              </p:cNvSpPr>
              <p:nvPr/>
            </p:nvSpPr>
            <p:spPr bwMode="auto">
              <a:xfrm>
                <a:off x="1477" y="344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3" name="Line 401"/>
              <p:cNvSpPr>
                <a:spLocks noChangeShapeType="1"/>
              </p:cNvSpPr>
              <p:nvPr/>
            </p:nvSpPr>
            <p:spPr bwMode="auto">
              <a:xfrm>
                <a:off x="1477" y="3498"/>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4" name="Line 402"/>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5" name="Line 403"/>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6" name="Line 404"/>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7" name="Line 405"/>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8" name="Line 406"/>
              <p:cNvSpPr>
                <a:spLocks noChangeShapeType="1"/>
              </p:cNvSpPr>
              <p:nvPr/>
            </p:nvSpPr>
            <p:spPr bwMode="auto">
              <a:xfrm>
                <a:off x="1941" y="344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59" name="Line 407"/>
              <p:cNvSpPr>
                <a:spLocks noChangeShapeType="1"/>
              </p:cNvSpPr>
              <p:nvPr/>
            </p:nvSpPr>
            <p:spPr bwMode="auto">
              <a:xfrm>
                <a:off x="1941" y="3498"/>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60" name="Line 408"/>
              <p:cNvSpPr>
                <a:spLocks noChangeShapeType="1"/>
              </p:cNvSpPr>
              <p:nvPr/>
            </p:nvSpPr>
            <p:spPr bwMode="auto">
              <a:xfrm>
                <a:off x="1941" y="3556"/>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61" name="Line 409"/>
              <p:cNvSpPr>
                <a:spLocks noChangeShapeType="1"/>
              </p:cNvSpPr>
              <p:nvPr/>
            </p:nvSpPr>
            <p:spPr bwMode="auto">
              <a:xfrm>
                <a:off x="1941" y="3610"/>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62" name="Line 410"/>
              <p:cNvSpPr>
                <a:spLocks noChangeShapeType="1"/>
              </p:cNvSpPr>
              <p:nvPr/>
            </p:nvSpPr>
            <p:spPr bwMode="auto">
              <a:xfrm>
                <a:off x="1941" y="3666"/>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63" name="Line 411"/>
              <p:cNvSpPr>
                <a:spLocks noChangeShapeType="1"/>
              </p:cNvSpPr>
              <p:nvPr/>
            </p:nvSpPr>
            <p:spPr bwMode="auto">
              <a:xfrm>
                <a:off x="1941" y="372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64" name="Rectangle 412"/>
              <p:cNvSpPr>
                <a:spLocks noChangeArrowheads="1"/>
              </p:cNvSpPr>
              <p:nvPr/>
            </p:nvSpPr>
            <p:spPr bwMode="auto">
              <a:xfrm>
                <a:off x="1382" y="3168"/>
                <a:ext cx="755" cy="199"/>
              </a:xfrm>
              <a:prstGeom prst="rect">
                <a:avLst/>
              </a:prstGeom>
              <a:noFill/>
              <a:ln w="9525">
                <a:noFill/>
                <a:miter lim="800000"/>
              </a:ln>
            </p:spPr>
            <p:txBody>
              <a:bodyPr/>
              <a:p>
                <a:endParaRPr lang="zh-CN" altLang="en-US">
                  <a:solidFill>
                    <a:srgbClr val="002060"/>
                  </a:solidFill>
                  <a:latin typeface="华文楷体" panose="02010600040101010101" pitchFamily="2" charset="-122"/>
                </a:endParaRPr>
              </a:p>
            </p:txBody>
          </p:sp>
          <p:sp>
            <p:nvSpPr>
              <p:cNvPr id="1050065" name="Rectangle 413"/>
              <p:cNvSpPr>
                <a:spLocks noChangeArrowheads="1"/>
              </p:cNvSpPr>
              <p:nvPr/>
            </p:nvSpPr>
            <p:spPr bwMode="auto">
              <a:xfrm>
                <a:off x="1454" y="3211"/>
                <a:ext cx="573" cy="159"/>
              </a:xfrm>
              <a:prstGeom prst="rect">
                <a:avLst/>
              </a:prstGeom>
              <a:noFill/>
              <a:ln w="9525">
                <a:noFill/>
                <a:miter lim="800000"/>
              </a:ln>
            </p:spPr>
            <p:txBody>
              <a:bodyPr wrap="none" lIns="0" tIns="0" rIns="0" bIns="0">
                <a:spAutoFit/>
              </a:bodyPr>
              <a:p>
                <a:pPr>
                  <a:spcBef>
                    <a:spcPct val="0"/>
                  </a:spcBef>
                </a:pPr>
                <a:r>
                  <a:rPr lang="zh-CN" altLang="en-US" sz="1200" dirty="0">
                    <a:solidFill>
                      <a:srgbClr val="002060"/>
                    </a:solidFill>
                    <a:latin typeface="华文楷体" panose="02010600040101010101" pitchFamily="2" charset="-122"/>
                  </a:rPr>
                  <a:t>人工成本明细报告</a:t>
                </a:r>
                <a:endParaRPr lang="zh-CN" altLang="en-US" dirty="0">
                  <a:solidFill>
                    <a:srgbClr val="002060"/>
                  </a:solidFill>
                  <a:latin typeface="华文楷体" panose="02010600040101010101" pitchFamily="2" charset="-122"/>
                </a:endParaRPr>
              </a:p>
            </p:txBody>
          </p:sp>
        </p:grpSp>
        <p:grpSp>
          <p:nvGrpSpPr>
            <p:cNvPr id="335" name="Group 358"/>
            <p:cNvGrpSpPr/>
            <p:nvPr/>
          </p:nvGrpSpPr>
          <p:grpSpPr bwMode="auto">
            <a:xfrm>
              <a:off x="2750283" y="5167879"/>
              <a:ext cx="2128628" cy="902218"/>
              <a:chOff x="2245" y="2886"/>
              <a:chExt cx="915" cy="777"/>
            </a:xfrm>
          </p:grpSpPr>
          <p:grpSp>
            <p:nvGrpSpPr>
              <p:cNvPr id="336" name="Group 359"/>
              <p:cNvGrpSpPr/>
              <p:nvPr/>
            </p:nvGrpSpPr>
            <p:grpSpPr bwMode="auto">
              <a:xfrm>
                <a:off x="2245" y="2886"/>
                <a:ext cx="915" cy="777"/>
                <a:chOff x="548" y="931"/>
                <a:chExt cx="915" cy="777"/>
              </a:xfrm>
            </p:grpSpPr>
            <p:sp>
              <p:nvSpPr>
                <p:cNvPr id="1050066" name="Freeform 360"/>
                <p:cNvSpPr/>
                <p:nvPr/>
              </p:nvSpPr>
              <p:spPr bwMode="auto">
                <a:xfrm>
                  <a:off x="571" y="952"/>
                  <a:ext cx="892" cy="756"/>
                </a:xfrm>
                <a:custGeom>
                  <a:avLst/>
                  <a:gdLst/>
                  <a:ahLst/>
                  <a:cxnLst>
                    <a:cxn ang="0">
                      <a:pos x="0" y="0"/>
                    </a:cxn>
                    <a:cxn ang="0">
                      <a:pos x="0" y="715"/>
                    </a:cxn>
                    <a:cxn ang="0">
                      <a:pos x="20" y="710"/>
                    </a:cxn>
                    <a:cxn ang="0">
                      <a:pos x="41" y="705"/>
                    </a:cxn>
                    <a:cxn ang="0">
                      <a:pos x="60" y="700"/>
                    </a:cxn>
                    <a:cxn ang="0">
                      <a:pos x="79" y="696"/>
                    </a:cxn>
                    <a:cxn ang="0">
                      <a:pos x="100" y="693"/>
                    </a:cxn>
                    <a:cxn ang="0">
                      <a:pos x="124" y="693"/>
                    </a:cxn>
                    <a:cxn ang="0">
                      <a:pos x="145" y="691"/>
                    </a:cxn>
                    <a:cxn ang="0">
                      <a:pos x="166" y="689"/>
                    </a:cxn>
                    <a:cxn ang="0">
                      <a:pos x="187" y="689"/>
                    </a:cxn>
                    <a:cxn ang="0">
                      <a:pos x="212" y="691"/>
                    </a:cxn>
                    <a:cxn ang="0">
                      <a:pos x="235" y="691"/>
                    </a:cxn>
                    <a:cxn ang="0">
                      <a:pos x="256" y="693"/>
                    </a:cxn>
                    <a:cxn ang="0">
                      <a:pos x="281" y="694"/>
                    </a:cxn>
                    <a:cxn ang="0">
                      <a:pos x="305"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9" y="756"/>
                    </a:cxn>
                    <a:cxn ang="0">
                      <a:pos x="742" y="756"/>
                    </a:cxn>
                    <a:cxn ang="0">
                      <a:pos x="767" y="754"/>
                    </a:cxn>
                    <a:cxn ang="0">
                      <a:pos x="790" y="750"/>
                    </a:cxn>
                    <a:cxn ang="0">
                      <a:pos x="813" y="749"/>
                    </a:cxn>
                    <a:cxn ang="0">
                      <a:pos x="834" y="743"/>
                    </a:cxn>
                    <a:cxn ang="0">
                      <a:pos x="853" y="738"/>
                    </a:cxn>
                    <a:cxn ang="0">
                      <a:pos x="873" y="733"/>
                    </a:cxn>
                    <a:cxn ang="0">
                      <a:pos x="892" y="726"/>
                    </a:cxn>
                    <a:cxn ang="0">
                      <a:pos x="892" y="0"/>
                    </a:cxn>
                    <a:cxn ang="0">
                      <a:pos x="0" y="0"/>
                    </a:cxn>
                  </a:cxnLst>
                  <a:rect l="0" t="0" r="r" b="b"/>
                  <a:pathLst>
                    <a:path w="892" h="756">
                      <a:moveTo>
                        <a:pt x="0" y="0"/>
                      </a:moveTo>
                      <a:lnTo>
                        <a:pt x="0" y="715"/>
                      </a:lnTo>
                      <a:lnTo>
                        <a:pt x="20" y="710"/>
                      </a:lnTo>
                      <a:lnTo>
                        <a:pt x="41" y="705"/>
                      </a:lnTo>
                      <a:lnTo>
                        <a:pt x="60" y="700"/>
                      </a:lnTo>
                      <a:lnTo>
                        <a:pt x="79" y="696"/>
                      </a:lnTo>
                      <a:lnTo>
                        <a:pt x="100" y="693"/>
                      </a:lnTo>
                      <a:lnTo>
                        <a:pt x="124" y="693"/>
                      </a:lnTo>
                      <a:lnTo>
                        <a:pt x="145" y="691"/>
                      </a:lnTo>
                      <a:lnTo>
                        <a:pt x="166" y="689"/>
                      </a:lnTo>
                      <a:lnTo>
                        <a:pt x="187" y="689"/>
                      </a:lnTo>
                      <a:lnTo>
                        <a:pt x="212" y="691"/>
                      </a:lnTo>
                      <a:lnTo>
                        <a:pt x="235" y="691"/>
                      </a:lnTo>
                      <a:lnTo>
                        <a:pt x="256" y="693"/>
                      </a:lnTo>
                      <a:lnTo>
                        <a:pt x="281" y="694"/>
                      </a:lnTo>
                      <a:lnTo>
                        <a:pt x="305"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9" y="756"/>
                      </a:lnTo>
                      <a:lnTo>
                        <a:pt x="742" y="756"/>
                      </a:lnTo>
                      <a:lnTo>
                        <a:pt x="767" y="754"/>
                      </a:lnTo>
                      <a:lnTo>
                        <a:pt x="790" y="750"/>
                      </a:lnTo>
                      <a:lnTo>
                        <a:pt x="813" y="749"/>
                      </a:lnTo>
                      <a:lnTo>
                        <a:pt x="834" y="743"/>
                      </a:lnTo>
                      <a:lnTo>
                        <a:pt x="853" y="738"/>
                      </a:lnTo>
                      <a:lnTo>
                        <a:pt x="873" y="733"/>
                      </a:lnTo>
                      <a:lnTo>
                        <a:pt x="892" y="726"/>
                      </a:lnTo>
                      <a:lnTo>
                        <a:pt x="892" y="0"/>
                      </a:lnTo>
                      <a:lnTo>
                        <a:pt x="0" y="0"/>
                      </a:lnTo>
                      <a:close/>
                    </a:path>
                  </a:pathLst>
                </a:custGeom>
                <a:solidFill>
                  <a:srgbClr val="778ED7"/>
                </a:solidFill>
                <a:ln w="9525">
                  <a:noFill/>
                  <a:round/>
                </a:ln>
              </p:spPr>
              <p:txBody>
                <a:bodyPr/>
                <a:p>
                  <a:endParaRPr lang="zh-CN" altLang="en-US">
                    <a:solidFill>
                      <a:srgbClr val="002060"/>
                    </a:solidFill>
                    <a:latin typeface="华文楷体" panose="02010600040101010101" pitchFamily="2" charset="-122"/>
                  </a:endParaRPr>
                </a:p>
              </p:txBody>
            </p:sp>
            <p:sp>
              <p:nvSpPr>
                <p:cNvPr id="1050067" name="Freeform 361"/>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close/>
                    </a:path>
                  </a:pathLst>
                </a:custGeom>
                <a:solidFill>
                  <a:srgbClr val="FFFFFF"/>
                </a:solidFill>
                <a:ln w="9525">
                  <a:noFill/>
                  <a:round/>
                </a:ln>
              </p:spPr>
              <p:txBody>
                <a:bodyPr/>
                <a:p>
                  <a:endParaRPr lang="zh-CN" altLang="en-US">
                    <a:solidFill>
                      <a:srgbClr val="002060"/>
                    </a:solidFill>
                    <a:latin typeface="华文楷体" panose="02010600040101010101" pitchFamily="2" charset="-122"/>
                  </a:endParaRPr>
                </a:p>
              </p:txBody>
            </p:sp>
            <p:sp>
              <p:nvSpPr>
                <p:cNvPr id="1050068" name="Freeform 362"/>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path>
                  </a:pathLst>
                </a:custGeom>
                <a:noFill/>
                <a:ln w="12700">
                  <a:solidFill>
                    <a:srgbClr val="273C83"/>
                  </a:solidFill>
                  <a:prstDash val="solid"/>
                  <a:round/>
                </a:ln>
              </p:spPr>
              <p:txBody>
                <a:bodyPr/>
                <a:p>
                  <a:endParaRPr lang="zh-CN" altLang="en-US">
                    <a:solidFill>
                      <a:srgbClr val="002060"/>
                    </a:solidFill>
                    <a:latin typeface="华文楷体" panose="02010600040101010101" pitchFamily="2" charset="-122"/>
                  </a:endParaRPr>
                </a:p>
              </p:txBody>
            </p:sp>
          </p:grpSp>
          <p:sp>
            <p:nvSpPr>
              <p:cNvPr id="1050069" name="Rectangle 363"/>
              <p:cNvSpPr>
                <a:spLocks noChangeArrowheads="1"/>
              </p:cNvSpPr>
              <p:nvPr/>
            </p:nvSpPr>
            <p:spPr bwMode="auto">
              <a:xfrm>
                <a:off x="2343" y="3126"/>
                <a:ext cx="717" cy="14"/>
              </a:xfrm>
              <a:prstGeom prst="rect">
                <a:avLst/>
              </a:prstGeom>
              <a:solidFill>
                <a:srgbClr val="F6BF69"/>
              </a:solidFill>
              <a:ln w="9525">
                <a:noFill/>
                <a:miter lim="800000"/>
              </a:ln>
            </p:spPr>
            <p:txBody>
              <a:bodyPr/>
              <a:p>
                <a:endParaRPr lang="zh-CN" altLang="en-US">
                  <a:solidFill>
                    <a:srgbClr val="002060"/>
                  </a:solidFill>
                  <a:latin typeface="华文楷体" panose="02010600040101010101" pitchFamily="2" charset="-122"/>
                </a:endParaRPr>
              </a:p>
            </p:txBody>
          </p:sp>
          <p:sp>
            <p:nvSpPr>
              <p:cNvPr id="1050070" name="Line 364"/>
              <p:cNvSpPr>
                <a:spLocks noChangeShapeType="1"/>
              </p:cNvSpPr>
              <p:nvPr/>
            </p:nvSpPr>
            <p:spPr bwMode="auto">
              <a:xfrm>
                <a:off x="2384" y="3329"/>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1" name="Line 365"/>
              <p:cNvSpPr>
                <a:spLocks noChangeShapeType="1"/>
              </p:cNvSpPr>
              <p:nvPr/>
            </p:nvSpPr>
            <p:spPr bwMode="auto">
              <a:xfrm>
                <a:off x="2384" y="3383"/>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2" name="Line 366"/>
              <p:cNvSpPr>
                <a:spLocks noChangeShapeType="1"/>
              </p:cNvSpPr>
              <p:nvPr/>
            </p:nvSpPr>
            <p:spPr bwMode="auto">
              <a:xfrm>
                <a:off x="2384" y="3439"/>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3" name="Line 367"/>
              <p:cNvSpPr>
                <a:spLocks noChangeShapeType="1"/>
              </p:cNvSpPr>
              <p:nvPr/>
            </p:nvSpPr>
            <p:spPr bwMode="auto">
              <a:xfrm>
                <a:off x="2384" y="3495"/>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4" name="Line 368"/>
              <p:cNvSpPr>
                <a:spLocks noChangeShapeType="1"/>
              </p:cNvSpPr>
              <p:nvPr/>
            </p:nvSpPr>
            <p:spPr bwMode="auto">
              <a:xfrm>
                <a:off x="2873" y="3329"/>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5" name="Line 369"/>
              <p:cNvSpPr>
                <a:spLocks noChangeShapeType="1"/>
              </p:cNvSpPr>
              <p:nvPr/>
            </p:nvSpPr>
            <p:spPr bwMode="auto">
              <a:xfrm>
                <a:off x="2873" y="3383"/>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6" name="Line 370"/>
              <p:cNvSpPr>
                <a:spLocks noChangeShapeType="1"/>
              </p:cNvSpPr>
              <p:nvPr/>
            </p:nvSpPr>
            <p:spPr bwMode="auto">
              <a:xfrm>
                <a:off x="2873" y="3439"/>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7" name="Line 371"/>
              <p:cNvSpPr>
                <a:spLocks noChangeShapeType="1"/>
              </p:cNvSpPr>
              <p:nvPr/>
            </p:nvSpPr>
            <p:spPr bwMode="auto">
              <a:xfrm>
                <a:off x="2873" y="3495"/>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8" name="Line 372"/>
              <p:cNvSpPr>
                <a:spLocks noChangeShapeType="1"/>
              </p:cNvSpPr>
              <p:nvPr/>
            </p:nvSpPr>
            <p:spPr bwMode="auto">
              <a:xfrm>
                <a:off x="2384" y="3215"/>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79" name="Line 373"/>
              <p:cNvSpPr>
                <a:spLocks noChangeShapeType="1"/>
              </p:cNvSpPr>
              <p:nvPr/>
            </p:nvSpPr>
            <p:spPr bwMode="auto">
              <a:xfrm>
                <a:off x="2384" y="3271"/>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0" name="Line 374"/>
              <p:cNvSpPr>
                <a:spLocks noChangeShapeType="1"/>
              </p:cNvSpPr>
              <p:nvPr/>
            </p:nvSpPr>
            <p:spPr bwMode="auto">
              <a:xfrm>
                <a:off x="2384" y="3329"/>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1" name="Line 375"/>
              <p:cNvSpPr>
                <a:spLocks noChangeShapeType="1"/>
              </p:cNvSpPr>
              <p:nvPr/>
            </p:nvSpPr>
            <p:spPr bwMode="auto">
              <a:xfrm>
                <a:off x="2384" y="3383"/>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2" name="Line 376"/>
              <p:cNvSpPr>
                <a:spLocks noChangeShapeType="1"/>
              </p:cNvSpPr>
              <p:nvPr/>
            </p:nvSpPr>
            <p:spPr bwMode="auto">
              <a:xfrm>
                <a:off x="2384" y="3439"/>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3" name="Line 377"/>
              <p:cNvSpPr>
                <a:spLocks noChangeShapeType="1"/>
              </p:cNvSpPr>
              <p:nvPr/>
            </p:nvSpPr>
            <p:spPr bwMode="auto">
              <a:xfrm>
                <a:off x="2384" y="3495"/>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4" name="Line 378"/>
              <p:cNvSpPr>
                <a:spLocks noChangeShapeType="1"/>
              </p:cNvSpPr>
              <p:nvPr/>
            </p:nvSpPr>
            <p:spPr bwMode="auto">
              <a:xfrm>
                <a:off x="2848" y="3215"/>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5" name="Line 379"/>
              <p:cNvSpPr>
                <a:spLocks noChangeShapeType="1"/>
              </p:cNvSpPr>
              <p:nvPr/>
            </p:nvSpPr>
            <p:spPr bwMode="auto">
              <a:xfrm>
                <a:off x="2848" y="3271"/>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6" name="Line 380"/>
              <p:cNvSpPr>
                <a:spLocks noChangeShapeType="1"/>
              </p:cNvSpPr>
              <p:nvPr/>
            </p:nvSpPr>
            <p:spPr bwMode="auto">
              <a:xfrm>
                <a:off x="2848" y="3329"/>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7" name="Line 381"/>
              <p:cNvSpPr>
                <a:spLocks noChangeShapeType="1"/>
              </p:cNvSpPr>
              <p:nvPr/>
            </p:nvSpPr>
            <p:spPr bwMode="auto">
              <a:xfrm>
                <a:off x="2848" y="3383"/>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8" name="Line 382"/>
              <p:cNvSpPr>
                <a:spLocks noChangeShapeType="1"/>
              </p:cNvSpPr>
              <p:nvPr/>
            </p:nvSpPr>
            <p:spPr bwMode="auto">
              <a:xfrm>
                <a:off x="2848" y="3439"/>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89" name="Line 383"/>
              <p:cNvSpPr>
                <a:spLocks noChangeShapeType="1"/>
              </p:cNvSpPr>
              <p:nvPr/>
            </p:nvSpPr>
            <p:spPr bwMode="auto">
              <a:xfrm>
                <a:off x="2848" y="3495"/>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90" name="Rectangle 384"/>
              <p:cNvSpPr>
                <a:spLocks noChangeArrowheads="1"/>
              </p:cNvSpPr>
              <p:nvPr/>
            </p:nvSpPr>
            <p:spPr bwMode="auto">
              <a:xfrm>
                <a:off x="2289" y="2941"/>
                <a:ext cx="755" cy="199"/>
              </a:xfrm>
              <a:prstGeom prst="rect">
                <a:avLst/>
              </a:prstGeom>
              <a:noFill/>
              <a:ln w="9525">
                <a:noFill/>
                <a:miter lim="800000"/>
              </a:ln>
            </p:spPr>
            <p:txBody>
              <a:bodyPr/>
              <a:p>
                <a:endParaRPr lang="zh-CN" altLang="en-US">
                  <a:solidFill>
                    <a:srgbClr val="002060"/>
                  </a:solidFill>
                  <a:latin typeface="华文楷体" panose="02010600040101010101" pitchFamily="2" charset="-122"/>
                </a:endParaRPr>
              </a:p>
            </p:txBody>
          </p:sp>
          <p:sp>
            <p:nvSpPr>
              <p:cNvPr id="1050091" name="Rectangle 385"/>
              <p:cNvSpPr>
                <a:spLocks noChangeArrowheads="1"/>
              </p:cNvSpPr>
              <p:nvPr/>
            </p:nvSpPr>
            <p:spPr bwMode="auto">
              <a:xfrm>
                <a:off x="2317" y="2976"/>
                <a:ext cx="657" cy="133"/>
              </a:xfrm>
              <a:prstGeom prst="rect">
                <a:avLst/>
              </a:prstGeom>
              <a:noFill/>
              <a:ln w="9525">
                <a:noFill/>
                <a:miter lim="800000"/>
              </a:ln>
            </p:spPr>
            <p:txBody>
              <a:bodyPr wrap="none" lIns="0" tIns="0" rIns="0" bIns="0">
                <a:spAutoFit/>
              </a:bodyPr>
              <a:p>
                <a:pPr>
                  <a:spcBef>
                    <a:spcPct val="0"/>
                  </a:spcBef>
                </a:pPr>
                <a:r>
                  <a:rPr lang="zh-CN" altLang="en-US" sz="1000" dirty="0">
                    <a:solidFill>
                      <a:srgbClr val="002060"/>
                    </a:solidFill>
                    <a:latin typeface="华文楷体" panose="02010600040101010101" pitchFamily="2" charset="-122"/>
                  </a:rPr>
                  <a:t>计划与实际成本对比报告</a:t>
                </a:r>
                <a:endParaRPr lang="zh-CN" altLang="en-US" sz="1000" dirty="0">
                  <a:solidFill>
                    <a:srgbClr val="002060"/>
                  </a:solidFill>
                  <a:latin typeface="华文楷体" panose="02010600040101010101" pitchFamily="2" charset="-122"/>
                </a:endParaRPr>
              </a:p>
            </p:txBody>
          </p:sp>
        </p:grpSp>
        <p:grpSp>
          <p:nvGrpSpPr>
            <p:cNvPr id="337" name="Group 330"/>
            <p:cNvGrpSpPr/>
            <p:nvPr/>
          </p:nvGrpSpPr>
          <p:grpSpPr bwMode="auto">
            <a:xfrm>
              <a:off x="3855309" y="5258449"/>
              <a:ext cx="2128630" cy="902218"/>
              <a:chOff x="1338" y="3113"/>
              <a:chExt cx="915" cy="777"/>
            </a:xfrm>
          </p:grpSpPr>
          <p:grpSp>
            <p:nvGrpSpPr>
              <p:cNvPr id="338" name="Group 331"/>
              <p:cNvGrpSpPr/>
              <p:nvPr/>
            </p:nvGrpSpPr>
            <p:grpSpPr bwMode="auto">
              <a:xfrm>
                <a:off x="1338" y="3113"/>
                <a:ext cx="915" cy="777"/>
                <a:chOff x="548" y="931"/>
                <a:chExt cx="915" cy="777"/>
              </a:xfrm>
            </p:grpSpPr>
            <p:sp>
              <p:nvSpPr>
                <p:cNvPr id="1050092" name="Freeform 332"/>
                <p:cNvSpPr/>
                <p:nvPr/>
              </p:nvSpPr>
              <p:spPr bwMode="auto">
                <a:xfrm>
                  <a:off x="571" y="952"/>
                  <a:ext cx="892" cy="756"/>
                </a:xfrm>
                <a:custGeom>
                  <a:avLst/>
                  <a:gdLst/>
                  <a:ahLst/>
                  <a:cxnLst>
                    <a:cxn ang="0">
                      <a:pos x="0" y="0"/>
                    </a:cxn>
                    <a:cxn ang="0">
                      <a:pos x="0" y="715"/>
                    </a:cxn>
                    <a:cxn ang="0">
                      <a:pos x="20" y="710"/>
                    </a:cxn>
                    <a:cxn ang="0">
                      <a:pos x="41" y="705"/>
                    </a:cxn>
                    <a:cxn ang="0">
                      <a:pos x="60" y="700"/>
                    </a:cxn>
                    <a:cxn ang="0">
                      <a:pos x="79" y="696"/>
                    </a:cxn>
                    <a:cxn ang="0">
                      <a:pos x="100" y="693"/>
                    </a:cxn>
                    <a:cxn ang="0">
                      <a:pos x="124" y="693"/>
                    </a:cxn>
                    <a:cxn ang="0">
                      <a:pos x="145" y="691"/>
                    </a:cxn>
                    <a:cxn ang="0">
                      <a:pos x="166" y="689"/>
                    </a:cxn>
                    <a:cxn ang="0">
                      <a:pos x="187" y="689"/>
                    </a:cxn>
                    <a:cxn ang="0">
                      <a:pos x="212" y="691"/>
                    </a:cxn>
                    <a:cxn ang="0">
                      <a:pos x="235" y="691"/>
                    </a:cxn>
                    <a:cxn ang="0">
                      <a:pos x="256" y="693"/>
                    </a:cxn>
                    <a:cxn ang="0">
                      <a:pos x="281" y="694"/>
                    </a:cxn>
                    <a:cxn ang="0">
                      <a:pos x="305"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9" y="756"/>
                    </a:cxn>
                    <a:cxn ang="0">
                      <a:pos x="742" y="756"/>
                    </a:cxn>
                    <a:cxn ang="0">
                      <a:pos x="767" y="754"/>
                    </a:cxn>
                    <a:cxn ang="0">
                      <a:pos x="790" y="750"/>
                    </a:cxn>
                    <a:cxn ang="0">
                      <a:pos x="813" y="749"/>
                    </a:cxn>
                    <a:cxn ang="0">
                      <a:pos x="834" y="743"/>
                    </a:cxn>
                    <a:cxn ang="0">
                      <a:pos x="853" y="738"/>
                    </a:cxn>
                    <a:cxn ang="0">
                      <a:pos x="873" y="733"/>
                    </a:cxn>
                    <a:cxn ang="0">
                      <a:pos x="892" y="726"/>
                    </a:cxn>
                    <a:cxn ang="0">
                      <a:pos x="892" y="0"/>
                    </a:cxn>
                    <a:cxn ang="0">
                      <a:pos x="0" y="0"/>
                    </a:cxn>
                  </a:cxnLst>
                  <a:rect l="0" t="0" r="r" b="b"/>
                  <a:pathLst>
                    <a:path w="892" h="756">
                      <a:moveTo>
                        <a:pt x="0" y="0"/>
                      </a:moveTo>
                      <a:lnTo>
                        <a:pt x="0" y="715"/>
                      </a:lnTo>
                      <a:lnTo>
                        <a:pt x="20" y="710"/>
                      </a:lnTo>
                      <a:lnTo>
                        <a:pt x="41" y="705"/>
                      </a:lnTo>
                      <a:lnTo>
                        <a:pt x="60" y="700"/>
                      </a:lnTo>
                      <a:lnTo>
                        <a:pt x="79" y="696"/>
                      </a:lnTo>
                      <a:lnTo>
                        <a:pt x="100" y="693"/>
                      </a:lnTo>
                      <a:lnTo>
                        <a:pt x="124" y="693"/>
                      </a:lnTo>
                      <a:lnTo>
                        <a:pt x="145" y="691"/>
                      </a:lnTo>
                      <a:lnTo>
                        <a:pt x="166" y="689"/>
                      </a:lnTo>
                      <a:lnTo>
                        <a:pt x="187" y="689"/>
                      </a:lnTo>
                      <a:lnTo>
                        <a:pt x="212" y="691"/>
                      </a:lnTo>
                      <a:lnTo>
                        <a:pt x="235" y="691"/>
                      </a:lnTo>
                      <a:lnTo>
                        <a:pt x="256" y="693"/>
                      </a:lnTo>
                      <a:lnTo>
                        <a:pt x="281" y="694"/>
                      </a:lnTo>
                      <a:lnTo>
                        <a:pt x="305"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9" y="756"/>
                      </a:lnTo>
                      <a:lnTo>
                        <a:pt x="742" y="756"/>
                      </a:lnTo>
                      <a:lnTo>
                        <a:pt x="767" y="754"/>
                      </a:lnTo>
                      <a:lnTo>
                        <a:pt x="790" y="750"/>
                      </a:lnTo>
                      <a:lnTo>
                        <a:pt x="813" y="749"/>
                      </a:lnTo>
                      <a:lnTo>
                        <a:pt x="834" y="743"/>
                      </a:lnTo>
                      <a:lnTo>
                        <a:pt x="853" y="738"/>
                      </a:lnTo>
                      <a:lnTo>
                        <a:pt x="873" y="733"/>
                      </a:lnTo>
                      <a:lnTo>
                        <a:pt x="892" y="726"/>
                      </a:lnTo>
                      <a:lnTo>
                        <a:pt x="892" y="0"/>
                      </a:lnTo>
                      <a:lnTo>
                        <a:pt x="0" y="0"/>
                      </a:lnTo>
                      <a:close/>
                    </a:path>
                  </a:pathLst>
                </a:custGeom>
                <a:solidFill>
                  <a:srgbClr val="778ED7"/>
                </a:solidFill>
                <a:ln w="9525">
                  <a:noFill/>
                  <a:round/>
                </a:ln>
              </p:spPr>
              <p:txBody>
                <a:bodyPr/>
                <a:p>
                  <a:endParaRPr lang="zh-CN" altLang="en-US">
                    <a:solidFill>
                      <a:srgbClr val="002060"/>
                    </a:solidFill>
                    <a:latin typeface="华文楷体" panose="02010600040101010101" pitchFamily="2" charset="-122"/>
                  </a:endParaRPr>
                </a:p>
              </p:txBody>
            </p:sp>
            <p:sp>
              <p:nvSpPr>
                <p:cNvPr id="1050093" name="Freeform 333"/>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close/>
                    </a:path>
                  </a:pathLst>
                </a:custGeom>
                <a:solidFill>
                  <a:srgbClr val="FFFFFF"/>
                </a:solidFill>
                <a:ln w="9525">
                  <a:noFill/>
                  <a:round/>
                </a:ln>
              </p:spPr>
              <p:txBody>
                <a:bodyPr/>
                <a:p>
                  <a:endParaRPr lang="zh-CN" altLang="en-US">
                    <a:solidFill>
                      <a:srgbClr val="002060"/>
                    </a:solidFill>
                    <a:latin typeface="华文楷体" panose="02010600040101010101" pitchFamily="2" charset="-122"/>
                  </a:endParaRPr>
                </a:p>
              </p:txBody>
            </p:sp>
            <p:sp>
              <p:nvSpPr>
                <p:cNvPr id="1050094" name="Freeform 334"/>
                <p:cNvSpPr/>
                <p:nvPr/>
              </p:nvSpPr>
              <p:spPr bwMode="auto">
                <a:xfrm>
                  <a:off x="548" y="931"/>
                  <a:ext cx="892" cy="756"/>
                </a:xfrm>
                <a:custGeom>
                  <a:avLst/>
                  <a:gdLst/>
                  <a:ahLst/>
                  <a:cxnLst>
                    <a:cxn ang="0">
                      <a:pos x="0" y="0"/>
                    </a:cxn>
                    <a:cxn ang="0">
                      <a:pos x="0" y="715"/>
                    </a:cxn>
                    <a:cxn ang="0">
                      <a:pos x="19" y="710"/>
                    </a:cxn>
                    <a:cxn ang="0">
                      <a:pos x="41" y="705"/>
                    </a:cxn>
                    <a:cxn ang="0">
                      <a:pos x="60" y="700"/>
                    </a:cxn>
                    <a:cxn ang="0">
                      <a:pos x="79" y="696"/>
                    </a:cxn>
                    <a:cxn ang="0">
                      <a:pos x="100" y="693"/>
                    </a:cxn>
                    <a:cxn ang="0">
                      <a:pos x="123" y="693"/>
                    </a:cxn>
                    <a:cxn ang="0">
                      <a:pos x="145" y="691"/>
                    </a:cxn>
                    <a:cxn ang="0">
                      <a:pos x="166" y="689"/>
                    </a:cxn>
                    <a:cxn ang="0">
                      <a:pos x="187" y="689"/>
                    </a:cxn>
                    <a:cxn ang="0">
                      <a:pos x="212" y="691"/>
                    </a:cxn>
                    <a:cxn ang="0">
                      <a:pos x="235" y="691"/>
                    </a:cxn>
                    <a:cxn ang="0">
                      <a:pos x="256" y="693"/>
                    </a:cxn>
                    <a:cxn ang="0">
                      <a:pos x="281" y="694"/>
                    </a:cxn>
                    <a:cxn ang="0">
                      <a:pos x="304" y="696"/>
                    </a:cxn>
                    <a:cxn ang="0">
                      <a:pos x="328" y="698"/>
                    </a:cxn>
                    <a:cxn ang="0">
                      <a:pos x="351" y="701"/>
                    </a:cxn>
                    <a:cxn ang="0">
                      <a:pos x="534" y="742"/>
                    </a:cxn>
                    <a:cxn ang="0">
                      <a:pos x="555" y="745"/>
                    </a:cxn>
                    <a:cxn ang="0">
                      <a:pos x="576" y="749"/>
                    </a:cxn>
                    <a:cxn ang="0">
                      <a:pos x="597" y="750"/>
                    </a:cxn>
                    <a:cxn ang="0">
                      <a:pos x="622" y="754"/>
                    </a:cxn>
                    <a:cxn ang="0">
                      <a:pos x="645" y="756"/>
                    </a:cxn>
                    <a:cxn ang="0">
                      <a:pos x="670" y="756"/>
                    </a:cxn>
                    <a:cxn ang="0">
                      <a:pos x="693" y="756"/>
                    </a:cxn>
                    <a:cxn ang="0">
                      <a:pos x="718" y="756"/>
                    </a:cxn>
                    <a:cxn ang="0">
                      <a:pos x="742" y="756"/>
                    </a:cxn>
                    <a:cxn ang="0">
                      <a:pos x="767" y="754"/>
                    </a:cxn>
                    <a:cxn ang="0">
                      <a:pos x="790" y="750"/>
                    </a:cxn>
                    <a:cxn ang="0">
                      <a:pos x="813" y="749"/>
                    </a:cxn>
                    <a:cxn ang="0">
                      <a:pos x="834" y="743"/>
                    </a:cxn>
                    <a:cxn ang="0">
                      <a:pos x="853" y="738"/>
                    </a:cxn>
                    <a:cxn ang="0">
                      <a:pos x="872" y="733"/>
                    </a:cxn>
                    <a:cxn ang="0">
                      <a:pos x="892" y="726"/>
                    </a:cxn>
                    <a:cxn ang="0">
                      <a:pos x="892" y="0"/>
                    </a:cxn>
                    <a:cxn ang="0">
                      <a:pos x="0" y="0"/>
                    </a:cxn>
                  </a:cxnLst>
                  <a:rect l="0" t="0" r="r" b="b"/>
                  <a:pathLst>
                    <a:path w="892" h="756">
                      <a:moveTo>
                        <a:pt x="0" y="0"/>
                      </a:moveTo>
                      <a:lnTo>
                        <a:pt x="0" y="715"/>
                      </a:lnTo>
                      <a:lnTo>
                        <a:pt x="19" y="710"/>
                      </a:lnTo>
                      <a:lnTo>
                        <a:pt x="41" y="705"/>
                      </a:lnTo>
                      <a:lnTo>
                        <a:pt x="60" y="700"/>
                      </a:lnTo>
                      <a:lnTo>
                        <a:pt x="79" y="696"/>
                      </a:lnTo>
                      <a:lnTo>
                        <a:pt x="100" y="693"/>
                      </a:lnTo>
                      <a:lnTo>
                        <a:pt x="123" y="693"/>
                      </a:lnTo>
                      <a:lnTo>
                        <a:pt x="145" y="691"/>
                      </a:lnTo>
                      <a:lnTo>
                        <a:pt x="166" y="689"/>
                      </a:lnTo>
                      <a:lnTo>
                        <a:pt x="187" y="689"/>
                      </a:lnTo>
                      <a:lnTo>
                        <a:pt x="212" y="691"/>
                      </a:lnTo>
                      <a:lnTo>
                        <a:pt x="235" y="691"/>
                      </a:lnTo>
                      <a:lnTo>
                        <a:pt x="256" y="693"/>
                      </a:lnTo>
                      <a:lnTo>
                        <a:pt x="281" y="694"/>
                      </a:lnTo>
                      <a:lnTo>
                        <a:pt x="304" y="696"/>
                      </a:lnTo>
                      <a:lnTo>
                        <a:pt x="328" y="698"/>
                      </a:lnTo>
                      <a:lnTo>
                        <a:pt x="351" y="701"/>
                      </a:lnTo>
                      <a:lnTo>
                        <a:pt x="534" y="742"/>
                      </a:lnTo>
                      <a:lnTo>
                        <a:pt x="555" y="745"/>
                      </a:lnTo>
                      <a:lnTo>
                        <a:pt x="576" y="749"/>
                      </a:lnTo>
                      <a:lnTo>
                        <a:pt x="597" y="750"/>
                      </a:lnTo>
                      <a:lnTo>
                        <a:pt x="622" y="754"/>
                      </a:lnTo>
                      <a:lnTo>
                        <a:pt x="645" y="756"/>
                      </a:lnTo>
                      <a:lnTo>
                        <a:pt x="670" y="756"/>
                      </a:lnTo>
                      <a:lnTo>
                        <a:pt x="693" y="756"/>
                      </a:lnTo>
                      <a:lnTo>
                        <a:pt x="718" y="756"/>
                      </a:lnTo>
                      <a:lnTo>
                        <a:pt x="742" y="756"/>
                      </a:lnTo>
                      <a:lnTo>
                        <a:pt x="767" y="754"/>
                      </a:lnTo>
                      <a:lnTo>
                        <a:pt x="790" y="750"/>
                      </a:lnTo>
                      <a:lnTo>
                        <a:pt x="813" y="749"/>
                      </a:lnTo>
                      <a:lnTo>
                        <a:pt x="834" y="743"/>
                      </a:lnTo>
                      <a:lnTo>
                        <a:pt x="853" y="738"/>
                      </a:lnTo>
                      <a:lnTo>
                        <a:pt x="872" y="733"/>
                      </a:lnTo>
                      <a:lnTo>
                        <a:pt x="892" y="726"/>
                      </a:lnTo>
                      <a:lnTo>
                        <a:pt x="892" y="0"/>
                      </a:lnTo>
                      <a:lnTo>
                        <a:pt x="0" y="0"/>
                      </a:lnTo>
                    </a:path>
                  </a:pathLst>
                </a:custGeom>
                <a:noFill/>
                <a:ln w="12700">
                  <a:solidFill>
                    <a:srgbClr val="273C83"/>
                  </a:solidFill>
                  <a:prstDash val="solid"/>
                  <a:round/>
                </a:ln>
              </p:spPr>
              <p:txBody>
                <a:bodyPr/>
                <a:p>
                  <a:endParaRPr lang="zh-CN" altLang="en-US">
                    <a:solidFill>
                      <a:srgbClr val="002060"/>
                    </a:solidFill>
                    <a:latin typeface="华文楷体" panose="02010600040101010101" pitchFamily="2" charset="-122"/>
                  </a:endParaRPr>
                </a:p>
              </p:txBody>
            </p:sp>
          </p:grpSp>
          <p:sp>
            <p:nvSpPr>
              <p:cNvPr id="1050095" name="Rectangle 335"/>
              <p:cNvSpPr>
                <a:spLocks noChangeArrowheads="1"/>
              </p:cNvSpPr>
              <p:nvPr/>
            </p:nvSpPr>
            <p:spPr bwMode="auto">
              <a:xfrm>
                <a:off x="1436" y="3353"/>
                <a:ext cx="717" cy="14"/>
              </a:xfrm>
              <a:prstGeom prst="rect">
                <a:avLst/>
              </a:prstGeom>
              <a:solidFill>
                <a:srgbClr val="F6BF69"/>
              </a:solidFill>
              <a:ln w="9525">
                <a:noFill/>
                <a:miter lim="800000"/>
              </a:ln>
            </p:spPr>
            <p:txBody>
              <a:bodyPr/>
              <a:p>
                <a:endParaRPr lang="zh-CN" altLang="en-US">
                  <a:solidFill>
                    <a:srgbClr val="002060"/>
                  </a:solidFill>
                  <a:latin typeface="华文楷体" panose="02010600040101010101" pitchFamily="2" charset="-122"/>
                </a:endParaRPr>
              </a:p>
            </p:txBody>
          </p:sp>
          <p:sp>
            <p:nvSpPr>
              <p:cNvPr id="1050096" name="Line 336"/>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97" name="Line 337"/>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98" name="Line 338"/>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099" name="Line 339"/>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0" name="Line 340"/>
              <p:cNvSpPr>
                <a:spLocks noChangeShapeType="1"/>
              </p:cNvSpPr>
              <p:nvPr/>
            </p:nvSpPr>
            <p:spPr bwMode="auto">
              <a:xfrm>
                <a:off x="1966" y="3556"/>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1" name="Line 341"/>
              <p:cNvSpPr>
                <a:spLocks noChangeShapeType="1"/>
              </p:cNvSpPr>
              <p:nvPr/>
            </p:nvSpPr>
            <p:spPr bwMode="auto">
              <a:xfrm>
                <a:off x="1966" y="3610"/>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2" name="Line 342"/>
              <p:cNvSpPr>
                <a:spLocks noChangeShapeType="1"/>
              </p:cNvSpPr>
              <p:nvPr/>
            </p:nvSpPr>
            <p:spPr bwMode="auto">
              <a:xfrm>
                <a:off x="1966" y="3666"/>
                <a:ext cx="171"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3" name="Line 343"/>
              <p:cNvSpPr>
                <a:spLocks noChangeShapeType="1"/>
              </p:cNvSpPr>
              <p:nvPr/>
            </p:nvSpPr>
            <p:spPr bwMode="auto">
              <a:xfrm>
                <a:off x="1966" y="3722"/>
                <a:ext cx="171"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4" name="Line 344"/>
              <p:cNvSpPr>
                <a:spLocks noChangeShapeType="1"/>
              </p:cNvSpPr>
              <p:nvPr/>
            </p:nvSpPr>
            <p:spPr bwMode="auto">
              <a:xfrm>
                <a:off x="1477" y="344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5" name="Line 345"/>
              <p:cNvSpPr>
                <a:spLocks noChangeShapeType="1"/>
              </p:cNvSpPr>
              <p:nvPr/>
            </p:nvSpPr>
            <p:spPr bwMode="auto">
              <a:xfrm>
                <a:off x="1477" y="3498"/>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6" name="Line 346"/>
              <p:cNvSpPr>
                <a:spLocks noChangeShapeType="1"/>
              </p:cNvSpPr>
              <p:nvPr/>
            </p:nvSpPr>
            <p:spPr bwMode="auto">
              <a:xfrm>
                <a:off x="1477" y="3556"/>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7" name="Line 347"/>
              <p:cNvSpPr>
                <a:spLocks noChangeShapeType="1"/>
              </p:cNvSpPr>
              <p:nvPr/>
            </p:nvSpPr>
            <p:spPr bwMode="auto">
              <a:xfrm>
                <a:off x="1477" y="3610"/>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8" name="Line 348"/>
              <p:cNvSpPr>
                <a:spLocks noChangeShapeType="1"/>
              </p:cNvSpPr>
              <p:nvPr/>
            </p:nvSpPr>
            <p:spPr bwMode="auto">
              <a:xfrm>
                <a:off x="1477" y="3666"/>
                <a:ext cx="277"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09" name="Line 349"/>
              <p:cNvSpPr>
                <a:spLocks noChangeShapeType="1"/>
              </p:cNvSpPr>
              <p:nvPr/>
            </p:nvSpPr>
            <p:spPr bwMode="auto">
              <a:xfrm>
                <a:off x="1477" y="3722"/>
                <a:ext cx="277"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0" name="Line 350"/>
              <p:cNvSpPr>
                <a:spLocks noChangeShapeType="1"/>
              </p:cNvSpPr>
              <p:nvPr/>
            </p:nvSpPr>
            <p:spPr bwMode="auto">
              <a:xfrm>
                <a:off x="1941" y="344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1" name="Line 351"/>
              <p:cNvSpPr>
                <a:spLocks noChangeShapeType="1"/>
              </p:cNvSpPr>
              <p:nvPr/>
            </p:nvSpPr>
            <p:spPr bwMode="auto">
              <a:xfrm>
                <a:off x="1941" y="3498"/>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2" name="Line 352"/>
              <p:cNvSpPr>
                <a:spLocks noChangeShapeType="1"/>
              </p:cNvSpPr>
              <p:nvPr/>
            </p:nvSpPr>
            <p:spPr bwMode="auto">
              <a:xfrm>
                <a:off x="1941" y="3556"/>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3" name="Line 353"/>
              <p:cNvSpPr>
                <a:spLocks noChangeShapeType="1"/>
              </p:cNvSpPr>
              <p:nvPr/>
            </p:nvSpPr>
            <p:spPr bwMode="auto">
              <a:xfrm>
                <a:off x="1941" y="3610"/>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4" name="Line 354"/>
              <p:cNvSpPr>
                <a:spLocks noChangeShapeType="1"/>
              </p:cNvSpPr>
              <p:nvPr/>
            </p:nvSpPr>
            <p:spPr bwMode="auto">
              <a:xfrm>
                <a:off x="1941" y="3666"/>
                <a:ext cx="169" cy="2"/>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5" name="Line 355"/>
              <p:cNvSpPr>
                <a:spLocks noChangeShapeType="1"/>
              </p:cNvSpPr>
              <p:nvPr/>
            </p:nvSpPr>
            <p:spPr bwMode="auto">
              <a:xfrm>
                <a:off x="1941" y="3722"/>
                <a:ext cx="169" cy="1"/>
              </a:xfrm>
              <a:prstGeom prst="line">
                <a:avLst/>
              </a:prstGeom>
              <a:noFill/>
              <a:ln w="12700">
                <a:solidFill>
                  <a:srgbClr val="000000"/>
                </a:solidFill>
                <a:round/>
              </a:ln>
            </p:spPr>
            <p:txBody>
              <a:bodyPr/>
              <a:p>
                <a:endParaRPr lang="zh-CN" altLang="en-US">
                  <a:solidFill>
                    <a:srgbClr val="002060"/>
                  </a:solidFill>
                  <a:latin typeface="华文楷体" panose="02010600040101010101" pitchFamily="2" charset="-122"/>
                </a:endParaRPr>
              </a:p>
            </p:txBody>
          </p:sp>
          <p:sp>
            <p:nvSpPr>
              <p:cNvPr id="1050116" name="Rectangle 356"/>
              <p:cNvSpPr>
                <a:spLocks noChangeArrowheads="1"/>
              </p:cNvSpPr>
              <p:nvPr/>
            </p:nvSpPr>
            <p:spPr bwMode="auto">
              <a:xfrm>
                <a:off x="1382" y="3168"/>
                <a:ext cx="755" cy="199"/>
              </a:xfrm>
              <a:prstGeom prst="rect">
                <a:avLst/>
              </a:prstGeom>
              <a:noFill/>
              <a:ln w="9525">
                <a:noFill/>
                <a:miter lim="800000"/>
              </a:ln>
            </p:spPr>
            <p:txBody>
              <a:bodyPr/>
              <a:p>
                <a:endParaRPr lang="zh-CN" altLang="en-US">
                  <a:solidFill>
                    <a:srgbClr val="002060"/>
                  </a:solidFill>
                  <a:latin typeface="华文楷体" panose="02010600040101010101" pitchFamily="2" charset="-122"/>
                </a:endParaRPr>
              </a:p>
            </p:txBody>
          </p:sp>
          <p:sp>
            <p:nvSpPr>
              <p:cNvPr id="1050117" name="Rectangle 357"/>
              <p:cNvSpPr>
                <a:spLocks noChangeArrowheads="1"/>
              </p:cNvSpPr>
              <p:nvPr/>
            </p:nvSpPr>
            <p:spPr bwMode="auto">
              <a:xfrm>
                <a:off x="1454" y="3211"/>
                <a:ext cx="573" cy="159"/>
              </a:xfrm>
              <a:prstGeom prst="rect">
                <a:avLst/>
              </a:prstGeom>
              <a:noFill/>
              <a:ln w="9525">
                <a:noFill/>
                <a:miter lim="800000"/>
              </a:ln>
            </p:spPr>
            <p:txBody>
              <a:bodyPr wrap="none" lIns="0" tIns="0" rIns="0" bIns="0">
                <a:spAutoFit/>
              </a:bodyPr>
              <a:p>
                <a:pPr>
                  <a:spcBef>
                    <a:spcPct val="0"/>
                  </a:spcBef>
                </a:pPr>
                <a:r>
                  <a:rPr lang="zh-CN" altLang="en-US" sz="1200" dirty="0">
                    <a:solidFill>
                      <a:srgbClr val="002060"/>
                    </a:solidFill>
                    <a:latin typeface="华文楷体" panose="02010600040101010101" pitchFamily="2" charset="-122"/>
                  </a:rPr>
                  <a:t>其他成本明细报告</a:t>
                </a:r>
                <a:endParaRPr lang="zh-CN" altLang="en-US" dirty="0">
                  <a:solidFill>
                    <a:srgbClr val="002060"/>
                  </a:solidFill>
                  <a:latin typeface="华文楷体" panose="02010600040101010101" pitchFamily="2" charset="-122"/>
                </a:endParaRPr>
              </a:p>
            </p:txBody>
          </p:sp>
        </p:grpSp>
      </p:grpSp>
      <p:sp>
        <p:nvSpPr>
          <p:cNvPr id="1050118" name="AutoShape 135"/>
          <p:cNvSpPr>
            <a:spLocks noChangeArrowheads="1"/>
          </p:cNvSpPr>
          <p:nvPr/>
        </p:nvSpPr>
        <p:spPr bwMode="auto">
          <a:xfrm rot="16200000" flipH="1">
            <a:off x="5022145" y="4164559"/>
            <a:ext cx="648072" cy="401172"/>
          </a:xfrm>
          <a:prstGeom prst="rightArrow">
            <a:avLst>
              <a:gd name="adj1" fmla="val 50000"/>
              <a:gd name="adj2" fmla="val 35479"/>
            </a:avLst>
          </a:prstGeom>
          <a:solidFill>
            <a:srgbClr val="AFE8FF"/>
          </a:solidFill>
        </p:spPr>
        <p:style>
          <a:lnRef idx="1">
            <a:schemeClr val="accent3"/>
          </a:lnRef>
          <a:fillRef idx="2">
            <a:schemeClr val="accent3"/>
          </a:fillRef>
          <a:effectRef idx="1">
            <a:schemeClr val="accent3"/>
          </a:effectRef>
          <a:fontRef idx="minor">
            <a:schemeClr val="dk1"/>
          </a:fontRef>
        </p:style>
        <p:txBody>
          <a:bodyPr wrap="none" lIns="90488" tIns="44450" rIns="90488" bIns="44450" anchor="ctr"/>
          <a:p>
            <a:pPr algn="ctr"/>
            <a:r>
              <a:rPr lang="zh-CN" altLang="en-US" sz="1200" kern="0" dirty="0">
                <a:solidFill>
                  <a:srgbClr val="002060"/>
                </a:solidFill>
                <a:latin typeface="华文楷体" panose="02010600040101010101" pitchFamily="2" charset="-122"/>
                <a:cs typeface="Arial" panose="020B0604020202020204"/>
              </a:rPr>
              <a:t>报表</a:t>
            </a:r>
            <a:endParaRPr lang="zh-CN" altLang="de-DE" sz="1200" kern="0" dirty="0">
              <a:solidFill>
                <a:srgbClr val="002060"/>
              </a:solidFill>
              <a:latin typeface="华文楷体" panose="02010600040101010101" pitchFamily="2" charset="-122"/>
              <a:cs typeface="Arial" panose="020B0604020202020204"/>
            </a:endParaRPr>
          </a:p>
        </p:txBody>
      </p:sp>
      <p:sp>
        <p:nvSpPr>
          <p:cNvPr id="1050119" name="Chevron 201"/>
          <p:cNvSpPr/>
          <p:nvPr/>
        </p:nvSpPr>
        <p:spPr>
          <a:xfrm>
            <a:off x="7005253"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20" name="TextBox 202"/>
          <p:cNvSpPr txBox="1"/>
          <p:nvPr/>
        </p:nvSpPr>
        <p:spPr>
          <a:xfrm>
            <a:off x="7085931"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销</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售</a:t>
            </a:r>
            <a:endParaRPr lang="en-US" sz="1050" dirty="0">
              <a:solidFill>
                <a:srgbClr val="313131"/>
              </a:solidFill>
            </a:endParaRPr>
          </a:p>
        </p:txBody>
      </p:sp>
      <p:sp>
        <p:nvSpPr>
          <p:cNvPr id="1050121" name="Chevron 203"/>
          <p:cNvSpPr/>
          <p:nvPr/>
        </p:nvSpPr>
        <p:spPr>
          <a:xfrm>
            <a:off x="7290336"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22" name="TextBox 204"/>
          <p:cNvSpPr txBox="1"/>
          <p:nvPr/>
        </p:nvSpPr>
        <p:spPr>
          <a:xfrm>
            <a:off x="7371014"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设</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计</a:t>
            </a:r>
            <a:endParaRPr lang="en-US" altLang="zh-CN" sz="1050" dirty="0">
              <a:solidFill>
                <a:srgbClr val="313131"/>
              </a:solidFill>
              <a:latin typeface="华文楷体" panose="02010600040101010101" pitchFamily="2" charset="-122"/>
            </a:endParaRPr>
          </a:p>
        </p:txBody>
      </p:sp>
      <p:sp>
        <p:nvSpPr>
          <p:cNvPr id="1050123" name="Chevron 205"/>
          <p:cNvSpPr/>
          <p:nvPr/>
        </p:nvSpPr>
        <p:spPr>
          <a:xfrm>
            <a:off x="7575419"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24" name="TextBox 206"/>
          <p:cNvSpPr txBox="1"/>
          <p:nvPr/>
        </p:nvSpPr>
        <p:spPr>
          <a:xfrm>
            <a:off x="7656097"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采</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购</a:t>
            </a:r>
            <a:endParaRPr lang="en-US" altLang="zh-CN" sz="1050" dirty="0">
              <a:solidFill>
                <a:srgbClr val="313131"/>
              </a:solidFill>
              <a:latin typeface="华文楷体" panose="02010600040101010101" pitchFamily="2" charset="-122"/>
            </a:endParaRPr>
          </a:p>
        </p:txBody>
      </p:sp>
      <p:sp>
        <p:nvSpPr>
          <p:cNvPr id="1050125" name="Chevron 207"/>
          <p:cNvSpPr/>
          <p:nvPr/>
        </p:nvSpPr>
        <p:spPr>
          <a:xfrm>
            <a:off x="7860502"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26" name="TextBox 208"/>
          <p:cNvSpPr txBox="1"/>
          <p:nvPr/>
        </p:nvSpPr>
        <p:spPr>
          <a:xfrm>
            <a:off x="7941180"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生</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产</a:t>
            </a:r>
            <a:endParaRPr lang="en-US" sz="1050" dirty="0">
              <a:solidFill>
                <a:srgbClr val="313131"/>
              </a:solidFill>
            </a:endParaRPr>
          </a:p>
        </p:txBody>
      </p:sp>
      <p:sp>
        <p:nvSpPr>
          <p:cNvPr id="1050127" name="Chevron 209"/>
          <p:cNvSpPr/>
          <p:nvPr/>
        </p:nvSpPr>
        <p:spPr>
          <a:xfrm>
            <a:off x="8145585" y="125027"/>
            <a:ext cx="365760" cy="548640"/>
          </a:xfrm>
          <a:prstGeom prst="chevron">
            <a:avLst>
              <a:gd name="adj" fmla="val 35417"/>
            </a:avLst>
          </a:prstGeom>
          <a:solidFill>
            <a:schemeClr val="bg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28" name="TextBox 210"/>
          <p:cNvSpPr txBox="1"/>
          <p:nvPr/>
        </p:nvSpPr>
        <p:spPr>
          <a:xfrm>
            <a:off x="8226263"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发</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运</a:t>
            </a:r>
            <a:endParaRPr lang="en-US" altLang="zh-CN" sz="1050" dirty="0">
              <a:solidFill>
                <a:srgbClr val="313131"/>
              </a:solidFill>
              <a:latin typeface="华文楷体" panose="02010600040101010101" pitchFamily="2" charset="-122"/>
            </a:endParaRPr>
          </a:p>
        </p:txBody>
      </p:sp>
      <p:sp>
        <p:nvSpPr>
          <p:cNvPr id="1050129" name="Chevron 211"/>
          <p:cNvSpPr/>
          <p:nvPr/>
        </p:nvSpPr>
        <p:spPr>
          <a:xfrm>
            <a:off x="8430668" y="125027"/>
            <a:ext cx="365760" cy="548640"/>
          </a:xfrm>
          <a:prstGeom prst="chevron">
            <a:avLst>
              <a:gd name="adj" fmla="val 35417"/>
            </a:avLst>
          </a:prstGeom>
          <a:solidFill>
            <a:schemeClr val="accent1"/>
          </a:solidFill>
          <a:ln w="63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130" name="TextBox 212"/>
          <p:cNvSpPr txBox="1"/>
          <p:nvPr/>
        </p:nvSpPr>
        <p:spPr>
          <a:xfrm>
            <a:off x="8511346" y="206987"/>
            <a:ext cx="242505" cy="355600"/>
          </a:xfrm>
          <a:prstGeom prst="rect">
            <a:avLst/>
          </a:prstGeom>
          <a:noFill/>
        </p:spPr>
        <p:txBody>
          <a:bodyPr wrap="square" lIns="0" tIns="0" rIns="0" bIns="0" rtlCol="0">
            <a:spAutoFit/>
          </a:bodyPr>
          <a:p>
            <a:pPr algn="ctr">
              <a:spcBef>
                <a:spcPts val="600"/>
              </a:spcBef>
              <a:buSzPct val="100000"/>
            </a:pPr>
            <a:r>
              <a:rPr lang="zh-CN" altLang="en-US" sz="1050" dirty="0">
                <a:solidFill>
                  <a:srgbClr val="313131"/>
                </a:solidFill>
                <a:latin typeface="华文楷体" panose="02010600040101010101" pitchFamily="2" charset="-122"/>
              </a:rPr>
              <a:t>财</a:t>
            </a:r>
            <a:endParaRPr lang="en-US" altLang="zh-CN" sz="1050" dirty="0">
              <a:solidFill>
                <a:srgbClr val="313131"/>
              </a:solidFill>
              <a:latin typeface="华文楷体" panose="02010600040101010101" pitchFamily="2" charset="-122"/>
            </a:endParaRPr>
          </a:p>
          <a:p>
            <a:pPr algn="ctr">
              <a:spcBef>
                <a:spcPts val="600"/>
              </a:spcBef>
              <a:buSzPct val="100000"/>
            </a:pPr>
            <a:r>
              <a:rPr lang="zh-CN" altLang="en-US" sz="1050" dirty="0">
                <a:solidFill>
                  <a:srgbClr val="313131"/>
                </a:solidFill>
                <a:latin typeface="华文楷体" panose="02010600040101010101" pitchFamily="2" charset="-122"/>
              </a:rPr>
              <a:t>务</a:t>
            </a:r>
            <a:endParaRPr lang="en-US" altLang="zh-CN" sz="1050" dirty="0">
              <a:solidFill>
                <a:srgbClr val="313131"/>
              </a:solidFill>
              <a:latin typeface="华文楷体" panose="0201060004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41" name=""/>
        <p:cNvGrpSpPr/>
        <p:nvPr/>
      </p:nvGrpSpPr>
      <p:grpSpPr>
        <a:xfrm>
          <a:off x="0" y="0"/>
          <a:ext cx="0" cy="0"/>
          <a:chOff x="0" y="0"/>
          <a:chExt cx="0" cy="0"/>
        </a:xfrm>
      </p:grpSpPr>
      <p:sp>
        <p:nvSpPr>
          <p:cNvPr id="1050134"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设计要点三</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rPr>
              <a:t>支持共享服务中心的建立和发展</a:t>
            </a:r>
            <a:br>
              <a:rPr lang="en-US" sz="3600" b="1" dirty="0">
                <a:solidFill>
                  <a:schemeClr val="bg1"/>
                </a:solidFill>
                <a:latin typeface="华文楷体" panose="02010600040101010101" pitchFamily="2" charset="-122"/>
                <a:ea typeface="华文楷体" panose="02010600040101010101" pitchFamily="2" charset="-122"/>
              </a:rPr>
            </a:b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2" name=""/>
        <p:cNvGrpSpPr/>
        <p:nvPr/>
      </p:nvGrpSpPr>
      <p:grpSpPr>
        <a:xfrm>
          <a:off x="0" y="0"/>
          <a:ext cx="0" cy="0"/>
          <a:chOff x="0" y="0"/>
          <a:chExt cx="0" cy="0"/>
        </a:xfrm>
      </p:grpSpPr>
      <p:sp>
        <p:nvSpPr>
          <p:cNvPr id="1050135" name="标题 1"/>
          <p:cNvSpPr>
            <a:spLocks noGrp="1"/>
          </p:cNvSpPr>
          <p:nvPr>
            <p:ph type="title"/>
          </p:nvPr>
        </p:nvSpPr>
        <p:spPr/>
        <p:txBody>
          <a:bodyPr/>
          <a:p>
            <a:r>
              <a:rPr lang="en-US" altLang="zh-CN" dirty="0">
                <a:solidFill>
                  <a:srgbClr val="000000"/>
                </a:solidFill>
                <a:latin typeface="华文楷体" panose="02010600040101010101" pitchFamily="2" charset="-122"/>
                <a:cs typeface="Arial Unicode MS" panose="020B0604020202020204" pitchFamily="34" charset="-122"/>
              </a:rPr>
              <a:t>SPORTS</a:t>
            </a:r>
            <a:r>
              <a:rPr lang="zh-CN" altLang="en-US" dirty="0">
                <a:latin typeface="华文楷体" panose="02010600040101010101" pitchFamily="2" charset="-122"/>
                <a:ea typeface="华文楷体" panose="02010600040101010101" pitchFamily="2" charset="-122"/>
              </a:rPr>
              <a:t>方法论下的集团共享服务中心</a:t>
            </a:r>
            <a:endParaRPr lang="en-US" dirty="0">
              <a:latin typeface="华文楷体" panose="02010600040101010101" pitchFamily="2" charset="-122"/>
              <a:ea typeface="华文楷体" panose="02010600040101010101" pitchFamily="2" charset="-122"/>
            </a:endParaRPr>
          </a:p>
        </p:txBody>
      </p:sp>
      <p:sp>
        <p:nvSpPr>
          <p:cNvPr id="1050136" name="Rectangle 20"/>
          <p:cNvSpPr txBox="1">
            <a:spLocks noChangeArrowheads="1"/>
          </p:cNvSpPr>
          <p:nvPr/>
        </p:nvSpPr>
        <p:spPr bwMode="auto">
          <a:xfrm>
            <a:off x="463974" y="865856"/>
            <a:ext cx="9052027" cy="5354638"/>
          </a:xfrm>
          <a:prstGeom prst="rect">
            <a:avLst/>
          </a:prstGeom>
          <a:noFill/>
          <a:ln>
            <a:noFill/>
          </a:ln>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50000"/>
              </a:spcBef>
              <a:spcAft>
                <a:spcPct val="0"/>
              </a:spcAft>
              <a:buClr>
                <a:srgbClr val="339966"/>
              </a:buClr>
              <a:buSzPct val="120000"/>
              <a:buFont typeface="Wingdings" panose="05000000000000000000" pitchFamily="2" charset="2"/>
              <a:buNone/>
            </a:pPr>
            <a:r>
              <a:rPr lang="zh-CN" altLang="en-US" sz="160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基于对共享中心的审慎定位，在实施周期中通盘贯穿考虑</a:t>
            </a:r>
            <a:r>
              <a:rPr lang="zh-CN" altLang="en-US" sz="1600" b="1"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a:t>
            </a:r>
            <a:r>
              <a:rPr lang="en-US" altLang="zh-CN" sz="1600" b="1"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SPORTS</a:t>
            </a:r>
            <a:r>
              <a:rPr lang="zh-CN" altLang="en-US" sz="1600" b="1"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a:t>
            </a:r>
            <a:r>
              <a:rPr lang="en-US" altLang="zh-CN" sz="160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6</a:t>
            </a:r>
            <a:r>
              <a:rPr lang="zh-CN" altLang="en-US" sz="160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大重点，可以有效支撑项目计划、监控及实施管理；其中</a:t>
            </a:r>
            <a:r>
              <a:rPr lang="zh-CN" altLang="en-US" sz="1600" b="1"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定位、流程、组织人员、信息技术及系统支持、服务管理</a:t>
            </a:r>
            <a:r>
              <a:rPr lang="zh-CN" altLang="en-US" sz="160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rPr>
              <a:t>又是共享中心建设的重点所在。</a:t>
            </a:r>
            <a:endParaRPr lang="zh-CN" altLang="en-US" sz="160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50137" name="Rectangle 74"/>
          <p:cNvSpPr/>
          <p:nvPr/>
        </p:nvSpPr>
        <p:spPr bwMode="auto">
          <a:xfrm>
            <a:off x="1328936" y="2594620"/>
            <a:ext cx="7626350" cy="1320800"/>
          </a:xfrm>
          <a:prstGeom prst="rect">
            <a:avLst/>
          </a:prstGeom>
          <a:solidFill>
            <a:srgbClr val="AFE8FF"/>
          </a:solidFill>
          <a:ln w="9525" cap="flat" cmpd="sng" algn="ctr">
            <a:solidFill>
              <a:srgbClr val="002776"/>
            </a:solidFill>
            <a:prstDash val="dash"/>
          </a:ln>
          <a:effectLst/>
        </p:spPr>
        <p:txBody>
          <a:bodyPr lIns="101901" tIns="50950" rIns="101901" bIns="50950" anchor="ctr"/>
          <a:p>
            <a:pPr algn="ctr" fontAlgn="base">
              <a:spcBef>
                <a:spcPct val="0"/>
              </a:spcBef>
              <a:spcAft>
                <a:spcPct val="0"/>
              </a:spcAft>
            </a:pPr>
            <a:endParaRPr lang="en-US" sz="1400" kern="0">
              <a:solidFill>
                <a:srgbClr val="FFFFFF"/>
              </a:solidFill>
              <a:latin typeface="华文楷体" panose="02010600040101010101" pitchFamily="2" charset="-122"/>
              <a:ea typeface="华文楷体" panose="02010600040101010101" pitchFamily="2" charset="-122"/>
            </a:endParaRPr>
          </a:p>
        </p:txBody>
      </p:sp>
      <p:sp>
        <p:nvSpPr>
          <p:cNvPr id="1050138" name="Rectangle 18"/>
          <p:cNvSpPr>
            <a:spLocks noChangeArrowheads="1"/>
          </p:cNvSpPr>
          <p:nvPr/>
        </p:nvSpPr>
        <p:spPr bwMode="auto">
          <a:xfrm>
            <a:off x="706087" y="5086995"/>
            <a:ext cx="421236" cy="1068387"/>
          </a:xfrm>
          <a:prstGeom prst="rect">
            <a:avLst/>
          </a:prstGeom>
          <a:noFill/>
          <a:ln>
            <a:noFill/>
          </a:ln>
        </p:spPr>
        <p:txBody>
          <a:bodyPr vert="eaVert" lIns="101901" tIns="50950" rIns="101901" bIns="50950">
            <a:spAutoFit/>
          </a:bodyPr>
          <a:p>
            <a:pPr marL="508000" indent="-508000" fontAlgn="base">
              <a:spcBef>
                <a:spcPct val="0"/>
              </a:spcBef>
              <a:spcAft>
                <a:spcPct val="0"/>
              </a:spcAft>
            </a:pPr>
            <a:r>
              <a:rPr lang="zh-CN" altLang="en-US" sz="1400" b="1" dirty="0">
                <a:latin typeface="华文楷体" panose="02010600040101010101" pitchFamily="2" charset="-122"/>
              </a:rPr>
              <a:t>支撑手段</a:t>
            </a:r>
            <a:endParaRPr lang="en-US" sz="1400" b="1" dirty="0">
              <a:latin typeface="华文楷体" panose="02010600040101010101" pitchFamily="2" charset="-122"/>
              <a:ea typeface="华文楷体" panose="02010600040101010101" pitchFamily="2" charset="-122"/>
            </a:endParaRPr>
          </a:p>
        </p:txBody>
      </p:sp>
      <p:sp>
        <p:nvSpPr>
          <p:cNvPr id="1050139" name="Rectangle 76"/>
          <p:cNvSpPr/>
          <p:nvPr/>
        </p:nvSpPr>
        <p:spPr bwMode="auto">
          <a:xfrm>
            <a:off x="1359098" y="4955232"/>
            <a:ext cx="7626350" cy="333375"/>
          </a:xfrm>
          <a:prstGeom prst="rect">
            <a:avLst/>
          </a:prstGeom>
          <a:solidFill>
            <a:srgbClr val="A6A6A6"/>
          </a:solidFill>
          <a:ln w="25400" cap="flat" cmpd="sng" algn="ctr">
            <a:noFill/>
            <a:prstDash val="solid"/>
          </a:ln>
          <a:effectLst/>
        </p:spPr>
        <p:txBody>
          <a:bodyPr lIns="101901" tIns="50950" rIns="101901" bIns="50950" anchor="ctr"/>
          <a:p>
            <a:pPr algn="ctr" fontAlgn="base">
              <a:spcBef>
                <a:spcPct val="0"/>
              </a:spcBef>
              <a:spcAft>
                <a:spcPct val="0"/>
              </a:spcAft>
            </a:pPr>
            <a:r>
              <a:rPr lang="zh-CN" altLang="en-US" sz="1400" b="1" kern="0">
                <a:solidFill>
                  <a:srgbClr val="000000"/>
                </a:solidFill>
                <a:latin typeface="华文楷体" panose="02010600040101010101" pitchFamily="2" charset="-122"/>
              </a:rPr>
              <a:t>风险管理</a:t>
            </a:r>
            <a:endParaRPr lang="en-US" sz="1400" b="1" kern="0">
              <a:solidFill>
                <a:srgbClr val="000000"/>
              </a:solidFill>
              <a:latin typeface="华文楷体" panose="02010600040101010101" pitchFamily="2" charset="-122"/>
              <a:ea typeface="华文楷体" panose="02010600040101010101" pitchFamily="2" charset="-122"/>
            </a:endParaRPr>
          </a:p>
        </p:txBody>
      </p:sp>
      <p:sp>
        <p:nvSpPr>
          <p:cNvPr id="1050140" name="Rectangle 77"/>
          <p:cNvSpPr/>
          <p:nvPr/>
        </p:nvSpPr>
        <p:spPr bwMode="auto">
          <a:xfrm>
            <a:off x="1359098" y="5412432"/>
            <a:ext cx="7626350" cy="333375"/>
          </a:xfrm>
          <a:prstGeom prst="rect">
            <a:avLst/>
          </a:prstGeom>
          <a:solidFill>
            <a:srgbClr val="A6A6A6"/>
          </a:solidFill>
          <a:ln w="25400" cap="flat" cmpd="sng" algn="ctr">
            <a:noFill/>
            <a:prstDash val="solid"/>
          </a:ln>
          <a:effectLst/>
        </p:spPr>
        <p:txBody>
          <a:bodyPr lIns="101901" tIns="50950" rIns="101901" bIns="50950" anchor="ctr"/>
          <a:p>
            <a:pPr algn="ctr" fontAlgn="base">
              <a:spcBef>
                <a:spcPct val="0"/>
              </a:spcBef>
              <a:spcAft>
                <a:spcPct val="0"/>
              </a:spcAft>
            </a:pPr>
            <a:r>
              <a:rPr lang="zh-CN" altLang="en-US" sz="1400" b="1" kern="0">
                <a:solidFill>
                  <a:srgbClr val="000000"/>
                </a:solidFill>
                <a:latin typeface="华文楷体" panose="02010600040101010101" pitchFamily="2" charset="-122"/>
              </a:rPr>
              <a:t>项目管理</a:t>
            </a:r>
            <a:endParaRPr lang="en-US" sz="1400" b="1" kern="0">
              <a:solidFill>
                <a:srgbClr val="000000"/>
              </a:solidFill>
              <a:latin typeface="华文楷体" panose="02010600040101010101" pitchFamily="2" charset="-122"/>
              <a:ea typeface="华文楷体" panose="02010600040101010101" pitchFamily="2" charset="-122"/>
            </a:endParaRPr>
          </a:p>
        </p:txBody>
      </p:sp>
      <p:sp>
        <p:nvSpPr>
          <p:cNvPr id="1050141" name="Rectangle 78"/>
          <p:cNvSpPr/>
          <p:nvPr/>
        </p:nvSpPr>
        <p:spPr bwMode="auto">
          <a:xfrm>
            <a:off x="1359098" y="5822007"/>
            <a:ext cx="7626350" cy="333375"/>
          </a:xfrm>
          <a:prstGeom prst="rect">
            <a:avLst/>
          </a:prstGeom>
          <a:solidFill>
            <a:srgbClr val="A6A6A6"/>
          </a:solidFill>
          <a:ln w="25400" cap="flat" cmpd="sng" algn="ctr">
            <a:noFill/>
            <a:prstDash val="solid"/>
          </a:ln>
          <a:effectLst/>
        </p:spPr>
        <p:txBody>
          <a:bodyPr lIns="101901" tIns="50950" rIns="101901" bIns="50950" anchor="ctr"/>
          <a:p>
            <a:pPr algn="ctr" fontAlgn="base">
              <a:spcBef>
                <a:spcPct val="0"/>
              </a:spcBef>
              <a:spcAft>
                <a:spcPct val="0"/>
              </a:spcAft>
            </a:pPr>
            <a:r>
              <a:rPr lang="zh-CN" altLang="en-US" sz="1400" b="1" kern="0">
                <a:solidFill>
                  <a:srgbClr val="000000"/>
                </a:solidFill>
                <a:latin typeface="华文楷体" panose="02010600040101010101" pitchFamily="2" charset="-122"/>
              </a:rPr>
              <a:t>变革管理与培训</a:t>
            </a:r>
            <a:endParaRPr lang="en-US" sz="1400" b="1" kern="0">
              <a:solidFill>
                <a:srgbClr val="000000"/>
              </a:solidFill>
              <a:latin typeface="华文楷体" panose="02010600040101010101" pitchFamily="2" charset="-122"/>
              <a:ea typeface="华文楷体" panose="02010600040101010101" pitchFamily="2" charset="-122"/>
            </a:endParaRPr>
          </a:p>
        </p:txBody>
      </p:sp>
      <p:sp>
        <p:nvSpPr>
          <p:cNvPr id="1050142" name="Rectangle 18"/>
          <p:cNvSpPr>
            <a:spLocks noChangeArrowheads="1"/>
          </p:cNvSpPr>
          <p:nvPr/>
        </p:nvSpPr>
        <p:spPr bwMode="auto">
          <a:xfrm>
            <a:off x="717200" y="3915420"/>
            <a:ext cx="421236" cy="1296987"/>
          </a:xfrm>
          <a:prstGeom prst="rect">
            <a:avLst/>
          </a:prstGeom>
          <a:noFill/>
          <a:ln>
            <a:noFill/>
          </a:ln>
        </p:spPr>
        <p:txBody>
          <a:bodyPr vert="eaVert" lIns="101901" tIns="50950" rIns="101901" bIns="50950">
            <a:spAutoFit/>
          </a:bodyPr>
          <a:p>
            <a:pPr marL="508000" indent="-508000" fontAlgn="base">
              <a:spcBef>
                <a:spcPct val="0"/>
              </a:spcBef>
              <a:spcAft>
                <a:spcPct val="0"/>
              </a:spcAft>
            </a:pPr>
            <a:r>
              <a:rPr lang="zh-CN" altLang="en-US" sz="1400" b="1">
                <a:latin typeface="华文楷体" panose="02010600040101010101" pitchFamily="2" charset="-122"/>
              </a:rPr>
              <a:t>生命周期</a:t>
            </a:r>
            <a:endParaRPr lang="en-US" sz="1400" b="1">
              <a:latin typeface="华文楷体" panose="02010600040101010101" pitchFamily="2" charset="-122"/>
              <a:ea typeface="华文楷体" panose="02010600040101010101" pitchFamily="2" charset="-122"/>
            </a:endParaRPr>
          </a:p>
        </p:txBody>
      </p:sp>
      <p:grpSp>
        <p:nvGrpSpPr>
          <p:cNvPr id="343" name="Group 80"/>
          <p:cNvGrpSpPr/>
          <p:nvPr/>
        </p:nvGrpSpPr>
        <p:grpSpPr bwMode="auto">
          <a:xfrm>
            <a:off x="1541661" y="2831168"/>
            <a:ext cx="7199287" cy="1009642"/>
            <a:chOff x="997546" y="6529685"/>
            <a:chExt cx="8796338" cy="1101725"/>
          </a:xfrm>
          <a:solidFill>
            <a:srgbClr val="0070C0"/>
          </a:solidFill>
        </p:grpSpPr>
        <p:sp>
          <p:nvSpPr>
            <p:cNvPr id="1050143" name="AutoShape 33"/>
            <p:cNvSpPr>
              <a:spLocks noChangeArrowheads="1"/>
            </p:cNvSpPr>
            <p:nvPr/>
          </p:nvSpPr>
          <p:spPr bwMode="gray">
            <a:xfrm>
              <a:off x="3945534" y="6529685"/>
              <a:ext cx="1468437" cy="1065213"/>
            </a:xfrm>
            <a:prstGeom prst="hexagon">
              <a:avLst>
                <a:gd name="adj" fmla="val 34425"/>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dirty="0">
                  <a:solidFill>
                    <a:srgbClr val="FFFFFF"/>
                  </a:solidFill>
                  <a:latin typeface="华文楷体" panose="02010600040101010101" pitchFamily="2" charset="-122"/>
                  <a:ea typeface="华文楷体" panose="02010600040101010101" pitchFamily="2" charset="-122"/>
                </a:rPr>
                <a:t>O</a:t>
              </a:r>
              <a:endParaRPr lang="en-AU" sz="2100" b="1" dirty="0">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en-AU" altLang="zh-CN" sz="1200" b="1" dirty="0">
                  <a:solidFill>
                    <a:srgbClr val="FFFFFF"/>
                  </a:solidFill>
                  <a:latin typeface="华文楷体" panose="02010600040101010101" pitchFamily="2" charset="-122"/>
                </a:rPr>
                <a:t>（</a:t>
              </a:r>
              <a:r>
                <a:rPr lang="zh-CN" altLang="en-US" sz="1200" b="1" dirty="0">
                  <a:solidFill>
                    <a:srgbClr val="FFFFFF"/>
                  </a:solidFill>
                  <a:latin typeface="华文楷体" panose="02010600040101010101" pitchFamily="2" charset="-122"/>
                </a:rPr>
                <a:t>组织与</a:t>
              </a:r>
              <a:r>
                <a:rPr lang="zh-CN" altLang="en-AU" sz="1200" b="1" dirty="0">
                  <a:solidFill>
                    <a:srgbClr val="FFFFFF"/>
                  </a:solidFill>
                  <a:latin typeface="华文楷体" panose="02010600040101010101" pitchFamily="2" charset="-122"/>
                </a:rPr>
                <a:t>人员）</a:t>
              </a:r>
              <a:endParaRPr lang="zh-CN" altLang="en-AU" sz="1200" b="1" dirty="0">
                <a:solidFill>
                  <a:srgbClr val="FFFFFF"/>
                </a:solidFill>
                <a:latin typeface="华文楷体" panose="02010600040101010101" pitchFamily="2" charset="-122"/>
              </a:endParaRPr>
            </a:p>
            <a:p>
              <a:pPr algn="ctr" defTabSz="955675" fontAlgn="base">
                <a:spcBef>
                  <a:spcPct val="0"/>
                </a:spcBef>
                <a:spcAft>
                  <a:spcPct val="0"/>
                </a:spcAft>
              </a:pPr>
              <a:r>
                <a:rPr lang="en-AU" sz="1200" b="1" dirty="0">
                  <a:solidFill>
                    <a:srgbClr val="FFFFFF"/>
                  </a:solidFill>
                  <a:latin typeface="华文楷体" panose="02010600040101010101" pitchFamily="2" charset="-122"/>
                  <a:ea typeface="华文楷体" panose="02010600040101010101" pitchFamily="2" charset="-122"/>
                </a:rPr>
                <a:t>Organisation </a:t>
              </a:r>
              <a:endParaRPr lang="en-AU" sz="1200" b="1" dirty="0">
                <a:solidFill>
                  <a:srgbClr val="FFFFFF"/>
                </a:solidFill>
                <a:latin typeface="华文楷体" panose="02010600040101010101" pitchFamily="2" charset="-122"/>
                <a:ea typeface="华文楷体" panose="02010600040101010101" pitchFamily="2" charset="-122"/>
              </a:endParaRPr>
            </a:p>
          </p:txBody>
        </p:sp>
        <p:sp>
          <p:nvSpPr>
            <p:cNvPr id="1050144" name="AutoShape 34"/>
            <p:cNvSpPr>
              <a:spLocks noChangeArrowheads="1"/>
            </p:cNvSpPr>
            <p:nvPr/>
          </p:nvSpPr>
          <p:spPr bwMode="gray">
            <a:xfrm>
              <a:off x="6866534" y="6553498"/>
              <a:ext cx="1471612" cy="1063625"/>
            </a:xfrm>
            <a:prstGeom prst="hexagon">
              <a:avLst>
                <a:gd name="adj" fmla="val 34551"/>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dirty="0">
                  <a:solidFill>
                    <a:srgbClr val="FFFFFF"/>
                  </a:solidFill>
                  <a:latin typeface="华文楷体" panose="02010600040101010101" pitchFamily="2" charset="-122"/>
                  <a:ea typeface="华文楷体" panose="02010600040101010101" pitchFamily="2" charset="-122"/>
                </a:rPr>
                <a:t>T</a:t>
              </a:r>
              <a:endParaRPr lang="en-AU" sz="2100" b="1" dirty="0">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en-AU" altLang="zh-CN" sz="1200" b="1" dirty="0">
                  <a:solidFill>
                    <a:srgbClr val="FFFFFF"/>
                  </a:solidFill>
                  <a:latin typeface="华文楷体" panose="02010600040101010101" pitchFamily="2" charset="-122"/>
                </a:rPr>
                <a:t>（</a:t>
              </a:r>
              <a:r>
                <a:rPr lang="zh-CN" altLang="en-US" sz="1200" b="1" dirty="0">
                  <a:solidFill>
                    <a:srgbClr val="FFFFFF"/>
                  </a:solidFill>
                  <a:latin typeface="华文楷体" panose="02010600040101010101" pitchFamily="2" charset="-122"/>
                </a:rPr>
                <a:t>信息</a:t>
              </a:r>
              <a:r>
                <a:rPr lang="zh-CN" altLang="en-AU" sz="1200" b="1" dirty="0">
                  <a:solidFill>
                    <a:srgbClr val="FFFFFF"/>
                  </a:solidFill>
                  <a:latin typeface="华文楷体" panose="02010600040101010101" pitchFamily="2" charset="-122"/>
                </a:rPr>
                <a:t>技术）</a:t>
              </a:r>
              <a:endParaRPr lang="zh-CN" altLang="en-AU" sz="1200" b="1" dirty="0">
                <a:solidFill>
                  <a:srgbClr val="FFFFFF"/>
                </a:solidFill>
                <a:latin typeface="华文楷体" panose="02010600040101010101" pitchFamily="2" charset="-122"/>
              </a:endParaRPr>
            </a:p>
            <a:p>
              <a:pPr algn="ctr" defTabSz="955675" fontAlgn="base">
                <a:spcBef>
                  <a:spcPct val="0"/>
                </a:spcBef>
                <a:spcAft>
                  <a:spcPct val="0"/>
                </a:spcAft>
              </a:pPr>
              <a:r>
                <a:rPr lang="en-AU" sz="1200" b="1" dirty="0">
                  <a:solidFill>
                    <a:srgbClr val="FFFFFF"/>
                  </a:solidFill>
                  <a:latin typeface="华文楷体" panose="02010600040101010101" pitchFamily="2" charset="-122"/>
                  <a:ea typeface="华文楷体" panose="02010600040101010101" pitchFamily="2" charset="-122"/>
                </a:rPr>
                <a:t>Technology</a:t>
              </a:r>
              <a:endParaRPr lang="en-AU" sz="1200" b="1" dirty="0">
                <a:solidFill>
                  <a:srgbClr val="FFFFFF"/>
                </a:solidFill>
                <a:latin typeface="华文楷体" panose="02010600040101010101" pitchFamily="2" charset="-122"/>
                <a:ea typeface="华文楷体" panose="02010600040101010101" pitchFamily="2" charset="-122"/>
              </a:endParaRPr>
            </a:p>
          </p:txBody>
        </p:sp>
        <p:sp>
          <p:nvSpPr>
            <p:cNvPr id="1050145" name="AutoShape 35"/>
            <p:cNvSpPr>
              <a:spLocks noChangeArrowheads="1"/>
            </p:cNvSpPr>
            <p:nvPr/>
          </p:nvSpPr>
          <p:spPr bwMode="gray">
            <a:xfrm>
              <a:off x="8328621" y="6566198"/>
              <a:ext cx="1465263" cy="1065212"/>
            </a:xfrm>
            <a:prstGeom prst="hexagon">
              <a:avLst>
                <a:gd name="adj" fmla="val 34351"/>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a:solidFill>
                    <a:srgbClr val="FFFFFF"/>
                  </a:solidFill>
                  <a:latin typeface="华文楷体" panose="02010600040101010101" pitchFamily="2" charset="-122"/>
                  <a:ea typeface="华文楷体" panose="02010600040101010101" pitchFamily="2" charset="-122"/>
                </a:rPr>
                <a:t>S</a:t>
              </a:r>
              <a:endParaRPr lang="en-AU" sz="2100" b="1">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en-AU" altLang="zh-CN" sz="1200" b="1">
                  <a:solidFill>
                    <a:srgbClr val="FFFFFF"/>
                  </a:solidFill>
                  <a:latin typeface="华文楷体" panose="02010600040101010101" pitchFamily="2" charset="-122"/>
                </a:rPr>
                <a:t>（</a:t>
              </a:r>
              <a:r>
                <a:rPr lang="zh-CN" altLang="en-AU" sz="1200" b="1">
                  <a:solidFill>
                    <a:srgbClr val="FFFFFF"/>
                  </a:solidFill>
                  <a:latin typeface="华文楷体" panose="02010600040101010101" pitchFamily="2" charset="-122"/>
                </a:rPr>
                <a:t>服务）</a:t>
              </a:r>
              <a:endParaRPr lang="zh-CN" altLang="en-AU" sz="1200" b="1">
                <a:solidFill>
                  <a:srgbClr val="FFFFFF"/>
                </a:solidFill>
                <a:latin typeface="华文楷体" panose="02010600040101010101" pitchFamily="2" charset="-122"/>
              </a:endParaRPr>
            </a:p>
            <a:p>
              <a:pPr algn="ctr" defTabSz="955675" fontAlgn="base">
                <a:spcBef>
                  <a:spcPct val="0"/>
                </a:spcBef>
                <a:spcAft>
                  <a:spcPct val="0"/>
                </a:spcAft>
              </a:pPr>
              <a:r>
                <a:rPr lang="en-AU" sz="1200" b="1">
                  <a:solidFill>
                    <a:srgbClr val="FFFFFF"/>
                  </a:solidFill>
                  <a:latin typeface="华文楷体" panose="02010600040101010101" pitchFamily="2" charset="-122"/>
                  <a:ea typeface="华文楷体" panose="02010600040101010101" pitchFamily="2" charset="-122"/>
                </a:rPr>
                <a:t>Service </a:t>
              </a:r>
              <a:endParaRPr lang="en-AU" sz="1200" b="1">
                <a:solidFill>
                  <a:srgbClr val="FFFFFF"/>
                </a:solidFill>
                <a:latin typeface="华文楷体" panose="02010600040101010101" pitchFamily="2" charset="-122"/>
                <a:ea typeface="华文楷体" panose="02010600040101010101" pitchFamily="2" charset="-122"/>
              </a:endParaRPr>
            </a:p>
          </p:txBody>
        </p:sp>
        <p:sp>
          <p:nvSpPr>
            <p:cNvPr id="1050146" name="AutoShape 36"/>
            <p:cNvSpPr>
              <a:spLocks noChangeArrowheads="1"/>
            </p:cNvSpPr>
            <p:nvPr/>
          </p:nvSpPr>
          <p:spPr bwMode="gray">
            <a:xfrm>
              <a:off x="5413971" y="6553498"/>
              <a:ext cx="1466850" cy="1063625"/>
            </a:xfrm>
            <a:prstGeom prst="hexagon">
              <a:avLst>
                <a:gd name="adj" fmla="val 34439"/>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dirty="0">
                  <a:solidFill>
                    <a:srgbClr val="FFFFFF"/>
                  </a:solidFill>
                  <a:latin typeface="华文楷体" panose="02010600040101010101" pitchFamily="2" charset="-122"/>
                  <a:ea typeface="华文楷体" panose="02010600040101010101" pitchFamily="2" charset="-122"/>
                </a:rPr>
                <a:t>R</a:t>
              </a:r>
              <a:endParaRPr lang="en-AU" sz="2100" b="1" dirty="0">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en-AU" altLang="zh-CN" sz="1200" b="1" dirty="0">
                  <a:solidFill>
                    <a:srgbClr val="FFFFFF"/>
                  </a:solidFill>
                  <a:latin typeface="华文楷体" panose="02010600040101010101" pitchFamily="2" charset="-122"/>
                </a:rPr>
                <a:t>（</a:t>
              </a:r>
              <a:r>
                <a:rPr lang="zh-CN" altLang="en-AU" sz="1200" b="1" dirty="0">
                  <a:solidFill>
                    <a:srgbClr val="FFFFFF"/>
                  </a:solidFill>
                  <a:latin typeface="华文楷体" panose="02010600040101010101" pitchFamily="2" charset="-122"/>
                </a:rPr>
                <a:t>政策</a:t>
              </a:r>
              <a:r>
                <a:rPr lang="zh-CN" altLang="en-US" sz="1200" b="1" dirty="0">
                  <a:solidFill>
                    <a:srgbClr val="FFFFFF"/>
                  </a:solidFill>
                  <a:latin typeface="华文楷体" panose="02010600040101010101" pitchFamily="2" charset="-122"/>
                </a:rPr>
                <a:t>与</a:t>
              </a:r>
              <a:r>
                <a:rPr lang="zh-CN" altLang="en-AU" sz="1200" b="1" dirty="0">
                  <a:solidFill>
                    <a:srgbClr val="FFFFFF"/>
                  </a:solidFill>
                  <a:latin typeface="华文楷体" panose="02010600040101010101" pitchFamily="2" charset="-122"/>
                </a:rPr>
                <a:t>法规）</a:t>
              </a:r>
              <a:endParaRPr lang="zh-CN" altLang="en-AU" sz="1200" b="1" dirty="0">
                <a:solidFill>
                  <a:srgbClr val="FFFFFF"/>
                </a:solidFill>
                <a:latin typeface="华文楷体" panose="02010600040101010101" pitchFamily="2" charset="-122"/>
              </a:endParaRPr>
            </a:p>
            <a:p>
              <a:pPr algn="ctr" defTabSz="955675" fontAlgn="base">
                <a:spcBef>
                  <a:spcPct val="0"/>
                </a:spcBef>
                <a:spcAft>
                  <a:spcPct val="0"/>
                </a:spcAft>
              </a:pPr>
              <a:r>
                <a:rPr lang="en-AU" sz="1200" b="1" dirty="0">
                  <a:solidFill>
                    <a:srgbClr val="FFFFFF"/>
                  </a:solidFill>
                  <a:latin typeface="华文楷体" panose="02010600040101010101" pitchFamily="2" charset="-122"/>
                  <a:ea typeface="华文楷体" panose="02010600040101010101" pitchFamily="2" charset="-122"/>
                </a:rPr>
                <a:t>Regulatory </a:t>
              </a:r>
              <a:endParaRPr lang="en-AU" sz="1200" b="1" dirty="0">
                <a:solidFill>
                  <a:srgbClr val="FFFFFF"/>
                </a:solidFill>
                <a:latin typeface="华文楷体" panose="02010600040101010101" pitchFamily="2" charset="-122"/>
                <a:ea typeface="华文楷体" panose="02010600040101010101" pitchFamily="2" charset="-122"/>
              </a:endParaRPr>
            </a:p>
          </p:txBody>
        </p:sp>
        <p:sp>
          <p:nvSpPr>
            <p:cNvPr id="1050147" name="AutoShape 37"/>
            <p:cNvSpPr>
              <a:spLocks noChangeArrowheads="1"/>
            </p:cNvSpPr>
            <p:nvPr/>
          </p:nvSpPr>
          <p:spPr bwMode="gray">
            <a:xfrm>
              <a:off x="997546" y="6539210"/>
              <a:ext cx="1466850" cy="1063625"/>
            </a:xfrm>
            <a:prstGeom prst="hexagon">
              <a:avLst>
                <a:gd name="adj" fmla="val 34439"/>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dirty="0">
                  <a:solidFill>
                    <a:srgbClr val="FFFFFF"/>
                  </a:solidFill>
                  <a:latin typeface="华文楷体" panose="02010600040101010101" pitchFamily="2" charset="-122"/>
                  <a:ea typeface="华文楷体" panose="02010600040101010101" pitchFamily="2" charset="-122"/>
                </a:rPr>
                <a:t>S</a:t>
              </a:r>
              <a:endParaRPr lang="en-AU" sz="2100" b="1" dirty="0">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zh-CN" altLang="en-AU" sz="1200" b="1" dirty="0">
                  <a:solidFill>
                    <a:srgbClr val="FFFFFF"/>
                  </a:solidFill>
                  <a:latin typeface="华文楷体" panose="02010600040101010101" pitchFamily="2" charset="-122"/>
                </a:rPr>
                <a:t>地点</a:t>
              </a:r>
              <a:endParaRPr lang="zh-CN" altLang="en-AU" sz="1200" b="1" dirty="0">
                <a:solidFill>
                  <a:srgbClr val="FFFFFF"/>
                </a:solidFill>
                <a:latin typeface="华文楷体" panose="02010600040101010101" pitchFamily="2" charset="-122"/>
              </a:endParaRPr>
            </a:p>
            <a:p>
              <a:pPr algn="ctr" defTabSz="955675" fontAlgn="base">
                <a:spcBef>
                  <a:spcPct val="0"/>
                </a:spcBef>
                <a:spcAft>
                  <a:spcPct val="0"/>
                </a:spcAft>
              </a:pPr>
              <a:r>
                <a:rPr lang="zh-CN" altLang="en-AU" sz="1200" b="1" dirty="0">
                  <a:solidFill>
                    <a:srgbClr val="FFFFFF"/>
                  </a:solidFill>
                  <a:latin typeface="华文楷体" panose="02010600040101010101" pitchFamily="2" charset="-122"/>
                </a:rPr>
                <a:t>（</a:t>
              </a:r>
              <a:r>
                <a:rPr lang="en-AU" sz="1200" b="1" dirty="0">
                  <a:solidFill>
                    <a:srgbClr val="FFFFFF"/>
                  </a:solidFill>
                  <a:latin typeface="华文楷体" panose="02010600040101010101" pitchFamily="2" charset="-122"/>
                  <a:ea typeface="华文楷体" panose="02010600040101010101" pitchFamily="2" charset="-122"/>
                </a:rPr>
                <a:t>Site</a:t>
              </a:r>
              <a:r>
                <a:rPr lang="en-AU" altLang="zh-CN" sz="1200" b="1" dirty="0">
                  <a:solidFill>
                    <a:srgbClr val="FFFFFF"/>
                  </a:solidFill>
                  <a:latin typeface="华文楷体" panose="02010600040101010101" pitchFamily="2" charset="-122"/>
                </a:rPr>
                <a:t>）</a:t>
              </a:r>
              <a:endParaRPr lang="en-AU" sz="1200" b="1" dirty="0">
                <a:solidFill>
                  <a:srgbClr val="FFFFFF"/>
                </a:solidFill>
                <a:latin typeface="华文楷体" panose="02010600040101010101" pitchFamily="2" charset="-122"/>
                <a:ea typeface="华文楷体" panose="02010600040101010101" pitchFamily="2" charset="-122"/>
              </a:endParaRPr>
            </a:p>
          </p:txBody>
        </p:sp>
        <p:sp>
          <p:nvSpPr>
            <p:cNvPr id="1050148" name="AutoShape 38"/>
            <p:cNvSpPr>
              <a:spLocks noChangeArrowheads="1"/>
            </p:cNvSpPr>
            <p:nvPr/>
          </p:nvSpPr>
          <p:spPr bwMode="gray">
            <a:xfrm>
              <a:off x="2483446" y="6537623"/>
              <a:ext cx="1466850" cy="1063625"/>
            </a:xfrm>
            <a:prstGeom prst="hexagon">
              <a:avLst>
                <a:gd name="adj" fmla="val 34439"/>
                <a:gd name="vf" fmla="val 115470"/>
              </a:avLst>
            </a:prstGeom>
            <a:solidFill>
              <a:srgbClr val="00A1DE"/>
            </a:solidFill>
            <a:ln w="12700" algn="ctr">
              <a:solidFill>
                <a:srgbClr val="FFFFFF"/>
              </a:solidFill>
              <a:miter lim="800000"/>
            </a:ln>
            <a:effectLst/>
          </p:spPr>
          <p:txBody>
            <a:bodyPr wrap="none" anchor="ctr"/>
            <a:p>
              <a:pPr algn="ctr" defTabSz="955675" fontAlgn="base">
                <a:spcBef>
                  <a:spcPct val="0"/>
                </a:spcBef>
                <a:spcAft>
                  <a:spcPct val="0"/>
                </a:spcAft>
              </a:pPr>
              <a:r>
                <a:rPr lang="en-AU" sz="2100" b="1" dirty="0">
                  <a:solidFill>
                    <a:srgbClr val="FFFFFF"/>
                  </a:solidFill>
                  <a:latin typeface="华文楷体" panose="02010600040101010101" pitchFamily="2" charset="-122"/>
                  <a:ea typeface="华文楷体" panose="02010600040101010101" pitchFamily="2" charset="-122"/>
                </a:rPr>
                <a:t>P</a:t>
              </a:r>
              <a:endParaRPr lang="en-AU" sz="2100" b="1" dirty="0">
                <a:solidFill>
                  <a:srgbClr val="FFFFFF"/>
                </a:solidFill>
                <a:latin typeface="华文楷体" panose="02010600040101010101" pitchFamily="2" charset="-122"/>
                <a:ea typeface="华文楷体" panose="02010600040101010101" pitchFamily="2" charset="-122"/>
              </a:endParaRPr>
            </a:p>
            <a:p>
              <a:pPr algn="ctr" defTabSz="955675" fontAlgn="base">
                <a:spcBef>
                  <a:spcPct val="0"/>
                </a:spcBef>
                <a:spcAft>
                  <a:spcPct val="0"/>
                </a:spcAft>
              </a:pPr>
              <a:r>
                <a:rPr lang="en-AU" altLang="zh-CN" sz="1200" b="1" dirty="0">
                  <a:solidFill>
                    <a:srgbClr val="FFFFFF"/>
                  </a:solidFill>
                  <a:latin typeface="华文楷体" panose="02010600040101010101" pitchFamily="2" charset="-122"/>
                </a:rPr>
                <a:t>（</a:t>
              </a:r>
              <a:r>
                <a:rPr lang="zh-CN" altLang="en-AU" sz="1200" b="1" dirty="0">
                  <a:solidFill>
                    <a:srgbClr val="FFFFFF"/>
                  </a:solidFill>
                  <a:latin typeface="华文楷体" panose="02010600040101010101" pitchFamily="2" charset="-122"/>
                </a:rPr>
                <a:t>流程）</a:t>
              </a:r>
              <a:endParaRPr lang="zh-CN" altLang="en-AU" sz="1200" b="1" dirty="0">
                <a:solidFill>
                  <a:srgbClr val="FFFFFF"/>
                </a:solidFill>
                <a:latin typeface="华文楷体" panose="02010600040101010101" pitchFamily="2" charset="-122"/>
              </a:endParaRPr>
            </a:p>
            <a:p>
              <a:pPr algn="ctr" defTabSz="955675" fontAlgn="base">
                <a:spcBef>
                  <a:spcPct val="0"/>
                </a:spcBef>
                <a:spcAft>
                  <a:spcPct val="0"/>
                </a:spcAft>
              </a:pPr>
              <a:r>
                <a:rPr lang="en-AU" sz="1200" b="1" dirty="0">
                  <a:solidFill>
                    <a:srgbClr val="FFFFFF"/>
                  </a:solidFill>
                  <a:latin typeface="华文楷体" panose="02010600040101010101" pitchFamily="2" charset="-122"/>
                  <a:ea typeface="华文楷体" panose="02010600040101010101" pitchFamily="2" charset="-122"/>
                </a:rPr>
                <a:t>Process</a:t>
              </a:r>
              <a:endParaRPr lang="en-AU" sz="1200" b="1" dirty="0">
                <a:solidFill>
                  <a:srgbClr val="FFFFFF"/>
                </a:solidFill>
                <a:latin typeface="华文楷体" panose="02010600040101010101" pitchFamily="2" charset="-122"/>
                <a:ea typeface="华文楷体" panose="02010600040101010101" pitchFamily="2" charset="-122"/>
              </a:endParaRPr>
            </a:p>
          </p:txBody>
        </p:sp>
      </p:grpSp>
      <p:grpSp>
        <p:nvGrpSpPr>
          <p:cNvPr id="344" name="Group 5"/>
          <p:cNvGrpSpPr/>
          <p:nvPr/>
        </p:nvGrpSpPr>
        <p:grpSpPr bwMode="auto">
          <a:xfrm>
            <a:off x="1371798" y="4326582"/>
            <a:ext cx="7613650" cy="428625"/>
            <a:chOff x="1088022" y="2046334"/>
            <a:chExt cx="8657625" cy="554074"/>
          </a:xfrm>
          <a:solidFill>
            <a:srgbClr val="72C7E7"/>
          </a:solidFill>
        </p:grpSpPr>
        <p:sp>
          <p:nvSpPr>
            <p:cNvPr id="1050149" name="AutoShape 42"/>
            <p:cNvSpPr>
              <a:spLocks noChangeArrowheads="1"/>
            </p:cNvSpPr>
            <p:nvPr/>
          </p:nvSpPr>
          <p:spPr bwMode="auto">
            <a:xfrm>
              <a:off x="7837576" y="2071851"/>
              <a:ext cx="1908071" cy="528557"/>
            </a:xfrm>
            <a:prstGeom prst="homePlate">
              <a:avLst>
                <a:gd name="adj" fmla="val 32550"/>
              </a:avLst>
            </a:prstGeom>
            <a:solidFill>
              <a:srgbClr val="A6A6A6"/>
            </a:solidFill>
            <a:ln w="9525" algn="ctr">
              <a:noFill/>
              <a:miter lim="800000"/>
            </a:ln>
          </p:spPr>
          <p:txBody>
            <a:bodyPr lIns="50950" tIns="10190" rIns="50950" bIns="50950" anchor="ctr"/>
            <a:p>
              <a:pPr marL="132715" algn="ctr" eaLnBrk="0" hangingPunct="0">
                <a:buSzPct val="85000"/>
              </a:pPr>
              <a:r>
                <a:rPr lang="zh-CN" altLang="en-US" sz="1400" b="1" kern="0" dirty="0">
                  <a:solidFill>
                    <a:srgbClr val="000000"/>
                  </a:solidFill>
                  <a:latin typeface="华文楷体" panose="02010600040101010101" pitchFamily="2" charset="-122"/>
                </a:rPr>
                <a:t>运营与持续优化</a:t>
              </a:r>
              <a:endParaRPr lang="en-US" altLang="en-US" sz="1400" b="1" kern="0" dirty="0">
                <a:solidFill>
                  <a:srgbClr val="000000"/>
                </a:solidFill>
                <a:latin typeface="华文楷体" panose="02010600040101010101" pitchFamily="2" charset="-122"/>
                <a:ea typeface="华文楷体" panose="02010600040101010101" pitchFamily="2" charset="-122"/>
              </a:endParaRPr>
            </a:p>
          </p:txBody>
        </p:sp>
        <p:sp>
          <p:nvSpPr>
            <p:cNvPr id="1050150" name="AutoShape 43"/>
            <p:cNvSpPr>
              <a:spLocks noChangeArrowheads="1"/>
            </p:cNvSpPr>
            <p:nvPr/>
          </p:nvSpPr>
          <p:spPr bwMode="auto">
            <a:xfrm>
              <a:off x="6039621" y="2071851"/>
              <a:ext cx="1797955" cy="528557"/>
            </a:xfrm>
            <a:prstGeom prst="homePlate">
              <a:avLst>
                <a:gd name="adj" fmla="val 32550"/>
              </a:avLst>
            </a:prstGeom>
            <a:solidFill>
              <a:srgbClr val="7F7F7F"/>
            </a:solidFill>
            <a:ln w="9525" algn="ctr">
              <a:noFill/>
              <a:miter lim="800000"/>
            </a:ln>
          </p:spPr>
          <p:txBody>
            <a:bodyPr lIns="50950" tIns="10190" rIns="50950" bIns="50950" anchor="ctr"/>
            <a:p>
              <a:pPr marL="132715" algn="ctr" eaLnBrk="0" hangingPunct="0">
                <a:buSzPct val="85000"/>
              </a:pPr>
              <a:r>
                <a:rPr lang="zh-CN" altLang="en-US" sz="1400" b="1" kern="0" dirty="0">
                  <a:solidFill>
                    <a:srgbClr val="FFFFFF"/>
                  </a:solidFill>
                  <a:latin typeface="华文楷体" panose="02010600040101010101" pitchFamily="2" charset="-122"/>
                </a:rPr>
                <a:t>实施</a:t>
              </a:r>
              <a:endParaRPr lang="en-US" sz="1400" b="1" kern="0" dirty="0">
                <a:solidFill>
                  <a:srgbClr val="FFFFFF"/>
                </a:solidFill>
                <a:latin typeface="华文楷体" panose="02010600040101010101" pitchFamily="2" charset="-122"/>
                <a:ea typeface="华文楷体" panose="02010600040101010101" pitchFamily="2" charset="-122"/>
              </a:endParaRPr>
            </a:p>
          </p:txBody>
        </p:sp>
        <p:sp>
          <p:nvSpPr>
            <p:cNvPr id="1050151" name="AutoShape 44"/>
            <p:cNvSpPr>
              <a:spLocks noChangeArrowheads="1"/>
            </p:cNvSpPr>
            <p:nvPr/>
          </p:nvSpPr>
          <p:spPr bwMode="auto">
            <a:xfrm>
              <a:off x="4308456" y="2071851"/>
              <a:ext cx="1736579" cy="528557"/>
            </a:xfrm>
            <a:prstGeom prst="homePlate">
              <a:avLst>
                <a:gd name="adj" fmla="val 32550"/>
              </a:avLst>
            </a:prstGeom>
            <a:solidFill>
              <a:srgbClr val="7F7F7F"/>
            </a:solidFill>
            <a:ln w="9525" algn="ctr">
              <a:noFill/>
              <a:miter lim="800000"/>
            </a:ln>
          </p:spPr>
          <p:txBody>
            <a:bodyPr lIns="50950" tIns="10190" rIns="50950" bIns="50950" anchor="ctr"/>
            <a:p>
              <a:pPr marL="254635" algn="ctr" eaLnBrk="0" hangingPunct="0">
                <a:buSzPct val="85000"/>
              </a:pPr>
              <a:r>
                <a:rPr lang="zh-CN" altLang="en-US" sz="1400" b="1" kern="0" dirty="0">
                  <a:solidFill>
                    <a:srgbClr val="FFFFFF"/>
                  </a:solidFill>
                  <a:latin typeface="华文楷体" panose="02010600040101010101" pitchFamily="2" charset="-122"/>
                </a:rPr>
                <a:t>建立与测试</a:t>
              </a:r>
              <a:endParaRPr lang="en-US" sz="1400" b="1" kern="0" dirty="0">
                <a:solidFill>
                  <a:srgbClr val="FFFFFF"/>
                </a:solidFill>
                <a:latin typeface="华文楷体" panose="02010600040101010101" pitchFamily="2" charset="-122"/>
                <a:ea typeface="华文楷体" panose="02010600040101010101" pitchFamily="2" charset="-122"/>
              </a:endParaRPr>
            </a:p>
          </p:txBody>
        </p:sp>
        <p:sp>
          <p:nvSpPr>
            <p:cNvPr id="1050152" name="AutoShape 45"/>
            <p:cNvSpPr>
              <a:spLocks noChangeArrowheads="1"/>
            </p:cNvSpPr>
            <p:nvPr/>
          </p:nvSpPr>
          <p:spPr bwMode="auto">
            <a:xfrm>
              <a:off x="2712681" y="2046334"/>
              <a:ext cx="1595776" cy="528558"/>
            </a:xfrm>
            <a:prstGeom prst="homePlate">
              <a:avLst>
                <a:gd name="adj" fmla="val 32550"/>
              </a:avLst>
            </a:prstGeom>
            <a:solidFill>
              <a:srgbClr val="7F7F7F"/>
            </a:solidFill>
            <a:ln w="9525" algn="ctr">
              <a:noFill/>
              <a:miter lim="800000"/>
            </a:ln>
          </p:spPr>
          <p:txBody>
            <a:bodyPr lIns="50950" tIns="10190" rIns="50950" bIns="50950" anchor="ctr"/>
            <a:p>
              <a:pPr algn="ctr" eaLnBrk="0" hangingPunct="0">
                <a:buSzPct val="85000"/>
              </a:pPr>
              <a:r>
                <a:rPr lang="zh-CN" altLang="en-US" sz="1400" b="1" kern="0" dirty="0">
                  <a:solidFill>
                    <a:srgbClr val="FFFFFF"/>
                  </a:solidFill>
                  <a:latin typeface="华文楷体" panose="02010600040101010101" pitchFamily="2" charset="-122"/>
                </a:rPr>
                <a:t>设计</a:t>
              </a:r>
              <a:endParaRPr lang="en-US" sz="1400" b="1" kern="0" dirty="0">
                <a:solidFill>
                  <a:srgbClr val="FFFFFF"/>
                </a:solidFill>
                <a:latin typeface="华文楷体" panose="02010600040101010101" pitchFamily="2" charset="-122"/>
                <a:ea typeface="华文楷体" panose="02010600040101010101" pitchFamily="2" charset="-122"/>
              </a:endParaRPr>
            </a:p>
          </p:txBody>
        </p:sp>
        <p:sp>
          <p:nvSpPr>
            <p:cNvPr id="1050153" name="AutoShape 46"/>
            <p:cNvSpPr>
              <a:spLocks noChangeArrowheads="1"/>
            </p:cNvSpPr>
            <p:nvPr/>
          </p:nvSpPr>
          <p:spPr bwMode="auto">
            <a:xfrm>
              <a:off x="1088022" y="2071851"/>
              <a:ext cx="1595776" cy="528557"/>
            </a:xfrm>
            <a:prstGeom prst="homePlate">
              <a:avLst>
                <a:gd name="adj" fmla="val 32550"/>
              </a:avLst>
            </a:prstGeom>
            <a:solidFill>
              <a:srgbClr val="7F7F7F"/>
            </a:solidFill>
            <a:ln w="9525" algn="ctr">
              <a:noFill/>
              <a:miter lim="800000"/>
            </a:ln>
          </p:spPr>
          <p:txBody>
            <a:bodyPr lIns="50950" tIns="10190" rIns="50950" bIns="50950" anchor="ctr"/>
            <a:p>
              <a:pPr algn="ctr" eaLnBrk="0" hangingPunct="0">
                <a:buSzPct val="85000"/>
              </a:pPr>
              <a:r>
                <a:rPr lang="zh-CN" altLang="en-US" sz="1400" b="1" kern="0" dirty="0">
                  <a:solidFill>
                    <a:srgbClr val="FFFFFF"/>
                  </a:solidFill>
                  <a:latin typeface="华文楷体" panose="02010600040101010101" pitchFamily="2" charset="-122"/>
                </a:rPr>
                <a:t>评估</a:t>
              </a:r>
              <a:endParaRPr lang="en-US" sz="1400" b="1" kern="0" dirty="0">
                <a:solidFill>
                  <a:srgbClr val="FFFFFF"/>
                </a:solidFill>
                <a:latin typeface="华文楷体" panose="02010600040101010101" pitchFamily="2" charset="-122"/>
                <a:ea typeface="华文楷体" panose="02010600040101010101" pitchFamily="2" charset="-122"/>
              </a:endParaRPr>
            </a:p>
          </p:txBody>
        </p:sp>
      </p:grpSp>
      <p:sp>
        <p:nvSpPr>
          <p:cNvPr id="1050154" name="Rectangle 93"/>
          <p:cNvSpPr/>
          <p:nvPr/>
        </p:nvSpPr>
        <p:spPr bwMode="auto">
          <a:xfrm>
            <a:off x="1328936" y="1935807"/>
            <a:ext cx="7626350" cy="457200"/>
          </a:xfrm>
          <a:prstGeom prst="rect">
            <a:avLst/>
          </a:prstGeom>
          <a:solidFill>
            <a:srgbClr val="00A1DE"/>
          </a:solidFill>
          <a:ln w="19050" algn="ctr">
            <a:noFill/>
            <a:miter lim="800000"/>
          </a:ln>
        </p:spPr>
        <p:txBody>
          <a:bodyPr tIns="91440" bIns="91440" anchor="ctr"/>
          <a:p>
            <a:pPr algn="ctr" fontAlgn="base">
              <a:spcBef>
                <a:spcPct val="0"/>
              </a:spcBef>
              <a:spcAft>
                <a:spcPct val="0"/>
              </a:spcAft>
            </a:pPr>
            <a:r>
              <a:rPr lang="zh-CN" altLang="en-US" sz="1600" b="1" kern="0" dirty="0">
                <a:solidFill>
                  <a:schemeClr val="bg1"/>
                </a:solidFill>
                <a:latin typeface="华文楷体" panose="02010600040101010101" pitchFamily="2" charset="-122"/>
              </a:rPr>
              <a:t>集团共享服务中心的定位</a:t>
            </a:r>
            <a:endParaRPr lang="en-US" sz="1600" b="1" kern="0" dirty="0">
              <a:solidFill>
                <a:schemeClr val="bg1"/>
              </a:solidFill>
              <a:latin typeface="华文楷体" panose="02010600040101010101" pitchFamily="2" charset="-122"/>
              <a:ea typeface="华文楷体" panose="02010600040101010101" pitchFamily="2" charset="-122"/>
            </a:endParaRPr>
          </a:p>
        </p:txBody>
      </p:sp>
      <p:sp>
        <p:nvSpPr>
          <p:cNvPr id="1050155" name="Rectangle 18"/>
          <p:cNvSpPr>
            <a:spLocks noChangeArrowheads="1"/>
          </p:cNvSpPr>
          <p:nvPr/>
        </p:nvSpPr>
        <p:spPr bwMode="auto">
          <a:xfrm>
            <a:off x="736250" y="2040582"/>
            <a:ext cx="421236" cy="1760538"/>
          </a:xfrm>
          <a:prstGeom prst="rect">
            <a:avLst/>
          </a:prstGeom>
          <a:noFill/>
          <a:ln>
            <a:noFill/>
          </a:ln>
        </p:spPr>
        <p:txBody>
          <a:bodyPr vert="eaVert" lIns="101901" tIns="50950" rIns="101901" bIns="50950">
            <a:spAutoFit/>
          </a:bodyPr>
          <a:p>
            <a:pPr marL="508000" indent="-508000" fontAlgn="base">
              <a:spcBef>
                <a:spcPct val="0"/>
              </a:spcBef>
              <a:spcAft>
                <a:spcPct val="0"/>
              </a:spcAft>
            </a:pPr>
            <a:r>
              <a:rPr lang="zh-CN" altLang="en-US" sz="1400" b="1" dirty="0">
                <a:latin typeface="华文楷体" panose="02010600040101010101" pitchFamily="2" charset="-122"/>
              </a:rPr>
              <a:t>设计及实施重点</a:t>
            </a:r>
            <a:endParaRPr lang="en-US" sz="1400" b="1" dirty="0">
              <a:latin typeface="华文楷体" panose="02010600040101010101" pitchFamily="2" charset="-122"/>
              <a:ea typeface="华文楷体" panose="02010600040101010101" pitchFamily="2" charset="-122"/>
            </a:endParaRPr>
          </a:p>
        </p:txBody>
      </p:sp>
      <p:cxnSp>
        <p:nvCxnSpPr>
          <p:cNvPr id="3145944" name="Straight Connector 2"/>
          <p:cNvCxnSpPr>
            <a:cxnSpLocks noChangeShapeType="1"/>
          </p:cNvCxnSpPr>
          <p:nvPr/>
        </p:nvCxnSpPr>
        <p:spPr bwMode="auto">
          <a:xfrm>
            <a:off x="1371798" y="4161482"/>
            <a:ext cx="7583488" cy="0"/>
          </a:xfrm>
          <a:prstGeom prst="line">
            <a:avLst/>
          </a:prstGeom>
          <a:noFill/>
          <a:ln w="28575" algn="ctr">
            <a:solidFill>
              <a:srgbClr val="002776"/>
            </a:solidFill>
            <a:prstDash val="dash"/>
            <a:roun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156" name="Title 1"/>
          <p:cNvSpPr>
            <a:spLocks noGrp="1"/>
          </p:cNvSpPr>
          <p:nvPr>
            <p:ph type="title"/>
          </p:nvPr>
        </p:nvSpPr>
        <p:spPr>
          <a:xfrm>
            <a:off x="390002" y="318760"/>
            <a:ext cx="9126000" cy="256480"/>
          </a:xfrm>
          <a:noFill/>
          <a:ln w="9525">
            <a:noFill/>
            <a:miter lim="800000"/>
          </a:ln>
        </p:spPr>
        <p:txBody>
          <a:bodyPr vert="horz" wrap="square" lIns="0" tIns="0" rIns="0" bIns="0" numCol="1" rtlCol="0" anchor="ctr" anchorCtr="0" compatLnSpc="1">
            <a:spAutoFit/>
          </a:bodyPr>
          <a:p>
            <a:pPr>
              <a:lnSpc>
                <a:spcPts val="2000"/>
              </a:lnSpc>
            </a:pPr>
            <a:r>
              <a:rPr lang="zh-CN" altLang="en-US" dirty="0">
                <a:latin typeface="+mj-ea"/>
              </a:rPr>
              <a:t>支持共享服务中心的建立和发展</a:t>
            </a:r>
            <a:r>
              <a:rPr lang="en-US" altLang="zh-CN" dirty="0">
                <a:latin typeface="+mj-ea"/>
              </a:rPr>
              <a:t>——</a:t>
            </a:r>
            <a:r>
              <a:rPr lang="zh-CN" altLang="en-US" dirty="0">
                <a:solidFill>
                  <a:sysClr val="windowText" lastClr="000000"/>
                </a:solidFill>
                <a:latin typeface="华文楷体" panose="02010600040101010101" pitchFamily="2" charset="-122"/>
              </a:rPr>
              <a:t>集团共享服务中心建设的整体架构</a:t>
            </a:r>
            <a:endParaRPr lang="zh-CN" altLang="en-US" dirty="0">
              <a:latin typeface="+mj-ea"/>
              <a:ea typeface="+mj-ea"/>
            </a:endParaRPr>
          </a:p>
        </p:txBody>
      </p:sp>
      <p:sp>
        <p:nvSpPr>
          <p:cNvPr id="1050157" name="内容占位符 1"/>
          <p:cNvSpPr txBox="1"/>
          <p:nvPr/>
        </p:nvSpPr>
        <p:spPr bwMode="auto">
          <a:xfrm>
            <a:off x="418157" y="692696"/>
            <a:ext cx="8423275" cy="569387"/>
          </a:xfrm>
          <a:prstGeom prst="rect">
            <a:avLst/>
          </a:prstGeom>
          <a:noFill/>
        </p:spPr>
        <p:txBody>
          <a:bodyPr wrap="square" lIns="0" tIns="0" rIns="0" bIns="0" rtlCol="0">
            <a:spAutoFit/>
          </a:bodyPr>
          <a:lstStyle>
            <a:defPPr>
              <a:defRPr lang="zh-TW"/>
            </a:defPPr>
            <a:lvl1pPr marL="203200" indent="-203200">
              <a:spcBef>
                <a:spcPts val="600"/>
              </a:spcBef>
              <a:buSzPct val="100000"/>
              <a:buFont typeface="Arial" panose="020B0604020202020204"/>
              <a:buChar char="•"/>
              <a:defRPr sz="1600">
                <a:solidFill>
                  <a:srgbClr val="313131"/>
                </a:solidFill>
              </a:defRPr>
            </a:lvl1pPr>
          </a:lstStyle>
          <a:p>
            <a:r>
              <a:rPr lang="zh-CN" altLang="en-US" dirty="0">
                <a:latin typeface="华文楷体" panose="02010600040101010101" pitchFamily="2" charset="-122"/>
              </a:rPr>
              <a:t>共享中心建设围绕共享组织机构、人员队伍、标准体系和信息系统四大方面展开</a:t>
            </a:r>
            <a:endParaRPr lang="en-US" altLang="zh-CN" dirty="0">
              <a:latin typeface="华文楷体" panose="02010600040101010101" pitchFamily="2" charset="-122"/>
            </a:endParaRPr>
          </a:p>
          <a:p>
            <a:r>
              <a:rPr lang="zh-CN" altLang="en-US" dirty="0">
                <a:latin typeface="华文楷体" panose="02010600040101010101" pitchFamily="2" charset="-122"/>
              </a:rPr>
              <a:t>共享中心的业务范围包括：财务共享、</a:t>
            </a:r>
            <a:r>
              <a:rPr lang="en-US" altLang="zh-CN" dirty="0">
                <a:latin typeface="华文楷体" panose="02010600040101010101" pitchFamily="2" charset="-122"/>
              </a:rPr>
              <a:t>IT</a:t>
            </a:r>
            <a:r>
              <a:rPr lang="zh-CN" altLang="en-US" dirty="0">
                <a:latin typeface="华文楷体" panose="02010600040101010101" pitchFamily="2" charset="-122"/>
              </a:rPr>
              <a:t>共享、人力资源共享和公共资源共享四个领域</a:t>
            </a:r>
            <a:endParaRPr lang="zh-CN" altLang="en-US" dirty="0">
              <a:latin typeface="华文楷体" panose="02010600040101010101" pitchFamily="2" charset="-122"/>
            </a:endParaRPr>
          </a:p>
        </p:txBody>
      </p:sp>
      <p:sp>
        <p:nvSpPr>
          <p:cNvPr id="1050158" name="Rectangle 52"/>
          <p:cNvSpPr/>
          <p:nvPr/>
        </p:nvSpPr>
        <p:spPr bwMode="gray">
          <a:xfrm>
            <a:off x="168660" y="1805177"/>
            <a:ext cx="9543256" cy="4667568"/>
          </a:xfrm>
          <a:prstGeom prst="rect">
            <a:avLst/>
          </a:prstGeom>
          <a:solidFill>
            <a:srgbClr val="A6A6A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solidFill>
                <a:prstClr val="white"/>
              </a:solidFill>
              <a:latin typeface="华文楷体" panose="02010600040101010101" pitchFamily="2" charset="-122"/>
              <a:ea typeface="华文楷体" panose="02010600040101010101" pitchFamily="2" charset="-122"/>
            </a:endParaRPr>
          </a:p>
        </p:txBody>
      </p:sp>
      <p:sp>
        <p:nvSpPr>
          <p:cNvPr id="1050159" name="Isosceles Triangle 1"/>
          <p:cNvSpPr/>
          <p:nvPr/>
        </p:nvSpPr>
        <p:spPr>
          <a:xfrm>
            <a:off x="299880" y="1262083"/>
            <a:ext cx="9268887" cy="467896"/>
          </a:xfrm>
          <a:prstGeom prst="triangle">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b="1" dirty="0">
              <a:solidFill>
                <a:prstClr val="white"/>
              </a:solidFill>
              <a:latin typeface="华文楷体" panose="02010600040101010101" pitchFamily="2" charset="-122"/>
              <a:ea typeface="华文楷体" panose="02010600040101010101" pitchFamily="2" charset="-122"/>
            </a:endParaRPr>
          </a:p>
        </p:txBody>
      </p:sp>
      <p:sp>
        <p:nvSpPr>
          <p:cNvPr id="1050160" name="Rectangle 2"/>
          <p:cNvSpPr/>
          <p:nvPr/>
        </p:nvSpPr>
        <p:spPr>
          <a:xfrm>
            <a:off x="417679" y="1924859"/>
            <a:ext cx="550550" cy="865733"/>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80000"/>
              </a:lnSpc>
            </a:pPr>
            <a:r>
              <a:rPr lang="zh-CN" altLang="en-US" sz="1400" b="1" dirty="0">
                <a:solidFill>
                  <a:prstClr val="white"/>
                </a:solidFill>
                <a:latin typeface="华文楷体" panose="02010600040101010101" pitchFamily="2" charset="-122"/>
              </a:rPr>
              <a:t>组织架构</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1" name="Rectangle 4"/>
          <p:cNvSpPr/>
          <p:nvPr/>
        </p:nvSpPr>
        <p:spPr>
          <a:xfrm>
            <a:off x="408412" y="4919073"/>
            <a:ext cx="550550" cy="452724"/>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80000"/>
              </a:lnSpc>
            </a:pPr>
            <a:r>
              <a:rPr lang="zh-CN" altLang="en-US" sz="1400" b="1" dirty="0">
                <a:solidFill>
                  <a:prstClr val="white"/>
                </a:solidFill>
                <a:latin typeface="华文楷体" panose="02010600040101010101" pitchFamily="2" charset="-122"/>
              </a:rPr>
              <a:t>标准体系</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2" name="Rectangle 5"/>
          <p:cNvSpPr/>
          <p:nvPr/>
        </p:nvSpPr>
        <p:spPr>
          <a:xfrm>
            <a:off x="417679" y="2856384"/>
            <a:ext cx="550550" cy="1994224"/>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80000"/>
              </a:lnSpc>
            </a:pPr>
            <a:r>
              <a:rPr lang="zh-CN" altLang="en-US" sz="1400" b="1" dirty="0">
                <a:solidFill>
                  <a:prstClr val="white"/>
                </a:solidFill>
                <a:latin typeface="华文楷体" panose="02010600040101010101" pitchFamily="2" charset="-122"/>
              </a:rPr>
              <a:t>共享业务</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3" name="Rectangle 6"/>
          <p:cNvSpPr/>
          <p:nvPr/>
        </p:nvSpPr>
        <p:spPr>
          <a:xfrm>
            <a:off x="417679" y="5445223"/>
            <a:ext cx="550550" cy="959057"/>
          </a:xfrm>
          <a:prstGeom prst="rect">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80000"/>
              </a:lnSpc>
            </a:pPr>
            <a:r>
              <a:rPr lang="zh-CN" altLang="en-US" sz="1400" b="1" dirty="0">
                <a:solidFill>
                  <a:prstClr val="white"/>
                </a:solidFill>
                <a:latin typeface="华文楷体" panose="02010600040101010101" pitchFamily="2" charset="-122"/>
              </a:rPr>
              <a:t>信息系统</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4" name="Rectangle 7"/>
          <p:cNvSpPr/>
          <p:nvPr/>
        </p:nvSpPr>
        <p:spPr bwMode="gray">
          <a:xfrm>
            <a:off x="999613" y="1924859"/>
            <a:ext cx="8421178" cy="865733"/>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solidFill>
                <a:prstClr val="white"/>
              </a:solidFill>
              <a:latin typeface="华文楷体" panose="02010600040101010101" pitchFamily="2" charset="-122"/>
              <a:ea typeface="华文楷体" panose="02010600040101010101" pitchFamily="2" charset="-122"/>
            </a:endParaRPr>
          </a:p>
        </p:txBody>
      </p:sp>
      <p:grpSp>
        <p:nvGrpSpPr>
          <p:cNvPr id="346" name="Group 50"/>
          <p:cNvGrpSpPr/>
          <p:nvPr/>
        </p:nvGrpSpPr>
        <p:grpSpPr>
          <a:xfrm>
            <a:off x="3243945" y="1967251"/>
            <a:ext cx="3348353" cy="801686"/>
            <a:chOff x="4030380" y="980599"/>
            <a:chExt cx="4277692" cy="1258874"/>
          </a:xfrm>
        </p:grpSpPr>
        <p:sp>
          <p:nvSpPr>
            <p:cNvPr id="1050165" name="Rectangle 8"/>
            <p:cNvSpPr/>
            <p:nvPr/>
          </p:nvSpPr>
          <p:spPr bwMode="gray">
            <a:xfrm>
              <a:off x="5259705" y="980599"/>
              <a:ext cx="1855471" cy="453629"/>
            </a:xfrm>
            <a:prstGeom prst="rect">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prstClr val="white"/>
                  </a:solidFill>
                  <a:latin typeface="华文楷体" panose="02010600040101010101" pitchFamily="2" charset="-122"/>
                </a:rPr>
                <a:t>共享服务中心</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6" name="Rectangle 10"/>
            <p:cNvSpPr/>
            <p:nvPr/>
          </p:nvSpPr>
          <p:spPr bwMode="gray">
            <a:xfrm>
              <a:off x="4030380" y="1785845"/>
              <a:ext cx="1855471" cy="453628"/>
            </a:xfrm>
            <a:prstGeom prst="rect">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prstClr val="white"/>
                  </a:solidFill>
                  <a:latin typeface="华文楷体" panose="02010600040101010101" pitchFamily="2" charset="-122"/>
                </a:rPr>
                <a:t>专业科室</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67" name="Rectangle 11"/>
            <p:cNvSpPr/>
            <p:nvPr/>
          </p:nvSpPr>
          <p:spPr bwMode="gray">
            <a:xfrm>
              <a:off x="6452601" y="1785845"/>
              <a:ext cx="1855471" cy="453628"/>
            </a:xfrm>
            <a:prstGeom prst="rect">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prstClr val="white"/>
                  </a:solidFill>
                  <a:latin typeface="华文楷体" panose="02010600040101010101" pitchFamily="2" charset="-122"/>
                </a:rPr>
                <a:t>跨专业科室</a:t>
              </a:r>
              <a:endParaRPr lang="en-US" sz="1400" b="1" dirty="0">
                <a:solidFill>
                  <a:prstClr val="white"/>
                </a:solidFill>
                <a:latin typeface="华文楷体" panose="02010600040101010101" pitchFamily="2" charset="-122"/>
                <a:ea typeface="华文楷体" panose="02010600040101010101" pitchFamily="2" charset="-122"/>
              </a:endParaRPr>
            </a:p>
          </p:txBody>
        </p:sp>
        <p:cxnSp>
          <p:nvCxnSpPr>
            <p:cNvPr id="3145945" name="Elbow Connector 13"/>
            <p:cNvCxnSpPr>
              <a:stCxn id="1050165" idx="2"/>
              <a:endCxn id="1050166" idx="0"/>
            </p:cNvCxnSpPr>
            <p:nvPr/>
          </p:nvCxnSpPr>
          <p:spPr>
            <a:xfrm rot="5400000">
              <a:off x="5396971" y="995374"/>
              <a:ext cx="351616" cy="1229325"/>
            </a:xfrm>
            <a:prstGeom prst="bentConnector3">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45946" name="Elbow Connector 15"/>
            <p:cNvCxnSpPr>
              <a:stCxn id="1050165" idx="2"/>
              <a:endCxn id="1050167" idx="0"/>
            </p:cNvCxnSpPr>
            <p:nvPr/>
          </p:nvCxnSpPr>
          <p:spPr>
            <a:xfrm rot="16200000" flipH="1">
              <a:off x="6608081" y="1013587"/>
              <a:ext cx="351616" cy="1192897"/>
            </a:xfrm>
            <a:prstGeom prst="bentConnector3">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50168" name="Rectangle 16"/>
          <p:cNvSpPr/>
          <p:nvPr/>
        </p:nvSpPr>
        <p:spPr bwMode="gray">
          <a:xfrm>
            <a:off x="999613" y="2856384"/>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69" name="TextBox 17"/>
          <p:cNvSpPr txBox="1"/>
          <p:nvPr/>
        </p:nvSpPr>
        <p:spPr>
          <a:xfrm>
            <a:off x="1104011" y="2936331"/>
            <a:ext cx="778881" cy="179280"/>
          </a:xfrm>
          <a:prstGeom prst="rect">
            <a:avLst/>
          </a:prstGeom>
          <a:noFill/>
        </p:spPr>
        <p:txBody>
          <a:bodyPr wrap="square" lIns="0" tIns="0" rIns="0" bIns="0" rtlCol="0">
            <a:spAutoFit/>
          </a:bodyPr>
          <a:p>
            <a:pPr algn="ctr">
              <a:lnSpc>
                <a:spcPct val="80000"/>
              </a:lnSpc>
              <a:buSzPct val="100000"/>
            </a:pPr>
            <a:r>
              <a:rPr lang="zh-CN" altLang="en-US" sz="1400" b="1" dirty="0">
                <a:latin typeface="华文楷体" panose="02010600040101010101" pitchFamily="2" charset="-122"/>
              </a:rPr>
              <a:t>财务共享</a:t>
            </a:r>
            <a:endParaRPr lang="en-US" sz="1400" b="1" dirty="0">
              <a:latin typeface="华文楷体" panose="02010600040101010101" pitchFamily="2" charset="-122"/>
              <a:ea typeface="华文楷体" panose="02010600040101010101" pitchFamily="2" charset="-122"/>
            </a:endParaRPr>
          </a:p>
        </p:txBody>
      </p:sp>
      <p:sp>
        <p:nvSpPr>
          <p:cNvPr id="1050170" name="Rectangle 18"/>
          <p:cNvSpPr/>
          <p:nvPr/>
        </p:nvSpPr>
        <p:spPr bwMode="gray">
          <a:xfrm>
            <a:off x="1933377"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财务核算</a:t>
            </a:r>
            <a:endParaRPr lang="en-US" sz="1200" b="1" dirty="0">
              <a:latin typeface="华文楷体" panose="02010600040101010101" pitchFamily="2" charset="-122"/>
              <a:ea typeface="华文楷体" panose="02010600040101010101" pitchFamily="2" charset="-122"/>
            </a:endParaRPr>
          </a:p>
        </p:txBody>
      </p:sp>
      <p:sp>
        <p:nvSpPr>
          <p:cNvPr id="1050171" name="Rectangle 19"/>
          <p:cNvSpPr/>
          <p:nvPr/>
        </p:nvSpPr>
        <p:spPr bwMode="gray">
          <a:xfrm>
            <a:off x="8126144"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投资核算</a:t>
            </a:r>
            <a:endParaRPr lang="en-US" sz="1200" b="1" dirty="0">
              <a:latin typeface="华文楷体" panose="02010600040101010101" pitchFamily="2" charset="-122"/>
              <a:ea typeface="华文楷体" panose="02010600040101010101" pitchFamily="2" charset="-122"/>
            </a:endParaRPr>
          </a:p>
        </p:txBody>
      </p:sp>
      <p:sp>
        <p:nvSpPr>
          <p:cNvPr id="1050172" name="Rectangle 20"/>
          <p:cNvSpPr/>
          <p:nvPr/>
        </p:nvSpPr>
        <p:spPr bwMode="gray">
          <a:xfrm>
            <a:off x="6887589"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税务核算</a:t>
            </a:r>
            <a:endParaRPr lang="en-US" sz="1200" b="1" dirty="0">
              <a:latin typeface="华文楷体" panose="02010600040101010101" pitchFamily="2" charset="-122"/>
              <a:ea typeface="华文楷体" panose="02010600040101010101" pitchFamily="2" charset="-122"/>
            </a:endParaRPr>
          </a:p>
        </p:txBody>
      </p:sp>
      <p:sp>
        <p:nvSpPr>
          <p:cNvPr id="1050173" name="Rectangle 21"/>
          <p:cNvSpPr/>
          <p:nvPr/>
        </p:nvSpPr>
        <p:spPr bwMode="gray">
          <a:xfrm>
            <a:off x="5649036"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资产核算</a:t>
            </a:r>
            <a:endParaRPr lang="en-US" sz="1200" b="1" dirty="0">
              <a:latin typeface="华文楷体" panose="02010600040101010101" pitchFamily="2" charset="-122"/>
              <a:ea typeface="华文楷体" panose="02010600040101010101" pitchFamily="2" charset="-122"/>
            </a:endParaRPr>
          </a:p>
        </p:txBody>
      </p:sp>
      <p:sp>
        <p:nvSpPr>
          <p:cNvPr id="1050174" name="Rectangle 24"/>
          <p:cNvSpPr/>
          <p:nvPr/>
        </p:nvSpPr>
        <p:spPr bwMode="gray">
          <a:xfrm>
            <a:off x="3171930"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成本核算</a:t>
            </a:r>
            <a:endParaRPr lang="en-US" sz="1200" b="1" dirty="0">
              <a:latin typeface="华文楷体" panose="02010600040101010101" pitchFamily="2" charset="-122"/>
              <a:ea typeface="华文楷体" panose="02010600040101010101" pitchFamily="2" charset="-122"/>
            </a:endParaRPr>
          </a:p>
        </p:txBody>
      </p:sp>
      <p:sp>
        <p:nvSpPr>
          <p:cNvPr id="1050175" name="Rectangle 26"/>
          <p:cNvSpPr/>
          <p:nvPr/>
        </p:nvSpPr>
        <p:spPr bwMode="gray">
          <a:xfrm>
            <a:off x="4410483" y="288810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财务报告</a:t>
            </a:r>
            <a:endParaRPr lang="en-US" sz="1200" b="1" dirty="0">
              <a:latin typeface="华文楷体" panose="02010600040101010101" pitchFamily="2" charset="-122"/>
              <a:ea typeface="华文楷体" panose="02010600040101010101" pitchFamily="2" charset="-122"/>
            </a:endParaRPr>
          </a:p>
        </p:txBody>
      </p:sp>
      <p:sp>
        <p:nvSpPr>
          <p:cNvPr id="1050176" name="TextBox 53"/>
          <p:cNvSpPr txBox="1"/>
          <p:nvPr/>
        </p:nvSpPr>
        <p:spPr>
          <a:xfrm>
            <a:off x="3516553" y="1403947"/>
            <a:ext cx="2819138" cy="215444"/>
          </a:xfrm>
          <a:prstGeom prst="rect">
            <a:avLst/>
          </a:prstGeom>
          <a:noFill/>
        </p:spPr>
        <p:txBody>
          <a:bodyPr wrap="square" lIns="0" tIns="0" rIns="0" bIns="0" rtlCol="0">
            <a:spAutoFit/>
          </a:bodyPr>
          <a:p>
            <a:pPr algn="ctr"/>
            <a:r>
              <a:rPr lang="zh-CN" altLang="en-US" sz="1400" b="1" dirty="0">
                <a:solidFill>
                  <a:prstClr val="white"/>
                </a:solidFill>
                <a:latin typeface="华文楷体" panose="02010600040101010101" pitchFamily="2" charset="-122"/>
              </a:rPr>
              <a:t>共享服务中心</a:t>
            </a:r>
            <a:endParaRPr lang="en-US" sz="1400" b="1" dirty="0">
              <a:solidFill>
                <a:prstClr val="white"/>
              </a:solidFill>
              <a:latin typeface="华文楷体" panose="02010600040101010101" pitchFamily="2" charset="-122"/>
              <a:ea typeface="华文楷体" panose="02010600040101010101" pitchFamily="2" charset="-122"/>
            </a:endParaRPr>
          </a:p>
        </p:txBody>
      </p:sp>
      <p:sp>
        <p:nvSpPr>
          <p:cNvPr id="1050177" name="Rectangle 16"/>
          <p:cNvSpPr/>
          <p:nvPr/>
        </p:nvSpPr>
        <p:spPr bwMode="gray">
          <a:xfrm>
            <a:off x="999613" y="3888866"/>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78" name="TextBox 17"/>
          <p:cNvSpPr txBox="1"/>
          <p:nvPr/>
        </p:nvSpPr>
        <p:spPr>
          <a:xfrm>
            <a:off x="1102470" y="4028916"/>
            <a:ext cx="778881" cy="179280"/>
          </a:xfrm>
          <a:prstGeom prst="rect">
            <a:avLst/>
          </a:prstGeom>
          <a:noFill/>
        </p:spPr>
        <p:txBody>
          <a:bodyPr wrap="square" lIns="0" tIns="0" rIns="0" bIns="0" rtlCol="0">
            <a:spAutoFit/>
          </a:bodyPr>
          <a:p>
            <a:pPr algn="ctr">
              <a:lnSpc>
                <a:spcPct val="80000"/>
              </a:lnSpc>
              <a:buSzPct val="100000"/>
            </a:pPr>
            <a:r>
              <a:rPr lang="en-US" altLang="zh-CN" sz="1400" b="1" dirty="0">
                <a:latin typeface="华文楷体" panose="02010600040101010101" pitchFamily="2" charset="-122"/>
              </a:rPr>
              <a:t>HR</a:t>
            </a:r>
            <a:r>
              <a:rPr lang="zh-CN" altLang="en-US" sz="1400" b="1" dirty="0">
                <a:latin typeface="华文楷体" panose="02010600040101010101" pitchFamily="2" charset="-122"/>
              </a:rPr>
              <a:t>共享</a:t>
            </a:r>
            <a:endParaRPr lang="en-US" altLang="zh-CN" sz="1400" b="1" dirty="0">
              <a:latin typeface="华文楷体" panose="02010600040101010101" pitchFamily="2" charset="-122"/>
            </a:endParaRPr>
          </a:p>
        </p:txBody>
      </p:sp>
      <p:sp>
        <p:nvSpPr>
          <p:cNvPr id="1050179" name="Rectangle 16"/>
          <p:cNvSpPr/>
          <p:nvPr/>
        </p:nvSpPr>
        <p:spPr bwMode="gray">
          <a:xfrm>
            <a:off x="999613" y="4405107"/>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80" name="Rectangle 16"/>
          <p:cNvSpPr/>
          <p:nvPr/>
        </p:nvSpPr>
        <p:spPr bwMode="gray">
          <a:xfrm>
            <a:off x="999613" y="4921348"/>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81" name="TextBox 17"/>
          <p:cNvSpPr txBox="1"/>
          <p:nvPr/>
        </p:nvSpPr>
        <p:spPr>
          <a:xfrm>
            <a:off x="1189626" y="5041508"/>
            <a:ext cx="8195066" cy="215444"/>
          </a:xfrm>
          <a:prstGeom prst="rect">
            <a:avLst/>
          </a:prstGeom>
          <a:noFill/>
        </p:spPr>
        <p:txBody>
          <a:bodyPr wrap="square" lIns="0" tIns="0" rIns="0" bIns="0" rtlCol="0">
            <a:spAutoFit/>
          </a:bodyPr>
          <a:p>
            <a:pPr algn="ctr">
              <a:spcBef>
                <a:spcPts val="600"/>
              </a:spcBef>
              <a:buSzPct val="100000"/>
            </a:pPr>
            <a:r>
              <a:rPr lang="zh-CN" altLang="en-US" sz="1400" b="1" dirty="0">
                <a:latin typeface="华文楷体" panose="02010600040101010101" pitchFamily="2" charset="-122"/>
              </a:rPr>
              <a:t>业务流程标准、风险控制标准、基础数据标准</a:t>
            </a:r>
            <a:endParaRPr lang="en-US" sz="1400" b="1" dirty="0">
              <a:latin typeface="华文楷体" panose="02010600040101010101" pitchFamily="2" charset="-122"/>
              <a:ea typeface="华文楷体" panose="02010600040101010101" pitchFamily="2" charset="-122"/>
            </a:endParaRPr>
          </a:p>
        </p:txBody>
      </p:sp>
      <p:sp>
        <p:nvSpPr>
          <p:cNvPr id="1050182" name="Rectangle 16"/>
          <p:cNvSpPr/>
          <p:nvPr/>
        </p:nvSpPr>
        <p:spPr bwMode="gray">
          <a:xfrm>
            <a:off x="999613" y="5953831"/>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pPr>
            <a:r>
              <a:rPr lang="zh-CN" altLang="en-US" sz="1400" b="1" dirty="0">
                <a:latin typeface="华文楷体" panose="02010600040101010101" pitchFamily="2" charset="-122"/>
              </a:rPr>
              <a:t>统一部署</a:t>
            </a:r>
            <a:endParaRPr lang="en-US" sz="1400" b="1" dirty="0">
              <a:latin typeface="华文楷体" panose="02010600040101010101" pitchFamily="2" charset="-122"/>
              <a:ea typeface="华文楷体" panose="02010600040101010101" pitchFamily="2" charset="-122"/>
            </a:endParaRPr>
          </a:p>
        </p:txBody>
      </p:sp>
      <p:sp>
        <p:nvSpPr>
          <p:cNvPr id="1050183" name="Rectangle 16"/>
          <p:cNvSpPr/>
          <p:nvPr/>
        </p:nvSpPr>
        <p:spPr bwMode="gray">
          <a:xfrm>
            <a:off x="999613" y="5437589"/>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84" name="Rectangle 16"/>
          <p:cNvSpPr/>
          <p:nvPr/>
        </p:nvSpPr>
        <p:spPr bwMode="gray">
          <a:xfrm>
            <a:off x="999613" y="3372625"/>
            <a:ext cx="8421178" cy="450449"/>
          </a:xfrm>
          <a:prstGeom prst="rect">
            <a:avLst/>
          </a:prstGeom>
          <a:solidFill>
            <a:schemeClr val="bg1"/>
          </a:solidFill>
          <a:ln w="2857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200" b="1" dirty="0">
              <a:latin typeface="华文楷体" panose="02010600040101010101" pitchFamily="2" charset="-122"/>
              <a:ea typeface="华文楷体" panose="02010600040101010101" pitchFamily="2" charset="-122"/>
            </a:endParaRPr>
          </a:p>
        </p:txBody>
      </p:sp>
      <p:sp>
        <p:nvSpPr>
          <p:cNvPr id="1050185" name="TextBox 17"/>
          <p:cNvSpPr txBox="1"/>
          <p:nvPr/>
        </p:nvSpPr>
        <p:spPr>
          <a:xfrm>
            <a:off x="1102471" y="3511710"/>
            <a:ext cx="778881" cy="179280"/>
          </a:xfrm>
          <a:prstGeom prst="rect">
            <a:avLst/>
          </a:prstGeom>
          <a:noFill/>
        </p:spPr>
        <p:txBody>
          <a:bodyPr wrap="square" lIns="0" tIns="0" rIns="0" bIns="0" rtlCol="0">
            <a:spAutoFit/>
          </a:bodyPr>
          <a:p>
            <a:pPr algn="ctr">
              <a:lnSpc>
                <a:spcPct val="80000"/>
              </a:lnSpc>
              <a:buSzPct val="100000"/>
            </a:pPr>
            <a:r>
              <a:rPr lang="en-US" altLang="zh-CN" sz="1400" b="1" dirty="0">
                <a:latin typeface="华文楷体" panose="02010600040101010101" pitchFamily="2" charset="-122"/>
              </a:rPr>
              <a:t>IT</a:t>
            </a:r>
            <a:r>
              <a:rPr lang="zh-CN" altLang="en-US" sz="1400" b="1" dirty="0">
                <a:latin typeface="华文楷体" panose="02010600040101010101" pitchFamily="2" charset="-122"/>
              </a:rPr>
              <a:t>共享</a:t>
            </a:r>
            <a:endParaRPr lang="en-US" altLang="zh-CN" sz="1400" b="1" dirty="0">
              <a:latin typeface="华文楷体" panose="02010600040101010101" pitchFamily="2" charset="-122"/>
            </a:endParaRPr>
          </a:p>
        </p:txBody>
      </p:sp>
      <p:sp>
        <p:nvSpPr>
          <p:cNvPr id="1050186" name="TextBox 17"/>
          <p:cNvSpPr txBox="1"/>
          <p:nvPr/>
        </p:nvSpPr>
        <p:spPr>
          <a:xfrm>
            <a:off x="1102470" y="4456928"/>
            <a:ext cx="778881" cy="325120"/>
          </a:xfrm>
          <a:prstGeom prst="rect">
            <a:avLst/>
          </a:prstGeom>
          <a:noFill/>
        </p:spPr>
        <p:txBody>
          <a:bodyPr wrap="square" lIns="0" tIns="0" rIns="0" bIns="0" rtlCol="0">
            <a:spAutoFit/>
          </a:bodyPr>
          <a:p>
            <a:pPr algn="ctr">
              <a:lnSpc>
                <a:spcPct val="80000"/>
              </a:lnSpc>
              <a:buSzPct val="100000"/>
            </a:pPr>
            <a:r>
              <a:rPr lang="zh-CN" altLang="en-US" sz="1400" b="1" dirty="0">
                <a:latin typeface="华文楷体" panose="02010600040101010101" pitchFamily="2" charset="-122"/>
              </a:rPr>
              <a:t>公共资源共享</a:t>
            </a:r>
            <a:endParaRPr lang="en-US" altLang="zh-CN" sz="1400" b="1" dirty="0">
              <a:latin typeface="华文楷体" panose="02010600040101010101" pitchFamily="2" charset="-122"/>
            </a:endParaRPr>
          </a:p>
        </p:txBody>
      </p:sp>
      <p:sp>
        <p:nvSpPr>
          <p:cNvPr id="1050187" name="Rectangle 18"/>
          <p:cNvSpPr/>
          <p:nvPr/>
        </p:nvSpPr>
        <p:spPr bwMode="gray">
          <a:xfrm>
            <a:off x="1102470"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en-US" altLang="zh-CN" sz="1200" b="1" dirty="0">
                <a:latin typeface="华文楷体" panose="02010600040101010101" pitchFamily="2" charset="-122"/>
              </a:rPr>
              <a:t>HR</a:t>
            </a:r>
            <a:r>
              <a:rPr lang="zh-CN" altLang="en-US" sz="1200" b="1" dirty="0">
                <a:latin typeface="华文楷体" panose="02010600040101010101" pitchFamily="2" charset="-122"/>
              </a:rPr>
              <a:t>系统</a:t>
            </a:r>
            <a:endParaRPr lang="en-US" altLang="zh-CN" sz="1200" b="1" dirty="0">
              <a:latin typeface="华文楷体" panose="02010600040101010101" pitchFamily="2" charset="-122"/>
            </a:endParaRPr>
          </a:p>
        </p:txBody>
      </p:sp>
      <p:sp>
        <p:nvSpPr>
          <p:cNvPr id="1050188" name="Rectangle 19"/>
          <p:cNvSpPr/>
          <p:nvPr/>
        </p:nvSpPr>
        <p:spPr bwMode="gray">
          <a:xfrm>
            <a:off x="7069350"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en-US" altLang="zh-CN" sz="1200" b="1" dirty="0">
                <a:latin typeface="华文楷体" panose="02010600040101010101" pitchFamily="2" charset="-122"/>
              </a:rPr>
              <a:t>OA</a:t>
            </a:r>
            <a:r>
              <a:rPr lang="zh-CN" altLang="en-US" sz="1200" b="1" dirty="0">
                <a:latin typeface="华文楷体" panose="02010600040101010101" pitchFamily="2" charset="-122"/>
              </a:rPr>
              <a:t>系统</a:t>
            </a:r>
            <a:endParaRPr lang="en-US" altLang="zh-CN" sz="1200" b="1" dirty="0">
              <a:latin typeface="华文楷体" panose="02010600040101010101" pitchFamily="2" charset="-122"/>
            </a:endParaRPr>
          </a:p>
        </p:txBody>
      </p:sp>
      <p:sp>
        <p:nvSpPr>
          <p:cNvPr id="1050189" name="Rectangle 20"/>
          <p:cNvSpPr/>
          <p:nvPr/>
        </p:nvSpPr>
        <p:spPr bwMode="gray">
          <a:xfrm>
            <a:off x="5875974" y="5474138"/>
            <a:ext cx="1080120" cy="368422"/>
          </a:xfrm>
          <a:prstGeom prst="rect">
            <a:avLst/>
          </a:prstGeom>
          <a:solidFill>
            <a:srgbClr val="AFE8FF"/>
          </a:solidFill>
          <a:ln w="19050" algn="ctr">
            <a:noFill/>
            <a:miter lim="800000"/>
          </a:ln>
        </p:spPr>
        <p:txBody>
          <a:bodyPr wrap="square" lIns="36000" tIns="88900" rIns="36000" bIns="88900" rtlCol="0" anchor="ctr"/>
          <a:p>
            <a:pPr algn="ctr">
              <a:buFont typeface="Wingdings 2" panose="05020102010507070707" pitchFamily="18" charset="2"/>
              <a:buNone/>
            </a:pPr>
            <a:r>
              <a:rPr lang="zh-CN" altLang="en-US" sz="1200" b="1" dirty="0">
                <a:latin typeface="华文楷体" panose="02010600040101010101" pitchFamily="2" charset="-122"/>
              </a:rPr>
              <a:t>会计影像系统</a:t>
            </a:r>
            <a:endParaRPr lang="en-US" altLang="zh-CN" sz="1200" b="1" dirty="0">
              <a:latin typeface="华文楷体" panose="02010600040101010101" pitchFamily="2" charset="-122"/>
            </a:endParaRPr>
          </a:p>
        </p:txBody>
      </p:sp>
      <p:sp>
        <p:nvSpPr>
          <p:cNvPr id="1050190" name="Rectangle 21"/>
          <p:cNvSpPr/>
          <p:nvPr/>
        </p:nvSpPr>
        <p:spPr bwMode="gray">
          <a:xfrm>
            <a:off x="4682598"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zh-CN" altLang="en-US" sz="1200" b="1" dirty="0">
                <a:latin typeface="华文楷体" panose="02010600040101010101" pitchFamily="2" charset="-122"/>
              </a:rPr>
              <a:t>资金系统</a:t>
            </a:r>
            <a:endParaRPr lang="en-US" altLang="zh-CN" sz="1200" b="1" dirty="0">
              <a:latin typeface="华文楷体" panose="02010600040101010101" pitchFamily="2" charset="-122"/>
            </a:endParaRPr>
          </a:p>
        </p:txBody>
      </p:sp>
      <p:sp>
        <p:nvSpPr>
          <p:cNvPr id="1050191" name="Rectangle 24"/>
          <p:cNvSpPr/>
          <p:nvPr/>
        </p:nvSpPr>
        <p:spPr bwMode="gray">
          <a:xfrm>
            <a:off x="2295846"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en-US" altLang="zh-CN" sz="1200" b="1" dirty="0">
                <a:latin typeface="华文楷体" panose="02010600040101010101" pitchFamily="2" charset="-122"/>
              </a:rPr>
              <a:t>ERP</a:t>
            </a:r>
            <a:r>
              <a:rPr lang="zh-CN" altLang="en-US" sz="1200" b="1" dirty="0">
                <a:latin typeface="华文楷体" panose="02010600040101010101" pitchFamily="2" charset="-122"/>
              </a:rPr>
              <a:t>系统</a:t>
            </a:r>
            <a:endParaRPr lang="en-US" altLang="zh-CN" sz="1200" b="1" dirty="0">
              <a:latin typeface="华文楷体" panose="02010600040101010101" pitchFamily="2" charset="-122"/>
            </a:endParaRPr>
          </a:p>
        </p:txBody>
      </p:sp>
      <p:sp>
        <p:nvSpPr>
          <p:cNvPr id="1050192" name="Rectangle 26"/>
          <p:cNvSpPr/>
          <p:nvPr/>
        </p:nvSpPr>
        <p:spPr bwMode="gray">
          <a:xfrm>
            <a:off x="3489222"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zh-CN" altLang="en-US" sz="1200" b="1" dirty="0">
                <a:latin typeface="华文楷体" panose="02010600040101010101" pitchFamily="2" charset="-122"/>
              </a:rPr>
              <a:t>报账系统</a:t>
            </a:r>
            <a:endParaRPr lang="en-US" altLang="zh-CN" sz="1200" b="1" dirty="0">
              <a:latin typeface="华文楷体" panose="02010600040101010101" pitchFamily="2" charset="-122"/>
            </a:endParaRPr>
          </a:p>
        </p:txBody>
      </p:sp>
      <p:sp>
        <p:nvSpPr>
          <p:cNvPr id="1050193" name="Rectangle 19"/>
          <p:cNvSpPr/>
          <p:nvPr/>
        </p:nvSpPr>
        <p:spPr bwMode="gray">
          <a:xfrm>
            <a:off x="8262725" y="5474138"/>
            <a:ext cx="1080120" cy="368422"/>
          </a:xfrm>
          <a:prstGeom prst="rect">
            <a:avLst/>
          </a:prstGeom>
          <a:solidFill>
            <a:srgbClr val="AFE8FF"/>
          </a:solidFill>
          <a:ln w="19050" algn="ctr">
            <a:noFill/>
            <a:miter lim="800000"/>
          </a:ln>
        </p:spPr>
        <p:txBody>
          <a:bodyPr wrap="square" lIns="88900" tIns="88900" rIns="88900" bIns="88900" rtlCol="0" anchor="ctr"/>
          <a:p>
            <a:pPr algn="ctr">
              <a:buFont typeface="Wingdings 2" panose="05020102010507070707" pitchFamily="18" charset="2"/>
              <a:buNone/>
            </a:pPr>
            <a:r>
              <a:rPr lang="en-US" altLang="zh-CN" sz="1200" b="1" dirty="0">
                <a:latin typeface="华文楷体" panose="02010600040101010101" pitchFamily="2" charset="-122"/>
              </a:rPr>
              <a:t>IT</a:t>
            </a:r>
            <a:r>
              <a:rPr lang="zh-CN" altLang="en-US" sz="1200" b="1" dirty="0">
                <a:latin typeface="华文楷体" panose="02010600040101010101" pitchFamily="2" charset="-122"/>
              </a:rPr>
              <a:t>服务管理系统</a:t>
            </a:r>
            <a:endParaRPr lang="en-US" altLang="zh-CN" sz="1200" b="1" dirty="0">
              <a:latin typeface="华文楷体" panose="02010600040101010101" pitchFamily="2" charset="-122"/>
            </a:endParaRPr>
          </a:p>
        </p:txBody>
      </p:sp>
      <p:sp>
        <p:nvSpPr>
          <p:cNvPr id="1050194" name="Rectangle 18"/>
          <p:cNvSpPr/>
          <p:nvPr/>
        </p:nvSpPr>
        <p:spPr bwMode="gray">
          <a:xfrm>
            <a:off x="1933377"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企业支持服务</a:t>
            </a:r>
            <a:endParaRPr lang="en-US" sz="1200" b="1" dirty="0">
              <a:latin typeface="华文楷体" panose="02010600040101010101" pitchFamily="2" charset="-122"/>
              <a:ea typeface="华文楷体" panose="02010600040101010101" pitchFamily="2" charset="-122"/>
            </a:endParaRPr>
          </a:p>
        </p:txBody>
      </p:sp>
      <p:sp>
        <p:nvSpPr>
          <p:cNvPr id="1050195" name="Rectangle 19"/>
          <p:cNvSpPr/>
          <p:nvPr/>
        </p:nvSpPr>
        <p:spPr bwMode="gray">
          <a:xfrm>
            <a:off x="8126144"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200" b="1" dirty="0">
                <a:latin typeface="华文楷体" panose="02010600040101010101" pitchFamily="2" charset="-122"/>
              </a:rPr>
              <a:t>IT</a:t>
            </a:r>
            <a:r>
              <a:rPr lang="zh-CN" altLang="en-US" sz="1200" b="1" dirty="0">
                <a:latin typeface="华文楷体" panose="02010600040101010101" pitchFamily="2" charset="-122"/>
              </a:rPr>
              <a:t>资产</a:t>
            </a:r>
            <a:endParaRPr lang="en-US" altLang="zh-CN" sz="1200" b="1" dirty="0">
              <a:latin typeface="华文楷体" panose="02010600040101010101" pitchFamily="2" charset="-122"/>
            </a:endParaRPr>
          </a:p>
          <a:p>
            <a:pPr algn="ctr">
              <a:lnSpc>
                <a:spcPct val="106000"/>
              </a:lnSpc>
              <a:buFont typeface="Wingdings 2" panose="05020102010507070707" pitchFamily="18" charset="2"/>
              <a:buNone/>
            </a:pPr>
            <a:r>
              <a:rPr lang="zh-CN" altLang="en-US" sz="1200" b="1" dirty="0">
                <a:latin typeface="华文楷体" panose="02010600040101010101" pitchFamily="2" charset="-122"/>
              </a:rPr>
              <a:t>服务管理</a:t>
            </a:r>
            <a:endParaRPr lang="en-US" sz="1200" b="1" dirty="0">
              <a:latin typeface="华文楷体" panose="02010600040101010101" pitchFamily="2" charset="-122"/>
              <a:ea typeface="华文楷体" panose="02010600040101010101" pitchFamily="2" charset="-122"/>
            </a:endParaRPr>
          </a:p>
        </p:txBody>
      </p:sp>
      <p:sp>
        <p:nvSpPr>
          <p:cNvPr id="1050196" name="Rectangle 20"/>
          <p:cNvSpPr/>
          <p:nvPr/>
        </p:nvSpPr>
        <p:spPr bwMode="gray">
          <a:xfrm>
            <a:off x="6887589"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后台支持服务</a:t>
            </a:r>
            <a:endParaRPr lang="en-US" sz="1200" b="1" dirty="0">
              <a:latin typeface="华文楷体" panose="02010600040101010101" pitchFamily="2" charset="-122"/>
              <a:ea typeface="华文楷体" panose="02010600040101010101" pitchFamily="2" charset="-122"/>
            </a:endParaRPr>
          </a:p>
        </p:txBody>
      </p:sp>
      <p:sp>
        <p:nvSpPr>
          <p:cNvPr id="1050197" name="Rectangle 21"/>
          <p:cNvSpPr/>
          <p:nvPr/>
        </p:nvSpPr>
        <p:spPr bwMode="gray">
          <a:xfrm>
            <a:off x="5649036"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200" b="1" dirty="0">
                <a:latin typeface="华文楷体" panose="02010600040101010101" pitchFamily="2" charset="-122"/>
              </a:rPr>
              <a:t>IT</a:t>
            </a:r>
            <a:r>
              <a:rPr lang="zh-CN" altLang="en-US" sz="1200" b="1" dirty="0">
                <a:latin typeface="华文楷体" panose="02010600040101010101" pitchFamily="2" charset="-122"/>
              </a:rPr>
              <a:t>资源</a:t>
            </a:r>
            <a:endParaRPr lang="en-US" altLang="zh-CN" sz="1200" b="1" dirty="0">
              <a:latin typeface="华文楷体" panose="02010600040101010101" pitchFamily="2" charset="-122"/>
            </a:endParaRPr>
          </a:p>
          <a:p>
            <a:pPr algn="ctr">
              <a:lnSpc>
                <a:spcPct val="106000"/>
              </a:lnSpc>
              <a:buFont typeface="Wingdings 2" panose="05020102010507070707" pitchFamily="18" charset="2"/>
              <a:buNone/>
            </a:pPr>
            <a:r>
              <a:rPr lang="zh-CN" altLang="en-US" sz="1200" b="1" dirty="0">
                <a:latin typeface="华文楷体" panose="02010600040101010101" pitchFamily="2" charset="-122"/>
              </a:rPr>
              <a:t>服务管理</a:t>
            </a:r>
            <a:endParaRPr lang="en-US" sz="1200" b="1" dirty="0">
              <a:latin typeface="华文楷体" panose="02010600040101010101" pitchFamily="2" charset="-122"/>
              <a:ea typeface="华文楷体" panose="02010600040101010101" pitchFamily="2" charset="-122"/>
            </a:endParaRPr>
          </a:p>
        </p:txBody>
      </p:sp>
      <p:sp>
        <p:nvSpPr>
          <p:cNvPr id="1050198" name="Rectangle 24"/>
          <p:cNvSpPr/>
          <p:nvPr/>
        </p:nvSpPr>
        <p:spPr bwMode="gray">
          <a:xfrm>
            <a:off x="3171930"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前台支持服务</a:t>
            </a:r>
            <a:endParaRPr lang="en-US" sz="1200" b="1" dirty="0">
              <a:latin typeface="华文楷体" panose="02010600040101010101" pitchFamily="2" charset="-122"/>
              <a:ea typeface="华文楷体" panose="02010600040101010101" pitchFamily="2" charset="-122"/>
            </a:endParaRPr>
          </a:p>
        </p:txBody>
      </p:sp>
      <p:sp>
        <p:nvSpPr>
          <p:cNvPr id="1050199" name="Rectangle 26"/>
          <p:cNvSpPr/>
          <p:nvPr/>
        </p:nvSpPr>
        <p:spPr bwMode="gray">
          <a:xfrm>
            <a:off x="4410483" y="3424021"/>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数字服务</a:t>
            </a:r>
            <a:endParaRPr lang="en-US" sz="1200" b="1" dirty="0">
              <a:latin typeface="华文楷体" panose="02010600040101010101" pitchFamily="2" charset="-122"/>
              <a:ea typeface="华文楷体" panose="02010600040101010101" pitchFamily="2" charset="-122"/>
            </a:endParaRPr>
          </a:p>
        </p:txBody>
      </p:sp>
      <p:sp>
        <p:nvSpPr>
          <p:cNvPr id="1050200" name="Rectangle 18"/>
          <p:cNvSpPr/>
          <p:nvPr/>
        </p:nvSpPr>
        <p:spPr bwMode="gray">
          <a:xfrm>
            <a:off x="1933377" y="3929388"/>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人员档案</a:t>
            </a:r>
            <a:r>
              <a:rPr lang="en-US" altLang="zh-CN" sz="1200" b="1" dirty="0">
                <a:latin typeface="华文楷体" panose="02010600040101010101" pitchFamily="2" charset="-122"/>
              </a:rPr>
              <a:t>/</a:t>
            </a:r>
            <a:r>
              <a:rPr lang="zh-CN" altLang="en-US" sz="1200" b="1" dirty="0">
                <a:latin typeface="华文楷体" panose="02010600040101010101" pitchFamily="2" charset="-122"/>
              </a:rPr>
              <a:t>信息</a:t>
            </a:r>
            <a:endParaRPr lang="en-US" sz="1200" b="1" dirty="0">
              <a:latin typeface="华文楷体" panose="02010600040101010101" pitchFamily="2" charset="-122"/>
              <a:ea typeface="华文楷体" panose="02010600040101010101" pitchFamily="2" charset="-122"/>
            </a:endParaRPr>
          </a:p>
        </p:txBody>
      </p:sp>
      <p:sp>
        <p:nvSpPr>
          <p:cNvPr id="1050201" name="Rectangle 20"/>
          <p:cNvSpPr/>
          <p:nvPr/>
        </p:nvSpPr>
        <p:spPr bwMode="gray">
          <a:xfrm>
            <a:off x="6887589" y="3929388"/>
            <a:ext cx="1147336" cy="368422"/>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专业培训服务</a:t>
            </a:r>
            <a:endParaRPr lang="en-US" sz="1200" b="1" dirty="0">
              <a:latin typeface="华文楷体" panose="02010600040101010101" pitchFamily="2" charset="-122"/>
              <a:ea typeface="华文楷体" panose="02010600040101010101" pitchFamily="2" charset="-122"/>
            </a:endParaRPr>
          </a:p>
        </p:txBody>
      </p:sp>
      <p:sp>
        <p:nvSpPr>
          <p:cNvPr id="1050202" name="Rectangle 21"/>
          <p:cNvSpPr/>
          <p:nvPr/>
        </p:nvSpPr>
        <p:spPr bwMode="gray">
          <a:xfrm>
            <a:off x="5649036" y="3929388"/>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薪资计算</a:t>
            </a:r>
            <a:r>
              <a:rPr lang="en-US" altLang="zh-CN" sz="1200" b="1" dirty="0">
                <a:latin typeface="华文楷体" panose="02010600040101010101" pitchFamily="2" charset="-122"/>
              </a:rPr>
              <a:t>/</a:t>
            </a:r>
            <a:r>
              <a:rPr lang="zh-CN" altLang="en-US" sz="1200" b="1" dirty="0">
                <a:latin typeface="华文楷体" panose="02010600040101010101" pitchFamily="2" charset="-122"/>
              </a:rPr>
              <a:t>发放</a:t>
            </a:r>
            <a:endParaRPr lang="en-US" altLang="zh-CN" sz="1200" b="1" dirty="0">
              <a:latin typeface="华文楷体" panose="02010600040101010101" pitchFamily="2" charset="-122"/>
            </a:endParaRPr>
          </a:p>
        </p:txBody>
      </p:sp>
      <p:sp>
        <p:nvSpPr>
          <p:cNvPr id="1050203" name="Rectangle 24"/>
          <p:cNvSpPr/>
          <p:nvPr/>
        </p:nvSpPr>
        <p:spPr bwMode="gray">
          <a:xfrm>
            <a:off x="3171930" y="3929388"/>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员工入职</a:t>
            </a:r>
            <a:r>
              <a:rPr lang="en-US" altLang="zh-CN" sz="1200" b="1" dirty="0">
                <a:latin typeface="华文楷体" panose="02010600040101010101" pitchFamily="2" charset="-122"/>
              </a:rPr>
              <a:t>/</a:t>
            </a:r>
            <a:r>
              <a:rPr lang="zh-CN" altLang="en-US" sz="1200" b="1" dirty="0">
                <a:latin typeface="华文楷体" panose="02010600040101010101" pitchFamily="2" charset="-122"/>
              </a:rPr>
              <a:t>解聘</a:t>
            </a:r>
            <a:endParaRPr lang="en-US" sz="1200" b="1" dirty="0">
              <a:latin typeface="华文楷体" panose="02010600040101010101" pitchFamily="2" charset="-122"/>
              <a:ea typeface="华文楷体" panose="02010600040101010101" pitchFamily="2" charset="-122"/>
            </a:endParaRPr>
          </a:p>
        </p:txBody>
      </p:sp>
      <p:sp>
        <p:nvSpPr>
          <p:cNvPr id="1050204" name="Rectangle 26"/>
          <p:cNvSpPr/>
          <p:nvPr/>
        </p:nvSpPr>
        <p:spPr bwMode="gray">
          <a:xfrm>
            <a:off x="4410483" y="3929388"/>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社会保险</a:t>
            </a:r>
            <a:r>
              <a:rPr lang="en-US" altLang="zh-CN" sz="1200" b="1" dirty="0">
                <a:latin typeface="华文楷体" panose="02010600040101010101" pitchFamily="2" charset="-122"/>
              </a:rPr>
              <a:t>/</a:t>
            </a:r>
            <a:r>
              <a:rPr lang="zh-CN" altLang="en-US" sz="1200" b="1" dirty="0">
                <a:latin typeface="华文楷体" panose="02010600040101010101" pitchFamily="2" charset="-122"/>
              </a:rPr>
              <a:t>福利</a:t>
            </a:r>
            <a:endParaRPr lang="en-US" altLang="zh-CN" sz="1200" b="1" dirty="0">
              <a:latin typeface="华文楷体" panose="02010600040101010101" pitchFamily="2" charset="-122"/>
            </a:endParaRPr>
          </a:p>
        </p:txBody>
      </p:sp>
      <p:sp>
        <p:nvSpPr>
          <p:cNvPr id="1050205" name="Rectangle 18"/>
          <p:cNvSpPr/>
          <p:nvPr/>
        </p:nvSpPr>
        <p:spPr bwMode="gray">
          <a:xfrm>
            <a:off x="1933377" y="4447272"/>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公务用车服务</a:t>
            </a:r>
            <a:endParaRPr lang="en-US" sz="1200" b="1" dirty="0">
              <a:latin typeface="华文楷体" panose="02010600040101010101" pitchFamily="2" charset="-122"/>
              <a:ea typeface="华文楷体" panose="02010600040101010101" pitchFamily="2" charset="-122"/>
            </a:endParaRPr>
          </a:p>
        </p:txBody>
      </p:sp>
      <p:sp>
        <p:nvSpPr>
          <p:cNvPr id="1050206" name="Rectangle 24"/>
          <p:cNvSpPr/>
          <p:nvPr/>
        </p:nvSpPr>
        <p:spPr bwMode="gray">
          <a:xfrm>
            <a:off x="3171930" y="4447272"/>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zh-CN" altLang="en-US" sz="1200" b="1" dirty="0">
                <a:latin typeface="华文楷体" panose="02010600040101010101" pitchFamily="2" charset="-122"/>
              </a:rPr>
              <a:t>会议会务服务</a:t>
            </a:r>
            <a:endParaRPr lang="en-US" sz="1200" b="1" dirty="0">
              <a:latin typeface="华文楷体" panose="02010600040101010101" pitchFamily="2" charset="-122"/>
              <a:ea typeface="华文楷体" panose="02010600040101010101" pitchFamily="2" charset="-122"/>
            </a:endParaRPr>
          </a:p>
        </p:txBody>
      </p:sp>
      <p:sp>
        <p:nvSpPr>
          <p:cNvPr id="1050207" name="Rectangle 26"/>
          <p:cNvSpPr/>
          <p:nvPr/>
        </p:nvSpPr>
        <p:spPr bwMode="gray">
          <a:xfrm>
            <a:off x="4410483" y="4447272"/>
            <a:ext cx="1147336" cy="368422"/>
          </a:xfrm>
          <a:prstGeom prst="rect">
            <a:avLst/>
          </a:prstGeom>
          <a:solidFill>
            <a:srgbClr val="AFE8FF"/>
          </a:solidFill>
          <a:ln w="19050" algn="ctr">
            <a:noFill/>
            <a:miter lim="800000"/>
          </a:ln>
        </p:spPr>
        <p:txBody>
          <a:bodyPr wrap="square" lIns="36000" tIns="88900" rIns="36000" bIns="88900" rtlCol="0" anchor="ctr"/>
          <a:p>
            <a:pPr algn="ctr">
              <a:lnSpc>
                <a:spcPct val="106000"/>
              </a:lnSpc>
              <a:buFont typeface="Wingdings 2" panose="05020102010507070707" pitchFamily="18" charset="2"/>
              <a:buNone/>
            </a:pPr>
            <a:r>
              <a:rPr lang="en-US" altLang="zh-CN" sz="1200" b="1" dirty="0">
                <a:latin typeface="华文楷体" panose="02010600040101010101" pitchFamily="2" charset="-122"/>
              </a:rPr>
              <a:t>……</a:t>
            </a:r>
            <a:endParaRPr lang="en-US" altLang="zh-CN" sz="1200" b="1" dirty="0">
              <a:latin typeface="华文楷体" panose="0201060004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49" name=""/>
        <p:cNvGrpSpPr/>
        <p:nvPr/>
      </p:nvGrpSpPr>
      <p:grpSpPr>
        <a:xfrm>
          <a:off x="0" y="0"/>
          <a:ext cx="0" cy="0"/>
          <a:chOff x="0" y="0"/>
          <a:chExt cx="0" cy="0"/>
        </a:xfrm>
      </p:grpSpPr>
      <p:sp>
        <p:nvSpPr>
          <p:cNvPr id="1050211"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设计要点四</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rPr>
              <a:t>支持企业运营的精益管理</a:t>
            </a:r>
            <a:br>
              <a:rPr lang="en-US" sz="3600" b="1" dirty="0">
                <a:solidFill>
                  <a:schemeClr val="bg1"/>
                </a:solidFill>
                <a:latin typeface="华文楷体" panose="02010600040101010101" pitchFamily="2" charset="-122"/>
                <a:ea typeface="华文楷体" panose="02010600040101010101" pitchFamily="2" charset="-122"/>
              </a:rPr>
            </a:b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216" name="标题 1"/>
          <p:cNvSpPr>
            <a:spLocks noGrp="1"/>
          </p:cNvSpPr>
          <p:nvPr>
            <p:ph type="title"/>
          </p:nvPr>
        </p:nvSpPr>
        <p:spPr/>
        <p:txBody>
          <a:bodyPr/>
          <a:p>
            <a:r>
              <a:rPr lang="zh-CN" altLang="en-US" dirty="0"/>
              <a:t>支持</a:t>
            </a:r>
            <a:r>
              <a:rPr lang="zh-CN" altLang="en-US" kern="0" dirty="0">
                <a:solidFill>
                  <a:srgbClr val="000000"/>
                </a:solidFill>
                <a:latin typeface="华文楷体" panose="02010600040101010101" pitchFamily="2" charset="-122"/>
              </a:rPr>
              <a:t>企业运营的</a:t>
            </a:r>
            <a:r>
              <a:rPr lang="zh-CN" altLang="en-US" kern="0" dirty="0">
                <a:latin typeface="华文楷体" panose="02010600040101010101" pitchFamily="2" charset="-122"/>
              </a:rPr>
              <a:t>精益</a:t>
            </a:r>
            <a:r>
              <a:rPr lang="zh-CN" altLang="en-US" kern="0" dirty="0">
                <a:solidFill>
                  <a:srgbClr val="000000"/>
                </a:solidFill>
                <a:latin typeface="华文楷体" panose="02010600040101010101" pitchFamily="2" charset="-122"/>
              </a:rPr>
              <a:t>管理</a:t>
            </a:r>
            <a:endParaRPr lang="en-US" dirty="0"/>
          </a:p>
        </p:txBody>
      </p:sp>
      <p:sp>
        <p:nvSpPr>
          <p:cNvPr id="1050217" name="文本框 40"/>
          <p:cNvSpPr txBox="1"/>
          <p:nvPr/>
        </p:nvSpPr>
        <p:spPr>
          <a:xfrm>
            <a:off x="7406835" y="2669429"/>
            <a:ext cx="1362589" cy="307340"/>
          </a:xfrm>
          <a:prstGeom prst="rect">
            <a:avLst/>
          </a:prstGeom>
          <a:noFill/>
        </p:spPr>
        <p:txBody>
          <a:bodyPr wrap="square" lIns="0" tIns="0" rIns="0" bIns="0" rtlCol="0">
            <a:spAutoFit/>
          </a:bodyPr>
          <a:p>
            <a:pPr>
              <a:spcBef>
                <a:spcPts val="600"/>
              </a:spcBef>
              <a:buSzPct val="100000"/>
            </a:pPr>
            <a:r>
              <a:rPr lang="zh-CN" altLang="en-US" sz="2000" b="1" dirty="0">
                <a:solidFill>
                  <a:srgbClr val="313131"/>
                </a:solidFill>
                <a:latin typeface="华文楷体" panose="02010600040101010101" pitchFamily="2" charset="-122"/>
              </a:rPr>
              <a:t>某大型集团</a:t>
            </a:r>
            <a:endParaRPr lang="en-US" sz="2000" b="1" dirty="0">
              <a:solidFill>
                <a:srgbClr val="313131"/>
              </a:solidFill>
              <a:latin typeface="华文楷体" panose="02010600040101010101" pitchFamily="2" charset="-122"/>
              <a:ea typeface="华文楷体" panose="02010600040101010101" pitchFamily="2" charset="-122"/>
            </a:endParaRPr>
          </a:p>
        </p:txBody>
      </p:sp>
      <p:sp>
        <p:nvSpPr>
          <p:cNvPr id="1050218" name="文本框 41"/>
          <p:cNvSpPr txBox="1"/>
          <p:nvPr/>
        </p:nvSpPr>
        <p:spPr>
          <a:xfrm>
            <a:off x="7531665" y="5157192"/>
            <a:ext cx="1237759" cy="307777"/>
          </a:xfrm>
          <a:prstGeom prst="rect">
            <a:avLst/>
          </a:prstGeom>
          <a:noFill/>
        </p:spPr>
        <p:txBody>
          <a:bodyPr wrap="square" lIns="0" tIns="0" rIns="0" bIns="0" rtlCol="0">
            <a:spAutoFit/>
          </a:bodyPr>
          <a:p>
            <a:pPr>
              <a:spcBef>
                <a:spcPts val="600"/>
              </a:spcBef>
              <a:buSzPct val="100000"/>
            </a:pPr>
            <a:r>
              <a:rPr lang="zh-CN" altLang="en-US" sz="2000" b="1" dirty="0">
                <a:solidFill>
                  <a:srgbClr val="313131"/>
                </a:solidFill>
                <a:latin typeface="华文楷体" panose="02010600040101010101" pitchFamily="2" charset="-122"/>
              </a:rPr>
              <a:t>所属企业</a:t>
            </a:r>
            <a:endParaRPr lang="en-US" sz="2000" b="1" dirty="0">
              <a:solidFill>
                <a:srgbClr val="313131"/>
              </a:solidFill>
              <a:latin typeface="华文楷体" panose="02010600040101010101" pitchFamily="2" charset="-122"/>
              <a:ea typeface="华文楷体" panose="02010600040101010101" pitchFamily="2" charset="-122"/>
            </a:endParaRPr>
          </a:p>
        </p:txBody>
      </p:sp>
      <p:cxnSp>
        <p:nvCxnSpPr>
          <p:cNvPr id="3145947" name="直接箭头连接符 47"/>
          <p:cNvCxnSpPr/>
          <p:nvPr/>
        </p:nvCxnSpPr>
        <p:spPr>
          <a:xfrm>
            <a:off x="7859891" y="3121222"/>
            <a:ext cx="0" cy="1872208"/>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145948" name="直接箭头连接符 49"/>
          <p:cNvCxnSpPr/>
          <p:nvPr/>
        </p:nvCxnSpPr>
        <p:spPr>
          <a:xfrm flipV="1">
            <a:off x="7969065" y="3121222"/>
            <a:ext cx="0" cy="1872208"/>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0219" name="文本框 2"/>
          <p:cNvSpPr txBox="1"/>
          <p:nvPr/>
        </p:nvSpPr>
        <p:spPr>
          <a:xfrm>
            <a:off x="7617296" y="3503330"/>
            <a:ext cx="293595" cy="812800"/>
          </a:xfrm>
          <a:prstGeom prst="rect">
            <a:avLst/>
          </a:prstGeom>
          <a:noFill/>
        </p:spPr>
        <p:txBody>
          <a:bodyPr wrap="square" lIns="0" tIns="0" rIns="0" bIns="0" rtlCol="0">
            <a:spAutoFit/>
          </a:bodyPr>
          <a:p>
            <a:pPr>
              <a:spcBef>
                <a:spcPts val="600"/>
              </a:spcBef>
              <a:buSzPct val="100000"/>
            </a:pPr>
            <a:r>
              <a:rPr lang="zh-CN" altLang="en-US" sz="1400" dirty="0">
                <a:solidFill>
                  <a:srgbClr val="313131"/>
                </a:solidFill>
                <a:latin typeface="华文楷体" panose="02010600040101010101" pitchFamily="2" charset="-122"/>
              </a:rPr>
              <a:t>体系管控</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50220" name="文本框 28"/>
          <p:cNvSpPr txBox="1"/>
          <p:nvPr/>
        </p:nvSpPr>
        <p:spPr>
          <a:xfrm>
            <a:off x="8064789" y="3933056"/>
            <a:ext cx="293595" cy="812801"/>
          </a:xfrm>
          <a:prstGeom prst="rect">
            <a:avLst/>
          </a:prstGeom>
          <a:noFill/>
        </p:spPr>
        <p:txBody>
          <a:bodyPr wrap="square" lIns="0" tIns="0" rIns="0" bIns="0" rtlCol="0">
            <a:spAutoFit/>
          </a:bodyPr>
          <a:p>
            <a:pPr>
              <a:spcBef>
                <a:spcPts val="600"/>
              </a:spcBef>
              <a:buSzPct val="100000"/>
            </a:pPr>
            <a:r>
              <a:rPr lang="zh-CN" altLang="en-US" sz="1400" dirty="0">
                <a:solidFill>
                  <a:srgbClr val="313131"/>
                </a:solidFill>
                <a:latin typeface="华文楷体" panose="02010600040101010101" pitchFamily="2" charset="-122"/>
              </a:rPr>
              <a:t>精细成本</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50221" name="矩形 3"/>
          <p:cNvSpPr/>
          <p:nvPr/>
        </p:nvSpPr>
        <p:spPr bwMode="gray">
          <a:xfrm>
            <a:off x="655968" y="2591948"/>
            <a:ext cx="1007760"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企业层级</a:t>
            </a:r>
            <a:endParaRPr lang="en-US" altLang="zh-CN" sz="1400" b="1" dirty="0">
              <a:solidFill>
                <a:schemeClr val="bg1"/>
              </a:solidFill>
              <a:latin typeface="华文楷体" panose="02010600040101010101" pitchFamily="2" charset="-122"/>
            </a:endParaRPr>
          </a:p>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维度</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22" name="圆角矩形 4"/>
          <p:cNvSpPr/>
          <p:nvPr/>
        </p:nvSpPr>
        <p:spPr bwMode="gray">
          <a:xfrm>
            <a:off x="506106" y="3220217"/>
            <a:ext cx="1465833" cy="873976"/>
          </a:xfrm>
          <a:prstGeom prst="round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rgbClr val="000000"/>
                </a:solidFill>
                <a:latin typeface="华文楷体" panose="02010600040101010101" pitchFamily="2" charset="-122"/>
              </a:rPr>
              <a:t>生产单位成本、事业部成本、服务单位成本</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0223" name="矩形 5"/>
          <p:cNvSpPr/>
          <p:nvPr/>
        </p:nvSpPr>
        <p:spPr bwMode="gray">
          <a:xfrm>
            <a:off x="3847421" y="2611087"/>
            <a:ext cx="1099375"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信息化支撑</a:t>
            </a:r>
            <a:endParaRPr lang="en-US" altLang="zh-CN" sz="1400" b="1" dirty="0">
              <a:solidFill>
                <a:schemeClr val="bg1"/>
              </a:solidFill>
              <a:latin typeface="华文楷体" panose="02010600040101010101" pitchFamily="2" charset="-122"/>
            </a:endParaRPr>
          </a:p>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程度</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24" name="圆角矩形 6"/>
          <p:cNvSpPr/>
          <p:nvPr/>
        </p:nvSpPr>
        <p:spPr bwMode="gray">
          <a:xfrm>
            <a:off x="3714800" y="3198719"/>
            <a:ext cx="1522965" cy="873976"/>
          </a:xfrm>
          <a:prstGeom prst="roundRect">
            <a:avLst/>
          </a:prstGeom>
          <a:solidFill>
            <a:srgbClr val="AFE8FF"/>
          </a:solidFill>
          <a:ln w="19050" algn="ctr">
            <a:noFill/>
            <a:miter lim="800000"/>
          </a:ln>
        </p:spPr>
        <p:txBody>
          <a:bodyPr wrap="square" lIns="88900" tIns="88900" rIns="88900" bIns="88900" rtlCol="0" anchor="ctr"/>
          <a:p>
            <a:pPr algn="ctr">
              <a:lnSpc>
                <a:spcPct val="106000"/>
              </a:lnSpc>
            </a:pPr>
            <a:r>
              <a:rPr lang="zh-CN" altLang="en-US" sz="1200" b="1" dirty="0">
                <a:solidFill>
                  <a:srgbClr val="000000"/>
                </a:solidFill>
                <a:latin typeface="华文楷体" panose="02010600040101010101" pitchFamily="2" charset="-122"/>
              </a:rPr>
              <a:t>成本归集、成本计算、成本分摊、成本测算和成本分析</a:t>
            </a:r>
            <a:endParaRPr lang="en-US" altLang="zh-CN" sz="1200" b="1" dirty="0">
              <a:solidFill>
                <a:srgbClr val="000000"/>
              </a:solidFill>
              <a:latin typeface="华文楷体" panose="02010600040101010101" pitchFamily="2" charset="-122"/>
            </a:endParaRPr>
          </a:p>
        </p:txBody>
      </p:sp>
      <p:sp>
        <p:nvSpPr>
          <p:cNvPr id="1050225" name="矩形 7"/>
          <p:cNvSpPr/>
          <p:nvPr/>
        </p:nvSpPr>
        <p:spPr bwMode="gray">
          <a:xfrm>
            <a:off x="5492152" y="2595948"/>
            <a:ext cx="1099375"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成本计算</a:t>
            </a:r>
            <a:endParaRPr lang="en-US" altLang="zh-CN" sz="1400" b="1" dirty="0">
              <a:solidFill>
                <a:schemeClr val="bg1"/>
              </a:solidFill>
              <a:latin typeface="华文楷体" panose="02010600040101010101" pitchFamily="2" charset="-122"/>
            </a:endParaRPr>
          </a:p>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颗粒度</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26" name="圆角矩形 8"/>
          <p:cNvSpPr/>
          <p:nvPr/>
        </p:nvSpPr>
        <p:spPr bwMode="gray">
          <a:xfrm>
            <a:off x="5303017" y="3216217"/>
            <a:ext cx="1522191" cy="873976"/>
          </a:xfrm>
          <a:prstGeom prst="round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rgbClr val="000000"/>
                </a:solidFill>
                <a:latin typeface="华文楷体" panose="02010600040101010101" pitchFamily="2" charset="-122"/>
              </a:rPr>
              <a:t>项目、产品、主要部件、零部件</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0227" name="圆角矩形 9"/>
          <p:cNvSpPr/>
          <p:nvPr/>
        </p:nvSpPr>
        <p:spPr>
          <a:xfrm>
            <a:off x="305978" y="2471095"/>
            <a:ext cx="6778279" cy="1667807"/>
          </a:xfrm>
          <a:prstGeom prst="roundRect">
            <a:avLst>
              <a:gd name="adj" fmla="val 3057"/>
            </a:avLst>
          </a:prstGeom>
          <a:noFill/>
          <a:ln w="25400">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b="1" dirty="0">
              <a:solidFill>
                <a:srgbClr val="FFFFFF"/>
              </a:solidFill>
              <a:latin typeface="华文楷体" panose="02010600040101010101" pitchFamily="2" charset="-122"/>
            </a:endParaRPr>
          </a:p>
        </p:txBody>
      </p:sp>
      <p:sp>
        <p:nvSpPr>
          <p:cNvPr id="1050228" name="燕尾形 10"/>
          <p:cNvSpPr/>
          <p:nvPr/>
        </p:nvSpPr>
        <p:spPr bwMode="gray">
          <a:xfrm rot="5400000">
            <a:off x="3474264" y="4113090"/>
            <a:ext cx="436988" cy="488611"/>
          </a:xfrm>
          <a:prstGeom prst="chevron">
            <a:avLst/>
          </a:prstGeom>
          <a:solidFill>
            <a:srgbClr val="00A1DE"/>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29" name="燕尾形 11"/>
          <p:cNvSpPr/>
          <p:nvPr/>
        </p:nvSpPr>
        <p:spPr bwMode="gray">
          <a:xfrm rot="5400000">
            <a:off x="1037126" y="4113090"/>
            <a:ext cx="436988" cy="488611"/>
          </a:xfrm>
          <a:prstGeom prst="chevron">
            <a:avLst/>
          </a:prstGeom>
          <a:solidFill>
            <a:srgbClr val="00A1DE"/>
          </a:solidFill>
          <a:ln w="19050" algn="ctr">
            <a:noFill/>
            <a:miter lim="800000"/>
          </a:ln>
          <a:scene3d>
            <a:camera prst="orthographicFront"/>
            <a:lightRig rig="threePt" dir="t"/>
          </a:scene3d>
          <a:sp3d/>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30" name="燕尾形 12"/>
          <p:cNvSpPr/>
          <p:nvPr/>
        </p:nvSpPr>
        <p:spPr bwMode="gray">
          <a:xfrm rot="5400000">
            <a:off x="5951757" y="4129480"/>
            <a:ext cx="436988" cy="488611"/>
          </a:xfrm>
          <a:prstGeom prst="chevron">
            <a:avLst/>
          </a:prstGeom>
          <a:solidFill>
            <a:srgbClr val="00A1DE"/>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cxnSp>
        <p:nvCxnSpPr>
          <p:cNvPr id="3145949" name="直接连接符 15"/>
          <p:cNvCxnSpPr/>
          <p:nvPr/>
        </p:nvCxnSpPr>
        <p:spPr>
          <a:xfrm>
            <a:off x="478235" y="4987986"/>
            <a:ext cx="399955" cy="96129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50" name="直接连接符 17"/>
          <p:cNvCxnSpPr/>
          <p:nvPr/>
        </p:nvCxnSpPr>
        <p:spPr>
          <a:xfrm>
            <a:off x="6605427" y="4877535"/>
            <a:ext cx="565713" cy="106125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51" name="直接连接符 19"/>
          <p:cNvCxnSpPr/>
          <p:nvPr/>
        </p:nvCxnSpPr>
        <p:spPr>
          <a:xfrm>
            <a:off x="878190" y="5949280"/>
            <a:ext cx="630705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231" name="圆角矩形 21"/>
          <p:cNvSpPr/>
          <p:nvPr/>
        </p:nvSpPr>
        <p:spPr bwMode="gray">
          <a:xfrm>
            <a:off x="1028830" y="5154775"/>
            <a:ext cx="1249107" cy="544123"/>
          </a:xfrm>
          <a:prstGeom prst="roundRect">
            <a:avLst/>
          </a:prstGeom>
          <a:solidFill>
            <a:schemeClr val="bg1"/>
          </a:solidFill>
          <a:ln w="15875" algn="ctr">
            <a:solidFill>
              <a:schemeClr val="tx2"/>
            </a:solid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latin typeface="华文楷体" panose="02010600040101010101" pitchFamily="2" charset="-122"/>
              </a:rPr>
              <a:t>材料成本</a:t>
            </a:r>
            <a:endParaRPr lang="en-US" sz="1600" b="1" dirty="0">
              <a:latin typeface="华文楷体" panose="02010600040101010101" pitchFamily="2" charset="-122"/>
              <a:ea typeface="华文楷体" panose="02010600040101010101" pitchFamily="2" charset="-122"/>
            </a:endParaRPr>
          </a:p>
        </p:txBody>
      </p:sp>
      <p:sp>
        <p:nvSpPr>
          <p:cNvPr id="1050232" name="圆角矩形 22"/>
          <p:cNvSpPr/>
          <p:nvPr/>
        </p:nvSpPr>
        <p:spPr bwMode="gray">
          <a:xfrm>
            <a:off x="2505926" y="5164382"/>
            <a:ext cx="1249107" cy="544123"/>
          </a:xfrm>
          <a:prstGeom prst="roundRect">
            <a:avLst/>
          </a:prstGeom>
          <a:solidFill>
            <a:schemeClr val="bg1"/>
          </a:solidFill>
          <a:ln w="15875" algn="ctr">
            <a:solidFill>
              <a:schemeClr val="tx2"/>
            </a:solid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latin typeface="华文楷体" panose="02010600040101010101" pitchFamily="2" charset="-122"/>
              </a:rPr>
              <a:t>人工成本</a:t>
            </a:r>
            <a:endParaRPr lang="en-US" sz="1600" b="1" dirty="0">
              <a:latin typeface="华文楷体" panose="02010600040101010101" pitchFamily="2" charset="-122"/>
              <a:ea typeface="华文楷体" panose="02010600040101010101" pitchFamily="2" charset="-122"/>
            </a:endParaRPr>
          </a:p>
        </p:txBody>
      </p:sp>
      <p:sp>
        <p:nvSpPr>
          <p:cNvPr id="1050233" name="圆角矩形 23"/>
          <p:cNvSpPr/>
          <p:nvPr/>
        </p:nvSpPr>
        <p:spPr bwMode="gray">
          <a:xfrm>
            <a:off x="3983022" y="5171818"/>
            <a:ext cx="1249107" cy="544123"/>
          </a:xfrm>
          <a:prstGeom prst="roundRect">
            <a:avLst/>
          </a:prstGeom>
          <a:solidFill>
            <a:schemeClr val="bg1"/>
          </a:solidFill>
          <a:ln w="15875" algn="ctr">
            <a:solidFill>
              <a:schemeClr val="tx2"/>
            </a:solid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latin typeface="华文楷体" panose="02010600040101010101" pitchFamily="2" charset="-122"/>
              </a:rPr>
              <a:t>间接费用</a:t>
            </a:r>
            <a:endParaRPr lang="en-US" sz="1600" b="1" dirty="0">
              <a:latin typeface="华文楷体" panose="02010600040101010101" pitchFamily="2" charset="-122"/>
              <a:ea typeface="华文楷体" panose="02010600040101010101" pitchFamily="2" charset="-122"/>
            </a:endParaRPr>
          </a:p>
        </p:txBody>
      </p:sp>
      <p:sp>
        <p:nvSpPr>
          <p:cNvPr id="1050234" name="圆角矩形 24"/>
          <p:cNvSpPr/>
          <p:nvPr/>
        </p:nvSpPr>
        <p:spPr bwMode="gray">
          <a:xfrm>
            <a:off x="5460118" y="5137732"/>
            <a:ext cx="1249107" cy="544123"/>
          </a:xfrm>
          <a:prstGeom prst="roundRect">
            <a:avLst/>
          </a:prstGeom>
          <a:solidFill>
            <a:schemeClr val="bg1"/>
          </a:solidFill>
          <a:ln w="15875" algn="ctr">
            <a:solidFill>
              <a:schemeClr val="tx2"/>
            </a:solid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latin typeface="华文楷体" panose="02010600040101010101" pitchFamily="2" charset="-122"/>
              </a:rPr>
              <a:t>设备费用</a:t>
            </a:r>
            <a:endParaRPr lang="en-US" sz="1600" b="1" dirty="0">
              <a:latin typeface="华文楷体" panose="02010600040101010101" pitchFamily="2" charset="-122"/>
              <a:ea typeface="华文楷体" panose="02010600040101010101" pitchFamily="2" charset="-122"/>
            </a:endParaRPr>
          </a:p>
        </p:txBody>
      </p:sp>
      <p:sp>
        <p:nvSpPr>
          <p:cNvPr id="1050235" name="圆角矩形 13"/>
          <p:cNvSpPr/>
          <p:nvPr/>
        </p:nvSpPr>
        <p:spPr bwMode="gray">
          <a:xfrm>
            <a:off x="272481" y="4567387"/>
            <a:ext cx="6778279" cy="436988"/>
          </a:xfrm>
          <a:prstGeom prst="roundRect">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项目成本、产品成本、混合成本</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36" name="椭圆 36"/>
          <p:cNvSpPr/>
          <p:nvPr/>
        </p:nvSpPr>
        <p:spPr bwMode="gray">
          <a:xfrm>
            <a:off x="1663728" y="1855370"/>
            <a:ext cx="1481103"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成本特性</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37" name="椭圆 37"/>
          <p:cNvSpPr/>
          <p:nvPr/>
        </p:nvSpPr>
        <p:spPr bwMode="gray">
          <a:xfrm>
            <a:off x="4335630" y="1855370"/>
            <a:ext cx="1625482"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成本要素</a:t>
            </a:r>
            <a:endParaRPr lang="en-US" sz="1600" b="1" dirty="0">
              <a:solidFill>
                <a:srgbClr val="FFFFFF"/>
              </a:solidFill>
              <a:latin typeface="华文楷体" panose="02010600040101010101" pitchFamily="2" charset="-122"/>
              <a:ea typeface="华文楷体" panose="02010600040101010101" pitchFamily="2" charset="-122"/>
            </a:endParaRPr>
          </a:p>
        </p:txBody>
      </p:sp>
      <p:cxnSp>
        <p:nvCxnSpPr>
          <p:cNvPr id="3145952" name="直接箭头连接符 39"/>
          <p:cNvCxnSpPr/>
          <p:nvPr/>
        </p:nvCxnSpPr>
        <p:spPr>
          <a:xfrm>
            <a:off x="3149295" y="2137463"/>
            <a:ext cx="1155633"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50238" name="七边形 14"/>
          <p:cNvSpPr/>
          <p:nvPr/>
        </p:nvSpPr>
        <p:spPr bwMode="gray">
          <a:xfrm>
            <a:off x="781566" y="5083805"/>
            <a:ext cx="364698" cy="320752"/>
          </a:xfrm>
          <a:prstGeom prst="heptagon">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chemeClr val="bg1"/>
                </a:solidFill>
                <a:latin typeface="华文楷体" panose="02010600040101010101" pitchFamily="2" charset="-122"/>
              </a:rPr>
              <a:t>1</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39" name="七边形 30"/>
          <p:cNvSpPr/>
          <p:nvPr/>
        </p:nvSpPr>
        <p:spPr bwMode="gray">
          <a:xfrm>
            <a:off x="2369552" y="5066687"/>
            <a:ext cx="364698" cy="320752"/>
          </a:xfrm>
          <a:prstGeom prst="heptagon">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chemeClr val="bg1"/>
                </a:solidFill>
                <a:latin typeface="华文楷体" panose="02010600040101010101" pitchFamily="2" charset="-122"/>
              </a:rPr>
              <a:t>2</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40" name="七边形 31"/>
          <p:cNvSpPr/>
          <p:nvPr/>
        </p:nvSpPr>
        <p:spPr bwMode="gray">
          <a:xfrm>
            <a:off x="3833625" y="5066687"/>
            <a:ext cx="364698" cy="320752"/>
          </a:xfrm>
          <a:prstGeom prst="heptagon">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chemeClr val="bg1"/>
                </a:solidFill>
                <a:latin typeface="华文楷体" panose="02010600040101010101" pitchFamily="2" charset="-122"/>
              </a:rPr>
              <a:t>3</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41" name="七边形 32"/>
          <p:cNvSpPr/>
          <p:nvPr/>
        </p:nvSpPr>
        <p:spPr bwMode="gray">
          <a:xfrm>
            <a:off x="5362294" y="5066687"/>
            <a:ext cx="364698" cy="320752"/>
          </a:xfrm>
          <a:prstGeom prst="heptagon">
            <a:avLst/>
          </a:prstGeom>
          <a:solidFill>
            <a:srgbClr val="56565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chemeClr val="bg1"/>
                </a:solidFill>
                <a:latin typeface="华文楷体" panose="02010600040101010101" pitchFamily="2" charset="-122"/>
              </a:rPr>
              <a:t>4</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42" name="矩形 34"/>
          <p:cNvSpPr/>
          <p:nvPr/>
        </p:nvSpPr>
        <p:spPr bwMode="gray">
          <a:xfrm>
            <a:off x="2198746" y="2599948"/>
            <a:ext cx="1099375"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成本核算</a:t>
            </a:r>
            <a:endParaRPr lang="en-US" altLang="zh-CN" sz="1400" b="1" dirty="0">
              <a:solidFill>
                <a:schemeClr val="bg1"/>
              </a:solidFill>
              <a:latin typeface="华文楷体" panose="02010600040101010101" pitchFamily="2" charset="-122"/>
            </a:endParaRPr>
          </a:p>
          <a:p>
            <a:pPr algn="ctr">
              <a:lnSpc>
                <a:spcPct val="106000"/>
              </a:lnSpc>
              <a:buFont typeface="Wingdings 2" panose="05020102010507070707" pitchFamily="18" charset="2"/>
              <a:buNone/>
            </a:pPr>
            <a:r>
              <a:rPr lang="zh-CN" altLang="en-US" sz="1400" b="1" dirty="0">
                <a:solidFill>
                  <a:schemeClr val="bg1"/>
                </a:solidFill>
                <a:latin typeface="华文楷体" panose="02010600040101010101" pitchFamily="2" charset="-122"/>
              </a:rPr>
              <a:t>制度</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43" name="圆角矩形 35"/>
          <p:cNvSpPr/>
          <p:nvPr/>
        </p:nvSpPr>
        <p:spPr bwMode="gray">
          <a:xfrm>
            <a:off x="2066512" y="3220217"/>
            <a:ext cx="1522191" cy="873976"/>
          </a:xfrm>
          <a:prstGeom prst="round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rgbClr val="000000"/>
                </a:solidFill>
                <a:latin typeface="华文楷体" panose="02010600040101010101" pitchFamily="2" charset="-122"/>
              </a:rPr>
              <a:t>标准成本法、实际成本法、标准</a:t>
            </a:r>
            <a:r>
              <a:rPr lang="en-US" altLang="zh-CN" sz="1200" b="1" dirty="0">
                <a:solidFill>
                  <a:srgbClr val="000000"/>
                </a:solidFill>
                <a:latin typeface="华文楷体" panose="02010600040101010101" pitchFamily="2" charset="-122"/>
              </a:rPr>
              <a:t>+</a:t>
            </a:r>
            <a:r>
              <a:rPr lang="zh-CN" altLang="en-US" sz="1200" b="1" dirty="0">
                <a:solidFill>
                  <a:srgbClr val="000000"/>
                </a:solidFill>
                <a:latin typeface="华文楷体" panose="02010600040101010101" pitchFamily="2" charset="-122"/>
              </a:rPr>
              <a:t>实际</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0244" name="文本框 18"/>
          <p:cNvSpPr txBox="1"/>
          <p:nvPr/>
        </p:nvSpPr>
        <p:spPr>
          <a:xfrm>
            <a:off x="488504" y="694115"/>
            <a:ext cx="8809912" cy="892175"/>
          </a:xfrm>
          <a:prstGeom prst="rect">
            <a:avLst/>
          </a:prstGeom>
          <a:noFill/>
        </p:spPr>
        <p:txBody>
          <a:bodyPr wrap="square" lIns="0" tIns="0" rIns="0" bIns="0" rtlCol="0">
            <a:spAutoFit/>
          </a:bodyPr>
          <a:p>
            <a:pPr marL="285750" indent="-285750">
              <a:spcBef>
                <a:spcPts val="600"/>
              </a:spcBef>
              <a:buSzPct val="100000"/>
              <a:buFont typeface="Wingdings" panose="05000000000000000000" pitchFamily="2" charset="2"/>
              <a:buChar char="§"/>
            </a:pPr>
            <a:r>
              <a:rPr lang="zh-CN" altLang="en-US" sz="1600" dirty="0">
                <a:solidFill>
                  <a:srgbClr val="313131"/>
                </a:solidFill>
                <a:latin typeface="华文楷体" panose="02010600040101010101" pitchFamily="2" charset="-122"/>
              </a:rPr>
              <a:t>分别从集团</a:t>
            </a:r>
            <a:r>
              <a:rPr lang="en-US" altLang="zh-CN" sz="1600" dirty="0">
                <a:solidFill>
                  <a:srgbClr val="313131"/>
                </a:solidFill>
                <a:latin typeface="华文楷体" panose="02010600040101010101" pitchFamily="2" charset="-122"/>
              </a:rPr>
              <a:t>/</a:t>
            </a:r>
            <a:r>
              <a:rPr lang="zh-CN" altLang="en-US" sz="1600" dirty="0">
                <a:solidFill>
                  <a:srgbClr val="313131"/>
                </a:solidFill>
                <a:latin typeface="华文楷体" panose="02010600040101010101" pitchFamily="2" charset="-122"/>
              </a:rPr>
              <a:t>事业部</a:t>
            </a:r>
            <a:r>
              <a:rPr lang="en-US" altLang="zh-CN" sz="1600" dirty="0">
                <a:solidFill>
                  <a:srgbClr val="313131"/>
                </a:solidFill>
                <a:latin typeface="华文楷体" panose="02010600040101010101" pitchFamily="2" charset="-122"/>
              </a:rPr>
              <a:t>/</a:t>
            </a:r>
            <a:r>
              <a:rPr lang="zh-CN" altLang="en-US" sz="1600" dirty="0">
                <a:solidFill>
                  <a:srgbClr val="313131"/>
                </a:solidFill>
                <a:latin typeface="华文楷体" panose="02010600040101010101" pitchFamily="2" charset="-122"/>
              </a:rPr>
              <a:t>所属企业、成本核算制度、信息化支撑程度和计算颗粒度来建立</a:t>
            </a:r>
            <a:r>
              <a:rPr lang="zh-CN" altLang="en-US" sz="1600" b="1" dirty="0">
                <a:solidFill>
                  <a:srgbClr val="00A1DE"/>
                </a:solidFill>
                <a:latin typeface="华文楷体" panose="02010600040101010101" pitchFamily="2" charset="-122"/>
              </a:rPr>
              <a:t>成本体系</a:t>
            </a:r>
            <a:r>
              <a:rPr lang="zh-CN" altLang="en-US" sz="1600" dirty="0">
                <a:solidFill>
                  <a:srgbClr val="313131"/>
                </a:solidFill>
                <a:latin typeface="华文楷体" panose="02010600040101010101" pitchFamily="2" charset="-122"/>
              </a:rPr>
              <a:t>；</a:t>
            </a:r>
            <a:endParaRPr lang="en-US" sz="1600" dirty="0">
              <a:solidFill>
                <a:srgbClr val="313131"/>
              </a:solidFill>
              <a:latin typeface="华文楷体" panose="02010600040101010101" pitchFamily="2" charset="-122"/>
              <a:ea typeface="华文楷体" panose="02010600040101010101" pitchFamily="2" charset="-122"/>
            </a:endParaRPr>
          </a:p>
          <a:p>
            <a:pPr marL="285750" indent="-285750">
              <a:spcBef>
                <a:spcPts val="600"/>
              </a:spcBef>
              <a:buSzPct val="100000"/>
              <a:buFont typeface="Wingdings" panose="05000000000000000000" pitchFamily="2" charset="2"/>
              <a:buChar char="§"/>
            </a:pPr>
            <a:r>
              <a:rPr lang="zh-CN" altLang="en-US" sz="1600" dirty="0">
                <a:solidFill>
                  <a:srgbClr val="313131"/>
                </a:solidFill>
                <a:latin typeface="华文楷体" panose="02010600040101010101" pitchFamily="2" charset="-122"/>
              </a:rPr>
              <a:t>根据某大型集团成本管理现状，需要从管理特性和成本要素两个方面进行</a:t>
            </a:r>
            <a:r>
              <a:rPr lang="zh-CN" altLang="en-US" sz="1600" b="1" dirty="0">
                <a:solidFill>
                  <a:srgbClr val="00A1DE"/>
                </a:solidFill>
                <a:latin typeface="华文楷体" panose="02010600040101010101" pitchFamily="2" charset="-122"/>
              </a:rPr>
              <a:t>成本细分</a:t>
            </a:r>
            <a:r>
              <a:rPr lang="zh-CN" altLang="en-US" sz="1600" dirty="0">
                <a:solidFill>
                  <a:srgbClr val="313131"/>
                </a:solidFill>
                <a:latin typeface="华文楷体" panose="02010600040101010101" pitchFamily="2" charset="-122"/>
              </a:rPr>
              <a:t>；</a:t>
            </a:r>
            <a:endParaRPr lang="en-US" altLang="zh-CN" sz="1600" dirty="0">
              <a:solidFill>
                <a:srgbClr val="313131"/>
              </a:solidFill>
              <a:latin typeface="华文楷体" panose="02010600040101010101" pitchFamily="2" charset="-122"/>
            </a:endParaRPr>
          </a:p>
          <a:p>
            <a:pPr marL="285750" indent="-285750">
              <a:spcBef>
                <a:spcPts val="600"/>
              </a:spcBef>
              <a:buSzPct val="100000"/>
              <a:buFont typeface="Wingdings" panose="05000000000000000000" pitchFamily="2" charset="2"/>
              <a:buChar char="§"/>
            </a:pPr>
            <a:r>
              <a:rPr lang="zh-CN" altLang="en-US" sz="1600" dirty="0">
                <a:solidFill>
                  <a:srgbClr val="313131"/>
                </a:solidFill>
                <a:latin typeface="华文楷体" panose="02010600040101010101" pitchFamily="2" charset="-122"/>
              </a:rPr>
              <a:t>建立集团、事业部和企业单位成本联动，一体化成本核算的</a:t>
            </a:r>
            <a:r>
              <a:rPr lang="zh-CN" altLang="en-US" sz="1600" b="1" dirty="0">
                <a:solidFill>
                  <a:srgbClr val="00A1DE"/>
                </a:solidFill>
                <a:latin typeface="华文楷体" panose="02010600040101010101" pitchFamily="2" charset="-122"/>
              </a:rPr>
              <a:t>有效机制</a:t>
            </a:r>
            <a:r>
              <a:rPr lang="zh-CN" altLang="en-US" sz="1600" dirty="0">
                <a:solidFill>
                  <a:srgbClr val="313131"/>
                </a:solidFill>
                <a:latin typeface="华文楷体" panose="02010600040101010101" pitchFamily="2" charset="-122"/>
              </a:rPr>
              <a:t>；</a:t>
            </a:r>
            <a:endParaRPr lang="en-US" altLang="zh-CN" sz="1600" dirty="0">
              <a:solidFill>
                <a:srgbClr val="313131"/>
              </a:solidFill>
              <a:latin typeface="华文楷体" panose="02010600040101010101" pitchFamily="2" charset="-122"/>
            </a:endParaRPr>
          </a:p>
        </p:txBody>
      </p:sp>
      <p:cxnSp>
        <p:nvCxnSpPr>
          <p:cNvPr id="3145953" name="直接箭头连接符 38"/>
          <p:cNvCxnSpPr/>
          <p:nvPr/>
        </p:nvCxnSpPr>
        <p:spPr>
          <a:xfrm>
            <a:off x="7969065" y="3821557"/>
            <a:ext cx="923616" cy="8234"/>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0245" name="文本框 46"/>
          <p:cNvSpPr txBox="1"/>
          <p:nvPr/>
        </p:nvSpPr>
        <p:spPr>
          <a:xfrm>
            <a:off x="8913440" y="3677541"/>
            <a:ext cx="917091" cy="307777"/>
          </a:xfrm>
          <a:prstGeom prst="rect">
            <a:avLst/>
          </a:prstGeom>
          <a:noFill/>
        </p:spPr>
        <p:txBody>
          <a:bodyPr wrap="square" lIns="0" tIns="0" rIns="0" bIns="0" rtlCol="0">
            <a:spAutoFit/>
          </a:bodyPr>
          <a:p>
            <a:pPr>
              <a:spcBef>
                <a:spcPts val="600"/>
              </a:spcBef>
              <a:buSzPct val="100000"/>
            </a:pPr>
            <a:r>
              <a:rPr lang="zh-CN" altLang="en-US" sz="2000" b="1" dirty="0">
                <a:solidFill>
                  <a:srgbClr val="313131"/>
                </a:solidFill>
                <a:latin typeface="华文楷体" panose="02010600040101010101" pitchFamily="2" charset="-122"/>
              </a:rPr>
              <a:t>事业部</a:t>
            </a:r>
            <a:endParaRPr lang="en-US" sz="2000" b="1" dirty="0">
              <a:solidFill>
                <a:srgbClr val="313131"/>
              </a:solidFill>
              <a:latin typeface="华文楷体" panose="02010600040101010101" pitchFamily="2" charset="-122"/>
              <a:ea typeface="华文楷体" panose="02010600040101010101" pitchFamily="2" charset="-122"/>
            </a:endParaRPr>
          </a:p>
        </p:txBody>
      </p:sp>
      <p:sp>
        <p:nvSpPr>
          <p:cNvPr id="1050246" name="文本框 50"/>
          <p:cNvSpPr txBox="1"/>
          <p:nvPr/>
        </p:nvSpPr>
        <p:spPr>
          <a:xfrm>
            <a:off x="8078239" y="3592035"/>
            <a:ext cx="1088037" cy="215444"/>
          </a:xfrm>
          <a:prstGeom prst="rect">
            <a:avLst/>
          </a:prstGeom>
          <a:noFill/>
        </p:spPr>
        <p:txBody>
          <a:bodyPr wrap="square" lIns="0" tIns="0" rIns="0" bIns="0" rtlCol="0">
            <a:spAutoFit/>
          </a:bodyPr>
          <a:p>
            <a:pPr>
              <a:spcBef>
                <a:spcPts val="600"/>
              </a:spcBef>
              <a:buSzPct val="100000"/>
            </a:pPr>
            <a:r>
              <a:rPr lang="zh-CN" altLang="en-US" sz="1400" dirty="0">
                <a:solidFill>
                  <a:srgbClr val="313131"/>
                </a:solidFill>
                <a:latin typeface="华文楷体" panose="02010600040101010101" pitchFamily="2" charset="-122"/>
              </a:rPr>
              <a:t>成本联动</a:t>
            </a:r>
            <a:endParaRPr lang="en-US" sz="1400" dirty="0">
              <a:solidFill>
                <a:srgbClr val="313131"/>
              </a:solidFill>
              <a:latin typeface="华文楷体" panose="02010600040101010101" pitchFamily="2" charset="-122"/>
              <a:ea typeface="华文楷体" panose="02010600040101010101" pitchFamily="2" charset="-122"/>
            </a:endParaRPr>
          </a:p>
        </p:txBody>
      </p:sp>
      <p:sp>
        <p:nvSpPr>
          <p:cNvPr id="1050247" name="弧形 48"/>
          <p:cNvSpPr/>
          <p:nvPr/>
        </p:nvSpPr>
        <p:spPr>
          <a:xfrm rot="20741269">
            <a:off x="8407079" y="2779708"/>
            <a:ext cx="830161" cy="1162001"/>
          </a:xfrm>
          <a:prstGeom prst="arc">
            <a:avLst>
              <a:gd name="adj1" fmla="val 16200000"/>
              <a:gd name="adj2" fmla="val 2341884"/>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248" name="弧形 54"/>
          <p:cNvSpPr/>
          <p:nvPr/>
        </p:nvSpPr>
        <p:spPr>
          <a:xfrm rot="2300088">
            <a:off x="8392230" y="4090191"/>
            <a:ext cx="830161" cy="1162001"/>
          </a:xfrm>
          <a:prstGeom prst="arc">
            <a:avLst>
              <a:gd name="adj1" fmla="val 16513206"/>
              <a:gd name="adj2" fmla="val 36754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249" name="燕尾形 59"/>
          <p:cNvSpPr/>
          <p:nvPr/>
        </p:nvSpPr>
        <p:spPr bwMode="gray">
          <a:xfrm>
            <a:off x="1784648" y="2708920"/>
            <a:ext cx="281864" cy="282076"/>
          </a:xfrm>
          <a:prstGeom prst="chevron">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50" name="燕尾形 60"/>
          <p:cNvSpPr/>
          <p:nvPr/>
        </p:nvSpPr>
        <p:spPr bwMode="gray">
          <a:xfrm>
            <a:off x="3479767" y="2739831"/>
            <a:ext cx="281864" cy="282076"/>
          </a:xfrm>
          <a:prstGeom prst="chevron">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51" name="燕尾形 61"/>
          <p:cNvSpPr/>
          <p:nvPr/>
        </p:nvSpPr>
        <p:spPr bwMode="gray">
          <a:xfrm>
            <a:off x="5128442" y="2752442"/>
            <a:ext cx="281864" cy="282076"/>
          </a:xfrm>
          <a:prstGeom prst="chevron">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52" name="梯形 16"/>
          <p:cNvSpPr/>
          <p:nvPr/>
        </p:nvSpPr>
        <p:spPr>
          <a:xfrm rot="5400000">
            <a:off x="5501462" y="4082876"/>
            <a:ext cx="3467695" cy="244138"/>
          </a:xfrm>
          <a:prstGeom prst="trapezoid">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253" name="圆角矩形 51"/>
          <p:cNvSpPr/>
          <p:nvPr/>
        </p:nvSpPr>
        <p:spPr>
          <a:xfrm>
            <a:off x="7399187" y="2576781"/>
            <a:ext cx="2349249" cy="3228483"/>
          </a:xfrm>
          <a:prstGeom prst="roundRect">
            <a:avLst>
              <a:gd name="adj" fmla="val 3057"/>
            </a:avLst>
          </a:prstGeom>
          <a:noFill/>
          <a:ln w="25400">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b="1" dirty="0">
              <a:solidFill>
                <a:srgbClr val="FFFFFF"/>
              </a:solidFill>
              <a:latin typeface="华文楷体" panose="02010600040101010101" pitchFamily="2" charset="-122"/>
            </a:endParaRPr>
          </a:p>
        </p:txBody>
      </p:sp>
      <p:sp>
        <p:nvSpPr>
          <p:cNvPr id="1050254" name="椭圆 52"/>
          <p:cNvSpPr/>
          <p:nvPr/>
        </p:nvSpPr>
        <p:spPr bwMode="gray">
          <a:xfrm>
            <a:off x="7545643" y="1844824"/>
            <a:ext cx="1625482"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成本联动</a:t>
            </a:r>
            <a:endParaRPr lang="en-US" sz="1600" b="1" dirty="0">
              <a:solidFill>
                <a:srgbClr val="FFFFFF"/>
              </a:solidFill>
              <a:latin typeface="华文楷体" panose="02010600040101010101" pitchFamily="2" charset="-122"/>
              <a:ea typeface="华文楷体" panose="02010600040101010101" pitchFamily="2" charset="-122"/>
            </a:endParaRPr>
          </a:p>
        </p:txBody>
      </p:sp>
      <p:cxnSp>
        <p:nvCxnSpPr>
          <p:cNvPr id="3145954" name="直接箭头连接符 53"/>
          <p:cNvCxnSpPr/>
          <p:nvPr/>
        </p:nvCxnSpPr>
        <p:spPr>
          <a:xfrm>
            <a:off x="6033120" y="2137463"/>
            <a:ext cx="1426537"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62" name=""/>
        <p:cNvGrpSpPr/>
        <p:nvPr/>
      </p:nvGrpSpPr>
      <p:grpSpPr>
        <a:xfrm>
          <a:off x="0" y="0"/>
          <a:ext cx="0" cy="0"/>
          <a:chOff x="0" y="0"/>
          <a:chExt cx="0" cy="0"/>
        </a:xfrm>
      </p:grpSpPr>
      <p:sp>
        <p:nvSpPr>
          <p:cNvPr id="1050255" name="圆角矩形 107"/>
          <p:cNvSpPr/>
          <p:nvPr/>
        </p:nvSpPr>
        <p:spPr bwMode="gray">
          <a:xfrm>
            <a:off x="579989" y="1830602"/>
            <a:ext cx="1296144" cy="4334702"/>
          </a:xfrm>
          <a:prstGeom prst="roundRect">
            <a:avLst/>
          </a:prstGeom>
          <a:solidFill>
            <a:srgbClr val="002776"/>
          </a:solidFill>
          <a:ln w="19050" algn="ctr">
            <a:noFill/>
            <a:miter lim="800000"/>
          </a:ln>
        </p:spPr>
        <p:txBody>
          <a:bodyPr wrap="square" lIns="88900" tIns="88900" rIns="88900" bIns="88900" rtlCol="0" anchor="t" anchorCtr="0"/>
          <a:p>
            <a:pPr algn="ctr">
              <a:lnSpc>
                <a:spcPct val="106000"/>
              </a:lnSpc>
              <a:buFont typeface="Wingdings 2" panose="05020102010507070707" pitchFamily="18" charset="2"/>
              <a:buNone/>
            </a:pPr>
            <a:r>
              <a:rPr lang="zh-CN" altLang="en-US" b="1" dirty="0">
                <a:solidFill>
                  <a:srgbClr val="FFFFFF"/>
                </a:solidFill>
                <a:latin typeface="华文楷体" panose="02010600040101010101" pitchFamily="2" charset="-122"/>
              </a:rPr>
              <a:t>材料成本</a:t>
            </a:r>
            <a:endParaRPr lang="en-US" b="1" dirty="0">
              <a:solidFill>
                <a:srgbClr val="FFFFFF"/>
              </a:solidFill>
              <a:latin typeface="华文楷体" panose="02010600040101010101" pitchFamily="2" charset="-122"/>
              <a:ea typeface="华文楷体" panose="02010600040101010101" pitchFamily="2" charset="-122"/>
            </a:endParaRPr>
          </a:p>
        </p:txBody>
      </p:sp>
      <p:cxnSp>
        <p:nvCxnSpPr>
          <p:cNvPr id="3145955" name="直接箭头连接符 106"/>
          <p:cNvCxnSpPr/>
          <p:nvPr/>
        </p:nvCxnSpPr>
        <p:spPr>
          <a:xfrm>
            <a:off x="1876133" y="5949280"/>
            <a:ext cx="789291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0256" name="标题 1"/>
          <p:cNvSpPr>
            <a:spLocks noGrp="1"/>
          </p:cNvSpPr>
          <p:nvPr>
            <p:ph type="title"/>
          </p:nvPr>
        </p:nvSpPr>
        <p:spPr/>
        <p:txBody>
          <a:bodyPr/>
          <a:p>
            <a:r>
              <a:rPr lang="zh-CN" altLang="en-US" dirty="0"/>
              <a:t>成本管理要素之材料成本管理</a:t>
            </a:r>
            <a:endParaRPr lang="en-US" dirty="0"/>
          </a:p>
        </p:txBody>
      </p:sp>
      <p:sp>
        <p:nvSpPr>
          <p:cNvPr id="1050257" name="矩形 79"/>
          <p:cNvSpPr/>
          <p:nvPr/>
        </p:nvSpPr>
        <p:spPr bwMode="gray">
          <a:xfrm>
            <a:off x="985498" y="3234036"/>
            <a:ext cx="1656184" cy="351543"/>
          </a:xfrm>
          <a:prstGeom prst="rect">
            <a:avLst/>
          </a:prstGeom>
          <a:solidFill>
            <a:schemeClr val="bg1"/>
          </a:solidFill>
          <a:ln w="12700" algn="ctr">
            <a:solidFill>
              <a:schemeClr val="tx2"/>
            </a:solidFill>
            <a:prstDash val="lg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材料成本计价</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58" name="矩形 80"/>
          <p:cNvSpPr/>
          <p:nvPr/>
        </p:nvSpPr>
        <p:spPr bwMode="gray">
          <a:xfrm>
            <a:off x="992560" y="3869215"/>
            <a:ext cx="1656184" cy="351543"/>
          </a:xfrm>
          <a:prstGeom prst="rect">
            <a:avLst/>
          </a:prstGeom>
          <a:solidFill>
            <a:schemeClr val="bg1"/>
          </a:solidFill>
          <a:ln w="12700" algn="ctr">
            <a:solidFill>
              <a:schemeClr val="tx2"/>
            </a:solidFill>
            <a:prstDash val="lg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材料采购成本</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59" name="矩形 81"/>
          <p:cNvSpPr/>
          <p:nvPr/>
        </p:nvSpPr>
        <p:spPr bwMode="gray">
          <a:xfrm>
            <a:off x="992560" y="4580798"/>
            <a:ext cx="1656184" cy="351543"/>
          </a:xfrm>
          <a:prstGeom prst="rect">
            <a:avLst/>
          </a:prstGeom>
          <a:solidFill>
            <a:schemeClr val="bg1"/>
          </a:solidFill>
          <a:ln w="12700" algn="ctr">
            <a:solidFill>
              <a:schemeClr val="tx2"/>
            </a:solidFill>
            <a:prstDash val="lg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材料运输成本</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0" name="矩形 82"/>
          <p:cNvSpPr/>
          <p:nvPr/>
        </p:nvSpPr>
        <p:spPr bwMode="gray">
          <a:xfrm>
            <a:off x="985498" y="5228870"/>
            <a:ext cx="1656184" cy="351543"/>
          </a:xfrm>
          <a:prstGeom prst="rect">
            <a:avLst/>
          </a:prstGeom>
          <a:solidFill>
            <a:schemeClr val="bg1"/>
          </a:solidFill>
          <a:ln w="12700" algn="ctr">
            <a:solidFill>
              <a:schemeClr val="tx2"/>
            </a:solidFill>
            <a:prstDash val="lg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材料仓储成本</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1" name="矩形 84"/>
          <p:cNvSpPr/>
          <p:nvPr/>
        </p:nvSpPr>
        <p:spPr bwMode="gray">
          <a:xfrm>
            <a:off x="992560" y="2564904"/>
            <a:ext cx="1656184" cy="351543"/>
          </a:xfrm>
          <a:prstGeom prst="rect">
            <a:avLst/>
          </a:prstGeom>
          <a:solidFill>
            <a:schemeClr val="bg1"/>
          </a:solidFill>
          <a:ln w="12700" algn="ctr">
            <a:solidFill>
              <a:schemeClr val="tx2"/>
            </a:solidFill>
            <a:prstDash val="lg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成本核算方法</a:t>
            </a:r>
            <a:endParaRPr lang="en-US" sz="1600" b="1" dirty="0">
              <a:solidFill>
                <a:srgbClr val="000000"/>
              </a:solidFill>
              <a:latin typeface="华文楷体" panose="02010600040101010101" pitchFamily="2" charset="-122"/>
              <a:ea typeface="华文楷体" panose="02010600040101010101" pitchFamily="2" charset="-122"/>
            </a:endParaRPr>
          </a:p>
        </p:txBody>
      </p:sp>
      <p:grpSp>
        <p:nvGrpSpPr>
          <p:cNvPr id="363" name="组合 91"/>
          <p:cNvGrpSpPr/>
          <p:nvPr/>
        </p:nvGrpSpPr>
        <p:grpSpPr>
          <a:xfrm>
            <a:off x="3296816" y="1933074"/>
            <a:ext cx="6415842" cy="3282350"/>
            <a:chOff x="200472" y="694322"/>
            <a:chExt cx="6415842" cy="3282350"/>
          </a:xfrm>
        </p:grpSpPr>
        <p:sp>
          <p:nvSpPr>
            <p:cNvPr id="1050262" name="矩形 66"/>
            <p:cNvSpPr/>
            <p:nvPr/>
          </p:nvSpPr>
          <p:spPr bwMode="gray">
            <a:xfrm>
              <a:off x="388551" y="2418087"/>
              <a:ext cx="1862339" cy="568112"/>
            </a:xfrm>
            <a:prstGeom prst="rect">
              <a:avLst/>
            </a:prstGeom>
            <a:solidFill>
              <a:schemeClr val="bg1"/>
            </a:solidFill>
            <a:ln w="952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3" name="矩形 65"/>
            <p:cNvSpPr/>
            <p:nvPr/>
          </p:nvSpPr>
          <p:spPr bwMode="gray">
            <a:xfrm>
              <a:off x="2325039" y="3239024"/>
              <a:ext cx="1514340" cy="568112"/>
            </a:xfrm>
            <a:prstGeom prst="rect">
              <a:avLst/>
            </a:prstGeom>
            <a:solidFill>
              <a:schemeClr val="bg1"/>
            </a:solidFill>
            <a:ln w="952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4" name="矩形 63"/>
            <p:cNvSpPr/>
            <p:nvPr/>
          </p:nvSpPr>
          <p:spPr bwMode="gray">
            <a:xfrm>
              <a:off x="2316788" y="2418087"/>
              <a:ext cx="2535289" cy="568112"/>
            </a:xfrm>
            <a:prstGeom prst="rect">
              <a:avLst/>
            </a:prstGeom>
            <a:solidFill>
              <a:schemeClr val="bg1"/>
            </a:solidFill>
            <a:ln w="952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5" name="矩形 16"/>
            <p:cNvSpPr/>
            <p:nvPr/>
          </p:nvSpPr>
          <p:spPr bwMode="gray">
            <a:xfrm>
              <a:off x="1008561" y="1603624"/>
              <a:ext cx="5168365" cy="568112"/>
            </a:xfrm>
            <a:prstGeom prst="rect">
              <a:avLst/>
            </a:prstGeom>
            <a:solidFill>
              <a:schemeClr val="bg1"/>
            </a:solidFill>
            <a:ln w="9525"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266" name="圆角矩形 2"/>
            <p:cNvSpPr/>
            <p:nvPr/>
          </p:nvSpPr>
          <p:spPr bwMode="gray">
            <a:xfrm>
              <a:off x="3024832" y="782800"/>
              <a:ext cx="1071144" cy="520331"/>
            </a:xfrm>
            <a:prstGeom prst="roundRect">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产品</a:t>
              </a:r>
              <a:endParaRPr lang="en-US" altLang="zh-CN" sz="1600" b="1" dirty="0">
                <a:solidFill>
                  <a:schemeClr val="bg1"/>
                </a:solidFill>
                <a:latin typeface="华文楷体" panose="02010600040101010101" pitchFamily="2" charset="-122"/>
              </a:endParaRPr>
            </a:p>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零件表</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67" name="椭圆 3"/>
            <p:cNvSpPr/>
            <p:nvPr/>
          </p:nvSpPr>
          <p:spPr bwMode="gray">
            <a:xfrm>
              <a:off x="3150848" y="1714766"/>
              <a:ext cx="881215" cy="416265"/>
            </a:xfrm>
            <a:prstGeom prst="ellipse">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chemeClr val="bg1"/>
                  </a:solidFill>
                  <a:latin typeface="华文楷体" panose="02010600040101010101" pitchFamily="2" charset="-122"/>
                </a:rPr>
                <a:t>部套</a:t>
              </a:r>
              <a:r>
                <a:rPr lang="en-US" altLang="zh-CN" sz="1200" b="1" dirty="0">
                  <a:solidFill>
                    <a:schemeClr val="bg1"/>
                  </a:solidFill>
                  <a:latin typeface="华文楷体" panose="02010600040101010101" pitchFamily="2" charset="-122"/>
                </a:rPr>
                <a:t>2</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268" name="椭圆 4"/>
            <p:cNvSpPr/>
            <p:nvPr/>
          </p:nvSpPr>
          <p:spPr bwMode="gray">
            <a:xfrm>
              <a:off x="5231032" y="1714766"/>
              <a:ext cx="881215" cy="416265"/>
            </a:xfrm>
            <a:prstGeom prst="ellipse">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chemeClr val="bg1"/>
                  </a:solidFill>
                  <a:latin typeface="华文楷体" panose="02010600040101010101" pitchFamily="2" charset="-122"/>
                </a:rPr>
                <a:t>部套</a:t>
              </a:r>
              <a:r>
                <a:rPr lang="en-US" altLang="zh-CN" sz="1200" b="1" dirty="0">
                  <a:solidFill>
                    <a:schemeClr val="bg1"/>
                  </a:solidFill>
                  <a:latin typeface="华文楷体" panose="02010600040101010101" pitchFamily="2" charset="-122"/>
                </a:rPr>
                <a:t>3</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269" name="椭圆 5"/>
            <p:cNvSpPr/>
            <p:nvPr/>
          </p:nvSpPr>
          <p:spPr bwMode="gray">
            <a:xfrm>
              <a:off x="1071569" y="1714766"/>
              <a:ext cx="881215" cy="416265"/>
            </a:xfrm>
            <a:prstGeom prst="ellipse">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200" b="1" dirty="0">
                  <a:solidFill>
                    <a:schemeClr val="bg1"/>
                  </a:solidFill>
                  <a:latin typeface="华文楷体" panose="02010600040101010101" pitchFamily="2" charset="-122"/>
                </a:rPr>
                <a:t>部套</a:t>
              </a:r>
              <a:r>
                <a:rPr lang="en-US" altLang="zh-CN" sz="1200" b="1" dirty="0">
                  <a:solidFill>
                    <a:schemeClr val="bg1"/>
                  </a:solidFill>
                  <a:latin typeface="华文楷体" panose="02010600040101010101" pitchFamily="2" charset="-122"/>
                </a:rPr>
                <a:t>1</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270" name="菱形 6"/>
            <p:cNvSpPr/>
            <p:nvPr/>
          </p:nvSpPr>
          <p:spPr bwMode="gray">
            <a:xfrm>
              <a:off x="441484" y="2431523"/>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零件</a:t>
              </a:r>
              <a:r>
                <a:rPr lang="en-US" altLang="zh-CN" sz="1000" b="1" dirty="0">
                  <a:solidFill>
                    <a:schemeClr val="bg1"/>
                  </a:solidFill>
                  <a:latin typeface="华文楷体" panose="02010600040101010101" pitchFamily="2" charset="-122"/>
                </a:rPr>
                <a:t>1</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1" name="菱形 7"/>
            <p:cNvSpPr/>
            <p:nvPr/>
          </p:nvSpPr>
          <p:spPr bwMode="gray">
            <a:xfrm>
              <a:off x="1372114" y="2431523"/>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零件</a:t>
              </a:r>
              <a:r>
                <a:rPr lang="en-US" altLang="zh-CN" sz="1000" b="1" dirty="0">
                  <a:solidFill>
                    <a:schemeClr val="bg1"/>
                  </a:solidFill>
                  <a:latin typeface="华文楷体" panose="02010600040101010101" pitchFamily="2" charset="-122"/>
                </a:rPr>
                <a:t>2</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2" name="菱形 8"/>
            <p:cNvSpPr/>
            <p:nvPr/>
          </p:nvSpPr>
          <p:spPr bwMode="gray">
            <a:xfrm>
              <a:off x="2335081" y="2431523"/>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部件</a:t>
              </a:r>
              <a:r>
                <a:rPr lang="en-US" altLang="zh-CN" sz="1000" b="1" dirty="0">
                  <a:solidFill>
                    <a:schemeClr val="bg1"/>
                  </a:solidFill>
                  <a:latin typeface="华文楷体" panose="02010600040101010101" pitchFamily="2" charset="-122"/>
                </a:rPr>
                <a:t>1</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3" name="菱形 9"/>
            <p:cNvSpPr/>
            <p:nvPr/>
          </p:nvSpPr>
          <p:spPr bwMode="gray">
            <a:xfrm>
              <a:off x="3149826" y="2431523"/>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部件</a:t>
              </a:r>
              <a:r>
                <a:rPr lang="en-US" altLang="zh-CN" sz="1000" b="1" dirty="0">
                  <a:solidFill>
                    <a:schemeClr val="bg1"/>
                  </a:solidFill>
                  <a:latin typeface="华文楷体" panose="02010600040101010101" pitchFamily="2" charset="-122"/>
                </a:rPr>
                <a:t>2</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4" name="菱形 10"/>
            <p:cNvSpPr/>
            <p:nvPr/>
          </p:nvSpPr>
          <p:spPr bwMode="gray">
            <a:xfrm>
              <a:off x="3973301" y="2453466"/>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部件</a:t>
              </a:r>
              <a:r>
                <a:rPr lang="en-US" altLang="zh-CN" sz="1000" b="1" dirty="0">
                  <a:solidFill>
                    <a:schemeClr val="bg1"/>
                  </a:solidFill>
                  <a:latin typeface="华文楷体" panose="02010600040101010101" pitchFamily="2" charset="-122"/>
                </a:rPr>
                <a:t>3</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5" name="菱形 11"/>
            <p:cNvSpPr/>
            <p:nvPr/>
          </p:nvSpPr>
          <p:spPr bwMode="gray">
            <a:xfrm>
              <a:off x="4887913" y="2432973"/>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材料</a:t>
              </a:r>
              <a:r>
                <a:rPr lang="en-US" altLang="zh-CN" sz="1000" b="1" dirty="0">
                  <a:solidFill>
                    <a:schemeClr val="bg1"/>
                  </a:solidFill>
                  <a:latin typeface="华文楷体" panose="02010600040101010101" pitchFamily="2" charset="-122"/>
                </a:rPr>
                <a:t>1</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6" name="菱形 12"/>
            <p:cNvSpPr/>
            <p:nvPr/>
          </p:nvSpPr>
          <p:spPr bwMode="gray">
            <a:xfrm>
              <a:off x="5737538" y="2418087"/>
              <a:ext cx="878776" cy="572364"/>
            </a:xfrm>
            <a:prstGeom prst="diamond">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零件</a:t>
              </a:r>
              <a:r>
                <a:rPr lang="en-US" altLang="zh-CN" sz="1000" b="1" dirty="0">
                  <a:solidFill>
                    <a:schemeClr val="bg1"/>
                  </a:solidFill>
                  <a:latin typeface="华文楷体" panose="02010600040101010101" pitchFamily="2" charset="-122"/>
                </a:rPr>
                <a:t>2</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7" name="矩形 13"/>
            <p:cNvSpPr/>
            <p:nvPr/>
          </p:nvSpPr>
          <p:spPr bwMode="gray">
            <a:xfrm>
              <a:off x="3277887" y="3307560"/>
              <a:ext cx="503046" cy="398198"/>
            </a:xfrm>
            <a:prstGeom prst="rect">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材料</a:t>
              </a:r>
              <a:r>
                <a:rPr lang="en-US" altLang="zh-CN" sz="1000" b="1" dirty="0">
                  <a:solidFill>
                    <a:schemeClr val="bg1"/>
                  </a:solidFill>
                  <a:latin typeface="华文楷体" panose="02010600040101010101" pitchFamily="2" charset="-122"/>
                </a:rPr>
                <a:t>2</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8" name="矩形 14"/>
            <p:cNvSpPr/>
            <p:nvPr/>
          </p:nvSpPr>
          <p:spPr bwMode="gray">
            <a:xfrm>
              <a:off x="2520764" y="3307560"/>
              <a:ext cx="503046" cy="398198"/>
            </a:xfrm>
            <a:prstGeom prst="rect">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材料</a:t>
              </a:r>
              <a:r>
                <a:rPr lang="en-US" altLang="zh-CN" sz="1000" b="1" dirty="0">
                  <a:solidFill>
                    <a:schemeClr val="bg1"/>
                  </a:solidFill>
                  <a:latin typeface="华文楷体" panose="02010600040101010101" pitchFamily="2" charset="-122"/>
                </a:rPr>
                <a:t>1</a:t>
              </a:r>
              <a:endParaRPr lang="en-US" sz="1000" b="1" dirty="0">
                <a:solidFill>
                  <a:schemeClr val="bg1"/>
                </a:solidFill>
                <a:latin typeface="华文楷体" panose="02010600040101010101" pitchFamily="2" charset="-122"/>
                <a:ea typeface="华文楷体" panose="02010600040101010101" pitchFamily="2" charset="-122"/>
              </a:endParaRPr>
            </a:p>
          </p:txBody>
        </p:sp>
        <p:sp>
          <p:nvSpPr>
            <p:cNvPr id="1050279" name="矩形 15"/>
            <p:cNvSpPr/>
            <p:nvPr/>
          </p:nvSpPr>
          <p:spPr bwMode="gray">
            <a:xfrm>
              <a:off x="3967776" y="3307560"/>
              <a:ext cx="503046" cy="398198"/>
            </a:xfrm>
            <a:prstGeom prst="rect">
              <a:avLst/>
            </a:prstGeom>
            <a:solidFill>
              <a:srgbClr val="29C2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000" b="1" dirty="0">
                  <a:solidFill>
                    <a:schemeClr val="bg1"/>
                  </a:solidFill>
                  <a:latin typeface="华文楷体" panose="02010600040101010101" pitchFamily="2" charset="-122"/>
                </a:rPr>
                <a:t>零件</a:t>
              </a:r>
              <a:r>
                <a:rPr lang="en-US" altLang="zh-CN" sz="1000" b="1" dirty="0">
                  <a:solidFill>
                    <a:schemeClr val="bg1"/>
                  </a:solidFill>
                  <a:latin typeface="华文楷体" panose="02010600040101010101" pitchFamily="2" charset="-122"/>
                </a:rPr>
                <a:t>1</a:t>
              </a:r>
              <a:endParaRPr lang="en-US" sz="1000" b="1" dirty="0">
                <a:solidFill>
                  <a:schemeClr val="bg1"/>
                </a:solidFill>
                <a:latin typeface="华文楷体" panose="02010600040101010101" pitchFamily="2" charset="-122"/>
                <a:ea typeface="华文楷体" panose="02010600040101010101" pitchFamily="2" charset="-122"/>
              </a:endParaRPr>
            </a:p>
          </p:txBody>
        </p:sp>
        <p:cxnSp>
          <p:nvCxnSpPr>
            <p:cNvPr id="3145956" name="肘形连接符 19"/>
            <p:cNvCxnSpPr>
              <a:stCxn id="1050266" idx="2"/>
              <a:endCxn id="1050267" idx="0"/>
            </p:cNvCxnSpPr>
            <p:nvPr/>
          </p:nvCxnSpPr>
          <p:spPr>
            <a:xfrm rot="16200000" flipH="1">
              <a:off x="3370113" y="1493422"/>
              <a:ext cx="411635" cy="31053"/>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57" name="肘形连接符 21"/>
            <p:cNvCxnSpPr>
              <a:stCxn id="1050266" idx="2"/>
              <a:endCxn id="1050269" idx="0"/>
            </p:cNvCxnSpPr>
            <p:nvPr/>
          </p:nvCxnSpPr>
          <p:spPr>
            <a:xfrm rot="5400000">
              <a:off x="2330473" y="484835"/>
              <a:ext cx="411635" cy="2048227"/>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58" name="肘形连接符 27"/>
            <p:cNvCxnSpPr>
              <a:stCxn id="1050266" idx="2"/>
              <a:endCxn id="1050268" idx="0"/>
            </p:cNvCxnSpPr>
            <p:nvPr/>
          </p:nvCxnSpPr>
          <p:spPr>
            <a:xfrm rot="16200000" flipH="1">
              <a:off x="4410204" y="453330"/>
              <a:ext cx="411635" cy="2111236"/>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59" name="肘形连接符 29"/>
            <p:cNvCxnSpPr>
              <a:stCxn id="1050269" idx="4"/>
              <a:endCxn id="1050270" idx="0"/>
            </p:cNvCxnSpPr>
            <p:nvPr/>
          </p:nvCxnSpPr>
          <p:spPr>
            <a:xfrm rot="5400000">
              <a:off x="1046279" y="1965624"/>
              <a:ext cx="300492" cy="631304"/>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0" name="肘形连接符 30"/>
            <p:cNvCxnSpPr>
              <a:stCxn id="1050269" idx="4"/>
              <a:endCxn id="1050271" idx="0"/>
            </p:cNvCxnSpPr>
            <p:nvPr/>
          </p:nvCxnSpPr>
          <p:spPr>
            <a:xfrm rot="16200000" flipH="1">
              <a:off x="1511594" y="2131614"/>
              <a:ext cx="300492" cy="299325"/>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1" name="肘形连接符 33"/>
            <p:cNvCxnSpPr>
              <a:stCxn id="1050267" idx="4"/>
              <a:endCxn id="1050274" idx="0"/>
            </p:cNvCxnSpPr>
            <p:nvPr/>
          </p:nvCxnSpPr>
          <p:spPr>
            <a:xfrm rot="16200000" flipH="1">
              <a:off x="3840855" y="1881631"/>
              <a:ext cx="322435" cy="821233"/>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2" name="肘形连接符 36"/>
            <p:cNvCxnSpPr>
              <a:stCxn id="1050267" idx="4"/>
              <a:endCxn id="1050273" idx="0"/>
            </p:cNvCxnSpPr>
            <p:nvPr/>
          </p:nvCxnSpPr>
          <p:spPr>
            <a:xfrm rot="5400000">
              <a:off x="3440089" y="2280156"/>
              <a:ext cx="300492" cy="2242"/>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3" name="肘形连接符 39"/>
            <p:cNvCxnSpPr>
              <a:stCxn id="1050267" idx="4"/>
              <a:endCxn id="1050272" idx="0"/>
            </p:cNvCxnSpPr>
            <p:nvPr/>
          </p:nvCxnSpPr>
          <p:spPr>
            <a:xfrm rot="5400000">
              <a:off x="3032717" y="1872783"/>
              <a:ext cx="300492" cy="816987"/>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4" name="肘形连接符 42"/>
            <p:cNvCxnSpPr>
              <a:stCxn id="1050268" idx="4"/>
              <a:endCxn id="1050276" idx="0"/>
            </p:cNvCxnSpPr>
            <p:nvPr/>
          </p:nvCxnSpPr>
          <p:spPr>
            <a:xfrm rot="16200000" flipH="1">
              <a:off x="5780754" y="2021915"/>
              <a:ext cx="287056" cy="505287"/>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5" name="肘形连接符 45"/>
            <p:cNvCxnSpPr>
              <a:stCxn id="1050268" idx="4"/>
              <a:endCxn id="1050275" idx="0"/>
            </p:cNvCxnSpPr>
            <p:nvPr/>
          </p:nvCxnSpPr>
          <p:spPr>
            <a:xfrm rot="5400000">
              <a:off x="5348499" y="2109833"/>
              <a:ext cx="301942" cy="344339"/>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6" name="肘形连接符 50"/>
            <p:cNvCxnSpPr>
              <a:stCxn id="1050273" idx="2"/>
              <a:endCxn id="1050278" idx="0"/>
            </p:cNvCxnSpPr>
            <p:nvPr/>
          </p:nvCxnSpPr>
          <p:spPr>
            <a:xfrm rot="5400000">
              <a:off x="3028914" y="2747260"/>
              <a:ext cx="303672" cy="816928"/>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7" name="肘形连接符 52"/>
            <p:cNvCxnSpPr>
              <a:stCxn id="1050273" idx="2"/>
              <a:endCxn id="1050277" idx="0"/>
            </p:cNvCxnSpPr>
            <p:nvPr/>
          </p:nvCxnSpPr>
          <p:spPr>
            <a:xfrm rot="5400000">
              <a:off x="3407476" y="3125822"/>
              <a:ext cx="303672" cy="59804"/>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68" name="肘形连接符 57"/>
            <p:cNvCxnSpPr>
              <a:stCxn id="1050273" idx="2"/>
              <a:endCxn id="1050279" idx="0"/>
            </p:cNvCxnSpPr>
            <p:nvPr/>
          </p:nvCxnSpPr>
          <p:spPr>
            <a:xfrm rot="16200000" flipH="1">
              <a:off x="3752421" y="2840681"/>
              <a:ext cx="303672" cy="630085"/>
            </a:xfrm>
            <a:prstGeom prst="bentConnector3">
              <a:avLst>
                <a:gd name="adj1"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280" name="七边形 85"/>
            <p:cNvSpPr/>
            <p:nvPr/>
          </p:nvSpPr>
          <p:spPr bwMode="gray">
            <a:xfrm>
              <a:off x="851502" y="1455382"/>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1</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1" name="七边形 86"/>
            <p:cNvSpPr/>
            <p:nvPr/>
          </p:nvSpPr>
          <p:spPr bwMode="gray">
            <a:xfrm>
              <a:off x="2276110" y="2228662"/>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2</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2" name="七边形 87"/>
            <p:cNvSpPr/>
            <p:nvPr/>
          </p:nvSpPr>
          <p:spPr bwMode="gray">
            <a:xfrm>
              <a:off x="247888" y="2228662"/>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3</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3" name="七边形 88"/>
            <p:cNvSpPr/>
            <p:nvPr/>
          </p:nvSpPr>
          <p:spPr bwMode="gray">
            <a:xfrm>
              <a:off x="2171413" y="3115802"/>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4</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4" name="圆角矩形 90"/>
            <p:cNvSpPr/>
            <p:nvPr/>
          </p:nvSpPr>
          <p:spPr>
            <a:xfrm>
              <a:off x="200472" y="694322"/>
              <a:ext cx="6415842" cy="3282350"/>
            </a:xfrm>
            <a:prstGeom prst="roundRect">
              <a:avLst>
                <a:gd name="adj" fmla="val 3057"/>
              </a:avLst>
            </a:prstGeom>
            <a:noFill/>
            <a:ln w="25400">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b="1" dirty="0">
                <a:solidFill>
                  <a:srgbClr val="000000"/>
                </a:solidFill>
                <a:latin typeface="华文楷体" panose="02010600040101010101" pitchFamily="2" charset="-122"/>
              </a:endParaRPr>
            </a:p>
          </p:txBody>
        </p:sp>
      </p:grpSp>
      <p:sp>
        <p:nvSpPr>
          <p:cNvPr id="1050285" name="等腰三角形 92"/>
          <p:cNvSpPr/>
          <p:nvPr/>
        </p:nvSpPr>
        <p:spPr bwMode="gray">
          <a:xfrm rot="10800000">
            <a:off x="3417671" y="5296210"/>
            <a:ext cx="2303490" cy="234295"/>
          </a:xfrm>
          <a:prstGeom prst="triangl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6" name="等腰三角形 93"/>
          <p:cNvSpPr/>
          <p:nvPr/>
        </p:nvSpPr>
        <p:spPr bwMode="gray">
          <a:xfrm rot="10800000">
            <a:off x="7332406" y="5341374"/>
            <a:ext cx="2303490" cy="234295"/>
          </a:xfrm>
          <a:prstGeom prst="triangl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87" name="矩形 94"/>
          <p:cNvSpPr/>
          <p:nvPr/>
        </p:nvSpPr>
        <p:spPr bwMode="gray">
          <a:xfrm>
            <a:off x="3302949" y="5675470"/>
            <a:ext cx="1317847"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spcBef>
                <a:spcPts val="600"/>
              </a:spcBef>
              <a:buSzPct val="100000"/>
            </a:pPr>
            <a:r>
              <a:rPr lang="zh-CN" altLang="en-US" sz="1400" b="1" dirty="0">
                <a:solidFill>
                  <a:schemeClr val="bg1"/>
                </a:solidFill>
                <a:latin typeface="华文楷体" panose="02010600040101010101" pitchFamily="2" charset="-122"/>
              </a:rPr>
              <a:t>产品主要部套</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88" name="矩形 95"/>
          <p:cNvSpPr/>
          <p:nvPr/>
        </p:nvSpPr>
        <p:spPr bwMode="gray">
          <a:xfrm>
            <a:off x="4966539" y="5675470"/>
            <a:ext cx="1317847"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spcBef>
                <a:spcPts val="600"/>
              </a:spcBef>
              <a:buSzPct val="100000"/>
            </a:pPr>
            <a:r>
              <a:rPr lang="zh-CN" altLang="en-US" sz="1400" b="1" dirty="0">
                <a:solidFill>
                  <a:schemeClr val="bg1"/>
                </a:solidFill>
                <a:latin typeface="华文楷体" panose="02010600040101010101" pitchFamily="2" charset="-122"/>
              </a:rPr>
              <a:t>产品主要部件</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89" name="矩形 96"/>
          <p:cNvSpPr/>
          <p:nvPr/>
        </p:nvSpPr>
        <p:spPr bwMode="gray">
          <a:xfrm>
            <a:off x="6630129" y="5675470"/>
            <a:ext cx="1317847"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spcBef>
                <a:spcPts val="600"/>
              </a:spcBef>
              <a:buSzPct val="100000"/>
            </a:pPr>
            <a:r>
              <a:rPr lang="zh-CN" altLang="en-US" sz="1400" b="1" dirty="0">
                <a:solidFill>
                  <a:schemeClr val="bg1"/>
                </a:solidFill>
                <a:latin typeface="华文楷体" panose="02010600040101010101" pitchFamily="2" charset="-122"/>
              </a:rPr>
              <a:t>产品零部件</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90" name="矩形 97"/>
          <p:cNvSpPr/>
          <p:nvPr/>
        </p:nvSpPr>
        <p:spPr bwMode="gray">
          <a:xfrm>
            <a:off x="8293718" y="5675470"/>
            <a:ext cx="1345935" cy="561842"/>
          </a:xfrm>
          <a:prstGeom prst="rect">
            <a:avLst/>
          </a:prstGeom>
          <a:solidFill>
            <a:srgbClr val="29C2FF"/>
          </a:solidFill>
          <a:ln w="19050" algn="ctr">
            <a:noFill/>
            <a:miter lim="800000"/>
          </a:ln>
          <a:effectLst>
            <a:softEdge rad="31750"/>
          </a:effectLst>
        </p:spPr>
        <p:txBody>
          <a:bodyPr wrap="square" lIns="88900" tIns="88900" rIns="88900" bIns="88900" rtlCol="0" anchor="ctr"/>
          <a:p>
            <a:pPr algn="ctr">
              <a:spcBef>
                <a:spcPts val="600"/>
              </a:spcBef>
              <a:buSzPct val="100000"/>
            </a:pPr>
            <a:r>
              <a:rPr lang="zh-CN" altLang="en-US" sz="1400" b="1" dirty="0">
                <a:solidFill>
                  <a:schemeClr val="bg1"/>
                </a:solidFill>
                <a:latin typeface="华文楷体" panose="02010600040101010101" pitchFamily="2" charset="-122"/>
              </a:rPr>
              <a:t>原材料</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291" name="等腰三角形 100"/>
          <p:cNvSpPr/>
          <p:nvPr/>
        </p:nvSpPr>
        <p:spPr bwMode="gray">
          <a:xfrm>
            <a:off x="5375039" y="5279602"/>
            <a:ext cx="2303490" cy="234295"/>
          </a:xfrm>
          <a:prstGeom prst="triangl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92" name="七边形 101"/>
          <p:cNvSpPr/>
          <p:nvPr/>
        </p:nvSpPr>
        <p:spPr bwMode="gray">
          <a:xfrm>
            <a:off x="3152800" y="5545926"/>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1</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93" name="七边形 102"/>
          <p:cNvSpPr/>
          <p:nvPr/>
        </p:nvSpPr>
        <p:spPr bwMode="gray">
          <a:xfrm>
            <a:off x="4770945" y="5545925"/>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2</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94" name="七边形 103"/>
          <p:cNvSpPr/>
          <p:nvPr/>
        </p:nvSpPr>
        <p:spPr bwMode="gray">
          <a:xfrm>
            <a:off x="6535762" y="5558381"/>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3</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95" name="七边形 104"/>
          <p:cNvSpPr/>
          <p:nvPr/>
        </p:nvSpPr>
        <p:spPr bwMode="gray">
          <a:xfrm>
            <a:off x="8128060" y="5608755"/>
            <a:ext cx="319118" cy="354747"/>
          </a:xfrm>
          <a:prstGeom prst="heptagon">
            <a:avLst/>
          </a:prstGeom>
          <a:solidFill>
            <a:srgbClr val="002060"/>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en-US" altLang="zh-CN" sz="1600" b="1" dirty="0">
                <a:solidFill>
                  <a:srgbClr val="FFFFFF"/>
                </a:solidFill>
                <a:latin typeface="华文楷体" panose="02010600040101010101" pitchFamily="2" charset="-122"/>
              </a:rPr>
              <a:t>4</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296" name="梯形 109"/>
          <p:cNvSpPr/>
          <p:nvPr/>
        </p:nvSpPr>
        <p:spPr bwMode="gray">
          <a:xfrm rot="5400000">
            <a:off x="844631" y="3810600"/>
            <a:ext cx="4147574" cy="360040"/>
          </a:xfrm>
          <a:prstGeom prst="trapezoid">
            <a:avLst/>
          </a:prstGeom>
          <a:solidFill>
            <a:srgbClr val="29C2FF"/>
          </a:solidFill>
          <a:ln w="19050" algn="ctr">
            <a:noFill/>
            <a:miter lim="800000"/>
          </a:ln>
        </p:spPr>
        <p:txBody>
          <a:bodyPr vert="vert270" wrap="square" lIns="88900" tIns="88900" rIns="88900" bIns="88900" rtlCol="0" anchor="ctr"/>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产品主要部件</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297" name="文本框 111"/>
          <p:cNvSpPr txBox="1"/>
          <p:nvPr/>
        </p:nvSpPr>
        <p:spPr>
          <a:xfrm>
            <a:off x="488504" y="808256"/>
            <a:ext cx="8809912" cy="815340"/>
          </a:xfrm>
          <a:prstGeom prst="rect">
            <a:avLst/>
          </a:prstGeom>
          <a:noFill/>
        </p:spPr>
        <p:txBody>
          <a:bodyPr wrap="square" lIns="0" tIns="0" rIns="0" bIns="0" rtlCol="0">
            <a:spAutoFit/>
          </a:bodyPr>
          <a:p>
            <a:pPr marL="285750" indent="-285750">
              <a:spcBef>
                <a:spcPts val="600"/>
              </a:spcBef>
              <a:buSzPct val="100000"/>
              <a:buFont typeface="Wingdings" panose="05000000000000000000" pitchFamily="2" charset="2"/>
              <a:buChar char="§"/>
            </a:pPr>
            <a:r>
              <a:rPr lang="zh-CN" altLang="en-US" sz="1600" dirty="0">
                <a:solidFill>
                  <a:srgbClr val="313131"/>
                </a:solidFill>
                <a:latin typeface="华文楷体" panose="02010600040101010101" pitchFamily="2" charset="-122"/>
              </a:rPr>
              <a:t>材料成本管理是某大型集团所属单位最具价值的管控点之一，亟待细化材料成本管控体系；</a:t>
            </a:r>
            <a:endParaRPr lang="en-US" altLang="zh-CN" sz="1600" dirty="0">
              <a:solidFill>
                <a:srgbClr val="313131"/>
              </a:solidFill>
              <a:latin typeface="华文楷体" panose="02010600040101010101" pitchFamily="2" charset="-122"/>
            </a:endParaRPr>
          </a:p>
          <a:p>
            <a:pPr marL="285750" indent="-285750">
              <a:spcBef>
                <a:spcPts val="600"/>
              </a:spcBef>
              <a:buSzPct val="100000"/>
              <a:buFont typeface="Wingdings" panose="05000000000000000000" pitchFamily="2" charset="2"/>
              <a:buChar char="§"/>
            </a:pPr>
            <a:r>
              <a:rPr lang="zh-CN" altLang="en-US" sz="1600" dirty="0">
                <a:solidFill>
                  <a:srgbClr val="313131"/>
                </a:solidFill>
                <a:latin typeface="华文楷体" panose="02010600040101010101" pitchFamily="2" charset="-122"/>
              </a:rPr>
              <a:t>根据某大型集团产品结构看，部套、部件、零件和原材料是重点成本管控层级，可从核算方法、成本计价以及采购成本着手建立材料成本精细化管理；</a:t>
            </a:r>
            <a:endParaRPr lang="en-US" sz="1600" dirty="0">
              <a:solidFill>
                <a:srgbClr val="313131"/>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64" name=""/>
        <p:cNvGrpSpPr/>
        <p:nvPr/>
      </p:nvGrpSpPr>
      <p:grpSpPr>
        <a:xfrm>
          <a:off x="0" y="0"/>
          <a:ext cx="0" cy="0"/>
          <a:chOff x="0" y="0"/>
          <a:chExt cx="0" cy="0"/>
        </a:xfrm>
      </p:grpSpPr>
      <p:sp>
        <p:nvSpPr>
          <p:cNvPr id="1050298" name="矩形 16"/>
          <p:cNvSpPr/>
          <p:nvPr/>
        </p:nvSpPr>
        <p:spPr>
          <a:xfrm>
            <a:off x="2912545" y="4248252"/>
            <a:ext cx="3264592" cy="1237718"/>
          </a:xfrm>
          <a:prstGeom prst="rect">
            <a:avLst/>
          </a:prstGeom>
          <a:solidFill>
            <a:srgbClr val="A6A6A6"/>
          </a:solidFill>
          <a:ln w="12700" cap="rnd" cmpd="sng">
            <a:solidFill>
              <a:schemeClr val="tx1"/>
            </a:solidFill>
            <a:prstDash val="solid"/>
            <a:round/>
          </a:ln>
          <a:effectLst/>
        </p:spPr>
        <p:txBody>
          <a:bodyPr/>
          <a:p>
            <a:endParaRPr lang="en-US" dirty="0">
              <a:solidFill>
                <a:srgbClr val="000000"/>
              </a:solidFill>
              <a:latin typeface="华文楷体" panose="02010600040101010101" pitchFamily="2" charset="-122"/>
              <a:ea typeface="华文楷体" panose="02010600040101010101" pitchFamily="2" charset="-122"/>
            </a:endParaRPr>
          </a:p>
        </p:txBody>
      </p:sp>
      <p:sp>
        <p:nvSpPr>
          <p:cNvPr id="1050299" name="标题 2"/>
          <p:cNvSpPr>
            <a:spLocks noGrp="1"/>
          </p:cNvSpPr>
          <p:nvPr>
            <p:ph type="title"/>
          </p:nvPr>
        </p:nvSpPr>
        <p:spPr>
          <a:xfrm>
            <a:off x="416496" y="27983"/>
            <a:ext cx="9126000" cy="630000"/>
          </a:xfrm>
        </p:spPr>
        <p:txBody>
          <a:bodyPr/>
          <a:p>
            <a:r>
              <a:rPr lang="zh-CN" altLang="en-US" dirty="0"/>
              <a:t>成本管理要素之人工成本</a:t>
            </a:r>
            <a:endParaRPr lang="en-US" dirty="0"/>
          </a:p>
        </p:txBody>
      </p:sp>
      <p:sp>
        <p:nvSpPr>
          <p:cNvPr id="1050300" name="矩形 15"/>
          <p:cNvSpPr/>
          <p:nvPr/>
        </p:nvSpPr>
        <p:spPr bwMode="gray">
          <a:xfrm>
            <a:off x="3585098" y="1849416"/>
            <a:ext cx="1871958" cy="936184"/>
          </a:xfrm>
          <a:prstGeom prst="rect">
            <a:avLst/>
          </a:prstGeom>
          <a:solidFill>
            <a:srgbClr val="00A1DE"/>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2000" b="1" dirty="0">
                <a:solidFill>
                  <a:srgbClr val="FFFFFF"/>
                </a:solidFill>
                <a:latin typeface="华文楷体" panose="02010600040101010101" pitchFamily="2" charset="-122"/>
              </a:rPr>
              <a:t>人工成本</a:t>
            </a:r>
            <a:endParaRPr lang="en-US" altLang="zh-CN" sz="2000" b="1" dirty="0">
              <a:solidFill>
                <a:srgbClr val="FFFFFF"/>
              </a:solidFill>
              <a:latin typeface="华文楷体" panose="02010600040101010101" pitchFamily="2" charset="-122"/>
            </a:endParaRPr>
          </a:p>
        </p:txBody>
      </p:sp>
      <p:sp>
        <p:nvSpPr>
          <p:cNvPr id="1050301" name="矩形 61"/>
          <p:cNvSpPr/>
          <p:nvPr/>
        </p:nvSpPr>
        <p:spPr bwMode="gray">
          <a:xfrm>
            <a:off x="4694500" y="4593206"/>
            <a:ext cx="1224000" cy="360000"/>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标准工时</a:t>
            </a:r>
            <a:endParaRPr lang="en-US" altLang="zh-CN" sz="1600" b="1" dirty="0">
              <a:solidFill>
                <a:srgbClr val="000000"/>
              </a:solidFill>
              <a:latin typeface="华文楷体" panose="02010600040101010101" pitchFamily="2" charset="-122"/>
            </a:endParaRPr>
          </a:p>
        </p:txBody>
      </p:sp>
      <p:sp>
        <p:nvSpPr>
          <p:cNvPr id="1050302" name="矩形 62"/>
          <p:cNvSpPr/>
          <p:nvPr/>
        </p:nvSpPr>
        <p:spPr bwMode="gray">
          <a:xfrm>
            <a:off x="3224808" y="4593206"/>
            <a:ext cx="1224000" cy="360000"/>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实作工时</a:t>
            </a:r>
            <a:endParaRPr lang="en-US" altLang="zh-CN" sz="1600" b="1" dirty="0">
              <a:solidFill>
                <a:srgbClr val="000000"/>
              </a:solidFill>
              <a:latin typeface="华文楷体" panose="02010600040101010101" pitchFamily="2" charset="-122"/>
            </a:endParaRPr>
          </a:p>
        </p:txBody>
      </p:sp>
      <p:sp>
        <p:nvSpPr>
          <p:cNvPr id="1050303" name="矩形 92"/>
          <p:cNvSpPr/>
          <p:nvPr/>
        </p:nvSpPr>
        <p:spPr bwMode="gray">
          <a:xfrm>
            <a:off x="1614495" y="2911362"/>
            <a:ext cx="716187" cy="373622"/>
          </a:xfrm>
          <a:prstGeom prst="rect">
            <a:avLst/>
          </a:prstGeom>
          <a:solidFill>
            <a:schemeClr val="accent1"/>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零件</a:t>
            </a:r>
            <a:r>
              <a:rPr lang="en-US" altLang="zh-CN" sz="1600" b="1" dirty="0">
                <a:solidFill>
                  <a:srgbClr val="FFFFFF"/>
                </a:solidFill>
                <a:latin typeface="华文楷体" panose="02010600040101010101" pitchFamily="2" charset="-122"/>
              </a:rPr>
              <a:t>1</a:t>
            </a:r>
            <a:endParaRPr lang="en-US" altLang="zh-CN" sz="1600" b="1" dirty="0">
              <a:solidFill>
                <a:srgbClr val="FFFFFF"/>
              </a:solidFill>
              <a:latin typeface="华文楷体" panose="02010600040101010101" pitchFamily="2" charset="-122"/>
            </a:endParaRPr>
          </a:p>
        </p:txBody>
      </p:sp>
      <p:sp>
        <p:nvSpPr>
          <p:cNvPr id="1050304" name="矩形 93"/>
          <p:cNvSpPr/>
          <p:nvPr/>
        </p:nvSpPr>
        <p:spPr bwMode="gray">
          <a:xfrm>
            <a:off x="1053937" y="1543210"/>
            <a:ext cx="716187"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1</a:t>
            </a:r>
            <a:endParaRPr lang="en-US" altLang="zh-CN" sz="1600" b="1" dirty="0">
              <a:solidFill>
                <a:srgbClr val="FFFFFF"/>
              </a:solidFill>
              <a:latin typeface="华文楷体" panose="02010600040101010101" pitchFamily="2" charset="-122"/>
            </a:endParaRPr>
          </a:p>
        </p:txBody>
      </p:sp>
      <p:sp>
        <p:nvSpPr>
          <p:cNvPr id="1050305" name="文本框 94"/>
          <p:cNvSpPr txBox="1"/>
          <p:nvPr/>
        </p:nvSpPr>
        <p:spPr>
          <a:xfrm>
            <a:off x="1703793" y="2071881"/>
            <a:ext cx="53759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装配</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5969" name="肘形连接符 95"/>
          <p:cNvCxnSpPr>
            <a:stCxn id="1050304" idx="2"/>
            <a:endCxn id="1050305" idx="1"/>
          </p:cNvCxnSpPr>
          <p:nvPr/>
        </p:nvCxnSpPr>
        <p:spPr>
          <a:xfrm rot="16200000" flipH="1">
            <a:off x="1411138" y="1917725"/>
            <a:ext cx="293549" cy="291762"/>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70" name="肘形连接符 96"/>
          <p:cNvCxnSpPr>
            <a:stCxn id="1050304" idx="2"/>
            <a:endCxn id="1050303" idx="1"/>
          </p:cNvCxnSpPr>
          <p:nvPr/>
        </p:nvCxnSpPr>
        <p:spPr>
          <a:xfrm rot="16200000" flipH="1">
            <a:off x="922593" y="2406270"/>
            <a:ext cx="1181341" cy="202464"/>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306" name="文本框 97"/>
          <p:cNvSpPr txBox="1"/>
          <p:nvPr/>
        </p:nvSpPr>
        <p:spPr>
          <a:xfrm>
            <a:off x="1703793" y="2503929"/>
            <a:ext cx="53759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磨序</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5971" name="肘形连接符 98"/>
          <p:cNvCxnSpPr>
            <a:stCxn id="1050304" idx="2"/>
            <a:endCxn id="1050306" idx="1"/>
          </p:cNvCxnSpPr>
          <p:nvPr/>
        </p:nvCxnSpPr>
        <p:spPr>
          <a:xfrm rot="16200000" flipH="1">
            <a:off x="1195114" y="2133749"/>
            <a:ext cx="725597" cy="291762"/>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307" name="矩形 99"/>
          <p:cNvSpPr/>
          <p:nvPr/>
        </p:nvSpPr>
        <p:spPr bwMode="gray">
          <a:xfrm>
            <a:off x="1053935" y="5143610"/>
            <a:ext cx="716189"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2</a:t>
            </a:r>
            <a:endParaRPr lang="en-US" altLang="zh-CN" sz="1600" b="1" dirty="0">
              <a:solidFill>
                <a:srgbClr val="FFFFFF"/>
              </a:solidFill>
              <a:latin typeface="华文楷体" panose="02010600040101010101" pitchFamily="2" charset="-122"/>
            </a:endParaRPr>
          </a:p>
        </p:txBody>
      </p:sp>
      <p:sp>
        <p:nvSpPr>
          <p:cNvPr id="1050308" name="矩形 102"/>
          <p:cNvSpPr/>
          <p:nvPr/>
        </p:nvSpPr>
        <p:spPr bwMode="gray">
          <a:xfrm>
            <a:off x="1569948" y="4608292"/>
            <a:ext cx="716187" cy="373622"/>
          </a:xfrm>
          <a:prstGeom prst="rect">
            <a:avLst/>
          </a:prstGeom>
          <a:solidFill>
            <a:schemeClr val="accent1"/>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零件</a:t>
            </a:r>
            <a:r>
              <a:rPr lang="en-US" altLang="zh-CN" sz="1600" b="1" dirty="0">
                <a:solidFill>
                  <a:srgbClr val="FFFFFF"/>
                </a:solidFill>
                <a:latin typeface="华文楷体" panose="02010600040101010101" pitchFamily="2" charset="-122"/>
              </a:rPr>
              <a:t>2</a:t>
            </a:r>
            <a:endParaRPr lang="en-US" altLang="zh-CN" sz="1600" b="1" dirty="0">
              <a:solidFill>
                <a:srgbClr val="FFFFFF"/>
              </a:solidFill>
              <a:latin typeface="华文楷体" panose="02010600040101010101" pitchFamily="2" charset="-122"/>
            </a:endParaRPr>
          </a:p>
        </p:txBody>
      </p:sp>
      <p:cxnSp>
        <p:nvCxnSpPr>
          <p:cNvPr id="3145972" name="肘形连接符 103"/>
          <p:cNvCxnSpPr>
            <a:stCxn id="1050304" idx="2"/>
            <a:endCxn id="1050308" idx="1"/>
          </p:cNvCxnSpPr>
          <p:nvPr/>
        </p:nvCxnSpPr>
        <p:spPr>
          <a:xfrm rot="16200000" flipH="1">
            <a:off x="51854" y="3277008"/>
            <a:ext cx="2878271" cy="157917"/>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73" name="肘形连接符 104"/>
          <p:cNvCxnSpPr>
            <a:stCxn id="1050303" idx="2"/>
            <a:endCxn id="1050309" idx="1"/>
          </p:cNvCxnSpPr>
          <p:nvPr/>
        </p:nvCxnSpPr>
        <p:spPr>
          <a:xfrm rot="16200000" flipH="1">
            <a:off x="1923772" y="3333800"/>
            <a:ext cx="221541" cy="123907"/>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74" name="肘形连接符 105"/>
          <p:cNvCxnSpPr>
            <a:stCxn id="1050303" idx="2"/>
            <a:endCxn id="1050310" idx="1"/>
          </p:cNvCxnSpPr>
          <p:nvPr/>
        </p:nvCxnSpPr>
        <p:spPr>
          <a:xfrm rot="16200000" flipH="1">
            <a:off x="1717734" y="3539839"/>
            <a:ext cx="653589" cy="143878"/>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75" name="肘形连接符 106"/>
          <p:cNvCxnSpPr>
            <a:stCxn id="1050303" idx="2"/>
            <a:endCxn id="1050311" idx="1"/>
          </p:cNvCxnSpPr>
          <p:nvPr/>
        </p:nvCxnSpPr>
        <p:spPr>
          <a:xfrm rot="16200000" flipH="1">
            <a:off x="1487468" y="3770105"/>
            <a:ext cx="1085637" cy="115394"/>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309" name="文本框 107"/>
          <p:cNvSpPr txBox="1"/>
          <p:nvPr/>
        </p:nvSpPr>
        <p:spPr>
          <a:xfrm>
            <a:off x="2096496" y="3368025"/>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车序</a:t>
            </a:r>
            <a:endParaRPr lang="en-US" dirty="0">
              <a:solidFill>
                <a:srgbClr val="313131"/>
              </a:solidFill>
              <a:latin typeface="华文楷体" panose="02010600040101010101" pitchFamily="2" charset="-122"/>
              <a:ea typeface="华文楷体" panose="02010600040101010101" pitchFamily="2" charset="-122"/>
            </a:endParaRPr>
          </a:p>
        </p:txBody>
      </p:sp>
      <p:sp>
        <p:nvSpPr>
          <p:cNvPr id="1050310" name="文本框 108"/>
          <p:cNvSpPr txBox="1"/>
          <p:nvPr/>
        </p:nvSpPr>
        <p:spPr>
          <a:xfrm>
            <a:off x="2116467" y="3800073"/>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铣序</a:t>
            </a:r>
            <a:endParaRPr lang="en-US" dirty="0">
              <a:solidFill>
                <a:srgbClr val="313131"/>
              </a:solidFill>
              <a:latin typeface="华文楷体" panose="02010600040101010101" pitchFamily="2" charset="-122"/>
              <a:ea typeface="华文楷体" panose="02010600040101010101" pitchFamily="2" charset="-122"/>
            </a:endParaRPr>
          </a:p>
        </p:txBody>
      </p:sp>
      <p:sp>
        <p:nvSpPr>
          <p:cNvPr id="1050311" name="文本框 109"/>
          <p:cNvSpPr txBox="1"/>
          <p:nvPr/>
        </p:nvSpPr>
        <p:spPr>
          <a:xfrm>
            <a:off x="2087983" y="4232121"/>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磨序</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5976" name="直接连接符 110"/>
          <p:cNvCxnSpPr>
            <a:stCxn id="1050305" idx="3"/>
            <a:endCxn id="1050313" idx="1"/>
          </p:cNvCxnSpPr>
          <p:nvPr/>
        </p:nvCxnSpPr>
        <p:spPr>
          <a:xfrm>
            <a:off x="2241385" y="2210381"/>
            <a:ext cx="671159" cy="1324330"/>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5977" name="直接连接符 111"/>
          <p:cNvCxnSpPr>
            <a:stCxn id="1050306" idx="3"/>
            <a:endCxn id="1050313" idx="1"/>
          </p:cNvCxnSpPr>
          <p:nvPr/>
        </p:nvCxnSpPr>
        <p:spPr>
          <a:xfrm>
            <a:off x="2241385" y="2642429"/>
            <a:ext cx="671159" cy="892282"/>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5978" name="直接连接符 112"/>
          <p:cNvCxnSpPr>
            <a:stCxn id="1050309" idx="3"/>
            <a:endCxn id="1050313" idx="1"/>
          </p:cNvCxnSpPr>
          <p:nvPr/>
        </p:nvCxnSpPr>
        <p:spPr>
          <a:xfrm>
            <a:off x="2581608" y="3506525"/>
            <a:ext cx="330936" cy="28186"/>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5979" name="直接连接符 113"/>
          <p:cNvCxnSpPr>
            <a:stCxn id="1050310" idx="3"/>
            <a:endCxn id="1050313" idx="1"/>
          </p:cNvCxnSpPr>
          <p:nvPr/>
        </p:nvCxnSpPr>
        <p:spPr>
          <a:xfrm flipV="1">
            <a:off x="2601579" y="3534711"/>
            <a:ext cx="310965" cy="403862"/>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5980" name="直接连接符 114"/>
          <p:cNvCxnSpPr>
            <a:stCxn id="1050311" idx="3"/>
            <a:endCxn id="1050313" idx="1"/>
          </p:cNvCxnSpPr>
          <p:nvPr/>
        </p:nvCxnSpPr>
        <p:spPr>
          <a:xfrm flipV="1">
            <a:off x="2573095" y="3534711"/>
            <a:ext cx="339449" cy="835910"/>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1050312" name="矩形 115"/>
          <p:cNvSpPr/>
          <p:nvPr/>
        </p:nvSpPr>
        <p:spPr bwMode="gray">
          <a:xfrm>
            <a:off x="1054660" y="5791682"/>
            <a:ext cx="716187"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n</a:t>
            </a:r>
            <a:endParaRPr lang="en-US" altLang="zh-CN" sz="1600" b="1" dirty="0">
              <a:solidFill>
                <a:srgbClr val="FFFFFF"/>
              </a:solidFill>
              <a:latin typeface="华文楷体" panose="02010600040101010101" pitchFamily="2" charset="-122"/>
            </a:endParaRPr>
          </a:p>
        </p:txBody>
      </p:sp>
      <p:sp>
        <p:nvSpPr>
          <p:cNvPr id="1050313" name="菱形 4"/>
          <p:cNvSpPr/>
          <p:nvPr/>
        </p:nvSpPr>
        <p:spPr>
          <a:xfrm>
            <a:off x="2912544" y="3133069"/>
            <a:ext cx="798847" cy="803283"/>
          </a:xfrm>
          <a:prstGeom prst="diamond">
            <a:avLst/>
          </a:prstGeom>
          <a:solidFill>
            <a:schemeClr val="bg1"/>
          </a:solidFill>
          <a:ln w="15875">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b="1" dirty="0">
              <a:solidFill>
                <a:srgbClr val="002060"/>
              </a:solidFill>
              <a:latin typeface="华文楷体" panose="02010600040101010101" pitchFamily="2" charset="-122"/>
              <a:ea typeface="华文楷体" panose="02010600040101010101" pitchFamily="2" charset="-122"/>
            </a:endParaRPr>
          </a:p>
        </p:txBody>
      </p:sp>
      <p:sp>
        <p:nvSpPr>
          <p:cNvPr id="1050314" name="Freeform 3"/>
          <p:cNvSpPr/>
          <p:nvPr/>
        </p:nvSpPr>
        <p:spPr bwMode="blackWhite">
          <a:xfrm>
            <a:off x="2915014" y="2788303"/>
            <a:ext cx="3245127" cy="1512168"/>
          </a:xfrm>
          <a:custGeom>
            <a:avLst/>
            <a:gdLst/>
            <a:ahLst/>
            <a:cxnLst>
              <a:cxn ang="0">
                <a:pos x="2629" y="0"/>
              </a:cxn>
              <a:cxn ang="0">
                <a:pos x="0" y="0"/>
              </a:cxn>
              <a:cxn ang="0">
                <a:pos x="0" y="520"/>
              </a:cxn>
              <a:cxn ang="0">
                <a:pos x="1196" y="520"/>
              </a:cxn>
              <a:cxn ang="0">
                <a:pos x="1196" y="265"/>
              </a:cxn>
              <a:cxn ang="0">
                <a:pos x="1433" y="1060"/>
              </a:cxn>
              <a:cxn ang="0">
                <a:pos x="1196" y="1854"/>
              </a:cxn>
              <a:cxn ang="0">
                <a:pos x="1196" y="1590"/>
              </a:cxn>
              <a:cxn ang="0">
                <a:pos x="0" y="1590"/>
              </a:cxn>
              <a:cxn ang="0">
                <a:pos x="0" y="2129"/>
              </a:cxn>
              <a:cxn ang="0">
                <a:pos x="2629" y="2129"/>
              </a:cxn>
              <a:cxn ang="0">
                <a:pos x="2629" y="0"/>
              </a:cxn>
            </a:cxnLst>
            <a:rect l="0" t="0" r="r" b="b"/>
            <a:pathLst>
              <a:path w="2629" h="2129">
                <a:moveTo>
                  <a:pt x="2629" y="0"/>
                </a:moveTo>
                <a:lnTo>
                  <a:pt x="0" y="0"/>
                </a:lnTo>
                <a:lnTo>
                  <a:pt x="0" y="520"/>
                </a:lnTo>
                <a:lnTo>
                  <a:pt x="1196" y="520"/>
                </a:lnTo>
                <a:lnTo>
                  <a:pt x="1196" y="265"/>
                </a:lnTo>
                <a:lnTo>
                  <a:pt x="1433" y="1060"/>
                </a:lnTo>
                <a:lnTo>
                  <a:pt x="1196" y="1854"/>
                </a:lnTo>
                <a:lnTo>
                  <a:pt x="1196" y="1590"/>
                </a:lnTo>
                <a:lnTo>
                  <a:pt x="0" y="1590"/>
                </a:lnTo>
                <a:lnTo>
                  <a:pt x="0" y="2129"/>
                </a:lnTo>
                <a:lnTo>
                  <a:pt x="2629" y="2129"/>
                </a:lnTo>
                <a:lnTo>
                  <a:pt x="2629" y="0"/>
                </a:lnTo>
              </a:path>
            </a:pathLst>
          </a:custGeom>
          <a:solidFill>
            <a:srgbClr val="A6A6A6"/>
          </a:solidFill>
          <a:ln w="12700" cap="rnd" cmpd="sng">
            <a:solidFill>
              <a:schemeClr val="tx1"/>
            </a:solidFill>
            <a:prstDash val="solid"/>
            <a:round/>
          </a:ln>
          <a:effectLst/>
        </p:spPr>
        <p:txBody>
          <a:bodyPr/>
          <a:p>
            <a:endParaRPr lang="zh-CN" altLang="en-US">
              <a:solidFill>
                <a:srgbClr val="000000"/>
              </a:solidFill>
              <a:latin typeface="华文楷体" panose="02010600040101010101" pitchFamily="2" charset="-122"/>
            </a:endParaRPr>
          </a:p>
        </p:txBody>
      </p:sp>
      <p:sp>
        <p:nvSpPr>
          <p:cNvPr id="1050315" name="Rectangle 4"/>
          <p:cNvSpPr>
            <a:spLocks noChangeArrowheads="1"/>
          </p:cNvSpPr>
          <p:nvPr/>
        </p:nvSpPr>
        <p:spPr bwMode="auto">
          <a:xfrm>
            <a:off x="3800872" y="3312148"/>
            <a:ext cx="539795" cy="430887"/>
          </a:xfrm>
          <a:prstGeom prst="rect">
            <a:avLst/>
          </a:prstGeom>
          <a:noFill/>
          <a:ln w="15875">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r>
              <a:rPr lang="zh-CN" altLang="en-US" sz="1400" b="1" dirty="0">
                <a:solidFill>
                  <a:srgbClr val="002060"/>
                </a:solidFill>
                <a:latin typeface="华文楷体" panose="02010600040101010101" pitchFamily="2" charset="-122"/>
              </a:rPr>
              <a:t>用工工种</a:t>
            </a:r>
            <a:endParaRPr lang="en-US" altLang="zh-CN" sz="1400" b="1" dirty="0">
              <a:solidFill>
                <a:srgbClr val="002060"/>
              </a:solidFill>
              <a:latin typeface="华文楷体" panose="02010600040101010101" pitchFamily="2" charset="-122"/>
            </a:endParaRPr>
          </a:p>
        </p:txBody>
      </p:sp>
      <p:sp>
        <p:nvSpPr>
          <p:cNvPr id="1050316" name="Rectangle 5"/>
          <p:cNvSpPr>
            <a:spLocks noChangeArrowheads="1"/>
          </p:cNvSpPr>
          <p:nvPr/>
        </p:nvSpPr>
        <p:spPr bwMode="auto">
          <a:xfrm>
            <a:off x="4736976" y="2983370"/>
            <a:ext cx="1242173" cy="1231106"/>
          </a:xfrm>
          <a:prstGeom prst="rect">
            <a:avLst/>
          </a:prstGeom>
          <a:noFill/>
          <a:ln w="9525">
            <a:noFill/>
            <a:miter lim="800000"/>
          </a:ln>
          <a:effectLst/>
        </p:spPr>
        <p:txBody>
          <a:bodyPr wrap="square" lIns="0" tIns="0" rIns="0" bIns="0" anchor="ctr">
            <a:spAutoFit/>
          </a:bodyPr>
          <a:p>
            <a:pPr marL="285750" indent="-285750" defTabSz="787400">
              <a:buSzPct val="120000"/>
              <a:buFont typeface="Arial" panose="020B0604020202020204" pitchFamily="34" charset="0"/>
              <a:buChar char="•"/>
            </a:pPr>
            <a:r>
              <a:rPr lang="zh-CN" altLang="en-US" sz="1600" dirty="0">
                <a:solidFill>
                  <a:srgbClr val="000000"/>
                </a:solidFill>
                <a:latin typeface="华文楷体" panose="02010600040101010101" pitchFamily="2" charset="-122"/>
              </a:rPr>
              <a:t>高级工</a:t>
            </a:r>
            <a:endParaRPr lang="en-US" altLang="zh-CN" sz="1600" dirty="0">
              <a:solidFill>
                <a:srgbClr val="000000"/>
              </a:solidFill>
              <a:latin typeface="华文楷体" panose="02010600040101010101" pitchFamily="2" charset="-122"/>
            </a:endParaRPr>
          </a:p>
          <a:p>
            <a:pPr marL="285750" indent="-285750" defTabSz="787400">
              <a:buSzPct val="120000"/>
              <a:buFont typeface="Arial" panose="020B0604020202020204" pitchFamily="34" charset="0"/>
              <a:buChar char="•"/>
            </a:pPr>
            <a:r>
              <a:rPr lang="zh-CN" altLang="en-US" sz="1600" dirty="0">
                <a:solidFill>
                  <a:srgbClr val="000000"/>
                </a:solidFill>
                <a:latin typeface="华文楷体" panose="02010600040101010101" pitchFamily="2" charset="-122"/>
              </a:rPr>
              <a:t>中级工</a:t>
            </a:r>
            <a:endParaRPr lang="en-US" altLang="zh-CN" sz="1600" dirty="0">
              <a:solidFill>
                <a:srgbClr val="000000"/>
              </a:solidFill>
              <a:latin typeface="华文楷体" panose="02010600040101010101" pitchFamily="2" charset="-122"/>
            </a:endParaRPr>
          </a:p>
          <a:p>
            <a:pPr marL="285750" indent="-285750" defTabSz="787400">
              <a:buSzPct val="120000"/>
              <a:buFont typeface="Arial" panose="020B0604020202020204" pitchFamily="34" charset="0"/>
              <a:buChar char="•"/>
            </a:pPr>
            <a:r>
              <a:rPr lang="zh-CN" altLang="en-US" sz="1600" dirty="0">
                <a:solidFill>
                  <a:srgbClr val="000000"/>
                </a:solidFill>
                <a:latin typeface="华文楷体" panose="02010600040101010101" pitchFamily="2" charset="-122"/>
              </a:rPr>
              <a:t>初级工</a:t>
            </a:r>
            <a:endParaRPr lang="en-US" altLang="zh-CN" sz="1600" dirty="0">
              <a:solidFill>
                <a:srgbClr val="000000"/>
              </a:solidFill>
              <a:latin typeface="华文楷体" panose="02010600040101010101" pitchFamily="2" charset="-122"/>
            </a:endParaRPr>
          </a:p>
          <a:p>
            <a:pPr marL="285750" indent="-285750" defTabSz="787400">
              <a:buSzPct val="120000"/>
              <a:buFont typeface="Arial" panose="020B0604020202020204" pitchFamily="34" charset="0"/>
              <a:buChar char="•"/>
            </a:pPr>
            <a:r>
              <a:rPr lang="zh-CN" altLang="en-US" sz="1600" dirty="0">
                <a:solidFill>
                  <a:srgbClr val="000000"/>
                </a:solidFill>
                <a:latin typeface="华文楷体" panose="02010600040101010101" pitchFamily="2" charset="-122"/>
              </a:rPr>
              <a:t>学徒工</a:t>
            </a:r>
            <a:endParaRPr lang="en-US" altLang="zh-CN" sz="1600" dirty="0">
              <a:solidFill>
                <a:srgbClr val="000000"/>
              </a:solidFill>
              <a:latin typeface="华文楷体" panose="02010600040101010101" pitchFamily="2" charset="-122"/>
            </a:endParaRPr>
          </a:p>
          <a:p>
            <a:pPr marL="285750" indent="-285750" defTabSz="787400">
              <a:buSzPct val="120000"/>
              <a:buFont typeface="Arial" panose="020B0604020202020204" pitchFamily="34" charset="0"/>
              <a:buChar char="•"/>
            </a:pPr>
            <a:r>
              <a:rPr lang="en-US" altLang="zh-CN" sz="1600" dirty="0">
                <a:solidFill>
                  <a:srgbClr val="000000"/>
                </a:solidFill>
                <a:latin typeface="华文楷体" panose="02010600040101010101" pitchFamily="2" charset="-122"/>
              </a:rPr>
              <a:t>……..</a:t>
            </a:r>
            <a:endParaRPr lang="en-US" altLang="zh-CN" sz="1600" dirty="0">
              <a:solidFill>
                <a:srgbClr val="000000"/>
              </a:solidFill>
              <a:latin typeface="华文楷体" panose="02010600040101010101" pitchFamily="2" charset="-122"/>
            </a:endParaRPr>
          </a:p>
        </p:txBody>
      </p:sp>
      <p:grpSp>
        <p:nvGrpSpPr>
          <p:cNvPr id="365" name="组合 252"/>
          <p:cNvGrpSpPr/>
          <p:nvPr/>
        </p:nvGrpSpPr>
        <p:grpSpPr>
          <a:xfrm>
            <a:off x="6148326" y="1550833"/>
            <a:ext cx="2837122" cy="4857907"/>
            <a:chOff x="6152905" y="764704"/>
            <a:chExt cx="3048567" cy="5832648"/>
          </a:xfrm>
        </p:grpSpPr>
        <p:sp>
          <p:nvSpPr>
            <p:cNvPr id="1050317" name="梯形 10"/>
            <p:cNvSpPr/>
            <p:nvPr/>
          </p:nvSpPr>
          <p:spPr>
            <a:xfrm rot="5400000" flipV="1">
              <a:off x="4760864" y="2156745"/>
              <a:ext cx="5832648" cy="3048565"/>
            </a:xfrm>
            <a:prstGeom prst="trapezoid">
              <a:avLst/>
            </a:prstGeom>
            <a:solidFill>
              <a:schemeClr val="bg1"/>
            </a:solidFill>
            <a:ln w="15875">
              <a:solidFill>
                <a:schemeClr val="tx1"/>
              </a:solidFill>
              <a:prstDash val="lg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18" name="圆角矩形 12"/>
            <p:cNvSpPr/>
            <p:nvPr/>
          </p:nvSpPr>
          <p:spPr>
            <a:xfrm>
              <a:off x="6170734" y="1629268"/>
              <a:ext cx="1566347" cy="359471"/>
            </a:xfrm>
            <a:prstGeom prst="roundRect">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标准人工成本</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319" name="矩形 127"/>
            <p:cNvSpPr/>
            <p:nvPr/>
          </p:nvSpPr>
          <p:spPr bwMode="gray">
            <a:xfrm>
              <a:off x="6152906" y="1988739"/>
              <a:ext cx="3048566" cy="885442"/>
            </a:xfrm>
            <a:prstGeom prst="rect">
              <a:avLst/>
            </a:prstGeom>
            <a:solidFill>
              <a:schemeClr val="bg1"/>
            </a:solidFill>
            <a:ln w="15875" algn="ctr">
              <a:solidFill>
                <a:schemeClr val="tx1"/>
              </a:solidFill>
              <a:prstDash val="sysDash"/>
              <a:miter lim="800000"/>
            </a:ln>
          </p:spPr>
          <p:txBody>
            <a:bodyPr wrap="square" lIns="88900" tIns="88900" rIns="88900" bIns="88900" rtlCol="0" anchor="ctr"/>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工序标准工时与作业工种标准费率计算标准人工成本；</a:t>
              </a:r>
              <a:endParaRPr lang="en-US" altLang="zh-CN" sz="1200" b="1" dirty="0">
                <a:solidFill>
                  <a:srgbClr val="000000"/>
                </a:solidFill>
                <a:latin typeface="华文楷体" panose="02010600040101010101" pitchFamily="2" charset="-122"/>
              </a:endParaRPr>
            </a:p>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标准人工成本用于产品成本测算及差异对比分析；</a:t>
              </a:r>
              <a:endParaRPr lang="en-US" altLang="zh-CN" sz="1200" b="1" dirty="0">
                <a:solidFill>
                  <a:srgbClr val="000000"/>
                </a:solidFill>
                <a:latin typeface="华文楷体" panose="02010600040101010101" pitchFamily="2" charset="-122"/>
              </a:endParaRPr>
            </a:p>
          </p:txBody>
        </p:sp>
        <p:sp>
          <p:nvSpPr>
            <p:cNvPr id="1050320" name="圆角矩形 138"/>
            <p:cNvSpPr/>
            <p:nvPr/>
          </p:nvSpPr>
          <p:spPr>
            <a:xfrm>
              <a:off x="6170733" y="3048182"/>
              <a:ext cx="1566347" cy="359471"/>
            </a:xfrm>
            <a:prstGeom prst="roundRect">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实际人工成本</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321" name="矩形 139"/>
            <p:cNvSpPr/>
            <p:nvPr/>
          </p:nvSpPr>
          <p:spPr bwMode="gray">
            <a:xfrm>
              <a:off x="6152905" y="3407654"/>
              <a:ext cx="3048566" cy="690566"/>
            </a:xfrm>
            <a:prstGeom prst="rect">
              <a:avLst/>
            </a:prstGeom>
            <a:solidFill>
              <a:schemeClr val="bg1"/>
            </a:solidFill>
            <a:ln w="15875" algn="ctr">
              <a:solidFill>
                <a:schemeClr val="tx1"/>
              </a:solidFill>
              <a:prstDash val="sysDash"/>
              <a:miter lim="800000"/>
            </a:ln>
          </p:spPr>
          <p:txBody>
            <a:bodyPr wrap="square" lIns="88900" tIns="88900" rIns="88900" bIns="88900" rtlCol="0" anchor="ctr"/>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工人工资激励结构优化；</a:t>
              </a:r>
              <a:endParaRPr lang="en-US" altLang="zh-CN" sz="1200" b="1" dirty="0">
                <a:solidFill>
                  <a:srgbClr val="000000"/>
                </a:solidFill>
                <a:latin typeface="华文楷体" panose="02010600040101010101" pitchFamily="2" charset="-122"/>
              </a:endParaRPr>
            </a:p>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实际人工成本用于成本核算与记账；</a:t>
              </a:r>
              <a:endParaRPr lang="en-US" altLang="zh-CN" sz="1200" b="1" dirty="0">
                <a:solidFill>
                  <a:srgbClr val="000000"/>
                </a:solidFill>
                <a:latin typeface="华文楷体" panose="02010600040101010101" pitchFamily="2" charset="-122"/>
              </a:endParaRPr>
            </a:p>
          </p:txBody>
        </p:sp>
        <p:sp>
          <p:nvSpPr>
            <p:cNvPr id="1050322" name="圆角矩形 140"/>
            <p:cNvSpPr/>
            <p:nvPr/>
          </p:nvSpPr>
          <p:spPr>
            <a:xfrm>
              <a:off x="6170732" y="4403327"/>
              <a:ext cx="1566347" cy="359471"/>
            </a:xfrm>
            <a:prstGeom prst="roundRect">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人工成本测算</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323" name="矩形 141"/>
            <p:cNvSpPr/>
            <p:nvPr/>
          </p:nvSpPr>
          <p:spPr bwMode="gray">
            <a:xfrm>
              <a:off x="6152905" y="4762799"/>
              <a:ext cx="3048566" cy="961884"/>
            </a:xfrm>
            <a:prstGeom prst="rect">
              <a:avLst/>
            </a:prstGeom>
            <a:solidFill>
              <a:schemeClr val="bg1"/>
            </a:solidFill>
            <a:ln w="15875" algn="ctr">
              <a:solidFill>
                <a:schemeClr val="tx1"/>
              </a:solidFill>
              <a:prstDash val="sysDash"/>
              <a:miter lim="800000"/>
            </a:ln>
          </p:spPr>
          <p:txBody>
            <a:bodyPr wrap="square" lIns="88900" tIns="88900" rIns="88900" bIns="88900" rtlCol="0" anchor="ctr"/>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工种特性细分与统计分析；</a:t>
              </a:r>
              <a:endParaRPr lang="en-US" altLang="zh-CN" sz="1200" b="1" dirty="0">
                <a:solidFill>
                  <a:srgbClr val="000000"/>
                </a:solidFill>
                <a:latin typeface="华文楷体" panose="02010600040101010101" pitchFamily="2" charset="-122"/>
              </a:endParaRPr>
            </a:p>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工种费率测算；</a:t>
              </a:r>
              <a:endParaRPr lang="en-US" altLang="zh-CN" sz="1200" b="1" dirty="0">
                <a:solidFill>
                  <a:srgbClr val="000000"/>
                </a:solidFill>
                <a:latin typeface="华文楷体" panose="02010600040101010101" pitchFamily="2" charset="-122"/>
              </a:endParaRPr>
            </a:p>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技术工艺标准工时测算与制定；</a:t>
              </a:r>
              <a:endParaRPr lang="en-US" altLang="zh-CN" sz="1200" b="1" dirty="0">
                <a:solidFill>
                  <a:srgbClr val="000000"/>
                </a:solidFill>
                <a:latin typeface="华文楷体" panose="02010600040101010101" pitchFamily="2" charset="-122"/>
              </a:endParaRPr>
            </a:p>
            <a:p>
              <a:pPr marL="171450" indent="-171450">
                <a:lnSpc>
                  <a:spcPct val="106000"/>
                </a:lnSpc>
                <a:buFont typeface="Arial" panose="020B0604020202020204" pitchFamily="34" charset="0"/>
                <a:buChar char="•"/>
              </a:pPr>
              <a:r>
                <a:rPr lang="zh-CN" altLang="en-US" sz="1200" b="1" dirty="0">
                  <a:solidFill>
                    <a:srgbClr val="000000"/>
                  </a:solidFill>
                  <a:latin typeface="华文楷体" panose="02010600040101010101" pitchFamily="2" charset="-122"/>
                </a:rPr>
                <a:t>劳务用工质量评价；</a:t>
              </a:r>
              <a:endParaRPr lang="en-US" altLang="zh-CN" sz="1200" b="1" dirty="0">
                <a:solidFill>
                  <a:srgbClr val="000000"/>
                </a:solidFill>
                <a:latin typeface="华文楷体" panose="02010600040101010101" pitchFamily="2" charset="-122"/>
              </a:endParaRPr>
            </a:p>
          </p:txBody>
        </p:sp>
      </p:grpSp>
      <p:sp>
        <p:nvSpPr>
          <p:cNvPr id="1050324" name="等腰三角形 23"/>
          <p:cNvSpPr/>
          <p:nvPr/>
        </p:nvSpPr>
        <p:spPr>
          <a:xfrm rot="10800000">
            <a:off x="3152801" y="4329682"/>
            <a:ext cx="2628450" cy="217400"/>
          </a:xfrm>
          <a:prstGeom prst="triangle">
            <a:avLst/>
          </a:prstGeom>
          <a:solidFill>
            <a:srgbClr val="00A1DE"/>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cxnSp>
        <p:nvCxnSpPr>
          <p:cNvPr id="3145981" name="肘形连接符 243"/>
          <p:cNvCxnSpPr>
            <a:stCxn id="1050304" idx="1"/>
            <a:endCxn id="1050307" idx="1"/>
          </p:cNvCxnSpPr>
          <p:nvPr/>
        </p:nvCxnSpPr>
        <p:spPr>
          <a:xfrm rot="10800000" flipV="1">
            <a:off x="1053935" y="1730021"/>
            <a:ext cx="2" cy="3600400"/>
          </a:xfrm>
          <a:prstGeom prst="bentConnector3">
            <a:avLst>
              <a:gd name="adj1" fmla="val 1143010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82" name="肘形连接符 247"/>
          <p:cNvCxnSpPr>
            <a:stCxn id="1050304" idx="1"/>
            <a:endCxn id="1050312" idx="1"/>
          </p:cNvCxnSpPr>
          <p:nvPr/>
        </p:nvCxnSpPr>
        <p:spPr>
          <a:xfrm rot="10800000" flipH="1" flipV="1">
            <a:off x="1053936" y="1730021"/>
            <a:ext cx="723" cy="4248472"/>
          </a:xfrm>
          <a:prstGeom prst="bentConnector3">
            <a:avLst>
              <a:gd name="adj1" fmla="val -31618257"/>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325" name="圆角矩形 13"/>
          <p:cNvSpPr/>
          <p:nvPr/>
        </p:nvSpPr>
        <p:spPr>
          <a:xfrm>
            <a:off x="596717" y="2676963"/>
            <a:ext cx="421157" cy="1818575"/>
          </a:xfrm>
          <a:prstGeom prst="roundRect">
            <a:avLst/>
          </a:prstGeom>
          <a:solidFill>
            <a:srgbClr val="00A1DE"/>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车间加工工艺</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326" name="直角三角形 254"/>
          <p:cNvSpPr/>
          <p:nvPr/>
        </p:nvSpPr>
        <p:spPr>
          <a:xfrm rot="10345930">
            <a:off x="8606064" y="1549387"/>
            <a:ext cx="424209" cy="440850"/>
          </a:xfrm>
          <a:prstGeom prst="rtTriangl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27" name="直角三角形 165"/>
          <p:cNvSpPr/>
          <p:nvPr/>
        </p:nvSpPr>
        <p:spPr>
          <a:xfrm rot="16200000">
            <a:off x="8582502" y="6020806"/>
            <a:ext cx="424209" cy="440850"/>
          </a:xfrm>
          <a:prstGeom prst="rtTriangl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28" name="文本框 166"/>
          <p:cNvSpPr txBox="1"/>
          <p:nvPr/>
        </p:nvSpPr>
        <p:spPr>
          <a:xfrm>
            <a:off x="1227875" y="540549"/>
            <a:ext cx="7757571" cy="892552"/>
          </a:xfrm>
          <a:prstGeom prst="rect">
            <a:avLst/>
          </a:prstGeom>
          <a:noFill/>
        </p:spPr>
        <p:txBody>
          <a:bodyPr wrap="square" lIns="0" tIns="0" rIns="0" bIns="0" rtlCol="0">
            <a:spAutoFit/>
          </a:bodyPr>
          <a:lstStyle>
            <a:defPPr>
              <a:defRPr lang="zh-TW"/>
            </a:defPPr>
            <a:lvl1pPr marL="285750" indent="-285750">
              <a:spcBef>
                <a:spcPts val="600"/>
              </a:spcBef>
              <a:buSzPct val="100000"/>
              <a:buFont typeface="Wingdings" panose="05000000000000000000" pitchFamily="2" charset="2"/>
              <a:buChar char="§"/>
              <a:defRPr sz="1600">
                <a:solidFill>
                  <a:srgbClr val="313131"/>
                </a:solidFill>
              </a:defRPr>
            </a:lvl1pPr>
          </a:lstStyle>
          <a:p>
            <a:r>
              <a:rPr lang="zh-CN" altLang="en-US" dirty="0">
                <a:latin typeface="华文楷体" panose="02010600040101010101" pitchFamily="2" charset="-122"/>
              </a:rPr>
              <a:t>根据工厂、车间及工段规范产品工艺基础数据，建立加工</a:t>
            </a:r>
            <a:r>
              <a:rPr lang="zh-CN" altLang="en-US" b="1" dirty="0">
                <a:solidFill>
                  <a:srgbClr val="29C2FF"/>
                </a:solidFill>
                <a:latin typeface="华文楷体" panose="02010600040101010101" pitchFamily="2" charset="-122"/>
              </a:rPr>
              <a:t>工艺标准库</a:t>
            </a:r>
            <a:r>
              <a:rPr lang="zh-CN" altLang="en-US" dirty="0">
                <a:latin typeface="华文楷体" panose="02010600040101010101" pitchFamily="2" charset="-122"/>
              </a:rPr>
              <a:t>；</a:t>
            </a:r>
            <a:endParaRPr lang="en-US" altLang="zh-CN" dirty="0">
              <a:latin typeface="华文楷体" panose="02010600040101010101" pitchFamily="2" charset="-122"/>
            </a:endParaRPr>
          </a:p>
          <a:p>
            <a:r>
              <a:rPr lang="zh-CN" altLang="en-US" dirty="0">
                <a:latin typeface="华文楷体" panose="02010600040101010101" pitchFamily="2" charset="-122"/>
              </a:rPr>
              <a:t>根据产品生产特性及项目管理特性合理划分作业工人种类，优化</a:t>
            </a:r>
            <a:r>
              <a:rPr lang="zh-CN" altLang="en-US" b="1" dirty="0">
                <a:solidFill>
                  <a:srgbClr val="29C2FF"/>
                </a:solidFill>
                <a:latin typeface="华文楷体" panose="02010600040101010101" pitchFamily="2" charset="-122"/>
              </a:rPr>
              <a:t>工种费率</a:t>
            </a:r>
            <a:r>
              <a:rPr lang="zh-CN" altLang="en-US" dirty="0">
                <a:latin typeface="华文楷体" panose="02010600040101010101" pitchFamily="2" charset="-122"/>
              </a:rPr>
              <a:t>；</a:t>
            </a:r>
            <a:endParaRPr lang="en-US" altLang="zh-CN" dirty="0">
              <a:latin typeface="华文楷体" panose="02010600040101010101" pitchFamily="2" charset="-122"/>
            </a:endParaRPr>
          </a:p>
          <a:p>
            <a:r>
              <a:rPr lang="zh-CN" altLang="en-US" dirty="0">
                <a:latin typeface="华文楷体" panose="02010600040101010101" pitchFamily="2" charset="-122"/>
              </a:rPr>
              <a:t>以标准人工成本、实际人工成本为基准，测算用工成本；</a:t>
            </a:r>
            <a:endParaRPr lang="en-US" altLang="zh-CN" dirty="0">
              <a:latin typeface="华文楷体" panose="02010600040101010101" pitchFamily="2" charset="-122"/>
            </a:endParaRPr>
          </a:p>
        </p:txBody>
      </p:sp>
      <p:sp>
        <p:nvSpPr>
          <p:cNvPr id="1050329" name="矩形 182"/>
          <p:cNvSpPr/>
          <p:nvPr/>
        </p:nvSpPr>
        <p:spPr bwMode="gray">
          <a:xfrm>
            <a:off x="4016896" y="5040380"/>
            <a:ext cx="1224000" cy="360000"/>
          </a:xfrm>
          <a:prstGeom prst="rect">
            <a:avLst/>
          </a:prstGeom>
          <a:solidFill>
            <a:srgbClr val="AFE8FF"/>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工种费率</a:t>
            </a:r>
            <a:endParaRPr lang="en-US" altLang="zh-CN" sz="1600" b="1" dirty="0">
              <a:solidFill>
                <a:srgbClr val="000000"/>
              </a:solidFill>
              <a:latin typeface="华文楷体" panose="02010600040101010101" pitchFamily="2" charset="-122"/>
            </a:endParaRPr>
          </a:p>
        </p:txBody>
      </p:sp>
      <p:sp>
        <p:nvSpPr>
          <p:cNvPr id="1050330" name="文本框 186"/>
          <p:cNvSpPr txBox="1"/>
          <p:nvPr/>
        </p:nvSpPr>
        <p:spPr>
          <a:xfrm>
            <a:off x="3119044" y="3284984"/>
            <a:ext cx="393796" cy="430887"/>
          </a:xfrm>
          <a:prstGeom prst="rect">
            <a:avLst/>
          </a:prstGeom>
          <a:noFill/>
        </p:spPr>
        <p:txBody>
          <a:bodyPr wrap="square" lIns="0" tIns="0" rIns="0" bIns="0" rtlCol="0">
            <a:spAutoFit/>
          </a:bodyPr>
          <a:lstStyle>
            <a:defPPr>
              <a:defRPr lang="zh-TW"/>
            </a:defPPr>
            <a:lvl1pPr marL="285750" indent="-285750">
              <a:spcBef>
                <a:spcPts val="600"/>
              </a:spcBef>
              <a:buSzPct val="100000"/>
              <a:buFont typeface="Wingdings" panose="05000000000000000000" pitchFamily="2" charset="2"/>
              <a:buChar char="§"/>
              <a:defRPr sz="1600">
                <a:solidFill>
                  <a:srgbClr val="313131"/>
                </a:solidFill>
              </a:defRPr>
            </a:lvl1pPr>
          </a:lstStyle>
          <a:p>
            <a:pPr marL="0" indent="0">
              <a:buFont typeface="Wingdings" panose="05000000000000000000" pitchFamily="2" charset="2"/>
              <a:buNone/>
            </a:pPr>
            <a:r>
              <a:rPr lang="zh-CN" altLang="en-US" sz="1400" dirty="0">
                <a:latin typeface="华文楷体" panose="02010600040101010101" pitchFamily="2" charset="-122"/>
              </a:rPr>
              <a:t>加工工序</a:t>
            </a:r>
            <a:endParaRPr lang="en-US" altLang="zh-CN" sz="1400" dirty="0">
              <a:latin typeface="华文楷体" panose="0201060004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66" name=""/>
        <p:cNvGrpSpPr/>
        <p:nvPr/>
      </p:nvGrpSpPr>
      <p:grpSpPr>
        <a:xfrm>
          <a:off x="0" y="0"/>
          <a:ext cx="0" cy="0"/>
          <a:chOff x="0" y="0"/>
          <a:chExt cx="0" cy="0"/>
        </a:xfrm>
      </p:grpSpPr>
      <p:sp>
        <p:nvSpPr>
          <p:cNvPr id="1050331" name="圆角矩形 122"/>
          <p:cNvSpPr/>
          <p:nvPr/>
        </p:nvSpPr>
        <p:spPr>
          <a:xfrm>
            <a:off x="636216" y="5591394"/>
            <a:ext cx="4889057" cy="645917"/>
          </a:xfrm>
          <a:prstGeom prst="roundRect">
            <a:avLst>
              <a:gd name="adj" fmla="val 3057"/>
            </a:avLst>
          </a:prstGeom>
          <a:solidFill>
            <a:srgbClr val="AFE8FF"/>
          </a:solidFill>
          <a:ln w="15875">
            <a:noFill/>
            <a:prstDash val="solid"/>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b="1" dirty="0">
              <a:solidFill>
                <a:srgbClr val="FFFFFF"/>
              </a:solidFill>
              <a:latin typeface="华文楷体" panose="02010600040101010101" pitchFamily="2" charset="-122"/>
            </a:endParaRPr>
          </a:p>
        </p:txBody>
      </p:sp>
      <p:sp>
        <p:nvSpPr>
          <p:cNvPr id="1050332" name="标题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成本管理要素之费用成本</a:t>
            </a:r>
            <a:endParaRPr lang="en-US" dirty="0">
              <a:latin typeface="华文楷体" panose="02010600040101010101" pitchFamily="2" charset="-122"/>
              <a:ea typeface="华文楷体" panose="02010600040101010101" pitchFamily="2" charset="-122"/>
            </a:endParaRPr>
          </a:p>
        </p:txBody>
      </p:sp>
      <p:sp>
        <p:nvSpPr>
          <p:cNvPr id="1050333" name="文本框 75"/>
          <p:cNvSpPr txBox="1"/>
          <p:nvPr/>
        </p:nvSpPr>
        <p:spPr>
          <a:xfrm>
            <a:off x="1965524" y="1837355"/>
            <a:ext cx="2334607" cy="367509"/>
          </a:xfrm>
          <a:prstGeom prst="rect">
            <a:avLst/>
          </a:prstGeom>
          <a:solidFill>
            <a:srgbClr val="565656"/>
          </a:solidFill>
          <a:ln>
            <a:noFill/>
          </a:ln>
        </p:spPr>
        <p:txBody>
          <a:bodyPr wrap="square" lIns="36000" rIns="36000" rtlCol="0">
            <a:noAutofit/>
          </a:bodyPr>
          <a:p>
            <a:pPr algn="ctr"/>
            <a:r>
              <a:rPr lang="zh-CN" altLang="en-US" sz="1600" dirty="0">
                <a:solidFill>
                  <a:schemeClr val="bg1"/>
                </a:solidFill>
                <a:latin typeface="华文楷体" panose="02010600040101010101" pitchFamily="2" charset="-122"/>
              </a:rPr>
              <a:t>产品加工工序工时耗用</a:t>
            </a:r>
            <a:endParaRPr lang="en-US" sz="1600" dirty="0">
              <a:solidFill>
                <a:schemeClr val="bg1"/>
              </a:solidFill>
              <a:latin typeface="华文楷体" panose="02010600040101010101" pitchFamily="2" charset="-122"/>
              <a:ea typeface="华文楷体" panose="02010600040101010101" pitchFamily="2" charset="-122"/>
            </a:endParaRPr>
          </a:p>
        </p:txBody>
      </p:sp>
      <p:grpSp>
        <p:nvGrpSpPr>
          <p:cNvPr id="367" name="组合 131"/>
          <p:cNvGrpSpPr/>
          <p:nvPr/>
        </p:nvGrpSpPr>
        <p:grpSpPr>
          <a:xfrm>
            <a:off x="540104" y="2251063"/>
            <a:ext cx="4985170" cy="3002575"/>
            <a:chOff x="540104" y="1960877"/>
            <a:chExt cx="4985170" cy="3002575"/>
          </a:xfrm>
        </p:grpSpPr>
        <p:sp>
          <p:nvSpPr>
            <p:cNvPr id="1050334" name="文本框 106"/>
            <p:cNvSpPr txBox="1"/>
            <p:nvPr/>
          </p:nvSpPr>
          <p:spPr>
            <a:xfrm>
              <a:off x="4668638" y="2058694"/>
              <a:ext cx="849176" cy="342533"/>
            </a:xfrm>
            <a:prstGeom prst="rect">
              <a:avLst/>
            </a:prstGeom>
            <a:solidFill>
              <a:schemeClr val="bg1"/>
            </a:solidFill>
          </p:spPr>
          <p:txBody>
            <a:bodyPr wrap="square" lIns="36000" rIns="36000" rtlCol="0">
              <a:noAutofit/>
            </a:bodyPr>
            <a:p>
              <a:r>
                <a:rPr lang="zh-CN" altLang="en-US" sz="1400" dirty="0">
                  <a:solidFill>
                    <a:srgbClr val="000000"/>
                  </a:solidFill>
                  <a:latin typeface="华文楷体" panose="02010600040101010101" pitchFamily="2" charset="-122"/>
                </a:rPr>
                <a:t>产品工时耗用合计</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335" name="文本框 73"/>
            <p:cNvSpPr txBox="1"/>
            <p:nvPr/>
          </p:nvSpPr>
          <p:spPr>
            <a:xfrm>
              <a:off x="3950087" y="2166527"/>
              <a:ext cx="661579" cy="236789"/>
            </a:xfrm>
            <a:prstGeom prst="rect">
              <a:avLst/>
            </a:prstGeom>
            <a:solidFill>
              <a:schemeClr val="bg1"/>
            </a:solidFill>
          </p:spPr>
          <p:txBody>
            <a:bodyPr wrap="square" lIns="36000" rIns="36000" rtlCol="0">
              <a:noAutofit/>
            </a:bodyPr>
            <a:p>
              <a:r>
                <a:rPr lang="en-US" altLang="zh-CN" sz="1600" dirty="0">
                  <a:solidFill>
                    <a:srgbClr val="000000"/>
                  </a:solidFill>
                  <a:latin typeface="华文楷体" panose="02010600040101010101" pitchFamily="2" charset="-122"/>
                </a:rPr>
                <a:t>C</a:t>
              </a:r>
              <a:r>
                <a:rPr lang="zh-CN" altLang="en-US" sz="1600" dirty="0">
                  <a:solidFill>
                    <a:srgbClr val="000000"/>
                  </a:solidFill>
                  <a:latin typeface="华文楷体" panose="02010600040101010101" pitchFamily="2" charset="-122"/>
                </a:rPr>
                <a:t>车间</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36" name="文本框 50"/>
            <p:cNvSpPr txBox="1"/>
            <p:nvPr/>
          </p:nvSpPr>
          <p:spPr>
            <a:xfrm rot="1451145">
              <a:off x="547266" y="2234568"/>
              <a:ext cx="893502" cy="184041"/>
            </a:xfrm>
            <a:prstGeom prst="rect">
              <a:avLst/>
            </a:prstGeom>
            <a:solidFill>
              <a:schemeClr val="bg1"/>
            </a:solidFill>
          </p:spPr>
          <p:txBody>
            <a:bodyPr wrap="square" lIns="36000" rIns="36000" rtlCol="0">
              <a:noAutofit/>
            </a:bodyPr>
            <a:p>
              <a:r>
                <a:rPr lang="zh-CN" altLang="en-US" sz="1400" dirty="0">
                  <a:solidFill>
                    <a:srgbClr val="000000"/>
                  </a:solidFill>
                  <a:latin typeface="华文楷体" panose="02010600040101010101" pitchFamily="2" charset="-122"/>
                </a:rPr>
                <a:t>产品工序</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337" name="文本框 15"/>
            <p:cNvSpPr txBox="1"/>
            <p:nvPr/>
          </p:nvSpPr>
          <p:spPr>
            <a:xfrm rot="1617923">
              <a:off x="770108" y="2098931"/>
              <a:ext cx="1248554" cy="185116"/>
            </a:xfrm>
            <a:prstGeom prst="rect">
              <a:avLst/>
            </a:prstGeom>
            <a:solidFill>
              <a:schemeClr val="bg1"/>
            </a:solidFill>
          </p:spPr>
          <p:txBody>
            <a:bodyPr wrap="square" lIns="36000" rIns="36000" rtlCol="0">
              <a:noAutofit/>
            </a:bodyPr>
            <a:p>
              <a:r>
                <a:rPr lang="zh-CN" altLang="en-US" sz="1400" dirty="0">
                  <a:solidFill>
                    <a:srgbClr val="000000"/>
                  </a:solidFill>
                  <a:latin typeface="华文楷体" panose="02010600040101010101" pitchFamily="2" charset="-122"/>
                </a:rPr>
                <a:t>车间</a:t>
              </a:r>
              <a:r>
                <a:rPr lang="en-US" altLang="zh-CN" sz="1400" dirty="0">
                  <a:solidFill>
                    <a:srgbClr val="000000"/>
                  </a:solidFill>
                  <a:latin typeface="华文楷体" panose="02010600040101010101" pitchFamily="2" charset="-122"/>
                </a:rPr>
                <a:t>/</a:t>
              </a:r>
              <a:r>
                <a:rPr lang="zh-CN" altLang="en-US" sz="1400" dirty="0">
                  <a:solidFill>
                    <a:srgbClr val="000000"/>
                  </a:solidFill>
                  <a:latin typeface="华文楷体" panose="02010600040101010101" pitchFamily="2" charset="-122"/>
                </a:rPr>
                <a:t>分厂</a:t>
              </a:r>
              <a:r>
                <a:rPr lang="en-US" altLang="zh-CN" sz="1400" dirty="0">
                  <a:solidFill>
                    <a:srgbClr val="000000"/>
                  </a:solidFill>
                  <a:latin typeface="华文楷体" panose="02010600040101010101" pitchFamily="2" charset="-122"/>
                </a:rPr>
                <a:t>/</a:t>
              </a:r>
              <a:r>
                <a:rPr lang="zh-CN" altLang="en-US" sz="1400" dirty="0">
                  <a:solidFill>
                    <a:srgbClr val="000000"/>
                  </a:solidFill>
                  <a:latin typeface="华文楷体" panose="02010600040101010101" pitchFamily="2" charset="-122"/>
                </a:rPr>
                <a:t>工段</a:t>
              </a:r>
              <a:endParaRPr lang="en-US" sz="1400" dirty="0">
                <a:solidFill>
                  <a:srgbClr val="000000"/>
                </a:solidFill>
                <a:latin typeface="华文楷体" panose="02010600040101010101" pitchFamily="2" charset="-122"/>
                <a:ea typeface="华文楷体" panose="02010600040101010101" pitchFamily="2" charset="-122"/>
              </a:endParaRPr>
            </a:p>
          </p:txBody>
        </p:sp>
        <p:cxnSp>
          <p:nvCxnSpPr>
            <p:cNvPr id="3145983" name="直接连接符 4"/>
            <p:cNvCxnSpPr/>
            <p:nvPr/>
          </p:nvCxnSpPr>
          <p:spPr>
            <a:xfrm>
              <a:off x="606574" y="2559323"/>
              <a:ext cx="4918699"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4" name="直接连接符 45"/>
            <p:cNvCxnSpPr/>
            <p:nvPr/>
          </p:nvCxnSpPr>
          <p:spPr>
            <a:xfrm>
              <a:off x="606574" y="2990413"/>
              <a:ext cx="4918699"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5" name="直接连接符 46"/>
            <p:cNvCxnSpPr/>
            <p:nvPr/>
          </p:nvCxnSpPr>
          <p:spPr>
            <a:xfrm>
              <a:off x="636216" y="3476719"/>
              <a:ext cx="4889057"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6" name="直接连接符 47"/>
            <p:cNvCxnSpPr/>
            <p:nvPr/>
          </p:nvCxnSpPr>
          <p:spPr>
            <a:xfrm>
              <a:off x="673042" y="4010768"/>
              <a:ext cx="4852231"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7" name="直接连接符 48"/>
            <p:cNvCxnSpPr/>
            <p:nvPr/>
          </p:nvCxnSpPr>
          <p:spPr>
            <a:xfrm flipV="1">
              <a:off x="673042" y="4448471"/>
              <a:ext cx="4852232" cy="5538"/>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8" name="直接连接符 8"/>
            <p:cNvCxnSpPr/>
            <p:nvPr/>
          </p:nvCxnSpPr>
          <p:spPr>
            <a:xfrm>
              <a:off x="1869483" y="1961737"/>
              <a:ext cx="0" cy="3001715"/>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89" name="直接连接符 49"/>
            <p:cNvCxnSpPr/>
            <p:nvPr/>
          </p:nvCxnSpPr>
          <p:spPr>
            <a:xfrm>
              <a:off x="540105" y="1998048"/>
              <a:ext cx="1321641" cy="53762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338" name="文本框 51"/>
            <p:cNvSpPr txBox="1"/>
            <p:nvPr/>
          </p:nvSpPr>
          <p:spPr>
            <a:xfrm>
              <a:off x="765497" y="2647783"/>
              <a:ext cx="893502" cy="294303"/>
            </a:xfrm>
            <a:prstGeom prst="rect">
              <a:avLst/>
            </a:prstGeom>
            <a:solidFill>
              <a:srgbClr val="00A1DE"/>
            </a:solidFill>
          </p:spPr>
          <p:txBody>
            <a:bodyPr wrap="square" lIns="36000" rIns="36000" rtlCol="0">
              <a:noAutofit/>
            </a:bodyPr>
            <a:p>
              <a:pPr algn="ctr"/>
              <a:r>
                <a:rPr lang="zh-CN" altLang="en-US" sz="1600" dirty="0">
                  <a:solidFill>
                    <a:schemeClr val="bg1"/>
                  </a:solidFill>
                  <a:latin typeface="华文楷体" panose="02010600040101010101" pitchFamily="2" charset="-122"/>
                </a:rPr>
                <a:t>车序</a:t>
              </a:r>
              <a:endParaRPr lang="en-US" sz="1600" dirty="0">
                <a:solidFill>
                  <a:schemeClr val="bg1"/>
                </a:solidFill>
                <a:latin typeface="华文楷体" panose="02010600040101010101" pitchFamily="2" charset="-122"/>
                <a:ea typeface="华文楷体" panose="02010600040101010101" pitchFamily="2" charset="-122"/>
              </a:endParaRPr>
            </a:p>
          </p:txBody>
        </p:sp>
        <p:cxnSp>
          <p:nvCxnSpPr>
            <p:cNvPr id="3145990" name="直接连接符 52"/>
            <p:cNvCxnSpPr/>
            <p:nvPr/>
          </p:nvCxnSpPr>
          <p:spPr>
            <a:xfrm>
              <a:off x="2800048" y="1989551"/>
              <a:ext cx="0" cy="2973901"/>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sp>
          <p:nvSpPr>
            <p:cNvPr id="1050339" name="文本框 53"/>
            <p:cNvSpPr txBox="1"/>
            <p:nvPr/>
          </p:nvSpPr>
          <p:spPr>
            <a:xfrm>
              <a:off x="767162" y="3129962"/>
              <a:ext cx="893502" cy="294303"/>
            </a:xfrm>
            <a:prstGeom prst="rect">
              <a:avLst/>
            </a:prstGeom>
            <a:solidFill>
              <a:srgbClr val="00A1DE"/>
            </a:solidFill>
          </p:spPr>
          <p:txBody>
            <a:bodyPr wrap="square" lIns="36000" rIns="36000" rtlCol="0">
              <a:noAutofit/>
            </a:bodyPr>
            <a:p>
              <a:pPr algn="ctr"/>
              <a:r>
                <a:rPr lang="zh-CN" altLang="en-US" sz="1600" dirty="0">
                  <a:solidFill>
                    <a:schemeClr val="bg1"/>
                  </a:solidFill>
                  <a:latin typeface="华文楷体" panose="02010600040101010101" pitchFamily="2" charset="-122"/>
                </a:rPr>
                <a:t>铣序</a:t>
              </a:r>
              <a:endParaRPr lang="en-US" sz="1600" dirty="0">
                <a:solidFill>
                  <a:schemeClr val="bg1"/>
                </a:solidFill>
                <a:latin typeface="华文楷体" panose="02010600040101010101" pitchFamily="2" charset="-122"/>
                <a:ea typeface="华文楷体" panose="02010600040101010101" pitchFamily="2" charset="-122"/>
              </a:endParaRPr>
            </a:p>
          </p:txBody>
        </p:sp>
        <p:sp>
          <p:nvSpPr>
            <p:cNvPr id="1050340" name="文本框 55"/>
            <p:cNvSpPr txBox="1"/>
            <p:nvPr/>
          </p:nvSpPr>
          <p:spPr>
            <a:xfrm>
              <a:off x="765497" y="3620772"/>
              <a:ext cx="893502" cy="294303"/>
            </a:xfrm>
            <a:prstGeom prst="rect">
              <a:avLst/>
            </a:prstGeom>
            <a:solidFill>
              <a:srgbClr val="00A1DE"/>
            </a:solidFill>
          </p:spPr>
          <p:txBody>
            <a:bodyPr wrap="square" lIns="36000" rIns="36000" rtlCol="0">
              <a:noAutofit/>
            </a:bodyPr>
            <a:p>
              <a:pPr algn="ctr"/>
              <a:r>
                <a:rPr lang="zh-CN" altLang="en-US" sz="1600" dirty="0">
                  <a:solidFill>
                    <a:schemeClr val="bg1"/>
                  </a:solidFill>
                  <a:latin typeface="华文楷体" panose="02010600040101010101" pitchFamily="2" charset="-122"/>
                </a:rPr>
                <a:t>刨序</a:t>
              </a:r>
              <a:endParaRPr lang="en-US" sz="1600" dirty="0">
                <a:solidFill>
                  <a:schemeClr val="bg1"/>
                </a:solidFill>
                <a:latin typeface="华文楷体" panose="02010600040101010101" pitchFamily="2" charset="-122"/>
                <a:ea typeface="华文楷体" panose="02010600040101010101" pitchFamily="2" charset="-122"/>
              </a:endParaRPr>
            </a:p>
          </p:txBody>
        </p:sp>
        <p:sp>
          <p:nvSpPr>
            <p:cNvPr id="1050341" name="文本框 56"/>
            <p:cNvSpPr txBox="1"/>
            <p:nvPr/>
          </p:nvSpPr>
          <p:spPr>
            <a:xfrm>
              <a:off x="798730" y="4114846"/>
              <a:ext cx="893502" cy="294303"/>
            </a:xfrm>
            <a:prstGeom prst="rect">
              <a:avLst/>
            </a:prstGeom>
            <a:solidFill>
              <a:srgbClr val="00A1DE"/>
            </a:solidFill>
          </p:spPr>
          <p:txBody>
            <a:bodyPr wrap="square" lIns="36000" rIns="36000" rtlCol="0">
              <a:noAutofit/>
            </a:bodyPr>
            <a:p>
              <a:pPr algn="ctr"/>
              <a:r>
                <a:rPr lang="zh-CN" altLang="en-US" sz="1600" dirty="0">
                  <a:solidFill>
                    <a:schemeClr val="bg1"/>
                  </a:solidFill>
                  <a:latin typeface="华文楷体" panose="02010600040101010101" pitchFamily="2" charset="-122"/>
                </a:rPr>
                <a:t>磨序</a:t>
              </a:r>
              <a:endParaRPr lang="en-US" sz="1600" dirty="0">
                <a:solidFill>
                  <a:schemeClr val="bg1"/>
                </a:solidFill>
                <a:latin typeface="华文楷体" panose="02010600040101010101" pitchFamily="2" charset="-122"/>
                <a:ea typeface="华文楷体" panose="02010600040101010101" pitchFamily="2" charset="-122"/>
              </a:endParaRPr>
            </a:p>
          </p:txBody>
        </p:sp>
        <p:cxnSp>
          <p:nvCxnSpPr>
            <p:cNvPr id="3145991" name="直接连接符 57"/>
            <p:cNvCxnSpPr/>
            <p:nvPr/>
          </p:nvCxnSpPr>
          <p:spPr>
            <a:xfrm>
              <a:off x="540104" y="1961737"/>
              <a:ext cx="4985169"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sp>
          <p:nvSpPr>
            <p:cNvPr id="1050342" name="文本框 58"/>
            <p:cNvSpPr txBox="1"/>
            <p:nvPr/>
          </p:nvSpPr>
          <p:spPr>
            <a:xfrm>
              <a:off x="2049259" y="2159249"/>
              <a:ext cx="661579" cy="236789"/>
            </a:xfrm>
            <a:prstGeom prst="rect">
              <a:avLst/>
            </a:prstGeom>
            <a:solidFill>
              <a:schemeClr val="bg1"/>
            </a:solidFill>
          </p:spPr>
          <p:txBody>
            <a:bodyPr wrap="square" lIns="36000" rIns="36000" rtlCol="0">
              <a:noAutofit/>
            </a:bodyPr>
            <a:p>
              <a:r>
                <a:rPr lang="en-US" sz="1600" dirty="0">
                  <a:solidFill>
                    <a:srgbClr val="000000"/>
                  </a:solidFill>
                  <a:latin typeface="华文楷体" panose="02010600040101010101" pitchFamily="2" charset="-122"/>
                  <a:ea typeface="华文楷体" panose="02010600040101010101" pitchFamily="2" charset="-122"/>
                </a:rPr>
                <a:t>A</a:t>
              </a:r>
              <a:r>
                <a:rPr lang="zh-CN" altLang="en-US" sz="1600" dirty="0">
                  <a:solidFill>
                    <a:srgbClr val="000000"/>
                  </a:solidFill>
                  <a:latin typeface="华文楷体" panose="02010600040101010101" pitchFamily="2" charset="-122"/>
                </a:rPr>
                <a:t>车间</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3" name="文本框 59"/>
            <p:cNvSpPr txBox="1"/>
            <p:nvPr/>
          </p:nvSpPr>
          <p:spPr>
            <a:xfrm>
              <a:off x="2930672" y="2156268"/>
              <a:ext cx="661579" cy="236789"/>
            </a:xfrm>
            <a:prstGeom prst="rect">
              <a:avLst/>
            </a:prstGeom>
            <a:solidFill>
              <a:schemeClr val="bg1"/>
            </a:solidFill>
          </p:spPr>
          <p:txBody>
            <a:bodyPr wrap="square" lIns="36000" rIns="36000" rtlCol="0">
              <a:noAutofit/>
            </a:bodyPr>
            <a:p>
              <a:r>
                <a:rPr lang="en-US" altLang="zh-CN" sz="1600" dirty="0">
                  <a:solidFill>
                    <a:srgbClr val="000000"/>
                  </a:solidFill>
                  <a:latin typeface="华文楷体" panose="02010600040101010101" pitchFamily="2" charset="-122"/>
                </a:rPr>
                <a:t>B</a:t>
              </a:r>
              <a:r>
                <a:rPr lang="zh-CN" altLang="en-US" sz="1600" dirty="0">
                  <a:solidFill>
                    <a:srgbClr val="000000"/>
                  </a:solidFill>
                  <a:latin typeface="华文楷体" panose="02010600040101010101" pitchFamily="2" charset="-122"/>
                </a:rPr>
                <a:t>车间</a:t>
              </a:r>
              <a:endParaRPr lang="en-US" sz="1600" dirty="0">
                <a:solidFill>
                  <a:srgbClr val="000000"/>
                </a:solidFill>
                <a:latin typeface="华文楷体" panose="02010600040101010101" pitchFamily="2" charset="-122"/>
                <a:ea typeface="华文楷体" panose="02010600040101010101" pitchFamily="2" charset="-122"/>
              </a:endParaRPr>
            </a:p>
          </p:txBody>
        </p:sp>
        <p:cxnSp>
          <p:nvCxnSpPr>
            <p:cNvPr id="3145992" name="直接连接符 60"/>
            <p:cNvCxnSpPr/>
            <p:nvPr/>
          </p:nvCxnSpPr>
          <p:spPr>
            <a:xfrm>
              <a:off x="3722874" y="1960877"/>
              <a:ext cx="0" cy="3002574"/>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93" name="直接连接符 67"/>
            <p:cNvCxnSpPr/>
            <p:nvPr/>
          </p:nvCxnSpPr>
          <p:spPr>
            <a:xfrm>
              <a:off x="4661177" y="1989551"/>
              <a:ext cx="0" cy="2973901"/>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sp>
          <p:nvSpPr>
            <p:cNvPr id="1050344" name="文本框 76"/>
            <p:cNvSpPr txBox="1"/>
            <p:nvPr/>
          </p:nvSpPr>
          <p:spPr>
            <a:xfrm>
              <a:off x="1991405" y="2678048"/>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5</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5" name="文本框 77"/>
            <p:cNvSpPr txBox="1"/>
            <p:nvPr/>
          </p:nvSpPr>
          <p:spPr>
            <a:xfrm>
              <a:off x="2005530" y="3131862"/>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0</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6" name="文本框 78"/>
            <p:cNvSpPr txBox="1"/>
            <p:nvPr/>
          </p:nvSpPr>
          <p:spPr>
            <a:xfrm>
              <a:off x="2002420" y="3672202"/>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4</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7" name="文本框 79"/>
            <p:cNvSpPr txBox="1"/>
            <p:nvPr/>
          </p:nvSpPr>
          <p:spPr>
            <a:xfrm>
              <a:off x="2002420" y="4125127"/>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1</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8" name="文本框 81"/>
            <p:cNvSpPr txBox="1"/>
            <p:nvPr/>
          </p:nvSpPr>
          <p:spPr>
            <a:xfrm>
              <a:off x="2932985" y="2657395"/>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0</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49" name="文本框 82"/>
            <p:cNvSpPr txBox="1"/>
            <p:nvPr/>
          </p:nvSpPr>
          <p:spPr>
            <a:xfrm>
              <a:off x="2947110" y="3111209"/>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5</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0" name="文本框 83"/>
            <p:cNvSpPr txBox="1"/>
            <p:nvPr/>
          </p:nvSpPr>
          <p:spPr>
            <a:xfrm>
              <a:off x="2944000" y="3651549"/>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0</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1" name="文本框 84"/>
            <p:cNvSpPr txBox="1"/>
            <p:nvPr/>
          </p:nvSpPr>
          <p:spPr>
            <a:xfrm>
              <a:off x="2944000" y="4104474"/>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1</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2" name="文本框 85"/>
            <p:cNvSpPr txBox="1"/>
            <p:nvPr/>
          </p:nvSpPr>
          <p:spPr>
            <a:xfrm>
              <a:off x="3852535" y="2666208"/>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3</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3" name="文本框 86"/>
            <p:cNvSpPr txBox="1"/>
            <p:nvPr/>
          </p:nvSpPr>
          <p:spPr>
            <a:xfrm>
              <a:off x="3866660" y="3120022"/>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2</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4" name="文本框 87"/>
            <p:cNvSpPr txBox="1"/>
            <p:nvPr/>
          </p:nvSpPr>
          <p:spPr>
            <a:xfrm>
              <a:off x="3863550" y="3660362"/>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5</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5" name="文本框 88"/>
            <p:cNvSpPr txBox="1"/>
            <p:nvPr/>
          </p:nvSpPr>
          <p:spPr>
            <a:xfrm>
              <a:off x="3863550" y="4113288"/>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1</a:t>
              </a:r>
              <a:endParaRPr lang="en-US" sz="1600" dirty="0">
                <a:solidFill>
                  <a:srgbClr val="000000"/>
                </a:solidFill>
                <a:latin typeface="华文楷体" panose="02010600040101010101" pitchFamily="2" charset="-122"/>
                <a:ea typeface="华文楷体" panose="02010600040101010101" pitchFamily="2" charset="-122"/>
              </a:endParaRPr>
            </a:p>
          </p:txBody>
        </p:sp>
        <p:cxnSp>
          <p:nvCxnSpPr>
            <p:cNvPr id="3145994" name="直接连接符 90"/>
            <p:cNvCxnSpPr/>
            <p:nvPr/>
          </p:nvCxnSpPr>
          <p:spPr>
            <a:xfrm>
              <a:off x="5525273" y="1998048"/>
              <a:ext cx="0" cy="2965403"/>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cxnSp>
          <p:nvCxnSpPr>
            <p:cNvPr id="3145995" name="直接连接符 91"/>
            <p:cNvCxnSpPr/>
            <p:nvPr/>
          </p:nvCxnSpPr>
          <p:spPr>
            <a:xfrm>
              <a:off x="673042" y="4963451"/>
              <a:ext cx="4852231" cy="0"/>
            </a:xfrm>
            <a:prstGeom prst="line">
              <a:avLst/>
            </a:prstGeom>
            <a:ln w="6350">
              <a:prstDash val="dashDot"/>
              <a:tailEnd type="none"/>
            </a:ln>
          </p:spPr>
          <p:style>
            <a:lnRef idx="1">
              <a:schemeClr val="dk1"/>
            </a:lnRef>
            <a:fillRef idx="0">
              <a:schemeClr val="dk1"/>
            </a:fillRef>
            <a:effectRef idx="0">
              <a:schemeClr val="dk1"/>
            </a:effectRef>
            <a:fontRef idx="minor">
              <a:schemeClr val="tx1"/>
            </a:fontRef>
          </p:style>
        </p:cxnSp>
        <p:sp>
          <p:nvSpPr>
            <p:cNvPr id="1050356" name="文本框 105"/>
            <p:cNvSpPr txBox="1"/>
            <p:nvPr/>
          </p:nvSpPr>
          <p:spPr>
            <a:xfrm>
              <a:off x="805980" y="4506966"/>
              <a:ext cx="849176" cy="342533"/>
            </a:xfrm>
            <a:prstGeom prst="rect">
              <a:avLst/>
            </a:prstGeom>
            <a:solidFill>
              <a:schemeClr val="bg1"/>
            </a:solidFill>
          </p:spPr>
          <p:txBody>
            <a:bodyPr wrap="square" lIns="36000" rIns="36000" rtlCol="0">
              <a:noAutofit/>
            </a:bodyPr>
            <a:p>
              <a:r>
                <a:rPr lang="zh-CN" altLang="en-US" sz="1400" dirty="0">
                  <a:solidFill>
                    <a:srgbClr val="000000"/>
                  </a:solidFill>
                  <a:latin typeface="华文楷体" panose="02010600040101010101" pitchFamily="2" charset="-122"/>
                </a:rPr>
                <a:t>车间作业工时合计</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357" name="文本框 107"/>
            <p:cNvSpPr txBox="1"/>
            <p:nvPr/>
          </p:nvSpPr>
          <p:spPr>
            <a:xfrm>
              <a:off x="4783100" y="2685209"/>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8</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8" name="文本框 108"/>
            <p:cNvSpPr txBox="1"/>
            <p:nvPr/>
          </p:nvSpPr>
          <p:spPr>
            <a:xfrm>
              <a:off x="4797225" y="3139023"/>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7</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59" name="文本框 109"/>
            <p:cNvSpPr txBox="1"/>
            <p:nvPr/>
          </p:nvSpPr>
          <p:spPr>
            <a:xfrm>
              <a:off x="4794115" y="3679363"/>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9</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60" name="文本框 110"/>
            <p:cNvSpPr txBox="1"/>
            <p:nvPr/>
          </p:nvSpPr>
          <p:spPr>
            <a:xfrm>
              <a:off x="4794115" y="4098907"/>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3</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61" name="文本框 111"/>
            <p:cNvSpPr txBox="1"/>
            <p:nvPr/>
          </p:nvSpPr>
          <p:spPr>
            <a:xfrm>
              <a:off x="2005530" y="4611433"/>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10</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62" name="文本框 112"/>
            <p:cNvSpPr txBox="1"/>
            <p:nvPr/>
          </p:nvSpPr>
          <p:spPr>
            <a:xfrm>
              <a:off x="2947110" y="4590780"/>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6</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63" name="文本框 113"/>
            <p:cNvSpPr txBox="1"/>
            <p:nvPr/>
          </p:nvSpPr>
          <p:spPr>
            <a:xfrm>
              <a:off x="3866660" y="4599594"/>
              <a:ext cx="661579" cy="236789"/>
            </a:xfrm>
            <a:prstGeom prst="rect">
              <a:avLst/>
            </a:prstGeom>
            <a:solidFill>
              <a:schemeClr val="bg1"/>
            </a:solidFill>
          </p:spPr>
          <p:txBody>
            <a:bodyPr wrap="square" lIns="36000" rIns="36000" rtlCol="0">
              <a:noAutofit/>
            </a:bodyPr>
            <a:p>
              <a:pPr algn="ctr"/>
              <a:r>
                <a:rPr lang="en-US" altLang="zh-CN" sz="1600" dirty="0">
                  <a:solidFill>
                    <a:srgbClr val="000000"/>
                  </a:solidFill>
                  <a:latin typeface="华文楷体" panose="02010600040101010101" pitchFamily="2" charset="-122"/>
                </a:rPr>
                <a:t>11</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364" name="文本框 114"/>
            <p:cNvSpPr txBox="1"/>
            <p:nvPr/>
          </p:nvSpPr>
          <p:spPr>
            <a:xfrm>
              <a:off x="4675302" y="4454009"/>
              <a:ext cx="842512" cy="509442"/>
            </a:xfrm>
            <a:prstGeom prst="rect">
              <a:avLst/>
            </a:prstGeom>
            <a:solidFill>
              <a:schemeClr val="tx2"/>
            </a:solidFill>
          </p:spPr>
          <p:txBody>
            <a:bodyPr wrap="square" lIns="36000" rIns="36000" rtlCol="0" anchor="ctr" anchorCtr="0">
              <a:noAutofit/>
            </a:bodyPr>
            <a:p>
              <a:pPr algn="ctr"/>
              <a:r>
                <a:rPr lang="en-US" altLang="zh-CN" sz="2400" b="1" dirty="0">
                  <a:solidFill>
                    <a:srgbClr val="FFFFFF"/>
                  </a:solidFill>
                  <a:latin typeface="华文楷体" panose="02010600040101010101" pitchFamily="2" charset="-122"/>
                </a:rPr>
                <a:t>27</a:t>
              </a:r>
              <a:endParaRPr lang="en-US" sz="2400" b="1" dirty="0">
                <a:solidFill>
                  <a:srgbClr val="FFFFFF"/>
                </a:solidFill>
                <a:latin typeface="华文楷体" panose="02010600040101010101" pitchFamily="2" charset="-122"/>
                <a:ea typeface="华文楷体" panose="02010600040101010101" pitchFamily="2" charset="-122"/>
              </a:endParaRPr>
            </a:p>
          </p:txBody>
        </p:sp>
      </p:grpSp>
      <p:sp>
        <p:nvSpPr>
          <p:cNvPr id="1050365" name="梯形 115"/>
          <p:cNvSpPr/>
          <p:nvPr/>
        </p:nvSpPr>
        <p:spPr>
          <a:xfrm rot="5400000">
            <a:off x="3670725" y="4167149"/>
            <a:ext cx="3958465" cy="181860"/>
          </a:xfrm>
          <a:prstGeom prst="trapezoid">
            <a:avLst/>
          </a:prstGeom>
          <a:solidFill>
            <a:srgbClr val="00A1DE"/>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66" name="圆角矩形 119"/>
          <p:cNvSpPr/>
          <p:nvPr/>
        </p:nvSpPr>
        <p:spPr bwMode="gray">
          <a:xfrm>
            <a:off x="818098" y="5787132"/>
            <a:ext cx="1249107" cy="308318"/>
          </a:xfrm>
          <a:prstGeom prst="roundRect">
            <a:avLst/>
          </a:prstGeom>
          <a:solidFill>
            <a:srgbClr val="565656"/>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产成品</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367" name="圆角矩形 120"/>
          <p:cNvSpPr/>
          <p:nvPr/>
        </p:nvSpPr>
        <p:spPr bwMode="gray">
          <a:xfrm>
            <a:off x="2452126" y="5784418"/>
            <a:ext cx="1249107" cy="308318"/>
          </a:xfrm>
          <a:prstGeom prst="roundRect">
            <a:avLst/>
          </a:prstGeom>
          <a:solidFill>
            <a:srgbClr val="565656"/>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半成品</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368" name="圆角矩形 121"/>
          <p:cNvSpPr/>
          <p:nvPr/>
        </p:nvSpPr>
        <p:spPr bwMode="gray">
          <a:xfrm>
            <a:off x="4115533" y="5784418"/>
            <a:ext cx="1249107" cy="308318"/>
          </a:xfrm>
          <a:prstGeom prst="roundRect">
            <a:avLst/>
          </a:prstGeom>
          <a:solidFill>
            <a:srgbClr val="565656"/>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chemeClr val="bg1"/>
                </a:solidFill>
                <a:latin typeface="华文楷体" panose="02010600040101010101" pitchFamily="2" charset="-122"/>
              </a:rPr>
              <a:t>在制品</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369" name="下箭头 123"/>
          <p:cNvSpPr/>
          <p:nvPr/>
        </p:nvSpPr>
        <p:spPr>
          <a:xfrm>
            <a:off x="1641935" y="5303362"/>
            <a:ext cx="1094823" cy="243973"/>
          </a:xfrm>
          <a:prstGeom prst="downArrow">
            <a:avLst/>
          </a:prstGeom>
          <a:solidFill>
            <a:schemeClr val="tx2">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70" name="圆角矩形 124"/>
          <p:cNvSpPr/>
          <p:nvPr/>
        </p:nvSpPr>
        <p:spPr>
          <a:xfrm>
            <a:off x="5865425" y="2033123"/>
            <a:ext cx="3548800" cy="1102503"/>
          </a:xfrm>
          <a:prstGeom prst="roundRect">
            <a:avLst>
              <a:gd name="adj" fmla="val 3057"/>
            </a:avLst>
          </a:prstGeom>
          <a:noFill/>
          <a:ln w="15875">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dirty="0">
              <a:solidFill>
                <a:srgbClr val="FFFFFF"/>
              </a:solidFill>
              <a:latin typeface="华文楷体" panose="02010600040101010101" pitchFamily="2" charset="-122"/>
            </a:endParaRPr>
          </a:p>
        </p:txBody>
      </p:sp>
      <p:sp>
        <p:nvSpPr>
          <p:cNvPr id="1050371" name="下箭头 125"/>
          <p:cNvSpPr/>
          <p:nvPr/>
        </p:nvSpPr>
        <p:spPr>
          <a:xfrm>
            <a:off x="3419291" y="5304696"/>
            <a:ext cx="1094823" cy="243973"/>
          </a:xfrm>
          <a:prstGeom prst="downArrow">
            <a:avLst/>
          </a:prstGeom>
          <a:solidFill>
            <a:schemeClr val="tx2">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372" name="圆角矩形 126"/>
          <p:cNvSpPr/>
          <p:nvPr/>
        </p:nvSpPr>
        <p:spPr bwMode="gray">
          <a:xfrm>
            <a:off x="5873828" y="1772816"/>
            <a:ext cx="1381557" cy="270555"/>
          </a:xfrm>
          <a:prstGeom prst="roundRect">
            <a:avLst/>
          </a:prstGeom>
          <a:solidFill>
            <a:srgbClr val="AFE8FF"/>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变动成本</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373" name="圆角矩形 127"/>
          <p:cNvSpPr/>
          <p:nvPr/>
        </p:nvSpPr>
        <p:spPr>
          <a:xfrm>
            <a:off x="5868696" y="3689307"/>
            <a:ext cx="3548800" cy="982739"/>
          </a:xfrm>
          <a:prstGeom prst="roundRect">
            <a:avLst>
              <a:gd name="adj" fmla="val 3057"/>
            </a:avLst>
          </a:prstGeom>
          <a:noFill/>
          <a:ln w="15875">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dirty="0">
              <a:solidFill>
                <a:srgbClr val="FFFFFF"/>
              </a:solidFill>
              <a:latin typeface="华文楷体" panose="02010600040101010101" pitchFamily="2" charset="-122"/>
            </a:endParaRPr>
          </a:p>
        </p:txBody>
      </p:sp>
      <p:sp>
        <p:nvSpPr>
          <p:cNvPr id="1050374" name="圆角矩形 128"/>
          <p:cNvSpPr/>
          <p:nvPr/>
        </p:nvSpPr>
        <p:spPr bwMode="gray">
          <a:xfrm>
            <a:off x="5877099" y="3429000"/>
            <a:ext cx="1381557" cy="270555"/>
          </a:xfrm>
          <a:prstGeom prst="roundRect">
            <a:avLst/>
          </a:prstGeom>
          <a:solidFill>
            <a:srgbClr val="AFE8FF"/>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固定成本</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375" name="矩形 129"/>
          <p:cNvSpPr/>
          <p:nvPr/>
        </p:nvSpPr>
        <p:spPr>
          <a:xfrm>
            <a:off x="6013655" y="2221620"/>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工人工资</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76" name="矩形 130"/>
          <p:cNvSpPr/>
          <p:nvPr/>
        </p:nvSpPr>
        <p:spPr>
          <a:xfrm>
            <a:off x="7189956" y="2228183"/>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变动费用</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77" name="矩形 132"/>
          <p:cNvSpPr/>
          <p:nvPr/>
        </p:nvSpPr>
        <p:spPr>
          <a:xfrm>
            <a:off x="560512" y="700534"/>
            <a:ext cx="9066087" cy="967740"/>
          </a:xfrm>
          <a:prstGeom prst="rect">
            <a:avLst/>
          </a:prstGeom>
        </p:spPr>
        <p:txBody>
          <a:bodyPr wrap="square">
            <a:spAutoFit/>
          </a:bodyPr>
          <a:p>
            <a:pPr marL="203200" indent="-203200">
              <a:spcBef>
                <a:spcPts val="600"/>
              </a:spcBef>
              <a:buSzPct val="100000"/>
              <a:buFont typeface="Arial" panose="020B0604020202020204"/>
              <a:buChar char="•"/>
            </a:pPr>
            <a:r>
              <a:rPr lang="zh-CN" altLang="en-US" dirty="0">
                <a:solidFill>
                  <a:srgbClr val="313131"/>
                </a:solidFill>
                <a:latin typeface="华文楷体" panose="02010600040101010101" pitchFamily="2" charset="-122"/>
              </a:rPr>
              <a:t>根据产品生产组织特性来制定费用成本分摊原则</a:t>
            </a:r>
            <a:r>
              <a:rPr lang="en-US" altLang="zh-CN"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支撑成本分摊计算</a:t>
            </a:r>
            <a:r>
              <a:rPr lang="zh-CN" altLang="en-US" b="1" dirty="0">
                <a:solidFill>
                  <a:srgbClr val="002776"/>
                </a:solidFill>
                <a:latin typeface="华文楷体" panose="02010600040101010101" pitchFamily="2" charset="-122"/>
              </a:rPr>
              <a:t>兼容性</a:t>
            </a:r>
            <a:r>
              <a:rPr lang="zh-CN" altLang="en-US" dirty="0">
                <a:solidFill>
                  <a:srgbClr val="313131"/>
                </a:solidFill>
                <a:latin typeface="华文楷体" panose="02010600040101010101" pitchFamily="2" charset="-122"/>
              </a:rPr>
              <a:t>；</a:t>
            </a:r>
            <a:endParaRPr lang="en-US" altLang="zh-CN" dirty="0">
              <a:solidFill>
                <a:srgbClr val="313131"/>
              </a:solidFill>
              <a:latin typeface="华文楷体" panose="02010600040101010101" pitchFamily="2" charset="-122"/>
            </a:endParaRPr>
          </a:p>
          <a:p>
            <a:pPr marL="203200" indent="-203200">
              <a:spcBef>
                <a:spcPts val="600"/>
              </a:spcBef>
              <a:buSzPct val="100000"/>
              <a:buFont typeface="Arial" panose="020B0604020202020204"/>
              <a:buChar char="•"/>
            </a:pPr>
            <a:r>
              <a:rPr lang="zh-CN" altLang="en-US" dirty="0">
                <a:solidFill>
                  <a:srgbClr val="313131"/>
                </a:solidFill>
                <a:latin typeface="华文楷体" panose="02010600040101010101" pitchFamily="2" charset="-122"/>
              </a:rPr>
              <a:t>根据费用的发生形态分为</a:t>
            </a:r>
            <a:r>
              <a:rPr lang="zh-CN" altLang="en-US" b="1" dirty="0">
                <a:solidFill>
                  <a:srgbClr val="002776"/>
                </a:solidFill>
                <a:latin typeface="华文楷体" panose="02010600040101010101" pitchFamily="2" charset="-122"/>
              </a:rPr>
              <a:t>变动成本和固定成本</a:t>
            </a:r>
            <a:r>
              <a:rPr lang="zh-CN" altLang="en-US" dirty="0">
                <a:solidFill>
                  <a:srgbClr val="313131"/>
                </a:solidFill>
                <a:latin typeface="华文楷体" panose="02010600040101010101" pitchFamily="2" charset="-122"/>
              </a:rPr>
              <a:t>两部分</a:t>
            </a:r>
            <a:r>
              <a:rPr lang="en-US" altLang="zh-CN"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可通过分厂、车间、工段或班组为分摊计算单元，以工时权重为依据进行费用成本分摊；</a:t>
            </a:r>
            <a:endParaRPr lang="en-US" altLang="zh-CN" dirty="0">
              <a:solidFill>
                <a:srgbClr val="313131"/>
              </a:solidFill>
              <a:latin typeface="华文楷体" panose="02010600040101010101" pitchFamily="2" charset="-122"/>
            </a:endParaRPr>
          </a:p>
        </p:txBody>
      </p:sp>
      <p:sp>
        <p:nvSpPr>
          <p:cNvPr id="1050378" name="矩形 138"/>
          <p:cNvSpPr/>
          <p:nvPr/>
        </p:nvSpPr>
        <p:spPr>
          <a:xfrm>
            <a:off x="8347542" y="2245362"/>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400" b="1" dirty="0">
                <a:solidFill>
                  <a:schemeClr val="bg1"/>
                </a:solidFill>
                <a:latin typeface="华文楷体" panose="02010600040101010101" pitchFamily="2" charset="-122"/>
              </a:rPr>
              <a:t>……</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79" name="矩形 139"/>
          <p:cNvSpPr/>
          <p:nvPr/>
        </p:nvSpPr>
        <p:spPr>
          <a:xfrm>
            <a:off x="6033120" y="3816036"/>
            <a:ext cx="967350" cy="306702"/>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折旧</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0" name="矩形 140"/>
          <p:cNvSpPr/>
          <p:nvPr/>
        </p:nvSpPr>
        <p:spPr>
          <a:xfrm>
            <a:off x="7209421" y="3789040"/>
            <a:ext cx="967350" cy="306702"/>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固定费用</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1" name="矩形 141"/>
          <p:cNvSpPr/>
          <p:nvPr/>
        </p:nvSpPr>
        <p:spPr>
          <a:xfrm>
            <a:off x="8367007" y="3807950"/>
            <a:ext cx="967350" cy="306702"/>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400" b="1" dirty="0">
                <a:solidFill>
                  <a:schemeClr val="bg1"/>
                </a:solidFill>
                <a:latin typeface="华文楷体" panose="02010600040101010101" pitchFamily="2" charset="-122"/>
              </a:rPr>
              <a:t>…..</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2" name="矩形 142"/>
          <p:cNvSpPr/>
          <p:nvPr/>
        </p:nvSpPr>
        <p:spPr>
          <a:xfrm>
            <a:off x="6656770" y="2653668"/>
            <a:ext cx="1752614" cy="317286"/>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变动差异</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3" name="矩形 143"/>
          <p:cNvSpPr/>
          <p:nvPr/>
        </p:nvSpPr>
        <p:spPr>
          <a:xfrm>
            <a:off x="6785801" y="4230382"/>
            <a:ext cx="1752614" cy="322107"/>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固定差异</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4" name="圆角矩形 144"/>
          <p:cNvSpPr/>
          <p:nvPr/>
        </p:nvSpPr>
        <p:spPr>
          <a:xfrm>
            <a:off x="5868696" y="5350833"/>
            <a:ext cx="3548800" cy="1102503"/>
          </a:xfrm>
          <a:prstGeom prst="roundRect">
            <a:avLst>
              <a:gd name="adj" fmla="val 3057"/>
            </a:avLst>
          </a:prstGeom>
          <a:noFill/>
          <a:ln w="15875">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p>
            <a:pPr marL="0" lvl="2" algn="ctr" eaLnBrk="0" fontAlgn="ctr" hangingPunct="0">
              <a:buClr>
                <a:srgbClr val="FF0000"/>
              </a:buClr>
              <a:buSzPct val="70000"/>
              <a:tabLst>
                <a:tab pos="136525" algn="l"/>
              </a:tabLst>
            </a:pPr>
            <a:endParaRPr lang="zh-CN" altLang="en-US" sz="1600" dirty="0">
              <a:solidFill>
                <a:srgbClr val="FFFFFF"/>
              </a:solidFill>
              <a:latin typeface="华文楷体" panose="02010600040101010101" pitchFamily="2" charset="-122"/>
            </a:endParaRPr>
          </a:p>
        </p:txBody>
      </p:sp>
      <p:sp>
        <p:nvSpPr>
          <p:cNvPr id="1050385" name="圆角矩形 145"/>
          <p:cNvSpPr/>
          <p:nvPr/>
        </p:nvSpPr>
        <p:spPr bwMode="gray">
          <a:xfrm>
            <a:off x="5877099" y="5090526"/>
            <a:ext cx="1381557" cy="270555"/>
          </a:xfrm>
          <a:prstGeom prst="roundRect">
            <a:avLst/>
          </a:prstGeom>
          <a:solidFill>
            <a:srgbClr val="AFE8FF"/>
          </a:solidFill>
          <a:ln w="15875" algn="ctr">
            <a:noFill/>
            <a:prstDash val="dash"/>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000000"/>
                </a:solidFill>
                <a:latin typeface="华文楷体" panose="02010600040101010101" pitchFamily="2" charset="-122"/>
              </a:rPr>
              <a:t>分摊计算</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386" name="矩形 146"/>
          <p:cNvSpPr/>
          <p:nvPr/>
        </p:nvSpPr>
        <p:spPr>
          <a:xfrm>
            <a:off x="6016926" y="5539330"/>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分厂</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7" name="矩形 147"/>
          <p:cNvSpPr/>
          <p:nvPr/>
        </p:nvSpPr>
        <p:spPr>
          <a:xfrm>
            <a:off x="7193227" y="5545893"/>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车间</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8" name="矩形 148"/>
          <p:cNvSpPr/>
          <p:nvPr/>
        </p:nvSpPr>
        <p:spPr>
          <a:xfrm>
            <a:off x="8350813" y="5563072"/>
            <a:ext cx="967350" cy="337633"/>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工段</a:t>
            </a:r>
            <a:r>
              <a:rPr lang="en-US" altLang="zh-CN" sz="1400" b="1" dirty="0">
                <a:solidFill>
                  <a:schemeClr val="bg1"/>
                </a:solidFill>
                <a:latin typeface="华文楷体" panose="02010600040101010101" pitchFamily="2" charset="-122"/>
              </a:rPr>
              <a:t>/</a:t>
            </a:r>
            <a:r>
              <a:rPr lang="zh-CN" altLang="en-US" sz="1400" b="1" dirty="0">
                <a:solidFill>
                  <a:schemeClr val="bg1"/>
                </a:solidFill>
                <a:latin typeface="华文楷体" panose="02010600040101010101" pitchFamily="2" charset="-122"/>
              </a:rPr>
              <a:t>班组</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89" name="矩形 149"/>
          <p:cNvSpPr/>
          <p:nvPr/>
        </p:nvSpPr>
        <p:spPr>
          <a:xfrm>
            <a:off x="6660041" y="5971378"/>
            <a:ext cx="1752614" cy="317286"/>
          </a:xfrm>
          <a:prstGeom prst="rect">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chemeClr val="bg1"/>
                </a:solidFill>
                <a:latin typeface="华文楷体" panose="02010600040101010101" pitchFamily="2" charset="-122"/>
              </a:rPr>
              <a:t>工时权重</a:t>
            </a:r>
            <a:endParaRPr lang="en-US" sz="1400" b="1" dirty="0">
              <a:solidFill>
                <a:schemeClr val="bg1"/>
              </a:solidFill>
              <a:latin typeface="华文楷体" panose="02010600040101010101" pitchFamily="2" charset="-122"/>
              <a:ea typeface="华文楷体" panose="02010600040101010101" pitchFamily="2" charset="-122"/>
            </a:endParaRPr>
          </a:p>
        </p:txBody>
      </p:sp>
      <p:sp>
        <p:nvSpPr>
          <p:cNvPr id="1050390" name="椭圆 150"/>
          <p:cNvSpPr/>
          <p:nvPr/>
        </p:nvSpPr>
        <p:spPr>
          <a:xfrm>
            <a:off x="5819797" y="1728533"/>
            <a:ext cx="357339" cy="332315"/>
          </a:xfrm>
          <a:prstGeom prst="ellips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chemeClr val="bg1"/>
                </a:solidFill>
                <a:latin typeface="华文楷体" panose="02010600040101010101" pitchFamily="2" charset="-122"/>
              </a:rPr>
              <a:t>1</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391" name="椭圆 151"/>
          <p:cNvSpPr/>
          <p:nvPr/>
        </p:nvSpPr>
        <p:spPr>
          <a:xfrm>
            <a:off x="5819797" y="3384717"/>
            <a:ext cx="357339" cy="332315"/>
          </a:xfrm>
          <a:prstGeom prst="ellips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chemeClr val="bg1"/>
                </a:solidFill>
                <a:latin typeface="华文楷体" panose="02010600040101010101" pitchFamily="2" charset="-122"/>
              </a:rPr>
              <a:t>2</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392" name="椭圆 152"/>
          <p:cNvSpPr/>
          <p:nvPr/>
        </p:nvSpPr>
        <p:spPr>
          <a:xfrm>
            <a:off x="5817096" y="5040901"/>
            <a:ext cx="357339" cy="332315"/>
          </a:xfrm>
          <a:prstGeom prst="ellips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chemeClr val="bg1"/>
                </a:solidFill>
                <a:latin typeface="华文楷体" panose="02010600040101010101" pitchFamily="2" charset="-122"/>
              </a:rPr>
              <a:t>3</a:t>
            </a:r>
            <a:endParaRPr lang="en-US" sz="1600" b="1"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368" name=""/>
        <p:cNvGrpSpPr/>
        <p:nvPr/>
      </p:nvGrpSpPr>
      <p:grpSpPr>
        <a:xfrm>
          <a:off x="0" y="0"/>
          <a:ext cx="0" cy="0"/>
          <a:chOff x="0" y="0"/>
          <a:chExt cx="0" cy="0"/>
        </a:xfrm>
      </p:grpSpPr>
      <p:sp>
        <p:nvSpPr>
          <p:cNvPr id="1050393" name="矩形 76"/>
          <p:cNvSpPr/>
          <p:nvPr/>
        </p:nvSpPr>
        <p:spPr>
          <a:xfrm>
            <a:off x="2913602" y="5353846"/>
            <a:ext cx="6359878" cy="595434"/>
          </a:xfrm>
          <a:prstGeom prst="rect">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0394" name="标题 1"/>
          <p:cNvSpPr>
            <a:spLocks noGrp="1"/>
          </p:cNvSpPr>
          <p:nvPr>
            <p:ph type="title"/>
          </p:nvPr>
        </p:nvSpPr>
        <p:spPr/>
        <p:txBody>
          <a:bodyPr/>
          <a:p>
            <a:r>
              <a:rPr lang="zh-CN" altLang="en-US" dirty="0"/>
              <a:t>成本管理要素之设备成本</a:t>
            </a:r>
            <a:endParaRPr lang="en-US" dirty="0"/>
          </a:p>
        </p:txBody>
      </p:sp>
      <p:sp>
        <p:nvSpPr>
          <p:cNvPr id="1050395" name="矩形 83"/>
          <p:cNvSpPr/>
          <p:nvPr/>
        </p:nvSpPr>
        <p:spPr>
          <a:xfrm>
            <a:off x="560512" y="762000"/>
            <a:ext cx="9066087" cy="967740"/>
          </a:xfrm>
          <a:prstGeom prst="rect">
            <a:avLst/>
          </a:prstGeom>
        </p:spPr>
        <p:txBody>
          <a:bodyPr wrap="square">
            <a:spAutoFit/>
          </a:bodyPr>
          <a:p>
            <a:pPr marL="203200" indent="-203200">
              <a:spcBef>
                <a:spcPts val="600"/>
              </a:spcBef>
              <a:buSzPct val="100000"/>
              <a:buFont typeface="Arial" panose="020B0604020202020204"/>
              <a:buChar char="•"/>
            </a:pPr>
            <a:r>
              <a:rPr lang="zh-CN" altLang="en-US" dirty="0">
                <a:solidFill>
                  <a:srgbClr val="313131"/>
                </a:solidFill>
                <a:latin typeface="华文楷体" panose="02010600040101010101" pitchFamily="2" charset="-122"/>
              </a:rPr>
              <a:t>在</a:t>
            </a:r>
            <a:r>
              <a:rPr lang="zh-CN" altLang="en-US" b="1" dirty="0">
                <a:solidFill>
                  <a:srgbClr val="92D400"/>
                </a:solidFill>
                <a:latin typeface="华文楷体" panose="02010600040101010101" pitchFamily="2" charset="-122"/>
              </a:rPr>
              <a:t>重资产运行</a:t>
            </a:r>
            <a:r>
              <a:rPr lang="zh-CN" altLang="en-US" dirty="0">
                <a:solidFill>
                  <a:srgbClr val="313131"/>
                </a:solidFill>
                <a:latin typeface="华文楷体" panose="02010600040101010101" pitchFamily="2" charset="-122"/>
              </a:rPr>
              <a:t>的装备制造业，设备运行与折旧成本将构成产品成本的重要组成部分；</a:t>
            </a:r>
            <a:endParaRPr lang="en-US" altLang="zh-CN" dirty="0">
              <a:solidFill>
                <a:srgbClr val="313131"/>
              </a:solidFill>
              <a:latin typeface="华文楷体" panose="02010600040101010101" pitchFamily="2" charset="-122"/>
            </a:endParaRPr>
          </a:p>
          <a:p>
            <a:pPr marL="203200" indent="-203200">
              <a:spcBef>
                <a:spcPts val="600"/>
              </a:spcBef>
              <a:buSzPct val="100000"/>
              <a:buFont typeface="Arial" panose="020B0604020202020204"/>
              <a:buChar char="•"/>
            </a:pPr>
            <a:r>
              <a:rPr lang="zh-CN" altLang="en-US" dirty="0">
                <a:solidFill>
                  <a:srgbClr val="313131"/>
                </a:solidFill>
                <a:latin typeface="华文楷体" panose="02010600040101010101" pitchFamily="2" charset="-122"/>
              </a:rPr>
              <a:t>设备费用以产品加工实际作业为</a:t>
            </a:r>
            <a:r>
              <a:rPr lang="zh-CN" altLang="en-US" b="1" dirty="0">
                <a:solidFill>
                  <a:srgbClr val="92D400"/>
                </a:solidFill>
                <a:latin typeface="华文楷体" panose="02010600040101010101" pitchFamily="2" charset="-122"/>
              </a:rPr>
              <a:t>精细化管理目标</a:t>
            </a:r>
            <a:r>
              <a:rPr lang="zh-CN" altLang="en-US" dirty="0">
                <a:solidFill>
                  <a:srgbClr val="313131"/>
                </a:solidFill>
                <a:latin typeface="华文楷体" panose="02010600040101010101" pitchFamily="2" charset="-122"/>
              </a:rPr>
              <a:t>，将按照分厂</a:t>
            </a:r>
            <a:r>
              <a:rPr lang="en-US" altLang="zh-CN"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车间</a:t>
            </a:r>
            <a:r>
              <a:rPr lang="en-US" altLang="zh-CN"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部套</a:t>
            </a:r>
            <a:r>
              <a:rPr lang="en-US" altLang="zh-CN" dirty="0">
                <a:solidFill>
                  <a:srgbClr val="313131"/>
                </a:solidFill>
                <a:latin typeface="华文楷体" panose="02010600040101010101" pitchFamily="2" charset="-122"/>
              </a:rPr>
              <a:t>-</a:t>
            </a:r>
            <a:r>
              <a:rPr lang="zh-CN" altLang="en-US" dirty="0">
                <a:solidFill>
                  <a:srgbClr val="313131"/>
                </a:solidFill>
                <a:latin typeface="华文楷体" panose="02010600040101010101" pitchFamily="2" charset="-122"/>
              </a:rPr>
              <a:t>零件为作业对象；</a:t>
            </a:r>
            <a:endParaRPr lang="en-US" altLang="zh-CN" dirty="0">
              <a:solidFill>
                <a:srgbClr val="313131"/>
              </a:solidFill>
              <a:latin typeface="华文楷体" panose="02010600040101010101" pitchFamily="2" charset="-122"/>
            </a:endParaRPr>
          </a:p>
        </p:txBody>
      </p:sp>
      <p:sp>
        <p:nvSpPr>
          <p:cNvPr id="1050396" name="矩形 84"/>
          <p:cNvSpPr/>
          <p:nvPr/>
        </p:nvSpPr>
        <p:spPr>
          <a:xfrm>
            <a:off x="6591173" y="2521627"/>
            <a:ext cx="2432212" cy="2217799"/>
          </a:xfrm>
          <a:prstGeom prst="rect">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b="1" dirty="0">
                <a:solidFill>
                  <a:srgbClr val="002060"/>
                </a:solidFill>
                <a:latin typeface="华文楷体" panose="02010600040101010101" pitchFamily="2" charset="-122"/>
              </a:rPr>
              <a:t>设备分类</a:t>
            </a:r>
            <a:endParaRPr lang="en-US" altLang="zh-CN" b="1" dirty="0">
              <a:solidFill>
                <a:srgbClr val="002060"/>
              </a:solidFill>
              <a:latin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a:p>
            <a:pPr algn="ctr"/>
            <a:endParaRPr lang="en-US" sz="900" b="1" dirty="0">
              <a:solidFill>
                <a:srgbClr val="002060"/>
              </a:solidFill>
              <a:latin typeface="华文楷体" panose="02010600040101010101" pitchFamily="2" charset="-122"/>
              <a:ea typeface="华文楷体" panose="02010600040101010101" pitchFamily="2" charset="-122"/>
            </a:endParaRPr>
          </a:p>
          <a:p>
            <a:pPr algn="ctr"/>
            <a:endParaRPr lang="en-US" sz="1600" b="1" dirty="0">
              <a:solidFill>
                <a:srgbClr val="002060"/>
              </a:solidFill>
              <a:latin typeface="华文楷体" panose="02010600040101010101" pitchFamily="2" charset="-122"/>
              <a:ea typeface="华文楷体" panose="02010600040101010101" pitchFamily="2" charset="-122"/>
            </a:endParaRPr>
          </a:p>
        </p:txBody>
      </p:sp>
      <p:sp>
        <p:nvSpPr>
          <p:cNvPr id="1050397" name="矩形 85"/>
          <p:cNvSpPr/>
          <p:nvPr/>
        </p:nvSpPr>
        <p:spPr>
          <a:xfrm>
            <a:off x="3296818" y="2521628"/>
            <a:ext cx="2628083" cy="2217799"/>
          </a:xfrm>
          <a:prstGeom prst="rect">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b="1" dirty="0">
                <a:solidFill>
                  <a:srgbClr val="002060"/>
                </a:solidFill>
                <a:latin typeface="华文楷体" panose="02010600040101010101" pitchFamily="2" charset="-122"/>
              </a:rPr>
              <a:t>设备费率</a:t>
            </a: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0398" name="矩形 86"/>
          <p:cNvSpPr/>
          <p:nvPr/>
        </p:nvSpPr>
        <p:spPr>
          <a:xfrm>
            <a:off x="7258294" y="3004745"/>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000000"/>
                </a:solidFill>
                <a:latin typeface="华文楷体" panose="02010600040101010101" pitchFamily="2" charset="-122"/>
              </a:rPr>
              <a:t>立床</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399" name="矩形 87"/>
          <p:cNvSpPr/>
          <p:nvPr/>
        </p:nvSpPr>
        <p:spPr>
          <a:xfrm>
            <a:off x="6687882" y="3501008"/>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000000"/>
                </a:solidFill>
                <a:latin typeface="华文楷体" panose="02010600040101010101" pitchFamily="2" charset="-122"/>
              </a:rPr>
              <a:t>铣床</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0" name="矩形 88"/>
          <p:cNvSpPr/>
          <p:nvPr/>
        </p:nvSpPr>
        <p:spPr>
          <a:xfrm>
            <a:off x="7912599" y="3501008"/>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000000"/>
                </a:solidFill>
                <a:latin typeface="华文楷体" panose="02010600040101010101" pitchFamily="2" charset="-122"/>
              </a:rPr>
              <a:t>镗床</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1" name="矩形 89"/>
          <p:cNvSpPr/>
          <p:nvPr/>
        </p:nvSpPr>
        <p:spPr>
          <a:xfrm>
            <a:off x="7258294" y="4041112"/>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400" b="1" dirty="0">
                <a:solidFill>
                  <a:srgbClr val="000000"/>
                </a:solidFill>
                <a:latin typeface="华文楷体" panose="02010600040101010101" pitchFamily="2" charset="-122"/>
                <a:ea typeface="华文楷体" panose="02010600040101010101" pitchFamily="2" charset="-122"/>
              </a:rPr>
              <a:t>……</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2" name="矩形 90"/>
          <p:cNvSpPr/>
          <p:nvPr/>
        </p:nvSpPr>
        <p:spPr>
          <a:xfrm>
            <a:off x="4124979" y="3084679"/>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313131"/>
                </a:solidFill>
                <a:latin typeface="华文楷体" panose="02010600040101010101" pitchFamily="2" charset="-122"/>
              </a:rPr>
              <a:t>折旧费</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3" name="矩形 91"/>
          <p:cNvSpPr/>
          <p:nvPr/>
        </p:nvSpPr>
        <p:spPr>
          <a:xfrm>
            <a:off x="3457858" y="3587363"/>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313131"/>
                </a:solidFill>
                <a:latin typeface="华文楷体" panose="02010600040101010101" pitchFamily="2" charset="-122"/>
              </a:rPr>
              <a:t>维修费</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4" name="矩形 92"/>
          <p:cNvSpPr/>
          <p:nvPr/>
        </p:nvSpPr>
        <p:spPr>
          <a:xfrm>
            <a:off x="4779283" y="3587363"/>
            <a:ext cx="984129"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313131"/>
                </a:solidFill>
                <a:latin typeface="华文楷体" panose="02010600040101010101" pitchFamily="2" charset="-122"/>
              </a:rPr>
              <a:t>能源耗费用</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5" name="矩形 93"/>
          <p:cNvSpPr/>
          <p:nvPr/>
        </p:nvSpPr>
        <p:spPr>
          <a:xfrm>
            <a:off x="4124979" y="4113120"/>
            <a:ext cx="967350" cy="396000"/>
          </a:xfrm>
          <a:prstGeom prst="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sz="1400" b="1" dirty="0">
                <a:solidFill>
                  <a:srgbClr val="000000"/>
                </a:solidFill>
                <a:latin typeface="华文楷体" panose="02010600040101010101" pitchFamily="2" charset="-122"/>
                <a:ea typeface="华文楷体" panose="02010600040101010101" pitchFamily="2" charset="-122"/>
              </a:rPr>
              <a:t>……</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406" name="矩形 94"/>
          <p:cNvSpPr/>
          <p:nvPr/>
        </p:nvSpPr>
        <p:spPr>
          <a:xfrm>
            <a:off x="3307529" y="4811435"/>
            <a:ext cx="5783114" cy="309983"/>
          </a:xfrm>
          <a:prstGeom prst="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rgbClr val="002060"/>
                </a:solidFill>
                <a:latin typeface="华文楷体" panose="02010600040101010101" pitchFamily="2" charset="-122"/>
              </a:rPr>
              <a:t>设备作业分配要素</a:t>
            </a: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0407" name="矩形 95"/>
          <p:cNvSpPr/>
          <p:nvPr/>
        </p:nvSpPr>
        <p:spPr>
          <a:xfrm>
            <a:off x="3224808" y="5431162"/>
            <a:ext cx="1296144" cy="425471"/>
          </a:xfrm>
          <a:prstGeom prst="rect">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chemeClr val="bg1"/>
                </a:solidFill>
                <a:latin typeface="华文楷体" panose="02010600040101010101" pitchFamily="2" charset="-122"/>
              </a:rPr>
              <a:t>分厂</a:t>
            </a:r>
            <a:r>
              <a:rPr lang="en-US" altLang="zh-CN" sz="1200" b="1" dirty="0">
                <a:solidFill>
                  <a:schemeClr val="bg1"/>
                </a:solidFill>
                <a:latin typeface="华文楷体" panose="02010600040101010101" pitchFamily="2" charset="-122"/>
              </a:rPr>
              <a:t>/</a:t>
            </a:r>
            <a:r>
              <a:rPr lang="zh-CN" altLang="en-US" sz="1200" b="1" dirty="0">
                <a:solidFill>
                  <a:schemeClr val="bg1"/>
                </a:solidFill>
                <a:latin typeface="华文楷体" panose="02010600040101010101" pitchFamily="2" charset="-122"/>
              </a:rPr>
              <a:t>车间</a:t>
            </a:r>
            <a:r>
              <a:rPr lang="en-US" altLang="zh-CN" sz="1200" b="1" dirty="0">
                <a:solidFill>
                  <a:schemeClr val="bg1"/>
                </a:solidFill>
                <a:latin typeface="华文楷体" panose="02010600040101010101" pitchFamily="2" charset="-122"/>
              </a:rPr>
              <a:t>/</a:t>
            </a:r>
            <a:r>
              <a:rPr lang="zh-CN" altLang="en-US" sz="1200" b="1" dirty="0">
                <a:solidFill>
                  <a:schemeClr val="bg1"/>
                </a:solidFill>
                <a:latin typeface="华文楷体" panose="02010600040101010101" pitchFamily="2" charset="-122"/>
              </a:rPr>
              <a:t>工段</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408" name="矩形 96"/>
          <p:cNvSpPr/>
          <p:nvPr/>
        </p:nvSpPr>
        <p:spPr>
          <a:xfrm>
            <a:off x="4929468" y="5431162"/>
            <a:ext cx="1126826" cy="425471"/>
          </a:xfrm>
          <a:prstGeom prst="rect">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chemeClr val="bg1"/>
                </a:solidFill>
                <a:latin typeface="华文楷体" panose="02010600040101010101" pitchFamily="2" charset="-122"/>
              </a:rPr>
              <a:t>设备小时费率</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409" name="矩形 97"/>
          <p:cNvSpPr/>
          <p:nvPr/>
        </p:nvSpPr>
        <p:spPr>
          <a:xfrm>
            <a:off x="6513644" y="5431162"/>
            <a:ext cx="1126826" cy="425471"/>
          </a:xfrm>
          <a:prstGeom prst="rect">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chemeClr val="bg1"/>
                </a:solidFill>
                <a:latin typeface="华文楷体" panose="02010600040101010101" pitchFamily="2" charset="-122"/>
              </a:rPr>
              <a:t>标准工时</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410" name="矩形 98"/>
          <p:cNvSpPr/>
          <p:nvPr/>
        </p:nvSpPr>
        <p:spPr>
          <a:xfrm>
            <a:off x="7946060" y="5431162"/>
            <a:ext cx="1126826" cy="425471"/>
          </a:xfrm>
          <a:prstGeom prst="rect">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chemeClr val="bg1"/>
                </a:solidFill>
                <a:latin typeface="华文楷体" panose="02010600040101010101" pitchFamily="2" charset="-122"/>
              </a:rPr>
              <a:t>实作工时</a:t>
            </a:r>
            <a:endParaRPr lang="en-US" sz="1200" b="1" dirty="0">
              <a:solidFill>
                <a:schemeClr val="bg1"/>
              </a:solidFill>
              <a:latin typeface="华文楷体" panose="02010600040101010101" pitchFamily="2" charset="-122"/>
              <a:ea typeface="华文楷体" panose="02010600040101010101" pitchFamily="2" charset="-122"/>
            </a:endParaRPr>
          </a:p>
        </p:txBody>
      </p:sp>
      <p:sp>
        <p:nvSpPr>
          <p:cNvPr id="1050411" name="等腰三角形 103"/>
          <p:cNvSpPr/>
          <p:nvPr/>
        </p:nvSpPr>
        <p:spPr>
          <a:xfrm rot="10800000">
            <a:off x="3296816" y="5179722"/>
            <a:ext cx="5783115" cy="116531"/>
          </a:xfrm>
          <a:prstGeom prst="triangle">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412" name="矩形 49"/>
          <p:cNvSpPr/>
          <p:nvPr/>
        </p:nvSpPr>
        <p:spPr bwMode="gray">
          <a:xfrm>
            <a:off x="1998767" y="3212976"/>
            <a:ext cx="716187" cy="373622"/>
          </a:xfrm>
          <a:prstGeom prst="rect">
            <a:avLst/>
          </a:prstGeom>
          <a:solidFill>
            <a:schemeClr val="accent1"/>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零件</a:t>
            </a:r>
            <a:r>
              <a:rPr lang="en-US" altLang="zh-CN" sz="1600" b="1" dirty="0">
                <a:solidFill>
                  <a:srgbClr val="FFFFFF"/>
                </a:solidFill>
                <a:latin typeface="华文楷体" panose="02010600040101010101" pitchFamily="2" charset="-122"/>
              </a:rPr>
              <a:t>1</a:t>
            </a:r>
            <a:endParaRPr lang="en-US" altLang="zh-CN" sz="1600" b="1" dirty="0">
              <a:solidFill>
                <a:srgbClr val="FFFFFF"/>
              </a:solidFill>
              <a:latin typeface="华文楷体" panose="02010600040101010101" pitchFamily="2" charset="-122"/>
            </a:endParaRPr>
          </a:p>
        </p:txBody>
      </p:sp>
      <p:sp>
        <p:nvSpPr>
          <p:cNvPr id="1050413" name="矩形 50"/>
          <p:cNvSpPr/>
          <p:nvPr/>
        </p:nvSpPr>
        <p:spPr bwMode="gray">
          <a:xfrm>
            <a:off x="1438209" y="1844824"/>
            <a:ext cx="716187"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1</a:t>
            </a:r>
            <a:endParaRPr lang="en-US" altLang="zh-CN" sz="1600" b="1" dirty="0">
              <a:solidFill>
                <a:srgbClr val="FFFFFF"/>
              </a:solidFill>
              <a:latin typeface="华文楷体" panose="02010600040101010101" pitchFamily="2" charset="-122"/>
            </a:endParaRPr>
          </a:p>
        </p:txBody>
      </p:sp>
      <p:sp>
        <p:nvSpPr>
          <p:cNvPr id="1050414" name="文本框 51"/>
          <p:cNvSpPr txBox="1"/>
          <p:nvPr/>
        </p:nvSpPr>
        <p:spPr>
          <a:xfrm>
            <a:off x="2088065" y="2373495"/>
            <a:ext cx="53759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装配</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5996" name="肘形连接符 52"/>
          <p:cNvCxnSpPr>
            <a:stCxn id="1050413" idx="2"/>
            <a:endCxn id="1050414" idx="1"/>
          </p:cNvCxnSpPr>
          <p:nvPr/>
        </p:nvCxnSpPr>
        <p:spPr>
          <a:xfrm rot="16200000" flipH="1">
            <a:off x="1795410" y="2219339"/>
            <a:ext cx="293549" cy="291762"/>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5997" name="肘形连接符 53"/>
          <p:cNvCxnSpPr>
            <a:stCxn id="1050413" idx="2"/>
            <a:endCxn id="1050412" idx="1"/>
          </p:cNvCxnSpPr>
          <p:nvPr/>
        </p:nvCxnSpPr>
        <p:spPr>
          <a:xfrm rot="16200000" flipH="1">
            <a:off x="1306865" y="2707884"/>
            <a:ext cx="1181341" cy="202464"/>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415" name="文本框 54"/>
          <p:cNvSpPr txBox="1"/>
          <p:nvPr/>
        </p:nvSpPr>
        <p:spPr>
          <a:xfrm>
            <a:off x="2088065" y="2805543"/>
            <a:ext cx="53759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磨序</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5998" name="肘形连接符 55"/>
          <p:cNvCxnSpPr>
            <a:stCxn id="1050413" idx="2"/>
            <a:endCxn id="1050415" idx="1"/>
          </p:cNvCxnSpPr>
          <p:nvPr/>
        </p:nvCxnSpPr>
        <p:spPr>
          <a:xfrm rot="16200000" flipH="1">
            <a:off x="1579386" y="2435363"/>
            <a:ext cx="725597" cy="291762"/>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416" name="矩形 56"/>
          <p:cNvSpPr/>
          <p:nvPr/>
        </p:nvSpPr>
        <p:spPr bwMode="gray">
          <a:xfrm>
            <a:off x="1438207" y="5445224"/>
            <a:ext cx="716189"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2</a:t>
            </a:r>
            <a:endParaRPr lang="en-US" altLang="zh-CN" sz="1600" b="1" dirty="0">
              <a:solidFill>
                <a:srgbClr val="FFFFFF"/>
              </a:solidFill>
              <a:latin typeface="华文楷体" panose="02010600040101010101" pitchFamily="2" charset="-122"/>
            </a:endParaRPr>
          </a:p>
        </p:txBody>
      </p:sp>
      <p:sp>
        <p:nvSpPr>
          <p:cNvPr id="1050417" name="矩形 57"/>
          <p:cNvSpPr/>
          <p:nvPr/>
        </p:nvSpPr>
        <p:spPr bwMode="gray">
          <a:xfrm>
            <a:off x="1954220" y="4909906"/>
            <a:ext cx="716187" cy="373622"/>
          </a:xfrm>
          <a:prstGeom prst="rect">
            <a:avLst/>
          </a:prstGeom>
          <a:solidFill>
            <a:schemeClr val="accent1"/>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零件</a:t>
            </a:r>
            <a:r>
              <a:rPr lang="en-US" altLang="zh-CN" sz="1600" b="1" dirty="0">
                <a:solidFill>
                  <a:srgbClr val="FFFFFF"/>
                </a:solidFill>
                <a:latin typeface="华文楷体" panose="02010600040101010101" pitchFamily="2" charset="-122"/>
              </a:rPr>
              <a:t>2</a:t>
            </a:r>
            <a:endParaRPr lang="en-US" altLang="zh-CN" sz="1600" b="1" dirty="0">
              <a:solidFill>
                <a:srgbClr val="FFFFFF"/>
              </a:solidFill>
              <a:latin typeface="华文楷体" panose="02010600040101010101" pitchFamily="2" charset="-122"/>
            </a:endParaRPr>
          </a:p>
        </p:txBody>
      </p:sp>
      <p:cxnSp>
        <p:nvCxnSpPr>
          <p:cNvPr id="3145999" name="肘形连接符 58"/>
          <p:cNvCxnSpPr>
            <a:stCxn id="1050413" idx="2"/>
            <a:endCxn id="1050417" idx="1"/>
          </p:cNvCxnSpPr>
          <p:nvPr/>
        </p:nvCxnSpPr>
        <p:spPr>
          <a:xfrm rot="16200000" flipH="1">
            <a:off x="436126" y="3578622"/>
            <a:ext cx="2878271" cy="157917"/>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6000" name="肘形连接符 59"/>
          <p:cNvCxnSpPr>
            <a:stCxn id="1050412" idx="2"/>
            <a:endCxn id="1050418" idx="1"/>
          </p:cNvCxnSpPr>
          <p:nvPr/>
        </p:nvCxnSpPr>
        <p:spPr>
          <a:xfrm rot="16200000" flipH="1">
            <a:off x="2308044" y="3635414"/>
            <a:ext cx="221541" cy="123907"/>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6001" name="肘形连接符 60"/>
          <p:cNvCxnSpPr>
            <a:stCxn id="1050412" idx="2"/>
            <a:endCxn id="1050419" idx="1"/>
          </p:cNvCxnSpPr>
          <p:nvPr/>
        </p:nvCxnSpPr>
        <p:spPr>
          <a:xfrm rot="16200000" flipH="1">
            <a:off x="2102006" y="3841453"/>
            <a:ext cx="653589" cy="143878"/>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6002" name="肘形连接符 61"/>
          <p:cNvCxnSpPr>
            <a:stCxn id="1050412" idx="2"/>
            <a:endCxn id="1050420" idx="1"/>
          </p:cNvCxnSpPr>
          <p:nvPr/>
        </p:nvCxnSpPr>
        <p:spPr>
          <a:xfrm rot="16200000" flipH="1">
            <a:off x="1871740" y="4071719"/>
            <a:ext cx="1085637" cy="115394"/>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418" name="文本框 62"/>
          <p:cNvSpPr txBox="1"/>
          <p:nvPr/>
        </p:nvSpPr>
        <p:spPr>
          <a:xfrm>
            <a:off x="2480768" y="3669639"/>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车序</a:t>
            </a:r>
            <a:endParaRPr lang="en-US" dirty="0">
              <a:solidFill>
                <a:srgbClr val="313131"/>
              </a:solidFill>
              <a:latin typeface="华文楷体" panose="02010600040101010101" pitchFamily="2" charset="-122"/>
              <a:ea typeface="华文楷体" panose="02010600040101010101" pitchFamily="2" charset="-122"/>
            </a:endParaRPr>
          </a:p>
        </p:txBody>
      </p:sp>
      <p:sp>
        <p:nvSpPr>
          <p:cNvPr id="1050419" name="文本框 63"/>
          <p:cNvSpPr txBox="1"/>
          <p:nvPr/>
        </p:nvSpPr>
        <p:spPr>
          <a:xfrm>
            <a:off x="2500739" y="4101687"/>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铣序</a:t>
            </a:r>
            <a:endParaRPr lang="en-US" dirty="0">
              <a:solidFill>
                <a:srgbClr val="313131"/>
              </a:solidFill>
              <a:latin typeface="华文楷体" panose="02010600040101010101" pitchFamily="2" charset="-122"/>
              <a:ea typeface="华文楷体" panose="02010600040101010101" pitchFamily="2" charset="-122"/>
            </a:endParaRPr>
          </a:p>
        </p:txBody>
      </p:sp>
      <p:sp>
        <p:nvSpPr>
          <p:cNvPr id="1050420" name="文本框 64"/>
          <p:cNvSpPr txBox="1"/>
          <p:nvPr/>
        </p:nvSpPr>
        <p:spPr>
          <a:xfrm>
            <a:off x="2472255" y="4533735"/>
            <a:ext cx="485112" cy="276999"/>
          </a:xfrm>
          <a:prstGeom prst="rect">
            <a:avLst/>
          </a:prstGeom>
          <a:noFill/>
          <a:ln>
            <a:solidFill>
              <a:schemeClr val="bg1">
                <a:lumMod val="65000"/>
              </a:schemeClr>
            </a:solidFill>
          </a:ln>
        </p:spPr>
        <p:txBody>
          <a:bodyPr wrap="square" lIns="0" tIns="0" rIns="0" bIns="0" rtlCol="0">
            <a:spAutoFit/>
          </a:bodyPr>
          <a:p>
            <a:pPr>
              <a:spcBef>
                <a:spcPts val="600"/>
              </a:spcBef>
              <a:buSzPct val="100000"/>
            </a:pPr>
            <a:r>
              <a:rPr lang="zh-CN" altLang="en-US" dirty="0">
                <a:solidFill>
                  <a:srgbClr val="313131"/>
                </a:solidFill>
                <a:latin typeface="华文楷体" panose="02010600040101010101" pitchFamily="2" charset="-122"/>
              </a:rPr>
              <a:t>磨序</a:t>
            </a:r>
            <a:endParaRPr lang="en-US" dirty="0">
              <a:solidFill>
                <a:srgbClr val="313131"/>
              </a:solidFill>
              <a:latin typeface="华文楷体" panose="02010600040101010101" pitchFamily="2" charset="-122"/>
              <a:ea typeface="华文楷体" panose="02010600040101010101" pitchFamily="2" charset="-122"/>
            </a:endParaRPr>
          </a:p>
        </p:txBody>
      </p:sp>
      <p:cxnSp>
        <p:nvCxnSpPr>
          <p:cNvPr id="3146003" name="直接连接符 65"/>
          <p:cNvCxnSpPr>
            <a:stCxn id="1050414" idx="3"/>
          </p:cNvCxnSpPr>
          <p:nvPr/>
        </p:nvCxnSpPr>
        <p:spPr>
          <a:xfrm>
            <a:off x="2625657" y="2511995"/>
            <a:ext cx="671159" cy="1324330"/>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6004" name="直接连接符 66"/>
          <p:cNvCxnSpPr>
            <a:stCxn id="1050415" idx="3"/>
          </p:cNvCxnSpPr>
          <p:nvPr/>
        </p:nvCxnSpPr>
        <p:spPr>
          <a:xfrm>
            <a:off x="2625657" y="2944043"/>
            <a:ext cx="671159" cy="892282"/>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6005" name="直接连接符 67"/>
          <p:cNvCxnSpPr>
            <a:stCxn id="1050418" idx="3"/>
          </p:cNvCxnSpPr>
          <p:nvPr/>
        </p:nvCxnSpPr>
        <p:spPr>
          <a:xfrm>
            <a:off x="2965880" y="3808139"/>
            <a:ext cx="330936" cy="28186"/>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6006" name="直接连接符 68"/>
          <p:cNvCxnSpPr>
            <a:stCxn id="1050419" idx="3"/>
          </p:cNvCxnSpPr>
          <p:nvPr/>
        </p:nvCxnSpPr>
        <p:spPr>
          <a:xfrm flipV="1">
            <a:off x="2985851" y="3836325"/>
            <a:ext cx="310965" cy="403862"/>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146007" name="直接连接符 69"/>
          <p:cNvCxnSpPr>
            <a:stCxn id="1050420" idx="3"/>
          </p:cNvCxnSpPr>
          <p:nvPr/>
        </p:nvCxnSpPr>
        <p:spPr>
          <a:xfrm flipV="1">
            <a:off x="2957367" y="3836325"/>
            <a:ext cx="339449" cy="835910"/>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1050421" name="矩形 70"/>
          <p:cNvSpPr/>
          <p:nvPr/>
        </p:nvSpPr>
        <p:spPr bwMode="gray">
          <a:xfrm>
            <a:off x="1438932" y="6093296"/>
            <a:ext cx="716187" cy="373622"/>
          </a:xfrm>
          <a:prstGeom prst="rect">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部套</a:t>
            </a:r>
            <a:r>
              <a:rPr lang="en-US" altLang="zh-CN" sz="1600" b="1" dirty="0">
                <a:solidFill>
                  <a:srgbClr val="FFFFFF"/>
                </a:solidFill>
                <a:latin typeface="华文楷体" panose="02010600040101010101" pitchFamily="2" charset="-122"/>
              </a:rPr>
              <a:t>n</a:t>
            </a:r>
            <a:endParaRPr lang="en-US" altLang="zh-CN" sz="1600" b="1" dirty="0">
              <a:solidFill>
                <a:srgbClr val="FFFFFF"/>
              </a:solidFill>
              <a:latin typeface="华文楷体" panose="02010600040101010101" pitchFamily="2" charset="-122"/>
            </a:endParaRPr>
          </a:p>
        </p:txBody>
      </p:sp>
      <p:cxnSp>
        <p:nvCxnSpPr>
          <p:cNvPr id="3146008" name="肘形连接符 71"/>
          <p:cNvCxnSpPr>
            <a:stCxn id="1050413" idx="1"/>
            <a:endCxn id="1050416" idx="1"/>
          </p:cNvCxnSpPr>
          <p:nvPr/>
        </p:nvCxnSpPr>
        <p:spPr>
          <a:xfrm rot="10800000" flipV="1">
            <a:off x="1438207" y="2031635"/>
            <a:ext cx="2" cy="3600400"/>
          </a:xfrm>
          <a:prstGeom prst="bentConnector3">
            <a:avLst>
              <a:gd name="adj1" fmla="val 11430100000"/>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6009" name="肘形连接符 72"/>
          <p:cNvCxnSpPr>
            <a:stCxn id="1050413" idx="1"/>
            <a:endCxn id="1050421" idx="1"/>
          </p:cNvCxnSpPr>
          <p:nvPr/>
        </p:nvCxnSpPr>
        <p:spPr>
          <a:xfrm rot="10800000" flipH="1" flipV="1">
            <a:off x="1438208" y="2031635"/>
            <a:ext cx="723" cy="4248472"/>
          </a:xfrm>
          <a:prstGeom prst="bentConnector3">
            <a:avLst>
              <a:gd name="adj1" fmla="val -31618257"/>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50422" name="圆角矩形 73"/>
          <p:cNvSpPr/>
          <p:nvPr/>
        </p:nvSpPr>
        <p:spPr>
          <a:xfrm>
            <a:off x="980989" y="2978577"/>
            <a:ext cx="421157" cy="1818575"/>
          </a:xfrm>
          <a:prstGeom prst="roundRect">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rPr>
              <a:t>车间加工工艺</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423" name="等腰三角形 74"/>
          <p:cNvSpPr/>
          <p:nvPr/>
        </p:nvSpPr>
        <p:spPr bwMode="gray">
          <a:xfrm rot="16200000">
            <a:off x="5719764" y="3981366"/>
            <a:ext cx="1050078" cy="178012"/>
          </a:xfrm>
          <a:prstGeom prst="triangle">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424" name="等腰三角形 75"/>
          <p:cNvSpPr/>
          <p:nvPr/>
        </p:nvSpPr>
        <p:spPr bwMode="gray">
          <a:xfrm rot="5400000">
            <a:off x="5823842" y="2985050"/>
            <a:ext cx="939135" cy="173144"/>
          </a:xfrm>
          <a:prstGeom prst="triangle">
            <a:avLst/>
          </a:prstGeom>
          <a:solidFill>
            <a:schemeClr val="accent3"/>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425" name="梯形 4"/>
          <p:cNvSpPr/>
          <p:nvPr/>
        </p:nvSpPr>
        <p:spPr>
          <a:xfrm>
            <a:off x="3315653" y="2047981"/>
            <a:ext cx="5726569" cy="406733"/>
          </a:xfrm>
          <a:prstGeom prst="trapezoid">
            <a:avLst/>
          </a:prstGeom>
          <a:solidFill>
            <a:schemeClr val="bg2"/>
          </a:solidFill>
          <a:ln w="15875">
            <a:solidFill>
              <a:schemeClr val="tx1"/>
            </a:solidFill>
            <a:prstDash val="sysDash"/>
          </a:ln>
        </p:spPr>
        <p:style>
          <a:lnRef idx="3">
            <a:schemeClr val="lt1"/>
          </a:lnRef>
          <a:fillRef idx="1">
            <a:schemeClr val="accent2"/>
          </a:fillRef>
          <a:effectRef idx="1">
            <a:schemeClr val="accent2"/>
          </a:effectRef>
          <a:fontRef idx="minor">
            <a:schemeClr val="lt1"/>
          </a:fontRef>
        </p:style>
        <p:txBody>
          <a:bodyPr vert="horz" wrap="square" rtlCol="0" anchor="ctr">
            <a:noAutofit/>
          </a:bodyPr>
          <a:p>
            <a:pPr algn="ctr"/>
            <a:r>
              <a:rPr lang="zh-CN" altLang="en-US" sz="2000" b="1" dirty="0">
                <a:solidFill>
                  <a:srgbClr val="000000"/>
                </a:solidFill>
                <a:latin typeface="华文楷体" panose="02010600040101010101" pitchFamily="2" charset="-122"/>
              </a:rPr>
              <a:t>普通</a:t>
            </a:r>
            <a:r>
              <a:rPr lang="en-US" altLang="zh-CN" sz="2000" b="1" dirty="0">
                <a:solidFill>
                  <a:srgbClr val="000000"/>
                </a:solidFill>
                <a:latin typeface="华文楷体" panose="02010600040101010101" pitchFamily="2" charset="-122"/>
              </a:rPr>
              <a:t>/</a:t>
            </a:r>
            <a:r>
              <a:rPr lang="zh-CN" altLang="en-US" sz="2000" b="1" dirty="0">
                <a:solidFill>
                  <a:srgbClr val="000000"/>
                </a:solidFill>
                <a:latin typeface="华文楷体" panose="02010600040101010101" pitchFamily="2" charset="-122"/>
              </a:rPr>
              <a:t>数控</a:t>
            </a:r>
            <a:r>
              <a:rPr lang="en-US" altLang="zh-CN" sz="2000" b="1" dirty="0">
                <a:solidFill>
                  <a:srgbClr val="000000"/>
                </a:solidFill>
                <a:latin typeface="华文楷体" panose="02010600040101010101" pitchFamily="2" charset="-122"/>
              </a:rPr>
              <a:t>/</a:t>
            </a:r>
            <a:r>
              <a:rPr lang="zh-CN" altLang="en-US" sz="2000" b="1" dirty="0">
                <a:solidFill>
                  <a:srgbClr val="000000"/>
                </a:solidFill>
                <a:latin typeface="华文楷体" panose="02010600040101010101" pitchFamily="2" charset="-122"/>
              </a:rPr>
              <a:t>智能</a:t>
            </a:r>
            <a:endParaRPr lang="en-US" sz="2000" b="1"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369" name=""/>
        <p:cNvGrpSpPr/>
        <p:nvPr/>
      </p:nvGrpSpPr>
      <p:grpSpPr>
        <a:xfrm>
          <a:off x="0" y="0"/>
          <a:ext cx="0" cy="0"/>
          <a:chOff x="0" y="0"/>
          <a:chExt cx="0" cy="0"/>
        </a:xfrm>
      </p:grpSpPr>
      <p:graphicFrame>
        <p:nvGraphicFramePr>
          <p:cNvPr id="4194319" name="オブジェクト 8" hidden="1"/>
          <p:cNvGraphicFramePr>
            <a:graphicFrameLocks noChangeAspect="1"/>
          </p:cNvGraphicFramePr>
          <p:nvPr>
            <p:custDataLst>
              <p:tags r:id="rId1"/>
            </p:custDataLst>
          </p:nvPr>
        </p:nvGraphicFramePr>
        <p:xfrm>
          <a:off x="382589" y="1589"/>
          <a:ext cx="1587" cy="1587"/>
        </p:xfrm>
        <a:graphic>
          <a:graphicData uri="http://schemas.openxmlformats.org/presentationml/2006/ole">
            <mc:AlternateContent xmlns:mc="http://schemas.openxmlformats.org/markup-compatibility/2006">
              <mc:Choice xmlns:v="urn:schemas-microsoft-com:vml" Requires="v">
                <p:oleObj spid="_x0000_s2" name="think-cell Slide" showAsIcon="1" r:id="rId2" imgW="12700" imgH="12700" progId="TCLayout.ActiveDocument.1">
                  <p:embed/>
                </p:oleObj>
              </mc:Choice>
              <mc:Fallback>
                <p:oleObj name="think-cell Slide" showAsIcon="1" r:id="rId2" imgW="12700" imgH="12700" progId="TCLayout.ActiveDocument.1">
                  <p:embed/>
                  <p:pic>
                    <p:nvPicPr>
                      <p:cNvPr id="0" name="图片 471307"/>
                      <p:cNvPicPr/>
                      <p:nvPr/>
                    </p:nvPicPr>
                    <p:blipFill>
                      <a:blip r:embed="rId3"/>
                      <a:stretch>
                        <a:fillRect/>
                      </a:stretch>
                    </p:blipFill>
                    <p:spPr>
                      <a:xfrm>
                        <a:off x="382589" y="1589"/>
                        <a:ext cx="1587" cy="1587"/>
                      </a:xfrm>
                      <a:prstGeom prst="rect">
                        <a:avLst/>
                      </a:prstGeom>
                    </p:spPr>
                  </p:pic>
                </p:oleObj>
              </mc:Fallback>
            </mc:AlternateContent>
          </a:graphicData>
        </a:graphic>
      </p:graphicFrame>
      <p:sp>
        <p:nvSpPr>
          <p:cNvPr id="1050426" name="タイトル 2"/>
          <p:cNvSpPr>
            <a:spLocks noGrp="1"/>
          </p:cNvSpPr>
          <p:nvPr>
            <p:ph type="title"/>
          </p:nvPr>
        </p:nvSpPr>
        <p:spPr/>
        <p:txBody>
          <a:bodyPr/>
          <a:p>
            <a:r>
              <a:rPr lang="zh-CN" altLang="en-US" dirty="0"/>
              <a:t>借助信息化手段，提升集团质量管理“下达”的及时性和“上达”的透明度，形成闭环管理</a:t>
            </a:r>
            <a:endParaRPr kumimoji="1" lang="ja-JP" altLang="en-US" dirty="0"/>
          </a:p>
        </p:txBody>
      </p:sp>
      <p:sp>
        <p:nvSpPr>
          <p:cNvPr id="1050427" name="Rectangle 288"/>
          <p:cNvSpPr/>
          <p:nvPr/>
        </p:nvSpPr>
        <p:spPr bwMode="gray">
          <a:xfrm>
            <a:off x="390002" y="838834"/>
            <a:ext cx="9169471" cy="992369"/>
          </a:xfrm>
          <a:prstGeom prst="rect">
            <a:avLst/>
          </a:prstGeom>
          <a:noFill/>
          <a:ln w="3175" algn="ctr">
            <a:solidFill>
              <a:sysClr val="window" lastClr="FFFFFF">
                <a:lumMod val="65000"/>
              </a:sysClr>
            </a:solidFill>
            <a:prstDash val="dash"/>
            <a:miter lim="800000"/>
          </a:ln>
        </p:spPr>
        <p:txBody>
          <a:bodyPr wrap="square" lIns="88900" tIns="88900" rIns="88900" bIns="88900" rtlCol="0" anchor="ctr"/>
          <a:p>
            <a:pPr marL="285750" indent="-285750" fontAlgn="base">
              <a:spcBef>
                <a:spcPct val="0"/>
              </a:spcBef>
              <a:spcAft>
                <a:spcPct val="0"/>
              </a:spcAft>
              <a:buFont typeface="Wingdings" panose="05000000000000000000" pitchFamily="2" charset="2"/>
              <a:buChar char="§"/>
            </a:pPr>
            <a:r>
              <a:rPr lang="zh-CN" altLang="en-US" sz="1600" kern="0" dirty="0">
                <a:solidFill>
                  <a:prstClr val="black"/>
                </a:solidFill>
                <a:latin typeface="华文楷体" panose="02010600040101010101" pitchFamily="2" charset="-122"/>
              </a:rPr>
              <a:t>思路：以质量管理体系为核心，以评价指标标准化为抓手检查企业质量管理体系落地情况，借助信息化手段检查并跟踪质量整改情况，形成集团质量闭环管理</a:t>
            </a:r>
            <a:endParaRPr lang="en-US" altLang="zh-CN" sz="1600" kern="0" dirty="0">
              <a:solidFill>
                <a:prstClr val="black"/>
              </a:solidFill>
              <a:latin typeface="华文楷体" panose="02010600040101010101" pitchFamily="2" charset="-122"/>
            </a:endParaRPr>
          </a:p>
          <a:p>
            <a:pPr marL="285750" indent="-285750" fontAlgn="base">
              <a:spcBef>
                <a:spcPct val="0"/>
              </a:spcBef>
              <a:spcAft>
                <a:spcPct val="0"/>
              </a:spcAft>
              <a:buFont typeface="Wingdings" panose="05000000000000000000" pitchFamily="2" charset="2"/>
              <a:buChar char="§"/>
            </a:pPr>
            <a:r>
              <a:rPr lang="zh-CN" altLang="en-US" sz="1600" kern="0" dirty="0">
                <a:solidFill>
                  <a:prstClr val="black"/>
                </a:solidFill>
                <a:latin typeface="华文楷体" panose="02010600040101010101" pitchFamily="2" charset="-122"/>
              </a:rPr>
              <a:t>关键点：以</a:t>
            </a:r>
            <a:r>
              <a:rPr lang="en-US" altLang="zh-CN" sz="1600" kern="0" dirty="0">
                <a:solidFill>
                  <a:prstClr val="black"/>
                </a:solidFill>
                <a:latin typeface="华文楷体" panose="02010600040101010101" pitchFamily="2" charset="-122"/>
              </a:rPr>
              <a:t>ERP</a:t>
            </a:r>
            <a:r>
              <a:rPr lang="zh-CN" altLang="en-US" sz="1600" kern="0" dirty="0">
                <a:solidFill>
                  <a:prstClr val="black"/>
                </a:solidFill>
                <a:latin typeface="华文楷体" panose="02010600040101010101" pitchFamily="2" charset="-122"/>
              </a:rPr>
              <a:t>系统质量管理模块为主，通过与档案管理、经营分析与决策支持平台集成，全面支撑集团质量管理的落地</a:t>
            </a:r>
            <a:endParaRPr lang="zh-CN" altLang="en-US" sz="1600" kern="0" dirty="0">
              <a:solidFill>
                <a:prstClr val="black"/>
              </a:solidFill>
              <a:latin typeface="华文楷体" panose="02010600040101010101" pitchFamily="2" charset="-122"/>
            </a:endParaRPr>
          </a:p>
        </p:txBody>
      </p:sp>
      <p:grpSp>
        <p:nvGrpSpPr>
          <p:cNvPr id="370" name="Group 16"/>
          <p:cNvGrpSpPr/>
          <p:nvPr/>
        </p:nvGrpSpPr>
        <p:grpSpPr>
          <a:xfrm>
            <a:off x="234395" y="1889596"/>
            <a:ext cx="9468399" cy="4977354"/>
            <a:chOff x="234395" y="1889596"/>
            <a:chExt cx="9468399" cy="4977354"/>
          </a:xfrm>
        </p:grpSpPr>
        <p:sp>
          <p:nvSpPr>
            <p:cNvPr id="1050428" name="Freeform 2"/>
            <p:cNvSpPr/>
            <p:nvPr/>
          </p:nvSpPr>
          <p:spPr bwMode="blackWhite">
            <a:xfrm>
              <a:off x="3156166" y="2013901"/>
              <a:ext cx="1169625" cy="475184"/>
            </a:xfrm>
            <a:custGeom>
              <a:avLst/>
              <a:gdLst>
                <a:gd name="T0" fmla="*/ 2147483647 w 836"/>
                <a:gd name="T1" fmla="*/ 2147483647 h 475"/>
                <a:gd name="T2" fmla="*/ 2147483647 w 836"/>
                <a:gd name="T3" fmla="*/ 0 h 475"/>
                <a:gd name="T4" fmla="*/ 2147483647 w 836"/>
                <a:gd name="T5" fmla="*/ 0 h 475"/>
                <a:gd name="T6" fmla="*/ 2147483647 w 836"/>
                <a:gd name="T7" fmla="*/ 2147483647 h 475"/>
                <a:gd name="T8" fmla="*/ 0 w 836"/>
                <a:gd name="T9" fmla="*/ 2147483647 h 475"/>
                <a:gd name="T10" fmla="*/ 2147483647 w 836"/>
                <a:gd name="T11" fmla="*/ 2147483647 h 475"/>
                <a:gd name="T12" fmla="*/ 2147483647 w 836"/>
                <a:gd name="T13" fmla="*/ 2147483647 h 475"/>
                <a:gd name="T14" fmla="*/ 0 60000 65536"/>
                <a:gd name="T15" fmla="*/ 0 60000 65536"/>
                <a:gd name="T16" fmla="*/ 0 60000 65536"/>
                <a:gd name="T17" fmla="*/ 0 60000 65536"/>
                <a:gd name="T18" fmla="*/ 0 60000 65536"/>
                <a:gd name="T19" fmla="*/ 0 60000 65536"/>
                <a:gd name="T20" fmla="*/ 0 60000 65536"/>
                <a:gd name="T21" fmla="*/ 0 w 836"/>
                <a:gd name="T22" fmla="*/ 0 h 475"/>
                <a:gd name="T23" fmla="*/ 836 w 836"/>
                <a:gd name="T24" fmla="*/ 475 h 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6" h="475">
                  <a:moveTo>
                    <a:pt x="835" y="232"/>
                  </a:moveTo>
                  <a:lnTo>
                    <a:pt x="748" y="0"/>
                  </a:lnTo>
                  <a:lnTo>
                    <a:pt x="2" y="0"/>
                  </a:lnTo>
                  <a:lnTo>
                    <a:pt x="79" y="233"/>
                  </a:lnTo>
                  <a:lnTo>
                    <a:pt x="0" y="473"/>
                  </a:lnTo>
                  <a:lnTo>
                    <a:pt x="741" y="474"/>
                  </a:lnTo>
                  <a:lnTo>
                    <a:pt x="835" y="232"/>
                  </a:lnTo>
                </a:path>
              </a:pathLst>
            </a:custGeom>
            <a:solidFill>
              <a:srgbClr val="0E2F5A"/>
            </a:solidFill>
            <a:ln w="12700" cap="rnd">
              <a:solidFill>
                <a:srgbClr val="0E2F5A"/>
              </a:solidFill>
              <a:round/>
            </a:ln>
          </p:spPr>
          <p:txBody>
            <a:bodyPr lIns="36000" tIns="54864" rIns="36000" bIns="36000" anchor="ctr">
              <a:noAutofit/>
            </a:bodyPr>
            <a:p>
              <a:pPr algn="ctr"/>
              <a:r>
                <a:rPr lang="zh-CN" altLang="en-US" sz="1400" b="1" dirty="0">
                  <a:solidFill>
                    <a:srgbClr val="FFFFFF"/>
                  </a:solidFill>
                </a:rPr>
                <a:t>质量计划</a:t>
              </a:r>
              <a:endParaRPr lang="en-US" sz="1400" b="1" dirty="0">
                <a:solidFill>
                  <a:srgbClr val="FFFFFF"/>
                </a:solidFill>
              </a:endParaRPr>
            </a:p>
          </p:txBody>
        </p:sp>
        <p:sp>
          <p:nvSpPr>
            <p:cNvPr id="1050429" name="Rectangle 80"/>
            <p:cNvSpPr/>
            <p:nvPr/>
          </p:nvSpPr>
          <p:spPr>
            <a:xfrm>
              <a:off x="7809628" y="2773532"/>
              <a:ext cx="1352227" cy="3547546"/>
            </a:xfrm>
            <a:prstGeom prst="rect">
              <a:avLst/>
            </a:prstGeom>
            <a:solidFill>
              <a:srgbClr val="C9C9C9"/>
            </a:solidFill>
            <a:ln>
              <a:solidFill>
                <a:srgbClr val="C9C9C9"/>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2060"/>
                </a:solidFill>
              </a:endParaRPr>
            </a:p>
          </p:txBody>
        </p:sp>
        <p:sp>
          <p:nvSpPr>
            <p:cNvPr id="1050430" name="Rectangle 79"/>
            <p:cNvSpPr/>
            <p:nvPr/>
          </p:nvSpPr>
          <p:spPr>
            <a:xfrm>
              <a:off x="1171790" y="2761716"/>
              <a:ext cx="1714567" cy="3547546"/>
            </a:xfrm>
            <a:prstGeom prst="rect">
              <a:avLst/>
            </a:prstGeom>
            <a:solidFill>
              <a:srgbClr val="C9C9C9"/>
            </a:solidFill>
            <a:ln>
              <a:solidFill>
                <a:srgbClr val="C9C9C9"/>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2060"/>
                </a:solidFill>
              </a:endParaRPr>
            </a:p>
          </p:txBody>
        </p:sp>
        <p:sp>
          <p:nvSpPr>
            <p:cNvPr id="1050431" name="Up Arrow 10"/>
            <p:cNvSpPr/>
            <p:nvPr/>
          </p:nvSpPr>
          <p:spPr>
            <a:xfrm>
              <a:off x="9278408" y="1899520"/>
              <a:ext cx="424386" cy="4536504"/>
            </a:xfrm>
            <a:prstGeom prst="up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华文楷体" panose="02010600040101010101" pitchFamily="2" charset="-122"/>
                </a:rPr>
                <a:t>结果透明、整改情况实时跟踪</a:t>
              </a:r>
              <a:endParaRPr lang="en-US" sz="1600" dirty="0">
                <a:solidFill>
                  <a:srgbClr val="002060"/>
                </a:solidFill>
              </a:endParaRPr>
            </a:p>
          </p:txBody>
        </p:sp>
        <p:sp>
          <p:nvSpPr>
            <p:cNvPr id="1050432" name="Down Arrow 9"/>
            <p:cNvSpPr/>
            <p:nvPr/>
          </p:nvSpPr>
          <p:spPr>
            <a:xfrm>
              <a:off x="234395" y="1984556"/>
              <a:ext cx="456188" cy="4536504"/>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华文楷体" panose="02010600040101010101" pitchFamily="2" charset="-122"/>
                </a:rPr>
                <a:t>管理体系落地</a:t>
              </a:r>
              <a:endParaRPr lang="en-US" sz="1600" dirty="0">
                <a:solidFill>
                  <a:srgbClr val="002060"/>
                </a:solidFill>
              </a:endParaRPr>
            </a:p>
          </p:txBody>
        </p:sp>
        <p:sp>
          <p:nvSpPr>
            <p:cNvPr id="1050433" name="Rectangle 110"/>
            <p:cNvSpPr/>
            <p:nvPr/>
          </p:nvSpPr>
          <p:spPr>
            <a:xfrm>
              <a:off x="2986719" y="2760870"/>
              <a:ext cx="4719580" cy="3547546"/>
            </a:xfrm>
            <a:prstGeom prst="rect">
              <a:avLst/>
            </a:prstGeom>
            <a:solidFill>
              <a:schemeClr val="accent2">
                <a:lumMod val="40000"/>
                <a:lumOff val="60000"/>
              </a:schemeClr>
            </a:solidFill>
            <a:ln>
              <a:solidFill>
                <a:schemeClr val="accent2">
                  <a:lumMod val="40000"/>
                  <a:lumOff val="6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00" dirty="0">
                <a:solidFill>
                  <a:srgbClr val="002060"/>
                </a:solidFill>
              </a:endParaRPr>
            </a:p>
          </p:txBody>
        </p:sp>
        <p:sp>
          <p:nvSpPr>
            <p:cNvPr id="1050434" name="圆角矩形 82"/>
            <p:cNvSpPr/>
            <p:nvPr/>
          </p:nvSpPr>
          <p:spPr>
            <a:xfrm>
              <a:off x="1617781" y="1889596"/>
              <a:ext cx="1012288" cy="666667"/>
            </a:xfrm>
            <a:prstGeom prst="roundRect">
              <a:avLst/>
            </a:prstGeom>
            <a:solidFill>
              <a:srgbClr val="103667"/>
            </a:solidFill>
            <a:ln>
              <a:solidFill>
                <a:srgbClr val="103667"/>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b="1" dirty="0">
                  <a:solidFill>
                    <a:srgbClr val="FFFFFF"/>
                  </a:solidFill>
                  <a:latin typeface="华文楷体" panose="02010600040101010101" pitchFamily="2" charset="-122"/>
                </a:rPr>
                <a:t>体系管理</a:t>
              </a:r>
              <a:endParaRPr lang="en-US" sz="1400" b="1" dirty="0">
                <a:solidFill>
                  <a:srgbClr val="FFFFFF"/>
                </a:solidFill>
                <a:latin typeface="华文楷体" panose="02010600040101010101" pitchFamily="2" charset="-122"/>
                <a:ea typeface="华文楷体" panose="02010600040101010101" pitchFamily="2" charset="-122"/>
              </a:endParaRPr>
            </a:p>
          </p:txBody>
        </p:sp>
        <p:sp>
          <p:nvSpPr>
            <p:cNvPr id="1050435" name="圆角矩形 82"/>
            <p:cNvSpPr/>
            <p:nvPr/>
          </p:nvSpPr>
          <p:spPr>
            <a:xfrm>
              <a:off x="1639871" y="3025545"/>
              <a:ext cx="1012288" cy="665099"/>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b">
              <a:noAutofit/>
            </a:bodyPr>
            <a:p>
              <a:pPr algn="ctr"/>
              <a:r>
                <a:rPr lang="zh-CN" altLang="en-US" sz="1400" dirty="0">
                  <a:solidFill>
                    <a:schemeClr val="bg1"/>
                  </a:solidFill>
                  <a:latin typeface="华文楷体" panose="02010600040101010101" pitchFamily="2" charset="-122"/>
                </a:rPr>
                <a:t>管理体系</a:t>
              </a:r>
              <a:endParaRPr lang="en-US" sz="1400" dirty="0">
                <a:solidFill>
                  <a:schemeClr val="bg1"/>
                </a:solidFill>
                <a:latin typeface="华文楷体" panose="02010600040101010101" pitchFamily="2" charset="-122"/>
                <a:ea typeface="华文楷体" panose="02010600040101010101" pitchFamily="2" charset="-122"/>
              </a:endParaRPr>
            </a:p>
          </p:txBody>
        </p:sp>
        <p:cxnSp>
          <p:nvCxnSpPr>
            <p:cNvPr id="3146010" name="Straight Connector 3"/>
            <p:cNvCxnSpPr/>
            <p:nvPr/>
          </p:nvCxnSpPr>
          <p:spPr>
            <a:xfrm>
              <a:off x="824867" y="5051308"/>
              <a:ext cx="8154120" cy="0"/>
            </a:xfrm>
            <a:prstGeom prst="line">
              <a:avLst/>
            </a:prstGeom>
            <a:ln w="6350">
              <a:prstDash val="dash"/>
              <a:tailEnd type="none"/>
            </a:ln>
          </p:spPr>
          <p:style>
            <a:lnRef idx="1">
              <a:schemeClr val="dk1"/>
            </a:lnRef>
            <a:fillRef idx="0">
              <a:schemeClr val="dk1"/>
            </a:fillRef>
            <a:effectRef idx="0">
              <a:schemeClr val="dk1"/>
            </a:effectRef>
            <a:fontRef idx="minor">
              <a:schemeClr val="tx1"/>
            </a:fontRef>
          </p:style>
        </p:cxnSp>
        <p:sp>
          <p:nvSpPr>
            <p:cNvPr id="1050436" name="圆角矩形 82"/>
            <p:cNvSpPr/>
            <p:nvPr/>
          </p:nvSpPr>
          <p:spPr>
            <a:xfrm>
              <a:off x="1639871" y="5388756"/>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执行</a:t>
              </a:r>
              <a:endParaRPr lang="en-US" sz="1400" dirty="0">
                <a:solidFill>
                  <a:schemeClr val="bg1"/>
                </a:solidFill>
                <a:latin typeface="华文楷体" panose="02010600040101010101" pitchFamily="2" charset="-122"/>
                <a:ea typeface="华文楷体" panose="02010600040101010101" pitchFamily="2" charset="-122"/>
              </a:endParaRPr>
            </a:p>
          </p:txBody>
        </p:sp>
        <p:cxnSp>
          <p:nvCxnSpPr>
            <p:cNvPr id="3146011" name="Straight Arrow Connector 7"/>
            <p:cNvCxnSpPr>
              <a:stCxn id="1050435" idx="2"/>
              <a:endCxn id="1050436" idx="0"/>
            </p:cNvCxnSpPr>
            <p:nvPr/>
          </p:nvCxnSpPr>
          <p:spPr>
            <a:xfrm>
              <a:off x="2146016" y="3690644"/>
              <a:ext cx="0" cy="169811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50437" name="TextBox 51"/>
            <p:cNvSpPr txBox="1"/>
            <p:nvPr/>
          </p:nvSpPr>
          <p:spPr>
            <a:xfrm>
              <a:off x="2180740" y="4179989"/>
              <a:ext cx="327597" cy="636578"/>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文件下发</a:t>
              </a:r>
              <a:endParaRPr lang="en-US" sz="1200" dirty="0">
                <a:solidFill>
                  <a:srgbClr val="000000">
                    <a:lumMod val="95000"/>
                    <a:lumOff val="5000"/>
                  </a:srgbClr>
                </a:solidFill>
              </a:endParaRPr>
            </a:p>
          </p:txBody>
        </p:sp>
        <p:sp>
          <p:nvSpPr>
            <p:cNvPr id="1050438" name="圆角矩形 82"/>
            <p:cNvSpPr/>
            <p:nvPr/>
          </p:nvSpPr>
          <p:spPr>
            <a:xfrm>
              <a:off x="3156166" y="3071293"/>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计划管理</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39" name="圆角矩形 82"/>
            <p:cNvSpPr/>
            <p:nvPr/>
          </p:nvSpPr>
          <p:spPr>
            <a:xfrm>
              <a:off x="3156166" y="5388756"/>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细化</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实施</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0" name="圆角矩形 82"/>
            <p:cNvSpPr/>
            <p:nvPr/>
          </p:nvSpPr>
          <p:spPr>
            <a:xfrm>
              <a:off x="4678673" y="3071293"/>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流程</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标准化</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1" name="圆角矩形 82"/>
            <p:cNvSpPr/>
            <p:nvPr/>
          </p:nvSpPr>
          <p:spPr>
            <a:xfrm>
              <a:off x="4678673" y="5388756"/>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填报</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突发事件</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2" name="圆角矩形 82"/>
            <p:cNvSpPr/>
            <p:nvPr/>
          </p:nvSpPr>
          <p:spPr>
            <a:xfrm>
              <a:off x="4678673" y="4100098"/>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形成报告</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可视化</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3" name="圆角矩形 82"/>
            <p:cNvSpPr/>
            <p:nvPr/>
          </p:nvSpPr>
          <p:spPr>
            <a:xfrm>
              <a:off x="6267602" y="3071293"/>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评价指标</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标准化</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4" name="圆角矩形 82"/>
            <p:cNvSpPr/>
            <p:nvPr/>
          </p:nvSpPr>
          <p:spPr>
            <a:xfrm>
              <a:off x="6267602" y="3801324"/>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现场检查</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移动化</a:t>
              </a:r>
              <a:endParaRPr lang="en-US" altLang="zh-CN" sz="1400" dirty="0">
                <a:solidFill>
                  <a:schemeClr val="bg1"/>
                </a:solidFill>
                <a:latin typeface="华文楷体" panose="02010600040101010101" pitchFamily="2" charset="-122"/>
              </a:endParaRPr>
            </a:p>
          </p:txBody>
        </p:sp>
        <p:sp>
          <p:nvSpPr>
            <p:cNvPr id="1050445" name="圆角矩形 82"/>
            <p:cNvSpPr/>
            <p:nvPr/>
          </p:nvSpPr>
          <p:spPr>
            <a:xfrm>
              <a:off x="6267602" y="4519496"/>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形成报告</a:t>
              </a:r>
              <a:endParaRPr lang="en-US" altLang="zh-CN" sz="1400" dirty="0">
                <a:solidFill>
                  <a:schemeClr val="bg1"/>
                </a:solidFill>
                <a:latin typeface="华文楷体" panose="02010600040101010101" pitchFamily="2" charset="-122"/>
              </a:endParaRPr>
            </a:p>
            <a:p>
              <a:pPr algn="ctr"/>
              <a:r>
                <a:rPr lang="zh-CN" altLang="en-US" sz="1400" dirty="0">
                  <a:solidFill>
                    <a:schemeClr val="bg1"/>
                  </a:solidFill>
                  <a:latin typeface="华文楷体" panose="02010600040101010101" pitchFamily="2" charset="-122"/>
                </a:rPr>
                <a:t>可视化</a:t>
              </a:r>
              <a:endParaRPr lang="en-US" sz="1400" dirty="0">
                <a:solidFill>
                  <a:schemeClr val="bg1"/>
                </a:solidFill>
                <a:latin typeface="华文楷体" panose="02010600040101010101" pitchFamily="2" charset="-122"/>
                <a:ea typeface="华文楷体" panose="02010600040101010101" pitchFamily="2" charset="-122"/>
              </a:endParaRPr>
            </a:p>
          </p:txBody>
        </p:sp>
        <p:sp>
          <p:nvSpPr>
            <p:cNvPr id="1050446" name="圆角矩形 82"/>
            <p:cNvSpPr/>
            <p:nvPr/>
          </p:nvSpPr>
          <p:spPr>
            <a:xfrm>
              <a:off x="6267602" y="5388756"/>
              <a:ext cx="1012288" cy="391058"/>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dirty="0">
                  <a:solidFill>
                    <a:schemeClr val="bg1"/>
                  </a:solidFill>
                  <a:latin typeface="华文楷体" panose="02010600040101010101" pitchFamily="2" charset="-122"/>
                </a:rPr>
                <a:t>企业整改</a:t>
              </a:r>
              <a:endParaRPr lang="en-US" sz="1400" dirty="0">
                <a:solidFill>
                  <a:schemeClr val="bg1"/>
                </a:solidFill>
                <a:latin typeface="华文楷体" panose="02010600040101010101" pitchFamily="2" charset="-122"/>
                <a:ea typeface="华文楷体" panose="02010600040101010101" pitchFamily="2" charset="-122"/>
              </a:endParaRPr>
            </a:p>
          </p:txBody>
        </p:sp>
        <p:cxnSp>
          <p:nvCxnSpPr>
            <p:cNvPr id="3146012" name="Straight Arrow Connector 17"/>
            <p:cNvCxnSpPr>
              <a:stCxn id="1050438" idx="2"/>
              <a:endCxn id="1050439" idx="0"/>
            </p:cNvCxnSpPr>
            <p:nvPr/>
          </p:nvCxnSpPr>
          <p:spPr>
            <a:xfrm>
              <a:off x="3662310" y="3462350"/>
              <a:ext cx="0" cy="192640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13" name="Straight Arrow Connector 19"/>
            <p:cNvCxnSpPr>
              <a:stCxn id="1050441" idx="0"/>
              <a:endCxn id="1050442" idx="2"/>
            </p:cNvCxnSpPr>
            <p:nvPr/>
          </p:nvCxnSpPr>
          <p:spPr>
            <a:xfrm flipV="1">
              <a:off x="5184817" y="4491156"/>
              <a:ext cx="0" cy="8976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14" name="Straight Arrow Connector 21"/>
            <p:cNvCxnSpPr>
              <a:stCxn id="1050443" idx="2"/>
              <a:endCxn id="1050444" idx="0"/>
            </p:cNvCxnSpPr>
            <p:nvPr/>
          </p:nvCxnSpPr>
          <p:spPr>
            <a:xfrm>
              <a:off x="6773746" y="3462350"/>
              <a:ext cx="0" cy="33897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15" name="Straight Arrow Connector 23"/>
            <p:cNvCxnSpPr>
              <a:stCxn id="1050444" idx="2"/>
              <a:endCxn id="1050445" idx="0"/>
            </p:cNvCxnSpPr>
            <p:nvPr/>
          </p:nvCxnSpPr>
          <p:spPr>
            <a:xfrm>
              <a:off x="6773746" y="4192382"/>
              <a:ext cx="0" cy="3271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16" name="Straight Arrow Connector 25"/>
            <p:cNvCxnSpPr>
              <a:stCxn id="1050445" idx="2"/>
              <a:endCxn id="1050446" idx="0"/>
            </p:cNvCxnSpPr>
            <p:nvPr/>
          </p:nvCxnSpPr>
          <p:spPr>
            <a:xfrm>
              <a:off x="6773746" y="4910554"/>
              <a:ext cx="0" cy="4782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17" name="Straight Arrow Connector 27"/>
            <p:cNvCxnSpPr/>
            <p:nvPr/>
          </p:nvCxnSpPr>
          <p:spPr>
            <a:xfrm>
              <a:off x="5866117" y="3287187"/>
              <a:ext cx="401484"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50447" name="TextBox 77"/>
            <p:cNvSpPr txBox="1"/>
            <p:nvPr/>
          </p:nvSpPr>
          <p:spPr>
            <a:xfrm>
              <a:off x="5820656" y="2831206"/>
              <a:ext cx="680647" cy="240209"/>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管理</a:t>
              </a:r>
              <a:endParaRPr lang="en-US" altLang="zh-CN" sz="1200" dirty="0">
                <a:solidFill>
                  <a:srgbClr val="000000">
                    <a:lumMod val="95000"/>
                    <a:lumOff val="5000"/>
                  </a:srgbClr>
                </a:solidFill>
              </a:endParaRPr>
            </a:p>
            <a:p>
              <a:r>
                <a:rPr lang="zh-CN" altLang="en-US" sz="1200" dirty="0">
                  <a:solidFill>
                    <a:srgbClr val="000000">
                      <a:lumMod val="95000"/>
                      <a:lumOff val="5000"/>
                    </a:srgbClr>
                  </a:solidFill>
                </a:rPr>
                <a:t>体系</a:t>
              </a:r>
              <a:endParaRPr lang="en-US" sz="1200" dirty="0">
                <a:solidFill>
                  <a:srgbClr val="000000">
                    <a:lumMod val="95000"/>
                    <a:lumOff val="5000"/>
                  </a:srgbClr>
                </a:solidFill>
              </a:endParaRPr>
            </a:p>
          </p:txBody>
        </p:sp>
        <p:sp>
          <p:nvSpPr>
            <p:cNvPr id="1050448" name="TextBox 78"/>
            <p:cNvSpPr txBox="1"/>
            <p:nvPr/>
          </p:nvSpPr>
          <p:spPr>
            <a:xfrm>
              <a:off x="4281779" y="4503305"/>
              <a:ext cx="992403" cy="288544"/>
            </a:xfrm>
            <a:prstGeom prst="rect">
              <a:avLst/>
            </a:prstGeom>
            <a:noFill/>
            <a:ln>
              <a:noFill/>
            </a:ln>
          </p:spPr>
          <p:txBody>
            <a:bodyPr wrap="square" lIns="36000" rIns="36000" rtlCol="0">
              <a:noAutofit/>
            </a:bodyPr>
            <a:p>
              <a:pPr algn="ctr"/>
              <a:r>
                <a:rPr lang="zh-CN" altLang="en-US" sz="1200" dirty="0">
                  <a:solidFill>
                    <a:srgbClr val="000000">
                      <a:lumMod val="95000"/>
                      <a:lumOff val="5000"/>
                    </a:srgbClr>
                  </a:solidFill>
                </a:rPr>
                <a:t>按流程</a:t>
              </a:r>
              <a:endParaRPr lang="en-US" altLang="zh-CN" sz="1200" dirty="0">
                <a:solidFill>
                  <a:srgbClr val="000000">
                    <a:lumMod val="95000"/>
                    <a:lumOff val="5000"/>
                  </a:srgbClr>
                </a:solidFill>
              </a:endParaRPr>
            </a:p>
            <a:p>
              <a:pPr algn="ctr"/>
              <a:r>
                <a:rPr lang="zh-CN" altLang="en-US" sz="1200" dirty="0">
                  <a:solidFill>
                    <a:srgbClr val="000000">
                      <a:lumMod val="95000"/>
                      <a:lumOff val="5000"/>
                    </a:srgbClr>
                  </a:solidFill>
                </a:rPr>
                <a:t>上报、处理</a:t>
              </a:r>
              <a:endParaRPr lang="en-US" sz="1200" dirty="0">
                <a:solidFill>
                  <a:srgbClr val="000000">
                    <a:lumMod val="95000"/>
                    <a:lumOff val="5000"/>
                  </a:srgbClr>
                </a:solidFill>
              </a:endParaRPr>
            </a:p>
          </p:txBody>
        </p:sp>
        <p:cxnSp>
          <p:nvCxnSpPr>
            <p:cNvPr id="3146018" name="Elbow Connector 33"/>
            <p:cNvCxnSpPr>
              <a:stCxn id="1050446" idx="1"/>
              <a:endCxn id="1050445" idx="1"/>
            </p:cNvCxnSpPr>
            <p:nvPr/>
          </p:nvCxnSpPr>
          <p:spPr>
            <a:xfrm rot="10800000">
              <a:off x="6267602" y="4715026"/>
              <a:ext cx="10895" cy="869260"/>
            </a:xfrm>
            <a:prstGeom prst="bentConnector3">
              <a:avLst>
                <a:gd name="adj1" fmla="val 1800000"/>
              </a:avLst>
            </a:prstGeom>
            <a:ln w="28575">
              <a:tailEnd type="triangle"/>
            </a:ln>
          </p:spPr>
          <p:style>
            <a:lnRef idx="1">
              <a:schemeClr val="dk1"/>
            </a:lnRef>
            <a:fillRef idx="0">
              <a:schemeClr val="dk1"/>
            </a:fillRef>
            <a:effectRef idx="0">
              <a:schemeClr val="dk1"/>
            </a:effectRef>
            <a:fontRef idx="minor">
              <a:schemeClr val="tx1"/>
            </a:fontRef>
          </p:style>
        </p:cxnSp>
        <p:sp>
          <p:nvSpPr>
            <p:cNvPr id="1050449" name="TextBox 81"/>
            <p:cNvSpPr txBox="1"/>
            <p:nvPr/>
          </p:nvSpPr>
          <p:spPr>
            <a:xfrm>
              <a:off x="5882826" y="5538759"/>
              <a:ext cx="463943" cy="254780"/>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关闭</a:t>
              </a:r>
              <a:endParaRPr lang="en-US" sz="1200" dirty="0">
                <a:solidFill>
                  <a:srgbClr val="000000">
                    <a:lumMod val="95000"/>
                    <a:lumOff val="5000"/>
                  </a:srgbClr>
                </a:solidFill>
              </a:endParaRPr>
            </a:p>
          </p:txBody>
        </p:sp>
        <p:cxnSp>
          <p:nvCxnSpPr>
            <p:cNvPr id="3146019" name="Curved Connector 37"/>
            <p:cNvCxnSpPr>
              <a:stCxn id="1050446" idx="3"/>
              <a:endCxn id="1050446" idx="2"/>
            </p:cNvCxnSpPr>
            <p:nvPr/>
          </p:nvCxnSpPr>
          <p:spPr>
            <a:xfrm flipH="1">
              <a:off x="6773746" y="5584286"/>
              <a:ext cx="506144" cy="195528"/>
            </a:xfrm>
            <a:prstGeom prst="curvedConnector4">
              <a:avLst>
                <a:gd name="adj1" fmla="val -24656"/>
                <a:gd name="adj2" fmla="val 244085"/>
              </a:avLst>
            </a:prstGeom>
            <a:ln w="28575">
              <a:tailEnd type="triangle"/>
            </a:ln>
          </p:spPr>
          <p:style>
            <a:lnRef idx="1">
              <a:schemeClr val="dk1"/>
            </a:lnRef>
            <a:fillRef idx="0">
              <a:schemeClr val="dk1"/>
            </a:fillRef>
            <a:effectRef idx="0">
              <a:schemeClr val="dk1"/>
            </a:effectRef>
            <a:fontRef idx="minor">
              <a:schemeClr val="tx1"/>
            </a:fontRef>
          </p:style>
        </p:cxnSp>
        <p:sp>
          <p:nvSpPr>
            <p:cNvPr id="1050450" name="TextBox 91"/>
            <p:cNvSpPr txBox="1"/>
            <p:nvPr/>
          </p:nvSpPr>
          <p:spPr>
            <a:xfrm>
              <a:off x="7056227" y="5998373"/>
              <a:ext cx="442677" cy="268104"/>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跟踪</a:t>
              </a:r>
              <a:endParaRPr lang="en-US" sz="1200" dirty="0">
                <a:solidFill>
                  <a:srgbClr val="000000">
                    <a:lumMod val="95000"/>
                    <a:lumOff val="5000"/>
                  </a:srgbClr>
                </a:solidFill>
              </a:endParaRPr>
            </a:p>
          </p:txBody>
        </p:sp>
        <p:sp>
          <p:nvSpPr>
            <p:cNvPr id="1050451" name="圆角矩形 82"/>
            <p:cNvSpPr/>
            <p:nvPr/>
          </p:nvSpPr>
          <p:spPr>
            <a:xfrm>
              <a:off x="7966699" y="3735270"/>
              <a:ext cx="1127995" cy="523163"/>
            </a:xfrm>
            <a:prstGeom prst="roundRect">
              <a:avLst/>
            </a:prstGeom>
            <a:solidFill>
              <a:srgbClr val="00B0F0"/>
            </a:solidFill>
            <a:ln>
              <a:solidFill>
                <a:srgbClr val="00B0F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400" kern="0" dirty="0">
                  <a:solidFill>
                    <a:schemeClr val="bg1"/>
                  </a:solidFill>
                  <a:latin typeface="华文楷体" panose="02010600040101010101" pitchFamily="2" charset="-122"/>
                </a:rPr>
                <a:t>经营分析与决策支持</a:t>
              </a:r>
              <a:endParaRPr lang="en-US" sz="1400" kern="0" dirty="0">
                <a:solidFill>
                  <a:schemeClr val="bg1"/>
                </a:solidFill>
                <a:latin typeface="华文楷体" panose="02010600040101010101" pitchFamily="2" charset="-122"/>
                <a:ea typeface="华文楷体" panose="02010600040101010101" pitchFamily="2" charset="-122"/>
              </a:endParaRPr>
            </a:p>
          </p:txBody>
        </p:sp>
        <p:cxnSp>
          <p:nvCxnSpPr>
            <p:cNvPr id="3146020" name="Elbow Connector 88"/>
            <p:cNvCxnSpPr>
              <a:stCxn id="1050451" idx="0"/>
              <a:endCxn id="1050443" idx="3"/>
            </p:cNvCxnSpPr>
            <p:nvPr/>
          </p:nvCxnSpPr>
          <p:spPr>
            <a:xfrm rot="16200000" flipV="1">
              <a:off x="7671070" y="2875642"/>
              <a:ext cx="468449" cy="1250807"/>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
          <p:nvSpPr>
            <p:cNvPr id="1050452" name="TextBox 122"/>
            <p:cNvSpPr txBox="1"/>
            <p:nvPr/>
          </p:nvSpPr>
          <p:spPr>
            <a:xfrm>
              <a:off x="8061861" y="3358998"/>
              <a:ext cx="442677" cy="268104"/>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完善</a:t>
              </a:r>
              <a:endParaRPr lang="en-US" sz="1200" dirty="0">
                <a:solidFill>
                  <a:srgbClr val="000000">
                    <a:lumMod val="95000"/>
                    <a:lumOff val="5000"/>
                  </a:srgbClr>
                </a:solidFill>
              </a:endParaRPr>
            </a:p>
          </p:txBody>
        </p:sp>
        <p:sp>
          <p:nvSpPr>
            <p:cNvPr id="1050453" name="TextBox 123"/>
            <p:cNvSpPr txBox="1"/>
            <p:nvPr/>
          </p:nvSpPr>
          <p:spPr>
            <a:xfrm>
              <a:off x="6741139" y="3463145"/>
              <a:ext cx="555901" cy="275414"/>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评价表</a:t>
              </a:r>
              <a:endParaRPr lang="en-US" sz="1200" dirty="0">
                <a:solidFill>
                  <a:srgbClr val="000000">
                    <a:lumMod val="95000"/>
                    <a:lumOff val="5000"/>
                  </a:srgbClr>
                </a:solidFill>
              </a:endParaRPr>
            </a:p>
          </p:txBody>
        </p:sp>
        <p:sp>
          <p:nvSpPr>
            <p:cNvPr id="1050454" name="TextBox 124"/>
            <p:cNvSpPr txBox="1"/>
            <p:nvPr/>
          </p:nvSpPr>
          <p:spPr>
            <a:xfrm>
              <a:off x="6804431" y="4223745"/>
              <a:ext cx="432367" cy="275414"/>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结果</a:t>
              </a:r>
              <a:endParaRPr lang="en-US" sz="1200" dirty="0">
                <a:solidFill>
                  <a:srgbClr val="000000">
                    <a:lumMod val="95000"/>
                    <a:lumOff val="5000"/>
                  </a:srgbClr>
                </a:solidFill>
              </a:endParaRPr>
            </a:p>
          </p:txBody>
        </p:sp>
        <p:sp>
          <p:nvSpPr>
            <p:cNvPr id="1050455" name="TextBox 125"/>
            <p:cNvSpPr txBox="1"/>
            <p:nvPr/>
          </p:nvSpPr>
          <p:spPr>
            <a:xfrm>
              <a:off x="6782252" y="4977635"/>
              <a:ext cx="483540" cy="224245"/>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整改措施</a:t>
              </a:r>
              <a:endParaRPr lang="en-US" sz="1200" dirty="0">
                <a:solidFill>
                  <a:srgbClr val="000000">
                    <a:lumMod val="95000"/>
                    <a:lumOff val="5000"/>
                  </a:srgbClr>
                </a:solidFill>
              </a:endParaRPr>
            </a:p>
          </p:txBody>
        </p:sp>
        <p:sp>
          <p:nvSpPr>
            <p:cNvPr id="1050456" name="TextBox 127"/>
            <p:cNvSpPr txBox="1"/>
            <p:nvPr/>
          </p:nvSpPr>
          <p:spPr>
            <a:xfrm>
              <a:off x="4596379" y="6118809"/>
              <a:ext cx="1612356" cy="173941"/>
            </a:xfrm>
            <a:prstGeom prst="rect">
              <a:avLst/>
            </a:prstGeom>
            <a:noFill/>
            <a:ln>
              <a:noFill/>
            </a:ln>
          </p:spPr>
          <p:txBody>
            <a:bodyPr wrap="square" lIns="36000" rIns="36000" rtlCol="0">
              <a:noAutofit/>
            </a:bodyPr>
            <a:p>
              <a:r>
                <a:rPr lang="en-US" altLang="zh-CN" sz="1200" b="1" dirty="0">
                  <a:solidFill>
                    <a:srgbClr val="000000">
                      <a:lumMod val="95000"/>
                      <a:lumOff val="5000"/>
                    </a:srgbClr>
                  </a:solidFill>
                </a:rPr>
                <a:t>ERP</a:t>
              </a:r>
              <a:r>
                <a:rPr lang="zh-CN" altLang="en-US" sz="1200" b="1" dirty="0">
                  <a:solidFill>
                    <a:srgbClr val="000000">
                      <a:lumMod val="95000"/>
                      <a:lumOff val="5000"/>
                    </a:srgbClr>
                  </a:solidFill>
                </a:rPr>
                <a:t>系统质量管理模块</a:t>
              </a:r>
              <a:endParaRPr lang="en-US" sz="1200" b="1" dirty="0">
                <a:solidFill>
                  <a:srgbClr val="000000">
                    <a:lumMod val="95000"/>
                    <a:lumOff val="5000"/>
                  </a:srgbClr>
                </a:solidFill>
              </a:endParaRPr>
            </a:p>
          </p:txBody>
        </p:sp>
        <p:cxnSp>
          <p:nvCxnSpPr>
            <p:cNvPr id="3146021" name="Elbow Connector 137"/>
            <p:cNvCxnSpPr>
              <a:stCxn id="1050445" idx="3"/>
              <a:endCxn id="1050435" idx="1"/>
            </p:cNvCxnSpPr>
            <p:nvPr/>
          </p:nvCxnSpPr>
          <p:spPr>
            <a:xfrm flipH="1" flipV="1">
              <a:off x="1639871" y="3358094"/>
              <a:ext cx="5640019" cy="1356931"/>
            </a:xfrm>
            <a:prstGeom prst="bentConnector5">
              <a:avLst>
                <a:gd name="adj1" fmla="val -4952"/>
                <a:gd name="adj2" fmla="val -131295"/>
                <a:gd name="adj3" fmla="val 103477"/>
              </a:avLst>
            </a:prstGeom>
            <a:ln w="28575">
              <a:prstDash val="lgDash"/>
              <a:tailEnd type="triangle"/>
            </a:ln>
          </p:spPr>
          <p:style>
            <a:lnRef idx="1">
              <a:schemeClr val="dk1"/>
            </a:lnRef>
            <a:fillRef idx="0">
              <a:schemeClr val="dk1"/>
            </a:fillRef>
            <a:effectRef idx="0">
              <a:schemeClr val="dk1"/>
            </a:effectRef>
            <a:fontRef idx="minor">
              <a:schemeClr val="tx1"/>
            </a:fontRef>
          </p:style>
        </p:cxnSp>
        <p:sp>
          <p:nvSpPr>
            <p:cNvPr id="1050457" name="TextBox 144"/>
            <p:cNvSpPr txBox="1"/>
            <p:nvPr/>
          </p:nvSpPr>
          <p:spPr>
            <a:xfrm>
              <a:off x="7295440" y="4437046"/>
              <a:ext cx="442677" cy="268104"/>
            </a:xfrm>
            <a:prstGeom prst="rect">
              <a:avLst/>
            </a:prstGeom>
            <a:noFill/>
            <a:ln>
              <a:noFill/>
            </a:ln>
          </p:spPr>
          <p:txBody>
            <a:bodyPr wrap="square" lIns="36000" rIns="36000" rtlCol="0">
              <a:noAutofit/>
            </a:bodyPr>
            <a:p>
              <a:r>
                <a:rPr lang="zh-CN" altLang="en-US" sz="1200" dirty="0">
                  <a:solidFill>
                    <a:srgbClr val="000000">
                      <a:lumMod val="95000"/>
                      <a:lumOff val="5000"/>
                    </a:srgbClr>
                  </a:solidFill>
                </a:rPr>
                <a:t>完善</a:t>
              </a:r>
              <a:endParaRPr lang="en-US" sz="1200" dirty="0">
                <a:solidFill>
                  <a:srgbClr val="000000">
                    <a:lumMod val="95000"/>
                    <a:lumOff val="5000"/>
                  </a:srgbClr>
                </a:solidFill>
              </a:endParaRPr>
            </a:p>
          </p:txBody>
        </p:sp>
        <p:sp>
          <p:nvSpPr>
            <p:cNvPr id="1050458" name="爆炸形 2 11"/>
            <p:cNvSpPr/>
            <p:nvPr/>
          </p:nvSpPr>
          <p:spPr>
            <a:xfrm>
              <a:off x="2799652" y="6152339"/>
              <a:ext cx="1376886" cy="714611"/>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闭环管理</a:t>
              </a:r>
              <a:endParaRPr lang="en-US" sz="1200" b="1" dirty="0">
                <a:solidFill>
                  <a:srgbClr val="000000"/>
                </a:solidFill>
              </a:endParaRPr>
            </a:p>
          </p:txBody>
        </p:sp>
        <p:sp>
          <p:nvSpPr>
            <p:cNvPr id="1050459" name="爆炸形 2 11"/>
            <p:cNvSpPr/>
            <p:nvPr/>
          </p:nvSpPr>
          <p:spPr>
            <a:xfrm>
              <a:off x="5578803" y="3432338"/>
              <a:ext cx="1080919" cy="643554"/>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方便</a:t>
              </a:r>
              <a:endParaRPr lang="en-US" sz="1200" b="1" dirty="0">
                <a:solidFill>
                  <a:srgbClr val="000000"/>
                </a:solidFill>
              </a:endParaRPr>
            </a:p>
          </p:txBody>
        </p:sp>
        <p:sp>
          <p:nvSpPr>
            <p:cNvPr id="1050460" name="爆炸形 2 11"/>
            <p:cNvSpPr/>
            <p:nvPr/>
          </p:nvSpPr>
          <p:spPr>
            <a:xfrm>
              <a:off x="5607579" y="4079185"/>
              <a:ext cx="1080919" cy="657689"/>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直观</a:t>
              </a:r>
              <a:endParaRPr lang="en-US" sz="1200" b="1" dirty="0">
                <a:solidFill>
                  <a:srgbClr val="000000"/>
                </a:solidFill>
              </a:endParaRPr>
            </a:p>
          </p:txBody>
        </p:sp>
        <p:sp>
          <p:nvSpPr>
            <p:cNvPr id="1050461" name="Oval 218"/>
            <p:cNvSpPr>
              <a:spLocks noChangeAspect="1"/>
            </p:cNvSpPr>
            <p:nvPr/>
          </p:nvSpPr>
          <p:spPr bwMode="gray">
            <a:xfrm>
              <a:off x="2890724" y="6397839"/>
              <a:ext cx="185300" cy="195211"/>
            </a:xfrm>
            <a:prstGeom prst="ellipse">
              <a:avLst/>
            </a:prstGeom>
            <a:solidFill>
              <a:srgbClr val="C00000"/>
            </a:solidFill>
            <a:ln w="12700" algn="ctr">
              <a:solidFill>
                <a:srgbClr val="C0000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100" b="1" kern="0" dirty="0">
                  <a:solidFill>
                    <a:srgbClr val="FFFFFF"/>
                  </a:solidFill>
                  <a:latin typeface="华文楷体" panose="02010600040101010101" pitchFamily="2" charset="-122"/>
                </a:rPr>
                <a:t>4</a:t>
              </a:r>
              <a:endParaRPr lang="en-GB" sz="1100" b="1" kern="0" dirty="0">
                <a:solidFill>
                  <a:srgbClr val="FFFFFF"/>
                </a:solidFill>
                <a:latin typeface="华文楷体" panose="02010600040101010101" pitchFamily="2" charset="-122"/>
                <a:ea typeface="华文楷体" panose="02010600040101010101" pitchFamily="2" charset="-122"/>
              </a:endParaRPr>
            </a:p>
          </p:txBody>
        </p:sp>
        <p:grpSp>
          <p:nvGrpSpPr>
            <p:cNvPr id="371" name="Group 387"/>
            <p:cNvGrpSpPr>
              <a:grpSpLocks noChangeAspect="1"/>
            </p:cNvGrpSpPr>
            <p:nvPr/>
          </p:nvGrpSpPr>
          <p:grpSpPr bwMode="auto">
            <a:xfrm>
              <a:off x="1978122" y="3067185"/>
              <a:ext cx="317135" cy="334097"/>
              <a:chOff x="7354" y="1520"/>
              <a:chExt cx="340" cy="340"/>
            </a:xfrm>
            <a:solidFill>
              <a:schemeClr val="accent5"/>
            </a:solidFill>
          </p:grpSpPr>
          <p:sp>
            <p:nvSpPr>
              <p:cNvPr id="1050462" name="Freeform 388"/>
              <p:cNvSpPr>
                <a:spLocks noEditPoints="1"/>
              </p:cNvSpPr>
              <p:nvPr/>
            </p:nvSpPr>
            <p:spPr bwMode="auto">
              <a:xfrm>
                <a:off x="7418" y="1619"/>
                <a:ext cx="212" cy="141"/>
              </a:xfrm>
              <a:custGeom>
                <a:avLst/>
                <a:gdLst>
                  <a:gd name="T0" fmla="*/ 64 w 320"/>
                  <a:gd name="T1" fmla="*/ 0 h 213"/>
                  <a:gd name="T2" fmla="*/ 10 w 320"/>
                  <a:gd name="T3" fmla="*/ 0 h 213"/>
                  <a:gd name="T4" fmla="*/ 0 w 320"/>
                  <a:gd name="T5" fmla="*/ 11 h 213"/>
                  <a:gd name="T6" fmla="*/ 0 w 320"/>
                  <a:gd name="T7" fmla="*/ 64 h 213"/>
                  <a:gd name="T8" fmla="*/ 10 w 320"/>
                  <a:gd name="T9" fmla="*/ 75 h 213"/>
                  <a:gd name="T10" fmla="*/ 64 w 320"/>
                  <a:gd name="T11" fmla="*/ 75 h 213"/>
                  <a:gd name="T12" fmla="*/ 74 w 320"/>
                  <a:gd name="T13" fmla="*/ 64 h 213"/>
                  <a:gd name="T14" fmla="*/ 74 w 320"/>
                  <a:gd name="T15" fmla="*/ 11 h 213"/>
                  <a:gd name="T16" fmla="*/ 64 w 320"/>
                  <a:gd name="T17" fmla="*/ 0 h 213"/>
                  <a:gd name="T18" fmla="*/ 53 w 320"/>
                  <a:gd name="T19" fmla="*/ 53 h 213"/>
                  <a:gd name="T20" fmla="*/ 21 w 320"/>
                  <a:gd name="T21" fmla="*/ 53 h 213"/>
                  <a:gd name="T22" fmla="*/ 21 w 320"/>
                  <a:gd name="T23" fmla="*/ 21 h 213"/>
                  <a:gd name="T24" fmla="*/ 53 w 320"/>
                  <a:gd name="T25" fmla="*/ 21 h 213"/>
                  <a:gd name="T26" fmla="*/ 53 w 320"/>
                  <a:gd name="T27" fmla="*/ 53 h 213"/>
                  <a:gd name="T28" fmla="*/ 117 w 320"/>
                  <a:gd name="T29" fmla="*/ 11 h 213"/>
                  <a:gd name="T30" fmla="*/ 128 w 320"/>
                  <a:gd name="T31" fmla="*/ 0 h 213"/>
                  <a:gd name="T32" fmla="*/ 309 w 320"/>
                  <a:gd name="T33" fmla="*/ 0 h 213"/>
                  <a:gd name="T34" fmla="*/ 320 w 320"/>
                  <a:gd name="T35" fmla="*/ 11 h 213"/>
                  <a:gd name="T36" fmla="*/ 309 w 320"/>
                  <a:gd name="T37" fmla="*/ 21 h 213"/>
                  <a:gd name="T38" fmla="*/ 128 w 320"/>
                  <a:gd name="T39" fmla="*/ 21 h 213"/>
                  <a:gd name="T40" fmla="*/ 117 w 320"/>
                  <a:gd name="T41" fmla="*/ 11 h 213"/>
                  <a:gd name="T42" fmla="*/ 320 w 320"/>
                  <a:gd name="T43" fmla="*/ 64 h 213"/>
                  <a:gd name="T44" fmla="*/ 309 w 320"/>
                  <a:gd name="T45" fmla="*/ 75 h 213"/>
                  <a:gd name="T46" fmla="*/ 128 w 320"/>
                  <a:gd name="T47" fmla="*/ 75 h 213"/>
                  <a:gd name="T48" fmla="*/ 117 w 320"/>
                  <a:gd name="T49" fmla="*/ 64 h 213"/>
                  <a:gd name="T50" fmla="*/ 128 w 320"/>
                  <a:gd name="T51" fmla="*/ 53 h 213"/>
                  <a:gd name="T52" fmla="*/ 309 w 320"/>
                  <a:gd name="T53" fmla="*/ 53 h 213"/>
                  <a:gd name="T54" fmla="*/ 320 w 320"/>
                  <a:gd name="T55" fmla="*/ 64 h 213"/>
                  <a:gd name="T56" fmla="*/ 64 w 320"/>
                  <a:gd name="T57" fmla="*/ 139 h 213"/>
                  <a:gd name="T58" fmla="*/ 10 w 320"/>
                  <a:gd name="T59" fmla="*/ 139 h 213"/>
                  <a:gd name="T60" fmla="*/ 0 w 320"/>
                  <a:gd name="T61" fmla="*/ 149 h 213"/>
                  <a:gd name="T62" fmla="*/ 0 w 320"/>
                  <a:gd name="T63" fmla="*/ 203 h 213"/>
                  <a:gd name="T64" fmla="*/ 10 w 320"/>
                  <a:gd name="T65" fmla="*/ 213 h 213"/>
                  <a:gd name="T66" fmla="*/ 64 w 320"/>
                  <a:gd name="T67" fmla="*/ 213 h 213"/>
                  <a:gd name="T68" fmla="*/ 74 w 320"/>
                  <a:gd name="T69" fmla="*/ 203 h 213"/>
                  <a:gd name="T70" fmla="*/ 74 w 320"/>
                  <a:gd name="T71" fmla="*/ 149 h 213"/>
                  <a:gd name="T72" fmla="*/ 64 w 320"/>
                  <a:gd name="T73" fmla="*/ 139 h 213"/>
                  <a:gd name="T74" fmla="*/ 53 w 320"/>
                  <a:gd name="T75" fmla="*/ 192 h 213"/>
                  <a:gd name="T76" fmla="*/ 21 w 320"/>
                  <a:gd name="T77" fmla="*/ 192 h 213"/>
                  <a:gd name="T78" fmla="*/ 21 w 320"/>
                  <a:gd name="T79" fmla="*/ 160 h 213"/>
                  <a:gd name="T80" fmla="*/ 53 w 320"/>
                  <a:gd name="T81" fmla="*/ 160 h 213"/>
                  <a:gd name="T82" fmla="*/ 53 w 320"/>
                  <a:gd name="T83" fmla="*/ 192 h 213"/>
                  <a:gd name="T84" fmla="*/ 320 w 320"/>
                  <a:gd name="T85" fmla="*/ 149 h 213"/>
                  <a:gd name="T86" fmla="*/ 309 w 320"/>
                  <a:gd name="T87" fmla="*/ 160 h 213"/>
                  <a:gd name="T88" fmla="*/ 128 w 320"/>
                  <a:gd name="T89" fmla="*/ 160 h 213"/>
                  <a:gd name="T90" fmla="*/ 117 w 320"/>
                  <a:gd name="T91" fmla="*/ 149 h 213"/>
                  <a:gd name="T92" fmla="*/ 128 w 320"/>
                  <a:gd name="T93" fmla="*/ 139 h 213"/>
                  <a:gd name="T94" fmla="*/ 309 w 320"/>
                  <a:gd name="T95" fmla="*/ 139 h 213"/>
                  <a:gd name="T96" fmla="*/ 320 w 320"/>
                  <a:gd name="T97" fmla="*/ 149 h 213"/>
                  <a:gd name="T98" fmla="*/ 320 w 320"/>
                  <a:gd name="T99" fmla="*/ 203 h 213"/>
                  <a:gd name="T100" fmla="*/ 309 w 320"/>
                  <a:gd name="T101" fmla="*/ 213 h 213"/>
                  <a:gd name="T102" fmla="*/ 128 w 320"/>
                  <a:gd name="T103" fmla="*/ 213 h 213"/>
                  <a:gd name="T104" fmla="*/ 117 w 320"/>
                  <a:gd name="T105" fmla="*/ 203 h 213"/>
                  <a:gd name="T106" fmla="*/ 128 w 320"/>
                  <a:gd name="T107" fmla="*/ 192 h 213"/>
                  <a:gd name="T108" fmla="*/ 309 w 320"/>
                  <a:gd name="T109" fmla="*/ 192 h 213"/>
                  <a:gd name="T110" fmla="*/ 320 w 320"/>
                  <a:gd name="T111" fmla="*/ 20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0" h="213">
                    <a:moveTo>
                      <a:pt x="64" y="0"/>
                    </a:moveTo>
                    <a:cubicBezTo>
                      <a:pt x="10" y="0"/>
                      <a:pt x="10" y="0"/>
                      <a:pt x="10" y="0"/>
                    </a:cubicBezTo>
                    <a:cubicBezTo>
                      <a:pt x="4" y="0"/>
                      <a:pt x="0" y="5"/>
                      <a:pt x="0" y="11"/>
                    </a:cubicBezTo>
                    <a:cubicBezTo>
                      <a:pt x="0" y="64"/>
                      <a:pt x="0" y="64"/>
                      <a:pt x="0" y="64"/>
                    </a:cubicBezTo>
                    <a:cubicBezTo>
                      <a:pt x="0" y="70"/>
                      <a:pt x="4" y="75"/>
                      <a:pt x="10" y="75"/>
                    </a:cubicBezTo>
                    <a:cubicBezTo>
                      <a:pt x="64" y="75"/>
                      <a:pt x="64" y="75"/>
                      <a:pt x="64" y="75"/>
                    </a:cubicBezTo>
                    <a:cubicBezTo>
                      <a:pt x="70" y="75"/>
                      <a:pt x="74" y="70"/>
                      <a:pt x="74" y="64"/>
                    </a:cubicBezTo>
                    <a:cubicBezTo>
                      <a:pt x="74" y="11"/>
                      <a:pt x="74" y="11"/>
                      <a:pt x="74" y="11"/>
                    </a:cubicBezTo>
                    <a:cubicBezTo>
                      <a:pt x="74" y="5"/>
                      <a:pt x="70" y="0"/>
                      <a:pt x="64" y="0"/>
                    </a:cubicBezTo>
                    <a:close/>
                    <a:moveTo>
                      <a:pt x="53" y="53"/>
                    </a:moveTo>
                    <a:cubicBezTo>
                      <a:pt x="21" y="53"/>
                      <a:pt x="21" y="53"/>
                      <a:pt x="21" y="53"/>
                    </a:cubicBezTo>
                    <a:cubicBezTo>
                      <a:pt x="21" y="21"/>
                      <a:pt x="21" y="21"/>
                      <a:pt x="21" y="21"/>
                    </a:cubicBezTo>
                    <a:cubicBezTo>
                      <a:pt x="53" y="21"/>
                      <a:pt x="53" y="21"/>
                      <a:pt x="53" y="21"/>
                    </a:cubicBezTo>
                    <a:lnTo>
                      <a:pt x="53" y="53"/>
                    </a:lnTo>
                    <a:close/>
                    <a:moveTo>
                      <a:pt x="117" y="11"/>
                    </a:moveTo>
                    <a:cubicBezTo>
                      <a:pt x="117" y="5"/>
                      <a:pt x="122" y="0"/>
                      <a:pt x="128" y="0"/>
                    </a:cubicBezTo>
                    <a:cubicBezTo>
                      <a:pt x="309" y="0"/>
                      <a:pt x="309" y="0"/>
                      <a:pt x="309" y="0"/>
                    </a:cubicBezTo>
                    <a:cubicBezTo>
                      <a:pt x="315" y="0"/>
                      <a:pt x="320" y="5"/>
                      <a:pt x="320" y="11"/>
                    </a:cubicBezTo>
                    <a:cubicBezTo>
                      <a:pt x="320" y="17"/>
                      <a:pt x="315" y="21"/>
                      <a:pt x="309" y="21"/>
                    </a:cubicBezTo>
                    <a:cubicBezTo>
                      <a:pt x="128" y="21"/>
                      <a:pt x="128" y="21"/>
                      <a:pt x="128" y="21"/>
                    </a:cubicBezTo>
                    <a:cubicBezTo>
                      <a:pt x="122" y="21"/>
                      <a:pt x="117" y="17"/>
                      <a:pt x="117" y="11"/>
                    </a:cubicBezTo>
                    <a:close/>
                    <a:moveTo>
                      <a:pt x="320" y="64"/>
                    </a:moveTo>
                    <a:cubicBezTo>
                      <a:pt x="320" y="70"/>
                      <a:pt x="315" y="75"/>
                      <a:pt x="309" y="75"/>
                    </a:cubicBezTo>
                    <a:cubicBezTo>
                      <a:pt x="128" y="75"/>
                      <a:pt x="128" y="75"/>
                      <a:pt x="128" y="75"/>
                    </a:cubicBezTo>
                    <a:cubicBezTo>
                      <a:pt x="122" y="75"/>
                      <a:pt x="117" y="70"/>
                      <a:pt x="117" y="64"/>
                    </a:cubicBezTo>
                    <a:cubicBezTo>
                      <a:pt x="117" y="58"/>
                      <a:pt x="122" y="53"/>
                      <a:pt x="128" y="53"/>
                    </a:cubicBezTo>
                    <a:cubicBezTo>
                      <a:pt x="309" y="53"/>
                      <a:pt x="309" y="53"/>
                      <a:pt x="309" y="53"/>
                    </a:cubicBezTo>
                    <a:cubicBezTo>
                      <a:pt x="315" y="53"/>
                      <a:pt x="320" y="58"/>
                      <a:pt x="320" y="64"/>
                    </a:cubicBezTo>
                    <a:close/>
                    <a:moveTo>
                      <a:pt x="64" y="139"/>
                    </a:moveTo>
                    <a:cubicBezTo>
                      <a:pt x="10" y="139"/>
                      <a:pt x="10" y="139"/>
                      <a:pt x="10" y="139"/>
                    </a:cubicBezTo>
                    <a:cubicBezTo>
                      <a:pt x="4" y="139"/>
                      <a:pt x="0" y="143"/>
                      <a:pt x="0" y="149"/>
                    </a:cubicBezTo>
                    <a:cubicBezTo>
                      <a:pt x="0" y="203"/>
                      <a:pt x="0" y="203"/>
                      <a:pt x="0" y="203"/>
                    </a:cubicBezTo>
                    <a:cubicBezTo>
                      <a:pt x="0" y="209"/>
                      <a:pt x="4" y="213"/>
                      <a:pt x="10" y="213"/>
                    </a:cubicBezTo>
                    <a:cubicBezTo>
                      <a:pt x="64" y="213"/>
                      <a:pt x="64" y="213"/>
                      <a:pt x="64" y="213"/>
                    </a:cubicBezTo>
                    <a:cubicBezTo>
                      <a:pt x="70" y="213"/>
                      <a:pt x="74" y="209"/>
                      <a:pt x="74" y="203"/>
                    </a:cubicBezTo>
                    <a:cubicBezTo>
                      <a:pt x="74" y="149"/>
                      <a:pt x="74" y="149"/>
                      <a:pt x="74" y="149"/>
                    </a:cubicBezTo>
                    <a:cubicBezTo>
                      <a:pt x="74" y="143"/>
                      <a:pt x="70" y="139"/>
                      <a:pt x="64" y="139"/>
                    </a:cubicBezTo>
                    <a:close/>
                    <a:moveTo>
                      <a:pt x="53" y="192"/>
                    </a:moveTo>
                    <a:cubicBezTo>
                      <a:pt x="21" y="192"/>
                      <a:pt x="21" y="192"/>
                      <a:pt x="21" y="192"/>
                    </a:cubicBezTo>
                    <a:cubicBezTo>
                      <a:pt x="21" y="160"/>
                      <a:pt x="21" y="160"/>
                      <a:pt x="21" y="160"/>
                    </a:cubicBezTo>
                    <a:cubicBezTo>
                      <a:pt x="53" y="160"/>
                      <a:pt x="53" y="160"/>
                      <a:pt x="53" y="160"/>
                    </a:cubicBezTo>
                    <a:lnTo>
                      <a:pt x="53" y="192"/>
                    </a:lnTo>
                    <a:close/>
                    <a:moveTo>
                      <a:pt x="320" y="149"/>
                    </a:moveTo>
                    <a:cubicBezTo>
                      <a:pt x="320" y="155"/>
                      <a:pt x="315" y="160"/>
                      <a:pt x="309" y="160"/>
                    </a:cubicBezTo>
                    <a:cubicBezTo>
                      <a:pt x="128" y="160"/>
                      <a:pt x="128" y="160"/>
                      <a:pt x="128" y="160"/>
                    </a:cubicBezTo>
                    <a:cubicBezTo>
                      <a:pt x="122" y="160"/>
                      <a:pt x="117" y="155"/>
                      <a:pt x="117" y="149"/>
                    </a:cubicBezTo>
                    <a:cubicBezTo>
                      <a:pt x="117" y="143"/>
                      <a:pt x="122" y="139"/>
                      <a:pt x="128" y="139"/>
                    </a:cubicBezTo>
                    <a:cubicBezTo>
                      <a:pt x="309" y="139"/>
                      <a:pt x="309" y="139"/>
                      <a:pt x="309" y="139"/>
                    </a:cubicBezTo>
                    <a:cubicBezTo>
                      <a:pt x="315" y="139"/>
                      <a:pt x="320" y="143"/>
                      <a:pt x="320" y="149"/>
                    </a:cubicBezTo>
                    <a:close/>
                    <a:moveTo>
                      <a:pt x="320" y="203"/>
                    </a:moveTo>
                    <a:cubicBezTo>
                      <a:pt x="320" y="209"/>
                      <a:pt x="315" y="213"/>
                      <a:pt x="309" y="213"/>
                    </a:cubicBezTo>
                    <a:cubicBezTo>
                      <a:pt x="128" y="213"/>
                      <a:pt x="128" y="213"/>
                      <a:pt x="128" y="213"/>
                    </a:cubicBezTo>
                    <a:cubicBezTo>
                      <a:pt x="122" y="213"/>
                      <a:pt x="117" y="209"/>
                      <a:pt x="117" y="203"/>
                    </a:cubicBezTo>
                    <a:cubicBezTo>
                      <a:pt x="117" y="197"/>
                      <a:pt x="122" y="192"/>
                      <a:pt x="128" y="192"/>
                    </a:cubicBezTo>
                    <a:cubicBezTo>
                      <a:pt x="309" y="192"/>
                      <a:pt x="309" y="192"/>
                      <a:pt x="309" y="192"/>
                    </a:cubicBezTo>
                    <a:cubicBezTo>
                      <a:pt x="315" y="192"/>
                      <a:pt x="320" y="197"/>
                      <a:pt x="320" y="203"/>
                    </a:cubicBezTo>
                    <a:close/>
                  </a:path>
                </a:pathLst>
              </a:custGeom>
              <a:grpFill/>
              <a:ln>
                <a:solidFill>
                  <a:schemeClr val="bg1"/>
                </a:solidFill>
              </a:ln>
            </p:spPr>
            <p:txBody>
              <a:bodyPr vert="horz" wrap="square" lIns="91440" tIns="45720" rIns="91440" bIns="45720" numCol="1" anchor="t" anchorCtr="0" compatLnSpc="1"/>
              <a:p>
                <a:endParaRPr lang="en-GB" sz="1600">
                  <a:solidFill>
                    <a:srgbClr val="000000"/>
                  </a:solidFill>
                </a:endParaRPr>
              </a:p>
            </p:txBody>
          </p:sp>
          <p:sp>
            <p:nvSpPr>
              <p:cNvPr id="1050463" name="Freeform 389"/>
              <p:cNvSpPr>
                <a:spLocks noEditPoints="1"/>
              </p:cNvSpPr>
              <p:nvPr/>
            </p:nvSpPr>
            <p:spPr bwMode="auto">
              <a:xfrm>
                <a:off x="7354" y="152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solidFill>
                  <a:schemeClr val="bg1"/>
                </a:solidFill>
              </a:ln>
            </p:spPr>
            <p:txBody>
              <a:bodyPr vert="horz" wrap="square" lIns="91440" tIns="45720" rIns="91440" bIns="45720" numCol="1" anchor="t" anchorCtr="0" compatLnSpc="1"/>
              <a:p>
                <a:endParaRPr lang="en-GB" sz="1600">
                  <a:solidFill>
                    <a:srgbClr val="000000"/>
                  </a:solidFill>
                </a:endParaRPr>
              </a:p>
            </p:txBody>
          </p:sp>
        </p:grpSp>
        <p:sp>
          <p:nvSpPr>
            <p:cNvPr id="1050464" name="Pentagon 172"/>
            <p:cNvSpPr/>
            <p:nvPr/>
          </p:nvSpPr>
          <p:spPr>
            <a:xfrm>
              <a:off x="822337" y="1914015"/>
              <a:ext cx="604131" cy="691537"/>
            </a:xfrm>
            <a:prstGeom prst="homePlate">
              <a:avLst/>
            </a:prstGeom>
            <a:solidFill>
              <a:srgbClr val="7F7F7F"/>
            </a:solidFill>
            <a:ln>
              <a:solidFill>
                <a:srgbClr val="7F7F7F"/>
              </a:solidFill>
            </a:ln>
          </p:spPr>
          <p:style>
            <a:lnRef idx="2">
              <a:schemeClr val="accent1"/>
            </a:lnRef>
            <a:fillRef idx="1">
              <a:schemeClr val="lt1"/>
            </a:fillRef>
            <a:effectRef idx="0">
              <a:schemeClr val="accent1"/>
            </a:effectRef>
            <a:fontRef idx="minor">
              <a:schemeClr val="dk1"/>
            </a:fontRef>
          </p:style>
          <p:txBody>
            <a:bodyPr wrap="square" rtlCol="0" anchor="ctr">
              <a:noAutofit/>
            </a:bodyPr>
            <a:p>
              <a:pPr algn="ctr"/>
              <a:r>
                <a:rPr lang="zh-CN" altLang="en-US" sz="1400" b="1" dirty="0">
                  <a:solidFill>
                    <a:srgbClr val="FFFFFF"/>
                  </a:solidFill>
                  <a:latin typeface="华文楷体" panose="02010600040101010101" pitchFamily="2" charset="-122"/>
                </a:rPr>
                <a:t>职责</a:t>
              </a:r>
              <a:endParaRPr lang="en-US" sz="1400" b="1" dirty="0">
                <a:solidFill>
                  <a:srgbClr val="FFFFFF"/>
                </a:solidFill>
              </a:endParaRPr>
            </a:p>
          </p:txBody>
        </p:sp>
        <p:sp>
          <p:nvSpPr>
            <p:cNvPr id="1050465" name="爆炸形 2 11"/>
            <p:cNvSpPr/>
            <p:nvPr/>
          </p:nvSpPr>
          <p:spPr>
            <a:xfrm>
              <a:off x="6726012" y="2452725"/>
              <a:ext cx="1987079" cy="711789"/>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检查企业</a:t>
              </a:r>
              <a:endParaRPr lang="en-US" altLang="zh-CN" sz="1200" b="1" dirty="0">
                <a:solidFill>
                  <a:srgbClr val="000000"/>
                </a:solidFill>
              </a:endParaRPr>
            </a:p>
            <a:p>
              <a:pPr algn="ctr"/>
              <a:r>
                <a:rPr lang="zh-CN" altLang="en-US" sz="1200" b="1" dirty="0">
                  <a:solidFill>
                    <a:srgbClr val="000000"/>
                  </a:solidFill>
                </a:rPr>
                <a:t>落地情况</a:t>
              </a:r>
              <a:endParaRPr lang="en-US" sz="1200" b="1" dirty="0">
                <a:solidFill>
                  <a:srgbClr val="000000"/>
                </a:solidFill>
              </a:endParaRPr>
            </a:p>
          </p:txBody>
        </p:sp>
        <p:sp>
          <p:nvSpPr>
            <p:cNvPr id="1050466" name="爆炸形 2 11"/>
            <p:cNvSpPr/>
            <p:nvPr/>
          </p:nvSpPr>
          <p:spPr>
            <a:xfrm>
              <a:off x="7047318" y="5331291"/>
              <a:ext cx="2079305" cy="702519"/>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跟踪</a:t>
              </a:r>
              <a:endParaRPr lang="en-US" altLang="zh-CN" sz="1200" b="1" dirty="0">
                <a:solidFill>
                  <a:srgbClr val="000000"/>
                </a:solidFill>
              </a:endParaRPr>
            </a:p>
            <a:p>
              <a:pPr algn="ctr"/>
              <a:r>
                <a:rPr lang="zh-CN" altLang="en-US" sz="1200" b="1" dirty="0">
                  <a:solidFill>
                    <a:srgbClr val="000000"/>
                  </a:solidFill>
                </a:rPr>
                <a:t>整改情况</a:t>
              </a:r>
              <a:endParaRPr lang="en-US" sz="1200" b="1" dirty="0">
                <a:solidFill>
                  <a:srgbClr val="000000"/>
                </a:solidFill>
              </a:endParaRPr>
            </a:p>
          </p:txBody>
        </p:sp>
        <p:sp>
          <p:nvSpPr>
            <p:cNvPr id="1050467" name="爆炸形 2 11"/>
            <p:cNvSpPr/>
            <p:nvPr/>
          </p:nvSpPr>
          <p:spPr>
            <a:xfrm>
              <a:off x="634480" y="2621880"/>
              <a:ext cx="1900163" cy="639301"/>
            </a:xfrm>
            <a:prstGeom prst="irregularSeal2">
              <a:avLst/>
            </a:prstGeom>
            <a:solidFill>
              <a:schemeClr val="bg1"/>
            </a:solidFill>
            <a:ln w="9525">
              <a:solidFill>
                <a:schemeClr val="accent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000000"/>
                  </a:solidFill>
                </a:rPr>
                <a:t>以管理体系为核心</a:t>
              </a:r>
              <a:endParaRPr lang="en-US" sz="1200" b="1" dirty="0">
                <a:solidFill>
                  <a:srgbClr val="000000"/>
                </a:solidFill>
              </a:endParaRPr>
            </a:p>
          </p:txBody>
        </p:sp>
        <p:cxnSp>
          <p:nvCxnSpPr>
            <p:cNvPr id="3146022" name="Straight Arrow Connector 221"/>
            <p:cNvCxnSpPr>
              <a:stCxn id="1050444" idx="3"/>
              <a:endCxn id="1050451" idx="1"/>
            </p:cNvCxnSpPr>
            <p:nvPr/>
          </p:nvCxnSpPr>
          <p:spPr>
            <a:xfrm flipV="1">
              <a:off x="7279890" y="3996852"/>
              <a:ext cx="686809"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50468" name="TextBox 134"/>
            <p:cNvSpPr txBox="1"/>
            <p:nvPr/>
          </p:nvSpPr>
          <p:spPr>
            <a:xfrm>
              <a:off x="916491" y="3862591"/>
              <a:ext cx="327597" cy="571881"/>
            </a:xfrm>
            <a:prstGeom prst="rect">
              <a:avLst/>
            </a:prstGeom>
            <a:noFill/>
            <a:ln>
              <a:noFill/>
            </a:ln>
          </p:spPr>
          <p:txBody>
            <a:bodyPr wrap="square" lIns="36000" rIns="36000" rtlCol="0">
              <a:noAutofit/>
            </a:bodyPr>
            <a:p>
              <a:r>
                <a:rPr lang="zh-CN" altLang="en-US" sz="1400" b="1" dirty="0">
                  <a:solidFill>
                    <a:srgbClr val="000000">
                      <a:lumMod val="95000"/>
                      <a:lumOff val="5000"/>
                    </a:srgbClr>
                  </a:solidFill>
                </a:rPr>
                <a:t>集团</a:t>
              </a:r>
              <a:endParaRPr lang="en-US" sz="1400" b="1" dirty="0">
                <a:solidFill>
                  <a:srgbClr val="000000">
                    <a:lumMod val="95000"/>
                    <a:lumOff val="5000"/>
                  </a:srgbClr>
                </a:solidFill>
              </a:endParaRPr>
            </a:p>
          </p:txBody>
        </p:sp>
        <p:sp>
          <p:nvSpPr>
            <p:cNvPr id="1050469" name="TextBox 135"/>
            <p:cNvSpPr txBox="1"/>
            <p:nvPr/>
          </p:nvSpPr>
          <p:spPr>
            <a:xfrm>
              <a:off x="918971" y="5334103"/>
              <a:ext cx="327597" cy="609984"/>
            </a:xfrm>
            <a:prstGeom prst="rect">
              <a:avLst/>
            </a:prstGeom>
            <a:noFill/>
            <a:ln>
              <a:noFill/>
            </a:ln>
          </p:spPr>
          <p:txBody>
            <a:bodyPr wrap="square" lIns="36000" rIns="36000" rtlCol="0">
              <a:noAutofit/>
            </a:bodyPr>
            <a:p>
              <a:r>
                <a:rPr lang="zh-CN" altLang="en-US" sz="1400" b="1" dirty="0">
                  <a:solidFill>
                    <a:srgbClr val="000000">
                      <a:lumMod val="95000"/>
                      <a:lumOff val="5000"/>
                    </a:srgbClr>
                  </a:solidFill>
                </a:rPr>
                <a:t>企业</a:t>
              </a:r>
              <a:endParaRPr lang="en-US" sz="1400" b="1" dirty="0">
                <a:solidFill>
                  <a:srgbClr val="000000">
                    <a:lumMod val="95000"/>
                    <a:lumOff val="5000"/>
                  </a:srgbClr>
                </a:solidFill>
              </a:endParaRPr>
            </a:p>
          </p:txBody>
        </p:sp>
        <p:sp>
          <p:nvSpPr>
            <p:cNvPr id="1050470" name="TextBox 75"/>
            <p:cNvSpPr txBox="1"/>
            <p:nvPr/>
          </p:nvSpPr>
          <p:spPr>
            <a:xfrm>
              <a:off x="286792" y="5928096"/>
              <a:ext cx="327597" cy="571881"/>
            </a:xfrm>
            <a:prstGeom prst="rect">
              <a:avLst/>
            </a:prstGeom>
            <a:noFill/>
            <a:ln>
              <a:noFill/>
            </a:ln>
          </p:spPr>
          <p:txBody>
            <a:bodyPr wrap="square" lIns="36000" rIns="36000" rtlCol="0">
              <a:noAutofit/>
            </a:bodyPr>
            <a:p>
              <a:r>
                <a:rPr lang="zh-CN" altLang="en-US" b="1" dirty="0">
                  <a:solidFill>
                    <a:srgbClr val="C00000"/>
                  </a:solidFill>
                </a:rPr>
                <a:t>下达</a:t>
              </a:r>
              <a:endParaRPr lang="en-US" b="1" dirty="0">
                <a:solidFill>
                  <a:srgbClr val="C00000"/>
                </a:solidFill>
              </a:endParaRPr>
            </a:p>
          </p:txBody>
        </p:sp>
        <p:sp>
          <p:nvSpPr>
            <p:cNvPr id="1050471" name="TextBox 76"/>
            <p:cNvSpPr txBox="1"/>
            <p:nvPr/>
          </p:nvSpPr>
          <p:spPr>
            <a:xfrm>
              <a:off x="9325997" y="2027992"/>
              <a:ext cx="327597" cy="571881"/>
            </a:xfrm>
            <a:prstGeom prst="rect">
              <a:avLst/>
            </a:prstGeom>
            <a:noFill/>
            <a:ln>
              <a:noFill/>
            </a:ln>
          </p:spPr>
          <p:txBody>
            <a:bodyPr wrap="square" lIns="36000" rIns="36000" rtlCol="0">
              <a:noAutofit/>
            </a:bodyPr>
            <a:p>
              <a:r>
                <a:rPr lang="zh-CN" altLang="en-US" b="1" dirty="0">
                  <a:solidFill>
                    <a:srgbClr val="C00000"/>
                  </a:solidFill>
                </a:rPr>
                <a:t>上传</a:t>
              </a:r>
              <a:endParaRPr lang="en-US" b="1" dirty="0">
                <a:solidFill>
                  <a:srgbClr val="C00000"/>
                </a:solidFill>
              </a:endParaRPr>
            </a:p>
          </p:txBody>
        </p:sp>
        <p:sp>
          <p:nvSpPr>
            <p:cNvPr id="1050472" name="TextBox 82"/>
            <p:cNvSpPr txBox="1"/>
            <p:nvPr/>
          </p:nvSpPr>
          <p:spPr>
            <a:xfrm>
              <a:off x="1630545" y="6053635"/>
              <a:ext cx="988268" cy="254781"/>
            </a:xfrm>
            <a:prstGeom prst="rect">
              <a:avLst/>
            </a:prstGeom>
            <a:noFill/>
            <a:ln>
              <a:noFill/>
            </a:ln>
          </p:spPr>
          <p:txBody>
            <a:bodyPr wrap="square" lIns="36000" rIns="36000" rtlCol="0">
              <a:noAutofit/>
            </a:bodyPr>
            <a:p>
              <a:r>
                <a:rPr lang="zh-CN" altLang="en-US" sz="1200" b="1" dirty="0">
                  <a:solidFill>
                    <a:srgbClr val="000000">
                      <a:lumMod val="95000"/>
                      <a:lumOff val="5000"/>
                    </a:srgbClr>
                  </a:solidFill>
                </a:rPr>
                <a:t>档案管理系统</a:t>
              </a:r>
              <a:endParaRPr lang="en-US" sz="1200" b="1" dirty="0">
                <a:solidFill>
                  <a:srgbClr val="000000">
                    <a:lumMod val="95000"/>
                    <a:lumOff val="5000"/>
                  </a:srgbClr>
                </a:solidFill>
              </a:endParaRPr>
            </a:p>
          </p:txBody>
        </p:sp>
        <p:sp>
          <p:nvSpPr>
            <p:cNvPr id="1050473" name="TextBox 84"/>
            <p:cNvSpPr txBox="1"/>
            <p:nvPr/>
          </p:nvSpPr>
          <p:spPr>
            <a:xfrm>
              <a:off x="8056573" y="6053635"/>
              <a:ext cx="988268" cy="254781"/>
            </a:xfrm>
            <a:prstGeom prst="rect">
              <a:avLst/>
            </a:prstGeom>
            <a:noFill/>
            <a:ln>
              <a:noFill/>
            </a:ln>
          </p:spPr>
          <p:txBody>
            <a:bodyPr wrap="square" lIns="36000" rIns="36000" rtlCol="0">
              <a:noAutofit/>
            </a:bodyPr>
            <a:p>
              <a:pPr algn="ctr"/>
              <a:r>
                <a:rPr lang="zh-CN" altLang="en-US" sz="1200" b="1" dirty="0">
                  <a:solidFill>
                    <a:srgbClr val="000000">
                      <a:lumMod val="95000"/>
                      <a:lumOff val="5000"/>
                    </a:srgbClr>
                  </a:solidFill>
                </a:rPr>
                <a:t>经营决策平台</a:t>
              </a:r>
              <a:endParaRPr lang="en-US" sz="1200" b="1" dirty="0">
                <a:solidFill>
                  <a:srgbClr val="000000">
                    <a:lumMod val="95000"/>
                    <a:lumOff val="5000"/>
                  </a:srgbClr>
                </a:solidFill>
              </a:endParaRPr>
            </a:p>
          </p:txBody>
        </p:sp>
        <p:sp>
          <p:nvSpPr>
            <p:cNvPr id="1050474" name="Oval 218"/>
            <p:cNvSpPr>
              <a:spLocks noChangeAspect="1"/>
            </p:cNvSpPr>
            <p:nvPr/>
          </p:nvSpPr>
          <p:spPr bwMode="gray">
            <a:xfrm>
              <a:off x="1605310" y="3058665"/>
              <a:ext cx="185300" cy="195211"/>
            </a:xfrm>
            <a:prstGeom prst="ellipse">
              <a:avLst/>
            </a:prstGeom>
            <a:solidFill>
              <a:srgbClr val="C00000"/>
            </a:solidFill>
            <a:ln w="12700" algn="ctr">
              <a:solidFill>
                <a:srgbClr val="C0000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GB" sz="1100" b="1" kern="0" dirty="0">
                  <a:solidFill>
                    <a:srgbClr val="FFFFFF"/>
                  </a:solidFill>
                  <a:latin typeface="华文楷体" panose="02010600040101010101" pitchFamily="2" charset="-122"/>
                  <a:ea typeface="华文楷体" panose="02010600040101010101" pitchFamily="2" charset="-122"/>
                </a:rPr>
                <a:t>1</a:t>
              </a:r>
              <a:endParaRPr lang="en-GB" sz="1100" b="1" kern="0" dirty="0">
                <a:solidFill>
                  <a:srgbClr val="FFFFFF"/>
                </a:solidFill>
                <a:latin typeface="华文楷体" panose="02010600040101010101" pitchFamily="2" charset="-122"/>
                <a:ea typeface="华文楷体" panose="02010600040101010101" pitchFamily="2" charset="-122"/>
              </a:endParaRPr>
            </a:p>
          </p:txBody>
        </p:sp>
        <p:sp>
          <p:nvSpPr>
            <p:cNvPr id="1050475" name="Notched Right Arrow 13"/>
            <p:cNvSpPr/>
            <p:nvPr/>
          </p:nvSpPr>
          <p:spPr>
            <a:xfrm>
              <a:off x="2686827" y="1948080"/>
              <a:ext cx="425220" cy="538194"/>
            </a:xfrm>
            <a:prstGeom prst="notchedRight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476" name="Freeform 2"/>
            <p:cNvSpPr/>
            <p:nvPr/>
          </p:nvSpPr>
          <p:spPr bwMode="blackWhite">
            <a:xfrm>
              <a:off x="4698244" y="2013901"/>
              <a:ext cx="1169625" cy="475184"/>
            </a:xfrm>
            <a:custGeom>
              <a:avLst/>
              <a:gdLst>
                <a:gd name="T0" fmla="*/ 2147483647 w 836"/>
                <a:gd name="T1" fmla="*/ 2147483647 h 475"/>
                <a:gd name="T2" fmla="*/ 2147483647 w 836"/>
                <a:gd name="T3" fmla="*/ 0 h 475"/>
                <a:gd name="T4" fmla="*/ 2147483647 w 836"/>
                <a:gd name="T5" fmla="*/ 0 h 475"/>
                <a:gd name="T6" fmla="*/ 2147483647 w 836"/>
                <a:gd name="T7" fmla="*/ 2147483647 h 475"/>
                <a:gd name="T8" fmla="*/ 0 w 836"/>
                <a:gd name="T9" fmla="*/ 2147483647 h 475"/>
                <a:gd name="T10" fmla="*/ 2147483647 w 836"/>
                <a:gd name="T11" fmla="*/ 2147483647 h 475"/>
                <a:gd name="T12" fmla="*/ 2147483647 w 836"/>
                <a:gd name="T13" fmla="*/ 2147483647 h 475"/>
                <a:gd name="T14" fmla="*/ 0 60000 65536"/>
                <a:gd name="T15" fmla="*/ 0 60000 65536"/>
                <a:gd name="T16" fmla="*/ 0 60000 65536"/>
                <a:gd name="T17" fmla="*/ 0 60000 65536"/>
                <a:gd name="T18" fmla="*/ 0 60000 65536"/>
                <a:gd name="T19" fmla="*/ 0 60000 65536"/>
                <a:gd name="T20" fmla="*/ 0 60000 65536"/>
                <a:gd name="T21" fmla="*/ 0 w 836"/>
                <a:gd name="T22" fmla="*/ 0 h 475"/>
                <a:gd name="T23" fmla="*/ 836 w 836"/>
                <a:gd name="T24" fmla="*/ 475 h 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6" h="475">
                  <a:moveTo>
                    <a:pt x="835" y="232"/>
                  </a:moveTo>
                  <a:lnTo>
                    <a:pt x="748" y="0"/>
                  </a:lnTo>
                  <a:lnTo>
                    <a:pt x="2" y="0"/>
                  </a:lnTo>
                  <a:lnTo>
                    <a:pt x="79" y="233"/>
                  </a:lnTo>
                  <a:lnTo>
                    <a:pt x="0" y="473"/>
                  </a:lnTo>
                  <a:lnTo>
                    <a:pt x="741" y="474"/>
                  </a:lnTo>
                  <a:lnTo>
                    <a:pt x="835" y="232"/>
                  </a:lnTo>
                </a:path>
              </a:pathLst>
            </a:custGeom>
            <a:solidFill>
              <a:srgbClr val="0E2F5A"/>
            </a:solidFill>
            <a:ln w="12700" cap="rnd">
              <a:solidFill>
                <a:srgbClr val="0E2F5A"/>
              </a:solidFill>
              <a:round/>
            </a:ln>
          </p:spPr>
          <p:txBody>
            <a:bodyPr lIns="36000" tIns="54864" rIns="36000" bIns="36000" anchor="ctr">
              <a:noAutofit/>
            </a:bodyPr>
            <a:p>
              <a:pPr algn="ctr"/>
              <a:r>
                <a:rPr lang="zh-CN" altLang="en-US" sz="1400" b="1" dirty="0">
                  <a:solidFill>
                    <a:srgbClr val="FFFFFF"/>
                  </a:solidFill>
                </a:rPr>
                <a:t>重大突发</a:t>
              </a:r>
              <a:endParaRPr lang="en-US" altLang="zh-CN" sz="1400" b="1" dirty="0">
                <a:solidFill>
                  <a:srgbClr val="FFFFFF"/>
                </a:solidFill>
              </a:endParaRPr>
            </a:p>
            <a:p>
              <a:pPr algn="ctr"/>
              <a:r>
                <a:rPr lang="zh-CN" altLang="en-US" sz="1400" b="1" dirty="0">
                  <a:solidFill>
                    <a:srgbClr val="FFFFFF"/>
                  </a:solidFill>
                </a:rPr>
                <a:t>事件管理</a:t>
              </a:r>
              <a:endParaRPr lang="en-US" sz="1400" b="1" dirty="0">
                <a:solidFill>
                  <a:srgbClr val="FFFFFF"/>
                </a:solidFill>
              </a:endParaRPr>
            </a:p>
          </p:txBody>
        </p:sp>
        <p:sp>
          <p:nvSpPr>
            <p:cNvPr id="1050477" name="Freeform 2"/>
            <p:cNvSpPr/>
            <p:nvPr/>
          </p:nvSpPr>
          <p:spPr bwMode="blackWhite">
            <a:xfrm>
              <a:off x="6240321" y="2013901"/>
              <a:ext cx="1169625" cy="475184"/>
            </a:xfrm>
            <a:custGeom>
              <a:avLst/>
              <a:gdLst>
                <a:gd name="T0" fmla="*/ 2147483647 w 836"/>
                <a:gd name="T1" fmla="*/ 2147483647 h 475"/>
                <a:gd name="T2" fmla="*/ 2147483647 w 836"/>
                <a:gd name="T3" fmla="*/ 0 h 475"/>
                <a:gd name="T4" fmla="*/ 2147483647 w 836"/>
                <a:gd name="T5" fmla="*/ 0 h 475"/>
                <a:gd name="T6" fmla="*/ 2147483647 w 836"/>
                <a:gd name="T7" fmla="*/ 2147483647 h 475"/>
                <a:gd name="T8" fmla="*/ 0 w 836"/>
                <a:gd name="T9" fmla="*/ 2147483647 h 475"/>
                <a:gd name="T10" fmla="*/ 2147483647 w 836"/>
                <a:gd name="T11" fmla="*/ 2147483647 h 475"/>
                <a:gd name="T12" fmla="*/ 2147483647 w 836"/>
                <a:gd name="T13" fmla="*/ 2147483647 h 475"/>
                <a:gd name="T14" fmla="*/ 0 60000 65536"/>
                <a:gd name="T15" fmla="*/ 0 60000 65536"/>
                <a:gd name="T16" fmla="*/ 0 60000 65536"/>
                <a:gd name="T17" fmla="*/ 0 60000 65536"/>
                <a:gd name="T18" fmla="*/ 0 60000 65536"/>
                <a:gd name="T19" fmla="*/ 0 60000 65536"/>
                <a:gd name="T20" fmla="*/ 0 60000 65536"/>
                <a:gd name="T21" fmla="*/ 0 w 836"/>
                <a:gd name="T22" fmla="*/ 0 h 475"/>
                <a:gd name="T23" fmla="*/ 836 w 836"/>
                <a:gd name="T24" fmla="*/ 475 h 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6" h="475">
                  <a:moveTo>
                    <a:pt x="835" y="232"/>
                  </a:moveTo>
                  <a:lnTo>
                    <a:pt x="748" y="0"/>
                  </a:lnTo>
                  <a:lnTo>
                    <a:pt x="2" y="0"/>
                  </a:lnTo>
                  <a:lnTo>
                    <a:pt x="79" y="233"/>
                  </a:lnTo>
                  <a:lnTo>
                    <a:pt x="0" y="473"/>
                  </a:lnTo>
                  <a:lnTo>
                    <a:pt x="741" y="474"/>
                  </a:lnTo>
                  <a:lnTo>
                    <a:pt x="835" y="232"/>
                  </a:lnTo>
                </a:path>
              </a:pathLst>
            </a:custGeom>
            <a:solidFill>
              <a:srgbClr val="0E2F5A"/>
            </a:solidFill>
            <a:ln w="12700" cap="rnd">
              <a:solidFill>
                <a:srgbClr val="0E2F5A"/>
              </a:solidFill>
              <a:round/>
            </a:ln>
          </p:spPr>
          <p:txBody>
            <a:bodyPr lIns="36000" tIns="54864" rIns="36000" bIns="36000" anchor="ctr">
              <a:noAutofit/>
            </a:bodyPr>
            <a:p>
              <a:pPr algn="ctr"/>
              <a:r>
                <a:rPr lang="zh-CN" altLang="en-US" sz="1400" b="1" dirty="0">
                  <a:solidFill>
                    <a:srgbClr val="FFFFFF"/>
                  </a:solidFill>
                </a:rPr>
                <a:t>质量评价</a:t>
              </a:r>
              <a:endParaRPr lang="en-US" sz="1400" b="1" dirty="0">
                <a:solidFill>
                  <a:srgbClr val="FFFFFF"/>
                </a:solidFill>
              </a:endParaRPr>
            </a:p>
          </p:txBody>
        </p:sp>
        <p:sp>
          <p:nvSpPr>
            <p:cNvPr id="1050478" name="Rectangle 15"/>
            <p:cNvSpPr/>
            <p:nvPr/>
          </p:nvSpPr>
          <p:spPr>
            <a:xfrm>
              <a:off x="2899437" y="1902109"/>
              <a:ext cx="4899482" cy="706680"/>
            </a:xfrm>
            <a:prstGeom prst="rect">
              <a:avLst/>
            </a:prstGeom>
            <a:noFill/>
          </p:spPr>
          <p:style>
            <a:lnRef idx="2">
              <a:schemeClr val="accent2"/>
            </a:lnRef>
            <a:fillRef idx="1">
              <a:schemeClr val="lt1"/>
            </a:fillRef>
            <a:effectRef idx="0">
              <a:schemeClr val="accent2"/>
            </a:effectRef>
            <a:fontRef idx="minor">
              <a:schemeClr val="dk1"/>
            </a:fontRef>
          </p:style>
          <p:txBody>
            <a:bodyPr wrap="square" rtlCol="0" anchor="ctr">
              <a:noAutofit/>
            </a:bodyPr>
            <a:p>
              <a:pPr algn="ctr"/>
              <a:endParaRPr lang="en-US" sz="1600" dirty="0">
                <a:solidFill>
                  <a:srgbClr val="002060"/>
                </a:solidFill>
              </a:endParaRPr>
            </a:p>
          </p:txBody>
        </p:sp>
        <p:sp>
          <p:nvSpPr>
            <p:cNvPr id="1050479" name="Oval 218"/>
            <p:cNvSpPr>
              <a:spLocks noChangeAspect="1"/>
            </p:cNvSpPr>
            <p:nvPr/>
          </p:nvSpPr>
          <p:spPr bwMode="gray">
            <a:xfrm>
              <a:off x="7178686" y="3016692"/>
              <a:ext cx="185300" cy="195211"/>
            </a:xfrm>
            <a:prstGeom prst="ellipse">
              <a:avLst/>
            </a:prstGeom>
            <a:solidFill>
              <a:srgbClr val="C00000"/>
            </a:solidFill>
            <a:ln w="12700" algn="ctr">
              <a:solidFill>
                <a:srgbClr val="C0000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100" b="1" kern="0" dirty="0">
                  <a:solidFill>
                    <a:srgbClr val="FFFFFF"/>
                  </a:solidFill>
                  <a:latin typeface="华文楷体" panose="02010600040101010101" pitchFamily="2" charset="-122"/>
                </a:rPr>
                <a:t>2</a:t>
              </a:r>
              <a:endParaRPr lang="en-GB" sz="1100" b="1" kern="0" dirty="0">
                <a:solidFill>
                  <a:srgbClr val="FFFFFF"/>
                </a:solidFill>
                <a:latin typeface="华文楷体" panose="02010600040101010101" pitchFamily="2" charset="-122"/>
                <a:ea typeface="华文楷体" panose="02010600040101010101" pitchFamily="2" charset="-122"/>
              </a:endParaRPr>
            </a:p>
          </p:txBody>
        </p:sp>
        <p:sp>
          <p:nvSpPr>
            <p:cNvPr id="1050480" name="Oval 218"/>
            <p:cNvSpPr>
              <a:spLocks noChangeAspect="1"/>
            </p:cNvSpPr>
            <p:nvPr/>
          </p:nvSpPr>
          <p:spPr bwMode="gray">
            <a:xfrm>
              <a:off x="7358438" y="5834336"/>
              <a:ext cx="185300" cy="195211"/>
            </a:xfrm>
            <a:prstGeom prst="ellipse">
              <a:avLst/>
            </a:prstGeom>
            <a:solidFill>
              <a:srgbClr val="C00000"/>
            </a:solidFill>
            <a:ln w="12700" algn="ctr">
              <a:solidFill>
                <a:srgbClr val="C00000"/>
              </a:solidFill>
              <a:miter lim="800000"/>
            </a:ln>
          </p:spPr>
          <p:txBody>
            <a:bodyPr wrap="square" lIns="0" tIns="0" rIns="0" bIns="0" rtlCol="0" anchor="ctr"/>
            <a:p>
              <a:pPr algn="ctr" fontAlgn="base">
                <a:spcBef>
                  <a:spcPct val="0"/>
                </a:spcBef>
                <a:spcAft>
                  <a:spcPct val="0"/>
                </a:spcAft>
                <a:buFont typeface="Wingdings 2" panose="05020102010507070707" pitchFamily="18" charset="2"/>
                <a:buNone/>
              </a:pPr>
              <a:r>
                <a:rPr lang="en-US" altLang="zh-CN" sz="1100" b="1" kern="0" dirty="0">
                  <a:solidFill>
                    <a:srgbClr val="FFFFFF"/>
                  </a:solidFill>
                  <a:latin typeface="华文楷体" panose="02010600040101010101" pitchFamily="2" charset="-122"/>
                </a:rPr>
                <a:t>3</a:t>
              </a:r>
              <a:endParaRPr lang="en-GB" sz="1100" b="1" kern="0" dirty="0">
                <a:solidFill>
                  <a:srgbClr val="FFFFFF"/>
                </a:solidFill>
                <a:latin typeface="华文楷体" panose="02010600040101010101" pitchFamily="2" charset="-122"/>
                <a:ea typeface="华文楷体" panose="02010600040101010101" pitchFamily="2" charset="-122"/>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372" name=""/>
        <p:cNvGrpSpPr/>
        <p:nvPr/>
      </p:nvGrpSpPr>
      <p:grpSpPr>
        <a:xfrm>
          <a:off x="0" y="0"/>
          <a:ext cx="0" cy="0"/>
          <a:chOff x="0" y="0"/>
          <a:chExt cx="0" cy="0"/>
        </a:xfrm>
      </p:grpSpPr>
      <p:sp>
        <p:nvSpPr>
          <p:cNvPr id="1050481" name="AutoShape 5"/>
          <p:cNvSpPr>
            <a:spLocks noChangeArrowheads="1"/>
          </p:cNvSpPr>
          <p:nvPr/>
        </p:nvSpPr>
        <p:spPr bwMode="auto">
          <a:xfrm>
            <a:off x="458598" y="5881328"/>
            <a:ext cx="9033667"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endParaRPr lang="en-US" sz="1600" b="1" dirty="0">
              <a:solidFill>
                <a:srgbClr val="FFFFFF"/>
              </a:solidFill>
              <a:cs typeface="Arial" panose="020B0604020202020204" pitchFamily="34" charset="0"/>
            </a:endParaRPr>
          </a:p>
        </p:txBody>
      </p:sp>
      <p:sp>
        <p:nvSpPr>
          <p:cNvPr id="1050482" name="圆角矩形 97"/>
          <p:cNvSpPr/>
          <p:nvPr/>
        </p:nvSpPr>
        <p:spPr>
          <a:xfrm>
            <a:off x="5012999" y="1799159"/>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库存</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graphicFrame>
        <p:nvGraphicFramePr>
          <p:cNvPr id="4194320" name="オブジェクト 8" hidden="1"/>
          <p:cNvGraphicFramePr>
            <a:graphicFrameLocks noChangeAspect="1"/>
          </p:cNvGraphicFramePr>
          <p:nvPr>
            <p:custDataLst>
              <p:tags r:id="rId1"/>
            </p:custDataLst>
          </p:nvPr>
        </p:nvGraphicFramePr>
        <p:xfrm>
          <a:off x="382589" y="1589"/>
          <a:ext cx="1587" cy="1587"/>
        </p:xfrm>
        <a:graphic>
          <a:graphicData uri="http://schemas.openxmlformats.org/presentationml/2006/ole">
            <mc:AlternateContent xmlns:mc="http://schemas.openxmlformats.org/markup-compatibility/2006">
              <mc:Choice xmlns:v="urn:schemas-microsoft-com:vml" Requires="v">
                <p:oleObj spid="_x0000_s2" name="think-cell Slide" showAsIcon="1" r:id="rId2" imgW="12700" imgH="12700" progId="TCLayout.ActiveDocument.1">
                  <p:embed/>
                </p:oleObj>
              </mc:Choice>
              <mc:Fallback>
                <p:oleObj name="think-cell Slide" showAsIcon="1" r:id="rId2" imgW="12700" imgH="12700" progId="TCLayout.ActiveDocument.1">
                  <p:embed/>
                  <p:pic>
                    <p:nvPicPr>
                      <p:cNvPr id="0" name="图片 467419"/>
                      <p:cNvPicPr/>
                      <p:nvPr/>
                    </p:nvPicPr>
                    <p:blipFill>
                      <a:blip r:embed="rId3"/>
                      <a:stretch>
                        <a:fillRect/>
                      </a:stretch>
                    </p:blipFill>
                    <p:spPr>
                      <a:xfrm>
                        <a:off x="382589" y="1589"/>
                        <a:ext cx="1587" cy="1587"/>
                      </a:xfrm>
                      <a:prstGeom prst="rect">
                        <a:avLst/>
                      </a:prstGeom>
                    </p:spPr>
                  </p:pic>
                </p:oleObj>
              </mc:Fallback>
            </mc:AlternateContent>
          </a:graphicData>
        </a:graphic>
      </p:graphicFrame>
      <p:sp>
        <p:nvSpPr>
          <p:cNvPr id="1050483" name="タイトル 2"/>
          <p:cNvSpPr>
            <a:spLocks noGrp="1"/>
          </p:cNvSpPr>
          <p:nvPr>
            <p:ph type="title"/>
          </p:nvPr>
        </p:nvSpPr>
        <p:spPr/>
        <p:txBody>
          <a:bodyPr/>
          <a:p>
            <a:r>
              <a:rPr lang="zh-CN" altLang="en-US" dirty="0"/>
              <a:t>质量管理在各个业务环节中的管控点</a:t>
            </a:r>
            <a:r>
              <a:rPr lang="en-US" altLang="zh-CN" dirty="0"/>
              <a:t>-</a:t>
            </a:r>
            <a:r>
              <a:rPr lang="zh-CN" altLang="en-US" dirty="0"/>
              <a:t>产品生命周期全过程管理</a:t>
            </a:r>
            <a:endParaRPr kumimoji="1" lang="ja-JP" altLang="en-US" dirty="0"/>
          </a:p>
        </p:txBody>
      </p:sp>
      <p:sp>
        <p:nvSpPr>
          <p:cNvPr id="1050484" name="AutoShape 4"/>
          <p:cNvSpPr>
            <a:spLocks noChangeArrowheads="1"/>
          </p:cNvSpPr>
          <p:nvPr/>
        </p:nvSpPr>
        <p:spPr bwMode="auto">
          <a:xfrm>
            <a:off x="4923517" y="620688"/>
            <a:ext cx="1661384"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存货管理</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485" name="AutoShape 5"/>
          <p:cNvSpPr>
            <a:spLocks noChangeArrowheads="1"/>
          </p:cNvSpPr>
          <p:nvPr/>
        </p:nvSpPr>
        <p:spPr bwMode="auto">
          <a:xfrm>
            <a:off x="6411823" y="620688"/>
            <a:ext cx="1661384"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运输</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486" name="AutoShape 7"/>
          <p:cNvSpPr>
            <a:spLocks noChangeArrowheads="1"/>
          </p:cNvSpPr>
          <p:nvPr/>
        </p:nvSpPr>
        <p:spPr bwMode="auto">
          <a:xfrm>
            <a:off x="3435211" y="620688"/>
            <a:ext cx="1661384"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生产</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487" name="AutoShape 5"/>
          <p:cNvSpPr>
            <a:spLocks noChangeArrowheads="1"/>
          </p:cNvSpPr>
          <p:nvPr/>
        </p:nvSpPr>
        <p:spPr bwMode="auto">
          <a:xfrm>
            <a:off x="7900128" y="620688"/>
            <a:ext cx="1661384"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服务</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488" name="AutoShape 6"/>
          <p:cNvSpPr>
            <a:spLocks noChangeArrowheads="1"/>
          </p:cNvSpPr>
          <p:nvPr/>
        </p:nvSpPr>
        <p:spPr bwMode="auto">
          <a:xfrm>
            <a:off x="458599" y="620688"/>
            <a:ext cx="1661384" cy="548640"/>
          </a:xfrm>
          <a:prstGeom prst="homePlate">
            <a:avLst>
              <a:gd name="adj" fmla="val 38784"/>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销售</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489" name="圆角矩形 91"/>
          <p:cNvSpPr/>
          <p:nvPr/>
        </p:nvSpPr>
        <p:spPr>
          <a:xfrm>
            <a:off x="538843"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销售订单</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0" name="圆角矩形 92"/>
          <p:cNvSpPr/>
          <p:nvPr/>
        </p:nvSpPr>
        <p:spPr>
          <a:xfrm>
            <a:off x="3532159"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物料计划</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1" name="圆角矩形 93"/>
          <p:cNvSpPr/>
          <p:nvPr/>
        </p:nvSpPr>
        <p:spPr>
          <a:xfrm>
            <a:off x="5028817"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采购</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2" name="圆角矩形 94"/>
          <p:cNvSpPr/>
          <p:nvPr/>
        </p:nvSpPr>
        <p:spPr>
          <a:xfrm>
            <a:off x="6525475"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发货</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3" name="圆角矩形 95"/>
          <p:cNvSpPr/>
          <p:nvPr/>
        </p:nvSpPr>
        <p:spPr>
          <a:xfrm>
            <a:off x="8022134"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客户服务</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4" name="圆角矩形 96"/>
          <p:cNvSpPr/>
          <p:nvPr/>
        </p:nvSpPr>
        <p:spPr>
          <a:xfrm>
            <a:off x="3547978" y="1790405"/>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生产计划</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sp>
        <p:nvSpPr>
          <p:cNvPr id="1050495" name="圆角矩形 98"/>
          <p:cNvSpPr/>
          <p:nvPr/>
        </p:nvSpPr>
        <p:spPr>
          <a:xfrm>
            <a:off x="3547978" y="2377102"/>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生产</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cxnSp>
        <p:nvCxnSpPr>
          <p:cNvPr id="3146023" name="Elbow Connector 73"/>
          <p:cNvCxnSpPr>
            <a:stCxn id="1050519" idx="2"/>
            <a:endCxn id="1050494" idx="1"/>
          </p:cNvCxnSpPr>
          <p:nvPr/>
        </p:nvCxnSpPr>
        <p:spPr>
          <a:xfrm rot="16200000" flipH="1">
            <a:off x="2906474" y="1339394"/>
            <a:ext cx="396204" cy="886804"/>
          </a:xfrm>
          <a:prstGeom prst="bentConnector2">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46024" name="Elbow Connector 73"/>
          <p:cNvCxnSpPr>
            <a:stCxn id="1050482" idx="3"/>
            <a:endCxn id="1050492" idx="2"/>
          </p:cNvCxnSpPr>
          <p:nvPr/>
        </p:nvCxnSpPr>
        <p:spPr>
          <a:xfrm flipV="1">
            <a:off x="6264345" y="1584694"/>
            <a:ext cx="886803" cy="404958"/>
          </a:xfrm>
          <a:prstGeom prst="bentConnector2">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46025" name="Elbow Connector 73"/>
          <p:cNvCxnSpPr>
            <a:stCxn id="1050492" idx="3"/>
            <a:endCxn id="1050493" idx="2"/>
          </p:cNvCxnSpPr>
          <p:nvPr/>
        </p:nvCxnSpPr>
        <p:spPr>
          <a:xfrm>
            <a:off x="7776821" y="1394201"/>
            <a:ext cx="870986" cy="190493"/>
          </a:xfrm>
          <a:prstGeom prst="bentConnector4">
            <a:avLst>
              <a:gd name="adj1" fmla="val 14082"/>
              <a:gd name="adj2" fmla="val 220004"/>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50496" name="圆角矩形 120"/>
          <p:cNvSpPr/>
          <p:nvPr/>
        </p:nvSpPr>
        <p:spPr>
          <a:xfrm>
            <a:off x="458599" y="2892011"/>
            <a:ext cx="9102913" cy="380986"/>
          </a:xfrm>
          <a:prstGeom prst="roundRect">
            <a:avLst/>
          </a:prstGeom>
          <a:noFill/>
          <a:ln>
            <a:solidFill>
              <a:schemeClr val="tx1">
                <a:lumMod val="50000"/>
                <a:lumOff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质量管理</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497" name="圆角矩形 121"/>
          <p:cNvSpPr/>
          <p:nvPr/>
        </p:nvSpPr>
        <p:spPr>
          <a:xfrm>
            <a:off x="538843" y="3392760"/>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首检</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498" name="Rectangle 29"/>
          <p:cNvSpPr>
            <a:spLocks noChangeArrowheads="1"/>
          </p:cNvSpPr>
          <p:nvPr/>
        </p:nvSpPr>
        <p:spPr bwMode="auto">
          <a:xfrm>
            <a:off x="6853630" y="5965930"/>
            <a:ext cx="1737360" cy="411480"/>
          </a:xfrm>
          <a:prstGeom prst="rect">
            <a:avLst/>
          </a:prstGeom>
          <a:solidFill>
            <a:schemeClr val="bg1">
              <a:lumMod val="95000"/>
            </a:schemeClr>
          </a:solidFill>
          <a:ln w="12700" algn="ctr">
            <a:noFill/>
            <a:miter lim="800000"/>
            <a:headEnd type="none" w="sm" len="sm"/>
          </a:ln>
        </p:spPr>
        <p:txBody>
          <a:bodyPr wrap="square" lIns="88900" tIns="88900" rIns="88900" bIns="88900" anchor="ctr">
            <a:noAutofit/>
          </a:bodyPr>
          <a:p>
            <a:pPr algn="ctr"/>
            <a:r>
              <a:rPr lang="zh-CN" altLang="en-US" sz="1600" b="1" dirty="0">
                <a:solidFill>
                  <a:srgbClr val="000000"/>
                </a:solidFill>
                <a:latin typeface="华文楷体" panose="02010600040101010101" pitchFamily="2" charset="-122"/>
              </a:rPr>
              <a:t>检验计划维护</a:t>
            </a:r>
            <a:endParaRPr lang="en-US" altLang="ja-JP" sz="1600" b="1" dirty="0">
              <a:solidFill>
                <a:srgbClr val="000000"/>
              </a:solidFill>
              <a:latin typeface="HGｺﾞｼｯｸM"/>
              <a:ea typeface="+mj-ea"/>
            </a:endParaRPr>
          </a:p>
        </p:txBody>
      </p:sp>
      <p:sp>
        <p:nvSpPr>
          <p:cNvPr id="1050499" name="Rectangle 34"/>
          <p:cNvSpPr>
            <a:spLocks noChangeArrowheads="1"/>
          </p:cNvSpPr>
          <p:nvPr/>
        </p:nvSpPr>
        <p:spPr bwMode="auto">
          <a:xfrm>
            <a:off x="4006747" y="5965930"/>
            <a:ext cx="1737360" cy="411480"/>
          </a:xfrm>
          <a:prstGeom prst="rect">
            <a:avLst/>
          </a:prstGeom>
          <a:solidFill>
            <a:schemeClr val="bg1">
              <a:lumMod val="95000"/>
            </a:schemeClr>
          </a:solidFill>
          <a:ln w="12700" algn="ctr">
            <a:noFill/>
            <a:miter lim="800000"/>
            <a:headEnd type="none" w="sm" len="sm"/>
          </a:ln>
        </p:spPr>
        <p:txBody>
          <a:bodyPr wrap="square" lIns="88900" tIns="88900" rIns="88900" bIns="88900" anchor="ctr">
            <a:noAutofit/>
          </a:bodyPr>
          <a:p>
            <a:pPr algn="ctr"/>
            <a:r>
              <a:rPr lang="zh-CN" altLang="en-US" sz="1600" b="1" dirty="0">
                <a:solidFill>
                  <a:srgbClr val="000000"/>
                </a:solidFill>
                <a:latin typeface="华文楷体" panose="02010600040101010101" pitchFamily="2" charset="-122"/>
              </a:rPr>
              <a:t>质量通知单</a:t>
            </a:r>
            <a:endParaRPr lang="en-US" altLang="ja-JP" sz="1600" b="1" dirty="0">
              <a:solidFill>
                <a:srgbClr val="000000"/>
              </a:solidFill>
              <a:latin typeface="HGｺﾞｼｯｸM"/>
              <a:ea typeface="+mj-ea"/>
            </a:endParaRPr>
          </a:p>
        </p:txBody>
      </p:sp>
      <p:sp>
        <p:nvSpPr>
          <p:cNvPr id="1050500" name="圆角矩形 126"/>
          <p:cNvSpPr/>
          <p:nvPr/>
        </p:nvSpPr>
        <p:spPr>
          <a:xfrm>
            <a:off x="3552589" y="3392760"/>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成品入库</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01" name="圆角矩形 127"/>
          <p:cNvSpPr/>
          <p:nvPr/>
        </p:nvSpPr>
        <p:spPr>
          <a:xfrm>
            <a:off x="5059462" y="3392760"/>
            <a:ext cx="406579" cy="1665414"/>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采购库存</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02" name="圆角矩形 129"/>
          <p:cNvSpPr/>
          <p:nvPr/>
        </p:nvSpPr>
        <p:spPr>
          <a:xfrm>
            <a:off x="8073207" y="3392760"/>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a:solidFill>
                  <a:srgbClr val="000000"/>
                </a:solidFill>
                <a:latin typeface="华文楷体" panose="02010600040101010101" pitchFamily="2" charset="-122"/>
              </a:rPr>
              <a:t>客户服务</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03" name="圆角矩形 130"/>
          <p:cNvSpPr/>
          <p:nvPr/>
        </p:nvSpPr>
        <p:spPr>
          <a:xfrm>
            <a:off x="3552589" y="4600231"/>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中间件</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04" name="Rectangle 32"/>
          <p:cNvSpPr>
            <a:spLocks noChangeArrowheads="1"/>
          </p:cNvSpPr>
          <p:nvPr/>
        </p:nvSpPr>
        <p:spPr bwMode="auto">
          <a:xfrm>
            <a:off x="985154" y="3434788"/>
            <a:ext cx="943183"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latin typeface="华文楷体" panose="02010600040101010101" pitchFamily="2" charset="-122"/>
              </a:rPr>
              <a:t>转储检验</a:t>
            </a:r>
            <a:endParaRPr lang="en-US" altLang="ja-JP" sz="1400" dirty="0">
              <a:solidFill>
                <a:srgbClr val="000000"/>
              </a:solidFill>
              <a:latin typeface="华文楷体" panose="02010600040101010101" pitchFamily="2" charset="-122"/>
              <a:ea typeface="华文楷体" panose="02010600040101010101" pitchFamily="2" charset="-122"/>
            </a:endParaRPr>
          </a:p>
        </p:txBody>
      </p:sp>
      <p:sp>
        <p:nvSpPr>
          <p:cNvPr id="1050505" name="圆角矩形 128"/>
          <p:cNvSpPr/>
          <p:nvPr/>
        </p:nvSpPr>
        <p:spPr>
          <a:xfrm>
            <a:off x="6566335" y="3392760"/>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a:solidFill>
                  <a:srgbClr val="000000"/>
                </a:solidFill>
                <a:latin typeface="华文楷体" panose="02010600040101010101" pitchFamily="2" charset="-122"/>
              </a:rPr>
              <a:t>发货</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06" name="Rectangle 39"/>
          <p:cNvSpPr>
            <a:spLocks noChangeArrowheads="1"/>
          </p:cNvSpPr>
          <p:nvPr/>
        </p:nvSpPr>
        <p:spPr bwMode="auto">
          <a:xfrm>
            <a:off x="3975231" y="3434788"/>
            <a:ext cx="1070666"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质量通知单</a:t>
            </a:r>
            <a:endParaRPr lang="en-US" altLang="ja-JP" sz="1400" dirty="0">
              <a:solidFill>
                <a:srgbClr val="000000"/>
              </a:solidFill>
            </a:endParaRPr>
          </a:p>
        </p:txBody>
      </p:sp>
      <p:sp>
        <p:nvSpPr>
          <p:cNvPr id="1050507" name="Rectangle 40"/>
          <p:cNvSpPr>
            <a:spLocks noChangeArrowheads="1"/>
          </p:cNvSpPr>
          <p:nvPr/>
        </p:nvSpPr>
        <p:spPr bwMode="auto">
          <a:xfrm>
            <a:off x="3975231" y="3966804"/>
            <a:ext cx="893713"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发货检验</a:t>
            </a:r>
            <a:endParaRPr lang="en-US" altLang="ja-JP" sz="1400" dirty="0">
              <a:solidFill>
                <a:srgbClr val="000000"/>
              </a:solidFill>
            </a:endParaRPr>
          </a:p>
        </p:txBody>
      </p:sp>
      <p:sp>
        <p:nvSpPr>
          <p:cNvPr id="1050508" name="Rectangle 42"/>
          <p:cNvSpPr>
            <a:spLocks noChangeArrowheads="1"/>
          </p:cNvSpPr>
          <p:nvPr/>
        </p:nvSpPr>
        <p:spPr bwMode="auto">
          <a:xfrm>
            <a:off x="5479606" y="3434788"/>
            <a:ext cx="902601"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进料检验</a:t>
            </a:r>
            <a:endParaRPr lang="en-US" altLang="ja-JP" sz="1400" dirty="0">
              <a:solidFill>
                <a:srgbClr val="000000"/>
              </a:solidFill>
            </a:endParaRPr>
          </a:p>
        </p:txBody>
      </p:sp>
      <p:sp>
        <p:nvSpPr>
          <p:cNvPr id="1050509" name="Rectangle 43"/>
          <p:cNvSpPr>
            <a:spLocks noChangeArrowheads="1"/>
          </p:cNvSpPr>
          <p:nvPr/>
        </p:nvSpPr>
        <p:spPr bwMode="auto">
          <a:xfrm>
            <a:off x="5479606" y="3987285"/>
            <a:ext cx="555902"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首检</a:t>
            </a:r>
            <a:endParaRPr lang="en-US" altLang="ja-JP" sz="1400" dirty="0">
              <a:solidFill>
                <a:srgbClr val="000000"/>
              </a:solidFill>
            </a:endParaRPr>
          </a:p>
        </p:txBody>
      </p:sp>
      <p:sp>
        <p:nvSpPr>
          <p:cNvPr id="1050510" name="Rectangle 44"/>
          <p:cNvSpPr>
            <a:spLocks noChangeArrowheads="1"/>
          </p:cNvSpPr>
          <p:nvPr/>
        </p:nvSpPr>
        <p:spPr bwMode="auto">
          <a:xfrm>
            <a:off x="5479606" y="4511138"/>
            <a:ext cx="1275982"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质量通知处理</a:t>
            </a:r>
            <a:endParaRPr lang="en-US" altLang="ja-JP" sz="1400" dirty="0">
              <a:solidFill>
                <a:srgbClr val="000000"/>
              </a:solidFill>
            </a:endParaRPr>
          </a:p>
        </p:txBody>
      </p:sp>
      <p:sp>
        <p:nvSpPr>
          <p:cNvPr id="1050511" name="Rectangle 46"/>
          <p:cNvSpPr>
            <a:spLocks noChangeArrowheads="1"/>
          </p:cNvSpPr>
          <p:nvPr/>
        </p:nvSpPr>
        <p:spPr bwMode="auto">
          <a:xfrm>
            <a:off x="3975231" y="4688472"/>
            <a:ext cx="1070666"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质量通知单</a:t>
            </a:r>
            <a:endParaRPr lang="en-US" altLang="ja-JP" sz="1400" dirty="0">
              <a:solidFill>
                <a:srgbClr val="000000"/>
              </a:solidFill>
            </a:endParaRPr>
          </a:p>
        </p:txBody>
      </p:sp>
      <p:sp>
        <p:nvSpPr>
          <p:cNvPr id="1050512" name="Rectangle 47"/>
          <p:cNvSpPr>
            <a:spLocks noChangeArrowheads="1"/>
          </p:cNvSpPr>
          <p:nvPr/>
        </p:nvSpPr>
        <p:spPr bwMode="auto">
          <a:xfrm>
            <a:off x="3975231" y="5210942"/>
            <a:ext cx="1263413"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生产过程检验</a:t>
            </a:r>
            <a:endParaRPr lang="en-US" altLang="ja-JP" sz="1400" dirty="0">
              <a:solidFill>
                <a:srgbClr val="000000"/>
              </a:solidFill>
            </a:endParaRPr>
          </a:p>
        </p:txBody>
      </p:sp>
      <p:sp>
        <p:nvSpPr>
          <p:cNvPr id="1050513" name="Rectangle 53"/>
          <p:cNvSpPr>
            <a:spLocks noChangeArrowheads="1"/>
          </p:cNvSpPr>
          <p:nvPr/>
        </p:nvSpPr>
        <p:spPr bwMode="auto">
          <a:xfrm>
            <a:off x="6996281" y="4024619"/>
            <a:ext cx="889915"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发货检验</a:t>
            </a:r>
            <a:endParaRPr lang="en-US" altLang="ja-JP" sz="1400" dirty="0">
              <a:solidFill>
                <a:srgbClr val="000000"/>
              </a:solidFill>
            </a:endParaRPr>
          </a:p>
        </p:txBody>
      </p:sp>
      <p:sp>
        <p:nvSpPr>
          <p:cNvPr id="1050514" name="Rectangle 54"/>
          <p:cNvSpPr>
            <a:spLocks noChangeArrowheads="1"/>
          </p:cNvSpPr>
          <p:nvPr/>
        </p:nvSpPr>
        <p:spPr bwMode="auto">
          <a:xfrm>
            <a:off x="6996281" y="3434788"/>
            <a:ext cx="1105939"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质量通知单</a:t>
            </a:r>
            <a:endParaRPr lang="en-US" altLang="ja-JP" sz="1400" dirty="0">
              <a:solidFill>
                <a:srgbClr val="000000"/>
              </a:solidFill>
            </a:endParaRPr>
          </a:p>
        </p:txBody>
      </p:sp>
      <p:sp>
        <p:nvSpPr>
          <p:cNvPr id="1050515" name="Rectangle 55"/>
          <p:cNvSpPr>
            <a:spLocks noChangeArrowheads="1"/>
          </p:cNvSpPr>
          <p:nvPr/>
        </p:nvSpPr>
        <p:spPr bwMode="auto">
          <a:xfrm>
            <a:off x="8494594" y="3434788"/>
            <a:ext cx="1273887"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质量通知处理</a:t>
            </a:r>
            <a:endParaRPr lang="en-US" altLang="ja-JP" sz="1400" dirty="0">
              <a:solidFill>
                <a:srgbClr val="000000"/>
              </a:solidFill>
            </a:endParaRPr>
          </a:p>
        </p:txBody>
      </p:sp>
      <p:sp>
        <p:nvSpPr>
          <p:cNvPr id="1050516" name="Rectangle 56"/>
          <p:cNvSpPr>
            <a:spLocks noChangeArrowheads="1"/>
          </p:cNvSpPr>
          <p:nvPr/>
        </p:nvSpPr>
        <p:spPr bwMode="auto">
          <a:xfrm>
            <a:off x="8494594" y="4036386"/>
            <a:ext cx="894342"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rPr>
              <a:t>发货检验</a:t>
            </a:r>
            <a:endParaRPr lang="en-US" altLang="ja-JP" sz="1400" dirty="0">
              <a:solidFill>
                <a:srgbClr val="000000"/>
              </a:solidFill>
            </a:endParaRPr>
          </a:p>
        </p:txBody>
      </p:sp>
      <p:sp>
        <p:nvSpPr>
          <p:cNvPr id="1050517" name="Rectangle 35"/>
          <p:cNvSpPr>
            <a:spLocks noChangeArrowheads="1"/>
          </p:cNvSpPr>
          <p:nvPr/>
        </p:nvSpPr>
        <p:spPr bwMode="auto">
          <a:xfrm>
            <a:off x="1159863" y="5965930"/>
            <a:ext cx="1737360" cy="411480"/>
          </a:xfrm>
          <a:prstGeom prst="rect">
            <a:avLst/>
          </a:prstGeom>
          <a:solidFill>
            <a:schemeClr val="bg1">
              <a:lumMod val="95000"/>
            </a:schemeClr>
          </a:solidFill>
          <a:ln w="12700" algn="ctr">
            <a:noFill/>
            <a:miter lim="800000"/>
            <a:headEnd type="none" w="sm" len="sm"/>
          </a:ln>
        </p:spPr>
        <p:txBody>
          <a:bodyPr wrap="square" lIns="88900" tIns="88900" rIns="88900" bIns="88900" anchor="ctr">
            <a:noAutofit/>
          </a:bodyPr>
          <a:p>
            <a:pPr algn="ctr"/>
            <a:r>
              <a:rPr lang="zh-CN" altLang="en-US" sz="1600" b="1" dirty="0">
                <a:solidFill>
                  <a:srgbClr val="000000"/>
                </a:solidFill>
                <a:latin typeface="华文楷体" panose="02010600040101010101" pitchFamily="2" charset="-122"/>
              </a:rPr>
              <a:t>质量跟踪、追溯</a:t>
            </a:r>
            <a:endParaRPr lang="en-US" altLang="ja-JP" sz="1600" b="1" dirty="0">
              <a:solidFill>
                <a:srgbClr val="000000"/>
              </a:solidFill>
              <a:latin typeface="HGｺﾞｼｯｸM"/>
              <a:ea typeface="+mj-ea"/>
            </a:endParaRPr>
          </a:p>
        </p:txBody>
      </p:sp>
      <p:sp>
        <p:nvSpPr>
          <p:cNvPr id="1050518" name="AutoShape 7"/>
          <p:cNvSpPr>
            <a:spLocks noChangeArrowheads="1"/>
          </p:cNvSpPr>
          <p:nvPr/>
        </p:nvSpPr>
        <p:spPr bwMode="auto">
          <a:xfrm>
            <a:off x="1946905" y="620688"/>
            <a:ext cx="1661384" cy="548640"/>
          </a:xfrm>
          <a:prstGeom prst="chevron">
            <a:avLst>
              <a:gd name="adj" fmla="val 36855"/>
            </a:avLst>
          </a:prstGeom>
          <a:solidFill>
            <a:srgbClr val="A6A6A6"/>
          </a:solidFill>
          <a:ln w="6350" algn="ctr">
            <a:noFill/>
            <a:miter lim="800000"/>
            <a:headEnd type="none" w="sm" len="sm"/>
            <a:tailEnd type="none" w="sm" len="sm"/>
          </a:ln>
        </p:spPr>
        <p:txBody>
          <a:bodyPr wrap="none" lIns="88900" tIns="88900" rIns="88900" bIns="88900" anchor="ctr"/>
          <a:p>
            <a:pPr marL="171450" indent="-171450" algn="ctr"/>
            <a:r>
              <a:rPr lang="zh-CN" altLang="en-US" b="1" dirty="0">
                <a:solidFill>
                  <a:srgbClr val="FFFFFF"/>
                </a:solidFill>
                <a:latin typeface="华文楷体" panose="02010600040101010101" pitchFamily="2" charset="-122"/>
                <a:cs typeface="Arial" panose="020B0604020202020204" pitchFamily="34" charset="0"/>
              </a:rPr>
              <a:t>设计</a:t>
            </a:r>
            <a:endParaRPr lang="en-US" b="1" dirty="0">
              <a:solidFill>
                <a:srgbClr val="FFFFFF"/>
              </a:solidFill>
              <a:latin typeface="华文楷体" panose="02010600040101010101" pitchFamily="2" charset="-122"/>
              <a:ea typeface="华文楷体" panose="02010600040101010101" pitchFamily="2" charset="-122"/>
              <a:cs typeface="Arial" panose="020B0604020202020204" pitchFamily="34" charset="0"/>
            </a:endParaRPr>
          </a:p>
        </p:txBody>
      </p:sp>
      <p:sp>
        <p:nvSpPr>
          <p:cNvPr id="1050519" name="圆角矩形 78"/>
          <p:cNvSpPr/>
          <p:nvPr/>
        </p:nvSpPr>
        <p:spPr>
          <a:xfrm>
            <a:off x="2035501" y="1203708"/>
            <a:ext cx="1251346" cy="380986"/>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工艺设计</a:t>
            </a:r>
            <a:endParaRPr lang="en-US" altLang="ja-JP" sz="1600" b="1" dirty="0">
              <a:solidFill>
                <a:srgbClr val="FFFFFF"/>
              </a:solidFill>
              <a:latin typeface="华文楷体" panose="02010600040101010101" pitchFamily="2" charset="-122"/>
              <a:ea typeface="华文楷体" panose="02010600040101010101" pitchFamily="2" charset="-122"/>
            </a:endParaRPr>
          </a:p>
        </p:txBody>
      </p:sp>
      <p:cxnSp>
        <p:nvCxnSpPr>
          <p:cNvPr id="3146026" name="直接箭头连接符 37"/>
          <p:cNvCxnSpPr>
            <a:stCxn id="1050489" idx="3"/>
            <a:endCxn id="1050519" idx="1"/>
          </p:cNvCxnSpPr>
          <p:nvPr/>
        </p:nvCxnSpPr>
        <p:spPr>
          <a:xfrm>
            <a:off x="1790189" y="1394201"/>
            <a:ext cx="245312" cy="0"/>
          </a:xfrm>
          <a:prstGeom prst="straightConnector1">
            <a:avLst/>
          </a:prstGeom>
          <a:ln w="19050">
            <a:solidFill>
              <a:srgbClr val="7F7F7F"/>
            </a:solidFill>
            <a:tailEnd type="triangle"/>
          </a:ln>
        </p:spPr>
        <p:style>
          <a:lnRef idx="1">
            <a:schemeClr val="dk1"/>
          </a:lnRef>
          <a:fillRef idx="0">
            <a:schemeClr val="dk1"/>
          </a:fillRef>
          <a:effectRef idx="0">
            <a:schemeClr val="dk1"/>
          </a:effectRef>
          <a:fontRef idx="minor">
            <a:schemeClr val="tx1"/>
          </a:fontRef>
        </p:style>
      </p:cxnSp>
      <p:cxnSp>
        <p:nvCxnSpPr>
          <p:cNvPr id="3146027" name="直接箭头连接符 100"/>
          <p:cNvCxnSpPr>
            <a:stCxn id="1050519" idx="3"/>
            <a:endCxn id="1050490" idx="1"/>
          </p:cNvCxnSpPr>
          <p:nvPr/>
        </p:nvCxnSpPr>
        <p:spPr>
          <a:xfrm>
            <a:off x="3286847" y="1394201"/>
            <a:ext cx="245312" cy="0"/>
          </a:xfrm>
          <a:prstGeom prst="straightConnector1">
            <a:avLst/>
          </a:prstGeom>
          <a:ln w="19050">
            <a:solidFill>
              <a:srgbClr val="7F7F7F"/>
            </a:solidFill>
            <a:tailEnd type="triangle"/>
          </a:ln>
        </p:spPr>
        <p:style>
          <a:lnRef idx="1">
            <a:schemeClr val="dk1"/>
          </a:lnRef>
          <a:fillRef idx="0">
            <a:schemeClr val="dk1"/>
          </a:fillRef>
          <a:effectRef idx="0">
            <a:schemeClr val="dk1"/>
          </a:effectRef>
          <a:fontRef idx="minor">
            <a:schemeClr val="tx1"/>
          </a:fontRef>
        </p:style>
      </p:cxnSp>
      <p:cxnSp>
        <p:nvCxnSpPr>
          <p:cNvPr id="3146028" name="直接箭头连接符 101"/>
          <p:cNvCxnSpPr>
            <a:stCxn id="1050490" idx="3"/>
            <a:endCxn id="1050491" idx="1"/>
          </p:cNvCxnSpPr>
          <p:nvPr/>
        </p:nvCxnSpPr>
        <p:spPr>
          <a:xfrm>
            <a:off x="4783505" y="1394201"/>
            <a:ext cx="245312" cy="0"/>
          </a:xfrm>
          <a:prstGeom prst="straightConnector1">
            <a:avLst/>
          </a:prstGeom>
          <a:ln w="19050">
            <a:solidFill>
              <a:srgbClr val="7F7F7F"/>
            </a:solidFill>
            <a:tailEnd type="triangle"/>
          </a:ln>
        </p:spPr>
        <p:style>
          <a:lnRef idx="1">
            <a:schemeClr val="dk1"/>
          </a:lnRef>
          <a:fillRef idx="0">
            <a:schemeClr val="dk1"/>
          </a:fillRef>
          <a:effectRef idx="0">
            <a:schemeClr val="dk1"/>
          </a:effectRef>
          <a:fontRef idx="minor">
            <a:schemeClr val="tx1"/>
          </a:fontRef>
        </p:style>
      </p:cxnSp>
      <p:cxnSp>
        <p:nvCxnSpPr>
          <p:cNvPr id="3146029" name="Elbow Connector 73"/>
          <p:cNvCxnSpPr>
            <a:stCxn id="1050491" idx="2"/>
            <a:endCxn id="1050494" idx="0"/>
          </p:cNvCxnSpPr>
          <p:nvPr/>
        </p:nvCxnSpPr>
        <p:spPr>
          <a:xfrm rot="5400000">
            <a:off x="4811216" y="947130"/>
            <a:ext cx="205711" cy="1480839"/>
          </a:xfrm>
          <a:prstGeom prst="bentConnector3">
            <a:avLst>
              <a:gd name="adj1" fmla="val 50000"/>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46030" name="Elbow Connector 73"/>
          <p:cNvCxnSpPr>
            <a:stCxn id="1050489" idx="2"/>
            <a:endCxn id="1050494" idx="1"/>
          </p:cNvCxnSpPr>
          <p:nvPr/>
        </p:nvCxnSpPr>
        <p:spPr>
          <a:xfrm rot="16200000" flipH="1">
            <a:off x="2158145" y="591065"/>
            <a:ext cx="396204" cy="2383462"/>
          </a:xfrm>
          <a:prstGeom prst="bentConnector2">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46031" name="直接箭头连接符 59"/>
          <p:cNvCxnSpPr>
            <a:stCxn id="1050494" idx="2"/>
            <a:endCxn id="1050495" idx="0"/>
          </p:cNvCxnSpPr>
          <p:nvPr/>
        </p:nvCxnSpPr>
        <p:spPr>
          <a:xfrm>
            <a:off x="4173651" y="2171391"/>
            <a:ext cx="0" cy="205711"/>
          </a:xfrm>
          <a:prstGeom prst="straightConnector1">
            <a:avLst/>
          </a:prstGeom>
          <a:ln w="19050">
            <a:solidFill>
              <a:srgbClr val="7F7F7F"/>
            </a:solidFill>
            <a:tailEnd type="triangle"/>
          </a:ln>
        </p:spPr>
        <p:style>
          <a:lnRef idx="1">
            <a:schemeClr val="dk1"/>
          </a:lnRef>
          <a:fillRef idx="0">
            <a:schemeClr val="dk1"/>
          </a:fillRef>
          <a:effectRef idx="0">
            <a:schemeClr val="dk1"/>
          </a:effectRef>
          <a:fontRef idx="minor">
            <a:schemeClr val="tx1"/>
          </a:fontRef>
        </p:style>
      </p:cxnSp>
      <p:cxnSp>
        <p:nvCxnSpPr>
          <p:cNvPr id="3146032" name="Elbow Connector 73"/>
          <p:cNvCxnSpPr>
            <a:stCxn id="1050495" idx="3"/>
            <a:endCxn id="1050482" idx="2"/>
          </p:cNvCxnSpPr>
          <p:nvPr/>
        </p:nvCxnSpPr>
        <p:spPr>
          <a:xfrm flipV="1">
            <a:off x="4799324" y="2180145"/>
            <a:ext cx="839348" cy="387450"/>
          </a:xfrm>
          <a:prstGeom prst="bentConnector2">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50520" name="圆角矩形 117"/>
          <p:cNvSpPr/>
          <p:nvPr/>
        </p:nvSpPr>
        <p:spPr>
          <a:xfrm>
            <a:off x="2045716" y="3392760"/>
            <a:ext cx="406579" cy="1081553"/>
          </a:xfrm>
          <a:prstGeom prst="roundRect">
            <a:avLst/>
          </a:prstGeom>
          <a:solidFill>
            <a:schemeClr val="bg1">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设计</a:t>
            </a:r>
            <a:endParaRPr lang="en-US" altLang="ja-JP" sz="1600" b="1" dirty="0">
              <a:solidFill>
                <a:srgbClr val="000000"/>
              </a:solidFill>
              <a:latin typeface="华文楷体" panose="02010600040101010101" pitchFamily="2" charset="-122"/>
              <a:ea typeface="华文楷体" panose="02010600040101010101" pitchFamily="2" charset="-122"/>
            </a:endParaRPr>
          </a:p>
        </p:txBody>
      </p:sp>
      <p:sp>
        <p:nvSpPr>
          <p:cNvPr id="1050521" name="Rectangle 32"/>
          <p:cNvSpPr>
            <a:spLocks noChangeArrowheads="1"/>
          </p:cNvSpPr>
          <p:nvPr/>
        </p:nvSpPr>
        <p:spPr bwMode="auto">
          <a:xfrm>
            <a:off x="2470995" y="3434788"/>
            <a:ext cx="964216"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latin typeface="华文楷体" panose="02010600040101010101" pitchFamily="2" charset="-122"/>
              </a:rPr>
              <a:t>设计标准</a:t>
            </a:r>
            <a:endParaRPr lang="en-US" altLang="ja-JP" sz="1400" dirty="0">
              <a:solidFill>
                <a:srgbClr val="000000"/>
              </a:solidFill>
              <a:latin typeface="华文楷体" panose="02010600040101010101" pitchFamily="2" charset="-122"/>
              <a:ea typeface="华文楷体" panose="02010600040101010101" pitchFamily="2" charset="-122"/>
            </a:endParaRPr>
          </a:p>
        </p:txBody>
      </p:sp>
      <p:sp>
        <p:nvSpPr>
          <p:cNvPr id="1050522" name="Rectangle 32"/>
          <p:cNvSpPr>
            <a:spLocks noChangeArrowheads="1"/>
          </p:cNvSpPr>
          <p:nvPr/>
        </p:nvSpPr>
        <p:spPr bwMode="auto">
          <a:xfrm>
            <a:off x="2452295" y="3987285"/>
            <a:ext cx="964216" cy="411480"/>
          </a:xfrm>
          <a:prstGeom prst="rect">
            <a:avLst/>
          </a:prstGeom>
          <a:noFill/>
          <a:ln w="12700" algn="ctr">
            <a:noFill/>
            <a:miter lim="800000"/>
            <a:headEnd type="none" w="sm" len="sm"/>
          </a:ln>
        </p:spPr>
        <p:txBody>
          <a:bodyPr wrap="square" lIns="88900" tIns="88900" rIns="88900" bIns="88900" anchor="ctr">
            <a:noAutofit/>
          </a:bodyPr>
          <a:p>
            <a:r>
              <a:rPr lang="zh-CN" altLang="en-US" sz="1400" dirty="0">
                <a:solidFill>
                  <a:srgbClr val="000000"/>
                </a:solidFill>
                <a:latin typeface="华文楷体" panose="02010600040101010101" pitchFamily="2" charset="-122"/>
              </a:rPr>
              <a:t>设计质量</a:t>
            </a:r>
            <a:endParaRPr lang="en-US" altLang="ja-JP" sz="1400"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373" name=""/>
        <p:cNvGrpSpPr/>
        <p:nvPr/>
      </p:nvGrpSpPr>
      <p:grpSpPr>
        <a:xfrm>
          <a:off x="0" y="0"/>
          <a:ext cx="0" cy="0"/>
          <a:chOff x="0" y="0"/>
          <a:chExt cx="0" cy="0"/>
        </a:xfrm>
      </p:grpSpPr>
      <p:graphicFrame>
        <p:nvGraphicFramePr>
          <p:cNvPr id="4194321" name="オブジェクト 8" hidden="1"/>
          <p:cNvGraphicFramePr>
            <a:graphicFrameLocks noChangeAspect="1"/>
          </p:cNvGraphicFramePr>
          <p:nvPr>
            <p:custDataLst>
              <p:tags r:id="rId1"/>
            </p:custDataLst>
          </p:nvPr>
        </p:nvGraphicFramePr>
        <p:xfrm>
          <a:off x="382589" y="1589"/>
          <a:ext cx="1587" cy="1587"/>
        </p:xfrm>
        <a:graphic>
          <a:graphicData uri="http://schemas.openxmlformats.org/presentationml/2006/ole">
            <mc:AlternateContent xmlns:mc="http://schemas.openxmlformats.org/markup-compatibility/2006">
              <mc:Choice xmlns:v="urn:schemas-microsoft-com:vml" Requires="v">
                <p:oleObj spid="_x0000_s2" name="think-cell Slide" showAsIcon="1" r:id="rId2" imgW="12700" imgH="12700" progId="TCLayout.ActiveDocument.1">
                  <p:embed/>
                </p:oleObj>
              </mc:Choice>
              <mc:Fallback>
                <p:oleObj name="think-cell Slide" showAsIcon="1" r:id="rId2" imgW="12700" imgH="12700" progId="TCLayout.ActiveDocument.1">
                  <p:embed/>
                  <p:pic>
                    <p:nvPicPr>
                      <p:cNvPr id="0" name="图片 468444"/>
                      <p:cNvPicPr/>
                      <p:nvPr/>
                    </p:nvPicPr>
                    <p:blipFill>
                      <a:blip r:embed="rId3"/>
                      <a:stretch>
                        <a:fillRect/>
                      </a:stretch>
                    </p:blipFill>
                    <p:spPr>
                      <a:xfrm>
                        <a:off x="382589" y="1589"/>
                        <a:ext cx="1587" cy="1587"/>
                      </a:xfrm>
                      <a:prstGeom prst="rect">
                        <a:avLst/>
                      </a:prstGeom>
                    </p:spPr>
                  </p:pic>
                </p:oleObj>
              </mc:Fallback>
            </mc:AlternateContent>
          </a:graphicData>
        </a:graphic>
      </p:graphicFrame>
      <p:sp>
        <p:nvSpPr>
          <p:cNvPr id="1050523" name="タイトル 2"/>
          <p:cNvSpPr>
            <a:spLocks noGrp="1"/>
          </p:cNvSpPr>
          <p:nvPr>
            <p:ph type="title"/>
          </p:nvPr>
        </p:nvSpPr>
        <p:spPr/>
        <p:txBody>
          <a:bodyPr/>
          <a:p>
            <a:r>
              <a:rPr lang="zh-CN" altLang="en-US" dirty="0"/>
              <a:t>全流程质量管理提升的抓手：贯穿于整个业务环节的质量追溯</a:t>
            </a:r>
            <a:endParaRPr kumimoji="1" lang="ja-JP" altLang="en-US" dirty="0"/>
          </a:p>
        </p:txBody>
      </p:sp>
      <p:cxnSp>
        <p:nvCxnSpPr>
          <p:cNvPr id="3146033" name="Straight Connector 39"/>
          <p:cNvCxnSpPr/>
          <p:nvPr/>
        </p:nvCxnSpPr>
        <p:spPr>
          <a:xfrm flipV="1">
            <a:off x="4054550" y="1590163"/>
            <a:ext cx="650115" cy="0"/>
          </a:xfrm>
          <a:prstGeom prst="line">
            <a:avLst/>
          </a:prstGeom>
          <a:ln w="158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050524" name="TextBox 40"/>
          <p:cNvSpPr txBox="1"/>
          <p:nvPr/>
        </p:nvSpPr>
        <p:spPr>
          <a:xfrm>
            <a:off x="4071831" y="1341423"/>
            <a:ext cx="615553" cy="446276"/>
          </a:xfrm>
          <a:prstGeom prst="rect">
            <a:avLst/>
          </a:prstGeom>
          <a:noFill/>
        </p:spPr>
        <p:txBody>
          <a:bodyPr wrap="none" lIns="0" tIns="0" rIns="0" bIns="0" rtlCol="0">
            <a:spAutoFit/>
          </a:bodyPr>
          <a:p>
            <a:pPr>
              <a:spcBef>
                <a:spcPts val="600"/>
              </a:spcBef>
              <a:buSzPct val="100000"/>
            </a:pPr>
            <a:r>
              <a:rPr lang="zh-CN" altLang="en-US" sz="1200" dirty="0">
                <a:solidFill>
                  <a:srgbClr val="313131"/>
                </a:solidFill>
                <a:latin typeface="华文楷体" panose="02010600040101010101" pitchFamily="2" charset="-122"/>
                <a:ea typeface="华文楷体" panose="02010600040101010101" pitchFamily="2" charset="-122"/>
              </a:rPr>
              <a:t>检验批次</a:t>
            </a:r>
            <a:endParaRPr lang="en-US" altLang="zh-CN" sz="1200" dirty="0">
              <a:solidFill>
                <a:srgbClr val="313131"/>
              </a:solidFill>
              <a:latin typeface="华文楷体" panose="02010600040101010101" pitchFamily="2" charset="-122"/>
              <a:ea typeface="华文楷体" panose="02010600040101010101" pitchFamily="2" charset="-122"/>
            </a:endParaRPr>
          </a:p>
          <a:p>
            <a:pPr>
              <a:spcBef>
                <a:spcPts val="600"/>
              </a:spcBef>
              <a:buSzPct val="100000"/>
            </a:pPr>
            <a:r>
              <a:rPr lang="zh-CN" altLang="en-US" sz="1200" dirty="0">
                <a:solidFill>
                  <a:srgbClr val="313131"/>
                </a:solidFill>
                <a:latin typeface="华文楷体" panose="02010600040101010101" pitchFamily="2" charset="-122"/>
                <a:ea typeface="华文楷体" panose="02010600040101010101" pitchFamily="2" charset="-122"/>
              </a:rPr>
              <a:t>库存批次</a:t>
            </a:r>
            <a:endParaRPr lang="en-US" sz="1200" dirty="0">
              <a:solidFill>
                <a:srgbClr val="313131"/>
              </a:solidFill>
              <a:latin typeface="华文楷体" panose="02010600040101010101" pitchFamily="2" charset="-122"/>
              <a:ea typeface="华文楷体" panose="02010600040101010101" pitchFamily="2" charset="-122"/>
            </a:endParaRPr>
          </a:p>
        </p:txBody>
      </p:sp>
      <p:sp>
        <p:nvSpPr>
          <p:cNvPr id="1050525" name="圆角矩形 82"/>
          <p:cNvSpPr/>
          <p:nvPr/>
        </p:nvSpPr>
        <p:spPr>
          <a:xfrm>
            <a:off x="450779" y="908720"/>
            <a:ext cx="1179999" cy="432703"/>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ea typeface="华文楷体" panose="02010600040101010101" pitchFamily="2" charset="-122"/>
              </a:rPr>
              <a:t>来料</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526" name="圆角矩形 83"/>
          <p:cNvSpPr/>
          <p:nvPr/>
        </p:nvSpPr>
        <p:spPr>
          <a:xfrm>
            <a:off x="1782797" y="908720"/>
            <a:ext cx="1179999" cy="432703"/>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ea typeface="华文楷体" panose="02010600040101010101" pitchFamily="2" charset="-122"/>
              </a:rPr>
              <a:t>中间件</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527" name="圆角矩形 84"/>
          <p:cNvSpPr/>
          <p:nvPr/>
        </p:nvSpPr>
        <p:spPr>
          <a:xfrm>
            <a:off x="3114815" y="908720"/>
            <a:ext cx="1179999" cy="432703"/>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ea typeface="华文楷体" panose="02010600040101010101" pitchFamily="2" charset="-122"/>
              </a:rPr>
              <a:t>中间件</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528" name="圆角矩形 85"/>
          <p:cNvSpPr/>
          <p:nvPr/>
        </p:nvSpPr>
        <p:spPr>
          <a:xfrm>
            <a:off x="4446833" y="908720"/>
            <a:ext cx="1179999" cy="432703"/>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ea typeface="华文楷体" panose="02010600040101010101" pitchFamily="2" charset="-122"/>
              </a:rPr>
              <a:t>成品</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529" name="圆角矩形 87"/>
          <p:cNvSpPr/>
          <p:nvPr/>
        </p:nvSpPr>
        <p:spPr>
          <a:xfrm>
            <a:off x="450779" y="1788875"/>
            <a:ext cx="1179999" cy="802543"/>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b="1" dirty="0">
                <a:solidFill>
                  <a:schemeClr val="tx1"/>
                </a:solidFill>
                <a:latin typeface="华文楷体" panose="02010600040101010101" pitchFamily="2" charset="-122"/>
              </a:rPr>
              <a:t>检验批次</a:t>
            </a:r>
            <a:endParaRPr lang="zh-CN" altLang="en-US"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p:txBody>
      </p:sp>
      <p:sp>
        <p:nvSpPr>
          <p:cNvPr id="1050530" name="圆角矩形 100"/>
          <p:cNvSpPr/>
          <p:nvPr/>
        </p:nvSpPr>
        <p:spPr>
          <a:xfrm>
            <a:off x="6001832" y="908720"/>
            <a:ext cx="1179999" cy="1651945"/>
          </a:xfrm>
          <a:prstGeom prst="roundRect">
            <a:avLst>
              <a:gd name="adj" fmla="val 5590"/>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sz="1600" b="1" dirty="0">
                <a:solidFill>
                  <a:schemeClr val="bg1"/>
                </a:solidFill>
                <a:latin typeface="华文楷体" panose="02010600040101010101" pitchFamily="2" charset="-122"/>
              </a:rPr>
              <a:t>交货报告</a:t>
            </a:r>
            <a:endParaRPr lang="zh-CN" altLang="en-US" sz="1600" b="1" dirty="0">
              <a:solidFill>
                <a:schemeClr val="bg1"/>
              </a:solidFill>
              <a:latin typeface="华文楷体" panose="02010600040101010101" pitchFamily="2" charset="-122"/>
            </a:endParaRPr>
          </a:p>
        </p:txBody>
      </p:sp>
      <p:pic>
        <p:nvPicPr>
          <p:cNvPr id="2097203" name="图片 259"/>
          <p:cNvPicPr>
            <a:picLocks noChangeAspect="1"/>
          </p:cNvPicPr>
          <p:nvPr/>
        </p:nvPicPr>
        <p:blipFill>
          <a:blip r:embed="rId4" cstate="print"/>
          <a:stretch>
            <a:fillRect/>
          </a:stretch>
        </p:blipFill>
        <p:spPr>
          <a:xfrm>
            <a:off x="8941916" y="1750704"/>
            <a:ext cx="470343" cy="386967"/>
          </a:xfrm>
          <a:prstGeom prst="rect">
            <a:avLst/>
          </a:prstGeom>
        </p:spPr>
      </p:pic>
      <p:pic>
        <p:nvPicPr>
          <p:cNvPr id="2097204" name="图片 260"/>
          <p:cNvPicPr>
            <a:picLocks noChangeAspect="1"/>
          </p:cNvPicPr>
          <p:nvPr/>
        </p:nvPicPr>
        <p:blipFill>
          <a:blip r:embed="rId5" cstate="print"/>
          <a:stretch>
            <a:fillRect/>
          </a:stretch>
        </p:blipFill>
        <p:spPr>
          <a:xfrm>
            <a:off x="8922171" y="2382797"/>
            <a:ext cx="495410" cy="477817"/>
          </a:xfrm>
          <a:prstGeom prst="rect">
            <a:avLst/>
          </a:prstGeom>
        </p:spPr>
      </p:pic>
      <p:pic>
        <p:nvPicPr>
          <p:cNvPr id="2097205" name="图片 261"/>
          <p:cNvPicPr>
            <a:picLocks noChangeAspect="1"/>
          </p:cNvPicPr>
          <p:nvPr/>
        </p:nvPicPr>
        <p:blipFill>
          <a:blip r:embed="rId6"/>
          <a:stretch>
            <a:fillRect/>
          </a:stretch>
        </p:blipFill>
        <p:spPr>
          <a:xfrm>
            <a:off x="8948035" y="1007242"/>
            <a:ext cx="458111" cy="498336"/>
          </a:xfrm>
          <a:prstGeom prst="rect">
            <a:avLst/>
          </a:prstGeom>
        </p:spPr>
      </p:pic>
      <p:sp>
        <p:nvSpPr>
          <p:cNvPr id="1050531" name="圆角矩形 106"/>
          <p:cNvSpPr/>
          <p:nvPr/>
        </p:nvSpPr>
        <p:spPr>
          <a:xfrm>
            <a:off x="7556831" y="908720"/>
            <a:ext cx="1179999" cy="2015828"/>
          </a:xfrm>
          <a:prstGeom prst="roundRect">
            <a:avLst>
              <a:gd name="adj" fmla="val 5590"/>
            </a:avLst>
          </a:prstGeom>
          <a:solidFill>
            <a:srgbClr val="7F7F7F"/>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sz="1600" b="1" dirty="0">
                <a:solidFill>
                  <a:schemeClr val="bg1"/>
                </a:solidFill>
                <a:latin typeface="华文楷体" panose="02010600040101010101" pitchFamily="2" charset="-122"/>
              </a:rPr>
              <a:t>销售订单</a:t>
            </a:r>
            <a:endParaRPr lang="en-US" altLang="ja-JP" sz="1600" b="1" dirty="0">
              <a:solidFill>
                <a:schemeClr val="bg1"/>
              </a:solidFill>
              <a:latin typeface="华文楷体" panose="02010600040101010101" pitchFamily="2" charset="-122"/>
              <a:ea typeface="华文楷体" panose="02010600040101010101" pitchFamily="2" charset="-122"/>
            </a:endParaRPr>
          </a:p>
        </p:txBody>
      </p:sp>
      <p:sp>
        <p:nvSpPr>
          <p:cNvPr id="1050532" name="圆角矩形 107"/>
          <p:cNvSpPr/>
          <p:nvPr/>
        </p:nvSpPr>
        <p:spPr>
          <a:xfrm>
            <a:off x="1782797" y="1788875"/>
            <a:ext cx="1179999" cy="802543"/>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b="1" dirty="0">
                <a:solidFill>
                  <a:schemeClr val="tx1"/>
                </a:solidFill>
                <a:latin typeface="华文楷体" panose="02010600040101010101" pitchFamily="2" charset="-122"/>
              </a:rPr>
              <a:t>检验批次</a:t>
            </a:r>
            <a:endParaRPr lang="zh-CN" altLang="en-US"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p:txBody>
      </p:sp>
      <p:sp>
        <p:nvSpPr>
          <p:cNvPr id="1050533" name="圆角矩形 109"/>
          <p:cNvSpPr/>
          <p:nvPr/>
        </p:nvSpPr>
        <p:spPr>
          <a:xfrm>
            <a:off x="3114815" y="1788875"/>
            <a:ext cx="1179999" cy="802543"/>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b="1" dirty="0">
                <a:solidFill>
                  <a:schemeClr val="tx1"/>
                </a:solidFill>
                <a:latin typeface="华文楷体" panose="02010600040101010101" pitchFamily="2" charset="-122"/>
              </a:rPr>
              <a:t>检验批次</a:t>
            </a:r>
            <a:endParaRPr lang="zh-CN" altLang="en-US"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p:txBody>
      </p:sp>
      <p:sp>
        <p:nvSpPr>
          <p:cNvPr id="1050534" name="圆角矩形 110"/>
          <p:cNvSpPr/>
          <p:nvPr/>
        </p:nvSpPr>
        <p:spPr>
          <a:xfrm>
            <a:off x="4446832" y="1788875"/>
            <a:ext cx="1179999" cy="802543"/>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b="1" dirty="0">
                <a:solidFill>
                  <a:schemeClr val="tx1"/>
                </a:solidFill>
                <a:latin typeface="华文楷体" panose="02010600040101010101" pitchFamily="2" charset="-122"/>
              </a:rPr>
              <a:t>检验批次</a:t>
            </a:r>
            <a:endParaRPr lang="zh-CN" altLang="en-US"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a:p>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p:txBody>
      </p:sp>
      <p:sp>
        <p:nvSpPr>
          <p:cNvPr id="1050535" name="AutoShape 11"/>
          <p:cNvSpPr>
            <a:spLocks noChangeArrowheads="1"/>
          </p:cNvSpPr>
          <p:nvPr/>
        </p:nvSpPr>
        <p:spPr bwMode="gray">
          <a:xfrm>
            <a:off x="860779" y="1446710"/>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36" name="AutoShape 11"/>
          <p:cNvSpPr>
            <a:spLocks noChangeArrowheads="1"/>
          </p:cNvSpPr>
          <p:nvPr/>
        </p:nvSpPr>
        <p:spPr bwMode="gray">
          <a:xfrm>
            <a:off x="2192797" y="1446710"/>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37" name="AutoShape 11"/>
          <p:cNvSpPr>
            <a:spLocks noChangeArrowheads="1"/>
          </p:cNvSpPr>
          <p:nvPr/>
        </p:nvSpPr>
        <p:spPr bwMode="gray">
          <a:xfrm>
            <a:off x="3524815" y="1446710"/>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38" name="AutoShape 11"/>
          <p:cNvSpPr>
            <a:spLocks noChangeArrowheads="1"/>
          </p:cNvSpPr>
          <p:nvPr/>
        </p:nvSpPr>
        <p:spPr bwMode="gray">
          <a:xfrm>
            <a:off x="4856832" y="1446710"/>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cxnSp>
        <p:nvCxnSpPr>
          <p:cNvPr id="3146034" name="Straight Connector 36"/>
          <p:cNvCxnSpPr/>
          <p:nvPr/>
        </p:nvCxnSpPr>
        <p:spPr>
          <a:xfrm flipV="1">
            <a:off x="2700415" y="1690235"/>
            <a:ext cx="650115" cy="0"/>
          </a:xfrm>
          <a:prstGeom prst="line">
            <a:avLst/>
          </a:prstGeom>
          <a:ln w="158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050539" name="TextBox 38"/>
          <p:cNvSpPr txBox="1"/>
          <p:nvPr/>
        </p:nvSpPr>
        <p:spPr>
          <a:xfrm>
            <a:off x="2717696" y="1441495"/>
            <a:ext cx="615553" cy="184666"/>
          </a:xfrm>
          <a:prstGeom prst="rect">
            <a:avLst/>
          </a:prstGeom>
          <a:noFill/>
        </p:spPr>
        <p:txBody>
          <a:bodyPr wrap="none" lIns="0" tIns="0" rIns="0" bIns="0" rtlCol="0">
            <a:spAutoFit/>
          </a:bodyPr>
          <a:p>
            <a:pPr>
              <a:spcBef>
                <a:spcPts val="600"/>
              </a:spcBef>
              <a:buSzPct val="100000"/>
            </a:pPr>
            <a:r>
              <a:rPr lang="zh-CN" altLang="en-US" sz="1200" dirty="0">
                <a:solidFill>
                  <a:srgbClr val="313131"/>
                </a:solidFill>
                <a:latin typeface="华文楷体" panose="02010600040101010101" pitchFamily="2" charset="-122"/>
                <a:ea typeface="华文楷体" panose="02010600040101010101" pitchFamily="2" charset="-122"/>
              </a:rPr>
              <a:t>检验批次</a:t>
            </a:r>
            <a:endParaRPr lang="en-US" sz="1200" dirty="0">
              <a:solidFill>
                <a:srgbClr val="313131"/>
              </a:solidFill>
              <a:latin typeface="华文楷体" panose="02010600040101010101" pitchFamily="2" charset="-122"/>
              <a:ea typeface="华文楷体" panose="02010600040101010101" pitchFamily="2" charset="-122"/>
            </a:endParaRPr>
          </a:p>
        </p:txBody>
      </p:sp>
      <p:sp>
        <p:nvSpPr>
          <p:cNvPr id="1050540" name="圆角矩形 125"/>
          <p:cNvSpPr/>
          <p:nvPr/>
        </p:nvSpPr>
        <p:spPr>
          <a:xfrm>
            <a:off x="6075161" y="1315403"/>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客户</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41" name="圆角矩形 143"/>
          <p:cNvSpPr/>
          <p:nvPr/>
        </p:nvSpPr>
        <p:spPr>
          <a:xfrm>
            <a:off x="6075161" y="1644827"/>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物料</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42" name="圆角矩形 146"/>
          <p:cNvSpPr/>
          <p:nvPr/>
        </p:nvSpPr>
        <p:spPr>
          <a:xfrm>
            <a:off x="6075161" y="1974251"/>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批次</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43" name="AutoShape 11"/>
          <p:cNvSpPr>
            <a:spLocks noChangeArrowheads="1"/>
          </p:cNvSpPr>
          <p:nvPr/>
        </p:nvSpPr>
        <p:spPr bwMode="gray">
          <a:xfrm>
            <a:off x="860779" y="2690057"/>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44" name="AutoShape 11"/>
          <p:cNvSpPr>
            <a:spLocks noChangeArrowheads="1"/>
          </p:cNvSpPr>
          <p:nvPr/>
        </p:nvSpPr>
        <p:spPr bwMode="gray">
          <a:xfrm>
            <a:off x="2192797" y="2690057"/>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45" name="AutoShape 11"/>
          <p:cNvSpPr>
            <a:spLocks noChangeArrowheads="1"/>
          </p:cNvSpPr>
          <p:nvPr/>
        </p:nvSpPr>
        <p:spPr bwMode="gray">
          <a:xfrm>
            <a:off x="3524815" y="2690057"/>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46" name="AutoShape 11"/>
          <p:cNvSpPr>
            <a:spLocks noChangeArrowheads="1"/>
          </p:cNvSpPr>
          <p:nvPr/>
        </p:nvSpPr>
        <p:spPr bwMode="gray">
          <a:xfrm>
            <a:off x="4856832" y="2690057"/>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47" name="AutoShape 11"/>
          <p:cNvSpPr>
            <a:spLocks noChangeArrowheads="1"/>
          </p:cNvSpPr>
          <p:nvPr/>
        </p:nvSpPr>
        <p:spPr bwMode="gray">
          <a:xfrm rot="16200000">
            <a:off x="5634332" y="984472"/>
            <a:ext cx="360000" cy="270000"/>
          </a:xfrm>
          <a:prstGeom prst="downArrow">
            <a:avLst>
              <a:gd name="adj1" fmla="val 49815"/>
              <a:gd name="adj2" fmla="val 54667"/>
            </a:avLst>
          </a:prstGeom>
          <a:solidFill>
            <a:srgbClr val="001D59"/>
          </a:solidFill>
          <a:ln w="6350" algn="ctr">
            <a:noFill/>
            <a:miter lim="800000"/>
          </a:ln>
          <a:effectLst/>
        </p:spPr>
        <p:txBody>
          <a:bodyPr vert="horz" wrap="none" lIns="91440" tIns="45720" rIns="91440" bIns="45720" numCol="1" anchor="ctr" anchorCtr="0" compatLnSpc="1"/>
          <a:p>
            <a:endParaRPr lang="en-US" dirty="0">
              <a:solidFill>
                <a:schemeClr val="tx2"/>
              </a:solidFill>
            </a:endParaRPr>
          </a:p>
        </p:txBody>
      </p:sp>
      <p:sp>
        <p:nvSpPr>
          <p:cNvPr id="1050548" name="AutoShape 11"/>
          <p:cNvSpPr>
            <a:spLocks noChangeArrowheads="1"/>
          </p:cNvSpPr>
          <p:nvPr/>
        </p:nvSpPr>
        <p:spPr bwMode="gray">
          <a:xfrm>
            <a:off x="6421799" y="2690057"/>
            <a:ext cx="360000" cy="270000"/>
          </a:xfrm>
          <a:prstGeom prst="downArrow">
            <a:avLst>
              <a:gd name="adj1" fmla="val 49815"/>
              <a:gd name="adj2" fmla="val 54667"/>
            </a:avLst>
          </a:prstGeom>
          <a:solidFill>
            <a:srgbClr val="002776"/>
          </a:solidFill>
          <a:ln w="6350" algn="ctr">
            <a:noFill/>
            <a:miter lim="800000"/>
          </a:ln>
          <a:effectLst/>
        </p:spPr>
        <p:txBody>
          <a:bodyPr vert="horz" wrap="none" lIns="91440" tIns="45720" rIns="91440" bIns="45720" numCol="1" anchor="ctr" anchorCtr="0" compatLnSpc="1"/>
          <a:p>
            <a:endParaRPr lang="en-US" dirty="0"/>
          </a:p>
        </p:txBody>
      </p:sp>
      <p:sp>
        <p:nvSpPr>
          <p:cNvPr id="1050549" name="AutoShape 11"/>
          <p:cNvSpPr>
            <a:spLocks noChangeArrowheads="1"/>
          </p:cNvSpPr>
          <p:nvPr/>
        </p:nvSpPr>
        <p:spPr bwMode="gray">
          <a:xfrm rot="16200000">
            <a:off x="7189331" y="982271"/>
            <a:ext cx="360000" cy="270000"/>
          </a:xfrm>
          <a:prstGeom prst="downArrow">
            <a:avLst>
              <a:gd name="adj1" fmla="val 49815"/>
              <a:gd name="adj2" fmla="val 54667"/>
            </a:avLst>
          </a:prstGeom>
          <a:solidFill>
            <a:srgbClr val="001D59"/>
          </a:solidFill>
          <a:ln w="6350" algn="ctr">
            <a:noFill/>
            <a:miter lim="800000"/>
          </a:ln>
          <a:effectLst/>
        </p:spPr>
        <p:txBody>
          <a:bodyPr vert="horz" wrap="none" lIns="91440" tIns="45720" rIns="91440" bIns="45720" numCol="1" anchor="ctr" anchorCtr="0" compatLnSpc="1"/>
          <a:p>
            <a:endParaRPr lang="en-US" dirty="0">
              <a:solidFill>
                <a:schemeClr val="tx2"/>
              </a:solidFill>
            </a:endParaRPr>
          </a:p>
        </p:txBody>
      </p:sp>
      <p:sp>
        <p:nvSpPr>
          <p:cNvPr id="1050550" name="圆角矩形 160"/>
          <p:cNvSpPr/>
          <p:nvPr/>
        </p:nvSpPr>
        <p:spPr>
          <a:xfrm>
            <a:off x="7612591" y="1315403"/>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客户</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51" name="圆角矩形 161"/>
          <p:cNvSpPr/>
          <p:nvPr/>
        </p:nvSpPr>
        <p:spPr>
          <a:xfrm>
            <a:off x="7612591" y="1644827"/>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物料</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52" name="圆角矩形 163"/>
          <p:cNvSpPr/>
          <p:nvPr/>
        </p:nvSpPr>
        <p:spPr>
          <a:xfrm>
            <a:off x="7612591" y="1974251"/>
            <a:ext cx="1053276" cy="2440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批次</a:t>
            </a:r>
            <a:endParaRPr lang="en-US" sz="1400" b="1" dirty="0">
              <a:solidFill>
                <a:schemeClr val="tx1"/>
              </a:solidFill>
              <a:latin typeface="华文楷体" panose="02010600040101010101" pitchFamily="2" charset="-122"/>
              <a:ea typeface="华文楷体" panose="02010600040101010101" pitchFamily="2" charset="-122"/>
            </a:endParaRPr>
          </a:p>
        </p:txBody>
      </p:sp>
      <p:sp>
        <p:nvSpPr>
          <p:cNvPr id="1050553" name="圆角矩形 164"/>
          <p:cNvSpPr/>
          <p:nvPr/>
        </p:nvSpPr>
        <p:spPr>
          <a:xfrm>
            <a:off x="7612591" y="2298429"/>
            <a:ext cx="1053276" cy="552740"/>
          </a:xfrm>
          <a:prstGeom prst="roundRect">
            <a:avLst>
              <a:gd name="adj" fmla="val 5590"/>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nSpc>
                <a:spcPct val="106000"/>
              </a:lnSpc>
              <a:buFont typeface="Wingdings 2" panose="05020102010507070707" pitchFamily="18" charset="2"/>
              <a:buNone/>
            </a:pPr>
            <a:r>
              <a:rPr lang="zh-CN" altLang="en-US" sz="1400" b="1" dirty="0">
                <a:solidFill>
                  <a:schemeClr val="tx1"/>
                </a:solidFill>
                <a:latin typeface="华文楷体" panose="02010600040101010101" pitchFamily="2" charset="-122"/>
                <a:ea typeface="华文楷体" panose="02010600040101010101" pitchFamily="2" charset="-122"/>
              </a:rPr>
              <a:t>检验批次</a:t>
            </a:r>
            <a:endParaRPr lang="en-US" altLang="zh-CN" sz="1400" b="1" dirty="0">
              <a:solidFill>
                <a:schemeClr val="tx1"/>
              </a:solidFill>
              <a:latin typeface="华文楷体" panose="02010600040101010101" pitchFamily="2" charset="-122"/>
              <a:ea typeface="华文楷体" panose="02010600040101010101" pitchFamily="2" charset="-122"/>
            </a:endParaRPr>
          </a:p>
          <a:p>
            <a:pPr>
              <a:lnSpc>
                <a:spcPct val="106000"/>
              </a:lnSpc>
            </a:pPr>
            <a:r>
              <a:rPr lang="en-US" altLang="zh-CN" sz="1600" b="1" dirty="0">
                <a:solidFill>
                  <a:schemeClr val="tx1"/>
                </a:solidFill>
                <a:latin typeface="华文楷体" panose="02010600040101010101" pitchFamily="2" charset="-122"/>
              </a:rPr>
              <a:t>……</a:t>
            </a:r>
            <a:endParaRPr lang="en-US" altLang="zh-CN" sz="1600" b="1" dirty="0">
              <a:solidFill>
                <a:schemeClr val="tx1"/>
              </a:solidFill>
              <a:latin typeface="华文楷体" panose="02010600040101010101" pitchFamily="2" charset="-122"/>
            </a:endParaRPr>
          </a:p>
        </p:txBody>
      </p:sp>
      <p:sp>
        <p:nvSpPr>
          <p:cNvPr id="1050554" name="圆角矩形 111"/>
          <p:cNvSpPr/>
          <p:nvPr/>
        </p:nvSpPr>
        <p:spPr>
          <a:xfrm>
            <a:off x="375086" y="3090609"/>
            <a:ext cx="9186429" cy="3317233"/>
          </a:xfrm>
          <a:prstGeom prst="roundRect">
            <a:avLst>
              <a:gd name="adj" fmla="val 3228"/>
            </a:avLst>
          </a:prstGeom>
          <a:solidFill>
            <a:srgbClr val="D9D9D9"/>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endParaRPr lang="en-US" altLang="zh-CN" sz="1600" b="1" dirty="0">
              <a:solidFill>
                <a:schemeClr val="tx1"/>
              </a:solidFill>
              <a:latin typeface="华文楷体" panose="02010600040101010101" pitchFamily="2" charset="-122"/>
            </a:endParaRPr>
          </a:p>
        </p:txBody>
      </p:sp>
      <p:sp>
        <p:nvSpPr>
          <p:cNvPr id="1050555" name="文本框 114"/>
          <p:cNvSpPr txBox="1"/>
          <p:nvPr/>
        </p:nvSpPr>
        <p:spPr>
          <a:xfrm>
            <a:off x="5736515" y="4145839"/>
            <a:ext cx="2336015" cy="349958"/>
          </a:xfrm>
          <a:prstGeom prst="rect">
            <a:avLst/>
          </a:prstGeom>
          <a:noFill/>
        </p:spPr>
        <p:txBody>
          <a:bodyPr wrap="none" lIns="36000" rIns="36000" rtlCol="0">
            <a:noAutofit/>
          </a:bodyPr>
          <a:p>
            <a:r>
              <a:rPr lang="zh-CN" altLang="en-US" sz="1600" b="1" dirty="0"/>
              <a:t>选择质量问题种类并填写</a:t>
            </a:r>
            <a:endParaRPr lang="en-US" sz="1600" b="1" dirty="0"/>
          </a:p>
        </p:txBody>
      </p:sp>
      <p:sp>
        <p:nvSpPr>
          <p:cNvPr id="1050556" name="圆角矩形 118"/>
          <p:cNvSpPr/>
          <p:nvPr/>
        </p:nvSpPr>
        <p:spPr>
          <a:xfrm>
            <a:off x="1423845" y="4731627"/>
            <a:ext cx="1373353" cy="380071"/>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问题概要</a:t>
            </a:r>
            <a:endParaRPr lang="zh-CN" altLang="en-US" sz="1600" b="1" dirty="0">
              <a:solidFill>
                <a:schemeClr val="bg1"/>
              </a:solidFill>
              <a:latin typeface="华文楷体" panose="02010600040101010101" pitchFamily="2" charset="-122"/>
            </a:endParaRPr>
          </a:p>
        </p:txBody>
      </p:sp>
      <p:sp>
        <p:nvSpPr>
          <p:cNvPr id="1050557" name="圆角矩形 119"/>
          <p:cNvSpPr/>
          <p:nvPr/>
        </p:nvSpPr>
        <p:spPr>
          <a:xfrm>
            <a:off x="3318576" y="4731627"/>
            <a:ext cx="1373353" cy="380071"/>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缺陷项目</a:t>
            </a:r>
            <a:endParaRPr lang="zh-CN" altLang="en-US" sz="1600" b="1" dirty="0">
              <a:solidFill>
                <a:schemeClr val="bg1"/>
              </a:solidFill>
              <a:latin typeface="华文楷体" panose="02010600040101010101" pitchFamily="2" charset="-122"/>
            </a:endParaRPr>
          </a:p>
        </p:txBody>
      </p:sp>
      <p:sp>
        <p:nvSpPr>
          <p:cNvPr id="1050558" name="圆角矩形 120"/>
          <p:cNvSpPr/>
          <p:nvPr/>
        </p:nvSpPr>
        <p:spPr>
          <a:xfrm>
            <a:off x="5213307" y="4731627"/>
            <a:ext cx="1373353" cy="380071"/>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状态管理</a:t>
            </a:r>
            <a:endParaRPr lang="zh-CN" altLang="en-US" sz="1600" b="1" dirty="0">
              <a:solidFill>
                <a:schemeClr val="bg1"/>
              </a:solidFill>
              <a:latin typeface="华文楷体" panose="02010600040101010101" pitchFamily="2" charset="-122"/>
            </a:endParaRPr>
          </a:p>
        </p:txBody>
      </p:sp>
      <p:sp>
        <p:nvSpPr>
          <p:cNvPr id="1050559" name="圆角矩形 121"/>
          <p:cNvSpPr/>
          <p:nvPr/>
        </p:nvSpPr>
        <p:spPr>
          <a:xfrm>
            <a:off x="7108039" y="4731627"/>
            <a:ext cx="1373353" cy="380071"/>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任务</a:t>
            </a:r>
            <a:endParaRPr lang="zh-CN" altLang="en-US" sz="1600" b="1" dirty="0">
              <a:solidFill>
                <a:schemeClr val="bg1"/>
              </a:solidFill>
              <a:latin typeface="华文楷体" panose="02010600040101010101" pitchFamily="2" charset="-122"/>
            </a:endParaRPr>
          </a:p>
        </p:txBody>
      </p:sp>
      <p:cxnSp>
        <p:nvCxnSpPr>
          <p:cNvPr id="3146035" name="Elbow Connector 68"/>
          <p:cNvCxnSpPr>
            <a:stCxn id="1050565" idx="2"/>
            <a:endCxn id="1050557" idx="0"/>
          </p:cNvCxnSpPr>
          <p:nvPr/>
        </p:nvCxnSpPr>
        <p:spPr>
          <a:xfrm rot="5400000">
            <a:off x="4364907" y="4151201"/>
            <a:ext cx="220773" cy="940079"/>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36" name="Elbow Connector 68"/>
          <p:cNvCxnSpPr>
            <a:stCxn id="1050565" idx="2"/>
            <a:endCxn id="1050556" idx="0"/>
          </p:cNvCxnSpPr>
          <p:nvPr/>
        </p:nvCxnSpPr>
        <p:spPr>
          <a:xfrm rot="5400000">
            <a:off x="3417541" y="3203835"/>
            <a:ext cx="220773" cy="2834810"/>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37" name="Elbow Connector 68"/>
          <p:cNvCxnSpPr>
            <a:stCxn id="1050565" idx="2"/>
            <a:endCxn id="1050558" idx="0"/>
          </p:cNvCxnSpPr>
          <p:nvPr/>
        </p:nvCxnSpPr>
        <p:spPr>
          <a:xfrm rot="16200000" flipH="1">
            <a:off x="5312272" y="4143914"/>
            <a:ext cx="220773" cy="954652"/>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38" name="Elbow Connector 68"/>
          <p:cNvCxnSpPr>
            <a:stCxn id="1050565" idx="2"/>
            <a:endCxn id="1050559" idx="0"/>
          </p:cNvCxnSpPr>
          <p:nvPr/>
        </p:nvCxnSpPr>
        <p:spPr>
          <a:xfrm rot="16200000" flipH="1">
            <a:off x="6259638" y="3196548"/>
            <a:ext cx="220773" cy="2849384"/>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0560" name="圆角矩形 128"/>
          <p:cNvSpPr/>
          <p:nvPr/>
        </p:nvSpPr>
        <p:spPr>
          <a:xfrm>
            <a:off x="512498" y="3167482"/>
            <a:ext cx="8865666" cy="856077"/>
          </a:xfrm>
          <a:prstGeom prst="roundRect">
            <a:avLst>
              <a:gd name="adj" fmla="val 7788"/>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sz="1600" b="1" dirty="0">
                <a:solidFill>
                  <a:schemeClr val="bg1"/>
                </a:solidFill>
                <a:latin typeface="+mn-ea"/>
              </a:rPr>
              <a:t>质量问题：</a:t>
            </a:r>
            <a:endParaRPr lang="en-US" altLang="zh-CN" sz="1600" b="1" dirty="0">
              <a:solidFill>
                <a:schemeClr val="bg1"/>
              </a:solidFill>
              <a:latin typeface="+mn-ea"/>
            </a:endParaRPr>
          </a:p>
        </p:txBody>
      </p:sp>
      <p:sp>
        <p:nvSpPr>
          <p:cNvPr id="1050561" name="圆角矩形 129"/>
          <p:cNvSpPr/>
          <p:nvPr/>
        </p:nvSpPr>
        <p:spPr>
          <a:xfrm>
            <a:off x="706293" y="3527522"/>
            <a:ext cx="1663220" cy="380071"/>
          </a:xfrm>
          <a:prstGeom prst="round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质量异议处理</a:t>
            </a:r>
            <a:endParaRPr lang="zh-CN" altLang="en-US" sz="1600" b="1" dirty="0">
              <a:solidFill>
                <a:schemeClr val="tx1"/>
              </a:solidFill>
              <a:latin typeface="华文楷体" panose="02010600040101010101" pitchFamily="2" charset="-122"/>
            </a:endParaRPr>
          </a:p>
        </p:txBody>
      </p:sp>
      <p:sp>
        <p:nvSpPr>
          <p:cNvPr id="1050562" name="圆角矩形 130"/>
          <p:cNvSpPr/>
          <p:nvPr/>
        </p:nvSpPr>
        <p:spPr>
          <a:xfrm>
            <a:off x="4790575" y="3527522"/>
            <a:ext cx="1663220" cy="380071"/>
          </a:xfrm>
          <a:prstGeom prst="round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客户售后服务</a:t>
            </a:r>
            <a:endParaRPr lang="zh-CN" altLang="en-US" sz="1600" b="1" dirty="0">
              <a:solidFill>
                <a:schemeClr val="tx1"/>
              </a:solidFill>
              <a:latin typeface="华文楷体" panose="02010600040101010101" pitchFamily="2" charset="-122"/>
            </a:endParaRPr>
          </a:p>
        </p:txBody>
      </p:sp>
      <p:sp>
        <p:nvSpPr>
          <p:cNvPr id="1050563" name="圆角矩形 131"/>
          <p:cNvSpPr/>
          <p:nvPr/>
        </p:nvSpPr>
        <p:spPr>
          <a:xfrm>
            <a:off x="2748434" y="3527522"/>
            <a:ext cx="1663220" cy="380071"/>
          </a:xfrm>
          <a:prstGeom prst="round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供应商退货处理</a:t>
            </a:r>
            <a:endParaRPr lang="zh-CN" altLang="en-US" sz="1600" b="1" dirty="0">
              <a:solidFill>
                <a:schemeClr val="tx1"/>
              </a:solidFill>
              <a:latin typeface="华文楷体" panose="02010600040101010101" pitchFamily="2" charset="-122"/>
            </a:endParaRPr>
          </a:p>
        </p:txBody>
      </p:sp>
      <p:sp>
        <p:nvSpPr>
          <p:cNvPr id="1050564" name="圆角矩形 132"/>
          <p:cNvSpPr/>
          <p:nvPr/>
        </p:nvSpPr>
        <p:spPr>
          <a:xfrm>
            <a:off x="6832717" y="3527522"/>
            <a:ext cx="2368755" cy="380071"/>
          </a:xfrm>
          <a:prstGeom prst="roundRect">
            <a:avLst/>
          </a:prstGeom>
          <a:solidFill>
            <a:schemeClr val="bg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生产环节质量异议处理</a:t>
            </a:r>
            <a:endParaRPr lang="zh-CN" altLang="en-US" sz="1600" b="1" dirty="0">
              <a:solidFill>
                <a:schemeClr val="tx1"/>
              </a:solidFill>
              <a:latin typeface="华文楷体" panose="02010600040101010101" pitchFamily="2" charset="-122"/>
            </a:endParaRPr>
          </a:p>
        </p:txBody>
      </p:sp>
      <p:sp>
        <p:nvSpPr>
          <p:cNvPr id="1050565" name="圆角矩形 133"/>
          <p:cNvSpPr/>
          <p:nvPr/>
        </p:nvSpPr>
        <p:spPr>
          <a:xfrm>
            <a:off x="4258655" y="4130783"/>
            <a:ext cx="1373353" cy="380071"/>
          </a:xfrm>
          <a:prstGeom prst="round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质量通知单</a:t>
            </a:r>
            <a:endParaRPr lang="zh-CN" altLang="en-US" sz="1600" b="1" dirty="0">
              <a:solidFill>
                <a:schemeClr val="bg1"/>
              </a:solidFill>
              <a:latin typeface="华文楷体" panose="02010600040101010101" pitchFamily="2" charset="-122"/>
            </a:endParaRPr>
          </a:p>
        </p:txBody>
      </p:sp>
      <p:cxnSp>
        <p:nvCxnSpPr>
          <p:cNvPr id="3146039" name="Elbow Connector 68"/>
          <p:cNvCxnSpPr>
            <a:stCxn id="1050560" idx="2"/>
            <a:endCxn id="1050565" idx="0"/>
          </p:cNvCxnSpPr>
          <p:nvPr/>
        </p:nvCxnSpPr>
        <p:spPr>
          <a:xfrm rot="16200000" flipH="1">
            <a:off x="4891719" y="4077170"/>
            <a:ext cx="107224" cy="1"/>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0566" name="圆角矩形 135"/>
          <p:cNvSpPr/>
          <p:nvPr/>
        </p:nvSpPr>
        <p:spPr>
          <a:xfrm>
            <a:off x="920552" y="5399730"/>
            <a:ext cx="1876645" cy="898104"/>
          </a:xfrm>
          <a:prstGeom prst="roundRect">
            <a:avLst>
              <a:gd name="adj" fmla="val 6061"/>
            </a:avLst>
          </a:prstGeom>
          <a:solidFill>
            <a:srgbClr val="D9D9D9"/>
          </a:solidFill>
          <a:ln w="19050">
            <a:solidFill>
              <a:srgbClr val="001D59"/>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b="1" dirty="0">
              <a:solidFill>
                <a:schemeClr val="bg1"/>
              </a:solidFill>
              <a:latin typeface="华文楷体" panose="02010600040101010101" pitchFamily="2" charset="-122"/>
            </a:endParaRPr>
          </a:p>
        </p:txBody>
      </p:sp>
      <p:cxnSp>
        <p:nvCxnSpPr>
          <p:cNvPr id="3146040" name="Elbow Connector 68"/>
          <p:cNvCxnSpPr>
            <a:stCxn id="1050556" idx="2"/>
            <a:endCxn id="1050566" idx="0"/>
          </p:cNvCxnSpPr>
          <p:nvPr/>
        </p:nvCxnSpPr>
        <p:spPr>
          <a:xfrm rot="5400000">
            <a:off x="1840683" y="5129891"/>
            <a:ext cx="288032" cy="251647"/>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41" name="Elbow Connector 68"/>
          <p:cNvCxnSpPr>
            <a:stCxn id="1050557" idx="2"/>
            <a:endCxn id="1050566" idx="0"/>
          </p:cNvCxnSpPr>
          <p:nvPr/>
        </p:nvCxnSpPr>
        <p:spPr>
          <a:xfrm rot="5400000">
            <a:off x="2788048" y="4182525"/>
            <a:ext cx="288032" cy="2146378"/>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42" name="Elbow Connector 68"/>
          <p:cNvCxnSpPr>
            <a:stCxn id="1050558" idx="2"/>
            <a:endCxn id="1050566" idx="0"/>
          </p:cNvCxnSpPr>
          <p:nvPr/>
        </p:nvCxnSpPr>
        <p:spPr>
          <a:xfrm rot="5400000">
            <a:off x="3735414" y="3235160"/>
            <a:ext cx="288032" cy="4041109"/>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043" name="Elbow Connector 68"/>
          <p:cNvCxnSpPr>
            <a:stCxn id="1050559" idx="2"/>
            <a:endCxn id="1050566" idx="0"/>
          </p:cNvCxnSpPr>
          <p:nvPr/>
        </p:nvCxnSpPr>
        <p:spPr>
          <a:xfrm rot="5400000">
            <a:off x="4682780" y="2287794"/>
            <a:ext cx="288032" cy="5935841"/>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0567" name="圆角矩形 140"/>
          <p:cNvSpPr/>
          <p:nvPr/>
        </p:nvSpPr>
        <p:spPr>
          <a:xfrm>
            <a:off x="3318576" y="5399730"/>
            <a:ext cx="1373353" cy="898104"/>
          </a:xfrm>
          <a:prstGeom prst="roundRect">
            <a:avLst>
              <a:gd name="adj" fmla="val 6061"/>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质量问题</a:t>
            </a:r>
            <a:endParaRPr lang="en-US" altLang="zh-CN" sz="1600" b="1" dirty="0">
              <a:solidFill>
                <a:schemeClr val="bg1"/>
              </a:solidFill>
              <a:latin typeface="华文楷体" panose="02010600040101010101" pitchFamily="2" charset="-122"/>
            </a:endParaRPr>
          </a:p>
          <a:p>
            <a:pPr algn="ctr"/>
            <a:r>
              <a:rPr lang="zh-CN" altLang="en-US" sz="1600" b="1" dirty="0">
                <a:solidFill>
                  <a:schemeClr val="bg1"/>
                </a:solidFill>
                <a:latin typeface="华文楷体" panose="02010600040101010101" pitchFamily="2" charset="-122"/>
              </a:rPr>
              <a:t>追溯</a:t>
            </a:r>
            <a:endParaRPr lang="zh-CN" altLang="en-US" sz="1600" b="1" dirty="0">
              <a:solidFill>
                <a:schemeClr val="bg1"/>
              </a:solidFill>
              <a:latin typeface="华文楷体" panose="02010600040101010101" pitchFamily="2" charset="-122"/>
            </a:endParaRPr>
          </a:p>
        </p:txBody>
      </p:sp>
      <p:pic>
        <p:nvPicPr>
          <p:cNvPr id="2097206" name="图片 260"/>
          <p:cNvPicPr>
            <a:picLocks noChangeAspect="1"/>
          </p:cNvPicPr>
          <p:nvPr/>
        </p:nvPicPr>
        <p:blipFill>
          <a:blip r:embed="rId5" cstate="print"/>
          <a:stretch>
            <a:fillRect/>
          </a:stretch>
        </p:blipFill>
        <p:spPr>
          <a:xfrm>
            <a:off x="2163802" y="5551001"/>
            <a:ext cx="495410" cy="477817"/>
          </a:xfrm>
          <a:prstGeom prst="rect">
            <a:avLst/>
          </a:prstGeom>
        </p:spPr>
      </p:pic>
      <p:pic>
        <p:nvPicPr>
          <p:cNvPr id="2097207" name="图片 261"/>
          <p:cNvPicPr>
            <a:picLocks noChangeAspect="1"/>
          </p:cNvPicPr>
          <p:nvPr/>
        </p:nvPicPr>
        <p:blipFill>
          <a:blip r:embed="rId6"/>
          <a:stretch>
            <a:fillRect/>
          </a:stretch>
        </p:blipFill>
        <p:spPr>
          <a:xfrm>
            <a:off x="1040778" y="5540741"/>
            <a:ext cx="458111" cy="498336"/>
          </a:xfrm>
          <a:prstGeom prst="rect">
            <a:avLst/>
          </a:prstGeom>
        </p:spPr>
      </p:pic>
      <p:cxnSp>
        <p:nvCxnSpPr>
          <p:cNvPr id="3146044" name="直接箭头连接符 144"/>
          <p:cNvCxnSpPr>
            <a:stCxn id="1050566" idx="3"/>
            <a:endCxn id="1050567" idx="1"/>
          </p:cNvCxnSpPr>
          <p:nvPr/>
        </p:nvCxnSpPr>
        <p:spPr>
          <a:xfrm>
            <a:off x="2797197" y="5848782"/>
            <a:ext cx="5213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50568" name="圆角矩形 145"/>
          <p:cNvSpPr/>
          <p:nvPr/>
        </p:nvSpPr>
        <p:spPr>
          <a:xfrm>
            <a:off x="5213307" y="5399730"/>
            <a:ext cx="1373353" cy="898104"/>
          </a:xfrm>
          <a:prstGeom prst="roundRect">
            <a:avLst>
              <a:gd name="adj" fmla="val 6061"/>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质量问题</a:t>
            </a:r>
            <a:endParaRPr lang="en-US" altLang="zh-CN" sz="1600" b="1" dirty="0">
              <a:solidFill>
                <a:schemeClr val="bg1"/>
              </a:solidFill>
              <a:latin typeface="华文楷体" panose="02010600040101010101" pitchFamily="2" charset="-122"/>
            </a:endParaRPr>
          </a:p>
          <a:p>
            <a:pPr algn="ctr"/>
            <a:r>
              <a:rPr lang="zh-CN" altLang="en-US" sz="1600" b="1" dirty="0">
                <a:solidFill>
                  <a:schemeClr val="bg1"/>
                </a:solidFill>
                <a:latin typeface="华文楷体" panose="02010600040101010101" pitchFamily="2" charset="-122"/>
              </a:rPr>
              <a:t>处理</a:t>
            </a:r>
            <a:endParaRPr lang="zh-CN" altLang="en-US" sz="1600" b="1" dirty="0">
              <a:solidFill>
                <a:schemeClr val="bg1"/>
              </a:solidFill>
              <a:latin typeface="华文楷体" panose="02010600040101010101" pitchFamily="2" charset="-122"/>
            </a:endParaRPr>
          </a:p>
        </p:txBody>
      </p:sp>
      <p:sp>
        <p:nvSpPr>
          <p:cNvPr id="1050569" name="圆角矩形 147"/>
          <p:cNvSpPr/>
          <p:nvPr/>
        </p:nvSpPr>
        <p:spPr>
          <a:xfrm>
            <a:off x="7151337" y="5399730"/>
            <a:ext cx="1373353" cy="898104"/>
          </a:xfrm>
          <a:prstGeom prst="roundRect">
            <a:avLst>
              <a:gd name="adj" fmla="val 6061"/>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质量问题</a:t>
            </a:r>
            <a:endParaRPr lang="en-US" altLang="zh-CN" sz="1600" b="1" dirty="0">
              <a:solidFill>
                <a:schemeClr val="bg1"/>
              </a:solidFill>
              <a:latin typeface="华文楷体" panose="02010600040101010101" pitchFamily="2" charset="-122"/>
            </a:endParaRPr>
          </a:p>
          <a:p>
            <a:pPr algn="ctr"/>
            <a:r>
              <a:rPr lang="zh-CN" altLang="en-US" sz="1600" b="1" dirty="0">
                <a:solidFill>
                  <a:schemeClr val="bg1"/>
                </a:solidFill>
                <a:latin typeface="华文楷体" panose="02010600040101010101" pitchFamily="2" charset="-122"/>
              </a:rPr>
              <a:t>复检</a:t>
            </a:r>
            <a:endParaRPr lang="zh-CN" altLang="en-US" sz="1600" b="1" dirty="0">
              <a:solidFill>
                <a:schemeClr val="bg1"/>
              </a:solidFill>
              <a:latin typeface="华文楷体" panose="02010600040101010101" pitchFamily="2" charset="-122"/>
            </a:endParaRPr>
          </a:p>
        </p:txBody>
      </p:sp>
      <p:cxnSp>
        <p:nvCxnSpPr>
          <p:cNvPr id="3146045" name="直接箭头连接符 148"/>
          <p:cNvCxnSpPr>
            <a:stCxn id="1050567" idx="3"/>
            <a:endCxn id="1050568" idx="1"/>
          </p:cNvCxnSpPr>
          <p:nvPr/>
        </p:nvCxnSpPr>
        <p:spPr>
          <a:xfrm>
            <a:off x="4691929" y="5848782"/>
            <a:ext cx="52137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46046" name="直接箭头连接符 149"/>
          <p:cNvCxnSpPr>
            <a:stCxn id="1050568" idx="3"/>
            <a:endCxn id="1050569" idx="1"/>
          </p:cNvCxnSpPr>
          <p:nvPr/>
        </p:nvCxnSpPr>
        <p:spPr>
          <a:xfrm>
            <a:off x="6586660" y="5848782"/>
            <a:ext cx="56467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2097208" name="图片 259"/>
          <p:cNvPicPr>
            <a:picLocks noChangeAspect="1"/>
          </p:cNvPicPr>
          <p:nvPr/>
        </p:nvPicPr>
        <p:blipFill>
          <a:blip r:embed="rId4" cstate="print"/>
          <a:stretch>
            <a:fillRect/>
          </a:stretch>
        </p:blipFill>
        <p:spPr>
          <a:xfrm>
            <a:off x="1596174" y="5608590"/>
            <a:ext cx="470343" cy="38696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375" name=""/>
        <p:cNvGrpSpPr/>
        <p:nvPr/>
      </p:nvGrpSpPr>
      <p:grpSpPr>
        <a:xfrm>
          <a:off x="0" y="0"/>
          <a:ext cx="0" cy="0"/>
          <a:chOff x="0" y="0"/>
          <a:chExt cx="0" cy="0"/>
        </a:xfrm>
      </p:grpSpPr>
      <p:sp>
        <p:nvSpPr>
          <p:cNvPr id="1050570"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设计要点五</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ea typeface="华文楷体" panose="02010600040101010101" pitchFamily="2" charset="-122"/>
              </a:rPr>
              <a:t>布局中国制造</a:t>
            </a:r>
            <a:r>
              <a:rPr lang="en-US" altLang="zh-CN" sz="3600" dirty="0">
                <a:solidFill>
                  <a:schemeClr val="bg1"/>
                </a:solidFill>
                <a:latin typeface="华文楷体" panose="02010600040101010101" pitchFamily="2" charset="-122"/>
                <a:ea typeface="华文楷体" panose="02010600040101010101" pitchFamily="2" charset="-122"/>
              </a:rPr>
              <a:t>2025</a:t>
            </a:r>
            <a:br>
              <a:rPr lang="en-US" sz="3600" b="1" dirty="0">
                <a:solidFill>
                  <a:schemeClr val="bg1"/>
                </a:solidFill>
                <a:latin typeface="华文楷体" panose="02010600040101010101" pitchFamily="2" charset="-122"/>
                <a:ea typeface="华文楷体" panose="02010600040101010101" pitchFamily="2" charset="-122"/>
              </a:rPr>
            </a:b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376" name=""/>
        <p:cNvGrpSpPr/>
        <p:nvPr/>
      </p:nvGrpSpPr>
      <p:grpSpPr>
        <a:xfrm>
          <a:off x="0" y="0"/>
          <a:ext cx="0" cy="0"/>
          <a:chOff x="0" y="0"/>
          <a:chExt cx="0" cy="0"/>
        </a:xfrm>
      </p:grpSpPr>
      <p:sp>
        <p:nvSpPr>
          <p:cNvPr id="1050571" name="Title 1"/>
          <p:cNvSpPr>
            <a:spLocks noGrp="1"/>
          </p:cNvSpPr>
          <p:nvPr>
            <p:ph type="title"/>
          </p:nvPr>
        </p:nvSpPr>
        <p:spPr/>
        <p:txBody>
          <a:bodyPr/>
          <a:p>
            <a:r>
              <a:rPr lang="zh-CN" altLang="en-US" dirty="0"/>
              <a:t>布局中国制造</a:t>
            </a:r>
            <a:r>
              <a:rPr lang="en-US" altLang="zh-CN" dirty="0"/>
              <a:t>2025</a:t>
            </a:r>
            <a:r>
              <a:rPr lang="zh-CN" altLang="en-US" dirty="0"/>
              <a:t>，哈电面临的两大任务：对外向客户提供智能化产品</a:t>
            </a:r>
            <a:r>
              <a:rPr lang="en-US" altLang="zh-CN" dirty="0"/>
              <a:t>/</a:t>
            </a:r>
            <a:r>
              <a:rPr lang="zh-CN" altLang="en-US" dirty="0"/>
              <a:t>服务</a:t>
            </a:r>
            <a:r>
              <a:rPr lang="en-US" altLang="zh-CN" dirty="0"/>
              <a:t>/</a:t>
            </a:r>
            <a:r>
              <a:rPr lang="zh-CN" altLang="en-US" dirty="0"/>
              <a:t>解决方案，对内实现自身生产制造能力的智能化升级</a:t>
            </a:r>
            <a:endParaRPr lang="en-US" dirty="0"/>
          </a:p>
        </p:txBody>
      </p:sp>
      <p:sp>
        <p:nvSpPr>
          <p:cNvPr id="1050572" name="TextBox 34"/>
          <p:cNvSpPr txBox="1"/>
          <p:nvPr/>
        </p:nvSpPr>
        <p:spPr>
          <a:xfrm>
            <a:off x="889191" y="827368"/>
            <a:ext cx="8473776" cy="349418"/>
          </a:xfrm>
          <a:prstGeom prst="rect">
            <a:avLst/>
          </a:prstGeom>
          <a:solidFill>
            <a:srgbClr val="565656"/>
          </a:solidFill>
          <a:ln>
            <a:noFill/>
            <a:prstDash val="dash"/>
          </a:ln>
        </p:spPr>
        <p:txBody>
          <a:bodyPr wrap="square" lIns="36000" rIns="36000" rtlCol="0">
            <a:noAutofit/>
          </a:bodyPr>
          <a:p>
            <a:r>
              <a:rPr lang="en-US" altLang="zh-CN" b="1" dirty="0">
                <a:solidFill>
                  <a:srgbClr val="FFFFFF"/>
                </a:solidFill>
              </a:rPr>
              <a:t>“</a:t>
            </a:r>
            <a:r>
              <a:rPr lang="zh-CN" altLang="en-US" b="1" dirty="0">
                <a:solidFill>
                  <a:srgbClr val="FFFFFF"/>
                </a:solidFill>
              </a:rPr>
              <a:t>我们在智能制造方面，一方面是电厂的智能化，另一方面是我们自己的智能制造。</a:t>
            </a:r>
            <a:r>
              <a:rPr lang="en-US" altLang="zh-CN" b="1" dirty="0">
                <a:solidFill>
                  <a:srgbClr val="FFFFFF"/>
                </a:solidFill>
              </a:rPr>
              <a:t>”</a:t>
            </a:r>
            <a:endParaRPr lang="en-US" altLang="zh-CN" b="1" dirty="0">
              <a:solidFill>
                <a:srgbClr val="FFFFFF"/>
              </a:solidFill>
            </a:endParaRPr>
          </a:p>
        </p:txBody>
      </p:sp>
      <p:sp>
        <p:nvSpPr>
          <p:cNvPr id="1050573" name="Rectangle 40"/>
          <p:cNvSpPr/>
          <p:nvPr/>
        </p:nvSpPr>
        <p:spPr>
          <a:xfrm>
            <a:off x="936544" y="1338647"/>
            <a:ext cx="3320141" cy="369332"/>
          </a:xfrm>
          <a:prstGeom prst="rect">
            <a:avLst/>
          </a:prstGeom>
        </p:spPr>
        <p:txBody>
          <a:bodyPr wrap="none">
            <a:spAutoFit/>
          </a:bodyPr>
          <a:p>
            <a:pPr algn="ctr"/>
            <a:r>
              <a:rPr lang="zh-CN" altLang="en-US" b="1" u="sng" dirty="0"/>
              <a:t>提供智能化产品</a:t>
            </a:r>
            <a:r>
              <a:rPr lang="en-US" altLang="zh-CN" b="1" u="sng" dirty="0"/>
              <a:t>/</a:t>
            </a:r>
            <a:r>
              <a:rPr lang="zh-CN" altLang="en-US" b="1" u="sng" dirty="0"/>
              <a:t>服务</a:t>
            </a:r>
            <a:r>
              <a:rPr lang="en-US" altLang="zh-CN" b="1" u="sng" dirty="0"/>
              <a:t>/</a:t>
            </a:r>
            <a:r>
              <a:rPr lang="zh-CN" altLang="en-US" b="1" u="sng" dirty="0"/>
              <a:t>解决方案</a:t>
            </a:r>
            <a:endParaRPr lang="en-US" b="1" u="sng" dirty="0">
              <a:solidFill>
                <a:srgbClr val="000000"/>
              </a:solidFill>
            </a:endParaRPr>
          </a:p>
        </p:txBody>
      </p:sp>
      <p:sp>
        <p:nvSpPr>
          <p:cNvPr id="1050574" name="Rectangle 41"/>
          <p:cNvSpPr/>
          <p:nvPr/>
        </p:nvSpPr>
        <p:spPr>
          <a:xfrm>
            <a:off x="5691107" y="1239198"/>
            <a:ext cx="2926080" cy="358140"/>
          </a:xfrm>
          <a:prstGeom prst="rect">
            <a:avLst/>
          </a:prstGeom>
        </p:spPr>
        <p:txBody>
          <a:bodyPr wrap="none">
            <a:spAutoFit/>
          </a:bodyPr>
          <a:p>
            <a:r>
              <a:rPr lang="zh-CN" altLang="en-US" b="1" u="sng" dirty="0"/>
              <a:t>生产制造能力的智能化升级</a:t>
            </a:r>
            <a:endParaRPr lang="en-US" b="1" u="sng" dirty="0">
              <a:solidFill>
                <a:srgbClr val="000000"/>
              </a:solidFill>
            </a:endParaRPr>
          </a:p>
        </p:txBody>
      </p:sp>
      <p:graphicFrame>
        <p:nvGraphicFramePr>
          <p:cNvPr id="4194322" name="Diagram 9"/>
          <p:cNvGraphicFramePr/>
          <p:nvPr/>
        </p:nvGraphicFramePr>
        <p:xfrm>
          <a:off x="400331" y="1787353"/>
          <a:ext cx="4160380" cy="26618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050575" name="Rectangle 10"/>
          <p:cNvSpPr/>
          <p:nvPr/>
        </p:nvSpPr>
        <p:spPr>
          <a:xfrm>
            <a:off x="1178916"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智能设备</a:t>
            </a:r>
            <a:endParaRPr lang="en-US" sz="1600" b="1" dirty="0">
              <a:solidFill>
                <a:schemeClr val="bg1"/>
              </a:solidFill>
            </a:endParaRPr>
          </a:p>
        </p:txBody>
      </p:sp>
      <p:sp>
        <p:nvSpPr>
          <p:cNvPr id="1050576" name="Rectangle 84"/>
          <p:cNvSpPr/>
          <p:nvPr/>
        </p:nvSpPr>
        <p:spPr>
          <a:xfrm>
            <a:off x="2908493"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智能服务</a:t>
            </a:r>
            <a:endParaRPr lang="en-US" sz="1600" b="1" dirty="0">
              <a:solidFill>
                <a:schemeClr val="bg1"/>
              </a:solidFill>
            </a:endParaRPr>
          </a:p>
        </p:txBody>
      </p:sp>
      <p:sp>
        <p:nvSpPr>
          <p:cNvPr id="1050577" name="Plus 85"/>
          <p:cNvSpPr/>
          <p:nvPr/>
        </p:nvSpPr>
        <p:spPr>
          <a:xfrm>
            <a:off x="2392711" y="4746422"/>
            <a:ext cx="310098" cy="269737"/>
          </a:xfrm>
          <a:prstGeom prst="mathPlus">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47" name="Straight Connector 12"/>
          <p:cNvCxnSpPr/>
          <p:nvPr/>
        </p:nvCxnSpPr>
        <p:spPr>
          <a:xfrm>
            <a:off x="1029561" y="4588660"/>
            <a:ext cx="3050267"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0578" name="AutoShape 149"/>
          <p:cNvSpPr>
            <a:spLocks noChangeArrowheads="1"/>
          </p:cNvSpPr>
          <p:nvPr/>
        </p:nvSpPr>
        <p:spPr bwMode="gray">
          <a:xfrm>
            <a:off x="1088972"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参数化设计</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79" name="AutoShape 150"/>
          <p:cNvSpPr>
            <a:spLocks noChangeArrowheads="1"/>
          </p:cNvSpPr>
          <p:nvPr/>
        </p:nvSpPr>
        <p:spPr bwMode="gray">
          <a:xfrm>
            <a:off x="1088972"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噪音</a:t>
            </a:r>
            <a:r>
              <a:rPr lang="en-US" altLang="zh-CN" sz="1200" kern="0" dirty="0">
                <a:solidFill>
                  <a:srgbClr val="000000"/>
                </a:solidFill>
                <a:latin typeface="华文楷体" panose="02010600040101010101" pitchFamily="2" charset="-122"/>
                <a:sym typeface="Arial" panose="020B0604020202020204" pitchFamily="34" charset="0"/>
              </a:rPr>
              <a:t>/</a:t>
            </a:r>
            <a:r>
              <a:rPr lang="zh-CN" altLang="en-US" sz="1200" kern="0" dirty="0">
                <a:solidFill>
                  <a:srgbClr val="000000"/>
                </a:solidFill>
                <a:latin typeface="华文楷体" panose="02010600040101010101" pitchFamily="2" charset="-122"/>
                <a:sym typeface="Arial" panose="020B0604020202020204" pitchFamily="34" charset="0"/>
              </a:rPr>
              <a:t>震动检测</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80" name="AutoShape 149"/>
          <p:cNvSpPr>
            <a:spLocks noChangeArrowheads="1"/>
          </p:cNvSpPr>
          <p:nvPr/>
        </p:nvSpPr>
        <p:spPr bwMode="gray">
          <a:xfrm>
            <a:off x="2816160"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MRO</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81" name="AutoShape 150"/>
          <p:cNvSpPr>
            <a:spLocks noChangeArrowheads="1"/>
          </p:cNvSpPr>
          <p:nvPr/>
        </p:nvSpPr>
        <p:spPr bwMode="gray">
          <a:xfrm>
            <a:off x="2816160"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err="1">
                <a:solidFill>
                  <a:srgbClr val="000000"/>
                </a:solidFill>
                <a:latin typeface="华文楷体" panose="02010600040101010101" pitchFamily="2" charset="-122"/>
                <a:sym typeface="Arial" panose="020B0604020202020204" pitchFamily="34" charset="0"/>
              </a:rPr>
              <a:t>IoT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82" name="AutoShape 151"/>
          <p:cNvSpPr>
            <a:spLocks noChangeArrowheads="1"/>
          </p:cNvSpPr>
          <p:nvPr/>
        </p:nvSpPr>
        <p:spPr bwMode="gray">
          <a:xfrm>
            <a:off x="2816160"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大数据</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83" name="AutoShape 151"/>
          <p:cNvSpPr>
            <a:spLocks noChangeArrowheads="1"/>
          </p:cNvSpPr>
          <p:nvPr/>
        </p:nvSpPr>
        <p:spPr bwMode="gray">
          <a:xfrm>
            <a:off x="1088972"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584" name="AutoShape 151"/>
          <p:cNvSpPr>
            <a:spLocks noChangeArrowheads="1"/>
          </p:cNvSpPr>
          <p:nvPr/>
        </p:nvSpPr>
        <p:spPr bwMode="gray">
          <a:xfrm>
            <a:off x="2816160" y="6133009"/>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grpSp>
        <p:nvGrpSpPr>
          <p:cNvPr id="377" name="Group 2"/>
          <p:cNvGrpSpPr/>
          <p:nvPr/>
        </p:nvGrpSpPr>
        <p:grpSpPr>
          <a:xfrm>
            <a:off x="5702714" y="1620865"/>
            <a:ext cx="3426750" cy="2828329"/>
            <a:chOff x="6039420" y="2053534"/>
            <a:chExt cx="2814591" cy="2233568"/>
          </a:xfrm>
        </p:grpSpPr>
        <p:grpSp>
          <p:nvGrpSpPr>
            <p:cNvPr id="378" name="Group 17"/>
            <p:cNvGrpSpPr/>
            <p:nvPr/>
          </p:nvGrpSpPr>
          <p:grpSpPr>
            <a:xfrm>
              <a:off x="7740816" y="2780928"/>
              <a:ext cx="792000" cy="792000"/>
              <a:chOff x="7653051" y="2088896"/>
              <a:chExt cx="792000" cy="792000"/>
            </a:xfrm>
            <a:solidFill>
              <a:srgbClr val="0070C0"/>
            </a:solidFill>
          </p:grpSpPr>
          <p:sp>
            <p:nvSpPr>
              <p:cNvPr id="1050585" name="Oval 103"/>
              <p:cNvSpPr/>
              <p:nvPr/>
            </p:nvSpPr>
            <p:spPr>
              <a:xfrm>
                <a:off x="7653051" y="2088896"/>
                <a:ext cx="792000" cy="792000"/>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50586" name="TextBox 104"/>
              <p:cNvSpPr txBox="1"/>
              <p:nvPr/>
            </p:nvSpPr>
            <p:spPr>
              <a:xfrm>
                <a:off x="7768592" y="2330286"/>
                <a:ext cx="560919" cy="309221"/>
              </a:xfrm>
              <a:prstGeom prst="rect">
                <a:avLst/>
              </a:prstGeom>
              <a:solidFill>
                <a:srgbClr val="29C2FF"/>
              </a:solidFill>
            </p:spPr>
            <p:txBody>
              <a:bodyPr wrap="square" lIns="36000" rIns="36000" rtlCol="0">
                <a:noAutofit/>
              </a:bodyPr>
              <a:p>
                <a:pPr algn="ctr"/>
                <a:r>
                  <a:rPr lang="zh-CN" altLang="en-US" sz="1600" b="1" dirty="0">
                    <a:solidFill>
                      <a:schemeClr val="bg1"/>
                    </a:solidFill>
                  </a:rPr>
                  <a:t>质量</a:t>
                </a:r>
                <a:endParaRPr lang="en-US" sz="1600" b="1" dirty="0">
                  <a:solidFill>
                    <a:schemeClr val="bg1"/>
                  </a:solidFill>
                </a:endParaRPr>
              </a:p>
            </p:txBody>
          </p:sp>
        </p:grpSp>
        <p:grpSp>
          <p:nvGrpSpPr>
            <p:cNvPr id="379" name="Group 106"/>
            <p:cNvGrpSpPr/>
            <p:nvPr/>
          </p:nvGrpSpPr>
          <p:grpSpPr>
            <a:xfrm>
              <a:off x="6039420" y="2780928"/>
              <a:ext cx="792000" cy="792000"/>
              <a:chOff x="7653051" y="2088896"/>
              <a:chExt cx="792000" cy="792000"/>
            </a:xfrm>
            <a:solidFill>
              <a:srgbClr val="0070C0"/>
            </a:solidFill>
          </p:grpSpPr>
          <p:sp>
            <p:nvSpPr>
              <p:cNvPr id="1050587" name="Oval 107"/>
              <p:cNvSpPr/>
              <p:nvPr/>
            </p:nvSpPr>
            <p:spPr>
              <a:xfrm>
                <a:off x="7653051" y="2088896"/>
                <a:ext cx="792000" cy="792000"/>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FFFFFF"/>
                  </a:solidFill>
                </a:endParaRPr>
              </a:p>
            </p:txBody>
          </p:sp>
          <p:sp>
            <p:nvSpPr>
              <p:cNvPr id="1050588" name="TextBox 108"/>
              <p:cNvSpPr txBox="1"/>
              <p:nvPr/>
            </p:nvSpPr>
            <p:spPr>
              <a:xfrm>
                <a:off x="7768592" y="2330286"/>
                <a:ext cx="560919" cy="309221"/>
              </a:xfrm>
              <a:prstGeom prst="rect">
                <a:avLst/>
              </a:prstGeom>
              <a:solidFill>
                <a:srgbClr val="29C2FF"/>
              </a:solidFill>
            </p:spPr>
            <p:txBody>
              <a:bodyPr wrap="square" lIns="36000" rIns="36000" rtlCol="0">
                <a:noAutofit/>
              </a:bodyPr>
              <a:p>
                <a:pPr algn="ctr"/>
                <a:r>
                  <a:rPr lang="zh-CN" altLang="en-US" sz="1600" b="1" dirty="0">
                    <a:solidFill>
                      <a:schemeClr val="bg1"/>
                    </a:solidFill>
                  </a:rPr>
                  <a:t>效率</a:t>
                </a:r>
                <a:endParaRPr lang="en-US" sz="1600" b="1" dirty="0">
                  <a:solidFill>
                    <a:schemeClr val="bg1"/>
                  </a:solidFill>
                </a:endParaRPr>
              </a:p>
            </p:txBody>
          </p:sp>
        </p:grpSp>
        <p:grpSp>
          <p:nvGrpSpPr>
            <p:cNvPr id="380" name="Group 20"/>
            <p:cNvGrpSpPr/>
            <p:nvPr/>
          </p:nvGrpSpPr>
          <p:grpSpPr>
            <a:xfrm>
              <a:off x="6946961" y="3022317"/>
              <a:ext cx="683827" cy="309221"/>
              <a:chOff x="6855540" y="2364354"/>
              <a:chExt cx="683827" cy="309221"/>
            </a:xfrm>
          </p:grpSpPr>
          <p:cxnSp>
            <p:nvCxnSpPr>
              <p:cNvPr id="3146048" name="Straight Arrow Connector 19"/>
              <p:cNvCxnSpPr/>
              <p:nvPr/>
            </p:nvCxnSpPr>
            <p:spPr>
              <a:xfrm>
                <a:off x="6855540" y="2364354"/>
                <a:ext cx="68382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46049" name="Straight Arrow Connector 109"/>
              <p:cNvCxnSpPr/>
              <p:nvPr/>
            </p:nvCxnSpPr>
            <p:spPr>
              <a:xfrm rot="10800000">
                <a:off x="6855540" y="2673575"/>
                <a:ext cx="68382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1" name="Group 110"/>
            <p:cNvGrpSpPr/>
            <p:nvPr/>
          </p:nvGrpSpPr>
          <p:grpSpPr>
            <a:xfrm>
              <a:off x="6154961" y="2071088"/>
              <a:ext cx="547118" cy="589145"/>
              <a:chOff x="2332307" y="837733"/>
              <a:chExt cx="858146" cy="986374"/>
            </a:xfrm>
          </p:grpSpPr>
          <p:sp>
            <p:nvSpPr>
              <p:cNvPr id="1050589" name="Hexagon 111"/>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590"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智能设计</a:t>
                </a:r>
                <a:endParaRPr lang="en-US" sz="1400" b="1" dirty="0">
                  <a:solidFill>
                    <a:schemeClr val="bg1"/>
                  </a:solidFill>
                </a:endParaRPr>
              </a:p>
            </p:txBody>
          </p:sp>
        </p:grpSp>
        <p:grpSp>
          <p:nvGrpSpPr>
            <p:cNvPr id="382" name="Group 117"/>
            <p:cNvGrpSpPr/>
            <p:nvPr/>
          </p:nvGrpSpPr>
          <p:grpSpPr>
            <a:xfrm>
              <a:off x="7015315" y="2071089"/>
              <a:ext cx="547118" cy="589145"/>
              <a:chOff x="2332307" y="837733"/>
              <a:chExt cx="858146" cy="986374"/>
            </a:xfrm>
          </p:grpSpPr>
          <p:sp>
            <p:nvSpPr>
              <p:cNvPr id="1050591" name="Hexagon 118"/>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592"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智能控制</a:t>
                </a:r>
                <a:endParaRPr lang="en-US" sz="1400" b="1" dirty="0">
                  <a:solidFill>
                    <a:schemeClr val="bg1"/>
                  </a:solidFill>
                </a:endParaRPr>
              </a:p>
            </p:txBody>
          </p:sp>
        </p:grpSp>
        <p:grpSp>
          <p:nvGrpSpPr>
            <p:cNvPr id="383" name="Group 120"/>
            <p:cNvGrpSpPr/>
            <p:nvPr/>
          </p:nvGrpSpPr>
          <p:grpSpPr>
            <a:xfrm>
              <a:off x="7872893" y="2053534"/>
              <a:ext cx="547118" cy="589145"/>
              <a:chOff x="2332307" y="837733"/>
              <a:chExt cx="858146" cy="986374"/>
            </a:xfrm>
          </p:grpSpPr>
          <p:sp>
            <p:nvSpPr>
              <p:cNvPr id="1050593" name="Hexagon 121"/>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594"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智能检测</a:t>
                </a:r>
                <a:endParaRPr lang="en-US" sz="1400" b="1" dirty="0">
                  <a:solidFill>
                    <a:schemeClr val="bg1"/>
                  </a:solidFill>
                </a:endParaRPr>
              </a:p>
            </p:txBody>
          </p:sp>
        </p:grpSp>
        <p:grpSp>
          <p:nvGrpSpPr>
            <p:cNvPr id="384" name="Group 123"/>
            <p:cNvGrpSpPr/>
            <p:nvPr/>
          </p:nvGrpSpPr>
          <p:grpSpPr>
            <a:xfrm>
              <a:off x="6154962" y="3697957"/>
              <a:ext cx="547118" cy="589145"/>
              <a:chOff x="2332307" y="837733"/>
              <a:chExt cx="858146" cy="986374"/>
            </a:xfrm>
          </p:grpSpPr>
          <p:sp>
            <p:nvSpPr>
              <p:cNvPr id="1050595" name="Hexagon 124"/>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596"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智能物流</a:t>
                </a:r>
                <a:endParaRPr lang="en-US" sz="1400" b="1" dirty="0">
                  <a:solidFill>
                    <a:schemeClr val="bg1"/>
                  </a:solidFill>
                </a:endParaRPr>
              </a:p>
            </p:txBody>
          </p:sp>
        </p:grpSp>
        <p:grpSp>
          <p:nvGrpSpPr>
            <p:cNvPr id="385" name="Group 126"/>
            <p:cNvGrpSpPr/>
            <p:nvPr/>
          </p:nvGrpSpPr>
          <p:grpSpPr>
            <a:xfrm>
              <a:off x="7031920" y="3695811"/>
              <a:ext cx="547118" cy="589145"/>
              <a:chOff x="2332307" y="837733"/>
              <a:chExt cx="858146" cy="986374"/>
            </a:xfrm>
          </p:grpSpPr>
          <p:sp>
            <p:nvSpPr>
              <p:cNvPr id="1050597" name="Hexagon 127"/>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598"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智能追溯</a:t>
                </a:r>
                <a:endParaRPr lang="en-US" sz="1400" b="1" dirty="0">
                  <a:solidFill>
                    <a:schemeClr val="bg1"/>
                  </a:solidFill>
                </a:endParaRPr>
              </a:p>
            </p:txBody>
          </p:sp>
        </p:grpSp>
        <p:grpSp>
          <p:nvGrpSpPr>
            <p:cNvPr id="386" name="Group 129"/>
            <p:cNvGrpSpPr/>
            <p:nvPr/>
          </p:nvGrpSpPr>
          <p:grpSpPr>
            <a:xfrm>
              <a:off x="7753217" y="3638123"/>
              <a:ext cx="1100794" cy="591824"/>
              <a:chOff x="2754870" y="1872242"/>
              <a:chExt cx="1100794" cy="591824"/>
            </a:xfrm>
          </p:grpSpPr>
          <p:sp>
            <p:nvSpPr>
              <p:cNvPr id="1050599" name="Rectangle 130"/>
              <p:cNvSpPr/>
              <p:nvPr/>
            </p:nvSpPr>
            <p:spPr>
              <a:xfrm>
                <a:off x="2754870" y="1872242"/>
                <a:ext cx="1100794" cy="5918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p>
                <a:endParaRPr lang="zh-CN" altLang="en-US"/>
              </a:p>
            </p:txBody>
          </p:sp>
          <p:sp>
            <p:nvSpPr>
              <p:cNvPr id="1050600" name="Rectangle 131"/>
              <p:cNvSpPr/>
              <p:nvPr/>
            </p:nvSpPr>
            <p:spPr>
              <a:xfrm>
                <a:off x="2754870" y="1872242"/>
                <a:ext cx="1100794" cy="5918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2870" tIns="102870" rIns="102870" bIns="102870" numCol="1" spcCol="1270" anchor="ctr" anchorCtr="0">
                <a:noAutofit/>
              </a:bodyPr>
              <a:p>
                <a:pPr defTabSz="1200150">
                  <a:lnSpc>
                    <a:spcPct val="90000"/>
                  </a:lnSpc>
                  <a:spcBef>
                    <a:spcPct val="0"/>
                  </a:spcBef>
                  <a:spcAft>
                    <a:spcPct val="35000"/>
                  </a:spcAft>
                </a:pPr>
                <a:r>
                  <a:rPr lang="en-US" sz="2700" dirty="0">
                    <a:solidFill>
                      <a:srgbClr val="000000">
                        <a:hueOff val="0"/>
                        <a:satOff val="0"/>
                        <a:lumOff val="0"/>
                        <a:alphaOff val="0"/>
                      </a:srgbClr>
                    </a:solidFill>
                  </a:rPr>
                  <a:t>……</a:t>
                </a:r>
                <a:endParaRPr lang="en-US" sz="2700" dirty="0">
                  <a:solidFill>
                    <a:srgbClr val="000000">
                      <a:hueOff val="0"/>
                      <a:satOff val="0"/>
                      <a:lumOff val="0"/>
                      <a:alphaOff val="0"/>
                    </a:srgbClr>
                  </a:solidFill>
                </a:endParaRPr>
              </a:p>
            </p:txBody>
          </p:sp>
        </p:grpSp>
      </p:grpSp>
      <p:sp>
        <p:nvSpPr>
          <p:cNvPr id="1050601" name="Rectangle 132"/>
          <p:cNvSpPr/>
          <p:nvPr/>
        </p:nvSpPr>
        <p:spPr>
          <a:xfrm>
            <a:off x="5792657"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chemeClr val="bg1"/>
                </a:solidFill>
                <a:latin typeface="华文楷体" panose="02010600040101010101" pitchFamily="2" charset="-122"/>
              </a:rPr>
              <a:t>硬件</a:t>
            </a:r>
            <a:endParaRPr lang="en-US" b="1" dirty="0">
              <a:solidFill>
                <a:schemeClr val="bg1"/>
              </a:solidFill>
            </a:endParaRPr>
          </a:p>
        </p:txBody>
      </p:sp>
      <p:sp>
        <p:nvSpPr>
          <p:cNvPr id="1050602" name="Rectangle 133"/>
          <p:cNvSpPr/>
          <p:nvPr/>
        </p:nvSpPr>
        <p:spPr>
          <a:xfrm>
            <a:off x="7522234"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chemeClr val="bg1"/>
                </a:solidFill>
                <a:latin typeface="华文楷体" panose="02010600040101010101" pitchFamily="2" charset="-122"/>
              </a:rPr>
              <a:t>系统</a:t>
            </a:r>
            <a:endParaRPr lang="en-US" b="1" dirty="0">
              <a:solidFill>
                <a:schemeClr val="bg1"/>
              </a:solidFill>
            </a:endParaRPr>
          </a:p>
        </p:txBody>
      </p:sp>
      <p:sp>
        <p:nvSpPr>
          <p:cNvPr id="1050603" name="Plus 134"/>
          <p:cNvSpPr/>
          <p:nvPr/>
        </p:nvSpPr>
        <p:spPr>
          <a:xfrm>
            <a:off x="7006452" y="4746422"/>
            <a:ext cx="310098" cy="269737"/>
          </a:xfrm>
          <a:prstGeom prst="mathPlus">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50" name="Straight Connector 135"/>
          <p:cNvCxnSpPr/>
          <p:nvPr/>
        </p:nvCxnSpPr>
        <p:spPr>
          <a:xfrm>
            <a:off x="5643302" y="4588660"/>
            <a:ext cx="3050267"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0604" name="AutoShape 149"/>
          <p:cNvSpPr>
            <a:spLocks noChangeArrowheads="1"/>
          </p:cNvSpPr>
          <p:nvPr/>
        </p:nvSpPr>
        <p:spPr bwMode="gray">
          <a:xfrm>
            <a:off x="5702713"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CPS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05" name="AutoShape 150"/>
          <p:cNvSpPr>
            <a:spLocks noChangeArrowheads="1"/>
          </p:cNvSpPr>
          <p:nvPr/>
        </p:nvSpPr>
        <p:spPr bwMode="gray">
          <a:xfrm>
            <a:off x="5702713"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机器人</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06" name="AutoShape 149"/>
          <p:cNvSpPr>
            <a:spLocks noChangeArrowheads="1"/>
          </p:cNvSpPr>
          <p:nvPr/>
        </p:nvSpPr>
        <p:spPr bwMode="gray">
          <a:xfrm>
            <a:off x="7429901"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MES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07" name="AutoShape 150"/>
          <p:cNvSpPr>
            <a:spLocks noChangeArrowheads="1"/>
          </p:cNvSpPr>
          <p:nvPr/>
        </p:nvSpPr>
        <p:spPr bwMode="gray">
          <a:xfrm>
            <a:off x="7429901"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DCS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08" name="AutoShape 151"/>
          <p:cNvSpPr>
            <a:spLocks noChangeArrowheads="1"/>
          </p:cNvSpPr>
          <p:nvPr/>
        </p:nvSpPr>
        <p:spPr bwMode="gray">
          <a:xfrm>
            <a:off x="7429901"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SCADA</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09" name="AutoShape 151"/>
          <p:cNvSpPr>
            <a:spLocks noChangeArrowheads="1"/>
          </p:cNvSpPr>
          <p:nvPr/>
        </p:nvSpPr>
        <p:spPr bwMode="gray">
          <a:xfrm>
            <a:off x="7429901" y="6133009"/>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10" name="AutoShape 151"/>
          <p:cNvSpPr>
            <a:spLocks noChangeArrowheads="1"/>
          </p:cNvSpPr>
          <p:nvPr/>
        </p:nvSpPr>
        <p:spPr bwMode="gray">
          <a:xfrm>
            <a:off x="5702713"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611" name="Rectangle 21"/>
          <p:cNvSpPr/>
          <p:nvPr/>
        </p:nvSpPr>
        <p:spPr>
          <a:xfrm>
            <a:off x="632520" y="1251532"/>
            <a:ext cx="3928191" cy="5273811"/>
          </a:xfrm>
          <a:prstGeom prst="rect">
            <a:avLst/>
          </a:prstGeom>
          <a:noFill/>
          <a:ln w="57150">
            <a:solidFill>
              <a:srgbClr val="29C2FF"/>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387" name=""/>
        <p:cNvGrpSpPr/>
        <p:nvPr/>
      </p:nvGrpSpPr>
      <p:grpSpPr>
        <a:xfrm>
          <a:off x="0" y="0"/>
          <a:ext cx="0" cy="0"/>
          <a:chOff x="0" y="0"/>
          <a:chExt cx="0" cy="0"/>
        </a:xfrm>
      </p:grpSpPr>
      <p:sp>
        <p:nvSpPr>
          <p:cNvPr id="1050612" name="Shape 950"/>
          <p:cNvSpPr/>
          <p:nvPr/>
        </p:nvSpPr>
        <p:spPr>
          <a:xfrm>
            <a:off x="1904529" y="1198780"/>
            <a:ext cx="5907460" cy="621202"/>
          </a:xfrm>
          <a:custGeom>
            <a:avLst/>
            <a:gdLst/>
            <a:ahLst/>
            <a:cxnLst>
              <a:cxn ang="0">
                <a:pos x="wd2" y="hd2"/>
              </a:cxn>
              <a:cxn ang="5400000">
                <a:pos x="wd2" y="hd2"/>
              </a:cxn>
              <a:cxn ang="10800000">
                <a:pos x="wd2" y="hd2"/>
              </a:cxn>
              <a:cxn ang="16200000">
                <a:pos x="wd2" y="hd2"/>
              </a:cxn>
            </a:cxnLst>
            <a:rect l="0" t="0" r="r" b="b"/>
            <a:pathLst>
              <a:path w="20880" h="21358" extrusionOk="0">
                <a:moveTo>
                  <a:pt x="13142" y="21358"/>
                </a:moveTo>
                <a:lnTo>
                  <a:pt x="19986" y="21223"/>
                </a:lnTo>
                <a:cubicBezTo>
                  <a:pt x="21280" y="17826"/>
                  <a:pt x="21158" y="13135"/>
                  <a:pt x="19694" y="10008"/>
                </a:cubicBezTo>
                <a:cubicBezTo>
                  <a:pt x="18745" y="7980"/>
                  <a:pt x="17349" y="6960"/>
                  <a:pt x="15944" y="7267"/>
                </a:cubicBezTo>
                <a:cubicBezTo>
                  <a:pt x="16030" y="3131"/>
                  <a:pt x="14248" y="-242"/>
                  <a:pt x="12113" y="14"/>
                </a:cubicBezTo>
                <a:cubicBezTo>
                  <a:pt x="10558" y="200"/>
                  <a:pt x="9260" y="2384"/>
                  <a:pt x="8950" y="5340"/>
                </a:cubicBezTo>
                <a:cubicBezTo>
                  <a:pt x="7747" y="2708"/>
                  <a:pt x="5628" y="2687"/>
                  <a:pt x="4412" y="5295"/>
                </a:cubicBezTo>
                <a:cubicBezTo>
                  <a:pt x="3527" y="7191"/>
                  <a:pt x="3416" y="10003"/>
                  <a:pt x="4140" y="12138"/>
                </a:cubicBezTo>
                <a:cubicBezTo>
                  <a:pt x="3102" y="10978"/>
                  <a:pt x="1794" y="11263"/>
                  <a:pt x="916" y="12843"/>
                </a:cubicBezTo>
                <a:cubicBezTo>
                  <a:pt x="-320" y="15064"/>
                  <a:pt x="-303" y="18860"/>
                  <a:pt x="952" y="21040"/>
                </a:cubicBezTo>
                <a:lnTo>
                  <a:pt x="13142" y="21358"/>
                </a:lnTo>
                <a:close/>
              </a:path>
            </a:pathLst>
          </a:custGeom>
          <a:solidFill>
            <a:srgbClr val="A6A6A6"/>
          </a:solidFill>
          <a:ln w="3175">
            <a:solidFill>
              <a:schemeClr val="bg1"/>
            </a:solidFill>
          </a:ln>
        </p:spPr>
        <p:style>
          <a:lnRef idx="2">
            <a:schemeClr val="accent2"/>
          </a:lnRef>
          <a:fillRef idx="1">
            <a:schemeClr val="lt1"/>
          </a:fillRef>
          <a:effectRef idx="0">
            <a:schemeClr val="accent2"/>
          </a:effectRef>
          <a:fontRef idx="minor">
            <a:schemeClr val="dk1"/>
          </a:fontRef>
        </p:style>
        <p:txBody>
          <a:bodyPr wrap="square" lIns="45719" tIns="45719" rIns="45719" bIns="45719"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endParaRPr sz="1100">
              <a:solidFill>
                <a:srgbClr val="000000"/>
              </a:solidFill>
              <a:latin typeface="华文楷体" panose="02010600040101010101" pitchFamily="2" charset="-122"/>
              <a:ea typeface="华文楷体" panose="02010600040101010101" pitchFamily="2" charset="-122"/>
              <a:cs typeface="Verdana" panose="020B0604030504040204" pitchFamily="34" charset="0"/>
            </a:endParaRPr>
          </a:p>
        </p:txBody>
      </p:sp>
      <p:sp>
        <p:nvSpPr>
          <p:cNvPr id="1050613" name="Rectangle 125"/>
          <p:cNvSpPr/>
          <p:nvPr/>
        </p:nvSpPr>
        <p:spPr>
          <a:xfrm>
            <a:off x="5856745" y="3510438"/>
            <a:ext cx="3044196" cy="2103136"/>
          </a:xfrm>
          <a:prstGeom prst="rect">
            <a:avLst/>
          </a:prstGeom>
          <a:no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14" name="Rectangle 115"/>
          <p:cNvSpPr/>
          <p:nvPr/>
        </p:nvSpPr>
        <p:spPr>
          <a:xfrm>
            <a:off x="455025" y="2358807"/>
            <a:ext cx="4713738" cy="4053233"/>
          </a:xfrm>
          <a:prstGeom prst="rect">
            <a:avLst/>
          </a:prstGeom>
          <a:no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15" name="Title 1"/>
          <p:cNvSpPr>
            <a:spLocks noGrp="1"/>
          </p:cNvSpPr>
          <p:nvPr>
            <p:ph type="title"/>
          </p:nvPr>
        </p:nvSpPr>
        <p:spPr/>
        <p:txBody>
          <a:bodyPr/>
          <a:p>
            <a:r>
              <a:rPr lang="zh-CN" altLang="en-US" dirty="0"/>
              <a:t>抓住智能化产品升级的速赢点，打造数字化营销服务平台，为哈电打造智能设备和智能化服务创造外在需求</a:t>
            </a:r>
            <a:endParaRPr lang="en-US" dirty="0"/>
          </a:p>
        </p:txBody>
      </p:sp>
      <p:sp>
        <p:nvSpPr>
          <p:cNvPr id="1050616" name="TextBox 5"/>
          <p:cNvSpPr txBox="1"/>
          <p:nvPr/>
        </p:nvSpPr>
        <p:spPr>
          <a:xfrm>
            <a:off x="651257" y="3450460"/>
            <a:ext cx="1270755" cy="21249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故障查看点</a:t>
            </a:r>
            <a:r>
              <a:rPr lang="en-US" altLang="zh-CN"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1</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17" name="椭圆 36"/>
          <p:cNvSpPr/>
          <p:nvPr/>
        </p:nvSpPr>
        <p:spPr bwMode="gray">
          <a:xfrm>
            <a:off x="1974621" y="2091560"/>
            <a:ext cx="1616553"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400" b="1" dirty="0">
                <a:solidFill>
                  <a:srgbClr val="FFFFFF"/>
                </a:solidFill>
                <a:latin typeface="华文楷体" panose="02010600040101010101" pitchFamily="2" charset="-122"/>
                <a:ea typeface="华文楷体" panose="02010600040101010101" pitchFamily="2" charset="-122"/>
              </a:rPr>
              <a:t>远程诊断</a:t>
            </a:r>
            <a:endParaRPr lang="en-US" altLang="zh-CN" sz="1400" b="1" dirty="0">
              <a:solidFill>
                <a:srgbClr val="FFFFFF"/>
              </a:solidFill>
              <a:latin typeface="华文楷体" panose="02010600040101010101" pitchFamily="2" charset="-122"/>
              <a:ea typeface="华文楷体" panose="02010600040101010101" pitchFamily="2" charset="-122"/>
            </a:endParaRPr>
          </a:p>
          <a:p>
            <a:pPr algn="ctr">
              <a:lnSpc>
                <a:spcPct val="106000"/>
              </a:lnSpc>
              <a:buFont typeface="Wingdings 2" panose="05020102010507070707" pitchFamily="18" charset="2"/>
              <a:buNone/>
            </a:pPr>
            <a:r>
              <a:rPr lang="zh-CN" altLang="en-US" sz="1400" b="1" dirty="0">
                <a:solidFill>
                  <a:srgbClr val="FFFFFF"/>
                </a:solidFill>
                <a:latin typeface="华文楷体" panose="02010600040101010101" pitchFamily="2" charset="-122"/>
                <a:ea typeface="华文楷体" panose="02010600040101010101" pitchFamily="2" charset="-122"/>
              </a:rPr>
              <a:t>（故障后）</a:t>
            </a:r>
            <a:endParaRPr lang="en-US" sz="1400" b="1" dirty="0">
              <a:solidFill>
                <a:srgbClr val="FFFFFF"/>
              </a:solidFill>
              <a:latin typeface="华文楷体" panose="02010600040101010101" pitchFamily="2" charset="-122"/>
              <a:ea typeface="华文楷体" panose="02010600040101010101" pitchFamily="2" charset="-122"/>
            </a:endParaRPr>
          </a:p>
        </p:txBody>
      </p:sp>
      <p:sp>
        <p:nvSpPr>
          <p:cNvPr id="1050618" name="TextBox 46"/>
          <p:cNvSpPr txBox="1"/>
          <p:nvPr/>
        </p:nvSpPr>
        <p:spPr>
          <a:xfrm>
            <a:off x="5343383" y="1941121"/>
            <a:ext cx="3734151" cy="555879"/>
          </a:xfrm>
          <a:prstGeom prst="rect">
            <a:avLst/>
          </a:prstGeom>
          <a:noFill/>
        </p:spPr>
        <p:txBody>
          <a:bodyPr wrap="square" lIns="36000" rIns="36000" rtlCol="0">
            <a:noAutofit/>
          </a:bodyPr>
          <a:p>
            <a:r>
              <a:rPr lang="zh-CN" altLang="en-US" sz="1400" dirty="0">
                <a:solidFill>
                  <a:srgbClr val="000000"/>
                </a:solidFill>
                <a:latin typeface="华文楷体" panose="02010600040101010101" pitchFamily="2" charset="-122"/>
                <a:ea typeface="华文楷体" panose="02010600040101010101" pitchFamily="2" charset="-122"/>
              </a:rPr>
              <a:t>根据事业部访谈，客户对电站数字化服务平台的核心需求是</a:t>
            </a:r>
            <a:r>
              <a:rPr lang="zh-CN" altLang="en-US" sz="1400" b="1" dirty="0">
                <a:solidFill>
                  <a:srgbClr val="000000"/>
                </a:solidFill>
                <a:latin typeface="华文楷体" panose="02010600040101010101" pitchFamily="2" charset="-122"/>
                <a:ea typeface="华文楷体" panose="02010600040101010101" pitchFamily="2" charset="-122"/>
              </a:rPr>
              <a:t>远程售后服务</a:t>
            </a:r>
            <a:endParaRPr lang="en-US" altLang="zh-CN" sz="1400" b="1" dirty="0">
              <a:solidFill>
                <a:srgbClr val="000000"/>
              </a:solidFill>
              <a:latin typeface="华文楷体" panose="02010600040101010101" pitchFamily="2" charset="-122"/>
              <a:ea typeface="华文楷体" panose="02010600040101010101" pitchFamily="2" charset="-122"/>
            </a:endParaRPr>
          </a:p>
        </p:txBody>
      </p:sp>
      <p:cxnSp>
        <p:nvCxnSpPr>
          <p:cNvPr id="3146051" name="Straight Arrow Connector 49"/>
          <p:cNvCxnSpPr>
            <a:stCxn id="1050614" idx="3"/>
          </p:cNvCxnSpPr>
          <p:nvPr/>
        </p:nvCxnSpPr>
        <p:spPr>
          <a:xfrm flipV="1">
            <a:off x="5168763" y="4380679"/>
            <a:ext cx="687982"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146052" name="Straight Arrow Connector 50"/>
          <p:cNvCxnSpPr/>
          <p:nvPr/>
        </p:nvCxnSpPr>
        <p:spPr>
          <a:xfrm>
            <a:off x="7060743" y="4016929"/>
            <a:ext cx="0" cy="15510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50619" name="Rectangle 162"/>
          <p:cNvSpPr>
            <a:spLocks noChangeArrowheads="1"/>
          </p:cNvSpPr>
          <p:nvPr/>
        </p:nvSpPr>
        <p:spPr bwMode="auto">
          <a:xfrm>
            <a:off x="7829767" y="3788907"/>
            <a:ext cx="948049" cy="458636"/>
          </a:xfrm>
          <a:prstGeom prst="rect">
            <a:avLst/>
          </a:prstGeom>
          <a:noFill/>
          <a:ln>
            <a:noFill/>
          </a:ln>
        </p:spPr>
        <p:txBody>
          <a:bodyPr wrap="none" lIns="88440" tIns="44220" rIns="88440" bIns="44220">
            <a:spAutoFit/>
          </a:bodyPr>
          <a:lstStyle>
            <a:lvl1pPr eaLnBrk="0" hangingPunct="0">
              <a:spcBef>
                <a:spcPct val="20000"/>
              </a:spcBef>
              <a:buChar char="•"/>
              <a:defRPr>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00A1DE"/>
              </a:buClr>
              <a:buFontTx/>
              <a:buNone/>
            </a:pPr>
            <a:r>
              <a:rPr lang="zh-CN" altLang="en-US" sz="1200" dirty="0">
                <a:solidFill>
                  <a:srgbClr val="264D73"/>
                </a:solidFill>
                <a:latin typeface="华文楷体" panose="02010600040101010101" pitchFamily="2" charset="-122"/>
                <a:ea typeface="华文楷体" panose="02010600040101010101" pitchFamily="2" charset="-122"/>
              </a:rPr>
              <a:t>设备状态、</a:t>
            </a:r>
            <a:endParaRPr lang="en-US" altLang="zh-CN" sz="1200" dirty="0">
              <a:solidFill>
                <a:srgbClr val="264D73"/>
              </a:solidFill>
              <a:latin typeface="华文楷体" panose="02010600040101010101" pitchFamily="2" charset="-122"/>
              <a:ea typeface="华文楷体" panose="02010600040101010101" pitchFamily="2" charset="-122"/>
            </a:endParaRPr>
          </a:p>
          <a:p>
            <a:pPr eaLnBrk="1" hangingPunct="1">
              <a:spcBef>
                <a:spcPct val="0"/>
              </a:spcBef>
              <a:buClr>
                <a:srgbClr val="00A1DE"/>
              </a:buClr>
              <a:buFontTx/>
              <a:buNone/>
            </a:pPr>
            <a:r>
              <a:rPr lang="zh-CN" altLang="en-US" sz="1200" dirty="0">
                <a:solidFill>
                  <a:srgbClr val="264D73"/>
                </a:solidFill>
                <a:latin typeface="华文楷体" panose="02010600040101010101" pitchFamily="2" charset="-122"/>
                <a:ea typeface="华文楷体" panose="02010600040101010101" pitchFamily="2" charset="-122"/>
              </a:rPr>
              <a:t>参数、</a:t>
            </a:r>
            <a:r>
              <a:rPr lang="en-US" altLang="zh-CN" sz="1200" dirty="0">
                <a:solidFill>
                  <a:srgbClr val="264D73"/>
                </a:solidFill>
                <a:latin typeface="华文楷体" panose="02010600040101010101" pitchFamily="2" charset="-122"/>
                <a:ea typeface="华文楷体" panose="02010600040101010101" pitchFamily="2" charset="-122"/>
              </a:rPr>
              <a:t>……</a:t>
            </a:r>
            <a:endParaRPr lang="en-US" altLang="en-US" sz="1200" dirty="0">
              <a:solidFill>
                <a:srgbClr val="264D73"/>
              </a:solidFill>
              <a:latin typeface="华文楷体" panose="02010600040101010101" pitchFamily="2" charset="-122"/>
              <a:ea typeface="华文楷体" panose="02010600040101010101" pitchFamily="2" charset="-122"/>
            </a:endParaRPr>
          </a:p>
        </p:txBody>
      </p:sp>
      <p:cxnSp>
        <p:nvCxnSpPr>
          <p:cNvPr id="3146053" name="Straight Arrow Connector 53"/>
          <p:cNvCxnSpPr/>
          <p:nvPr/>
        </p:nvCxnSpPr>
        <p:spPr bwMode="auto">
          <a:xfrm flipV="1">
            <a:off x="7610366" y="4006465"/>
            <a:ext cx="0" cy="1551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88" name="Group 54"/>
          <p:cNvGrpSpPr/>
          <p:nvPr/>
        </p:nvGrpSpPr>
        <p:grpSpPr>
          <a:xfrm>
            <a:off x="5994793" y="4267460"/>
            <a:ext cx="2806785" cy="730705"/>
            <a:chOff x="3321050" y="4811538"/>
            <a:chExt cx="2611438" cy="1545719"/>
          </a:xfrm>
        </p:grpSpPr>
        <p:sp>
          <p:nvSpPr>
            <p:cNvPr id="1050620" name="Rectangle 55"/>
            <p:cNvSpPr/>
            <p:nvPr/>
          </p:nvSpPr>
          <p:spPr bwMode="auto">
            <a:xfrm>
              <a:off x="3321050" y="4811538"/>
              <a:ext cx="2611438" cy="479003"/>
            </a:xfrm>
            <a:prstGeom prst="rect">
              <a:avLst/>
            </a:prstGeom>
            <a:solidFill>
              <a:schemeClr val="bg1">
                <a:lumMod val="50000"/>
              </a:schemeClr>
            </a:solidFill>
            <a:ln w="9525" cap="flat" cmpd="sng" algn="ctr">
              <a:noFill/>
              <a:prstDash val="solid"/>
              <a:round/>
              <a:headEnd type="none" w="med" len="med"/>
              <a:tailEnd type="none" w="med" len="med"/>
            </a:ln>
            <a:effectLst/>
          </p:spPr>
          <p:txBody>
            <a:bodyPr wrap="none" anchor="ctr"/>
            <a:p>
              <a:pPr algn="ctr"/>
              <a:r>
                <a:rPr lang="zh-CN" altLang="en-US" sz="1380" kern="0" dirty="0">
                  <a:solidFill>
                    <a:srgbClr val="FFFFFF"/>
                  </a:solidFill>
                  <a:latin typeface="华文楷体" panose="02010600040101010101" pitchFamily="2" charset="-122"/>
                  <a:ea typeface="华文楷体" panose="02010600040101010101" pitchFamily="2" charset="-122"/>
                  <a:cs typeface="Calibri" panose="020F0502020204030204" charset="0"/>
                </a:rPr>
                <a:t>现场设备</a:t>
              </a:r>
              <a:endParaRPr lang="en-US" sz="1380" kern="0" dirty="0">
                <a:solidFill>
                  <a:srgbClr val="FFFFFF"/>
                </a:solidFill>
                <a:latin typeface="华文楷体" panose="02010600040101010101" pitchFamily="2" charset="-122"/>
                <a:ea typeface="华文楷体" panose="02010600040101010101" pitchFamily="2" charset="-122"/>
                <a:cs typeface="Calibri" panose="020F0502020204030204" charset="0"/>
              </a:endParaRPr>
            </a:p>
          </p:txBody>
        </p:sp>
        <p:sp>
          <p:nvSpPr>
            <p:cNvPr id="1050621" name="Rectangle 56"/>
            <p:cNvSpPr/>
            <p:nvPr/>
          </p:nvSpPr>
          <p:spPr bwMode="auto">
            <a:xfrm>
              <a:off x="3321050" y="5290540"/>
              <a:ext cx="2611438" cy="1066717"/>
            </a:xfrm>
            <a:prstGeom prst="rect">
              <a:avLst/>
            </a:prstGeom>
            <a:solidFill>
              <a:schemeClr val="bg1">
                <a:lumMod val="65000"/>
              </a:schemeClr>
            </a:solidFill>
            <a:ln w="9525" cap="flat" cmpd="sng" algn="ctr">
              <a:noFill/>
              <a:prstDash val="solid"/>
              <a:round/>
              <a:headEnd type="none" w="med" len="med"/>
              <a:tailEnd type="none" w="med" len="med"/>
            </a:ln>
            <a:effectLst/>
          </p:spPr>
          <p:txBody>
            <a:bodyPr wrap="none" anchor="ctr"/>
            <a:p>
              <a:pPr algn="ctr"/>
              <a:endParaRPr lang="en-US" kern="0" dirty="0">
                <a:solidFill>
                  <a:srgbClr val="FFFFFF"/>
                </a:solidFill>
                <a:latin typeface="华文楷体" panose="02010600040101010101" pitchFamily="2" charset="-122"/>
                <a:ea typeface="华文楷体" panose="02010600040101010101" pitchFamily="2" charset="-122"/>
                <a:cs typeface="Calibri" panose="020F0502020204030204" charset="0"/>
              </a:endParaRPr>
            </a:p>
          </p:txBody>
        </p:sp>
        <p:pic>
          <p:nvPicPr>
            <p:cNvPr id="2097210" name="Picture 6"/>
            <p:cNvPicPr>
              <a:picLocks noChangeAspect="1" noChangeArrowheads="1"/>
            </p:cNvPicPr>
            <p:nvPr/>
          </p:nvPicPr>
          <p:blipFill>
            <a:blip r:embed="rId1" cstate="print"/>
            <a:srcRect/>
            <a:stretch>
              <a:fillRect/>
            </a:stretch>
          </p:blipFill>
          <p:spPr bwMode="auto">
            <a:xfrm>
              <a:off x="3338232" y="5322124"/>
              <a:ext cx="827696" cy="533251"/>
            </a:xfrm>
            <a:prstGeom prst="rect">
              <a:avLst/>
            </a:prstGeom>
            <a:noFill/>
            <a:ln>
              <a:noFill/>
            </a:ln>
          </p:spPr>
        </p:pic>
        <p:pic>
          <p:nvPicPr>
            <p:cNvPr id="2097211" name="Picture 9"/>
            <p:cNvPicPr>
              <a:picLocks noChangeAspect="1" noChangeArrowheads="1"/>
            </p:cNvPicPr>
            <p:nvPr/>
          </p:nvPicPr>
          <p:blipFill>
            <a:blip r:embed="rId2" cstate="print"/>
            <a:srcRect/>
            <a:stretch>
              <a:fillRect/>
            </a:stretch>
          </p:blipFill>
          <p:spPr bwMode="auto">
            <a:xfrm>
              <a:off x="4204332" y="5322124"/>
              <a:ext cx="844877" cy="533251"/>
            </a:xfrm>
            <a:prstGeom prst="rect">
              <a:avLst/>
            </a:prstGeom>
            <a:noFill/>
            <a:ln>
              <a:noFill/>
            </a:ln>
          </p:spPr>
        </p:pic>
        <p:pic>
          <p:nvPicPr>
            <p:cNvPr id="2097212" name="Picture 12"/>
            <p:cNvPicPr>
              <a:picLocks noChangeAspect="1" noChangeArrowheads="1"/>
            </p:cNvPicPr>
            <p:nvPr/>
          </p:nvPicPr>
          <p:blipFill>
            <a:blip r:embed="rId3" cstate="print"/>
            <a:srcRect/>
            <a:stretch>
              <a:fillRect/>
            </a:stretch>
          </p:blipFill>
          <p:spPr bwMode="auto">
            <a:xfrm>
              <a:off x="5087612" y="5322124"/>
              <a:ext cx="806474" cy="533250"/>
            </a:xfrm>
            <a:prstGeom prst="rect">
              <a:avLst/>
            </a:prstGeom>
            <a:noFill/>
            <a:ln>
              <a:noFill/>
            </a:ln>
          </p:spPr>
        </p:pic>
        <p:pic>
          <p:nvPicPr>
            <p:cNvPr id="2097213" name="Picture 3" descr="P_ST70_XX_04538v[1]"/>
            <p:cNvPicPr>
              <a:picLocks noChangeAspect="1" noChangeArrowheads="1"/>
            </p:cNvPicPr>
            <p:nvPr>
              <p:custDataLst>
                <p:tags r:id="rId4"/>
              </p:custDataLst>
            </p:nvPr>
          </p:nvPicPr>
          <p:blipFill>
            <a:blip r:embed="rId5" cstate="print"/>
            <a:srcRect/>
            <a:stretch>
              <a:fillRect/>
            </a:stretch>
          </p:blipFill>
          <p:spPr bwMode="auto">
            <a:xfrm>
              <a:off x="3341610" y="5886742"/>
              <a:ext cx="824317" cy="439148"/>
            </a:xfrm>
            <a:prstGeom prst="rect">
              <a:avLst/>
            </a:prstGeom>
            <a:noFill/>
            <a:ln>
              <a:noFill/>
            </a:ln>
          </p:spPr>
        </p:pic>
        <p:pic>
          <p:nvPicPr>
            <p:cNvPr id="2097214" name="Picture 1"/>
            <p:cNvPicPr>
              <a:picLocks noChangeAspect="1"/>
            </p:cNvPicPr>
            <p:nvPr/>
          </p:nvPicPr>
          <p:blipFill>
            <a:blip r:embed="rId6" cstate="print"/>
            <a:srcRect l="-402"/>
            <a:stretch>
              <a:fillRect/>
            </a:stretch>
          </p:blipFill>
          <p:spPr bwMode="auto">
            <a:xfrm>
              <a:off x="4204331" y="5886743"/>
              <a:ext cx="844877" cy="439148"/>
            </a:xfrm>
            <a:prstGeom prst="rect">
              <a:avLst/>
            </a:prstGeom>
            <a:noFill/>
            <a:ln>
              <a:noFill/>
            </a:ln>
          </p:spPr>
        </p:pic>
        <p:pic>
          <p:nvPicPr>
            <p:cNvPr id="2097215" name="Picture 30" descr="md_produkte"/>
            <p:cNvPicPr>
              <a:picLocks noChangeAspect="1" noChangeArrowheads="1"/>
            </p:cNvPicPr>
            <p:nvPr/>
          </p:nvPicPr>
          <p:blipFill>
            <a:blip r:embed="rId7" cstate="print"/>
            <a:srcRect l="-238"/>
            <a:stretch>
              <a:fillRect/>
            </a:stretch>
          </p:blipFill>
          <p:spPr bwMode="auto">
            <a:xfrm>
              <a:off x="5087612" y="5886742"/>
              <a:ext cx="806474" cy="439148"/>
            </a:xfrm>
            <a:prstGeom prst="rect">
              <a:avLst/>
            </a:prstGeom>
            <a:noFill/>
            <a:ln>
              <a:noFill/>
            </a:ln>
          </p:spPr>
        </p:pic>
      </p:grpSp>
      <p:pic>
        <p:nvPicPr>
          <p:cNvPr id="2097216" name="Picture 63"/>
          <p:cNvPicPr>
            <a:picLocks noChangeAspect="1"/>
          </p:cNvPicPr>
          <p:nvPr/>
        </p:nvPicPr>
        <p:blipFill>
          <a:blip r:embed="rId8" cstate="print"/>
          <a:stretch>
            <a:fillRect/>
          </a:stretch>
        </p:blipFill>
        <p:spPr>
          <a:xfrm>
            <a:off x="807571" y="3016470"/>
            <a:ext cx="541452" cy="347112"/>
          </a:xfrm>
          <a:prstGeom prst="rect">
            <a:avLst/>
          </a:prstGeom>
        </p:spPr>
      </p:pic>
      <p:pic>
        <p:nvPicPr>
          <p:cNvPr id="2097217" name="Picture 64"/>
          <p:cNvPicPr>
            <a:picLocks noChangeAspect="1"/>
          </p:cNvPicPr>
          <p:nvPr/>
        </p:nvPicPr>
        <p:blipFill>
          <a:blip r:embed="rId8" cstate="print"/>
          <a:stretch>
            <a:fillRect/>
          </a:stretch>
        </p:blipFill>
        <p:spPr>
          <a:xfrm>
            <a:off x="1904529" y="3013505"/>
            <a:ext cx="541452" cy="347112"/>
          </a:xfrm>
          <a:prstGeom prst="rect">
            <a:avLst/>
          </a:prstGeom>
        </p:spPr>
      </p:pic>
      <p:pic>
        <p:nvPicPr>
          <p:cNvPr id="2097218" name="Picture 65"/>
          <p:cNvPicPr>
            <a:picLocks noChangeAspect="1"/>
          </p:cNvPicPr>
          <p:nvPr/>
        </p:nvPicPr>
        <p:blipFill>
          <a:blip r:embed="rId8" cstate="print"/>
          <a:stretch>
            <a:fillRect/>
          </a:stretch>
        </p:blipFill>
        <p:spPr>
          <a:xfrm>
            <a:off x="3252976" y="3013505"/>
            <a:ext cx="541452" cy="347112"/>
          </a:xfrm>
          <a:prstGeom prst="rect">
            <a:avLst/>
          </a:prstGeom>
        </p:spPr>
      </p:pic>
      <p:sp>
        <p:nvSpPr>
          <p:cNvPr id="1050622" name="TextBox 67"/>
          <p:cNvSpPr txBox="1"/>
          <p:nvPr/>
        </p:nvSpPr>
        <p:spPr>
          <a:xfrm>
            <a:off x="4209253" y="3059545"/>
            <a:ext cx="959510" cy="508656"/>
          </a:xfrm>
          <a:prstGeom prst="rect">
            <a:avLst/>
          </a:prstGeom>
          <a:noFill/>
        </p:spPr>
        <p:txBody>
          <a:bodyPr wrap="square" lIns="36000" rIns="36000" rtlCol="0">
            <a:noAutofit/>
          </a:bodyPr>
          <a:p>
            <a:r>
              <a:rPr lang="en-US" sz="2000" dirty="0">
                <a:solidFill>
                  <a:srgbClr val="000000"/>
                </a:solidFill>
                <a:latin typeface="华文楷体" panose="02010600040101010101" pitchFamily="2" charset="-122"/>
                <a:ea typeface="华文楷体" panose="02010600040101010101" pitchFamily="2" charset="-122"/>
              </a:rPr>
              <a:t>……</a:t>
            </a:r>
            <a:endParaRPr lang="en-US" sz="2000" dirty="0">
              <a:solidFill>
                <a:srgbClr val="000000"/>
              </a:solidFill>
              <a:latin typeface="华文楷体" panose="02010600040101010101" pitchFamily="2" charset="-122"/>
              <a:ea typeface="华文楷体" panose="02010600040101010101" pitchFamily="2" charset="-122"/>
            </a:endParaRPr>
          </a:p>
        </p:txBody>
      </p:sp>
      <p:cxnSp>
        <p:nvCxnSpPr>
          <p:cNvPr id="3146054" name="Straight Connector 69"/>
          <p:cNvCxnSpPr/>
          <p:nvPr/>
        </p:nvCxnSpPr>
        <p:spPr>
          <a:xfrm flipH="1">
            <a:off x="2782897" y="2641503"/>
            <a:ext cx="1" cy="21600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55" name="Straight Connector 71"/>
          <p:cNvCxnSpPr/>
          <p:nvPr/>
        </p:nvCxnSpPr>
        <p:spPr>
          <a:xfrm>
            <a:off x="1072484" y="2857503"/>
            <a:ext cx="3452201"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56" name="Straight Connector 73"/>
          <p:cNvCxnSpPr/>
          <p:nvPr/>
        </p:nvCxnSpPr>
        <p:spPr>
          <a:xfrm>
            <a:off x="1072484" y="2865006"/>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57" name="Straight Connector 74"/>
          <p:cNvCxnSpPr/>
          <p:nvPr/>
        </p:nvCxnSpPr>
        <p:spPr>
          <a:xfrm>
            <a:off x="2080596" y="2865006"/>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58" name="Straight Connector 75"/>
          <p:cNvCxnSpPr/>
          <p:nvPr/>
        </p:nvCxnSpPr>
        <p:spPr>
          <a:xfrm>
            <a:off x="4524685" y="2865006"/>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59" name="Straight Connector 76"/>
          <p:cNvCxnSpPr/>
          <p:nvPr/>
        </p:nvCxnSpPr>
        <p:spPr>
          <a:xfrm>
            <a:off x="3517559" y="2853749"/>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0623" name="TextBox 77"/>
          <p:cNvSpPr txBox="1"/>
          <p:nvPr/>
        </p:nvSpPr>
        <p:spPr>
          <a:xfrm>
            <a:off x="1701459" y="3450460"/>
            <a:ext cx="1270755" cy="21249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故障查看点</a:t>
            </a:r>
            <a:r>
              <a:rPr lang="en-US" altLang="zh-CN"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2</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24" name="TextBox 78"/>
          <p:cNvSpPr txBox="1"/>
          <p:nvPr/>
        </p:nvSpPr>
        <p:spPr>
          <a:xfrm>
            <a:off x="3015646" y="3445396"/>
            <a:ext cx="1270755" cy="21249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故障查看点</a:t>
            </a:r>
            <a:r>
              <a:rPr lang="en-US" altLang="zh-CN"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3</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cxnSp>
        <p:nvCxnSpPr>
          <p:cNvPr id="3146060" name="Straight Connector 79"/>
          <p:cNvCxnSpPr/>
          <p:nvPr/>
        </p:nvCxnSpPr>
        <p:spPr>
          <a:xfrm>
            <a:off x="1060161" y="3871891"/>
            <a:ext cx="3452201"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61" name="Straight Connector 80"/>
          <p:cNvCxnSpPr/>
          <p:nvPr/>
        </p:nvCxnSpPr>
        <p:spPr>
          <a:xfrm>
            <a:off x="1051876" y="3712997"/>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62" name="Straight Connector 81"/>
          <p:cNvCxnSpPr/>
          <p:nvPr/>
        </p:nvCxnSpPr>
        <p:spPr>
          <a:xfrm>
            <a:off x="4509334" y="3702566"/>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63" name="Straight Connector 82"/>
          <p:cNvCxnSpPr/>
          <p:nvPr/>
        </p:nvCxnSpPr>
        <p:spPr>
          <a:xfrm>
            <a:off x="2775818" y="3879771"/>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grpSp>
        <p:nvGrpSpPr>
          <p:cNvPr id="389" name="Group 904"/>
          <p:cNvGrpSpPr>
            <a:grpSpLocks noChangeAspect="1"/>
          </p:cNvGrpSpPr>
          <p:nvPr/>
        </p:nvGrpSpPr>
        <p:grpSpPr bwMode="auto">
          <a:xfrm>
            <a:off x="2060629" y="3991520"/>
            <a:ext cx="527602" cy="440708"/>
            <a:chOff x="3518" y="3551"/>
            <a:chExt cx="341" cy="340"/>
          </a:xfrm>
          <a:solidFill>
            <a:srgbClr val="002776"/>
          </a:solidFill>
        </p:grpSpPr>
        <p:sp>
          <p:nvSpPr>
            <p:cNvPr id="1050625" name="Freeform 905"/>
            <p:cNvSpPr>
              <a:spLocks noEditPoints="1"/>
            </p:cNvSpPr>
            <p:nvPr/>
          </p:nvSpPr>
          <p:spPr bwMode="auto">
            <a:xfrm>
              <a:off x="3518" y="3551"/>
              <a:ext cx="341" cy="340"/>
            </a:xfrm>
            <a:custGeom>
              <a:avLst/>
              <a:gdLst>
                <a:gd name="T0" fmla="*/ 256 w 512"/>
                <a:gd name="T1" fmla="*/ 22 h 512"/>
                <a:gd name="T2" fmla="*/ 491 w 512"/>
                <a:gd name="T3" fmla="*/ 256 h 512"/>
                <a:gd name="T4" fmla="*/ 256 w 512"/>
                <a:gd name="T5" fmla="*/ 491 h 512"/>
                <a:gd name="T6" fmla="*/ 21 w 512"/>
                <a:gd name="T7" fmla="*/ 256 h 512"/>
                <a:gd name="T8" fmla="*/ 256 w 512"/>
                <a:gd name="T9" fmla="*/ 22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2"/>
                  </a:moveTo>
                  <a:cubicBezTo>
                    <a:pt x="385" y="22"/>
                    <a:pt x="491" y="127"/>
                    <a:pt x="491" y="256"/>
                  </a:cubicBezTo>
                  <a:cubicBezTo>
                    <a:pt x="491" y="386"/>
                    <a:pt x="385" y="491"/>
                    <a:pt x="256" y="491"/>
                  </a:cubicBezTo>
                  <a:cubicBezTo>
                    <a:pt x="127" y="491"/>
                    <a:pt x="21" y="386"/>
                    <a:pt x="21" y="256"/>
                  </a:cubicBezTo>
                  <a:cubicBezTo>
                    <a:pt x="21" y="127"/>
                    <a:pt x="127" y="22"/>
                    <a:pt x="256" y="22"/>
                  </a:cubicBezTo>
                  <a:moveTo>
                    <a:pt x="256" y="0"/>
                  </a:moveTo>
                  <a:cubicBezTo>
                    <a:pt x="115" y="0"/>
                    <a:pt x="0" y="115"/>
                    <a:pt x="0" y="256"/>
                  </a:cubicBezTo>
                  <a:cubicBezTo>
                    <a:pt x="0" y="398"/>
                    <a:pt x="115" y="512"/>
                    <a:pt x="256" y="512"/>
                  </a:cubicBezTo>
                  <a:cubicBezTo>
                    <a:pt x="397" y="512"/>
                    <a:pt x="512" y="398"/>
                    <a:pt x="512" y="256"/>
                  </a:cubicBezTo>
                  <a:cubicBezTo>
                    <a:pt x="512" y="115"/>
                    <a:pt x="397" y="0"/>
                    <a:pt x="256" y="0"/>
                  </a:cubicBezTo>
                  <a:close/>
                </a:path>
              </a:pathLst>
            </a:custGeom>
            <a:grpFill/>
            <a:ln>
              <a:solidFill>
                <a:srgbClr val="002776"/>
              </a:solidFill>
            </a:ln>
          </p:spPr>
          <p:txBody>
            <a:bodyPr vert="horz" wrap="square" lIns="121920" tIns="60960" rIns="121920" bIns="60960" numCol="1" anchor="t" anchorCtr="0" compatLnSpc="1"/>
            <a:p>
              <a:endParaRPr lang="en-GB" sz="1400">
                <a:solidFill>
                  <a:prstClr val="black"/>
                </a:solidFill>
                <a:latin typeface="华文楷体" panose="02010600040101010101" pitchFamily="2" charset="-122"/>
                <a:ea typeface="华文楷体" panose="02010600040101010101" pitchFamily="2" charset="-122"/>
              </a:endParaRPr>
            </a:p>
          </p:txBody>
        </p:sp>
        <p:sp>
          <p:nvSpPr>
            <p:cNvPr id="1050626" name="Freeform 906"/>
            <p:cNvSpPr>
              <a:spLocks noEditPoints="1"/>
            </p:cNvSpPr>
            <p:nvPr/>
          </p:nvSpPr>
          <p:spPr bwMode="auto">
            <a:xfrm>
              <a:off x="3625" y="3615"/>
              <a:ext cx="127" cy="212"/>
            </a:xfrm>
            <a:custGeom>
              <a:avLst/>
              <a:gdLst>
                <a:gd name="T0" fmla="*/ 107 w 192"/>
                <a:gd name="T1" fmla="*/ 267 h 320"/>
                <a:gd name="T2" fmla="*/ 96 w 192"/>
                <a:gd name="T3" fmla="*/ 278 h 320"/>
                <a:gd name="T4" fmla="*/ 85 w 192"/>
                <a:gd name="T5" fmla="*/ 267 h 320"/>
                <a:gd name="T6" fmla="*/ 96 w 192"/>
                <a:gd name="T7" fmla="*/ 256 h 320"/>
                <a:gd name="T8" fmla="*/ 107 w 192"/>
                <a:gd name="T9" fmla="*/ 267 h 320"/>
                <a:gd name="T10" fmla="*/ 192 w 192"/>
                <a:gd name="T11" fmla="*/ 22 h 320"/>
                <a:gd name="T12" fmla="*/ 192 w 192"/>
                <a:gd name="T13" fmla="*/ 299 h 320"/>
                <a:gd name="T14" fmla="*/ 169 w 192"/>
                <a:gd name="T15" fmla="*/ 320 h 320"/>
                <a:gd name="T16" fmla="*/ 23 w 192"/>
                <a:gd name="T17" fmla="*/ 320 h 320"/>
                <a:gd name="T18" fmla="*/ 0 w 192"/>
                <a:gd name="T19" fmla="*/ 299 h 320"/>
                <a:gd name="T20" fmla="*/ 0 w 192"/>
                <a:gd name="T21" fmla="*/ 22 h 320"/>
                <a:gd name="T22" fmla="*/ 23 w 192"/>
                <a:gd name="T23" fmla="*/ 0 h 320"/>
                <a:gd name="T24" fmla="*/ 169 w 192"/>
                <a:gd name="T25" fmla="*/ 0 h 320"/>
                <a:gd name="T26" fmla="*/ 192 w 192"/>
                <a:gd name="T27" fmla="*/ 22 h 320"/>
                <a:gd name="T28" fmla="*/ 171 w 192"/>
                <a:gd name="T29" fmla="*/ 298 h 320"/>
                <a:gd name="T30" fmla="*/ 171 w 192"/>
                <a:gd name="T31" fmla="*/ 22 h 320"/>
                <a:gd name="T32" fmla="*/ 169 w 192"/>
                <a:gd name="T33" fmla="*/ 22 h 320"/>
                <a:gd name="T34" fmla="*/ 23 w 192"/>
                <a:gd name="T35" fmla="*/ 22 h 320"/>
                <a:gd name="T36" fmla="*/ 21 w 192"/>
                <a:gd name="T37" fmla="*/ 22 h 320"/>
                <a:gd name="T38" fmla="*/ 21 w 192"/>
                <a:gd name="T39" fmla="*/ 299 h 320"/>
                <a:gd name="T40" fmla="*/ 21 w 192"/>
                <a:gd name="T41" fmla="*/ 299 h 320"/>
                <a:gd name="T42" fmla="*/ 23 w 192"/>
                <a:gd name="T43" fmla="*/ 299 h 320"/>
                <a:gd name="T44" fmla="*/ 169 w 192"/>
                <a:gd name="T45" fmla="*/ 299 h 320"/>
                <a:gd name="T46" fmla="*/ 171 w 192"/>
                <a:gd name="T47" fmla="*/ 298 h 320"/>
                <a:gd name="T48" fmla="*/ 160 w 192"/>
                <a:gd name="T49" fmla="*/ 43 h 320"/>
                <a:gd name="T50" fmla="*/ 160 w 192"/>
                <a:gd name="T51" fmla="*/ 224 h 320"/>
                <a:gd name="T52" fmla="*/ 149 w 192"/>
                <a:gd name="T53" fmla="*/ 235 h 320"/>
                <a:gd name="T54" fmla="*/ 43 w 192"/>
                <a:gd name="T55" fmla="*/ 235 h 320"/>
                <a:gd name="T56" fmla="*/ 32 w 192"/>
                <a:gd name="T57" fmla="*/ 224 h 320"/>
                <a:gd name="T58" fmla="*/ 32 w 192"/>
                <a:gd name="T59" fmla="*/ 43 h 320"/>
                <a:gd name="T60" fmla="*/ 43 w 192"/>
                <a:gd name="T61" fmla="*/ 32 h 320"/>
                <a:gd name="T62" fmla="*/ 149 w 192"/>
                <a:gd name="T63" fmla="*/ 32 h 320"/>
                <a:gd name="T64" fmla="*/ 160 w 192"/>
                <a:gd name="T65" fmla="*/ 43 h 320"/>
                <a:gd name="T66" fmla="*/ 139 w 192"/>
                <a:gd name="T67" fmla="*/ 54 h 320"/>
                <a:gd name="T68" fmla="*/ 53 w 192"/>
                <a:gd name="T69" fmla="*/ 54 h 320"/>
                <a:gd name="T70" fmla="*/ 53 w 192"/>
                <a:gd name="T71" fmla="*/ 214 h 320"/>
                <a:gd name="T72" fmla="*/ 139 w 192"/>
                <a:gd name="T73" fmla="*/ 214 h 320"/>
                <a:gd name="T74" fmla="*/ 139 w 192"/>
                <a:gd name="T75" fmla="*/ 5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320">
                  <a:moveTo>
                    <a:pt x="107" y="267"/>
                  </a:moveTo>
                  <a:cubicBezTo>
                    <a:pt x="107" y="273"/>
                    <a:pt x="102" y="278"/>
                    <a:pt x="96" y="278"/>
                  </a:cubicBezTo>
                  <a:cubicBezTo>
                    <a:pt x="90" y="278"/>
                    <a:pt x="85" y="273"/>
                    <a:pt x="85" y="267"/>
                  </a:cubicBezTo>
                  <a:cubicBezTo>
                    <a:pt x="85" y="261"/>
                    <a:pt x="90" y="256"/>
                    <a:pt x="96" y="256"/>
                  </a:cubicBezTo>
                  <a:cubicBezTo>
                    <a:pt x="102" y="256"/>
                    <a:pt x="107" y="261"/>
                    <a:pt x="107" y="267"/>
                  </a:cubicBezTo>
                  <a:close/>
                  <a:moveTo>
                    <a:pt x="192" y="22"/>
                  </a:moveTo>
                  <a:cubicBezTo>
                    <a:pt x="192" y="299"/>
                    <a:pt x="192" y="299"/>
                    <a:pt x="192" y="299"/>
                  </a:cubicBezTo>
                  <a:cubicBezTo>
                    <a:pt x="192" y="311"/>
                    <a:pt x="182" y="320"/>
                    <a:pt x="169" y="320"/>
                  </a:cubicBezTo>
                  <a:cubicBezTo>
                    <a:pt x="23" y="320"/>
                    <a:pt x="23" y="320"/>
                    <a:pt x="23" y="320"/>
                  </a:cubicBezTo>
                  <a:cubicBezTo>
                    <a:pt x="10" y="320"/>
                    <a:pt x="0" y="311"/>
                    <a:pt x="0" y="299"/>
                  </a:cubicBezTo>
                  <a:cubicBezTo>
                    <a:pt x="0" y="22"/>
                    <a:pt x="0" y="22"/>
                    <a:pt x="0" y="22"/>
                  </a:cubicBezTo>
                  <a:cubicBezTo>
                    <a:pt x="0" y="10"/>
                    <a:pt x="10" y="0"/>
                    <a:pt x="23" y="0"/>
                  </a:cubicBezTo>
                  <a:cubicBezTo>
                    <a:pt x="169" y="0"/>
                    <a:pt x="169" y="0"/>
                    <a:pt x="169" y="0"/>
                  </a:cubicBezTo>
                  <a:cubicBezTo>
                    <a:pt x="182" y="0"/>
                    <a:pt x="192" y="10"/>
                    <a:pt x="192" y="22"/>
                  </a:cubicBezTo>
                  <a:close/>
                  <a:moveTo>
                    <a:pt x="171" y="298"/>
                  </a:moveTo>
                  <a:cubicBezTo>
                    <a:pt x="171" y="22"/>
                    <a:pt x="171" y="22"/>
                    <a:pt x="171" y="22"/>
                  </a:cubicBezTo>
                  <a:cubicBezTo>
                    <a:pt x="171" y="22"/>
                    <a:pt x="170" y="22"/>
                    <a:pt x="169" y="22"/>
                  </a:cubicBezTo>
                  <a:cubicBezTo>
                    <a:pt x="23" y="22"/>
                    <a:pt x="23" y="22"/>
                    <a:pt x="23" y="22"/>
                  </a:cubicBezTo>
                  <a:cubicBezTo>
                    <a:pt x="22" y="22"/>
                    <a:pt x="21" y="22"/>
                    <a:pt x="21" y="22"/>
                  </a:cubicBezTo>
                  <a:cubicBezTo>
                    <a:pt x="21" y="299"/>
                    <a:pt x="21" y="299"/>
                    <a:pt x="21" y="299"/>
                  </a:cubicBezTo>
                  <a:cubicBezTo>
                    <a:pt x="21" y="299"/>
                    <a:pt x="21" y="299"/>
                    <a:pt x="21" y="299"/>
                  </a:cubicBezTo>
                  <a:cubicBezTo>
                    <a:pt x="22" y="299"/>
                    <a:pt x="22" y="299"/>
                    <a:pt x="23" y="299"/>
                  </a:cubicBezTo>
                  <a:cubicBezTo>
                    <a:pt x="169" y="299"/>
                    <a:pt x="169" y="299"/>
                    <a:pt x="169" y="299"/>
                  </a:cubicBezTo>
                  <a:cubicBezTo>
                    <a:pt x="170" y="299"/>
                    <a:pt x="171" y="299"/>
                    <a:pt x="171" y="298"/>
                  </a:cubicBezTo>
                  <a:close/>
                  <a:moveTo>
                    <a:pt x="160" y="43"/>
                  </a:moveTo>
                  <a:cubicBezTo>
                    <a:pt x="160" y="224"/>
                    <a:pt x="160" y="224"/>
                    <a:pt x="160" y="224"/>
                  </a:cubicBezTo>
                  <a:cubicBezTo>
                    <a:pt x="160" y="230"/>
                    <a:pt x="155" y="235"/>
                    <a:pt x="149" y="235"/>
                  </a:cubicBezTo>
                  <a:cubicBezTo>
                    <a:pt x="43" y="235"/>
                    <a:pt x="43" y="235"/>
                    <a:pt x="43" y="235"/>
                  </a:cubicBezTo>
                  <a:cubicBezTo>
                    <a:pt x="37" y="235"/>
                    <a:pt x="32" y="230"/>
                    <a:pt x="32" y="224"/>
                  </a:cubicBezTo>
                  <a:cubicBezTo>
                    <a:pt x="32" y="43"/>
                    <a:pt x="32" y="43"/>
                    <a:pt x="32" y="43"/>
                  </a:cubicBezTo>
                  <a:cubicBezTo>
                    <a:pt x="32" y="37"/>
                    <a:pt x="37" y="32"/>
                    <a:pt x="43" y="32"/>
                  </a:cubicBezTo>
                  <a:cubicBezTo>
                    <a:pt x="149" y="32"/>
                    <a:pt x="149" y="32"/>
                    <a:pt x="149" y="32"/>
                  </a:cubicBezTo>
                  <a:cubicBezTo>
                    <a:pt x="155" y="32"/>
                    <a:pt x="160" y="37"/>
                    <a:pt x="160" y="43"/>
                  </a:cubicBezTo>
                  <a:close/>
                  <a:moveTo>
                    <a:pt x="139" y="54"/>
                  </a:moveTo>
                  <a:cubicBezTo>
                    <a:pt x="53" y="54"/>
                    <a:pt x="53" y="54"/>
                    <a:pt x="53" y="54"/>
                  </a:cubicBezTo>
                  <a:cubicBezTo>
                    <a:pt x="53" y="214"/>
                    <a:pt x="53" y="214"/>
                    <a:pt x="53" y="214"/>
                  </a:cubicBezTo>
                  <a:cubicBezTo>
                    <a:pt x="139" y="214"/>
                    <a:pt x="139" y="214"/>
                    <a:pt x="139" y="214"/>
                  </a:cubicBezTo>
                  <a:lnTo>
                    <a:pt x="139" y="54"/>
                  </a:lnTo>
                  <a:close/>
                </a:path>
              </a:pathLst>
            </a:custGeom>
            <a:grpFill/>
            <a:ln>
              <a:solidFill>
                <a:srgbClr val="002776"/>
              </a:solidFill>
            </a:ln>
          </p:spPr>
          <p:txBody>
            <a:bodyPr vert="horz" wrap="square" lIns="121920" tIns="60960" rIns="121920" bIns="60960" numCol="1" anchor="t" anchorCtr="0" compatLnSpc="1"/>
            <a:p>
              <a:endParaRPr lang="en-GB" sz="1400">
                <a:solidFill>
                  <a:prstClr val="black"/>
                </a:solidFill>
                <a:latin typeface="华文楷体" panose="02010600040101010101" pitchFamily="2" charset="-122"/>
                <a:ea typeface="华文楷体" panose="02010600040101010101" pitchFamily="2" charset="-122"/>
              </a:endParaRPr>
            </a:p>
          </p:txBody>
        </p:sp>
      </p:grpSp>
      <p:grpSp>
        <p:nvGrpSpPr>
          <p:cNvPr id="390" name="Group 489"/>
          <p:cNvGrpSpPr>
            <a:grpSpLocks noChangeAspect="1"/>
          </p:cNvGrpSpPr>
          <p:nvPr/>
        </p:nvGrpSpPr>
        <p:grpSpPr bwMode="auto">
          <a:xfrm>
            <a:off x="3034279" y="3991520"/>
            <a:ext cx="526053" cy="440708"/>
            <a:chOff x="2920" y="2264"/>
            <a:chExt cx="340" cy="340"/>
          </a:xfrm>
          <a:solidFill>
            <a:srgbClr val="002776"/>
          </a:solidFill>
        </p:grpSpPr>
        <p:sp>
          <p:nvSpPr>
            <p:cNvPr id="1050627" name="Freeform 490"/>
            <p:cNvSpPr>
              <a:spLocks noEditPoints="1"/>
            </p:cNvSpPr>
            <p:nvPr/>
          </p:nvSpPr>
          <p:spPr bwMode="auto">
            <a:xfrm>
              <a:off x="2998" y="2363"/>
              <a:ext cx="184" cy="113"/>
            </a:xfrm>
            <a:custGeom>
              <a:avLst/>
              <a:gdLst>
                <a:gd name="T0" fmla="*/ 11 w 277"/>
                <a:gd name="T1" fmla="*/ 171 h 171"/>
                <a:gd name="T2" fmla="*/ 267 w 277"/>
                <a:gd name="T3" fmla="*/ 171 h 171"/>
                <a:gd name="T4" fmla="*/ 277 w 277"/>
                <a:gd name="T5" fmla="*/ 160 h 171"/>
                <a:gd name="T6" fmla="*/ 277 w 277"/>
                <a:gd name="T7" fmla="*/ 11 h 171"/>
                <a:gd name="T8" fmla="*/ 267 w 277"/>
                <a:gd name="T9" fmla="*/ 0 h 171"/>
                <a:gd name="T10" fmla="*/ 11 w 277"/>
                <a:gd name="T11" fmla="*/ 0 h 171"/>
                <a:gd name="T12" fmla="*/ 0 w 277"/>
                <a:gd name="T13" fmla="*/ 11 h 171"/>
                <a:gd name="T14" fmla="*/ 0 w 277"/>
                <a:gd name="T15" fmla="*/ 160 h 171"/>
                <a:gd name="T16" fmla="*/ 11 w 277"/>
                <a:gd name="T17" fmla="*/ 171 h 171"/>
                <a:gd name="T18" fmla="*/ 21 w 277"/>
                <a:gd name="T19" fmla="*/ 21 h 171"/>
                <a:gd name="T20" fmla="*/ 256 w 277"/>
                <a:gd name="T21" fmla="*/ 21 h 171"/>
                <a:gd name="T22" fmla="*/ 256 w 277"/>
                <a:gd name="T23" fmla="*/ 149 h 171"/>
                <a:gd name="T24" fmla="*/ 21 w 277"/>
                <a:gd name="T25" fmla="*/ 149 h 171"/>
                <a:gd name="T26" fmla="*/ 21 w 277"/>
                <a:gd name="T27" fmla="*/ 2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171">
                  <a:moveTo>
                    <a:pt x="11" y="171"/>
                  </a:moveTo>
                  <a:cubicBezTo>
                    <a:pt x="267" y="171"/>
                    <a:pt x="267" y="171"/>
                    <a:pt x="267" y="171"/>
                  </a:cubicBezTo>
                  <a:cubicBezTo>
                    <a:pt x="273" y="171"/>
                    <a:pt x="277" y="166"/>
                    <a:pt x="277" y="160"/>
                  </a:cubicBezTo>
                  <a:cubicBezTo>
                    <a:pt x="277" y="11"/>
                    <a:pt x="277" y="11"/>
                    <a:pt x="277" y="11"/>
                  </a:cubicBezTo>
                  <a:cubicBezTo>
                    <a:pt x="277" y="5"/>
                    <a:pt x="273" y="0"/>
                    <a:pt x="267" y="0"/>
                  </a:cubicBezTo>
                  <a:cubicBezTo>
                    <a:pt x="11" y="0"/>
                    <a:pt x="11" y="0"/>
                    <a:pt x="11" y="0"/>
                  </a:cubicBezTo>
                  <a:cubicBezTo>
                    <a:pt x="5" y="0"/>
                    <a:pt x="0" y="5"/>
                    <a:pt x="0" y="11"/>
                  </a:cubicBezTo>
                  <a:cubicBezTo>
                    <a:pt x="0" y="160"/>
                    <a:pt x="0" y="160"/>
                    <a:pt x="0" y="160"/>
                  </a:cubicBezTo>
                  <a:cubicBezTo>
                    <a:pt x="0" y="166"/>
                    <a:pt x="5" y="171"/>
                    <a:pt x="11" y="171"/>
                  </a:cubicBezTo>
                  <a:close/>
                  <a:moveTo>
                    <a:pt x="21" y="21"/>
                  </a:moveTo>
                  <a:cubicBezTo>
                    <a:pt x="256" y="21"/>
                    <a:pt x="256" y="21"/>
                    <a:pt x="256" y="21"/>
                  </a:cubicBezTo>
                  <a:cubicBezTo>
                    <a:pt x="256" y="149"/>
                    <a:pt x="256" y="149"/>
                    <a:pt x="256" y="149"/>
                  </a:cubicBezTo>
                  <a:cubicBezTo>
                    <a:pt x="21" y="149"/>
                    <a:pt x="21" y="149"/>
                    <a:pt x="21" y="149"/>
                  </a:cubicBezTo>
                  <a:lnTo>
                    <a:pt x="21" y="21"/>
                  </a:lnTo>
                  <a:close/>
                </a:path>
              </a:pathLst>
            </a:custGeom>
            <a:grpFill/>
            <a:ln>
              <a:solidFill>
                <a:srgbClr val="002776"/>
              </a:solidFill>
            </a:ln>
          </p:spPr>
          <p:txBody>
            <a:bodyPr vert="horz" wrap="square" lIns="121920" tIns="60960" rIns="121920" bIns="60960" numCol="1" anchor="t" anchorCtr="0" compatLnSpc="1"/>
            <a:p>
              <a:endParaRPr lang="en-GB" sz="1400">
                <a:solidFill>
                  <a:prstClr val="black"/>
                </a:solidFill>
                <a:latin typeface="华文楷体" panose="02010600040101010101" pitchFamily="2" charset="-122"/>
                <a:ea typeface="华文楷体" panose="02010600040101010101" pitchFamily="2" charset="-122"/>
              </a:endParaRPr>
            </a:p>
          </p:txBody>
        </p:sp>
        <p:sp>
          <p:nvSpPr>
            <p:cNvPr id="1050628" name="Freeform 491"/>
            <p:cNvSpPr/>
            <p:nvPr/>
          </p:nvSpPr>
          <p:spPr bwMode="auto">
            <a:xfrm>
              <a:off x="2984" y="2490"/>
              <a:ext cx="212" cy="14"/>
            </a:xfrm>
            <a:custGeom>
              <a:avLst/>
              <a:gdLst>
                <a:gd name="T0" fmla="*/ 309 w 320"/>
                <a:gd name="T1" fmla="*/ 0 h 21"/>
                <a:gd name="T2" fmla="*/ 10 w 320"/>
                <a:gd name="T3" fmla="*/ 0 h 21"/>
                <a:gd name="T4" fmla="*/ 0 w 320"/>
                <a:gd name="T5" fmla="*/ 11 h 21"/>
                <a:gd name="T6" fmla="*/ 10 w 320"/>
                <a:gd name="T7" fmla="*/ 21 h 21"/>
                <a:gd name="T8" fmla="*/ 309 w 320"/>
                <a:gd name="T9" fmla="*/ 21 h 21"/>
                <a:gd name="T10" fmla="*/ 320 w 320"/>
                <a:gd name="T11" fmla="*/ 11 h 21"/>
                <a:gd name="T12" fmla="*/ 309 w 320"/>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20" h="21">
                  <a:moveTo>
                    <a:pt x="309" y="0"/>
                  </a:moveTo>
                  <a:cubicBezTo>
                    <a:pt x="10" y="0"/>
                    <a:pt x="10" y="0"/>
                    <a:pt x="10" y="0"/>
                  </a:cubicBezTo>
                  <a:cubicBezTo>
                    <a:pt x="4" y="0"/>
                    <a:pt x="0" y="5"/>
                    <a:pt x="0" y="11"/>
                  </a:cubicBezTo>
                  <a:cubicBezTo>
                    <a:pt x="0" y="17"/>
                    <a:pt x="4" y="21"/>
                    <a:pt x="10" y="21"/>
                  </a:cubicBezTo>
                  <a:cubicBezTo>
                    <a:pt x="309" y="21"/>
                    <a:pt x="309" y="21"/>
                    <a:pt x="309" y="21"/>
                  </a:cubicBezTo>
                  <a:cubicBezTo>
                    <a:pt x="315" y="21"/>
                    <a:pt x="320" y="17"/>
                    <a:pt x="320" y="11"/>
                  </a:cubicBezTo>
                  <a:cubicBezTo>
                    <a:pt x="320" y="5"/>
                    <a:pt x="315" y="0"/>
                    <a:pt x="309" y="0"/>
                  </a:cubicBezTo>
                  <a:close/>
                </a:path>
              </a:pathLst>
            </a:custGeom>
            <a:grpFill/>
            <a:ln>
              <a:solidFill>
                <a:srgbClr val="002776"/>
              </a:solidFill>
            </a:ln>
          </p:spPr>
          <p:txBody>
            <a:bodyPr vert="horz" wrap="square" lIns="121920" tIns="60960" rIns="121920" bIns="60960" numCol="1" anchor="t" anchorCtr="0" compatLnSpc="1"/>
            <a:p>
              <a:endParaRPr lang="en-GB" sz="1400">
                <a:solidFill>
                  <a:prstClr val="black"/>
                </a:solidFill>
                <a:latin typeface="华文楷体" panose="02010600040101010101" pitchFamily="2" charset="-122"/>
                <a:ea typeface="华文楷体" panose="02010600040101010101" pitchFamily="2" charset="-122"/>
              </a:endParaRPr>
            </a:p>
          </p:txBody>
        </p:sp>
        <p:sp>
          <p:nvSpPr>
            <p:cNvPr id="1050629" name="Freeform 492"/>
            <p:cNvSpPr>
              <a:spLocks noEditPoints="1"/>
            </p:cNvSpPr>
            <p:nvPr/>
          </p:nvSpPr>
          <p:spPr bwMode="auto">
            <a:xfrm>
              <a:off x="2920" y="2264"/>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solidFill>
                <a:srgbClr val="002776"/>
              </a:solidFill>
            </a:ln>
          </p:spPr>
          <p:txBody>
            <a:bodyPr vert="horz" wrap="square" lIns="121920" tIns="60960" rIns="121920" bIns="60960" numCol="1" anchor="t" anchorCtr="0" compatLnSpc="1"/>
            <a:p>
              <a:endParaRPr lang="en-GB" sz="1400">
                <a:solidFill>
                  <a:prstClr val="black"/>
                </a:solidFill>
                <a:latin typeface="华文楷体" panose="02010600040101010101" pitchFamily="2" charset="-122"/>
                <a:ea typeface="华文楷体" panose="02010600040101010101" pitchFamily="2" charset="-122"/>
              </a:endParaRPr>
            </a:p>
          </p:txBody>
        </p:sp>
      </p:grpSp>
      <p:cxnSp>
        <p:nvCxnSpPr>
          <p:cNvPr id="3146064" name="Straight Connector 103"/>
          <p:cNvCxnSpPr/>
          <p:nvPr/>
        </p:nvCxnSpPr>
        <p:spPr>
          <a:xfrm>
            <a:off x="1916375" y="4716255"/>
            <a:ext cx="16920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65" name="Straight Connector 104"/>
          <p:cNvCxnSpPr/>
          <p:nvPr/>
        </p:nvCxnSpPr>
        <p:spPr>
          <a:xfrm>
            <a:off x="1906713" y="4557388"/>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066" name="Straight Connector 105"/>
          <p:cNvCxnSpPr/>
          <p:nvPr/>
        </p:nvCxnSpPr>
        <p:spPr>
          <a:xfrm>
            <a:off x="3608375" y="4557388"/>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0630" name="TextBox 106"/>
          <p:cNvSpPr txBox="1"/>
          <p:nvPr/>
        </p:nvSpPr>
        <p:spPr>
          <a:xfrm>
            <a:off x="2134397" y="4481556"/>
            <a:ext cx="515498" cy="190500"/>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电脑</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31" name="TextBox 107"/>
          <p:cNvSpPr txBox="1"/>
          <p:nvPr/>
        </p:nvSpPr>
        <p:spPr>
          <a:xfrm>
            <a:off x="3092877" y="4497342"/>
            <a:ext cx="515498" cy="190501"/>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手机</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cxnSp>
        <p:nvCxnSpPr>
          <p:cNvPr id="3146067" name="Straight Connector 108"/>
          <p:cNvCxnSpPr/>
          <p:nvPr/>
        </p:nvCxnSpPr>
        <p:spPr>
          <a:xfrm>
            <a:off x="2775818" y="4724162"/>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0632" name="TextBox 109"/>
          <p:cNvSpPr txBox="1"/>
          <p:nvPr/>
        </p:nvSpPr>
        <p:spPr>
          <a:xfrm>
            <a:off x="2421935" y="5313545"/>
            <a:ext cx="924628" cy="21249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哈电专家</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33" name="Freeform 21"/>
          <p:cNvSpPr>
            <a:spLocks noChangeAspect="1"/>
          </p:cNvSpPr>
          <p:nvPr/>
        </p:nvSpPr>
        <p:spPr bwMode="gray">
          <a:xfrm>
            <a:off x="2603181" y="4937323"/>
            <a:ext cx="345273" cy="331537"/>
          </a:xfrm>
          <a:custGeom>
            <a:avLst/>
            <a:gdLst/>
            <a:ahLst/>
            <a:cxnLst>
              <a:cxn ang="0">
                <a:pos x="60" y="55"/>
              </a:cxn>
              <a:cxn ang="0">
                <a:pos x="47" y="42"/>
              </a:cxn>
              <a:cxn ang="0">
                <a:pos x="52" y="32"/>
              </a:cxn>
              <a:cxn ang="0">
                <a:pos x="55" y="25"/>
              </a:cxn>
              <a:cxn ang="0">
                <a:pos x="54" y="21"/>
              </a:cxn>
              <a:cxn ang="0">
                <a:pos x="55" y="14"/>
              </a:cxn>
              <a:cxn ang="0">
                <a:pos x="39" y="0"/>
              </a:cxn>
              <a:cxn ang="0">
                <a:pos x="22" y="14"/>
              </a:cxn>
              <a:cxn ang="0">
                <a:pos x="23" y="21"/>
              </a:cxn>
              <a:cxn ang="0">
                <a:pos x="22" y="25"/>
              </a:cxn>
              <a:cxn ang="0">
                <a:pos x="26" y="32"/>
              </a:cxn>
              <a:cxn ang="0">
                <a:pos x="30" y="42"/>
              </a:cxn>
              <a:cxn ang="0">
                <a:pos x="17" y="55"/>
              </a:cxn>
              <a:cxn ang="0">
                <a:pos x="0" y="65"/>
              </a:cxn>
              <a:cxn ang="0">
                <a:pos x="0" y="74"/>
              </a:cxn>
              <a:cxn ang="0">
                <a:pos x="39" y="74"/>
              </a:cxn>
              <a:cxn ang="0">
                <a:pos x="77" y="74"/>
              </a:cxn>
              <a:cxn ang="0">
                <a:pos x="77" y="65"/>
              </a:cxn>
              <a:cxn ang="0">
                <a:pos x="60" y="55"/>
              </a:cxn>
            </a:cxnLst>
            <a:rect l="0" t="0" r="r" b="b"/>
            <a:pathLst>
              <a:path w="77" h="74">
                <a:moveTo>
                  <a:pt x="60" y="55"/>
                </a:moveTo>
                <a:cubicBezTo>
                  <a:pt x="50" y="51"/>
                  <a:pt x="47" y="48"/>
                  <a:pt x="47" y="42"/>
                </a:cubicBezTo>
                <a:cubicBezTo>
                  <a:pt x="47" y="38"/>
                  <a:pt x="50" y="39"/>
                  <a:pt x="52" y="32"/>
                </a:cubicBezTo>
                <a:cubicBezTo>
                  <a:pt x="52" y="29"/>
                  <a:pt x="55" y="31"/>
                  <a:pt x="55" y="25"/>
                </a:cubicBezTo>
                <a:cubicBezTo>
                  <a:pt x="55" y="22"/>
                  <a:pt x="54" y="21"/>
                  <a:pt x="54" y="21"/>
                </a:cubicBezTo>
                <a:cubicBezTo>
                  <a:pt x="54" y="21"/>
                  <a:pt x="55" y="17"/>
                  <a:pt x="55" y="14"/>
                </a:cubicBezTo>
                <a:cubicBezTo>
                  <a:pt x="55" y="10"/>
                  <a:pt x="53" y="0"/>
                  <a:pt x="39" y="0"/>
                </a:cubicBezTo>
                <a:cubicBezTo>
                  <a:pt x="25" y="0"/>
                  <a:pt x="22" y="10"/>
                  <a:pt x="22" y="14"/>
                </a:cubicBezTo>
                <a:cubicBezTo>
                  <a:pt x="23" y="17"/>
                  <a:pt x="23" y="21"/>
                  <a:pt x="23" y="21"/>
                </a:cubicBezTo>
                <a:cubicBezTo>
                  <a:pt x="23" y="21"/>
                  <a:pt x="22" y="22"/>
                  <a:pt x="22" y="25"/>
                </a:cubicBezTo>
                <a:cubicBezTo>
                  <a:pt x="22" y="31"/>
                  <a:pt x="25" y="29"/>
                  <a:pt x="26" y="32"/>
                </a:cubicBezTo>
                <a:cubicBezTo>
                  <a:pt x="27" y="39"/>
                  <a:pt x="30" y="38"/>
                  <a:pt x="30" y="42"/>
                </a:cubicBezTo>
                <a:cubicBezTo>
                  <a:pt x="30" y="48"/>
                  <a:pt x="27" y="51"/>
                  <a:pt x="17" y="55"/>
                </a:cubicBezTo>
                <a:cubicBezTo>
                  <a:pt x="7" y="59"/>
                  <a:pt x="0" y="62"/>
                  <a:pt x="0" y="65"/>
                </a:cubicBezTo>
                <a:cubicBezTo>
                  <a:pt x="0" y="68"/>
                  <a:pt x="0" y="74"/>
                  <a:pt x="0" y="74"/>
                </a:cubicBezTo>
                <a:cubicBezTo>
                  <a:pt x="39" y="74"/>
                  <a:pt x="39" y="74"/>
                  <a:pt x="39" y="74"/>
                </a:cubicBezTo>
                <a:cubicBezTo>
                  <a:pt x="77" y="74"/>
                  <a:pt x="77" y="74"/>
                  <a:pt x="77" y="74"/>
                </a:cubicBezTo>
                <a:cubicBezTo>
                  <a:pt x="77" y="74"/>
                  <a:pt x="77" y="68"/>
                  <a:pt x="77" y="65"/>
                </a:cubicBezTo>
                <a:cubicBezTo>
                  <a:pt x="77" y="62"/>
                  <a:pt x="71" y="59"/>
                  <a:pt x="60" y="55"/>
                </a:cubicBezTo>
                <a:close/>
              </a:path>
            </a:pathLst>
          </a:custGeom>
          <a:solidFill>
            <a:schemeClr val="accent5"/>
          </a:solidFill>
          <a:ln w="9525">
            <a:noFill/>
            <a:round/>
          </a:ln>
        </p:spPr>
        <p:txBody>
          <a:bodyPr vert="horz" wrap="square" lIns="91440" tIns="45720" rIns="91440" bIns="45720" numCol="1" anchor="t" anchorCtr="0" compatLnSpc="1"/>
          <a:p>
            <a:endParaRPr lang="de-DE" dirty="0">
              <a:solidFill>
                <a:srgbClr val="000000"/>
              </a:solidFill>
              <a:latin typeface="华文楷体" panose="02010600040101010101" pitchFamily="2" charset="-122"/>
              <a:ea typeface="华文楷体" panose="02010600040101010101" pitchFamily="2" charset="-122"/>
            </a:endParaRPr>
          </a:p>
        </p:txBody>
      </p:sp>
      <p:cxnSp>
        <p:nvCxnSpPr>
          <p:cNvPr id="3146068" name="Straight Connector 112"/>
          <p:cNvCxnSpPr/>
          <p:nvPr/>
        </p:nvCxnSpPr>
        <p:spPr>
          <a:xfrm>
            <a:off x="2775817" y="5526039"/>
            <a:ext cx="0" cy="166774"/>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0634" name="TextBox 113"/>
          <p:cNvSpPr txBox="1"/>
          <p:nvPr/>
        </p:nvSpPr>
        <p:spPr>
          <a:xfrm>
            <a:off x="2433190" y="5714186"/>
            <a:ext cx="924628" cy="21249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反馈客户</a:t>
            </a:r>
            <a:endParaRPr lang="en-US" sz="1380"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35" name="TextBox 7"/>
          <p:cNvSpPr txBox="1"/>
          <p:nvPr/>
        </p:nvSpPr>
        <p:spPr>
          <a:xfrm>
            <a:off x="6474335" y="1540878"/>
            <a:ext cx="910650" cy="21544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400" b="1"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合同管理</a:t>
            </a:r>
            <a:endParaRPr lang="en-US" sz="1400" b="1"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0636" name="TextBox 9"/>
          <p:cNvSpPr txBox="1"/>
          <p:nvPr/>
        </p:nvSpPr>
        <p:spPr>
          <a:xfrm>
            <a:off x="4981940" y="1512207"/>
            <a:ext cx="723439" cy="215444"/>
          </a:xfrm>
          <a:prstGeom prst="rect">
            <a:avLst/>
          </a:prstGeom>
          <a:noFill/>
        </p:spPr>
        <p:txBody>
          <a:bodyPr wrap="square" lIns="0" tIns="0" rIns="0" bIns="0" rtlCol="0">
            <a:spAutoFit/>
          </a:bodyPr>
          <a:p>
            <a:pPr fontAlgn="base">
              <a:spcBef>
                <a:spcPct val="50000"/>
              </a:spcBef>
              <a:spcAft>
                <a:spcPct val="0"/>
              </a:spcAft>
              <a:buClr>
                <a:srgbClr val="F0AB00"/>
              </a:buClr>
              <a:buSzPct val="80000"/>
            </a:pPr>
            <a:r>
              <a:rPr lang="zh-CN" altLang="en-US" sz="1400" b="1"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rPr>
              <a:t>客户管理</a:t>
            </a:r>
            <a:endParaRPr lang="en-US" sz="1400" b="1" kern="0" dirty="0">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cxnSp>
        <p:nvCxnSpPr>
          <p:cNvPr id="3146069" name="Straight Arrow Connector 43"/>
          <p:cNvCxnSpPr/>
          <p:nvPr/>
        </p:nvCxnSpPr>
        <p:spPr>
          <a:xfrm flipH="1">
            <a:off x="3034280" y="1806359"/>
            <a:ext cx="662795" cy="29566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050637" name="Rectangle 111"/>
          <p:cNvSpPr/>
          <p:nvPr/>
        </p:nvSpPr>
        <p:spPr>
          <a:xfrm>
            <a:off x="3441422" y="1461852"/>
            <a:ext cx="902811" cy="307777"/>
          </a:xfrm>
          <a:prstGeom prst="rect">
            <a:avLst/>
          </a:prstGeom>
        </p:spPr>
        <p:txBody>
          <a:bodyPr wrap="none">
            <a:spAutoFit/>
          </a:bodyPr>
          <a:p>
            <a:r>
              <a:rPr lang="zh-CN" altLang="en-US" sz="1400" b="1" dirty="0">
                <a:latin typeface="华文楷体" panose="02010600040101010101" pitchFamily="2" charset="-122"/>
                <a:ea typeface="华文楷体" panose="02010600040101010101" pitchFamily="2" charset="-122"/>
              </a:rPr>
              <a:t>售后服务</a:t>
            </a:r>
            <a:endParaRPr lang="en-US" altLang="zh-CN" sz="1400" b="1" dirty="0">
              <a:latin typeface="华文楷体" panose="02010600040101010101" pitchFamily="2" charset="-122"/>
              <a:ea typeface="华文楷体" panose="02010600040101010101" pitchFamily="2" charset="-122"/>
            </a:endParaRPr>
          </a:p>
        </p:txBody>
      </p:sp>
      <p:sp>
        <p:nvSpPr>
          <p:cNvPr id="1050638" name="Freeform 21"/>
          <p:cNvSpPr>
            <a:spLocks noChangeAspect="1"/>
          </p:cNvSpPr>
          <p:nvPr/>
        </p:nvSpPr>
        <p:spPr bwMode="gray">
          <a:xfrm>
            <a:off x="4646226" y="1461645"/>
            <a:ext cx="266503" cy="255901"/>
          </a:xfrm>
          <a:custGeom>
            <a:avLst/>
            <a:gdLst/>
            <a:ahLst/>
            <a:cxnLst>
              <a:cxn ang="0">
                <a:pos x="60" y="55"/>
              </a:cxn>
              <a:cxn ang="0">
                <a:pos x="47" y="42"/>
              </a:cxn>
              <a:cxn ang="0">
                <a:pos x="52" y="32"/>
              </a:cxn>
              <a:cxn ang="0">
                <a:pos x="55" y="25"/>
              </a:cxn>
              <a:cxn ang="0">
                <a:pos x="54" y="21"/>
              </a:cxn>
              <a:cxn ang="0">
                <a:pos x="55" y="14"/>
              </a:cxn>
              <a:cxn ang="0">
                <a:pos x="39" y="0"/>
              </a:cxn>
              <a:cxn ang="0">
                <a:pos x="22" y="14"/>
              </a:cxn>
              <a:cxn ang="0">
                <a:pos x="23" y="21"/>
              </a:cxn>
              <a:cxn ang="0">
                <a:pos x="22" y="25"/>
              </a:cxn>
              <a:cxn ang="0">
                <a:pos x="26" y="32"/>
              </a:cxn>
              <a:cxn ang="0">
                <a:pos x="30" y="42"/>
              </a:cxn>
              <a:cxn ang="0">
                <a:pos x="17" y="55"/>
              </a:cxn>
              <a:cxn ang="0">
                <a:pos x="0" y="65"/>
              </a:cxn>
              <a:cxn ang="0">
                <a:pos x="0" y="74"/>
              </a:cxn>
              <a:cxn ang="0">
                <a:pos x="39" y="74"/>
              </a:cxn>
              <a:cxn ang="0">
                <a:pos x="77" y="74"/>
              </a:cxn>
              <a:cxn ang="0">
                <a:pos x="77" y="65"/>
              </a:cxn>
              <a:cxn ang="0">
                <a:pos x="60" y="55"/>
              </a:cxn>
            </a:cxnLst>
            <a:rect l="0" t="0" r="r" b="b"/>
            <a:pathLst>
              <a:path w="77" h="74">
                <a:moveTo>
                  <a:pt x="60" y="55"/>
                </a:moveTo>
                <a:cubicBezTo>
                  <a:pt x="50" y="51"/>
                  <a:pt x="47" y="48"/>
                  <a:pt x="47" y="42"/>
                </a:cubicBezTo>
                <a:cubicBezTo>
                  <a:pt x="47" y="38"/>
                  <a:pt x="50" y="39"/>
                  <a:pt x="52" y="32"/>
                </a:cubicBezTo>
                <a:cubicBezTo>
                  <a:pt x="52" y="29"/>
                  <a:pt x="55" y="31"/>
                  <a:pt x="55" y="25"/>
                </a:cubicBezTo>
                <a:cubicBezTo>
                  <a:pt x="55" y="22"/>
                  <a:pt x="54" y="21"/>
                  <a:pt x="54" y="21"/>
                </a:cubicBezTo>
                <a:cubicBezTo>
                  <a:pt x="54" y="21"/>
                  <a:pt x="55" y="17"/>
                  <a:pt x="55" y="14"/>
                </a:cubicBezTo>
                <a:cubicBezTo>
                  <a:pt x="55" y="10"/>
                  <a:pt x="53" y="0"/>
                  <a:pt x="39" y="0"/>
                </a:cubicBezTo>
                <a:cubicBezTo>
                  <a:pt x="25" y="0"/>
                  <a:pt x="22" y="10"/>
                  <a:pt x="22" y="14"/>
                </a:cubicBezTo>
                <a:cubicBezTo>
                  <a:pt x="23" y="17"/>
                  <a:pt x="23" y="21"/>
                  <a:pt x="23" y="21"/>
                </a:cubicBezTo>
                <a:cubicBezTo>
                  <a:pt x="23" y="21"/>
                  <a:pt x="22" y="22"/>
                  <a:pt x="22" y="25"/>
                </a:cubicBezTo>
                <a:cubicBezTo>
                  <a:pt x="22" y="31"/>
                  <a:pt x="25" y="29"/>
                  <a:pt x="26" y="32"/>
                </a:cubicBezTo>
                <a:cubicBezTo>
                  <a:pt x="27" y="39"/>
                  <a:pt x="30" y="38"/>
                  <a:pt x="30" y="42"/>
                </a:cubicBezTo>
                <a:cubicBezTo>
                  <a:pt x="30" y="48"/>
                  <a:pt x="27" y="51"/>
                  <a:pt x="17" y="55"/>
                </a:cubicBezTo>
                <a:cubicBezTo>
                  <a:pt x="7" y="59"/>
                  <a:pt x="0" y="62"/>
                  <a:pt x="0" y="65"/>
                </a:cubicBezTo>
                <a:cubicBezTo>
                  <a:pt x="0" y="68"/>
                  <a:pt x="0" y="74"/>
                  <a:pt x="0" y="74"/>
                </a:cubicBezTo>
                <a:cubicBezTo>
                  <a:pt x="39" y="74"/>
                  <a:pt x="39" y="74"/>
                  <a:pt x="39" y="74"/>
                </a:cubicBezTo>
                <a:cubicBezTo>
                  <a:pt x="77" y="74"/>
                  <a:pt x="77" y="74"/>
                  <a:pt x="77" y="74"/>
                </a:cubicBezTo>
                <a:cubicBezTo>
                  <a:pt x="77" y="74"/>
                  <a:pt x="77" y="68"/>
                  <a:pt x="77" y="65"/>
                </a:cubicBezTo>
                <a:cubicBezTo>
                  <a:pt x="77" y="62"/>
                  <a:pt x="71" y="59"/>
                  <a:pt x="60" y="55"/>
                </a:cubicBezTo>
                <a:close/>
              </a:path>
            </a:pathLst>
          </a:custGeom>
          <a:solidFill>
            <a:schemeClr val="accent5"/>
          </a:solidFill>
          <a:ln w="9525">
            <a:noFill/>
            <a:round/>
          </a:ln>
        </p:spPr>
        <p:txBody>
          <a:bodyPr vert="horz" wrap="square" lIns="91440" tIns="45720" rIns="91440" bIns="45720" numCol="1" anchor="t" anchorCtr="0" compatLnSpc="1"/>
          <a:p>
            <a:endParaRPr lang="de-DE" dirty="0">
              <a:solidFill>
                <a:srgbClr val="000000"/>
              </a:solidFill>
              <a:latin typeface="华文楷体" panose="02010600040101010101" pitchFamily="2" charset="-122"/>
              <a:ea typeface="华文楷体" panose="02010600040101010101" pitchFamily="2" charset="-122"/>
            </a:endParaRPr>
          </a:p>
        </p:txBody>
      </p:sp>
      <p:sp>
        <p:nvSpPr>
          <p:cNvPr id="1050639" name="Freeform 8"/>
          <p:cNvSpPr>
            <a:spLocks noEditPoints="1"/>
          </p:cNvSpPr>
          <p:nvPr/>
        </p:nvSpPr>
        <p:spPr bwMode="auto">
          <a:xfrm>
            <a:off x="3201588" y="1470244"/>
            <a:ext cx="301236" cy="279099"/>
          </a:xfrm>
          <a:custGeom>
            <a:avLst/>
            <a:gdLst>
              <a:gd name="T0" fmla="*/ 2881 w 5117"/>
              <a:gd name="T1" fmla="*/ 657 h 5118"/>
              <a:gd name="T2" fmla="*/ 2506 w 5117"/>
              <a:gd name="T3" fmla="*/ 813 h 5118"/>
              <a:gd name="T4" fmla="*/ 2194 w 5117"/>
              <a:gd name="T5" fmla="*/ 1079 h 5118"/>
              <a:gd name="T6" fmla="*/ 1984 w 5117"/>
              <a:gd name="T7" fmla="*/ 1415 h 5118"/>
              <a:gd name="T8" fmla="*/ 1888 w 5117"/>
              <a:gd name="T9" fmla="*/ 1787 h 5118"/>
              <a:gd name="T10" fmla="*/ 1902 w 5117"/>
              <a:gd name="T11" fmla="*/ 2169 h 5118"/>
              <a:gd name="T12" fmla="*/ 2026 w 5117"/>
              <a:gd name="T13" fmla="*/ 2533 h 5118"/>
              <a:gd name="T14" fmla="*/ 2262 w 5117"/>
              <a:gd name="T15" fmla="*/ 2856 h 5118"/>
              <a:gd name="T16" fmla="*/ 2594 w 5117"/>
              <a:gd name="T17" fmla="*/ 3096 h 5118"/>
              <a:gd name="T18" fmla="*/ 2982 w 5117"/>
              <a:gd name="T19" fmla="*/ 3222 h 5118"/>
              <a:gd name="T20" fmla="*/ 3395 w 5117"/>
              <a:gd name="T21" fmla="*/ 3222 h 5118"/>
              <a:gd name="T22" fmla="*/ 3781 w 5117"/>
              <a:gd name="T23" fmla="*/ 3096 h 5118"/>
              <a:gd name="T24" fmla="*/ 4113 w 5117"/>
              <a:gd name="T25" fmla="*/ 2856 h 5118"/>
              <a:gd name="T26" fmla="*/ 4355 w 5117"/>
              <a:gd name="T27" fmla="*/ 2524 h 5118"/>
              <a:gd name="T28" fmla="*/ 4481 w 5117"/>
              <a:gd name="T29" fmla="*/ 2136 h 5118"/>
              <a:gd name="T30" fmla="*/ 4481 w 5117"/>
              <a:gd name="T31" fmla="*/ 1723 h 5118"/>
              <a:gd name="T32" fmla="*/ 4355 w 5117"/>
              <a:gd name="T33" fmla="*/ 1337 h 5118"/>
              <a:gd name="T34" fmla="*/ 4113 w 5117"/>
              <a:gd name="T35" fmla="*/ 1005 h 5118"/>
              <a:gd name="T36" fmla="*/ 3781 w 5117"/>
              <a:gd name="T37" fmla="*/ 763 h 5118"/>
              <a:gd name="T38" fmla="*/ 3395 w 5117"/>
              <a:gd name="T39" fmla="*/ 637 h 5118"/>
              <a:gd name="T40" fmla="*/ 3302 w 5117"/>
              <a:gd name="T41" fmla="*/ 3 h 5118"/>
              <a:gd name="T42" fmla="*/ 3752 w 5117"/>
              <a:gd name="T43" fmla="*/ 83 h 5118"/>
              <a:gd name="T44" fmla="*/ 4175 w 5117"/>
              <a:gd name="T45" fmla="*/ 271 h 5118"/>
              <a:gd name="T46" fmla="*/ 4552 w 5117"/>
              <a:gd name="T47" fmla="*/ 566 h 5118"/>
              <a:gd name="T48" fmla="*/ 4856 w 5117"/>
              <a:gd name="T49" fmla="*/ 958 h 5118"/>
              <a:gd name="T50" fmla="*/ 5046 w 5117"/>
              <a:gd name="T51" fmla="*/ 1402 h 5118"/>
              <a:gd name="T52" fmla="*/ 5117 w 5117"/>
              <a:gd name="T53" fmla="*/ 1871 h 5118"/>
              <a:gd name="T54" fmla="*/ 5073 w 5117"/>
              <a:gd name="T55" fmla="*/ 2342 h 5118"/>
              <a:gd name="T56" fmla="*/ 4915 w 5117"/>
              <a:gd name="T57" fmla="*/ 2794 h 5118"/>
              <a:gd name="T58" fmla="*/ 4639 w 5117"/>
              <a:gd name="T59" fmla="*/ 3202 h 5118"/>
              <a:gd name="T60" fmla="*/ 4274 w 5117"/>
              <a:gd name="T61" fmla="*/ 3525 h 5118"/>
              <a:gd name="T62" fmla="*/ 3860 w 5117"/>
              <a:gd name="T63" fmla="*/ 3739 h 5118"/>
              <a:gd name="T64" fmla="*/ 3416 w 5117"/>
              <a:gd name="T65" fmla="*/ 3846 h 5118"/>
              <a:gd name="T66" fmla="*/ 2951 w 5117"/>
              <a:gd name="T67" fmla="*/ 3846 h 5118"/>
              <a:gd name="T68" fmla="*/ 2489 w 5117"/>
              <a:gd name="T69" fmla="*/ 3728 h 5118"/>
              <a:gd name="T70" fmla="*/ 700 w 5117"/>
              <a:gd name="T71" fmla="*/ 5028 h 5118"/>
              <a:gd name="T72" fmla="*/ 529 w 5117"/>
              <a:gd name="T73" fmla="*/ 5115 h 5118"/>
              <a:gd name="T74" fmla="*/ 386 w 5117"/>
              <a:gd name="T75" fmla="*/ 5104 h 5118"/>
              <a:gd name="T76" fmla="*/ 90 w 5117"/>
              <a:gd name="T77" fmla="*/ 4857 h 5118"/>
              <a:gd name="T78" fmla="*/ 3 w 5117"/>
              <a:gd name="T79" fmla="*/ 4685 h 5118"/>
              <a:gd name="T80" fmla="*/ 33 w 5117"/>
              <a:gd name="T81" fmla="*/ 4499 h 5118"/>
              <a:gd name="T82" fmla="*/ 1489 w 5117"/>
              <a:gd name="T83" fmla="*/ 2847 h 5118"/>
              <a:gd name="T84" fmla="*/ 1314 w 5117"/>
              <a:gd name="T85" fmla="*/ 2387 h 5118"/>
              <a:gd name="T86" fmla="*/ 1258 w 5117"/>
              <a:gd name="T87" fmla="*/ 1906 h 5118"/>
              <a:gd name="T88" fmla="*/ 1325 w 5117"/>
              <a:gd name="T89" fmla="*/ 1425 h 5118"/>
              <a:gd name="T90" fmla="*/ 1514 w 5117"/>
              <a:gd name="T91" fmla="*/ 969 h 5118"/>
              <a:gd name="T92" fmla="*/ 1823 w 5117"/>
              <a:gd name="T93" fmla="*/ 566 h 5118"/>
              <a:gd name="T94" fmla="*/ 2202 w 5117"/>
              <a:gd name="T95" fmla="*/ 271 h 5118"/>
              <a:gd name="T96" fmla="*/ 2625 w 5117"/>
              <a:gd name="T97" fmla="*/ 83 h 5118"/>
              <a:gd name="T98" fmla="*/ 3074 w 5117"/>
              <a:gd name="T99" fmla="*/ 3 h 5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17" h="5118">
                <a:moveTo>
                  <a:pt x="3188" y="622"/>
                </a:moveTo>
                <a:lnTo>
                  <a:pt x="3084" y="625"/>
                </a:lnTo>
                <a:lnTo>
                  <a:pt x="2982" y="637"/>
                </a:lnTo>
                <a:lnTo>
                  <a:pt x="2881" y="657"/>
                </a:lnTo>
                <a:lnTo>
                  <a:pt x="2782" y="685"/>
                </a:lnTo>
                <a:lnTo>
                  <a:pt x="2687" y="719"/>
                </a:lnTo>
                <a:lnTo>
                  <a:pt x="2594" y="763"/>
                </a:lnTo>
                <a:lnTo>
                  <a:pt x="2506" y="813"/>
                </a:lnTo>
                <a:lnTo>
                  <a:pt x="2420" y="870"/>
                </a:lnTo>
                <a:lnTo>
                  <a:pt x="2340" y="934"/>
                </a:lnTo>
                <a:lnTo>
                  <a:pt x="2262" y="1005"/>
                </a:lnTo>
                <a:lnTo>
                  <a:pt x="2194" y="1079"/>
                </a:lnTo>
                <a:lnTo>
                  <a:pt x="2130" y="1159"/>
                </a:lnTo>
                <a:lnTo>
                  <a:pt x="2076" y="1241"/>
                </a:lnTo>
                <a:lnTo>
                  <a:pt x="2026" y="1326"/>
                </a:lnTo>
                <a:lnTo>
                  <a:pt x="1984" y="1415"/>
                </a:lnTo>
                <a:lnTo>
                  <a:pt x="1950" y="1505"/>
                </a:lnTo>
                <a:lnTo>
                  <a:pt x="1922" y="1598"/>
                </a:lnTo>
                <a:lnTo>
                  <a:pt x="1902" y="1692"/>
                </a:lnTo>
                <a:lnTo>
                  <a:pt x="1888" y="1787"/>
                </a:lnTo>
                <a:lnTo>
                  <a:pt x="1880" y="1882"/>
                </a:lnTo>
                <a:lnTo>
                  <a:pt x="1880" y="1978"/>
                </a:lnTo>
                <a:lnTo>
                  <a:pt x="1888" y="2074"/>
                </a:lnTo>
                <a:lnTo>
                  <a:pt x="1902" y="2169"/>
                </a:lnTo>
                <a:lnTo>
                  <a:pt x="1922" y="2262"/>
                </a:lnTo>
                <a:lnTo>
                  <a:pt x="1950" y="2355"/>
                </a:lnTo>
                <a:lnTo>
                  <a:pt x="1984" y="2445"/>
                </a:lnTo>
                <a:lnTo>
                  <a:pt x="2026" y="2533"/>
                </a:lnTo>
                <a:lnTo>
                  <a:pt x="2076" y="2619"/>
                </a:lnTo>
                <a:lnTo>
                  <a:pt x="2130" y="2701"/>
                </a:lnTo>
                <a:lnTo>
                  <a:pt x="2194" y="2780"/>
                </a:lnTo>
                <a:lnTo>
                  <a:pt x="2262" y="2856"/>
                </a:lnTo>
                <a:lnTo>
                  <a:pt x="2340" y="2926"/>
                </a:lnTo>
                <a:lnTo>
                  <a:pt x="2420" y="2989"/>
                </a:lnTo>
                <a:lnTo>
                  <a:pt x="2506" y="3047"/>
                </a:lnTo>
                <a:lnTo>
                  <a:pt x="2594" y="3096"/>
                </a:lnTo>
                <a:lnTo>
                  <a:pt x="2687" y="3140"/>
                </a:lnTo>
                <a:lnTo>
                  <a:pt x="2782" y="3176"/>
                </a:lnTo>
                <a:lnTo>
                  <a:pt x="2881" y="3202"/>
                </a:lnTo>
                <a:lnTo>
                  <a:pt x="2982" y="3222"/>
                </a:lnTo>
                <a:lnTo>
                  <a:pt x="3084" y="3234"/>
                </a:lnTo>
                <a:lnTo>
                  <a:pt x="3188" y="3239"/>
                </a:lnTo>
                <a:lnTo>
                  <a:pt x="3292" y="3234"/>
                </a:lnTo>
                <a:lnTo>
                  <a:pt x="3395" y="3222"/>
                </a:lnTo>
                <a:lnTo>
                  <a:pt x="3496" y="3202"/>
                </a:lnTo>
                <a:lnTo>
                  <a:pt x="3593" y="3176"/>
                </a:lnTo>
                <a:lnTo>
                  <a:pt x="3690" y="3140"/>
                </a:lnTo>
                <a:lnTo>
                  <a:pt x="3781" y="3096"/>
                </a:lnTo>
                <a:lnTo>
                  <a:pt x="3871" y="3047"/>
                </a:lnTo>
                <a:lnTo>
                  <a:pt x="3956" y="2989"/>
                </a:lnTo>
                <a:lnTo>
                  <a:pt x="4037" y="2926"/>
                </a:lnTo>
                <a:lnTo>
                  <a:pt x="4113" y="2856"/>
                </a:lnTo>
                <a:lnTo>
                  <a:pt x="4184" y="2778"/>
                </a:lnTo>
                <a:lnTo>
                  <a:pt x="4248" y="2698"/>
                </a:lnTo>
                <a:lnTo>
                  <a:pt x="4305" y="2612"/>
                </a:lnTo>
                <a:lnTo>
                  <a:pt x="4355" y="2524"/>
                </a:lnTo>
                <a:lnTo>
                  <a:pt x="4399" y="2431"/>
                </a:lnTo>
                <a:lnTo>
                  <a:pt x="4433" y="2336"/>
                </a:lnTo>
                <a:lnTo>
                  <a:pt x="4461" y="2237"/>
                </a:lnTo>
                <a:lnTo>
                  <a:pt x="4481" y="2136"/>
                </a:lnTo>
                <a:lnTo>
                  <a:pt x="4493" y="2034"/>
                </a:lnTo>
                <a:lnTo>
                  <a:pt x="4496" y="1930"/>
                </a:lnTo>
                <a:lnTo>
                  <a:pt x="4493" y="1826"/>
                </a:lnTo>
                <a:lnTo>
                  <a:pt x="4481" y="1723"/>
                </a:lnTo>
                <a:lnTo>
                  <a:pt x="4461" y="1622"/>
                </a:lnTo>
                <a:lnTo>
                  <a:pt x="4433" y="1525"/>
                </a:lnTo>
                <a:lnTo>
                  <a:pt x="4399" y="1428"/>
                </a:lnTo>
                <a:lnTo>
                  <a:pt x="4355" y="1337"/>
                </a:lnTo>
                <a:lnTo>
                  <a:pt x="4305" y="1247"/>
                </a:lnTo>
                <a:lnTo>
                  <a:pt x="4248" y="1162"/>
                </a:lnTo>
                <a:lnTo>
                  <a:pt x="4184" y="1081"/>
                </a:lnTo>
                <a:lnTo>
                  <a:pt x="4113" y="1005"/>
                </a:lnTo>
                <a:lnTo>
                  <a:pt x="4037" y="934"/>
                </a:lnTo>
                <a:lnTo>
                  <a:pt x="3956" y="870"/>
                </a:lnTo>
                <a:lnTo>
                  <a:pt x="3871" y="813"/>
                </a:lnTo>
                <a:lnTo>
                  <a:pt x="3781" y="763"/>
                </a:lnTo>
                <a:lnTo>
                  <a:pt x="3690" y="719"/>
                </a:lnTo>
                <a:lnTo>
                  <a:pt x="3593" y="685"/>
                </a:lnTo>
                <a:lnTo>
                  <a:pt x="3496" y="657"/>
                </a:lnTo>
                <a:lnTo>
                  <a:pt x="3395" y="637"/>
                </a:lnTo>
                <a:lnTo>
                  <a:pt x="3292" y="625"/>
                </a:lnTo>
                <a:lnTo>
                  <a:pt x="3188" y="622"/>
                </a:lnTo>
                <a:close/>
                <a:moveTo>
                  <a:pt x="3188" y="0"/>
                </a:moveTo>
                <a:lnTo>
                  <a:pt x="3302" y="3"/>
                </a:lnTo>
                <a:lnTo>
                  <a:pt x="3416" y="14"/>
                </a:lnTo>
                <a:lnTo>
                  <a:pt x="3528" y="31"/>
                </a:lnTo>
                <a:lnTo>
                  <a:pt x="3641" y="54"/>
                </a:lnTo>
                <a:lnTo>
                  <a:pt x="3752" y="83"/>
                </a:lnTo>
                <a:lnTo>
                  <a:pt x="3860" y="121"/>
                </a:lnTo>
                <a:lnTo>
                  <a:pt x="3967" y="164"/>
                </a:lnTo>
                <a:lnTo>
                  <a:pt x="4073" y="214"/>
                </a:lnTo>
                <a:lnTo>
                  <a:pt x="4175" y="271"/>
                </a:lnTo>
                <a:lnTo>
                  <a:pt x="4274" y="335"/>
                </a:lnTo>
                <a:lnTo>
                  <a:pt x="4371" y="404"/>
                </a:lnTo>
                <a:lnTo>
                  <a:pt x="4464" y="482"/>
                </a:lnTo>
                <a:lnTo>
                  <a:pt x="4552" y="566"/>
                </a:lnTo>
                <a:lnTo>
                  <a:pt x="4639" y="657"/>
                </a:lnTo>
                <a:lnTo>
                  <a:pt x="4720" y="755"/>
                </a:lnTo>
                <a:lnTo>
                  <a:pt x="4791" y="854"/>
                </a:lnTo>
                <a:lnTo>
                  <a:pt x="4856" y="958"/>
                </a:lnTo>
                <a:lnTo>
                  <a:pt x="4915" y="1065"/>
                </a:lnTo>
                <a:lnTo>
                  <a:pt x="4965" y="1176"/>
                </a:lnTo>
                <a:lnTo>
                  <a:pt x="5008" y="1287"/>
                </a:lnTo>
                <a:lnTo>
                  <a:pt x="5046" y="1402"/>
                </a:lnTo>
                <a:lnTo>
                  <a:pt x="5073" y="1517"/>
                </a:lnTo>
                <a:lnTo>
                  <a:pt x="5095" y="1635"/>
                </a:lnTo>
                <a:lnTo>
                  <a:pt x="5111" y="1753"/>
                </a:lnTo>
                <a:lnTo>
                  <a:pt x="5117" y="1871"/>
                </a:lnTo>
                <a:lnTo>
                  <a:pt x="5117" y="1989"/>
                </a:lnTo>
                <a:lnTo>
                  <a:pt x="5111" y="2108"/>
                </a:lnTo>
                <a:lnTo>
                  <a:pt x="5095" y="2226"/>
                </a:lnTo>
                <a:lnTo>
                  <a:pt x="5073" y="2342"/>
                </a:lnTo>
                <a:lnTo>
                  <a:pt x="5046" y="2457"/>
                </a:lnTo>
                <a:lnTo>
                  <a:pt x="5008" y="2572"/>
                </a:lnTo>
                <a:lnTo>
                  <a:pt x="4965" y="2684"/>
                </a:lnTo>
                <a:lnTo>
                  <a:pt x="4915" y="2794"/>
                </a:lnTo>
                <a:lnTo>
                  <a:pt x="4856" y="2901"/>
                </a:lnTo>
                <a:lnTo>
                  <a:pt x="4791" y="3005"/>
                </a:lnTo>
                <a:lnTo>
                  <a:pt x="4720" y="3106"/>
                </a:lnTo>
                <a:lnTo>
                  <a:pt x="4639" y="3202"/>
                </a:lnTo>
                <a:lnTo>
                  <a:pt x="4552" y="3295"/>
                </a:lnTo>
                <a:lnTo>
                  <a:pt x="4464" y="3379"/>
                </a:lnTo>
                <a:lnTo>
                  <a:pt x="4371" y="3455"/>
                </a:lnTo>
                <a:lnTo>
                  <a:pt x="4274" y="3525"/>
                </a:lnTo>
                <a:lnTo>
                  <a:pt x="4175" y="3588"/>
                </a:lnTo>
                <a:lnTo>
                  <a:pt x="4073" y="3646"/>
                </a:lnTo>
                <a:lnTo>
                  <a:pt x="3967" y="3695"/>
                </a:lnTo>
                <a:lnTo>
                  <a:pt x="3860" y="3739"/>
                </a:lnTo>
                <a:lnTo>
                  <a:pt x="3752" y="3776"/>
                </a:lnTo>
                <a:lnTo>
                  <a:pt x="3641" y="3807"/>
                </a:lnTo>
                <a:lnTo>
                  <a:pt x="3528" y="3830"/>
                </a:lnTo>
                <a:lnTo>
                  <a:pt x="3416" y="3846"/>
                </a:lnTo>
                <a:lnTo>
                  <a:pt x="3302" y="3857"/>
                </a:lnTo>
                <a:lnTo>
                  <a:pt x="3188" y="3860"/>
                </a:lnTo>
                <a:lnTo>
                  <a:pt x="3069" y="3857"/>
                </a:lnTo>
                <a:lnTo>
                  <a:pt x="2951" y="3846"/>
                </a:lnTo>
                <a:lnTo>
                  <a:pt x="2833" y="3827"/>
                </a:lnTo>
                <a:lnTo>
                  <a:pt x="2717" y="3801"/>
                </a:lnTo>
                <a:lnTo>
                  <a:pt x="2602" y="3768"/>
                </a:lnTo>
                <a:lnTo>
                  <a:pt x="2489" y="3728"/>
                </a:lnTo>
                <a:lnTo>
                  <a:pt x="2377" y="3681"/>
                </a:lnTo>
                <a:lnTo>
                  <a:pt x="2268" y="3627"/>
                </a:lnTo>
                <a:lnTo>
                  <a:pt x="2163" y="3565"/>
                </a:lnTo>
                <a:lnTo>
                  <a:pt x="700" y="5028"/>
                </a:lnTo>
                <a:lnTo>
                  <a:pt x="662" y="5061"/>
                </a:lnTo>
                <a:lnTo>
                  <a:pt x="621" y="5085"/>
                </a:lnTo>
                <a:lnTo>
                  <a:pt x="576" y="5104"/>
                </a:lnTo>
                <a:lnTo>
                  <a:pt x="529" y="5115"/>
                </a:lnTo>
                <a:lnTo>
                  <a:pt x="481" y="5118"/>
                </a:lnTo>
                <a:lnTo>
                  <a:pt x="481" y="5118"/>
                </a:lnTo>
                <a:lnTo>
                  <a:pt x="433" y="5115"/>
                </a:lnTo>
                <a:lnTo>
                  <a:pt x="386" y="5104"/>
                </a:lnTo>
                <a:lnTo>
                  <a:pt x="341" y="5085"/>
                </a:lnTo>
                <a:lnTo>
                  <a:pt x="299" y="5061"/>
                </a:lnTo>
                <a:lnTo>
                  <a:pt x="261" y="5028"/>
                </a:lnTo>
                <a:lnTo>
                  <a:pt x="90" y="4857"/>
                </a:lnTo>
                <a:lnTo>
                  <a:pt x="57" y="4819"/>
                </a:lnTo>
                <a:lnTo>
                  <a:pt x="33" y="4777"/>
                </a:lnTo>
                <a:lnTo>
                  <a:pt x="14" y="4732"/>
                </a:lnTo>
                <a:lnTo>
                  <a:pt x="3" y="4685"/>
                </a:lnTo>
                <a:lnTo>
                  <a:pt x="0" y="4637"/>
                </a:lnTo>
                <a:lnTo>
                  <a:pt x="3" y="4590"/>
                </a:lnTo>
                <a:lnTo>
                  <a:pt x="14" y="4542"/>
                </a:lnTo>
                <a:lnTo>
                  <a:pt x="33" y="4499"/>
                </a:lnTo>
                <a:lnTo>
                  <a:pt x="57" y="4456"/>
                </a:lnTo>
                <a:lnTo>
                  <a:pt x="90" y="4418"/>
                </a:lnTo>
                <a:lnTo>
                  <a:pt x="1553" y="2955"/>
                </a:lnTo>
                <a:lnTo>
                  <a:pt x="1489" y="2847"/>
                </a:lnTo>
                <a:lnTo>
                  <a:pt x="1435" y="2736"/>
                </a:lnTo>
                <a:lnTo>
                  <a:pt x="1387" y="2622"/>
                </a:lnTo>
                <a:lnTo>
                  <a:pt x="1347" y="2505"/>
                </a:lnTo>
                <a:lnTo>
                  <a:pt x="1314" y="2387"/>
                </a:lnTo>
                <a:lnTo>
                  <a:pt x="1289" y="2269"/>
                </a:lnTo>
                <a:lnTo>
                  <a:pt x="1271" y="2148"/>
                </a:lnTo>
                <a:lnTo>
                  <a:pt x="1261" y="2027"/>
                </a:lnTo>
                <a:lnTo>
                  <a:pt x="1258" y="1906"/>
                </a:lnTo>
                <a:lnTo>
                  <a:pt x="1264" y="1784"/>
                </a:lnTo>
                <a:lnTo>
                  <a:pt x="1277" y="1663"/>
                </a:lnTo>
                <a:lnTo>
                  <a:pt x="1297" y="1543"/>
                </a:lnTo>
                <a:lnTo>
                  <a:pt x="1325" y="1425"/>
                </a:lnTo>
                <a:lnTo>
                  <a:pt x="1361" y="1307"/>
                </a:lnTo>
                <a:lnTo>
                  <a:pt x="1404" y="1193"/>
                </a:lnTo>
                <a:lnTo>
                  <a:pt x="1455" y="1079"/>
                </a:lnTo>
                <a:lnTo>
                  <a:pt x="1514" y="969"/>
                </a:lnTo>
                <a:lnTo>
                  <a:pt x="1579" y="862"/>
                </a:lnTo>
                <a:lnTo>
                  <a:pt x="1654" y="760"/>
                </a:lnTo>
                <a:lnTo>
                  <a:pt x="1735" y="660"/>
                </a:lnTo>
                <a:lnTo>
                  <a:pt x="1823" y="566"/>
                </a:lnTo>
                <a:lnTo>
                  <a:pt x="1913" y="482"/>
                </a:lnTo>
                <a:lnTo>
                  <a:pt x="2006" y="404"/>
                </a:lnTo>
                <a:lnTo>
                  <a:pt x="2102" y="335"/>
                </a:lnTo>
                <a:lnTo>
                  <a:pt x="2202" y="271"/>
                </a:lnTo>
                <a:lnTo>
                  <a:pt x="2304" y="214"/>
                </a:lnTo>
                <a:lnTo>
                  <a:pt x="2408" y="164"/>
                </a:lnTo>
                <a:lnTo>
                  <a:pt x="2517" y="121"/>
                </a:lnTo>
                <a:lnTo>
                  <a:pt x="2625" y="83"/>
                </a:lnTo>
                <a:lnTo>
                  <a:pt x="2735" y="54"/>
                </a:lnTo>
                <a:lnTo>
                  <a:pt x="2847" y="31"/>
                </a:lnTo>
                <a:lnTo>
                  <a:pt x="2960" y="14"/>
                </a:lnTo>
                <a:lnTo>
                  <a:pt x="3074" y="3"/>
                </a:lnTo>
                <a:lnTo>
                  <a:pt x="3188" y="0"/>
                </a:lnTo>
                <a:close/>
              </a:path>
            </a:pathLst>
          </a:custGeom>
          <a:solidFill>
            <a:srgbClr val="002776"/>
          </a:solidFill>
          <a:ln w="0">
            <a:noFill/>
            <a:prstDash val="solid"/>
            <a:round/>
          </a:ln>
        </p:spPr>
        <p:txBody>
          <a:bodyPr vert="horz" wrap="square" lIns="91440" tIns="45720" rIns="91440" bIns="45720" numCol="1" anchor="t" anchorCtr="0" compatLnSpc="1"/>
          <a:p>
            <a:pPr algn="r"/>
            <a:endParaRPr lang="en-US" sz="1100" kern="0" dirty="0">
              <a:solidFill>
                <a:srgbClr val="002776"/>
              </a:solidFill>
              <a:latin typeface="华文楷体" panose="02010600040101010101" pitchFamily="2" charset="-122"/>
              <a:ea typeface="华文楷体" panose="02010600040101010101" pitchFamily="2" charset="-122"/>
            </a:endParaRPr>
          </a:p>
        </p:txBody>
      </p:sp>
      <p:sp>
        <p:nvSpPr>
          <p:cNvPr id="1050640" name="Freeform 231"/>
          <p:cNvSpPr>
            <a:spLocks noChangeAspect="1" noEditPoints="1"/>
          </p:cNvSpPr>
          <p:nvPr/>
        </p:nvSpPr>
        <p:spPr bwMode="auto">
          <a:xfrm>
            <a:off x="6029484" y="1438863"/>
            <a:ext cx="342489" cy="304491"/>
          </a:xfrm>
          <a:custGeom>
            <a:avLst/>
            <a:gdLst>
              <a:gd name="T0" fmla="*/ 140 w 164"/>
              <a:gd name="T1" fmla="*/ 51 h 155"/>
              <a:gd name="T2" fmla="*/ 124 w 164"/>
              <a:gd name="T3" fmla="*/ 5 h 155"/>
              <a:gd name="T4" fmla="*/ 116 w 164"/>
              <a:gd name="T5" fmla="*/ 1 h 155"/>
              <a:gd name="T6" fmla="*/ 5 w 164"/>
              <a:gd name="T7" fmla="*/ 41 h 155"/>
              <a:gd name="T8" fmla="*/ 1 w 164"/>
              <a:gd name="T9" fmla="*/ 50 h 155"/>
              <a:gd name="T10" fmla="*/ 19 w 164"/>
              <a:gd name="T11" fmla="*/ 98 h 155"/>
              <a:gd name="T12" fmla="*/ 19 w 164"/>
              <a:gd name="T13" fmla="*/ 72 h 155"/>
              <a:gd name="T14" fmla="*/ 40 w 164"/>
              <a:gd name="T15" fmla="*/ 51 h 155"/>
              <a:gd name="T16" fmla="*/ 69 w 164"/>
              <a:gd name="T17" fmla="*/ 51 h 155"/>
              <a:gd name="T18" fmla="*/ 104 w 164"/>
              <a:gd name="T19" fmla="*/ 26 h 155"/>
              <a:gd name="T20" fmla="*/ 124 w 164"/>
              <a:gd name="T21" fmla="*/ 51 h 155"/>
              <a:gd name="T22" fmla="*/ 140 w 164"/>
              <a:gd name="T23" fmla="*/ 51 h 155"/>
              <a:gd name="T24" fmla="*/ 158 w 164"/>
              <a:gd name="T25" fmla="*/ 66 h 155"/>
              <a:gd name="T26" fmla="*/ 40 w 164"/>
              <a:gd name="T27" fmla="*/ 66 h 155"/>
              <a:gd name="T28" fmla="*/ 33 w 164"/>
              <a:gd name="T29" fmla="*/ 72 h 155"/>
              <a:gd name="T30" fmla="*/ 33 w 164"/>
              <a:gd name="T31" fmla="*/ 149 h 155"/>
              <a:gd name="T32" fmla="*/ 40 w 164"/>
              <a:gd name="T33" fmla="*/ 155 h 155"/>
              <a:gd name="T34" fmla="*/ 158 w 164"/>
              <a:gd name="T35" fmla="*/ 155 h 155"/>
              <a:gd name="T36" fmla="*/ 164 w 164"/>
              <a:gd name="T37" fmla="*/ 149 h 155"/>
              <a:gd name="T38" fmla="*/ 164 w 164"/>
              <a:gd name="T39" fmla="*/ 72 h 155"/>
              <a:gd name="T40" fmla="*/ 158 w 164"/>
              <a:gd name="T41" fmla="*/ 66 h 155"/>
              <a:gd name="T42" fmla="*/ 149 w 164"/>
              <a:gd name="T43" fmla="*/ 139 h 155"/>
              <a:gd name="T44" fmla="*/ 51 w 164"/>
              <a:gd name="T45" fmla="*/ 139 h 155"/>
              <a:gd name="T46" fmla="*/ 51 w 164"/>
              <a:gd name="T47" fmla="*/ 125 h 155"/>
              <a:gd name="T48" fmla="*/ 66 w 164"/>
              <a:gd name="T49" fmla="*/ 90 h 155"/>
              <a:gd name="T50" fmla="*/ 88 w 164"/>
              <a:gd name="T51" fmla="*/ 118 h 155"/>
              <a:gd name="T52" fmla="*/ 110 w 164"/>
              <a:gd name="T53" fmla="*/ 96 h 155"/>
              <a:gd name="T54" fmla="*/ 137 w 164"/>
              <a:gd name="T55" fmla="*/ 87 h 155"/>
              <a:gd name="T56" fmla="*/ 149 w 164"/>
              <a:gd name="T57" fmla="*/ 113 h 155"/>
              <a:gd name="T58" fmla="*/ 149 w 164"/>
              <a:gd name="T59"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155">
                <a:moveTo>
                  <a:pt x="140" y="51"/>
                </a:moveTo>
                <a:cubicBezTo>
                  <a:pt x="124" y="5"/>
                  <a:pt x="124" y="5"/>
                  <a:pt x="124" y="5"/>
                </a:cubicBezTo>
                <a:cubicBezTo>
                  <a:pt x="123" y="1"/>
                  <a:pt x="119" y="0"/>
                  <a:pt x="116" y="1"/>
                </a:cubicBezTo>
                <a:cubicBezTo>
                  <a:pt x="5" y="41"/>
                  <a:pt x="5" y="41"/>
                  <a:pt x="5" y="41"/>
                </a:cubicBezTo>
                <a:cubicBezTo>
                  <a:pt x="2" y="42"/>
                  <a:pt x="0" y="46"/>
                  <a:pt x="1" y="50"/>
                </a:cubicBezTo>
                <a:cubicBezTo>
                  <a:pt x="19" y="98"/>
                  <a:pt x="19" y="98"/>
                  <a:pt x="19" y="98"/>
                </a:cubicBezTo>
                <a:cubicBezTo>
                  <a:pt x="19" y="72"/>
                  <a:pt x="19" y="72"/>
                  <a:pt x="19" y="72"/>
                </a:cubicBezTo>
                <a:cubicBezTo>
                  <a:pt x="19" y="60"/>
                  <a:pt x="28" y="51"/>
                  <a:pt x="40" y="51"/>
                </a:cubicBezTo>
                <a:cubicBezTo>
                  <a:pt x="69" y="51"/>
                  <a:pt x="69" y="51"/>
                  <a:pt x="69" y="51"/>
                </a:cubicBezTo>
                <a:cubicBezTo>
                  <a:pt x="104" y="26"/>
                  <a:pt x="104" y="26"/>
                  <a:pt x="104" y="26"/>
                </a:cubicBezTo>
                <a:cubicBezTo>
                  <a:pt x="124" y="51"/>
                  <a:pt x="124" y="51"/>
                  <a:pt x="124" y="51"/>
                </a:cubicBezTo>
                <a:lnTo>
                  <a:pt x="140" y="51"/>
                </a:lnTo>
                <a:close/>
                <a:moveTo>
                  <a:pt x="158" y="66"/>
                </a:moveTo>
                <a:cubicBezTo>
                  <a:pt x="40" y="66"/>
                  <a:pt x="40" y="66"/>
                  <a:pt x="40" y="66"/>
                </a:cubicBezTo>
                <a:cubicBezTo>
                  <a:pt x="36" y="66"/>
                  <a:pt x="33" y="68"/>
                  <a:pt x="33" y="72"/>
                </a:cubicBezTo>
                <a:cubicBezTo>
                  <a:pt x="33" y="149"/>
                  <a:pt x="33" y="149"/>
                  <a:pt x="33" y="149"/>
                </a:cubicBezTo>
                <a:cubicBezTo>
                  <a:pt x="33" y="153"/>
                  <a:pt x="36" y="155"/>
                  <a:pt x="40" y="155"/>
                </a:cubicBezTo>
                <a:cubicBezTo>
                  <a:pt x="158" y="155"/>
                  <a:pt x="158" y="155"/>
                  <a:pt x="158" y="155"/>
                </a:cubicBezTo>
                <a:cubicBezTo>
                  <a:pt x="161" y="155"/>
                  <a:pt x="164" y="153"/>
                  <a:pt x="164" y="149"/>
                </a:cubicBezTo>
                <a:cubicBezTo>
                  <a:pt x="164" y="72"/>
                  <a:pt x="164" y="72"/>
                  <a:pt x="164" y="72"/>
                </a:cubicBezTo>
                <a:cubicBezTo>
                  <a:pt x="164" y="68"/>
                  <a:pt x="161" y="66"/>
                  <a:pt x="158" y="66"/>
                </a:cubicBezTo>
                <a:close/>
                <a:moveTo>
                  <a:pt x="149" y="139"/>
                </a:moveTo>
                <a:cubicBezTo>
                  <a:pt x="51" y="139"/>
                  <a:pt x="51" y="139"/>
                  <a:pt x="51" y="139"/>
                </a:cubicBezTo>
                <a:cubicBezTo>
                  <a:pt x="51" y="125"/>
                  <a:pt x="51" y="125"/>
                  <a:pt x="51" y="125"/>
                </a:cubicBezTo>
                <a:cubicBezTo>
                  <a:pt x="66" y="90"/>
                  <a:pt x="66" y="90"/>
                  <a:pt x="66" y="90"/>
                </a:cubicBezTo>
                <a:cubicBezTo>
                  <a:pt x="88" y="118"/>
                  <a:pt x="88" y="118"/>
                  <a:pt x="88" y="118"/>
                </a:cubicBezTo>
                <a:cubicBezTo>
                  <a:pt x="110" y="96"/>
                  <a:pt x="110" y="96"/>
                  <a:pt x="110" y="96"/>
                </a:cubicBezTo>
                <a:cubicBezTo>
                  <a:pt x="137" y="87"/>
                  <a:pt x="137" y="87"/>
                  <a:pt x="137" y="87"/>
                </a:cubicBezTo>
                <a:cubicBezTo>
                  <a:pt x="149" y="113"/>
                  <a:pt x="149" y="113"/>
                  <a:pt x="149" y="113"/>
                </a:cubicBezTo>
                <a:lnTo>
                  <a:pt x="149" y="139"/>
                </a:lnTo>
                <a:close/>
              </a:path>
            </a:pathLst>
          </a:custGeom>
          <a:solidFill>
            <a:srgbClr val="002776"/>
          </a:solidFill>
          <a:ln>
            <a:noFill/>
          </a:ln>
        </p:spPr>
        <p:txBody>
          <a:bodyPr vert="horz" wrap="square" lIns="101885" tIns="50941" rIns="101885" bIns="50941" numCol="1" anchor="t" anchorCtr="0" compatLnSpc="1"/>
          <a:p>
            <a:pPr defTabSz="1018540"/>
            <a:endParaRPr lang="en-US" dirty="0">
              <a:solidFill>
                <a:srgbClr val="000000"/>
              </a:solidFill>
              <a:latin typeface="华文楷体" panose="02010600040101010101" pitchFamily="2" charset="-122"/>
              <a:ea typeface="华文楷体" panose="02010600040101010101" pitchFamily="2" charset="-122"/>
            </a:endParaRPr>
          </a:p>
        </p:txBody>
      </p:sp>
      <p:sp>
        <p:nvSpPr>
          <p:cNvPr id="1050641" name="Rectangle 121"/>
          <p:cNvSpPr/>
          <p:nvPr/>
        </p:nvSpPr>
        <p:spPr>
          <a:xfrm>
            <a:off x="4488844" y="980728"/>
            <a:ext cx="1415772" cy="338554"/>
          </a:xfrm>
          <a:prstGeom prst="rect">
            <a:avLst/>
          </a:prstGeom>
          <a:solidFill>
            <a:srgbClr val="002776"/>
          </a:solidFill>
        </p:spPr>
        <p:txBody>
          <a:bodyPr wrap="none">
            <a:spAutoFit/>
          </a:bodyPr>
          <a:p>
            <a:r>
              <a:rPr lang="zh-CN" altLang="en-US" sz="1600" b="1" dirty="0">
                <a:solidFill>
                  <a:srgbClr val="FFFFFF"/>
                </a:solidFill>
                <a:latin typeface="华文楷体" panose="02010600040101010101" pitchFamily="2" charset="-122"/>
                <a:ea typeface="华文楷体" panose="02010600040101010101" pitchFamily="2" charset="-122"/>
              </a:rPr>
              <a:t>电站服务平台</a:t>
            </a:r>
            <a:endParaRPr lang="en-US" altLang="zh-CN" sz="1600" b="1" dirty="0">
              <a:solidFill>
                <a:srgbClr val="FFFFFF"/>
              </a:solidFill>
              <a:latin typeface="华文楷体" panose="02010600040101010101" pitchFamily="2" charset="-122"/>
              <a:ea typeface="华文楷体" panose="02010600040101010101" pitchFamily="2" charset="-122"/>
            </a:endParaRPr>
          </a:p>
        </p:txBody>
      </p:sp>
      <p:sp>
        <p:nvSpPr>
          <p:cNvPr id="1050642" name="5-Point Star 129"/>
          <p:cNvSpPr/>
          <p:nvPr/>
        </p:nvSpPr>
        <p:spPr>
          <a:xfrm>
            <a:off x="651257" y="4857027"/>
            <a:ext cx="240602" cy="244669"/>
          </a:xfrm>
          <a:prstGeom prst="star5">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43" name="TextBox 130"/>
          <p:cNvSpPr txBox="1"/>
          <p:nvPr/>
        </p:nvSpPr>
        <p:spPr>
          <a:xfrm rot="2080739">
            <a:off x="797953" y="5103614"/>
            <a:ext cx="1191212" cy="662797"/>
          </a:xfrm>
          <a:prstGeom prst="rect">
            <a:avLst/>
          </a:prstGeom>
          <a:noFill/>
          <a:ln>
            <a:solidFill>
              <a:srgbClr val="FF0000"/>
            </a:solidFill>
          </a:ln>
        </p:spPr>
        <p:txBody>
          <a:bodyPr wrap="square" lIns="36000" rIns="36000" rtlCol="0">
            <a:noAutofit/>
          </a:bodyPr>
          <a:p>
            <a:pPr algn="ctr"/>
            <a:r>
              <a:rPr lang="zh-CN" altLang="en-US" dirty="0">
                <a:solidFill>
                  <a:srgbClr val="FF0000"/>
                </a:solidFill>
                <a:latin typeface="华文楷体" panose="02010600040101010101" pitchFamily="2" charset="-122"/>
                <a:ea typeface="华文楷体" panose="02010600040101010101" pitchFamily="2" charset="-122"/>
              </a:rPr>
              <a:t>智能制造速赢点</a:t>
            </a:r>
            <a:endParaRPr lang="en-US" dirty="0">
              <a:solidFill>
                <a:srgbClr val="FF0000"/>
              </a:solidFill>
              <a:latin typeface="华文楷体" panose="02010600040101010101" pitchFamily="2" charset="-122"/>
              <a:ea typeface="华文楷体" panose="02010600040101010101" pitchFamily="2" charset="-122"/>
            </a:endParaRPr>
          </a:p>
        </p:txBody>
      </p:sp>
      <p:sp>
        <p:nvSpPr>
          <p:cNvPr id="1050644" name="椭圆 37"/>
          <p:cNvSpPr/>
          <p:nvPr/>
        </p:nvSpPr>
        <p:spPr bwMode="gray">
          <a:xfrm>
            <a:off x="6398137" y="3221767"/>
            <a:ext cx="1985107"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ea typeface="华文楷体" panose="02010600040101010101" pitchFamily="2" charset="-122"/>
              </a:rPr>
              <a:t>远程连续监控</a:t>
            </a:r>
            <a:endParaRPr lang="en-US" altLang="zh-CN" sz="1600" b="1" dirty="0">
              <a:solidFill>
                <a:srgbClr val="FFFFFF"/>
              </a:solidFill>
              <a:latin typeface="华文楷体" panose="02010600040101010101" pitchFamily="2" charset="-122"/>
              <a:ea typeface="华文楷体" panose="02010600040101010101" pitchFamily="2" charset="-122"/>
            </a:endParaRPr>
          </a:p>
          <a:p>
            <a:pPr algn="ctr">
              <a:lnSpc>
                <a:spcPct val="106000"/>
              </a:lnSpc>
              <a:buFont typeface="Wingdings 2" panose="05020102010507070707" pitchFamily="18" charset="2"/>
              <a:buNone/>
            </a:pPr>
            <a:r>
              <a:rPr lang="zh-CN" altLang="en-US" sz="1600" b="1" dirty="0">
                <a:solidFill>
                  <a:srgbClr val="FFFFFF"/>
                </a:solidFill>
                <a:latin typeface="华文楷体" panose="02010600040101010101" pitchFamily="2" charset="-122"/>
                <a:ea typeface="华文楷体" panose="02010600040101010101" pitchFamily="2" charset="-122"/>
              </a:rPr>
              <a:t>（故障预防）</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645" name="Rectangle 137"/>
          <p:cNvSpPr>
            <a:spLocks noChangeArrowheads="1"/>
          </p:cNvSpPr>
          <p:nvPr/>
        </p:nvSpPr>
        <p:spPr bwMode="auto">
          <a:xfrm>
            <a:off x="6854846" y="5386176"/>
            <a:ext cx="1086678" cy="453836"/>
          </a:xfrm>
          <a:prstGeom prst="rect">
            <a:avLst/>
          </a:prstGeom>
          <a:solidFill>
            <a:srgbClr val="29C2FF"/>
          </a:solidFill>
          <a:ln w="19050">
            <a:solidFill>
              <a:srgbClr val="29C2FF"/>
            </a:solidFill>
            <a:miter lim="800000"/>
          </a:ln>
        </p:spPr>
        <p:txBody>
          <a:bodyPr lIns="0" rIns="0" anchor="ctr"/>
          <a:p>
            <a:pPr algn="ctr" eaLnBrk="0" hangingPunct="0">
              <a:spcBef>
                <a:spcPts val="600"/>
              </a:spcBef>
            </a:pPr>
            <a:r>
              <a:rPr lang="zh-CN" altLang="en-US" sz="1600" b="1" kern="0" dirty="0">
                <a:solidFill>
                  <a:schemeClr val="bg1"/>
                </a:solidFill>
                <a:latin typeface="华文楷体" panose="02010600040101010101" pitchFamily="2" charset="-122"/>
                <a:ea typeface="华文楷体" panose="02010600040101010101" pitchFamily="2" charset="-122"/>
              </a:rPr>
              <a:t>智能化设备</a:t>
            </a:r>
            <a:endParaRPr lang="zh-CN" altLang="zh-CN" sz="1600" b="1" kern="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pic>
        <p:nvPicPr>
          <p:cNvPr id="2097219" name="Picture 92"/>
          <p:cNvPicPr>
            <a:picLocks noChangeAspect="1"/>
          </p:cNvPicPr>
          <p:nvPr/>
        </p:nvPicPr>
        <p:blipFill>
          <a:blip r:embed="rId1"/>
          <a:stretch>
            <a:fillRect/>
          </a:stretch>
        </p:blipFill>
        <p:spPr>
          <a:xfrm>
            <a:off x="3729672" y="2818796"/>
            <a:ext cx="1305107" cy="857370"/>
          </a:xfrm>
          <a:prstGeom prst="rect">
            <a:avLst/>
          </a:prstGeom>
        </p:spPr>
      </p:pic>
      <p:sp>
        <p:nvSpPr>
          <p:cNvPr id="1050649" name="Title 1"/>
          <p:cNvSpPr>
            <a:spLocks noGrp="1"/>
          </p:cNvSpPr>
          <p:nvPr>
            <p:ph type="title"/>
          </p:nvPr>
        </p:nvSpPr>
        <p:spPr/>
        <p:txBody>
          <a:bodyPr/>
          <a:p>
            <a:r>
              <a:rPr lang="zh-CN" altLang="en-US" dirty="0"/>
              <a:t>以电站服务为切入点，倒逼哈电产品的智能化</a:t>
            </a:r>
            <a:r>
              <a:rPr lang="en-US" altLang="zh-CN" dirty="0"/>
              <a:t>CPS</a:t>
            </a:r>
            <a:r>
              <a:rPr lang="zh-CN" altLang="en-US" dirty="0"/>
              <a:t>升级</a:t>
            </a:r>
            <a:endParaRPr lang="en-US" dirty="0"/>
          </a:p>
        </p:txBody>
      </p:sp>
      <p:sp>
        <p:nvSpPr>
          <p:cNvPr id="1050650" name="Rectangle 18"/>
          <p:cNvSpPr/>
          <p:nvPr/>
        </p:nvSpPr>
        <p:spPr>
          <a:xfrm>
            <a:off x="7167576" y="1267775"/>
            <a:ext cx="1758429" cy="400110"/>
          </a:xfrm>
          <a:prstGeom prst="rect">
            <a:avLst/>
          </a:prstGeom>
        </p:spPr>
        <p:txBody>
          <a:bodyPr wrap="square">
            <a:spAutoFit/>
          </a:bodyPr>
          <a:p>
            <a:r>
              <a:rPr lang="zh-CN" altLang="en-US" sz="2000" b="1" dirty="0">
                <a:solidFill>
                  <a:srgbClr val="000000"/>
                </a:solidFill>
                <a:latin typeface="华文楷体" panose="02010600040101010101" pitchFamily="2" charset="-122"/>
              </a:rPr>
              <a:t>电站服务平台</a:t>
            </a:r>
            <a:endParaRPr lang="en-US" sz="2000" b="1" dirty="0">
              <a:solidFill>
                <a:srgbClr val="000000"/>
              </a:solidFill>
            </a:endParaRPr>
          </a:p>
        </p:txBody>
      </p:sp>
      <p:sp>
        <p:nvSpPr>
          <p:cNvPr id="1050651" name="TextBox 51"/>
          <p:cNvSpPr txBox="1"/>
          <p:nvPr/>
        </p:nvSpPr>
        <p:spPr>
          <a:xfrm>
            <a:off x="230403" y="871188"/>
            <a:ext cx="2169272" cy="369332"/>
          </a:xfrm>
          <a:prstGeom prst="rect">
            <a:avLst/>
          </a:prstGeom>
          <a:solidFill>
            <a:srgbClr val="002776"/>
          </a:solidFill>
        </p:spPr>
        <p:txBody>
          <a:bodyPr wrap="square" rtlCol="0" anchor="ctr" anchorCtr="0">
            <a:spAutoFit/>
          </a:bodyPr>
          <a:p>
            <a:pPr algn="ctr"/>
            <a:r>
              <a:rPr lang="zh-CN" altLang="en-US" b="1" kern="0" dirty="0">
                <a:solidFill>
                  <a:srgbClr val="FFFFFF"/>
                </a:solidFill>
                <a:latin typeface="华文楷体" panose="02010600040101010101" pitchFamily="2" charset="-122"/>
              </a:rPr>
              <a:t>过去</a:t>
            </a:r>
            <a:endParaRPr lang="en-US" b="1" kern="0" dirty="0">
              <a:solidFill>
                <a:srgbClr val="FFFFFF"/>
              </a:solidFill>
            </a:endParaRPr>
          </a:p>
        </p:txBody>
      </p:sp>
      <p:sp>
        <p:nvSpPr>
          <p:cNvPr id="1050652" name="TextBox 51"/>
          <p:cNvSpPr txBox="1"/>
          <p:nvPr/>
        </p:nvSpPr>
        <p:spPr>
          <a:xfrm>
            <a:off x="3327665" y="871188"/>
            <a:ext cx="2262726" cy="369332"/>
          </a:xfrm>
          <a:prstGeom prst="rect">
            <a:avLst/>
          </a:prstGeom>
          <a:solidFill>
            <a:srgbClr val="002776"/>
          </a:solidFill>
        </p:spPr>
        <p:txBody>
          <a:bodyPr wrap="square" rtlCol="0" anchor="ctr" anchorCtr="0">
            <a:spAutoFit/>
          </a:bodyPr>
          <a:p>
            <a:pPr algn="ctr"/>
            <a:r>
              <a:rPr lang="zh-CN" altLang="en-US" b="1" kern="0" dirty="0">
                <a:solidFill>
                  <a:srgbClr val="FFFFFF"/>
                </a:solidFill>
                <a:latin typeface="华文楷体" panose="02010600040101010101" pitchFamily="2" charset="-122"/>
              </a:rPr>
              <a:t>未来</a:t>
            </a:r>
            <a:endParaRPr lang="en-US" b="1" kern="0" dirty="0">
              <a:solidFill>
                <a:srgbClr val="FFFFFF"/>
              </a:solidFill>
            </a:endParaRPr>
          </a:p>
        </p:txBody>
      </p:sp>
      <p:sp>
        <p:nvSpPr>
          <p:cNvPr id="1050653" name="Rectangle 22"/>
          <p:cNvSpPr/>
          <p:nvPr/>
        </p:nvSpPr>
        <p:spPr>
          <a:xfrm>
            <a:off x="6455847" y="2036345"/>
            <a:ext cx="3044196" cy="2103136"/>
          </a:xfrm>
          <a:prstGeom prst="rect">
            <a:avLst/>
          </a:prstGeom>
          <a:no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654" name="椭圆 37"/>
          <p:cNvSpPr/>
          <p:nvPr/>
        </p:nvSpPr>
        <p:spPr bwMode="gray">
          <a:xfrm>
            <a:off x="7009081" y="1763309"/>
            <a:ext cx="1985107" cy="564186"/>
          </a:xfrm>
          <a:prstGeom prst="ellipse">
            <a:avLst/>
          </a:prstGeom>
          <a:solidFill>
            <a:srgbClr val="002776"/>
          </a:solidFill>
          <a:ln w="19050" algn="ctr">
            <a:noFill/>
            <a:miter lim="800000"/>
          </a:ln>
        </p:spPr>
        <p:txBody>
          <a:bodyPr wrap="square" lIns="88900" tIns="88900" rIns="88900" bIns="88900" rtlCol="0" anchor="ctr"/>
          <a:p>
            <a:pPr algn="ctr">
              <a:lnSpc>
                <a:spcPct val="106000"/>
              </a:lnSpc>
              <a:buFont typeface="Wingdings 2" panose="05020102010507070707" pitchFamily="18" charset="2"/>
              <a:buNone/>
            </a:pPr>
            <a:r>
              <a:rPr lang="zh-CN" altLang="en-US" sz="1600" b="1" dirty="0">
                <a:solidFill>
                  <a:srgbClr val="FFFFFF"/>
                </a:solidFill>
              </a:rPr>
              <a:t>远程连续监控</a:t>
            </a:r>
            <a:endParaRPr lang="en-US" altLang="zh-CN" sz="1600" b="1" dirty="0">
              <a:solidFill>
                <a:srgbClr val="FFFFFF"/>
              </a:solidFill>
            </a:endParaRPr>
          </a:p>
          <a:p>
            <a:pPr algn="ctr">
              <a:lnSpc>
                <a:spcPct val="106000"/>
              </a:lnSpc>
              <a:buFont typeface="Wingdings 2" panose="05020102010507070707" pitchFamily="18" charset="2"/>
              <a:buNone/>
            </a:pPr>
            <a:r>
              <a:rPr lang="zh-CN" altLang="en-US" sz="1600" b="1" dirty="0">
                <a:solidFill>
                  <a:srgbClr val="FFFFFF"/>
                </a:solidFill>
              </a:rPr>
              <a:t>（预防）</a:t>
            </a:r>
            <a:endParaRPr lang="en-US" sz="1600" b="1" dirty="0">
              <a:solidFill>
                <a:srgbClr val="FFFFFF"/>
              </a:solidFill>
            </a:endParaRPr>
          </a:p>
        </p:txBody>
      </p:sp>
      <p:cxnSp>
        <p:nvCxnSpPr>
          <p:cNvPr id="3146070" name="Straight Arrow Connector 24"/>
          <p:cNvCxnSpPr/>
          <p:nvPr/>
        </p:nvCxnSpPr>
        <p:spPr>
          <a:xfrm>
            <a:off x="7659845" y="2542836"/>
            <a:ext cx="0" cy="15510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50655" name="Rectangle 162"/>
          <p:cNvSpPr>
            <a:spLocks noChangeArrowheads="1"/>
          </p:cNvSpPr>
          <p:nvPr/>
        </p:nvSpPr>
        <p:spPr bwMode="auto">
          <a:xfrm>
            <a:off x="8428869" y="2314814"/>
            <a:ext cx="948049" cy="458636"/>
          </a:xfrm>
          <a:prstGeom prst="rect">
            <a:avLst/>
          </a:prstGeom>
          <a:noFill/>
          <a:ln>
            <a:noFill/>
          </a:ln>
        </p:spPr>
        <p:txBody>
          <a:bodyPr wrap="none" lIns="88440" tIns="44220" rIns="88440" bIns="44220">
            <a:spAutoFit/>
          </a:bodyPr>
          <a:lstStyle>
            <a:lvl1pPr eaLnBrk="0" hangingPunct="0">
              <a:spcBef>
                <a:spcPct val="20000"/>
              </a:spcBef>
              <a:buChar char="•"/>
              <a:defRPr>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00A1DE"/>
              </a:buClr>
              <a:buFontTx/>
              <a:buNone/>
            </a:pPr>
            <a:r>
              <a:rPr lang="zh-CN" altLang="en-US" sz="1200" dirty="0">
                <a:solidFill>
                  <a:srgbClr val="264D73"/>
                </a:solidFill>
                <a:latin typeface="华文楷体" panose="02010600040101010101" pitchFamily="2" charset="-122"/>
                <a:ea typeface="华文楷体" panose="02010600040101010101" pitchFamily="2" charset="-122"/>
              </a:rPr>
              <a:t>设备状态、</a:t>
            </a:r>
            <a:endParaRPr lang="en-US" altLang="zh-CN" sz="1200" dirty="0">
              <a:solidFill>
                <a:srgbClr val="264D73"/>
              </a:solidFill>
              <a:latin typeface="华文楷体" panose="02010600040101010101" pitchFamily="2" charset="-122"/>
              <a:ea typeface="华文楷体" panose="02010600040101010101" pitchFamily="2" charset="-122"/>
            </a:endParaRPr>
          </a:p>
          <a:p>
            <a:pPr eaLnBrk="1" hangingPunct="1">
              <a:spcBef>
                <a:spcPct val="0"/>
              </a:spcBef>
              <a:buClr>
                <a:srgbClr val="00A1DE"/>
              </a:buClr>
              <a:buFontTx/>
              <a:buNone/>
            </a:pPr>
            <a:r>
              <a:rPr lang="zh-CN" altLang="en-US" sz="1200" dirty="0">
                <a:solidFill>
                  <a:srgbClr val="264D73"/>
                </a:solidFill>
                <a:latin typeface="华文楷体" panose="02010600040101010101" pitchFamily="2" charset="-122"/>
                <a:ea typeface="华文楷体" panose="02010600040101010101" pitchFamily="2" charset="-122"/>
              </a:rPr>
              <a:t>参数、</a:t>
            </a:r>
            <a:r>
              <a:rPr lang="en-US" altLang="zh-CN" sz="1200" dirty="0">
                <a:solidFill>
                  <a:srgbClr val="264D73"/>
                </a:solidFill>
                <a:latin typeface="华文楷体" panose="02010600040101010101" pitchFamily="2" charset="-122"/>
                <a:ea typeface="华文楷体" panose="02010600040101010101" pitchFamily="2" charset="-122"/>
              </a:rPr>
              <a:t>……</a:t>
            </a:r>
            <a:endParaRPr lang="en-US" altLang="en-US" sz="1200" dirty="0">
              <a:solidFill>
                <a:srgbClr val="264D73"/>
              </a:solidFill>
              <a:latin typeface="华文楷体" panose="02010600040101010101" pitchFamily="2" charset="-122"/>
              <a:ea typeface="华文楷体" panose="02010600040101010101" pitchFamily="2" charset="-122"/>
            </a:endParaRPr>
          </a:p>
        </p:txBody>
      </p:sp>
      <p:cxnSp>
        <p:nvCxnSpPr>
          <p:cNvPr id="3146071" name="Straight Arrow Connector 26"/>
          <p:cNvCxnSpPr/>
          <p:nvPr/>
        </p:nvCxnSpPr>
        <p:spPr bwMode="auto">
          <a:xfrm flipV="1">
            <a:off x="8209468" y="2532372"/>
            <a:ext cx="0" cy="1551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94" name="Group 27"/>
          <p:cNvGrpSpPr/>
          <p:nvPr/>
        </p:nvGrpSpPr>
        <p:grpSpPr>
          <a:xfrm>
            <a:off x="6593895" y="2793367"/>
            <a:ext cx="2806785" cy="730705"/>
            <a:chOff x="3321050" y="4811538"/>
            <a:chExt cx="2611438" cy="1545719"/>
          </a:xfrm>
        </p:grpSpPr>
        <p:sp>
          <p:nvSpPr>
            <p:cNvPr id="1050656" name="Rectangle 28"/>
            <p:cNvSpPr/>
            <p:nvPr/>
          </p:nvSpPr>
          <p:spPr bwMode="auto">
            <a:xfrm>
              <a:off x="3321050" y="4811538"/>
              <a:ext cx="2611438" cy="479003"/>
            </a:xfrm>
            <a:prstGeom prst="rect">
              <a:avLst/>
            </a:prstGeom>
            <a:solidFill>
              <a:srgbClr val="565656"/>
            </a:solidFill>
            <a:ln w="9525" cap="flat" cmpd="sng" algn="ctr">
              <a:noFill/>
              <a:prstDash val="solid"/>
              <a:round/>
              <a:headEnd type="none" w="med" len="med"/>
              <a:tailEnd type="none" w="med" len="med"/>
            </a:ln>
            <a:effectLst/>
          </p:spPr>
          <p:txBody>
            <a:bodyPr wrap="none" anchor="ctr"/>
            <a:p>
              <a:pPr algn="ctr"/>
              <a:r>
                <a:rPr lang="zh-CN" altLang="en-US" sz="1380" kern="0" dirty="0">
                  <a:solidFill>
                    <a:srgbClr val="FFFFFF"/>
                  </a:solidFill>
                  <a:latin typeface="华文楷体" panose="02010600040101010101" pitchFamily="2" charset="-122"/>
                  <a:cs typeface="Calibri" panose="020F0502020204030204" charset="0"/>
                </a:rPr>
                <a:t>现场设备</a:t>
              </a:r>
              <a:endParaRPr lang="en-US" sz="1380" kern="0" dirty="0">
                <a:solidFill>
                  <a:srgbClr val="FFFFFF"/>
                </a:solidFill>
                <a:latin typeface="华文楷体" panose="02010600040101010101" pitchFamily="2" charset="-122"/>
                <a:ea typeface="华文楷体" panose="02010600040101010101" pitchFamily="2" charset="-122"/>
                <a:cs typeface="Calibri" panose="020F0502020204030204" charset="0"/>
              </a:endParaRPr>
            </a:p>
          </p:txBody>
        </p:sp>
        <p:sp>
          <p:nvSpPr>
            <p:cNvPr id="1050657" name="Rectangle 29"/>
            <p:cNvSpPr/>
            <p:nvPr/>
          </p:nvSpPr>
          <p:spPr bwMode="auto">
            <a:xfrm>
              <a:off x="3321050" y="5290540"/>
              <a:ext cx="2611438" cy="1066717"/>
            </a:xfrm>
            <a:prstGeom prst="rect">
              <a:avLst/>
            </a:prstGeom>
            <a:solidFill>
              <a:schemeClr val="bg1">
                <a:lumMod val="65000"/>
              </a:schemeClr>
            </a:solidFill>
            <a:ln w="9525" cap="flat" cmpd="sng" algn="ctr">
              <a:noFill/>
              <a:prstDash val="solid"/>
              <a:round/>
              <a:headEnd type="none" w="med" len="med"/>
              <a:tailEnd type="none" w="med" len="med"/>
            </a:ln>
            <a:effectLst/>
          </p:spPr>
          <p:txBody>
            <a:bodyPr wrap="none" anchor="ctr"/>
            <a:p>
              <a:pPr algn="ctr"/>
              <a:endParaRPr lang="en-US" kern="0" dirty="0">
                <a:solidFill>
                  <a:srgbClr val="FFFFFF"/>
                </a:solidFill>
                <a:latin typeface="华文楷体" panose="02010600040101010101" pitchFamily="2" charset="-122"/>
                <a:ea typeface="华文楷体" panose="02010600040101010101" pitchFamily="2" charset="-122"/>
                <a:cs typeface="Calibri" panose="020F0502020204030204" charset="0"/>
              </a:endParaRPr>
            </a:p>
          </p:txBody>
        </p:sp>
        <p:pic>
          <p:nvPicPr>
            <p:cNvPr id="2097220" name="Picture 6"/>
            <p:cNvPicPr>
              <a:picLocks noChangeAspect="1" noChangeArrowheads="1"/>
            </p:cNvPicPr>
            <p:nvPr/>
          </p:nvPicPr>
          <p:blipFill>
            <a:blip r:embed="rId2" cstate="print"/>
            <a:srcRect/>
            <a:stretch>
              <a:fillRect/>
            </a:stretch>
          </p:blipFill>
          <p:spPr bwMode="auto">
            <a:xfrm>
              <a:off x="3338232" y="5322124"/>
              <a:ext cx="827696" cy="533251"/>
            </a:xfrm>
            <a:prstGeom prst="rect">
              <a:avLst/>
            </a:prstGeom>
            <a:noFill/>
            <a:ln>
              <a:noFill/>
            </a:ln>
          </p:spPr>
        </p:pic>
        <p:pic>
          <p:nvPicPr>
            <p:cNvPr id="2097221" name="Picture 9"/>
            <p:cNvPicPr>
              <a:picLocks noChangeAspect="1" noChangeArrowheads="1"/>
            </p:cNvPicPr>
            <p:nvPr/>
          </p:nvPicPr>
          <p:blipFill>
            <a:blip r:embed="rId3" cstate="print"/>
            <a:srcRect/>
            <a:stretch>
              <a:fillRect/>
            </a:stretch>
          </p:blipFill>
          <p:spPr bwMode="auto">
            <a:xfrm>
              <a:off x="4204332" y="5322124"/>
              <a:ext cx="844877" cy="533251"/>
            </a:xfrm>
            <a:prstGeom prst="rect">
              <a:avLst/>
            </a:prstGeom>
            <a:noFill/>
            <a:ln>
              <a:noFill/>
            </a:ln>
          </p:spPr>
        </p:pic>
        <p:pic>
          <p:nvPicPr>
            <p:cNvPr id="2097222" name="Picture 12"/>
            <p:cNvPicPr>
              <a:picLocks noChangeAspect="1" noChangeArrowheads="1"/>
            </p:cNvPicPr>
            <p:nvPr/>
          </p:nvPicPr>
          <p:blipFill>
            <a:blip r:embed="rId4" cstate="print"/>
            <a:srcRect/>
            <a:stretch>
              <a:fillRect/>
            </a:stretch>
          </p:blipFill>
          <p:spPr bwMode="auto">
            <a:xfrm>
              <a:off x="5087612" y="5322124"/>
              <a:ext cx="806474" cy="533250"/>
            </a:xfrm>
            <a:prstGeom prst="rect">
              <a:avLst/>
            </a:prstGeom>
            <a:noFill/>
            <a:ln>
              <a:noFill/>
            </a:ln>
          </p:spPr>
        </p:pic>
        <p:pic>
          <p:nvPicPr>
            <p:cNvPr id="2097223" name="Picture 3" descr="P_ST70_XX_04538v[1]"/>
            <p:cNvPicPr>
              <a:picLocks noChangeAspect="1" noChangeArrowheads="1"/>
            </p:cNvPicPr>
            <p:nvPr>
              <p:custDataLst>
                <p:tags r:id="rId5"/>
              </p:custDataLst>
            </p:nvPr>
          </p:nvPicPr>
          <p:blipFill>
            <a:blip r:embed="rId6" cstate="print"/>
            <a:srcRect/>
            <a:stretch>
              <a:fillRect/>
            </a:stretch>
          </p:blipFill>
          <p:spPr bwMode="auto">
            <a:xfrm>
              <a:off x="3341610" y="5886742"/>
              <a:ext cx="824317" cy="439148"/>
            </a:xfrm>
            <a:prstGeom prst="rect">
              <a:avLst/>
            </a:prstGeom>
            <a:noFill/>
            <a:ln>
              <a:noFill/>
            </a:ln>
          </p:spPr>
        </p:pic>
        <p:pic>
          <p:nvPicPr>
            <p:cNvPr id="2097224" name="Picture 1"/>
            <p:cNvPicPr>
              <a:picLocks noChangeAspect="1"/>
            </p:cNvPicPr>
            <p:nvPr/>
          </p:nvPicPr>
          <p:blipFill>
            <a:blip r:embed="rId7" cstate="print"/>
            <a:srcRect l="-402"/>
            <a:stretch>
              <a:fillRect/>
            </a:stretch>
          </p:blipFill>
          <p:spPr bwMode="auto">
            <a:xfrm>
              <a:off x="4204331" y="5886743"/>
              <a:ext cx="844877" cy="439148"/>
            </a:xfrm>
            <a:prstGeom prst="rect">
              <a:avLst/>
            </a:prstGeom>
            <a:noFill/>
            <a:ln>
              <a:noFill/>
            </a:ln>
          </p:spPr>
        </p:pic>
        <p:pic>
          <p:nvPicPr>
            <p:cNvPr id="2097225" name="Picture 30" descr="md_produkte"/>
            <p:cNvPicPr>
              <a:picLocks noChangeAspect="1" noChangeArrowheads="1"/>
            </p:cNvPicPr>
            <p:nvPr/>
          </p:nvPicPr>
          <p:blipFill>
            <a:blip r:embed="rId8" cstate="print"/>
            <a:srcRect l="-238"/>
            <a:stretch>
              <a:fillRect/>
            </a:stretch>
          </p:blipFill>
          <p:spPr bwMode="auto">
            <a:xfrm>
              <a:off x="5087612" y="5886742"/>
              <a:ext cx="806474" cy="439148"/>
            </a:xfrm>
            <a:prstGeom prst="rect">
              <a:avLst/>
            </a:prstGeom>
            <a:noFill/>
            <a:ln>
              <a:noFill/>
            </a:ln>
          </p:spPr>
        </p:pic>
      </p:grpSp>
      <p:sp>
        <p:nvSpPr>
          <p:cNvPr id="1050658" name="Rectangle 38"/>
          <p:cNvSpPr/>
          <p:nvPr/>
        </p:nvSpPr>
        <p:spPr>
          <a:xfrm>
            <a:off x="3406912" y="1285086"/>
            <a:ext cx="2104231" cy="338554"/>
          </a:xfrm>
          <a:prstGeom prst="rect">
            <a:avLst/>
          </a:prstGeom>
        </p:spPr>
        <p:txBody>
          <a:bodyPr wrap="square">
            <a:spAutoFit/>
          </a:bodyPr>
          <a:p>
            <a:r>
              <a:rPr lang="zh-CN" altLang="en-US" sz="1600" b="1" dirty="0">
                <a:solidFill>
                  <a:srgbClr val="000000"/>
                </a:solidFill>
                <a:latin typeface="华文楷体" panose="02010600040101010101" pitchFamily="2" charset="-122"/>
              </a:rPr>
              <a:t>具备感知能力的设备</a:t>
            </a:r>
            <a:endParaRPr lang="en-US" sz="1600" b="1" dirty="0">
              <a:solidFill>
                <a:srgbClr val="000000"/>
              </a:solidFill>
            </a:endParaRPr>
          </a:p>
        </p:txBody>
      </p:sp>
      <p:pic>
        <p:nvPicPr>
          <p:cNvPr id="2097226" name="Picture 41"/>
          <p:cNvPicPr>
            <a:picLocks noChangeAspect="1"/>
          </p:cNvPicPr>
          <p:nvPr/>
        </p:nvPicPr>
        <p:blipFill>
          <a:blip r:embed="rId9"/>
          <a:stretch>
            <a:fillRect/>
          </a:stretch>
        </p:blipFill>
        <p:spPr>
          <a:xfrm>
            <a:off x="657341" y="1645799"/>
            <a:ext cx="1305107" cy="857370"/>
          </a:xfrm>
          <a:prstGeom prst="rect">
            <a:avLst/>
          </a:prstGeom>
        </p:spPr>
      </p:pic>
      <p:pic>
        <p:nvPicPr>
          <p:cNvPr id="2097227" name="Picture 42"/>
          <p:cNvPicPr>
            <a:picLocks noChangeAspect="1"/>
          </p:cNvPicPr>
          <p:nvPr/>
        </p:nvPicPr>
        <p:blipFill>
          <a:blip r:embed="rId10"/>
          <a:stretch>
            <a:fillRect/>
          </a:stretch>
        </p:blipFill>
        <p:spPr>
          <a:xfrm>
            <a:off x="657341" y="3911323"/>
            <a:ext cx="1362265" cy="866896"/>
          </a:xfrm>
          <a:prstGeom prst="rect">
            <a:avLst/>
          </a:prstGeom>
        </p:spPr>
      </p:pic>
      <p:sp>
        <p:nvSpPr>
          <p:cNvPr id="1050659" name="Rectangle 43"/>
          <p:cNvSpPr/>
          <p:nvPr/>
        </p:nvSpPr>
        <p:spPr>
          <a:xfrm>
            <a:off x="230403" y="1285086"/>
            <a:ext cx="2104231" cy="338554"/>
          </a:xfrm>
          <a:prstGeom prst="rect">
            <a:avLst/>
          </a:prstGeom>
        </p:spPr>
        <p:txBody>
          <a:bodyPr wrap="square">
            <a:spAutoFit/>
          </a:bodyPr>
          <a:p>
            <a:pPr algn="ctr"/>
            <a:r>
              <a:rPr lang="zh-CN" altLang="en-US" sz="1600" b="1" dirty="0">
                <a:solidFill>
                  <a:srgbClr val="000000"/>
                </a:solidFill>
                <a:latin typeface="华文楷体" panose="02010600040101010101" pitchFamily="2" charset="-122"/>
              </a:rPr>
              <a:t>单一设备</a:t>
            </a:r>
            <a:endParaRPr lang="en-US" sz="1600" b="1" dirty="0">
              <a:solidFill>
                <a:srgbClr val="000000"/>
              </a:solidFill>
            </a:endParaRPr>
          </a:p>
        </p:txBody>
      </p:sp>
      <p:pic>
        <p:nvPicPr>
          <p:cNvPr id="2097228" name="Picture 45"/>
          <p:cNvPicPr>
            <a:picLocks noChangeAspect="1"/>
          </p:cNvPicPr>
          <p:nvPr/>
        </p:nvPicPr>
        <p:blipFill>
          <a:blip r:embed="rId9"/>
          <a:stretch>
            <a:fillRect/>
          </a:stretch>
        </p:blipFill>
        <p:spPr>
          <a:xfrm>
            <a:off x="3726704" y="1645799"/>
            <a:ext cx="1305107" cy="857370"/>
          </a:xfrm>
          <a:prstGeom prst="rect">
            <a:avLst/>
          </a:prstGeom>
        </p:spPr>
      </p:pic>
      <p:pic>
        <p:nvPicPr>
          <p:cNvPr id="2097229" name="Picture 46"/>
          <p:cNvPicPr>
            <a:picLocks noChangeAspect="1"/>
          </p:cNvPicPr>
          <p:nvPr/>
        </p:nvPicPr>
        <p:blipFill>
          <a:blip r:embed="rId10"/>
          <a:stretch>
            <a:fillRect/>
          </a:stretch>
        </p:blipFill>
        <p:spPr>
          <a:xfrm>
            <a:off x="3726704" y="3911323"/>
            <a:ext cx="1362265" cy="866896"/>
          </a:xfrm>
          <a:prstGeom prst="rect">
            <a:avLst/>
          </a:prstGeom>
        </p:spPr>
      </p:pic>
      <p:pic>
        <p:nvPicPr>
          <p:cNvPr id="2097230" name="Picture 48"/>
          <p:cNvPicPr>
            <a:picLocks noChangeAspect="1"/>
          </p:cNvPicPr>
          <p:nvPr/>
        </p:nvPicPr>
        <p:blipFill>
          <a:blip r:embed="rId11" cstate="print"/>
          <a:stretch>
            <a:fillRect/>
          </a:stretch>
        </p:blipFill>
        <p:spPr>
          <a:xfrm>
            <a:off x="4643863" y="4193934"/>
            <a:ext cx="970903" cy="698848"/>
          </a:xfrm>
          <a:prstGeom prst="rect">
            <a:avLst/>
          </a:prstGeom>
        </p:spPr>
      </p:pic>
      <p:pic>
        <p:nvPicPr>
          <p:cNvPr id="2097231" name="Picture 49"/>
          <p:cNvPicPr>
            <a:picLocks noChangeAspect="1"/>
          </p:cNvPicPr>
          <p:nvPr/>
        </p:nvPicPr>
        <p:blipFill>
          <a:blip r:embed="rId12" cstate="print"/>
          <a:stretch>
            <a:fillRect/>
          </a:stretch>
        </p:blipFill>
        <p:spPr>
          <a:xfrm>
            <a:off x="4643863" y="2320102"/>
            <a:ext cx="998340" cy="805182"/>
          </a:xfrm>
          <a:prstGeom prst="rect">
            <a:avLst/>
          </a:prstGeom>
        </p:spPr>
      </p:pic>
      <p:pic>
        <p:nvPicPr>
          <p:cNvPr id="2097232" name="Picture 50"/>
          <p:cNvPicPr>
            <a:picLocks noChangeAspect="1"/>
          </p:cNvPicPr>
          <p:nvPr/>
        </p:nvPicPr>
        <p:blipFill>
          <a:blip r:embed="rId13" cstate="print"/>
          <a:stretch>
            <a:fillRect/>
          </a:stretch>
        </p:blipFill>
        <p:spPr>
          <a:xfrm>
            <a:off x="3114235" y="1872906"/>
            <a:ext cx="888548" cy="700366"/>
          </a:xfrm>
          <a:prstGeom prst="rect">
            <a:avLst/>
          </a:prstGeom>
        </p:spPr>
      </p:pic>
      <p:pic>
        <p:nvPicPr>
          <p:cNvPr id="2097233" name="Picture 51"/>
          <p:cNvPicPr>
            <a:picLocks noChangeAspect="1"/>
          </p:cNvPicPr>
          <p:nvPr/>
        </p:nvPicPr>
        <p:blipFill>
          <a:blip r:embed="rId14" cstate="print"/>
          <a:stretch>
            <a:fillRect/>
          </a:stretch>
        </p:blipFill>
        <p:spPr>
          <a:xfrm>
            <a:off x="3010237" y="3332261"/>
            <a:ext cx="945899" cy="711648"/>
          </a:xfrm>
          <a:prstGeom prst="rect">
            <a:avLst/>
          </a:prstGeom>
        </p:spPr>
      </p:pic>
      <p:sp>
        <p:nvSpPr>
          <p:cNvPr id="1050660" name="Oval 53"/>
          <p:cNvSpPr/>
          <p:nvPr/>
        </p:nvSpPr>
        <p:spPr>
          <a:xfrm>
            <a:off x="3057522" y="5006362"/>
            <a:ext cx="2557244" cy="487790"/>
          </a:xfrm>
          <a:prstGeom prst="ellips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eaLnBrk="0" hangingPunct="0">
              <a:spcBef>
                <a:spcPts val="600"/>
              </a:spcBef>
            </a:pPr>
            <a:endParaRPr lang="en-US" altLang="zh-CN" sz="1400" b="1" dirty="0">
              <a:solidFill>
                <a:srgbClr val="FFFFFF"/>
              </a:solidFill>
              <a:latin typeface="华文楷体" panose="02010600040101010101" pitchFamily="2" charset="-122"/>
            </a:endParaRPr>
          </a:p>
        </p:txBody>
      </p:sp>
      <p:sp>
        <p:nvSpPr>
          <p:cNvPr id="1050661" name="Rectangle 54"/>
          <p:cNvSpPr>
            <a:spLocks noChangeArrowheads="1"/>
          </p:cNvSpPr>
          <p:nvPr/>
        </p:nvSpPr>
        <p:spPr bwMode="auto">
          <a:xfrm>
            <a:off x="3358906" y="5023339"/>
            <a:ext cx="2160414" cy="453836"/>
          </a:xfrm>
          <a:prstGeom prst="rect">
            <a:avLst/>
          </a:prstGeom>
          <a:noFill/>
          <a:ln w="19050">
            <a:noFill/>
            <a:miter lim="800000"/>
          </a:ln>
        </p:spPr>
        <p:txBody>
          <a:bodyPr lIns="0" rIns="0" anchor="ctr"/>
          <a:p>
            <a:pPr algn="ctr" eaLnBrk="0" hangingPunct="0">
              <a:spcBef>
                <a:spcPts val="600"/>
              </a:spcBef>
            </a:pPr>
            <a:r>
              <a:rPr lang="zh-CN" altLang="en-US" sz="1400" b="1" dirty="0">
                <a:solidFill>
                  <a:srgbClr val="FFFFFF"/>
                </a:solidFill>
                <a:latin typeface="华文楷体" panose="02010600040101010101" pitchFamily="2" charset="-122"/>
              </a:rPr>
              <a:t>信息物理系统技术（</a:t>
            </a:r>
            <a:r>
              <a:rPr lang="en-US" altLang="zh-CN" sz="1400" b="1" dirty="0">
                <a:solidFill>
                  <a:srgbClr val="FFFFFF"/>
                </a:solidFill>
                <a:latin typeface="华文楷体" panose="02010600040101010101" pitchFamily="2" charset="-122"/>
              </a:rPr>
              <a:t>CPS</a:t>
            </a:r>
            <a:r>
              <a:rPr lang="zh-CN" altLang="en-US" sz="1400" b="1" dirty="0">
                <a:solidFill>
                  <a:srgbClr val="FFFFFF"/>
                </a:solidFill>
                <a:latin typeface="华文楷体" panose="02010600040101010101" pitchFamily="2" charset="-122"/>
              </a:rPr>
              <a:t>）</a:t>
            </a:r>
            <a:endParaRPr lang="zh-CN" altLang="zh-CN" sz="1400" b="1" kern="0" dirty="0">
              <a:solidFill>
                <a:srgbClr val="FFFFFF"/>
              </a:solidFill>
              <a:latin typeface="华文楷体" panose="02010600040101010101" pitchFamily="2" charset="-122"/>
            </a:endParaRPr>
          </a:p>
        </p:txBody>
      </p:sp>
      <p:sp>
        <p:nvSpPr>
          <p:cNvPr id="1050662" name="Up Arrow 55"/>
          <p:cNvSpPr/>
          <p:nvPr/>
        </p:nvSpPr>
        <p:spPr>
          <a:xfrm>
            <a:off x="3517708" y="4843056"/>
            <a:ext cx="153915" cy="277869"/>
          </a:xfrm>
          <a:prstGeom prst="upArrow">
            <a:avLst/>
          </a:prstGeom>
          <a:solidFill>
            <a:schemeClr val="tx2"/>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663" name="Up Arrow 56"/>
          <p:cNvSpPr/>
          <p:nvPr/>
        </p:nvSpPr>
        <p:spPr>
          <a:xfrm>
            <a:off x="4954853" y="4843056"/>
            <a:ext cx="153915" cy="277869"/>
          </a:xfrm>
          <a:prstGeom prst="upArrow">
            <a:avLst/>
          </a:prstGeom>
          <a:solidFill>
            <a:schemeClr val="tx2"/>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664" name="Up Arrow 57"/>
          <p:cNvSpPr/>
          <p:nvPr/>
        </p:nvSpPr>
        <p:spPr>
          <a:xfrm>
            <a:off x="4235772" y="4843056"/>
            <a:ext cx="153915" cy="277869"/>
          </a:xfrm>
          <a:prstGeom prst="upArrow">
            <a:avLst/>
          </a:prstGeom>
          <a:solidFill>
            <a:schemeClr val="tx2"/>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665" name="Rectangle 64"/>
          <p:cNvSpPr/>
          <p:nvPr/>
        </p:nvSpPr>
        <p:spPr>
          <a:xfrm>
            <a:off x="322805" y="5746751"/>
            <a:ext cx="1982535" cy="584775"/>
          </a:xfrm>
          <a:prstGeom prst="rect">
            <a:avLst/>
          </a:prstGeom>
          <a:ln w="38100">
            <a:solidFill>
              <a:srgbClr val="002776"/>
            </a:solidFill>
          </a:ln>
        </p:spPr>
        <p:txBody>
          <a:bodyPr wrap="square">
            <a:spAutoFit/>
          </a:bodyPr>
          <a:p>
            <a:r>
              <a:rPr lang="zh-CN" altLang="en-US" sz="1600" dirty="0">
                <a:solidFill>
                  <a:srgbClr val="000000"/>
                </a:solidFill>
                <a:latin typeface="华文楷体" panose="02010600040101010101" pitchFamily="2" charset="-122"/>
              </a:rPr>
              <a:t>靠现场、视频收集设备信息</a:t>
            </a:r>
            <a:endParaRPr lang="en-US" altLang="zh-CN" sz="1600" dirty="0">
              <a:solidFill>
                <a:srgbClr val="000000"/>
              </a:solidFill>
              <a:latin typeface="华文楷体" panose="02010600040101010101" pitchFamily="2" charset="-122"/>
            </a:endParaRPr>
          </a:p>
        </p:txBody>
      </p:sp>
      <p:sp>
        <p:nvSpPr>
          <p:cNvPr id="1050666" name="Rectangle 67"/>
          <p:cNvSpPr/>
          <p:nvPr/>
        </p:nvSpPr>
        <p:spPr>
          <a:xfrm>
            <a:off x="3344876" y="5746751"/>
            <a:ext cx="1982535" cy="584775"/>
          </a:xfrm>
          <a:prstGeom prst="rect">
            <a:avLst/>
          </a:prstGeom>
          <a:ln w="38100">
            <a:solidFill>
              <a:srgbClr val="002776"/>
            </a:solidFill>
          </a:ln>
        </p:spPr>
        <p:txBody>
          <a:bodyPr wrap="square">
            <a:spAutoFit/>
          </a:bodyPr>
          <a:p>
            <a:r>
              <a:rPr lang="zh-CN" altLang="en-US" sz="1600" dirty="0">
                <a:solidFill>
                  <a:srgbClr val="000000"/>
                </a:solidFill>
                <a:latin typeface="华文楷体" panose="02010600040101010101" pitchFamily="2" charset="-122"/>
              </a:rPr>
              <a:t>远程平台自动化采集设备信息</a:t>
            </a:r>
            <a:endParaRPr lang="en-US" altLang="zh-CN" sz="1600" dirty="0">
              <a:solidFill>
                <a:srgbClr val="000000"/>
              </a:solidFill>
              <a:latin typeface="华文楷体" panose="02010600040101010101" pitchFamily="2" charset="-122"/>
            </a:endParaRPr>
          </a:p>
        </p:txBody>
      </p:sp>
      <p:cxnSp>
        <p:nvCxnSpPr>
          <p:cNvPr id="3146072" name="Straight Connector 81"/>
          <p:cNvCxnSpPr>
            <a:stCxn id="2097227" idx="2"/>
            <a:endCxn id="1050665" idx="0"/>
          </p:cNvCxnSpPr>
          <p:nvPr/>
        </p:nvCxnSpPr>
        <p:spPr>
          <a:xfrm flipH="1">
            <a:off x="1314073" y="4778219"/>
            <a:ext cx="0" cy="968532"/>
          </a:xfrm>
          <a:prstGeom prst="line">
            <a:avLst/>
          </a:prstGeom>
          <a:ln w="28575">
            <a:solidFill>
              <a:srgbClr val="002776"/>
            </a:solidFill>
            <a:tailEnd type="none"/>
          </a:ln>
        </p:spPr>
        <p:style>
          <a:lnRef idx="1">
            <a:schemeClr val="dk1"/>
          </a:lnRef>
          <a:fillRef idx="0">
            <a:schemeClr val="dk1"/>
          </a:fillRef>
          <a:effectRef idx="0">
            <a:schemeClr val="dk1"/>
          </a:effectRef>
          <a:fontRef idx="minor">
            <a:schemeClr val="tx1"/>
          </a:fontRef>
        </p:style>
      </p:cxnSp>
      <p:cxnSp>
        <p:nvCxnSpPr>
          <p:cNvPr id="3146073" name="Straight Connector 82"/>
          <p:cNvCxnSpPr>
            <a:stCxn id="1050660" idx="4"/>
            <a:endCxn id="1050666" idx="0"/>
          </p:cNvCxnSpPr>
          <p:nvPr/>
        </p:nvCxnSpPr>
        <p:spPr>
          <a:xfrm>
            <a:off x="4336144" y="5494152"/>
            <a:ext cx="0" cy="252599"/>
          </a:xfrm>
          <a:prstGeom prst="line">
            <a:avLst/>
          </a:prstGeom>
          <a:ln w="28575">
            <a:tailEnd type="none"/>
          </a:ln>
        </p:spPr>
        <p:style>
          <a:lnRef idx="1">
            <a:schemeClr val="dk1"/>
          </a:lnRef>
          <a:fillRef idx="0">
            <a:schemeClr val="dk1"/>
          </a:fillRef>
          <a:effectRef idx="0">
            <a:schemeClr val="dk1"/>
          </a:effectRef>
          <a:fontRef idx="minor">
            <a:schemeClr val="tx1"/>
          </a:fontRef>
        </p:style>
      </p:cxnSp>
      <p:pic>
        <p:nvPicPr>
          <p:cNvPr id="2097234" name="Picture 91"/>
          <p:cNvPicPr>
            <a:picLocks noChangeAspect="1"/>
          </p:cNvPicPr>
          <p:nvPr/>
        </p:nvPicPr>
        <p:blipFill>
          <a:blip r:embed="rId1"/>
          <a:stretch>
            <a:fillRect/>
          </a:stretch>
        </p:blipFill>
        <p:spPr>
          <a:xfrm>
            <a:off x="657341" y="2818796"/>
            <a:ext cx="1305107" cy="857370"/>
          </a:xfrm>
          <a:prstGeom prst="rect">
            <a:avLst/>
          </a:prstGeom>
        </p:spPr>
      </p:pic>
      <p:sp>
        <p:nvSpPr>
          <p:cNvPr id="1050667" name="Rectangle 95"/>
          <p:cNvSpPr>
            <a:spLocks noChangeArrowheads="1"/>
          </p:cNvSpPr>
          <p:nvPr/>
        </p:nvSpPr>
        <p:spPr bwMode="auto">
          <a:xfrm>
            <a:off x="7434606" y="3927391"/>
            <a:ext cx="1086678" cy="453836"/>
          </a:xfrm>
          <a:prstGeom prst="rect">
            <a:avLst/>
          </a:prstGeom>
          <a:solidFill>
            <a:srgbClr val="29C2FF"/>
          </a:solidFill>
          <a:ln w="19050">
            <a:solidFill>
              <a:schemeClr val="bg1"/>
            </a:solidFill>
            <a:miter lim="800000"/>
          </a:ln>
        </p:spPr>
        <p:txBody>
          <a:bodyPr lIns="0" rIns="0" anchor="ctr"/>
          <a:p>
            <a:pPr algn="ctr" eaLnBrk="0" hangingPunct="0">
              <a:spcBef>
                <a:spcPts val="600"/>
              </a:spcBef>
            </a:pPr>
            <a:r>
              <a:rPr lang="zh-CN" altLang="en-US" sz="1600" b="1" kern="0" dirty="0">
                <a:solidFill>
                  <a:srgbClr val="FFFFFF"/>
                </a:solidFill>
                <a:latin typeface="华文楷体" panose="02010600040101010101" pitchFamily="2" charset="-122"/>
              </a:rPr>
              <a:t>智能化设备</a:t>
            </a:r>
            <a:endParaRPr lang="zh-CN" altLang="zh-CN" sz="1600" b="1" kern="0" dirty="0">
              <a:solidFill>
                <a:srgbClr val="FFFFFF"/>
              </a:solidFill>
              <a:latin typeface="华文楷体" panose="02010600040101010101" pitchFamily="2" charset="-122"/>
            </a:endParaRPr>
          </a:p>
        </p:txBody>
      </p:sp>
      <p:cxnSp>
        <p:nvCxnSpPr>
          <p:cNvPr id="3146074" name="Elbow Connector 100"/>
          <p:cNvCxnSpPr>
            <a:stCxn id="1050660" idx="6"/>
            <a:endCxn id="1050667" idx="2"/>
          </p:cNvCxnSpPr>
          <p:nvPr/>
        </p:nvCxnSpPr>
        <p:spPr>
          <a:xfrm flipV="1">
            <a:off x="5614766" y="4381227"/>
            <a:ext cx="2363179" cy="869030"/>
          </a:xfrm>
          <a:prstGeom prst="bentConnector2">
            <a:avLst/>
          </a:prstGeom>
          <a:ln w="76200">
            <a:solidFill>
              <a:srgbClr val="002776"/>
            </a:solidFill>
            <a:tailEnd type="triangle"/>
          </a:ln>
        </p:spPr>
        <p:style>
          <a:lnRef idx="1">
            <a:schemeClr val="dk1"/>
          </a:lnRef>
          <a:fillRef idx="0">
            <a:schemeClr val="dk1"/>
          </a:fillRef>
          <a:effectRef idx="0">
            <a:schemeClr val="dk1"/>
          </a:effectRef>
          <a:fontRef idx="minor">
            <a:schemeClr val="tx1"/>
          </a:fontRef>
        </p:style>
      </p:cxnSp>
      <p:cxnSp>
        <p:nvCxnSpPr>
          <p:cNvPr id="3146075" name="Straight Arrow Connector 102"/>
          <p:cNvCxnSpPr/>
          <p:nvPr/>
        </p:nvCxnSpPr>
        <p:spPr>
          <a:xfrm>
            <a:off x="2130627" y="5262485"/>
            <a:ext cx="752182" cy="0"/>
          </a:xfrm>
          <a:prstGeom prst="straightConnector1">
            <a:avLst/>
          </a:prstGeom>
          <a:ln w="76200">
            <a:solidFill>
              <a:srgbClr val="002776"/>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397" name=""/>
        <p:cNvGrpSpPr/>
        <p:nvPr/>
      </p:nvGrpSpPr>
      <p:grpSpPr>
        <a:xfrm>
          <a:off x="0" y="0"/>
          <a:ext cx="0" cy="0"/>
          <a:chOff x="0" y="0"/>
          <a:chExt cx="0" cy="0"/>
        </a:xfrm>
      </p:grpSpPr>
      <p:sp>
        <p:nvSpPr>
          <p:cNvPr id="1050671" name="Title 1"/>
          <p:cNvSpPr>
            <a:spLocks noGrp="1"/>
          </p:cNvSpPr>
          <p:nvPr>
            <p:ph type="title"/>
          </p:nvPr>
        </p:nvSpPr>
        <p:spPr/>
        <p:txBody>
          <a:bodyPr/>
          <a:p>
            <a:r>
              <a:rPr lang="zh-CN" altLang="en-US" dirty="0">
                <a:solidFill>
                  <a:prstClr val="black"/>
                </a:solidFill>
                <a:latin typeface="华文楷体" panose="02010600040101010101" pitchFamily="2" charset="-122"/>
              </a:rPr>
              <a:t>数字化营销服务平台和智能化产品相结合，支持哈电的制造服务业转型</a:t>
            </a:r>
            <a:endParaRPr lang="en-US" dirty="0">
              <a:solidFill>
                <a:prstClr val="black"/>
              </a:solidFill>
              <a:latin typeface="华文楷体" panose="02010600040101010101" pitchFamily="2" charset="-122"/>
            </a:endParaRPr>
          </a:p>
        </p:txBody>
      </p:sp>
      <p:sp>
        <p:nvSpPr>
          <p:cNvPr id="1050672" name="Rectangle 47"/>
          <p:cNvSpPr/>
          <p:nvPr/>
        </p:nvSpPr>
        <p:spPr>
          <a:xfrm>
            <a:off x="789930" y="1690786"/>
            <a:ext cx="1620957" cy="307777"/>
          </a:xfrm>
          <a:prstGeom prst="rect">
            <a:avLst/>
          </a:prstGeom>
        </p:spPr>
        <p:txBody>
          <a:bodyPr wrap="none">
            <a:spAutoFit/>
          </a:bodyPr>
          <a:p>
            <a:r>
              <a:rPr lang="zh-CN" altLang="en-US" sz="1400" dirty="0">
                <a:solidFill>
                  <a:srgbClr val="23373F"/>
                </a:solidFill>
                <a:latin typeface="华文楷体" panose="02010600040101010101" pitchFamily="2" charset="-122"/>
                <a:ea typeface="华文楷体" panose="02010600040101010101" pitchFamily="2" charset="-122"/>
              </a:rPr>
              <a:t>客户设备状态监测</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673" name="Rectangle 48"/>
          <p:cNvSpPr/>
          <p:nvPr/>
        </p:nvSpPr>
        <p:spPr>
          <a:xfrm>
            <a:off x="2332602" y="1690786"/>
            <a:ext cx="1441420" cy="307777"/>
          </a:xfrm>
          <a:prstGeom prst="rect">
            <a:avLst/>
          </a:prstGeom>
        </p:spPr>
        <p:txBody>
          <a:bodyPr wrap="none">
            <a:spAutoFit/>
          </a:bodyPr>
          <a:p>
            <a:r>
              <a:rPr lang="zh-CN" altLang="en-US" sz="1400" dirty="0">
                <a:solidFill>
                  <a:srgbClr val="23373F"/>
                </a:solidFill>
                <a:latin typeface="华文楷体" panose="02010600040101010101" pitchFamily="2" charset="-122"/>
                <a:ea typeface="华文楷体" panose="02010600040101010101" pitchFamily="2" charset="-122"/>
              </a:rPr>
              <a:t>客户预报性预测</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674" name="Rectangle 49"/>
          <p:cNvSpPr/>
          <p:nvPr/>
        </p:nvSpPr>
        <p:spPr>
          <a:xfrm>
            <a:off x="4054810" y="1700687"/>
            <a:ext cx="1261884" cy="307777"/>
          </a:xfrm>
          <a:prstGeom prst="rect">
            <a:avLst/>
          </a:prstGeom>
        </p:spPr>
        <p:txBody>
          <a:bodyPr wrap="none">
            <a:spAutoFit/>
          </a:bodyPr>
          <a:p>
            <a:r>
              <a:rPr lang="zh-CN" altLang="en-US" sz="1400" dirty="0">
                <a:solidFill>
                  <a:srgbClr val="23373F"/>
                </a:solidFill>
                <a:latin typeface="华文楷体" panose="02010600040101010101" pitchFamily="2" charset="-122"/>
                <a:ea typeface="华文楷体" panose="02010600040101010101" pitchFamily="2" charset="-122"/>
              </a:rPr>
              <a:t>客户运营优化</a:t>
            </a:r>
            <a:endParaRPr lang="en-US" sz="1400" dirty="0">
              <a:solidFill>
                <a:srgbClr val="000000"/>
              </a:solidFill>
              <a:latin typeface="华文楷体" panose="02010600040101010101" pitchFamily="2" charset="-122"/>
              <a:ea typeface="华文楷体" panose="02010600040101010101" pitchFamily="2" charset="-122"/>
            </a:endParaRPr>
          </a:p>
        </p:txBody>
      </p:sp>
      <p:pic>
        <p:nvPicPr>
          <p:cNvPr id="2097235" name="Picture 52"/>
          <p:cNvPicPr>
            <a:picLocks noChangeAspect="1"/>
          </p:cNvPicPr>
          <p:nvPr/>
        </p:nvPicPr>
        <p:blipFill>
          <a:blip r:embed="rId1"/>
          <a:stretch>
            <a:fillRect/>
          </a:stretch>
        </p:blipFill>
        <p:spPr>
          <a:xfrm>
            <a:off x="5782016" y="691929"/>
            <a:ext cx="1899272" cy="963670"/>
          </a:xfrm>
          <a:prstGeom prst="rect">
            <a:avLst/>
          </a:prstGeom>
        </p:spPr>
      </p:pic>
      <p:pic>
        <p:nvPicPr>
          <p:cNvPr id="2097236" name="Picture 53"/>
          <p:cNvPicPr>
            <a:picLocks noChangeAspect="1"/>
          </p:cNvPicPr>
          <p:nvPr/>
        </p:nvPicPr>
        <p:blipFill>
          <a:blip r:embed="rId2"/>
          <a:stretch>
            <a:fillRect/>
          </a:stretch>
        </p:blipFill>
        <p:spPr>
          <a:xfrm>
            <a:off x="2341447" y="779677"/>
            <a:ext cx="1348862" cy="777423"/>
          </a:xfrm>
          <a:prstGeom prst="rect">
            <a:avLst/>
          </a:prstGeom>
        </p:spPr>
      </p:pic>
      <p:pic>
        <p:nvPicPr>
          <p:cNvPr id="2097237" name="Picture 54"/>
          <p:cNvPicPr>
            <a:picLocks noChangeAspect="1"/>
          </p:cNvPicPr>
          <p:nvPr/>
        </p:nvPicPr>
        <p:blipFill>
          <a:blip r:embed="rId3"/>
          <a:stretch>
            <a:fillRect/>
          </a:stretch>
        </p:blipFill>
        <p:spPr>
          <a:xfrm>
            <a:off x="789315" y="779677"/>
            <a:ext cx="1497682" cy="777423"/>
          </a:xfrm>
          <a:prstGeom prst="rect">
            <a:avLst/>
          </a:prstGeom>
        </p:spPr>
      </p:pic>
      <p:pic>
        <p:nvPicPr>
          <p:cNvPr id="2097238" name="Picture 55"/>
          <p:cNvPicPr>
            <a:picLocks noChangeAspect="1"/>
          </p:cNvPicPr>
          <p:nvPr/>
        </p:nvPicPr>
        <p:blipFill>
          <a:blip r:embed="rId4"/>
          <a:stretch>
            <a:fillRect/>
          </a:stretch>
        </p:blipFill>
        <p:spPr>
          <a:xfrm>
            <a:off x="3725063" y="921509"/>
            <a:ext cx="2038074" cy="521618"/>
          </a:xfrm>
          <a:prstGeom prst="rect">
            <a:avLst/>
          </a:prstGeom>
        </p:spPr>
      </p:pic>
      <p:sp>
        <p:nvSpPr>
          <p:cNvPr id="1050675" name="Rectangle 56"/>
          <p:cNvSpPr/>
          <p:nvPr/>
        </p:nvSpPr>
        <p:spPr>
          <a:xfrm>
            <a:off x="6120101" y="1690785"/>
            <a:ext cx="1261884" cy="307777"/>
          </a:xfrm>
          <a:prstGeom prst="rect">
            <a:avLst/>
          </a:prstGeom>
        </p:spPr>
        <p:txBody>
          <a:bodyPr wrap="none">
            <a:spAutoFit/>
          </a:bodyPr>
          <a:p>
            <a:r>
              <a:rPr lang="zh-CN" altLang="en-US" sz="1400" dirty="0">
                <a:solidFill>
                  <a:srgbClr val="23373F"/>
                </a:solidFill>
                <a:latin typeface="华文楷体" panose="02010600040101010101" pitchFamily="2" charset="-122"/>
                <a:ea typeface="华文楷体" panose="02010600040101010101" pitchFamily="2" charset="-122"/>
              </a:rPr>
              <a:t>客户决策支持</a:t>
            </a:r>
            <a:endParaRPr lang="en-US" sz="1400" dirty="0">
              <a:solidFill>
                <a:srgbClr val="000000"/>
              </a:solidFill>
              <a:latin typeface="华文楷体" panose="02010600040101010101" pitchFamily="2" charset="-122"/>
              <a:ea typeface="华文楷体" panose="02010600040101010101" pitchFamily="2" charset="-122"/>
            </a:endParaRPr>
          </a:p>
        </p:txBody>
      </p:sp>
      <p:sp>
        <p:nvSpPr>
          <p:cNvPr id="1050676" name="Rectangle 106"/>
          <p:cNvSpPr>
            <a:spLocks noChangeArrowheads="1"/>
          </p:cNvSpPr>
          <p:nvPr/>
        </p:nvSpPr>
        <p:spPr bwMode="auto">
          <a:xfrm>
            <a:off x="8649699" y="862062"/>
            <a:ext cx="1143176" cy="686088"/>
          </a:xfrm>
          <a:prstGeom prst="rect">
            <a:avLst/>
          </a:prstGeom>
          <a:solidFill>
            <a:srgbClr val="29C2FF"/>
          </a:solidFill>
          <a:ln w="19050">
            <a:noFill/>
            <a:miter lim="800000"/>
          </a:ln>
        </p:spPr>
        <p:txBody>
          <a:bodyPr lIns="0" rIns="0" anchor="ctr"/>
          <a:p>
            <a:pPr algn="ctr" eaLnBrk="0" hangingPunct="0">
              <a:spcBef>
                <a:spcPts val="600"/>
              </a:spcBef>
            </a:pPr>
            <a:r>
              <a:rPr lang="zh-CN" altLang="en-US" sz="1600" b="1" kern="0" dirty="0">
                <a:solidFill>
                  <a:schemeClr val="bg1"/>
                </a:solidFill>
                <a:latin typeface="华文楷体" panose="02010600040101010101" pitchFamily="2" charset="-122"/>
                <a:ea typeface="华文楷体" panose="02010600040101010101" pitchFamily="2" charset="-122"/>
              </a:rPr>
              <a:t>制造服务产品体系</a:t>
            </a:r>
            <a:endParaRPr lang="zh-CN" altLang="zh-CN" sz="1600" b="1" kern="0" dirty="0">
              <a:solidFill>
                <a:schemeClr val="bg1"/>
              </a:solidFill>
              <a:latin typeface="华文楷体" panose="02010600040101010101" pitchFamily="2" charset="-122"/>
              <a:ea typeface="华文楷体" panose="02010600040101010101" pitchFamily="2" charset="-122"/>
            </a:endParaRPr>
          </a:p>
        </p:txBody>
      </p:sp>
      <p:grpSp>
        <p:nvGrpSpPr>
          <p:cNvPr id="398" name="Group 4"/>
          <p:cNvGrpSpPr/>
          <p:nvPr/>
        </p:nvGrpSpPr>
        <p:grpSpPr>
          <a:xfrm>
            <a:off x="2755939" y="2417236"/>
            <a:ext cx="1699929" cy="759342"/>
            <a:chOff x="2318927" y="2417236"/>
            <a:chExt cx="2012265" cy="880100"/>
          </a:xfrm>
        </p:grpSpPr>
        <p:sp>
          <p:nvSpPr>
            <p:cNvPr id="1050677" name="Rectangle 146"/>
            <p:cNvSpPr/>
            <p:nvPr/>
          </p:nvSpPr>
          <p:spPr>
            <a:xfrm>
              <a:off x="2318927" y="2587369"/>
              <a:ext cx="1985808" cy="709967"/>
            </a:xfrm>
            <a:prstGeom prst="rect">
              <a:avLst/>
            </a:prstGeom>
            <a:no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78" name="Rectangle 147"/>
            <p:cNvSpPr/>
            <p:nvPr/>
          </p:nvSpPr>
          <p:spPr>
            <a:xfrm>
              <a:off x="2406211" y="2417236"/>
              <a:ext cx="1852225" cy="276590"/>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ea typeface="华文楷体" panose="02010600040101010101" pitchFamily="2" charset="-122"/>
                </a:rPr>
                <a:t>水电服务平台</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679" name="Rectangle 148"/>
            <p:cNvSpPr/>
            <p:nvPr/>
          </p:nvSpPr>
          <p:spPr>
            <a:xfrm>
              <a:off x="2325791"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客户数据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sp>
          <p:nvSpPr>
            <p:cNvPr id="1050680" name="Rectangle 149"/>
            <p:cNvSpPr/>
            <p:nvPr/>
          </p:nvSpPr>
          <p:spPr>
            <a:xfrm>
              <a:off x="3262504"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合同数据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grpSp>
      <p:grpSp>
        <p:nvGrpSpPr>
          <p:cNvPr id="399" name="Group 3"/>
          <p:cNvGrpSpPr/>
          <p:nvPr/>
        </p:nvGrpSpPr>
        <p:grpSpPr>
          <a:xfrm>
            <a:off x="799147" y="2417236"/>
            <a:ext cx="1699929" cy="759342"/>
            <a:chOff x="187056" y="2417236"/>
            <a:chExt cx="2012265" cy="880100"/>
          </a:xfrm>
        </p:grpSpPr>
        <p:sp>
          <p:nvSpPr>
            <p:cNvPr id="1050681" name="Rectangle 150"/>
            <p:cNvSpPr/>
            <p:nvPr/>
          </p:nvSpPr>
          <p:spPr>
            <a:xfrm>
              <a:off x="187056" y="2587369"/>
              <a:ext cx="1985808" cy="709967"/>
            </a:xfrm>
            <a:prstGeom prst="rect">
              <a:avLst/>
            </a:prstGeom>
            <a:no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82" name="Rectangle 151"/>
            <p:cNvSpPr/>
            <p:nvPr/>
          </p:nvSpPr>
          <p:spPr>
            <a:xfrm>
              <a:off x="193920"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客户数据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sp>
          <p:nvSpPr>
            <p:cNvPr id="1050683" name="Rectangle 152"/>
            <p:cNvSpPr/>
            <p:nvPr/>
          </p:nvSpPr>
          <p:spPr>
            <a:xfrm>
              <a:off x="1130633"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合同数据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sp>
          <p:nvSpPr>
            <p:cNvPr id="1050684" name="Rectangle 153"/>
            <p:cNvSpPr/>
            <p:nvPr/>
          </p:nvSpPr>
          <p:spPr>
            <a:xfrm>
              <a:off x="299833" y="2417236"/>
              <a:ext cx="1767939" cy="281915"/>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ea typeface="华文楷体" panose="02010600040101010101" pitchFamily="2" charset="-122"/>
                </a:rPr>
                <a:t>火电服务平台</a:t>
              </a:r>
              <a:endParaRPr lang="en-US" sz="1600" b="1" dirty="0">
                <a:solidFill>
                  <a:srgbClr val="000000"/>
                </a:solidFill>
                <a:latin typeface="华文楷体" panose="02010600040101010101" pitchFamily="2" charset="-122"/>
                <a:ea typeface="华文楷体" panose="02010600040101010101" pitchFamily="2" charset="-122"/>
              </a:endParaRPr>
            </a:p>
          </p:txBody>
        </p:sp>
      </p:grpSp>
      <p:grpSp>
        <p:nvGrpSpPr>
          <p:cNvPr id="400" name="Group 5"/>
          <p:cNvGrpSpPr/>
          <p:nvPr/>
        </p:nvGrpSpPr>
        <p:grpSpPr>
          <a:xfrm>
            <a:off x="4710484" y="2417236"/>
            <a:ext cx="1699929" cy="759342"/>
            <a:chOff x="4450798" y="2417236"/>
            <a:chExt cx="2012265" cy="880100"/>
          </a:xfrm>
        </p:grpSpPr>
        <p:sp>
          <p:nvSpPr>
            <p:cNvPr id="1050685" name="Rectangle 154"/>
            <p:cNvSpPr/>
            <p:nvPr/>
          </p:nvSpPr>
          <p:spPr>
            <a:xfrm>
              <a:off x="4450798" y="2587369"/>
              <a:ext cx="1985808" cy="709967"/>
            </a:xfrm>
            <a:prstGeom prst="rect">
              <a:avLst/>
            </a:prstGeom>
            <a:no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86" name="Rectangle 155"/>
            <p:cNvSpPr/>
            <p:nvPr/>
          </p:nvSpPr>
          <p:spPr>
            <a:xfrm>
              <a:off x="4566021" y="2417236"/>
              <a:ext cx="1767939" cy="281915"/>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ea typeface="华文楷体" panose="02010600040101010101" pitchFamily="2" charset="-122"/>
                </a:rPr>
                <a:t>气电服务平台</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687" name="Rectangle 156"/>
            <p:cNvSpPr/>
            <p:nvPr/>
          </p:nvSpPr>
          <p:spPr>
            <a:xfrm>
              <a:off x="4457662"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客户数据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sp>
          <p:nvSpPr>
            <p:cNvPr id="1050688" name="Rectangle 157"/>
            <p:cNvSpPr/>
            <p:nvPr/>
          </p:nvSpPr>
          <p:spPr>
            <a:xfrm>
              <a:off x="5394375" y="2808273"/>
              <a:ext cx="1068688" cy="356723"/>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合同数据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grpSp>
      <p:sp>
        <p:nvSpPr>
          <p:cNvPr id="1050689" name="Oval 162"/>
          <p:cNvSpPr/>
          <p:nvPr/>
        </p:nvSpPr>
        <p:spPr>
          <a:xfrm>
            <a:off x="8695019" y="2417236"/>
            <a:ext cx="1064568" cy="961928"/>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chemeClr val="tx1"/>
              </a:solidFill>
              <a:latin typeface="华文楷体" panose="02010600040101010101" pitchFamily="2" charset="-122"/>
              <a:ea typeface="华文楷体" panose="02010600040101010101" pitchFamily="2" charset="-122"/>
            </a:endParaRPr>
          </a:p>
        </p:txBody>
      </p:sp>
      <p:sp>
        <p:nvSpPr>
          <p:cNvPr id="1050690" name="TextBox 163"/>
          <p:cNvSpPr txBox="1"/>
          <p:nvPr/>
        </p:nvSpPr>
        <p:spPr>
          <a:xfrm>
            <a:off x="8741757" y="2627477"/>
            <a:ext cx="979643" cy="813685"/>
          </a:xfrm>
          <a:prstGeom prst="rect">
            <a:avLst/>
          </a:prstGeom>
          <a:noFill/>
        </p:spPr>
        <p:txBody>
          <a:bodyPr wrap="square" lIns="36000" rIns="36000" rtlCol="0">
            <a:noAutofit/>
          </a:bodyPr>
          <a:p>
            <a:pPr algn="ctr"/>
            <a:r>
              <a:rPr lang="zh-CN" altLang="en-US" sz="1600" b="1" dirty="0">
                <a:solidFill>
                  <a:schemeClr val="bg1"/>
                </a:solidFill>
                <a:latin typeface="华文楷体" panose="02010600040101010101" pitchFamily="2" charset="-122"/>
                <a:ea typeface="华文楷体" panose="02010600040101010101" pitchFamily="2" charset="-122"/>
              </a:rPr>
              <a:t>营销服务平台</a:t>
            </a:r>
            <a:endParaRPr lang="en-US" sz="1600" b="1" dirty="0">
              <a:solidFill>
                <a:schemeClr val="bg1"/>
              </a:solidFill>
              <a:latin typeface="华文楷体" panose="02010600040101010101" pitchFamily="2" charset="-122"/>
              <a:ea typeface="华文楷体" panose="02010600040101010101" pitchFamily="2" charset="-122"/>
            </a:endParaRPr>
          </a:p>
        </p:txBody>
      </p:sp>
      <p:sp>
        <p:nvSpPr>
          <p:cNvPr id="1050691" name="Rectangle 158"/>
          <p:cNvSpPr/>
          <p:nvPr/>
        </p:nvSpPr>
        <p:spPr>
          <a:xfrm>
            <a:off x="6680540" y="2564025"/>
            <a:ext cx="1677579" cy="612553"/>
          </a:xfrm>
          <a:prstGeom prst="rect">
            <a:avLst/>
          </a:prstGeom>
          <a:no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692" name="Rectangle 159"/>
          <p:cNvSpPr/>
          <p:nvPr/>
        </p:nvSpPr>
        <p:spPr>
          <a:xfrm>
            <a:off x="6777879" y="2417236"/>
            <a:ext cx="1493527" cy="243234"/>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ea typeface="华文楷体" panose="02010600040101010101" pitchFamily="2" charset="-122"/>
              </a:rPr>
              <a:t>核电服务平台</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693" name="Rectangle 160"/>
          <p:cNvSpPr/>
          <p:nvPr/>
        </p:nvSpPr>
        <p:spPr>
          <a:xfrm>
            <a:off x="6686339" y="2754619"/>
            <a:ext cx="902811" cy="307777"/>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客户数据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sp>
        <p:nvSpPr>
          <p:cNvPr id="1050694" name="Rectangle 161"/>
          <p:cNvSpPr/>
          <p:nvPr/>
        </p:nvSpPr>
        <p:spPr>
          <a:xfrm>
            <a:off x="7477660" y="2754619"/>
            <a:ext cx="902811" cy="307777"/>
          </a:xfrm>
          <a:prstGeom prst="rect">
            <a:avLst/>
          </a:prstGeom>
          <a:solidFill>
            <a:srgbClr val="002776"/>
          </a:solidFill>
        </p:spPr>
        <p:txBody>
          <a:bodyPr wrap="none">
            <a:spAutoFit/>
          </a:bodyPr>
          <a:p>
            <a:pPr algn="ctr"/>
            <a:r>
              <a:rPr lang="zh-CN" altLang="en-US" sz="1400" b="1" dirty="0">
                <a:solidFill>
                  <a:srgbClr val="FFFFFF"/>
                </a:solidFill>
                <a:latin typeface="华文楷体" panose="02010600040101010101" pitchFamily="2" charset="-122"/>
                <a:ea typeface="华文楷体" panose="02010600040101010101" pitchFamily="2" charset="-122"/>
              </a:rPr>
              <a:t>合同数据</a:t>
            </a:r>
            <a:endParaRPr lang="en-US" altLang="zh-CN" sz="1400" b="1" dirty="0">
              <a:solidFill>
                <a:srgbClr val="FFFFFF"/>
              </a:solidFill>
              <a:latin typeface="华文楷体" panose="02010600040101010101" pitchFamily="2" charset="-122"/>
              <a:ea typeface="华文楷体" panose="02010600040101010101" pitchFamily="2" charset="-122"/>
            </a:endParaRPr>
          </a:p>
        </p:txBody>
      </p:sp>
      <p:cxnSp>
        <p:nvCxnSpPr>
          <p:cNvPr id="3146076" name="Straight Connector 164"/>
          <p:cNvCxnSpPr>
            <a:stCxn id="1050691" idx="3"/>
            <a:endCxn id="1050689" idx="2"/>
          </p:cNvCxnSpPr>
          <p:nvPr/>
        </p:nvCxnSpPr>
        <p:spPr>
          <a:xfrm>
            <a:off x="8358119" y="2870302"/>
            <a:ext cx="336900" cy="0"/>
          </a:xfrm>
          <a:prstGeom prst="line">
            <a:avLst/>
          </a:prstGeom>
          <a:ln w="28575">
            <a:tailEnd type="none"/>
          </a:ln>
        </p:spPr>
        <p:style>
          <a:lnRef idx="1">
            <a:schemeClr val="dk1"/>
          </a:lnRef>
          <a:fillRef idx="0">
            <a:schemeClr val="dk1"/>
          </a:fillRef>
          <a:effectRef idx="0">
            <a:schemeClr val="dk1"/>
          </a:effectRef>
          <a:fontRef idx="minor">
            <a:schemeClr val="tx1"/>
          </a:fontRef>
        </p:style>
      </p:cxnSp>
      <p:sp>
        <p:nvSpPr>
          <p:cNvPr id="1050695" name="Rectangle 168"/>
          <p:cNvSpPr/>
          <p:nvPr/>
        </p:nvSpPr>
        <p:spPr>
          <a:xfrm>
            <a:off x="3642690" y="4157993"/>
            <a:ext cx="2104231" cy="338554"/>
          </a:xfrm>
          <a:prstGeom prst="rect">
            <a:avLst/>
          </a:prstGeom>
        </p:spPr>
        <p:txBody>
          <a:bodyPr wrap="square">
            <a:spAutoFit/>
          </a:bodyPr>
          <a:p>
            <a:pPr algn="ctr"/>
            <a:r>
              <a:rPr lang="zh-CN" altLang="en-US" sz="1600" b="1" dirty="0">
                <a:solidFill>
                  <a:srgbClr val="000000"/>
                </a:solidFill>
                <a:latin typeface="华文楷体" panose="02010600040101010101" pitchFamily="2" charset="-122"/>
                <a:ea typeface="华文楷体" panose="02010600040101010101" pitchFamily="2" charset="-122"/>
              </a:rPr>
              <a:t>高速信息通道</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696" name="Freeform 62"/>
          <p:cNvSpPr>
            <a:spLocks noChangeAspect="1" noEditPoints="1"/>
          </p:cNvSpPr>
          <p:nvPr/>
        </p:nvSpPr>
        <p:spPr bwMode="gray">
          <a:xfrm rot="10800000">
            <a:off x="4350076" y="3731109"/>
            <a:ext cx="689460" cy="503716"/>
          </a:xfrm>
          <a:custGeom>
            <a:avLst/>
            <a:gdLst/>
            <a:ahLst/>
            <a:cxnLst>
              <a:cxn ang="0">
                <a:pos x="79" y="48"/>
              </a:cxn>
              <a:cxn ang="0">
                <a:pos x="66" y="39"/>
              </a:cxn>
              <a:cxn ang="0">
                <a:pos x="58" y="39"/>
              </a:cxn>
              <a:cxn ang="0">
                <a:pos x="72" y="49"/>
              </a:cxn>
              <a:cxn ang="0">
                <a:pos x="58" y="49"/>
              </a:cxn>
              <a:cxn ang="0">
                <a:pos x="57" y="50"/>
              </a:cxn>
              <a:cxn ang="0">
                <a:pos x="53" y="59"/>
              </a:cxn>
              <a:cxn ang="0">
                <a:pos x="29" y="59"/>
              </a:cxn>
              <a:cxn ang="0">
                <a:pos x="25" y="50"/>
              </a:cxn>
              <a:cxn ang="0">
                <a:pos x="24" y="49"/>
              </a:cxn>
              <a:cxn ang="0">
                <a:pos x="10" y="49"/>
              </a:cxn>
              <a:cxn ang="0">
                <a:pos x="24" y="39"/>
              </a:cxn>
              <a:cxn ang="0">
                <a:pos x="16" y="39"/>
              </a:cxn>
              <a:cxn ang="0">
                <a:pos x="3" y="48"/>
              </a:cxn>
              <a:cxn ang="0">
                <a:pos x="0" y="54"/>
              </a:cxn>
              <a:cxn ang="0">
                <a:pos x="2" y="66"/>
              </a:cxn>
              <a:cxn ang="0">
                <a:pos x="8" y="70"/>
              </a:cxn>
              <a:cxn ang="0">
                <a:pos x="74" y="70"/>
              </a:cxn>
              <a:cxn ang="0">
                <a:pos x="79" y="66"/>
              </a:cxn>
              <a:cxn ang="0">
                <a:pos x="82" y="54"/>
              </a:cxn>
              <a:cxn ang="0">
                <a:pos x="79" y="48"/>
              </a:cxn>
              <a:cxn ang="0">
                <a:pos x="62" y="21"/>
              </a:cxn>
              <a:cxn ang="0">
                <a:pos x="49" y="21"/>
              </a:cxn>
              <a:cxn ang="0">
                <a:pos x="49" y="0"/>
              </a:cxn>
              <a:cxn ang="0">
                <a:pos x="33" y="0"/>
              </a:cxn>
              <a:cxn ang="0">
                <a:pos x="33" y="21"/>
              </a:cxn>
              <a:cxn ang="0">
                <a:pos x="20" y="21"/>
              </a:cxn>
              <a:cxn ang="0">
                <a:pos x="41" y="41"/>
              </a:cxn>
              <a:cxn ang="0">
                <a:pos x="62" y="21"/>
              </a:cxn>
            </a:cxnLst>
            <a:rect l="0" t="0" r="r" b="b"/>
            <a:pathLst>
              <a:path w="82" h="70">
                <a:moveTo>
                  <a:pt x="79" y="48"/>
                </a:moveTo>
                <a:cubicBezTo>
                  <a:pt x="66" y="39"/>
                  <a:pt x="66" y="39"/>
                  <a:pt x="66" y="39"/>
                </a:cubicBezTo>
                <a:cubicBezTo>
                  <a:pt x="58" y="39"/>
                  <a:pt x="58" y="39"/>
                  <a:pt x="58" y="39"/>
                </a:cubicBezTo>
                <a:cubicBezTo>
                  <a:pt x="72" y="49"/>
                  <a:pt x="72" y="49"/>
                  <a:pt x="72" y="49"/>
                </a:cubicBezTo>
                <a:cubicBezTo>
                  <a:pt x="58" y="49"/>
                  <a:pt x="58" y="49"/>
                  <a:pt x="58" y="49"/>
                </a:cubicBezTo>
                <a:cubicBezTo>
                  <a:pt x="57" y="49"/>
                  <a:pt x="57" y="50"/>
                  <a:pt x="57" y="50"/>
                </a:cubicBezTo>
                <a:cubicBezTo>
                  <a:pt x="53" y="59"/>
                  <a:pt x="53" y="59"/>
                  <a:pt x="53" y="59"/>
                </a:cubicBezTo>
                <a:cubicBezTo>
                  <a:pt x="29" y="59"/>
                  <a:pt x="29" y="59"/>
                  <a:pt x="29" y="59"/>
                </a:cubicBezTo>
                <a:cubicBezTo>
                  <a:pt x="25" y="50"/>
                  <a:pt x="25" y="50"/>
                  <a:pt x="25" y="50"/>
                </a:cubicBezTo>
                <a:cubicBezTo>
                  <a:pt x="25" y="50"/>
                  <a:pt x="25" y="49"/>
                  <a:pt x="24" y="49"/>
                </a:cubicBezTo>
                <a:cubicBezTo>
                  <a:pt x="10" y="49"/>
                  <a:pt x="10" y="49"/>
                  <a:pt x="10" y="49"/>
                </a:cubicBezTo>
                <a:cubicBezTo>
                  <a:pt x="24" y="39"/>
                  <a:pt x="24" y="39"/>
                  <a:pt x="24" y="39"/>
                </a:cubicBezTo>
                <a:cubicBezTo>
                  <a:pt x="16" y="39"/>
                  <a:pt x="16" y="39"/>
                  <a:pt x="16" y="39"/>
                </a:cubicBezTo>
                <a:cubicBezTo>
                  <a:pt x="3" y="48"/>
                  <a:pt x="3" y="48"/>
                  <a:pt x="3" y="48"/>
                </a:cubicBezTo>
                <a:cubicBezTo>
                  <a:pt x="1" y="49"/>
                  <a:pt x="0" y="51"/>
                  <a:pt x="0" y="54"/>
                </a:cubicBezTo>
                <a:cubicBezTo>
                  <a:pt x="2" y="66"/>
                  <a:pt x="2" y="66"/>
                  <a:pt x="2" y="66"/>
                </a:cubicBezTo>
                <a:cubicBezTo>
                  <a:pt x="3" y="68"/>
                  <a:pt x="5" y="70"/>
                  <a:pt x="8" y="70"/>
                </a:cubicBezTo>
                <a:cubicBezTo>
                  <a:pt x="74" y="70"/>
                  <a:pt x="74" y="70"/>
                  <a:pt x="74" y="70"/>
                </a:cubicBezTo>
                <a:cubicBezTo>
                  <a:pt x="77" y="70"/>
                  <a:pt x="79" y="68"/>
                  <a:pt x="79" y="66"/>
                </a:cubicBezTo>
                <a:cubicBezTo>
                  <a:pt x="82" y="54"/>
                  <a:pt x="82" y="54"/>
                  <a:pt x="82" y="54"/>
                </a:cubicBezTo>
                <a:cubicBezTo>
                  <a:pt x="82" y="51"/>
                  <a:pt x="81" y="49"/>
                  <a:pt x="79" y="48"/>
                </a:cubicBezTo>
                <a:close/>
                <a:moveTo>
                  <a:pt x="62" y="21"/>
                </a:moveTo>
                <a:cubicBezTo>
                  <a:pt x="49" y="21"/>
                  <a:pt x="49" y="21"/>
                  <a:pt x="49" y="21"/>
                </a:cubicBezTo>
                <a:cubicBezTo>
                  <a:pt x="49" y="0"/>
                  <a:pt x="49" y="0"/>
                  <a:pt x="49" y="0"/>
                </a:cubicBezTo>
                <a:cubicBezTo>
                  <a:pt x="33" y="0"/>
                  <a:pt x="33" y="0"/>
                  <a:pt x="33" y="0"/>
                </a:cubicBezTo>
                <a:cubicBezTo>
                  <a:pt x="33" y="21"/>
                  <a:pt x="33" y="21"/>
                  <a:pt x="33" y="21"/>
                </a:cubicBezTo>
                <a:cubicBezTo>
                  <a:pt x="20" y="21"/>
                  <a:pt x="20" y="21"/>
                  <a:pt x="20" y="21"/>
                </a:cubicBezTo>
                <a:cubicBezTo>
                  <a:pt x="41" y="41"/>
                  <a:pt x="41" y="41"/>
                  <a:pt x="41" y="41"/>
                </a:cubicBezTo>
                <a:lnTo>
                  <a:pt x="62" y="21"/>
                </a:lnTo>
                <a:close/>
              </a:path>
            </a:pathLst>
          </a:custGeom>
          <a:solidFill>
            <a:srgbClr val="002776"/>
          </a:solidFill>
          <a:ln w="9525">
            <a:noFill/>
            <a:round/>
          </a:ln>
        </p:spPr>
        <p:txBody>
          <a:bodyPr vert="horz" wrap="square" lIns="91440" tIns="45720" rIns="91440" bIns="45720" numCol="1" anchor="t" anchorCtr="0" compatLnSpc="1"/>
          <a:p>
            <a:endParaRPr lang="de-DE" dirty="0">
              <a:solidFill>
                <a:srgbClr val="000000"/>
              </a:solidFill>
              <a:latin typeface="华文楷体" panose="02010600040101010101" pitchFamily="2" charset="-122"/>
              <a:ea typeface="华文楷体" panose="02010600040101010101" pitchFamily="2" charset="-122"/>
            </a:endParaRPr>
          </a:p>
        </p:txBody>
      </p:sp>
      <p:sp>
        <p:nvSpPr>
          <p:cNvPr id="1050697" name="Rectangle 170"/>
          <p:cNvSpPr/>
          <p:nvPr/>
        </p:nvSpPr>
        <p:spPr>
          <a:xfrm>
            <a:off x="2829676" y="3720695"/>
            <a:ext cx="1221828" cy="338554"/>
          </a:xfrm>
          <a:prstGeom prst="rect">
            <a:avLst/>
          </a:prstGeom>
        </p:spPr>
        <p:txBody>
          <a:bodyPr wrap="square">
            <a:spAutoFit/>
          </a:bodyPr>
          <a:p>
            <a:pPr algn="ctr"/>
            <a:r>
              <a:rPr lang="zh-CN" altLang="en-US" sz="1600" dirty="0">
                <a:solidFill>
                  <a:srgbClr val="000000"/>
                </a:solidFill>
                <a:latin typeface="华文楷体" panose="02010600040101010101" pitchFamily="2" charset="-122"/>
                <a:ea typeface="华文楷体" panose="02010600040101010101" pitchFamily="2" charset="-122"/>
              </a:rPr>
              <a:t>数据分类</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698" name="Rectangle 171"/>
          <p:cNvSpPr/>
          <p:nvPr/>
        </p:nvSpPr>
        <p:spPr>
          <a:xfrm>
            <a:off x="5371086" y="3708659"/>
            <a:ext cx="1739554" cy="338554"/>
          </a:xfrm>
          <a:prstGeom prst="rect">
            <a:avLst/>
          </a:prstGeom>
        </p:spPr>
        <p:txBody>
          <a:bodyPr wrap="square">
            <a:spAutoFit/>
          </a:bodyPr>
          <a:p>
            <a:pPr algn="ctr"/>
            <a:r>
              <a:rPr lang="zh-CN" altLang="en-US" sz="1600" dirty="0">
                <a:solidFill>
                  <a:srgbClr val="000000"/>
                </a:solidFill>
                <a:latin typeface="华文楷体" panose="02010600040101010101" pitchFamily="2" charset="-122"/>
                <a:ea typeface="华文楷体" panose="02010600040101010101" pitchFamily="2" charset="-122"/>
              </a:rPr>
              <a:t>安全、隐私控制</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699" name="Down Arrow 172"/>
          <p:cNvSpPr/>
          <p:nvPr/>
        </p:nvSpPr>
        <p:spPr>
          <a:xfrm rot="10800000">
            <a:off x="4574252" y="3363197"/>
            <a:ext cx="216000" cy="288000"/>
          </a:xfrm>
          <a:prstGeom prst="downArrow">
            <a:avLst/>
          </a:prstGeom>
          <a:solidFill>
            <a:srgbClr val="002776"/>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cxnSp>
        <p:nvCxnSpPr>
          <p:cNvPr id="3146077" name="Straight Arrow Connector 173"/>
          <p:cNvCxnSpPr/>
          <p:nvPr/>
        </p:nvCxnSpPr>
        <p:spPr>
          <a:xfrm>
            <a:off x="3922625" y="3889972"/>
            <a:ext cx="31769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46078" name="Straight Arrow Connector 174"/>
          <p:cNvCxnSpPr/>
          <p:nvPr/>
        </p:nvCxnSpPr>
        <p:spPr>
          <a:xfrm rot="10800000">
            <a:off x="5133587" y="3877936"/>
            <a:ext cx="31769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700" name="Oval 175"/>
          <p:cNvSpPr/>
          <p:nvPr/>
        </p:nvSpPr>
        <p:spPr>
          <a:xfrm>
            <a:off x="669614" y="4463493"/>
            <a:ext cx="7852033" cy="352711"/>
          </a:xfrm>
          <a:prstGeom prst="ellips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ea typeface="华文楷体" panose="02010600040101010101" pitchFamily="2" charset="-122"/>
              </a:rPr>
              <a:t>云网关（连接设备和外部网络）</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0701" name="Rectangle 176"/>
          <p:cNvSpPr/>
          <p:nvPr/>
        </p:nvSpPr>
        <p:spPr>
          <a:xfrm>
            <a:off x="5289049" y="4766694"/>
            <a:ext cx="1099015" cy="338554"/>
          </a:xfrm>
          <a:prstGeom prst="rect">
            <a:avLst/>
          </a:prstGeom>
        </p:spPr>
        <p:txBody>
          <a:bodyPr wrap="square">
            <a:spAutoFit/>
          </a:bodyPr>
          <a:p>
            <a:pPr algn="ctr"/>
            <a:r>
              <a:rPr lang="zh-CN" altLang="en-US" sz="1600" dirty="0">
                <a:solidFill>
                  <a:srgbClr val="000000"/>
                </a:solidFill>
                <a:latin typeface="华文楷体" panose="02010600040101010101" pitchFamily="2" charset="-122"/>
                <a:ea typeface="华文楷体" panose="02010600040101010101" pitchFamily="2" charset="-122"/>
              </a:rPr>
              <a:t>实时上传</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0702" name="Down Arrow 177"/>
          <p:cNvSpPr/>
          <p:nvPr/>
        </p:nvSpPr>
        <p:spPr>
          <a:xfrm rot="10800000">
            <a:off x="3860682" y="4873318"/>
            <a:ext cx="108284" cy="247542"/>
          </a:xfrm>
          <a:prstGeom prst="downArrow">
            <a:avLst/>
          </a:prstGeom>
          <a:solidFill>
            <a:srgbClr val="002776"/>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703" name="Down Arrow 178"/>
          <p:cNvSpPr/>
          <p:nvPr/>
        </p:nvSpPr>
        <p:spPr>
          <a:xfrm rot="10800000">
            <a:off x="5180765" y="4873318"/>
            <a:ext cx="108284" cy="247542"/>
          </a:xfrm>
          <a:prstGeom prst="downArrow">
            <a:avLst/>
          </a:prstGeom>
          <a:solidFill>
            <a:srgbClr val="002776"/>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704" name="Rectangle 179"/>
          <p:cNvSpPr/>
          <p:nvPr/>
        </p:nvSpPr>
        <p:spPr>
          <a:xfrm>
            <a:off x="3050288" y="4782134"/>
            <a:ext cx="918677" cy="338554"/>
          </a:xfrm>
          <a:prstGeom prst="rect">
            <a:avLst/>
          </a:prstGeom>
        </p:spPr>
        <p:txBody>
          <a:bodyPr wrap="square">
            <a:spAutoFit/>
          </a:bodyPr>
          <a:p>
            <a:pPr algn="ctr"/>
            <a:r>
              <a:rPr lang="zh-CN" altLang="en-US" sz="1600" dirty="0">
                <a:solidFill>
                  <a:srgbClr val="000000"/>
                </a:solidFill>
                <a:latin typeface="华文楷体" panose="02010600040101010101" pitchFamily="2" charset="-122"/>
                <a:ea typeface="华文楷体" panose="02010600040101010101" pitchFamily="2" charset="-122"/>
              </a:rPr>
              <a:t>批量</a:t>
            </a:r>
            <a:endParaRPr lang="en-US" sz="1600" dirty="0">
              <a:solidFill>
                <a:srgbClr val="000000"/>
              </a:solidFill>
              <a:latin typeface="华文楷体" panose="02010600040101010101" pitchFamily="2" charset="-122"/>
              <a:ea typeface="华文楷体" panose="02010600040101010101" pitchFamily="2" charset="-122"/>
            </a:endParaRPr>
          </a:p>
        </p:txBody>
      </p:sp>
      <p:grpSp>
        <p:nvGrpSpPr>
          <p:cNvPr id="401" name="Group 180"/>
          <p:cNvGrpSpPr/>
          <p:nvPr/>
        </p:nvGrpSpPr>
        <p:grpSpPr>
          <a:xfrm>
            <a:off x="495285" y="5384700"/>
            <a:ext cx="7954275" cy="1087915"/>
            <a:chOff x="606493" y="879298"/>
            <a:chExt cx="5805964" cy="911731"/>
          </a:xfrm>
        </p:grpSpPr>
        <p:pic>
          <p:nvPicPr>
            <p:cNvPr id="2097239" name="Picture 181"/>
            <p:cNvPicPr>
              <a:picLocks noChangeAspect="1"/>
            </p:cNvPicPr>
            <p:nvPr/>
          </p:nvPicPr>
          <p:blipFill>
            <a:blip r:embed="rId5"/>
            <a:stretch>
              <a:fillRect/>
            </a:stretch>
          </p:blipFill>
          <p:spPr>
            <a:xfrm>
              <a:off x="606493" y="1041593"/>
              <a:ext cx="723846" cy="525070"/>
            </a:xfrm>
            <a:prstGeom prst="rect">
              <a:avLst/>
            </a:prstGeom>
          </p:spPr>
        </p:pic>
        <p:pic>
          <p:nvPicPr>
            <p:cNvPr id="2097240" name="Picture 182"/>
            <p:cNvPicPr>
              <a:picLocks noChangeAspect="1"/>
            </p:cNvPicPr>
            <p:nvPr/>
          </p:nvPicPr>
          <p:blipFill>
            <a:blip r:embed="rId6"/>
            <a:stretch>
              <a:fillRect/>
            </a:stretch>
          </p:blipFill>
          <p:spPr>
            <a:xfrm>
              <a:off x="1614518" y="1034043"/>
              <a:ext cx="757987" cy="532620"/>
            </a:xfrm>
            <a:prstGeom prst="rect">
              <a:avLst/>
            </a:prstGeom>
          </p:spPr>
        </p:pic>
        <p:pic>
          <p:nvPicPr>
            <p:cNvPr id="2097241" name="Picture 183"/>
            <p:cNvPicPr>
              <a:picLocks noChangeAspect="1"/>
            </p:cNvPicPr>
            <p:nvPr/>
          </p:nvPicPr>
          <p:blipFill>
            <a:blip r:embed="rId7" cstate="print"/>
            <a:stretch>
              <a:fillRect/>
            </a:stretch>
          </p:blipFill>
          <p:spPr>
            <a:xfrm>
              <a:off x="1176413" y="1346377"/>
              <a:ext cx="565385" cy="444652"/>
            </a:xfrm>
            <a:prstGeom prst="rect">
              <a:avLst/>
            </a:prstGeom>
          </p:spPr>
        </p:pic>
        <p:pic>
          <p:nvPicPr>
            <p:cNvPr id="2097242" name="Picture 184"/>
            <p:cNvPicPr>
              <a:picLocks noChangeAspect="1"/>
            </p:cNvPicPr>
            <p:nvPr/>
          </p:nvPicPr>
          <p:blipFill>
            <a:blip r:embed="rId8"/>
            <a:stretch>
              <a:fillRect/>
            </a:stretch>
          </p:blipFill>
          <p:spPr>
            <a:xfrm>
              <a:off x="2642759" y="1034044"/>
              <a:ext cx="748702" cy="532619"/>
            </a:xfrm>
            <a:prstGeom prst="rect">
              <a:avLst/>
            </a:prstGeom>
          </p:spPr>
        </p:pic>
        <p:pic>
          <p:nvPicPr>
            <p:cNvPr id="2097243" name="Picture 185"/>
            <p:cNvPicPr>
              <a:picLocks noChangeAspect="1"/>
            </p:cNvPicPr>
            <p:nvPr/>
          </p:nvPicPr>
          <p:blipFill>
            <a:blip r:embed="rId9"/>
            <a:stretch>
              <a:fillRect/>
            </a:stretch>
          </p:blipFill>
          <p:spPr>
            <a:xfrm>
              <a:off x="3661715" y="1034043"/>
              <a:ext cx="752688" cy="532620"/>
            </a:xfrm>
            <a:prstGeom prst="rect">
              <a:avLst/>
            </a:prstGeom>
          </p:spPr>
        </p:pic>
        <p:pic>
          <p:nvPicPr>
            <p:cNvPr id="2097244" name="Picture 186"/>
            <p:cNvPicPr>
              <a:picLocks noChangeAspect="1"/>
            </p:cNvPicPr>
            <p:nvPr/>
          </p:nvPicPr>
          <p:blipFill>
            <a:blip r:embed="rId10"/>
            <a:stretch>
              <a:fillRect/>
            </a:stretch>
          </p:blipFill>
          <p:spPr>
            <a:xfrm>
              <a:off x="4680670" y="1041593"/>
              <a:ext cx="725822" cy="526504"/>
            </a:xfrm>
            <a:prstGeom prst="rect">
              <a:avLst/>
            </a:prstGeom>
          </p:spPr>
        </p:pic>
        <p:pic>
          <p:nvPicPr>
            <p:cNvPr id="2097245" name="Picture 187"/>
            <p:cNvPicPr>
              <a:picLocks noChangeAspect="1"/>
            </p:cNvPicPr>
            <p:nvPr/>
          </p:nvPicPr>
          <p:blipFill>
            <a:blip r:embed="rId11"/>
            <a:stretch>
              <a:fillRect/>
            </a:stretch>
          </p:blipFill>
          <p:spPr>
            <a:xfrm>
              <a:off x="5672761" y="1041593"/>
              <a:ext cx="739696" cy="525070"/>
            </a:xfrm>
            <a:prstGeom prst="rect">
              <a:avLst/>
            </a:prstGeom>
          </p:spPr>
        </p:pic>
        <p:pic>
          <p:nvPicPr>
            <p:cNvPr id="2097246" name="Picture 188"/>
            <p:cNvPicPr>
              <a:picLocks noChangeAspect="1"/>
            </p:cNvPicPr>
            <p:nvPr/>
          </p:nvPicPr>
          <p:blipFill>
            <a:blip r:embed="rId12" cstate="print"/>
            <a:stretch>
              <a:fillRect/>
            </a:stretch>
          </p:blipFill>
          <p:spPr>
            <a:xfrm>
              <a:off x="3262666" y="1341313"/>
              <a:ext cx="486504" cy="386672"/>
            </a:xfrm>
            <a:prstGeom prst="rect">
              <a:avLst/>
            </a:prstGeom>
          </p:spPr>
        </p:pic>
        <p:pic>
          <p:nvPicPr>
            <p:cNvPr id="2097247" name="Picture 189"/>
            <p:cNvPicPr>
              <a:picLocks noChangeAspect="1"/>
            </p:cNvPicPr>
            <p:nvPr/>
          </p:nvPicPr>
          <p:blipFill>
            <a:blip r:embed="rId13" cstate="print"/>
            <a:stretch>
              <a:fillRect/>
            </a:stretch>
          </p:blipFill>
          <p:spPr>
            <a:xfrm>
              <a:off x="4343637" y="960179"/>
              <a:ext cx="436430" cy="379847"/>
            </a:xfrm>
            <a:prstGeom prst="rect">
              <a:avLst/>
            </a:prstGeom>
          </p:spPr>
        </p:pic>
        <p:pic>
          <p:nvPicPr>
            <p:cNvPr id="2097248" name="Picture 190"/>
            <p:cNvPicPr>
              <a:picLocks noChangeAspect="1"/>
            </p:cNvPicPr>
            <p:nvPr/>
          </p:nvPicPr>
          <p:blipFill>
            <a:blip r:embed="rId14" cstate="print"/>
            <a:stretch>
              <a:fillRect/>
            </a:stretch>
          </p:blipFill>
          <p:spPr>
            <a:xfrm>
              <a:off x="5368077" y="1247609"/>
              <a:ext cx="338240" cy="373486"/>
            </a:xfrm>
            <a:prstGeom prst="rect">
              <a:avLst/>
            </a:prstGeom>
          </p:spPr>
        </p:pic>
        <p:pic>
          <p:nvPicPr>
            <p:cNvPr id="2097249" name="Picture 191"/>
            <p:cNvPicPr>
              <a:picLocks noChangeAspect="1"/>
            </p:cNvPicPr>
            <p:nvPr/>
          </p:nvPicPr>
          <p:blipFill>
            <a:blip r:embed="rId15" cstate="print"/>
            <a:stretch>
              <a:fillRect/>
            </a:stretch>
          </p:blipFill>
          <p:spPr>
            <a:xfrm>
              <a:off x="2311292" y="879298"/>
              <a:ext cx="460261" cy="382362"/>
            </a:xfrm>
            <a:prstGeom prst="rect">
              <a:avLst/>
            </a:prstGeom>
          </p:spPr>
        </p:pic>
      </p:grpSp>
      <p:sp>
        <p:nvSpPr>
          <p:cNvPr id="1050705" name="Rectangle 192"/>
          <p:cNvSpPr/>
          <p:nvPr/>
        </p:nvSpPr>
        <p:spPr>
          <a:xfrm>
            <a:off x="325584" y="5307196"/>
            <a:ext cx="8282525" cy="1167766"/>
          </a:xfrm>
          <a:prstGeom prst="rect">
            <a:avLst/>
          </a:prstGeom>
          <a:no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706" name="Rectangle 193"/>
          <p:cNvSpPr/>
          <p:nvPr/>
        </p:nvSpPr>
        <p:spPr>
          <a:xfrm>
            <a:off x="3638691" y="5096177"/>
            <a:ext cx="1973581" cy="332740"/>
          </a:xfrm>
          <a:prstGeom prst="rect">
            <a:avLst/>
          </a:prstGeom>
          <a:solidFill>
            <a:srgbClr val="002776"/>
          </a:solidFill>
        </p:spPr>
        <p:txBody>
          <a:bodyPr wrap="none">
            <a:spAutoFit/>
          </a:bodyPr>
          <a:p>
            <a:pPr algn="ctr"/>
            <a:r>
              <a:rPr lang="en-US" altLang="zh-CN" sz="1600" b="1" dirty="0">
                <a:solidFill>
                  <a:srgbClr val="FFFFFF"/>
                </a:solidFill>
                <a:latin typeface="华文楷体" panose="02010600040101010101" pitchFamily="2" charset="-122"/>
                <a:ea typeface="华文楷体" panose="02010600040101010101" pitchFamily="2" charset="-122"/>
              </a:rPr>
              <a:t>CPS</a:t>
            </a:r>
            <a:r>
              <a:rPr lang="zh-CN" altLang="en-US" sz="1600" b="1" dirty="0">
                <a:solidFill>
                  <a:srgbClr val="FFFFFF"/>
                </a:solidFill>
                <a:latin typeface="华文楷体" panose="02010600040101010101" pitchFamily="2" charset="-122"/>
                <a:ea typeface="华文楷体" panose="02010600040101010101" pitchFamily="2" charset="-122"/>
              </a:rPr>
              <a:t>设备物联网数据</a:t>
            </a:r>
            <a:endParaRPr lang="en-US" altLang="zh-CN" sz="1600" b="1" dirty="0">
              <a:solidFill>
                <a:srgbClr val="FFFFFF"/>
              </a:solidFill>
              <a:latin typeface="华文楷体" panose="02010600040101010101" pitchFamily="2" charset="-122"/>
              <a:ea typeface="华文楷体" panose="02010600040101010101" pitchFamily="2" charset="-122"/>
            </a:endParaRPr>
          </a:p>
        </p:txBody>
      </p:sp>
      <p:sp>
        <p:nvSpPr>
          <p:cNvPr id="1050707" name="Oval 194"/>
          <p:cNvSpPr/>
          <p:nvPr/>
        </p:nvSpPr>
        <p:spPr>
          <a:xfrm>
            <a:off x="8741757" y="5453496"/>
            <a:ext cx="1064568" cy="961928"/>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chemeClr val="bg1"/>
                </a:solidFill>
                <a:latin typeface="华文楷体" panose="02010600040101010101" pitchFamily="2" charset="-122"/>
                <a:ea typeface="华文楷体" panose="02010600040101010101" pitchFamily="2" charset="-122"/>
              </a:rPr>
              <a:t>CPS</a:t>
            </a:r>
            <a:r>
              <a:rPr lang="zh-CN" altLang="en-US" sz="1600" b="1" dirty="0">
                <a:solidFill>
                  <a:schemeClr val="bg1"/>
                </a:solidFill>
                <a:latin typeface="华文楷体" panose="02010600040101010101" pitchFamily="2" charset="-122"/>
                <a:ea typeface="华文楷体" panose="02010600040101010101" pitchFamily="2" charset="-122"/>
              </a:rPr>
              <a:t>设备物联网</a:t>
            </a:r>
            <a:endParaRPr lang="en-US" sz="1600" b="1" dirty="0">
              <a:solidFill>
                <a:schemeClr val="bg1"/>
              </a:solidFill>
              <a:latin typeface="华文楷体" panose="02010600040101010101" pitchFamily="2" charset="-122"/>
              <a:ea typeface="华文楷体" panose="02010600040101010101" pitchFamily="2" charset="-122"/>
            </a:endParaRPr>
          </a:p>
        </p:txBody>
      </p:sp>
      <p:cxnSp>
        <p:nvCxnSpPr>
          <p:cNvPr id="3146079" name="Straight Connector 195"/>
          <p:cNvCxnSpPr/>
          <p:nvPr/>
        </p:nvCxnSpPr>
        <p:spPr>
          <a:xfrm>
            <a:off x="8625424" y="5891079"/>
            <a:ext cx="108000" cy="0"/>
          </a:xfrm>
          <a:prstGeom prst="line">
            <a:avLst/>
          </a:prstGeom>
          <a:ln w="28575">
            <a:tailEnd type="none"/>
          </a:ln>
        </p:spPr>
        <p:style>
          <a:lnRef idx="1">
            <a:schemeClr val="dk1"/>
          </a:lnRef>
          <a:fillRef idx="0">
            <a:schemeClr val="dk1"/>
          </a:fillRef>
          <a:effectRef idx="0">
            <a:schemeClr val="dk1"/>
          </a:effectRef>
          <a:fontRef idx="minor">
            <a:schemeClr val="tx1"/>
          </a:fontRef>
        </p:style>
      </p:cxnSp>
      <p:sp>
        <p:nvSpPr>
          <p:cNvPr id="1050708" name="Plus 196"/>
          <p:cNvSpPr/>
          <p:nvPr/>
        </p:nvSpPr>
        <p:spPr>
          <a:xfrm>
            <a:off x="8881132" y="3907428"/>
            <a:ext cx="692342" cy="732420"/>
          </a:xfrm>
          <a:prstGeom prst="mathPlus">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709" name="Equal 2"/>
          <p:cNvSpPr/>
          <p:nvPr/>
        </p:nvSpPr>
        <p:spPr>
          <a:xfrm rot="16200000">
            <a:off x="8961711" y="1831415"/>
            <a:ext cx="531184" cy="402789"/>
          </a:xfrm>
          <a:prstGeom prst="mathEqual">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710" name="Down Arrow 62"/>
          <p:cNvSpPr/>
          <p:nvPr/>
        </p:nvSpPr>
        <p:spPr>
          <a:xfrm rot="10800000">
            <a:off x="4602485" y="2099632"/>
            <a:ext cx="216000" cy="288000"/>
          </a:xfrm>
          <a:prstGeom prst="downArrow">
            <a:avLst/>
          </a:prstGeom>
          <a:solidFill>
            <a:srgbClr val="002776"/>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cxnSp>
        <p:nvCxnSpPr>
          <p:cNvPr id="3146080" name="Elbow Connector 10"/>
          <p:cNvCxnSpPr>
            <a:stCxn id="2097237" idx="1"/>
          </p:cNvCxnSpPr>
          <p:nvPr/>
        </p:nvCxnSpPr>
        <p:spPr>
          <a:xfrm rot="10800000" flipV="1">
            <a:off x="491091" y="1168388"/>
            <a:ext cx="298225" cy="4138807"/>
          </a:xfrm>
          <a:prstGeom prst="bentConnector2">
            <a:avLst/>
          </a:prstGeom>
          <a:ln w="28575">
            <a:prstDash val="dash"/>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417" name=""/>
        <p:cNvGrpSpPr/>
        <p:nvPr/>
      </p:nvGrpSpPr>
      <p:grpSpPr>
        <a:xfrm>
          <a:off x="0" y="0"/>
          <a:ext cx="0" cy="0"/>
          <a:chOff x="0" y="0"/>
          <a:chExt cx="0" cy="0"/>
        </a:xfrm>
      </p:grpSpPr>
      <p:sp>
        <p:nvSpPr>
          <p:cNvPr id="1050718" name="Rounded Rectangle 105"/>
          <p:cNvSpPr/>
          <p:nvPr/>
        </p:nvSpPr>
        <p:spPr>
          <a:xfrm>
            <a:off x="7509251" y="668214"/>
            <a:ext cx="1512896" cy="5885391"/>
          </a:xfrm>
          <a:prstGeom prst="roundRect">
            <a:avLst/>
          </a:prstGeom>
          <a:solidFill>
            <a:schemeClr val="accent1">
              <a:lumMod val="20000"/>
              <a:lumOff val="8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dirty="0">
              <a:solidFill>
                <a:prstClr val="white"/>
              </a:solidFill>
              <a:latin typeface="楷体" panose="02010609060101010101" pitchFamily="49" charset="-122"/>
              <a:ea typeface="楷体" panose="02010609060101010101" pitchFamily="49" charset="-122"/>
            </a:endParaRPr>
          </a:p>
        </p:txBody>
      </p:sp>
      <p:sp>
        <p:nvSpPr>
          <p:cNvPr id="1050719" name="Rounded Rectangle 102"/>
          <p:cNvSpPr/>
          <p:nvPr/>
        </p:nvSpPr>
        <p:spPr>
          <a:xfrm>
            <a:off x="2561277" y="668216"/>
            <a:ext cx="1512896" cy="5885391"/>
          </a:xfrm>
          <a:prstGeom prst="roundRect">
            <a:avLst/>
          </a:prstGeom>
          <a:solidFill>
            <a:schemeClr val="accent1">
              <a:lumMod val="20000"/>
              <a:lumOff val="8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dirty="0">
              <a:solidFill>
                <a:prstClr val="white"/>
              </a:solidFill>
              <a:latin typeface="楷体" panose="02010609060101010101" pitchFamily="49" charset="-122"/>
              <a:ea typeface="楷体" panose="02010609060101010101" pitchFamily="49" charset="-122"/>
            </a:endParaRPr>
          </a:p>
        </p:txBody>
      </p:sp>
      <p:sp>
        <p:nvSpPr>
          <p:cNvPr id="1050720" name="Rounded Rectangle 103"/>
          <p:cNvSpPr/>
          <p:nvPr/>
        </p:nvSpPr>
        <p:spPr>
          <a:xfrm>
            <a:off x="4202544" y="668215"/>
            <a:ext cx="1512896" cy="5885391"/>
          </a:xfrm>
          <a:prstGeom prst="roundRect">
            <a:avLst/>
          </a:prstGeom>
          <a:solidFill>
            <a:schemeClr val="accent1">
              <a:lumMod val="20000"/>
              <a:lumOff val="8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dirty="0">
              <a:solidFill>
                <a:prstClr val="white"/>
              </a:solidFill>
              <a:latin typeface="楷体" panose="02010609060101010101" pitchFamily="49" charset="-122"/>
              <a:ea typeface="楷体" panose="02010609060101010101" pitchFamily="49" charset="-122"/>
            </a:endParaRPr>
          </a:p>
        </p:txBody>
      </p:sp>
      <p:sp>
        <p:nvSpPr>
          <p:cNvPr id="1050721" name="Rounded Rectangle 104"/>
          <p:cNvSpPr/>
          <p:nvPr/>
        </p:nvSpPr>
        <p:spPr>
          <a:xfrm>
            <a:off x="5854982" y="668215"/>
            <a:ext cx="1512896" cy="5885391"/>
          </a:xfrm>
          <a:prstGeom prst="roundRect">
            <a:avLst/>
          </a:prstGeom>
          <a:solidFill>
            <a:schemeClr val="accent1">
              <a:lumMod val="20000"/>
              <a:lumOff val="8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dirty="0">
              <a:solidFill>
                <a:prstClr val="white"/>
              </a:solidFill>
              <a:latin typeface="楷体" panose="02010609060101010101" pitchFamily="49" charset="-122"/>
              <a:ea typeface="楷体" panose="02010609060101010101" pitchFamily="49" charset="-122"/>
            </a:endParaRPr>
          </a:p>
        </p:txBody>
      </p:sp>
      <p:sp>
        <p:nvSpPr>
          <p:cNvPr id="1050722" name="Rounded Rectangle 13"/>
          <p:cNvSpPr/>
          <p:nvPr/>
        </p:nvSpPr>
        <p:spPr>
          <a:xfrm>
            <a:off x="907649" y="668217"/>
            <a:ext cx="1512896" cy="5885391"/>
          </a:xfrm>
          <a:prstGeom prst="roundRect">
            <a:avLst/>
          </a:prstGeom>
          <a:solidFill>
            <a:schemeClr val="accent1">
              <a:lumMod val="20000"/>
              <a:lumOff val="8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dirty="0">
              <a:solidFill>
                <a:prstClr val="white"/>
              </a:solidFill>
              <a:latin typeface="楷体" panose="02010609060101010101" pitchFamily="49" charset="-122"/>
              <a:ea typeface="楷体" panose="02010609060101010101" pitchFamily="49" charset="-122"/>
            </a:endParaRPr>
          </a:p>
        </p:txBody>
      </p:sp>
      <p:sp>
        <p:nvSpPr>
          <p:cNvPr id="1050723" name="Title 1"/>
          <p:cNvSpPr>
            <a:spLocks noGrp="1"/>
          </p:cNvSpPr>
          <p:nvPr>
            <p:ph type="title"/>
          </p:nvPr>
        </p:nvSpPr>
        <p:spPr/>
        <p:txBody>
          <a:bodyPr/>
          <a:p>
            <a:r>
              <a:rPr lang="zh-CN" altLang="en-US" sz="2000" dirty="0">
                <a:solidFill>
                  <a:prstClr val="black"/>
                </a:solidFill>
                <a:latin typeface="华文楷体" panose="02010600040101010101" pitchFamily="2" charset="-122"/>
              </a:rPr>
              <a:t>通过一体化的营销服务平台为四大事业部提供支撑</a:t>
            </a:r>
            <a:endParaRPr lang="en-US" sz="2000" dirty="0"/>
          </a:p>
        </p:txBody>
      </p:sp>
      <p:sp>
        <p:nvSpPr>
          <p:cNvPr id="1050724" name="六边形 24"/>
          <p:cNvSpPr/>
          <p:nvPr/>
        </p:nvSpPr>
        <p:spPr>
          <a:xfrm>
            <a:off x="1060166" y="768147"/>
            <a:ext cx="1252947" cy="627687"/>
          </a:xfrm>
          <a:prstGeom prst="hexagon">
            <a:avLst/>
          </a:prstGeom>
          <a:solidFill>
            <a:schemeClr val="bg1"/>
          </a:solidFill>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zh-CN" altLang="en-US" sz="1660" b="1" dirty="0">
                <a:solidFill>
                  <a:srgbClr val="000000"/>
                </a:solidFill>
                <a:latin typeface="华文楷体" panose="02010600040101010101" pitchFamily="2" charset="-122"/>
              </a:rPr>
              <a:t>蒸汽</a:t>
            </a:r>
            <a:endParaRPr lang="en-US" altLang="zh-CN" sz="1660" b="1" dirty="0">
              <a:solidFill>
                <a:srgbClr val="000000"/>
              </a:solidFill>
              <a:latin typeface="华文楷体" panose="02010600040101010101" pitchFamily="2" charset="-122"/>
            </a:endParaRPr>
          </a:p>
          <a:p>
            <a:pPr algn="ctr"/>
            <a:r>
              <a:rPr lang="zh-CN" altLang="en-US" sz="1660" b="1" dirty="0">
                <a:solidFill>
                  <a:srgbClr val="000000"/>
                </a:solidFill>
                <a:latin typeface="华文楷体" panose="02010600040101010101" pitchFamily="2" charset="-122"/>
              </a:rPr>
              <a:t>事业部</a:t>
            </a:r>
            <a:endParaRPr lang="en-US" sz="1660" b="1" dirty="0">
              <a:solidFill>
                <a:srgbClr val="000000"/>
              </a:solidFill>
            </a:endParaRPr>
          </a:p>
        </p:txBody>
      </p:sp>
      <p:sp>
        <p:nvSpPr>
          <p:cNvPr id="1050725" name="六边形 287"/>
          <p:cNvSpPr/>
          <p:nvPr/>
        </p:nvSpPr>
        <p:spPr>
          <a:xfrm>
            <a:off x="2698330" y="768147"/>
            <a:ext cx="1252947" cy="627687"/>
          </a:xfrm>
          <a:prstGeom prst="hexagon">
            <a:avLst/>
          </a:prstGeom>
          <a:solidFill>
            <a:schemeClr val="bg1"/>
          </a:solidFill>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zh-CN" altLang="en-US" sz="1660" b="1" dirty="0">
                <a:solidFill>
                  <a:srgbClr val="000000"/>
                </a:solidFill>
                <a:latin typeface="华文楷体" panose="02010600040101010101" pitchFamily="2" charset="-122"/>
              </a:rPr>
              <a:t>燃机</a:t>
            </a:r>
            <a:endParaRPr lang="en-US" altLang="zh-CN" sz="1660" b="1" dirty="0">
              <a:solidFill>
                <a:srgbClr val="000000"/>
              </a:solidFill>
              <a:latin typeface="华文楷体" panose="02010600040101010101" pitchFamily="2" charset="-122"/>
            </a:endParaRPr>
          </a:p>
          <a:p>
            <a:pPr algn="ctr"/>
            <a:r>
              <a:rPr lang="zh-CN" altLang="en-US" sz="1660" b="1" dirty="0">
                <a:solidFill>
                  <a:srgbClr val="000000"/>
                </a:solidFill>
                <a:latin typeface="华文楷体" panose="02010600040101010101" pitchFamily="2" charset="-122"/>
              </a:rPr>
              <a:t>事业部</a:t>
            </a:r>
            <a:endParaRPr lang="en-US" sz="1660" b="1" dirty="0">
              <a:solidFill>
                <a:srgbClr val="000000"/>
              </a:solidFill>
            </a:endParaRPr>
          </a:p>
        </p:txBody>
      </p:sp>
      <p:sp>
        <p:nvSpPr>
          <p:cNvPr id="1050726" name="六边形 288"/>
          <p:cNvSpPr/>
          <p:nvPr/>
        </p:nvSpPr>
        <p:spPr>
          <a:xfrm>
            <a:off x="4336494" y="768147"/>
            <a:ext cx="1252947" cy="627687"/>
          </a:xfrm>
          <a:prstGeom prst="hexagon">
            <a:avLst/>
          </a:prstGeom>
          <a:solidFill>
            <a:schemeClr val="bg1"/>
          </a:solidFill>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zh-CN" altLang="en-US" sz="1660" b="1" dirty="0">
                <a:solidFill>
                  <a:srgbClr val="000000"/>
                </a:solidFill>
                <a:latin typeface="华文楷体" panose="02010600040101010101" pitchFamily="2" charset="-122"/>
              </a:rPr>
              <a:t>核电</a:t>
            </a:r>
            <a:endParaRPr lang="en-US" altLang="zh-CN" sz="1660" b="1" dirty="0">
              <a:solidFill>
                <a:srgbClr val="000000"/>
              </a:solidFill>
              <a:latin typeface="华文楷体" panose="02010600040101010101" pitchFamily="2" charset="-122"/>
            </a:endParaRPr>
          </a:p>
          <a:p>
            <a:pPr algn="ctr"/>
            <a:r>
              <a:rPr lang="zh-CN" altLang="en-US" sz="1660" b="1" dirty="0">
                <a:solidFill>
                  <a:srgbClr val="000000"/>
                </a:solidFill>
                <a:latin typeface="华文楷体" panose="02010600040101010101" pitchFamily="2" charset="-122"/>
              </a:rPr>
              <a:t>事业部</a:t>
            </a:r>
            <a:endParaRPr lang="en-US" sz="1660" b="1" dirty="0">
              <a:solidFill>
                <a:srgbClr val="000000"/>
              </a:solidFill>
            </a:endParaRPr>
          </a:p>
        </p:txBody>
      </p:sp>
      <p:sp>
        <p:nvSpPr>
          <p:cNvPr id="1050727" name="六边形 289"/>
          <p:cNvSpPr/>
          <p:nvPr/>
        </p:nvSpPr>
        <p:spPr>
          <a:xfrm>
            <a:off x="5974658" y="768147"/>
            <a:ext cx="1252947" cy="627687"/>
          </a:xfrm>
          <a:prstGeom prst="hexagon">
            <a:avLst/>
          </a:prstGeom>
          <a:solidFill>
            <a:schemeClr val="bg1"/>
          </a:solidFill>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zh-CN" altLang="en-US" sz="1660" b="1" dirty="0">
                <a:solidFill>
                  <a:srgbClr val="000000"/>
                </a:solidFill>
                <a:latin typeface="华文楷体" panose="02010600040101010101" pitchFamily="2" charset="-122"/>
              </a:rPr>
              <a:t>电站服务</a:t>
            </a:r>
            <a:endParaRPr lang="en-US" altLang="zh-CN" sz="1660" b="1" dirty="0">
              <a:solidFill>
                <a:srgbClr val="000000"/>
              </a:solidFill>
              <a:latin typeface="华文楷体" panose="02010600040101010101" pitchFamily="2" charset="-122"/>
            </a:endParaRPr>
          </a:p>
          <a:p>
            <a:pPr algn="ctr"/>
            <a:r>
              <a:rPr lang="zh-CN" altLang="en-US" sz="1660" b="1" dirty="0">
                <a:solidFill>
                  <a:srgbClr val="000000"/>
                </a:solidFill>
                <a:latin typeface="华文楷体" panose="02010600040101010101" pitchFamily="2" charset="-122"/>
              </a:rPr>
              <a:t>事业部</a:t>
            </a:r>
            <a:endParaRPr lang="en-US" sz="1660" b="1" dirty="0">
              <a:solidFill>
                <a:srgbClr val="000000"/>
              </a:solidFill>
            </a:endParaRPr>
          </a:p>
        </p:txBody>
      </p:sp>
      <p:sp>
        <p:nvSpPr>
          <p:cNvPr id="1050728" name="圆角矩形 303"/>
          <p:cNvSpPr/>
          <p:nvPr/>
        </p:nvSpPr>
        <p:spPr>
          <a:xfrm>
            <a:off x="771320" y="1587010"/>
            <a:ext cx="8369223" cy="461886"/>
          </a:xfrm>
          <a:prstGeom prst="roundRect">
            <a:avLst>
              <a:gd name="adj" fmla="val 2339"/>
            </a:avLst>
          </a:prstGeom>
          <a:solidFill>
            <a:schemeClr val="bg1">
              <a:lumMod val="9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latinLnBrk="1"/>
            <a:endParaRPr lang="en-US" sz="1015" b="1" dirty="0">
              <a:solidFill>
                <a:srgbClr val="000000"/>
              </a:solidFill>
              <a:latin typeface="楷体" panose="02010609060101010101" pitchFamily="49" charset="-122"/>
              <a:ea typeface="楷体" panose="02010609060101010101" pitchFamily="49" charset="-122"/>
            </a:endParaRPr>
          </a:p>
        </p:txBody>
      </p:sp>
      <p:sp>
        <p:nvSpPr>
          <p:cNvPr id="1050729" name="矩形 90"/>
          <p:cNvSpPr/>
          <p:nvPr/>
        </p:nvSpPr>
        <p:spPr>
          <a:xfrm>
            <a:off x="898396" y="1570895"/>
            <a:ext cx="1637718" cy="421641"/>
          </a:xfrm>
          <a:prstGeom prst="rect">
            <a:avLst/>
          </a:prstGeom>
        </p:spPr>
        <p:txBody>
          <a:bodyPr wrap="square">
            <a:spAutoFit/>
          </a:bodyPr>
          <a:p>
            <a:pPr latinLnBrk="1"/>
            <a:r>
              <a:rPr lang="zh-CN" altLang="en-US" sz="1195" b="1" dirty="0">
                <a:solidFill>
                  <a:prstClr val="black"/>
                </a:solidFill>
                <a:latin typeface="楷体" panose="02010609060101010101" pitchFamily="49" charset="-122"/>
                <a:ea typeface="楷体" panose="02010609060101010101" pitchFamily="49" charset="-122"/>
              </a:rPr>
              <a:t>数字化营销服务平台</a:t>
            </a:r>
            <a:endParaRPr lang="en-US" altLang="zh-CN" sz="1195" b="1" dirty="0">
              <a:solidFill>
                <a:prstClr val="black"/>
              </a:solidFill>
              <a:latin typeface="楷体" panose="02010609060101010101" pitchFamily="49" charset="-122"/>
              <a:ea typeface="楷体" panose="02010609060101010101" pitchFamily="49" charset="-122"/>
            </a:endParaRPr>
          </a:p>
          <a:p>
            <a:pPr latinLnBrk="1"/>
            <a:r>
              <a:rPr lang="en-US" sz="1195" b="1" dirty="0" err="1">
                <a:solidFill>
                  <a:prstClr val="black"/>
                </a:solidFill>
                <a:latin typeface="楷体" panose="02010609060101010101" pitchFamily="49" charset="-122"/>
                <a:ea typeface="楷体" panose="02010609060101010101" pitchFamily="49" charset="-122"/>
              </a:rPr>
              <a:t>门户及移动端应用</a:t>
            </a:r>
            <a:endParaRPr lang="en-US" sz="1195" b="1" dirty="0">
              <a:solidFill>
                <a:prstClr val="black"/>
              </a:solidFill>
              <a:latin typeface="楷体" panose="02010609060101010101" pitchFamily="49" charset="-122"/>
              <a:ea typeface="楷体" panose="02010609060101010101" pitchFamily="49" charset="-122"/>
            </a:endParaRPr>
          </a:p>
        </p:txBody>
      </p:sp>
      <p:sp>
        <p:nvSpPr>
          <p:cNvPr id="1050730" name="矩形 92"/>
          <p:cNvSpPr/>
          <p:nvPr/>
        </p:nvSpPr>
        <p:spPr>
          <a:xfrm>
            <a:off x="3542126" y="1821427"/>
            <a:ext cx="640081" cy="218441"/>
          </a:xfrm>
          <a:prstGeom prst="rect">
            <a:avLst/>
          </a:prstGeom>
        </p:spPr>
        <p:txBody>
          <a:bodyPr wrap="none">
            <a:spAutoFit/>
          </a:bodyPr>
          <a:p>
            <a:pPr algn="ctr" latinLnBrk="1"/>
            <a:r>
              <a:rPr lang="zh-CN" altLang="en-US" sz="970" dirty="0">
                <a:solidFill>
                  <a:prstClr val="black"/>
                </a:solidFill>
                <a:latin typeface="楷体" panose="02010609060101010101" pitchFamily="49" charset="-122"/>
                <a:ea typeface="楷体" panose="02010609060101010101" pitchFamily="49" charset="-122"/>
              </a:rPr>
              <a:t>服务信息</a:t>
            </a:r>
            <a:endParaRPr lang="en-US" sz="970" dirty="0">
              <a:solidFill>
                <a:prstClr val="black"/>
              </a:solidFill>
              <a:latin typeface="楷体" panose="02010609060101010101" pitchFamily="49" charset="-122"/>
              <a:ea typeface="楷体" panose="02010609060101010101" pitchFamily="49" charset="-122"/>
            </a:endParaRPr>
          </a:p>
        </p:txBody>
      </p:sp>
      <p:sp>
        <p:nvSpPr>
          <p:cNvPr id="1050731" name="矩形 93"/>
          <p:cNvSpPr/>
          <p:nvPr/>
        </p:nvSpPr>
        <p:spPr>
          <a:xfrm>
            <a:off x="2672134" y="1821427"/>
            <a:ext cx="698689" cy="241476"/>
          </a:xfrm>
          <a:prstGeom prst="rect">
            <a:avLst/>
          </a:prstGeom>
        </p:spPr>
        <p:txBody>
          <a:bodyPr wrap="square">
            <a:spAutoFit/>
          </a:bodyPr>
          <a:p>
            <a:pPr algn="ctr" latinLnBrk="1"/>
            <a:r>
              <a:rPr lang="zh-CN" altLang="en-US" sz="970" dirty="0">
                <a:solidFill>
                  <a:prstClr val="black"/>
                </a:solidFill>
                <a:latin typeface="楷体" panose="02010609060101010101" pitchFamily="49" charset="-122"/>
                <a:ea typeface="楷体" panose="02010609060101010101" pitchFamily="49" charset="-122"/>
              </a:rPr>
              <a:t>用户中心</a:t>
            </a:r>
            <a:endParaRPr lang="en-US" sz="970" dirty="0">
              <a:solidFill>
                <a:prstClr val="black"/>
              </a:solidFill>
              <a:latin typeface="楷体" panose="02010609060101010101" pitchFamily="49" charset="-122"/>
              <a:ea typeface="楷体" panose="02010609060101010101" pitchFamily="49" charset="-122"/>
            </a:endParaRPr>
          </a:p>
        </p:txBody>
      </p:sp>
      <p:grpSp>
        <p:nvGrpSpPr>
          <p:cNvPr id="418" name="Group 545"/>
          <p:cNvGrpSpPr>
            <a:grpSpLocks noChangeAspect="1"/>
          </p:cNvGrpSpPr>
          <p:nvPr/>
        </p:nvGrpSpPr>
        <p:grpSpPr bwMode="auto">
          <a:xfrm>
            <a:off x="2901528" y="1622912"/>
            <a:ext cx="265803" cy="267934"/>
            <a:chOff x="1885" y="1944"/>
            <a:chExt cx="340" cy="340"/>
          </a:xfrm>
          <a:solidFill>
            <a:schemeClr val="bg2">
              <a:lumMod val="50000"/>
            </a:schemeClr>
          </a:solidFill>
        </p:grpSpPr>
        <p:sp>
          <p:nvSpPr>
            <p:cNvPr id="1050732" name="Freeform 546"/>
            <p:cNvSpPr>
              <a:spLocks noEditPoints="1"/>
            </p:cNvSpPr>
            <p:nvPr/>
          </p:nvSpPr>
          <p:spPr bwMode="auto">
            <a:xfrm>
              <a:off x="1885" y="1944"/>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sp>
          <p:nvSpPr>
            <p:cNvPr id="1050733" name="Freeform 547"/>
            <p:cNvSpPr/>
            <p:nvPr/>
          </p:nvSpPr>
          <p:spPr bwMode="auto">
            <a:xfrm>
              <a:off x="1947" y="2007"/>
              <a:ext cx="215" cy="185"/>
            </a:xfrm>
            <a:custGeom>
              <a:avLst/>
              <a:gdLst>
                <a:gd name="T0" fmla="*/ 318 w 323"/>
                <a:gd name="T1" fmla="*/ 259 h 278"/>
                <a:gd name="T2" fmla="*/ 257 w 323"/>
                <a:gd name="T3" fmla="*/ 241 h 278"/>
                <a:gd name="T4" fmla="*/ 229 w 323"/>
                <a:gd name="T5" fmla="*/ 236 h 278"/>
                <a:gd name="T6" fmla="*/ 212 w 323"/>
                <a:gd name="T7" fmla="*/ 223 h 278"/>
                <a:gd name="T8" fmla="*/ 213 w 323"/>
                <a:gd name="T9" fmla="*/ 220 h 278"/>
                <a:gd name="T10" fmla="*/ 246 w 323"/>
                <a:gd name="T11" fmla="*/ 142 h 278"/>
                <a:gd name="T12" fmla="*/ 233 w 323"/>
                <a:gd name="T13" fmla="*/ 33 h 278"/>
                <a:gd name="T14" fmla="*/ 161 w 323"/>
                <a:gd name="T15" fmla="*/ 1 h 278"/>
                <a:gd name="T16" fmla="*/ 161 w 323"/>
                <a:gd name="T17" fmla="*/ 1 h 278"/>
                <a:gd name="T18" fmla="*/ 90 w 323"/>
                <a:gd name="T19" fmla="*/ 33 h 278"/>
                <a:gd name="T20" fmla="*/ 77 w 323"/>
                <a:gd name="T21" fmla="*/ 142 h 278"/>
                <a:gd name="T22" fmla="*/ 110 w 323"/>
                <a:gd name="T23" fmla="*/ 220 h 278"/>
                <a:gd name="T24" fmla="*/ 111 w 323"/>
                <a:gd name="T25" fmla="*/ 223 h 278"/>
                <a:gd name="T26" fmla="*/ 94 w 323"/>
                <a:gd name="T27" fmla="*/ 236 h 278"/>
                <a:gd name="T28" fmla="*/ 66 w 323"/>
                <a:gd name="T29" fmla="*/ 241 h 278"/>
                <a:gd name="T30" fmla="*/ 5 w 323"/>
                <a:gd name="T31" fmla="*/ 259 h 278"/>
                <a:gd name="T32" fmla="*/ 4 w 323"/>
                <a:gd name="T33" fmla="*/ 274 h 278"/>
                <a:gd name="T34" fmla="*/ 12 w 323"/>
                <a:gd name="T35" fmla="*/ 278 h 278"/>
                <a:gd name="T36" fmla="*/ 19 w 323"/>
                <a:gd name="T37" fmla="*/ 275 h 278"/>
                <a:gd name="T38" fmla="*/ 69 w 323"/>
                <a:gd name="T39" fmla="*/ 263 h 278"/>
                <a:gd name="T40" fmla="*/ 101 w 323"/>
                <a:gd name="T41" fmla="*/ 256 h 278"/>
                <a:gd name="T42" fmla="*/ 131 w 323"/>
                <a:gd name="T43" fmla="*/ 229 h 278"/>
                <a:gd name="T44" fmla="*/ 128 w 323"/>
                <a:gd name="T45" fmla="*/ 208 h 278"/>
                <a:gd name="T46" fmla="*/ 97 w 323"/>
                <a:gd name="T47" fmla="*/ 137 h 278"/>
                <a:gd name="T48" fmla="*/ 106 w 323"/>
                <a:gd name="T49" fmla="*/ 46 h 278"/>
                <a:gd name="T50" fmla="*/ 161 w 323"/>
                <a:gd name="T51" fmla="*/ 22 h 278"/>
                <a:gd name="T52" fmla="*/ 162 w 323"/>
                <a:gd name="T53" fmla="*/ 22 h 278"/>
                <a:gd name="T54" fmla="*/ 162 w 323"/>
                <a:gd name="T55" fmla="*/ 22 h 278"/>
                <a:gd name="T56" fmla="*/ 162 w 323"/>
                <a:gd name="T57" fmla="*/ 22 h 278"/>
                <a:gd name="T58" fmla="*/ 217 w 323"/>
                <a:gd name="T59" fmla="*/ 46 h 278"/>
                <a:gd name="T60" fmla="*/ 226 w 323"/>
                <a:gd name="T61" fmla="*/ 137 h 278"/>
                <a:gd name="T62" fmla="*/ 195 w 323"/>
                <a:gd name="T63" fmla="*/ 208 h 278"/>
                <a:gd name="T64" fmla="*/ 192 w 323"/>
                <a:gd name="T65" fmla="*/ 229 h 278"/>
                <a:gd name="T66" fmla="*/ 222 w 323"/>
                <a:gd name="T67" fmla="*/ 256 h 278"/>
                <a:gd name="T68" fmla="*/ 254 w 323"/>
                <a:gd name="T69" fmla="*/ 263 h 278"/>
                <a:gd name="T70" fmla="*/ 304 w 323"/>
                <a:gd name="T71" fmla="*/ 275 h 278"/>
                <a:gd name="T72" fmla="*/ 311 w 323"/>
                <a:gd name="T73" fmla="*/ 278 h 278"/>
                <a:gd name="T74" fmla="*/ 319 w 323"/>
                <a:gd name="T75" fmla="*/ 274 h 278"/>
                <a:gd name="T76" fmla="*/ 318 w 323"/>
                <a:gd name="T77" fmla="*/ 25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3" h="278">
                  <a:moveTo>
                    <a:pt x="318" y="259"/>
                  </a:moveTo>
                  <a:cubicBezTo>
                    <a:pt x="306" y="249"/>
                    <a:pt x="281" y="245"/>
                    <a:pt x="257" y="241"/>
                  </a:cubicBezTo>
                  <a:cubicBezTo>
                    <a:pt x="246" y="240"/>
                    <a:pt x="235" y="238"/>
                    <a:pt x="229" y="236"/>
                  </a:cubicBezTo>
                  <a:cubicBezTo>
                    <a:pt x="220" y="232"/>
                    <a:pt x="214" y="226"/>
                    <a:pt x="212" y="223"/>
                  </a:cubicBezTo>
                  <a:cubicBezTo>
                    <a:pt x="212" y="221"/>
                    <a:pt x="212" y="221"/>
                    <a:pt x="213" y="220"/>
                  </a:cubicBezTo>
                  <a:cubicBezTo>
                    <a:pt x="226" y="202"/>
                    <a:pt x="240" y="170"/>
                    <a:pt x="246" y="142"/>
                  </a:cubicBezTo>
                  <a:cubicBezTo>
                    <a:pt x="258" y="95"/>
                    <a:pt x="253" y="58"/>
                    <a:pt x="233" y="33"/>
                  </a:cubicBezTo>
                  <a:cubicBezTo>
                    <a:pt x="207" y="0"/>
                    <a:pt x="163" y="1"/>
                    <a:pt x="161" y="1"/>
                  </a:cubicBezTo>
                  <a:cubicBezTo>
                    <a:pt x="161" y="1"/>
                    <a:pt x="161" y="1"/>
                    <a:pt x="161" y="1"/>
                  </a:cubicBezTo>
                  <a:cubicBezTo>
                    <a:pt x="158" y="1"/>
                    <a:pt x="116" y="1"/>
                    <a:pt x="90" y="33"/>
                  </a:cubicBezTo>
                  <a:cubicBezTo>
                    <a:pt x="70" y="58"/>
                    <a:pt x="65" y="95"/>
                    <a:pt x="77" y="142"/>
                  </a:cubicBezTo>
                  <a:cubicBezTo>
                    <a:pt x="83" y="170"/>
                    <a:pt x="97" y="202"/>
                    <a:pt x="110" y="220"/>
                  </a:cubicBezTo>
                  <a:cubicBezTo>
                    <a:pt x="111" y="221"/>
                    <a:pt x="111" y="221"/>
                    <a:pt x="111" y="223"/>
                  </a:cubicBezTo>
                  <a:cubicBezTo>
                    <a:pt x="110" y="226"/>
                    <a:pt x="103" y="232"/>
                    <a:pt x="94" y="236"/>
                  </a:cubicBezTo>
                  <a:cubicBezTo>
                    <a:pt x="88" y="238"/>
                    <a:pt x="77" y="240"/>
                    <a:pt x="66" y="241"/>
                  </a:cubicBezTo>
                  <a:cubicBezTo>
                    <a:pt x="42" y="245"/>
                    <a:pt x="17" y="249"/>
                    <a:pt x="5" y="259"/>
                  </a:cubicBezTo>
                  <a:cubicBezTo>
                    <a:pt x="1" y="263"/>
                    <a:pt x="0" y="270"/>
                    <a:pt x="4" y="274"/>
                  </a:cubicBezTo>
                  <a:cubicBezTo>
                    <a:pt x="6" y="277"/>
                    <a:pt x="9" y="278"/>
                    <a:pt x="12" y="278"/>
                  </a:cubicBezTo>
                  <a:cubicBezTo>
                    <a:pt x="15" y="278"/>
                    <a:pt x="17" y="277"/>
                    <a:pt x="19" y="275"/>
                  </a:cubicBezTo>
                  <a:cubicBezTo>
                    <a:pt x="27" y="269"/>
                    <a:pt x="51" y="265"/>
                    <a:pt x="69" y="263"/>
                  </a:cubicBezTo>
                  <a:cubicBezTo>
                    <a:pt x="82" y="261"/>
                    <a:pt x="94" y="259"/>
                    <a:pt x="101" y="256"/>
                  </a:cubicBezTo>
                  <a:cubicBezTo>
                    <a:pt x="117" y="250"/>
                    <a:pt x="128" y="240"/>
                    <a:pt x="131" y="229"/>
                  </a:cubicBezTo>
                  <a:cubicBezTo>
                    <a:pt x="133" y="221"/>
                    <a:pt x="132" y="214"/>
                    <a:pt x="128" y="208"/>
                  </a:cubicBezTo>
                  <a:cubicBezTo>
                    <a:pt x="116" y="192"/>
                    <a:pt x="103" y="162"/>
                    <a:pt x="97" y="137"/>
                  </a:cubicBezTo>
                  <a:cubicBezTo>
                    <a:pt x="88" y="96"/>
                    <a:pt x="91" y="66"/>
                    <a:pt x="106" y="46"/>
                  </a:cubicBezTo>
                  <a:cubicBezTo>
                    <a:pt x="126" y="22"/>
                    <a:pt x="160" y="22"/>
                    <a:pt x="161" y="22"/>
                  </a:cubicBezTo>
                  <a:cubicBezTo>
                    <a:pt x="161" y="22"/>
                    <a:pt x="161" y="22"/>
                    <a:pt x="162" y="22"/>
                  </a:cubicBezTo>
                  <a:cubicBezTo>
                    <a:pt x="162" y="22"/>
                    <a:pt x="162" y="22"/>
                    <a:pt x="162" y="22"/>
                  </a:cubicBezTo>
                  <a:cubicBezTo>
                    <a:pt x="162" y="22"/>
                    <a:pt x="162" y="22"/>
                    <a:pt x="162" y="22"/>
                  </a:cubicBezTo>
                  <a:cubicBezTo>
                    <a:pt x="162" y="22"/>
                    <a:pt x="197" y="22"/>
                    <a:pt x="217" y="46"/>
                  </a:cubicBezTo>
                  <a:cubicBezTo>
                    <a:pt x="232" y="66"/>
                    <a:pt x="235" y="96"/>
                    <a:pt x="226" y="137"/>
                  </a:cubicBezTo>
                  <a:cubicBezTo>
                    <a:pt x="220" y="162"/>
                    <a:pt x="207" y="192"/>
                    <a:pt x="195" y="208"/>
                  </a:cubicBezTo>
                  <a:cubicBezTo>
                    <a:pt x="191" y="214"/>
                    <a:pt x="190" y="221"/>
                    <a:pt x="192" y="229"/>
                  </a:cubicBezTo>
                  <a:cubicBezTo>
                    <a:pt x="195" y="240"/>
                    <a:pt x="206" y="250"/>
                    <a:pt x="222" y="256"/>
                  </a:cubicBezTo>
                  <a:cubicBezTo>
                    <a:pt x="229" y="259"/>
                    <a:pt x="241" y="261"/>
                    <a:pt x="254" y="263"/>
                  </a:cubicBezTo>
                  <a:cubicBezTo>
                    <a:pt x="272" y="265"/>
                    <a:pt x="296" y="269"/>
                    <a:pt x="304" y="275"/>
                  </a:cubicBezTo>
                  <a:cubicBezTo>
                    <a:pt x="306" y="277"/>
                    <a:pt x="308" y="278"/>
                    <a:pt x="311" y="278"/>
                  </a:cubicBezTo>
                  <a:cubicBezTo>
                    <a:pt x="314" y="278"/>
                    <a:pt x="317" y="277"/>
                    <a:pt x="319" y="274"/>
                  </a:cubicBezTo>
                  <a:cubicBezTo>
                    <a:pt x="323" y="270"/>
                    <a:pt x="322" y="263"/>
                    <a:pt x="318" y="259"/>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grpSp>
      <p:grpSp>
        <p:nvGrpSpPr>
          <p:cNvPr id="419" name="组合 97"/>
          <p:cNvGrpSpPr/>
          <p:nvPr/>
        </p:nvGrpSpPr>
        <p:grpSpPr>
          <a:xfrm>
            <a:off x="3755503" y="1625955"/>
            <a:ext cx="263557" cy="264892"/>
            <a:chOff x="3587985" y="1585097"/>
            <a:chExt cx="440073" cy="424960"/>
          </a:xfrm>
          <a:solidFill>
            <a:schemeClr val="bg2">
              <a:lumMod val="50000"/>
            </a:schemeClr>
          </a:solidFill>
        </p:grpSpPr>
        <p:sp>
          <p:nvSpPr>
            <p:cNvPr id="1050734" name="Freeform 286"/>
            <p:cNvSpPr>
              <a:spLocks noEditPoints="1"/>
            </p:cNvSpPr>
            <p:nvPr/>
          </p:nvSpPr>
          <p:spPr bwMode="auto">
            <a:xfrm>
              <a:off x="3679531" y="1679464"/>
              <a:ext cx="247783" cy="239977"/>
            </a:xfrm>
            <a:custGeom>
              <a:avLst/>
              <a:gdLst>
                <a:gd name="T0" fmla="*/ 43 w 289"/>
                <a:gd name="T1" fmla="*/ 289 h 289"/>
                <a:gd name="T2" fmla="*/ 13 w 289"/>
                <a:gd name="T3" fmla="*/ 276 h 289"/>
                <a:gd name="T4" fmla="*/ 0 w 289"/>
                <a:gd name="T5" fmla="*/ 246 h 289"/>
                <a:gd name="T6" fmla="*/ 13 w 289"/>
                <a:gd name="T7" fmla="*/ 216 h 289"/>
                <a:gd name="T8" fmla="*/ 118 w 289"/>
                <a:gd name="T9" fmla="*/ 111 h 289"/>
                <a:gd name="T10" fmla="*/ 140 w 289"/>
                <a:gd name="T11" fmla="*/ 29 h 289"/>
                <a:gd name="T12" fmla="*/ 156 w 289"/>
                <a:gd name="T13" fmla="*/ 16 h 289"/>
                <a:gd name="T14" fmla="*/ 229 w 289"/>
                <a:gd name="T15" fmla="*/ 9 h 289"/>
                <a:gd name="T16" fmla="*/ 235 w 289"/>
                <a:gd name="T17" fmla="*/ 16 h 289"/>
                <a:gd name="T18" fmla="*/ 233 w 289"/>
                <a:gd name="T19" fmla="*/ 26 h 289"/>
                <a:gd name="T20" fmla="*/ 194 w 289"/>
                <a:gd name="T21" fmla="*/ 65 h 289"/>
                <a:gd name="T22" fmla="*/ 208 w 289"/>
                <a:gd name="T23" fmla="*/ 81 h 289"/>
                <a:gd name="T24" fmla="*/ 224 w 289"/>
                <a:gd name="T25" fmla="*/ 95 h 289"/>
                <a:gd name="T26" fmla="*/ 263 w 289"/>
                <a:gd name="T27" fmla="*/ 56 h 289"/>
                <a:gd name="T28" fmla="*/ 273 w 289"/>
                <a:gd name="T29" fmla="*/ 54 h 289"/>
                <a:gd name="T30" fmla="*/ 280 w 289"/>
                <a:gd name="T31" fmla="*/ 60 h 289"/>
                <a:gd name="T32" fmla="*/ 273 w 289"/>
                <a:gd name="T33" fmla="*/ 133 h 289"/>
                <a:gd name="T34" fmla="*/ 273 w 289"/>
                <a:gd name="T35" fmla="*/ 133 h 289"/>
                <a:gd name="T36" fmla="*/ 260 w 289"/>
                <a:gd name="T37" fmla="*/ 149 h 289"/>
                <a:gd name="T38" fmla="*/ 178 w 289"/>
                <a:gd name="T39" fmla="*/ 171 h 289"/>
                <a:gd name="T40" fmla="*/ 73 w 289"/>
                <a:gd name="T41" fmla="*/ 276 h 289"/>
                <a:gd name="T42" fmla="*/ 43 w 289"/>
                <a:gd name="T43" fmla="*/ 289 h 289"/>
                <a:gd name="T44" fmla="*/ 200 w 289"/>
                <a:gd name="T45" fmla="*/ 25 h 289"/>
                <a:gd name="T46" fmla="*/ 167 w 289"/>
                <a:gd name="T47" fmla="*/ 34 h 289"/>
                <a:gd name="T48" fmla="*/ 155 w 289"/>
                <a:gd name="T49" fmla="*/ 44 h 289"/>
                <a:gd name="T50" fmla="*/ 140 w 289"/>
                <a:gd name="T51" fmla="*/ 110 h 289"/>
                <a:gd name="T52" fmla="*/ 137 w 289"/>
                <a:gd name="T53" fmla="*/ 122 h 289"/>
                <a:gd name="T54" fmla="*/ 28 w 289"/>
                <a:gd name="T55" fmla="*/ 231 h 289"/>
                <a:gd name="T56" fmla="*/ 22 w 289"/>
                <a:gd name="T57" fmla="*/ 246 h 289"/>
                <a:gd name="T58" fmla="*/ 28 w 289"/>
                <a:gd name="T59" fmla="*/ 261 h 289"/>
                <a:gd name="T60" fmla="*/ 58 w 289"/>
                <a:gd name="T61" fmla="*/ 261 h 289"/>
                <a:gd name="T62" fmla="*/ 167 w 289"/>
                <a:gd name="T63" fmla="*/ 152 h 289"/>
                <a:gd name="T64" fmla="*/ 179 w 289"/>
                <a:gd name="T65" fmla="*/ 149 h 289"/>
                <a:gd name="T66" fmla="*/ 245 w 289"/>
                <a:gd name="T67" fmla="*/ 134 h 289"/>
                <a:gd name="T68" fmla="*/ 255 w 289"/>
                <a:gd name="T69" fmla="*/ 122 h 289"/>
                <a:gd name="T70" fmla="*/ 255 w 289"/>
                <a:gd name="T71" fmla="*/ 122 h 289"/>
                <a:gd name="T72" fmla="*/ 264 w 289"/>
                <a:gd name="T73" fmla="*/ 85 h 289"/>
                <a:gd name="T74" fmla="*/ 232 w 289"/>
                <a:gd name="T75" fmla="*/ 117 h 289"/>
                <a:gd name="T76" fmla="*/ 219 w 289"/>
                <a:gd name="T77" fmla="*/ 118 h 289"/>
                <a:gd name="T78" fmla="*/ 192 w 289"/>
                <a:gd name="T79" fmla="*/ 96 h 289"/>
                <a:gd name="T80" fmla="*/ 171 w 289"/>
                <a:gd name="T81" fmla="*/ 70 h 289"/>
                <a:gd name="T82" fmla="*/ 172 w 289"/>
                <a:gd name="T83" fmla="*/ 56 h 289"/>
                <a:gd name="T84" fmla="*/ 204 w 289"/>
                <a:gd name="T85" fmla="*/ 25 h 289"/>
                <a:gd name="T86" fmla="*/ 200 w 289"/>
                <a:gd name="T8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9" h="289">
                  <a:moveTo>
                    <a:pt x="43" y="289"/>
                  </a:moveTo>
                  <a:cubicBezTo>
                    <a:pt x="32" y="289"/>
                    <a:pt x="21" y="284"/>
                    <a:pt x="13" y="276"/>
                  </a:cubicBezTo>
                  <a:cubicBezTo>
                    <a:pt x="5" y="268"/>
                    <a:pt x="0" y="257"/>
                    <a:pt x="0" y="246"/>
                  </a:cubicBezTo>
                  <a:cubicBezTo>
                    <a:pt x="0" y="235"/>
                    <a:pt x="5" y="224"/>
                    <a:pt x="13" y="216"/>
                  </a:cubicBezTo>
                  <a:cubicBezTo>
                    <a:pt x="118" y="111"/>
                    <a:pt x="118" y="111"/>
                    <a:pt x="118" y="111"/>
                  </a:cubicBezTo>
                  <a:cubicBezTo>
                    <a:pt x="110" y="82"/>
                    <a:pt x="118" y="50"/>
                    <a:pt x="140" y="29"/>
                  </a:cubicBezTo>
                  <a:cubicBezTo>
                    <a:pt x="144" y="24"/>
                    <a:pt x="150" y="20"/>
                    <a:pt x="156" y="16"/>
                  </a:cubicBezTo>
                  <a:cubicBezTo>
                    <a:pt x="178" y="3"/>
                    <a:pt x="204" y="0"/>
                    <a:pt x="229" y="9"/>
                  </a:cubicBezTo>
                  <a:cubicBezTo>
                    <a:pt x="232" y="10"/>
                    <a:pt x="235" y="13"/>
                    <a:pt x="235" y="16"/>
                  </a:cubicBezTo>
                  <a:cubicBezTo>
                    <a:pt x="236" y="20"/>
                    <a:pt x="235" y="24"/>
                    <a:pt x="233" y="26"/>
                  </a:cubicBezTo>
                  <a:cubicBezTo>
                    <a:pt x="194" y="65"/>
                    <a:pt x="194" y="65"/>
                    <a:pt x="194" y="65"/>
                  </a:cubicBezTo>
                  <a:cubicBezTo>
                    <a:pt x="198" y="71"/>
                    <a:pt x="203" y="76"/>
                    <a:pt x="208" y="81"/>
                  </a:cubicBezTo>
                  <a:cubicBezTo>
                    <a:pt x="213" y="86"/>
                    <a:pt x="218" y="91"/>
                    <a:pt x="224" y="95"/>
                  </a:cubicBezTo>
                  <a:cubicBezTo>
                    <a:pt x="263" y="56"/>
                    <a:pt x="263" y="56"/>
                    <a:pt x="263" y="56"/>
                  </a:cubicBezTo>
                  <a:cubicBezTo>
                    <a:pt x="265" y="54"/>
                    <a:pt x="269" y="53"/>
                    <a:pt x="273" y="54"/>
                  </a:cubicBezTo>
                  <a:cubicBezTo>
                    <a:pt x="276" y="54"/>
                    <a:pt x="279" y="57"/>
                    <a:pt x="280" y="60"/>
                  </a:cubicBezTo>
                  <a:cubicBezTo>
                    <a:pt x="289" y="85"/>
                    <a:pt x="286" y="111"/>
                    <a:pt x="273" y="133"/>
                  </a:cubicBezTo>
                  <a:cubicBezTo>
                    <a:pt x="273" y="133"/>
                    <a:pt x="273" y="133"/>
                    <a:pt x="273" y="133"/>
                  </a:cubicBezTo>
                  <a:cubicBezTo>
                    <a:pt x="269" y="139"/>
                    <a:pt x="265" y="145"/>
                    <a:pt x="260" y="149"/>
                  </a:cubicBezTo>
                  <a:cubicBezTo>
                    <a:pt x="239" y="171"/>
                    <a:pt x="207" y="179"/>
                    <a:pt x="178" y="171"/>
                  </a:cubicBezTo>
                  <a:cubicBezTo>
                    <a:pt x="73" y="276"/>
                    <a:pt x="73" y="276"/>
                    <a:pt x="73" y="276"/>
                  </a:cubicBezTo>
                  <a:cubicBezTo>
                    <a:pt x="65" y="284"/>
                    <a:pt x="54" y="289"/>
                    <a:pt x="43" y="289"/>
                  </a:cubicBezTo>
                  <a:close/>
                  <a:moveTo>
                    <a:pt x="200" y="25"/>
                  </a:moveTo>
                  <a:cubicBezTo>
                    <a:pt x="188" y="25"/>
                    <a:pt x="177" y="28"/>
                    <a:pt x="167" y="34"/>
                  </a:cubicBezTo>
                  <a:cubicBezTo>
                    <a:pt x="162" y="37"/>
                    <a:pt x="158" y="40"/>
                    <a:pt x="155" y="44"/>
                  </a:cubicBezTo>
                  <a:cubicBezTo>
                    <a:pt x="137" y="61"/>
                    <a:pt x="132" y="87"/>
                    <a:pt x="140" y="110"/>
                  </a:cubicBezTo>
                  <a:cubicBezTo>
                    <a:pt x="141" y="114"/>
                    <a:pt x="140" y="119"/>
                    <a:pt x="137" y="122"/>
                  </a:cubicBezTo>
                  <a:cubicBezTo>
                    <a:pt x="28" y="231"/>
                    <a:pt x="28" y="231"/>
                    <a:pt x="28" y="231"/>
                  </a:cubicBezTo>
                  <a:cubicBezTo>
                    <a:pt x="24" y="235"/>
                    <a:pt x="22" y="240"/>
                    <a:pt x="22" y="246"/>
                  </a:cubicBezTo>
                  <a:cubicBezTo>
                    <a:pt x="22" y="252"/>
                    <a:pt x="24" y="257"/>
                    <a:pt x="28" y="261"/>
                  </a:cubicBezTo>
                  <a:cubicBezTo>
                    <a:pt x="36" y="269"/>
                    <a:pt x="50" y="269"/>
                    <a:pt x="58" y="261"/>
                  </a:cubicBezTo>
                  <a:cubicBezTo>
                    <a:pt x="167" y="152"/>
                    <a:pt x="167" y="152"/>
                    <a:pt x="167" y="152"/>
                  </a:cubicBezTo>
                  <a:cubicBezTo>
                    <a:pt x="170" y="149"/>
                    <a:pt x="175" y="148"/>
                    <a:pt x="179" y="149"/>
                  </a:cubicBezTo>
                  <a:cubicBezTo>
                    <a:pt x="202" y="157"/>
                    <a:pt x="228" y="152"/>
                    <a:pt x="245" y="134"/>
                  </a:cubicBezTo>
                  <a:cubicBezTo>
                    <a:pt x="249" y="131"/>
                    <a:pt x="252" y="127"/>
                    <a:pt x="255" y="122"/>
                  </a:cubicBezTo>
                  <a:cubicBezTo>
                    <a:pt x="255" y="122"/>
                    <a:pt x="255" y="122"/>
                    <a:pt x="255" y="122"/>
                  </a:cubicBezTo>
                  <a:cubicBezTo>
                    <a:pt x="261" y="111"/>
                    <a:pt x="265" y="98"/>
                    <a:pt x="264" y="85"/>
                  </a:cubicBezTo>
                  <a:cubicBezTo>
                    <a:pt x="232" y="117"/>
                    <a:pt x="232" y="117"/>
                    <a:pt x="232" y="117"/>
                  </a:cubicBezTo>
                  <a:cubicBezTo>
                    <a:pt x="229" y="120"/>
                    <a:pt x="223" y="121"/>
                    <a:pt x="219" y="118"/>
                  </a:cubicBezTo>
                  <a:cubicBezTo>
                    <a:pt x="210" y="112"/>
                    <a:pt x="201" y="105"/>
                    <a:pt x="192" y="96"/>
                  </a:cubicBezTo>
                  <a:cubicBezTo>
                    <a:pt x="184" y="88"/>
                    <a:pt x="177" y="79"/>
                    <a:pt x="171" y="70"/>
                  </a:cubicBezTo>
                  <a:cubicBezTo>
                    <a:pt x="168" y="66"/>
                    <a:pt x="169" y="60"/>
                    <a:pt x="172" y="56"/>
                  </a:cubicBezTo>
                  <a:cubicBezTo>
                    <a:pt x="204" y="25"/>
                    <a:pt x="204" y="25"/>
                    <a:pt x="204" y="25"/>
                  </a:cubicBezTo>
                  <a:cubicBezTo>
                    <a:pt x="202" y="25"/>
                    <a:pt x="201" y="25"/>
                    <a:pt x="200" y="25"/>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sp>
          <p:nvSpPr>
            <p:cNvPr id="1050735" name="Freeform 287"/>
            <p:cNvSpPr>
              <a:spLocks noEditPoints="1"/>
            </p:cNvSpPr>
            <p:nvPr/>
          </p:nvSpPr>
          <p:spPr bwMode="auto">
            <a:xfrm>
              <a:off x="3587985" y="1585097"/>
              <a:ext cx="440073" cy="42496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grpSp>
      <p:sp>
        <p:nvSpPr>
          <p:cNvPr id="1050736" name="矩形 100"/>
          <p:cNvSpPr/>
          <p:nvPr/>
        </p:nvSpPr>
        <p:spPr>
          <a:xfrm>
            <a:off x="4461803" y="1821427"/>
            <a:ext cx="701107" cy="241476"/>
          </a:xfrm>
          <a:prstGeom prst="rect">
            <a:avLst/>
          </a:prstGeom>
        </p:spPr>
        <p:txBody>
          <a:bodyPr wrap="square">
            <a:spAutoFit/>
          </a:bodyPr>
          <a:p>
            <a:pPr algn="ctr" latinLnBrk="1"/>
            <a:r>
              <a:rPr lang="zh-CN" altLang="en-US" sz="970" dirty="0">
                <a:solidFill>
                  <a:prstClr val="black"/>
                </a:solidFill>
                <a:latin typeface="楷体" panose="02010609060101010101" pitchFamily="49" charset="-122"/>
                <a:ea typeface="楷体" panose="02010609060101010101" pitchFamily="49" charset="-122"/>
              </a:rPr>
              <a:t>机组信息</a:t>
            </a:r>
            <a:endParaRPr lang="en-US" sz="970" dirty="0">
              <a:solidFill>
                <a:prstClr val="black"/>
              </a:solidFill>
              <a:latin typeface="楷体" panose="02010609060101010101" pitchFamily="49" charset="-122"/>
              <a:ea typeface="楷体" panose="02010609060101010101" pitchFamily="49" charset="-122"/>
            </a:endParaRPr>
          </a:p>
        </p:txBody>
      </p:sp>
      <p:sp>
        <p:nvSpPr>
          <p:cNvPr id="1050737" name="矩形 101"/>
          <p:cNvSpPr/>
          <p:nvPr/>
        </p:nvSpPr>
        <p:spPr>
          <a:xfrm>
            <a:off x="6381066" y="1821427"/>
            <a:ext cx="640081" cy="218441"/>
          </a:xfrm>
          <a:prstGeom prst="rect">
            <a:avLst/>
          </a:prstGeom>
        </p:spPr>
        <p:txBody>
          <a:bodyPr wrap="none">
            <a:spAutoFit/>
          </a:bodyPr>
          <a:p>
            <a:pPr algn="ctr" latinLnBrk="1"/>
            <a:r>
              <a:rPr lang="zh-CN" altLang="en-US" sz="970" dirty="0">
                <a:solidFill>
                  <a:prstClr val="black"/>
                </a:solidFill>
                <a:latin typeface="楷体" panose="02010609060101010101" pitchFamily="49" charset="-122"/>
                <a:ea typeface="楷体" panose="02010609060101010101" pitchFamily="49" charset="-122"/>
              </a:rPr>
              <a:t>其他信息</a:t>
            </a:r>
            <a:endParaRPr lang="en-US" sz="970" dirty="0">
              <a:solidFill>
                <a:prstClr val="black"/>
              </a:solidFill>
              <a:latin typeface="楷体" panose="02010609060101010101" pitchFamily="49" charset="-122"/>
              <a:ea typeface="楷体" panose="02010609060101010101" pitchFamily="49" charset="-122"/>
            </a:endParaRPr>
          </a:p>
        </p:txBody>
      </p:sp>
      <p:grpSp>
        <p:nvGrpSpPr>
          <p:cNvPr id="420" name="Group 387"/>
          <p:cNvGrpSpPr>
            <a:grpSpLocks noChangeAspect="1"/>
          </p:cNvGrpSpPr>
          <p:nvPr/>
        </p:nvGrpSpPr>
        <p:grpSpPr bwMode="auto">
          <a:xfrm>
            <a:off x="4677569" y="1625117"/>
            <a:ext cx="263615" cy="265728"/>
            <a:chOff x="7354" y="1520"/>
            <a:chExt cx="340" cy="340"/>
          </a:xfrm>
          <a:solidFill>
            <a:schemeClr val="bg2">
              <a:lumMod val="50000"/>
            </a:schemeClr>
          </a:solidFill>
        </p:grpSpPr>
        <p:sp>
          <p:nvSpPr>
            <p:cNvPr id="1050738" name="Freeform 388"/>
            <p:cNvSpPr>
              <a:spLocks noEditPoints="1"/>
            </p:cNvSpPr>
            <p:nvPr/>
          </p:nvSpPr>
          <p:spPr bwMode="auto">
            <a:xfrm>
              <a:off x="7418" y="1619"/>
              <a:ext cx="212" cy="141"/>
            </a:xfrm>
            <a:custGeom>
              <a:avLst/>
              <a:gdLst>
                <a:gd name="T0" fmla="*/ 64 w 320"/>
                <a:gd name="T1" fmla="*/ 0 h 213"/>
                <a:gd name="T2" fmla="*/ 10 w 320"/>
                <a:gd name="T3" fmla="*/ 0 h 213"/>
                <a:gd name="T4" fmla="*/ 0 w 320"/>
                <a:gd name="T5" fmla="*/ 11 h 213"/>
                <a:gd name="T6" fmla="*/ 0 w 320"/>
                <a:gd name="T7" fmla="*/ 64 h 213"/>
                <a:gd name="T8" fmla="*/ 10 w 320"/>
                <a:gd name="T9" fmla="*/ 75 h 213"/>
                <a:gd name="T10" fmla="*/ 64 w 320"/>
                <a:gd name="T11" fmla="*/ 75 h 213"/>
                <a:gd name="T12" fmla="*/ 74 w 320"/>
                <a:gd name="T13" fmla="*/ 64 h 213"/>
                <a:gd name="T14" fmla="*/ 74 w 320"/>
                <a:gd name="T15" fmla="*/ 11 h 213"/>
                <a:gd name="T16" fmla="*/ 64 w 320"/>
                <a:gd name="T17" fmla="*/ 0 h 213"/>
                <a:gd name="T18" fmla="*/ 53 w 320"/>
                <a:gd name="T19" fmla="*/ 53 h 213"/>
                <a:gd name="T20" fmla="*/ 21 w 320"/>
                <a:gd name="T21" fmla="*/ 53 h 213"/>
                <a:gd name="T22" fmla="*/ 21 w 320"/>
                <a:gd name="T23" fmla="*/ 21 h 213"/>
                <a:gd name="T24" fmla="*/ 53 w 320"/>
                <a:gd name="T25" fmla="*/ 21 h 213"/>
                <a:gd name="T26" fmla="*/ 53 w 320"/>
                <a:gd name="T27" fmla="*/ 53 h 213"/>
                <a:gd name="T28" fmla="*/ 117 w 320"/>
                <a:gd name="T29" fmla="*/ 11 h 213"/>
                <a:gd name="T30" fmla="*/ 128 w 320"/>
                <a:gd name="T31" fmla="*/ 0 h 213"/>
                <a:gd name="T32" fmla="*/ 309 w 320"/>
                <a:gd name="T33" fmla="*/ 0 h 213"/>
                <a:gd name="T34" fmla="*/ 320 w 320"/>
                <a:gd name="T35" fmla="*/ 11 h 213"/>
                <a:gd name="T36" fmla="*/ 309 w 320"/>
                <a:gd name="T37" fmla="*/ 21 h 213"/>
                <a:gd name="T38" fmla="*/ 128 w 320"/>
                <a:gd name="T39" fmla="*/ 21 h 213"/>
                <a:gd name="T40" fmla="*/ 117 w 320"/>
                <a:gd name="T41" fmla="*/ 11 h 213"/>
                <a:gd name="T42" fmla="*/ 320 w 320"/>
                <a:gd name="T43" fmla="*/ 64 h 213"/>
                <a:gd name="T44" fmla="*/ 309 w 320"/>
                <a:gd name="T45" fmla="*/ 75 h 213"/>
                <a:gd name="T46" fmla="*/ 128 w 320"/>
                <a:gd name="T47" fmla="*/ 75 h 213"/>
                <a:gd name="T48" fmla="*/ 117 w 320"/>
                <a:gd name="T49" fmla="*/ 64 h 213"/>
                <a:gd name="T50" fmla="*/ 128 w 320"/>
                <a:gd name="T51" fmla="*/ 53 h 213"/>
                <a:gd name="T52" fmla="*/ 309 w 320"/>
                <a:gd name="T53" fmla="*/ 53 h 213"/>
                <a:gd name="T54" fmla="*/ 320 w 320"/>
                <a:gd name="T55" fmla="*/ 64 h 213"/>
                <a:gd name="T56" fmla="*/ 64 w 320"/>
                <a:gd name="T57" fmla="*/ 139 h 213"/>
                <a:gd name="T58" fmla="*/ 10 w 320"/>
                <a:gd name="T59" fmla="*/ 139 h 213"/>
                <a:gd name="T60" fmla="*/ 0 w 320"/>
                <a:gd name="T61" fmla="*/ 149 h 213"/>
                <a:gd name="T62" fmla="*/ 0 w 320"/>
                <a:gd name="T63" fmla="*/ 203 h 213"/>
                <a:gd name="T64" fmla="*/ 10 w 320"/>
                <a:gd name="T65" fmla="*/ 213 h 213"/>
                <a:gd name="T66" fmla="*/ 64 w 320"/>
                <a:gd name="T67" fmla="*/ 213 h 213"/>
                <a:gd name="T68" fmla="*/ 74 w 320"/>
                <a:gd name="T69" fmla="*/ 203 h 213"/>
                <a:gd name="T70" fmla="*/ 74 w 320"/>
                <a:gd name="T71" fmla="*/ 149 h 213"/>
                <a:gd name="T72" fmla="*/ 64 w 320"/>
                <a:gd name="T73" fmla="*/ 139 h 213"/>
                <a:gd name="T74" fmla="*/ 53 w 320"/>
                <a:gd name="T75" fmla="*/ 192 h 213"/>
                <a:gd name="T76" fmla="*/ 21 w 320"/>
                <a:gd name="T77" fmla="*/ 192 h 213"/>
                <a:gd name="T78" fmla="*/ 21 w 320"/>
                <a:gd name="T79" fmla="*/ 160 h 213"/>
                <a:gd name="T80" fmla="*/ 53 w 320"/>
                <a:gd name="T81" fmla="*/ 160 h 213"/>
                <a:gd name="T82" fmla="*/ 53 w 320"/>
                <a:gd name="T83" fmla="*/ 192 h 213"/>
                <a:gd name="T84" fmla="*/ 320 w 320"/>
                <a:gd name="T85" fmla="*/ 149 h 213"/>
                <a:gd name="T86" fmla="*/ 309 w 320"/>
                <a:gd name="T87" fmla="*/ 160 h 213"/>
                <a:gd name="T88" fmla="*/ 128 w 320"/>
                <a:gd name="T89" fmla="*/ 160 h 213"/>
                <a:gd name="T90" fmla="*/ 117 w 320"/>
                <a:gd name="T91" fmla="*/ 149 h 213"/>
                <a:gd name="T92" fmla="*/ 128 w 320"/>
                <a:gd name="T93" fmla="*/ 139 h 213"/>
                <a:gd name="T94" fmla="*/ 309 w 320"/>
                <a:gd name="T95" fmla="*/ 139 h 213"/>
                <a:gd name="T96" fmla="*/ 320 w 320"/>
                <a:gd name="T97" fmla="*/ 149 h 213"/>
                <a:gd name="T98" fmla="*/ 320 w 320"/>
                <a:gd name="T99" fmla="*/ 203 h 213"/>
                <a:gd name="T100" fmla="*/ 309 w 320"/>
                <a:gd name="T101" fmla="*/ 213 h 213"/>
                <a:gd name="T102" fmla="*/ 128 w 320"/>
                <a:gd name="T103" fmla="*/ 213 h 213"/>
                <a:gd name="T104" fmla="*/ 117 w 320"/>
                <a:gd name="T105" fmla="*/ 203 h 213"/>
                <a:gd name="T106" fmla="*/ 128 w 320"/>
                <a:gd name="T107" fmla="*/ 192 h 213"/>
                <a:gd name="T108" fmla="*/ 309 w 320"/>
                <a:gd name="T109" fmla="*/ 192 h 213"/>
                <a:gd name="T110" fmla="*/ 320 w 320"/>
                <a:gd name="T111" fmla="*/ 20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0" h="213">
                  <a:moveTo>
                    <a:pt x="64" y="0"/>
                  </a:moveTo>
                  <a:cubicBezTo>
                    <a:pt x="10" y="0"/>
                    <a:pt x="10" y="0"/>
                    <a:pt x="10" y="0"/>
                  </a:cubicBezTo>
                  <a:cubicBezTo>
                    <a:pt x="4" y="0"/>
                    <a:pt x="0" y="5"/>
                    <a:pt x="0" y="11"/>
                  </a:cubicBezTo>
                  <a:cubicBezTo>
                    <a:pt x="0" y="64"/>
                    <a:pt x="0" y="64"/>
                    <a:pt x="0" y="64"/>
                  </a:cubicBezTo>
                  <a:cubicBezTo>
                    <a:pt x="0" y="70"/>
                    <a:pt x="4" y="75"/>
                    <a:pt x="10" y="75"/>
                  </a:cubicBezTo>
                  <a:cubicBezTo>
                    <a:pt x="64" y="75"/>
                    <a:pt x="64" y="75"/>
                    <a:pt x="64" y="75"/>
                  </a:cubicBezTo>
                  <a:cubicBezTo>
                    <a:pt x="70" y="75"/>
                    <a:pt x="74" y="70"/>
                    <a:pt x="74" y="64"/>
                  </a:cubicBezTo>
                  <a:cubicBezTo>
                    <a:pt x="74" y="11"/>
                    <a:pt x="74" y="11"/>
                    <a:pt x="74" y="11"/>
                  </a:cubicBezTo>
                  <a:cubicBezTo>
                    <a:pt x="74" y="5"/>
                    <a:pt x="70" y="0"/>
                    <a:pt x="64" y="0"/>
                  </a:cubicBezTo>
                  <a:close/>
                  <a:moveTo>
                    <a:pt x="53" y="53"/>
                  </a:moveTo>
                  <a:cubicBezTo>
                    <a:pt x="21" y="53"/>
                    <a:pt x="21" y="53"/>
                    <a:pt x="21" y="53"/>
                  </a:cubicBezTo>
                  <a:cubicBezTo>
                    <a:pt x="21" y="21"/>
                    <a:pt x="21" y="21"/>
                    <a:pt x="21" y="21"/>
                  </a:cubicBezTo>
                  <a:cubicBezTo>
                    <a:pt x="53" y="21"/>
                    <a:pt x="53" y="21"/>
                    <a:pt x="53" y="21"/>
                  </a:cubicBezTo>
                  <a:lnTo>
                    <a:pt x="53" y="53"/>
                  </a:lnTo>
                  <a:close/>
                  <a:moveTo>
                    <a:pt x="117" y="11"/>
                  </a:moveTo>
                  <a:cubicBezTo>
                    <a:pt x="117" y="5"/>
                    <a:pt x="122" y="0"/>
                    <a:pt x="128" y="0"/>
                  </a:cubicBezTo>
                  <a:cubicBezTo>
                    <a:pt x="309" y="0"/>
                    <a:pt x="309" y="0"/>
                    <a:pt x="309" y="0"/>
                  </a:cubicBezTo>
                  <a:cubicBezTo>
                    <a:pt x="315" y="0"/>
                    <a:pt x="320" y="5"/>
                    <a:pt x="320" y="11"/>
                  </a:cubicBezTo>
                  <a:cubicBezTo>
                    <a:pt x="320" y="17"/>
                    <a:pt x="315" y="21"/>
                    <a:pt x="309" y="21"/>
                  </a:cubicBezTo>
                  <a:cubicBezTo>
                    <a:pt x="128" y="21"/>
                    <a:pt x="128" y="21"/>
                    <a:pt x="128" y="21"/>
                  </a:cubicBezTo>
                  <a:cubicBezTo>
                    <a:pt x="122" y="21"/>
                    <a:pt x="117" y="17"/>
                    <a:pt x="117" y="11"/>
                  </a:cubicBezTo>
                  <a:close/>
                  <a:moveTo>
                    <a:pt x="320" y="64"/>
                  </a:moveTo>
                  <a:cubicBezTo>
                    <a:pt x="320" y="70"/>
                    <a:pt x="315" y="75"/>
                    <a:pt x="309" y="75"/>
                  </a:cubicBezTo>
                  <a:cubicBezTo>
                    <a:pt x="128" y="75"/>
                    <a:pt x="128" y="75"/>
                    <a:pt x="128" y="75"/>
                  </a:cubicBezTo>
                  <a:cubicBezTo>
                    <a:pt x="122" y="75"/>
                    <a:pt x="117" y="70"/>
                    <a:pt x="117" y="64"/>
                  </a:cubicBezTo>
                  <a:cubicBezTo>
                    <a:pt x="117" y="58"/>
                    <a:pt x="122" y="53"/>
                    <a:pt x="128" y="53"/>
                  </a:cubicBezTo>
                  <a:cubicBezTo>
                    <a:pt x="309" y="53"/>
                    <a:pt x="309" y="53"/>
                    <a:pt x="309" y="53"/>
                  </a:cubicBezTo>
                  <a:cubicBezTo>
                    <a:pt x="315" y="53"/>
                    <a:pt x="320" y="58"/>
                    <a:pt x="320" y="64"/>
                  </a:cubicBezTo>
                  <a:close/>
                  <a:moveTo>
                    <a:pt x="64" y="139"/>
                  </a:moveTo>
                  <a:cubicBezTo>
                    <a:pt x="10" y="139"/>
                    <a:pt x="10" y="139"/>
                    <a:pt x="10" y="139"/>
                  </a:cubicBezTo>
                  <a:cubicBezTo>
                    <a:pt x="4" y="139"/>
                    <a:pt x="0" y="143"/>
                    <a:pt x="0" y="149"/>
                  </a:cubicBezTo>
                  <a:cubicBezTo>
                    <a:pt x="0" y="203"/>
                    <a:pt x="0" y="203"/>
                    <a:pt x="0" y="203"/>
                  </a:cubicBezTo>
                  <a:cubicBezTo>
                    <a:pt x="0" y="209"/>
                    <a:pt x="4" y="213"/>
                    <a:pt x="10" y="213"/>
                  </a:cubicBezTo>
                  <a:cubicBezTo>
                    <a:pt x="64" y="213"/>
                    <a:pt x="64" y="213"/>
                    <a:pt x="64" y="213"/>
                  </a:cubicBezTo>
                  <a:cubicBezTo>
                    <a:pt x="70" y="213"/>
                    <a:pt x="74" y="209"/>
                    <a:pt x="74" y="203"/>
                  </a:cubicBezTo>
                  <a:cubicBezTo>
                    <a:pt x="74" y="149"/>
                    <a:pt x="74" y="149"/>
                    <a:pt x="74" y="149"/>
                  </a:cubicBezTo>
                  <a:cubicBezTo>
                    <a:pt x="74" y="143"/>
                    <a:pt x="70" y="139"/>
                    <a:pt x="64" y="139"/>
                  </a:cubicBezTo>
                  <a:close/>
                  <a:moveTo>
                    <a:pt x="53" y="192"/>
                  </a:moveTo>
                  <a:cubicBezTo>
                    <a:pt x="21" y="192"/>
                    <a:pt x="21" y="192"/>
                    <a:pt x="21" y="192"/>
                  </a:cubicBezTo>
                  <a:cubicBezTo>
                    <a:pt x="21" y="160"/>
                    <a:pt x="21" y="160"/>
                    <a:pt x="21" y="160"/>
                  </a:cubicBezTo>
                  <a:cubicBezTo>
                    <a:pt x="53" y="160"/>
                    <a:pt x="53" y="160"/>
                    <a:pt x="53" y="160"/>
                  </a:cubicBezTo>
                  <a:lnTo>
                    <a:pt x="53" y="192"/>
                  </a:lnTo>
                  <a:close/>
                  <a:moveTo>
                    <a:pt x="320" y="149"/>
                  </a:moveTo>
                  <a:cubicBezTo>
                    <a:pt x="320" y="155"/>
                    <a:pt x="315" y="160"/>
                    <a:pt x="309" y="160"/>
                  </a:cubicBezTo>
                  <a:cubicBezTo>
                    <a:pt x="128" y="160"/>
                    <a:pt x="128" y="160"/>
                    <a:pt x="128" y="160"/>
                  </a:cubicBezTo>
                  <a:cubicBezTo>
                    <a:pt x="122" y="160"/>
                    <a:pt x="117" y="155"/>
                    <a:pt x="117" y="149"/>
                  </a:cubicBezTo>
                  <a:cubicBezTo>
                    <a:pt x="117" y="143"/>
                    <a:pt x="122" y="139"/>
                    <a:pt x="128" y="139"/>
                  </a:cubicBezTo>
                  <a:cubicBezTo>
                    <a:pt x="309" y="139"/>
                    <a:pt x="309" y="139"/>
                    <a:pt x="309" y="139"/>
                  </a:cubicBezTo>
                  <a:cubicBezTo>
                    <a:pt x="315" y="139"/>
                    <a:pt x="320" y="143"/>
                    <a:pt x="320" y="149"/>
                  </a:cubicBezTo>
                  <a:close/>
                  <a:moveTo>
                    <a:pt x="320" y="203"/>
                  </a:moveTo>
                  <a:cubicBezTo>
                    <a:pt x="320" y="209"/>
                    <a:pt x="315" y="213"/>
                    <a:pt x="309" y="213"/>
                  </a:cubicBezTo>
                  <a:cubicBezTo>
                    <a:pt x="128" y="213"/>
                    <a:pt x="128" y="213"/>
                    <a:pt x="128" y="213"/>
                  </a:cubicBezTo>
                  <a:cubicBezTo>
                    <a:pt x="122" y="213"/>
                    <a:pt x="117" y="209"/>
                    <a:pt x="117" y="203"/>
                  </a:cubicBezTo>
                  <a:cubicBezTo>
                    <a:pt x="117" y="197"/>
                    <a:pt x="122" y="192"/>
                    <a:pt x="128" y="192"/>
                  </a:cubicBezTo>
                  <a:cubicBezTo>
                    <a:pt x="309" y="192"/>
                    <a:pt x="309" y="192"/>
                    <a:pt x="309" y="192"/>
                  </a:cubicBezTo>
                  <a:cubicBezTo>
                    <a:pt x="315" y="192"/>
                    <a:pt x="320" y="197"/>
                    <a:pt x="320" y="203"/>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sp>
          <p:nvSpPr>
            <p:cNvPr id="1050739" name="Freeform 389"/>
            <p:cNvSpPr>
              <a:spLocks noEditPoints="1"/>
            </p:cNvSpPr>
            <p:nvPr/>
          </p:nvSpPr>
          <p:spPr bwMode="auto">
            <a:xfrm>
              <a:off x="7354" y="152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grpSp>
      <p:sp>
        <p:nvSpPr>
          <p:cNvPr id="1050740" name="矩形 146"/>
          <p:cNvSpPr/>
          <p:nvPr/>
        </p:nvSpPr>
        <p:spPr>
          <a:xfrm>
            <a:off x="5434216" y="1821427"/>
            <a:ext cx="640080" cy="218441"/>
          </a:xfrm>
          <a:prstGeom prst="rect">
            <a:avLst/>
          </a:prstGeom>
        </p:spPr>
        <p:txBody>
          <a:bodyPr wrap="none">
            <a:spAutoFit/>
          </a:bodyPr>
          <a:p>
            <a:pPr algn="ctr" latinLnBrk="1"/>
            <a:r>
              <a:rPr lang="zh-CN" altLang="en-US" sz="970" dirty="0">
                <a:solidFill>
                  <a:prstClr val="black"/>
                </a:solidFill>
                <a:latin typeface="楷体" panose="02010609060101010101" pitchFamily="49" charset="-122"/>
                <a:ea typeface="楷体" panose="02010609060101010101" pitchFamily="49" charset="-122"/>
              </a:rPr>
              <a:t>专家热线</a:t>
            </a:r>
            <a:endParaRPr lang="en-US" sz="970" dirty="0">
              <a:solidFill>
                <a:prstClr val="black"/>
              </a:solidFill>
              <a:latin typeface="楷体" panose="02010609060101010101" pitchFamily="49" charset="-122"/>
              <a:ea typeface="楷体" panose="02010609060101010101" pitchFamily="49" charset="-122"/>
            </a:endParaRPr>
          </a:p>
        </p:txBody>
      </p:sp>
      <p:grpSp>
        <p:nvGrpSpPr>
          <p:cNvPr id="421" name="Group 466"/>
          <p:cNvGrpSpPr>
            <a:grpSpLocks noChangeAspect="1"/>
          </p:cNvGrpSpPr>
          <p:nvPr/>
        </p:nvGrpSpPr>
        <p:grpSpPr bwMode="auto">
          <a:xfrm>
            <a:off x="6591319" y="1624430"/>
            <a:ext cx="264297" cy="266416"/>
            <a:chOff x="6651" y="1616"/>
            <a:chExt cx="340" cy="340"/>
          </a:xfrm>
          <a:solidFill>
            <a:schemeClr val="bg2">
              <a:lumMod val="50000"/>
            </a:schemeClr>
          </a:solidFill>
        </p:grpSpPr>
        <p:sp>
          <p:nvSpPr>
            <p:cNvPr id="1050741" name="Freeform 467"/>
            <p:cNvSpPr>
              <a:spLocks noEditPoints="1"/>
            </p:cNvSpPr>
            <p:nvPr/>
          </p:nvSpPr>
          <p:spPr bwMode="auto">
            <a:xfrm>
              <a:off x="6651" y="1616"/>
              <a:ext cx="340" cy="340"/>
            </a:xfrm>
            <a:custGeom>
              <a:avLst/>
              <a:gdLst>
                <a:gd name="T0" fmla="*/ 256 w 512"/>
                <a:gd name="T1" fmla="*/ 22 h 512"/>
                <a:gd name="T2" fmla="*/ 491 w 512"/>
                <a:gd name="T3" fmla="*/ 256 h 512"/>
                <a:gd name="T4" fmla="*/ 256 w 512"/>
                <a:gd name="T5" fmla="*/ 491 h 512"/>
                <a:gd name="T6" fmla="*/ 21 w 512"/>
                <a:gd name="T7" fmla="*/ 256 h 512"/>
                <a:gd name="T8" fmla="*/ 256 w 512"/>
                <a:gd name="T9" fmla="*/ 22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2"/>
                  </a:moveTo>
                  <a:cubicBezTo>
                    <a:pt x="385" y="22"/>
                    <a:pt x="491" y="127"/>
                    <a:pt x="491" y="256"/>
                  </a:cubicBezTo>
                  <a:cubicBezTo>
                    <a:pt x="491" y="386"/>
                    <a:pt x="385" y="491"/>
                    <a:pt x="256" y="491"/>
                  </a:cubicBezTo>
                  <a:cubicBezTo>
                    <a:pt x="127" y="491"/>
                    <a:pt x="21" y="386"/>
                    <a:pt x="21" y="256"/>
                  </a:cubicBezTo>
                  <a:cubicBezTo>
                    <a:pt x="21" y="127"/>
                    <a:pt x="127" y="22"/>
                    <a:pt x="256" y="22"/>
                  </a:cubicBezTo>
                  <a:moveTo>
                    <a:pt x="256" y="0"/>
                  </a:moveTo>
                  <a:cubicBezTo>
                    <a:pt x="115" y="0"/>
                    <a:pt x="0" y="115"/>
                    <a:pt x="0" y="256"/>
                  </a:cubicBezTo>
                  <a:cubicBezTo>
                    <a:pt x="0" y="398"/>
                    <a:pt x="115" y="512"/>
                    <a:pt x="256" y="512"/>
                  </a:cubicBezTo>
                  <a:cubicBezTo>
                    <a:pt x="397" y="512"/>
                    <a:pt x="512" y="398"/>
                    <a:pt x="512" y="256"/>
                  </a:cubicBezTo>
                  <a:cubicBezTo>
                    <a:pt x="512" y="115"/>
                    <a:pt x="397" y="0"/>
                    <a:pt x="256" y="0"/>
                  </a:cubicBezTo>
                  <a:close/>
                </a:path>
              </a:pathLst>
            </a:custGeom>
            <a:grpFill/>
            <a:ln>
              <a:noFill/>
            </a:ln>
          </p:spPr>
          <p:txBody>
            <a:bodyPr vert="horz" wrap="square" lIns="84406" tIns="42203" rIns="84406" bIns="42203" numCol="1" anchor="t" anchorCtr="0" compatLnSpc="1"/>
            <a:p>
              <a:pPr latinLnBrk="1"/>
              <a:endParaRPr lang="en-GB" sz="1660">
                <a:solidFill>
                  <a:prstClr val="black"/>
                </a:solidFill>
                <a:latin typeface="楷体" panose="02010609060101010101" pitchFamily="49" charset="-122"/>
                <a:ea typeface="楷体" panose="02010609060101010101" pitchFamily="49" charset="-122"/>
              </a:endParaRPr>
            </a:p>
          </p:txBody>
        </p:sp>
        <p:sp>
          <p:nvSpPr>
            <p:cNvPr id="1050742" name="Freeform 468"/>
            <p:cNvSpPr>
              <a:spLocks noEditPoints="1"/>
            </p:cNvSpPr>
            <p:nvPr/>
          </p:nvSpPr>
          <p:spPr bwMode="auto">
            <a:xfrm>
              <a:off x="6736" y="1772"/>
              <a:ext cx="170" cy="29"/>
            </a:xfrm>
            <a:custGeom>
              <a:avLst/>
              <a:gdLst>
                <a:gd name="T0" fmla="*/ 128 w 256"/>
                <a:gd name="T1" fmla="*/ 43 h 43"/>
                <a:gd name="T2" fmla="*/ 107 w 256"/>
                <a:gd name="T3" fmla="*/ 21 h 43"/>
                <a:gd name="T4" fmla="*/ 128 w 256"/>
                <a:gd name="T5" fmla="*/ 0 h 43"/>
                <a:gd name="T6" fmla="*/ 149 w 256"/>
                <a:gd name="T7" fmla="*/ 21 h 43"/>
                <a:gd name="T8" fmla="*/ 128 w 256"/>
                <a:gd name="T9" fmla="*/ 43 h 43"/>
                <a:gd name="T10" fmla="*/ 256 w 256"/>
                <a:gd name="T11" fmla="*/ 21 h 43"/>
                <a:gd name="T12" fmla="*/ 235 w 256"/>
                <a:gd name="T13" fmla="*/ 0 h 43"/>
                <a:gd name="T14" fmla="*/ 213 w 256"/>
                <a:gd name="T15" fmla="*/ 21 h 43"/>
                <a:gd name="T16" fmla="*/ 235 w 256"/>
                <a:gd name="T17" fmla="*/ 43 h 43"/>
                <a:gd name="T18" fmla="*/ 256 w 256"/>
                <a:gd name="T19" fmla="*/ 21 h 43"/>
                <a:gd name="T20" fmla="*/ 43 w 256"/>
                <a:gd name="T21" fmla="*/ 21 h 43"/>
                <a:gd name="T22" fmla="*/ 21 w 256"/>
                <a:gd name="T23" fmla="*/ 0 h 43"/>
                <a:gd name="T24" fmla="*/ 0 w 256"/>
                <a:gd name="T25" fmla="*/ 21 h 43"/>
                <a:gd name="T26" fmla="*/ 21 w 256"/>
                <a:gd name="T27" fmla="*/ 43 h 43"/>
                <a:gd name="T28" fmla="*/ 43 w 256"/>
                <a:gd name="T29"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6" h="43">
                  <a:moveTo>
                    <a:pt x="128" y="43"/>
                  </a:moveTo>
                  <a:cubicBezTo>
                    <a:pt x="116" y="43"/>
                    <a:pt x="107" y="33"/>
                    <a:pt x="107" y="21"/>
                  </a:cubicBezTo>
                  <a:cubicBezTo>
                    <a:pt x="107" y="10"/>
                    <a:pt x="116" y="0"/>
                    <a:pt x="128" y="0"/>
                  </a:cubicBezTo>
                  <a:cubicBezTo>
                    <a:pt x="140" y="0"/>
                    <a:pt x="149" y="10"/>
                    <a:pt x="149" y="21"/>
                  </a:cubicBezTo>
                  <a:cubicBezTo>
                    <a:pt x="149" y="33"/>
                    <a:pt x="140" y="43"/>
                    <a:pt x="128" y="43"/>
                  </a:cubicBezTo>
                  <a:close/>
                  <a:moveTo>
                    <a:pt x="256" y="21"/>
                  </a:moveTo>
                  <a:cubicBezTo>
                    <a:pt x="256" y="10"/>
                    <a:pt x="246" y="0"/>
                    <a:pt x="235" y="0"/>
                  </a:cubicBezTo>
                  <a:cubicBezTo>
                    <a:pt x="223" y="0"/>
                    <a:pt x="213" y="10"/>
                    <a:pt x="213" y="21"/>
                  </a:cubicBezTo>
                  <a:cubicBezTo>
                    <a:pt x="213" y="33"/>
                    <a:pt x="223" y="43"/>
                    <a:pt x="235" y="43"/>
                  </a:cubicBezTo>
                  <a:cubicBezTo>
                    <a:pt x="246" y="43"/>
                    <a:pt x="256" y="33"/>
                    <a:pt x="256" y="21"/>
                  </a:cubicBezTo>
                  <a:close/>
                  <a:moveTo>
                    <a:pt x="43" y="21"/>
                  </a:moveTo>
                  <a:cubicBezTo>
                    <a:pt x="43" y="10"/>
                    <a:pt x="33" y="0"/>
                    <a:pt x="21" y="0"/>
                  </a:cubicBezTo>
                  <a:cubicBezTo>
                    <a:pt x="10" y="0"/>
                    <a:pt x="0" y="10"/>
                    <a:pt x="0" y="21"/>
                  </a:cubicBezTo>
                  <a:cubicBezTo>
                    <a:pt x="0" y="33"/>
                    <a:pt x="10" y="43"/>
                    <a:pt x="21" y="43"/>
                  </a:cubicBezTo>
                  <a:cubicBezTo>
                    <a:pt x="33" y="43"/>
                    <a:pt x="43" y="33"/>
                    <a:pt x="43" y="21"/>
                  </a:cubicBezTo>
                  <a:close/>
                </a:path>
              </a:pathLst>
            </a:custGeom>
            <a:grpFill/>
            <a:ln>
              <a:noFill/>
            </a:ln>
          </p:spPr>
          <p:txBody>
            <a:bodyPr vert="horz" wrap="square" lIns="84406" tIns="42203" rIns="84406" bIns="42203" numCol="1" anchor="t" anchorCtr="0" compatLnSpc="1"/>
            <a:p>
              <a:pPr latinLnBrk="1"/>
              <a:endParaRPr lang="en-GB" sz="1660">
                <a:solidFill>
                  <a:prstClr val="black"/>
                </a:solidFill>
                <a:latin typeface="楷体" panose="02010609060101010101" pitchFamily="49" charset="-122"/>
                <a:ea typeface="楷体" panose="02010609060101010101" pitchFamily="49" charset="-122"/>
              </a:endParaRPr>
            </a:p>
          </p:txBody>
        </p:sp>
      </p:grpSp>
      <p:grpSp>
        <p:nvGrpSpPr>
          <p:cNvPr id="422" name="Group 382"/>
          <p:cNvGrpSpPr>
            <a:grpSpLocks noChangeAspect="1"/>
          </p:cNvGrpSpPr>
          <p:nvPr/>
        </p:nvGrpSpPr>
        <p:grpSpPr bwMode="auto">
          <a:xfrm>
            <a:off x="5646582" y="1625955"/>
            <a:ext cx="262784" cy="264892"/>
            <a:chOff x="390" y="1196"/>
            <a:chExt cx="340" cy="340"/>
          </a:xfrm>
          <a:solidFill>
            <a:schemeClr val="bg2">
              <a:lumMod val="50000"/>
            </a:schemeClr>
          </a:solidFill>
        </p:grpSpPr>
        <p:sp>
          <p:nvSpPr>
            <p:cNvPr id="1050743" name="Freeform 383"/>
            <p:cNvSpPr>
              <a:spLocks noEditPoints="1"/>
            </p:cNvSpPr>
            <p:nvPr/>
          </p:nvSpPr>
          <p:spPr bwMode="auto">
            <a:xfrm>
              <a:off x="465" y="1266"/>
              <a:ext cx="195" cy="192"/>
            </a:xfrm>
            <a:custGeom>
              <a:avLst/>
              <a:gdLst>
                <a:gd name="T0" fmla="*/ 238 w 293"/>
                <a:gd name="T1" fmla="*/ 288 h 288"/>
                <a:gd name="T2" fmla="*/ 225 w 293"/>
                <a:gd name="T3" fmla="*/ 287 h 288"/>
                <a:gd name="T4" fmla="*/ 82 w 293"/>
                <a:gd name="T5" fmla="*/ 210 h 288"/>
                <a:gd name="T6" fmla="*/ 6 w 293"/>
                <a:gd name="T7" fmla="*/ 67 h 288"/>
                <a:gd name="T8" fmla="*/ 18 w 293"/>
                <a:gd name="T9" fmla="*/ 26 h 288"/>
                <a:gd name="T10" fmla="*/ 20 w 293"/>
                <a:gd name="T11" fmla="*/ 23 h 288"/>
                <a:gd name="T12" fmla="*/ 47 w 293"/>
                <a:gd name="T13" fmla="*/ 1 h 288"/>
                <a:gd name="T14" fmla="*/ 47 w 293"/>
                <a:gd name="T15" fmla="*/ 1 h 288"/>
                <a:gd name="T16" fmla="*/ 76 w 293"/>
                <a:gd name="T17" fmla="*/ 9 h 288"/>
                <a:gd name="T18" fmla="*/ 125 w 293"/>
                <a:gd name="T19" fmla="*/ 71 h 288"/>
                <a:gd name="T20" fmla="*/ 123 w 293"/>
                <a:gd name="T21" fmla="*/ 80 h 288"/>
                <a:gd name="T22" fmla="*/ 99 w 293"/>
                <a:gd name="T23" fmla="*/ 104 h 288"/>
                <a:gd name="T24" fmla="*/ 106 w 293"/>
                <a:gd name="T25" fmla="*/ 116 h 288"/>
                <a:gd name="T26" fmla="*/ 138 w 293"/>
                <a:gd name="T27" fmla="*/ 155 h 288"/>
                <a:gd name="T28" fmla="*/ 177 w 293"/>
                <a:gd name="T29" fmla="*/ 186 h 288"/>
                <a:gd name="T30" fmla="*/ 189 w 293"/>
                <a:gd name="T31" fmla="*/ 193 h 288"/>
                <a:gd name="T32" fmla="*/ 213 w 293"/>
                <a:gd name="T33" fmla="*/ 170 h 288"/>
                <a:gd name="T34" fmla="*/ 222 w 293"/>
                <a:gd name="T35" fmla="*/ 167 h 288"/>
                <a:gd name="T36" fmla="*/ 284 w 293"/>
                <a:gd name="T37" fmla="*/ 216 h 288"/>
                <a:gd name="T38" fmla="*/ 291 w 293"/>
                <a:gd name="T39" fmla="*/ 244 h 288"/>
                <a:gd name="T40" fmla="*/ 291 w 293"/>
                <a:gd name="T41" fmla="*/ 244 h 288"/>
                <a:gd name="T42" fmla="*/ 269 w 293"/>
                <a:gd name="T43" fmla="*/ 272 h 288"/>
                <a:gd name="T44" fmla="*/ 266 w 293"/>
                <a:gd name="T45" fmla="*/ 275 h 288"/>
                <a:gd name="T46" fmla="*/ 238 w 293"/>
                <a:gd name="T47" fmla="*/ 288 h 288"/>
                <a:gd name="T48" fmla="*/ 53 w 293"/>
                <a:gd name="T49" fmla="*/ 22 h 288"/>
                <a:gd name="T50" fmla="*/ 36 w 293"/>
                <a:gd name="T51" fmla="*/ 38 h 288"/>
                <a:gd name="T52" fmla="*/ 33 w 293"/>
                <a:gd name="T53" fmla="*/ 41 h 288"/>
                <a:gd name="T54" fmla="*/ 27 w 293"/>
                <a:gd name="T55" fmla="*/ 63 h 288"/>
                <a:gd name="T56" fmla="*/ 27 w 293"/>
                <a:gd name="T57" fmla="*/ 65 h 288"/>
                <a:gd name="T58" fmla="*/ 97 w 293"/>
                <a:gd name="T59" fmla="*/ 195 h 288"/>
                <a:gd name="T60" fmla="*/ 228 w 293"/>
                <a:gd name="T61" fmla="*/ 266 h 288"/>
                <a:gd name="T62" fmla="*/ 229 w 293"/>
                <a:gd name="T63" fmla="*/ 266 h 288"/>
                <a:gd name="T64" fmla="*/ 251 w 293"/>
                <a:gd name="T65" fmla="*/ 259 h 288"/>
                <a:gd name="T66" fmla="*/ 255 w 293"/>
                <a:gd name="T67" fmla="*/ 256 h 288"/>
                <a:gd name="T68" fmla="*/ 270 w 293"/>
                <a:gd name="T69" fmla="*/ 240 h 288"/>
                <a:gd name="T70" fmla="*/ 224 w 293"/>
                <a:gd name="T71" fmla="*/ 189 h 288"/>
                <a:gd name="T72" fmla="*/ 198 w 293"/>
                <a:gd name="T73" fmla="*/ 215 h 288"/>
                <a:gd name="T74" fmla="*/ 184 w 293"/>
                <a:gd name="T75" fmla="*/ 216 h 288"/>
                <a:gd name="T76" fmla="*/ 166 w 293"/>
                <a:gd name="T77" fmla="*/ 204 h 288"/>
                <a:gd name="T78" fmla="*/ 122 w 293"/>
                <a:gd name="T79" fmla="*/ 170 h 288"/>
                <a:gd name="T80" fmla="*/ 88 w 293"/>
                <a:gd name="T81" fmla="*/ 127 h 288"/>
                <a:gd name="T82" fmla="*/ 76 w 293"/>
                <a:gd name="T83" fmla="*/ 108 h 288"/>
                <a:gd name="T84" fmla="*/ 78 w 293"/>
                <a:gd name="T85" fmla="*/ 95 h 288"/>
                <a:gd name="T86" fmla="*/ 104 w 293"/>
                <a:gd name="T87" fmla="*/ 69 h 288"/>
                <a:gd name="T88" fmla="*/ 53 w 293"/>
                <a:gd name="T89" fmla="*/ 2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88">
                  <a:moveTo>
                    <a:pt x="238" y="288"/>
                  </a:moveTo>
                  <a:cubicBezTo>
                    <a:pt x="234" y="288"/>
                    <a:pt x="230" y="288"/>
                    <a:pt x="225" y="287"/>
                  </a:cubicBezTo>
                  <a:cubicBezTo>
                    <a:pt x="216" y="286"/>
                    <a:pt x="144" y="275"/>
                    <a:pt x="82" y="210"/>
                  </a:cubicBezTo>
                  <a:cubicBezTo>
                    <a:pt x="17" y="148"/>
                    <a:pt x="7" y="76"/>
                    <a:pt x="6" y="67"/>
                  </a:cubicBezTo>
                  <a:cubicBezTo>
                    <a:pt x="0" y="44"/>
                    <a:pt x="9" y="35"/>
                    <a:pt x="18" y="26"/>
                  </a:cubicBezTo>
                  <a:cubicBezTo>
                    <a:pt x="20" y="23"/>
                    <a:pt x="20" y="23"/>
                    <a:pt x="20" y="23"/>
                  </a:cubicBezTo>
                  <a:cubicBezTo>
                    <a:pt x="30" y="13"/>
                    <a:pt x="36" y="4"/>
                    <a:pt x="47" y="1"/>
                  </a:cubicBezTo>
                  <a:cubicBezTo>
                    <a:pt x="47" y="1"/>
                    <a:pt x="47" y="1"/>
                    <a:pt x="47" y="1"/>
                  </a:cubicBezTo>
                  <a:cubicBezTo>
                    <a:pt x="47" y="0"/>
                    <a:pt x="58" y="0"/>
                    <a:pt x="76" y="9"/>
                  </a:cubicBezTo>
                  <a:cubicBezTo>
                    <a:pt x="103" y="23"/>
                    <a:pt x="121" y="45"/>
                    <a:pt x="125" y="71"/>
                  </a:cubicBezTo>
                  <a:cubicBezTo>
                    <a:pt x="126" y="74"/>
                    <a:pt x="125" y="77"/>
                    <a:pt x="123" y="80"/>
                  </a:cubicBezTo>
                  <a:cubicBezTo>
                    <a:pt x="99" y="104"/>
                    <a:pt x="99" y="104"/>
                    <a:pt x="99" y="104"/>
                  </a:cubicBezTo>
                  <a:cubicBezTo>
                    <a:pt x="102" y="108"/>
                    <a:pt x="104" y="112"/>
                    <a:pt x="106" y="116"/>
                  </a:cubicBezTo>
                  <a:cubicBezTo>
                    <a:pt x="114" y="127"/>
                    <a:pt x="119" y="136"/>
                    <a:pt x="138" y="155"/>
                  </a:cubicBezTo>
                  <a:cubicBezTo>
                    <a:pt x="156" y="174"/>
                    <a:pt x="165" y="179"/>
                    <a:pt x="177" y="186"/>
                  </a:cubicBezTo>
                  <a:cubicBezTo>
                    <a:pt x="180" y="188"/>
                    <a:pt x="184" y="191"/>
                    <a:pt x="189" y="193"/>
                  </a:cubicBezTo>
                  <a:cubicBezTo>
                    <a:pt x="213" y="170"/>
                    <a:pt x="213" y="170"/>
                    <a:pt x="213" y="170"/>
                  </a:cubicBezTo>
                  <a:cubicBezTo>
                    <a:pt x="215" y="167"/>
                    <a:pt x="218" y="166"/>
                    <a:pt x="222" y="167"/>
                  </a:cubicBezTo>
                  <a:cubicBezTo>
                    <a:pt x="248" y="170"/>
                    <a:pt x="270" y="188"/>
                    <a:pt x="284" y="216"/>
                  </a:cubicBezTo>
                  <a:cubicBezTo>
                    <a:pt x="290" y="229"/>
                    <a:pt x="293" y="239"/>
                    <a:pt x="291" y="244"/>
                  </a:cubicBezTo>
                  <a:cubicBezTo>
                    <a:pt x="291" y="244"/>
                    <a:pt x="291" y="244"/>
                    <a:pt x="291" y="244"/>
                  </a:cubicBezTo>
                  <a:cubicBezTo>
                    <a:pt x="289" y="253"/>
                    <a:pt x="280" y="262"/>
                    <a:pt x="269" y="272"/>
                  </a:cubicBezTo>
                  <a:cubicBezTo>
                    <a:pt x="266" y="275"/>
                    <a:pt x="266" y="275"/>
                    <a:pt x="266" y="275"/>
                  </a:cubicBezTo>
                  <a:cubicBezTo>
                    <a:pt x="259" y="281"/>
                    <a:pt x="252" y="288"/>
                    <a:pt x="238" y="288"/>
                  </a:cubicBezTo>
                  <a:close/>
                  <a:moveTo>
                    <a:pt x="53" y="22"/>
                  </a:moveTo>
                  <a:cubicBezTo>
                    <a:pt x="48" y="25"/>
                    <a:pt x="40" y="34"/>
                    <a:pt x="36" y="38"/>
                  </a:cubicBezTo>
                  <a:cubicBezTo>
                    <a:pt x="33" y="41"/>
                    <a:pt x="33" y="41"/>
                    <a:pt x="33" y="41"/>
                  </a:cubicBezTo>
                  <a:cubicBezTo>
                    <a:pt x="26" y="49"/>
                    <a:pt x="24" y="51"/>
                    <a:pt x="27" y="63"/>
                  </a:cubicBezTo>
                  <a:cubicBezTo>
                    <a:pt x="27" y="64"/>
                    <a:pt x="27" y="64"/>
                    <a:pt x="27" y="65"/>
                  </a:cubicBezTo>
                  <a:cubicBezTo>
                    <a:pt x="27" y="65"/>
                    <a:pt x="35" y="136"/>
                    <a:pt x="97" y="195"/>
                  </a:cubicBezTo>
                  <a:cubicBezTo>
                    <a:pt x="157" y="258"/>
                    <a:pt x="227" y="265"/>
                    <a:pt x="228" y="266"/>
                  </a:cubicBezTo>
                  <a:cubicBezTo>
                    <a:pt x="228" y="266"/>
                    <a:pt x="229" y="266"/>
                    <a:pt x="229" y="266"/>
                  </a:cubicBezTo>
                  <a:cubicBezTo>
                    <a:pt x="242" y="269"/>
                    <a:pt x="244" y="267"/>
                    <a:pt x="251" y="259"/>
                  </a:cubicBezTo>
                  <a:cubicBezTo>
                    <a:pt x="255" y="256"/>
                    <a:pt x="255" y="256"/>
                    <a:pt x="255" y="256"/>
                  </a:cubicBezTo>
                  <a:cubicBezTo>
                    <a:pt x="258" y="253"/>
                    <a:pt x="267" y="244"/>
                    <a:pt x="270" y="240"/>
                  </a:cubicBezTo>
                  <a:cubicBezTo>
                    <a:pt x="267" y="230"/>
                    <a:pt x="255" y="197"/>
                    <a:pt x="224" y="189"/>
                  </a:cubicBezTo>
                  <a:cubicBezTo>
                    <a:pt x="198" y="215"/>
                    <a:pt x="198" y="215"/>
                    <a:pt x="198" y="215"/>
                  </a:cubicBezTo>
                  <a:cubicBezTo>
                    <a:pt x="194" y="218"/>
                    <a:pt x="188" y="219"/>
                    <a:pt x="184" y="216"/>
                  </a:cubicBezTo>
                  <a:cubicBezTo>
                    <a:pt x="177" y="211"/>
                    <a:pt x="171" y="207"/>
                    <a:pt x="166" y="204"/>
                  </a:cubicBezTo>
                  <a:cubicBezTo>
                    <a:pt x="154" y="197"/>
                    <a:pt x="143" y="190"/>
                    <a:pt x="122" y="170"/>
                  </a:cubicBezTo>
                  <a:cubicBezTo>
                    <a:pt x="102" y="149"/>
                    <a:pt x="96" y="139"/>
                    <a:pt x="88" y="127"/>
                  </a:cubicBezTo>
                  <a:cubicBezTo>
                    <a:pt x="85" y="121"/>
                    <a:pt x="81" y="116"/>
                    <a:pt x="76" y="108"/>
                  </a:cubicBezTo>
                  <a:cubicBezTo>
                    <a:pt x="73" y="104"/>
                    <a:pt x="74" y="98"/>
                    <a:pt x="78" y="95"/>
                  </a:cubicBezTo>
                  <a:cubicBezTo>
                    <a:pt x="104" y="69"/>
                    <a:pt x="104" y="69"/>
                    <a:pt x="104" y="69"/>
                  </a:cubicBezTo>
                  <a:cubicBezTo>
                    <a:pt x="96" y="38"/>
                    <a:pt x="62" y="25"/>
                    <a:pt x="53" y="22"/>
                  </a:cubicBezTo>
                  <a:close/>
                </a:path>
              </a:pathLst>
            </a:custGeom>
            <a:grpFill/>
            <a:ln>
              <a:noFill/>
            </a:ln>
          </p:spPr>
          <p:txBody>
            <a:bodyPr vert="horz" wrap="square" lIns="84406" tIns="42203" rIns="84406" bIns="42203" numCol="1" anchor="t" anchorCtr="0" compatLnSpc="1"/>
            <a:p>
              <a:pPr latinLnBrk="1"/>
              <a:endParaRPr lang="en-GB" sz="970">
                <a:solidFill>
                  <a:prstClr val="black"/>
                </a:solidFill>
                <a:latin typeface="楷体" panose="02010609060101010101" pitchFamily="49" charset="-122"/>
                <a:ea typeface="楷体" panose="02010609060101010101" pitchFamily="49" charset="-122"/>
              </a:endParaRPr>
            </a:p>
          </p:txBody>
        </p:sp>
        <p:sp>
          <p:nvSpPr>
            <p:cNvPr id="1050744" name="Freeform 384"/>
            <p:cNvSpPr>
              <a:spLocks noEditPoints="1"/>
            </p:cNvSpPr>
            <p:nvPr/>
          </p:nvSpPr>
          <p:spPr bwMode="auto">
            <a:xfrm>
              <a:off x="390" y="1196"/>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84406" tIns="42203" rIns="84406" bIns="42203" numCol="1" anchor="t" anchorCtr="0" compatLnSpc="1"/>
            <a:p>
              <a:pPr latinLnBrk="1"/>
              <a:endParaRPr lang="en-GB" sz="970">
                <a:solidFill>
                  <a:prstClr val="black"/>
                </a:solidFill>
                <a:latin typeface="楷体" panose="02010609060101010101" pitchFamily="49" charset="-122"/>
                <a:ea typeface="楷体" panose="02010609060101010101" pitchFamily="49" charset="-122"/>
              </a:endParaRPr>
            </a:p>
          </p:txBody>
        </p:sp>
      </p:grpSp>
      <p:sp>
        <p:nvSpPr>
          <p:cNvPr id="1050745" name="圆角矩形 85"/>
          <p:cNvSpPr/>
          <p:nvPr/>
        </p:nvSpPr>
        <p:spPr>
          <a:xfrm>
            <a:off x="789994" y="4945164"/>
            <a:ext cx="8350549" cy="1275312"/>
          </a:xfrm>
          <a:prstGeom prst="roundRect">
            <a:avLst>
              <a:gd name="adj" fmla="val 0"/>
            </a:avLst>
          </a:prstGeom>
          <a:solidFill>
            <a:schemeClr val="bg1"/>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a:solidFill>
                <a:prstClr val="white"/>
              </a:solidFill>
              <a:latin typeface="楷体" panose="02010609060101010101" pitchFamily="49" charset="-122"/>
              <a:ea typeface="楷体" panose="02010609060101010101" pitchFamily="49" charset="-122"/>
            </a:endParaRPr>
          </a:p>
        </p:txBody>
      </p:sp>
      <p:sp>
        <p:nvSpPr>
          <p:cNvPr id="1050746" name="圆角矩形 88"/>
          <p:cNvSpPr/>
          <p:nvPr/>
        </p:nvSpPr>
        <p:spPr>
          <a:xfrm>
            <a:off x="789994" y="2095928"/>
            <a:ext cx="8350549" cy="1255345"/>
          </a:xfrm>
          <a:prstGeom prst="roundRect">
            <a:avLst>
              <a:gd name="adj" fmla="val 0"/>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a:solidFill>
                <a:prstClr val="white"/>
              </a:solidFill>
              <a:latin typeface="楷体" panose="02010609060101010101" pitchFamily="49" charset="-122"/>
              <a:ea typeface="楷体" panose="02010609060101010101" pitchFamily="49" charset="-122"/>
            </a:endParaRPr>
          </a:p>
        </p:txBody>
      </p:sp>
      <p:sp>
        <p:nvSpPr>
          <p:cNvPr id="1050747" name="圆角矩形 175"/>
          <p:cNvSpPr/>
          <p:nvPr/>
        </p:nvSpPr>
        <p:spPr>
          <a:xfrm>
            <a:off x="1084070" y="3064135"/>
            <a:ext cx="7764209" cy="220285"/>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客户管理</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pic>
        <p:nvPicPr>
          <p:cNvPr id="2097254" name="图片 179"/>
          <p:cNvPicPr>
            <a:picLocks noChangeAspect="1"/>
          </p:cNvPicPr>
          <p:nvPr/>
        </p:nvPicPr>
        <p:blipFill rotWithShape="1">
          <a:blip r:embed="rId1"/>
          <a:srcRect b="13324"/>
          <a:stretch>
            <a:fillRect/>
          </a:stretch>
        </p:blipFill>
        <p:spPr>
          <a:xfrm>
            <a:off x="2625664" y="5520347"/>
            <a:ext cx="675686" cy="590684"/>
          </a:xfrm>
          <a:prstGeom prst="rect">
            <a:avLst/>
          </a:prstGeom>
        </p:spPr>
      </p:pic>
      <p:pic>
        <p:nvPicPr>
          <p:cNvPr id="2097255" name="图片 180"/>
          <p:cNvPicPr>
            <a:picLocks noChangeAspect="1"/>
          </p:cNvPicPr>
          <p:nvPr/>
        </p:nvPicPr>
        <p:blipFill rotWithShape="1">
          <a:blip r:embed="rId1"/>
          <a:srcRect b="13324"/>
          <a:stretch>
            <a:fillRect/>
          </a:stretch>
        </p:blipFill>
        <p:spPr>
          <a:xfrm>
            <a:off x="3953583" y="5520347"/>
            <a:ext cx="675686" cy="590684"/>
          </a:xfrm>
          <a:prstGeom prst="rect">
            <a:avLst/>
          </a:prstGeom>
        </p:spPr>
      </p:pic>
      <p:pic>
        <p:nvPicPr>
          <p:cNvPr id="2097256" name="图片 181"/>
          <p:cNvPicPr>
            <a:picLocks noChangeAspect="1"/>
          </p:cNvPicPr>
          <p:nvPr/>
        </p:nvPicPr>
        <p:blipFill rotWithShape="1">
          <a:blip r:embed="rId1"/>
          <a:srcRect b="13324"/>
          <a:stretch>
            <a:fillRect/>
          </a:stretch>
        </p:blipFill>
        <p:spPr>
          <a:xfrm>
            <a:off x="5281502" y="5520347"/>
            <a:ext cx="675686" cy="590684"/>
          </a:xfrm>
          <a:prstGeom prst="rect">
            <a:avLst/>
          </a:prstGeom>
        </p:spPr>
      </p:pic>
      <p:pic>
        <p:nvPicPr>
          <p:cNvPr id="2097257" name="图片 182"/>
          <p:cNvPicPr>
            <a:picLocks noChangeAspect="1"/>
          </p:cNvPicPr>
          <p:nvPr/>
        </p:nvPicPr>
        <p:blipFill rotWithShape="1">
          <a:blip r:embed="rId1"/>
          <a:srcRect b="13324"/>
          <a:stretch>
            <a:fillRect/>
          </a:stretch>
        </p:blipFill>
        <p:spPr>
          <a:xfrm>
            <a:off x="6609421" y="5520347"/>
            <a:ext cx="675686" cy="590684"/>
          </a:xfrm>
          <a:prstGeom prst="rect">
            <a:avLst/>
          </a:prstGeom>
        </p:spPr>
      </p:pic>
      <p:sp>
        <p:nvSpPr>
          <p:cNvPr id="1050748" name="文本框 196"/>
          <p:cNvSpPr txBox="1"/>
          <p:nvPr/>
        </p:nvSpPr>
        <p:spPr>
          <a:xfrm>
            <a:off x="1083214" y="5236567"/>
            <a:ext cx="1071880" cy="497841"/>
          </a:xfrm>
          <a:prstGeom prst="rect">
            <a:avLst/>
          </a:prstGeom>
          <a:noFill/>
        </p:spPr>
        <p:txBody>
          <a:bodyPr wrap="none" rtlCol="0">
            <a:spAutoFit/>
          </a:bodyPr>
          <a:p>
            <a:pPr algn="ctr"/>
            <a:r>
              <a:rPr lang="zh-CN" altLang="en-US" sz="1475" b="1" dirty="0">
                <a:solidFill>
                  <a:srgbClr val="000000"/>
                </a:solidFill>
                <a:latin typeface="楷体" panose="02010609060101010101" pitchFamily="49" charset="-122"/>
                <a:ea typeface="楷体" panose="02010609060101010101" pitchFamily="49" charset="-122"/>
              </a:rPr>
              <a:t>能源装备</a:t>
            </a:r>
            <a:endParaRPr lang="en-US" altLang="zh-CN" sz="1475" b="1" dirty="0">
              <a:solidFill>
                <a:srgbClr val="000000"/>
              </a:solidFill>
              <a:latin typeface="楷体" panose="02010609060101010101" pitchFamily="49" charset="-122"/>
              <a:ea typeface="楷体" panose="02010609060101010101" pitchFamily="49" charset="-122"/>
            </a:endParaRPr>
          </a:p>
          <a:p>
            <a:pPr algn="ctr"/>
            <a:r>
              <a:rPr lang="zh-CN" altLang="en-US" sz="1475" b="1" dirty="0">
                <a:solidFill>
                  <a:srgbClr val="000000"/>
                </a:solidFill>
                <a:latin typeface="楷体" panose="02010609060101010101" pitchFamily="49" charset="-122"/>
                <a:ea typeface="楷体" panose="02010609060101010101" pitchFamily="49" charset="-122"/>
              </a:rPr>
              <a:t>物联网应用</a:t>
            </a:r>
            <a:endParaRPr lang="en-US" altLang="zh-CN" sz="1475" b="1" dirty="0">
              <a:solidFill>
                <a:srgbClr val="000000"/>
              </a:solidFill>
              <a:latin typeface="楷体" panose="02010609060101010101" pitchFamily="49" charset="-122"/>
              <a:ea typeface="楷体" panose="02010609060101010101" pitchFamily="49" charset="-122"/>
            </a:endParaRPr>
          </a:p>
        </p:txBody>
      </p:sp>
      <p:pic>
        <p:nvPicPr>
          <p:cNvPr id="2097258" name="Picture 183"/>
          <p:cNvPicPr>
            <a:picLocks noChangeAspect="1"/>
          </p:cNvPicPr>
          <p:nvPr/>
        </p:nvPicPr>
        <p:blipFill>
          <a:blip r:embed="rId2" cstate="print"/>
          <a:stretch>
            <a:fillRect/>
          </a:stretch>
        </p:blipFill>
        <p:spPr>
          <a:xfrm>
            <a:off x="2551672" y="4983472"/>
            <a:ext cx="877487" cy="515089"/>
          </a:xfrm>
          <a:prstGeom prst="rect">
            <a:avLst/>
          </a:prstGeom>
        </p:spPr>
      </p:pic>
      <p:pic>
        <p:nvPicPr>
          <p:cNvPr id="2097259" name="Picture 188"/>
          <p:cNvPicPr>
            <a:picLocks noChangeAspect="1"/>
          </p:cNvPicPr>
          <p:nvPr/>
        </p:nvPicPr>
        <p:blipFill>
          <a:blip r:embed="rId3" cstate="print"/>
          <a:stretch>
            <a:fillRect/>
          </a:stretch>
        </p:blipFill>
        <p:spPr>
          <a:xfrm>
            <a:off x="5241813" y="5019052"/>
            <a:ext cx="755062" cy="447925"/>
          </a:xfrm>
          <a:prstGeom prst="rect">
            <a:avLst/>
          </a:prstGeom>
        </p:spPr>
      </p:pic>
      <p:pic>
        <p:nvPicPr>
          <p:cNvPr id="2097260" name="Picture 189"/>
          <p:cNvPicPr>
            <a:picLocks noChangeAspect="1"/>
          </p:cNvPicPr>
          <p:nvPr/>
        </p:nvPicPr>
        <p:blipFill>
          <a:blip r:embed="rId4" cstate="print"/>
          <a:stretch>
            <a:fillRect/>
          </a:stretch>
        </p:blipFill>
        <p:spPr>
          <a:xfrm>
            <a:off x="6609414" y="4988152"/>
            <a:ext cx="677346" cy="440019"/>
          </a:xfrm>
          <a:prstGeom prst="rect">
            <a:avLst/>
          </a:prstGeom>
        </p:spPr>
      </p:pic>
      <p:pic>
        <p:nvPicPr>
          <p:cNvPr id="2097261" name="Picture 190"/>
          <p:cNvPicPr>
            <a:picLocks noChangeAspect="1"/>
          </p:cNvPicPr>
          <p:nvPr/>
        </p:nvPicPr>
        <p:blipFill>
          <a:blip r:embed="rId5" cstate="print"/>
          <a:stretch>
            <a:fillRect/>
          </a:stretch>
        </p:blipFill>
        <p:spPr>
          <a:xfrm>
            <a:off x="8012705" y="4990170"/>
            <a:ext cx="524954" cy="432651"/>
          </a:xfrm>
          <a:prstGeom prst="rect">
            <a:avLst/>
          </a:prstGeom>
        </p:spPr>
      </p:pic>
      <p:pic>
        <p:nvPicPr>
          <p:cNvPr id="2097262" name="Picture 191"/>
          <p:cNvPicPr>
            <a:picLocks noChangeAspect="1"/>
          </p:cNvPicPr>
          <p:nvPr/>
        </p:nvPicPr>
        <p:blipFill>
          <a:blip r:embed="rId6" cstate="print"/>
          <a:stretch>
            <a:fillRect/>
          </a:stretch>
        </p:blipFill>
        <p:spPr>
          <a:xfrm>
            <a:off x="4032042" y="4988150"/>
            <a:ext cx="714333" cy="442932"/>
          </a:xfrm>
          <a:prstGeom prst="rect">
            <a:avLst/>
          </a:prstGeom>
        </p:spPr>
      </p:pic>
      <p:pic>
        <p:nvPicPr>
          <p:cNvPr id="2097263" name="图片 202"/>
          <p:cNvPicPr>
            <a:picLocks noChangeAspect="1"/>
          </p:cNvPicPr>
          <p:nvPr/>
        </p:nvPicPr>
        <p:blipFill rotWithShape="1">
          <a:blip r:embed="rId1"/>
          <a:srcRect b="13324"/>
          <a:stretch>
            <a:fillRect/>
          </a:stretch>
        </p:blipFill>
        <p:spPr>
          <a:xfrm>
            <a:off x="7937341" y="5520347"/>
            <a:ext cx="675686" cy="590684"/>
          </a:xfrm>
          <a:prstGeom prst="rect">
            <a:avLst/>
          </a:prstGeom>
        </p:spPr>
      </p:pic>
      <p:grpSp>
        <p:nvGrpSpPr>
          <p:cNvPr id="423" name="Group 7"/>
          <p:cNvGrpSpPr/>
          <p:nvPr/>
        </p:nvGrpSpPr>
        <p:grpSpPr>
          <a:xfrm>
            <a:off x="695904" y="3401378"/>
            <a:ext cx="4195659" cy="1454523"/>
            <a:chOff x="326819" y="3549474"/>
            <a:chExt cx="5504230" cy="1498256"/>
          </a:xfrm>
        </p:grpSpPr>
        <p:sp>
          <p:nvSpPr>
            <p:cNvPr id="1050749" name="圆角矩形 87"/>
            <p:cNvSpPr/>
            <p:nvPr/>
          </p:nvSpPr>
          <p:spPr>
            <a:xfrm>
              <a:off x="431966" y="3549474"/>
              <a:ext cx="5399083" cy="1498256"/>
            </a:xfrm>
            <a:prstGeom prst="roundRect">
              <a:avLst>
                <a:gd name="adj" fmla="val 0"/>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a:solidFill>
                  <a:prstClr val="white"/>
                </a:solidFill>
                <a:latin typeface="楷体" panose="02010609060101010101" pitchFamily="49" charset="-122"/>
                <a:ea typeface="楷体" panose="02010609060101010101" pitchFamily="49" charset="-122"/>
              </a:endParaRPr>
            </a:p>
          </p:txBody>
        </p:sp>
        <p:sp>
          <p:nvSpPr>
            <p:cNvPr id="1050750" name="圆角矩形 203"/>
            <p:cNvSpPr/>
            <p:nvPr/>
          </p:nvSpPr>
          <p:spPr>
            <a:xfrm>
              <a:off x="1424608" y="4599239"/>
              <a:ext cx="4281784" cy="356711"/>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015" b="1" dirty="0">
                  <a:solidFill>
                    <a:srgbClr val="FFFFFF"/>
                  </a:solidFill>
                  <a:latin typeface="楷体" panose="02010609060101010101" pitchFamily="49" charset="-122"/>
                  <a:ea typeface="楷体" panose="02010609060101010101" pitchFamily="49" charset="-122"/>
                </a:rPr>
                <a:t>存储层：海量非结构化</a:t>
              </a:r>
              <a:r>
                <a:rPr lang="en-US" altLang="zh-CN" sz="1015" b="1" dirty="0">
                  <a:solidFill>
                    <a:srgbClr val="FFFFFF"/>
                  </a:solidFill>
                  <a:latin typeface="楷体" panose="02010609060101010101" pitchFamily="49" charset="-122"/>
                  <a:ea typeface="楷体" panose="02010609060101010101" pitchFamily="49" charset="-122"/>
                </a:rPr>
                <a:t>/</a:t>
              </a:r>
              <a:r>
                <a:rPr lang="zh-CN" altLang="en-US" sz="1015" b="1" dirty="0">
                  <a:solidFill>
                    <a:srgbClr val="FFFFFF"/>
                  </a:solidFill>
                  <a:latin typeface="楷体" panose="02010609060101010101" pitchFamily="49" charset="-122"/>
                  <a:ea typeface="楷体" panose="02010609060101010101" pitchFamily="49" charset="-122"/>
                </a:rPr>
                <a:t>结构化数据</a:t>
              </a:r>
              <a:endParaRPr lang="en-US" sz="1015" b="1" dirty="0">
                <a:solidFill>
                  <a:srgbClr val="FFFFFF"/>
                </a:solidFill>
                <a:latin typeface="楷体" panose="02010609060101010101" pitchFamily="49" charset="-122"/>
                <a:ea typeface="楷体" panose="02010609060101010101" pitchFamily="49" charset="-122"/>
              </a:endParaRPr>
            </a:p>
          </p:txBody>
        </p:sp>
        <p:sp>
          <p:nvSpPr>
            <p:cNvPr id="1050751" name="文本框 204"/>
            <p:cNvSpPr txBox="1"/>
            <p:nvPr/>
          </p:nvSpPr>
          <p:spPr>
            <a:xfrm>
              <a:off x="326819" y="3947164"/>
              <a:ext cx="1172932" cy="512809"/>
            </a:xfrm>
            <a:prstGeom prst="rect">
              <a:avLst/>
            </a:prstGeom>
            <a:noFill/>
          </p:spPr>
          <p:txBody>
            <a:bodyPr wrap="none" rtlCol="0">
              <a:spAutoFit/>
            </a:bodyPr>
            <a:p>
              <a:pPr algn="ctr"/>
              <a:r>
                <a:rPr lang="zh-CN" altLang="en-US" sz="1475" b="1" dirty="0">
                  <a:solidFill>
                    <a:srgbClr val="000000"/>
                  </a:solidFill>
                  <a:latin typeface="楷体" panose="02010609060101010101" pitchFamily="49" charset="-122"/>
                  <a:ea typeface="楷体" panose="02010609060101010101" pitchFamily="49" charset="-122"/>
                </a:rPr>
                <a:t>能源装备</a:t>
              </a:r>
              <a:endParaRPr lang="en-US" altLang="zh-CN" sz="1475" b="1" dirty="0">
                <a:solidFill>
                  <a:srgbClr val="000000"/>
                </a:solidFill>
                <a:latin typeface="楷体" panose="02010609060101010101" pitchFamily="49" charset="-122"/>
                <a:ea typeface="楷体" panose="02010609060101010101" pitchFamily="49" charset="-122"/>
              </a:endParaRPr>
            </a:p>
            <a:p>
              <a:pPr algn="ctr"/>
              <a:r>
                <a:rPr lang="zh-CN" altLang="en-US" sz="1475" b="1" dirty="0">
                  <a:solidFill>
                    <a:srgbClr val="000000"/>
                  </a:solidFill>
                  <a:latin typeface="楷体" panose="02010609060101010101" pitchFamily="49" charset="-122"/>
                  <a:ea typeface="楷体" panose="02010609060101010101" pitchFamily="49" charset="-122"/>
                </a:rPr>
                <a:t>大数据</a:t>
              </a:r>
              <a:endParaRPr lang="en-US" altLang="zh-CN" sz="1475" b="1" dirty="0">
                <a:solidFill>
                  <a:srgbClr val="000000"/>
                </a:solidFill>
                <a:latin typeface="楷体" panose="02010609060101010101" pitchFamily="49" charset="-122"/>
                <a:ea typeface="楷体" panose="02010609060101010101" pitchFamily="49" charset="-122"/>
              </a:endParaRPr>
            </a:p>
          </p:txBody>
        </p:sp>
        <p:sp>
          <p:nvSpPr>
            <p:cNvPr id="1050752" name="圆角矩形 205"/>
            <p:cNvSpPr/>
            <p:nvPr/>
          </p:nvSpPr>
          <p:spPr>
            <a:xfrm>
              <a:off x="4664969" y="4024378"/>
              <a:ext cx="1041424" cy="442760"/>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110" b="1" dirty="0">
                  <a:solidFill>
                    <a:srgbClr val="FFFFFF"/>
                  </a:solidFill>
                  <a:latin typeface="楷体" panose="02010609060101010101" pitchFamily="49" charset="-122"/>
                  <a:ea typeface="楷体" panose="02010609060101010101" pitchFamily="49" charset="-122"/>
                </a:rPr>
                <a:t>数据仓库</a:t>
              </a:r>
              <a:endParaRPr lang="en-US" sz="1110" b="1" dirty="0">
                <a:solidFill>
                  <a:srgbClr val="FFFFFF"/>
                </a:solidFill>
                <a:latin typeface="楷体" panose="02010609060101010101" pitchFamily="49" charset="-122"/>
                <a:ea typeface="楷体" panose="02010609060101010101" pitchFamily="49" charset="-122"/>
              </a:endParaRPr>
            </a:p>
          </p:txBody>
        </p:sp>
        <p:sp>
          <p:nvSpPr>
            <p:cNvPr id="1050753" name="圆角矩形 206"/>
            <p:cNvSpPr/>
            <p:nvPr/>
          </p:nvSpPr>
          <p:spPr>
            <a:xfrm>
              <a:off x="4664968" y="3611160"/>
              <a:ext cx="1041424" cy="362972"/>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110" b="1" dirty="0">
                  <a:solidFill>
                    <a:srgbClr val="FFFFFF"/>
                  </a:solidFill>
                  <a:latin typeface="楷体" panose="02010609060101010101" pitchFamily="49" charset="-122"/>
                  <a:ea typeface="楷体" panose="02010609060101010101" pitchFamily="49" charset="-122"/>
                </a:rPr>
                <a:t>数据集市</a:t>
              </a:r>
              <a:endParaRPr lang="en-US" sz="1110" b="1" dirty="0">
                <a:solidFill>
                  <a:srgbClr val="FFFFFF"/>
                </a:solidFill>
                <a:latin typeface="楷体" panose="02010609060101010101" pitchFamily="49" charset="-122"/>
                <a:ea typeface="楷体" panose="02010609060101010101" pitchFamily="49" charset="-122"/>
              </a:endParaRPr>
            </a:p>
          </p:txBody>
        </p:sp>
        <p:sp>
          <p:nvSpPr>
            <p:cNvPr id="1050754" name="圆角矩形 207"/>
            <p:cNvSpPr/>
            <p:nvPr/>
          </p:nvSpPr>
          <p:spPr>
            <a:xfrm>
              <a:off x="3548890" y="3604726"/>
              <a:ext cx="1044676" cy="736836"/>
            </a:xfrm>
            <a:prstGeom prst="roundRect">
              <a:avLst>
                <a:gd name="adj" fmla="val 2339"/>
              </a:avLst>
            </a:prstGeom>
            <a:solidFill>
              <a:schemeClr val="bg1">
                <a:lumMod val="9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latinLnBrk="1"/>
              <a:r>
                <a:rPr lang="zh-CN" altLang="en-US" sz="1015" b="1" dirty="0">
                  <a:solidFill>
                    <a:srgbClr val="000000"/>
                  </a:solidFill>
                  <a:latin typeface="楷体" panose="02010609060101010101" pitchFamily="49" charset="-122"/>
                  <a:ea typeface="楷体" panose="02010609060101010101" pitchFamily="49" charset="-122"/>
                </a:rPr>
                <a:t>数据沙箱</a:t>
              </a:r>
              <a:endParaRPr lang="en-US" sz="1015" b="1" dirty="0">
                <a:solidFill>
                  <a:srgbClr val="000000"/>
                </a:solidFill>
                <a:latin typeface="楷体" panose="02010609060101010101" pitchFamily="49" charset="-122"/>
                <a:ea typeface="楷体" panose="02010609060101010101" pitchFamily="49" charset="-122"/>
              </a:endParaRPr>
            </a:p>
          </p:txBody>
        </p:sp>
        <p:sp>
          <p:nvSpPr>
            <p:cNvPr id="1050755" name="圆角矩形 208"/>
            <p:cNvSpPr/>
            <p:nvPr/>
          </p:nvSpPr>
          <p:spPr>
            <a:xfrm>
              <a:off x="1424608" y="3604725"/>
              <a:ext cx="2060493" cy="862413"/>
            </a:xfrm>
            <a:prstGeom prst="roundRect">
              <a:avLst>
                <a:gd name="adj" fmla="val 2339"/>
              </a:avLst>
            </a:prstGeom>
            <a:solidFill>
              <a:schemeClr val="bg1">
                <a:lumMod val="9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latinLnBrk="1"/>
              <a:r>
                <a:rPr lang="zh-CN" altLang="en-US" sz="1015" b="1" dirty="0">
                  <a:solidFill>
                    <a:srgbClr val="000000"/>
                  </a:solidFill>
                  <a:latin typeface="楷体" panose="02010609060101010101" pitchFamily="49" charset="-122"/>
                  <a:ea typeface="楷体" panose="02010609060101010101" pitchFamily="49" charset="-122"/>
                </a:rPr>
                <a:t>大数据处理</a:t>
              </a:r>
              <a:r>
                <a:rPr lang="en-US" altLang="zh-CN" sz="1015" b="1" dirty="0">
                  <a:solidFill>
                    <a:srgbClr val="000000"/>
                  </a:solidFill>
                  <a:latin typeface="楷体" panose="02010609060101010101" pitchFamily="49" charset="-122"/>
                  <a:ea typeface="楷体" panose="02010609060101010101" pitchFamily="49" charset="-122"/>
                </a:rPr>
                <a:t>/</a:t>
              </a:r>
              <a:r>
                <a:rPr lang="zh-CN" altLang="en-US" sz="1015" b="1" dirty="0">
                  <a:solidFill>
                    <a:srgbClr val="000000"/>
                  </a:solidFill>
                  <a:latin typeface="楷体" panose="02010609060101010101" pitchFamily="49" charset="-122"/>
                  <a:ea typeface="楷体" panose="02010609060101010101" pitchFamily="49" charset="-122"/>
                </a:rPr>
                <a:t>发现</a:t>
              </a:r>
              <a:endParaRPr lang="en-US" sz="1015" b="1" dirty="0">
                <a:solidFill>
                  <a:srgbClr val="000000"/>
                </a:solidFill>
                <a:latin typeface="楷体" panose="02010609060101010101" pitchFamily="49" charset="-122"/>
                <a:ea typeface="楷体" panose="02010609060101010101" pitchFamily="49" charset="-122"/>
              </a:endParaRPr>
            </a:p>
          </p:txBody>
        </p:sp>
        <p:sp>
          <p:nvSpPr>
            <p:cNvPr id="1050756" name="圆柱形 5"/>
            <p:cNvSpPr/>
            <p:nvPr/>
          </p:nvSpPr>
          <p:spPr>
            <a:xfrm>
              <a:off x="3780358" y="3923788"/>
              <a:ext cx="591606" cy="349901"/>
            </a:xfrm>
            <a:prstGeom prst="can">
              <a:avLst/>
            </a:prstGeom>
            <a:solidFill>
              <a:srgbClr val="00B0F0"/>
            </a:solidFill>
            <a:ln w="12700">
              <a:solidFill>
                <a:schemeClr val="accent2">
                  <a:lumMod val="50000"/>
                </a:schemeClr>
              </a:solidFill>
              <a:prstDash val="sysDot"/>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57" name="圆角矩形 209"/>
            <p:cNvSpPr/>
            <p:nvPr/>
          </p:nvSpPr>
          <p:spPr>
            <a:xfrm>
              <a:off x="1568624" y="3813498"/>
              <a:ext cx="1800200" cy="289209"/>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015" b="1" dirty="0">
                  <a:solidFill>
                    <a:srgbClr val="FFFFFF"/>
                  </a:solidFill>
                  <a:latin typeface="楷体" panose="02010609060101010101" pitchFamily="49" charset="-122"/>
                  <a:ea typeface="楷体" panose="02010609060101010101" pitchFamily="49" charset="-122"/>
                </a:rPr>
                <a:t>海量非结构化</a:t>
              </a:r>
              <a:r>
                <a:rPr lang="en-US" altLang="zh-CN" sz="1015" b="1" dirty="0">
                  <a:solidFill>
                    <a:srgbClr val="FFFFFF"/>
                  </a:solidFill>
                  <a:latin typeface="楷体" panose="02010609060101010101" pitchFamily="49" charset="-122"/>
                  <a:ea typeface="楷体" panose="02010609060101010101" pitchFamily="49" charset="-122"/>
                </a:rPr>
                <a:t>/</a:t>
              </a:r>
              <a:r>
                <a:rPr lang="zh-CN" altLang="en-US" sz="1015" b="1" dirty="0">
                  <a:solidFill>
                    <a:srgbClr val="FFFFFF"/>
                  </a:solidFill>
                  <a:latin typeface="楷体" panose="02010609060101010101" pitchFamily="49" charset="-122"/>
                  <a:ea typeface="楷体" panose="02010609060101010101" pitchFamily="49" charset="-122"/>
                </a:rPr>
                <a:t>结构化数据</a:t>
              </a:r>
              <a:endParaRPr lang="en-US" sz="1015" b="1" dirty="0">
                <a:solidFill>
                  <a:srgbClr val="FFFFFF"/>
                </a:solidFill>
                <a:latin typeface="楷体" panose="02010609060101010101" pitchFamily="49" charset="-122"/>
                <a:ea typeface="楷体" panose="02010609060101010101" pitchFamily="49" charset="-122"/>
              </a:endParaRPr>
            </a:p>
          </p:txBody>
        </p:sp>
        <p:sp>
          <p:nvSpPr>
            <p:cNvPr id="1050758" name="圆角矩形 211"/>
            <p:cNvSpPr/>
            <p:nvPr/>
          </p:nvSpPr>
          <p:spPr>
            <a:xfrm>
              <a:off x="1568625" y="4191620"/>
              <a:ext cx="864096" cy="203922"/>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latinLnBrk="1"/>
              <a:r>
                <a:rPr lang="zh-CN" altLang="en-US" sz="1015" b="1" dirty="0">
                  <a:solidFill>
                    <a:srgbClr val="FFFFFF"/>
                  </a:solidFill>
                  <a:latin typeface="楷体" panose="02010609060101010101" pitchFamily="49" charset="-122"/>
                  <a:ea typeface="楷体" panose="02010609060101010101" pitchFamily="49" charset="-122"/>
                </a:rPr>
                <a:t>信息发现</a:t>
              </a:r>
              <a:endParaRPr lang="en-US" sz="1015" b="1" dirty="0">
                <a:solidFill>
                  <a:srgbClr val="FFFFFF"/>
                </a:solidFill>
                <a:latin typeface="楷体" panose="02010609060101010101" pitchFamily="49" charset="-122"/>
                <a:ea typeface="楷体" panose="02010609060101010101" pitchFamily="49" charset="-122"/>
              </a:endParaRPr>
            </a:p>
          </p:txBody>
        </p:sp>
        <p:sp>
          <p:nvSpPr>
            <p:cNvPr id="1050759" name="圆角矩形 212"/>
            <p:cNvSpPr/>
            <p:nvPr/>
          </p:nvSpPr>
          <p:spPr>
            <a:xfrm>
              <a:off x="2532426" y="4187623"/>
              <a:ext cx="836398" cy="203922"/>
            </a:xfrm>
            <a:prstGeom prst="roundRect">
              <a:avLst>
                <a:gd name="adj" fmla="val 2339"/>
              </a:avLst>
            </a:prstGeom>
            <a:solidFill>
              <a:schemeClr val="tx2">
                <a:lumMod val="50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latinLnBrk="1"/>
              <a:r>
                <a:rPr lang="zh-CN" altLang="en-US" sz="1015" b="1" dirty="0">
                  <a:solidFill>
                    <a:srgbClr val="FFFFFF"/>
                  </a:solidFill>
                  <a:latin typeface="楷体" panose="02010609060101010101" pitchFamily="49" charset="-122"/>
                  <a:ea typeface="楷体" panose="02010609060101010101" pitchFamily="49" charset="-122"/>
                </a:rPr>
                <a:t>数据转化</a:t>
              </a:r>
              <a:endParaRPr lang="en-US" sz="1015" b="1" dirty="0">
                <a:solidFill>
                  <a:srgbClr val="FFFFFF"/>
                </a:solidFill>
                <a:latin typeface="楷体" panose="02010609060101010101" pitchFamily="49" charset="-122"/>
                <a:ea typeface="楷体" panose="02010609060101010101" pitchFamily="49" charset="-122"/>
              </a:endParaRPr>
            </a:p>
          </p:txBody>
        </p:sp>
        <p:sp>
          <p:nvSpPr>
            <p:cNvPr id="1050760" name="左右箭头 8"/>
            <p:cNvSpPr/>
            <p:nvPr/>
          </p:nvSpPr>
          <p:spPr>
            <a:xfrm>
              <a:off x="3515643" y="4359425"/>
              <a:ext cx="1122828" cy="97394"/>
            </a:xfrm>
            <a:prstGeom prst="leftRight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1" name="左右箭头 232"/>
            <p:cNvSpPr/>
            <p:nvPr/>
          </p:nvSpPr>
          <p:spPr>
            <a:xfrm>
              <a:off x="3492715" y="4046007"/>
              <a:ext cx="261145" cy="97394"/>
            </a:xfrm>
            <a:prstGeom prst="leftRight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2" name="左右箭头 233"/>
            <p:cNvSpPr/>
            <p:nvPr/>
          </p:nvSpPr>
          <p:spPr>
            <a:xfrm>
              <a:off x="4385124" y="4077000"/>
              <a:ext cx="272231" cy="97394"/>
            </a:xfrm>
            <a:prstGeom prst="leftRight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3" name="上箭头 9"/>
            <p:cNvSpPr/>
            <p:nvPr/>
          </p:nvSpPr>
          <p:spPr>
            <a:xfrm>
              <a:off x="2230312" y="4424214"/>
              <a:ext cx="259109" cy="203698"/>
            </a:xfrm>
            <a:prstGeom prst="up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4" name="上箭头 234"/>
            <p:cNvSpPr/>
            <p:nvPr/>
          </p:nvSpPr>
          <p:spPr>
            <a:xfrm rot="10800000">
              <a:off x="2489421" y="4426985"/>
              <a:ext cx="259109" cy="203698"/>
            </a:xfrm>
            <a:prstGeom prst="up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5" name="上箭头 235"/>
            <p:cNvSpPr/>
            <p:nvPr/>
          </p:nvSpPr>
          <p:spPr>
            <a:xfrm>
              <a:off x="4953000" y="4426442"/>
              <a:ext cx="259109" cy="203698"/>
            </a:xfrm>
            <a:prstGeom prst="up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66" name="上箭头 236"/>
            <p:cNvSpPr/>
            <p:nvPr/>
          </p:nvSpPr>
          <p:spPr>
            <a:xfrm rot="10800000">
              <a:off x="5212109" y="4429213"/>
              <a:ext cx="259109" cy="203698"/>
            </a:xfrm>
            <a:prstGeom prst="upArrow">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grpSp>
      <p:grpSp>
        <p:nvGrpSpPr>
          <p:cNvPr id="424" name="Group 3"/>
          <p:cNvGrpSpPr/>
          <p:nvPr/>
        </p:nvGrpSpPr>
        <p:grpSpPr>
          <a:xfrm>
            <a:off x="5019934" y="3400052"/>
            <a:ext cx="4120609" cy="1455848"/>
            <a:chOff x="6010626" y="3400052"/>
            <a:chExt cx="2748916" cy="1455848"/>
          </a:xfrm>
        </p:grpSpPr>
        <p:sp>
          <p:nvSpPr>
            <p:cNvPr id="1050767" name="圆角矩形 285"/>
            <p:cNvSpPr/>
            <p:nvPr/>
          </p:nvSpPr>
          <p:spPr>
            <a:xfrm>
              <a:off x="6010626" y="3400052"/>
              <a:ext cx="2748916" cy="1455848"/>
            </a:xfrm>
            <a:prstGeom prst="roundRect">
              <a:avLst>
                <a:gd name="adj" fmla="val 0"/>
              </a:avLst>
            </a:prstGeom>
            <a:solidFill>
              <a:schemeClr val="bg1"/>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endParaRPr lang="en-US" sz="970">
                <a:solidFill>
                  <a:prstClr val="white"/>
                </a:solidFill>
                <a:latin typeface="楷体" panose="02010609060101010101" pitchFamily="49" charset="-122"/>
                <a:ea typeface="楷体" panose="02010609060101010101" pitchFamily="49" charset="-122"/>
              </a:endParaRPr>
            </a:p>
          </p:txBody>
        </p:sp>
        <p:sp>
          <p:nvSpPr>
            <p:cNvPr id="1050768" name="文本框 286"/>
            <p:cNvSpPr txBox="1"/>
            <p:nvPr/>
          </p:nvSpPr>
          <p:spPr>
            <a:xfrm>
              <a:off x="7160819" y="3400052"/>
              <a:ext cx="391926" cy="294641"/>
            </a:xfrm>
            <a:prstGeom prst="rect">
              <a:avLst/>
            </a:prstGeom>
            <a:noFill/>
          </p:spPr>
          <p:txBody>
            <a:bodyPr wrap="none" rtlCol="0">
              <a:spAutoFit/>
            </a:bodyPr>
            <a:p>
              <a:pPr algn="ctr"/>
              <a:r>
                <a:rPr lang="en-US" altLang="zh-CN" sz="1475" b="1" dirty="0">
                  <a:solidFill>
                    <a:srgbClr val="000000"/>
                  </a:solidFill>
                  <a:latin typeface="Adobe Garamond Pro Bold" panose="02020702060506020403" pitchFamily="18" charset="0"/>
                  <a:ea typeface="方正兰亭粗黑简体" panose="02000000000000000000" pitchFamily="2" charset="-122"/>
                </a:rPr>
                <a:t>MRO</a:t>
              </a:r>
              <a:endParaRPr lang="en-US" altLang="zh-CN" sz="1475" b="1" dirty="0">
                <a:solidFill>
                  <a:srgbClr val="000000"/>
                </a:solidFill>
                <a:latin typeface="Adobe Garamond Pro Bold" panose="02020702060506020403" pitchFamily="18" charset="0"/>
                <a:ea typeface="方正兰亭粗黑简体" panose="02000000000000000000" pitchFamily="2" charset="-122"/>
              </a:endParaRPr>
            </a:p>
          </p:txBody>
        </p:sp>
        <p:sp>
          <p:nvSpPr>
            <p:cNvPr id="1050769" name="六边形 23"/>
            <p:cNvSpPr/>
            <p:nvPr/>
          </p:nvSpPr>
          <p:spPr>
            <a:xfrm>
              <a:off x="6111307" y="3657694"/>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zh-CN" altLang="en-US" sz="1100" b="1" dirty="0">
                  <a:solidFill>
                    <a:srgbClr val="FFFFFF"/>
                  </a:solidFill>
                </a:rPr>
                <a:t>维护</a:t>
              </a:r>
              <a:endParaRPr lang="en-US" sz="1100" b="1" dirty="0">
                <a:solidFill>
                  <a:srgbClr val="FFFFFF"/>
                </a:solidFill>
              </a:endParaRPr>
            </a:p>
          </p:txBody>
        </p:sp>
        <p:sp>
          <p:nvSpPr>
            <p:cNvPr id="1050770" name="六边形 246"/>
            <p:cNvSpPr/>
            <p:nvPr/>
          </p:nvSpPr>
          <p:spPr>
            <a:xfrm>
              <a:off x="6956700" y="3657694"/>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defTabSz="533400">
                <a:lnSpc>
                  <a:spcPct val="90000"/>
                </a:lnSpc>
                <a:spcBef>
                  <a:spcPct val="0"/>
                </a:spcBef>
                <a:spcAft>
                  <a:spcPct val="35000"/>
                </a:spcAft>
              </a:pPr>
              <a:r>
                <a:rPr lang="zh-CN" altLang="en-US" sz="1100" b="1" dirty="0">
                  <a:solidFill>
                    <a:srgbClr val="FFFFFF"/>
                  </a:solidFill>
                </a:rPr>
                <a:t>维修</a:t>
              </a:r>
              <a:endParaRPr lang="en-US" sz="1100" b="1" dirty="0">
                <a:solidFill>
                  <a:srgbClr val="FFFFFF"/>
                </a:solidFill>
              </a:endParaRPr>
            </a:p>
          </p:txBody>
        </p:sp>
        <p:sp>
          <p:nvSpPr>
            <p:cNvPr id="1050771" name="六边形 247"/>
            <p:cNvSpPr/>
            <p:nvPr/>
          </p:nvSpPr>
          <p:spPr>
            <a:xfrm>
              <a:off x="7791207" y="3657694"/>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defTabSz="533400">
                <a:lnSpc>
                  <a:spcPct val="90000"/>
                </a:lnSpc>
                <a:spcBef>
                  <a:spcPct val="0"/>
                </a:spcBef>
                <a:spcAft>
                  <a:spcPct val="35000"/>
                </a:spcAft>
              </a:pPr>
              <a:r>
                <a:rPr lang="zh-CN" altLang="en-US" sz="1100" b="1" dirty="0">
                  <a:solidFill>
                    <a:srgbClr val="FFFFFF"/>
                  </a:solidFill>
                </a:rPr>
                <a:t>运行</a:t>
              </a:r>
              <a:endParaRPr lang="en-US" sz="1100" b="1" dirty="0">
                <a:solidFill>
                  <a:srgbClr val="FFFFFF"/>
                </a:solidFill>
              </a:endParaRPr>
            </a:p>
          </p:txBody>
        </p:sp>
        <p:sp>
          <p:nvSpPr>
            <p:cNvPr id="1050772" name="六边形 248"/>
            <p:cNvSpPr/>
            <p:nvPr/>
          </p:nvSpPr>
          <p:spPr>
            <a:xfrm>
              <a:off x="6111307" y="4263106"/>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defTabSz="1477010">
                <a:lnSpc>
                  <a:spcPct val="90000"/>
                </a:lnSpc>
                <a:spcBef>
                  <a:spcPct val="0"/>
                </a:spcBef>
                <a:spcAft>
                  <a:spcPct val="35000"/>
                </a:spcAft>
              </a:pPr>
              <a:r>
                <a:rPr lang="zh-CN" altLang="en-US" sz="1100" b="1" dirty="0">
                  <a:solidFill>
                    <a:srgbClr val="FFFFFF"/>
                  </a:solidFill>
                </a:rPr>
                <a:t>备件联合</a:t>
              </a:r>
              <a:endParaRPr lang="en-US" altLang="zh-CN" sz="1100" b="1" dirty="0">
                <a:solidFill>
                  <a:srgbClr val="FFFFFF"/>
                </a:solidFill>
              </a:endParaRPr>
            </a:p>
            <a:p>
              <a:pPr algn="ctr" defTabSz="1477010">
                <a:lnSpc>
                  <a:spcPct val="90000"/>
                </a:lnSpc>
                <a:spcBef>
                  <a:spcPct val="0"/>
                </a:spcBef>
                <a:spcAft>
                  <a:spcPct val="35000"/>
                </a:spcAft>
              </a:pPr>
              <a:r>
                <a:rPr lang="zh-CN" altLang="en-US" sz="1100" b="1" dirty="0">
                  <a:solidFill>
                    <a:srgbClr val="FFFFFF"/>
                  </a:solidFill>
                </a:rPr>
                <a:t>储备库</a:t>
              </a:r>
              <a:endParaRPr lang="en-US" sz="1100" b="1" dirty="0">
                <a:solidFill>
                  <a:srgbClr val="FFFFFF"/>
                </a:solidFill>
              </a:endParaRPr>
            </a:p>
          </p:txBody>
        </p:sp>
        <p:sp>
          <p:nvSpPr>
            <p:cNvPr id="1050773" name="六边形 249"/>
            <p:cNvSpPr/>
            <p:nvPr/>
          </p:nvSpPr>
          <p:spPr>
            <a:xfrm>
              <a:off x="6956700" y="4263106"/>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defTabSz="1477010">
                <a:lnSpc>
                  <a:spcPct val="90000"/>
                </a:lnSpc>
                <a:spcBef>
                  <a:spcPct val="0"/>
                </a:spcBef>
                <a:spcAft>
                  <a:spcPct val="35000"/>
                </a:spcAft>
              </a:pPr>
              <a:r>
                <a:rPr lang="zh-CN" altLang="en-US" sz="1100" b="1" dirty="0">
                  <a:solidFill>
                    <a:srgbClr val="FFFFFF"/>
                  </a:solidFill>
                </a:rPr>
                <a:t>专家系统</a:t>
              </a:r>
              <a:endParaRPr lang="en-US" sz="1100" b="1" dirty="0">
                <a:solidFill>
                  <a:srgbClr val="FFFFFF"/>
                </a:solidFill>
              </a:endParaRPr>
            </a:p>
          </p:txBody>
        </p:sp>
        <p:sp>
          <p:nvSpPr>
            <p:cNvPr id="1050774" name="六边形 250"/>
            <p:cNvSpPr/>
            <p:nvPr/>
          </p:nvSpPr>
          <p:spPr>
            <a:xfrm>
              <a:off x="7791207" y="4263106"/>
              <a:ext cx="816311" cy="519439"/>
            </a:xfrm>
            <a:prstGeom prst="hexagon">
              <a:avLst/>
            </a:prstGeom>
            <a:solidFill>
              <a:schemeClr val="tx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defTabSz="533400">
                <a:lnSpc>
                  <a:spcPct val="90000"/>
                </a:lnSpc>
                <a:spcBef>
                  <a:spcPct val="0"/>
                </a:spcBef>
                <a:spcAft>
                  <a:spcPct val="35000"/>
                </a:spcAft>
              </a:pPr>
              <a:r>
                <a:rPr lang="zh-CN" altLang="en-US" sz="1100" b="1" dirty="0">
                  <a:solidFill>
                    <a:srgbClr val="FFFFFF"/>
                  </a:solidFill>
                </a:rPr>
                <a:t>计划与执行</a:t>
              </a:r>
              <a:endParaRPr lang="en-US" altLang="zh-CN" sz="1100" b="1" dirty="0">
                <a:solidFill>
                  <a:srgbClr val="FFFFFF"/>
                </a:solidFill>
              </a:endParaRPr>
            </a:p>
            <a:p>
              <a:pPr algn="ctr" defTabSz="533400">
                <a:lnSpc>
                  <a:spcPct val="90000"/>
                </a:lnSpc>
                <a:spcBef>
                  <a:spcPct val="0"/>
                </a:spcBef>
                <a:spcAft>
                  <a:spcPct val="35000"/>
                </a:spcAft>
              </a:pPr>
              <a:r>
                <a:rPr lang="zh-CN" altLang="en-US" sz="1100" b="1" dirty="0">
                  <a:solidFill>
                    <a:srgbClr val="FFFFFF"/>
                  </a:solidFill>
                </a:rPr>
                <a:t>管理</a:t>
              </a:r>
              <a:endParaRPr lang="en-US" sz="1100" b="1" dirty="0">
                <a:solidFill>
                  <a:srgbClr val="FFFFFF"/>
                </a:solidFill>
              </a:endParaRPr>
            </a:p>
          </p:txBody>
        </p:sp>
      </p:grpSp>
      <p:sp>
        <p:nvSpPr>
          <p:cNvPr id="1050775" name="文本框 291"/>
          <p:cNvSpPr txBox="1"/>
          <p:nvPr/>
        </p:nvSpPr>
        <p:spPr>
          <a:xfrm>
            <a:off x="4581841" y="2522291"/>
            <a:ext cx="690881" cy="358141"/>
          </a:xfrm>
          <a:prstGeom prst="rect">
            <a:avLst/>
          </a:prstGeom>
          <a:noFill/>
        </p:spPr>
        <p:txBody>
          <a:bodyPr wrap="none" rtlCol="0">
            <a:spAutoFit/>
          </a:bodyPr>
          <a:p>
            <a:pPr algn="ctr"/>
            <a:r>
              <a:rPr lang="en-US" altLang="zh-CN" sz="1845" b="1" dirty="0">
                <a:solidFill>
                  <a:srgbClr val="000000"/>
                </a:solidFill>
                <a:latin typeface="Adobe Garamond Pro Bold" panose="02020702060506020403" pitchFamily="18" charset="0"/>
                <a:ea typeface="方正兰亭粗黑简体" panose="02000000000000000000" pitchFamily="2" charset="-122"/>
              </a:rPr>
              <a:t>CRM</a:t>
            </a:r>
            <a:endParaRPr lang="en-US" altLang="zh-CN" sz="1845" b="1" dirty="0">
              <a:solidFill>
                <a:srgbClr val="000000"/>
              </a:solidFill>
              <a:latin typeface="Adobe Garamond Pro Bold" panose="02020702060506020403" pitchFamily="18" charset="0"/>
              <a:ea typeface="方正兰亭粗黑简体" panose="02000000000000000000" pitchFamily="2" charset="-122"/>
            </a:endParaRPr>
          </a:p>
        </p:txBody>
      </p:sp>
      <p:sp>
        <p:nvSpPr>
          <p:cNvPr id="1050776" name="圆角矩形 292"/>
          <p:cNvSpPr/>
          <p:nvPr/>
        </p:nvSpPr>
        <p:spPr>
          <a:xfrm>
            <a:off x="1079325" y="2147268"/>
            <a:ext cx="7753604" cy="220285"/>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业务协同</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1050777" name="圆角矩形 293"/>
          <p:cNvSpPr/>
          <p:nvPr/>
        </p:nvSpPr>
        <p:spPr>
          <a:xfrm>
            <a:off x="1084069" y="2411098"/>
            <a:ext cx="1467602" cy="618232"/>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销售管理</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1050778" name="圆角矩形 294"/>
          <p:cNvSpPr/>
          <p:nvPr/>
        </p:nvSpPr>
        <p:spPr>
          <a:xfrm>
            <a:off x="7380675" y="2411098"/>
            <a:ext cx="1452254" cy="618232"/>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知识库管理</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1050779" name="圆角矩形 297"/>
          <p:cNvSpPr/>
          <p:nvPr/>
        </p:nvSpPr>
        <p:spPr>
          <a:xfrm>
            <a:off x="2695401" y="2411098"/>
            <a:ext cx="1467602" cy="618232"/>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服务管理</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1050780" name="圆角矩形 298"/>
          <p:cNvSpPr/>
          <p:nvPr/>
        </p:nvSpPr>
        <p:spPr>
          <a:xfrm>
            <a:off x="5773523" y="2411098"/>
            <a:ext cx="1467602" cy="618232"/>
          </a:xfrm>
          <a:prstGeom prst="roundRect">
            <a:avLst>
              <a:gd name="adj" fmla="val 2339"/>
            </a:avLst>
          </a:prstGeom>
          <a:solidFill>
            <a:srgbClr val="92D4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latinLnBrk="1"/>
            <a:r>
              <a:rPr lang="zh-CN" altLang="en-US" sz="1290" b="1" dirty="0">
                <a:solidFill>
                  <a:prstClr val="black">
                    <a:lumMod val="95000"/>
                    <a:lumOff val="5000"/>
                  </a:prstClr>
                </a:solidFill>
                <a:latin typeface="楷体" panose="02010609060101010101" pitchFamily="49" charset="-122"/>
                <a:ea typeface="楷体" panose="02010609060101010101" pitchFamily="49" charset="-122"/>
              </a:rPr>
              <a:t>客户分析</a:t>
            </a:r>
            <a:endParaRPr lang="en-US" sz="1290" b="1"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1050781" name="文本框 304"/>
          <p:cNvSpPr txBox="1"/>
          <p:nvPr/>
        </p:nvSpPr>
        <p:spPr>
          <a:xfrm>
            <a:off x="7757854" y="1639796"/>
            <a:ext cx="388625" cy="319446"/>
          </a:xfrm>
          <a:prstGeom prst="rect">
            <a:avLst/>
          </a:prstGeom>
          <a:noFill/>
        </p:spPr>
        <p:txBody>
          <a:bodyPr wrap="square" rtlCol="0">
            <a:spAutoFit/>
          </a:bodyPr>
          <a:p>
            <a:pPr algn="ctr" latinLnBrk="1"/>
            <a:r>
              <a:rPr lang="zh-CN" altLang="en-US" sz="740" dirty="0">
                <a:solidFill>
                  <a:prstClr val="black"/>
                </a:solidFill>
                <a:latin typeface="楷体" panose="02010609060101010101" pitchFamily="49" charset="-122"/>
                <a:ea typeface="楷体" panose="02010609060101010101" pitchFamily="49" charset="-122"/>
              </a:rPr>
              <a:t>移动</a:t>
            </a:r>
            <a:endParaRPr lang="en-US" altLang="zh-CN" sz="740" dirty="0">
              <a:solidFill>
                <a:prstClr val="black"/>
              </a:solidFill>
              <a:latin typeface="楷体" panose="02010609060101010101" pitchFamily="49" charset="-122"/>
              <a:ea typeface="楷体" panose="02010609060101010101" pitchFamily="49" charset="-122"/>
            </a:endParaRPr>
          </a:p>
          <a:p>
            <a:pPr algn="ctr" latinLnBrk="1"/>
            <a:r>
              <a:rPr lang="zh-CN" altLang="en-US" sz="740" dirty="0">
                <a:solidFill>
                  <a:prstClr val="black"/>
                </a:solidFill>
                <a:latin typeface="楷体" panose="02010609060101010101" pitchFamily="49" charset="-122"/>
                <a:ea typeface="楷体" panose="02010609060101010101" pitchFamily="49" charset="-122"/>
              </a:rPr>
              <a:t>应用</a:t>
            </a:r>
            <a:endParaRPr lang="en-US" sz="740" dirty="0">
              <a:solidFill>
                <a:prstClr val="black"/>
              </a:solidFill>
              <a:latin typeface="楷体" panose="02010609060101010101" pitchFamily="49" charset="-122"/>
              <a:ea typeface="楷体" panose="02010609060101010101" pitchFamily="49" charset="-122"/>
            </a:endParaRPr>
          </a:p>
        </p:txBody>
      </p:sp>
      <p:grpSp>
        <p:nvGrpSpPr>
          <p:cNvPr id="425" name="Group 904"/>
          <p:cNvGrpSpPr>
            <a:grpSpLocks noChangeAspect="1"/>
          </p:cNvGrpSpPr>
          <p:nvPr/>
        </p:nvGrpSpPr>
        <p:grpSpPr bwMode="auto">
          <a:xfrm>
            <a:off x="7546208" y="1693399"/>
            <a:ext cx="243589" cy="246929"/>
            <a:chOff x="3518" y="3551"/>
            <a:chExt cx="341" cy="340"/>
          </a:xfrm>
          <a:solidFill>
            <a:schemeClr val="accent4">
              <a:lumMod val="75000"/>
            </a:schemeClr>
          </a:solidFill>
        </p:grpSpPr>
        <p:sp>
          <p:nvSpPr>
            <p:cNvPr id="1050782" name="Freeform 905"/>
            <p:cNvSpPr>
              <a:spLocks noEditPoints="1"/>
            </p:cNvSpPr>
            <p:nvPr/>
          </p:nvSpPr>
          <p:spPr bwMode="auto">
            <a:xfrm>
              <a:off x="3518" y="3551"/>
              <a:ext cx="341" cy="340"/>
            </a:xfrm>
            <a:custGeom>
              <a:avLst/>
              <a:gdLst>
                <a:gd name="T0" fmla="*/ 256 w 512"/>
                <a:gd name="T1" fmla="*/ 22 h 512"/>
                <a:gd name="T2" fmla="*/ 491 w 512"/>
                <a:gd name="T3" fmla="*/ 256 h 512"/>
                <a:gd name="T4" fmla="*/ 256 w 512"/>
                <a:gd name="T5" fmla="*/ 491 h 512"/>
                <a:gd name="T6" fmla="*/ 21 w 512"/>
                <a:gd name="T7" fmla="*/ 256 h 512"/>
                <a:gd name="T8" fmla="*/ 256 w 512"/>
                <a:gd name="T9" fmla="*/ 22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2"/>
                  </a:moveTo>
                  <a:cubicBezTo>
                    <a:pt x="385" y="22"/>
                    <a:pt x="491" y="127"/>
                    <a:pt x="491" y="256"/>
                  </a:cubicBezTo>
                  <a:cubicBezTo>
                    <a:pt x="491" y="386"/>
                    <a:pt x="385" y="491"/>
                    <a:pt x="256" y="491"/>
                  </a:cubicBezTo>
                  <a:cubicBezTo>
                    <a:pt x="127" y="491"/>
                    <a:pt x="21" y="386"/>
                    <a:pt x="21" y="256"/>
                  </a:cubicBezTo>
                  <a:cubicBezTo>
                    <a:pt x="21" y="127"/>
                    <a:pt x="127" y="22"/>
                    <a:pt x="256" y="22"/>
                  </a:cubicBezTo>
                  <a:moveTo>
                    <a:pt x="256" y="0"/>
                  </a:moveTo>
                  <a:cubicBezTo>
                    <a:pt x="115" y="0"/>
                    <a:pt x="0" y="115"/>
                    <a:pt x="0" y="256"/>
                  </a:cubicBezTo>
                  <a:cubicBezTo>
                    <a:pt x="0" y="398"/>
                    <a:pt x="115" y="512"/>
                    <a:pt x="256" y="512"/>
                  </a:cubicBezTo>
                  <a:cubicBezTo>
                    <a:pt x="397" y="512"/>
                    <a:pt x="512" y="398"/>
                    <a:pt x="512" y="256"/>
                  </a:cubicBezTo>
                  <a:cubicBezTo>
                    <a:pt x="512" y="115"/>
                    <a:pt x="397" y="0"/>
                    <a:pt x="256" y="0"/>
                  </a:cubicBez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sp>
          <p:nvSpPr>
            <p:cNvPr id="1050783" name="Freeform 906"/>
            <p:cNvSpPr>
              <a:spLocks noEditPoints="1"/>
            </p:cNvSpPr>
            <p:nvPr/>
          </p:nvSpPr>
          <p:spPr bwMode="auto">
            <a:xfrm>
              <a:off x="3625" y="3615"/>
              <a:ext cx="127" cy="212"/>
            </a:xfrm>
            <a:custGeom>
              <a:avLst/>
              <a:gdLst>
                <a:gd name="T0" fmla="*/ 107 w 192"/>
                <a:gd name="T1" fmla="*/ 267 h 320"/>
                <a:gd name="T2" fmla="*/ 96 w 192"/>
                <a:gd name="T3" fmla="*/ 278 h 320"/>
                <a:gd name="T4" fmla="*/ 85 w 192"/>
                <a:gd name="T5" fmla="*/ 267 h 320"/>
                <a:gd name="T6" fmla="*/ 96 w 192"/>
                <a:gd name="T7" fmla="*/ 256 h 320"/>
                <a:gd name="T8" fmla="*/ 107 w 192"/>
                <a:gd name="T9" fmla="*/ 267 h 320"/>
                <a:gd name="T10" fmla="*/ 192 w 192"/>
                <a:gd name="T11" fmla="*/ 22 h 320"/>
                <a:gd name="T12" fmla="*/ 192 w 192"/>
                <a:gd name="T13" fmla="*/ 299 h 320"/>
                <a:gd name="T14" fmla="*/ 169 w 192"/>
                <a:gd name="T15" fmla="*/ 320 h 320"/>
                <a:gd name="T16" fmla="*/ 23 w 192"/>
                <a:gd name="T17" fmla="*/ 320 h 320"/>
                <a:gd name="T18" fmla="*/ 0 w 192"/>
                <a:gd name="T19" fmla="*/ 299 h 320"/>
                <a:gd name="T20" fmla="*/ 0 w 192"/>
                <a:gd name="T21" fmla="*/ 22 h 320"/>
                <a:gd name="T22" fmla="*/ 23 w 192"/>
                <a:gd name="T23" fmla="*/ 0 h 320"/>
                <a:gd name="T24" fmla="*/ 169 w 192"/>
                <a:gd name="T25" fmla="*/ 0 h 320"/>
                <a:gd name="T26" fmla="*/ 192 w 192"/>
                <a:gd name="T27" fmla="*/ 22 h 320"/>
                <a:gd name="T28" fmla="*/ 171 w 192"/>
                <a:gd name="T29" fmla="*/ 298 h 320"/>
                <a:gd name="T30" fmla="*/ 171 w 192"/>
                <a:gd name="T31" fmla="*/ 22 h 320"/>
                <a:gd name="T32" fmla="*/ 169 w 192"/>
                <a:gd name="T33" fmla="*/ 22 h 320"/>
                <a:gd name="T34" fmla="*/ 23 w 192"/>
                <a:gd name="T35" fmla="*/ 22 h 320"/>
                <a:gd name="T36" fmla="*/ 21 w 192"/>
                <a:gd name="T37" fmla="*/ 22 h 320"/>
                <a:gd name="T38" fmla="*/ 21 w 192"/>
                <a:gd name="T39" fmla="*/ 299 h 320"/>
                <a:gd name="T40" fmla="*/ 21 w 192"/>
                <a:gd name="T41" fmla="*/ 299 h 320"/>
                <a:gd name="T42" fmla="*/ 23 w 192"/>
                <a:gd name="T43" fmla="*/ 299 h 320"/>
                <a:gd name="T44" fmla="*/ 169 w 192"/>
                <a:gd name="T45" fmla="*/ 299 h 320"/>
                <a:gd name="T46" fmla="*/ 171 w 192"/>
                <a:gd name="T47" fmla="*/ 298 h 320"/>
                <a:gd name="T48" fmla="*/ 160 w 192"/>
                <a:gd name="T49" fmla="*/ 43 h 320"/>
                <a:gd name="T50" fmla="*/ 160 w 192"/>
                <a:gd name="T51" fmla="*/ 224 h 320"/>
                <a:gd name="T52" fmla="*/ 149 w 192"/>
                <a:gd name="T53" fmla="*/ 235 h 320"/>
                <a:gd name="T54" fmla="*/ 43 w 192"/>
                <a:gd name="T55" fmla="*/ 235 h 320"/>
                <a:gd name="T56" fmla="*/ 32 w 192"/>
                <a:gd name="T57" fmla="*/ 224 h 320"/>
                <a:gd name="T58" fmla="*/ 32 w 192"/>
                <a:gd name="T59" fmla="*/ 43 h 320"/>
                <a:gd name="T60" fmla="*/ 43 w 192"/>
                <a:gd name="T61" fmla="*/ 32 h 320"/>
                <a:gd name="T62" fmla="*/ 149 w 192"/>
                <a:gd name="T63" fmla="*/ 32 h 320"/>
                <a:gd name="T64" fmla="*/ 160 w 192"/>
                <a:gd name="T65" fmla="*/ 43 h 320"/>
                <a:gd name="T66" fmla="*/ 139 w 192"/>
                <a:gd name="T67" fmla="*/ 54 h 320"/>
                <a:gd name="T68" fmla="*/ 53 w 192"/>
                <a:gd name="T69" fmla="*/ 54 h 320"/>
                <a:gd name="T70" fmla="*/ 53 w 192"/>
                <a:gd name="T71" fmla="*/ 214 h 320"/>
                <a:gd name="T72" fmla="*/ 139 w 192"/>
                <a:gd name="T73" fmla="*/ 214 h 320"/>
                <a:gd name="T74" fmla="*/ 139 w 192"/>
                <a:gd name="T75" fmla="*/ 5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320">
                  <a:moveTo>
                    <a:pt x="107" y="267"/>
                  </a:moveTo>
                  <a:cubicBezTo>
                    <a:pt x="107" y="273"/>
                    <a:pt x="102" y="278"/>
                    <a:pt x="96" y="278"/>
                  </a:cubicBezTo>
                  <a:cubicBezTo>
                    <a:pt x="90" y="278"/>
                    <a:pt x="85" y="273"/>
                    <a:pt x="85" y="267"/>
                  </a:cubicBezTo>
                  <a:cubicBezTo>
                    <a:pt x="85" y="261"/>
                    <a:pt x="90" y="256"/>
                    <a:pt x="96" y="256"/>
                  </a:cubicBezTo>
                  <a:cubicBezTo>
                    <a:pt x="102" y="256"/>
                    <a:pt x="107" y="261"/>
                    <a:pt x="107" y="267"/>
                  </a:cubicBezTo>
                  <a:close/>
                  <a:moveTo>
                    <a:pt x="192" y="22"/>
                  </a:moveTo>
                  <a:cubicBezTo>
                    <a:pt x="192" y="299"/>
                    <a:pt x="192" y="299"/>
                    <a:pt x="192" y="299"/>
                  </a:cubicBezTo>
                  <a:cubicBezTo>
                    <a:pt x="192" y="311"/>
                    <a:pt x="182" y="320"/>
                    <a:pt x="169" y="320"/>
                  </a:cubicBezTo>
                  <a:cubicBezTo>
                    <a:pt x="23" y="320"/>
                    <a:pt x="23" y="320"/>
                    <a:pt x="23" y="320"/>
                  </a:cubicBezTo>
                  <a:cubicBezTo>
                    <a:pt x="10" y="320"/>
                    <a:pt x="0" y="311"/>
                    <a:pt x="0" y="299"/>
                  </a:cubicBezTo>
                  <a:cubicBezTo>
                    <a:pt x="0" y="22"/>
                    <a:pt x="0" y="22"/>
                    <a:pt x="0" y="22"/>
                  </a:cubicBezTo>
                  <a:cubicBezTo>
                    <a:pt x="0" y="10"/>
                    <a:pt x="10" y="0"/>
                    <a:pt x="23" y="0"/>
                  </a:cubicBezTo>
                  <a:cubicBezTo>
                    <a:pt x="169" y="0"/>
                    <a:pt x="169" y="0"/>
                    <a:pt x="169" y="0"/>
                  </a:cubicBezTo>
                  <a:cubicBezTo>
                    <a:pt x="182" y="0"/>
                    <a:pt x="192" y="10"/>
                    <a:pt x="192" y="22"/>
                  </a:cubicBezTo>
                  <a:close/>
                  <a:moveTo>
                    <a:pt x="171" y="298"/>
                  </a:moveTo>
                  <a:cubicBezTo>
                    <a:pt x="171" y="22"/>
                    <a:pt x="171" y="22"/>
                    <a:pt x="171" y="22"/>
                  </a:cubicBezTo>
                  <a:cubicBezTo>
                    <a:pt x="171" y="22"/>
                    <a:pt x="170" y="22"/>
                    <a:pt x="169" y="22"/>
                  </a:cubicBezTo>
                  <a:cubicBezTo>
                    <a:pt x="23" y="22"/>
                    <a:pt x="23" y="22"/>
                    <a:pt x="23" y="22"/>
                  </a:cubicBezTo>
                  <a:cubicBezTo>
                    <a:pt x="22" y="22"/>
                    <a:pt x="21" y="22"/>
                    <a:pt x="21" y="22"/>
                  </a:cubicBezTo>
                  <a:cubicBezTo>
                    <a:pt x="21" y="299"/>
                    <a:pt x="21" y="299"/>
                    <a:pt x="21" y="299"/>
                  </a:cubicBezTo>
                  <a:cubicBezTo>
                    <a:pt x="21" y="299"/>
                    <a:pt x="21" y="299"/>
                    <a:pt x="21" y="299"/>
                  </a:cubicBezTo>
                  <a:cubicBezTo>
                    <a:pt x="22" y="299"/>
                    <a:pt x="22" y="299"/>
                    <a:pt x="23" y="299"/>
                  </a:cubicBezTo>
                  <a:cubicBezTo>
                    <a:pt x="169" y="299"/>
                    <a:pt x="169" y="299"/>
                    <a:pt x="169" y="299"/>
                  </a:cubicBezTo>
                  <a:cubicBezTo>
                    <a:pt x="170" y="299"/>
                    <a:pt x="171" y="299"/>
                    <a:pt x="171" y="298"/>
                  </a:cubicBezTo>
                  <a:close/>
                  <a:moveTo>
                    <a:pt x="160" y="43"/>
                  </a:moveTo>
                  <a:cubicBezTo>
                    <a:pt x="160" y="224"/>
                    <a:pt x="160" y="224"/>
                    <a:pt x="160" y="224"/>
                  </a:cubicBezTo>
                  <a:cubicBezTo>
                    <a:pt x="160" y="230"/>
                    <a:pt x="155" y="235"/>
                    <a:pt x="149" y="235"/>
                  </a:cubicBezTo>
                  <a:cubicBezTo>
                    <a:pt x="43" y="235"/>
                    <a:pt x="43" y="235"/>
                    <a:pt x="43" y="235"/>
                  </a:cubicBezTo>
                  <a:cubicBezTo>
                    <a:pt x="37" y="235"/>
                    <a:pt x="32" y="230"/>
                    <a:pt x="32" y="224"/>
                  </a:cubicBezTo>
                  <a:cubicBezTo>
                    <a:pt x="32" y="43"/>
                    <a:pt x="32" y="43"/>
                    <a:pt x="32" y="43"/>
                  </a:cubicBezTo>
                  <a:cubicBezTo>
                    <a:pt x="32" y="37"/>
                    <a:pt x="37" y="32"/>
                    <a:pt x="43" y="32"/>
                  </a:cubicBezTo>
                  <a:cubicBezTo>
                    <a:pt x="149" y="32"/>
                    <a:pt x="149" y="32"/>
                    <a:pt x="149" y="32"/>
                  </a:cubicBezTo>
                  <a:cubicBezTo>
                    <a:pt x="155" y="32"/>
                    <a:pt x="160" y="37"/>
                    <a:pt x="160" y="43"/>
                  </a:cubicBezTo>
                  <a:close/>
                  <a:moveTo>
                    <a:pt x="139" y="54"/>
                  </a:moveTo>
                  <a:cubicBezTo>
                    <a:pt x="53" y="54"/>
                    <a:pt x="53" y="54"/>
                    <a:pt x="53" y="54"/>
                  </a:cubicBezTo>
                  <a:cubicBezTo>
                    <a:pt x="53" y="214"/>
                    <a:pt x="53" y="214"/>
                    <a:pt x="53" y="214"/>
                  </a:cubicBezTo>
                  <a:cubicBezTo>
                    <a:pt x="139" y="214"/>
                    <a:pt x="139" y="214"/>
                    <a:pt x="139" y="214"/>
                  </a:cubicBezTo>
                  <a:lnTo>
                    <a:pt x="139" y="54"/>
                  </a:lnTo>
                  <a:close/>
                </a:path>
              </a:pathLst>
            </a:custGeom>
            <a:grpFill/>
            <a:ln>
              <a:noFill/>
            </a:ln>
          </p:spPr>
          <p:txBody>
            <a:bodyPr vert="horz" wrap="square" lIns="84406" tIns="42203" rIns="84406" bIns="42203" numCol="1" anchor="t" anchorCtr="0" compatLnSpc="1"/>
            <a:p>
              <a:pPr latinLnBrk="1"/>
              <a:endParaRPr lang="en-GB" sz="1660" dirty="0">
                <a:solidFill>
                  <a:prstClr val="black"/>
                </a:solidFill>
                <a:latin typeface="楷体" panose="02010609060101010101" pitchFamily="49" charset="-122"/>
                <a:ea typeface="楷体" panose="02010609060101010101" pitchFamily="49" charset="-122"/>
              </a:endParaRPr>
            </a:p>
          </p:txBody>
        </p:sp>
      </p:grpSp>
      <p:sp>
        <p:nvSpPr>
          <p:cNvPr id="1050784" name="文本框 308"/>
          <p:cNvSpPr txBox="1"/>
          <p:nvPr/>
        </p:nvSpPr>
        <p:spPr>
          <a:xfrm>
            <a:off x="8419618" y="1625704"/>
            <a:ext cx="372126" cy="472440"/>
          </a:xfrm>
          <a:prstGeom prst="rect">
            <a:avLst/>
          </a:prstGeom>
          <a:noFill/>
        </p:spPr>
        <p:txBody>
          <a:bodyPr wrap="square" rtlCol="0">
            <a:spAutoFit/>
          </a:bodyPr>
          <a:p>
            <a:pPr algn="ctr" latinLnBrk="1"/>
            <a:r>
              <a:rPr lang="en-US" altLang="zh-CN" sz="970" dirty="0">
                <a:solidFill>
                  <a:prstClr val="black"/>
                </a:solidFill>
                <a:latin typeface="楷体" panose="02010609060101010101" pitchFamily="49" charset="-122"/>
                <a:ea typeface="楷体" panose="02010609060101010101" pitchFamily="49" charset="-122"/>
              </a:rPr>
              <a:t>WEB</a:t>
            </a:r>
            <a:endParaRPr lang="en-US" altLang="zh-CN" sz="970" dirty="0">
              <a:solidFill>
                <a:prstClr val="black"/>
              </a:solidFill>
              <a:latin typeface="楷体" panose="02010609060101010101" pitchFamily="49" charset="-122"/>
              <a:ea typeface="楷体" panose="02010609060101010101" pitchFamily="49" charset="-122"/>
            </a:endParaRPr>
          </a:p>
          <a:p>
            <a:pPr algn="ctr" latinLnBrk="1"/>
            <a:r>
              <a:rPr lang="zh-CN" altLang="en-US" sz="970" dirty="0">
                <a:solidFill>
                  <a:prstClr val="black"/>
                </a:solidFill>
                <a:latin typeface="楷体" panose="02010609060101010101" pitchFamily="49" charset="-122"/>
                <a:ea typeface="楷体" panose="02010609060101010101" pitchFamily="49" charset="-122"/>
              </a:rPr>
              <a:t>端</a:t>
            </a:r>
            <a:endParaRPr lang="en-US" sz="970" dirty="0">
              <a:solidFill>
                <a:prstClr val="black"/>
              </a:solidFill>
              <a:latin typeface="楷体" panose="02010609060101010101" pitchFamily="49" charset="-122"/>
              <a:ea typeface="楷体" panose="02010609060101010101" pitchFamily="49" charset="-122"/>
            </a:endParaRPr>
          </a:p>
        </p:txBody>
      </p:sp>
      <p:grpSp>
        <p:nvGrpSpPr>
          <p:cNvPr id="426" name="Group 489"/>
          <p:cNvGrpSpPr>
            <a:grpSpLocks noChangeAspect="1"/>
          </p:cNvGrpSpPr>
          <p:nvPr/>
        </p:nvGrpSpPr>
        <p:grpSpPr bwMode="auto">
          <a:xfrm>
            <a:off x="8211736" y="1691384"/>
            <a:ext cx="235222" cy="246929"/>
            <a:chOff x="2920" y="2264"/>
            <a:chExt cx="340" cy="340"/>
          </a:xfrm>
          <a:solidFill>
            <a:schemeClr val="accent4">
              <a:lumMod val="75000"/>
            </a:schemeClr>
          </a:solidFill>
        </p:grpSpPr>
        <p:sp>
          <p:nvSpPr>
            <p:cNvPr id="1050785" name="Freeform 490"/>
            <p:cNvSpPr>
              <a:spLocks noEditPoints="1"/>
            </p:cNvSpPr>
            <p:nvPr/>
          </p:nvSpPr>
          <p:spPr bwMode="auto">
            <a:xfrm>
              <a:off x="2998" y="2363"/>
              <a:ext cx="184" cy="113"/>
            </a:xfrm>
            <a:custGeom>
              <a:avLst/>
              <a:gdLst>
                <a:gd name="T0" fmla="*/ 11 w 277"/>
                <a:gd name="T1" fmla="*/ 171 h 171"/>
                <a:gd name="T2" fmla="*/ 267 w 277"/>
                <a:gd name="T3" fmla="*/ 171 h 171"/>
                <a:gd name="T4" fmla="*/ 277 w 277"/>
                <a:gd name="T5" fmla="*/ 160 h 171"/>
                <a:gd name="T6" fmla="*/ 277 w 277"/>
                <a:gd name="T7" fmla="*/ 11 h 171"/>
                <a:gd name="T8" fmla="*/ 267 w 277"/>
                <a:gd name="T9" fmla="*/ 0 h 171"/>
                <a:gd name="T10" fmla="*/ 11 w 277"/>
                <a:gd name="T11" fmla="*/ 0 h 171"/>
                <a:gd name="T12" fmla="*/ 0 w 277"/>
                <a:gd name="T13" fmla="*/ 11 h 171"/>
                <a:gd name="T14" fmla="*/ 0 w 277"/>
                <a:gd name="T15" fmla="*/ 160 h 171"/>
                <a:gd name="T16" fmla="*/ 11 w 277"/>
                <a:gd name="T17" fmla="*/ 171 h 171"/>
                <a:gd name="T18" fmla="*/ 21 w 277"/>
                <a:gd name="T19" fmla="*/ 21 h 171"/>
                <a:gd name="T20" fmla="*/ 256 w 277"/>
                <a:gd name="T21" fmla="*/ 21 h 171"/>
                <a:gd name="T22" fmla="*/ 256 w 277"/>
                <a:gd name="T23" fmla="*/ 149 h 171"/>
                <a:gd name="T24" fmla="*/ 21 w 277"/>
                <a:gd name="T25" fmla="*/ 149 h 171"/>
                <a:gd name="T26" fmla="*/ 21 w 277"/>
                <a:gd name="T27" fmla="*/ 2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171">
                  <a:moveTo>
                    <a:pt x="11" y="171"/>
                  </a:moveTo>
                  <a:cubicBezTo>
                    <a:pt x="267" y="171"/>
                    <a:pt x="267" y="171"/>
                    <a:pt x="267" y="171"/>
                  </a:cubicBezTo>
                  <a:cubicBezTo>
                    <a:pt x="273" y="171"/>
                    <a:pt x="277" y="166"/>
                    <a:pt x="277" y="160"/>
                  </a:cubicBezTo>
                  <a:cubicBezTo>
                    <a:pt x="277" y="11"/>
                    <a:pt x="277" y="11"/>
                    <a:pt x="277" y="11"/>
                  </a:cubicBezTo>
                  <a:cubicBezTo>
                    <a:pt x="277" y="5"/>
                    <a:pt x="273" y="0"/>
                    <a:pt x="267" y="0"/>
                  </a:cubicBezTo>
                  <a:cubicBezTo>
                    <a:pt x="11" y="0"/>
                    <a:pt x="11" y="0"/>
                    <a:pt x="11" y="0"/>
                  </a:cubicBezTo>
                  <a:cubicBezTo>
                    <a:pt x="5" y="0"/>
                    <a:pt x="0" y="5"/>
                    <a:pt x="0" y="11"/>
                  </a:cubicBezTo>
                  <a:cubicBezTo>
                    <a:pt x="0" y="160"/>
                    <a:pt x="0" y="160"/>
                    <a:pt x="0" y="160"/>
                  </a:cubicBezTo>
                  <a:cubicBezTo>
                    <a:pt x="0" y="166"/>
                    <a:pt x="5" y="171"/>
                    <a:pt x="11" y="171"/>
                  </a:cubicBezTo>
                  <a:close/>
                  <a:moveTo>
                    <a:pt x="21" y="21"/>
                  </a:moveTo>
                  <a:cubicBezTo>
                    <a:pt x="256" y="21"/>
                    <a:pt x="256" y="21"/>
                    <a:pt x="256" y="21"/>
                  </a:cubicBezTo>
                  <a:cubicBezTo>
                    <a:pt x="256" y="149"/>
                    <a:pt x="256" y="149"/>
                    <a:pt x="256" y="149"/>
                  </a:cubicBezTo>
                  <a:cubicBezTo>
                    <a:pt x="21" y="149"/>
                    <a:pt x="21" y="149"/>
                    <a:pt x="21" y="149"/>
                  </a:cubicBezTo>
                  <a:lnTo>
                    <a:pt x="21" y="21"/>
                  </a:lnTo>
                  <a:close/>
                </a:path>
              </a:pathLst>
            </a:custGeom>
            <a:grpFill/>
            <a:ln>
              <a:noFill/>
            </a:ln>
          </p:spPr>
          <p:txBody>
            <a:bodyPr vert="horz" wrap="square" lIns="77913" tIns="38957" rIns="77913" bIns="38957" numCol="1" anchor="t" anchorCtr="0" compatLnSpc="1"/>
            <a:p>
              <a:pPr latinLnBrk="1"/>
              <a:endParaRPr lang="en-GB" sz="1535">
                <a:solidFill>
                  <a:prstClr val="black"/>
                </a:solidFill>
                <a:latin typeface="楷体" panose="02010609060101010101" pitchFamily="49" charset="-122"/>
                <a:ea typeface="楷体" panose="02010609060101010101" pitchFamily="49" charset="-122"/>
              </a:endParaRPr>
            </a:p>
          </p:txBody>
        </p:sp>
        <p:sp>
          <p:nvSpPr>
            <p:cNvPr id="1050786" name="Freeform 491"/>
            <p:cNvSpPr/>
            <p:nvPr/>
          </p:nvSpPr>
          <p:spPr bwMode="auto">
            <a:xfrm>
              <a:off x="2984" y="2490"/>
              <a:ext cx="212" cy="14"/>
            </a:xfrm>
            <a:custGeom>
              <a:avLst/>
              <a:gdLst>
                <a:gd name="T0" fmla="*/ 309 w 320"/>
                <a:gd name="T1" fmla="*/ 0 h 21"/>
                <a:gd name="T2" fmla="*/ 10 w 320"/>
                <a:gd name="T3" fmla="*/ 0 h 21"/>
                <a:gd name="T4" fmla="*/ 0 w 320"/>
                <a:gd name="T5" fmla="*/ 11 h 21"/>
                <a:gd name="T6" fmla="*/ 10 w 320"/>
                <a:gd name="T7" fmla="*/ 21 h 21"/>
                <a:gd name="T8" fmla="*/ 309 w 320"/>
                <a:gd name="T9" fmla="*/ 21 h 21"/>
                <a:gd name="T10" fmla="*/ 320 w 320"/>
                <a:gd name="T11" fmla="*/ 11 h 21"/>
                <a:gd name="T12" fmla="*/ 309 w 320"/>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20" h="21">
                  <a:moveTo>
                    <a:pt x="309" y="0"/>
                  </a:moveTo>
                  <a:cubicBezTo>
                    <a:pt x="10" y="0"/>
                    <a:pt x="10" y="0"/>
                    <a:pt x="10" y="0"/>
                  </a:cubicBezTo>
                  <a:cubicBezTo>
                    <a:pt x="4" y="0"/>
                    <a:pt x="0" y="5"/>
                    <a:pt x="0" y="11"/>
                  </a:cubicBezTo>
                  <a:cubicBezTo>
                    <a:pt x="0" y="17"/>
                    <a:pt x="4" y="21"/>
                    <a:pt x="10" y="21"/>
                  </a:cubicBezTo>
                  <a:cubicBezTo>
                    <a:pt x="309" y="21"/>
                    <a:pt x="309" y="21"/>
                    <a:pt x="309" y="21"/>
                  </a:cubicBezTo>
                  <a:cubicBezTo>
                    <a:pt x="315" y="21"/>
                    <a:pt x="320" y="17"/>
                    <a:pt x="320" y="11"/>
                  </a:cubicBezTo>
                  <a:cubicBezTo>
                    <a:pt x="320" y="5"/>
                    <a:pt x="315" y="0"/>
                    <a:pt x="309" y="0"/>
                  </a:cubicBezTo>
                  <a:close/>
                </a:path>
              </a:pathLst>
            </a:custGeom>
            <a:grpFill/>
            <a:ln>
              <a:noFill/>
            </a:ln>
          </p:spPr>
          <p:txBody>
            <a:bodyPr vert="horz" wrap="square" lIns="77913" tIns="38957" rIns="77913" bIns="38957" numCol="1" anchor="t" anchorCtr="0" compatLnSpc="1"/>
            <a:p>
              <a:pPr latinLnBrk="1"/>
              <a:endParaRPr lang="en-GB" sz="1535">
                <a:solidFill>
                  <a:prstClr val="black"/>
                </a:solidFill>
                <a:latin typeface="楷体" panose="02010609060101010101" pitchFamily="49" charset="-122"/>
                <a:ea typeface="楷体" panose="02010609060101010101" pitchFamily="49" charset="-122"/>
              </a:endParaRPr>
            </a:p>
          </p:txBody>
        </p:sp>
        <p:sp>
          <p:nvSpPr>
            <p:cNvPr id="1050787" name="Freeform 492"/>
            <p:cNvSpPr>
              <a:spLocks noEditPoints="1"/>
            </p:cNvSpPr>
            <p:nvPr/>
          </p:nvSpPr>
          <p:spPr bwMode="auto">
            <a:xfrm>
              <a:off x="2920" y="2264"/>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p:spPr>
          <p:txBody>
            <a:bodyPr vert="horz" wrap="square" lIns="77913" tIns="38957" rIns="77913" bIns="38957" numCol="1" anchor="t" anchorCtr="0" compatLnSpc="1"/>
            <a:p>
              <a:pPr latinLnBrk="1"/>
              <a:endParaRPr lang="en-GB" sz="1535">
                <a:solidFill>
                  <a:prstClr val="black"/>
                </a:solidFill>
                <a:latin typeface="楷体" panose="02010609060101010101" pitchFamily="49" charset="-122"/>
                <a:ea typeface="楷体" panose="02010609060101010101" pitchFamily="49" charset="-122"/>
              </a:endParaRPr>
            </a:p>
          </p:txBody>
        </p:sp>
      </p:grpSp>
      <p:sp>
        <p:nvSpPr>
          <p:cNvPr id="1050788" name="流程图: 决策 25"/>
          <p:cNvSpPr/>
          <p:nvPr/>
        </p:nvSpPr>
        <p:spPr>
          <a:xfrm>
            <a:off x="7221004" y="1616771"/>
            <a:ext cx="44097" cy="437120"/>
          </a:xfrm>
          <a:prstGeom prst="flowChartDecision">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475" dirty="0">
              <a:solidFill>
                <a:srgbClr val="002060"/>
              </a:solidFill>
            </a:endParaRPr>
          </a:p>
        </p:txBody>
      </p:sp>
      <p:sp>
        <p:nvSpPr>
          <p:cNvPr id="1050789" name="六边形 289"/>
          <p:cNvSpPr/>
          <p:nvPr/>
        </p:nvSpPr>
        <p:spPr>
          <a:xfrm>
            <a:off x="7612822" y="768147"/>
            <a:ext cx="1252947" cy="627687"/>
          </a:xfrm>
          <a:prstGeom prst="hexagon">
            <a:avLst/>
          </a:prstGeom>
          <a:solidFill>
            <a:schemeClr val="bg1"/>
          </a:solidFill>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lIns="16615" rIns="16615" rtlCol="0" anchor="ctr">
            <a:noAutofit/>
          </a:bodyPr>
          <a:p>
            <a:pPr algn="ctr"/>
            <a:r>
              <a:rPr lang="en-US" altLang="zh-CN" sz="1660" b="1" dirty="0">
                <a:solidFill>
                  <a:srgbClr val="000000"/>
                </a:solidFill>
                <a:latin typeface="华文楷体" panose="02010600040101010101" pitchFamily="2" charset="-122"/>
              </a:rPr>
              <a:t>……</a:t>
            </a:r>
            <a:endParaRPr lang="en-US" sz="1660" b="1" dirty="0">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429" name=""/>
        <p:cNvGrpSpPr/>
        <p:nvPr/>
      </p:nvGrpSpPr>
      <p:grpSpPr>
        <a:xfrm>
          <a:off x="0" y="0"/>
          <a:ext cx="0" cy="0"/>
          <a:chOff x="0" y="0"/>
          <a:chExt cx="0" cy="0"/>
        </a:xfrm>
      </p:grpSpPr>
      <p:sp>
        <p:nvSpPr>
          <p:cNvPr id="1050793" name="Title 1"/>
          <p:cNvSpPr>
            <a:spLocks noGrp="1"/>
          </p:cNvSpPr>
          <p:nvPr>
            <p:ph type="title"/>
          </p:nvPr>
        </p:nvSpPr>
        <p:spPr/>
        <p:txBody>
          <a:bodyPr/>
          <a:p>
            <a:r>
              <a:rPr lang="zh-CN" altLang="en-US" dirty="0">
                <a:latin typeface="+mn-ea"/>
              </a:rPr>
              <a:t>为打造涵盖四大事业部业务一体化的数字化</a:t>
            </a:r>
            <a:r>
              <a:rPr lang="zh-CN" altLang="en-US" sz="1660" dirty="0">
                <a:solidFill>
                  <a:srgbClr val="000000"/>
                </a:solidFill>
                <a:latin typeface="华文楷体" panose="02010600040101010101" pitchFamily="2" charset="-122"/>
              </a:rPr>
              <a:t>营销</a:t>
            </a:r>
            <a:r>
              <a:rPr lang="zh-CN" altLang="en-US" dirty="0">
                <a:latin typeface="+mn-ea"/>
              </a:rPr>
              <a:t>服务平台，应遵循以下建设原则</a:t>
            </a:r>
            <a:endParaRPr lang="en-US" dirty="0"/>
          </a:p>
        </p:txBody>
      </p:sp>
      <p:grpSp>
        <p:nvGrpSpPr>
          <p:cNvPr id="430" name="Group 16"/>
          <p:cNvGrpSpPr/>
          <p:nvPr/>
        </p:nvGrpSpPr>
        <p:grpSpPr>
          <a:xfrm>
            <a:off x="829453" y="762000"/>
            <a:ext cx="8449362" cy="5556738"/>
            <a:chOff x="392810" y="757940"/>
            <a:chExt cx="8247098" cy="4285928"/>
          </a:xfrm>
        </p:grpSpPr>
        <p:sp>
          <p:nvSpPr>
            <p:cNvPr id="1050794" name="Text Placeholder 5"/>
            <p:cNvSpPr txBox="1"/>
            <p:nvPr/>
          </p:nvSpPr>
          <p:spPr>
            <a:xfrm>
              <a:off x="3505202" y="757940"/>
              <a:ext cx="5134706" cy="1005522"/>
            </a:xfrm>
            <a:prstGeom prst="homePlate">
              <a:avLst>
                <a:gd name="adj" fmla="val 22028"/>
              </a:avLst>
            </a:prstGeom>
            <a:solidFill>
              <a:schemeClr val="bg1">
                <a:lumMod val="95000"/>
              </a:schemeClr>
            </a:solidFill>
            <a:ln w="38100">
              <a:solidFill>
                <a:schemeClr val="tx1">
                  <a:lumMod val="50000"/>
                  <a:lumOff val="50000"/>
                </a:schemeClr>
              </a:solidFill>
            </a:ln>
          </p:spPr>
          <p:txBody>
            <a:bodyPr wrap="square" lIns="88900" tIns="88900" rIns="88900" bIns="88900" anchor="ctr"/>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a:buClr>
                  <a:srgbClr val="000000"/>
                </a:buClr>
                <a:buSzPct val="80000"/>
              </a:pP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数字化营销服务平台可以以服务为切入点开始建设，但在架构上必须以客户为中心、一体化涵盖营销和服务两大体系</a:t>
              </a:r>
              <a:endParaRPr lang="en-US" sz="1200" b="1" dirty="0">
                <a:solidFill>
                  <a:srgbClr val="FF0000"/>
                </a:solidFill>
                <a:latin typeface="楷体" panose="02010609060101010101" pitchFamily="49" charset="-122"/>
                <a:ea typeface="楷体" panose="02010609060101010101" pitchFamily="49" charset="-122"/>
                <a:cs typeface="Arial" panose="020B0604020202020204" pitchFamily="34" charset="0"/>
              </a:endParaRPr>
            </a:p>
          </p:txBody>
        </p:sp>
        <p:sp>
          <p:nvSpPr>
            <p:cNvPr id="1050795" name="矩形 6"/>
            <p:cNvSpPr/>
            <p:nvPr/>
          </p:nvSpPr>
          <p:spPr>
            <a:xfrm>
              <a:off x="392810" y="757940"/>
              <a:ext cx="2924819" cy="10055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903605" indent="-903605"/>
              <a:r>
                <a:rPr lang="zh-CN" altLang="en-US" sz="2000" b="1" i="1" dirty="0">
                  <a:solidFill>
                    <a:schemeClr val="bg1"/>
                  </a:solidFill>
                  <a:latin typeface="楷体" panose="02010609060101010101" pitchFamily="49" charset="-122"/>
                  <a:ea typeface="楷体" panose="02010609060101010101" pitchFamily="49" charset="-122"/>
                </a:rPr>
                <a:t>原则</a:t>
              </a:r>
              <a:r>
                <a:rPr lang="en-US" altLang="zh-CN" sz="2000" b="1" i="1" dirty="0">
                  <a:solidFill>
                    <a:schemeClr val="bg1"/>
                  </a:solidFill>
                  <a:latin typeface="楷体" panose="02010609060101010101" pitchFamily="49" charset="-122"/>
                  <a:ea typeface="楷体" panose="02010609060101010101" pitchFamily="49" charset="-122"/>
                </a:rPr>
                <a:t>1</a:t>
              </a:r>
              <a:r>
                <a:rPr lang="zh-CN" altLang="en-US" sz="2000" b="1" i="1" dirty="0">
                  <a:solidFill>
                    <a:schemeClr val="bg1"/>
                  </a:solidFill>
                  <a:latin typeface="楷体" panose="02010609060101010101" pitchFamily="49" charset="-122"/>
                  <a:ea typeface="楷体" panose="02010609060101010101" pitchFamily="49" charset="-122"/>
                </a:rPr>
                <a:t>：涵盖营销和服务两大体系</a:t>
              </a:r>
              <a:endParaRPr lang="en-US" altLang="zh-CN" sz="2000" b="1" i="1" dirty="0">
                <a:solidFill>
                  <a:schemeClr val="bg1"/>
                </a:solidFill>
                <a:latin typeface="楷体" panose="02010609060101010101" pitchFamily="49" charset="-122"/>
                <a:ea typeface="楷体" panose="02010609060101010101" pitchFamily="49" charset="-122"/>
              </a:endParaRPr>
            </a:p>
          </p:txBody>
        </p:sp>
        <p:sp>
          <p:nvSpPr>
            <p:cNvPr id="1050796" name="矩形 23"/>
            <p:cNvSpPr/>
            <p:nvPr/>
          </p:nvSpPr>
          <p:spPr>
            <a:xfrm>
              <a:off x="392810" y="1851409"/>
              <a:ext cx="2924819" cy="10055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903605" indent="-903605"/>
              <a:r>
                <a:rPr lang="zh-CN" altLang="en-US" sz="2000" b="1" i="1" dirty="0">
                  <a:solidFill>
                    <a:schemeClr val="bg1"/>
                  </a:solidFill>
                  <a:latin typeface="楷体" panose="02010609060101010101" pitchFamily="49" charset="-122"/>
                  <a:ea typeface="楷体" panose="02010609060101010101" pitchFamily="49" charset="-122"/>
                </a:rPr>
                <a:t>原则</a:t>
              </a:r>
              <a:r>
                <a:rPr lang="en-US" altLang="zh-CN" sz="2000" b="1" i="1" dirty="0">
                  <a:solidFill>
                    <a:schemeClr val="bg1"/>
                  </a:solidFill>
                  <a:latin typeface="楷体" panose="02010609060101010101" pitchFamily="49" charset="-122"/>
                  <a:ea typeface="楷体" panose="02010609060101010101" pitchFamily="49" charset="-122"/>
                </a:rPr>
                <a:t>2</a:t>
              </a:r>
              <a:r>
                <a:rPr lang="zh-CN" altLang="en-US" sz="2000" b="1" i="1" dirty="0">
                  <a:solidFill>
                    <a:schemeClr val="bg1"/>
                  </a:solidFill>
                  <a:latin typeface="楷体" panose="02010609060101010101" pitchFamily="49" charset="-122"/>
                  <a:ea typeface="楷体" panose="02010609060101010101" pitchFamily="49" charset="-122"/>
                </a:rPr>
                <a:t>：基于多用户架构</a:t>
              </a:r>
              <a:endParaRPr lang="en-US" altLang="zh-CN" sz="2000" b="1" i="1" dirty="0">
                <a:solidFill>
                  <a:schemeClr val="bg1"/>
                </a:solidFill>
                <a:latin typeface="楷体" panose="02010609060101010101" pitchFamily="49" charset="-122"/>
                <a:ea typeface="楷体" panose="02010609060101010101" pitchFamily="49" charset="-122"/>
              </a:endParaRPr>
            </a:p>
          </p:txBody>
        </p:sp>
        <p:sp>
          <p:nvSpPr>
            <p:cNvPr id="1050797" name="矩形 24"/>
            <p:cNvSpPr/>
            <p:nvPr/>
          </p:nvSpPr>
          <p:spPr>
            <a:xfrm>
              <a:off x="392810" y="2944878"/>
              <a:ext cx="2924819" cy="10055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903605" indent="-903605"/>
              <a:r>
                <a:rPr lang="zh-CN" altLang="en-US" sz="2000" b="1" i="1" dirty="0">
                  <a:solidFill>
                    <a:schemeClr val="bg1"/>
                  </a:solidFill>
                  <a:latin typeface="楷体" panose="02010609060101010101" pitchFamily="49" charset="-122"/>
                  <a:ea typeface="楷体" panose="02010609060101010101" pitchFamily="49" charset="-122"/>
                </a:rPr>
                <a:t>原则</a:t>
              </a:r>
              <a:r>
                <a:rPr lang="en-US" altLang="zh-CN" sz="2000" b="1" i="1" dirty="0">
                  <a:solidFill>
                    <a:schemeClr val="bg1"/>
                  </a:solidFill>
                  <a:latin typeface="楷体" panose="02010609060101010101" pitchFamily="49" charset="-122"/>
                  <a:ea typeface="楷体" panose="02010609060101010101" pitchFamily="49" charset="-122"/>
                </a:rPr>
                <a:t>3</a:t>
              </a:r>
              <a:r>
                <a:rPr lang="zh-CN" altLang="en-US" sz="2000" b="1" i="1" dirty="0">
                  <a:solidFill>
                    <a:schemeClr val="bg1"/>
                  </a:solidFill>
                  <a:latin typeface="楷体" panose="02010609060101010101" pitchFamily="49" charset="-122"/>
                  <a:ea typeface="楷体" panose="02010609060101010101" pitchFamily="49" charset="-122"/>
                </a:rPr>
                <a:t>：支持移动应用</a:t>
              </a:r>
              <a:endParaRPr lang="en-US" altLang="zh-CN" sz="2000" b="1" i="1" dirty="0">
                <a:solidFill>
                  <a:schemeClr val="bg1"/>
                </a:solidFill>
                <a:latin typeface="楷体" panose="02010609060101010101" pitchFamily="49" charset="-122"/>
                <a:ea typeface="楷体" panose="02010609060101010101" pitchFamily="49" charset="-122"/>
              </a:endParaRPr>
            </a:p>
          </p:txBody>
        </p:sp>
        <p:sp>
          <p:nvSpPr>
            <p:cNvPr id="1050798" name="矩形 26"/>
            <p:cNvSpPr/>
            <p:nvPr/>
          </p:nvSpPr>
          <p:spPr>
            <a:xfrm>
              <a:off x="392810" y="4038346"/>
              <a:ext cx="2924819" cy="10055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903605" indent="-903605"/>
              <a:r>
                <a:rPr lang="zh-CN" altLang="en-US" sz="2000" b="1" i="1" dirty="0">
                  <a:solidFill>
                    <a:schemeClr val="bg1"/>
                  </a:solidFill>
                  <a:latin typeface="楷体" panose="02010609060101010101" pitchFamily="49" charset="-122"/>
                  <a:ea typeface="楷体" panose="02010609060101010101" pitchFamily="49" charset="-122"/>
                </a:rPr>
                <a:t>原则</a:t>
              </a:r>
              <a:r>
                <a:rPr lang="en-US" altLang="zh-CN" sz="2000" b="1" i="1" dirty="0">
                  <a:solidFill>
                    <a:schemeClr val="bg1"/>
                  </a:solidFill>
                  <a:latin typeface="楷体" panose="02010609060101010101" pitchFamily="49" charset="-122"/>
                  <a:ea typeface="楷体" panose="02010609060101010101" pitchFamily="49" charset="-122"/>
                </a:rPr>
                <a:t>4</a:t>
              </a:r>
              <a:r>
                <a:rPr lang="zh-CN" altLang="en-US" sz="2000" b="1" i="1" dirty="0">
                  <a:solidFill>
                    <a:schemeClr val="bg1"/>
                  </a:solidFill>
                  <a:latin typeface="楷体" panose="02010609060101010101" pitchFamily="49" charset="-122"/>
                  <a:ea typeface="楷体" panose="02010609060101010101" pitchFamily="49" charset="-122"/>
                </a:rPr>
                <a:t>：梳理好系统关系，预留集成接口</a:t>
              </a:r>
              <a:endParaRPr lang="en-US" altLang="zh-CN" sz="2000" b="1" i="1" dirty="0">
                <a:solidFill>
                  <a:schemeClr val="bg1"/>
                </a:solidFill>
                <a:latin typeface="楷体" panose="02010609060101010101" pitchFamily="49" charset="-122"/>
                <a:ea typeface="楷体" panose="02010609060101010101" pitchFamily="49" charset="-122"/>
              </a:endParaRPr>
            </a:p>
          </p:txBody>
        </p:sp>
        <p:sp>
          <p:nvSpPr>
            <p:cNvPr id="1050799" name="Text Placeholder 5"/>
            <p:cNvSpPr txBox="1"/>
            <p:nvPr/>
          </p:nvSpPr>
          <p:spPr>
            <a:xfrm>
              <a:off x="3505202" y="1851409"/>
              <a:ext cx="5134706" cy="1005522"/>
            </a:xfrm>
            <a:prstGeom prst="homePlate">
              <a:avLst>
                <a:gd name="adj" fmla="val 22028"/>
              </a:avLst>
            </a:prstGeom>
            <a:solidFill>
              <a:schemeClr val="bg1">
                <a:lumMod val="95000"/>
              </a:schemeClr>
            </a:solidFill>
            <a:ln w="38100">
              <a:solidFill>
                <a:schemeClr val="tx1">
                  <a:lumMod val="50000"/>
                  <a:lumOff val="50000"/>
                </a:schemeClr>
              </a:solidFill>
            </a:ln>
          </p:spPr>
          <p:txBody>
            <a:bodyPr wrap="square" lIns="88900" tIns="88900" rIns="88900" bIns="88900" anchor="ctr"/>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a:buClr>
                  <a:srgbClr val="000000"/>
                </a:buClr>
                <a:buSzPct val="80000"/>
              </a:pP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数字化营销服务平台必须从一开始就基于多用户架构设计，能够针对不同用户提供个性化的、隔离的服务，避免现在只考虑满足单用户需求，未来推倒重来</a:t>
              </a:r>
              <a:endParaRPr lang="en-US" sz="1200" b="1" dirty="0">
                <a:solidFill>
                  <a:srgbClr val="FF0000"/>
                </a:solidFill>
                <a:latin typeface="楷体" panose="02010609060101010101" pitchFamily="49" charset="-122"/>
                <a:ea typeface="楷体" panose="02010609060101010101" pitchFamily="49" charset="-122"/>
                <a:cs typeface="Arial" panose="020B0604020202020204" pitchFamily="34" charset="0"/>
              </a:endParaRPr>
            </a:p>
          </p:txBody>
        </p:sp>
        <p:sp>
          <p:nvSpPr>
            <p:cNvPr id="1050800" name="Text Placeholder 5"/>
            <p:cNvSpPr txBox="1"/>
            <p:nvPr/>
          </p:nvSpPr>
          <p:spPr>
            <a:xfrm>
              <a:off x="3505202" y="2944878"/>
              <a:ext cx="5134706" cy="1005522"/>
            </a:xfrm>
            <a:prstGeom prst="homePlate">
              <a:avLst>
                <a:gd name="adj" fmla="val 22028"/>
              </a:avLst>
            </a:prstGeom>
            <a:solidFill>
              <a:schemeClr val="bg1">
                <a:lumMod val="95000"/>
              </a:schemeClr>
            </a:solidFill>
            <a:ln w="38100">
              <a:solidFill>
                <a:schemeClr val="tx1">
                  <a:lumMod val="50000"/>
                  <a:lumOff val="50000"/>
                </a:schemeClr>
              </a:solidFill>
            </a:ln>
          </p:spPr>
          <p:txBody>
            <a:bodyPr wrap="square" lIns="88900" tIns="88900" rIns="88900" bIns="88900" anchor="ctr"/>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a:buClr>
                  <a:srgbClr val="000000"/>
                </a:buClr>
                <a:buSzPct val="80000"/>
              </a:pP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面向客户的数字化服务，虽然短期可以考虑以桌面访问为主，但架构上必须具备对于移动应用的一体化同步、原生支持，避免通过外挂方式支持移动应用对用户体验和系统维护的不利影响</a:t>
              </a:r>
              <a:endParaRPr lang="en-US" sz="1200" b="1" dirty="0">
                <a:solidFill>
                  <a:srgbClr val="FF0000"/>
                </a:solidFill>
                <a:latin typeface="楷体" panose="02010609060101010101" pitchFamily="49" charset="-122"/>
                <a:ea typeface="楷体" panose="02010609060101010101" pitchFamily="49" charset="-122"/>
                <a:cs typeface="Arial" panose="020B0604020202020204" pitchFamily="34" charset="0"/>
              </a:endParaRPr>
            </a:p>
          </p:txBody>
        </p:sp>
        <p:sp>
          <p:nvSpPr>
            <p:cNvPr id="1050801" name="Text Placeholder 5"/>
            <p:cNvSpPr txBox="1"/>
            <p:nvPr/>
          </p:nvSpPr>
          <p:spPr>
            <a:xfrm>
              <a:off x="3505202" y="4038346"/>
              <a:ext cx="5134706" cy="1005522"/>
            </a:xfrm>
            <a:prstGeom prst="homePlate">
              <a:avLst>
                <a:gd name="adj" fmla="val 22028"/>
              </a:avLst>
            </a:prstGeom>
            <a:solidFill>
              <a:schemeClr val="bg1">
                <a:lumMod val="95000"/>
              </a:schemeClr>
            </a:solidFill>
            <a:ln w="38100">
              <a:solidFill>
                <a:schemeClr val="tx1">
                  <a:lumMod val="50000"/>
                  <a:lumOff val="50000"/>
                </a:schemeClr>
              </a:solidFill>
            </a:ln>
          </p:spPr>
          <p:txBody>
            <a:bodyPr wrap="square" lIns="88900" tIns="88900" rIns="88900" bIns="88900" anchor="ctr"/>
            <a:lstStyle>
              <a:lvl1pPr marL="0" indent="0" algn="l" defTabSz="957580" rtl="0" eaLnBrk="1" fontAlgn="base" hangingPunct="1">
                <a:lnSpc>
                  <a:spcPct val="100000"/>
                </a:lnSpc>
                <a:spcBef>
                  <a:spcPts val="400"/>
                </a:spcBef>
                <a:spcAft>
                  <a:spcPts val="0"/>
                </a:spcAft>
                <a:buFont typeface="Arial" panose="020B0604020202020204" pitchFamily="34" charset="0"/>
                <a:defRPr lang="en-US" sz="1400" kern="1200">
                  <a:solidFill>
                    <a:schemeClr val="tx2"/>
                  </a:solidFill>
                  <a:latin typeface="+mn-lt"/>
                  <a:ea typeface="+mn-ea"/>
                  <a:cs typeface="+mn-cs"/>
                </a:defRPr>
              </a:lvl1pPr>
              <a:lvl2pPr marL="179705" indent="-179705" algn="l" defTabSz="957580" rtl="0" eaLnBrk="1" fontAlgn="base" hangingPunct="1">
                <a:lnSpc>
                  <a:spcPct val="100000"/>
                </a:lnSpc>
                <a:spcBef>
                  <a:spcPts val="400"/>
                </a:spcBef>
                <a:spcAft>
                  <a:spcPts val="0"/>
                </a:spcAft>
                <a:buFont typeface="Arial" panose="020B0604020202020204" pitchFamily="34" charset="0"/>
                <a:buChar char="•"/>
                <a:defRPr lang="en-US" sz="1400" kern="1200">
                  <a:solidFill>
                    <a:schemeClr val="tx2"/>
                  </a:solidFill>
                  <a:latin typeface="+mn-lt"/>
                  <a:ea typeface="+mj-ea"/>
                  <a:cs typeface="+mj-cs"/>
                </a:defRPr>
              </a:lvl2pPr>
              <a:lvl3pPr marL="360045"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3pPr>
              <a:lvl4pPr marL="539750" indent="-179705" algn="l" defTabSz="957580" rtl="0" eaLnBrk="1" fontAlgn="base" hangingPunct="1">
                <a:lnSpc>
                  <a:spcPct val="100000"/>
                </a:lnSpc>
                <a:spcBef>
                  <a:spcPts val="400"/>
                </a:spcBef>
                <a:spcAft>
                  <a:spcPts val="0"/>
                </a:spcAft>
                <a:buFont typeface="Arial" panose="020B0604020202020204" pitchFamily="34" charset="0"/>
                <a:buChar char="•"/>
                <a:defRPr lang="en-US" sz="1200" kern="1200">
                  <a:solidFill>
                    <a:schemeClr val="tx2"/>
                  </a:solidFill>
                  <a:latin typeface="+mn-lt"/>
                  <a:ea typeface="+mj-ea"/>
                  <a:cs typeface="+mj-cs"/>
                </a:defRPr>
              </a:lvl4pPr>
              <a:lvl5pPr marL="720090" indent="-179705" algn="l" defTabSz="957580" rtl="0" eaLnBrk="1" fontAlgn="base" hangingPunct="1">
                <a:lnSpc>
                  <a:spcPct val="100000"/>
                </a:lnSpc>
                <a:spcBef>
                  <a:spcPts val="400"/>
                </a:spcBef>
                <a:spcAft>
                  <a:spcPts val="0"/>
                </a:spcAft>
                <a:buFont typeface="Arial" panose="020B0604020202020204" pitchFamily="34" charset="0"/>
                <a:buChar char="‒"/>
                <a:defRPr lang="en-GB" sz="1200" kern="1200">
                  <a:solidFill>
                    <a:schemeClr val="tx2"/>
                  </a:solidFill>
                  <a:latin typeface="+mn-lt"/>
                  <a:ea typeface="+mj-ea"/>
                  <a:cs typeface="+mj-cs"/>
                </a:defRPr>
              </a:lvl5pPr>
              <a:lvl6pPr marL="899795" indent="-179705" algn="l" defTabSz="859790" rtl="0" eaLnBrk="1" latinLnBrk="0" hangingPunct="1">
                <a:lnSpc>
                  <a:spcPct val="100000"/>
                </a:lnSpc>
                <a:spcBef>
                  <a:spcPts val="400"/>
                </a:spcBef>
                <a:spcAft>
                  <a:spcPts val="0"/>
                </a:spcAft>
                <a:buFont typeface="Arial" panose="020B0604020202020204" pitchFamily="34" charset="0"/>
                <a:buChar char="•"/>
                <a:defRPr sz="1200" kern="1200" baseline="0">
                  <a:solidFill>
                    <a:schemeClr val="accent1"/>
                  </a:solidFill>
                  <a:latin typeface="+mn-lt"/>
                  <a:ea typeface="+mn-ea"/>
                  <a:cs typeface="+mn-cs"/>
                </a:defRPr>
              </a:lvl6pPr>
              <a:lvl7pPr marL="1080135"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7pPr>
              <a:lvl8pPr marL="125984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8pPr>
              <a:lvl9pPr marL="1440180" indent="-179705" algn="l" defTabSz="859790" rtl="0" eaLnBrk="1" latinLnBrk="0" hangingPunct="1">
                <a:lnSpc>
                  <a:spcPct val="100000"/>
                </a:lnSpc>
                <a:spcBef>
                  <a:spcPts val="400"/>
                </a:spcBef>
                <a:spcAft>
                  <a:spcPts val="0"/>
                </a:spcAft>
                <a:buFont typeface="Arial" panose="020B0604020202020204" pitchFamily="34" charset="0"/>
                <a:buChar char="‒"/>
                <a:defRPr sz="1200" kern="1200">
                  <a:solidFill>
                    <a:schemeClr val="accent1"/>
                  </a:solidFill>
                  <a:latin typeface="+mn-lt"/>
                  <a:ea typeface="+mn-ea"/>
                  <a:cs typeface="+mn-cs"/>
                </a:defRPr>
              </a:lvl9pPr>
            </a:lstStyle>
            <a:p>
              <a:pPr>
                <a:buClr>
                  <a:srgbClr val="000000"/>
                </a:buClr>
                <a:buSzPct val="80000"/>
              </a:pP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遵循总体解决方案对于各系统的定位，特别是梳理好数字化营销服务平台和</a:t>
              </a:r>
              <a:r>
                <a:rPr lang="en-US" altLang="zh-CN" sz="1600" b="1" dirty="0">
                  <a:solidFill>
                    <a:schemeClr val="tx1"/>
                  </a:solidFill>
                  <a:latin typeface="楷体" panose="02010609060101010101" pitchFamily="49" charset="-122"/>
                  <a:ea typeface="楷体" panose="02010609060101010101" pitchFamily="49" charset="-122"/>
                  <a:cs typeface="Arial" panose="020B0604020202020204" pitchFamily="34" charset="0"/>
                </a:rPr>
                <a:t>ERP</a:t>
              </a: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a:t>
              </a:r>
              <a:r>
                <a:rPr lang="en-US" altLang="zh-CN" sz="1600" b="1" dirty="0">
                  <a:solidFill>
                    <a:schemeClr val="tx1"/>
                  </a:solidFill>
                  <a:latin typeface="楷体" panose="02010609060101010101" pitchFamily="49" charset="-122"/>
                  <a:ea typeface="楷体" panose="02010609060101010101" pitchFamily="49" charset="-122"/>
                  <a:cs typeface="Arial" panose="020B0604020202020204" pitchFamily="34" charset="0"/>
                </a:rPr>
                <a:t>PLM</a:t>
              </a: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等主要周边系统的业务关系，预留集成接口，避免数字化营销服务平台包含不属于本系统的功能。同时对于基础数据设计人工输入接口，解决数字化营销服务平台先于</a:t>
              </a:r>
              <a:r>
                <a:rPr lang="en-US" altLang="zh-CN" sz="1600" b="1" dirty="0">
                  <a:solidFill>
                    <a:schemeClr val="tx1"/>
                  </a:solidFill>
                  <a:latin typeface="楷体" panose="02010609060101010101" pitchFamily="49" charset="-122"/>
                  <a:ea typeface="楷体" panose="02010609060101010101" pitchFamily="49" charset="-122"/>
                  <a:cs typeface="Arial" panose="020B0604020202020204" pitchFamily="34" charset="0"/>
                </a:rPr>
                <a:t>ERP</a:t>
              </a:r>
              <a:r>
                <a:rPr lang="zh-CN" altLang="en-US" sz="1600" b="1" dirty="0">
                  <a:solidFill>
                    <a:schemeClr val="tx1"/>
                  </a:solidFill>
                  <a:latin typeface="楷体" panose="02010609060101010101" pitchFamily="49" charset="-122"/>
                  <a:ea typeface="楷体" panose="02010609060101010101" pitchFamily="49" charset="-122"/>
                  <a:cs typeface="Arial" panose="020B0604020202020204" pitchFamily="34" charset="0"/>
                </a:rPr>
                <a:t>上线问题。</a:t>
              </a:r>
              <a:endParaRPr lang="en-US" sz="1200" b="1" dirty="0">
                <a:solidFill>
                  <a:srgbClr val="FF0000"/>
                </a:solidFill>
                <a:latin typeface="楷体" panose="02010609060101010101" pitchFamily="49" charset="-122"/>
                <a:ea typeface="楷体" panose="02010609060101010101" pitchFamily="49" charset="-122"/>
                <a:cs typeface="Arial" panose="020B0604020202020204" pitchFamily="34" charset="0"/>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431" name=""/>
        <p:cNvGrpSpPr/>
        <p:nvPr/>
      </p:nvGrpSpPr>
      <p:grpSpPr>
        <a:xfrm>
          <a:off x="0" y="0"/>
          <a:ext cx="0" cy="0"/>
          <a:chOff x="0" y="0"/>
          <a:chExt cx="0" cy="0"/>
        </a:xfrm>
      </p:grpSpPr>
      <p:sp>
        <p:nvSpPr>
          <p:cNvPr id="1050802" name="Title 1"/>
          <p:cNvSpPr>
            <a:spLocks noGrp="1"/>
          </p:cNvSpPr>
          <p:nvPr>
            <p:ph type="title"/>
          </p:nvPr>
        </p:nvSpPr>
        <p:spPr/>
        <p:txBody>
          <a:bodyPr/>
          <a:p>
            <a:r>
              <a:rPr lang="zh-CN" altLang="en-US" dirty="0"/>
              <a:t>布局中国制造</a:t>
            </a:r>
            <a:r>
              <a:rPr lang="en-US" altLang="zh-CN" dirty="0"/>
              <a:t>2025</a:t>
            </a:r>
            <a:r>
              <a:rPr lang="zh-CN" altLang="en-US" dirty="0"/>
              <a:t>，哈电面临的两大任务：对外向客户提供智能化产品</a:t>
            </a:r>
            <a:r>
              <a:rPr lang="en-US" altLang="zh-CN" dirty="0"/>
              <a:t>/</a:t>
            </a:r>
            <a:r>
              <a:rPr lang="zh-CN" altLang="en-US" dirty="0"/>
              <a:t>服务</a:t>
            </a:r>
            <a:r>
              <a:rPr lang="en-US" altLang="zh-CN" dirty="0"/>
              <a:t>/</a:t>
            </a:r>
            <a:r>
              <a:rPr lang="zh-CN" altLang="en-US" dirty="0"/>
              <a:t>解决方案，对内实现自身生产制造能力的智能化升级</a:t>
            </a:r>
            <a:endParaRPr lang="en-US" dirty="0"/>
          </a:p>
        </p:txBody>
      </p:sp>
      <p:sp>
        <p:nvSpPr>
          <p:cNvPr id="1050803" name="TextBox 34"/>
          <p:cNvSpPr txBox="1"/>
          <p:nvPr/>
        </p:nvSpPr>
        <p:spPr>
          <a:xfrm>
            <a:off x="889191" y="827368"/>
            <a:ext cx="8473776" cy="349418"/>
          </a:xfrm>
          <a:prstGeom prst="rect">
            <a:avLst/>
          </a:prstGeom>
          <a:solidFill>
            <a:srgbClr val="565656"/>
          </a:solidFill>
          <a:ln>
            <a:noFill/>
            <a:prstDash val="dash"/>
          </a:ln>
        </p:spPr>
        <p:txBody>
          <a:bodyPr wrap="square" lIns="36000" rIns="36000" rtlCol="0">
            <a:noAutofit/>
          </a:bodyPr>
          <a:p>
            <a:r>
              <a:rPr lang="en-US" altLang="zh-CN" b="1" dirty="0">
                <a:solidFill>
                  <a:srgbClr val="FFFFFF"/>
                </a:solidFill>
              </a:rPr>
              <a:t>“</a:t>
            </a:r>
            <a:r>
              <a:rPr lang="zh-CN" altLang="en-US" b="1" dirty="0">
                <a:solidFill>
                  <a:srgbClr val="FFFFFF"/>
                </a:solidFill>
              </a:rPr>
              <a:t>我们在智能制造方面，一方面是电厂的智能化，另一方面是我们自己的智能制造。</a:t>
            </a:r>
            <a:r>
              <a:rPr lang="en-US" altLang="zh-CN" b="1" dirty="0">
                <a:solidFill>
                  <a:srgbClr val="FFFFFF"/>
                </a:solidFill>
              </a:rPr>
              <a:t>”</a:t>
            </a:r>
            <a:endParaRPr lang="en-US" altLang="zh-CN" b="1" dirty="0">
              <a:solidFill>
                <a:srgbClr val="FFFFFF"/>
              </a:solidFill>
            </a:endParaRPr>
          </a:p>
        </p:txBody>
      </p:sp>
      <p:graphicFrame>
        <p:nvGraphicFramePr>
          <p:cNvPr id="4194325" name="Diagram 9"/>
          <p:cNvGraphicFramePr/>
          <p:nvPr/>
        </p:nvGraphicFramePr>
        <p:xfrm>
          <a:off x="400331" y="1787353"/>
          <a:ext cx="4160380" cy="26618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050804" name="Rectangle 10"/>
          <p:cNvSpPr/>
          <p:nvPr/>
        </p:nvSpPr>
        <p:spPr>
          <a:xfrm>
            <a:off x="1178916"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智能设备</a:t>
            </a:r>
            <a:endParaRPr lang="en-US" sz="1600" b="1" dirty="0">
              <a:solidFill>
                <a:schemeClr val="bg1"/>
              </a:solidFill>
            </a:endParaRPr>
          </a:p>
        </p:txBody>
      </p:sp>
      <p:sp>
        <p:nvSpPr>
          <p:cNvPr id="1050805" name="Rectangle 84"/>
          <p:cNvSpPr/>
          <p:nvPr/>
        </p:nvSpPr>
        <p:spPr>
          <a:xfrm>
            <a:off x="2908493"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bg1"/>
                </a:solidFill>
                <a:latin typeface="华文楷体" panose="02010600040101010101" pitchFamily="2" charset="-122"/>
              </a:rPr>
              <a:t>智能服务</a:t>
            </a:r>
            <a:endParaRPr lang="en-US" sz="1600" b="1" dirty="0">
              <a:solidFill>
                <a:schemeClr val="bg1"/>
              </a:solidFill>
            </a:endParaRPr>
          </a:p>
        </p:txBody>
      </p:sp>
      <p:sp>
        <p:nvSpPr>
          <p:cNvPr id="1050806" name="Plus 85"/>
          <p:cNvSpPr/>
          <p:nvPr/>
        </p:nvSpPr>
        <p:spPr>
          <a:xfrm>
            <a:off x="2392711" y="4746422"/>
            <a:ext cx="310098" cy="269737"/>
          </a:xfrm>
          <a:prstGeom prst="mathPlus">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81" name="Straight Connector 12"/>
          <p:cNvCxnSpPr/>
          <p:nvPr/>
        </p:nvCxnSpPr>
        <p:spPr>
          <a:xfrm>
            <a:off x="1029561" y="4588660"/>
            <a:ext cx="3050267"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0807" name="AutoShape 149"/>
          <p:cNvSpPr>
            <a:spLocks noChangeArrowheads="1"/>
          </p:cNvSpPr>
          <p:nvPr/>
        </p:nvSpPr>
        <p:spPr bwMode="gray">
          <a:xfrm>
            <a:off x="1088972"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参数化设计</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08" name="AutoShape 150"/>
          <p:cNvSpPr>
            <a:spLocks noChangeArrowheads="1"/>
          </p:cNvSpPr>
          <p:nvPr/>
        </p:nvSpPr>
        <p:spPr bwMode="gray">
          <a:xfrm>
            <a:off x="1088972"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噪音</a:t>
            </a:r>
            <a:r>
              <a:rPr lang="en-US" altLang="zh-CN" sz="1200" kern="0" dirty="0">
                <a:solidFill>
                  <a:srgbClr val="000000"/>
                </a:solidFill>
                <a:latin typeface="华文楷体" panose="02010600040101010101" pitchFamily="2" charset="-122"/>
                <a:sym typeface="Arial" panose="020B0604020202020204" pitchFamily="34" charset="0"/>
              </a:rPr>
              <a:t>/</a:t>
            </a:r>
            <a:r>
              <a:rPr lang="zh-CN" altLang="en-US" sz="1200" kern="0" dirty="0">
                <a:solidFill>
                  <a:srgbClr val="000000"/>
                </a:solidFill>
                <a:latin typeface="华文楷体" panose="02010600040101010101" pitchFamily="2" charset="-122"/>
                <a:sym typeface="Arial" panose="020B0604020202020204" pitchFamily="34" charset="0"/>
              </a:rPr>
              <a:t>震动检测</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09" name="AutoShape 149"/>
          <p:cNvSpPr>
            <a:spLocks noChangeArrowheads="1"/>
          </p:cNvSpPr>
          <p:nvPr/>
        </p:nvSpPr>
        <p:spPr bwMode="gray">
          <a:xfrm>
            <a:off x="2816160"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MRO</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10" name="AutoShape 150"/>
          <p:cNvSpPr>
            <a:spLocks noChangeArrowheads="1"/>
          </p:cNvSpPr>
          <p:nvPr/>
        </p:nvSpPr>
        <p:spPr bwMode="gray">
          <a:xfrm>
            <a:off x="2816160"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err="1">
                <a:solidFill>
                  <a:srgbClr val="000000"/>
                </a:solidFill>
                <a:latin typeface="华文楷体" panose="02010600040101010101" pitchFamily="2" charset="-122"/>
                <a:sym typeface="Arial" panose="020B0604020202020204" pitchFamily="34" charset="0"/>
              </a:rPr>
              <a:t>IoT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11" name="AutoShape 151"/>
          <p:cNvSpPr>
            <a:spLocks noChangeArrowheads="1"/>
          </p:cNvSpPr>
          <p:nvPr/>
        </p:nvSpPr>
        <p:spPr bwMode="gray">
          <a:xfrm>
            <a:off x="2816160"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大数据</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12" name="AutoShape 151"/>
          <p:cNvSpPr>
            <a:spLocks noChangeArrowheads="1"/>
          </p:cNvSpPr>
          <p:nvPr/>
        </p:nvSpPr>
        <p:spPr bwMode="gray">
          <a:xfrm>
            <a:off x="1088972"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13" name="AutoShape 151"/>
          <p:cNvSpPr>
            <a:spLocks noChangeArrowheads="1"/>
          </p:cNvSpPr>
          <p:nvPr/>
        </p:nvSpPr>
        <p:spPr bwMode="gray">
          <a:xfrm>
            <a:off x="2816160" y="6133009"/>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grpSp>
        <p:nvGrpSpPr>
          <p:cNvPr id="432" name="Group 2"/>
          <p:cNvGrpSpPr/>
          <p:nvPr/>
        </p:nvGrpSpPr>
        <p:grpSpPr>
          <a:xfrm>
            <a:off x="5643302" y="1620865"/>
            <a:ext cx="3210709" cy="2666237"/>
            <a:chOff x="6039420" y="2053534"/>
            <a:chExt cx="2814591" cy="2233568"/>
          </a:xfrm>
        </p:grpSpPr>
        <p:grpSp>
          <p:nvGrpSpPr>
            <p:cNvPr id="433" name="Group 17"/>
            <p:cNvGrpSpPr/>
            <p:nvPr/>
          </p:nvGrpSpPr>
          <p:grpSpPr>
            <a:xfrm>
              <a:off x="7740816" y="2780928"/>
              <a:ext cx="792000" cy="792000"/>
              <a:chOff x="7653051" y="2088896"/>
              <a:chExt cx="792000" cy="792000"/>
            </a:xfrm>
            <a:solidFill>
              <a:srgbClr val="0070C0"/>
            </a:solidFill>
          </p:grpSpPr>
          <p:sp>
            <p:nvSpPr>
              <p:cNvPr id="1050814" name="Oval 103"/>
              <p:cNvSpPr/>
              <p:nvPr/>
            </p:nvSpPr>
            <p:spPr>
              <a:xfrm>
                <a:off x="7653051" y="2088896"/>
                <a:ext cx="792000" cy="792000"/>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chemeClr val="tx1"/>
                  </a:solidFill>
                </a:endParaRPr>
              </a:p>
            </p:txBody>
          </p:sp>
          <p:sp>
            <p:nvSpPr>
              <p:cNvPr id="1050815" name="TextBox 104"/>
              <p:cNvSpPr txBox="1"/>
              <p:nvPr/>
            </p:nvSpPr>
            <p:spPr>
              <a:xfrm>
                <a:off x="7768592" y="2330286"/>
                <a:ext cx="560919" cy="309221"/>
              </a:xfrm>
              <a:prstGeom prst="rect">
                <a:avLst/>
              </a:prstGeom>
              <a:solidFill>
                <a:srgbClr val="29C2FF"/>
              </a:solidFill>
            </p:spPr>
            <p:txBody>
              <a:bodyPr wrap="square" lIns="36000" rIns="36000" rtlCol="0">
                <a:noAutofit/>
              </a:bodyPr>
              <a:p>
                <a:pPr algn="ctr"/>
                <a:r>
                  <a:rPr lang="zh-CN" altLang="en-US" sz="1600" b="1" dirty="0">
                    <a:solidFill>
                      <a:schemeClr val="bg1"/>
                    </a:solidFill>
                  </a:rPr>
                  <a:t>质量</a:t>
                </a:r>
                <a:endParaRPr lang="en-US" sz="1600" b="1" dirty="0">
                  <a:solidFill>
                    <a:schemeClr val="bg1"/>
                  </a:solidFill>
                </a:endParaRPr>
              </a:p>
            </p:txBody>
          </p:sp>
        </p:grpSp>
        <p:grpSp>
          <p:nvGrpSpPr>
            <p:cNvPr id="434" name="Group 106"/>
            <p:cNvGrpSpPr/>
            <p:nvPr/>
          </p:nvGrpSpPr>
          <p:grpSpPr>
            <a:xfrm>
              <a:off x="6039420" y="2780928"/>
              <a:ext cx="792000" cy="792000"/>
              <a:chOff x="7653051" y="2088896"/>
              <a:chExt cx="792000" cy="792000"/>
            </a:xfrm>
            <a:solidFill>
              <a:srgbClr val="0070C0"/>
            </a:solidFill>
          </p:grpSpPr>
          <p:sp>
            <p:nvSpPr>
              <p:cNvPr id="1050816" name="Oval 107"/>
              <p:cNvSpPr/>
              <p:nvPr/>
            </p:nvSpPr>
            <p:spPr>
              <a:xfrm>
                <a:off x="7653051" y="2088896"/>
                <a:ext cx="792000" cy="792000"/>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b="1" dirty="0">
                  <a:solidFill>
                    <a:schemeClr val="tx1"/>
                  </a:solidFill>
                </a:endParaRPr>
              </a:p>
            </p:txBody>
          </p:sp>
          <p:sp>
            <p:nvSpPr>
              <p:cNvPr id="1050817" name="TextBox 108"/>
              <p:cNvSpPr txBox="1"/>
              <p:nvPr/>
            </p:nvSpPr>
            <p:spPr>
              <a:xfrm>
                <a:off x="7768592" y="2330286"/>
                <a:ext cx="560919" cy="309221"/>
              </a:xfrm>
              <a:prstGeom prst="rect">
                <a:avLst/>
              </a:prstGeom>
              <a:solidFill>
                <a:srgbClr val="29C2FF"/>
              </a:solidFill>
            </p:spPr>
            <p:txBody>
              <a:bodyPr wrap="square" lIns="36000" rIns="36000" rtlCol="0">
                <a:noAutofit/>
              </a:bodyPr>
              <a:p>
                <a:pPr algn="ctr"/>
                <a:r>
                  <a:rPr lang="zh-CN" altLang="en-US" sz="1600" b="1" dirty="0">
                    <a:solidFill>
                      <a:schemeClr val="bg1"/>
                    </a:solidFill>
                  </a:rPr>
                  <a:t>效率</a:t>
                </a:r>
                <a:endParaRPr lang="en-US" sz="1600" b="1" dirty="0">
                  <a:solidFill>
                    <a:schemeClr val="bg1"/>
                  </a:solidFill>
                </a:endParaRPr>
              </a:p>
            </p:txBody>
          </p:sp>
        </p:grpSp>
        <p:grpSp>
          <p:nvGrpSpPr>
            <p:cNvPr id="435" name="Group 20"/>
            <p:cNvGrpSpPr/>
            <p:nvPr/>
          </p:nvGrpSpPr>
          <p:grpSpPr>
            <a:xfrm>
              <a:off x="6946961" y="3022317"/>
              <a:ext cx="683827" cy="309221"/>
              <a:chOff x="6855540" y="2364354"/>
              <a:chExt cx="683827" cy="309221"/>
            </a:xfrm>
          </p:grpSpPr>
          <p:cxnSp>
            <p:nvCxnSpPr>
              <p:cNvPr id="3146082" name="Straight Arrow Connector 19"/>
              <p:cNvCxnSpPr/>
              <p:nvPr/>
            </p:nvCxnSpPr>
            <p:spPr>
              <a:xfrm>
                <a:off x="6855540" y="2364354"/>
                <a:ext cx="68382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46083" name="Straight Arrow Connector 109"/>
              <p:cNvCxnSpPr/>
              <p:nvPr/>
            </p:nvCxnSpPr>
            <p:spPr>
              <a:xfrm rot="10800000">
                <a:off x="6855540" y="2673575"/>
                <a:ext cx="68382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6" name="Group 110"/>
            <p:cNvGrpSpPr/>
            <p:nvPr/>
          </p:nvGrpSpPr>
          <p:grpSpPr>
            <a:xfrm>
              <a:off x="6154961" y="2071088"/>
              <a:ext cx="547118" cy="589145"/>
              <a:chOff x="2332307" y="837733"/>
              <a:chExt cx="858146" cy="986374"/>
            </a:xfrm>
          </p:grpSpPr>
          <p:sp>
            <p:nvSpPr>
              <p:cNvPr id="1050818" name="Hexagon 111"/>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819"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智能设计</a:t>
                </a:r>
                <a:endParaRPr lang="en-US" sz="1400" b="1" dirty="0">
                  <a:solidFill>
                    <a:schemeClr val="bg1"/>
                  </a:solidFill>
                </a:endParaRPr>
              </a:p>
            </p:txBody>
          </p:sp>
        </p:grpSp>
        <p:grpSp>
          <p:nvGrpSpPr>
            <p:cNvPr id="437" name="Group 117"/>
            <p:cNvGrpSpPr/>
            <p:nvPr/>
          </p:nvGrpSpPr>
          <p:grpSpPr>
            <a:xfrm>
              <a:off x="7015315" y="2071089"/>
              <a:ext cx="547118" cy="589145"/>
              <a:chOff x="2332307" y="837733"/>
              <a:chExt cx="858146" cy="986374"/>
            </a:xfrm>
          </p:grpSpPr>
          <p:sp>
            <p:nvSpPr>
              <p:cNvPr id="1050820" name="Hexagon 118"/>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821"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智能控制</a:t>
                </a:r>
                <a:endParaRPr lang="en-US" sz="1400" b="1" dirty="0">
                  <a:solidFill>
                    <a:schemeClr val="bg1"/>
                  </a:solidFill>
                </a:endParaRPr>
              </a:p>
            </p:txBody>
          </p:sp>
        </p:grpSp>
        <p:grpSp>
          <p:nvGrpSpPr>
            <p:cNvPr id="438" name="Group 120"/>
            <p:cNvGrpSpPr/>
            <p:nvPr/>
          </p:nvGrpSpPr>
          <p:grpSpPr>
            <a:xfrm>
              <a:off x="7872893" y="2053534"/>
              <a:ext cx="547118" cy="589145"/>
              <a:chOff x="2332307" y="837733"/>
              <a:chExt cx="858146" cy="986374"/>
            </a:xfrm>
          </p:grpSpPr>
          <p:sp>
            <p:nvSpPr>
              <p:cNvPr id="1050822" name="Hexagon 121"/>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823" name="Hexagon 4"/>
              <p:cNvSpPr/>
              <p:nvPr/>
            </p:nvSpPr>
            <p:spPr>
              <a:xfrm>
                <a:off x="2466035" y="991443"/>
                <a:ext cx="590690" cy="678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智能检测</a:t>
                </a:r>
                <a:endParaRPr lang="en-US" sz="1400" b="1" dirty="0">
                  <a:solidFill>
                    <a:schemeClr val="bg1"/>
                  </a:solidFill>
                </a:endParaRPr>
              </a:p>
            </p:txBody>
          </p:sp>
        </p:grpSp>
        <p:grpSp>
          <p:nvGrpSpPr>
            <p:cNvPr id="439" name="Group 123"/>
            <p:cNvGrpSpPr/>
            <p:nvPr/>
          </p:nvGrpSpPr>
          <p:grpSpPr>
            <a:xfrm>
              <a:off x="6154962" y="3697957"/>
              <a:ext cx="547118" cy="589145"/>
              <a:chOff x="2332307" y="837733"/>
              <a:chExt cx="858146" cy="986374"/>
            </a:xfrm>
          </p:grpSpPr>
          <p:sp>
            <p:nvSpPr>
              <p:cNvPr id="1050824" name="Hexagon 124"/>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825" name="Hexagon 4"/>
              <p:cNvSpPr/>
              <p:nvPr/>
            </p:nvSpPr>
            <p:spPr>
              <a:xfrm>
                <a:off x="2466035" y="991443"/>
                <a:ext cx="590690" cy="678954"/>
              </a:xfrm>
              <a:prstGeom prst="rect">
                <a:avLst/>
              </a:prstGeom>
              <a:solidFill>
                <a:srgbClr val="29C2FF"/>
              </a:solid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智能物流</a:t>
                </a:r>
                <a:endParaRPr lang="en-US" sz="1400" b="1" dirty="0">
                  <a:solidFill>
                    <a:schemeClr val="bg1"/>
                  </a:solidFill>
                </a:endParaRPr>
              </a:p>
            </p:txBody>
          </p:sp>
        </p:grpSp>
        <p:grpSp>
          <p:nvGrpSpPr>
            <p:cNvPr id="440" name="Group 126"/>
            <p:cNvGrpSpPr/>
            <p:nvPr/>
          </p:nvGrpSpPr>
          <p:grpSpPr>
            <a:xfrm>
              <a:off x="7031920" y="3695811"/>
              <a:ext cx="547118" cy="589145"/>
              <a:chOff x="2332307" y="837733"/>
              <a:chExt cx="858146" cy="986374"/>
            </a:xfrm>
          </p:grpSpPr>
          <p:sp>
            <p:nvSpPr>
              <p:cNvPr id="1050826" name="Hexagon 127"/>
              <p:cNvSpPr/>
              <p:nvPr/>
            </p:nvSpPr>
            <p:spPr>
              <a:xfrm rot="5400000">
                <a:off x="2268193" y="901847"/>
                <a:ext cx="986374" cy="858146"/>
              </a:xfrm>
              <a:prstGeom prst="hexagon">
                <a:avLst>
                  <a:gd name="adj" fmla="val 25000"/>
                  <a:gd name="vf" fmla="val 115470"/>
                </a:avLst>
              </a:prstGeom>
              <a:solidFill>
                <a:srgbClr val="29C2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p>
                <a:endParaRPr lang="zh-CN" altLang="en-US"/>
              </a:p>
            </p:txBody>
          </p:sp>
          <p:sp>
            <p:nvSpPr>
              <p:cNvPr id="1050827" name="Hexagon 4"/>
              <p:cNvSpPr/>
              <p:nvPr/>
            </p:nvSpPr>
            <p:spPr>
              <a:xfrm>
                <a:off x="2466035" y="991443"/>
                <a:ext cx="590690" cy="678954"/>
              </a:xfrm>
              <a:prstGeom prst="rect">
                <a:avLst/>
              </a:prstGeom>
              <a:solidFill>
                <a:srgbClr val="29C2FF"/>
              </a:solid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p>
                <a:pPr algn="ctr" defTabSz="622300">
                  <a:lnSpc>
                    <a:spcPct val="90000"/>
                  </a:lnSpc>
                  <a:spcBef>
                    <a:spcPct val="0"/>
                  </a:spcBef>
                  <a:spcAft>
                    <a:spcPct val="35000"/>
                  </a:spcAft>
                </a:pPr>
                <a:r>
                  <a:rPr lang="zh-CN" altLang="en-US" sz="1400" b="1" dirty="0">
                    <a:solidFill>
                      <a:schemeClr val="bg1"/>
                    </a:solidFill>
                  </a:rPr>
                  <a:t>智能追溯</a:t>
                </a:r>
                <a:endParaRPr lang="en-US" sz="1400" b="1" dirty="0">
                  <a:solidFill>
                    <a:schemeClr val="bg1"/>
                  </a:solidFill>
                </a:endParaRPr>
              </a:p>
            </p:txBody>
          </p:sp>
        </p:grpSp>
        <p:grpSp>
          <p:nvGrpSpPr>
            <p:cNvPr id="441" name="Group 129"/>
            <p:cNvGrpSpPr/>
            <p:nvPr/>
          </p:nvGrpSpPr>
          <p:grpSpPr>
            <a:xfrm>
              <a:off x="7753217" y="3638123"/>
              <a:ext cx="1100794" cy="591824"/>
              <a:chOff x="2754870" y="1872242"/>
              <a:chExt cx="1100794" cy="591824"/>
            </a:xfrm>
          </p:grpSpPr>
          <p:sp>
            <p:nvSpPr>
              <p:cNvPr id="1050828" name="Rectangle 130"/>
              <p:cNvSpPr/>
              <p:nvPr/>
            </p:nvSpPr>
            <p:spPr>
              <a:xfrm>
                <a:off x="2754870" y="1872242"/>
                <a:ext cx="1100794" cy="5918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p>
                <a:endParaRPr lang="zh-CN" altLang="en-US"/>
              </a:p>
            </p:txBody>
          </p:sp>
          <p:sp>
            <p:nvSpPr>
              <p:cNvPr id="1050829" name="Rectangle 131"/>
              <p:cNvSpPr/>
              <p:nvPr/>
            </p:nvSpPr>
            <p:spPr>
              <a:xfrm>
                <a:off x="2754870" y="1872242"/>
                <a:ext cx="1100794" cy="5918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2870" tIns="102870" rIns="102870" bIns="102870" numCol="1" spcCol="1270" anchor="ctr" anchorCtr="0">
                <a:noAutofit/>
              </a:bodyPr>
              <a:p>
                <a:pPr defTabSz="1200150">
                  <a:lnSpc>
                    <a:spcPct val="90000"/>
                  </a:lnSpc>
                  <a:spcBef>
                    <a:spcPct val="0"/>
                  </a:spcBef>
                  <a:spcAft>
                    <a:spcPct val="35000"/>
                  </a:spcAft>
                </a:pPr>
                <a:r>
                  <a:rPr lang="en-US" sz="2700" b="1" dirty="0">
                    <a:solidFill>
                      <a:schemeClr val="tx1"/>
                    </a:solidFill>
                  </a:rPr>
                  <a:t>……</a:t>
                </a:r>
                <a:endParaRPr lang="en-US" sz="2700" b="1" dirty="0">
                  <a:solidFill>
                    <a:schemeClr val="tx1"/>
                  </a:solidFill>
                </a:endParaRPr>
              </a:p>
            </p:txBody>
          </p:sp>
        </p:grpSp>
      </p:grpSp>
      <p:sp>
        <p:nvSpPr>
          <p:cNvPr id="1050830" name="Rectangle 132"/>
          <p:cNvSpPr/>
          <p:nvPr/>
        </p:nvSpPr>
        <p:spPr>
          <a:xfrm>
            <a:off x="5792657"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chemeClr val="bg1"/>
                </a:solidFill>
                <a:latin typeface="华文楷体" panose="02010600040101010101" pitchFamily="2" charset="-122"/>
              </a:rPr>
              <a:t>硬件</a:t>
            </a:r>
            <a:endParaRPr lang="en-US" b="1" dirty="0">
              <a:solidFill>
                <a:schemeClr val="bg1"/>
              </a:solidFill>
            </a:endParaRPr>
          </a:p>
        </p:txBody>
      </p:sp>
      <p:sp>
        <p:nvSpPr>
          <p:cNvPr id="1050831" name="Rectangle 133"/>
          <p:cNvSpPr/>
          <p:nvPr/>
        </p:nvSpPr>
        <p:spPr>
          <a:xfrm>
            <a:off x="7522234" y="4728127"/>
            <a:ext cx="1008112" cy="288032"/>
          </a:xfrm>
          <a:prstGeom prst="rect">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b="1" dirty="0">
                <a:solidFill>
                  <a:schemeClr val="bg1"/>
                </a:solidFill>
                <a:latin typeface="华文楷体" panose="02010600040101010101" pitchFamily="2" charset="-122"/>
              </a:rPr>
              <a:t>系统</a:t>
            </a:r>
            <a:endParaRPr lang="en-US" b="1" dirty="0">
              <a:solidFill>
                <a:schemeClr val="bg1"/>
              </a:solidFill>
            </a:endParaRPr>
          </a:p>
        </p:txBody>
      </p:sp>
      <p:sp>
        <p:nvSpPr>
          <p:cNvPr id="1050832" name="Plus 134"/>
          <p:cNvSpPr/>
          <p:nvPr/>
        </p:nvSpPr>
        <p:spPr>
          <a:xfrm>
            <a:off x="7006452" y="4746422"/>
            <a:ext cx="310098" cy="269737"/>
          </a:xfrm>
          <a:prstGeom prst="mathPlus">
            <a:avLst/>
          </a:prstGeom>
          <a:solidFill>
            <a:srgbClr val="56565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84" name="Straight Connector 135"/>
          <p:cNvCxnSpPr/>
          <p:nvPr/>
        </p:nvCxnSpPr>
        <p:spPr>
          <a:xfrm>
            <a:off x="5643302" y="4588660"/>
            <a:ext cx="3050267"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0833" name="AutoShape 149"/>
          <p:cNvSpPr>
            <a:spLocks noChangeArrowheads="1"/>
          </p:cNvSpPr>
          <p:nvPr/>
        </p:nvSpPr>
        <p:spPr bwMode="gray">
          <a:xfrm>
            <a:off x="5702713"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CPS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4" name="AutoShape 150"/>
          <p:cNvSpPr>
            <a:spLocks noChangeArrowheads="1"/>
          </p:cNvSpPr>
          <p:nvPr/>
        </p:nvSpPr>
        <p:spPr bwMode="gray">
          <a:xfrm>
            <a:off x="5702713"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zh-CN" altLang="en-US" sz="1200" kern="0" dirty="0">
                <a:solidFill>
                  <a:srgbClr val="000000"/>
                </a:solidFill>
                <a:latin typeface="华文楷体" panose="02010600040101010101" pitchFamily="2" charset="-122"/>
                <a:sym typeface="Arial" panose="020B0604020202020204" pitchFamily="34" charset="0"/>
              </a:rPr>
              <a:t>机器人</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5" name="AutoShape 149"/>
          <p:cNvSpPr>
            <a:spLocks noChangeArrowheads="1"/>
          </p:cNvSpPr>
          <p:nvPr/>
        </p:nvSpPr>
        <p:spPr bwMode="gray">
          <a:xfrm>
            <a:off x="7429901" y="5155045"/>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MES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6" name="AutoShape 150"/>
          <p:cNvSpPr>
            <a:spLocks noChangeArrowheads="1"/>
          </p:cNvSpPr>
          <p:nvPr/>
        </p:nvSpPr>
        <p:spPr bwMode="gray">
          <a:xfrm>
            <a:off x="7429901" y="5470907"/>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DCS</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7" name="AutoShape 151"/>
          <p:cNvSpPr>
            <a:spLocks noChangeArrowheads="1"/>
          </p:cNvSpPr>
          <p:nvPr/>
        </p:nvSpPr>
        <p:spPr bwMode="gray">
          <a:xfrm>
            <a:off x="7429901"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SCADA</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8" name="AutoShape 151"/>
          <p:cNvSpPr>
            <a:spLocks noChangeArrowheads="1"/>
          </p:cNvSpPr>
          <p:nvPr/>
        </p:nvSpPr>
        <p:spPr bwMode="gray">
          <a:xfrm>
            <a:off x="7429901" y="6133009"/>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39" name="AutoShape 151"/>
          <p:cNvSpPr>
            <a:spLocks noChangeArrowheads="1"/>
          </p:cNvSpPr>
          <p:nvPr/>
        </p:nvSpPr>
        <p:spPr bwMode="gray">
          <a:xfrm>
            <a:off x="5702713" y="5801958"/>
            <a:ext cx="1188000" cy="252000"/>
          </a:xfrm>
          <a:prstGeom prst="roundRect">
            <a:avLst>
              <a:gd name="adj" fmla="val 50000"/>
            </a:avLst>
          </a:prstGeom>
          <a:noFill/>
          <a:ln w="12700" algn="ctr">
            <a:solidFill>
              <a:schemeClr val="tx1"/>
            </a:solidFill>
            <a:round/>
            <a:headEnd type="none" w="sm" len="sm"/>
            <a:tailEnd type="none" w="sm" len="sm"/>
          </a:ln>
          <a:effectLst/>
        </p:spPr>
        <p:txBody>
          <a:bodyPr wrap="none" lIns="82058" tIns="41029" rIns="82058" bIns="41029" anchor="ctr"/>
          <a:p>
            <a:pPr algn="ctr" defTabSz="821055"/>
            <a:r>
              <a:rPr lang="en-US" altLang="zh-CN" sz="1200" kern="0" dirty="0">
                <a:solidFill>
                  <a:srgbClr val="000000"/>
                </a:solidFill>
                <a:latin typeface="华文楷体" panose="02010600040101010101" pitchFamily="2" charset="-122"/>
                <a:sym typeface="Arial" panose="020B0604020202020204" pitchFamily="34" charset="0"/>
              </a:rPr>
              <a:t>……</a:t>
            </a:r>
            <a:endParaRPr lang="zh-CN" altLang="en-US" sz="1200" kern="0" dirty="0">
              <a:solidFill>
                <a:srgbClr val="000000"/>
              </a:solidFill>
              <a:latin typeface="华文楷体" panose="02010600040101010101" pitchFamily="2" charset="-122"/>
              <a:sym typeface="Arial" panose="020B0604020202020204" pitchFamily="34" charset="0"/>
            </a:endParaRPr>
          </a:p>
        </p:txBody>
      </p:sp>
      <p:sp>
        <p:nvSpPr>
          <p:cNvPr id="1050840" name="Rectangle 21"/>
          <p:cNvSpPr/>
          <p:nvPr/>
        </p:nvSpPr>
        <p:spPr>
          <a:xfrm>
            <a:off x="5274975" y="1251532"/>
            <a:ext cx="3928191" cy="5273811"/>
          </a:xfrm>
          <a:prstGeom prst="rect">
            <a:avLst/>
          </a:prstGeom>
          <a:noFill/>
          <a:ln w="57150">
            <a:solidFill>
              <a:srgbClr val="29C2FF"/>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41" name="Rectangle 57"/>
          <p:cNvSpPr/>
          <p:nvPr/>
        </p:nvSpPr>
        <p:spPr>
          <a:xfrm>
            <a:off x="936544" y="1340768"/>
            <a:ext cx="3320141" cy="369332"/>
          </a:xfrm>
          <a:prstGeom prst="rect">
            <a:avLst/>
          </a:prstGeom>
        </p:spPr>
        <p:txBody>
          <a:bodyPr wrap="none">
            <a:spAutoFit/>
          </a:bodyPr>
          <a:p>
            <a:pPr algn="ctr"/>
            <a:r>
              <a:rPr lang="zh-CN" altLang="en-US" b="1" u="sng" dirty="0"/>
              <a:t>提供智能化产品</a:t>
            </a:r>
            <a:r>
              <a:rPr lang="en-US" altLang="zh-CN" b="1" u="sng" dirty="0"/>
              <a:t>/</a:t>
            </a:r>
            <a:r>
              <a:rPr lang="zh-CN" altLang="en-US" b="1" u="sng" dirty="0"/>
              <a:t>服务</a:t>
            </a:r>
            <a:r>
              <a:rPr lang="en-US" altLang="zh-CN" b="1" u="sng" dirty="0"/>
              <a:t>/</a:t>
            </a:r>
            <a:r>
              <a:rPr lang="zh-CN" altLang="en-US" b="1" u="sng" dirty="0"/>
              <a:t>解决方案</a:t>
            </a:r>
            <a:endParaRPr lang="en-US" b="1" u="sng" dirty="0">
              <a:solidFill>
                <a:srgbClr val="000000"/>
              </a:solidFill>
            </a:endParaRPr>
          </a:p>
        </p:txBody>
      </p:sp>
      <p:sp>
        <p:nvSpPr>
          <p:cNvPr id="1050842" name="Rectangle 58"/>
          <p:cNvSpPr/>
          <p:nvPr/>
        </p:nvSpPr>
        <p:spPr>
          <a:xfrm>
            <a:off x="5691107" y="1304035"/>
            <a:ext cx="2926080" cy="358140"/>
          </a:xfrm>
          <a:prstGeom prst="rect">
            <a:avLst/>
          </a:prstGeom>
        </p:spPr>
        <p:txBody>
          <a:bodyPr wrap="none">
            <a:spAutoFit/>
          </a:bodyPr>
          <a:p>
            <a:r>
              <a:rPr lang="zh-CN" altLang="en-US" b="1" u="sng" dirty="0"/>
              <a:t>生产制造能力的智能化升级</a:t>
            </a:r>
            <a:endParaRPr lang="en-US" b="1" u="sng" dirty="0">
              <a:solidFill>
                <a:srgbClr val="00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442" name=""/>
        <p:cNvGrpSpPr/>
        <p:nvPr/>
      </p:nvGrpSpPr>
      <p:grpSpPr>
        <a:xfrm>
          <a:off x="0" y="0"/>
          <a:ext cx="0" cy="0"/>
          <a:chOff x="0" y="0"/>
          <a:chExt cx="0" cy="0"/>
        </a:xfrm>
      </p:grpSpPr>
      <p:grpSp>
        <p:nvGrpSpPr>
          <p:cNvPr id="443" name="Group 115"/>
          <p:cNvGrpSpPr/>
          <p:nvPr/>
        </p:nvGrpSpPr>
        <p:grpSpPr>
          <a:xfrm>
            <a:off x="4831093" y="921911"/>
            <a:ext cx="830108" cy="3031617"/>
            <a:chOff x="5288427" y="1435326"/>
            <a:chExt cx="918564" cy="2215903"/>
          </a:xfrm>
        </p:grpSpPr>
        <p:sp>
          <p:nvSpPr>
            <p:cNvPr id="1050843" name="Freeform 82"/>
            <p:cNvSpPr/>
            <p:nvPr/>
          </p:nvSpPr>
          <p:spPr bwMode="gray">
            <a:xfrm rot="876287">
              <a:off x="5528057" y="1435326"/>
              <a:ext cx="678934" cy="2215903"/>
            </a:xfrm>
            <a:custGeom>
              <a:avLst/>
              <a:gdLst>
                <a:gd name="connsiteX0" fmla="*/ 130479 w 1629079"/>
                <a:gd name="connsiteY0" fmla="*/ 3733800 h 3733800"/>
                <a:gd name="connsiteX1" fmla="*/ 16179 w 1629079"/>
                <a:gd name="connsiteY1" fmla="*/ 2616200 h 3733800"/>
                <a:gd name="connsiteX2" fmla="*/ 92379 w 1629079"/>
                <a:gd name="connsiteY2" fmla="*/ 1447800 h 3733800"/>
                <a:gd name="connsiteX3" fmla="*/ 841679 w 1629079"/>
                <a:gd name="connsiteY3" fmla="*/ 419100 h 3733800"/>
                <a:gd name="connsiteX4" fmla="*/ 1629079 w 1629079"/>
                <a:gd name="connsiteY4" fmla="*/ 0 h 3733800"/>
                <a:gd name="connsiteX0-1" fmla="*/ 124212 w 1622812"/>
                <a:gd name="connsiteY0-2" fmla="*/ 3733800 h 3733800"/>
                <a:gd name="connsiteX1-3" fmla="*/ 9912 w 1622812"/>
                <a:gd name="connsiteY1-4" fmla="*/ 2616200 h 3733800"/>
                <a:gd name="connsiteX2-5" fmla="*/ 86112 w 1622812"/>
                <a:gd name="connsiteY2-6" fmla="*/ 1447800 h 3733800"/>
                <a:gd name="connsiteX3-7" fmla="*/ 717997 w 1622812"/>
                <a:gd name="connsiteY3-8" fmla="*/ 358406 h 3733800"/>
                <a:gd name="connsiteX4-9" fmla="*/ 1622812 w 1622812"/>
                <a:gd name="connsiteY4-10" fmla="*/ 0 h 3733800"/>
                <a:gd name="connsiteX0-11" fmla="*/ 124212 w 1637489"/>
                <a:gd name="connsiteY0-12" fmla="*/ 3824841 h 3824841"/>
                <a:gd name="connsiteX1-13" fmla="*/ 9912 w 1637489"/>
                <a:gd name="connsiteY1-14" fmla="*/ 2707241 h 3824841"/>
                <a:gd name="connsiteX2-15" fmla="*/ 86112 w 1637489"/>
                <a:gd name="connsiteY2-16" fmla="*/ 1538841 h 3824841"/>
                <a:gd name="connsiteX3-17" fmla="*/ 717997 w 1637489"/>
                <a:gd name="connsiteY3-18" fmla="*/ 449447 h 3824841"/>
                <a:gd name="connsiteX4-19" fmla="*/ 1637489 w 1637489"/>
                <a:gd name="connsiteY4-20" fmla="*/ 0 h 3824841"/>
                <a:gd name="connsiteX0-21" fmla="*/ 203026 w 1716303"/>
                <a:gd name="connsiteY0-22" fmla="*/ 3824841 h 3824841"/>
                <a:gd name="connsiteX1-23" fmla="*/ 665 w 1716303"/>
                <a:gd name="connsiteY1-24" fmla="*/ 2737588 h 3824841"/>
                <a:gd name="connsiteX2-25" fmla="*/ 164926 w 1716303"/>
                <a:gd name="connsiteY2-26" fmla="*/ 1538841 h 3824841"/>
                <a:gd name="connsiteX3-27" fmla="*/ 796811 w 1716303"/>
                <a:gd name="connsiteY3-28" fmla="*/ 449447 h 3824841"/>
                <a:gd name="connsiteX4-29" fmla="*/ 1716303 w 1716303"/>
                <a:gd name="connsiteY4-30" fmla="*/ 0 h 3824841"/>
                <a:gd name="connsiteX0-31" fmla="*/ 218190 w 1716790"/>
                <a:gd name="connsiteY0-32" fmla="*/ 4644212 h 4644212"/>
                <a:gd name="connsiteX1-33" fmla="*/ 1152 w 1716790"/>
                <a:gd name="connsiteY1-34" fmla="*/ 2737588 h 4644212"/>
                <a:gd name="connsiteX2-35" fmla="*/ 165413 w 1716790"/>
                <a:gd name="connsiteY2-36" fmla="*/ 1538841 h 4644212"/>
                <a:gd name="connsiteX3-37" fmla="*/ 797298 w 1716790"/>
                <a:gd name="connsiteY3-38" fmla="*/ 449447 h 4644212"/>
                <a:gd name="connsiteX4-39" fmla="*/ 1716790 w 1716790"/>
                <a:gd name="connsiteY4-40" fmla="*/ 0 h 4644212"/>
                <a:gd name="connsiteX0-41" fmla="*/ 217594 w 1716194"/>
                <a:gd name="connsiteY0-42" fmla="*/ 4644212 h 4644212"/>
                <a:gd name="connsiteX1-43" fmla="*/ 556 w 1716194"/>
                <a:gd name="connsiteY1-44" fmla="*/ 2737588 h 4644212"/>
                <a:gd name="connsiteX2-45" fmla="*/ 164817 w 1716194"/>
                <a:gd name="connsiteY2-46" fmla="*/ 1538841 h 4644212"/>
                <a:gd name="connsiteX3-47" fmla="*/ 453990 w 1716194"/>
                <a:gd name="connsiteY3-48" fmla="*/ 910412 h 4644212"/>
                <a:gd name="connsiteX4-49" fmla="*/ 796702 w 1716194"/>
                <a:gd name="connsiteY4-50" fmla="*/ 449447 h 4644212"/>
                <a:gd name="connsiteX5" fmla="*/ 1716194 w 1716194"/>
                <a:gd name="connsiteY5" fmla="*/ 0 h 4644212"/>
                <a:gd name="connsiteX0-51" fmla="*/ 217558 w 1716158"/>
                <a:gd name="connsiteY0-52" fmla="*/ 4644212 h 4644212"/>
                <a:gd name="connsiteX1-53" fmla="*/ 520 w 1716158"/>
                <a:gd name="connsiteY1-54" fmla="*/ 2737588 h 4644212"/>
                <a:gd name="connsiteX2-55" fmla="*/ 164781 w 1716158"/>
                <a:gd name="connsiteY2-56" fmla="*/ 1538841 h 4644212"/>
                <a:gd name="connsiteX3-57" fmla="*/ 409923 w 1716158"/>
                <a:gd name="connsiteY3-58" fmla="*/ 880065 h 4644212"/>
                <a:gd name="connsiteX4-59" fmla="*/ 796666 w 1716158"/>
                <a:gd name="connsiteY4-60" fmla="*/ 449447 h 4644212"/>
                <a:gd name="connsiteX5-61" fmla="*/ 1716158 w 1716158"/>
                <a:gd name="connsiteY5-62" fmla="*/ 0 h 4644212"/>
                <a:gd name="connsiteX0-63" fmla="*/ 217593 w 1716193"/>
                <a:gd name="connsiteY0-64" fmla="*/ 4644212 h 4644212"/>
                <a:gd name="connsiteX1-65" fmla="*/ 555 w 1716193"/>
                <a:gd name="connsiteY1-66" fmla="*/ 2737588 h 4644212"/>
                <a:gd name="connsiteX2-67" fmla="*/ 164816 w 1716193"/>
                <a:gd name="connsiteY2-68" fmla="*/ 1538841 h 4644212"/>
                <a:gd name="connsiteX3-69" fmla="*/ 453989 w 1716193"/>
                <a:gd name="connsiteY3-70" fmla="*/ 880065 h 4644212"/>
                <a:gd name="connsiteX4-71" fmla="*/ 796701 w 1716193"/>
                <a:gd name="connsiteY4-72" fmla="*/ 449447 h 4644212"/>
                <a:gd name="connsiteX5-73" fmla="*/ 1716193 w 1716193"/>
                <a:gd name="connsiteY5-74" fmla="*/ 0 h 4644212"/>
                <a:gd name="connsiteX0-75" fmla="*/ 217581 w 1716181"/>
                <a:gd name="connsiteY0-76" fmla="*/ 4644212 h 4644212"/>
                <a:gd name="connsiteX1-77" fmla="*/ 543 w 1716181"/>
                <a:gd name="connsiteY1-78" fmla="*/ 2737588 h 4644212"/>
                <a:gd name="connsiteX2-79" fmla="*/ 164804 w 1716181"/>
                <a:gd name="connsiteY2-80" fmla="*/ 1538841 h 4644212"/>
                <a:gd name="connsiteX3-81" fmla="*/ 440218 w 1716181"/>
                <a:gd name="connsiteY3-82" fmla="*/ 871530 h 4644212"/>
                <a:gd name="connsiteX4-83" fmla="*/ 796689 w 1716181"/>
                <a:gd name="connsiteY4-84" fmla="*/ 449447 h 4644212"/>
                <a:gd name="connsiteX5-85" fmla="*/ 1716181 w 1716181"/>
                <a:gd name="connsiteY5-86" fmla="*/ 0 h 4644212"/>
                <a:gd name="connsiteX0-87" fmla="*/ 217581 w 1716181"/>
                <a:gd name="connsiteY0-88" fmla="*/ 4644212 h 4644212"/>
                <a:gd name="connsiteX1-89" fmla="*/ 543 w 1716181"/>
                <a:gd name="connsiteY1-90" fmla="*/ 2737588 h 4644212"/>
                <a:gd name="connsiteX2-91" fmla="*/ 164804 w 1716181"/>
                <a:gd name="connsiteY2-92" fmla="*/ 1538841 h 4644212"/>
                <a:gd name="connsiteX3-93" fmla="*/ 440218 w 1716181"/>
                <a:gd name="connsiteY3-94" fmla="*/ 871530 h 4644212"/>
                <a:gd name="connsiteX4-95" fmla="*/ 749907 w 1716181"/>
                <a:gd name="connsiteY4-96" fmla="*/ 494968 h 4644212"/>
                <a:gd name="connsiteX5-97" fmla="*/ 1716181 w 1716181"/>
                <a:gd name="connsiteY5-98" fmla="*/ 0 h 4644212"/>
                <a:gd name="connsiteX0-99" fmla="*/ 217581 w 1716181"/>
                <a:gd name="connsiteY0-100" fmla="*/ 4644212 h 4644212"/>
                <a:gd name="connsiteX1-101" fmla="*/ 543 w 1716181"/>
                <a:gd name="connsiteY1-102" fmla="*/ 2737588 h 4644212"/>
                <a:gd name="connsiteX2-103" fmla="*/ 164804 w 1716181"/>
                <a:gd name="connsiteY2-104" fmla="*/ 1538841 h 4644212"/>
                <a:gd name="connsiteX3-105" fmla="*/ 440218 w 1716181"/>
                <a:gd name="connsiteY3-106" fmla="*/ 871530 h 4644212"/>
                <a:gd name="connsiteX4-107" fmla="*/ 843471 w 1716181"/>
                <a:gd name="connsiteY4-108" fmla="*/ 418152 h 4644212"/>
                <a:gd name="connsiteX5-109" fmla="*/ 1716181 w 1716181"/>
                <a:gd name="connsiteY5-110" fmla="*/ 0 h 4644212"/>
                <a:gd name="connsiteX0-111" fmla="*/ 217581 w 1716181"/>
                <a:gd name="connsiteY0-112" fmla="*/ 4644212 h 4644212"/>
                <a:gd name="connsiteX1-113" fmla="*/ 543 w 1716181"/>
                <a:gd name="connsiteY1-114" fmla="*/ 2737588 h 4644212"/>
                <a:gd name="connsiteX2-115" fmla="*/ 164804 w 1716181"/>
                <a:gd name="connsiteY2-116" fmla="*/ 1538841 h 4644212"/>
                <a:gd name="connsiteX3-117" fmla="*/ 440218 w 1716181"/>
                <a:gd name="connsiteY3-118" fmla="*/ 871530 h 4644212"/>
                <a:gd name="connsiteX4-119" fmla="*/ 843471 w 1716181"/>
                <a:gd name="connsiteY4-120" fmla="*/ 418152 h 4644212"/>
                <a:gd name="connsiteX5-121" fmla="*/ 1716181 w 1716181"/>
                <a:gd name="connsiteY5-122" fmla="*/ 0 h 4644212"/>
                <a:gd name="connsiteX0-123" fmla="*/ 217581 w 1727189"/>
                <a:gd name="connsiteY0-124" fmla="*/ 4647057 h 4647057"/>
                <a:gd name="connsiteX1-125" fmla="*/ 543 w 1727189"/>
                <a:gd name="connsiteY1-126" fmla="*/ 2740433 h 4647057"/>
                <a:gd name="connsiteX2-127" fmla="*/ 164804 w 1727189"/>
                <a:gd name="connsiteY2-128" fmla="*/ 1541686 h 4647057"/>
                <a:gd name="connsiteX3-129" fmla="*/ 440218 w 1727189"/>
                <a:gd name="connsiteY3-130" fmla="*/ 874375 h 4647057"/>
                <a:gd name="connsiteX4-131" fmla="*/ 843471 w 1727189"/>
                <a:gd name="connsiteY4-132" fmla="*/ 420997 h 4647057"/>
                <a:gd name="connsiteX5-133" fmla="*/ 1727189 w 1727189"/>
                <a:gd name="connsiteY5-134" fmla="*/ 0 h 4647057"/>
                <a:gd name="connsiteX0-135" fmla="*/ 217581 w 1727189"/>
                <a:gd name="connsiteY0-136" fmla="*/ 4647057 h 4647057"/>
                <a:gd name="connsiteX1-137" fmla="*/ 543 w 1727189"/>
                <a:gd name="connsiteY1-138" fmla="*/ 2740433 h 4647057"/>
                <a:gd name="connsiteX2-139" fmla="*/ 164804 w 1727189"/>
                <a:gd name="connsiteY2-140" fmla="*/ 1541686 h 4647057"/>
                <a:gd name="connsiteX3-141" fmla="*/ 440218 w 1727189"/>
                <a:gd name="connsiteY3-142" fmla="*/ 874375 h 4647057"/>
                <a:gd name="connsiteX4-143" fmla="*/ 843471 w 1727189"/>
                <a:gd name="connsiteY4-144" fmla="*/ 420997 h 4647057"/>
                <a:gd name="connsiteX5-145" fmla="*/ 1727189 w 1727189"/>
                <a:gd name="connsiteY5-146" fmla="*/ 0 h 4647057"/>
                <a:gd name="connsiteX0-147" fmla="*/ 217581 w 1727189"/>
                <a:gd name="connsiteY0-148" fmla="*/ 4647057 h 4647057"/>
                <a:gd name="connsiteX1-149" fmla="*/ 543 w 1727189"/>
                <a:gd name="connsiteY1-150" fmla="*/ 2740433 h 4647057"/>
                <a:gd name="connsiteX2-151" fmla="*/ 164804 w 1727189"/>
                <a:gd name="connsiteY2-152" fmla="*/ 1541686 h 4647057"/>
                <a:gd name="connsiteX3-153" fmla="*/ 440218 w 1727189"/>
                <a:gd name="connsiteY3-154" fmla="*/ 874375 h 4647057"/>
                <a:gd name="connsiteX4-155" fmla="*/ 843471 w 1727189"/>
                <a:gd name="connsiteY4-156" fmla="*/ 420997 h 4647057"/>
                <a:gd name="connsiteX5-157" fmla="*/ 1727189 w 1727189"/>
                <a:gd name="connsiteY5-158" fmla="*/ 0 h 4647057"/>
                <a:gd name="connsiteX0-159" fmla="*/ 261473 w 1728241"/>
                <a:gd name="connsiteY0-160" fmla="*/ 3259294 h 3259294"/>
                <a:gd name="connsiteX1-161" fmla="*/ 1595 w 1728241"/>
                <a:gd name="connsiteY1-162" fmla="*/ 2740433 h 3259294"/>
                <a:gd name="connsiteX2-163" fmla="*/ 165856 w 1728241"/>
                <a:gd name="connsiteY2-164" fmla="*/ 1541686 h 3259294"/>
                <a:gd name="connsiteX3-165" fmla="*/ 441270 w 1728241"/>
                <a:gd name="connsiteY3-166" fmla="*/ 874375 h 3259294"/>
                <a:gd name="connsiteX4-167" fmla="*/ 844523 w 1728241"/>
                <a:gd name="connsiteY4-168" fmla="*/ 420997 h 3259294"/>
                <a:gd name="connsiteX5-169" fmla="*/ 1728241 w 1728241"/>
                <a:gd name="connsiteY5-170" fmla="*/ 0 h 3259294"/>
                <a:gd name="connsiteX0-171" fmla="*/ 205381 w 1672149"/>
                <a:gd name="connsiteY0-172" fmla="*/ 3259294 h 3259294"/>
                <a:gd name="connsiteX1-173" fmla="*/ 2623 w 1672149"/>
                <a:gd name="connsiteY1-174" fmla="*/ 2268003 h 3259294"/>
                <a:gd name="connsiteX2-175" fmla="*/ 109764 w 1672149"/>
                <a:gd name="connsiteY2-176" fmla="*/ 1541686 h 3259294"/>
                <a:gd name="connsiteX3-177" fmla="*/ 385178 w 1672149"/>
                <a:gd name="connsiteY3-178" fmla="*/ 874375 h 3259294"/>
                <a:gd name="connsiteX4-179" fmla="*/ 788431 w 1672149"/>
                <a:gd name="connsiteY4-180" fmla="*/ 420997 h 3259294"/>
                <a:gd name="connsiteX5-181" fmla="*/ 1672149 w 1672149"/>
                <a:gd name="connsiteY5-182" fmla="*/ 0 h 3259294"/>
                <a:gd name="connsiteX0-183" fmla="*/ 205381 w 1672149"/>
                <a:gd name="connsiteY0-184" fmla="*/ 3259294 h 3259294"/>
                <a:gd name="connsiteX1-185" fmla="*/ 2623 w 1672149"/>
                <a:gd name="connsiteY1-186" fmla="*/ 2268003 h 3259294"/>
                <a:gd name="connsiteX2-187" fmla="*/ 109764 w 1672149"/>
                <a:gd name="connsiteY2-188" fmla="*/ 1541686 h 3259294"/>
                <a:gd name="connsiteX3-189" fmla="*/ 385178 w 1672149"/>
                <a:gd name="connsiteY3-190" fmla="*/ 874375 h 3259294"/>
                <a:gd name="connsiteX4-191" fmla="*/ 788431 w 1672149"/>
                <a:gd name="connsiteY4-192" fmla="*/ 420997 h 3259294"/>
                <a:gd name="connsiteX5-193" fmla="*/ 1672149 w 1672149"/>
                <a:gd name="connsiteY5-194" fmla="*/ 0 h 32592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672149" h="3259294">
                  <a:moveTo>
                    <a:pt x="205381" y="3259294"/>
                  </a:moveTo>
                  <a:cubicBezTo>
                    <a:pt x="-5675" y="2890994"/>
                    <a:pt x="18559" y="2554271"/>
                    <a:pt x="2623" y="2268003"/>
                  </a:cubicBezTo>
                  <a:cubicBezTo>
                    <a:pt x="-13313" y="1981735"/>
                    <a:pt x="46005" y="1773957"/>
                    <a:pt x="109764" y="1541686"/>
                  </a:cubicBezTo>
                  <a:cubicBezTo>
                    <a:pt x="173523" y="1309415"/>
                    <a:pt x="279864" y="1055941"/>
                    <a:pt x="385178" y="874375"/>
                  </a:cubicBezTo>
                  <a:cubicBezTo>
                    <a:pt x="490492" y="692809"/>
                    <a:pt x="582192" y="586640"/>
                    <a:pt x="788431" y="420997"/>
                  </a:cubicBezTo>
                  <a:cubicBezTo>
                    <a:pt x="994670" y="255354"/>
                    <a:pt x="1401002" y="57606"/>
                    <a:pt x="1672149" y="0"/>
                  </a:cubicBezTo>
                </a:path>
              </a:pathLst>
            </a:custGeom>
            <a:ln w="38100">
              <a:solidFill>
                <a:srgbClr val="00277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p>
              <a:pPr algn="ctr"/>
              <a:endParaRPr dirty="0">
                <a:solidFill>
                  <a:srgbClr val="000000"/>
                </a:solidFill>
                <a:latin typeface="华文楷体" panose="02010600040101010101" pitchFamily="2" charset="-122"/>
                <a:ea typeface="华文楷体" panose="02010600040101010101" pitchFamily="2" charset="-122"/>
              </a:endParaRPr>
            </a:p>
          </p:txBody>
        </p:sp>
        <p:sp>
          <p:nvSpPr>
            <p:cNvPr id="1050844" name="Rectangle 114"/>
            <p:cNvSpPr/>
            <p:nvPr/>
          </p:nvSpPr>
          <p:spPr>
            <a:xfrm>
              <a:off x="5288427" y="3399672"/>
              <a:ext cx="125965" cy="177674"/>
            </a:xfrm>
            <a:prstGeom prst="rect">
              <a:avLst/>
            </a:prstGeom>
            <a:solidFill>
              <a:schemeClr val="bg1"/>
            </a:solidFill>
            <a:ln>
              <a:solidFill>
                <a:srgbClr val="002776"/>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grpSp>
      <p:sp>
        <p:nvSpPr>
          <p:cNvPr id="1050845" name="Rectangle 112"/>
          <p:cNvSpPr/>
          <p:nvPr/>
        </p:nvSpPr>
        <p:spPr>
          <a:xfrm>
            <a:off x="296039" y="3660652"/>
            <a:ext cx="4512945" cy="1570041"/>
          </a:xfrm>
          <a:prstGeom prst="rect">
            <a:avLst/>
          </a:prstGeom>
          <a:solidFill>
            <a:schemeClr val="bg1"/>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46" name="Title 1"/>
          <p:cNvSpPr>
            <a:spLocks noGrp="1"/>
          </p:cNvSpPr>
          <p:nvPr>
            <p:ph type="title"/>
          </p:nvPr>
        </p:nvSpPr>
        <p:spPr/>
        <p:txBody>
          <a:bodyPr/>
          <a:p>
            <a:r>
              <a:rPr lang="zh-CN" altLang="en-US" dirty="0"/>
              <a:t>以异构、异地设备信息的互联为基础，实现哈电自身生产的智能化改造</a:t>
            </a:r>
            <a:endParaRPr lang="en-US" dirty="0"/>
          </a:p>
        </p:txBody>
      </p:sp>
      <p:sp>
        <p:nvSpPr>
          <p:cNvPr id="1050847" name="Rounded Rectangle 73"/>
          <p:cNvSpPr/>
          <p:nvPr/>
        </p:nvSpPr>
        <p:spPr>
          <a:xfrm>
            <a:off x="299647" y="3337789"/>
            <a:ext cx="4509337" cy="268979"/>
          </a:xfrm>
          <a:prstGeom prst="roundRect">
            <a:avLst/>
          </a:prstGeom>
          <a:solidFill>
            <a:srgbClr val="002776"/>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数据</a:t>
            </a:r>
            <a:endParaRPr lang="en-US" sz="1600" b="1" dirty="0">
              <a:solidFill>
                <a:srgbClr val="FFFFFF"/>
              </a:solidFill>
            </a:endParaRPr>
          </a:p>
        </p:txBody>
      </p:sp>
      <p:graphicFrame>
        <p:nvGraphicFramePr>
          <p:cNvPr id="4194326" name="Diagram 74"/>
          <p:cNvGraphicFramePr/>
          <p:nvPr/>
        </p:nvGraphicFramePr>
        <p:xfrm>
          <a:off x="299647" y="2703272"/>
          <a:ext cx="4509337" cy="6627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444" name="Group 39"/>
          <p:cNvGrpSpPr/>
          <p:nvPr/>
        </p:nvGrpSpPr>
        <p:grpSpPr>
          <a:xfrm>
            <a:off x="270875" y="1200993"/>
            <a:ext cx="4509337" cy="1478089"/>
            <a:chOff x="3840480" y="3758354"/>
            <a:chExt cx="4471417" cy="1554602"/>
          </a:xfrm>
        </p:grpSpPr>
        <p:sp>
          <p:nvSpPr>
            <p:cNvPr id="1050848" name="Arc 51"/>
            <p:cNvSpPr/>
            <p:nvPr/>
          </p:nvSpPr>
          <p:spPr>
            <a:xfrm>
              <a:off x="3840480" y="4364985"/>
              <a:ext cx="1152694" cy="947476"/>
            </a:xfrm>
            <a:prstGeom prst="arc">
              <a:avLst>
                <a:gd name="adj1" fmla="val 5421044"/>
                <a:gd name="adj2" fmla="val 16090295"/>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849" name="Arc 52"/>
            <p:cNvSpPr/>
            <p:nvPr/>
          </p:nvSpPr>
          <p:spPr>
            <a:xfrm>
              <a:off x="4363413" y="4068877"/>
              <a:ext cx="1152694" cy="947476"/>
            </a:xfrm>
            <a:prstGeom prst="arc">
              <a:avLst>
                <a:gd name="adj1" fmla="val 11545317"/>
                <a:gd name="adj2" fmla="val 16150596"/>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850" name="Arc 53"/>
            <p:cNvSpPr/>
            <p:nvPr/>
          </p:nvSpPr>
          <p:spPr>
            <a:xfrm>
              <a:off x="4810294" y="3891247"/>
              <a:ext cx="1152694" cy="947476"/>
            </a:xfrm>
            <a:prstGeom prst="arc">
              <a:avLst>
                <a:gd name="adj1" fmla="val 12353138"/>
                <a:gd name="adj2" fmla="val 18674407"/>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851" name="Arc 54"/>
            <p:cNvSpPr/>
            <p:nvPr/>
          </p:nvSpPr>
          <p:spPr>
            <a:xfrm>
              <a:off x="5516107" y="3758354"/>
              <a:ext cx="1152694" cy="947476"/>
            </a:xfrm>
            <a:prstGeom prst="arc">
              <a:avLst>
                <a:gd name="adj1" fmla="val 13003141"/>
                <a:gd name="adj2" fmla="val 20490267"/>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852" name="Arc 55"/>
            <p:cNvSpPr/>
            <p:nvPr/>
          </p:nvSpPr>
          <p:spPr>
            <a:xfrm>
              <a:off x="6502441" y="3883932"/>
              <a:ext cx="1152694" cy="947476"/>
            </a:xfrm>
            <a:prstGeom prst="arc">
              <a:avLst>
                <a:gd name="adj1" fmla="val 12326767"/>
                <a:gd name="adj2" fmla="val 20185262"/>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0853" name="Arc 56"/>
            <p:cNvSpPr/>
            <p:nvPr/>
          </p:nvSpPr>
          <p:spPr>
            <a:xfrm>
              <a:off x="7159203" y="4135641"/>
              <a:ext cx="1152694" cy="1177315"/>
            </a:xfrm>
            <a:prstGeom prst="arc">
              <a:avLst>
                <a:gd name="adj1" fmla="val 14876505"/>
                <a:gd name="adj2" fmla="val 5465075"/>
              </a:avLst>
            </a:prstGeom>
            <a:ln w="28575">
              <a:solidFill>
                <a:srgbClr val="002776"/>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cxnSp>
          <p:nvCxnSpPr>
            <p:cNvPr id="3146085" name="Straight Connector 57"/>
            <p:cNvCxnSpPr>
              <a:stCxn id="1050848" idx="0"/>
            </p:cNvCxnSpPr>
            <p:nvPr/>
          </p:nvCxnSpPr>
          <p:spPr>
            <a:xfrm>
              <a:off x="4414139" y="5312456"/>
              <a:ext cx="3326173" cy="5"/>
            </a:xfrm>
            <a:prstGeom prst="line">
              <a:avLst/>
            </a:prstGeom>
            <a:ln w="28575">
              <a:solidFill>
                <a:srgbClr val="002776"/>
              </a:solidFill>
            </a:ln>
          </p:spPr>
          <p:style>
            <a:lnRef idx="1">
              <a:schemeClr val="accent1"/>
            </a:lnRef>
            <a:fillRef idx="0">
              <a:schemeClr val="accent1"/>
            </a:fillRef>
            <a:effectRef idx="0">
              <a:schemeClr val="accent1"/>
            </a:effectRef>
            <a:fontRef idx="minor">
              <a:schemeClr val="tx1"/>
            </a:fontRef>
          </p:style>
        </p:cxnSp>
      </p:grpSp>
      <p:sp>
        <p:nvSpPr>
          <p:cNvPr id="1050854" name="TextBox 95"/>
          <p:cNvSpPr txBox="1"/>
          <p:nvPr/>
        </p:nvSpPr>
        <p:spPr>
          <a:xfrm>
            <a:off x="1364088" y="2194408"/>
            <a:ext cx="1351850" cy="245810"/>
          </a:xfrm>
          <a:prstGeom prst="rect">
            <a:avLst/>
          </a:prstGeom>
          <a:noFill/>
        </p:spPr>
        <p:txBody>
          <a:bodyPr wrap="square" lIns="36000" rIns="36000" rtlCol="0">
            <a:noAutofit/>
          </a:bodyPr>
          <a:p>
            <a:r>
              <a:rPr lang="zh-CN" altLang="en-US" sz="1400" dirty="0">
                <a:solidFill>
                  <a:srgbClr val="000000"/>
                </a:solidFill>
              </a:rPr>
              <a:t>物流定位与追踪</a:t>
            </a:r>
            <a:endParaRPr lang="en-US" sz="1400" dirty="0">
              <a:solidFill>
                <a:srgbClr val="000000"/>
              </a:solidFill>
            </a:endParaRPr>
          </a:p>
        </p:txBody>
      </p:sp>
      <p:sp>
        <p:nvSpPr>
          <p:cNvPr id="1050855" name="TextBox 96"/>
          <p:cNvSpPr txBox="1"/>
          <p:nvPr/>
        </p:nvSpPr>
        <p:spPr>
          <a:xfrm>
            <a:off x="1115660" y="1813220"/>
            <a:ext cx="900000" cy="245810"/>
          </a:xfrm>
          <a:prstGeom prst="rect">
            <a:avLst/>
          </a:prstGeom>
          <a:noFill/>
        </p:spPr>
        <p:txBody>
          <a:bodyPr wrap="square" lIns="36000" rIns="36000" rtlCol="0">
            <a:noAutofit/>
          </a:bodyPr>
          <a:p>
            <a:r>
              <a:rPr lang="zh-CN" altLang="en-US" sz="1400" dirty="0">
                <a:solidFill>
                  <a:srgbClr val="000000"/>
                </a:solidFill>
              </a:rPr>
              <a:t>质量追溯</a:t>
            </a:r>
            <a:endParaRPr lang="en-US" sz="1400" dirty="0">
              <a:solidFill>
                <a:srgbClr val="000000"/>
              </a:solidFill>
            </a:endParaRPr>
          </a:p>
        </p:txBody>
      </p:sp>
      <p:sp>
        <p:nvSpPr>
          <p:cNvPr id="1050856" name="TextBox 97"/>
          <p:cNvSpPr txBox="1"/>
          <p:nvPr/>
        </p:nvSpPr>
        <p:spPr>
          <a:xfrm>
            <a:off x="5455113" y="5380357"/>
            <a:ext cx="630673" cy="271836"/>
          </a:xfrm>
          <a:prstGeom prst="rect">
            <a:avLst/>
          </a:prstGeom>
          <a:noFill/>
        </p:spPr>
        <p:txBody>
          <a:bodyPr wrap="square" lIns="36000" rIns="36000" rtlCol="0">
            <a:noAutofit/>
          </a:bodyPr>
          <a:p>
            <a:r>
              <a:rPr lang="zh-CN" altLang="en-US" sz="1200" dirty="0">
                <a:solidFill>
                  <a:srgbClr val="000000"/>
                </a:solidFill>
              </a:rPr>
              <a:t>传感器</a:t>
            </a:r>
            <a:endParaRPr lang="en-US" sz="1200" dirty="0">
              <a:solidFill>
                <a:srgbClr val="000000"/>
              </a:solidFill>
            </a:endParaRPr>
          </a:p>
        </p:txBody>
      </p:sp>
      <p:sp>
        <p:nvSpPr>
          <p:cNvPr id="1050857" name="TextBox 98"/>
          <p:cNvSpPr txBox="1"/>
          <p:nvPr/>
        </p:nvSpPr>
        <p:spPr>
          <a:xfrm>
            <a:off x="3215394" y="2109470"/>
            <a:ext cx="900000" cy="245810"/>
          </a:xfrm>
          <a:prstGeom prst="rect">
            <a:avLst/>
          </a:prstGeom>
          <a:noFill/>
        </p:spPr>
        <p:txBody>
          <a:bodyPr wrap="square" lIns="36000" rIns="36000" rtlCol="0">
            <a:noAutofit/>
          </a:bodyPr>
          <a:p>
            <a:r>
              <a:rPr lang="zh-CN" altLang="en-US" sz="1400" dirty="0">
                <a:solidFill>
                  <a:srgbClr val="000000"/>
                </a:solidFill>
              </a:rPr>
              <a:t>远程管理</a:t>
            </a:r>
            <a:endParaRPr lang="en-US" sz="1400" dirty="0">
              <a:solidFill>
                <a:srgbClr val="000000"/>
              </a:solidFill>
            </a:endParaRPr>
          </a:p>
        </p:txBody>
      </p:sp>
      <p:sp>
        <p:nvSpPr>
          <p:cNvPr id="1050858" name="TextBox 99"/>
          <p:cNvSpPr txBox="1"/>
          <p:nvPr/>
        </p:nvSpPr>
        <p:spPr>
          <a:xfrm>
            <a:off x="3354563" y="1698844"/>
            <a:ext cx="900000" cy="245810"/>
          </a:xfrm>
          <a:prstGeom prst="rect">
            <a:avLst/>
          </a:prstGeom>
          <a:noFill/>
        </p:spPr>
        <p:txBody>
          <a:bodyPr wrap="square" lIns="36000" rIns="36000" rtlCol="0">
            <a:noAutofit/>
          </a:bodyPr>
          <a:p>
            <a:pPr algn="ctr"/>
            <a:r>
              <a:rPr lang="en-US" altLang="zh-CN" sz="1400" b="1" dirty="0">
                <a:solidFill>
                  <a:srgbClr val="000000"/>
                </a:solidFill>
              </a:rPr>
              <a:t>……</a:t>
            </a:r>
            <a:endParaRPr lang="en-US" sz="1400" b="1" dirty="0">
              <a:solidFill>
                <a:srgbClr val="000000"/>
              </a:solidFill>
            </a:endParaRPr>
          </a:p>
        </p:txBody>
      </p:sp>
      <p:sp>
        <p:nvSpPr>
          <p:cNvPr id="1050859" name="Freeform 36"/>
          <p:cNvSpPr>
            <a:spLocks noEditPoints="1"/>
          </p:cNvSpPr>
          <p:nvPr/>
        </p:nvSpPr>
        <p:spPr bwMode="auto">
          <a:xfrm>
            <a:off x="3001243" y="2176512"/>
            <a:ext cx="238607" cy="205544"/>
          </a:xfrm>
          <a:custGeom>
            <a:avLst/>
            <a:gdLst>
              <a:gd name="T0" fmla="*/ 182 w 958"/>
              <a:gd name="T1" fmla="*/ 262 h 854"/>
              <a:gd name="T2" fmla="*/ 228 w 958"/>
              <a:gd name="T3" fmla="*/ 274 h 854"/>
              <a:gd name="T4" fmla="*/ 280 w 958"/>
              <a:gd name="T5" fmla="*/ 324 h 854"/>
              <a:gd name="T6" fmla="*/ 298 w 958"/>
              <a:gd name="T7" fmla="*/ 320 h 854"/>
              <a:gd name="T8" fmla="*/ 376 w 958"/>
              <a:gd name="T9" fmla="*/ 244 h 854"/>
              <a:gd name="T10" fmla="*/ 338 w 958"/>
              <a:gd name="T11" fmla="*/ 194 h 854"/>
              <a:gd name="T12" fmla="*/ 322 w 958"/>
              <a:gd name="T13" fmla="*/ 152 h 854"/>
              <a:gd name="T14" fmla="*/ 336 w 958"/>
              <a:gd name="T15" fmla="*/ 116 h 854"/>
              <a:gd name="T16" fmla="*/ 418 w 958"/>
              <a:gd name="T17" fmla="*/ 56 h 854"/>
              <a:gd name="T18" fmla="*/ 530 w 958"/>
              <a:gd name="T19" fmla="*/ 2 h 854"/>
              <a:gd name="T20" fmla="*/ 382 w 958"/>
              <a:gd name="T21" fmla="*/ 2 h 854"/>
              <a:gd name="T22" fmla="*/ 310 w 958"/>
              <a:gd name="T23" fmla="*/ 26 h 854"/>
              <a:gd name="T24" fmla="*/ 204 w 958"/>
              <a:gd name="T25" fmla="*/ 92 h 854"/>
              <a:gd name="T26" fmla="*/ 130 w 958"/>
              <a:gd name="T27" fmla="*/ 150 h 854"/>
              <a:gd name="T28" fmla="*/ 120 w 958"/>
              <a:gd name="T29" fmla="*/ 188 h 854"/>
              <a:gd name="T30" fmla="*/ 102 w 958"/>
              <a:gd name="T31" fmla="*/ 216 h 854"/>
              <a:gd name="T32" fmla="*/ 68 w 958"/>
              <a:gd name="T33" fmla="*/ 230 h 854"/>
              <a:gd name="T34" fmla="*/ 42 w 958"/>
              <a:gd name="T35" fmla="*/ 236 h 854"/>
              <a:gd name="T36" fmla="*/ 0 w 958"/>
              <a:gd name="T37" fmla="*/ 276 h 854"/>
              <a:gd name="T38" fmla="*/ 70 w 958"/>
              <a:gd name="T39" fmla="*/ 360 h 854"/>
              <a:gd name="T40" fmla="*/ 90 w 958"/>
              <a:gd name="T41" fmla="*/ 368 h 854"/>
              <a:gd name="T42" fmla="*/ 132 w 958"/>
              <a:gd name="T43" fmla="*/ 334 h 854"/>
              <a:gd name="T44" fmla="*/ 138 w 958"/>
              <a:gd name="T45" fmla="*/ 292 h 854"/>
              <a:gd name="T46" fmla="*/ 424 w 958"/>
              <a:gd name="T47" fmla="*/ 302 h 854"/>
              <a:gd name="T48" fmla="*/ 410 w 958"/>
              <a:gd name="T49" fmla="*/ 298 h 854"/>
              <a:gd name="T50" fmla="*/ 332 w 958"/>
              <a:gd name="T51" fmla="*/ 366 h 854"/>
              <a:gd name="T52" fmla="*/ 734 w 958"/>
              <a:gd name="T53" fmla="*/ 836 h 854"/>
              <a:gd name="T54" fmla="*/ 760 w 958"/>
              <a:gd name="T55" fmla="*/ 842 h 854"/>
              <a:gd name="T56" fmla="*/ 822 w 958"/>
              <a:gd name="T57" fmla="*/ 790 h 854"/>
              <a:gd name="T58" fmla="*/ 424 w 958"/>
              <a:gd name="T59" fmla="*/ 302 h 854"/>
              <a:gd name="T60" fmla="*/ 952 w 958"/>
              <a:gd name="T61" fmla="*/ 96 h 854"/>
              <a:gd name="T62" fmla="*/ 940 w 958"/>
              <a:gd name="T63" fmla="*/ 94 h 854"/>
              <a:gd name="T64" fmla="*/ 888 w 958"/>
              <a:gd name="T65" fmla="*/ 172 h 854"/>
              <a:gd name="T66" fmla="*/ 856 w 958"/>
              <a:gd name="T67" fmla="*/ 204 h 854"/>
              <a:gd name="T68" fmla="*/ 794 w 958"/>
              <a:gd name="T69" fmla="*/ 192 h 854"/>
              <a:gd name="T70" fmla="*/ 760 w 958"/>
              <a:gd name="T71" fmla="*/ 154 h 854"/>
              <a:gd name="T72" fmla="*/ 768 w 958"/>
              <a:gd name="T73" fmla="*/ 108 h 854"/>
              <a:gd name="T74" fmla="*/ 812 w 958"/>
              <a:gd name="T75" fmla="*/ 30 h 854"/>
              <a:gd name="T76" fmla="*/ 804 w 958"/>
              <a:gd name="T77" fmla="*/ 12 h 854"/>
              <a:gd name="T78" fmla="*/ 768 w 958"/>
              <a:gd name="T79" fmla="*/ 26 h 854"/>
              <a:gd name="T80" fmla="*/ 682 w 958"/>
              <a:gd name="T81" fmla="*/ 82 h 854"/>
              <a:gd name="T82" fmla="*/ 658 w 958"/>
              <a:gd name="T83" fmla="*/ 122 h 854"/>
              <a:gd name="T84" fmla="*/ 652 w 958"/>
              <a:gd name="T85" fmla="*/ 210 h 854"/>
              <a:gd name="T86" fmla="*/ 634 w 958"/>
              <a:gd name="T87" fmla="*/ 270 h 854"/>
              <a:gd name="T88" fmla="*/ 618 w 958"/>
              <a:gd name="T89" fmla="*/ 434 h 854"/>
              <a:gd name="T90" fmla="*/ 714 w 958"/>
              <a:gd name="T91" fmla="*/ 344 h 854"/>
              <a:gd name="T92" fmla="*/ 766 w 958"/>
              <a:gd name="T93" fmla="*/ 328 h 854"/>
              <a:gd name="T94" fmla="*/ 820 w 958"/>
              <a:gd name="T95" fmla="*/ 334 h 854"/>
              <a:gd name="T96" fmla="*/ 904 w 958"/>
              <a:gd name="T97" fmla="*/ 314 h 854"/>
              <a:gd name="T98" fmla="*/ 940 w 958"/>
              <a:gd name="T99" fmla="*/ 268 h 854"/>
              <a:gd name="T100" fmla="*/ 958 w 958"/>
              <a:gd name="T101" fmla="*/ 180 h 854"/>
              <a:gd name="T102" fmla="*/ 130 w 958"/>
              <a:gd name="T103" fmla="*/ 766 h 854"/>
              <a:gd name="T104" fmla="*/ 124 w 958"/>
              <a:gd name="T105" fmla="*/ 794 h 854"/>
              <a:gd name="T106" fmla="*/ 180 w 958"/>
              <a:gd name="T107" fmla="*/ 852 h 854"/>
              <a:gd name="T108" fmla="*/ 212 w 958"/>
              <a:gd name="T109" fmla="*/ 844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8" h="854">
                <a:moveTo>
                  <a:pt x="148" y="278"/>
                </a:moveTo>
                <a:lnTo>
                  <a:pt x="148" y="278"/>
                </a:lnTo>
                <a:lnTo>
                  <a:pt x="164" y="266"/>
                </a:lnTo>
                <a:lnTo>
                  <a:pt x="182" y="262"/>
                </a:lnTo>
                <a:lnTo>
                  <a:pt x="188" y="262"/>
                </a:lnTo>
                <a:lnTo>
                  <a:pt x="196" y="262"/>
                </a:lnTo>
                <a:lnTo>
                  <a:pt x="212" y="266"/>
                </a:lnTo>
                <a:lnTo>
                  <a:pt x="228" y="274"/>
                </a:lnTo>
                <a:lnTo>
                  <a:pt x="246" y="288"/>
                </a:lnTo>
                <a:lnTo>
                  <a:pt x="262" y="304"/>
                </a:lnTo>
                <a:lnTo>
                  <a:pt x="280" y="324"/>
                </a:lnTo>
                <a:lnTo>
                  <a:pt x="280" y="324"/>
                </a:lnTo>
                <a:lnTo>
                  <a:pt x="284" y="326"/>
                </a:lnTo>
                <a:lnTo>
                  <a:pt x="290" y="326"/>
                </a:lnTo>
                <a:lnTo>
                  <a:pt x="298" y="320"/>
                </a:lnTo>
                <a:lnTo>
                  <a:pt x="298" y="320"/>
                </a:lnTo>
                <a:lnTo>
                  <a:pt x="370" y="254"/>
                </a:lnTo>
                <a:lnTo>
                  <a:pt x="370" y="254"/>
                </a:lnTo>
                <a:lnTo>
                  <a:pt x="376" y="248"/>
                </a:lnTo>
                <a:lnTo>
                  <a:pt x="376" y="244"/>
                </a:lnTo>
                <a:lnTo>
                  <a:pt x="372" y="240"/>
                </a:lnTo>
                <a:lnTo>
                  <a:pt x="372" y="240"/>
                </a:lnTo>
                <a:lnTo>
                  <a:pt x="338" y="194"/>
                </a:lnTo>
                <a:lnTo>
                  <a:pt x="338" y="194"/>
                </a:lnTo>
                <a:lnTo>
                  <a:pt x="330" y="184"/>
                </a:lnTo>
                <a:lnTo>
                  <a:pt x="326" y="172"/>
                </a:lnTo>
                <a:lnTo>
                  <a:pt x="322" y="162"/>
                </a:lnTo>
                <a:lnTo>
                  <a:pt x="322" y="152"/>
                </a:lnTo>
                <a:lnTo>
                  <a:pt x="324" y="144"/>
                </a:lnTo>
                <a:lnTo>
                  <a:pt x="326" y="134"/>
                </a:lnTo>
                <a:lnTo>
                  <a:pt x="330" y="124"/>
                </a:lnTo>
                <a:lnTo>
                  <a:pt x="336" y="116"/>
                </a:lnTo>
                <a:lnTo>
                  <a:pt x="352" y="100"/>
                </a:lnTo>
                <a:lnTo>
                  <a:pt x="372" y="84"/>
                </a:lnTo>
                <a:lnTo>
                  <a:pt x="394" y="68"/>
                </a:lnTo>
                <a:lnTo>
                  <a:pt x="418" y="56"/>
                </a:lnTo>
                <a:lnTo>
                  <a:pt x="464" y="32"/>
                </a:lnTo>
                <a:lnTo>
                  <a:pt x="504" y="16"/>
                </a:lnTo>
                <a:lnTo>
                  <a:pt x="528" y="6"/>
                </a:lnTo>
                <a:lnTo>
                  <a:pt x="530" y="2"/>
                </a:lnTo>
                <a:lnTo>
                  <a:pt x="526" y="2"/>
                </a:lnTo>
                <a:lnTo>
                  <a:pt x="526" y="2"/>
                </a:lnTo>
                <a:lnTo>
                  <a:pt x="450" y="0"/>
                </a:lnTo>
                <a:lnTo>
                  <a:pt x="382" y="2"/>
                </a:lnTo>
                <a:lnTo>
                  <a:pt x="382" y="2"/>
                </a:lnTo>
                <a:lnTo>
                  <a:pt x="358" y="6"/>
                </a:lnTo>
                <a:lnTo>
                  <a:pt x="334" y="14"/>
                </a:lnTo>
                <a:lnTo>
                  <a:pt x="310" y="26"/>
                </a:lnTo>
                <a:lnTo>
                  <a:pt x="284" y="40"/>
                </a:lnTo>
                <a:lnTo>
                  <a:pt x="240" y="68"/>
                </a:lnTo>
                <a:lnTo>
                  <a:pt x="204" y="92"/>
                </a:lnTo>
                <a:lnTo>
                  <a:pt x="204" y="92"/>
                </a:lnTo>
                <a:lnTo>
                  <a:pt x="172" y="116"/>
                </a:lnTo>
                <a:lnTo>
                  <a:pt x="150" y="134"/>
                </a:lnTo>
                <a:lnTo>
                  <a:pt x="130" y="150"/>
                </a:lnTo>
                <a:lnTo>
                  <a:pt x="130" y="150"/>
                </a:lnTo>
                <a:lnTo>
                  <a:pt x="126" y="156"/>
                </a:lnTo>
                <a:lnTo>
                  <a:pt x="124" y="162"/>
                </a:lnTo>
                <a:lnTo>
                  <a:pt x="122" y="180"/>
                </a:lnTo>
                <a:lnTo>
                  <a:pt x="120" y="188"/>
                </a:lnTo>
                <a:lnTo>
                  <a:pt x="116" y="198"/>
                </a:lnTo>
                <a:lnTo>
                  <a:pt x="110" y="206"/>
                </a:lnTo>
                <a:lnTo>
                  <a:pt x="102" y="216"/>
                </a:lnTo>
                <a:lnTo>
                  <a:pt x="102" y="216"/>
                </a:lnTo>
                <a:lnTo>
                  <a:pt x="92" y="222"/>
                </a:lnTo>
                <a:lnTo>
                  <a:pt x="84" y="226"/>
                </a:lnTo>
                <a:lnTo>
                  <a:pt x="76" y="228"/>
                </a:lnTo>
                <a:lnTo>
                  <a:pt x="68" y="230"/>
                </a:lnTo>
                <a:lnTo>
                  <a:pt x="54" y="230"/>
                </a:lnTo>
                <a:lnTo>
                  <a:pt x="48" y="232"/>
                </a:lnTo>
                <a:lnTo>
                  <a:pt x="42" y="236"/>
                </a:lnTo>
                <a:lnTo>
                  <a:pt x="42" y="236"/>
                </a:lnTo>
                <a:lnTo>
                  <a:pt x="4" y="264"/>
                </a:lnTo>
                <a:lnTo>
                  <a:pt x="4" y="264"/>
                </a:lnTo>
                <a:lnTo>
                  <a:pt x="2" y="270"/>
                </a:lnTo>
                <a:lnTo>
                  <a:pt x="0" y="276"/>
                </a:lnTo>
                <a:lnTo>
                  <a:pt x="0" y="282"/>
                </a:lnTo>
                <a:lnTo>
                  <a:pt x="4" y="288"/>
                </a:lnTo>
                <a:lnTo>
                  <a:pt x="4" y="288"/>
                </a:lnTo>
                <a:lnTo>
                  <a:pt x="70" y="360"/>
                </a:lnTo>
                <a:lnTo>
                  <a:pt x="70" y="360"/>
                </a:lnTo>
                <a:lnTo>
                  <a:pt x="74" y="364"/>
                </a:lnTo>
                <a:lnTo>
                  <a:pt x="82" y="368"/>
                </a:lnTo>
                <a:lnTo>
                  <a:pt x="90" y="368"/>
                </a:lnTo>
                <a:lnTo>
                  <a:pt x="98" y="364"/>
                </a:lnTo>
                <a:lnTo>
                  <a:pt x="98" y="364"/>
                </a:lnTo>
                <a:lnTo>
                  <a:pt x="132" y="334"/>
                </a:lnTo>
                <a:lnTo>
                  <a:pt x="132" y="334"/>
                </a:lnTo>
                <a:lnTo>
                  <a:pt x="132" y="326"/>
                </a:lnTo>
                <a:lnTo>
                  <a:pt x="134" y="310"/>
                </a:lnTo>
                <a:lnTo>
                  <a:pt x="136" y="302"/>
                </a:lnTo>
                <a:lnTo>
                  <a:pt x="138" y="292"/>
                </a:lnTo>
                <a:lnTo>
                  <a:pt x="142" y="284"/>
                </a:lnTo>
                <a:lnTo>
                  <a:pt x="148" y="278"/>
                </a:lnTo>
                <a:lnTo>
                  <a:pt x="148" y="278"/>
                </a:lnTo>
                <a:close/>
                <a:moveTo>
                  <a:pt x="424" y="302"/>
                </a:moveTo>
                <a:lnTo>
                  <a:pt x="424" y="302"/>
                </a:lnTo>
                <a:lnTo>
                  <a:pt x="418" y="298"/>
                </a:lnTo>
                <a:lnTo>
                  <a:pt x="414" y="296"/>
                </a:lnTo>
                <a:lnTo>
                  <a:pt x="410" y="298"/>
                </a:lnTo>
                <a:lnTo>
                  <a:pt x="404" y="300"/>
                </a:lnTo>
                <a:lnTo>
                  <a:pt x="336" y="362"/>
                </a:lnTo>
                <a:lnTo>
                  <a:pt x="336" y="362"/>
                </a:lnTo>
                <a:lnTo>
                  <a:pt x="332" y="366"/>
                </a:lnTo>
                <a:lnTo>
                  <a:pt x="330" y="370"/>
                </a:lnTo>
                <a:lnTo>
                  <a:pt x="332" y="376"/>
                </a:lnTo>
                <a:lnTo>
                  <a:pt x="334" y="380"/>
                </a:lnTo>
                <a:lnTo>
                  <a:pt x="734" y="836"/>
                </a:lnTo>
                <a:lnTo>
                  <a:pt x="734" y="836"/>
                </a:lnTo>
                <a:lnTo>
                  <a:pt x="742" y="842"/>
                </a:lnTo>
                <a:lnTo>
                  <a:pt x="752" y="844"/>
                </a:lnTo>
                <a:lnTo>
                  <a:pt x="760" y="842"/>
                </a:lnTo>
                <a:lnTo>
                  <a:pt x="770" y="838"/>
                </a:lnTo>
                <a:lnTo>
                  <a:pt x="816" y="798"/>
                </a:lnTo>
                <a:lnTo>
                  <a:pt x="816" y="798"/>
                </a:lnTo>
                <a:lnTo>
                  <a:pt x="822" y="790"/>
                </a:lnTo>
                <a:lnTo>
                  <a:pt x="826" y="780"/>
                </a:lnTo>
                <a:lnTo>
                  <a:pt x="824" y="770"/>
                </a:lnTo>
                <a:lnTo>
                  <a:pt x="818" y="762"/>
                </a:lnTo>
                <a:lnTo>
                  <a:pt x="424" y="302"/>
                </a:lnTo>
                <a:close/>
                <a:moveTo>
                  <a:pt x="956" y="108"/>
                </a:moveTo>
                <a:lnTo>
                  <a:pt x="956" y="108"/>
                </a:lnTo>
                <a:lnTo>
                  <a:pt x="954" y="102"/>
                </a:lnTo>
                <a:lnTo>
                  <a:pt x="952" y="96"/>
                </a:lnTo>
                <a:lnTo>
                  <a:pt x="950" y="92"/>
                </a:lnTo>
                <a:lnTo>
                  <a:pt x="946" y="92"/>
                </a:lnTo>
                <a:lnTo>
                  <a:pt x="942" y="92"/>
                </a:lnTo>
                <a:lnTo>
                  <a:pt x="940" y="94"/>
                </a:lnTo>
                <a:lnTo>
                  <a:pt x="934" y="100"/>
                </a:lnTo>
                <a:lnTo>
                  <a:pt x="934" y="100"/>
                </a:lnTo>
                <a:lnTo>
                  <a:pt x="888" y="172"/>
                </a:lnTo>
                <a:lnTo>
                  <a:pt x="888" y="172"/>
                </a:lnTo>
                <a:lnTo>
                  <a:pt x="882" y="180"/>
                </a:lnTo>
                <a:lnTo>
                  <a:pt x="876" y="190"/>
                </a:lnTo>
                <a:lnTo>
                  <a:pt x="868" y="198"/>
                </a:lnTo>
                <a:lnTo>
                  <a:pt x="856" y="204"/>
                </a:lnTo>
                <a:lnTo>
                  <a:pt x="844" y="208"/>
                </a:lnTo>
                <a:lnTo>
                  <a:pt x="830" y="208"/>
                </a:lnTo>
                <a:lnTo>
                  <a:pt x="814" y="204"/>
                </a:lnTo>
                <a:lnTo>
                  <a:pt x="794" y="192"/>
                </a:lnTo>
                <a:lnTo>
                  <a:pt x="794" y="192"/>
                </a:lnTo>
                <a:lnTo>
                  <a:pt x="778" y="178"/>
                </a:lnTo>
                <a:lnTo>
                  <a:pt x="766" y="166"/>
                </a:lnTo>
                <a:lnTo>
                  <a:pt x="760" y="154"/>
                </a:lnTo>
                <a:lnTo>
                  <a:pt x="756" y="142"/>
                </a:lnTo>
                <a:lnTo>
                  <a:pt x="758" y="132"/>
                </a:lnTo>
                <a:lnTo>
                  <a:pt x="760" y="122"/>
                </a:lnTo>
                <a:lnTo>
                  <a:pt x="768" y="108"/>
                </a:lnTo>
                <a:lnTo>
                  <a:pt x="768" y="108"/>
                </a:lnTo>
                <a:lnTo>
                  <a:pt x="792" y="64"/>
                </a:lnTo>
                <a:lnTo>
                  <a:pt x="812" y="30"/>
                </a:lnTo>
                <a:lnTo>
                  <a:pt x="812" y="30"/>
                </a:lnTo>
                <a:lnTo>
                  <a:pt x="814" y="24"/>
                </a:lnTo>
                <a:lnTo>
                  <a:pt x="810" y="16"/>
                </a:lnTo>
                <a:lnTo>
                  <a:pt x="808" y="14"/>
                </a:lnTo>
                <a:lnTo>
                  <a:pt x="804" y="12"/>
                </a:lnTo>
                <a:lnTo>
                  <a:pt x="800" y="12"/>
                </a:lnTo>
                <a:lnTo>
                  <a:pt x="794" y="14"/>
                </a:lnTo>
                <a:lnTo>
                  <a:pt x="794" y="14"/>
                </a:lnTo>
                <a:lnTo>
                  <a:pt x="768" y="26"/>
                </a:lnTo>
                <a:lnTo>
                  <a:pt x="748" y="36"/>
                </a:lnTo>
                <a:lnTo>
                  <a:pt x="724" y="48"/>
                </a:lnTo>
                <a:lnTo>
                  <a:pt x="702" y="64"/>
                </a:lnTo>
                <a:lnTo>
                  <a:pt x="682" y="82"/>
                </a:lnTo>
                <a:lnTo>
                  <a:pt x="674" y="90"/>
                </a:lnTo>
                <a:lnTo>
                  <a:pt x="668" y="100"/>
                </a:lnTo>
                <a:lnTo>
                  <a:pt x="662" y="112"/>
                </a:lnTo>
                <a:lnTo>
                  <a:pt x="658" y="122"/>
                </a:lnTo>
                <a:lnTo>
                  <a:pt x="658" y="122"/>
                </a:lnTo>
                <a:lnTo>
                  <a:pt x="654" y="144"/>
                </a:lnTo>
                <a:lnTo>
                  <a:pt x="652" y="166"/>
                </a:lnTo>
                <a:lnTo>
                  <a:pt x="652" y="210"/>
                </a:lnTo>
                <a:lnTo>
                  <a:pt x="650" y="230"/>
                </a:lnTo>
                <a:lnTo>
                  <a:pt x="644" y="250"/>
                </a:lnTo>
                <a:lnTo>
                  <a:pt x="640" y="260"/>
                </a:lnTo>
                <a:lnTo>
                  <a:pt x="634" y="270"/>
                </a:lnTo>
                <a:lnTo>
                  <a:pt x="626" y="280"/>
                </a:lnTo>
                <a:lnTo>
                  <a:pt x="616" y="290"/>
                </a:lnTo>
                <a:lnTo>
                  <a:pt x="552" y="358"/>
                </a:lnTo>
                <a:lnTo>
                  <a:pt x="618" y="434"/>
                </a:lnTo>
                <a:lnTo>
                  <a:pt x="696" y="358"/>
                </a:lnTo>
                <a:lnTo>
                  <a:pt x="696" y="358"/>
                </a:lnTo>
                <a:lnTo>
                  <a:pt x="704" y="350"/>
                </a:lnTo>
                <a:lnTo>
                  <a:pt x="714" y="344"/>
                </a:lnTo>
                <a:lnTo>
                  <a:pt x="726" y="338"/>
                </a:lnTo>
                <a:lnTo>
                  <a:pt x="738" y="334"/>
                </a:lnTo>
                <a:lnTo>
                  <a:pt x="752" y="330"/>
                </a:lnTo>
                <a:lnTo>
                  <a:pt x="766" y="328"/>
                </a:lnTo>
                <a:lnTo>
                  <a:pt x="780" y="326"/>
                </a:lnTo>
                <a:lnTo>
                  <a:pt x="794" y="328"/>
                </a:lnTo>
                <a:lnTo>
                  <a:pt x="794" y="328"/>
                </a:lnTo>
                <a:lnTo>
                  <a:pt x="820" y="334"/>
                </a:lnTo>
                <a:lnTo>
                  <a:pt x="846" y="334"/>
                </a:lnTo>
                <a:lnTo>
                  <a:pt x="868" y="330"/>
                </a:lnTo>
                <a:lnTo>
                  <a:pt x="886" y="324"/>
                </a:lnTo>
                <a:lnTo>
                  <a:pt x="904" y="314"/>
                </a:lnTo>
                <a:lnTo>
                  <a:pt x="918" y="300"/>
                </a:lnTo>
                <a:lnTo>
                  <a:pt x="930" y="286"/>
                </a:lnTo>
                <a:lnTo>
                  <a:pt x="940" y="268"/>
                </a:lnTo>
                <a:lnTo>
                  <a:pt x="940" y="268"/>
                </a:lnTo>
                <a:lnTo>
                  <a:pt x="948" y="250"/>
                </a:lnTo>
                <a:lnTo>
                  <a:pt x="954" y="228"/>
                </a:lnTo>
                <a:lnTo>
                  <a:pt x="956" y="204"/>
                </a:lnTo>
                <a:lnTo>
                  <a:pt x="958" y="180"/>
                </a:lnTo>
                <a:lnTo>
                  <a:pt x="958" y="138"/>
                </a:lnTo>
                <a:lnTo>
                  <a:pt x="956" y="108"/>
                </a:lnTo>
                <a:lnTo>
                  <a:pt x="956" y="108"/>
                </a:lnTo>
                <a:close/>
                <a:moveTo>
                  <a:pt x="130" y="766"/>
                </a:moveTo>
                <a:lnTo>
                  <a:pt x="130" y="766"/>
                </a:lnTo>
                <a:lnTo>
                  <a:pt x="124" y="776"/>
                </a:lnTo>
                <a:lnTo>
                  <a:pt x="122" y="786"/>
                </a:lnTo>
                <a:lnTo>
                  <a:pt x="124" y="794"/>
                </a:lnTo>
                <a:lnTo>
                  <a:pt x="130" y="804"/>
                </a:lnTo>
                <a:lnTo>
                  <a:pt x="176" y="848"/>
                </a:lnTo>
                <a:lnTo>
                  <a:pt x="176" y="848"/>
                </a:lnTo>
                <a:lnTo>
                  <a:pt x="180" y="852"/>
                </a:lnTo>
                <a:lnTo>
                  <a:pt x="184" y="854"/>
                </a:lnTo>
                <a:lnTo>
                  <a:pt x="194" y="854"/>
                </a:lnTo>
                <a:lnTo>
                  <a:pt x="202" y="850"/>
                </a:lnTo>
                <a:lnTo>
                  <a:pt x="212" y="844"/>
                </a:lnTo>
                <a:lnTo>
                  <a:pt x="448" y="612"/>
                </a:lnTo>
                <a:lnTo>
                  <a:pt x="376" y="530"/>
                </a:lnTo>
                <a:lnTo>
                  <a:pt x="130" y="766"/>
                </a:lnTo>
                <a:close/>
              </a:path>
            </a:pathLst>
          </a:custGeom>
          <a:solidFill>
            <a:schemeClr val="tx2"/>
          </a:solidFill>
          <a:ln>
            <a:noFill/>
          </a:ln>
        </p:spPr>
        <p:txBody>
          <a:bodyPr vert="horz" wrap="square" lIns="91440" tIns="45720" rIns="91440" bIns="45720" numCol="1" anchor="t" anchorCtr="0" compatLnSpc="1"/>
          <a:p>
            <a:endParaRPr lang="en-US" kern="0" dirty="0">
              <a:solidFill>
                <a:srgbClr val="000000"/>
              </a:solidFill>
            </a:endParaRPr>
          </a:p>
        </p:txBody>
      </p:sp>
      <p:sp>
        <p:nvSpPr>
          <p:cNvPr id="1050860" name="Freeform 49"/>
          <p:cNvSpPr>
            <a:spLocks noEditPoints="1"/>
          </p:cNvSpPr>
          <p:nvPr/>
        </p:nvSpPr>
        <p:spPr bwMode="auto">
          <a:xfrm>
            <a:off x="2299800" y="1814090"/>
            <a:ext cx="196783" cy="198770"/>
          </a:xfrm>
          <a:custGeom>
            <a:avLst/>
            <a:gdLst>
              <a:gd name="T0" fmla="*/ 255 w 306"/>
              <a:gd name="T1" fmla="*/ 97 h 305"/>
              <a:gd name="T2" fmla="*/ 276 w 306"/>
              <a:gd name="T3" fmla="*/ 62 h 305"/>
              <a:gd name="T4" fmla="*/ 246 w 306"/>
              <a:gd name="T5" fmla="*/ 30 h 305"/>
              <a:gd name="T6" fmla="*/ 207 w 306"/>
              <a:gd name="T7" fmla="*/ 51 h 305"/>
              <a:gd name="T8" fmla="*/ 182 w 306"/>
              <a:gd name="T9" fmla="*/ 9 h 305"/>
              <a:gd name="T10" fmla="*/ 174 w 306"/>
              <a:gd name="T11" fmla="*/ 1 h 305"/>
              <a:gd name="T12" fmla="*/ 126 w 306"/>
              <a:gd name="T13" fmla="*/ 3 h 305"/>
              <a:gd name="T14" fmla="*/ 108 w 306"/>
              <a:gd name="T15" fmla="*/ 46 h 305"/>
              <a:gd name="T16" fmla="*/ 67 w 306"/>
              <a:gd name="T17" fmla="*/ 29 h 305"/>
              <a:gd name="T18" fmla="*/ 43 w 306"/>
              <a:gd name="T19" fmla="*/ 44 h 305"/>
              <a:gd name="T20" fmla="*/ 28 w 306"/>
              <a:gd name="T21" fmla="*/ 65 h 305"/>
              <a:gd name="T22" fmla="*/ 46 w 306"/>
              <a:gd name="T23" fmla="*/ 108 h 305"/>
              <a:gd name="T24" fmla="*/ 4 w 306"/>
              <a:gd name="T25" fmla="*/ 126 h 305"/>
              <a:gd name="T26" fmla="*/ 0 w 306"/>
              <a:gd name="T27" fmla="*/ 155 h 305"/>
              <a:gd name="T28" fmla="*/ 4 w 306"/>
              <a:gd name="T29" fmla="*/ 179 h 305"/>
              <a:gd name="T30" fmla="*/ 46 w 306"/>
              <a:gd name="T31" fmla="*/ 196 h 305"/>
              <a:gd name="T32" fmla="*/ 28 w 306"/>
              <a:gd name="T33" fmla="*/ 239 h 305"/>
              <a:gd name="T34" fmla="*/ 46 w 306"/>
              <a:gd name="T35" fmla="*/ 262 h 305"/>
              <a:gd name="T36" fmla="*/ 67 w 306"/>
              <a:gd name="T37" fmla="*/ 276 h 305"/>
              <a:gd name="T38" fmla="*/ 108 w 306"/>
              <a:gd name="T39" fmla="*/ 258 h 305"/>
              <a:gd name="T40" fmla="*/ 126 w 306"/>
              <a:gd name="T41" fmla="*/ 302 h 305"/>
              <a:gd name="T42" fmla="*/ 153 w 306"/>
              <a:gd name="T43" fmla="*/ 305 h 305"/>
              <a:gd name="T44" fmla="*/ 180 w 306"/>
              <a:gd name="T45" fmla="*/ 298 h 305"/>
              <a:gd name="T46" fmla="*/ 207 w 306"/>
              <a:gd name="T47" fmla="*/ 254 h 305"/>
              <a:gd name="T48" fmla="*/ 242 w 306"/>
              <a:gd name="T49" fmla="*/ 276 h 305"/>
              <a:gd name="T50" fmla="*/ 274 w 306"/>
              <a:gd name="T51" fmla="*/ 244 h 305"/>
              <a:gd name="T52" fmla="*/ 255 w 306"/>
              <a:gd name="T53" fmla="*/ 207 h 305"/>
              <a:gd name="T54" fmla="*/ 297 w 306"/>
              <a:gd name="T55" fmla="*/ 182 h 305"/>
              <a:gd name="T56" fmla="*/ 305 w 306"/>
              <a:gd name="T57" fmla="*/ 174 h 305"/>
              <a:gd name="T58" fmla="*/ 303 w 306"/>
              <a:gd name="T59" fmla="*/ 128 h 305"/>
              <a:gd name="T60" fmla="*/ 285 w 306"/>
              <a:gd name="T61" fmla="*/ 164 h 305"/>
              <a:gd name="T62" fmla="*/ 247 w 306"/>
              <a:gd name="T63" fmla="*/ 175 h 305"/>
              <a:gd name="T64" fmla="*/ 236 w 306"/>
              <a:gd name="T65" fmla="*/ 214 h 305"/>
              <a:gd name="T66" fmla="*/ 214 w 306"/>
              <a:gd name="T67" fmla="*/ 236 h 305"/>
              <a:gd name="T68" fmla="*/ 190 w 306"/>
              <a:gd name="T69" fmla="*/ 241 h 305"/>
              <a:gd name="T70" fmla="*/ 164 w 306"/>
              <a:gd name="T71" fmla="*/ 286 h 305"/>
              <a:gd name="T72" fmla="*/ 137 w 306"/>
              <a:gd name="T73" fmla="*/ 254 h 305"/>
              <a:gd name="T74" fmla="*/ 102 w 306"/>
              <a:gd name="T75" fmla="*/ 235 h 305"/>
              <a:gd name="T76" fmla="*/ 67 w 306"/>
              <a:gd name="T77" fmla="*/ 255 h 305"/>
              <a:gd name="T78" fmla="*/ 70 w 306"/>
              <a:gd name="T79" fmla="*/ 214 h 305"/>
              <a:gd name="T80" fmla="*/ 63 w 306"/>
              <a:gd name="T81" fmla="*/ 190 h 305"/>
              <a:gd name="T82" fmla="*/ 19 w 306"/>
              <a:gd name="T83" fmla="*/ 164 h 305"/>
              <a:gd name="T84" fmla="*/ 19 w 306"/>
              <a:gd name="T85" fmla="*/ 140 h 305"/>
              <a:gd name="T86" fmla="*/ 59 w 306"/>
              <a:gd name="T87" fmla="*/ 129 h 305"/>
              <a:gd name="T88" fmla="*/ 70 w 306"/>
              <a:gd name="T89" fmla="*/ 91 h 305"/>
              <a:gd name="T90" fmla="*/ 59 w 306"/>
              <a:gd name="T91" fmla="*/ 56 h 305"/>
              <a:gd name="T92" fmla="*/ 102 w 306"/>
              <a:gd name="T93" fmla="*/ 70 h 305"/>
              <a:gd name="T94" fmla="*/ 135 w 306"/>
              <a:gd name="T95" fmla="*/ 56 h 305"/>
              <a:gd name="T96" fmla="*/ 164 w 306"/>
              <a:gd name="T97" fmla="*/ 19 h 305"/>
              <a:gd name="T98" fmla="*/ 175 w 306"/>
              <a:gd name="T99" fmla="*/ 57 h 305"/>
              <a:gd name="T100" fmla="*/ 214 w 306"/>
              <a:gd name="T101" fmla="*/ 68 h 305"/>
              <a:gd name="T102" fmla="*/ 236 w 306"/>
              <a:gd name="T103" fmla="*/ 91 h 305"/>
              <a:gd name="T104" fmla="*/ 242 w 306"/>
              <a:gd name="T105" fmla="*/ 115 h 305"/>
              <a:gd name="T106" fmla="*/ 285 w 306"/>
              <a:gd name="T107" fmla="*/ 140 h 305"/>
              <a:gd name="T108" fmla="*/ 285 w 306"/>
              <a:gd name="T109" fmla="*/ 164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6" h="305">
                <a:moveTo>
                  <a:pt x="297" y="123"/>
                </a:moveTo>
                <a:lnTo>
                  <a:pt x="263" y="120"/>
                </a:lnTo>
                <a:lnTo>
                  <a:pt x="263" y="120"/>
                </a:lnTo>
                <a:lnTo>
                  <a:pt x="260" y="108"/>
                </a:lnTo>
                <a:lnTo>
                  <a:pt x="255" y="97"/>
                </a:lnTo>
                <a:lnTo>
                  <a:pt x="274" y="72"/>
                </a:lnTo>
                <a:lnTo>
                  <a:pt x="274" y="72"/>
                </a:lnTo>
                <a:lnTo>
                  <a:pt x="276" y="68"/>
                </a:lnTo>
                <a:lnTo>
                  <a:pt x="276" y="65"/>
                </a:lnTo>
                <a:lnTo>
                  <a:pt x="276" y="62"/>
                </a:lnTo>
                <a:lnTo>
                  <a:pt x="274" y="60"/>
                </a:lnTo>
                <a:lnTo>
                  <a:pt x="274" y="60"/>
                </a:lnTo>
                <a:lnTo>
                  <a:pt x="262" y="44"/>
                </a:lnTo>
                <a:lnTo>
                  <a:pt x="246" y="30"/>
                </a:lnTo>
                <a:lnTo>
                  <a:pt x="246" y="30"/>
                </a:lnTo>
                <a:lnTo>
                  <a:pt x="242" y="29"/>
                </a:lnTo>
                <a:lnTo>
                  <a:pt x="239" y="29"/>
                </a:lnTo>
                <a:lnTo>
                  <a:pt x="236" y="29"/>
                </a:lnTo>
                <a:lnTo>
                  <a:pt x="233" y="30"/>
                </a:lnTo>
                <a:lnTo>
                  <a:pt x="207" y="51"/>
                </a:lnTo>
                <a:lnTo>
                  <a:pt x="207" y="51"/>
                </a:lnTo>
                <a:lnTo>
                  <a:pt x="196" y="46"/>
                </a:lnTo>
                <a:lnTo>
                  <a:pt x="186" y="41"/>
                </a:lnTo>
                <a:lnTo>
                  <a:pt x="182" y="9"/>
                </a:lnTo>
                <a:lnTo>
                  <a:pt x="182" y="9"/>
                </a:lnTo>
                <a:lnTo>
                  <a:pt x="180" y="6"/>
                </a:lnTo>
                <a:lnTo>
                  <a:pt x="178" y="3"/>
                </a:lnTo>
                <a:lnTo>
                  <a:pt x="177" y="1"/>
                </a:lnTo>
                <a:lnTo>
                  <a:pt x="174" y="1"/>
                </a:lnTo>
                <a:lnTo>
                  <a:pt x="174" y="1"/>
                </a:lnTo>
                <a:lnTo>
                  <a:pt x="153" y="0"/>
                </a:lnTo>
                <a:lnTo>
                  <a:pt x="132" y="1"/>
                </a:lnTo>
                <a:lnTo>
                  <a:pt x="132" y="1"/>
                </a:lnTo>
                <a:lnTo>
                  <a:pt x="129" y="1"/>
                </a:lnTo>
                <a:lnTo>
                  <a:pt x="126" y="3"/>
                </a:lnTo>
                <a:lnTo>
                  <a:pt x="124" y="6"/>
                </a:lnTo>
                <a:lnTo>
                  <a:pt x="124" y="9"/>
                </a:lnTo>
                <a:lnTo>
                  <a:pt x="119" y="41"/>
                </a:lnTo>
                <a:lnTo>
                  <a:pt x="119" y="41"/>
                </a:lnTo>
                <a:lnTo>
                  <a:pt x="108" y="46"/>
                </a:lnTo>
                <a:lnTo>
                  <a:pt x="99" y="51"/>
                </a:lnTo>
                <a:lnTo>
                  <a:pt x="71" y="30"/>
                </a:lnTo>
                <a:lnTo>
                  <a:pt x="71" y="30"/>
                </a:lnTo>
                <a:lnTo>
                  <a:pt x="68" y="29"/>
                </a:lnTo>
                <a:lnTo>
                  <a:pt x="67" y="29"/>
                </a:lnTo>
                <a:lnTo>
                  <a:pt x="63" y="29"/>
                </a:lnTo>
                <a:lnTo>
                  <a:pt x="60" y="30"/>
                </a:lnTo>
                <a:lnTo>
                  <a:pt x="60" y="30"/>
                </a:lnTo>
                <a:lnTo>
                  <a:pt x="46" y="43"/>
                </a:lnTo>
                <a:lnTo>
                  <a:pt x="43" y="44"/>
                </a:lnTo>
                <a:lnTo>
                  <a:pt x="43" y="44"/>
                </a:lnTo>
                <a:lnTo>
                  <a:pt x="30" y="60"/>
                </a:lnTo>
                <a:lnTo>
                  <a:pt x="30" y="60"/>
                </a:lnTo>
                <a:lnTo>
                  <a:pt x="28" y="62"/>
                </a:lnTo>
                <a:lnTo>
                  <a:pt x="28" y="65"/>
                </a:lnTo>
                <a:lnTo>
                  <a:pt x="28" y="68"/>
                </a:lnTo>
                <a:lnTo>
                  <a:pt x="30" y="72"/>
                </a:lnTo>
                <a:lnTo>
                  <a:pt x="51" y="97"/>
                </a:lnTo>
                <a:lnTo>
                  <a:pt x="51" y="97"/>
                </a:lnTo>
                <a:lnTo>
                  <a:pt x="46" y="108"/>
                </a:lnTo>
                <a:lnTo>
                  <a:pt x="41" y="120"/>
                </a:lnTo>
                <a:lnTo>
                  <a:pt x="9" y="123"/>
                </a:lnTo>
                <a:lnTo>
                  <a:pt x="9" y="123"/>
                </a:lnTo>
                <a:lnTo>
                  <a:pt x="6" y="124"/>
                </a:lnTo>
                <a:lnTo>
                  <a:pt x="4" y="126"/>
                </a:lnTo>
                <a:lnTo>
                  <a:pt x="1" y="128"/>
                </a:lnTo>
                <a:lnTo>
                  <a:pt x="1" y="131"/>
                </a:lnTo>
                <a:lnTo>
                  <a:pt x="1" y="131"/>
                </a:lnTo>
                <a:lnTo>
                  <a:pt x="0" y="150"/>
                </a:lnTo>
                <a:lnTo>
                  <a:pt x="0" y="155"/>
                </a:lnTo>
                <a:lnTo>
                  <a:pt x="0" y="155"/>
                </a:lnTo>
                <a:lnTo>
                  <a:pt x="1" y="174"/>
                </a:lnTo>
                <a:lnTo>
                  <a:pt x="1" y="174"/>
                </a:lnTo>
                <a:lnTo>
                  <a:pt x="1" y="177"/>
                </a:lnTo>
                <a:lnTo>
                  <a:pt x="4" y="179"/>
                </a:lnTo>
                <a:lnTo>
                  <a:pt x="6" y="180"/>
                </a:lnTo>
                <a:lnTo>
                  <a:pt x="9" y="182"/>
                </a:lnTo>
                <a:lnTo>
                  <a:pt x="41" y="185"/>
                </a:lnTo>
                <a:lnTo>
                  <a:pt x="41" y="185"/>
                </a:lnTo>
                <a:lnTo>
                  <a:pt x="46" y="196"/>
                </a:lnTo>
                <a:lnTo>
                  <a:pt x="51" y="207"/>
                </a:lnTo>
                <a:lnTo>
                  <a:pt x="30" y="233"/>
                </a:lnTo>
                <a:lnTo>
                  <a:pt x="30" y="233"/>
                </a:lnTo>
                <a:lnTo>
                  <a:pt x="28" y="236"/>
                </a:lnTo>
                <a:lnTo>
                  <a:pt x="28" y="239"/>
                </a:lnTo>
                <a:lnTo>
                  <a:pt x="28" y="241"/>
                </a:lnTo>
                <a:lnTo>
                  <a:pt x="30" y="244"/>
                </a:lnTo>
                <a:lnTo>
                  <a:pt x="30" y="244"/>
                </a:lnTo>
                <a:lnTo>
                  <a:pt x="43" y="258"/>
                </a:lnTo>
                <a:lnTo>
                  <a:pt x="46" y="262"/>
                </a:lnTo>
                <a:lnTo>
                  <a:pt x="46" y="262"/>
                </a:lnTo>
                <a:lnTo>
                  <a:pt x="60" y="274"/>
                </a:lnTo>
                <a:lnTo>
                  <a:pt x="60" y="274"/>
                </a:lnTo>
                <a:lnTo>
                  <a:pt x="63" y="276"/>
                </a:lnTo>
                <a:lnTo>
                  <a:pt x="67" y="276"/>
                </a:lnTo>
                <a:lnTo>
                  <a:pt x="68" y="276"/>
                </a:lnTo>
                <a:lnTo>
                  <a:pt x="71" y="274"/>
                </a:lnTo>
                <a:lnTo>
                  <a:pt x="99" y="254"/>
                </a:lnTo>
                <a:lnTo>
                  <a:pt x="99" y="254"/>
                </a:lnTo>
                <a:lnTo>
                  <a:pt x="108" y="258"/>
                </a:lnTo>
                <a:lnTo>
                  <a:pt x="119" y="263"/>
                </a:lnTo>
                <a:lnTo>
                  <a:pt x="124" y="295"/>
                </a:lnTo>
                <a:lnTo>
                  <a:pt x="124" y="295"/>
                </a:lnTo>
                <a:lnTo>
                  <a:pt x="124" y="298"/>
                </a:lnTo>
                <a:lnTo>
                  <a:pt x="126" y="302"/>
                </a:lnTo>
                <a:lnTo>
                  <a:pt x="129" y="303"/>
                </a:lnTo>
                <a:lnTo>
                  <a:pt x="132" y="303"/>
                </a:lnTo>
                <a:lnTo>
                  <a:pt x="132" y="303"/>
                </a:lnTo>
                <a:lnTo>
                  <a:pt x="153" y="305"/>
                </a:lnTo>
                <a:lnTo>
                  <a:pt x="153" y="305"/>
                </a:lnTo>
                <a:lnTo>
                  <a:pt x="174" y="303"/>
                </a:lnTo>
                <a:lnTo>
                  <a:pt x="174" y="303"/>
                </a:lnTo>
                <a:lnTo>
                  <a:pt x="177" y="303"/>
                </a:lnTo>
                <a:lnTo>
                  <a:pt x="178" y="302"/>
                </a:lnTo>
                <a:lnTo>
                  <a:pt x="180" y="298"/>
                </a:lnTo>
                <a:lnTo>
                  <a:pt x="182" y="295"/>
                </a:lnTo>
                <a:lnTo>
                  <a:pt x="186" y="263"/>
                </a:lnTo>
                <a:lnTo>
                  <a:pt x="186" y="263"/>
                </a:lnTo>
                <a:lnTo>
                  <a:pt x="196" y="258"/>
                </a:lnTo>
                <a:lnTo>
                  <a:pt x="207" y="254"/>
                </a:lnTo>
                <a:lnTo>
                  <a:pt x="233" y="274"/>
                </a:lnTo>
                <a:lnTo>
                  <a:pt x="233" y="274"/>
                </a:lnTo>
                <a:lnTo>
                  <a:pt x="236" y="276"/>
                </a:lnTo>
                <a:lnTo>
                  <a:pt x="239" y="276"/>
                </a:lnTo>
                <a:lnTo>
                  <a:pt x="242" y="276"/>
                </a:lnTo>
                <a:lnTo>
                  <a:pt x="246" y="274"/>
                </a:lnTo>
                <a:lnTo>
                  <a:pt x="246" y="274"/>
                </a:lnTo>
                <a:lnTo>
                  <a:pt x="262" y="260"/>
                </a:lnTo>
                <a:lnTo>
                  <a:pt x="274" y="244"/>
                </a:lnTo>
                <a:lnTo>
                  <a:pt x="274" y="244"/>
                </a:lnTo>
                <a:lnTo>
                  <a:pt x="276" y="241"/>
                </a:lnTo>
                <a:lnTo>
                  <a:pt x="276" y="239"/>
                </a:lnTo>
                <a:lnTo>
                  <a:pt x="276" y="236"/>
                </a:lnTo>
                <a:lnTo>
                  <a:pt x="274" y="233"/>
                </a:lnTo>
                <a:lnTo>
                  <a:pt x="255" y="207"/>
                </a:lnTo>
                <a:lnTo>
                  <a:pt x="255" y="207"/>
                </a:lnTo>
                <a:lnTo>
                  <a:pt x="260" y="196"/>
                </a:lnTo>
                <a:lnTo>
                  <a:pt x="263" y="185"/>
                </a:lnTo>
                <a:lnTo>
                  <a:pt x="297" y="182"/>
                </a:lnTo>
                <a:lnTo>
                  <a:pt x="297" y="182"/>
                </a:lnTo>
                <a:lnTo>
                  <a:pt x="298" y="180"/>
                </a:lnTo>
                <a:lnTo>
                  <a:pt x="301" y="179"/>
                </a:lnTo>
                <a:lnTo>
                  <a:pt x="303" y="177"/>
                </a:lnTo>
                <a:lnTo>
                  <a:pt x="305" y="174"/>
                </a:lnTo>
                <a:lnTo>
                  <a:pt x="305" y="174"/>
                </a:lnTo>
                <a:lnTo>
                  <a:pt x="306" y="151"/>
                </a:lnTo>
                <a:lnTo>
                  <a:pt x="306" y="151"/>
                </a:lnTo>
                <a:lnTo>
                  <a:pt x="305" y="131"/>
                </a:lnTo>
                <a:lnTo>
                  <a:pt x="305" y="131"/>
                </a:lnTo>
                <a:lnTo>
                  <a:pt x="303" y="128"/>
                </a:lnTo>
                <a:lnTo>
                  <a:pt x="301" y="126"/>
                </a:lnTo>
                <a:lnTo>
                  <a:pt x="298" y="124"/>
                </a:lnTo>
                <a:lnTo>
                  <a:pt x="297" y="123"/>
                </a:lnTo>
                <a:lnTo>
                  <a:pt x="297" y="123"/>
                </a:lnTo>
                <a:close/>
                <a:moveTo>
                  <a:pt x="285" y="164"/>
                </a:moveTo>
                <a:lnTo>
                  <a:pt x="255" y="167"/>
                </a:lnTo>
                <a:lnTo>
                  <a:pt x="255" y="167"/>
                </a:lnTo>
                <a:lnTo>
                  <a:pt x="250" y="171"/>
                </a:lnTo>
                <a:lnTo>
                  <a:pt x="247" y="175"/>
                </a:lnTo>
                <a:lnTo>
                  <a:pt x="247" y="175"/>
                </a:lnTo>
                <a:lnTo>
                  <a:pt x="242" y="190"/>
                </a:lnTo>
                <a:lnTo>
                  <a:pt x="236" y="203"/>
                </a:lnTo>
                <a:lnTo>
                  <a:pt x="236" y="203"/>
                </a:lnTo>
                <a:lnTo>
                  <a:pt x="234" y="207"/>
                </a:lnTo>
                <a:lnTo>
                  <a:pt x="236" y="214"/>
                </a:lnTo>
                <a:lnTo>
                  <a:pt x="255" y="239"/>
                </a:lnTo>
                <a:lnTo>
                  <a:pt x="255" y="239"/>
                </a:lnTo>
                <a:lnTo>
                  <a:pt x="247" y="247"/>
                </a:lnTo>
                <a:lnTo>
                  <a:pt x="239" y="255"/>
                </a:lnTo>
                <a:lnTo>
                  <a:pt x="214" y="236"/>
                </a:lnTo>
                <a:lnTo>
                  <a:pt x="214" y="236"/>
                </a:lnTo>
                <a:lnTo>
                  <a:pt x="209" y="233"/>
                </a:lnTo>
                <a:lnTo>
                  <a:pt x="202" y="235"/>
                </a:lnTo>
                <a:lnTo>
                  <a:pt x="202" y="235"/>
                </a:lnTo>
                <a:lnTo>
                  <a:pt x="190" y="241"/>
                </a:lnTo>
                <a:lnTo>
                  <a:pt x="175" y="246"/>
                </a:lnTo>
                <a:lnTo>
                  <a:pt x="175" y="246"/>
                </a:lnTo>
                <a:lnTo>
                  <a:pt x="170" y="249"/>
                </a:lnTo>
                <a:lnTo>
                  <a:pt x="169" y="254"/>
                </a:lnTo>
                <a:lnTo>
                  <a:pt x="164" y="286"/>
                </a:lnTo>
                <a:lnTo>
                  <a:pt x="164" y="286"/>
                </a:lnTo>
                <a:lnTo>
                  <a:pt x="153" y="286"/>
                </a:lnTo>
                <a:lnTo>
                  <a:pt x="142" y="286"/>
                </a:lnTo>
                <a:lnTo>
                  <a:pt x="137" y="254"/>
                </a:lnTo>
                <a:lnTo>
                  <a:pt x="137" y="254"/>
                </a:lnTo>
                <a:lnTo>
                  <a:pt x="135" y="249"/>
                </a:lnTo>
                <a:lnTo>
                  <a:pt x="131" y="246"/>
                </a:lnTo>
                <a:lnTo>
                  <a:pt x="131" y="246"/>
                </a:lnTo>
                <a:lnTo>
                  <a:pt x="116" y="243"/>
                </a:lnTo>
                <a:lnTo>
                  <a:pt x="102" y="235"/>
                </a:lnTo>
                <a:lnTo>
                  <a:pt x="102" y="235"/>
                </a:lnTo>
                <a:lnTo>
                  <a:pt x="97" y="233"/>
                </a:lnTo>
                <a:lnTo>
                  <a:pt x="91" y="236"/>
                </a:lnTo>
                <a:lnTo>
                  <a:pt x="67" y="255"/>
                </a:lnTo>
                <a:lnTo>
                  <a:pt x="67" y="255"/>
                </a:lnTo>
                <a:lnTo>
                  <a:pt x="59" y="249"/>
                </a:lnTo>
                <a:lnTo>
                  <a:pt x="57" y="246"/>
                </a:lnTo>
                <a:lnTo>
                  <a:pt x="57" y="246"/>
                </a:lnTo>
                <a:lnTo>
                  <a:pt x="49" y="239"/>
                </a:lnTo>
                <a:lnTo>
                  <a:pt x="70" y="214"/>
                </a:lnTo>
                <a:lnTo>
                  <a:pt x="70" y="214"/>
                </a:lnTo>
                <a:lnTo>
                  <a:pt x="71" y="207"/>
                </a:lnTo>
                <a:lnTo>
                  <a:pt x="70" y="203"/>
                </a:lnTo>
                <a:lnTo>
                  <a:pt x="70" y="203"/>
                </a:lnTo>
                <a:lnTo>
                  <a:pt x="63" y="190"/>
                </a:lnTo>
                <a:lnTo>
                  <a:pt x="59" y="175"/>
                </a:lnTo>
                <a:lnTo>
                  <a:pt x="59" y="175"/>
                </a:lnTo>
                <a:lnTo>
                  <a:pt x="55" y="171"/>
                </a:lnTo>
                <a:lnTo>
                  <a:pt x="51" y="167"/>
                </a:lnTo>
                <a:lnTo>
                  <a:pt x="19" y="164"/>
                </a:lnTo>
                <a:lnTo>
                  <a:pt x="19" y="164"/>
                </a:lnTo>
                <a:lnTo>
                  <a:pt x="19" y="155"/>
                </a:lnTo>
                <a:lnTo>
                  <a:pt x="19" y="150"/>
                </a:lnTo>
                <a:lnTo>
                  <a:pt x="19" y="150"/>
                </a:lnTo>
                <a:lnTo>
                  <a:pt x="19" y="140"/>
                </a:lnTo>
                <a:lnTo>
                  <a:pt x="51" y="137"/>
                </a:lnTo>
                <a:lnTo>
                  <a:pt x="51" y="137"/>
                </a:lnTo>
                <a:lnTo>
                  <a:pt x="55" y="134"/>
                </a:lnTo>
                <a:lnTo>
                  <a:pt x="59" y="129"/>
                </a:lnTo>
                <a:lnTo>
                  <a:pt x="59" y="129"/>
                </a:lnTo>
                <a:lnTo>
                  <a:pt x="63" y="115"/>
                </a:lnTo>
                <a:lnTo>
                  <a:pt x="70" y="102"/>
                </a:lnTo>
                <a:lnTo>
                  <a:pt x="70" y="102"/>
                </a:lnTo>
                <a:lnTo>
                  <a:pt x="71" y="96"/>
                </a:lnTo>
                <a:lnTo>
                  <a:pt x="70" y="91"/>
                </a:lnTo>
                <a:lnTo>
                  <a:pt x="49" y="65"/>
                </a:lnTo>
                <a:lnTo>
                  <a:pt x="49" y="65"/>
                </a:lnTo>
                <a:lnTo>
                  <a:pt x="57" y="59"/>
                </a:lnTo>
                <a:lnTo>
                  <a:pt x="59" y="56"/>
                </a:lnTo>
                <a:lnTo>
                  <a:pt x="59" y="56"/>
                </a:lnTo>
                <a:lnTo>
                  <a:pt x="67" y="49"/>
                </a:lnTo>
                <a:lnTo>
                  <a:pt x="91" y="68"/>
                </a:lnTo>
                <a:lnTo>
                  <a:pt x="91" y="68"/>
                </a:lnTo>
                <a:lnTo>
                  <a:pt x="97" y="72"/>
                </a:lnTo>
                <a:lnTo>
                  <a:pt x="102" y="70"/>
                </a:lnTo>
                <a:lnTo>
                  <a:pt x="102" y="70"/>
                </a:lnTo>
                <a:lnTo>
                  <a:pt x="116" y="62"/>
                </a:lnTo>
                <a:lnTo>
                  <a:pt x="131" y="57"/>
                </a:lnTo>
                <a:lnTo>
                  <a:pt x="131" y="57"/>
                </a:lnTo>
                <a:lnTo>
                  <a:pt x="135" y="56"/>
                </a:lnTo>
                <a:lnTo>
                  <a:pt x="137" y="49"/>
                </a:lnTo>
                <a:lnTo>
                  <a:pt x="142" y="19"/>
                </a:lnTo>
                <a:lnTo>
                  <a:pt x="142" y="19"/>
                </a:lnTo>
                <a:lnTo>
                  <a:pt x="153" y="17"/>
                </a:lnTo>
                <a:lnTo>
                  <a:pt x="164" y="19"/>
                </a:lnTo>
                <a:lnTo>
                  <a:pt x="169" y="51"/>
                </a:lnTo>
                <a:lnTo>
                  <a:pt x="169" y="51"/>
                </a:lnTo>
                <a:lnTo>
                  <a:pt x="170" y="56"/>
                </a:lnTo>
                <a:lnTo>
                  <a:pt x="175" y="57"/>
                </a:lnTo>
                <a:lnTo>
                  <a:pt x="175" y="57"/>
                </a:lnTo>
                <a:lnTo>
                  <a:pt x="190" y="62"/>
                </a:lnTo>
                <a:lnTo>
                  <a:pt x="202" y="70"/>
                </a:lnTo>
                <a:lnTo>
                  <a:pt x="202" y="70"/>
                </a:lnTo>
                <a:lnTo>
                  <a:pt x="209" y="72"/>
                </a:lnTo>
                <a:lnTo>
                  <a:pt x="214" y="68"/>
                </a:lnTo>
                <a:lnTo>
                  <a:pt x="239" y="49"/>
                </a:lnTo>
                <a:lnTo>
                  <a:pt x="239" y="49"/>
                </a:lnTo>
                <a:lnTo>
                  <a:pt x="247" y="57"/>
                </a:lnTo>
                <a:lnTo>
                  <a:pt x="255" y="65"/>
                </a:lnTo>
                <a:lnTo>
                  <a:pt x="236" y="91"/>
                </a:lnTo>
                <a:lnTo>
                  <a:pt x="236" y="91"/>
                </a:lnTo>
                <a:lnTo>
                  <a:pt x="234" y="96"/>
                </a:lnTo>
                <a:lnTo>
                  <a:pt x="236" y="102"/>
                </a:lnTo>
                <a:lnTo>
                  <a:pt x="236" y="102"/>
                </a:lnTo>
                <a:lnTo>
                  <a:pt x="242" y="115"/>
                </a:lnTo>
                <a:lnTo>
                  <a:pt x="247" y="129"/>
                </a:lnTo>
                <a:lnTo>
                  <a:pt x="247" y="129"/>
                </a:lnTo>
                <a:lnTo>
                  <a:pt x="250" y="134"/>
                </a:lnTo>
                <a:lnTo>
                  <a:pt x="255" y="137"/>
                </a:lnTo>
                <a:lnTo>
                  <a:pt x="285" y="140"/>
                </a:lnTo>
                <a:lnTo>
                  <a:pt x="285" y="140"/>
                </a:lnTo>
                <a:lnTo>
                  <a:pt x="287" y="151"/>
                </a:lnTo>
                <a:lnTo>
                  <a:pt x="287" y="151"/>
                </a:lnTo>
                <a:lnTo>
                  <a:pt x="285" y="164"/>
                </a:lnTo>
                <a:lnTo>
                  <a:pt x="285" y="164"/>
                </a:lnTo>
                <a:close/>
              </a:path>
            </a:pathLst>
          </a:custGeom>
          <a:solidFill>
            <a:schemeClr val="tx2"/>
          </a:solidFill>
          <a:ln>
            <a:solidFill>
              <a:schemeClr val="tx2"/>
            </a:solidFill>
          </a:ln>
        </p:spPr>
        <p:txBody>
          <a:bodyPr vert="horz" wrap="square" lIns="91440" tIns="45720" rIns="91440" bIns="45720" numCol="1" anchor="t" anchorCtr="0" compatLnSpc="1"/>
          <a:p>
            <a:endParaRPr lang="en-US">
              <a:solidFill>
                <a:srgbClr val="FF0000"/>
              </a:solidFill>
            </a:endParaRPr>
          </a:p>
        </p:txBody>
      </p:sp>
      <p:sp>
        <p:nvSpPr>
          <p:cNvPr id="1050861" name="Freeform 51"/>
          <p:cNvSpPr>
            <a:spLocks noEditPoints="1"/>
          </p:cNvSpPr>
          <p:nvPr/>
        </p:nvSpPr>
        <p:spPr bwMode="auto">
          <a:xfrm>
            <a:off x="2456712" y="1711457"/>
            <a:ext cx="140192" cy="142906"/>
          </a:xfrm>
          <a:custGeom>
            <a:avLst/>
            <a:gdLst>
              <a:gd name="T0" fmla="*/ 214 w 219"/>
              <a:gd name="T1" fmla="*/ 91 h 220"/>
              <a:gd name="T2" fmla="*/ 219 w 219"/>
              <a:gd name="T3" fmla="*/ 82 h 220"/>
              <a:gd name="T4" fmla="*/ 204 w 219"/>
              <a:gd name="T5" fmla="*/ 50 h 220"/>
              <a:gd name="T6" fmla="*/ 174 w 219"/>
              <a:gd name="T7" fmla="*/ 54 h 220"/>
              <a:gd name="T8" fmla="*/ 169 w 219"/>
              <a:gd name="T9" fmla="*/ 18 h 220"/>
              <a:gd name="T10" fmla="*/ 152 w 219"/>
              <a:gd name="T11" fmla="*/ 5 h 220"/>
              <a:gd name="T12" fmla="*/ 129 w 219"/>
              <a:gd name="T13" fmla="*/ 3 h 220"/>
              <a:gd name="T14" fmla="*/ 91 w 219"/>
              <a:gd name="T15" fmla="*/ 5 h 220"/>
              <a:gd name="T16" fmla="*/ 80 w 219"/>
              <a:gd name="T17" fmla="*/ 0 h 220"/>
              <a:gd name="T18" fmla="*/ 51 w 219"/>
              <a:gd name="T19" fmla="*/ 13 h 220"/>
              <a:gd name="T20" fmla="*/ 48 w 219"/>
              <a:gd name="T21" fmla="*/ 24 h 220"/>
              <a:gd name="T22" fmla="*/ 22 w 219"/>
              <a:gd name="T23" fmla="*/ 50 h 220"/>
              <a:gd name="T24" fmla="*/ 11 w 219"/>
              <a:gd name="T25" fmla="*/ 53 h 220"/>
              <a:gd name="T26" fmla="*/ 0 w 219"/>
              <a:gd name="T27" fmla="*/ 82 h 220"/>
              <a:gd name="T28" fmla="*/ 24 w 219"/>
              <a:gd name="T29" fmla="*/ 104 h 220"/>
              <a:gd name="T30" fmla="*/ 2 w 219"/>
              <a:gd name="T31" fmla="*/ 131 h 220"/>
              <a:gd name="T32" fmla="*/ 5 w 219"/>
              <a:gd name="T33" fmla="*/ 153 h 220"/>
              <a:gd name="T34" fmla="*/ 14 w 219"/>
              <a:gd name="T35" fmla="*/ 169 h 220"/>
              <a:gd name="T36" fmla="*/ 43 w 219"/>
              <a:gd name="T37" fmla="*/ 166 h 220"/>
              <a:gd name="T38" fmla="*/ 48 w 219"/>
              <a:gd name="T39" fmla="*/ 203 h 220"/>
              <a:gd name="T40" fmla="*/ 67 w 219"/>
              <a:gd name="T41" fmla="*/ 214 h 220"/>
              <a:gd name="T42" fmla="*/ 88 w 219"/>
              <a:gd name="T43" fmla="*/ 219 h 220"/>
              <a:gd name="T44" fmla="*/ 128 w 219"/>
              <a:gd name="T45" fmla="*/ 216 h 220"/>
              <a:gd name="T46" fmla="*/ 137 w 219"/>
              <a:gd name="T47" fmla="*/ 219 h 220"/>
              <a:gd name="T48" fmla="*/ 169 w 219"/>
              <a:gd name="T49" fmla="*/ 204 h 220"/>
              <a:gd name="T50" fmla="*/ 164 w 219"/>
              <a:gd name="T51" fmla="*/ 176 h 220"/>
              <a:gd name="T52" fmla="*/ 203 w 219"/>
              <a:gd name="T53" fmla="*/ 171 h 220"/>
              <a:gd name="T54" fmla="*/ 214 w 219"/>
              <a:gd name="T55" fmla="*/ 153 h 220"/>
              <a:gd name="T56" fmla="*/ 217 w 219"/>
              <a:gd name="T57" fmla="*/ 129 h 220"/>
              <a:gd name="T58" fmla="*/ 193 w 219"/>
              <a:gd name="T59" fmla="*/ 152 h 220"/>
              <a:gd name="T60" fmla="*/ 164 w 219"/>
              <a:gd name="T61" fmla="*/ 150 h 220"/>
              <a:gd name="T62" fmla="*/ 145 w 219"/>
              <a:gd name="T63" fmla="*/ 174 h 220"/>
              <a:gd name="T64" fmla="*/ 129 w 219"/>
              <a:gd name="T65" fmla="*/ 181 h 220"/>
              <a:gd name="T66" fmla="*/ 99 w 219"/>
              <a:gd name="T67" fmla="*/ 177 h 220"/>
              <a:gd name="T68" fmla="*/ 80 w 219"/>
              <a:gd name="T69" fmla="*/ 200 h 220"/>
              <a:gd name="T70" fmla="*/ 73 w 219"/>
              <a:gd name="T71" fmla="*/ 174 h 220"/>
              <a:gd name="T72" fmla="*/ 54 w 219"/>
              <a:gd name="T73" fmla="*/ 150 h 220"/>
              <a:gd name="T74" fmla="*/ 24 w 219"/>
              <a:gd name="T75" fmla="*/ 152 h 220"/>
              <a:gd name="T76" fmla="*/ 38 w 219"/>
              <a:gd name="T77" fmla="*/ 131 h 220"/>
              <a:gd name="T78" fmla="*/ 41 w 219"/>
              <a:gd name="T79" fmla="*/ 110 h 220"/>
              <a:gd name="T80" fmla="*/ 19 w 219"/>
              <a:gd name="T81" fmla="*/ 80 h 220"/>
              <a:gd name="T82" fmla="*/ 24 w 219"/>
              <a:gd name="T83" fmla="*/ 69 h 220"/>
              <a:gd name="T84" fmla="*/ 54 w 219"/>
              <a:gd name="T85" fmla="*/ 70 h 220"/>
              <a:gd name="T86" fmla="*/ 73 w 219"/>
              <a:gd name="T87" fmla="*/ 46 h 220"/>
              <a:gd name="T88" fmla="*/ 73 w 219"/>
              <a:gd name="T89" fmla="*/ 22 h 220"/>
              <a:gd name="T90" fmla="*/ 99 w 219"/>
              <a:gd name="T91" fmla="*/ 43 h 220"/>
              <a:gd name="T92" fmla="*/ 125 w 219"/>
              <a:gd name="T93" fmla="*/ 43 h 220"/>
              <a:gd name="T94" fmla="*/ 145 w 219"/>
              <a:gd name="T95" fmla="*/ 22 h 220"/>
              <a:gd name="T96" fmla="*/ 149 w 219"/>
              <a:gd name="T97" fmla="*/ 56 h 220"/>
              <a:gd name="T98" fmla="*/ 168 w 219"/>
              <a:gd name="T99" fmla="*/ 74 h 220"/>
              <a:gd name="T100" fmla="*/ 180 w 219"/>
              <a:gd name="T101" fmla="*/ 90 h 220"/>
              <a:gd name="T102" fmla="*/ 177 w 219"/>
              <a:gd name="T103" fmla="*/ 110 h 220"/>
              <a:gd name="T104" fmla="*/ 198 w 219"/>
              <a:gd name="T105" fmla="*/ 14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220">
                <a:moveTo>
                  <a:pt x="214" y="128"/>
                </a:moveTo>
                <a:lnTo>
                  <a:pt x="195" y="117"/>
                </a:lnTo>
                <a:lnTo>
                  <a:pt x="195" y="117"/>
                </a:lnTo>
                <a:lnTo>
                  <a:pt x="195" y="102"/>
                </a:lnTo>
                <a:lnTo>
                  <a:pt x="214" y="91"/>
                </a:lnTo>
                <a:lnTo>
                  <a:pt x="214" y="91"/>
                </a:lnTo>
                <a:lnTo>
                  <a:pt x="217" y="90"/>
                </a:lnTo>
                <a:lnTo>
                  <a:pt x="219" y="88"/>
                </a:lnTo>
                <a:lnTo>
                  <a:pt x="219" y="85"/>
                </a:lnTo>
                <a:lnTo>
                  <a:pt x="219" y="82"/>
                </a:lnTo>
                <a:lnTo>
                  <a:pt x="219" y="82"/>
                </a:lnTo>
                <a:lnTo>
                  <a:pt x="214" y="67"/>
                </a:lnTo>
                <a:lnTo>
                  <a:pt x="206" y="53"/>
                </a:lnTo>
                <a:lnTo>
                  <a:pt x="206" y="53"/>
                </a:lnTo>
                <a:lnTo>
                  <a:pt x="204" y="50"/>
                </a:lnTo>
                <a:lnTo>
                  <a:pt x="201" y="48"/>
                </a:lnTo>
                <a:lnTo>
                  <a:pt x="200" y="48"/>
                </a:lnTo>
                <a:lnTo>
                  <a:pt x="196" y="48"/>
                </a:lnTo>
                <a:lnTo>
                  <a:pt x="174" y="54"/>
                </a:lnTo>
                <a:lnTo>
                  <a:pt x="174" y="54"/>
                </a:lnTo>
                <a:lnTo>
                  <a:pt x="164" y="45"/>
                </a:lnTo>
                <a:lnTo>
                  <a:pt x="171" y="22"/>
                </a:lnTo>
                <a:lnTo>
                  <a:pt x="171" y="22"/>
                </a:lnTo>
                <a:lnTo>
                  <a:pt x="171" y="19"/>
                </a:lnTo>
                <a:lnTo>
                  <a:pt x="169" y="18"/>
                </a:lnTo>
                <a:lnTo>
                  <a:pt x="168" y="14"/>
                </a:lnTo>
                <a:lnTo>
                  <a:pt x="166" y="13"/>
                </a:lnTo>
                <a:lnTo>
                  <a:pt x="166" y="13"/>
                </a:lnTo>
                <a:lnTo>
                  <a:pt x="152" y="5"/>
                </a:lnTo>
                <a:lnTo>
                  <a:pt x="152" y="5"/>
                </a:lnTo>
                <a:lnTo>
                  <a:pt x="137" y="0"/>
                </a:lnTo>
                <a:lnTo>
                  <a:pt x="137" y="0"/>
                </a:lnTo>
                <a:lnTo>
                  <a:pt x="134" y="0"/>
                </a:lnTo>
                <a:lnTo>
                  <a:pt x="131" y="2"/>
                </a:lnTo>
                <a:lnTo>
                  <a:pt x="129" y="3"/>
                </a:lnTo>
                <a:lnTo>
                  <a:pt x="126" y="5"/>
                </a:lnTo>
                <a:lnTo>
                  <a:pt x="115" y="24"/>
                </a:lnTo>
                <a:lnTo>
                  <a:pt x="115" y="24"/>
                </a:lnTo>
                <a:lnTo>
                  <a:pt x="102" y="24"/>
                </a:lnTo>
                <a:lnTo>
                  <a:pt x="91" y="5"/>
                </a:lnTo>
                <a:lnTo>
                  <a:pt x="91" y="5"/>
                </a:lnTo>
                <a:lnTo>
                  <a:pt x="89" y="3"/>
                </a:lnTo>
                <a:lnTo>
                  <a:pt x="86" y="2"/>
                </a:lnTo>
                <a:lnTo>
                  <a:pt x="83" y="0"/>
                </a:lnTo>
                <a:lnTo>
                  <a:pt x="80" y="0"/>
                </a:lnTo>
                <a:lnTo>
                  <a:pt x="80" y="0"/>
                </a:lnTo>
                <a:lnTo>
                  <a:pt x="67" y="5"/>
                </a:lnTo>
                <a:lnTo>
                  <a:pt x="64" y="6"/>
                </a:lnTo>
                <a:lnTo>
                  <a:pt x="64" y="6"/>
                </a:lnTo>
                <a:lnTo>
                  <a:pt x="51" y="13"/>
                </a:lnTo>
                <a:lnTo>
                  <a:pt x="51" y="13"/>
                </a:lnTo>
                <a:lnTo>
                  <a:pt x="49" y="14"/>
                </a:lnTo>
                <a:lnTo>
                  <a:pt x="48" y="18"/>
                </a:lnTo>
                <a:lnTo>
                  <a:pt x="46" y="21"/>
                </a:lnTo>
                <a:lnTo>
                  <a:pt x="48" y="24"/>
                </a:lnTo>
                <a:lnTo>
                  <a:pt x="53" y="45"/>
                </a:lnTo>
                <a:lnTo>
                  <a:pt x="53" y="45"/>
                </a:lnTo>
                <a:lnTo>
                  <a:pt x="43" y="54"/>
                </a:lnTo>
                <a:lnTo>
                  <a:pt x="22" y="50"/>
                </a:lnTo>
                <a:lnTo>
                  <a:pt x="22" y="50"/>
                </a:lnTo>
                <a:lnTo>
                  <a:pt x="19" y="48"/>
                </a:lnTo>
                <a:lnTo>
                  <a:pt x="16" y="50"/>
                </a:lnTo>
                <a:lnTo>
                  <a:pt x="13" y="51"/>
                </a:lnTo>
                <a:lnTo>
                  <a:pt x="11" y="53"/>
                </a:lnTo>
                <a:lnTo>
                  <a:pt x="11" y="53"/>
                </a:lnTo>
                <a:lnTo>
                  <a:pt x="5" y="66"/>
                </a:lnTo>
                <a:lnTo>
                  <a:pt x="3" y="69"/>
                </a:lnTo>
                <a:lnTo>
                  <a:pt x="3" y="69"/>
                </a:lnTo>
                <a:lnTo>
                  <a:pt x="0" y="82"/>
                </a:lnTo>
                <a:lnTo>
                  <a:pt x="0" y="82"/>
                </a:lnTo>
                <a:lnTo>
                  <a:pt x="0" y="85"/>
                </a:lnTo>
                <a:lnTo>
                  <a:pt x="0" y="88"/>
                </a:lnTo>
                <a:lnTo>
                  <a:pt x="2" y="91"/>
                </a:lnTo>
                <a:lnTo>
                  <a:pt x="5" y="93"/>
                </a:lnTo>
                <a:lnTo>
                  <a:pt x="24" y="104"/>
                </a:lnTo>
                <a:lnTo>
                  <a:pt x="24" y="104"/>
                </a:lnTo>
                <a:lnTo>
                  <a:pt x="24" y="117"/>
                </a:lnTo>
                <a:lnTo>
                  <a:pt x="5" y="128"/>
                </a:lnTo>
                <a:lnTo>
                  <a:pt x="5" y="128"/>
                </a:lnTo>
                <a:lnTo>
                  <a:pt x="2" y="131"/>
                </a:lnTo>
                <a:lnTo>
                  <a:pt x="0" y="133"/>
                </a:lnTo>
                <a:lnTo>
                  <a:pt x="0" y="136"/>
                </a:lnTo>
                <a:lnTo>
                  <a:pt x="0" y="139"/>
                </a:lnTo>
                <a:lnTo>
                  <a:pt x="0" y="139"/>
                </a:lnTo>
                <a:lnTo>
                  <a:pt x="5" y="153"/>
                </a:lnTo>
                <a:lnTo>
                  <a:pt x="5" y="155"/>
                </a:lnTo>
                <a:lnTo>
                  <a:pt x="5" y="155"/>
                </a:lnTo>
                <a:lnTo>
                  <a:pt x="11" y="168"/>
                </a:lnTo>
                <a:lnTo>
                  <a:pt x="11" y="168"/>
                </a:lnTo>
                <a:lnTo>
                  <a:pt x="14" y="169"/>
                </a:lnTo>
                <a:lnTo>
                  <a:pt x="16" y="171"/>
                </a:lnTo>
                <a:lnTo>
                  <a:pt x="19" y="173"/>
                </a:lnTo>
                <a:lnTo>
                  <a:pt x="22" y="173"/>
                </a:lnTo>
                <a:lnTo>
                  <a:pt x="43" y="166"/>
                </a:lnTo>
                <a:lnTo>
                  <a:pt x="43" y="166"/>
                </a:lnTo>
                <a:lnTo>
                  <a:pt x="54" y="176"/>
                </a:lnTo>
                <a:lnTo>
                  <a:pt x="48" y="197"/>
                </a:lnTo>
                <a:lnTo>
                  <a:pt x="48" y="197"/>
                </a:lnTo>
                <a:lnTo>
                  <a:pt x="48" y="200"/>
                </a:lnTo>
                <a:lnTo>
                  <a:pt x="48" y="203"/>
                </a:lnTo>
                <a:lnTo>
                  <a:pt x="49" y="206"/>
                </a:lnTo>
                <a:lnTo>
                  <a:pt x="53" y="208"/>
                </a:lnTo>
                <a:lnTo>
                  <a:pt x="53" y="208"/>
                </a:lnTo>
                <a:lnTo>
                  <a:pt x="67" y="214"/>
                </a:lnTo>
                <a:lnTo>
                  <a:pt x="67" y="214"/>
                </a:lnTo>
                <a:lnTo>
                  <a:pt x="81" y="219"/>
                </a:lnTo>
                <a:lnTo>
                  <a:pt x="81" y="219"/>
                </a:lnTo>
                <a:lnTo>
                  <a:pt x="83" y="220"/>
                </a:lnTo>
                <a:lnTo>
                  <a:pt x="83" y="220"/>
                </a:lnTo>
                <a:lnTo>
                  <a:pt x="88" y="219"/>
                </a:lnTo>
                <a:lnTo>
                  <a:pt x="91" y="216"/>
                </a:lnTo>
                <a:lnTo>
                  <a:pt x="102" y="197"/>
                </a:lnTo>
                <a:lnTo>
                  <a:pt x="102" y="197"/>
                </a:lnTo>
                <a:lnTo>
                  <a:pt x="117" y="197"/>
                </a:lnTo>
                <a:lnTo>
                  <a:pt x="128" y="216"/>
                </a:lnTo>
                <a:lnTo>
                  <a:pt x="128" y="216"/>
                </a:lnTo>
                <a:lnTo>
                  <a:pt x="129" y="217"/>
                </a:lnTo>
                <a:lnTo>
                  <a:pt x="133" y="219"/>
                </a:lnTo>
                <a:lnTo>
                  <a:pt x="136" y="219"/>
                </a:lnTo>
                <a:lnTo>
                  <a:pt x="137" y="219"/>
                </a:lnTo>
                <a:lnTo>
                  <a:pt x="137" y="219"/>
                </a:lnTo>
                <a:lnTo>
                  <a:pt x="153" y="214"/>
                </a:lnTo>
                <a:lnTo>
                  <a:pt x="166" y="208"/>
                </a:lnTo>
                <a:lnTo>
                  <a:pt x="166" y="208"/>
                </a:lnTo>
                <a:lnTo>
                  <a:pt x="169" y="204"/>
                </a:lnTo>
                <a:lnTo>
                  <a:pt x="171" y="203"/>
                </a:lnTo>
                <a:lnTo>
                  <a:pt x="171" y="200"/>
                </a:lnTo>
                <a:lnTo>
                  <a:pt x="171" y="197"/>
                </a:lnTo>
                <a:lnTo>
                  <a:pt x="164" y="176"/>
                </a:lnTo>
                <a:lnTo>
                  <a:pt x="164" y="176"/>
                </a:lnTo>
                <a:lnTo>
                  <a:pt x="176" y="166"/>
                </a:lnTo>
                <a:lnTo>
                  <a:pt x="196" y="171"/>
                </a:lnTo>
                <a:lnTo>
                  <a:pt x="196" y="171"/>
                </a:lnTo>
                <a:lnTo>
                  <a:pt x="200" y="171"/>
                </a:lnTo>
                <a:lnTo>
                  <a:pt x="203" y="171"/>
                </a:lnTo>
                <a:lnTo>
                  <a:pt x="204" y="169"/>
                </a:lnTo>
                <a:lnTo>
                  <a:pt x="208" y="166"/>
                </a:lnTo>
                <a:lnTo>
                  <a:pt x="208" y="166"/>
                </a:lnTo>
                <a:lnTo>
                  <a:pt x="214" y="153"/>
                </a:lnTo>
                <a:lnTo>
                  <a:pt x="214" y="153"/>
                </a:lnTo>
                <a:lnTo>
                  <a:pt x="219" y="137"/>
                </a:lnTo>
                <a:lnTo>
                  <a:pt x="219" y="137"/>
                </a:lnTo>
                <a:lnTo>
                  <a:pt x="219" y="134"/>
                </a:lnTo>
                <a:lnTo>
                  <a:pt x="219" y="133"/>
                </a:lnTo>
                <a:lnTo>
                  <a:pt x="217" y="129"/>
                </a:lnTo>
                <a:lnTo>
                  <a:pt x="214" y="128"/>
                </a:lnTo>
                <a:lnTo>
                  <a:pt x="214" y="128"/>
                </a:lnTo>
                <a:close/>
                <a:moveTo>
                  <a:pt x="196" y="145"/>
                </a:moveTo>
                <a:lnTo>
                  <a:pt x="196" y="145"/>
                </a:lnTo>
                <a:lnTo>
                  <a:pt x="193" y="152"/>
                </a:lnTo>
                <a:lnTo>
                  <a:pt x="174" y="145"/>
                </a:lnTo>
                <a:lnTo>
                  <a:pt x="174" y="145"/>
                </a:lnTo>
                <a:lnTo>
                  <a:pt x="168" y="145"/>
                </a:lnTo>
                <a:lnTo>
                  <a:pt x="164" y="150"/>
                </a:lnTo>
                <a:lnTo>
                  <a:pt x="164" y="150"/>
                </a:lnTo>
                <a:lnTo>
                  <a:pt x="156" y="158"/>
                </a:lnTo>
                <a:lnTo>
                  <a:pt x="149" y="165"/>
                </a:lnTo>
                <a:lnTo>
                  <a:pt x="149" y="165"/>
                </a:lnTo>
                <a:lnTo>
                  <a:pt x="145" y="169"/>
                </a:lnTo>
                <a:lnTo>
                  <a:pt x="145" y="174"/>
                </a:lnTo>
                <a:lnTo>
                  <a:pt x="152" y="195"/>
                </a:lnTo>
                <a:lnTo>
                  <a:pt x="152" y="195"/>
                </a:lnTo>
                <a:lnTo>
                  <a:pt x="141" y="200"/>
                </a:lnTo>
                <a:lnTo>
                  <a:pt x="129" y="181"/>
                </a:lnTo>
                <a:lnTo>
                  <a:pt x="129" y="181"/>
                </a:lnTo>
                <a:lnTo>
                  <a:pt x="126" y="177"/>
                </a:lnTo>
                <a:lnTo>
                  <a:pt x="120" y="176"/>
                </a:lnTo>
                <a:lnTo>
                  <a:pt x="120" y="176"/>
                </a:lnTo>
                <a:lnTo>
                  <a:pt x="110" y="177"/>
                </a:lnTo>
                <a:lnTo>
                  <a:pt x="99" y="177"/>
                </a:lnTo>
                <a:lnTo>
                  <a:pt x="99" y="177"/>
                </a:lnTo>
                <a:lnTo>
                  <a:pt x="94" y="177"/>
                </a:lnTo>
                <a:lnTo>
                  <a:pt x="89" y="181"/>
                </a:lnTo>
                <a:lnTo>
                  <a:pt x="80" y="200"/>
                </a:lnTo>
                <a:lnTo>
                  <a:pt x="80" y="200"/>
                </a:lnTo>
                <a:lnTo>
                  <a:pt x="73" y="197"/>
                </a:lnTo>
                <a:lnTo>
                  <a:pt x="73" y="197"/>
                </a:lnTo>
                <a:lnTo>
                  <a:pt x="69" y="195"/>
                </a:lnTo>
                <a:lnTo>
                  <a:pt x="73" y="174"/>
                </a:lnTo>
                <a:lnTo>
                  <a:pt x="73" y="174"/>
                </a:lnTo>
                <a:lnTo>
                  <a:pt x="73" y="169"/>
                </a:lnTo>
                <a:lnTo>
                  <a:pt x="70" y="165"/>
                </a:lnTo>
                <a:lnTo>
                  <a:pt x="70" y="165"/>
                </a:lnTo>
                <a:lnTo>
                  <a:pt x="62" y="158"/>
                </a:lnTo>
                <a:lnTo>
                  <a:pt x="54" y="150"/>
                </a:lnTo>
                <a:lnTo>
                  <a:pt x="54" y="150"/>
                </a:lnTo>
                <a:lnTo>
                  <a:pt x="51" y="147"/>
                </a:lnTo>
                <a:lnTo>
                  <a:pt x="45" y="147"/>
                </a:lnTo>
                <a:lnTo>
                  <a:pt x="24" y="152"/>
                </a:lnTo>
                <a:lnTo>
                  <a:pt x="24" y="152"/>
                </a:lnTo>
                <a:lnTo>
                  <a:pt x="22" y="147"/>
                </a:lnTo>
                <a:lnTo>
                  <a:pt x="22" y="145"/>
                </a:lnTo>
                <a:lnTo>
                  <a:pt x="22" y="145"/>
                </a:lnTo>
                <a:lnTo>
                  <a:pt x="21" y="141"/>
                </a:lnTo>
                <a:lnTo>
                  <a:pt x="38" y="131"/>
                </a:lnTo>
                <a:lnTo>
                  <a:pt x="38" y="131"/>
                </a:lnTo>
                <a:lnTo>
                  <a:pt x="41" y="126"/>
                </a:lnTo>
                <a:lnTo>
                  <a:pt x="43" y="121"/>
                </a:lnTo>
                <a:lnTo>
                  <a:pt x="43" y="121"/>
                </a:lnTo>
                <a:lnTo>
                  <a:pt x="41" y="110"/>
                </a:lnTo>
                <a:lnTo>
                  <a:pt x="43" y="99"/>
                </a:lnTo>
                <a:lnTo>
                  <a:pt x="43" y="99"/>
                </a:lnTo>
                <a:lnTo>
                  <a:pt x="41" y="94"/>
                </a:lnTo>
                <a:lnTo>
                  <a:pt x="38" y="90"/>
                </a:lnTo>
                <a:lnTo>
                  <a:pt x="19" y="80"/>
                </a:lnTo>
                <a:lnTo>
                  <a:pt x="19" y="80"/>
                </a:lnTo>
                <a:lnTo>
                  <a:pt x="21" y="75"/>
                </a:lnTo>
                <a:lnTo>
                  <a:pt x="22" y="74"/>
                </a:lnTo>
                <a:lnTo>
                  <a:pt x="22" y="74"/>
                </a:lnTo>
                <a:lnTo>
                  <a:pt x="24" y="69"/>
                </a:lnTo>
                <a:lnTo>
                  <a:pt x="45" y="74"/>
                </a:lnTo>
                <a:lnTo>
                  <a:pt x="45" y="74"/>
                </a:lnTo>
                <a:lnTo>
                  <a:pt x="49" y="74"/>
                </a:lnTo>
                <a:lnTo>
                  <a:pt x="54" y="70"/>
                </a:lnTo>
                <a:lnTo>
                  <a:pt x="54" y="70"/>
                </a:lnTo>
                <a:lnTo>
                  <a:pt x="61" y="62"/>
                </a:lnTo>
                <a:lnTo>
                  <a:pt x="69" y="56"/>
                </a:lnTo>
                <a:lnTo>
                  <a:pt x="69" y="56"/>
                </a:lnTo>
                <a:lnTo>
                  <a:pt x="72" y="51"/>
                </a:lnTo>
                <a:lnTo>
                  <a:pt x="73" y="46"/>
                </a:lnTo>
                <a:lnTo>
                  <a:pt x="67" y="26"/>
                </a:lnTo>
                <a:lnTo>
                  <a:pt x="67" y="26"/>
                </a:lnTo>
                <a:lnTo>
                  <a:pt x="72" y="24"/>
                </a:lnTo>
                <a:lnTo>
                  <a:pt x="73" y="22"/>
                </a:lnTo>
                <a:lnTo>
                  <a:pt x="73" y="22"/>
                </a:lnTo>
                <a:lnTo>
                  <a:pt x="78" y="21"/>
                </a:lnTo>
                <a:lnTo>
                  <a:pt x="89" y="38"/>
                </a:lnTo>
                <a:lnTo>
                  <a:pt x="89" y="38"/>
                </a:lnTo>
                <a:lnTo>
                  <a:pt x="93" y="43"/>
                </a:lnTo>
                <a:lnTo>
                  <a:pt x="99" y="43"/>
                </a:lnTo>
                <a:lnTo>
                  <a:pt x="99" y="43"/>
                </a:lnTo>
                <a:lnTo>
                  <a:pt x="109" y="43"/>
                </a:lnTo>
                <a:lnTo>
                  <a:pt x="120" y="43"/>
                </a:lnTo>
                <a:lnTo>
                  <a:pt x="120" y="43"/>
                </a:lnTo>
                <a:lnTo>
                  <a:pt x="125" y="43"/>
                </a:lnTo>
                <a:lnTo>
                  <a:pt x="129" y="38"/>
                </a:lnTo>
                <a:lnTo>
                  <a:pt x="139" y="21"/>
                </a:lnTo>
                <a:lnTo>
                  <a:pt x="139" y="21"/>
                </a:lnTo>
                <a:lnTo>
                  <a:pt x="145" y="22"/>
                </a:lnTo>
                <a:lnTo>
                  <a:pt x="145" y="22"/>
                </a:lnTo>
                <a:lnTo>
                  <a:pt x="150" y="26"/>
                </a:lnTo>
                <a:lnTo>
                  <a:pt x="145" y="45"/>
                </a:lnTo>
                <a:lnTo>
                  <a:pt x="145" y="45"/>
                </a:lnTo>
                <a:lnTo>
                  <a:pt x="145" y="51"/>
                </a:lnTo>
                <a:lnTo>
                  <a:pt x="149" y="56"/>
                </a:lnTo>
                <a:lnTo>
                  <a:pt x="149" y="56"/>
                </a:lnTo>
                <a:lnTo>
                  <a:pt x="156" y="62"/>
                </a:lnTo>
                <a:lnTo>
                  <a:pt x="163" y="70"/>
                </a:lnTo>
                <a:lnTo>
                  <a:pt x="163" y="70"/>
                </a:lnTo>
                <a:lnTo>
                  <a:pt x="168" y="74"/>
                </a:lnTo>
                <a:lnTo>
                  <a:pt x="174" y="74"/>
                </a:lnTo>
                <a:lnTo>
                  <a:pt x="193" y="69"/>
                </a:lnTo>
                <a:lnTo>
                  <a:pt x="193" y="69"/>
                </a:lnTo>
                <a:lnTo>
                  <a:pt x="198" y="80"/>
                </a:lnTo>
                <a:lnTo>
                  <a:pt x="180" y="90"/>
                </a:lnTo>
                <a:lnTo>
                  <a:pt x="180" y="90"/>
                </a:lnTo>
                <a:lnTo>
                  <a:pt x="176" y="94"/>
                </a:lnTo>
                <a:lnTo>
                  <a:pt x="176" y="99"/>
                </a:lnTo>
                <a:lnTo>
                  <a:pt x="176" y="99"/>
                </a:lnTo>
                <a:lnTo>
                  <a:pt x="177" y="110"/>
                </a:lnTo>
                <a:lnTo>
                  <a:pt x="176" y="120"/>
                </a:lnTo>
                <a:lnTo>
                  <a:pt x="176" y="120"/>
                </a:lnTo>
                <a:lnTo>
                  <a:pt x="177" y="126"/>
                </a:lnTo>
                <a:lnTo>
                  <a:pt x="180" y="129"/>
                </a:lnTo>
                <a:lnTo>
                  <a:pt x="198" y="141"/>
                </a:lnTo>
                <a:lnTo>
                  <a:pt x="198" y="141"/>
                </a:lnTo>
                <a:lnTo>
                  <a:pt x="196" y="145"/>
                </a:lnTo>
                <a:lnTo>
                  <a:pt x="196" y="145"/>
                </a:lnTo>
                <a:close/>
              </a:path>
            </a:pathLst>
          </a:custGeom>
          <a:solidFill>
            <a:schemeClr val="tx2"/>
          </a:solidFill>
          <a:ln>
            <a:solidFill>
              <a:schemeClr val="tx2"/>
            </a:solidFill>
          </a:ln>
        </p:spPr>
        <p:txBody>
          <a:bodyPr vert="horz" wrap="square" lIns="91440" tIns="45720" rIns="91440" bIns="45720" numCol="1" anchor="t" anchorCtr="0" compatLnSpc="1"/>
          <a:p>
            <a:endParaRPr lang="en-US">
              <a:solidFill>
                <a:srgbClr val="FF0000"/>
              </a:solidFill>
            </a:endParaRPr>
          </a:p>
        </p:txBody>
      </p:sp>
      <p:sp>
        <p:nvSpPr>
          <p:cNvPr id="1050862" name="Freeform 103"/>
          <p:cNvSpPr>
            <a:spLocks noChangeAspect="1" noEditPoints="1"/>
          </p:cNvSpPr>
          <p:nvPr/>
        </p:nvSpPr>
        <p:spPr bwMode="auto">
          <a:xfrm>
            <a:off x="820352" y="1854388"/>
            <a:ext cx="323612" cy="210637"/>
          </a:xfrm>
          <a:custGeom>
            <a:avLst/>
            <a:gdLst>
              <a:gd name="T0" fmla="*/ 211 w 244"/>
              <a:gd name="T1" fmla="*/ 49 h 142"/>
              <a:gd name="T2" fmla="*/ 164 w 244"/>
              <a:gd name="T3" fmla="*/ 110 h 142"/>
              <a:gd name="T4" fmla="*/ 153 w 244"/>
              <a:gd name="T5" fmla="*/ 109 h 142"/>
              <a:gd name="T6" fmla="*/ 104 w 244"/>
              <a:gd name="T7" fmla="*/ 17 h 142"/>
              <a:gd name="T8" fmla="*/ 70 w 244"/>
              <a:gd name="T9" fmla="*/ 17 h 142"/>
              <a:gd name="T10" fmla="*/ 28 w 244"/>
              <a:gd name="T11" fmla="*/ 49 h 142"/>
              <a:gd name="T12" fmla="*/ 0 w 244"/>
              <a:gd name="T13" fmla="*/ 61 h 142"/>
              <a:gd name="T14" fmla="*/ 17 w 244"/>
              <a:gd name="T15" fmla="*/ 78 h 142"/>
              <a:gd name="T16" fmla="*/ 33 w 244"/>
              <a:gd name="T17" fmla="*/ 57 h 142"/>
              <a:gd name="T18" fmla="*/ 87 w 244"/>
              <a:gd name="T19" fmla="*/ 34 h 142"/>
              <a:gd name="T20" fmla="*/ 92 w 244"/>
              <a:gd name="T21" fmla="*/ 33 h 142"/>
              <a:gd name="T22" fmla="*/ 140 w 244"/>
              <a:gd name="T23" fmla="*/ 125 h 142"/>
              <a:gd name="T24" fmla="*/ 174 w 244"/>
              <a:gd name="T25" fmla="*/ 125 h 142"/>
              <a:gd name="T26" fmla="*/ 220 w 244"/>
              <a:gd name="T27" fmla="*/ 64 h 142"/>
              <a:gd name="T28" fmla="*/ 228 w 244"/>
              <a:gd name="T29" fmla="*/ 66 h 142"/>
              <a:gd name="T30" fmla="*/ 228 w 244"/>
              <a:gd name="T31" fmla="*/ 32 h 142"/>
              <a:gd name="T32" fmla="*/ 10 w 244"/>
              <a:gd name="T33" fmla="*/ 61 h 142"/>
              <a:gd name="T34" fmla="*/ 17 w 244"/>
              <a:gd name="T35" fmla="*/ 55 h 142"/>
              <a:gd name="T36" fmla="*/ 23 w 244"/>
              <a:gd name="T37" fmla="*/ 58 h 142"/>
              <a:gd name="T38" fmla="*/ 24 w 244"/>
              <a:gd name="T39" fmla="*/ 61 h 142"/>
              <a:gd name="T40" fmla="*/ 87 w 244"/>
              <a:gd name="T41" fmla="*/ 24 h 142"/>
              <a:gd name="T42" fmla="*/ 82 w 244"/>
              <a:gd name="T43" fmla="*/ 12 h 142"/>
              <a:gd name="T44" fmla="*/ 94 w 244"/>
              <a:gd name="T45" fmla="*/ 17 h 142"/>
              <a:gd name="T46" fmla="*/ 91 w 244"/>
              <a:gd name="T47" fmla="*/ 23 h 142"/>
              <a:gd name="T48" fmla="*/ 87 w 244"/>
              <a:gd name="T49" fmla="*/ 24 h 142"/>
              <a:gd name="T50" fmla="*/ 150 w 244"/>
              <a:gd name="T51" fmla="*/ 125 h 142"/>
              <a:gd name="T52" fmla="*/ 157 w 244"/>
              <a:gd name="T53" fmla="*/ 118 h 142"/>
              <a:gd name="T54" fmla="*/ 162 w 244"/>
              <a:gd name="T55" fmla="*/ 120 h 142"/>
              <a:gd name="T56" fmla="*/ 164 w 244"/>
              <a:gd name="T57" fmla="*/ 125 h 142"/>
              <a:gd name="T58" fmla="*/ 228 w 244"/>
              <a:gd name="T59" fmla="*/ 56 h 142"/>
              <a:gd name="T60" fmla="*/ 223 w 244"/>
              <a:gd name="T61" fmla="*/ 44 h 142"/>
              <a:gd name="T62" fmla="*/ 234 w 244"/>
              <a:gd name="T63" fmla="*/ 4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4" h="142">
                <a:moveTo>
                  <a:pt x="228" y="32"/>
                </a:moveTo>
                <a:cubicBezTo>
                  <a:pt x="218" y="32"/>
                  <a:pt x="211" y="39"/>
                  <a:pt x="211" y="49"/>
                </a:cubicBezTo>
                <a:cubicBezTo>
                  <a:pt x="211" y="52"/>
                  <a:pt x="211" y="55"/>
                  <a:pt x="213" y="57"/>
                </a:cubicBezTo>
                <a:cubicBezTo>
                  <a:pt x="164" y="110"/>
                  <a:pt x="164" y="110"/>
                  <a:pt x="164" y="110"/>
                </a:cubicBezTo>
                <a:cubicBezTo>
                  <a:pt x="162" y="109"/>
                  <a:pt x="160" y="108"/>
                  <a:pt x="157" y="108"/>
                </a:cubicBezTo>
                <a:cubicBezTo>
                  <a:pt x="156" y="108"/>
                  <a:pt x="154" y="109"/>
                  <a:pt x="153" y="109"/>
                </a:cubicBezTo>
                <a:cubicBezTo>
                  <a:pt x="100" y="28"/>
                  <a:pt x="100" y="28"/>
                  <a:pt x="100" y="28"/>
                </a:cubicBezTo>
                <a:cubicBezTo>
                  <a:pt x="102" y="25"/>
                  <a:pt x="104" y="21"/>
                  <a:pt x="104" y="17"/>
                </a:cubicBezTo>
                <a:cubicBezTo>
                  <a:pt x="104" y="7"/>
                  <a:pt x="96" y="0"/>
                  <a:pt x="87" y="0"/>
                </a:cubicBezTo>
                <a:cubicBezTo>
                  <a:pt x="78" y="0"/>
                  <a:pt x="70" y="7"/>
                  <a:pt x="70" y="17"/>
                </a:cubicBezTo>
                <a:cubicBezTo>
                  <a:pt x="70" y="18"/>
                  <a:pt x="70" y="20"/>
                  <a:pt x="71" y="21"/>
                </a:cubicBezTo>
                <a:cubicBezTo>
                  <a:pt x="28" y="49"/>
                  <a:pt x="28" y="49"/>
                  <a:pt x="28" y="49"/>
                </a:cubicBezTo>
                <a:cubicBezTo>
                  <a:pt x="25" y="46"/>
                  <a:pt x="21" y="44"/>
                  <a:pt x="17" y="44"/>
                </a:cubicBezTo>
                <a:cubicBezTo>
                  <a:pt x="7" y="44"/>
                  <a:pt x="0" y="52"/>
                  <a:pt x="0" y="61"/>
                </a:cubicBezTo>
                <a:cubicBezTo>
                  <a:pt x="0" y="71"/>
                  <a:pt x="7" y="78"/>
                  <a:pt x="17" y="78"/>
                </a:cubicBezTo>
                <a:cubicBezTo>
                  <a:pt x="17" y="78"/>
                  <a:pt x="17" y="78"/>
                  <a:pt x="17" y="78"/>
                </a:cubicBezTo>
                <a:cubicBezTo>
                  <a:pt x="26" y="78"/>
                  <a:pt x="34" y="71"/>
                  <a:pt x="34" y="61"/>
                </a:cubicBezTo>
                <a:cubicBezTo>
                  <a:pt x="34" y="60"/>
                  <a:pt x="33" y="58"/>
                  <a:pt x="33" y="57"/>
                </a:cubicBezTo>
                <a:cubicBezTo>
                  <a:pt x="76" y="30"/>
                  <a:pt x="76" y="30"/>
                  <a:pt x="76" y="30"/>
                </a:cubicBezTo>
                <a:cubicBezTo>
                  <a:pt x="79" y="32"/>
                  <a:pt x="83" y="34"/>
                  <a:pt x="87" y="34"/>
                </a:cubicBezTo>
                <a:cubicBezTo>
                  <a:pt x="87" y="34"/>
                  <a:pt x="87" y="34"/>
                  <a:pt x="87" y="34"/>
                </a:cubicBezTo>
                <a:cubicBezTo>
                  <a:pt x="89" y="34"/>
                  <a:pt x="90" y="33"/>
                  <a:pt x="92" y="33"/>
                </a:cubicBezTo>
                <a:cubicBezTo>
                  <a:pt x="144" y="115"/>
                  <a:pt x="144" y="115"/>
                  <a:pt x="144" y="115"/>
                </a:cubicBezTo>
                <a:cubicBezTo>
                  <a:pt x="142" y="117"/>
                  <a:pt x="140" y="121"/>
                  <a:pt x="140" y="125"/>
                </a:cubicBezTo>
                <a:cubicBezTo>
                  <a:pt x="140" y="135"/>
                  <a:pt x="148" y="142"/>
                  <a:pt x="157" y="142"/>
                </a:cubicBezTo>
                <a:cubicBezTo>
                  <a:pt x="167" y="142"/>
                  <a:pt x="174" y="135"/>
                  <a:pt x="174" y="125"/>
                </a:cubicBezTo>
                <a:cubicBezTo>
                  <a:pt x="174" y="122"/>
                  <a:pt x="173" y="119"/>
                  <a:pt x="172" y="117"/>
                </a:cubicBezTo>
                <a:cubicBezTo>
                  <a:pt x="220" y="64"/>
                  <a:pt x="220" y="64"/>
                  <a:pt x="220" y="64"/>
                </a:cubicBezTo>
                <a:cubicBezTo>
                  <a:pt x="223" y="65"/>
                  <a:pt x="225" y="66"/>
                  <a:pt x="228" y="66"/>
                </a:cubicBezTo>
                <a:cubicBezTo>
                  <a:pt x="228" y="66"/>
                  <a:pt x="228" y="66"/>
                  <a:pt x="228" y="66"/>
                </a:cubicBezTo>
                <a:cubicBezTo>
                  <a:pt x="237" y="66"/>
                  <a:pt x="244" y="58"/>
                  <a:pt x="244" y="49"/>
                </a:cubicBezTo>
                <a:cubicBezTo>
                  <a:pt x="244" y="39"/>
                  <a:pt x="237" y="32"/>
                  <a:pt x="228" y="32"/>
                </a:cubicBezTo>
                <a:close/>
                <a:moveTo>
                  <a:pt x="17" y="68"/>
                </a:moveTo>
                <a:cubicBezTo>
                  <a:pt x="13" y="68"/>
                  <a:pt x="10" y="65"/>
                  <a:pt x="10" y="61"/>
                </a:cubicBezTo>
                <a:cubicBezTo>
                  <a:pt x="10" y="60"/>
                  <a:pt x="11" y="58"/>
                  <a:pt x="12" y="57"/>
                </a:cubicBezTo>
                <a:cubicBezTo>
                  <a:pt x="13" y="55"/>
                  <a:pt x="15" y="55"/>
                  <a:pt x="17" y="55"/>
                </a:cubicBezTo>
                <a:cubicBezTo>
                  <a:pt x="19" y="55"/>
                  <a:pt x="21" y="56"/>
                  <a:pt x="23" y="58"/>
                </a:cubicBezTo>
                <a:cubicBezTo>
                  <a:pt x="23" y="58"/>
                  <a:pt x="23" y="58"/>
                  <a:pt x="23" y="58"/>
                </a:cubicBezTo>
                <a:cubicBezTo>
                  <a:pt x="23" y="58"/>
                  <a:pt x="23" y="58"/>
                  <a:pt x="23" y="58"/>
                </a:cubicBezTo>
                <a:cubicBezTo>
                  <a:pt x="23" y="59"/>
                  <a:pt x="24" y="60"/>
                  <a:pt x="24" y="61"/>
                </a:cubicBezTo>
                <a:cubicBezTo>
                  <a:pt x="24" y="65"/>
                  <a:pt x="21" y="68"/>
                  <a:pt x="17" y="68"/>
                </a:cubicBezTo>
                <a:close/>
                <a:moveTo>
                  <a:pt x="87" y="24"/>
                </a:moveTo>
                <a:cubicBezTo>
                  <a:pt x="83" y="24"/>
                  <a:pt x="80" y="21"/>
                  <a:pt x="80" y="17"/>
                </a:cubicBezTo>
                <a:cubicBezTo>
                  <a:pt x="80" y="15"/>
                  <a:pt x="81" y="13"/>
                  <a:pt x="82" y="12"/>
                </a:cubicBezTo>
                <a:cubicBezTo>
                  <a:pt x="83" y="11"/>
                  <a:pt x="85" y="10"/>
                  <a:pt x="87" y="10"/>
                </a:cubicBezTo>
                <a:cubicBezTo>
                  <a:pt x="91" y="10"/>
                  <a:pt x="94" y="13"/>
                  <a:pt x="94" y="17"/>
                </a:cubicBezTo>
                <a:cubicBezTo>
                  <a:pt x="94" y="19"/>
                  <a:pt x="93" y="21"/>
                  <a:pt x="91" y="23"/>
                </a:cubicBezTo>
                <a:cubicBezTo>
                  <a:pt x="91" y="23"/>
                  <a:pt x="91" y="23"/>
                  <a:pt x="91" y="23"/>
                </a:cubicBezTo>
                <a:cubicBezTo>
                  <a:pt x="91" y="23"/>
                  <a:pt x="91" y="23"/>
                  <a:pt x="91" y="23"/>
                </a:cubicBezTo>
                <a:cubicBezTo>
                  <a:pt x="90" y="23"/>
                  <a:pt x="88" y="24"/>
                  <a:pt x="87" y="24"/>
                </a:cubicBezTo>
                <a:close/>
                <a:moveTo>
                  <a:pt x="157" y="132"/>
                </a:moveTo>
                <a:cubicBezTo>
                  <a:pt x="153" y="132"/>
                  <a:pt x="150" y="129"/>
                  <a:pt x="150" y="125"/>
                </a:cubicBezTo>
                <a:cubicBezTo>
                  <a:pt x="150" y="123"/>
                  <a:pt x="151" y="122"/>
                  <a:pt x="152" y="120"/>
                </a:cubicBezTo>
                <a:cubicBezTo>
                  <a:pt x="154" y="119"/>
                  <a:pt x="155" y="118"/>
                  <a:pt x="157" y="118"/>
                </a:cubicBezTo>
                <a:cubicBezTo>
                  <a:pt x="159" y="118"/>
                  <a:pt x="161" y="119"/>
                  <a:pt x="162" y="120"/>
                </a:cubicBezTo>
                <a:cubicBezTo>
                  <a:pt x="162" y="120"/>
                  <a:pt x="162" y="120"/>
                  <a:pt x="162" y="120"/>
                </a:cubicBezTo>
                <a:cubicBezTo>
                  <a:pt x="162" y="120"/>
                  <a:pt x="162" y="120"/>
                  <a:pt x="162" y="120"/>
                </a:cubicBezTo>
                <a:cubicBezTo>
                  <a:pt x="163" y="122"/>
                  <a:pt x="164" y="123"/>
                  <a:pt x="164" y="125"/>
                </a:cubicBezTo>
                <a:cubicBezTo>
                  <a:pt x="164" y="129"/>
                  <a:pt x="161" y="132"/>
                  <a:pt x="157" y="132"/>
                </a:cubicBezTo>
                <a:close/>
                <a:moveTo>
                  <a:pt x="228" y="56"/>
                </a:moveTo>
                <a:cubicBezTo>
                  <a:pt x="224" y="56"/>
                  <a:pt x="221" y="52"/>
                  <a:pt x="221" y="49"/>
                </a:cubicBezTo>
                <a:cubicBezTo>
                  <a:pt x="221" y="47"/>
                  <a:pt x="221" y="45"/>
                  <a:pt x="223" y="44"/>
                </a:cubicBezTo>
                <a:cubicBezTo>
                  <a:pt x="224" y="42"/>
                  <a:pt x="226" y="42"/>
                  <a:pt x="228" y="42"/>
                </a:cubicBezTo>
                <a:cubicBezTo>
                  <a:pt x="231" y="42"/>
                  <a:pt x="234" y="45"/>
                  <a:pt x="234" y="49"/>
                </a:cubicBezTo>
                <a:cubicBezTo>
                  <a:pt x="234" y="52"/>
                  <a:pt x="231" y="56"/>
                  <a:pt x="228" y="56"/>
                </a:cubicBezTo>
                <a:close/>
              </a:path>
            </a:pathLst>
          </a:custGeom>
          <a:solidFill>
            <a:schemeClr val="tx2"/>
          </a:solidFill>
          <a:ln>
            <a:noFill/>
          </a:ln>
        </p:spPr>
        <p:txBody>
          <a:bodyPr vert="horz" wrap="square" lIns="71323" tIns="35662" rIns="71323" bIns="35662" numCol="1" anchor="t" anchorCtr="0" compatLnSpc="1"/>
          <a:p>
            <a:endParaRPr lang="en-US" dirty="0">
              <a:solidFill>
                <a:srgbClr val="5C5C5C"/>
              </a:solidFill>
            </a:endParaRPr>
          </a:p>
        </p:txBody>
      </p:sp>
      <p:grpSp>
        <p:nvGrpSpPr>
          <p:cNvPr id="445" name="Group 104"/>
          <p:cNvGrpSpPr>
            <a:grpSpLocks noChangeAspect="1"/>
          </p:cNvGrpSpPr>
          <p:nvPr/>
        </p:nvGrpSpPr>
        <p:grpSpPr>
          <a:xfrm>
            <a:off x="1007680" y="2208602"/>
            <a:ext cx="314391" cy="303359"/>
            <a:chOff x="2967038" y="1314450"/>
            <a:chExt cx="554038" cy="592138"/>
          </a:xfrm>
          <a:solidFill>
            <a:schemeClr val="tx2"/>
          </a:solidFill>
        </p:grpSpPr>
        <p:sp>
          <p:nvSpPr>
            <p:cNvPr id="1050863" name="Freeform 84"/>
            <p:cNvSpPr>
              <a:spLocks noEditPoints="1"/>
            </p:cNvSpPr>
            <p:nvPr/>
          </p:nvSpPr>
          <p:spPr bwMode="auto">
            <a:xfrm>
              <a:off x="3200400" y="1568450"/>
              <a:ext cx="85725" cy="85725"/>
            </a:xfrm>
            <a:custGeom>
              <a:avLst/>
              <a:gdLst>
                <a:gd name="T0" fmla="*/ 18 w 35"/>
                <a:gd name="T1" fmla="*/ 0 h 35"/>
                <a:gd name="T2" fmla="*/ 0 w 35"/>
                <a:gd name="T3" fmla="*/ 17 h 35"/>
                <a:gd name="T4" fmla="*/ 18 w 35"/>
                <a:gd name="T5" fmla="*/ 35 h 35"/>
                <a:gd name="T6" fmla="*/ 35 w 35"/>
                <a:gd name="T7" fmla="*/ 17 h 35"/>
                <a:gd name="T8" fmla="*/ 18 w 35"/>
                <a:gd name="T9" fmla="*/ 0 h 35"/>
                <a:gd name="T10" fmla="*/ 18 w 35"/>
                <a:gd name="T11" fmla="*/ 25 h 35"/>
                <a:gd name="T12" fmla="*/ 10 w 35"/>
                <a:gd name="T13" fmla="*/ 17 h 35"/>
                <a:gd name="T14" fmla="*/ 18 w 35"/>
                <a:gd name="T15" fmla="*/ 9 h 35"/>
                <a:gd name="T16" fmla="*/ 25 w 35"/>
                <a:gd name="T17" fmla="*/ 17 h 35"/>
                <a:gd name="T18" fmla="*/ 18 w 35"/>
                <a:gd name="T19"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0"/>
                  </a:moveTo>
                  <a:cubicBezTo>
                    <a:pt x="8" y="0"/>
                    <a:pt x="0" y="7"/>
                    <a:pt x="0" y="17"/>
                  </a:cubicBezTo>
                  <a:cubicBezTo>
                    <a:pt x="0" y="27"/>
                    <a:pt x="8" y="35"/>
                    <a:pt x="18" y="35"/>
                  </a:cubicBezTo>
                  <a:cubicBezTo>
                    <a:pt x="27" y="35"/>
                    <a:pt x="35" y="27"/>
                    <a:pt x="35" y="17"/>
                  </a:cubicBezTo>
                  <a:cubicBezTo>
                    <a:pt x="35" y="7"/>
                    <a:pt x="27" y="0"/>
                    <a:pt x="18" y="0"/>
                  </a:cubicBezTo>
                  <a:close/>
                  <a:moveTo>
                    <a:pt x="18" y="25"/>
                  </a:moveTo>
                  <a:cubicBezTo>
                    <a:pt x="13" y="25"/>
                    <a:pt x="10" y="21"/>
                    <a:pt x="10" y="17"/>
                  </a:cubicBezTo>
                  <a:cubicBezTo>
                    <a:pt x="10" y="13"/>
                    <a:pt x="13" y="9"/>
                    <a:pt x="18" y="9"/>
                  </a:cubicBezTo>
                  <a:cubicBezTo>
                    <a:pt x="22" y="9"/>
                    <a:pt x="25" y="13"/>
                    <a:pt x="25" y="17"/>
                  </a:cubicBezTo>
                  <a:cubicBezTo>
                    <a:pt x="25" y="21"/>
                    <a:pt x="22" y="25"/>
                    <a:pt x="18" y="25"/>
                  </a:cubicBezTo>
                  <a:close/>
                </a:path>
              </a:pathLst>
            </a:custGeom>
            <a:grpFill/>
            <a:ln>
              <a:noFill/>
            </a:ln>
          </p:spPr>
          <p:txBody>
            <a:bodyPr vert="horz" wrap="square" lIns="91440" tIns="45720" rIns="91440" bIns="45720" numCol="1" anchor="t" anchorCtr="0" compatLnSpc="1"/>
            <a:p>
              <a:endParaRPr lang="en-US" dirty="0">
                <a:solidFill>
                  <a:srgbClr val="5C5C5C"/>
                </a:solidFill>
              </a:endParaRPr>
            </a:p>
          </p:txBody>
        </p:sp>
        <p:sp>
          <p:nvSpPr>
            <p:cNvPr id="1050864" name="Freeform 85"/>
            <p:cNvSpPr>
              <a:spLocks noEditPoints="1"/>
            </p:cNvSpPr>
            <p:nvPr/>
          </p:nvSpPr>
          <p:spPr bwMode="auto">
            <a:xfrm>
              <a:off x="2967038" y="1314450"/>
              <a:ext cx="554038" cy="592138"/>
            </a:xfrm>
            <a:custGeom>
              <a:avLst/>
              <a:gdLst>
                <a:gd name="T0" fmla="*/ 219 w 228"/>
                <a:gd name="T1" fmla="*/ 60 h 243"/>
                <a:gd name="T2" fmla="*/ 159 w 228"/>
                <a:gd name="T3" fmla="*/ 44 h 243"/>
                <a:gd name="T4" fmla="*/ 70 w 228"/>
                <a:gd name="T5" fmla="*/ 44 h 243"/>
                <a:gd name="T6" fmla="*/ 9 w 228"/>
                <a:gd name="T7" fmla="*/ 60 h 243"/>
                <a:gd name="T8" fmla="*/ 25 w 228"/>
                <a:gd name="T9" fmla="*/ 121 h 243"/>
                <a:gd name="T10" fmla="*/ 50 w 228"/>
                <a:gd name="T11" fmla="*/ 200 h 243"/>
                <a:gd name="T12" fmla="*/ 114 w 228"/>
                <a:gd name="T13" fmla="*/ 243 h 243"/>
                <a:gd name="T14" fmla="*/ 178 w 228"/>
                <a:gd name="T15" fmla="*/ 200 h 243"/>
                <a:gd name="T16" fmla="*/ 203 w 228"/>
                <a:gd name="T17" fmla="*/ 121 h 243"/>
                <a:gd name="T18" fmla="*/ 178 w 228"/>
                <a:gd name="T19" fmla="*/ 52 h 243"/>
                <a:gd name="T20" fmla="*/ 200 w 228"/>
                <a:gd name="T21" fmla="*/ 109 h 243"/>
                <a:gd name="T22" fmla="*/ 169 w 228"/>
                <a:gd name="T23" fmla="*/ 89 h 243"/>
                <a:gd name="T24" fmla="*/ 178 w 228"/>
                <a:gd name="T25" fmla="*/ 52 h 243"/>
                <a:gd name="T26" fmla="*/ 114 w 228"/>
                <a:gd name="T27" fmla="*/ 174 h 243"/>
                <a:gd name="T28" fmla="*/ 68 w 228"/>
                <a:gd name="T29" fmla="*/ 148 h 243"/>
                <a:gd name="T30" fmla="*/ 68 w 228"/>
                <a:gd name="T31" fmla="*/ 95 h 243"/>
                <a:gd name="T32" fmla="*/ 114 w 228"/>
                <a:gd name="T33" fmla="*/ 68 h 243"/>
                <a:gd name="T34" fmla="*/ 160 w 228"/>
                <a:gd name="T35" fmla="*/ 95 h 243"/>
                <a:gd name="T36" fmla="*/ 160 w 228"/>
                <a:gd name="T37" fmla="*/ 148 h 243"/>
                <a:gd name="T38" fmla="*/ 158 w 228"/>
                <a:gd name="T39" fmla="*/ 161 h 243"/>
                <a:gd name="T40" fmla="*/ 126 w 228"/>
                <a:gd name="T41" fmla="*/ 179 h 243"/>
                <a:gd name="T42" fmla="*/ 158 w 228"/>
                <a:gd name="T43" fmla="*/ 161 h 243"/>
                <a:gd name="T44" fmla="*/ 76 w 228"/>
                <a:gd name="T45" fmla="*/ 187 h 243"/>
                <a:gd name="T46" fmla="*/ 86 w 228"/>
                <a:gd name="T47" fmla="*/ 171 h 243"/>
                <a:gd name="T48" fmla="*/ 58 w 228"/>
                <a:gd name="T49" fmla="*/ 139 h 243"/>
                <a:gd name="T50" fmla="*/ 58 w 228"/>
                <a:gd name="T51" fmla="*/ 103 h 243"/>
                <a:gd name="T52" fmla="*/ 58 w 228"/>
                <a:gd name="T53" fmla="*/ 139 h 243"/>
                <a:gd name="T54" fmla="*/ 76 w 228"/>
                <a:gd name="T55" fmla="*/ 55 h 243"/>
                <a:gd name="T56" fmla="*/ 86 w 228"/>
                <a:gd name="T57" fmla="*/ 71 h 243"/>
                <a:gd name="T58" fmla="*/ 126 w 228"/>
                <a:gd name="T59" fmla="*/ 63 h 243"/>
                <a:gd name="T60" fmla="*/ 158 w 228"/>
                <a:gd name="T61" fmla="*/ 81 h 243"/>
                <a:gd name="T62" fmla="*/ 126 w 228"/>
                <a:gd name="T63" fmla="*/ 63 h 243"/>
                <a:gd name="T64" fmla="*/ 190 w 228"/>
                <a:gd name="T65" fmla="*/ 121 h 243"/>
                <a:gd name="T66" fmla="*/ 171 w 228"/>
                <a:gd name="T67" fmla="*/ 121 h 243"/>
                <a:gd name="T68" fmla="*/ 114 w 228"/>
                <a:gd name="T69" fmla="*/ 9 h 243"/>
                <a:gd name="T70" fmla="*/ 114 w 228"/>
                <a:gd name="T71" fmla="*/ 57 h 243"/>
                <a:gd name="T72" fmla="*/ 114 w 228"/>
                <a:gd name="T73" fmla="*/ 9 h 243"/>
                <a:gd name="T74" fmla="*/ 17 w 228"/>
                <a:gd name="T75" fmla="*/ 65 h 243"/>
                <a:gd name="T76" fmla="*/ 66 w 228"/>
                <a:gd name="T77" fmla="*/ 53 h 243"/>
                <a:gd name="T78" fmla="*/ 32 w 228"/>
                <a:gd name="T79" fmla="*/ 113 h 243"/>
                <a:gd name="T80" fmla="*/ 50 w 228"/>
                <a:gd name="T81" fmla="*/ 190 h 243"/>
                <a:gd name="T82" fmla="*/ 32 w 228"/>
                <a:gd name="T83" fmla="*/ 129 h 243"/>
                <a:gd name="T84" fmla="*/ 66 w 228"/>
                <a:gd name="T85" fmla="*/ 189 h 243"/>
                <a:gd name="T86" fmla="*/ 114 w 228"/>
                <a:gd name="T87" fmla="*/ 233 h 243"/>
                <a:gd name="T88" fmla="*/ 114 w 228"/>
                <a:gd name="T89" fmla="*/ 185 h 243"/>
                <a:gd name="T90" fmla="*/ 114 w 228"/>
                <a:gd name="T91" fmla="*/ 233 h 243"/>
                <a:gd name="T92" fmla="*/ 178 w 228"/>
                <a:gd name="T93" fmla="*/ 190 h 243"/>
                <a:gd name="T94" fmla="*/ 169 w 228"/>
                <a:gd name="T95" fmla="*/ 153 h 243"/>
                <a:gd name="T96" fmla="*/ 211 w 228"/>
                <a:gd name="T97" fmla="*/ 17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8" h="243">
                  <a:moveTo>
                    <a:pt x="208" y="115"/>
                  </a:moveTo>
                  <a:cubicBezTo>
                    <a:pt x="223" y="93"/>
                    <a:pt x="227" y="74"/>
                    <a:pt x="219" y="60"/>
                  </a:cubicBezTo>
                  <a:cubicBezTo>
                    <a:pt x="213" y="49"/>
                    <a:pt x="198" y="42"/>
                    <a:pt x="178" y="42"/>
                  </a:cubicBezTo>
                  <a:cubicBezTo>
                    <a:pt x="172" y="42"/>
                    <a:pt x="165" y="43"/>
                    <a:pt x="159" y="44"/>
                  </a:cubicBezTo>
                  <a:cubicBezTo>
                    <a:pt x="148" y="17"/>
                    <a:pt x="132" y="0"/>
                    <a:pt x="114" y="0"/>
                  </a:cubicBezTo>
                  <a:cubicBezTo>
                    <a:pt x="96" y="0"/>
                    <a:pt x="80" y="17"/>
                    <a:pt x="70" y="44"/>
                  </a:cubicBezTo>
                  <a:cubicBezTo>
                    <a:pt x="63" y="43"/>
                    <a:pt x="56" y="42"/>
                    <a:pt x="50" y="42"/>
                  </a:cubicBezTo>
                  <a:cubicBezTo>
                    <a:pt x="30" y="42"/>
                    <a:pt x="16" y="49"/>
                    <a:pt x="9" y="60"/>
                  </a:cubicBezTo>
                  <a:cubicBezTo>
                    <a:pt x="1" y="74"/>
                    <a:pt x="5" y="93"/>
                    <a:pt x="20" y="115"/>
                  </a:cubicBezTo>
                  <a:cubicBezTo>
                    <a:pt x="22" y="117"/>
                    <a:pt x="23" y="119"/>
                    <a:pt x="25" y="121"/>
                  </a:cubicBezTo>
                  <a:cubicBezTo>
                    <a:pt x="7" y="144"/>
                    <a:pt x="0" y="166"/>
                    <a:pt x="9" y="182"/>
                  </a:cubicBezTo>
                  <a:cubicBezTo>
                    <a:pt x="16" y="194"/>
                    <a:pt x="30" y="200"/>
                    <a:pt x="50" y="200"/>
                  </a:cubicBezTo>
                  <a:cubicBezTo>
                    <a:pt x="56" y="200"/>
                    <a:pt x="63" y="199"/>
                    <a:pt x="70" y="198"/>
                  </a:cubicBezTo>
                  <a:cubicBezTo>
                    <a:pt x="80" y="225"/>
                    <a:pt x="96" y="243"/>
                    <a:pt x="114" y="243"/>
                  </a:cubicBezTo>
                  <a:cubicBezTo>
                    <a:pt x="132" y="243"/>
                    <a:pt x="148" y="225"/>
                    <a:pt x="159" y="198"/>
                  </a:cubicBezTo>
                  <a:cubicBezTo>
                    <a:pt x="165" y="199"/>
                    <a:pt x="172" y="200"/>
                    <a:pt x="178" y="200"/>
                  </a:cubicBezTo>
                  <a:cubicBezTo>
                    <a:pt x="198" y="200"/>
                    <a:pt x="213" y="194"/>
                    <a:pt x="219" y="182"/>
                  </a:cubicBezTo>
                  <a:cubicBezTo>
                    <a:pt x="228" y="166"/>
                    <a:pt x="222" y="144"/>
                    <a:pt x="203" y="121"/>
                  </a:cubicBezTo>
                  <a:cubicBezTo>
                    <a:pt x="205" y="119"/>
                    <a:pt x="206" y="117"/>
                    <a:pt x="208" y="115"/>
                  </a:cubicBezTo>
                  <a:close/>
                  <a:moveTo>
                    <a:pt x="178" y="52"/>
                  </a:moveTo>
                  <a:cubicBezTo>
                    <a:pt x="194" y="52"/>
                    <a:pt x="206" y="57"/>
                    <a:pt x="211" y="65"/>
                  </a:cubicBezTo>
                  <a:cubicBezTo>
                    <a:pt x="217" y="75"/>
                    <a:pt x="213" y="91"/>
                    <a:pt x="200" y="109"/>
                  </a:cubicBezTo>
                  <a:cubicBezTo>
                    <a:pt x="199" y="110"/>
                    <a:pt x="198" y="112"/>
                    <a:pt x="197" y="113"/>
                  </a:cubicBezTo>
                  <a:cubicBezTo>
                    <a:pt x="189" y="105"/>
                    <a:pt x="180" y="97"/>
                    <a:pt x="169" y="89"/>
                  </a:cubicBezTo>
                  <a:cubicBezTo>
                    <a:pt x="168" y="76"/>
                    <a:pt x="165" y="64"/>
                    <a:pt x="162" y="53"/>
                  </a:cubicBezTo>
                  <a:cubicBezTo>
                    <a:pt x="167" y="53"/>
                    <a:pt x="173" y="52"/>
                    <a:pt x="178" y="52"/>
                  </a:cubicBezTo>
                  <a:close/>
                  <a:moveTo>
                    <a:pt x="138" y="162"/>
                  </a:moveTo>
                  <a:cubicBezTo>
                    <a:pt x="130" y="167"/>
                    <a:pt x="122" y="171"/>
                    <a:pt x="114" y="174"/>
                  </a:cubicBezTo>
                  <a:cubicBezTo>
                    <a:pt x="106" y="171"/>
                    <a:pt x="98" y="167"/>
                    <a:pt x="90" y="162"/>
                  </a:cubicBezTo>
                  <a:cubicBezTo>
                    <a:pt x="83" y="158"/>
                    <a:pt x="75" y="153"/>
                    <a:pt x="68" y="148"/>
                  </a:cubicBezTo>
                  <a:cubicBezTo>
                    <a:pt x="67" y="139"/>
                    <a:pt x="67" y="130"/>
                    <a:pt x="67" y="121"/>
                  </a:cubicBezTo>
                  <a:cubicBezTo>
                    <a:pt x="67" y="112"/>
                    <a:pt x="67" y="103"/>
                    <a:pt x="68" y="95"/>
                  </a:cubicBezTo>
                  <a:cubicBezTo>
                    <a:pt x="75" y="89"/>
                    <a:pt x="82" y="85"/>
                    <a:pt x="90" y="80"/>
                  </a:cubicBezTo>
                  <a:cubicBezTo>
                    <a:pt x="98" y="75"/>
                    <a:pt x="106" y="71"/>
                    <a:pt x="114" y="68"/>
                  </a:cubicBezTo>
                  <a:cubicBezTo>
                    <a:pt x="122" y="71"/>
                    <a:pt x="130" y="75"/>
                    <a:pt x="138" y="80"/>
                  </a:cubicBezTo>
                  <a:cubicBezTo>
                    <a:pt x="146" y="85"/>
                    <a:pt x="153" y="89"/>
                    <a:pt x="160" y="95"/>
                  </a:cubicBezTo>
                  <a:cubicBezTo>
                    <a:pt x="161" y="103"/>
                    <a:pt x="162" y="112"/>
                    <a:pt x="162" y="121"/>
                  </a:cubicBezTo>
                  <a:cubicBezTo>
                    <a:pt x="162" y="130"/>
                    <a:pt x="161" y="139"/>
                    <a:pt x="160" y="148"/>
                  </a:cubicBezTo>
                  <a:cubicBezTo>
                    <a:pt x="153" y="153"/>
                    <a:pt x="146" y="158"/>
                    <a:pt x="138" y="162"/>
                  </a:cubicBezTo>
                  <a:close/>
                  <a:moveTo>
                    <a:pt x="158" y="161"/>
                  </a:moveTo>
                  <a:cubicBezTo>
                    <a:pt x="157" y="170"/>
                    <a:pt x="155" y="179"/>
                    <a:pt x="152" y="187"/>
                  </a:cubicBezTo>
                  <a:cubicBezTo>
                    <a:pt x="144" y="185"/>
                    <a:pt x="135" y="183"/>
                    <a:pt x="126" y="179"/>
                  </a:cubicBezTo>
                  <a:cubicBezTo>
                    <a:pt x="132" y="177"/>
                    <a:pt x="137" y="174"/>
                    <a:pt x="143" y="171"/>
                  </a:cubicBezTo>
                  <a:cubicBezTo>
                    <a:pt x="148" y="167"/>
                    <a:pt x="153" y="164"/>
                    <a:pt x="158" y="161"/>
                  </a:cubicBezTo>
                  <a:close/>
                  <a:moveTo>
                    <a:pt x="102" y="179"/>
                  </a:moveTo>
                  <a:cubicBezTo>
                    <a:pt x="93" y="183"/>
                    <a:pt x="84" y="185"/>
                    <a:pt x="76" y="187"/>
                  </a:cubicBezTo>
                  <a:cubicBezTo>
                    <a:pt x="74" y="179"/>
                    <a:pt x="72" y="170"/>
                    <a:pt x="70" y="161"/>
                  </a:cubicBezTo>
                  <a:cubicBezTo>
                    <a:pt x="75" y="164"/>
                    <a:pt x="80" y="167"/>
                    <a:pt x="86" y="171"/>
                  </a:cubicBezTo>
                  <a:cubicBezTo>
                    <a:pt x="91" y="174"/>
                    <a:pt x="96" y="177"/>
                    <a:pt x="102" y="179"/>
                  </a:cubicBezTo>
                  <a:close/>
                  <a:moveTo>
                    <a:pt x="58" y="139"/>
                  </a:moveTo>
                  <a:cubicBezTo>
                    <a:pt x="50" y="133"/>
                    <a:pt x="44" y="127"/>
                    <a:pt x="38" y="121"/>
                  </a:cubicBezTo>
                  <a:cubicBezTo>
                    <a:pt x="44" y="115"/>
                    <a:pt x="50" y="109"/>
                    <a:pt x="58" y="103"/>
                  </a:cubicBezTo>
                  <a:cubicBezTo>
                    <a:pt x="57" y="109"/>
                    <a:pt x="57" y="115"/>
                    <a:pt x="57" y="121"/>
                  </a:cubicBezTo>
                  <a:cubicBezTo>
                    <a:pt x="57" y="127"/>
                    <a:pt x="57" y="133"/>
                    <a:pt x="58" y="139"/>
                  </a:cubicBezTo>
                  <a:close/>
                  <a:moveTo>
                    <a:pt x="70" y="81"/>
                  </a:moveTo>
                  <a:cubicBezTo>
                    <a:pt x="72" y="72"/>
                    <a:pt x="74" y="63"/>
                    <a:pt x="76" y="55"/>
                  </a:cubicBezTo>
                  <a:cubicBezTo>
                    <a:pt x="84" y="57"/>
                    <a:pt x="93" y="60"/>
                    <a:pt x="102" y="63"/>
                  </a:cubicBezTo>
                  <a:cubicBezTo>
                    <a:pt x="96" y="66"/>
                    <a:pt x="91" y="68"/>
                    <a:pt x="86" y="71"/>
                  </a:cubicBezTo>
                  <a:cubicBezTo>
                    <a:pt x="80" y="75"/>
                    <a:pt x="75" y="78"/>
                    <a:pt x="70" y="81"/>
                  </a:cubicBezTo>
                  <a:close/>
                  <a:moveTo>
                    <a:pt x="126" y="63"/>
                  </a:moveTo>
                  <a:cubicBezTo>
                    <a:pt x="135" y="60"/>
                    <a:pt x="144" y="57"/>
                    <a:pt x="152" y="55"/>
                  </a:cubicBezTo>
                  <a:cubicBezTo>
                    <a:pt x="155" y="63"/>
                    <a:pt x="157" y="72"/>
                    <a:pt x="158" y="81"/>
                  </a:cubicBezTo>
                  <a:cubicBezTo>
                    <a:pt x="153" y="78"/>
                    <a:pt x="148" y="75"/>
                    <a:pt x="143" y="71"/>
                  </a:cubicBezTo>
                  <a:cubicBezTo>
                    <a:pt x="137" y="68"/>
                    <a:pt x="132" y="66"/>
                    <a:pt x="126" y="63"/>
                  </a:cubicBezTo>
                  <a:close/>
                  <a:moveTo>
                    <a:pt x="171" y="103"/>
                  </a:moveTo>
                  <a:cubicBezTo>
                    <a:pt x="178" y="109"/>
                    <a:pt x="184" y="115"/>
                    <a:pt x="190" y="121"/>
                  </a:cubicBezTo>
                  <a:cubicBezTo>
                    <a:pt x="184" y="127"/>
                    <a:pt x="178" y="133"/>
                    <a:pt x="171" y="139"/>
                  </a:cubicBezTo>
                  <a:cubicBezTo>
                    <a:pt x="171" y="133"/>
                    <a:pt x="171" y="127"/>
                    <a:pt x="171" y="121"/>
                  </a:cubicBezTo>
                  <a:cubicBezTo>
                    <a:pt x="171" y="115"/>
                    <a:pt x="171" y="109"/>
                    <a:pt x="171" y="103"/>
                  </a:cubicBezTo>
                  <a:close/>
                  <a:moveTo>
                    <a:pt x="114" y="9"/>
                  </a:moveTo>
                  <a:cubicBezTo>
                    <a:pt x="128" y="9"/>
                    <a:pt x="140" y="24"/>
                    <a:pt x="149" y="46"/>
                  </a:cubicBezTo>
                  <a:cubicBezTo>
                    <a:pt x="138" y="48"/>
                    <a:pt x="126" y="52"/>
                    <a:pt x="114" y="57"/>
                  </a:cubicBezTo>
                  <a:cubicBezTo>
                    <a:pt x="102" y="52"/>
                    <a:pt x="91" y="48"/>
                    <a:pt x="79" y="46"/>
                  </a:cubicBezTo>
                  <a:cubicBezTo>
                    <a:pt x="88" y="24"/>
                    <a:pt x="101" y="9"/>
                    <a:pt x="114" y="9"/>
                  </a:cubicBezTo>
                  <a:close/>
                  <a:moveTo>
                    <a:pt x="28" y="109"/>
                  </a:moveTo>
                  <a:cubicBezTo>
                    <a:pt x="15" y="91"/>
                    <a:pt x="11" y="75"/>
                    <a:pt x="17" y="65"/>
                  </a:cubicBezTo>
                  <a:cubicBezTo>
                    <a:pt x="22" y="57"/>
                    <a:pt x="34" y="52"/>
                    <a:pt x="50" y="52"/>
                  </a:cubicBezTo>
                  <a:cubicBezTo>
                    <a:pt x="55" y="52"/>
                    <a:pt x="61" y="53"/>
                    <a:pt x="66" y="53"/>
                  </a:cubicBezTo>
                  <a:cubicBezTo>
                    <a:pt x="63" y="64"/>
                    <a:pt x="60" y="76"/>
                    <a:pt x="59" y="89"/>
                  </a:cubicBezTo>
                  <a:cubicBezTo>
                    <a:pt x="48" y="97"/>
                    <a:pt x="39" y="105"/>
                    <a:pt x="32" y="113"/>
                  </a:cubicBezTo>
                  <a:cubicBezTo>
                    <a:pt x="30" y="112"/>
                    <a:pt x="29" y="110"/>
                    <a:pt x="28" y="109"/>
                  </a:cubicBezTo>
                  <a:close/>
                  <a:moveTo>
                    <a:pt x="50" y="190"/>
                  </a:moveTo>
                  <a:cubicBezTo>
                    <a:pt x="34" y="190"/>
                    <a:pt x="22" y="185"/>
                    <a:pt x="17" y="177"/>
                  </a:cubicBezTo>
                  <a:cubicBezTo>
                    <a:pt x="11" y="165"/>
                    <a:pt x="17" y="147"/>
                    <a:pt x="32" y="129"/>
                  </a:cubicBezTo>
                  <a:cubicBezTo>
                    <a:pt x="39" y="137"/>
                    <a:pt x="49" y="145"/>
                    <a:pt x="59" y="153"/>
                  </a:cubicBezTo>
                  <a:cubicBezTo>
                    <a:pt x="60" y="166"/>
                    <a:pt x="63" y="178"/>
                    <a:pt x="66" y="189"/>
                  </a:cubicBezTo>
                  <a:cubicBezTo>
                    <a:pt x="61" y="189"/>
                    <a:pt x="55" y="190"/>
                    <a:pt x="50" y="190"/>
                  </a:cubicBezTo>
                  <a:close/>
                  <a:moveTo>
                    <a:pt x="114" y="233"/>
                  </a:moveTo>
                  <a:cubicBezTo>
                    <a:pt x="101" y="233"/>
                    <a:pt x="88" y="219"/>
                    <a:pt x="79" y="196"/>
                  </a:cubicBezTo>
                  <a:cubicBezTo>
                    <a:pt x="91" y="194"/>
                    <a:pt x="102" y="190"/>
                    <a:pt x="114" y="185"/>
                  </a:cubicBezTo>
                  <a:cubicBezTo>
                    <a:pt x="126" y="190"/>
                    <a:pt x="138" y="194"/>
                    <a:pt x="149" y="196"/>
                  </a:cubicBezTo>
                  <a:cubicBezTo>
                    <a:pt x="140" y="219"/>
                    <a:pt x="128" y="233"/>
                    <a:pt x="114" y="233"/>
                  </a:cubicBezTo>
                  <a:close/>
                  <a:moveTo>
                    <a:pt x="211" y="177"/>
                  </a:moveTo>
                  <a:cubicBezTo>
                    <a:pt x="206" y="185"/>
                    <a:pt x="194" y="190"/>
                    <a:pt x="178" y="190"/>
                  </a:cubicBezTo>
                  <a:cubicBezTo>
                    <a:pt x="173" y="190"/>
                    <a:pt x="167" y="189"/>
                    <a:pt x="162" y="189"/>
                  </a:cubicBezTo>
                  <a:cubicBezTo>
                    <a:pt x="165" y="178"/>
                    <a:pt x="168" y="166"/>
                    <a:pt x="169" y="153"/>
                  </a:cubicBezTo>
                  <a:cubicBezTo>
                    <a:pt x="180" y="145"/>
                    <a:pt x="189" y="137"/>
                    <a:pt x="197" y="129"/>
                  </a:cubicBezTo>
                  <a:cubicBezTo>
                    <a:pt x="211" y="147"/>
                    <a:pt x="218" y="165"/>
                    <a:pt x="211" y="177"/>
                  </a:cubicBezTo>
                  <a:close/>
                </a:path>
              </a:pathLst>
            </a:custGeom>
            <a:grpFill/>
            <a:ln>
              <a:noFill/>
            </a:ln>
          </p:spPr>
          <p:txBody>
            <a:bodyPr vert="horz" wrap="square" lIns="91440" tIns="45720" rIns="91440" bIns="45720" numCol="1" anchor="t" anchorCtr="0" compatLnSpc="1"/>
            <a:p>
              <a:endParaRPr lang="en-US" dirty="0">
                <a:solidFill>
                  <a:srgbClr val="5C5C5C"/>
                </a:solidFill>
              </a:endParaRPr>
            </a:p>
          </p:txBody>
        </p:sp>
      </p:grpSp>
      <p:sp>
        <p:nvSpPr>
          <p:cNvPr id="1050865" name="Rectangle 107"/>
          <p:cNvSpPr/>
          <p:nvPr/>
        </p:nvSpPr>
        <p:spPr>
          <a:xfrm>
            <a:off x="1605744" y="5353869"/>
            <a:ext cx="2031325" cy="369332"/>
          </a:xfrm>
          <a:prstGeom prst="rect">
            <a:avLst/>
          </a:prstGeom>
        </p:spPr>
        <p:txBody>
          <a:bodyPr wrap="none">
            <a:spAutoFit/>
          </a:bodyPr>
          <a:p>
            <a:r>
              <a:rPr lang="zh-CN" altLang="en-US" b="1" dirty="0">
                <a:solidFill>
                  <a:srgbClr val="000000"/>
                </a:solidFill>
                <a:latin typeface="华文楷体" panose="02010600040101010101" pitchFamily="2" charset="-122"/>
              </a:rPr>
              <a:t>智能制造体系框架</a:t>
            </a:r>
            <a:endParaRPr lang="en-US" b="1" dirty="0">
              <a:solidFill>
                <a:srgbClr val="000000"/>
              </a:solidFill>
            </a:endParaRPr>
          </a:p>
        </p:txBody>
      </p:sp>
      <p:sp>
        <p:nvSpPr>
          <p:cNvPr id="1050866" name="Rectangle 116"/>
          <p:cNvSpPr/>
          <p:nvPr/>
        </p:nvSpPr>
        <p:spPr>
          <a:xfrm>
            <a:off x="5939152" y="773339"/>
            <a:ext cx="3383280" cy="358140"/>
          </a:xfrm>
          <a:prstGeom prst="rect">
            <a:avLst/>
          </a:prstGeom>
        </p:spPr>
        <p:txBody>
          <a:bodyPr wrap="none">
            <a:spAutoFit/>
          </a:bodyPr>
          <a:p>
            <a:r>
              <a:rPr lang="zh-CN" altLang="en-US" b="1" dirty="0">
                <a:solidFill>
                  <a:srgbClr val="000000"/>
                </a:solidFill>
                <a:latin typeface="华文楷体" panose="02010600040101010101" pitchFamily="2" charset="-122"/>
              </a:rPr>
              <a:t>智能制造的基础是信息物理系统</a:t>
            </a:r>
            <a:endParaRPr lang="en-US" b="1" dirty="0">
              <a:solidFill>
                <a:srgbClr val="000000"/>
              </a:solidFill>
            </a:endParaRPr>
          </a:p>
        </p:txBody>
      </p:sp>
      <p:sp>
        <p:nvSpPr>
          <p:cNvPr id="1050867" name="六边形 2"/>
          <p:cNvSpPr/>
          <p:nvPr/>
        </p:nvSpPr>
        <p:spPr>
          <a:xfrm>
            <a:off x="5891525" y="1944896"/>
            <a:ext cx="360040" cy="288072"/>
          </a:xfrm>
          <a:prstGeom prst="hexagon">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b="1" dirty="0">
                <a:solidFill>
                  <a:schemeClr val="bg1"/>
                </a:solidFill>
                <a:latin typeface="Arial" panose="020B0604020202020204" pitchFamily="34" charset="0"/>
                <a:cs typeface="Arial" panose="020B0604020202020204" pitchFamily="34" charset="0"/>
              </a:rPr>
              <a:t>1</a:t>
            </a:r>
            <a:endParaRPr lang="en-US" b="1" dirty="0">
              <a:solidFill>
                <a:schemeClr val="bg1"/>
              </a:solidFill>
              <a:latin typeface="Arial" panose="020B0604020202020204" pitchFamily="34" charset="0"/>
              <a:cs typeface="Arial" panose="020B0604020202020204" pitchFamily="34" charset="0"/>
            </a:endParaRPr>
          </a:p>
        </p:txBody>
      </p:sp>
      <p:sp>
        <p:nvSpPr>
          <p:cNvPr id="1050868" name="Rectangle 125"/>
          <p:cNvSpPr/>
          <p:nvPr/>
        </p:nvSpPr>
        <p:spPr>
          <a:xfrm>
            <a:off x="5653946" y="1524257"/>
            <a:ext cx="3918976" cy="2353753"/>
          </a:xfrm>
          <a:prstGeom prst="rect">
            <a:avLst/>
          </a:prstGeom>
          <a:no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69" name="Rounded Rectangle 126"/>
          <p:cNvSpPr/>
          <p:nvPr/>
        </p:nvSpPr>
        <p:spPr>
          <a:xfrm>
            <a:off x="6641812" y="1402831"/>
            <a:ext cx="2016000" cy="268979"/>
          </a:xfrm>
          <a:prstGeom prst="roundRect">
            <a:avLst/>
          </a:prstGeom>
          <a:solidFill>
            <a:srgbClr val="002776"/>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哈电实际</a:t>
            </a:r>
            <a:endParaRPr lang="en-US" sz="1600" b="1" dirty="0">
              <a:solidFill>
                <a:srgbClr val="FFFFFF"/>
              </a:solidFill>
            </a:endParaRPr>
          </a:p>
        </p:txBody>
      </p:sp>
      <p:sp>
        <p:nvSpPr>
          <p:cNvPr id="1050870" name="Rectangle 127"/>
          <p:cNvSpPr/>
          <p:nvPr/>
        </p:nvSpPr>
        <p:spPr>
          <a:xfrm>
            <a:off x="6347901" y="1804426"/>
            <a:ext cx="3060488" cy="520115"/>
          </a:xfrm>
          <a:prstGeom prst="rect">
            <a:avLst/>
          </a:prstGeom>
        </p:spPr>
        <p:txBody>
          <a:bodyPr wrap="square">
            <a:spAutoFit/>
          </a:bodyPr>
          <a:p>
            <a:r>
              <a:rPr lang="zh-CN" altLang="en-US" sz="1400" dirty="0">
                <a:solidFill>
                  <a:srgbClr val="000000"/>
                </a:solidFill>
                <a:latin typeface="华文楷体" panose="02010600040101010101" pitchFamily="2" charset="-122"/>
              </a:rPr>
              <a:t>不同厂的制造车间制造设备差异较大，并且分布在不同地域。</a:t>
            </a:r>
            <a:endParaRPr lang="en-US" sz="1400" b="1" dirty="0">
              <a:solidFill>
                <a:srgbClr val="000000"/>
              </a:solidFill>
            </a:endParaRPr>
          </a:p>
        </p:txBody>
      </p:sp>
      <p:sp>
        <p:nvSpPr>
          <p:cNvPr id="1050871" name="六边形 2"/>
          <p:cNvSpPr/>
          <p:nvPr/>
        </p:nvSpPr>
        <p:spPr>
          <a:xfrm>
            <a:off x="5880011" y="2595711"/>
            <a:ext cx="360040" cy="288072"/>
          </a:xfrm>
          <a:prstGeom prst="hexagon">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b="1" dirty="0">
                <a:solidFill>
                  <a:schemeClr val="bg1"/>
                </a:solidFill>
                <a:latin typeface="Arial" panose="020B0604020202020204" pitchFamily="34" charset="0"/>
                <a:cs typeface="Arial" panose="020B0604020202020204" pitchFamily="34" charset="0"/>
              </a:rPr>
              <a:t>2</a:t>
            </a:r>
            <a:endParaRPr lang="en-US" b="1" dirty="0">
              <a:solidFill>
                <a:schemeClr val="bg1"/>
              </a:solidFill>
              <a:latin typeface="Arial" panose="020B0604020202020204" pitchFamily="34" charset="0"/>
              <a:cs typeface="Arial" panose="020B0604020202020204" pitchFamily="34" charset="0"/>
            </a:endParaRPr>
          </a:p>
        </p:txBody>
      </p:sp>
      <p:sp>
        <p:nvSpPr>
          <p:cNvPr id="1050872" name="Rectangle 129"/>
          <p:cNvSpPr/>
          <p:nvPr/>
        </p:nvSpPr>
        <p:spPr>
          <a:xfrm>
            <a:off x="6336387" y="2455241"/>
            <a:ext cx="3060488" cy="523220"/>
          </a:xfrm>
          <a:prstGeom prst="rect">
            <a:avLst/>
          </a:prstGeom>
        </p:spPr>
        <p:txBody>
          <a:bodyPr wrap="square">
            <a:spAutoFit/>
          </a:bodyPr>
          <a:p>
            <a:r>
              <a:rPr lang="zh-CN" altLang="en-US" sz="1400" dirty="0">
                <a:solidFill>
                  <a:srgbClr val="000000"/>
                </a:solidFill>
                <a:latin typeface="华文楷体" panose="02010600040101010101" pitchFamily="2" charset="-122"/>
              </a:rPr>
              <a:t>制造设备信息化水平较低， 设备单元孤岛特征明显。</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0873" name="六边形 2"/>
          <p:cNvSpPr/>
          <p:nvPr/>
        </p:nvSpPr>
        <p:spPr>
          <a:xfrm>
            <a:off x="5891525" y="3284944"/>
            <a:ext cx="360040" cy="288072"/>
          </a:xfrm>
          <a:prstGeom prst="hexagon">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b="1" dirty="0">
                <a:solidFill>
                  <a:schemeClr val="bg1"/>
                </a:solidFill>
                <a:latin typeface="Arial" panose="020B0604020202020204" pitchFamily="34" charset="0"/>
                <a:cs typeface="Arial" panose="020B0604020202020204" pitchFamily="34" charset="0"/>
              </a:rPr>
              <a:t>3</a:t>
            </a:r>
            <a:endParaRPr lang="en-US" b="1" dirty="0">
              <a:solidFill>
                <a:schemeClr val="bg1"/>
              </a:solidFill>
              <a:latin typeface="Arial" panose="020B0604020202020204" pitchFamily="34" charset="0"/>
              <a:cs typeface="Arial" panose="020B0604020202020204" pitchFamily="34" charset="0"/>
            </a:endParaRPr>
          </a:p>
        </p:txBody>
      </p:sp>
      <p:sp>
        <p:nvSpPr>
          <p:cNvPr id="1050874" name="Rectangle 131"/>
          <p:cNvSpPr/>
          <p:nvPr/>
        </p:nvSpPr>
        <p:spPr>
          <a:xfrm>
            <a:off x="6347901" y="3144474"/>
            <a:ext cx="3060488" cy="520115"/>
          </a:xfrm>
          <a:prstGeom prst="rect">
            <a:avLst/>
          </a:prstGeom>
        </p:spPr>
        <p:txBody>
          <a:bodyPr wrap="square">
            <a:spAutoFit/>
          </a:bodyPr>
          <a:p>
            <a:r>
              <a:rPr lang="zh-CN" altLang="en-US" sz="1400" dirty="0">
                <a:solidFill>
                  <a:srgbClr val="000000"/>
                </a:solidFill>
                <a:latin typeface="华文楷体" panose="02010600040101010101" pitchFamily="2" charset="-122"/>
              </a:rPr>
              <a:t>生产单件、小批产品，</a:t>
            </a:r>
            <a:r>
              <a:rPr lang="en-US" sz="1400" dirty="0">
                <a:solidFill>
                  <a:srgbClr val="000000"/>
                </a:solidFill>
              </a:rPr>
              <a:t> </a:t>
            </a:r>
            <a:r>
              <a:rPr lang="en-US" sz="1400" dirty="0" err="1">
                <a:solidFill>
                  <a:srgbClr val="000000"/>
                </a:solidFill>
                <a:latin typeface="华文楷体" panose="02010600040101010101" pitchFamily="2" charset="-122"/>
                <a:ea typeface="华文楷体" panose="02010600040101010101" pitchFamily="2" charset="-122"/>
              </a:rPr>
              <a:t>BOM结构和工艺加工过程非常复杂</a:t>
            </a:r>
            <a:r>
              <a:rPr lang="zh-CN" altLang="en-US" sz="1400" dirty="0">
                <a:solidFill>
                  <a:srgbClr val="000000"/>
                </a:solidFill>
                <a:latin typeface="华文楷体" panose="02010600040101010101" pitchFamily="2" charset="-122"/>
              </a:rPr>
              <a:t>。</a:t>
            </a:r>
            <a:endParaRPr lang="en-US" sz="1400" b="1" dirty="0">
              <a:solidFill>
                <a:srgbClr val="000000"/>
              </a:solidFill>
              <a:latin typeface="华文楷体" panose="02010600040101010101" pitchFamily="2" charset="-122"/>
              <a:ea typeface="华文楷体" panose="02010600040101010101" pitchFamily="2" charset="-122"/>
            </a:endParaRPr>
          </a:p>
        </p:txBody>
      </p:sp>
      <p:grpSp>
        <p:nvGrpSpPr>
          <p:cNvPr id="446" name="Group 406"/>
          <p:cNvGrpSpPr>
            <a:grpSpLocks noChangeAspect="1"/>
          </p:cNvGrpSpPr>
          <p:nvPr/>
        </p:nvGrpSpPr>
        <p:grpSpPr bwMode="gray">
          <a:xfrm>
            <a:off x="5976220" y="4428422"/>
            <a:ext cx="392736" cy="277591"/>
            <a:chOff x="3570288" y="928688"/>
            <a:chExt cx="1001712" cy="708025"/>
          </a:xfrm>
          <a:solidFill>
            <a:schemeClr val="accent5"/>
          </a:solidFill>
        </p:grpSpPr>
        <p:sp>
          <p:nvSpPr>
            <p:cNvPr id="1050875" name="Freeform 25"/>
            <p:cNvSpPr/>
            <p:nvPr/>
          </p:nvSpPr>
          <p:spPr bwMode="gray">
            <a:xfrm>
              <a:off x="4014788" y="1225551"/>
              <a:ext cx="112712" cy="114300"/>
            </a:xfrm>
            <a:custGeom>
              <a:avLst/>
              <a:gdLst/>
              <a:ahLst/>
              <a:cxnLst>
                <a:cxn ang="0">
                  <a:pos x="9" y="10"/>
                </a:cxn>
                <a:cxn ang="0">
                  <a:pos x="10" y="9"/>
                </a:cxn>
                <a:cxn ang="0">
                  <a:pos x="10" y="1"/>
                </a:cxn>
                <a:cxn ang="0">
                  <a:pos x="9" y="0"/>
                </a:cxn>
                <a:cxn ang="0">
                  <a:pos x="1" y="0"/>
                </a:cxn>
                <a:cxn ang="0">
                  <a:pos x="0" y="1"/>
                </a:cxn>
                <a:cxn ang="0">
                  <a:pos x="0" y="9"/>
                </a:cxn>
                <a:cxn ang="0">
                  <a:pos x="1" y="10"/>
                </a:cxn>
                <a:cxn ang="0">
                  <a:pos x="9" y="10"/>
                </a:cxn>
              </a:cxnLst>
              <a:rect l="0" t="0" r="r" b="b"/>
              <a:pathLst>
                <a:path w="10" h="10">
                  <a:moveTo>
                    <a:pt x="9" y="10"/>
                  </a:moveTo>
                  <a:cubicBezTo>
                    <a:pt x="9" y="10"/>
                    <a:pt x="10" y="10"/>
                    <a:pt x="10" y="9"/>
                  </a:cubicBezTo>
                  <a:cubicBezTo>
                    <a:pt x="10" y="1"/>
                    <a:pt x="10" y="1"/>
                    <a:pt x="10" y="1"/>
                  </a:cubicBezTo>
                  <a:cubicBezTo>
                    <a:pt x="10" y="1"/>
                    <a:pt x="9" y="0"/>
                    <a:pt x="9" y="0"/>
                  </a:cubicBezTo>
                  <a:cubicBezTo>
                    <a:pt x="1" y="0"/>
                    <a:pt x="1" y="0"/>
                    <a:pt x="1" y="0"/>
                  </a:cubicBezTo>
                  <a:cubicBezTo>
                    <a:pt x="0" y="0"/>
                    <a:pt x="0" y="1"/>
                    <a:pt x="0" y="1"/>
                  </a:cubicBezTo>
                  <a:cubicBezTo>
                    <a:pt x="0" y="9"/>
                    <a:pt x="0" y="9"/>
                    <a:pt x="0" y="9"/>
                  </a:cubicBezTo>
                  <a:cubicBezTo>
                    <a:pt x="0" y="10"/>
                    <a:pt x="0" y="10"/>
                    <a:pt x="1" y="10"/>
                  </a:cubicBezTo>
                  <a:lnTo>
                    <a:pt x="9" y="10"/>
                  </a:lnTo>
                  <a:close/>
                </a:path>
              </a:pathLst>
            </a:custGeom>
            <a:grpFill/>
            <a:ln w="9525">
              <a:noFill/>
              <a:round/>
            </a:ln>
          </p:spPr>
          <p:txBody>
            <a:bodyPr vert="horz" wrap="square" lIns="91440" tIns="45720" rIns="91440" bIns="45720" numCol="1" anchor="t" anchorCtr="0" compatLnSpc="1"/>
            <a:p>
              <a:endParaRPr lang="de-DE" dirty="0">
                <a:solidFill>
                  <a:srgbClr val="000000"/>
                </a:solidFill>
              </a:endParaRPr>
            </a:p>
          </p:txBody>
        </p:sp>
        <p:sp>
          <p:nvSpPr>
            <p:cNvPr id="1050876" name="Freeform 26"/>
            <p:cNvSpPr>
              <a:spLocks noEditPoints="1"/>
            </p:cNvSpPr>
            <p:nvPr/>
          </p:nvSpPr>
          <p:spPr bwMode="gray">
            <a:xfrm>
              <a:off x="3570288" y="928688"/>
              <a:ext cx="1001712" cy="708025"/>
            </a:xfrm>
            <a:custGeom>
              <a:avLst/>
              <a:gdLst/>
              <a:ahLst/>
              <a:cxnLst>
                <a:cxn ang="0">
                  <a:pos x="84" y="28"/>
                </a:cxn>
                <a:cxn ang="0">
                  <a:pos x="84" y="19"/>
                </a:cxn>
                <a:cxn ang="0">
                  <a:pos x="75" y="22"/>
                </a:cxn>
                <a:cxn ang="0">
                  <a:pos x="80" y="12"/>
                </a:cxn>
                <a:cxn ang="0">
                  <a:pos x="88" y="10"/>
                </a:cxn>
                <a:cxn ang="0">
                  <a:pos x="80" y="8"/>
                </a:cxn>
                <a:cxn ang="0">
                  <a:pos x="75" y="8"/>
                </a:cxn>
                <a:cxn ang="0">
                  <a:pos x="20" y="0"/>
                </a:cxn>
                <a:cxn ang="0">
                  <a:pos x="13" y="8"/>
                </a:cxn>
                <a:cxn ang="0">
                  <a:pos x="4" y="6"/>
                </a:cxn>
                <a:cxn ang="0">
                  <a:pos x="4" y="14"/>
                </a:cxn>
                <a:cxn ang="0">
                  <a:pos x="13" y="12"/>
                </a:cxn>
                <a:cxn ang="0">
                  <a:pos x="8" y="22"/>
                </a:cxn>
                <a:cxn ang="0">
                  <a:pos x="0" y="23"/>
                </a:cxn>
                <a:cxn ang="0">
                  <a:pos x="8" y="25"/>
                </a:cxn>
                <a:cxn ang="0">
                  <a:pos x="13" y="35"/>
                </a:cxn>
                <a:cxn ang="0">
                  <a:pos x="4" y="33"/>
                </a:cxn>
                <a:cxn ang="0">
                  <a:pos x="4" y="41"/>
                </a:cxn>
                <a:cxn ang="0">
                  <a:pos x="13" y="39"/>
                </a:cxn>
                <a:cxn ang="0">
                  <a:pos x="8" y="49"/>
                </a:cxn>
                <a:cxn ang="0">
                  <a:pos x="0" y="51"/>
                </a:cxn>
                <a:cxn ang="0">
                  <a:pos x="8" y="53"/>
                </a:cxn>
                <a:cxn ang="0">
                  <a:pos x="13" y="54"/>
                </a:cxn>
                <a:cxn ang="0">
                  <a:pos x="33" y="39"/>
                </a:cxn>
                <a:cxn ang="0">
                  <a:pos x="35" y="20"/>
                </a:cxn>
                <a:cxn ang="0">
                  <a:pos x="55" y="23"/>
                </a:cxn>
                <a:cxn ang="0">
                  <a:pos x="53" y="42"/>
                </a:cxn>
                <a:cxn ang="0">
                  <a:pos x="17" y="61"/>
                </a:cxn>
                <a:cxn ang="0">
                  <a:pos x="68" y="62"/>
                </a:cxn>
                <a:cxn ang="0">
                  <a:pos x="75" y="53"/>
                </a:cxn>
                <a:cxn ang="0">
                  <a:pos x="84" y="55"/>
                </a:cxn>
                <a:cxn ang="0">
                  <a:pos x="84" y="47"/>
                </a:cxn>
                <a:cxn ang="0">
                  <a:pos x="75" y="49"/>
                </a:cxn>
                <a:cxn ang="0">
                  <a:pos x="80" y="39"/>
                </a:cxn>
                <a:cxn ang="0">
                  <a:pos x="88" y="37"/>
                </a:cxn>
                <a:cxn ang="0">
                  <a:pos x="80" y="35"/>
                </a:cxn>
                <a:cxn ang="0">
                  <a:pos x="75" y="25"/>
                </a:cxn>
                <a:cxn ang="0">
                  <a:pos x="84" y="22"/>
                </a:cxn>
                <a:cxn ang="0">
                  <a:pos x="84" y="25"/>
                </a:cxn>
                <a:cxn ang="0">
                  <a:pos x="84" y="22"/>
                </a:cxn>
                <a:cxn ang="0">
                  <a:pos x="86" y="10"/>
                </a:cxn>
                <a:cxn ang="0">
                  <a:pos x="82" y="10"/>
                </a:cxn>
                <a:cxn ang="0">
                  <a:pos x="4" y="12"/>
                </a:cxn>
                <a:cxn ang="0">
                  <a:pos x="4" y="8"/>
                </a:cxn>
                <a:cxn ang="0">
                  <a:pos x="4" y="12"/>
                </a:cxn>
                <a:cxn ang="0">
                  <a:pos x="2" y="23"/>
                </a:cxn>
                <a:cxn ang="0">
                  <a:pos x="6" y="23"/>
                </a:cxn>
                <a:cxn ang="0">
                  <a:pos x="4" y="39"/>
                </a:cxn>
                <a:cxn ang="0">
                  <a:pos x="4" y="35"/>
                </a:cxn>
                <a:cxn ang="0">
                  <a:pos x="4" y="39"/>
                </a:cxn>
                <a:cxn ang="0">
                  <a:pos x="2" y="51"/>
                </a:cxn>
                <a:cxn ang="0">
                  <a:pos x="6" y="51"/>
                </a:cxn>
                <a:cxn ang="0">
                  <a:pos x="84" y="49"/>
                </a:cxn>
                <a:cxn ang="0">
                  <a:pos x="84" y="53"/>
                </a:cxn>
                <a:cxn ang="0">
                  <a:pos x="84" y="49"/>
                </a:cxn>
                <a:cxn ang="0">
                  <a:pos x="86" y="37"/>
                </a:cxn>
                <a:cxn ang="0">
                  <a:pos x="82" y="37"/>
                </a:cxn>
              </a:cxnLst>
              <a:rect l="0" t="0" r="r" b="b"/>
              <a:pathLst>
                <a:path w="88" h="62">
                  <a:moveTo>
                    <a:pt x="80" y="25"/>
                  </a:moveTo>
                  <a:cubicBezTo>
                    <a:pt x="81" y="27"/>
                    <a:pt x="82" y="28"/>
                    <a:pt x="84" y="28"/>
                  </a:cubicBezTo>
                  <a:cubicBezTo>
                    <a:pt x="86" y="28"/>
                    <a:pt x="88" y="26"/>
                    <a:pt x="88" y="23"/>
                  </a:cubicBezTo>
                  <a:cubicBezTo>
                    <a:pt x="88" y="21"/>
                    <a:pt x="86" y="19"/>
                    <a:pt x="84" y="19"/>
                  </a:cubicBezTo>
                  <a:cubicBezTo>
                    <a:pt x="82" y="19"/>
                    <a:pt x="81" y="20"/>
                    <a:pt x="80" y="22"/>
                  </a:cubicBezTo>
                  <a:cubicBezTo>
                    <a:pt x="75" y="22"/>
                    <a:pt x="75" y="22"/>
                    <a:pt x="75" y="22"/>
                  </a:cubicBezTo>
                  <a:cubicBezTo>
                    <a:pt x="75" y="12"/>
                    <a:pt x="75" y="12"/>
                    <a:pt x="75" y="12"/>
                  </a:cubicBezTo>
                  <a:cubicBezTo>
                    <a:pt x="80" y="12"/>
                    <a:pt x="80" y="12"/>
                    <a:pt x="80" y="12"/>
                  </a:cubicBezTo>
                  <a:cubicBezTo>
                    <a:pt x="81" y="13"/>
                    <a:pt x="82" y="14"/>
                    <a:pt x="84" y="14"/>
                  </a:cubicBezTo>
                  <a:cubicBezTo>
                    <a:pt x="86" y="14"/>
                    <a:pt x="88" y="12"/>
                    <a:pt x="88" y="10"/>
                  </a:cubicBezTo>
                  <a:cubicBezTo>
                    <a:pt x="88" y="7"/>
                    <a:pt x="86" y="6"/>
                    <a:pt x="84" y="6"/>
                  </a:cubicBezTo>
                  <a:cubicBezTo>
                    <a:pt x="82" y="6"/>
                    <a:pt x="81" y="7"/>
                    <a:pt x="80" y="8"/>
                  </a:cubicBezTo>
                  <a:cubicBezTo>
                    <a:pt x="75" y="8"/>
                    <a:pt x="75" y="8"/>
                    <a:pt x="75" y="8"/>
                  </a:cubicBezTo>
                  <a:cubicBezTo>
                    <a:pt x="75" y="8"/>
                    <a:pt x="75" y="8"/>
                    <a:pt x="75" y="8"/>
                  </a:cubicBezTo>
                  <a:cubicBezTo>
                    <a:pt x="75" y="4"/>
                    <a:pt x="72" y="0"/>
                    <a:pt x="68" y="0"/>
                  </a:cubicBezTo>
                  <a:cubicBezTo>
                    <a:pt x="20" y="0"/>
                    <a:pt x="20" y="0"/>
                    <a:pt x="20" y="0"/>
                  </a:cubicBezTo>
                  <a:cubicBezTo>
                    <a:pt x="16" y="0"/>
                    <a:pt x="13" y="4"/>
                    <a:pt x="13" y="8"/>
                  </a:cubicBezTo>
                  <a:cubicBezTo>
                    <a:pt x="13" y="8"/>
                    <a:pt x="13" y="8"/>
                    <a:pt x="13" y="8"/>
                  </a:cubicBezTo>
                  <a:cubicBezTo>
                    <a:pt x="8" y="8"/>
                    <a:pt x="8" y="8"/>
                    <a:pt x="8" y="8"/>
                  </a:cubicBezTo>
                  <a:cubicBezTo>
                    <a:pt x="7" y="7"/>
                    <a:pt x="6" y="6"/>
                    <a:pt x="4" y="6"/>
                  </a:cubicBezTo>
                  <a:cubicBezTo>
                    <a:pt x="2" y="6"/>
                    <a:pt x="0" y="7"/>
                    <a:pt x="0" y="10"/>
                  </a:cubicBezTo>
                  <a:cubicBezTo>
                    <a:pt x="0" y="12"/>
                    <a:pt x="2" y="14"/>
                    <a:pt x="4" y="14"/>
                  </a:cubicBezTo>
                  <a:cubicBezTo>
                    <a:pt x="6" y="14"/>
                    <a:pt x="7" y="13"/>
                    <a:pt x="8" y="12"/>
                  </a:cubicBezTo>
                  <a:cubicBezTo>
                    <a:pt x="13" y="12"/>
                    <a:pt x="13" y="12"/>
                    <a:pt x="13" y="12"/>
                  </a:cubicBezTo>
                  <a:cubicBezTo>
                    <a:pt x="13" y="22"/>
                    <a:pt x="13" y="22"/>
                    <a:pt x="13" y="22"/>
                  </a:cubicBezTo>
                  <a:cubicBezTo>
                    <a:pt x="8" y="22"/>
                    <a:pt x="8" y="22"/>
                    <a:pt x="8" y="22"/>
                  </a:cubicBezTo>
                  <a:cubicBezTo>
                    <a:pt x="7" y="20"/>
                    <a:pt x="6" y="19"/>
                    <a:pt x="4" y="19"/>
                  </a:cubicBezTo>
                  <a:cubicBezTo>
                    <a:pt x="2" y="19"/>
                    <a:pt x="0" y="21"/>
                    <a:pt x="0" y="23"/>
                  </a:cubicBezTo>
                  <a:cubicBezTo>
                    <a:pt x="0" y="26"/>
                    <a:pt x="2" y="28"/>
                    <a:pt x="4" y="28"/>
                  </a:cubicBezTo>
                  <a:cubicBezTo>
                    <a:pt x="6" y="28"/>
                    <a:pt x="7" y="27"/>
                    <a:pt x="8" y="25"/>
                  </a:cubicBezTo>
                  <a:cubicBezTo>
                    <a:pt x="13" y="25"/>
                    <a:pt x="13" y="25"/>
                    <a:pt x="13" y="25"/>
                  </a:cubicBezTo>
                  <a:cubicBezTo>
                    <a:pt x="13" y="35"/>
                    <a:pt x="13" y="35"/>
                    <a:pt x="13" y="35"/>
                  </a:cubicBezTo>
                  <a:cubicBezTo>
                    <a:pt x="8" y="35"/>
                    <a:pt x="8" y="35"/>
                    <a:pt x="8" y="35"/>
                  </a:cubicBezTo>
                  <a:cubicBezTo>
                    <a:pt x="7" y="34"/>
                    <a:pt x="6" y="33"/>
                    <a:pt x="4" y="33"/>
                  </a:cubicBezTo>
                  <a:cubicBezTo>
                    <a:pt x="2" y="33"/>
                    <a:pt x="0" y="35"/>
                    <a:pt x="0" y="37"/>
                  </a:cubicBezTo>
                  <a:cubicBezTo>
                    <a:pt x="0" y="40"/>
                    <a:pt x="2" y="41"/>
                    <a:pt x="4" y="41"/>
                  </a:cubicBezTo>
                  <a:cubicBezTo>
                    <a:pt x="6" y="41"/>
                    <a:pt x="7" y="40"/>
                    <a:pt x="8" y="39"/>
                  </a:cubicBezTo>
                  <a:cubicBezTo>
                    <a:pt x="13" y="39"/>
                    <a:pt x="13" y="39"/>
                    <a:pt x="13" y="39"/>
                  </a:cubicBezTo>
                  <a:cubicBezTo>
                    <a:pt x="13" y="49"/>
                    <a:pt x="13" y="49"/>
                    <a:pt x="13" y="49"/>
                  </a:cubicBezTo>
                  <a:cubicBezTo>
                    <a:pt x="8" y="49"/>
                    <a:pt x="8" y="49"/>
                    <a:pt x="8" y="49"/>
                  </a:cubicBezTo>
                  <a:cubicBezTo>
                    <a:pt x="7" y="48"/>
                    <a:pt x="6" y="47"/>
                    <a:pt x="4" y="47"/>
                  </a:cubicBezTo>
                  <a:cubicBezTo>
                    <a:pt x="2" y="47"/>
                    <a:pt x="0" y="49"/>
                    <a:pt x="0" y="51"/>
                  </a:cubicBezTo>
                  <a:cubicBezTo>
                    <a:pt x="0" y="53"/>
                    <a:pt x="2" y="55"/>
                    <a:pt x="4" y="55"/>
                  </a:cubicBezTo>
                  <a:cubicBezTo>
                    <a:pt x="6" y="55"/>
                    <a:pt x="7" y="54"/>
                    <a:pt x="8" y="53"/>
                  </a:cubicBezTo>
                  <a:cubicBezTo>
                    <a:pt x="13" y="53"/>
                    <a:pt x="13" y="53"/>
                    <a:pt x="13" y="53"/>
                  </a:cubicBezTo>
                  <a:cubicBezTo>
                    <a:pt x="13" y="54"/>
                    <a:pt x="13" y="54"/>
                    <a:pt x="13" y="54"/>
                  </a:cubicBezTo>
                  <a:cubicBezTo>
                    <a:pt x="13" y="56"/>
                    <a:pt x="13" y="57"/>
                    <a:pt x="14" y="58"/>
                  </a:cubicBezTo>
                  <a:cubicBezTo>
                    <a:pt x="33" y="39"/>
                    <a:pt x="33" y="39"/>
                    <a:pt x="33" y="39"/>
                  </a:cubicBezTo>
                  <a:cubicBezTo>
                    <a:pt x="33" y="23"/>
                    <a:pt x="33" y="23"/>
                    <a:pt x="33" y="23"/>
                  </a:cubicBezTo>
                  <a:cubicBezTo>
                    <a:pt x="33" y="21"/>
                    <a:pt x="34" y="20"/>
                    <a:pt x="35" y="20"/>
                  </a:cubicBezTo>
                  <a:cubicBezTo>
                    <a:pt x="53" y="20"/>
                    <a:pt x="53" y="20"/>
                    <a:pt x="53" y="20"/>
                  </a:cubicBezTo>
                  <a:cubicBezTo>
                    <a:pt x="54" y="20"/>
                    <a:pt x="55" y="21"/>
                    <a:pt x="55" y="23"/>
                  </a:cubicBezTo>
                  <a:cubicBezTo>
                    <a:pt x="55" y="39"/>
                    <a:pt x="55" y="39"/>
                    <a:pt x="55" y="39"/>
                  </a:cubicBezTo>
                  <a:cubicBezTo>
                    <a:pt x="55" y="41"/>
                    <a:pt x="54" y="42"/>
                    <a:pt x="53" y="42"/>
                  </a:cubicBezTo>
                  <a:cubicBezTo>
                    <a:pt x="37" y="42"/>
                    <a:pt x="37" y="42"/>
                    <a:pt x="37" y="42"/>
                  </a:cubicBezTo>
                  <a:cubicBezTo>
                    <a:pt x="17" y="61"/>
                    <a:pt x="17" y="61"/>
                    <a:pt x="17" y="61"/>
                  </a:cubicBezTo>
                  <a:cubicBezTo>
                    <a:pt x="18" y="62"/>
                    <a:pt x="19" y="62"/>
                    <a:pt x="20" y="62"/>
                  </a:cubicBezTo>
                  <a:cubicBezTo>
                    <a:pt x="68" y="62"/>
                    <a:pt x="68" y="62"/>
                    <a:pt x="68" y="62"/>
                  </a:cubicBezTo>
                  <a:cubicBezTo>
                    <a:pt x="72" y="62"/>
                    <a:pt x="75" y="58"/>
                    <a:pt x="75" y="54"/>
                  </a:cubicBezTo>
                  <a:cubicBezTo>
                    <a:pt x="75" y="53"/>
                    <a:pt x="75" y="53"/>
                    <a:pt x="75" y="53"/>
                  </a:cubicBezTo>
                  <a:cubicBezTo>
                    <a:pt x="80" y="53"/>
                    <a:pt x="80" y="53"/>
                    <a:pt x="80" y="53"/>
                  </a:cubicBezTo>
                  <a:cubicBezTo>
                    <a:pt x="81" y="54"/>
                    <a:pt x="82" y="55"/>
                    <a:pt x="84" y="55"/>
                  </a:cubicBezTo>
                  <a:cubicBezTo>
                    <a:pt x="86" y="55"/>
                    <a:pt x="88" y="53"/>
                    <a:pt x="88" y="51"/>
                  </a:cubicBezTo>
                  <a:cubicBezTo>
                    <a:pt x="88" y="49"/>
                    <a:pt x="86" y="47"/>
                    <a:pt x="84" y="47"/>
                  </a:cubicBezTo>
                  <a:cubicBezTo>
                    <a:pt x="82" y="47"/>
                    <a:pt x="81" y="48"/>
                    <a:pt x="80" y="49"/>
                  </a:cubicBezTo>
                  <a:cubicBezTo>
                    <a:pt x="75" y="49"/>
                    <a:pt x="75" y="49"/>
                    <a:pt x="75" y="49"/>
                  </a:cubicBezTo>
                  <a:cubicBezTo>
                    <a:pt x="75" y="39"/>
                    <a:pt x="75" y="39"/>
                    <a:pt x="75" y="39"/>
                  </a:cubicBezTo>
                  <a:cubicBezTo>
                    <a:pt x="80" y="39"/>
                    <a:pt x="80" y="39"/>
                    <a:pt x="80" y="39"/>
                  </a:cubicBezTo>
                  <a:cubicBezTo>
                    <a:pt x="81" y="40"/>
                    <a:pt x="82" y="41"/>
                    <a:pt x="84" y="41"/>
                  </a:cubicBezTo>
                  <a:cubicBezTo>
                    <a:pt x="86" y="41"/>
                    <a:pt x="88" y="40"/>
                    <a:pt x="88" y="37"/>
                  </a:cubicBezTo>
                  <a:cubicBezTo>
                    <a:pt x="88" y="35"/>
                    <a:pt x="86" y="33"/>
                    <a:pt x="84" y="33"/>
                  </a:cubicBezTo>
                  <a:cubicBezTo>
                    <a:pt x="82" y="33"/>
                    <a:pt x="81" y="34"/>
                    <a:pt x="80" y="35"/>
                  </a:cubicBezTo>
                  <a:cubicBezTo>
                    <a:pt x="75" y="35"/>
                    <a:pt x="75" y="35"/>
                    <a:pt x="75" y="35"/>
                  </a:cubicBezTo>
                  <a:cubicBezTo>
                    <a:pt x="75" y="25"/>
                    <a:pt x="75" y="25"/>
                    <a:pt x="75" y="25"/>
                  </a:cubicBezTo>
                  <a:lnTo>
                    <a:pt x="80" y="25"/>
                  </a:lnTo>
                  <a:close/>
                  <a:moveTo>
                    <a:pt x="84" y="22"/>
                  </a:moveTo>
                  <a:cubicBezTo>
                    <a:pt x="85" y="22"/>
                    <a:pt x="86" y="22"/>
                    <a:pt x="86" y="23"/>
                  </a:cubicBezTo>
                  <a:cubicBezTo>
                    <a:pt x="86" y="25"/>
                    <a:pt x="85" y="25"/>
                    <a:pt x="84" y="25"/>
                  </a:cubicBezTo>
                  <a:cubicBezTo>
                    <a:pt x="83" y="25"/>
                    <a:pt x="82" y="25"/>
                    <a:pt x="82" y="23"/>
                  </a:cubicBezTo>
                  <a:cubicBezTo>
                    <a:pt x="82" y="22"/>
                    <a:pt x="83" y="22"/>
                    <a:pt x="84" y="22"/>
                  </a:cubicBezTo>
                  <a:close/>
                  <a:moveTo>
                    <a:pt x="84" y="8"/>
                  </a:moveTo>
                  <a:cubicBezTo>
                    <a:pt x="85" y="8"/>
                    <a:pt x="86" y="9"/>
                    <a:pt x="86" y="10"/>
                  </a:cubicBezTo>
                  <a:cubicBezTo>
                    <a:pt x="86" y="11"/>
                    <a:pt x="85" y="12"/>
                    <a:pt x="84" y="12"/>
                  </a:cubicBezTo>
                  <a:cubicBezTo>
                    <a:pt x="83" y="12"/>
                    <a:pt x="82" y="11"/>
                    <a:pt x="82" y="10"/>
                  </a:cubicBezTo>
                  <a:cubicBezTo>
                    <a:pt x="82" y="9"/>
                    <a:pt x="83" y="8"/>
                    <a:pt x="84" y="8"/>
                  </a:cubicBezTo>
                  <a:close/>
                  <a:moveTo>
                    <a:pt x="4" y="12"/>
                  </a:moveTo>
                  <a:cubicBezTo>
                    <a:pt x="3" y="12"/>
                    <a:pt x="2" y="11"/>
                    <a:pt x="2" y="10"/>
                  </a:cubicBezTo>
                  <a:cubicBezTo>
                    <a:pt x="2" y="9"/>
                    <a:pt x="3" y="8"/>
                    <a:pt x="4" y="8"/>
                  </a:cubicBezTo>
                  <a:cubicBezTo>
                    <a:pt x="5" y="8"/>
                    <a:pt x="6" y="9"/>
                    <a:pt x="6" y="10"/>
                  </a:cubicBezTo>
                  <a:cubicBezTo>
                    <a:pt x="6" y="11"/>
                    <a:pt x="5" y="12"/>
                    <a:pt x="4" y="12"/>
                  </a:cubicBezTo>
                  <a:close/>
                  <a:moveTo>
                    <a:pt x="4" y="25"/>
                  </a:moveTo>
                  <a:cubicBezTo>
                    <a:pt x="3" y="25"/>
                    <a:pt x="2" y="25"/>
                    <a:pt x="2" y="23"/>
                  </a:cubicBezTo>
                  <a:cubicBezTo>
                    <a:pt x="2" y="22"/>
                    <a:pt x="3" y="22"/>
                    <a:pt x="4" y="22"/>
                  </a:cubicBezTo>
                  <a:cubicBezTo>
                    <a:pt x="5" y="22"/>
                    <a:pt x="6" y="22"/>
                    <a:pt x="6" y="23"/>
                  </a:cubicBezTo>
                  <a:cubicBezTo>
                    <a:pt x="6" y="25"/>
                    <a:pt x="5" y="25"/>
                    <a:pt x="4" y="25"/>
                  </a:cubicBezTo>
                  <a:close/>
                  <a:moveTo>
                    <a:pt x="4" y="39"/>
                  </a:moveTo>
                  <a:cubicBezTo>
                    <a:pt x="3" y="39"/>
                    <a:pt x="2" y="38"/>
                    <a:pt x="2" y="37"/>
                  </a:cubicBezTo>
                  <a:cubicBezTo>
                    <a:pt x="2" y="36"/>
                    <a:pt x="3" y="35"/>
                    <a:pt x="4" y="35"/>
                  </a:cubicBezTo>
                  <a:cubicBezTo>
                    <a:pt x="5" y="35"/>
                    <a:pt x="6" y="36"/>
                    <a:pt x="6" y="37"/>
                  </a:cubicBezTo>
                  <a:cubicBezTo>
                    <a:pt x="6" y="38"/>
                    <a:pt x="5" y="39"/>
                    <a:pt x="4" y="39"/>
                  </a:cubicBezTo>
                  <a:close/>
                  <a:moveTo>
                    <a:pt x="4" y="53"/>
                  </a:moveTo>
                  <a:cubicBezTo>
                    <a:pt x="3" y="53"/>
                    <a:pt x="2" y="52"/>
                    <a:pt x="2" y="51"/>
                  </a:cubicBezTo>
                  <a:cubicBezTo>
                    <a:pt x="2" y="50"/>
                    <a:pt x="3" y="49"/>
                    <a:pt x="4" y="49"/>
                  </a:cubicBezTo>
                  <a:cubicBezTo>
                    <a:pt x="5" y="49"/>
                    <a:pt x="6" y="50"/>
                    <a:pt x="6" y="51"/>
                  </a:cubicBezTo>
                  <a:cubicBezTo>
                    <a:pt x="6" y="52"/>
                    <a:pt x="5" y="53"/>
                    <a:pt x="4" y="53"/>
                  </a:cubicBezTo>
                  <a:close/>
                  <a:moveTo>
                    <a:pt x="84" y="49"/>
                  </a:moveTo>
                  <a:cubicBezTo>
                    <a:pt x="85" y="49"/>
                    <a:pt x="86" y="50"/>
                    <a:pt x="86" y="51"/>
                  </a:cubicBezTo>
                  <a:cubicBezTo>
                    <a:pt x="86" y="52"/>
                    <a:pt x="85" y="53"/>
                    <a:pt x="84" y="53"/>
                  </a:cubicBezTo>
                  <a:cubicBezTo>
                    <a:pt x="83" y="53"/>
                    <a:pt x="82" y="52"/>
                    <a:pt x="82" y="51"/>
                  </a:cubicBezTo>
                  <a:cubicBezTo>
                    <a:pt x="82" y="50"/>
                    <a:pt x="83" y="49"/>
                    <a:pt x="84" y="49"/>
                  </a:cubicBezTo>
                  <a:close/>
                  <a:moveTo>
                    <a:pt x="84" y="35"/>
                  </a:moveTo>
                  <a:cubicBezTo>
                    <a:pt x="85" y="35"/>
                    <a:pt x="86" y="36"/>
                    <a:pt x="86" y="37"/>
                  </a:cubicBezTo>
                  <a:cubicBezTo>
                    <a:pt x="86" y="38"/>
                    <a:pt x="85" y="39"/>
                    <a:pt x="84" y="39"/>
                  </a:cubicBezTo>
                  <a:cubicBezTo>
                    <a:pt x="83" y="39"/>
                    <a:pt x="82" y="38"/>
                    <a:pt x="82" y="37"/>
                  </a:cubicBezTo>
                  <a:cubicBezTo>
                    <a:pt x="82" y="36"/>
                    <a:pt x="83" y="35"/>
                    <a:pt x="84" y="35"/>
                  </a:cubicBezTo>
                  <a:close/>
                </a:path>
              </a:pathLst>
            </a:custGeom>
            <a:grpFill/>
            <a:ln w="9525">
              <a:noFill/>
              <a:round/>
            </a:ln>
          </p:spPr>
          <p:txBody>
            <a:bodyPr vert="horz" wrap="square" lIns="91440" tIns="45720" rIns="91440" bIns="45720" numCol="1" anchor="t" anchorCtr="0" compatLnSpc="1"/>
            <a:p>
              <a:endParaRPr lang="de-DE" dirty="0">
                <a:solidFill>
                  <a:srgbClr val="000000"/>
                </a:solidFill>
              </a:endParaRPr>
            </a:p>
          </p:txBody>
        </p:sp>
      </p:grpSp>
      <p:sp>
        <p:nvSpPr>
          <p:cNvPr id="1050877" name="Down Arrow 136"/>
          <p:cNvSpPr/>
          <p:nvPr/>
        </p:nvSpPr>
        <p:spPr>
          <a:xfrm>
            <a:off x="7324380" y="3953528"/>
            <a:ext cx="756000" cy="288000"/>
          </a:xfrm>
          <a:prstGeom prst="downArrow">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pic>
        <p:nvPicPr>
          <p:cNvPr id="2097264" name="Picture 137"/>
          <p:cNvPicPr>
            <a:picLocks noChangeAspect="1"/>
          </p:cNvPicPr>
          <p:nvPr/>
        </p:nvPicPr>
        <p:blipFill>
          <a:blip r:embed="rId6" cstate="print"/>
          <a:stretch>
            <a:fillRect/>
          </a:stretch>
        </p:blipFill>
        <p:spPr>
          <a:xfrm>
            <a:off x="4898370" y="5783434"/>
            <a:ext cx="1088900" cy="623849"/>
          </a:xfrm>
          <a:prstGeom prst="rect">
            <a:avLst/>
          </a:prstGeom>
        </p:spPr>
      </p:pic>
      <p:pic>
        <p:nvPicPr>
          <p:cNvPr id="2097265" name="Picture 6"/>
          <p:cNvPicPr>
            <a:picLocks noChangeAspect="1" noChangeArrowheads="1"/>
          </p:cNvPicPr>
          <p:nvPr/>
        </p:nvPicPr>
        <p:blipFill>
          <a:blip r:embed="rId7" cstate="email"/>
          <a:srcRect/>
          <a:stretch>
            <a:fillRect/>
          </a:stretch>
        </p:blipFill>
        <p:spPr bwMode="auto">
          <a:xfrm>
            <a:off x="6023222" y="5560102"/>
            <a:ext cx="1599289" cy="914400"/>
          </a:xfrm>
          <a:prstGeom prst="rect">
            <a:avLst/>
          </a:prstGeom>
          <a:ln>
            <a:noFill/>
          </a:ln>
          <a:effectLst>
            <a:softEdge rad="112500"/>
          </a:effectLst>
        </p:spPr>
      </p:pic>
      <p:pic>
        <p:nvPicPr>
          <p:cNvPr id="2097266" name="Picture 141"/>
          <p:cNvPicPr>
            <a:picLocks noChangeAspect="1"/>
          </p:cNvPicPr>
          <p:nvPr/>
        </p:nvPicPr>
        <p:blipFill>
          <a:blip r:embed="rId8" cstate="print"/>
          <a:stretch>
            <a:fillRect/>
          </a:stretch>
        </p:blipFill>
        <p:spPr>
          <a:xfrm>
            <a:off x="7764246" y="5716772"/>
            <a:ext cx="932567" cy="644457"/>
          </a:xfrm>
          <a:prstGeom prst="rect">
            <a:avLst/>
          </a:prstGeom>
        </p:spPr>
      </p:pic>
      <p:sp>
        <p:nvSpPr>
          <p:cNvPr id="1050878" name="TextBox 142"/>
          <p:cNvSpPr txBox="1"/>
          <p:nvPr/>
        </p:nvSpPr>
        <p:spPr>
          <a:xfrm>
            <a:off x="9096370" y="5836204"/>
            <a:ext cx="691290" cy="259154"/>
          </a:xfrm>
          <a:prstGeom prst="rect">
            <a:avLst/>
          </a:prstGeom>
          <a:noFill/>
        </p:spPr>
        <p:txBody>
          <a:bodyPr wrap="square" lIns="36000" rIns="36000" rtlCol="0">
            <a:noAutofit/>
          </a:bodyPr>
          <a:p>
            <a:r>
              <a:rPr lang="en-US" b="1" dirty="0">
                <a:solidFill>
                  <a:srgbClr val="000000"/>
                </a:solidFill>
              </a:rPr>
              <a:t>……</a:t>
            </a:r>
            <a:endParaRPr lang="en-US" b="1" dirty="0">
              <a:solidFill>
                <a:srgbClr val="000000"/>
              </a:solidFill>
            </a:endParaRPr>
          </a:p>
        </p:txBody>
      </p:sp>
      <p:pic>
        <p:nvPicPr>
          <p:cNvPr id="2097267" name="Picture 144"/>
          <p:cNvPicPr>
            <a:picLocks noChangeAspect="1"/>
          </p:cNvPicPr>
          <p:nvPr/>
        </p:nvPicPr>
        <p:blipFill>
          <a:blip r:embed="rId9" cstate="print"/>
          <a:stretch>
            <a:fillRect/>
          </a:stretch>
        </p:blipFill>
        <p:spPr>
          <a:xfrm>
            <a:off x="5100108" y="5358991"/>
            <a:ext cx="402222" cy="402222"/>
          </a:xfrm>
          <a:prstGeom prst="rect">
            <a:avLst/>
          </a:prstGeom>
        </p:spPr>
      </p:pic>
      <p:pic>
        <p:nvPicPr>
          <p:cNvPr id="2097268" name="Picture 146"/>
          <p:cNvPicPr>
            <a:picLocks noChangeAspect="1"/>
          </p:cNvPicPr>
          <p:nvPr/>
        </p:nvPicPr>
        <p:blipFill>
          <a:blip r:embed="rId10" cstate="print"/>
          <a:stretch>
            <a:fillRect/>
          </a:stretch>
        </p:blipFill>
        <p:spPr>
          <a:xfrm>
            <a:off x="6499824" y="5346681"/>
            <a:ext cx="437684" cy="328263"/>
          </a:xfrm>
          <a:prstGeom prst="rect">
            <a:avLst/>
          </a:prstGeom>
        </p:spPr>
      </p:pic>
      <p:sp>
        <p:nvSpPr>
          <p:cNvPr id="1050879" name="TextBox 147"/>
          <p:cNvSpPr txBox="1"/>
          <p:nvPr/>
        </p:nvSpPr>
        <p:spPr>
          <a:xfrm>
            <a:off x="6955093" y="5380357"/>
            <a:ext cx="630673" cy="271836"/>
          </a:xfrm>
          <a:prstGeom prst="rect">
            <a:avLst/>
          </a:prstGeom>
          <a:noFill/>
        </p:spPr>
        <p:txBody>
          <a:bodyPr wrap="square" lIns="36000" rIns="36000" rtlCol="0">
            <a:noAutofit/>
          </a:bodyPr>
          <a:p>
            <a:r>
              <a:rPr lang="en-US" altLang="zh-CN" sz="1200" dirty="0">
                <a:solidFill>
                  <a:srgbClr val="000000"/>
                </a:solidFill>
              </a:rPr>
              <a:t>PLC</a:t>
            </a:r>
            <a:endParaRPr lang="en-US" sz="1200" dirty="0">
              <a:solidFill>
                <a:srgbClr val="000000"/>
              </a:solidFill>
            </a:endParaRPr>
          </a:p>
        </p:txBody>
      </p:sp>
      <p:sp>
        <p:nvSpPr>
          <p:cNvPr id="1050880" name="TextBox 148"/>
          <p:cNvSpPr txBox="1"/>
          <p:nvPr/>
        </p:nvSpPr>
        <p:spPr>
          <a:xfrm>
            <a:off x="7813595" y="5346666"/>
            <a:ext cx="883218" cy="294587"/>
          </a:xfrm>
          <a:prstGeom prst="rect">
            <a:avLst/>
          </a:prstGeom>
        </p:spPr>
        <p:style>
          <a:lnRef idx="0">
            <a:schemeClr val="accent1"/>
          </a:lnRef>
          <a:fillRef idx="3">
            <a:schemeClr val="accent1"/>
          </a:fillRef>
          <a:effectRef idx="3">
            <a:schemeClr val="accent1"/>
          </a:effectRef>
          <a:fontRef idx="minor">
            <a:schemeClr val="lt1"/>
          </a:fontRef>
        </p:style>
        <p:txBody>
          <a:bodyPr wrap="square" lIns="36000" rIns="36000" rtlCol="0">
            <a:noAutofit/>
          </a:bodyPr>
          <a:p>
            <a:r>
              <a:rPr lang="zh-CN" altLang="en-US" sz="1200" b="1" dirty="0">
                <a:solidFill>
                  <a:srgbClr val="FFFFFF"/>
                </a:solidFill>
              </a:rPr>
              <a:t>第三方</a:t>
            </a:r>
            <a:r>
              <a:rPr lang="en-US" altLang="zh-CN" sz="1200" b="1" dirty="0">
                <a:solidFill>
                  <a:srgbClr val="FFFFFF"/>
                </a:solidFill>
              </a:rPr>
              <a:t>OPC</a:t>
            </a:r>
            <a:endParaRPr lang="en-US" sz="1200" b="1" dirty="0">
              <a:solidFill>
                <a:srgbClr val="FFFFFF"/>
              </a:solidFill>
            </a:endParaRPr>
          </a:p>
        </p:txBody>
      </p:sp>
      <p:cxnSp>
        <p:nvCxnSpPr>
          <p:cNvPr id="3146086" name="Straight Connector 150"/>
          <p:cNvCxnSpPr/>
          <p:nvPr/>
        </p:nvCxnSpPr>
        <p:spPr>
          <a:xfrm>
            <a:off x="5455113" y="4978466"/>
            <a:ext cx="41040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46087" name="Straight Connector 152"/>
          <p:cNvCxnSpPr/>
          <p:nvPr/>
        </p:nvCxnSpPr>
        <p:spPr>
          <a:xfrm>
            <a:off x="5455113" y="4976136"/>
            <a:ext cx="0" cy="3240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46088" name="Straight Connector 153"/>
          <p:cNvCxnSpPr/>
          <p:nvPr/>
        </p:nvCxnSpPr>
        <p:spPr>
          <a:xfrm>
            <a:off x="6933995" y="4976136"/>
            <a:ext cx="0" cy="3240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46089" name="Straight Connector 154"/>
          <p:cNvCxnSpPr/>
          <p:nvPr/>
        </p:nvCxnSpPr>
        <p:spPr>
          <a:xfrm>
            <a:off x="8216865" y="4976136"/>
            <a:ext cx="0" cy="3240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46090" name="Straight Connector 155"/>
          <p:cNvCxnSpPr/>
          <p:nvPr/>
        </p:nvCxnSpPr>
        <p:spPr>
          <a:xfrm>
            <a:off x="9564396" y="4976136"/>
            <a:ext cx="0" cy="3240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46091" name="Straight Connector 161"/>
          <p:cNvCxnSpPr/>
          <p:nvPr/>
        </p:nvCxnSpPr>
        <p:spPr>
          <a:xfrm>
            <a:off x="7622511" y="4764381"/>
            <a:ext cx="0" cy="2160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0881" name="Explosion 1 163"/>
          <p:cNvSpPr/>
          <p:nvPr/>
        </p:nvSpPr>
        <p:spPr>
          <a:xfrm>
            <a:off x="6608408" y="4293030"/>
            <a:ext cx="2487962" cy="564181"/>
          </a:xfrm>
          <a:prstGeom prst="irregularSeal1">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82" name="Rectangle 135"/>
          <p:cNvSpPr/>
          <p:nvPr/>
        </p:nvSpPr>
        <p:spPr>
          <a:xfrm>
            <a:off x="6368956" y="4381303"/>
            <a:ext cx="2824480" cy="332741"/>
          </a:xfrm>
          <a:prstGeom prst="rect">
            <a:avLst/>
          </a:prstGeom>
          <a:noFill/>
        </p:spPr>
        <p:txBody>
          <a:bodyPr wrap="none">
            <a:spAutoFit/>
          </a:bodyPr>
          <a:p>
            <a:r>
              <a:rPr lang="zh-CN" altLang="en-US" sz="1600" b="1" dirty="0">
                <a:solidFill>
                  <a:srgbClr val="000000"/>
                </a:solidFill>
                <a:latin typeface="华文楷体" panose="02010600040101010101" pitchFamily="2" charset="-122"/>
              </a:rPr>
              <a:t>实现异构、异地设备信息互联</a:t>
            </a:r>
            <a:endParaRPr lang="en-US" sz="1600" b="1" dirty="0">
              <a:solidFill>
                <a:srgbClr val="000000"/>
              </a:solidFill>
            </a:endParaRPr>
          </a:p>
        </p:txBody>
      </p:sp>
      <p:sp>
        <p:nvSpPr>
          <p:cNvPr id="1050883" name="Freeform 34"/>
          <p:cNvSpPr>
            <a:spLocks noChangeAspect="1" noEditPoints="1"/>
          </p:cNvSpPr>
          <p:nvPr/>
        </p:nvSpPr>
        <p:spPr bwMode="gray">
          <a:xfrm>
            <a:off x="3989269" y="4809810"/>
            <a:ext cx="530588" cy="290155"/>
          </a:xfrm>
          <a:custGeom>
            <a:avLst/>
            <a:gdLst/>
            <a:ahLst/>
            <a:cxnLst>
              <a:cxn ang="0">
                <a:pos x="22" y="53"/>
              </a:cxn>
              <a:cxn ang="0">
                <a:pos x="33" y="42"/>
              </a:cxn>
              <a:cxn ang="0">
                <a:pos x="44" y="53"/>
              </a:cxn>
              <a:cxn ang="0">
                <a:pos x="33" y="64"/>
              </a:cxn>
              <a:cxn ang="0">
                <a:pos x="22" y="53"/>
              </a:cxn>
              <a:cxn ang="0">
                <a:pos x="87" y="53"/>
              </a:cxn>
              <a:cxn ang="0">
                <a:pos x="97" y="42"/>
              </a:cxn>
              <a:cxn ang="0">
                <a:pos x="108" y="53"/>
              </a:cxn>
              <a:cxn ang="0">
                <a:pos x="97" y="64"/>
              </a:cxn>
              <a:cxn ang="0">
                <a:pos x="87" y="53"/>
              </a:cxn>
              <a:cxn ang="0">
                <a:pos x="115" y="26"/>
              </a:cxn>
              <a:cxn ang="0">
                <a:pos x="113" y="25"/>
              </a:cxn>
              <a:cxn ang="0">
                <a:pos x="109" y="20"/>
              </a:cxn>
              <a:cxn ang="0">
                <a:pos x="104" y="3"/>
              </a:cxn>
              <a:cxn ang="0">
                <a:pos x="100" y="0"/>
              </a:cxn>
              <a:cxn ang="0">
                <a:pos x="5" y="0"/>
              </a:cxn>
              <a:cxn ang="0">
                <a:pos x="2" y="3"/>
              </a:cxn>
              <a:cxn ang="0">
                <a:pos x="2" y="48"/>
              </a:cxn>
              <a:cxn ang="0">
                <a:pos x="0" y="48"/>
              </a:cxn>
              <a:cxn ang="0">
                <a:pos x="0" y="53"/>
              </a:cxn>
              <a:cxn ang="0">
                <a:pos x="16" y="53"/>
              </a:cxn>
              <a:cxn ang="0">
                <a:pos x="19" y="50"/>
              </a:cxn>
              <a:cxn ang="0">
                <a:pos x="33" y="39"/>
              </a:cxn>
              <a:cxn ang="0">
                <a:pos x="47" y="50"/>
              </a:cxn>
              <a:cxn ang="0">
                <a:pos x="50" y="53"/>
              </a:cxn>
              <a:cxn ang="0">
                <a:pos x="80" y="53"/>
              </a:cxn>
              <a:cxn ang="0">
                <a:pos x="83" y="50"/>
              </a:cxn>
              <a:cxn ang="0">
                <a:pos x="97" y="39"/>
              </a:cxn>
              <a:cxn ang="0">
                <a:pos x="111" y="50"/>
              </a:cxn>
              <a:cxn ang="0">
                <a:pos x="114" y="53"/>
              </a:cxn>
              <a:cxn ang="0">
                <a:pos x="118" y="50"/>
              </a:cxn>
              <a:cxn ang="0">
                <a:pos x="118" y="31"/>
              </a:cxn>
              <a:cxn ang="0">
                <a:pos x="115" y="26"/>
              </a:cxn>
              <a:cxn ang="0">
                <a:pos x="89" y="33"/>
              </a:cxn>
              <a:cxn ang="0">
                <a:pos x="88" y="37"/>
              </a:cxn>
              <a:cxn ang="0">
                <a:pos x="80" y="47"/>
              </a:cxn>
              <a:cxn ang="0">
                <a:pos x="77" y="49"/>
              </a:cxn>
              <a:cxn ang="0">
                <a:pos x="74" y="49"/>
              </a:cxn>
              <a:cxn ang="0">
                <a:pos x="71" y="46"/>
              </a:cxn>
              <a:cxn ang="0">
                <a:pos x="71" y="10"/>
              </a:cxn>
              <a:cxn ang="0">
                <a:pos x="74" y="7"/>
              </a:cxn>
              <a:cxn ang="0">
                <a:pos x="86" y="7"/>
              </a:cxn>
              <a:cxn ang="0">
                <a:pos x="89" y="10"/>
              </a:cxn>
              <a:cxn ang="0">
                <a:pos x="89" y="33"/>
              </a:cxn>
              <a:cxn ang="0">
                <a:pos x="102" y="23"/>
              </a:cxn>
              <a:cxn ang="0">
                <a:pos x="96" y="23"/>
              </a:cxn>
              <a:cxn ang="0">
                <a:pos x="93" y="20"/>
              </a:cxn>
              <a:cxn ang="0">
                <a:pos x="93" y="10"/>
              </a:cxn>
              <a:cxn ang="0">
                <a:pos x="96" y="7"/>
              </a:cxn>
              <a:cxn ang="0">
                <a:pos x="98" y="7"/>
              </a:cxn>
              <a:cxn ang="0">
                <a:pos x="102" y="10"/>
              </a:cxn>
              <a:cxn ang="0">
                <a:pos x="104" y="20"/>
              </a:cxn>
              <a:cxn ang="0">
                <a:pos x="102" y="23"/>
              </a:cxn>
            </a:cxnLst>
            <a:rect l="0" t="0" r="r" b="b"/>
            <a:pathLst>
              <a:path w="118" h="64">
                <a:moveTo>
                  <a:pt x="22" y="53"/>
                </a:moveTo>
                <a:cubicBezTo>
                  <a:pt x="22" y="47"/>
                  <a:pt x="27" y="42"/>
                  <a:pt x="33" y="42"/>
                </a:cubicBezTo>
                <a:cubicBezTo>
                  <a:pt x="39" y="42"/>
                  <a:pt x="44" y="47"/>
                  <a:pt x="44" y="53"/>
                </a:cubicBezTo>
                <a:cubicBezTo>
                  <a:pt x="44" y="59"/>
                  <a:pt x="39" y="64"/>
                  <a:pt x="33" y="64"/>
                </a:cubicBezTo>
                <a:cubicBezTo>
                  <a:pt x="27" y="64"/>
                  <a:pt x="22" y="59"/>
                  <a:pt x="22" y="53"/>
                </a:cubicBezTo>
                <a:close/>
                <a:moveTo>
                  <a:pt x="87" y="53"/>
                </a:moveTo>
                <a:cubicBezTo>
                  <a:pt x="87" y="47"/>
                  <a:pt x="91" y="42"/>
                  <a:pt x="97" y="42"/>
                </a:cubicBezTo>
                <a:cubicBezTo>
                  <a:pt x="103" y="42"/>
                  <a:pt x="108" y="47"/>
                  <a:pt x="108" y="53"/>
                </a:cubicBezTo>
                <a:cubicBezTo>
                  <a:pt x="108" y="59"/>
                  <a:pt x="103" y="64"/>
                  <a:pt x="97" y="64"/>
                </a:cubicBezTo>
                <a:cubicBezTo>
                  <a:pt x="91" y="64"/>
                  <a:pt x="87" y="59"/>
                  <a:pt x="87" y="53"/>
                </a:cubicBezTo>
                <a:close/>
                <a:moveTo>
                  <a:pt x="115" y="26"/>
                </a:moveTo>
                <a:cubicBezTo>
                  <a:pt x="113" y="25"/>
                  <a:pt x="113" y="25"/>
                  <a:pt x="113" y="25"/>
                </a:cubicBezTo>
                <a:cubicBezTo>
                  <a:pt x="111" y="24"/>
                  <a:pt x="110" y="22"/>
                  <a:pt x="109" y="20"/>
                </a:cubicBezTo>
                <a:cubicBezTo>
                  <a:pt x="104" y="3"/>
                  <a:pt x="104" y="3"/>
                  <a:pt x="104" y="3"/>
                </a:cubicBezTo>
                <a:cubicBezTo>
                  <a:pt x="104" y="2"/>
                  <a:pt x="102" y="0"/>
                  <a:pt x="100" y="0"/>
                </a:cubicBezTo>
                <a:cubicBezTo>
                  <a:pt x="5" y="0"/>
                  <a:pt x="5" y="0"/>
                  <a:pt x="5" y="0"/>
                </a:cubicBezTo>
                <a:cubicBezTo>
                  <a:pt x="3" y="0"/>
                  <a:pt x="2" y="2"/>
                  <a:pt x="2" y="3"/>
                </a:cubicBezTo>
                <a:cubicBezTo>
                  <a:pt x="2" y="48"/>
                  <a:pt x="2" y="48"/>
                  <a:pt x="2" y="48"/>
                </a:cubicBezTo>
                <a:cubicBezTo>
                  <a:pt x="0" y="48"/>
                  <a:pt x="0" y="48"/>
                  <a:pt x="0" y="48"/>
                </a:cubicBezTo>
                <a:cubicBezTo>
                  <a:pt x="0" y="53"/>
                  <a:pt x="0" y="53"/>
                  <a:pt x="0" y="53"/>
                </a:cubicBezTo>
                <a:cubicBezTo>
                  <a:pt x="16" y="53"/>
                  <a:pt x="16" y="53"/>
                  <a:pt x="16" y="53"/>
                </a:cubicBezTo>
                <a:cubicBezTo>
                  <a:pt x="18" y="53"/>
                  <a:pt x="19" y="52"/>
                  <a:pt x="19" y="50"/>
                </a:cubicBezTo>
                <a:cubicBezTo>
                  <a:pt x="20" y="44"/>
                  <a:pt x="26" y="39"/>
                  <a:pt x="33" y="39"/>
                </a:cubicBezTo>
                <a:cubicBezTo>
                  <a:pt x="40" y="39"/>
                  <a:pt x="45" y="44"/>
                  <a:pt x="47" y="50"/>
                </a:cubicBezTo>
                <a:cubicBezTo>
                  <a:pt x="47" y="52"/>
                  <a:pt x="48" y="53"/>
                  <a:pt x="50" y="53"/>
                </a:cubicBezTo>
                <a:cubicBezTo>
                  <a:pt x="80" y="53"/>
                  <a:pt x="80" y="53"/>
                  <a:pt x="80" y="53"/>
                </a:cubicBezTo>
                <a:cubicBezTo>
                  <a:pt x="83" y="53"/>
                  <a:pt x="83" y="52"/>
                  <a:pt x="83" y="50"/>
                </a:cubicBezTo>
                <a:cubicBezTo>
                  <a:pt x="85" y="44"/>
                  <a:pt x="90" y="39"/>
                  <a:pt x="97" y="39"/>
                </a:cubicBezTo>
                <a:cubicBezTo>
                  <a:pt x="104" y="39"/>
                  <a:pt x="110" y="44"/>
                  <a:pt x="111" y="50"/>
                </a:cubicBezTo>
                <a:cubicBezTo>
                  <a:pt x="111" y="52"/>
                  <a:pt x="112" y="53"/>
                  <a:pt x="114" y="53"/>
                </a:cubicBezTo>
                <a:cubicBezTo>
                  <a:pt x="116" y="53"/>
                  <a:pt x="118" y="51"/>
                  <a:pt x="118" y="50"/>
                </a:cubicBezTo>
                <a:cubicBezTo>
                  <a:pt x="118" y="31"/>
                  <a:pt x="118" y="31"/>
                  <a:pt x="118" y="31"/>
                </a:cubicBezTo>
                <a:cubicBezTo>
                  <a:pt x="118" y="29"/>
                  <a:pt x="116" y="27"/>
                  <a:pt x="115" y="26"/>
                </a:cubicBezTo>
                <a:close/>
                <a:moveTo>
                  <a:pt x="89" y="33"/>
                </a:moveTo>
                <a:cubicBezTo>
                  <a:pt x="89" y="35"/>
                  <a:pt x="88" y="36"/>
                  <a:pt x="88" y="37"/>
                </a:cubicBezTo>
                <a:cubicBezTo>
                  <a:pt x="84" y="39"/>
                  <a:pt x="81" y="43"/>
                  <a:pt x="80" y="47"/>
                </a:cubicBezTo>
                <a:cubicBezTo>
                  <a:pt x="79" y="49"/>
                  <a:pt x="79" y="49"/>
                  <a:pt x="77" y="49"/>
                </a:cubicBezTo>
                <a:cubicBezTo>
                  <a:pt x="76" y="49"/>
                  <a:pt x="74" y="49"/>
                  <a:pt x="74" y="49"/>
                </a:cubicBezTo>
                <a:cubicBezTo>
                  <a:pt x="73" y="49"/>
                  <a:pt x="71" y="48"/>
                  <a:pt x="71" y="46"/>
                </a:cubicBezTo>
                <a:cubicBezTo>
                  <a:pt x="71" y="10"/>
                  <a:pt x="71" y="10"/>
                  <a:pt x="71" y="10"/>
                </a:cubicBezTo>
                <a:cubicBezTo>
                  <a:pt x="71" y="8"/>
                  <a:pt x="73" y="7"/>
                  <a:pt x="74" y="7"/>
                </a:cubicBezTo>
                <a:cubicBezTo>
                  <a:pt x="86" y="7"/>
                  <a:pt x="86" y="7"/>
                  <a:pt x="86" y="7"/>
                </a:cubicBezTo>
                <a:cubicBezTo>
                  <a:pt x="88" y="7"/>
                  <a:pt x="89" y="8"/>
                  <a:pt x="89" y="10"/>
                </a:cubicBezTo>
                <a:cubicBezTo>
                  <a:pt x="89" y="10"/>
                  <a:pt x="89" y="31"/>
                  <a:pt x="89" y="33"/>
                </a:cubicBezTo>
                <a:close/>
                <a:moveTo>
                  <a:pt x="102" y="23"/>
                </a:moveTo>
                <a:cubicBezTo>
                  <a:pt x="96" y="23"/>
                  <a:pt x="96" y="23"/>
                  <a:pt x="96" y="23"/>
                </a:cubicBezTo>
                <a:cubicBezTo>
                  <a:pt x="95" y="23"/>
                  <a:pt x="93" y="21"/>
                  <a:pt x="93" y="20"/>
                </a:cubicBezTo>
                <a:cubicBezTo>
                  <a:pt x="93" y="10"/>
                  <a:pt x="93" y="10"/>
                  <a:pt x="93" y="10"/>
                </a:cubicBezTo>
                <a:cubicBezTo>
                  <a:pt x="93" y="8"/>
                  <a:pt x="95" y="7"/>
                  <a:pt x="96" y="7"/>
                </a:cubicBezTo>
                <a:cubicBezTo>
                  <a:pt x="98" y="7"/>
                  <a:pt x="98" y="7"/>
                  <a:pt x="98" y="7"/>
                </a:cubicBezTo>
                <a:cubicBezTo>
                  <a:pt x="99" y="7"/>
                  <a:pt x="101" y="8"/>
                  <a:pt x="102" y="10"/>
                </a:cubicBezTo>
                <a:cubicBezTo>
                  <a:pt x="104" y="20"/>
                  <a:pt x="104" y="20"/>
                  <a:pt x="104" y="20"/>
                </a:cubicBezTo>
                <a:cubicBezTo>
                  <a:pt x="105" y="21"/>
                  <a:pt x="104" y="23"/>
                  <a:pt x="102" y="23"/>
                </a:cubicBezTo>
                <a:close/>
              </a:path>
            </a:pathLst>
          </a:custGeom>
          <a:solidFill>
            <a:srgbClr val="004CAF"/>
          </a:solidFill>
          <a:ln w="9525">
            <a:noFill/>
            <a:round/>
          </a:ln>
        </p:spPr>
        <p:txBody>
          <a:bodyPr vert="horz" wrap="square" lIns="91667" tIns="45833" rIns="91667" bIns="45833" numCol="1" anchor="t" anchorCtr="0" compatLnSpc="1"/>
          <a:p>
            <a:endParaRPr lang="de-DE" sz="1805" dirty="0">
              <a:solidFill>
                <a:srgbClr val="000000"/>
              </a:solidFill>
            </a:endParaRPr>
          </a:p>
        </p:txBody>
      </p:sp>
      <p:sp>
        <p:nvSpPr>
          <p:cNvPr id="1050884" name="Freeform 36"/>
          <p:cNvSpPr>
            <a:spLocks noEditPoints="1"/>
          </p:cNvSpPr>
          <p:nvPr/>
        </p:nvSpPr>
        <p:spPr bwMode="auto">
          <a:xfrm>
            <a:off x="4071395" y="4596338"/>
            <a:ext cx="309168" cy="289542"/>
          </a:xfrm>
          <a:custGeom>
            <a:avLst/>
            <a:gdLst>
              <a:gd name="T0" fmla="*/ 182 w 958"/>
              <a:gd name="T1" fmla="*/ 262 h 854"/>
              <a:gd name="T2" fmla="*/ 228 w 958"/>
              <a:gd name="T3" fmla="*/ 274 h 854"/>
              <a:gd name="T4" fmla="*/ 280 w 958"/>
              <a:gd name="T5" fmla="*/ 324 h 854"/>
              <a:gd name="T6" fmla="*/ 298 w 958"/>
              <a:gd name="T7" fmla="*/ 320 h 854"/>
              <a:gd name="T8" fmla="*/ 376 w 958"/>
              <a:gd name="T9" fmla="*/ 244 h 854"/>
              <a:gd name="T10" fmla="*/ 338 w 958"/>
              <a:gd name="T11" fmla="*/ 194 h 854"/>
              <a:gd name="T12" fmla="*/ 322 w 958"/>
              <a:gd name="T13" fmla="*/ 152 h 854"/>
              <a:gd name="T14" fmla="*/ 336 w 958"/>
              <a:gd name="T15" fmla="*/ 116 h 854"/>
              <a:gd name="T16" fmla="*/ 418 w 958"/>
              <a:gd name="T17" fmla="*/ 56 h 854"/>
              <a:gd name="T18" fmla="*/ 530 w 958"/>
              <a:gd name="T19" fmla="*/ 2 h 854"/>
              <a:gd name="T20" fmla="*/ 382 w 958"/>
              <a:gd name="T21" fmla="*/ 2 h 854"/>
              <a:gd name="T22" fmla="*/ 310 w 958"/>
              <a:gd name="T23" fmla="*/ 26 h 854"/>
              <a:gd name="T24" fmla="*/ 204 w 958"/>
              <a:gd name="T25" fmla="*/ 92 h 854"/>
              <a:gd name="T26" fmla="*/ 130 w 958"/>
              <a:gd name="T27" fmla="*/ 150 h 854"/>
              <a:gd name="T28" fmla="*/ 120 w 958"/>
              <a:gd name="T29" fmla="*/ 188 h 854"/>
              <a:gd name="T30" fmla="*/ 102 w 958"/>
              <a:gd name="T31" fmla="*/ 216 h 854"/>
              <a:gd name="T32" fmla="*/ 68 w 958"/>
              <a:gd name="T33" fmla="*/ 230 h 854"/>
              <a:gd name="T34" fmla="*/ 42 w 958"/>
              <a:gd name="T35" fmla="*/ 236 h 854"/>
              <a:gd name="T36" fmla="*/ 0 w 958"/>
              <a:gd name="T37" fmla="*/ 276 h 854"/>
              <a:gd name="T38" fmla="*/ 70 w 958"/>
              <a:gd name="T39" fmla="*/ 360 h 854"/>
              <a:gd name="T40" fmla="*/ 90 w 958"/>
              <a:gd name="T41" fmla="*/ 368 h 854"/>
              <a:gd name="T42" fmla="*/ 132 w 958"/>
              <a:gd name="T43" fmla="*/ 334 h 854"/>
              <a:gd name="T44" fmla="*/ 138 w 958"/>
              <a:gd name="T45" fmla="*/ 292 h 854"/>
              <a:gd name="T46" fmla="*/ 424 w 958"/>
              <a:gd name="T47" fmla="*/ 302 h 854"/>
              <a:gd name="T48" fmla="*/ 410 w 958"/>
              <a:gd name="T49" fmla="*/ 298 h 854"/>
              <a:gd name="T50" fmla="*/ 332 w 958"/>
              <a:gd name="T51" fmla="*/ 366 h 854"/>
              <a:gd name="T52" fmla="*/ 734 w 958"/>
              <a:gd name="T53" fmla="*/ 836 h 854"/>
              <a:gd name="T54" fmla="*/ 760 w 958"/>
              <a:gd name="T55" fmla="*/ 842 h 854"/>
              <a:gd name="T56" fmla="*/ 822 w 958"/>
              <a:gd name="T57" fmla="*/ 790 h 854"/>
              <a:gd name="T58" fmla="*/ 424 w 958"/>
              <a:gd name="T59" fmla="*/ 302 h 854"/>
              <a:gd name="T60" fmla="*/ 952 w 958"/>
              <a:gd name="T61" fmla="*/ 96 h 854"/>
              <a:gd name="T62" fmla="*/ 940 w 958"/>
              <a:gd name="T63" fmla="*/ 94 h 854"/>
              <a:gd name="T64" fmla="*/ 888 w 958"/>
              <a:gd name="T65" fmla="*/ 172 h 854"/>
              <a:gd name="T66" fmla="*/ 856 w 958"/>
              <a:gd name="T67" fmla="*/ 204 h 854"/>
              <a:gd name="T68" fmla="*/ 794 w 958"/>
              <a:gd name="T69" fmla="*/ 192 h 854"/>
              <a:gd name="T70" fmla="*/ 760 w 958"/>
              <a:gd name="T71" fmla="*/ 154 h 854"/>
              <a:gd name="T72" fmla="*/ 768 w 958"/>
              <a:gd name="T73" fmla="*/ 108 h 854"/>
              <a:gd name="T74" fmla="*/ 812 w 958"/>
              <a:gd name="T75" fmla="*/ 30 h 854"/>
              <a:gd name="T76" fmla="*/ 804 w 958"/>
              <a:gd name="T77" fmla="*/ 12 h 854"/>
              <a:gd name="T78" fmla="*/ 768 w 958"/>
              <a:gd name="T79" fmla="*/ 26 h 854"/>
              <a:gd name="T80" fmla="*/ 682 w 958"/>
              <a:gd name="T81" fmla="*/ 82 h 854"/>
              <a:gd name="T82" fmla="*/ 658 w 958"/>
              <a:gd name="T83" fmla="*/ 122 h 854"/>
              <a:gd name="T84" fmla="*/ 652 w 958"/>
              <a:gd name="T85" fmla="*/ 210 h 854"/>
              <a:gd name="T86" fmla="*/ 634 w 958"/>
              <a:gd name="T87" fmla="*/ 270 h 854"/>
              <a:gd name="T88" fmla="*/ 618 w 958"/>
              <a:gd name="T89" fmla="*/ 434 h 854"/>
              <a:gd name="T90" fmla="*/ 714 w 958"/>
              <a:gd name="T91" fmla="*/ 344 h 854"/>
              <a:gd name="T92" fmla="*/ 766 w 958"/>
              <a:gd name="T93" fmla="*/ 328 h 854"/>
              <a:gd name="T94" fmla="*/ 820 w 958"/>
              <a:gd name="T95" fmla="*/ 334 h 854"/>
              <a:gd name="T96" fmla="*/ 904 w 958"/>
              <a:gd name="T97" fmla="*/ 314 h 854"/>
              <a:gd name="T98" fmla="*/ 940 w 958"/>
              <a:gd name="T99" fmla="*/ 268 h 854"/>
              <a:gd name="T100" fmla="*/ 958 w 958"/>
              <a:gd name="T101" fmla="*/ 180 h 854"/>
              <a:gd name="T102" fmla="*/ 130 w 958"/>
              <a:gd name="T103" fmla="*/ 766 h 854"/>
              <a:gd name="T104" fmla="*/ 124 w 958"/>
              <a:gd name="T105" fmla="*/ 794 h 854"/>
              <a:gd name="T106" fmla="*/ 180 w 958"/>
              <a:gd name="T107" fmla="*/ 852 h 854"/>
              <a:gd name="T108" fmla="*/ 212 w 958"/>
              <a:gd name="T109" fmla="*/ 844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8" h="854">
                <a:moveTo>
                  <a:pt x="148" y="278"/>
                </a:moveTo>
                <a:lnTo>
                  <a:pt x="148" y="278"/>
                </a:lnTo>
                <a:lnTo>
                  <a:pt x="164" y="266"/>
                </a:lnTo>
                <a:lnTo>
                  <a:pt x="182" y="262"/>
                </a:lnTo>
                <a:lnTo>
                  <a:pt x="188" y="262"/>
                </a:lnTo>
                <a:lnTo>
                  <a:pt x="196" y="262"/>
                </a:lnTo>
                <a:lnTo>
                  <a:pt x="212" y="266"/>
                </a:lnTo>
                <a:lnTo>
                  <a:pt x="228" y="274"/>
                </a:lnTo>
                <a:lnTo>
                  <a:pt x="246" y="288"/>
                </a:lnTo>
                <a:lnTo>
                  <a:pt x="262" y="304"/>
                </a:lnTo>
                <a:lnTo>
                  <a:pt x="280" y="324"/>
                </a:lnTo>
                <a:lnTo>
                  <a:pt x="280" y="324"/>
                </a:lnTo>
                <a:lnTo>
                  <a:pt x="284" y="326"/>
                </a:lnTo>
                <a:lnTo>
                  <a:pt x="290" y="326"/>
                </a:lnTo>
                <a:lnTo>
                  <a:pt x="298" y="320"/>
                </a:lnTo>
                <a:lnTo>
                  <a:pt x="298" y="320"/>
                </a:lnTo>
                <a:lnTo>
                  <a:pt x="370" y="254"/>
                </a:lnTo>
                <a:lnTo>
                  <a:pt x="370" y="254"/>
                </a:lnTo>
                <a:lnTo>
                  <a:pt x="376" y="248"/>
                </a:lnTo>
                <a:lnTo>
                  <a:pt x="376" y="244"/>
                </a:lnTo>
                <a:lnTo>
                  <a:pt x="372" y="240"/>
                </a:lnTo>
                <a:lnTo>
                  <a:pt x="372" y="240"/>
                </a:lnTo>
                <a:lnTo>
                  <a:pt x="338" y="194"/>
                </a:lnTo>
                <a:lnTo>
                  <a:pt x="338" y="194"/>
                </a:lnTo>
                <a:lnTo>
                  <a:pt x="330" y="184"/>
                </a:lnTo>
                <a:lnTo>
                  <a:pt x="326" y="172"/>
                </a:lnTo>
                <a:lnTo>
                  <a:pt x="322" y="162"/>
                </a:lnTo>
                <a:lnTo>
                  <a:pt x="322" y="152"/>
                </a:lnTo>
                <a:lnTo>
                  <a:pt x="324" y="144"/>
                </a:lnTo>
                <a:lnTo>
                  <a:pt x="326" y="134"/>
                </a:lnTo>
                <a:lnTo>
                  <a:pt x="330" y="124"/>
                </a:lnTo>
                <a:lnTo>
                  <a:pt x="336" y="116"/>
                </a:lnTo>
                <a:lnTo>
                  <a:pt x="352" y="100"/>
                </a:lnTo>
                <a:lnTo>
                  <a:pt x="372" y="84"/>
                </a:lnTo>
                <a:lnTo>
                  <a:pt x="394" y="68"/>
                </a:lnTo>
                <a:lnTo>
                  <a:pt x="418" y="56"/>
                </a:lnTo>
                <a:lnTo>
                  <a:pt x="464" y="32"/>
                </a:lnTo>
                <a:lnTo>
                  <a:pt x="504" y="16"/>
                </a:lnTo>
                <a:lnTo>
                  <a:pt x="528" y="6"/>
                </a:lnTo>
                <a:lnTo>
                  <a:pt x="530" y="2"/>
                </a:lnTo>
                <a:lnTo>
                  <a:pt x="526" y="2"/>
                </a:lnTo>
                <a:lnTo>
                  <a:pt x="526" y="2"/>
                </a:lnTo>
                <a:lnTo>
                  <a:pt x="450" y="0"/>
                </a:lnTo>
                <a:lnTo>
                  <a:pt x="382" y="2"/>
                </a:lnTo>
                <a:lnTo>
                  <a:pt x="382" y="2"/>
                </a:lnTo>
                <a:lnTo>
                  <a:pt x="358" y="6"/>
                </a:lnTo>
                <a:lnTo>
                  <a:pt x="334" y="14"/>
                </a:lnTo>
                <a:lnTo>
                  <a:pt x="310" y="26"/>
                </a:lnTo>
                <a:lnTo>
                  <a:pt x="284" y="40"/>
                </a:lnTo>
                <a:lnTo>
                  <a:pt x="240" y="68"/>
                </a:lnTo>
                <a:lnTo>
                  <a:pt x="204" y="92"/>
                </a:lnTo>
                <a:lnTo>
                  <a:pt x="204" y="92"/>
                </a:lnTo>
                <a:lnTo>
                  <a:pt x="172" y="116"/>
                </a:lnTo>
                <a:lnTo>
                  <a:pt x="150" y="134"/>
                </a:lnTo>
                <a:lnTo>
                  <a:pt x="130" y="150"/>
                </a:lnTo>
                <a:lnTo>
                  <a:pt x="130" y="150"/>
                </a:lnTo>
                <a:lnTo>
                  <a:pt x="126" y="156"/>
                </a:lnTo>
                <a:lnTo>
                  <a:pt x="124" y="162"/>
                </a:lnTo>
                <a:lnTo>
                  <a:pt x="122" y="180"/>
                </a:lnTo>
                <a:lnTo>
                  <a:pt x="120" y="188"/>
                </a:lnTo>
                <a:lnTo>
                  <a:pt x="116" y="198"/>
                </a:lnTo>
                <a:lnTo>
                  <a:pt x="110" y="206"/>
                </a:lnTo>
                <a:lnTo>
                  <a:pt x="102" y="216"/>
                </a:lnTo>
                <a:lnTo>
                  <a:pt x="102" y="216"/>
                </a:lnTo>
                <a:lnTo>
                  <a:pt x="92" y="222"/>
                </a:lnTo>
                <a:lnTo>
                  <a:pt x="84" y="226"/>
                </a:lnTo>
                <a:lnTo>
                  <a:pt x="76" y="228"/>
                </a:lnTo>
                <a:lnTo>
                  <a:pt x="68" y="230"/>
                </a:lnTo>
                <a:lnTo>
                  <a:pt x="54" y="230"/>
                </a:lnTo>
                <a:lnTo>
                  <a:pt x="48" y="232"/>
                </a:lnTo>
                <a:lnTo>
                  <a:pt x="42" y="236"/>
                </a:lnTo>
                <a:lnTo>
                  <a:pt x="42" y="236"/>
                </a:lnTo>
                <a:lnTo>
                  <a:pt x="4" y="264"/>
                </a:lnTo>
                <a:lnTo>
                  <a:pt x="4" y="264"/>
                </a:lnTo>
                <a:lnTo>
                  <a:pt x="2" y="270"/>
                </a:lnTo>
                <a:lnTo>
                  <a:pt x="0" y="276"/>
                </a:lnTo>
                <a:lnTo>
                  <a:pt x="0" y="282"/>
                </a:lnTo>
                <a:lnTo>
                  <a:pt x="4" y="288"/>
                </a:lnTo>
                <a:lnTo>
                  <a:pt x="4" y="288"/>
                </a:lnTo>
                <a:lnTo>
                  <a:pt x="70" y="360"/>
                </a:lnTo>
                <a:lnTo>
                  <a:pt x="70" y="360"/>
                </a:lnTo>
                <a:lnTo>
                  <a:pt x="74" y="364"/>
                </a:lnTo>
                <a:lnTo>
                  <a:pt x="82" y="368"/>
                </a:lnTo>
                <a:lnTo>
                  <a:pt x="90" y="368"/>
                </a:lnTo>
                <a:lnTo>
                  <a:pt x="98" y="364"/>
                </a:lnTo>
                <a:lnTo>
                  <a:pt x="98" y="364"/>
                </a:lnTo>
                <a:lnTo>
                  <a:pt x="132" y="334"/>
                </a:lnTo>
                <a:lnTo>
                  <a:pt x="132" y="334"/>
                </a:lnTo>
                <a:lnTo>
                  <a:pt x="132" y="326"/>
                </a:lnTo>
                <a:lnTo>
                  <a:pt x="134" y="310"/>
                </a:lnTo>
                <a:lnTo>
                  <a:pt x="136" y="302"/>
                </a:lnTo>
                <a:lnTo>
                  <a:pt x="138" y="292"/>
                </a:lnTo>
                <a:lnTo>
                  <a:pt x="142" y="284"/>
                </a:lnTo>
                <a:lnTo>
                  <a:pt x="148" y="278"/>
                </a:lnTo>
                <a:lnTo>
                  <a:pt x="148" y="278"/>
                </a:lnTo>
                <a:close/>
                <a:moveTo>
                  <a:pt x="424" y="302"/>
                </a:moveTo>
                <a:lnTo>
                  <a:pt x="424" y="302"/>
                </a:lnTo>
                <a:lnTo>
                  <a:pt x="418" y="298"/>
                </a:lnTo>
                <a:lnTo>
                  <a:pt x="414" y="296"/>
                </a:lnTo>
                <a:lnTo>
                  <a:pt x="410" y="298"/>
                </a:lnTo>
                <a:lnTo>
                  <a:pt x="404" y="300"/>
                </a:lnTo>
                <a:lnTo>
                  <a:pt x="336" y="362"/>
                </a:lnTo>
                <a:lnTo>
                  <a:pt x="336" y="362"/>
                </a:lnTo>
                <a:lnTo>
                  <a:pt x="332" y="366"/>
                </a:lnTo>
                <a:lnTo>
                  <a:pt x="330" y="370"/>
                </a:lnTo>
                <a:lnTo>
                  <a:pt x="332" y="376"/>
                </a:lnTo>
                <a:lnTo>
                  <a:pt x="334" y="380"/>
                </a:lnTo>
                <a:lnTo>
                  <a:pt x="734" y="836"/>
                </a:lnTo>
                <a:lnTo>
                  <a:pt x="734" y="836"/>
                </a:lnTo>
                <a:lnTo>
                  <a:pt x="742" y="842"/>
                </a:lnTo>
                <a:lnTo>
                  <a:pt x="752" y="844"/>
                </a:lnTo>
                <a:lnTo>
                  <a:pt x="760" y="842"/>
                </a:lnTo>
                <a:lnTo>
                  <a:pt x="770" y="838"/>
                </a:lnTo>
                <a:lnTo>
                  <a:pt x="816" y="798"/>
                </a:lnTo>
                <a:lnTo>
                  <a:pt x="816" y="798"/>
                </a:lnTo>
                <a:lnTo>
                  <a:pt x="822" y="790"/>
                </a:lnTo>
                <a:lnTo>
                  <a:pt x="826" y="780"/>
                </a:lnTo>
                <a:lnTo>
                  <a:pt x="824" y="770"/>
                </a:lnTo>
                <a:lnTo>
                  <a:pt x="818" y="762"/>
                </a:lnTo>
                <a:lnTo>
                  <a:pt x="424" y="302"/>
                </a:lnTo>
                <a:close/>
                <a:moveTo>
                  <a:pt x="956" y="108"/>
                </a:moveTo>
                <a:lnTo>
                  <a:pt x="956" y="108"/>
                </a:lnTo>
                <a:lnTo>
                  <a:pt x="954" y="102"/>
                </a:lnTo>
                <a:lnTo>
                  <a:pt x="952" y="96"/>
                </a:lnTo>
                <a:lnTo>
                  <a:pt x="950" y="92"/>
                </a:lnTo>
                <a:lnTo>
                  <a:pt x="946" y="92"/>
                </a:lnTo>
                <a:lnTo>
                  <a:pt x="942" y="92"/>
                </a:lnTo>
                <a:lnTo>
                  <a:pt x="940" y="94"/>
                </a:lnTo>
                <a:lnTo>
                  <a:pt x="934" y="100"/>
                </a:lnTo>
                <a:lnTo>
                  <a:pt x="934" y="100"/>
                </a:lnTo>
                <a:lnTo>
                  <a:pt x="888" y="172"/>
                </a:lnTo>
                <a:lnTo>
                  <a:pt x="888" y="172"/>
                </a:lnTo>
                <a:lnTo>
                  <a:pt x="882" y="180"/>
                </a:lnTo>
                <a:lnTo>
                  <a:pt x="876" y="190"/>
                </a:lnTo>
                <a:lnTo>
                  <a:pt x="868" y="198"/>
                </a:lnTo>
                <a:lnTo>
                  <a:pt x="856" y="204"/>
                </a:lnTo>
                <a:lnTo>
                  <a:pt x="844" y="208"/>
                </a:lnTo>
                <a:lnTo>
                  <a:pt x="830" y="208"/>
                </a:lnTo>
                <a:lnTo>
                  <a:pt x="814" y="204"/>
                </a:lnTo>
                <a:lnTo>
                  <a:pt x="794" y="192"/>
                </a:lnTo>
                <a:lnTo>
                  <a:pt x="794" y="192"/>
                </a:lnTo>
                <a:lnTo>
                  <a:pt x="778" y="178"/>
                </a:lnTo>
                <a:lnTo>
                  <a:pt x="766" y="166"/>
                </a:lnTo>
                <a:lnTo>
                  <a:pt x="760" y="154"/>
                </a:lnTo>
                <a:lnTo>
                  <a:pt x="756" y="142"/>
                </a:lnTo>
                <a:lnTo>
                  <a:pt x="758" y="132"/>
                </a:lnTo>
                <a:lnTo>
                  <a:pt x="760" y="122"/>
                </a:lnTo>
                <a:lnTo>
                  <a:pt x="768" y="108"/>
                </a:lnTo>
                <a:lnTo>
                  <a:pt x="768" y="108"/>
                </a:lnTo>
                <a:lnTo>
                  <a:pt x="792" y="64"/>
                </a:lnTo>
                <a:lnTo>
                  <a:pt x="812" y="30"/>
                </a:lnTo>
                <a:lnTo>
                  <a:pt x="812" y="30"/>
                </a:lnTo>
                <a:lnTo>
                  <a:pt x="814" y="24"/>
                </a:lnTo>
                <a:lnTo>
                  <a:pt x="810" y="16"/>
                </a:lnTo>
                <a:lnTo>
                  <a:pt x="808" y="14"/>
                </a:lnTo>
                <a:lnTo>
                  <a:pt x="804" y="12"/>
                </a:lnTo>
                <a:lnTo>
                  <a:pt x="800" y="12"/>
                </a:lnTo>
                <a:lnTo>
                  <a:pt x="794" y="14"/>
                </a:lnTo>
                <a:lnTo>
                  <a:pt x="794" y="14"/>
                </a:lnTo>
                <a:lnTo>
                  <a:pt x="768" y="26"/>
                </a:lnTo>
                <a:lnTo>
                  <a:pt x="748" y="36"/>
                </a:lnTo>
                <a:lnTo>
                  <a:pt x="724" y="48"/>
                </a:lnTo>
                <a:lnTo>
                  <a:pt x="702" y="64"/>
                </a:lnTo>
                <a:lnTo>
                  <a:pt x="682" y="82"/>
                </a:lnTo>
                <a:lnTo>
                  <a:pt x="674" y="90"/>
                </a:lnTo>
                <a:lnTo>
                  <a:pt x="668" y="100"/>
                </a:lnTo>
                <a:lnTo>
                  <a:pt x="662" y="112"/>
                </a:lnTo>
                <a:lnTo>
                  <a:pt x="658" y="122"/>
                </a:lnTo>
                <a:lnTo>
                  <a:pt x="658" y="122"/>
                </a:lnTo>
                <a:lnTo>
                  <a:pt x="654" y="144"/>
                </a:lnTo>
                <a:lnTo>
                  <a:pt x="652" y="166"/>
                </a:lnTo>
                <a:lnTo>
                  <a:pt x="652" y="210"/>
                </a:lnTo>
                <a:lnTo>
                  <a:pt x="650" y="230"/>
                </a:lnTo>
                <a:lnTo>
                  <a:pt x="644" y="250"/>
                </a:lnTo>
                <a:lnTo>
                  <a:pt x="640" y="260"/>
                </a:lnTo>
                <a:lnTo>
                  <a:pt x="634" y="270"/>
                </a:lnTo>
                <a:lnTo>
                  <a:pt x="626" y="280"/>
                </a:lnTo>
                <a:lnTo>
                  <a:pt x="616" y="290"/>
                </a:lnTo>
                <a:lnTo>
                  <a:pt x="552" y="358"/>
                </a:lnTo>
                <a:lnTo>
                  <a:pt x="618" y="434"/>
                </a:lnTo>
                <a:lnTo>
                  <a:pt x="696" y="358"/>
                </a:lnTo>
                <a:lnTo>
                  <a:pt x="696" y="358"/>
                </a:lnTo>
                <a:lnTo>
                  <a:pt x="704" y="350"/>
                </a:lnTo>
                <a:lnTo>
                  <a:pt x="714" y="344"/>
                </a:lnTo>
                <a:lnTo>
                  <a:pt x="726" y="338"/>
                </a:lnTo>
                <a:lnTo>
                  <a:pt x="738" y="334"/>
                </a:lnTo>
                <a:lnTo>
                  <a:pt x="752" y="330"/>
                </a:lnTo>
                <a:lnTo>
                  <a:pt x="766" y="328"/>
                </a:lnTo>
                <a:lnTo>
                  <a:pt x="780" y="326"/>
                </a:lnTo>
                <a:lnTo>
                  <a:pt x="794" y="328"/>
                </a:lnTo>
                <a:lnTo>
                  <a:pt x="794" y="328"/>
                </a:lnTo>
                <a:lnTo>
                  <a:pt x="820" y="334"/>
                </a:lnTo>
                <a:lnTo>
                  <a:pt x="846" y="334"/>
                </a:lnTo>
                <a:lnTo>
                  <a:pt x="868" y="330"/>
                </a:lnTo>
                <a:lnTo>
                  <a:pt x="886" y="324"/>
                </a:lnTo>
                <a:lnTo>
                  <a:pt x="904" y="314"/>
                </a:lnTo>
                <a:lnTo>
                  <a:pt x="918" y="300"/>
                </a:lnTo>
                <a:lnTo>
                  <a:pt x="930" y="286"/>
                </a:lnTo>
                <a:lnTo>
                  <a:pt x="940" y="268"/>
                </a:lnTo>
                <a:lnTo>
                  <a:pt x="940" y="268"/>
                </a:lnTo>
                <a:lnTo>
                  <a:pt x="948" y="250"/>
                </a:lnTo>
                <a:lnTo>
                  <a:pt x="954" y="228"/>
                </a:lnTo>
                <a:lnTo>
                  <a:pt x="956" y="204"/>
                </a:lnTo>
                <a:lnTo>
                  <a:pt x="958" y="180"/>
                </a:lnTo>
                <a:lnTo>
                  <a:pt x="958" y="138"/>
                </a:lnTo>
                <a:lnTo>
                  <a:pt x="956" y="108"/>
                </a:lnTo>
                <a:lnTo>
                  <a:pt x="956" y="108"/>
                </a:lnTo>
                <a:close/>
                <a:moveTo>
                  <a:pt x="130" y="766"/>
                </a:moveTo>
                <a:lnTo>
                  <a:pt x="130" y="766"/>
                </a:lnTo>
                <a:lnTo>
                  <a:pt x="124" y="776"/>
                </a:lnTo>
                <a:lnTo>
                  <a:pt x="122" y="786"/>
                </a:lnTo>
                <a:lnTo>
                  <a:pt x="124" y="794"/>
                </a:lnTo>
                <a:lnTo>
                  <a:pt x="130" y="804"/>
                </a:lnTo>
                <a:lnTo>
                  <a:pt x="176" y="848"/>
                </a:lnTo>
                <a:lnTo>
                  <a:pt x="176" y="848"/>
                </a:lnTo>
                <a:lnTo>
                  <a:pt x="180" y="852"/>
                </a:lnTo>
                <a:lnTo>
                  <a:pt x="184" y="854"/>
                </a:lnTo>
                <a:lnTo>
                  <a:pt x="194" y="854"/>
                </a:lnTo>
                <a:lnTo>
                  <a:pt x="202" y="850"/>
                </a:lnTo>
                <a:lnTo>
                  <a:pt x="212" y="844"/>
                </a:lnTo>
                <a:lnTo>
                  <a:pt x="448" y="612"/>
                </a:lnTo>
                <a:lnTo>
                  <a:pt x="376" y="530"/>
                </a:lnTo>
                <a:lnTo>
                  <a:pt x="130" y="766"/>
                </a:lnTo>
                <a:close/>
              </a:path>
            </a:pathLst>
          </a:custGeom>
          <a:solidFill>
            <a:srgbClr val="004CAF"/>
          </a:solidFill>
          <a:ln>
            <a:noFill/>
          </a:ln>
        </p:spPr>
        <p:txBody>
          <a:bodyPr vert="horz" wrap="square" lIns="91440" tIns="45720" rIns="91440" bIns="45720" numCol="1" anchor="t" anchorCtr="0" compatLnSpc="1"/>
          <a:p>
            <a:endParaRPr lang="en-US" kern="0">
              <a:solidFill>
                <a:srgbClr val="000000"/>
              </a:solidFill>
            </a:endParaRPr>
          </a:p>
        </p:txBody>
      </p:sp>
      <p:pic>
        <p:nvPicPr>
          <p:cNvPr id="2097269" name="Picture 17"/>
          <p:cNvPicPr>
            <a:picLocks noChangeAspect="1"/>
          </p:cNvPicPr>
          <p:nvPr/>
        </p:nvPicPr>
        <p:blipFill>
          <a:blip r:embed="rId11"/>
          <a:stretch>
            <a:fillRect/>
          </a:stretch>
        </p:blipFill>
        <p:spPr>
          <a:xfrm>
            <a:off x="572203" y="4508939"/>
            <a:ext cx="692322" cy="535832"/>
          </a:xfrm>
          <a:prstGeom prst="rect">
            <a:avLst/>
          </a:prstGeom>
          <a:solidFill>
            <a:srgbClr val="FFFF00"/>
          </a:solidFill>
          <a:ln>
            <a:noFill/>
          </a:ln>
        </p:spPr>
      </p:pic>
      <p:sp>
        <p:nvSpPr>
          <p:cNvPr id="1050885" name="Freeform 17"/>
          <p:cNvSpPr>
            <a:spLocks noChangeAspect="1" noEditPoints="1"/>
          </p:cNvSpPr>
          <p:nvPr/>
        </p:nvSpPr>
        <p:spPr bwMode="gray">
          <a:xfrm>
            <a:off x="751910" y="3845159"/>
            <a:ext cx="332908" cy="253116"/>
          </a:xfrm>
          <a:custGeom>
            <a:avLst/>
            <a:gdLst/>
            <a:ahLst/>
            <a:cxnLst>
              <a:cxn ang="0">
                <a:pos x="40" y="55"/>
              </a:cxn>
              <a:cxn ang="0">
                <a:pos x="32" y="63"/>
              </a:cxn>
              <a:cxn ang="0">
                <a:pos x="40" y="71"/>
              </a:cxn>
              <a:cxn ang="0">
                <a:pos x="48" y="63"/>
              </a:cxn>
              <a:cxn ang="0">
                <a:pos x="40" y="55"/>
              </a:cxn>
              <a:cxn ang="0">
                <a:pos x="23" y="46"/>
              </a:cxn>
              <a:cxn ang="0">
                <a:pos x="29" y="51"/>
              </a:cxn>
              <a:cxn ang="0">
                <a:pos x="51" y="51"/>
              </a:cxn>
              <a:cxn ang="0">
                <a:pos x="57" y="46"/>
              </a:cxn>
              <a:cxn ang="0">
                <a:pos x="23" y="46"/>
              </a:cxn>
              <a:cxn ang="0">
                <a:pos x="11" y="34"/>
              </a:cxn>
              <a:cxn ang="0">
                <a:pos x="17" y="40"/>
              </a:cxn>
              <a:cxn ang="0">
                <a:pos x="63" y="40"/>
              </a:cxn>
              <a:cxn ang="0">
                <a:pos x="69" y="34"/>
              </a:cxn>
              <a:cxn ang="0">
                <a:pos x="11" y="34"/>
              </a:cxn>
              <a:cxn ang="0">
                <a:pos x="0" y="22"/>
              </a:cxn>
              <a:cxn ang="0">
                <a:pos x="6" y="28"/>
              </a:cxn>
              <a:cxn ang="0">
                <a:pos x="74" y="28"/>
              </a:cxn>
              <a:cxn ang="0">
                <a:pos x="80" y="22"/>
              </a:cxn>
              <a:cxn ang="0">
                <a:pos x="0" y="22"/>
              </a:cxn>
            </a:cxnLst>
            <a:rect l="0" t="0" r="r" b="b"/>
            <a:pathLst>
              <a:path w="80" h="71">
                <a:moveTo>
                  <a:pt x="40" y="55"/>
                </a:moveTo>
                <a:cubicBezTo>
                  <a:pt x="35" y="55"/>
                  <a:pt x="32" y="58"/>
                  <a:pt x="32" y="63"/>
                </a:cubicBezTo>
                <a:cubicBezTo>
                  <a:pt x="32" y="67"/>
                  <a:pt x="35" y="71"/>
                  <a:pt x="40" y="71"/>
                </a:cubicBezTo>
                <a:cubicBezTo>
                  <a:pt x="44" y="71"/>
                  <a:pt x="48" y="67"/>
                  <a:pt x="48" y="63"/>
                </a:cubicBezTo>
                <a:cubicBezTo>
                  <a:pt x="48" y="58"/>
                  <a:pt x="44" y="55"/>
                  <a:pt x="40" y="55"/>
                </a:cubicBezTo>
                <a:close/>
                <a:moveTo>
                  <a:pt x="23" y="46"/>
                </a:moveTo>
                <a:cubicBezTo>
                  <a:pt x="29" y="51"/>
                  <a:pt x="29" y="51"/>
                  <a:pt x="29" y="51"/>
                </a:cubicBezTo>
                <a:cubicBezTo>
                  <a:pt x="35" y="45"/>
                  <a:pt x="45" y="45"/>
                  <a:pt x="51" y="51"/>
                </a:cubicBezTo>
                <a:cubicBezTo>
                  <a:pt x="57" y="46"/>
                  <a:pt x="57" y="46"/>
                  <a:pt x="57" y="46"/>
                </a:cubicBezTo>
                <a:cubicBezTo>
                  <a:pt x="48" y="36"/>
                  <a:pt x="32" y="36"/>
                  <a:pt x="23" y="46"/>
                </a:cubicBezTo>
                <a:close/>
                <a:moveTo>
                  <a:pt x="11" y="34"/>
                </a:moveTo>
                <a:cubicBezTo>
                  <a:pt x="17" y="40"/>
                  <a:pt x="17" y="40"/>
                  <a:pt x="17" y="40"/>
                </a:cubicBezTo>
                <a:cubicBezTo>
                  <a:pt x="30" y="27"/>
                  <a:pt x="50" y="27"/>
                  <a:pt x="63" y="40"/>
                </a:cubicBezTo>
                <a:cubicBezTo>
                  <a:pt x="69" y="34"/>
                  <a:pt x="69" y="34"/>
                  <a:pt x="69" y="34"/>
                </a:cubicBezTo>
                <a:cubicBezTo>
                  <a:pt x="53" y="18"/>
                  <a:pt x="27" y="18"/>
                  <a:pt x="11" y="34"/>
                </a:cubicBezTo>
                <a:close/>
                <a:moveTo>
                  <a:pt x="0" y="22"/>
                </a:moveTo>
                <a:cubicBezTo>
                  <a:pt x="6" y="28"/>
                  <a:pt x="6" y="28"/>
                  <a:pt x="6" y="28"/>
                </a:cubicBezTo>
                <a:cubicBezTo>
                  <a:pt x="25" y="9"/>
                  <a:pt x="55" y="9"/>
                  <a:pt x="74" y="28"/>
                </a:cubicBezTo>
                <a:cubicBezTo>
                  <a:pt x="80" y="22"/>
                  <a:pt x="80" y="22"/>
                  <a:pt x="80" y="22"/>
                </a:cubicBezTo>
                <a:cubicBezTo>
                  <a:pt x="58" y="0"/>
                  <a:pt x="22" y="0"/>
                  <a:pt x="0" y="22"/>
                </a:cubicBezTo>
                <a:close/>
              </a:path>
            </a:pathLst>
          </a:custGeom>
          <a:solidFill>
            <a:schemeClr val="accent5"/>
          </a:solidFill>
          <a:ln w="9525">
            <a:noFill/>
            <a:round/>
          </a:ln>
        </p:spPr>
        <p:txBody>
          <a:bodyPr vert="horz" wrap="square" lIns="91440" tIns="45720" rIns="91440" bIns="45720" numCol="1" anchor="t" anchorCtr="0" compatLnSpc="1"/>
          <a:p>
            <a:endParaRPr lang="de-DE" dirty="0">
              <a:solidFill>
                <a:srgbClr val="000000"/>
              </a:solidFill>
            </a:endParaRPr>
          </a:p>
        </p:txBody>
      </p:sp>
      <p:sp>
        <p:nvSpPr>
          <p:cNvPr id="1050886" name="Rounded Rectangle 20"/>
          <p:cNvSpPr/>
          <p:nvPr/>
        </p:nvSpPr>
        <p:spPr>
          <a:xfrm>
            <a:off x="792364" y="4114774"/>
            <a:ext cx="252000" cy="252000"/>
          </a:xfrm>
          <a:prstGeom prst="roundRect">
            <a:avLst/>
          </a:prstGeom>
          <a:solidFill>
            <a:srgbClr val="002776"/>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pic>
        <p:nvPicPr>
          <p:cNvPr id="2097270" name="Picture 21"/>
          <p:cNvPicPr>
            <a:picLocks noChangeAspect="1"/>
          </p:cNvPicPr>
          <p:nvPr/>
        </p:nvPicPr>
        <p:blipFill>
          <a:blip r:embed="rId12"/>
          <a:stretch>
            <a:fillRect/>
          </a:stretch>
        </p:blipFill>
        <p:spPr>
          <a:xfrm>
            <a:off x="2218484" y="4514459"/>
            <a:ext cx="761381" cy="530312"/>
          </a:xfrm>
          <a:prstGeom prst="rect">
            <a:avLst/>
          </a:prstGeom>
        </p:spPr>
      </p:pic>
      <p:sp>
        <p:nvSpPr>
          <p:cNvPr id="1050887" name="Rounded Rectangle 22"/>
          <p:cNvSpPr/>
          <p:nvPr/>
        </p:nvSpPr>
        <p:spPr>
          <a:xfrm>
            <a:off x="2473174" y="4114774"/>
            <a:ext cx="252000" cy="252000"/>
          </a:xfrm>
          <a:prstGeom prst="roundRect">
            <a:avLst/>
          </a:prstGeom>
          <a:solidFill>
            <a:srgbClr val="002776"/>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88" name="Rounded Rectangle 23"/>
          <p:cNvSpPr/>
          <p:nvPr/>
        </p:nvSpPr>
        <p:spPr>
          <a:xfrm>
            <a:off x="4128563" y="4126592"/>
            <a:ext cx="252000" cy="252000"/>
          </a:xfrm>
          <a:prstGeom prst="roundRect">
            <a:avLst/>
          </a:prstGeom>
          <a:solidFill>
            <a:srgbClr val="002776"/>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92" name="Straight Connector 25"/>
          <p:cNvCxnSpPr/>
          <p:nvPr/>
        </p:nvCxnSpPr>
        <p:spPr>
          <a:xfrm flipH="1">
            <a:off x="616659" y="4259536"/>
            <a:ext cx="241986"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093" name="Straight Connector 26"/>
          <p:cNvCxnSpPr/>
          <p:nvPr/>
        </p:nvCxnSpPr>
        <p:spPr>
          <a:xfrm>
            <a:off x="969376" y="4259536"/>
            <a:ext cx="216000"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094" name="Straight Connector 31"/>
          <p:cNvCxnSpPr>
            <a:stCxn id="1050886" idx="2"/>
          </p:cNvCxnSpPr>
          <p:nvPr/>
        </p:nvCxnSpPr>
        <p:spPr>
          <a:xfrm flipH="1">
            <a:off x="814189" y="4366774"/>
            <a:ext cx="104175"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889" name="Oval 37"/>
          <p:cNvSpPr/>
          <p:nvPr/>
        </p:nvSpPr>
        <p:spPr>
          <a:xfrm>
            <a:off x="549737" y="4638017"/>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0" name="Oval 38"/>
          <p:cNvSpPr/>
          <p:nvPr/>
        </p:nvSpPr>
        <p:spPr>
          <a:xfrm>
            <a:off x="792364" y="4679975"/>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1" name="Oval 39"/>
          <p:cNvSpPr/>
          <p:nvPr/>
        </p:nvSpPr>
        <p:spPr>
          <a:xfrm>
            <a:off x="1163194" y="4584017"/>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95" name="Straight Connector 45"/>
          <p:cNvCxnSpPr/>
          <p:nvPr/>
        </p:nvCxnSpPr>
        <p:spPr>
          <a:xfrm flipH="1">
            <a:off x="2255489" y="4347521"/>
            <a:ext cx="241986"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096" name="Straight Connector 46"/>
          <p:cNvCxnSpPr/>
          <p:nvPr/>
        </p:nvCxnSpPr>
        <p:spPr>
          <a:xfrm>
            <a:off x="2694748" y="4335644"/>
            <a:ext cx="216000"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097" name="Straight Connector 47"/>
          <p:cNvCxnSpPr/>
          <p:nvPr/>
        </p:nvCxnSpPr>
        <p:spPr>
          <a:xfrm flipH="1">
            <a:off x="2497475" y="4353041"/>
            <a:ext cx="104175"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892" name="Oval 48"/>
          <p:cNvSpPr/>
          <p:nvPr/>
        </p:nvSpPr>
        <p:spPr>
          <a:xfrm>
            <a:off x="2233023" y="4624284"/>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3" name="Oval 49"/>
          <p:cNvSpPr/>
          <p:nvPr/>
        </p:nvSpPr>
        <p:spPr>
          <a:xfrm>
            <a:off x="2475650" y="4666242"/>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4" name="Oval 50"/>
          <p:cNvSpPr/>
          <p:nvPr/>
        </p:nvSpPr>
        <p:spPr>
          <a:xfrm>
            <a:off x="2846480" y="4570284"/>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098" name="Straight Connector 51"/>
          <p:cNvCxnSpPr>
            <a:endCxn id="1050883" idx="30"/>
          </p:cNvCxnSpPr>
          <p:nvPr/>
        </p:nvCxnSpPr>
        <p:spPr>
          <a:xfrm flipH="1">
            <a:off x="3989387" y="4374859"/>
            <a:ext cx="168215" cy="435001"/>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099" name="Straight Connector 53"/>
          <p:cNvCxnSpPr/>
          <p:nvPr/>
        </p:nvCxnSpPr>
        <p:spPr>
          <a:xfrm flipH="1">
            <a:off x="4142260" y="4367328"/>
            <a:ext cx="104175"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895" name="Oval 54"/>
          <p:cNvSpPr/>
          <p:nvPr/>
        </p:nvSpPr>
        <p:spPr>
          <a:xfrm>
            <a:off x="3949291" y="4763777"/>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6" name="Oval 55"/>
          <p:cNvSpPr/>
          <p:nvPr/>
        </p:nvSpPr>
        <p:spPr>
          <a:xfrm>
            <a:off x="4120435" y="4735723"/>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897" name="Oval 56"/>
          <p:cNvSpPr/>
          <p:nvPr/>
        </p:nvSpPr>
        <p:spPr>
          <a:xfrm>
            <a:off x="4394260" y="4824297"/>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100" name="Straight Connector 68"/>
          <p:cNvCxnSpPr/>
          <p:nvPr/>
        </p:nvCxnSpPr>
        <p:spPr>
          <a:xfrm>
            <a:off x="4308884" y="4290428"/>
            <a:ext cx="125288" cy="360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898" name="Freeform 17"/>
          <p:cNvSpPr>
            <a:spLocks noChangeAspect="1" noEditPoints="1"/>
          </p:cNvSpPr>
          <p:nvPr/>
        </p:nvSpPr>
        <p:spPr bwMode="gray">
          <a:xfrm>
            <a:off x="2432720" y="3845159"/>
            <a:ext cx="332908" cy="253116"/>
          </a:xfrm>
          <a:custGeom>
            <a:avLst/>
            <a:gdLst/>
            <a:ahLst/>
            <a:cxnLst>
              <a:cxn ang="0">
                <a:pos x="40" y="55"/>
              </a:cxn>
              <a:cxn ang="0">
                <a:pos x="32" y="63"/>
              </a:cxn>
              <a:cxn ang="0">
                <a:pos x="40" y="71"/>
              </a:cxn>
              <a:cxn ang="0">
                <a:pos x="48" y="63"/>
              </a:cxn>
              <a:cxn ang="0">
                <a:pos x="40" y="55"/>
              </a:cxn>
              <a:cxn ang="0">
                <a:pos x="23" y="46"/>
              </a:cxn>
              <a:cxn ang="0">
                <a:pos x="29" y="51"/>
              </a:cxn>
              <a:cxn ang="0">
                <a:pos x="51" y="51"/>
              </a:cxn>
              <a:cxn ang="0">
                <a:pos x="57" y="46"/>
              </a:cxn>
              <a:cxn ang="0">
                <a:pos x="23" y="46"/>
              </a:cxn>
              <a:cxn ang="0">
                <a:pos x="11" y="34"/>
              </a:cxn>
              <a:cxn ang="0">
                <a:pos x="17" y="40"/>
              </a:cxn>
              <a:cxn ang="0">
                <a:pos x="63" y="40"/>
              </a:cxn>
              <a:cxn ang="0">
                <a:pos x="69" y="34"/>
              </a:cxn>
              <a:cxn ang="0">
                <a:pos x="11" y="34"/>
              </a:cxn>
              <a:cxn ang="0">
                <a:pos x="0" y="22"/>
              </a:cxn>
              <a:cxn ang="0">
                <a:pos x="6" y="28"/>
              </a:cxn>
              <a:cxn ang="0">
                <a:pos x="74" y="28"/>
              </a:cxn>
              <a:cxn ang="0">
                <a:pos x="80" y="22"/>
              </a:cxn>
              <a:cxn ang="0">
                <a:pos x="0" y="22"/>
              </a:cxn>
            </a:cxnLst>
            <a:rect l="0" t="0" r="r" b="b"/>
            <a:pathLst>
              <a:path w="80" h="71">
                <a:moveTo>
                  <a:pt x="40" y="55"/>
                </a:moveTo>
                <a:cubicBezTo>
                  <a:pt x="35" y="55"/>
                  <a:pt x="32" y="58"/>
                  <a:pt x="32" y="63"/>
                </a:cubicBezTo>
                <a:cubicBezTo>
                  <a:pt x="32" y="67"/>
                  <a:pt x="35" y="71"/>
                  <a:pt x="40" y="71"/>
                </a:cubicBezTo>
                <a:cubicBezTo>
                  <a:pt x="44" y="71"/>
                  <a:pt x="48" y="67"/>
                  <a:pt x="48" y="63"/>
                </a:cubicBezTo>
                <a:cubicBezTo>
                  <a:pt x="48" y="58"/>
                  <a:pt x="44" y="55"/>
                  <a:pt x="40" y="55"/>
                </a:cubicBezTo>
                <a:close/>
                <a:moveTo>
                  <a:pt x="23" y="46"/>
                </a:moveTo>
                <a:cubicBezTo>
                  <a:pt x="29" y="51"/>
                  <a:pt x="29" y="51"/>
                  <a:pt x="29" y="51"/>
                </a:cubicBezTo>
                <a:cubicBezTo>
                  <a:pt x="35" y="45"/>
                  <a:pt x="45" y="45"/>
                  <a:pt x="51" y="51"/>
                </a:cubicBezTo>
                <a:cubicBezTo>
                  <a:pt x="57" y="46"/>
                  <a:pt x="57" y="46"/>
                  <a:pt x="57" y="46"/>
                </a:cubicBezTo>
                <a:cubicBezTo>
                  <a:pt x="48" y="36"/>
                  <a:pt x="32" y="36"/>
                  <a:pt x="23" y="46"/>
                </a:cubicBezTo>
                <a:close/>
                <a:moveTo>
                  <a:pt x="11" y="34"/>
                </a:moveTo>
                <a:cubicBezTo>
                  <a:pt x="17" y="40"/>
                  <a:pt x="17" y="40"/>
                  <a:pt x="17" y="40"/>
                </a:cubicBezTo>
                <a:cubicBezTo>
                  <a:pt x="30" y="27"/>
                  <a:pt x="50" y="27"/>
                  <a:pt x="63" y="40"/>
                </a:cubicBezTo>
                <a:cubicBezTo>
                  <a:pt x="69" y="34"/>
                  <a:pt x="69" y="34"/>
                  <a:pt x="69" y="34"/>
                </a:cubicBezTo>
                <a:cubicBezTo>
                  <a:pt x="53" y="18"/>
                  <a:pt x="27" y="18"/>
                  <a:pt x="11" y="34"/>
                </a:cubicBezTo>
                <a:close/>
                <a:moveTo>
                  <a:pt x="0" y="22"/>
                </a:moveTo>
                <a:cubicBezTo>
                  <a:pt x="6" y="28"/>
                  <a:pt x="6" y="28"/>
                  <a:pt x="6" y="28"/>
                </a:cubicBezTo>
                <a:cubicBezTo>
                  <a:pt x="25" y="9"/>
                  <a:pt x="55" y="9"/>
                  <a:pt x="74" y="28"/>
                </a:cubicBezTo>
                <a:cubicBezTo>
                  <a:pt x="80" y="22"/>
                  <a:pt x="80" y="22"/>
                  <a:pt x="80" y="22"/>
                </a:cubicBezTo>
                <a:cubicBezTo>
                  <a:pt x="58" y="0"/>
                  <a:pt x="22" y="0"/>
                  <a:pt x="0" y="22"/>
                </a:cubicBezTo>
                <a:close/>
              </a:path>
            </a:pathLst>
          </a:custGeom>
          <a:solidFill>
            <a:schemeClr val="accent5"/>
          </a:solidFill>
          <a:ln w="9525">
            <a:noFill/>
            <a:round/>
          </a:ln>
        </p:spPr>
        <p:txBody>
          <a:bodyPr vert="horz" wrap="square" lIns="91440" tIns="45720" rIns="91440" bIns="45720" numCol="1" anchor="t" anchorCtr="0" compatLnSpc="1"/>
          <a:p>
            <a:endParaRPr lang="de-DE" dirty="0">
              <a:solidFill>
                <a:srgbClr val="000000"/>
              </a:solidFill>
            </a:endParaRPr>
          </a:p>
        </p:txBody>
      </p:sp>
      <p:sp>
        <p:nvSpPr>
          <p:cNvPr id="1050899" name="Freeform 17"/>
          <p:cNvSpPr>
            <a:spLocks noChangeAspect="1" noEditPoints="1"/>
          </p:cNvSpPr>
          <p:nvPr/>
        </p:nvSpPr>
        <p:spPr bwMode="gray">
          <a:xfrm>
            <a:off x="4088109" y="3845159"/>
            <a:ext cx="332908" cy="253116"/>
          </a:xfrm>
          <a:custGeom>
            <a:avLst/>
            <a:gdLst/>
            <a:ahLst/>
            <a:cxnLst>
              <a:cxn ang="0">
                <a:pos x="40" y="55"/>
              </a:cxn>
              <a:cxn ang="0">
                <a:pos x="32" y="63"/>
              </a:cxn>
              <a:cxn ang="0">
                <a:pos x="40" y="71"/>
              </a:cxn>
              <a:cxn ang="0">
                <a:pos x="48" y="63"/>
              </a:cxn>
              <a:cxn ang="0">
                <a:pos x="40" y="55"/>
              </a:cxn>
              <a:cxn ang="0">
                <a:pos x="23" y="46"/>
              </a:cxn>
              <a:cxn ang="0">
                <a:pos x="29" y="51"/>
              </a:cxn>
              <a:cxn ang="0">
                <a:pos x="51" y="51"/>
              </a:cxn>
              <a:cxn ang="0">
                <a:pos x="57" y="46"/>
              </a:cxn>
              <a:cxn ang="0">
                <a:pos x="23" y="46"/>
              </a:cxn>
              <a:cxn ang="0">
                <a:pos x="11" y="34"/>
              </a:cxn>
              <a:cxn ang="0">
                <a:pos x="17" y="40"/>
              </a:cxn>
              <a:cxn ang="0">
                <a:pos x="63" y="40"/>
              </a:cxn>
              <a:cxn ang="0">
                <a:pos x="69" y="34"/>
              </a:cxn>
              <a:cxn ang="0">
                <a:pos x="11" y="34"/>
              </a:cxn>
              <a:cxn ang="0">
                <a:pos x="0" y="22"/>
              </a:cxn>
              <a:cxn ang="0">
                <a:pos x="6" y="28"/>
              </a:cxn>
              <a:cxn ang="0">
                <a:pos x="74" y="28"/>
              </a:cxn>
              <a:cxn ang="0">
                <a:pos x="80" y="22"/>
              </a:cxn>
              <a:cxn ang="0">
                <a:pos x="0" y="22"/>
              </a:cxn>
            </a:cxnLst>
            <a:rect l="0" t="0" r="r" b="b"/>
            <a:pathLst>
              <a:path w="80" h="71">
                <a:moveTo>
                  <a:pt x="40" y="55"/>
                </a:moveTo>
                <a:cubicBezTo>
                  <a:pt x="35" y="55"/>
                  <a:pt x="32" y="58"/>
                  <a:pt x="32" y="63"/>
                </a:cubicBezTo>
                <a:cubicBezTo>
                  <a:pt x="32" y="67"/>
                  <a:pt x="35" y="71"/>
                  <a:pt x="40" y="71"/>
                </a:cubicBezTo>
                <a:cubicBezTo>
                  <a:pt x="44" y="71"/>
                  <a:pt x="48" y="67"/>
                  <a:pt x="48" y="63"/>
                </a:cubicBezTo>
                <a:cubicBezTo>
                  <a:pt x="48" y="58"/>
                  <a:pt x="44" y="55"/>
                  <a:pt x="40" y="55"/>
                </a:cubicBezTo>
                <a:close/>
                <a:moveTo>
                  <a:pt x="23" y="46"/>
                </a:moveTo>
                <a:cubicBezTo>
                  <a:pt x="29" y="51"/>
                  <a:pt x="29" y="51"/>
                  <a:pt x="29" y="51"/>
                </a:cubicBezTo>
                <a:cubicBezTo>
                  <a:pt x="35" y="45"/>
                  <a:pt x="45" y="45"/>
                  <a:pt x="51" y="51"/>
                </a:cubicBezTo>
                <a:cubicBezTo>
                  <a:pt x="57" y="46"/>
                  <a:pt x="57" y="46"/>
                  <a:pt x="57" y="46"/>
                </a:cubicBezTo>
                <a:cubicBezTo>
                  <a:pt x="48" y="36"/>
                  <a:pt x="32" y="36"/>
                  <a:pt x="23" y="46"/>
                </a:cubicBezTo>
                <a:close/>
                <a:moveTo>
                  <a:pt x="11" y="34"/>
                </a:moveTo>
                <a:cubicBezTo>
                  <a:pt x="17" y="40"/>
                  <a:pt x="17" y="40"/>
                  <a:pt x="17" y="40"/>
                </a:cubicBezTo>
                <a:cubicBezTo>
                  <a:pt x="30" y="27"/>
                  <a:pt x="50" y="27"/>
                  <a:pt x="63" y="40"/>
                </a:cubicBezTo>
                <a:cubicBezTo>
                  <a:pt x="69" y="34"/>
                  <a:pt x="69" y="34"/>
                  <a:pt x="69" y="34"/>
                </a:cubicBezTo>
                <a:cubicBezTo>
                  <a:pt x="53" y="18"/>
                  <a:pt x="27" y="18"/>
                  <a:pt x="11" y="34"/>
                </a:cubicBezTo>
                <a:close/>
                <a:moveTo>
                  <a:pt x="0" y="22"/>
                </a:moveTo>
                <a:cubicBezTo>
                  <a:pt x="6" y="28"/>
                  <a:pt x="6" y="28"/>
                  <a:pt x="6" y="28"/>
                </a:cubicBezTo>
                <a:cubicBezTo>
                  <a:pt x="25" y="9"/>
                  <a:pt x="55" y="9"/>
                  <a:pt x="74" y="28"/>
                </a:cubicBezTo>
                <a:cubicBezTo>
                  <a:pt x="80" y="22"/>
                  <a:pt x="80" y="22"/>
                  <a:pt x="80" y="22"/>
                </a:cubicBezTo>
                <a:cubicBezTo>
                  <a:pt x="58" y="0"/>
                  <a:pt x="22" y="0"/>
                  <a:pt x="0" y="22"/>
                </a:cubicBezTo>
                <a:close/>
              </a:path>
            </a:pathLst>
          </a:custGeom>
          <a:solidFill>
            <a:schemeClr val="accent5"/>
          </a:solidFill>
          <a:ln w="9525">
            <a:noFill/>
            <a:round/>
          </a:ln>
        </p:spPr>
        <p:txBody>
          <a:bodyPr vert="horz" wrap="square" lIns="91440" tIns="45720" rIns="91440" bIns="45720" numCol="1" anchor="t" anchorCtr="0" compatLnSpc="1"/>
          <a:p>
            <a:endParaRPr lang="de-DE" dirty="0">
              <a:solidFill>
                <a:srgbClr val="000000"/>
              </a:solidFill>
            </a:endParaRPr>
          </a:p>
        </p:txBody>
      </p:sp>
      <p:sp>
        <p:nvSpPr>
          <p:cNvPr id="1050900" name="TextBox 164"/>
          <p:cNvSpPr txBox="1"/>
          <p:nvPr/>
        </p:nvSpPr>
        <p:spPr>
          <a:xfrm>
            <a:off x="2621407" y="1756385"/>
            <a:ext cx="900000" cy="245810"/>
          </a:xfrm>
          <a:prstGeom prst="rect">
            <a:avLst/>
          </a:prstGeom>
          <a:noFill/>
        </p:spPr>
        <p:txBody>
          <a:bodyPr wrap="square" lIns="36000" rIns="36000" rtlCol="0">
            <a:noAutofit/>
          </a:bodyPr>
          <a:p>
            <a:r>
              <a:rPr lang="zh-CN" altLang="en-US" sz="1400" dirty="0">
                <a:solidFill>
                  <a:srgbClr val="000000"/>
                </a:solidFill>
              </a:rPr>
              <a:t>协同制造</a:t>
            </a:r>
            <a:endParaRPr lang="en-US" sz="1400" dirty="0">
              <a:solidFill>
                <a:srgbClr val="000000"/>
              </a:solidFill>
            </a:endParaRPr>
          </a:p>
        </p:txBody>
      </p:sp>
      <p:sp>
        <p:nvSpPr>
          <p:cNvPr id="1050901" name="Down Arrow 165"/>
          <p:cNvSpPr/>
          <p:nvPr/>
        </p:nvSpPr>
        <p:spPr>
          <a:xfrm>
            <a:off x="7309192" y="1147488"/>
            <a:ext cx="756000" cy="185976"/>
          </a:xfrm>
          <a:prstGeom prst="downArrow">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902" name="Rectangle 2"/>
          <p:cNvSpPr/>
          <p:nvPr/>
        </p:nvSpPr>
        <p:spPr>
          <a:xfrm>
            <a:off x="359655" y="5822773"/>
            <a:ext cx="4467848" cy="584775"/>
          </a:xfrm>
          <a:prstGeom prst="rect">
            <a:avLst/>
          </a:prstGeom>
        </p:spPr>
        <p:txBody>
          <a:bodyPr wrap="square">
            <a:spAutoFit/>
          </a:bodyPr>
          <a:p>
            <a:r>
              <a:rPr lang="zh-CN" altLang="en-US" sz="1600" dirty="0">
                <a:solidFill>
                  <a:srgbClr val="000000"/>
                </a:solidFill>
                <a:latin typeface="华文楷体" panose="02010600040101010101" pitchFamily="2" charset="-122"/>
              </a:rPr>
              <a:t>“工业</a:t>
            </a:r>
            <a:r>
              <a:rPr lang="en-US" altLang="zh-CN" sz="1600" dirty="0">
                <a:solidFill>
                  <a:srgbClr val="000000"/>
                </a:solidFill>
                <a:latin typeface="华文楷体" panose="02010600040101010101" pitchFamily="2" charset="-122"/>
              </a:rPr>
              <a:t>4.0</a:t>
            </a:r>
            <a:r>
              <a:rPr lang="zh-CN" altLang="en-US" sz="1600" dirty="0">
                <a:solidFill>
                  <a:srgbClr val="000000"/>
                </a:solidFill>
                <a:latin typeface="华文楷体" panose="02010600040101010101" pitchFamily="2" charset="-122"/>
              </a:rPr>
              <a:t>的核心是通过</a:t>
            </a:r>
            <a:r>
              <a:rPr lang="zh-CN" altLang="en-US" sz="1600" b="1" dirty="0">
                <a:solidFill>
                  <a:srgbClr val="000000"/>
                </a:solidFill>
                <a:latin typeface="华文楷体" panose="02010600040101010101" pitchFamily="2" charset="-122"/>
              </a:rPr>
              <a:t>信息物理系统</a:t>
            </a:r>
            <a:r>
              <a:rPr lang="zh-CN" altLang="en-US" sz="1600" dirty="0">
                <a:solidFill>
                  <a:srgbClr val="000000"/>
                </a:solidFill>
                <a:latin typeface="华文楷体" panose="02010600040101010101" pitchFamily="2" charset="-122"/>
              </a:rPr>
              <a:t>将制造业智能化，通过智能制造生产智能产品。” </a:t>
            </a:r>
            <a:endParaRPr lang="en-US" sz="1600" dirty="0">
              <a:solidFill>
                <a:srgbClr val="000000"/>
              </a:solidFill>
            </a:endParaRPr>
          </a:p>
        </p:txBody>
      </p:sp>
      <p:sp>
        <p:nvSpPr>
          <p:cNvPr id="1050903" name="Oval 108"/>
          <p:cNvSpPr/>
          <p:nvPr/>
        </p:nvSpPr>
        <p:spPr>
          <a:xfrm>
            <a:off x="4379841" y="4584017"/>
            <a:ext cx="108000" cy="108000"/>
          </a:xfrm>
          <a:prstGeom prst="ellipse">
            <a:avLst/>
          </a:prstGeom>
          <a:solidFill>
            <a:srgbClr val="004CA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449" name=""/>
        <p:cNvGrpSpPr/>
        <p:nvPr/>
      </p:nvGrpSpPr>
      <p:grpSpPr>
        <a:xfrm>
          <a:off x="0" y="0"/>
          <a:ext cx="0" cy="0"/>
          <a:chOff x="0" y="0"/>
          <a:chExt cx="0" cy="0"/>
        </a:xfrm>
      </p:grpSpPr>
      <p:sp>
        <p:nvSpPr>
          <p:cNvPr id="1050907" name="Rectangle 41"/>
          <p:cNvSpPr/>
          <p:nvPr/>
        </p:nvSpPr>
        <p:spPr>
          <a:xfrm>
            <a:off x="1878173" y="5160213"/>
            <a:ext cx="7092000" cy="1329255"/>
          </a:xfrm>
          <a:prstGeom prst="rect">
            <a:avLst/>
          </a:prstGeom>
          <a:noFill/>
          <a:ln w="28575">
            <a:solidFill>
              <a:schemeClr val="tx2"/>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908" name="Title 1"/>
          <p:cNvSpPr>
            <a:spLocks noGrp="1"/>
          </p:cNvSpPr>
          <p:nvPr>
            <p:ph type="title"/>
          </p:nvPr>
        </p:nvSpPr>
        <p:spPr/>
        <p:txBody>
          <a:bodyPr/>
          <a:p>
            <a:r>
              <a:rPr lang="zh-CN" altLang="en-US" dirty="0"/>
              <a:t>在生产设备互联的基础上，打通各信息系统，实现哈电的智能工段、智能车间，最终走向智能智能工厂和智能制造</a:t>
            </a:r>
            <a:endParaRPr lang="en-US" dirty="0"/>
          </a:p>
        </p:txBody>
      </p:sp>
      <p:sp>
        <p:nvSpPr>
          <p:cNvPr id="1050909" name="TextBox 5"/>
          <p:cNvSpPr txBox="1"/>
          <p:nvPr/>
        </p:nvSpPr>
        <p:spPr>
          <a:xfrm>
            <a:off x="2518119" y="5407653"/>
            <a:ext cx="630673" cy="271836"/>
          </a:xfrm>
          <a:prstGeom prst="rect">
            <a:avLst/>
          </a:prstGeom>
          <a:noFill/>
        </p:spPr>
        <p:txBody>
          <a:bodyPr wrap="square" lIns="36000" rIns="36000" rtlCol="0">
            <a:noAutofit/>
          </a:bodyPr>
          <a:p>
            <a:r>
              <a:rPr lang="zh-CN" altLang="en-US" sz="1200" dirty="0">
                <a:solidFill>
                  <a:srgbClr val="000000"/>
                </a:solidFill>
              </a:rPr>
              <a:t>传感器</a:t>
            </a:r>
            <a:endParaRPr lang="en-US" sz="1200" dirty="0">
              <a:solidFill>
                <a:srgbClr val="000000"/>
              </a:solidFill>
            </a:endParaRPr>
          </a:p>
        </p:txBody>
      </p:sp>
      <p:pic>
        <p:nvPicPr>
          <p:cNvPr id="2097271" name="Picture 6"/>
          <p:cNvPicPr>
            <a:picLocks noChangeAspect="1"/>
          </p:cNvPicPr>
          <p:nvPr/>
        </p:nvPicPr>
        <p:blipFill>
          <a:blip r:embed="rId1" cstate="print"/>
          <a:stretch>
            <a:fillRect/>
          </a:stretch>
        </p:blipFill>
        <p:spPr>
          <a:xfrm>
            <a:off x="1961376" y="5810730"/>
            <a:ext cx="1088900" cy="623849"/>
          </a:xfrm>
          <a:prstGeom prst="rect">
            <a:avLst/>
          </a:prstGeom>
        </p:spPr>
      </p:pic>
      <p:pic>
        <p:nvPicPr>
          <p:cNvPr id="2097272" name="Picture 6"/>
          <p:cNvPicPr>
            <a:picLocks noChangeAspect="1" noChangeArrowheads="1"/>
          </p:cNvPicPr>
          <p:nvPr/>
        </p:nvPicPr>
        <p:blipFill>
          <a:blip r:embed="rId2" cstate="email"/>
          <a:srcRect/>
          <a:stretch>
            <a:fillRect/>
          </a:stretch>
        </p:blipFill>
        <p:spPr bwMode="auto">
          <a:xfrm>
            <a:off x="3336463" y="5520179"/>
            <a:ext cx="1599289" cy="914400"/>
          </a:xfrm>
          <a:prstGeom prst="rect">
            <a:avLst/>
          </a:prstGeom>
          <a:ln>
            <a:noFill/>
          </a:ln>
          <a:effectLst>
            <a:softEdge rad="112500"/>
          </a:effectLst>
        </p:spPr>
      </p:pic>
      <p:pic>
        <p:nvPicPr>
          <p:cNvPr id="2097273" name="Picture 8"/>
          <p:cNvPicPr>
            <a:picLocks noChangeAspect="1"/>
          </p:cNvPicPr>
          <p:nvPr/>
        </p:nvPicPr>
        <p:blipFill>
          <a:blip r:embed="rId3" cstate="print"/>
          <a:stretch>
            <a:fillRect/>
          </a:stretch>
        </p:blipFill>
        <p:spPr>
          <a:xfrm>
            <a:off x="5475741" y="5731739"/>
            <a:ext cx="932567" cy="644457"/>
          </a:xfrm>
          <a:prstGeom prst="rect">
            <a:avLst/>
          </a:prstGeom>
        </p:spPr>
      </p:pic>
      <p:pic>
        <p:nvPicPr>
          <p:cNvPr id="2097274" name="Picture 10"/>
          <p:cNvPicPr>
            <a:picLocks noChangeAspect="1"/>
          </p:cNvPicPr>
          <p:nvPr/>
        </p:nvPicPr>
        <p:blipFill>
          <a:blip r:embed="rId4" cstate="print"/>
          <a:stretch>
            <a:fillRect/>
          </a:stretch>
        </p:blipFill>
        <p:spPr>
          <a:xfrm>
            <a:off x="2163114" y="5386287"/>
            <a:ext cx="402222" cy="402222"/>
          </a:xfrm>
          <a:prstGeom prst="rect">
            <a:avLst/>
          </a:prstGeom>
        </p:spPr>
      </p:pic>
      <p:pic>
        <p:nvPicPr>
          <p:cNvPr id="2097275" name="Picture 11"/>
          <p:cNvPicPr>
            <a:picLocks noChangeAspect="1"/>
          </p:cNvPicPr>
          <p:nvPr/>
        </p:nvPicPr>
        <p:blipFill>
          <a:blip r:embed="rId5" cstate="print"/>
          <a:stretch>
            <a:fillRect/>
          </a:stretch>
        </p:blipFill>
        <p:spPr>
          <a:xfrm>
            <a:off x="3870558" y="5306757"/>
            <a:ext cx="437684" cy="328263"/>
          </a:xfrm>
          <a:prstGeom prst="rect">
            <a:avLst/>
          </a:prstGeom>
        </p:spPr>
      </p:pic>
      <p:sp>
        <p:nvSpPr>
          <p:cNvPr id="1050910" name="TextBox 12"/>
          <p:cNvSpPr txBox="1"/>
          <p:nvPr/>
        </p:nvSpPr>
        <p:spPr>
          <a:xfrm>
            <a:off x="4268334" y="5409651"/>
            <a:ext cx="630673" cy="271836"/>
          </a:xfrm>
          <a:prstGeom prst="rect">
            <a:avLst/>
          </a:prstGeom>
          <a:noFill/>
        </p:spPr>
        <p:txBody>
          <a:bodyPr wrap="square" lIns="36000" rIns="36000" rtlCol="0">
            <a:noAutofit/>
          </a:bodyPr>
          <a:p>
            <a:r>
              <a:rPr lang="en-US" altLang="zh-CN" sz="1200" dirty="0">
                <a:solidFill>
                  <a:srgbClr val="000000"/>
                </a:solidFill>
              </a:rPr>
              <a:t>PLC</a:t>
            </a:r>
            <a:endParaRPr lang="en-US" sz="1200" dirty="0">
              <a:solidFill>
                <a:srgbClr val="000000"/>
              </a:solidFill>
            </a:endParaRPr>
          </a:p>
        </p:txBody>
      </p:sp>
      <p:sp>
        <p:nvSpPr>
          <p:cNvPr id="1050911" name="TextBox 13"/>
          <p:cNvSpPr txBox="1"/>
          <p:nvPr/>
        </p:nvSpPr>
        <p:spPr>
          <a:xfrm>
            <a:off x="5525090" y="5361633"/>
            <a:ext cx="883218" cy="294587"/>
          </a:xfrm>
          <a:prstGeom prst="rect">
            <a:avLst/>
          </a:prstGeom>
        </p:spPr>
        <p:style>
          <a:lnRef idx="0">
            <a:schemeClr val="accent1"/>
          </a:lnRef>
          <a:fillRef idx="3">
            <a:schemeClr val="accent1"/>
          </a:fillRef>
          <a:effectRef idx="3">
            <a:schemeClr val="accent1"/>
          </a:effectRef>
          <a:fontRef idx="minor">
            <a:schemeClr val="lt1"/>
          </a:fontRef>
        </p:style>
        <p:txBody>
          <a:bodyPr wrap="square" lIns="36000" rIns="36000" rtlCol="0">
            <a:noAutofit/>
          </a:bodyPr>
          <a:p>
            <a:r>
              <a:rPr lang="zh-CN" altLang="en-US" sz="1200" b="1" dirty="0">
                <a:solidFill>
                  <a:srgbClr val="FFFFFF"/>
                </a:solidFill>
              </a:rPr>
              <a:t>第三方</a:t>
            </a:r>
            <a:r>
              <a:rPr lang="en-US" altLang="zh-CN" sz="1200" b="1" dirty="0">
                <a:solidFill>
                  <a:srgbClr val="FFFFFF"/>
                </a:solidFill>
              </a:rPr>
              <a:t>OPC</a:t>
            </a:r>
            <a:endParaRPr lang="en-US" sz="1200" b="1" dirty="0">
              <a:solidFill>
                <a:srgbClr val="FFFFFF"/>
              </a:solidFill>
            </a:endParaRPr>
          </a:p>
        </p:txBody>
      </p:sp>
      <p:sp>
        <p:nvSpPr>
          <p:cNvPr id="1050912" name="Freeform 40"/>
          <p:cNvSpPr>
            <a:spLocks noChangeAspect="1" noEditPoints="1"/>
          </p:cNvSpPr>
          <p:nvPr/>
        </p:nvSpPr>
        <p:spPr bwMode="auto">
          <a:xfrm>
            <a:off x="7987044" y="5476352"/>
            <a:ext cx="275965" cy="242601"/>
          </a:xfrm>
          <a:custGeom>
            <a:avLst/>
            <a:gdLst>
              <a:gd name="T0" fmla="*/ 96 w 976"/>
              <a:gd name="T1" fmla="*/ 0 h 858"/>
              <a:gd name="T2" fmla="*/ 78 w 976"/>
              <a:gd name="T3" fmla="*/ 2 h 858"/>
              <a:gd name="T4" fmla="*/ 42 w 976"/>
              <a:gd name="T5" fmla="*/ 16 h 858"/>
              <a:gd name="T6" fmla="*/ 16 w 976"/>
              <a:gd name="T7" fmla="*/ 42 h 858"/>
              <a:gd name="T8" fmla="*/ 2 w 976"/>
              <a:gd name="T9" fmla="*/ 78 h 858"/>
              <a:gd name="T10" fmla="*/ 0 w 976"/>
              <a:gd name="T11" fmla="*/ 634 h 858"/>
              <a:gd name="T12" fmla="*/ 2 w 976"/>
              <a:gd name="T13" fmla="*/ 654 h 858"/>
              <a:gd name="T14" fmla="*/ 16 w 976"/>
              <a:gd name="T15" fmla="*/ 692 h 858"/>
              <a:gd name="T16" fmla="*/ 42 w 976"/>
              <a:gd name="T17" fmla="*/ 724 h 858"/>
              <a:gd name="T18" fmla="*/ 76 w 976"/>
              <a:gd name="T19" fmla="*/ 744 h 858"/>
              <a:gd name="T20" fmla="*/ 308 w 976"/>
              <a:gd name="T21" fmla="*/ 794 h 858"/>
              <a:gd name="T22" fmla="*/ 282 w 976"/>
              <a:gd name="T23" fmla="*/ 804 h 858"/>
              <a:gd name="T24" fmla="*/ 232 w 976"/>
              <a:gd name="T25" fmla="*/ 826 h 858"/>
              <a:gd name="T26" fmla="*/ 206 w 976"/>
              <a:gd name="T27" fmla="*/ 844 h 858"/>
              <a:gd name="T28" fmla="*/ 206 w 976"/>
              <a:gd name="T29" fmla="*/ 852 h 858"/>
              <a:gd name="T30" fmla="*/ 224 w 976"/>
              <a:gd name="T31" fmla="*/ 858 h 858"/>
              <a:gd name="T32" fmla="*/ 732 w 976"/>
              <a:gd name="T33" fmla="*/ 858 h 858"/>
              <a:gd name="T34" fmla="*/ 750 w 976"/>
              <a:gd name="T35" fmla="*/ 858 h 858"/>
              <a:gd name="T36" fmla="*/ 770 w 976"/>
              <a:gd name="T37" fmla="*/ 852 h 858"/>
              <a:gd name="T38" fmla="*/ 768 w 976"/>
              <a:gd name="T39" fmla="*/ 844 h 858"/>
              <a:gd name="T40" fmla="*/ 744 w 976"/>
              <a:gd name="T41" fmla="*/ 826 h 858"/>
              <a:gd name="T42" fmla="*/ 692 w 976"/>
              <a:gd name="T43" fmla="*/ 804 h 858"/>
              <a:gd name="T44" fmla="*/ 880 w 976"/>
              <a:gd name="T45" fmla="*/ 750 h 858"/>
              <a:gd name="T46" fmla="*/ 898 w 976"/>
              <a:gd name="T47" fmla="*/ 744 h 858"/>
              <a:gd name="T48" fmla="*/ 932 w 976"/>
              <a:gd name="T49" fmla="*/ 724 h 858"/>
              <a:gd name="T50" fmla="*/ 958 w 976"/>
              <a:gd name="T51" fmla="*/ 692 h 858"/>
              <a:gd name="T52" fmla="*/ 974 w 976"/>
              <a:gd name="T53" fmla="*/ 654 h 858"/>
              <a:gd name="T54" fmla="*/ 976 w 976"/>
              <a:gd name="T55" fmla="*/ 96 h 858"/>
              <a:gd name="T56" fmla="*/ 974 w 976"/>
              <a:gd name="T57" fmla="*/ 78 h 858"/>
              <a:gd name="T58" fmla="*/ 958 w 976"/>
              <a:gd name="T59" fmla="*/ 42 h 858"/>
              <a:gd name="T60" fmla="*/ 932 w 976"/>
              <a:gd name="T61" fmla="*/ 16 h 858"/>
              <a:gd name="T62" fmla="*/ 898 w 976"/>
              <a:gd name="T63" fmla="*/ 2 h 858"/>
              <a:gd name="T64" fmla="*/ 878 w 976"/>
              <a:gd name="T65" fmla="*/ 0 h 858"/>
              <a:gd name="T66" fmla="*/ 96 w 976"/>
              <a:gd name="T67" fmla="*/ 628 h 858"/>
              <a:gd name="T68" fmla="*/ 878 w 976"/>
              <a:gd name="T69" fmla="*/ 88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6" h="858">
                <a:moveTo>
                  <a:pt x="878" y="0"/>
                </a:moveTo>
                <a:lnTo>
                  <a:pt x="96" y="0"/>
                </a:lnTo>
                <a:lnTo>
                  <a:pt x="96" y="0"/>
                </a:lnTo>
                <a:lnTo>
                  <a:pt x="78" y="2"/>
                </a:lnTo>
                <a:lnTo>
                  <a:pt x="58" y="8"/>
                </a:lnTo>
                <a:lnTo>
                  <a:pt x="42" y="16"/>
                </a:lnTo>
                <a:lnTo>
                  <a:pt x="28" y="28"/>
                </a:lnTo>
                <a:lnTo>
                  <a:pt x="16" y="42"/>
                </a:lnTo>
                <a:lnTo>
                  <a:pt x="6" y="60"/>
                </a:lnTo>
                <a:lnTo>
                  <a:pt x="2" y="78"/>
                </a:lnTo>
                <a:lnTo>
                  <a:pt x="0" y="96"/>
                </a:lnTo>
                <a:lnTo>
                  <a:pt x="0" y="634"/>
                </a:lnTo>
                <a:lnTo>
                  <a:pt x="0" y="634"/>
                </a:lnTo>
                <a:lnTo>
                  <a:pt x="2" y="654"/>
                </a:lnTo>
                <a:lnTo>
                  <a:pt x="6" y="674"/>
                </a:lnTo>
                <a:lnTo>
                  <a:pt x="16" y="692"/>
                </a:lnTo>
                <a:lnTo>
                  <a:pt x="28" y="708"/>
                </a:lnTo>
                <a:lnTo>
                  <a:pt x="42" y="724"/>
                </a:lnTo>
                <a:lnTo>
                  <a:pt x="58" y="736"/>
                </a:lnTo>
                <a:lnTo>
                  <a:pt x="76" y="744"/>
                </a:lnTo>
                <a:lnTo>
                  <a:pt x="94" y="750"/>
                </a:lnTo>
                <a:lnTo>
                  <a:pt x="308" y="794"/>
                </a:lnTo>
                <a:lnTo>
                  <a:pt x="308" y="794"/>
                </a:lnTo>
                <a:lnTo>
                  <a:pt x="282" y="804"/>
                </a:lnTo>
                <a:lnTo>
                  <a:pt x="256" y="814"/>
                </a:lnTo>
                <a:lnTo>
                  <a:pt x="232" y="826"/>
                </a:lnTo>
                <a:lnTo>
                  <a:pt x="212" y="838"/>
                </a:lnTo>
                <a:lnTo>
                  <a:pt x="206" y="844"/>
                </a:lnTo>
                <a:lnTo>
                  <a:pt x="204" y="848"/>
                </a:lnTo>
                <a:lnTo>
                  <a:pt x="206" y="852"/>
                </a:lnTo>
                <a:lnTo>
                  <a:pt x="212" y="856"/>
                </a:lnTo>
                <a:lnTo>
                  <a:pt x="224" y="858"/>
                </a:lnTo>
                <a:lnTo>
                  <a:pt x="244" y="858"/>
                </a:lnTo>
                <a:lnTo>
                  <a:pt x="732" y="858"/>
                </a:lnTo>
                <a:lnTo>
                  <a:pt x="732" y="858"/>
                </a:lnTo>
                <a:lnTo>
                  <a:pt x="750" y="858"/>
                </a:lnTo>
                <a:lnTo>
                  <a:pt x="762" y="856"/>
                </a:lnTo>
                <a:lnTo>
                  <a:pt x="770" y="852"/>
                </a:lnTo>
                <a:lnTo>
                  <a:pt x="772" y="848"/>
                </a:lnTo>
                <a:lnTo>
                  <a:pt x="768" y="844"/>
                </a:lnTo>
                <a:lnTo>
                  <a:pt x="762" y="838"/>
                </a:lnTo>
                <a:lnTo>
                  <a:pt x="744" y="826"/>
                </a:lnTo>
                <a:lnTo>
                  <a:pt x="718" y="814"/>
                </a:lnTo>
                <a:lnTo>
                  <a:pt x="692" y="804"/>
                </a:lnTo>
                <a:lnTo>
                  <a:pt x="666" y="794"/>
                </a:lnTo>
                <a:lnTo>
                  <a:pt x="880" y="750"/>
                </a:lnTo>
                <a:lnTo>
                  <a:pt x="880" y="750"/>
                </a:lnTo>
                <a:lnTo>
                  <a:pt x="898" y="744"/>
                </a:lnTo>
                <a:lnTo>
                  <a:pt x="916" y="736"/>
                </a:lnTo>
                <a:lnTo>
                  <a:pt x="932" y="724"/>
                </a:lnTo>
                <a:lnTo>
                  <a:pt x="948" y="708"/>
                </a:lnTo>
                <a:lnTo>
                  <a:pt x="958" y="692"/>
                </a:lnTo>
                <a:lnTo>
                  <a:pt x="968" y="674"/>
                </a:lnTo>
                <a:lnTo>
                  <a:pt x="974" y="654"/>
                </a:lnTo>
                <a:lnTo>
                  <a:pt x="976" y="634"/>
                </a:lnTo>
                <a:lnTo>
                  <a:pt x="976" y="96"/>
                </a:lnTo>
                <a:lnTo>
                  <a:pt x="976" y="96"/>
                </a:lnTo>
                <a:lnTo>
                  <a:pt x="974" y="78"/>
                </a:lnTo>
                <a:lnTo>
                  <a:pt x="968" y="60"/>
                </a:lnTo>
                <a:lnTo>
                  <a:pt x="958" y="42"/>
                </a:lnTo>
                <a:lnTo>
                  <a:pt x="946" y="28"/>
                </a:lnTo>
                <a:lnTo>
                  <a:pt x="932" y="16"/>
                </a:lnTo>
                <a:lnTo>
                  <a:pt x="916" y="8"/>
                </a:lnTo>
                <a:lnTo>
                  <a:pt x="898" y="2"/>
                </a:lnTo>
                <a:lnTo>
                  <a:pt x="878" y="0"/>
                </a:lnTo>
                <a:lnTo>
                  <a:pt x="878" y="0"/>
                </a:lnTo>
                <a:close/>
                <a:moveTo>
                  <a:pt x="878" y="628"/>
                </a:moveTo>
                <a:lnTo>
                  <a:pt x="96" y="628"/>
                </a:lnTo>
                <a:lnTo>
                  <a:pt x="96" y="88"/>
                </a:lnTo>
                <a:lnTo>
                  <a:pt x="878" y="88"/>
                </a:lnTo>
                <a:lnTo>
                  <a:pt x="878" y="628"/>
                </a:lnTo>
                <a:close/>
              </a:path>
            </a:pathLst>
          </a:custGeom>
          <a:solidFill>
            <a:schemeClr val="tx2"/>
          </a:solidFill>
          <a:ln>
            <a:noFill/>
          </a:ln>
        </p:spPr>
        <p:txBody>
          <a:bodyPr vert="horz" wrap="square" lIns="91440" tIns="45720" rIns="91440" bIns="45720" numCol="1" anchor="t" anchorCtr="0" compatLnSpc="1"/>
          <a:p>
            <a:endParaRPr lang="en-US">
              <a:solidFill>
                <a:srgbClr val="000000"/>
              </a:solidFill>
            </a:endParaRPr>
          </a:p>
        </p:txBody>
      </p:sp>
      <p:grpSp>
        <p:nvGrpSpPr>
          <p:cNvPr id="450" name="Group 23"/>
          <p:cNvGrpSpPr/>
          <p:nvPr/>
        </p:nvGrpSpPr>
        <p:grpSpPr>
          <a:xfrm rot="1740000">
            <a:off x="7713357" y="5727456"/>
            <a:ext cx="109568" cy="288032"/>
            <a:chOff x="4752091" y="2348880"/>
            <a:chExt cx="109568" cy="288032"/>
          </a:xfrm>
        </p:grpSpPr>
        <p:cxnSp>
          <p:nvCxnSpPr>
            <p:cNvPr id="3146101" name="Straight Connector 18"/>
            <p:cNvCxnSpPr/>
            <p:nvPr/>
          </p:nvCxnSpPr>
          <p:spPr>
            <a:xfrm flipH="1">
              <a:off x="4752092" y="2348880"/>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2" name="Straight Connector 20"/>
            <p:cNvCxnSpPr/>
            <p:nvPr/>
          </p:nvCxnSpPr>
          <p:spPr>
            <a:xfrm>
              <a:off x="4752091" y="2492896"/>
              <a:ext cx="108000" cy="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3" name="Straight Connector 21"/>
            <p:cNvCxnSpPr/>
            <p:nvPr/>
          </p:nvCxnSpPr>
          <p:spPr>
            <a:xfrm flipH="1">
              <a:off x="4779876" y="2492896"/>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grpSp>
      <p:pic>
        <p:nvPicPr>
          <p:cNvPr id="2097276" name="Picture 24"/>
          <p:cNvPicPr>
            <a:picLocks noChangeAspect="1"/>
          </p:cNvPicPr>
          <p:nvPr/>
        </p:nvPicPr>
        <p:blipFill>
          <a:blip r:embed="rId6"/>
          <a:stretch>
            <a:fillRect/>
          </a:stretch>
        </p:blipFill>
        <p:spPr>
          <a:xfrm>
            <a:off x="7433200" y="6010999"/>
            <a:ext cx="485843" cy="304843"/>
          </a:xfrm>
          <a:prstGeom prst="rect">
            <a:avLst/>
          </a:prstGeom>
        </p:spPr>
      </p:pic>
      <p:pic>
        <p:nvPicPr>
          <p:cNvPr id="2097277" name="Picture 25"/>
          <p:cNvPicPr>
            <a:picLocks noChangeAspect="1"/>
          </p:cNvPicPr>
          <p:nvPr/>
        </p:nvPicPr>
        <p:blipFill>
          <a:blip r:embed="rId7"/>
          <a:stretch>
            <a:fillRect/>
          </a:stretch>
        </p:blipFill>
        <p:spPr>
          <a:xfrm>
            <a:off x="7904567" y="6056443"/>
            <a:ext cx="504895" cy="238158"/>
          </a:xfrm>
          <a:prstGeom prst="rect">
            <a:avLst/>
          </a:prstGeom>
        </p:spPr>
      </p:pic>
      <p:pic>
        <p:nvPicPr>
          <p:cNvPr id="2097278" name="Picture 26"/>
          <p:cNvPicPr>
            <a:picLocks noChangeAspect="1"/>
          </p:cNvPicPr>
          <p:nvPr/>
        </p:nvPicPr>
        <p:blipFill>
          <a:blip r:embed="rId6"/>
          <a:stretch>
            <a:fillRect/>
          </a:stretch>
        </p:blipFill>
        <p:spPr>
          <a:xfrm>
            <a:off x="8409462" y="6004540"/>
            <a:ext cx="485843" cy="304843"/>
          </a:xfrm>
          <a:prstGeom prst="rect">
            <a:avLst/>
          </a:prstGeom>
        </p:spPr>
      </p:pic>
      <p:grpSp>
        <p:nvGrpSpPr>
          <p:cNvPr id="451" name="Group 27"/>
          <p:cNvGrpSpPr/>
          <p:nvPr/>
        </p:nvGrpSpPr>
        <p:grpSpPr>
          <a:xfrm rot="-660000">
            <a:off x="8067652" y="5743682"/>
            <a:ext cx="109568" cy="288032"/>
            <a:chOff x="4752091" y="2348880"/>
            <a:chExt cx="109568" cy="288032"/>
          </a:xfrm>
        </p:grpSpPr>
        <p:cxnSp>
          <p:nvCxnSpPr>
            <p:cNvPr id="3146104" name="Straight Connector 28"/>
            <p:cNvCxnSpPr/>
            <p:nvPr/>
          </p:nvCxnSpPr>
          <p:spPr>
            <a:xfrm flipH="1">
              <a:off x="4752092" y="2348880"/>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5" name="Straight Connector 29"/>
            <p:cNvCxnSpPr/>
            <p:nvPr/>
          </p:nvCxnSpPr>
          <p:spPr>
            <a:xfrm>
              <a:off x="4752091" y="2492896"/>
              <a:ext cx="108000" cy="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6" name="Straight Connector 30"/>
            <p:cNvCxnSpPr/>
            <p:nvPr/>
          </p:nvCxnSpPr>
          <p:spPr>
            <a:xfrm flipH="1">
              <a:off x="4779876" y="2492896"/>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grpSp>
      <p:grpSp>
        <p:nvGrpSpPr>
          <p:cNvPr id="452" name="Group 31"/>
          <p:cNvGrpSpPr/>
          <p:nvPr/>
        </p:nvGrpSpPr>
        <p:grpSpPr>
          <a:xfrm rot="-4080000">
            <a:off x="8457026" y="5690506"/>
            <a:ext cx="109568" cy="288032"/>
            <a:chOff x="4752091" y="2348880"/>
            <a:chExt cx="109568" cy="288032"/>
          </a:xfrm>
        </p:grpSpPr>
        <p:cxnSp>
          <p:nvCxnSpPr>
            <p:cNvPr id="3146107" name="Straight Connector 32"/>
            <p:cNvCxnSpPr/>
            <p:nvPr/>
          </p:nvCxnSpPr>
          <p:spPr>
            <a:xfrm flipH="1">
              <a:off x="4752092" y="2348880"/>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8" name="Straight Connector 33"/>
            <p:cNvCxnSpPr/>
            <p:nvPr/>
          </p:nvCxnSpPr>
          <p:spPr>
            <a:xfrm>
              <a:off x="4752091" y="2492896"/>
              <a:ext cx="108000" cy="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09" name="Straight Connector 34"/>
            <p:cNvCxnSpPr/>
            <p:nvPr/>
          </p:nvCxnSpPr>
          <p:spPr>
            <a:xfrm flipH="1">
              <a:off x="4779876" y="2492896"/>
              <a:ext cx="81783" cy="144016"/>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grpSp>
      <p:sp>
        <p:nvSpPr>
          <p:cNvPr id="1050913" name="Flowchart: Magnetic Disk 35"/>
          <p:cNvSpPr/>
          <p:nvPr/>
        </p:nvSpPr>
        <p:spPr>
          <a:xfrm>
            <a:off x="7000023" y="5464449"/>
            <a:ext cx="621272" cy="288032"/>
          </a:xfrm>
          <a:prstGeom prst="flowChartMagneticDisk">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200" dirty="0">
              <a:solidFill>
                <a:srgbClr val="FFFFFF"/>
              </a:solidFill>
            </a:endParaRPr>
          </a:p>
        </p:txBody>
      </p:sp>
      <p:sp>
        <p:nvSpPr>
          <p:cNvPr id="1050914" name="TextBox 36"/>
          <p:cNvSpPr txBox="1"/>
          <p:nvPr/>
        </p:nvSpPr>
        <p:spPr>
          <a:xfrm>
            <a:off x="7047155" y="5477919"/>
            <a:ext cx="795952" cy="288032"/>
          </a:xfrm>
          <a:prstGeom prst="rect">
            <a:avLst/>
          </a:prstGeom>
          <a:noFill/>
        </p:spPr>
        <p:txBody>
          <a:bodyPr wrap="square" lIns="36000" rIns="36000" rtlCol="0">
            <a:noAutofit/>
          </a:bodyPr>
          <a:p>
            <a:r>
              <a:rPr lang="zh-CN" altLang="en-US" sz="1200" dirty="0">
                <a:solidFill>
                  <a:srgbClr val="FFFFFF"/>
                </a:solidFill>
                <a:latin typeface="华文楷体" panose="02010600040101010101" pitchFamily="2" charset="-122"/>
              </a:rPr>
              <a:t>数据库</a:t>
            </a:r>
            <a:endParaRPr lang="en-US" sz="1200" dirty="0">
              <a:solidFill>
                <a:srgbClr val="FFFFFF"/>
              </a:solidFill>
              <a:latin typeface="华文楷体" panose="02010600040101010101" pitchFamily="2" charset="-122"/>
              <a:ea typeface="华文楷体" panose="02010600040101010101" pitchFamily="2" charset="-122"/>
            </a:endParaRPr>
          </a:p>
        </p:txBody>
      </p:sp>
      <p:cxnSp>
        <p:nvCxnSpPr>
          <p:cNvPr id="3146110" name="Straight Connector 38"/>
          <p:cNvCxnSpPr/>
          <p:nvPr/>
        </p:nvCxnSpPr>
        <p:spPr>
          <a:xfrm flipH="1">
            <a:off x="7592901" y="5597652"/>
            <a:ext cx="396000" cy="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915" name="TextBox 39"/>
          <p:cNvSpPr txBox="1"/>
          <p:nvPr/>
        </p:nvSpPr>
        <p:spPr>
          <a:xfrm>
            <a:off x="7546240" y="5259406"/>
            <a:ext cx="630673" cy="271836"/>
          </a:xfrm>
          <a:prstGeom prst="rect">
            <a:avLst/>
          </a:prstGeom>
          <a:noFill/>
        </p:spPr>
        <p:txBody>
          <a:bodyPr wrap="square" lIns="36000" rIns="36000" rtlCol="0">
            <a:noAutofit/>
          </a:bodyPr>
          <a:p>
            <a:r>
              <a:rPr lang="en-US" altLang="zh-CN" sz="1200" dirty="0">
                <a:solidFill>
                  <a:srgbClr val="000000"/>
                </a:solidFill>
              </a:rPr>
              <a:t>SCADA</a:t>
            </a:r>
            <a:endParaRPr lang="en-US" sz="1200" dirty="0">
              <a:solidFill>
                <a:srgbClr val="000000"/>
              </a:solidFill>
            </a:endParaRPr>
          </a:p>
        </p:txBody>
      </p:sp>
      <p:sp>
        <p:nvSpPr>
          <p:cNvPr id="1050916" name="TextBox 51"/>
          <p:cNvSpPr txBox="1"/>
          <p:nvPr/>
        </p:nvSpPr>
        <p:spPr>
          <a:xfrm>
            <a:off x="1849586" y="4919302"/>
            <a:ext cx="7128638" cy="332740"/>
          </a:xfrm>
          <a:prstGeom prst="rect">
            <a:avLst/>
          </a:prstGeom>
          <a:solidFill>
            <a:srgbClr val="002060"/>
          </a:solidFill>
        </p:spPr>
        <p:txBody>
          <a:bodyPr wrap="square" rtlCol="0" anchor="ctr" anchorCtr="0">
            <a:spAutoFit/>
          </a:bodyPr>
          <a:p>
            <a:pPr algn="ctr"/>
            <a:r>
              <a:rPr lang="zh-CN" altLang="en-US" sz="1600" b="1" dirty="0">
                <a:solidFill>
                  <a:srgbClr val="FFFFFF"/>
                </a:solidFill>
                <a:latin typeface="华文楷体" panose="02010600040101010101" pitchFamily="2" charset="-122"/>
              </a:rPr>
              <a:t>异构设备互联及管理平台</a:t>
            </a:r>
            <a:endParaRPr lang="en-US" sz="1600" b="1" dirty="0">
              <a:solidFill>
                <a:srgbClr val="FFFFFF"/>
              </a:solidFill>
            </a:endParaRPr>
          </a:p>
        </p:txBody>
      </p:sp>
      <p:cxnSp>
        <p:nvCxnSpPr>
          <p:cNvPr id="3146111" name="Straight Connector 43"/>
          <p:cNvCxnSpPr/>
          <p:nvPr/>
        </p:nvCxnSpPr>
        <p:spPr>
          <a:xfrm>
            <a:off x="2573404" y="5171021"/>
            <a:ext cx="0" cy="216024"/>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12" name="Straight Connector 44"/>
          <p:cNvCxnSpPr/>
          <p:nvPr/>
        </p:nvCxnSpPr>
        <p:spPr>
          <a:xfrm>
            <a:off x="4332809" y="5192220"/>
            <a:ext cx="0" cy="216024"/>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13" name="Straight Connector 45"/>
          <p:cNvCxnSpPr/>
          <p:nvPr/>
        </p:nvCxnSpPr>
        <p:spPr>
          <a:xfrm>
            <a:off x="5967747" y="5192220"/>
            <a:ext cx="0" cy="144000"/>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3146114" name="Straight Connector 46"/>
          <p:cNvCxnSpPr/>
          <p:nvPr/>
        </p:nvCxnSpPr>
        <p:spPr>
          <a:xfrm>
            <a:off x="7263891" y="5206824"/>
            <a:ext cx="0" cy="216024"/>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050917" name="Rectangle 48"/>
          <p:cNvSpPr/>
          <p:nvPr/>
        </p:nvSpPr>
        <p:spPr>
          <a:xfrm>
            <a:off x="916957" y="5433294"/>
            <a:ext cx="748923" cy="430887"/>
          </a:xfrm>
          <a:prstGeom prst="rect">
            <a:avLst/>
          </a:prstGeom>
        </p:spPr>
        <p:txBody>
          <a:bodyPr wrap="none">
            <a:spAutoFit/>
          </a:bodyPr>
          <a:p>
            <a:r>
              <a:rPr lang="zh-CN" altLang="en-US" sz="2200" b="1" dirty="0">
                <a:solidFill>
                  <a:srgbClr val="000000"/>
                </a:solidFill>
                <a:latin typeface="华文楷体" panose="02010600040101010101" pitchFamily="2" charset="-122"/>
              </a:rPr>
              <a:t>工段</a:t>
            </a:r>
            <a:endParaRPr lang="en-US" sz="2200" b="1" dirty="0">
              <a:solidFill>
                <a:srgbClr val="000000"/>
              </a:solidFill>
            </a:endParaRPr>
          </a:p>
        </p:txBody>
      </p:sp>
      <p:sp>
        <p:nvSpPr>
          <p:cNvPr id="1050918" name="Rectangle 49"/>
          <p:cNvSpPr/>
          <p:nvPr/>
        </p:nvSpPr>
        <p:spPr>
          <a:xfrm>
            <a:off x="916957" y="3768673"/>
            <a:ext cx="748923" cy="430887"/>
          </a:xfrm>
          <a:prstGeom prst="rect">
            <a:avLst/>
          </a:prstGeom>
        </p:spPr>
        <p:txBody>
          <a:bodyPr wrap="none">
            <a:spAutoFit/>
          </a:bodyPr>
          <a:p>
            <a:r>
              <a:rPr lang="zh-CN" altLang="en-US" sz="2200" b="1" dirty="0">
                <a:solidFill>
                  <a:srgbClr val="000000"/>
                </a:solidFill>
                <a:latin typeface="华文楷体" panose="02010600040101010101" pitchFamily="2" charset="-122"/>
              </a:rPr>
              <a:t>车间</a:t>
            </a:r>
            <a:endParaRPr lang="en-US" sz="2200" b="1" dirty="0">
              <a:solidFill>
                <a:srgbClr val="000000"/>
              </a:solidFill>
            </a:endParaRPr>
          </a:p>
        </p:txBody>
      </p:sp>
      <p:sp>
        <p:nvSpPr>
          <p:cNvPr id="1050919" name="Rectangle 50"/>
          <p:cNvSpPr/>
          <p:nvPr/>
        </p:nvSpPr>
        <p:spPr>
          <a:xfrm>
            <a:off x="916957" y="2436443"/>
            <a:ext cx="748923" cy="430887"/>
          </a:xfrm>
          <a:prstGeom prst="rect">
            <a:avLst/>
          </a:prstGeom>
        </p:spPr>
        <p:txBody>
          <a:bodyPr wrap="none">
            <a:spAutoFit/>
          </a:bodyPr>
          <a:p>
            <a:r>
              <a:rPr lang="zh-CN" altLang="en-US" sz="2200" b="1" dirty="0">
                <a:solidFill>
                  <a:srgbClr val="000000"/>
                </a:solidFill>
                <a:latin typeface="华文楷体" panose="02010600040101010101" pitchFamily="2" charset="-122"/>
              </a:rPr>
              <a:t>工厂</a:t>
            </a:r>
            <a:endParaRPr lang="en-US" sz="2200" b="1" dirty="0">
              <a:solidFill>
                <a:srgbClr val="000000"/>
              </a:solidFill>
            </a:endParaRPr>
          </a:p>
        </p:txBody>
      </p:sp>
      <p:sp>
        <p:nvSpPr>
          <p:cNvPr id="1050920" name="Flowchart: Process 52"/>
          <p:cNvSpPr/>
          <p:nvPr/>
        </p:nvSpPr>
        <p:spPr>
          <a:xfrm>
            <a:off x="2117343" y="3507897"/>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质检</a:t>
            </a:r>
            <a:endParaRPr lang="en-US" sz="1600" dirty="0">
              <a:solidFill>
                <a:srgbClr val="FFFFFF"/>
              </a:solidFill>
            </a:endParaRPr>
          </a:p>
        </p:txBody>
      </p:sp>
      <p:sp>
        <p:nvSpPr>
          <p:cNvPr id="1050921" name="Flowchart: Process 53"/>
          <p:cNvSpPr/>
          <p:nvPr/>
        </p:nvSpPr>
        <p:spPr>
          <a:xfrm>
            <a:off x="3936989" y="3507897"/>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技术</a:t>
            </a:r>
            <a:endParaRPr lang="en-US" sz="1600" dirty="0">
              <a:solidFill>
                <a:srgbClr val="FFFFFF"/>
              </a:solidFill>
            </a:endParaRPr>
          </a:p>
        </p:txBody>
      </p:sp>
      <p:sp>
        <p:nvSpPr>
          <p:cNvPr id="1050922" name="Flowchart: Process 54"/>
          <p:cNvSpPr/>
          <p:nvPr/>
        </p:nvSpPr>
        <p:spPr>
          <a:xfrm>
            <a:off x="5753170" y="3507897"/>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计划</a:t>
            </a:r>
            <a:endParaRPr lang="en-US" sz="1600" dirty="0">
              <a:solidFill>
                <a:srgbClr val="FFFFFF"/>
              </a:solidFill>
            </a:endParaRPr>
          </a:p>
        </p:txBody>
      </p:sp>
      <p:sp>
        <p:nvSpPr>
          <p:cNvPr id="1050923" name="Flowchart: Process 55"/>
          <p:cNvSpPr/>
          <p:nvPr/>
        </p:nvSpPr>
        <p:spPr>
          <a:xfrm>
            <a:off x="3936989" y="4278680"/>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工装</a:t>
            </a:r>
            <a:endParaRPr lang="en-US" sz="1600" dirty="0">
              <a:solidFill>
                <a:srgbClr val="FFFFFF"/>
              </a:solidFill>
            </a:endParaRPr>
          </a:p>
        </p:txBody>
      </p:sp>
      <p:sp>
        <p:nvSpPr>
          <p:cNvPr id="1050924" name="Flowchart: Process 56"/>
          <p:cNvSpPr/>
          <p:nvPr/>
        </p:nvSpPr>
        <p:spPr>
          <a:xfrm>
            <a:off x="2117343" y="2508628"/>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设计</a:t>
            </a:r>
            <a:endParaRPr lang="en-US" sz="1600" dirty="0">
              <a:solidFill>
                <a:srgbClr val="FFFFFF"/>
              </a:solidFill>
            </a:endParaRPr>
          </a:p>
        </p:txBody>
      </p:sp>
      <p:sp>
        <p:nvSpPr>
          <p:cNvPr id="1050925" name="Flowchart: Process 57"/>
          <p:cNvSpPr/>
          <p:nvPr/>
        </p:nvSpPr>
        <p:spPr>
          <a:xfrm>
            <a:off x="3936989" y="2508628"/>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工艺</a:t>
            </a:r>
            <a:endParaRPr lang="en-US" sz="1600" dirty="0">
              <a:solidFill>
                <a:srgbClr val="FFFFFF"/>
              </a:solidFill>
            </a:endParaRPr>
          </a:p>
        </p:txBody>
      </p:sp>
      <p:sp>
        <p:nvSpPr>
          <p:cNvPr id="1050926" name="Flowchart: Process 58"/>
          <p:cNvSpPr/>
          <p:nvPr/>
        </p:nvSpPr>
        <p:spPr>
          <a:xfrm>
            <a:off x="5753170" y="2508628"/>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生产</a:t>
            </a:r>
            <a:endParaRPr lang="en-US" sz="1600" dirty="0">
              <a:solidFill>
                <a:srgbClr val="FFFFFF"/>
              </a:solidFill>
            </a:endParaRPr>
          </a:p>
        </p:txBody>
      </p:sp>
      <p:sp>
        <p:nvSpPr>
          <p:cNvPr id="1050927" name="Flowchart: Process 59"/>
          <p:cNvSpPr/>
          <p:nvPr/>
        </p:nvSpPr>
        <p:spPr>
          <a:xfrm>
            <a:off x="7581666" y="2508628"/>
            <a:ext cx="1080000" cy="288032"/>
          </a:xfrm>
          <a:prstGeom prst="flowChartProcess">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FFFFFF"/>
                </a:solidFill>
                <a:latin typeface="华文楷体" panose="02010600040101010101" pitchFamily="2" charset="-122"/>
              </a:rPr>
              <a:t>物资</a:t>
            </a:r>
            <a:endParaRPr lang="en-US" sz="1600" dirty="0">
              <a:solidFill>
                <a:srgbClr val="FFFFFF"/>
              </a:solidFill>
            </a:endParaRPr>
          </a:p>
        </p:txBody>
      </p:sp>
      <p:cxnSp>
        <p:nvCxnSpPr>
          <p:cNvPr id="3146115" name="Straight Connector 80"/>
          <p:cNvCxnSpPr/>
          <p:nvPr/>
        </p:nvCxnSpPr>
        <p:spPr>
          <a:xfrm>
            <a:off x="928890" y="4710728"/>
            <a:ext cx="8172000" cy="0"/>
          </a:xfrm>
          <a:prstGeom prst="line">
            <a:avLst/>
          </a:prstGeom>
          <a:ln>
            <a:prstDash val="dash"/>
            <a:tailEnd type="none"/>
          </a:ln>
        </p:spPr>
        <p:style>
          <a:lnRef idx="1">
            <a:schemeClr val="dk1"/>
          </a:lnRef>
          <a:fillRef idx="0">
            <a:schemeClr val="dk1"/>
          </a:fillRef>
          <a:effectRef idx="0">
            <a:schemeClr val="dk1"/>
          </a:effectRef>
          <a:fontRef idx="minor">
            <a:schemeClr val="tx1"/>
          </a:fontRef>
        </p:style>
      </p:cxnSp>
      <p:pic>
        <p:nvPicPr>
          <p:cNvPr id="2097279" name="Picture 81"/>
          <p:cNvPicPr>
            <a:picLocks noChangeAspect="1"/>
          </p:cNvPicPr>
          <p:nvPr/>
        </p:nvPicPr>
        <p:blipFill>
          <a:blip r:embed="rId8"/>
          <a:stretch>
            <a:fillRect/>
          </a:stretch>
        </p:blipFill>
        <p:spPr>
          <a:xfrm>
            <a:off x="6518115" y="1386838"/>
            <a:ext cx="906559" cy="351904"/>
          </a:xfrm>
          <a:prstGeom prst="rect">
            <a:avLst/>
          </a:prstGeom>
        </p:spPr>
      </p:pic>
      <p:pic>
        <p:nvPicPr>
          <p:cNvPr id="2097280" name="Picture 82"/>
          <p:cNvPicPr>
            <a:picLocks noChangeAspect="1"/>
          </p:cNvPicPr>
          <p:nvPr/>
        </p:nvPicPr>
        <p:blipFill>
          <a:blip r:embed="rId9"/>
          <a:stretch>
            <a:fillRect/>
          </a:stretch>
        </p:blipFill>
        <p:spPr>
          <a:xfrm>
            <a:off x="4338253" y="1384742"/>
            <a:ext cx="1082891" cy="360964"/>
          </a:xfrm>
          <a:prstGeom prst="rect">
            <a:avLst/>
          </a:prstGeom>
        </p:spPr>
      </p:pic>
      <p:pic>
        <p:nvPicPr>
          <p:cNvPr id="2097281" name="Picture 83"/>
          <p:cNvPicPr>
            <a:picLocks noChangeAspect="1"/>
          </p:cNvPicPr>
          <p:nvPr/>
        </p:nvPicPr>
        <p:blipFill>
          <a:blip r:embed="rId8"/>
          <a:stretch>
            <a:fillRect/>
          </a:stretch>
        </p:blipFill>
        <p:spPr>
          <a:xfrm>
            <a:off x="2270280" y="1386838"/>
            <a:ext cx="906559" cy="351904"/>
          </a:xfrm>
          <a:prstGeom prst="rect">
            <a:avLst/>
          </a:prstGeom>
        </p:spPr>
      </p:pic>
      <p:sp>
        <p:nvSpPr>
          <p:cNvPr id="1050928" name="Rectangle 21"/>
          <p:cNvSpPr/>
          <p:nvPr/>
        </p:nvSpPr>
        <p:spPr bwMode="auto">
          <a:xfrm>
            <a:off x="1784648" y="927849"/>
            <a:ext cx="6164398" cy="369212"/>
          </a:xfrm>
          <a:prstGeom prst="rect">
            <a:avLst/>
          </a:prstGeom>
          <a:solidFill>
            <a:srgbClr val="FFFFFF">
              <a:lumMod val="95000"/>
            </a:srgbClr>
          </a:solidFill>
          <a:ln w="6350" algn="ctr">
            <a:noFill/>
            <a:miter lim="800000"/>
          </a:ln>
          <a:scene3d>
            <a:camera prst="orthographicFront"/>
            <a:lightRig rig="threePt" dir="t"/>
          </a:scene3d>
          <a:sp3d>
            <a:bevelT prst="angle"/>
          </a:sp3d>
        </p:spPr>
        <p:txBody>
          <a:bodyPr wrap="none" lIns="45720" rIns="45720" rtlCol="0" anchor="ctr"/>
          <a:p>
            <a:pPr algn="ctr" eaLnBrk="0" fontAlgn="base" hangingPunct="0">
              <a:spcBef>
                <a:spcPct val="50000"/>
              </a:spcBef>
              <a:spcAft>
                <a:spcPct val="0"/>
              </a:spcAft>
            </a:pPr>
            <a:r>
              <a:rPr lang="zh-CN" altLang="en-US" b="1" dirty="0">
                <a:solidFill>
                  <a:srgbClr val="000000"/>
                </a:solidFill>
                <a:latin typeface="华文楷体" panose="02010600040101010101" pitchFamily="2" charset="-122"/>
              </a:rPr>
              <a:t>提质增效</a:t>
            </a:r>
            <a:endParaRPr lang="en-US" b="1" dirty="0">
              <a:solidFill>
                <a:srgbClr val="000000"/>
              </a:solidFill>
            </a:endParaRPr>
          </a:p>
        </p:txBody>
      </p:sp>
      <p:sp>
        <p:nvSpPr>
          <p:cNvPr id="1050929" name="爆炸形 2 11"/>
          <p:cNvSpPr/>
          <p:nvPr/>
        </p:nvSpPr>
        <p:spPr>
          <a:xfrm>
            <a:off x="3166040" y="738374"/>
            <a:ext cx="1021343" cy="492913"/>
          </a:xfrm>
          <a:prstGeom prst="irregularSeal2">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200" b="1" dirty="0">
              <a:solidFill>
                <a:srgbClr val="002060"/>
              </a:solidFill>
            </a:endParaRPr>
          </a:p>
        </p:txBody>
      </p:sp>
      <p:sp>
        <p:nvSpPr>
          <p:cNvPr id="1050930" name="TextBox 87"/>
          <p:cNvSpPr txBox="1"/>
          <p:nvPr/>
        </p:nvSpPr>
        <p:spPr>
          <a:xfrm rot="20889733">
            <a:off x="3433119" y="835986"/>
            <a:ext cx="487186" cy="253228"/>
          </a:xfrm>
          <a:prstGeom prst="rect">
            <a:avLst/>
          </a:prstGeom>
          <a:noFill/>
        </p:spPr>
        <p:txBody>
          <a:bodyPr wrap="square" lIns="36000" rIns="36000" rtlCol="0">
            <a:noAutofit/>
          </a:bodyPr>
          <a:p>
            <a:r>
              <a:rPr lang="zh-CN" altLang="en-US" sz="1400" b="1" dirty="0">
                <a:solidFill>
                  <a:srgbClr val="002776"/>
                </a:solidFill>
              </a:rPr>
              <a:t>目标</a:t>
            </a:r>
            <a:endParaRPr lang="en-US" sz="1400" b="1" dirty="0">
              <a:solidFill>
                <a:srgbClr val="002776"/>
              </a:solidFill>
            </a:endParaRPr>
          </a:p>
        </p:txBody>
      </p:sp>
      <p:sp>
        <p:nvSpPr>
          <p:cNvPr id="1050931" name="Rectangle 88"/>
          <p:cNvSpPr/>
          <p:nvPr/>
        </p:nvSpPr>
        <p:spPr>
          <a:xfrm>
            <a:off x="1964910" y="1742722"/>
            <a:ext cx="1503680" cy="269241"/>
          </a:xfrm>
          <a:prstGeom prst="rect">
            <a:avLst/>
          </a:prstGeom>
        </p:spPr>
        <p:txBody>
          <a:bodyPr wrap="none">
            <a:spAutoFit/>
          </a:bodyPr>
          <a:p>
            <a:r>
              <a:rPr lang="zh-CN" altLang="en-US" sz="1200" b="1" dirty="0">
                <a:solidFill>
                  <a:srgbClr val="000000"/>
                </a:solidFill>
                <a:latin typeface="华文楷体" panose="02010600040101010101" pitchFamily="2" charset="-122"/>
              </a:rPr>
              <a:t>车间</a:t>
            </a:r>
            <a:r>
              <a:rPr lang="en-US" altLang="zh-CN" sz="1200" b="1" dirty="0">
                <a:solidFill>
                  <a:srgbClr val="000000"/>
                </a:solidFill>
                <a:latin typeface="华文楷体" panose="02010600040101010101" pitchFamily="2" charset="-122"/>
              </a:rPr>
              <a:t>A</a:t>
            </a:r>
            <a:r>
              <a:rPr lang="zh-CN" altLang="en-US" sz="1200" b="1" dirty="0">
                <a:solidFill>
                  <a:srgbClr val="000000"/>
                </a:solidFill>
                <a:latin typeface="华文楷体" panose="02010600040101010101" pitchFamily="2" charset="-122"/>
              </a:rPr>
              <a:t>监测分析中心</a:t>
            </a:r>
            <a:endParaRPr lang="en-US" sz="1200" b="1" dirty="0">
              <a:solidFill>
                <a:srgbClr val="000000"/>
              </a:solidFill>
            </a:endParaRPr>
          </a:p>
        </p:txBody>
      </p:sp>
      <p:sp>
        <p:nvSpPr>
          <p:cNvPr id="1050932" name="Rectangle 89"/>
          <p:cNvSpPr/>
          <p:nvPr/>
        </p:nvSpPr>
        <p:spPr>
          <a:xfrm>
            <a:off x="4187383" y="1742722"/>
            <a:ext cx="1415772" cy="276999"/>
          </a:xfrm>
          <a:prstGeom prst="rect">
            <a:avLst/>
          </a:prstGeom>
        </p:spPr>
        <p:txBody>
          <a:bodyPr wrap="none">
            <a:spAutoFit/>
          </a:bodyPr>
          <a:p>
            <a:r>
              <a:rPr lang="zh-CN" altLang="en-US" sz="1200" b="1" dirty="0">
                <a:solidFill>
                  <a:srgbClr val="000000"/>
                </a:solidFill>
                <a:latin typeface="华文楷体" panose="02010600040101010101" pitchFamily="2" charset="-122"/>
              </a:rPr>
              <a:t>总体监测分析中心</a:t>
            </a:r>
            <a:endParaRPr lang="en-US" sz="1200" b="1" dirty="0">
              <a:solidFill>
                <a:srgbClr val="000000"/>
              </a:solidFill>
            </a:endParaRPr>
          </a:p>
        </p:txBody>
      </p:sp>
      <p:sp>
        <p:nvSpPr>
          <p:cNvPr id="1050933" name="Rectangle 90"/>
          <p:cNvSpPr/>
          <p:nvPr/>
        </p:nvSpPr>
        <p:spPr>
          <a:xfrm>
            <a:off x="6215436" y="1742722"/>
            <a:ext cx="1510350" cy="276999"/>
          </a:xfrm>
          <a:prstGeom prst="rect">
            <a:avLst/>
          </a:prstGeom>
        </p:spPr>
        <p:txBody>
          <a:bodyPr wrap="none">
            <a:spAutoFit/>
          </a:bodyPr>
          <a:p>
            <a:r>
              <a:rPr lang="zh-CN" altLang="en-US" sz="1200" b="1" dirty="0">
                <a:solidFill>
                  <a:srgbClr val="000000"/>
                </a:solidFill>
                <a:latin typeface="华文楷体" panose="02010600040101010101" pitchFamily="2" charset="-122"/>
              </a:rPr>
              <a:t>车间</a:t>
            </a:r>
            <a:r>
              <a:rPr lang="en-US" altLang="zh-CN" sz="1200" b="1" dirty="0">
                <a:solidFill>
                  <a:srgbClr val="000000"/>
                </a:solidFill>
                <a:latin typeface="华文楷体" panose="02010600040101010101" pitchFamily="2" charset="-122"/>
              </a:rPr>
              <a:t>B</a:t>
            </a:r>
            <a:r>
              <a:rPr lang="zh-CN" altLang="en-US" sz="1200" b="1" dirty="0">
                <a:solidFill>
                  <a:srgbClr val="000000"/>
                </a:solidFill>
                <a:latin typeface="华文楷体" panose="02010600040101010101" pitchFamily="2" charset="-122"/>
              </a:rPr>
              <a:t>监测分析中心</a:t>
            </a:r>
            <a:endParaRPr lang="en-US" sz="1200" b="1" dirty="0">
              <a:solidFill>
                <a:srgbClr val="000000"/>
              </a:solidFill>
            </a:endParaRPr>
          </a:p>
        </p:txBody>
      </p:sp>
      <p:cxnSp>
        <p:nvCxnSpPr>
          <p:cNvPr id="3146116" name="Straight Arrow Connector 92"/>
          <p:cNvCxnSpPr>
            <a:stCxn id="1050924" idx="3"/>
            <a:endCxn id="1050925" idx="1"/>
          </p:cNvCxnSpPr>
          <p:nvPr/>
        </p:nvCxnSpPr>
        <p:spPr>
          <a:xfrm>
            <a:off x="3197343" y="2652644"/>
            <a:ext cx="73964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46117" name="Straight Arrow Connector 93"/>
          <p:cNvCxnSpPr/>
          <p:nvPr/>
        </p:nvCxnSpPr>
        <p:spPr>
          <a:xfrm>
            <a:off x="5016989" y="2652644"/>
            <a:ext cx="73964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46118" name="Straight Arrow Connector 94"/>
          <p:cNvCxnSpPr/>
          <p:nvPr/>
        </p:nvCxnSpPr>
        <p:spPr>
          <a:xfrm>
            <a:off x="6833170" y="2652644"/>
            <a:ext cx="73964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34" name="TextBox 95"/>
          <p:cNvSpPr txBox="1"/>
          <p:nvPr/>
        </p:nvSpPr>
        <p:spPr>
          <a:xfrm>
            <a:off x="3353627" y="2436443"/>
            <a:ext cx="476370" cy="254680"/>
          </a:xfrm>
          <a:prstGeom prst="rect">
            <a:avLst/>
          </a:prstGeom>
          <a:noFill/>
        </p:spPr>
        <p:txBody>
          <a:bodyPr wrap="square" lIns="36000" rIns="36000" rtlCol="0">
            <a:noAutofit/>
          </a:bodyPr>
          <a:p>
            <a:r>
              <a:rPr lang="en-US" altLang="zh-CN" sz="1200" dirty="0">
                <a:solidFill>
                  <a:srgbClr val="000000"/>
                </a:solidFill>
              </a:rPr>
              <a:t>BOM</a:t>
            </a:r>
            <a:endParaRPr lang="en-US" sz="1200" dirty="0">
              <a:solidFill>
                <a:srgbClr val="000000"/>
              </a:solidFill>
            </a:endParaRPr>
          </a:p>
        </p:txBody>
      </p:sp>
      <p:sp>
        <p:nvSpPr>
          <p:cNvPr id="1050935" name="TextBox 96"/>
          <p:cNvSpPr txBox="1"/>
          <p:nvPr/>
        </p:nvSpPr>
        <p:spPr>
          <a:xfrm>
            <a:off x="5175720" y="2436443"/>
            <a:ext cx="476370" cy="254680"/>
          </a:xfrm>
          <a:prstGeom prst="rect">
            <a:avLst/>
          </a:prstGeom>
          <a:noFill/>
        </p:spPr>
        <p:txBody>
          <a:bodyPr wrap="square" lIns="36000" rIns="36000" rtlCol="0">
            <a:noAutofit/>
          </a:bodyPr>
          <a:p>
            <a:r>
              <a:rPr lang="en-US" altLang="zh-CN" sz="1200" dirty="0">
                <a:solidFill>
                  <a:srgbClr val="000000"/>
                </a:solidFill>
              </a:rPr>
              <a:t>BOM</a:t>
            </a:r>
            <a:endParaRPr lang="en-US" sz="1200" dirty="0">
              <a:solidFill>
                <a:srgbClr val="000000"/>
              </a:solidFill>
            </a:endParaRPr>
          </a:p>
        </p:txBody>
      </p:sp>
      <p:sp>
        <p:nvSpPr>
          <p:cNvPr id="1050936" name="TextBox 97"/>
          <p:cNvSpPr txBox="1"/>
          <p:nvPr/>
        </p:nvSpPr>
        <p:spPr>
          <a:xfrm>
            <a:off x="7047155" y="2436443"/>
            <a:ext cx="476370" cy="254680"/>
          </a:xfrm>
          <a:prstGeom prst="rect">
            <a:avLst/>
          </a:prstGeom>
          <a:noFill/>
        </p:spPr>
        <p:txBody>
          <a:bodyPr wrap="square" lIns="36000" rIns="36000" rtlCol="0">
            <a:noAutofit/>
          </a:bodyPr>
          <a:p>
            <a:r>
              <a:rPr lang="zh-CN" altLang="en-US" sz="1200" dirty="0">
                <a:solidFill>
                  <a:srgbClr val="000000"/>
                </a:solidFill>
              </a:rPr>
              <a:t>计划</a:t>
            </a:r>
            <a:endParaRPr lang="en-US" sz="1200" dirty="0">
              <a:solidFill>
                <a:srgbClr val="000000"/>
              </a:solidFill>
            </a:endParaRPr>
          </a:p>
        </p:txBody>
      </p:sp>
      <p:cxnSp>
        <p:nvCxnSpPr>
          <p:cNvPr id="3146119" name="Straight Arrow Connector 99"/>
          <p:cNvCxnSpPr>
            <a:stCxn id="1050925" idx="2"/>
            <a:endCxn id="1050921" idx="0"/>
          </p:cNvCxnSpPr>
          <p:nvPr/>
        </p:nvCxnSpPr>
        <p:spPr>
          <a:xfrm>
            <a:off x="4476989" y="2796660"/>
            <a:ext cx="0" cy="7112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37" name="TextBox 100"/>
          <p:cNvSpPr txBox="1"/>
          <p:nvPr/>
        </p:nvSpPr>
        <p:spPr>
          <a:xfrm>
            <a:off x="4476989" y="2886122"/>
            <a:ext cx="476370" cy="254680"/>
          </a:xfrm>
          <a:prstGeom prst="rect">
            <a:avLst/>
          </a:prstGeom>
          <a:noFill/>
        </p:spPr>
        <p:txBody>
          <a:bodyPr wrap="square" lIns="36000" rIns="36000" rtlCol="0">
            <a:noAutofit/>
          </a:bodyPr>
          <a:p>
            <a:r>
              <a:rPr lang="zh-CN" altLang="en-US" sz="1200" dirty="0">
                <a:solidFill>
                  <a:srgbClr val="000000"/>
                </a:solidFill>
              </a:rPr>
              <a:t>技术路线</a:t>
            </a:r>
            <a:endParaRPr lang="en-US" sz="1200" dirty="0">
              <a:solidFill>
                <a:srgbClr val="000000"/>
              </a:solidFill>
            </a:endParaRPr>
          </a:p>
        </p:txBody>
      </p:sp>
      <p:cxnSp>
        <p:nvCxnSpPr>
          <p:cNvPr id="3146120" name="Straight Arrow Connector 101"/>
          <p:cNvCxnSpPr/>
          <p:nvPr/>
        </p:nvCxnSpPr>
        <p:spPr>
          <a:xfrm>
            <a:off x="6283465" y="2796660"/>
            <a:ext cx="0" cy="720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38" name="TextBox 102"/>
          <p:cNvSpPr txBox="1"/>
          <p:nvPr/>
        </p:nvSpPr>
        <p:spPr>
          <a:xfrm>
            <a:off x="6283465" y="2984830"/>
            <a:ext cx="476370" cy="254680"/>
          </a:xfrm>
          <a:prstGeom prst="rect">
            <a:avLst/>
          </a:prstGeom>
          <a:noFill/>
        </p:spPr>
        <p:txBody>
          <a:bodyPr wrap="square" lIns="36000" rIns="36000" rtlCol="0">
            <a:noAutofit/>
          </a:bodyPr>
          <a:p>
            <a:r>
              <a:rPr lang="zh-CN" altLang="en-US" sz="1200" dirty="0">
                <a:solidFill>
                  <a:srgbClr val="000000"/>
                </a:solidFill>
              </a:rPr>
              <a:t>计划</a:t>
            </a:r>
            <a:endParaRPr lang="en-US" sz="1200" dirty="0">
              <a:solidFill>
                <a:srgbClr val="000000"/>
              </a:solidFill>
            </a:endParaRPr>
          </a:p>
        </p:txBody>
      </p:sp>
      <p:cxnSp>
        <p:nvCxnSpPr>
          <p:cNvPr id="3146121" name="Straight Arrow Connector 106"/>
          <p:cNvCxnSpPr/>
          <p:nvPr/>
        </p:nvCxnSpPr>
        <p:spPr>
          <a:xfrm rot="10800000">
            <a:off x="3170964" y="3648513"/>
            <a:ext cx="73964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39" name="TextBox 107"/>
          <p:cNvSpPr txBox="1"/>
          <p:nvPr/>
        </p:nvSpPr>
        <p:spPr>
          <a:xfrm>
            <a:off x="3355289" y="3410158"/>
            <a:ext cx="476370" cy="254680"/>
          </a:xfrm>
          <a:prstGeom prst="rect">
            <a:avLst/>
          </a:prstGeom>
          <a:noFill/>
        </p:spPr>
        <p:txBody>
          <a:bodyPr wrap="square" lIns="36000" rIns="36000" rtlCol="0">
            <a:noAutofit/>
          </a:bodyPr>
          <a:p>
            <a:r>
              <a:rPr lang="zh-CN" altLang="en-US" sz="1200" dirty="0">
                <a:solidFill>
                  <a:srgbClr val="000000"/>
                </a:solidFill>
              </a:rPr>
              <a:t>规程</a:t>
            </a:r>
            <a:endParaRPr lang="en-US" sz="1200" dirty="0">
              <a:solidFill>
                <a:srgbClr val="000000"/>
              </a:solidFill>
            </a:endParaRPr>
          </a:p>
        </p:txBody>
      </p:sp>
      <p:cxnSp>
        <p:nvCxnSpPr>
          <p:cNvPr id="3146122" name="Straight Arrow Connector 109"/>
          <p:cNvCxnSpPr/>
          <p:nvPr/>
        </p:nvCxnSpPr>
        <p:spPr>
          <a:xfrm>
            <a:off x="4476989" y="3795929"/>
            <a:ext cx="0" cy="46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40" name="TextBox 110"/>
          <p:cNvSpPr txBox="1"/>
          <p:nvPr/>
        </p:nvSpPr>
        <p:spPr>
          <a:xfrm>
            <a:off x="4476989" y="3878711"/>
            <a:ext cx="476370" cy="254680"/>
          </a:xfrm>
          <a:prstGeom prst="rect">
            <a:avLst/>
          </a:prstGeom>
          <a:noFill/>
        </p:spPr>
        <p:txBody>
          <a:bodyPr wrap="square" lIns="36000" rIns="36000" rtlCol="0">
            <a:noAutofit/>
          </a:bodyPr>
          <a:p>
            <a:r>
              <a:rPr lang="zh-CN" altLang="en-US" sz="1200" dirty="0">
                <a:solidFill>
                  <a:srgbClr val="000000"/>
                </a:solidFill>
              </a:rPr>
              <a:t>规程</a:t>
            </a:r>
            <a:endParaRPr lang="en-US" sz="1200" dirty="0">
              <a:solidFill>
                <a:srgbClr val="000000"/>
              </a:solidFill>
            </a:endParaRPr>
          </a:p>
        </p:txBody>
      </p:sp>
      <p:cxnSp>
        <p:nvCxnSpPr>
          <p:cNvPr id="3146123" name="Straight Arrow Connector 111"/>
          <p:cNvCxnSpPr/>
          <p:nvPr/>
        </p:nvCxnSpPr>
        <p:spPr>
          <a:xfrm>
            <a:off x="4476989" y="4378096"/>
            <a:ext cx="0" cy="576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41" name="TextBox 112"/>
          <p:cNvSpPr txBox="1"/>
          <p:nvPr/>
        </p:nvSpPr>
        <p:spPr>
          <a:xfrm>
            <a:off x="4476989" y="4580066"/>
            <a:ext cx="476370" cy="254680"/>
          </a:xfrm>
          <a:prstGeom prst="rect">
            <a:avLst/>
          </a:prstGeom>
          <a:noFill/>
        </p:spPr>
        <p:txBody>
          <a:bodyPr wrap="square" lIns="36000" rIns="36000" rtlCol="0">
            <a:noAutofit/>
          </a:bodyPr>
          <a:p>
            <a:r>
              <a:rPr lang="zh-CN" altLang="en-US" sz="1200" dirty="0">
                <a:solidFill>
                  <a:srgbClr val="000000"/>
                </a:solidFill>
              </a:rPr>
              <a:t>工装</a:t>
            </a:r>
            <a:endParaRPr lang="en-US" sz="1200" dirty="0">
              <a:solidFill>
                <a:srgbClr val="000000"/>
              </a:solidFill>
            </a:endParaRPr>
          </a:p>
        </p:txBody>
      </p:sp>
      <p:cxnSp>
        <p:nvCxnSpPr>
          <p:cNvPr id="3146124" name="Straight Arrow Connector 113"/>
          <p:cNvCxnSpPr/>
          <p:nvPr/>
        </p:nvCxnSpPr>
        <p:spPr>
          <a:xfrm>
            <a:off x="2673826" y="3627996"/>
            <a:ext cx="0" cy="1296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42" name="TextBox 114"/>
          <p:cNvSpPr txBox="1"/>
          <p:nvPr/>
        </p:nvSpPr>
        <p:spPr>
          <a:xfrm>
            <a:off x="2690857" y="4123652"/>
            <a:ext cx="476370" cy="254680"/>
          </a:xfrm>
          <a:prstGeom prst="rect">
            <a:avLst/>
          </a:prstGeom>
          <a:noFill/>
        </p:spPr>
        <p:txBody>
          <a:bodyPr wrap="square" lIns="36000" rIns="36000" rtlCol="0">
            <a:noAutofit/>
          </a:bodyPr>
          <a:p>
            <a:r>
              <a:rPr lang="zh-CN" altLang="en-US" sz="1200" dirty="0">
                <a:solidFill>
                  <a:srgbClr val="000000"/>
                </a:solidFill>
              </a:rPr>
              <a:t>质检标准</a:t>
            </a:r>
            <a:endParaRPr lang="en-US" sz="1200" dirty="0">
              <a:solidFill>
                <a:srgbClr val="000000"/>
              </a:solidFill>
            </a:endParaRPr>
          </a:p>
        </p:txBody>
      </p:sp>
      <p:cxnSp>
        <p:nvCxnSpPr>
          <p:cNvPr id="3146125" name="Straight Arrow Connector 115"/>
          <p:cNvCxnSpPr/>
          <p:nvPr/>
        </p:nvCxnSpPr>
        <p:spPr>
          <a:xfrm>
            <a:off x="6296635" y="3768673"/>
            <a:ext cx="0" cy="118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43" name="TextBox 116"/>
          <p:cNvSpPr txBox="1"/>
          <p:nvPr/>
        </p:nvSpPr>
        <p:spPr>
          <a:xfrm>
            <a:off x="6313666" y="4137006"/>
            <a:ext cx="476370" cy="254680"/>
          </a:xfrm>
          <a:prstGeom prst="rect">
            <a:avLst/>
          </a:prstGeom>
          <a:noFill/>
        </p:spPr>
        <p:txBody>
          <a:bodyPr wrap="square" lIns="36000" rIns="36000" rtlCol="0">
            <a:noAutofit/>
          </a:bodyPr>
          <a:p>
            <a:r>
              <a:rPr lang="zh-CN" altLang="en-US" sz="1200" dirty="0">
                <a:solidFill>
                  <a:srgbClr val="000000"/>
                </a:solidFill>
              </a:rPr>
              <a:t>作业计划</a:t>
            </a:r>
            <a:endParaRPr lang="en-US" sz="1200" dirty="0">
              <a:solidFill>
                <a:srgbClr val="000000"/>
              </a:solidFill>
            </a:endParaRPr>
          </a:p>
        </p:txBody>
      </p:sp>
      <p:cxnSp>
        <p:nvCxnSpPr>
          <p:cNvPr id="3146126" name="Straight Arrow Connector 117"/>
          <p:cNvCxnSpPr>
            <a:stCxn id="1050927" idx="2"/>
          </p:cNvCxnSpPr>
          <p:nvPr/>
        </p:nvCxnSpPr>
        <p:spPr>
          <a:xfrm>
            <a:off x="8121666" y="2796660"/>
            <a:ext cx="0" cy="2160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0944" name="TextBox 118"/>
          <p:cNvSpPr txBox="1"/>
          <p:nvPr/>
        </p:nvSpPr>
        <p:spPr>
          <a:xfrm>
            <a:off x="8139814" y="3864704"/>
            <a:ext cx="476370" cy="254680"/>
          </a:xfrm>
          <a:prstGeom prst="rect">
            <a:avLst/>
          </a:prstGeom>
          <a:noFill/>
        </p:spPr>
        <p:txBody>
          <a:bodyPr wrap="square" lIns="36000" rIns="36000" rtlCol="0">
            <a:noAutofit/>
          </a:bodyPr>
          <a:p>
            <a:r>
              <a:rPr lang="zh-CN" altLang="en-US" sz="1200" dirty="0">
                <a:solidFill>
                  <a:srgbClr val="000000"/>
                </a:solidFill>
              </a:rPr>
              <a:t>物料</a:t>
            </a:r>
            <a:endParaRPr lang="en-US" sz="1200" dirty="0">
              <a:solidFill>
                <a:srgbClr val="000000"/>
              </a:solidFill>
            </a:endParaRPr>
          </a:p>
        </p:txBody>
      </p:sp>
      <p:cxnSp>
        <p:nvCxnSpPr>
          <p:cNvPr id="3146127" name="Straight Connector 120"/>
          <p:cNvCxnSpPr/>
          <p:nvPr/>
        </p:nvCxnSpPr>
        <p:spPr>
          <a:xfrm>
            <a:off x="928890" y="3375413"/>
            <a:ext cx="8172000" cy="0"/>
          </a:xfrm>
          <a:prstGeom prst="line">
            <a:avLst/>
          </a:prstGeom>
          <a:ln>
            <a:prstDash val="dash"/>
            <a:tailEnd type="none"/>
          </a:ln>
        </p:spPr>
        <p:style>
          <a:lnRef idx="1">
            <a:schemeClr val="dk1"/>
          </a:lnRef>
          <a:fillRef idx="0">
            <a:schemeClr val="dk1"/>
          </a:fillRef>
          <a:effectRef idx="0">
            <a:schemeClr val="dk1"/>
          </a:effectRef>
          <a:fontRef idx="minor">
            <a:schemeClr val="tx1"/>
          </a:fontRef>
        </p:style>
      </p:cxnSp>
      <p:sp>
        <p:nvSpPr>
          <p:cNvPr id="1050945" name="TextBox 121"/>
          <p:cNvSpPr txBox="1"/>
          <p:nvPr/>
        </p:nvSpPr>
        <p:spPr>
          <a:xfrm>
            <a:off x="2522780" y="2736683"/>
            <a:ext cx="1707461" cy="835783"/>
          </a:xfrm>
          <a:prstGeom prst="rect">
            <a:avLst/>
          </a:prstGeom>
          <a:noFill/>
        </p:spPr>
        <p:txBody>
          <a:bodyPr wrap="square" lIns="36000" rIns="36000" rtlCol="0">
            <a:noAutofit/>
          </a:bodyPr>
          <a:p>
            <a:r>
              <a:rPr lang="en-US" altLang="zh-CN" sz="5500" b="1" dirty="0">
                <a:ln w="22225">
                  <a:solidFill>
                    <a:srgbClr val="92D400"/>
                  </a:solidFill>
                  <a:prstDash val="solid"/>
                </a:ln>
                <a:solidFill>
                  <a:srgbClr val="92D050"/>
                </a:solidFill>
                <a:latin typeface="华文楷体" panose="02010600040101010101" pitchFamily="2" charset="-122"/>
              </a:rPr>
              <a:t>QMS</a:t>
            </a:r>
            <a:endParaRPr lang="en-US" sz="5500" b="1" dirty="0">
              <a:ln w="22225">
                <a:solidFill>
                  <a:srgbClr val="92D400"/>
                </a:solidFill>
                <a:prstDash val="solid"/>
              </a:ln>
              <a:solidFill>
                <a:srgbClr val="92D050"/>
              </a:solidFill>
            </a:endParaRPr>
          </a:p>
        </p:txBody>
      </p:sp>
      <p:sp>
        <p:nvSpPr>
          <p:cNvPr id="1050946" name="TextBox 122"/>
          <p:cNvSpPr txBox="1"/>
          <p:nvPr/>
        </p:nvSpPr>
        <p:spPr>
          <a:xfrm>
            <a:off x="6512625" y="2378822"/>
            <a:ext cx="1707461" cy="835783"/>
          </a:xfrm>
          <a:prstGeom prst="rect">
            <a:avLst/>
          </a:prstGeom>
          <a:noFill/>
        </p:spPr>
        <p:txBody>
          <a:bodyPr wrap="square" lIns="36000" rIns="36000" rtlCol="0">
            <a:noAutofit/>
          </a:bodyPr>
          <a:p>
            <a:r>
              <a:rPr lang="en-US" altLang="zh-CN" sz="5500" b="1" dirty="0">
                <a:ln w="22225">
                  <a:solidFill>
                    <a:srgbClr val="92D400"/>
                  </a:solidFill>
                  <a:prstDash val="solid"/>
                </a:ln>
                <a:solidFill>
                  <a:srgbClr val="92D050"/>
                </a:solidFill>
                <a:latin typeface="华文楷体" panose="02010600040101010101" pitchFamily="2" charset="-122"/>
              </a:rPr>
              <a:t>ERP</a:t>
            </a:r>
            <a:endParaRPr lang="en-US" sz="5500" b="1" dirty="0">
              <a:ln w="22225">
                <a:solidFill>
                  <a:srgbClr val="92D400"/>
                </a:solidFill>
                <a:prstDash val="solid"/>
              </a:ln>
              <a:solidFill>
                <a:srgbClr val="92D050"/>
              </a:solidFill>
            </a:endParaRPr>
          </a:p>
        </p:txBody>
      </p:sp>
      <p:sp>
        <p:nvSpPr>
          <p:cNvPr id="1050947" name="TextBox 123"/>
          <p:cNvSpPr txBox="1"/>
          <p:nvPr/>
        </p:nvSpPr>
        <p:spPr>
          <a:xfrm>
            <a:off x="6455694" y="3813605"/>
            <a:ext cx="1707461" cy="835783"/>
          </a:xfrm>
          <a:prstGeom prst="rect">
            <a:avLst/>
          </a:prstGeom>
          <a:noFill/>
        </p:spPr>
        <p:txBody>
          <a:bodyPr wrap="square" lIns="36000" rIns="36000" rtlCol="0">
            <a:noAutofit/>
          </a:bodyPr>
          <a:p>
            <a:r>
              <a:rPr lang="en-US" altLang="zh-CN" sz="5500" b="1" dirty="0">
                <a:ln w="22225">
                  <a:solidFill>
                    <a:srgbClr val="92D400"/>
                  </a:solidFill>
                  <a:prstDash val="solid"/>
                </a:ln>
                <a:solidFill>
                  <a:srgbClr val="92D050"/>
                </a:solidFill>
                <a:latin typeface="华文楷体" panose="02010600040101010101" pitchFamily="2" charset="-122"/>
              </a:rPr>
              <a:t>MES</a:t>
            </a:r>
            <a:endParaRPr lang="en-US" sz="5500" b="1" dirty="0">
              <a:ln w="22225">
                <a:solidFill>
                  <a:srgbClr val="92D400"/>
                </a:solidFill>
                <a:prstDash val="solid"/>
              </a:ln>
              <a:solidFill>
                <a:srgbClr val="92D050"/>
              </a:solidFill>
            </a:endParaRPr>
          </a:p>
        </p:txBody>
      </p:sp>
      <p:sp>
        <p:nvSpPr>
          <p:cNvPr id="1050948" name="TextBox 124"/>
          <p:cNvSpPr txBox="1"/>
          <p:nvPr/>
        </p:nvSpPr>
        <p:spPr>
          <a:xfrm>
            <a:off x="3041956" y="4486187"/>
            <a:ext cx="2228462" cy="835783"/>
          </a:xfrm>
          <a:prstGeom prst="rect">
            <a:avLst/>
          </a:prstGeom>
          <a:noFill/>
        </p:spPr>
        <p:txBody>
          <a:bodyPr wrap="square" lIns="36000" rIns="36000" rtlCol="0">
            <a:noAutofit/>
          </a:bodyPr>
          <a:p>
            <a:r>
              <a:rPr lang="en-US" altLang="zh-CN" sz="5500" b="1" dirty="0">
                <a:ln w="22225">
                  <a:solidFill>
                    <a:srgbClr val="92D400"/>
                  </a:solidFill>
                  <a:prstDash val="solid"/>
                </a:ln>
                <a:solidFill>
                  <a:srgbClr val="92D050"/>
                </a:solidFill>
                <a:latin typeface="华文楷体" panose="02010600040101010101" pitchFamily="2" charset="-122"/>
              </a:rPr>
              <a:t>PMS</a:t>
            </a:r>
            <a:endParaRPr lang="en-US" sz="5500" b="1" dirty="0">
              <a:ln w="22225">
                <a:solidFill>
                  <a:srgbClr val="92D400"/>
                </a:solidFill>
                <a:prstDash val="solid"/>
              </a:ln>
              <a:solidFill>
                <a:srgbClr val="92D050"/>
              </a:solidFill>
            </a:endParaRPr>
          </a:p>
        </p:txBody>
      </p:sp>
      <p:sp>
        <p:nvSpPr>
          <p:cNvPr id="1050949" name="Curved Down Arrow 125"/>
          <p:cNvSpPr/>
          <p:nvPr/>
        </p:nvSpPr>
        <p:spPr>
          <a:xfrm rot="20458621">
            <a:off x="3897954" y="2981749"/>
            <a:ext cx="2326412" cy="790688"/>
          </a:xfrm>
          <a:prstGeom prst="curvedDownArrow">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latinLnBrk="1"/>
            <a:endParaRPr lang="en-US" sz="1475" dirty="0">
              <a:solidFill>
                <a:srgbClr val="000000"/>
              </a:solidFill>
            </a:endParaRPr>
          </a:p>
        </p:txBody>
      </p:sp>
      <p:sp>
        <p:nvSpPr>
          <p:cNvPr id="1050950" name="Curved Up Arrow 126"/>
          <p:cNvSpPr/>
          <p:nvPr/>
        </p:nvSpPr>
        <p:spPr>
          <a:xfrm rot="20458621" flipH="1">
            <a:off x="4344585" y="4202415"/>
            <a:ext cx="2093773" cy="641941"/>
          </a:xfrm>
          <a:prstGeom prst="curvedUpArrow">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latinLnBrk="1"/>
            <a:endParaRPr lang="en-US" sz="1475" dirty="0">
              <a:solidFill>
                <a:srgbClr val="000000"/>
              </a:solidFill>
            </a:endParaRPr>
          </a:p>
        </p:txBody>
      </p:sp>
      <p:sp>
        <p:nvSpPr>
          <p:cNvPr id="1050951" name="Flowchart: Process 127"/>
          <p:cNvSpPr/>
          <p:nvPr/>
        </p:nvSpPr>
        <p:spPr>
          <a:xfrm>
            <a:off x="693819" y="2248588"/>
            <a:ext cx="8535355" cy="4313415"/>
          </a:xfrm>
          <a:prstGeom prst="flowChartProcess">
            <a:avLst/>
          </a:prstGeom>
          <a:no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0952" name="Isosceles Triangle 128"/>
          <p:cNvSpPr/>
          <p:nvPr/>
        </p:nvSpPr>
        <p:spPr>
          <a:xfrm>
            <a:off x="1400923" y="1977000"/>
            <a:ext cx="7313688" cy="203411"/>
          </a:xfrm>
          <a:prstGeom prst="triangle">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455" name=""/>
        <p:cNvGrpSpPr/>
        <p:nvPr/>
      </p:nvGrpSpPr>
      <p:grpSpPr>
        <a:xfrm>
          <a:off x="0" y="0"/>
          <a:ext cx="0" cy="0"/>
          <a:chOff x="0" y="0"/>
          <a:chExt cx="0" cy="0"/>
        </a:xfrm>
      </p:grpSpPr>
      <p:sp>
        <p:nvSpPr>
          <p:cNvPr id="1050956"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设计要点六</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rPr>
              <a:t>提升基础信息的一致性和关联性</a:t>
            </a: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469" name=""/>
        <p:cNvGrpSpPr/>
        <p:nvPr/>
      </p:nvGrpSpPr>
      <p:grpSpPr>
        <a:xfrm>
          <a:off x="0" y="0"/>
          <a:ext cx="0" cy="0"/>
          <a:chOff x="0" y="0"/>
          <a:chExt cx="0" cy="0"/>
        </a:xfrm>
      </p:grpSpPr>
      <p:sp>
        <p:nvSpPr>
          <p:cNvPr id="1050961" name="Title 2"/>
          <p:cNvSpPr>
            <a:spLocks noGrp="1"/>
          </p:cNvSpPr>
          <p:nvPr>
            <p:ph type="title"/>
          </p:nvPr>
        </p:nvSpPr>
        <p:spPr/>
        <p:txBody>
          <a:bodyPr vert="horz" lIns="0" tIns="0" rIns="0" bIns="0" rtlCol="0" anchor="t" anchorCtr="0">
            <a:noAutofit/>
          </a:bodyPr>
          <a:p>
            <a:pPr>
              <a:lnSpc>
                <a:spcPts val="2400"/>
              </a:lnSpc>
            </a:pPr>
            <a:r>
              <a:rPr lang="zh-CN" altLang="en-US" dirty="0">
                <a:solidFill>
                  <a:schemeClr val="tx1"/>
                </a:solidFill>
                <a:latin typeface="华文楷体" panose="02010600040101010101" pitchFamily="2" charset="-122"/>
                <a:ea typeface="华文楷体" panose="02010600040101010101" pitchFamily="2" charset="-122"/>
              </a:rPr>
              <a:t>主数据管理的整体策略，结合企业管控模式和主数据特点，实现统一标准、集中管控、专业负责、分级审核</a:t>
            </a:r>
            <a:endParaRPr lang="en-US" dirty="0">
              <a:solidFill>
                <a:schemeClr val="tx1"/>
              </a:solidFill>
              <a:latin typeface="华文楷体" panose="02010600040101010101" pitchFamily="2" charset="-122"/>
              <a:ea typeface="华文楷体" panose="02010600040101010101" pitchFamily="2" charset="-122"/>
            </a:endParaRPr>
          </a:p>
        </p:txBody>
      </p:sp>
      <p:sp>
        <p:nvSpPr>
          <p:cNvPr id="1050962" name="AutoShape 7"/>
          <p:cNvSpPr>
            <a:spLocks noChangeArrowheads="1"/>
          </p:cNvSpPr>
          <p:nvPr/>
        </p:nvSpPr>
        <p:spPr bwMode="auto">
          <a:xfrm>
            <a:off x="1054591" y="1052736"/>
            <a:ext cx="1279813" cy="267710"/>
          </a:xfrm>
          <a:prstGeom prst="chevron">
            <a:avLst>
              <a:gd name="adj" fmla="val 28667"/>
            </a:avLst>
          </a:prstGeom>
          <a:solidFill>
            <a:srgbClr val="92D050"/>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0963" name="AutoShape 14"/>
          <p:cNvSpPr>
            <a:spLocks noChangeArrowheads="1"/>
          </p:cNvSpPr>
          <p:nvPr/>
        </p:nvSpPr>
        <p:spPr bwMode="auto">
          <a:xfrm>
            <a:off x="239261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0964" name="AutoShape 15"/>
          <p:cNvSpPr>
            <a:spLocks noChangeArrowheads="1"/>
          </p:cNvSpPr>
          <p:nvPr/>
        </p:nvSpPr>
        <p:spPr bwMode="auto">
          <a:xfrm>
            <a:off x="3728659"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0965" name="AutoShape 16"/>
          <p:cNvSpPr>
            <a:spLocks noChangeArrowheads="1"/>
          </p:cNvSpPr>
          <p:nvPr/>
        </p:nvSpPr>
        <p:spPr bwMode="auto">
          <a:xfrm>
            <a:off x="5075693"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0966" name="AutoShape 7"/>
          <p:cNvSpPr>
            <a:spLocks noChangeArrowheads="1"/>
          </p:cNvSpPr>
          <p:nvPr/>
        </p:nvSpPr>
        <p:spPr bwMode="auto">
          <a:xfrm>
            <a:off x="641983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0967" name="AutoShape 7"/>
          <p:cNvSpPr>
            <a:spLocks noChangeArrowheads="1"/>
          </p:cNvSpPr>
          <p:nvPr/>
        </p:nvSpPr>
        <p:spPr bwMode="auto">
          <a:xfrm>
            <a:off x="7757704"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sp>
        <p:nvSpPr>
          <p:cNvPr id="1050968" name="Rectangle 1"/>
          <p:cNvSpPr/>
          <p:nvPr/>
        </p:nvSpPr>
        <p:spPr>
          <a:xfrm>
            <a:off x="1054591" y="1700808"/>
            <a:ext cx="1810177" cy="4464496"/>
          </a:xfrm>
          <a:prstGeom prst="rect">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2000" b="1" dirty="0">
                <a:solidFill>
                  <a:srgbClr val="FFFFFF"/>
                </a:solidFill>
                <a:latin typeface="华文楷体" panose="02010600040101010101" pitchFamily="2" charset="-122"/>
              </a:rPr>
              <a:t>整体策略要求</a:t>
            </a:r>
            <a:endParaRPr lang="en-US" sz="2000" b="1" dirty="0">
              <a:solidFill>
                <a:srgbClr val="FFFFFF"/>
              </a:solidFill>
              <a:latin typeface="华文楷体" panose="02010600040101010101" pitchFamily="2" charset="-122"/>
              <a:ea typeface="华文楷体" panose="02010600040101010101" pitchFamily="2" charset="-122"/>
            </a:endParaRPr>
          </a:p>
        </p:txBody>
      </p:sp>
      <p:sp>
        <p:nvSpPr>
          <p:cNvPr id="1050969" name="Pentagon 3"/>
          <p:cNvSpPr/>
          <p:nvPr/>
        </p:nvSpPr>
        <p:spPr>
          <a:xfrm>
            <a:off x="1744477" y="2276873"/>
            <a:ext cx="2232248" cy="648072"/>
          </a:xfrm>
          <a:prstGeom prst="homePlate">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统一标准</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970" name="Pentagon 12"/>
          <p:cNvSpPr/>
          <p:nvPr/>
        </p:nvSpPr>
        <p:spPr>
          <a:xfrm>
            <a:off x="1744477" y="3140969"/>
            <a:ext cx="2232248" cy="648072"/>
          </a:xfrm>
          <a:prstGeom prst="homePlate">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集中管控</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971" name="Pentagon 13"/>
          <p:cNvSpPr/>
          <p:nvPr/>
        </p:nvSpPr>
        <p:spPr>
          <a:xfrm>
            <a:off x="1744477" y="4005065"/>
            <a:ext cx="2232248" cy="648072"/>
          </a:xfrm>
          <a:prstGeom prst="homePlate">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专业负责</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972" name="Pentagon 14"/>
          <p:cNvSpPr/>
          <p:nvPr/>
        </p:nvSpPr>
        <p:spPr>
          <a:xfrm>
            <a:off x="1744477" y="4821155"/>
            <a:ext cx="2232248" cy="648072"/>
          </a:xfrm>
          <a:prstGeom prst="homePlate">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000000"/>
                </a:solidFill>
                <a:latin typeface="华文楷体" panose="02010600040101010101" pitchFamily="2" charset="-122"/>
              </a:rPr>
              <a:t>分级审核</a:t>
            </a:r>
            <a:endParaRPr lang="en-US" sz="1600" b="1" dirty="0">
              <a:solidFill>
                <a:srgbClr val="000000"/>
              </a:solidFill>
              <a:latin typeface="华文楷体" panose="02010600040101010101" pitchFamily="2" charset="-122"/>
              <a:ea typeface="华文楷体" panose="02010600040101010101" pitchFamily="2" charset="-122"/>
            </a:endParaRPr>
          </a:p>
        </p:txBody>
      </p:sp>
      <p:sp>
        <p:nvSpPr>
          <p:cNvPr id="1050973" name="Rectangle 4"/>
          <p:cNvSpPr/>
          <p:nvPr/>
        </p:nvSpPr>
        <p:spPr>
          <a:xfrm>
            <a:off x="4160912" y="2276872"/>
            <a:ext cx="4876605" cy="672075"/>
          </a:xfrm>
          <a:prstGeom prst="rect">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marL="285750" indent="-285750">
              <a:buFont typeface="Arial" panose="020B0604020202020204" pitchFamily="34" charset="0"/>
              <a:buChar char="•"/>
            </a:pPr>
            <a:r>
              <a:rPr lang="zh-CN" altLang="en-US" sz="1600" dirty="0">
                <a:solidFill>
                  <a:srgbClr val="002060"/>
                </a:solidFill>
                <a:latin typeface="华文楷体" panose="02010600040101010101" pitchFamily="2" charset="-122"/>
              </a:rPr>
              <a:t>针对集团主数据统一标准，实现全集团一种语言说话</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974" name="Rectangle 15"/>
          <p:cNvSpPr/>
          <p:nvPr/>
        </p:nvSpPr>
        <p:spPr>
          <a:xfrm>
            <a:off x="4160912" y="3140968"/>
            <a:ext cx="4876605" cy="672075"/>
          </a:xfrm>
          <a:prstGeom prst="rect">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marL="285750" indent="-285750">
              <a:buFont typeface="Arial" panose="020B0604020202020204" pitchFamily="34" charset="0"/>
              <a:buChar char="•"/>
            </a:pPr>
            <a:r>
              <a:rPr lang="zh-CN" altLang="en-US" sz="1600" dirty="0">
                <a:solidFill>
                  <a:srgbClr val="002060"/>
                </a:solidFill>
                <a:latin typeface="华文楷体" panose="02010600040101010101" pitchFamily="2" charset="-122"/>
              </a:rPr>
              <a:t>根据集团管控及业务要求不同，主数据按照不同层级进行集中管控</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975" name="Rectangle 16"/>
          <p:cNvSpPr/>
          <p:nvPr/>
        </p:nvSpPr>
        <p:spPr>
          <a:xfrm>
            <a:off x="4160912" y="4005064"/>
            <a:ext cx="4876605" cy="672075"/>
          </a:xfrm>
          <a:prstGeom prst="rect">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marL="285750" indent="-285750">
              <a:buFont typeface="Arial" panose="020B0604020202020204" pitchFamily="34" charset="0"/>
              <a:buChar char="•"/>
            </a:pPr>
            <a:r>
              <a:rPr lang="zh-CN" altLang="en-US" sz="1600" dirty="0">
                <a:solidFill>
                  <a:srgbClr val="002060"/>
                </a:solidFill>
                <a:latin typeface="华文楷体" panose="02010600040101010101" pitchFamily="2" charset="-122"/>
              </a:rPr>
              <a:t>针对不同的主数据组建不同的主数据管理小组，由不同的专业人员负责</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976" name="Rectangle 18"/>
          <p:cNvSpPr/>
          <p:nvPr/>
        </p:nvSpPr>
        <p:spPr>
          <a:xfrm>
            <a:off x="4160911" y="4845157"/>
            <a:ext cx="4876605" cy="672075"/>
          </a:xfrm>
          <a:prstGeom prst="rect">
            <a:avLst/>
          </a:prstGeom>
          <a:solidFill>
            <a:schemeClr val="bg1"/>
          </a:solidFill>
          <a:ln w="635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marL="285750" indent="-285750">
              <a:buFont typeface="Arial" panose="020B0604020202020204" pitchFamily="34" charset="0"/>
              <a:buChar char="•"/>
            </a:pPr>
            <a:r>
              <a:rPr lang="zh-CN" altLang="en-US" sz="1600" dirty="0">
                <a:solidFill>
                  <a:srgbClr val="002060"/>
                </a:solidFill>
                <a:latin typeface="华文楷体" panose="02010600040101010101" pitchFamily="2" charset="-122"/>
              </a:rPr>
              <a:t>根据主数据管控的不同层级分别进行管控</a:t>
            </a:r>
            <a:endParaRPr lang="en-US" sz="1600" dirty="0">
              <a:solidFill>
                <a:srgbClr val="002060"/>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471" name=""/>
        <p:cNvGrpSpPr/>
        <p:nvPr/>
      </p:nvGrpSpPr>
      <p:grpSpPr>
        <a:xfrm>
          <a:off x="0" y="0"/>
          <a:ext cx="0" cy="0"/>
          <a:chOff x="0" y="0"/>
          <a:chExt cx="0" cy="0"/>
        </a:xfrm>
      </p:grpSpPr>
      <p:grpSp>
        <p:nvGrpSpPr>
          <p:cNvPr id="472" name="Group 1"/>
          <p:cNvGrpSpPr/>
          <p:nvPr/>
        </p:nvGrpSpPr>
        <p:grpSpPr>
          <a:xfrm>
            <a:off x="272480" y="1052736"/>
            <a:ext cx="9411936" cy="5481332"/>
            <a:chOff x="272480" y="692696"/>
            <a:chExt cx="9411936" cy="5841372"/>
          </a:xfrm>
        </p:grpSpPr>
        <p:sp>
          <p:nvSpPr>
            <p:cNvPr id="1050978" name="Rectangle 21"/>
            <p:cNvSpPr/>
            <p:nvPr/>
          </p:nvSpPr>
          <p:spPr>
            <a:xfrm>
              <a:off x="1857037" y="1111296"/>
              <a:ext cx="3095963" cy="2185362"/>
            </a:xfrm>
            <a:prstGeom prst="rect">
              <a:avLst/>
            </a:prstGeom>
            <a:solidFill>
              <a:srgbClr val="A6A6A6"/>
            </a:solidFill>
            <a:ln w="25400" cap="flat" cmpd="sng" algn="ctr">
              <a:noFill/>
              <a:prstDash val="solid"/>
            </a:ln>
            <a:effectLst/>
          </p:spPr>
          <p:txBody>
            <a:bodyPr rtlCol="0" anchor="ctr"/>
            <a:p>
              <a:pPr algn="ctr"/>
              <a:endParaRPr lang="en-US" kern="0" dirty="0">
                <a:solidFill>
                  <a:srgbClr val="FFFFFF"/>
                </a:solidFill>
                <a:latin typeface="华文楷体" panose="02010600040101010101" pitchFamily="2" charset="-122"/>
                <a:ea typeface="华文楷体" panose="02010600040101010101" pitchFamily="2" charset="-122"/>
              </a:endParaRPr>
            </a:p>
          </p:txBody>
        </p:sp>
        <p:sp>
          <p:nvSpPr>
            <p:cNvPr id="1050979" name="Rectangle 22"/>
            <p:cNvSpPr/>
            <p:nvPr/>
          </p:nvSpPr>
          <p:spPr>
            <a:xfrm>
              <a:off x="1857037" y="5085184"/>
              <a:ext cx="3095963" cy="1412494"/>
            </a:xfrm>
            <a:prstGeom prst="rect">
              <a:avLst/>
            </a:prstGeom>
            <a:solidFill>
              <a:srgbClr val="A6A6A6"/>
            </a:solidFill>
            <a:ln w="25400" cap="flat" cmpd="sng" algn="ctr">
              <a:noFill/>
              <a:prstDash val="solid"/>
            </a:ln>
            <a:effectLst/>
          </p:spPr>
          <p:txBody>
            <a:bodyPr rtlCol="0" anchor="ctr"/>
            <a:p>
              <a:pPr algn="ctr"/>
              <a:endParaRPr lang="en-US" kern="0" dirty="0">
                <a:solidFill>
                  <a:srgbClr val="FFFFFF"/>
                </a:solidFill>
                <a:latin typeface="华文楷体" panose="02010600040101010101" pitchFamily="2" charset="-122"/>
                <a:ea typeface="华文楷体" panose="02010600040101010101" pitchFamily="2" charset="-122"/>
              </a:endParaRPr>
            </a:p>
          </p:txBody>
        </p:sp>
        <p:sp>
          <p:nvSpPr>
            <p:cNvPr id="1050980" name="Rectangle 24"/>
            <p:cNvSpPr/>
            <p:nvPr/>
          </p:nvSpPr>
          <p:spPr>
            <a:xfrm>
              <a:off x="1857037" y="3424687"/>
              <a:ext cx="3095963" cy="1522789"/>
            </a:xfrm>
            <a:prstGeom prst="rect">
              <a:avLst/>
            </a:prstGeom>
            <a:solidFill>
              <a:srgbClr val="A6A6A6"/>
            </a:solidFill>
            <a:ln w="25400" cap="flat" cmpd="sng" algn="ctr">
              <a:noFill/>
              <a:prstDash val="solid"/>
            </a:ln>
            <a:effectLst/>
          </p:spPr>
          <p:txBody>
            <a:bodyPr rtlCol="0" anchor="ctr"/>
            <a:p>
              <a:pPr algn="ctr"/>
              <a:endParaRPr lang="en-US" kern="0" dirty="0">
                <a:solidFill>
                  <a:srgbClr val="FFFFFF"/>
                </a:solidFill>
                <a:latin typeface="华文楷体" panose="02010600040101010101" pitchFamily="2" charset="-122"/>
                <a:ea typeface="华文楷体" panose="02010600040101010101" pitchFamily="2" charset="-122"/>
              </a:endParaRPr>
            </a:p>
          </p:txBody>
        </p:sp>
        <p:sp>
          <p:nvSpPr>
            <p:cNvPr id="1050981" name="TextBox 26"/>
            <p:cNvSpPr txBox="1"/>
            <p:nvPr/>
          </p:nvSpPr>
          <p:spPr>
            <a:xfrm>
              <a:off x="2764321" y="704758"/>
              <a:ext cx="1800000" cy="369332"/>
            </a:xfrm>
            <a:prstGeom prst="rect">
              <a:avLst/>
            </a:prstGeom>
            <a:noFill/>
          </p:spPr>
          <p:txBody>
            <a:bodyPr wrap="square" rtlCol="0">
              <a:spAutoFit/>
            </a:bodyPr>
            <a:p>
              <a:pPr algn="ctr"/>
              <a:r>
                <a:rPr lang="zh-CN" altLang="en-US" b="1" dirty="0">
                  <a:solidFill>
                    <a:srgbClr val="000000"/>
                  </a:solidFill>
                  <a:latin typeface="华文楷体" panose="02010600040101010101" pitchFamily="2" charset="-122"/>
                  <a:ea typeface="华文楷体" panose="02010600040101010101" pitchFamily="2" charset="-122"/>
                </a:rPr>
                <a:t>管控职能</a:t>
              </a:r>
              <a:endParaRPr lang="en-US" b="1" dirty="0">
                <a:solidFill>
                  <a:srgbClr val="000000"/>
                </a:solidFill>
                <a:latin typeface="华文楷体" panose="02010600040101010101" pitchFamily="2" charset="-122"/>
                <a:ea typeface="华文楷体" panose="02010600040101010101" pitchFamily="2" charset="-122"/>
              </a:endParaRPr>
            </a:p>
          </p:txBody>
        </p:sp>
        <p:sp>
          <p:nvSpPr>
            <p:cNvPr id="1050982" name="TextBox 27"/>
            <p:cNvSpPr txBox="1"/>
            <p:nvPr/>
          </p:nvSpPr>
          <p:spPr>
            <a:xfrm>
              <a:off x="2938601" y="1550402"/>
              <a:ext cx="2194435" cy="1491468"/>
            </a:xfrm>
            <a:prstGeom prst="rect">
              <a:avLst/>
            </a:prstGeom>
            <a:noFill/>
            <a:ln>
              <a:noFill/>
            </a:ln>
            <a:effectLst/>
          </p:spPr>
          <p:txBody>
            <a:bodyPr wrap="square" rtlCol="0">
              <a:spAutoFit/>
            </a:bodyPr>
            <a:p>
              <a:r>
                <a:rPr lang="zh-CN" altLang="en-US" sz="1600" b="1" kern="0" dirty="0">
                  <a:solidFill>
                    <a:srgbClr val="000000"/>
                  </a:solidFill>
                  <a:latin typeface="华文楷体" panose="02010600040101010101" pitchFamily="2" charset="-122"/>
                  <a:ea typeface="华文楷体" panose="02010600040101010101" pitchFamily="2" charset="-122"/>
                </a:rPr>
                <a:t>加强集团管控</a:t>
              </a:r>
              <a:endParaRPr lang="en-US" altLang="zh-CN" sz="1600" b="1" kern="0" dirty="0">
                <a:solidFill>
                  <a:srgbClr val="000000"/>
                </a:solidFill>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战略规划中心</a:t>
              </a:r>
              <a:endParaRPr lang="zh-CN" altLang="en-US"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人力资源中心</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资金监控中心</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资本运作中心</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风险合规管理</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en-US" altLang="zh-CN" sz="1200" kern="0" dirty="0">
                  <a:latin typeface="华文楷体" panose="02010600040101010101" pitchFamily="2" charset="-122"/>
                  <a:ea typeface="华文楷体" panose="02010600040101010101" pitchFamily="2" charset="-122"/>
                </a:rPr>
                <a:t>…</a:t>
              </a:r>
              <a:endParaRPr lang="zh-CN" altLang="en-US" sz="1200" kern="0" dirty="0">
                <a:latin typeface="华文楷体" panose="02010600040101010101" pitchFamily="2" charset="-122"/>
                <a:ea typeface="华文楷体" panose="02010600040101010101" pitchFamily="2" charset="-122"/>
              </a:endParaRPr>
            </a:p>
          </p:txBody>
        </p:sp>
        <p:sp>
          <p:nvSpPr>
            <p:cNvPr id="1050983" name="TextBox 28"/>
            <p:cNvSpPr txBox="1"/>
            <p:nvPr/>
          </p:nvSpPr>
          <p:spPr>
            <a:xfrm>
              <a:off x="3161609" y="3555139"/>
              <a:ext cx="1971427" cy="1301989"/>
            </a:xfrm>
            <a:prstGeom prst="rect">
              <a:avLst/>
            </a:prstGeom>
            <a:noFill/>
          </p:spPr>
          <p:txBody>
            <a:bodyPr wrap="square" rtlCol="0">
              <a:spAutoFit/>
            </a:bodyPr>
            <a:p>
              <a:r>
                <a:rPr lang="zh-CN" altLang="en-US" sz="1600" b="1" kern="0" dirty="0">
                  <a:solidFill>
                    <a:srgbClr val="000000"/>
                  </a:solidFill>
                  <a:latin typeface="华文楷体" panose="02010600040101010101" pitchFamily="2" charset="-122"/>
                  <a:ea typeface="华文楷体" panose="02010600040101010101" pitchFamily="2" charset="-122"/>
                </a:rPr>
                <a:t>专业化运营管理</a:t>
              </a:r>
              <a:endParaRPr lang="en-US" altLang="zh-CN" sz="1600" b="1" kern="0" dirty="0">
                <a:solidFill>
                  <a:srgbClr val="000000"/>
                </a:solidFill>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业务拓展</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项目跟踪</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绩效考核</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en-US" altLang="zh-CN" sz="1200" kern="0" dirty="0">
                  <a:latin typeface="华文楷体" panose="02010600040101010101" pitchFamily="2" charset="-122"/>
                  <a:ea typeface="华文楷体" panose="02010600040101010101" pitchFamily="2" charset="-122"/>
                </a:rPr>
                <a:t>……</a:t>
              </a:r>
              <a:endParaRPr lang="zh-CN" altLang="en-US"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endParaRPr lang="zh-CN"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0984" name="Freeform 3"/>
            <p:cNvSpPr>
              <a:spLocks noChangeAspect="1"/>
            </p:cNvSpPr>
            <p:nvPr/>
          </p:nvSpPr>
          <p:spPr bwMode="blackWhite">
            <a:xfrm>
              <a:off x="1296462" y="1100114"/>
              <a:ext cx="1083124" cy="2219982"/>
            </a:xfrm>
            <a:custGeom>
              <a:avLst/>
              <a:gdLst>
                <a:gd name="T0" fmla="*/ 991074 w 891"/>
                <a:gd name="T1" fmla="*/ 794338 h 796"/>
                <a:gd name="T2" fmla="*/ 495537 w 891"/>
                <a:gd name="T3" fmla="*/ 0 h 796"/>
                <a:gd name="T4" fmla="*/ 0 w 891"/>
                <a:gd name="T5" fmla="*/ 794338 h 796"/>
                <a:gd name="T6" fmla="*/ 991074 w 891"/>
                <a:gd name="T7" fmla="*/ 794338 h 796"/>
                <a:gd name="T8" fmla="*/ 0 60000 65536"/>
                <a:gd name="T9" fmla="*/ 0 60000 65536"/>
                <a:gd name="T10" fmla="*/ 0 60000 65536"/>
                <a:gd name="T11" fmla="*/ 0 60000 65536"/>
                <a:gd name="T12" fmla="*/ 0 w 891"/>
                <a:gd name="T13" fmla="*/ 0 h 796"/>
                <a:gd name="T14" fmla="*/ 891 w 891"/>
                <a:gd name="T15" fmla="*/ 796 h 796"/>
              </a:gdLst>
              <a:ahLst/>
              <a:cxnLst>
                <a:cxn ang="T8">
                  <a:pos x="T0" y="T1"/>
                </a:cxn>
                <a:cxn ang="T9">
                  <a:pos x="T2" y="T3"/>
                </a:cxn>
                <a:cxn ang="T10">
                  <a:pos x="T4" y="T5"/>
                </a:cxn>
                <a:cxn ang="T11">
                  <a:pos x="T6" y="T7"/>
                </a:cxn>
              </a:cxnLst>
              <a:rect l="T12" t="T13" r="T14" b="T15"/>
              <a:pathLst>
                <a:path w="891" h="796">
                  <a:moveTo>
                    <a:pt x="890" y="795"/>
                  </a:moveTo>
                  <a:lnTo>
                    <a:pt x="445" y="0"/>
                  </a:lnTo>
                  <a:lnTo>
                    <a:pt x="0" y="795"/>
                  </a:lnTo>
                  <a:lnTo>
                    <a:pt x="890" y="795"/>
                  </a:lnTo>
                </a:path>
              </a:pathLst>
            </a:custGeom>
            <a:solidFill>
              <a:srgbClr val="29C2FF"/>
            </a:solidFill>
            <a:ln w="25400" cap="rnd">
              <a:noFill/>
              <a:round/>
            </a:ln>
            <a:effectLst/>
          </p:spPr>
          <p:txBody>
            <a:bodyPr/>
            <a:p>
              <a:endParaRPr lang="en-GB" sz="1400" kern="0" dirty="0">
                <a:solidFill>
                  <a:srgbClr val="FFFFFF"/>
                </a:solidFill>
                <a:latin typeface="华文楷体" panose="02010600040101010101" pitchFamily="2" charset="-122"/>
                <a:ea typeface="华文楷体" panose="02010600040101010101" pitchFamily="2" charset="-122"/>
              </a:endParaRPr>
            </a:p>
          </p:txBody>
        </p:sp>
        <p:sp>
          <p:nvSpPr>
            <p:cNvPr id="1050985" name="Freeform 4"/>
            <p:cNvSpPr>
              <a:spLocks noChangeAspect="1"/>
            </p:cNvSpPr>
            <p:nvPr/>
          </p:nvSpPr>
          <p:spPr bwMode="blackWhite">
            <a:xfrm>
              <a:off x="272480" y="5086220"/>
              <a:ext cx="3203544" cy="1411535"/>
            </a:xfrm>
            <a:custGeom>
              <a:avLst/>
              <a:gdLst>
                <a:gd name="T0" fmla="*/ 2147483647 w 2676"/>
                <a:gd name="T1" fmla="*/ 0 h 798"/>
                <a:gd name="T2" fmla="*/ 2147483647 w 2676"/>
                <a:gd name="T3" fmla="*/ 0 h 798"/>
                <a:gd name="T4" fmla="*/ 0 w 2676"/>
                <a:gd name="T5" fmla="*/ 2147483647 h 798"/>
                <a:gd name="T6" fmla="*/ 2147483647 w 2676"/>
                <a:gd name="T7" fmla="*/ 2147483647 h 798"/>
                <a:gd name="T8" fmla="*/ 2147483647 w 2676"/>
                <a:gd name="T9" fmla="*/ 0 h 798"/>
                <a:gd name="T10" fmla="*/ 0 60000 65536"/>
                <a:gd name="T11" fmla="*/ 0 60000 65536"/>
                <a:gd name="T12" fmla="*/ 0 60000 65536"/>
                <a:gd name="T13" fmla="*/ 0 60000 65536"/>
                <a:gd name="T14" fmla="*/ 0 60000 65536"/>
                <a:gd name="T15" fmla="*/ 0 w 2676"/>
                <a:gd name="T16" fmla="*/ 0 h 798"/>
                <a:gd name="T17" fmla="*/ 2676 w 2676"/>
                <a:gd name="T18" fmla="*/ 798 h 798"/>
              </a:gdLst>
              <a:ahLst/>
              <a:cxnLst>
                <a:cxn ang="T10">
                  <a:pos x="T0" y="T1"/>
                </a:cxn>
                <a:cxn ang="T11">
                  <a:pos x="T2" y="T3"/>
                </a:cxn>
                <a:cxn ang="T12">
                  <a:pos x="T4" y="T5"/>
                </a:cxn>
                <a:cxn ang="T13">
                  <a:pos x="T6" y="T7"/>
                </a:cxn>
                <a:cxn ang="T14">
                  <a:pos x="T8" y="T9"/>
                </a:cxn>
              </a:cxnLst>
              <a:rect l="T15" t="T16" r="T17" b="T18"/>
              <a:pathLst>
                <a:path w="2676" h="798">
                  <a:moveTo>
                    <a:pt x="2229" y="0"/>
                  </a:moveTo>
                  <a:lnTo>
                    <a:pt x="446" y="0"/>
                  </a:lnTo>
                  <a:lnTo>
                    <a:pt x="0" y="797"/>
                  </a:lnTo>
                  <a:lnTo>
                    <a:pt x="2675" y="797"/>
                  </a:lnTo>
                  <a:lnTo>
                    <a:pt x="2229" y="0"/>
                  </a:lnTo>
                </a:path>
              </a:pathLst>
            </a:custGeom>
            <a:solidFill>
              <a:srgbClr val="92D050"/>
            </a:solidFill>
            <a:ln w="25400" cap="rnd">
              <a:noFill/>
              <a:round/>
            </a:ln>
            <a:effectLst/>
          </p:spPr>
          <p:txBody>
            <a:bodyPr/>
            <a:p>
              <a:endParaRPr lang="en-GB" sz="1400" kern="0">
                <a:solidFill>
                  <a:srgbClr val="FFFFFF"/>
                </a:solidFill>
                <a:latin typeface="华文楷体" panose="02010600040101010101" pitchFamily="2" charset="-122"/>
                <a:ea typeface="华文楷体" panose="02010600040101010101" pitchFamily="2" charset="-122"/>
              </a:endParaRPr>
            </a:p>
          </p:txBody>
        </p:sp>
        <p:sp>
          <p:nvSpPr>
            <p:cNvPr id="1050986" name="Freeform 5"/>
            <p:cNvSpPr>
              <a:spLocks noChangeAspect="1"/>
            </p:cNvSpPr>
            <p:nvPr/>
          </p:nvSpPr>
          <p:spPr bwMode="blackWhite">
            <a:xfrm>
              <a:off x="751146" y="3418899"/>
              <a:ext cx="2173757" cy="1536437"/>
            </a:xfrm>
            <a:custGeom>
              <a:avLst/>
              <a:gdLst>
                <a:gd name="T0" fmla="*/ 2147483647 w 1784"/>
                <a:gd name="T1" fmla="*/ 2147483647 h 796"/>
                <a:gd name="T2" fmla="*/ 2147483647 w 1784"/>
                <a:gd name="T3" fmla="*/ 0 h 796"/>
                <a:gd name="T4" fmla="*/ 2147483647 w 1784"/>
                <a:gd name="T5" fmla="*/ 0 h 796"/>
                <a:gd name="T6" fmla="*/ 0 w 1784"/>
                <a:gd name="T7" fmla="*/ 2147483647 h 796"/>
                <a:gd name="T8" fmla="*/ 2147483647 w 1784"/>
                <a:gd name="T9" fmla="*/ 2147483647 h 796"/>
                <a:gd name="T10" fmla="*/ 0 60000 65536"/>
                <a:gd name="T11" fmla="*/ 0 60000 65536"/>
                <a:gd name="T12" fmla="*/ 0 60000 65536"/>
                <a:gd name="T13" fmla="*/ 0 60000 65536"/>
                <a:gd name="T14" fmla="*/ 0 60000 65536"/>
                <a:gd name="T15" fmla="*/ 0 w 1784"/>
                <a:gd name="T16" fmla="*/ 0 h 796"/>
                <a:gd name="T17" fmla="*/ 1784 w 1784"/>
                <a:gd name="T18" fmla="*/ 796 h 796"/>
              </a:gdLst>
              <a:ahLst/>
              <a:cxnLst>
                <a:cxn ang="T10">
                  <a:pos x="T0" y="T1"/>
                </a:cxn>
                <a:cxn ang="T11">
                  <a:pos x="T2" y="T3"/>
                </a:cxn>
                <a:cxn ang="T12">
                  <a:pos x="T4" y="T5"/>
                </a:cxn>
                <a:cxn ang="T13">
                  <a:pos x="T6" y="T7"/>
                </a:cxn>
                <a:cxn ang="T14">
                  <a:pos x="T8" y="T9"/>
                </a:cxn>
              </a:cxnLst>
              <a:rect l="T15" t="T16" r="T17" b="T18"/>
              <a:pathLst>
                <a:path w="1784" h="796">
                  <a:moveTo>
                    <a:pt x="1783" y="795"/>
                  </a:moveTo>
                  <a:lnTo>
                    <a:pt x="1337" y="0"/>
                  </a:lnTo>
                  <a:lnTo>
                    <a:pt x="447" y="0"/>
                  </a:lnTo>
                  <a:lnTo>
                    <a:pt x="0" y="795"/>
                  </a:lnTo>
                  <a:lnTo>
                    <a:pt x="1783" y="795"/>
                  </a:lnTo>
                </a:path>
              </a:pathLst>
            </a:custGeom>
            <a:solidFill>
              <a:srgbClr val="565656"/>
            </a:solidFill>
            <a:ln w="25400" cap="rnd">
              <a:noFill/>
              <a:round/>
            </a:ln>
            <a:effectLst/>
          </p:spPr>
          <p:txBody>
            <a:bodyPr/>
            <a:p>
              <a:endParaRPr lang="en-GB" sz="1400" kern="0">
                <a:solidFill>
                  <a:srgbClr val="FFFFFF"/>
                </a:solidFill>
                <a:latin typeface="华文楷体" panose="02010600040101010101" pitchFamily="2" charset="-122"/>
                <a:ea typeface="华文楷体" panose="02010600040101010101" pitchFamily="2" charset="-122"/>
              </a:endParaRPr>
            </a:p>
          </p:txBody>
        </p:sp>
        <p:sp>
          <p:nvSpPr>
            <p:cNvPr id="1050987" name="TextBox 33"/>
            <p:cNvSpPr txBox="1"/>
            <p:nvPr/>
          </p:nvSpPr>
          <p:spPr>
            <a:xfrm>
              <a:off x="1388024" y="2207186"/>
              <a:ext cx="900000" cy="861774"/>
            </a:xfrm>
            <a:prstGeom prst="rect">
              <a:avLst/>
            </a:prstGeom>
            <a:noFill/>
            <a:ln>
              <a:noFill/>
            </a:ln>
          </p:spPr>
          <p:txBody>
            <a:bodyPr wrap="square" rtlCol="0">
              <a:spAutoFit/>
            </a:bodyPr>
            <a:p>
              <a:pPr algn="ctr"/>
              <a:r>
                <a:rPr lang="zh-CN" altLang="en-US" sz="1600" b="1" kern="0" dirty="0">
                  <a:solidFill>
                    <a:srgbClr val="FFFFFF"/>
                  </a:solidFill>
                  <a:latin typeface="华文楷体" panose="02010600040101010101" pitchFamily="2" charset="-122"/>
                  <a:ea typeface="华文楷体" panose="02010600040101010101" pitchFamily="2" charset="-122"/>
                </a:rPr>
                <a:t>集团</a:t>
              </a:r>
              <a:endParaRPr lang="en-US" altLang="zh-CN" sz="1600" b="1" kern="0" dirty="0">
                <a:solidFill>
                  <a:srgbClr val="FFFFFF"/>
                </a:solidFill>
                <a:latin typeface="华文楷体" panose="02010600040101010101" pitchFamily="2" charset="-122"/>
                <a:ea typeface="华文楷体" panose="02010600040101010101" pitchFamily="2" charset="-122"/>
              </a:endParaRPr>
            </a:p>
            <a:p>
              <a:pPr algn="ctr"/>
              <a:r>
                <a:rPr lang="zh-CN" altLang="en-US" sz="1600" b="1" kern="0" dirty="0">
                  <a:solidFill>
                    <a:srgbClr val="FFFFFF"/>
                  </a:solidFill>
                  <a:latin typeface="华文楷体" panose="02010600040101010101" pitchFamily="2" charset="-122"/>
                  <a:ea typeface="华文楷体" panose="02010600040101010101" pitchFamily="2" charset="-122"/>
                </a:rPr>
                <a:t>总部</a:t>
              </a:r>
              <a:endParaRPr lang="en-US" altLang="zh-CN" sz="1600" b="1" kern="0" dirty="0">
                <a:solidFill>
                  <a:srgbClr val="FFFFFF"/>
                </a:solidFill>
                <a:latin typeface="华文楷体" panose="02010600040101010101" pitchFamily="2" charset="-122"/>
                <a:ea typeface="华文楷体" panose="02010600040101010101" pitchFamily="2" charset="-122"/>
              </a:endParaRPr>
            </a:p>
            <a:p>
              <a:pPr algn="ct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0988" name="TextBox 34"/>
            <p:cNvSpPr txBox="1"/>
            <p:nvPr/>
          </p:nvSpPr>
          <p:spPr>
            <a:xfrm>
              <a:off x="751146" y="4290314"/>
              <a:ext cx="2173757" cy="584775"/>
            </a:xfrm>
            <a:prstGeom prst="rect">
              <a:avLst/>
            </a:prstGeom>
            <a:noFill/>
          </p:spPr>
          <p:txBody>
            <a:bodyPr wrap="square" rtlCol="0">
              <a:spAutoFit/>
            </a:bodyPr>
            <a:p>
              <a:pPr algn="ctr"/>
              <a:r>
                <a:rPr lang="zh-CN" altLang="en-US" sz="1600" b="1" kern="0" dirty="0">
                  <a:solidFill>
                    <a:srgbClr val="FFFFFF"/>
                  </a:solidFill>
                  <a:latin typeface="华文楷体" panose="02010600040101010101" pitchFamily="2" charset="-122"/>
                  <a:ea typeface="华文楷体" panose="02010600040101010101" pitchFamily="2" charset="-122"/>
                </a:rPr>
                <a:t>事业部</a:t>
              </a:r>
              <a:endParaRPr lang="en-US" altLang="zh-CN" sz="1600" b="1" kern="0" dirty="0">
                <a:solidFill>
                  <a:srgbClr val="FFFFFF"/>
                </a:solidFill>
                <a:latin typeface="华文楷体" panose="02010600040101010101" pitchFamily="2" charset="-122"/>
                <a:ea typeface="华文楷体" panose="02010600040101010101" pitchFamily="2" charset="-122"/>
              </a:endParaRPr>
            </a:p>
            <a:p>
              <a:pPr algn="ct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0989" name="TextBox 35"/>
            <p:cNvSpPr txBox="1"/>
            <p:nvPr/>
          </p:nvSpPr>
          <p:spPr>
            <a:xfrm>
              <a:off x="751146" y="5949293"/>
              <a:ext cx="2173756" cy="584775"/>
            </a:xfrm>
            <a:prstGeom prst="rect">
              <a:avLst/>
            </a:prstGeom>
            <a:noFill/>
          </p:spPr>
          <p:txBody>
            <a:bodyPr wrap="square" rtlCol="0">
              <a:spAutoFit/>
            </a:bodyPr>
            <a:p>
              <a:pPr algn="ctr"/>
              <a:r>
                <a:rPr lang="zh-CN" altLang="en-US" sz="1600" b="1" kern="0" dirty="0">
                  <a:solidFill>
                    <a:srgbClr val="FFFFFF"/>
                  </a:solidFill>
                  <a:latin typeface="华文楷体" panose="02010600040101010101" pitchFamily="2" charset="-122"/>
                  <a:ea typeface="华文楷体" panose="02010600040101010101" pitchFamily="2" charset="-122"/>
                </a:rPr>
                <a:t>分子公司</a:t>
              </a:r>
              <a:endParaRPr lang="en-US" altLang="zh-CN" sz="1600" b="1" kern="0" dirty="0">
                <a:solidFill>
                  <a:srgbClr val="FFFFFF"/>
                </a:solidFill>
                <a:latin typeface="华文楷体" panose="02010600040101010101" pitchFamily="2" charset="-122"/>
                <a:ea typeface="华文楷体" panose="02010600040101010101" pitchFamily="2" charset="-122"/>
              </a:endParaRPr>
            </a:p>
            <a:p>
              <a:pPr algn="ct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0990" name="TextBox 37"/>
            <p:cNvSpPr txBox="1"/>
            <p:nvPr/>
          </p:nvSpPr>
          <p:spPr>
            <a:xfrm>
              <a:off x="3362097" y="5218807"/>
              <a:ext cx="1813803" cy="1301990"/>
            </a:xfrm>
            <a:prstGeom prst="rect">
              <a:avLst/>
            </a:prstGeom>
            <a:noFill/>
          </p:spPr>
          <p:txBody>
            <a:bodyPr wrap="square" rtlCol="0">
              <a:spAutoFit/>
            </a:bodyPr>
            <a:p>
              <a:r>
                <a:rPr lang="zh-CN" altLang="en-US" sz="1600" b="1" kern="0" dirty="0">
                  <a:solidFill>
                    <a:srgbClr val="000000"/>
                  </a:solidFill>
                  <a:latin typeface="华文楷体" panose="02010600040101010101" pitchFamily="2" charset="-122"/>
                  <a:ea typeface="华文楷体" panose="02010600040101010101" pitchFamily="2" charset="-122"/>
                </a:rPr>
                <a:t>精细化高效运营</a:t>
              </a:r>
              <a:endParaRPr lang="en-US" altLang="zh-CN" sz="1600" b="1" kern="0" dirty="0">
                <a:solidFill>
                  <a:srgbClr val="000000"/>
                </a:solidFill>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采购管理</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质量管理</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生产管理</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zh-CN" altLang="en-US" sz="1200" kern="0" dirty="0">
                  <a:latin typeface="华文楷体" panose="02010600040101010101" pitchFamily="2" charset="-122"/>
                  <a:ea typeface="华文楷体" panose="02010600040101010101" pitchFamily="2" charset="-122"/>
                </a:rPr>
                <a:t>仓储管理</a:t>
              </a:r>
              <a:endParaRPr lang="en-US" altLang="zh-CN" sz="1200" kern="0" dirty="0">
                <a:latin typeface="华文楷体" panose="02010600040101010101" pitchFamily="2" charset="-122"/>
                <a:ea typeface="华文楷体" panose="02010600040101010101" pitchFamily="2" charset="-122"/>
              </a:endParaRPr>
            </a:p>
            <a:p>
              <a:pPr marL="285750" indent="-285750">
                <a:buFont typeface="Wingdings" panose="05000000000000000000" pitchFamily="2" charset="2"/>
                <a:buChar char="§"/>
              </a:pPr>
              <a:r>
                <a:rPr lang="en-US" altLang="zh-CN" sz="1200" kern="0" dirty="0">
                  <a:latin typeface="华文楷体" panose="02010600040101010101" pitchFamily="2" charset="-122"/>
                  <a:ea typeface="华文楷体" panose="02010600040101010101" pitchFamily="2" charset="-122"/>
                </a:rPr>
                <a:t>……</a:t>
              </a:r>
              <a:endParaRPr lang="zh-CN" altLang="en-US" sz="1200" kern="0" dirty="0">
                <a:latin typeface="华文楷体" panose="02010600040101010101" pitchFamily="2" charset="-122"/>
                <a:ea typeface="华文楷体" panose="02010600040101010101" pitchFamily="2" charset="-122"/>
              </a:endParaRPr>
            </a:p>
          </p:txBody>
        </p:sp>
        <p:sp>
          <p:nvSpPr>
            <p:cNvPr id="1050991" name="5-Point Star 38"/>
            <p:cNvSpPr/>
            <p:nvPr/>
          </p:nvSpPr>
          <p:spPr bwMode="auto">
            <a:xfrm>
              <a:off x="1218399" y="1677845"/>
              <a:ext cx="360000" cy="360000"/>
            </a:xfrm>
            <a:prstGeom prst="star5">
              <a:avLst/>
            </a:prstGeom>
            <a:solidFill>
              <a:schemeClr val="accent4"/>
            </a:solidFill>
            <a:ln w="9525" algn="ctr">
              <a:noFill/>
              <a:round/>
            </a:ln>
            <a:effectLst/>
          </p:spPr>
          <p:txBody>
            <a:bodyPr lIns="108000" tIns="72000" rIns="108000" bIns="72000" rtlCol="0" anchor="ctr"/>
            <a:p>
              <a:pPr marL="228600" indent="-228600" algn="ctr"/>
              <a:endParaRPr lang="en-GB" sz="1200" dirty="0">
                <a:solidFill>
                  <a:srgbClr val="000000"/>
                </a:solidFill>
                <a:latin typeface="华文楷体" panose="02010600040101010101" pitchFamily="2" charset="-122"/>
                <a:ea typeface="华文楷体" panose="02010600040101010101" pitchFamily="2" charset="-122"/>
              </a:endParaRPr>
            </a:p>
          </p:txBody>
        </p:sp>
        <p:sp>
          <p:nvSpPr>
            <p:cNvPr id="1050992" name="5-Point Star 39"/>
            <p:cNvSpPr/>
            <p:nvPr/>
          </p:nvSpPr>
          <p:spPr bwMode="auto">
            <a:xfrm>
              <a:off x="673083" y="3902829"/>
              <a:ext cx="360000" cy="360000"/>
            </a:xfrm>
            <a:prstGeom prst="star5">
              <a:avLst/>
            </a:prstGeom>
            <a:solidFill>
              <a:schemeClr val="accent4"/>
            </a:solidFill>
            <a:ln w="9525" algn="ctr">
              <a:noFill/>
              <a:round/>
            </a:ln>
            <a:effectLst/>
          </p:spPr>
          <p:txBody>
            <a:bodyPr lIns="108000" tIns="72000" rIns="108000" bIns="72000" rtlCol="0" anchor="ctr"/>
            <a:p>
              <a:pPr marL="228600" indent="-228600" algn="ctr"/>
              <a:endParaRPr lang="en-GB" sz="1200" dirty="0">
                <a:solidFill>
                  <a:srgbClr val="000000"/>
                </a:solidFill>
                <a:latin typeface="华文楷体" panose="02010600040101010101" pitchFamily="2" charset="-122"/>
                <a:ea typeface="华文楷体" panose="02010600040101010101" pitchFamily="2" charset="-122"/>
              </a:endParaRPr>
            </a:p>
          </p:txBody>
        </p:sp>
        <p:sp>
          <p:nvSpPr>
            <p:cNvPr id="1050993" name="TextBox 26"/>
            <p:cNvSpPr txBox="1"/>
            <p:nvPr/>
          </p:nvSpPr>
          <p:spPr>
            <a:xfrm>
              <a:off x="4736976" y="704758"/>
              <a:ext cx="1800000" cy="369332"/>
            </a:xfrm>
            <a:prstGeom prst="rect">
              <a:avLst/>
            </a:prstGeom>
            <a:noFill/>
          </p:spPr>
          <p:txBody>
            <a:bodyPr wrap="square" rtlCol="0">
              <a:spAutoFit/>
            </a:bodyPr>
            <a:p>
              <a:pPr algn="ctr"/>
              <a:r>
                <a:rPr lang="zh-CN" altLang="en-US" b="1" dirty="0">
                  <a:solidFill>
                    <a:srgbClr val="000000"/>
                  </a:solidFill>
                  <a:latin typeface="华文楷体" panose="02010600040101010101" pitchFamily="2" charset="-122"/>
                  <a:ea typeface="华文楷体" panose="02010600040101010101" pitchFamily="2" charset="-122"/>
                </a:rPr>
                <a:t>核心业务</a:t>
              </a:r>
              <a:endParaRPr lang="en-US" b="1" dirty="0">
                <a:solidFill>
                  <a:srgbClr val="000000"/>
                </a:solidFill>
                <a:latin typeface="华文楷体" panose="02010600040101010101" pitchFamily="2" charset="-122"/>
                <a:ea typeface="华文楷体" panose="02010600040101010101" pitchFamily="2" charset="-122"/>
              </a:endParaRPr>
            </a:p>
          </p:txBody>
        </p:sp>
        <p:sp>
          <p:nvSpPr>
            <p:cNvPr id="1050994" name="Pentagon 4"/>
            <p:cNvSpPr/>
            <p:nvPr/>
          </p:nvSpPr>
          <p:spPr>
            <a:xfrm>
              <a:off x="5102358" y="1111296"/>
              <a:ext cx="1429378" cy="691179"/>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dirty="0">
                  <a:solidFill>
                    <a:srgbClr val="002060"/>
                  </a:solidFill>
                  <a:latin typeface="华文楷体" panose="02010600040101010101" pitchFamily="2" charset="-122"/>
                  <a:ea typeface="华文楷体" panose="02010600040101010101" pitchFamily="2" charset="-122"/>
                </a:rPr>
                <a:t>业财一体化</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995" name="Pentagon 25"/>
            <p:cNvSpPr/>
            <p:nvPr/>
          </p:nvSpPr>
          <p:spPr>
            <a:xfrm>
              <a:off x="5102358" y="1882176"/>
              <a:ext cx="1429378" cy="486510"/>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dirty="0">
                  <a:solidFill>
                    <a:srgbClr val="002060"/>
                  </a:solidFill>
                  <a:latin typeface="华文楷体" panose="02010600040101010101" pitchFamily="2" charset="-122"/>
                  <a:ea typeface="华文楷体" panose="02010600040101010101" pitchFamily="2" charset="-122"/>
                </a:rPr>
                <a:t>集中采购</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0996" name="Rectangle 6"/>
            <p:cNvSpPr/>
            <p:nvPr/>
          </p:nvSpPr>
          <p:spPr>
            <a:xfrm>
              <a:off x="6531736" y="1116675"/>
              <a:ext cx="3152680" cy="685800"/>
            </a:xfrm>
            <a:prstGeom prst="rect">
              <a:avLst/>
            </a:prstGeom>
            <a:solidFill>
              <a:srgbClr val="92D050"/>
            </a:solidFill>
            <a:ln w="3175" algn="ctr">
              <a:solidFill>
                <a:srgbClr val="FFFFFF">
                  <a:lumMod val="75000"/>
                </a:srgbClr>
              </a:solidFill>
              <a:miter lim="800000"/>
            </a:ln>
            <a:effectLst/>
          </p:spPr>
          <p:txBody>
            <a:bodyPr lIns="72000" tIns="0" rIns="0" bIns="0" numCol="2" rtlCol="0" anchor="ctr" anchorCtr="0"/>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会计科目</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kern="0" dirty="0">
                  <a:latin typeface="华文楷体" panose="02010600040101010101" pitchFamily="2" charset="-122"/>
                  <a:ea typeface="华文楷体" panose="02010600040101010101" pitchFamily="2" charset="-122"/>
                </a:rPr>
                <a:t>银行编码</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固定资产</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en-US" altLang="zh-CN" sz="1300" kern="0" dirty="0">
                  <a:latin typeface="华文楷体" panose="02010600040101010101" pitchFamily="2" charset="-122"/>
                  <a:ea typeface="华文楷体" panose="02010600040101010101" pitchFamily="2" charset="-122"/>
                </a:rPr>
                <a:t>……</a:t>
              </a:r>
              <a:endParaRPr lang="en-US" sz="1300" kern="0" dirty="0">
                <a:latin typeface="华文楷体" panose="02010600040101010101" pitchFamily="2" charset="-122"/>
                <a:ea typeface="华文楷体" panose="02010600040101010101" pitchFamily="2" charset="-122"/>
              </a:endParaRPr>
            </a:p>
          </p:txBody>
        </p:sp>
        <p:sp>
          <p:nvSpPr>
            <p:cNvPr id="1050997" name="TextBox 26"/>
            <p:cNvSpPr txBox="1"/>
            <p:nvPr/>
          </p:nvSpPr>
          <p:spPr>
            <a:xfrm>
              <a:off x="7355012" y="692696"/>
              <a:ext cx="1800000" cy="369332"/>
            </a:xfrm>
            <a:prstGeom prst="rect">
              <a:avLst/>
            </a:prstGeom>
            <a:noFill/>
          </p:spPr>
          <p:txBody>
            <a:bodyPr wrap="square" rtlCol="0">
              <a:spAutoFit/>
            </a:bodyPr>
            <a:p>
              <a:pPr algn="ctr"/>
              <a:r>
                <a:rPr lang="zh-CN" altLang="en-US" b="1" dirty="0">
                  <a:solidFill>
                    <a:srgbClr val="000000"/>
                  </a:solidFill>
                  <a:latin typeface="华文楷体" panose="02010600040101010101" pitchFamily="2" charset="-122"/>
                  <a:ea typeface="华文楷体" panose="02010600040101010101" pitchFamily="2" charset="-122"/>
                </a:rPr>
                <a:t>涉及核心主数据</a:t>
              </a:r>
              <a:endParaRPr lang="en-US" b="1" dirty="0">
                <a:solidFill>
                  <a:srgbClr val="000000"/>
                </a:solidFill>
                <a:latin typeface="华文楷体" panose="02010600040101010101" pitchFamily="2" charset="-122"/>
                <a:ea typeface="华文楷体" panose="02010600040101010101" pitchFamily="2" charset="-122"/>
              </a:endParaRPr>
            </a:p>
          </p:txBody>
        </p:sp>
        <p:sp>
          <p:nvSpPr>
            <p:cNvPr id="1050998" name="Rectangle 27"/>
            <p:cNvSpPr/>
            <p:nvPr/>
          </p:nvSpPr>
          <p:spPr>
            <a:xfrm>
              <a:off x="6531736" y="1882176"/>
              <a:ext cx="3152680" cy="486510"/>
            </a:xfrm>
            <a:prstGeom prst="rect">
              <a:avLst/>
            </a:prstGeom>
            <a:solidFill>
              <a:srgbClr val="92D050"/>
            </a:solidFill>
            <a:ln w="3175" algn="ctr">
              <a:solidFill>
                <a:srgbClr val="FFFFFF">
                  <a:lumMod val="75000"/>
                </a:srgbClr>
              </a:solidFill>
              <a:miter lim="800000"/>
            </a:ln>
            <a:effectLst/>
          </p:spPr>
          <p:txBody>
            <a:bodyPr lIns="72000" tIns="0" rIns="0" bIns="0" numCol="2" rtlCol="0" anchor="ctr" anchorCtr="0"/>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物料</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供应商</a:t>
              </a:r>
              <a:endParaRPr lang="en-US" sz="1300" b="1" kern="0" dirty="0">
                <a:latin typeface="华文楷体" panose="02010600040101010101" pitchFamily="2" charset="-122"/>
                <a:ea typeface="华文楷体" panose="02010600040101010101" pitchFamily="2" charset="-122"/>
              </a:endParaRPr>
            </a:p>
          </p:txBody>
        </p:sp>
        <p:sp>
          <p:nvSpPr>
            <p:cNvPr id="1050999" name="Pentagon 28"/>
            <p:cNvSpPr/>
            <p:nvPr/>
          </p:nvSpPr>
          <p:spPr>
            <a:xfrm>
              <a:off x="5102358" y="2470542"/>
              <a:ext cx="1429378" cy="820368"/>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dirty="0">
                  <a:solidFill>
                    <a:srgbClr val="002060"/>
                  </a:solidFill>
                  <a:latin typeface="华文楷体" panose="02010600040101010101" pitchFamily="2" charset="-122"/>
                  <a:ea typeface="华文楷体" panose="02010600040101010101" pitchFamily="2" charset="-122"/>
                </a:rPr>
                <a:t>基础管理</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000" name="Rectangle 29"/>
            <p:cNvSpPr/>
            <p:nvPr/>
          </p:nvSpPr>
          <p:spPr>
            <a:xfrm>
              <a:off x="6531736" y="2455157"/>
              <a:ext cx="3152680" cy="879120"/>
            </a:xfrm>
            <a:prstGeom prst="rect">
              <a:avLst/>
            </a:prstGeom>
            <a:solidFill>
              <a:srgbClr val="92D050"/>
            </a:solidFill>
            <a:ln w="3175" algn="ctr">
              <a:solidFill>
                <a:srgbClr val="FFFFFF">
                  <a:lumMod val="75000"/>
                </a:srgbClr>
              </a:solidFill>
              <a:miter lim="800000"/>
            </a:ln>
            <a:effectLst/>
          </p:spPr>
          <p:txBody>
            <a:bodyPr lIns="72000" tIns="0" rIns="0" bIns="0" numCol="2" rtlCol="0" anchor="ctr" anchorCtr="0"/>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组织</a:t>
              </a:r>
              <a:r>
                <a:rPr lang="zh-CN" altLang="en-US" sz="1300" kern="0" dirty="0">
                  <a:latin typeface="华文楷体" panose="02010600040101010101" pitchFamily="2" charset="-122"/>
                  <a:ea typeface="华文楷体" panose="02010600040101010101" pitchFamily="2" charset="-122"/>
                </a:rPr>
                <a:t>（子公司、部门）</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员工</a:t>
              </a:r>
              <a:r>
                <a:rPr lang="zh-CN" altLang="en-US" sz="1300" kern="0" dirty="0">
                  <a:latin typeface="华文楷体" panose="02010600040101010101" pitchFamily="2" charset="-122"/>
                  <a:ea typeface="华文楷体" panose="02010600040101010101" pitchFamily="2" charset="-122"/>
                </a:rPr>
                <a:t>（职位、职务、岗位）</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en-US" sz="1300" kern="0" dirty="0">
                  <a:latin typeface="华文楷体" panose="02010600040101010101" pitchFamily="2" charset="-122"/>
                  <a:ea typeface="华文楷体" panose="02010600040101010101" pitchFamily="2" charset="-122"/>
                </a:rPr>
                <a:t>……</a:t>
              </a:r>
              <a:endParaRPr lang="en-US" sz="1300" kern="0" dirty="0">
                <a:latin typeface="华文楷体" panose="02010600040101010101" pitchFamily="2" charset="-122"/>
                <a:ea typeface="华文楷体" panose="02010600040101010101" pitchFamily="2" charset="-122"/>
              </a:endParaRPr>
            </a:p>
          </p:txBody>
        </p:sp>
        <p:sp>
          <p:nvSpPr>
            <p:cNvPr id="1051001" name="Pentagon 30"/>
            <p:cNvSpPr/>
            <p:nvPr/>
          </p:nvSpPr>
          <p:spPr>
            <a:xfrm>
              <a:off x="5102358" y="3443102"/>
              <a:ext cx="1429378" cy="1512232"/>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dirty="0">
                  <a:solidFill>
                    <a:srgbClr val="002060"/>
                  </a:solidFill>
                  <a:latin typeface="华文楷体" panose="02010600040101010101" pitchFamily="2" charset="-122"/>
                  <a:ea typeface="华文楷体" panose="02010600040101010101" pitchFamily="2" charset="-122"/>
                </a:rPr>
                <a:t>市场一级管理，</a:t>
              </a:r>
              <a:endParaRPr lang="en-US" altLang="zh-CN" sz="1600" dirty="0">
                <a:solidFill>
                  <a:srgbClr val="002060"/>
                </a:solidFill>
                <a:latin typeface="华文楷体" panose="02010600040101010101" pitchFamily="2" charset="-122"/>
                <a:ea typeface="华文楷体" panose="02010600040101010101" pitchFamily="2" charset="-122"/>
              </a:endParaRPr>
            </a:p>
            <a:p>
              <a:r>
                <a:rPr lang="zh-CN" altLang="en-US" sz="1600" dirty="0">
                  <a:solidFill>
                    <a:srgbClr val="002060"/>
                  </a:solidFill>
                  <a:latin typeface="华文楷体" panose="02010600040101010101" pitchFamily="2" charset="-122"/>
                  <a:ea typeface="华文楷体" panose="02010600040101010101" pitchFamily="2" charset="-122"/>
                </a:rPr>
                <a:t>项目二级管理</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002" name="Rectangle 31"/>
            <p:cNvSpPr/>
            <p:nvPr/>
          </p:nvSpPr>
          <p:spPr>
            <a:xfrm>
              <a:off x="6531736" y="3418899"/>
              <a:ext cx="3152680" cy="1536436"/>
            </a:xfrm>
            <a:prstGeom prst="rect">
              <a:avLst/>
            </a:prstGeom>
            <a:solidFill>
              <a:srgbClr val="92D050"/>
            </a:solidFill>
            <a:ln w="3175" algn="ctr">
              <a:solidFill>
                <a:srgbClr val="FFFFFF">
                  <a:lumMod val="75000"/>
                </a:srgbClr>
              </a:solidFill>
              <a:miter lim="800000"/>
            </a:ln>
            <a:effectLst/>
          </p:spPr>
          <p:txBody>
            <a:bodyPr lIns="72000" tIns="0" rIns="0" bIns="0" numCol="2" rtlCol="0" anchor="ctr" anchorCtr="0"/>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kern="0" dirty="0">
                  <a:latin typeface="华文楷体" panose="02010600040101010101" pitchFamily="2" charset="-122"/>
                  <a:ea typeface="华文楷体" panose="02010600040101010101" pitchFamily="2" charset="-122"/>
                </a:rPr>
                <a:t>项目</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客户</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产品</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kern="0" dirty="0">
                  <a:latin typeface="华文楷体" panose="02010600040101010101" pitchFamily="2" charset="-122"/>
                  <a:ea typeface="华文楷体" panose="02010600040101010101" pitchFamily="2" charset="-122"/>
                </a:rPr>
                <a:t>合同类别</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en-US" sz="1300" kern="0" dirty="0">
                  <a:latin typeface="华文楷体" panose="02010600040101010101" pitchFamily="2" charset="-122"/>
                  <a:ea typeface="华文楷体" panose="02010600040101010101" pitchFamily="2" charset="-122"/>
                </a:rPr>
                <a:t>……</a:t>
              </a:r>
              <a:endParaRPr lang="en-US" sz="1300" kern="0" dirty="0">
                <a:latin typeface="华文楷体" panose="02010600040101010101" pitchFamily="2" charset="-122"/>
                <a:ea typeface="华文楷体" panose="02010600040101010101" pitchFamily="2" charset="-122"/>
              </a:endParaRPr>
            </a:p>
          </p:txBody>
        </p:sp>
        <p:sp>
          <p:nvSpPr>
            <p:cNvPr id="1051003" name="Pentagon 32"/>
            <p:cNvSpPr/>
            <p:nvPr/>
          </p:nvSpPr>
          <p:spPr>
            <a:xfrm>
              <a:off x="5102358" y="5116951"/>
              <a:ext cx="1429378" cy="1380727"/>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1600" dirty="0">
                  <a:solidFill>
                    <a:srgbClr val="002060"/>
                  </a:solidFill>
                  <a:latin typeface="华文楷体" panose="02010600040101010101" pitchFamily="2" charset="-122"/>
                  <a:ea typeface="华文楷体" panose="02010600040101010101" pitchFamily="2" charset="-122"/>
                </a:rPr>
                <a:t>精益运营</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004" name="Rectangle 33"/>
            <p:cNvSpPr/>
            <p:nvPr/>
          </p:nvSpPr>
          <p:spPr>
            <a:xfrm>
              <a:off x="6531736" y="5118315"/>
              <a:ext cx="3152680" cy="1362375"/>
            </a:xfrm>
            <a:prstGeom prst="rect">
              <a:avLst/>
            </a:prstGeom>
            <a:solidFill>
              <a:srgbClr val="92D050"/>
            </a:solidFill>
            <a:ln w="3175" algn="ctr">
              <a:solidFill>
                <a:srgbClr val="FFFFFF">
                  <a:lumMod val="75000"/>
                </a:srgbClr>
              </a:solidFill>
              <a:miter lim="800000"/>
            </a:ln>
            <a:effectLst/>
          </p:spPr>
          <p:txBody>
            <a:bodyPr lIns="72000" tIns="0" rIns="0" bIns="0" numCol="2" rtlCol="0" anchor="ctr" anchorCtr="0"/>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工作中心</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b="1" kern="0" dirty="0">
                  <a:latin typeface="华文楷体" panose="02010600040101010101" pitchFamily="2" charset="-122"/>
                  <a:ea typeface="华文楷体" panose="02010600040101010101" pitchFamily="2" charset="-122"/>
                </a:rPr>
                <a:t>工艺路线</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en-US" altLang="zh-CN" sz="1300" b="1" kern="0" dirty="0">
                  <a:latin typeface="华文楷体" panose="02010600040101010101" pitchFamily="2" charset="-122"/>
                  <a:ea typeface="华文楷体" panose="02010600040101010101" pitchFamily="2" charset="-122"/>
                </a:rPr>
                <a:t>BOM</a:t>
              </a:r>
              <a:endParaRPr lang="en-US" altLang="zh-CN" sz="1300" b="1"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kern="0" dirty="0">
                  <a:latin typeface="华文楷体" panose="02010600040101010101" pitchFamily="2" charset="-122"/>
                  <a:ea typeface="华文楷体" panose="02010600040101010101" pitchFamily="2" charset="-122"/>
                </a:rPr>
                <a:t>设备</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zh-CN" altLang="en-US" sz="1300" kern="0" dirty="0">
                  <a:latin typeface="华文楷体" panose="02010600040101010101" pitchFamily="2" charset="-122"/>
                  <a:ea typeface="华文楷体" panose="02010600040101010101" pitchFamily="2" charset="-122"/>
                </a:rPr>
                <a:t>仓库</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r>
                <a:rPr lang="en-US" altLang="zh-CN" sz="1300" kern="0" dirty="0">
                  <a:latin typeface="华文楷体" panose="02010600040101010101" pitchFamily="2" charset="-122"/>
                  <a:ea typeface="华文楷体" panose="02010600040101010101" pitchFamily="2" charset="-122"/>
                </a:rPr>
                <a:t>……</a:t>
              </a:r>
              <a:endParaRPr lang="en-US" altLang="zh-CN" sz="1300" kern="0" dirty="0">
                <a:latin typeface="华文楷体" panose="02010600040101010101" pitchFamily="2" charset="-122"/>
                <a:ea typeface="华文楷体" panose="02010600040101010101" pitchFamily="2" charset="-122"/>
              </a:endParaRPr>
            </a:p>
            <a:p>
              <a:pPr marL="171450" indent="-171450" eaLnBrk="0" hangingPunct="0">
                <a:lnSpc>
                  <a:spcPct val="150000"/>
                </a:lnSpc>
                <a:spcBef>
                  <a:spcPct val="20000"/>
                </a:spcBef>
                <a:buClr>
                  <a:srgbClr val="009999"/>
                </a:buClr>
                <a:buFont typeface="Arial" panose="020B0604020202020204" pitchFamily="34" charset="0"/>
                <a:buChar char="•"/>
                <a:tabLst>
                  <a:tab pos="2172970" algn="l"/>
                </a:tabLst>
              </a:pPr>
              <a:endParaRPr lang="en-US" sz="1300" kern="0" dirty="0">
                <a:latin typeface="华文楷体" panose="02010600040101010101" pitchFamily="2" charset="-122"/>
                <a:ea typeface="华文楷体" panose="02010600040101010101" pitchFamily="2" charset="-122"/>
              </a:endParaRPr>
            </a:p>
          </p:txBody>
        </p:sp>
      </p:grpSp>
      <p:sp>
        <p:nvSpPr>
          <p:cNvPr id="1051005" name="Title 2"/>
          <p:cNvSpPr txBox="1"/>
          <p:nvPr/>
        </p:nvSpPr>
        <p:spPr>
          <a:xfrm>
            <a:off x="407592" y="317500"/>
            <a:ext cx="9083939" cy="698501"/>
          </a:xfrm>
          <a:prstGeom prst="rect">
            <a:avLst/>
          </a:prstGeom>
        </p:spPr>
        <p:txBody>
          <a:bodyPr vert="horz" lIns="0" tIns="0" rIns="0" bIns="0" rtlCol="0" anchor="t" anchorCtr="0">
            <a:noAutofit/>
          </a:bodyPr>
          <a:lst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a:lstStyle>
          <a:p>
            <a:pPr>
              <a:lnSpc>
                <a:spcPts val="2400"/>
              </a:lnSpc>
            </a:pPr>
            <a:r>
              <a:rPr lang="zh-CN" altLang="en-US" dirty="0">
                <a:solidFill>
                  <a:srgbClr val="000000"/>
                </a:solidFill>
                <a:latin typeface="华文楷体" panose="02010600040101010101" pitchFamily="2" charset="-122"/>
              </a:rPr>
              <a:t>从某大型集团管控需求出发，明确集团统一管理主数据的范围</a:t>
            </a:r>
            <a:endParaRPr lang="en-US" dirty="0">
              <a:solidFill>
                <a:srgbClr val="000000"/>
              </a:solidFill>
              <a:latin typeface="华文楷体" panose="02010600040101010101" pitchFamily="2" charset="-122"/>
              <a:ea typeface="华文楷体" panose="02010600040101010101" pitchFamily="2" charset="-122"/>
            </a:endParaRPr>
          </a:p>
        </p:txBody>
      </p:sp>
      <p:sp>
        <p:nvSpPr>
          <p:cNvPr id="1051006" name="AutoShape 7"/>
          <p:cNvSpPr>
            <a:spLocks noChangeArrowheads="1"/>
          </p:cNvSpPr>
          <p:nvPr/>
        </p:nvSpPr>
        <p:spPr bwMode="auto">
          <a:xfrm>
            <a:off x="1054591" y="764704"/>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1007" name="AutoShape 14"/>
          <p:cNvSpPr>
            <a:spLocks noChangeArrowheads="1"/>
          </p:cNvSpPr>
          <p:nvPr/>
        </p:nvSpPr>
        <p:spPr bwMode="auto">
          <a:xfrm>
            <a:off x="2392610" y="764704"/>
            <a:ext cx="1279813" cy="267710"/>
          </a:xfrm>
          <a:prstGeom prst="chevron">
            <a:avLst>
              <a:gd name="adj" fmla="val 28667"/>
            </a:avLst>
          </a:prstGeom>
          <a:solidFill>
            <a:schemeClr val="accent2"/>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1008" name="AutoShape 15"/>
          <p:cNvSpPr>
            <a:spLocks noChangeArrowheads="1"/>
          </p:cNvSpPr>
          <p:nvPr/>
        </p:nvSpPr>
        <p:spPr bwMode="auto">
          <a:xfrm>
            <a:off x="3728659" y="764704"/>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1009" name="AutoShape 16"/>
          <p:cNvSpPr>
            <a:spLocks noChangeArrowheads="1"/>
          </p:cNvSpPr>
          <p:nvPr/>
        </p:nvSpPr>
        <p:spPr bwMode="auto">
          <a:xfrm>
            <a:off x="5075693" y="764704"/>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1010" name="AutoShape 7"/>
          <p:cNvSpPr>
            <a:spLocks noChangeArrowheads="1"/>
          </p:cNvSpPr>
          <p:nvPr/>
        </p:nvSpPr>
        <p:spPr bwMode="auto">
          <a:xfrm>
            <a:off x="6419830" y="764704"/>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1011" name="AutoShape 7"/>
          <p:cNvSpPr>
            <a:spLocks noChangeArrowheads="1"/>
          </p:cNvSpPr>
          <p:nvPr/>
        </p:nvSpPr>
        <p:spPr bwMode="auto">
          <a:xfrm>
            <a:off x="7757704" y="764704"/>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475" name=""/>
        <p:cNvGrpSpPr/>
        <p:nvPr/>
      </p:nvGrpSpPr>
      <p:grpSpPr>
        <a:xfrm>
          <a:off x="0" y="0"/>
          <a:ext cx="0" cy="0"/>
          <a:chOff x="0" y="0"/>
          <a:chExt cx="0" cy="0"/>
        </a:xfrm>
      </p:grpSpPr>
      <p:sp>
        <p:nvSpPr>
          <p:cNvPr id="1051015" name="Title 2"/>
          <p:cNvSpPr>
            <a:spLocks noGrp="1"/>
          </p:cNvSpPr>
          <p:nvPr>
            <p:ph type="title"/>
          </p:nvPr>
        </p:nvSpPr>
        <p:spPr/>
        <p:txBody>
          <a:bodyPr vert="horz" lIns="0" tIns="0" rIns="0" bIns="0" rtlCol="0" anchor="t" anchorCtr="0">
            <a:noAutofit/>
          </a:bodyPr>
          <a:p>
            <a:pPr>
              <a:lnSpc>
                <a:spcPts val="2400"/>
              </a:lnSpc>
            </a:pPr>
            <a:r>
              <a:rPr lang="zh-CN" altLang="en-US" dirty="0">
                <a:solidFill>
                  <a:schemeClr val="tx1"/>
                </a:solidFill>
                <a:latin typeface="华文楷体" panose="02010600040101010101" pitchFamily="2" charset="-122"/>
                <a:ea typeface="华文楷体" panose="02010600040101010101" pitchFamily="2" charset="-122"/>
              </a:rPr>
              <a:t>建立总部和所属企业一体、业务和技术协作的主数据管理组织确保主数据相关工作顺利落实</a:t>
            </a:r>
            <a:endParaRPr lang="en-US" dirty="0">
              <a:solidFill>
                <a:schemeClr val="tx1"/>
              </a:solidFill>
              <a:latin typeface="华文楷体" panose="02010600040101010101" pitchFamily="2" charset="-122"/>
              <a:ea typeface="华文楷体" panose="02010600040101010101" pitchFamily="2" charset="-122"/>
            </a:endParaRPr>
          </a:p>
        </p:txBody>
      </p:sp>
      <p:sp>
        <p:nvSpPr>
          <p:cNvPr id="1051016" name="Rectangle 24"/>
          <p:cNvSpPr>
            <a:spLocks noChangeArrowheads="1"/>
          </p:cNvSpPr>
          <p:nvPr/>
        </p:nvSpPr>
        <p:spPr bwMode="auto">
          <a:xfrm>
            <a:off x="920553" y="2179679"/>
            <a:ext cx="5832648" cy="655009"/>
          </a:xfrm>
          <a:prstGeom prst="rect">
            <a:avLst/>
          </a:prstGeom>
          <a:solidFill>
            <a:srgbClr val="002776"/>
          </a:solidFill>
          <a:ln w="9525" algn="ctr">
            <a:noFill/>
            <a:miter lim="800000"/>
          </a:ln>
          <a:effectLst/>
        </p:spPr>
        <p:txBody>
          <a:bodyPr wrap="none" anchor="ctr"/>
          <a:p>
            <a:pPr algn="ctr">
              <a:lnSpc>
                <a:spcPct val="80000"/>
              </a:lnSpc>
            </a:pPr>
            <a:r>
              <a:rPr lang="zh-CN" altLang="en-US" sz="1400" b="1" kern="0" dirty="0">
                <a:solidFill>
                  <a:srgbClr val="FFFFFF"/>
                </a:solidFill>
                <a:latin typeface="华文楷体" panose="02010600040101010101" pitchFamily="2" charset="-122"/>
              </a:rPr>
              <a:t>数据治理办公室</a:t>
            </a:r>
            <a:endParaRPr lang="en-US" sz="1400" b="1" kern="0" dirty="0">
              <a:solidFill>
                <a:srgbClr val="FFFFFF"/>
              </a:solidFill>
              <a:latin typeface="华文楷体" panose="02010600040101010101" pitchFamily="2" charset="-122"/>
              <a:ea typeface="华文楷体" panose="02010600040101010101" pitchFamily="2" charset="-122"/>
            </a:endParaRPr>
          </a:p>
        </p:txBody>
      </p:sp>
      <p:sp>
        <p:nvSpPr>
          <p:cNvPr id="1051017" name="Rectangle 25"/>
          <p:cNvSpPr>
            <a:spLocks noChangeArrowheads="1"/>
          </p:cNvSpPr>
          <p:nvPr/>
        </p:nvSpPr>
        <p:spPr bwMode="auto">
          <a:xfrm>
            <a:off x="2720752" y="1628800"/>
            <a:ext cx="2257425" cy="330200"/>
          </a:xfrm>
          <a:prstGeom prst="rect">
            <a:avLst/>
          </a:prstGeom>
          <a:solidFill>
            <a:srgbClr val="002776"/>
          </a:solidFill>
          <a:ln w="9525" algn="ctr">
            <a:noFill/>
            <a:miter lim="800000"/>
          </a:ln>
          <a:effectLst/>
        </p:spPr>
        <p:txBody>
          <a:bodyPr wrap="none" anchor="ctr"/>
          <a:p>
            <a:pPr algn="ctr">
              <a:lnSpc>
                <a:spcPct val="80000"/>
              </a:lnSpc>
            </a:pPr>
            <a:r>
              <a:rPr lang="zh-CN" altLang="en-US" sz="1400" b="1" kern="0" dirty="0">
                <a:solidFill>
                  <a:srgbClr val="FFFFFF"/>
                </a:solidFill>
                <a:latin typeface="华文楷体" panose="02010600040101010101" pitchFamily="2" charset="-122"/>
              </a:rPr>
              <a:t>数据治理委员会</a:t>
            </a:r>
            <a:endParaRPr lang="zh-CN" altLang="en-US" sz="1400" b="1" kern="0" dirty="0">
              <a:solidFill>
                <a:srgbClr val="FFFFFF"/>
              </a:solidFill>
              <a:latin typeface="华文楷体" panose="02010600040101010101" pitchFamily="2" charset="-122"/>
            </a:endParaRPr>
          </a:p>
        </p:txBody>
      </p:sp>
      <p:cxnSp>
        <p:nvCxnSpPr>
          <p:cNvPr id="3146128" name="AutoShape 42"/>
          <p:cNvCxnSpPr>
            <a:cxnSpLocks noChangeShapeType="1"/>
          </p:cNvCxnSpPr>
          <p:nvPr/>
        </p:nvCxnSpPr>
        <p:spPr bwMode="auto">
          <a:xfrm rot="16200000">
            <a:off x="3766912" y="2062635"/>
            <a:ext cx="165100" cy="0"/>
          </a:xfrm>
          <a:prstGeom prst="bentConnector3">
            <a:avLst>
              <a:gd name="adj1" fmla="val 49634"/>
            </a:avLst>
          </a:prstGeom>
          <a:noFill/>
          <a:ln w="9525">
            <a:solidFill>
              <a:srgbClr val="000000"/>
            </a:solidFill>
            <a:miter lim="800000"/>
          </a:ln>
        </p:spPr>
      </p:cxnSp>
      <p:sp>
        <p:nvSpPr>
          <p:cNvPr id="1051018" name="AutoShape 7"/>
          <p:cNvSpPr>
            <a:spLocks noChangeArrowheads="1"/>
          </p:cNvSpPr>
          <p:nvPr/>
        </p:nvSpPr>
        <p:spPr bwMode="auto">
          <a:xfrm>
            <a:off x="1054591"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1019" name="AutoShape 14"/>
          <p:cNvSpPr>
            <a:spLocks noChangeArrowheads="1"/>
          </p:cNvSpPr>
          <p:nvPr/>
        </p:nvSpPr>
        <p:spPr bwMode="auto">
          <a:xfrm>
            <a:off x="239261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1020" name="AutoShape 15"/>
          <p:cNvSpPr>
            <a:spLocks noChangeArrowheads="1"/>
          </p:cNvSpPr>
          <p:nvPr/>
        </p:nvSpPr>
        <p:spPr bwMode="auto">
          <a:xfrm>
            <a:off x="3728659" y="1052736"/>
            <a:ext cx="1279813" cy="267710"/>
          </a:xfrm>
          <a:prstGeom prst="chevron">
            <a:avLst>
              <a:gd name="adj" fmla="val 28667"/>
            </a:avLst>
          </a:prstGeom>
          <a:solidFill>
            <a:srgbClr val="92D050"/>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1021" name="AutoShape 16"/>
          <p:cNvSpPr>
            <a:spLocks noChangeArrowheads="1"/>
          </p:cNvSpPr>
          <p:nvPr/>
        </p:nvSpPr>
        <p:spPr bwMode="auto">
          <a:xfrm>
            <a:off x="5075693"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1022" name="AutoShape 7"/>
          <p:cNvSpPr>
            <a:spLocks noChangeArrowheads="1"/>
          </p:cNvSpPr>
          <p:nvPr/>
        </p:nvSpPr>
        <p:spPr bwMode="auto">
          <a:xfrm>
            <a:off x="641983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1023" name="AutoShape 7"/>
          <p:cNvSpPr>
            <a:spLocks noChangeArrowheads="1"/>
          </p:cNvSpPr>
          <p:nvPr/>
        </p:nvSpPr>
        <p:spPr bwMode="auto">
          <a:xfrm>
            <a:off x="7757704"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sp>
        <p:nvSpPr>
          <p:cNvPr id="1051024" name="TextBox 1"/>
          <p:cNvSpPr txBox="1">
            <a:spLocks noChangeArrowheads="1"/>
          </p:cNvSpPr>
          <p:nvPr>
            <p:custDataLst>
              <p:tags r:id="rId1"/>
            </p:custDataLst>
          </p:nvPr>
        </p:nvSpPr>
        <p:spPr bwMode="auto">
          <a:xfrm>
            <a:off x="188963" y="3341069"/>
            <a:ext cx="745715" cy="736003"/>
          </a:xfrm>
          <a:prstGeom prst="homePlate">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spcAft>
                <a:spcPts val="300"/>
              </a:spcAft>
            </a:pPr>
            <a:r>
              <a:rPr lang="zh-CN" altLang="en-US"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主数据范围</a:t>
            </a:r>
            <a:endParaRPr lang="en-US" altLang="zh-CN"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sp>
        <p:nvSpPr>
          <p:cNvPr id="1051025" name="TextBox 1"/>
          <p:cNvSpPr txBox="1">
            <a:spLocks noChangeArrowheads="1"/>
          </p:cNvSpPr>
          <p:nvPr>
            <p:custDataLst>
              <p:tags r:id="rId2"/>
            </p:custDataLst>
          </p:nvPr>
        </p:nvSpPr>
        <p:spPr bwMode="auto">
          <a:xfrm>
            <a:off x="188963" y="4149080"/>
            <a:ext cx="745715" cy="576064"/>
          </a:xfrm>
          <a:prstGeom prst="homePlate">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spcAft>
                <a:spcPts val="300"/>
              </a:spcAft>
            </a:pPr>
            <a:r>
              <a:rPr lang="zh-CN" altLang="en-US"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主管业务部门</a:t>
            </a:r>
            <a:endParaRPr lang="en-US" altLang="zh-CN"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sp>
        <p:nvSpPr>
          <p:cNvPr id="1051026" name="TextBox 1"/>
          <p:cNvSpPr txBox="1">
            <a:spLocks noChangeArrowheads="1"/>
          </p:cNvSpPr>
          <p:nvPr>
            <p:custDataLst>
              <p:tags r:id="rId3"/>
            </p:custDataLst>
          </p:nvPr>
        </p:nvSpPr>
        <p:spPr bwMode="auto">
          <a:xfrm>
            <a:off x="188963" y="4893163"/>
            <a:ext cx="745715" cy="816091"/>
          </a:xfrm>
          <a:prstGeom prst="homePlate">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spcAft>
                <a:spcPts val="300"/>
              </a:spcAft>
            </a:pPr>
            <a:r>
              <a:rPr lang="zh-CN" altLang="en-US"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配合业务部门</a:t>
            </a:r>
            <a:endParaRPr lang="en-US" altLang="zh-CN"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sp>
        <p:nvSpPr>
          <p:cNvPr id="1051027" name="TextBox 1"/>
          <p:cNvSpPr txBox="1">
            <a:spLocks noChangeArrowheads="1"/>
          </p:cNvSpPr>
          <p:nvPr>
            <p:custDataLst>
              <p:tags r:id="rId4"/>
            </p:custDataLst>
          </p:nvPr>
        </p:nvSpPr>
        <p:spPr bwMode="auto">
          <a:xfrm>
            <a:off x="188963" y="5877273"/>
            <a:ext cx="745715" cy="704156"/>
          </a:xfrm>
          <a:prstGeom prst="homePlate">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spcAft>
                <a:spcPts val="300"/>
              </a:spcAft>
            </a:pPr>
            <a:r>
              <a:rPr lang="zh-CN" altLang="en-US"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系统建设</a:t>
            </a:r>
            <a:r>
              <a:rPr lang="en-US" altLang="zh-CN"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a:t>
            </a:r>
            <a:r>
              <a:rPr lang="zh-CN" altLang="en-US"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技术支持部门</a:t>
            </a:r>
            <a:endParaRPr lang="en-US" altLang="zh-CN" sz="12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grpSp>
        <p:nvGrpSpPr>
          <p:cNvPr id="476" name="Group 3"/>
          <p:cNvGrpSpPr/>
          <p:nvPr/>
        </p:nvGrpSpPr>
        <p:grpSpPr>
          <a:xfrm>
            <a:off x="920552" y="3032962"/>
            <a:ext cx="5832648" cy="3492382"/>
            <a:chOff x="920552" y="3032962"/>
            <a:chExt cx="7342612" cy="3492382"/>
          </a:xfrm>
        </p:grpSpPr>
        <p:sp>
          <p:nvSpPr>
            <p:cNvPr id="1051028" name="Rectangle 48"/>
            <p:cNvSpPr/>
            <p:nvPr/>
          </p:nvSpPr>
          <p:spPr>
            <a:xfrm>
              <a:off x="5408567" y="3279650"/>
              <a:ext cx="1369159" cy="3245693"/>
            </a:xfrm>
            <a:prstGeom prst="rect">
              <a:avLst/>
            </a:prstGeom>
            <a:noFill/>
            <a:ln>
              <a:solidFill>
                <a:schemeClr val="accent1"/>
              </a:solidFill>
            </a:ln>
          </p:spPr>
          <p:txBody>
            <a:bodyPr wrap="square" rtlCol="0" anchor="ctr">
              <a:noAutofit/>
            </a:bodyPr>
            <a:p>
              <a:pPr marL="158115" indent="-158115">
                <a:lnSpc>
                  <a:spcPct val="80000"/>
                </a:lnSpc>
                <a:spcBef>
                  <a:spcPct val="20000"/>
                </a:spcBef>
                <a:buFontTx/>
                <a:buChar char="•"/>
              </a:pPr>
              <a:endParaRPr lang="en-US" sz="1110" b="1" dirty="0">
                <a:solidFill>
                  <a:srgbClr val="000000"/>
                </a:solidFill>
                <a:latin typeface="华文楷体" panose="02010600040101010101" pitchFamily="2" charset="-122"/>
                <a:ea typeface="华文楷体" panose="02010600040101010101" pitchFamily="2" charset="-122"/>
              </a:endParaRPr>
            </a:p>
          </p:txBody>
        </p:sp>
        <p:sp>
          <p:nvSpPr>
            <p:cNvPr id="1051029" name="Rectangle 54"/>
            <p:cNvSpPr/>
            <p:nvPr/>
          </p:nvSpPr>
          <p:spPr>
            <a:xfrm>
              <a:off x="6894005" y="3279650"/>
              <a:ext cx="1369159" cy="3245693"/>
            </a:xfrm>
            <a:prstGeom prst="rect">
              <a:avLst/>
            </a:prstGeom>
            <a:noFill/>
            <a:ln>
              <a:solidFill>
                <a:schemeClr val="accent1"/>
              </a:solidFill>
            </a:ln>
          </p:spPr>
          <p:txBody>
            <a:bodyPr wrap="square" rtlCol="0" anchor="ctr">
              <a:noAutofit/>
            </a:bodyPr>
            <a:p>
              <a:pPr marL="158115" indent="-158115">
                <a:lnSpc>
                  <a:spcPct val="80000"/>
                </a:lnSpc>
                <a:spcBef>
                  <a:spcPct val="20000"/>
                </a:spcBef>
                <a:buFontTx/>
                <a:buChar char="•"/>
              </a:pPr>
              <a:endParaRPr lang="en-US" sz="1110" b="1" dirty="0">
                <a:solidFill>
                  <a:srgbClr val="000000"/>
                </a:solidFill>
                <a:latin typeface="华文楷体" panose="02010600040101010101" pitchFamily="2" charset="-122"/>
                <a:ea typeface="华文楷体" panose="02010600040101010101" pitchFamily="2" charset="-122"/>
              </a:endParaRPr>
            </a:p>
          </p:txBody>
        </p:sp>
        <p:sp>
          <p:nvSpPr>
            <p:cNvPr id="1051030" name="Rectangle 25"/>
            <p:cNvSpPr>
              <a:spLocks noChangeArrowheads="1"/>
            </p:cNvSpPr>
            <p:nvPr/>
          </p:nvSpPr>
          <p:spPr bwMode="auto">
            <a:xfrm>
              <a:off x="920552" y="3038295"/>
              <a:ext cx="1369159" cy="246689"/>
            </a:xfrm>
            <a:prstGeom prst="rect">
              <a:avLst/>
            </a:prstGeom>
            <a:solidFill>
              <a:srgbClr val="002776"/>
            </a:solidFill>
            <a:ln w="9525" algn="ctr">
              <a:noFill/>
              <a:miter lim="800000"/>
            </a:ln>
            <a:effectLst/>
          </p:spPr>
          <p:txBody>
            <a:bodyPr wrap="none" anchor="ctr"/>
            <a:p>
              <a:pPr algn="ctr">
                <a:lnSpc>
                  <a:spcPct val="80000"/>
                </a:lnSpc>
              </a:pPr>
              <a:r>
                <a:rPr lang="zh-CN" altLang="en-US" sz="1100" b="1" kern="0" dirty="0">
                  <a:solidFill>
                    <a:srgbClr val="FFFFFF"/>
                  </a:solidFill>
                  <a:latin typeface="华文楷体" panose="02010600040101010101" pitchFamily="2" charset="-122"/>
                </a:rPr>
                <a:t>财务组</a:t>
              </a:r>
              <a:endParaRPr lang="zh-CN" altLang="en-US" sz="1100" b="1" kern="0" dirty="0">
                <a:solidFill>
                  <a:srgbClr val="FFFFFF"/>
                </a:solidFill>
                <a:latin typeface="华文楷体" panose="02010600040101010101" pitchFamily="2" charset="-122"/>
              </a:endParaRPr>
            </a:p>
          </p:txBody>
        </p:sp>
        <p:sp>
          <p:nvSpPr>
            <p:cNvPr id="1051031" name="Rectangle 1"/>
            <p:cNvSpPr/>
            <p:nvPr/>
          </p:nvSpPr>
          <p:spPr>
            <a:xfrm>
              <a:off x="920552" y="3284984"/>
              <a:ext cx="1369159" cy="3240360"/>
            </a:xfrm>
            <a:prstGeom prst="rect">
              <a:avLst/>
            </a:prstGeom>
            <a:noFill/>
            <a:ln>
              <a:solidFill>
                <a:schemeClr val="accent1"/>
              </a:solidFill>
            </a:ln>
          </p:spPr>
          <p:txBody>
            <a:bodyPr wrap="square" rtlCol="0" anchor="ctr">
              <a:noAutofit/>
            </a:bodyPr>
            <a:p>
              <a:pPr marL="158115" indent="-158115">
                <a:lnSpc>
                  <a:spcPct val="80000"/>
                </a:lnSpc>
                <a:spcBef>
                  <a:spcPct val="20000"/>
                </a:spcBef>
                <a:buFontTx/>
                <a:buChar char="•"/>
              </a:pPr>
              <a:endParaRPr lang="en-US" sz="1110" b="1" dirty="0">
                <a:solidFill>
                  <a:srgbClr val="000000"/>
                </a:solidFill>
                <a:latin typeface="华文楷体" panose="02010600040101010101" pitchFamily="2" charset="-122"/>
                <a:ea typeface="华文楷体" panose="02010600040101010101" pitchFamily="2" charset="-122"/>
              </a:endParaRPr>
            </a:p>
          </p:txBody>
        </p:sp>
        <p:sp>
          <p:nvSpPr>
            <p:cNvPr id="1051032" name="TextBox 1"/>
            <p:cNvSpPr txBox="1">
              <a:spLocks noChangeArrowheads="1"/>
            </p:cNvSpPr>
            <p:nvPr>
              <p:custDataLst>
                <p:tags r:id="rId5"/>
              </p:custDataLst>
            </p:nvPr>
          </p:nvSpPr>
          <p:spPr bwMode="auto">
            <a:xfrm>
              <a:off x="938337" y="3346402"/>
              <a:ext cx="1351374" cy="718253"/>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a:spcAft>
                  <a:spcPts val="300"/>
                </a:spcAft>
                <a:buFont typeface="Arial" panose="020B0604020202020204" pitchFamily="34" charset="0"/>
                <a:buChar char="•"/>
                <a:defRPr sz="1000" kern="0">
                  <a:solidFill>
                    <a:srgbClr val="000000"/>
                  </a:solidFill>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dirty="0"/>
                <a:t>会计科目</a:t>
              </a:r>
              <a:endParaRPr lang="en-US" altLang="zh-CN" dirty="0"/>
            </a:p>
            <a:p>
              <a:r>
                <a:rPr lang="zh-CN" altLang="en-US" dirty="0"/>
                <a:t>固定资产</a:t>
              </a:r>
              <a:endParaRPr lang="en-US" altLang="zh-CN" dirty="0"/>
            </a:p>
            <a:p>
              <a:r>
                <a:rPr lang="zh-CN" altLang="en-US" dirty="0"/>
                <a:t>银行编码</a:t>
              </a:r>
              <a:endParaRPr lang="en-US" dirty="0"/>
            </a:p>
          </p:txBody>
        </p:sp>
        <p:sp>
          <p:nvSpPr>
            <p:cNvPr id="1051033" name="TextBox 1"/>
            <p:cNvSpPr txBox="1">
              <a:spLocks noChangeArrowheads="1"/>
            </p:cNvSpPr>
            <p:nvPr>
              <p:custDataLst>
                <p:tags r:id="rId6"/>
              </p:custDataLst>
            </p:nvPr>
          </p:nvSpPr>
          <p:spPr bwMode="auto">
            <a:xfrm>
              <a:off x="929444" y="4155124"/>
              <a:ext cx="1351374" cy="576064"/>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a:buFont typeface="Arial" panose="020B0604020202020204" pitchFamily="34" charset="0"/>
                <a:buChar char="•"/>
              </a:pPr>
              <a:r>
                <a:rPr lang="zh-CN" altLang="en-US" sz="1000" dirty="0">
                  <a:solidFill>
                    <a:srgbClr val="000000"/>
                  </a:solidFill>
                  <a:latin typeface="华文楷体" panose="02010600040101010101" pitchFamily="2" charset="-122"/>
                  <a:ea typeface="华文楷体" panose="02010600040101010101" pitchFamily="2" charset="-122"/>
                </a:rPr>
                <a:t>资产财务部</a:t>
              </a:r>
              <a:endParaRPr lang="en-US" sz="1000" dirty="0">
                <a:solidFill>
                  <a:srgbClr val="000000"/>
                </a:solidFill>
                <a:latin typeface="华文楷体" panose="02010600040101010101" pitchFamily="2" charset="-122"/>
                <a:ea typeface="华文楷体" panose="02010600040101010101" pitchFamily="2" charset="-122"/>
              </a:endParaRPr>
            </a:p>
          </p:txBody>
        </p:sp>
        <p:sp>
          <p:nvSpPr>
            <p:cNvPr id="1051034" name="TextBox 1"/>
            <p:cNvSpPr txBox="1">
              <a:spLocks noChangeArrowheads="1"/>
            </p:cNvSpPr>
            <p:nvPr>
              <p:custDataLst>
                <p:tags r:id="rId7"/>
              </p:custDataLst>
            </p:nvPr>
          </p:nvSpPr>
          <p:spPr bwMode="auto">
            <a:xfrm>
              <a:off x="938337" y="4893163"/>
              <a:ext cx="1351374" cy="816091"/>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2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sz="1000" dirty="0">
                  <a:solidFill>
                    <a:srgbClr val="000000"/>
                  </a:solidFill>
                </a:rPr>
                <a:t>所属企业财务相关部门</a:t>
              </a:r>
              <a:endParaRPr lang="en-US" sz="1000" dirty="0">
                <a:solidFill>
                  <a:srgbClr val="000000"/>
                </a:solidFill>
              </a:endParaRPr>
            </a:p>
          </p:txBody>
        </p:sp>
        <p:sp>
          <p:nvSpPr>
            <p:cNvPr id="1051035" name="Rectangle 25"/>
            <p:cNvSpPr>
              <a:spLocks noChangeArrowheads="1"/>
            </p:cNvSpPr>
            <p:nvPr/>
          </p:nvSpPr>
          <p:spPr bwMode="auto">
            <a:xfrm>
              <a:off x="2431713" y="3038295"/>
              <a:ext cx="1369159" cy="246689"/>
            </a:xfrm>
            <a:prstGeom prst="rect">
              <a:avLst/>
            </a:prstGeom>
            <a:solidFill>
              <a:srgbClr val="002776"/>
            </a:solidFill>
            <a:ln w="9525" algn="ctr">
              <a:noFill/>
              <a:miter lim="800000"/>
            </a:ln>
            <a:effectLst/>
          </p:spPr>
          <p:txBody>
            <a:bodyPr wrap="none" anchor="ctr"/>
            <a:p>
              <a:pPr algn="ctr">
                <a:lnSpc>
                  <a:spcPct val="80000"/>
                </a:lnSpc>
              </a:pPr>
              <a:r>
                <a:rPr lang="zh-CN" altLang="en-US" sz="1100" b="1" kern="0" dirty="0">
                  <a:solidFill>
                    <a:srgbClr val="FFFFFF"/>
                  </a:solidFill>
                  <a:latin typeface="华文楷体" panose="02010600040101010101" pitchFamily="2" charset="-122"/>
                </a:rPr>
                <a:t>物资组</a:t>
              </a:r>
              <a:endParaRPr lang="zh-CN" altLang="en-US" sz="1100" b="1" kern="0" dirty="0">
                <a:solidFill>
                  <a:srgbClr val="FFFFFF"/>
                </a:solidFill>
                <a:latin typeface="华文楷体" panose="02010600040101010101" pitchFamily="2" charset="-122"/>
              </a:endParaRPr>
            </a:p>
          </p:txBody>
        </p:sp>
        <p:sp>
          <p:nvSpPr>
            <p:cNvPr id="1051036" name="Rectangle 38"/>
            <p:cNvSpPr/>
            <p:nvPr/>
          </p:nvSpPr>
          <p:spPr>
            <a:xfrm>
              <a:off x="2431713" y="3284984"/>
              <a:ext cx="1369159" cy="3240360"/>
            </a:xfrm>
            <a:prstGeom prst="rect">
              <a:avLst/>
            </a:prstGeom>
            <a:noFill/>
            <a:ln>
              <a:solidFill>
                <a:schemeClr val="accent1"/>
              </a:solidFill>
            </a:ln>
          </p:spPr>
          <p:txBody>
            <a:bodyPr wrap="square" rtlCol="0" anchor="ctr">
              <a:noAutofit/>
            </a:bodyPr>
            <a:p>
              <a:pPr marL="158115" indent="-158115">
                <a:lnSpc>
                  <a:spcPct val="80000"/>
                </a:lnSpc>
                <a:spcBef>
                  <a:spcPct val="20000"/>
                </a:spcBef>
                <a:buFontTx/>
                <a:buChar char="•"/>
              </a:pPr>
              <a:endParaRPr lang="en-US" sz="1110" b="1" dirty="0">
                <a:solidFill>
                  <a:srgbClr val="000000"/>
                </a:solidFill>
                <a:latin typeface="华文楷体" panose="02010600040101010101" pitchFamily="2" charset="-122"/>
                <a:ea typeface="华文楷体" panose="02010600040101010101" pitchFamily="2" charset="-122"/>
              </a:endParaRPr>
            </a:p>
          </p:txBody>
        </p:sp>
        <p:sp>
          <p:nvSpPr>
            <p:cNvPr id="1051037" name="TextBox 1"/>
            <p:cNvSpPr txBox="1">
              <a:spLocks noChangeArrowheads="1"/>
            </p:cNvSpPr>
            <p:nvPr>
              <p:custDataLst>
                <p:tags r:id="rId8"/>
              </p:custDataLst>
            </p:nvPr>
          </p:nvSpPr>
          <p:spPr bwMode="auto">
            <a:xfrm>
              <a:off x="2449498" y="3346402"/>
              <a:ext cx="1351374" cy="718253"/>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eaLnBrk="1" hangingPunct="1">
                <a:spcAft>
                  <a:spcPts val="300"/>
                </a:spcAft>
                <a:buFont typeface="Arial" panose="020B0604020202020204" pitchFamily="34" charset="0"/>
                <a:buChar char="•"/>
              </a:pPr>
              <a:r>
                <a:rPr lang="zh-CN" altLang="en-US" sz="10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物料</a:t>
              </a:r>
              <a:endParaRPr lang="en-US" altLang="zh-CN" sz="10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sp>
          <p:nvSpPr>
            <p:cNvPr id="1051038" name="TextBox 1"/>
            <p:cNvSpPr txBox="1">
              <a:spLocks noChangeArrowheads="1"/>
            </p:cNvSpPr>
            <p:nvPr>
              <p:custDataLst>
                <p:tags r:id="rId9"/>
              </p:custDataLst>
            </p:nvPr>
          </p:nvSpPr>
          <p:spPr bwMode="auto">
            <a:xfrm>
              <a:off x="2440605" y="4155124"/>
              <a:ext cx="1351374" cy="576064"/>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a:buFont typeface="Arial" panose="020B0604020202020204" pitchFamily="34" charset="0"/>
                <a:buChar char="•"/>
              </a:pPr>
              <a:r>
                <a:rPr lang="zh-CN" altLang="en-US" sz="1000" dirty="0">
                  <a:solidFill>
                    <a:srgbClr val="000000"/>
                  </a:solidFill>
                  <a:latin typeface="华文楷体" panose="02010600040101010101" pitchFamily="2" charset="-122"/>
                  <a:ea typeface="华文楷体" panose="02010600040101010101" pitchFamily="2" charset="-122"/>
                </a:rPr>
                <a:t>经济运行部</a:t>
              </a:r>
              <a:endParaRPr lang="en-US" sz="1000" dirty="0">
                <a:solidFill>
                  <a:srgbClr val="000000"/>
                </a:solidFill>
                <a:latin typeface="华文楷体" panose="02010600040101010101" pitchFamily="2" charset="-122"/>
                <a:ea typeface="华文楷体" panose="02010600040101010101" pitchFamily="2" charset="-122"/>
              </a:endParaRPr>
            </a:p>
          </p:txBody>
        </p:sp>
        <p:sp>
          <p:nvSpPr>
            <p:cNvPr id="1051039" name="TextBox 1"/>
            <p:cNvSpPr txBox="1">
              <a:spLocks noChangeArrowheads="1"/>
            </p:cNvSpPr>
            <p:nvPr>
              <p:custDataLst>
                <p:tags r:id="rId10"/>
              </p:custDataLst>
            </p:nvPr>
          </p:nvSpPr>
          <p:spPr bwMode="auto">
            <a:xfrm>
              <a:off x="2449498" y="4893163"/>
              <a:ext cx="1351374" cy="816091"/>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2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sz="1000" dirty="0">
                  <a:solidFill>
                    <a:srgbClr val="000000"/>
                  </a:solidFill>
                </a:rPr>
                <a:t>事业部、中央研究院及所属企业设计、采购、库存、生产、销售相关部门</a:t>
              </a:r>
              <a:endParaRPr lang="en-US" sz="1000" dirty="0">
                <a:solidFill>
                  <a:srgbClr val="000000"/>
                </a:solidFill>
              </a:endParaRPr>
            </a:p>
          </p:txBody>
        </p:sp>
        <p:sp>
          <p:nvSpPr>
            <p:cNvPr id="1051040" name="Rectangle 25"/>
            <p:cNvSpPr>
              <a:spLocks noChangeArrowheads="1"/>
            </p:cNvSpPr>
            <p:nvPr/>
          </p:nvSpPr>
          <p:spPr bwMode="auto">
            <a:xfrm>
              <a:off x="3943881" y="3032962"/>
              <a:ext cx="1369159" cy="246689"/>
            </a:xfrm>
            <a:prstGeom prst="rect">
              <a:avLst/>
            </a:prstGeom>
            <a:solidFill>
              <a:srgbClr val="002776"/>
            </a:solidFill>
            <a:ln w="9525" algn="ctr">
              <a:noFill/>
              <a:miter lim="800000"/>
            </a:ln>
            <a:effectLst/>
          </p:spPr>
          <p:txBody>
            <a:bodyPr wrap="none" anchor="ctr"/>
            <a:p>
              <a:pPr algn="ctr">
                <a:lnSpc>
                  <a:spcPct val="80000"/>
                </a:lnSpc>
              </a:pPr>
              <a:r>
                <a:rPr lang="zh-CN" altLang="en-US" sz="1100" b="1" kern="0" dirty="0">
                  <a:solidFill>
                    <a:srgbClr val="FFFFFF"/>
                  </a:solidFill>
                  <a:latin typeface="华文楷体" panose="02010600040101010101" pitchFamily="2" charset="-122"/>
                </a:rPr>
                <a:t>人力组</a:t>
              </a:r>
              <a:endParaRPr lang="zh-CN" altLang="en-US" sz="1100" b="1" kern="0" dirty="0">
                <a:solidFill>
                  <a:srgbClr val="FFFFFF"/>
                </a:solidFill>
                <a:latin typeface="华文楷体" panose="02010600040101010101" pitchFamily="2" charset="-122"/>
              </a:endParaRPr>
            </a:p>
          </p:txBody>
        </p:sp>
        <p:sp>
          <p:nvSpPr>
            <p:cNvPr id="1051041" name="Rectangle 43"/>
            <p:cNvSpPr/>
            <p:nvPr/>
          </p:nvSpPr>
          <p:spPr>
            <a:xfrm>
              <a:off x="3943881" y="3279650"/>
              <a:ext cx="1369159" cy="3245693"/>
            </a:xfrm>
            <a:prstGeom prst="rect">
              <a:avLst/>
            </a:prstGeom>
            <a:noFill/>
            <a:ln>
              <a:solidFill>
                <a:schemeClr val="accent1"/>
              </a:solidFill>
            </a:ln>
          </p:spPr>
          <p:txBody>
            <a:bodyPr wrap="square" rtlCol="0" anchor="ctr">
              <a:noAutofit/>
            </a:bodyPr>
            <a:p>
              <a:pPr marL="158115" indent="-158115">
                <a:lnSpc>
                  <a:spcPct val="80000"/>
                </a:lnSpc>
                <a:spcBef>
                  <a:spcPct val="20000"/>
                </a:spcBef>
                <a:buFontTx/>
                <a:buChar char="•"/>
              </a:pPr>
              <a:endParaRPr lang="en-US" sz="1110" b="1" dirty="0">
                <a:solidFill>
                  <a:srgbClr val="000000"/>
                </a:solidFill>
                <a:latin typeface="华文楷体" panose="02010600040101010101" pitchFamily="2" charset="-122"/>
                <a:ea typeface="华文楷体" panose="02010600040101010101" pitchFamily="2" charset="-122"/>
              </a:endParaRPr>
            </a:p>
          </p:txBody>
        </p:sp>
        <p:sp>
          <p:nvSpPr>
            <p:cNvPr id="1051042" name="TextBox 1"/>
            <p:cNvSpPr txBox="1">
              <a:spLocks noChangeArrowheads="1"/>
            </p:cNvSpPr>
            <p:nvPr>
              <p:custDataLst>
                <p:tags r:id="rId11"/>
              </p:custDataLst>
            </p:nvPr>
          </p:nvSpPr>
          <p:spPr bwMode="auto">
            <a:xfrm>
              <a:off x="3961666" y="3341069"/>
              <a:ext cx="1351374" cy="718253"/>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a:spcAft>
                  <a:spcPts val="300"/>
                </a:spcAft>
                <a:buFont typeface="Arial" panose="020B0604020202020204" pitchFamily="34" charset="0"/>
                <a:buChar char="•"/>
                <a:defRPr sz="1000" kern="0">
                  <a:solidFill>
                    <a:srgbClr val="000000"/>
                  </a:solidFill>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dirty="0"/>
                <a:t>组织（子公司、部门）</a:t>
              </a:r>
              <a:endParaRPr lang="en-US" altLang="zh-CN" dirty="0"/>
            </a:p>
            <a:p>
              <a:r>
                <a:rPr lang="zh-CN" altLang="en-US" dirty="0"/>
                <a:t>员工（职位、职务、岗位）</a:t>
              </a:r>
              <a:endParaRPr lang="en-US" dirty="0"/>
            </a:p>
          </p:txBody>
        </p:sp>
        <p:sp>
          <p:nvSpPr>
            <p:cNvPr id="1051043" name="TextBox 1"/>
            <p:cNvSpPr txBox="1">
              <a:spLocks noChangeArrowheads="1"/>
            </p:cNvSpPr>
            <p:nvPr>
              <p:custDataLst>
                <p:tags r:id="rId12"/>
              </p:custDataLst>
            </p:nvPr>
          </p:nvSpPr>
          <p:spPr bwMode="auto">
            <a:xfrm>
              <a:off x="3952773" y="4149791"/>
              <a:ext cx="1351374" cy="576064"/>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a:buFont typeface="Arial" panose="020B0604020202020204" pitchFamily="34" charset="0"/>
                <a:buChar char="•"/>
              </a:pPr>
              <a:r>
                <a:rPr lang="zh-CN" altLang="en-US" sz="1000" dirty="0">
                  <a:solidFill>
                    <a:srgbClr val="000000"/>
                  </a:solidFill>
                  <a:latin typeface="华文楷体" panose="02010600040101010101" pitchFamily="2" charset="-122"/>
                  <a:ea typeface="华文楷体" panose="02010600040101010101" pitchFamily="2" charset="-122"/>
                </a:rPr>
                <a:t>人力资源部</a:t>
              </a:r>
              <a:endParaRPr lang="en-US" sz="1000" dirty="0">
                <a:solidFill>
                  <a:srgbClr val="000000"/>
                </a:solidFill>
                <a:latin typeface="华文楷体" panose="02010600040101010101" pitchFamily="2" charset="-122"/>
                <a:ea typeface="华文楷体" panose="02010600040101010101" pitchFamily="2" charset="-122"/>
              </a:endParaRPr>
            </a:p>
          </p:txBody>
        </p:sp>
        <p:sp>
          <p:nvSpPr>
            <p:cNvPr id="1051044" name="TextBox 1"/>
            <p:cNvSpPr txBox="1">
              <a:spLocks noChangeArrowheads="1"/>
            </p:cNvSpPr>
            <p:nvPr>
              <p:custDataLst>
                <p:tags r:id="rId13"/>
              </p:custDataLst>
            </p:nvPr>
          </p:nvSpPr>
          <p:spPr bwMode="auto">
            <a:xfrm>
              <a:off x="3961666" y="4887830"/>
              <a:ext cx="1351374" cy="816091"/>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2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sz="1000" dirty="0">
                  <a:solidFill>
                    <a:srgbClr val="000000"/>
                  </a:solidFill>
                </a:rPr>
                <a:t>所属企业人力资源相关部门</a:t>
              </a:r>
              <a:endParaRPr lang="en-US" sz="1000" dirty="0">
                <a:solidFill>
                  <a:srgbClr val="000000"/>
                </a:solidFill>
              </a:endParaRPr>
            </a:p>
          </p:txBody>
        </p:sp>
        <p:sp>
          <p:nvSpPr>
            <p:cNvPr id="1051045" name="TextBox 1"/>
            <p:cNvSpPr txBox="1">
              <a:spLocks noChangeArrowheads="1"/>
            </p:cNvSpPr>
            <p:nvPr>
              <p:custDataLst>
                <p:tags r:id="rId14"/>
              </p:custDataLst>
            </p:nvPr>
          </p:nvSpPr>
          <p:spPr bwMode="auto">
            <a:xfrm>
              <a:off x="938335" y="5949280"/>
              <a:ext cx="7324829" cy="576064"/>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0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pPr algn="ctr"/>
              <a:r>
                <a:rPr lang="zh-CN" altLang="en-US" dirty="0">
                  <a:solidFill>
                    <a:srgbClr val="000000"/>
                  </a:solidFill>
                </a:rPr>
                <a:t>科技质量部信息处牵头，各所属企业信息处相关人员参与</a:t>
              </a:r>
              <a:endParaRPr lang="en-US" dirty="0">
                <a:solidFill>
                  <a:srgbClr val="000000"/>
                </a:solidFill>
              </a:endParaRPr>
            </a:p>
          </p:txBody>
        </p:sp>
        <p:sp>
          <p:nvSpPr>
            <p:cNvPr id="1051046" name="Rectangle 25"/>
            <p:cNvSpPr>
              <a:spLocks noChangeArrowheads="1"/>
            </p:cNvSpPr>
            <p:nvPr/>
          </p:nvSpPr>
          <p:spPr bwMode="auto">
            <a:xfrm>
              <a:off x="5408567" y="3032962"/>
              <a:ext cx="1369159" cy="246689"/>
            </a:xfrm>
            <a:prstGeom prst="rect">
              <a:avLst/>
            </a:prstGeom>
            <a:solidFill>
              <a:srgbClr val="002776"/>
            </a:solidFill>
            <a:ln w="9525" algn="ctr">
              <a:noFill/>
              <a:miter lim="800000"/>
            </a:ln>
            <a:effectLst/>
          </p:spPr>
          <p:txBody>
            <a:bodyPr wrap="none" anchor="ctr"/>
            <a:p>
              <a:pPr algn="ctr">
                <a:lnSpc>
                  <a:spcPct val="80000"/>
                </a:lnSpc>
              </a:pPr>
              <a:r>
                <a:rPr lang="zh-CN" altLang="en-US" sz="1100" b="1" kern="0" dirty="0">
                  <a:solidFill>
                    <a:srgbClr val="FFFFFF"/>
                  </a:solidFill>
                  <a:latin typeface="华文楷体" panose="02010600040101010101" pitchFamily="2" charset="-122"/>
                </a:rPr>
                <a:t>营销组</a:t>
              </a:r>
              <a:endParaRPr lang="zh-CN" altLang="en-US" sz="1100" b="1" kern="0" dirty="0">
                <a:solidFill>
                  <a:srgbClr val="FFFFFF"/>
                </a:solidFill>
                <a:latin typeface="华文楷体" panose="02010600040101010101" pitchFamily="2" charset="-122"/>
              </a:endParaRPr>
            </a:p>
          </p:txBody>
        </p:sp>
        <p:sp>
          <p:nvSpPr>
            <p:cNvPr id="1051047" name="TextBox 1"/>
            <p:cNvSpPr txBox="1">
              <a:spLocks noChangeArrowheads="1"/>
            </p:cNvSpPr>
            <p:nvPr>
              <p:custDataLst>
                <p:tags r:id="rId15"/>
              </p:custDataLst>
            </p:nvPr>
          </p:nvSpPr>
          <p:spPr bwMode="auto">
            <a:xfrm>
              <a:off x="5426352" y="3341069"/>
              <a:ext cx="1351374" cy="718253"/>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a:spcAft>
                  <a:spcPts val="300"/>
                </a:spcAft>
                <a:buFont typeface="Arial" panose="020B0604020202020204" pitchFamily="34" charset="0"/>
                <a:buChar char="•"/>
                <a:defRPr sz="1000" kern="0">
                  <a:solidFill>
                    <a:srgbClr val="000000"/>
                  </a:solidFill>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dirty="0"/>
                <a:t>供应商</a:t>
              </a:r>
              <a:endParaRPr lang="en-US" altLang="zh-CN" dirty="0"/>
            </a:p>
            <a:p>
              <a:r>
                <a:rPr lang="zh-CN" altLang="en-US" dirty="0"/>
                <a:t>客户</a:t>
              </a:r>
              <a:endParaRPr lang="en-US" altLang="zh-CN" dirty="0"/>
            </a:p>
            <a:p>
              <a:r>
                <a:rPr lang="zh-CN" altLang="en-US" dirty="0"/>
                <a:t>产品</a:t>
              </a:r>
              <a:endParaRPr lang="en-US" altLang="zh-CN" dirty="0"/>
            </a:p>
            <a:p>
              <a:r>
                <a:rPr lang="zh-CN" altLang="en-US" dirty="0"/>
                <a:t>合同</a:t>
              </a:r>
              <a:endParaRPr lang="en-US" altLang="zh-CN" dirty="0">
                <a:sym typeface="宋体" panose="02010600030101010101" pitchFamily="2" charset="-122"/>
              </a:endParaRPr>
            </a:p>
          </p:txBody>
        </p:sp>
        <p:sp>
          <p:nvSpPr>
            <p:cNvPr id="1051048" name="TextBox 1"/>
            <p:cNvSpPr txBox="1">
              <a:spLocks noChangeArrowheads="1"/>
            </p:cNvSpPr>
            <p:nvPr>
              <p:custDataLst>
                <p:tags r:id="rId16"/>
              </p:custDataLst>
            </p:nvPr>
          </p:nvSpPr>
          <p:spPr bwMode="auto">
            <a:xfrm>
              <a:off x="5417459" y="4149791"/>
              <a:ext cx="1351374" cy="576064"/>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0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dirty="0">
                  <a:solidFill>
                    <a:srgbClr val="000000"/>
                  </a:solidFill>
                </a:rPr>
                <a:t>科技质量部牵头组织，各事业部负责具体数据梳理</a:t>
              </a:r>
              <a:endParaRPr lang="en-US" altLang="zh-CN" dirty="0">
                <a:solidFill>
                  <a:srgbClr val="000000"/>
                </a:solidFill>
              </a:endParaRPr>
            </a:p>
          </p:txBody>
        </p:sp>
        <p:sp>
          <p:nvSpPr>
            <p:cNvPr id="1051049" name="TextBox 1"/>
            <p:cNvSpPr txBox="1">
              <a:spLocks noChangeArrowheads="1"/>
            </p:cNvSpPr>
            <p:nvPr>
              <p:custDataLst>
                <p:tags r:id="rId17"/>
              </p:custDataLst>
            </p:nvPr>
          </p:nvSpPr>
          <p:spPr bwMode="auto">
            <a:xfrm>
              <a:off x="5426352" y="4887830"/>
              <a:ext cx="1351374" cy="816091"/>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0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zh-CN" altLang="en-US" dirty="0">
                  <a:solidFill>
                    <a:srgbClr val="000000"/>
                  </a:solidFill>
                </a:rPr>
                <a:t>证券法务部</a:t>
              </a:r>
              <a:endParaRPr lang="en-US" altLang="zh-CN" dirty="0">
                <a:solidFill>
                  <a:srgbClr val="000000"/>
                </a:solidFill>
              </a:endParaRPr>
            </a:p>
            <a:p>
              <a:r>
                <a:rPr lang="zh-CN" altLang="en-US" dirty="0">
                  <a:solidFill>
                    <a:srgbClr val="000000"/>
                  </a:solidFill>
                </a:rPr>
                <a:t>所属企业采购、市场相关部门</a:t>
              </a:r>
              <a:endParaRPr lang="en-US" dirty="0">
                <a:solidFill>
                  <a:srgbClr val="000000"/>
                </a:solidFill>
              </a:endParaRPr>
            </a:p>
            <a:p>
              <a:endParaRPr lang="en-US" dirty="0">
                <a:solidFill>
                  <a:srgbClr val="000000"/>
                </a:solidFill>
              </a:endParaRPr>
            </a:p>
          </p:txBody>
        </p:sp>
        <p:sp>
          <p:nvSpPr>
            <p:cNvPr id="1051050" name="Rectangle 25"/>
            <p:cNvSpPr>
              <a:spLocks noChangeArrowheads="1"/>
            </p:cNvSpPr>
            <p:nvPr/>
          </p:nvSpPr>
          <p:spPr bwMode="auto">
            <a:xfrm>
              <a:off x="6894005" y="3032962"/>
              <a:ext cx="1369159" cy="246689"/>
            </a:xfrm>
            <a:prstGeom prst="rect">
              <a:avLst/>
            </a:prstGeom>
            <a:solidFill>
              <a:srgbClr val="002776"/>
            </a:solidFill>
            <a:ln w="9525" algn="ctr">
              <a:noFill/>
              <a:miter lim="800000"/>
            </a:ln>
            <a:effectLst/>
          </p:spPr>
          <p:txBody>
            <a:bodyPr wrap="none" anchor="ctr"/>
            <a:p>
              <a:pPr algn="ctr">
                <a:lnSpc>
                  <a:spcPct val="80000"/>
                </a:lnSpc>
              </a:pPr>
              <a:r>
                <a:rPr lang="en-US" altLang="zh-CN" sz="1100" b="1" kern="0" dirty="0">
                  <a:solidFill>
                    <a:srgbClr val="FFFFFF"/>
                  </a:solidFill>
                  <a:latin typeface="华文楷体" panose="02010600040101010101" pitchFamily="2" charset="-122"/>
                </a:rPr>
                <a:t>……</a:t>
              </a:r>
              <a:r>
                <a:rPr lang="zh-CN" altLang="en-US" sz="1100" b="1" kern="0" dirty="0">
                  <a:solidFill>
                    <a:srgbClr val="FFFFFF"/>
                  </a:solidFill>
                  <a:latin typeface="华文楷体" panose="02010600040101010101" pitchFamily="2" charset="-122"/>
                </a:rPr>
                <a:t>组</a:t>
              </a:r>
              <a:endParaRPr lang="zh-CN" altLang="en-US" sz="1100" b="1" kern="0" dirty="0">
                <a:solidFill>
                  <a:srgbClr val="FFFFFF"/>
                </a:solidFill>
                <a:latin typeface="华文楷体" panose="02010600040101010101" pitchFamily="2" charset="-122"/>
              </a:endParaRPr>
            </a:p>
          </p:txBody>
        </p:sp>
        <p:sp>
          <p:nvSpPr>
            <p:cNvPr id="1051051" name="TextBox 1"/>
            <p:cNvSpPr txBox="1">
              <a:spLocks noChangeArrowheads="1"/>
            </p:cNvSpPr>
            <p:nvPr>
              <p:custDataLst>
                <p:tags r:id="rId18"/>
              </p:custDataLst>
            </p:nvPr>
          </p:nvSpPr>
          <p:spPr bwMode="auto">
            <a:xfrm>
              <a:off x="6911790" y="3341069"/>
              <a:ext cx="1351374" cy="718253"/>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eaLnBrk="1" hangingPunct="1">
                <a:spcAft>
                  <a:spcPts val="300"/>
                </a:spcAft>
                <a:buFont typeface="Arial" panose="020B0604020202020204" pitchFamily="34" charset="0"/>
                <a:buChar char="•"/>
              </a:pPr>
              <a:r>
                <a:rPr lang="en-US" altLang="zh-CN" sz="10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rPr>
                <a:t>……</a:t>
              </a:r>
              <a:endParaRPr lang="en-US" altLang="zh-CN" sz="1000" kern="0" dirty="0">
                <a:solidFill>
                  <a:srgbClr val="000000"/>
                </a:solidFill>
                <a:latin typeface="华文楷体" panose="02010600040101010101" pitchFamily="2" charset="-122"/>
                <a:ea typeface="华文楷体" panose="02010600040101010101" pitchFamily="2" charset="-122"/>
                <a:sym typeface="宋体" panose="02010600030101010101" pitchFamily="2" charset="-122"/>
              </a:endParaRPr>
            </a:p>
          </p:txBody>
        </p:sp>
        <p:sp>
          <p:nvSpPr>
            <p:cNvPr id="1051052" name="TextBox 1"/>
            <p:cNvSpPr txBox="1">
              <a:spLocks noChangeArrowheads="1"/>
            </p:cNvSpPr>
            <p:nvPr>
              <p:custDataLst>
                <p:tags r:id="rId19"/>
              </p:custDataLst>
            </p:nvPr>
          </p:nvSpPr>
          <p:spPr bwMode="auto">
            <a:xfrm>
              <a:off x="6902897" y="4149791"/>
              <a:ext cx="1351374" cy="576064"/>
            </a:xfrm>
            <a:prstGeom prst="rect">
              <a:avLst/>
            </a:prstGeom>
            <a:solidFill>
              <a:schemeClr val="accent1">
                <a:lumMod val="20000"/>
                <a:lumOff val="80000"/>
              </a:schemeClr>
            </a:solidFill>
            <a:ln>
              <a:noFill/>
            </a:ln>
          </p:spPr>
          <p:txBody>
            <a:bodyPr vert="horz" wrap="square" lIns="0" tIns="0" rIns="0" bIns="0" anchor="ctr">
              <a:noAutofit/>
            </a:bodyPr>
            <a:lstStyle>
              <a:lvl1pPr eaLnBrk="0" hangingPunct="0">
                <a:defRPr>
                  <a:solidFill>
                    <a:schemeClr val="tx1"/>
                  </a:solidFill>
                  <a:latin typeface="Arial" panose="020B0604020202020204" pitchFamily="34" charset="0"/>
                  <a:ea typeface="黑体" panose="02010609060101010101" pitchFamily="49" charset="-122"/>
                </a:defRPr>
              </a:lvl1pPr>
              <a:lvl2pPr marL="742950" indent="-285750" eaLnBrk="0" hangingPunct="0">
                <a:defRPr>
                  <a:solidFill>
                    <a:schemeClr val="tx1"/>
                  </a:solidFill>
                  <a:latin typeface="Arial" panose="020B0604020202020204" pitchFamily="34" charset="0"/>
                  <a:ea typeface="黑体" panose="02010609060101010101" pitchFamily="49" charset="-122"/>
                </a:defRPr>
              </a:lvl2pPr>
              <a:lvl3pPr marL="1143000" indent="-228600" eaLnBrk="0" hangingPunct="0">
                <a:defRPr>
                  <a:solidFill>
                    <a:schemeClr val="tx1"/>
                  </a:solidFill>
                  <a:latin typeface="Arial" panose="020B0604020202020204" pitchFamily="34" charset="0"/>
                  <a:ea typeface="黑体" panose="02010609060101010101" pitchFamily="49" charset="-122"/>
                </a:defRPr>
              </a:lvl3pPr>
              <a:lvl4pPr marL="1600200" indent="-228600" eaLnBrk="0" hangingPunct="0">
                <a:defRPr>
                  <a:solidFill>
                    <a:schemeClr val="tx1"/>
                  </a:solidFill>
                  <a:latin typeface="Arial" panose="020B0604020202020204" pitchFamily="34" charset="0"/>
                  <a:ea typeface="黑体" panose="02010609060101010101" pitchFamily="49" charset="-122"/>
                </a:defRPr>
              </a:lvl4pPr>
              <a:lvl5pPr marL="2057400" indent="-228600" eaLnBrk="0" hangingPunct="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171450" indent="-171450">
                <a:buFont typeface="Arial" panose="020B0604020202020204" pitchFamily="34" charset="0"/>
                <a:buChar char="•"/>
              </a:pPr>
              <a:r>
                <a:rPr lang="en-US" altLang="zh-CN" sz="1000" dirty="0">
                  <a:solidFill>
                    <a:srgbClr val="000000"/>
                  </a:solidFill>
                  <a:latin typeface="华文楷体" panose="02010600040101010101" pitchFamily="2" charset="-122"/>
                  <a:ea typeface="华文楷体" panose="02010600040101010101" pitchFamily="2" charset="-122"/>
                </a:rPr>
                <a:t>……</a:t>
              </a:r>
              <a:r>
                <a:rPr lang="zh-CN" altLang="en-US" sz="1000" dirty="0">
                  <a:solidFill>
                    <a:srgbClr val="000000"/>
                  </a:solidFill>
                  <a:latin typeface="华文楷体" panose="02010600040101010101" pitchFamily="2" charset="-122"/>
                  <a:ea typeface="华文楷体" panose="02010600040101010101" pitchFamily="2" charset="-122"/>
                </a:rPr>
                <a:t>部</a:t>
              </a:r>
              <a:endParaRPr lang="en-US" sz="1000" dirty="0">
                <a:solidFill>
                  <a:srgbClr val="000000"/>
                </a:solidFill>
                <a:latin typeface="华文楷体" panose="02010600040101010101" pitchFamily="2" charset="-122"/>
                <a:ea typeface="华文楷体" panose="02010600040101010101" pitchFamily="2" charset="-122"/>
              </a:endParaRPr>
            </a:p>
          </p:txBody>
        </p:sp>
        <p:sp>
          <p:nvSpPr>
            <p:cNvPr id="1051053" name="TextBox 1"/>
            <p:cNvSpPr txBox="1">
              <a:spLocks noChangeArrowheads="1"/>
            </p:cNvSpPr>
            <p:nvPr>
              <p:custDataLst>
                <p:tags r:id="rId20"/>
              </p:custDataLst>
            </p:nvPr>
          </p:nvSpPr>
          <p:spPr bwMode="auto">
            <a:xfrm>
              <a:off x="6911790" y="4887830"/>
              <a:ext cx="1351374" cy="816091"/>
            </a:xfrm>
            <a:prstGeom prst="rect">
              <a:avLst/>
            </a:prstGeom>
            <a:solidFill>
              <a:schemeClr val="accent1">
                <a:lumMod val="20000"/>
                <a:lumOff val="80000"/>
              </a:schemeClr>
            </a:solidFill>
            <a:ln>
              <a:noFill/>
            </a:ln>
          </p:spPr>
          <p:txBody>
            <a:bodyPr vert="horz" wrap="square" lIns="0" tIns="0" rIns="0" bIns="0" anchor="ctr">
              <a:noAutofit/>
            </a:bodyPr>
            <a:lstStyle>
              <a:defPPr>
                <a:defRPr lang="zh-TW"/>
              </a:defPPr>
              <a:lvl1pPr marL="171450" indent="-171450" eaLnBrk="0" hangingPunct="0">
                <a:buFont typeface="Arial" panose="020B0604020202020204" pitchFamily="34" charset="0"/>
                <a:buChar char="•"/>
                <a:defRPr sz="1200">
                  <a:latin typeface="华文楷体" panose="02010600040101010101" pitchFamily="2" charset="-122"/>
                  <a:ea typeface="华文楷体" panose="02010600040101010101" pitchFamily="2" charset="-122"/>
                </a:defRPr>
              </a:lvl1pPr>
              <a:lvl2pPr marL="742950" indent="-285750" eaLnBrk="0" hangingPunct="0">
                <a:defRPr>
                  <a:latin typeface="Arial" panose="020B0604020202020204" pitchFamily="34" charset="0"/>
                  <a:ea typeface="黑体" panose="02010609060101010101" pitchFamily="49" charset="-122"/>
                </a:defRPr>
              </a:lvl2pPr>
              <a:lvl3pPr marL="1143000" indent="-228600" eaLnBrk="0" hangingPunct="0">
                <a:defRPr>
                  <a:latin typeface="Arial" panose="020B0604020202020204" pitchFamily="34" charset="0"/>
                  <a:ea typeface="黑体" panose="02010609060101010101" pitchFamily="49" charset="-122"/>
                </a:defRPr>
              </a:lvl3pPr>
              <a:lvl4pPr marL="1600200" indent="-228600" eaLnBrk="0" hangingPunct="0">
                <a:defRPr>
                  <a:latin typeface="Arial" panose="020B0604020202020204" pitchFamily="34" charset="0"/>
                  <a:ea typeface="黑体" panose="02010609060101010101" pitchFamily="49" charset="-122"/>
                </a:defRPr>
              </a:lvl4pPr>
              <a:lvl5pPr marL="2057400" indent="-228600" eaLnBrk="0" hangingPunct="0">
                <a:defRPr>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latin typeface="Arial" panose="020B0604020202020204" pitchFamily="34" charset="0"/>
                  <a:ea typeface="黑体" panose="02010609060101010101" pitchFamily="49" charset="-122"/>
                </a:defRPr>
              </a:lvl9pPr>
            </a:lstStyle>
            <a:p>
              <a:r>
                <a:rPr lang="en-US" sz="1000" dirty="0">
                  <a:solidFill>
                    <a:srgbClr val="000000"/>
                  </a:solidFill>
                </a:rPr>
                <a:t>……</a:t>
              </a:r>
              <a:r>
                <a:rPr lang="zh-CN" altLang="en-US" sz="1000" dirty="0">
                  <a:solidFill>
                    <a:srgbClr val="000000"/>
                  </a:solidFill>
                </a:rPr>
                <a:t>部</a:t>
              </a:r>
              <a:endParaRPr lang="en-US" sz="1000" dirty="0">
                <a:solidFill>
                  <a:srgbClr val="000000"/>
                </a:solidFill>
              </a:endParaRPr>
            </a:p>
          </p:txBody>
        </p:sp>
      </p:grpSp>
      <p:cxnSp>
        <p:nvCxnSpPr>
          <p:cNvPr id="3146129" name="Elbow Connector 5"/>
          <p:cNvCxnSpPr>
            <a:stCxn id="1051016" idx="2"/>
            <a:endCxn id="1051030" idx="0"/>
          </p:cNvCxnSpPr>
          <p:nvPr/>
        </p:nvCxnSpPr>
        <p:spPr>
          <a:xfrm rot="5400000">
            <a:off x="2548812" y="1750229"/>
            <a:ext cx="203607" cy="2372525"/>
          </a:xfrm>
          <a:prstGeom prst="bentConnector3">
            <a:avLst/>
          </a:prstGeom>
          <a:noFill/>
          <a:ln w="9525">
            <a:solidFill>
              <a:srgbClr val="000000"/>
            </a:solidFill>
            <a:miter lim="800000"/>
          </a:ln>
        </p:spPr>
      </p:cxnSp>
      <p:cxnSp>
        <p:nvCxnSpPr>
          <p:cNvPr id="3146130" name="Elbow Connector 59"/>
          <p:cNvCxnSpPr>
            <a:stCxn id="1051016" idx="2"/>
            <a:endCxn id="1051040" idx="0"/>
          </p:cNvCxnSpPr>
          <p:nvPr/>
        </p:nvCxnSpPr>
        <p:spPr>
          <a:xfrm rot="16200000" flipH="1">
            <a:off x="3752277" y="2919287"/>
            <a:ext cx="198274" cy="29075"/>
          </a:xfrm>
          <a:prstGeom prst="bentConnector3">
            <a:avLst>
              <a:gd name="adj1" fmla="val 50000"/>
            </a:avLst>
          </a:prstGeom>
          <a:noFill/>
          <a:ln w="9525">
            <a:solidFill>
              <a:srgbClr val="000000"/>
            </a:solidFill>
            <a:miter lim="800000"/>
          </a:ln>
        </p:spPr>
      </p:cxnSp>
      <p:cxnSp>
        <p:nvCxnSpPr>
          <p:cNvPr id="3146131" name="Elbow Connector 62"/>
          <p:cNvCxnSpPr>
            <a:stCxn id="1051016" idx="2"/>
            <a:endCxn id="1051035" idx="0"/>
          </p:cNvCxnSpPr>
          <p:nvPr/>
        </p:nvCxnSpPr>
        <p:spPr>
          <a:xfrm rot="5400000">
            <a:off x="3149012" y="2350429"/>
            <a:ext cx="203607" cy="1172125"/>
          </a:xfrm>
          <a:prstGeom prst="bentConnector3">
            <a:avLst>
              <a:gd name="adj1" fmla="val 50000"/>
            </a:avLst>
          </a:prstGeom>
          <a:noFill/>
          <a:ln w="9525">
            <a:solidFill>
              <a:srgbClr val="000000"/>
            </a:solidFill>
            <a:miter lim="800000"/>
          </a:ln>
        </p:spPr>
      </p:cxnSp>
      <p:cxnSp>
        <p:nvCxnSpPr>
          <p:cNvPr id="3146132" name="Elbow Connector 65"/>
          <p:cNvCxnSpPr>
            <a:stCxn id="1051016" idx="2"/>
            <a:endCxn id="1051046" idx="0"/>
          </p:cNvCxnSpPr>
          <p:nvPr/>
        </p:nvCxnSpPr>
        <p:spPr>
          <a:xfrm rot="16200000" flipH="1">
            <a:off x="4334018" y="2337546"/>
            <a:ext cx="198274" cy="1192557"/>
          </a:xfrm>
          <a:prstGeom prst="bentConnector3">
            <a:avLst>
              <a:gd name="adj1" fmla="val 50000"/>
            </a:avLst>
          </a:prstGeom>
          <a:noFill/>
          <a:ln w="9525">
            <a:solidFill>
              <a:srgbClr val="000000"/>
            </a:solidFill>
            <a:miter lim="800000"/>
          </a:ln>
        </p:spPr>
      </p:cxnSp>
      <p:cxnSp>
        <p:nvCxnSpPr>
          <p:cNvPr id="3146133" name="Elbow Connector 68"/>
          <p:cNvCxnSpPr>
            <a:stCxn id="1051016" idx="2"/>
            <a:endCxn id="1051050" idx="0"/>
          </p:cNvCxnSpPr>
          <p:nvPr/>
        </p:nvCxnSpPr>
        <p:spPr>
          <a:xfrm rot="16200000" flipH="1">
            <a:off x="4924001" y="1747563"/>
            <a:ext cx="198274" cy="2372523"/>
          </a:xfrm>
          <a:prstGeom prst="bentConnector3">
            <a:avLst>
              <a:gd name="adj1" fmla="val 50000"/>
            </a:avLst>
          </a:prstGeom>
          <a:noFill/>
          <a:ln w="9525">
            <a:solidFill>
              <a:srgbClr val="000000"/>
            </a:solidFill>
            <a:miter lim="800000"/>
          </a:ln>
        </p:spPr>
      </p:cxnSp>
      <p:sp>
        <p:nvSpPr>
          <p:cNvPr id="1051054" name="TextBox 47"/>
          <p:cNvSpPr txBox="1"/>
          <p:nvPr/>
        </p:nvSpPr>
        <p:spPr>
          <a:xfrm>
            <a:off x="6465168" y="1383989"/>
            <a:ext cx="2709353" cy="727727"/>
          </a:xfrm>
          <a:prstGeom prst="rect">
            <a:avLst/>
          </a:prstGeom>
          <a:noFill/>
          <a:ln>
            <a:solidFill>
              <a:schemeClr val="accent1"/>
            </a:solidFill>
          </a:ln>
        </p:spPr>
        <p:txBody>
          <a:bodyPr wrap="square" rtlCol="0" anchor="ctr">
            <a:noAutofit/>
          </a:bodyPr>
          <a:lstStyle>
            <a:defPPr>
              <a:defRPr lang="zh-TW"/>
            </a:defPPr>
            <a:lvl1pPr marL="171450" indent="-171450">
              <a:lnSpc>
                <a:spcPct val="80000"/>
              </a:lnSpc>
              <a:spcBef>
                <a:spcPct val="20000"/>
              </a:spcBef>
              <a:buFontTx/>
              <a:buChar char="•"/>
              <a:defRPr sz="1200">
                <a:solidFill>
                  <a:srgbClr val="000000"/>
                </a:solidFill>
                <a:latin typeface="华文楷体" panose="02010600040101010101" pitchFamily="2" charset="-122"/>
              </a:defRPr>
            </a:lvl1pPr>
          </a:lstStyle>
          <a:p>
            <a:pPr marL="0" indent="0">
              <a:buFontTx/>
              <a:buNone/>
            </a:pPr>
            <a:r>
              <a:rPr lang="zh-CN" altLang="en-US" sz="1000" kern="0" dirty="0">
                <a:cs typeface="Times New Roman" panose="02020603050405020304" pitchFamily="18" charset="0"/>
              </a:rPr>
              <a:t>集团和所属企业主要领导组成，主要负责：</a:t>
            </a:r>
            <a:endParaRPr lang="en-US" altLang="zh-CN" sz="1000" kern="0" dirty="0">
              <a:cs typeface="Times New Roman" panose="02020603050405020304" pitchFamily="18" charset="0"/>
            </a:endParaRPr>
          </a:p>
          <a:p>
            <a:r>
              <a:rPr lang="zh-CN" altLang="en-US" sz="1000" dirty="0"/>
              <a:t>制定数据管理和共享战略</a:t>
            </a:r>
            <a:endParaRPr lang="zh-CN" altLang="en-US" sz="1000" dirty="0"/>
          </a:p>
          <a:p>
            <a:r>
              <a:rPr lang="zh-CN" altLang="en-US" sz="1000" dirty="0"/>
              <a:t>预算及资源批准</a:t>
            </a:r>
            <a:endParaRPr lang="en-US" altLang="zh-CN" sz="1000" dirty="0"/>
          </a:p>
          <a:p>
            <a:r>
              <a:rPr lang="zh-CN" altLang="en-US" sz="1000" dirty="0"/>
              <a:t>制定主数据质量考核政策</a:t>
            </a:r>
            <a:endParaRPr lang="en-US" altLang="zh-CN" sz="1000" dirty="0"/>
          </a:p>
          <a:p>
            <a:r>
              <a:rPr lang="zh-CN" altLang="en-US" sz="1000" dirty="0"/>
              <a:t>整体工作的审核</a:t>
            </a:r>
            <a:endParaRPr lang="en-US" sz="1000" dirty="0">
              <a:ea typeface="华文楷体" panose="02010600040101010101" pitchFamily="2" charset="-122"/>
            </a:endParaRPr>
          </a:p>
        </p:txBody>
      </p:sp>
      <p:sp>
        <p:nvSpPr>
          <p:cNvPr id="1051055" name="TextBox 72"/>
          <p:cNvSpPr txBox="1"/>
          <p:nvPr/>
        </p:nvSpPr>
        <p:spPr>
          <a:xfrm>
            <a:off x="7041231" y="2175258"/>
            <a:ext cx="2133289" cy="1104392"/>
          </a:xfrm>
          <a:prstGeom prst="rect">
            <a:avLst/>
          </a:prstGeom>
          <a:noFill/>
          <a:ln>
            <a:solidFill>
              <a:schemeClr val="accent1"/>
            </a:solidFill>
          </a:ln>
        </p:spPr>
        <p:txBody>
          <a:bodyPr wrap="square" rtlCol="0" anchor="ctr">
            <a:noAutofit/>
          </a:bodyPr>
          <a:lstStyle>
            <a:defPPr>
              <a:defRPr lang="zh-TW"/>
            </a:defPPr>
            <a:lvl1pPr marL="171450" indent="-171450">
              <a:lnSpc>
                <a:spcPct val="80000"/>
              </a:lnSpc>
              <a:spcBef>
                <a:spcPct val="20000"/>
              </a:spcBef>
              <a:buFontTx/>
              <a:buChar char="•"/>
              <a:defRPr sz="1200">
                <a:solidFill>
                  <a:srgbClr val="000000"/>
                </a:solidFill>
                <a:latin typeface="华文楷体" panose="02010600040101010101" pitchFamily="2" charset="-122"/>
              </a:defRPr>
            </a:lvl1pPr>
          </a:lstStyle>
          <a:p>
            <a:pPr marL="0" indent="0">
              <a:buFontTx/>
              <a:buNone/>
            </a:pPr>
            <a:r>
              <a:rPr lang="zh-CN" altLang="en-US" sz="1000" dirty="0"/>
              <a:t>科技管理部领导任组长，组员为主管业务部门领导，主要负责：</a:t>
            </a:r>
            <a:endParaRPr lang="en-US" altLang="zh-CN" sz="1000" dirty="0"/>
          </a:p>
          <a:p>
            <a:r>
              <a:rPr lang="zh-CN" altLang="en-US" sz="1000" dirty="0"/>
              <a:t>明确数据管理的流程、制度、组织和职责，解决管理过程中的重大问题；</a:t>
            </a:r>
            <a:endParaRPr lang="en-US" sz="1000" dirty="0">
              <a:ea typeface="华文楷体" panose="02010600040101010101" pitchFamily="2" charset="-122"/>
            </a:endParaRPr>
          </a:p>
          <a:p>
            <a:r>
              <a:rPr lang="zh-CN" altLang="en-US" sz="1000" dirty="0"/>
              <a:t>负责协调资源；</a:t>
            </a:r>
            <a:endParaRPr lang="en-US" sz="1000" dirty="0">
              <a:ea typeface="华文楷体" panose="02010600040101010101" pitchFamily="2" charset="-122"/>
            </a:endParaRPr>
          </a:p>
          <a:p>
            <a:r>
              <a:rPr lang="zh-CN" altLang="en-US" sz="1000" dirty="0"/>
              <a:t>负责制定并发布管理制度和标准</a:t>
            </a:r>
            <a:endParaRPr lang="en-US" altLang="zh-CN" sz="1000" dirty="0"/>
          </a:p>
        </p:txBody>
      </p:sp>
      <p:sp>
        <p:nvSpPr>
          <p:cNvPr id="1051056" name="TextBox 80"/>
          <p:cNvSpPr txBox="1"/>
          <p:nvPr/>
        </p:nvSpPr>
        <p:spPr>
          <a:xfrm>
            <a:off x="7041232" y="5949280"/>
            <a:ext cx="2133288" cy="576064"/>
          </a:xfrm>
          <a:prstGeom prst="rect">
            <a:avLst/>
          </a:prstGeom>
          <a:noFill/>
          <a:ln>
            <a:solidFill>
              <a:schemeClr val="accent1"/>
            </a:solidFill>
          </a:ln>
        </p:spPr>
        <p:txBody>
          <a:bodyPr wrap="square" rtlCol="0" anchor="ctr">
            <a:noAutofit/>
          </a:bodyPr>
          <a:lstStyle>
            <a:defPPr>
              <a:defRPr lang="zh-TW"/>
            </a:defPPr>
            <a:lvl1pPr marL="171450" indent="-171450">
              <a:lnSpc>
                <a:spcPct val="80000"/>
              </a:lnSpc>
              <a:spcBef>
                <a:spcPct val="20000"/>
              </a:spcBef>
              <a:buFontTx/>
              <a:buChar char="•"/>
              <a:defRPr sz="1200">
                <a:solidFill>
                  <a:srgbClr val="000000"/>
                </a:solidFill>
                <a:latin typeface="华文楷体" panose="02010600040101010101" pitchFamily="2" charset="-122"/>
              </a:defRPr>
            </a:lvl1pPr>
          </a:lstStyle>
          <a:p>
            <a:r>
              <a:rPr lang="zh-CN" altLang="en-US" sz="1000" dirty="0"/>
              <a:t>为业务梳理提供技术支持</a:t>
            </a:r>
            <a:endParaRPr lang="en-US" altLang="zh-CN" sz="1000" dirty="0"/>
          </a:p>
          <a:p>
            <a:r>
              <a:rPr lang="zh-CN" altLang="en-US" sz="1000" dirty="0"/>
              <a:t>参与系统方案讨论</a:t>
            </a:r>
            <a:endParaRPr lang="en-US" altLang="zh-CN" sz="1000" dirty="0"/>
          </a:p>
          <a:p>
            <a:r>
              <a:rPr lang="zh-CN" altLang="en-US" sz="1000" dirty="0"/>
              <a:t>解决系统相关软硬件问题</a:t>
            </a:r>
            <a:endParaRPr lang="en-US" altLang="zh-CN" sz="1000" dirty="0"/>
          </a:p>
        </p:txBody>
      </p:sp>
      <p:sp>
        <p:nvSpPr>
          <p:cNvPr id="1051057" name="Isosceles Triangle 15"/>
          <p:cNvSpPr/>
          <p:nvPr/>
        </p:nvSpPr>
        <p:spPr>
          <a:xfrm rot="5400000">
            <a:off x="6338073" y="2628512"/>
            <a:ext cx="1104390" cy="197886"/>
          </a:xfrm>
          <a:prstGeom prst="triangle">
            <a:avLst/>
          </a:prstGeom>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noAutofit/>
          </a:bodyPr>
          <a:p>
            <a:pPr algn="ctr"/>
            <a:r>
              <a:rPr lang="zh-CN" altLang="en-US" sz="1100" dirty="0">
                <a:solidFill>
                  <a:srgbClr val="002060"/>
                </a:solidFill>
                <a:latin typeface="华文楷体" panose="02010600040101010101" pitchFamily="2" charset="-122"/>
              </a:rPr>
              <a:t>职责</a:t>
            </a:r>
            <a:endParaRPr lang="en-US" sz="1100" dirty="0">
              <a:solidFill>
                <a:srgbClr val="002060"/>
              </a:solidFill>
              <a:latin typeface="华文楷体" panose="02010600040101010101" pitchFamily="2" charset="-122"/>
              <a:ea typeface="华文楷体" panose="02010600040101010101" pitchFamily="2" charset="-122"/>
            </a:endParaRPr>
          </a:p>
        </p:txBody>
      </p:sp>
      <p:sp>
        <p:nvSpPr>
          <p:cNvPr id="1051058" name="Isosceles Triangle 76"/>
          <p:cNvSpPr/>
          <p:nvPr/>
        </p:nvSpPr>
        <p:spPr>
          <a:xfrm rot="5400000">
            <a:off x="6569089" y="4393086"/>
            <a:ext cx="664123" cy="176115"/>
          </a:xfrm>
          <a:prstGeom prst="triangle">
            <a:avLst/>
          </a:prstGeom>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noAutofit/>
          </a:bodyPr>
          <a:p>
            <a:pPr algn="ctr"/>
            <a:r>
              <a:rPr lang="zh-CN" altLang="en-US" sz="1100" dirty="0">
                <a:solidFill>
                  <a:srgbClr val="002060"/>
                </a:solidFill>
                <a:latin typeface="华文楷体" panose="02010600040101010101" pitchFamily="2" charset="-122"/>
              </a:rPr>
              <a:t>职责</a:t>
            </a:r>
            <a:endParaRPr lang="en-US" sz="1100" dirty="0">
              <a:solidFill>
                <a:srgbClr val="002060"/>
              </a:solidFill>
              <a:latin typeface="华文楷体" panose="02010600040101010101" pitchFamily="2" charset="-122"/>
              <a:ea typeface="华文楷体" panose="02010600040101010101" pitchFamily="2" charset="-122"/>
            </a:endParaRPr>
          </a:p>
        </p:txBody>
      </p:sp>
      <p:sp>
        <p:nvSpPr>
          <p:cNvPr id="1051059" name="TextBox 77"/>
          <p:cNvSpPr txBox="1"/>
          <p:nvPr/>
        </p:nvSpPr>
        <p:spPr>
          <a:xfrm>
            <a:off x="7041232" y="4149080"/>
            <a:ext cx="2131344" cy="738750"/>
          </a:xfrm>
          <a:prstGeom prst="rect">
            <a:avLst/>
          </a:prstGeom>
          <a:noFill/>
          <a:ln>
            <a:solidFill>
              <a:schemeClr val="accent1"/>
            </a:solidFill>
          </a:ln>
        </p:spPr>
        <p:txBody>
          <a:bodyPr wrap="square" rtlCol="0" anchor="ctr">
            <a:noAutofit/>
          </a:bodyPr>
          <a:lstStyle>
            <a:defPPr>
              <a:defRPr lang="zh-TW"/>
            </a:defPPr>
            <a:lvl1pPr marL="171450" indent="-171450">
              <a:lnSpc>
                <a:spcPct val="80000"/>
              </a:lnSpc>
              <a:spcBef>
                <a:spcPct val="20000"/>
              </a:spcBef>
              <a:buFontTx/>
              <a:buChar char="•"/>
              <a:defRPr sz="1200">
                <a:solidFill>
                  <a:srgbClr val="000000"/>
                </a:solidFill>
                <a:latin typeface="华文楷体" panose="02010600040101010101" pitchFamily="2" charset="-122"/>
              </a:defRPr>
            </a:lvl1pPr>
          </a:lstStyle>
          <a:p>
            <a:r>
              <a:rPr lang="zh-CN" altLang="en-US" sz="1000" dirty="0"/>
              <a:t>负责本小组相关数据所有工作的管理，并协调熟悉业务人员参与执行主要工作</a:t>
            </a:r>
            <a:endParaRPr lang="en-US" altLang="zh-CN" sz="1000" dirty="0"/>
          </a:p>
        </p:txBody>
      </p:sp>
      <p:sp>
        <p:nvSpPr>
          <p:cNvPr id="1051060" name="Isosceles Triangle 78"/>
          <p:cNvSpPr/>
          <p:nvPr/>
        </p:nvSpPr>
        <p:spPr>
          <a:xfrm rot="5400000">
            <a:off x="6622119" y="6172115"/>
            <a:ext cx="544205" cy="162254"/>
          </a:xfrm>
          <a:prstGeom prst="triangle">
            <a:avLst/>
          </a:prstGeom>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noAutofit/>
          </a:bodyPr>
          <a:p>
            <a:pPr algn="ctr"/>
            <a:r>
              <a:rPr lang="zh-CN" altLang="en-US" sz="1100" dirty="0">
                <a:solidFill>
                  <a:srgbClr val="002060"/>
                </a:solidFill>
                <a:latin typeface="华文楷体" panose="02010600040101010101" pitchFamily="2" charset="-122"/>
              </a:rPr>
              <a:t>职责</a:t>
            </a:r>
            <a:endParaRPr lang="en-US" sz="1100" dirty="0">
              <a:solidFill>
                <a:srgbClr val="002060"/>
              </a:solidFill>
              <a:latin typeface="华文楷体" panose="02010600040101010101" pitchFamily="2" charset="-122"/>
              <a:ea typeface="华文楷体" panose="02010600040101010101" pitchFamily="2" charset="-122"/>
            </a:endParaRPr>
          </a:p>
        </p:txBody>
      </p:sp>
      <p:sp>
        <p:nvSpPr>
          <p:cNvPr id="1051061" name="Isosceles Triangle 80"/>
          <p:cNvSpPr/>
          <p:nvPr/>
        </p:nvSpPr>
        <p:spPr>
          <a:xfrm rot="5400000">
            <a:off x="6608270" y="5223338"/>
            <a:ext cx="579783" cy="170131"/>
          </a:xfrm>
          <a:prstGeom prst="triangle">
            <a:avLst/>
          </a:prstGeom>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noAutofit/>
          </a:bodyPr>
          <a:p>
            <a:pPr algn="ctr"/>
            <a:r>
              <a:rPr lang="zh-CN" altLang="en-US" sz="1100" dirty="0">
                <a:solidFill>
                  <a:srgbClr val="002060"/>
                </a:solidFill>
                <a:latin typeface="华文楷体" panose="02010600040101010101" pitchFamily="2" charset="-122"/>
              </a:rPr>
              <a:t>职责</a:t>
            </a:r>
            <a:endParaRPr lang="en-US" sz="1100" dirty="0">
              <a:solidFill>
                <a:srgbClr val="002060"/>
              </a:solidFill>
              <a:latin typeface="华文楷体" panose="02010600040101010101" pitchFamily="2" charset="-122"/>
              <a:ea typeface="华文楷体" panose="02010600040101010101" pitchFamily="2" charset="-122"/>
            </a:endParaRPr>
          </a:p>
        </p:txBody>
      </p:sp>
      <p:sp>
        <p:nvSpPr>
          <p:cNvPr id="1051062" name="TextBox 81"/>
          <p:cNvSpPr txBox="1"/>
          <p:nvPr/>
        </p:nvSpPr>
        <p:spPr>
          <a:xfrm>
            <a:off x="7035249" y="5018510"/>
            <a:ext cx="2139271" cy="576064"/>
          </a:xfrm>
          <a:prstGeom prst="rect">
            <a:avLst/>
          </a:prstGeom>
          <a:noFill/>
          <a:ln>
            <a:solidFill>
              <a:schemeClr val="accent1"/>
            </a:solidFill>
          </a:ln>
        </p:spPr>
        <p:txBody>
          <a:bodyPr wrap="square" rtlCol="0" anchor="ctr">
            <a:noAutofit/>
          </a:bodyPr>
          <a:lstStyle>
            <a:defPPr>
              <a:defRPr lang="zh-TW"/>
            </a:defPPr>
            <a:lvl1pPr marL="171450" indent="-171450">
              <a:lnSpc>
                <a:spcPct val="80000"/>
              </a:lnSpc>
              <a:spcBef>
                <a:spcPct val="20000"/>
              </a:spcBef>
              <a:buFontTx/>
              <a:buChar char="•"/>
              <a:defRPr sz="1200">
                <a:solidFill>
                  <a:srgbClr val="000000"/>
                </a:solidFill>
                <a:latin typeface="华文楷体" panose="02010600040101010101" pitchFamily="2" charset="-122"/>
              </a:defRPr>
            </a:lvl1pPr>
          </a:lstStyle>
          <a:p>
            <a:r>
              <a:rPr lang="zh-CN" altLang="en-US" sz="1000" dirty="0"/>
              <a:t>各相关部门指定专人作为接口人全权负责本部门数据相关工作，并协调熟悉业务人员参与执行主要工作</a:t>
            </a:r>
            <a:endParaRPr lang="en-US" altLang="zh-CN" sz="1000" dirty="0"/>
          </a:p>
        </p:txBody>
      </p:sp>
      <p:sp>
        <p:nvSpPr>
          <p:cNvPr id="1051063" name="Isosceles Triangle 82"/>
          <p:cNvSpPr/>
          <p:nvPr/>
        </p:nvSpPr>
        <p:spPr>
          <a:xfrm rot="5400000">
            <a:off x="5957164" y="1630591"/>
            <a:ext cx="728714" cy="224241"/>
          </a:xfrm>
          <a:prstGeom prst="triangle">
            <a:avLst/>
          </a:prstGeom>
          <a:ln>
            <a:noFill/>
          </a:ln>
        </p:spPr>
        <p:style>
          <a:lnRef idx="3">
            <a:schemeClr val="lt1"/>
          </a:lnRef>
          <a:fillRef idx="1">
            <a:schemeClr val="accent2"/>
          </a:fillRef>
          <a:effectRef idx="1">
            <a:schemeClr val="accent2"/>
          </a:effectRef>
          <a:fontRef idx="minor">
            <a:schemeClr val="lt1"/>
          </a:fontRef>
        </p:style>
        <p:txBody>
          <a:bodyPr vert="vert270" wrap="square" rtlCol="0" anchor="ctr">
            <a:noAutofit/>
          </a:bodyPr>
          <a:p>
            <a:pPr algn="ctr"/>
            <a:r>
              <a:rPr lang="zh-CN" altLang="en-US" sz="1100" dirty="0">
                <a:solidFill>
                  <a:srgbClr val="002060"/>
                </a:solidFill>
                <a:latin typeface="华文楷体" panose="02010600040101010101" pitchFamily="2" charset="-122"/>
              </a:rPr>
              <a:t>职责</a:t>
            </a:r>
            <a:endParaRPr lang="en-US" sz="1100" dirty="0">
              <a:solidFill>
                <a:srgbClr val="002060"/>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477" name=""/>
        <p:cNvGrpSpPr/>
        <p:nvPr/>
      </p:nvGrpSpPr>
      <p:grpSpPr>
        <a:xfrm>
          <a:off x="0" y="0"/>
          <a:ext cx="0" cy="0"/>
          <a:chOff x="0" y="0"/>
          <a:chExt cx="0" cy="0"/>
        </a:xfrm>
      </p:grpSpPr>
      <p:sp>
        <p:nvSpPr>
          <p:cNvPr id="1051064" name="Title 2"/>
          <p:cNvSpPr>
            <a:spLocks noGrp="1"/>
          </p:cNvSpPr>
          <p:nvPr>
            <p:ph type="title"/>
          </p:nvPr>
        </p:nvSpPr>
        <p:spPr/>
        <p:txBody>
          <a:bodyPr vert="horz" lIns="0" tIns="0" rIns="0" bIns="0" rtlCol="0" anchor="t" anchorCtr="0">
            <a:noAutofit/>
          </a:bodyPr>
          <a:p>
            <a:pPr>
              <a:lnSpc>
                <a:spcPts val="2400"/>
              </a:lnSpc>
            </a:pPr>
            <a:r>
              <a:rPr lang="zh-CN" altLang="en-US" dirty="0">
                <a:solidFill>
                  <a:schemeClr val="tx1"/>
                </a:solidFill>
                <a:latin typeface="华文楷体" panose="02010600040101010101" pitchFamily="2" charset="-122"/>
                <a:ea typeface="华文楷体" panose="02010600040101010101" pitchFamily="2" charset="-122"/>
              </a:rPr>
              <a:t>德勤建议主数据标准规范包含以下方面内容：</a:t>
            </a:r>
            <a:endParaRPr lang="en-US" dirty="0">
              <a:solidFill>
                <a:schemeClr val="tx1"/>
              </a:solidFill>
              <a:latin typeface="华文楷体" panose="02010600040101010101" pitchFamily="2" charset="-122"/>
              <a:ea typeface="华文楷体" panose="02010600040101010101" pitchFamily="2" charset="-122"/>
            </a:endParaRPr>
          </a:p>
        </p:txBody>
      </p:sp>
      <p:sp>
        <p:nvSpPr>
          <p:cNvPr id="1051065" name="Freeform 5"/>
          <p:cNvSpPr/>
          <p:nvPr/>
        </p:nvSpPr>
        <p:spPr>
          <a:xfrm>
            <a:off x="562896" y="5618806"/>
            <a:ext cx="5492346" cy="890138"/>
          </a:xfrm>
          <a:custGeom>
            <a:avLst/>
            <a:gdLst>
              <a:gd name="connsiteX0" fmla="*/ 0 w 6604000"/>
              <a:gd name="connsiteY0" fmla="*/ 137583 h 1375833"/>
              <a:gd name="connsiteX1" fmla="*/ 137583 w 6604000"/>
              <a:gd name="connsiteY1" fmla="*/ 0 h 1375833"/>
              <a:gd name="connsiteX2" fmla="*/ 6466417 w 6604000"/>
              <a:gd name="connsiteY2" fmla="*/ 0 h 1375833"/>
              <a:gd name="connsiteX3" fmla="*/ 6604000 w 6604000"/>
              <a:gd name="connsiteY3" fmla="*/ 137583 h 1375833"/>
              <a:gd name="connsiteX4" fmla="*/ 6604000 w 6604000"/>
              <a:gd name="connsiteY4" fmla="*/ 1238250 h 1375833"/>
              <a:gd name="connsiteX5" fmla="*/ 6466417 w 6604000"/>
              <a:gd name="connsiteY5" fmla="*/ 1375833 h 1375833"/>
              <a:gd name="connsiteX6" fmla="*/ 137583 w 6604000"/>
              <a:gd name="connsiteY6" fmla="*/ 1375833 h 1375833"/>
              <a:gd name="connsiteX7" fmla="*/ 0 w 6604000"/>
              <a:gd name="connsiteY7" fmla="*/ 1238250 h 1375833"/>
              <a:gd name="connsiteX8" fmla="*/ 0 w 6604000"/>
              <a:gd name="connsiteY8" fmla="*/ 137583 h 137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00" h="1375833">
                <a:moveTo>
                  <a:pt x="0" y="137583"/>
                </a:moveTo>
                <a:cubicBezTo>
                  <a:pt x="0" y="61598"/>
                  <a:pt x="61598" y="0"/>
                  <a:pt x="137583" y="0"/>
                </a:cubicBezTo>
                <a:lnTo>
                  <a:pt x="6466417" y="0"/>
                </a:lnTo>
                <a:cubicBezTo>
                  <a:pt x="6542402" y="0"/>
                  <a:pt x="6604000" y="61598"/>
                  <a:pt x="6604000" y="137583"/>
                </a:cubicBezTo>
                <a:lnTo>
                  <a:pt x="6604000" y="1238250"/>
                </a:lnTo>
                <a:cubicBezTo>
                  <a:pt x="6604000" y="1314235"/>
                  <a:pt x="6542402" y="1375833"/>
                  <a:pt x="6466417" y="1375833"/>
                </a:cubicBezTo>
                <a:lnTo>
                  <a:pt x="137583" y="1375833"/>
                </a:lnTo>
                <a:cubicBezTo>
                  <a:pt x="61598" y="1375833"/>
                  <a:pt x="0" y="1314235"/>
                  <a:pt x="0" y="1238250"/>
                </a:cubicBezTo>
                <a:lnTo>
                  <a:pt x="0" y="137583"/>
                </a:lnTo>
                <a:close/>
              </a:path>
            </a:pathLst>
          </a:custGeom>
          <a:solidFill>
            <a:schemeClr val="bg1"/>
          </a:solidFill>
          <a:ln w="25400" cap="flat" cmpd="sng" algn="ctr">
            <a:solidFill>
              <a:srgbClr val="002776"/>
            </a:solidFill>
            <a:prstDash val="solid"/>
          </a:ln>
          <a:effectLst/>
        </p:spPr>
        <p:txBody>
          <a:bodyPr spcFirstLastPara="0" vert="horz" wrap="square" lIns="1530773" tIns="72390" rIns="72391" bIns="72390" numCol="1" spcCol="1270" anchor="ctr" anchorCtr="0">
            <a:noAutofit/>
          </a:bodyPr>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数据访问权限规范</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endParaRPr lang="en-US" altLang="zh-CN" sz="1400" kern="0" dirty="0">
              <a:solidFill>
                <a:srgbClr val="000000"/>
              </a:solidFill>
              <a:latin typeface="华文楷体" panose="02010600040101010101" pitchFamily="2" charset="-122"/>
            </a:endParaRPr>
          </a:p>
        </p:txBody>
      </p:sp>
      <p:sp>
        <p:nvSpPr>
          <p:cNvPr id="1051066" name="Freeform 6"/>
          <p:cNvSpPr/>
          <p:nvPr/>
        </p:nvSpPr>
        <p:spPr>
          <a:xfrm>
            <a:off x="533400" y="1412776"/>
            <a:ext cx="5492346" cy="976138"/>
          </a:xfrm>
          <a:custGeom>
            <a:avLst/>
            <a:gdLst>
              <a:gd name="connsiteX0" fmla="*/ 0 w 6604000"/>
              <a:gd name="connsiteY0" fmla="*/ 137583 h 1375833"/>
              <a:gd name="connsiteX1" fmla="*/ 137583 w 6604000"/>
              <a:gd name="connsiteY1" fmla="*/ 0 h 1375833"/>
              <a:gd name="connsiteX2" fmla="*/ 6466417 w 6604000"/>
              <a:gd name="connsiteY2" fmla="*/ 0 h 1375833"/>
              <a:gd name="connsiteX3" fmla="*/ 6604000 w 6604000"/>
              <a:gd name="connsiteY3" fmla="*/ 137583 h 1375833"/>
              <a:gd name="connsiteX4" fmla="*/ 6604000 w 6604000"/>
              <a:gd name="connsiteY4" fmla="*/ 1238250 h 1375833"/>
              <a:gd name="connsiteX5" fmla="*/ 6466417 w 6604000"/>
              <a:gd name="connsiteY5" fmla="*/ 1375833 h 1375833"/>
              <a:gd name="connsiteX6" fmla="*/ 137583 w 6604000"/>
              <a:gd name="connsiteY6" fmla="*/ 1375833 h 1375833"/>
              <a:gd name="connsiteX7" fmla="*/ 0 w 6604000"/>
              <a:gd name="connsiteY7" fmla="*/ 1238250 h 1375833"/>
              <a:gd name="connsiteX8" fmla="*/ 0 w 6604000"/>
              <a:gd name="connsiteY8" fmla="*/ 137583 h 137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00" h="1375833">
                <a:moveTo>
                  <a:pt x="0" y="137583"/>
                </a:moveTo>
                <a:cubicBezTo>
                  <a:pt x="0" y="61598"/>
                  <a:pt x="61598" y="0"/>
                  <a:pt x="137583" y="0"/>
                </a:cubicBezTo>
                <a:lnTo>
                  <a:pt x="6466417" y="0"/>
                </a:lnTo>
                <a:cubicBezTo>
                  <a:pt x="6542402" y="0"/>
                  <a:pt x="6604000" y="61598"/>
                  <a:pt x="6604000" y="137583"/>
                </a:cubicBezTo>
                <a:lnTo>
                  <a:pt x="6604000" y="1238250"/>
                </a:lnTo>
                <a:cubicBezTo>
                  <a:pt x="6604000" y="1314235"/>
                  <a:pt x="6542402" y="1375833"/>
                  <a:pt x="6466417" y="1375833"/>
                </a:cubicBezTo>
                <a:lnTo>
                  <a:pt x="137583" y="1375833"/>
                </a:lnTo>
                <a:cubicBezTo>
                  <a:pt x="61598" y="1375833"/>
                  <a:pt x="0" y="1314235"/>
                  <a:pt x="0" y="1238250"/>
                </a:cubicBezTo>
                <a:lnTo>
                  <a:pt x="0" y="137583"/>
                </a:lnTo>
                <a:close/>
              </a:path>
            </a:pathLst>
          </a:custGeom>
          <a:solidFill>
            <a:schemeClr val="bg1"/>
          </a:solidFill>
          <a:ln w="25400" cap="flat" cmpd="sng" algn="ctr">
            <a:solidFill>
              <a:srgbClr val="002776"/>
            </a:solidFill>
            <a:prstDash val="solid"/>
          </a:ln>
          <a:effectLst/>
        </p:spPr>
        <p:txBody>
          <a:bodyPr spcFirstLastPara="0" vert="horz" wrap="square" lIns="1530773" tIns="72390" rIns="72391" bIns="72390" numCol="2" spcCol="1270" anchor="ctr" anchorCtr="0">
            <a:noAutofit/>
          </a:bodyPr>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唯一性原则</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简单性原则</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管理要求</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稳定性原则</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可扩展性原则</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行业最佳实践</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067" name="Rounded Rectangle 7"/>
          <p:cNvSpPr/>
          <p:nvPr/>
        </p:nvSpPr>
        <p:spPr>
          <a:xfrm>
            <a:off x="665137" y="1603232"/>
            <a:ext cx="1264675" cy="585077"/>
          </a:xfrm>
          <a:prstGeom prst="roundRect">
            <a:avLst>
              <a:gd name="adj" fmla="val 10000"/>
            </a:avLst>
          </a:prstGeom>
          <a:solidFill>
            <a:srgbClr val="29C2FF"/>
          </a:solidFill>
          <a:ln w="25400" cap="flat" cmpd="sng" algn="ctr">
            <a:solidFill>
              <a:srgbClr val="29C2FF"/>
            </a:solidFill>
            <a:prstDash val="solid"/>
          </a:ln>
          <a:effectLst/>
        </p:spPr>
        <p:txBody>
          <a:bodyPr/>
          <a:p>
            <a:endParaRPr lang="zh-CN" altLang="en-US"/>
          </a:p>
        </p:txBody>
      </p:sp>
      <p:sp>
        <p:nvSpPr>
          <p:cNvPr id="1051068" name="Freeform 8"/>
          <p:cNvSpPr/>
          <p:nvPr/>
        </p:nvSpPr>
        <p:spPr>
          <a:xfrm>
            <a:off x="540774" y="2456401"/>
            <a:ext cx="5492346" cy="976138"/>
          </a:xfrm>
          <a:custGeom>
            <a:avLst/>
            <a:gdLst>
              <a:gd name="connsiteX0" fmla="*/ 0 w 6604000"/>
              <a:gd name="connsiteY0" fmla="*/ 137583 h 1375833"/>
              <a:gd name="connsiteX1" fmla="*/ 137583 w 6604000"/>
              <a:gd name="connsiteY1" fmla="*/ 0 h 1375833"/>
              <a:gd name="connsiteX2" fmla="*/ 6466417 w 6604000"/>
              <a:gd name="connsiteY2" fmla="*/ 0 h 1375833"/>
              <a:gd name="connsiteX3" fmla="*/ 6604000 w 6604000"/>
              <a:gd name="connsiteY3" fmla="*/ 137583 h 1375833"/>
              <a:gd name="connsiteX4" fmla="*/ 6604000 w 6604000"/>
              <a:gd name="connsiteY4" fmla="*/ 1238250 h 1375833"/>
              <a:gd name="connsiteX5" fmla="*/ 6466417 w 6604000"/>
              <a:gd name="connsiteY5" fmla="*/ 1375833 h 1375833"/>
              <a:gd name="connsiteX6" fmla="*/ 137583 w 6604000"/>
              <a:gd name="connsiteY6" fmla="*/ 1375833 h 1375833"/>
              <a:gd name="connsiteX7" fmla="*/ 0 w 6604000"/>
              <a:gd name="connsiteY7" fmla="*/ 1238250 h 1375833"/>
              <a:gd name="connsiteX8" fmla="*/ 0 w 6604000"/>
              <a:gd name="connsiteY8" fmla="*/ 137583 h 137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00" h="1375833">
                <a:moveTo>
                  <a:pt x="0" y="137583"/>
                </a:moveTo>
                <a:cubicBezTo>
                  <a:pt x="0" y="61598"/>
                  <a:pt x="61598" y="0"/>
                  <a:pt x="137583" y="0"/>
                </a:cubicBezTo>
                <a:lnTo>
                  <a:pt x="6466417" y="0"/>
                </a:lnTo>
                <a:cubicBezTo>
                  <a:pt x="6542402" y="0"/>
                  <a:pt x="6604000" y="61598"/>
                  <a:pt x="6604000" y="137583"/>
                </a:cubicBezTo>
                <a:lnTo>
                  <a:pt x="6604000" y="1238250"/>
                </a:lnTo>
                <a:cubicBezTo>
                  <a:pt x="6604000" y="1314235"/>
                  <a:pt x="6542402" y="1375833"/>
                  <a:pt x="6466417" y="1375833"/>
                </a:cubicBezTo>
                <a:lnTo>
                  <a:pt x="137583" y="1375833"/>
                </a:lnTo>
                <a:cubicBezTo>
                  <a:pt x="61598" y="1375833"/>
                  <a:pt x="0" y="1314235"/>
                  <a:pt x="0" y="1238250"/>
                </a:cubicBezTo>
                <a:lnTo>
                  <a:pt x="0" y="137583"/>
                </a:lnTo>
                <a:close/>
              </a:path>
            </a:pathLst>
          </a:custGeom>
          <a:solidFill>
            <a:schemeClr val="bg1"/>
          </a:solidFill>
          <a:ln w="25400" cap="flat" cmpd="sng" algn="ctr">
            <a:solidFill>
              <a:srgbClr val="002776"/>
            </a:solidFill>
            <a:prstDash val="solid"/>
          </a:ln>
          <a:effectLst/>
        </p:spPr>
        <p:txBody>
          <a:bodyPr spcFirstLastPara="0" vert="horz" wrap="square" lIns="1530773" tIns="72390" rIns="72391" bIns="72390" numCol="1" spcCol="1270" anchor="ctr" anchorCtr="0">
            <a:noAutofit/>
          </a:bodyPr>
          <a:p>
            <a:pPr marL="114300" lvl="1" indent="-114300" defTabSz="666750">
              <a:lnSpc>
                <a:spcPct val="90000"/>
              </a:lnSpc>
              <a:spcAft>
                <a:spcPct val="15000"/>
              </a:spcAft>
              <a:buFont typeface="Arial" panose="020B0604020202020204" pitchFamily="34" charset="0"/>
              <a:buChar char="•"/>
            </a:pPr>
            <a:r>
              <a:rPr lang="zh-CN" altLang="en-US" sz="1400" kern="0" dirty="0">
                <a:solidFill>
                  <a:srgbClr val="000000"/>
                </a:solidFill>
                <a:latin typeface="华文楷体" panose="02010600040101010101" pitchFamily="2" charset="-122"/>
              </a:rPr>
              <a:t>专一性：一个分类中尽量只包括一个维度</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Aft>
                <a:spcPct val="15000"/>
              </a:spcAft>
              <a:buFont typeface="Arial" panose="020B0604020202020204" pitchFamily="34" charset="0"/>
              <a:buChar char="•"/>
            </a:pPr>
            <a:r>
              <a:rPr lang="zh-CN" altLang="en-US" sz="1400" kern="0" dirty="0">
                <a:solidFill>
                  <a:srgbClr val="000000"/>
                </a:solidFill>
                <a:latin typeface="华文楷体" panose="02010600040101010101" pitchFamily="2" charset="-122"/>
              </a:rPr>
              <a:t>全集性：分类覆盖所有可能情况</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Aft>
                <a:spcPct val="15000"/>
              </a:spcAft>
              <a:buFont typeface="Arial" panose="020B0604020202020204" pitchFamily="34" charset="0"/>
              <a:buChar char="•"/>
            </a:pPr>
            <a:r>
              <a:rPr lang="zh-CN" altLang="en-US" sz="1400" kern="0" dirty="0">
                <a:solidFill>
                  <a:srgbClr val="000000"/>
                </a:solidFill>
                <a:latin typeface="华文楷体" panose="02010600040101010101" pitchFamily="2" charset="-122"/>
              </a:rPr>
              <a:t>确定性：属于某个分类中哪个值需要明确</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行业最佳实践</a:t>
            </a:r>
            <a:endParaRPr lang="en-US" altLang="zh-CN" sz="1400" kern="0" dirty="0">
              <a:solidFill>
                <a:srgbClr val="000000"/>
              </a:solidFill>
              <a:latin typeface="华文楷体" panose="02010600040101010101" pitchFamily="2" charset="-122"/>
            </a:endParaRPr>
          </a:p>
        </p:txBody>
      </p:sp>
      <p:sp>
        <p:nvSpPr>
          <p:cNvPr id="1051069" name="Rounded Rectangle 9"/>
          <p:cNvSpPr/>
          <p:nvPr/>
        </p:nvSpPr>
        <p:spPr>
          <a:xfrm>
            <a:off x="665137" y="2686847"/>
            <a:ext cx="1264675" cy="585077"/>
          </a:xfrm>
          <a:prstGeom prst="roundRect">
            <a:avLst>
              <a:gd name="adj" fmla="val 10000"/>
            </a:avLst>
          </a:prstGeom>
          <a:solidFill>
            <a:srgbClr val="29C2FF"/>
          </a:solidFill>
          <a:ln w="25400" cap="flat" cmpd="sng" algn="ctr">
            <a:solidFill>
              <a:srgbClr val="29C2FF"/>
            </a:solidFill>
            <a:prstDash val="solid"/>
          </a:ln>
          <a:effectLst/>
        </p:spPr>
        <p:txBody>
          <a:bodyPr/>
          <a:p>
            <a:endParaRPr lang="zh-CN" altLang="en-US"/>
          </a:p>
        </p:txBody>
      </p:sp>
      <p:sp>
        <p:nvSpPr>
          <p:cNvPr id="1051070" name="Freeform 10"/>
          <p:cNvSpPr/>
          <p:nvPr/>
        </p:nvSpPr>
        <p:spPr>
          <a:xfrm>
            <a:off x="548148" y="3486697"/>
            <a:ext cx="5492346" cy="976138"/>
          </a:xfrm>
          <a:custGeom>
            <a:avLst/>
            <a:gdLst>
              <a:gd name="connsiteX0" fmla="*/ 0 w 6604000"/>
              <a:gd name="connsiteY0" fmla="*/ 137583 h 1375833"/>
              <a:gd name="connsiteX1" fmla="*/ 137583 w 6604000"/>
              <a:gd name="connsiteY1" fmla="*/ 0 h 1375833"/>
              <a:gd name="connsiteX2" fmla="*/ 6466417 w 6604000"/>
              <a:gd name="connsiteY2" fmla="*/ 0 h 1375833"/>
              <a:gd name="connsiteX3" fmla="*/ 6604000 w 6604000"/>
              <a:gd name="connsiteY3" fmla="*/ 137583 h 1375833"/>
              <a:gd name="connsiteX4" fmla="*/ 6604000 w 6604000"/>
              <a:gd name="connsiteY4" fmla="*/ 1238250 h 1375833"/>
              <a:gd name="connsiteX5" fmla="*/ 6466417 w 6604000"/>
              <a:gd name="connsiteY5" fmla="*/ 1375833 h 1375833"/>
              <a:gd name="connsiteX6" fmla="*/ 137583 w 6604000"/>
              <a:gd name="connsiteY6" fmla="*/ 1375833 h 1375833"/>
              <a:gd name="connsiteX7" fmla="*/ 0 w 6604000"/>
              <a:gd name="connsiteY7" fmla="*/ 1238250 h 1375833"/>
              <a:gd name="connsiteX8" fmla="*/ 0 w 6604000"/>
              <a:gd name="connsiteY8" fmla="*/ 137583 h 137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00" h="1375833">
                <a:moveTo>
                  <a:pt x="0" y="137583"/>
                </a:moveTo>
                <a:cubicBezTo>
                  <a:pt x="0" y="61598"/>
                  <a:pt x="61598" y="0"/>
                  <a:pt x="137583" y="0"/>
                </a:cubicBezTo>
                <a:lnTo>
                  <a:pt x="6466417" y="0"/>
                </a:lnTo>
                <a:cubicBezTo>
                  <a:pt x="6542402" y="0"/>
                  <a:pt x="6604000" y="61598"/>
                  <a:pt x="6604000" y="137583"/>
                </a:cubicBezTo>
                <a:lnTo>
                  <a:pt x="6604000" y="1238250"/>
                </a:lnTo>
                <a:cubicBezTo>
                  <a:pt x="6604000" y="1314235"/>
                  <a:pt x="6542402" y="1375833"/>
                  <a:pt x="6466417" y="1375833"/>
                </a:cubicBezTo>
                <a:lnTo>
                  <a:pt x="137583" y="1375833"/>
                </a:lnTo>
                <a:cubicBezTo>
                  <a:pt x="61598" y="1375833"/>
                  <a:pt x="0" y="1314235"/>
                  <a:pt x="0" y="1238250"/>
                </a:cubicBezTo>
                <a:lnTo>
                  <a:pt x="0" y="137583"/>
                </a:lnTo>
                <a:close/>
              </a:path>
            </a:pathLst>
          </a:custGeom>
          <a:solidFill>
            <a:schemeClr val="bg1"/>
          </a:solidFill>
          <a:ln w="25400" cap="flat" cmpd="sng" algn="ctr">
            <a:solidFill>
              <a:srgbClr val="002776"/>
            </a:solidFill>
            <a:prstDash val="solid"/>
          </a:ln>
          <a:effectLst/>
        </p:spPr>
        <p:txBody>
          <a:bodyPr spcFirstLastPara="0" vert="horz" wrap="square" lIns="1530773" tIns="72390" rIns="72391" bIns="72390" numCol="1" spcCol="1270" anchor="ctr" anchorCtr="0">
            <a:noAutofit/>
          </a:bodyPr>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属性继承，可以继承父分类的属性</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属性可以灵活扩展</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属性可以基于公司层定义</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属性间逻辑关系</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071" name="Rounded Rectangle 11"/>
          <p:cNvSpPr/>
          <p:nvPr/>
        </p:nvSpPr>
        <p:spPr>
          <a:xfrm>
            <a:off x="679885" y="3717142"/>
            <a:ext cx="1264675" cy="585077"/>
          </a:xfrm>
          <a:prstGeom prst="roundRect">
            <a:avLst>
              <a:gd name="adj" fmla="val 10000"/>
            </a:avLst>
          </a:prstGeom>
          <a:solidFill>
            <a:srgbClr val="29C2FF"/>
          </a:solidFill>
          <a:ln w="25400" cap="flat" cmpd="sng" algn="ctr">
            <a:solidFill>
              <a:srgbClr val="29C2FF"/>
            </a:solidFill>
            <a:prstDash val="solid"/>
          </a:ln>
          <a:effectLst/>
        </p:spPr>
        <p:txBody>
          <a:bodyPr/>
          <a:p>
            <a:endParaRPr lang="zh-CN" altLang="en-US"/>
          </a:p>
        </p:txBody>
      </p:sp>
      <p:sp>
        <p:nvSpPr>
          <p:cNvPr id="1051072" name="TextBox 12"/>
          <p:cNvSpPr txBox="1"/>
          <p:nvPr/>
        </p:nvSpPr>
        <p:spPr>
          <a:xfrm>
            <a:off x="747345" y="1701593"/>
            <a:ext cx="1005403" cy="338554"/>
          </a:xfrm>
          <a:prstGeom prst="rect">
            <a:avLst/>
          </a:prstGeom>
          <a:noFill/>
        </p:spPr>
        <p:txBody>
          <a:bodyPr wrap="none" rtlCol="0">
            <a:spAutoFit/>
          </a:bodyPr>
          <a:p>
            <a:r>
              <a:rPr lang="zh-CN" altLang="en-US" sz="1600" b="1" kern="0" dirty="0">
                <a:solidFill>
                  <a:srgbClr val="FFFFFF"/>
                </a:solidFill>
                <a:latin typeface="华文楷体" panose="02010600040101010101" pitchFamily="2" charset="-122"/>
              </a:rPr>
              <a:t>编码体系</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1073" name="TextBox 13"/>
          <p:cNvSpPr txBox="1"/>
          <p:nvPr/>
        </p:nvSpPr>
        <p:spPr>
          <a:xfrm>
            <a:off x="745785" y="2789817"/>
            <a:ext cx="1005403" cy="338554"/>
          </a:xfrm>
          <a:prstGeom prst="rect">
            <a:avLst/>
          </a:prstGeom>
          <a:noFill/>
        </p:spPr>
        <p:txBody>
          <a:bodyPr wrap="none" rtlCol="0">
            <a:spAutoFit/>
          </a:bodyPr>
          <a:p>
            <a:r>
              <a:rPr lang="zh-CN" altLang="en-US" sz="1600" b="1" kern="0" dirty="0">
                <a:solidFill>
                  <a:srgbClr val="FFFFFF"/>
                </a:solidFill>
                <a:latin typeface="华文楷体" panose="02010600040101010101" pitchFamily="2" charset="-122"/>
              </a:rPr>
              <a:t>分类标准</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1074" name="TextBox 14"/>
          <p:cNvSpPr txBox="1"/>
          <p:nvPr/>
        </p:nvSpPr>
        <p:spPr>
          <a:xfrm>
            <a:off x="745785" y="3854054"/>
            <a:ext cx="1005403" cy="338554"/>
          </a:xfrm>
          <a:prstGeom prst="rect">
            <a:avLst/>
          </a:prstGeom>
          <a:noFill/>
        </p:spPr>
        <p:txBody>
          <a:bodyPr wrap="none" rtlCol="0">
            <a:spAutoFit/>
          </a:bodyPr>
          <a:p>
            <a:r>
              <a:rPr lang="zh-CN" altLang="en-US" sz="1600" b="1" kern="0" dirty="0">
                <a:solidFill>
                  <a:srgbClr val="FFFFFF"/>
                </a:solidFill>
                <a:latin typeface="华文楷体" panose="02010600040101010101" pitchFamily="2" charset="-122"/>
              </a:rPr>
              <a:t>属性规范</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1075" name="Freeform 15"/>
          <p:cNvSpPr/>
          <p:nvPr/>
        </p:nvSpPr>
        <p:spPr>
          <a:xfrm>
            <a:off x="555522" y="4541094"/>
            <a:ext cx="5492346" cy="976138"/>
          </a:xfrm>
          <a:custGeom>
            <a:avLst/>
            <a:gdLst>
              <a:gd name="connsiteX0" fmla="*/ 0 w 6604000"/>
              <a:gd name="connsiteY0" fmla="*/ 137583 h 1375833"/>
              <a:gd name="connsiteX1" fmla="*/ 137583 w 6604000"/>
              <a:gd name="connsiteY1" fmla="*/ 0 h 1375833"/>
              <a:gd name="connsiteX2" fmla="*/ 6466417 w 6604000"/>
              <a:gd name="connsiteY2" fmla="*/ 0 h 1375833"/>
              <a:gd name="connsiteX3" fmla="*/ 6604000 w 6604000"/>
              <a:gd name="connsiteY3" fmla="*/ 137583 h 1375833"/>
              <a:gd name="connsiteX4" fmla="*/ 6604000 w 6604000"/>
              <a:gd name="connsiteY4" fmla="*/ 1238250 h 1375833"/>
              <a:gd name="connsiteX5" fmla="*/ 6466417 w 6604000"/>
              <a:gd name="connsiteY5" fmla="*/ 1375833 h 1375833"/>
              <a:gd name="connsiteX6" fmla="*/ 137583 w 6604000"/>
              <a:gd name="connsiteY6" fmla="*/ 1375833 h 1375833"/>
              <a:gd name="connsiteX7" fmla="*/ 0 w 6604000"/>
              <a:gd name="connsiteY7" fmla="*/ 1238250 h 1375833"/>
              <a:gd name="connsiteX8" fmla="*/ 0 w 6604000"/>
              <a:gd name="connsiteY8" fmla="*/ 137583 h 137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00" h="1375833">
                <a:moveTo>
                  <a:pt x="0" y="137583"/>
                </a:moveTo>
                <a:cubicBezTo>
                  <a:pt x="0" y="61598"/>
                  <a:pt x="61598" y="0"/>
                  <a:pt x="137583" y="0"/>
                </a:cubicBezTo>
                <a:lnTo>
                  <a:pt x="6466417" y="0"/>
                </a:lnTo>
                <a:cubicBezTo>
                  <a:pt x="6542402" y="0"/>
                  <a:pt x="6604000" y="61598"/>
                  <a:pt x="6604000" y="137583"/>
                </a:cubicBezTo>
                <a:lnTo>
                  <a:pt x="6604000" y="1238250"/>
                </a:lnTo>
                <a:cubicBezTo>
                  <a:pt x="6604000" y="1314235"/>
                  <a:pt x="6542402" y="1375833"/>
                  <a:pt x="6466417" y="1375833"/>
                </a:cubicBezTo>
                <a:lnTo>
                  <a:pt x="137583" y="1375833"/>
                </a:lnTo>
                <a:cubicBezTo>
                  <a:pt x="61598" y="1375833"/>
                  <a:pt x="0" y="1314235"/>
                  <a:pt x="0" y="1238250"/>
                </a:cubicBezTo>
                <a:lnTo>
                  <a:pt x="0" y="137583"/>
                </a:lnTo>
                <a:close/>
              </a:path>
            </a:pathLst>
          </a:custGeom>
          <a:solidFill>
            <a:schemeClr val="bg1"/>
          </a:solidFill>
          <a:ln w="25400" cap="flat" cmpd="sng" algn="ctr">
            <a:solidFill>
              <a:srgbClr val="002776"/>
            </a:solidFill>
            <a:prstDash val="solid"/>
          </a:ln>
          <a:effectLst/>
        </p:spPr>
        <p:txBody>
          <a:bodyPr spcFirstLastPara="0" vert="horz" wrap="square" lIns="1530773" tIns="72390" rIns="72391" bIns="72390" numCol="1" spcCol="1270" anchor="ctr" anchorCtr="0">
            <a:noAutofit/>
          </a:bodyPr>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数据质量规则</a:t>
            </a:r>
            <a:endParaRPr lang="en-US" altLang="zh-CN" sz="1400" kern="0" dirty="0">
              <a:solidFill>
                <a:srgbClr val="000000"/>
              </a:solidFill>
              <a:latin typeface="华文楷体" panose="02010600040101010101" pitchFamily="2" charset="-122"/>
            </a:endParaRPr>
          </a:p>
          <a:p>
            <a:pPr marL="114300" lvl="1" indent="-114300" defTabSz="666750">
              <a:lnSpc>
                <a:spcPct val="90000"/>
              </a:lnSpc>
              <a:spcBef>
                <a:spcPct val="0"/>
              </a:spcBef>
              <a:spcAft>
                <a:spcPct val="15000"/>
              </a:spcAft>
              <a:buFontTx/>
              <a:buChar char="•"/>
            </a:pPr>
            <a:r>
              <a:rPr lang="zh-CN" altLang="en-US" sz="1400" kern="0" dirty="0">
                <a:solidFill>
                  <a:srgbClr val="000000"/>
                </a:solidFill>
                <a:latin typeface="华文楷体" panose="02010600040101010101" pitchFamily="2" charset="-122"/>
              </a:rPr>
              <a:t>数据质量管理规范</a:t>
            </a:r>
            <a:endParaRPr lang="en-US" altLang="zh-CN" sz="1400" kern="0" dirty="0">
              <a:solidFill>
                <a:srgbClr val="000000"/>
              </a:solidFill>
              <a:latin typeface="华文楷体" panose="02010600040101010101" pitchFamily="2" charset="-122"/>
            </a:endParaRPr>
          </a:p>
        </p:txBody>
      </p:sp>
      <p:sp>
        <p:nvSpPr>
          <p:cNvPr id="1051076" name="Rounded Rectangle 16"/>
          <p:cNvSpPr/>
          <p:nvPr/>
        </p:nvSpPr>
        <p:spPr>
          <a:xfrm>
            <a:off x="684778" y="4707973"/>
            <a:ext cx="1264675" cy="585077"/>
          </a:xfrm>
          <a:prstGeom prst="roundRect">
            <a:avLst>
              <a:gd name="adj" fmla="val 10000"/>
            </a:avLst>
          </a:prstGeom>
          <a:solidFill>
            <a:srgbClr val="29C2FF"/>
          </a:solidFill>
          <a:ln w="25400" cap="flat" cmpd="sng" algn="ctr">
            <a:solidFill>
              <a:srgbClr val="29C2FF"/>
            </a:solidFill>
            <a:prstDash val="solid"/>
          </a:ln>
          <a:effectLst/>
        </p:spPr>
        <p:txBody>
          <a:bodyPr/>
          <a:p>
            <a:endParaRPr lang="zh-CN" altLang="en-US"/>
          </a:p>
        </p:txBody>
      </p:sp>
      <p:sp>
        <p:nvSpPr>
          <p:cNvPr id="1051077" name="TextBox 17"/>
          <p:cNvSpPr txBox="1"/>
          <p:nvPr/>
        </p:nvSpPr>
        <p:spPr>
          <a:xfrm>
            <a:off x="738316" y="4831956"/>
            <a:ext cx="1005403" cy="338554"/>
          </a:xfrm>
          <a:prstGeom prst="rect">
            <a:avLst/>
          </a:prstGeom>
          <a:noFill/>
        </p:spPr>
        <p:txBody>
          <a:bodyPr wrap="none" rtlCol="0">
            <a:spAutoFit/>
          </a:bodyPr>
          <a:p>
            <a:r>
              <a:rPr lang="zh-CN" altLang="en-US" sz="1600" b="1" kern="0" dirty="0">
                <a:solidFill>
                  <a:srgbClr val="FFFFFF"/>
                </a:solidFill>
                <a:latin typeface="华文楷体" panose="02010600040101010101" pitchFamily="2" charset="-122"/>
              </a:rPr>
              <a:t>数据质量</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1078" name="Rectangle 18"/>
          <p:cNvSpPr/>
          <p:nvPr/>
        </p:nvSpPr>
        <p:spPr>
          <a:xfrm>
            <a:off x="6825207" y="1412776"/>
            <a:ext cx="2666323" cy="5082838"/>
          </a:xfrm>
          <a:prstGeom prst="rect">
            <a:avLst/>
          </a:prstGeom>
          <a:solidFill>
            <a:srgbClr val="29C2FF"/>
          </a:solidFill>
          <a:ln w="6350" algn="ctr">
            <a:solidFill>
              <a:srgbClr val="29C2FF"/>
            </a:solidFill>
            <a:miter lim="800000"/>
          </a:ln>
          <a:effectLst>
            <a:glow rad="63500">
              <a:srgbClr val="00A1DE">
                <a:satMod val="175000"/>
                <a:alpha val="40000"/>
              </a:srgbClr>
            </a:glow>
          </a:effectLst>
        </p:spPr>
        <p:txBody>
          <a:bodyPr wrap="none" lIns="0" rIns="0" rtlCol="0" anchor="ctr"/>
          <a:p>
            <a:pPr algn="ctr">
              <a:lnSpc>
                <a:spcPct val="90000"/>
              </a:lnSpc>
              <a:spcBef>
                <a:spcPct val="50000"/>
              </a:spcBef>
            </a:pPr>
            <a:r>
              <a:rPr lang="zh-CN" altLang="en-US" sz="2000" b="1" i="1" u="sng" kern="0" dirty="0">
                <a:solidFill>
                  <a:schemeClr val="tx1">
                    <a:lumMod val="95000"/>
                    <a:lumOff val="5000"/>
                  </a:schemeClr>
                </a:solidFill>
                <a:latin typeface="华文楷体" panose="02010600040101010101" pitchFamily="2" charset="-122"/>
              </a:rPr>
              <a:t>某大型集团自身管理特点</a:t>
            </a:r>
            <a:endParaRPr lang="en-US" altLang="zh-CN" sz="2000" b="1" i="1" u="sng" kern="0" dirty="0">
              <a:solidFill>
                <a:schemeClr val="tx1">
                  <a:lumMod val="95000"/>
                  <a:lumOff val="5000"/>
                </a:schemeClr>
              </a:solidFill>
              <a:latin typeface="华文楷体" panose="02010600040101010101" pitchFamily="2" charset="-122"/>
            </a:endParaRPr>
          </a:p>
          <a:p>
            <a:pPr algn="ctr">
              <a:lnSpc>
                <a:spcPct val="90000"/>
              </a:lnSpc>
              <a:spcBef>
                <a:spcPct val="50000"/>
              </a:spcBef>
            </a:pPr>
            <a:r>
              <a:rPr lang="zh-CN" altLang="en-US" sz="2000" b="1" kern="0" dirty="0">
                <a:solidFill>
                  <a:schemeClr val="tx1">
                    <a:lumMod val="95000"/>
                    <a:lumOff val="5000"/>
                  </a:schemeClr>
                </a:solidFill>
                <a:latin typeface="华文楷体" panose="02010600040101010101" pitchFamily="2" charset="-122"/>
              </a:rPr>
              <a:t>及</a:t>
            </a:r>
            <a:endParaRPr lang="en-US" altLang="zh-CN" sz="2000" b="1" kern="0" dirty="0">
              <a:solidFill>
                <a:schemeClr val="tx1">
                  <a:lumMod val="95000"/>
                  <a:lumOff val="5000"/>
                </a:schemeClr>
              </a:solidFill>
              <a:latin typeface="华文楷体" panose="02010600040101010101" pitchFamily="2" charset="-122"/>
            </a:endParaRPr>
          </a:p>
          <a:p>
            <a:pPr algn="ctr">
              <a:lnSpc>
                <a:spcPct val="90000"/>
              </a:lnSpc>
              <a:spcBef>
                <a:spcPct val="50000"/>
              </a:spcBef>
            </a:pPr>
            <a:r>
              <a:rPr lang="zh-CN" altLang="en-US" sz="2000" b="1" i="1" u="sng" kern="0" dirty="0">
                <a:solidFill>
                  <a:schemeClr val="tx1">
                    <a:lumMod val="95000"/>
                    <a:lumOff val="5000"/>
                  </a:schemeClr>
                </a:solidFill>
                <a:latin typeface="华文楷体" panose="02010600040101010101" pitchFamily="2" charset="-122"/>
              </a:rPr>
              <a:t>各子公司</a:t>
            </a:r>
            <a:endParaRPr lang="en-US" altLang="zh-CN" sz="2000" b="1" i="1" u="sng" kern="0" dirty="0">
              <a:solidFill>
                <a:schemeClr val="tx1">
                  <a:lumMod val="95000"/>
                  <a:lumOff val="5000"/>
                </a:schemeClr>
              </a:solidFill>
              <a:latin typeface="华文楷体" panose="02010600040101010101" pitchFamily="2" charset="-122"/>
            </a:endParaRPr>
          </a:p>
          <a:p>
            <a:pPr algn="ctr">
              <a:lnSpc>
                <a:spcPct val="90000"/>
              </a:lnSpc>
              <a:spcBef>
                <a:spcPct val="50000"/>
              </a:spcBef>
            </a:pPr>
            <a:r>
              <a:rPr lang="zh-CN" altLang="en-US" sz="2000" b="1" i="1" u="sng" kern="0" dirty="0">
                <a:solidFill>
                  <a:schemeClr val="tx1">
                    <a:lumMod val="95000"/>
                    <a:lumOff val="5000"/>
                  </a:schemeClr>
                </a:solidFill>
                <a:latin typeface="华文楷体" panose="02010600040101010101" pitchFamily="2" charset="-122"/>
              </a:rPr>
              <a:t>对数据标准</a:t>
            </a:r>
            <a:endParaRPr lang="en-US" altLang="zh-CN" sz="2000" b="1" i="1" u="sng" kern="0" dirty="0">
              <a:solidFill>
                <a:schemeClr val="tx1">
                  <a:lumMod val="95000"/>
                  <a:lumOff val="5000"/>
                </a:schemeClr>
              </a:solidFill>
              <a:latin typeface="华文楷体" panose="02010600040101010101" pitchFamily="2" charset="-122"/>
            </a:endParaRPr>
          </a:p>
          <a:p>
            <a:pPr algn="ctr">
              <a:lnSpc>
                <a:spcPct val="90000"/>
              </a:lnSpc>
              <a:spcBef>
                <a:spcPct val="50000"/>
              </a:spcBef>
            </a:pPr>
            <a:r>
              <a:rPr lang="zh-CN" altLang="en-US" sz="2000" b="1" i="1" u="sng" kern="0" dirty="0">
                <a:solidFill>
                  <a:schemeClr val="tx1">
                    <a:lumMod val="95000"/>
                    <a:lumOff val="5000"/>
                  </a:schemeClr>
                </a:solidFill>
                <a:latin typeface="华文楷体" panose="02010600040101010101" pitchFamily="2" charset="-122"/>
              </a:rPr>
              <a:t>的需求</a:t>
            </a:r>
            <a:endParaRPr lang="en-US" sz="2000" b="1" i="1" u="sng" kern="0" dirty="0">
              <a:solidFill>
                <a:schemeClr val="tx1">
                  <a:lumMod val="95000"/>
                  <a:lumOff val="5000"/>
                </a:schemeClr>
              </a:solidFill>
              <a:latin typeface="华文楷体" panose="02010600040101010101" pitchFamily="2" charset="-122"/>
              <a:ea typeface="华文楷体" panose="02010600040101010101" pitchFamily="2" charset="-122"/>
            </a:endParaRPr>
          </a:p>
        </p:txBody>
      </p:sp>
      <p:sp>
        <p:nvSpPr>
          <p:cNvPr id="1051079" name="Oval 19"/>
          <p:cNvSpPr/>
          <p:nvPr/>
        </p:nvSpPr>
        <p:spPr>
          <a:xfrm>
            <a:off x="5889104" y="1865609"/>
            <a:ext cx="1047787" cy="946558"/>
          </a:xfrm>
          <a:prstGeom prst="ellipse">
            <a:avLst/>
          </a:prstGeom>
          <a:solidFill>
            <a:schemeClr val="accent2"/>
          </a:solidFill>
          <a:ln w="6350" algn="ctr">
            <a:solidFill>
              <a:srgbClr val="FFFFFF">
                <a:lumMod val="75000"/>
              </a:srgbClr>
            </a:solidFill>
            <a:miter lim="800000"/>
          </a:ln>
          <a:effectLst/>
        </p:spPr>
        <p:txBody>
          <a:bodyPr wrap="none" lIns="0" rIns="0" rtlCol="0" anchor="ctr"/>
          <a:p>
            <a:pPr algn="ctr">
              <a:lnSpc>
                <a:spcPct val="90000"/>
              </a:lnSpc>
              <a:spcBef>
                <a:spcPct val="50000"/>
              </a:spcBef>
            </a:pPr>
            <a:r>
              <a:rPr lang="en-US" altLang="zh-CN" sz="8000" b="1" kern="0" dirty="0">
                <a:solidFill>
                  <a:srgbClr val="000000"/>
                </a:solidFill>
                <a:latin typeface="华文楷体" panose="02010600040101010101" pitchFamily="2" charset="-122"/>
              </a:rPr>
              <a:t>+</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80" name="Oval 20"/>
          <p:cNvSpPr/>
          <p:nvPr/>
        </p:nvSpPr>
        <p:spPr>
          <a:xfrm>
            <a:off x="5889104" y="5066398"/>
            <a:ext cx="1047787" cy="946558"/>
          </a:xfrm>
          <a:prstGeom prst="ellipse">
            <a:avLst/>
          </a:prstGeom>
          <a:solidFill>
            <a:schemeClr val="accent2"/>
          </a:solidFill>
          <a:ln w="6350" algn="ctr">
            <a:solidFill>
              <a:srgbClr val="FFFFFF">
                <a:lumMod val="75000"/>
              </a:srgbClr>
            </a:solidFill>
            <a:miter lim="800000"/>
          </a:ln>
          <a:effectLst/>
        </p:spPr>
        <p:txBody>
          <a:bodyPr wrap="none" lIns="0" rIns="0" rtlCol="0" anchor="ctr"/>
          <a:p>
            <a:pPr algn="ctr">
              <a:lnSpc>
                <a:spcPct val="90000"/>
              </a:lnSpc>
              <a:spcBef>
                <a:spcPct val="50000"/>
              </a:spcBef>
            </a:pPr>
            <a:r>
              <a:rPr lang="en-US" altLang="zh-CN" sz="8000" b="1" kern="0" dirty="0">
                <a:solidFill>
                  <a:srgbClr val="000000"/>
                </a:solidFill>
                <a:latin typeface="华文楷体" panose="02010600040101010101" pitchFamily="2" charset="-122"/>
              </a:rPr>
              <a:t>+</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81" name="Rounded Rectangle 21"/>
          <p:cNvSpPr/>
          <p:nvPr/>
        </p:nvSpPr>
        <p:spPr>
          <a:xfrm>
            <a:off x="699325" y="5724243"/>
            <a:ext cx="1264675" cy="585077"/>
          </a:xfrm>
          <a:prstGeom prst="roundRect">
            <a:avLst>
              <a:gd name="adj" fmla="val 10000"/>
            </a:avLst>
          </a:prstGeom>
          <a:solidFill>
            <a:srgbClr val="29C2FF"/>
          </a:solidFill>
          <a:ln w="25400" cap="flat" cmpd="sng" algn="ctr">
            <a:solidFill>
              <a:srgbClr val="29C2FF"/>
            </a:solidFill>
            <a:prstDash val="solid"/>
          </a:ln>
          <a:effectLst/>
        </p:spPr>
        <p:txBody>
          <a:bodyPr/>
          <a:p>
            <a:endParaRPr lang="zh-CN" altLang="en-US"/>
          </a:p>
        </p:txBody>
      </p:sp>
      <p:sp>
        <p:nvSpPr>
          <p:cNvPr id="1051082" name="TextBox 22"/>
          <p:cNvSpPr txBox="1"/>
          <p:nvPr/>
        </p:nvSpPr>
        <p:spPr>
          <a:xfrm>
            <a:off x="776504" y="5843679"/>
            <a:ext cx="1005403" cy="338554"/>
          </a:xfrm>
          <a:prstGeom prst="rect">
            <a:avLst/>
          </a:prstGeom>
          <a:noFill/>
        </p:spPr>
        <p:txBody>
          <a:bodyPr wrap="none" rtlCol="0">
            <a:spAutoFit/>
          </a:bodyPr>
          <a:p>
            <a:r>
              <a:rPr lang="zh-CN" altLang="en-US" sz="1600" b="1" kern="0" dirty="0">
                <a:solidFill>
                  <a:srgbClr val="FFFFFF"/>
                </a:solidFill>
                <a:latin typeface="华文楷体" panose="02010600040101010101" pitchFamily="2" charset="-122"/>
              </a:rPr>
              <a:t>数据访问</a:t>
            </a:r>
            <a:endParaRPr lang="en-US" sz="1600" b="1" kern="0" dirty="0">
              <a:solidFill>
                <a:srgbClr val="FFFFFF"/>
              </a:solidFill>
              <a:latin typeface="华文楷体" panose="02010600040101010101" pitchFamily="2" charset="-122"/>
              <a:ea typeface="华文楷体" panose="02010600040101010101" pitchFamily="2" charset="-122"/>
            </a:endParaRPr>
          </a:p>
        </p:txBody>
      </p:sp>
      <p:sp>
        <p:nvSpPr>
          <p:cNvPr id="1051083" name="AutoShape 7"/>
          <p:cNvSpPr>
            <a:spLocks noChangeArrowheads="1"/>
          </p:cNvSpPr>
          <p:nvPr/>
        </p:nvSpPr>
        <p:spPr bwMode="auto">
          <a:xfrm>
            <a:off x="1054591"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1084" name="AutoShape 14"/>
          <p:cNvSpPr>
            <a:spLocks noChangeArrowheads="1"/>
          </p:cNvSpPr>
          <p:nvPr/>
        </p:nvSpPr>
        <p:spPr bwMode="auto">
          <a:xfrm>
            <a:off x="239261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1085" name="AutoShape 15"/>
          <p:cNvSpPr>
            <a:spLocks noChangeArrowheads="1"/>
          </p:cNvSpPr>
          <p:nvPr/>
        </p:nvSpPr>
        <p:spPr bwMode="auto">
          <a:xfrm>
            <a:off x="3728659"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1086" name="AutoShape 16"/>
          <p:cNvSpPr>
            <a:spLocks noChangeArrowheads="1"/>
          </p:cNvSpPr>
          <p:nvPr/>
        </p:nvSpPr>
        <p:spPr bwMode="auto">
          <a:xfrm>
            <a:off x="5075693" y="1052736"/>
            <a:ext cx="1279813" cy="267710"/>
          </a:xfrm>
          <a:prstGeom prst="chevron">
            <a:avLst>
              <a:gd name="adj" fmla="val 28667"/>
            </a:avLst>
          </a:prstGeom>
          <a:solidFill>
            <a:srgbClr val="92D050"/>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1087" name="AutoShape 7"/>
          <p:cNvSpPr>
            <a:spLocks noChangeArrowheads="1"/>
          </p:cNvSpPr>
          <p:nvPr/>
        </p:nvSpPr>
        <p:spPr bwMode="auto">
          <a:xfrm>
            <a:off x="641983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1088" name="AutoShape 7"/>
          <p:cNvSpPr>
            <a:spLocks noChangeArrowheads="1"/>
          </p:cNvSpPr>
          <p:nvPr/>
        </p:nvSpPr>
        <p:spPr bwMode="auto">
          <a:xfrm>
            <a:off x="7757704"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478" name=""/>
        <p:cNvGrpSpPr/>
        <p:nvPr/>
      </p:nvGrpSpPr>
      <p:grpSpPr>
        <a:xfrm>
          <a:off x="0" y="0"/>
          <a:ext cx="0" cy="0"/>
          <a:chOff x="0" y="0"/>
          <a:chExt cx="0" cy="0"/>
        </a:xfrm>
      </p:grpSpPr>
      <p:sp>
        <p:nvSpPr>
          <p:cNvPr id="1051089" name="Title 2"/>
          <p:cNvSpPr>
            <a:spLocks noGrp="1"/>
          </p:cNvSpPr>
          <p:nvPr>
            <p:ph type="title"/>
          </p:nvPr>
        </p:nvSpPr>
        <p:spPr/>
        <p:txBody>
          <a:bodyPr vert="horz" lIns="0" tIns="0" rIns="0" bIns="0" rtlCol="0" anchor="t" anchorCtr="0">
            <a:noAutofit/>
          </a:bodyPr>
          <a:p>
            <a:pPr>
              <a:lnSpc>
                <a:spcPts val="2400"/>
              </a:lnSpc>
            </a:pPr>
            <a:r>
              <a:rPr lang="zh-CN" altLang="en-US" dirty="0">
                <a:solidFill>
                  <a:schemeClr val="tx1"/>
                </a:solidFill>
                <a:latin typeface="华文楷体" panose="02010600040101010101" pitchFamily="2" charset="-122"/>
                <a:ea typeface="华文楷体" panose="02010600040101010101" pitchFamily="2" charset="-122"/>
              </a:rPr>
              <a:t>流程是支撑主数据管理执行的基础，流程的设计基于岗位，充分体现管控的要求，并建立与管理流程配套的主数据管理制度，以确保有章可循、有据可依</a:t>
            </a:r>
            <a:endParaRPr lang="en-US" dirty="0">
              <a:solidFill>
                <a:schemeClr val="tx1"/>
              </a:solidFill>
              <a:latin typeface="华文楷体" panose="02010600040101010101" pitchFamily="2" charset="-122"/>
              <a:ea typeface="华文楷体" panose="02010600040101010101" pitchFamily="2" charset="-122"/>
            </a:endParaRPr>
          </a:p>
        </p:txBody>
      </p:sp>
      <p:sp>
        <p:nvSpPr>
          <p:cNvPr id="1051090" name="Rectangle 34"/>
          <p:cNvSpPr/>
          <p:nvPr/>
        </p:nvSpPr>
        <p:spPr>
          <a:xfrm>
            <a:off x="2335528" y="1646506"/>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某大型集团主数据管理总则</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1" name="Rectangle 35"/>
          <p:cNvSpPr/>
          <p:nvPr/>
        </p:nvSpPr>
        <p:spPr>
          <a:xfrm>
            <a:off x="2335528" y="2101014"/>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某大型集团主数据标准管理组织与职责</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2" name="Rectangle 36"/>
          <p:cNvSpPr/>
          <p:nvPr/>
        </p:nvSpPr>
        <p:spPr>
          <a:xfrm>
            <a:off x="2335528" y="2539535"/>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某大型集团主数据标准的制定</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3" name="Rectangle 37"/>
          <p:cNvSpPr/>
          <p:nvPr/>
        </p:nvSpPr>
        <p:spPr>
          <a:xfrm>
            <a:off x="2335528" y="2982966"/>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某大型集团主数据标准的评审</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4" name="Rectangle 38"/>
          <p:cNvSpPr/>
          <p:nvPr/>
        </p:nvSpPr>
        <p:spPr>
          <a:xfrm>
            <a:off x="2335528" y="3426396"/>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某大型集团主数据标准的发布</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5" name="Rectangle 39"/>
          <p:cNvSpPr/>
          <p:nvPr/>
        </p:nvSpPr>
        <p:spPr>
          <a:xfrm>
            <a:off x="2335528" y="3869826"/>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某大型集团主数据标准的执行</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6" name="Rectangle 40"/>
          <p:cNvSpPr/>
          <p:nvPr/>
        </p:nvSpPr>
        <p:spPr>
          <a:xfrm>
            <a:off x="2335528" y="4313256"/>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某大型集团主数据标准的变更</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7" name="Rectangle 41"/>
          <p:cNvSpPr/>
          <p:nvPr/>
        </p:nvSpPr>
        <p:spPr>
          <a:xfrm>
            <a:off x="2335528" y="4756687"/>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某大型集团主数据标准的复审</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8" name="Rectangle 42"/>
          <p:cNvSpPr/>
          <p:nvPr/>
        </p:nvSpPr>
        <p:spPr>
          <a:xfrm>
            <a:off x="2335528" y="5200117"/>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某大型集团试行主数据标准的管理</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099" name="Rectangle 43"/>
          <p:cNvSpPr/>
          <p:nvPr/>
        </p:nvSpPr>
        <p:spPr>
          <a:xfrm>
            <a:off x="2335528" y="5634418"/>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某大型集团主数据标准管理平台和版本管理</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100" name="Rectangle 44"/>
          <p:cNvSpPr/>
          <p:nvPr/>
        </p:nvSpPr>
        <p:spPr>
          <a:xfrm>
            <a:off x="2335528" y="6088928"/>
            <a:ext cx="2988000" cy="349340"/>
          </a:xfrm>
          <a:prstGeom prst="rect">
            <a:avLst/>
          </a:prstGeom>
          <a:solidFill>
            <a:srgbClr val="AFE8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sz="1200" b="1" kern="0" dirty="0">
                <a:solidFill>
                  <a:srgbClr val="000000"/>
                </a:solidFill>
                <a:latin typeface="华文楷体" panose="02010600040101010101" pitchFamily="2" charset="-122"/>
              </a:rPr>
              <a:t>附则</a:t>
            </a:r>
            <a:endParaRPr lang="en-US" sz="1200" b="1" kern="0" dirty="0">
              <a:solidFill>
                <a:srgbClr val="000000"/>
              </a:solidFill>
              <a:latin typeface="华文楷体" panose="02010600040101010101" pitchFamily="2" charset="-122"/>
              <a:ea typeface="华文楷体" panose="02010600040101010101" pitchFamily="2" charset="-122"/>
            </a:endParaRPr>
          </a:p>
        </p:txBody>
      </p:sp>
      <p:sp>
        <p:nvSpPr>
          <p:cNvPr id="1051101" name="Rectangle 45"/>
          <p:cNvSpPr/>
          <p:nvPr/>
        </p:nvSpPr>
        <p:spPr>
          <a:xfrm>
            <a:off x="6336768" y="1567425"/>
            <a:ext cx="3296752" cy="464972"/>
          </a:xfrm>
          <a:prstGeom prst="rect">
            <a:avLst/>
          </a:prstGeom>
          <a:noFill/>
          <a:ln w="3175" algn="ctr">
            <a:solidFill>
              <a:srgbClr val="FFFFFF">
                <a:lumMod val="75000"/>
              </a:srgbClr>
            </a:solid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eaLnBrk="0" hangingPunct="0">
              <a:buClr>
                <a:srgbClr val="009999"/>
              </a:buClr>
              <a:tabLst>
                <a:tab pos="2042795" algn="l"/>
              </a:tabLst>
            </a:pPr>
            <a:r>
              <a:rPr lang="zh-CN" altLang="en-US" sz="1400" kern="0" dirty="0">
                <a:solidFill>
                  <a:srgbClr val="000000"/>
                </a:solidFill>
                <a:latin typeface="华文楷体" panose="02010600040101010101" pitchFamily="2" charset="-122"/>
              </a:rPr>
              <a:t>总体介绍该管理办法的内容、指导原则、适用范围等。</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102" name="Rectangle 46"/>
          <p:cNvSpPr/>
          <p:nvPr/>
        </p:nvSpPr>
        <p:spPr>
          <a:xfrm>
            <a:off x="6336768" y="2209822"/>
            <a:ext cx="3296752" cy="409056"/>
          </a:xfrm>
          <a:prstGeom prst="rect">
            <a:avLst/>
          </a:prstGeom>
          <a:noFill/>
          <a:ln w="3175" algn="ctr">
            <a:solidFill>
              <a:srgbClr val="FFFFFF">
                <a:lumMod val="75000"/>
              </a:srgbClr>
            </a:solid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eaLnBrk="0" hangingPunct="0">
              <a:buClr>
                <a:srgbClr val="009999"/>
              </a:buClr>
              <a:tabLst>
                <a:tab pos="2042795" algn="l"/>
              </a:tabLst>
            </a:pPr>
            <a:r>
              <a:rPr lang="zh-CN" altLang="en-US" sz="1400" kern="0" dirty="0">
                <a:solidFill>
                  <a:srgbClr val="000000"/>
                </a:solidFill>
                <a:latin typeface="华文楷体" panose="02010600040101010101" pitchFamily="2" charset="-122"/>
              </a:rPr>
              <a:t>介绍该管理办法执行的组织和管理职责。</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103" name="Isosceles Triangle 47"/>
          <p:cNvSpPr/>
          <p:nvPr/>
        </p:nvSpPr>
        <p:spPr>
          <a:xfrm rot="5400000">
            <a:off x="4353537" y="3699530"/>
            <a:ext cx="3009922" cy="689932"/>
          </a:xfrm>
          <a:prstGeom prst="triangle">
            <a:avLst/>
          </a:prstGeom>
          <a:solidFill>
            <a:srgbClr val="92D050"/>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endParaRPr lang="en-US" sz="1300" b="1" kern="0" dirty="0">
              <a:solidFill>
                <a:srgbClr val="FFFFFF"/>
              </a:solidFill>
              <a:latin typeface="华文楷体" panose="02010600040101010101" pitchFamily="2" charset="-122"/>
              <a:ea typeface="华文楷体" panose="02010600040101010101" pitchFamily="2" charset="-122"/>
            </a:endParaRPr>
          </a:p>
        </p:txBody>
      </p:sp>
      <p:sp>
        <p:nvSpPr>
          <p:cNvPr id="1051104" name="Rectangle 48"/>
          <p:cNvSpPr/>
          <p:nvPr/>
        </p:nvSpPr>
        <p:spPr>
          <a:xfrm>
            <a:off x="6330529" y="3291948"/>
            <a:ext cx="3296752" cy="1585541"/>
          </a:xfrm>
          <a:prstGeom prst="rect">
            <a:avLst/>
          </a:prstGeom>
          <a:noFill/>
          <a:ln w="3175" algn="ctr">
            <a:solidFill>
              <a:srgbClr val="FFFFFF">
                <a:lumMod val="75000"/>
              </a:srgbClr>
            </a:solid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eaLnBrk="0" hangingPunct="0">
              <a:buClr>
                <a:srgbClr val="009999"/>
              </a:buClr>
              <a:tabLst>
                <a:tab pos="2042795" algn="l"/>
              </a:tabLst>
            </a:pPr>
            <a:r>
              <a:rPr lang="zh-CN" altLang="en-US" sz="1400" kern="0" dirty="0">
                <a:solidFill>
                  <a:srgbClr val="000000"/>
                </a:solidFill>
                <a:latin typeface="华文楷体" panose="02010600040101010101" pitchFamily="2" charset="-122"/>
              </a:rPr>
              <a:t>介绍该项管理涉及的所有流程、制度；并对各个流程进行详细的介绍，并通过附件的方式对涉及的流程图及岗位职责进行明确，以便该项管理办法能够落地实施。</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105" name="Rectangle 49"/>
          <p:cNvSpPr/>
          <p:nvPr/>
        </p:nvSpPr>
        <p:spPr>
          <a:xfrm>
            <a:off x="6330529" y="5634418"/>
            <a:ext cx="3296752" cy="349340"/>
          </a:xfrm>
          <a:prstGeom prst="rect">
            <a:avLst/>
          </a:prstGeom>
          <a:noFill/>
          <a:ln w="3175" algn="ctr">
            <a:solidFill>
              <a:srgbClr val="FFFFFF">
                <a:lumMod val="75000"/>
              </a:srgbClr>
            </a:solid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eaLnBrk="0" hangingPunct="0">
              <a:buClr>
                <a:srgbClr val="009999"/>
              </a:buClr>
              <a:tabLst>
                <a:tab pos="2042795" algn="l"/>
              </a:tabLst>
            </a:pPr>
            <a:r>
              <a:rPr lang="zh-CN" altLang="en-US" sz="1400" kern="0" dirty="0">
                <a:solidFill>
                  <a:srgbClr val="000000"/>
                </a:solidFill>
                <a:latin typeface="华文楷体" panose="02010600040101010101" pitchFamily="2" charset="-122"/>
              </a:rPr>
              <a:t>对该项管理办法涉及的系统进行介绍。</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106" name="Rectangle 50"/>
          <p:cNvSpPr/>
          <p:nvPr/>
        </p:nvSpPr>
        <p:spPr>
          <a:xfrm>
            <a:off x="6330529" y="6088928"/>
            <a:ext cx="3296752" cy="349340"/>
          </a:xfrm>
          <a:prstGeom prst="rect">
            <a:avLst/>
          </a:prstGeom>
          <a:noFill/>
          <a:ln w="3175" algn="ctr">
            <a:solidFill>
              <a:srgbClr val="FFFFFF">
                <a:lumMod val="75000"/>
              </a:srgbClr>
            </a:solid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eaLnBrk="0" hangingPunct="0">
              <a:buClr>
                <a:srgbClr val="009999"/>
              </a:buClr>
              <a:tabLst>
                <a:tab pos="2042795" algn="l"/>
              </a:tabLst>
            </a:pPr>
            <a:r>
              <a:rPr lang="zh-CN" altLang="en-US" sz="1400" kern="0" dirty="0">
                <a:solidFill>
                  <a:srgbClr val="000000"/>
                </a:solidFill>
                <a:latin typeface="华文楷体" panose="02010600040101010101" pitchFamily="2" charset="-122"/>
              </a:rPr>
              <a:t>附则部分。</a:t>
            </a:r>
            <a:endParaRPr lang="en-US" sz="1400" kern="0" dirty="0">
              <a:solidFill>
                <a:srgbClr val="000000"/>
              </a:solidFill>
              <a:latin typeface="华文楷体" panose="02010600040101010101" pitchFamily="2" charset="-122"/>
              <a:ea typeface="华文楷体" panose="02010600040101010101" pitchFamily="2" charset="-122"/>
            </a:endParaRPr>
          </a:p>
        </p:txBody>
      </p:sp>
      <p:cxnSp>
        <p:nvCxnSpPr>
          <p:cNvPr id="3146134" name="Straight Arrow Connector 51"/>
          <p:cNvCxnSpPr/>
          <p:nvPr/>
        </p:nvCxnSpPr>
        <p:spPr>
          <a:xfrm>
            <a:off x="5494408" y="1821176"/>
            <a:ext cx="792486" cy="0"/>
          </a:xfrm>
          <a:prstGeom prst="straightConnector1">
            <a:avLst/>
          </a:prstGeom>
          <a:noFill/>
          <a:ln w="28575" cap="flat" cmpd="sng" algn="ctr">
            <a:solidFill>
              <a:srgbClr val="92D050"/>
            </a:solidFill>
            <a:prstDash val="solid"/>
            <a:tailEnd type="arrow"/>
          </a:ln>
          <a:effectLst/>
        </p:spPr>
      </p:cxnSp>
      <p:cxnSp>
        <p:nvCxnSpPr>
          <p:cNvPr id="3146135" name="Straight Arrow Connector 52"/>
          <p:cNvCxnSpPr/>
          <p:nvPr/>
        </p:nvCxnSpPr>
        <p:spPr>
          <a:xfrm>
            <a:off x="5494408" y="2354996"/>
            <a:ext cx="792486" cy="0"/>
          </a:xfrm>
          <a:prstGeom prst="straightConnector1">
            <a:avLst/>
          </a:prstGeom>
          <a:noFill/>
          <a:ln w="28575" cap="flat" cmpd="sng" algn="ctr">
            <a:solidFill>
              <a:srgbClr val="92D050"/>
            </a:solidFill>
            <a:prstDash val="solid"/>
            <a:tailEnd type="arrow"/>
          </a:ln>
          <a:effectLst/>
        </p:spPr>
      </p:cxnSp>
      <p:cxnSp>
        <p:nvCxnSpPr>
          <p:cNvPr id="3146136" name="Straight Arrow Connector 53"/>
          <p:cNvCxnSpPr/>
          <p:nvPr/>
        </p:nvCxnSpPr>
        <p:spPr>
          <a:xfrm>
            <a:off x="5494408" y="5809088"/>
            <a:ext cx="788610" cy="0"/>
          </a:xfrm>
          <a:prstGeom prst="straightConnector1">
            <a:avLst/>
          </a:prstGeom>
          <a:noFill/>
          <a:ln w="28575" cap="flat" cmpd="sng" algn="ctr">
            <a:solidFill>
              <a:srgbClr val="92D050"/>
            </a:solidFill>
            <a:prstDash val="solid"/>
            <a:tailEnd type="arrow"/>
          </a:ln>
          <a:effectLst/>
        </p:spPr>
      </p:cxnSp>
      <p:cxnSp>
        <p:nvCxnSpPr>
          <p:cNvPr id="3146137" name="Straight Arrow Connector 54"/>
          <p:cNvCxnSpPr/>
          <p:nvPr/>
        </p:nvCxnSpPr>
        <p:spPr>
          <a:xfrm>
            <a:off x="5494408" y="6263598"/>
            <a:ext cx="788610" cy="0"/>
          </a:xfrm>
          <a:prstGeom prst="straightConnector1">
            <a:avLst/>
          </a:prstGeom>
          <a:noFill/>
          <a:ln w="28575" cap="flat" cmpd="sng" algn="ctr">
            <a:solidFill>
              <a:srgbClr val="92D050"/>
            </a:solidFill>
            <a:prstDash val="solid"/>
            <a:tailEnd type="arrow"/>
          </a:ln>
          <a:effectLst/>
        </p:spPr>
      </p:cxnSp>
      <p:sp>
        <p:nvSpPr>
          <p:cNvPr id="1051107" name="Rectangle 55"/>
          <p:cNvSpPr/>
          <p:nvPr/>
        </p:nvSpPr>
        <p:spPr>
          <a:xfrm>
            <a:off x="268299" y="1631758"/>
            <a:ext cx="1971085" cy="349340"/>
          </a:xfrm>
          <a:prstGeom prst="rect">
            <a:avLst/>
          </a:prstGeom>
          <a:solidFill>
            <a:srgbClr val="29C2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指导原则</a:t>
            </a:r>
            <a:endParaRPr lang="en-US" b="1" kern="0" dirty="0">
              <a:solidFill>
                <a:schemeClr val="bg1"/>
              </a:solidFill>
              <a:latin typeface="华文楷体" panose="02010600040101010101" pitchFamily="2" charset="-122"/>
              <a:ea typeface="华文楷体" panose="02010600040101010101" pitchFamily="2" charset="-122"/>
            </a:endParaRPr>
          </a:p>
        </p:txBody>
      </p:sp>
      <p:sp>
        <p:nvSpPr>
          <p:cNvPr id="1051108" name="Rectangle 56"/>
          <p:cNvSpPr/>
          <p:nvPr/>
        </p:nvSpPr>
        <p:spPr>
          <a:xfrm>
            <a:off x="268299" y="2086191"/>
            <a:ext cx="1971085" cy="349340"/>
          </a:xfrm>
          <a:prstGeom prst="rect">
            <a:avLst/>
          </a:prstGeom>
          <a:solidFill>
            <a:srgbClr val="29C2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组织与职责</a:t>
            </a:r>
            <a:endParaRPr lang="en-US" b="1" kern="0" dirty="0">
              <a:solidFill>
                <a:schemeClr val="bg1"/>
              </a:solidFill>
              <a:latin typeface="华文楷体" panose="02010600040101010101" pitchFamily="2" charset="-122"/>
              <a:ea typeface="华文楷体" panose="02010600040101010101" pitchFamily="2" charset="-122"/>
            </a:endParaRPr>
          </a:p>
        </p:txBody>
      </p:sp>
      <p:sp>
        <p:nvSpPr>
          <p:cNvPr id="1051109" name="Rectangle 57"/>
          <p:cNvSpPr/>
          <p:nvPr/>
        </p:nvSpPr>
        <p:spPr>
          <a:xfrm>
            <a:off x="268299" y="2539535"/>
            <a:ext cx="1971085" cy="2995175"/>
          </a:xfrm>
          <a:prstGeom prst="rect">
            <a:avLst/>
          </a:prstGeom>
          <a:solidFill>
            <a:srgbClr val="29C2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管理流程</a:t>
            </a:r>
            <a:endParaRPr lang="en-US" altLang="zh-CN" b="1" kern="0" dirty="0">
              <a:solidFill>
                <a:schemeClr val="bg1"/>
              </a:solidFill>
              <a:latin typeface="华文楷体" panose="02010600040101010101" pitchFamily="2" charset="-122"/>
            </a:endParaRPr>
          </a:p>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及</a:t>
            </a:r>
            <a:endParaRPr lang="en-US" altLang="zh-CN" b="1" kern="0" dirty="0">
              <a:solidFill>
                <a:schemeClr val="bg1"/>
              </a:solidFill>
              <a:latin typeface="华文楷体" panose="02010600040101010101" pitchFamily="2" charset="-122"/>
            </a:endParaRPr>
          </a:p>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工作模板</a:t>
            </a:r>
            <a:endParaRPr lang="en-US" b="1" kern="0" dirty="0">
              <a:solidFill>
                <a:schemeClr val="bg1"/>
              </a:solidFill>
              <a:latin typeface="华文楷体" panose="02010600040101010101" pitchFamily="2" charset="-122"/>
              <a:ea typeface="华文楷体" panose="02010600040101010101" pitchFamily="2" charset="-122"/>
            </a:endParaRPr>
          </a:p>
        </p:txBody>
      </p:sp>
      <p:sp>
        <p:nvSpPr>
          <p:cNvPr id="1051110" name="Rectangle 58"/>
          <p:cNvSpPr/>
          <p:nvPr/>
        </p:nvSpPr>
        <p:spPr>
          <a:xfrm>
            <a:off x="268299" y="5634419"/>
            <a:ext cx="1971085" cy="349340"/>
          </a:xfrm>
          <a:prstGeom prst="rect">
            <a:avLst/>
          </a:prstGeom>
          <a:solidFill>
            <a:srgbClr val="29C2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技术规范</a:t>
            </a:r>
            <a:endParaRPr lang="en-US" b="1" kern="0" dirty="0">
              <a:solidFill>
                <a:schemeClr val="bg1"/>
              </a:solidFill>
              <a:latin typeface="华文楷体" panose="02010600040101010101" pitchFamily="2" charset="-122"/>
              <a:ea typeface="华文楷体" panose="02010600040101010101" pitchFamily="2" charset="-122"/>
            </a:endParaRPr>
          </a:p>
        </p:txBody>
      </p:sp>
      <p:sp>
        <p:nvSpPr>
          <p:cNvPr id="1051111" name="Rectangle 59"/>
          <p:cNvSpPr/>
          <p:nvPr/>
        </p:nvSpPr>
        <p:spPr>
          <a:xfrm>
            <a:off x="268299" y="6103996"/>
            <a:ext cx="1971085" cy="349340"/>
          </a:xfrm>
          <a:prstGeom prst="rect">
            <a:avLst/>
          </a:prstGeom>
          <a:solidFill>
            <a:srgbClr val="29C2FF"/>
          </a:solidFill>
          <a:ln w="3175" algn="ctr">
            <a:noFill/>
            <a:miter lim="800000"/>
          </a:ln>
          <a:effectLst/>
        </p:spPr>
        <p:txBody>
          <a:bodyPr rot="0" spcFirstLastPara="0" vertOverflow="overflow" horzOverflow="overflow" vert="horz" wrap="square" lIns="67680" tIns="67680" rIns="67680" bIns="67680" numCol="1" spcCol="0" rtlCol="0" fromWordArt="0" anchor="ctr" anchorCtr="0" forceAA="0" compatLnSpc="1">
            <a:noAutofit/>
          </a:bodyPr>
          <a:p>
            <a:pPr algn="ctr" eaLnBrk="0" hangingPunct="0">
              <a:lnSpc>
                <a:spcPct val="150000"/>
              </a:lnSpc>
              <a:buClr>
                <a:srgbClr val="009999"/>
              </a:buClr>
              <a:tabLst>
                <a:tab pos="2042795" algn="l"/>
              </a:tabLst>
            </a:pPr>
            <a:r>
              <a:rPr lang="zh-CN" altLang="en-US" b="1" kern="0" dirty="0">
                <a:solidFill>
                  <a:schemeClr val="bg1"/>
                </a:solidFill>
                <a:latin typeface="华文楷体" panose="02010600040101010101" pitchFamily="2" charset="-122"/>
              </a:rPr>
              <a:t>附则及附录</a:t>
            </a:r>
            <a:endParaRPr lang="en-US" b="1" kern="0" dirty="0">
              <a:solidFill>
                <a:schemeClr val="bg1"/>
              </a:solidFill>
              <a:latin typeface="华文楷体" panose="02010600040101010101" pitchFamily="2" charset="-122"/>
              <a:ea typeface="华文楷体" panose="02010600040101010101" pitchFamily="2" charset="-122"/>
            </a:endParaRPr>
          </a:p>
        </p:txBody>
      </p:sp>
      <p:sp>
        <p:nvSpPr>
          <p:cNvPr id="1051112" name="AutoShape 7"/>
          <p:cNvSpPr>
            <a:spLocks noChangeArrowheads="1"/>
          </p:cNvSpPr>
          <p:nvPr/>
        </p:nvSpPr>
        <p:spPr bwMode="auto">
          <a:xfrm>
            <a:off x="1054591"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1113" name="AutoShape 14"/>
          <p:cNvSpPr>
            <a:spLocks noChangeArrowheads="1"/>
          </p:cNvSpPr>
          <p:nvPr/>
        </p:nvSpPr>
        <p:spPr bwMode="auto">
          <a:xfrm>
            <a:off x="239261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1114" name="AutoShape 15"/>
          <p:cNvSpPr>
            <a:spLocks noChangeArrowheads="1"/>
          </p:cNvSpPr>
          <p:nvPr/>
        </p:nvSpPr>
        <p:spPr bwMode="auto">
          <a:xfrm>
            <a:off x="3728659"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1115" name="AutoShape 16"/>
          <p:cNvSpPr>
            <a:spLocks noChangeArrowheads="1"/>
          </p:cNvSpPr>
          <p:nvPr/>
        </p:nvSpPr>
        <p:spPr bwMode="auto">
          <a:xfrm>
            <a:off x="5075693"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1116" name="AutoShape 7"/>
          <p:cNvSpPr>
            <a:spLocks noChangeArrowheads="1"/>
          </p:cNvSpPr>
          <p:nvPr/>
        </p:nvSpPr>
        <p:spPr bwMode="auto">
          <a:xfrm>
            <a:off x="6419830" y="1052736"/>
            <a:ext cx="1279813" cy="267710"/>
          </a:xfrm>
          <a:prstGeom prst="chevron">
            <a:avLst>
              <a:gd name="adj" fmla="val 28667"/>
            </a:avLst>
          </a:prstGeom>
          <a:solidFill>
            <a:srgbClr val="92D050"/>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1117" name="AutoShape 7"/>
          <p:cNvSpPr>
            <a:spLocks noChangeArrowheads="1"/>
          </p:cNvSpPr>
          <p:nvPr/>
        </p:nvSpPr>
        <p:spPr bwMode="auto">
          <a:xfrm>
            <a:off x="7757704"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479" name=""/>
        <p:cNvGrpSpPr/>
        <p:nvPr/>
      </p:nvGrpSpPr>
      <p:grpSpPr>
        <a:xfrm>
          <a:off x="0" y="0"/>
          <a:ext cx="0" cy="0"/>
          <a:chOff x="0" y="0"/>
          <a:chExt cx="0" cy="0"/>
        </a:xfrm>
      </p:grpSpPr>
      <p:sp>
        <p:nvSpPr>
          <p:cNvPr id="1051118" name="Title 2"/>
          <p:cNvSpPr>
            <a:spLocks noGrp="1"/>
          </p:cNvSpPr>
          <p:nvPr>
            <p:ph type="title"/>
          </p:nvPr>
        </p:nvSpPr>
        <p:spPr/>
        <p:txBody>
          <a:bodyPr vert="horz" lIns="0" tIns="0" rIns="0" bIns="0" rtlCol="0" anchor="t" anchorCtr="0">
            <a:noAutofit/>
          </a:bodyPr>
          <a:p>
            <a:pPr>
              <a:lnSpc>
                <a:spcPts val="2400"/>
              </a:lnSpc>
            </a:pPr>
            <a:r>
              <a:rPr lang="zh-CN" altLang="en-US" dirty="0">
                <a:solidFill>
                  <a:schemeClr val="tx1"/>
                </a:solidFill>
                <a:latin typeface="华文楷体" panose="02010600040101010101" pitchFamily="2" charset="-122"/>
                <a:ea typeface="华文楷体" panose="02010600040101010101" pitchFamily="2" charset="-122"/>
              </a:rPr>
              <a:t>建议哈电主数据管理平台需要具备如下关键能力：</a:t>
            </a:r>
            <a:endParaRPr lang="en-US" dirty="0">
              <a:solidFill>
                <a:schemeClr val="tx1"/>
              </a:solidFill>
              <a:latin typeface="华文楷体" panose="02010600040101010101" pitchFamily="2" charset="-122"/>
              <a:ea typeface="华文楷体" panose="02010600040101010101" pitchFamily="2" charset="-122"/>
            </a:endParaRPr>
          </a:p>
        </p:txBody>
      </p:sp>
      <p:sp>
        <p:nvSpPr>
          <p:cNvPr id="1051119" name="AutoShape 7"/>
          <p:cNvSpPr>
            <a:spLocks noChangeArrowheads="1"/>
          </p:cNvSpPr>
          <p:nvPr/>
        </p:nvSpPr>
        <p:spPr bwMode="auto">
          <a:xfrm>
            <a:off x="1054591"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整体策略</a:t>
            </a:r>
            <a:endParaRPr lang="en-US" altLang="zh-CN" sz="1500" b="1" kern="0" dirty="0">
              <a:solidFill>
                <a:srgbClr val="000000"/>
              </a:solidFill>
              <a:latin typeface="华文楷体" panose="02010600040101010101" pitchFamily="2" charset="-122"/>
            </a:endParaRPr>
          </a:p>
        </p:txBody>
      </p:sp>
      <p:sp>
        <p:nvSpPr>
          <p:cNvPr id="1051120" name="AutoShape 14"/>
          <p:cNvSpPr>
            <a:spLocks noChangeArrowheads="1"/>
          </p:cNvSpPr>
          <p:nvPr/>
        </p:nvSpPr>
        <p:spPr bwMode="auto">
          <a:xfrm>
            <a:off x="239261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主数据识别</a:t>
            </a:r>
            <a:endParaRPr lang="en-US" altLang="zh-CN" sz="1500" b="1" kern="0" dirty="0">
              <a:solidFill>
                <a:srgbClr val="000000"/>
              </a:solidFill>
              <a:latin typeface="华文楷体" panose="02010600040101010101" pitchFamily="2" charset="-122"/>
            </a:endParaRPr>
          </a:p>
        </p:txBody>
      </p:sp>
      <p:sp>
        <p:nvSpPr>
          <p:cNvPr id="1051121" name="AutoShape 15"/>
          <p:cNvSpPr>
            <a:spLocks noChangeArrowheads="1"/>
          </p:cNvSpPr>
          <p:nvPr/>
        </p:nvSpPr>
        <p:spPr bwMode="auto">
          <a:xfrm>
            <a:off x="3728659"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组织</a:t>
            </a:r>
            <a:endParaRPr lang="en-US" altLang="zh-CN" sz="1500" b="1" kern="0" dirty="0">
              <a:solidFill>
                <a:srgbClr val="000000"/>
              </a:solidFill>
              <a:latin typeface="华文楷体" panose="02010600040101010101" pitchFamily="2" charset="-122"/>
            </a:endParaRPr>
          </a:p>
        </p:txBody>
      </p:sp>
      <p:sp>
        <p:nvSpPr>
          <p:cNvPr id="1051122" name="AutoShape 16"/>
          <p:cNvSpPr>
            <a:spLocks noChangeArrowheads="1"/>
          </p:cNvSpPr>
          <p:nvPr/>
        </p:nvSpPr>
        <p:spPr bwMode="auto">
          <a:xfrm>
            <a:off x="5075693"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标准规范</a:t>
            </a:r>
            <a:endParaRPr lang="en-US" altLang="zh-CN" sz="1500" b="1" kern="0" dirty="0">
              <a:solidFill>
                <a:srgbClr val="000000"/>
              </a:solidFill>
              <a:latin typeface="华文楷体" panose="02010600040101010101" pitchFamily="2" charset="-122"/>
            </a:endParaRPr>
          </a:p>
        </p:txBody>
      </p:sp>
      <p:sp>
        <p:nvSpPr>
          <p:cNvPr id="1051123" name="AutoShape 7"/>
          <p:cNvSpPr>
            <a:spLocks noChangeArrowheads="1"/>
          </p:cNvSpPr>
          <p:nvPr/>
        </p:nvSpPr>
        <p:spPr bwMode="auto">
          <a:xfrm>
            <a:off x="6419830" y="1052736"/>
            <a:ext cx="1279813" cy="267710"/>
          </a:xfrm>
          <a:prstGeom prst="chevron">
            <a:avLst>
              <a:gd name="adj" fmla="val 28667"/>
            </a:avLst>
          </a:prstGeom>
          <a:solidFill>
            <a:schemeClr val="accent1">
              <a:lumMod val="20000"/>
              <a:lumOff val="80000"/>
            </a:schemeClr>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流程制度</a:t>
            </a:r>
            <a:endParaRPr lang="en-US" altLang="zh-CN" sz="1500" b="1" kern="0" dirty="0">
              <a:solidFill>
                <a:srgbClr val="000000"/>
              </a:solidFill>
              <a:latin typeface="华文楷体" panose="02010600040101010101" pitchFamily="2" charset="-122"/>
            </a:endParaRPr>
          </a:p>
        </p:txBody>
      </p:sp>
      <p:sp>
        <p:nvSpPr>
          <p:cNvPr id="1051124" name="AutoShape 7"/>
          <p:cNvSpPr>
            <a:spLocks noChangeArrowheads="1"/>
          </p:cNvSpPr>
          <p:nvPr/>
        </p:nvSpPr>
        <p:spPr bwMode="auto">
          <a:xfrm>
            <a:off x="7757704" y="1052736"/>
            <a:ext cx="1279813" cy="267710"/>
          </a:xfrm>
          <a:prstGeom prst="chevron">
            <a:avLst>
              <a:gd name="adj" fmla="val 28667"/>
            </a:avLst>
          </a:prstGeom>
          <a:solidFill>
            <a:srgbClr val="92D050"/>
          </a:solidFill>
          <a:ln w="9525" algn="ctr">
            <a:noFill/>
            <a:miter lim="800000"/>
          </a:ln>
          <a:effectLst/>
        </p:spPr>
        <p:txBody>
          <a:bodyPr wrap="none" anchor="ctr"/>
          <a:p>
            <a:pPr algn="ctr"/>
            <a:r>
              <a:rPr lang="zh-CN" altLang="en-US" sz="1500" b="1" kern="0" dirty="0">
                <a:solidFill>
                  <a:srgbClr val="000000"/>
                </a:solidFill>
                <a:latin typeface="华文楷体" panose="02010600040101010101" pitchFamily="2" charset="-122"/>
              </a:rPr>
              <a:t>系统平台</a:t>
            </a:r>
            <a:endParaRPr lang="en-US" altLang="zh-CN" sz="1500" b="1" kern="0" dirty="0">
              <a:solidFill>
                <a:srgbClr val="000000"/>
              </a:solidFill>
              <a:latin typeface="华文楷体" panose="02010600040101010101" pitchFamily="2" charset="-122"/>
            </a:endParaRPr>
          </a:p>
        </p:txBody>
      </p:sp>
      <p:grpSp>
        <p:nvGrpSpPr>
          <p:cNvPr id="480" name="组合 2"/>
          <p:cNvGrpSpPr/>
          <p:nvPr/>
        </p:nvGrpSpPr>
        <p:grpSpPr>
          <a:xfrm>
            <a:off x="1464887" y="1483568"/>
            <a:ext cx="7344817" cy="4753744"/>
            <a:chOff x="488504" y="817001"/>
            <a:chExt cx="8784976" cy="5486400"/>
          </a:xfrm>
        </p:grpSpPr>
        <p:sp>
          <p:nvSpPr>
            <p:cNvPr id="1051125" name="Rectangle 2"/>
            <p:cNvSpPr>
              <a:spLocks noChangeArrowheads="1"/>
            </p:cNvSpPr>
            <p:nvPr/>
          </p:nvSpPr>
          <p:spPr bwMode="auto">
            <a:xfrm>
              <a:off x="488504" y="817001"/>
              <a:ext cx="8784976" cy="5486400"/>
            </a:xfrm>
            <a:prstGeom prst="rect">
              <a:avLst/>
            </a:prstGeom>
            <a:solidFill>
              <a:srgbClr val="AFE8FF"/>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latin typeface="华文楷体" panose="02010600040101010101" pitchFamily="2" charset="-122"/>
                <a:ea typeface="华文楷体" panose="02010600040101010101" pitchFamily="2" charset="-122"/>
              </a:endParaRPr>
            </a:p>
          </p:txBody>
        </p:sp>
        <p:sp>
          <p:nvSpPr>
            <p:cNvPr id="1051126" name="Rectangle 3"/>
            <p:cNvSpPr>
              <a:spLocks noChangeArrowheads="1"/>
            </p:cNvSpPr>
            <p:nvPr/>
          </p:nvSpPr>
          <p:spPr bwMode="auto">
            <a:xfrm>
              <a:off x="749300" y="3103001"/>
              <a:ext cx="8229600" cy="2209800"/>
            </a:xfrm>
            <a:prstGeom prst="rect">
              <a:avLst/>
            </a:prstGeom>
            <a:solidFill>
              <a:srgbClr val="002776"/>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FFFFFF"/>
                </a:solidFill>
                <a:latin typeface="华文楷体" panose="02010600040101010101" pitchFamily="2" charset="-122"/>
                <a:ea typeface="华文楷体" panose="02010600040101010101" pitchFamily="2" charset="-122"/>
              </a:endParaRPr>
            </a:p>
          </p:txBody>
        </p:sp>
        <p:sp>
          <p:nvSpPr>
            <p:cNvPr id="1051127" name="Rectangle 4"/>
            <p:cNvSpPr>
              <a:spLocks noChangeArrowheads="1"/>
            </p:cNvSpPr>
            <p:nvPr/>
          </p:nvSpPr>
          <p:spPr bwMode="auto">
            <a:xfrm>
              <a:off x="1130300" y="1426601"/>
              <a:ext cx="1600200" cy="1600200"/>
            </a:xfrm>
            <a:prstGeom prst="rect">
              <a:avLst/>
            </a:prstGeom>
            <a:solidFill>
              <a:srgbClr val="29C2FF"/>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latin typeface="华文楷体" panose="02010600040101010101" pitchFamily="2" charset="-122"/>
                <a:ea typeface="华文楷体" panose="02010600040101010101" pitchFamily="2" charset="-122"/>
              </a:endParaRPr>
            </a:p>
          </p:txBody>
        </p:sp>
        <p:sp>
          <p:nvSpPr>
            <p:cNvPr id="1051128" name="Rectangle 15"/>
            <p:cNvSpPr>
              <a:spLocks noChangeArrowheads="1"/>
            </p:cNvSpPr>
            <p:nvPr/>
          </p:nvSpPr>
          <p:spPr bwMode="auto">
            <a:xfrm>
              <a:off x="749300" y="893201"/>
              <a:ext cx="8229600" cy="457200"/>
            </a:xfrm>
            <a:prstGeom prst="rect">
              <a:avLst/>
            </a:prstGeom>
            <a:solidFill>
              <a:srgbClr val="002776"/>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FFFFFF"/>
                </a:solidFill>
                <a:latin typeface="华文楷体" panose="02010600040101010101" pitchFamily="2" charset="-122"/>
                <a:ea typeface="华文楷体" panose="02010600040101010101" pitchFamily="2" charset="-122"/>
              </a:endParaRPr>
            </a:p>
          </p:txBody>
        </p:sp>
        <p:sp>
          <p:nvSpPr>
            <p:cNvPr id="1051129" name="Text Box 7"/>
            <p:cNvSpPr txBox="1">
              <a:spLocks noChangeArrowheads="1"/>
            </p:cNvSpPr>
            <p:nvPr/>
          </p:nvSpPr>
          <p:spPr bwMode="auto">
            <a:xfrm>
              <a:off x="825501" y="988934"/>
              <a:ext cx="1295399" cy="319691"/>
            </a:xfrm>
            <a:prstGeom prst="rect">
              <a:avLst/>
            </a:prstGeom>
            <a:noFill/>
            <a:ln>
              <a:noFill/>
            </a:ln>
          </p:spPr>
          <p:txBody>
            <a:bodyPr wrap="square">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rgbClr val="FFFFFF"/>
                  </a:solidFill>
                  <a:latin typeface="华文楷体" panose="02010600040101010101" pitchFamily="2" charset="-122"/>
                  <a:ea typeface="华文楷体" panose="02010600040101010101" pitchFamily="2" charset="-122"/>
                </a:rPr>
                <a:t>主数据管控</a:t>
              </a:r>
              <a:endParaRPr lang="zh-CN"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130" name="Rectangle 17"/>
            <p:cNvSpPr>
              <a:spLocks noChangeArrowheads="1"/>
            </p:cNvSpPr>
            <p:nvPr/>
          </p:nvSpPr>
          <p:spPr bwMode="auto">
            <a:xfrm>
              <a:off x="2803525" y="969401"/>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latin typeface="华文楷体" panose="02010600040101010101" pitchFamily="2" charset="-122"/>
                  <a:ea typeface="华文楷体" panose="02010600040101010101" pitchFamily="2" charset="-122"/>
                </a:rPr>
                <a:t>流程治理</a:t>
              </a:r>
              <a:endParaRPr lang="zh-CN" altLang="en-US" sz="1100" b="1" kern="0" dirty="0">
                <a:latin typeface="华文楷体" panose="02010600040101010101" pitchFamily="2" charset="-122"/>
                <a:ea typeface="华文楷体" panose="02010600040101010101" pitchFamily="2" charset="-122"/>
              </a:endParaRPr>
            </a:p>
          </p:txBody>
        </p:sp>
        <p:sp>
          <p:nvSpPr>
            <p:cNvPr id="1051131" name="Rectangle 18"/>
            <p:cNvSpPr>
              <a:spLocks noChangeArrowheads="1"/>
            </p:cNvSpPr>
            <p:nvPr/>
          </p:nvSpPr>
          <p:spPr bwMode="auto">
            <a:xfrm>
              <a:off x="6381750" y="969401"/>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组织架构</a:t>
              </a:r>
              <a:endParaRPr lang="zh-CN" altLang="en-US" sz="1100" b="1" kern="0">
                <a:latin typeface="华文楷体" panose="02010600040101010101" pitchFamily="2" charset="-122"/>
                <a:ea typeface="华文楷体" panose="02010600040101010101" pitchFamily="2" charset="-122"/>
              </a:endParaRPr>
            </a:p>
          </p:txBody>
        </p:sp>
        <p:sp>
          <p:nvSpPr>
            <p:cNvPr id="1051132" name="Rectangle 20"/>
            <p:cNvSpPr>
              <a:spLocks noChangeArrowheads="1"/>
            </p:cNvSpPr>
            <p:nvPr/>
          </p:nvSpPr>
          <p:spPr bwMode="auto">
            <a:xfrm>
              <a:off x="1358900" y="2185426"/>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solidFill>
                    <a:srgbClr val="808080">
                      <a:lumMod val="50000"/>
                    </a:srgbClr>
                  </a:solidFill>
                  <a:latin typeface="华文楷体" panose="02010600040101010101" pitchFamily="2" charset="-122"/>
                  <a:ea typeface="华文楷体" panose="02010600040101010101" pitchFamily="2" charset="-122"/>
                </a:rPr>
                <a:t>人工录入</a:t>
              </a:r>
              <a:endParaRPr lang="zh-CN" altLang="en-US" sz="1100" b="1" kern="0" dirty="0">
                <a:solidFill>
                  <a:srgbClr val="808080">
                    <a:lumMod val="50000"/>
                  </a:srgbClr>
                </a:solidFill>
                <a:latin typeface="华文楷体" panose="02010600040101010101" pitchFamily="2" charset="-122"/>
                <a:ea typeface="华文楷体" panose="02010600040101010101" pitchFamily="2" charset="-122"/>
              </a:endParaRPr>
            </a:p>
          </p:txBody>
        </p:sp>
        <p:sp>
          <p:nvSpPr>
            <p:cNvPr id="1051133" name="Rectangle 21"/>
            <p:cNvSpPr>
              <a:spLocks noChangeArrowheads="1"/>
            </p:cNvSpPr>
            <p:nvPr/>
          </p:nvSpPr>
          <p:spPr bwMode="auto">
            <a:xfrm>
              <a:off x="1358900" y="2642626"/>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solidFill>
                    <a:srgbClr val="808080">
                      <a:lumMod val="50000"/>
                    </a:srgbClr>
                  </a:solidFill>
                  <a:latin typeface="华文楷体" panose="02010600040101010101" pitchFamily="2" charset="-122"/>
                  <a:ea typeface="华文楷体" panose="02010600040101010101" pitchFamily="2" charset="-122"/>
                </a:rPr>
                <a:t>自动采集</a:t>
              </a:r>
              <a:endParaRPr lang="zh-CN" altLang="en-US" sz="1100" b="1" kern="0" dirty="0">
                <a:solidFill>
                  <a:srgbClr val="808080">
                    <a:lumMod val="50000"/>
                  </a:srgbClr>
                </a:solidFill>
                <a:latin typeface="华文楷体" panose="02010600040101010101" pitchFamily="2" charset="-122"/>
                <a:ea typeface="华文楷体" panose="02010600040101010101" pitchFamily="2" charset="-122"/>
              </a:endParaRPr>
            </a:p>
          </p:txBody>
        </p:sp>
        <p:sp>
          <p:nvSpPr>
            <p:cNvPr id="1051134" name="Text Box 13"/>
            <p:cNvSpPr txBox="1">
              <a:spLocks noChangeArrowheads="1"/>
            </p:cNvSpPr>
            <p:nvPr/>
          </p:nvSpPr>
          <p:spPr bwMode="auto">
            <a:xfrm>
              <a:off x="1302702" y="1655200"/>
              <a:ext cx="1236345" cy="321159"/>
            </a:xfrm>
            <a:prstGeom prst="rect">
              <a:avLst/>
            </a:prstGeom>
            <a:noFill/>
            <a:ln>
              <a:noFill/>
            </a:ln>
          </p:spPr>
          <p:txBody>
            <a:bodyPr>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chemeClr val="bg1"/>
                  </a:solidFill>
                  <a:latin typeface="华文楷体" panose="02010600040101010101" pitchFamily="2" charset="-122"/>
                  <a:ea typeface="华文楷体" panose="02010600040101010101" pitchFamily="2" charset="-122"/>
                </a:rPr>
                <a:t>主数据采集</a:t>
              </a:r>
              <a:endParaRPr lang="zh-CN" altLang="en-US" sz="1200" b="1" kern="0" dirty="0">
                <a:solidFill>
                  <a:schemeClr val="bg1"/>
                </a:solidFill>
                <a:latin typeface="华文楷体" panose="02010600040101010101" pitchFamily="2" charset="-122"/>
                <a:ea typeface="华文楷体" panose="02010600040101010101" pitchFamily="2" charset="-122"/>
              </a:endParaRPr>
            </a:p>
          </p:txBody>
        </p:sp>
        <p:sp>
          <p:nvSpPr>
            <p:cNvPr id="1051135" name="Rectangle 23"/>
            <p:cNvSpPr>
              <a:spLocks noChangeArrowheads="1"/>
            </p:cNvSpPr>
            <p:nvPr/>
          </p:nvSpPr>
          <p:spPr bwMode="auto">
            <a:xfrm>
              <a:off x="6921500" y="1428188"/>
              <a:ext cx="1600200" cy="1600200"/>
            </a:xfrm>
            <a:prstGeom prst="rect">
              <a:avLst/>
            </a:prstGeom>
            <a:solidFill>
              <a:srgbClr val="29C2FF"/>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latin typeface="华文楷体" panose="02010600040101010101" pitchFamily="2" charset="-122"/>
                <a:ea typeface="华文楷体" panose="02010600040101010101" pitchFamily="2" charset="-122"/>
              </a:endParaRPr>
            </a:p>
          </p:txBody>
        </p:sp>
        <p:sp>
          <p:nvSpPr>
            <p:cNvPr id="1051136" name="Rectangle 24"/>
            <p:cNvSpPr>
              <a:spLocks noChangeArrowheads="1"/>
            </p:cNvSpPr>
            <p:nvPr/>
          </p:nvSpPr>
          <p:spPr bwMode="auto">
            <a:xfrm>
              <a:off x="7150100" y="2187013"/>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rPr>
                <a:t>人工发布</a:t>
              </a:r>
              <a:endParaRPr lang="zh-CN" altLang="en-US" sz="1100" b="1" kern="0">
                <a:solidFill>
                  <a:srgbClr val="808080">
                    <a:lumMod val="50000"/>
                  </a:srgbClr>
                </a:solidFill>
                <a:latin typeface="华文楷体" panose="02010600040101010101" pitchFamily="2" charset="-122"/>
                <a:ea typeface="华文楷体" panose="02010600040101010101" pitchFamily="2" charset="-122"/>
              </a:endParaRPr>
            </a:p>
          </p:txBody>
        </p:sp>
        <p:sp>
          <p:nvSpPr>
            <p:cNvPr id="1051137" name="Rectangle 25"/>
            <p:cNvSpPr>
              <a:spLocks noChangeArrowheads="1"/>
            </p:cNvSpPr>
            <p:nvPr/>
          </p:nvSpPr>
          <p:spPr bwMode="auto">
            <a:xfrm>
              <a:off x="7150100" y="2644213"/>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rPr>
                <a:t>自动发布</a:t>
              </a:r>
              <a:endParaRPr lang="zh-CN" altLang="en-US" sz="1100" b="1" kern="0">
                <a:solidFill>
                  <a:srgbClr val="808080">
                    <a:lumMod val="50000"/>
                  </a:srgbClr>
                </a:solidFill>
                <a:latin typeface="华文楷体" panose="02010600040101010101" pitchFamily="2" charset="-122"/>
                <a:ea typeface="华文楷体" panose="02010600040101010101" pitchFamily="2" charset="-122"/>
              </a:endParaRPr>
            </a:p>
          </p:txBody>
        </p:sp>
        <p:sp>
          <p:nvSpPr>
            <p:cNvPr id="1051138" name="Text Box 17"/>
            <p:cNvSpPr txBox="1">
              <a:spLocks noChangeArrowheads="1"/>
            </p:cNvSpPr>
            <p:nvPr/>
          </p:nvSpPr>
          <p:spPr bwMode="auto">
            <a:xfrm>
              <a:off x="7094062" y="1656789"/>
              <a:ext cx="1232853" cy="321159"/>
            </a:xfrm>
            <a:prstGeom prst="rect">
              <a:avLst/>
            </a:prstGeom>
            <a:noFill/>
            <a:ln>
              <a:noFill/>
            </a:ln>
          </p:spPr>
          <p:txBody>
            <a:bodyPr>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chemeClr val="bg1"/>
                  </a:solidFill>
                  <a:latin typeface="华文楷体" panose="02010600040101010101" pitchFamily="2" charset="-122"/>
                  <a:ea typeface="华文楷体" panose="02010600040101010101" pitchFamily="2" charset="-122"/>
                </a:rPr>
                <a:t>主数据分发</a:t>
              </a:r>
              <a:endParaRPr lang="zh-CN" altLang="en-US" sz="1200" b="1" kern="0" dirty="0">
                <a:solidFill>
                  <a:schemeClr val="bg1"/>
                </a:solidFill>
                <a:latin typeface="华文楷体" panose="02010600040101010101" pitchFamily="2" charset="-122"/>
                <a:ea typeface="华文楷体" panose="02010600040101010101" pitchFamily="2" charset="-122"/>
              </a:endParaRPr>
            </a:p>
          </p:txBody>
        </p:sp>
        <p:sp>
          <p:nvSpPr>
            <p:cNvPr id="1051139" name="Rectangle 27"/>
            <p:cNvSpPr>
              <a:spLocks noChangeArrowheads="1"/>
            </p:cNvSpPr>
            <p:nvPr/>
          </p:nvSpPr>
          <p:spPr bwMode="auto">
            <a:xfrm>
              <a:off x="3416300" y="1426601"/>
              <a:ext cx="2743200" cy="1600200"/>
            </a:xfrm>
            <a:prstGeom prst="rect">
              <a:avLst/>
            </a:prstGeom>
            <a:solidFill>
              <a:srgbClr val="29C2FF"/>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latin typeface="华文楷体" panose="02010600040101010101" pitchFamily="2" charset="-122"/>
                <a:ea typeface="华文楷体" panose="02010600040101010101" pitchFamily="2" charset="-122"/>
              </a:endParaRPr>
            </a:p>
          </p:txBody>
        </p:sp>
        <p:sp>
          <p:nvSpPr>
            <p:cNvPr id="1051140" name="Oval 28"/>
            <p:cNvSpPr>
              <a:spLocks noChangeArrowheads="1"/>
            </p:cNvSpPr>
            <p:nvPr/>
          </p:nvSpPr>
          <p:spPr bwMode="auto">
            <a:xfrm>
              <a:off x="4178300" y="1883801"/>
              <a:ext cx="457200" cy="457200"/>
            </a:xfrm>
            <a:prstGeom prst="ellipse">
              <a:avLst/>
            </a:prstGeom>
            <a:solidFill>
              <a:srgbClr val="FFFFFF"/>
            </a:solidFill>
            <a:ln w="9525">
              <a:noFill/>
              <a:round/>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rPr>
                <a:t>新增</a:t>
              </a:r>
              <a:endPar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endParaRPr>
            </a:p>
          </p:txBody>
        </p:sp>
        <p:sp>
          <p:nvSpPr>
            <p:cNvPr id="1051141" name="Oval 29"/>
            <p:cNvSpPr>
              <a:spLocks noChangeArrowheads="1"/>
            </p:cNvSpPr>
            <p:nvPr/>
          </p:nvSpPr>
          <p:spPr bwMode="auto">
            <a:xfrm>
              <a:off x="4711700" y="1502801"/>
              <a:ext cx="457200" cy="457200"/>
            </a:xfrm>
            <a:prstGeom prst="ellipse">
              <a:avLst/>
            </a:prstGeom>
            <a:solidFill>
              <a:srgbClr val="FFFFFF"/>
            </a:solidFill>
            <a:ln w="9525">
              <a:noFill/>
              <a:round/>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rPr>
                <a:t>变更</a:t>
              </a:r>
              <a:endParaRPr lang="zh-CN" altLang="en-US" sz="1100" b="1" kern="0">
                <a:solidFill>
                  <a:srgbClr val="808080">
                    <a:lumMod val="50000"/>
                  </a:srgbClr>
                </a:solidFill>
                <a:latin typeface="华文楷体" panose="02010600040101010101" pitchFamily="2" charset="-122"/>
                <a:ea typeface="华文楷体" panose="02010600040101010101" pitchFamily="2" charset="-122"/>
              </a:endParaRPr>
            </a:p>
          </p:txBody>
        </p:sp>
        <p:sp>
          <p:nvSpPr>
            <p:cNvPr id="1051142" name="Oval 30"/>
            <p:cNvSpPr>
              <a:spLocks noChangeArrowheads="1"/>
            </p:cNvSpPr>
            <p:nvPr/>
          </p:nvSpPr>
          <p:spPr bwMode="auto">
            <a:xfrm>
              <a:off x="5245100" y="1883801"/>
              <a:ext cx="457200" cy="457200"/>
            </a:xfrm>
            <a:prstGeom prst="ellipse">
              <a:avLst/>
            </a:prstGeom>
            <a:solidFill>
              <a:srgbClr val="FFFFFF"/>
            </a:solidFill>
            <a:ln w="9525">
              <a:noFill/>
              <a:round/>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rPr>
                <a:t>删除</a:t>
              </a:r>
              <a:endPar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endParaRPr>
            </a:p>
          </p:txBody>
        </p:sp>
        <p:sp>
          <p:nvSpPr>
            <p:cNvPr id="1051143" name="Oval 31"/>
            <p:cNvSpPr>
              <a:spLocks noChangeArrowheads="1"/>
            </p:cNvSpPr>
            <p:nvPr/>
          </p:nvSpPr>
          <p:spPr bwMode="auto">
            <a:xfrm>
              <a:off x="5016500" y="2493401"/>
              <a:ext cx="457200" cy="457200"/>
            </a:xfrm>
            <a:prstGeom prst="ellipse">
              <a:avLst/>
            </a:prstGeom>
            <a:solidFill>
              <a:srgbClr val="FFFFFF"/>
            </a:solidFill>
            <a:ln w="9525">
              <a:noFill/>
              <a:round/>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rPr>
                <a:t>启用</a:t>
              </a:r>
              <a:endPar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endParaRPr>
            </a:p>
          </p:txBody>
        </p:sp>
        <p:sp>
          <p:nvSpPr>
            <p:cNvPr id="1051144" name="Oval 32"/>
            <p:cNvSpPr>
              <a:spLocks noChangeArrowheads="1"/>
            </p:cNvSpPr>
            <p:nvPr/>
          </p:nvSpPr>
          <p:spPr bwMode="auto">
            <a:xfrm>
              <a:off x="4406900" y="2493401"/>
              <a:ext cx="457200" cy="457200"/>
            </a:xfrm>
            <a:prstGeom prst="ellipse">
              <a:avLst/>
            </a:prstGeom>
            <a:solidFill>
              <a:srgbClr val="FFFFFF"/>
            </a:solidFill>
            <a:ln w="9525">
              <a:noFill/>
              <a:round/>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rPr>
                <a:t>注销</a:t>
              </a:r>
              <a:endParaRPr lang="zh-CN" altLang="en-US" sz="1100" b="1" kern="0">
                <a:solidFill>
                  <a:srgbClr val="808080">
                    <a:lumMod val="50000"/>
                  </a:srgbClr>
                </a:solidFill>
                <a:latin typeface="华文楷体" panose="02010600040101010101" pitchFamily="2" charset="-122"/>
                <a:ea typeface="华文楷体" panose="02010600040101010101" pitchFamily="2" charset="-122"/>
                <a:sym typeface="Arial" panose="020B0604020202020204" pitchFamily="34" charset="0"/>
              </a:endParaRPr>
            </a:p>
          </p:txBody>
        </p:sp>
        <p:sp>
          <p:nvSpPr>
            <p:cNvPr id="1051145" name="AutoShape 24"/>
            <p:cNvSpPr>
              <a:spLocks noChangeArrowheads="1"/>
            </p:cNvSpPr>
            <p:nvPr/>
          </p:nvSpPr>
          <p:spPr bwMode="auto">
            <a:xfrm rot="-2160000">
              <a:off x="4635500" y="1883801"/>
              <a:ext cx="152400" cy="152400"/>
            </a:xfrm>
            <a:prstGeom prst="rightArrow">
              <a:avLst>
                <a:gd name="adj1" fmla="val 50000"/>
                <a:gd name="adj2" fmla="val 25000"/>
              </a:avLst>
            </a:prstGeom>
            <a:solidFill>
              <a:srgbClr val="002776"/>
            </a:solidFill>
            <a:ln w="9525">
              <a:solidFill>
                <a:srgbClr val="000000"/>
              </a:solid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46" name="AutoShape 25"/>
            <p:cNvSpPr>
              <a:spLocks noChangeArrowheads="1"/>
            </p:cNvSpPr>
            <p:nvPr/>
          </p:nvSpPr>
          <p:spPr bwMode="auto">
            <a:xfrm rot="2820000">
              <a:off x="5092700" y="1883801"/>
              <a:ext cx="152400" cy="152400"/>
            </a:xfrm>
            <a:prstGeom prst="rightArrow">
              <a:avLst>
                <a:gd name="adj1" fmla="val 50000"/>
                <a:gd name="adj2" fmla="val 25000"/>
              </a:avLst>
            </a:prstGeom>
            <a:solidFill>
              <a:srgbClr val="002776"/>
            </a:solidFill>
            <a:ln w="9525">
              <a:solidFill>
                <a:srgbClr val="000000"/>
              </a:solid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47" name="AutoShape 26"/>
            <p:cNvSpPr>
              <a:spLocks noChangeArrowheads="1"/>
            </p:cNvSpPr>
            <p:nvPr/>
          </p:nvSpPr>
          <p:spPr bwMode="auto">
            <a:xfrm rot="6180000">
              <a:off x="5321300" y="2341001"/>
              <a:ext cx="152400" cy="152400"/>
            </a:xfrm>
            <a:prstGeom prst="rightArrow">
              <a:avLst>
                <a:gd name="adj1" fmla="val 50000"/>
                <a:gd name="adj2" fmla="val 25000"/>
              </a:avLst>
            </a:prstGeom>
            <a:solidFill>
              <a:srgbClr val="002776"/>
            </a:solidFill>
            <a:ln w="9525">
              <a:solidFill>
                <a:srgbClr val="000000"/>
              </a:solid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48" name="AutoShape 27"/>
            <p:cNvSpPr>
              <a:spLocks noChangeArrowheads="1"/>
            </p:cNvSpPr>
            <p:nvPr/>
          </p:nvSpPr>
          <p:spPr bwMode="auto">
            <a:xfrm rot="10680000">
              <a:off x="4864100" y="2645801"/>
              <a:ext cx="152400" cy="152400"/>
            </a:xfrm>
            <a:prstGeom prst="rightArrow">
              <a:avLst>
                <a:gd name="adj1" fmla="val 50000"/>
                <a:gd name="adj2" fmla="val 25000"/>
              </a:avLst>
            </a:prstGeom>
            <a:solidFill>
              <a:srgbClr val="002776"/>
            </a:solidFill>
            <a:ln w="9525">
              <a:solidFill>
                <a:srgbClr val="000000"/>
              </a:solid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49" name="AutoShape 28"/>
            <p:cNvSpPr>
              <a:spLocks noChangeArrowheads="1"/>
            </p:cNvSpPr>
            <p:nvPr/>
          </p:nvSpPr>
          <p:spPr bwMode="auto">
            <a:xfrm rot="-6180000">
              <a:off x="4406900" y="2341001"/>
              <a:ext cx="152400" cy="152400"/>
            </a:xfrm>
            <a:prstGeom prst="rightArrow">
              <a:avLst>
                <a:gd name="adj1" fmla="val 50000"/>
                <a:gd name="adj2" fmla="val 25000"/>
              </a:avLst>
            </a:prstGeom>
            <a:solidFill>
              <a:srgbClr val="002776"/>
            </a:solidFill>
            <a:ln w="9525">
              <a:solidFill>
                <a:srgbClr val="000000"/>
              </a:solid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50" name="Text Box 29"/>
            <p:cNvSpPr txBox="1">
              <a:spLocks noChangeArrowheads="1"/>
            </p:cNvSpPr>
            <p:nvPr/>
          </p:nvSpPr>
          <p:spPr bwMode="auto">
            <a:xfrm>
              <a:off x="3644900" y="1731401"/>
              <a:ext cx="381000" cy="1336751"/>
            </a:xfrm>
            <a:prstGeom prst="rect">
              <a:avLst/>
            </a:prstGeom>
            <a:noFill/>
            <a:ln>
              <a:noFill/>
            </a:ln>
          </p:spPr>
          <p:txBody>
            <a:bodyPr>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chemeClr val="bg1"/>
                  </a:solidFill>
                  <a:latin typeface="华文楷体" panose="02010600040101010101" pitchFamily="2" charset="-122"/>
                  <a:ea typeface="华文楷体" panose="02010600040101010101" pitchFamily="2" charset="-122"/>
                </a:rPr>
                <a:t>主数据维护</a:t>
              </a:r>
              <a:endParaRPr lang="zh-CN" altLang="en-US" sz="1200" b="1" kern="0" dirty="0">
                <a:solidFill>
                  <a:schemeClr val="bg1"/>
                </a:solidFill>
                <a:latin typeface="华文楷体" panose="02010600040101010101" pitchFamily="2" charset="-122"/>
                <a:ea typeface="华文楷体" panose="02010600040101010101" pitchFamily="2" charset="-122"/>
              </a:endParaRPr>
            </a:p>
          </p:txBody>
        </p:sp>
        <p:sp>
          <p:nvSpPr>
            <p:cNvPr id="1051151" name="Rectangle 39"/>
            <p:cNvSpPr>
              <a:spLocks noChangeArrowheads="1"/>
            </p:cNvSpPr>
            <p:nvPr/>
          </p:nvSpPr>
          <p:spPr bwMode="auto">
            <a:xfrm>
              <a:off x="1816100" y="3255401"/>
              <a:ext cx="1219200" cy="1828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fontAlgn="b" hangingPunct="0">
                <a:buFont typeface="Arial" panose="020B0604020202020204" pitchFamily="34" charset="0"/>
                <a:buNone/>
              </a:pPr>
              <a:r>
                <a:rPr lang="zh-CN" altLang="en-US" sz="1200" b="1" kern="0" dirty="0">
                  <a:latin typeface="华文楷体" panose="02010600040101010101" pitchFamily="2" charset="-122"/>
                  <a:ea typeface="华文楷体" panose="02010600040101010101" pitchFamily="2" charset="-122"/>
                </a:rPr>
                <a:t>模型管理</a:t>
              </a:r>
              <a:endParaRPr lang="zh-CN" altLang="zh-CN" sz="1200" b="1" kern="0" dirty="0">
                <a:latin typeface="华文楷体" panose="02010600040101010101" pitchFamily="2" charset="-122"/>
                <a:ea typeface="华文楷体" panose="02010600040101010101" pitchFamily="2" charset="-122"/>
              </a:endParaRPr>
            </a:p>
          </p:txBody>
        </p:sp>
        <p:sp>
          <p:nvSpPr>
            <p:cNvPr id="1051152" name="Rectangle 45"/>
            <p:cNvSpPr>
              <a:spLocks noChangeArrowheads="1"/>
            </p:cNvSpPr>
            <p:nvPr/>
          </p:nvSpPr>
          <p:spPr bwMode="auto">
            <a:xfrm>
              <a:off x="3187700" y="3255401"/>
              <a:ext cx="1219200" cy="1828800"/>
            </a:xfrm>
            <a:prstGeom prst="rect">
              <a:avLst/>
            </a:prstGeom>
            <a:solidFill>
              <a:srgbClr val="FFFFFF"/>
            </a:solidFill>
            <a:ln w="9525">
              <a:noFill/>
              <a:miter lim="800000"/>
            </a:ln>
          </p:spPr>
          <p:txBody>
            <a:bodyPr wrap="none" lIns="90170" tIns="46990" rIns="90170" bIns="46990" anchor="ctr"/>
            <a:p>
              <a:pPr algn="ctr" defTabSz="913765" eaLnBrk="0" fontAlgn="b" hangingPunct="0">
                <a:buFont typeface="Arial" panose="020B0604020202020204" pitchFamily="34" charset="0"/>
                <a:buNone/>
              </a:pPr>
              <a:r>
                <a:rPr lang="zh-CN" altLang="en-US" sz="1200" b="1" kern="0" dirty="0">
                  <a:latin typeface="华文楷体" panose="02010600040101010101" pitchFamily="2" charset="-122"/>
                </a:rPr>
                <a:t>质量管理</a:t>
              </a:r>
              <a:endParaRPr lang="zh-CN" altLang="zh-CN" sz="1200" b="1" kern="0" dirty="0">
                <a:latin typeface="华文楷体" panose="02010600040101010101" pitchFamily="2" charset="-122"/>
              </a:endParaRPr>
            </a:p>
          </p:txBody>
        </p:sp>
        <p:sp>
          <p:nvSpPr>
            <p:cNvPr id="1051153" name="Rectangle 49"/>
            <p:cNvSpPr>
              <a:spLocks noChangeArrowheads="1"/>
            </p:cNvSpPr>
            <p:nvPr/>
          </p:nvSpPr>
          <p:spPr bwMode="auto">
            <a:xfrm>
              <a:off x="4556125" y="3255401"/>
              <a:ext cx="1219200" cy="1828800"/>
            </a:xfrm>
            <a:prstGeom prst="rect">
              <a:avLst/>
            </a:prstGeom>
            <a:solidFill>
              <a:srgbClr val="FFFFFF"/>
            </a:solidFill>
            <a:ln w="9525">
              <a:noFill/>
              <a:miter lim="800000"/>
            </a:ln>
          </p:spPr>
          <p:txBody>
            <a:bodyPr wrap="none" lIns="90170" tIns="46990" rIns="90170" bIns="46990" anchor="ctr"/>
            <a:p>
              <a:pPr algn="ctr" defTabSz="913765" eaLnBrk="0" fontAlgn="b" hangingPunct="0">
                <a:buFont typeface="Arial" panose="020B0604020202020204" pitchFamily="34" charset="0"/>
                <a:buNone/>
              </a:pPr>
              <a:r>
                <a:rPr lang="zh-CN" altLang="en-US" sz="1200" b="1" kern="0" dirty="0">
                  <a:latin typeface="华文楷体" panose="02010600040101010101" pitchFamily="2" charset="-122"/>
                </a:rPr>
                <a:t>数据管理</a:t>
              </a:r>
              <a:endParaRPr lang="zh-CN" altLang="zh-CN" sz="1200" b="1" kern="0" dirty="0">
                <a:latin typeface="华文楷体" panose="02010600040101010101" pitchFamily="2" charset="-122"/>
              </a:endParaRPr>
            </a:p>
          </p:txBody>
        </p:sp>
        <p:sp>
          <p:nvSpPr>
            <p:cNvPr id="1051154" name="Rectangle 54"/>
            <p:cNvSpPr>
              <a:spLocks noChangeArrowheads="1"/>
            </p:cNvSpPr>
            <p:nvPr/>
          </p:nvSpPr>
          <p:spPr bwMode="auto">
            <a:xfrm>
              <a:off x="5930900" y="3255401"/>
              <a:ext cx="1216025" cy="1828800"/>
            </a:xfrm>
            <a:prstGeom prst="rect">
              <a:avLst/>
            </a:prstGeom>
            <a:solidFill>
              <a:srgbClr val="FFFFFF"/>
            </a:solidFill>
            <a:ln w="9525">
              <a:noFill/>
              <a:miter lim="800000"/>
            </a:ln>
          </p:spPr>
          <p:txBody>
            <a:bodyPr wrap="none" lIns="90170" tIns="46990" rIns="90170" bIns="46990" anchor="ctr"/>
            <a:p>
              <a:pPr algn="ctr" defTabSz="913765" eaLnBrk="0" fontAlgn="b" hangingPunct="0">
                <a:buFont typeface="Arial" panose="020B0604020202020204" pitchFamily="34" charset="0"/>
                <a:buNone/>
              </a:pPr>
              <a:r>
                <a:rPr lang="zh-CN" altLang="en-US" sz="1200" b="1" kern="0" dirty="0">
                  <a:latin typeface="华文楷体" panose="02010600040101010101" pitchFamily="2" charset="-122"/>
                </a:rPr>
                <a:t>规则管理</a:t>
              </a:r>
              <a:endParaRPr lang="zh-CN" altLang="zh-CN" sz="1200" b="1" kern="0" dirty="0">
                <a:latin typeface="华文楷体" panose="02010600040101010101" pitchFamily="2" charset="-122"/>
              </a:endParaRPr>
            </a:p>
          </p:txBody>
        </p:sp>
        <p:sp>
          <p:nvSpPr>
            <p:cNvPr id="1051155" name="Rectangle 58"/>
            <p:cNvSpPr>
              <a:spLocks noChangeArrowheads="1"/>
            </p:cNvSpPr>
            <p:nvPr/>
          </p:nvSpPr>
          <p:spPr bwMode="auto">
            <a:xfrm>
              <a:off x="7302500" y="3255401"/>
              <a:ext cx="1219200" cy="1828800"/>
            </a:xfrm>
            <a:prstGeom prst="rect">
              <a:avLst/>
            </a:prstGeom>
            <a:solidFill>
              <a:srgbClr val="FFFFFF"/>
            </a:solidFill>
            <a:ln w="9525">
              <a:noFill/>
              <a:miter lim="800000"/>
            </a:ln>
          </p:spPr>
          <p:txBody>
            <a:bodyPr wrap="none" lIns="90170" tIns="46990" rIns="90170" bIns="46990" anchor="ctr"/>
            <a:p>
              <a:pPr algn="ctr" defTabSz="913765" eaLnBrk="0" fontAlgn="b" hangingPunct="0">
                <a:buFont typeface="Arial" panose="020B0604020202020204" pitchFamily="34" charset="0"/>
                <a:buNone/>
              </a:pPr>
              <a:r>
                <a:rPr lang="zh-CN" altLang="en-US" sz="1200" b="1" kern="0" dirty="0">
                  <a:latin typeface="华文楷体" panose="02010600040101010101" pitchFamily="2" charset="-122"/>
                </a:rPr>
                <a:t>集成管理</a:t>
              </a:r>
              <a:endParaRPr lang="zh-CN" altLang="zh-CN" sz="1200" b="1" kern="0" dirty="0">
                <a:latin typeface="华文楷体" panose="02010600040101010101" pitchFamily="2" charset="-122"/>
              </a:endParaRPr>
            </a:p>
          </p:txBody>
        </p:sp>
        <p:sp>
          <p:nvSpPr>
            <p:cNvPr id="1051156" name="Text Box 54"/>
            <p:cNvSpPr txBox="1">
              <a:spLocks noChangeArrowheads="1"/>
            </p:cNvSpPr>
            <p:nvPr/>
          </p:nvSpPr>
          <p:spPr bwMode="auto">
            <a:xfrm>
              <a:off x="1054100" y="3406213"/>
              <a:ext cx="304800" cy="1747156"/>
            </a:xfrm>
            <a:prstGeom prst="rect">
              <a:avLst/>
            </a:prstGeom>
            <a:noFill/>
            <a:ln>
              <a:noFill/>
            </a:ln>
          </p:spPr>
          <p:txBody>
            <a:bodyPr>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rgbClr val="FFFFFF"/>
                  </a:solidFill>
                  <a:latin typeface="华文楷体" panose="02010600040101010101" pitchFamily="2" charset="-122"/>
                  <a:ea typeface="华文楷体" panose="02010600040101010101" pitchFamily="2" charset="-122"/>
                </a:rPr>
                <a:t>主数据业务管理</a:t>
              </a:r>
              <a:endParaRPr lang="zh-CN"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157" name="Rectangle 64"/>
            <p:cNvSpPr>
              <a:spLocks noChangeArrowheads="1"/>
            </p:cNvSpPr>
            <p:nvPr/>
          </p:nvSpPr>
          <p:spPr bwMode="auto">
            <a:xfrm>
              <a:off x="749300" y="5390588"/>
              <a:ext cx="8229600" cy="838200"/>
            </a:xfrm>
            <a:prstGeom prst="rect">
              <a:avLst/>
            </a:prstGeom>
            <a:solidFill>
              <a:srgbClr val="7F7F7F"/>
            </a:solidFill>
            <a:ln w="9525">
              <a:noFill/>
              <a:miter lim="800000"/>
            </a:ln>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endParaRPr lang="zh-CN" altLang="en-US" sz="1200" kern="0">
                <a:solidFill>
                  <a:srgbClr val="000000"/>
                </a:solidFill>
                <a:latin typeface="华文楷体" panose="02010600040101010101" pitchFamily="2" charset="-122"/>
                <a:ea typeface="华文楷体" panose="02010600040101010101" pitchFamily="2" charset="-122"/>
              </a:endParaRPr>
            </a:p>
          </p:txBody>
        </p:sp>
        <p:sp>
          <p:nvSpPr>
            <p:cNvPr id="1051158" name="Rectangle 65"/>
            <p:cNvSpPr>
              <a:spLocks noChangeArrowheads="1"/>
            </p:cNvSpPr>
            <p:nvPr/>
          </p:nvSpPr>
          <p:spPr bwMode="auto">
            <a:xfrm>
              <a:off x="2273300" y="5465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latin typeface="华文楷体" panose="02010600040101010101" pitchFamily="2" charset="-122"/>
                  <a:ea typeface="华文楷体" panose="02010600040101010101" pitchFamily="2" charset="-122"/>
                </a:rPr>
                <a:t>消息管理</a:t>
              </a:r>
              <a:endParaRPr lang="zh-CN" altLang="en-US" sz="1100" b="1" kern="0" dirty="0">
                <a:latin typeface="华文楷体" panose="02010600040101010101" pitchFamily="2" charset="-122"/>
                <a:ea typeface="华文楷体" panose="02010600040101010101" pitchFamily="2" charset="-122"/>
              </a:endParaRPr>
            </a:p>
          </p:txBody>
        </p:sp>
        <p:sp>
          <p:nvSpPr>
            <p:cNvPr id="1051159" name="Rectangle 66"/>
            <p:cNvSpPr>
              <a:spLocks noChangeArrowheads="1"/>
            </p:cNvSpPr>
            <p:nvPr/>
          </p:nvSpPr>
          <p:spPr bwMode="auto">
            <a:xfrm>
              <a:off x="2273300" y="5846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信息发布</a:t>
              </a:r>
              <a:endParaRPr lang="zh-CN" altLang="en-US" sz="1100" b="1" kern="0">
                <a:latin typeface="华文楷体" panose="02010600040101010101" pitchFamily="2" charset="-122"/>
                <a:ea typeface="华文楷体" panose="02010600040101010101" pitchFamily="2" charset="-122"/>
              </a:endParaRPr>
            </a:p>
          </p:txBody>
        </p:sp>
        <p:sp>
          <p:nvSpPr>
            <p:cNvPr id="1051160" name="Rectangle 67"/>
            <p:cNvSpPr>
              <a:spLocks noChangeArrowheads="1"/>
            </p:cNvSpPr>
            <p:nvPr/>
          </p:nvSpPr>
          <p:spPr bwMode="auto">
            <a:xfrm>
              <a:off x="3794125" y="5465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日志管理</a:t>
              </a:r>
              <a:endParaRPr lang="zh-CN" altLang="en-US" sz="1100" b="1" kern="0">
                <a:latin typeface="华文楷体" panose="02010600040101010101" pitchFamily="2" charset="-122"/>
                <a:ea typeface="华文楷体" panose="02010600040101010101" pitchFamily="2" charset="-122"/>
              </a:endParaRPr>
            </a:p>
          </p:txBody>
        </p:sp>
        <p:sp>
          <p:nvSpPr>
            <p:cNvPr id="1051161" name="Rectangle 68"/>
            <p:cNvSpPr>
              <a:spLocks noChangeArrowheads="1"/>
            </p:cNvSpPr>
            <p:nvPr/>
          </p:nvSpPr>
          <p:spPr bwMode="auto">
            <a:xfrm>
              <a:off x="3794125" y="5846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备份\恢复</a:t>
              </a:r>
              <a:endParaRPr lang="zh-CN" altLang="en-US" sz="1100" b="1" kern="0">
                <a:latin typeface="华文楷体" panose="02010600040101010101" pitchFamily="2" charset="-122"/>
                <a:ea typeface="华文楷体" panose="02010600040101010101" pitchFamily="2" charset="-122"/>
              </a:endParaRPr>
            </a:p>
          </p:txBody>
        </p:sp>
        <p:sp>
          <p:nvSpPr>
            <p:cNvPr id="1051162" name="Rectangle 69"/>
            <p:cNvSpPr>
              <a:spLocks noChangeArrowheads="1"/>
            </p:cNvSpPr>
            <p:nvPr/>
          </p:nvSpPr>
          <p:spPr bwMode="auto">
            <a:xfrm>
              <a:off x="5241925" y="5465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统计分析</a:t>
              </a:r>
              <a:endParaRPr lang="zh-CN" altLang="en-US" sz="1100" b="1" kern="0">
                <a:latin typeface="华文楷体" panose="02010600040101010101" pitchFamily="2" charset="-122"/>
                <a:ea typeface="华文楷体" panose="02010600040101010101" pitchFamily="2" charset="-122"/>
              </a:endParaRPr>
            </a:p>
          </p:txBody>
        </p:sp>
        <p:sp>
          <p:nvSpPr>
            <p:cNvPr id="1051163" name="Rectangle 70"/>
            <p:cNvSpPr>
              <a:spLocks noChangeArrowheads="1"/>
            </p:cNvSpPr>
            <p:nvPr/>
          </p:nvSpPr>
          <p:spPr bwMode="auto">
            <a:xfrm>
              <a:off x="5241925" y="5846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latin typeface="华文楷体" panose="02010600040101010101" pitchFamily="2" charset="-122"/>
                  <a:ea typeface="华文楷体" panose="02010600040101010101" pitchFamily="2" charset="-122"/>
                </a:rPr>
                <a:t>权限管理</a:t>
              </a:r>
              <a:endParaRPr lang="zh-CN" altLang="en-US" sz="1100" b="1" kern="0" dirty="0">
                <a:latin typeface="华文楷体" panose="02010600040101010101" pitchFamily="2" charset="-122"/>
                <a:ea typeface="华文楷体" panose="02010600040101010101" pitchFamily="2" charset="-122"/>
              </a:endParaRPr>
            </a:p>
          </p:txBody>
        </p:sp>
        <p:sp>
          <p:nvSpPr>
            <p:cNvPr id="1051164" name="Rectangle 71"/>
            <p:cNvSpPr>
              <a:spLocks noChangeArrowheads="1"/>
            </p:cNvSpPr>
            <p:nvPr/>
          </p:nvSpPr>
          <p:spPr bwMode="auto">
            <a:xfrm>
              <a:off x="6845300" y="5465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a:latin typeface="华文楷体" panose="02010600040101010101" pitchFamily="2" charset="-122"/>
                  <a:ea typeface="华文楷体" panose="02010600040101010101" pitchFamily="2" charset="-122"/>
                </a:rPr>
                <a:t>参数管理</a:t>
              </a:r>
              <a:endParaRPr lang="zh-CN" altLang="en-US" sz="1100" b="1" kern="0">
                <a:latin typeface="华文楷体" panose="02010600040101010101" pitchFamily="2" charset="-122"/>
                <a:ea typeface="华文楷体" panose="02010600040101010101" pitchFamily="2" charset="-122"/>
              </a:endParaRPr>
            </a:p>
          </p:txBody>
        </p:sp>
        <p:sp>
          <p:nvSpPr>
            <p:cNvPr id="1051165" name="Rectangle 72"/>
            <p:cNvSpPr>
              <a:spLocks noChangeArrowheads="1"/>
            </p:cNvSpPr>
            <p:nvPr/>
          </p:nvSpPr>
          <p:spPr bwMode="auto">
            <a:xfrm>
              <a:off x="6845300" y="5846201"/>
              <a:ext cx="1066800" cy="2286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latin typeface="华文楷体" panose="02010600040101010101" pitchFamily="2" charset="-122"/>
                  <a:ea typeface="华文楷体" panose="02010600040101010101" pitchFamily="2" charset="-122"/>
                </a:rPr>
                <a:t>版本管理</a:t>
              </a:r>
              <a:endParaRPr lang="zh-CN" altLang="en-US" sz="1100" b="1" kern="0" dirty="0">
                <a:latin typeface="华文楷体" panose="02010600040101010101" pitchFamily="2" charset="-122"/>
                <a:ea typeface="华文楷体" panose="02010600040101010101" pitchFamily="2" charset="-122"/>
              </a:endParaRPr>
            </a:p>
          </p:txBody>
        </p:sp>
        <p:sp>
          <p:nvSpPr>
            <p:cNvPr id="1051166" name="Text Box 64"/>
            <p:cNvSpPr txBox="1">
              <a:spLocks noChangeArrowheads="1"/>
            </p:cNvSpPr>
            <p:nvPr/>
          </p:nvSpPr>
          <p:spPr bwMode="auto">
            <a:xfrm>
              <a:off x="1171575" y="5573151"/>
              <a:ext cx="949325" cy="321159"/>
            </a:xfrm>
            <a:prstGeom prst="rect">
              <a:avLst/>
            </a:prstGeom>
            <a:noFill/>
            <a:ln>
              <a:noFill/>
            </a:ln>
          </p:spPr>
          <p:txBody>
            <a:bodyPr>
              <a:spAutoFit/>
            </a:bodyP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defTabSz="913765" eaLnBrk="0" hangingPunct="0">
                <a:buFont typeface="Arial" panose="020B0604020202020204" pitchFamily="34" charset="0"/>
                <a:buNone/>
              </a:pPr>
              <a:r>
                <a:rPr lang="zh-CN" altLang="en-US" sz="1200" b="1" kern="0" dirty="0">
                  <a:solidFill>
                    <a:srgbClr val="FFFFFF"/>
                  </a:solidFill>
                  <a:latin typeface="华文楷体" panose="02010600040101010101" pitchFamily="2" charset="-122"/>
                  <a:ea typeface="华文楷体" panose="02010600040101010101" pitchFamily="2" charset="-122"/>
                </a:rPr>
                <a:t>系统管理</a:t>
              </a:r>
              <a:endParaRPr lang="zh-CN"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167" name="Rectangle 59"/>
            <p:cNvSpPr>
              <a:spLocks noChangeArrowheads="1"/>
            </p:cNvSpPr>
            <p:nvPr/>
          </p:nvSpPr>
          <p:spPr bwMode="auto">
            <a:xfrm>
              <a:off x="4536178" y="969399"/>
              <a:ext cx="1066800" cy="304800"/>
            </a:xfrm>
            <a:prstGeom prst="rect">
              <a:avLst/>
            </a:prstGeom>
            <a:solidFill>
              <a:srgbClr val="FFFFFF"/>
            </a:solidFill>
            <a:ln w="9525">
              <a:noFill/>
              <a:miter lim="800000"/>
            </a:ln>
          </p:spPr>
          <p:txBody>
            <a:bodyPr wrap="none" lIns="90170" tIns="46990" rIns="90170" bIns="46990"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algn="ctr" defTabSz="913765" eaLnBrk="0" hangingPunct="0">
                <a:buFont typeface="Arial" panose="020B0604020202020204" pitchFamily="34" charset="0"/>
                <a:buNone/>
              </a:pPr>
              <a:r>
                <a:rPr lang="zh-CN" altLang="en-US" sz="1100" b="1" kern="0" dirty="0">
                  <a:latin typeface="华文楷体" panose="02010600040101010101" pitchFamily="2" charset="-122"/>
                  <a:ea typeface="华文楷体" panose="02010600040101010101" pitchFamily="2" charset="-122"/>
                </a:rPr>
                <a:t>监控管理</a:t>
              </a:r>
              <a:endParaRPr lang="zh-CN" altLang="en-US" sz="1100" b="1" kern="0" dirty="0">
                <a:latin typeface="华文楷体" panose="02010600040101010101" pitchFamily="2" charset="-122"/>
                <a:ea typeface="华文楷体" panose="02010600040101010101" pitchFamily="2" charset="-122"/>
              </a:endParaRPr>
            </a:p>
          </p:txBody>
        </p:sp>
      </p:grpSp>
      <p:sp>
        <p:nvSpPr>
          <p:cNvPr id="1051168" name="Rectangle 1"/>
          <p:cNvSpPr/>
          <p:nvPr/>
        </p:nvSpPr>
        <p:spPr>
          <a:xfrm>
            <a:off x="966536" y="1484784"/>
            <a:ext cx="352284" cy="4753744"/>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dirty="0">
                <a:solidFill>
                  <a:srgbClr val="002060"/>
                </a:solidFill>
                <a:latin typeface="华文楷体" panose="02010600040101010101" pitchFamily="2" charset="-122"/>
              </a:rPr>
              <a:t>ET</a:t>
            </a:r>
            <a:endParaRPr lang="en-US" altLang="zh-CN" sz="1600" dirty="0">
              <a:solidFill>
                <a:srgbClr val="002060"/>
              </a:solidFill>
              <a:latin typeface="华文楷体" panose="02010600040101010101" pitchFamily="2" charset="-122"/>
            </a:endParaRPr>
          </a:p>
          <a:p>
            <a:pPr algn="ctr"/>
            <a:r>
              <a:rPr lang="en-US" altLang="zh-CN" sz="1600" dirty="0">
                <a:solidFill>
                  <a:srgbClr val="002060"/>
                </a:solidFill>
                <a:latin typeface="华文楷体" panose="02010600040101010101" pitchFamily="2" charset="-122"/>
              </a:rPr>
              <a:t>L</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169" name="Right Arrow 76"/>
          <p:cNvSpPr/>
          <p:nvPr/>
        </p:nvSpPr>
        <p:spPr>
          <a:xfrm>
            <a:off x="1320872" y="2350185"/>
            <a:ext cx="341713" cy="409218"/>
          </a:xfrm>
          <a:prstGeom prst="rightArrow">
            <a:avLst/>
          </a:prstGeom>
          <a:solidFill>
            <a:srgbClr val="92D05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170" name="Rectangle 78"/>
          <p:cNvSpPr/>
          <p:nvPr/>
        </p:nvSpPr>
        <p:spPr>
          <a:xfrm>
            <a:off x="471344" y="1484784"/>
            <a:ext cx="352284" cy="4753744"/>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华文楷体" panose="02010600040101010101" pitchFamily="2" charset="-122"/>
              </a:rPr>
              <a:t>各源系统</a:t>
            </a: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171" name="Right Arrow 79"/>
          <p:cNvSpPr/>
          <p:nvPr/>
        </p:nvSpPr>
        <p:spPr>
          <a:xfrm>
            <a:off x="762848" y="2350185"/>
            <a:ext cx="341713" cy="409218"/>
          </a:xfrm>
          <a:prstGeom prst="rightArrow">
            <a:avLst/>
          </a:prstGeom>
          <a:solidFill>
            <a:srgbClr val="92D05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172" name="Right Arrow 80"/>
          <p:cNvSpPr/>
          <p:nvPr/>
        </p:nvSpPr>
        <p:spPr>
          <a:xfrm>
            <a:off x="754274" y="4948275"/>
            <a:ext cx="341713" cy="409218"/>
          </a:xfrm>
          <a:prstGeom prst="rightArrow">
            <a:avLst/>
          </a:prstGeom>
          <a:solidFill>
            <a:srgbClr val="92D05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173" name="Right Arrow 81"/>
          <p:cNvSpPr/>
          <p:nvPr/>
        </p:nvSpPr>
        <p:spPr>
          <a:xfrm>
            <a:off x="8643735" y="2350185"/>
            <a:ext cx="341713" cy="409218"/>
          </a:xfrm>
          <a:prstGeom prst="rightArrow">
            <a:avLst/>
          </a:prstGeom>
          <a:solidFill>
            <a:srgbClr val="92D05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174" name="Rectangle 82"/>
          <p:cNvSpPr/>
          <p:nvPr/>
        </p:nvSpPr>
        <p:spPr>
          <a:xfrm>
            <a:off x="8993204" y="1477840"/>
            <a:ext cx="352284" cy="4760688"/>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rgbClr val="002060"/>
                </a:solidFill>
                <a:latin typeface="华文楷体" panose="02010600040101010101" pitchFamily="2" charset="-122"/>
              </a:rPr>
              <a:t>各应用系统</a:t>
            </a:r>
            <a:endParaRPr lang="en-US" sz="1600" dirty="0">
              <a:solidFill>
                <a:srgbClr val="002060"/>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482" name=""/>
        <p:cNvGrpSpPr/>
        <p:nvPr/>
      </p:nvGrpSpPr>
      <p:grpSpPr>
        <a:xfrm>
          <a:off x="0" y="0"/>
          <a:ext cx="0" cy="0"/>
          <a:chOff x="0" y="0"/>
          <a:chExt cx="0" cy="0"/>
        </a:xfrm>
      </p:grpSpPr>
      <p:sp>
        <p:nvSpPr>
          <p:cNvPr id="1051175" name="Title 3"/>
          <p:cNvSpPr>
            <a:spLocks noGrp="1"/>
          </p:cNvSpPr>
          <p:nvPr>
            <p:ph type="ctrTitle" idx="4294967295"/>
          </p:nvPr>
        </p:nvSpPr>
        <p:spPr>
          <a:xfrm>
            <a:off x="935038" y="2790032"/>
            <a:ext cx="8035925" cy="1277937"/>
          </a:xfrm>
          <a:prstGeom prst="rect">
            <a:avLst/>
          </a:prstGeom>
        </p:spPr>
        <p:txBody>
          <a:bodyPr/>
          <a:p>
            <a:r>
              <a:rPr lang="en-US" altLang="zh-CN" sz="3600" b="1" dirty="0">
                <a:solidFill>
                  <a:schemeClr val="bg1"/>
                </a:solidFill>
                <a:latin typeface="华文楷体" panose="02010600040101010101" pitchFamily="2" charset="-122"/>
                <a:ea typeface="华文楷体" panose="02010600040101010101" pitchFamily="2" charset="-122"/>
              </a:rPr>
              <a:t>【</a:t>
            </a:r>
            <a:r>
              <a:rPr lang="zh-CN" altLang="en-US" sz="3600" b="1" dirty="0">
                <a:solidFill>
                  <a:schemeClr val="bg1"/>
                </a:solidFill>
                <a:latin typeface="华文楷体" panose="02010600040101010101" pitchFamily="2" charset="-122"/>
                <a:ea typeface="华文楷体" panose="02010600040101010101" pitchFamily="2" charset="-122"/>
              </a:rPr>
              <a:t>设计要点七</a:t>
            </a:r>
            <a:r>
              <a:rPr lang="en-US" altLang="zh-CN" sz="3600" b="1" dirty="0">
                <a:solidFill>
                  <a:schemeClr val="bg1"/>
                </a:solidFill>
                <a:latin typeface="华文楷体" panose="02010600040101010101" pitchFamily="2" charset="-122"/>
                <a:ea typeface="华文楷体" panose="02010600040101010101" pitchFamily="2" charset="-122"/>
              </a:rPr>
              <a:t>】</a:t>
            </a:r>
            <a:br>
              <a:rPr lang="en-US" altLang="zh-CN" sz="3600" dirty="0">
                <a:solidFill>
                  <a:schemeClr val="bg1"/>
                </a:solidFill>
                <a:latin typeface="华文楷体" panose="02010600040101010101" pitchFamily="2" charset="-122"/>
                <a:ea typeface="华文楷体" panose="02010600040101010101" pitchFamily="2" charset="-122"/>
              </a:rPr>
            </a:br>
            <a:r>
              <a:rPr lang="zh-CN" altLang="en-US" sz="3600" dirty="0">
                <a:solidFill>
                  <a:schemeClr val="bg1"/>
                </a:solidFill>
                <a:latin typeface="华文楷体" panose="02010600040101010101" pitchFamily="2" charset="-122"/>
                <a:ea typeface="华文楷体" panose="02010600040101010101" pitchFamily="2" charset="-122"/>
              </a:rPr>
              <a:t>实现基础资源的集约和共享</a:t>
            </a: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484" name=""/>
        <p:cNvGrpSpPr/>
        <p:nvPr/>
      </p:nvGrpSpPr>
      <p:grpSpPr>
        <a:xfrm>
          <a:off x="0" y="0"/>
          <a:ext cx="0" cy="0"/>
          <a:chOff x="0" y="0"/>
          <a:chExt cx="0" cy="0"/>
        </a:xfrm>
      </p:grpSpPr>
      <p:sp>
        <p:nvSpPr>
          <p:cNvPr id="1051178" name="Title 1"/>
          <p:cNvSpPr>
            <a:spLocks noGrp="1"/>
          </p:cNvSpPr>
          <p:nvPr>
            <p:ph type="title"/>
          </p:nvPr>
        </p:nvSpPr>
        <p:spPr>
          <a:xfrm>
            <a:off x="390002" y="132000"/>
            <a:ext cx="9126000" cy="630000"/>
          </a:xfrm>
        </p:spPr>
        <p:txBody>
          <a:bodyPr/>
          <a:p>
            <a:r>
              <a:rPr lang="zh-CN" altLang="en-US" dirty="0">
                <a:latin typeface="+mj-ea"/>
              </a:rPr>
              <a:t>通过五个“一”工程，实现基础资源的集约和共享</a:t>
            </a:r>
            <a:endParaRPr lang="en-US" dirty="0"/>
          </a:p>
        </p:txBody>
      </p:sp>
      <p:sp>
        <p:nvSpPr>
          <p:cNvPr id="1051179" name="TextBox 72"/>
          <p:cNvSpPr txBox="1"/>
          <p:nvPr/>
        </p:nvSpPr>
        <p:spPr>
          <a:xfrm>
            <a:off x="242777" y="3185184"/>
            <a:ext cx="548054" cy="646331"/>
          </a:xfrm>
          <a:prstGeom prst="rect">
            <a:avLst/>
          </a:prstGeom>
          <a:noFill/>
        </p:spPr>
        <p:txBody>
          <a:bodyPr vert="horz" wrap="square" rtlCol="0">
            <a:spAutoFit/>
          </a:bodyPr>
          <a:p>
            <a:pPr algn="ctr" defTabSz="1042670"/>
            <a:r>
              <a:rPr lang="zh-CN" altLang="en-US" sz="1200" b="1" kern="0" dirty="0">
                <a:solidFill>
                  <a:prstClr val="black"/>
                </a:solidFill>
                <a:latin typeface="华文楷体" panose="02010600040101010101" pitchFamily="2" charset="-122"/>
                <a:sym typeface="+mn-lt"/>
              </a:rPr>
              <a:t>总体规划</a:t>
            </a:r>
            <a:endParaRPr lang="en-US" altLang="zh-CN" sz="1200" b="1" kern="0" dirty="0">
              <a:solidFill>
                <a:prstClr val="black"/>
              </a:solidFill>
              <a:latin typeface="华文楷体" panose="02010600040101010101" pitchFamily="2" charset="-122"/>
              <a:sym typeface="+mn-lt"/>
            </a:endParaRPr>
          </a:p>
          <a:p>
            <a:pPr algn="ctr" defTabSz="1042670"/>
            <a:r>
              <a:rPr lang="zh-CN" altLang="en-US" sz="1200" b="1" kern="0" dirty="0">
                <a:solidFill>
                  <a:prstClr val="black"/>
                </a:solidFill>
                <a:latin typeface="华文楷体" panose="02010600040101010101" pitchFamily="2" charset="-122"/>
                <a:sym typeface="+mn-lt"/>
              </a:rPr>
              <a:t>思路</a:t>
            </a:r>
            <a:endParaRPr lang="en-US" sz="1200" b="1" kern="0" dirty="0">
              <a:solidFill>
                <a:prstClr val="black"/>
              </a:solidFill>
              <a:latin typeface="华文楷体" panose="02010600040101010101" pitchFamily="2" charset="-122"/>
              <a:ea typeface="华文楷体" panose="02010600040101010101" pitchFamily="2" charset="-122"/>
              <a:sym typeface="+mn-lt"/>
            </a:endParaRPr>
          </a:p>
        </p:txBody>
      </p:sp>
      <p:sp>
        <p:nvSpPr>
          <p:cNvPr id="1051180" name="TextBox 75"/>
          <p:cNvSpPr txBox="1"/>
          <p:nvPr/>
        </p:nvSpPr>
        <p:spPr>
          <a:xfrm>
            <a:off x="367395" y="1565159"/>
            <a:ext cx="361001" cy="873761"/>
          </a:xfrm>
          <a:prstGeom prst="rect">
            <a:avLst/>
          </a:prstGeom>
          <a:noFill/>
        </p:spPr>
        <p:txBody>
          <a:bodyPr vert="horz" wrap="square" rtlCol="0">
            <a:spAutoFit/>
          </a:bodyPr>
          <a:p>
            <a:pPr defTabSz="1042670">
              <a:lnSpc>
                <a:spcPct val="110000"/>
              </a:lnSpc>
              <a:spcBef>
                <a:spcPts val="300"/>
              </a:spcBef>
            </a:pPr>
            <a:r>
              <a:rPr lang="zh-CN" altLang="en-US" sz="1200" b="1" kern="0" dirty="0">
                <a:solidFill>
                  <a:prstClr val="black"/>
                </a:solidFill>
                <a:latin typeface="华文楷体" panose="02010600040101010101" pitchFamily="2" charset="-122"/>
                <a:sym typeface="+mn-lt"/>
              </a:rPr>
              <a:t>蓝图目标</a:t>
            </a:r>
            <a:endParaRPr lang="en-US" sz="1200" b="1" kern="0" dirty="0">
              <a:solidFill>
                <a:prstClr val="black"/>
              </a:solidFill>
              <a:latin typeface="华文楷体" panose="02010600040101010101" pitchFamily="2" charset="-122"/>
              <a:ea typeface="华文楷体" panose="02010600040101010101" pitchFamily="2" charset="-122"/>
              <a:sym typeface="+mn-lt"/>
            </a:endParaRPr>
          </a:p>
        </p:txBody>
      </p:sp>
      <p:grpSp>
        <p:nvGrpSpPr>
          <p:cNvPr id="485" name="Group 76"/>
          <p:cNvGrpSpPr/>
          <p:nvPr/>
        </p:nvGrpSpPr>
        <p:grpSpPr>
          <a:xfrm>
            <a:off x="874632" y="764704"/>
            <a:ext cx="8758887" cy="2448272"/>
            <a:chOff x="1068410" y="726315"/>
            <a:chExt cx="11387622" cy="2695622"/>
          </a:xfrm>
        </p:grpSpPr>
        <p:sp>
          <p:nvSpPr>
            <p:cNvPr id="1051181" name="Rectangle 6"/>
            <p:cNvSpPr/>
            <p:nvPr/>
          </p:nvSpPr>
          <p:spPr>
            <a:xfrm>
              <a:off x="1068410" y="964163"/>
              <a:ext cx="2088000" cy="2457772"/>
            </a:xfrm>
            <a:prstGeom prst="rect">
              <a:avLst/>
            </a:prstGeom>
            <a:ln>
              <a:solidFill>
                <a:srgbClr val="29C2FF"/>
              </a:solidFill>
            </a:ln>
          </p:spPr>
          <p:txBody>
            <a:bodyPr wrap="square" lIns="0" tIns="144000" rIns="0" bIns="0" anchor="t">
              <a:normAutofit fontScale="92500"/>
            </a:bodyPr>
            <a:p>
              <a:pPr defTabSz="1042670" eaLnBrk="0" hangingPunct="0"/>
              <a:r>
                <a:rPr lang="zh-CN" altLang="en-US" sz="1200" b="1" kern="0" dirty="0">
                  <a:solidFill>
                    <a:srgbClr val="000000"/>
                  </a:solidFill>
                  <a:latin typeface="华文楷体" panose="02010600040101010101" pitchFamily="2" charset="-122"/>
                  <a:sym typeface="+mn-lt"/>
                </a:rPr>
                <a:t>建设“两地三中心”，提升集团容灾能力</a:t>
              </a:r>
              <a:endParaRPr lang="en-US" altLang="zh-CN" sz="1200" kern="0" dirty="0">
                <a:solidFill>
                  <a:prstClr val="black"/>
                </a:solidFill>
                <a:latin typeface="华文楷体" panose="02010600040101010101" pitchFamily="2" charset="-122"/>
                <a:sym typeface="+mn-lt"/>
              </a:endParaRPr>
            </a:p>
            <a:p>
              <a:pPr marL="285750" indent="-2857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集团：以江北机房为主数据中心；在哈市建立数据灾备中心；未来择机在异地建设应用灾备中心</a:t>
              </a:r>
              <a:endParaRPr lang="en-US" altLang="zh-CN" sz="1200" kern="0" dirty="0">
                <a:solidFill>
                  <a:prstClr val="black"/>
                </a:solidFill>
                <a:latin typeface="华文楷体" panose="02010600040101010101" pitchFamily="2" charset="-122"/>
                <a:sym typeface="+mn-lt"/>
              </a:endParaRPr>
            </a:p>
            <a:p>
              <a:pPr marL="285750" indent="-2857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所属企业：新建系统部署在总部主数据中心，利用集团主数据中心或电信运营商做灾备中心</a:t>
              </a:r>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182" name="Rectangle 6"/>
            <p:cNvSpPr/>
            <p:nvPr/>
          </p:nvSpPr>
          <p:spPr>
            <a:xfrm>
              <a:off x="3386119" y="964163"/>
              <a:ext cx="2088000" cy="2457773"/>
            </a:xfrm>
            <a:prstGeom prst="rect">
              <a:avLst/>
            </a:prstGeom>
            <a:ln>
              <a:solidFill>
                <a:srgbClr val="29C2FF"/>
              </a:solidFill>
            </a:ln>
          </p:spPr>
          <p:txBody>
            <a:bodyPr wrap="square" lIns="0" tIns="144000" rIns="0" bIns="0" anchor="t">
              <a:normAutofit/>
            </a:bodyPr>
            <a:p>
              <a:pPr defTabSz="1042670" eaLnBrk="0" hangingPunct="0"/>
              <a:r>
                <a:rPr lang="zh-CN" altLang="en-US" sz="1200" b="1" kern="0" dirty="0">
                  <a:solidFill>
                    <a:srgbClr val="000000"/>
                  </a:solidFill>
                  <a:latin typeface="华文楷体" panose="02010600040101010101" pitchFamily="2" charset="-122"/>
                  <a:sym typeface="+mn-lt"/>
                </a:rPr>
                <a:t>搭建覆盖全集团的快速接入网络</a:t>
              </a:r>
              <a:endParaRPr lang="en-US" altLang="zh-CN" sz="1200" b="1" kern="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主要所属企业和江北机房建立</a:t>
              </a:r>
              <a:r>
                <a:rPr lang="zh-CN" altLang="en-US" sz="1200" b="1" dirty="0">
                  <a:solidFill>
                    <a:srgbClr val="C00000"/>
                  </a:solidFill>
                  <a:latin typeface="华文楷体" panose="02010600040101010101" pitchFamily="2" charset="-122"/>
                  <a:sym typeface="+mn-lt"/>
                </a:rPr>
                <a:t>直连链路</a:t>
              </a:r>
              <a:endParaRPr lang="en-US" altLang="zh-CN" sz="1200" b="1" dirty="0">
                <a:solidFill>
                  <a:srgbClr val="C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统一总部及总部所在地所属企业互联网出口</a:t>
              </a:r>
              <a:endParaRPr lang="en-US" altLang="zh-CN" sz="1200" kern="0" dirty="0">
                <a:solidFill>
                  <a:prstClr val="black"/>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规范内部网络管理</a:t>
              </a:r>
              <a:endParaRPr lang="en-US" altLang="zh-CN" sz="1200" kern="0" dirty="0">
                <a:solidFill>
                  <a:prstClr val="black"/>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kern="0" dirty="0">
                  <a:solidFill>
                    <a:prstClr val="black"/>
                  </a:solidFill>
                  <a:latin typeface="华文楷体" panose="02010600040101010101" pitchFamily="2" charset="-122"/>
                  <a:sym typeface="+mn-lt"/>
                </a:rPr>
                <a:t>考虑网络冗余</a:t>
              </a:r>
              <a:endParaRPr lang="en-US" sz="1200" kern="0" dirty="0">
                <a:solidFill>
                  <a:prstClr val="black"/>
                </a:solidFill>
                <a:latin typeface="华文楷体" panose="02010600040101010101" pitchFamily="2" charset="-122"/>
                <a:ea typeface="华文楷体" panose="02010600040101010101" pitchFamily="2" charset="-122"/>
                <a:sym typeface="+mn-lt"/>
              </a:endParaRPr>
            </a:p>
            <a:p>
              <a:pPr marL="171450" indent="-171450" defTabSz="1042670" eaLnBrk="0" hangingPunct="0">
                <a:buFont typeface="Wingdings" panose="05000000000000000000" pitchFamily="2" charset="2"/>
                <a:buChar char="ü"/>
              </a:pPr>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183" name="Rectangle 6"/>
            <p:cNvSpPr/>
            <p:nvPr/>
          </p:nvSpPr>
          <p:spPr>
            <a:xfrm>
              <a:off x="5623295" y="964163"/>
              <a:ext cx="2314709" cy="2457774"/>
            </a:xfrm>
            <a:prstGeom prst="rect">
              <a:avLst/>
            </a:prstGeom>
            <a:ln>
              <a:solidFill>
                <a:srgbClr val="29C2FF"/>
              </a:solidFill>
            </a:ln>
          </p:spPr>
          <p:txBody>
            <a:bodyPr wrap="square" lIns="0" tIns="144000" rIns="0" bIns="0" anchor="t">
              <a:noAutofit/>
            </a:bodyPr>
            <a:p>
              <a:pPr eaLnBrk="0" fontAlgn="base" hangingPunct="0">
                <a:spcBef>
                  <a:spcPct val="0"/>
                </a:spcBef>
                <a:spcAft>
                  <a:spcPct val="0"/>
                </a:spcAft>
              </a:pPr>
              <a:r>
                <a:rPr lang="zh-CN" altLang="en-US" sz="1200" b="1" dirty="0">
                  <a:solidFill>
                    <a:srgbClr val="000000"/>
                  </a:solidFill>
                  <a:latin typeface="华文楷体" panose="02010600040101010101" pitchFamily="2" charset="-122"/>
                </a:rPr>
                <a:t>搭建哈电私有云，并实现弹性资源统一管理</a:t>
              </a:r>
              <a:endParaRPr lang="en-US" altLang="zh-CN" sz="1200" b="1" dirty="0">
                <a:solidFill>
                  <a:srgbClr val="000000"/>
                </a:solidFill>
                <a:latin typeface="华文楷体" panose="02010600040101010101" pitchFamily="2" charset="-122"/>
              </a:endParaRPr>
            </a:p>
            <a:p>
              <a:pPr marL="285750" indent="-285750" eaLnBrk="0" fontAlgn="base" hangingPunct="0">
                <a:spcBef>
                  <a:spcPct val="0"/>
                </a:spcBef>
                <a:spcAft>
                  <a:spcPct val="0"/>
                </a:spcAft>
                <a:buFont typeface="Wingdings" panose="05000000000000000000" pitchFamily="2" charset="2"/>
                <a:buChar char="ü"/>
              </a:pPr>
              <a:r>
                <a:rPr lang="zh-CN" altLang="en-US" sz="1200" dirty="0">
                  <a:solidFill>
                    <a:srgbClr val="000000"/>
                  </a:solidFill>
                  <a:latin typeface="华文楷体" panose="02010600040101010101" pitchFamily="2" charset="-122"/>
                </a:rPr>
                <a:t>基于私有云管理平台，通过公有云</a:t>
              </a:r>
              <a:r>
                <a:rPr lang="en-US" altLang="zh-CN" sz="1200" dirty="0">
                  <a:solidFill>
                    <a:srgbClr val="000000"/>
                  </a:solidFill>
                  <a:latin typeface="华文楷体" panose="02010600040101010101" pitchFamily="2" charset="-122"/>
                </a:rPr>
                <a:t>API</a:t>
              </a:r>
              <a:r>
                <a:rPr lang="zh-CN" altLang="en-US" sz="1200" dirty="0">
                  <a:solidFill>
                    <a:srgbClr val="000000"/>
                  </a:solidFill>
                  <a:latin typeface="华文楷体" panose="02010600040101010101" pitchFamily="2" charset="-122"/>
                </a:rPr>
                <a:t>，实现</a:t>
              </a:r>
              <a:r>
                <a:rPr lang="zh-CN" altLang="en-US" sz="1200" b="1" dirty="0">
                  <a:solidFill>
                    <a:srgbClr val="C00000"/>
                  </a:solidFill>
                  <a:latin typeface="华文楷体" panose="02010600040101010101" pitchFamily="2" charset="-122"/>
                </a:rPr>
                <a:t>混合云统一管理</a:t>
              </a:r>
              <a:endParaRPr lang="en-US" altLang="zh-CN" sz="1200" b="1" dirty="0">
                <a:solidFill>
                  <a:srgbClr val="C00000"/>
                </a:solidFill>
                <a:latin typeface="华文楷体" panose="02010600040101010101" pitchFamily="2" charset="-122"/>
              </a:endParaRPr>
            </a:p>
            <a:p>
              <a:pPr marL="285750" indent="-285750" eaLnBrk="0" fontAlgn="base" hangingPunct="0">
                <a:spcBef>
                  <a:spcPct val="0"/>
                </a:spcBef>
                <a:spcAft>
                  <a:spcPct val="0"/>
                </a:spcAft>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资源选择：从计算、存储资源云化入手，择机进行网络云化</a:t>
              </a:r>
              <a:endParaRPr lang="en-US" altLang="zh-CN" sz="1200" dirty="0">
                <a:solidFill>
                  <a:srgbClr val="000000"/>
                </a:solidFill>
                <a:latin typeface="华文楷体" panose="02010600040101010101" pitchFamily="2" charset="-122"/>
                <a:sym typeface="+mn-lt"/>
              </a:endParaRPr>
            </a:p>
            <a:p>
              <a:pPr marL="285750" indent="-285750" eaLnBrk="0" fontAlgn="base" hangingPunct="0">
                <a:spcBef>
                  <a:spcPct val="0"/>
                </a:spcBef>
                <a:spcAft>
                  <a:spcPct val="0"/>
                </a:spcAft>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云化步骤：通过虚拟化、建立资源池，最终实现自动化计量</a:t>
              </a:r>
              <a:endParaRPr lang="en-US" sz="1200" dirty="0">
                <a:solidFill>
                  <a:srgbClr val="000000"/>
                </a:solidFill>
                <a:latin typeface="华文楷体" panose="02010600040101010101" pitchFamily="2" charset="-122"/>
                <a:ea typeface="华文楷体" panose="02010600040101010101" pitchFamily="2" charset="-122"/>
                <a:sym typeface="+mn-lt"/>
              </a:endParaRPr>
            </a:p>
          </p:txBody>
        </p:sp>
        <p:sp>
          <p:nvSpPr>
            <p:cNvPr id="1051184" name="Rectangle 6"/>
            <p:cNvSpPr/>
            <p:nvPr/>
          </p:nvSpPr>
          <p:spPr>
            <a:xfrm>
              <a:off x="8121173" y="964163"/>
              <a:ext cx="2088000" cy="2457774"/>
            </a:xfrm>
            <a:prstGeom prst="rect">
              <a:avLst/>
            </a:prstGeom>
            <a:ln>
              <a:solidFill>
                <a:srgbClr val="29C2FF"/>
              </a:solidFill>
            </a:ln>
          </p:spPr>
          <p:txBody>
            <a:bodyPr wrap="square" lIns="0" tIns="144000" rIns="0" bIns="0" anchor="t">
              <a:normAutofit/>
            </a:bodyPr>
            <a:p>
              <a:pPr defTabSz="1042670" eaLnBrk="0" hangingPunct="0"/>
              <a:r>
                <a:rPr lang="zh-CN" altLang="en-US" sz="1200" b="1" dirty="0">
                  <a:solidFill>
                    <a:srgbClr val="000000"/>
                  </a:solidFill>
                  <a:latin typeface="华文楷体" panose="02010600040101010101" pitchFamily="2" charset="-122"/>
                  <a:sym typeface="+mn-lt"/>
                </a:rPr>
                <a:t>整合现有</a:t>
              </a:r>
              <a:r>
                <a:rPr lang="en-US" altLang="zh-CN" sz="1200" b="1" dirty="0">
                  <a:solidFill>
                    <a:srgbClr val="000000"/>
                  </a:solidFill>
                  <a:latin typeface="华文楷体" panose="02010600040101010101" pitchFamily="2" charset="-122"/>
                  <a:sym typeface="+mn-lt"/>
                </a:rPr>
                <a:t>IT</a:t>
              </a:r>
              <a:r>
                <a:rPr lang="zh-CN" altLang="en-US" sz="1200" b="1" dirty="0">
                  <a:solidFill>
                    <a:srgbClr val="000000"/>
                  </a:solidFill>
                  <a:latin typeface="华文楷体" panose="02010600040101010101" pitchFamily="2" charset="-122"/>
                  <a:sym typeface="+mn-lt"/>
                </a:rPr>
                <a:t>相关管理系统，实现统一管理</a:t>
              </a:r>
              <a:endParaRPr lang="en-US" altLang="zh-CN" sz="1200" b="1"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整合现有</a:t>
              </a:r>
              <a:r>
                <a:rPr lang="en-US" altLang="zh-CN" sz="1200" dirty="0">
                  <a:solidFill>
                    <a:srgbClr val="000000"/>
                  </a:solidFill>
                  <a:latin typeface="华文楷体" panose="02010600040101010101" pitchFamily="2" charset="-122"/>
                  <a:sym typeface="+mn-lt"/>
                </a:rPr>
                <a:t>IT</a:t>
              </a:r>
              <a:r>
                <a:rPr lang="zh-CN" altLang="en-US" sz="1200" dirty="0">
                  <a:solidFill>
                    <a:srgbClr val="000000"/>
                  </a:solidFill>
                  <a:latin typeface="华文楷体" panose="02010600040101010101" pitchFamily="2" charset="-122"/>
                  <a:sym typeface="+mn-lt"/>
                </a:rPr>
                <a:t>相关管理系统，实现统一管理</a:t>
              </a:r>
              <a:endParaRPr lang="en-US" altLang="zh-CN" sz="120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提升</a:t>
              </a:r>
              <a:r>
                <a:rPr lang="en-US" altLang="zh-CN" sz="1200" dirty="0">
                  <a:solidFill>
                    <a:srgbClr val="000000"/>
                  </a:solidFill>
                  <a:latin typeface="华文楷体" panose="02010600040101010101" pitchFamily="2" charset="-122"/>
                  <a:sym typeface="+mn-lt"/>
                </a:rPr>
                <a:t>IT</a:t>
              </a:r>
              <a:r>
                <a:rPr lang="zh-CN" altLang="en-US" sz="1200" dirty="0">
                  <a:solidFill>
                    <a:srgbClr val="000000"/>
                  </a:solidFill>
                  <a:latin typeface="华文楷体" panose="02010600040101010101" pitchFamily="2" charset="-122"/>
                  <a:sym typeface="+mn-lt"/>
                </a:rPr>
                <a:t>管理覆盖面</a:t>
              </a:r>
              <a:endParaRPr lang="en-US" altLang="zh-CN" sz="120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提升预测能力，降低故障风险，消除隐患</a:t>
              </a:r>
              <a:endParaRPr lang="en-US" altLang="zh-CN" sz="120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与</a:t>
              </a:r>
              <a:r>
                <a:rPr lang="en-US" altLang="zh-CN" sz="1200" dirty="0">
                  <a:solidFill>
                    <a:srgbClr val="000000"/>
                  </a:solidFill>
                  <a:latin typeface="华文楷体" panose="02010600040101010101" pitchFamily="2" charset="-122"/>
                  <a:sym typeface="+mn-lt"/>
                </a:rPr>
                <a:t>IT</a:t>
              </a:r>
              <a:r>
                <a:rPr lang="zh-CN" altLang="en-US" sz="1200" dirty="0">
                  <a:solidFill>
                    <a:srgbClr val="000000"/>
                  </a:solidFill>
                  <a:latin typeface="华文楷体" panose="02010600040101010101" pitchFamily="2" charset="-122"/>
                  <a:sym typeface="+mn-lt"/>
                </a:rPr>
                <a:t>服务管理融合，提升协作能力</a:t>
              </a:r>
              <a:endParaRPr lang="en-US" altLang="zh-CN" sz="120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endParaRPr lang="en-US" altLang="zh-CN" sz="1200" dirty="0">
                <a:solidFill>
                  <a:srgbClr val="000000"/>
                </a:solidFill>
                <a:latin typeface="华文楷体" panose="02010600040101010101" pitchFamily="2" charset="-122"/>
                <a:sym typeface="+mn-lt"/>
              </a:endParaRPr>
            </a:p>
            <a:p>
              <a:pPr marL="171450" indent="-171450" defTabSz="1042670" eaLnBrk="0" hangingPunct="0">
                <a:buFont typeface="Wingdings" panose="05000000000000000000" pitchFamily="2" charset="2"/>
                <a:buChar char="ü"/>
              </a:pPr>
              <a:endParaRPr lang="en-US" altLang="zh-CN" sz="1200" dirty="0">
                <a:solidFill>
                  <a:srgbClr val="000000"/>
                </a:solidFill>
                <a:latin typeface="华文楷体" panose="02010600040101010101" pitchFamily="2" charset="-122"/>
                <a:sym typeface="+mn-lt"/>
              </a:endParaRPr>
            </a:p>
            <a:p>
              <a:pPr defTabSz="1042670" eaLnBrk="0" hangingPunct="0"/>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185" name="Rectangle 6"/>
            <p:cNvSpPr/>
            <p:nvPr/>
          </p:nvSpPr>
          <p:spPr>
            <a:xfrm flipH="1">
              <a:off x="1215663" y="726315"/>
              <a:ext cx="1940745" cy="372758"/>
            </a:xfrm>
            <a:prstGeom prst="rect">
              <a:avLst/>
            </a:prstGeom>
            <a:solidFill>
              <a:sysClr val="window" lastClr="FFFFFF"/>
            </a:solidFill>
          </p:spPr>
          <p:txBody>
            <a:bodyPr wrap="square" lIns="0" rIns="0">
              <a:spAutoFit/>
            </a:bodyPr>
            <a:p>
              <a:pPr algn="ctr" defTabSz="457200"/>
              <a:r>
                <a:rPr lang="zh-CN" altLang="en-US" sz="1200" b="1" kern="0" dirty="0">
                  <a:solidFill>
                    <a:srgbClr val="FF0000"/>
                  </a:solidFill>
                  <a:latin typeface="华文楷体" panose="02010600040101010101" pitchFamily="2" charset="-122"/>
                  <a:sym typeface="+mn-lt"/>
                </a:rPr>
                <a:t>统</a:t>
              </a:r>
              <a:r>
                <a:rPr lang="zh-CN" altLang="en-US" sz="1600" b="1" kern="0" dirty="0">
                  <a:solidFill>
                    <a:srgbClr val="FF0000"/>
                  </a:solidFill>
                  <a:latin typeface="华文楷体" panose="02010600040101010101" pitchFamily="2" charset="-122"/>
                  <a:sym typeface="+mn-lt"/>
                </a:rPr>
                <a:t>“一”</a:t>
              </a:r>
              <a:r>
                <a:rPr lang="zh-CN" altLang="en-US" sz="1200" b="1" kern="0" dirty="0">
                  <a:solidFill>
                    <a:srgbClr val="FF0000"/>
                  </a:solidFill>
                  <a:latin typeface="华文楷体" panose="02010600040101010101" pitchFamily="2" charset="-122"/>
                  <a:sym typeface="+mn-lt"/>
                </a:rPr>
                <a:t>数据中心</a:t>
              </a:r>
              <a:endParaRPr lang="en-US" sz="1200" b="1" kern="0" dirty="0">
                <a:solidFill>
                  <a:srgbClr val="FF0000"/>
                </a:solidFill>
                <a:latin typeface="华文楷体" panose="02010600040101010101" pitchFamily="2" charset="-122"/>
                <a:ea typeface="华文楷体" panose="02010600040101010101" pitchFamily="2" charset="-122"/>
                <a:sym typeface="+mn-lt"/>
              </a:endParaRPr>
            </a:p>
          </p:txBody>
        </p:sp>
        <p:sp>
          <p:nvSpPr>
            <p:cNvPr id="1051186" name="Rectangle 96"/>
            <p:cNvSpPr/>
            <p:nvPr/>
          </p:nvSpPr>
          <p:spPr>
            <a:xfrm>
              <a:off x="3561057" y="736430"/>
              <a:ext cx="1633176" cy="372758"/>
            </a:xfrm>
            <a:prstGeom prst="rect">
              <a:avLst/>
            </a:prstGeom>
            <a:solidFill>
              <a:sysClr val="window" lastClr="FFFFFF"/>
            </a:solidFill>
          </p:spPr>
          <p:txBody>
            <a:bodyPr wrap="square" lIns="0" rIns="0">
              <a:spAutoFit/>
            </a:bodyPr>
            <a:p>
              <a:pPr algn="ctr" defTabSz="457200"/>
              <a:r>
                <a:rPr lang="zh-CN" altLang="en-US" sz="1600" b="1" kern="0" dirty="0">
                  <a:solidFill>
                    <a:srgbClr val="FF0000"/>
                  </a:solidFill>
                  <a:latin typeface="华文楷体" panose="02010600040101010101" pitchFamily="2" charset="-122"/>
                  <a:sym typeface="+mn-lt"/>
                </a:rPr>
                <a:t>“一”</a:t>
              </a:r>
              <a:r>
                <a:rPr lang="zh-CN" altLang="en-US" sz="1200" b="1" kern="0" dirty="0">
                  <a:solidFill>
                    <a:srgbClr val="FF0000"/>
                  </a:solidFill>
                  <a:latin typeface="华文楷体" panose="02010600040101010101" pitchFamily="2" charset="-122"/>
                  <a:sym typeface="+mn-lt"/>
                </a:rPr>
                <a:t>张网络</a:t>
              </a:r>
              <a:endParaRPr lang="en-US" sz="1200" b="1" kern="0" dirty="0">
                <a:solidFill>
                  <a:srgbClr val="FF0000"/>
                </a:solidFill>
                <a:latin typeface="华文楷体" panose="02010600040101010101" pitchFamily="2" charset="-122"/>
                <a:ea typeface="华文楷体" panose="02010600040101010101" pitchFamily="2" charset="-122"/>
                <a:sym typeface="+mn-lt"/>
              </a:endParaRPr>
            </a:p>
          </p:txBody>
        </p:sp>
        <p:sp>
          <p:nvSpPr>
            <p:cNvPr id="1051187" name="Rectangle 97"/>
            <p:cNvSpPr/>
            <p:nvPr/>
          </p:nvSpPr>
          <p:spPr>
            <a:xfrm>
              <a:off x="5598880" y="727276"/>
              <a:ext cx="2273481" cy="372758"/>
            </a:xfrm>
            <a:prstGeom prst="rect">
              <a:avLst/>
            </a:prstGeom>
            <a:solidFill>
              <a:sysClr val="window" lastClr="FFFFFF"/>
            </a:solidFill>
          </p:spPr>
          <p:txBody>
            <a:bodyPr wrap="square" lIns="0" rIns="0">
              <a:spAutoFit/>
            </a:bodyPr>
            <a:p>
              <a:pPr algn="ctr" defTabSz="457200"/>
              <a:r>
                <a:rPr lang="zh-CN" altLang="en-US" sz="1600" b="1" kern="0" dirty="0">
                  <a:solidFill>
                    <a:srgbClr val="FF0000"/>
                  </a:solidFill>
                  <a:latin typeface="华文楷体" panose="02010600040101010101" pitchFamily="2" charset="-122"/>
                  <a:sym typeface="+mn-lt"/>
                </a:rPr>
                <a:t>“一”</a:t>
              </a:r>
              <a:r>
                <a:rPr lang="zh-CN" altLang="en-US" sz="1200" b="1" kern="0" dirty="0">
                  <a:solidFill>
                    <a:srgbClr val="FF0000"/>
                  </a:solidFill>
                  <a:latin typeface="华文楷体" panose="02010600040101010101" pitchFamily="2" charset="-122"/>
                  <a:sym typeface="+mn-lt"/>
                </a:rPr>
                <a:t>个资源管理平台</a:t>
              </a:r>
              <a:endParaRPr lang="en-US" sz="1200" b="1" kern="0" dirty="0">
                <a:solidFill>
                  <a:srgbClr val="FF0000"/>
                </a:solidFill>
                <a:latin typeface="华文楷体" panose="02010600040101010101" pitchFamily="2" charset="-122"/>
                <a:ea typeface="华文楷体" panose="02010600040101010101" pitchFamily="2" charset="-122"/>
                <a:sym typeface="+mn-lt"/>
              </a:endParaRPr>
            </a:p>
          </p:txBody>
        </p:sp>
        <p:sp>
          <p:nvSpPr>
            <p:cNvPr id="1051188" name="Rectangle 98"/>
            <p:cNvSpPr/>
            <p:nvPr/>
          </p:nvSpPr>
          <p:spPr>
            <a:xfrm>
              <a:off x="7857470" y="741193"/>
              <a:ext cx="2387344" cy="372758"/>
            </a:xfrm>
            <a:prstGeom prst="rect">
              <a:avLst/>
            </a:prstGeom>
            <a:solidFill>
              <a:sysClr val="window" lastClr="FFFFFF"/>
            </a:solidFill>
          </p:spPr>
          <p:txBody>
            <a:bodyPr wrap="square" lIns="0" rIns="0">
              <a:spAutoFit/>
            </a:bodyPr>
            <a:p>
              <a:pPr algn="ctr" defTabSz="457200"/>
              <a:r>
                <a:rPr lang="zh-CN" altLang="en-US" sz="1600" b="1" kern="0" dirty="0">
                  <a:solidFill>
                    <a:srgbClr val="FF0000"/>
                  </a:solidFill>
                  <a:latin typeface="华文楷体" panose="02010600040101010101" pitchFamily="2" charset="-122"/>
                  <a:sym typeface="+mn-lt"/>
                </a:rPr>
                <a:t>“一”</a:t>
              </a:r>
              <a:r>
                <a:rPr lang="zh-CN" altLang="en-US" sz="1200" b="1" kern="0" dirty="0">
                  <a:solidFill>
                    <a:srgbClr val="FF0000"/>
                  </a:solidFill>
                  <a:latin typeface="华文楷体" panose="02010600040101010101" pitchFamily="2" charset="-122"/>
                  <a:sym typeface="+mn-lt"/>
                </a:rPr>
                <a:t>个统一</a:t>
              </a:r>
              <a:r>
                <a:rPr lang="en-US" altLang="zh-CN" sz="1200" b="1" kern="0" dirty="0">
                  <a:solidFill>
                    <a:srgbClr val="FF0000"/>
                  </a:solidFill>
                  <a:latin typeface="华文楷体" panose="02010600040101010101" pitchFamily="2" charset="-122"/>
                  <a:sym typeface="+mn-lt"/>
                </a:rPr>
                <a:t>IT</a:t>
              </a:r>
              <a:r>
                <a:rPr lang="zh-CN" altLang="en-US" sz="1200" b="1" kern="0" dirty="0">
                  <a:solidFill>
                    <a:srgbClr val="FF0000"/>
                  </a:solidFill>
                  <a:latin typeface="华文楷体" panose="02010600040101010101" pitchFamily="2" charset="-122"/>
                  <a:sym typeface="+mn-lt"/>
                </a:rPr>
                <a:t>管理平台</a:t>
              </a:r>
              <a:endParaRPr lang="en-US" sz="1200" b="1" kern="0" dirty="0">
                <a:solidFill>
                  <a:srgbClr val="FF0000"/>
                </a:solidFill>
                <a:latin typeface="华文楷体" panose="02010600040101010101" pitchFamily="2" charset="-122"/>
                <a:ea typeface="华文楷体" panose="02010600040101010101" pitchFamily="2" charset="-122"/>
                <a:sym typeface="+mn-lt"/>
              </a:endParaRPr>
            </a:p>
          </p:txBody>
        </p:sp>
        <p:sp>
          <p:nvSpPr>
            <p:cNvPr id="1051189" name="Rectangle 6"/>
            <p:cNvSpPr/>
            <p:nvPr/>
          </p:nvSpPr>
          <p:spPr>
            <a:xfrm>
              <a:off x="10339245" y="964163"/>
              <a:ext cx="2088000" cy="2457774"/>
            </a:xfrm>
            <a:prstGeom prst="rect">
              <a:avLst/>
            </a:prstGeom>
            <a:ln>
              <a:solidFill>
                <a:srgbClr val="29C2FF"/>
              </a:solidFill>
            </a:ln>
          </p:spPr>
          <p:txBody>
            <a:bodyPr wrap="square" lIns="0" tIns="144000" rIns="0" bIns="0" anchor="t">
              <a:normAutofit/>
            </a:bodyPr>
            <a:p>
              <a:pPr defTabSz="1042670" eaLnBrk="0" hangingPunct="0"/>
              <a:r>
                <a:rPr lang="zh-CN" altLang="en-US" sz="1200" b="1" dirty="0">
                  <a:solidFill>
                    <a:srgbClr val="000000"/>
                  </a:solidFill>
                  <a:latin typeface="华文楷体" panose="02010600040101010101" pitchFamily="2" charset="-122"/>
                  <a:sym typeface="+mn-lt"/>
                </a:rPr>
                <a:t>建立覆盖全面，“管理、技术”齐头并进的信息安全管理体系</a:t>
              </a:r>
              <a:endParaRPr lang="en-US" altLang="zh-CN" sz="1200" b="1" dirty="0">
                <a:solidFill>
                  <a:srgbClr val="000000"/>
                </a:solidFill>
                <a:latin typeface="华文楷体" panose="02010600040101010101" pitchFamily="2" charset="-122"/>
                <a:sym typeface="+mn-lt"/>
              </a:endParaRPr>
            </a:p>
            <a:p>
              <a:pPr marL="285750" indent="-2857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健全总部信息安全组织，补充相关人员</a:t>
              </a:r>
              <a:endParaRPr lang="en-US" altLang="zh-CN" sz="1200" dirty="0">
                <a:solidFill>
                  <a:srgbClr val="000000"/>
                </a:solidFill>
                <a:latin typeface="华文楷体" panose="02010600040101010101" pitchFamily="2" charset="-122"/>
                <a:sym typeface="+mn-lt"/>
              </a:endParaRPr>
            </a:p>
            <a:p>
              <a:pPr marL="285750" indent="-285750" defTabSz="1042670" eaLnBrk="0" hangingPunct="0">
                <a:buFont typeface="Wingdings" panose="05000000000000000000" pitchFamily="2" charset="2"/>
                <a:buChar char="ü"/>
              </a:pPr>
              <a:r>
                <a:rPr lang="zh-CN" altLang="en-US" sz="1200" dirty="0">
                  <a:solidFill>
                    <a:srgbClr val="000000"/>
                  </a:solidFill>
                  <a:latin typeface="华文楷体" panose="02010600040101010101" pitchFamily="2" charset="-122"/>
                  <a:sym typeface="+mn-lt"/>
                </a:rPr>
                <a:t>通过等级保护实施提升总部和所属企业的信息安全管理水平</a:t>
              </a:r>
              <a:endParaRPr lang="en-US" altLang="zh-CN" sz="1200" dirty="0">
                <a:solidFill>
                  <a:srgbClr val="000000"/>
                </a:solidFill>
                <a:latin typeface="华文楷体" panose="02010600040101010101" pitchFamily="2" charset="-122"/>
                <a:sym typeface="+mn-lt"/>
              </a:endParaRPr>
            </a:p>
            <a:p>
              <a:pPr marL="285750" indent="-285750" defTabSz="1042670" eaLnBrk="0" hangingPunct="0">
                <a:buFont typeface="Wingdings" panose="05000000000000000000" pitchFamily="2" charset="2"/>
                <a:buChar char="ü"/>
              </a:pPr>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190" name="Rectangle 100"/>
            <p:cNvSpPr/>
            <p:nvPr/>
          </p:nvSpPr>
          <p:spPr>
            <a:xfrm>
              <a:off x="10273602" y="732060"/>
              <a:ext cx="2182430" cy="372758"/>
            </a:xfrm>
            <a:prstGeom prst="rect">
              <a:avLst/>
            </a:prstGeom>
            <a:solidFill>
              <a:sysClr val="window" lastClr="FFFFFF"/>
            </a:solidFill>
          </p:spPr>
          <p:txBody>
            <a:bodyPr wrap="square" lIns="0" rIns="0">
              <a:spAutoFit/>
            </a:bodyPr>
            <a:p>
              <a:pPr algn="ctr" defTabSz="457200"/>
              <a:r>
                <a:rPr lang="zh-CN" altLang="en-US" sz="1600" b="1" kern="0" dirty="0">
                  <a:solidFill>
                    <a:srgbClr val="FF0000"/>
                  </a:solidFill>
                  <a:latin typeface="华文楷体" panose="02010600040101010101" pitchFamily="2" charset="-122"/>
                  <a:sym typeface="+mn-lt"/>
                </a:rPr>
                <a:t>“一”</a:t>
              </a:r>
              <a:r>
                <a:rPr lang="zh-CN" altLang="en-US" sz="1200" b="1" kern="0" dirty="0">
                  <a:solidFill>
                    <a:srgbClr val="FF0000"/>
                  </a:solidFill>
                  <a:latin typeface="华文楷体" panose="02010600040101010101" pitchFamily="2" charset="-122"/>
                  <a:sym typeface="+mn-lt"/>
                </a:rPr>
                <a:t>套信息安全体系</a:t>
              </a:r>
              <a:endParaRPr lang="en-US" sz="1200" b="1" kern="0" dirty="0">
                <a:solidFill>
                  <a:srgbClr val="FF0000"/>
                </a:solidFill>
                <a:latin typeface="华文楷体" panose="02010600040101010101" pitchFamily="2" charset="-122"/>
                <a:ea typeface="华文楷体" panose="02010600040101010101" pitchFamily="2" charset="-122"/>
                <a:sym typeface="+mn-lt"/>
              </a:endParaRPr>
            </a:p>
          </p:txBody>
        </p:sp>
      </p:grpSp>
      <p:grpSp>
        <p:nvGrpSpPr>
          <p:cNvPr id="486" name="Group 77"/>
          <p:cNvGrpSpPr/>
          <p:nvPr/>
        </p:nvGrpSpPr>
        <p:grpSpPr>
          <a:xfrm>
            <a:off x="938010" y="3212975"/>
            <a:ext cx="8590298" cy="652576"/>
            <a:chOff x="1150810" y="3421938"/>
            <a:chExt cx="11168436" cy="718506"/>
          </a:xfrm>
        </p:grpSpPr>
        <p:sp>
          <p:nvSpPr>
            <p:cNvPr id="1051191" name="Rectangle 80"/>
            <p:cNvSpPr/>
            <p:nvPr/>
          </p:nvSpPr>
          <p:spPr>
            <a:xfrm>
              <a:off x="1150810" y="3787104"/>
              <a:ext cx="1980000" cy="353340"/>
            </a:xfrm>
            <a:prstGeom prst="rect">
              <a:avLst/>
            </a:prstGeom>
            <a:solidFill>
              <a:srgbClr val="00A1DE"/>
            </a:solidFill>
            <a:ln w="9525" cap="flat" cmpd="sng" algn="ctr">
              <a:solidFill>
                <a:srgbClr val="4472C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0" tIns="45720" rIns="0" bIns="45720" numCol="1" spcCol="0" rtlCol="0" fromWordArt="0" anchor="ctr" anchorCtr="0" forceAA="0" compatLnSpc="1">
              <a:noAutofit/>
            </a:bodyPr>
            <a:p>
              <a:pPr algn="ctr" defTabSz="1042670"/>
              <a:r>
                <a:rPr lang="zh-CN" altLang="en-US" sz="1100" b="1" kern="0" dirty="0">
                  <a:solidFill>
                    <a:schemeClr val="bg1"/>
                  </a:solidFill>
                  <a:latin typeface="华文楷体" panose="02010600040101010101" pitchFamily="2" charset="-122"/>
                  <a:sym typeface="+mn-lt"/>
                </a:rPr>
                <a:t>技术虚拟化</a:t>
              </a:r>
              <a:endParaRPr lang="en-US" sz="1100" b="1" kern="0" dirty="0">
                <a:solidFill>
                  <a:schemeClr val="bg1"/>
                </a:solidFill>
                <a:latin typeface="华文楷体" panose="02010600040101010101" pitchFamily="2" charset="-122"/>
                <a:ea typeface="华文楷体" panose="02010600040101010101" pitchFamily="2" charset="-122"/>
                <a:sym typeface="+mn-lt"/>
              </a:endParaRPr>
            </a:p>
          </p:txBody>
        </p:sp>
        <p:sp>
          <p:nvSpPr>
            <p:cNvPr id="1051192" name="Rectangle 81"/>
            <p:cNvSpPr/>
            <p:nvPr/>
          </p:nvSpPr>
          <p:spPr>
            <a:xfrm>
              <a:off x="3447919" y="3787104"/>
              <a:ext cx="1980000" cy="353340"/>
            </a:xfrm>
            <a:prstGeom prst="rect">
              <a:avLst/>
            </a:prstGeom>
            <a:solidFill>
              <a:srgbClr val="00A1DE"/>
            </a:solidFill>
            <a:ln w="9525" cap="flat" cmpd="sng" algn="ctr">
              <a:solidFill>
                <a:srgbClr val="4472C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0" tIns="45720" rIns="0" bIns="45720" numCol="1" spcCol="0" rtlCol="0" fromWordArt="0" anchor="ctr" anchorCtr="0" forceAA="0" compatLnSpc="1">
              <a:noAutofit/>
            </a:bodyPr>
            <a:p>
              <a:pPr algn="ctr" defTabSz="1042670"/>
              <a:r>
                <a:rPr lang="zh-CN" altLang="en-US" sz="1100" b="1" kern="0" dirty="0">
                  <a:solidFill>
                    <a:schemeClr val="bg1"/>
                  </a:solidFill>
                  <a:latin typeface="华文楷体" panose="02010600040101010101" pitchFamily="2" charset="-122"/>
                  <a:sym typeface="+mn-lt"/>
                </a:rPr>
                <a:t>资源共享化</a:t>
              </a:r>
              <a:endParaRPr lang="en-US" sz="1100" b="1" kern="0" dirty="0">
                <a:solidFill>
                  <a:schemeClr val="bg1"/>
                </a:solidFill>
                <a:latin typeface="华文楷体" panose="02010600040101010101" pitchFamily="2" charset="-122"/>
                <a:ea typeface="华文楷体" panose="02010600040101010101" pitchFamily="2" charset="-122"/>
                <a:sym typeface="+mn-lt"/>
              </a:endParaRPr>
            </a:p>
          </p:txBody>
        </p:sp>
        <p:sp>
          <p:nvSpPr>
            <p:cNvPr id="1051193" name="Rectangle 82"/>
            <p:cNvSpPr/>
            <p:nvPr/>
          </p:nvSpPr>
          <p:spPr>
            <a:xfrm>
              <a:off x="5745028" y="3787104"/>
              <a:ext cx="1980000" cy="353340"/>
            </a:xfrm>
            <a:prstGeom prst="rect">
              <a:avLst/>
            </a:prstGeom>
            <a:solidFill>
              <a:srgbClr val="00A1DE"/>
            </a:solidFill>
            <a:ln w="9525" cap="flat" cmpd="sng" algn="ctr">
              <a:solidFill>
                <a:srgbClr val="4472C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0" tIns="45720" rIns="0" bIns="45720" numCol="1" spcCol="0" rtlCol="0" fromWordArt="0" anchor="ctr" anchorCtr="0" forceAA="0" compatLnSpc="1">
              <a:noAutofit/>
            </a:bodyPr>
            <a:p>
              <a:pPr algn="ctr" defTabSz="1042670"/>
              <a:r>
                <a:rPr lang="zh-CN" altLang="en-US" sz="1100" b="1" kern="0" dirty="0">
                  <a:solidFill>
                    <a:schemeClr val="bg1"/>
                  </a:solidFill>
                  <a:latin typeface="华文楷体" panose="02010600040101010101" pitchFamily="2" charset="-122"/>
                  <a:sym typeface="+mn-lt"/>
                </a:rPr>
                <a:t>管理自动化</a:t>
              </a:r>
              <a:endParaRPr lang="en-US" sz="1100" b="1" kern="0" dirty="0">
                <a:solidFill>
                  <a:schemeClr val="bg1"/>
                </a:solidFill>
                <a:latin typeface="华文楷体" panose="02010600040101010101" pitchFamily="2" charset="-122"/>
                <a:ea typeface="华文楷体" panose="02010600040101010101" pitchFamily="2" charset="-122"/>
                <a:sym typeface="+mn-lt"/>
              </a:endParaRPr>
            </a:p>
          </p:txBody>
        </p:sp>
        <p:sp>
          <p:nvSpPr>
            <p:cNvPr id="1051194" name="Rectangle 83"/>
            <p:cNvSpPr/>
            <p:nvPr/>
          </p:nvSpPr>
          <p:spPr>
            <a:xfrm>
              <a:off x="8042137" y="3787104"/>
              <a:ext cx="1980000" cy="353340"/>
            </a:xfrm>
            <a:prstGeom prst="rect">
              <a:avLst/>
            </a:prstGeom>
            <a:solidFill>
              <a:srgbClr val="00A1DE"/>
            </a:solidFill>
            <a:ln w="9525" cap="flat" cmpd="sng" algn="ctr">
              <a:solidFill>
                <a:srgbClr val="4472C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0" tIns="45720" rIns="0" bIns="45720" numCol="1" spcCol="0" rtlCol="0" fromWordArt="0" anchor="ctr" anchorCtr="0" forceAA="0" compatLnSpc="1">
              <a:noAutofit/>
            </a:bodyPr>
            <a:p>
              <a:pPr algn="ctr" defTabSz="1042670"/>
              <a:r>
                <a:rPr lang="zh-CN" altLang="en-US" sz="1100" b="1" kern="0" dirty="0">
                  <a:solidFill>
                    <a:schemeClr val="bg1"/>
                  </a:solidFill>
                  <a:latin typeface="华文楷体" panose="02010600040101010101" pitchFamily="2" charset="-122"/>
                  <a:sym typeface="+mn-lt"/>
                </a:rPr>
                <a:t>安全制度化</a:t>
              </a:r>
              <a:endParaRPr lang="en-US" sz="1100" b="1" kern="0" dirty="0">
                <a:solidFill>
                  <a:schemeClr val="bg1"/>
                </a:solidFill>
                <a:latin typeface="华文楷体" panose="02010600040101010101" pitchFamily="2" charset="-122"/>
                <a:ea typeface="华文楷体" panose="02010600040101010101" pitchFamily="2" charset="-122"/>
                <a:sym typeface="+mn-lt"/>
              </a:endParaRPr>
            </a:p>
          </p:txBody>
        </p:sp>
        <p:sp>
          <p:nvSpPr>
            <p:cNvPr id="1051195" name="Rectangle 84"/>
            <p:cNvSpPr/>
            <p:nvPr/>
          </p:nvSpPr>
          <p:spPr>
            <a:xfrm>
              <a:off x="10339246" y="3787104"/>
              <a:ext cx="1980000" cy="353340"/>
            </a:xfrm>
            <a:prstGeom prst="rect">
              <a:avLst/>
            </a:prstGeom>
            <a:solidFill>
              <a:srgbClr val="00A1DE"/>
            </a:solidFill>
            <a:ln w="9525" cap="flat" cmpd="sng" algn="ctr">
              <a:solidFill>
                <a:srgbClr val="4472C4">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0" tIns="45720" rIns="0" bIns="45720" numCol="1" spcCol="0" rtlCol="0" fromWordArt="0" anchor="ctr" anchorCtr="0" forceAA="0" compatLnSpc="1">
              <a:noAutofit/>
            </a:bodyPr>
            <a:p>
              <a:pPr algn="ctr" defTabSz="1042670"/>
              <a:r>
                <a:rPr lang="zh-CN" altLang="en-US" sz="1100" b="1" kern="0" dirty="0">
                  <a:solidFill>
                    <a:schemeClr val="bg1"/>
                  </a:solidFill>
                  <a:latin typeface="华文楷体" panose="02010600040101010101" pitchFamily="2" charset="-122"/>
                  <a:sym typeface="+mn-lt"/>
                </a:rPr>
                <a:t>客户服务化</a:t>
              </a:r>
              <a:endParaRPr lang="en-US" sz="1100" b="1" kern="0" dirty="0">
                <a:solidFill>
                  <a:schemeClr val="bg1"/>
                </a:solidFill>
                <a:latin typeface="华文楷体" panose="02010600040101010101" pitchFamily="2" charset="-122"/>
                <a:ea typeface="华文楷体" panose="02010600040101010101" pitchFamily="2" charset="-122"/>
                <a:sym typeface="+mn-lt"/>
              </a:endParaRPr>
            </a:p>
          </p:txBody>
        </p:sp>
        <p:grpSp>
          <p:nvGrpSpPr>
            <p:cNvPr id="487" name="Group 85"/>
            <p:cNvGrpSpPr/>
            <p:nvPr/>
          </p:nvGrpSpPr>
          <p:grpSpPr>
            <a:xfrm>
              <a:off x="1637293" y="3421938"/>
              <a:ext cx="10009134" cy="264069"/>
              <a:chOff x="1637293" y="3421938"/>
              <a:chExt cx="10009134" cy="264069"/>
            </a:xfrm>
          </p:grpSpPr>
          <p:sp>
            <p:nvSpPr>
              <p:cNvPr id="1051196" name="Notched Right Arrow 86"/>
              <p:cNvSpPr/>
              <p:nvPr/>
            </p:nvSpPr>
            <p:spPr bwMode="auto">
              <a:xfrm rot="16200000">
                <a:off x="1947050" y="3112183"/>
                <a:ext cx="264066" cy="883579"/>
              </a:xfrm>
              <a:prstGeom prst="notchedRightArrow">
                <a:avLst/>
              </a:prstGeom>
              <a:solidFill>
                <a:srgbClr val="7F7F7F"/>
              </a:solidFill>
              <a:ln w="9525">
                <a:noFill/>
                <a:miter lim="800000"/>
              </a:ln>
              <a:effectLst>
                <a:outerShdw blurRad="50800" dist="38100" dir="2700000" algn="tl" rotWithShape="0">
                  <a:prstClr val="black">
                    <a:alpha val="40000"/>
                  </a:prstClr>
                </a:outerShdw>
              </a:effectLst>
            </p:spPr>
            <p:txBody>
              <a:bodyPr wrap="none" lIns="82000" tIns="41000" rIns="82000" bIns="41000" anchor="b" anchorCtr="1"/>
              <a:p>
                <a:pPr algn="ctr" defTabSz="1042670">
                  <a:lnSpc>
                    <a:spcPct val="130000"/>
                  </a:lnSpc>
                </a:pPr>
                <a:endParaRPr lang="en-US" altLang="zh-CN" sz="1200" b="1" kern="0" dirty="0">
                  <a:solidFill>
                    <a:srgbClr val="E7E6E6"/>
                  </a:solidFill>
                  <a:latin typeface="华文楷体" panose="02010600040101010101" pitchFamily="2" charset="-122"/>
                  <a:cs typeface="Arial Unicode MS" panose="020B0604020202020204" pitchFamily="34" charset="-122"/>
                </a:endParaRPr>
              </a:p>
            </p:txBody>
          </p:sp>
          <p:sp>
            <p:nvSpPr>
              <p:cNvPr id="1051197" name="Notched Right Arrow 87"/>
              <p:cNvSpPr/>
              <p:nvPr/>
            </p:nvSpPr>
            <p:spPr bwMode="auto">
              <a:xfrm rot="16200000">
                <a:off x="4228438" y="3112186"/>
                <a:ext cx="264066" cy="883576"/>
              </a:xfrm>
              <a:prstGeom prst="notchedRightArrow">
                <a:avLst/>
              </a:prstGeom>
              <a:solidFill>
                <a:srgbClr val="7F7F7F"/>
              </a:solidFill>
              <a:ln w="9525">
                <a:noFill/>
                <a:miter lim="800000"/>
              </a:ln>
              <a:effectLst>
                <a:outerShdw blurRad="50800" dist="38100" dir="2700000" algn="tl" rotWithShape="0">
                  <a:prstClr val="black">
                    <a:alpha val="40000"/>
                  </a:prstClr>
                </a:outerShdw>
              </a:effectLst>
            </p:spPr>
            <p:txBody>
              <a:bodyPr wrap="none" lIns="82000" tIns="41000" rIns="82000" bIns="41000" anchor="b" anchorCtr="1"/>
              <a:p>
                <a:pPr algn="ctr" defTabSz="1042670">
                  <a:lnSpc>
                    <a:spcPct val="130000"/>
                  </a:lnSpc>
                </a:pPr>
                <a:endParaRPr lang="en-US" altLang="zh-CN" sz="1200" b="1" kern="0" dirty="0">
                  <a:solidFill>
                    <a:srgbClr val="E7E6E6"/>
                  </a:solidFill>
                  <a:latin typeface="华文楷体" panose="02010600040101010101" pitchFamily="2" charset="-122"/>
                  <a:cs typeface="Arial Unicode MS" panose="020B0604020202020204" pitchFamily="34" charset="-122"/>
                </a:endParaRPr>
              </a:p>
            </p:txBody>
          </p:sp>
          <p:sp>
            <p:nvSpPr>
              <p:cNvPr id="1051198" name="Notched Right Arrow 88"/>
              <p:cNvSpPr/>
              <p:nvPr/>
            </p:nvSpPr>
            <p:spPr bwMode="auto">
              <a:xfrm rot="16200000">
                <a:off x="6509825" y="3112185"/>
                <a:ext cx="264067" cy="883576"/>
              </a:xfrm>
              <a:prstGeom prst="notchedRightArrow">
                <a:avLst/>
              </a:prstGeom>
              <a:solidFill>
                <a:srgbClr val="7F7F7F"/>
              </a:solidFill>
              <a:ln w="9525">
                <a:noFill/>
                <a:miter lim="800000"/>
              </a:ln>
              <a:effectLst>
                <a:outerShdw blurRad="50800" dist="38100" dir="2700000" algn="tl" rotWithShape="0">
                  <a:prstClr val="black">
                    <a:alpha val="40000"/>
                  </a:prstClr>
                </a:outerShdw>
              </a:effectLst>
            </p:spPr>
            <p:txBody>
              <a:bodyPr wrap="none" lIns="82000" tIns="41000" rIns="82000" bIns="41000" anchor="b" anchorCtr="1"/>
              <a:p>
                <a:pPr algn="ctr" defTabSz="1042670">
                  <a:lnSpc>
                    <a:spcPct val="130000"/>
                  </a:lnSpc>
                </a:pPr>
                <a:endParaRPr lang="en-US" altLang="zh-CN" sz="1200" b="1" kern="0" dirty="0">
                  <a:solidFill>
                    <a:srgbClr val="E7E6E6"/>
                  </a:solidFill>
                  <a:latin typeface="华文楷体" panose="02010600040101010101" pitchFamily="2" charset="-122"/>
                  <a:cs typeface="Arial Unicode MS" panose="020B0604020202020204" pitchFamily="34" charset="-122"/>
                </a:endParaRPr>
              </a:p>
            </p:txBody>
          </p:sp>
          <p:sp>
            <p:nvSpPr>
              <p:cNvPr id="1051199" name="Notched Right Arrow 89"/>
              <p:cNvSpPr/>
              <p:nvPr/>
            </p:nvSpPr>
            <p:spPr bwMode="auto">
              <a:xfrm rot="16200000">
                <a:off x="8791214" y="3112182"/>
                <a:ext cx="264067" cy="883579"/>
              </a:xfrm>
              <a:prstGeom prst="notchedRightArrow">
                <a:avLst/>
              </a:prstGeom>
              <a:solidFill>
                <a:srgbClr val="7F7F7F"/>
              </a:solidFill>
              <a:ln w="9525">
                <a:noFill/>
                <a:miter lim="800000"/>
              </a:ln>
              <a:effectLst>
                <a:outerShdw blurRad="50800" dist="38100" dir="2700000" algn="tl" rotWithShape="0">
                  <a:prstClr val="black">
                    <a:alpha val="40000"/>
                  </a:prstClr>
                </a:outerShdw>
              </a:effectLst>
            </p:spPr>
            <p:txBody>
              <a:bodyPr wrap="none" lIns="82000" tIns="41000" rIns="82000" bIns="41000" anchor="b" anchorCtr="1"/>
              <a:p>
                <a:pPr algn="ctr" defTabSz="1042670">
                  <a:lnSpc>
                    <a:spcPct val="130000"/>
                  </a:lnSpc>
                </a:pPr>
                <a:endParaRPr lang="en-US" altLang="zh-CN" sz="1200" b="1" kern="0" dirty="0">
                  <a:solidFill>
                    <a:srgbClr val="E7E6E6"/>
                  </a:solidFill>
                  <a:latin typeface="华文楷体" panose="02010600040101010101" pitchFamily="2" charset="-122"/>
                  <a:cs typeface="Arial Unicode MS" panose="020B0604020202020204" pitchFamily="34" charset="-122"/>
                </a:endParaRPr>
              </a:p>
            </p:txBody>
          </p:sp>
          <p:sp>
            <p:nvSpPr>
              <p:cNvPr id="1051200" name="Notched Right Arrow 90"/>
              <p:cNvSpPr/>
              <p:nvPr/>
            </p:nvSpPr>
            <p:spPr bwMode="auto">
              <a:xfrm rot="16200000">
                <a:off x="11072604" y="3112182"/>
                <a:ext cx="264067" cy="883579"/>
              </a:xfrm>
              <a:prstGeom prst="notchedRightArrow">
                <a:avLst/>
              </a:prstGeom>
              <a:solidFill>
                <a:srgbClr val="7F7F7F"/>
              </a:solidFill>
              <a:ln w="9525">
                <a:noFill/>
                <a:miter lim="800000"/>
              </a:ln>
              <a:effectLst>
                <a:outerShdw blurRad="50800" dist="38100" dir="2700000" algn="tl" rotWithShape="0">
                  <a:prstClr val="black">
                    <a:alpha val="40000"/>
                  </a:prstClr>
                </a:outerShdw>
              </a:effectLst>
            </p:spPr>
            <p:txBody>
              <a:bodyPr wrap="none" lIns="82000" tIns="41000" rIns="82000" bIns="41000" anchor="b" anchorCtr="1"/>
              <a:p>
                <a:pPr algn="ctr" defTabSz="1042670">
                  <a:lnSpc>
                    <a:spcPct val="130000"/>
                  </a:lnSpc>
                </a:pPr>
                <a:endParaRPr lang="en-US" altLang="zh-CN" sz="1200" b="1" kern="0" dirty="0">
                  <a:solidFill>
                    <a:srgbClr val="E7E6E6"/>
                  </a:solidFill>
                  <a:latin typeface="华文楷体" panose="02010600040101010101" pitchFamily="2" charset="-122"/>
                  <a:cs typeface="Arial Unicode MS" panose="020B0604020202020204" pitchFamily="34" charset="-122"/>
                </a:endParaRPr>
              </a:p>
            </p:txBody>
          </p:sp>
        </p:grpSp>
      </p:grpSp>
      <p:sp>
        <p:nvSpPr>
          <p:cNvPr id="1051201" name="Rectangle 6"/>
          <p:cNvSpPr/>
          <p:nvPr/>
        </p:nvSpPr>
        <p:spPr>
          <a:xfrm>
            <a:off x="837831" y="4048115"/>
            <a:ext cx="8785673" cy="2477228"/>
          </a:xfrm>
          <a:prstGeom prst="rect">
            <a:avLst/>
          </a:prstGeom>
          <a:noFill/>
          <a:ln w="19050" cap="flat" cmpd="sng" algn="ctr">
            <a:solidFill>
              <a:srgbClr val="A6A6A6"/>
            </a:solidFill>
            <a:prstDash val="sysDash"/>
          </a:ln>
          <a:effectLst/>
        </p:spPr>
        <p:txBody>
          <a:bodyPr wrap="square" lIns="0" tIns="0" rIns="0" bIns="0" anchor="ctr">
            <a:normAutofit/>
          </a:bodyPr>
          <a:p>
            <a:pPr defTabSz="1042670" eaLnBrk="0" hangingPunct="0"/>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202" name="TextBox 157"/>
          <p:cNvSpPr txBox="1"/>
          <p:nvPr/>
        </p:nvSpPr>
        <p:spPr>
          <a:xfrm>
            <a:off x="228967" y="4652348"/>
            <a:ext cx="566414" cy="701731"/>
          </a:xfrm>
          <a:prstGeom prst="rect">
            <a:avLst/>
          </a:prstGeom>
          <a:noFill/>
        </p:spPr>
        <p:txBody>
          <a:bodyPr vert="horz" wrap="square" rtlCol="0">
            <a:spAutoFit/>
          </a:bodyPr>
          <a:p>
            <a:pPr algn="ctr" defTabSz="1042670">
              <a:lnSpc>
                <a:spcPct val="110000"/>
              </a:lnSpc>
              <a:spcBef>
                <a:spcPts val="300"/>
              </a:spcBef>
            </a:pPr>
            <a:r>
              <a:rPr lang="zh-CN" altLang="en-US" sz="1200" b="1" kern="0" dirty="0">
                <a:solidFill>
                  <a:prstClr val="black"/>
                </a:solidFill>
                <a:latin typeface="华文楷体" panose="02010600040101010101" pitchFamily="2" charset="-122"/>
                <a:sym typeface="+mn-lt"/>
              </a:rPr>
              <a:t>总体蓝图分解</a:t>
            </a:r>
            <a:endParaRPr lang="en-US" sz="1200" b="1" kern="0" dirty="0">
              <a:solidFill>
                <a:prstClr val="black"/>
              </a:solidFill>
              <a:latin typeface="华文楷体" panose="02010600040101010101" pitchFamily="2" charset="-122"/>
              <a:ea typeface="华文楷体" panose="02010600040101010101" pitchFamily="2" charset="-122"/>
              <a:sym typeface="+mn-lt"/>
            </a:endParaRPr>
          </a:p>
        </p:txBody>
      </p:sp>
      <p:grpSp>
        <p:nvGrpSpPr>
          <p:cNvPr id="488" name="Group 158"/>
          <p:cNvGrpSpPr/>
          <p:nvPr/>
        </p:nvGrpSpPr>
        <p:grpSpPr>
          <a:xfrm>
            <a:off x="915220" y="4110502"/>
            <a:ext cx="8604523" cy="2318199"/>
            <a:chOff x="1399461" y="4481688"/>
            <a:chExt cx="11186930" cy="2644238"/>
          </a:xfrm>
        </p:grpSpPr>
        <p:grpSp>
          <p:nvGrpSpPr>
            <p:cNvPr id="489" name="Group 159"/>
            <p:cNvGrpSpPr/>
            <p:nvPr/>
          </p:nvGrpSpPr>
          <p:grpSpPr>
            <a:xfrm>
              <a:off x="11536706" y="4481688"/>
              <a:ext cx="1049685" cy="2644238"/>
              <a:chOff x="11603927" y="4499114"/>
              <a:chExt cx="1049685" cy="2644238"/>
            </a:xfrm>
          </p:grpSpPr>
          <p:sp>
            <p:nvSpPr>
              <p:cNvPr id="1051203" name="Rounded Rectangle 179"/>
              <p:cNvSpPr/>
              <p:nvPr/>
            </p:nvSpPr>
            <p:spPr>
              <a:xfrm>
                <a:off x="11603927" y="4499114"/>
                <a:ext cx="1049685" cy="2644238"/>
              </a:xfrm>
              <a:prstGeom prst="roundRect">
                <a:avLst/>
              </a:prstGeom>
              <a:solidFill>
                <a:srgbClr val="AFE8FF"/>
              </a:solidFill>
              <a:ln w="6350" algn="ctr">
                <a:solidFill>
                  <a:srgbClr val="5B9BD5"/>
                </a:solidFill>
                <a:miter lim="800000"/>
              </a:ln>
              <a:effectLst/>
            </p:spPr>
            <p:txBody>
              <a:bodyPr vert="wordArtVert" wrap="none" lIns="0" rIns="0" rtlCol="0" anchor="ctr"/>
              <a:p>
                <a:pPr algn="ctr" defTabSz="1042670">
                  <a:lnSpc>
                    <a:spcPct val="90000"/>
                  </a:lnSpc>
                  <a:spcBef>
                    <a:spcPct val="50000"/>
                  </a:spcBef>
                </a:pPr>
                <a:endParaRPr lang="zh-CN" altLang="en-US" sz="1000" kern="0" dirty="0">
                  <a:solidFill>
                    <a:prstClr val="black"/>
                  </a:solidFill>
                  <a:latin typeface="华文楷体" panose="02010600040101010101" pitchFamily="2" charset="-122"/>
                </a:endParaRPr>
              </a:p>
            </p:txBody>
          </p:sp>
          <p:sp>
            <p:nvSpPr>
              <p:cNvPr id="1051204" name="Rectangle 180"/>
              <p:cNvSpPr/>
              <p:nvPr/>
            </p:nvSpPr>
            <p:spPr>
              <a:xfrm>
                <a:off x="11753635" y="4558490"/>
                <a:ext cx="700091" cy="1031416"/>
              </a:xfrm>
              <a:prstGeom prst="rect">
                <a:avLst/>
              </a:prstGeom>
            </p:spPr>
            <p:txBody>
              <a:bodyPr wrap="none">
                <a:spAutoFit/>
              </a:bodyPr>
              <a:p>
                <a:pPr defTabSz="1042670"/>
                <a:r>
                  <a:rPr lang="zh-CN" altLang="en-US" sz="1400" b="1" kern="0" dirty="0">
                    <a:solidFill>
                      <a:prstClr val="black"/>
                    </a:solidFill>
                    <a:latin typeface="华文楷体" panose="02010600040101010101" pitchFamily="2" charset="-122"/>
                    <a:sym typeface="+mn-lt"/>
                  </a:rPr>
                  <a:t>一套</a:t>
                </a:r>
                <a:endParaRPr lang="en-US" altLang="zh-CN" sz="1400" b="1" kern="0" dirty="0">
                  <a:solidFill>
                    <a:prstClr val="black"/>
                  </a:solidFill>
                  <a:latin typeface="华文楷体" panose="02010600040101010101" pitchFamily="2" charset="-122"/>
                  <a:sym typeface="+mn-lt"/>
                </a:endParaRPr>
              </a:p>
              <a:p>
                <a:pPr defTabSz="1042670"/>
                <a:r>
                  <a:rPr lang="zh-CN" altLang="en-US" sz="1400" b="1" kern="0" dirty="0">
                    <a:solidFill>
                      <a:prstClr val="black"/>
                    </a:solidFill>
                    <a:latin typeface="华文楷体" panose="02010600040101010101" pitchFamily="2" charset="-122"/>
                    <a:sym typeface="+mn-lt"/>
                  </a:rPr>
                  <a:t>信息</a:t>
                </a:r>
                <a:endParaRPr lang="en-US" altLang="zh-CN" sz="1400" b="1" kern="0" dirty="0">
                  <a:solidFill>
                    <a:prstClr val="black"/>
                  </a:solidFill>
                  <a:latin typeface="华文楷体" panose="02010600040101010101" pitchFamily="2" charset="-122"/>
                  <a:sym typeface="+mn-lt"/>
                </a:endParaRPr>
              </a:p>
              <a:p>
                <a:pPr defTabSz="1042670"/>
                <a:r>
                  <a:rPr lang="zh-CN" altLang="en-US" sz="1400" b="1" kern="0" dirty="0">
                    <a:solidFill>
                      <a:prstClr val="black"/>
                    </a:solidFill>
                    <a:latin typeface="华文楷体" panose="02010600040101010101" pitchFamily="2" charset="-122"/>
                    <a:sym typeface="+mn-lt"/>
                  </a:rPr>
                  <a:t>安全</a:t>
                </a:r>
                <a:endParaRPr lang="en-US" altLang="zh-CN" sz="1400" b="1" kern="0" dirty="0">
                  <a:solidFill>
                    <a:prstClr val="black"/>
                  </a:solidFill>
                  <a:latin typeface="华文楷体" panose="02010600040101010101" pitchFamily="2" charset="-122"/>
                  <a:sym typeface="+mn-lt"/>
                </a:endParaRPr>
              </a:p>
              <a:p>
                <a:pPr defTabSz="1042670"/>
                <a:r>
                  <a:rPr lang="zh-CN" altLang="en-US" sz="1400" b="1" kern="0" dirty="0">
                    <a:solidFill>
                      <a:prstClr val="black"/>
                    </a:solidFill>
                    <a:latin typeface="华文楷体" panose="02010600040101010101" pitchFamily="2" charset="-122"/>
                    <a:sym typeface="+mn-lt"/>
                  </a:rPr>
                  <a:t>体系</a:t>
                </a:r>
                <a:endParaRPr lang="en-US" altLang="zh-CN" sz="1400" b="1" kern="0" dirty="0">
                  <a:solidFill>
                    <a:prstClr val="black"/>
                  </a:solidFill>
                  <a:latin typeface="华文楷体" panose="02010600040101010101" pitchFamily="2" charset="-122"/>
                  <a:sym typeface="+mn-lt"/>
                </a:endParaRPr>
              </a:p>
            </p:txBody>
          </p:sp>
          <p:sp>
            <p:nvSpPr>
              <p:cNvPr id="1051205" name="Rounded Rectangle 181"/>
              <p:cNvSpPr>
                <a:spLocks noChangeArrowheads="1"/>
              </p:cNvSpPr>
              <p:nvPr/>
            </p:nvSpPr>
            <p:spPr bwMode="auto">
              <a:xfrm>
                <a:off x="11674039" y="5828431"/>
                <a:ext cx="907199" cy="367201"/>
              </a:xfrm>
              <a:prstGeom prst="roundRect">
                <a:avLst/>
              </a:prstGeom>
              <a:solidFill>
                <a:schemeClr val="bg1"/>
              </a:solidFill>
              <a:ln w="9525" algn="ctr">
                <a:solidFill>
                  <a:srgbClr val="5B9BD5"/>
                </a:solidFill>
                <a:miter lim="800000"/>
              </a:ln>
              <a:effectLst/>
            </p:spPr>
            <p:txBody>
              <a:bodyPr lIns="0" tIns="36000" rIns="0" bIns="36000" anchor="ctr"/>
              <a:p>
                <a:pPr algn="ctr" defTabSz="1042670"/>
                <a:r>
                  <a:rPr lang="zh-CN" altLang="en-US" sz="900" kern="0" dirty="0">
                    <a:solidFill>
                      <a:prstClr val="black"/>
                    </a:solidFill>
                    <a:latin typeface="华文楷体" panose="02010600040101010101" pitchFamily="2" charset="-122"/>
                    <a:cs typeface="微软雅黑" panose="020B0503020204020204" pitchFamily="34" charset="-122"/>
                  </a:rPr>
                  <a:t>信息安全</a:t>
                </a:r>
                <a:endParaRPr lang="en-US" altLang="zh-CN" sz="900" kern="0" dirty="0">
                  <a:solidFill>
                    <a:prstClr val="black"/>
                  </a:solidFill>
                  <a:latin typeface="华文楷体" panose="02010600040101010101" pitchFamily="2" charset="-122"/>
                  <a:cs typeface="微软雅黑" panose="020B0503020204020204" pitchFamily="34" charset="-122"/>
                </a:endParaRPr>
              </a:p>
              <a:p>
                <a:pPr algn="ctr" defTabSz="1042670"/>
                <a:r>
                  <a:rPr lang="zh-CN" altLang="en-US" sz="900" kern="0" dirty="0">
                    <a:solidFill>
                      <a:prstClr val="black"/>
                    </a:solidFill>
                    <a:latin typeface="华文楷体" panose="02010600040101010101" pitchFamily="2" charset="-122"/>
                    <a:cs typeface="微软雅黑" panose="020B0503020204020204" pitchFamily="34" charset="-122"/>
                  </a:rPr>
                  <a:t>管理</a:t>
                </a:r>
                <a:endParaRPr lang="en-GB" sz="900" kern="0" dirty="0">
                  <a:solidFill>
                    <a:prstClr val="black"/>
                  </a:solidFill>
                  <a:latin typeface="华文楷体" panose="02010600040101010101" pitchFamily="2" charset="-122"/>
                  <a:ea typeface="华文楷体" panose="02010600040101010101" pitchFamily="2" charset="-122"/>
                  <a:cs typeface="微软雅黑" panose="020B0503020204020204" pitchFamily="34" charset="-122"/>
                </a:endParaRPr>
              </a:p>
            </p:txBody>
          </p:sp>
          <p:sp>
            <p:nvSpPr>
              <p:cNvPr id="1051206" name="Rounded Rectangle 182"/>
              <p:cNvSpPr>
                <a:spLocks noChangeArrowheads="1"/>
              </p:cNvSpPr>
              <p:nvPr/>
            </p:nvSpPr>
            <p:spPr bwMode="auto">
              <a:xfrm>
                <a:off x="11674039" y="6476314"/>
                <a:ext cx="907595" cy="385200"/>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900" kern="0" dirty="0">
                    <a:solidFill>
                      <a:prstClr val="black"/>
                    </a:solidFill>
                    <a:latin typeface="华文楷体" panose="02010600040101010101" pitchFamily="2" charset="-122"/>
                  </a:rPr>
                  <a:t>信息安全技术</a:t>
                </a:r>
                <a:endParaRPr lang="en-GB" sz="900" kern="0" dirty="0">
                  <a:solidFill>
                    <a:prstClr val="black"/>
                  </a:solidFill>
                  <a:latin typeface="华文楷体" panose="02010600040101010101" pitchFamily="2" charset="-122"/>
                  <a:ea typeface="华文楷体" panose="02010600040101010101" pitchFamily="2" charset="-122"/>
                </a:endParaRPr>
              </a:p>
            </p:txBody>
          </p:sp>
        </p:grpSp>
        <p:grpSp>
          <p:nvGrpSpPr>
            <p:cNvPr id="490" name="Group 160"/>
            <p:cNvGrpSpPr/>
            <p:nvPr/>
          </p:nvGrpSpPr>
          <p:grpSpPr>
            <a:xfrm>
              <a:off x="2590134" y="4528072"/>
              <a:ext cx="8850173" cy="2597854"/>
              <a:chOff x="2697903" y="4545006"/>
              <a:chExt cx="8850173" cy="2597854"/>
            </a:xfrm>
          </p:grpSpPr>
          <p:sp>
            <p:nvSpPr>
              <p:cNvPr id="1051207" name="Rounded Rectangle 166"/>
              <p:cNvSpPr/>
              <p:nvPr/>
            </p:nvSpPr>
            <p:spPr>
              <a:xfrm>
                <a:off x="2697903" y="4545006"/>
                <a:ext cx="8850173" cy="2597854"/>
              </a:xfrm>
              <a:prstGeom prst="roundRect">
                <a:avLst>
                  <a:gd name="adj" fmla="val 8325"/>
                </a:avLst>
              </a:prstGeom>
              <a:solidFill>
                <a:srgbClr val="AFE8FF"/>
              </a:solidFill>
              <a:ln w="6350" algn="ctr">
                <a:solidFill>
                  <a:srgbClr val="5B9BD5"/>
                </a:solidFill>
                <a:miter lim="800000"/>
              </a:ln>
              <a:effectLst/>
            </p:spPr>
            <p:txBody>
              <a:bodyPr vert="wordArtVert" wrap="none" lIns="0" rIns="0" rtlCol="0" anchor="ctr"/>
              <a:p>
                <a:pPr algn="ctr" defTabSz="1042670">
                  <a:lnSpc>
                    <a:spcPct val="90000"/>
                  </a:lnSpc>
                  <a:spcBef>
                    <a:spcPct val="50000"/>
                  </a:spcBef>
                </a:pPr>
                <a:endParaRPr lang="en-US" sz="1000" kern="0" dirty="0">
                  <a:solidFill>
                    <a:prstClr val="black"/>
                  </a:solidFill>
                  <a:latin typeface="华文楷体" panose="02010600040101010101" pitchFamily="2" charset="-122"/>
                  <a:ea typeface="华文楷体" panose="02010600040101010101" pitchFamily="2" charset="-122"/>
                  <a:sym typeface="+mn-lt"/>
                </a:endParaRPr>
              </a:p>
            </p:txBody>
          </p:sp>
          <p:sp>
            <p:nvSpPr>
              <p:cNvPr id="1051208" name="Rounded Rectangle 167"/>
              <p:cNvSpPr/>
              <p:nvPr/>
            </p:nvSpPr>
            <p:spPr>
              <a:xfrm>
                <a:off x="3552400" y="5769225"/>
                <a:ext cx="7838380" cy="498244"/>
              </a:xfrm>
              <a:prstGeom prst="roundRect">
                <a:avLst/>
              </a:prstGeom>
              <a:solidFill>
                <a:srgbClr val="29C2FF"/>
              </a:solidFill>
              <a:ln w="6350" algn="ctr">
                <a:solidFill>
                  <a:srgbClr val="5B9BD5"/>
                </a:solidFill>
                <a:miter lim="800000"/>
              </a:ln>
              <a:effectLst/>
            </p:spPr>
            <p:txBody>
              <a:bodyPr wrap="none" lIns="0" rIns="0" rtlCol="0" anchor="b"/>
              <a:p>
                <a:pPr algn="ctr" defTabSz="1042670">
                  <a:lnSpc>
                    <a:spcPct val="90000"/>
                  </a:lnSpc>
                  <a:spcBef>
                    <a:spcPct val="50000"/>
                  </a:spcBef>
                </a:pPr>
                <a:endParaRPr lang="zh-CN" altLang="en-US" sz="1000" kern="0" dirty="0">
                  <a:solidFill>
                    <a:prstClr val="black"/>
                  </a:solidFill>
                  <a:latin typeface="华文楷体" panose="02010600040101010101" pitchFamily="2" charset="-122"/>
                </a:endParaRPr>
              </a:p>
            </p:txBody>
          </p:sp>
          <p:grpSp>
            <p:nvGrpSpPr>
              <p:cNvPr id="491" name="Group 168"/>
              <p:cNvGrpSpPr/>
              <p:nvPr/>
            </p:nvGrpSpPr>
            <p:grpSpPr>
              <a:xfrm>
                <a:off x="3950105" y="5829191"/>
                <a:ext cx="7274956" cy="326560"/>
                <a:chOff x="2074644" y="4548471"/>
                <a:chExt cx="4864629" cy="337455"/>
              </a:xfrm>
            </p:grpSpPr>
            <p:sp>
              <p:nvSpPr>
                <p:cNvPr id="1051209" name="Rounded Rectangle 175"/>
                <p:cNvSpPr/>
                <p:nvPr/>
              </p:nvSpPr>
              <p:spPr>
                <a:xfrm>
                  <a:off x="3325247" y="4548473"/>
                  <a:ext cx="1001114" cy="337453"/>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广域网</a:t>
                  </a:r>
                  <a:endParaRPr lang="zh-CN" altLang="en-US" sz="1000" kern="0" dirty="0">
                    <a:solidFill>
                      <a:prstClr val="black"/>
                    </a:solidFill>
                    <a:latin typeface="华文楷体" panose="02010600040101010101" pitchFamily="2" charset="-122"/>
                  </a:endParaRPr>
                </a:p>
              </p:txBody>
            </p:sp>
            <p:sp>
              <p:nvSpPr>
                <p:cNvPr id="1051210" name="Rounded Rectangle 176"/>
                <p:cNvSpPr/>
                <p:nvPr/>
              </p:nvSpPr>
              <p:spPr>
                <a:xfrm>
                  <a:off x="4620534" y="4548472"/>
                  <a:ext cx="1048999" cy="337453"/>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a:solidFill>
                        <a:prstClr val="black"/>
                      </a:solidFill>
                      <a:latin typeface="华文楷体" panose="02010600040101010101" pitchFamily="2" charset="-122"/>
                    </a:rPr>
                    <a:t>互联网</a:t>
                  </a:r>
                  <a:endParaRPr lang="zh-CN" altLang="en-US" sz="1000" kern="0" dirty="0">
                    <a:solidFill>
                      <a:prstClr val="black"/>
                    </a:solidFill>
                    <a:latin typeface="华文楷体" panose="02010600040101010101" pitchFamily="2" charset="-122"/>
                  </a:endParaRPr>
                </a:p>
              </p:txBody>
            </p:sp>
            <p:sp>
              <p:nvSpPr>
                <p:cNvPr id="1051211" name="Rounded Rectangle 177"/>
                <p:cNvSpPr/>
                <p:nvPr/>
              </p:nvSpPr>
              <p:spPr>
                <a:xfrm>
                  <a:off x="2074644" y="4548471"/>
                  <a:ext cx="956431" cy="337453"/>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局域网</a:t>
                  </a:r>
                  <a:endParaRPr lang="zh-CN" altLang="en-US" sz="1000" kern="0" dirty="0">
                    <a:solidFill>
                      <a:prstClr val="black"/>
                    </a:solidFill>
                    <a:latin typeface="华文楷体" panose="02010600040101010101" pitchFamily="2" charset="-122"/>
                  </a:endParaRPr>
                </a:p>
              </p:txBody>
            </p:sp>
            <p:sp>
              <p:nvSpPr>
                <p:cNvPr id="1051212" name="Rounded Rectangle 45"/>
                <p:cNvSpPr/>
                <p:nvPr/>
              </p:nvSpPr>
              <p:spPr>
                <a:xfrm>
                  <a:off x="5963704" y="4548472"/>
                  <a:ext cx="975569" cy="337451"/>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无线网络</a:t>
                  </a:r>
                  <a:endParaRPr lang="zh-CN" altLang="en-US" sz="1000" kern="0" dirty="0">
                    <a:solidFill>
                      <a:prstClr val="black"/>
                    </a:solidFill>
                    <a:latin typeface="华文楷体" panose="02010600040101010101" pitchFamily="2" charset="-122"/>
                  </a:endParaRPr>
                </a:p>
              </p:txBody>
            </p:sp>
          </p:grpSp>
          <p:sp>
            <p:nvSpPr>
              <p:cNvPr id="1051213" name="Rectangle 169"/>
              <p:cNvSpPr/>
              <p:nvPr/>
            </p:nvSpPr>
            <p:spPr>
              <a:xfrm>
                <a:off x="2721492" y="4624760"/>
                <a:ext cx="804061" cy="799638"/>
              </a:xfrm>
              <a:prstGeom prst="rect">
                <a:avLst/>
              </a:prstGeom>
            </p:spPr>
            <p:txBody>
              <a:bodyPr wrap="square">
                <a:spAutoFit/>
              </a:bodyPr>
              <a:p>
                <a:pPr defTabSz="1042670"/>
                <a:r>
                  <a:rPr lang="zh-CN" altLang="en-US" sz="1400" b="1" kern="0" dirty="0">
                    <a:solidFill>
                      <a:prstClr val="black"/>
                    </a:solidFill>
                    <a:latin typeface="华文楷体" panose="02010600040101010101" pitchFamily="2" charset="-122"/>
                    <a:sym typeface="+mn-lt"/>
                  </a:rPr>
                  <a:t>一个资源平台</a:t>
                </a:r>
                <a:endParaRPr lang="en-US" altLang="zh-CN" sz="1400" b="1" kern="0" dirty="0">
                  <a:solidFill>
                    <a:prstClr val="black"/>
                  </a:solidFill>
                  <a:latin typeface="华文楷体" panose="02010600040101010101" pitchFamily="2" charset="-122"/>
                  <a:sym typeface="+mn-lt"/>
                </a:endParaRPr>
              </a:p>
            </p:txBody>
          </p:sp>
          <p:sp>
            <p:nvSpPr>
              <p:cNvPr id="1051214" name="Rectangle 170"/>
              <p:cNvSpPr/>
              <p:nvPr/>
            </p:nvSpPr>
            <p:spPr>
              <a:xfrm>
                <a:off x="2702918" y="5605537"/>
                <a:ext cx="787149" cy="596808"/>
              </a:xfrm>
              <a:prstGeom prst="rect">
                <a:avLst/>
              </a:prstGeom>
            </p:spPr>
            <p:txBody>
              <a:bodyPr wrap="square">
                <a:spAutoFit/>
              </a:bodyPr>
              <a:p>
                <a:pPr defTabSz="1042670"/>
                <a:r>
                  <a:rPr lang="zh-CN" altLang="en-US" sz="1400" b="1" kern="0" dirty="0">
                    <a:solidFill>
                      <a:prstClr val="black"/>
                    </a:solidFill>
                    <a:latin typeface="华文楷体" panose="02010600040101010101" pitchFamily="2" charset="-122"/>
                    <a:sym typeface="+mn-lt"/>
                  </a:rPr>
                  <a:t>一张网络</a:t>
                </a:r>
                <a:endParaRPr lang="en-US" altLang="zh-CN" sz="1400" b="1" kern="0" dirty="0">
                  <a:solidFill>
                    <a:prstClr val="black"/>
                  </a:solidFill>
                  <a:latin typeface="华文楷体" panose="02010600040101010101" pitchFamily="2" charset="-122"/>
                  <a:sym typeface="+mn-lt"/>
                </a:endParaRPr>
              </a:p>
            </p:txBody>
          </p:sp>
          <p:sp>
            <p:nvSpPr>
              <p:cNvPr id="1051215" name="Rounded Rectangle 171"/>
              <p:cNvSpPr/>
              <p:nvPr/>
            </p:nvSpPr>
            <p:spPr>
              <a:xfrm>
                <a:off x="3569390" y="6522577"/>
                <a:ext cx="7821390" cy="497591"/>
              </a:xfrm>
              <a:prstGeom prst="roundRect">
                <a:avLst/>
              </a:prstGeom>
              <a:solidFill>
                <a:srgbClr val="29C2FF"/>
              </a:solidFill>
              <a:ln w="6350" algn="ctr">
                <a:solidFill>
                  <a:srgbClr val="5B9BD5"/>
                </a:solidFill>
                <a:miter lim="800000"/>
              </a:ln>
              <a:effectLst/>
            </p:spPr>
            <p:txBody>
              <a:bodyPr wrap="none" lIns="0" rIns="0" rtlCol="0" anchor="b"/>
              <a:p>
                <a:pPr algn="ctr" defTabSz="1042670">
                  <a:lnSpc>
                    <a:spcPct val="90000"/>
                  </a:lnSpc>
                  <a:spcBef>
                    <a:spcPct val="50000"/>
                  </a:spcBef>
                </a:pPr>
                <a:endParaRPr lang="zh-CN" altLang="en-US" sz="1000" kern="0" dirty="0">
                  <a:solidFill>
                    <a:prstClr val="black"/>
                  </a:solidFill>
                  <a:latin typeface="华文楷体" panose="02010600040101010101" pitchFamily="2" charset="-122"/>
                </a:endParaRPr>
              </a:p>
            </p:txBody>
          </p:sp>
          <p:sp>
            <p:nvSpPr>
              <p:cNvPr id="1051216" name="Rectangle 172"/>
              <p:cNvSpPr/>
              <p:nvPr/>
            </p:nvSpPr>
            <p:spPr>
              <a:xfrm>
                <a:off x="2738404" y="6287746"/>
                <a:ext cx="787149" cy="799638"/>
              </a:xfrm>
              <a:prstGeom prst="rect">
                <a:avLst/>
              </a:prstGeom>
            </p:spPr>
            <p:txBody>
              <a:bodyPr wrap="square">
                <a:spAutoFit/>
              </a:bodyPr>
              <a:p>
                <a:pPr defTabSz="1042670"/>
                <a:r>
                  <a:rPr lang="zh-CN" altLang="en-US" sz="1400" b="1" kern="0" dirty="0">
                    <a:solidFill>
                      <a:prstClr val="black"/>
                    </a:solidFill>
                    <a:latin typeface="华文楷体" panose="02010600040101010101" pitchFamily="2" charset="-122"/>
                    <a:sym typeface="+mn-lt"/>
                  </a:rPr>
                  <a:t>统一数据中心</a:t>
                </a:r>
                <a:endParaRPr lang="en-US" altLang="zh-CN" sz="1400" b="1" kern="0" dirty="0">
                  <a:solidFill>
                    <a:prstClr val="black"/>
                  </a:solidFill>
                  <a:latin typeface="华文楷体" panose="02010600040101010101" pitchFamily="2" charset="-122"/>
                  <a:sym typeface="+mn-lt"/>
                </a:endParaRPr>
              </a:p>
            </p:txBody>
          </p:sp>
          <p:sp>
            <p:nvSpPr>
              <p:cNvPr id="1051217" name="Rounded Rectangle 173"/>
              <p:cNvSpPr/>
              <p:nvPr/>
            </p:nvSpPr>
            <p:spPr>
              <a:xfrm>
                <a:off x="3569392" y="4699083"/>
                <a:ext cx="5542733" cy="871124"/>
              </a:xfrm>
              <a:prstGeom prst="roundRect">
                <a:avLst/>
              </a:prstGeom>
              <a:solidFill>
                <a:srgbClr val="29C2FF"/>
              </a:solidFill>
              <a:ln w="6350" algn="ctr">
                <a:solidFill>
                  <a:srgbClr val="5B9BD5"/>
                </a:solidFill>
                <a:miter lim="800000"/>
              </a:ln>
              <a:effectLst/>
            </p:spPr>
            <p:txBody>
              <a:bodyPr wrap="none" lIns="0" rIns="0" rtlCol="0" anchor="t"/>
              <a:p>
                <a:pPr algn="ctr" defTabSz="1042670">
                  <a:lnSpc>
                    <a:spcPct val="90000"/>
                  </a:lnSpc>
                  <a:spcBef>
                    <a:spcPct val="50000"/>
                  </a:spcBef>
                </a:pPr>
                <a:r>
                  <a:rPr lang="zh-CN" altLang="en-US" sz="1000" kern="0" dirty="0">
                    <a:solidFill>
                      <a:prstClr val="black"/>
                    </a:solidFill>
                    <a:latin typeface="华文楷体" panose="02010600040101010101" pitchFamily="2" charset="-122"/>
                  </a:rPr>
                  <a:t>私有云</a:t>
                </a:r>
                <a:endParaRPr lang="zh-CN" altLang="en-US" sz="1000" kern="0" dirty="0">
                  <a:solidFill>
                    <a:prstClr val="black"/>
                  </a:solidFill>
                  <a:latin typeface="华文楷体" panose="02010600040101010101" pitchFamily="2" charset="-122"/>
                </a:endParaRPr>
              </a:p>
            </p:txBody>
          </p:sp>
          <p:sp>
            <p:nvSpPr>
              <p:cNvPr id="1051218" name="Rounded Rectangle 174"/>
              <p:cNvSpPr/>
              <p:nvPr/>
            </p:nvSpPr>
            <p:spPr>
              <a:xfrm>
                <a:off x="9387246" y="4699083"/>
                <a:ext cx="2003535" cy="882458"/>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公有云</a:t>
                </a:r>
                <a:endParaRPr lang="zh-CN" altLang="en-US" sz="1000" kern="0" dirty="0">
                  <a:solidFill>
                    <a:prstClr val="black"/>
                  </a:solidFill>
                  <a:latin typeface="华文楷体" panose="02010600040101010101" pitchFamily="2" charset="-122"/>
                </a:endParaRPr>
              </a:p>
            </p:txBody>
          </p:sp>
        </p:grpSp>
        <p:grpSp>
          <p:nvGrpSpPr>
            <p:cNvPr id="492" name="Group 161"/>
            <p:cNvGrpSpPr/>
            <p:nvPr/>
          </p:nvGrpSpPr>
          <p:grpSpPr>
            <a:xfrm>
              <a:off x="1399461" y="4520918"/>
              <a:ext cx="1067317" cy="2605008"/>
              <a:chOff x="1267262" y="4537852"/>
              <a:chExt cx="1067317" cy="2605008"/>
            </a:xfrm>
          </p:grpSpPr>
          <p:sp>
            <p:nvSpPr>
              <p:cNvPr id="1051219" name="Rounded Rectangle 162"/>
              <p:cNvSpPr/>
              <p:nvPr/>
            </p:nvSpPr>
            <p:spPr>
              <a:xfrm>
                <a:off x="1267262" y="4537852"/>
                <a:ext cx="1067317" cy="2605008"/>
              </a:xfrm>
              <a:prstGeom prst="roundRect">
                <a:avLst/>
              </a:prstGeom>
              <a:solidFill>
                <a:srgbClr val="AFE8FF"/>
              </a:solidFill>
              <a:ln w="6350" algn="ctr">
                <a:solidFill>
                  <a:srgbClr val="5B9BD5"/>
                </a:solidFill>
                <a:miter lim="800000"/>
              </a:ln>
              <a:effectLst/>
            </p:spPr>
            <p:txBody>
              <a:bodyPr vert="wordArtVert" wrap="none" lIns="0" rIns="0" rtlCol="0" anchor="ctr"/>
              <a:p>
                <a:pPr algn="ctr" defTabSz="1042670">
                  <a:lnSpc>
                    <a:spcPct val="90000"/>
                  </a:lnSpc>
                  <a:spcBef>
                    <a:spcPct val="50000"/>
                  </a:spcBef>
                </a:pPr>
                <a:endParaRPr lang="zh-CN" altLang="en-US" sz="1000" kern="0" dirty="0">
                  <a:solidFill>
                    <a:prstClr val="black"/>
                  </a:solidFill>
                  <a:latin typeface="华文楷体" panose="02010600040101010101" pitchFamily="2" charset="-122"/>
                </a:endParaRPr>
              </a:p>
            </p:txBody>
          </p:sp>
          <p:sp>
            <p:nvSpPr>
              <p:cNvPr id="1051220" name="Rounded Rectangle 163"/>
              <p:cNvSpPr/>
              <p:nvPr/>
            </p:nvSpPr>
            <p:spPr>
              <a:xfrm>
                <a:off x="1368974" y="5795824"/>
                <a:ext cx="905737" cy="367009"/>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en-US" altLang="zh-CN" sz="1000" kern="0" dirty="0">
                    <a:solidFill>
                      <a:prstClr val="black"/>
                    </a:solidFill>
                    <a:latin typeface="华文楷体" panose="02010600040101010101" pitchFamily="2" charset="-122"/>
                  </a:rPr>
                  <a:t>IT</a:t>
                </a:r>
                <a:r>
                  <a:rPr lang="zh-CN" altLang="en-US" sz="1000" kern="0" dirty="0">
                    <a:solidFill>
                      <a:prstClr val="black"/>
                    </a:solidFill>
                    <a:latin typeface="华文楷体" panose="02010600040101010101" pitchFamily="2" charset="-122"/>
                  </a:rPr>
                  <a:t>管理</a:t>
                </a:r>
                <a:endParaRPr lang="zh-CN" altLang="en-US" sz="1000" kern="0" dirty="0">
                  <a:solidFill>
                    <a:prstClr val="black"/>
                  </a:solidFill>
                  <a:latin typeface="华文楷体" panose="02010600040101010101" pitchFamily="2" charset="-122"/>
                </a:endParaRPr>
              </a:p>
            </p:txBody>
          </p:sp>
          <p:sp>
            <p:nvSpPr>
              <p:cNvPr id="1051221" name="Rectangle 164"/>
              <p:cNvSpPr/>
              <p:nvPr/>
            </p:nvSpPr>
            <p:spPr>
              <a:xfrm>
                <a:off x="1360463" y="4546872"/>
                <a:ext cx="898229" cy="1031416"/>
              </a:xfrm>
              <a:prstGeom prst="rect">
                <a:avLst/>
              </a:prstGeom>
            </p:spPr>
            <p:txBody>
              <a:bodyPr wrap="none">
                <a:spAutoFit/>
              </a:bodyPr>
              <a:p>
                <a:pPr defTabSz="1042670"/>
                <a:r>
                  <a:rPr lang="zh-CN" altLang="en-US" sz="1400" b="1" kern="0" dirty="0">
                    <a:solidFill>
                      <a:prstClr val="black"/>
                    </a:solidFill>
                    <a:latin typeface="华文楷体" panose="02010600040101010101" pitchFamily="2" charset="-122"/>
                    <a:sym typeface="+mn-lt"/>
                  </a:rPr>
                  <a:t>一个</a:t>
                </a:r>
                <a:endParaRPr lang="en-US" altLang="zh-CN" sz="1400" b="1" kern="0" dirty="0">
                  <a:solidFill>
                    <a:prstClr val="black"/>
                  </a:solidFill>
                  <a:latin typeface="华文楷体" panose="02010600040101010101" pitchFamily="2" charset="-122"/>
                  <a:sym typeface="+mn-lt"/>
                </a:endParaRPr>
              </a:p>
              <a:p>
                <a:pPr defTabSz="1042670"/>
                <a:r>
                  <a:rPr lang="zh-CN" altLang="en-US" sz="1400" b="1" kern="0" dirty="0">
                    <a:solidFill>
                      <a:prstClr val="black"/>
                    </a:solidFill>
                    <a:latin typeface="华文楷体" panose="02010600040101010101" pitchFamily="2" charset="-122"/>
                    <a:sym typeface="+mn-lt"/>
                  </a:rPr>
                  <a:t>统一</a:t>
                </a:r>
                <a:endParaRPr lang="en-US" altLang="zh-CN" sz="1400" b="1" kern="0" dirty="0">
                  <a:solidFill>
                    <a:prstClr val="black"/>
                  </a:solidFill>
                  <a:latin typeface="华文楷体" panose="02010600040101010101" pitchFamily="2" charset="-122"/>
                  <a:sym typeface="+mn-lt"/>
                </a:endParaRPr>
              </a:p>
              <a:p>
                <a:pPr defTabSz="1042670"/>
                <a:r>
                  <a:rPr lang="en-US" altLang="zh-CN" sz="1400" b="1" kern="0" dirty="0">
                    <a:solidFill>
                      <a:prstClr val="black"/>
                    </a:solidFill>
                    <a:latin typeface="华文楷体" panose="02010600040101010101" pitchFamily="2" charset="-122"/>
                    <a:sym typeface="+mn-lt"/>
                  </a:rPr>
                  <a:t>IT</a:t>
                </a:r>
                <a:r>
                  <a:rPr lang="zh-CN" altLang="en-US" sz="1400" b="1" kern="0" dirty="0">
                    <a:solidFill>
                      <a:prstClr val="black"/>
                    </a:solidFill>
                    <a:latin typeface="华文楷体" panose="02010600040101010101" pitchFamily="2" charset="-122"/>
                    <a:sym typeface="+mn-lt"/>
                  </a:rPr>
                  <a:t>管理</a:t>
                </a:r>
                <a:endParaRPr lang="en-US" altLang="zh-CN" sz="1400" b="1" kern="0" dirty="0">
                  <a:solidFill>
                    <a:prstClr val="black"/>
                  </a:solidFill>
                  <a:latin typeface="华文楷体" panose="02010600040101010101" pitchFamily="2" charset="-122"/>
                  <a:sym typeface="+mn-lt"/>
                </a:endParaRPr>
              </a:p>
              <a:p>
                <a:pPr defTabSz="1042670"/>
                <a:r>
                  <a:rPr lang="zh-CN" altLang="en-US" sz="1400" b="1" kern="0" dirty="0">
                    <a:solidFill>
                      <a:prstClr val="black"/>
                    </a:solidFill>
                    <a:latin typeface="华文楷体" panose="02010600040101010101" pitchFamily="2" charset="-122"/>
                    <a:sym typeface="+mn-lt"/>
                  </a:rPr>
                  <a:t>平台</a:t>
                </a:r>
                <a:endParaRPr lang="en-US" altLang="zh-CN" sz="1400" b="1" kern="0" dirty="0">
                  <a:solidFill>
                    <a:prstClr val="black"/>
                  </a:solidFill>
                  <a:latin typeface="华文楷体" panose="02010600040101010101" pitchFamily="2" charset="-122"/>
                  <a:sym typeface="+mn-lt"/>
                </a:endParaRPr>
              </a:p>
            </p:txBody>
          </p:sp>
          <p:sp>
            <p:nvSpPr>
              <p:cNvPr id="1051222" name="Rounded Rectangle 165"/>
              <p:cNvSpPr/>
              <p:nvPr/>
            </p:nvSpPr>
            <p:spPr>
              <a:xfrm>
                <a:off x="1342820" y="6476437"/>
                <a:ext cx="905737" cy="385233"/>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en-US" altLang="zh-CN" sz="1000" kern="0" dirty="0">
                    <a:solidFill>
                      <a:prstClr val="black"/>
                    </a:solidFill>
                    <a:latin typeface="华文楷体" panose="02010600040101010101" pitchFamily="2" charset="-122"/>
                  </a:rPr>
                  <a:t>IT</a:t>
                </a:r>
                <a:r>
                  <a:rPr lang="zh-CN" altLang="en-US" sz="1000" kern="0" dirty="0">
                    <a:solidFill>
                      <a:prstClr val="black"/>
                    </a:solidFill>
                    <a:latin typeface="华文楷体" panose="02010600040101010101" pitchFamily="2" charset="-122"/>
                  </a:rPr>
                  <a:t>管理技术</a:t>
                </a:r>
                <a:endParaRPr lang="zh-CN" altLang="en-US" sz="1000" kern="0" dirty="0">
                  <a:solidFill>
                    <a:prstClr val="black"/>
                  </a:solidFill>
                  <a:latin typeface="华文楷体" panose="02010600040101010101" pitchFamily="2" charset="-122"/>
                </a:endParaRPr>
              </a:p>
            </p:txBody>
          </p:sp>
        </p:grpSp>
      </p:grpSp>
      <p:sp>
        <p:nvSpPr>
          <p:cNvPr id="1051223" name="Rectangle 13"/>
          <p:cNvSpPr>
            <a:spLocks noChangeArrowheads="1"/>
          </p:cNvSpPr>
          <p:nvPr/>
        </p:nvSpPr>
        <p:spPr bwMode="auto">
          <a:xfrm>
            <a:off x="2786637" y="5984884"/>
            <a:ext cx="1226455" cy="252000"/>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主数据中心</a:t>
            </a:r>
            <a:endParaRPr lang="en-GB" sz="1000" kern="0" dirty="0">
              <a:solidFill>
                <a:prstClr val="black"/>
              </a:solidFill>
              <a:latin typeface="华文楷体" panose="02010600040101010101" pitchFamily="2" charset="-122"/>
            </a:endParaRPr>
          </a:p>
        </p:txBody>
      </p:sp>
      <p:sp>
        <p:nvSpPr>
          <p:cNvPr id="1051224" name="Rectangle 13"/>
          <p:cNvSpPr>
            <a:spLocks noChangeArrowheads="1"/>
          </p:cNvSpPr>
          <p:nvPr/>
        </p:nvSpPr>
        <p:spPr bwMode="auto">
          <a:xfrm>
            <a:off x="4984783" y="5984884"/>
            <a:ext cx="1226455" cy="252000"/>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数据灾备中心</a:t>
            </a:r>
            <a:endParaRPr lang="en-GB" sz="1000" kern="0" dirty="0">
              <a:solidFill>
                <a:prstClr val="black"/>
              </a:solidFill>
              <a:latin typeface="华文楷体" panose="02010600040101010101" pitchFamily="2" charset="-122"/>
            </a:endParaRPr>
          </a:p>
        </p:txBody>
      </p:sp>
      <p:sp>
        <p:nvSpPr>
          <p:cNvPr id="1051225" name="Rectangle 13"/>
          <p:cNvSpPr>
            <a:spLocks noChangeArrowheads="1"/>
          </p:cNvSpPr>
          <p:nvPr/>
        </p:nvSpPr>
        <p:spPr bwMode="auto">
          <a:xfrm>
            <a:off x="7182929" y="5984884"/>
            <a:ext cx="1226455" cy="252000"/>
          </a:xfrm>
          <a:prstGeom prst="roundRect">
            <a:avLst/>
          </a:prstGeom>
          <a:solidFill>
            <a:schemeClr val="bg1"/>
          </a:solidFill>
          <a:ln w="6350" algn="ctr">
            <a:solidFill>
              <a:srgbClr val="5B9BD5"/>
            </a:solid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应用灾备中心</a:t>
            </a:r>
            <a:endParaRPr lang="en-GB" sz="1000" kern="0" dirty="0">
              <a:solidFill>
                <a:prstClr val="black"/>
              </a:solidFill>
              <a:latin typeface="华文楷体" panose="02010600040101010101" pitchFamily="2" charset="-122"/>
            </a:endParaRPr>
          </a:p>
        </p:txBody>
      </p:sp>
      <p:grpSp>
        <p:nvGrpSpPr>
          <p:cNvPr id="493" name="Group 186"/>
          <p:cNvGrpSpPr/>
          <p:nvPr/>
        </p:nvGrpSpPr>
        <p:grpSpPr>
          <a:xfrm>
            <a:off x="2615721" y="4487581"/>
            <a:ext cx="4083032" cy="475457"/>
            <a:chOff x="2612536" y="4358387"/>
            <a:chExt cx="6100275" cy="564429"/>
          </a:xfrm>
        </p:grpSpPr>
        <p:sp>
          <p:nvSpPr>
            <p:cNvPr id="1051226" name="Rectangle 39"/>
            <p:cNvSpPr>
              <a:spLocks noChangeArrowheads="1"/>
            </p:cNvSpPr>
            <p:nvPr/>
          </p:nvSpPr>
          <p:spPr bwMode="auto">
            <a:xfrm>
              <a:off x="2612536" y="4358387"/>
              <a:ext cx="2918849" cy="564429"/>
            </a:xfrm>
            <a:prstGeom prst="roundRect">
              <a:avLst/>
            </a:prstGeom>
            <a:solidFill>
              <a:schemeClr val="bg1"/>
            </a:solidFill>
            <a:ln w="6350" algn="ctr">
              <a:solidFill>
                <a:srgbClr val="5B9BD5"/>
              </a:solidFill>
              <a:miter lim="800000"/>
            </a:ln>
            <a:effectLst/>
          </p:spPr>
          <p:txBody>
            <a:bodyPr wrap="none" lIns="0" rIns="0" rtlCol="0" anchor="b"/>
            <a:p>
              <a:pPr algn="ctr" defTabSz="1042670">
                <a:lnSpc>
                  <a:spcPct val="90000"/>
                </a:lnSpc>
                <a:spcBef>
                  <a:spcPct val="50000"/>
                </a:spcBef>
              </a:pPr>
              <a:endParaRPr lang="en-GB" sz="1000" kern="0" dirty="0">
                <a:solidFill>
                  <a:prstClr val="black"/>
                </a:solidFill>
                <a:latin typeface="华文楷体" panose="02010600040101010101" pitchFamily="2" charset="-122"/>
              </a:endParaRPr>
            </a:p>
          </p:txBody>
        </p:sp>
        <p:sp>
          <p:nvSpPr>
            <p:cNvPr id="1051227" name="Rectangle 39"/>
            <p:cNvSpPr>
              <a:spLocks noChangeArrowheads="1"/>
            </p:cNvSpPr>
            <p:nvPr/>
          </p:nvSpPr>
          <p:spPr bwMode="auto">
            <a:xfrm>
              <a:off x="5662158" y="4358387"/>
              <a:ext cx="3050653" cy="563331"/>
            </a:xfrm>
            <a:prstGeom prst="roundRect">
              <a:avLst/>
            </a:prstGeom>
            <a:solidFill>
              <a:schemeClr val="bg1"/>
            </a:solidFill>
            <a:ln w="6350" algn="ctr">
              <a:solidFill>
                <a:srgbClr val="5B9BD5"/>
              </a:solidFill>
              <a:miter lim="800000"/>
            </a:ln>
            <a:effectLst/>
          </p:spPr>
          <p:txBody>
            <a:bodyPr wrap="none" lIns="0" rIns="0" rtlCol="0" anchor="b"/>
            <a:p>
              <a:pPr algn="ctr" defTabSz="1042670">
                <a:lnSpc>
                  <a:spcPct val="90000"/>
                </a:lnSpc>
                <a:spcBef>
                  <a:spcPct val="50000"/>
                </a:spcBef>
              </a:pPr>
              <a:endParaRPr lang="en-GB" sz="1000" kern="0" dirty="0">
                <a:solidFill>
                  <a:prstClr val="black"/>
                </a:solidFill>
                <a:latin typeface="华文楷体" panose="02010600040101010101" pitchFamily="2" charset="-122"/>
              </a:endParaRPr>
            </a:p>
          </p:txBody>
        </p:sp>
        <p:sp>
          <p:nvSpPr>
            <p:cNvPr id="1051228" name="Rectangle 189"/>
            <p:cNvSpPr>
              <a:spLocks noChangeArrowheads="1"/>
            </p:cNvSpPr>
            <p:nvPr/>
          </p:nvSpPr>
          <p:spPr bwMode="auto">
            <a:xfrm>
              <a:off x="5762162" y="4430885"/>
              <a:ext cx="1379452" cy="193600"/>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en-US" altLang="zh-CN" sz="1000" kern="0" dirty="0">
                  <a:solidFill>
                    <a:prstClr val="black"/>
                  </a:solidFill>
                  <a:latin typeface="华文楷体" panose="02010600040101010101" pitchFamily="2" charset="-122"/>
                </a:rPr>
                <a:t>SAN</a:t>
              </a:r>
              <a:r>
                <a:rPr lang="zh-CN" altLang="en-US" sz="1000" kern="0" dirty="0">
                  <a:solidFill>
                    <a:prstClr val="black"/>
                  </a:solidFill>
                  <a:latin typeface="华文楷体" panose="02010600040101010101" pitchFamily="2" charset="-122"/>
                </a:rPr>
                <a:t>存储</a:t>
              </a:r>
              <a:endParaRPr lang="en-GB" sz="1000" kern="0" dirty="0">
                <a:solidFill>
                  <a:prstClr val="black"/>
                </a:solidFill>
                <a:latin typeface="华文楷体" panose="02010600040101010101" pitchFamily="2" charset="-122"/>
              </a:endParaRPr>
            </a:p>
          </p:txBody>
        </p:sp>
        <p:sp>
          <p:nvSpPr>
            <p:cNvPr id="1051229" name="Rectangle 13"/>
            <p:cNvSpPr>
              <a:spLocks noChangeArrowheads="1"/>
            </p:cNvSpPr>
            <p:nvPr/>
          </p:nvSpPr>
          <p:spPr bwMode="auto">
            <a:xfrm>
              <a:off x="2728934" y="4677666"/>
              <a:ext cx="2667364" cy="196731"/>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物理服务器</a:t>
              </a:r>
              <a:endParaRPr lang="en-GB" sz="1000" kern="0" dirty="0">
                <a:solidFill>
                  <a:prstClr val="black"/>
                </a:solidFill>
                <a:latin typeface="华文楷体" panose="02010600040101010101" pitchFamily="2" charset="-122"/>
              </a:endParaRPr>
            </a:p>
          </p:txBody>
        </p:sp>
        <p:sp>
          <p:nvSpPr>
            <p:cNvPr id="1051230" name="Rectangle 191"/>
            <p:cNvSpPr>
              <a:spLocks noChangeArrowheads="1"/>
            </p:cNvSpPr>
            <p:nvPr/>
          </p:nvSpPr>
          <p:spPr bwMode="auto">
            <a:xfrm>
              <a:off x="2728935" y="4445613"/>
              <a:ext cx="1310670" cy="196731"/>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en-US" altLang="zh-CN" sz="1000" kern="0" dirty="0">
                  <a:solidFill>
                    <a:prstClr val="black"/>
                  </a:solidFill>
                  <a:latin typeface="华文楷体" panose="02010600040101010101" pitchFamily="2" charset="-122"/>
                </a:rPr>
                <a:t>X86</a:t>
              </a:r>
              <a:r>
                <a:rPr lang="zh-CN" altLang="en-US" sz="1000" kern="0" dirty="0">
                  <a:solidFill>
                    <a:prstClr val="black"/>
                  </a:solidFill>
                  <a:latin typeface="华文楷体" panose="02010600040101010101" pitchFamily="2" charset="-122"/>
                </a:rPr>
                <a:t>资源池</a:t>
              </a:r>
              <a:endParaRPr lang="en-GB" sz="1000" kern="0" dirty="0">
                <a:solidFill>
                  <a:prstClr val="black"/>
                </a:solidFill>
                <a:latin typeface="华文楷体" panose="02010600040101010101" pitchFamily="2" charset="-122"/>
              </a:endParaRPr>
            </a:p>
          </p:txBody>
        </p:sp>
        <p:sp>
          <p:nvSpPr>
            <p:cNvPr id="1051231" name="Rectangle 13"/>
            <p:cNvSpPr>
              <a:spLocks noChangeArrowheads="1"/>
            </p:cNvSpPr>
            <p:nvPr/>
          </p:nvSpPr>
          <p:spPr bwMode="auto">
            <a:xfrm>
              <a:off x="4101532" y="4446219"/>
              <a:ext cx="1294765" cy="196731"/>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小型机资源池</a:t>
              </a:r>
              <a:endParaRPr lang="en-GB" sz="1000" kern="0" dirty="0">
                <a:solidFill>
                  <a:prstClr val="black"/>
                </a:solidFill>
                <a:latin typeface="华文楷体" panose="02010600040101010101" pitchFamily="2" charset="-122"/>
              </a:endParaRPr>
            </a:p>
          </p:txBody>
        </p:sp>
        <p:sp>
          <p:nvSpPr>
            <p:cNvPr id="1051232" name="Rectangle 193"/>
            <p:cNvSpPr>
              <a:spLocks noChangeArrowheads="1"/>
            </p:cNvSpPr>
            <p:nvPr/>
          </p:nvSpPr>
          <p:spPr bwMode="auto">
            <a:xfrm>
              <a:off x="7227877" y="4430885"/>
              <a:ext cx="1379452" cy="193600"/>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en-US" altLang="zh-CN" sz="1000" kern="0" dirty="0">
                  <a:solidFill>
                    <a:prstClr val="black"/>
                  </a:solidFill>
                  <a:latin typeface="华文楷体" panose="02010600040101010101" pitchFamily="2" charset="-122"/>
                </a:rPr>
                <a:t>NAS</a:t>
              </a:r>
              <a:r>
                <a:rPr lang="zh-CN" altLang="en-US" sz="1000" kern="0" dirty="0">
                  <a:solidFill>
                    <a:prstClr val="black"/>
                  </a:solidFill>
                  <a:latin typeface="华文楷体" panose="02010600040101010101" pitchFamily="2" charset="-122"/>
                </a:rPr>
                <a:t>存储</a:t>
              </a:r>
              <a:endParaRPr lang="en-GB" sz="1000" kern="0" dirty="0">
                <a:solidFill>
                  <a:prstClr val="black"/>
                </a:solidFill>
                <a:latin typeface="华文楷体" panose="02010600040101010101" pitchFamily="2" charset="-122"/>
              </a:endParaRPr>
            </a:p>
          </p:txBody>
        </p:sp>
        <p:sp>
          <p:nvSpPr>
            <p:cNvPr id="1051233" name="Rectangle 194"/>
            <p:cNvSpPr>
              <a:spLocks noChangeArrowheads="1"/>
            </p:cNvSpPr>
            <p:nvPr/>
          </p:nvSpPr>
          <p:spPr bwMode="auto">
            <a:xfrm>
              <a:off x="5757022" y="4662661"/>
              <a:ext cx="1379452" cy="193600"/>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存储虚拟化</a:t>
              </a:r>
              <a:endParaRPr lang="en-GB" sz="1000" kern="0" dirty="0">
                <a:solidFill>
                  <a:prstClr val="black"/>
                </a:solidFill>
                <a:latin typeface="华文楷体" panose="02010600040101010101" pitchFamily="2" charset="-122"/>
              </a:endParaRPr>
            </a:p>
          </p:txBody>
        </p:sp>
        <p:sp>
          <p:nvSpPr>
            <p:cNvPr id="1051234" name="Rectangle 195"/>
            <p:cNvSpPr>
              <a:spLocks noChangeArrowheads="1"/>
            </p:cNvSpPr>
            <p:nvPr/>
          </p:nvSpPr>
          <p:spPr bwMode="auto">
            <a:xfrm>
              <a:off x="7227877" y="4658755"/>
              <a:ext cx="1379452" cy="193600"/>
            </a:xfrm>
            <a:prstGeom prst="rect">
              <a:avLst/>
            </a:prstGeom>
            <a:noFill/>
            <a:ln w="6350" algn="ctr">
              <a:noFill/>
              <a:miter lim="800000"/>
            </a:ln>
            <a:effectLst/>
          </p:spPr>
          <p:txBody>
            <a:bodyPr wrap="none" lIns="0" rIns="0" rtlCol="0" anchor="ctr"/>
            <a:p>
              <a:pPr algn="ctr" defTabSz="1042670">
                <a:lnSpc>
                  <a:spcPct val="90000"/>
                </a:lnSpc>
                <a:spcBef>
                  <a:spcPct val="50000"/>
                </a:spcBef>
              </a:pPr>
              <a:r>
                <a:rPr lang="zh-CN" altLang="en-US" sz="1000" kern="0" dirty="0">
                  <a:solidFill>
                    <a:prstClr val="black"/>
                  </a:solidFill>
                  <a:latin typeface="华文楷体" panose="02010600040101010101" pitchFamily="2" charset="-122"/>
                </a:rPr>
                <a:t>分布式存储</a:t>
              </a:r>
              <a:endParaRPr lang="en-GB" sz="1000" kern="0" dirty="0">
                <a:solidFill>
                  <a:prstClr val="black"/>
                </a:solidFill>
                <a:latin typeface="华文楷体" panose="02010600040101010101" pitchFamily="2" charset="-122"/>
              </a:endParaRPr>
            </a:p>
          </p:txBody>
        </p:sp>
      </p:grpSp>
      <p:sp>
        <p:nvSpPr>
          <p:cNvPr id="1051235" name="Rectangle 6"/>
          <p:cNvSpPr/>
          <p:nvPr/>
        </p:nvSpPr>
        <p:spPr>
          <a:xfrm>
            <a:off x="837831" y="3479036"/>
            <a:ext cx="8795689" cy="471802"/>
          </a:xfrm>
          <a:prstGeom prst="rect">
            <a:avLst/>
          </a:prstGeom>
          <a:noFill/>
          <a:ln w="19050" cap="flat" cmpd="sng" algn="ctr">
            <a:solidFill>
              <a:srgbClr val="A6A6A6"/>
            </a:solidFill>
            <a:prstDash val="sysDash"/>
          </a:ln>
          <a:effectLst/>
        </p:spPr>
        <p:txBody>
          <a:bodyPr wrap="square" lIns="0" tIns="0" rIns="0" bIns="0" anchor="ctr">
            <a:normAutofit/>
          </a:bodyPr>
          <a:p>
            <a:pPr defTabSz="1042670" eaLnBrk="0" hangingPunct="0"/>
            <a:endParaRPr lang="en-US" sz="1200" kern="0" dirty="0">
              <a:solidFill>
                <a:prstClr val="black"/>
              </a:solidFill>
              <a:latin typeface="华文楷体" panose="02010600040101010101" pitchFamily="2" charset="-122"/>
              <a:ea typeface="华文楷体" panose="02010600040101010101" pitchFamily="2"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80537"/>
    </mc:Choice>
    <mc:Fallback>
      <p:transition spd="slow" advTm="80537"/>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496" name=""/>
        <p:cNvGrpSpPr/>
        <p:nvPr/>
      </p:nvGrpSpPr>
      <p:grpSpPr>
        <a:xfrm>
          <a:off x="0" y="0"/>
          <a:ext cx="0" cy="0"/>
          <a:chOff x="0" y="0"/>
          <a:chExt cx="0" cy="0"/>
        </a:xfrm>
      </p:grpSpPr>
      <p:sp>
        <p:nvSpPr>
          <p:cNvPr id="1051238" name="TextBox 21"/>
          <p:cNvSpPr txBox="1">
            <a:spLocks noChangeArrowheads="1"/>
          </p:cNvSpPr>
          <p:nvPr/>
        </p:nvSpPr>
        <p:spPr bwMode="auto">
          <a:xfrm>
            <a:off x="7516431" y="1191862"/>
            <a:ext cx="1999571" cy="1089862"/>
          </a:xfrm>
          <a:prstGeom prst="rect">
            <a:avLst/>
          </a:prstGeom>
          <a:solidFill>
            <a:schemeClr val="bg1"/>
          </a:solidFill>
          <a:ln w="12700" algn="ctr">
            <a:solidFill>
              <a:srgbClr val="333399"/>
            </a:solidFill>
            <a:miter lim="800000"/>
          </a:ln>
          <a:effectLst/>
        </p:spPr>
        <p:txBody>
          <a:bodyPr lIns="0" tIns="0" rIns="0" bIns="0" anchor="ctr"/>
          <a:lstStyle>
            <a:defPPr>
              <a:defRPr lang="zh-CN"/>
            </a:defPPr>
            <a:lvl1pPr marL="179705" marR="0" lvl="0" indent="0" defTabSz="914400" fontAlgn="auto">
              <a:lnSpc>
                <a:spcPct val="100000"/>
              </a:lnSpc>
              <a:spcBef>
                <a:spcPts val="0"/>
              </a:spcBef>
              <a:spcAft>
                <a:spcPts val="0"/>
              </a:spcAft>
              <a:buClrTx/>
              <a:buSzTx/>
              <a:buFontTx/>
              <a:buNone/>
              <a:defRPr kumimoji="0" sz="1200" b="1" i="0" u="none" strike="noStrike" cap="none" spc="0" normalizeH="0" baseline="0">
                <a:ln>
                  <a:noFill/>
                </a:ln>
                <a:solidFill>
                  <a:srgbClr val="BF0008"/>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华文楷体" panose="02010600040101010101" pitchFamily="2" charset="-122"/>
                <a:ea typeface="华文楷体" panose="02010600040101010101" pitchFamily="2" charset="-122"/>
              </a:rPr>
              <a:t>三大动力和江北机房网络直连</a:t>
            </a:r>
            <a:endParaRPr lang="en-US" altLang="zh-CN" dirty="0">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r>
              <a:rPr lang="zh-CN" altLang="en-US" b="0" dirty="0">
                <a:solidFill>
                  <a:srgbClr val="000000"/>
                </a:solidFill>
                <a:latin typeface="华文楷体" panose="02010600040101010101" pitchFamily="2" charset="-122"/>
                <a:ea typeface="华文楷体" panose="02010600040101010101" pitchFamily="2" charset="-122"/>
              </a:rPr>
              <a:t>缩短路由，减少节点，减少故障隐患</a:t>
            </a:r>
            <a:endParaRPr lang="en-US" altLang="zh-CN" b="0" dirty="0">
              <a:solidFill>
                <a:srgbClr val="000000"/>
              </a:solidFill>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r>
              <a:rPr lang="zh-CN" altLang="en-US" b="0" dirty="0">
                <a:solidFill>
                  <a:srgbClr val="000000"/>
                </a:solidFill>
                <a:latin typeface="华文楷体" panose="02010600040101010101" pitchFamily="2" charset="-122"/>
                <a:ea typeface="华文楷体" panose="02010600040101010101" pitchFamily="2" charset="-122"/>
              </a:rPr>
              <a:t>考虑链路冗余</a:t>
            </a:r>
            <a:endParaRPr lang="zh-CN" altLang="en-US" dirty="0">
              <a:latin typeface="华文楷体" panose="02010600040101010101" pitchFamily="2" charset="-122"/>
              <a:ea typeface="华文楷体" panose="02010600040101010101" pitchFamily="2" charset="-122"/>
            </a:endParaRPr>
          </a:p>
        </p:txBody>
      </p:sp>
      <p:sp>
        <p:nvSpPr>
          <p:cNvPr id="1051239" name="TextBox 21"/>
          <p:cNvSpPr txBox="1">
            <a:spLocks noChangeArrowheads="1"/>
          </p:cNvSpPr>
          <p:nvPr/>
        </p:nvSpPr>
        <p:spPr bwMode="auto">
          <a:xfrm>
            <a:off x="7516431" y="5075442"/>
            <a:ext cx="1999571" cy="1089862"/>
          </a:xfrm>
          <a:prstGeom prst="rect">
            <a:avLst/>
          </a:prstGeom>
          <a:solidFill>
            <a:schemeClr val="bg1"/>
          </a:solidFill>
          <a:ln w="12700" algn="ctr">
            <a:solidFill>
              <a:srgbClr val="333399"/>
            </a:solidFill>
            <a:miter lim="800000"/>
          </a:ln>
          <a:effectLst/>
        </p:spPr>
        <p:txBody>
          <a:bodyPr lIns="0" tIns="0" rIns="0" bIns="0" anchor="ctr"/>
          <a:lstStyle>
            <a:defPPr>
              <a:defRPr lang="zh-CN"/>
            </a:defPPr>
            <a:lvl1pPr marL="179705" marR="0" lvl="0" indent="0" defTabSz="914400" fontAlgn="auto">
              <a:lnSpc>
                <a:spcPct val="100000"/>
              </a:lnSpc>
              <a:spcBef>
                <a:spcPts val="0"/>
              </a:spcBef>
              <a:spcAft>
                <a:spcPts val="0"/>
              </a:spcAft>
              <a:buClrTx/>
              <a:buSzTx/>
              <a:buFontTx/>
              <a:buNone/>
              <a:defRPr kumimoji="0" sz="1200" b="1" i="0" u="none" strike="noStrike" cap="none" spc="0" normalizeH="0" baseline="0">
                <a:ln>
                  <a:noFill/>
                </a:ln>
                <a:solidFill>
                  <a:srgbClr val="BF0008"/>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华文楷体" panose="02010600040101010101" pitchFamily="2" charset="-122"/>
                <a:ea typeface="华文楷体" panose="02010600040101010101" pitchFamily="2" charset="-122"/>
              </a:rPr>
              <a:t>移动办公人员</a:t>
            </a:r>
            <a:r>
              <a:rPr lang="en-US" altLang="zh-CN" dirty="0">
                <a:latin typeface="华文楷体" panose="02010600040101010101" pitchFamily="2" charset="-122"/>
                <a:ea typeface="华文楷体" panose="02010600040101010101" pitchFamily="2" charset="-122"/>
              </a:rPr>
              <a:t>SSL</a:t>
            </a:r>
            <a:r>
              <a:rPr lang="zh-CN" altLang="en-US" dirty="0">
                <a:latin typeface="华文楷体" panose="02010600040101010101" pitchFamily="2" charset="-122"/>
                <a:ea typeface="华文楷体" panose="02010600040101010101" pitchFamily="2" charset="-122"/>
              </a:rPr>
              <a:t>接入</a:t>
            </a:r>
            <a:endParaRPr lang="en-US" altLang="zh-CN" dirty="0">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r>
              <a:rPr lang="zh-CN" altLang="en-US" b="0" dirty="0">
                <a:solidFill>
                  <a:srgbClr val="000000"/>
                </a:solidFill>
                <a:latin typeface="华文楷体" panose="02010600040101010101" pitchFamily="2" charset="-122"/>
                <a:ea typeface="华文楷体" panose="02010600040101010101" pitchFamily="2" charset="-122"/>
              </a:rPr>
              <a:t>针对移动办公人员提供</a:t>
            </a:r>
            <a:r>
              <a:rPr lang="en-US" altLang="zh-CN" b="0" dirty="0">
                <a:solidFill>
                  <a:srgbClr val="000000"/>
                </a:solidFill>
                <a:latin typeface="华文楷体" panose="02010600040101010101" pitchFamily="2" charset="-122"/>
                <a:ea typeface="华文楷体" panose="02010600040101010101" pitchFamily="2" charset="-122"/>
              </a:rPr>
              <a:t>SSL</a:t>
            </a:r>
            <a:r>
              <a:rPr lang="zh-CN" altLang="en-US" b="0" dirty="0">
                <a:solidFill>
                  <a:srgbClr val="000000"/>
                </a:solidFill>
                <a:latin typeface="华文楷体" panose="02010600040101010101" pitchFamily="2" charset="-122"/>
                <a:ea typeface="华文楷体" panose="02010600040101010101" pitchFamily="2" charset="-122"/>
              </a:rPr>
              <a:t>接入方式</a:t>
            </a:r>
            <a:endParaRPr lang="zh-CN" altLang="en-US" dirty="0">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endParaRPr lang="zh-CN" altLang="en-US" dirty="0">
              <a:latin typeface="华文楷体" panose="02010600040101010101" pitchFamily="2" charset="-122"/>
              <a:ea typeface="华文楷体" panose="02010600040101010101" pitchFamily="2" charset="-122"/>
            </a:endParaRPr>
          </a:p>
        </p:txBody>
      </p:sp>
      <p:sp>
        <p:nvSpPr>
          <p:cNvPr id="1051240" name="Title 1"/>
          <p:cNvSpPr>
            <a:spLocks noGrp="1"/>
          </p:cNvSpPr>
          <p:nvPr>
            <p:ph type="title"/>
          </p:nvPr>
        </p:nvSpPr>
        <p:spPr/>
        <p:txBody>
          <a:bodyPr/>
          <a:p>
            <a:r>
              <a:rPr lang="zh-CN" altLang="en-US" dirty="0"/>
              <a:t>“一”张网络：所属企业和江北主数据中心的</a:t>
            </a:r>
            <a:r>
              <a:rPr lang="zh-CN" altLang="en-US" dirty="0">
                <a:latin typeface="华文楷体" panose="02010600040101010101" pitchFamily="2" charset="-122"/>
              </a:rPr>
              <a:t>网络优化</a:t>
            </a:r>
            <a:endParaRPr lang="en-US" dirty="0"/>
          </a:p>
        </p:txBody>
      </p:sp>
      <p:sp>
        <p:nvSpPr>
          <p:cNvPr id="1051241" name="Rectangle 9"/>
          <p:cNvSpPr/>
          <p:nvPr/>
        </p:nvSpPr>
        <p:spPr>
          <a:xfrm>
            <a:off x="6019405" y="1548317"/>
            <a:ext cx="1200150" cy="406038"/>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2060"/>
                </a:solidFill>
                <a:latin typeface="华文楷体" panose="02010600040101010101" pitchFamily="2" charset="-122"/>
              </a:rPr>
              <a:t>重装公司机房</a:t>
            </a:r>
            <a:endParaRPr lang="en-US" sz="1200" dirty="0">
              <a:solidFill>
                <a:srgbClr val="002060"/>
              </a:solidFill>
              <a:latin typeface="华文楷体" panose="02010600040101010101" pitchFamily="2" charset="-122"/>
              <a:ea typeface="华文楷体" panose="02010600040101010101" pitchFamily="2" charset="-122"/>
            </a:endParaRPr>
          </a:p>
        </p:txBody>
      </p:sp>
      <p:sp>
        <p:nvSpPr>
          <p:cNvPr id="1051242" name="Rectangle 12"/>
          <p:cNvSpPr/>
          <p:nvPr/>
        </p:nvSpPr>
        <p:spPr>
          <a:xfrm>
            <a:off x="1883714" y="3467382"/>
            <a:ext cx="4696415" cy="1779123"/>
          </a:xfrm>
          <a:prstGeom prst="rect">
            <a:avLst/>
          </a:prstGeom>
          <a:noFill/>
          <a:ln>
            <a:solidFill>
              <a:schemeClr val="tx2"/>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300" dirty="0">
              <a:solidFill>
                <a:srgbClr val="002060"/>
              </a:solidFill>
              <a:latin typeface="华文楷体" panose="02010600040101010101" pitchFamily="2" charset="-122"/>
              <a:ea typeface="华文楷体" panose="02010600040101010101" pitchFamily="2" charset="-122"/>
            </a:endParaRPr>
          </a:p>
        </p:txBody>
      </p:sp>
      <p:sp>
        <p:nvSpPr>
          <p:cNvPr id="1051243" name="Rectangle 13"/>
          <p:cNvSpPr/>
          <p:nvPr/>
        </p:nvSpPr>
        <p:spPr>
          <a:xfrm rot="16200000">
            <a:off x="5830625" y="4222169"/>
            <a:ext cx="1785542" cy="262457"/>
          </a:xfrm>
          <a:prstGeom prst="rect">
            <a:avLst/>
          </a:prstGeom>
          <a:solidFill>
            <a:schemeClr val="tx2"/>
          </a:solidFill>
          <a:ln>
            <a:solidFill>
              <a:schemeClr val="tx2"/>
            </a:solidFill>
          </a:ln>
          <a:effectLst/>
        </p:spPr>
        <p:style>
          <a:lnRef idx="3">
            <a:schemeClr val="lt1"/>
          </a:lnRef>
          <a:fillRef idx="1">
            <a:schemeClr val="accent2"/>
          </a:fillRef>
          <a:effectRef idx="1">
            <a:schemeClr val="accent2"/>
          </a:effectRef>
          <a:fontRef idx="minor">
            <a:schemeClr val="lt1"/>
          </a:fontRef>
        </p:style>
        <p:txBody>
          <a:bodyPr vert="eaVert" wrap="square" rtlCol="0" anchor="ctr">
            <a:noAutofit/>
          </a:bodyPr>
          <a:p>
            <a:pPr algn="ctr"/>
            <a:r>
              <a:rPr lang="zh-CN" altLang="en-US" sz="1300" b="1" dirty="0">
                <a:solidFill>
                  <a:srgbClr val="FFFFFF"/>
                </a:solidFill>
                <a:latin typeface="华文楷体" panose="02010600040101010101" pitchFamily="2" charset="-122"/>
              </a:rPr>
              <a:t>总部江北机房</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51244" name="TextBox 14"/>
          <p:cNvSpPr txBox="1"/>
          <p:nvPr/>
        </p:nvSpPr>
        <p:spPr>
          <a:xfrm>
            <a:off x="5958190" y="3989915"/>
            <a:ext cx="189378" cy="753531"/>
          </a:xfrm>
          <a:prstGeom prst="rect">
            <a:avLst/>
          </a:prstGeom>
          <a:noFill/>
        </p:spPr>
        <p:txBody>
          <a:bodyPr vert="eaVert" wrap="square" lIns="36000" rIns="36000" rtlCol="0">
            <a:noAutofit/>
          </a:bodyPr>
          <a:p>
            <a:r>
              <a:rPr lang="zh-CN" altLang="en-US" sz="1200" dirty="0">
                <a:solidFill>
                  <a:srgbClr val="000000"/>
                </a:solidFill>
                <a:latin typeface="华文楷体" panose="02010600040101010101" pitchFamily="2" charset="-122"/>
              </a:rPr>
              <a:t>防火墙</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245" name="Rectangle 15"/>
          <p:cNvSpPr/>
          <p:nvPr/>
        </p:nvSpPr>
        <p:spPr>
          <a:xfrm>
            <a:off x="4676267" y="3689143"/>
            <a:ext cx="850950" cy="285774"/>
          </a:xfrm>
          <a:prstGeom prst="rect">
            <a:avLst/>
          </a:prstGeom>
          <a:solidFill>
            <a:schemeClr val="accent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00" dirty="0">
                <a:solidFill>
                  <a:srgbClr val="FFFFFF"/>
                </a:solidFill>
                <a:latin typeface="华文楷体" panose="02010600040101010101" pitchFamily="2" charset="-122"/>
              </a:rPr>
              <a:t>办公区</a:t>
            </a:r>
            <a:endParaRPr lang="en-US" sz="1300" dirty="0">
              <a:solidFill>
                <a:srgbClr val="FFFFFF"/>
              </a:solidFill>
              <a:latin typeface="华文楷体" panose="02010600040101010101" pitchFamily="2" charset="-122"/>
              <a:ea typeface="华文楷体" panose="02010600040101010101" pitchFamily="2" charset="-122"/>
            </a:endParaRPr>
          </a:p>
        </p:txBody>
      </p:sp>
      <p:sp>
        <p:nvSpPr>
          <p:cNvPr id="1051246" name="Rectangle 16"/>
          <p:cNvSpPr/>
          <p:nvPr/>
        </p:nvSpPr>
        <p:spPr>
          <a:xfrm>
            <a:off x="3611849" y="3689143"/>
            <a:ext cx="850950" cy="285774"/>
          </a:xfrm>
          <a:prstGeom prst="rect">
            <a:avLst/>
          </a:prstGeom>
          <a:solidFill>
            <a:schemeClr val="accent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00" dirty="0">
                <a:solidFill>
                  <a:srgbClr val="FFFFFF"/>
                </a:solidFill>
                <a:latin typeface="华文楷体" panose="02010600040101010101" pitchFamily="2" charset="-122"/>
              </a:rPr>
              <a:t>服务器区</a:t>
            </a:r>
            <a:endParaRPr lang="en-US" sz="1300" dirty="0">
              <a:solidFill>
                <a:srgbClr val="FFFFFF"/>
              </a:solidFill>
              <a:latin typeface="华文楷体" panose="02010600040101010101" pitchFamily="2" charset="-122"/>
              <a:ea typeface="华文楷体" panose="02010600040101010101" pitchFamily="2" charset="-122"/>
            </a:endParaRPr>
          </a:p>
        </p:txBody>
      </p:sp>
      <p:sp>
        <p:nvSpPr>
          <p:cNvPr id="1051247" name="Rectangle 17"/>
          <p:cNvSpPr/>
          <p:nvPr/>
        </p:nvSpPr>
        <p:spPr>
          <a:xfrm>
            <a:off x="2026981" y="3689143"/>
            <a:ext cx="1381060" cy="285774"/>
          </a:xfrm>
          <a:prstGeom prst="rect">
            <a:avLst/>
          </a:prstGeom>
          <a:solidFill>
            <a:schemeClr val="accent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00" dirty="0">
                <a:solidFill>
                  <a:srgbClr val="FFFFFF"/>
                </a:solidFill>
                <a:latin typeface="华文楷体" panose="02010600040101010101" pitchFamily="2" charset="-122"/>
              </a:rPr>
              <a:t>江北企业接入区</a:t>
            </a:r>
            <a:endParaRPr lang="en-US" sz="1300" dirty="0">
              <a:solidFill>
                <a:srgbClr val="FFFFFF"/>
              </a:solidFill>
              <a:latin typeface="华文楷体" panose="02010600040101010101" pitchFamily="2" charset="-122"/>
              <a:ea typeface="华文楷体" panose="02010600040101010101" pitchFamily="2" charset="-122"/>
            </a:endParaRPr>
          </a:p>
        </p:txBody>
      </p:sp>
      <p:sp>
        <p:nvSpPr>
          <p:cNvPr id="1051248" name="Freeform 24"/>
          <p:cNvSpPr/>
          <p:nvPr/>
        </p:nvSpPr>
        <p:spPr>
          <a:xfrm>
            <a:off x="3599185" y="1603192"/>
            <a:ext cx="2614613" cy="1814513"/>
          </a:xfrm>
          <a:custGeom>
            <a:avLst/>
            <a:gdLst>
              <a:gd name="connsiteX0" fmla="*/ 0 w 2614613"/>
              <a:gd name="connsiteY0" fmla="*/ 1814513 h 1814513"/>
              <a:gd name="connsiteX1" fmla="*/ 2614613 w 2614613"/>
              <a:gd name="connsiteY1" fmla="*/ 0 h 1814513"/>
            </a:gdLst>
            <a:ahLst/>
            <a:cxnLst>
              <a:cxn ang="0">
                <a:pos x="connsiteX0" y="connsiteY0"/>
              </a:cxn>
              <a:cxn ang="0">
                <a:pos x="connsiteX1" y="connsiteY1"/>
              </a:cxn>
            </a:cxnLst>
            <a:rect l="l" t="t" r="r" b="b"/>
            <a:pathLst>
              <a:path w="2614613" h="1814513">
                <a:moveTo>
                  <a:pt x="0" y="1814513"/>
                </a:moveTo>
                <a:cubicBezTo>
                  <a:pt x="1090612" y="994172"/>
                  <a:pt x="2181225" y="173831"/>
                  <a:pt x="2614613" y="0"/>
                </a:cubicBezTo>
              </a:path>
            </a:pathLst>
          </a:custGeom>
          <a:noFill/>
          <a:ln>
            <a:noFill/>
          </a:ln>
        </p:spPr>
        <p:style>
          <a:lnRef idx="3">
            <a:schemeClr val="lt1"/>
          </a:lnRef>
          <a:fillRef idx="1">
            <a:schemeClr val="accent2"/>
          </a:fillRef>
          <a:effectRef idx="1">
            <a:schemeClr val="accent2"/>
          </a:effectRef>
          <a:fontRef idx="minor">
            <a:schemeClr val="lt1"/>
          </a:fontRef>
        </p:style>
        <p:txBody>
          <a:bodyPr rtlCol="0" anchor="ctr"/>
          <a:p>
            <a:pPr algn="ctr"/>
            <a:endParaRPr lang="en-US">
              <a:solidFill>
                <a:srgbClr val="FFFFFF"/>
              </a:solidFill>
              <a:latin typeface="华文楷体" panose="02010600040101010101" pitchFamily="2" charset="-122"/>
              <a:ea typeface="华文楷体" panose="02010600040101010101" pitchFamily="2" charset="-122"/>
            </a:endParaRPr>
          </a:p>
        </p:txBody>
      </p:sp>
      <p:sp>
        <p:nvSpPr>
          <p:cNvPr id="1051249" name="TextBox 25"/>
          <p:cNvSpPr txBox="1"/>
          <p:nvPr/>
        </p:nvSpPr>
        <p:spPr>
          <a:xfrm>
            <a:off x="6437091" y="2150965"/>
            <a:ext cx="938902" cy="296805"/>
          </a:xfrm>
          <a:prstGeom prst="rect">
            <a:avLst/>
          </a:prstGeom>
          <a:noFill/>
        </p:spPr>
        <p:txBody>
          <a:bodyPr wrap="square" lIns="36000" rIns="36000" rtlCol="0">
            <a:noAutofit/>
          </a:bodyPr>
          <a:p>
            <a:r>
              <a:rPr lang="zh-CN" altLang="en-US" sz="1300" dirty="0">
                <a:solidFill>
                  <a:srgbClr val="000000"/>
                </a:solidFill>
                <a:latin typeface="华文楷体" panose="02010600040101010101" pitchFamily="2" charset="-122"/>
              </a:rPr>
              <a:t>秦皇岛</a:t>
            </a:r>
            <a:endParaRPr lang="en-US" sz="1300" dirty="0">
              <a:solidFill>
                <a:srgbClr val="000000"/>
              </a:solidFill>
              <a:latin typeface="华文楷体" panose="02010600040101010101" pitchFamily="2" charset="-122"/>
              <a:ea typeface="华文楷体" panose="02010600040101010101" pitchFamily="2" charset="-122"/>
            </a:endParaRPr>
          </a:p>
        </p:txBody>
      </p:sp>
      <p:sp>
        <p:nvSpPr>
          <p:cNvPr id="1051250" name="Explosion 1 26"/>
          <p:cNvSpPr/>
          <p:nvPr/>
        </p:nvSpPr>
        <p:spPr>
          <a:xfrm>
            <a:off x="4676267" y="692696"/>
            <a:ext cx="2234766" cy="619544"/>
          </a:xfrm>
          <a:prstGeom prst="irregularSeal1">
            <a:avLst/>
          </a:prstGeom>
          <a:noFill/>
          <a:ln>
            <a:solidFill>
              <a:schemeClr val="tx1"/>
            </a:solidFill>
          </a:ln>
        </p:spPr>
        <p:txBody>
          <a:bodyPr wrap="square" lIns="36000" rIns="36000" rtlCol="0">
            <a:noAutofit/>
          </a:bodyPr>
          <a:p>
            <a:pPr algn="ctr"/>
            <a:r>
              <a:rPr lang="zh-CN" altLang="en-US" sz="1200" dirty="0">
                <a:solidFill>
                  <a:srgbClr val="000000"/>
                </a:solidFill>
                <a:latin typeface="华文楷体" panose="02010600040101010101" pitchFamily="2" charset="-122"/>
              </a:rPr>
              <a:t>互联网出口</a:t>
            </a:r>
            <a:endParaRPr lang="en-US" sz="1200" dirty="0">
              <a:solidFill>
                <a:srgbClr val="000000"/>
              </a:solidFill>
              <a:latin typeface="华文楷体" panose="02010600040101010101" pitchFamily="2" charset="-122"/>
              <a:ea typeface="华文楷体" panose="02010600040101010101" pitchFamily="2" charset="-122"/>
            </a:endParaRPr>
          </a:p>
        </p:txBody>
      </p:sp>
      <p:cxnSp>
        <p:nvCxnSpPr>
          <p:cNvPr id="3146138" name="Straight Connector 27"/>
          <p:cNvCxnSpPr>
            <a:stCxn id="1051241" idx="0"/>
          </p:cNvCxnSpPr>
          <p:nvPr/>
        </p:nvCxnSpPr>
        <p:spPr>
          <a:xfrm flipH="1" flipV="1">
            <a:off x="6232456" y="1147986"/>
            <a:ext cx="387024" cy="400331"/>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1251" name="Explosion 1 29"/>
          <p:cNvSpPr/>
          <p:nvPr/>
        </p:nvSpPr>
        <p:spPr>
          <a:xfrm>
            <a:off x="1250011" y="5905800"/>
            <a:ext cx="1779445" cy="619544"/>
          </a:xfrm>
          <a:prstGeom prst="irregularSeal1">
            <a:avLst/>
          </a:prstGeom>
          <a:noFill/>
          <a:ln>
            <a:solidFill>
              <a:schemeClr val="tx1"/>
            </a:solidFill>
          </a:ln>
        </p:spPr>
        <p:txBody>
          <a:bodyPr wrap="square" lIns="36000" rIns="36000" rtlCol="0">
            <a:noAutofit/>
          </a:bodyPr>
          <a:p>
            <a:pPr algn="ctr"/>
            <a:r>
              <a:rPr lang="zh-CN" altLang="en-US" sz="1200" dirty="0">
                <a:solidFill>
                  <a:srgbClr val="000000"/>
                </a:solidFill>
                <a:latin typeface="华文楷体" panose="02010600040101010101" pitchFamily="2" charset="-122"/>
              </a:rPr>
              <a:t>互联网出口</a:t>
            </a:r>
            <a:endParaRPr lang="en-US" sz="1200" dirty="0">
              <a:solidFill>
                <a:srgbClr val="000000"/>
              </a:solidFill>
              <a:latin typeface="华文楷体" panose="02010600040101010101" pitchFamily="2" charset="-122"/>
              <a:ea typeface="华文楷体" panose="02010600040101010101" pitchFamily="2" charset="-122"/>
            </a:endParaRPr>
          </a:p>
        </p:txBody>
      </p:sp>
      <p:cxnSp>
        <p:nvCxnSpPr>
          <p:cNvPr id="3146139" name="Straight Connector 31"/>
          <p:cNvCxnSpPr>
            <a:endCxn id="1051251" idx="0"/>
          </p:cNvCxnSpPr>
          <p:nvPr/>
        </p:nvCxnSpPr>
        <p:spPr>
          <a:xfrm flipH="1">
            <a:off x="2446358" y="5266380"/>
            <a:ext cx="618234" cy="639420"/>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1252" name="Freeform 36"/>
          <p:cNvSpPr/>
          <p:nvPr/>
        </p:nvSpPr>
        <p:spPr>
          <a:xfrm>
            <a:off x="3923120" y="1990085"/>
            <a:ext cx="2785387" cy="1453919"/>
          </a:xfrm>
          <a:custGeom>
            <a:avLst/>
            <a:gdLst>
              <a:gd name="connsiteX0" fmla="*/ 0 w 2043112"/>
              <a:gd name="connsiteY0" fmla="*/ 1257300 h 1257300"/>
              <a:gd name="connsiteX1" fmla="*/ 1743075 w 2043112"/>
              <a:gd name="connsiteY1" fmla="*/ 728662 h 1257300"/>
              <a:gd name="connsiteX2" fmla="*/ 1628775 w 2043112"/>
              <a:gd name="connsiteY2" fmla="*/ 257175 h 1257300"/>
              <a:gd name="connsiteX3" fmla="*/ 2043112 w 2043112"/>
              <a:gd name="connsiteY3" fmla="*/ 0 h 1257300"/>
            </a:gdLst>
            <a:ahLst/>
            <a:cxnLst>
              <a:cxn ang="0">
                <a:pos x="connsiteX0" y="connsiteY0"/>
              </a:cxn>
              <a:cxn ang="0">
                <a:pos x="connsiteX1" y="connsiteY1"/>
              </a:cxn>
              <a:cxn ang="0">
                <a:pos x="connsiteX2" y="connsiteY2"/>
              </a:cxn>
              <a:cxn ang="0">
                <a:pos x="connsiteX3" y="connsiteY3"/>
              </a:cxn>
            </a:cxnLst>
            <a:rect l="l" t="t" r="r" b="b"/>
            <a:pathLst>
              <a:path w="2043112" h="1257300">
                <a:moveTo>
                  <a:pt x="0" y="1257300"/>
                </a:moveTo>
                <a:cubicBezTo>
                  <a:pt x="735806" y="1076324"/>
                  <a:pt x="1471613" y="895349"/>
                  <a:pt x="1743075" y="728662"/>
                </a:cubicBezTo>
                <a:cubicBezTo>
                  <a:pt x="2014537" y="561975"/>
                  <a:pt x="1578769" y="378619"/>
                  <a:pt x="1628775" y="257175"/>
                </a:cubicBezTo>
                <a:cubicBezTo>
                  <a:pt x="1678781" y="135731"/>
                  <a:pt x="1860946" y="67865"/>
                  <a:pt x="2043112" y="0"/>
                </a:cubicBezTo>
              </a:path>
            </a:pathLst>
          </a:custGeom>
        </p:spPr>
        <p:style>
          <a:lnRef idx="1">
            <a:schemeClr val="dk1"/>
          </a:lnRef>
          <a:fillRef idx="0">
            <a:schemeClr val="dk1"/>
          </a:fillRef>
          <a:effectRef idx="0">
            <a:schemeClr val="dk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1253" name="Rectangle 39"/>
          <p:cNvSpPr/>
          <p:nvPr/>
        </p:nvSpPr>
        <p:spPr>
          <a:xfrm>
            <a:off x="2029146" y="4286205"/>
            <a:ext cx="3528000" cy="303077"/>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00" dirty="0">
                <a:solidFill>
                  <a:srgbClr val="FFFFFF"/>
                </a:solidFill>
                <a:latin typeface="华文楷体" panose="02010600040101010101" pitchFamily="2" charset="-122"/>
              </a:rPr>
              <a:t>核心交换机</a:t>
            </a:r>
            <a:endParaRPr lang="en-US" sz="1300" dirty="0">
              <a:solidFill>
                <a:srgbClr val="FFFFFF"/>
              </a:solidFill>
              <a:latin typeface="华文楷体" panose="02010600040101010101" pitchFamily="2" charset="-122"/>
              <a:ea typeface="华文楷体" panose="02010600040101010101" pitchFamily="2" charset="-122"/>
            </a:endParaRPr>
          </a:p>
        </p:txBody>
      </p:sp>
      <p:pic>
        <p:nvPicPr>
          <p:cNvPr id="2097288" name="Picture 40"/>
          <p:cNvPicPr>
            <a:picLocks noChangeAspect="1"/>
          </p:cNvPicPr>
          <p:nvPr/>
        </p:nvPicPr>
        <p:blipFill>
          <a:blip r:embed="rId1" cstate="print">
            <a:grayscl/>
          </a:blip>
          <a:stretch>
            <a:fillRect/>
          </a:stretch>
        </p:blipFill>
        <p:spPr>
          <a:xfrm>
            <a:off x="2651976" y="4792695"/>
            <a:ext cx="648217" cy="373373"/>
          </a:xfrm>
          <a:prstGeom prst="rect">
            <a:avLst/>
          </a:prstGeom>
        </p:spPr>
      </p:pic>
      <p:pic>
        <p:nvPicPr>
          <p:cNvPr id="2097289" name="Picture 41"/>
          <p:cNvPicPr>
            <a:picLocks noChangeAspect="1"/>
          </p:cNvPicPr>
          <p:nvPr/>
        </p:nvPicPr>
        <p:blipFill>
          <a:blip r:embed="rId1" cstate="print">
            <a:grayscl/>
          </a:blip>
          <a:stretch>
            <a:fillRect/>
          </a:stretch>
        </p:blipFill>
        <p:spPr>
          <a:xfrm>
            <a:off x="3295335" y="4792695"/>
            <a:ext cx="648217" cy="373373"/>
          </a:xfrm>
          <a:prstGeom prst="rect">
            <a:avLst/>
          </a:prstGeom>
        </p:spPr>
      </p:pic>
      <p:pic>
        <p:nvPicPr>
          <p:cNvPr id="2097290" name="Picture 42"/>
          <p:cNvPicPr>
            <a:picLocks noChangeAspect="1"/>
          </p:cNvPicPr>
          <p:nvPr/>
        </p:nvPicPr>
        <p:blipFill>
          <a:blip r:embed="rId1" cstate="print">
            <a:grayscl/>
          </a:blip>
          <a:stretch>
            <a:fillRect/>
          </a:stretch>
        </p:blipFill>
        <p:spPr>
          <a:xfrm>
            <a:off x="3922245" y="4792695"/>
            <a:ext cx="648217" cy="373373"/>
          </a:xfrm>
          <a:prstGeom prst="rect">
            <a:avLst/>
          </a:prstGeom>
        </p:spPr>
      </p:pic>
      <p:pic>
        <p:nvPicPr>
          <p:cNvPr id="2097291" name="Picture 43"/>
          <p:cNvPicPr>
            <a:picLocks noChangeAspect="1"/>
          </p:cNvPicPr>
          <p:nvPr/>
        </p:nvPicPr>
        <p:blipFill>
          <a:blip r:embed="rId1" cstate="print">
            <a:grayscl/>
          </a:blip>
          <a:stretch>
            <a:fillRect/>
          </a:stretch>
        </p:blipFill>
        <p:spPr>
          <a:xfrm>
            <a:off x="4538736" y="4792695"/>
            <a:ext cx="648217" cy="373373"/>
          </a:xfrm>
          <a:prstGeom prst="rect">
            <a:avLst/>
          </a:prstGeom>
        </p:spPr>
      </p:pic>
      <p:pic>
        <p:nvPicPr>
          <p:cNvPr id="2097292" name="Picture 44"/>
          <p:cNvPicPr>
            <a:picLocks noChangeAspect="1"/>
          </p:cNvPicPr>
          <p:nvPr/>
        </p:nvPicPr>
        <p:blipFill>
          <a:blip r:embed="rId1" cstate="print">
            <a:grayscl/>
          </a:blip>
          <a:stretch>
            <a:fillRect/>
          </a:stretch>
        </p:blipFill>
        <p:spPr>
          <a:xfrm>
            <a:off x="5166400" y="4792695"/>
            <a:ext cx="946447" cy="373373"/>
          </a:xfrm>
          <a:prstGeom prst="rect">
            <a:avLst/>
          </a:prstGeom>
        </p:spPr>
      </p:pic>
      <p:pic>
        <p:nvPicPr>
          <p:cNvPr id="2097293" name="Picture 45"/>
          <p:cNvPicPr>
            <a:picLocks noChangeAspect="1"/>
          </p:cNvPicPr>
          <p:nvPr/>
        </p:nvPicPr>
        <p:blipFill>
          <a:blip r:embed="rId1" cstate="print">
            <a:grayscl/>
          </a:blip>
          <a:stretch>
            <a:fillRect/>
          </a:stretch>
        </p:blipFill>
        <p:spPr>
          <a:xfrm rot="16200000">
            <a:off x="5895390" y="4563199"/>
            <a:ext cx="832363" cy="373373"/>
          </a:xfrm>
          <a:prstGeom prst="rect">
            <a:avLst/>
          </a:prstGeom>
        </p:spPr>
      </p:pic>
      <p:pic>
        <p:nvPicPr>
          <p:cNvPr id="2097294" name="Picture 46"/>
          <p:cNvPicPr>
            <a:picLocks noChangeAspect="1"/>
          </p:cNvPicPr>
          <p:nvPr/>
        </p:nvPicPr>
        <p:blipFill>
          <a:blip r:embed="rId1" cstate="print">
            <a:grayscl/>
          </a:blip>
          <a:stretch>
            <a:fillRect/>
          </a:stretch>
        </p:blipFill>
        <p:spPr>
          <a:xfrm rot="16200000">
            <a:off x="5987463" y="3822909"/>
            <a:ext cx="648217" cy="373373"/>
          </a:xfrm>
          <a:prstGeom prst="rect">
            <a:avLst/>
          </a:prstGeom>
        </p:spPr>
      </p:pic>
      <p:sp>
        <p:nvSpPr>
          <p:cNvPr id="1051254" name="TextBox 47"/>
          <p:cNvSpPr txBox="1"/>
          <p:nvPr/>
        </p:nvSpPr>
        <p:spPr>
          <a:xfrm>
            <a:off x="2022679" y="4830978"/>
            <a:ext cx="584509" cy="335090"/>
          </a:xfrm>
          <a:prstGeom prst="rect">
            <a:avLst/>
          </a:prstGeom>
          <a:noFill/>
        </p:spPr>
        <p:txBody>
          <a:bodyPr wrap="square" lIns="36000" rIns="36000" rtlCol="0">
            <a:noAutofit/>
          </a:bodyPr>
          <a:p>
            <a:r>
              <a:rPr lang="zh-CN" altLang="en-US" sz="1300" dirty="0">
                <a:solidFill>
                  <a:srgbClr val="000000"/>
                </a:solidFill>
                <a:latin typeface="华文楷体" panose="02010600040101010101" pitchFamily="2" charset="-122"/>
              </a:rPr>
              <a:t>防火墙</a:t>
            </a:r>
            <a:endParaRPr lang="en-US" sz="1300" dirty="0">
              <a:solidFill>
                <a:srgbClr val="000000"/>
              </a:solidFill>
              <a:latin typeface="华文楷体" panose="02010600040101010101" pitchFamily="2" charset="-122"/>
              <a:ea typeface="华文楷体" panose="02010600040101010101" pitchFamily="2" charset="-122"/>
            </a:endParaRPr>
          </a:p>
        </p:txBody>
      </p:sp>
      <p:cxnSp>
        <p:nvCxnSpPr>
          <p:cNvPr id="3146140" name="Straight Connector 48"/>
          <p:cNvCxnSpPr>
            <a:stCxn id="1051247" idx="2"/>
          </p:cNvCxnSpPr>
          <p:nvPr/>
        </p:nvCxnSpPr>
        <p:spPr>
          <a:xfrm>
            <a:off x="2717511" y="3974917"/>
            <a:ext cx="0" cy="298849"/>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141" name="Straight Connector 49"/>
          <p:cNvCxnSpPr/>
          <p:nvPr/>
        </p:nvCxnSpPr>
        <p:spPr>
          <a:xfrm>
            <a:off x="4037324" y="3974917"/>
            <a:ext cx="0" cy="298849"/>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142" name="Straight Connector 50"/>
          <p:cNvCxnSpPr/>
          <p:nvPr/>
        </p:nvCxnSpPr>
        <p:spPr>
          <a:xfrm>
            <a:off x="5090308" y="3974917"/>
            <a:ext cx="0" cy="298849"/>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1255" name="Rectangle 26"/>
          <p:cNvSpPr/>
          <p:nvPr/>
        </p:nvSpPr>
        <p:spPr bwMode="gray">
          <a:xfrm>
            <a:off x="7277364" y="853970"/>
            <a:ext cx="2371042" cy="5449718"/>
          </a:xfrm>
          <a:prstGeom prst="rect">
            <a:avLst/>
          </a:prstGeom>
          <a:noFill/>
          <a:ln w="28575" algn="ctr">
            <a:solidFill>
              <a:schemeClr val="tx1"/>
            </a:solidFill>
            <a:miter lim="800000"/>
          </a:ln>
          <a:effectLst>
            <a:outerShdw blurRad="50800" dist="38100" dir="2700000" algn="tl" rotWithShape="0">
              <a:prstClr val="black">
                <a:alpha val="40000"/>
              </a:prstClr>
            </a:outerShdw>
          </a:effectLst>
        </p:spPr>
        <p:txBody>
          <a:bodyPr lIns="73106" tIns="58485" rIns="73106" bIns="58485" rtlCol="0" anchor="t"/>
          <a:p>
            <a:pPr algn="ctr" defTabSz="623570">
              <a:spcBef>
                <a:spcPct val="50000"/>
              </a:spcBef>
              <a:buClr>
                <a:srgbClr val="F0AB00"/>
              </a:buClr>
              <a:buSzPct val="80000"/>
            </a:pPr>
            <a:r>
              <a:rPr lang="zh-CN" altLang="en-US" sz="1400" b="1" kern="0" dirty="0">
                <a:solidFill>
                  <a:srgbClr val="000000"/>
                </a:solidFill>
                <a:latin typeface="华文楷体" panose="02010600040101010101" pitchFamily="2" charset="-122"/>
                <a:cs typeface="Arial Unicode MS" panose="020B0604020202020204" pitchFamily="34" charset="-128"/>
              </a:rPr>
              <a:t>关键点</a:t>
            </a:r>
            <a:endParaRPr sz="1400" b="1" kern="0" dirty="0" err="1">
              <a:solidFill>
                <a:srgbClr val="000000"/>
              </a:solidFill>
              <a:latin typeface="华文楷体" panose="02010600040101010101" pitchFamily="2" charset="-122"/>
              <a:ea typeface="华文楷体" panose="02010600040101010101" pitchFamily="2" charset="-122"/>
              <a:cs typeface="Arial Unicode MS" panose="020B0604020202020204" pitchFamily="34" charset="-128"/>
            </a:endParaRPr>
          </a:p>
        </p:txBody>
      </p:sp>
      <p:sp>
        <p:nvSpPr>
          <p:cNvPr id="1051256" name="TextBox 69"/>
          <p:cNvSpPr txBox="1"/>
          <p:nvPr/>
        </p:nvSpPr>
        <p:spPr>
          <a:xfrm>
            <a:off x="6488517" y="1154741"/>
            <a:ext cx="496783" cy="276932"/>
          </a:xfrm>
          <a:prstGeom prst="rect">
            <a:avLst/>
          </a:prstGeom>
          <a:noFill/>
        </p:spPr>
        <p:txBody>
          <a:bodyPr wrap="square" lIns="36000" rIns="36000" rtlCol="0">
            <a:noAutofit/>
          </a:bodyPr>
          <a:p>
            <a:r>
              <a:rPr lang="en-US" altLang="zh-CN" sz="1300" b="1" dirty="0">
                <a:solidFill>
                  <a:srgbClr val="000000"/>
                </a:solidFill>
                <a:latin typeface="华文楷体" panose="02010600040101010101" pitchFamily="2" charset="-122"/>
              </a:rPr>
              <a:t>100M</a:t>
            </a:r>
            <a:endParaRPr lang="en-US" sz="1300" b="1" dirty="0">
              <a:solidFill>
                <a:srgbClr val="000000"/>
              </a:solidFill>
              <a:latin typeface="华文楷体" panose="02010600040101010101" pitchFamily="2" charset="-122"/>
              <a:ea typeface="华文楷体" panose="02010600040101010101" pitchFamily="2" charset="-122"/>
            </a:endParaRPr>
          </a:p>
        </p:txBody>
      </p:sp>
      <p:sp>
        <p:nvSpPr>
          <p:cNvPr id="1051257" name="Heptagon 76"/>
          <p:cNvSpPr/>
          <p:nvPr/>
        </p:nvSpPr>
        <p:spPr>
          <a:xfrm>
            <a:off x="7329264" y="1124744"/>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1</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58" name="Heptagon 79"/>
          <p:cNvSpPr/>
          <p:nvPr/>
        </p:nvSpPr>
        <p:spPr>
          <a:xfrm>
            <a:off x="7329264" y="4908949"/>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4</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59" name="Heptagon 80"/>
          <p:cNvSpPr/>
          <p:nvPr/>
        </p:nvSpPr>
        <p:spPr>
          <a:xfrm>
            <a:off x="2607188" y="5420709"/>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3</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60" name="Heptagon 81"/>
          <p:cNvSpPr/>
          <p:nvPr/>
        </p:nvSpPr>
        <p:spPr>
          <a:xfrm>
            <a:off x="2210107" y="2721154"/>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1</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61" name="Heptagon 82"/>
          <p:cNvSpPr/>
          <p:nvPr/>
        </p:nvSpPr>
        <p:spPr>
          <a:xfrm>
            <a:off x="5740941" y="2764181"/>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2</a:t>
            </a:r>
            <a:endParaRPr lang="en-US" sz="1600" b="1" dirty="0">
              <a:solidFill>
                <a:srgbClr val="FFFFFF"/>
              </a:solidFill>
              <a:latin typeface="华文楷体" panose="02010600040101010101" pitchFamily="2" charset="-122"/>
              <a:ea typeface="华文楷体" panose="02010600040101010101" pitchFamily="2" charset="-122"/>
            </a:endParaRPr>
          </a:p>
        </p:txBody>
      </p:sp>
      <p:pic>
        <p:nvPicPr>
          <p:cNvPr id="2097295" name="Picture 22"/>
          <p:cNvPicPr>
            <a:picLocks noChangeAspect="1" noChangeArrowheads="1"/>
          </p:cNvPicPr>
          <p:nvPr/>
        </p:nvPicPr>
        <p:blipFill>
          <a:blip r:embed="rId2" cstate="print"/>
          <a:srcRect/>
          <a:stretch>
            <a:fillRect/>
          </a:stretch>
        </p:blipFill>
        <p:spPr bwMode="auto">
          <a:xfrm>
            <a:off x="542918" y="3927891"/>
            <a:ext cx="449642" cy="582152"/>
          </a:xfrm>
          <a:prstGeom prst="rect">
            <a:avLst/>
          </a:prstGeom>
          <a:noFill/>
          <a:ln>
            <a:noFill/>
          </a:ln>
          <a:effectLst/>
        </p:spPr>
      </p:pic>
      <p:cxnSp>
        <p:nvCxnSpPr>
          <p:cNvPr id="3146143" name="Curved Connector 46"/>
          <p:cNvCxnSpPr>
            <a:stCxn id="2097295" idx="3"/>
            <a:endCxn id="1051242" idx="1"/>
          </p:cNvCxnSpPr>
          <p:nvPr/>
        </p:nvCxnSpPr>
        <p:spPr>
          <a:xfrm>
            <a:off x="992560" y="4218967"/>
            <a:ext cx="891154" cy="137977"/>
          </a:xfrm>
          <a:prstGeom prst="curvedConnector3">
            <a:avLst>
              <a:gd name="adj1" fmla="val 50000"/>
            </a:avLst>
          </a:prstGeom>
          <a:ln w="12700">
            <a:solidFill>
              <a:srgbClr val="7030A0"/>
            </a:solidFill>
            <a:prstDash val="lgDash"/>
          </a:ln>
        </p:spPr>
        <p:style>
          <a:lnRef idx="1">
            <a:schemeClr val="accent2"/>
          </a:lnRef>
          <a:fillRef idx="0">
            <a:schemeClr val="accent2"/>
          </a:fillRef>
          <a:effectRef idx="0">
            <a:schemeClr val="accent2"/>
          </a:effectRef>
          <a:fontRef idx="minor">
            <a:schemeClr val="tx1"/>
          </a:fontRef>
        </p:style>
      </p:cxnSp>
      <p:sp>
        <p:nvSpPr>
          <p:cNvPr id="1051262" name="Heptagon 83"/>
          <p:cNvSpPr/>
          <p:nvPr/>
        </p:nvSpPr>
        <p:spPr>
          <a:xfrm>
            <a:off x="1266331" y="4165560"/>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4</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63" name="TextBox 21"/>
          <p:cNvSpPr txBox="1">
            <a:spLocks noChangeArrowheads="1"/>
          </p:cNvSpPr>
          <p:nvPr/>
        </p:nvSpPr>
        <p:spPr bwMode="auto">
          <a:xfrm>
            <a:off x="7516431" y="3780916"/>
            <a:ext cx="1999571" cy="1089862"/>
          </a:xfrm>
          <a:prstGeom prst="rect">
            <a:avLst/>
          </a:prstGeom>
          <a:solidFill>
            <a:schemeClr val="bg1"/>
          </a:solidFill>
          <a:ln w="12700" algn="ctr">
            <a:solidFill>
              <a:srgbClr val="333399"/>
            </a:solidFill>
            <a:miter lim="800000"/>
          </a:ln>
          <a:effectLst/>
        </p:spPr>
        <p:txBody>
          <a:bodyPr lIns="0" tIns="0" rIns="0" bIns="0" anchor="ctr"/>
          <a:lstStyle>
            <a:defPPr>
              <a:defRPr lang="zh-CN"/>
            </a:defPPr>
            <a:lvl1pPr marL="179705" marR="0" lvl="0" indent="0" defTabSz="914400" fontAlgn="auto">
              <a:lnSpc>
                <a:spcPct val="100000"/>
              </a:lnSpc>
              <a:spcBef>
                <a:spcPts val="0"/>
              </a:spcBef>
              <a:spcAft>
                <a:spcPts val="0"/>
              </a:spcAft>
              <a:buClrTx/>
              <a:buSzTx/>
              <a:buFontTx/>
              <a:buNone/>
              <a:defRPr kumimoji="0" sz="1200" b="1" i="0" u="none" strike="noStrike" cap="none" spc="0" normalizeH="0" baseline="0">
                <a:ln>
                  <a:noFill/>
                </a:ln>
                <a:solidFill>
                  <a:srgbClr val="BF0008"/>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华文楷体" panose="02010600040101010101" pitchFamily="2" charset="-122"/>
                <a:ea typeface="华文楷体" panose="02010600040101010101" pitchFamily="2" charset="-122"/>
              </a:rPr>
              <a:t>统一互联网出口</a:t>
            </a:r>
            <a:endParaRPr lang="en-US" altLang="zh-CN" dirty="0">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r>
              <a:rPr lang="zh-CN" altLang="en-US" b="0" dirty="0">
                <a:solidFill>
                  <a:srgbClr val="000000"/>
                </a:solidFill>
                <a:latin typeface="华文楷体" panose="02010600040101010101" pitchFamily="2" charset="-122"/>
                <a:ea typeface="华文楷体" panose="02010600040101010101" pitchFamily="2" charset="-122"/>
              </a:rPr>
              <a:t>统一哈尔滨所属企业互联网出口，便于统一管控，节约成本</a:t>
            </a:r>
            <a:endParaRPr lang="zh-CN" altLang="en-US" dirty="0">
              <a:latin typeface="华文楷体" panose="02010600040101010101" pitchFamily="2" charset="-122"/>
              <a:ea typeface="华文楷体" panose="02010600040101010101" pitchFamily="2" charset="-122"/>
            </a:endParaRPr>
          </a:p>
        </p:txBody>
      </p:sp>
      <p:sp>
        <p:nvSpPr>
          <p:cNvPr id="1051264" name="TextBox 21"/>
          <p:cNvSpPr txBox="1">
            <a:spLocks noChangeArrowheads="1"/>
          </p:cNvSpPr>
          <p:nvPr/>
        </p:nvSpPr>
        <p:spPr bwMode="auto">
          <a:xfrm>
            <a:off x="7516431" y="2486389"/>
            <a:ext cx="1999571" cy="1089862"/>
          </a:xfrm>
          <a:prstGeom prst="rect">
            <a:avLst/>
          </a:prstGeom>
          <a:solidFill>
            <a:schemeClr val="bg1"/>
          </a:solidFill>
          <a:ln w="12700" algn="ctr">
            <a:solidFill>
              <a:srgbClr val="333399"/>
            </a:solidFill>
            <a:miter lim="800000"/>
          </a:ln>
          <a:effectLst/>
        </p:spPr>
        <p:txBody>
          <a:bodyPr lIns="0" tIns="0" rIns="0" bIns="0" anchor="ctr"/>
          <a:lstStyle>
            <a:defPPr>
              <a:defRPr lang="zh-CN"/>
            </a:defPPr>
            <a:lvl1pPr marL="179705" marR="0" lvl="0" indent="0" defTabSz="914400" fontAlgn="auto">
              <a:lnSpc>
                <a:spcPct val="100000"/>
              </a:lnSpc>
              <a:spcBef>
                <a:spcPts val="0"/>
              </a:spcBef>
              <a:spcAft>
                <a:spcPts val="0"/>
              </a:spcAft>
              <a:buClrTx/>
              <a:buSzTx/>
              <a:buFontTx/>
              <a:buNone/>
              <a:defRPr kumimoji="0" sz="1200" b="1" i="0" u="none" strike="noStrike" cap="none" spc="0" normalizeH="0" baseline="0">
                <a:ln>
                  <a:noFill/>
                </a:ln>
                <a:solidFill>
                  <a:srgbClr val="BF0008"/>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华文楷体" panose="02010600040101010101" pitchFamily="2" charset="-122"/>
                <a:ea typeface="华文楷体" panose="02010600040101010101" pitchFamily="2" charset="-122"/>
              </a:rPr>
              <a:t>所属企业和总部主数据中心专线带宽按需拓宽</a:t>
            </a:r>
            <a:endParaRPr lang="en-US" altLang="zh-CN" dirty="0">
              <a:latin typeface="华文楷体" panose="02010600040101010101" pitchFamily="2" charset="-122"/>
              <a:ea typeface="华文楷体" panose="02010600040101010101" pitchFamily="2" charset="-122"/>
            </a:endParaRPr>
          </a:p>
          <a:p>
            <a:pPr marL="351155" indent="-171450">
              <a:buFont typeface="Arial" panose="020B0604020202020204" pitchFamily="34" charset="0"/>
              <a:buChar char="•"/>
            </a:pPr>
            <a:r>
              <a:rPr lang="zh-CN" altLang="en-US" b="0" dirty="0">
                <a:solidFill>
                  <a:srgbClr val="000000"/>
                </a:solidFill>
                <a:latin typeface="华文楷体" panose="02010600040101010101" pitchFamily="2" charset="-122"/>
                <a:ea typeface="华文楷体" panose="02010600040101010101" pitchFamily="2" charset="-122"/>
              </a:rPr>
              <a:t>所属企业到江北机房的链路带宽随着业务拓展按需拓宽</a:t>
            </a:r>
            <a:endParaRPr lang="zh-CN" altLang="en-US" dirty="0">
              <a:latin typeface="华文楷体" panose="02010600040101010101" pitchFamily="2" charset="-122"/>
              <a:ea typeface="华文楷体" panose="02010600040101010101" pitchFamily="2" charset="-122"/>
            </a:endParaRPr>
          </a:p>
        </p:txBody>
      </p:sp>
      <p:sp>
        <p:nvSpPr>
          <p:cNvPr id="1051265" name="Heptagon 77"/>
          <p:cNvSpPr/>
          <p:nvPr/>
        </p:nvSpPr>
        <p:spPr>
          <a:xfrm>
            <a:off x="7329264" y="2451782"/>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2</a:t>
            </a:r>
            <a:endParaRPr lang="en-US" sz="1600" b="1" dirty="0">
              <a:solidFill>
                <a:srgbClr val="FFFFFF"/>
              </a:solidFill>
              <a:latin typeface="华文楷体" panose="02010600040101010101" pitchFamily="2" charset="-122"/>
              <a:ea typeface="华文楷体" panose="02010600040101010101" pitchFamily="2" charset="-122"/>
            </a:endParaRPr>
          </a:p>
        </p:txBody>
      </p:sp>
      <p:sp>
        <p:nvSpPr>
          <p:cNvPr id="1051266" name="Heptagon 78"/>
          <p:cNvSpPr/>
          <p:nvPr/>
        </p:nvSpPr>
        <p:spPr>
          <a:xfrm>
            <a:off x="7329264" y="3648745"/>
            <a:ext cx="309321" cy="309599"/>
          </a:xfrm>
          <a:prstGeom prst="heptagon">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600" b="1" dirty="0">
                <a:solidFill>
                  <a:srgbClr val="FFFFFF"/>
                </a:solidFill>
                <a:latin typeface="华文楷体" panose="02010600040101010101" pitchFamily="2" charset="-122"/>
              </a:rPr>
              <a:t>3</a:t>
            </a:r>
            <a:endParaRPr lang="en-US" sz="1600" b="1" dirty="0">
              <a:solidFill>
                <a:srgbClr val="FFFFFF"/>
              </a:solidFill>
              <a:latin typeface="华文楷体" panose="02010600040101010101" pitchFamily="2" charset="-122"/>
              <a:ea typeface="华文楷体" panose="02010600040101010101" pitchFamily="2" charset="-122"/>
            </a:endParaRPr>
          </a:p>
        </p:txBody>
      </p:sp>
      <p:grpSp>
        <p:nvGrpSpPr>
          <p:cNvPr id="497" name="Group 2"/>
          <p:cNvGrpSpPr/>
          <p:nvPr/>
        </p:nvGrpSpPr>
        <p:grpSpPr>
          <a:xfrm>
            <a:off x="390002" y="853970"/>
            <a:ext cx="5568188" cy="2659572"/>
            <a:chOff x="390002" y="1843264"/>
            <a:chExt cx="5568188" cy="1670276"/>
          </a:xfrm>
        </p:grpSpPr>
        <p:cxnSp>
          <p:nvCxnSpPr>
            <p:cNvPr id="3146144" name="Curved Connector 85"/>
            <p:cNvCxnSpPr/>
            <p:nvPr/>
          </p:nvCxnSpPr>
          <p:spPr>
            <a:xfrm rot="16200000" flipH="1">
              <a:off x="2449414" y="1990378"/>
              <a:ext cx="857260" cy="2091445"/>
            </a:xfrm>
            <a:prstGeom prst="curvedConnector2">
              <a:avLst/>
            </a:prstGeom>
            <a:ln>
              <a:prstDash val="lgDash"/>
              <a:tailEnd type="none"/>
            </a:ln>
          </p:spPr>
          <p:style>
            <a:lnRef idx="1">
              <a:schemeClr val="dk1"/>
            </a:lnRef>
            <a:fillRef idx="0">
              <a:schemeClr val="dk1"/>
            </a:fillRef>
            <a:effectRef idx="0">
              <a:schemeClr val="dk1"/>
            </a:effectRef>
            <a:fontRef idx="minor">
              <a:schemeClr val="tx1"/>
            </a:fontRef>
          </p:style>
        </p:cxnSp>
        <p:sp>
          <p:nvSpPr>
            <p:cNvPr id="1051267" name="Rectangle 3"/>
            <p:cNvSpPr/>
            <p:nvPr/>
          </p:nvSpPr>
          <p:spPr>
            <a:xfrm>
              <a:off x="1589108" y="2275261"/>
              <a:ext cx="1029925" cy="283039"/>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2060"/>
                  </a:solidFill>
                  <a:latin typeface="华文楷体" panose="02010600040101010101" pitchFamily="2" charset="-122"/>
                </a:rPr>
                <a:t>锅炉公司机房</a:t>
              </a:r>
              <a:endParaRPr lang="en-US" sz="1200" dirty="0">
                <a:solidFill>
                  <a:srgbClr val="002060"/>
                </a:solidFill>
                <a:latin typeface="华文楷体" panose="02010600040101010101" pitchFamily="2" charset="-122"/>
                <a:ea typeface="华文楷体" panose="02010600040101010101" pitchFamily="2" charset="-122"/>
              </a:endParaRPr>
            </a:p>
          </p:txBody>
        </p:sp>
        <p:sp>
          <p:nvSpPr>
            <p:cNvPr id="1051268" name="Rectangle 5"/>
            <p:cNvSpPr/>
            <p:nvPr/>
          </p:nvSpPr>
          <p:spPr>
            <a:xfrm>
              <a:off x="2890348" y="2275261"/>
              <a:ext cx="952209" cy="283039"/>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2060"/>
                  </a:solidFill>
                  <a:latin typeface="华文楷体" panose="02010600040101010101" pitchFamily="2" charset="-122"/>
                </a:rPr>
                <a:t>电机公司机房</a:t>
              </a:r>
              <a:endParaRPr lang="en-US" sz="1200" dirty="0">
                <a:solidFill>
                  <a:srgbClr val="002060"/>
                </a:solidFill>
                <a:latin typeface="华文楷体" panose="02010600040101010101" pitchFamily="2" charset="-122"/>
                <a:ea typeface="华文楷体" panose="02010600040101010101" pitchFamily="2" charset="-122"/>
              </a:endParaRPr>
            </a:p>
          </p:txBody>
        </p:sp>
        <p:sp>
          <p:nvSpPr>
            <p:cNvPr id="1051269" name="Rectangle 7"/>
            <p:cNvSpPr/>
            <p:nvPr/>
          </p:nvSpPr>
          <p:spPr>
            <a:xfrm>
              <a:off x="4185260" y="2275261"/>
              <a:ext cx="952209" cy="283039"/>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2060"/>
                  </a:solidFill>
                  <a:latin typeface="华文楷体" panose="02010600040101010101" pitchFamily="2" charset="-122"/>
                </a:rPr>
                <a:t>汽轮公司机房</a:t>
              </a:r>
              <a:endParaRPr lang="en-US" sz="1200" dirty="0">
                <a:solidFill>
                  <a:srgbClr val="002060"/>
                </a:solidFill>
                <a:latin typeface="华文楷体" panose="02010600040101010101" pitchFamily="2" charset="-122"/>
                <a:ea typeface="华文楷体" panose="02010600040101010101" pitchFamily="2" charset="-122"/>
              </a:endParaRPr>
            </a:p>
          </p:txBody>
        </p:sp>
        <p:sp>
          <p:nvSpPr>
            <p:cNvPr id="1051270" name="Rectangle 11"/>
            <p:cNvSpPr/>
            <p:nvPr/>
          </p:nvSpPr>
          <p:spPr>
            <a:xfrm>
              <a:off x="390002" y="1843264"/>
              <a:ext cx="908896" cy="708119"/>
            </a:xfrm>
            <a:prstGeom prst="rect">
              <a:avLst/>
            </a:prstGeom>
            <a:solidFill>
              <a:schemeClr val="tx2"/>
            </a:solidFill>
            <a:ln>
              <a:solidFill>
                <a:schemeClr val="tx2"/>
              </a:solid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300" b="1" dirty="0">
                  <a:solidFill>
                    <a:srgbClr val="FFFFFF"/>
                  </a:solidFill>
                  <a:latin typeface="华文楷体" panose="02010600040101010101" pitchFamily="2" charset="-122"/>
                </a:rPr>
                <a:t>同城灾备中心</a:t>
              </a:r>
              <a:endParaRPr lang="en-US" sz="1300" b="1" dirty="0">
                <a:solidFill>
                  <a:srgbClr val="FFFFFF"/>
                </a:solidFill>
                <a:latin typeface="华文楷体" panose="02010600040101010101" pitchFamily="2" charset="-122"/>
                <a:ea typeface="华文楷体" panose="02010600040101010101" pitchFamily="2" charset="-122"/>
              </a:endParaRPr>
            </a:p>
          </p:txBody>
        </p:sp>
        <p:cxnSp>
          <p:nvCxnSpPr>
            <p:cNvPr id="3146145" name="Straight Connector 22"/>
            <p:cNvCxnSpPr>
              <a:stCxn id="1051268" idx="2"/>
            </p:cNvCxnSpPr>
            <p:nvPr/>
          </p:nvCxnSpPr>
          <p:spPr>
            <a:xfrm>
              <a:off x="3366453" y="2558300"/>
              <a:ext cx="517033" cy="88798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146" name="Straight Connector 23"/>
            <p:cNvCxnSpPr>
              <a:stCxn id="1051269" idx="2"/>
            </p:cNvCxnSpPr>
            <p:nvPr/>
          </p:nvCxnSpPr>
          <p:spPr>
            <a:xfrm flipH="1">
              <a:off x="3919603" y="2558300"/>
              <a:ext cx="741762" cy="915838"/>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147" name="Curved Connector 37"/>
            <p:cNvCxnSpPr>
              <a:stCxn id="1051267" idx="2"/>
            </p:cNvCxnSpPr>
            <p:nvPr/>
          </p:nvCxnSpPr>
          <p:spPr>
            <a:xfrm rot="16200000" flipH="1">
              <a:off x="2646122" y="2016249"/>
              <a:ext cx="902324" cy="1986426"/>
            </a:xfrm>
            <a:prstGeom prst="curvedConnector2">
              <a:avLst/>
            </a:prstGeom>
            <a:ln>
              <a:tailEnd type="none"/>
            </a:ln>
          </p:spPr>
          <p:style>
            <a:lnRef idx="1">
              <a:schemeClr val="dk1"/>
            </a:lnRef>
            <a:fillRef idx="0">
              <a:schemeClr val="dk1"/>
            </a:fillRef>
            <a:effectRef idx="0">
              <a:schemeClr val="dk1"/>
            </a:effectRef>
            <a:fontRef idx="minor">
              <a:schemeClr val="tx1"/>
            </a:fontRef>
          </p:style>
        </p:cxnSp>
        <p:cxnSp>
          <p:nvCxnSpPr>
            <p:cNvPr id="3146148" name="Curved Connector 38"/>
            <p:cNvCxnSpPr>
              <a:stCxn id="1051270" idx="2"/>
            </p:cNvCxnSpPr>
            <p:nvPr/>
          </p:nvCxnSpPr>
          <p:spPr>
            <a:xfrm rot="16200000" flipH="1">
              <a:off x="2009475" y="1386357"/>
              <a:ext cx="915997" cy="3246049"/>
            </a:xfrm>
            <a:prstGeom prst="curvedConnector2">
              <a:avLst/>
            </a:prstGeom>
            <a:ln>
              <a:tailEnd type="none"/>
            </a:ln>
          </p:spPr>
          <p:style>
            <a:lnRef idx="1">
              <a:schemeClr val="dk1"/>
            </a:lnRef>
            <a:fillRef idx="0">
              <a:schemeClr val="dk1"/>
            </a:fillRef>
            <a:effectRef idx="0">
              <a:schemeClr val="dk1"/>
            </a:effectRef>
            <a:fontRef idx="minor">
              <a:schemeClr val="tx1"/>
            </a:fontRef>
          </p:style>
        </p:cxnSp>
        <p:sp>
          <p:nvSpPr>
            <p:cNvPr id="1051271" name="TextBox 73"/>
            <p:cNvSpPr txBox="1"/>
            <p:nvPr/>
          </p:nvSpPr>
          <p:spPr>
            <a:xfrm>
              <a:off x="2504959" y="2942668"/>
              <a:ext cx="496783" cy="276932"/>
            </a:xfrm>
            <a:prstGeom prst="rect">
              <a:avLst/>
            </a:prstGeom>
            <a:noFill/>
          </p:spPr>
          <p:txBody>
            <a:bodyPr wrap="square" lIns="36000" rIns="36000" rtlCol="0">
              <a:noAutofit/>
            </a:bodyPr>
            <a:p>
              <a:r>
                <a:rPr lang="zh-CN" altLang="en-US" sz="1200" b="1" dirty="0">
                  <a:solidFill>
                    <a:srgbClr val="000000"/>
                  </a:solidFill>
                  <a:latin typeface="华文楷体" panose="02010600040101010101" pitchFamily="2" charset="-122"/>
                </a:rPr>
                <a:t>千兆</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1272" name="TextBox 74"/>
            <p:cNvSpPr txBox="1"/>
            <p:nvPr/>
          </p:nvSpPr>
          <p:spPr>
            <a:xfrm>
              <a:off x="3264370" y="2992588"/>
              <a:ext cx="496783" cy="276932"/>
            </a:xfrm>
            <a:prstGeom prst="rect">
              <a:avLst/>
            </a:prstGeom>
            <a:noFill/>
          </p:spPr>
          <p:txBody>
            <a:bodyPr wrap="square" lIns="36000" rIns="36000" rtlCol="0">
              <a:noAutofit/>
            </a:bodyPr>
            <a:p>
              <a:r>
                <a:rPr lang="zh-CN" altLang="en-US" sz="1200" b="1" dirty="0">
                  <a:solidFill>
                    <a:srgbClr val="000000"/>
                  </a:solidFill>
                  <a:latin typeface="华文楷体" panose="02010600040101010101" pitchFamily="2" charset="-122"/>
                </a:rPr>
                <a:t>千兆</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1273" name="TextBox 75"/>
            <p:cNvSpPr txBox="1"/>
            <p:nvPr/>
          </p:nvSpPr>
          <p:spPr>
            <a:xfrm>
              <a:off x="3801533" y="2992587"/>
              <a:ext cx="496783" cy="276932"/>
            </a:xfrm>
            <a:prstGeom prst="rect">
              <a:avLst/>
            </a:prstGeom>
            <a:noFill/>
          </p:spPr>
          <p:txBody>
            <a:bodyPr wrap="square" lIns="36000" rIns="36000" rtlCol="0">
              <a:noAutofit/>
            </a:bodyPr>
            <a:p>
              <a:r>
                <a:rPr lang="zh-CN" altLang="en-US" sz="1200" b="1" dirty="0">
                  <a:solidFill>
                    <a:srgbClr val="000000"/>
                  </a:solidFill>
                  <a:latin typeface="华文楷体" panose="02010600040101010101" pitchFamily="2" charset="-122"/>
                </a:rPr>
                <a:t>千兆</a:t>
              </a:r>
              <a:endParaRPr lang="en-US" sz="1200" b="1" dirty="0">
                <a:solidFill>
                  <a:srgbClr val="000000"/>
                </a:solidFill>
                <a:latin typeface="华文楷体" panose="02010600040101010101" pitchFamily="2" charset="-122"/>
                <a:ea typeface="华文楷体" panose="02010600040101010101" pitchFamily="2" charset="-122"/>
              </a:endParaRPr>
            </a:p>
          </p:txBody>
        </p:sp>
        <p:sp>
          <p:nvSpPr>
            <p:cNvPr id="1051274" name="Rectangle 97"/>
            <p:cNvSpPr/>
            <p:nvPr/>
          </p:nvSpPr>
          <p:spPr>
            <a:xfrm>
              <a:off x="5443280" y="2273734"/>
              <a:ext cx="514910" cy="283039"/>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2060"/>
                  </a:solidFill>
                  <a:latin typeface="华文楷体" panose="02010600040101010101" pitchFamily="2" charset="-122"/>
                </a:rPr>
                <a:t>……</a:t>
              </a:r>
              <a:endParaRPr lang="en-US" sz="1200" dirty="0">
                <a:solidFill>
                  <a:srgbClr val="002060"/>
                </a:solidFill>
                <a:latin typeface="华文楷体" panose="02010600040101010101" pitchFamily="2" charset="-122"/>
                <a:ea typeface="华文楷体" panose="02010600040101010101" pitchFamily="2" charset="-122"/>
              </a:endParaRPr>
            </a:p>
          </p:txBody>
        </p:sp>
        <p:cxnSp>
          <p:nvCxnSpPr>
            <p:cNvPr id="3146149" name="Straight Connector 84"/>
            <p:cNvCxnSpPr>
              <a:stCxn id="1051274" idx="2"/>
            </p:cNvCxnSpPr>
            <p:nvPr/>
          </p:nvCxnSpPr>
          <p:spPr>
            <a:xfrm flipH="1">
              <a:off x="3948321" y="2556772"/>
              <a:ext cx="1752414" cy="898169"/>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150" name="Straight Connector 86"/>
            <p:cNvCxnSpPr/>
            <p:nvPr/>
          </p:nvCxnSpPr>
          <p:spPr>
            <a:xfrm>
              <a:off x="3233744" y="2572982"/>
              <a:ext cx="591250" cy="886429"/>
            </a:xfrm>
            <a:prstGeom prst="line">
              <a:avLst/>
            </a:prstGeom>
            <a:ln>
              <a:prstDash val="lgDash"/>
              <a:tailEnd type="none"/>
            </a:ln>
          </p:spPr>
          <p:style>
            <a:lnRef idx="1">
              <a:schemeClr val="dk1"/>
            </a:lnRef>
            <a:fillRef idx="0">
              <a:schemeClr val="dk1"/>
            </a:fillRef>
            <a:effectRef idx="0">
              <a:schemeClr val="dk1"/>
            </a:effectRef>
            <a:fontRef idx="minor">
              <a:schemeClr val="tx1"/>
            </a:fontRef>
          </p:style>
        </p:cxnSp>
        <p:cxnSp>
          <p:nvCxnSpPr>
            <p:cNvPr id="3146151" name="Straight Connector 87"/>
            <p:cNvCxnSpPr/>
            <p:nvPr/>
          </p:nvCxnSpPr>
          <p:spPr>
            <a:xfrm flipH="1">
              <a:off x="3974698" y="2580739"/>
              <a:ext cx="918303" cy="847587"/>
            </a:xfrm>
            <a:prstGeom prst="line">
              <a:avLst/>
            </a:prstGeom>
            <a:ln>
              <a:prstDash val="lgDash"/>
              <a:tailEnd type="none"/>
            </a:ln>
          </p:spPr>
          <p:style>
            <a:lnRef idx="1">
              <a:schemeClr val="dk1"/>
            </a:lnRef>
            <a:fillRef idx="0">
              <a:schemeClr val="dk1"/>
            </a:fillRef>
            <a:effectRef idx="0">
              <a:schemeClr val="dk1"/>
            </a:effectRef>
            <a:fontRef idx="minor">
              <a:schemeClr val="tx1"/>
            </a:fontRef>
          </p:style>
        </p:cxnSp>
        <p:cxnSp>
          <p:nvCxnSpPr>
            <p:cNvPr id="3146152" name="Curved Connector 89"/>
            <p:cNvCxnSpPr/>
            <p:nvPr/>
          </p:nvCxnSpPr>
          <p:spPr>
            <a:xfrm rot="16200000" flipH="1">
              <a:off x="1761559" y="1432517"/>
              <a:ext cx="915998" cy="3246048"/>
            </a:xfrm>
            <a:prstGeom prst="curvedConnector2">
              <a:avLst/>
            </a:prstGeom>
            <a:ln>
              <a:prstDash val="lgDash"/>
              <a:tailEnd type="none"/>
            </a:ln>
          </p:spPr>
          <p:style>
            <a:lnRef idx="1">
              <a:schemeClr val="dk1"/>
            </a:lnRef>
            <a:fillRef idx="0">
              <a:schemeClr val="dk1"/>
            </a:fillRef>
            <a:effectRef idx="0">
              <a:schemeClr val="dk1"/>
            </a:effectRef>
            <a:fontRef idx="minor">
              <a:schemeClr val="tx1"/>
            </a:fontRef>
          </p:style>
        </p:cxnSp>
        <p:cxnSp>
          <p:nvCxnSpPr>
            <p:cNvPr id="3146153" name="Straight Connector 63"/>
            <p:cNvCxnSpPr>
              <a:endCxn id="1051252" idx="0"/>
            </p:cNvCxnSpPr>
            <p:nvPr/>
          </p:nvCxnSpPr>
          <p:spPr>
            <a:xfrm flipH="1">
              <a:off x="3923120" y="2592763"/>
              <a:ext cx="1905656" cy="877105"/>
            </a:xfrm>
            <a:prstGeom prst="line">
              <a:avLst/>
            </a:prstGeom>
            <a:ln>
              <a:prstDash val="lgDash"/>
              <a:tailEnd type="none"/>
            </a:ln>
          </p:spPr>
          <p:style>
            <a:lnRef idx="1">
              <a:schemeClr val="dk1"/>
            </a:lnRef>
            <a:fillRef idx="0">
              <a:schemeClr val="dk1"/>
            </a:fillRef>
            <a:effectRef idx="0">
              <a:schemeClr val="dk1"/>
            </a:effectRef>
            <a:fontRef idx="minor">
              <a:schemeClr val="tx1"/>
            </a:fontRef>
          </p:style>
        </p:cxnSp>
      </p:grpSp>
      <p:sp>
        <p:nvSpPr>
          <p:cNvPr id="1051275" name="Freeform 67"/>
          <p:cNvSpPr/>
          <p:nvPr/>
        </p:nvSpPr>
        <p:spPr>
          <a:xfrm>
            <a:off x="4081651" y="2004958"/>
            <a:ext cx="2933121" cy="1421329"/>
          </a:xfrm>
          <a:custGeom>
            <a:avLst/>
            <a:gdLst>
              <a:gd name="connsiteX0" fmla="*/ 0 w 2043112"/>
              <a:gd name="connsiteY0" fmla="*/ 1257300 h 1257300"/>
              <a:gd name="connsiteX1" fmla="*/ 1743075 w 2043112"/>
              <a:gd name="connsiteY1" fmla="*/ 728662 h 1257300"/>
              <a:gd name="connsiteX2" fmla="*/ 1628775 w 2043112"/>
              <a:gd name="connsiteY2" fmla="*/ 257175 h 1257300"/>
              <a:gd name="connsiteX3" fmla="*/ 2043112 w 2043112"/>
              <a:gd name="connsiteY3" fmla="*/ 0 h 1257300"/>
            </a:gdLst>
            <a:ahLst/>
            <a:cxnLst>
              <a:cxn ang="0">
                <a:pos x="connsiteX0" y="connsiteY0"/>
              </a:cxn>
              <a:cxn ang="0">
                <a:pos x="connsiteX1" y="connsiteY1"/>
              </a:cxn>
              <a:cxn ang="0">
                <a:pos x="connsiteX2" y="connsiteY2"/>
              </a:cxn>
              <a:cxn ang="0">
                <a:pos x="connsiteX3" y="connsiteY3"/>
              </a:cxn>
            </a:cxnLst>
            <a:rect l="l" t="t" r="r" b="b"/>
            <a:pathLst>
              <a:path w="2043112" h="1257300">
                <a:moveTo>
                  <a:pt x="0" y="1257300"/>
                </a:moveTo>
                <a:cubicBezTo>
                  <a:pt x="735806" y="1076324"/>
                  <a:pt x="1471613" y="895349"/>
                  <a:pt x="1743075" y="728662"/>
                </a:cubicBezTo>
                <a:cubicBezTo>
                  <a:pt x="2014537" y="561975"/>
                  <a:pt x="1578769" y="378619"/>
                  <a:pt x="1628775" y="257175"/>
                </a:cubicBezTo>
                <a:cubicBezTo>
                  <a:pt x="1678781" y="135731"/>
                  <a:pt x="1860946" y="67865"/>
                  <a:pt x="2043112" y="0"/>
                </a:cubicBezTo>
              </a:path>
            </a:pathLst>
          </a:custGeom>
          <a:ln>
            <a:prstDash val="lgDash"/>
          </a:ln>
        </p:spPr>
        <p:style>
          <a:lnRef idx="1">
            <a:schemeClr val="dk1"/>
          </a:lnRef>
          <a:fillRef idx="0">
            <a:schemeClr val="dk1"/>
          </a:fillRef>
          <a:effectRef idx="0">
            <a:schemeClr val="dk1"/>
          </a:effectRef>
          <a:fontRef idx="minor">
            <a:schemeClr val="tx1"/>
          </a:fontRef>
        </p:style>
        <p:txBody>
          <a:bodyPr rtlCol="0" anchor="ctr"/>
          <a:p>
            <a:pPr algn="ctr"/>
            <a:endParaRPr lang="en-US">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498" name=""/>
        <p:cNvGrpSpPr/>
        <p:nvPr/>
      </p:nvGrpSpPr>
      <p:grpSpPr>
        <a:xfrm>
          <a:off x="0" y="0"/>
          <a:ext cx="0" cy="0"/>
          <a:chOff x="0" y="0"/>
          <a:chExt cx="0" cy="0"/>
        </a:xfrm>
      </p:grpSpPr>
      <p:sp>
        <p:nvSpPr>
          <p:cNvPr id="1051276" name="Title 1"/>
          <p:cNvSpPr>
            <a:spLocks noGrp="1"/>
          </p:cNvSpPr>
          <p:nvPr>
            <p:ph type="title"/>
          </p:nvPr>
        </p:nvSpPr>
        <p:spPr/>
        <p:txBody>
          <a:bodyPr/>
          <a:p>
            <a:r>
              <a:rPr lang="zh-CN" altLang="en-US" dirty="0">
                <a:latin typeface="+mj-ea"/>
              </a:rPr>
              <a:t>为集团江北主数据中心建立同城灾备数据中心和异地灾备中心</a:t>
            </a:r>
            <a:endParaRPr lang="en-US" dirty="0"/>
          </a:p>
        </p:txBody>
      </p:sp>
      <p:sp>
        <p:nvSpPr>
          <p:cNvPr id="1051277" name="Rectangle 24"/>
          <p:cNvSpPr>
            <a:spLocks noChangeArrowheads="1"/>
          </p:cNvSpPr>
          <p:nvPr/>
        </p:nvSpPr>
        <p:spPr bwMode="auto">
          <a:xfrm>
            <a:off x="390002" y="819829"/>
            <a:ext cx="9126000" cy="994976"/>
          </a:xfrm>
          <a:prstGeom prst="rect">
            <a:avLst/>
          </a:prstGeom>
          <a:noFill/>
          <a:ln w="9525">
            <a:solidFill>
              <a:schemeClr val="tx1"/>
            </a:solidFill>
            <a:miter lim="800000"/>
          </a:ln>
        </p:spPr>
        <p:txBody>
          <a:bodyPr lIns="90000" tIns="90000" rIns="90000" bIns="90000" anchor="ctr"/>
          <a:p>
            <a:pPr marL="285750" indent="-285750" eaLnBrk="0" fontAlgn="base" hangingPunct="0">
              <a:spcBef>
                <a:spcPct val="0"/>
              </a:spcBef>
              <a:spcAft>
                <a:spcPts val="300"/>
              </a:spcAft>
              <a:buFont typeface="Arial" panose="020B0604020202020204" pitchFamily="34" charset="0"/>
              <a:buChar char="•"/>
              <a:tabLst>
                <a:tab pos="6367145" algn="l"/>
              </a:tabLst>
            </a:pPr>
            <a:r>
              <a:rPr lang="zh-CN" altLang="en-US" sz="1400" kern="0" dirty="0">
                <a:solidFill>
                  <a:srgbClr val="000000"/>
                </a:solidFill>
                <a:latin typeface="华文楷体" panose="02010600040101010101" pitchFamily="2" charset="-122"/>
              </a:rPr>
              <a:t>某大型集团主数据中心与异地灾备中心采用集群的方式满足业务应用的需要。数据备份中心用于确保业务系统快速恢复，应用容灾中心能够即时接管主数据中心关键职能以应对紧急状态；</a:t>
            </a:r>
            <a:endParaRPr lang="en-US" altLang="zh-CN" sz="1400" kern="0" dirty="0">
              <a:solidFill>
                <a:srgbClr val="000000"/>
              </a:solidFill>
              <a:latin typeface="华文楷体" panose="02010600040101010101" pitchFamily="2" charset="-122"/>
            </a:endParaRPr>
          </a:p>
          <a:p>
            <a:pPr marL="285750" indent="-285750" eaLnBrk="0" fontAlgn="base" hangingPunct="0">
              <a:spcBef>
                <a:spcPct val="0"/>
              </a:spcBef>
              <a:spcAft>
                <a:spcPts val="300"/>
              </a:spcAft>
              <a:buFont typeface="Arial" panose="020B0604020202020204" pitchFamily="34" charset="0"/>
              <a:buChar char="•"/>
              <a:tabLst>
                <a:tab pos="6367145" algn="l"/>
              </a:tabLst>
            </a:pPr>
            <a:r>
              <a:rPr lang="zh-CN" altLang="en-US" sz="1400" kern="0" dirty="0">
                <a:solidFill>
                  <a:srgbClr val="000000"/>
                </a:solidFill>
                <a:latin typeface="华文楷体" panose="02010600040101010101" pitchFamily="2" charset="-122"/>
              </a:rPr>
              <a:t>同城数据集灾备中心在哈市建设；</a:t>
            </a:r>
            <a:endParaRPr lang="en-US" altLang="zh-CN" sz="1400" kern="0" dirty="0">
              <a:solidFill>
                <a:srgbClr val="000000"/>
              </a:solidFill>
              <a:latin typeface="华文楷体" panose="02010600040101010101" pitchFamily="2" charset="-122"/>
            </a:endParaRPr>
          </a:p>
          <a:p>
            <a:pPr marL="285750" indent="-285750" eaLnBrk="0" fontAlgn="base" hangingPunct="0">
              <a:spcBef>
                <a:spcPct val="0"/>
              </a:spcBef>
              <a:spcAft>
                <a:spcPts val="300"/>
              </a:spcAft>
              <a:buFont typeface="Arial" panose="020B0604020202020204" pitchFamily="34" charset="0"/>
              <a:buChar char="•"/>
              <a:tabLst>
                <a:tab pos="6367145" algn="l"/>
              </a:tabLst>
            </a:pPr>
            <a:r>
              <a:rPr lang="zh-CN" altLang="en-US" sz="1400" kern="0" dirty="0">
                <a:solidFill>
                  <a:srgbClr val="000000"/>
                </a:solidFill>
                <a:latin typeface="华文楷体" panose="02010600040101010101" pitchFamily="2" charset="-122"/>
              </a:rPr>
              <a:t>异地应用级灾备中心可择机考虑利用异地业务聚集地所属企业机房改造完成；</a:t>
            </a:r>
            <a:endParaRPr lang="en-US" altLang="zh-CN" sz="1400" kern="0" dirty="0">
              <a:solidFill>
                <a:srgbClr val="000000"/>
              </a:solidFill>
              <a:latin typeface="华文楷体" panose="02010600040101010101" pitchFamily="2" charset="-122"/>
            </a:endParaRPr>
          </a:p>
        </p:txBody>
      </p:sp>
      <p:sp>
        <p:nvSpPr>
          <p:cNvPr id="1051278" name="Rectangle 41"/>
          <p:cNvSpPr>
            <a:spLocks noChangeArrowheads="1"/>
          </p:cNvSpPr>
          <p:nvPr/>
        </p:nvSpPr>
        <p:spPr bwMode="auto">
          <a:xfrm>
            <a:off x="7099066" y="2445868"/>
            <a:ext cx="2165240" cy="3320352"/>
          </a:xfrm>
          <a:prstGeom prst="rect">
            <a:avLst/>
          </a:prstGeom>
          <a:solidFill>
            <a:srgbClr val="BABABA"/>
          </a:solidFill>
          <a:ln w="12700">
            <a:solidFill>
              <a:srgbClr val="000000"/>
            </a:solidFill>
            <a:prstDash val="lgDash"/>
            <a:miter lim="800000"/>
          </a:ln>
          <a:effectLst/>
        </p:spPr>
        <p:txBody>
          <a:bodyPr wrap="none" anchor="ct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79" name="Line 44"/>
          <p:cNvSpPr>
            <a:spLocks noChangeShapeType="1"/>
          </p:cNvSpPr>
          <p:nvPr/>
        </p:nvSpPr>
        <p:spPr bwMode="auto">
          <a:xfrm>
            <a:off x="7471160" y="3244114"/>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0" name="Line 45"/>
          <p:cNvSpPr>
            <a:spLocks noChangeShapeType="1"/>
          </p:cNvSpPr>
          <p:nvPr/>
        </p:nvSpPr>
        <p:spPr bwMode="auto">
          <a:xfrm>
            <a:off x="7910953" y="3251181"/>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1" name="Line 48"/>
          <p:cNvSpPr>
            <a:spLocks noChangeShapeType="1"/>
          </p:cNvSpPr>
          <p:nvPr/>
        </p:nvSpPr>
        <p:spPr bwMode="auto">
          <a:xfrm>
            <a:off x="8510039" y="3270084"/>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2" name="Line 49"/>
          <p:cNvSpPr>
            <a:spLocks noChangeShapeType="1"/>
          </p:cNvSpPr>
          <p:nvPr/>
        </p:nvSpPr>
        <p:spPr bwMode="auto">
          <a:xfrm>
            <a:off x="8866899" y="3276937"/>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3" name="Line 52"/>
          <p:cNvSpPr>
            <a:spLocks noChangeShapeType="1"/>
          </p:cNvSpPr>
          <p:nvPr/>
        </p:nvSpPr>
        <p:spPr bwMode="auto">
          <a:xfrm>
            <a:off x="7393745" y="4058323"/>
            <a:ext cx="0" cy="16679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4" name="Line 53"/>
          <p:cNvSpPr>
            <a:spLocks noChangeShapeType="1"/>
          </p:cNvSpPr>
          <p:nvPr/>
        </p:nvSpPr>
        <p:spPr bwMode="auto">
          <a:xfrm>
            <a:off x="7384277" y="4225063"/>
            <a:ext cx="490417"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5" name="Line 54"/>
          <p:cNvSpPr>
            <a:spLocks noChangeShapeType="1"/>
          </p:cNvSpPr>
          <p:nvPr/>
        </p:nvSpPr>
        <p:spPr bwMode="auto">
          <a:xfrm>
            <a:off x="7884163" y="4047016"/>
            <a:ext cx="0" cy="178097"/>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6" name="Line 55"/>
          <p:cNvSpPr>
            <a:spLocks noChangeShapeType="1"/>
          </p:cNvSpPr>
          <p:nvPr/>
        </p:nvSpPr>
        <p:spPr bwMode="auto">
          <a:xfrm>
            <a:off x="7604151" y="4234982"/>
            <a:ext cx="0" cy="251598"/>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7" name="Line 56"/>
          <p:cNvSpPr>
            <a:spLocks noChangeShapeType="1"/>
          </p:cNvSpPr>
          <p:nvPr/>
        </p:nvSpPr>
        <p:spPr bwMode="auto">
          <a:xfrm>
            <a:off x="7662685" y="4225063"/>
            <a:ext cx="0" cy="271387"/>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8" name="Line 57"/>
          <p:cNvSpPr>
            <a:spLocks noChangeShapeType="1"/>
          </p:cNvSpPr>
          <p:nvPr/>
        </p:nvSpPr>
        <p:spPr bwMode="auto">
          <a:xfrm>
            <a:off x="8430373" y="4083555"/>
            <a:ext cx="0" cy="16679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89" name="Line 58"/>
          <p:cNvSpPr>
            <a:spLocks noChangeShapeType="1"/>
          </p:cNvSpPr>
          <p:nvPr/>
        </p:nvSpPr>
        <p:spPr bwMode="auto">
          <a:xfrm>
            <a:off x="8431957" y="4250295"/>
            <a:ext cx="490417"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0" name="Line 59"/>
          <p:cNvSpPr>
            <a:spLocks noChangeShapeType="1"/>
          </p:cNvSpPr>
          <p:nvPr/>
        </p:nvSpPr>
        <p:spPr bwMode="auto">
          <a:xfrm>
            <a:off x="8920790" y="4072247"/>
            <a:ext cx="0" cy="178097"/>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1" name="Line 60"/>
          <p:cNvSpPr>
            <a:spLocks noChangeShapeType="1"/>
          </p:cNvSpPr>
          <p:nvPr/>
        </p:nvSpPr>
        <p:spPr bwMode="auto">
          <a:xfrm>
            <a:off x="8651851" y="4260216"/>
            <a:ext cx="0" cy="251598"/>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2" name="Line 61"/>
          <p:cNvSpPr>
            <a:spLocks noChangeShapeType="1"/>
          </p:cNvSpPr>
          <p:nvPr/>
        </p:nvSpPr>
        <p:spPr bwMode="auto">
          <a:xfrm>
            <a:off x="8710385" y="4250295"/>
            <a:ext cx="0" cy="271387"/>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3" name="Text Box 62"/>
          <p:cNvSpPr txBox="1">
            <a:spLocks noChangeArrowheads="1"/>
          </p:cNvSpPr>
          <p:nvPr/>
        </p:nvSpPr>
        <p:spPr bwMode="auto">
          <a:xfrm>
            <a:off x="7162224" y="4761352"/>
            <a:ext cx="893434" cy="370840"/>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000" dirty="0">
                <a:solidFill>
                  <a:srgbClr val="000000"/>
                </a:solidFill>
                <a:latin typeface="华文楷体" panose="02010600040101010101" pitchFamily="2" charset="-122"/>
                <a:cs typeface="Arial" panose="020B0604020202020204" pitchFamily="34" charset="0"/>
              </a:rPr>
              <a:t>光纤交换机</a:t>
            </a:r>
            <a:endParaRPr lang="zh-CN" altLang="en-US" sz="1000" dirty="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000" dirty="0">
                <a:solidFill>
                  <a:srgbClr val="000000"/>
                </a:solidFill>
                <a:latin typeface="华文楷体" panose="02010600040101010101" pitchFamily="2" charset="-122"/>
                <a:cs typeface="Arial" panose="020B0604020202020204" pitchFamily="34" charset="0"/>
              </a:rPr>
              <a:t>（</a:t>
            </a:r>
            <a:r>
              <a:rPr lang="en-US" altLang="zh-CN" sz="1000" dirty="0">
                <a:solidFill>
                  <a:srgbClr val="000000"/>
                </a:solidFill>
                <a:latin typeface="华文楷体" panose="02010600040101010101" pitchFamily="2" charset="-122"/>
                <a:cs typeface="Arial" panose="020B0604020202020204" pitchFamily="34" charset="0"/>
              </a:rPr>
              <a:t>FC SAN</a:t>
            </a:r>
            <a:r>
              <a:rPr lang="zh-CN" altLang="en-US" sz="1000" dirty="0">
                <a:solidFill>
                  <a:srgbClr val="000000"/>
                </a:solidFill>
                <a:latin typeface="华文楷体" panose="02010600040101010101" pitchFamily="2" charset="-122"/>
                <a:cs typeface="Arial" panose="020B0604020202020204" pitchFamily="34" charset="0"/>
              </a:rPr>
              <a:t>）</a:t>
            </a:r>
            <a:endParaRPr lang="zh-CN" altLang="en-US" sz="1000" dirty="0">
              <a:solidFill>
                <a:srgbClr val="000000"/>
              </a:solidFill>
              <a:latin typeface="华文楷体" panose="02010600040101010101" pitchFamily="2" charset="-122"/>
              <a:cs typeface="Arial" panose="020B0604020202020204" pitchFamily="34" charset="0"/>
            </a:endParaRPr>
          </a:p>
        </p:txBody>
      </p:sp>
      <p:sp>
        <p:nvSpPr>
          <p:cNvPr id="1051294" name="Text Box 63"/>
          <p:cNvSpPr txBox="1">
            <a:spLocks noChangeArrowheads="1"/>
          </p:cNvSpPr>
          <p:nvPr/>
        </p:nvSpPr>
        <p:spPr bwMode="auto">
          <a:xfrm>
            <a:off x="8170737" y="4711877"/>
            <a:ext cx="1122680" cy="370841"/>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1000" dirty="0">
                <a:solidFill>
                  <a:srgbClr val="000000"/>
                </a:solidFill>
                <a:latin typeface="华文楷体" panose="02010600040101010101" pitchFamily="2" charset="-122"/>
                <a:cs typeface="Arial" panose="020B0604020202020204" pitchFamily="34" charset="0"/>
              </a:rPr>
              <a:t>IP</a:t>
            </a:r>
            <a:r>
              <a:rPr lang="zh-CN" altLang="en-US" sz="1000" dirty="0">
                <a:solidFill>
                  <a:srgbClr val="000000"/>
                </a:solidFill>
                <a:latin typeface="华文楷体" panose="02010600040101010101" pitchFamily="2" charset="-122"/>
                <a:cs typeface="Arial" panose="020B0604020202020204" pitchFamily="34" charset="0"/>
              </a:rPr>
              <a:t>交换机</a:t>
            </a:r>
            <a:endParaRPr lang="zh-CN" altLang="en-US" sz="1000" dirty="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000" dirty="0">
                <a:solidFill>
                  <a:srgbClr val="000000"/>
                </a:solidFill>
                <a:latin typeface="华文楷体" panose="02010600040101010101" pitchFamily="2" charset="-122"/>
                <a:cs typeface="Arial" panose="020B0604020202020204" pitchFamily="34" charset="0"/>
              </a:rPr>
              <a:t>（</a:t>
            </a:r>
            <a:r>
              <a:rPr lang="en-US" altLang="zh-CN" sz="1000" dirty="0">
                <a:solidFill>
                  <a:srgbClr val="000000"/>
                </a:solidFill>
                <a:latin typeface="华文楷体" panose="02010600040101010101" pitchFamily="2" charset="-122"/>
                <a:cs typeface="Arial" panose="020B0604020202020204" pitchFamily="34" charset="0"/>
              </a:rPr>
              <a:t>iSCSI</a:t>
            </a:r>
            <a:r>
              <a:rPr lang="zh-CN" altLang="en-US" sz="1000" dirty="0">
                <a:solidFill>
                  <a:srgbClr val="000000"/>
                </a:solidFill>
                <a:latin typeface="华文楷体" panose="02010600040101010101" pitchFamily="2" charset="-122"/>
                <a:cs typeface="Arial" panose="020B0604020202020204" pitchFamily="34" charset="0"/>
              </a:rPr>
              <a:t>、</a:t>
            </a:r>
            <a:r>
              <a:rPr lang="en-US" altLang="zh-CN" sz="1000" dirty="0">
                <a:solidFill>
                  <a:srgbClr val="000000"/>
                </a:solidFill>
                <a:latin typeface="华文楷体" panose="02010600040101010101" pitchFamily="2" charset="-122"/>
                <a:cs typeface="Arial" panose="020B0604020202020204" pitchFamily="34" charset="0"/>
              </a:rPr>
              <a:t>NAS</a:t>
            </a:r>
            <a:r>
              <a:rPr lang="zh-CN" altLang="en-US" sz="1000" dirty="0">
                <a:solidFill>
                  <a:srgbClr val="000000"/>
                </a:solidFill>
                <a:latin typeface="华文楷体" panose="02010600040101010101" pitchFamily="2" charset="-122"/>
                <a:cs typeface="Arial" panose="020B0604020202020204" pitchFamily="34" charset="0"/>
              </a:rPr>
              <a:t>）</a:t>
            </a:r>
            <a:endParaRPr lang="zh-CN" altLang="en-US" sz="1000" dirty="0">
              <a:solidFill>
                <a:srgbClr val="000000"/>
              </a:solidFill>
              <a:latin typeface="华文楷体" panose="02010600040101010101" pitchFamily="2" charset="-122"/>
              <a:cs typeface="Arial" panose="020B0604020202020204" pitchFamily="34" charset="0"/>
            </a:endParaRPr>
          </a:p>
        </p:txBody>
      </p:sp>
      <p:sp>
        <p:nvSpPr>
          <p:cNvPr id="1051295" name="Line 64"/>
          <p:cNvSpPr>
            <a:spLocks noChangeShapeType="1"/>
          </p:cNvSpPr>
          <p:nvPr/>
        </p:nvSpPr>
        <p:spPr bwMode="auto">
          <a:xfrm>
            <a:off x="7733880" y="4589739"/>
            <a:ext cx="340127"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6" name="Line 65"/>
          <p:cNvSpPr>
            <a:spLocks noChangeShapeType="1"/>
          </p:cNvSpPr>
          <p:nvPr/>
        </p:nvSpPr>
        <p:spPr bwMode="auto">
          <a:xfrm>
            <a:off x="8080328" y="4589739"/>
            <a:ext cx="0" cy="563975"/>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7" name="Line 67"/>
          <p:cNvSpPr>
            <a:spLocks noChangeShapeType="1"/>
          </p:cNvSpPr>
          <p:nvPr/>
        </p:nvSpPr>
        <p:spPr bwMode="auto">
          <a:xfrm>
            <a:off x="7779752" y="4642037"/>
            <a:ext cx="245208"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8" name="Line 68"/>
          <p:cNvSpPr>
            <a:spLocks noChangeShapeType="1"/>
          </p:cNvSpPr>
          <p:nvPr/>
        </p:nvSpPr>
        <p:spPr bwMode="auto">
          <a:xfrm>
            <a:off x="8013886" y="4632143"/>
            <a:ext cx="0" cy="542773"/>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299" name="Line 69"/>
          <p:cNvSpPr>
            <a:spLocks noChangeShapeType="1"/>
          </p:cNvSpPr>
          <p:nvPr/>
        </p:nvSpPr>
        <p:spPr bwMode="auto">
          <a:xfrm>
            <a:off x="8217972" y="4586912"/>
            <a:ext cx="409735"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00" name="Line 70"/>
          <p:cNvSpPr>
            <a:spLocks noChangeShapeType="1"/>
          </p:cNvSpPr>
          <p:nvPr/>
        </p:nvSpPr>
        <p:spPr bwMode="auto">
          <a:xfrm>
            <a:off x="8217963" y="4586912"/>
            <a:ext cx="0" cy="563975"/>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01" name="Line 71"/>
          <p:cNvSpPr>
            <a:spLocks noChangeShapeType="1"/>
          </p:cNvSpPr>
          <p:nvPr/>
        </p:nvSpPr>
        <p:spPr bwMode="auto">
          <a:xfrm>
            <a:off x="8282844" y="4639210"/>
            <a:ext cx="325890"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02" name="Line 72"/>
          <p:cNvSpPr>
            <a:spLocks noChangeShapeType="1"/>
          </p:cNvSpPr>
          <p:nvPr/>
        </p:nvSpPr>
        <p:spPr bwMode="auto">
          <a:xfrm>
            <a:off x="8279659" y="4640624"/>
            <a:ext cx="0" cy="542773"/>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pic>
        <p:nvPicPr>
          <p:cNvPr id="2097296" name="Picture 73" descr="GB ethernet switch"/>
          <p:cNvPicPr>
            <a:picLocks noChangeAspect="1" noChangeArrowheads="1"/>
          </p:cNvPicPr>
          <p:nvPr/>
        </p:nvPicPr>
        <p:blipFill>
          <a:blip r:embed="rId1" cstate="print"/>
          <a:srcRect/>
          <a:stretch>
            <a:fillRect/>
          </a:stretch>
        </p:blipFill>
        <p:spPr bwMode="auto">
          <a:xfrm>
            <a:off x="8511082" y="4457863"/>
            <a:ext cx="346456" cy="309550"/>
          </a:xfrm>
          <a:prstGeom prst="rect">
            <a:avLst/>
          </a:prstGeom>
          <a:noFill/>
        </p:spPr>
      </p:pic>
      <p:sp>
        <p:nvSpPr>
          <p:cNvPr id="1051303" name="Text Box 76"/>
          <p:cNvSpPr txBox="1">
            <a:spLocks noChangeArrowheads="1"/>
          </p:cNvSpPr>
          <p:nvPr/>
        </p:nvSpPr>
        <p:spPr bwMode="auto">
          <a:xfrm>
            <a:off x="7681096" y="5521992"/>
            <a:ext cx="1107996" cy="276999"/>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200" dirty="0">
                <a:solidFill>
                  <a:srgbClr val="000000"/>
                </a:solidFill>
                <a:latin typeface="华文楷体" panose="02010600040101010101" pitchFamily="2" charset="-122"/>
                <a:cs typeface="Arial" panose="020B0604020202020204" pitchFamily="34" charset="0"/>
              </a:rPr>
              <a:t>异地容灾存储</a:t>
            </a:r>
            <a:endParaRPr lang="zh-CN" altLang="en-US" sz="1200" dirty="0">
              <a:solidFill>
                <a:srgbClr val="000000"/>
              </a:solidFill>
              <a:latin typeface="华文楷体" panose="02010600040101010101" pitchFamily="2" charset="-122"/>
              <a:cs typeface="Arial" panose="020B0604020202020204" pitchFamily="34" charset="0"/>
            </a:endParaRPr>
          </a:p>
        </p:txBody>
      </p:sp>
      <p:sp>
        <p:nvSpPr>
          <p:cNvPr id="1051304" name="Text Box 79"/>
          <p:cNvSpPr txBox="1">
            <a:spLocks noChangeArrowheads="1"/>
          </p:cNvSpPr>
          <p:nvPr/>
        </p:nvSpPr>
        <p:spPr bwMode="auto">
          <a:xfrm>
            <a:off x="7506241" y="2533800"/>
            <a:ext cx="1415772" cy="461665"/>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200" b="1" dirty="0">
                <a:solidFill>
                  <a:srgbClr val="003399"/>
                </a:solidFill>
                <a:latin typeface="华文楷体" panose="02010600040101010101" pitchFamily="2" charset="-122"/>
                <a:cs typeface="Arial" panose="020B0604020202020204" pitchFamily="34" charset="0"/>
              </a:rPr>
              <a:t>异地灾备中心</a:t>
            </a:r>
            <a:endParaRPr lang="en-US" altLang="zh-CN" sz="1200" b="1" dirty="0">
              <a:solidFill>
                <a:srgbClr val="003399"/>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dirty="0">
                <a:solidFill>
                  <a:srgbClr val="003399"/>
                </a:solidFill>
                <a:latin typeface="华文楷体" panose="02010600040101010101" pitchFamily="2" charset="-122"/>
                <a:cs typeface="Arial" panose="020B0604020202020204" pitchFamily="34" charset="0"/>
              </a:rPr>
              <a:t>（</a:t>
            </a:r>
            <a:r>
              <a:rPr lang="zh-CN" altLang="en-US" sz="1200" b="1" kern="0" dirty="0">
                <a:solidFill>
                  <a:srgbClr val="003399"/>
                </a:solidFill>
                <a:latin typeface="华文楷体" panose="02010600040101010101" pitchFamily="2" charset="-122"/>
                <a:cs typeface="Arial" panose="020B0604020202020204" pitchFamily="34" charset="0"/>
              </a:rPr>
              <a:t>择机待定地点）</a:t>
            </a:r>
            <a:endParaRPr lang="zh-CN" altLang="en-US" sz="1200" b="1" dirty="0">
              <a:solidFill>
                <a:srgbClr val="003399"/>
              </a:solidFill>
              <a:latin typeface="华文楷体" panose="02010600040101010101" pitchFamily="2" charset="-122"/>
              <a:cs typeface="Arial" panose="020B0604020202020204" pitchFamily="34" charset="0"/>
            </a:endParaRPr>
          </a:p>
        </p:txBody>
      </p:sp>
      <p:pic>
        <p:nvPicPr>
          <p:cNvPr id="2097297" name="Picture 10" descr="磁盘阵列"/>
          <p:cNvPicPr>
            <a:picLocks noChangeAspect="1" noChangeArrowheads="1"/>
          </p:cNvPicPr>
          <p:nvPr/>
        </p:nvPicPr>
        <p:blipFill>
          <a:blip r:embed="rId2" cstate="print"/>
          <a:srcRect/>
          <a:stretch>
            <a:fillRect/>
          </a:stretch>
        </p:blipFill>
        <p:spPr bwMode="auto">
          <a:xfrm>
            <a:off x="8045314" y="5089496"/>
            <a:ext cx="480513" cy="474867"/>
          </a:xfrm>
          <a:prstGeom prst="rect">
            <a:avLst/>
          </a:prstGeom>
          <a:noFill/>
        </p:spPr>
      </p:pic>
      <p:pic>
        <p:nvPicPr>
          <p:cNvPr id="2097298" name="Picture 9" descr="Oracle-Database"/>
          <p:cNvPicPr>
            <a:picLocks noChangeAspect="1" noChangeArrowheads="1"/>
          </p:cNvPicPr>
          <p:nvPr/>
        </p:nvPicPr>
        <p:blipFill>
          <a:blip r:embed="rId3" cstate="print"/>
          <a:srcRect/>
          <a:stretch>
            <a:fillRect/>
          </a:stretch>
        </p:blipFill>
        <p:spPr bwMode="auto">
          <a:xfrm>
            <a:off x="7850194" y="5051424"/>
            <a:ext cx="480513" cy="509096"/>
          </a:xfrm>
          <a:prstGeom prst="rect">
            <a:avLst/>
          </a:prstGeom>
          <a:noFill/>
        </p:spPr>
      </p:pic>
      <p:pic>
        <p:nvPicPr>
          <p:cNvPr id="2097299"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8691933" y="3616532"/>
            <a:ext cx="369042" cy="512913"/>
          </a:xfrm>
          <a:prstGeom prst="rect">
            <a:avLst/>
          </a:prstGeom>
          <a:noFill/>
          <a:ln>
            <a:noFill/>
          </a:ln>
        </p:spPr>
      </p:pic>
      <p:pic>
        <p:nvPicPr>
          <p:cNvPr id="2097300"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8270718" y="3616532"/>
            <a:ext cx="369042" cy="512913"/>
          </a:xfrm>
          <a:prstGeom prst="rect">
            <a:avLst/>
          </a:prstGeom>
          <a:noFill/>
          <a:ln>
            <a:noFill/>
          </a:ln>
        </p:spPr>
      </p:pic>
      <p:pic>
        <p:nvPicPr>
          <p:cNvPr id="2097301"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7675821" y="3602608"/>
            <a:ext cx="369042" cy="512913"/>
          </a:xfrm>
          <a:prstGeom prst="rect">
            <a:avLst/>
          </a:prstGeom>
          <a:noFill/>
          <a:ln>
            <a:noFill/>
          </a:ln>
        </p:spPr>
      </p:pic>
      <p:pic>
        <p:nvPicPr>
          <p:cNvPr id="2097302"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7284176" y="3602608"/>
            <a:ext cx="369042" cy="512913"/>
          </a:xfrm>
          <a:prstGeom prst="rect">
            <a:avLst/>
          </a:prstGeom>
          <a:noFill/>
          <a:ln>
            <a:noFill/>
          </a:ln>
        </p:spPr>
      </p:pic>
      <p:sp>
        <p:nvSpPr>
          <p:cNvPr id="1051305" name="AutoShape 49"/>
          <p:cNvSpPr>
            <a:spLocks noChangeArrowheads="1"/>
          </p:cNvSpPr>
          <p:nvPr/>
        </p:nvSpPr>
        <p:spPr bwMode="auto">
          <a:xfrm rot="10800000" flipV="1">
            <a:off x="7240301" y="3039407"/>
            <a:ext cx="1836000" cy="212193"/>
          </a:xfrm>
          <a:prstGeom prst="roundRect">
            <a:avLst>
              <a:gd name="adj" fmla="val 16667"/>
            </a:avLst>
          </a:prstGeom>
          <a:solidFill>
            <a:sysClr val="window" lastClr="FFFFFF"/>
          </a:solidFill>
          <a:ln w="9525">
            <a:solidFill>
              <a:srgbClr val="0000CC"/>
            </a:solidFill>
            <a:round/>
          </a:ln>
          <a:effectLst/>
        </p:spPr>
        <p:txBody>
          <a:bodyPr wrap="none" anchor="ctr"/>
          <a:p>
            <a:pPr algn="ctr" eaLnBrk="0" fontAlgn="base" hangingPunct="0">
              <a:spcBef>
                <a:spcPct val="0"/>
              </a:spcBef>
              <a:spcAft>
                <a:spcPct val="0"/>
              </a:spcAft>
            </a:pPr>
            <a:r>
              <a:rPr lang="zh-CN" altLang="en-US" sz="1000" b="1" kern="0" dirty="0">
                <a:solidFill>
                  <a:srgbClr val="003399"/>
                </a:solidFill>
                <a:latin typeface="华文楷体" panose="02010600040101010101" pitchFamily="2" charset="-122"/>
              </a:rPr>
              <a:t>局域网</a:t>
            </a:r>
            <a:r>
              <a:rPr lang="en-US" altLang="zh-CN" sz="1000" b="1" kern="0" dirty="0">
                <a:solidFill>
                  <a:srgbClr val="003399"/>
                </a:solidFill>
                <a:latin typeface="华文楷体" panose="02010600040101010101" pitchFamily="2" charset="-122"/>
              </a:rPr>
              <a:t>LAN (TCP/IP)</a:t>
            </a:r>
            <a:endParaRPr lang="zh-CN" altLang="en-US" sz="1000" b="1" kern="0" dirty="0">
              <a:solidFill>
                <a:srgbClr val="003399"/>
              </a:solidFill>
              <a:latin typeface="华文楷体" panose="02010600040101010101" pitchFamily="2" charset="-122"/>
            </a:endParaRPr>
          </a:p>
        </p:txBody>
      </p:sp>
      <p:sp>
        <p:nvSpPr>
          <p:cNvPr id="1051306" name="Text Box 119"/>
          <p:cNvSpPr txBox="1">
            <a:spLocks noChangeArrowheads="1"/>
          </p:cNvSpPr>
          <p:nvPr/>
        </p:nvSpPr>
        <p:spPr bwMode="auto">
          <a:xfrm>
            <a:off x="7936946" y="3407947"/>
            <a:ext cx="569387" cy="246221"/>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000" dirty="0">
                <a:solidFill>
                  <a:srgbClr val="003399"/>
                </a:solidFill>
                <a:latin typeface="华文楷体" panose="02010600040101010101" pitchFamily="2" charset="-122"/>
                <a:cs typeface="Arial" panose="020B0604020202020204" pitchFamily="34" charset="0"/>
              </a:rPr>
              <a:t>服务器</a:t>
            </a:r>
            <a:endParaRPr lang="zh-CN" altLang="en-US" sz="1000" dirty="0">
              <a:solidFill>
                <a:srgbClr val="003399"/>
              </a:solidFill>
              <a:latin typeface="华文楷体" panose="02010600040101010101" pitchFamily="2" charset="-122"/>
              <a:cs typeface="Arial" panose="020B0604020202020204" pitchFamily="34" charset="0"/>
            </a:endParaRPr>
          </a:p>
        </p:txBody>
      </p:sp>
      <p:sp>
        <p:nvSpPr>
          <p:cNvPr id="1051307" name="Rectangle 41"/>
          <p:cNvSpPr>
            <a:spLocks noChangeArrowheads="1"/>
          </p:cNvSpPr>
          <p:nvPr/>
        </p:nvSpPr>
        <p:spPr bwMode="auto">
          <a:xfrm>
            <a:off x="632520" y="2448922"/>
            <a:ext cx="2052000" cy="3286874"/>
          </a:xfrm>
          <a:prstGeom prst="rect">
            <a:avLst/>
          </a:prstGeom>
          <a:solidFill>
            <a:srgbClr val="BABABA"/>
          </a:solidFill>
          <a:ln w="12700">
            <a:solidFill>
              <a:srgbClr val="000000"/>
            </a:solidFill>
            <a:prstDash val="lgDash"/>
            <a:miter lim="800000"/>
          </a:ln>
          <a:effectLst/>
        </p:spPr>
        <p:txBody>
          <a:bodyPr wrap="none" anchor="ct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08" name="Text Box 79"/>
          <p:cNvSpPr txBox="1">
            <a:spLocks noChangeArrowheads="1"/>
          </p:cNvSpPr>
          <p:nvPr/>
        </p:nvSpPr>
        <p:spPr bwMode="auto">
          <a:xfrm>
            <a:off x="1028949" y="2504183"/>
            <a:ext cx="1107996" cy="461665"/>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200" b="1" kern="0" dirty="0">
                <a:solidFill>
                  <a:srgbClr val="003399"/>
                </a:solidFill>
                <a:latin typeface="华文楷体" panose="02010600040101010101" pitchFamily="2" charset="-122"/>
                <a:cs typeface="Arial" panose="020B0604020202020204" pitchFamily="34" charset="0"/>
              </a:rPr>
              <a:t>同城灾备中心</a:t>
            </a:r>
            <a:endParaRPr lang="en-US" altLang="zh-CN" sz="1200" b="1" kern="0" dirty="0">
              <a:solidFill>
                <a:srgbClr val="003399"/>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kern="0" dirty="0">
                <a:solidFill>
                  <a:srgbClr val="003399"/>
                </a:solidFill>
                <a:latin typeface="华文楷体" panose="02010600040101010101" pitchFamily="2" charset="-122"/>
                <a:cs typeface="Arial" panose="020B0604020202020204" pitchFamily="34" charset="0"/>
              </a:rPr>
              <a:t>（哈市）</a:t>
            </a:r>
            <a:endParaRPr lang="zh-CN" altLang="en-US" sz="1200" b="1" kern="0" dirty="0">
              <a:solidFill>
                <a:srgbClr val="003399"/>
              </a:solidFill>
              <a:latin typeface="华文楷体" panose="02010600040101010101" pitchFamily="2" charset="-122"/>
              <a:cs typeface="Arial" panose="020B0604020202020204" pitchFamily="34" charset="0"/>
            </a:endParaRPr>
          </a:p>
        </p:txBody>
      </p:sp>
      <p:sp>
        <p:nvSpPr>
          <p:cNvPr id="1051309" name="AutoShape 49"/>
          <p:cNvSpPr>
            <a:spLocks noChangeArrowheads="1"/>
          </p:cNvSpPr>
          <p:nvPr/>
        </p:nvSpPr>
        <p:spPr bwMode="auto">
          <a:xfrm rot="10800000" flipV="1">
            <a:off x="724161" y="3037856"/>
            <a:ext cx="1908000" cy="212193"/>
          </a:xfrm>
          <a:prstGeom prst="roundRect">
            <a:avLst>
              <a:gd name="adj" fmla="val 16667"/>
            </a:avLst>
          </a:prstGeom>
          <a:solidFill>
            <a:sysClr val="window" lastClr="FFFFFF"/>
          </a:solidFill>
          <a:ln w="9525">
            <a:solidFill>
              <a:srgbClr val="0000CC"/>
            </a:solidFill>
            <a:round/>
          </a:ln>
          <a:effectLst/>
        </p:spPr>
        <p:txBody>
          <a:bodyPr wrap="none" anchor="ctr"/>
          <a:p>
            <a:pPr algn="ctr" eaLnBrk="0" fontAlgn="base" hangingPunct="0">
              <a:spcBef>
                <a:spcPct val="0"/>
              </a:spcBef>
              <a:spcAft>
                <a:spcPct val="0"/>
              </a:spcAft>
            </a:pPr>
            <a:r>
              <a:rPr lang="zh-CN" altLang="en-US" sz="1000" b="1" kern="0" dirty="0">
                <a:solidFill>
                  <a:srgbClr val="003399"/>
                </a:solidFill>
                <a:latin typeface="华文楷体" panose="02010600040101010101" pitchFamily="2" charset="-122"/>
              </a:rPr>
              <a:t>局域网</a:t>
            </a:r>
            <a:r>
              <a:rPr lang="en-US" altLang="zh-CN" sz="1000" b="1" kern="0" dirty="0">
                <a:solidFill>
                  <a:srgbClr val="003399"/>
                </a:solidFill>
                <a:latin typeface="华文楷体" panose="02010600040101010101" pitchFamily="2" charset="-122"/>
              </a:rPr>
              <a:t>LAN (TCP/IP)</a:t>
            </a:r>
            <a:endParaRPr lang="zh-CN" altLang="en-US" sz="1000" b="1" kern="0" dirty="0">
              <a:solidFill>
                <a:srgbClr val="003399"/>
              </a:solidFill>
              <a:latin typeface="华文楷体" panose="02010600040101010101" pitchFamily="2" charset="-122"/>
            </a:endParaRPr>
          </a:p>
        </p:txBody>
      </p:sp>
      <p:sp>
        <p:nvSpPr>
          <p:cNvPr id="1051310" name="Text Box 82"/>
          <p:cNvSpPr txBox="1">
            <a:spLocks noChangeArrowheads="1"/>
          </p:cNvSpPr>
          <p:nvPr/>
        </p:nvSpPr>
        <p:spPr bwMode="auto">
          <a:xfrm>
            <a:off x="1360163" y="3678391"/>
            <a:ext cx="720070" cy="246221"/>
          </a:xfrm>
          <a:prstGeom prst="rect">
            <a:avLst/>
          </a:prstGeom>
          <a:noFill/>
          <a:ln w="12700" algn="ctr">
            <a:noFill/>
            <a:miter lim="800000"/>
          </a:ln>
          <a:effectLst/>
        </p:spPr>
        <p:txBody>
          <a:bodyPr wrap="none">
            <a:spAutoFit/>
          </a:bodyPr>
          <a:p>
            <a:pPr algn="ctr" eaLnBrk="0" fontAlgn="base" hangingPunct="0">
              <a:spcBef>
                <a:spcPct val="50000"/>
              </a:spcBef>
              <a:spcAft>
                <a:spcPct val="0"/>
              </a:spcAft>
            </a:pPr>
            <a:r>
              <a:rPr lang="en-US" altLang="zh-CN" sz="1000" kern="0" dirty="0">
                <a:solidFill>
                  <a:srgbClr val="0000CC"/>
                </a:solidFill>
                <a:latin typeface="华文楷体" panose="02010600040101010101" pitchFamily="2" charset="-122"/>
                <a:cs typeface="Arial" panose="020B0604020202020204" pitchFamily="34" charset="0"/>
              </a:rPr>
              <a:t>SAN </a:t>
            </a:r>
            <a:r>
              <a:rPr lang="zh-CN" altLang="en-US" sz="1000" kern="0" dirty="0">
                <a:solidFill>
                  <a:srgbClr val="0000CC"/>
                </a:solidFill>
                <a:latin typeface="华文楷体" panose="02010600040101010101" pitchFamily="2" charset="-122"/>
                <a:cs typeface="Arial" panose="020B0604020202020204" pitchFamily="34" charset="0"/>
              </a:rPr>
              <a:t>网络</a:t>
            </a:r>
            <a:endParaRPr lang="en-US" altLang="zh-CN" sz="1000" kern="0" dirty="0">
              <a:solidFill>
                <a:srgbClr val="0000CC"/>
              </a:solidFill>
              <a:latin typeface="华文楷体" panose="02010600040101010101" pitchFamily="2" charset="-122"/>
              <a:cs typeface="Arial" panose="020B0604020202020204" pitchFamily="34" charset="0"/>
            </a:endParaRPr>
          </a:p>
        </p:txBody>
      </p:sp>
      <p:sp>
        <p:nvSpPr>
          <p:cNvPr id="1051311" name="Text Box 101"/>
          <p:cNvSpPr txBox="1">
            <a:spLocks noChangeArrowheads="1"/>
          </p:cNvSpPr>
          <p:nvPr/>
        </p:nvSpPr>
        <p:spPr bwMode="auto">
          <a:xfrm>
            <a:off x="779296" y="4241442"/>
            <a:ext cx="806632" cy="369332"/>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900" kern="0" dirty="0">
                <a:solidFill>
                  <a:srgbClr val="000000"/>
                </a:solidFill>
                <a:latin typeface="华文楷体" panose="02010600040101010101" pitchFamily="2" charset="-122"/>
                <a:cs typeface="Arial" panose="020B0604020202020204" pitchFamily="34" charset="0"/>
              </a:rPr>
              <a:t>光纤交换机</a:t>
            </a:r>
            <a:endParaRPr lang="zh-CN" altLang="en-US" sz="900" kern="0" dirty="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900" kern="0" dirty="0">
                <a:solidFill>
                  <a:srgbClr val="000000"/>
                </a:solidFill>
                <a:latin typeface="华文楷体" panose="02010600040101010101" pitchFamily="2" charset="-122"/>
                <a:cs typeface="Arial" panose="020B0604020202020204" pitchFamily="34" charset="0"/>
              </a:rPr>
              <a:t>（</a:t>
            </a:r>
            <a:r>
              <a:rPr lang="en-US" altLang="zh-CN" sz="900" kern="0" dirty="0">
                <a:solidFill>
                  <a:srgbClr val="000000"/>
                </a:solidFill>
                <a:latin typeface="华文楷体" panose="02010600040101010101" pitchFamily="2" charset="-122"/>
                <a:cs typeface="Arial" panose="020B0604020202020204" pitchFamily="34" charset="0"/>
              </a:rPr>
              <a:t>FC SAN</a:t>
            </a:r>
            <a:r>
              <a:rPr lang="zh-CN" altLang="en-US" sz="900" kern="0" dirty="0">
                <a:solidFill>
                  <a:srgbClr val="000000"/>
                </a:solidFill>
                <a:latin typeface="华文楷体" panose="02010600040101010101" pitchFamily="2" charset="-122"/>
                <a:cs typeface="Arial" panose="020B0604020202020204" pitchFamily="34" charset="0"/>
              </a:rPr>
              <a:t>）</a:t>
            </a:r>
            <a:endParaRPr lang="zh-CN" altLang="en-US" sz="900" kern="0" dirty="0">
              <a:solidFill>
                <a:srgbClr val="000000"/>
              </a:solidFill>
              <a:latin typeface="华文楷体" panose="02010600040101010101" pitchFamily="2" charset="-122"/>
              <a:cs typeface="Arial" panose="020B0604020202020204" pitchFamily="34" charset="0"/>
            </a:endParaRPr>
          </a:p>
        </p:txBody>
      </p:sp>
      <p:sp>
        <p:nvSpPr>
          <p:cNvPr id="1051312" name="Text Box 102"/>
          <p:cNvSpPr txBox="1">
            <a:spLocks noChangeArrowheads="1"/>
          </p:cNvSpPr>
          <p:nvPr/>
        </p:nvSpPr>
        <p:spPr bwMode="auto">
          <a:xfrm>
            <a:off x="1713716" y="4238756"/>
            <a:ext cx="1002198" cy="369332"/>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900" kern="0" dirty="0">
                <a:solidFill>
                  <a:srgbClr val="000000"/>
                </a:solidFill>
                <a:latin typeface="华文楷体" panose="02010600040101010101" pitchFamily="2" charset="-122"/>
                <a:cs typeface="Arial" panose="020B0604020202020204" pitchFamily="34" charset="0"/>
              </a:rPr>
              <a:t>IP</a:t>
            </a:r>
            <a:r>
              <a:rPr lang="zh-CN" altLang="en-US" sz="900" kern="0" dirty="0">
                <a:solidFill>
                  <a:srgbClr val="000000"/>
                </a:solidFill>
                <a:latin typeface="华文楷体" panose="02010600040101010101" pitchFamily="2" charset="-122"/>
                <a:cs typeface="Arial" panose="020B0604020202020204" pitchFamily="34" charset="0"/>
              </a:rPr>
              <a:t>交换机</a:t>
            </a:r>
            <a:endParaRPr lang="zh-CN" altLang="en-US" sz="900" kern="0" dirty="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900" kern="0" dirty="0">
                <a:solidFill>
                  <a:srgbClr val="000000"/>
                </a:solidFill>
                <a:latin typeface="华文楷体" panose="02010600040101010101" pitchFamily="2" charset="-122"/>
                <a:cs typeface="Arial" panose="020B0604020202020204" pitchFamily="34" charset="0"/>
              </a:rPr>
              <a:t>（</a:t>
            </a:r>
            <a:r>
              <a:rPr lang="en-US" altLang="zh-CN" sz="900" kern="0" dirty="0" err="1">
                <a:solidFill>
                  <a:srgbClr val="000000"/>
                </a:solidFill>
                <a:latin typeface="华文楷体" panose="02010600040101010101" pitchFamily="2" charset="-122"/>
                <a:cs typeface="Arial" panose="020B0604020202020204" pitchFamily="34" charset="0"/>
              </a:rPr>
              <a:t>iSCSI</a:t>
            </a:r>
            <a:r>
              <a:rPr lang="zh-CN" altLang="en-US" sz="900" kern="0" dirty="0">
                <a:solidFill>
                  <a:srgbClr val="000000"/>
                </a:solidFill>
                <a:latin typeface="华文楷体" panose="02010600040101010101" pitchFamily="2" charset="-122"/>
                <a:cs typeface="Arial" panose="020B0604020202020204" pitchFamily="34" charset="0"/>
              </a:rPr>
              <a:t>、</a:t>
            </a:r>
            <a:r>
              <a:rPr lang="en-US" altLang="zh-CN" sz="900" kern="0" dirty="0">
                <a:solidFill>
                  <a:srgbClr val="000000"/>
                </a:solidFill>
                <a:latin typeface="华文楷体" panose="02010600040101010101" pitchFamily="2" charset="-122"/>
                <a:cs typeface="Arial" panose="020B0604020202020204" pitchFamily="34" charset="0"/>
              </a:rPr>
              <a:t>NAS</a:t>
            </a:r>
            <a:r>
              <a:rPr lang="zh-CN" altLang="en-US" sz="900" kern="0" dirty="0">
                <a:solidFill>
                  <a:srgbClr val="000000"/>
                </a:solidFill>
                <a:latin typeface="华文楷体" panose="02010600040101010101" pitchFamily="2" charset="-122"/>
                <a:cs typeface="Arial" panose="020B0604020202020204" pitchFamily="34" charset="0"/>
              </a:rPr>
              <a:t>）</a:t>
            </a:r>
            <a:endParaRPr lang="zh-CN" altLang="en-US" sz="900" kern="0" dirty="0">
              <a:solidFill>
                <a:srgbClr val="000000"/>
              </a:solidFill>
              <a:latin typeface="华文楷体" panose="02010600040101010101" pitchFamily="2" charset="-122"/>
              <a:cs typeface="Arial" panose="020B0604020202020204" pitchFamily="34" charset="0"/>
            </a:endParaRPr>
          </a:p>
        </p:txBody>
      </p:sp>
      <p:sp>
        <p:nvSpPr>
          <p:cNvPr id="1051313" name="Line 106"/>
          <p:cNvSpPr>
            <a:spLocks noChangeShapeType="1"/>
          </p:cNvSpPr>
          <p:nvPr/>
        </p:nvSpPr>
        <p:spPr bwMode="auto">
          <a:xfrm>
            <a:off x="1318367" y="4102465"/>
            <a:ext cx="211490"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200" kern="0">
              <a:solidFill>
                <a:sysClr val="windowText" lastClr="000000"/>
              </a:solidFill>
              <a:latin typeface="华文楷体" panose="02010600040101010101" pitchFamily="2" charset="-122"/>
            </a:endParaRPr>
          </a:p>
        </p:txBody>
      </p:sp>
      <p:sp>
        <p:nvSpPr>
          <p:cNvPr id="1051314" name="Line 107"/>
          <p:cNvSpPr>
            <a:spLocks noChangeShapeType="1"/>
          </p:cNvSpPr>
          <p:nvPr/>
        </p:nvSpPr>
        <p:spPr bwMode="auto">
          <a:xfrm>
            <a:off x="1520302" y="4093930"/>
            <a:ext cx="0" cy="255421"/>
          </a:xfrm>
          <a:prstGeom prst="line">
            <a:avLst/>
          </a:prstGeom>
          <a:noFill/>
          <a:ln w="15875">
            <a:solidFill>
              <a:srgbClr val="FF6600"/>
            </a:solidFill>
            <a:round/>
          </a:ln>
          <a:effectLst/>
        </p:spPr>
        <p:txBody>
          <a:bodyPr wrap="square">
            <a:spAutoFit/>
          </a:bodyPr>
          <a:p>
            <a:pPr eaLnBrk="0" fontAlgn="base" hangingPunct="0">
              <a:spcBef>
                <a:spcPct val="0"/>
              </a:spcBef>
              <a:spcAft>
                <a:spcPct val="0"/>
              </a:spcAft>
            </a:pPr>
            <a:endParaRPr lang="zh-CN" altLang="en-US" sz="1200" kern="0">
              <a:solidFill>
                <a:sysClr val="windowText" lastClr="000000"/>
              </a:solidFill>
              <a:latin typeface="华文楷体" panose="02010600040101010101" pitchFamily="2" charset="-122"/>
            </a:endParaRPr>
          </a:p>
        </p:txBody>
      </p:sp>
      <p:sp>
        <p:nvSpPr>
          <p:cNvPr id="1051315" name="Line 110"/>
          <p:cNvSpPr>
            <a:spLocks noChangeShapeType="1"/>
          </p:cNvSpPr>
          <p:nvPr/>
        </p:nvSpPr>
        <p:spPr bwMode="auto">
          <a:xfrm>
            <a:off x="1752271" y="4100027"/>
            <a:ext cx="281076"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200" kern="0">
              <a:solidFill>
                <a:sysClr val="windowText" lastClr="000000"/>
              </a:solidFill>
              <a:latin typeface="华文楷体" panose="02010600040101010101" pitchFamily="2" charset="-122"/>
            </a:endParaRPr>
          </a:p>
        </p:txBody>
      </p:sp>
      <p:sp>
        <p:nvSpPr>
          <p:cNvPr id="1051316" name="Line 111"/>
          <p:cNvSpPr>
            <a:spLocks noChangeShapeType="1"/>
          </p:cNvSpPr>
          <p:nvPr/>
        </p:nvSpPr>
        <p:spPr bwMode="auto">
          <a:xfrm>
            <a:off x="1749528" y="4101264"/>
            <a:ext cx="0" cy="248107"/>
          </a:xfrm>
          <a:prstGeom prst="line">
            <a:avLst/>
          </a:prstGeom>
          <a:noFill/>
          <a:ln w="15875">
            <a:solidFill>
              <a:srgbClr val="000000"/>
            </a:solidFill>
            <a:round/>
          </a:ln>
          <a:effectLst/>
        </p:spPr>
        <p:txBody>
          <a:bodyPr wrap="square">
            <a:spAutoFit/>
          </a:bodyPr>
          <a:p>
            <a:pPr eaLnBrk="0" fontAlgn="base" hangingPunct="0">
              <a:spcBef>
                <a:spcPct val="0"/>
              </a:spcBef>
              <a:spcAft>
                <a:spcPct val="0"/>
              </a:spcAft>
            </a:pPr>
            <a:endParaRPr lang="zh-CN" altLang="en-US" sz="1200" kern="0">
              <a:solidFill>
                <a:sysClr val="windowText" lastClr="000000"/>
              </a:solidFill>
              <a:latin typeface="华文楷体" panose="02010600040101010101" pitchFamily="2" charset="-122"/>
            </a:endParaRPr>
          </a:p>
        </p:txBody>
      </p:sp>
      <p:pic>
        <p:nvPicPr>
          <p:cNvPr id="2097303" name="Picture 112" descr="GB ethernet switch"/>
          <p:cNvPicPr>
            <a:picLocks noChangeAspect="1" noChangeArrowheads="1"/>
          </p:cNvPicPr>
          <p:nvPr/>
        </p:nvPicPr>
        <p:blipFill>
          <a:blip r:embed="rId5" cstate="print"/>
          <a:srcRect/>
          <a:stretch>
            <a:fillRect/>
          </a:stretch>
        </p:blipFill>
        <p:spPr bwMode="auto">
          <a:xfrm>
            <a:off x="2014255" y="3974502"/>
            <a:ext cx="298814" cy="266985"/>
          </a:xfrm>
          <a:prstGeom prst="rect">
            <a:avLst/>
          </a:prstGeom>
          <a:noFill/>
        </p:spPr>
      </p:pic>
      <p:pic>
        <p:nvPicPr>
          <p:cNvPr id="2097304" name="Picture 113" descr="FC switch"/>
          <p:cNvPicPr>
            <a:picLocks noChangeAspect="1" noChangeArrowheads="1"/>
          </p:cNvPicPr>
          <p:nvPr/>
        </p:nvPicPr>
        <p:blipFill>
          <a:blip r:embed="rId6" cstate="print"/>
          <a:srcRect/>
          <a:stretch>
            <a:fillRect/>
          </a:stretch>
        </p:blipFill>
        <p:spPr bwMode="auto">
          <a:xfrm>
            <a:off x="1037307" y="3962267"/>
            <a:ext cx="300178" cy="269422"/>
          </a:xfrm>
          <a:prstGeom prst="rect">
            <a:avLst/>
          </a:prstGeom>
          <a:noFill/>
        </p:spPr>
      </p:pic>
      <p:sp>
        <p:nvSpPr>
          <p:cNvPr id="1051317" name="Text Box 116"/>
          <p:cNvSpPr txBox="1">
            <a:spLocks noChangeArrowheads="1"/>
          </p:cNvSpPr>
          <p:nvPr/>
        </p:nvSpPr>
        <p:spPr bwMode="auto">
          <a:xfrm>
            <a:off x="1189735" y="4542075"/>
            <a:ext cx="324128" cy="230832"/>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900" kern="0" dirty="0">
                <a:solidFill>
                  <a:srgbClr val="000000"/>
                </a:solidFill>
                <a:latin typeface="华文楷体" panose="02010600040101010101" pitchFamily="2" charset="-122"/>
                <a:cs typeface="Arial" panose="020B0604020202020204" pitchFamily="34" charset="0"/>
              </a:rPr>
              <a:t>FC</a:t>
            </a:r>
            <a:endParaRPr lang="en-US" altLang="zh-CN" sz="900" kern="0" dirty="0">
              <a:solidFill>
                <a:srgbClr val="000000"/>
              </a:solidFill>
              <a:latin typeface="华文楷体" panose="02010600040101010101" pitchFamily="2" charset="-122"/>
              <a:cs typeface="Arial" panose="020B0604020202020204" pitchFamily="34" charset="0"/>
            </a:endParaRPr>
          </a:p>
        </p:txBody>
      </p:sp>
      <p:sp>
        <p:nvSpPr>
          <p:cNvPr id="1051318" name="Text Box 122"/>
          <p:cNvSpPr txBox="1">
            <a:spLocks noChangeArrowheads="1"/>
          </p:cNvSpPr>
          <p:nvPr/>
        </p:nvSpPr>
        <p:spPr bwMode="auto">
          <a:xfrm>
            <a:off x="1813741" y="4547358"/>
            <a:ext cx="290464" cy="230832"/>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900" kern="0">
                <a:solidFill>
                  <a:srgbClr val="000000"/>
                </a:solidFill>
                <a:latin typeface="华文楷体" panose="02010600040101010101" pitchFamily="2" charset="-122"/>
                <a:cs typeface="Arial" panose="020B0604020202020204" pitchFamily="34" charset="0"/>
              </a:rPr>
              <a:t>IP</a:t>
            </a:r>
            <a:endParaRPr lang="en-US" altLang="zh-CN" sz="900" kern="0">
              <a:solidFill>
                <a:srgbClr val="000000"/>
              </a:solidFill>
              <a:latin typeface="华文楷体" panose="02010600040101010101" pitchFamily="2" charset="-122"/>
              <a:cs typeface="Arial" panose="020B0604020202020204" pitchFamily="34" charset="0"/>
            </a:endParaRPr>
          </a:p>
        </p:txBody>
      </p:sp>
      <p:sp>
        <p:nvSpPr>
          <p:cNvPr id="1051319" name="Text Box 124"/>
          <p:cNvSpPr txBox="1">
            <a:spLocks noChangeArrowheads="1"/>
          </p:cNvSpPr>
          <p:nvPr/>
        </p:nvSpPr>
        <p:spPr bwMode="auto">
          <a:xfrm>
            <a:off x="1001352" y="4791737"/>
            <a:ext cx="1313180" cy="261610"/>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100" kern="0" dirty="0">
                <a:solidFill>
                  <a:srgbClr val="000000"/>
                </a:solidFill>
                <a:latin typeface="华文楷体" panose="02010600040101010101" pitchFamily="2" charset="-122"/>
                <a:cs typeface="Arial" panose="020B0604020202020204" pitchFamily="34" charset="0"/>
              </a:rPr>
              <a:t>同城备份存储设备</a:t>
            </a:r>
            <a:endParaRPr lang="en-US" altLang="zh-CN" sz="1100" kern="0" dirty="0">
              <a:solidFill>
                <a:srgbClr val="000000"/>
              </a:solidFill>
              <a:latin typeface="华文楷体" panose="02010600040101010101" pitchFamily="2" charset="-122"/>
              <a:cs typeface="Arial" panose="020B0604020202020204" pitchFamily="34" charset="0"/>
            </a:endParaRPr>
          </a:p>
        </p:txBody>
      </p:sp>
      <p:sp>
        <p:nvSpPr>
          <p:cNvPr id="1051320" name="Oval 123"/>
          <p:cNvSpPr/>
          <p:nvPr/>
        </p:nvSpPr>
        <p:spPr bwMode="auto">
          <a:xfrm>
            <a:off x="826223" y="3630480"/>
            <a:ext cx="1609152" cy="718872"/>
          </a:xfrm>
          <a:prstGeom prst="ellipse">
            <a:avLst/>
          </a:prstGeom>
          <a:noFill/>
          <a:ln w="12700" algn="ctr">
            <a:solidFill>
              <a:sysClr val="window" lastClr="FFFFFF"/>
            </a:solidFill>
            <a:prstDash val="dashDot"/>
            <a:miter lim="800000"/>
          </a:ln>
          <a:effectLst/>
        </p:spPr>
        <p:txBody>
          <a:bodyPr lIns="82058" tIns="41029" rIns="82058" bIns="41029" rtlCol="0" anchor="b"/>
          <a:p>
            <a:pPr marL="176530" indent="-176530" algn="ctr" defTabSz="821055" eaLnBrk="0" fontAlgn="base" hangingPunct="0">
              <a:lnSpc>
                <a:spcPct val="90000"/>
              </a:lnSpc>
              <a:spcBef>
                <a:spcPct val="0"/>
              </a:spcBef>
              <a:spcAft>
                <a:spcPct val="0"/>
              </a:spcAft>
              <a:tabLst>
                <a:tab pos="180975" algn="l"/>
              </a:tabLst>
            </a:pPr>
            <a:endParaRPr lang="zh-CN" altLang="en-US" sz="1100" kern="0" dirty="0">
              <a:solidFill>
                <a:srgbClr val="FFFFFF"/>
              </a:solidFill>
              <a:latin typeface="华文楷体" panose="02010600040101010101" pitchFamily="2" charset="-122"/>
            </a:endParaRPr>
          </a:p>
        </p:txBody>
      </p:sp>
      <p:pic>
        <p:nvPicPr>
          <p:cNvPr id="2097305" name="Picture 9" descr="Oracle-Database"/>
          <p:cNvPicPr>
            <a:picLocks noChangeAspect="1" noChangeArrowheads="1"/>
          </p:cNvPicPr>
          <p:nvPr/>
        </p:nvPicPr>
        <p:blipFill>
          <a:blip r:embed="rId3" cstate="print"/>
          <a:srcRect/>
          <a:stretch>
            <a:fillRect/>
          </a:stretch>
        </p:blipFill>
        <p:spPr bwMode="auto">
          <a:xfrm>
            <a:off x="1457709" y="4337115"/>
            <a:ext cx="414436" cy="439090"/>
          </a:xfrm>
          <a:prstGeom prst="rect">
            <a:avLst/>
          </a:prstGeom>
          <a:noFill/>
        </p:spPr>
      </p:pic>
      <p:grpSp>
        <p:nvGrpSpPr>
          <p:cNvPr id="499" name="组合 188"/>
          <p:cNvGrpSpPr/>
          <p:nvPr/>
        </p:nvGrpSpPr>
        <p:grpSpPr>
          <a:xfrm>
            <a:off x="3499523" y="1988840"/>
            <a:ext cx="2798632" cy="4187112"/>
            <a:chOff x="3110294" y="1863761"/>
            <a:chExt cx="3474568" cy="4187112"/>
          </a:xfrm>
        </p:grpSpPr>
        <p:sp>
          <p:nvSpPr>
            <p:cNvPr id="1051321" name="Line 77"/>
            <p:cNvSpPr>
              <a:spLocks noChangeShapeType="1"/>
            </p:cNvSpPr>
            <p:nvPr/>
          </p:nvSpPr>
          <p:spPr bwMode="auto">
            <a:xfrm flipH="1" flipV="1">
              <a:off x="3399690" y="4591475"/>
              <a:ext cx="1790471" cy="492723"/>
            </a:xfrm>
            <a:prstGeom prst="line">
              <a:avLst/>
            </a:prstGeom>
            <a:noFill/>
            <a:ln w="15875">
              <a:solidFill>
                <a:srgbClr val="FFFFFF">
                  <a:lumMod val="50000"/>
                </a:srgbClr>
              </a:solidFill>
              <a:prstDash val="lgDash"/>
              <a:round/>
            </a:ln>
            <a:effectLst/>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2" name="Line 117"/>
            <p:cNvSpPr>
              <a:spLocks noChangeShapeType="1"/>
            </p:cNvSpPr>
            <p:nvPr/>
          </p:nvSpPr>
          <p:spPr bwMode="auto">
            <a:xfrm flipV="1">
              <a:off x="3681575" y="4191439"/>
              <a:ext cx="801711" cy="122774"/>
            </a:xfrm>
            <a:prstGeom prst="line">
              <a:avLst/>
            </a:prstGeom>
            <a:noFill/>
            <a:ln w="25400">
              <a:solidFill>
                <a:srgbClr val="002776"/>
              </a:solidFill>
              <a:prstDash val="lgDash"/>
              <a:round/>
            </a:ln>
            <a:effectLst/>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3" name="Rectangle 4"/>
            <p:cNvSpPr>
              <a:spLocks noChangeArrowheads="1"/>
            </p:cNvSpPr>
            <p:nvPr/>
          </p:nvSpPr>
          <p:spPr bwMode="auto">
            <a:xfrm>
              <a:off x="3110294" y="1883832"/>
              <a:ext cx="3474568" cy="4004803"/>
            </a:xfrm>
            <a:prstGeom prst="rect">
              <a:avLst/>
            </a:prstGeom>
            <a:solidFill>
              <a:srgbClr val="AFE8FF"/>
            </a:solidFill>
            <a:ln w="12700">
              <a:solidFill>
                <a:srgbClr val="7D0000"/>
              </a:solidFill>
              <a:prstDash val="solid"/>
              <a:miter lim="800000"/>
            </a:ln>
            <a:effectLst/>
          </p:spPr>
          <p:txBody>
            <a:bodyPr wrap="none" anchor="ct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4" name="Line 7"/>
            <p:cNvSpPr>
              <a:spLocks noChangeShapeType="1"/>
            </p:cNvSpPr>
            <p:nvPr/>
          </p:nvSpPr>
          <p:spPr bwMode="auto">
            <a:xfrm>
              <a:off x="3866642" y="2508648"/>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5" name="Line 8"/>
            <p:cNvSpPr>
              <a:spLocks noChangeShapeType="1"/>
            </p:cNvSpPr>
            <p:nvPr/>
          </p:nvSpPr>
          <p:spPr bwMode="auto">
            <a:xfrm>
              <a:off x="4423954" y="2515715"/>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6" name="Line 11"/>
            <p:cNvSpPr>
              <a:spLocks noChangeShapeType="1"/>
            </p:cNvSpPr>
            <p:nvPr/>
          </p:nvSpPr>
          <p:spPr bwMode="auto">
            <a:xfrm>
              <a:off x="5271953" y="2508648"/>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7" name="Line 12"/>
            <p:cNvSpPr>
              <a:spLocks noChangeShapeType="1"/>
            </p:cNvSpPr>
            <p:nvPr/>
          </p:nvSpPr>
          <p:spPr bwMode="auto">
            <a:xfrm>
              <a:off x="5829266" y="2515715"/>
              <a:ext cx="0" cy="344887"/>
            </a:xfrm>
            <a:prstGeom prst="line">
              <a:avLst/>
            </a:prstGeom>
            <a:noFill/>
            <a:ln w="15875">
              <a:solidFill>
                <a:srgbClr val="FFFFFF">
                  <a:lumMod val="50000"/>
                </a:srgbClr>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8" name="Line 15"/>
            <p:cNvSpPr>
              <a:spLocks noChangeShapeType="1"/>
            </p:cNvSpPr>
            <p:nvPr/>
          </p:nvSpPr>
          <p:spPr bwMode="auto">
            <a:xfrm>
              <a:off x="3782411" y="3603271"/>
              <a:ext cx="0" cy="16679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29" name="Line 16"/>
            <p:cNvSpPr>
              <a:spLocks noChangeShapeType="1"/>
            </p:cNvSpPr>
            <p:nvPr/>
          </p:nvSpPr>
          <p:spPr bwMode="auto">
            <a:xfrm>
              <a:off x="3770389" y="3770033"/>
              <a:ext cx="621465"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0" name="Line 17"/>
            <p:cNvSpPr>
              <a:spLocks noChangeShapeType="1"/>
            </p:cNvSpPr>
            <p:nvPr/>
          </p:nvSpPr>
          <p:spPr bwMode="auto">
            <a:xfrm>
              <a:off x="4403874" y="3591966"/>
              <a:ext cx="0" cy="178097"/>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1" name="Line 18"/>
            <p:cNvSpPr>
              <a:spLocks noChangeShapeType="1"/>
            </p:cNvSpPr>
            <p:nvPr/>
          </p:nvSpPr>
          <p:spPr bwMode="auto">
            <a:xfrm>
              <a:off x="4049038" y="3779957"/>
              <a:ext cx="0" cy="251598"/>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2" name="Line 19"/>
            <p:cNvSpPr>
              <a:spLocks noChangeShapeType="1"/>
            </p:cNvSpPr>
            <p:nvPr/>
          </p:nvSpPr>
          <p:spPr bwMode="auto">
            <a:xfrm>
              <a:off x="4123214" y="3770033"/>
              <a:ext cx="0" cy="271387"/>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3" name="Line 20"/>
            <p:cNvSpPr>
              <a:spLocks noChangeShapeType="1"/>
            </p:cNvSpPr>
            <p:nvPr/>
          </p:nvSpPr>
          <p:spPr bwMode="auto">
            <a:xfrm>
              <a:off x="5191734" y="3614582"/>
              <a:ext cx="0" cy="16679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4" name="Line 21"/>
            <p:cNvSpPr>
              <a:spLocks noChangeShapeType="1"/>
            </p:cNvSpPr>
            <p:nvPr/>
          </p:nvSpPr>
          <p:spPr bwMode="auto">
            <a:xfrm>
              <a:off x="5193743" y="3781341"/>
              <a:ext cx="621465"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5" name="Line 22"/>
            <p:cNvSpPr>
              <a:spLocks noChangeShapeType="1"/>
            </p:cNvSpPr>
            <p:nvPr/>
          </p:nvSpPr>
          <p:spPr bwMode="auto">
            <a:xfrm>
              <a:off x="5813196" y="3603268"/>
              <a:ext cx="0" cy="178097"/>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6" name="Line 23"/>
            <p:cNvSpPr>
              <a:spLocks noChangeShapeType="1"/>
            </p:cNvSpPr>
            <p:nvPr/>
          </p:nvSpPr>
          <p:spPr bwMode="auto">
            <a:xfrm>
              <a:off x="5472394" y="3791259"/>
              <a:ext cx="0" cy="251598"/>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7" name="Line 24"/>
            <p:cNvSpPr>
              <a:spLocks noChangeShapeType="1"/>
            </p:cNvSpPr>
            <p:nvPr/>
          </p:nvSpPr>
          <p:spPr bwMode="auto">
            <a:xfrm>
              <a:off x="5546568" y="3781341"/>
              <a:ext cx="0" cy="271387"/>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38" name="Text Box 25"/>
            <p:cNvSpPr txBox="1">
              <a:spLocks noChangeArrowheads="1"/>
            </p:cNvSpPr>
            <p:nvPr/>
          </p:nvSpPr>
          <p:spPr bwMode="auto">
            <a:xfrm>
              <a:off x="3529590" y="4348144"/>
              <a:ext cx="1109221" cy="370841"/>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000" kern="0">
                  <a:solidFill>
                    <a:srgbClr val="000000"/>
                  </a:solidFill>
                  <a:latin typeface="华文楷体" panose="02010600040101010101" pitchFamily="2" charset="-122"/>
                  <a:cs typeface="Arial" panose="020B0604020202020204" pitchFamily="34" charset="0"/>
                </a:rPr>
                <a:t>光纤交换机</a:t>
              </a:r>
              <a:endParaRPr lang="zh-CN" altLang="en-US" sz="1000" kern="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000" kern="0">
                  <a:solidFill>
                    <a:srgbClr val="000000"/>
                  </a:solidFill>
                  <a:latin typeface="华文楷体" panose="02010600040101010101" pitchFamily="2" charset="-122"/>
                  <a:cs typeface="Arial" panose="020B0604020202020204" pitchFamily="34" charset="0"/>
                </a:rPr>
                <a:t>（</a:t>
              </a:r>
              <a:r>
                <a:rPr lang="en-US" altLang="zh-CN" sz="1000" kern="0">
                  <a:solidFill>
                    <a:srgbClr val="000000"/>
                  </a:solidFill>
                  <a:latin typeface="华文楷体" panose="02010600040101010101" pitchFamily="2" charset="-122"/>
                  <a:cs typeface="Arial" panose="020B0604020202020204" pitchFamily="34" charset="0"/>
                </a:rPr>
                <a:t>FC SAN</a:t>
              </a:r>
              <a:r>
                <a:rPr lang="zh-CN" altLang="en-US" sz="1000" kern="0">
                  <a:solidFill>
                    <a:srgbClr val="000000"/>
                  </a:solidFill>
                  <a:latin typeface="华文楷体" panose="02010600040101010101" pitchFamily="2" charset="-122"/>
                  <a:cs typeface="Arial" panose="020B0604020202020204" pitchFamily="34" charset="0"/>
                </a:rPr>
                <a:t>）</a:t>
              </a:r>
              <a:endParaRPr lang="zh-CN" altLang="en-US" sz="1000" kern="0">
                <a:solidFill>
                  <a:srgbClr val="000000"/>
                </a:solidFill>
                <a:latin typeface="华文楷体" panose="02010600040101010101" pitchFamily="2" charset="-122"/>
                <a:cs typeface="Arial" panose="020B0604020202020204" pitchFamily="34" charset="0"/>
              </a:endParaRPr>
            </a:p>
          </p:txBody>
        </p:sp>
        <p:sp>
          <p:nvSpPr>
            <p:cNvPr id="1051339" name="Text Box 26"/>
            <p:cNvSpPr txBox="1">
              <a:spLocks noChangeArrowheads="1"/>
            </p:cNvSpPr>
            <p:nvPr/>
          </p:nvSpPr>
          <p:spPr bwMode="auto">
            <a:xfrm>
              <a:off x="5013542" y="4321868"/>
              <a:ext cx="1393833" cy="370840"/>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1000" kern="0" dirty="0">
                  <a:solidFill>
                    <a:srgbClr val="000000"/>
                  </a:solidFill>
                  <a:latin typeface="华文楷体" panose="02010600040101010101" pitchFamily="2" charset="-122"/>
                  <a:cs typeface="Arial" panose="020B0604020202020204" pitchFamily="34" charset="0"/>
                </a:rPr>
                <a:t>IP</a:t>
              </a:r>
              <a:r>
                <a:rPr lang="zh-CN" altLang="en-US" sz="1000" kern="0" dirty="0">
                  <a:solidFill>
                    <a:srgbClr val="000000"/>
                  </a:solidFill>
                  <a:latin typeface="华文楷体" panose="02010600040101010101" pitchFamily="2" charset="-122"/>
                  <a:cs typeface="Arial" panose="020B0604020202020204" pitchFamily="34" charset="0"/>
                </a:rPr>
                <a:t>交换机</a:t>
              </a:r>
              <a:endParaRPr lang="zh-CN" altLang="en-US" sz="1000" kern="0" dirty="0">
                <a:solidFill>
                  <a:srgbClr val="000000"/>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000" kern="0" dirty="0">
                  <a:solidFill>
                    <a:srgbClr val="000000"/>
                  </a:solidFill>
                  <a:latin typeface="华文楷体" panose="02010600040101010101" pitchFamily="2" charset="-122"/>
                  <a:cs typeface="Arial" panose="020B0604020202020204" pitchFamily="34" charset="0"/>
                </a:rPr>
                <a:t>（</a:t>
              </a:r>
              <a:r>
                <a:rPr lang="en-US" altLang="zh-CN" sz="1000" kern="0" dirty="0">
                  <a:solidFill>
                    <a:srgbClr val="000000"/>
                  </a:solidFill>
                  <a:latin typeface="华文楷体" panose="02010600040101010101" pitchFamily="2" charset="-122"/>
                  <a:cs typeface="Arial" panose="020B0604020202020204" pitchFamily="34" charset="0"/>
                </a:rPr>
                <a:t>iSCSI</a:t>
              </a:r>
              <a:r>
                <a:rPr lang="zh-CN" altLang="en-US" sz="1000" kern="0" dirty="0">
                  <a:solidFill>
                    <a:srgbClr val="000000"/>
                  </a:solidFill>
                  <a:latin typeface="华文楷体" panose="02010600040101010101" pitchFamily="2" charset="-122"/>
                  <a:cs typeface="Arial" panose="020B0604020202020204" pitchFamily="34" charset="0"/>
                </a:rPr>
                <a:t>、</a:t>
              </a:r>
              <a:r>
                <a:rPr lang="en-US" altLang="zh-CN" sz="1000" kern="0" dirty="0">
                  <a:solidFill>
                    <a:srgbClr val="000000"/>
                  </a:solidFill>
                  <a:latin typeface="华文楷体" panose="02010600040101010101" pitchFamily="2" charset="-122"/>
                  <a:cs typeface="Arial" panose="020B0604020202020204" pitchFamily="34" charset="0"/>
                </a:rPr>
                <a:t>NAS</a:t>
              </a:r>
              <a:r>
                <a:rPr lang="zh-CN" altLang="en-US" sz="1000" kern="0" dirty="0">
                  <a:solidFill>
                    <a:srgbClr val="000000"/>
                  </a:solidFill>
                  <a:latin typeface="华文楷体" panose="02010600040101010101" pitchFamily="2" charset="-122"/>
                  <a:cs typeface="Arial" panose="020B0604020202020204" pitchFamily="34" charset="0"/>
                </a:rPr>
                <a:t>）</a:t>
              </a:r>
              <a:endParaRPr lang="zh-CN" altLang="en-US" sz="1000" kern="0" dirty="0">
                <a:solidFill>
                  <a:srgbClr val="000000"/>
                </a:solidFill>
                <a:latin typeface="华文楷体" panose="02010600040101010101" pitchFamily="2" charset="-122"/>
                <a:cs typeface="Arial" panose="020B0604020202020204" pitchFamily="34" charset="0"/>
              </a:endParaRPr>
            </a:p>
          </p:txBody>
        </p:sp>
        <p:sp>
          <p:nvSpPr>
            <p:cNvPr id="1051340" name="Line 27"/>
            <p:cNvSpPr>
              <a:spLocks noChangeShapeType="1"/>
            </p:cNvSpPr>
            <p:nvPr/>
          </p:nvSpPr>
          <p:spPr bwMode="auto">
            <a:xfrm>
              <a:off x="4213447" y="4134709"/>
              <a:ext cx="431015"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1" name="Line 28"/>
            <p:cNvSpPr>
              <a:spLocks noChangeShapeType="1"/>
            </p:cNvSpPr>
            <p:nvPr/>
          </p:nvSpPr>
          <p:spPr bwMode="auto">
            <a:xfrm>
              <a:off x="4652461" y="4134709"/>
              <a:ext cx="0" cy="563975"/>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2" name="Line 30"/>
            <p:cNvSpPr>
              <a:spLocks noChangeShapeType="1"/>
            </p:cNvSpPr>
            <p:nvPr/>
          </p:nvSpPr>
          <p:spPr bwMode="auto">
            <a:xfrm>
              <a:off x="4271588" y="4187007"/>
              <a:ext cx="310732" cy="0"/>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3" name="Line 31"/>
            <p:cNvSpPr>
              <a:spLocks noChangeShapeType="1"/>
            </p:cNvSpPr>
            <p:nvPr/>
          </p:nvSpPr>
          <p:spPr bwMode="auto">
            <a:xfrm>
              <a:off x="4568263" y="4177113"/>
              <a:ext cx="0" cy="542773"/>
            </a:xfrm>
            <a:prstGeom prst="line">
              <a:avLst/>
            </a:prstGeom>
            <a:noFill/>
            <a:ln w="15875">
              <a:solidFill>
                <a:srgbClr val="FF66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4" name="Line 32"/>
            <p:cNvSpPr>
              <a:spLocks noChangeShapeType="1"/>
            </p:cNvSpPr>
            <p:nvPr/>
          </p:nvSpPr>
          <p:spPr bwMode="auto">
            <a:xfrm>
              <a:off x="4826888" y="4131882"/>
              <a:ext cx="519224"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5" name="Line 33"/>
            <p:cNvSpPr>
              <a:spLocks noChangeShapeType="1"/>
            </p:cNvSpPr>
            <p:nvPr/>
          </p:nvSpPr>
          <p:spPr bwMode="auto">
            <a:xfrm>
              <a:off x="4826872" y="4131882"/>
              <a:ext cx="0" cy="563975"/>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6" name="Line 34"/>
            <p:cNvSpPr>
              <a:spLocks noChangeShapeType="1"/>
            </p:cNvSpPr>
            <p:nvPr/>
          </p:nvSpPr>
          <p:spPr bwMode="auto">
            <a:xfrm>
              <a:off x="4909086" y="4184180"/>
              <a:ext cx="412974" cy="0"/>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47" name="Line 35"/>
            <p:cNvSpPr>
              <a:spLocks noChangeShapeType="1"/>
            </p:cNvSpPr>
            <p:nvPr/>
          </p:nvSpPr>
          <p:spPr bwMode="auto">
            <a:xfrm>
              <a:off x="4905056" y="4185594"/>
              <a:ext cx="0" cy="542773"/>
            </a:xfrm>
            <a:prstGeom prst="line">
              <a:avLst/>
            </a:prstGeom>
            <a:noFill/>
            <a:ln w="15875">
              <a:solidFill>
                <a:srgbClr val="000000"/>
              </a:solidFill>
              <a:round/>
            </a:ln>
            <a:effectLst/>
          </p:spPr>
          <p:txBody>
            <a:bodyPr>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pic>
          <p:nvPicPr>
            <p:cNvPr id="2097306" name="Picture 36" descr="GB ethernet switch"/>
            <p:cNvPicPr>
              <a:picLocks noChangeAspect="1" noChangeArrowheads="1"/>
            </p:cNvPicPr>
            <p:nvPr/>
          </p:nvPicPr>
          <p:blipFill>
            <a:blip r:embed="rId1" cstate="print"/>
            <a:srcRect/>
            <a:stretch>
              <a:fillRect/>
            </a:stretch>
          </p:blipFill>
          <p:spPr bwMode="auto">
            <a:xfrm>
              <a:off x="5294008" y="4038593"/>
              <a:ext cx="439035" cy="309550"/>
            </a:xfrm>
            <a:prstGeom prst="rect">
              <a:avLst/>
            </a:prstGeom>
            <a:noFill/>
          </p:spPr>
        </p:pic>
        <p:pic>
          <p:nvPicPr>
            <p:cNvPr id="2097307" name="Picture 37" descr="FC switch"/>
            <p:cNvPicPr>
              <a:picLocks noChangeAspect="1" noChangeArrowheads="1"/>
            </p:cNvPicPr>
            <p:nvPr/>
          </p:nvPicPr>
          <p:blipFill>
            <a:blip r:embed="rId7" cstate="print"/>
            <a:srcRect/>
            <a:stretch>
              <a:fillRect/>
            </a:stretch>
          </p:blipFill>
          <p:spPr bwMode="auto">
            <a:xfrm>
              <a:off x="3858619" y="4024464"/>
              <a:ext cx="441039" cy="312377"/>
            </a:xfrm>
            <a:prstGeom prst="rect">
              <a:avLst/>
            </a:prstGeom>
            <a:noFill/>
          </p:spPr>
        </p:pic>
        <p:sp>
          <p:nvSpPr>
            <p:cNvPr id="1051348" name="Text Box 39"/>
            <p:cNvSpPr txBox="1">
              <a:spLocks noChangeArrowheads="1"/>
            </p:cNvSpPr>
            <p:nvPr/>
          </p:nvSpPr>
          <p:spPr bwMode="auto">
            <a:xfrm>
              <a:off x="4191387" y="5515186"/>
              <a:ext cx="1184546" cy="276999"/>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200" kern="0" dirty="0">
                  <a:solidFill>
                    <a:srgbClr val="000000"/>
                  </a:solidFill>
                  <a:latin typeface="华文楷体" panose="02010600040101010101" pitchFamily="2" charset="-122"/>
                  <a:cs typeface="Arial" panose="020B0604020202020204" pitchFamily="34" charset="0"/>
                </a:rPr>
                <a:t>生产存储池</a:t>
              </a:r>
              <a:endParaRPr lang="zh-CN" altLang="en-US" sz="1200" kern="0" dirty="0">
                <a:solidFill>
                  <a:srgbClr val="000000"/>
                </a:solidFill>
                <a:latin typeface="华文楷体" panose="02010600040101010101" pitchFamily="2" charset="-122"/>
                <a:cs typeface="Arial" panose="020B0604020202020204" pitchFamily="34" charset="0"/>
              </a:endParaRPr>
            </a:p>
          </p:txBody>
        </p:sp>
        <p:sp>
          <p:nvSpPr>
            <p:cNvPr id="1051349" name="Text Box 78"/>
            <p:cNvSpPr txBox="1">
              <a:spLocks noChangeArrowheads="1"/>
            </p:cNvSpPr>
            <p:nvPr/>
          </p:nvSpPr>
          <p:spPr bwMode="auto">
            <a:xfrm>
              <a:off x="5077123" y="4781133"/>
              <a:ext cx="645211" cy="246221"/>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1000" kern="0" dirty="0">
                  <a:solidFill>
                    <a:srgbClr val="000000"/>
                  </a:solidFill>
                  <a:latin typeface="华文楷体" panose="02010600040101010101" pitchFamily="2" charset="-122"/>
                  <a:cs typeface="Arial" panose="020B0604020202020204" pitchFamily="34" charset="0"/>
                </a:rPr>
                <a:t>FC/IP</a:t>
              </a:r>
              <a:endParaRPr lang="en-US" altLang="zh-CN" sz="1000" kern="0" dirty="0">
                <a:solidFill>
                  <a:srgbClr val="000000"/>
                </a:solidFill>
                <a:latin typeface="华文楷体" panose="02010600040101010101" pitchFamily="2" charset="-122"/>
                <a:cs typeface="Arial" panose="020B0604020202020204" pitchFamily="34" charset="0"/>
              </a:endParaRPr>
            </a:p>
          </p:txBody>
        </p:sp>
        <p:sp>
          <p:nvSpPr>
            <p:cNvPr id="1051350" name="Text Box 79"/>
            <p:cNvSpPr txBox="1">
              <a:spLocks noChangeArrowheads="1"/>
            </p:cNvSpPr>
            <p:nvPr/>
          </p:nvSpPr>
          <p:spPr bwMode="auto">
            <a:xfrm>
              <a:off x="3162866" y="1863761"/>
              <a:ext cx="3383803" cy="461665"/>
            </a:xfrm>
            <a:prstGeom prst="rect">
              <a:avLst/>
            </a:prstGeom>
            <a:noFill/>
            <a:ln w="9525">
              <a:noFill/>
              <a:miter lim="800000"/>
            </a:ln>
            <a:effectLst/>
          </p:spPr>
          <p:txBody>
            <a:bodyPr wrap="square">
              <a:spAutoFit/>
            </a:bodyPr>
            <a:p>
              <a:pPr algn="ctr" eaLnBrk="0" fontAlgn="base" hangingPunct="0">
                <a:spcBef>
                  <a:spcPct val="0"/>
                </a:spcBef>
                <a:spcAft>
                  <a:spcPct val="0"/>
                </a:spcAft>
              </a:pPr>
              <a:r>
                <a:rPr lang="zh-CN" altLang="en-US" sz="1200" b="1" kern="0" dirty="0">
                  <a:solidFill>
                    <a:srgbClr val="003399"/>
                  </a:solidFill>
                  <a:latin typeface="华文楷体" panose="02010600040101010101" pitchFamily="2" charset="-122"/>
                  <a:cs typeface="Arial" panose="020B0604020202020204" pitchFamily="34" charset="0"/>
                </a:rPr>
                <a:t>主数据中心</a:t>
              </a:r>
              <a:endParaRPr lang="en-US" altLang="zh-CN" sz="1200" b="1" kern="0" dirty="0">
                <a:solidFill>
                  <a:srgbClr val="003399"/>
                </a:solidFill>
                <a:latin typeface="华文楷体" panose="02010600040101010101" pitchFamily="2" charset="-122"/>
                <a:cs typeface="Arial" panose="020B0604020202020204" pitchFamily="34" charset="0"/>
              </a:endParaRPr>
            </a:p>
            <a:p>
              <a:pPr algn="ctr" eaLnBrk="0" fontAlgn="base" hangingPunct="0">
                <a:spcBef>
                  <a:spcPct val="0"/>
                </a:spcBef>
                <a:spcAft>
                  <a:spcPct val="0"/>
                </a:spcAft>
              </a:pPr>
              <a:r>
                <a:rPr lang="zh-CN" altLang="en-US" sz="1200" b="1" kern="0" dirty="0">
                  <a:solidFill>
                    <a:srgbClr val="003399"/>
                  </a:solidFill>
                  <a:latin typeface="华文楷体" panose="02010600040101010101" pitchFamily="2" charset="-122"/>
                  <a:cs typeface="Arial" panose="020B0604020202020204" pitchFamily="34" charset="0"/>
                </a:rPr>
                <a:t>（哈尔滨江北机房）</a:t>
              </a:r>
              <a:endParaRPr lang="zh-CN" altLang="en-US" sz="1200" b="1" kern="0" dirty="0">
                <a:solidFill>
                  <a:srgbClr val="003399"/>
                </a:solidFill>
                <a:latin typeface="华文楷体" panose="02010600040101010101" pitchFamily="2" charset="-122"/>
                <a:cs typeface="Arial" panose="020B0604020202020204" pitchFamily="34" charset="0"/>
              </a:endParaRPr>
            </a:p>
          </p:txBody>
        </p:sp>
        <p:sp>
          <p:nvSpPr>
            <p:cNvPr id="1051351" name="Oval 107"/>
            <p:cNvSpPr/>
            <p:nvPr/>
          </p:nvSpPr>
          <p:spPr bwMode="auto">
            <a:xfrm>
              <a:off x="3606888" y="4588764"/>
              <a:ext cx="2364259" cy="897599"/>
            </a:xfrm>
            <a:prstGeom prst="ellipse">
              <a:avLst/>
            </a:prstGeom>
            <a:noFill/>
            <a:ln w="12700" algn="ctr">
              <a:solidFill>
                <a:srgbClr val="002776"/>
              </a:solidFill>
              <a:prstDash val="dashDot"/>
              <a:miter lim="800000"/>
            </a:ln>
            <a:effectLst/>
          </p:spPr>
          <p:txBody>
            <a:bodyPr lIns="82058" tIns="41029" rIns="82058" bIns="41029" rtlCol="0" anchor="b"/>
            <a:p>
              <a:pPr marL="176530" indent="-176530" algn="ctr" defTabSz="821055" eaLnBrk="0" fontAlgn="base" hangingPunct="0">
                <a:lnSpc>
                  <a:spcPct val="90000"/>
                </a:lnSpc>
                <a:spcBef>
                  <a:spcPct val="0"/>
                </a:spcBef>
                <a:spcAft>
                  <a:spcPct val="0"/>
                </a:spcAft>
                <a:tabLst>
                  <a:tab pos="180975" algn="l"/>
                </a:tabLst>
              </a:pPr>
              <a:r>
                <a:rPr lang="zh-CN" altLang="en-US" sz="1200" kern="0" dirty="0">
                  <a:latin typeface="华文楷体" panose="02010600040101010101" pitchFamily="2" charset="-122"/>
                </a:rPr>
                <a:t>分级存储</a:t>
              </a:r>
              <a:endParaRPr lang="zh-CN" altLang="en-US" sz="1200" kern="0" dirty="0">
                <a:latin typeface="华文楷体" panose="02010600040101010101" pitchFamily="2" charset="-122"/>
              </a:endParaRPr>
            </a:p>
          </p:txBody>
        </p:sp>
        <p:sp>
          <p:nvSpPr>
            <p:cNvPr id="1051352" name="Oval 122"/>
            <p:cNvSpPr/>
            <p:nvPr/>
          </p:nvSpPr>
          <p:spPr bwMode="auto">
            <a:xfrm>
              <a:off x="3606888" y="3691166"/>
              <a:ext cx="2364259" cy="833484"/>
            </a:xfrm>
            <a:prstGeom prst="ellipse">
              <a:avLst/>
            </a:prstGeom>
            <a:noFill/>
            <a:ln w="12700" algn="ctr">
              <a:solidFill>
                <a:srgbClr val="FFFF99"/>
              </a:solidFill>
              <a:prstDash val="dashDot"/>
              <a:miter lim="800000"/>
            </a:ln>
            <a:effectLst/>
          </p:spPr>
          <p:txBody>
            <a:bodyPr lIns="82058" tIns="41029" rIns="82058" bIns="41029" rtlCol="0" anchor="t"/>
            <a:p>
              <a:pPr marL="176530" indent="-176530" algn="ctr" defTabSz="821055" eaLnBrk="0" fontAlgn="base" hangingPunct="0">
                <a:lnSpc>
                  <a:spcPct val="90000"/>
                </a:lnSpc>
                <a:spcBef>
                  <a:spcPct val="0"/>
                </a:spcBef>
                <a:spcAft>
                  <a:spcPct val="0"/>
                </a:spcAft>
                <a:tabLst>
                  <a:tab pos="180975" algn="l"/>
                </a:tabLst>
              </a:pPr>
              <a:r>
                <a:rPr lang="en-US" altLang="zh-CN" sz="1200" kern="0" dirty="0">
                  <a:solidFill>
                    <a:srgbClr val="FFFFFF"/>
                  </a:solidFill>
                  <a:latin typeface="华文楷体" panose="02010600040101010101" pitchFamily="2" charset="-122"/>
                </a:rPr>
                <a:t>SAN</a:t>
              </a:r>
              <a:r>
                <a:rPr lang="zh-CN" altLang="en-US" sz="1200" kern="0" dirty="0">
                  <a:solidFill>
                    <a:srgbClr val="FFFFFF"/>
                  </a:solidFill>
                  <a:latin typeface="华文楷体" panose="02010600040101010101" pitchFamily="2" charset="-122"/>
                </a:rPr>
                <a:t>网络</a:t>
              </a:r>
              <a:endParaRPr lang="zh-CN" altLang="en-US" sz="1200" kern="0" dirty="0">
                <a:solidFill>
                  <a:srgbClr val="FFFFFF"/>
                </a:solidFill>
                <a:latin typeface="华文楷体" panose="02010600040101010101" pitchFamily="2" charset="-122"/>
              </a:endParaRPr>
            </a:p>
          </p:txBody>
        </p:sp>
        <p:pic>
          <p:nvPicPr>
            <p:cNvPr id="2097308"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5572992" y="2836044"/>
              <a:ext cx="558003" cy="864143"/>
            </a:xfrm>
            <a:prstGeom prst="rect">
              <a:avLst/>
            </a:prstGeom>
            <a:noFill/>
            <a:ln>
              <a:noFill/>
            </a:ln>
          </p:spPr>
        </p:pic>
        <p:pic>
          <p:nvPicPr>
            <p:cNvPr id="2097309"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4973947" y="2836044"/>
              <a:ext cx="558003" cy="864143"/>
            </a:xfrm>
            <a:prstGeom prst="rect">
              <a:avLst/>
            </a:prstGeom>
            <a:noFill/>
            <a:ln>
              <a:noFill/>
            </a:ln>
          </p:spPr>
        </p:pic>
        <p:pic>
          <p:nvPicPr>
            <p:cNvPr id="2097310"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4124394" y="2836044"/>
              <a:ext cx="558003" cy="864143"/>
            </a:xfrm>
            <a:prstGeom prst="rect">
              <a:avLst/>
            </a:prstGeom>
            <a:noFill/>
            <a:ln>
              <a:noFill/>
            </a:ln>
          </p:spPr>
        </p:pic>
        <p:pic>
          <p:nvPicPr>
            <p:cNvPr id="2097311" name="Picture 174" descr="Server - correct colour"/>
            <p:cNvPicPr>
              <a:picLocks noChangeAspect="1" noChangeArrowheads="1"/>
            </p:cNvPicPr>
            <p:nvPr/>
          </p:nvPicPr>
          <p:blipFill>
            <a:blip r:embed="rId4" cstate="print">
              <a:clrChange>
                <a:clrFrom>
                  <a:srgbClr val="FFFFFF"/>
                </a:clrFrom>
                <a:clrTo>
                  <a:srgbClr val="FFFFFF">
                    <a:alpha val="0"/>
                  </a:srgbClr>
                </a:clrTo>
              </a:clrChange>
              <a:duotone>
                <a:srgbClr val="002776">
                  <a:shade val="45000"/>
                  <a:satMod val="135000"/>
                </a:srgbClr>
                <a:prstClr val="white"/>
              </a:duotone>
            </a:blip>
            <a:srcRect/>
            <a:stretch>
              <a:fillRect/>
            </a:stretch>
          </p:blipFill>
          <p:spPr bwMode="auto">
            <a:xfrm>
              <a:off x="3525351" y="2836044"/>
              <a:ext cx="558003" cy="864143"/>
            </a:xfrm>
            <a:prstGeom prst="rect">
              <a:avLst/>
            </a:prstGeom>
            <a:noFill/>
            <a:ln>
              <a:noFill/>
            </a:ln>
          </p:spPr>
        </p:pic>
        <p:pic>
          <p:nvPicPr>
            <p:cNvPr id="2097312" name="Picture 10" descr="磁盘阵列"/>
            <p:cNvPicPr>
              <a:picLocks noChangeAspect="1" noChangeArrowheads="1"/>
            </p:cNvPicPr>
            <p:nvPr/>
          </p:nvPicPr>
          <p:blipFill>
            <a:blip r:embed="rId2" cstate="print"/>
            <a:srcRect/>
            <a:stretch>
              <a:fillRect/>
            </a:stretch>
          </p:blipFill>
          <p:spPr bwMode="auto">
            <a:xfrm>
              <a:off x="4491500" y="4690951"/>
              <a:ext cx="608915" cy="474867"/>
            </a:xfrm>
            <a:prstGeom prst="rect">
              <a:avLst/>
            </a:prstGeom>
            <a:noFill/>
          </p:spPr>
        </p:pic>
        <p:pic>
          <p:nvPicPr>
            <p:cNvPr id="2097313" name="Picture 9" descr="Oracle-Database"/>
            <p:cNvPicPr>
              <a:picLocks noChangeAspect="1" noChangeArrowheads="1"/>
            </p:cNvPicPr>
            <p:nvPr/>
          </p:nvPicPr>
          <p:blipFill>
            <a:blip r:embed="rId3" cstate="print"/>
            <a:srcRect/>
            <a:stretch>
              <a:fillRect/>
            </a:stretch>
          </p:blipFill>
          <p:spPr bwMode="auto">
            <a:xfrm>
              <a:off x="4244241" y="4652879"/>
              <a:ext cx="608915" cy="509096"/>
            </a:xfrm>
            <a:prstGeom prst="rect">
              <a:avLst/>
            </a:prstGeom>
            <a:noFill/>
          </p:spPr>
        </p:pic>
        <p:sp>
          <p:nvSpPr>
            <p:cNvPr id="1051353" name="AutoShape 49"/>
            <p:cNvSpPr>
              <a:spLocks noChangeArrowheads="1"/>
            </p:cNvSpPr>
            <p:nvPr/>
          </p:nvSpPr>
          <p:spPr bwMode="auto">
            <a:xfrm rot="10800000" flipV="1">
              <a:off x="3525657" y="2320789"/>
              <a:ext cx="2545683" cy="212193"/>
            </a:xfrm>
            <a:prstGeom prst="roundRect">
              <a:avLst>
                <a:gd name="adj" fmla="val 16667"/>
              </a:avLst>
            </a:prstGeom>
            <a:solidFill>
              <a:sysClr val="window" lastClr="FFFFFF"/>
            </a:solidFill>
            <a:ln w="9525">
              <a:solidFill>
                <a:srgbClr val="0000CC"/>
              </a:solidFill>
              <a:round/>
            </a:ln>
            <a:effectLst/>
          </p:spPr>
          <p:txBody>
            <a:bodyPr wrap="none" anchor="ctr"/>
            <a:p>
              <a:pPr algn="ctr" eaLnBrk="0" fontAlgn="base" hangingPunct="0">
                <a:spcBef>
                  <a:spcPct val="0"/>
                </a:spcBef>
                <a:spcAft>
                  <a:spcPct val="0"/>
                </a:spcAft>
              </a:pPr>
              <a:r>
                <a:rPr lang="zh-CN" altLang="en-US" sz="1000" b="1" kern="0" dirty="0">
                  <a:solidFill>
                    <a:srgbClr val="003399"/>
                  </a:solidFill>
                  <a:latin typeface="华文楷体" panose="02010600040101010101" pitchFamily="2" charset="-122"/>
                </a:rPr>
                <a:t>局域网</a:t>
              </a:r>
              <a:r>
                <a:rPr lang="en-US" altLang="zh-CN" sz="1000" b="1" kern="0" dirty="0">
                  <a:solidFill>
                    <a:srgbClr val="003399"/>
                  </a:solidFill>
                  <a:latin typeface="华文楷体" panose="02010600040101010101" pitchFamily="2" charset="-122"/>
                </a:rPr>
                <a:t>LAN(TCP/IP)</a:t>
              </a:r>
              <a:endParaRPr lang="zh-CN" altLang="en-US" sz="1000" b="1" kern="0" dirty="0">
                <a:solidFill>
                  <a:srgbClr val="003399"/>
                </a:solidFill>
                <a:latin typeface="华文楷体" panose="02010600040101010101" pitchFamily="2" charset="-122"/>
              </a:endParaRPr>
            </a:p>
          </p:txBody>
        </p:sp>
        <p:sp>
          <p:nvSpPr>
            <p:cNvPr id="1051354" name="Text Box 119"/>
            <p:cNvSpPr txBox="1">
              <a:spLocks noChangeArrowheads="1"/>
            </p:cNvSpPr>
            <p:nvPr/>
          </p:nvSpPr>
          <p:spPr bwMode="auto">
            <a:xfrm>
              <a:off x="4440849" y="2641385"/>
              <a:ext cx="706907" cy="246221"/>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000" kern="0" dirty="0">
                  <a:solidFill>
                    <a:srgbClr val="003399"/>
                  </a:solidFill>
                  <a:latin typeface="华文楷体" panose="02010600040101010101" pitchFamily="2" charset="-122"/>
                  <a:cs typeface="Arial" panose="020B0604020202020204" pitchFamily="34" charset="0"/>
                </a:rPr>
                <a:t>服务器</a:t>
              </a:r>
              <a:endParaRPr lang="zh-CN" altLang="en-US" sz="1000" kern="0" dirty="0">
                <a:solidFill>
                  <a:srgbClr val="003399"/>
                </a:solidFill>
                <a:latin typeface="华文楷体" panose="02010600040101010101" pitchFamily="2" charset="-122"/>
                <a:cs typeface="Arial" panose="020B0604020202020204" pitchFamily="34" charset="0"/>
              </a:endParaRPr>
            </a:p>
          </p:txBody>
        </p:sp>
        <p:sp>
          <p:nvSpPr>
            <p:cNvPr id="1051355" name="Line 77"/>
            <p:cNvSpPr>
              <a:spLocks noChangeShapeType="1"/>
            </p:cNvSpPr>
            <p:nvPr/>
          </p:nvSpPr>
          <p:spPr bwMode="auto">
            <a:xfrm>
              <a:off x="5052353" y="4893573"/>
              <a:ext cx="760843" cy="1157300"/>
            </a:xfrm>
            <a:prstGeom prst="line">
              <a:avLst/>
            </a:prstGeom>
            <a:noFill/>
            <a:ln w="15875">
              <a:solidFill>
                <a:srgbClr val="0000FF"/>
              </a:solidFill>
              <a:prstDash val="lgDash"/>
              <a:round/>
            </a:ln>
            <a:effectLst/>
          </p:spPr>
          <p:txBody>
            <a:bodyPr wrap="square">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grpSp>
      <p:pic>
        <p:nvPicPr>
          <p:cNvPr id="2097314" name="Picture 74" descr="FC switch"/>
          <p:cNvPicPr>
            <a:picLocks noChangeAspect="1" noChangeArrowheads="1"/>
          </p:cNvPicPr>
          <p:nvPr/>
        </p:nvPicPr>
        <p:blipFill>
          <a:blip r:embed="rId7" cstate="print"/>
          <a:srcRect/>
          <a:stretch>
            <a:fillRect/>
          </a:stretch>
        </p:blipFill>
        <p:spPr bwMode="auto">
          <a:xfrm>
            <a:off x="7453888" y="4479498"/>
            <a:ext cx="348037" cy="312377"/>
          </a:xfrm>
          <a:prstGeom prst="rect">
            <a:avLst/>
          </a:prstGeom>
          <a:noFill/>
        </p:spPr>
      </p:pic>
      <p:sp>
        <p:nvSpPr>
          <p:cNvPr id="1051356" name="Line 117"/>
          <p:cNvSpPr>
            <a:spLocks noChangeShapeType="1"/>
          </p:cNvSpPr>
          <p:nvPr/>
        </p:nvSpPr>
        <p:spPr bwMode="auto">
          <a:xfrm>
            <a:off x="5101925" y="4852637"/>
            <a:ext cx="2618843" cy="366053"/>
          </a:xfrm>
          <a:prstGeom prst="line">
            <a:avLst/>
          </a:prstGeom>
          <a:noFill/>
          <a:ln w="25400">
            <a:solidFill>
              <a:srgbClr val="002776"/>
            </a:solidFill>
            <a:prstDash val="lgDash"/>
            <a:round/>
          </a:ln>
          <a:effectLst/>
        </p:spPr>
        <p:txBody>
          <a:bodyPr wrap="square">
            <a:spAutoFit/>
          </a:bodyPr>
          <a:p>
            <a:pPr algn="dist" eaLnBrk="0" fontAlgn="base" hangingPunct="0">
              <a:spcBef>
                <a:spcPct val="0"/>
              </a:spcBef>
              <a:spcAft>
                <a:spcPct val="0"/>
              </a:spcAft>
            </a:pPr>
            <a:endParaRPr lang="zh-CN" altLang="en-US" sz="1000" kern="0" dirty="0">
              <a:solidFill>
                <a:sysClr val="windowText" lastClr="000000"/>
              </a:solidFill>
              <a:latin typeface="华文楷体" panose="02010600040101010101" pitchFamily="2" charset="-122"/>
            </a:endParaRPr>
          </a:p>
        </p:txBody>
      </p:sp>
      <p:sp>
        <p:nvSpPr>
          <p:cNvPr id="1051357" name="Text Box 123"/>
          <p:cNvSpPr txBox="1">
            <a:spLocks noChangeArrowheads="1"/>
          </p:cNvSpPr>
          <p:nvPr/>
        </p:nvSpPr>
        <p:spPr bwMode="auto">
          <a:xfrm>
            <a:off x="7266574" y="5193395"/>
            <a:ext cx="519694" cy="246221"/>
          </a:xfrm>
          <a:prstGeom prst="rect">
            <a:avLst/>
          </a:prstGeom>
          <a:noFill/>
          <a:ln w="9525">
            <a:noFill/>
            <a:miter lim="800000"/>
          </a:ln>
          <a:effectLst/>
        </p:spPr>
        <p:txBody>
          <a:bodyPr wrap="none">
            <a:spAutoFit/>
          </a:bodyPr>
          <a:p>
            <a:pPr algn="ctr" eaLnBrk="0" fontAlgn="base" hangingPunct="0">
              <a:spcBef>
                <a:spcPct val="0"/>
              </a:spcBef>
              <a:spcAft>
                <a:spcPct val="0"/>
              </a:spcAft>
            </a:pPr>
            <a:r>
              <a:rPr lang="en-US" altLang="zh-CN" sz="1000" dirty="0">
                <a:solidFill>
                  <a:srgbClr val="000000"/>
                </a:solidFill>
                <a:latin typeface="华文楷体" panose="02010600040101010101" pitchFamily="2" charset="-122"/>
                <a:cs typeface="Arial" panose="020B0604020202020204" pitchFamily="34" charset="0"/>
              </a:rPr>
              <a:t>FC/IP</a:t>
            </a:r>
            <a:endParaRPr lang="en-US" altLang="zh-CN" sz="1000" dirty="0">
              <a:solidFill>
                <a:srgbClr val="000000"/>
              </a:solidFill>
              <a:latin typeface="华文楷体" panose="02010600040101010101" pitchFamily="2" charset="-122"/>
              <a:cs typeface="Arial" panose="020B0604020202020204" pitchFamily="34" charset="0"/>
            </a:endParaRPr>
          </a:p>
        </p:txBody>
      </p:sp>
      <p:sp>
        <p:nvSpPr>
          <p:cNvPr id="1051358" name="Line 77"/>
          <p:cNvSpPr>
            <a:spLocks noChangeShapeType="1"/>
          </p:cNvSpPr>
          <p:nvPr/>
        </p:nvSpPr>
        <p:spPr bwMode="auto">
          <a:xfrm flipH="1" flipV="1">
            <a:off x="6638397" y="6256853"/>
            <a:ext cx="664884" cy="0"/>
          </a:xfrm>
          <a:prstGeom prst="line">
            <a:avLst/>
          </a:prstGeom>
          <a:noFill/>
          <a:ln w="15875">
            <a:solidFill>
              <a:srgbClr val="0000FF"/>
            </a:solidFill>
            <a:prstDash val="lgDash"/>
            <a:round/>
          </a:ln>
          <a:effectLst/>
        </p:spPr>
        <p:txBody>
          <a:bodyPr wrap="square">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59" name="Rectangle 41"/>
          <p:cNvSpPr>
            <a:spLocks noChangeArrowheads="1"/>
          </p:cNvSpPr>
          <p:nvPr/>
        </p:nvSpPr>
        <p:spPr bwMode="auto">
          <a:xfrm>
            <a:off x="7023921" y="6027030"/>
            <a:ext cx="974913" cy="457609"/>
          </a:xfrm>
          <a:prstGeom prst="rect">
            <a:avLst/>
          </a:prstGeom>
          <a:solidFill>
            <a:srgbClr val="00A1DE">
              <a:lumMod val="20000"/>
              <a:lumOff val="80000"/>
            </a:srgbClr>
          </a:solidFill>
          <a:ln w="12700">
            <a:solidFill>
              <a:srgbClr val="000000"/>
            </a:solidFill>
            <a:prstDash val="lgDash"/>
            <a:miter lim="800000"/>
          </a:ln>
          <a:effectLst/>
        </p:spPr>
        <p:txBody>
          <a:bodyPr wrap="none" anchor="b"/>
          <a:p>
            <a:pPr algn="ctr" eaLnBrk="0" fontAlgn="base" hangingPunct="0">
              <a:spcBef>
                <a:spcPct val="0"/>
              </a:spcBef>
              <a:spcAft>
                <a:spcPct val="0"/>
              </a:spcAft>
            </a:pPr>
            <a:r>
              <a:rPr lang="zh-CN" altLang="en-US" sz="1200" kern="0" dirty="0">
                <a:solidFill>
                  <a:sysClr val="windowText" lastClr="000000"/>
                </a:solidFill>
                <a:latin typeface="华文楷体" panose="02010600040101010101" pitchFamily="2" charset="-122"/>
              </a:rPr>
              <a:t>离线磁带</a:t>
            </a:r>
            <a:endParaRPr lang="zh-CN" altLang="en-US" sz="1200" kern="0" dirty="0">
              <a:solidFill>
                <a:sysClr val="windowText" lastClr="000000"/>
              </a:solidFill>
              <a:latin typeface="华文楷体" panose="02010600040101010101" pitchFamily="2" charset="-122"/>
            </a:endParaRPr>
          </a:p>
        </p:txBody>
      </p:sp>
      <p:pic>
        <p:nvPicPr>
          <p:cNvPr id="2097315" name="Picture 9" descr="磁带"/>
          <p:cNvPicPr>
            <a:picLocks noChangeAspect="1" noChangeArrowheads="1"/>
          </p:cNvPicPr>
          <p:nvPr/>
        </p:nvPicPr>
        <p:blipFill>
          <a:blip r:embed="rId8" cstate="print"/>
          <a:srcRect/>
          <a:stretch>
            <a:fillRect/>
          </a:stretch>
        </p:blipFill>
        <p:spPr bwMode="auto">
          <a:xfrm>
            <a:off x="7679461" y="6010733"/>
            <a:ext cx="304192" cy="201737"/>
          </a:xfrm>
          <a:prstGeom prst="rect">
            <a:avLst/>
          </a:prstGeom>
          <a:noFill/>
        </p:spPr>
      </p:pic>
      <p:pic>
        <p:nvPicPr>
          <p:cNvPr id="2097316" name="Picture 9" descr="磁带"/>
          <p:cNvPicPr>
            <a:picLocks noChangeAspect="1" noChangeArrowheads="1"/>
          </p:cNvPicPr>
          <p:nvPr/>
        </p:nvPicPr>
        <p:blipFill>
          <a:blip r:embed="rId8" cstate="print"/>
          <a:srcRect/>
          <a:stretch>
            <a:fillRect/>
          </a:stretch>
        </p:blipFill>
        <p:spPr bwMode="auto">
          <a:xfrm>
            <a:off x="7494170" y="6098314"/>
            <a:ext cx="304192" cy="201737"/>
          </a:xfrm>
          <a:prstGeom prst="rect">
            <a:avLst/>
          </a:prstGeom>
          <a:noFill/>
        </p:spPr>
      </p:pic>
      <p:pic>
        <p:nvPicPr>
          <p:cNvPr id="2097317" name="Picture 9" descr="磁带"/>
          <p:cNvPicPr>
            <a:picLocks noChangeAspect="1" noChangeArrowheads="1"/>
          </p:cNvPicPr>
          <p:nvPr/>
        </p:nvPicPr>
        <p:blipFill>
          <a:blip r:embed="rId8" cstate="print"/>
          <a:srcRect/>
          <a:stretch>
            <a:fillRect/>
          </a:stretch>
        </p:blipFill>
        <p:spPr bwMode="auto">
          <a:xfrm>
            <a:off x="7073002" y="6098314"/>
            <a:ext cx="304192" cy="201737"/>
          </a:xfrm>
          <a:prstGeom prst="rect">
            <a:avLst/>
          </a:prstGeom>
          <a:noFill/>
        </p:spPr>
      </p:pic>
      <p:pic>
        <p:nvPicPr>
          <p:cNvPr id="2097318" name="Picture 2952"/>
          <p:cNvPicPr>
            <a:picLocks noChangeAspect="1" noChangeArrowheads="1"/>
          </p:cNvPicPr>
          <p:nvPr/>
        </p:nvPicPr>
        <p:blipFill>
          <a:blip r:embed="rId9" cstate="print">
            <a:duotone>
              <a:srgbClr val="002776">
                <a:shade val="45000"/>
                <a:satMod val="135000"/>
              </a:srgbClr>
              <a:prstClr val="white"/>
            </a:duotone>
          </a:blip>
          <a:srcRect/>
          <a:stretch>
            <a:fillRect/>
          </a:stretch>
        </p:blipFill>
        <p:spPr bwMode="auto">
          <a:xfrm>
            <a:off x="5658160" y="6153503"/>
            <a:ext cx="1131528" cy="192343"/>
          </a:xfrm>
          <a:prstGeom prst="rect">
            <a:avLst/>
          </a:prstGeom>
          <a:noFill/>
          <a:ln w="9525">
            <a:noFill/>
            <a:miter lim="800000"/>
            <a:headEnd/>
            <a:tailEnd/>
          </a:ln>
        </p:spPr>
      </p:pic>
      <p:sp>
        <p:nvSpPr>
          <p:cNvPr id="1051360" name="Text Box 124"/>
          <p:cNvSpPr txBox="1">
            <a:spLocks noChangeArrowheads="1"/>
          </p:cNvSpPr>
          <p:nvPr/>
        </p:nvSpPr>
        <p:spPr bwMode="auto">
          <a:xfrm>
            <a:off x="5599486" y="6351131"/>
            <a:ext cx="1250662" cy="246221"/>
          </a:xfrm>
          <a:prstGeom prst="rect">
            <a:avLst/>
          </a:prstGeom>
          <a:noFill/>
          <a:ln w="9525">
            <a:noFill/>
            <a:miter lim="800000"/>
          </a:ln>
          <a:effectLst/>
        </p:spPr>
        <p:txBody>
          <a:bodyPr wrap="none">
            <a:spAutoFit/>
          </a:bodyPr>
          <a:p>
            <a:pPr algn="ctr" eaLnBrk="0" fontAlgn="base" hangingPunct="0">
              <a:spcBef>
                <a:spcPct val="0"/>
              </a:spcBef>
              <a:spcAft>
                <a:spcPct val="0"/>
              </a:spcAft>
            </a:pPr>
            <a:r>
              <a:rPr lang="zh-CN" altLang="en-US" sz="1000" dirty="0">
                <a:solidFill>
                  <a:srgbClr val="000000"/>
                </a:solidFill>
                <a:latin typeface="华文楷体" panose="02010600040101010101" pitchFamily="2" charset="-122"/>
                <a:cs typeface="Arial" panose="020B0604020202020204" pitchFamily="34" charset="0"/>
              </a:rPr>
              <a:t>离线存储</a:t>
            </a:r>
            <a:r>
              <a:rPr lang="en-US" altLang="zh-CN" sz="1000" dirty="0">
                <a:solidFill>
                  <a:srgbClr val="000000"/>
                </a:solidFill>
                <a:latin typeface="华文楷体" panose="02010600040101010101" pitchFamily="2" charset="-122"/>
                <a:cs typeface="Arial" panose="020B0604020202020204" pitchFamily="34" charset="0"/>
              </a:rPr>
              <a:t>-</a:t>
            </a:r>
            <a:r>
              <a:rPr lang="zh-CN" altLang="en-US" sz="1000" dirty="0">
                <a:solidFill>
                  <a:srgbClr val="000000"/>
                </a:solidFill>
                <a:latin typeface="华文楷体" panose="02010600040101010101" pitchFamily="2" charset="-122"/>
                <a:cs typeface="Arial" panose="020B0604020202020204" pitchFamily="34" charset="0"/>
              </a:rPr>
              <a:t>带库备份</a:t>
            </a:r>
            <a:endParaRPr lang="en-US" altLang="zh-CN" sz="1000" dirty="0">
              <a:solidFill>
                <a:srgbClr val="000000"/>
              </a:solidFill>
              <a:latin typeface="华文楷体" panose="02010600040101010101" pitchFamily="2" charset="-122"/>
              <a:cs typeface="Arial" panose="020B0604020202020204" pitchFamily="34" charset="0"/>
            </a:endParaRPr>
          </a:p>
        </p:txBody>
      </p:sp>
      <p:sp>
        <p:nvSpPr>
          <p:cNvPr id="1051361" name="Line 117"/>
          <p:cNvSpPr>
            <a:spLocks noChangeShapeType="1"/>
          </p:cNvSpPr>
          <p:nvPr/>
        </p:nvSpPr>
        <p:spPr bwMode="auto">
          <a:xfrm flipV="1">
            <a:off x="2426298" y="4123795"/>
            <a:ext cx="1727441" cy="158766"/>
          </a:xfrm>
          <a:prstGeom prst="line">
            <a:avLst/>
          </a:prstGeom>
          <a:noFill/>
          <a:ln w="25400">
            <a:solidFill>
              <a:srgbClr val="002776"/>
            </a:solidFill>
            <a:prstDash val="lgDash"/>
            <a:round/>
          </a:ln>
          <a:effectLst/>
        </p:spPr>
        <p:txBody>
          <a:bodyPr wrap="square">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62" name="Line 77"/>
          <p:cNvSpPr>
            <a:spLocks noChangeShapeType="1"/>
          </p:cNvSpPr>
          <p:nvPr/>
        </p:nvSpPr>
        <p:spPr bwMode="auto">
          <a:xfrm flipH="1" flipV="1">
            <a:off x="2284858" y="4567599"/>
            <a:ext cx="1818262" cy="285037"/>
          </a:xfrm>
          <a:prstGeom prst="line">
            <a:avLst/>
          </a:prstGeom>
          <a:noFill/>
          <a:ln w="15875">
            <a:solidFill>
              <a:srgbClr val="FFFFFF">
                <a:lumMod val="50000"/>
              </a:srgbClr>
            </a:solidFill>
            <a:prstDash val="lgDash"/>
            <a:round/>
          </a:ln>
          <a:effectLst/>
        </p:spPr>
        <p:txBody>
          <a:bodyPr wrap="square">
            <a:spAutoFit/>
          </a:bodyPr>
          <a:p>
            <a:pPr eaLnBrk="0" fontAlgn="base" hangingPunct="0">
              <a:spcBef>
                <a:spcPct val="0"/>
              </a:spcBef>
              <a:spcAft>
                <a:spcPct val="0"/>
              </a:spcAft>
            </a:pPr>
            <a:endParaRPr lang="zh-CN" altLang="en-US" sz="1400" kern="0">
              <a:solidFill>
                <a:sysClr val="windowText" lastClr="000000"/>
              </a:solidFill>
              <a:latin typeface="华文楷体" panose="02010600040101010101" pitchFamily="2" charset="-122"/>
            </a:endParaRPr>
          </a:p>
        </p:txBody>
      </p:sp>
      <p:sp>
        <p:nvSpPr>
          <p:cNvPr id="1051363" name="Rectangle 2"/>
          <p:cNvSpPr/>
          <p:nvPr/>
        </p:nvSpPr>
        <p:spPr>
          <a:xfrm>
            <a:off x="7722163" y="2081261"/>
            <a:ext cx="877163" cy="369332"/>
          </a:xfrm>
          <a:prstGeom prst="rect">
            <a:avLst/>
          </a:prstGeom>
        </p:spPr>
        <p:txBody>
          <a:bodyPr wrap="none">
            <a:spAutoFit/>
          </a:bodyPr>
          <a:p>
            <a:r>
              <a:rPr lang="zh-CN" altLang="en-US" b="1" dirty="0">
                <a:solidFill>
                  <a:srgbClr val="003399"/>
                </a:solidFill>
                <a:latin typeface="华文楷体" panose="02010600040101010101" pitchFamily="2" charset="-122"/>
                <a:cs typeface="Arial" panose="020B0604020202020204" pitchFamily="34" charset="0"/>
              </a:rPr>
              <a:t>应用级</a:t>
            </a:r>
            <a:endParaRPr lang="en-US" dirty="0">
              <a:solidFill>
                <a:srgbClr val="000000"/>
              </a:solidFill>
            </a:endParaRPr>
          </a:p>
        </p:txBody>
      </p:sp>
      <p:sp>
        <p:nvSpPr>
          <p:cNvPr id="1051364" name="Rectangle 118"/>
          <p:cNvSpPr/>
          <p:nvPr/>
        </p:nvSpPr>
        <p:spPr>
          <a:xfrm>
            <a:off x="1156184" y="2023536"/>
            <a:ext cx="877163" cy="369332"/>
          </a:xfrm>
          <a:prstGeom prst="rect">
            <a:avLst/>
          </a:prstGeom>
        </p:spPr>
        <p:txBody>
          <a:bodyPr wrap="none">
            <a:spAutoFit/>
          </a:bodyPr>
          <a:p>
            <a:r>
              <a:rPr lang="zh-CN" altLang="en-US" b="1" dirty="0">
                <a:solidFill>
                  <a:srgbClr val="003399"/>
                </a:solidFill>
                <a:latin typeface="华文楷体" panose="02010600040101010101" pitchFamily="2" charset="-122"/>
                <a:cs typeface="Arial" panose="020B0604020202020204" pitchFamily="34" charset="0"/>
              </a:rPr>
              <a:t>数据级</a:t>
            </a:r>
            <a:endParaRPr lang="en-US" dirty="0">
              <a:solidFill>
                <a:srgbClr val="00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500" name=""/>
        <p:cNvGrpSpPr/>
        <p:nvPr/>
      </p:nvGrpSpPr>
      <p:grpSpPr>
        <a:xfrm>
          <a:off x="0" y="0"/>
          <a:ext cx="0" cy="0"/>
          <a:chOff x="0" y="0"/>
          <a:chExt cx="0" cy="0"/>
        </a:xfrm>
      </p:grpSpPr>
      <p:sp>
        <p:nvSpPr>
          <p:cNvPr id="1051365" name="Title 1"/>
          <p:cNvSpPr>
            <a:spLocks noGrp="1"/>
          </p:cNvSpPr>
          <p:nvPr>
            <p:ph type="title"/>
          </p:nvPr>
        </p:nvSpPr>
        <p:spPr/>
        <p:txBody>
          <a:bodyPr/>
          <a:p>
            <a:r>
              <a:rPr lang="zh-CN" altLang="en-US" dirty="0">
                <a:latin typeface="+mj-ea"/>
              </a:rPr>
              <a:t>以虚拟化为基础，从建立标准化云资源池着手，</a:t>
            </a:r>
            <a:r>
              <a:rPr lang="zh-CN" altLang="en-US" dirty="0"/>
              <a:t>构建快速响应、弹性伸缩私有云</a:t>
            </a:r>
            <a:endParaRPr lang="en-US" dirty="0"/>
          </a:p>
        </p:txBody>
      </p:sp>
      <p:graphicFrame>
        <p:nvGraphicFramePr>
          <p:cNvPr id="4194330" name="Table 8"/>
          <p:cNvGraphicFramePr>
            <a:graphicFrameLocks noGrp="1"/>
          </p:cNvGraphicFramePr>
          <p:nvPr/>
        </p:nvGraphicFramePr>
        <p:xfrm>
          <a:off x="398916" y="908719"/>
          <a:ext cx="9164184" cy="3612480"/>
        </p:xfrm>
        <a:graphic>
          <a:graphicData uri="http://schemas.openxmlformats.org/drawingml/2006/table">
            <a:tbl>
              <a:tblPr/>
              <a:tblGrid>
                <a:gridCol w="1244418"/>
                <a:gridCol w="971633"/>
                <a:gridCol w="1009357"/>
                <a:gridCol w="1760506"/>
                <a:gridCol w="2579674"/>
                <a:gridCol w="1598596"/>
              </a:tblGrid>
              <a:tr h="397854">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ctr" fontAlgn="ctr"/>
                      <a:r>
                        <a:rPr lang="zh-CN" altLang="en-US" sz="1200" b="1" u="none" strike="noStrike" dirty="0">
                          <a:solidFill>
                            <a:schemeClr val="bg1"/>
                          </a:solidFill>
                          <a:effectLst/>
                          <a:latin typeface="华文楷体" panose="02010600040101010101" pitchFamily="2" charset="-122"/>
                          <a:ea typeface="华文楷体" panose="02010600040101010101" pitchFamily="2" charset="-122"/>
                        </a:rPr>
                        <a:t>虚拟化资源池名称</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ctr" fontAlgn="b"/>
                      <a:r>
                        <a:rPr lang="zh-CN" altLang="en-US" sz="1200" b="1" i="0" u="none" strike="noStrike" dirty="0">
                          <a:solidFill>
                            <a:schemeClr val="bg1"/>
                          </a:solidFill>
                          <a:effectLst/>
                          <a:latin typeface="华文楷体" panose="02010600040101010101" pitchFamily="2" charset="-122"/>
                          <a:ea typeface="华文楷体" panose="02010600040101010101" pitchFamily="2" charset="-122"/>
                        </a:rPr>
                        <a:t>主要用户类型</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a:noFill/>
                      <a:headEnd type="none" w="med" len="med"/>
                      <a:tailEnd type="none" w="med" len="med"/>
                    </a:lnR>
                    <a:lnT w="9525" cap="flat" cmpd="sng" algn="ctr">
                      <a:solidFill>
                        <a:srgbClr val="C9DD03">
                          <a:shade val="95000"/>
                          <a:satMod val="105000"/>
                        </a:srgbClr>
                      </a:solidFill>
                      <a:prstDash val="soli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ctr" fontAlgn="ctr"/>
                      <a:r>
                        <a:rPr lang="zh-CN" altLang="en-US" sz="1200" b="1" u="none" strike="noStrike" dirty="0">
                          <a:solidFill>
                            <a:schemeClr val="bg1"/>
                          </a:solidFill>
                          <a:effectLst/>
                          <a:latin typeface="华文楷体" panose="02010600040101010101" pitchFamily="2" charset="-122"/>
                          <a:ea typeface="华文楷体" panose="02010600040101010101" pitchFamily="2" charset="-122"/>
                        </a:rPr>
                        <a:t>网络边界</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a:noFill/>
                    </a:lnL>
                    <a:lnR>
                      <a:noFill/>
                    </a:lnR>
                    <a:lnT w="9525" cap="flat" cmpd="sng" algn="ctr">
                      <a:solidFill>
                        <a:srgbClr val="C9DD03">
                          <a:shade val="95000"/>
                          <a:satMod val="105000"/>
                        </a:srgbClr>
                      </a:solidFill>
                      <a:prstDash val="soli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ctr" fontAlgn="ctr"/>
                      <a:r>
                        <a:rPr lang="zh-CN" altLang="en-US" sz="1200" b="1" i="0" u="none" strike="noStrike" dirty="0">
                          <a:solidFill>
                            <a:schemeClr val="bg1"/>
                          </a:solidFill>
                          <a:effectLst/>
                          <a:latin typeface="华文楷体" panose="02010600040101010101" pitchFamily="2" charset="-122"/>
                          <a:ea typeface="华文楷体" panose="02010600040101010101" pitchFamily="2" charset="-122"/>
                        </a:rPr>
                        <a:t>应用系统类型</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a:noFill/>
                    </a:lnL>
                    <a:lnR>
                      <a:noFill/>
                    </a:lnR>
                    <a:lnT w="9525" cap="flat" cmpd="sng" algn="ctr">
                      <a:solidFill>
                        <a:srgbClr val="C9DD03">
                          <a:shade val="95000"/>
                          <a:satMod val="105000"/>
                        </a:srgbClr>
                      </a:solidFill>
                      <a:prstDash val="soli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ctr" fontAlgn="b"/>
                      <a:r>
                        <a:rPr lang="zh-CN" altLang="en-US" sz="1200" b="1" i="0" u="none" strike="noStrike" dirty="0">
                          <a:solidFill>
                            <a:schemeClr val="bg1"/>
                          </a:solidFill>
                          <a:effectLst/>
                          <a:latin typeface="华文楷体" panose="02010600040101010101" pitchFamily="2" charset="-122"/>
                          <a:ea typeface="华文楷体" panose="02010600040101010101" pitchFamily="2" charset="-122"/>
                        </a:rPr>
                        <a:t>特点</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a:noFill/>
                    </a:lnL>
                    <a:lnR w="9525" cap="flat" cmpd="sng" algn="ctr">
                      <a:noFill/>
                      <a:prstDash val="solid"/>
                    </a:lnR>
                    <a:lnT w="9525" cap="flat" cmpd="sng" algn="ctr">
                      <a:solidFill>
                        <a:srgbClr val="C9DD03">
                          <a:shade val="95000"/>
                          <a:satMod val="105000"/>
                        </a:srgbClr>
                      </a:solidFill>
                      <a:prstDash val="soli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kern="1200">
                          <a:solidFill>
                            <a:schemeClr val="tx1"/>
                          </a:solidFill>
                          <a:latin typeface="Times New Roman" panose="02020603050405020304"/>
                        </a:defRPr>
                      </a:lvl1pPr>
                      <a:lvl2pPr marL="429895" algn="l" defTabSz="859790" rtl="0" eaLnBrk="1" latinLnBrk="0" hangingPunct="1">
                        <a:defRPr sz="1700" kern="1200">
                          <a:solidFill>
                            <a:schemeClr val="tx1"/>
                          </a:solidFill>
                          <a:latin typeface="Times New Roman" panose="02020603050405020304"/>
                        </a:defRPr>
                      </a:lvl2pPr>
                      <a:lvl3pPr marL="859790" algn="l" defTabSz="859790" rtl="0" eaLnBrk="1" latinLnBrk="0" hangingPunct="1">
                        <a:defRPr sz="1700" kern="1200">
                          <a:solidFill>
                            <a:schemeClr val="tx1"/>
                          </a:solidFill>
                          <a:latin typeface="Times New Roman" panose="02020603050405020304"/>
                        </a:defRPr>
                      </a:lvl3pPr>
                      <a:lvl4pPr marL="1289050" algn="l" defTabSz="859790" rtl="0" eaLnBrk="1" latinLnBrk="0" hangingPunct="1">
                        <a:defRPr sz="1700" kern="1200">
                          <a:solidFill>
                            <a:schemeClr val="tx1"/>
                          </a:solidFill>
                          <a:latin typeface="Times New Roman" panose="02020603050405020304"/>
                        </a:defRPr>
                      </a:lvl4pPr>
                      <a:lvl5pPr marL="1718945" algn="l" defTabSz="859790" rtl="0" eaLnBrk="1" latinLnBrk="0" hangingPunct="1">
                        <a:defRPr sz="1700" kern="1200">
                          <a:solidFill>
                            <a:schemeClr val="tx1"/>
                          </a:solidFill>
                          <a:latin typeface="Times New Roman" panose="02020603050405020304"/>
                        </a:defRPr>
                      </a:lvl5pPr>
                      <a:lvl6pPr marL="2148840" algn="l" defTabSz="859790" rtl="0" eaLnBrk="1" latinLnBrk="0" hangingPunct="1">
                        <a:defRPr sz="1700" kern="1200">
                          <a:solidFill>
                            <a:schemeClr val="tx1"/>
                          </a:solidFill>
                          <a:latin typeface="Times New Roman" panose="02020603050405020304"/>
                        </a:defRPr>
                      </a:lvl6pPr>
                      <a:lvl7pPr marL="2578735" algn="l" defTabSz="859790" rtl="0" eaLnBrk="1" latinLnBrk="0" hangingPunct="1">
                        <a:defRPr sz="1700" kern="1200">
                          <a:solidFill>
                            <a:schemeClr val="tx1"/>
                          </a:solidFill>
                          <a:latin typeface="Times New Roman" panose="02020603050405020304"/>
                        </a:defRPr>
                      </a:lvl7pPr>
                      <a:lvl8pPr marL="3007995" algn="l" defTabSz="859790" rtl="0" eaLnBrk="1" latinLnBrk="0" hangingPunct="1">
                        <a:defRPr sz="1700" kern="1200">
                          <a:solidFill>
                            <a:schemeClr val="tx1"/>
                          </a:solidFill>
                          <a:latin typeface="Times New Roman" panose="02020603050405020304"/>
                        </a:defRPr>
                      </a:lvl8pPr>
                      <a:lvl9pPr marL="3437890" algn="l" defTabSz="859790" rtl="0" eaLnBrk="1" latinLnBrk="0" hangingPunct="1">
                        <a:defRPr sz="1700" kern="1200">
                          <a:solidFill>
                            <a:schemeClr val="tx1"/>
                          </a:solidFill>
                          <a:latin typeface="Times New Roman" panose="02020603050405020304"/>
                        </a:defRPr>
                      </a:lvl9pPr>
                    </a:lstStyle>
                    <a:p>
                      <a:pPr algn="ctr" fontAlgn="b"/>
                      <a:r>
                        <a:rPr lang="zh-CN" altLang="en-US" sz="1200" b="1" i="0" u="none" strike="noStrike" dirty="0">
                          <a:solidFill>
                            <a:schemeClr val="bg1"/>
                          </a:solidFill>
                          <a:effectLst/>
                          <a:latin typeface="华文楷体" panose="02010600040101010101" pitchFamily="2" charset="-122"/>
                          <a:ea typeface="华文楷体" panose="02010600040101010101" pitchFamily="2" charset="-122"/>
                        </a:rPr>
                        <a:t>未来进一步划分策略</a:t>
                      </a:r>
                      <a:endParaRPr lang="zh-CN" altLang="en-US" sz="1200" b="1" i="0" u="none" strike="noStrike" dirty="0">
                        <a:solidFill>
                          <a:schemeClr val="bg1"/>
                        </a:solidFill>
                        <a:effectLst/>
                        <a:latin typeface="华文楷体" panose="02010600040101010101" pitchFamily="2" charset="-122"/>
                        <a:ea typeface="华文楷体" panose="02010600040101010101" pitchFamily="2" charset="-122"/>
                      </a:endParaRPr>
                    </a:p>
                  </a:txBody>
                  <a:tcPr marL="9525" marR="9525" marT="9525" marB="0" anchor="ctr">
                    <a:lnL>
                      <a:noFill/>
                    </a:lnL>
                    <a:lnR w="9525" cap="flat" cmpd="sng" algn="ctr">
                      <a:solidFill>
                        <a:srgbClr val="C9DD03">
                          <a:shade val="95000"/>
                          <a:satMod val="105000"/>
                        </a:srgbClr>
                      </a:solidFill>
                      <a:prstDash val="solid"/>
                    </a:lnR>
                    <a:lnT w="9525" cap="flat" cmpd="sng" algn="ctr">
                      <a:solidFill>
                        <a:srgbClr val="C9DD03">
                          <a:shade val="95000"/>
                          <a:satMod val="105000"/>
                        </a:srgbClr>
                      </a:solidFill>
                      <a:prstDash val="soli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349385">
                <a:tc rowSpan="2">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对外服务</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资源池</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r>
                        <a:rPr lang="zh-CN" altLang="en-US" sz="1050" dirty="0">
                          <a:solidFill>
                            <a:schemeClr val="tx1"/>
                          </a:solidFill>
                          <a:latin typeface="华文楷体" panose="02010600040101010101" pitchFamily="2" charset="-122"/>
                          <a:ea typeface="华文楷体" panose="02010600040101010101" pitchFamily="2" charset="-122"/>
                        </a:rPr>
                        <a:t>公众用户</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Internet</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访问</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对外服务的业务系统：如外部门户系统</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marL="0" marR="0" indent="0" algn="l" defTabSz="914400" rtl="0" eaLnBrk="1" fontAlgn="ctr" latinLnBrk="0" hangingPunct="1">
                        <a:lnSpc>
                          <a:spcPct val="100000"/>
                        </a:lnSpc>
                        <a:spcBef>
                          <a:spcPts val="0"/>
                        </a:spcBef>
                        <a:spcAft>
                          <a:spcPts val="0"/>
                        </a:spcAft>
                        <a:buClrTx/>
                        <a:buSzTx/>
                        <a:buFontTx/>
                        <a:buNone/>
                      </a:pP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具备</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Internet</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通道，易受外部攻击</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2">
                  <a:txBody>
                    <a:bodyPr/>
                    <a:lstStyle>
                      <a:lvl1pPr marL="0" algn="l" defTabSz="859790" rtl="0" eaLnBrk="1" latinLnBrk="0" hangingPunct="1">
                        <a:defRPr sz="1700" kern="1200">
                          <a:solidFill>
                            <a:schemeClr val="tx1"/>
                          </a:solidFill>
                          <a:latin typeface="Times New Roman" panose="02020603050405020304"/>
                        </a:defRPr>
                      </a:lvl1pPr>
                      <a:lvl2pPr marL="429895" algn="l" defTabSz="859790" rtl="0" eaLnBrk="1" latinLnBrk="0" hangingPunct="1">
                        <a:defRPr sz="1700" kern="1200">
                          <a:solidFill>
                            <a:schemeClr val="tx1"/>
                          </a:solidFill>
                          <a:latin typeface="Times New Roman" panose="02020603050405020304"/>
                        </a:defRPr>
                      </a:lvl2pPr>
                      <a:lvl3pPr marL="859790" algn="l" defTabSz="859790" rtl="0" eaLnBrk="1" latinLnBrk="0" hangingPunct="1">
                        <a:defRPr sz="1700" kern="1200">
                          <a:solidFill>
                            <a:schemeClr val="tx1"/>
                          </a:solidFill>
                          <a:latin typeface="Times New Roman" panose="02020603050405020304"/>
                        </a:defRPr>
                      </a:lvl3pPr>
                      <a:lvl4pPr marL="1289050" algn="l" defTabSz="859790" rtl="0" eaLnBrk="1" latinLnBrk="0" hangingPunct="1">
                        <a:defRPr sz="1700" kern="1200">
                          <a:solidFill>
                            <a:schemeClr val="tx1"/>
                          </a:solidFill>
                          <a:latin typeface="Times New Roman" panose="02020603050405020304"/>
                        </a:defRPr>
                      </a:lvl4pPr>
                      <a:lvl5pPr marL="1718945" algn="l" defTabSz="859790" rtl="0" eaLnBrk="1" latinLnBrk="0" hangingPunct="1">
                        <a:defRPr sz="1700" kern="1200">
                          <a:solidFill>
                            <a:schemeClr val="tx1"/>
                          </a:solidFill>
                          <a:latin typeface="Times New Roman" panose="02020603050405020304"/>
                        </a:defRPr>
                      </a:lvl5pPr>
                      <a:lvl6pPr marL="2148840" algn="l" defTabSz="859790" rtl="0" eaLnBrk="1" latinLnBrk="0" hangingPunct="1">
                        <a:defRPr sz="1700" kern="1200">
                          <a:solidFill>
                            <a:schemeClr val="tx1"/>
                          </a:solidFill>
                          <a:latin typeface="Times New Roman" panose="02020603050405020304"/>
                        </a:defRPr>
                      </a:lvl6pPr>
                      <a:lvl7pPr marL="2578735" algn="l" defTabSz="859790" rtl="0" eaLnBrk="1" latinLnBrk="0" hangingPunct="1">
                        <a:defRPr sz="1700" kern="1200">
                          <a:solidFill>
                            <a:schemeClr val="tx1"/>
                          </a:solidFill>
                          <a:latin typeface="Times New Roman" panose="02020603050405020304"/>
                        </a:defRPr>
                      </a:lvl7pPr>
                      <a:lvl8pPr marL="3007995" algn="l" defTabSz="859790" rtl="0" eaLnBrk="1" latinLnBrk="0" hangingPunct="1">
                        <a:defRPr sz="1700" kern="1200">
                          <a:solidFill>
                            <a:schemeClr val="tx1"/>
                          </a:solidFill>
                          <a:latin typeface="Times New Roman" panose="02020603050405020304"/>
                        </a:defRPr>
                      </a:lvl8pPr>
                      <a:lvl9pPr marL="3437890" algn="l" defTabSz="859790" rtl="0" eaLnBrk="1" latinLnBrk="0" hangingPunct="1">
                        <a:defRPr sz="1700" kern="1200">
                          <a:solidFill>
                            <a:schemeClr val="tx1"/>
                          </a:solidFill>
                          <a:latin typeface="Times New Roman" panose="02020603050405020304"/>
                        </a:defRPr>
                      </a:lvl9pPr>
                    </a:lstStyle>
                    <a:p>
                      <a:pPr marL="0" marR="0" indent="0" algn="l" defTabSz="914400" rtl="0" eaLnBrk="1" fontAlgn="ctr" latinLnBrk="0" hangingPunct="1">
                        <a:lnSpc>
                          <a:spcPct val="100000"/>
                        </a:lnSpc>
                        <a:spcBef>
                          <a:spcPts val="0"/>
                        </a:spcBef>
                        <a:spcAft>
                          <a:spcPts val="0"/>
                        </a:spcAft>
                        <a:buClrTx/>
                        <a:buSzTx/>
                        <a:buFontTx/>
                        <a:buNone/>
                      </a:pP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随着业务的发展，后期可以考虑面向公众用户和合作伙伴分别设置资源池</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549260">
                <a:tc vMerge="1">
                  <a:tcPr marL="9525" marR="9525" marT="9525" marB="0"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r>
                        <a:rPr lang="zh-CN" altLang="en-US" sz="1050" dirty="0">
                          <a:solidFill>
                            <a:schemeClr val="tx1"/>
                          </a:solidFill>
                          <a:latin typeface="华文楷体" panose="02010600040101010101" pitchFamily="2" charset="-122"/>
                          <a:ea typeface="华文楷体" panose="02010600040101010101" pitchFamily="2" charset="-122"/>
                        </a:rPr>
                        <a:t>合作伙伴</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en-US" sz="1050" b="0" i="0" u="none" strike="noStrike" dirty="0">
                          <a:solidFill>
                            <a:schemeClr val="tx1"/>
                          </a:solidFill>
                          <a:effectLst/>
                          <a:latin typeface="华文楷体" panose="02010600040101010101" pitchFamily="2" charset="-122"/>
                          <a:ea typeface="华文楷体" panose="02010600040101010101" pitchFamily="2" charset="-122"/>
                        </a:rPr>
                        <a:t>I</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nternet/</a:t>
                      </a:r>
                      <a:r>
                        <a:rPr lang="en-US" sz="1050" b="0" i="0" u="none" strike="noStrike" dirty="0">
                          <a:solidFill>
                            <a:schemeClr val="tx1"/>
                          </a:solidFill>
                          <a:effectLst/>
                          <a:latin typeface="华文楷体" panose="02010600040101010101" pitchFamily="2" charset="-122"/>
                          <a:ea typeface="华文楷体" panose="02010600040101010101" pitchFamily="2" charset="-122"/>
                        </a:rPr>
                        <a:t>VPN</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电站服务平台等系统的对外访问模块</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具备</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Internet</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通道，易受外部攻击；用户数</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峰值访问量相变化较大；性能、稳定性、可靠性、安全性要求较高，要求</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7</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24</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提供服务</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vMerge="1">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r>
              <a:tr h="843090">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业务支撑类</a:t>
                      </a:r>
                      <a:r>
                        <a:rPr lang="en-US" altLang="zh-CN" sz="1050" b="1" i="0" u="none" strike="noStrike" dirty="0">
                          <a:solidFill>
                            <a:srgbClr val="C00000"/>
                          </a:solidFill>
                          <a:effectLst/>
                          <a:latin typeface="华文楷体" panose="02010600040101010101" pitchFamily="2" charset="-122"/>
                          <a:ea typeface="华文楷体" panose="02010600040101010101" pitchFamily="2" charset="-122"/>
                        </a:rPr>
                        <a:t>/</a:t>
                      </a:r>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管控类</a:t>
                      </a:r>
                      <a:r>
                        <a:rPr lang="en-US" altLang="zh-CN" sz="1050" b="1" i="0" u="none" strike="noStrike" dirty="0">
                          <a:solidFill>
                            <a:srgbClr val="C00000"/>
                          </a:solidFill>
                          <a:effectLst/>
                          <a:latin typeface="华文楷体" panose="02010600040101010101" pitchFamily="2" charset="-122"/>
                          <a:ea typeface="华文楷体" panose="02010600040101010101" pitchFamily="2" charset="-122"/>
                        </a:rPr>
                        <a:t>/</a:t>
                      </a:r>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管理支撑</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应用资源池（包括应用支撑平台）</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r>
                        <a:rPr lang="zh-CN" altLang="en-US" sz="1050" dirty="0">
                          <a:solidFill>
                            <a:schemeClr val="tx1"/>
                          </a:solidFill>
                          <a:latin typeface="华文楷体" panose="02010600040101010101" pitchFamily="2" charset="-122"/>
                          <a:ea typeface="华文楷体" panose="02010600040101010101" pitchFamily="2" charset="-122"/>
                        </a:rPr>
                        <a:t>集团总部及事业部员工</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marL="0" marR="0" indent="0" algn="l" defTabSz="914400" rtl="0" eaLnBrk="1" fontAlgn="ctr" latinLnBrk="0" hangingPunct="1">
                        <a:lnSpc>
                          <a:spcPct val="100000"/>
                        </a:lnSpc>
                        <a:spcBef>
                          <a:spcPts val="0"/>
                        </a:spcBef>
                        <a:spcAft>
                          <a:spcPts val="0"/>
                        </a:spcAft>
                        <a:buClrTx/>
                        <a:buSzTx/>
                        <a:buFontTx/>
                        <a:buNone/>
                      </a:pP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集团内网</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/VPN</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zh-CN" altLang="en-US" sz="1050" u="none" strike="noStrike" dirty="0">
                          <a:solidFill>
                            <a:schemeClr val="tx1"/>
                          </a:solidFill>
                          <a:effectLst/>
                          <a:latin typeface="华文楷体" panose="02010600040101010101" pitchFamily="2" charset="-122"/>
                          <a:ea typeface="华文楷体" panose="02010600040101010101" pitchFamily="2" charset="-122"/>
                        </a:rPr>
                        <a:t>集团和事业部相关管理系统、生产系统，对集团内用户提供服务。包括财务系统、</a:t>
                      </a:r>
                      <a:r>
                        <a:rPr lang="en-US" altLang="zh-CN" sz="1050" u="none" strike="noStrike" dirty="0">
                          <a:solidFill>
                            <a:schemeClr val="tx1"/>
                          </a:solidFill>
                          <a:effectLst/>
                          <a:latin typeface="华文楷体" panose="02010600040101010101" pitchFamily="2" charset="-122"/>
                          <a:ea typeface="华文楷体" panose="02010600040101010101" pitchFamily="2" charset="-122"/>
                        </a:rPr>
                        <a:t>OA</a:t>
                      </a:r>
                      <a:r>
                        <a:rPr lang="zh-CN" altLang="en-US" sz="1050" u="none" strike="noStrike" dirty="0">
                          <a:solidFill>
                            <a:schemeClr val="tx1"/>
                          </a:solidFill>
                          <a:effectLst/>
                          <a:latin typeface="华文楷体" panose="02010600040101010101" pitchFamily="2" charset="-122"/>
                          <a:ea typeface="华文楷体" panose="02010600040101010101" pitchFamily="2" charset="-122"/>
                        </a:rPr>
                        <a:t>系统、人力资源管理系统等</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用户数量稳定；性能、稳定性、可靠性、安全性要求较高，影响企业业务运营，要求</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7</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24</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提供服务</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tx1"/>
                          </a:solidFill>
                          <a:latin typeface="Times New Roman" panose="02020603050405020304"/>
                        </a:defRPr>
                      </a:lvl1pPr>
                      <a:lvl2pPr marL="429895" algn="l" defTabSz="859790" rtl="0" eaLnBrk="1" latinLnBrk="0" hangingPunct="1">
                        <a:defRPr sz="1700" kern="1200">
                          <a:solidFill>
                            <a:schemeClr val="tx1"/>
                          </a:solidFill>
                          <a:latin typeface="Times New Roman" panose="02020603050405020304"/>
                        </a:defRPr>
                      </a:lvl2pPr>
                      <a:lvl3pPr marL="859790" algn="l" defTabSz="859790" rtl="0" eaLnBrk="1" latinLnBrk="0" hangingPunct="1">
                        <a:defRPr sz="1700" kern="1200">
                          <a:solidFill>
                            <a:schemeClr val="tx1"/>
                          </a:solidFill>
                          <a:latin typeface="Times New Roman" panose="02020603050405020304"/>
                        </a:defRPr>
                      </a:lvl3pPr>
                      <a:lvl4pPr marL="1289050" algn="l" defTabSz="859790" rtl="0" eaLnBrk="1" latinLnBrk="0" hangingPunct="1">
                        <a:defRPr sz="1700" kern="1200">
                          <a:solidFill>
                            <a:schemeClr val="tx1"/>
                          </a:solidFill>
                          <a:latin typeface="Times New Roman" panose="02020603050405020304"/>
                        </a:defRPr>
                      </a:lvl4pPr>
                      <a:lvl5pPr marL="1718945" algn="l" defTabSz="859790" rtl="0" eaLnBrk="1" latinLnBrk="0" hangingPunct="1">
                        <a:defRPr sz="1700" kern="1200">
                          <a:solidFill>
                            <a:schemeClr val="tx1"/>
                          </a:solidFill>
                          <a:latin typeface="Times New Roman" panose="02020603050405020304"/>
                        </a:defRPr>
                      </a:lvl5pPr>
                      <a:lvl6pPr marL="2148840" algn="l" defTabSz="859790" rtl="0" eaLnBrk="1" latinLnBrk="0" hangingPunct="1">
                        <a:defRPr sz="1700" kern="1200">
                          <a:solidFill>
                            <a:schemeClr val="tx1"/>
                          </a:solidFill>
                          <a:latin typeface="Times New Roman" panose="02020603050405020304"/>
                        </a:defRPr>
                      </a:lvl6pPr>
                      <a:lvl7pPr marL="2578735" algn="l" defTabSz="859790" rtl="0" eaLnBrk="1" latinLnBrk="0" hangingPunct="1">
                        <a:defRPr sz="1700" kern="1200">
                          <a:solidFill>
                            <a:schemeClr val="tx1"/>
                          </a:solidFill>
                          <a:latin typeface="Times New Roman" panose="02020603050405020304"/>
                        </a:defRPr>
                      </a:lvl7pPr>
                      <a:lvl8pPr marL="3007995" algn="l" defTabSz="859790" rtl="0" eaLnBrk="1" latinLnBrk="0" hangingPunct="1">
                        <a:defRPr sz="1700" kern="1200">
                          <a:solidFill>
                            <a:schemeClr val="tx1"/>
                          </a:solidFill>
                          <a:latin typeface="Times New Roman" panose="02020603050405020304"/>
                        </a:defRPr>
                      </a:lvl8pPr>
                      <a:lvl9pPr marL="3437890" algn="l" defTabSz="859790" rtl="0" eaLnBrk="1" latinLnBrk="0" hangingPunct="1">
                        <a:defRPr sz="1700" kern="1200">
                          <a:solidFill>
                            <a:schemeClr val="tx1"/>
                          </a:solidFill>
                          <a:latin typeface="Times New Roman" panose="02020603050405020304"/>
                        </a:defRPr>
                      </a:lvl9pPr>
                    </a:lstStyle>
                    <a:p>
                      <a:pPr algn="l" fontAlgn="ct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未来，生产系统、职能系统和基础应用系统共用一个资源池，分析系统单独使用一个资源池。</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519028">
                <a:tc>
                  <a:txBody>
                    <a:bodyPr/>
                    <a:p>
                      <a:pPr algn="l" fontAlgn="b"/>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所属企业生产应用</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资源池</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lang="zh-CN" altLang="en-US" sz="1050" dirty="0">
                          <a:solidFill>
                            <a:schemeClr val="tx1"/>
                          </a:solidFill>
                          <a:latin typeface="华文楷体" panose="02010600040101010101" pitchFamily="2" charset="-122"/>
                          <a:ea typeface="华文楷体" panose="02010600040101010101" pitchFamily="2" charset="-122"/>
                        </a:rPr>
                        <a:t>所属企业员工</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l" defTabSz="859790" rtl="0" eaLnBrk="1" fontAlgn="ctr" latinLnBrk="0" hangingPunct="1">
                        <a:lnSpc>
                          <a:spcPct val="100000"/>
                        </a:lnSpc>
                        <a:spcBef>
                          <a:spcPts val="0"/>
                        </a:spcBef>
                        <a:spcAft>
                          <a:spcPts val="0"/>
                        </a:spcAft>
                        <a:buClrTx/>
                        <a:buSzTx/>
                        <a:buFontTx/>
                        <a:buNone/>
                      </a:pPr>
                      <a:r>
                        <a:rPr lang="zh-CN" altLang="en-US" sz="1050" b="0" i="0" u="none" strike="noStrike" dirty="0">
                          <a:solidFill>
                            <a:schemeClr val="tx1"/>
                          </a:solidFill>
                          <a:effectLst/>
                          <a:latin typeface="华文楷体" panose="02010600040101010101" pitchFamily="2" charset="-122"/>
                          <a:ea typeface="+mn-ea"/>
                        </a:rPr>
                        <a:t>集团内网</a:t>
                      </a:r>
                      <a:r>
                        <a:rPr lang="en-US" altLang="zh-CN" sz="1050" b="0" i="0" u="none" strike="noStrike" dirty="0">
                          <a:solidFill>
                            <a:schemeClr val="tx1"/>
                          </a:solidFill>
                          <a:effectLst/>
                          <a:latin typeface="华文楷体" panose="02010600040101010101" pitchFamily="2" charset="-122"/>
                          <a:ea typeface="+mn-ea"/>
                        </a:rPr>
                        <a:t>/VPN</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l" fontAlgn="b"/>
                      <a:r>
                        <a:rPr lang="zh-CN" altLang="en-US" sz="1050" b="0" i="0" u="none" strike="noStrike" dirty="0">
                          <a:solidFill>
                            <a:schemeClr val="tx1"/>
                          </a:solidFill>
                          <a:effectLst/>
                          <a:latin typeface="华文楷体" panose="02010600040101010101" pitchFamily="2" charset="-122"/>
                          <a:ea typeface="+mn-ea"/>
                        </a:rPr>
                        <a:t>所属企业新建的生产相关的个性化系统</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l" fontAlgn="ctr"/>
                      <a:r>
                        <a:rPr lang="zh-CN" altLang="en-US" sz="1050" b="0" i="0" u="none" strike="noStrike" dirty="0">
                          <a:solidFill>
                            <a:schemeClr val="tx1"/>
                          </a:solidFill>
                          <a:effectLst/>
                          <a:latin typeface="华文楷体" panose="02010600040101010101" pitchFamily="2" charset="-122"/>
                          <a:ea typeface="+mn-ea"/>
                        </a:rPr>
                        <a:t>用户数量稳定；性能、稳定性、可靠性、安全性要求较高，影响所属企业业务运营，要求</a:t>
                      </a:r>
                      <a:r>
                        <a:rPr lang="en-US" altLang="zh-CN" sz="1050" b="0" i="0" u="none" strike="noStrike" dirty="0">
                          <a:solidFill>
                            <a:schemeClr val="tx1"/>
                          </a:solidFill>
                          <a:effectLst/>
                          <a:latin typeface="华文楷体" panose="02010600040101010101" pitchFamily="2" charset="-122"/>
                          <a:ea typeface="+mn-ea"/>
                        </a:rPr>
                        <a:t>7</a:t>
                      </a:r>
                      <a:r>
                        <a:rPr lang="zh-CN" altLang="en-US" sz="1050" b="0" i="0" u="none" strike="noStrike" dirty="0">
                          <a:solidFill>
                            <a:schemeClr val="tx1"/>
                          </a:solidFill>
                          <a:effectLst/>
                          <a:latin typeface="华文楷体" panose="02010600040101010101" pitchFamily="2" charset="-122"/>
                          <a:ea typeface="+mn-ea"/>
                        </a:rPr>
                        <a:t>*</a:t>
                      </a:r>
                      <a:r>
                        <a:rPr lang="en-US" altLang="zh-CN" sz="1050" b="0" i="0" u="none" strike="noStrike" dirty="0">
                          <a:solidFill>
                            <a:schemeClr val="tx1"/>
                          </a:solidFill>
                          <a:effectLst/>
                          <a:latin typeface="华文楷体" panose="02010600040101010101" pitchFamily="2" charset="-122"/>
                          <a:ea typeface="+mn-ea"/>
                        </a:rPr>
                        <a:t>24</a:t>
                      </a:r>
                      <a:r>
                        <a:rPr lang="zh-CN" altLang="en-US" sz="1050" b="0" i="0" u="none" strike="noStrike" dirty="0">
                          <a:solidFill>
                            <a:schemeClr val="tx1"/>
                          </a:solidFill>
                          <a:effectLst/>
                          <a:latin typeface="华文楷体" panose="02010600040101010101" pitchFamily="2" charset="-122"/>
                          <a:ea typeface="+mn-ea"/>
                        </a:rPr>
                        <a:t>提供服务</a:t>
                      </a:r>
                      <a:endParaRPr lang="zh-CN" altLang="en-US" sz="1050" b="0" i="0" u="none" strike="noStrike" dirty="0">
                        <a:solidFill>
                          <a:schemeClr val="tx1"/>
                        </a:solidFill>
                        <a:effectLst/>
                        <a:latin typeface="华文楷体" panose="02010600040101010101" pitchFamily="2" charset="-122"/>
                        <a:ea typeface="+mn-ea"/>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随着业务发展，未来可以考虑拆分成“汽轮、电机、锅炉、其他”</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4</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个资源池</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519028">
                <a:tc>
                  <a:txBody>
                    <a:bodyPr/>
                    <a:p>
                      <a:pPr algn="l" fontAlgn="b"/>
                      <a:r>
                        <a:rPr lang="zh-CN" altLang="en-US" sz="1050" b="1" i="0" u="none" strike="noStrike" dirty="0">
                          <a:solidFill>
                            <a:srgbClr val="C00000"/>
                          </a:solidFill>
                          <a:effectLst/>
                          <a:latin typeface="华文楷体" panose="02010600040101010101" pitchFamily="2" charset="-122"/>
                          <a:ea typeface="华文楷体" panose="02010600040101010101" pitchFamily="2" charset="-122"/>
                        </a:rPr>
                        <a:t>所属企业备份</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资源池</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p>
                      <a:r>
                        <a:rPr lang="zh-CN" altLang="en-US" sz="1050" dirty="0">
                          <a:solidFill>
                            <a:schemeClr val="tx1"/>
                          </a:solidFill>
                          <a:latin typeface="华文楷体" panose="02010600040101010101" pitchFamily="2" charset="-122"/>
                          <a:ea typeface="华文楷体" panose="02010600040101010101" pitchFamily="2" charset="-122"/>
                        </a:rPr>
                        <a:t>所属企业系统管理员</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p>
                      <a:pPr marL="0" marR="0" lvl="0" indent="0" algn="l" defTabSz="859790" rtl="0" eaLnBrk="1" fontAlgn="ctr" latinLnBrk="0" hangingPunct="1">
                        <a:lnSpc>
                          <a:spcPct val="100000"/>
                        </a:lnSpc>
                        <a:spcBef>
                          <a:spcPts val="0"/>
                        </a:spcBef>
                        <a:spcAft>
                          <a:spcPts val="0"/>
                        </a:spcAft>
                        <a:buClrTx/>
                        <a:buSzTx/>
                        <a:buFontTx/>
                        <a:buNone/>
                      </a:pPr>
                      <a:r>
                        <a:rPr lang="zh-CN" altLang="en-US" sz="1050" b="0" i="0" u="none" strike="noStrike" dirty="0">
                          <a:solidFill>
                            <a:schemeClr val="tx1"/>
                          </a:solidFill>
                          <a:effectLst/>
                          <a:latin typeface="华文楷体" panose="02010600040101010101" pitchFamily="2" charset="-122"/>
                          <a:ea typeface="+mn-ea"/>
                        </a:rPr>
                        <a:t>集团内网</a:t>
                      </a:r>
                      <a:r>
                        <a:rPr lang="en-US" altLang="zh-CN" sz="1050" b="0" i="0" u="none" strike="noStrike" dirty="0">
                          <a:solidFill>
                            <a:schemeClr val="tx1"/>
                          </a:solidFill>
                          <a:effectLst/>
                          <a:latin typeface="华文楷体" panose="02010600040101010101" pitchFamily="2" charset="-122"/>
                          <a:ea typeface="+mn-ea"/>
                        </a:rPr>
                        <a:t>/VPN</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所属企业的数据或者应用程序的备份</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p>
                      <a:pPr algn="l" fontAlgn="b"/>
                      <a:r>
                        <a:rPr lang="zh-CN" altLang="en-US" sz="1050" b="0" i="0" u="none" strike="noStrike" kern="1200" dirty="0">
                          <a:solidFill>
                            <a:schemeClr val="tx1"/>
                          </a:solidFill>
                          <a:effectLst/>
                          <a:latin typeface="华文楷体" panose="02010600040101010101" pitchFamily="2" charset="-122"/>
                          <a:ea typeface="华文楷体" panose="02010600040101010101" pitchFamily="2" charset="-122"/>
                          <a:cs typeface="+mn-cs"/>
                        </a:rPr>
                        <a:t>企业用户数量稳定，对数据备份、应用系统备份的稳定性、安全性有要求</a:t>
                      </a:r>
                      <a:endParaRPr lang="en-US" sz="1050" b="0" i="0" u="none" strike="noStrike" kern="1200" dirty="0">
                        <a:solidFill>
                          <a:schemeClr val="tx1"/>
                        </a:solidFill>
                        <a:effectLst/>
                        <a:latin typeface="华文楷体" panose="02010600040101010101" pitchFamily="2" charset="-122"/>
                        <a:ea typeface="华文楷体" panose="02010600040101010101" pitchFamily="2" charset="-122"/>
                        <a:cs typeface="+mn-cs"/>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随着业务发展，未来可以考虑拆分成“汽轮、电机、锅炉、其他”</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4</a:t>
                      </a: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个资源池</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r>
              <a:tr h="434835">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1" u="none" strike="noStrike" dirty="0">
                          <a:solidFill>
                            <a:srgbClr val="C00000"/>
                          </a:solidFill>
                          <a:effectLst/>
                          <a:latin typeface="华文楷体" panose="02010600040101010101" pitchFamily="2" charset="-122"/>
                          <a:ea typeface="华文楷体" panose="02010600040101010101" pitchFamily="2" charset="-122"/>
                        </a:rPr>
                        <a:t>开发、测试环境</a:t>
                      </a:r>
                      <a:r>
                        <a:rPr lang="zh-CN" altLang="en-US" sz="1050" u="none" strike="noStrike" dirty="0">
                          <a:solidFill>
                            <a:schemeClr val="tx1"/>
                          </a:solidFill>
                          <a:effectLst/>
                          <a:latin typeface="华文楷体" panose="02010600040101010101" pitchFamily="2" charset="-122"/>
                          <a:ea typeface="华文楷体" panose="02010600040101010101" pitchFamily="2" charset="-122"/>
                        </a:rPr>
                        <a:t>资源池</a:t>
                      </a:r>
                      <a:endParaRPr lang="zh-CN" alt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r>
                        <a:rPr lang="zh-CN" altLang="en-US" sz="1050" dirty="0">
                          <a:solidFill>
                            <a:schemeClr val="tx1"/>
                          </a:solidFill>
                          <a:latin typeface="华文楷体" panose="02010600040101010101" pitchFamily="2" charset="-122"/>
                          <a:ea typeface="华文楷体" panose="02010600040101010101" pitchFamily="2" charset="-122"/>
                        </a:rPr>
                        <a:t>集团开发、测试的技术人员</a:t>
                      </a:r>
                      <a:endParaRPr lang="en-US" sz="1050" dirty="0">
                        <a:solidFill>
                          <a:schemeClr val="tx1"/>
                        </a:solidFill>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ctr"/>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集团内网</a:t>
                      </a:r>
                      <a:r>
                        <a:rPr lang="en-US" altLang="zh-CN" sz="1050" b="0" i="0" u="none" strike="noStrike" dirty="0">
                          <a:solidFill>
                            <a:schemeClr val="tx1"/>
                          </a:solidFill>
                          <a:effectLst/>
                          <a:latin typeface="华文楷体" panose="02010600040101010101" pitchFamily="2" charset="-122"/>
                          <a:ea typeface="华文楷体" panose="02010600040101010101" pitchFamily="2" charset="-122"/>
                        </a:rPr>
                        <a:t>/VPN</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业务系统开发环境、功能测试环境、集成测试环境</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457200" rtl="0" eaLnBrk="1" latinLnBrk="0" hangingPunct="1">
                        <a:defRPr sz="1800" kern="1200">
                          <a:solidFill>
                            <a:schemeClr val="tx1"/>
                          </a:solidFill>
                          <a:latin typeface="Arial" panose="020B0604020202020204"/>
                        </a:defRPr>
                      </a:lvl1pPr>
                      <a:lvl2pPr marL="457200" algn="l" defTabSz="457200" rtl="0" eaLnBrk="1" latinLnBrk="0" hangingPunct="1">
                        <a:defRPr sz="1800" kern="1200">
                          <a:solidFill>
                            <a:schemeClr val="tx1"/>
                          </a:solidFill>
                          <a:latin typeface="Arial" panose="020B0604020202020204"/>
                        </a:defRPr>
                      </a:lvl2pPr>
                      <a:lvl3pPr marL="914400" algn="l" defTabSz="457200" rtl="0" eaLnBrk="1" latinLnBrk="0" hangingPunct="1">
                        <a:defRPr sz="1800" kern="1200">
                          <a:solidFill>
                            <a:schemeClr val="tx1"/>
                          </a:solidFill>
                          <a:latin typeface="Arial" panose="020B0604020202020204"/>
                        </a:defRPr>
                      </a:lvl3pPr>
                      <a:lvl4pPr marL="1371600" algn="l" defTabSz="457200" rtl="0" eaLnBrk="1" latinLnBrk="0" hangingPunct="1">
                        <a:defRPr sz="1800" kern="1200">
                          <a:solidFill>
                            <a:schemeClr val="tx1"/>
                          </a:solidFill>
                          <a:latin typeface="Arial" panose="020B0604020202020204"/>
                        </a:defRPr>
                      </a:lvl4pPr>
                      <a:lvl5pPr marL="1828800" algn="l" defTabSz="457200" rtl="0" eaLnBrk="1" latinLnBrk="0" hangingPunct="1">
                        <a:defRPr sz="1800" kern="1200">
                          <a:solidFill>
                            <a:schemeClr val="tx1"/>
                          </a:solidFill>
                          <a:latin typeface="Arial" panose="020B0604020202020204"/>
                        </a:defRPr>
                      </a:lvl5pPr>
                      <a:lvl6pPr marL="2286000" algn="l" defTabSz="457200" rtl="0" eaLnBrk="1" latinLnBrk="0" hangingPunct="1">
                        <a:defRPr sz="1800" kern="1200">
                          <a:solidFill>
                            <a:schemeClr val="tx1"/>
                          </a:solidFill>
                          <a:latin typeface="Arial" panose="020B0604020202020204"/>
                        </a:defRPr>
                      </a:lvl6pPr>
                      <a:lvl7pPr marL="2743200" algn="l" defTabSz="457200" rtl="0" eaLnBrk="1" latinLnBrk="0" hangingPunct="1">
                        <a:defRPr sz="1800" kern="1200">
                          <a:solidFill>
                            <a:schemeClr val="tx1"/>
                          </a:solidFill>
                          <a:latin typeface="Arial" panose="020B0604020202020204"/>
                        </a:defRPr>
                      </a:lvl7pPr>
                      <a:lvl8pPr marL="3200400" algn="l" defTabSz="457200" rtl="0" eaLnBrk="1" latinLnBrk="0" hangingPunct="1">
                        <a:defRPr sz="1800" kern="1200">
                          <a:solidFill>
                            <a:schemeClr val="tx1"/>
                          </a:solidFill>
                          <a:latin typeface="Arial" panose="020B0604020202020204"/>
                        </a:defRPr>
                      </a:lvl8pPr>
                      <a:lvl9pPr marL="3657600" algn="l" defTabSz="457200" rtl="0" eaLnBrk="1" latinLnBrk="0" hangingPunct="1">
                        <a:defRPr sz="1800" kern="1200">
                          <a:solidFill>
                            <a:schemeClr val="tx1"/>
                          </a:solidFill>
                          <a:latin typeface="Arial" panose="020B0604020202020204"/>
                        </a:defRPr>
                      </a:lvl9pPr>
                    </a:lstStyle>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性能、稳定性、可靠性、安全性要求较低</a:t>
                      </a:r>
                      <a:endParaRPr lang="en-US" altLang="zh-CN" sz="1050" b="0" i="0" u="none" strike="noStrike" dirty="0">
                        <a:solidFill>
                          <a:schemeClr val="tx1"/>
                        </a:solidFill>
                        <a:effectLst/>
                        <a:latin typeface="华文楷体" panose="02010600040101010101" pitchFamily="2" charset="-122"/>
                        <a:ea typeface="华文楷体" panose="02010600040101010101" pitchFamily="2" charset="-122"/>
                      </a:endParaRPr>
                    </a:p>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备注：这部分资源池对应的设备可以利旧</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c>
                  <a:txBody>
                    <a:bodyPr/>
                    <a:lstStyle>
                      <a:lvl1pPr marL="0" algn="l" defTabSz="859790" rtl="0" eaLnBrk="1" latinLnBrk="0" hangingPunct="1">
                        <a:defRPr sz="1700" kern="1200">
                          <a:solidFill>
                            <a:schemeClr val="tx1"/>
                          </a:solidFill>
                          <a:latin typeface="Times New Roman" panose="02020603050405020304"/>
                        </a:defRPr>
                      </a:lvl1pPr>
                      <a:lvl2pPr marL="429895" algn="l" defTabSz="859790" rtl="0" eaLnBrk="1" latinLnBrk="0" hangingPunct="1">
                        <a:defRPr sz="1700" kern="1200">
                          <a:solidFill>
                            <a:schemeClr val="tx1"/>
                          </a:solidFill>
                          <a:latin typeface="Times New Roman" panose="02020603050405020304"/>
                        </a:defRPr>
                      </a:lvl2pPr>
                      <a:lvl3pPr marL="859790" algn="l" defTabSz="859790" rtl="0" eaLnBrk="1" latinLnBrk="0" hangingPunct="1">
                        <a:defRPr sz="1700" kern="1200">
                          <a:solidFill>
                            <a:schemeClr val="tx1"/>
                          </a:solidFill>
                          <a:latin typeface="Times New Roman" panose="02020603050405020304"/>
                        </a:defRPr>
                      </a:lvl3pPr>
                      <a:lvl4pPr marL="1289050" algn="l" defTabSz="859790" rtl="0" eaLnBrk="1" latinLnBrk="0" hangingPunct="1">
                        <a:defRPr sz="1700" kern="1200">
                          <a:solidFill>
                            <a:schemeClr val="tx1"/>
                          </a:solidFill>
                          <a:latin typeface="Times New Roman" panose="02020603050405020304"/>
                        </a:defRPr>
                      </a:lvl4pPr>
                      <a:lvl5pPr marL="1718945" algn="l" defTabSz="859790" rtl="0" eaLnBrk="1" latinLnBrk="0" hangingPunct="1">
                        <a:defRPr sz="1700" kern="1200">
                          <a:solidFill>
                            <a:schemeClr val="tx1"/>
                          </a:solidFill>
                          <a:latin typeface="Times New Roman" panose="02020603050405020304"/>
                        </a:defRPr>
                      </a:lvl5pPr>
                      <a:lvl6pPr marL="2148840" algn="l" defTabSz="859790" rtl="0" eaLnBrk="1" latinLnBrk="0" hangingPunct="1">
                        <a:defRPr sz="1700" kern="1200">
                          <a:solidFill>
                            <a:schemeClr val="tx1"/>
                          </a:solidFill>
                          <a:latin typeface="Times New Roman" panose="02020603050405020304"/>
                        </a:defRPr>
                      </a:lvl6pPr>
                      <a:lvl7pPr marL="2578735" algn="l" defTabSz="859790" rtl="0" eaLnBrk="1" latinLnBrk="0" hangingPunct="1">
                        <a:defRPr sz="1700" kern="1200">
                          <a:solidFill>
                            <a:schemeClr val="tx1"/>
                          </a:solidFill>
                          <a:latin typeface="Times New Roman" panose="02020603050405020304"/>
                        </a:defRPr>
                      </a:lvl7pPr>
                      <a:lvl8pPr marL="3007995" algn="l" defTabSz="859790" rtl="0" eaLnBrk="1" latinLnBrk="0" hangingPunct="1">
                        <a:defRPr sz="1700" kern="1200">
                          <a:solidFill>
                            <a:schemeClr val="tx1"/>
                          </a:solidFill>
                          <a:latin typeface="Times New Roman" panose="02020603050405020304"/>
                        </a:defRPr>
                      </a:lvl8pPr>
                      <a:lvl9pPr marL="3437890" algn="l" defTabSz="859790" rtl="0" eaLnBrk="1" latinLnBrk="0" hangingPunct="1">
                        <a:defRPr sz="1700" kern="1200">
                          <a:solidFill>
                            <a:schemeClr val="tx1"/>
                          </a:solidFill>
                          <a:latin typeface="Times New Roman" panose="02020603050405020304"/>
                        </a:defRPr>
                      </a:lvl9pPr>
                    </a:lstStyle>
                    <a:p>
                      <a:pPr algn="l" fontAlgn="b"/>
                      <a:r>
                        <a:rPr lang="zh-CN" altLang="en-US" sz="1050" b="0" i="0" u="none" strike="noStrike" dirty="0">
                          <a:solidFill>
                            <a:schemeClr val="tx1"/>
                          </a:solidFill>
                          <a:effectLst/>
                          <a:latin typeface="华文楷体" panose="02010600040101010101" pitchFamily="2" charset="-122"/>
                          <a:ea typeface="华文楷体" panose="02010600040101010101" pitchFamily="2" charset="-122"/>
                        </a:rPr>
                        <a:t>未来可以考虑开发和应用分别用不同的资源池</a:t>
                      </a:r>
                      <a:endParaRPr lang="en-US" sz="1050" b="0" i="0" u="none" strike="noStrike" dirty="0">
                        <a:solidFill>
                          <a:schemeClr val="tx1"/>
                        </a:solidFill>
                        <a:effectLst/>
                        <a:latin typeface="华文楷体" panose="02010600040101010101" pitchFamily="2" charset="-122"/>
                        <a:ea typeface="华文楷体" panose="02010600040101010101" pitchFamily="2" charset="-122"/>
                      </a:endParaRPr>
                    </a:p>
                  </a:txBody>
                  <a:tcPr marL="9525" marR="9525" marT="9525" marB="0" anchor="ctr">
                    <a:lnL w="9525" cap="flat" cmpd="sng" algn="ctr">
                      <a:solidFill>
                        <a:srgbClr val="FFFFFF">
                          <a:lumMod val="75000"/>
                        </a:srgbClr>
                      </a:solidFill>
                      <a:prstDash val="solid"/>
                      <a:round/>
                      <a:headEnd type="none" w="med" len="med"/>
                      <a:tailEnd type="none" w="med" len="med"/>
                    </a:lnL>
                    <a:lnR w="9525" cap="flat" cmpd="sng" algn="ctr">
                      <a:solidFill>
                        <a:srgbClr val="FFFFFF">
                          <a:lumMod val="75000"/>
                        </a:srgbClr>
                      </a:solidFill>
                      <a:prstDash val="solid"/>
                      <a:round/>
                      <a:headEnd type="none" w="med" len="med"/>
                      <a:tailEnd type="none" w="med" len="med"/>
                    </a:lnR>
                    <a:lnT w="9525" cap="flat" cmpd="sng" algn="ctr">
                      <a:solidFill>
                        <a:srgbClr val="FFFFFF">
                          <a:lumMod val="75000"/>
                        </a:srgbClr>
                      </a:solidFill>
                      <a:prstDash val="solid"/>
                      <a:round/>
                      <a:headEnd type="none" w="med" len="med"/>
                      <a:tailEnd type="none" w="med" len="med"/>
                    </a:lnT>
                    <a:lnB w="9525" cap="flat" cmpd="sng" algn="ctr">
                      <a:solidFill>
                        <a:srgbClr val="FFFFFF">
                          <a:lumMod val="75000"/>
                        </a:srgb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FFFFF"/>
                    </a:solidFill>
                  </a:tcPr>
                </a:tc>
              </a:tr>
            </a:tbl>
          </a:graphicData>
        </a:graphic>
      </p:graphicFrame>
      <p:sp>
        <p:nvSpPr>
          <p:cNvPr id="1051366" name="TextBox 9"/>
          <p:cNvSpPr txBox="1"/>
          <p:nvPr/>
        </p:nvSpPr>
        <p:spPr>
          <a:xfrm>
            <a:off x="398916" y="5010705"/>
            <a:ext cx="9106850" cy="1120140"/>
          </a:xfrm>
          <a:prstGeom prst="rect">
            <a:avLst/>
          </a:prstGeom>
          <a:noFill/>
          <a:ln w="3175">
            <a:solidFill>
              <a:srgbClr val="002776"/>
            </a:solidFill>
          </a:ln>
        </p:spPr>
        <p:txBody>
          <a:bodyPr wrap="square" rtlCol="0" anchor="ctr">
            <a:spAutoFit/>
          </a:bodyPr>
          <a:p>
            <a:pPr marL="0" lvl="1">
              <a:lnSpc>
                <a:spcPct val="106000"/>
              </a:lnSpc>
              <a:spcBef>
                <a:spcPts val="600"/>
              </a:spcBef>
            </a:pPr>
            <a:r>
              <a:rPr lang="zh-CN" altLang="en-US" sz="1200" b="1" kern="0" dirty="0">
                <a:solidFill>
                  <a:srgbClr val="000000"/>
                </a:solidFill>
                <a:latin typeface="华文楷体" panose="02010600040101010101" pitchFamily="2" charset="-122"/>
                <a:sym typeface="Arial" panose="020B0604020202020204" pitchFamily="34" charset="0"/>
              </a:rPr>
              <a:t>服务器标准化：</a:t>
            </a:r>
            <a:endParaRPr lang="en-US" altLang="zh-CN" sz="1200" b="1" kern="0" dirty="0">
              <a:solidFill>
                <a:srgbClr val="000000"/>
              </a:solidFill>
              <a:latin typeface="华文楷体" panose="02010600040101010101" pitchFamily="2" charset="-122"/>
              <a:sym typeface="Arial" panose="020B0604020202020204" pitchFamily="34" charset="0"/>
            </a:endParaRPr>
          </a:p>
          <a:p>
            <a:pPr marL="116205" lvl="1" indent="-116205">
              <a:buFont typeface="Arial" panose="020B0604020202020204" pitchFamily="34" charset="0"/>
              <a:buChar char="•"/>
            </a:pPr>
            <a:r>
              <a:rPr lang="zh-CN" altLang="en-US" sz="1050" kern="0" dirty="0">
                <a:solidFill>
                  <a:srgbClr val="000000"/>
                </a:solidFill>
                <a:latin typeface="华文楷体" panose="02010600040101010101" pitchFamily="2" charset="-122"/>
                <a:sym typeface="Arial" panose="020B0604020202020204" pitchFamily="34" charset="0"/>
              </a:rPr>
              <a:t>采用标准的机架式</a:t>
            </a:r>
            <a:r>
              <a:rPr lang="en-US" altLang="zh-CN" sz="1050" kern="0" dirty="0">
                <a:solidFill>
                  <a:srgbClr val="000000"/>
                </a:solidFill>
                <a:latin typeface="华文楷体" panose="02010600040101010101" pitchFamily="2" charset="-122"/>
                <a:sym typeface="Arial" panose="020B0604020202020204" pitchFamily="34" charset="0"/>
              </a:rPr>
              <a:t>X86</a:t>
            </a:r>
            <a:r>
              <a:rPr lang="zh-CN" altLang="en-US" sz="1050" kern="0" dirty="0">
                <a:solidFill>
                  <a:srgbClr val="000000"/>
                </a:solidFill>
                <a:latin typeface="华文楷体" panose="02010600040101010101" pitchFamily="2" charset="-122"/>
                <a:sym typeface="Arial" panose="020B0604020202020204" pitchFamily="34" charset="0"/>
              </a:rPr>
              <a:t>服务器或者小型机搭建云资源池，可采用</a:t>
            </a:r>
            <a:r>
              <a:rPr lang="en-US" altLang="zh-CN" sz="1050" kern="0" dirty="0">
                <a:solidFill>
                  <a:srgbClr val="000000"/>
                </a:solidFill>
                <a:latin typeface="华文楷体" panose="02010600040101010101" pitchFamily="2" charset="-122"/>
                <a:sym typeface="Arial" panose="020B0604020202020204" pitchFamily="34" charset="0"/>
              </a:rPr>
              <a:t>2U</a:t>
            </a:r>
            <a:r>
              <a:rPr lang="zh-CN" altLang="en-US" sz="1050" kern="0" dirty="0">
                <a:solidFill>
                  <a:srgbClr val="000000"/>
                </a:solidFill>
                <a:latin typeface="华文楷体" panose="02010600040101010101" pitchFamily="2" charset="-122"/>
                <a:sym typeface="Arial" panose="020B0604020202020204" pitchFamily="34" charset="0"/>
              </a:rPr>
              <a:t>或者</a:t>
            </a:r>
            <a:r>
              <a:rPr lang="en-US" altLang="zh-CN" sz="1050" kern="0" dirty="0">
                <a:solidFill>
                  <a:srgbClr val="000000"/>
                </a:solidFill>
                <a:latin typeface="华文楷体" panose="02010600040101010101" pitchFamily="2" charset="-122"/>
                <a:sym typeface="Arial" panose="020B0604020202020204" pitchFamily="34" charset="0"/>
              </a:rPr>
              <a:t>4U</a:t>
            </a:r>
            <a:r>
              <a:rPr lang="zh-CN" altLang="en-US" sz="1050" kern="0" dirty="0">
                <a:solidFill>
                  <a:srgbClr val="000000"/>
                </a:solidFill>
                <a:latin typeface="华文楷体" panose="02010600040101010101" pitchFamily="2" charset="-122"/>
                <a:sym typeface="Arial" panose="020B0604020202020204" pitchFamily="34" charset="0"/>
              </a:rPr>
              <a:t>的机架式服务器</a:t>
            </a:r>
            <a:endParaRPr lang="en-US" altLang="zh-CN" sz="1050" kern="0" dirty="0">
              <a:solidFill>
                <a:srgbClr val="000000"/>
              </a:solidFill>
              <a:latin typeface="华文楷体" panose="02010600040101010101" pitchFamily="2" charset="-122"/>
              <a:sym typeface="Arial" panose="020B0604020202020204" pitchFamily="34" charset="0"/>
            </a:endParaRPr>
          </a:p>
          <a:p>
            <a:pPr marL="116205" lvl="1" indent="-116205">
              <a:buFont typeface="Arial" panose="020B0604020202020204" pitchFamily="34" charset="0"/>
              <a:buChar char="•"/>
            </a:pPr>
            <a:r>
              <a:rPr lang="zh-CN" altLang="en-US" sz="1050" kern="0" dirty="0">
                <a:solidFill>
                  <a:srgbClr val="000000"/>
                </a:solidFill>
                <a:latin typeface="华文楷体" panose="02010600040101010101" pitchFamily="2" charset="-122"/>
                <a:sym typeface="Arial" panose="020B0604020202020204" pitchFamily="34" charset="0"/>
              </a:rPr>
              <a:t>物理服务器标准化：服务器主要组建采用冗余配置，主要组建包括</a:t>
            </a:r>
            <a:r>
              <a:rPr lang="en-US" altLang="zh-CN" sz="1050" kern="0" dirty="0">
                <a:solidFill>
                  <a:srgbClr val="000000"/>
                </a:solidFill>
                <a:latin typeface="华文楷体" panose="02010600040101010101" pitchFamily="2" charset="-122"/>
                <a:sym typeface="Arial" panose="020B0604020202020204" pitchFamily="34" charset="0"/>
              </a:rPr>
              <a:t>CPU</a:t>
            </a:r>
            <a:r>
              <a:rPr lang="zh-CN" altLang="en-US" sz="1050" kern="0" dirty="0">
                <a:solidFill>
                  <a:srgbClr val="000000"/>
                </a:solidFill>
                <a:latin typeface="华文楷体" panose="02010600040101010101" pitchFamily="2" charset="-122"/>
                <a:sym typeface="Arial" panose="020B0604020202020204" pitchFamily="34" charset="0"/>
              </a:rPr>
              <a:t>、内存、网卡及网卡端口、</a:t>
            </a:r>
            <a:r>
              <a:rPr lang="en-US" altLang="zh-CN" sz="1050" kern="0" dirty="0">
                <a:solidFill>
                  <a:srgbClr val="000000"/>
                </a:solidFill>
                <a:latin typeface="华文楷体" panose="02010600040101010101" pitchFamily="2" charset="-122"/>
                <a:sym typeface="Arial" panose="020B0604020202020204" pitchFamily="34" charset="0"/>
              </a:rPr>
              <a:t>HBA</a:t>
            </a:r>
            <a:r>
              <a:rPr lang="zh-CN" altLang="en-US" sz="1050" kern="0" dirty="0">
                <a:solidFill>
                  <a:srgbClr val="000000"/>
                </a:solidFill>
                <a:latin typeface="华文楷体" panose="02010600040101010101" pitchFamily="2" charset="-122"/>
                <a:sym typeface="Arial" panose="020B0604020202020204" pitchFamily="34" charset="0"/>
              </a:rPr>
              <a:t>卡、电源</a:t>
            </a:r>
            <a:endParaRPr lang="en-US" altLang="zh-CN" sz="1050" kern="0" dirty="0">
              <a:solidFill>
                <a:srgbClr val="000000"/>
              </a:solidFill>
              <a:latin typeface="华文楷体" panose="02010600040101010101" pitchFamily="2" charset="-122"/>
              <a:sym typeface="Arial" panose="020B0604020202020204" pitchFamily="34" charset="0"/>
            </a:endParaRPr>
          </a:p>
          <a:p>
            <a:pPr marL="0" lvl="1">
              <a:lnSpc>
                <a:spcPct val="106000"/>
              </a:lnSpc>
              <a:spcBef>
                <a:spcPts val="600"/>
              </a:spcBef>
            </a:pPr>
            <a:r>
              <a:rPr lang="zh-CN" altLang="en-US" sz="1200" b="1" kern="0" dirty="0">
                <a:solidFill>
                  <a:srgbClr val="000000"/>
                </a:solidFill>
                <a:latin typeface="华文楷体" panose="02010600040101010101" pitchFamily="2" charset="-122"/>
                <a:sym typeface="Arial" panose="020B0604020202020204" pitchFamily="34" charset="0"/>
              </a:rPr>
              <a:t>虚拟机标准化：</a:t>
            </a:r>
            <a:endParaRPr lang="en-US" altLang="zh-CN" sz="1200" b="1" kern="0" dirty="0">
              <a:solidFill>
                <a:srgbClr val="000000"/>
              </a:solidFill>
              <a:latin typeface="华文楷体" panose="02010600040101010101" pitchFamily="2" charset="-122"/>
              <a:sym typeface="Arial" panose="020B0604020202020204" pitchFamily="34" charset="0"/>
            </a:endParaRPr>
          </a:p>
          <a:p>
            <a:pPr marL="116205" lvl="1" indent="-116205">
              <a:lnSpc>
                <a:spcPct val="106000"/>
              </a:lnSpc>
              <a:buFont typeface="Arial" panose="020B0604020202020204" pitchFamily="34" charset="0"/>
              <a:buChar char="•"/>
            </a:pPr>
            <a:r>
              <a:rPr lang="zh-CN" altLang="en-US" sz="1050" kern="0" dirty="0">
                <a:solidFill>
                  <a:srgbClr val="000000"/>
                </a:solidFill>
                <a:latin typeface="华文楷体" panose="02010600040101010101" pitchFamily="2" charset="-122"/>
                <a:sym typeface="Arial" panose="020B0604020202020204" pitchFamily="34" charset="0"/>
              </a:rPr>
              <a:t>虚拟机标准化：根据性能要求进行分类，按照资源配置至少分为高、中、低，并统一部署操作系统（</a:t>
            </a:r>
            <a:r>
              <a:rPr lang="en-US" altLang="zh-CN" sz="1050" kern="0" dirty="0">
                <a:solidFill>
                  <a:srgbClr val="000000"/>
                </a:solidFill>
                <a:latin typeface="华文楷体" panose="02010600040101010101" pitchFamily="2" charset="-122"/>
                <a:sym typeface="Arial" panose="020B0604020202020204" pitchFamily="34" charset="0"/>
              </a:rPr>
              <a:t>windows</a:t>
            </a:r>
            <a:r>
              <a:rPr lang="zh-CN" altLang="en-US" sz="1050" kern="0" dirty="0">
                <a:solidFill>
                  <a:srgbClr val="000000"/>
                </a:solidFill>
                <a:latin typeface="华文楷体" panose="02010600040101010101" pitchFamily="2" charset="-122"/>
                <a:sym typeface="Arial" panose="020B0604020202020204" pitchFamily="34" charset="0"/>
              </a:rPr>
              <a:t>、</a:t>
            </a:r>
            <a:r>
              <a:rPr lang="en-US" altLang="zh-CN" sz="1050" kern="0" dirty="0" err="1">
                <a:solidFill>
                  <a:srgbClr val="000000"/>
                </a:solidFill>
                <a:latin typeface="华文楷体" panose="02010600040101010101" pitchFamily="2" charset="-122"/>
                <a:sym typeface="Arial" panose="020B0604020202020204" pitchFamily="34" charset="0"/>
              </a:rPr>
              <a:t>linux</a:t>
            </a:r>
            <a:r>
              <a:rPr lang="zh-CN" altLang="en-US" sz="1050" kern="0" dirty="0">
                <a:solidFill>
                  <a:srgbClr val="000000"/>
                </a:solidFill>
                <a:latin typeface="华文楷体" panose="02010600040101010101" pitchFamily="2" charset="-122"/>
                <a:sym typeface="Arial" panose="020B0604020202020204" pitchFamily="34" charset="0"/>
              </a:rPr>
              <a:t>、</a:t>
            </a:r>
            <a:r>
              <a:rPr lang="en-US" altLang="zh-CN" sz="1050" kern="0" dirty="0">
                <a:solidFill>
                  <a:srgbClr val="000000"/>
                </a:solidFill>
                <a:latin typeface="华文楷体" panose="02010600040101010101" pitchFamily="2" charset="-122"/>
                <a:sym typeface="Arial" panose="020B0604020202020204" pitchFamily="34" charset="0"/>
              </a:rPr>
              <a:t>AIX</a:t>
            </a:r>
            <a:r>
              <a:rPr lang="zh-CN" altLang="en-US" sz="1050" kern="0" dirty="0">
                <a:solidFill>
                  <a:srgbClr val="000000"/>
                </a:solidFill>
                <a:latin typeface="华文楷体" panose="02010600040101010101" pitchFamily="2" charset="-122"/>
                <a:sym typeface="Arial" panose="020B0604020202020204" pitchFamily="34" charset="0"/>
              </a:rPr>
              <a:t>）</a:t>
            </a:r>
            <a:endParaRPr lang="en-US" altLang="zh-CN" sz="1050" kern="0" dirty="0">
              <a:solidFill>
                <a:srgbClr val="000000"/>
              </a:solidFill>
              <a:latin typeface="华文楷体" panose="02010600040101010101" pitchFamily="2" charset="-122"/>
              <a:sym typeface="Arial" panose="020B0604020202020204" pitchFamily="34" charset="0"/>
            </a:endParaRPr>
          </a:p>
          <a:p>
            <a:pPr marL="116205" lvl="1" indent="-116205">
              <a:lnSpc>
                <a:spcPct val="106000"/>
              </a:lnSpc>
              <a:buFont typeface="Arial" panose="020B0604020202020204" pitchFamily="34" charset="0"/>
              <a:buChar char="•"/>
            </a:pPr>
            <a:r>
              <a:rPr lang="zh-CN" altLang="en-US" sz="1050" kern="0" dirty="0">
                <a:solidFill>
                  <a:srgbClr val="000000"/>
                </a:solidFill>
                <a:latin typeface="华文楷体" panose="02010600040101010101" pitchFamily="2" charset="-122"/>
                <a:sym typeface="Arial" panose="020B0604020202020204" pitchFamily="34" charset="0"/>
              </a:rPr>
              <a:t>虚拟机的操作系统磁盘按照应用服务器、和数据库分两类。统一以上方法，实现虚拟机的标准化，便于管理</a:t>
            </a:r>
            <a:endParaRPr lang="en-US" altLang="zh-CN" sz="1050" kern="0" dirty="0">
              <a:solidFill>
                <a:srgbClr val="000000"/>
              </a:solidFill>
              <a:latin typeface="华文楷体" panose="02010600040101010101" pitchFamily="2" charset="-122"/>
              <a:sym typeface="Arial" panose="020B0604020202020204" pitchFamily="34" charset="0"/>
            </a:endParaRPr>
          </a:p>
        </p:txBody>
      </p:sp>
      <p:sp>
        <p:nvSpPr>
          <p:cNvPr id="1051367" name="Isosceles Triangle 10"/>
          <p:cNvSpPr/>
          <p:nvPr/>
        </p:nvSpPr>
        <p:spPr>
          <a:xfrm rot="10800000" flipV="1">
            <a:off x="398910" y="4524798"/>
            <a:ext cx="9106855" cy="344361"/>
          </a:xfrm>
          <a:prstGeom prst="triangle">
            <a:avLst/>
          </a:prstGeom>
          <a:solidFill>
            <a:srgbClr val="002776"/>
          </a:solidFill>
          <a:ln>
            <a:noFill/>
          </a:ln>
        </p:spPr>
        <p:txBody>
          <a:bodyPr rot="0" spcFirstLastPara="0" vertOverflow="overflow" horzOverflow="overflow" vert="horz" wrap="square" lIns="91440" tIns="45720" rIns="91440" bIns="45720" numCol="1" spcCol="0" rtlCol="0" fromWordArt="0" anchor="b" anchorCtr="0" forceAA="0" compatLnSpc="1">
            <a:noAutofit/>
          </a:bodyPr>
          <a:p>
            <a:pPr algn="ctr" fontAlgn="base">
              <a:spcBef>
                <a:spcPct val="0"/>
              </a:spcBef>
              <a:spcAft>
                <a:spcPct val="0"/>
              </a:spcAft>
            </a:pPr>
            <a:r>
              <a:rPr lang="zh-CN" altLang="en-US" sz="1400" b="1" kern="0" dirty="0">
                <a:solidFill>
                  <a:srgbClr val="FFFFFF"/>
                </a:solidFill>
                <a:latin typeface="华文楷体" panose="02010600040101010101" pitchFamily="2" charset="-122"/>
                <a:sym typeface="Arial" panose="020B0604020202020204" pitchFamily="34" charset="0"/>
              </a:rPr>
              <a:t>云资源池标准化</a:t>
            </a:r>
            <a:endParaRPr lang="en-US" sz="1400" b="1" kern="0" dirty="0">
              <a:solidFill>
                <a:srgbClr val="FFFFFF"/>
              </a:solidFill>
              <a:latin typeface="华文楷体" panose="02010600040101010101" pitchFamily="2" charset="-122"/>
              <a:ea typeface="华文楷体" panose="02010600040101010101" pitchFamily="2" charset="-122"/>
              <a:sym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501" name=""/>
        <p:cNvGrpSpPr/>
        <p:nvPr/>
      </p:nvGrpSpPr>
      <p:grpSpPr>
        <a:xfrm>
          <a:off x="0" y="0"/>
          <a:ext cx="0" cy="0"/>
          <a:chOff x="0" y="0"/>
          <a:chExt cx="0" cy="0"/>
        </a:xfrm>
      </p:grpSpPr>
      <p:sp>
        <p:nvSpPr>
          <p:cNvPr id="1051368" name="Title 1"/>
          <p:cNvSpPr>
            <a:spLocks noGrp="1"/>
          </p:cNvSpPr>
          <p:nvPr>
            <p:ph type="title"/>
          </p:nvPr>
        </p:nvSpPr>
        <p:spPr/>
        <p:txBody>
          <a:bodyPr/>
          <a:p>
            <a:r>
              <a:rPr lang="zh-CN" altLang="en-US" dirty="0"/>
              <a:t>构建覆盖全面的信息安全管理体系</a:t>
            </a:r>
            <a:endParaRPr lang="en-US" dirty="0"/>
          </a:p>
        </p:txBody>
      </p:sp>
      <p:grpSp>
        <p:nvGrpSpPr>
          <p:cNvPr id="502" name="Group 44"/>
          <p:cNvGrpSpPr/>
          <p:nvPr/>
        </p:nvGrpSpPr>
        <p:grpSpPr>
          <a:xfrm>
            <a:off x="390002" y="836712"/>
            <a:ext cx="9125999" cy="5256584"/>
            <a:chOff x="390002" y="762000"/>
            <a:chExt cx="9125999" cy="5331296"/>
          </a:xfrm>
        </p:grpSpPr>
        <p:grpSp>
          <p:nvGrpSpPr>
            <p:cNvPr id="503" name="组合 24"/>
            <p:cNvGrpSpPr/>
            <p:nvPr/>
          </p:nvGrpSpPr>
          <p:grpSpPr>
            <a:xfrm>
              <a:off x="390002" y="762000"/>
              <a:ext cx="4107707" cy="5331296"/>
              <a:chOff x="1787748" y="2038570"/>
              <a:chExt cx="5505453" cy="4113888"/>
            </a:xfrm>
          </p:grpSpPr>
          <p:sp>
            <p:nvSpPr>
              <p:cNvPr id="1051369" name="TextBox 19"/>
              <p:cNvSpPr txBox="1"/>
              <p:nvPr/>
            </p:nvSpPr>
            <p:spPr bwMode="auto">
              <a:xfrm>
                <a:off x="1787748" y="2038570"/>
                <a:ext cx="5505453" cy="4113888"/>
              </a:xfrm>
              <a:prstGeom prst="rect">
                <a:avLst/>
              </a:prstGeom>
              <a:noFill/>
              <a:ln w="12700" algn="ctr">
                <a:solidFill>
                  <a:srgbClr val="333399">
                    <a:lumMod val="60000"/>
                    <a:lumOff val="40000"/>
                  </a:srgbClr>
                </a:solidFill>
                <a:miter lim="800000"/>
              </a:ln>
              <a:effectLst/>
            </p:spPr>
            <p:txBody>
              <a:bodyPr lIns="0" tIns="108000" rIns="0" bIns="108000"/>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kern="0" dirty="0">
                    <a:solidFill>
                      <a:srgbClr val="000000"/>
                    </a:solidFill>
                    <a:latin typeface="华文楷体" panose="02010600040101010101" pitchFamily="2" charset="-122"/>
                    <a:ea typeface="华文楷体" panose="02010600040101010101" pitchFamily="2" charset="-122"/>
                  </a:rPr>
                  <a:t>信息安全体系规划总体框架</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70" name="TextBox 20"/>
              <p:cNvSpPr txBox="1">
                <a:spLocks noChangeArrowheads="1"/>
              </p:cNvSpPr>
              <p:nvPr/>
            </p:nvSpPr>
            <p:spPr bwMode="auto">
              <a:xfrm>
                <a:off x="1898322" y="2501116"/>
                <a:ext cx="2072236" cy="2917267"/>
              </a:xfrm>
              <a:prstGeom prst="rect">
                <a:avLst/>
              </a:prstGeom>
              <a:solidFill>
                <a:srgbClr val="FFFFFF"/>
              </a:solidFill>
              <a:ln w="12700" algn="ctr">
                <a:solidFill>
                  <a:schemeClr val="tx2"/>
                </a:solidFill>
                <a:miter lim="800000"/>
              </a:ln>
              <a:effectLst/>
            </p:spPr>
            <p:txBody>
              <a:bodyPr lIns="0" tIns="108000" rIns="0" bIns="108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000000"/>
                    </a:solidFill>
                    <a:latin typeface="华文楷体" panose="02010600040101010101" pitchFamily="2" charset="-122"/>
                  </a:rPr>
                  <a:t>01.</a:t>
                </a:r>
                <a:r>
                  <a:rPr lang="zh-CN" altLang="en-US" sz="1200" dirty="0">
                    <a:solidFill>
                      <a:srgbClr val="000000"/>
                    </a:solidFill>
                    <a:latin typeface="华文楷体" panose="02010600040101010101" pitchFamily="2" charset="-122"/>
                  </a:rPr>
                  <a:t>信息安全管理</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71" name="TextBox 21"/>
              <p:cNvSpPr txBox="1">
                <a:spLocks noChangeArrowheads="1"/>
              </p:cNvSpPr>
              <p:nvPr/>
            </p:nvSpPr>
            <p:spPr bwMode="auto">
              <a:xfrm>
                <a:off x="2163419" y="2940100"/>
                <a:ext cx="1629558" cy="440707"/>
              </a:xfrm>
              <a:prstGeom prst="rect">
                <a:avLst/>
              </a:prstGeom>
              <a:solidFill>
                <a:sysClr val="window" lastClr="FFFFFF">
                  <a:lumMod val="95000"/>
                </a:sysClr>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kern="0" dirty="0">
                    <a:solidFill>
                      <a:srgbClr val="000000"/>
                    </a:solidFill>
                    <a:latin typeface="华文楷体" panose="02010600040101010101" pitchFamily="2" charset="-122"/>
                    <a:ea typeface="华文楷体" panose="02010600040101010101" pitchFamily="2" charset="-122"/>
                  </a:rPr>
                  <a:t>信息安全制度规范</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72" name="TextBox 22"/>
              <p:cNvSpPr txBox="1">
                <a:spLocks noChangeArrowheads="1"/>
              </p:cNvSpPr>
              <p:nvPr/>
            </p:nvSpPr>
            <p:spPr bwMode="auto">
              <a:xfrm>
                <a:off x="2190221" y="3524127"/>
                <a:ext cx="422390" cy="1722767"/>
              </a:xfrm>
              <a:prstGeom prst="rect">
                <a:avLst/>
              </a:prstGeom>
              <a:solidFill>
                <a:sysClr val="window" lastClr="FFFFFF">
                  <a:lumMod val="95000"/>
                </a:sysClr>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kern="0" dirty="0">
                    <a:solidFill>
                      <a:srgbClr val="000000"/>
                    </a:solidFill>
                    <a:latin typeface="华文楷体" panose="02010600040101010101" pitchFamily="2" charset="-122"/>
                    <a:ea typeface="华文楷体" panose="02010600040101010101" pitchFamily="2" charset="-122"/>
                  </a:rPr>
                  <a:t>信</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息</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安</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全</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组</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织</a:t>
                </a:r>
                <a:endParaRPr lang="en-US" altLang="zh-CN" kern="0" dirty="0">
                  <a:solidFill>
                    <a:srgbClr val="000000"/>
                  </a:solidFill>
                  <a:latin typeface="华文楷体" panose="02010600040101010101" pitchFamily="2" charset="-122"/>
                  <a:ea typeface="华文楷体" panose="02010600040101010101" pitchFamily="2" charset="-122"/>
                </a:endParaRPr>
              </a:p>
            </p:txBody>
          </p:sp>
          <p:sp>
            <p:nvSpPr>
              <p:cNvPr id="1051373" name="TextBox 23"/>
              <p:cNvSpPr txBox="1">
                <a:spLocks noChangeArrowheads="1"/>
              </p:cNvSpPr>
              <p:nvPr/>
            </p:nvSpPr>
            <p:spPr bwMode="auto">
              <a:xfrm>
                <a:off x="4314300" y="4626999"/>
                <a:ext cx="2700000" cy="360000"/>
              </a:xfrm>
              <a:prstGeom prst="rect">
                <a:avLst/>
              </a:prstGeom>
              <a:solidFill>
                <a:srgbClr val="FFFFFF"/>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en-US" altLang="zh-CN" kern="0" dirty="0">
                    <a:solidFill>
                      <a:srgbClr val="000000"/>
                    </a:solidFill>
                    <a:latin typeface="华文楷体" panose="02010600040101010101" pitchFamily="2" charset="-122"/>
                    <a:ea typeface="华文楷体" panose="02010600040101010101" pitchFamily="2" charset="-122"/>
                  </a:rPr>
                  <a:t>06.</a:t>
                </a:r>
                <a:r>
                  <a:rPr lang="zh-CN" altLang="en-US" kern="0" dirty="0">
                    <a:solidFill>
                      <a:srgbClr val="000000"/>
                    </a:solidFill>
                    <a:latin typeface="华文楷体" panose="02010600040101010101" pitchFamily="2" charset="-122"/>
                    <a:ea typeface="华文楷体" panose="02010600040101010101" pitchFamily="2" charset="-122"/>
                  </a:rPr>
                  <a:t>终端安全</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74" name="TextBox 27"/>
              <p:cNvSpPr txBox="1">
                <a:spLocks noChangeArrowheads="1"/>
              </p:cNvSpPr>
              <p:nvPr/>
            </p:nvSpPr>
            <p:spPr bwMode="auto">
              <a:xfrm>
                <a:off x="4185935" y="2506790"/>
                <a:ext cx="2956729" cy="1620000"/>
              </a:xfrm>
              <a:prstGeom prst="rect">
                <a:avLst/>
              </a:prstGeom>
              <a:solidFill>
                <a:sysClr val="window" lastClr="FFFFFF">
                  <a:lumMod val="95000"/>
                </a:sysClr>
              </a:solidFill>
              <a:ln w="12700" algn="ctr">
                <a:solidFill>
                  <a:srgbClr val="333399">
                    <a:lumMod val="60000"/>
                    <a:lumOff val="40000"/>
                  </a:srgbClr>
                </a:solidFill>
                <a:prstDash val="dash"/>
                <a:miter lim="800000"/>
              </a:ln>
              <a:effectLst/>
            </p:spPr>
            <p:txBody>
              <a:bodyPr lIns="0" tIns="108000" rIns="0" bIns="108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000000"/>
                    </a:solidFill>
                    <a:latin typeface="华文楷体" panose="02010600040101010101" pitchFamily="2" charset="-122"/>
                  </a:rPr>
                  <a:t>基础架构安全</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75" name="TextBox 28"/>
              <p:cNvSpPr txBox="1">
                <a:spLocks noChangeArrowheads="1"/>
              </p:cNvSpPr>
              <p:nvPr/>
            </p:nvSpPr>
            <p:spPr bwMode="auto">
              <a:xfrm>
                <a:off x="4314299" y="2893173"/>
                <a:ext cx="2700000" cy="319831"/>
              </a:xfrm>
              <a:prstGeom prst="rect">
                <a:avLst/>
              </a:prstGeom>
              <a:solidFill>
                <a:srgbClr val="FFFFFF"/>
              </a:solidFill>
              <a:ln w="12700" algn="ctr">
                <a:solidFill>
                  <a:schemeClr val="tx2"/>
                </a:solidFill>
                <a:miter lim="800000"/>
              </a:ln>
              <a:effectLst/>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000000"/>
                    </a:solidFill>
                    <a:latin typeface="华文楷体" panose="02010600040101010101" pitchFamily="2" charset="-122"/>
                  </a:rPr>
                  <a:t>02.</a:t>
                </a:r>
                <a:r>
                  <a:rPr lang="zh-CN" altLang="en-US" sz="1200" dirty="0">
                    <a:solidFill>
                      <a:srgbClr val="000000"/>
                    </a:solidFill>
                    <a:latin typeface="华文楷体" panose="02010600040101010101" pitchFamily="2" charset="-122"/>
                  </a:rPr>
                  <a:t>主机安全</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76" name="TextBox 29"/>
              <p:cNvSpPr txBox="1">
                <a:spLocks noChangeArrowheads="1"/>
              </p:cNvSpPr>
              <p:nvPr/>
            </p:nvSpPr>
            <p:spPr bwMode="auto">
              <a:xfrm>
                <a:off x="4314299" y="3284182"/>
                <a:ext cx="2700000" cy="315205"/>
              </a:xfrm>
              <a:prstGeom prst="rect">
                <a:avLst/>
              </a:prstGeom>
              <a:solidFill>
                <a:srgbClr val="FFFFFF"/>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en-US" altLang="zh-CN" kern="0" dirty="0">
                    <a:solidFill>
                      <a:srgbClr val="000000"/>
                    </a:solidFill>
                    <a:latin typeface="华文楷体" panose="02010600040101010101" pitchFamily="2" charset="-122"/>
                    <a:ea typeface="华文楷体" panose="02010600040101010101" pitchFamily="2" charset="-122"/>
                  </a:rPr>
                  <a:t>03.</a:t>
                </a:r>
                <a:r>
                  <a:rPr lang="zh-CN" altLang="en-US" kern="0" dirty="0">
                    <a:solidFill>
                      <a:srgbClr val="000000"/>
                    </a:solidFill>
                    <a:latin typeface="华文楷体" panose="02010600040101010101" pitchFamily="2" charset="-122"/>
                    <a:ea typeface="华文楷体" panose="02010600040101010101" pitchFamily="2" charset="-122"/>
                  </a:rPr>
                  <a:t>网络安全</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77" name="TextBox 30"/>
              <p:cNvSpPr txBox="1">
                <a:spLocks noChangeArrowheads="1"/>
              </p:cNvSpPr>
              <p:nvPr/>
            </p:nvSpPr>
            <p:spPr bwMode="auto">
              <a:xfrm>
                <a:off x="4314299" y="3664826"/>
                <a:ext cx="2700000" cy="311876"/>
              </a:xfrm>
              <a:prstGeom prst="rect">
                <a:avLst/>
              </a:prstGeom>
              <a:solidFill>
                <a:sysClr val="window" lastClr="FFFFFF"/>
              </a:solidFill>
              <a:ln w="12700" algn="ctr">
                <a:solidFill>
                  <a:schemeClr val="tx2"/>
                </a:solidFill>
                <a:miter lim="800000"/>
              </a:ln>
              <a:effectLst/>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000000"/>
                    </a:solidFill>
                    <a:latin typeface="华文楷体" panose="02010600040101010101" pitchFamily="2" charset="-122"/>
                  </a:rPr>
                  <a:t>04.</a:t>
                </a:r>
                <a:r>
                  <a:rPr lang="zh-CN" altLang="en-US" sz="1200" dirty="0">
                    <a:solidFill>
                      <a:srgbClr val="000000"/>
                    </a:solidFill>
                    <a:latin typeface="华文楷体" panose="02010600040101010101" pitchFamily="2" charset="-122"/>
                  </a:rPr>
                  <a:t>物理与环境安全</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78" name="TextBox 31"/>
              <p:cNvSpPr txBox="1">
                <a:spLocks noChangeArrowheads="1"/>
              </p:cNvSpPr>
              <p:nvPr/>
            </p:nvSpPr>
            <p:spPr bwMode="auto">
              <a:xfrm>
                <a:off x="1938286" y="5527882"/>
                <a:ext cx="5076014" cy="440708"/>
              </a:xfrm>
              <a:prstGeom prst="rect">
                <a:avLst/>
              </a:prstGeom>
              <a:solidFill>
                <a:srgbClr val="FFFFFF"/>
              </a:solidFill>
              <a:ln w="12700" algn="ctr">
                <a:solidFill>
                  <a:schemeClr val="tx2"/>
                </a:solidFill>
                <a:miter lim="800000"/>
              </a:ln>
              <a:effectLst/>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000000"/>
                    </a:solidFill>
                    <a:latin typeface="华文楷体" panose="02010600040101010101" pitchFamily="2" charset="-122"/>
                  </a:rPr>
                  <a:t>08.</a:t>
                </a:r>
                <a:r>
                  <a:rPr lang="zh-CN" altLang="en-US" sz="1200" dirty="0">
                    <a:solidFill>
                      <a:srgbClr val="000000"/>
                    </a:solidFill>
                    <a:latin typeface="华文楷体" panose="02010600040101010101" pitchFamily="2" charset="-122"/>
                  </a:rPr>
                  <a:t>灾备及业务连续性管理</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79" name="TextBox 32"/>
              <p:cNvSpPr txBox="1">
                <a:spLocks noChangeArrowheads="1"/>
              </p:cNvSpPr>
              <p:nvPr/>
            </p:nvSpPr>
            <p:spPr bwMode="auto">
              <a:xfrm>
                <a:off x="2782542" y="3524127"/>
                <a:ext cx="422390" cy="1722767"/>
              </a:xfrm>
              <a:prstGeom prst="rect">
                <a:avLst/>
              </a:prstGeom>
              <a:solidFill>
                <a:sysClr val="window" lastClr="FFFFFF">
                  <a:lumMod val="95000"/>
                </a:sysClr>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kern="0" dirty="0">
                    <a:solidFill>
                      <a:srgbClr val="000000"/>
                    </a:solidFill>
                    <a:latin typeface="华文楷体" panose="02010600040101010101" pitchFamily="2" charset="-122"/>
                    <a:ea typeface="华文楷体" panose="02010600040101010101" pitchFamily="2" charset="-122"/>
                  </a:rPr>
                  <a:t>员</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工</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信</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息</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安</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全</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管</a:t>
                </a:r>
                <a:endParaRPr lang="en-US" altLang="zh-CN" kern="0" dirty="0">
                  <a:solidFill>
                    <a:srgbClr val="000000"/>
                  </a:solidFill>
                  <a:latin typeface="华文楷体" panose="02010600040101010101" pitchFamily="2" charset="-122"/>
                  <a:ea typeface="华文楷体" panose="02010600040101010101" pitchFamily="2" charset="-122"/>
                </a:endParaRPr>
              </a:p>
              <a:p>
                <a:r>
                  <a:rPr lang="zh-CN" altLang="en-US" kern="0" dirty="0">
                    <a:solidFill>
                      <a:srgbClr val="000000"/>
                    </a:solidFill>
                    <a:latin typeface="华文楷体" panose="02010600040101010101" pitchFamily="2" charset="-122"/>
                    <a:ea typeface="华文楷体" panose="02010600040101010101" pitchFamily="2" charset="-122"/>
                  </a:rPr>
                  <a:t>理</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80" name="TextBox 33"/>
              <p:cNvSpPr txBox="1">
                <a:spLocks noChangeArrowheads="1"/>
              </p:cNvSpPr>
              <p:nvPr/>
            </p:nvSpPr>
            <p:spPr bwMode="auto">
              <a:xfrm>
                <a:off x="3365744" y="3524127"/>
                <a:ext cx="422390" cy="1722767"/>
              </a:xfrm>
              <a:prstGeom prst="rect">
                <a:avLst/>
              </a:prstGeom>
              <a:solidFill>
                <a:sysClr val="window" lastClr="FFFFFF">
                  <a:lumMod val="95000"/>
                </a:sysClr>
              </a:solidFill>
              <a:ln w="3175" algn="ctr">
                <a:solidFill>
                  <a:schemeClr val="tx2"/>
                </a:solidFill>
                <a:miter lim="800000"/>
              </a:ln>
              <a:effectLst/>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000000"/>
                    </a:solidFill>
                    <a:latin typeface="华文楷体" panose="02010600040101010101" pitchFamily="2" charset="-122"/>
                  </a:rPr>
                  <a:t>信</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息</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安</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全</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事</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件</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响</a:t>
                </a:r>
                <a:endParaRPr lang="en-US" altLang="zh-CN" sz="1200" dirty="0">
                  <a:solidFill>
                    <a:srgbClr val="000000"/>
                  </a:solidFill>
                  <a:latin typeface="华文楷体" panose="02010600040101010101" pitchFamily="2" charset="-122"/>
                </a:endParaRPr>
              </a:p>
              <a:p>
                <a:pPr algn="ctr"/>
                <a:r>
                  <a:rPr lang="zh-CN" altLang="en-US" sz="1200" dirty="0">
                    <a:solidFill>
                      <a:srgbClr val="000000"/>
                    </a:solidFill>
                    <a:latin typeface="华文楷体" panose="02010600040101010101" pitchFamily="2" charset="-122"/>
                  </a:rPr>
                  <a:t>应</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1381" name="TextBox 16"/>
              <p:cNvSpPr txBox="1">
                <a:spLocks noChangeArrowheads="1"/>
              </p:cNvSpPr>
              <p:nvPr/>
            </p:nvSpPr>
            <p:spPr bwMode="auto">
              <a:xfrm>
                <a:off x="4314300" y="4195821"/>
                <a:ext cx="2700000" cy="360000"/>
              </a:xfrm>
              <a:prstGeom prst="rect">
                <a:avLst/>
              </a:prstGeom>
              <a:solidFill>
                <a:srgbClr val="FFFFFF"/>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en-US" altLang="zh-CN" kern="0" dirty="0">
                    <a:solidFill>
                      <a:srgbClr val="000000"/>
                    </a:solidFill>
                    <a:latin typeface="华文楷体" panose="02010600040101010101" pitchFamily="2" charset="-122"/>
                    <a:ea typeface="华文楷体" panose="02010600040101010101" pitchFamily="2" charset="-122"/>
                  </a:rPr>
                  <a:t>05.</a:t>
                </a:r>
                <a:r>
                  <a:rPr lang="zh-CN" altLang="en-US" kern="0" dirty="0">
                    <a:solidFill>
                      <a:srgbClr val="000000"/>
                    </a:solidFill>
                    <a:latin typeface="华文楷体" panose="02010600040101010101" pitchFamily="2" charset="-122"/>
                    <a:ea typeface="华文楷体" panose="02010600040101010101" pitchFamily="2" charset="-122"/>
                  </a:rPr>
                  <a:t>应用安全</a:t>
                </a:r>
                <a:endParaRPr lang="en-US" kern="0" dirty="0">
                  <a:solidFill>
                    <a:srgbClr val="000000"/>
                  </a:solidFill>
                  <a:latin typeface="华文楷体" panose="02010600040101010101" pitchFamily="2" charset="-122"/>
                  <a:ea typeface="华文楷体" panose="02010600040101010101" pitchFamily="2" charset="-122"/>
                </a:endParaRPr>
              </a:p>
            </p:txBody>
          </p:sp>
          <p:sp>
            <p:nvSpPr>
              <p:cNvPr id="1051382" name="TextBox 23"/>
              <p:cNvSpPr txBox="1">
                <a:spLocks noChangeArrowheads="1"/>
              </p:cNvSpPr>
              <p:nvPr/>
            </p:nvSpPr>
            <p:spPr bwMode="auto">
              <a:xfrm>
                <a:off x="4314300" y="5058176"/>
                <a:ext cx="2700000" cy="360000"/>
              </a:xfrm>
              <a:prstGeom prst="rect">
                <a:avLst/>
              </a:prstGeom>
              <a:solidFill>
                <a:srgbClr val="FFFFFF"/>
              </a:solidFill>
              <a:ln w="12700" algn="ctr">
                <a:solidFill>
                  <a:schemeClr val="tx2"/>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en-US" altLang="zh-CN" kern="0" dirty="0">
                    <a:solidFill>
                      <a:srgbClr val="000000"/>
                    </a:solidFill>
                    <a:latin typeface="华文楷体" panose="02010600040101010101" pitchFamily="2" charset="-122"/>
                    <a:ea typeface="华文楷体" panose="02010600040101010101" pitchFamily="2" charset="-122"/>
                  </a:rPr>
                  <a:t>07.</a:t>
                </a:r>
                <a:r>
                  <a:rPr lang="zh-CN" altLang="en-US" kern="0" dirty="0">
                    <a:solidFill>
                      <a:srgbClr val="000000"/>
                    </a:solidFill>
                    <a:latin typeface="华文楷体" panose="02010600040101010101" pitchFamily="2" charset="-122"/>
                    <a:ea typeface="华文楷体" panose="02010600040101010101" pitchFamily="2" charset="-122"/>
                  </a:rPr>
                  <a:t>数据安全</a:t>
                </a:r>
                <a:endParaRPr lang="en-US" kern="0" dirty="0">
                  <a:solidFill>
                    <a:srgbClr val="000000"/>
                  </a:solidFill>
                  <a:latin typeface="华文楷体" panose="02010600040101010101" pitchFamily="2" charset="-122"/>
                  <a:ea typeface="华文楷体" panose="02010600040101010101" pitchFamily="2" charset="-122"/>
                </a:endParaRPr>
              </a:p>
            </p:txBody>
          </p:sp>
        </p:grpSp>
        <p:sp>
          <p:nvSpPr>
            <p:cNvPr id="1051383" name="TextBox 21"/>
            <p:cNvSpPr txBox="1">
              <a:spLocks noChangeArrowheads="1"/>
            </p:cNvSpPr>
            <p:nvPr/>
          </p:nvSpPr>
          <p:spPr bwMode="auto">
            <a:xfrm>
              <a:off x="4945058" y="827480"/>
              <a:ext cx="4570943" cy="398518"/>
            </a:xfrm>
            <a:prstGeom prst="rect">
              <a:avLst/>
            </a:prstGeom>
            <a:solidFill>
              <a:sysClr val="window" lastClr="FFFFFF"/>
            </a:solidFill>
            <a:ln w="12700" algn="ctr">
              <a:solidFill>
                <a:srgbClr val="333399"/>
              </a:solidFill>
              <a:miter lim="800000"/>
            </a:ln>
            <a:effectLst/>
          </p:spPr>
          <p:txBody>
            <a:bodyPr lIns="0" tIns="0" rIns="0" bIns="0" anchor="ctr"/>
            <a:lstStyle>
              <a:defPPr>
                <a:defRPr lang="zh-CN"/>
              </a:defPPr>
              <a:lvl1pPr marL="252095" marR="0" lvl="0" indent="-144145" defTabSz="914400" fontAlgn="auto">
                <a:lnSpc>
                  <a:spcPct val="100000"/>
                </a:lnSpc>
                <a:spcBef>
                  <a:spcPts val="0"/>
                </a:spcBef>
                <a:spcAft>
                  <a:spcPts val="300"/>
                </a:spcAft>
                <a:buClrTx/>
                <a:buSzTx/>
                <a:buFont typeface="Arial" panose="020B0604020202020204" pitchFamily="34" charset="0"/>
                <a:buChar char="•"/>
                <a:defRPr kumimoji="0" sz="1200" b="0" i="0" u="none" strike="noStrike" cap="none" spc="0" normalizeH="0" baseline="0">
                  <a:ln>
                    <a:noFill/>
                  </a:ln>
                  <a:solidFill>
                    <a:srgbClr val="000000"/>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r>
                <a:rPr lang="zh-CN" altLang="en-US" kern="0" dirty="0">
                  <a:latin typeface="华文楷体" panose="02010600040101010101" pitchFamily="2" charset="-122"/>
                  <a:ea typeface="华文楷体" panose="02010600040101010101" pitchFamily="2" charset="-122"/>
                </a:rPr>
                <a:t>完善</a:t>
              </a:r>
              <a:r>
                <a:rPr lang="zh-CN" altLang="en-US" b="1" kern="0" dirty="0">
                  <a:solidFill>
                    <a:srgbClr val="C00000"/>
                  </a:solidFill>
                  <a:latin typeface="华文楷体" panose="02010600040101010101" pitchFamily="2" charset="-122"/>
                  <a:ea typeface="华文楷体" panose="02010600040101010101" pitchFamily="2" charset="-122"/>
                </a:rPr>
                <a:t>信息安全管理制度</a:t>
              </a:r>
              <a:r>
                <a:rPr lang="zh-CN" altLang="en-US" kern="0" dirty="0">
                  <a:latin typeface="华文楷体" panose="02010600040101010101" pitchFamily="2" charset="-122"/>
                  <a:ea typeface="华文楷体" panose="02010600040101010101" pitchFamily="2" charset="-122"/>
                </a:rPr>
                <a:t>并推广</a:t>
              </a:r>
              <a:endParaRPr lang="zh-CN" altLang="en-US" kern="0" dirty="0">
                <a:latin typeface="华文楷体" panose="02010600040101010101" pitchFamily="2" charset="-122"/>
                <a:ea typeface="华文楷体" panose="02010600040101010101" pitchFamily="2" charset="-122"/>
              </a:endParaRPr>
            </a:p>
          </p:txBody>
        </p:sp>
        <p:sp>
          <p:nvSpPr>
            <p:cNvPr id="1051384" name="椭圆 35"/>
            <p:cNvSpPr/>
            <p:nvPr/>
          </p:nvSpPr>
          <p:spPr bwMode="auto">
            <a:xfrm>
              <a:off x="4820613" y="834038"/>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1</a:t>
              </a:r>
              <a:endParaRPr lang="zh-CN" altLang="en-US" sz="1200" b="1" kern="0" dirty="0">
                <a:solidFill>
                  <a:srgbClr val="FFFFFF"/>
                </a:solidFill>
                <a:latin typeface="华文楷体" panose="02010600040101010101" pitchFamily="2" charset="-122"/>
              </a:endParaRPr>
            </a:p>
          </p:txBody>
        </p:sp>
        <p:sp>
          <p:nvSpPr>
            <p:cNvPr id="1051385" name="TextBox 21"/>
            <p:cNvSpPr txBox="1">
              <a:spLocks noChangeArrowheads="1"/>
            </p:cNvSpPr>
            <p:nvPr/>
          </p:nvSpPr>
          <p:spPr bwMode="auto">
            <a:xfrm>
              <a:off x="4945058" y="3261411"/>
              <a:ext cx="4570943" cy="753414"/>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dirty="0"/>
                <a:t>应用</a:t>
              </a:r>
              <a:r>
                <a:rPr lang="zh-CN" altLang="en-US" b="1" dirty="0">
                  <a:solidFill>
                    <a:srgbClr val="C00000"/>
                  </a:solidFill>
                </a:rPr>
                <a:t>安全前置</a:t>
              </a:r>
              <a:r>
                <a:rPr lang="zh-CN" altLang="en-US" dirty="0"/>
                <a:t>，加强需求开发安全介入，开展</a:t>
              </a:r>
              <a:r>
                <a:rPr lang="zh-CN" altLang="en-US" b="1" dirty="0">
                  <a:solidFill>
                    <a:srgbClr val="C00000"/>
                  </a:solidFill>
                </a:rPr>
                <a:t>源代码审计</a:t>
              </a:r>
              <a:endParaRPr lang="en-US" altLang="zh-CN" b="1" dirty="0">
                <a:solidFill>
                  <a:srgbClr val="C00000"/>
                </a:solidFill>
              </a:endParaRPr>
            </a:p>
            <a:p>
              <a:r>
                <a:rPr lang="zh-CN" altLang="en-US" dirty="0"/>
                <a:t>针对新上线系统实施信息</a:t>
              </a:r>
              <a:r>
                <a:rPr lang="zh-CN" altLang="en-US" b="1" dirty="0">
                  <a:solidFill>
                    <a:srgbClr val="C00000"/>
                  </a:solidFill>
                </a:rPr>
                <a:t>安全等级保护评测</a:t>
              </a:r>
              <a:endParaRPr lang="zh-CN" altLang="en-US" b="1" dirty="0">
                <a:solidFill>
                  <a:srgbClr val="C00000"/>
                </a:solidFill>
              </a:endParaRPr>
            </a:p>
          </p:txBody>
        </p:sp>
        <p:sp>
          <p:nvSpPr>
            <p:cNvPr id="1051386" name="TextBox 21"/>
            <p:cNvSpPr txBox="1">
              <a:spLocks noChangeArrowheads="1"/>
            </p:cNvSpPr>
            <p:nvPr/>
          </p:nvSpPr>
          <p:spPr bwMode="auto">
            <a:xfrm>
              <a:off x="4945058" y="1345292"/>
              <a:ext cx="4570943" cy="678229"/>
            </a:xfrm>
            <a:prstGeom prst="rect">
              <a:avLst/>
            </a:prstGeom>
            <a:solidFill>
              <a:sysClr val="window" lastClr="FFFFFF"/>
            </a:solidFill>
            <a:ln w="12700" algn="ctr">
              <a:solidFill>
                <a:srgbClr val="333399"/>
              </a:solidFill>
              <a:miter lim="800000"/>
            </a:ln>
            <a:effectLst/>
          </p:spPr>
          <p:txBody>
            <a:bodyPr lIns="0" tIns="0" rIns="0" bIns="0" anchor="ctr"/>
            <a:lstStyle>
              <a:defPPr>
                <a:defRPr lang="zh-CN"/>
              </a:defPPr>
              <a:lvl1pPr marR="0" lvl="0" indent="0" algn="ctr" defTabSz="914400" fontAlgn="auto">
                <a:lnSpc>
                  <a:spcPct val="100000"/>
                </a:lnSpc>
                <a:spcBef>
                  <a:spcPts val="0"/>
                </a:spcBef>
                <a:spcAft>
                  <a:spcPts val="0"/>
                </a:spcAft>
                <a:buClrTx/>
                <a:buSzTx/>
                <a:buFontTx/>
                <a:buNone/>
                <a:defRPr kumimoji="0" sz="1200" b="0" i="0" u="none" strike="noStrike" cap="none" spc="0" normalizeH="0" baseline="0">
                  <a:ln>
                    <a:noFill/>
                  </a:ln>
                  <a:solidFill>
                    <a:srgbClr val="ED7D31">
                      <a:lumMod val="50000"/>
                    </a:srgbClr>
                  </a:solidFill>
                  <a:effectLst/>
                  <a:uLnTx/>
                  <a:uFillTx/>
                  <a:latin typeface="黑体" panose="02010609060101010101" pitchFamily="49" charset="-122"/>
                  <a:ea typeface="黑体" panose="02010609060101010101" pitchFamily="49" charset="-122"/>
                </a:defRPr>
              </a:lvl1pPr>
              <a:lvl2pPr defTabSz="914400"/>
              <a:lvl3pPr defTabSz="914400"/>
              <a:lvl4pPr defTabSz="914400"/>
              <a:lvl5pPr defTabSz="914400"/>
              <a:lvl6pPr defTabSz="914400"/>
              <a:lvl7pPr defTabSz="914400"/>
              <a:lvl8pPr defTabSz="914400"/>
              <a:lvl9pPr defTabSz="914400"/>
            </a:lstStyle>
            <a:p>
              <a:pPr marL="252095" indent="-144145" algn="l">
                <a:spcAft>
                  <a:spcPts val="300"/>
                </a:spcAft>
                <a:buFont typeface="Arial" panose="020B0604020202020204" pitchFamily="34" charset="0"/>
                <a:buChar char="•"/>
              </a:pPr>
              <a:r>
                <a:rPr lang="zh-CN" altLang="en-US" kern="0" dirty="0">
                  <a:solidFill>
                    <a:srgbClr val="000000"/>
                  </a:solidFill>
                  <a:latin typeface="华文楷体" panose="02010600040101010101" pitchFamily="2" charset="-122"/>
                  <a:ea typeface="华文楷体" panose="02010600040101010101" pitchFamily="2" charset="-122"/>
                </a:rPr>
                <a:t>设立全</a:t>
              </a:r>
              <a:r>
                <a:rPr lang="zh-CN" altLang="en-US" b="1" kern="0" dirty="0">
                  <a:solidFill>
                    <a:srgbClr val="C00000"/>
                  </a:solidFill>
                  <a:latin typeface="华文楷体" panose="02010600040101010101" pitchFamily="2" charset="-122"/>
                  <a:ea typeface="华文楷体" panose="02010600040101010101" pitchFamily="2" charset="-122"/>
                </a:rPr>
                <a:t>集团安全组织</a:t>
              </a:r>
              <a:endParaRPr lang="zh-CN" altLang="en-US" b="1" kern="0" dirty="0">
                <a:solidFill>
                  <a:srgbClr val="C00000"/>
                </a:solidFill>
                <a:latin typeface="华文楷体" panose="02010600040101010101" pitchFamily="2" charset="-122"/>
                <a:ea typeface="华文楷体" panose="02010600040101010101" pitchFamily="2" charset="-122"/>
              </a:endParaRPr>
            </a:p>
            <a:p>
              <a:pPr marL="252095" indent="-144145" algn="l">
                <a:spcAft>
                  <a:spcPts val="300"/>
                </a:spcAft>
                <a:buFont typeface="Arial" panose="020B0604020202020204" pitchFamily="34" charset="0"/>
                <a:buChar char="•"/>
              </a:pPr>
              <a:r>
                <a:rPr lang="zh-CN" altLang="en-US" kern="0" dirty="0">
                  <a:solidFill>
                    <a:srgbClr val="000000"/>
                  </a:solidFill>
                  <a:latin typeface="华文楷体" panose="02010600040101010101" pitchFamily="2" charset="-122"/>
                  <a:ea typeface="华文楷体" panose="02010600040101010101" pitchFamily="2" charset="-122"/>
                </a:rPr>
                <a:t>总部设立专职</a:t>
              </a:r>
              <a:r>
                <a:rPr lang="zh-CN" altLang="en-US" b="1" kern="0" dirty="0">
                  <a:solidFill>
                    <a:srgbClr val="C00000"/>
                  </a:solidFill>
                  <a:latin typeface="华文楷体" panose="02010600040101010101" pitchFamily="2" charset="-122"/>
                  <a:ea typeface="华文楷体" panose="02010600040101010101" pitchFamily="2" charset="-122"/>
                </a:rPr>
                <a:t>安全人员</a:t>
              </a:r>
              <a:r>
                <a:rPr lang="zh-CN" altLang="en-US" kern="0" dirty="0">
                  <a:solidFill>
                    <a:srgbClr val="000000"/>
                  </a:solidFill>
                  <a:latin typeface="华文楷体" panose="02010600040101010101" pitchFamily="2" charset="-122"/>
                  <a:ea typeface="华文楷体" panose="02010600040101010101" pitchFamily="2" charset="-122"/>
                </a:rPr>
                <a:t>，所属企业明确安全专员</a:t>
              </a:r>
              <a:endParaRPr lang="zh-CN" altLang="en-US" kern="0" dirty="0">
                <a:solidFill>
                  <a:srgbClr val="000000"/>
                </a:solidFill>
                <a:latin typeface="华文楷体" panose="02010600040101010101" pitchFamily="2" charset="-122"/>
                <a:ea typeface="华文楷体" panose="02010600040101010101" pitchFamily="2" charset="-122"/>
              </a:endParaRPr>
            </a:p>
          </p:txBody>
        </p:sp>
        <p:sp>
          <p:nvSpPr>
            <p:cNvPr id="1051387" name="椭圆 35"/>
            <p:cNvSpPr/>
            <p:nvPr/>
          </p:nvSpPr>
          <p:spPr bwMode="auto">
            <a:xfrm>
              <a:off x="4820613" y="1313094"/>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2</a:t>
              </a:r>
              <a:endParaRPr lang="zh-CN" altLang="en-US" sz="1200" b="1" kern="0" dirty="0">
                <a:solidFill>
                  <a:srgbClr val="FFFFFF"/>
                </a:solidFill>
                <a:latin typeface="华文楷体" panose="02010600040101010101" pitchFamily="2" charset="-122"/>
              </a:endParaRPr>
            </a:p>
          </p:txBody>
        </p:sp>
        <p:sp>
          <p:nvSpPr>
            <p:cNvPr id="1051388" name="TextBox 21"/>
            <p:cNvSpPr txBox="1">
              <a:spLocks noChangeArrowheads="1"/>
            </p:cNvSpPr>
            <p:nvPr/>
          </p:nvSpPr>
          <p:spPr bwMode="auto">
            <a:xfrm>
              <a:off x="4945058" y="2142815"/>
              <a:ext cx="4570943" cy="393198"/>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dirty="0"/>
                <a:t>进一步加强</a:t>
              </a:r>
              <a:r>
                <a:rPr lang="zh-CN" altLang="en-US" b="1" dirty="0">
                  <a:solidFill>
                    <a:srgbClr val="C00000"/>
                  </a:solidFill>
                </a:rPr>
                <a:t>员工职业生命周期</a:t>
              </a:r>
              <a:r>
                <a:rPr lang="zh-CN" altLang="en-US" dirty="0"/>
                <a:t>的信息安全管理</a:t>
              </a:r>
              <a:endParaRPr lang="zh-CN" altLang="en-US" dirty="0"/>
            </a:p>
          </p:txBody>
        </p:sp>
        <p:sp>
          <p:nvSpPr>
            <p:cNvPr id="1051389" name="椭圆 35"/>
            <p:cNvSpPr/>
            <p:nvPr/>
          </p:nvSpPr>
          <p:spPr bwMode="auto">
            <a:xfrm>
              <a:off x="4820613" y="2116103"/>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3</a:t>
              </a:r>
              <a:endParaRPr lang="zh-CN" altLang="en-US" sz="1200" b="1" kern="0" dirty="0">
                <a:solidFill>
                  <a:srgbClr val="FFFFFF"/>
                </a:solidFill>
                <a:latin typeface="华文楷体" panose="02010600040101010101" pitchFamily="2" charset="-122"/>
              </a:endParaRPr>
            </a:p>
          </p:txBody>
        </p:sp>
        <p:sp>
          <p:nvSpPr>
            <p:cNvPr id="1051390" name="椭圆 35"/>
            <p:cNvSpPr/>
            <p:nvPr/>
          </p:nvSpPr>
          <p:spPr bwMode="auto">
            <a:xfrm>
              <a:off x="4820613" y="3240316"/>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5</a:t>
              </a:r>
              <a:endParaRPr lang="zh-CN" altLang="en-US" sz="1200" b="1" kern="0" dirty="0">
                <a:solidFill>
                  <a:srgbClr val="FFFFFF"/>
                </a:solidFill>
                <a:latin typeface="华文楷体" panose="02010600040101010101" pitchFamily="2" charset="-122"/>
              </a:endParaRPr>
            </a:p>
          </p:txBody>
        </p:sp>
        <p:sp>
          <p:nvSpPr>
            <p:cNvPr id="1051391" name="TextBox 21"/>
            <p:cNvSpPr txBox="1">
              <a:spLocks noChangeArrowheads="1"/>
            </p:cNvSpPr>
            <p:nvPr/>
          </p:nvSpPr>
          <p:spPr bwMode="auto">
            <a:xfrm>
              <a:off x="4945058" y="4740223"/>
              <a:ext cx="4570943" cy="451222"/>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dirty="0"/>
                <a:t>在企业层面进行</a:t>
              </a:r>
              <a:r>
                <a:rPr lang="zh-CN" altLang="en-US" b="1" dirty="0">
                  <a:solidFill>
                    <a:srgbClr val="C00000"/>
                  </a:solidFill>
                </a:rPr>
                <a:t>数据安全等级划分</a:t>
              </a:r>
              <a:r>
                <a:rPr lang="zh-CN" altLang="en-US" dirty="0"/>
                <a:t>及相应管理策略制定</a:t>
              </a:r>
              <a:endParaRPr lang="en-US" altLang="zh-CN" dirty="0"/>
            </a:p>
          </p:txBody>
        </p:sp>
        <p:sp>
          <p:nvSpPr>
            <p:cNvPr id="1051392" name="TextBox 21"/>
            <p:cNvSpPr txBox="1">
              <a:spLocks noChangeArrowheads="1"/>
            </p:cNvSpPr>
            <p:nvPr/>
          </p:nvSpPr>
          <p:spPr bwMode="auto">
            <a:xfrm>
              <a:off x="4945057" y="5310738"/>
              <a:ext cx="4570943" cy="782558"/>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dirty="0"/>
                <a:t>总部和所属企业加快</a:t>
              </a:r>
              <a:r>
                <a:rPr lang="zh-CN" altLang="en-US" b="1" dirty="0">
                  <a:solidFill>
                    <a:srgbClr val="C00000"/>
                  </a:solidFill>
                </a:rPr>
                <a:t>灾备中心</a:t>
              </a:r>
              <a:r>
                <a:rPr lang="zh-CN" altLang="en-US" dirty="0"/>
                <a:t>建设</a:t>
              </a:r>
              <a:endParaRPr lang="en-US" altLang="zh-CN" dirty="0"/>
            </a:p>
            <a:p>
              <a:r>
                <a:rPr lang="zh-CN" altLang="en-US" dirty="0"/>
                <a:t>总部和所属企业备份</a:t>
              </a:r>
              <a:r>
                <a:rPr lang="zh-CN" altLang="en-US" b="1" dirty="0">
                  <a:solidFill>
                    <a:srgbClr val="C00000"/>
                  </a:solidFill>
                </a:rPr>
                <a:t>恢复策略联合演练</a:t>
              </a:r>
              <a:endParaRPr lang="en-US" altLang="zh-CN" b="1" dirty="0">
                <a:solidFill>
                  <a:srgbClr val="C00000"/>
                </a:solidFill>
              </a:endParaRPr>
            </a:p>
            <a:p>
              <a:r>
                <a:rPr lang="zh-CN" altLang="en-US" b="1" dirty="0">
                  <a:solidFill>
                    <a:srgbClr val="C00000"/>
                  </a:solidFill>
                </a:rPr>
                <a:t>加强人员配置</a:t>
              </a:r>
              <a:r>
                <a:rPr lang="zh-CN" altLang="en-US" dirty="0"/>
                <a:t>，对备份结果进行检查</a:t>
              </a:r>
              <a:endParaRPr lang="en-US" altLang="zh-CN" dirty="0"/>
            </a:p>
          </p:txBody>
        </p:sp>
        <p:sp>
          <p:nvSpPr>
            <p:cNvPr id="1051393" name="TextBox 21"/>
            <p:cNvSpPr txBox="1">
              <a:spLocks noChangeArrowheads="1"/>
            </p:cNvSpPr>
            <p:nvPr/>
          </p:nvSpPr>
          <p:spPr bwMode="auto">
            <a:xfrm>
              <a:off x="4945058" y="4134119"/>
              <a:ext cx="4570943" cy="486810"/>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dirty="0"/>
                <a:t>加强</a:t>
              </a:r>
              <a:r>
                <a:rPr lang="en-US" altLang="zh-CN" dirty="0"/>
                <a:t>PC</a:t>
              </a:r>
              <a:r>
                <a:rPr lang="zh-CN" altLang="en-US" dirty="0"/>
                <a:t>终端安全：</a:t>
              </a:r>
              <a:r>
                <a:rPr lang="zh-CN" altLang="en-US" b="1" dirty="0">
                  <a:solidFill>
                    <a:srgbClr val="C00000"/>
                  </a:solidFill>
                </a:rPr>
                <a:t>提升应用软件正版化</a:t>
              </a:r>
              <a:endParaRPr lang="en-US" altLang="zh-CN" b="1" dirty="0">
                <a:solidFill>
                  <a:srgbClr val="C00000"/>
                </a:solidFill>
              </a:endParaRPr>
            </a:p>
            <a:p>
              <a:r>
                <a:rPr lang="zh-CN" altLang="en-US" dirty="0"/>
                <a:t>加强移动终端安全：</a:t>
              </a:r>
              <a:r>
                <a:rPr lang="zh-CN" altLang="en-US" b="1" dirty="0">
                  <a:solidFill>
                    <a:srgbClr val="C00000"/>
                  </a:solidFill>
                </a:rPr>
                <a:t>部署</a:t>
              </a:r>
              <a:r>
                <a:rPr lang="en-US" altLang="zh-CN" b="1" dirty="0">
                  <a:solidFill>
                    <a:srgbClr val="C00000"/>
                  </a:solidFill>
                </a:rPr>
                <a:t>MAM/MCM</a:t>
              </a:r>
              <a:r>
                <a:rPr lang="zh-CN" altLang="en-US" b="1" dirty="0">
                  <a:solidFill>
                    <a:srgbClr val="C00000"/>
                  </a:solidFill>
                </a:rPr>
                <a:t>安全管理</a:t>
              </a:r>
              <a:endParaRPr lang="zh-CN" altLang="en-US" b="1" dirty="0">
                <a:solidFill>
                  <a:srgbClr val="C00000"/>
                </a:solidFill>
              </a:endParaRPr>
            </a:p>
          </p:txBody>
        </p:sp>
        <p:sp>
          <p:nvSpPr>
            <p:cNvPr id="1051394" name="椭圆 35"/>
            <p:cNvSpPr/>
            <p:nvPr/>
          </p:nvSpPr>
          <p:spPr bwMode="auto">
            <a:xfrm>
              <a:off x="4803681" y="4123626"/>
              <a:ext cx="251879" cy="217735"/>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6</a:t>
              </a:r>
              <a:endParaRPr lang="zh-CN" altLang="en-US" sz="1200" b="1" kern="0" dirty="0">
                <a:solidFill>
                  <a:srgbClr val="FFFFFF"/>
                </a:solidFill>
                <a:latin typeface="华文楷体" panose="02010600040101010101" pitchFamily="2" charset="-122"/>
              </a:endParaRPr>
            </a:p>
          </p:txBody>
        </p:sp>
        <p:sp>
          <p:nvSpPr>
            <p:cNvPr id="1051395" name="椭圆 35"/>
            <p:cNvSpPr/>
            <p:nvPr/>
          </p:nvSpPr>
          <p:spPr bwMode="auto">
            <a:xfrm>
              <a:off x="4803681" y="4766034"/>
              <a:ext cx="251879" cy="217735"/>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7</a:t>
              </a:r>
              <a:endParaRPr lang="zh-CN" altLang="en-US" sz="1200" b="1" kern="0" dirty="0">
                <a:solidFill>
                  <a:srgbClr val="FFFFFF"/>
                </a:solidFill>
                <a:latin typeface="华文楷体" panose="02010600040101010101" pitchFamily="2" charset="-122"/>
              </a:endParaRPr>
            </a:p>
          </p:txBody>
        </p:sp>
        <p:sp>
          <p:nvSpPr>
            <p:cNvPr id="1051396" name="椭圆 35"/>
            <p:cNvSpPr/>
            <p:nvPr/>
          </p:nvSpPr>
          <p:spPr bwMode="auto">
            <a:xfrm>
              <a:off x="4803681" y="5328140"/>
              <a:ext cx="251879" cy="217735"/>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8</a:t>
              </a:r>
              <a:endParaRPr lang="zh-CN" altLang="en-US" sz="1200" b="1" kern="0" dirty="0">
                <a:solidFill>
                  <a:srgbClr val="FFFFFF"/>
                </a:solidFill>
                <a:latin typeface="华文楷体" panose="02010600040101010101" pitchFamily="2" charset="-122"/>
              </a:endParaRPr>
            </a:p>
          </p:txBody>
        </p:sp>
        <p:sp>
          <p:nvSpPr>
            <p:cNvPr id="1051397" name="Isosceles Triangle 56"/>
            <p:cNvSpPr/>
            <p:nvPr/>
          </p:nvSpPr>
          <p:spPr>
            <a:xfrm rot="16200000" flipV="1">
              <a:off x="2036015" y="3355476"/>
              <a:ext cx="5271375" cy="204265"/>
            </a:xfrm>
            <a:prstGeom prst="triangle">
              <a:avLst/>
            </a:prstGeom>
            <a:solidFill>
              <a:srgbClr val="92D050"/>
            </a:solidFill>
            <a:ln w="9525" cap="flat" cmpd="sng" algn="ctr">
              <a:noFill/>
              <a:prstDash val="solid"/>
            </a:ln>
            <a:effectLst/>
          </p:spPr>
          <p:txBody>
            <a:bodyPr rtlCol="0" anchor="ctr"/>
            <a:p>
              <a:pPr algn="ctr" defTabSz="457200"/>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398" name="椭圆 35"/>
            <p:cNvSpPr/>
            <p:nvPr/>
          </p:nvSpPr>
          <p:spPr bwMode="auto">
            <a:xfrm>
              <a:off x="550610" y="1903922"/>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1</a:t>
              </a:r>
              <a:endParaRPr lang="zh-CN" altLang="en-US" sz="1200" b="1" kern="0" dirty="0">
                <a:solidFill>
                  <a:srgbClr val="FFFFFF"/>
                </a:solidFill>
                <a:latin typeface="华文楷体" panose="02010600040101010101" pitchFamily="2" charset="-122"/>
              </a:endParaRPr>
            </a:p>
          </p:txBody>
        </p:sp>
        <p:sp>
          <p:nvSpPr>
            <p:cNvPr id="1051399" name="椭圆 35"/>
            <p:cNvSpPr/>
            <p:nvPr/>
          </p:nvSpPr>
          <p:spPr bwMode="auto">
            <a:xfrm>
              <a:off x="561290" y="2639525"/>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2</a:t>
              </a:r>
              <a:endParaRPr lang="zh-CN" altLang="en-US" sz="1200" b="1" kern="0" dirty="0">
                <a:solidFill>
                  <a:srgbClr val="FFFFFF"/>
                </a:solidFill>
                <a:latin typeface="华文楷体" panose="02010600040101010101" pitchFamily="2" charset="-122"/>
              </a:endParaRPr>
            </a:p>
          </p:txBody>
        </p:sp>
        <p:sp>
          <p:nvSpPr>
            <p:cNvPr id="1051400" name="椭圆 35"/>
            <p:cNvSpPr/>
            <p:nvPr/>
          </p:nvSpPr>
          <p:spPr bwMode="auto">
            <a:xfrm>
              <a:off x="1016422" y="2639525"/>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3</a:t>
              </a:r>
              <a:endParaRPr lang="zh-CN" altLang="en-US" sz="1200" b="1" kern="0" dirty="0">
                <a:solidFill>
                  <a:srgbClr val="FFFFFF"/>
                </a:solidFill>
                <a:latin typeface="华文楷体" panose="02010600040101010101" pitchFamily="2" charset="-122"/>
              </a:endParaRPr>
            </a:p>
          </p:txBody>
        </p:sp>
        <p:sp>
          <p:nvSpPr>
            <p:cNvPr id="1051401" name="TextBox 21"/>
            <p:cNvSpPr txBox="1">
              <a:spLocks noChangeArrowheads="1"/>
            </p:cNvSpPr>
            <p:nvPr/>
          </p:nvSpPr>
          <p:spPr bwMode="auto">
            <a:xfrm>
              <a:off x="4945058" y="2655306"/>
              <a:ext cx="4570943" cy="486810"/>
            </a:xfrm>
            <a:prstGeom prst="rect">
              <a:avLst/>
            </a:prstGeom>
            <a:solidFill>
              <a:sysClr val="window" lastClr="FFFFFF"/>
            </a:solidFill>
            <a:ln w="12700" algn="ctr">
              <a:solidFill>
                <a:srgbClr val="333399"/>
              </a:solidFill>
              <a:miter lim="800000"/>
            </a:ln>
            <a:effectLst/>
          </p:spPr>
          <p:txBody>
            <a:bodyPr lIns="0" tIns="0" rIns="0" bIns="0" anchor="ctr"/>
            <a:lstStyle>
              <a:defPPr>
                <a:defRPr lang="zh-TW"/>
              </a:defPPr>
              <a:lvl1pPr marL="252095" marR="0" lvl="0" indent="-144145" fontAlgn="auto">
                <a:lnSpc>
                  <a:spcPct val="100000"/>
                </a:lnSpc>
                <a:spcBef>
                  <a:spcPts val="0"/>
                </a:spcBef>
                <a:spcAft>
                  <a:spcPts val="300"/>
                </a:spcAft>
                <a:buClrTx/>
                <a:buSzTx/>
                <a:buFont typeface="Arial" panose="020B0604020202020204" pitchFamily="34" charset="0"/>
                <a:buChar char="•"/>
                <a:defRPr kumimoji="0" sz="1200" b="0" i="0" u="none" strike="noStrike" kern="0" cap="none" spc="0" normalizeH="0" baseline="0">
                  <a:ln>
                    <a:noFill/>
                  </a:ln>
                  <a:solidFill>
                    <a:srgbClr val="000000"/>
                  </a:solidFill>
                  <a:effectLst/>
                  <a:uLnTx/>
                  <a:uFillTx/>
                  <a:latin typeface="华文楷体" panose="02010600040101010101" pitchFamily="2" charset="-122"/>
                  <a:ea typeface="华文楷体" panose="02010600040101010101" pitchFamily="2" charset="-122"/>
                </a:defRPr>
              </a:lvl1pPr>
            </a:lstStyle>
            <a:p>
              <a:r>
                <a:rPr lang="zh-CN" altLang="en-US" b="1" dirty="0">
                  <a:solidFill>
                    <a:srgbClr val="C00000"/>
                  </a:solidFill>
                </a:rPr>
                <a:t>防范云计算服务潜在风险</a:t>
              </a:r>
              <a:endParaRPr lang="zh-CN" altLang="en-US" b="1" dirty="0">
                <a:solidFill>
                  <a:srgbClr val="C00000"/>
                </a:solidFill>
              </a:endParaRPr>
            </a:p>
          </p:txBody>
        </p:sp>
        <p:sp>
          <p:nvSpPr>
            <p:cNvPr id="1051402" name="椭圆 35"/>
            <p:cNvSpPr/>
            <p:nvPr/>
          </p:nvSpPr>
          <p:spPr bwMode="auto">
            <a:xfrm>
              <a:off x="4068930" y="3543699"/>
              <a:ext cx="251879" cy="217735"/>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5</a:t>
              </a:r>
              <a:endParaRPr lang="zh-CN" altLang="en-US" sz="1200" b="1" kern="0" dirty="0">
                <a:solidFill>
                  <a:srgbClr val="FFFFFF"/>
                </a:solidFill>
                <a:latin typeface="华文楷体" panose="02010600040101010101" pitchFamily="2" charset="-122"/>
              </a:endParaRPr>
            </a:p>
          </p:txBody>
        </p:sp>
        <p:sp>
          <p:nvSpPr>
            <p:cNvPr id="1051403" name="椭圆 35"/>
            <p:cNvSpPr/>
            <p:nvPr/>
          </p:nvSpPr>
          <p:spPr bwMode="auto">
            <a:xfrm>
              <a:off x="4092973" y="4105286"/>
              <a:ext cx="251879" cy="217735"/>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6</a:t>
              </a:r>
              <a:endParaRPr lang="zh-CN" altLang="en-US" sz="1200" b="1" kern="0" dirty="0">
                <a:solidFill>
                  <a:srgbClr val="FFFFFF"/>
                </a:solidFill>
                <a:latin typeface="华文楷体" panose="02010600040101010101" pitchFamily="2" charset="-122"/>
              </a:endParaRPr>
            </a:p>
          </p:txBody>
        </p:sp>
        <p:sp>
          <p:nvSpPr>
            <p:cNvPr id="1051404" name="椭圆 35"/>
            <p:cNvSpPr/>
            <p:nvPr/>
          </p:nvSpPr>
          <p:spPr bwMode="auto">
            <a:xfrm>
              <a:off x="4126838" y="4681115"/>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7</a:t>
              </a:r>
              <a:endParaRPr lang="zh-CN" altLang="en-US" sz="1200" b="1" kern="0" dirty="0">
                <a:solidFill>
                  <a:srgbClr val="FFFFFF"/>
                </a:solidFill>
                <a:latin typeface="华文楷体" panose="02010600040101010101" pitchFamily="2" charset="-122"/>
              </a:endParaRPr>
            </a:p>
          </p:txBody>
        </p:sp>
        <p:sp>
          <p:nvSpPr>
            <p:cNvPr id="1051405" name="椭圆 35"/>
            <p:cNvSpPr/>
            <p:nvPr/>
          </p:nvSpPr>
          <p:spPr bwMode="auto">
            <a:xfrm>
              <a:off x="452283" y="5280073"/>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8</a:t>
              </a:r>
              <a:endParaRPr lang="zh-CN" altLang="en-US" sz="1200" b="1" kern="0" dirty="0">
                <a:solidFill>
                  <a:srgbClr val="FFFFFF"/>
                </a:solidFill>
                <a:latin typeface="华文楷体" panose="02010600040101010101" pitchFamily="2" charset="-122"/>
              </a:endParaRPr>
            </a:p>
          </p:txBody>
        </p:sp>
        <p:sp>
          <p:nvSpPr>
            <p:cNvPr id="1051406" name="椭圆 35"/>
            <p:cNvSpPr/>
            <p:nvPr/>
          </p:nvSpPr>
          <p:spPr bwMode="auto">
            <a:xfrm>
              <a:off x="4820613" y="2666845"/>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4</a:t>
              </a:r>
              <a:endParaRPr lang="zh-CN" altLang="en-US" sz="1200" b="1" kern="0" dirty="0">
                <a:solidFill>
                  <a:srgbClr val="FFFFFF"/>
                </a:solidFill>
                <a:latin typeface="华文楷体" panose="02010600040101010101" pitchFamily="2" charset="-122"/>
              </a:endParaRPr>
            </a:p>
          </p:txBody>
        </p:sp>
        <p:sp>
          <p:nvSpPr>
            <p:cNvPr id="1051407" name="椭圆 35"/>
            <p:cNvSpPr/>
            <p:nvPr/>
          </p:nvSpPr>
          <p:spPr bwMode="auto">
            <a:xfrm>
              <a:off x="4150661" y="1368779"/>
              <a:ext cx="218014" cy="240876"/>
            </a:xfrm>
            <a:prstGeom prst="ellipse">
              <a:avLst/>
            </a:prstGeom>
            <a:solidFill>
              <a:schemeClr val="tx2"/>
            </a:solidFill>
            <a:ln w="28575" algn="ctr">
              <a:solidFill>
                <a:sysClr val="window" lastClr="FFFFFF"/>
              </a:solidFill>
              <a:miter lim="800000"/>
            </a:ln>
          </p:spPr>
          <p:txBody>
            <a:bodyPr wrap="none" lIns="45720" rIns="45720" rtlCol="0" anchor="ctr"/>
            <a:p>
              <a:pPr algn="ctr" eaLnBrk="0" hangingPunct="0">
                <a:spcBef>
                  <a:spcPct val="50000"/>
                </a:spcBef>
              </a:pPr>
              <a:r>
                <a:rPr lang="en-US" altLang="zh-CN" sz="1200" b="1" kern="0" dirty="0">
                  <a:solidFill>
                    <a:srgbClr val="FFFFFF"/>
                  </a:solidFill>
                  <a:latin typeface="华文楷体" panose="02010600040101010101" pitchFamily="2" charset="-122"/>
                </a:rPr>
                <a:t>4</a:t>
              </a:r>
              <a:endParaRPr lang="zh-CN" altLang="en-US" sz="1200" b="1" kern="0" dirty="0">
                <a:solidFill>
                  <a:srgbClr val="FFFFFF"/>
                </a:solidFill>
                <a:latin typeface="华文楷体" panose="02010600040101010101" pitchFamily="2" charset="-122"/>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504" name=""/>
        <p:cNvGrpSpPr/>
        <p:nvPr/>
      </p:nvGrpSpPr>
      <p:grpSpPr>
        <a:xfrm>
          <a:off x="0" y="0"/>
          <a:ext cx="0" cy="0"/>
          <a:chOff x="0" y="0"/>
          <a:chExt cx="0" cy="0"/>
        </a:xfrm>
      </p:grpSpPr>
      <p:sp>
        <p:nvSpPr>
          <p:cNvPr id="1051408"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本次宣贯内容概要</a:t>
            </a:r>
            <a:endParaRPr lang="en-US" dirty="0">
              <a:latin typeface="华文楷体" panose="02010600040101010101" pitchFamily="2" charset="-122"/>
              <a:ea typeface="华文楷体" panose="02010600040101010101" pitchFamily="2" charset="-122"/>
            </a:endParaRPr>
          </a:p>
        </p:txBody>
      </p:sp>
      <p:grpSp>
        <p:nvGrpSpPr>
          <p:cNvPr id="505" name="组合 20"/>
          <p:cNvGrpSpPr/>
          <p:nvPr/>
        </p:nvGrpSpPr>
        <p:grpSpPr>
          <a:xfrm>
            <a:off x="920552" y="1268760"/>
            <a:ext cx="7695691" cy="1223144"/>
            <a:chOff x="425661" y="1196752"/>
            <a:chExt cx="9061094" cy="1440160"/>
          </a:xfrm>
        </p:grpSpPr>
        <p:sp>
          <p:nvSpPr>
            <p:cNvPr id="1051409" name="椭圆 4"/>
            <p:cNvSpPr/>
            <p:nvPr/>
          </p:nvSpPr>
          <p:spPr>
            <a:xfrm>
              <a:off x="425661"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0" name="椭圆 5"/>
            <p:cNvSpPr/>
            <p:nvPr/>
          </p:nvSpPr>
          <p:spPr>
            <a:xfrm>
              <a:off x="23308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1" name="椭圆 6"/>
            <p:cNvSpPr/>
            <p:nvPr/>
          </p:nvSpPr>
          <p:spPr>
            <a:xfrm>
              <a:off x="4236129" y="1196752"/>
              <a:ext cx="1440160" cy="1440160"/>
            </a:xfrm>
            <a:prstGeom prst="ellipse">
              <a:avLst/>
            </a:prstGeom>
            <a:solidFill>
              <a:srgbClr val="00B0F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2" name="椭圆 7"/>
            <p:cNvSpPr/>
            <p:nvPr/>
          </p:nvSpPr>
          <p:spPr>
            <a:xfrm>
              <a:off x="6141363"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3" name="椭圆 8"/>
            <p:cNvSpPr/>
            <p:nvPr/>
          </p:nvSpPr>
          <p:spPr>
            <a:xfrm>
              <a:off x="80465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4" name="右箭头 9"/>
            <p:cNvSpPr/>
            <p:nvPr/>
          </p:nvSpPr>
          <p:spPr>
            <a:xfrm>
              <a:off x="1861239"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5" name="右箭头 10"/>
            <p:cNvSpPr/>
            <p:nvPr/>
          </p:nvSpPr>
          <p:spPr>
            <a:xfrm>
              <a:off x="3766473"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6" name="右箭头 11"/>
            <p:cNvSpPr/>
            <p:nvPr/>
          </p:nvSpPr>
          <p:spPr>
            <a:xfrm>
              <a:off x="5671707"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7" name="右箭头 12"/>
            <p:cNvSpPr/>
            <p:nvPr/>
          </p:nvSpPr>
          <p:spPr>
            <a:xfrm>
              <a:off x="7576941"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418" name="Freeform 993"/>
            <p:cNvSpPr>
              <a:spLocks noEditPoints="1"/>
            </p:cNvSpPr>
            <p:nvPr/>
          </p:nvSpPr>
          <p:spPr bwMode="auto">
            <a:xfrm>
              <a:off x="700981" y="1496248"/>
              <a:ext cx="861256" cy="857214"/>
            </a:xfrm>
            <a:custGeom>
              <a:avLst/>
              <a:gdLst>
                <a:gd name="T0" fmla="*/ 160 w 320"/>
                <a:gd name="T1" fmla="*/ 0 h 320"/>
                <a:gd name="T2" fmla="*/ 0 w 320"/>
                <a:gd name="T3" fmla="*/ 160 h 320"/>
                <a:gd name="T4" fmla="*/ 160 w 320"/>
                <a:gd name="T5" fmla="*/ 320 h 320"/>
                <a:gd name="T6" fmla="*/ 320 w 320"/>
                <a:gd name="T7" fmla="*/ 160 h 320"/>
                <a:gd name="T8" fmla="*/ 160 w 320"/>
                <a:gd name="T9" fmla="*/ 0 h 320"/>
                <a:gd name="T10" fmla="*/ 160 w 320"/>
                <a:gd name="T11" fmla="*/ 298 h 320"/>
                <a:gd name="T12" fmla="*/ 21 w 320"/>
                <a:gd name="T13" fmla="*/ 160 h 320"/>
                <a:gd name="T14" fmla="*/ 160 w 320"/>
                <a:gd name="T15" fmla="*/ 21 h 320"/>
                <a:gd name="T16" fmla="*/ 298 w 320"/>
                <a:gd name="T17" fmla="*/ 160 h 320"/>
                <a:gd name="T18" fmla="*/ 160 w 320"/>
                <a:gd name="T19" fmla="*/ 298 h 320"/>
                <a:gd name="T20" fmla="*/ 210 w 320"/>
                <a:gd name="T21" fmla="*/ 120 h 320"/>
                <a:gd name="T22" fmla="*/ 210 w 320"/>
                <a:gd name="T23" fmla="*/ 135 h 320"/>
                <a:gd name="T24" fmla="*/ 167 w 320"/>
                <a:gd name="T25" fmla="*/ 178 h 320"/>
                <a:gd name="T26" fmla="*/ 160 w 320"/>
                <a:gd name="T27" fmla="*/ 181 h 320"/>
                <a:gd name="T28" fmla="*/ 152 w 320"/>
                <a:gd name="T29" fmla="*/ 178 h 320"/>
                <a:gd name="T30" fmla="*/ 77 w 320"/>
                <a:gd name="T31" fmla="*/ 103 h 320"/>
                <a:gd name="T32" fmla="*/ 77 w 320"/>
                <a:gd name="T33" fmla="*/ 88 h 320"/>
                <a:gd name="T34" fmla="*/ 93 w 320"/>
                <a:gd name="T35" fmla="*/ 88 h 320"/>
                <a:gd name="T36" fmla="*/ 160 w 320"/>
                <a:gd name="T37" fmla="*/ 155 h 320"/>
                <a:gd name="T38" fmla="*/ 195 w 320"/>
                <a:gd name="T39" fmla="*/ 120 h 320"/>
                <a:gd name="T40" fmla="*/ 210 w 320"/>
                <a:gd name="T41" fmla="*/ 120 h 320"/>
                <a:gd name="T42" fmla="*/ 149 w 320"/>
                <a:gd name="T43" fmla="*/ 64 h 320"/>
                <a:gd name="T44" fmla="*/ 149 w 320"/>
                <a:gd name="T45" fmla="*/ 53 h 320"/>
                <a:gd name="T46" fmla="*/ 160 w 320"/>
                <a:gd name="T47" fmla="*/ 42 h 320"/>
                <a:gd name="T48" fmla="*/ 170 w 320"/>
                <a:gd name="T49" fmla="*/ 53 h 320"/>
                <a:gd name="T50" fmla="*/ 170 w 320"/>
                <a:gd name="T51" fmla="*/ 64 h 320"/>
                <a:gd name="T52" fmla="*/ 160 w 320"/>
                <a:gd name="T53" fmla="*/ 74 h 320"/>
                <a:gd name="T54" fmla="*/ 149 w 320"/>
                <a:gd name="T55" fmla="*/ 64 h 320"/>
                <a:gd name="T56" fmla="*/ 170 w 320"/>
                <a:gd name="T57" fmla="*/ 256 h 320"/>
                <a:gd name="T58" fmla="*/ 170 w 320"/>
                <a:gd name="T59" fmla="*/ 266 h 320"/>
                <a:gd name="T60" fmla="*/ 160 w 320"/>
                <a:gd name="T61" fmla="*/ 277 h 320"/>
                <a:gd name="T62" fmla="*/ 149 w 320"/>
                <a:gd name="T63" fmla="*/ 266 h 320"/>
                <a:gd name="T64" fmla="*/ 149 w 320"/>
                <a:gd name="T65" fmla="*/ 256 h 320"/>
                <a:gd name="T66" fmla="*/ 160 w 320"/>
                <a:gd name="T67" fmla="*/ 245 h 320"/>
                <a:gd name="T68" fmla="*/ 170 w 320"/>
                <a:gd name="T69" fmla="*/ 256 h 320"/>
                <a:gd name="T70" fmla="*/ 277 w 320"/>
                <a:gd name="T71" fmla="*/ 160 h 320"/>
                <a:gd name="T72" fmla="*/ 266 w 320"/>
                <a:gd name="T73" fmla="*/ 170 h 320"/>
                <a:gd name="T74" fmla="*/ 256 w 320"/>
                <a:gd name="T75" fmla="*/ 170 h 320"/>
                <a:gd name="T76" fmla="*/ 245 w 320"/>
                <a:gd name="T77" fmla="*/ 160 h 320"/>
                <a:gd name="T78" fmla="*/ 256 w 320"/>
                <a:gd name="T79" fmla="*/ 149 h 320"/>
                <a:gd name="T80" fmla="*/ 266 w 320"/>
                <a:gd name="T81" fmla="*/ 149 h 320"/>
                <a:gd name="T82" fmla="*/ 277 w 320"/>
                <a:gd name="T83" fmla="*/ 160 h 320"/>
                <a:gd name="T84" fmla="*/ 74 w 320"/>
                <a:gd name="T85" fmla="*/ 160 h 320"/>
                <a:gd name="T86" fmla="*/ 64 w 320"/>
                <a:gd name="T87" fmla="*/ 170 h 320"/>
                <a:gd name="T88" fmla="*/ 53 w 320"/>
                <a:gd name="T89" fmla="*/ 170 h 320"/>
                <a:gd name="T90" fmla="*/ 42 w 320"/>
                <a:gd name="T91" fmla="*/ 160 h 320"/>
                <a:gd name="T92" fmla="*/ 53 w 320"/>
                <a:gd name="T93" fmla="*/ 149 h 320"/>
                <a:gd name="T94" fmla="*/ 64 w 320"/>
                <a:gd name="T95" fmla="*/ 149 h 320"/>
                <a:gd name="T96" fmla="*/ 74 w 320"/>
                <a:gd name="T97"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20">
                  <a:moveTo>
                    <a:pt x="160" y="0"/>
                  </a:moveTo>
                  <a:cubicBezTo>
                    <a:pt x="71" y="0"/>
                    <a:pt x="0" y="71"/>
                    <a:pt x="0" y="160"/>
                  </a:cubicBezTo>
                  <a:cubicBezTo>
                    <a:pt x="0" y="248"/>
                    <a:pt x="71" y="320"/>
                    <a:pt x="160" y="320"/>
                  </a:cubicBezTo>
                  <a:cubicBezTo>
                    <a:pt x="248" y="320"/>
                    <a:pt x="320" y="248"/>
                    <a:pt x="320" y="160"/>
                  </a:cubicBezTo>
                  <a:cubicBezTo>
                    <a:pt x="320" y="71"/>
                    <a:pt x="248" y="0"/>
                    <a:pt x="160" y="0"/>
                  </a:cubicBezTo>
                  <a:close/>
                  <a:moveTo>
                    <a:pt x="160" y="298"/>
                  </a:moveTo>
                  <a:cubicBezTo>
                    <a:pt x="83" y="298"/>
                    <a:pt x="21" y="236"/>
                    <a:pt x="21" y="160"/>
                  </a:cubicBezTo>
                  <a:cubicBezTo>
                    <a:pt x="21" y="83"/>
                    <a:pt x="83" y="21"/>
                    <a:pt x="160" y="21"/>
                  </a:cubicBezTo>
                  <a:cubicBezTo>
                    <a:pt x="236" y="21"/>
                    <a:pt x="298" y="83"/>
                    <a:pt x="298" y="160"/>
                  </a:cubicBezTo>
                  <a:cubicBezTo>
                    <a:pt x="298" y="236"/>
                    <a:pt x="236" y="298"/>
                    <a:pt x="160" y="298"/>
                  </a:cubicBezTo>
                  <a:close/>
                  <a:moveTo>
                    <a:pt x="210" y="120"/>
                  </a:moveTo>
                  <a:cubicBezTo>
                    <a:pt x="214" y="124"/>
                    <a:pt x="214" y="131"/>
                    <a:pt x="210" y="135"/>
                  </a:cubicBezTo>
                  <a:cubicBezTo>
                    <a:pt x="167" y="178"/>
                    <a:pt x="167" y="178"/>
                    <a:pt x="167" y="178"/>
                  </a:cubicBezTo>
                  <a:cubicBezTo>
                    <a:pt x="165" y="180"/>
                    <a:pt x="162" y="181"/>
                    <a:pt x="160" y="181"/>
                  </a:cubicBezTo>
                  <a:cubicBezTo>
                    <a:pt x="157" y="181"/>
                    <a:pt x="154" y="180"/>
                    <a:pt x="152" y="178"/>
                  </a:cubicBezTo>
                  <a:cubicBezTo>
                    <a:pt x="77" y="103"/>
                    <a:pt x="77" y="103"/>
                    <a:pt x="77" y="103"/>
                  </a:cubicBezTo>
                  <a:cubicBezTo>
                    <a:pt x="73" y="99"/>
                    <a:pt x="73" y="92"/>
                    <a:pt x="77" y="88"/>
                  </a:cubicBezTo>
                  <a:cubicBezTo>
                    <a:pt x="82" y="84"/>
                    <a:pt x="88" y="84"/>
                    <a:pt x="93" y="88"/>
                  </a:cubicBezTo>
                  <a:cubicBezTo>
                    <a:pt x="160" y="155"/>
                    <a:pt x="160" y="155"/>
                    <a:pt x="160" y="155"/>
                  </a:cubicBezTo>
                  <a:cubicBezTo>
                    <a:pt x="195" y="120"/>
                    <a:pt x="195" y="120"/>
                    <a:pt x="195" y="120"/>
                  </a:cubicBezTo>
                  <a:cubicBezTo>
                    <a:pt x="199" y="116"/>
                    <a:pt x="206" y="116"/>
                    <a:pt x="210" y="120"/>
                  </a:cubicBezTo>
                  <a:close/>
                  <a:moveTo>
                    <a:pt x="149" y="64"/>
                  </a:moveTo>
                  <a:cubicBezTo>
                    <a:pt x="149" y="53"/>
                    <a:pt x="149" y="53"/>
                    <a:pt x="149" y="53"/>
                  </a:cubicBezTo>
                  <a:cubicBezTo>
                    <a:pt x="149" y="47"/>
                    <a:pt x="154" y="42"/>
                    <a:pt x="160" y="42"/>
                  </a:cubicBezTo>
                  <a:cubicBezTo>
                    <a:pt x="166" y="42"/>
                    <a:pt x="170" y="47"/>
                    <a:pt x="170" y="53"/>
                  </a:cubicBezTo>
                  <a:cubicBezTo>
                    <a:pt x="170" y="64"/>
                    <a:pt x="170" y="64"/>
                    <a:pt x="170" y="64"/>
                  </a:cubicBezTo>
                  <a:cubicBezTo>
                    <a:pt x="170" y="70"/>
                    <a:pt x="166" y="74"/>
                    <a:pt x="160" y="74"/>
                  </a:cubicBezTo>
                  <a:cubicBezTo>
                    <a:pt x="154" y="74"/>
                    <a:pt x="149" y="70"/>
                    <a:pt x="149" y="64"/>
                  </a:cubicBezTo>
                  <a:close/>
                  <a:moveTo>
                    <a:pt x="170" y="256"/>
                  </a:moveTo>
                  <a:cubicBezTo>
                    <a:pt x="170" y="266"/>
                    <a:pt x="170" y="266"/>
                    <a:pt x="170" y="266"/>
                  </a:cubicBezTo>
                  <a:cubicBezTo>
                    <a:pt x="170" y="272"/>
                    <a:pt x="166" y="277"/>
                    <a:pt x="160" y="277"/>
                  </a:cubicBezTo>
                  <a:cubicBezTo>
                    <a:pt x="154" y="277"/>
                    <a:pt x="149" y="272"/>
                    <a:pt x="149" y="266"/>
                  </a:cubicBezTo>
                  <a:cubicBezTo>
                    <a:pt x="149" y="256"/>
                    <a:pt x="149" y="256"/>
                    <a:pt x="149" y="256"/>
                  </a:cubicBezTo>
                  <a:cubicBezTo>
                    <a:pt x="149" y="250"/>
                    <a:pt x="154" y="245"/>
                    <a:pt x="160" y="245"/>
                  </a:cubicBezTo>
                  <a:cubicBezTo>
                    <a:pt x="166" y="245"/>
                    <a:pt x="170" y="250"/>
                    <a:pt x="170" y="256"/>
                  </a:cubicBezTo>
                  <a:close/>
                  <a:moveTo>
                    <a:pt x="277" y="160"/>
                  </a:moveTo>
                  <a:cubicBezTo>
                    <a:pt x="277" y="166"/>
                    <a:pt x="272" y="170"/>
                    <a:pt x="266" y="170"/>
                  </a:cubicBezTo>
                  <a:cubicBezTo>
                    <a:pt x="256" y="170"/>
                    <a:pt x="256" y="170"/>
                    <a:pt x="256" y="170"/>
                  </a:cubicBezTo>
                  <a:cubicBezTo>
                    <a:pt x="250" y="170"/>
                    <a:pt x="245" y="166"/>
                    <a:pt x="245" y="160"/>
                  </a:cubicBezTo>
                  <a:cubicBezTo>
                    <a:pt x="245" y="154"/>
                    <a:pt x="250" y="149"/>
                    <a:pt x="256" y="149"/>
                  </a:cubicBezTo>
                  <a:cubicBezTo>
                    <a:pt x="266" y="149"/>
                    <a:pt x="266" y="149"/>
                    <a:pt x="266" y="149"/>
                  </a:cubicBezTo>
                  <a:cubicBezTo>
                    <a:pt x="272" y="149"/>
                    <a:pt x="277" y="154"/>
                    <a:pt x="277" y="160"/>
                  </a:cubicBezTo>
                  <a:close/>
                  <a:moveTo>
                    <a:pt x="74" y="160"/>
                  </a:moveTo>
                  <a:cubicBezTo>
                    <a:pt x="74" y="166"/>
                    <a:pt x="70" y="170"/>
                    <a:pt x="64" y="170"/>
                  </a:cubicBezTo>
                  <a:cubicBezTo>
                    <a:pt x="53" y="170"/>
                    <a:pt x="53" y="170"/>
                    <a:pt x="53" y="170"/>
                  </a:cubicBezTo>
                  <a:cubicBezTo>
                    <a:pt x="47" y="170"/>
                    <a:pt x="42" y="166"/>
                    <a:pt x="42" y="160"/>
                  </a:cubicBezTo>
                  <a:cubicBezTo>
                    <a:pt x="42" y="154"/>
                    <a:pt x="47" y="149"/>
                    <a:pt x="53" y="149"/>
                  </a:cubicBezTo>
                  <a:cubicBezTo>
                    <a:pt x="64" y="149"/>
                    <a:pt x="64" y="149"/>
                    <a:pt x="64" y="149"/>
                  </a:cubicBezTo>
                  <a:cubicBezTo>
                    <a:pt x="70" y="149"/>
                    <a:pt x="74" y="154"/>
                    <a:pt x="74"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419" name="Freeform 728"/>
            <p:cNvSpPr>
              <a:spLocks noEditPoints="1"/>
            </p:cNvSpPr>
            <p:nvPr/>
          </p:nvSpPr>
          <p:spPr bwMode="auto">
            <a:xfrm>
              <a:off x="2609996" y="1455624"/>
              <a:ext cx="853181" cy="857650"/>
            </a:xfrm>
            <a:custGeom>
              <a:avLst/>
              <a:gdLst>
                <a:gd name="T0" fmla="*/ 256 w 288"/>
                <a:gd name="T1" fmla="*/ 32 h 288"/>
                <a:gd name="T2" fmla="*/ 245 w 288"/>
                <a:gd name="T3" fmla="*/ 0 h 288"/>
                <a:gd name="T4" fmla="*/ 235 w 288"/>
                <a:gd name="T5" fmla="*/ 39 h 288"/>
                <a:gd name="T6" fmla="*/ 139 w 288"/>
                <a:gd name="T7" fmla="*/ 11 h 288"/>
                <a:gd name="T8" fmla="*/ 44 w 288"/>
                <a:gd name="T9" fmla="*/ 251 h 288"/>
                <a:gd name="T10" fmla="*/ 24 w 288"/>
                <a:gd name="T11" fmla="*/ 285 h 288"/>
                <a:gd name="T12" fmla="*/ 40 w 288"/>
                <a:gd name="T13" fmla="*/ 285 h 288"/>
                <a:gd name="T14" fmla="*/ 139 w 288"/>
                <a:gd name="T15" fmla="*/ 288 h 288"/>
                <a:gd name="T16" fmla="*/ 238 w 288"/>
                <a:gd name="T17" fmla="*/ 285 h 288"/>
                <a:gd name="T18" fmla="*/ 253 w 288"/>
                <a:gd name="T19" fmla="*/ 285 h 288"/>
                <a:gd name="T20" fmla="*/ 233 w 288"/>
                <a:gd name="T21" fmla="*/ 251 h 288"/>
                <a:gd name="T22" fmla="*/ 244 w 288"/>
                <a:gd name="T23" fmla="*/ 60 h 288"/>
                <a:gd name="T24" fmla="*/ 277 w 288"/>
                <a:gd name="T25" fmla="*/ 54 h 288"/>
                <a:gd name="T26" fmla="*/ 277 w 288"/>
                <a:gd name="T27" fmla="*/ 32 h 288"/>
                <a:gd name="T28" fmla="*/ 139 w 288"/>
                <a:gd name="T29" fmla="*/ 267 h 288"/>
                <a:gd name="T30" fmla="*/ 139 w 288"/>
                <a:gd name="T31" fmla="*/ 32 h 288"/>
                <a:gd name="T32" fmla="*/ 199 w 288"/>
                <a:gd name="T33" fmla="*/ 75 h 288"/>
                <a:gd name="T34" fmla="*/ 43 w 288"/>
                <a:gd name="T35" fmla="*/ 150 h 288"/>
                <a:gd name="T36" fmla="*/ 235 w 288"/>
                <a:gd name="T37" fmla="*/ 150 h 288"/>
                <a:gd name="T38" fmla="*/ 229 w 288"/>
                <a:gd name="T39" fmla="*/ 75 h 288"/>
                <a:gd name="T40" fmla="*/ 213 w 288"/>
                <a:gd name="T41" fmla="*/ 150 h 288"/>
                <a:gd name="T42" fmla="*/ 64 w 288"/>
                <a:gd name="T43" fmla="*/ 150 h 288"/>
                <a:gd name="T44" fmla="*/ 183 w 288"/>
                <a:gd name="T45" fmla="*/ 90 h 288"/>
                <a:gd name="T46" fmla="*/ 139 w 288"/>
                <a:gd name="T47" fmla="*/ 96 h 288"/>
                <a:gd name="T48" fmla="*/ 139 w 288"/>
                <a:gd name="T49" fmla="*/ 203 h 288"/>
                <a:gd name="T50" fmla="*/ 183 w 288"/>
                <a:gd name="T51" fmla="*/ 120 h 288"/>
                <a:gd name="T52" fmla="*/ 213 w 288"/>
                <a:gd name="T53" fmla="*/ 150 h 288"/>
                <a:gd name="T54" fmla="*/ 139 w 288"/>
                <a:gd name="T55" fmla="*/ 182 h 288"/>
                <a:gd name="T56" fmla="*/ 139 w 288"/>
                <a:gd name="T57" fmla="*/ 118 h 288"/>
                <a:gd name="T58" fmla="*/ 131 w 288"/>
                <a:gd name="T59" fmla="*/ 142 h 288"/>
                <a:gd name="T60" fmla="*/ 139 w 288"/>
                <a:gd name="T61" fmla="*/ 160 h 288"/>
                <a:gd name="T62" fmla="*/ 167 w 288"/>
                <a:gd name="T63" fmla="*/ 1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88">
                  <a:moveTo>
                    <a:pt x="277" y="32"/>
                  </a:moveTo>
                  <a:cubicBezTo>
                    <a:pt x="256" y="32"/>
                    <a:pt x="256" y="32"/>
                    <a:pt x="256" y="32"/>
                  </a:cubicBezTo>
                  <a:cubicBezTo>
                    <a:pt x="256" y="11"/>
                    <a:pt x="256" y="11"/>
                    <a:pt x="256" y="11"/>
                  </a:cubicBezTo>
                  <a:cubicBezTo>
                    <a:pt x="256" y="5"/>
                    <a:pt x="251" y="0"/>
                    <a:pt x="245" y="0"/>
                  </a:cubicBezTo>
                  <a:cubicBezTo>
                    <a:pt x="239" y="0"/>
                    <a:pt x="235" y="5"/>
                    <a:pt x="235" y="11"/>
                  </a:cubicBezTo>
                  <a:cubicBezTo>
                    <a:pt x="235" y="39"/>
                    <a:pt x="235" y="39"/>
                    <a:pt x="235" y="39"/>
                  </a:cubicBezTo>
                  <a:cubicBezTo>
                    <a:pt x="229" y="44"/>
                    <a:pt x="229" y="44"/>
                    <a:pt x="229" y="44"/>
                  </a:cubicBezTo>
                  <a:cubicBezTo>
                    <a:pt x="205" y="24"/>
                    <a:pt x="173" y="11"/>
                    <a:pt x="139" y="11"/>
                  </a:cubicBezTo>
                  <a:cubicBezTo>
                    <a:pt x="62" y="11"/>
                    <a:pt x="0" y="73"/>
                    <a:pt x="0" y="150"/>
                  </a:cubicBezTo>
                  <a:cubicBezTo>
                    <a:pt x="0" y="189"/>
                    <a:pt x="17" y="225"/>
                    <a:pt x="44" y="251"/>
                  </a:cubicBezTo>
                  <a:cubicBezTo>
                    <a:pt x="24" y="270"/>
                    <a:pt x="24" y="270"/>
                    <a:pt x="24" y="270"/>
                  </a:cubicBezTo>
                  <a:cubicBezTo>
                    <a:pt x="20" y="274"/>
                    <a:pt x="20" y="281"/>
                    <a:pt x="24" y="285"/>
                  </a:cubicBezTo>
                  <a:cubicBezTo>
                    <a:pt x="27" y="287"/>
                    <a:pt x="29" y="288"/>
                    <a:pt x="32" y="288"/>
                  </a:cubicBezTo>
                  <a:cubicBezTo>
                    <a:pt x="35" y="288"/>
                    <a:pt x="37" y="287"/>
                    <a:pt x="40" y="285"/>
                  </a:cubicBezTo>
                  <a:cubicBezTo>
                    <a:pt x="61" y="264"/>
                    <a:pt x="61" y="264"/>
                    <a:pt x="61" y="264"/>
                  </a:cubicBezTo>
                  <a:cubicBezTo>
                    <a:pt x="83" y="279"/>
                    <a:pt x="110" y="288"/>
                    <a:pt x="139" y="288"/>
                  </a:cubicBezTo>
                  <a:cubicBezTo>
                    <a:pt x="168" y="288"/>
                    <a:pt x="194" y="279"/>
                    <a:pt x="217" y="264"/>
                  </a:cubicBezTo>
                  <a:cubicBezTo>
                    <a:pt x="238" y="285"/>
                    <a:pt x="238" y="285"/>
                    <a:pt x="238" y="285"/>
                  </a:cubicBezTo>
                  <a:cubicBezTo>
                    <a:pt x="240" y="287"/>
                    <a:pt x="243" y="288"/>
                    <a:pt x="245" y="288"/>
                  </a:cubicBezTo>
                  <a:cubicBezTo>
                    <a:pt x="248" y="288"/>
                    <a:pt x="251" y="287"/>
                    <a:pt x="253" y="285"/>
                  </a:cubicBezTo>
                  <a:cubicBezTo>
                    <a:pt x="257" y="281"/>
                    <a:pt x="257" y="274"/>
                    <a:pt x="253" y="270"/>
                  </a:cubicBezTo>
                  <a:cubicBezTo>
                    <a:pt x="233" y="251"/>
                    <a:pt x="233" y="251"/>
                    <a:pt x="233" y="251"/>
                  </a:cubicBezTo>
                  <a:cubicBezTo>
                    <a:pt x="260" y="225"/>
                    <a:pt x="277" y="189"/>
                    <a:pt x="277" y="150"/>
                  </a:cubicBezTo>
                  <a:cubicBezTo>
                    <a:pt x="277" y="115"/>
                    <a:pt x="265" y="84"/>
                    <a:pt x="244" y="60"/>
                  </a:cubicBezTo>
                  <a:cubicBezTo>
                    <a:pt x="250" y="54"/>
                    <a:pt x="250" y="54"/>
                    <a:pt x="250" y="54"/>
                  </a:cubicBezTo>
                  <a:cubicBezTo>
                    <a:pt x="277" y="54"/>
                    <a:pt x="277" y="54"/>
                    <a:pt x="277" y="54"/>
                  </a:cubicBezTo>
                  <a:cubicBezTo>
                    <a:pt x="283" y="54"/>
                    <a:pt x="288" y="49"/>
                    <a:pt x="288" y="43"/>
                  </a:cubicBezTo>
                  <a:cubicBezTo>
                    <a:pt x="288" y="37"/>
                    <a:pt x="283" y="32"/>
                    <a:pt x="277" y="32"/>
                  </a:cubicBezTo>
                  <a:close/>
                  <a:moveTo>
                    <a:pt x="256" y="150"/>
                  </a:moveTo>
                  <a:cubicBezTo>
                    <a:pt x="256" y="214"/>
                    <a:pt x="203" y="267"/>
                    <a:pt x="139" y="267"/>
                  </a:cubicBezTo>
                  <a:cubicBezTo>
                    <a:pt x="74" y="267"/>
                    <a:pt x="21" y="214"/>
                    <a:pt x="21" y="150"/>
                  </a:cubicBezTo>
                  <a:cubicBezTo>
                    <a:pt x="21" y="85"/>
                    <a:pt x="74" y="32"/>
                    <a:pt x="139" y="32"/>
                  </a:cubicBezTo>
                  <a:cubicBezTo>
                    <a:pt x="167" y="32"/>
                    <a:pt x="193" y="43"/>
                    <a:pt x="214" y="60"/>
                  </a:cubicBezTo>
                  <a:cubicBezTo>
                    <a:pt x="199" y="75"/>
                    <a:pt x="199" y="75"/>
                    <a:pt x="199" y="75"/>
                  </a:cubicBezTo>
                  <a:cubicBezTo>
                    <a:pt x="182" y="62"/>
                    <a:pt x="161" y="54"/>
                    <a:pt x="139" y="54"/>
                  </a:cubicBezTo>
                  <a:cubicBezTo>
                    <a:pt x="86" y="54"/>
                    <a:pt x="43" y="97"/>
                    <a:pt x="43" y="150"/>
                  </a:cubicBezTo>
                  <a:cubicBezTo>
                    <a:pt x="43" y="203"/>
                    <a:pt x="86" y="246"/>
                    <a:pt x="139" y="246"/>
                  </a:cubicBezTo>
                  <a:cubicBezTo>
                    <a:pt x="192" y="246"/>
                    <a:pt x="235" y="203"/>
                    <a:pt x="235" y="150"/>
                  </a:cubicBezTo>
                  <a:cubicBezTo>
                    <a:pt x="235" y="127"/>
                    <a:pt x="227" y="106"/>
                    <a:pt x="214" y="90"/>
                  </a:cubicBezTo>
                  <a:cubicBezTo>
                    <a:pt x="229" y="75"/>
                    <a:pt x="229" y="75"/>
                    <a:pt x="229" y="75"/>
                  </a:cubicBezTo>
                  <a:cubicBezTo>
                    <a:pt x="246" y="95"/>
                    <a:pt x="256" y="121"/>
                    <a:pt x="256" y="150"/>
                  </a:cubicBezTo>
                  <a:close/>
                  <a:moveTo>
                    <a:pt x="213" y="150"/>
                  </a:moveTo>
                  <a:cubicBezTo>
                    <a:pt x="213" y="191"/>
                    <a:pt x="180" y="224"/>
                    <a:pt x="139" y="224"/>
                  </a:cubicBezTo>
                  <a:cubicBezTo>
                    <a:pt x="97" y="224"/>
                    <a:pt x="64" y="191"/>
                    <a:pt x="64" y="150"/>
                  </a:cubicBezTo>
                  <a:cubicBezTo>
                    <a:pt x="64" y="108"/>
                    <a:pt x="97" y="75"/>
                    <a:pt x="139" y="75"/>
                  </a:cubicBezTo>
                  <a:cubicBezTo>
                    <a:pt x="155" y="75"/>
                    <a:pt x="171" y="81"/>
                    <a:pt x="183" y="90"/>
                  </a:cubicBezTo>
                  <a:cubicBezTo>
                    <a:pt x="168" y="105"/>
                    <a:pt x="168" y="105"/>
                    <a:pt x="168" y="105"/>
                  </a:cubicBezTo>
                  <a:cubicBezTo>
                    <a:pt x="160" y="100"/>
                    <a:pt x="150" y="96"/>
                    <a:pt x="139" y="96"/>
                  </a:cubicBezTo>
                  <a:cubicBezTo>
                    <a:pt x="109" y="96"/>
                    <a:pt x="85" y="120"/>
                    <a:pt x="85" y="150"/>
                  </a:cubicBezTo>
                  <a:cubicBezTo>
                    <a:pt x="85" y="179"/>
                    <a:pt x="109" y="203"/>
                    <a:pt x="139" y="203"/>
                  </a:cubicBezTo>
                  <a:cubicBezTo>
                    <a:pt x="168" y="203"/>
                    <a:pt x="192" y="179"/>
                    <a:pt x="192" y="150"/>
                  </a:cubicBezTo>
                  <a:cubicBezTo>
                    <a:pt x="192" y="139"/>
                    <a:pt x="189" y="129"/>
                    <a:pt x="183" y="120"/>
                  </a:cubicBezTo>
                  <a:cubicBezTo>
                    <a:pt x="198" y="105"/>
                    <a:pt x="198" y="105"/>
                    <a:pt x="198" y="105"/>
                  </a:cubicBezTo>
                  <a:cubicBezTo>
                    <a:pt x="208" y="118"/>
                    <a:pt x="213" y="133"/>
                    <a:pt x="213" y="150"/>
                  </a:cubicBezTo>
                  <a:close/>
                  <a:moveTo>
                    <a:pt x="171" y="150"/>
                  </a:moveTo>
                  <a:cubicBezTo>
                    <a:pt x="171" y="167"/>
                    <a:pt x="156" y="182"/>
                    <a:pt x="139" y="182"/>
                  </a:cubicBezTo>
                  <a:cubicBezTo>
                    <a:pt x="121" y="182"/>
                    <a:pt x="107" y="167"/>
                    <a:pt x="107" y="150"/>
                  </a:cubicBezTo>
                  <a:cubicBezTo>
                    <a:pt x="107" y="132"/>
                    <a:pt x="121" y="118"/>
                    <a:pt x="139" y="118"/>
                  </a:cubicBezTo>
                  <a:cubicBezTo>
                    <a:pt x="144" y="118"/>
                    <a:pt x="148" y="119"/>
                    <a:pt x="152" y="121"/>
                  </a:cubicBezTo>
                  <a:cubicBezTo>
                    <a:pt x="131" y="142"/>
                    <a:pt x="131" y="142"/>
                    <a:pt x="131" y="142"/>
                  </a:cubicBezTo>
                  <a:cubicBezTo>
                    <a:pt x="127" y="146"/>
                    <a:pt x="127" y="153"/>
                    <a:pt x="131" y="157"/>
                  </a:cubicBezTo>
                  <a:cubicBezTo>
                    <a:pt x="133" y="159"/>
                    <a:pt x="136" y="160"/>
                    <a:pt x="139" y="160"/>
                  </a:cubicBezTo>
                  <a:cubicBezTo>
                    <a:pt x="141" y="160"/>
                    <a:pt x="144" y="159"/>
                    <a:pt x="146" y="157"/>
                  </a:cubicBezTo>
                  <a:cubicBezTo>
                    <a:pt x="167" y="136"/>
                    <a:pt x="167" y="136"/>
                    <a:pt x="167" y="136"/>
                  </a:cubicBezTo>
                  <a:cubicBezTo>
                    <a:pt x="169" y="140"/>
                    <a:pt x="171" y="145"/>
                    <a:pt x="171" y="15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420" name="Freeform 425"/>
            <p:cNvSpPr>
              <a:spLocks noEditPoints="1"/>
            </p:cNvSpPr>
            <p:nvPr/>
          </p:nvSpPr>
          <p:spPr bwMode="auto">
            <a:xfrm>
              <a:off x="4525037" y="1523734"/>
              <a:ext cx="853181" cy="802242"/>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421" name="Freeform 774"/>
            <p:cNvSpPr>
              <a:spLocks noEditPoints="1"/>
            </p:cNvSpPr>
            <p:nvPr/>
          </p:nvSpPr>
          <p:spPr bwMode="auto">
            <a:xfrm>
              <a:off x="6489869" y="1521187"/>
              <a:ext cx="736082" cy="792088"/>
            </a:xfrm>
            <a:custGeom>
              <a:avLst/>
              <a:gdLst>
                <a:gd name="T0" fmla="*/ 267 w 277"/>
                <a:gd name="T1" fmla="*/ 21 h 298"/>
                <a:gd name="T2" fmla="*/ 213 w 277"/>
                <a:gd name="T3" fmla="*/ 21 h 298"/>
                <a:gd name="T4" fmla="*/ 213 w 277"/>
                <a:gd name="T5" fmla="*/ 10 h 298"/>
                <a:gd name="T6" fmla="*/ 203 w 277"/>
                <a:gd name="T7" fmla="*/ 0 h 298"/>
                <a:gd name="T8" fmla="*/ 192 w 277"/>
                <a:gd name="T9" fmla="*/ 10 h 298"/>
                <a:gd name="T10" fmla="*/ 192 w 277"/>
                <a:gd name="T11" fmla="*/ 21 h 298"/>
                <a:gd name="T12" fmla="*/ 85 w 277"/>
                <a:gd name="T13" fmla="*/ 21 h 298"/>
                <a:gd name="T14" fmla="*/ 85 w 277"/>
                <a:gd name="T15" fmla="*/ 10 h 298"/>
                <a:gd name="T16" fmla="*/ 75 w 277"/>
                <a:gd name="T17" fmla="*/ 0 h 298"/>
                <a:gd name="T18" fmla="*/ 64 w 277"/>
                <a:gd name="T19" fmla="*/ 10 h 298"/>
                <a:gd name="T20" fmla="*/ 64 w 277"/>
                <a:gd name="T21" fmla="*/ 21 h 298"/>
                <a:gd name="T22" fmla="*/ 11 w 277"/>
                <a:gd name="T23" fmla="*/ 21 h 298"/>
                <a:gd name="T24" fmla="*/ 0 w 277"/>
                <a:gd name="T25" fmla="*/ 32 h 298"/>
                <a:gd name="T26" fmla="*/ 0 w 277"/>
                <a:gd name="T27" fmla="*/ 288 h 298"/>
                <a:gd name="T28" fmla="*/ 11 w 277"/>
                <a:gd name="T29" fmla="*/ 298 h 298"/>
                <a:gd name="T30" fmla="*/ 267 w 277"/>
                <a:gd name="T31" fmla="*/ 298 h 298"/>
                <a:gd name="T32" fmla="*/ 277 w 277"/>
                <a:gd name="T33" fmla="*/ 288 h 298"/>
                <a:gd name="T34" fmla="*/ 277 w 277"/>
                <a:gd name="T35" fmla="*/ 32 h 298"/>
                <a:gd name="T36" fmla="*/ 267 w 277"/>
                <a:gd name="T37" fmla="*/ 21 h 298"/>
                <a:gd name="T38" fmla="*/ 256 w 277"/>
                <a:gd name="T39" fmla="*/ 277 h 298"/>
                <a:gd name="T40" fmla="*/ 21 w 277"/>
                <a:gd name="T41" fmla="*/ 277 h 298"/>
                <a:gd name="T42" fmla="*/ 21 w 277"/>
                <a:gd name="T43" fmla="*/ 42 h 298"/>
                <a:gd name="T44" fmla="*/ 64 w 277"/>
                <a:gd name="T45" fmla="*/ 42 h 298"/>
                <a:gd name="T46" fmla="*/ 64 w 277"/>
                <a:gd name="T47" fmla="*/ 53 h 298"/>
                <a:gd name="T48" fmla="*/ 75 w 277"/>
                <a:gd name="T49" fmla="*/ 64 h 298"/>
                <a:gd name="T50" fmla="*/ 85 w 277"/>
                <a:gd name="T51" fmla="*/ 53 h 298"/>
                <a:gd name="T52" fmla="*/ 85 w 277"/>
                <a:gd name="T53" fmla="*/ 42 h 298"/>
                <a:gd name="T54" fmla="*/ 192 w 277"/>
                <a:gd name="T55" fmla="*/ 42 h 298"/>
                <a:gd name="T56" fmla="*/ 192 w 277"/>
                <a:gd name="T57" fmla="*/ 53 h 298"/>
                <a:gd name="T58" fmla="*/ 203 w 277"/>
                <a:gd name="T59" fmla="*/ 64 h 298"/>
                <a:gd name="T60" fmla="*/ 213 w 277"/>
                <a:gd name="T61" fmla="*/ 53 h 298"/>
                <a:gd name="T62" fmla="*/ 213 w 277"/>
                <a:gd name="T63" fmla="*/ 42 h 298"/>
                <a:gd name="T64" fmla="*/ 256 w 277"/>
                <a:gd name="T65" fmla="*/ 42 h 298"/>
                <a:gd name="T66" fmla="*/ 256 w 277"/>
                <a:gd name="T67" fmla="*/ 277 h 298"/>
                <a:gd name="T68" fmla="*/ 203 w 277"/>
                <a:gd name="T69" fmla="*/ 160 h 298"/>
                <a:gd name="T70" fmla="*/ 192 w 277"/>
                <a:gd name="T71" fmla="*/ 170 h 298"/>
                <a:gd name="T72" fmla="*/ 85 w 277"/>
                <a:gd name="T73" fmla="*/ 170 h 298"/>
                <a:gd name="T74" fmla="*/ 75 w 277"/>
                <a:gd name="T75" fmla="*/ 160 h 298"/>
                <a:gd name="T76" fmla="*/ 85 w 277"/>
                <a:gd name="T77" fmla="*/ 149 h 298"/>
                <a:gd name="T78" fmla="*/ 192 w 277"/>
                <a:gd name="T79" fmla="*/ 149 h 298"/>
                <a:gd name="T80" fmla="*/ 203 w 277"/>
                <a:gd name="T81" fmla="*/ 16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98">
                  <a:moveTo>
                    <a:pt x="267" y="21"/>
                  </a:moveTo>
                  <a:cubicBezTo>
                    <a:pt x="213" y="21"/>
                    <a:pt x="213" y="21"/>
                    <a:pt x="213" y="21"/>
                  </a:cubicBezTo>
                  <a:cubicBezTo>
                    <a:pt x="213" y="10"/>
                    <a:pt x="213" y="10"/>
                    <a:pt x="213" y="10"/>
                  </a:cubicBezTo>
                  <a:cubicBezTo>
                    <a:pt x="213" y="4"/>
                    <a:pt x="209" y="0"/>
                    <a:pt x="203" y="0"/>
                  </a:cubicBezTo>
                  <a:cubicBezTo>
                    <a:pt x="197" y="0"/>
                    <a:pt x="192" y="4"/>
                    <a:pt x="192" y="10"/>
                  </a:cubicBezTo>
                  <a:cubicBezTo>
                    <a:pt x="192" y="21"/>
                    <a:pt x="192" y="21"/>
                    <a:pt x="192" y="21"/>
                  </a:cubicBezTo>
                  <a:cubicBezTo>
                    <a:pt x="85" y="21"/>
                    <a:pt x="85" y="21"/>
                    <a:pt x="85" y="21"/>
                  </a:cubicBezTo>
                  <a:cubicBezTo>
                    <a:pt x="85" y="10"/>
                    <a:pt x="85" y="10"/>
                    <a:pt x="85" y="10"/>
                  </a:cubicBezTo>
                  <a:cubicBezTo>
                    <a:pt x="85" y="4"/>
                    <a:pt x="81" y="0"/>
                    <a:pt x="75" y="0"/>
                  </a:cubicBezTo>
                  <a:cubicBezTo>
                    <a:pt x="69" y="0"/>
                    <a:pt x="64" y="4"/>
                    <a:pt x="64" y="10"/>
                  </a:cubicBezTo>
                  <a:cubicBezTo>
                    <a:pt x="64" y="21"/>
                    <a:pt x="64" y="21"/>
                    <a:pt x="64" y="21"/>
                  </a:cubicBezTo>
                  <a:cubicBezTo>
                    <a:pt x="11" y="21"/>
                    <a:pt x="11" y="21"/>
                    <a:pt x="11" y="21"/>
                  </a:cubicBezTo>
                  <a:cubicBezTo>
                    <a:pt x="5" y="21"/>
                    <a:pt x="0" y="26"/>
                    <a:pt x="0" y="32"/>
                  </a:cubicBezTo>
                  <a:cubicBezTo>
                    <a:pt x="0" y="288"/>
                    <a:pt x="0" y="288"/>
                    <a:pt x="0" y="288"/>
                  </a:cubicBezTo>
                  <a:cubicBezTo>
                    <a:pt x="0" y="294"/>
                    <a:pt x="5" y="298"/>
                    <a:pt x="11" y="298"/>
                  </a:cubicBezTo>
                  <a:cubicBezTo>
                    <a:pt x="267" y="298"/>
                    <a:pt x="267" y="298"/>
                    <a:pt x="267" y="298"/>
                  </a:cubicBezTo>
                  <a:cubicBezTo>
                    <a:pt x="273" y="298"/>
                    <a:pt x="277" y="294"/>
                    <a:pt x="277" y="288"/>
                  </a:cubicBezTo>
                  <a:cubicBezTo>
                    <a:pt x="277" y="32"/>
                    <a:pt x="277" y="32"/>
                    <a:pt x="277" y="32"/>
                  </a:cubicBezTo>
                  <a:cubicBezTo>
                    <a:pt x="277" y="26"/>
                    <a:pt x="273" y="21"/>
                    <a:pt x="267" y="21"/>
                  </a:cubicBezTo>
                  <a:close/>
                  <a:moveTo>
                    <a:pt x="256" y="277"/>
                  </a:moveTo>
                  <a:cubicBezTo>
                    <a:pt x="21" y="277"/>
                    <a:pt x="21" y="277"/>
                    <a:pt x="21" y="277"/>
                  </a:cubicBezTo>
                  <a:cubicBezTo>
                    <a:pt x="21" y="42"/>
                    <a:pt x="21" y="42"/>
                    <a:pt x="21" y="42"/>
                  </a:cubicBezTo>
                  <a:cubicBezTo>
                    <a:pt x="64" y="42"/>
                    <a:pt x="64" y="42"/>
                    <a:pt x="64" y="42"/>
                  </a:cubicBezTo>
                  <a:cubicBezTo>
                    <a:pt x="64" y="53"/>
                    <a:pt x="64" y="53"/>
                    <a:pt x="64" y="53"/>
                  </a:cubicBezTo>
                  <a:cubicBezTo>
                    <a:pt x="64" y="59"/>
                    <a:pt x="69" y="64"/>
                    <a:pt x="75" y="64"/>
                  </a:cubicBezTo>
                  <a:cubicBezTo>
                    <a:pt x="81" y="64"/>
                    <a:pt x="85" y="59"/>
                    <a:pt x="85" y="53"/>
                  </a:cubicBezTo>
                  <a:cubicBezTo>
                    <a:pt x="85" y="42"/>
                    <a:pt x="85" y="42"/>
                    <a:pt x="85" y="42"/>
                  </a:cubicBezTo>
                  <a:cubicBezTo>
                    <a:pt x="192" y="42"/>
                    <a:pt x="192" y="42"/>
                    <a:pt x="192" y="42"/>
                  </a:cubicBezTo>
                  <a:cubicBezTo>
                    <a:pt x="192" y="53"/>
                    <a:pt x="192" y="53"/>
                    <a:pt x="192" y="53"/>
                  </a:cubicBezTo>
                  <a:cubicBezTo>
                    <a:pt x="192" y="59"/>
                    <a:pt x="197" y="64"/>
                    <a:pt x="203" y="64"/>
                  </a:cubicBezTo>
                  <a:cubicBezTo>
                    <a:pt x="209" y="64"/>
                    <a:pt x="213" y="59"/>
                    <a:pt x="213" y="53"/>
                  </a:cubicBezTo>
                  <a:cubicBezTo>
                    <a:pt x="213" y="42"/>
                    <a:pt x="213" y="42"/>
                    <a:pt x="213" y="42"/>
                  </a:cubicBezTo>
                  <a:cubicBezTo>
                    <a:pt x="256" y="42"/>
                    <a:pt x="256" y="42"/>
                    <a:pt x="256" y="42"/>
                  </a:cubicBezTo>
                  <a:lnTo>
                    <a:pt x="256" y="277"/>
                  </a:lnTo>
                  <a:close/>
                  <a:moveTo>
                    <a:pt x="203" y="160"/>
                  </a:moveTo>
                  <a:cubicBezTo>
                    <a:pt x="203" y="166"/>
                    <a:pt x="198" y="170"/>
                    <a:pt x="192" y="170"/>
                  </a:cubicBezTo>
                  <a:cubicBezTo>
                    <a:pt x="85" y="170"/>
                    <a:pt x="85" y="170"/>
                    <a:pt x="85" y="170"/>
                  </a:cubicBezTo>
                  <a:cubicBezTo>
                    <a:pt x="79" y="170"/>
                    <a:pt x="75" y="166"/>
                    <a:pt x="75" y="160"/>
                  </a:cubicBezTo>
                  <a:cubicBezTo>
                    <a:pt x="75" y="154"/>
                    <a:pt x="79" y="149"/>
                    <a:pt x="85" y="149"/>
                  </a:cubicBezTo>
                  <a:cubicBezTo>
                    <a:pt x="192" y="149"/>
                    <a:pt x="192" y="149"/>
                    <a:pt x="192" y="149"/>
                  </a:cubicBezTo>
                  <a:cubicBezTo>
                    <a:pt x="198" y="149"/>
                    <a:pt x="203" y="154"/>
                    <a:pt x="203"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422" name="Freeform 845"/>
            <p:cNvSpPr>
              <a:spLocks noEditPoints="1"/>
            </p:cNvSpPr>
            <p:nvPr/>
          </p:nvSpPr>
          <p:spPr bwMode="auto">
            <a:xfrm>
              <a:off x="8442055" y="1463897"/>
              <a:ext cx="654589" cy="889565"/>
            </a:xfrm>
            <a:custGeom>
              <a:avLst/>
              <a:gdLst>
                <a:gd name="T0" fmla="*/ 214 w 235"/>
                <a:gd name="T1" fmla="*/ 258 h 320"/>
                <a:gd name="T2" fmla="*/ 214 w 235"/>
                <a:gd name="T3" fmla="*/ 181 h 320"/>
                <a:gd name="T4" fmla="*/ 182 w 235"/>
                <a:gd name="T5" fmla="*/ 149 h 320"/>
                <a:gd name="T6" fmla="*/ 128 w 235"/>
                <a:gd name="T7" fmla="*/ 149 h 320"/>
                <a:gd name="T8" fmla="*/ 128 w 235"/>
                <a:gd name="T9" fmla="*/ 62 h 320"/>
                <a:gd name="T10" fmla="*/ 150 w 235"/>
                <a:gd name="T11" fmla="*/ 32 h 320"/>
                <a:gd name="T12" fmla="*/ 118 w 235"/>
                <a:gd name="T13" fmla="*/ 0 h 320"/>
                <a:gd name="T14" fmla="*/ 86 w 235"/>
                <a:gd name="T15" fmla="*/ 32 h 320"/>
                <a:gd name="T16" fmla="*/ 107 w 235"/>
                <a:gd name="T17" fmla="*/ 62 h 320"/>
                <a:gd name="T18" fmla="*/ 107 w 235"/>
                <a:gd name="T19" fmla="*/ 149 h 320"/>
                <a:gd name="T20" fmla="*/ 54 w 235"/>
                <a:gd name="T21" fmla="*/ 149 h 320"/>
                <a:gd name="T22" fmla="*/ 22 w 235"/>
                <a:gd name="T23" fmla="*/ 181 h 320"/>
                <a:gd name="T24" fmla="*/ 22 w 235"/>
                <a:gd name="T25" fmla="*/ 258 h 320"/>
                <a:gd name="T26" fmla="*/ 0 w 235"/>
                <a:gd name="T27" fmla="*/ 288 h 320"/>
                <a:gd name="T28" fmla="*/ 32 w 235"/>
                <a:gd name="T29" fmla="*/ 320 h 320"/>
                <a:gd name="T30" fmla="*/ 64 w 235"/>
                <a:gd name="T31" fmla="*/ 288 h 320"/>
                <a:gd name="T32" fmla="*/ 43 w 235"/>
                <a:gd name="T33" fmla="*/ 258 h 320"/>
                <a:gd name="T34" fmla="*/ 43 w 235"/>
                <a:gd name="T35" fmla="*/ 181 h 320"/>
                <a:gd name="T36" fmla="*/ 54 w 235"/>
                <a:gd name="T37" fmla="*/ 170 h 320"/>
                <a:gd name="T38" fmla="*/ 107 w 235"/>
                <a:gd name="T39" fmla="*/ 170 h 320"/>
                <a:gd name="T40" fmla="*/ 107 w 235"/>
                <a:gd name="T41" fmla="*/ 258 h 320"/>
                <a:gd name="T42" fmla="*/ 86 w 235"/>
                <a:gd name="T43" fmla="*/ 288 h 320"/>
                <a:gd name="T44" fmla="*/ 118 w 235"/>
                <a:gd name="T45" fmla="*/ 320 h 320"/>
                <a:gd name="T46" fmla="*/ 150 w 235"/>
                <a:gd name="T47" fmla="*/ 288 h 320"/>
                <a:gd name="T48" fmla="*/ 128 w 235"/>
                <a:gd name="T49" fmla="*/ 258 h 320"/>
                <a:gd name="T50" fmla="*/ 128 w 235"/>
                <a:gd name="T51" fmla="*/ 170 h 320"/>
                <a:gd name="T52" fmla="*/ 182 w 235"/>
                <a:gd name="T53" fmla="*/ 170 h 320"/>
                <a:gd name="T54" fmla="*/ 192 w 235"/>
                <a:gd name="T55" fmla="*/ 181 h 320"/>
                <a:gd name="T56" fmla="*/ 192 w 235"/>
                <a:gd name="T57" fmla="*/ 258 h 320"/>
                <a:gd name="T58" fmla="*/ 171 w 235"/>
                <a:gd name="T59" fmla="*/ 288 h 320"/>
                <a:gd name="T60" fmla="*/ 203 w 235"/>
                <a:gd name="T61" fmla="*/ 320 h 320"/>
                <a:gd name="T62" fmla="*/ 235 w 235"/>
                <a:gd name="T63" fmla="*/ 288 h 320"/>
                <a:gd name="T64" fmla="*/ 214 w 235"/>
                <a:gd name="T65" fmla="*/ 258 h 320"/>
                <a:gd name="T66" fmla="*/ 118 w 235"/>
                <a:gd name="T67" fmla="*/ 21 h 320"/>
                <a:gd name="T68" fmla="*/ 128 w 235"/>
                <a:gd name="T69" fmla="*/ 32 h 320"/>
                <a:gd name="T70" fmla="*/ 118 w 235"/>
                <a:gd name="T71" fmla="*/ 42 h 320"/>
                <a:gd name="T72" fmla="*/ 107 w 235"/>
                <a:gd name="T73" fmla="*/ 32 h 320"/>
                <a:gd name="T74" fmla="*/ 118 w 235"/>
                <a:gd name="T75" fmla="*/ 21 h 320"/>
                <a:gd name="T76" fmla="*/ 32 w 235"/>
                <a:gd name="T77" fmla="*/ 298 h 320"/>
                <a:gd name="T78" fmla="*/ 22 w 235"/>
                <a:gd name="T79" fmla="*/ 288 h 320"/>
                <a:gd name="T80" fmla="*/ 32 w 235"/>
                <a:gd name="T81" fmla="*/ 277 h 320"/>
                <a:gd name="T82" fmla="*/ 43 w 235"/>
                <a:gd name="T83" fmla="*/ 288 h 320"/>
                <a:gd name="T84" fmla="*/ 32 w 235"/>
                <a:gd name="T85" fmla="*/ 298 h 320"/>
                <a:gd name="T86" fmla="*/ 118 w 235"/>
                <a:gd name="T87" fmla="*/ 298 h 320"/>
                <a:gd name="T88" fmla="*/ 107 w 235"/>
                <a:gd name="T89" fmla="*/ 288 h 320"/>
                <a:gd name="T90" fmla="*/ 118 w 235"/>
                <a:gd name="T91" fmla="*/ 277 h 320"/>
                <a:gd name="T92" fmla="*/ 128 w 235"/>
                <a:gd name="T93" fmla="*/ 288 h 320"/>
                <a:gd name="T94" fmla="*/ 118 w 235"/>
                <a:gd name="T95" fmla="*/ 298 h 320"/>
                <a:gd name="T96" fmla="*/ 203 w 235"/>
                <a:gd name="T97" fmla="*/ 298 h 320"/>
                <a:gd name="T98" fmla="*/ 192 w 235"/>
                <a:gd name="T99" fmla="*/ 288 h 320"/>
                <a:gd name="T100" fmla="*/ 203 w 235"/>
                <a:gd name="T101" fmla="*/ 277 h 320"/>
                <a:gd name="T102" fmla="*/ 214 w 235"/>
                <a:gd name="T103" fmla="*/ 288 h 320"/>
                <a:gd name="T104" fmla="*/ 203 w 235"/>
                <a:gd name="T105"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5" h="320">
                  <a:moveTo>
                    <a:pt x="214" y="258"/>
                  </a:moveTo>
                  <a:cubicBezTo>
                    <a:pt x="214" y="181"/>
                    <a:pt x="214" y="181"/>
                    <a:pt x="214" y="181"/>
                  </a:cubicBezTo>
                  <a:cubicBezTo>
                    <a:pt x="214" y="158"/>
                    <a:pt x="195" y="149"/>
                    <a:pt x="182" y="149"/>
                  </a:cubicBezTo>
                  <a:cubicBezTo>
                    <a:pt x="128" y="149"/>
                    <a:pt x="128" y="149"/>
                    <a:pt x="128" y="149"/>
                  </a:cubicBezTo>
                  <a:cubicBezTo>
                    <a:pt x="128" y="62"/>
                    <a:pt x="128" y="62"/>
                    <a:pt x="128" y="62"/>
                  </a:cubicBezTo>
                  <a:cubicBezTo>
                    <a:pt x="141" y="57"/>
                    <a:pt x="150" y="46"/>
                    <a:pt x="150" y="32"/>
                  </a:cubicBezTo>
                  <a:cubicBezTo>
                    <a:pt x="150" y="14"/>
                    <a:pt x="135" y="0"/>
                    <a:pt x="118" y="0"/>
                  </a:cubicBezTo>
                  <a:cubicBezTo>
                    <a:pt x="100" y="0"/>
                    <a:pt x="86" y="14"/>
                    <a:pt x="86" y="32"/>
                  </a:cubicBezTo>
                  <a:cubicBezTo>
                    <a:pt x="86" y="46"/>
                    <a:pt x="95" y="57"/>
                    <a:pt x="107" y="62"/>
                  </a:cubicBezTo>
                  <a:cubicBezTo>
                    <a:pt x="107" y="149"/>
                    <a:pt x="107" y="149"/>
                    <a:pt x="107" y="149"/>
                  </a:cubicBezTo>
                  <a:cubicBezTo>
                    <a:pt x="54" y="149"/>
                    <a:pt x="54" y="149"/>
                    <a:pt x="54" y="149"/>
                  </a:cubicBezTo>
                  <a:cubicBezTo>
                    <a:pt x="31" y="149"/>
                    <a:pt x="22" y="168"/>
                    <a:pt x="22" y="181"/>
                  </a:cubicBezTo>
                  <a:cubicBezTo>
                    <a:pt x="22" y="258"/>
                    <a:pt x="22" y="258"/>
                    <a:pt x="22" y="258"/>
                  </a:cubicBezTo>
                  <a:cubicBezTo>
                    <a:pt x="9" y="262"/>
                    <a:pt x="0" y="274"/>
                    <a:pt x="0" y="288"/>
                  </a:cubicBezTo>
                  <a:cubicBezTo>
                    <a:pt x="0" y="305"/>
                    <a:pt x="15" y="320"/>
                    <a:pt x="32" y="320"/>
                  </a:cubicBezTo>
                  <a:cubicBezTo>
                    <a:pt x="50" y="320"/>
                    <a:pt x="64" y="305"/>
                    <a:pt x="64" y="288"/>
                  </a:cubicBezTo>
                  <a:cubicBezTo>
                    <a:pt x="64" y="274"/>
                    <a:pt x="55" y="262"/>
                    <a:pt x="43" y="258"/>
                  </a:cubicBezTo>
                  <a:cubicBezTo>
                    <a:pt x="43" y="181"/>
                    <a:pt x="43" y="181"/>
                    <a:pt x="43" y="181"/>
                  </a:cubicBezTo>
                  <a:cubicBezTo>
                    <a:pt x="43" y="179"/>
                    <a:pt x="44" y="170"/>
                    <a:pt x="54" y="170"/>
                  </a:cubicBezTo>
                  <a:cubicBezTo>
                    <a:pt x="107" y="170"/>
                    <a:pt x="107" y="170"/>
                    <a:pt x="107" y="170"/>
                  </a:cubicBezTo>
                  <a:cubicBezTo>
                    <a:pt x="107" y="258"/>
                    <a:pt x="107" y="258"/>
                    <a:pt x="107" y="258"/>
                  </a:cubicBezTo>
                  <a:cubicBezTo>
                    <a:pt x="95" y="262"/>
                    <a:pt x="86" y="274"/>
                    <a:pt x="86" y="288"/>
                  </a:cubicBezTo>
                  <a:cubicBezTo>
                    <a:pt x="86" y="305"/>
                    <a:pt x="100" y="320"/>
                    <a:pt x="118" y="320"/>
                  </a:cubicBezTo>
                  <a:cubicBezTo>
                    <a:pt x="135" y="320"/>
                    <a:pt x="150" y="305"/>
                    <a:pt x="150" y="288"/>
                  </a:cubicBezTo>
                  <a:cubicBezTo>
                    <a:pt x="150" y="274"/>
                    <a:pt x="141" y="262"/>
                    <a:pt x="128" y="258"/>
                  </a:cubicBezTo>
                  <a:cubicBezTo>
                    <a:pt x="128" y="170"/>
                    <a:pt x="128" y="170"/>
                    <a:pt x="128" y="170"/>
                  </a:cubicBezTo>
                  <a:cubicBezTo>
                    <a:pt x="182" y="170"/>
                    <a:pt x="182" y="170"/>
                    <a:pt x="182" y="170"/>
                  </a:cubicBezTo>
                  <a:cubicBezTo>
                    <a:pt x="186" y="170"/>
                    <a:pt x="192" y="172"/>
                    <a:pt x="192" y="181"/>
                  </a:cubicBezTo>
                  <a:cubicBezTo>
                    <a:pt x="192" y="258"/>
                    <a:pt x="192" y="258"/>
                    <a:pt x="192" y="258"/>
                  </a:cubicBezTo>
                  <a:cubicBezTo>
                    <a:pt x="180" y="262"/>
                    <a:pt x="171" y="274"/>
                    <a:pt x="171" y="288"/>
                  </a:cubicBezTo>
                  <a:cubicBezTo>
                    <a:pt x="171" y="305"/>
                    <a:pt x="185" y="320"/>
                    <a:pt x="203" y="320"/>
                  </a:cubicBezTo>
                  <a:cubicBezTo>
                    <a:pt x="221" y="320"/>
                    <a:pt x="235" y="305"/>
                    <a:pt x="235" y="288"/>
                  </a:cubicBezTo>
                  <a:cubicBezTo>
                    <a:pt x="235" y="274"/>
                    <a:pt x="226" y="262"/>
                    <a:pt x="214" y="258"/>
                  </a:cubicBezTo>
                  <a:close/>
                  <a:moveTo>
                    <a:pt x="118" y="21"/>
                  </a:moveTo>
                  <a:cubicBezTo>
                    <a:pt x="124" y="21"/>
                    <a:pt x="128" y="26"/>
                    <a:pt x="128" y="32"/>
                  </a:cubicBezTo>
                  <a:cubicBezTo>
                    <a:pt x="128" y="38"/>
                    <a:pt x="124" y="42"/>
                    <a:pt x="118" y="42"/>
                  </a:cubicBezTo>
                  <a:cubicBezTo>
                    <a:pt x="112" y="42"/>
                    <a:pt x="107" y="38"/>
                    <a:pt x="107" y="32"/>
                  </a:cubicBezTo>
                  <a:cubicBezTo>
                    <a:pt x="107" y="26"/>
                    <a:pt x="112" y="21"/>
                    <a:pt x="118" y="21"/>
                  </a:cubicBezTo>
                  <a:close/>
                  <a:moveTo>
                    <a:pt x="32" y="298"/>
                  </a:moveTo>
                  <a:cubicBezTo>
                    <a:pt x="26" y="298"/>
                    <a:pt x="22" y="294"/>
                    <a:pt x="22" y="288"/>
                  </a:cubicBezTo>
                  <a:cubicBezTo>
                    <a:pt x="22" y="282"/>
                    <a:pt x="26" y="277"/>
                    <a:pt x="32" y="277"/>
                  </a:cubicBezTo>
                  <a:cubicBezTo>
                    <a:pt x="38" y="277"/>
                    <a:pt x="43" y="282"/>
                    <a:pt x="43" y="288"/>
                  </a:cubicBezTo>
                  <a:cubicBezTo>
                    <a:pt x="43" y="294"/>
                    <a:pt x="38" y="298"/>
                    <a:pt x="32" y="298"/>
                  </a:cubicBezTo>
                  <a:close/>
                  <a:moveTo>
                    <a:pt x="118" y="298"/>
                  </a:moveTo>
                  <a:cubicBezTo>
                    <a:pt x="112" y="298"/>
                    <a:pt x="107" y="294"/>
                    <a:pt x="107" y="288"/>
                  </a:cubicBezTo>
                  <a:cubicBezTo>
                    <a:pt x="107" y="282"/>
                    <a:pt x="112" y="277"/>
                    <a:pt x="118" y="277"/>
                  </a:cubicBezTo>
                  <a:cubicBezTo>
                    <a:pt x="124" y="277"/>
                    <a:pt x="128" y="282"/>
                    <a:pt x="128" y="288"/>
                  </a:cubicBezTo>
                  <a:cubicBezTo>
                    <a:pt x="128" y="294"/>
                    <a:pt x="124" y="298"/>
                    <a:pt x="118" y="298"/>
                  </a:cubicBezTo>
                  <a:close/>
                  <a:moveTo>
                    <a:pt x="203" y="298"/>
                  </a:moveTo>
                  <a:cubicBezTo>
                    <a:pt x="197" y="298"/>
                    <a:pt x="192" y="294"/>
                    <a:pt x="192" y="288"/>
                  </a:cubicBezTo>
                  <a:cubicBezTo>
                    <a:pt x="192" y="282"/>
                    <a:pt x="197" y="277"/>
                    <a:pt x="203" y="277"/>
                  </a:cubicBezTo>
                  <a:cubicBezTo>
                    <a:pt x="209" y="277"/>
                    <a:pt x="214" y="282"/>
                    <a:pt x="214" y="288"/>
                  </a:cubicBezTo>
                  <a:cubicBezTo>
                    <a:pt x="214" y="294"/>
                    <a:pt x="209" y="298"/>
                    <a:pt x="203" y="298"/>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grpSp>
      <p:sp>
        <p:nvSpPr>
          <p:cNvPr id="1051423" name="文本框 22"/>
          <p:cNvSpPr txBox="1"/>
          <p:nvPr/>
        </p:nvSpPr>
        <p:spPr>
          <a:xfrm>
            <a:off x="1143928"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战略方向</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424" name="文本框 23"/>
          <p:cNvSpPr txBox="1"/>
          <p:nvPr/>
        </p:nvSpPr>
        <p:spPr>
          <a:xfrm>
            <a:off x="2765066" y="2721555"/>
            <a:ext cx="889874" cy="504056"/>
          </a:xfrm>
          <a:prstGeom prst="rect">
            <a:avLst/>
          </a:prstGeom>
          <a:noFill/>
        </p:spPr>
        <p:txBody>
          <a:bodyPr wrap="square" lIns="36000" rIns="36000" rtlCol="0">
            <a:noAutofit/>
          </a:bodyPr>
          <a:p>
            <a:r>
              <a:rPr lang="zh-CN" altLang="en-US" sz="2400" b="1" dirty="0">
                <a:latin typeface="华文楷体" panose="02010600040101010101" pitchFamily="2" charset="-122"/>
                <a:ea typeface="华文楷体" panose="02010600040101010101" pitchFamily="2" charset="-122"/>
              </a:rPr>
              <a:t>总体方案</a:t>
            </a:r>
            <a:endParaRPr lang="en-US" sz="2400" b="1" dirty="0">
              <a:latin typeface="华文楷体" panose="02010600040101010101" pitchFamily="2" charset="-122"/>
              <a:ea typeface="华文楷体" panose="02010600040101010101" pitchFamily="2" charset="-122"/>
            </a:endParaRPr>
          </a:p>
        </p:txBody>
      </p:sp>
      <p:sp>
        <p:nvSpPr>
          <p:cNvPr id="1051425" name="文本框 24"/>
          <p:cNvSpPr txBox="1"/>
          <p:nvPr/>
        </p:nvSpPr>
        <p:spPr>
          <a:xfrm>
            <a:off x="4386204"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实施计划</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426" name="文本框 25"/>
          <p:cNvSpPr txBox="1"/>
          <p:nvPr/>
        </p:nvSpPr>
        <p:spPr>
          <a:xfrm>
            <a:off x="6007342"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保障体系</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427" name="文本框 26"/>
          <p:cNvSpPr txBox="1"/>
          <p:nvPr/>
        </p:nvSpPr>
        <p:spPr>
          <a:xfrm>
            <a:off x="7579819" y="2781205"/>
            <a:ext cx="849703" cy="504056"/>
          </a:xfrm>
          <a:prstGeom prst="rect">
            <a:avLst/>
          </a:prstGeom>
          <a:noFill/>
        </p:spPr>
        <p:txBody>
          <a:bodyPr wrap="square" lIns="36000" rIns="36000" rtlCol="0">
            <a:noAutofit/>
          </a:bodyPr>
          <a:p>
            <a:r>
              <a:rPr lang="zh-CN" altLang="en-US" sz="2200" b="1" dirty="0">
                <a:solidFill>
                  <a:srgbClr val="000000"/>
                </a:solidFill>
                <a:latin typeface="华文楷体" panose="02010600040101010101" pitchFamily="2" charset="-122"/>
                <a:ea typeface="华文楷体" panose="02010600040101010101" pitchFamily="2" charset="-122"/>
              </a:rPr>
              <a:t>后续工作</a:t>
            </a:r>
            <a:endParaRPr lang="en-US" sz="2200" b="1" dirty="0">
              <a:solidFill>
                <a:srgbClr val="000000"/>
              </a:solidFill>
              <a:latin typeface="华文楷体" panose="02010600040101010101" pitchFamily="2" charset="-122"/>
              <a:ea typeface="华文楷体" panose="02010600040101010101" pitchFamily="2" charset="-122"/>
            </a:endParaRPr>
          </a:p>
        </p:txBody>
      </p:sp>
      <p:cxnSp>
        <p:nvCxnSpPr>
          <p:cNvPr id="3146154" name="直接连接符 28"/>
          <p:cNvCxnSpPr/>
          <p:nvPr/>
        </p:nvCxnSpPr>
        <p:spPr>
          <a:xfrm>
            <a:off x="709539" y="2636554"/>
            <a:ext cx="8280920" cy="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55" name="直接连接符 29"/>
          <p:cNvCxnSpPr/>
          <p:nvPr/>
        </p:nvCxnSpPr>
        <p:spPr>
          <a:xfrm>
            <a:off x="2360712"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56" name="直接连接符 31"/>
          <p:cNvCxnSpPr/>
          <p:nvPr/>
        </p:nvCxnSpPr>
        <p:spPr>
          <a:xfrm>
            <a:off x="397234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57" name="直接连接符 32"/>
          <p:cNvCxnSpPr/>
          <p:nvPr/>
        </p:nvCxnSpPr>
        <p:spPr>
          <a:xfrm>
            <a:off x="558397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58" name="直接连接符 33"/>
          <p:cNvCxnSpPr/>
          <p:nvPr/>
        </p:nvCxnSpPr>
        <p:spPr>
          <a:xfrm>
            <a:off x="7195603"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1428" name="矩形 47"/>
          <p:cNvSpPr/>
          <p:nvPr/>
        </p:nvSpPr>
        <p:spPr>
          <a:xfrm>
            <a:off x="2485735"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信息化总体方案</a:t>
            </a:r>
            <a:r>
              <a:rPr lang="zh-CN" altLang="en-US" sz="1600" dirty="0">
                <a:solidFill>
                  <a:srgbClr val="FF0000"/>
                </a:solidFill>
                <a:latin typeface="华文楷体" panose="02010600040101010101" pitchFamily="2" charset="-122"/>
                <a:ea typeface="华文楷体" panose="02010600040101010101" pitchFamily="2" charset="-122"/>
              </a:rPr>
              <a:t>有哪些要点</a:t>
            </a:r>
            <a:r>
              <a:rPr lang="zh-CN" altLang="en-US" sz="1600" dirty="0">
                <a:solidFill>
                  <a:srgbClr val="000000"/>
                </a:solidFill>
                <a:latin typeface="华文楷体" panose="02010600040101010101" pitchFamily="2" charset="-122"/>
                <a:ea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429" name="矩形 48"/>
          <p:cNvSpPr/>
          <p:nvPr/>
        </p:nvSpPr>
        <p:spPr>
          <a:xfrm>
            <a:off x="868349"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哈电未来</a:t>
            </a:r>
            <a:r>
              <a:rPr lang="zh-CN" altLang="en-US" sz="1600" dirty="0">
                <a:solidFill>
                  <a:srgbClr val="FF0000"/>
                </a:solidFill>
                <a:latin typeface="华文楷体" panose="02010600040101010101" pitchFamily="2" charset="-122"/>
              </a:rPr>
              <a:t>信息化转型及发展</a:t>
            </a:r>
            <a:r>
              <a:rPr lang="zh-CN" altLang="en-US" sz="1600" dirty="0">
                <a:solidFill>
                  <a:srgbClr val="000000"/>
                </a:solidFill>
                <a:latin typeface="华文楷体" panose="02010600040101010101" pitchFamily="2" charset="-122"/>
              </a:rPr>
              <a:t>的战略方向是什么？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430" name="矩形 49"/>
          <p:cNvSpPr/>
          <p:nvPr/>
        </p:nvSpPr>
        <p:spPr>
          <a:xfrm>
            <a:off x="4103121"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如何</a:t>
            </a:r>
            <a:r>
              <a:rPr lang="zh-CN" altLang="en-US" sz="1600" dirty="0">
                <a:solidFill>
                  <a:srgbClr val="FF0000"/>
                </a:solidFill>
                <a:latin typeface="华文楷体" panose="02010600040101010101" pitchFamily="2" charset="-122"/>
                <a:ea typeface="华文楷体" panose="02010600040101010101" pitchFamily="2" charset="-122"/>
              </a:rPr>
              <a:t>落实</a:t>
            </a:r>
            <a:r>
              <a:rPr lang="zh-CN" altLang="en-US" sz="1600" dirty="0">
                <a:solidFill>
                  <a:srgbClr val="000000"/>
                </a:solidFill>
                <a:latin typeface="华文楷体" panose="02010600040101010101" pitchFamily="2" charset="-122"/>
                <a:ea typeface="华文楷体" panose="02010600040101010101" pitchFamily="2" charset="-122"/>
              </a:rPr>
              <a:t>信息化总体方案？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431" name="矩形 50"/>
          <p:cNvSpPr/>
          <p:nvPr/>
        </p:nvSpPr>
        <p:spPr>
          <a:xfrm>
            <a:off x="5720507"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为落实总体方案应搭建怎样的</a:t>
            </a:r>
            <a:r>
              <a:rPr lang="zh-CN" altLang="en-US" sz="1600" dirty="0">
                <a:solidFill>
                  <a:srgbClr val="FF0000"/>
                </a:solidFill>
                <a:latin typeface="华文楷体" panose="02010600040101010101" pitchFamily="2" charset="-122"/>
                <a:ea typeface="华文楷体" panose="02010600040101010101" pitchFamily="2" charset="-122"/>
              </a:rPr>
              <a:t>保障体系</a:t>
            </a:r>
            <a:r>
              <a:rPr lang="zh-CN" altLang="en-US" sz="1600" dirty="0">
                <a:solidFill>
                  <a:srgbClr val="000000"/>
                </a:solidFill>
                <a:latin typeface="华文楷体" panose="02010600040101010101" pitchFamily="2" charset="-122"/>
                <a:ea typeface="华文楷体" panose="02010600040101010101" pitchFamily="2" charset="-122"/>
              </a:rPr>
              <a:t>？</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432" name="矩形 51"/>
          <p:cNvSpPr/>
          <p:nvPr/>
        </p:nvSpPr>
        <p:spPr>
          <a:xfrm>
            <a:off x="7337894"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未来信息化</a:t>
            </a:r>
            <a:r>
              <a:rPr lang="zh-CN" altLang="en-US" sz="1600" dirty="0">
                <a:solidFill>
                  <a:srgbClr val="FF0000"/>
                </a:solidFill>
                <a:latin typeface="华文楷体" panose="02010600040101010101" pitchFamily="2" charset="-122"/>
                <a:ea typeface="华文楷体" panose="02010600040101010101" pitchFamily="2" charset="-122"/>
              </a:rPr>
              <a:t>亟待</a:t>
            </a:r>
            <a:r>
              <a:rPr lang="zh-CN" altLang="en-US" sz="1600" dirty="0">
                <a:solidFill>
                  <a:srgbClr val="000000"/>
                </a:solidFill>
                <a:latin typeface="华文楷体" panose="02010600040101010101" pitchFamily="2" charset="-122"/>
                <a:ea typeface="华文楷体" panose="02010600040101010101" pitchFamily="2" charset="-122"/>
              </a:rPr>
              <a:t>开展的工作有哪些？</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433" name="Rectangle 35"/>
          <p:cNvSpPr/>
          <p:nvPr/>
        </p:nvSpPr>
        <p:spPr>
          <a:xfrm>
            <a:off x="4016459" y="2721554"/>
            <a:ext cx="1492364" cy="337133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53841"/>
    </mc:Choice>
    <mc:Fallback>
      <p:transition spd="slow" advTm="53841"/>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506" name=""/>
        <p:cNvGrpSpPr/>
        <p:nvPr/>
      </p:nvGrpSpPr>
      <p:grpSpPr>
        <a:xfrm>
          <a:off x="0" y="0"/>
          <a:ext cx="0" cy="0"/>
          <a:chOff x="0" y="0"/>
          <a:chExt cx="0" cy="0"/>
        </a:xfrm>
      </p:grpSpPr>
      <p:sp>
        <p:nvSpPr>
          <p:cNvPr id="1051434" name="Title 1"/>
          <p:cNvSpPr>
            <a:spLocks noGrp="1"/>
          </p:cNvSpPr>
          <p:nvPr>
            <p:ph type="title"/>
          </p:nvPr>
        </p:nvSpPr>
        <p:spPr/>
        <p:txBody>
          <a:bodyPr/>
          <a:p>
            <a:r>
              <a:rPr lang="zh-CN" altLang="en-US" dirty="0"/>
              <a:t>某大型集团信息化整体蓝图未来五年实施分三步走</a:t>
            </a:r>
            <a:endParaRPr lang="en-US" dirty="0"/>
          </a:p>
        </p:txBody>
      </p:sp>
      <p:sp>
        <p:nvSpPr>
          <p:cNvPr id="1051435" name="Rectangle 7"/>
          <p:cNvSpPr>
            <a:spLocks noChangeArrowheads="1"/>
          </p:cNvSpPr>
          <p:nvPr/>
        </p:nvSpPr>
        <p:spPr bwMode="auto">
          <a:xfrm>
            <a:off x="383993" y="3695530"/>
            <a:ext cx="3354166" cy="1539676"/>
          </a:xfrm>
          <a:prstGeom prst="rect">
            <a:avLst/>
          </a:prstGeom>
          <a:solidFill>
            <a:srgbClr val="AFE8FF"/>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统一集团</a:t>
            </a:r>
            <a:r>
              <a:rPr lang="zh-CN" altLang="en-US" sz="1300" b="1" dirty="0">
                <a:solidFill>
                  <a:srgbClr val="000000"/>
                </a:solidFill>
                <a:latin typeface="华文楷体" panose="02010600040101010101" pitchFamily="2" charset="-122"/>
              </a:rPr>
              <a:t>财务</a:t>
            </a:r>
            <a:r>
              <a:rPr lang="zh-CN" altLang="en-US" sz="1300" dirty="0">
                <a:solidFill>
                  <a:srgbClr val="000000"/>
                </a:solidFill>
                <a:latin typeface="华文楷体" panose="02010600040101010101" pitchFamily="2" charset="-122"/>
              </a:rPr>
              <a:t>核算</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统一事业部</a:t>
            </a:r>
            <a:r>
              <a:rPr lang="zh-CN" altLang="en-US" sz="1300" b="1" dirty="0">
                <a:solidFill>
                  <a:srgbClr val="000000"/>
                </a:solidFill>
                <a:latin typeface="华文楷体" panose="02010600040101010101" pitchFamily="2" charset="-122"/>
              </a:rPr>
              <a:t>项目</a:t>
            </a:r>
            <a:r>
              <a:rPr lang="zh-CN" altLang="en-US" sz="1300" dirty="0">
                <a:solidFill>
                  <a:srgbClr val="000000"/>
                </a:solidFill>
                <a:latin typeface="华文楷体" panose="02010600040101010101" pitchFamily="2" charset="-122"/>
              </a:rPr>
              <a:t>管理</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总部和企业两级协同的</a:t>
            </a:r>
            <a:r>
              <a:rPr lang="zh-CN" altLang="en-US" sz="1300" b="1" dirty="0">
                <a:solidFill>
                  <a:srgbClr val="000000"/>
                </a:solidFill>
                <a:latin typeface="华文楷体" panose="02010600040101010101" pitchFamily="2" charset="-122"/>
              </a:rPr>
              <a:t>质量</a:t>
            </a:r>
            <a:r>
              <a:rPr lang="zh-CN" altLang="en-US" sz="1300" dirty="0">
                <a:solidFill>
                  <a:srgbClr val="000000"/>
                </a:solidFill>
                <a:latin typeface="华文楷体" panose="02010600040101010101" pitchFamily="2" charset="-122"/>
              </a:rPr>
              <a:t>管理体系</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总部和所属企业内部的业财一体化</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统一薪酬、绩效管理</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打通协同办公的通道</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统一主数据管理</a:t>
            </a:r>
            <a:endParaRPr lang="en-US" altLang="zh-CN" sz="1300" dirty="0">
              <a:solidFill>
                <a:srgbClr val="000000"/>
              </a:solidFill>
              <a:latin typeface="华文楷体" panose="02010600040101010101" pitchFamily="2" charset="-122"/>
            </a:endParaRPr>
          </a:p>
          <a:p>
            <a:pPr marL="285750" indent="-285750" algn="ctr" defTabSz="762000">
              <a:lnSpc>
                <a:spcPct val="95000"/>
              </a:lnSpc>
              <a:buFont typeface="Wingdings" panose="05000000000000000000" pitchFamily="2" charset="2"/>
              <a:buChar char="q"/>
            </a:pPr>
            <a:endParaRPr lang="zh-CN" altLang="en-US" sz="1300" dirty="0">
              <a:solidFill>
                <a:srgbClr val="000000"/>
              </a:solidFill>
              <a:latin typeface="华文楷体" panose="02010600040101010101" pitchFamily="2" charset="-122"/>
            </a:endParaRPr>
          </a:p>
        </p:txBody>
      </p:sp>
      <p:sp>
        <p:nvSpPr>
          <p:cNvPr id="1051436" name="Rectangle 8"/>
          <p:cNvSpPr>
            <a:spLocks noChangeArrowheads="1"/>
          </p:cNvSpPr>
          <p:nvPr/>
        </p:nvSpPr>
        <p:spPr bwMode="auto">
          <a:xfrm>
            <a:off x="3791188" y="2869559"/>
            <a:ext cx="3107290" cy="1875860"/>
          </a:xfrm>
          <a:prstGeom prst="rect">
            <a:avLst/>
          </a:prstGeom>
          <a:solidFill>
            <a:srgbClr val="AFE8FF"/>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建设全面预算系统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建设统一平台、分层应用的</a:t>
            </a:r>
            <a:r>
              <a:rPr lang="en-US" altLang="zh-CN" sz="1300" dirty="0">
                <a:solidFill>
                  <a:srgbClr val="000000"/>
                </a:solidFill>
                <a:latin typeface="华文楷体" panose="02010600040101010101" pitchFamily="2" charset="-122"/>
              </a:rPr>
              <a:t>BI</a:t>
            </a:r>
            <a:r>
              <a:rPr lang="zh-CN" altLang="en-US" sz="1300" dirty="0">
                <a:solidFill>
                  <a:srgbClr val="000000"/>
                </a:solidFill>
                <a:latin typeface="华文楷体" panose="02010600040101010101" pitchFamily="2" charset="-122"/>
              </a:rPr>
              <a:t>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整合、建设财务共享相关系统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建设供应商关系管理系统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建设审计、法务、科研系统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整合</a:t>
            </a:r>
            <a:r>
              <a:rPr lang="en-US" sz="1300" dirty="0">
                <a:solidFill>
                  <a:srgbClr val="000000"/>
                </a:solidFill>
                <a:latin typeface="华文楷体" panose="02010600040101010101" pitchFamily="2" charset="-122"/>
                <a:ea typeface="华文楷体" panose="02010600040101010101" pitchFamily="2" charset="-122"/>
              </a:rPr>
              <a:t>PLM</a:t>
            </a:r>
            <a:r>
              <a:rPr lang="zh-CN" altLang="en-US" sz="1300" dirty="0">
                <a:solidFill>
                  <a:srgbClr val="000000"/>
                </a:solidFill>
                <a:latin typeface="华文楷体" panose="02010600040101010101" pitchFamily="2" charset="-122"/>
              </a:rPr>
              <a:t>（产品生命周期管理）、</a:t>
            </a:r>
            <a:r>
              <a:rPr lang="en-US" altLang="zh-CN" sz="1300" dirty="0">
                <a:solidFill>
                  <a:srgbClr val="000000"/>
                </a:solidFill>
                <a:latin typeface="华文楷体" panose="02010600040101010101" pitchFamily="2" charset="-122"/>
              </a:rPr>
              <a:t>MES</a:t>
            </a:r>
            <a:r>
              <a:rPr lang="zh-CN" altLang="en-US" sz="1300" dirty="0">
                <a:solidFill>
                  <a:srgbClr val="000000"/>
                </a:solidFill>
                <a:latin typeface="华文楷体" panose="02010600040101010101" pitchFamily="2" charset="-122"/>
              </a:rPr>
              <a:t>（生产过程执行）、仓储物流系统</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深化企业报表分析</a:t>
            </a:r>
            <a:endParaRPr lang="en-US" sz="1300" dirty="0">
              <a:solidFill>
                <a:srgbClr val="000000"/>
              </a:solidFill>
              <a:latin typeface="华文楷体" panose="02010600040101010101" pitchFamily="2" charset="-122"/>
              <a:ea typeface="华文楷体" panose="02010600040101010101" pitchFamily="2" charset="-122"/>
            </a:endParaRPr>
          </a:p>
        </p:txBody>
      </p:sp>
      <p:sp>
        <p:nvSpPr>
          <p:cNvPr id="1051437" name="Oval 76"/>
          <p:cNvSpPr/>
          <p:nvPr/>
        </p:nvSpPr>
        <p:spPr>
          <a:xfrm>
            <a:off x="769733" y="2622254"/>
            <a:ext cx="436265" cy="4650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300" b="1" dirty="0">
                <a:solidFill>
                  <a:srgbClr val="FFFFFF"/>
                </a:solidFill>
                <a:latin typeface="华文楷体" panose="02010600040101010101" pitchFamily="2" charset="-122"/>
                <a:ea typeface="华文楷体" panose="02010600040101010101" pitchFamily="2" charset="-122"/>
              </a:rPr>
              <a:t>1</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51438" name="Oval 76"/>
          <p:cNvSpPr/>
          <p:nvPr/>
        </p:nvSpPr>
        <p:spPr>
          <a:xfrm>
            <a:off x="3449497" y="1753486"/>
            <a:ext cx="436265" cy="4650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300" b="1" dirty="0">
                <a:solidFill>
                  <a:srgbClr val="FFFFFF"/>
                </a:solidFill>
                <a:latin typeface="华文楷体" panose="02010600040101010101" pitchFamily="2" charset="-122"/>
                <a:ea typeface="华文楷体" panose="02010600040101010101" pitchFamily="2" charset="-122"/>
              </a:rPr>
              <a:t>2</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51439" name="Oval 76"/>
          <p:cNvSpPr/>
          <p:nvPr/>
        </p:nvSpPr>
        <p:spPr>
          <a:xfrm>
            <a:off x="6718393" y="953433"/>
            <a:ext cx="436265" cy="4650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300" b="1" dirty="0">
                <a:solidFill>
                  <a:srgbClr val="FFFFFF"/>
                </a:solidFill>
                <a:latin typeface="华文楷体" panose="02010600040101010101" pitchFamily="2" charset="-122"/>
                <a:ea typeface="华文楷体" panose="02010600040101010101" pitchFamily="2" charset="-122"/>
              </a:rPr>
              <a:t>3</a:t>
            </a:r>
            <a:endParaRPr lang="en-US" sz="1300" b="1" dirty="0">
              <a:solidFill>
                <a:srgbClr val="FFFFFF"/>
              </a:solidFill>
              <a:latin typeface="华文楷体" panose="02010600040101010101" pitchFamily="2" charset="-122"/>
              <a:ea typeface="华文楷体" panose="02010600040101010101" pitchFamily="2" charset="-122"/>
            </a:endParaRPr>
          </a:p>
        </p:txBody>
      </p:sp>
      <p:sp>
        <p:nvSpPr>
          <p:cNvPr id="1051440" name="Rectangle 4"/>
          <p:cNvSpPr>
            <a:spLocks noChangeArrowheads="1"/>
          </p:cNvSpPr>
          <p:nvPr/>
        </p:nvSpPr>
        <p:spPr bwMode="auto">
          <a:xfrm>
            <a:off x="6919945" y="2041106"/>
            <a:ext cx="2780358" cy="1322136"/>
          </a:xfrm>
          <a:prstGeom prst="rect">
            <a:avLst/>
          </a:prstGeom>
          <a:solidFill>
            <a:srgbClr val="AFE8FF"/>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全面实现“战略</a:t>
            </a:r>
            <a:r>
              <a:rPr lang="en-US" altLang="zh-CN" sz="1300" dirty="0">
                <a:solidFill>
                  <a:srgbClr val="000000"/>
                </a:solidFill>
                <a:latin typeface="华文楷体" panose="02010600040101010101" pitchFamily="2" charset="-122"/>
              </a:rPr>
              <a:t>-</a:t>
            </a:r>
            <a:r>
              <a:rPr lang="zh-CN" altLang="en-US" sz="1300" dirty="0">
                <a:solidFill>
                  <a:srgbClr val="000000"/>
                </a:solidFill>
                <a:latin typeface="华文楷体" panose="02010600040101010101" pitchFamily="2" charset="-122"/>
              </a:rPr>
              <a:t>经营</a:t>
            </a:r>
            <a:r>
              <a:rPr lang="en-US" altLang="zh-CN" sz="1300" dirty="0">
                <a:solidFill>
                  <a:srgbClr val="000000"/>
                </a:solidFill>
                <a:latin typeface="华文楷体" panose="02010600040101010101" pitchFamily="2" charset="-122"/>
              </a:rPr>
              <a:t>-</a:t>
            </a:r>
            <a:r>
              <a:rPr lang="zh-CN" altLang="en-US" sz="1300" dirty="0">
                <a:solidFill>
                  <a:srgbClr val="000000"/>
                </a:solidFill>
                <a:latin typeface="华文楷体" panose="02010600040101010101" pitchFamily="2" charset="-122"/>
              </a:rPr>
              <a:t>绩效”可视化管理闭环</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实现企业风险在线分析、预警和监控的可视化管理</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深化跨企业的大数据应用</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endParaRPr lang="en-US" altLang="zh-CN" sz="1300" dirty="0">
              <a:solidFill>
                <a:srgbClr val="000000"/>
              </a:solidFill>
              <a:latin typeface="华文楷体" panose="02010600040101010101" pitchFamily="2" charset="-122"/>
            </a:endParaRPr>
          </a:p>
        </p:txBody>
      </p:sp>
      <p:pic>
        <p:nvPicPr>
          <p:cNvPr id="2097319" name="图片 15"/>
          <p:cNvPicPr>
            <a:picLocks noChangeAspect="1"/>
          </p:cNvPicPr>
          <p:nvPr/>
        </p:nvPicPr>
        <p:blipFill>
          <a:blip r:embed="rId1">
            <a:clrChange>
              <a:clrFrom>
                <a:srgbClr val="FFFFFF"/>
              </a:clrFrom>
              <a:clrTo>
                <a:srgbClr val="FFFFFF">
                  <a:alpha val="0"/>
                </a:srgbClr>
              </a:clrTo>
            </a:clrChange>
          </a:blip>
          <a:stretch>
            <a:fillRect/>
          </a:stretch>
        </p:blipFill>
        <p:spPr>
          <a:xfrm>
            <a:off x="1426623" y="2119231"/>
            <a:ext cx="1990725" cy="571500"/>
          </a:xfrm>
          <a:prstGeom prst="rect">
            <a:avLst/>
          </a:prstGeom>
        </p:spPr>
      </p:pic>
      <p:pic>
        <p:nvPicPr>
          <p:cNvPr id="2097320" name="图片 16"/>
          <p:cNvPicPr>
            <a:picLocks noChangeAspect="1"/>
          </p:cNvPicPr>
          <p:nvPr/>
        </p:nvPicPr>
        <p:blipFill>
          <a:blip r:embed="rId1">
            <a:clrChange>
              <a:clrFrom>
                <a:srgbClr val="FFFFFF"/>
              </a:clrFrom>
              <a:clrTo>
                <a:srgbClr val="FFFFFF">
                  <a:alpha val="0"/>
                </a:srgbClr>
              </a:clrTo>
            </a:clrChange>
          </a:blip>
          <a:stretch>
            <a:fillRect/>
          </a:stretch>
        </p:blipFill>
        <p:spPr>
          <a:xfrm>
            <a:off x="4137652" y="1280822"/>
            <a:ext cx="2262119" cy="571500"/>
          </a:xfrm>
          <a:prstGeom prst="rect">
            <a:avLst/>
          </a:prstGeom>
        </p:spPr>
      </p:pic>
      <p:pic>
        <p:nvPicPr>
          <p:cNvPr id="2097321" name="图片 17"/>
          <p:cNvPicPr>
            <a:picLocks noChangeAspect="1"/>
          </p:cNvPicPr>
          <p:nvPr/>
        </p:nvPicPr>
        <p:blipFill>
          <a:blip r:embed="rId1">
            <a:clrChange>
              <a:clrFrom>
                <a:srgbClr val="FFFFFF"/>
              </a:clrFrom>
              <a:clrTo>
                <a:srgbClr val="FFFFFF">
                  <a:alpha val="0"/>
                </a:srgbClr>
              </a:clrTo>
            </a:clrChange>
          </a:blip>
          <a:stretch>
            <a:fillRect/>
          </a:stretch>
        </p:blipFill>
        <p:spPr>
          <a:xfrm>
            <a:off x="7282755" y="610639"/>
            <a:ext cx="1990725" cy="571500"/>
          </a:xfrm>
          <a:prstGeom prst="rect">
            <a:avLst/>
          </a:prstGeom>
        </p:spPr>
      </p:pic>
      <p:sp>
        <p:nvSpPr>
          <p:cNvPr id="1051441" name="TextBox 12"/>
          <p:cNvSpPr txBox="1"/>
          <p:nvPr/>
        </p:nvSpPr>
        <p:spPr bwMode="gray">
          <a:xfrm>
            <a:off x="2032332" y="2556178"/>
            <a:ext cx="1170860" cy="276999"/>
          </a:xfrm>
          <a:prstGeom prst="rect">
            <a:avLst/>
          </a:prstGeom>
          <a:noFill/>
        </p:spPr>
        <p:txBody>
          <a:bodyPr wrap="square" lIns="0" tIns="0" rIns="0" bIns="0" rtlCol="0">
            <a:spAutoFit/>
          </a:bodyPr>
          <a:p>
            <a:r>
              <a:rPr lang="zh-CN" altLang="en-US" b="1" dirty="0">
                <a:solidFill>
                  <a:srgbClr val="002060"/>
                </a:solidFill>
                <a:latin typeface="华文楷体" panose="02010600040101010101" pitchFamily="2" charset="-122"/>
              </a:rPr>
              <a:t>第一阶段</a:t>
            </a: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1442" name="TextBox 12"/>
          <p:cNvSpPr txBox="1"/>
          <p:nvPr/>
        </p:nvSpPr>
        <p:spPr bwMode="gray">
          <a:xfrm>
            <a:off x="4677330" y="1636530"/>
            <a:ext cx="1170860" cy="276999"/>
          </a:xfrm>
          <a:prstGeom prst="rect">
            <a:avLst/>
          </a:prstGeom>
          <a:noFill/>
        </p:spPr>
        <p:txBody>
          <a:bodyPr wrap="square" lIns="0" tIns="0" rIns="0" bIns="0" rtlCol="0">
            <a:spAutoFit/>
          </a:bodyPr>
          <a:p>
            <a:r>
              <a:rPr lang="zh-CN" altLang="en-US" b="1" dirty="0">
                <a:solidFill>
                  <a:srgbClr val="002060"/>
                </a:solidFill>
                <a:latin typeface="华文楷体" panose="02010600040101010101" pitchFamily="2" charset="-122"/>
              </a:rPr>
              <a:t>第二阶段</a:t>
            </a: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1443" name="TextBox 12"/>
          <p:cNvSpPr txBox="1"/>
          <p:nvPr/>
        </p:nvSpPr>
        <p:spPr bwMode="gray">
          <a:xfrm>
            <a:off x="7598564" y="884826"/>
            <a:ext cx="1170860" cy="276999"/>
          </a:xfrm>
          <a:prstGeom prst="rect">
            <a:avLst/>
          </a:prstGeom>
          <a:noFill/>
        </p:spPr>
        <p:txBody>
          <a:bodyPr wrap="square" lIns="0" tIns="0" rIns="0" bIns="0" rtlCol="0">
            <a:spAutoFit/>
          </a:bodyPr>
          <a:p>
            <a:r>
              <a:rPr lang="zh-CN" altLang="en-US" b="1" dirty="0">
                <a:solidFill>
                  <a:srgbClr val="002060"/>
                </a:solidFill>
                <a:latin typeface="华文楷体" panose="02010600040101010101" pitchFamily="2" charset="-122"/>
              </a:rPr>
              <a:t>第三阶段</a:t>
            </a:r>
            <a:endParaRPr lang="en-US" b="1" dirty="0">
              <a:solidFill>
                <a:srgbClr val="002060"/>
              </a:solidFill>
              <a:latin typeface="华文楷体" panose="02010600040101010101" pitchFamily="2" charset="-122"/>
              <a:ea typeface="华文楷体" panose="02010600040101010101" pitchFamily="2" charset="-122"/>
            </a:endParaRPr>
          </a:p>
        </p:txBody>
      </p:sp>
      <p:sp>
        <p:nvSpPr>
          <p:cNvPr id="1051444" name="TextBox 12"/>
          <p:cNvSpPr txBox="1"/>
          <p:nvPr/>
        </p:nvSpPr>
        <p:spPr bwMode="gray">
          <a:xfrm>
            <a:off x="383992" y="3011155"/>
            <a:ext cx="3354167" cy="660150"/>
          </a:xfrm>
          <a:prstGeom prst="rect">
            <a:avLst/>
          </a:prstGeom>
          <a:solidFill>
            <a:srgbClr val="002776"/>
          </a:solidFill>
        </p:spPr>
        <p:txBody>
          <a:bodyPr wrap="square" lIns="0" tIns="0" rIns="0" bIns="0" rtlCol="0" anchor="ctr">
            <a:noAutofit/>
          </a:bodyPr>
          <a:p>
            <a:pPr algn="ctr"/>
            <a:r>
              <a:rPr lang="zh-CN" altLang="en-US" sz="1700" b="1" dirty="0">
                <a:solidFill>
                  <a:srgbClr val="FFFFFF"/>
                </a:solidFill>
                <a:latin typeface="华文楷体" panose="02010600040101010101" pitchFamily="2" charset="-122"/>
              </a:rPr>
              <a:t>打通主干道，筑基“</a:t>
            </a:r>
            <a:r>
              <a:rPr lang="en-US" altLang="zh-CN" sz="1700" b="1" dirty="0">
                <a:solidFill>
                  <a:srgbClr val="FFFFFF"/>
                </a:solidFill>
                <a:latin typeface="华文楷体" panose="02010600040101010101" pitchFamily="2" charset="-122"/>
              </a:rPr>
              <a:t>2025</a:t>
            </a:r>
            <a:r>
              <a:rPr lang="zh-CN" altLang="en-US" sz="1700" b="1" dirty="0">
                <a:solidFill>
                  <a:srgbClr val="FFFFFF"/>
                </a:solidFill>
                <a:latin typeface="华文楷体" panose="02010600040101010101" pitchFamily="2" charset="-122"/>
              </a:rPr>
              <a:t>”</a:t>
            </a:r>
            <a:endParaRPr lang="en-US" altLang="zh-CN" sz="1700" b="1" dirty="0">
              <a:solidFill>
                <a:srgbClr val="FFFFFF"/>
              </a:solidFill>
              <a:latin typeface="华文楷体" panose="02010600040101010101" pitchFamily="2" charset="-122"/>
            </a:endParaRPr>
          </a:p>
          <a:p>
            <a:pPr algn="ctr"/>
            <a:r>
              <a:rPr lang="zh-CN" altLang="en-US" sz="1700" b="1" dirty="0">
                <a:solidFill>
                  <a:srgbClr val="FFFFFF"/>
                </a:solidFill>
                <a:latin typeface="华文楷体" panose="02010600040101010101" pitchFamily="2" charset="-122"/>
              </a:rPr>
              <a:t>（</a:t>
            </a:r>
            <a:r>
              <a:rPr lang="en-US" sz="1700" b="1" dirty="0">
                <a:solidFill>
                  <a:srgbClr val="FFFFFF"/>
                </a:solidFill>
                <a:latin typeface="华文楷体" panose="02010600040101010101" pitchFamily="2" charset="-122"/>
                <a:ea typeface="华文楷体" panose="02010600040101010101" pitchFamily="2" charset="-122"/>
              </a:rPr>
              <a:t>2017.10</a:t>
            </a:r>
            <a:r>
              <a:rPr lang="en-US" altLang="zh-CN" sz="1700" b="1" dirty="0">
                <a:solidFill>
                  <a:srgbClr val="FFFFFF"/>
                </a:solidFill>
                <a:latin typeface="华文楷体" panose="02010600040101010101" pitchFamily="2" charset="-122"/>
              </a:rPr>
              <a:t>——2019.9</a:t>
            </a:r>
            <a:r>
              <a:rPr lang="zh-CN" altLang="en-US" sz="1700" b="1" dirty="0">
                <a:solidFill>
                  <a:srgbClr val="FFFFFF"/>
                </a:solidFill>
                <a:latin typeface="华文楷体" panose="02010600040101010101" pitchFamily="2" charset="-122"/>
              </a:rPr>
              <a:t>）</a:t>
            </a:r>
            <a:endParaRPr lang="en-US" sz="1700" b="1" dirty="0">
              <a:solidFill>
                <a:srgbClr val="FFFFFF"/>
              </a:solidFill>
              <a:latin typeface="华文楷体" panose="02010600040101010101" pitchFamily="2" charset="-122"/>
              <a:ea typeface="华文楷体" panose="02010600040101010101" pitchFamily="2" charset="-122"/>
            </a:endParaRPr>
          </a:p>
        </p:txBody>
      </p:sp>
      <p:sp>
        <p:nvSpPr>
          <p:cNvPr id="1051445" name="TextBox 12"/>
          <p:cNvSpPr txBox="1"/>
          <p:nvPr/>
        </p:nvSpPr>
        <p:spPr bwMode="gray">
          <a:xfrm>
            <a:off x="3738160" y="2184090"/>
            <a:ext cx="3160318" cy="660150"/>
          </a:xfrm>
          <a:prstGeom prst="rect">
            <a:avLst/>
          </a:prstGeom>
          <a:solidFill>
            <a:srgbClr val="002776"/>
          </a:solidFill>
        </p:spPr>
        <p:txBody>
          <a:bodyPr wrap="square" lIns="0" tIns="0" rIns="0" bIns="0" rtlCol="0" anchor="ctr">
            <a:noAutofit/>
          </a:bodyPr>
          <a:lstStyle>
            <a:defPPr>
              <a:defRPr lang="zh-TW"/>
            </a:defPPr>
            <a:lvl1pPr algn="ctr">
              <a:defRPr b="1">
                <a:latin typeface="华文楷体" panose="02010600040101010101" pitchFamily="2" charset="-122"/>
                <a:ea typeface="华文楷体" panose="02010600040101010101" pitchFamily="2" charset="-122"/>
              </a:defRPr>
            </a:lvl1pPr>
          </a:lstStyle>
          <a:p>
            <a:r>
              <a:rPr lang="zh-CN" altLang="en-US" sz="1700" dirty="0">
                <a:solidFill>
                  <a:srgbClr val="FFFFFF"/>
                </a:solidFill>
              </a:rPr>
              <a:t>整合周边系统，布局“</a:t>
            </a:r>
            <a:r>
              <a:rPr lang="en-US" altLang="zh-CN" sz="1700" dirty="0">
                <a:solidFill>
                  <a:srgbClr val="FFFFFF"/>
                </a:solidFill>
              </a:rPr>
              <a:t>2025</a:t>
            </a:r>
            <a:r>
              <a:rPr lang="zh-CN" altLang="en-US" sz="1700" dirty="0">
                <a:solidFill>
                  <a:srgbClr val="FFFFFF"/>
                </a:solidFill>
              </a:rPr>
              <a:t>”</a:t>
            </a:r>
            <a:endParaRPr lang="en-US" altLang="zh-CN" sz="1700" dirty="0">
              <a:solidFill>
                <a:srgbClr val="FFFFFF"/>
              </a:solidFill>
            </a:endParaRPr>
          </a:p>
          <a:p>
            <a:r>
              <a:rPr lang="zh-CN" altLang="en-US" sz="1700" dirty="0">
                <a:solidFill>
                  <a:srgbClr val="FFFFFF"/>
                </a:solidFill>
              </a:rPr>
              <a:t>（</a:t>
            </a:r>
            <a:r>
              <a:rPr lang="en-US" sz="1700" dirty="0">
                <a:solidFill>
                  <a:srgbClr val="FFFFFF"/>
                </a:solidFill>
              </a:rPr>
              <a:t>20</a:t>
            </a:r>
            <a:r>
              <a:rPr lang="en-US" altLang="zh-CN" sz="1700" dirty="0">
                <a:solidFill>
                  <a:srgbClr val="FFFFFF"/>
                </a:solidFill>
              </a:rPr>
              <a:t>19</a:t>
            </a:r>
            <a:r>
              <a:rPr lang="en-US" sz="1700" dirty="0">
                <a:solidFill>
                  <a:srgbClr val="FFFFFF"/>
                </a:solidFill>
              </a:rPr>
              <a:t>.10</a:t>
            </a:r>
            <a:r>
              <a:rPr lang="en-US" altLang="zh-CN" sz="1700" dirty="0">
                <a:solidFill>
                  <a:srgbClr val="FFFFFF"/>
                </a:solidFill>
              </a:rPr>
              <a:t>——2021.9</a:t>
            </a:r>
            <a:r>
              <a:rPr lang="zh-CN" altLang="en-US" sz="1700" dirty="0">
                <a:solidFill>
                  <a:srgbClr val="FFFFFF"/>
                </a:solidFill>
              </a:rPr>
              <a:t>）</a:t>
            </a:r>
            <a:endParaRPr lang="en-US" sz="1700" dirty="0">
              <a:solidFill>
                <a:srgbClr val="FFFFFF"/>
              </a:solidFill>
            </a:endParaRPr>
          </a:p>
        </p:txBody>
      </p:sp>
      <p:sp>
        <p:nvSpPr>
          <p:cNvPr id="1051446" name="TextBox 12"/>
          <p:cNvSpPr txBox="1"/>
          <p:nvPr/>
        </p:nvSpPr>
        <p:spPr bwMode="gray">
          <a:xfrm>
            <a:off x="6919945" y="1357867"/>
            <a:ext cx="2780358" cy="660150"/>
          </a:xfrm>
          <a:prstGeom prst="rect">
            <a:avLst/>
          </a:prstGeom>
          <a:solidFill>
            <a:srgbClr val="002776"/>
          </a:solidFill>
        </p:spPr>
        <p:txBody>
          <a:bodyPr wrap="square" lIns="0" tIns="0" rIns="0" bIns="0" rtlCol="0" anchor="ctr">
            <a:noAutofit/>
          </a:bodyPr>
          <a:lstStyle>
            <a:defPPr>
              <a:defRPr lang="zh-TW"/>
            </a:defPPr>
            <a:lvl1pPr algn="ctr">
              <a:defRPr b="1">
                <a:latin typeface="华文楷体" panose="02010600040101010101" pitchFamily="2" charset="-122"/>
                <a:ea typeface="华文楷体" panose="02010600040101010101" pitchFamily="2" charset="-122"/>
              </a:defRPr>
            </a:lvl1pPr>
          </a:lstStyle>
          <a:p>
            <a:r>
              <a:rPr lang="zh-CN" altLang="en-US" sz="1700" dirty="0">
                <a:solidFill>
                  <a:srgbClr val="FFFFFF"/>
                </a:solidFill>
              </a:rPr>
              <a:t>融合创新，初赢“</a:t>
            </a:r>
            <a:r>
              <a:rPr lang="en-US" altLang="zh-CN" sz="1700" dirty="0">
                <a:solidFill>
                  <a:srgbClr val="FFFFFF"/>
                </a:solidFill>
              </a:rPr>
              <a:t>2025</a:t>
            </a:r>
            <a:r>
              <a:rPr lang="zh-CN" altLang="en-US" sz="1700" dirty="0">
                <a:solidFill>
                  <a:srgbClr val="FFFFFF"/>
                </a:solidFill>
              </a:rPr>
              <a:t>”</a:t>
            </a:r>
            <a:endParaRPr lang="en-US" altLang="zh-CN" sz="1700" dirty="0">
              <a:solidFill>
                <a:srgbClr val="FFFFFF"/>
              </a:solidFill>
            </a:endParaRPr>
          </a:p>
          <a:p>
            <a:r>
              <a:rPr lang="zh-CN" altLang="en-US" sz="1700" dirty="0">
                <a:solidFill>
                  <a:srgbClr val="FFFFFF"/>
                </a:solidFill>
              </a:rPr>
              <a:t>（</a:t>
            </a:r>
            <a:r>
              <a:rPr lang="en-US" sz="1700" dirty="0">
                <a:solidFill>
                  <a:srgbClr val="FFFFFF"/>
                </a:solidFill>
              </a:rPr>
              <a:t>20</a:t>
            </a:r>
            <a:r>
              <a:rPr lang="en-US" altLang="zh-CN" sz="1700" dirty="0">
                <a:solidFill>
                  <a:srgbClr val="FFFFFF"/>
                </a:solidFill>
              </a:rPr>
              <a:t>21</a:t>
            </a:r>
            <a:r>
              <a:rPr lang="en-US" sz="1700" dirty="0">
                <a:solidFill>
                  <a:srgbClr val="FFFFFF"/>
                </a:solidFill>
              </a:rPr>
              <a:t>.10</a:t>
            </a:r>
            <a:r>
              <a:rPr lang="en-US" altLang="zh-CN" sz="1700" dirty="0">
                <a:solidFill>
                  <a:srgbClr val="FFFFFF"/>
                </a:solidFill>
              </a:rPr>
              <a:t>——2022.9</a:t>
            </a:r>
            <a:r>
              <a:rPr lang="zh-CN" altLang="en-US" sz="1700" dirty="0">
                <a:solidFill>
                  <a:srgbClr val="FFFFFF"/>
                </a:solidFill>
              </a:rPr>
              <a:t>）</a:t>
            </a:r>
            <a:endParaRPr lang="en-US" sz="1700" dirty="0">
              <a:solidFill>
                <a:srgbClr val="FFFFFF"/>
              </a:solidFill>
            </a:endParaRPr>
          </a:p>
        </p:txBody>
      </p:sp>
      <p:sp>
        <p:nvSpPr>
          <p:cNvPr id="1051447" name="Rectangle 23"/>
          <p:cNvSpPr>
            <a:spLocks noChangeArrowheads="1"/>
          </p:cNvSpPr>
          <p:nvPr/>
        </p:nvSpPr>
        <p:spPr bwMode="auto">
          <a:xfrm>
            <a:off x="362526" y="5294951"/>
            <a:ext cx="3354166" cy="1014369"/>
          </a:xfrm>
          <a:prstGeom prst="rect">
            <a:avLst/>
          </a:prstGeom>
          <a:solidFill>
            <a:srgbClr val="92D050"/>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智能产品：智能基础部件及关键技术研发</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智能服务：</a:t>
            </a:r>
            <a:r>
              <a:rPr lang="zh-CN" altLang="en-US" sz="1300" dirty="0">
                <a:latin typeface="华文楷体" panose="02010600040101010101" pitchFamily="2" charset="-122"/>
              </a:rPr>
              <a:t>水电远程诊断，电站服务平台</a:t>
            </a:r>
            <a:endParaRPr lang="en-US" altLang="zh-CN" sz="1300" dirty="0">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智能工厂：选择标准化程度较高的高危或环境恶劣的工序试点、示范智能制造生产单元</a:t>
            </a:r>
            <a:endParaRPr lang="zh-CN" altLang="en-US" sz="1300" dirty="0">
              <a:solidFill>
                <a:srgbClr val="000000"/>
              </a:solidFill>
              <a:latin typeface="华文楷体" panose="02010600040101010101" pitchFamily="2" charset="-122"/>
            </a:endParaRPr>
          </a:p>
        </p:txBody>
      </p:sp>
      <p:sp>
        <p:nvSpPr>
          <p:cNvPr id="1051448" name="Rectangle 24"/>
          <p:cNvSpPr>
            <a:spLocks noChangeArrowheads="1"/>
          </p:cNvSpPr>
          <p:nvPr/>
        </p:nvSpPr>
        <p:spPr bwMode="auto">
          <a:xfrm>
            <a:off x="3791930" y="4805164"/>
            <a:ext cx="3106548" cy="1504156"/>
          </a:xfrm>
          <a:prstGeom prst="rect">
            <a:avLst/>
          </a:prstGeom>
          <a:solidFill>
            <a:srgbClr val="92D050"/>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智能产品：智能单机装备及关键技术研发</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智能服务：</a:t>
            </a:r>
            <a:r>
              <a:rPr lang="zh-CN" altLang="en-US" sz="1300" dirty="0">
                <a:latin typeface="华文楷体" panose="02010600040101010101" pitchFamily="2" charset="-122"/>
              </a:rPr>
              <a:t>初步建成集团数字化营销服务平台，涵盖水电、火电、气电、核电等领域的远程诊断、运维、服务等业务</a:t>
            </a:r>
            <a:endParaRPr lang="en-US" altLang="zh-CN" sz="1300" dirty="0">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智能工厂：选择基础较好的所属企业，建立“两化融合”的智能制造示范车间</a:t>
            </a:r>
            <a:endParaRPr lang="zh-CN" altLang="en-US" sz="1300" dirty="0">
              <a:solidFill>
                <a:srgbClr val="000000"/>
              </a:solidFill>
              <a:latin typeface="华文楷体" panose="02010600040101010101" pitchFamily="2" charset="-122"/>
            </a:endParaRPr>
          </a:p>
        </p:txBody>
      </p:sp>
      <p:sp>
        <p:nvSpPr>
          <p:cNvPr id="1051449" name="Oval 2"/>
          <p:cNvSpPr/>
          <p:nvPr/>
        </p:nvSpPr>
        <p:spPr>
          <a:xfrm>
            <a:off x="3675282" y="4722404"/>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线</a:t>
            </a:r>
            <a:endParaRPr lang="en-US" sz="1600" b="1" dirty="0">
              <a:solidFill>
                <a:srgbClr val="FFFFFF"/>
              </a:solidFill>
            </a:endParaRPr>
          </a:p>
        </p:txBody>
      </p:sp>
      <p:sp>
        <p:nvSpPr>
          <p:cNvPr id="1051450" name="Oval 25"/>
          <p:cNvSpPr/>
          <p:nvPr/>
        </p:nvSpPr>
        <p:spPr>
          <a:xfrm>
            <a:off x="173512" y="5146651"/>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点</a:t>
            </a:r>
            <a:endParaRPr lang="en-US" sz="1600" b="1" dirty="0">
              <a:solidFill>
                <a:srgbClr val="FFFFFF"/>
              </a:solidFill>
            </a:endParaRPr>
          </a:p>
        </p:txBody>
      </p:sp>
      <p:sp>
        <p:nvSpPr>
          <p:cNvPr id="1051451" name="Rectangle 28"/>
          <p:cNvSpPr>
            <a:spLocks noChangeArrowheads="1"/>
          </p:cNvSpPr>
          <p:nvPr/>
        </p:nvSpPr>
        <p:spPr bwMode="auto">
          <a:xfrm>
            <a:off x="6919945" y="3419755"/>
            <a:ext cx="2780358" cy="2889565"/>
          </a:xfrm>
          <a:prstGeom prst="rect">
            <a:avLst/>
          </a:prstGeom>
          <a:solidFill>
            <a:srgbClr val="92D050"/>
          </a:solidFill>
          <a:ln w="12700" algn="ctr">
            <a:noFill/>
            <a:miter lim="800000"/>
          </a:ln>
        </p:spPr>
        <p:txBody>
          <a:bodyPr wrap="square" lIns="0" tIns="0" rIns="0" bIns="0">
            <a:noAutofit/>
          </a:bodyPr>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智能产品：智能成套装备及关键技术研发</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智能服务：</a:t>
            </a:r>
            <a:r>
              <a:rPr lang="zh-CN" altLang="en-US" sz="1300" dirty="0">
                <a:latin typeface="华文楷体" panose="02010600040101010101" pitchFamily="2" charset="-122"/>
              </a:rPr>
              <a:t>实现数字化运营服务的体系化，形成以“智能装备的物联网、智能装备的大数据分析、智能装备的</a:t>
            </a:r>
            <a:r>
              <a:rPr lang="en-US" altLang="zh-CN" sz="1300" dirty="0">
                <a:latin typeface="华文楷体" panose="02010600040101010101" pitchFamily="2" charset="-122"/>
              </a:rPr>
              <a:t>MRO</a:t>
            </a:r>
            <a:r>
              <a:rPr lang="zh-CN" altLang="en-US" sz="1300" dirty="0">
                <a:latin typeface="华文楷体" panose="02010600040101010101" pitchFamily="2" charset="-122"/>
              </a:rPr>
              <a:t>、数字化客户服务”</a:t>
            </a:r>
            <a:r>
              <a:rPr lang="zh-CN" altLang="en-US" sz="1300" dirty="0">
                <a:solidFill>
                  <a:srgbClr val="000000"/>
                </a:solidFill>
                <a:latin typeface="华文楷体" panose="02010600040101010101" pitchFamily="2" charset="-122"/>
              </a:rPr>
              <a:t>四大体系为基础的能源装备数字化全面解决方案</a:t>
            </a:r>
            <a:endParaRPr lang="en-US" altLang="zh-CN" sz="1300" dirty="0">
              <a:solidFill>
                <a:srgbClr val="000000"/>
              </a:solidFill>
              <a:latin typeface="华文楷体" panose="02010600040101010101" pitchFamily="2" charset="-122"/>
            </a:endParaRPr>
          </a:p>
          <a:p>
            <a:pPr marL="285750" indent="-285750" defTabSz="762000">
              <a:lnSpc>
                <a:spcPct val="95000"/>
              </a:lnSpc>
              <a:buFont typeface="Wingdings" panose="05000000000000000000" pitchFamily="2" charset="2"/>
              <a:buChar char="q"/>
            </a:pPr>
            <a:r>
              <a:rPr lang="zh-CN" altLang="en-US" sz="1300" dirty="0">
                <a:solidFill>
                  <a:srgbClr val="000000"/>
                </a:solidFill>
                <a:latin typeface="华文楷体" panose="02010600040101010101" pitchFamily="2" charset="-122"/>
              </a:rPr>
              <a:t>智能工厂：建立一体化设计、集成化制造、透明化交付、虚拟化管理的柔性生产智能制造中心</a:t>
            </a:r>
            <a:endParaRPr lang="zh-CN" altLang="en-US" sz="1300" dirty="0">
              <a:solidFill>
                <a:srgbClr val="000000"/>
              </a:solidFill>
              <a:latin typeface="华文楷体" panose="02010600040101010101" pitchFamily="2" charset="-122"/>
            </a:endParaRPr>
          </a:p>
        </p:txBody>
      </p:sp>
      <p:sp>
        <p:nvSpPr>
          <p:cNvPr id="1051452" name="Oval 29"/>
          <p:cNvSpPr/>
          <p:nvPr/>
        </p:nvSpPr>
        <p:spPr>
          <a:xfrm>
            <a:off x="6726353" y="3344035"/>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面</a:t>
            </a:r>
            <a:endParaRPr lang="en-US" sz="1600" b="1" dirty="0">
              <a:solidFill>
                <a:srgbClr val="FFFFFF"/>
              </a:solidFill>
            </a:endParaRPr>
          </a:p>
        </p:txBody>
      </p:sp>
      <p:sp>
        <p:nvSpPr>
          <p:cNvPr id="1051453" name="Oval 34"/>
          <p:cNvSpPr/>
          <p:nvPr/>
        </p:nvSpPr>
        <p:spPr>
          <a:xfrm>
            <a:off x="3675282" y="2826762"/>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面</a:t>
            </a:r>
            <a:endParaRPr lang="en-US" sz="1600" b="1" dirty="0">
              <a:solidFill>
                <a:srgbClr val="FFFFFF"/>
              </a:solidFill>
            </a:endParaRPr>
          </a:p>
        </p:txBody>
      </p:sp>
      <p:sp>
        <p:nvSpPr>
          <p:cNvPr id="1051454" name="Oval 36"/>
          <p:cNvSpPr/>
          <p:nvPr/>
        </p:nvSpPr>
        <p:spPr>
          <a:xfrm>
            <a:off x="173512" y="3546687"/>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线</a:t>
            </a:r>
            <a:endParaRPr lang="en-US" sz="1600" b="1" dirty="0">
              <a:solidFill>
                <a:srgbClr val="FFFFFF"/>
              </a:solidFill>
            </a:endParaRPr>
          </a:p>
        </p:txBody>
      </p:sp>
      <p:sp>
        <p:nvSpPr>
          <p:cNvPr id="1051455" name="Oval 37"/>
          <p:cNvSpPr/>
          <p:nvPr/>
        </p:nvSpPr>
        <p:spPr>
          <a:xfrm>
            <a:off x="6804061" y="1967474"/>
            <a:ext cx="420960" cy="368726"/>
          </a:xfrm>
          <a:prstGeom prst="ellips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体</a:t>
            </a:r>
            <a:endParaRPr lang="en-US" sz="1600" b="1" dirty="0">
              <a:solidFill>
                <a:srgbClr val="FFFFFF"/>
              </a:solidFill>
            </a:endParaRPr>
          </a:p>
        </p:txBody>
      </p:sp>
      <p:sp>
        <p:nvSpPr>
          <p:cNvPr id="1051456" name="Rectangle 30"/>
          <p:cNvSpPr/>
          <p:nvPr/>
        </p:nvSpPr>
        <p:spPr>
          <a:xfrm>
            <a:off x="7154658" y="162272"/>
            <a:ext cx="2545645" cy="521970"/>
          </a:xfrm>
          <a:prstGeom prst="rect">
            <a:avLst/>
          </a:prstGeom>
        </p:spPr>
        <p:txBody>
          <a:bodyPr wrap="square">
            <a:spAutoFit/>
          </a:bodyPr>
          <a:p>
            <a:r>
              <a:rPr lang="zh-CN" altLang="en-US" sz="1400" dirty="0"/>
              <a:t>某大型集团在数字化运营方面在同行业具备一定局部优势</a:t>
            </a:r>
            <a:endParaRPr lang="zh-CN" altLang="en-US" sz="1400" dirty="0"/>
          </a:p>
        </p:txBody>
      </p:sp>
      <p:sp>
        <p:nvSpPr>
          <p:cNvPr id="1051457" name="Rectangle 3"/>
          <p:cNvSpPr/>
          <p:nvPr/>
        </p:nvSpPr>
        <p:spPr>
          <a:xfrm>
            <a:off x="652741" y="1235526"/>
            <a:ext cx="2785183" cy="904240"/>
          </a:xfrm>
          <a:prstGeom prst="rect">
            <a:avLst/>
          </a:prstGeom>
        </p:spPr>
        <p:txBody>
          <a:bodyPr wrap="square">
            <a:spAutoFit/>
          </a:bodyPr>
          <a:p>
            <a:r>
              <a:rPr lang="zh-CN" altLang="en-US" sz="1400" dirty="0"/>
              <a:t>某大型集团总部和</a:t>
            </a:r>
            <a:r>
              <a:rPr lang="en-US" altLang="zh-CN" sz="1400" dirty="0"/>
              <a:t>5</a:t>
            </a:r>
            <a:r>
              <a:rPr lang="zh-CN" altLang="en-US" sz="1400" dirty="0"/>
              <a:t>成以上所属企业达到国资委中央企业信息化</a:t>
            </a:r>
            <a:r>
              <a:rPr lang="en-US" altLang="zh-CN" sz="1400" dirty="0"/>
              <a:t>A</a:t>
            </a:r>
            <a:r>
              <a:rPr lang="zh-CN" altLang="en-US" sz="1400" dirty="0"/>
              <a:t>级水平，其余所属企业达到</a:t>
            </a:r>
            <a:r>
              <a:rPr lang="en-US" altLang="zh-CN" sz="1400" dirty="0"/>
              <a:t>B</a:t>
            </a:r>
            <a:r>
              <a:rPr lang="zh-CN" altLang="en-US" sz="1400" dirty="0"/>
              <a:t>级水平</a:t>
            </a:r>
            <a:endParaRPr lang="en-US" altLang="zh-CN" sz="1400" dirty="0"/>
          </a:p>
        </p:txBody>
      </p:sp>
      <p:sp>
        <p:nvSpPr>
          <p:cNvPr id="1051458" name="Rectangle 4"/>
          <p:cNvSpPr/>
          <p:nvPr/>
        </p:nvSpPr>
        <p:spPr>
          <a:xfrm>
            <a:off x="3885762" y="746667"/>
            <a:ext cx="2822876" cy="521970"/>
          </a:xfrm>
          <a:prstGeom prst="rect">
            <a:avLst/>
          </a:prstGeom>
        </p:spPr>
        <p:txBody>
          <a:bodyPr wrap="square">
            <a:spAutoFit/>
          </a:bodyPr>
          <a:p>
            <a:r>
              <a:rPr lang="zh-CN" altLang="en-US" sz="1400" dirty="0"/>
              <a:t>某大型集团全部所属企业达到国资委中央企业信息化</a:t>
            </a:r>
            <a:r>
              <a:rPr lang="en-US" altLang="zh-CN" sz="1400" dirty="0"/>
              <a:t>A</a:t>
            </a:r>
            <a:r>
              <a:rPr lang="zh-CN" altLang="en-US" sz="1400" dirty="0"/>
              <a:t>级水平</a:t>
            </a:r>
            <a:endParaRPr lang="en-US" altLang="zh-CN" sz="1400" dirty="0"/>
          </a:p>
        </p:txBody>
      </p:sp>
      <p:sp>
        <p:nvSpPr>
          <p:cNvPr id="1051459" name="Isosceles Triangle 5"/>
          <p:cNvSpPr/>
          <p:nvPr/>
        </p:nvSpPr>
        <p:spPr>
          <a:xfrm rot="7448092">
            <a:off x="3234136" y="1691449"/>
            <a:ext cx="190057" cy="235009"/>
          </a:xfrm>
          <a:prstGeom prst="triangl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1460" name="Isosceles Triangle 39"/>
          <p:cNvSpPr/>
          <p:nvPr/>
        </p:nvSpPr>
        <p:spPr>
          <a:xfrm rot="7448092">
            <a:off x="6455328" y="951079"/>
            <a:ext cx="190057" cy="235009"/>
          </a:xfrm>
          <a:prstGeom prst="triangl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1461" name="Isosceles Triangle 40"/>
          <p:cNvSpPr/>
          <p:nvPr/>
        </p:nvSpPr>
        <p:spPr>
          <a:xfrm rot="7448092">
            <a:off x="9391649" y="511447"/>
            <a:ext cx="190057" cy="235009"/>
          </a:xfrm>
          <a:prstGeom prst="triangle">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507" name=""/>
        <p:cNvGrpSpPr/>
        <p:nvPr/>
      </p:nvGrpSpPr>
      <p:grpSpPr>
        <a:xfrm>
          <a:off x="0" y="0"/>
          <a:ext cx="0" cy="0"/>
          <a:chOff x="0" y="0"/>
          <a:chExt cx="0" cy="0"/>
        </a:xfrm>
      </p:grpSpPr>
      <p:sp>
        <p:nvSpPr>
          <p:cNvPr id="1051462" name="Pentagon 109"/>
          <p:cNvSpPr/>
          <p:nvPr/>
        </p:nvSpPr>
        <p:spPr>
          <a:xfrm>
            <a:off x="589398" y="1261335"/>
            <a:ext cx="9067981" cy="295457"/>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项目群管理</a:t>
            </a:r>
            <a:endParaRPr lang="en-US" sz="900" b="1" dirty="0">
              <a:solidFill>
                <a:srgbClr val="000000"/>
              </a:solidFill>
              <a:latin typeface="华文楷体" panose="02010600040101010101" pitchFamily="2" charset="-122"/>
              <a:ea typeface="华文楷体" panose="02010600040101010101" pitchFamily="2" charset="-122"/>
            </a:endParaRPr>
          </a:p>
        </p:txBody>
      </p:sp>
      <p:sp>
        <p:nvSpPr>
          <p:cNvPr id="1051463" name="Pentagon 143"/>
          <p:cNvSpPr/>
          <p:nvPr/>
        </p:nvSpPr>
        <p:spPr>
          <a:xfrm>
            <a:off x="589400" y="4333150"/>
            <a:ext cx="9067981" cy="363118"/>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数字化</a:t>
            </a:r>
            <a:endParaRPr lang="en-US" altLang="zh-CN" sz="900" b="1" dirty="0">
              <a:solidFill>
                <a:srgbClr val="000000"/>
              </a:solidFill>
              <a:latin typeface="华文楷体" panose="02010600040101010101" pitchFamily="2" charset="-122"/>
            </a:endParaRPr>
          </a:p>
          <a:p>
            <a:r>
              <a:rPr lang="zh-CN" altLang="en-US" sz="900" b="1" dirty="0">
                <a:solidFill>
                  <a:srgbClr val="000000"/>
                </a:solidFill>
                <a:latin typeface="华文楷体" panose="02010600040101010101" pitchFamily="2" charset="-122"/>
              </a:rPr>
              <a:t>营销服务平台</a:t>
            </a:r>
            <a:endParaRPr lang="en-US" altLang="zh-CN" sz="900" b="1" dirty="0">
              <a:solidFill>
                <a:srgbClr val="000000"/>
              </a:solidFill>
              <a:latin typeface="华文楷体" panose="02010600040101010101" pitchFamily="2" charset="-122"/>
            </a:endParaRPr>
          </a:p>
        </p:txBody>
      </p:sp>
      <p:sp>
        <p:nvSpPr>
          <p:cNvPr id="1051464" name="Pentagon 135"/>
          <p:cNvSpPr/>
          <p:nvPr/>
        </p:nvSpPr>
        <p:spPr>
          <a:xfrm>
            <a:off x="589400" y="3005153"/>
            <a:ext cx="9067981" cy="686118"/>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其他</a:t>
            </a:r>
            <a:endParaRPr lang="en-US" altLang="zh-CN" sz="900" b="1" dirty="0">
              <a:solidFill>
                <a:srgbClr val="000000"/>
              </a:solidFill>
              <a:latin typeface="华文楷体" panose="02010600040101010101" pitchFamily="2" charset="-122"/>
            </a:endParaRPr>
          </a:p>
        </p:txBody>
      </p:sp>
      <p:sp>
        <p:nvSpPr>
          <p:cNvPr id="1051465" name="Pentagon 124"/>
          <p:cNvSpPr/>
          <p:nvPr/>
        </p:nvSpPr>
        <p:spPr>
          <a:xfrm>
            <a:off x="589400" y="2439205"/>
            <a:ext cx="9067981" cy="532695"/>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集团财务</a:t>
            </a:r>
            <a:endParaRPr lang="en-US" altLang="zh-CN" sz="900" b="1" dirty="0">
              <a:solidFill>
                <a:srgbClr val="000000"/>
              </a:solidFill>
              <a:latin typeface="华文楷体" panose="02010600040101010101" pitchFamily="2" charset="-122"/>
            </a:endParaRPr>
          </a:p>
        </p:txBody>
      </p:sp>
      <p:sp>
        <p:nvSpPr>
          <p:cNvPr id="1051466" name="Pentagon 160"/>
          <p:cNvSpPr/>
          <p:nvPr/>
        </p:nvSpPr>
        <p:spPr>
          <a:xfrm>
            <a:off x="589400" y="4749974"/>
            <a:ext cx="9067981" cy="273983"/>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智能制造</a:t>
            </a:r>
            <a:endParaRPr lang="en-US" altLang="zh-CN" sz="900" b="1" dirty="0">
              <a:solidFill>
                <a:srgbClr val="000000"/>
              </a:solidFill>
              <a:latin typeface="华文楷体" panose="02010600040101010101" pitchFamily="2" charset="-122"/>
            </a:endParaRPr>
          </a:p>
        </p:txBody>
      </p:sp>
      <p:sp>
        <p:nvSpPr>
          <p:cNvPr id="1051467" name="Pentagon 118"/>
          <p:cNvSpPr/>
          <p:nvPr/>
        </p:nvSpPr>
        <p:spPr>
          <a:xfrm>
            <a:off x="589398" y="1630618"/>
            <a:ext cx="9106190" cy="804815"/>
          </a:xfrm>
          <a:prstGeom prst="homePlate">
            <a:avLst>
              <a:gd name="adj" fmla="val 34436"/>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en-US" altLang="zh-CN" sz="900" b="1" dirty="0">
                <a:solidFill>
                  <a:srgbClr val="000000"/>
                </a:solidFill>
                <a:latin typeface="华文楷体" panose="02010600040101010101" pitchFamily="2" charset="-122"/>
              </a:rPr>
              <a:t>ERP</a:t>
            </a:r>
            <a:endParaRPr lang="en-US" altLang="zh-CN" sz="900" b="1" dirty="0">
              <a:solidFill>
                <a:srgbClr val="000000"/>
              </a:solidFill>
              <a:latin typeface="华文楷体" panose="02010600040101010101" pitchFamily="2" charset="-122"/>
            </a:endParaRPr>
          </a:p>
        </p:txBody>
      </p:sp>
      <p:sp>
        <p:nvSpPr>
          <p:cNvPr id="1051468" name="Pentagon 76"/>
          <p:cNvSpPr/>
          <p:nvPr/>
        </p:nvSpPr>
        <p:spPr>
          <a:xfrm>
            <a:off x="589400" y="5102492"/>
            <a:ext cx="9067981" cy="301750"/>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数据</a:t>
            </a:r>
            <a:endParaRPr lang="en-US" sz="900" b="1" dirty="0">
              <a:solidFill>
                <a:srgbClr val="000000"/>
              </a:solidFill>
              <a:latin typeface="华文楷体" panose="02010600040101010101" pitchFamily="2" charset="-122"/>
              <a:ea typeface="华文楷体" panose="02010600040101010101" pitchFamily="2" charset="-122"/>
            </a:endParaRPr>
          </a:p>
        </p:txBody>
      </p:sp>
      <p:sp>
        <p:nvSpPr>
          <p:cNvPr id="1051469" name="Pentagon 77"/>
          <p:cNvSpPr/>
          <p:nvPr/>
        </p:nvSpPr>
        <p:spPr>
          <a:xfrm>
            <a:off x="589400" y="5464267"/>
            <a:ext cx="9067981" cy="197380"/>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基础功能</a:t>
            </a:r>
            <a:endParaRPr lang="en-US" sz="900" b="1" dirty="0">
              <a:solidFill>
                <a:srgbClr val="000000"/>
              </a:solidFill>
              <a:latin typeface="华文楷体" panose="02010600040101010101" pitchFamily="2" charset="-122"/>
              <a:ea typeface="华文楷体" panose="02010600040101010101" pitchFamily="2" charset="-122"/>
            </a:endParaRPr>
          </a:p>
        </p:txBody>
      </p:sp>
      <p:sp>
        <p:nvSpPr>
          <p:cNvPr id="1051470" name="Pentagon 79"/>
          <p:cNvSpPr/>
          <p:nvPr/>
        </p:nvSpPr>
        <p:spPr>
          <a:xfrm>
            <a:off x="589400" y="5704555"/>
            <a:ext cx="9067981" cy="538924"/>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硬件设施</a:t>
            </a:r>
            <a:endParaRPr lang="en-US" sz="900" b="1" dirty="0">
              <a:solidFill>
                <a:srgbClr val="000000"/>
              </a:solidFill>
              <a:latin typeface="华文楷体" panose="02010600040101010101" pitchFamily="2" charset="-122"/>
              <a:ea typeface="华文楷体" panose="02010600040101010101" pitchFamily="2" charset="-122"/>
            </a:endParaRPr>
          </a:p>
        </p:txBody>
      </p:sp>
      <p:sp>
        <p:nvSpPr>
          <p:cNvPr id="1051471" name="Pentagon 80"/>
          <p:cNvSpPr/>
          <p:nvPr/>
        </p:nvSpPr>
        <p:spPr>
          <a:xfrm>
            <a:off x="589400" y="6276746"/>
            <a:ext cx="9067981" cy="320606"/>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信息安全</a:t>
            </a:r>
            <a:endParaRPr lang="en-US" sz="900" b="1" dirty="0">
              <a:solidFill>
                <a:srgbClr val="000000"/>
              </a:solidFill>
              <a:latin typeface="华文楷体" panose="02010600040101010101" pitchFamily="2" charset="-122"/>
              <a:ea typeface="华文楷体" panose="02010600040101010101" pitchFamily="2" charset="-122"/>
            </a:endParaRPr>
          </a:p>
        </p:txBody>
      </p:sp>
      <p:sp>
        <p:nvSpPr>
          <p:cNvPr id="1051472" name="Pentagon 110"/>
          <p:cNvSpPr/>
          <p:nvPr/>
        </p:nvSpPr>
        <p:spPr>
          <a:xfrm>
            <a:off x="573589" y="3744977"/>
            <a:ext cx="9067981" cy="466559"/>
          </a:xfrm>
          <a:prstGeom prst="homePlate">
            <a:avLst/>
          </a:prstGeom>
          <a:solidFill>
            <a:srgbClr val="AFE8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r>
              <a:rPr lang="zh-CN" altLang="en-US" sz="900" b="1" dirty="0">
                <a:solidFill>
                  <a:srgbClr val="000000"/>
                </a:solidFill>
                <a:latin typeface="华文楷体" panose="02010600040101010101" pitchFamily="2" charset="-122"/>
              </a:rPr>
              <a:t>业务过程管理</a:t>
            </a:r>
            <a:endParaRPr lang="en-US" altLang="zh-CN" sz="900" b="1" dirty="0">
              <a:solidFill>
                <a:srgbClr val="000000"/>
              </a:solidFill>
              <a:latin typeface="华文楷体" panose="02010600040101010101" pitchFamily="2" charset="-122"/>
            </a:endParaRPr>
          </a:p>
        </p:txBody>
      </p:sp>
      <p:graphicFrame>
        <p:nvGraphicFramePr>
          <p:cNvPr id="4194331" name="Table 5"/>
          <p:cNvGraphicFramePr>
            <a:graphicFrameLocks noGrp="1"/>
          </p:cNvGraphicFramePr>
          <p:nvPr/>
        </p:nvGraphicFramePr>
        <p:xfrm>
          <a:off x="1360916" y="1044786"/>
          <a:ext cx="8008800" cy="280837"/>
        </p:xfrm>
        <a:graphic>
          <a:graphicData uri="http://schemas.openxmlformats.org/drawingml/2006/table">
            <a:tbl>
              <a:tblPr firstRow="1" bandRow="1">
                <a:tableStyleId>{5C22544A-7EE6-4342-B048-85BDC9FD1C3A}</a:tableStyleId>
              </a:tblPr>
              <a:tblGrid>
                <a:gridCol w="400440"/>
                <a:gridCol w="400440"/>
                <a:gridCol w="400440"/>
                <a:gridCol w="400440"/>
                <a:gridCol w="400440"/>
                <a:gridCol w="400440"/>
                <a:gridCol w="400440"/>
                <a:gridCol w="400440"/>
                <a:gridCol w="400440"/>
                <a:gridCol w="400440"/>
                <a:gridCol w="400440"/>
                <a:gridCol w="400440"/>
                <a:gridCol w="400440"/>
                <a:gridCol w="400440"/>
                <a:gridCol w="400440"/>
                <a:gridCol w="400440"/>
                <a:gridCol w="400440"/>
                <a:gridCol w="400440"/>
                <a:gridCol w="400440"/>
                <a:gridCol w="400440"/>
              </a:tblGrid>
              <a:tr h="280837">
                <a:tc>
                  <a:txBody>
                    <a:bodyPr/>
                    <a:p>
                      <a:r>
                        <a:rPr lang="en-US" altLang="zh-CN" sz="1200" dirty="0">
                          <a:latin typeface="华文楷体" panose="02010600040101010101" pitchFamily="2" charset="-122"/>
                          <a:ea typeface="华文楷体" panose="02010600040101010101" pitchFamily="2" charset="-122"/>
                        </a:rPr>
                        <a:t>Q4</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Q1</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Q2</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Q3</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Q4</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Q1</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Q2</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Q3</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Q4</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Q1</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Q2</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Q3</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Q4</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Q1</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Q2</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Q3</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Q4</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Q1</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Q2</a:t>
                      </a:r>
                      <a:endParaRPr lang="en-US" sz="1200" dirty="0">
                        <a:latin typeface="华文楷体" panose="02010600040101010101" pitchFamily="2" charset="-122"/>
                        <a:ea typeface="华文楷体" panose="02010600040101010101" pitchFamily="2" charset="-122"/>
                      </a:endParaRPr>
                    </a:p>
                  </a:txBody>
                  <a:tcPr/>
                </a:tc>
                <a:tc>
                  <a:txBody>
                    <a:bodyPr/>
                    <a:p>
                      <a:r>
                        <a:rPr lang="en-US" altLang="zh-CN" sz="1200" dirty="0">
                          <a:latin typeface="华文楷体" panose="02010600040101010101" pitchFamily="2" charset="-122"/>
                          <a:ea typeface="华文楷体" panose="02010600040101010101" pitchFamily="2" charset="-122"/>
                        </a:rPr>
                        <a:t>Q3</a:t>
                      </a:r>
                      <a:endParaRPr lang="en-US" sz="1200" dirty="0">
                        <a:latin typeface="华文楷体" panose="02010600040101010101" pitchFamily="2" charset="-122"/>
                        <a:ea typeface="华文楷体" panose="02010600040101010101" pitchFamily="2" charset="-122"/>
                      </a:endParaRPr>
                    </a:p>
                  </a:txBody>
                  <a:tcPr/>
                </a:tc>
              </a:tr>
            </a:tbl>
          </a:graphicData>
        </a:graphic>
      </p:graphicFrame>
      <p:sp>
        <p:nvSpPr>
          <p:cNvPr id="1051473" name="Title 1"/>
          <p:cNvSpPr>
            <a:spLocks noGrp="1"/>
          </p:cNvSpPr>
          <p:nvPr>
            <p:ph type="title"/>
          </p:nvPr>
        </p:nvSpPr>
        <p:spPr/>
        <p:txBody>
          <a:bodyPr/>
          <a:p>
            <a:r>
              <a:rPr lang="zh-CN" altLang="en-US" dirty="0"/>
              <a:t>信息化路线图</a:t>
            </a:r>
            <a:endParaRPr lang="en-US" dirty="0"/>
          </a:p>
        </p:txBody>
      </p:sp>
      <p:sp>
        <p:nvSpPr>
          <p:cNvPr id="1051474" name="Pentagon 3"/>
          <p:cNvSpPr/>
          <p:nvPr/>
        </p:nvSpPr>
        <p:spPr>
          <a:xfrm>
            <a:off x="1360912" y="776673"/>
            <a:ext cx="3315828" cy="303190"/>
          </a:xfrm>
          <a:prstGeom prst="homePlat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rPr>
              <a:t>打通主干道，筑基“</a:t>
            </a:r>
            <a:r>
              <a:rPr lang="en-US" altLang="zh-CN" sz="1200" b="1" dirty="0">
                <a:solidFill>
                  <a:srgbClr val="FFFFFF"/>
                </a:solidFill>
                <a:latin typeface="华文楷体" panose="02010600040101010101" pitchFamily="2" charset="-122"/>
              </a:rPr>
              <a:t>2025</a:t>
            </a:r>
            <a:r>
              <a:rPr lang="zh-CN" altLang="en-US" sz="1200" b="1" dirty="0">
                <a:solidFill>
                  <a:srgbClr val="FFFFFF"/>
                </a:solidFill>
                <a:latin typeface="华文楷体" panose="02010600040101010101" pitchFamily="2" charset="-122"/>
              </a:rPr>
              <a:t>”</a:t>
            </a:r>
            <a:endParaRPr lang="en-US" altLang="zh-CN" sz="1200" b="1" dirty="0">
              <a:solidFill>
                <a:srgbClr val="FFFFFF"/>
              </a:solidFill>
              <a:latin typeface="华文楷体" panose="02010600040101010101" pitchFamily="2" charset="-122"/>
            </a:endParaRPr>
          </a:p>
        </p:txBody>
      </p:sp>
      <p:sp>
        <p:nvSpPr>
          <p:cNvPr id="1051475" name="Chevron 4"/>
          <p:cNvSpPr/>
          <p:nvPr/>
        </p:nvSpPr>
        <p:spPr>
          <a:xfrm>
            <a:off x="4584571" y="777536"/>
            <a:ext cx="3290639" cy="308343"/>
          </a:xfrm>
          <a:prstGeom prst="chevron">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rPr>
              <a:t>整合周边系统，布局“</a:t>
            </a:r>
            <a:r>
              <a:rPr lang="en-US" altLang="zh-CN" sz="1200" b="1" dirty="0">
                <a:solidFill>
                  <a:srgbClr val="FFFFFF"/>
                </a:solidFill>
                <a:latin typeface="华文楷体" panose="02010600040101010101" pitchFamily="2" charset="-122"/>
              </a:rPr>
              <a:t>2025</a:t>
            </a:r>
            <a:r>
              <a:rPr lang="zh-CN" altLang="en-US" sz="1200" b="1" dirty="0">
                <a:solidFill>
                  <a:srgbClr val="FFFFFF"/>
                </a:solidFill>
                <a:latin typeface="华文楷体" panose="02010600040101010101" pitchFamily="2" charset="-122"/>
              </a:rPr>
              <a:t>”</a:t>
            </a:r>
            <a:endParaRPr lang="en-US" sz="1200" b="1" dirty="0">
              <a:solidFill>
                <a:srgbClr val="FFFFFF"/>
              </a:solidFill>
              <a:latin typeface="华文楷体" panose="02010600040101010101" pitchFamily="2" charset="-122"/>
              <a:ea typeface="华文楷体" panose="02010600040101010101" pitchFamily="2" charset="-122"/>
            </a:endParaRPr>
          </a:p>
        </p:txBody>
      </p:sp>
      <p:sp>
        <p:nvSpPr>
          <p:cNvPr id="1051476" name="Chevron 82"/>
          <p:cNvSpPr/>
          <p:nvPr/>
        </p:nvSpPr>
        <p:spPr>
          <a:xfrm>
            <a:off x="7767707" y="777536"/>
            <a:ext cx="1602009" cy="308343"/>
          </a:xfrm>
          <a:prstGeom prst="chevron">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rPr>
              <a:t>融合创新，初赢“</a:t>
            </a:r>
            <a:r>
              <a:rPr lang="en-US" altLang="zh-CN" sz="1200" b="1" dirty="0">
                <a:solidFill>
                  <a:srgbClr val="FFFFFF"/>
                </a:solidFill>
                <a:latin typeface="华文楷体" panose="02010600040101010101" pitchFamily="2" charset="-122"/>
              </a:rPr>
              <a:t>2025</a:t>
            </a:r>
            <a:r>
              <a:rPr lang="zh-CN" altLang="en-US" sz="1200" b="1" dirty="0">
                <a:solidFill>
                  <a:srgbClr val="FFFFFF"/>
                </a:solidFill>
                <a:latin typeface="华文楷体" panose="02010600040101010101" pitchFamily="2" charset="-122"/>
              </a:rPr>
              <a:t>”</a:t>
            </a:r>
            <a:endParaRPr lang="en-US" altLang="zh-CN" sz="1200" b="1" dirty="0">
              <a:solidFill>
                <a:srgbClr val="FFFFFF"/>
              </a:solidFill>
              <a:latin typeface="华文楷体" panose="02010600040101010101" pitchFamily="2" charset="-122"/>
            </a:endParaRPr>
          </a:p>
        </p:txBody>
      </p:sp>
      <p:sp>
        <p:nvSpPr>
          <p:cNvPr id="1051477" name="文本框 19"/>
          <p:cNvSpPr txBox="1"/>
          <p:nvPr/>
        </p:nvSpPr>
        <p:spPr>
          <a:xfrm>
            <a:off x="738745"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2017.10</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78" name="文本框 19"/>
          <p:cNvSpPr txBox="1"/>
          <p:nvPr/>
        </p:nvSpPr>
        <p:spPr>
          <a:xfrm>
            <a:off x="2831306"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2019.1</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79" name="文本框 19"/>
          <p:cNvSpPr txBox="1"/>
          <p:nvPr/>
        </p:nvSpPr>
        <p:spPr>
          <a:xfrm>
            <a:off x="8758251"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2022.9</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80" name="文本框 19"/>
          <p:cNvSpPr txBox="1"/>
          <p:nvPr/>
        </p:nvSpPr>
        <p:spPr>
          <a:xfrm>
            <a:off x="1272822"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2018.1</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81" name="文本框 19"/>
          <p:cNvSpPr txBox="1"/>
          <p:nvPr/>
        </p:nvSpPr>
        <p:spPr>
          <a:xfrm>
            <a:off x="4470927"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2020.1</a:t>
            </a:r>
            <a:endParaRPr lang="en-US" sz="1000" b="1" dirty="0">
              <a:solidFill>
                <a:srgbClr val="002060"/>
              </a:solidFill>
              <a:latin typeface="华文楷体" panose="02010600040101010101" pitchFamily="2" charset="-122"/>
              <a:ea typeface="华文楷体" panose="02010600040101010101" pitchFamily="2" charset="-122"/>
            </a:endParaRPr>
          </a:p>
        </p:txBody>
      </p:sp>
      <p:cxnSp>
        <p:nvCxnSpPr>
          <p:cNvPr id="3146159" name="Straight Connector 102"/>
          <p:cNvCxnSpPr/>
          <p:nvPr/>
        </p:nvCxnSpPr>
        <p:spPr>
          <a:xfrm>
            <a:off x="1735893" y="1107511"/>
            <a:ext cx="1554" cy="169029"/>
          </a:xfrm>
          <a:prstGeom prst="line">
            <a:avLst/>
          </a:prstGeom>
          <a:ln w="28575">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46160" name="Straight Connector 97"/>
          <p:cNvCxnSpPr/>
          <p:nvPr/>
        </p:nvCxnSpPr>
        <p:spPr>
          <a:xfrm>
            <a:off x="3344954" y="1093597"/>
            <a:ext cx="1554" cy="169029"/>
          </a:xfrm>
          <a:prstGeom prst="line">
            <a:avLst/>
          </a:prstGeom>
          <a:ln w="28575">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46161" name="Straight Connector 106"/>
          <p:cNvCxnSpPr/>
          <p:nvPr/>
        </p:nvCxnSpPr>
        <p:spPr>
          <a:xfrm>
            <a:off x="4954015" y="1104338"/>
            <a:ext cx="1554" cy="169029"/>
          </a:xfrm>
          <a:prstGeom prst="line">
            <a:avLst/>
          </a:prstGeom>
          <a:ln w="28575">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46162" name="Straight Connector 111"/>
          <p:cNvCxnSpPr/>
          <p:nvPr/>
        </p:nvCxnSpPr>
        <p:spPr>
          <a:xfrm>
            <a:off x="6550354" y="1092254"/>
            <a:ext cx="1554" cy="169029"/>
          </a:xfrm>
          <a:prstGeom prst="line">
            <a:avLst/>
          </a:prstGeom>
          <a:ln w="28575">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46163" name="Straight Connector 113"/>
          <p:cNvCxnSpPr/>
          <p:nvPr/>
        </p:nvCxnSpPr>
        <p:spPr>
          <a:xfrm>
            <a:off x="8171591" y="1104338"/>
            <a:ext cx="1554" cy="169029"/>
          </a:xfrm>
          <a:prstGeom prst="line">
            <a:avLst/>
          </a:prstGeom>
          <a:ln w="28575">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051482" name="文本框 19"/>
          <p:cNvSpPr txBox="1"/>
          <p:nvPr/>
        </p:nvSpPr>
        <p:spPr>
          <a:xfrm>
            <a:off x="5951904" y="53488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2021.1</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83" name="文本框 19"/>
          <p:cNvSpPr txBox="1"/>
          <p:nvPr/>
        </p:nvSpPr>
        <p:spPr>
          <a:xfrm>
            <a:off x="7598672" y="525661"/>
            <a:ext cx="899133" cy="261610"/>
          </a:xfrm>
          <a:prstGeom prst="rect">
            <a:avLst/>
          </a:prstGeom>
          <a:noFill/>
        </p:spPr>
        <p:txBody>
          <a:bodyPr wrap="square" rtlCol="0">
            <a:spAutoFit/>
          </a:bodyPr>
          <a:p>
            <a:pPr algn="ctr" fontAlgn="base">
              <a:lnSpc>
                <a:spcPct val="110000"/>
              </a:lnSpc>
              <a:spcBef>
                <a:spcPts val="300"/>
              </a:spcBef>
              <a:spcAft>
                <a:spcPct val="0"/>
              </a:spcAft>
            </a:pPr>
            <a:r>
              <a:rPr lang="en-US" altLang="zh-CN" sz="1000" b="1" dirty="0">
                <a:solidFill>
                  <a:srgbClr val="002060"/>
                </a:solidFill>
                <a:latin typeface="华文楷体" panose="02010600040101010101" pitchFamily="2" charset="-122"/>
              </a:rPr>
              <a:t>2022.1</a:t>
            </a:r>
            <a:endParaRPr lang="en-US" sz="1000" b="1" dirty="0">
              <a:solidFill>
                <a:srgbClr val="002060"/>
              </a:solidFill>
              <a:latin typeface="华文楷体" panose="02010600040101010101" pitchFamily="2" charset="-122"/>
              <a:ea typeface="华文楷体" panose="02010600040101010101" pitchFamily="2" charset="-122"/>
            </a:endParaRPr>
          </a:p>
        </p:txBody>
      </p:sp>
      <p:sp>
        <p:nvSpPr>
          <p:cNvPr id="1051484" name="Pentagon 101"/>
          <p:cNvSpPr/>
          <p:nvPr/>
        </p:nvSpPr>
        <p:spPr>
          <a:xfrm>
            <a:off x="-15552" y="1189008"/>
            <a:ext cx="589141" cy="367784"/>
          </a:xfrm>
          <a:prstGeom prst="homePlate">
            <a:avLst>
              <a:gd name="adj" fmla="val 18922"/>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rPr>
              <a:t>协同管理</a:t>
            </a:r>
            <a:endParaRPr lang="en-US" sz="1200" b="1" dirty="0">
              <a:solidFill>
                <a:srgbClr val="FFFFFF"/>
              </a:solidFill>
              <a:latin typeface="华文楷体" panose="02010600040101010101" pitchFamily="2" charset="-122"/>
            </a:endParaRPr>
          </a:p>
        </p:txBody>
      </p:sp>
      <p:sp>
        <p:nvSpPr>
          <p:cNvPr id="1051485" name="Rectangle 166"/>
          <p:cNvSpPr/>
          <p:nvPr/>
        </p:nvSpPr>
        <p:spPr>
          <a:xfrm>
            <a:off x="2390183" y="4376124"/>
            <a:ext cx="2208479" cy="265744"/>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数字化营销服务平台二期</a:t>
            </a:r>
            <a:endParaRPr lang="en-US" altLang="zh-CN" sz="800" dirty="0">
              <a:solidFill>
                <a:srgbClr val="000000"/>
              </a:solidFill>
              <a:latin typeface="华文楷体" panose="02010600040101010101" pitchFamily="2" charset="-122"/>
            </a:endParaRPr>
          </a:p>
        </p:txBody>
      </p:sp>
      <p:sp>
        <p:nvSpPr>
          <p:cNvPr id="1051486" name="Rectangle 74"/>
          <p:cNvSpPr/>
          <p:nvPr/>
        </p:nvSpPr>
        <p:spPr>
          <a:xfrm>
            <a:off x="1827342" y="3024013"/>
            <a:ext cx="2549594" cy="371275"/>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487" name="Pentagon 83"/>
          <p:cNvSpPr/>
          <p:nvPr/>
        </p:nvSpPr>
        <p:spPr>
          <a:xfrm>
            <a:off x="-15551" y="1601857"/>
            <a:ext cx="589142" cy="2609680"/>
          </a:xfrm>
          <a:prstGeom prst="homePlate">
            <a:avLst>
              <a:gd name="adj" fmla="val 13785"/>
            </a:avLst>
          </a:prstGeom>
          <a:solidFill>
            <a:schemeClr val="accent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ea typeface="华文楷体" panose="02010600040101010101" pitchFamily="2" charset="-122"/>
              </a:rPr>
              <a:t>补课</a:t>
            </a:r>
            <a:endParaRPr lang="en-US" sz="1200" b="1" dirty="0">
              <a:solidFill>
                <a:srgbClr val="FFFFFF"/>
              </a:solidFill>
              <a:latin typeface="华文楷体" panose="02010600040101010101" pitchFamily="2" charset="-122"/>
              <a:ea typeface="华文楷体" panose="02010600040101010101" pitchFamily="2" charset="-122"/>
            </a:endParaRPr>
          </a:p>
        </p:txBody>
      </p:sp>
      <p:sp>
        <p:nvSpPr>
          <p:cNvPr id="1051488" name="Pentagon 89"/>
          <p:cNvSpPr/>
          <p:nvPr/>
        </p:nvSpPr>
        <p:spPr>
          <a:xfrm>
            <a:off x="-15551" y="4333150"/>
            <a:ext cx="589142" cy="690807"/>
          </a:xfrm>
          <a:prstGeom prst="homePlate">
            <a:avLst>
              <a:gd name="adj" fmla="val 15078"/>
            </a:avLst>
          </a:prstGeom>
          <a:solidFill>
            <a:srgbClr val="00B05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ea typeface="华文楷体" panose="02010600040101010101" pitchFamily="2" charset="-122"/>
              </a:rPr>
              <a:t>创新</a:t>
            </a:r>
            <a:endParaRPr lang="en-US" sz="1200" b="1" dirty="0">
              <a:solidFill>
                <a:srgbClr val="FFFFFF"/>
              </a:solidFill>
              <a:latin typeface="华文楷体" panose="02010600040101010101" pitchFamily="2" charset="-122"/>
              <a:ea typeface="华文楷体" panose="02010600040101010101" pitchFamily="2" charset="-122"/>
            </a:endParaRPr>
          </a:p>
        </p:txBody>
      </p:sp>
      <p:sp>
        <p:nvSpPr>
          <p:cNvPr id="1051489" name="Pentagon 108"/>
          <p:cNvSpPr/>
          <p:nvPr/>
        </p:nvSpPr>
        <p:spPr>
          <a:xfrm>
            <a:off x="-15551" y="5102492"/>
            <a:ext cx="589142" cy="1494860"/>
          </a:xfrm>
          <a:prstGeom prst="homePlate">
            <a:avLst>
              <a:gd name="adj" fmla="val 16371"/>
            </a:avLst>
          </a:prstGeom>
          <a:solidFill>
            <a:schemeClr val="tx1">
              <a:lumMod val="50000"/>
              <a:lumOff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b="1" dirty="0">
                <a:solidFill>
                  <a:srgbClr val="FFFFFF"/>
                </a:solidFill>
                <a:latin typeface="华文楷体" panose="02010600040101010101" pitchFamily="2" charset="-122"/>
              </a:rPr>
              <a:t>基础支撑</a:t>
            </a:r>
            <a:endParaRPr lang="en-US" sz="1200" b="1" dirty="0">
              <a:solidFill>
                <a:srgbClr val="FFFFFF"/>
              </a:solidFill>
              <a:latin typeface="华文楷体" panose="02010600040101010101" pitchFamily="2" charset="-122"/>
              <a:ea typeface="华文楷体" panose="02010600040101010101" pitchFamily="2" charset="-122"/>
            </a:endParaRPr>
          </a:p>
        </p:txBody>
      </p:sp>
      <p:cxnSp>
        <p:nvCxnSpPr>
          <p:cNvPr id="3146164" name="Straight Connector 112"/>
          <p:cNvCxnSpPr/>
          <p:nvPr/>
        </p:nvCxnSpPr>
        <p:spPr>
          <a:xfrm>
            <a:off x="8312" y="4289751"/>
            <a:ext cx="9690656" cy="0"/>
          </a:xfrm>
          <a:prstGeom prst="line">
            <a:avLst/>
          </a:prstGeom>
          <a:ln>
            <a:solidFill>
              <a:schemeClr val="tx1"/>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65" name="Straight Connector 114"/>
          <p:cNvCxnSpPr/>
          <p:nvPr/>
        </p:nvCxnSpPr>
        <p:spPr>
          <a:xfrm>
            <a:off x="8312" y="5070762"/>
            <a:ext cx="9690656" cy="0"/>
          </a:xfrm>
          <a:prstGeom prst="line">
            <a:avLst/>
          </a:prstGeom>
          <a:ln>
            <a:solidFill>
              <a:schemeClr val="tx1"/>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1490" name="文本框 19"/>
          <p:cNvSpPr txBox="1"/>
          <p:nvPr/>
        </p:nvSpPr>
        <p:spPr>
          <a:xfrm>
            <a:off x="1332329" y="1638463"/>
            <a:ext cx="1590268" cy="400836"/>
          </a:xfrm>
          <a:prstGeom prst="rect">
            <a:avLst/>
          </a:prstGeom>
          <a:solidFill>
            <a:schemeClr val="accent6"/>
          </a:solidFill>
        </p:spPr>
        <p:txBody>
          <a:bodyPr wrap="square" rtlCol="0" anchor="ctr">
            <a:noAutofit/>
          </a:bodyPr>
          <a:p>
            <a:r>
              <a:rPr lang="zh-CN" altLang="en-US" sz="800" dirty="0">
                <a:solidFill>
                  <a:srgbClr val="000000"/>
                </a:solidFill>
                <a:latin typeface="华文楷体" panose="02010600040101010101" pitchFamily="2" charset="-122"/>
              </a:rPr>
              <a:t>总部、锅炉、动装试点实施</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491" name="文本框 19"/>
          <p:cNvSpPr txBox="1"/>
          <p:nvPr/>
        </p:nvSpPr>
        <p:spPr>
          <a:xfrm>
            <a:off x="1360911" y="5250791"/>
            <a:ext cx="746458" cy="119906"/>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en-US" altLang="zh-CN" sz="800" b="0" dirty="0">
                <a:solidFill>
                  <a:srgbClr val="000000"/>
                </a:solidFill>
              </a:rPr>
              <a:t>MDM</a:t>
            </a:r>
            <a:endParaRPr lang="en-US" sz="800" b="0" dirty="0">
              <a:solidFill>
                <a:srgbClr val="000000"/>
              </a:solidFill>
            </a:endParaRPr>
          </a:p>
        </p:txBody>
      </p:sp>
      <p:sp>
        <p:nvSpPr>
          <p:cNvPr id="1051492" name="文本框 19"/>
          <p:cNvSpPr txBox="1"/>
          <p:nvPr/>
        </p:nvSpPr>
        <p:spPr>
          <a:xfrm>
            <a:off x="2144688" y="5444573"/>
            <a:ext cx="771309" cy="166824"/>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en-US" altLang="zh-CN" sz="800" b="0" dirty="0">
                <a:solidFill>
                  <a:srgbClr val="000000"/>
                </a:solidFill>
              </a:rPr>
              <a:t>ESB</a:t>
            </a:r>
            <a:endParaRPr lang="en-US" sz="800" b="0" dirty="0">
              <a:solidFill>
                <a:srgbClr val="000000"/>
              </a:solidFill>
            </a:endParaRPr>
          </a:p>
        </p:txBody>
      </p:sp>
      <p:sp>
        <p:nvSpPr>
          <p:cNvPr id="1051493" name="文本框 19"/>
          <p:cNvSpPr txBox="1"/>
          <p:nvPr/>
        </p:nvSpPr>
        <p:spPr>
          <a:xfrm>
            <a:off x="1360911" y="6016942"/>
            <a:ext cx="8102871" cy="188068"/>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数据中心扩容、灾备及私有云建设</a:t>
            </a:r>
            <a:endParaRPr lang="en-US" sz="800" b="0" dirty="0">
              <a:solidFill>
                <a:srgbClr val="000000"/>
              </a:solidFill>
            </a:endParaRPr>
          </a:p>
        </p:txBody>
      </p:sp>
      <p:sp>
        <p:nvSpPr>
          <p:cNvPr id="1051494" name="文本框 19"/>
          <p:cNvSpPr txBox="1"/>
          <p:nvPr/>
        </p:nvSpPr>
        <p:spPr>
          <a:xfrm>
            <a:off x="3751008" y="5444572"/>
            <a:ext cx="841952" cy="180601"/>
          </a:xfrm>
          <a:prstGeom prst="rect">
            <a:avLst/>
          </a:prstGeom>
          <a:solidFill>
            <a:schemeClr val="accent2"/>
          </a:solidFill>
        </p:spPr>
        <p:txBody>
          <a:bodyPr wrap="none" rtlCol="0" anchor="ctr">
            <a:noAutofit/>
          </a:bodyPr>
          <a:lstStyle>
            <a:defPPr>
              <a:defRPr lang="zh-TW"/>
            </a:defPPr>
            <a:lvl1pPr algn="ctr" fontAlgn="base">
              <a:lnSpc>
                <a:spcPct val="110000"/>
              </a:lnSpc>
              <a:spcBef>
                <a:spcPts val="300"/>
              </a:spcBef>
              <a:spcAft>
                <a:spcPct val="0"/>
              </a:spcAft>
              <a:defRPr sz="800" b="0">
                <a:solidFill>
                  <a:srgbClr val="000000"/>
                </a:solidFill>
                <a:latin typeface="华文楷体" panose="02010600040101010101" pitchFamily="2" charset="-122"/>
                <a:ea typeface="华文楷体" panose="02010600040101010101" pitchFamily="2" charset="-122"/>
              </a:defRPr>
            </a:lvl1pPr>
          </a:lstStyle>
          <a:p>
            <a:r>
              <a:rPr lang="zh-CN" altLang="en-US" dirty="0"/>
              <a:t>外部门户整合</a:t>
            </a:r>
            <a:endParaRPr lang="en-US" dirty="0"/>
          </a:p>
        </p:txBody>
      </p:sp>
      <p:sp>
        <p:nvSpPr>
          <p:cNvPr id="1051495" name="文本框 19"/>
          <p:cNvSpPr txBox="1"/>
          <p:nvPr/>
        </p:nvSpPr>
        <p:spPr>
          <a:xfrm>
            <a:off x="6561040" y="1633142"/>
            <a:ext cx="1590532" cy="396405"/>
          </a:xfrm>
          <a:prstGeom prst="rect">
            <a:avLst/>
          </a:prstGeom>
          <a:solidFill>
            <a:schemeClr val="accent6"/>
          </a:solidFill>
        </p:spPr>
        <p:txBody>
          <a:bodyPr wrap="square" rtlCol="0" anchor="ctr">
            <a:noAutofit/>
          </a:bodyPr>
          <a:lstStyle>
            <a:defPPr>
              <a:defRPr lang="en-US"/>
            </a:defPPr>
            <a:lvl1pPr marL="171450" indent="-171450">
              <a:buFont typeface="Arial" panose="020B0604020202020204" pitchFamily="34" charset="0"/>
              <a:buChar char="•"/>
              <a:defRPr sz="1000">
                <a:latin typeface="华文楷体" panose="02010600040101010101" pitchFamily="2" charset="-122"/>
              </a:defRPr>
            </a:lvl1pPr>
          </a:lstStyle>
          <a:p>
            <a:pPr marL="0" indent="0">
              <a:buFont typeface="Arial" panose="020B0604020202020204" pitchFamily="34" charset="0"/>
              <a:buNone/>
            </a:pPr>
            <a:r>
              <a:rPr lang="zh-CN" altLang="en-US" sz="800" dirty="0">
                <a:solidFill>
                  <a:srgbClr val="000000"/>
                </a:solidFill>
              </a:rPr>
              <a:t>电机、国际、佳电的异构</a:t>
            </a:r>
            <a:r>
              <a:rPr lang="zh-CN" altLang="en-US" sz="800">
                <a:solidFill>
                  <a:srgbClr val="000000"/>
                </a:solidFill>
              </a:rPr>
              <a:t>平台统一</a:t>
            </a:r>
            <a:endParaRPr lang="zh-CN" altLang="en-US" sz="800" dirty="0">
              <a:solidFill>
                <a:srgbClr val="000000"/>
              </a:solidFill>
            </a:endParaRPr>
          </a:p>
        </p:txBody>
      </p:sp>
      <p:sp>
        <p:nvSpPr>
          <p:cNvPr id="1051496" name="文本框 19"/>
          <p:cNvSpPr txBox="1"/>
          <p:nvPr/>
        </p:nvSpPr>
        <p:spPr>
          <a:xfrm>
            <a:off x="1334845" y="2115459"/>
            <a:ext cx="1581152" cy="276323"/>
          </a:xfrm>
          <a:prstGeom prst="rect">
            <a:avLst/>
          </a:prstGeom>
          <a:solidFill>
            <a:schemeClr val="accent2"/>
          </a:solidFill>
        </p:spPr>
        <p:txBody>
          <a:bodyPr wrap="square" rtlCol="0" anchor="ctr">
            <a:noAutofit/>
          </a:bodyPr>
          <a:p>
            <a:r>
              <a:rPr lang="en-US" altLang="zh-CN" sz="800" dirty="0">
                <a:solidFill>
                  <a:srgbClr val="000000"/>
                </a:solidFill>
                <a:latin typeface="华文楷体" panose="02010600040101010101" pitchFamily="2" charset="-122"/>
              </a:rPr>
              <a:t>HR</a:t>
            </a:r>
            <a:r>
              <a:rPr lang="zh-CN" altLang="en-US" sz="800" dirty="0">
                <a:solidFill>
                  <a:srgbClr val="000000"/>
                </a:solidFill>
                <a:latin typeface="华文楷体" panose="02010600040101010101" pitchFamily="2" charset="-122"/>
              </a:rPr>
              <a:t>：薪酬、绩效、考勤</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497" name="文本框 19"/>
          <p:cNvSpPr txBox="1"/>
          <p:nvPr/>
        </p:nvSpPr>
        <p:spPr>
          <a:xfrm>
            <a:off x="2976255" y="2106632"/>
            <a:ext cx="1613515" cy="280432"/>
          </a:xfrm>
          <a:prstGeom prst="rect">
            <a:avLst/>
          </a:prstGeom>
          <a:solidFill>
            <a:schemeClr val="accent2"/>
          </a:solidFill>
        </p:spPr>
        <p:txBody>
          <a:bodyPr wrap="square" rtlCol="0" anchor="ctr">
            <a:noAutofit/>
          </a:bodyPr>
          <a:p>
            <a:pPr algn="ctr"/>
            <a:r>
              <a:rPr lang="en-US" altLang="zh-CN" sz="800" dirty="0">
                <a:solidFill>
                  <a:srgbClr val="000000"/>
                </a:solidFill>
                <a:latin typeface="华文楷体" panose="02010600040101010101" pitchFamily="2" charset="-122"/>
              </a:rPr>
              <a:t>HR</a:t>
            </a:r>
            <a:r>
              <a:rPr lang="zh-CN" altLang="en-US" sz="800" dirty="0">
                <a:solidFill>
                  <a:srgbClr val="000000"/>
                </a:solidFill>
                <a:latin typeface="华文楷体" panose="02010600040101010101" pitchFamily="2" charset="-122"/>
              </a:rPr>
              <a:t>：招聘、培训、员工自助</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498" name="Rectangle 125"/>
          <p:cNvSpPr/>
          <p:nvPr/>
        </p:nvSpPr>
        <p:spPr>
          <a:xfrm>
            <a:off x="3852835" y="2508629"/>
            <a:ext cx="717124" cy="124564"/>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财务合并</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499" name="Rectangle 127"/>
          <p:cNvSpPr/>
          <p:nvPr/>
        </p:nvSpPr>
        <p:spPr>
          <a:xfrm>
            <a:off x="4630600" y="2600355"/>
            <a:ext cx="721480" cy="323127"/>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财务共享</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0" name="Rectangle 130"/>
          <p:cNvSpPr/>
          <p:nvPr/>
        </p:nvSpPr>
        <p:spPr>
          <a:xfrm>
            <a:off x="5385048" y="2768459"/>
            <a:ext cx="1158498" cy="156485"/>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全面预算</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1" name="Rectangle 134"/>
          <p:cNvSpPr/>
          <p:nvPr/>
        </p:nvSpPr>
        <p:spPr>
          <a:xfrm>
            <a:off x="7812405" y="2798918"/>
            <a:ext cx="788836" cy="124564"/>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税务管理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2" name="Rectangle 136"/>
          <p:cNvSpPr/>
          <p:nvPr/>
        </p:nvSpPr>
        <p:spPr>
          <a:xfrm>
            <a:off x="5373115" y="3027492"/>
            <a:ext cx="872970" cy="258355"/>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供应商关系</a:t>
            </a:r>
            <a:endParaRPr lang="en-US" altLang="zh-CN" sz="800" dirty="0">
              <a:solidFill>
                <a:srgbClr val="000000"/>
              </a:solidFill>
              <a:latin typeface="华文楷体" panose="02010600040101010101" pitchFamily="2" charset="-122"/>
            </a:endParaRPr>
          </a:p>
          <a:p>
            <a:pPr algn="ctr"/>
            <a:r>
              <a:rPr lang="zh-CN" altLang="en-US" sz="800" dirty="0">
                <a:solidFill>
                  <a:srgbClr val="000000"/>
                </a:solidFill>
                <a:latin typeface="华文楷体" panose="02010600040101010101" pitchFamily="2" charset="-122"/>
              </a:rPr>
              <a:t>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3" name="Rectangle 137"/>
          <p:cNvSpPr/>
          <p:nvPr/>
        </p:nvSpPr>
        <p:spPr>
          <a:xfrm>
            <a:off x="2533392" y="3473823"/>
            <a:ext cx="716727" cy="139316"/>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档案管理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4" name="Rectangle 138"/>
          <p:cNvSpPr/>
          <p:nvPr/>
        </p:nvSpPr>
        <p:spPr>
          <a:xfrm>
            <a:off x="7013672" y="3477908"/>
            <a:ext cx="720000" cy="124564"/>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法务管理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5" name="Rectangle 139"/>
          <p:cNvSpPr/>
          <p:nvPr/>
        </p:nvSpPr>
        <p:spPr>
          <a:xfrm>
            <a:off x="4635023" y="3398842"/>
            <a:ext cx="723921" cy="240105"/>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科研项目管理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6" name="Rectangle 140"/>
          <p:cNvSpPr/>
          <p:nvPr/>
        </p:nvSpPr>
        <p:spPr>
          <a:xfrm>
            <a:off x="7822294" y="3477908"/>
            <a:ext cx="720000" cy="124564"/>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审计管理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07" name="文本框 19"/>
          <p:cNvSpPr txBox="1"/>
          <p:nvPr/>
        </p:nvSpPr>
        <p:spPr>
          <a:xfrm>
            <a:off x="1870119" y="3050708"/>
            <a:ext cx="774721" cy="322033"/>
          </a:xfrm>
          <a:prstGeom prst="rect">
            <a:avLst/>
          </a:prstGeom>
          <a:noFill/>
          <a:ln w="3175">
            <a:solidFill>
              <a:schemeClr val="tx1"/>
            </a:solidFill>
            <a:prstDash val="sysDot"/>
          </a:ln>
        </p:spPr>
        <p:style>
          <a:lnRef idx="3">
            <a:schemeClr val="lt1"/>
          </a:lnRef>
          <a:fillRef idx="1">
            <a:schemeClr val="accent2"/>
          </a:fillRef>
          <a:effectRef idx="1">
            <a:schemeClr val="accent2"/>
          </a:effectRef>
          <a:fontRef idx="minor">
            <a:schemeClr val="lt1"/>
          </a:fontRef>
        </p:style>
        <p:txBody>
          <a:bodyPr wrap="square" rtlCol="0" anchor="ctr">
            <a:noAutofit/>
          </a:bodyPr>
          <a:lstStyle>
            <a:defPPr>
              <a:defRPr lang="en-US"/>
            </a:defPPr>
            <a:lvl1pPr algn="ctr">
              <a:defRPr sz="1000">
                <a:solidFill>
                  <a:srgbClr val="000000"/>
                </a:solidFill>
                <a:latin typeface="华文楷体" panose="02010600040101010101" pitchFamily="2" charset="-122"/>
                <a:ea typeface="华文楷体" panose="02010600040101010101" pitchFamily="2" charset="-122"/>
              </a:defRPr>
            </a:lvl1pPr>
          </a:lstStyle>
          <a:p>
            <a:r>
              <a:rPr lang="en-US" altLang="zh-CN" sz="800" dirty="0"/>
              <a:t>OA</a:t>
            </a:r>
            <a:r>
              <a:rPr lang="zh-CN" altLang="en-US" sz="800" dirty="0"/>
              <a:t>：锅炉、汽轮、动装、动力科贸</a:t>
            </a:r>
            <a:endParaRPr lang="en-US" sz="800" dirty="0"/>
          </a:p>
        </p:txBody>
      </p:sp>
      <p:sp>
        <p:nvSpPr>
          <p:cNvPr id="1051508" name="文本框 19"/>
          <p:cNvSpPr txBox="1"/>
          <p:nvPr/>
        </p:nvSpPr>
        <p:spPr>
          <a:xfrm>
            <a:off x="2730610" y="3053576"/>
            <a:ext cx="1579253" cy="313307"/>
          </a:xfrm>
          <a:prstGeom prst="rect">
            <a:avLst/>
          </a:prstGeom>
          <a:noFill/>
          <a:ln w="3175">
            <a:solidFill>
              <a:schemeClr val="tx1"/>
            </a:solidFill>
            <a:prstDash val="sysDot"/>
          </a:ln>
        </p:spPr>
        <p:style>
          <a:lnRef idx="3">
            <a:schemeClr val="lt1"/>
          </a:lnRef>
          <a:fillRef idx="1">
            <a:schemeClr val="accent2"/>
          </a:fillRef>
          <a:effectRef idx="1">
            <a:schemeClr val="accent2"/>
          </a:effectRef>
          <a:fontRef idx="minor">
            <a:schemeClr val="lt1"/>
          </a:fontRef>
        </p:style>
        <p:txBody>
          <a:bodyPr wrap="square" rtlCol="0" anchor="ctr">
            <a:noAutofit/>
          </a:bodyPr>
          <a:lstStyle>
            <a:defPPr>
              <a:defRPr lang="en-US"/>
            </a:defPPr>
            <a:lvl1pPr algn="ctr">
              <a:defRPr sz="1000">
                <a:solidFill>
                  <a:srgbClr val="000000"/>
                </a:solidFill>
                <a:latin typeface="华文楷体" panose="02010600040101010101" pitchFamily="2" charset="-122"/>
                <a:ea typeface="华文楷体" panose="02010600040101010101" pitchFamily="2" charset="-122"/>
              </a:defRPr>
            </a:lvl1pPr>
          </a:lstStyle>
          <a:p>
            <a:r>
              <a:rPr lang="en-US" altLang="zh-CN" sz="800" dirty="0"/>
              <a:t>OA</a:t>
            </a:r>
            <a:r>
              <a:rPr lang="zh-CN" altLang="en-US" sz="800" dirty="0"/>
              <a:t>：其他全部</a:t>
            </a:r>
            <a:endParaRPr lang="en-US" sz="800" dirty="0"/>
          </a:p>
        </p:txBody>
      </p:sp>
      <p:sp>
        <p:nvSpPr>
          <p:cNvPr id="1051509" name="Rectangle 161"/>
          <p:cNvSpPr/>
          <p:nvPr/>
        </p:nvSpPr>
        <p:spPr>
          <a:xfrm>
            <a:off x="7845440" y="4366252"/>
            <a:ext cx="1618342" cy="266363"/>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数字化营销服务平台四期</a:t>
            </a:r>
            <a:endParaRPr lang="en-US" altLang="zh-CN" sz="800" dirty="0">
              <a:solidFill>
                <a:srgbClr val="000000"/>
              </a:solidFill>
              <a:latin typeface="华文楷体" panose="02010600040101010101" pitchFamily="2" charset="-122"/>
            </a:endParaRPr>
          </a:p>
        </p:txBody>
      </p:sp>
      <p:sp>
        <p:nvSpPr>
          <p:cNvPr id="1051510" name="文本框 19"/>
          <p:cNvSpPr txBox="1"/>
          <p:nvPr/>
        </p:nvSpPr>
        <p:spPr>
          <a:xfrm>
            <a:off x="2648744" y="4817178"/>
            <a:ext cx="1570797" cy="131450"/>
          </a:xfrm>
          <a:prstGeom prst="rect">
            <a:avLst/>
          </a:prstGeom>
          <a:solidFill>
            <a:srgbClr val="7F7F7F"/>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chemeClr val="bg1"/>
                </a:solidFill>
              </a:rPr>
              <a:t>试点智能制造生产单元</a:t>
            </a:r>
            <a:endParaRPr lang="en-US" sz="800" b="0" dirty="0">
              <a:solidFill>
                <a:schemeClr val="bg1"/>
              </a:solidFill>
            </a:endParaRPr>
          </a:p>
        </p:txBody>
      </p:sp>
      <p:sp>
        <p:nvSpPr>
          <p:cNvPr id="1051511" name="文本框 19"/>
          <p:cNvSpPr txBox="1"/>
          <p:nvPr/>
        </p:nvSpPr>
        <p:spPr>
          <a:xfrm>
            <a:off x="5429353" y="4826482"/>
            <a:ext cx="1570797" cy="131450"/>
          </a:xfrm>
          <a:prstGeom prst="rect">
            <a:avLst/>
          </a:prstGeom>
          <a:solidFill>
            <a:srgbClr val="7F7F7F"/>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chemeClr val="bg1"/>
                </a:solidFill>
              </a:rPr>
              <a:t>试点智能制造示范车间</a:t>
            </a:r>
            <a:endParaRPr lang="en-US" sz="800" b="0" dirty="0">
              <a:solidFill>
                <a:schemeClr val="bg1"/>
              </a:solidFill>
            </a:endParaRPr>
          </a:p>
        </p:txBody>
      </p:sp>
      <p:sp>
        <p:nvSpPr>
          <p:cNvPr id="1051512" name="文本框 19"/>
          <p:cNvSpPr txBox="1"/>
          <p:nvPr/>
        </p:nvSpPr>
        <p:spPr>
          <a:xfrm>
            <a:off x="7841426" y="4816202"/>
            <a:ext cx="1570797" cy="142707"/>
          </a:xfrm>
          <a:prstGeom prst="rect">
            <a:avLst/>
          </a:prstGeom>
          <a:solidFill>
            <a:srgbClr val="7F7F7F"/>
          </a:solidFill>
        </p:spPr>
        <p:txBody>
          <a:bodyPr wrap="square" rtlCol="0" anchor="ctr">
            <a:noAutofit/>
          </a:bodyPr>
          <a:lstStyle>
            <a:defPPr>
              <a:defRPr lang="en-US"/>
            </a:defPPr>
            <a:lvl1pPr algn="ctr" fontAlgn="base">
              <a:lnSpc>
                <a:spcPct val="110000"/>
              </a:lnSpc>
              <a:spcBef>
                <a:spcPts val="300"/>
              </a:spcBef>
              <a:spcAft>
                <a:spcPct val="0"/>
              </a:spcAft>
              <a:defRPr sz="1000" b="0">
                <a:solidFill>
                  <a:srgbClr val="000000"/>
                </a:solidFill>
                <a:latin typeface="华文楷体" panose="02010600040101010101" pitchFamily="2" charset="-122"/>
                <a:ea typeface="华文楷体" panose="02010600040101010101" pitchFamily="2" charset="-122"/>
              </a:defRPr>
            </a:lvl1pPr>
          </a:lstStyle>
          <a:p>
            <a:r>
              <a:rPr lang="zh-CN" altLang="en-US" sz="800" dirty="0">
                <a:solidFill>
                  <a:schemeClr val="bg1"/>
                </a:solidFill>
              </a:rPr>
              <a:t>建设柔性生产智能制造中心</a:t>
            </a:r>
            <a:endParaRPr lang="zh-CN" altLang="en-US" sz="800" dirty="0">
              <a:solidFill>
                <a:schemeClr val="bg1"/>
              </a:solidFill>
            </a:endParaRPr>
          </a:p>
        </p:txBody>
      </p:sp>
      <p:sp>
        <p:nvSpPr>
          <p:cNvPr id="1051513" name="文本框 19"/>
          <p:cNvSpPr txBox="1"/>
          <p:nvPr/>
        </p:nvSpPr>
        <p:spPr>
          <a:xfrm>
            <a:off x="2982195" y="1630618"/>
            <a:ext cx="1616467" cy="405085"/>
          </a:xfrm>
          <a:prstGeom prst="rect">
            <a:avLst/>
          </a:prstGeom>
          <a:solidFill>
            <a:schemeClr val="accent6"/>
          </a:solidFill>
        </p:spPr>
        <p:txBody>
          <a:bodyPr wrap="square" rtlCol="0" anchor="ctr">
            <a:noAutofit/>
          </a:bodyPr>
          <a:lstStyle>
            <a:defPPr>
              <a:defRPr lang="en-US"/>
            </a:defPPr>
            <a:lvl1pPr algn="ctr">
              <a:defRPr sz="1000">
                <a:latin typeface="华文楷体" panose="02010600040101010101" pitchFamily="2" charset="-122"/>
              </a:defRPr>
            </a:lvl1pPr>
          </a:lstStyle>
          <a:p>
            <a:pPr algn="l"/>
            <a:r>
              <a:rPr lang="zh-CN" altLang="en-US" sz="800" dirty="0">
                <a:solidFill>
                  <a:srgbClr val="000000"/>
                </a:solidFill>
              </a:rPr>
              <a:t>汽轮、重装、阀门、动力科贸推广；电机、国际、佳电系统改造</a:t>
            </a:r>
            <a:endParaRPr lang="zh-CN" altLang="en-US" sz="800" dirty="0">
              <a:solidFill>
                <a:srgbClr val="000000"/>
              </a:solidFill>
            </a:endParaRPr>
          </a:p>
        </p:txBody>
      </p:sp>
      <p:grpSp>
        <p:nvGrpSpPr>
          <p:cNvPr id="508" name="Group 2"/>
          <p:cNvGrpSpPr/>
          <p:nvPr/>
        </p:nvGrpSpPr>
        <p:grpSpPr>
          <a:xfrm>
            <a:off x="2956403" y="5101005"/>
            <a:ext cx="5991952" cy="252898"/>
            <a:chOff x="3076556" y="6460934"/>
            <a:chExt cx="5991952" cy="292359"/>
          </a:xfrm>
        </p:grpSpPr>
        <p:sp>
          <p:nvSpPr>
            <p:cNvPr id="1051514" name="文本框 19"/>
            <p:cNvSpPr txBox="1"/>
            <p:nvPr/>
          </p:nvSpPr>
          <p:spPr>
            <a:xfrm>
              <a:off x="3076556" y="6460934"/>
              <a:ext cx="819547" cy="292359"/>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决策支持一期</a:t>
              </a:r>
              <a:endParaRPr lang="en-US" sz="800" b="0" dirty="0">
                <a:solidFill>
                  <a:srgbClr val="000000"/>
                </a:solidFill>
              </a:endParaRPr>
            </a:p>
          </p:txBody>
        </p:sp>
        <p:sp>
          <p:nvSpPr>
            <p:cNvPr id="1051515" name="文本框 19"/>
            <p:cNvSpPr txBox="1"/>
            <p:nvPr/>
          </p:nvSpPr>
          <p:spPr>
            <a:xfrm>
              <a:off x="5139518" y="6468421"/>
              <a:ext cx="1201722" cy="278002"/>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决策支持二期</a:t>
              </a:r>
              <a:endParaRPr lang="en-US" sz="800" b="0" dirty="0">
                <a:solidFill>
                  <a:srgbClr val="000000"/>
                </a:solidFill>
              </a:endParaRPr>
            </a:p>
          </p:txBody>
        </p:sp>
        <p:sp>
          <p:nvSpPr>
            <p:cNvPr id="1051516" name="文本框 19"/>
            <p:cNvSpPr txBox="1"/>
            <p:nvPr/>
          </p:nvSpPr>
          <p:spPr>
            <a:xfrm>
              <a:off x="8419506" y="6466776"/>
              <a:ext cx="649002" cy="275385"/>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决策支持三期</a:t>
              </a:r>
              <a:endParaRPr lang="en-US" sz="800" b="0" dirty="0">
                <a:solidFill>
                  <a:srgbClr val="000000"/>
                </a:solidFill>
              </a:endParaRPr>
            </a:p>
          </p:txBody>
        </p:sp>
      </p:grpSp>
      <p:sp>
        <p:nvSpPr>
          <p:cNvPr id="1051517" name="文本框 19"/>
          <p:cNvSpPr txBox="1"/>
          <p:nvPr/>
        </p:nvSpPr>
        <p:spPr>
          <a:xfrm>
            <a:off x="1307746" y="5676742"/>
            <a:ext cx="492417" cy="262021"/>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600" b="0" dirty="0">
                <a:solidFill>
                  <a:srgbClr val="000000"/>
                </a:solidFill>
              </a:rPr>
              <a:t>网络优化（一期）</a:t>
            </a:r>
            <a:endParaRPr lang="en-US" sz="600" b="0" dirty="0">
              <a:solidFill>
                <a:srgbClr val="000000"/>
              </a:solidFill>
            </a:endParaRPr>
          </a:p>
        </p:txBody>
      </p:sp>
      <p:sp>
        <p:nvSpPr>
          <p:cNvPr id="1051518" name="文本框 19"/>
          <p:cNvSpPr txBox="1"/>
          <p:nvPr/>
        </p:nvSpPr>
        <p:spPr>
          <a:xfrm>
            <a:off x="3229414" y="5707350"/>
            <a:ext cx="499450" cy="229645"/>
          </a:xfrm>
          <a:prstGeom prst="rect">
            <a:avLst/>
          </a:prstGeom>
          <a:solidFill>
            <a:schemeClr val="accent2"/>
          </a:solidFill>
        </p:spPr>
        <p:txBody>
          <a:bodyPr wrap="non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en-US" altLang="zh-CN" sz="800" b="0" dirty="0">
                <a:solidFill>
                  <a:srgbClr val="000000"/>
                </a:solidFill>
              </a:rPr>
              <a:t>IT</a:t>
            </a:r>
            <a:r>
              <a:rPr lang="zh-CN" altLang="en-US" sz="800" b="0" dirty="0">
                <a:solidFill>
                  <a:srgbClr val="000000"/>
                </a:solidFill>
              </a:rPr>
              <a:t>服务管理</a:t>
            </a:r>
            <a:endParaRPr lang="en-US" sz="800" b="0" dirty="0">
              <a:solidFill>
                <a:srgbClr val="000000"/>
              </a:solidFill>
            </a:endParaRPr>
          </a:p>
        </p:txBody>
      </p:sp>
      <p:sp>
        <p:nvSpPr>
          <p:cNvPr id="1051519" name="文本框 19"/>
          <p:cNvSpPr txBox="1"/>
          <p:nvPr/>
        </p:nvSpPr>
        <p:spPr>
          <a:xfrm>
            <a:off x="2432720" y="6290230"/>
            <a:ext cx="741207" cy="156075"/>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600" b="0" dirty="0">
                <a:solidFill>
                  <a:srgbClr val="000000"/>
                </a:solidFill>
              </a:rPr>
              <a:t>信息安全体系梳理</a:t>
            </a:r>
            <a:endParaRPr lang="en-US" sz="600" b="0" dirty="0">
              <a:solidFill>
                <a:srgbClr val="000000"/>
              </a:solidFill>
            </a:endParaRPr>
          </a:p>
        </p:txBody>
      </p:sp>
      <p:sp>
        <p:nvSpPr>
          <p:cNvPr id="1051520" name="文本框 19"/>
          <p:cNvSpPr txBox="1"/>
          <p:nvPr/>
        </p:nvSpPr>
        <p:spPr>
          <a:xfrm>
            <a:off x="1829326" y="5693134"/>
            <a:ext cx="583140" cy="245630"/>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600" b="0" dirty="0">
                <a:solidFill>
                  <a:srgbClr val="000000"/>
                </a:solidFill>
              </a:rPr>
              <a:t>网络优化（二期）</a:t>
            </a:r>
            <a:endParaRPr lang="en-US" sz="600" b="0" dirty="0">
              <a:solidFill>
                <a:srgbClr val="000000"/>
              </a:solidFill>
            </a:endParaRPr>
          </a:p>
        </p:txBody>
      </p:sp>
      <p:sp>
        <p:nvSpPr>
          <p:cNvPr id="1051521" name="文本框 19"/>
          <p:cNvSpPr txBox="1"/>
          <p:nvPr/>
        </p:nvSpPr>
        <p:spPr>
          <a:xfrm>
            <a:off x="3783869" y="5738151"/>
            <a:ext cx="760042" cy="192419"/>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en-US" sz="700" b="0" dirty="0">
                <a:solidFill>
                  <a:srgbClr val="000000"/>
                </a:solidFill>
              </a:rPr>
              <a:t>4A</a:t>
            </a:r>
            <a:r>
              <a:rPr lang="zh-CN" altLang="en-US" sz="700" b="0" dirty="0">
                <a:solidFill>
                  <a:srgbClr val="000000"/>
                </a:solidFill>
              </a:rPr>
              <a:t>认证</a:t>
            </a:r>
            <a:endParaRPr lang="en-US" sz="700" b="0" dirty="0">
              <a:solidFill>
                <a:srgbClr val="000000"/>
              </a:solidFill>
            </a:endParaRPr>
          </a:p>
        </p:txBody>
      </p:sp>
      <p:sp>
        <p:nvSpPr>
          <p:cNvPr id="1051522" name="文本框 19"/>
          <p:cNvSpPr txBox="1"/>
          <p:nvPr/>
        </p:nvSpPr>
        <p:spPr>
          <a:xfrm>
            <a:off x="1360912" y="6484822"/>
            <a:ext cx="8102870" cy="108719"/>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700" b="0" dirty="0">
                <a:solidFill>
                  <a:srgbClr val="000000"/>
                </a:solidFill>
              </a:rPr>
              <a:t>核心系统等级保护及信息安全持续升级</a:t>
            </a:r>
            <a:endParaRPr lang="en-US" sz="700" b="0" dirty="0">
              <a:solidFill>
                <a:srgbClr val="000000"/>
              </a:solidFill>
            </a:endParaRPr>
          </a:p>
        </p:txBody>
      </p:sp>
      <p:sp>
        <p:nvSpPr>
          <p:cNvPr id="1051523" name="文本框 19"/>
          <p:cNvSpPr txBox="1"/>
          <p:nvPr/>
        </p:nvSpPr>
        <p:spPr>
          <a:xfrm>
            <a:off x="4664968" y="6280007"/>
            <a:ext cx="725385" cy="166298"/>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700" b="0" dirty="0">
                <a:solidFill>
                  <a:srgbClr val="000000"/>
                </a:solidFill>
              </a:rPr>
              <a:t>移动终端安全</a:t>
            </a:r>
            <a:endParaRPr lang="en-US" sz="700" b="0" dirty="0">
              <a:solidFill>
                <a:srgbClr val="000000"/>
              </a:solidFill>
            </a:endParaRPr>
          </a:p>
        </p:txBody>
      </p:sp>
      <p:sp>
        <p:nvSpPr>
          <p:cNvPr id="1051524" name="Rectangle 157"/>
          <p:cNvSpPr/>
          <p:nvPr/>
        </p:nvSpPr>
        <p:spPr>
          <a:xfrm>
            <a:off x="4948856" y="4366252"/>
            <a:ext cx="2381296" cy="275615"/>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数字化营销服务平台三期</a:t>
            </a:r>
            <a:endParaRPr lang="en-US" altLang="zh-CN" sz="800" dirty="0">
              <a:solidFill>
                <a:srgbClr val="000000"/>
              </a:solidFill>
              <a:latin typeface="华文楷体" panose="02010600040101010101" pitchFamily="2" charset="-122"/>
            </a:endParaRPr>
          </a:p>
        </p:txBody>
      </p:sp>
      <p:cxnSp>
        <p:nvCxnSpPr>
          <p:cNvPr id="3146166" name="Straight Connector 71"/>
          <p:cNvCxnSpPr/>
          <p:nvPr/>
        </p:nvCxnSpPr>
        <p:spPr>
          <a:xfrm>
            <a:off x="4579835" y="1638463"/>
            <a:ext cx="36989" cy="5092556"/>
          </a:xfrm>
          <a:prstGeom prst="line">
            <a:avLst/>
          </a:prstGeom>
          <a:ln>
            <a:solidFill>
              <a:schemeClr val="accent1"/>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67" name="Straight Connector 67"/>
          <p:cNvCxnSpPr/>
          <p:nvPr/>
        </p:nvCxnSpPr>
        <p:spPr>
          <a:xfrm>
            <a:off x="7776926" y="1340768"/>
            <a:ext cx="36989" cy="5092555"/>
          </a:xfrm>
          <a:prstGeom prst="line">
            <a:avLst/>
          </a:prstGeom>
          <a:ln>
            <a:solidFill>
              <a:schemeClr val="accent1"/>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1525" name="文本框 19"/>
          <p:cNvSpPr txBox="1"/>
          <p:nvPr/>
        </p:nvSpPr>
        <p:spPr>
          <a:xfrm>
            <a:off x="1376465" y="1336565"/>
            <a:ext cx="7993252" cy="160631"/>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项目群实施管理服务</a:t>
            </a:r>
            <a:endParaRPr lang="en-US" sz="800" b="0" dirty="0">
              <a:solidFill>
                <a:srgbClr val="000000"/>
              </a:solidFill>
            </a:endParaRPr>
          </a:p>
        </p:txBody>
      </p:sp>
      <p:cxnSp>
        <p:nvCxnSpPr>
          <p:cNvPr id="3146168" name="Straight Connector 9"/>
          <p:cNvCxnSpPr/>
          <p:nvPr/>
        </p:nvCxnSpPr>
        <p:spPr>
          <a:xfrm>
            <a:off x="2962347" y="3789040"/>
            <a:ext cx="3024150"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1526" name="Text Placeholder 2"/>
          <p:cNvSpPr>
            <a:spLocks noGrp="1"/>
          </p:cNvSpPr>
          <p:nvPr>
            <p:ph type="body" sz="quarter" idx="10"/>
          </p:nvPr>
        </p:nvSpPr>
        <p:spPr>
          <a:xfrm>
            <a:off x="5984803" y="3698972"/>
            <a:ext cx="1002209" cy="151815"/>
          </a:xfrm>
        </p:spPr>
        <p:txBody>
          <a:bodyPr/>
          <a:p>
            <a:r>
              <a:rPr lang="zh-CN" altLang="en-US" sz="800" dirty="0"/>
              <a:t>设计</a:t>
            </a:r>
            <a:endParaRPr lang="en-US" altLang="zh-CN" sz="800" dirty="0"/>
          </a:p>
        </p:txBody>
      </p:sp>
      <p:cxnSp>
        <p:nvCxnSpPr>
          <p:cNvPr id="3146169" name="Straight Connector 92"/>
          <p:cNvCxnSpPr/>
          <p:nvPr/>
        </p:nvCxnSpPr>
        <p:spPr>
          <a:xfrm>
            <a:off x="2947236" y="3965833"/>
            <a:ext cx="4674674" cy="191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1527" name="Text Placeholder 2"/>
          <p:cNvSpPr txBox="1"/>
          <p:nvPr/>
        </p:nvSpPr>
        <p:spPr>
          <a:xfrm>
            <a:off x="7695207" y="3866917"/>
            <a:ext cx="1002209" cy="151815"/>
          </a:xfrm>
          <a:prstGeom prst="rect">
            <a:avLst/>
          </a:prstGeom>
        </p:spPr>
        <p:txBody>
          <a:bodyPr/>
          <a:lst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a:solidFill>
                  <a:schemeClr val="tx1"/>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a:solidFill>
                  <a:schemeClr val="tx1"/>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a:solidFill>
                  <a:schemeClr val="tx1"/>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a:lstStyle>
          <a:p>
            <a:r>
              <a:rPr altLang="zh-CN" sz="800" dirty="0">
                <a:solidFill>
                  <a:srgbClr val="000000"/>
                </a:solidFill>
              </a:rPr>
              <a:t>MES</a:t>
            </a:r>
            <a:endParaRPr lang="zh-CN" altLang="en-US" sz="800" dirty="0">
              <a:solidFill>
                <a:srgbClr val="000000"/>
              </a:solidFill>
            </a:endParaRPr>
          </a:p>
        </p:txBody>
      </p:sp>
      <p:sp>
        <p:nvSpPr>
          <p:cNvPr id="1051528" name="Oval 95"/>
          <p:cNvSpPr/>
          <p:nvPr/>
        </p:nvSpPr>
        <p:spPr>
          <a:xfrm>
            <a:off x="7603254" y="3922787"/>
            <a:ext cx="83574" cy="83048"/>
          </a:xfrm>
          <a:prstGeom prst="ellipse">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170" name="Straight Connector 96"/>
          <p:cNvCxnSpPr/>
          <p:nvPr/>
        </p:nvCxnSpPr>
        <p:spPr>
          <a:xfrm>
            <a:off x="4647687" y="4132665"/>
            <a:ext cx="3024150"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1529" name="Text Placeholder 2"/>
          <p:cNvSpPr txBox="1"/>
          <p:nvPr/>
        </p:nvSpPr>
        <p:spPr>
          <a:xfrm>
            <a:off x="7670143" y="4042597"/>
            <a:ext cx="1002209" cy="151815"/>
          </a:xfrm>
          <a:prstGeom prst="rect">
            <a:avLst/>
          </a:prstGeom>
        </p:spPr>
        <p:txBody>
          <a:bodyPr/>
          <a:lst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a:solidFill>
                  <a:schemeClr val="tx1"/>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a:solidFill>
                  <a:schemeClr val="tx1"/>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a:solidFill>
                  <a:schemeClr val="tx1"/>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a:lstStyle>
          <a:p>
            <a:r>
              <a:rPr altLang="zh-CN" sz="800" dirty="0">
                <a:solidFill>
                  <a:srgbClr val="000000"/>
                </a:solidFill>
              </a:rPr>
              <a:t>PLM</a:t>
            </a:r>
            <a:endParaRPr lang="zh-CN" altLang="en-US" sz="800" dirty="0">
              <a:solidFill>
                <a:srgbClr val="000000"/>
              </a:solidFill>
            </a:endParaRPr>
          </a:p>
        </p:txBody>
      </p:sp>
      <p:cxnSp>
        <p:nvCxnSpPr>
          <p:cNvPr id="3146171" name="Straight Connector 150"/>
          <p:cNvCxnSpPr/>
          <p:nvPr/>
        </p:nvCxnSpPr>
        <p:spPr>
          <a:xfrm>
            <a:off x="13058" y="1592619"/>
            <a:ext cx="9690656" cy="0"/>
          </a:xfrm>
          <a:prstGeom prst="line">
            <a:avLst/>
          </a:prstGeom>
          <a:ln>
            <a:solidFill>
              <a:schemeClr val="tx1"/>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1530" name="Oval 152"/>
          <p:cNvSpPr/>
          <p:nvPr/>
        </p:nvSpPr>
        <p:spPr>
          <a:xfrm>
            <a:off x="7603254" y="4091126"/>
            <a:ext cx="83574" cy="83048"/>
          </a:xfrm>
          <a:prstGeom prst="ellipse">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531" name="Oval 154"/>
          <p:cNvSpPr/>
          <p:nvPr/>
        </p:nvSpPr>
        <p:spPr>
          <a:xfrm>
            <a:off x="5943016" y="3743412"/>
            <a:ext cx="83574" cy="83048"/>
          </a:xfrm>
          <a:prstGeom prst="ellipse">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532" name="Rectangle 104"/>
          <p:cNvSpPr/>
          <p:nvPr/>
        </p:nvSpPr>
        <p:spPr>
          <a:xfrm>
            <a:off x="3584928" y="3473823"/>
            <a:ext cx="720000" cy="124564"/>
          </a:xfrm>
          <a:prstGeom prst="rect">
            <a:avLst/>
          </a:pr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党务管理</a:t>
            </a:r>
            <a:endParaRPr lang="en-US" sz="800" dirty="0">
              <a:solidFill>
                <a:srgbClr val="000000"/>
              </a:solidFill>
              <a:latin typeface="华文楷体" panose="02010600040101010101" pitchFamily="2" charset="-122"/>
              <a:ea typeface="华文楷体" panose="02010600040101010101" pitchFamily="2" charset="-122"/>
            </a:endParaRPr>
          </a:p>
        </p:txBody>
      </p:sp>
      <p:sp>
        <p:nvSpPr>
          <p:cNvPr id="1051533" name="文本框 19"/>
          <p:cNvSpPr txBox="1"/>
          <p:nvPr/>
        </p:nvSpPr>
        <p:spPr>
          <a:xfrm>
            <a:off x="4664968" y="5477277"/>
            <a:ext cx="824649" cy="134119"/>
          </a:xfrm>
          <a:prstGeom prst="rect">
            <a:avLst/>
          </a:prstGeom>
          <a:solidFill>
            <a:schemeClr val="accent2"/>
          </a:solidFill>
        </p:spPr>
        <p:txBody>
          <a:bodyPr wrap="square" rtlCol="0" anchor="ctr">
            <a:noAutofit/>
          </a:bodyPr>
          <a:lstStyle>
            <a:defPPr>
              <a:defRPr lang="zh-TW"/>
            </a:defPPr>
            <a:lvl1pPr algn="ctr" fontAlgn="base">
              <a:lnSpc>
                <a:spcPct val="110000"/>
              </a:lnSpc>
              <a:spcBef>
                <a:spcPts val="300"/>
              </a:spcBef>
              <a:spcAft>
                <a:spcPct val="0"/>
              </a:spcAft>
              <a:defRPr sz="1000" b="1">
                <a:latin typeface="华文楷体" panose="02010600040101010101" pitchFamily="2" charset="-122"/>
                <a:ea typeface="华文楷体" panose="02010600040101010101" pitchFamily="2" charset="-122"/>
              </a:defRPr>
            </a:lvl1pPr>
          </a:lstStyle>
          <a:p>
            <a:r>
              <a:rPr lang="zh-CN" altLang="en-US" sz="800" b="0" dirty="0">
                <a:solidFill>
                  <a:srgbClr val="000000"/>
                </a:solidFill>
              </a:rPr>
              <a:t>即时通信系统</a:t>
            </a:r>
            <a:endParaRPr lang="en-US" sz="800" b="0" dirty="0">
              <a:solidFill>
                <a:srgbClr val="000000"/>
              </a:solidFill>
            </a:endParaRPr>
          </a:p>
        </p:txBody>
      </p:sp>
      <p:sp>
        <p:nvSpPr>
          <p:cNvPr id="1051534" name="Rectangle 105"/>
          <p:cNvSpPr/>
          <p:nvPr/>
        </p:nvSpPr>
        <p:spPr>
          <a:xfrm>
            <a:off x="1376464" y="4376123"/>
            <a:ext cx="925610" cy="256491"/>
          </a:xfrm>
          <a:prstGeom prst="rect">
            <a:avLst/>
          </a:prstGeom>
          <a:solidFill>
            <a:schemeClr val="accent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800" dirty="0">
                <a:solidFill>
                  <a:srgbClr val="000000"/>
                </a:solidFill>
                <a:latin typeface="华文楷体" panose="02010600040101010101" pitchFamily="2" charset="-122"/>
              </a:rPr>
              <a:t>数字化营销服务平台一期</a:t>
            </a:r>
            <a:endParaRPr lang="en-US" altLang="zh-CN" sz="800" dirty="0">
              <a:solidFill>
                <a:srgbClr val="000000"/>
              </a:solidFill>
              <a:latin typeface="华文楷体" panose="02010600040101010101" pitchFamily="2" charset="-122"/>
            </a:endParaRPr>
          </a:p>
        </p:txBody>
      </p:sp>
      <p:sp>
        <p:nvSpPr>
          <p:cNvPr id="1051535" name="Pentagon 13"/>
          <p:cNvSpPr/>
          <p:nvPr/>
        </p:nvSpPr>
        <p:spPr>
          <a:xfrm>
            <a:off x="9417495" y="1270646"/>
            <a:ext cx="480165" cy="5322895"/>
          </a:xfrm>
          <a:prstGeom prst="homePlate">
            <a:avLst>
              <a:gd name="adj" fmla="val 25825"/>
            </a:avLst>
          </a:prstGeom>
          <a:solidFill>
            <a:schemeClr val="bg1"/>
          </a:solidFill>
          <a:ln>
            <a:solidFill>
              <a:schemeClr val="tx1">
                <a:lumMod val="50000"/>
                <a:lumOff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dirty="0">
                <a:solidFill>
                  <a:schemeClr val="tx1">
                    <a:lumMod val="50000"/>
                    <a:lumOff val="50000"/>
                  </a:schemeClr>
                </a:solidFill>
                <a:latin typeface="+mn-ea"/>
              </a:rPr>
              <a:t>数字化企业的全面建设</a:t>
            </a:r>
            <a:endParaRPr lang="en-US" sz="1600" dirty="0">
              <a:solidFill>
                <a:schemeClr val="tx1">
                  <a:lumMod val="50000"/>
                  <a:lumOff val="50000"/>
                </a:schemeClr>
              </a:solidFill>
              <a:latin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511" name=""/>
        <p:cNvGrpSpPr/>
        <p:nvPr/>
      </p:nvGrpSpPr>
      <p:grpSpPr>
        <a:xfrm>
          <a:off x="0" y="0"/>
          <a:ext cx="0" cy="0"/>
          <a:chOff x="0" y="0"/>
          <a:chExt cx="0" cy="0"/>
        </a:xfrm>
      </p:grpSpPr>
      <p:sp>
        <p:nvSpPr>
          <p:cNvPr id="1051539" name="Rectangle 3"/>
          <p:cNvSpPr/>
          <p:nvPr/>
        </p:nvSpPr>
        <p:spPr>
          <a:xfrm>
            <a:off x="390001" y="836712"/>
            <a:ext cx="9243523" cy="1023700"/>
          </a:xfrm>
          <a:prstGeom prst="rect">
            <a:avLst/>
          </a:prstGeom>
          <a:noFill/>
          <a:ln>
            <a:solidFill>
              <a:schemeClr val="bg1">
                <a:lumMod val="50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1540" name="Title 1"/>
          <p:cNvSpPr>
            <a:spLocks noGrp="1"/>
          </p:cNvSpPr>
          <p:nvPr>
            <p:ph type="title"/>
          </p:nvPr>
        </p:nvSpPr>
        <p:spPr/>
        <p:txBody>
          <a:bodyPr/>
          <a:p>
            <a:r>
              <a:rPr lang="zh-CN" altLang="en-US" dirty="0"/>
              <a:t>基于系统类型设定项目的建设管理模式</a:t>
            </a:r>
            <a:endParaRPr lang="en-US" dirty="0"/>
          </a:p>
        </p:txBody>
      </p:sp>
      <p:sp>
        <p:nvSpPr>
          <p:cNvPr id="1051541" name="Text Placeholder 2"/>
          <p:cNvSpPr>
            <a:spLocks noGrp="1"/>
          </p:cNvSpPr>
          <p:nvPr>
            <p:ph type="body" sz="quarter" idx="10"/>
          </p:nvPr>
        </p:nvSpPr>
        <p:spPr>
          <a:xfrm>
            <a:off x="2334218" y="988190"/>
            <a:ext cx="2762798" cy="416768"/>
          </a:xfrm>
        </p:spPr>
        <p:txBody>
          <a:bodyPr/>
          <a:p>
            <a:r>
              <a:rPr lang="zh-CN" altLang="en-US" dirty="0"/>
              <a:t>统一方案，统一建设，统一应用</a:t>
            </a:r>
            <a:endParaRPr lang="en-US" altLang="zh-CN" dirty="0"/>
          </a:p>
          <a:p>
            <a:r>
              <a:rPr lang="zh-CN" altLang="en-US" dirty="0"/>
              <a:t>统一方案，联合建设，分层应用</a:t>
            </a:r>
            <a:endParaRPr lang="en-US" altLang="zh-CN" dirty="0"/>
          </a:p>
        </p:txBody>
      </p:sp>
      <p:sp>
        <p:nvSpPr>
          <p:cNvPr id="1051542" name="Text Placeholder 2"/>
          <p:cNvSpPr txBox="1"/>
          <p:nvPr/>
        </p:nvSpPr>
        <p:spPr>
          <a:xfrm>
            <a:off x="6771318" y="988189"/>
            <a:ext cx="2736304" cy="864097"/>
          </a:xfrm>
          <a:prstGeom prst="rect">
            <a:avLst/>
          </a:prstGeom>
        </p:spPr>
        <p:txBody>
          <a:bodyPr/>
          <a:lstStyle>
            <a:lvl1pPr marL="358775" indent="-358775" algn="l" defTabSz="956945" rtl="0" eaLnBrk="1" fontAlgn="base" hangingPunct="1">
              <a:lnSpc>
                <a:spcPct val="106000"/>
              </a:lnSpc>
              <a:spcBef>
                <a:spcPts val="1350"/>
              </a:spcBef>
              <a:spcAft>
                <a:spcPct val="0"/>
              </a:spcAft>
              <a:buFont typeface="Arial" panose="020B0604020202020204" pitchFamily="34" charset="0"/>
              <a:defRPr lang="en-US" sz="1400" kern="1200">
                <a:solidFill>
                  <a:schemeClr val="tx1"/>
                </a:solidFill>
                <a:latin typeface="+mn-lt"/>
                <a:ea typeface="+mn-ea"/>
                <a:cs typeface="+mn-cs"/>
              </a:defRPr>
            </a:lvl1pPr>
            <a:lvl2pPr marL="190500" indent="-190500" algn="l" defTabSz="956945" rtl="0" eaLnBrk="1" fontAlgn="base" hangingPunct="1">
              <a:lnSpc>
                <a:spcPct val="106000"/>
              </a:lnSpc>
              <a:spcBef>
                <a:spcPts val="1350"/>
              </a:spcBef>
              <a:spcAft>
                <a:spcPct val="0"/>
              </a:spcAft>
              <a:buFont typeface="Arial" panose="020B0604020202020204" pitchFamily="34" charset="0"/>
              <a:buChar char="•"/>
              <a:defRPr lang="en-US" sz="1400" kern="1200">
                <a:solidFill>
                  <a:schemeClr val="tx1"/>
                </a:solidFill>
                <a:latin typeface="+mn-lt"/>
                <a:ea typeface="+mj-ea"/>
                <a:cs typeface="+mj-cs"/>
              </a:defRPr>
            </a:lvl2pPr>
            <a:lvl3pPr marL="372745" indent="-182245"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3pPr>
            <a:lvl4pPr marL="565150" indent="-190500" algn="l" defTabSz="956945" rtl="0" eaLnBrk="1" fontAlgn="base" hangingPunct="1">
              <a:lnSpc>
                <a:spcPct val="106000"/>
              </a:lnSpc>
              <a:spcBef>
                <a:spcPts val="575"/>
              </a:spcBef>
              <a:spcAft>
                <a:spcPct val="0"/>
              </a:spcAft>
              <a:buFont typeface="Arial" panose="020B0604020202020204" pitchFamily="34" charset="0"/>
              <a:buChar char="•"/>
              <a:defRPr lang="en-US" sz="1200" kern="1200">
                <a:solidFill>
                  <a:schemeClr val="tx1"/>
                </a:solidFill>
                <a:latin typeface="+mn-lt"/>
                <a:ea typeface="+mj-ea"/>
                <a:cs typeface="+mj-cs"/>
              </a:defRPr>
            </a:lvl4pPr>
            <a:lvl5pPr marL="744220" indent="-179070" algn="l" defTabSz="956945" rtl="0" eaLnBrk="1" fontAlgn="base" hangingPunct="1">
              <a:lnSpc>
                <a:spcPct val="106000"/>
              </a:lnSpc>
              <a:spcBef>
                <a:spcPts val="575"/>
              </a:spcBef>
              <a:spcAft>
                <a:spcPct val="0"/>
              </a:spcAft>
              <a:buFont typeface="Arial" panose="020B0604020202020204" pitchFamily="34" charset="0"/>
              <a:buChar char="‒"/>
              <a:defRPr lang="en-GB" sz="1200" kern="1200">
                <a:solidFill>
                  <a:schemeClr val="tx1"/>
                </a:solidFill>
                <a:latin typeface="+mn-lt"/>
                <a:ea typeface="+mj-ea"/>
                <a:cs typeface="+mj-cs"/>
              </a:defRPr>
            </a:lvl5pPr>
            <a:lvl6pPr marL="841375" indent="-171450" algn="l" defTabSz="859790" rtl="0" eaLnBrk="1" latinLnBrk="0" hangingPunct="1">
              <a:spcBef>
                <a:spcPts val="0"/>
              </a:spcBef>
              <a:spcAft>
                <a:spcPts val="280"/>
              </a:spcAft>
              <a:buFont typeface="Arial" panose="020B0604020202020204" pitchFamily="34" charset="0"/>
              <a:buChar char="•"/>
              <a:defRPr sz="1500" kern="1200" baseline="0">
                <a:solidFill>
                  <a:schemeClr val="accent1"/>
                </a:solidFill>
                <a:latin typeface="+mn-lt"/>
                <a:ea typeface="+mn-ea"/>
                <a:cs typeface="+mn-cs"/>
              </a:defRPr>
            </a:lvl6pPr>
            <a:lvl7pPr marL="1014730" indent="-173355"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7pPr>
            <a:lvl8pPr marL="1177290" indent="-16256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8pPr>
            <a:lvl9pPr marL="1348740" indent="-171450" algn="l" defTabSz="859790" rtl="0" eaLnBrk="1" latinLnBrk="0" hangingPunct="1">
              <a:spcBef>
                <a:spcPts val="0"/>
              </a:spcBef>
              <a:spcAft>
                <a:spcPts val="280"/>
              </a:spcAft>
              <a:buFont typeface="Arial" panose="020B0604020202020204" pitchFamily="34" charset="0"/>
              <a:buChar char="‒"/>
              <a:defRPr sz="1300" kern="1200">
                <a:solidFill>
                  <a:schemeClr val="accent1"/>
                </a:solidFill>
                <a:latin typeface="+mn-lt"/>
                <a:ea typeface="+mn-ea"/>
                <a:cs typeface="+mn-cs"/>
              </a:defRPr>
            </a:lvl9pPr>
          </a:lstStyle>
          <a:p>
            <a:r>
              <a:rPr lang="zh-CN" altLang="en-US" dirty="0"/>
              <a:t>审核方案，监督建设，自主应用</a:t>
            </a:r>
            <a:endParaRPr altLang="zh-CN" dirty="0"/>
          </a:p>
          <a:p>
            <a:r>
              <a:rPr lang="zh-CN" altLang="en-US" dirty="0"/>
              <a:t>备案方案，自主建设，自主应用</a:t>
            </a:r>
            <a:endParaRPr altLang="zh-CN" dirty="0"/>
          </a:p>
        </p:txBody>
      </p:sp>
      <p:graphicFrame>
        <p:nvGraphicFramePr>
          <p:cNvPr id="4194332" name="Group 110"/>
          <p:cNvGraphicFramePr>
            <a:graphicFrameLocks noGrp="1"/>
          </p:cNvGraphicFramePr>
          <p:nvPr/>
        </p:nvGraphicFramePr>
        <p:xfrm>
          <a:off x="390002" y="2060848"/>
          <a:ext cx="9243524" cy="4358977"/>
        </p:xfrm>
        <a:graphic>
          <a:graphicData uri="http://schemas.openxmlformats.org/drawingml/2006/table">
            <a:tbl>
              <a:tblPr>
                <a:effectLst/>
              </a:tblPr>
              <a:tblGrid>
                <a:gridCol w="1262599"/>
                <a:gridCol w="1636859"/>
                <a:gridCol w="1715949"/>
                <a:gridCol w="1529523"/>
                <a:gridCol w="1549297"/>
                <a:gridCol w="1549297"/>
              </a:tblGrid>
              <a:tr h="396875">
                <a:tc rowSpan="2" gridSpan="2">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项目分类</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c rowSpan="2" hMerge="1">
                  <a:tcPr/>
                </a:tc>
                <a:tc gridSpan="4">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项目管理模式</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c hMerge="1">
                  <a:tcPr/>
                </a:tc>
                <a:tc hMerge="1">
                  <a:tcPr/>
                </a:tc>
                <a:tc hMerge="1">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99CCFF"/>
                    </a:solidFill>
                  </a:tcPr>
                </a:tc>
              </a:tr>
              <a:tr h="396875">
                <a:tc vMerge="1" gridSpan="2">
                  <a:tcPr/>
                </a:tc>
                <a:tc vMerge="1" hMerge="1">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统筹统建</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统筹分建</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重点管控</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审批备案</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7F7F7F"/>
                    </a:solidFill>
                  </a:tcPr>
                </a:tc>
              </a:tr>
              <a:tr h="396875">
                <a:tc gridSpan="2">
                  <a:txBody>
                    <a:bodyPr/>
                    <a:p>
                      <a:pPr marL="0" marR="0" lvl="0" indent="0" algn="l" defTabSz="914400" rtl="0" eaLnBrk="1" fontAlgn="base" latinLnBrk="0" hangingPunct="1">
                        <a:lnSpc>
                          <a:spcPct val="100000"/>
                        </a:lnSpc>
                        <a:spcBef>
                          <a:spcPct val="20000"/>
                        </a:spcBef>
                        <a:spcAft>
                          <a:spcPct val="0"/>
                        </a:spcAft>
                        <a:buClr>
                          <a:schemeClr val="tx1"/>
                        </a:buClr>
                        <a:buSzTx/>
                        <a:buFontTx/>
                        <a:buNone/>
                      </a:pPr>
                      <a:r>
                        <a:rPr lang="en-US" altLang="zh-CN" sz="1400" b="1" dirty="0">
                          <a:latin typeface="+mj-ea"/>
                          <a:ea typeface="+mj-ea"/>
                        </a:rPr>
                        <a:t>A. </a:t>
                      </a:r>
                      <a:r>
                        <a:rPr lang="zh-CN" altLang="en-US" sz="1400" b="1" dirty="0">
                          <a:latin typeface="+mj-ea"/>
                          <a:ea typeface="+mj-ea"/>
                        </a:rPr>
                        <a:t>集团统一管控系统</a:t>
                      </a:r>
                      <a:endParaRPr lang="en-US" altLang="zh-CN" sz="1400" b="1" dirty="0">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hMerge="1">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EAEAEA"/>
                    </a:solid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rgbClr val="FF0000"/>
                          </a:solidFill>
                          <a:effectLst/>
                          <a:latin typeface="+mj-ea"/>
                          <a:ea typeface="+mj-ea"/>
                        </a:rPr>
                        <a:t>√</a:t>
                      </a:r>
                      <a:endParaRPr kumimoji="0" lang="zh-CN" altLang="en-US" sz="105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6875">
                <a:tc rowSpan="3">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r>
                        <a:rPr lang="en-US" altLang="zh-CN" sz="1400" b="1" dirty="0">
                          <a:latin typeface="+mj-ea"/>
                          <a:ea typeface="+mj-ea"/>
                        </a:rPr>
                        <a:t>B. </a:t>
                      </a:r>
                      <a:r>
                        <a:rPr lang="zh-CN" altLang="en-US" sz="1400" b="1" dirty="0">
                          <a:latin typeface="+mj-ea"/>
                          <a:ea typeface="+mj-ea"/>
                        </a:rPr>
                        <a:t>集团共性核心系统</a:t>
                      </a:r>
                      <a:endParaRPr lang="en-US" altLang="zh-CN" sz="1400" b="1" dirty="0">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试点</a:t>
                      </a:r>
                      <a:endParaRPr kumimoji="0" lang="zh-CN" altLang="en-US"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rgbClr val="FF0000"/>
                          </a:solidFill>
                          <a:effectLst/>
                          <a:latin typeface="+mj-ea"/>
                          <a:ea typeface="+mj-ea"/>
                        </a:rPr>
                        <a:t>√</a:t>
                      </a:r>
                      <a:endParaRPr kumimoji="0" lang="zh-CN" altLang="en-US" sz="105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6875">
                <a:tc vMerge="1">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推广</a:t>
                      </a:r>
                      <a:endParaRPr kumimoji="0" lang="zh-CN" altLang="en-US"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kern="1200" cap="none" normalizeH="0" baseline="0" dirty="0">
                          <a:ln>
                            <a:noFill/>
                          </a:ln>
                          <a:solidFill>
                            <a:srgbClr val="FF0000"/>
                          </a:solidFill>
                          <a:effectLst/>
                          <a:latin typeface="+mj-ea"/>
                          <a:ea typeface="宋体" panose="02010600030101010101" pitchFamily="2" charset="-122"/>
                          <a:cs typeface="+mn-cs"/>
                        </a:rPr>
                        <a:t>√</a:t>
                      </a:r>
                      <a:endParaRPr kumimoji="0" lang="zh-CN" altLang="en-US" sz="1050" b="1" i="0" u="none" strike="noStrike" kern="1200" cap="none" normalizeH="0" baseline="0" dirty="0">
                        <a:ln>
                          <a:noFill/>
                        </a:ln>
                        <a:solidFill>
                          <a:srgbClr val="FF0000"/>
                        </a:solidFill>
                        <a:effectLst/>
                        <a:latin typeface="+mj-ea"/>
                        <a:ea typeface="宋体" panose="02010600030101010101" pitchFamily="2" charset="-122"/>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5288">
                <a:tc vMerge="1">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chemeClr val="tx1"/>
                          </a:solidFill>
                          <a:effectLst/>
                          <a:latin typeface="+mj-ea"/>
                          <a:ea typeface="+mj-ea"/>
                        </a:rPr>
                        <a:t>升级改造</a:t>
                      </a:r>
                      <a:endParaRPr kumimoji="0" lang="en-US" altLang="zh-CN"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rgbClr val="FF0000"/>
                          </a:solidFill>
                          <a:effectLst/>
                          <a:latin typeface="+mj-ea"/>
                          <a:ea typeface="+mj-ea"/>
                        </a:rPr>
                        <a:t>√</a:t>
                      </a:r>
                      <a:endParaRPr kumimoji="0" lang="zh-CN" altLang="en-US" sz="105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8463">
                <a:tc gridSpan="2">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r>
                        <a:rPr lang="en-US" altLang="zh-CN" sz="1400" b="1" dirty="0">
                          <a:latin typeface="+mj-ea"/>
                          <a:ea typeface="+mj-ea"/>
                        </a:rPr>
                        <a:t>C. </a:t>
                      </a:r>
                      <a:r>
                        <a:rPr lang="zh-CN" altLang="en-US" sz="1400" b="1" dirty="0">
                          <a:latin typeface="+mj-ea"/>
                          <a:ea typeface="+mj-ea"/>
                        </a:rPr>
                        <a:t>集团共性基础系统</a:t>
                      </a:r>
                      <a:endParaRPr lang="en-US" altLang="zh-CN" sz="1400" b="1" dirty="0">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hMerge="1">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EAEAE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kern="1200" cap="none" normalizeH="0" baseline="0" dirty="0">
                          <a:ln>
                            <a:noFill/>
                          </a:ln>
                          <a:solidFill>
                            <a:srgbClr val="FF0000"/>
                          </a:solidFill>
                          <a:effectLst/>
                          <a:latin typeface="+mj-ea"/>
                          <a:ea typeface="宋体" panose="02010600030101010101" pitchFamily="2" charset="-122"/>
                          <a:cs typeface="+mn-cs"/>
                        </a:rPr>
                        <a:t>√</a:t>
                      </a:r>
                      <a:endParaRPr kumimoji="0" lang="zh-CN" altLang="en-US" sz="1400" b="1" i="0" u="none" strike="noStrike" kern="1200" cap="none" normalizeH="0" baseline="0" dirty="0">
                        <a:ln>
                          <a:noFill/>
                        </a:ln>
                        <a:solidFill>
                          <a:srgbClr val="FF0000"/>
                        </a:solidFill>
                        <a:effectLst/>
                        <a:latin typeface="+mj-ea"/>
                        <a:ea typeface="宋体" panose="02010600030101010101" pitchFamily="2" charset="-122"/>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0226">
                <a:tc rowSpan="3">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Tx/>
                        <a:buNone/>
                      </a:pPr>
                      <a:r>
                        <a:rPr lang="en-US" altLang="zh-CN" sz="1400" b="1" dirty="0">
                          <a:latin typeface="+mj-ea"/>
                          <a:ea typeface="+mj-ea"/>
                        </a:rPr>
                        <a:t>D.</a:t>
                      </a:r>
                      <a:r>
                        <a:rPr lang="en-US" altLang="zh-CN" sz="1400" b="1" baseline="0" dirty="0">
                          <a:latin typeface="+mj-ea"/>
                          <a:ea typeface="+mj-ea"/>
                        </a:rPr>
                        <a:t> </a:t>
                      </a:r>
                      <a:r>
                        <a:rPr lang="zh-CN" altLang="en-US" sz="1400" b="1" dirty="0">
                          <a:latin typeface="+mj-ea"/>
                          <a:ea typeface="+mj-ea"/>
                        </a:rPr>
                        <a:t>企业核心系统</a:t>
                      </a:r>
                      <a:endParaRPr lang="en-US" altLang="zh-CN" sz="1400" b="1" dirty="0">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p>
                      <a:pPr marL="0" marR="0" lvl="0" indent="0" algn="l" defTabSz="859790" rtl="0" eaLnBrk="1" fontAlgn="auto" latinLnBrk="0" hangingPunct="1">
                        <a:lnSpc>
                          <a:spcPct val="100000"/>
                        </a:lnSpc>
                        <a:spcBef>
                          <a:spcPts val="0"/>
                        </a:spcBef>
                        <a:spcAft>
                          <a:spcPts val="0"/>
                        </a:spcAft>
                        <a:buClrTx/>
                        <a:buSzTx/>
                        <a:buFontTx/>
                        <a:buNone/>
                      </a:pPr>
                      <a:r>
                        <a:rPr kumimoji="0" lang="zh-CN" altLang="en-US" sz="1400" b="1" i="0" u="none" strike="noStrike" kern="1200" cap="none" normalizeH="0" baseline="0" dirty="0">
                          <a:ln>
                            <a:noFill/>
                          </a:ln>
                          <a:solidFill>
                            <a:schemeClr val="tx1"/>
                          </a:solidFill>
                          <a:effectLst/>
                          <a:latin typeface="+mj-ea"/>
                          <a:ea typeface="+mj-ea"/>
                          <a:cs typeface="+mn-cs"/>
                        </a:rPr>
                        <a:t>试点</a:t>
                      </a:r>
                      <a:endParaRPr kumimoji="0" lang="en-US" altLang="zh-CN" sz="1400" b="1" i="0" u="none" strike="noStrike" kern="1200" cap="none" normalizeH="0" baseline="0" dirty="0">
                        <a:ln>
                          <a:noFill/>
                        </a:ln>
                        <a:solidFill>
                          <a:schemeClr val="tx1"/>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kern="1200" cap="none" normalizeH="0" baseline="0" dirty="0">
                          <a:ln>
                            <a:noFill/>
                          </a:ln>
                          <a:solidFill>
                            <a:srgbClr val="FF0000"/>
                          </a:solidFill>
                          <a:effectLst/>
                          <a:latin typeface="+mj-ea"/>
                          <a:ea typeface="+mj-ea"/>
                          <a:cs typeface="+mn-cs"/>
                        </a:rPr>
                        <a:t>√</a:t>
                      </a: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6875">
                <a:tc vMerge="1">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EAEAEA"/>
                    </a:solidFill>
                  </a:tcPr>
                </a:tc>
                <a:tc>
                  <a:txBody>
                    <a:bodyPr/>
                    <a:p>
                      <a:pPr marL="0" marR="0" lvl="0" indent="0" algn="l" defTabSz="859790" rtl="0" eaLnBrk="1" fontAlgn="auto" latinLnBrk="0" hangingPunct="1">
                        <a:lnSpc>
                          <a:spcPct val="100000"/>
                        </a:lnSpc>
                        <a:spcBef>
                          <a:spcPts val="0"/>
                        </a:spcBef>
                        <a:spcAft>
                          <a:spcPts val="0"/>
                        </a:spcAft>
                        <a:buClrTx/>
                        <a:buSzTx/>
                        <a:buFontTx/>
                        <a:buNone/>
                      </a:pPr>
                      <a:r>
                        <a:rPr kumimoji="0" lang="zh-CN" altLang="en-US" sz="1400" b="1" i="0" u="none" strike="noStrike" kern="1200" cap="none" normalizeH="0" baseline="0" dirty="0">
                          <a:ln>
                            <a:noFill/>
                          </a:ln>
                          <a:solidFill>
                            <a:schemeClr val="tx1"/>
                          </a:solidFill>
                          <a:effectLst/>
                          <a:latin typeface="+mj-ea"/>
                          <a:ea typeface="+mj-ea"/>
                          <a:cs typeface="+mn-cs"/>
                        </a:rPr>
                        <a:t>推广</a:t>
                      </a:r>
                      <a:endParaRPr kumimoji="0" lang="en-US" altLang="zh-CN" sz="1400" b="1" i="0" u="none" strike="noStrike" kern="1200" cap="none" normalizeH="0" baseline="0" dirty="0">
                        <a:ln>
                          <a:noFill/>
                        </a:ln>
                        <a:solidFill>
                          <a:schemeClr val="tx1"/>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kern="1200" cap="none" normalizeH="0" baseline="0" dirty="0">
                          <a:ln>
                            <a:noFill/>
                          </a:ln>
                          <a:solidFill>
                            <a:srgbClr val="FF0000"/>
                          </a:solidFill>
                          <a:effectLst/>
                          <a:latin typeface="+mj-ea"/>
                          <a:ea typeface="+mj-ea"/>
                          <a:cs typeface="+mn-cs"/>
                        </a:rPr>
                        <a:t>√</a:t>
                      </a: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6875">
                <a:tc vMerge="1">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EAEAEA"/>
                    </a:solidFill>
                  </a:tcPr>
                </a:tc>
                <a:tc>
                  <a:txBody>
                    <a:bodyPr/>
                    <a:p>
                      <a:pPr marL="0" marR="0" lvl="0" indent="0" algn="l" defTabSz="859790" rtl="0" eaLnBrk="1" fontAlgn="auto" latinLnBrk="0" hangingPunct="1">
                        <a:lnSpc>
                          <a:spcPct val="100000"/>
                        </a:lnSpc>
                        <a:spcBef>
                          <a:spcPts val="0"/>
                        </a:spcBef>
                        <a:spcAft>
                          <a:spcPts val="0"/>
                        </a:spcAft>
                        <a:buClrTx/>
                        <a:buSzTx/>
                        <a:buFontTx/>
                        <a:buNone/>
                      </a:pPr>
                      <a:r>
                        <a:rPr kumimoji="0" lang="zh-CN" altLang="en-US" sz="1400" b="1" i="0" u="none" strike="noStrike" kern="1200" cap="none" normalizeH="0" baseline="0" dirty="0">
                          <a:ln>
                            <a:noFill/>
                          </a:ln>
                          <a:solidFill>
                            <a:schemeClr val="tx1"/>
                          </a:solidFill>
                          <a:effectLst/>
                          <a:latin typeface="+mj-ea"/>
                          <a:ea typeface="+mj-ea"/>
                          <a:cs typeface="+mn-cs"/>
                        </a:rPr>
                        <a:t>升级改造</a:t>
                      </a:r>
                      <a:endParaRPr kumimoji="0" lang="en-US" altLang="zh-CN" sz="1400" b="1" i="0" u="none" strike="noStrike" kern="1200" cap="none" normalizeH="0" baseline="0" dirty="0">
                        <a:ln>
                          <a:noFill/>
                        </a:ln>
                        <a:solidFill>
                          <a:schemeClr val="tx1"/>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kern="1200" cap="none" normalizeH="0" baseline="0" dirty="0">
                          <a:ln>
                            <a:noFill/>
                          </a:ln>
                          <a:solidFill>
                            <a:srgbClr val="FF0000"/>
                          </a:solidFill>
                          <a:effectLst/>
                          <a:latin typeface="+mj-ea"/>
                          <a:ea typeface="+mj-ea"/>
                          <a:cs typeface="+mn-cs"/>
                        </a:rPr>
                        <a:t>√</a:t>
                      </a:r>
                      <a:endParaRPr kumimoji="0" lang="zh-CN" altLang="en-US" sz="1400" b="1" i="0" u="none" strike="noStrike" kern="1200" cap="none" normalizeH="0" baseline="0" dirty="0">
                        <a:ln>
                          <a:noFill/>
                        </a:ln>
                        <a:solidFill>
                          <a:srgbClr val="FF0000"/>
                        </a:solidFill>
                        <a:effectLst/>
                        <a:latin typeface="+mj-ea"/>
                        <a:ea typeface="+mj-ea"/>
                        <a:cs typeface="+mn-cs"/>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r h="396875">
                <a:tc gridSpan="2">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Tx/>
                        <a:buNone/>
                      </a:pPr>
                      <a:r>
                        <a:rPr lang="en-US" altLang="zh-CN" sz="1400" b="1" dirty="0">
                          <a:latin typeface="+mj-ea"/>
                          <a:ea typeface="+mj-ea"/>
                        </a:rPr>
                        <a:t>E.</a:t>
                      </a:r>
                      <a:r>
                        <a:rPr lang="en-US" altLang="zh-CN" sz="1400" b="1" baseline="0" dirty="0">
                          <a:latin typeface="+mj-ea"/>
                          <a:ea typeface="+mj-ea"/>
                        </a:rPr>
                        <a:t> </a:t>
                      </a:r>
                      <a:r>
                        <a:rPr lang="zh-CN" altLang="en-US" sz="1400" b="1" dirty="0">
                          <a:latin typeface="+mj-ea"/>
                          <a:ea typeface="+mj-ea"/>
                        </a:rPr>
                        <a:t>企业基础系统</a:t>
                      </a:r>
                      <a:endParaRPr kumimoji="0" lang="zh-CN" altLang="en-US" sz="1400" b="1" i="0" u="none" strike="noStrike" cap="none" normalizeH="0" baseline="0" dirty="0">
                        <a:ln>
                          <a:noFill/>
                        </a:ln>
                        <a:solidFill>
                          <a:schemeClr val="tx1"/>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solidFill>
                      <a:srgbClr val="BABABA"/>
                    </a:solidFill>
                  </a:tcPr>
                </a:tc>
                <a:tc hMerge="1">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lstStyle>
                      <a:lvl1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1pPr>
                      <a:lvl2pPr algn="l">
                        <a:spcBef>
                          <a:spcPct val="20000"/>
                        </a:spcBef>
                        <a:buClr>
                          <a:schemeClr val="tx1"/>
                        </a:buClr>
                        <a:defRPr sz="2000">
                          <a:solidFill>
                            <a:srgbClr val="292929"/>
                          </a:solidFill>
                          <a:latin typeface="宋体" panose="02010600030101010101" pitchFamily="2" charset="-122"/>
                          <a:ea typeface="宋体" panose="02010600030101010101" pitchFamily="2" charset="-122"/>
                        </a:defRPr>
                      </a:lvl2pPr>
                      <a:lvl3pPr algn="l">
                        <a:spcBef>
                          <a:spcPct val="20000"/>
                        </a:spcBef>
                        <a:buClr>
                          <a:schemeClr val="tx1"/>
                        </a:buClr>
                        <a:defRPr>
                          <a:solidFill>
                            <a:srgbClr val="292929"/>
                          </a:solidFill>
                          <a:latin typeface="宋体" panose="02010600030101010101" pitchFamily="2" charset="-122"/>
                          <a:ea typeface="宋体" panose="02010600030101010101" pitchFamily="2" charset="-122"/>
                        </a:defRPr>
                      </a:lvl3pPr>
                      <a:lvl4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4pPr>
                      <a:lvl5pPr algn="l">
                        <a:spcBef>
                          <a:spcPct val="20000"/>
                        </a:spcBef>
                        <a:buClr>
                          <a:schemeClr val="tx1"/>
                        </a:buClr>
                        <a:defRPr sz="1600">
                          <a:solidFill>
                            <a:srgbClr val="292929"/>
                          </a:solidFill>
                          <a:latin typeface="宋体" panose="02010600030101010101" pitchFamily="2" charset="-122"/>
                          <a:ea typeface="宋体" panose="02010600030101010101" pitchFamily="2" charset="-122"/>
                        </a:defRPr>
                      </a:lvl5pPr>
                      <a:lvl6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6pPr>
                      <a:lvl7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7pPr>
                      <a:lvl8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8pPr>
                      <a:lvl9pPr fontAlgn="base">
                        <a:spcBef>
                          <a:spcPct val="20000"/>
                        </a:spcBef>
                        <a:spcAft>
                          <a:spcPct val="0"/>
                        </a:spcAft>
                        <a:buClr>
                          <a:schemeClr val="tx1"/>
                        </a:buClr>
                        <a:defRPr sz="1600">
                          <a:solidFill>
                            <a:srgbClr val="292929"/>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Tx/>
                        <a:buNone/>
                      </a:pPr>
                      <a:endParaRPr kumimoji="0" lang="zh-CN" altLang="en-US" sz="140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c>
                  <a:txBody>
                    <a:bodyPr/>
                    <a:p>
                      <a:pPr marL="0" marR="0" lvl="0" indent="0" algn="ctr" defTabSz="914400" rtl="0" eaLnBrk="1" fontAlgn="base" latinLnBrk="0" hangingPunct="1">
                        <a:lnSpc>
                          <a:spcPct val="100000"/>
                        </a:lnSpc>
                        <a:spcBef>
                          <a:spcPct val="20000"/>
                        </a:spcBef>
                        <a:spcAft>
                          <a:spcPct val="0"/>
                        </a:spcAft>
                        <a:buClr>
                          <a:schemeClr val="tx1"/>
                        </a:buClr>
                        <a:buSzTx/>
                        <a:buFontTx/>
                        <a:buNone/>
                      </a:pPr>
                      <a:r>
                        <a:rPr kumimoji="0" lang="zh-CN" altLang="en-US" sz="1400" b="1" i="0" u="none" strike="noStrike" cap="none" normalizeH="0" baseline="0" dirty="0">
                          <a:ln>
                            <a:noFill/>
                          </a:ln>
                          <a:solidFill>
                            <a:srgbClr val="FF0000"/>
                          </a:solidFill>
                          <a:effectLst/>
                          <a:latin typeface="+mj-ea"/>
                          <a:ea typeface="+mj-ea"/>
                        </a:rPr>
                        <a:t>√</a:t>
                      </a:r>
                      <a:endParaRPr kumimoji="0" lang="zh-CN" altLang="en-US" sz="1050" b="1" i="0" u="none" strike="noStrike" cap="none" normalizeH="0" baseline="0" dirty="0">
                        <a:ln>
                          <a:noFill/>
                        </a:ln>
                        <a:solidFill>
                          <a:srgbClr val="FF0000"/>
                        </a:solidFill>
                        <a:effectLst/>
                        <a:latin typeface="+mj-ea"/>
                        <a:ea typeface="+mj-ea"/>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headEnd type="none" w="med" len="med"/>
                      <a:tailEnd type="none" w="med" len="med"/>
                    </a:lnTlToBr>
                    <a:lnBlToTr>
                      <a:noFill/>
                      <a:headEnd type="none" w="med" len="med"/>
                      <a:tailEnd type="none" w="med" len="med"/>
                    </a:lnBlToTr>
                    <a:noFill/>
                  </a:tcPr>
                </a:tc>
              </a:tr>
            </a:tbl>
          </a:graphicData>
        </a:graphic>
      </p:graphicFrame>
      <p:sp>
        <p:nvSpPr>
          <p:cNvPr id="1051543" name="Rectangle 6"/>
          <p:cNvSpPr/>
          <p:nvPr/>
        </p:nvSpPr>
        <p:spPr>
          <a:xfrm>
            <a:off x="1258516" y="1001281"/>
            <a:ext cx="1008112" cy="288032"/>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统筹统建</a:t>
            </a:r>
            <a:endParaRPr lang="en-US" sz="1600" b="1" dirty="0">
              <a:solidFill>
                <a:schemeClr val="tx1"/>
              </a:solidFill>
            </a:endParaRPr>
          </a:p>
        </p:txBody>
      </p:sp>
      <p:sp>
        <p:nvSpPr>
          <p:cNvPr id="1051544" name="Rectangle 7"/>
          <p:cNvSpPr/>
          <p:nvPr/>
        </p:nvSpPr>
        <p:spPr>
          <a:xfrm>
            <a:off x="1258516" y="1404957"/>
            <a:ext cx="1008112" cy="288000"/>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rPr>
              <a:t>统筹分建</a:t>
            </a:r>
            <a:endParaRPr lang="en-US" sz="1600" b="1" dirty="0">
              <a:solidFill>
                <a:schemeClr val="tx1"/>
              </a:solidFill>
            </a:endParaRPr>
          </a:p>
        </p:txBody>
      </p:sp>
      <p:sp>
        <p:nvSpPr>
          <p:cNvPr id="1051545" name="Rectangle 8"/>
          <p:cNvSpPr/>
          <p:nvPr/>
        </p:nvSpPr>
        <p:spPr>
          <a:xfrm>
            <a:off x="5653728" y="1001281"/>
            <a:ext cx="1008112" cy="288032"/>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latin typeface="华文楷体" panose="02010600040101010101" pitchFamily="2" charset="-122"/>
              </a:rPr>
              <a:t>重点管控</a:t>
            </a:r>
            <a:endParaRPr lang="en-US" sz="1600" b="1" dirty="0">
              <a:solidFill>
                <a:schemeClr val="tx1"/>
              </a:solidFill>
            </a:endParaRPr>
          </a:p>
        </p:txBody>
      </p:sp>
      <p:sp>
        <p:nvSpPr>
          <p:cNvPr id="1051546" name="Rectangle 9"/>
          <p:cNvSpPr/>
          <p:nvPr/>
        </p:nvSpPr>
        <p:spPr>
          <a:xfrm>
            <a:off x="5649536" y="1404957"/>
            <a:ext cx="1008112" cy="288000"/>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chemeClr val="tx1"/>
                </a:solidFill>
              </a:rPr>
              <a:t>审批备案</a:t>
            </a:r>
            <a:endParaRPr lang="en-US" sz="1600" b="1" dirty="0">
              <a:solidFill>
                <a:schemeClr val="tx1"/>
              </a:solidFill>
            </a:endParaRPr>
          </a:p>
        </p:txBody>
      </p:sp>
      <p:sp>
        <p:nvSpPr>
          <p:cNvPr id="1051547" name="Freeform 375"/>
          <p:cNvSpPr>
            <a:spLocks noChangeAspect="1" noEditPoints="1"/>
          </p:cNvSpPr>
          <p:nvPr/>
        </p:nvSpPr>
        <p:spPr bwMode="auto">
          <a:xfrm>
            <a:off x="753696" y="1377836"/>
            <a:ext cx="369676" cy="369676"/>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chemeClr val="tx2"/>
          </a:solidFill>
          <a:ln>
            <a:noFill/>
          </a:ln>
        </p:spPr>
        <p:txBody>
          <a:bodyPr vert="horz" wrap="square" lIns="91440" tIns="45720" rIns="91440" bIns="45720" numCol="1" anchor="t" anchorCtr="0" compatLnSpc="1"/>
          <a:p>
            <a:endParaRPr lang="en-GB"/>
          </a:p>
        </p:txBody>
      </p:sp>
      <p:grpSp>
        <p:nvGrpSpPr>
          <p:cNvPr id="512" name="Group 1025"/>
          <p:cNvGrpSpPr>
            <a:grpSpLocks noChangeAspect="1"/>
          </p:cNvGrpSpPr>
          <p:nvPr/>
        </p:nvGrpSpPr>
        <p:grpSpPr bwMode="auto">
          <a:xfrm>
            <a:off x="750106" y="967572"/>
            <a:ext cx="369021" cy="369021"/>
            <a:chOff x="787" y="3994"/>
            <a:chExt cx="340" cy="340"/>
          </a:xfrm>
          <a:solidFill>
            <a:schemeClr val="accent5"/>
          </a:solidFill>
        </p:grpSpPr>
        <p:sp>
          <p:nvSpPr>
            <p:cNvPr id="1051548" name="Freeform 1026"/>
            <p:cNvSpPr/>
            <p:nvPr/>
          </p:nvSpPr>
          <p:spPr bwMode="auto">
            <a:xfrm>
              <a:off x="893" y="4171"/>
              <a:ext cx="45" cy="33"/>
            </a:xfrm>
            <a:custGeom>
              <a:avLst/>
              <a:gdLst>
                <a:gd name="T0" fmla="*/ 67 w 67"/>
                <a:gd name="T1" fmla="*/ 4 h 50"/>
                <a:gd name="T2" fmla="*/ 66 w 67"/>
                <a:gd name="T3" fmla="*/ 0 h 50"/>
                <a:gd name="T4" fmla="*/ 64 w 67"/>
                <a:gd name="T5" fmla="*/ 0 h 50"/>
                <a:gd name="T6" fmla="*/ 0 w 67"/>
                <a:gd name="T7" fmla="*/ 0 h 50"/>
                <a:gd name="T8" fmla="*/ 21 w 67"/>
                <a:gd name="T9" fmla="*/ 50 h 50"/>
                <a:gd name="T10" fmla="*/ 66 w 67"/>
                <a:gd name="T11" fmla="*/ 5 h 50"/>
                <a:gd name="T12" fmla="*/ 67 w 67"/>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67" y="4"/>
                  </a:moveTo>
                  <a:cubicBezTo>
                    <a:pt x="66" y="3"/>
                    <a:pt x="66" y="1"/>
                    <a:pt x="66" y="0"/>
                  </a:cubicBezTo>
                  <a:cubicBezTo>
                    <a:pt x="65" y="0"/>
                    <a:pt x="64" y="0"/>
                    <a:pt x="64" y="0"/>
                  </a:cubicBezTo>
                  <a:cubicBezTo>
                    <a:pt x="0" y="0"/>
                    <a:pt x="0" y="0"/>
                    <a:pt x="0" y="0"/>
                  </a:cubicBezTo>
                  <a:cubicBezTo>
                    <a:pt x="2" y="19"/>
                    <a:pt x="10" y="36"/>
                    <a:pt x="21" y="50"/>
                  </a:cubicBezTo>
                  <a:cubicBezTo>
                    <a:pt x="66" y="5"/>
                    <a:pt x="66" y="5"/>
                    <a:pt x="66" y="5"/>
                  </a:cubicBezTo>
                  <a:cubicBezTo>
                    <a:pt x="66" y="4"/>
                    <a:pt x="67" y="4"/>
                    <a:pt x="67" y="4"/>
                  </a:cubicBezTo>
                  <a:close/>
                </a:path>
              </a:pathLst>
            </a:custGeom>
            <a:grpFill/>
            <a:ln>
              <a:noFill/>
            </a:ln>
          </p:spPr>
          <p:txBody>
            <a:bodyPr vert="horz" wrap="square" lIns="91440" tIns="45720" rIns="91440" bIns="45720" numCol="1" anchor="t" anchorCtr="0" compatLnSpc="1"/>
            <a:p>
              <a:endParaRPr lang="en-GB"/>
            </a:p>
          </p:txBody>
        </p:sp>
        <p:sp>
          <p:nvSpPr>
            <p:cNvPr id="1051549" name="Freeform 1027"/>
            <p:cNvSpPr/>
            <p:nvPr/>
          </p:nvSpPr>
          <p:spPr bwMode="auto">
            <a:xfrm>
              <a:off x="893" y="4124"/>
              <a:ext cx="45" cy="33"/>
            </a:xfrm>
            <a:custGeom>
              <a:avLst/>
              <a:gdLst>
                <a:gd name="T0" fmla="*/ 66 w 67"/>
                <a:gd name="T1" fmla="*/ 49 h 49"/>
                <a:gd name="T2" fmla="*/ 67 w 67"/>
                <a:gd name="T3" fmla="*/ 46 h 49"/>
                <a:gd name="T4" fmla="*/ 66 w 67"/>
                <a:gd name="T5" fmla="*/ 45 h 49"/>
                <a:gd name="T6" fmla="*/ 21 w 67"/>
                <a:gd name="T7" fmla="*/ 0 h 49"/>
                <a:gd name="T8" fmla="*/ 0 w 67"/>
                <a:gd name="T9" fmla="*/ 49 h 49"/>
                <a:gd name="T10" fmla="*/ 64 w 67"/>
                <a:gd name="T11" fmla="*/ 49 h 49"/>
                <a:gd name="T12" fmla="*/ 66 w 67"/>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66" y="49"/>
                  </a:moveTo>
                  <a:cubicBezTo>
                    <a:pt x="66" y="48"/>
                    <a:pt x="66" y="47"/>
                    <a:pt x="67" y="46"/>
                  </a:cubicBezTo>
                  <a:cubicBezTo>
                    <a:pt x="67" y="45"/>
                    <a:pt x="66" y="45"/>
                    <a:pt x="66" y="45"/>
                  </a:cubicBezTo>
                  <a:cubicBezTo>
                    <a:pt x="21" y="0"/>
                    <a:pt x="21" y="0"/>
                    <a:pt x="21" y="0"/>
                  </a:cubicBezTo>
                  <a:cubicBezTo>
                    <a:pt x="10" y="14"/>
                    <a:pt x="2" y="31"/>
                    <a:pt x="0" y="49"/>
                  </a:cubicBezTo>
                  <a:cubicBezTo>
                    <a:pt x="64" y="49"/>
                    <a:pt x="64" y="49"/>
                    <a:pt x="64" y="49"/>
                  </a:cubicBezTo>
                  <a:cubicBezTo>
                    <a:pt x="64" y="49"/>
                    <a:pt x="65" y="49"/>
                    <a:pt x="66" y="49"/>
                  </a:cubicBezTo>
                  <a:close/>
                </a:path>
              </a:pathLst>
            </a:custGeom>
            <a:grpFill/>
            <a:ln>
              <a:noFill/>
            </a:ln>
          </p:spPr>
          <p:txBody>
            <a:bodyPr vert="horz" wrap="square" lIns="91440" tIns="45720" rIns="91440" bIns="45720" numCol="1" anchor="t" anchorCtr="0" compatLnSpc="1"/>
            <a:p>
              <a:endParaRPr lang="en-GB"/>
            </a:p>
          </p:txBody>
        </p:sp>
        <p:sp>
          <p:nvSpPr>
            <p:cNvPr id="1051550" name="Freeform 1028"/>
            <p:cNvSpPr/>
            <p:nvPr/>
          </p:nvSpPr>
          <p:spPr bwMode="auto">
            <a:xfrm>
              <a:off x="917" y="4100"/>
              <a:ext cx="33" cy="45"/>
            </a:xfrm>
            <a:custGeom>
              <a:avLst/>
              <a:gdLst>
                <a:gd name="T0" fmla="*/ 46 w 49"/>
                <a:gd name="T1" fmla="*/ 67 h 67"/>
                <a:gd name="T2" fmla="*/ 49 w 49"/>
                <a:gd name="T3" fmla="*/ 66 h 67"/>
                <a:gd name="T4" fmla="*/ 49 w 49"/>
                <a:gd name="T5" fmla="*/ 64 h 67"/>
                <a:gd name="T6" fmla="*/ 49 w 49"/>
                <a:gd name="T7" fmla="*/ 0 h 67"/>
                <a:gd name="T8" fmla="*/ 0 w 49"/>
                <a:gd name="T9" fmla="*/ 21 h 67"/>
                <a:gd name="T10" fmla="*/ 45 w 49"/>
                <a:gd name="T11" fmla="*/ 66 h 67"/>
                <a:gd name="T12" fmla="*/ 46 w 49"/>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6" y="67"/>
                  </a:moveTo>
                  <a:cubicBezTo>
                    <a:pt x="47" y="66"/>
                    <a:pt x="48" y="66"/>
                    <a:pt x="49" y="66"/>
                  </a:cubicBezTo>
                  <a:cubicBezTo>
                    <a:pt x="49" y="65"/>
                    <a:pt x="49" y="64"/>
                    <a:pt x="49" y="64"/>
                  </a:cubicBezTo>
                  <a:cubicBezTo>
                    <a:pt x="49" y="0"/>
                    <a:pt x="49" y="0"/>
                    <a:pt x="49" y="0"/>
                  </a:cubicBezTo>
                  <a:cubicBezTo>
                    <a:pt x="31" y="2"/>
                    <a:pt x="14" y="10"/>
                    <a:pt x="0" y="21"/>
                  </a:cubicBezTo>
                  <a:cubicBezTo>
                    <a:pt x="45" y="66"/>
                    <a:pt x="45" y="66"/>
                    <a:pt x="45" y="66"/>
                  </a:cubicBezTo>
                  <a:cubicBezTo>
                    <a:pt x="45" y="66"/>
                    <a:pt x="45" y="67"/>
                    <a:pt x="46" y="67"/>
                  </a:cubicBezTo>
                  <a:close/>
                </a:path>
              </a:pathLst>
            </a:custGeom>
            <a:grpFill/>
            <a:ln>
              <a:noFill/>
            </a:ln>
          </p:spPr>
          <p:txBody>
            <a:bodyPr vert="horz" wrap="square" lIns="91440" tIns="45720" rIns="91440" bIns="45720" numCol="1" anchor="t" anchorCtr="0" compatLnSpc="1"/>
            <a:p>
              <a:endParaRPr lang="en-GB"/>
            </a:p>
          </p:txBody>
        </p:sp>
        <p:sp>
          <p:nvSpPr>
            <p:cNvPr id="1051551" name="Freeform 1029"/>
            <p:cNvSpPr/>
            <p:nvPr/>
          </p:nvSpPr>
          <p:spPr bwMode="auto">
            <a:xfrm>
              <a:off x="964" y="4100"/>
              <a:ext cx="33" cy="45"/>
            </a:xfrm>
            <a:custGeom>
              <a:avLst/>
              <a:gdLst>
                <a:gd name="T0" fmla="*/ 5 w 50"/>
                <a:gd name="T1" fmla="*/ 66 h 67"/>
                <a:gd name="T2" fmla="*/ 50 w 50"/>
                <a:gd name="T3" fmla="*/ 21 h 67"/>
                <a:gd name="T4" fmla="*/ 0 w 50"/>
                <a:gd name="T5" fmla="*/ 0 h 67"/>
                <a:gd name="T6" fmla="*/ 0 w 50"/>
                <a:gd name="T7" fmla="*/ 64 h 67"/>
                <a:gd name="T8" fmla="*/ 0 w 50"/>
                <a:gd name="T9" fmla="*/ 66 h 67"/>
                <a:gd name="T10" fmla="*/ 4 w 50"/>
                <a:gd name="T11" fmla="*/ 67 h 67"/>
                <a:gd name="T12" fmla="*/ 5 w 50"/>
                <a:gd name="T13" fmla="*/ 66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5" y="66"/>
                  </a:moveTo>
                  <a:cubicBezTo>
                    <a:pt x="50" y="21"/>
                    <a:pt x="50" y="21"/>
                    <a:pt x="50" y="21"/>
                  </a:cubicBezTo>
                  <a:cubicBezTo>
                    <a:pt x="36" y="10"/>
                    <a:pt x="19" y="2"/>
                    <a:pt x="0" y="0"/>
                  </a:cubicBezTo>
                  <a:cubicBezTo>
                    <a:pt x="0" y="64"/>
                    <a:pt x="0" y="64"/>
                    <a:pt x="0" y="64"/>
                  </a:cubicBezTo>
                  <a:cubicBezTo>
                    <a:pt x="0" y="64"/>
                    <a:pt x="0" y="65"/>
                    <a:pt x="0" y="66"/>
                  </a:cubicBezTo>
                  <a:cubicBezTo>
                    <a:pt x="1" y="66"/>
                    <a:pt x="3" y="66"/>
                    <a:pt x="4" y="67"/>
                  </a:cubicBezTo>
                  <a:cubicBezTo>
                    <a:pt x="4" y="67"/>
                    <a:pt x="4" y="66"/>
                    <a:pt x="5" y="66"/>
                  </a:cubicBezTo>
                  <a:close/>
                </a:path>
              </a:pathLst>
            </a:custGeom>
            <a:grpFill/>
            <a:ln>
              <a:noFill/>
            </a:ln>
          </p:spPr>
          <p:txBody>
            <a:bodyPr vert="horz" wrap="square" lIns="91440" tIns="45720" rIns="91440" bIns="45720" numCol="1" anchor="t" anchorCtr="0" compatLnSpc="1"/>
            <a:p>
              <a:endParaRPr lang="en-GB"/>
            </a:p>
          </p:txBody>
        </p:sp>
        <p:sp>
          <p:nvSpPr>
            <p:cNvPr id="1051552" name="Freeform 1030"/>
            <p:cNvSpPr/>
            <p:nvPr/>
          </p:nvSpPr>
          <p:spPr bwMode="auto">
            <a:xfrm>
              <a:off x="917" y="4183"/>
              <a:ext cx="33" cy="44"/>
            </a:xfrm>
            <a:custGeom>
              <a:avLst/>
              <a:gdLst>
                <a:gd name="T0" fmla="*/ 45 w 49"/>
                <a:gd name="T1" fmla="*/ 2 h 67"/>
                <a:gd name="T2" fmla="*/ 0 w 49"/>
                <a:gd name="T3" fmla="*/ 47 h 67"/>
                <a:gd name="T4" fmla="*/ 49 w 49"/>
                <a:gd name="T5" fmla="*/ 67 h 67"/>
                <a:gd name="T6" fmla="*/ 49 w 49"/>
                <a:gd name="T7" fmla="*/ 4 h 67"/>
                <a:gd name="T8" fmla="*/ 49 w 49"/>
                <a:gd name="T9" fmla="*/ 2 h 67"/>
                <a:gd name="T10" fmla="*/ 46 w 49"/>
                <a:gd name="T11" fmla="*/ 0 h 67"/>
                <a:gd name="T12" fmla="*/ 45 w 49"/>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5" y="2"/>
                  </a:moveTo>
                  <a:cubicBezTo>
                    <a:pt x="0" y="47"/>
                    <a:pt x="0" y="47"/>
                    <a:pt x="0" y="47"/>
                  </a:cubicBezTo>
                  <a:cubicBezTo>
                    <a:pt x="14" y="58"/>
                    <a:pt x="31" y="65"/>
                    <a:pt x="49" y="67"/>
                  </a:cubicBezTo>
                  <a:cubicBezTo>
                    <a:pt x="49" y="4"/>
                    <a:pt x="49" y="4"/>
                    <a:pt x="49" y="4"/>
                  </a:cubicBezTo>
                  <a:cubicBezTo>
                    <a:pt x="49" y="3"/>
                    <a:pt x="49" y="2"/>
                    <a:pt x="49" y="2"/>
                  </a:cubicBezTo>
                  <a:cubicBezTo>
                    <a:pt x="48" y="1"/>
                    <a:pt x="47" y="1"/>
                    <a:pt x="46" y="0"/>
                  </a:cubicBezTo>
                  <a:cubicBezTo>
                    <a:pt x="45" y="1"/>
                    <a:pt x="45" y="1"/>
                    <a:pt x="45" y="2"/>
                  </a:cubicBezTo>
                  <a:close/>
                </a:path>
              </a:pathLst>
            </a:custGeom>
            <a:grpFill/>
            <a:ln>
              <a:noFill/>
            </a:ln>
          </p:spPr>
          <p:txBody>
            <a:bodyPr vert="horz" wrap="square" lIns="91440" tIns="45720" rIns="91440" bIns="45720" numCol="1" anchor="t" anchorCtr="0" compatLnSpc="1"/>
            <a:p>
              <a:endParaRPr lang="en-GB"/>
            </a:p>
          </p:txBody>
        </p:sp>
        <p:sp>
          <p:nvSpPr>
            <p:cNvPr id="1051553" name="Freeform 1031"/>
            <p:cNvSpPr/>
            <p:nvPr/>
          </p:nvSpPr>
          <p:spPr bwMode="auto">
            <a:xfrm>
              <a:off x="976" y="4171"/>
              <a:ext cx="44" cy="33"/>
            </a:xfrm>
            <a:custGeom>
              <a:avLst/>
              <a:gdLst>
                <a:gd name="T0" fmla="*/ 2 w 67"/>
                <a:gd name="T1" fmla="*/ 0 h 50"/>
                <a:gd name="T2" fmla="*/ 0 w 67"/>
                <a:gd name="T3" fmla="*/ 4 h 50"/>
                <a:gd name="T4" fmla="*/ 2 w 67"/>
                <a:gd name="T5" fmla="*/ 5 h 50"/>
                <a:gd name="T6" fmla="*/ 47 w 67"/>
                <a:gd name="T7" fmla="*/ 50 h 50"/>
                <a:gd name="T8" fmla="*/ 67 w 67"/>
                <a:gd name="T9" fmla="*/ 0 h 50"/>
                <a:gd name="T10" fmla="*/ 4 w 67"/>
                <a:gd name="T11" fmla="*/ 0 h 50"/>
                <a:gd name="T12" fmla="*/ 2 w 6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2" y="0"/>
                  </a:moveTo>
                  <a:cubicBezTo>
                    <a:pt x="1" y="1"/>
                    <a:pt x="1" y="2"/>
                    <a:pt x="0" y="4"/>
                  </a:cubicBezTo>
                  <a:cubicBezTo>
                    <a:pt x="1" y="4"/>
                    <a:pt x="1" y="4"/>
                    <a:pt x="2" y="5"/>
                  </a:cubicBezTo>
                  <a:cubicBezTo>
                    <a:pt x="47" y="50"/>
                    <a:pt x="47" y="50"/>
                    <a:pt x="47" y="50"/>
                  </a:cubicBezTo>
                  <a:cubicBezTo>
                    <a:pt x="58" y="36"/>
                    <a:pt x="65" y="19"/>
                    <a:pt x="67" y="0"/>
                  </a:cubicBezTo>
                  <a:cubicBezTo>
                    <a:pt x="4" y="0"/>
                    <a:pt x="4" y="0"/>
                    <a:pt x="4" y="0"/>
                  </a:cubicBezTo>
                  <a:cubicBezTo>
                    <a:pt x="3" y="0"/>
                    <a:pt x="2" y="0"/>
                    <a:pt x="2" y="0"/>
                  </a:cubicBezTo>
                  <a:close/>
                </a:path>
              </a:pathLst>
            </a:custGeom>
            <a:grpFill/>
            <a:ln>
              <a:noFill/>
            </a:ln>
          </p:spPr>
          <p:txBody>
            <a:bodyPr vert="horz" wrap="square" lIns="91440" tIns="45720" rIns="91440" bIns="45720" numCol="1" anchor="t" anchorCtr="0" compatLnSpc="1"/>
            <a:p>
              <a:endParaRPr lang="en-GB"/>
            </a:p>
          </p:txBody>
        </p:sp>
        <p:sp>
          <p:nvSpPr>
            <p:cNvPr id="1051554" name="Oval 1032"/>
            <p:cNvSpPr>
              <a:spLocks noChangeArrowheads="1"/>
            </p:cNvSpPr>
            <p:nvPr/>
          </p:nvSpPr>
          <p:spPr bwMode="auto">
            <a:xfrm>
              <a:off x="950" y="4157"/>
              <a:ext cx="14" cy="14"/>
            </a:xfrm>
            <a:prstGeom prst="ellipse">
              <a:avLst/>
            </a:prstGeom>
            <a:grpFill/>
            <a:ln>
              <a:noFill/>
            </a:ln>
          </p:spPr>
          <p:txBody>
            <a:bodyPr vert="horz" wrap="square" lIns="91440" tIns="45720" rIns="91440" bIns="45720" numCol="1" anchor="t" anchorCtr="0" compatLnSpc="1"/>
            <a:p>
              <a:endParaRPr lang="en-GB"/>
            </a:p>
          </p:txBody>
        </p:sp>
        <p:sp>
          <p:nvSpPr>
            <p:cNvPr id="1051555" name="Freeform 1033"/>
            <p:cNvSpPr>
              <a:spLocks noEditPoints="1"/>
            </p:cNvSpPr>
            <p:nvPr/>
          </p:nvSpPr>
          <p:spPr bwMode="auto">
            <a:xfrm>
              <a:off x="787" y="3994"/>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72 w 512"/>
                <a:gd name="T13" fmla="*/ 266 h 512"/>
                <a:gd name="T14" fmla="*/ 346 w 512"/>
                <a:gd name="T15" fmla="*/ 331 h 512"/>
                <a:gd name="T16" fmla="*/ 370 w 512"/>
                <a:gd name="T17" fmla="*/ 355 h 512"/>
                <a:gd name="T18" fmla="*/ 370 w 512"/>
                <a:gd name="T19" fmla="*/ 370 h 512"/>
                <a:gd name="T20" fmla="*/ 362 w 512"/>
                <a:gd name="T21" fmla="*/ 373 h 512"/>
                <a:gd name="T22" fmla="*/ 355 w 512"/>
                <a:gd name="T23" fmla="*/ 370 h 512"/>
                <a:gd name="T24" fmla="*/ 331 w 512"/>
                <a:gd name="T25" fmla="*/ 346 h 512"/>
                <a:gd name="T26" fmla="*/ 266 w 512"/>
                <a:gd name="T27" fmla="*/ 372 h 512"/>
                <a:gd name="T28" fmla="*/ 266 w 512"/>
                <a:gd name="T29" fmla="*/ 405 h 512"/>
                <a:gd name="T30" fmla="*/ 256 w 512"/>
                <a:gd name="T31" fmla="*/ 416 h 512"/>
                <a:gd name="T32" fmla="*/ 245 w 512"/>
                <a:gd name="T33" fmla="*/ 405 h 512"/>
                <a:gd name="T34" fmla="*/ 245 w 512"/>
                <a:gd name="T35" fmla="*/ 372 h 512"/>
                <a:gd name="T36" fmla="*/ 181 w 512"/>
                <a:gd name="T37" fmla="*/ 346 h 512"/>
                <a:gd name="T38" fmla="*/ 157 w 512"/>
                <a:gd name="T39" fmla="*/ 370 h 512"/>
                <a:gd name="T40" fmla="*/ 149 w 512"/>
                <a:gd name="T41" fmla="*/ 373 h 512"/>
                <a:gd name="T42" fmla="*/ 141 w 512"/>
                <a:gd name="T43" fmla="*/ 370 h 512"/>
                <a:gd name="T44" fmla="*/ 141 w 512"/>
                <a:gd name="T45" fmla="*/ 355 h 512"/>
                <a:gd name="T46" fmla="*/ 166 w 512"/>
                <a:gd name="T47" fmla="*/ 331 h 512"/>
                <a:gd name="T48" fmla="*/ 139 w 512"/>
                <a:gd name="T49" fmla="*/ 266 h 512"/>
                <a:gd name="T50" fmla="*/ 106 w 512"/>
                <a:gd name="T51" fmla="*/ 266 h 512"/>
                <a:gd name="T52" fmla="*/ 96 w 512"/>
                <a:gd name="T53" fmla="*/ 256 h 512"/>
                <a:gd name="T54" fmla="*/ 106 w 512"/>
                <a:gd name="T55" fmla="*/ 245 h 512"/>
                <a:gd name="T56" fmla="*/ 139 w 512"/>
                <a:gd name="T57" fmla="*/ 245 h 512"/>
                <a:gd name="T58" fmla="*/ 166 w 512"/>
                <a:gd name="T59" fmla="*/ 181 h 512"/>
                <a:gd name="T60" fmla="*/ 141 w 512"/>
                <a:gd name="T61" fmla="*/ 157 h 512"/>
                <a:gd name="T62" fmla="*/ 141 w 512"/>
                <a:gd name="T63" fmla="*/ 141 h 512"/>
                <a:gd name="T64" fmla="*/ 157 w 512"/>
                <a:gd name="T65" fmla="*/ 141 h 512"/>
                <a:gd name="T66" fmla="*/ 181 w 512"/>
                <a:gd name="T67" fmla="*/ 166 h 512"/>
                <a:gd name="T68" fmla="*/ 245 w 512"/>
                <a:gd name="T69" fmla="*/ 139 h 512"/>
                <a:gd name="T70" fmla="*/ 245 w 512"/>
                <a:gd name="T71" fmla="*/ 106 h 512"/>
                <a:gd name="T72" fmla="*/ 256 w 512"/>
                <a:gd name="T73" fmla="*/ 96 h 512"/>
                <a:gd name="T74" fmla="*/ 266 w 512"/>
                <a:gd name="T75" fmla="*/ 106 h 512"/>
                <a:gd name="T76" fmla="*/ 266 w 512"/>
                <a:gd name="T77" fmla="*/ 139 h 512"/>
                <a:gd name="T78" fmla="*/ 331 w 512"/>
                <a:gd name="T79" fmla="*/ 166 h 512"/>
                <a:gd name="T80" fmla="*/ 355 w 512"/>
                <a:gd name="T81" fmla="*/ 141 h 512"/>
                <a:gd name="T82" fmla="*/ 370 w 512"/>
                <a:gd name="T83" fmla="*/ 141 h 512"/>
                <a:gd name="T84" fmla="*/ 370 w 512"/>
                <a:gd name="T85" fmla="*/ 157 h 512"/>
                <a:gd name="T86" fmla="*/ 346 w 512"/>
                <a:gd name="T87" fmla="*/ 181 h 512"/>
                <a:gd name="T88" fmla="*/ 372 w 512"/>
                <a:gd name="T89" fmla="*/ 245 h 512"/>
                <a:gd name="T90" fmla="*/ 405 w 512"/>
                <a:gd name="T91" fmla="*/ 245 h 512"/>
                <a:gd name="T92" fmla="*/ 416 w 512"/>
                <a:gd name="T93" fmla="*/ 256 h 512"/>
                <a:gd name="T94" fmla="*/ 405 w 512"/>
                <a:gd name="T95"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72" y="266"/>
                    <a:pt x="372" y="266"/>
                    <a:pt x="372" y="266"/>
                  </a:cubicBezTo>
                  <a:cubicBezTo>
                    <a:pt x="370" y="291"/>
                    <a:pt x="361" y="313"/>
                    <a:pt x="346" y="331"/>
                  </a:cubicBezTo>
                  <a:cubicBezTo>
                    <a:pt x="370" y="355"/>
                    <a:pt x="370" y="355"/>
                    <a:pt x="370" y="355"/>
                  </a:cubicBezTo>
                  <a:cubicBezTo>
                    <a:pt x="374" y="359"/>
                    <a:pt x="374" y="366"/>
                    <a:pt x="370" y="370"/>
                  </a:cubicBezTo>
                  <a:cubicBezTo>
                    <a:pt x="368" y="372"/>
                    <a:pt x="365" y="373"/>
                    <a:pt x="362" y="373"/>
                  </a:cubicBezTo>
                  <a:cubicBezTo>
                    <a:pt x="360" y="373"/>
                    <a:pt x="357" y="372"/>
                    <a:pt x="355" y="370"/>
                  </a:cubicBezTo>
                  <a:cubicBezTo>
                    <a:pt x="331" y="346"/>
                    <a:pt x="331" y="346"/>
                    <a:pt x="331" y="346"/>
                  </a:cubicBezTo>
                  <a:cubicBezTo>
                    <a:pt x="313" y="361"/>
                    <a:pt x="291" y="370"/>
                    <a:pt x="266" y="372"/>
                  </a:cubicBezTo>
                  <a:cubicBezTo>
                    <a:pt x="266" y="405"/>
                    <a:pt x="266" y="405"/>
                    <a:pt x="266" y="405"/>
                  </a:cubicBezTo>
                  <a:cubicBezTo>
                    <a:pt x="266" y="411"/>
                    <a:pt x="262" y="416"/>
                    <a:pt x="256" y="416"/>
                  </a:cubicBezTo>
                  <a:cubicBezTo>
                    <a:pt x="250" y="416"/>
                    <a:pt x="245" y="411"/>
                    <a:pt x="245" y="405"/>
                  </a:cubicBezTo>
                  <a:cubicBezTo>
                    <a:pt x="245" y="372"/>
                    <a:pt x="245" y="372"/>
                    <a:pt x="245" y="372"/>
                  </a:cubicBezTo>
                  <a:cubicBezTo>
                    <a:pt x="221" y="370"/>
                    <a:pt x="198" y="361"/>
                    <a:pt x="181" y="346"/>
                  </a:cubicBezTo>
                  <a:cubicBezTo>
                    <a:pt x="157" y="370"/>
                    <a:pt x="157" y="370"/>
                    <a:pt x="157" y="370"/>
                  </a:cubicBezTo>
                  <a:cubicBezTo>
                    <a:pt x="154" y="372"/>
                    <a:pt x="152" y="373"/>
                    <a:pt x="149" y="373"/>
                  </a:cubicBezTo>
                  <a:cubicBezTo>
                    <a:pt x="146" y="373"/>
                    <a:pt x="144" y="372"/>
                    <a:pt x="141" y="370"/>
                  </a:cubicBezTo>
                  <a:cubicBezTo>
                    <a:pt x="137" y="366"/>
                    <a:pt x="137" y="359"/>
                    <a:pt x="141" y="355"/>
                  </a:cubicBezTo>
                  <a:cubicBezTo>
                    <a:pt x="166" y="331"/>
                    <a:pt x="166" y="331"/>
                    <a:pt x="166" y="331"/>
                  </a:cubicBezTo>
                  <a:cubicBezTo>
                    <a:pt x="151" y="313"/>
                    <a:pt x="141" y="291"/>
                    <a:pt x="139" y="266"/>
                  </a:cubicBezTo>
                  <a:cubicBezTo>
                    <a:pt x="106" y="266"/>
                    <a:pt x="106" y="266"/>
                    <a:pt x="106" y="266"/>
                  </a:cubicBezTo>
                  <a:cubicBezTo>
                    <a:pt x="100" y="266"/>
                    <a:pt x="96" y="262"/>
                    <a:pt x="96" y="256"/>
                  </a:cubicBezTo>
                  <a:cubicBezTo>
                    <a:pt x="96" y="250"/>
                    <a:pt x="100" y="245"/>
                    <a:pt x="106" y="245"/>
                  </a:cubicBezTo>
                  <a:cubicBezTo>
                    <a:pt x="139" y="245"/>
                    <a:pt x="139" y="245"/>
                    <a:pt x="139" y="245"/>
                  </a:cubicBezTo>
                  <a:cubicBezTo>
                    <a:pt x="141" y="221"/>
                    <a:pt x="151" y="198"/>
                    <a:pt x="166" y="181"/>
                  </a:cubicBezTo>
                  <a:cubicBezTo>
                    <a:pt x="141" y="157"/>
                    <a:pt x="141" y="157"/>
                    <a:pt x="141" y="157"/>
                  </a:cubicBezTo>
                  <a:cubicBezTo>
                    <a:pt x="137" y="152"/>
                    <a:pt x="137" y="146"/>
                    <a:pt x="141" y="141"/>
                  </a:cubicBezTo>
                  <a:cubicBezTo>
                    <a:pt x="146" y="137"/>
                    <a:pt x="152" y="137"/>
                    <a:pt x="157" y="141"/>
                  </a:cubicBezTo>
                  <a:cubicBezTo>
                    <a:pt x="181" y="166"/>
                    <a:pt x="181" y="166"/>
                    <a:pt x="181" y="166"/>
                  </a:cubicBezTo>
                  <a:cubicBezTo>
                    <a:pt x="198" y="151"/>
                    <a:pt x="221" y="141"/>
                    <a:pt x="245" y="139"/>
                  </a:cubicBezTo>
                  <a:cubicBezTo>
                    <a:pt x="245" y="106"/>
                    <a:pt x="245" y="106"/>
                    <a:pt x="245" y="106"/>
                  </a:cubicBezTo>
                  <a:cubicBezTo>
                    <a:pt x="245" y="100"/>
                    <a:pt x="250" y="96"/>
                    <a:pt x="256" y="96"/>
                  </a:cubicBezTo>
                  <a:cubicBezTo>
                    <a:pt x="262" y="96"/>
                    <a:pt x="266" y="100"/>
                    <a:pt x="266" y="106"/>
                  </a:cubicBezTo>
                  <a:cubicBezTo>
                    <a:pt x="266" y="139"/>
                    <a:pt x="266" y="139"/>
                    <a:pt x="266" y="139"/>
                  </a:cubicBezTo>
                  <a:cubicBezTo>
                    <a:pt x="291" y="141"/>
                    <a:pt x="313" y="151"/>
                    <a:pt x="331" y="166"/>
                  </a:cubicBezTo>
                  <a:cubicBezTo>
                    <a:pt x="355" y="141"/>
                    <a:pt x="355" y="141"/>
                    <a:pt x="355" y="141"/>
                  </a:cubicBezTo>
                  <a:cubicBezTo>
                    <a:pt x="359" y="137"/>
                    <a:pt x="366" y="137"/>
                    <a:pt x="370" y="141"/>
                  </a:cubicBezTo>
                  <a:cubicBezTo>
                    <a:pt x="374" y="146"/>
                    <a:pt x="374" y="152"/>
                    <a:pt x="370" y="157"/>
                  </a:cubicBezTo>
                  <a:cubicBezTo>
                    <a:pt x="346" y="181"/>
                    <a:pt x="346" y="181"/>
                    <a:pt x="346" y="181"/>
                  </a:cubicBezTo>
                  <a:cubicBezTo>
                    <a:pt x="361" y="198"/>
                    <a:pt x="370" y="221"/>
                    <a:pt x="372" y="245"/>
                  </a:cubicBezTo>
                  <a:cubicBezTo>
                    <a:pt x="405" y="245"/>
                    <a:pt x="405" y="245"/>
                    <a:pt x="405" y="245"/>
                  </a:cubicBezTo>
                  <a:cubicBezTo>
                    <a:pt x="411" y="245"/>
                    <a:pt x="416" y="250"/>
                    <a:pt x="416" y="256"/>
                  </a:cubicBezTo>
                  <a:cubicBezTo>
                    <a:pt x="416" y="262"/>
                    <a:pt x="411" y="266"/>
                    <a:pt x="405" y="266"/>
                  </a:cubicBezTo>
                  <a:close/>
                </a:path>
              </a:pathLst>
            </a:custGeom>
            <a:grpFill/>
            <a:ln>
              <a:noFill/>
            </a:ln>
          </p:spPr>
          <p:txBody>
            <a:bodyPr vert="horz" wrap="square" lIns="91440" tIns="45720" rIns="91440" bIns="45720" numCol="1" anchor="t" anchorCtr="0" compatLnSpc="1"/>
            <a:p>
              <a:endParaRPr lang="en-GB"/>
            </a:p>
          </p:txBody>
        </p:sp>
        <p:sp>
          <p:nvSpPr>
            <p:cNvPr id="1051556" name="Freeform 1034"/>
            <p:cNvSpPr/>
            <p:nvPr/>
          </p:nvSpPr>
          <p:spPr bwMode="auto">
            <a:xfrm>
              <a:off x="976" y="4124"/>
              <a:ext cx="44" cy="33"/>
            </a:xfrm>
            <a:custGeom>
              <a:avLst/>
              <a:gdLst>
                <a:gd name="T0" fmla="*/ 2 w 67"/>
                <a:gd name="T1" fmla="*/ 45 h 49"/>
                <a:gd name="T2" fmla="*/ 0 w 67"/>
                <a:gd name="T3" fmla="*/ 46 h 49"/>
                <a:gd name="T4" fmla="*/ 2 w 67"/>
                <a:gd name="T5" fmla="*/ 49 h 49"/>
                <a:gd name="T6" fmla="*/ 4 w 67"/>
                <a:gd name="T7" fmla="*/ 49 h 49"/>
                <a:gd name="T8" fmla="*/ 67 w 67"/>
                <a:gd name="T9" fmla="*/ 49 h 49"/>
                <a:gd name="T10" fmla="*/ 47 w 67"/>
                <a:gd name="T11" fmla="*/ 0 h 49"/>
                <a:gd name="T12" fmla="*/ 2 w 67"/>
                <a:gd name="T13" fmla="*/ 45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2" y="45"/>
                  </a:moveTo>
                  <a:cubicBezTo>
                    <a:pt x="1" y="45"/>
                    <a:pt x="1" y="45"/>
                    <a:pt x="0" y="46"/>
                  </a:cubicBezTo>
                  <a:cubicBezTo>
                    <a:pt x="1" y="47"/>
                    <a:pt x="1" y="48"/>
                    <a:pt x="2" y="49"/>
                  </a:cubicBezTo>
                  <a:cubicBezTo>
                    <a:pt x="2" y="49"/>
                    <a:pt x="3" y="49"/>
                    <a:pt x="4" y="49"/>
                  </a:cubicBezTo>
                  <a:cubicBezTo>
                    <a:pt x="67" y="49"/>
                    <a:pt x="67" y="49"/>
                    <a:pt x="67" y="49"/>
                  </a:cubicBezTo>
                  <a:cubicBezTo>
                    <a:pt x="65" y="31"/>
                    <a:pt x="58" y="14"/>
                    <a:pt x="47" y="0"/>
                  </a:cubicBezTo>
                  <a:lnTo>
                    <a:pt x="2" y="45"/>
                  </a:lnTo>
                  <a:close/>
                </a:path>
              </a:pathLst>
            </a:custGeom>
            <a:grpFill/>
            <a:ln>
              <a:noFill/>
            </a:ln>
          </p:spPr>
          <p:txBody>
            <a:bodyPr vert="horz" wrap="square" lIns="91440" tIns="45720" rIns="91440" bIns="45720" numCol="1" anchor="t" anchorCtr="0" compatLnSpc="1"/>
            <a:p>
              <a:endParaRPr lang="en-GB"/>
            </a:p>
          </p:txBody>
        </p:sp>
        <p:sp>
          <p:nvSpPr>
            <p:cNvPr id="1051557" name="Freeform 1035"/>
            <p:cNvSpPr/>
            <p:nvPr/>
          </p:nvSpPr>
          <p:spPr bwMode="auto">
            <a:xfrm>
              <a:off x="964" y="4183"/>
              <a:ext cx="33" cy="44"/>
            </a:xfrm>
            <a:custGeom>
              <a:avLst/>
              <a:gdLst>
                <a:gd name="T0" fmla="*/ 4 w 50"/>
                <a:gd name="T1" fmla="*/ 0 h 67"/>
                <a:gd name="T2" fmla="*/ 0 w 50"/>
                <a:gd name="T3" fmla="*/ 2 h 67"/>
                <a:gd name="T4" fmla="*/ 0 w 50"/>
                <a:gd name="T5" fmla="*/ 4 h 67"/>
                <a:gd name="T6" fmla="*/ 0 w 50"/>
                <a:gd name="T7" fmla="*/ 67 h 67"/>
                <a:gd name="T8" fmla="*/ 50 w 50"/>
                <a:gd name="T9" fmla="*/ 47 h 67"/>
                <a:gd name="T10" fmla="*/ 5 w 50"/>
                <a:gd name="T11" fmla="*/ 2 h 67"/>
                <a:gd name="T12" fmla="*/ 4 w 50"/>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4" y="0"/>
                  </a:moveTo>
                  <a:cubicBezTo>
                    <a:pt x="3" y="1"/>
                    <a:pt x="1" y="1"/>
                    <a:pt x="0" y="2"/>
                  </a:cubicBezTo>
                  <a:cubicBezTo>
                    <a:pt x="0" y="2"/>
                    <a:pt x="0" y="3"/>
                    <a:pt x="0" y="4"/>
                  </a:cubicBezTo>
                  <a:cubicBezTo>
                    <a:pt x="0" y="67"/>
                    <a:pt x="0" y="67"/>
                    <a:pt x="0" y="67"/>
                  </a:cubicBezTo>
                  <a:cubicBezTo>
                    <a:pt x="19" y="65"/>
                    <a:pt x="36" y="58"/>
                    <a:pt x="50" y="47"/>
                  </a:cubicBezTo>
                  <a:cubicBezTo>
                    <a:pt x="5" y="2"/>
                    <a:pt x="5" y="2"/>
                    <a:pt x="5" y="2"/>
                  </a:cubicBezTo>
                  <a:cubicBezTo>
                    <a:pt x="4" y="1"/>
                    <a:pt x="4" y="1"/>
                    <a:pt x="4" y="0"/>
                  </a:cubicBezTo>
                  <a:close/>
                </a:path>
              </a:pathLst>
            </a:custGeom>
            <a:grpFill/>
            <a:ln>
              <a:noFill/>
            </a:ln>
          </p:spPr>
          <p:txBody>
            <a:bodyPr vert="horz" wrap="square" lIns="91440" tIns="45720" rIns="91440" bIns="45720" numCol="1" anchor="t" anchorCtr="0" compatLnSpc="1"/>
            <a:p>
              <a:endParaRPr lang="en-GB"/>
            </a:p>
          </p:txBody>
        </p:sp>
      </p:grpSp>
      <p:sp>
        <p:nvSpPr>
          <p:cNvPr id="1051558" name="Freeform 274"/>
          <p:cNvSpPr>
            <a:spLocks noChangeAspect="1" noEditPoints="1"/>
          </p:cNvSpPr>
          <p:nvPr/>
        </p:nvSpPr>
        <p:spPr bwMode="auto">
          <a:xfrm>
            <a:off x="5298189" y="960765"/>
            <a:ext cx="369064" cy="36906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94 w 512"/>
              <a:gd name="T11" fmla="*/ 266 h 512"/>
              <a:gd name="T12" fmla="*/ 281 w 512"/>
              <a:gd name="T13" fmla="*/ 266 h 512"/>
              <a:gd name="T14" fmla="*/ 359 w 512"/>
              <a:gd name="T15" fmla="*/ 344 h 512"/>
              <a:gd name="T16" fmla="*/ 359 w 512"/>
              <a:gd name="T17" fmla="*/ 359 h 512"/>
              <a:gd name="T18" fmla="*/ 352 w 512"/>
              <a:gd name="T19" fmla="*/ 362 h 512"/>
              <a:gd name="T20" fmla="*/ 344 w 512"/>
              <a:gd name="T21" fmla="*/ 359 h 512"/>
              <a:gd name="T22" fmla="*/ 266 w 512"/>
              <a:gd name="T23" fmla="*/ 281 h 512"/>
              <a:gd name="T24" fmla="*/ 266 w 512"/>
              <a:gd name="T25" fmla="*/ 394 h 512"/>
              <a:gd name="T26" fmla="*/ 256 w 512"/>
              <a:gd name="T27" fmla="*/ 405 h 512"/>
              <a:gd name="T28" fmla="*/ 245 w 512"/>
              <a:gd name="T29" fmla="*/ 394 h 512"/>
              <a:gd name="T30" fmla="*/ 245 w 512"/>
              <a:gd name="T31" fmla="*/ 281 h 512"/>
              <a:gd name="T32" fmla="*/ 167 w 512"/>
              <a:gd name="T33" fmla="*/ 359 h 512"/>
              <a:gd name="T34" fmla="*/ 160 w 512"/>
              <a:gd name="T35" fmla="*/ 362 h 512"/>
              <a:gd name="T36" fmla="*/ 152 w 512"/>
              <a:gd name="T37" fmla="*/ 359 h 512"/>
              <a:gd name="T38" fmla="*/ 152 w 512"/>
              <a:gd name="T39" fmla="*/ 344 h 512"/>
              <a:gd name="T40" fmla="*/ 230 w 512"/>
              <a:gd name="T41" fmla="*/ 266 h 512"/>
              <a:gd name="T42" fmla="*/ 117 w 512"/>
              <a:gd name="T43" fmla="*/ 266 h 512"/>
              <a:gd name="T44" fmla="*/ 106 w 512"/>
              <a:gd name="T45" fmla="*/ 256 h 512"/>
              <a:gd name="T46" fmla="*/ 117 w 512"/>
              <a:gd name="T47" fmla="*/ 245 h 512"/>
              <a:gd name="T48" fmla="*/ 230 w 512"/>
              <a:gd name="T49" fmla="*/ 245 h 512"/>
              <a:gd name="T50" fmla="*/ 152 w 512"/>
              <a:gd name="T51" fmla="*/ 167 h 512"/>
              <a:gd name="T52" fmla="*/ 152 w 512"/>
              <a:gd name="T53" fmla="*/ 152 h 512"/>
              <a:gd name="T54" fmla="*/ 167 w 512"/>
              <a:gd name="T55" fmla="*/ 152 h 512"/>
              <a:gd name="T56" fmla="*/ 245 w 512"/>
              <a:gd name="T57" fmla="*/ 230 h 512"/>
              <a:gd name="T58" fmla="*/ 245 w 512"/>
              <a:gd name="T59" fmla="*/ 117 h 512"/>
              <a:gd name="T60" fmla="*/ 256 w 512"/>
              <a:gd name="T61" fmla="*/ 106 h 512"/>
              <a:gd name="T62" fmla="*/ 266 w 512"/>
              <a:gd name="T63" fmla="*/ 117 h 512"/>
              <a:gd name="T64" fmla="*/ 266 w 512"/>
              <a:gd name="T65" fmla="*/ 230 h 512"/>
              <a:gd name="T66" fmla="*/ 344 w 512"/>
              <a:gd name="T67" fmla="*/ 152 h 512"/>
              <a:gd name="T68" fmla="*/ 359 w 512"/>
              <a:gd name="T69" fmla="*/ 152 h 512"/>
              <a:gd name="T70" fmla="*/ 359 w 512"/>
              <a:gd name="T71" fmla="*/ 167 h 512"/>
              <a:gd name="T72" fmla="*/ 281 w 512"/>
              <a:gd name="T73" fmla="*/ 245 h 512"/>
              <a:gd name="T74" fmla="*/ 394 w 512"/>
              <a:gd name="T75" fmla="*/ 245 h 512"/>
              <a:gd name="T76" fmla="*/ 405 w 512"/>
              <a:gd name="T77" fmla="*/ 256 h 512"/>
              <a:gd name="T78" fmla="*/ 394 w 512"/>
              <a:gd name="T79"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266"/>
                </a:moveTo>
                <a:cubicBezTo>
                  <a:pt x="281" y="266"/>
                  <a:pt x="281" y="266"/>
                  <a:pt x="281" y="266"/>
                </a:cubicBezTo>
                <a:cubicBezTo>
                  <a:pt x="359" y="344"/>
                  <a:pt x="359" y="344"/>
                  <a:pt x="359" y="344"/>
                </a:cubicBezTo>
                <a:cubicBezTo>
                  <a:pt x="363" y="348"/>
                  <a:pt x="363" y="355"/>
                  <a:pt x="359" y="359"/>
                </a:cubicBezTo>
                <a:cubicBezTo>
                  <a:pt x="357" y="361"/>
                  <a:pt x="354" y="362"/>
                  <a:pt x="352" y="362"/>
                </a:cubicBezTo>
                <a:cubicBezTo>
                  <a:pt x="349" y="362"/>
                  <a:pt x="346" y="361"/>
                  <a:pt x="344" y="359"/>
                </a:cubicBezTo>
                <a:cubicBezTo>
                  <a:pt x="266" y="281"/>
                  <a:pt x="266" y="281"/>
                  <a:pt x="266" y="281"/>
                </a:cubicBezTo>
                <a:cubicBezTo>
                  <a:pt x="266" y="394"/>
                  <a:pt x="266" y="394"/>
                  <a:pt x="266" y="394"/>
                </a:cubicBezTo>
                <a:cubicBezTo>
                  <a:pt x="266" y="400"/>
                  <a:pt x="262" y="405"/>
                  <a:pt x="256" y="405"/>
                </a:cubicBezTo>
                <a:cubicBezTo>
                  <a:pt x="250" y="405"/>
                  <a:pt x="245" y="400"/>
                  <a:pt x="245" y="394"/>
                </a:cubicBezTo>
                <a:cubicBezTo>
                  <a:pt x="245" y="281"/>
                  <a:pt x="245" y="281"/>
                  <a:pt x="245" y="281"/>
                </a:cubicBezTo>
                <a:cubicBezTo>
                  <a:pt x="167" y="359"/>
                  <a:pt x="167" y="359"/>
                  <a:pt x="167" y="359"/>
                </a:cubicBezTo>
                <a:cubicBezTo>
                  <a:pt x="165" y="361"/>
                  <a:pt x="162" y="362"/>
                  <a:pt x="160" y="362"/>
                </a:cubicBezTo>
                <a:cubicBezTo>
                  <a:pt x="157" y="362"/>
                  <a:pt x="154" y="361"/>
                  <a:pt x="152" y="359"/>
                </a:cubicBezTo>
                <a:cubicBezTo>
                  <a:pt x="148" y="355"/>
                  <a:pt x="148" y="348"/>
                  <a:pt x="152" y="344"/>
                </a:cubicBezTo>
                <a:cubicBezTo>
                  <a:pt x="230" y="266"/>
                  <a:pt x="230" y="266"/>
                  <a:pt x="230" y="266"/>
                </a:cubicBezTo>
                <a:cubicBezTo>
                  <a:pt x="117" y="266"/>
                  <a:pt x="117" y="266"/>
                  <a:pt x="117" y="266"/>
                </a:cubicBezTo>
                <a:cubicBezTo>
                  <a:pt x="111" y="266"/>
                  <a:pt x="106" y="262"/>
                  <a:pt x="106" y="256"/>
                </a:cubicBezTo>
                <a:cubicBezTo>
                  <a:pt x="106" y="250"/>
                  <a:pt x="111" y="245"/>
                  <a:pt x="117" y="245"/>
                </a:cubicBezTo>
                <a:cubicBezTo>
                  <a:pt x="230" y="245"/>
                  <a:pt x="230" y="245"/>
                  <a:pt x="230" y="245"/>
                </a:cubicBezTo>
                <a:cubicBezTo>
                  <a:pt x="152" y="167"/>
                  <a:pt x="152" y="167"/>
                  <a:pt x="152" y="167"/>
                </a:cubicBezTo>
                <a:cubicBezTo>
                  <a:pt x="148" y="163"/>
                  <a:pt x="148" y="156"/>
                  <a:pt x="152" y="152"/>
                </a:cubicBezTo>
                <a:cubicBezTo>
                  <a:pt x="156" y="148"/>
                  <a:pt x="163" y="148"/>
                  <a:pt x="167" y="152"/>
                </a:cubicBezTo>
                <a:cubicBezTo>
                  <a:pt x="245" y="230"/>
                  <a:pt x="245" y="230"/>
                  <a:pt x="245" y="230"/>
                </a:cubicBezTo>
                <a:cubicBezTo>
                  <a:pt x="245" y="117"/>
                  <a:pt x="245" y="117"/>
                  <a:pt x="245" y="117"/>
                </a:cubicBezTo>
                <a:cubicBezTo>
                  <a:pt x="245" y="111"/>
                  <a:pt x="250" y="106"/>
                  <a:pt x="256" y="106"/>
                </a:cubicBezTo>
                <a:cubicBezTo>
                  <a:pt x="262" y="106"/>
                  <a:pt x="266" y="111"/>
                  <a:pt x="266" y="117"/>
                </a:cubicBezTo>
                <a:cubicBezTo>
                  <a:pt x="266" y="230"/>
                  <a:pt x="266" y="230"/>
                  <a:pt x="266" y="230"/>
                </a:cubicBezTo>
                <a:cubicBezTo>
                  <a:pt x="344" y="152"/>
                  <a:pt x="344" y="152"/>
                  <a:pt x="344" y="152"/>
                </a:cubicBezTo>
                <a:cubicBezTo>
                  <a:pt x="348" y="148"/>
                  <a:pt x="355" y="148"/>
                  <a:pt x="359" y="152"/>
                </a:cubicBezTo>
                <a:cubicBezTo>
                  <a:pt x="363" y="156"/>
                  <a:pt x="363" y="163"/>
                  <a:pt x="359" y="167"/>
                </a:cubicBezTo>
                <a:cubicBezTo>
                  <a:pt x="281" y="245"/>
                  <a:pt x="281" y="245"/>
                  <a:pt x="281" y="245"/>
                </a:cubicBezTo>
                <a:cubicBezTo>
                  <a:pt x="394" y="245"/>
                  <a:pt x="394" y="245"/>
                  <a:pt x="394" y="245"/>
                </a:cubicBezTo>
                <a:cubicBezTo>
                  <a:pt x="400" y="245"/>
                  <a:pt x="405" y="250"/>
                  <a:pt x="405" y="256"/>
                </a:cubicBezTo>
                <a:cubicBezTo>
                  <a:pt x="405" y="262"/>
                  <a:pt x="400" y="266"/>
                  <a:pt x="394" y="266"/>
                </a:cubicBezTo>
                <a:close/>
              </a:path>
            </a:pathLst>
          </a:custGeom>
          <a:solidFill>
            <a:schemeClr val="tx2"/>
          </a:solidFill>
          <a:ln>
            <a:noFill/>
          </a:ln>
        </p:spPr>
        <p:txBody>
          <a:bodyPr vert="horz" wrap="square" lIns="91440" tIns="45720" rIns="91440" bIns="45720" numCol="1" anchor="t" anchorCtr="0" compatLnSpc="1"/>
          <a:p>
            <a:endParaRPr lang="en-GB"/>
          </a:p>
        </p:txBody>
      </p:sp>
      <p:sp>
        <p:nvSpPr>
          <p:cNvPr id="1051559" name="Freeform 346"/>
          <p:cNvSpPr>
            <a:spLocks noChangeAspect="1" noEditPoints="1"/>
          </p:cNvSpPr>
          <p:nvPr/>
        </p:nvSpPr>
        <p:spPr bwMode="auto">
          <a:xfrm>
            <a:off x="5298189" y="1381967"/>
            <a:ext cx="367631" cy="367631"/>
          </a:xfrm>
          <a:custGeom>
            <a:avLst/>
            <a:gdLst>
              <a:gd name="T0" fmla="*/ 277 w 512"/>
              <a:gd name="T1" fmla="*/ 394 h 512"/>
              <a:gd name="T2" fmla="*/ 149 w 512"/>
              <a:gd name="T3" fmla="*/ 202 h 512"/>
              <a:gd name="T4" fmla="*/ 170 w 512"/>
              <a:gd name="T5" fmla="*/ 224 h 512"/>
              <a:gd name="T6" fmla="*/ 266 w 512"/>
              <a:gd name="T7" fmla="*/ 234 h 512"/>
              <a:gd name="T8" fmla="*/ 170 w 512"/>
              <a:gd name="T9" fmla="*/ 245 h 512"/>
              <a:gd name="T10" fmla="*/ 170 w 512"/>
              <a:gd name="T11" fmla="*/ 224 h 512"/>
              <a:gd name="T12" fmla="*/ 256 w 512"/>
              <a:gd name="T13" fmla="*/ 266 h 512"/>
              <a:gd name="T14" fmla="*/ 256 w 512"/>
              <a:gd name="T15" fmla="*/ 288 h 512"/>
              <a:gd name="T16" fmla="*/ 160 w 512"/>
              <a:gd name="T17" fmla="*/ 277 h 512"/>
              <a:gd name="T18" fmla="*/ 170 w 512"/>
              <a:gd name="T19" fmla="*/ 309 h 512"/>
              <a:gd name="T20" fmla="*/ 266 w 512"/>
              <a:gd name="T21" fmla="*/ 320 h 512"/>
              <a:gd name="T22" fmla="*/ 170 w 512"/>
              <a:gd name="T23" fmla="*/ 330 h 512"/>
              <a:gd name="T24" fmla="*/ 170 w 512"/>
              <a:gd name="T25" fmla="*/ 309 h 512"/>
              <a:gd name="T26" fmla="*/ 256 w 512"/>
              <a:gd name="T27" fmla="*/ 352 h 512"/>
              <a:gd name="T28" fmla="*/ 256 w 512"/>
              <a:gd name="T29" fmla="*/ 373 h 512"/>
              <a:gd name="T30" fmla="*/ 160 w 512"/>
              <a:gd name="T31" fmla="*/ 362 h 512"/>
              <a:gd name="T32" fmla="*/ 256 w 512"/>
              <a:gd name="T33" fmla="*/ 0 h 512"/>
              <a:gd name="T34" fmla="*/ 256 w 512"/>
              <a:gd name="T35" fmla="*/ 512 h 512"/>
              <a:gd name="T36" fmla="*/ 256 w 512"/>
              <a:gd name="T37" fmla="*/ 0 h 512"/>
              <a:gd name="T38" fmla="*/ 288 w 512"/>
              <a:gd name="T39" fmla="*/ 416 h 512"/>
              <a:gd name="T40" fmla="*/ 128 w 512"/>
              <a:gd name="T41" fmla="*/ 405 h 512"/>
              <a:gd name="T42" fmla="*/ 138 w 512"/>
              <a:gd name="T43" fmla="*/ 181 h 512"/>
              <a:gd name="T44" fmla="*/ 298 w 512"/>
              <a:gd name="T45" fmla="*/ 192 h 512"/>
              <a:gd name="T46" fmla="*/ 341 w 512"/>
              <a:gd name="T47" fmla="*/ 362 h 512"/>
              <a:gd name="T48" fmla="*/ 320 w 512"/>
              <a:gd name="T49" fmla="*/ 362 h 512"/>
              <a:gd name="T50" fmla="*/ 181 w 512"/>
              <a:gd name="T51" fmla="*/ 160 h 512"/>
              <a:gd name="T52" fmla="*/ 181 w 512"/>
              <a:gd name="T53" fmla="*/ 138 h 512"/>
              <a:gd name="T54" fmla="*/ 341 w 512"/>
              <a:gd name="T55" fmla="*/ 149 h 512"/>
              <a:gd name="T56" fmla="*/ 384 w 512"/>
              <a:gd name="T57" fmla="*/ 320 h 512"/>
              <a:gd name="T58" fmla="*/ 362 w 512"/>
              <a:gd name="T59" fmla="*/ 320 h 512"/>
              <a:gd name="T60" fmla="*/ 224 w 512"/>
              <a:gd name="T61" fmla="*/ 117 h 512"/>
              <a:gd name="T62" fmla="*/ 224 w 512"/>
              <a:gd name="T63" fmla="*/ 96 h 512"/>
              <a:gd name="T64" fmla="*/ 384 w 512"/>
              <a:gd name="T65" fmla="*/ 10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2" h="512">
                <a:moveTo>
                  <a:pt x="149" y="394"/>
                </a:moveTo>
                <a:cubicBezTo>
                  <a:pt x="277" y="394"/>
                  <a:pt x="277" y="394"/>
                  <a:pt x="277" y="394"/>
                </a:cubicBezTo>
                <a:cubicBezTo>
                  <a:pt x="277" y="202"/>
                  <a:pt x="277" y="202"/>
                  <a:pt x="277" y="202"/>
                </a:cubicBezTo>
                <a:cubicBezTo>
                  <a:pt x="149" y="202"/>
                  <a:pt x="149" y="202"/>
                  <a:pt x="149" y="202"/>
                </a:cubicBezTo>
                <a:lnTo>
                  <a:pt x="149" y="394"/>
                </a:lnTo>
                <a:close/>
                <a:moveTo>
                  <a:pt x="170" y="224"/>
                </a:moveTo>
                <a:cubicBezTo>
                  <a:pt x="256" y="224"/>
                  <a:pt x="256" y="224"/>
                  <a:pt x="256" y="224"/>
                </a:cubicBezTo>
                <a:cubicBezTo>
                  <a:pt x="262" y="224"/>
                  <a:pt x="266" y="228"/>
                  <a:pt x="266" y="234"/>
                </a:cubicBezTo>
                <a:cubicBezTo>
                  <a:pt x="266" y="240"/>
                  <a:pt x="262" y="245"/>
                  <a:pt x="256" y="245"/>
                </a:cubicBezTo>
                <a:cubicBezTo>
                  <a:pt x="170" y="245"/>
                  <a:pt x="170" y="245"/>
                  <a:pt x="170" y="245"/>
                </a:cubicBezTo>
                <a:cubicBezTo>
                  <a:pt x="164" y="245"/>
                  <a:pt x="160" y="240"/>
                  <a:pt x="160" y="234"/>
                </a:cubicBezTo>
                <a:cubicBezTo>
                  <a:pt x="160" y="228"/>
                  <a:pt x="164" y="224"/>
                  <a:pt x="170" y="224"/>
                </a:cubicBezTo>
                <a:close/>
                <a:moveTo>
                  <a:pt x="170" y="266"/>
                </a:moveTo>
                <a:cubicBezTo>
                  <a:pt x="256" y="266"/>
                  <a:pt x="256" y="266"/>
                  <a:pt x="256" y="266"/>
                </a:cubicBezTo>
                <a:cubicBezTo>
                  <a:pt x="262" y="266"/>
                  <a:pt x="266" y="271"/>
                  <a:pt x="266" y="277"/>
                </a:cubicBezTo>
                <a:cubicBezTo>
                  <a:pt x="266" y="283"/>
                  <a:pt x="262" y="288"/>
                  <a:pt x="256" y="288"/>
                </a:cubicBezTo>
                <a:cubicBezTo>
                  <a:pt x="170" y="288"/>
                  <a:pt x="170" y="288"/>
                  <a:pt x="170" y="288"/>
                </a:cubicBezTo>
                <a:cubicBezTo>
                  <a:pt x="164" y="288"/>
                  <a:pt x="160" y="283"/>
                  <a:pt x="160" y="277"/>
                </a:cubicBezTo>
                <a:cubicBezTo>
                  <a:pt x="160" y="271"/>
                  <a:pt x="164" y="266"/>
                  <a:pt x="170" y="266"/>
                </a:cubicBezTo>
                <a:close/>
                <a:moveTo>
                  <a:pt x="170" y="309"/>
                </a:moveTo>
                <a:cubicBezTo>
                  <a:pt x="256" y="309"/>
                  <a:pt x="256" y="309"/>
                  <a:pt x="256" y="309"/>
                </a:cubicBezTo>
                <a:cubicBezTo>
                  <a:pt x="262" y="309"/>
                  <a:pt x="266" y="314"/>
                  <a:pt x="266" y="320"/>
                </a:cubicBezTo>
                <a:cubicBezTo>
                  <a:pt x="266" y="326"/>
                  <a:pt x="262" y="330"/>
                  <a:pt x="256" y="330"/>
                </a:cubicBezTo>
                <a:cubicBezTo>
                  <a:pt x="170" y="330"/>
                  <a:pt x="170" y="330"/>
                  <a:pt x="170" y="330"/>
                </a:cubicBezTo>
                <a:cubicBezTo>
                  <a:pt x="164" y="330"/>
                  <a:pt x="160" y="326"/>
                  <a:pt x="160" y="320"/>
                </a:cubicBezTo>
                <a:cubicBezTo>
                  <a:pt x="160" y="314"/>
                  <a:pt x="164" y="309"/>
                  <a:pt x="170" y="309"/>
                </a:cubicBezTo>
                <a:close/>
                <a:moveTo>
                  <a:pt x="170" y="352"/>
                </a:moveTo>
                <a:cubicBezTo>
                  <a:pt x="256" y="352"/>
                  <a:pt x="256" y="352"/>
                  <a:pt x="256" y="352"/>
                </a:cubicBezTo>
                <a:cubicBezTo>
                  <a:pt x="262" y="352"/>
                  <a:pt x="266" y="356"/>
                  <a:pt x="266" y="362"/>
                </a:cubicBezTo>
                <a:cubicBezTo>
                  <a:pt x="266" y="368"/>
                  <a:pt x="262" y="373"/>
                  <a:pt x="256" y="373"/>
                </a:cubicBezTo>
                <a:cubicBezTo>
                  <a:pt x="170" y="373"/>
                  <a:pt x="170" y="373"/>
                  <a:pt x="170" y="373"/>
                </a:cubicBezTo>
                <a:cubicBezTo>
                  <a:pt x="164" y="373"/>
                  <a:pt x="160" y="368"/>
                  <a:pt x="160" y="362"/>
                </a:cubicBezTo>
                <a:cubicBezTo>
                  <a:pt x="160" y="356"/>
                  <a:pt x="164" y="352"/>
                  <a:pt x="170" y="35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98" y="405"/>
                </a:moveTo>
                <a:cubicBezTo>
                  <a:pt x="298" y="411"/>
                  <a:pt x="294" y="416"/>
                  <a:pt x="288" y="416"/>
                </a:cubicBezTo>
                <a:cubicBezTo>
                  <a:pt x="138" y="416"/>
                  <a:pt x="138" y="416"/>
                  <a:pt x="138" y="416"/>
                </a:cubicBezTo>
                <a:cubicBezTo>
                  <a:pt x="132" y="416"/>
                  <a:pt x="128" y="411"/>
                  <a:pt x="128" y="405"/>
                </a:cubicBezTo>
                <a:cubicBezTo>
                  <a:pt x="128" y="192"/>
                  <a:pt x="128" y="192"/>
                  <a:pt x="128" y="192"/>
                </a:cubicBezTo>
                <a:cubicBezTo>
                  <a:pt x="128" y="186"/>
                  <a:pt x="132" y="181"/>
                  <a:pt x="138" y="181"/>
                </a:cubicBezTo>
                <a:cubicBezTo>
                  <a:pt x="288" y="181"/>
                  <a:pt x="288" y="181"/>
                  <a:pt x="288" y="181"/>
                </a:cubicBezTo>
                <a:cubicBezTo>
                  <a:pt x="294" y="181"/>
                  <a:pt x="298" y="186"/>
                  <a:pt x="298" y="192"/>
                </a:cubicBezTo>
                <a:lnTo>
                  <a:pt x="298" y="405"/>
                </a:lnTo>
                <a:close/>
                <a:moveTo>
                  <a:pt x="341" y="362"/>
                </a:moveTo>
                <a:cubicBezTo>
                  <a:pt x="341" y="368"/>
                  <a:pt x="336" y="373"/>
                  <a:pt x="330" y="373"/>
                </a:cubicBezTo>
                <a:cubicBezTo>
                  <a:pt x="324" y="373"/>
                  <a:pt x="320" y="368"/>
                  <a:pt x="320" y="362"/>
                </a:cubicBezTo>
                <a:cubicBezTo>
                  <a:pt x="320" y="160"/>
                  <a:pt x="320" y="160"/>
                  <a:pt x="320" y="160"/>
                </a:cubicBezTo>
                <a:cubicBezTo>
                  <a:pt x="181" y="160"/>
                  <a:pt x="181" y="160"/>
                  <a:pt x="181" y="160"/>
                </a:cubicBezTo>
                <a:cubicBezTo>
                  <a:pt x="175" y="160"/>
                  <a:pt x="170" y="155"/>
                  <a:pt x="170" y="149"/>
                </a:cubicBezTo>
                <a:cubicBezTo>
                  <a:pt x="170" y="143"/>
                  <a:pt x="175" y="138"/>
                  <a:pt x="181" y="138"/>
                </a:cubicBezTo>
                <a:cubicBezTo>
                  <a:pt x="330" y="138"/>
                  <a:pt x="330" y="138"/>
                  <a:pt x="330" y="138"/>
                </a:cubicBezTo>
                <a:cubicBezTo>
                  <a:pt x="336" y="138"/>
                  <a:pt x="341" y="143"/>
                  <a:pt x="341" y="149"/>
                </a:cubicBezTo>
                <a:lnTo>
                  <a:pt x="341" y="362"/>
                </a:lnTo>
                <a:close/>
                <a:moveTo>
                  <a:pt x="384" y="320"/>
                </a:moveTo>
                <a:cubicBezTo>
                  <a:pt x="384" y="326"/>
                  <a:pt x="379" y="330"/>
                  <a:pt x="373" y="330"/>
                </a:cubicBezTo>
                <a:cubicBezTo>
                  <a:pt x="367" y="330"/>
                  <a:pt x="362" y="326"/>
                  <a:pt x="362" y="320"/>
                </a:cubicBezTo>
                <a:cubicBezTo>
                  <a:pt x="362" y="117"/>
                  <a:pt x="362" y="117"/>
                  <a:pt x="362" y="117"/>
                </a:cubicBezTo>
                <a:cubicBezTo>
                  <a:pt x="224" y="117"/>
                  <a:pt x="224" y="117"/>
                  <a:pt x="224" y="117"/>
                </a:cubicBezTo>
                <a:cubicBezTo>
                  <a:pt x="218" y="117"/>
                  <a:pt x="213" y="112"/>
                  <a:pt x="213" y="106"/>
                </a:cubicBezTo>
                <a:cubicBezTo>
                  <a:pt x="213" y="100"/>
                  <a:pt x="218" y="96"/>
                  <a:pt x="224" y="96"/>
                </a:cubicBezTo>
                <a:cubicBezTo>
                  <a:pt x="373" y="96"/>
                  <a:pt x="373" y="96"/>
                  <a:pt x="373" y="96"/>
                </a:cubicBezTo>
                <a:cubicBezTo>
                  <a:pt x="379" y="96"/>
                  <a:pt x="384" y="100"/>
                  <a:pt x="384" y="106"/>
                </a:cubicBezTo>
                <a:lnTo>
                  <a:pt x="384" y="320"/>
                </a:lnTo>
                <a:close/>
              </a:path>
            </a:pathLst>
          </a:custGeom>
          <a:solidFill>
            <a:schemeClr val="tx2"/>
          </a:solidFill>
          <a:ln>
            <a:noFill/>
          </a:ln>
        </p:spPr>
        <p:txBody>
          <a:bodyPr vert="horz" wrap="square" lIns="91440" tIns="45720" rIns="91440" bIns="45720" numCol="1" anchor="t" anchorCtr="0" compatLnSpc="1"/>
          <a:p>
            <a:endParaRPr lang="en-GB"/>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513" name=""/>
        <p:cNvGrpSpPr/>
        <p:nvPr/>
      </p:nvGrpSpPr>
      <p:grpSpPr>
        <a:xfrm>
          <a:off x="0" y="0"/>
          <a:ext cx="0" cy="0"/>
          <a:chOff x="0" y="0"/>
          <a:chExt cx="0" cy="0"/>
        </a:xfrm>
      </p:grpSpPr>
      <p:sp>
        <p:nvSpPr>
          <p:cNvPr id="1051560" name="Title 1"/>
          <p:cNvSpPr>
            <a:spLocks noGrp="1"/>
          </p:cNvSpPr>
          <p:nvPr>
            <p:ph type="title"/>
          </p:nvPr>
        </p:nvSpPr>
        <p:spPr/>
        <p:txBody>
          <a:bodyPr/>
          <a:p>
            <a:r>
              <a:rPr lang="zh-CN" altLang="en-US" dirty="0"/>
              <a:t>系统建设策略清单</a:t>
            </a:r>
            <a:endParaRPr lang="en-US" dirty="0"/>
          </a:p>
        </p:txBody>
      </p:sp>
      <p:graphicFrame>
        <p:nvGraphicFramePr>
          <p:cNvPr id="4194333" name="Table 4"/>
          <p:cNvGraphicFramePr>
            <a:graphicFrameLocks noGrp="1"/>
          </p:cNvGraphicFramePr>
          <p:nvPr/>
        </p:nvGraphicFramePr>
        <p:xfrm>
          <a:off x="560512" y="609214"/>
          <a:ext cx="4271463" cy="5586422"/>
        </p:xfrm>
        <a:graphic>
          <a:graphicData uri="http://schemas.openxmlformats.org/drawingml/2006/table">
            <a:tbl>
              <a:tblPr/>
              <a:tblGrid>
                <a:gridCol w="540354"/>
                <a:gridCol w="1661424"/>
                <a:gridCol w="689895"/>
                <a:gridCol w="689895"/>
                <a:gridCol w="689895"/>
              </a:tblGrid>
              <a:tr h="599117">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系统分类</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系统名称</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试点</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推广</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升级</a:t>
                      </a:r>
                      <a:endParaRPr lang="en-US" altLang="zh-CN" sz="1400" b="1" i="0" u="none" strike="noStrike" dirty="0">
                        <a:solidFill>
                          <a:schemeClr val="bg1"/>
                        </a:solidFill>
                        <a:effectLst/>
                        <a:latin typeface="华文楷体" panose="02010600040101010101" pitchFamily="2" charset="-122"/>
                        <a:ea typeface="华文楷体" panose="02010600040101010101" pitchFamily="2" charset="-122"/>
                      </a:endParaRPr>
                    </a:p>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改造</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r>
              <a:tr h="332487">
                <a:tc rowSpan="8">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i="0" u="none" strike="noStrike" kern="1200" dirty="0">
                          <a:solidFill>
                            <a:srgbClr val="000000"/>
                          </a:solidFill>
                          <a:effectLst/>
                          <a:latin typeface="华文楷体" panose="02010600040101010101" pitchFamily="2" charset="-122"/>
                          <a:ea typeface="+mn-ea"/>
                          <a:cs typeface="+mn-cs"/>
                        </a:rPr>
                        <a:t>A.</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集</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团</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统</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一</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管</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控</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系</a:t>
                      </a:r>
                      <a:endParaRPr lang="en-US" altLang="zh-CN" sz="1200" b="1" i="0" u="none" strike="noStrike" kern="1200" dirty="0">
                        <a:solidFill>
                          <a:srgbClr val="000000"/>
                        </a:solidFill>
                        <a:effectLst/>
                        <a:latin typeface="华文楷体" panose="02010600040101010101" pitchFamily="2" charset="-122"/>
                        <a:ea typeface="+mn-ea"/>
                        <a:cs typeface="+mn-cs"/>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kern="1200" dirty="0">
                          <a:solidFill>
                            <a:srgbClr val="000000"/>
                          </a:solidFill>
                          <a:effectLst/>
                          <a:latin typeface="华文楷体" panose="02010600040101010101" pitchFamily="2" charset="-122"/>
                          <a:ea typeface="+mn-ea"/>
                          <a:cs typeface="+mn-cs"/>
                        </a:rPr>
                        <a:t>统</a:t>
                      </a:r>
                      <a:endParaRPr lang="en-US" sz="1200" b="1" i="0" u="none" strike="noStrike" kern="1200" dirty="0">
                        <a:solidFill>
                          <a:srgbClr val="000000"/>
                        </a:solidFill>
                        <a:effectLst/>
                        <a:latin typeface="华文楷体" panose="02010600040101010101" pitchFamily="2" charset="-122"/>
                        <a:ea typeface="+mn-ea"/>
                        <a:cs typeface="+mn-cs"/>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人力资源管理系统</a:t>
                      </a:r>
                      <a:endParaRPr lang="en-US" sz="1200" b="1" kern="0" dirty="0">
                        <a:solidFill>
                          <a:prstClr val="black"/>
                        </a:solidFill>
                        <a:latin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集团财务</a:t>
                      </a:r>
                      <a:endParaRPr lang="en-US" sz="1200" b="1" kern="0" dirty="0">
                        <a:solidFill>
                          <a:schemeClr val="tx1"/>
                        </a:solidFill>
                        <a:latin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auto"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集中采购管理</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dirty="0">
                          <a:solidFill>
                            <a:schemeClr val="tx1"/>
                          </a:solidFill>
                          <a:latin typeface="华文楷体" panose="02010600040101010101" pitchFamily="2" charset="-122"/>
                        </a:rPr>
                        <a:t>科研项目管理</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审计管理</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法务管理</a:t>
                      </a:r>
                      <a:endParaRPr lang="en-US" sz="1200" b="1"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党务管理</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vMerge="1">
                  <a:tcPr marL="5733" marR="5733" marT="573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档案管理</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332487">
                <a:tc rowSpan="7">
                  <a:txBody>
                    <a:bodyPr/>
                    <a:p>
                      <a:pPr algn="ctr" fontAlgn="b"/>
                      <a:r>
                        <a:rPr lang="en-US" altLang="zh-CN" sz="1200" b="1" i="0" u="none" strike="noStrike" dirty="0">
                          <a:solidFill>
                            <a:srgbClr val="000000"/>
                          </a:solidFill>
                          <a:effectLst/>
                          <a:latin typeface="华文楷体" panose="02010600040101010101" pitchFamily="2" charset="-122"/>
                          <a:ea typeface="+mn-ea"/>
                        </a:rPr>
                        <a:t>B.</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集</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团</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共</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性</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核</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心</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系</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统</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i="0" u="none" strike="noStrike" dirty="0">
                          <a:solidFill>
                            <a:srgbClr val="000000"/>
                          </a:solidFill>
                          <a:effectLst/>
                          <a:latin typeface="华文楷体" panose="02010600040101010101" pitchFamily="2" charset="-122"/>
                          <a:ea typeface="+mn-ea"/>
                        </a:rPr>
                        <a:t>ERP</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i="0" u="none" strike="noStrike" dirty="0">
                          <a:solidFill>
                            <a:srgbClr val="000000"/>
                          </a:solidFill>
                          <a:effectLst/>
                          <a:latin typeface="华文楷体" panose="02010600040101010101" pitchFamily="2" charset="-122"/>
                          <a:ea typeface="+mn-ea"/>
                        </a:rPr>
                        <a:t>OA</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dirty="0">
                          <a:solidFill>
                            <a:srgbClr val="000000"/>
                          </a:solidFill>
                          <a:effectLst/>
                          <a:latin typeface="华文楷体" panose="02010600040101010101" pitchFamily="2" charset="-122"/>
                          <a:ea typeface="+mn-ea"/>
                        </a:rPr>
                        <a:t>数字化营销服务平台</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dirty="0">
                          <a:solidFill>
                            <a:srgbClr val="000000"/>
                          </a:solidFill>
                          <a:effectLst/>
                          <a:latin typeface="华文楷体" panose="02010600040101010101" pitchFamily="2" charset="-122"/>
                          <a:ea typeface="+mn-ea"/>
                        </a:rPr>
                        <a:t>供应商关系管理</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auto"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经营分析与决策支持</a:t>
                      </a:r>
                      <a:endParaRPr lang="en-US"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战略绩效分析</a:t>
                      </a:r>
                      <a:endParaRPr lang="zh-CN" altLang="en-US" sz="1200" b="1" i="0" u="none" strike="noStrike" dirty="0">
                        <a:solidFill>
                          <a:schemeClr val="tx1"/>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32487">
                <a:tc vMerge="1">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dirty="0">
                          <a:solidFill>
                            <a:schemeClr val="tx1"/>
                          </a:solidFill>
                          <a:effectLst/>
                          <a:latin typeface="华文楷体" panose="02010600040101010101" pitchFamily="2" charset="-122"/>
                          <a:ea typeface="+mn-ea"/>
                        </a:rPr>
                        <a:t>全面风险分析</a:t>
                      </a:r>
                      <a:endParaRPr lang="zh-CN" altLang="en-US" sz="1200" b="1" i="0" u="none" strike="noStrike" dirty="0">
                        <a:solidFill>
                          <a:schemeClr val="tx1"/>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9C2FF"/>
                    </a:solidFill>
                  </a:tcPr>
                </a:tc>
                <a:tc>
                  <a:txBody>
                    <a:bodyPr/>
                    <a:p>
                      <a:pPr algn="ctr" fontAlgn="b"/>
                      <a:endParaRPr lang="en-US" sz="12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bl>
          </a:graphicData>
        </a:graphic>
      </p:graphicFrame>
      <p:graphicFrame>
        <p:nvGraphicFramePr>
          <p:cNvPr id="4194334" name="表格 2"/>
          <p:cNvGraphicFramePr>
            <a:graphicFrameLocks noGrp="1"/>
          </p:cNvGraphicFramePr>
          <p:nvPr/>
        </p:nvGraphicFramePr>
        <p:xfrm>
          <a:off x="5122573" y="609217"/>
          <a:ext cx="4377904" cy="5605916"/>
        </p:xfrm>
        <a:graphic>
          <a:graphicData uri="http://schemas.openxmlformats.org/drawingml/2006/table">
            <a:tbl>
              <a:tblPr/>
              <a:tblGrid>
                <a:gridCol w="406491"/>
                <a:gridCol w="1683916"/>
                <a:gridCol w="762499"/>
                <a:gridCol w="762499"/>
                <a:gridCol w="762499"/>
              </a:tblGrid>
              <a:tr h="463370">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系统</a:t>
                      </a:r>
                      <a:br>
                        <a:rPr lang="en-US" altLang="zh-CN" sz="1400" b="1" i="0" u="none" strike="noStrike" dirty="0">
                          <a:solidFill>
                            <a:schemeClr val="bg1"/>
                          </a:solidFill>
                          <a:effectLst/>
                          <a:latin typeface="华文楷体" panose="02010600040101010101" pitchFamily="2" charset="-122"/>
                          <a:ea typeface="华文楷体" panose="02010600040101010101" pitchFamily="2" charset="-122"/>
                        </a:rPr>
                      </a:br>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分类</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系统名称</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试点</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推广</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升级</a:t>
                      </a:r>
                      <a:endParaRPr lang="en-US" altLang="zh-CN" sz="1400" b="1" i="0" u="none" strike="noStrike" dirty="0">
                        <a:solidFill>
                          <a:schemeClr val="bg1"/>
                        </a:solidFill>
                        <a:effectLst/>
                        <a:latin typeface="华文楷体" panose="02010600040101010101" pitchFamily="2" charset="-122"/>
                        <a:ea typeface="华文楷体" panose="02010600040101010101" pitchFamily="2" charset="-122"/>
                      </a:endParaRPr>
                    </a:p>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改造</a:t>
                      </a:r>
                      <a:endParaRPr 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F7F7F"/>
                    </a:solidFill>
                  </a:tcPr>
                </a:tc>
              </a:tr>
              <a:tr h="224190">
                <a:tc rowSpan="10">
                  <a:txBody>
                    <a:bodyPr/>
                    <a:p>
                      <a:pPr algn="ctr" fontAlgn="b"/>
                      <a:r>
                        <a:rPr lang="en-US" altLang="zh-CN" sz="1200" b="1" i="0" u="none" strike="noStrike" dirty="0">
                          <a:solidFill>
                            <a:srgbClr val="000000"/>
                          </a:solidFill>
                          <a:effectLst/>
                          <a:latin typeface="华文楷体" panose="02010600040101010101" pitchFamily="2" charset="-122"/>
                          <a:ea typeface="+mn-ea"/>
                        </a:rPr>
                        <a:t>C.</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集</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团</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共</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性</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基</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础</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系</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统 </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主数据管理平台</a:t>
                      </a:r>
                      <a:endParaRPr lang="en-US" altLang="zh-TW"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企业服务总线</a:t>
                      </a:r>
                      <a:endParaRPr lang="en-US" altLang="zh-TW"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kern="0" dirty="0">
                          <a:solidFill>
                            <a:prstClr val="black"/>
                          </a:solidFill>
                          <a:latin typeface="华文楷体" panose="02010600040101010101" pitchFamily="2" charset="-122"/>
                        </a:rPr>
                        <a:t>IT</a:t>
                      </a:r>
                      <a:r>
                        <a:rPr lang="zh-CN" altLang="en-US" sz="1200" b="1" kern="0" dirty="0">
                          <a:solidFill>
                            <a:prstClr val="black"/>
                          </a:solidFill>
                          <a:latin typeface="华文楷体" panose="02010600040101010101" pitchFamily="2" charset="-122"/>
                        </a:rPr>
                        <a:t>服务管理</a:t>
                      </a:r>
                      <a:endParaRPr lang="en-US"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数据仓库</a:t>
                      </a:r>
                      <a:endParaRPr lang="en-US" altLang="zh-TW"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auto"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企业门户</a:t>
                      </a:r>
                      <a:endParaRPr lang="en-US"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prstClr val="black"/>
                          </a:solidFill>
                          <a:latin typeface="华文楷体" panose="02010600040101010101" pitchFamily="2" charset="-122"/>
                        </a:rPr>
                        <a:t>统一登录认证系统</a:t>
                      </a:r>
                      <a:endParaRPr lang="en-US" altLang="zh-TW" sz="1200" b="1" kern="0" dirty="0">
                        <a:solidFill>
                          <a:prstClr val="black"/>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大数据平台</a:t>
                      </a:r>
                      <a:endParaRPr lang="en-US" altLang="zh-TW"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即时通信平台</a:t>
                      </a:r>
                      <a:endParaRPr lang="en-US" altLang="zh-TW"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24190">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rPr>
                        <a:t>电子邮件系统</a:t>
                      </a:r>
                      <a:endParaRPr lang="en-US" altLang="zh-TW"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550475">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ea typeface="华文楷体" panose="02010600040101010101" pitchFamily="2" charset="-122"/>
                        </a:rPr>
                        <a:t>硬件基础设施</a:t>
                      </a:r>
                      <a:endParaRPr lang="en-US" altLang="zh-CN" sz="1200" b="1" kern="0" dirty="0">
                        <a:solidFill>
                          <a:schemeClr val="tx1"/>
                        </a:solidFill>
                        <a:latin typeface="华文楷体" panose="02010600040101010101" pitchFamily="2" charset="-122"/>
                        <a:ea typeface="华文楷体" panose="02010600040101010101" pitchFamily="2" charset="-122"/>
                      </a:endParaRPr>
                    </a:p>
                    <a:p>
                      <a:pPr marL="0" marR="0" lvl="0" indent="0" algn="ctr" defTabSz="793115" rtl="0" eaLnBrk="1" fontAlgn="b" latinLnBrk="0" hangingPunct="1">
                        <a:lnSpc>
                          <a:spcPct val="100000"/>
                        </a:lnSpc>
                        <a:spcBef>
                          <a:spcPts val="0"/>
                        </a:spcBef>
                        <a:spcAft>
                          <a:spcPts val="0"/>
                        </a:spcAft>
                        <a:buClrTx/>
                        <a:buSzTx/>
                        <a:buFontTx/>
                        <a:buNone/>
                      </a:pPr>
                      <a:r>
                        <a:rPr lang="zh-CN" altLang="en-US" sz="1200" b="1" kern="0" dirty="0">
                          <a:solidFill>
                            <a:schemeClr val="tx1"/>
                          </a:solidFill>
                          <a:latin typeface="华文楷体" panose="02010600040101010101" pitchFamily="2" charset="-122"/>
                          <a:ea typeface="华文楷体" panose="02010600040101010101" pitchFamily="2" charset="-122"/>
                        </a:rPr>
                        <a:t>（如企业私有云、广域网优化等）</a:t>
                      </a:r>
                      <a:endParaRPr lang="en-US" altLang="zh-TW" sz="1200" b="1" kern="0" dirty="0">
                        <a:solidFill>
                          <a:schemeClr val="tx1"/>
                        </a:solidFill>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E8FF"/>
                    </a:solidFill>
                  </a:tcPr>
                </a:tc>
              </a:tr>
              <a:tr h="241568">
                <a:tc rowSpan="4">
                  <a:txBody>
                    <a:bodyPr/>
                    <a:p>
                      <a:pPr algn="ctr" fontAlgn="b"/>
                      <a:r>
                        <a:rPr lang="en-US" altLang="zh-CN" sz="1200" b="1" i="0" u="none" strike="noStrike" dirty="0">
                          <a:solidFill>
                            <a:srgbClr val="000000"/>
                          </a:solidFill>
                          <a:effectLst/>
                          <a:latin typeface="华文楷体" panose="02010600040101010101" pitchFamily="2" charset="-122"/>
                          <a:ea typeface="+mn-ea"/>
                        </a:rPr>
                        <a:t>D.</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企</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业</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核</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心</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系</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统 </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dirty="0">
                          <a:solidFill>
                            <a:srgbClr val="000000"/>
                          </a:solidFill>
                          <a:effectLst/>
                          <a:latin typeface="华文楷体" panose="02010600040101010101" pitchFamily="2" charset="-122"/>
                          <a:ea typeface="+mn-ea"/>
                        </a:rPr>
                        <a:t>研发</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241568">
                <a:tc vMerge="1">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i="0" u="none" strike="noStrike" dirty="0">
                          <a:solidFill>
                            <a:srgbClr val="000000"/>
                          </a:solidFill>
                          <a:effectLst/>
                          <a:latin typeface="华文楷体" panose="02010600040101010101" pitchFamily="2" charset="-122"/>
                          <a:ea typeface="+mn-ea"/>
                        </a:rPr>
                        <a:t>设计</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241568">
                <a:tc vMerge="1">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i="0" u="none" strike="noStrike" dirty="0">
                          <a:solidFill>
                            <a:srgbClr val="000000"/>
                          </a:solidFill>
                          <a:effectLst/>
                          <a:latin typeface="华文楷体" panose="02010600040101010101" pitchFamily="2" charset="-122"/>
                          <a:ea typeface="+mn-ea"/>
                        </a:rPr>
                        <a:t>MES</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552726">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i="0" u="none" strike="noStrike" dirty="0">
                          <a:solidFill>
                            <a:srgbClr val="000000"/>
                          </a:solidFill>
                          <a:effectLst/>
                          <a:latin typeface="华文楷体" panose="02010600040101010101" pitchFamily="2" charset="-122"/>
                          <a:ea typeface="+mn-ea"/>
                        </a:rPr>
                        <a:t>PLM</a:t>
                      </a:r>
                      <a:r>
                        <a:rPr lang="zh-CN" altLang="en-US" sz="1200" b="1" i="0" u="none" strike="noStrike" dirty="0">
                          <a:solidFill>
                            <a:srgbClr val="000000"/>
                          </a:solidFill>
                          <a:effectLst/>
                          <a:latin typeface="华文楷体" panose="02010600040101010101" pitchFamily="2" charset="-122"/>
                          <a:ea typeface="+mn-ea"/>
                        </a:rPr>
                        <a:t>*</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EB0"/>
                    </a:solidFill>
                  </a:tcPr>
                </a:tc>
              </a:tr>
              <a:tr h="343341">
                <a:tc rowSpan="3">
                  <a:txBody>
                    <a:bodyPr/>
                    <a:p>
                      <a:pPr algn="ctr" fontAlgn="b"/>
                      <a:r>
                        <a:rPr lang="en-US" altLang="zh-CN" sz="1200" b="1" i="0" u="none" strike="noStrike" dirty="0">
                          <a:solidFill>
                            <a:srgbClr val="000000"/>
                          </a:solidFill>
                          <a:effectLst/>
                          <a:latin typeface="华文楷体" panose="02010600040101010101" pitchFamily="2" charset="-122"/>
                          <a:ea typeface="+mn-ea"/>
                        </a:rPr>
                        <a:t>E.</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企</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业</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基</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础</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系</a:t>
                      </a:r>
                      <a:endParaRPr lang="en-US" altLang="zh-CN" sz="1200" b="1" i="0" u="none" strike="noStrike" dirty="0">
                        <a:solidFill>
                          <a:srgbClr val="000000"/>
                        </a:solidFill>
                        <a:effectLst/>
                        <a:latin typeface="华文楷体" panose="02010600040101010101" pitchFamily="2" charset="-122"/>
                        <a:ea typeface="+mn-ea"/>
                      </a:endParaRPr>
                    </a:p>
                    <a:p>
                      <a:pPr algn="ctr" fontAlgn="b"/>
                      <a:r>
                        <a:rPr lang="zh-CN" altLang="en-US" sz="1200" b="1" i="0" u="none" strike="noStrike" dirty="0">
                          <a:solidFill>
                            <a:srgbClr val="000000"/>
                          </a:solidFill>
                          <a:effectLst/>
                          <a:latin typeface="华文楷体" panose="02010600040101010101" pitchFamily="2" charset="-122"/>
                          <a:ea typeface="+mn-ea"/>
                        </a:rPr>
                        <a:t>统 </a:t>
                      </a:r>
                      <a:endParaRPr lang="zh-CN" altLang="en-US" sz="1200" b="1" i="0" u="none" strike="noStrike" dirty="0">
                        <a:solidFill>
                          <a:srgbClr val="000000"/>
                        </a:solidFill>
                        <a:effectLst/>
                        <a:latin typeface="华文楷体" panose="02010600040101010101" pitchFamily="2" charset="-122"/>
                        <a:ea typeface="+mn-ea"/>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zh-CN" altLang="en-US" sz="1200" b="1" dirty="0">
                          <a:solidFill>
                            <a:schemeClr val="tx1"/>
                          </a:solidFill>
                          <a:latin typeface="华文楷体" panose="02010600040101010101" pitchFamily="2" charset="-122"/>
                        </a:rPr>
                        <a:t>仓储物流系统</a:t>
                      </a:r>
                      <a:endParaRPr lang="en-US" altLang="zh-CN" sz="1200" b="1" dirty="0">
                        <a:solidFill>
                          <a:schemeClr val="tx1"/>
                        </a:solidFill>
                        <a:latin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r>
              <a:tr h="343341">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dirty="0">
                          <a:solidFill>
                            <a:schemeClr val="tx1"/>
                          </a:solidFill>
                          <a:latin typeface="华文楷体" panose="02010600040101010101" pitchFamily="2" charset="-122"/>
                        </a:rPr>
                        <a:t>HSE</a:t>
                      </a:r>
                      <a:endParaRPr lang="en-US" altLang="zh-CN" sz="1200" b="1" dirty="0">
                        <a:solidFill>
                          <a:schemeClr val="tx1"/>
                        </a:solidFill>
                        <a:latin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r>
              <a:tr h="590748">
                <a:tc vMerge="1">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marL="0" marR="0" lvl="0" indent="0" algn="ctr" defTabSz="793115" rtl="0" eaLnBrk="1" fontAlgn="b" latinLnBrk="0" hangingPunct="1">
                        <a:lnSpc>
                          <a:spcPct val="100000"/>
                        </a:lnSpc>
                        <a:spcBef>
                          <a:spcPts val="0"/>
                        </a:spcBef>
                        <a:spcAft>
                          <a:spcPts val="0"/>
                        </a:spcAft>
                        <a:buClrTx/>
                        <a:buSzTx/>
                        <a:buFontTx/>
                        <a:buNone/>
                      </a:pPr>
                      <a:r>
                        <a:rPr lang="en-US" altLang="zh-CN" sz="1200" b="1" dirty="0">
                          <a:solidFill>
                            <a:schemeClr val="tx1"/>
                          </a:solidFill>
                          <a:latin typeface="华文楷体" panose="02010600040101010101" pitchFamily="2" charset="-122"/>
                        </a:rPr>
                        <a:t>DCS/SCADA</a:t>
                      </a:r>
                      <a:endParaRPr lang="en-US" altLang="zh-CN" sz="1200" b="1" dirty="0">
                        <a:solidFill>
                          <a:schemeClr val="tx1"/>
                        </a:solidFill>
                        <a:latin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c>
                  <a:txBody>
                    <a:bodyPr/>
                    <a:p>
                      <a:pPr algn="ctr" fontAlgn="b"/>
                      <a:endParaRPr lang="en-US" sz="1000" b="0" i="0" u="none" strike="noStrike" dirty="0">
                        <a:solidFill>
                          <a:srgbClr val="000000"/>
                        </a:solidFill>
                        <a:effectLst/>
                        <a:latin typeface="华文楷体" panose="02010600040101010101" pitchFamily="2" charset="-122"/>
                        <a:ea typeface="华文楷体" panose="02010600040101010101" pitchFamily="2" charset="-122"/>
                      </a:endParaRPr>
                    </a:p>
                  </a:txBody>
                  <a:tcPr marL="5292" marR="5292" marT="529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050"/>
                    </a:solidFill>
                  </a:tcPr>
                </a:tc>
              </a:tr>
            </a:tbl>
          </a:graphicData>
        </a:graphic>
      </p:graphicFrame>
      <p:grpSp>
        <p:nvGrpSpPr>
          <p:cNvPr id="514" name="Group 1025"/>
          <p:cNvGrpSpPr>
            <a:grpSpLocks noChangeAspect="1"/>
          </p:cNvGrpSpPr>
          <p:nvPr/>
        </p:nvGrpSpPr>
        <p:grpSpPr bwMode="auto">
          <a:xfrm>
            <a:off x="3264090" y="1753480"/>
            <a:ext cx="1057769" cy="1057769"/>
            <a:chOff x="787" y="3994"/>
            <a:chExt cx="340" cy="340"/>
          </a:xfrm>
          <a:solidFill>
            <a:schemeClr val="accent5">
              <a:alpha val="50000"/>
            </a:schemeClr>
          </a:solidFill>
        </p:grpSpPr>
        <p:sp>
          <p:nvSpPr>
            <p:cNvPr id="1051561" name="Freeform 1026"/>
            <p:cNvSpPr/>
            <p:nvPr/>
          </p:nvSpPr>
          <p:spPr bwMode="auto">
            <a:xfrm>
              <a:off x="893" y="4171"/>
              <a:ext cx="45" cy="33"/>
            </a:xfrm>
            <a:custGeom>
              <a:avLst/>
              <a:gdLst>
                <a:gd name="T0" fmla="*/ 67 w 67"/>
                <a:gd name="T1" fmla="*/ 4 h 50"/>
                <a:gd name="T2" fmla="*/ 66 w 67"/>
                <a:gd name="T3" fmla="*/ 0 h 50"/>
                <a:gd name="T4" fmla="*/ 64 w 67"/>
                <a:gd name="T5" fmla="*/ 0 h 50"/>
                <a:gd name="T6" fmla="*/ 0 w 67"/>
                <a:gd name="T7" fmla="*/ 0 h 50"/>
                <a:gd name="T8" fmla="*/ 21 w 67"/>
                <a:gd name="T9" fmla="*/ 50 h 50"/>
                <a:gd name="T10" fmla="*/ 66 w 67"/>
                <a:gd name="T11" fmla="*/ 5 h 50"/>
                <a:gd name="T12" fmla="*/ 67 w 67"/>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67" y="4"/>
                  </a:moveTo>
                  <a:cubicBezTo>
                    <a:pt x="66" y="3"/>
                    <a:pt x="66" y="1"/>
                    <a:pt x="66" y="0"/>
                  </a:cubicBezTo>
                  <a:cubicBezTo>
                    <a:pt x="65" y="0"/>
                    <a:pt x="64" y="0"/>
                    <a:pt x="64" y="0"/>
                  </a:cubicBezTo>
                  <a:cubicBezTo>
                    <a:pt x="0" y="0"/>
                    <a:pt x="0" y="0"/>
                    <a:pt x="0" y="0"/>
                  </a:cubicBezTo>
                  <a:cubicBezTo>
                    <a:pt x="2" y="19"/>
                    <a:pt x="10" y="36"/>
                    <a:pt x="21" y="50"/>
                  </a:cubicBezTo>
                  <a:cubicBezTo>
                    <a:pt x="66" y="5"/>
                    <a:pt x="66" y="5"/>
                    <a:pt x="66" y="5"/>
                  </a:cubicBezTo>
                  <a:cubicBezTo>
                    <a:pt x="66" y="4"/>
                    <a:pt x="67" y="4"/>
                    <a:pt x="67" y="4"/>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2" name="Freeform 1027"/>
            <p:cNvSpPr/>
            <p:nvPr/>
          </p:nvSpPr>
          <p:spPr bwMode="auto">
            <a:xfrm>
              <a:off x="893" y="4124"/>
              <a:ext cx="45" cy="33"/>
            </a:xfrm>
            <a:custGeom>
              <a:avLst/>
              <a:gdLst>
                <a:gd name="T0" fmla="*/ 66 w 67"/>
                <a:gd name="T1" fmla="*/ 49 h 49"/>
                <a:gd name="T2" fmla="*/ 67 w 67"/>
                <a:gd name="T3" fmla="*/ 46 h 49"/>
                <a:gd name="T4" fmla="*/ 66 w 67"/>
                <a:gd name="T5" fmla="*/ 45 h 49"/>
                <a:gd name="T6" fmla="*/ 21 w 67"/>
                <a:gd name="T7" fmla="*/ 0 h 49"/>
                <a:gd name="T8" fmla="*/ 0 w 67"/>
                <a:gd name="T9" fmla="*/ 49 h 49"/>
                <a:gd name="T10" fmla="*/ 64 w 67"/>
                <a:gd name="T11" fmla="*/ 49 h 49"/>
                <a:gd name="T12" fmla="*/ 66 w 67"/>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66" y="49"/>
                  </a:moveTo>
                  <a:cubicBezTo>
                    <a:pt x="66" y="48"/>
                    <a:pt x="66" y="47"/>
                    <a:pt x="67" y="46"/>
                  </a:cubicBezTo>
                  <a:cubicBezTo>
                    <a:pt x="67" y="45"/>
                    <a:pt x="66" y="45"/>
                    <a:pt x="66" y="45"/>
                  </a:cubicBezTo>
                  <a:cubicBezTo>
                    <a:pt x="21" y="0"/>
                    <a:pt x="21" y="0"/>
                    <a:pt x="21" y="0"/>
                  </a:cubicBezTo>
                  <a:cubicBezTo>
                    <a:pt x="10" y="14"/>
                    <a:pt x="2" y="31"/>
                    <a:pt x="0" y="49"/>
                  </a:cubicBezTo>
                  <a:cubicBezTo>
                    <a:pt x="64" y="49"/>
                    <a:pt x="64" y="49"/>
                    <a:pt x="64" y="49"/>
                  </a:cubicBezTo>
                  <a:cubicBezTo>
                    <a:pt x="64" y="49"/>
                    <a:pt x="65" y="49"/>
                    <a:pt x="66" y="49"/>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3" name="Freeform 1028"/>
            <p:cNvSpPr/>
            <p:nvPr/>
          </p:nvSpPr>
          <p:spPr bwMode="auto">
            <a:xfrm>
              <a:off x="917" y="4100"/>
              <a:ext cx="33" cy="45"/>
            </a:xfrm>
            <a:custGeom>
              <a:avLst/>
              <a:gdLst>
                <a:gd name="T0" fmla="*/ 46 w 49"/>
                <a:gd name="T1" fmla="*/ 67 h 67"/>
                <a:gd name="T2" fmla="*/ 49 w 49"/>
                <a:gd name="T3" fmla="*/ 66 h 67"/>
                <a:gd name="T4" fmla="*/ 49 w 49"/>
                <a:gd name="T5" fmla="*/ 64 h 67"/>
                <a:gd name="T6" fmla="*/ 49 w 49"/>
                <a:gd name="T7" fmla="*/ 0 h 67"/>
                <a:gd name="T8" fmla="*/ 0 w 49"/>
                <a:gd name="T9" fmla="*/ 21 h 67"/>
                <a:gd name="T10" fmla="*/ 45 w 49"/>
                <a:gd name="T11" fmla="*/ 66 h 67"/>
                <a:gd name="T12" fmla="*/ 46 w 49"/>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6" y="67"/>
                  </a:moveTo>
                  <a:cubicBezTo>
                    <a:pt x="47" y="66"/>
                    <a:pt x="48" y="66"/>
                    <a:pt x="49" y="66"/>
                  </a:cubicBezTo>
                  <a:cubicBezTo>
                    <a:pt x="49" y="65"/>
                    <a:pt x="49" y="64"/>
                    <a:pt x="49" y="64"/>
                  </a:cubicBezTo>
                  <a:cubicBezTo>
                    <a:pt x="49" y="0"/>
                    <a:pt x="49" y="0"/>
                    <a:pt x="49" y="0"/>
                  </a:cubicBezTo>
                  <a:cubicBezTo>
                    <a:pt x="31" y="2"/>
                    <a:pt x="14" y="10"/>
                    <a:pt x="0" y="21"/>
                  </a:cubicBezTo>
                  <a:cubicBezTo>
                    <a:pt x="45" y="66"/>
                    <a:pt x="45" y="66"/>
                    <a:pt x="45" y="66"/>
                  </a:cubicBezTo>
                  <a:cubicBezTo>
                    <a:pt x="45" y="66"/>
                    <a:pt x="45" y="67"/>
                    <a:pt x="46" y="67"/>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4" name="Freeform 1029"/>
            <p:cNvSpPr/>
            <p:nvPr/>
          </p:nvSpPr>
          <p:spPr bwMode="auto">
            <a:xfrm>
              <a:off x="964" y="4100"/>
              <a:ext cx="33" cy="45"/>
            </a:xfrm>
            <a:custGeom>
              <a:avLst/>
              <a:gdLst>
                <a:gd name="T0" fmla="*/ 5 w 50"/>
                <a:gd name="T1" fmla="*/ 66 h 67"/>
                <a:gd name="T2" fmla="*/ 50 w 50"/>
                <a:gd name="T3" fmla="*/ 21 h 67"/>
                <a:gd name="T4" fmla="*/ 0 w 50"/>
                <a:gd name="T5" fmla="*/ 0 h 67"/>
                <a:gd name="T6" fmla="*/ 0 w 50"/>
                <a:gd name="T7" fmla="*/ 64 h 67"/>
                <a:gd name="T8" fmla="*/ 0 w 50"/>
                <a:gd name="T9" fmla="*/ 66 h 67"/>
                <a:gd name="T10" fmla="*/ 4 w 50"/>
                <a:gd name="T11" fmla="*/ 67 h 67"/>
                <a:gd name="T12" fmla="*/ 5 w 50"/>
                <a:gd name="T13" fmla="*/ 66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5" y="66"/>
                  </a:moveTo>
                  <a:cubicBezTo>
                    <a:pt x="50" y="21"/>
                    <a:pt x="50" y="21"/>
                    <a:pt x="50" y="21"/>
                  </a:cubicBezTo>
                  <a:cubicBezTo>
                    <a:pt x="36" y="10"/>
                    <a:pt x="19" y="2"/>
                    <a:pt x="0" y="0"/>
                  </a:cubicBezTo>
                  <a:cubicBezTo>
                    <a:pt x="0" y="64"/>
                    <a:pt x="0" y="64"/>
                    <a:pt x="0" y="64"/>
                  </a:cubicBezTo>
                  <a:cubicBezTo>
                    <a:pt x="0" y="64"/>
                    <a:pt x="0" y="65"/>
                    <a:pt x="0" y="66"/>
                  </a:cubicBezTo>
                  <a:cubicBezTo>
                    <a:pt x="1" y="66"/>
                    <a:pt x="3" y="66"/>
                    <a:pt x="4" y="67"/>
                  </a:cubicBezTo>
                  <a:cubicBezTo>
                    <a:pt x="4" y="67"/>
                    <a:pt x="4" y="66"/>
                    <a:pt x="5" y="66"/>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5" name="Freeform 1030"/>
            <p:cNvSpPr/>
            <p:nvPr/>
          </p:nvSpPr>
          <p:spPr bwMode="auto">
            <a:xfrm>
              <a:off x="917" y="4183"/>
              <a:ext cx="33" cy="44"/>
            </a:xfrm>
            <a:custGeom>
              <a:avLst/>
              <a:gdLst>
                <a:gd name="T0" fmla="*/ 45 w 49"/>
                <a:gd name="T1" fmla="*/ 2 h 67"/>
                <a:gd name="T2" fmla="*/ 0 w 49"/>
                <a:gd name="T3" fmla="*/ 47 h 67"/>
                <a:gd name="T4" fmla="*/ 49 w 49"/>
                <a:gd name="T5" fmla="*/ 67 h 67"/>
                <a:gd name="T6" fmla="*/ 49 w 49"/>
                <a:gd name="T7" fmla="*/ 4 h 67"/>
                <a:gd name="T8" fmla="*/ 49 w 49"/>
                <a:gd name="T9" fmla="*/ 2 h 67"/>
                <a:gd name="T10" fmla="*/ 46 w 49"/>
                <a:gd name="T11" fmla="*/ 0 h 67"/>
                <a:gd name="T12" fmla="*/ 45 w 49"/>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5" y="2"/>
                  </a:moveTo>
                  <a:cubicBezTo>
                    <a:pt x="0" y="47"/>
                    <a:pt x="0" y="47"/>
                    <a:pt x="0" y="47"/>
                  </a:cubicBezTo>
                  <a:cubicBezTo>
                    <a:pt x="14" y="58"/>
                    <a:pt x="31" y="65"/>
                    <a:pt x="49" y="67"/>
                  </a:cubicBezTo>
                  <a:cubicBezTo>
                    <a:pt x="49" y="4"/>
                    <a:pt x="49" y="4"/>
                    <a:pt x="49" y="4"/>
                  </a:cubicBezTo>
                  <a:cubicBezTo>
                    <a:pt x="49" y="3"/>
                    <a:pt x="49" y="2"/>
                    <a:pt x="49" y="2"/>
                  </a:cubicBezTo>
                  <a:cubicBezTo>
                    <a:pt x="48" y="1"/>
                    <a:pt x="47" y="1"/>
                    <a:pt x="46" y="0"/>
                  </a:cubicBezTo>
                  <a:cubicBezTo>
                    <a:pt x="45" y="1"/>
                    <a:pt x="45" y="1"/>
                    <a:pt x="45" y="2"/>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6" name="Freeform 1031"/>
            <p:cNvSpPr/>
            <p:nvPr/>
          </p:nvSpPr>
          <p:spPr bwMode="auto">
            <a:xfrm>
              <a:off x="976" y="4171"/>
              <a:ext cx="44" cy="33"/>
            </a:xfrm>
            <a:custGeom>
              <a:avLst/>
              <a:gdLst>
                <a:gd name="T0" fmla="*/ 2 w 67"/>
                <a:gd name="T1" fmla="*/ 0 h 50"/>
                <a:gd name="T2" fmla="*/ 0 w 67"/>
                <a:gd name="T3" fmla="*/ 4 h 50"/>
                <a:gd name="T4" fmla="*/ 2 w 67"/>
                <a:gd name="T5" fmla="*/ 5 h 50"/>
                <a:gd name="T6" fmla="*/ 47 w 67"/>
                <a:gd name="T7" fmla="*/ 50 h 50"/>
                <a:gd name="T8" fmla="*/ 67 w 67"/>
                <a:gd name="T9" fmla="*/ 0 h 50"/>
                <a:gd name="T10" fmla="*/ 4 w 67"/>
                <a:gd name="T11" fmla="*/ 0 h 50"/>
                <a:gd name="T12" fmla="*/ 2 w 6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2" y="0"/>
                  </a:moveTo>
                  <a:cubicBezTo>
                    <a:pt x="1" y="1"/>
                    <a:pt x="1" y="2"/>
                    <a:pt x="0" y="4"/>
                  </a:cubicBezTo>
                  <a:cubicBezTo>
                    <a:pt x="1" y="4"/>
                    <a:pt x="1" y="4"/>
                    <a:pt x="2" y="5"/>
                  </a:cubicBezTo>
                  <a:cubicBezTo>
                    <a:pt x="47" y="50"/>
                    <a:pt x="47" y="50"/>
                    <a:pt x="47" y="50"/>
                  </a:cubicBezTo>
                  <a:cubicBezTo>
                    <a:pt x="58" y="36"/>
                    <a:pt x="65" y="19"/>
                    <a:pt x="67" y="0"/>
                  </a:cubicBezTo>
                  <a:cubicBezTo>
                    <a:pt x="4" y="0"/>
                    <a:pt x="4" y="0"/>
                    <a:pt x="4" y="0"/>
                  </a:cubicBezTo>
                  <a:cubicBezTo>
                    <a:pt x="3" y="0"/>
                    <a:pt x="2" y="0"/>
                    <a:pt x="2" y="0"/>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7" name="Oval 1032"/>
            <p:cNvSpPr>
              <a:spLocks noChangeArrowheads="1"/>
            </p:cNvSpPr>
            <p:nvPr/>
          </p:nvSpPr>
          <p:spPr bwMode="auto">
            <a:xfrm>
              <a:off x="950" y="4157"/>
              <a:ext cx="14" cy="14"/>
            </a:xfrm>
            <a:prstGeom prst="ellipse">
              <a:avLst/>
            </a:pr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8" name="Freeform 1033"/>
            <p:cNvSpPr>
              <a:spLocks noEditPoints="1"/>
            </p:cNvSpPr>
            <p:nvPr/>
          </p:nvSpPr>
          <p:spPr bwMode="auto">
            <a:xfrm>
              <a:off x="787" y="3994"/>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72 w 512"/>
                <a:gd name="T13" fmla="*/ 266 h 512"/>
                <a:gd name="T14" fmla="*/ 346 w 512"/>
                <a:gd name="T15" fmla="*/ 331 h 512"/>
                <a:gd name="T16" fmla="*/ 370 w 512"/>
                <a:gd name="T17" fmla="*/ 355 h 512"/>
                <a:gd name="T18" fmla="*/ 370 w 512"/>
                <a:gd name="T19" fmla="*/ 370 h 512"/>
                <a:gd name="T20" fmla="*/ 362 w 512"/>
                <a:gd name="T21" fmla="*/ 373 h 512"/>
                <a:gd name="T22" fmla="*/ 355 w 512"/>
                <a:gd name="T23" fmla="*/ 370 h 512"/>
                <a:gd name="T24" fmla="*/ 331 w 512"/>
                <a:gd name="T25" fmla="*/ 346 h 512"/>
                <a:gd name="T26" fmla="*/ 266 w 512"/>
                <a:gd name="T27" fmla="*/ 372 h 512"/>
                <a:gd name="T28" fmla="*/ 266 w 512"/>
                <a:gd name="T29" fmla="*/ 405 h 512"/>
                <a:gd name="T30" fmla="*/ 256 w 512"/>
                <a:gd name="T31" fmla="*/ 416 h 512"/>
                <a:gd name="T32" fmla="*/ 245 w 512"/>
                <a:gd name="T33" fmla="*/ 405 h 512"/>
                <a:gd name="T34" fmla="*/ 245 w 512"/>
                <a:gd name="T35" fmla="*/ 372 h 512"/>
                <a:gd name="T36" fmla="*/ 181 w 512"/>
                <a:gd name="T37" fmla="*/ 346 h 512"/>
                <a:gd name="T38" fmla="*/ 157 w 512"/>
                <a:gd name="T39" fmla="*/ 370 h 512"/>
                <a:gd name="T40" fmla="*/ 149 w 512"/>
                <a:gd name="T41" fmla="*/ 373 h 512"/>
                <a:gd name="T42" fmla="*/ 141 w 512"/>
                <a:gd name="T43" fmla="*/ 370 h 512"/>
                <a:gd name="T44" fmla="*/ 141 w 512"/>
                <a:gd name="T45" fmla="*/ 355 h 512"/>
                <a:gd name="T46" fmla="*/ 166 w 512"/>
                <a:gd name="T47" fmla="*/ 331 h 512"/>
                <a:gd name="T48" fmla="*/ 139 w 512"/>
                <a:gd name="T49" fmla="*/ 266 h 512"/>
                <a:gd name="T50" fmla="*/ 106 w 512"/>
                <a:gd name="T51" fmla="*/ 266 h 512"/>
                <a:gd name="T52" fmla="*/ 96 w 512"/>
                <a:gd name="T53" fmla="*/ 256 h 512"/>
                <a:gd name="T54" fmla="*/ 106 w 512"/>
                <a:gd name="T55" fmla="*/ 245 h 512"/>
                <a:gd name="T56" fmla="*/ 139 w 512"/>
                <a:gd name="T57" fmla="*/ 245 h 512"/>
                <a:gd name="T58" fmla="*/ 166 w 512"/>
                <a:gd name="T59" fmla="*/ 181 h 512"/>
                <a:gd name="T60" fmla="*/ 141 w 512"/>
                <a:gd name="T61" fmla="*/ 157 h 512"/>
                <a:gd name="T62" fmla="*/ 141 w 512"/>
                <a:gd name="T63" fmla="*/ 141 h 512"/>
                <a:gd name="T64" fmla="*/ 157 w 512"/>
                <a:gd name="T65" fmla="*/ 141 h 512"/>
                <a:gd name="T66" fmla="*/ 181 w 512"/>
                <a:gd name="T67" fmla="*/ 166 h 512"/>
                <a:gd name="T68" fmla="*/ 245 w 512"/>
                <a:gd name="T69" fmla="*/ 139 h 512"/>
                <a:gd name="T70" fmla="*/ 245 w 512"/>
                <a:gd name="T71" fmla="*/ 106 h 512"/>
                <a:gd name="T72" fmla="*/ 256 w 512"/>
                <a:gd name="T73" fmla="*/ 96 h 512"/>
                <a:gd name="T74" fmla="*/ 266 w 512"/>
                <a:gd name="T75" fmla="*/ 106 h 512"/>
                <a:gd name="T76" fmla="*/ 266 w 512"/>
                <a:gd name="T77" fmla="*/ 139 h 512"/>
                <a:gd name="T78" fmla="*/ 331 w 512"/>
                <a:gd name="T79" fmla="*/ 166 h 512"/>
                <a:gd name="T80" fmla="*/ 355 w 512"/>
                <a:gd name="T81" fmla="*/ 141 h 512"/>
                <a:gd name="T82" fmla="*/ 370 w 512"/>
                <a:gd name="T83" fmla="*/ 141 h 512"/>
                <a:gd name="T84" fmla="*/ 370 w 512"/>
                <a:gd name="T85" fmla="*/ 157 h 512"/>
                <a:gd name="T86" fmla="*/ 346 w 512"/>
                <a:gd name="T87" fmla="*/ 181 h 512"/>
                <a:gd name="T88" fmla="*/ 372 w 512"/>
                <a:gd name="T89" fmla="*/ 245 h 512"/>
                <a:gd name="T90" fmla="*/ 405 w 512"/>
                <a:gd name="T91" fmla="*/ 245 h 512"/>
                <a:gd name="T92" fmla="*/ 416 w 512"/>
                <a:gd name="T93" fmla="*/ 256 h 512"/>
                <a:gd name="T94" fmla="*/ 405 w 512"/>
                <a:gd name="T95"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72" y="266"/>
                    <a:pt x="372" y="266"/>
                    <a:pt x="372" y="266"/>
                  </a:cubicBezTo>
                  <a:cubicBezTo>
                    <a:pt x="370" y="291"/>
                    <a:pt x="361" y="313"/>
                    <a:pt x="346" y="331"/>
                  </a:cubicBezTo>
                  <a:cubicBezTo>
                    <a:pt x="370" y="355"/>
                    <a:pt x="370" y="355"/>
                    <a:pt x="370" y="355"/>
                  </a:cubicBezTo>
                  <a:cubicBezTo>
                    <a:pt x="374" y="359"/>
                    <a:pt x="374" y="366"/>
                    <a:pt x="370" y="370"/>
                  </a:cubicBezTo>
                  <a:cubicBezTo>
                    <a:pt x="368" y="372"/>
                    <a:pt x="365" y="373"/>
                    <a:pt x="362" y="373"/>
                  </a:cubicBezTo>
                  <a:cubicBezTo>
                    <a:pt x="360" y="373"/>
                    <a:pt x="357" y="372"/>
                    <a:pt x="355" y="370"/>
                  </a:cubicBezTo>
                  <a:cubicBezTo>
                    <a:pt x="331" y="346"/>
                    <a:pt x="331" y="346"/>
                    <a:pt x="331" y="346"/>
                  </a:cubicBezTo>
                  <a:cubicBezTo>
                    <a:pt x="313" y="361"/>
                    <a:pt x="291" y="370"/>
                    <a:pt x="266" y="372"/>
                  </a:cubicBezTo>
                  <a:cubicBezTo>
                    <a:pt x="266" y="405"/>
                    <a:pt x="266" y="405"/>
                    <a:pt x="266" y="405"/>
                  </a:cubicBezTo>
                  <a:cubicBezTo>
                    <a:pt x="266" y="411"/>
                    <a:pt x="262" y="416"/>
                    <a:pt x="256" y="416"/>
                  </a:cubicBezTo>
                  <a:cubicBezTo>
                    <a:pt x="250" y="416"/>
                    <a:pt x="245" y="411"/>
                    <a:pt x="245" y="405"/>
                  </a:cubicBezTo>
                  <a:cubicBezTo>
                    <a:pt x="245" y="372"/>
                    <a:pt x="245" y="372"/>
                    <a:pt x="245" y="372"/>
                  </a:cubicBezTo>
                  <a:cubicBezTo>
                    <a:pt x="221" y="370"/>
                    <a:pt x="198" y="361"/>
                    <a:pt x="181" y="346"/>
                  </a:cubicBezTo>
                  <a:cubicBezTo>
                    <a:pt x="157" y="370"/>
                    <a:pt x="157" y="370"/>
                    <a:pt x="157" y="370"/>
                  </a:cubicBezTo>
                  <a:cubicBezTo>
                    <a:pt x="154" y="372"/>
                    <a:pt x="152" y="373"/>
                    <a:pt x="149" y="373"/>
                  </a:cubicBezTo>
                  <a:cubicBezTo>
                    <a:pt x="146" y="373"/>
                    <a:pt x="144" y="372"/>
                    <a:pt x="141" y="370"/>
                  </a:cubicBezTo>
                  <a:cubicBezTo>
                    <a:pt x="137" y="366"/>
                    <a:pt x="137" y="359"/>
                    <a:pt x="141" y="355"/>
                  </a:cubicBezTo>
                  <a:cubicBezTo>
                    <a:pt x="166" y="331"/>
                    <a:pt x="166" y="331"/>
                    <a:pt x="166" y="331"/>
                  </a:cubicBezTo>
                  <a:cubicBezTo>
                    <a:pt x="151" y="313"/>
                    <a:pt x="141" y="291"/>
                    <a:pt x="139" y="266"/>
                  </a:cubicBezTo>
                  <a:cubicBezTo>
                    <a:pt x="106" y="266"/>
                    <a:pt x="106" y="266"/>
                    <a:pt x="106" y="266"/>
                  </a:cubicBezTo>
                  <a:cubicBezTo>
                    <a:pt x="100" y="266"/>
                    <a:pt x="96" y="262"/>
                    <a:pt x="96" y="256"/>
                  </a:cubicBezTo>
                  <a:cubicBezTo>
                    <a:pt x="96" y="250"/>
                    <a:pt x="100" y="245"/>
                    <a:pt x="106" y="245"/>
                  </a:cubicBezTo>
                  <a:cubicBezTo>
                    <a:pt x="139" y="245"/>
                    <a:pt x="139" y="245"/>
                    <a:pt x="139" y="245"/>
                  </a:cubicBezTo>
                  <a:cubicBezTo>
                    <a:pt x="141" y="221"/>
                    <a:pt x="151" y="198"/>
                    <a:pt x="166" y="181"/>
                  </a:cubicBezTo>
                  <a:cubicBezTo>
                    <a:pt x="141" y="157"/>
                    <a:pt x="141" y="157"/>
                    <a:pt x="141" y="157"/>
                  </a:cubicBezTo>
                  <a:cubicBezTo>
                    <a:pt x="137" y="152"/>
                    <a:pt x="137" y="146"/>
                    <a:pt x="141" y="141"/>
                  </a:cubicBezTo>
                  <a:cubicBezTo>
                    <a:pt x="146" y="137"/>
                    <a:pt x="152" y="137"/>
                    <a:pt x="157" y="141"/>
                  </a:cubicBezTo>
                  <a:cubicBezTo>
                    <a:pt x="181" y="166"/>
                    <a:pt x="181" y="166"/>
                    <a:pt x="181" y="166"/>
                  </a:cubicBezTo>
                  <a:cubicBezTo>
                    <a:pt x="198" y="151"/>
                    <a:pt x="221" y="141"/>
                    <a:pt x="245" y="139"/>
                  </a:cubicBezTo>
                  <a:cubicBezTo>
                    <a:pt x="245" y="106"/>
                    <a:pt x="245" y="106"/>
                    <a:pt x="245" y="106"/>
                  </a:cubicBezTo>
                  <a:cubicBezTo>
                    <a:pt x="245" y="100"/>
                    <a:pt x="250" y="96"/>
                    <a:pt x="256" y="96"/>
                  </a:cubicBezTo>
                  <a:cubicBezTo>
                    <a:pt x="262" y="96"/>
                    <a:pt x="266" y="100"/>
                    <a:pt x="266" y="106"/>
                  </a:cubicBezTo>
                  <a:cubicBezTo>
                    <a:pt x="266" y="139"/>
                    <a:pt x="266" y="139"/>
                    <a:pt x="266" y="139"/>
                  </a:cubicBezTo>
                  <a:cubicBezTo>
                    <a:pt x="291" y="141"/>
                    <a:pt x="313" y="151"/>
                    <a:pt x="331" y="166"/>
                  </a:cubicBezTo>
                  <a:cubicBezTo>
                    <a:pt x="355" y="141"/>
                    <a:pt x="355" y="141"/>
                    <a:pt x="355" y="141"/>
                  </a:cubicBezTo>
                  <a:cubicBezTo>
                    <a:pt x="359" y="137"/>
                    <a:pt x="366" y="137"/>
                    <a:pt x="370" y="141"/>
                  </a:cubicBezTo>
                  <a:cubicBezTo>
                    <a:pt x="374" y="146"/>
                    <a:pt x="374" y="152"/>
                    <a:pt x="370" y="157"/>
                  </a:cubicBezTo>
                  <a:cubicBezTo>
                    <a:pt x="346" y="181"/>
                    <a:pt x="346" y="181"/>
                    <a:pt x="346" y="181"/>
                  </a:cubicBezTo>
                  <a:cubicBezTo>
                    <a:pt x="361" y="198"/>
                    <a:pt x="370" y="221"/>
                    <a:pt x="372" y="245"/>
                  </a:cubicBezTo>
                  <a:cubicBezTo>
                    <a:pt x="405" y="245"/>
                    <a:pt x="405" y="245"/>
                    <a:pt x="405" y="245"/>
                  </a:cubicBezTo>
                  <a:cubicBezTo>
                    <a:pt x="411" y="245"/>
                    <a:pt x="416" y="250"/>
                    <a:pt x="416" y="256"/>
                  </a:cubicBezTo>
                  <a:cubicBezTo>
                    <a:pt x="416" y="262"/>
                    <a:pt x="411" y="266"/>
                    <a:pt x="405" y="266"/>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69" name="Freeform 1034"/>
            <p:cNvSpPr/>
            <p:nvPr/>
          </p:nvSpPr>
          <p:spPr bwMode="auto">
            <a:xfrm>
              <a:off x="976" y="4124"/>
              <a:ext cx="44" cy="33"/>
            </a:xfrm>
            <a:custGeom>
              <a:avLst/>
              <a:gdLst>
                <a:gd name="T0" fmla="*/ 2 w 67"/>
                <a:gd name="T1" fmla="*/ 45 h 49"/>
                <a:gd name="T2" fmla="*/ 0 w 67"/>
                <a:gd name="T3" fmla="*/ 46 h 49"/>
                <a:gd name="T4" fmla="*/ 2 w 67"/>
                <a:gd name="T5" fmla="*/ 49 h 49"/>
                <a:gd name="T6" fmla="*/ 4 w 67"/>
                <a:gd name="T7" fmla="*/ 49 h 49"/>
                <a:gd name="T8" fmla="*/ 67 w 67"/>
                <a:gd name="T9" fmla="*/ 49 h 49"/>
                <a:gd name="T10" fmla="*/ 47 w 67"/>
                <a:gd name="T11" fmla="*/ 0 h 49"/>
                <a:gd name="T12" fmla="*/ 2 w 67"/>
                <a:gd name="T13" fmla="*/ 45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2" y="45"/>
                  </a:moveTo>
                  <a:cubicBezTo>
                    <a:pt x="1" y="45"/>
                    <a:pt x="1" y="45"/>
                    <a:pt x="0" y="46"/>
                  </a:cubicBezTo>
                  <a:cubicBezTo>
                    <a:pt x="1" y="47"/>
                    <a:pt x="1" y="48"/>
                    <a:pt x="2" y="49"/>
                  </a:cubicBezTo>
                  <a:cubicBezTo>
                    <a:pt x="2" y="49"/>
                    <a:pt x="3" y="49"/>
                    <a:pt x="4" y="49"/>
                  </a:cubicBezTo>
                  <a:cubicBezTo>
                    <a:pt x="67" y="49"/>
                    <a:pt x="67" y="49"/>
                    <a:pt x="67" y="49"/>
                  </a:cubicBezTo>
                  <a:cubicBezTo>
                    <a:pt x="65" y="31"/>
                    <a:pt x="58" y="14"/>
                    <a:pt x="47" y="0"/>
                  </a:cubicBezTo>
                  <a:lnTo>
                    <a:pt x="2" y="45"/>
                  </a:ln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0" name="Freeform 1035"/>
            <p:cNvSpPr/>
            <p:nvPr/>
          </p:nvSpPr>
          <p:spPr bwMode="auto">
            <a:xfrm>
              <a:off x="964" y="4183"/>
              <a:ext cx="33" cy="44"/>
            </a:xfrm>
            <a:custGeom>
              <a:avLst/>
              <a:gdLst>
                <a:gd name="T0" fmla="*/ 4 w 50"/>
                <a:gd name="T1" fmla="*/ 0 h 67"/>
                <a:gd name="T2" fmla="*/ 0 w 50"/>
                <a:gd name="T3" fmla="*/ 2 h 67"/>
                <a:gd name="T4" fmla="*/ 0 w 50"/>
                <a:gd name="T5" fmla="*/ 4 h 67"/>
                <a:gd name="T6" fmla="*/ 0 w 50"/>
                <a:gd name="T7" fmla="*/ 67 h 67"/>
                <a:gd name="T8" fmla="*/ 50 w 50"/>
                <a:gd name="T9" fmla="*/ 47 h 67"/>
                <a:gd name="T10" fmla="*/ 5 w 50"/>
                <a:gd name="T11" fmla="*/ 2 h 67"/>
                <a:gd name="T12" fmla="*/ 4 w 50"/>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4" y="0"/>
                  </a:moveTo>
                  <a:cubicBezTo>
                    <a:pt x="3" y="1"/>
                    <a:pt x="1" y="1"/>
                    <a:pt x="0" y="2"/>
                  </a:cubicBezTo>
                  <a:cubicBezTo>
                    <a:pt x="0" y="2"/>
                    <a:pt x="0" y="3"/>
                    <a:pt x="0" y="4"/>
                  </a:cubicBezTo>
                  <a:cubicBezTo>
                    <a:pt x="0" y="67"/>
                    <a:pt x="0" y="67"/>
                    <a:pt x="0" y="67"/>
                  </a:cubicBezTo>
                  <a:cubicBezTo>
                    <a:pt x="19" y="65"/>
                    <a:pt x="36" y="58"/>
                    <a:pt x="50" y="47"/>
                  </a:cubicBezTo>
                  <a:cubicBezTo>
                    <a:pt x="5" y="2"/>
                    <a:pt x="5" y="2"/>
                    <a:pt x="5" y="2"/>
                  </a:cubicBezTo>
                  <a:cubicBezTo>
                    <a:pt x="4" y="1"/>
                    <a:pt x="4" y="1"/>
                    <a:pt x="4" y="0"/>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grpSp>
      <p:sp>
        <p:nvSpPr>
          <p:cNvPr id="1051571" name="Freeform 375"/>
          <p:cNvSpPr>
            <a:spLocks noChangeAspect="1" noEditPoints="1"/>
          </p:cNvSpPr>
          <p:nvPr/>
        </p:nvSpPr>
        <p:spPr bwMode="auto">
          <a:xfrm>
            <a:off x="3103017" y="4585665"/>
            <a:ext cx="802826" cy="802826"/>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chemeClr val="tx2">
              <a:alpha val="50000"/>
            </a:schemeClr>
          </a:solidFill>
          <a:ln>
            <a:noFill/>
          </a:ln>
        </p:spPr>
        <p:txBody>
          <a:bodyPr vert="horz" wrap="square" lIns="84406" tIns="42203" rIns="84406" bIns="42203" numCol="1" anchor="t" anchorCtr="0" compatLnSpc="1"/>
          <a:p>
            <a:endParaRPr lang="en-GB" sz="1660">
              <a:solidFill>
                <a:srgbClr val="000000"/>
              </a:solidFill>
            </a:endParaRPr>
          </a:p>
        </p:txBody>
      </p:sp>
      <p:sp>
        <p:nvSpPr>
          <p:cNvPr id="1051572" name="文本框 5"/>
          <p:cNvSpPr txBox="1"/>
          <p:nvPr/>
        </p:nvSpPr>
        <p:spPr>
          <a:xfrm>
            <a:off x="3244330" y="2868863"/>
            <a:ext cx="1160471" cy="510531"/>
          </a:xfrm>
          <a:prstGeom prst="rect">
            <a:avLst/>
          </a:prstGeom>
          <a:noFill/>
        </p:spPr>
        <p:txBody>
          <a:bodyPr wrap="none" lIns="36000" rIns="36000" rtlCol="0">
            <a:noAutofit/>
          </a:bodyPr>
          <a:p>
            <a:r>
              <a:rPr lang="zh-CN" altLang="en-US" sz="2000" b="1" dirty="0">
                <a:solidFill>
                  <a:srgbClr val="000000"/>
                </a:solidFill>
              </a:rPr>
              <a:t>统筹统建</a:t>
            </a:r>
            <a:endParaRPr lang="en-US" sz="2000" b="1" dirty="0">
              <a:solidFill>
                <a:srgbClr val="000000"/>
              </a:solidFill>
            </a:endParaRPr>
          </a:p>
        </p:txBody>
      </p:sp>
      <p:grpSp>
        <p:nvGrpSpPr>
          <p:cNvPr id="515" name="Group 1025"/>
          <p:cNvGrpSpPr>
            <a:grpSpLocks noChangeAspect="1"/>
          </p:cNvGrpSpPr>
          <p:nvPr/>
        </p:nvGrpSpPr>
        <p:grpSpPr bwMode="auto">
          <a:xfrm>
            <a:off x="7845140" y="1774942"/>
            <a:ext cx="1058400" cy="1058400"/>
            <a:chOff x="787" y="3994"/>
            <a:chExt cx="340" cy="340"/>
          </a:xfrm>
          <a:solidFill>
            <a:schemeClr val="accent5">
              <a:alpha val="50000"/>
            </a:schemeClr>
          </a:solidFill>
        </p:grpSpPr>
        <p:sp>
          <p:nvSpPr>
            <p:cNvPr id="1051573" name="Freeform 1026"/>
            <p:cNvSpPr/>
            <p:nvPr/>
          </p:nvSpPr>
          <p:spPr bwMode="auto">
            <a:xfrm>
              <a:off x="893" y="4171"/>
              <a:ext cx="45" cy="33"/>
            </a:xfrm>
            <a:custGeom>
              <a:avLst/>
              <a:gdLst>
                <a:gd name="T0" fmla="*/ 67 w 67"/>
                <a:gd name="T1" fmla="*/ 4 h 50"/>
                <a:gd name="T2" fmla="*/ 66 w 67"/>
                <a:gd name="T3" fmla="*/ 0 h 50"/>
                <a:gd name="T4" fmla="*/ 64 w 67"/>
                <a:gd name="T5" fmla="*/ 0 h 50"/>
                <a:gd name="T6" fmla="*/ 0 w 67"/>
                <a:gd name="T7" fmla="*/ 0 h 50"/>
                <a:gd name="T8" fmla="*/ 21 w 67"/>
                <a:gd name="T9" fmla="*/ 50 h 50"/>
                <a:gd name="T10" fmla="*/ 66 w 67"/>
                <a:gd name="T11" fmla="*/ 5 h 50"/>
                <a:gd name="T12" fmla="*/ 67 w 67"/>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67" y="4"/>
                  </a:moveTo>
                  <a:cubicBezTo>
                    <a:pt x="66" y="3"/>
                    <a:pt x="66" y="1"/>
                    <a:pt x="66" y="0"/>
                  </a:cubicBezTo>
                  <a:cubicBezTo>
                    <a:pt x="65" y="0"/>
                    <a:pt x="64" y="0"/>
                    <a:pt x="64" y="0"/>
                  </a:cubicBezTo>
                  <a:cubicBezTo>
                    <a:pt x="0" y="0"/>
                    <a:pt x="0" y="0"/>
                    <a:pt x="0" y="0"/>
                  </a:cubicBezTo>
                  <a:cubicBezTo>
                    <a:pt x="2" y="19"/>
                    <a:pt x="10" y="36"/>
                    <a:pt x="21" y="50"/>
                  </a:cubicBezTo>
                  <a:cubicBezTo>
                    <a:pt x="66" y="5"/>
                    <a:pt x="66" y="5"/>
                    <a:pt x="66" y="5"/>
                  </a:cubicBezTo>
                  <a:cubicBezTo>
                    <a:pt x="66" y="4"/>
                    <a:pt x="67" y="4"/>
                    <a:pt x="67" y="4"/>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4" name="Freeform 1027"/>
            <p:cNvSpPr/>
            <p:nvPr/>
          </p:nvSpPr>
          <p:spPr bwMode="auto">
            <a:xfrm>
              <a:off x="893" y="4124"/>
              <a:ext cx="45" cy="33"/>
            </a:xfrm>
            <a:custGeom>
              <a:avLst/>
              <a:gdLst>
                <a:gd name="T0" fmla="*/ 66 w 67"/>
                <a:gd name="T1" fmla="*/ 49 h 49"/>
                <a:gd name="T2" fmla="*/ 67 w 67"/>
                <a:gd name="T3" fmla="*/ 46 h 49"/>
                <a:gd name="T4" fmla="*/ 66 w 67"/>
                <a:gd name="T5" fmla="*/ 45 h 49"/>
                <a:gd name="T6" fmla="*/ 21 w 67"/>
                <a:gd name="T7" fmla="*/ 0 h 49"/>
                <a:gd name="T8" fmla="*/ 0 w 67"/>
                <a:gd name="T9" fmla="*/ 49 h 49"/>
                <a:gd name="T10" fmla="*/ 64 w 67"/>
                <a:gd name="T11" fmla="*/ 49 h 49"/>
                <a:gd name="T12" fmla="*/ 66 w 67"/>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66" y="49"/>
                  </a:moveTo>
                  <a:cubicBezTo>
                    <a:pt x="66" y="48"/>
                    <a:pt x="66" y="47"/>
                    <a:pt x="67" y="46"/>
                  </a:cubicBezTo>
                  <a:cubicBezTo>
                    <a:pt x="67" y="45"/>
                    <a:pt x="66" y="45"/>
                    <a:pt x="66" y="45"/>
                  </a:cubicBezTo>
                  <a:cubicBezTo>
                    <a:pt x="21" y="0"/>
                    <a:pt x="21" y="0"/>
                    <a:pt x="21" y="0"/>
                  </a:cubicBezTo>
                  <a:cubicBezTo>
                    <a:pt x="10" y="14"/>
                    <a:pt x="2" y="31"/>
                    <a:pt x="0" y="49"/>
                  </a:cubicBezTo>
                  <a:cubicBezTo>
                    <a:pt x="64" y="49"/>
                    <a:pt x="64" y="49"/>
                    <a:pt x="64" y="49"/>
                  </a:cubicBezTo>
                  <a:cubicBezTo>
                    <a:pt x="64" y="49"/>
                    <a:pt x="65" y="49"/>
                    <a:pt x="66" y="49"/>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5" name="Freeform 1028"/>
            <p:cNvSpPr/>
            <p:nvPr/>
          </p:nvSpPr>
          <p:spPr bwMode="auto">
            <a:xfrm>
              <a:off x="917" y="4100"/>
              <a:ext cx="33" cy="45"/>
            </a:xfrm>
            <a:custGeom>
              <a:avLst/>
              <a:gdLst>
                <a:gd name="T0" fmla="*/ 46 w 49"/>
                <a:gd name="T1" fmla="*/ 67 h 67"/>
                <a:gd name="T2" fmla="*/ 49 w 49"/>
                <a:gd name="T3" fmla="*/ 66 h 67"/>
                <a:gd name="T4" fmla="*/ 49 w 49"/>
                <a:gd name="T5" fmla="*/ 64 h 67"/>
                <a:gd name="T6" fmla="*/ 49 w 49"/>
                <a:gd name="T7" fmla="*/ 0 h 67"/>
                <a:gd name="T8" fmla="*/ 0 w 49"/>
                <a:gd name="T9" fmla="*/ 21 h 67"/>
                <a:gd name="T10" fmla="*/ 45 w 49"/>
                <a:gd name="T11" fmla="*/ 66 h 67"/>
                <a:gd name="T12" fmla="*/ 46 w 49"/>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6" y="67"/>
                  </a:moveTo>
                  <a:cubicBezTo>
                    <a:pt x="47" y="66"/>
                    <a:pt x="48" y="66"/>
                    <a:pt x="49" y="66"/>
                  </a:cubicBezTo>
                  <a:cubicBezTo>
                    <a:pt x="49" y="65"/>
                    <a:pt x="49" y="64"/>
                    <a:pt x="49" y="64"/>
                  </a:cubicBezTo>
                  <a:cubicBezTo>
                    <a:pt x="49" y="0"/>
                    <a:pt x="49" y="0"/>
                    <a:pt x="49" y="0"/>
                  </a:cubicBezTo>
                  <a:cubicBezTo>
                    <a:pt x="31" y="2"/>
                    <a:pt x="14" y="10"/>
                    <a:pt x="0" y="21"/>
                  </a:cubicBezTo>
                  <a:cubicBezTo>
                    <a:pt x="45" y="66"/>
                    <a:pt x="45" y="66"/>
                    <a:pt x="45" y="66"/>
                  </a:cubicBezTo>
                  <a:cubicBezTo>
                    <a:pt x="45" y="66"/>
                    <a:pt x="45" y="67"/>
                    <a:pt x="46" y="67"/>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6" name="Freeform 1029"/>
            <p:cNvSpPr/>
            <p:nvPr/>
          </p:nvSpPr>
          <p:spPr bwMode="auto">
            <a:xfrm>
              <a:off x="964" y="4100"/>
              <a:ext cx="33" cy="45"/>
            </a:xfrm>
            <a:custGeom>
              <a:avLst/>
              <a:gdLst>
                <a:gd name="T0" fmla="*/ 5 w 50"/>
                <a:gd name="T1" fmla="*/ 66 h 67"/>
                <a:gd name="T2" fmla="*/ 50 w 50"/>
                <a:gd name="T3" fmla="*/ 21 h 67"/>
                <a:gd name="T4" fmla="*/ 0 w 50"/>
                <a:gd name="T5" fmla="*/ 0 h 67"/>
                <a:gd name="T6" fmla="*/ 0 w 50"/>
                <a:gd name="T7" fmla="*/ 64 h 67"/>
                <a:gd name="T8" fmla="*/ 0 w 50"/>
                <a:gd name="T9" fmla="*/ 66 h 67"/>
                <a:gd name="T10" fmla="*/ 4 w 50"/>
                <a:gd name="T11" fmla="*/ 67 h 67"/>
                <a:gd name="T12" fmla="*/ 5 w 50"/>
                <a:gd name="T13" fmla="*/ 66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5" y="66"/>
                  </a:moveTo>
                  <a:cubicBezTo>
                    <a:pt x="50" y="21"/>
                    <a:pt x="50" y="21"/>
                    <a:pt x="50" y="21"/>
                  </a:cubicBezTo>
                  <a:cubicBezTo>
                    <a:pt x="36" y="10"/>
                    <a:pt x="19" y="2"/>
                    <a:pt x="0" y="0"/>
                  </a:cubicBezTo>
                  <a:cubicBezTo>
                    <a:pt x="0" y="64"/>
                    <a:pt x="0" y="64"/>
                    <a:pt x="0" y="64"/>
                  </a:cubicBezTo>
                  <a:cubicBezTo>
                    <a:pt x="0" y="64"/>
                    <a:pt x="0" y="65"/>
                    <a:pt x="0" y="66"/>
                  </a:cubicBezTo>
                  <a:cubicBezTo>
                    <a:pt x="1" y="66"/>
                    <a:pt x="3" y="66"/>
                    <a:pt x="4" y="67"/>
                  </a:cubicBezTo>
                  <a:cubicBezTo>
                    <a:pt x="4" y="67"/>
                    <a:pt x="4" y="66"/>
                    <a:pt x="5" y="66"/>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7" name="Freeform 1030"/>
            <p:cNvSpPr/>
            <p:nvPr/>
          </p:nvSpPr>
          <p:spPr bwMode="auto">
            <a:xfrm>
              <a:off x="917" y="4183"/>
              <a:ext cx="33" cy="44"/>
            </a:xfrm>
            <a:custGeom>
              <a:avLst/>
              <a:gdLst>
                <a:gd name="T0" fmla="*/ 45 w 49"/>
                <a:gd name="T1" fmla="*/ 2 h 67"/>
                <a:gd name="T2" fmla="*/ 0 w 49"/>
                <a:gd name="T3" fmla="*/ 47 h 67"/>
                <a:gd name="T4" fmla="*/ 49 w 49"/>
                <a:gd name="T5" fmla="*/ 67 h 67"/>
                <a:gd name="T6" fmla="*/ 49 w 49"/>
                <a:gd name="T7" fmla="*/ 4 h 67"/>
                <a:gd name="T8" fmla="*/ 49 w 49"/>
                <a:gd name="T9" fmla="*/ 2 h 67"/>
                <a:gd name="T10" fmla="*/ 46 w 49"/>
                <a:gd name="T11" fmla="*/ 0 h 67"/>
                <a:gd name="T12" fmla="*/ 45 w 49"/>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49" h="67">
                  <a:moveTo>
                    <a:pt x="45" y="2"/>
                  </a:moveTo>
                  <a:cubicBezTo>
                    <a:pt x="0" y="47"/>
                    <a:pt x="0" y="47"/>
                    <a:pt x="0" y="47"/>
                  </a:cubicBezTo>
                  <a:cubicBezTo>
                    <a:pt x="14" y="58"/>
                    <a:pt x="31" y="65"/>
                    <a:pt x="49" y="67"/>
                  </a:cubicBezTo>
                  <a:cubicBezTo>
                    <a:pt x="49" y="4"/>
                    <a:pt x="49" y="4"/>
                    <a:pt x="49" y="4"/>
                  </a:cubicBezTo>
                  <a:cubicBezTo>
                    <a:pt x="49" y="3"/>
                    <a:pt x="49" y="2"/>
                    <a:pt x="49" y="2"/>
                  </a:cubicBezTo>
                  <a:cubicBezTo>
                    <a:pt x="48" y="1"/>
                    <a:pt x="47" y="1"/>
                    <a:pt x="46" y="0"/>
                  </a:cubicBezTo>
                  <a:cubicBezTo>
                    <a:pt x="45" y="1"/>
                    <a:pt x="45" y="1"/>
                    <a:pt x="45" y="2"/>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8" name="Freeform 1031"/>
            <p:cNvSpPr/>
            <p:nvPr/>
          </p:nvSpPr>
          <p:spPr bwMode="auto">
            <a:xfrm>
              <a:off x="976" y="4171"/>
              <a:ext cx="44" cy="33"/>
            </a:xfrm>
            <a:custGeom>
              <a:avLst/>
              <a:gdLst>
                <a:gd name="T0" fmla="*/ 2 w 67"/>
                <a:gd name="T1" fmla="*/ 0 h 50"/>
                <a:gd name="T2" fmla="*/ 0 w 67"/>
                <a:gd name="T3" fmla="*/ 4 h 50"/>
                <a:gd name="T4" fmla="*/ 2 w 67"/>
                <a:gd name="T5" fmla="*/ 5 h 50"/>
                <a:gd name="T6" fmla="*/ 47 w 67"/>
                <a:gd name="T7" fmla="*/ 50 h 50"/>
                <a:gd name="T8" fmla="*/ 67 w 67"/>
                <a:gd name="T9" fmla="*/ 0 h 50"/>
                <a:gd name="T10" fmla="*/ 4 w 67"/>
                <a:gd name="T11" fmla="*/ 0 h 50"/>
                <a:gd name="T12" fmla="*/ 2 w 6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7" h="50">
                  <a:moveTo>
                    <a:pt x="2" y="0"/>
                  </a:moveTo>
                  <a:cubicBezTo>
                    <a:pt x="1" y="1"/>
                    <a:pt x="1" y="2"/>
                    <a:pt x="0" y="4"/>
                  </a:cubicBezTo>
                  <a:cubicBezTo>
                    <a:pt x="1" y="4"/>
                    <a:pt x="1" y="4"/>
                    <a:pt x="2" y="5"/>
                  </a:cubicBezTo>
                  <a:cubicBezTo>
                    <a:pt x="47" y="50"/>
                    <a:pt x="47" y="50"/>
                    <a:pt x="47" y="50"/>
                  </a:cubicBezTo>
                  <a:cubicBezTo>
                    <a:pt x="58" y="36"/>
                    <a:pt x="65" y="19"/>
                    <a:pt x="67" y="0"/>
                  </a:cubicBezTo>
                  <a:cubicBezTo>
                    <a:pt x="4" y="0"/>
                    <a:pt x="4" y="0"/>
                    <a:pt x="4" y="0"/>
                  </a:cubicBezTo>
                  <a:cubicBezTo>
                    <a:pt x="3" y="0"/>
                    <a:pt x="2" y="0"/>
                    <a:pt x="2" y="0"/>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79" name="Oval 1032"/>
            <p:cNvSpPr>
              <a:spLocks noChangeArrowheads="1"/>
            </p:cNvSpPr>
            <p:nvPr/>
          </p:nvSpPr>
          <p:spPr bwMode="auto">
            <a:xfrm>
              <a:off x="950" y="4157"/>
              <a:ext cx="14" cy="14"/>
            </a:xfrm>
            <a:prstGeom prst="ellipse">
              <a:avLst/>
            </a:prstGeom>
            <a:grpFill/>
            <a:ln>
              <a:noFill/>
            </a:ln>
          </p:spPr>
          <p:txBody>
            <a:bodyPr vert="horz" wrap="square" lIns="84406" tIns="42203" rIns="84406" bIns="42203" numCol="1" anchor="t" anchorCtr="0" compatLnSpc="1"/>
            <a:p>
              <a:endParaRPr lang="en-GB" sz="1660">
                <a:solidFill>
                  <a:srgbClr val="000000"/>
                </a:solidFill>
              </a:endParaRPr>
            </a:p>
          </p:txBody>
        </p:sp>
        <p:sp>
          <p:nvSpPr>
            <p:cNvPr id="1051580" name="Freeform 1033"/>
            <p:cNvSpPr>
              <a:spLocks noEditPoints="1"/>
            </p:cNvSpPr>
            <p:nvPr/>
          </p:nvSpPr>
          <p:spPr bwMode="auto">
            <a:xfrm>
              <a:off x="787" y="3994"/>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72 w 512"/>
                <a:gd name="T13" fmla="*/ 266 h 512"/>
                <a:gd name="T14" fmla="*/ 346 w 512"/>
                <a:gd name="T15" fmla="*/ 331 h 512"/>
                <a:gd name="T16" fmla="*/ 370 w 512"/>
                <a:gd name="T17" fmla="*/ 355 h 512"/>
                <a:gd name="T18" fmla="*/ 370 w 512"/>
                <a:gd name="T19" fmla="*/ 370 h 512"/>
                <a:gd name="T20" fmla="*/ 362 w 512"/>
                <a:gd name="T21" fmla="*/ 373 h 512"/>
                <a:gd name="T22" fmla="*/ 355 w 512"/>
                <a:gd name="T23" fmla="*/ 370 h 512"/>
                <a:gd name="T24" fmla="*/ 331 w 512"/>
                <a:gd name="T25" fmla="*/ 346 h 512"/>
                <a:gd name="T26" fmla="*/ 266 w 512"/>
                <a:gd name="T27" fmla="*/ 372 h 512"/>
                <a:gd name="T28" fmla="*/ 266 w 512"/>
                <a:gd name="T29" fmla="*/ 405 h 512"/>
                <a:gd name="T30" fmla="*/ 256 w 512"/>
                <a:gd name="T31" fmla="*/ 416 h 512"/>
                <a:gd name="T32" fmla="*/ 245 w 512"/>
                <a:gd name="T33" fmla="*/ 405 h 512"/>
                <a:gd name="T34" fmla="*/ 245 w 512"/>
                <a:gd name="T35" fmla="*/ 372 h 512"/>
                <a:gd name="T36" fmla="*/ 181 w 512"/>
                <a:gd name="T37" fmla="*/ 346 h 512"/>
                <a:gd name="T38" fmla="*/ 157 w 512"/>
                <a:gd name="T39" fmla="*/ 370 h 512"/>
                <a:gd name="T40" fmla="*/ 149 w 512"/>
                <a:gd name="T41" fmla="*/ 373 h 512"/>
                <a:gd name="T42" fmla="*/ 141 w 512"/>
                <a:gd name="T43" fmla="*/ 370 h 512"/>
                <a:gd name="T44" fmla="*/ 141 w 512"/>
                <a:gd name="T45" fmla="*/ 355 h 512"/>
                <a:gd name="T46" fmla="*/ 166 w 512"/>
                <a:gd name="T47" fmla="*/ 331 h 512"/>
                <a:gd name="T48" fmla="*/ 139 w 512"/>
                <a:gd name="T49" fmla="*/ 266 h 512"/>
                <a:gd name="T50" fmla="*/ 106 w 512"/>
                <a:gd name="T51" fmla="*/ 266 h 512"/>
                <a:gd name="T52" fmla="*/ 96 w 512"/>
                <a:gd name="T53" fmla="*/ 256 h 512"/>
                <a:gd name="T54" fmla="*/ 106 w 512"/>
                <a:gd name="T55" fmla="*/ 245 h 512"/>
                <a:gd name="T56" fmla="*/ 139 w 512"/>
                <a:gd name="T57" fmla="*/ 245 h 512"/>
                <a:gd name="T58" fmla="*/ 166 w 512"/>
                <a:gd name="T59" fmla="*/ 181 h 512"/>
                <a:gd name="T60" fmla="*/ 141 w 512"/>
                <a:gd name="T61" fmla="*/ 157 h 512"/>
                <a:gd name="T62" fmla="*/ 141 w 512"/>
                <a:gd name="T63" fmla="*/ 141 h 512"/>
                <a:gd name="T64" fmla="*/ 157 w 512"/>
                <a:gd name="T65" fmla="*/ 141 h 512"/>
                <a:gd name="T66" fmla="*/ 181 w 512"/>
                <a:gd name="T67" fmla="*/ 166 h 512"/>
                <a:gd name="T68" fmla="*/ 245 w 512"/>
                <a:gd name="T69" fmla="*/ 139 h 512"/>
                <a:gd name="T70" fmla="*/ 245 w 512"/>
                <a:gd name="T71" fmla="*/ 106 h 512"/>
                <a:gd name="T72" fmla="*/ 256 w 512"/>
                <a:gd name="T73" fmla="*/ 96 h 512"/>
                <a:gd name="T74" fmla="*/ 266 w 512"/>
                <a:gd name="T75" fmla="*/ 106 h 512"/>
                <a:gd name="T76" fmla="*/ 266 w 512"/>
                <a:gd name="T77" fmla="*/ 139 h 512"/>
                <a:gd name="T78" fmla="*/ 331 w 512"/>
                <a:gd name="T79" fmla="*/ 166 h 512"/>
                <a:gd name="T80" fmla="*/ 355 w 512"/>
                <a:gd name="T81" fmla="*/ 141 h 512"/>
                <a:gd name="T82" fmla="*/ 370 w 512"/>
                <a:gd name="T83" fmla="*/ 141 h 512"/>
                <a:gd name="T84" fmla="*/ 370 w 512"/>
                <a:gd name="T85" fmla="*/ 157 h 512"/>
                <a:gd name="T86" fmla="*/ 346 w 512"/>
                <a:gd name="T87" fmla="*/ 181 h 512"/>
                <a:gd name="T88" fmla="*/ 372 w 512"/>
                <a:gd name="T89" fmla="*/ 245 h 512"/>
                <a:gd name="T90" fmla="*/ 405 w 512"/>
                <a:gd name="T91" fmla="*/ 245 h 512"/>
                <a:gd name="T92" fmla="*/ 416 w 512"/>
                <a:gd name="T93" fmla="*/ 256 h 512"/>
                <a:gd name="T94" fmla="*/ 405 w 512"/>
                <a:gd name="T95"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72" y="266"/>
                    <a:pt x="372" y="266"/>
                    <a:pt x="372" y="266"/>
                  </a:cubicBezTo>
                  <a:cubicBezTo>
                    <a:pt x="370" y="291"/>
                    <a:pt x="361" y="313"/>
                    <a:pt x="346" y="331"/>
                  </a:cubicBezTo>
                  <a:cubicBezTo>
                    <a:pt x="370" y="355"/>
                    <a:pt x="370" y="355"/>
                    <a:pt x="370" y="355"/>
                  </a:cubicBezTo>
                  <a:cubicBezTo>
                    <a:pt x="374" y="359"/>
                    <a:pt x="374" y="366"/>
                    <a:pt x="370" y="370"/>
                  </a:cubicBezTo>
                  <a:cubicBezTo>
                    <a:pt x="368" y="372"/>
                    <a:pt x="365" y="373"/>
                    <a:pt x="362" y="373"/>
                  </a:cubicBezTo>
                  <a:cubicBezTo>
                    <a:pt x="360" y="373"/>
                    <a:pt x="357" y="372"/>
                    <a:pt x="355" y="370"/>
                  </a:cubicBezTo>
                  <a:cubicBezTo>
                    <a:pt x="331" y="346"/>
                    <a:pt x="331" y="346"/>
                    <a:pt x="331" y="346"/>
                  </a:cubicBezTo>
                  <a:cubicBezTo>
                    <a:pt x="313" y="361"/>
                    <a:pt x="291" y="370"/>
                    <a:pt x="266" y="372"/>
                  </a:cubicBezTo>
                  <a:cubicBezTo>
                    <a:pt x="266" y="405"/>
                    <a:pt x="266" y="405"/>
                    <a:pt x="266" y="405"/>
                  </a:cubicBezTo>
                  <a:cubicBezTo>
                    <a:pt x="266" y="411"/>
                    <a:pt x="262" y="416"/>
                    <a:pt x="256" y="416"/>
                  </a:cubicBezTo>
                  <a:cubicBezTo>
                    <a:pt x="250" y="416"/>
                    <a:pt x="245" y="411"/>
                    <a:pt x="245" y="405"/>
                  </a:cubicBezTo>
                  <a:cubicBezTo>
                    <a:pt x="245" y="372"/>
                    <a:pt x="245" y="372"/>
                    <a:pt x="245" y="372"/>
                  </a:cubicBezTo>
                  <a:cubicBezTo>
                    <a:pt x="221" y="370"/>
                    <a:pt x="198" y="361"/>
                    <a:pt x="181" y="346"/>
                  </a:cubicBezTo>
                  <a:cubicBezTo>
                    <a:pt x="157" y="370"/>
                    <a:pt x="157" y="370"/>
                    <a:pt x="157" y="370"/>
                  </a:cubicBezTo>
                  <a:cubicBezTo>
                    <a:pt x="154" y="372"/>
                    <a:pt x="152" y="373"/>
                    <a:pt x="149" y="373"/>
                  </a:cubicBezTo>
                  <a:cubicBezTo>
                    <a:pt x="146" y="373"/>
                    <a:pt x="144" y="372"/>
                    <a:pt x="141" y="370"/>
                  </a:cubicBezTo>
                  <a:cubicBezTo>
                    <a:pt x="137" y="366"/>
                    <a:pt x="137" y="359"/>
                    <a:pt x="141" y="355"/>
                  </a:cubicBezTo>
                  <a:cubicBezTo>
                    <a:pt x="166" y="331"/>
                    <a:pt x="166" y="331"/>
                    <a:pt x="166" y="331"/>
                  </a:cubicBezTo>
                  <a:cubicBezTo>
                    <a:pt x="151" y="313"/>
                    <a:pt x="141" y="291"/>
                    <a:pt x="139" y="266"/>
                  </a:cubicBezTo>
                  <a:cubicBezTo>
                    <a:pt x="106" y="266"/>
                    <a:pt x="106" y="266"/>
                    <a:pt x="106" y="266"/>
                  </a:cubicBezTo>
                  <a:cubicBezTo>
                    <a:pt x="100" y="266"/>
                    <a:pt x="96" y="262"/>
                    <a:pt x="96" y="256"/>
                  </a:cubicBezTo>
                  <a:cubicBezTo>
                    <a:pt x="96" y="250"/>
                    <a:pt x="100" y="245"/>
                    <a:pt x="106" y="245"/>
                  </a:cubicBezTo>
                  <a:cubicBezTo>
                    <a:pt x="139" y="245"/>
                    <a:pt x="139" y="245"/>
                    <a:pt x="139" y="245"/>
                  </a:cubicBezTo>
                  <a:cubicBezTo>
                    <a:pt x="141" y="221"/>
                    <a:pt x="151" y="198"/>
                    <a:pt x="166" y="181"/>
                  </a:cubicBezTo>
                  <a:cubicBezTo>
                    <a:pt x="141" y="157"/>
                    <a:pt x="141" y="157"/>
                    <a:pt x="141" y="157"/>
                  </a:cubicBezTo>
                  <a:cubicBezTo>
                    <a:pt x="137" y="152"/>
                    <a:pt x="137" y="146"/>
                    <a:pt x="141" y="141"/>
                  </a:cubicBezTo>
                  <a:cubicBezTo>
                    <a:pt x="146" y="137"/>
                    <a:pt x="152" y="137"/>
                    <a:pt x="157" y="141"/>
                  </a:cubicBezTo>
                  <a:cubicBezTo>
                    <a:pt x="181" y="166"/>
                    <a:pt x="181" y="166"/>
                    <a:pt x="181" y="166"/>
                  </a:cubicBezTo>
                  <a:cubicBezTo>
                    <a:pt x="198" y="151"/>
                    <a:pt x="221" y="141"/>
                    <a:pt x="245" y="139"/>
                  </a:cubicBezTo>
                  <a:cubicBezTo>
                    <a:pt x="245" y="106"/>
                    <a:pt x="245" y="106"/>
                    <a:pt x="245" y="106"/>
                  </a:cubicBezTo>
                  <a:cubicBezTo>
                    <a:pt x="245" y="100"/>
                    <a:pt x="250" y="96"/>
                    <a:pt x="256" y="96"/>
                  </a:cubicBezTo>
                  <a:cubicBezTo>
                    <a:pt x="262" y="96"/>
                    <a:pt x="266" y="100"/>
                    <a:pt x="266" y="106"/>
                  </a:cubicBezTo>
                  <a:cubicBezTo>
                    <a:pt x="266" y="139"/>
                    <a:pt x="266" y="139"/>
                    <a:pt x="266" y="139"/>
                  </a:cubicBezTo>
                  <a:cubicBezTo>
                    <a:pt x="291" y="141"/>
                    <a:pt x="313" y="151"/>
                    <a:pt x="331" y="166"/>
                  </a:cubicBezTo>
                  <a:cubicBezTo>
                    <a:pt x="355" y="141"/>
                    <a:pt x="355" y="141"/>
                    <a:pt x="355" y="141"/>
                  </a:cubicBezTo>
                  <a:cubicBezTo>
                    <a:pt x="359" y="137"/>
                    <a:pt x="366" y="137"/>
                    <a:pt x="370" y="141"/>
                  </a:cubicBezTo>
                  <a:cubicBezTo>
                    <a:pt x="374" y="146"/>
                    <a:pt x="374" y="152"/>
                    <a:pt x="370" y="157"/>
                  </a:cubicBezTo>
                  <a:cubicBezTo>
                    <a:pt x="346" y="181"/>
                    <a:pt x="346" y="181"/>
                    <a:pt x="346" y="181"/>
                  </a:cubicBezTo>
                  <a:cubicBezTo>
                    <a:pt x="361" y="198"/>
                    <a:pt x="370" y="221"/>
                    <a:pt x="372" y="245"/>
                  </a:cubicBezTo>
                  <a:cubicBezTo>
                    <a:pt x="405" y="245"/>
                    <a:pt x="405" y="245"/>
                    <a:pt x="405" y="245"/>
                  </a:cubicBezTo>
                  <a:cubicBezTo>
                    <a:pt x="411" y="245"/>
                    <a:pt x="416" y="250"/>
                    <a:pt x="416" y="256"/>
                  </a:cubicBezTo>
                  <a:cubicBezTo>
                    <a:pt x="416" y="262"/>
                    <a:pt x="411" y="266"/>
                    <a:pt x="405" y="266"/>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81" name="Freeform 1034"/>
            <p:cNvSpPr/>
            <p:nvPr/>
          </p:nvSpPr>
          <p:spPr bwMode="auto">
            <a:xfrm>
              <a:off x="976" y="4124"/>
              <a:ext cx="44" cy="33"/>
            </a:xfrm>
            <a:custGeom>
              <a:avLst/>
              <a:gdLst>
                <a:gd name="T0" fmla="*/ 2 w 67"/>
                <a:gd name="T1" fmla="*/ 45 h 49"/>
                <a:gd name="T2" fmla="*/ 0 w 67"/>
                <a:gd name="T3" fmla="*/ 46 h 49"/>
                <a:gd name="T4" fmla="*/ 2 w 67"/>
                <a:gd name="T5" fmla="*/ 49 h 49"/>
                <a:gd name="T6" fmla="*/ 4 w 67"/>
                <a:gd name="T7" fmla="*/ 49 h 49"/>
                <a:gd name="T8" fmla="*/ 67 w 67"/>
                <a:gd name="T9" fmla="*/ 49 h 49"/>
                <a:gd name="T10" fmla="*/ 47 w 67"/>
                <a:gd name="T11" fmla="*/ 0 h 49"/>
                <a:gd name="T12" fmla="*/ 2 w 67"/>
                <a:gd name="T13" fmla="*/ 45 h 49"/>
              </a:gdLst>
              <a:ahLst/>
              <a:cxnLst>
                <a:cxn ang="0">
                  <a:pos x="T0" y="T1"/>
                </a:cxn>
                <a:cxn ang="0">
                  <a:pos x="T2" y="T3"/>
                </a:cxn>
                <a:cxn ang="0">
                  <a:pos x="T4" y="T5"/>
                </a:cxn>
                <a:cxn ang="0">
                  <a:pos x="T6" y="T7"/>
                </a:cxn>
                <a:cxn ang="0">
                  <a:pos x="T8" y="T9"/>
                </a:cxn>
                <a:cxn ang="0">
                  <a:pos x="T10" y="T11"/>
                </a:cxn>
                <a:cxn ang="0">
                  <a:pos x="T12" y="T13"/>
                </a:cxn>
              </a:cxnLst>
              <a:rect l="0" t="0" r="r" b="b"/>
              <a:pathLst>
                <a:path w="67" h="49">
                  <a:moveTo>
                    <a:pt x="2" y="45"/>
                  </a:moveTo>
                  <a:cubicBezTo>
                    <a:pt x="1" y="45"/>
                    <a:pt x="1" y="45"/>
                    <a:pt x="0" y="46"/>
                  </a:cubicBezTo>
                  <a:cubicBezTo>
                    <a:pt x="1" y="47"/>
                    <a:pt x="1" y="48"/>
                    <a:pt x="2" y="49"/>
                  </a:cubicBezTo>
                  <a:cubicBezTo>
                    <a:pt x="2" y="49"/>
                    <a:pt x="3" y="49"/>
                    <a:pt x="4" y="49"/>
                  </a:cubicBezTo>
                  <a:cubicBezTo>
                    <a:pt x="67" y="49"/>
                    <a:pt x="67" y="49"/>
                    <a:pt x="67" y="49"/>
                  </a:cubicBezTo>
                  <a:cubicBezTo>
                    <a:pt x="65" y="31"/>
                    <a:pt x="58" y="14"/>
                    <a:pt x="47" y="0"/>
                  </a:cubicBezTo>
                  <a:lnTo>
                    <a:pt x="2" y="45"/>
                  </a:ln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sp>
          <p:nvSpPr>
            <p:cNvPr id="1051582" name="Freeform 1035"/>
            <p:cNvSpPr/>
            <p:nvPr/>
          </p:nvSpPr>
          <p:spPr bwMode="auto">
            <a:xfrm>
              <a:off x="964" y="4183"/>
              <a:ext cx="33" cy="44"/>
            </a:xfrm>
            <a:custGeom>
              <a:avLst/>
              <a:gdLst>
                <a:gd name="T0" fmla="*/ 4 w 50"/>
                <a:gd name="T1" fmla="*/ 0 h 67"/>
                <a:gd name="T2" fmla="*/ 0 w 50"/>
                <a:gd name="T3" fmla="*/ 2 h 67"/>
                <a:gd name="T4" fmla="*/ 0 w 50"/>
                <a:gd name="T5" fmla="*/ 4 h 67"/>
                <a:gd name="T6" fmla="*/ 0 w 50"/>
                <a:gd name="T7" fmla="*/ 67 h 67"/>
                <a:gd name="T8" fmla="*/ 50 w 50"/>
                <a:gd name="T9" fmla="*/ 47 h 67"/>
                <a:gd name="T10" fmla="*/ 5 w 50"/>
                <a:gd name="T11" fmla="*/ 2 h 67"/>
                <a:gd name="T12" fmla="*/ 4 w 50"/>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50" h="67">
                  <a:moveTo>
                    <a:pt x="4" y="0"/>
                  </a:moveTo>
                  <a:cubicBezTo>
                    <a:pt x="3" y="1"/>
                    <a:pt x="1" y="1"/>
                    <a:pt x="0" y="2"/>
                  </a:cubicBezTo>
                  <a:cubicBezTo>
                    <a:pt x="0" y="2"/>
                    <a:pt x="0" y="3"/>
                    <a:pt x="0" y="4"/>
                  </a:cubicBezTo>
                  <a:cubicBezTo>
                    <a:pt x="0" y="67"/>
                    <a:pt x="0" y="67"/>
                    <a:pt x="0" y="67"/>
                  </a:cubicBezTo>
                  <a:cubicBezTo>
                    <a:pt x="19" y="65"/>
                    <a:pt x="36" y="58"/>
                    <a:pt x="50" y="47"/>
                  </a:cubicBezTo>
                  <a:cubicBezTo>
                    <a:pt x="5" y="2"/>
                    <a:pt x="5" y="2"/>
                    <a:pt x="5" y="2"/>
                  </a:cubicBezTo>
                  <a:cubicBezTo>
                    <a:pt x="4" y="1"/>
                    <a:pt x="4" y="1"/>
                    <a:pt x="4" y="0"/>
                  </a:cubicBezTo>
                  <a:close/>
                </a:path>
              </a:pathLst>
            </a:custGeom>
            <a:grpFill/>
            <a:ln>
              <a:noFill/>
            </a:ln>
          </p:spPr>
          <p:txBody>
            <a:bodyPr vert="horz" wrap="square" lIns="84406" tIns="42203" rIns="84406" bIns="42203" numCol="1" anchor="t" anchorCtr="0" compatLnSpc="1"/>
            <a:p>
              <a:endParaRPr lang="en-GB" sz="1660">
                <a:solidFill>
                  <a:srgbClr val="000000"/>
                </a:solidFill>
              </a:endParaRPr>
            </a:p>
          </p:txBody>
        </p:sp>
      </p:grpSp>
      <p:sp>
        <p:nvSpPr>
          <p:cNvPr id="1051583" name="文本框 31"/>
          <p:cNvSpPr txBox="1"/>
          <p:nvPr/>
        </p:nvSpPr>
        <p:spPr>
          <a:xfrm>
            <a:off x="7812964" y="2858010"/>
            <a:ext cx="1304013" cy="510531"/>
          </a:xfrm>
          <a:prstGeom prst="rect">
            <a:avLst/>
          </a:prstGeom>
          <a:noFill/>
        </p:spPr>
        <p:txBody>
          <a:bodyPr wrap="none" lIns="36000" rIns="36000" rtlCol="0">
            <a:noAutofit/>
          </a:bodyPr>
          <a:p>
            <a:r>
              <a:rPr lang="zh-CN" altLang="en-US" sz="2000" b="1" dirty="0">
                <a:solidFill>
                  <a:srgbClr val="000000"/>
                </a:solidFill>
              </a:rPr>
              <a:t>统筹统建</a:t>
            </a:r>
            <a:endParaRPr lang="en-US" sz="2000" b="1" dirty="0">
              <a:solidFill>
                <a:srgbClr val="000000"/>
              </a:solidFill>
            </a:endParaRPr>
          </a:p>
        </p:txBody>
      </p:sp>
      <p:sp>
        <p:nvSpPr>
          <p:cNvPr id="1051584" name="文本框 32"/>
          <p:cNvSpPr txBox="1"/>
          <p:nvPr/>
        </p:nvSpPr>
        <p:spPr>
          <a:xfrm>
            <a:off x="2933886" y="5438749"/>
            <a:ext cx="1119189" cy="510531"/>
          </a:xfrm>
          <a:prstGeom prst="rect">
            <a:avLst/>
          </a:prstGeom>
          <a:noFill/>
        </p:spPr>
        <p:txBody>
          <a:bodyPr wrap="none" lIns="36000" rIns="36000" rtlCol="0">
            <a:noAutofit/>
          </a:bodyPr>
          <a:p>
            <a:r>
              <a:rPr lang="zh-CN" altLang="en-US" sz="2000" b="1" dirty="0">
                <a:solidFill>
                  <a:srgbClr val="000000"/>
                </a:solidFill>
              </a:rPr>
              <a:t>统筹分建</a:t>
            </a:r>
            <a:endParaRPr lang="en-US" sz="2000" b="1" dirty="0">
              <a:solidFill>
                <a:srgbClr val="000000"/>
              </a:solidFill>
            </a:endParaRPr>
          </a:p>
        </p:txBody>
      </p:sp>
      <p:sp>
        <p:nvSpPr>
          <p:cNvPr id="1051585" name="Freeform 274"/>
          <p:cNvSpPr>
            <a:spLocks noChangeAspect="1" noEditPoints="1"/>
          </p:cNvSpPr>
          <p:nvPr/>
        </p:nvSpPr>
        <p:spPr bwMode="auto">
          <a:xfrm>
            <a:off x="4286846" y="4452807"/>
            <a:ext cx="411266" cy="411266"/>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94 w 512"/>
              <a:gd name="T11" fmla="*/ 266 h 512"/>
              <a:gd name="T12" fmla="*/ 281 w 512"/>
              <a:gd name="T13" fmla="*/ 266 h 512"/>
              <a:gd name="T14" fmla="*/ 359 w 512"/>
              <a:gd name="T15" fmla="*/ 344 h 512"/>
              <a:gd name="T16" fmla="*/ 359 w 512"/>
              <a:gd name="T17" fmla="*/ 359 h 512"/>
              <a:gd name="T18" fmla="*/ 352 w 512"/>
              <a:gd name="T19" fmla="*/ 362 h 512"/>
              <a:gd name="T20" fmla="*/ 344 w 512"/>
              <a:gd name="T21" fmla="*/ 359 h 512"/>
              <a:gd name="T22" fmla="*/ 266 w 512"/>
              <a:gd name="T23" fmla="*/ 281 h 512"/>
              <a:gd name="T24" fmla="*/ 266 w 512"/>
              <a:gd name="T25" fmla="*/ 394 h 512"/>
              <a:gd name="T26" fmla="*/ 256 w 512"/>
              <a:gd name="T27" fmla="*/ 405 h 512"/>
              <a:gd name="T28" fmla="*/ 245 w 512"/>
              <a:gd name="T29" fmla="*/ 394 h 512"/>
              <a:gd name="T30" fmla="*/ 245 w 512"/>
              <a:gd name="T31" fmla="*/ 281 h 512"/>
              <a:gd name="T32" fmla="*/ 167 w 512"/>
              <a:gd name="T33" fmla="*/ 359 h 512"/>
              <a:gd name="T34" fmla="*/ 160 w 512"/>
              <a:gd name="T35" fmla="*/ 362 h 512"/>
              <a:gd name="T36" fmla="*/ 152 w 512"/>
              <a:gd name="T37" fmla="*/ 359 h 512"/>
              <a:gd name="T38" fmla="*/ 152 w 512"/>
              <a:gd name="T39" fmla="*/ 344 h 512"/>
              <a:gd name="T40" fmla="*/ 230 w 512"/>
              <a:gd name="T41" fmla="*/ 266 h 512"/>
              <a:gd name="T42" fmla="*/ 117 w 512"/>
              <a:gd name="T43" fmla="*/ 266 h 512"/>
              <a:gd name="T44" fmla="*/ 106 w 512"/>
              <a:gd name="T45" fmla="*/ 256 h 512"/>
              <a:gd name="T46" fmla="*/ 117 w 512"/>
              <a:gd name="T47" fmla="*/ 245 h 512"/>
              <a:gd name="T48" fmla="*/ 230 w 512"/>
              <a:gd name="T49" fmla="*/ 245 h 512"/>
              <a:gd name="T50" fmla="*/ 152 w 512"/>
              <a:gd name="T51" fmla="*/ 167 h 512"/>
              <a:gd name="T52" fmla="*/ 152 w 512"/>
              <a:gd name="T53" fmla="*/ 152 h 512"/>
              <a:gd name="T54" fmla="*/ 167 w 512"/>
              <a:gd name="T55" fmla="*/ 152 h 512"/>
              <a:gd name="T56" fmla="*/ 245 w 512"/>
              <a:gd name="T57" fmla="*/ 230 h 512"/>
              <a:gd name="T58" fmla="*/ 245 w 512"/>
              <a:gd name="T59" fmla="*/ 117 h 512"/>
              <a:gd name="T60" fmla="*/ 256 w 512"/>
              <a:gd name="T61" fmla="*/ 106 h 512"/>
              <a:gd name="T62" fmla="*/ 266 w 512"/>
              <a:gd name="T63" fmla="*/ 117 h 512"/>
              <a:gd name="T64" fmla="*/ 266 w 512"/>
              <a:gd name="T65" fmla="*/ 230 h 512"/>
              <a:gd name="T66" fmla="*/ 344 w 512"/>
              <a:gd name="T67" fmla="*/ 152 h 512"/>
              <a:gd name="T68" fmla="*/ 359 w 512"/>
              <a:gd name="T69" fmla="*/ 152 h 512"/>
              <a:gd name="T70" fmla="*/ 359 w 512"/>
              <a:gd name="T71" fmla="*/ 167 h 512"/>
              <a:gd name="T72" fmla="*/ 281 w 512"/>
              <a:gd name="T73" fmla="*/ 245 h 512"/>
              <a:gd name="T74" fmla="*/ 394 w 512"/>
              <a:gd name="T75" fmla="*/ 245 h 512"/>
              <a:gd name="T76" fmla="*/ 405 w 512"/>
              <a:gd name="T77" fmla="*/ 256 h 512"/>
              <a:gd name="T78" fmla="*/ 394 w 512"/>
              <a:gd name="T79"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266"/>
                </a:moveTo>
                <a:cubicBezTo>
                  <a:pt x="281" y="266"/>
                  <a:pt x="281" y="266"/>
                  <a:pt x="281" y="266"/>
                </a:cubicBezTo>
                <a:cubicBezTo>
                  <a:pt x="359" y="344"/>
                  <a:pt x="359" y="344"/>
                  <a:pt x="359" y="344"/>
                </a:cubicBezTo>
                <a:cubicBezTo>
                  <a:pt x="363" y="348"/>
                  <a:pt x="363" y="355"/>
                  <a:pt x="359" y="359"/>
                </a:cubicBezTo>
                <a:cubicBezTo>
                  <a:pt x="357" y="361"/>
                  <a:pt x="354" y="362"/>
                  <a:pt x="352" y="362"/>
                </a:cubicBezTo>
                <a:cubicBezTo>
                  <a:pt x="349" y="362"/>
                  <a:pt x="346" y="361"/>
                  <a:pt x="344" y="359"/>
                </a:cubicBezTo>
                <a:cubicBezTo>
                  <a:pt x="266" y="281"/>
                  <a:pt x="266" y="281"/>
                  <a:pt x="266" y="281"/>
                </a:cubicBezTo>
                <a:cubicBezTo>
                  <a:pt x="266" y="394"/>
                  <a:pt x="266" y="394"/>
                  <a:pt x="266" y="394"/>
                </a:cubicBezTo>
                <a:cubicBezTo>
                  <a:pt x="266" y="400"/>
                  <a:pt x="262" y="405"/>
                  <a:pt x="256" y="405"/>
                </a:cubicBezTo>
                <a:cubicBezTo>
                  <a:pt x="250" y="405"/>
                  <a:pt x="245" y="400"/>
                  <a:pt x="245" y="394"/>
                </a:cubicBezTo>
                <a:cubicBezTo>
                  <a:pt x="245" y="281"/>
                  <a:pt x="245" y="281"/>
                  <a:pt x="245" y="281"/>
                </a:cubicBezTo>
                <a:cubicBezTo>
                  <a:pt x="167" y="359"/>
                  <a:pt x="167" y="359"/>
                  <a:pt x="167" y="359"/>
                </a:cubicBezTo>
                <a:cubicBezTo>
                  <a:pt x="165" y="361"/>
                  <a:pt x="162" y="362"/>
                  <a:pt x="160" y="362"/>
                </a:cubicBezTo>
                <a:cubicBezTo>
                  <a:pt x="157" y="362"/>
                  <a:pt x="154" y="361"/>
                  <a:pt x="152" y="359"/>
                </a:cubicBezTo>
                <a:cubicBezTo>
                  <a:pt x="148" y="355"/>
                  <a:pt x="148" y="348"/>
                  <a:pt x="152" y="344"/>
                </a:cubicBezTo>
                <a:cubicBezTo>
                  <a:pt x="230" y="266"/>
                  <a:pt x="230" y="266"/>
                  <a:pt x="230" y="266"/>
                </a:cubicBezTo>
                <a:cubicBezTo>
                  <a:pt x="117" y="266"/>
                  <a:pt x="117" y="266"/>
                  <a:pt x="117" y="266"/>
                </a:cubicBezTo>
                <a:cubicBezTo>
                  <a:pt x="111" y="266"/>
                  <a:pt x="106" y="262"/>
                  <a:pt x="106" y="256"/>
                </a:cubicBezTo>
                <a:cubicBezTo>
                  <a:pt x="106" y="250"/>
                  <a:pt x="111" y="245"/>
                  <a:pt x="117" y="245"/>
                </a:cubicBezTo>
                <a:cubicBezTo>
                  <a:pt x="230" y="245"/>
                  <a:pt x="230" y="245"/>
                  <a:pt x="230" y="245"/>
                </a:cubicBezTo>
                <a:cubicBezTo>
                  <a:pt x="152" y="167"/>
                  <a:pt x="152" y="167"/>
                  <a:pt x="152" y="167"/>
                </a:cubicBezTo>
                <a:cubicBezTo>
                  <a:pt x="148" y="163"/>
                  <a:pt x="148" y="156"/>
                  <a:pt x="152" y="152"/>
                </a:cubicBezTo>
                <a:cubicBezTo>
                  <a:pt x="156" y="148"/>
                  <a:pt x="163" y="148"/>
                  <a:pt x="167" y="152"/>
                </a:cubicBezTo>
                <a:cubicBezTo>
                  <a:pt x="245" y="230"/>
                  <a:pt x="245" y="230"/>
                  <a:pt x="245" y="230"/>
                </a:cubicBezTo>
                <a:cubicBezTo>
                  <a:pt x="245" y="117"/>
                  <a:pt x="245" y="117"/>
                  <a:pt x="245" y="117"/>
                </a:cubicBezTo>
                <a:cubicBezTo>
                  <a:pt x="245" y="111"/>
                  <a:pt x="250" y="106"/>
                  <a:pt x="256" y="106"/>
                </a:cubicBezTo>
                <a:cubicBezTo>
                  <a:pt x="262" y="106"/>
                  <a:pt x="266" y="111"/>
                  <a:pt x="266" y="117"/>
                </a:cubicBezTo>
                <a:cubicBezTo>
                  <a:pt x="266" y="230"/>
                  <a:pt x="266" y="230"/>
                  <a:pt x="266" y="230"/>
                </a:cubicBezTo>
                <a:cubicBezTo>
                  <a:pt x="344" y="152"/>
                  <a:pt x="344" y="152"/>
                  <a:pt x="344" y="152"/>
                </a:cubicBezTo>
                <a:cubicBezTo>
                  <a:pt x="348" y="148"/>
                  <a:pt x="355" y="148"/>
                  <a:pt x="359" y="152"/>
                </a:cubicBezTo>
                <a:cubicBezTo>
                  <a:pt x="363" y="156"/>
                  <a:pt x="363" y="163"/>
                  <a:pt x="359" y="167"/>
                </a:cubicBezTo>
                <a:cubicBezTo>
                  <a:pt x="281" y="245"/>
                  <a:pt x="281" y="245"/>
                  <a:pt x="281" y="245"/>
                </a:cubicBezTo>
                <a:cubicBezTo>
                  <a:pt x="394" y="245"/>
                  <a:pt x="394" y="245"/>
                  <a:pt x="394" y="245"/>
                </a:cubicBezTo>
                <a:cubicBezTo>
                  <a:pt x="400" y="245"/>
                  <a:pt x="405" y="250"/>
                  <a:pt x="405" y="256"/>
                </a:cubicBezTo>
                <a:cubicBezTo>
                  <a:pt x="405" y="262"/>
                  <a:pt x="400" y="266"/>
                  <a:pt x="394" y="266"/>
                </a:cubicBezTo>
                <a:close/>
              </a:path>
            </a:pathLst>
          </a:custGeom>
          <a:solidFill>
            <a:schemeClr val="tx2">
              <a:alpha val="50000"/>
            </a:schemeClr>
          </a:solidFill>
          <a:ln>
            <a:noFill/>
          </a:ln>
        </p:spPr>
        <p:txBody>
          <a:bodyPr vert="horz" wrap="square" lIns="84406" tIns="42203" rIns="84406" bIns="42203" numCol="1" anchor="t" anchorCtr="0" compatLnSpc="1"/>
          <a:p>
            <a:endParaRPr lang="en-GB" sz="1660">
              <a:solidFill>
                <a:srgbClr val="000000"/>
              </a:solidFill>
            </a:endParaRPr>
          </a:p>
        </p:txBody>
      </p:sp>
      <p:sp>
        <p:nvSpPr>
          <p:cNvPr id="1051586" name="文本框 34"/>
          <p:cNvSpPr txBox="1"/>
          <p:nvPr/>
        </p:nvSpPr>
        <p:spPr>
          <a:xfrm>
            <a:off x="4359197" y="4929696"/>
            <a:ext cx="404599" cy="1265942"/>
          </a:xfrm>
          <a:prstGeom prst="rect">
            <a:avLst/>
          </a:prstGeom>
          <a:noFill/>
        </p:spPr>
        <p:txBody>
          <a:bodyPr wrap="none" lIns="36000" rIns="36000" rtlCol="0">
            <a:noAutofit/>
          </a:bodyPr>
          <a:p>
            <a:r>
              <a:rPr lang="zh-CN" altLang="en-US" sz="1600" b="1" dirty="0">
                <a:solidFill>
                  <a:srgbClr val="000000"/>
                </a:solidFill>
              </a:rPr>
              <a:t>重</a:t>
            </a:r>
            <a:endParaRPr lang="en-US" altLang="zh-CN" sz="1600" b="1" dirty="0">
              <a:solidFill>
                <a:srgbClr val="000000"/>
              </a:solidFill>
            </a:endParaRPr>
          </a:p>
          <a:p>
            <a:r>
              <a:rPr lang="zh-CN" altLang="en-US" sz="1600" b="1" dirty="0">
                <a:solidFill>
                  <a:srgbClr val="000000"/>
                </a:solidFill>
              </a:rPr>
              <a:t>点</a:t>
            </a:r>
            <a:endParaRPr lang="en-US" altLang="zh-CN" sz="1600" b="1" dirty="0">
              <a:solidFill>
                <a:srgbClr val="000000"/>
              </a:solidFill>
            </a:endParaRPr>
          </a:p>
          <a:p>
            <a:r>
              <a:rPr lang="zh-CN" altLang="en-US" sz="1600" b="1" dirty="0">
                <a:solidFill>
                  <a:srgbClr val="000000"/>
                </a:solidFill>
              </a:rPr>
              <a:t>管</a:t>
            </a:r>
            <a:endParaRPr lang="en-US" altLang="zh-CN" sz="1600" b="1" dirty="0">
              <a:solidFill>
                <a:srgbClr val="000000"/>
              </a:solidFill>
            </a:endParaRPr>
          </a:p>
          <a:p>
            <a:r>
              <a:rPr lang="zh-CN" altLang="en-US" sz="1600" b="1" dirty="0">
                <a:solidFill>
                  <a:srgbClr val="000000"/>
                </a:solidFill>
              </a:rPr>
              <a:t>控</a:t>
            </a:r>
            <a:endParaRPr lang="en-US" sz="1600" b="1" dirty="0">
              <a:solidFill>
                <a:srgbClr val="000000"/>
              </a:solidFill>
            </a:endParaRPr>
          </a:p>
        </p:txBody>
      </p:sp>
      <p:sp>
        <p:nvSpPr>
          <p:cNvPr id="1051587" name="Freeform 274"/>
          <p:cNvSpPr>
            <a:spLocks noChangeAspect="1" noEditPoints="1"/>
          </p:cNvSpPr>
          <p:nvPr/>
        </p:nvSpPr>
        <p:spPr bwMode="auto">
          <a:xfrm>
            <a:off x="8005174" y="3893245"/>
            <a:ext cx="681575" cy="681575"/>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94 w 512"/>
              <a:gd name="T11" fmla="*/ 266 h 512"/>
              <a:gd name="T12" fmla="*/ 281 w 512"/>
              <a:gd name="T13" fmla="*/ 266 h 512"/>
              <a:gd name="T14" fmla="*/ 359 w 512"/>
              <a:gd name="T15" fmla="*/ 344 h 512"/>
              <a:gd name="T16" fmla="*/ 359 w 512"/>
              <a:gd name="T17" fmla="*/ 359 h 512"/>
              <a:gd name="T18" fmla="*/ 352 w 512"/>
              <a:gd name="T19" fmla="*/ 362 h 512"/>
              <a:gd name="T20" fmla="*/ 344 w 512"/>
              <a:gd name="T21" fmla="*/ 359 h 512"/>
              <a:gd name="T22" fmla="*/ 266 w 512"/>
              <a:gd name="T23" fmla="*/ 281 h 512"/>
              <a:gd name="T24" fmla="*/ 266 w 512"/>
              <a:gd name="T25" fmla="*/ 394 h 512"/>
              <a:gd name="T26" fmla="*/ 256 w 512"/>
              <a:gd name="T27" fmla="*/ 405 h 512"/>
              <a:gd name="T28" fmla="*/ 245 w 512"/>
              <a:gd name="T29" fmla="*/ 394 h 512"/>
              <a:gd name="T30" fmla="*/ 245 w 512"/>
              <a:gd name="T31" fmla="*/ 281 h 512"/>
              <a:gd name="T32" fmla="*/ 167 w 512"/>
              <a:gd name="T33" fmla="*/ 359 h 512"/>
              <a:gd name="T34" fmla="*/ 160 w 512"/>
              <a:gd name="T35" fmla="*/ 362 h 512"/>
              <a:gd name="T36" fmla="*/ 152 w 512"/>
              <a:gd name="T37" fmla="*/ 359 h 512"/>
              <a:gd name="T38" fmla="*/ 152 w 512"/>
              <a:gd name="T39" fmla="*/ 344 h 512"/>
              <a:gd name="T40" fmla="*/ 230 w 512"/>
              <a:gd name="T41" fmla="*/ 266 h 512"/>
              <a:gd name="T42" fmla="*/ 117 w 512"/>
              <a:gd name="T43" fmla="*/ 266 h 512"/>
              <a:gd name="T44" fmla="*/ 106 w 512"/>
              <a:gd name="T45" fmla="*/ 256 h 512"/>
              <a:gd name="T46" fmla="*/ 117 w 512"/>
              <a:gd name="T47" fmla="*/ 245 h 512"/>
              <a:gd name="T48" fmla="*/ 230 w 512"/>
              <a:gd name="T49" fmla="*/ 245 h 512"/>
              <a:gd name="T50" fmla="*/ 152 w 512"/>
              <a:gd name="T51" fmla="*/ 167 h 512"/>
              <a:gd name="T52" fmla="*/ 152 w 512"/>
              <a:gd name="T53" fmla="*/ 152 h 512"/>
              <a:gd name="T54" fmla="*/ 167 w 512"/>
              <a:gd name="T55" fmla="*/ 152 h 512"/>
              <a:gd name="T56" fmla="*/ 245 w 512"/>
              <a:gd name="T57" fmla="*/ 230 h 512"/>
              <a:gd name="T58" fmla="*/ 245 w 512"/>
              <a:gd name="T59" fmla="*/ 117 h 512"/>
              <a:gd name="T60" fmla="*/ 256 w 512"/>
              <a:gd name="T61" fmla="*/ 106 h 512"/>
              <a:gd name="T62" fmla="*/ 266 w 512"/>
              <a:gd name="T63" fmla="*/ 117 h 512"/>
              <a:gd name="T64" fmla="*/ 266 w 512"/>
              <a:gd name="T65" fmla="*/ 230 h 512"/>
              <a:gd name="T66" fmla="*/ 344 w 512"/>
              <a:gd name="T67" fmla="*/ 152 h 512"/>
              <a:gd name="T68" fmla="*/ 359 w 512"/>
              <a:gd name="T69" fmla="*/ 152 h 512"/>
              <a:gd name="T70" fmla="*/ 359 w 512"/>
              <a:gd name="T71" fmla="*/ 167 h 512"/>
              <a:gd name="T72" fmla="*/ 281 w 512"/>
              <a:gd name="T73" fmla="*/ 245 h 512"/>
              <a:gd name="T74" fmla="*/ 394 w 512"/>
              <a:gd name="T75" fmla="*/ 245 h 512"/>
              <a:gd name="T76" fmla="*/ 405 w 512"/>
              <a:gd name="T77" fmla="*/ 256 h 512"/>
              <a:gd name="T78" fmla="*/ 394 w 512"/>
              <a:gd name="T79"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266"/>
                </a:moveTo>
                <a:cubicBezTo>
                  <a:pt x="281" y="266"/>
                  <a:pt x="281" y="266"/>
                  <a:pt x="281" y="266"/>
                </a:cubicBezTo>
                <a:cubicBezTo>
                  <a:pt x="359" y="344"/>
                  <a:pt x="359" y="344"/>
                  <a:pt x="359" y="344"/>
                </a:cubicBezTo>
                <a:cubicBezTo>
                  <a:pt x="363" y="348"/>
                  <a:pt x="363" y="355"/>
                  <a:pt x="359" y="359"/>
                </a:cubicBezTo>
                <a:cubicBezTo>
                  <a:pt x="357" y="361"/>
                  <a:pt x="354" y="362"/>
                  <a:pt x="352" y="362"/>
                </a:cubicBezTo>
                <a:cubicBezTo>
                  <a:pt x="349" y="362"/>
                  <a:pt x="346" y="361"/>
                  <a:pt x="344" y="359"/>
                </a:cubicBezTo>
                <a:cubicBezTo>
                  <a:pt x="266" y="281"/>
                  <a:pt x="266" y="281"/>
                  <a:pt x="266" y="281"/>
                </a:cubicBezTo>
                <a:cubicBezTo>
                  <a:pt x="266" y="394"/>
                  <a:pt x="266" y="394"/>
                  <a:pt x="266" y="394"/>
                </a:cubicBezTo>
                <a:cubicBezTo>
                  <a:pt x="266" y="400"/>
                  <a:pt x="262" y="405"/>
                  <a:pt x="256" y="405"/>
                </a:cubicBezTo>
                <a:cubicBezTo>
                  <a:pt x="250" y="405"/>
                  <a:pt x="245" y="400"/>
                  <a:pt x="245" y="394"/>
                </a:cubicBezTo>
                <a:cubicBezTo>
                  <a:pt x="245" y="281"/>
                  <a:pt x="245" y="281"/>
                  <a:pt x="245" y="281"/>
                </a:cubicBezTo>
                <a:cubicBezTo>
                  <a:pt x="167" y="359"/>
                  <a:pt x="167" y="359"/>
                  <a:pt x="167" y="359"/>
                </a:cubicBezTo>
                <a:cubicBezTo>
                  <a:pt x="165" y="361"/>
                  <a:pt x="162" y="362"/>
                  <a:pt x="160" y="362"/>
                </a:cubicBezTo>
                <a:cubicBezTo>
                  <a:pt x="157" y="362"/>
                  <a:pt x="154" y="361"/>
                  <a:pt x="152" y="359"/>
                </a:cubicBezTo>
                <a:cubicBezTo>
                  <a:pt x="148" y="355"/>
                  <a:pt x="148" y="348"/>
                  <a:pt x="152" y="344"/>
                </a:cubicBezTo>
                <a:cubicBezTo>
                  <a:pt x="230" y="266"/>
                  <a:pt x="230" y="266"/>
                  <a:pt x="230" y="266"/>
                </a:cubicBezTo>
                <a:cubicBezTo>
                  <a:pt x="117" y="266"/>
                  <a:pt x="117" y="266"/>
                  <a:pt x="117" y="266"/>
                </a:cubicBezTo>
                <a:cubicBezTo>
                  <a:pt x="111" y="266"/>
                  <a:pt x="106" y="262"/>
                  <a:pt x="106" y="256"/>
                </a:cubicBezTo>
                <a:cubicBezTo>
                  <a:pt x="106" y="250"/>
                  <a:pt x="111" y="245"/>
                  <a:pt x="117" y="245"/>
                </a:cubicBezTo>
                <a:cubicBezTo>
                  <a:pt x="230" y="245"/>
                  <a:pt x="230" y="245"/>
                  <a:pt x="230" y="245"/>
                </a:cubicBezTo>
                <a:cubicBezTo>
                  <a:pt x="152" y="167"/>
                  <a:pt x="152" y="167"/>
                  <a:pt x="152" y="167"/>
                </a:cubicBezTo>
                <a:cubicBezTo>
                  <a:pt x="148" y="163"/>
                  <a:pt x="148" y="156"/>
                  <a:pt x="152" y="152"/>
                </a:cubicBezTo>
                <a:cubicBezTo>
                  <a:pt x="156" y="148"/>
                  <a:pt x="163" y="148"/>
                  <a:pt x="167" y="152"/>
                </a:cubicBezTo>
                <a:cubicBezTo>
                  <a:pt x="245" y="230"/>
                  <a:pt x="245" y="230"/>
                  <a:pt x="245" y="230"/>
                </a:cubicBezTo>
                <a:cubicBezTo>
                  <a:pt x="245" y="117"/>
                  <a:pt x="245" y="117"/>
                  <a:pt x="245" y="117"/>
                </a:cubicBezTo>
                <a:cubicBezTo>
                  <a:pt x="245" y="111"/>
                  <a:pt x="250" y="106"/>
                  <a:pt x="256" y="106"/>
                </a:cubicBezTo>
                <a:cubicBezTo>
                  <a:pt x="262" y="106"/>
                  <a:pt x="266" y="111"/>
                  <a:pt x="266" y="117"/>
                </a:cubicBezTo>
                <a:cubicBezTo>
                  <a:pt x="266" y="230"/>
                  <a:pt x="266" y="230"/>
                  <a:pt x="266" y="230"/>
                </a:cubicBezTo>
                <a:cubicBezTo>
                  <a:pt x="344" y="152"/>
                  <a:pt x="344" y="152"/>
                  <a:pt x="344" y="152"/>
                </a:cubicBezTo>
                <a:cubicBezTo>
                  <a:pt x="348" y="148"/>
                  <a:pt x="355" y="148"/>
                  <a:pt x="359" y="152"/>
                </a:cubicBezTo>
                <a:cubicBezTo>
                  <a:pt x="363" y="156"/>
                  <a:pt x="363" y="163"/>
                  <a:pt x="359" y="167"/>
                </a:cubicBezTo>
                <a:cubicBezTo>
                  <a:pt x="281" y="245"/>
                  <a:pt x="281" y="245"/>
                  <a:pt x="281" y="245"/>
                </a:cubicBezTo>
                <a:cubicBezTo>
                  <a:pt x="394" y="245"/>
                  <a:pt x="394" y="245"/>
                  <a:pt x="394" y="245"/>
                </a:cubicBezTo>
                <a:cubicBezTo>
                  <a:pt x="400" y="245"/>
                  <a:pt x="405" y="250"/>
                  <a:pt x="405" y="256"/>
                </a:cubicBezTo>
                <a:cubicBezTo>
                  <a:pt x="405" y="262"/>
                  <a:pt x="400" y="266"/>
                  <a:pt x="394" y="266"/>
                </a:cubicBezTo>
                <a:close/>
              </a:path>
            </a:pathLst>
          </a:custGeom>
          <a:solidFill>
            <a:schemeClr val="tx2">
              <a:alpha val="50000"/>
            </a:schemeClr>
          </a:solidFill>
          <a:ln>
            <a:noFill/>
          </a:ln>
        </p:spPr>
        <p:txBody>
          <a:bodyPr vert="horz" wrap="square" lIns="84406" tIns="42203" rIns="84406" bIns="42203" numCol="1" anchor="t" anchorCtr="0" compatLnSpc="1"/>
          <a:p>
            <a:endParaRPr lang="en-GB" sz="1660">
              <a:solidFill>
                <a:srgbClr val="000000"/>
              </a:solidFill>
            </a:endParaRPr>
          </a:p>
        </p:txBody>
      </p:sp>
      <p:sp>
        <p:nvSpPr>
          <p:cNvPr id="1051588" name="文本框 36"/>
          <p:cNvSpPr txBox="1"/>
          <p:nvPr/>
        </p:nvSpPr>
        <p:spPr>
          <a:xfrm>
            <a:off x="7807004" y="4592786"/>
            <a:ext cx="1077913" cy="420390"/>
          </a:xfrm>
          <a:prstGeom prst="rect">
            <a:avLst/>
          </a:prstGeom>
          <a:noFill/>
        </p:spPr>
        <p:txBody>
          <a:bodyPr wrap="none" lIns="36000" rIns="36000" rtlCol="0">
            <a:noAutofit/>
          </a:bodyPr>
          <a:p>
            <a:pPr algn="ctr"/>
            <a:r>
              <a:rPr lang="zh-CN" altLang="en-US" sz="2000" b="1" dirty="0">
                <a:solidFill>
                  <a:srgbClr val="000000"/>
                </a:solidFill>
              </a:rPr>
              <a:t>重点管控</a:t>
            </a:r>
            <a:endParaRPr lang="en-US" sz="2000" b="1" dirty="0">
              <a:solidFill>
                <a:srgbClr val="000000"/>
              </a:solidFill>
            </a:endParaRPr>
          </a:p>
        </p:txBody>
      </p:sp>
      <p:sp>
        <p:nvSpPr>
          <p:cNvPr id="1051589" name="Freeform 346"/>
          <p:cNvSpPr>
            <a:spLocks noChangeAspect="1" noEditPoints="1"/>
          </p:cNvSpPr>
          <p:nvPr/>
        </p:nvSpPr>
        <p:spPr bwMode="auto">
          <a:xfrm>
            <a:off x="8005175" y="5230637"/>
            <a:ext cx="723821" cy="723821"/>
          </a:xfrm>
          <a:custGeom>
            <a:avLst/>
            <a:gdLst>
              <a:gd name="T0" fmla="*/ 277 w 512"/>
              <a:gd name="T1" fmla="*/ 394 h 512"/>
              <a:gd name="T2" fmla="*/ 149 w 512"/>
              <a:gd name="T3" fmla="*/ 202 h 512"/>
              <a:gd name="T4" fmla="*/ 170 w 512"/>
              <a:gd name="T5" fmla="*/ 224 h 512"/>
              <a:gd name="T6" fmla="*/ 266 w 512"/>
              <a:gd name="T7" fmla="*/ 234 h 512"/>
              <a:gd name="T8" fmla="*/ 170 w 512"/>
              <a:gd name="T9" fmla="*/ 245 h 512"/>
              <a:gd name="T10" fmla="*/ 170 w 512"/>
              <a:gd name="T11" fmla="*/ 224 h 512"/>
              <a:gd name="T12" fmla="*/ 256 w 512"/>
              <a:gd name="T13" fmla="*/ 266 h 512"/>
              <a:gd name="T14" fmla="*/ 256 w 512"/>
              <a:gd name="T15" fmla="*/ 288 h 512"/>
              <a:gd name="T16" fmla="*/ 160 w 512"/>
              <a:gd name="T17" fmla="*/ 277 h 512"/>
              <a:gd name="T18" fmla="*/ 170 w 512"/>
              <a:gd name="T19" fmla="*/ 309 h 512"/>
              <a:gd name="T20" fmla="*/ 266 w 512"/>
              <a:gd name="T21" fmla="*/ 320 h 512"/>
              <a:gd name="T22" fmla="*/ 170 w 512"/>
              <a:gd name="T23" fmla="*/ 330 h 512"/>
              <a:gd name="T24" fmla="*/ 170 w 512"/>
              <a:gd name="T25" fmla="*/ 309 h 512"/>
              <a:gd name="T26" fmla="*/ 256 w 512"/>
              <a:gd name="T27" fmla="*/ 352 h 512"/>
              <a:gd name="T28" fmla="*/ 256 w 512"/>
              <a:gd name="T29" fmla="*/ 373 h 512"/>
              <a:gd name="T30" fmla="*/ 160 w 512"/>
              <a:gd name="T31" fmla="*/ 362 h 512"/>
              <a:gd name="T32" fmla="*/ 256 w 512"/>
              <a:gd name="T33" fmla="*/ 0 h 512"/>
              <a:gd name="T34" fmla="*/ 256 w 512"/>
              <a:gd name="T35" fmla="*/ 512 h 512"/>
              <a:gd name="T36" fmla="*/ 256 w 512"/>
              <a:gd name="T37" fmla="*/ 0 h 512"/>
              <a:gd name="T38" fmla="*/ 288 w 512"/>
              <a:gd name="T39" fmla="*/ 416 h 512"/>
              <a:gd name="T40" fmla="*/ 128 w 512"/>
              <a:gd name="T41" fmla="*/ 405 h 512"/>
              <a:gd name="T42" fmla="*/ 138 w 512"/>
              <a:gd name="T43" fmla="*/ 181 h 512"/>
              <a:gd name="T44" fmla="*/ 298 w 512"/>
              <a:gd name="T45" fmla="*/ 192 h 512"/>
              <a:gd name="T46" fmla="*/ 341 w 512"/>
              <a:gd name="T47" fmla="*/ 362 h 512"/>
              <a:gd name="T48" fmla="*/ 320 w 512"/>
              <a:gd name="T49" fmla="*/ 362 h 512"/>
              <a:gd name="T50" fmla="*/ 181 w 512"/>
              <a:gd name="T51" fmla="*/ 160 h 512"/>
              <a:gd name="T52" fmla="*/ 181 w 512"/>
              <a:gd name="T53" fmla="*/ 138 h 512"/>
              <a:gd name="T54" fmla="*/ 341 w 512"/>
              <a:gd name="T55" fmla="*/ 149 h 512"/>
              <a:gd name="T56" fmla="*/ 384 w 512"/>
              <a:gd name="T57" fmla="*/ 320 h 512"/>
              <a:gd name="T58" fmla="*/ 362 w 512"/>
              <a:gd name="T59" fmla="*/ 320 h 512"/>
              <a:gd name="T60" fmla="*/ 224 w 512"/>
              <a:gd name="T61" fmla="*/ 117 h 512"/>
              <a:gd name="T62" fmla="*/ 224 w 512"/>
              <a:gd name="T63" fmla="*/ 96 h 512"/>
              <a:gd name="T64" fmla="*/ 384 w 512"/>
              <a:gd name="T65" fmla="*/ 10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2" h="512">
                <a:moveTo>
                  <a:pt x="149" y="394"/>
                </a:moveTo>
                <a:cubicBezTo>
                  <a:pt x="277" y="394"/>
                  <a:pt x="277" y="394"/>
                  <a:pt x="277" y="394"/>
                </a:cubicBezTo>
                <a:cubicBezTo>
                  <a:pt x="277" y="202"/>
                  <a:pt x="277" y="202"/>
                  <a:pt x="277" y="202"/>
                </a:cubicBezTo>
                <a:cubicBezTo>
                  <a:pt x="149" y="202"/>
                  <a:pt x="149" y="202"/>
                  <a:pt x="149" y="202"/>
                </a:cubicBezTo>
                <a:lnTo>
                  <a:pt x="149" y="394"/>
                </a:lnTo>
                <a:close/>
                <a:moveTo>
                  <a:pt x="170" y="224"/>
                </a:moveTo>
                <a:cubicBezTo>
                  <a:pt x="256" y="224"/>
                  <a:pt x="256" y="224"/>
                  <a:pt x="256" y="224"/>
                </a:cubicBezTo>
                <a:cubicBezTo>
                  <a:pt x="262" y="224"/>
                  <a:pt x="266" y="228"/>
                  <a:pt x="266" y="234"/>
                </a:cubicBezTo>
                <a:cubicBezTo>
                  <a:pt x="266" y="240"/>
                  <a:pt x="262" y="245"/>
                  <a:pt x="256" y="245"/>
                </a:cubicBezTo>
                <a:cubicBezTo>
                  <a:pt x="170" y="245"/>
                  <a:pt x="170" y="245"/>
                  <a:pt x="170" y="245"/>
                </a:cubicBezTo>
                <a:cubicBezTo>
                  <a:pt x="164" y="245"/>
                  <a:pt x="160" y="240"/>
                  <a:pt x="160" y="234"/>
                </a:cubicBezTo>
                <a:cubicBezTo>
                  <a:pt x="160" y="228"/>
                  <a:pt x="164" y="224"/>
                  <a:pt x="170" y="224"/>
                </a:cubicBezTo>
                <a:close/>
                <a:moveTo>
                  <a:pt x="170" y="266"/>
                </a:moveTo>
                <a:cubicBezTo>
                  <a:pt x="256" y="266"/>
                  <a:pt x="256" y="266"/>
                  <a:pt x="256" y="266"/>
                </a:cubicBezTo>
                <a:cubicBezTo>
                  <a:pt x="262" y="266"/>
                  <a:pt x="266" y="271"/>
                  <a:pt x="266" y="277"/>
                </a:cubicBezTo>
                <a:cubicBezTo>
                  <a:pt x="266" y="283"/>
                  <a:pt x="262" y="288"/>
                  <a:pt x="256" y="288"/>
                </a:cubicBezTo>
                <a:cubicBezTo>
                  <a:pt x="170" y="288"/>
                  <a:pt x="170" y="288"/>
                  <a:pt x="170" y="288"/>
                </a:cubicBezTo>
                <a:cubicBezTo>
                  <a:pt x="164" y="288"/>
                  <a:pt x="160" y="283"/>
                  <a:pt x="160" y="277"/>
                </a:cubicBezTo>
                <a:cubicBezTo>
                  <a:pt x="160" y="271"/>
                  <a:pt x="164" y="266"/>
                  <a:pt x="170" y="266"/>
                </a:cubicBezTo>
                <a:close/>
                <a:moveTo>
                  <a:pt x="170" y="309"/>
                </a:moveTo>
                <a:cubicBezTo>
                  <a:pt x="256" y="309"/>
                  <a:pt x="256" y="309"/>
                  <a:pt x="256" y="309"/>
                </a:cubicBezTo>
                <a:cubicBezTo>
                  <a:pt x="262" y="309"/>
                  <a:pt x="266" y="314"/>
                  <a:pt x="266" y="320"/>
                </a:cubicBezTo>
                <a:cubicBezTo>
                  <a:pt x="266" y="326"/>
                  <a:pt x="262" y="330"/>
                  <a:pt x="256" y="330"/>
                </a:cubicBezTo>
                <a:cubicBezTo>
                  <a:pt x="170" y="330"/>
                  <a:pt x="170" y="330"/>
                  <a:pt x="170" y="330"/>
                </a:cubicBezTo>
                <a:cubicBezTo>
                  <a:pt x="164" y="330"/>
                  <a:pt x="160" y="326"/>
                  <a:pt x="160" y="320"/>
                </a:cubicBezTo>
                <a:cubicBezTo>
                  <a:pt x="160" y="314"/>
                  <a:pt x="164" y="309"/>
                  <a:pt x="170" y="309"/>
                </a:cubicBezTo>
                <a:close/>
                <a:moveTo>
                  <a:pt x="170" y="352"/>
                </a:moveTo>
                <a:cubicBezTo>
                  <a:pt x="256" y="352"/>
                  <a:pt x="256" y="352"/>
                  <a:pt x="256" y="352"/>
                </a:cubicBezTo>
                <a:cubicBezTo>
                  <a:pt x="262" y="352"/>
                  <a:pt x="266" y="356"/>
                  <a:pt x="266" y="362"/>
                </a:cubicBezTo>
                <a:cubicBezTo>
                  <a:pt x="266" y="368"/>
                  <a:pt x="262" y="373"/>
                  <a:pt x="256" y="373"/>
                </a:cubicBezTo>
                <a:cubicBezTo>
                  <a:pt x="170" y="373"/>
                  <a:pt x="170" y="373"/>
                  <a:pt x="170" y="373"/>
                </a:cubicBezTo>
                <a:cubicBezTo>
                  <a:pt x="164" y="373"/>
                  <a:pt x="160" y="368"/>
                  <a:pt x="160" y="362"/>
                </a:cubicBezTo>
                <a:cubicBezTo>
                  <a:pt x="160" y="356"/>
                  <a:pt x="164" y="352"/>
                  <a:pt x="170" y="35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98" y="405"/>
                </a:moveTo>
                <a:cubicBezTo>
                  <a:pt x="298" y="411"/>
                  <a:pt x="294" y="416"/>
                  <a:pt x="288" y="416"/>
                </a:cubicBezTo>
                <a:cubicBezTo>
                  <a:pt x="138" y="416"/>
                  <a:pt x="138" y="416"/>
                  <a:pt x="138" y="416"/>
                </a:cubicBezTo>
                <a:cubicBezTo>
                  <a:pt x="132" y="416"/>
                  <a:pt x="128" y="411"/>
                  <a:pt x="128" y="405"/>
                </a:cubicBezTo>
                <a:cubicBezTo>
                  <a:pt x="128" y="192"/>
                  <a:pt x="128" y="192"/>
                  <a:pt x="128" y="192"/>
                </a:cubicBezTo>
                <a:cubicBezTo>
                  <a:pt x="128" y="186"/>
                  <a:pt x="132" y="181"/>
                  <a:pt x="138" y="181"/>
                </a:cubicBezTo>
                <a:cubicBezTo>
                  <a:pt x="288" y="181"/>
                  <a:pt x="288" y="181"/>
                  <a:pt x="288" y="181"/>
                </a:cubicBezTo>
                <a:cubicBezTo>
                  <a:pt x="294" y="181"/>
                  <a:pt x="298" y="186"/>
                  <a:pt x="298" y="192"/>
                </a:cubicBezTo>
                <a:lnTo>
                  <a:pt x="298" y="405"/>
                </a:lnTo>
                <a:close/>
                <a:moveTo>
                  <a:pt x="341" y="362"/>
                </a:moveTo>
                <a:cubicBezTo>
                  <a:pt x="341" y="368"/>
                  <a:pt x="336" y="373"/>
                  <a:pt x="330" y="373"/>
                </a:cubicBezTo>
                <a:cubicBezTo>
                  <a:pt x="324" y="373"/>
                  <a:pt x="320" y="368"/>
                  <a:pt x="320" y="362"/>
                </a:cubicBezTo>
                <a:cubicBezTo>
                  <a:pt x="320" y="160"/>
                  <a:pt x="320" y="160"/>
                  <a:pt x="320" y="160"/>
                </a:cubicBezTo>
                <a:cubicBezTo>
                  <a:pt x="181" y="160"/>
                  <a:pt x="181" y="160"/>
                  <a:pt x="181" y="160"/>
                </a:cubicBezTo>
                <a:cubicBezTo>
                  <a:pt x="175" y="160"/>
                  <a:pt x="170" y="155"/>
                  <a:pt x="170" y="149"/>
                </a:cubicBezTo>
                <a:cubicBezTo>
                  <a:pt x="170" y="143"/>
                  <a:pt x="175" y="138"/>
                  <a:pt x="181" y="138"/>
                </a:cubicBezTo>
                <a:cubicBezTo>
                  <a:pt x="330" y="138"/>
                  <a:pt x="330" y="138"/>
                  <a:pt x="330" y="138"/>
                </a:cubicBezTo>
                <a:cubicBezTo>
                  <a:pt x="336" y="138"/>
                  <a:pt x="341" y="143"/>
                  <a:pt x="341" y="149"/>
                </a:cubicBezTo>
                <a:lnTo>
                  <a:pt x="341" y="362"/>
                </a:lnTo>
                <a:close/>
                <a:moveTo>
                  <a:pt x="384" y="320"/>
                </a:moveTo>
                <a:cubicBezTo>
                  <a:pt x="384" y="326"/>
                  <a:pt x="379" y="330"/>
                  <a:pt x="373" y="330"/>
                </a:cubicBezTo>
                <a:cubicBezTo>
                  <a:pt x="367" y="330"/>
                  <a:pt x="362" y="326"/>
                  <a:pt x="362" y="320"/>
                </a:cubicBezTo>
                <a:cubicBezTo>
                  <a:pt x="362" y="117"/>
                  <a:pt x="362" y="117"/>
                  <a:pt x="362" y="117"/>
                </a:cubicBezTo>
                <a:cubicBezTo>
                  <a:pt x="224" y="117"/>
                  <a:pt x="224" y="117"/>
                  <a:pt x="224" y="117"/>
                </a:cubicBezTo>
                <a:cubicBezTo>
                  <a:pt x="218" y="117"/>
                  <a:pt x="213" y="112"/>
                  <a:pt x="213" y="106"/>
                </a:cubicBezTo>
                <a:cubicBezTo>
                  <a:pt x="213" y="100"/>
                  <a:pt x="218" y="96"/>
                  <a:pt x="224" y="96"/>
                </a:cubicBezTo>
                <a:cubicBezTo>
                  <a:pt x="373" y="96"/>
                  <a:pt x="373" y="96"/>
                  <a:pt x="373" y="96"/>
                </a:cubicBezTo>
                <a:cubicBezTo>
                  <a:pt x="379" y="96"/>
                  <a:pt x="384" y="100"/>
                  <a:pt x="384" y="106"/>
                </a:cubicBezTo>
                <a:lnTo>
                  <a:pt x="384" y="320"/>
                </a:lnTo>
                <a:close/>
              </a:path>
            </a:pathLst>
          </a:custGeom>
          <a:solidFill>
            <a:schemeClr val="tx2">
              <a:alpha val="50000"/>
            </a:schemeClr>
          </a:solidFill>
          <a:ln>
            <a:noFill/>
          </a:ln>
        </p:spPr>
        <p:txBody>
          <a:bodyPr vert="horz" wrap="square" lIns="84406" tIns="42203" rIns="84406" bIns="42203" numCol="1" anchor="t" anchorCtr="0" compatLnSpc="1"/>
          <a:p>
            <a:endParaRPr lang="en-GB" sz="1660">
              <a:solidFill>
                <a:srgbClr val="000000"/>
              </a:solidFill>
            </a:endParaRPr>
          </a:p>
        </p:txBody>
      </p:sp>
      <p:sp>
        <p:nvSpPr>
          <p:cNvPr id="1051590" name="文本框 38"/>
          <p:cNvSpPr txBox="1"/>
          <p:nvPr/>
        </p:nvSpPr>
        <p:spPr>
          <a:xfrm>
            <a:off x="7835144" y="5870830"/>
            <a:ext cx="1060752" cy="510531"/>
          </a:xfrm>
          <a:prstGeom prst="rect">
            <a:avLst/>
          </a:prstGeom>
          <a:noFill/>
        </p:spPr>
        <p:txBody>
          <a:bodyPr wrap="none" lIns="36000" rIns="36000" rtlCol="0">
            <a:noAutofit/>
          </a:bodyPr>
          <a:p>
            <a:pPr algn="ctr"/>
            <a:r>
              <a:rPr lang="zh-CN" altLang="en-US" sz="2000" b="1" dirty="0">
                <a:solidFill>
                  <a:srgbClr val="000000"/>
                </a:solidFill>
              </a:rPr>
              <a:t>审批备案</a:t>
            </a:r>
            <a:endParaRPr lang="en-US" sz="2000" b="1" dirty="0">
              <a:solidFill>
                <a:srgbClr val="000000"/>
              </a:solidFill>
            </a:endParaRPr>
          </a:p>
        </p:txBody>
      </p:sp>
      <p:sp>
        <p:nvSpPr>
          <p:cNvPr id="1051591" name="TextBox 108"/>
          <p:cNvSpPr txBox="1"/>
          <p:nvPr/>
        </p:nvSpPr>
        <p:spPr>
          <a:xfrm>
            <a:off x="502695" y="6286612"/>
            <a:ext cx="9116500" cy="430887"/>
          </a:xfrm>
          <a:prstGeom prst="rect">
            <a:avLst/>
          </a:prstGeom>
          <a:noFill/>
          <a:ln>
            <a:noFill/>
          </a:ln>
        </p:spPr>
        <p:txBody>
          <a:bodyPr wrap="square" rIns="36000">
            <a:spAutoFit/>
          </a:bodyPr>
          <a:p>
            <a:pPr>
              <a:buClr>
                <a:srgbClr val="86C0F1">
                  <a:lumMod val="50000"/>
                </a:srgbClr>
              </a:buClr>
            </a:pPr>
            <a:r>
              <a:rPr lang="zh-CN" altLang="en-US" sz="1100" dirty="0">
                <a:solidFill>
                  <a:srgbClr val="000000"/>
                </a:solidFill>
                <a:latin typeface="华文楷体" panose="02010600040101010101" pitchFamily="2" charset="-122"/>
              </a:rPr>
              <a:t>注：企业</a:t>
            </a:r>
            <a:r>
              <a:rPr lang="en-US" altLang="zh-CN" sz="1100" dirty="0">
                <a:solidFill>
                  <a:srgbClr val="000000"/>
                </a:solidFill>
                <a:latin typeface="华文楷体" panose="02010600040101010101" pitchFamily="2" charset="-122"/>
              </a:rPr>
              <a:t>PLM</a:t>
            </a:r>
            <a:r>
              <a:rPr lang="zh-CN" altLang="en-US" sz="1100" dirty="0">
                <a:solidFill>
                  <a:srgbClr val="000000"/>
                </a:solidFill>
                <a:latin typeface="华文楷体" panose="02010600040101010101" pitchFamily="2" charset="-122"/>
              </a:rPr>
              <a:t>体系的建设核心是产品的标准化体系问题，与产品研发、设计密切相关，建议由中央研究院专责推动，统一</a:t>
            </a:r>
            <a:r>
              <a:rPr lang="en-US" altLang="zh-CN" sz="1100" dirty="0">
                <a:solidFill>
                  <a:srgbClr val="000000"/>
                </a:solidFill>
                <a:latin typeface="华文楷体" panose="02010600040101010101" pitchFamily="2" charset="-122"/>
              </a:rPr>
              <a:t>PLM</a:t>
            </a:r>
            <a:r>
              <a:rPr lang="zh-CN" altLang="en-US" sz="1100" dirty="0">
                <a:solidFill>
                  <a:srgbClr val="000000"/>
                </a:solidFill>
                <a:latin typeface="华文楷体" panose="02010600040101010101" pitchFamily="2" charset="-122"/>
              </a:rPr>
              <a:t>的建设标准，由所属企业分领域落地，集团进行重点管控</a:t>
            </a:r>
            <a:endParaRPr lang="en-US" altLang="zh-CN" sz="1100" dirty="0">
              <a:solidFill>
                <a:srgbClr val="000000"/>
              </a:solidFill>
              <a:latin typeface="华文楷体" panose="02010600040101010101" pitchFamily="2"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518" name=""/>
        <p:cNvGrpSpPr/>
        <p:nvPr/>
      </p:nvGrpSpPr>
      <p:grpSpPr>
        <a:xfrm>
          <a:off x="0" y="0"/>
          <a:ext cx="0" cy="0"/>
          <a:chOff x="0" y="0"/>
          <a:chExt cx="0" cy="0"/>
        </a:xfrm>
      </p:grpSpPr>
      <p:sp>
        <p:nvSpPr>
          <p:cNvPr id="1051595"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本次宣贯内容概要</a:t>
            </a:r>
            <a:endParaRPr lang="en-US" dirty="0">
              <a:latin typeface="华文楷体" panose="02010600040101010101" pitchFamily="2" charset="-122"/>
              <a:ea typeface="华文楷体" panose="02010600040101010101" pitchFamily="2" charset="-122"/>
            </a:endParaRPr>
          </a:p>
        </p:txBody>
      </p:sp>
      <p:grpSp>
        <p:nvGrpSpPr>
          <p:cNvPr id="519" name="组合 20"/>
          <p:cNvGrpSpPr/>
          <p:nvPr/>
        </p:nvGrpSpPr>
        <p:grpSpPr>
          <a:xfrm>
            <a:off x="920552" y="1268760"/>
            <a:ext cx="7695691" cy="1223144"/>
            <a:chOff x="425661" y="1196752"/>
            <a:chExt cx="9061094" cy="1440160"/>
          </a:xfrm>
        </p:grpSpPr>
        <p:sp>
          <p:nvSpPr>
            <p:cNvPr id="1051596" name="椭圆 4"/>
            <p:cNvSpPr/>
            <p:nvPr/>
          </p:nvSpPr>
          <p:spPr>
            <a:xfrm>
              <a:off x="425661"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597" name="椭圆 5"/>
            <p:cNvSpPr/>
            <p:nvPr/>
          </p:nvSpPr>
          <p:spPr>
            <a:xfrm>
              <a:off x="23308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598" name="椭圆 6"/>
            <p:cNvSpPr/>
            <p:nvPr/>
          </p:nvSpPr>
          <p:spPr>
            <a:xfrm>
              <a:off x="4236129"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599" name="椭圆 7"/>
            <p:cNvSpPr/>
            <p:nvPr/>
          </p:nvSpPr>
          <p:spPr>
            <a:xfrm>
              <a:off x="6141363" y="1196752"/>
              <a:ext cx="1440160" cy="1440160"/>
            </a:xfrm>
            <a:prstGeom prst="ellipse">
              <a:avLst/>
            </a:prstGeom>
            <a:solidFill>
              <a:srgbClr val="29C2FF"/>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0" name="椭圆 8"/>
            <p:cNvSpPr/>
            <p:nvPr/>
          </p:nvSpPr>
          <p:spPr>
            <a:xfrm>
              <a:off x="80465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1" name="右箭头 9"/>
            <p:cNvSpPr/>
            <p:nvPr/>
          </p:nvSpPr>
          <p:spPr>
            <a:xfrm>
              <a:off x="1861239"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2" name="右箭头 10"/>
            <p:cNvSpPr/>
            <p:nvPr/>
          </p:nvSpPr>
          <p:spPr>
            <a:xfrm>
              <a:off x="3766473"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3" name="右箭头 11"/>
            <p:cNvSpPr/>
            <p:nvPr/>
          </p:nvSpPr>
          <p:spPr>
            <a:xfrm>
              <a:off x="5671707"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4" name="右箭头 12"/>
            <p:cNvSpPr/>
            <p:nvPr/>
          </p:nvSpPr>
          <p:spPr>
            <a:xfrm>
              <a:off x="7576941"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1605" name="Freeform 993"/>
            <p:cNvSpPr>
              <a:spLocks noEditPoints="1"/>
            </p:cNvSpPr>
            <p:nvPr/>
          </p:nvSpPr>
          <p:spPr bwMode="auto">
            <a:xfrm>
              <a:off x="700981" y="1496248"/>
              <a:ext cx="861256" cy="857214"/>
            </a:xfrm>
            <a:custGeom>
              <a:avLst/>
              <a:gdLst>
                <a:gd name="T0" fmla="*/ 160 w 320"/>
                <a:gd name="T1" fmla="*/ 0 h 320"/>
                <a:gd name="T2" fmla="*/ 0 w 320"/>
                <a:gd name="T3" fmla="*/ 160 h 320"/>
                <a:gd name="T4" fmla="*/ 160 w 320"/>
                <a:gd name="T5" fmla="*/ 320 h 320"/>
                <a:gd name="T6" fmla="*/ 320 w 320"/>
                <a:gd name="T7" fmla="*/ 160 h 320"/>
                <a:gd name="T8" fmla="*/ 160 w 320"/>
                <a:gd name="T9" fmla="*/ 0 h 320"/>
                <a:gd name="T10" fmla="*/ 160 w 320"/>
                <a:gd name="T11" fmla="*/ 298 h 320"/>
                <a:gd name="T12" fmla="*/ 21 w 320"/>
                <a:gd name="T13" fmla="*/ 160 h 320"/>
                <a:gd name="T14" fmla="*/ 160 w 320"/>
                <a:gd name="T15" fmla="*/ 21 h 320"/>
                <a:gd name="T16" fmla="*/ 298 w 320"/>
                <a:gd name="T17" fmla="*/ 160 h 320"/>
                <a:gd name="T18" fmla="*/ 160 w 320"/>
                <a:gd name="T19" fmla="*/ 298 h 320"/>
                <a:gd name="T20" fmla="*/ 210 w 320"/>
                <a:gd name="T21" fmla="*/ 120 h 320"/>
                <a:gd name="T22" fmla="*/ 210 w 320"/>
                <a:gd name="T23" fmla="*/ 135 h 320"/>
                <a:gd name="T24" fmla="*/ 167 w 320"/>
                <a:gd name="T25" fmla="*/ 178 h 320"/>
                <a:gd name="T26" fmla="*/ 160 w 320"/>
                <a:gd name="T27" fmla="*/ 181 h 320"/>
                <a:gd name="T28" fmla="*/ 152 w 320"/>
                <a:gd name="T29" fmla="*/ 178 h 320"/>
                <a:gd name="T30" fmla="*/ 77 w 320"/>
                <a:gd name="T31" fmla="*/ 103 h 320"/>
                <a:gd name="T32" fmla="*/ 77 w 320"/>
                <a:gd name="T33" fmla="*/ 88 h 320"/>
                <a:gd name="T34" fmla="*/ 93 w 320"/>
                <a:gd name="T35" fmla="*/ 88 h 320"/>
                <a:gd name="T36" fmla="*/ 160 w 320"/>
                <a:gd name="T37" fmla="*/ 155 h 320"/>
                <a:gd name="T38" fmla="*/ 195 w 320"/>
                <a:gd name="T39" fmla="*/ 120 h 320"/>
                <a:gd name="T40" fmla="*/ 210 w 320"/>
                <a:gd name="T41" fmla="*/ 120 h 320"/>
                <a:gd name="T42" fmla="*/ 149 w 320"/>
                <a:gd name="T43" fmla="*/ 64 h 320"/>
                <a:gd name="T44" fmla="*/ 149 w 320"/>
                <a:gd name="T45" fmla="*/ 53 h 320"/>
                <a:gd name="T46" fmla="*/ 160 w 320"/>
                <a:gd name="T47" fmla="*/ 42 h 320"/>
                <a:gd name="T48" fmla="*/ 170 w 320"/>
                <a:gd name="T49" fmla="*/ 53 h 320"/>
                <a:gd name="T50" fmla="*/ 170 w 320"/>
                <a:gd name="T51" fmla="*/ 64 h 320"/>
                <a:gd name="T52" fmla="*/ 160 w 320"/>
                <a:gd name="T53" fmla="*/ 74 h 320"/>
                <a:gd name="T54" fmla="*/ 149 w 320"/>
                <a:gd name="T55" fmla="*/ 64 h 320"/>
                <a:gd name="T56" fmla="*/ 170 w 320"/>
                <a:gd name="T57" fmla="*/ 256 h 320"/>
                <a:gd name="T58" fmla="*/ 170 w 320"/>
                <a:gd name="T59" fmla="*/ 266 h 320"/>
                <a:gd name="T60" fmla="*/ 160 w 320"/>
                <a:gd name="T61" fmla="*/ 277 h 320"/>
                <a:gd name="T62" fmla="*/ 149 w 320"/>
                <a:gd name="T63" fmla="*/ 266 h 320"/>
                <a:gd name="T64" fmla="*/ 149 w 320"/>
                <a:gd name="T65" fmla="*/ 256 h 320"/>
                <a:gd name="T66" fmla="*/ 160 w 320"/>
                <a:gd name="T67" fmla="*/ 245 h 320"/>
                <a:gd name="T68" fmla="*/ 170 w 320"/>
                <a:gd name="T69" fmla="*/ 256 h 320"/>
                <a:gd name="T70" fmla="*/ 277 w 320"/>
                <a:gd name="T71" fmla="*/ 160 h 320"/>
                <a:gd name="T72" fmla="*/ 266 w 320"/>
                <a:gd name="T73" fmla="*/ 170 h 320"/>
                <a:gd name="T74" fmla="*/ 256 w 320"/>
                <a:gd name="T75" fmla="*/ 170 h 320"/>
                <a:gd name="T76" fmla="*/ 245 w 320"/>
                <a:gd name="T77" fmla="*/ 160 h 320"/>
                <a:gd name="T78" fmla="*/ 256 w 320"/>
                <a:gd name="T79" fmla="*/ 149 h 320"/>
                <a:gd name="T80" fmla="*/ 266 w 320"/>
                <a:gd name="T81" fmla="*/ 149 h 320"/>
                <a:gd name="T82" fmla="*/ 277 w 320"/>
                <a:gd name="T83" fmla="*/ 160 h 320"/>
                <a:gd name="T84" fmla="*/ 74 w 320"/>
                <a:gd name="T85" fmla="*/ 160 h 320"/>
                <a:gd name="T86" fmla="*/ 64 w 320"/>
                <a:gd name="T87" fmla="*/ 170 h 320"/>
                <a:gd name="T88" fmla="*/ 53 w 320"/>
                <a:gd name="T89" fmla="*/ 170 h 320"/>
                <a:gd name="T90" fmla="*/ 42 w 320"/>
                <a:gd name="T91" fmla="*/ 160 h 320"/>
                <a:gd name="T92" fmla="*/ 53 w 320"/>
                <a:gd name="T93" fmla="*/ 149 h 320"/>
                <a:gd name="T94" fmla="*/ 64 w 320"/>
                <a:gd name="T95" fmla="*/ 149 h 320"/>
                <a:gd name="T96" fmla="*/ 74 w 320"/>
                <a:gd name="T97"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20">
                  <a:moveTo>
                    <a:pt x="160" y="0"/>
                  </a:moveTo>
                  <a:cubicBezTo>
                    <a:pt x="71" y="0"/>
                    <a:pt x="0" y="71"/>
                    <a:pt x="0" y="160"/>
                  </a:cubicBezTo>
                  <a:cubicBezTo>
                    <a:pt x="0" y="248"/>
                    <a:pt x="71" y="320"/>
                    <a:pt x="160" y="320"/>
                  </a:cubicBezTo>
                  <a:cubicBezTo>
                    <a:pt x="248" y="320"/>
                    <a:pt x="320" y="248"/>
                    <a:pt x="320" y="160"/>
                  </a:cubicBezTo>
                  <a:cubicBezTo>
                    <a:pt x="320" y="71"/>
                    <a:pt x="248" y="0"/>
                    <a:pt x="160" y="0"/>
                  </a:cubicBezTo>
                  <a:close/>
                  <a:moveTo>
                    <a:pt x="160" y="298"/>
                  </a:moveTo>
                  <a:cubicBezTo>
                    <a:pt x="83" y="298"/>
                    <a:pt x="21" y="236"/>
                    <a:pt x="21" y="160"/>
                  </a:cubicBezTo>
                  <a:cubicBezTo>
                    <a:pt x="21" y="83"/>
                    <a:pt x="83" y="21"/>
                    <a:pt x="160" y="21"/>
                  </a:cubicBezTo>
                  <a:cubicBezTo>
                    <a:pt x="236" y="21"/>
                    <a:pt x="298" y="83"/>
                    <a:pt x="298" y="160"/>
                  </a:cubicBezTo>
                  <a:cubicBezTo>
                    <a:pt x="298" y="236"/>
                    <a:pt x="236" y="298"/>
                    <a:pt x="160" y="298"/>
                  </a:cubicBezTo>
                  <a:close/>
                  <a:moveTo>
                    <a:pt x="210" y="120"/>
                  </a:moveTo>
                  <a:cubicBezTo>
                    <a:pt x="214" y="124"/>
                    <a:pt x="214" y="131"/>
                    <a:pt x="210" y="135"/>
                  </a:cubicBezTo>
                  <a:cubicBezTo>
                    <a:pt x="167" y="178"/>
                    <a:pt x="167" y="178"/>
                    <a:pt x="167" y="178"/>
                  </a:cubicBezTo>
                  <a:cubicBezTo>
                    <a:pt x="165" y="180"/>
                    <a:pt x="162" y="181"/>
                    <a:pt x="160" y="181"/>
                  </a:cubicBezTo>
                  <a:cubicBezTo>
                    <a:pt x="157" y="181"/>
                    <a:pt x="154" y="180"/>
                    <a:pt x="152" y="178"/>
                  </a:cubicBezTo>
                  <a:cubicBezTo>
                    <a:pt x="77" y="103"/>
                    <a:pt x="77" y="103"/>
                    <a:pt x="77" y="103"/>
                  </a:cubicBezTo>
                  <a:cubicBezTo>
                    <a:pt x="73" y="99"/>
                    <a:pt x="73" y="92"/>
                    <a:pt x="77" y="88"/>
                  </a:cubicBezTo>
                  <a:cubicBezTo>
                    <a:pt x="82" y="84"/>
                    <a:pt x="88" y="84"/>
                    <a:pt x="93" y="88"/>
                  </a:cubicBezTo>
                  <a:cubicBezTo>
                    <a:pt x="160" y="155"/>
                    <a:pt x="160" y="155"/>
                    <a:pt x="160" y="155"/>
                  </a:cubicBezTo>
                  <a:cubicBezTo>
                    <a:pt x="195" y="120"/>
                    <a:pt x="195" y="120"/>
                    <a:pt x="195" y="120"/>
                  </a:cubicBezTo>
                  <a:cubicBezTo>
                    <a:pt x="199" y="116"/>
                    <a:pt x="206" y="116"/>
                    <a:pt x="210" y="120"/>
                  </a:cubicBezTo>
                  <a:close/>
                  <a:moveTo>
                    <a:pt x="149" y="64"/>
                  </a:moveTo>
                  <a:cubicBezTo>
                    <a:pt x="149" y="53"/>
                    <a:pt x="149" y="53"/>
                    <a:pt x="149" y="53"/>
                  </a:cubicBezTo>
                  <a:cubicBezTo>
                    <a:pt x="149" y="47"/>
                    <a:pt x="154" y="42"/>
                    <a:pt x="160" y="42"/>
                  </a:cubicBezTo>
                  <a:cubicBezTo>
                    <a:pt x="166" y="42"/>
                    <a:pt x="170" y="47"/>
                    <a:pt x="170" y="53"/>
                  </a:cubicBezTo>
                  <a:cubicBezTo>
                    <a:pt x="170" y="64"/>
                    <a:pt x="170" y="64"/>
                    <a:pt x="170" y="64"/>
                  </a:cubicBezTo>
                  <a:cubicBezTo>
                    <a:pt x="170" y="70"/>
                    <a:pt x="166" y="74"/>
                    <a:pt x="160" y="74"/>
                  </a:cubicBezTo>
                  <a:cubicBezTo>
                    <a:pt x="154" y="74"/>
                    <a:pt x="149" y="70"/>
                    <a:pt x="149" y="64"/>
                  </a:cubicBezTo>
                  <a:close/>
                  <a:moveTo>
                    <a:pt x="170" y="256"/>
                  </a:moveTo>
                  <a:cubicBezTo>
                    <a:pt x="170" y="266"/>
                    <a:pt x="170" y="266"/>
                    <a:pt x="170" y="266"/>
                  </a:cubicBezTo>
                  <a:cubicBezTo>
                    <a:pt x="170" y="272"/>
                    <a:pt x="166" y="277"/>
                    <a:pt x="160" y="277"/>
                  </a:cubicBezTo>
                  <a:cubicBezTo>
                    <a:pt x="154" y="277"/>
                    <a:pt x="149" y="272"/>
                    <a:pt x="149" y="266"/>
                  </a:cubicBezTo>
                  <a:cubicBezTo>
                    <a:pt x="149" y="256"/>
                    <a:pt x="149" y="256"/>
                    <a:pt x="149" y="256"/>
                  </a:cubicBezTo>
                  <a:cubicBezTo>
                    <a:pt x="149" y="250"/>
                    <a:pt x="154" y="245"/>
                    <a:pt x="160" y="245"/>
                  </a:cubicBezTo>
                  <a:cubicBezTo>
                    <a:pt x="166" y="245"/>
                    <a:pt x="170" y="250"/>
                    <a:pt x="170" y="256"/>
                  </a:cubicBezTo>
                  <a:close/>
                  <a:moveTo>
                    <a:pt x="277" y="160"/>
                  </a:moveTo>
                  <a:cubicBezTo>
                    <a:pt x="277" y="166"/>
                    <a:pt x="272" y="170"/>
                    <a:pt x="266" y="170"/>
                  </a:cubicBezTo>
                  <a:cubicBezTo>
                    <a:pt x="256" y="170"/>
                    <a:pt x="256" y="170"/>
                    <a:pt x="256" y="170"/>
                  </a:cubicBezTo>
                  <a:cubicBezTo>
                    <a:pt x="250" y="170"/>
                    <a:pt x="245" y="166"/>
                    <a:pt x="245" y="160"/>
                  </a:cubicBezTo>
                  <a:cubicBezTo>
                    <a:pt x="245" y="154"/>
                    <a:pt x="250" y="149"/>
                    <a:pt x="256" y="149"/>
                  </a:cubicBezTo>
                  <a:cubicBezTo>
                    <a:pt x="266" y="149"/>
                    <a:pt x="266" y="149"/>
                    <a:pt x="266" y="149"/>
                  </a:cubicBezTo>
                  <a:cubicBezTo>
                    <a:pt x="272" y="149"/>
                    <a:pt x="277" y="154"/>
                    <a:pt x="277" y="160"/>
                  </a:cubicBezTo>
                  <a:close/>
                  <a:moveTo>
                    <a:pt x="74" y="160"/>
                  </a:moveTo>
                  <a:cubicBezTo>
                    <a:pt x="74" y="166"/>
                    <a:pt x="70" y="170"/>
                    <a:pt x="64" y="170"/>
                  </a:cubicBezTo>
                  <a:cubicBezTo>
                    <a:pt x="53" y="170"/>
                    <a:pt x="53" y="170"/>
                    <a:pt x="53" y="170"/>
                  </a:cubicBezTo>
                  <a:cubicBezTo>
                    <a:pt x="47" y="170"/>
                    <a:pt x="42" y="166"/>
                    <a:pt x="42" y="160"/>
                  </a:cubicBezTo>
                  <a:cubicBezTo>
                    <a:pt x="42" y="154"/>
                    <a:pt x="47" y="149"/>
                    <a:pt x="53" y="149"/>
                  </a:cubicBezTo>
                  <a:cubicBezTo>
                    <a:pt x="64" y="149"/>
                    <a:pt x="64" y="149"/>
                    <a:pt x="64" y="149"/>
                  </a:cubicBezTo>
                  <a:cubicBezTo>
                    <a:pt x="70" y="149"/>
                    <a:pt x="74" y="154"/>
                    <a:pt x="74"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606" name="Freeform 728"/>
            <p:cNvSpPr>
              <a:spLocks noEditPoints="1"/>
            </p:cNvSpPr>
            <p:nvPr/>
          </p:nvSpPr>
          <p:spPr bwMode="auto">
            <a:xfrm>
              <a:off x="2609996" y="1455624"/>
              <a:ext cx="853181" cy="857650"/>
            </a:xfrm>
            <a:custGeom>
              <a:avLst/>
              <a:gdLst>
                <a:gd name="T0" fmla="*/ 256 w 288"/>
                <a:gd name="T1" fmla="*/ 32 h 288"/>
                <a:gd name="T2" fmla="*/ 245 w 288"/>
                <a:gd name="T3" fmla="*/ 0 h 288"/>
                <a:gd name="T4" fmla="*/ 235 w 288"/>
                <a:gd name="T5" fmla="*/ 39 h 288"/>
                <a:gd name="T6" fmla="*/ 139 w 288"/>
                <a:gd name="T7" fmla="*/ 11 h 288"/>
                <a:gd name="T8" fmla="*/ 44 w 288"/>
                <a:gd name="T9" fmla="*/ 251 h 288"/>
                <a:gd name="T10" fmla="*/ 24 w 288"/>
                <a:gd name="T11" fmla="*/ 285 h 288"/>
                <a:gd name="T12" fmla="*/ 40 w 288"/>
                <a:gd name="T13" fmla="*/ 285 h 288"/>
                <a:gd name="T14" fmla="*/ 139 w 288"/>
                <a:gd name="T15" fmla="*/ 288 h 288"/>
                <a:gd name="T16" fmla="*/ 238 w 288"/>
                <a:gd name="T17" fmla="*/ 285 h 288"/>
                <a:gd name="T18" fmla="*/ 253 w 288"/>
                <a:gd name="T19" fmla="*/ 285 h 288"/>
                <a:gd name="T20" fmla="*/ 233 w 288"/>
                <a:gd name="T21" fmla="*/ 251 h 288"/>
                <a:gd name="T22" fmla="*/ 244 w 288"/>
                <a:gd name="T23" fmla="*/ 60 h 288"/>
                <a:gd name="T24" fmla="*/ 277 w 288"/>
                <a:gd name="T25" fmla="*/ 54 h 288"/>
                <a:gd name="T26" fmla="*/ 277 w 288"/>
                <a:gd name="T27" fmla="*/ 32 h 288"/>
                <a:gd name="T28" fmla="*/ 139 w 288"/>
                <a:gd name="T29" fmla="*/ 267 h 288"/>
                <a:gd name="T30" fmla="*/ 139 w 288"/>
                <a:gd name="T31" fmla="*/ 32 h 288"/>
                <a:gd name="T32" fmla="*/ 199 w 288"/>
                <a:gd name="T33" fmla="*/ 75 h 288"/>
                <a:gd name="T34" fmla="*/ 43 w 288"/>
                <a:gd name="T35" fmla="*/ 150 h 288"/>
                <a:gd name="T36" fmla="*/ 235 w 288"/>
                <a:gd name="T37" fmla="*/ 150 h 288"/>
                <a:gd name="T38" fmla="*/ 229 w 288"/>
                <a:gd name="T39" fmla="*/ 75 h 288"/>
                <a:gd name="T40" fmla="*/ 213 w 288"/>
                <a:gd name="T41" fmla="*/ 150 h 288"/>
                <a:gd name="T42" fmla="*/ 64 w 288"/>
                <a:gd name="T43" fmla="*/ 150 h 288"/>
                <a:gd name="T44" fmla="*/ 183 w 288"/>
                <a:gd name="T45" fmla="*/ 90 h 288"/>
                <a:gd name="T46" fmla="*/ 139 w 288"/>
                <a:gd name="T47" fmla="*/ 96 h 288"/>
                <a:gd name="T48" fmla="*/ 139 w 288"/>
                <a:gd name="T49" fmla="*/ 203 h 288"/>
                <a:gd name="T50" fmla="*/ 183 w 288"/>
                <a:gd name="T51" fmla="*/ 120 h 288"/>
                <a:gd name="T52" fmla="*/ 213 w 288"/>
                <a:gd name="T53" fmla="*/ 150 h 288"/>
                <a:gd name="T54" fmla="*/ 139 w 288"/>
                <a:gd name="T55" fmla="*/ 182 h 288"/>
                <a:gd name="T56" fmla="*/ 139 w 288"/>
                <a:gd name="T57" fmla="*/ 118 h 288"/>
                <a:gd name="T58" fmla="*/ 131 w 288"/>
                <a:gd name="T59" fmla="*/ 142 h 288"/>
                <a:gd name="T60" fmla="*/ 139 w 288"/>
                <a:gd name="T61" fmla="*/ 160 h 288"/>
                <a:gd name="T62" fmla="*/ 167 w 288"/>
                <a:gd name="T63" fmla="*/ 1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88">
                  <a:moveTo>
                    <a:pt x="277" y="32"/>
                  </a:moveTo>
                  <a:cubicBezTo>
                    <a:pt x="256" y="32"/>
                    <a:pt x="256" y="32"/>
                    <a:pt x="256" y="32"/>
                  </a:cubicBezTo>
                  <a:cubicBezTo>
                    <a:pt x="256" y="11"/>
                    <a:pt x="256" y="11"/>
                    <a:pt x="256" y="11"/>
                  </a:cubicBezTo>
                  <a:cubicBezTo>
                    <a:pt x="256" y="5"/>
                    <a:pt x="251" y="0"/>
                    <a:pt x="245" y="0"/>
                  </a:cubicBezTo>
                  <a:cubicBezTo>
                    <a:pt x="239" y="0"/>
                    <a:pt x="235" y="5"/>
                    <a:pt x="235" y="11"/>
                  </a:cubicBezTo>
                  <a:cubicBezTo>
                    <a:pt x="235" y="39"/>
                    <a:pt x="235" y="39"/>
                    <a:pt x="235" y="39"/>
                  </a:cubicBezTo>
                  <a:cubicBezTo>
                    <a:pt x="229" y="44"/>
                    <a:pt x="229" y="44"/>
                    <a:pt x="229" y="44"/>
                  </a:cubicBezTo>
                  <a:cubicBezTo>
                    <a:pt x="205" y="24"/>
                    <a:pt x="173" y="11"/>
                    <a:pt x="139" y="11"/>
                  </a:cubicBezTo>
                  <a:cubicBezTo>
                    <a:pt x="62" y="11"/>
                    <a:pt x="0" y="73"/>
                    <a:pt x="0" y="150"/>
                  </a:cubicBezTo>
                  <a:cubicBezTo>
                    <a:pt x="0" y="189"/>
                    <a:pt x="17" y="225"/>
                    <a:pt x="44" y="251"/>
                  </a:cubicBezTo>
                  <a:cubicBezTo>
                    <a:pt x="24" y="270"/>
                    <a:pt x="24" y="270"/>
                    <a:pt x="24" y="270"/>
                  </a:cubicBezTo>
                  <a:cubicBezTo>
                    <a:pt x="20" y="274"/>
                    <a:pt x="20" y="281"/>
                    <a:pt x="24" y="285"/>
                  </a:cubicBezTo>
                  <a:cubicBezTo>
                    <a:pt x="27" y="287"/>
                    <a:pt x="29" y="288"/>
                    <a:pt x="32" y="288"/>
                  </a:cubicBezTo>
                  <a:cubicBezTo>
                    <a:pt x="35" y="288"/>
                    <a:pt x="37" y="287"/>
                    <a:pt x="40" y="285"/>
                  </a:cubicBezTo>
                  <a:cubicBezTo>
                    <a:pt x="61" y="264"/>
                    <a:pt x="61" y="264"/>
                    <a:pt x="61" y="264"/>
                  </a:cubicBezTo>
                  <a:cubicBezTo>
                    <a:pt x="83" y="279"/>
                    <a:pt x="110" y="288"/>
                    <a:pt x="139" y="288"/>
                  </a:cubicBezTo>
                  <a:cubicBezTo>
                    <a:pt x="168" y="288"/>
                    <a:pt x="194" y="279"/>
                    <a:pt x="217" y="264"/>
                  </a:cubicBezTo>
                  <a:cubicBezTo>
                    <a:pt x="238" y="285"/>
                    <a:pt x="238" y="285"/>
                    <a:pt x="238" y="285"/>
                  </a:cubicBezTo>
                  <a:cubicBezTo>
                    <a:pt x="240" y="287"/>
                    <a:pt x="243" y="288"/>
                    <a:pt x="245" y="288"/>
                  </a:cubicBezTo>
                  <a:cubicBezTo>
                    <a:pt x="248" y="288"/>
                    <a:pt x="251" y="287"/>
                    <a:pt x="253" y="285"/>
                  </a:cubicBezTo>
                  <a:cubicBezTo>
                    <a:pt x="257" y="281"/>
                    <a:pt x="257" y="274"/>
                    <a:pt x="253" y="270"/>
                  </a:cubicBezTo>
                  <a:cubicBezTo>
                    <a:pt x="233" y="251"/>
                    <a:pt x="233" y="251"/>
                    <a:pt x="233" y="251"/>
                  </a:cubicBezTo>
                  <a:cubicBezTo>
                    <a:pt x="260" y="225"/>
                    <a:pt x="277" y="189"/>
                    <a:pt x="277" y="150"/>
                  </a:cubicBezTo>
                  <a:cubicBezTo>
                    <a:pt x="277" y="115"/>
                    <a:pt x="265" y="84"/>
                    <a:pt x="244" y="60"/>
                  </a:cubicBezTo>
                  <a:cubicBezTo>
                    <a:pt x="250" y="54"/>
                    <a:pt x="250" y="54"/>
                    <a:pt x="250" y="54"/>
                  </a:cubicBezTo>
                  <a:cubicBezTo>
                    <a:pt x="277" y="54"/>
                    <a:pt x="277" y="54"/>
                    <a:pt x="277" y="54"/>
                  </a:cubicBezTo>
                  <a:cubicBezTo>
                    <a:pt x="283" y="54"/>
                    <a:pt x="288" y="49"/>
                    <a:pt x="288" y="43"/>
                  </a:cubicBezTo>
                  <a:cubicBezTo>
                    <a:pt x="288" y="37"/>
                    <a:pt x="283" y="32"/>
                    <a:pt x="277" y="32"/>
                  </a:cubicBezTo>
                  <a:close/>
                  <a:moveTo>
                    <a:pt x="256" y="150"/>
                  </a:moveTo>
                  <a:cubicBezTo>
                    <a:pt x="256" y="214"/>
                    <a:pt x="203" y="267"/>
                    <a:pt x="139" y="267"/>
                  </a:cubicBezTo>
                  <a:cubicBezTo>
                    <a:pt x="74" y="267"/>
                    <a:pt x="21" y="214"/>
                    <a:pt x="21" y="150"/>
                  </a:cubicBezTo>
                  <a:cubicBezTo>
                    <a:pt x="21" y="85"/>
                    <a:pt x="74" y="32"/>
                    <a:pt x="139" y="32"/>
                  </a:cubicBezTo>
                  <a:cubicBezTo>
                    <a:pt x="167" y="32"/>
                    <a:pt x="193" y="43"/>
                    <a:pt x="214" y="60"/>
                  </a:cubicBezTo>
                  <a:cubicBezTo>
                    <a:pt x="199" y="75"/>
                    <a:pt x="199" y="75"/>
                    <a:pt x="199" y="75"/>
                  </a:cubicBezTo>
                  <a:cubicBezTo>
                    <a:pt x="182" y="62"/>
                    <a:pt x="161" y="54"/>
                    <a:pt x="139" y="54"/>
                  </a:cubicBezTo>
                  <a:cubicBezTo>
                    <a:pt x="86" y="54"/>
                    <a:pt x="43" y="97"/>
                    <a:pt x="43" y="150"/>
                  </a:cubicBezTo>
                  <a:cubicBezTo>
                    <a:pt x="43" y="203"/>
                    <a:pt x="86" y="246"/>
                    <a:pt x="139" y="246"/>
                  </a:cubicBezTo>
                  <a:cubicBezTo>
                    <a:pt x="192" y="246"/>
                    <a:pt x="235" y="203"/>
                    <a:pt x="235" y="150"/>
                  </a:cubicBezTo>
                  <a:cubicBezTo>
                    <a:pt x="235" y="127"/>
                    <a:pt x="227" y="106"/>
                    <a:pt x="214" y="90"/>
                  </a:cubicBezTo>
                  <a:cubicBezTo>
                    <a:pt x="229" y="75"/>
                    <a:pt x="229" y="75"/>
                    <a:pt x="229" y="75"/>
                  </a:cubicBezTo>
                  <a:cubicBezTo>
                    <a:pt x="246" y="95"/>
                    <a:pt x="256" y="121"/>
                    <a:pt x="256" y="150"/>
                  </a:cubicBezTo>
                  <a:close/>
                  <a:moveTo>
                    <a:pt x="213" y="150"/>
                  </a:moveTo>
                  <a:cubicBezTo>
                    <a:pt x="213" y="191"/>
                    <a:pt x="180" y="224"/>
                    <a:pt x="139" y="224"/>
                  </a:cubicBezTo>
                  <a:cubicBezTo>
                    <a:pt x="97" y="224"/>
                    <a:pt x="64" y="191"/>
                    <a:pt x="64" y="150"/>
                  </a:cubicBezTo>
                  <a:cubicBezTo>
                    <a:pt x="64" y="108"/>
                    <a:pt x="97" y="75"/>
                    <a:pt x="139" y="75"/>
                  </a:cubicBezTo>
                  <a:cubicBezTo>
                    <a:pt x="155" y="75"/>
                    <a:pt x="171" y="81"/>
                    <a:pt x="183" y="90"/>
                  </a:cubicBezTo>
                  <a:cubicBezTo>
                    <a:pt x="168" y="105"/>
                    <a:pt x="168" y="105"/>
                    <a:pt x="168" y="105"/>
                  </a:cubicBezTo>
                  <a:cubicBezTo>
                    <a:pt x="160" y="100"/>
                    <a:pt x="150" y="96"/>
                    <a:pt x="139" y="96"/>
                  </a:cubicBezTo>
                  <a:cubicBezTo>
                    <a:pt x="109" y="96"/>
                    <a:pt x="85" y="120"/>
                    <a:pt x="85" y="150"/>
                  </a:cubicBezTo>
                  <a:cubicBezTo>
                    <a:pt x="85" y="179"/>
                    <a:pt x="109" y="203"/>
                    <a:pt x="139" y="203"/>
                  </a:cubicBezTo>
                  <a:cubicBezTo>
                    <a:pt x="168" y="203"/>
                    <a:pt x="192" y="179"/>
                    <a:pt x="192" y="150"/>
                  </a:cubicBezTo>
                  <a:cubicBezTo>
                    <a:pt x="192" y="139"/>
                    <a:pt x="189" y="129"/>
                    <a:pt x="183" y="120"/>
                  </a:cubicBezTo>
                  <a:cubicBezTo>
                    <a:pt x="198" y="105"/>
                    <a:pt x="198" y="105"/>
                    <a:pt x="198" y="105"/>
                  </a:cubicBezTo>
                  <a:cubicBezTo>
                    <a:pt x="208" y="118"/>
                    <a:pt x="213" y="133"/>
                    <a:pt x="213" y="150"/>
                  </a:cubicBezTo>
                  <a:close/>
                  <a:moveTo>
                    <a:pt x="171" y="150"/>
                  </a:moveTo>
                  <a:cubicBezTo>
                    <a:pt x="171" y="167"/>
                    <a:pt x="156" y="182"/>
                    <a:pt x="139" y="182"/>
                  </a:cubicBezTo>
                  <a:cubicBezTo>
                    <a:pt x="121" y="182"/>
                    <a:pt x="107" y="167"/>
                    <a:pt x="107" y="150"/>
                  </a:cubicBezTo>
                  <a:cubicBezTo>
                    <a:pt x="107" y="132"/>
                    <a:pt x="121" y="118"/>
                    <a:pt x="139" y="118"/>
                  </a:cubicBezTo>
                  <a:cubicBezTo>
                    <a:pt x="144" y="118"/>
                    <a:pt x="148" y="119"/>
                    <a:pt x="152" y="121"/>
                  </a:cubicBezTo>
                  <a:cubicBezTo>
                    <a:pt x="131" y="142"/>
                    <a:pt x="131" y="142"/>
                    <a:pt x="131" y="142"/>
                  </a:cubicBezTo>
                  <a:cubicBezTo>
                    <a:pt x="127" y="146"/>
                    <a:pt x="127" y="153"/>
                    <a:pt x="131" y="157"/>
                  </a:cubicBezTo>
                  <a:cubicBezTo>
                    <a:pt x="133" y="159"/>
                    <a:pt x="136" y="160"/>
                    <a:pt x="139" y="160"/>
                  </a:cubicBezTo>
                  <a:cubicBezTo>
                    <a:pt x="141" y="160"/>
                    <a:pt x="144" y="159"/>
                    <a:pt x="146" y="157"/>
                  </a:cubicBezTo>
                  <a:cubicBezTo>
                    <a:pt x="167" y="136"/>
                    <a:pt x="167" y="136"/>
                    <a:pt x="167" y="136"/>
                  </a:cubicBezTo>
                  <a:cubicBezTo>
                    <a:pt x="169" y="140"/>
                    <a:pt x="171" y="145"/>
                    <a:pt x="171" y="15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607" name="Freeform 425"/>
            <p:cNvSpPr>
              <a:spLocks noEditPoints="1"/>
            </p:cNvSpPr>
            <p:nvPr/>
          </p:nvSpPr>
          <p:spPr bwMode="auto">
            <a:xfrm>
              <a:off x="4525037" y="1523734"/>
              <a:ext cx="853181" cy="802242"/>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608" name="Freeform 774"/>
            <p:cNvSpPr>
              <a:spLocks noEditPoints="1"/>
            </p:cNvSpPr>
            <p:nvPr/>
          </p:nvSpPr>
          <p:spPr bwMode="auto">
            <a:xfrm>
              <a:off x="6489869" y="1521187"/>
              <a:ext cx="736082" cy="792088"/>
            </a:xfrm>
            <a:custGeom>
              <a:avLst/>
              <a:gdLst>
                <a:gd name="T0" fmla="*/ 267 w 277"/>
                <a:gd name="T1" fmla="*/ 21 h 298"/>
                <a:gd name="T2" fmla="*/ 213 w 277"/>
                <a:gd name="T3" fmla="*/ 21 h 298"/>
                <a:gd name="T4" fmla="*/ 213 w 277"/>
                <a:gd name="T5" fmla="*/ 10 h 298"/>
                <a:gd name="T6" fmla="*/ 203 w 277"/>
                <a:gd name="T7" fmla="*/ 0 h 298"/>
                <a:gd name="T8" fmla="*/ 192 w 277"/>
                <a:gd name="T9" fmla="*/ 10 h 298"/>
                <a:gd name="T10" fmla="*/ 192 w 277"/>
                <a:gd name="T11" fmla="*/ 21 h 298"/>
                <a:gd name="T12" fmla="*/ 85 w 277"/>
                <a:gd name="T13" fmla="*/ 21 h 298"/>
                <a:gd name="T14" fmla="*/ 85 w 277"/>
                <a:gd name="T15" fmla="*/ 10 h 298"/>
                <a:gd name="T16" fmla="*/ 75 w 277"/>
                <a:gd name="T17" fmla="*/ 0 h 298"/>
                <a:gd name="T18" fmla="*/ 64 w 277"/>
                <a:gd name="T19" fmla="*/ 10 h 298"/>
                <a:gd name="T20" fmla="*/ 64 w 277"/>
                <a:gd name="T21" fmla="*/ 21 h 298"/>
                <a:gd name="T22" fmla="*/ 11 w 277"/>
                <a:gd name="T23" fmla="*/ 21 h 298"/>
                <a:gd name="T24" fmla="*/ 0 w 277"/>
                <a:gd name="T25" fmla="*/ 32 h 298"/>
                <a:gd name="T26" fmla="*/ 0 w 277"/>
                <a:gd name="T27" fmla="*/ 288 h 298"/>
                <a:gd name="T28" fmla="*/ 11 w 277"/>
                <a:gd name="T29" fmla="*/ 298 h 298"/>
                <a:gd name="T30" fmla="*/ 267 w 277"/>
                <a:gd name="T31" fmla="*/ 298 h 298"/>
                <a:gd name="T32" fmla="*/ 277 w 277"/>
                <a:gd name="T33" fmla="*/ 288 h 298"/>
                <a:gd name="T34" fmla="*/ 277 w 277"/>
                <a:gd name="T35" fmla="*/ 32 h 298"/>
                <a:gd name="T36" fmla="*/ 267 w 277"/>
                <a:gd name="T37" fmla="*/ 21 h 298"/>
                <a:gd name="T38" fmla="*/ 256 w 277"/>
                <a:gd name="T39" fmla="*/ 277 h 298"/>
                <a:gd name="T40" fmla="*/ 21 w 277"/>
                <a:gd name="T41" fmla="*/ 277 h 298"/>
                <a:gd name="T42" fmla="*/ 21 w 277"/>
                <a:gd name="T43" fmla="*/ 42 h 298"/>
                <a:gd name="T44" fmla="*/ 64 w 277"/>
                <a:gd name="T45" fmla="*/ 42 h 298"/>
                <a:gd name="T46" fmla="*/ 64 w 277"/>
                <a:gd name="T47" fmla="*/ 53 h 298"/>
                <a:gd name="T48" fmla="*/ 75 w 277"/>
                <a:gd name="T49" fmla="*/ 64 h 298"/>
                <a:gd name="T50" fmla="*/ 85 w 277"/>
                <a:gd name="T51" fmla="*/ 53 h 298"/>
                <a:gd name="T52" fmla="*/ 85 w 277"/>
                <a:gd name="T53" fmla="*/ 42 h 298"/>
                <a:gd name="T54" fmla="*/ 192 w 277"/>
                <a:gd name="T55" fmla="*/ 42 h 298"/>
                <a:gd name="T56" fmla="*/ 192 w 277"/>
                <a:gd name="T57" fmla="*/ 53 h 298"/>
                <a:gd name="T58" fmla="*/ 203 w 277"/>
                <a:gd name="T59" fmla="*/ 64 h 298"/>
                <a:gd name="T60" fmla="*/ 213 w 277"/>
                <a:gd name="T61" fmla="*/ 53 h 298"/>
                <a:gd name="T62" fmla="*/ 213 w 277"/>
                <a:gd name="T63" fmla="*/ 42 h 298"/>
                <a:gd name="T64" fmla="*/ 256 w 277"/>
                <a:gd name="T65" fmla="*/ 42 h 298"/>
                <a:gd name="T66" fmla="*/ 256 w 277"/>
                <a:gd name="T67" fmla="*/ 277 h 298"/>
                <a:gd name="T68" fmla="*/ 203 w 277"/>
                <a:gd name="T69" fmla="*/ 160 h 298"/>
                <a:gd name="T70" fmla="*/ 192 w 277"/>
                <a:gd name="T71" fmla="*/ 170 h 298"/>
                <a:gd name="T72" fmla="*/ 85 w 277"/>
                <a:gd name="T73" fmla="*/ 170 h 298"/>
                <a:gd name="T74" fmla="*/ 75 w 277"/>
                <a:gd name="T75" fmla="*/ 160 h 298"/>
                <a:gd name="T76" fmla="*/ 85 w 277"/>
                <a:gd name="T77" fmla="*/ 149 h 298"/>
                <a:gd name="T78" fmla="*/ 192 w 277"/>
                <a:gd name="T79" fmla="*/ 149 h 298"/>
                <a:gd name="T80" fmla="*/ 203 w 277"/>
                <a:gd name="T81" fmla="*/ 16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98">
                  <a:moveTo>
                    <a:pt x="267" y="21"/>
                  </a:moveTo>
                  <a:cubicBezTo>
                    <a:pt x="213" y="21"/>
                    <a:pt x="213" y="21"/>
                    <a:pt x="213" y="21"/>
                  </a:cubicBezTo>
                  <a:cubicBezTo>
                    <a:pt x="213" y="10"/>
                    <a:pt x="213" y="10"/>
                    <a:pt x="213" y="10"/>
                  </a:cubicBezTo>
                  <a:cubicBezTo>
                    <a:pt x="213" y="4"/>
                    <a:pt x="209" y="0"/>
                    <a:pt x="203" y="0"/>
                  </a:cubicBezTo>
                  <a:cubicBezTo>
                    <a:pt x="197" y="0"/>
                    <a:pt x="192" y="4"/>
                    <a:pt x="192" y="10"/>
                  </a:cubicBezTo>
                  <a:cubicBezTo>
                    <a:pt x="192" y="21"/>
                    <a:pt x="192" y="21"/>
                    <a:pt x="192" y="21"/>
                  </a:cubicBezTo>
                  <a:cubicBezTo>
                    <a:pt x="85" y="21"/>
                    <a:pt x="85" y="21"/>
                    <a:pt x="85" y="21"/>
                  </a:cubicBezTo>
                  <a:cubicBezTo>
                    <a:pt x="85" y="10"/>
                    <a:pt x="85" y="10"/>
                    <a:pt x="85" y="10"/>
                  </a:cubicBezTo>
                  <a:cubicBezTo>
                    <a:pt x="85" y="4"/>
                    <a:pt x="81" y="0"/>
                    <a:pt x="75" y="0"/>
                  </a:cubicBezTo>
                  <a:cubicBezTo>
                    <a:pt x="69" y="0"/>
                    <a:pt x="64" y="4"/>
                    <a:pt x="64" y="10"/>
                  </a:cubicBezTo>
                  <a:cubicBezTo>
                    <a:pt x="64" y="21"/>
                    <a:pt x="64" y="21"/>
                    <a:pt x="64" y="21"/>
                  </a:cubicBezTo>
                  <a:cubicBezTo>
                    <a:pt x="11" y="21"/>
                    <a:pt x="11" y="21"/>
                    <a:pt x="11" y="21"/>
                  </a:cubicBezTo>
                  <a:cubicBezTo>
                    <a:pt x="5" y="21"/>
                    <a:pt x="0" y="26"/>
                    <a:pt x="0" y="32"/>
                  </a:cubicBezTo>
                  <a:cubicBezTo>
                    <a:pt x="0" y="288"/>
                    <a:pt x="0" y="288"/>
                    <a:pt x="0" y="288"/>
                  </a:cubicBezTo>
                  <a:cubicBezTo>
                    <a:pt x="0" y="294"/>
                    <a:pt x="5" y="298"/>
                    <a:pt x="11" y="298"/>
                  </a:cubicBezTo>
                  <a:cubicBezTo>
                    <a:pt x="267" y="298"/>
                    <a:pt x="267" y="298"/>
                    <a:pt x="267" y="298"/>
                  </a:cubicBezTo>
                  <a:cubicBezTo>
                    <a:pt x="273" y="298"/>
                    <a:pt x="277" y="294"/>
                    <a:pt x="277" y="288"/>
                  </a:cubicBezTo>
                  <a:cubicBezTo>
                    <a:pt x="277" y="32"/>
                    <a:pt x="277" y="32"/>
                    <a:pt x="277" y="32"/>
                  </a:cubicBezTo>
                  <a:cubicBezTo>
                    <a:pt x="277" y="26"/>
                    <a:pt x="273" y="21"/>
                    <a:pt x="267" y="21"/>
                  </a:cubicBezTo>
                  <a:close/>
                  <a:moveTo>
                    <a:pt x="256" y="277"/>
                  </a:moveTo>
                  <a:cubicBezTo>
                    <a:pt x="21" y="277"/>
                    <a:pt x="21" y="277"/>
                    <a:pt x="21" y="277"/>
                  </a:cubicBezTo>
                  <a:cubicBezTo>
                    <a:pt x="21" y="42"/>
                    <a:pt x="21" y="42"/>
                    <a:pt x="21" y="42"/>
                  </a:cubicBezTo>
                  <a:cubicBezTo>
                    <a:pt x="64" y="42"/>
                    <a:pt x="64" y="42"/>
                    <a:pt x="64" y="42"/>
                  </a:cubicBezTo>
                  <a:cubicBezTo>
                    <a:pt x="64" y="53"/>
                    <a:pt x="64" y="53"/>
                    <a:pt x="64" y="53"/>
                  </a:cubicBezTo>
                  <a:cubicBezTo>
                    <a:pt x="64" y="59"/>
                    <a:pt x="69" y="64"/>
                    <a:pt x="75" y="64"/>
                  </a:cubicBezTo>
                  <a:cubicBezTo>
                    <a:pt x="81" y="64"/>
                    <a:pt x="85" y="59"/>
                    <a:pt x="85" y="53"/>
                  </a:cubicBezTo>
                  <a:cubicBezTo>
                    <a:pt x="85" y="42"/>
                    <a:pt x="85" y="42"/>
                    <a:pt x="85" y="42"/>
                  </a:cubicBezTo>
                  <a:cubicBezTo>
                    <a:pt x="192" y="42"/>
                    <a:pt x="192" y="42"/>
                    <a:pt x="192" y="42"/>
                  </a:cubicBezTo>
                  <a:cubicBezTo>
                    <a:pt x="192" y="53"/>
                    <a:pt x="192" y="53"/>
                    <a:pt x="192" y="53"/>
                  </a:cubicBezTo>
                  <a:cubicBezTo>
                    <a:pt x="192" y="59"/>
                    <a:pt x="197" y="64"/>
                    <a:pt x="203" y="64"/>
                  </a:cubicBezTo>
                  <a:cubicBezTo>
                    <a:pt x="209" y="64"/>
                    <a:pt x="213" y="59"/>
                    <a:pt x="213" y="53"/>
                  </a:cubicBezTo>
                  <a:cubicBezTo>
                    <a:pt x="213" y="42"/>
                    <a:pt x="213" y="42"/>
                    <a:pt x="213" y="42"/>
                  </a:cubicBezTo>
                  <a:cubicBezTo>
                    <a:pt x="256" y="42"/>
                    <a:pt x="256" y="42"/>
                    <a:pt x="256" y="42"/>
                  </a:cubicBezTo>
                  <a:lnTo>
                    <a:pt x="256" y="277"/>
                  </a:lnTo>
                  <a:close/>
                  <a:moveTo>
                    <a:pt x="203" y="160"/>
                  </a:moveTo>
                  <a:cubicBezTo>
                    <a:pt x="203" y="166"/>
                    <a:pt x="198" y="170"/>
                    <a:pt x="192" y="170"/>
                  </a:cubicBezTo>
                  <a:cubicBezTo>
                    <a:pt x="85" y="170"/>
                    <a:pt x="85" y="170"/>
                    <a:pt x="85" y="170"/>
                  </a:cubicBezTo>
                  <a:cubicBezTo>
                    <a:pt x="79" y="170"/>
                    <a:pt x="75" y="166"/>
                    <a:pt x="75" y="160"/>
                  </a:cubicBezTo>
                  <a:cubicBezTo>
                    <a:pt x="75" y="154"/>
                    <a:pt x="79" y="149"/>
                    <a:pt x="85" y="149"/>
                  </a:cubicBezTo>
                  <a:cubicBezTo>
                    <a:pt x="192" y="149"/>
                    <a:pt x="192" y="149"/>
                    <a:pt x="192" y="149"/>
                  </a:cubicBezTo>
                  <a:cubicBezTo>
                    <a:pt x="198" y="149"/>
                    <a:pt x="203" y="154"/>
                    <a:pt x="203"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1609" name="Freeform 845"/>
            <p:cNvSpPr>
              <a:spLocks noEditPoints="1"/>
            </p:cNvSpPr>
            <p:nvPr/>
          </p:nvSpPr>
          <p:spPr bwMode="auto">
            <a:xfrm>
              <a:off x="8442055" y="1463897"/>
              <a:ext cx="654589" cy="889565"/>
            </a:xfrm>
            <a:custGeom>
              <a:avLst/>
              <a:gdLst>
                <a:gd name="T0" fmla="*/ 214 w 235"/>
                <a:gd name="T1" fmla="*/ 258 h 320"/>
                <a:gd name="T2" fmla="*/ 214 w 235"/>
                <a:gd name="T3" fmla="*/ 181 h 320"/>
                <a:gd name="T4" fmla="*/ 182 w 235"/>
                <a:gd name="T5" fmla="*/ 149 h 320"/>
                <a:gd name="T6" fmla="*/ 128 w 235"/>
                <a:gd name="T7" fmla="*/ 149 h 320"/>
                <a:gd name="T8" fmla="*/ 128 w 235"/>
                <a:gd name="T9" fmla="*/ 62 h 320"/>
                <a:gd name="T10" fmla="*/ 150 w 235"/>
                <a:gd name="T11" fmla="*/ 32 h 320"/>
                <a:gd name="T12" fmla="*/ 118 w 235"/>
                <a:gd name="T13" fmla="*/ 0 h 320"/>
                <a:gd name="T14" fmla="*/ 86 w 235"/>
                <a:gd name="T15" fmla="*/ 32 h 320"/>
                <a:gd name="T16" fmla="*/ 107 w 235"/>
                <a:gd name="T17" fmla="*/ 62 h 320"/>
                <a:gd name="T18" fmla="*/ 107 w 235"/>
                <a:gd name="T19" fmla="*/ 149 h 320"/>
                <a:gd name="T20" fmla="*/ 54 w 235"/>
                <a:gd name="T21" fmla="*/ 149 h 320"/>
                <a:gd name="T22" fmla="*/ 22 w 235"/>
                <a:gd name="T23" fmla="*/ 181 h 320"/>
                <a:gd name="T24" fmla="*/ 22 w 235"/>
                <a:gd name="T25" fmla="*/ 258 h 320"/>
                <a:gd name="T26" fmla="*/ 0 w 235"/>
                <a:gd name="T27" fmla="*/ 288 h 320"/>
                <a:gd name="T28" fmla="*/ 32 w 235"/>
                <a:gd name="T29" fmla="*/ 320 h 320"/>
                <a:gd name="T30" fmla="*/ 64 w 235"/>
                <a:gd name="T31" fmla="*/ 288 h 320"/>
                <a:gd name="T32" fmla="*/ 43 w 235"/>
                <a:gd name="T33" fmla="*/ 258 h 320"/>
                <a:gd name="T34" fmla="*/ 43 w 235"/>
                <a:gd name="T35" fmla="*/ 181 h 320"/>
                <a:gd name="T36" fmla="*/ 54 w 235"/>
                <a:gd name="T37" fmla="*/ 170 h 320"/>
                <a:gd name="T38" fmla="*/ 107 w 235"/>
                <a:gd name="T39" fmla="*/ 170 h 320"/>
                <a:gd name="T40" fmla="*/ 107 w 235"/>
                <a:gd name="T41" fmla="*/ 258 h 320"/>
                <a:gd name="T42" fmla="*/ 86 w 235"/>
                <a:gd name="T43" fmla="*/ 288 h 320"/>
                <a:gd name="T44" fmla="*/ 118 w 235"/>
                <a:gd name="T45" fmla="*/ 320 h 320"/>
                <a:gd name="T46" fmla="*/ 150 w 235"/>
                <a:gd name="T47" fmla="*/ 288 h 320"/>
                <a:gd name="T48" fmla="*/ 128 w 235"/>
                <a:gd name="T49" fmla="*/ 258 h 320"/>
                <a:gd name="T50" fmla="*/ 128 w 235"/>
                <a:gd name="T51" fmla="*/ 170 h 320"/>
                <a:gd name="T52" fmla="*/ 182 w 235"/>
                <a:gd name="T53" fmla="*/ 170 h 320"/>
                <a:gd name="T54" fmla="*/ 192 w 235"/>
                <a:gd name="T55" fmla="*/ 181 h 320"/>
                <a:gd name="T56" fmla="*/ 192 w 235"/>
                <a:gd name="T57" fmla="*/ 258 h 320"/>
                <a:gd name="T58" fmla="*/ 171 w 235"/>
                <a:gd name="T59" fmla="*/ 288 h 320"/>
                <a:gd name="T60" fmla="*/ 203 w 235"/>
                <a:gd name="T61" fmla="*/ 320 h 320"/>
                <a:gd name="T62" fmla="*/ 235 w 235"/>
                <a:gd name="T63" fmla="*/ 288 h 320"/>
                <a:gd name="T64" fmla="*/ 214 w 235"/>
                <a:gd name="T65" fmla="*/ 258 h 320"/>
                <a:gd name="T66" fmla="*/ 118 w 235"/>
                <a:gd name="T67" fmla="*/ 21 h 320"/>
                <a:gd name="T68" fmla="*/ 128 w 235"/>
                <a:gd name="T69" fmla="*/ 32 h 320"/>
                <a:gd name="T70" fmla="*/ 118 w 235"/>
                <a:gd name="T71" fmla="*/ 42 h 320"/>
                <a:gd name="T72" fmla="*/ 107 w 235"/>
                <a:gd name="T73" fmla="*/ 32 h 320"/>
                <a:gd name="T74" fmla="*/ 118 w 235"/>
                <a:gd name="T75" fmla="*/ 21 h 320"/>
                <a:gd name="T76" fmla="*/ 32 w 235"/>
                <a:gd name="T77" fmla="*/ 298 h 320"/>
                <a:gd name="T78" fmla="*/ 22 w 235"/>
                <a:gd name="T79" fmla="*/ 288 h 320"/>
                <a:gd name="T80" fmla="*/ 32 w 235"/>
                <a:gd name="T81" fmla="*/ 277 h 320"/>
                <a:gd name="T82" fmla="*/ 43 w 235"/>
                <a:gd name="T83" fmla="*/ 288 h 320"/>
                <a:gd name="T84" fmla="*/ 32 w 235"/>
                <a:gd name="T85" fmla="*/ 298 h 320"/>
                <a:gd name="T86" fmla="*/ 118 w 235"/>
                <a:gd name="T87" fmla="*/ 298 h 320"/>
                <a:gd name="T88" fmla="*/ 107 w 235"/>
                <a:gd name="T89" fmla="*/ 288 h 320"/>
                <a:gd name="T90" fmla="*/ 118 w 235"/>
                <a:gd name="T91" fmla="*/ 277 h 320"/>
                <a:gd name="T92" fmla="*/ 128 w 235"/>
                <a:gd name="T93" fmla="*/ 288 h 320"/>
                <a:gd name="T94" fmla="*/ 118 w 235"/>
                <a:gd name="T95" fmla="*/ 298 h 320"/>
                <a:gd name="T96" fmla="*/ 203 w 235"/>
                <a:gd name="T97" fmla="*/ 298 h 320"/>
                <a:gd name="T98" fmla="*/ 192 w 235"/>
                <a:gd name="T99" fmla="*/ 288 h 320"/>
                <a:gd name="T100" fmla="*/ 203 w 235"/>
                <a:gd name="T101" fmla="*/ 277 h 320"/>
                <a:gd name="T102" fmla="*/ 214 w 235"/>
                <a:gd name="T103" fmla="*/ 288 h 320"/>
                <a:gd name="T104" fmla="*/ 203 w 235"/>
                <a:gd name="T105"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5" h="320">
                  <a:moveTo>
                    <a:pt x="214" y="258"/>
                  </a:moveTo>
                  <a:cubicBezTo>
                    <a:pt x="214" y="181"/>
                    <a:pt x="214" y="181"/>
                    <a:pt x="214" y="181"/>
                  </a:cubicBezTo>
                  <a:cubicBezTo>
                    <a:pt x="214" y="158"/>
                    <a:pt x="195" y="149"/>
                    <a:pt x="182" y="149"/>
                  </a:cubicBezTo>
                  <a:cubicBezTo>
                    <a:pt x="128" y="149"/>
                    <a:pt x="128" y="149"/>
                    <a:pt x="128" y="149"/>
                  </a:cubicBezTo>
                  <a:cubicBezTo>
                    <a:pt x="128" y="62"/>
                    <a:pt x="128" y="62"/>
                    <a:pt x="128" y="62"/>
                  </a:cubicBezTo>
                  <a:cubicBezTo>
                    <a:pt x="141" y="57"/>
                    <a:pt x="150" y="46"/>
                    <a:pt x="150" y="32"/>
                  </a:cubicBezTo>
                  <a:cubicBezTo>
                    <a:pt x="150" y="14"/>
                    <a:pt x="135" y="0"/>
                    <a:pt x="118" y="0"/>
                  </a:cubicBezTo>
                  <a:cubicBezTo>
                    <a:pt x="100" y="0"/>
                    <a:pt x="86" y="14"/>
                    <a:pt x="86" y="32"/>
                  </a:cubicBezTo>
                  <a:cubicBezTo>
                    <a:pt x="86" y="46"/>
                    <a:pt x="95" y="57"/>
                    <a:pt x="107" y="62"/>
                  </a:cubicBezTo>
                  <a:cubicBezTo>
                    <a:pt x="107" y="149"/>
                    <a:pt x="107" y="149"/>
                    <a:pt x="107" y="149"/>
                  </a:cubicBezTo>
                  <a:cubicBezTo>
                    <a:pt x="54" y="149"/>
                    <a:pt x="54" y="149"/>
                    <a:pt x="54" y="149"/>
                  </a:cubicBezTo>
                  <a:cubicBezTo>
                    <a:pt x="31" y="149"/>
                    <a:pt x="22" y="168"/>
                    <a:pt x="22" y="181"/>
                  </a:cubicBezTo>
                  <a:cubicBezTo>
                    <a:pt x="22" y="258"/>
                    <a:pt x="22" y="258"/>
                    <a:pt x="22" y="258"/>
                  </a:cubicBezTo>
                  <a:cubicBezTo>
                    <a:pt x="9" y="262"/>
                    <a:pt x="0" y="274"/>
                    <a:pt x="0" y="288"/>
                  </a:cubicBezTo>
                  <a:cubicBezTo>
                    <a:pt x="0" y="305"/>
                    <a:pt x="15" y="320"/>
                    <a:pt x="32" y="320"/>
                  </a:cubicBezTo>
                  <a:cubicBezTo>
                    <a:pt x="50" y="320"/>
                    <a:pt x="64" y="305"/>
                    <a:pt x="64" y="288"/>
                  </a:cubicBezTo>
                  <a:cubicBezTo>
                    <a:pt x="64" y="274"/>
                    <a:pt x="55" y="262"/>
                    <a:pt x="43" y="258"/>
                  </a:cubicBezTo>
                  <a:cubicBezTo>
                    <a:pt x="43" y="181"/>
                    <a:pt x="43" y="181"/>
                    <a:pt x="43" y="181"/>
                  </a:cubicBezTo>
                  <a:cubicBezTo>
                    <a:pt x="43" y="179"/>
                    <a:pt x="44" y="170"/>
                    <a:pt x="54" y="170"/>
                  </a:cubicBezTo>
                  <a:cubicBezTo>
                    <a:pt x="107" y="170"/>
                    <a:pt x="107" y="170"/>
                    <a:pt x="107" y="170"/>
                  </a:cubicBezTo>
                  <a:cubicBezTo>
                    <a:pt x="107" y="258"/>
                    <a:pt x="107" y="258"/>
                    <a:pt x="107" y="258"/>
                  </a:cubicBezTo>
                  <a:cubicBezTo>
                    <a:pt x="95" y="262"/>
                    <a:pt x="86" y="274"/>
                    <a:pt x="86" y="288"/>
                  </a:cubicBezTo>
                  <a:cubicBezTo>
                    <a:pt x="86" y="305"/>
                    <a:pt x="100" y="320"/>
                    <a:pt x="118" y="320"/>
                  </a:cubicBezTo>
                  <a:cubicBezTo>
                    <a:pt x="135" y="320"/>
                    <a:pt x="150" y="305"/>
                    <a:pt x="150" y="288"/>
                  </a:cubicBezTo>
                  <a:cubicBezTo>
                    <a:pt x="150" y="274"/>
                    <a:pt x="141" y="262"/>
                    <a:pt x="128" y="258"/>
                  </a:cubicBezTo>
                  <a:cubicBezTo>
                    <a:pt x="128" y="170"/>
                    <a:pt x="128" y="170"/>
                    <a:pt x="128" y="170"/>
                  </a:cubicBezTo>
                  <a:cubicBezTo>
                    <a:pt x="182" y="170"/>
                    <a:pt x="182" y="170"/>
                    <a:pt x="182" y="170"/>
                  </a:cubicBezTo>
                  <a:cubicBezTo>
                    <a:pt x="186" y="170"/>
                    <a:pt x="192" y="172"/>
                    <a:pt x="192" y="181"/>
                  </a:cubicBezTo>
                  <a:cubicBezTo>
                    <a:pt x="192" y="258"/>
                    <a:pt x="192" y="258"/>
                    <a:pt x="192" y="258"/>
                  </a:cubicBezTo>
                  <a:cubicBezTo>
                    <a:pt x="180" y="262"/>
                    <a:pt x="171" y="274"/>
                    <a:pt x="171" y="288"/>
                  </a:cubicBezTo>
                  <a:cubicBezTo>
                    <a:pt x="171" y="305"/>
                    <a:pt x="185" y="320"/>
                    <a:pt x="203" y="320"/>
                  </a:cubicBezTo>
                  <a:cubicBezTo>
                    <a:pt x="221" y="320"/>
                    <a:pt x="235" y="305"/>
                    <a:pt x="235" y="288"/>
                  </a:cubicBezTo>
                  <a:cubicBezTo>
                    <a:pt x="235" y="274"/>
                    <a:pt x="226" y="262"/>
                    <a:pt x="214" y="258"/>
                  </a:cubicBezTo>
                  <a:close/>
                  <a:moveTo>
                    <a:pt x="118" y="21"/>
                  </a:moveTo>
                  <a:cubicBezTo>
                    <a:pt x="124" y="21"/>
                    <a:pt x="128" y="26"/>
                    <a:pt x="128" y="32"/>
                  </a:cubicBezTo>
                  <a:cubicBezTo>
                    <a:pt x="128" y="38"/>
                    <a:pt x="124" y="42"/>
                    <a:pt x="118" y="42"/>
                  </a:cubicBezTo>
                  <a:cubicBezTo>
                    <a:pt x="112" y="42"/>
                    <a:pt x="107" y="38"/>
                    <a:pt x="107" y="32"/>
                  </a:cubicBezTo>
                  <a:cubicBezTo>
                    <a:pt x="107" y="26"/>
                    <a:pt x="112" y="21"/>
                    <a:pt x="118" y="21"/>
                  </a:cubicBezTo>
                  <a:close/>
                  <a:moveTo>
                    <a:pt x="32" y="298"/>
                  </a:moveTo>
                  <a:cubicBezTo>
                    <a:pt x="26" y="298"/>
                    <a:pt x="22" y="294"/>
                    <a:pt x="22" y="288"/>
                  </a:cubicBezTo>
                  <a:cubicBezTo>
                    <a:pt x="22" y="282"/>
                    <a:pt x="26" y="277"/>
                    <a:pt x="32" y="277"/>
                  </a:cubicBezTo>
                  <a:cubicBezTo>
                    <a:pt x="38" y="277"/>
                    <a:pt x="43" y="282"/>
                    <a:pt x="43" y="288"/>
                  </a:cubicBezTo>
                  <a:cubicBezTo>
                    <a:pt x="43" y="294"/>
                    <a:pt x="38" y="298"/>
                    <a:pt x="32" y="298"/>
                  </a:cubicBezTo>
                  <a:close/>
                  <a:moveTo>
                    <a:pt x="118" y="298"/>
                  </a:moveTo>
                  <a:cubicBezTo>
                    <a:pt x="112" y="298"/>
                    <a:pt x="107" y="294"/>
                    <a:pt x="107" y="288"/>
                  </a:cubicBezTo>
                  <a:cubicBezTo>
                    <a:pt x="107" y="282"/>
                    <a:pt x="112" y="277"/>
                    <a:pt x="118" y="277"/>
                  </a:cubicBezTo>
                  <a:cubicBezTo>
                    <a:pt x="124" y="277"/>
                    <a:pt x="128" y="282"/>
                    <a:pt x="128" y="288"/>
                  </a:cubicBezTo>
                  <a:cubicBezTo>
                    <a:pt x="128" y="294"/>
                    <a:pt x="124" y="298"/>
                    <a:pt x="118" y="298"/>
                  </a:cubicBezTo>
                  <a:close/>
                  <a:moveTo>
                    <a:pt x="203" y="298"/>
                  </a:moveTo>
                  <a:cubicBezTo>
                    <a:pt x="197" y="298"/>
                    <a:pt x="192" y="294"/>
                    <a:pt x="192" y="288"/>
                  </a:cubicBezTo>
                  <a:cubicBezTo>
                    <a:pt x="192" y="282"/>
                    <a:pt x="197" y="277"/>
                    <a:pt x="203" y="277"/>
                  </a:cubicBezTo>
                  <a:cubicBezTo>
                    <a:pt x="209" y="277"/>
                    <a:pt x="214" y="282"/>
                    <a:pt x="214" y="288"/>
                  </a:cubicBezTo>
                  <a:cubicBezTo>
                    <a:pt x="214" y="294"/>
                    <a:pt x="209" y="298"/>
                    <a:pt x="203" y="298"/>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grpSp>
      <p:sp>
        <p:nvSpPr>
          <p:cNvPr id="1051610" name="文本框 22"/>
          <p:cNvSpPr txBox="1"/>
          <p:nvPr/>
        </p:nvSpPr>
        <p:spPr>
          <a:xfrm>
            <a:off x="1143928"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战略方向</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611" name="文本框 23"/>
          <p:cNvSpPr txBox="1"/>
          <p:nvPr/>
        </p:nvSpPr>
        <p:spPr>
          <a:xfrm>
            <a:off x="2765066" y="2721555"/>
            <a:ext cx="889874" cy="504056"/>
          </a:xfrm>
          <a:prstGeom prst="rect">
            <a:avLst/>
          </a:prstGeom>
          <a:noFill/>
        </p:spPr>
        <p:txBody>
          <a:bodyPr wrap="square" lIns="36000" rIns="36000" rtlCol="0">
            <a:noAutofit/>
          </a:bodyPr>
          <a:p>
            <a:r>
              <a:rPr lang="zh-CN" altLang="en-US" sz="2400" b="1" dirty="0">
                <a:latin typeface="华文楷体" panose="02010600040101010101" pitchFamily="2" charset="-122"/>
                <a:ea typeface="华文楷体" panose="02010600040101010101" pitchFamily="2" charset="-122"/>
              </a:rPr>
              <a:t>总体方案</a:t>
            </a:r>
            <a:endParaRPr lang="en-US" sz="2400" b="1" dirty="0">
              <a:latin typeface="华文楷体" panose="02010600040101010101" pitchFamily="2" charset="-122"/>
              <a:ea typeface="华文楷体" panose="02010600040101010101" pitchFamily="2" charset="-122"/>
            </a:endParaRPr>
          </a:p>
        </p:txBody>
      </p:sp>
      <p:sp>
        <p:nvSpPr>
          <p:cNvPr id="1051612" name="文本框 24"/>
          <p:cNvSpPr txBox="1"/>
          <p:nvPr/>
        </p:nvSpPr>
        <p:spPr>
          <a:xfrm>
            <a:off x="4386204"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实施计划</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613" name="文本框 25"/>
          <p:cNvSpPr txBox="1"/>
          <p:nvPr/>
        </p:nvSpPr>
        <p:spPr>
          <a:xfrm>
            <a:off x="6007342"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保障体系</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1614" name="文本框 26"/>
          <p:cNvSpPr txBox="1"/>
          <p:nvPr/>
        </p:nvSpPr>
        <p:spPr>
          <a:xfrm>
            <a:off x="7579819" y="2730530"/>
            <a:ext cx="849703" cy="504056"/>
          </a:xfrm>
          <a:prstGeom prst="rect">
            <a:avLst/>
          </a:prstGeom>
          <a:noFill/>
        </p:spPr>
        <p:txBody>
          <a:bodyPr wrap="square" lIns="36000" rIns="36000" rtlCol="0">
            <a:noAutofit/>
          </a:bodyPr>
          <a:p>
            <a:r>
              <a:rPr lang="zh-CN" altLang="en-US" sz="2200" b="1" dirty="0">
                <a:solidFill>
                  <a:srgbClr val="000000"/>
                </a:solidFill>
                <a:latin typeface="华文楷体" panose="02010600040101010101" pitchFamily="2" charset="-122"/>
                <a:ea typeface="华文楷体" panose="02010600040101010101" pitchFamily="2" charset="-122"/>
              </a:rPr>
              <a:t>后续工作</a:t>
            </a:r>
            <a:endParaRPr lang="en-US" sz="2200" b="1" dirty="0">
              <a:solidFill>
                <a:srgbClr val="000000"/>
              </a:solidFill>
              <a:latin typeface="华文楷体" panose="02010600040101010101" pitchFamily="2" charset="-122"/>
              <a:ea typeface="华文楷体" panose="02010600040101010101" pitchFamily="2" charset="-122"/>
            </a:endParaRPr>
          </a:p>
        </p:txBody>
      </p:sp>
      <p:cxnSp>
        <p:nvCxnSpPr>
          <p:cNvPr id="3146172" name="直接连接符 28"/>
          <p:cNvCxnSpPr/>
          <p:nvPr/>
        </p:nvCxnSpPr>
        <p:spPr>
          <a:xfrm>
            <a:off x="709539" y="2636554"/>
            <a:ext cx="8280920" cy="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73" name="直接连接符 29"/>
          <p:cNvCxnSpPr/>
          <p:nvPr/>
        </p:nvCxnSpPr>
        <p:spPr>
          <a:xfrm>
            <a:off x="2360712"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74" name="直接连接符 31"/>
          <p:cNvCxnSpPr/>
          <p:nvPr/>
        </p:nvCxnSpPr>
        <p:spPr>
          <a:xfrm>
            <a:off x="397234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75" name="直接连接符 32"/>
          <p:cNvCxnSpPr/>
          <p:nvPr/>
        </p:nvCxnSpPr>
        <p:spPr>
          <a:xfrm>
            <a:off x="558397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176" name="直接连接符 33"/>
          <p:cNvCxnSpPr/>
          <p:nvPr/>
        </p:nvCxnSpPr>
        <p:spPr>
          <a:xfrm>
            <a:off x="7195603"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1615" name="矩形 47"/>
          <p:cNvSpPr/>
          <p:nvPr/>
        </p:nvSpPr>
        <p:spPr>
          <a:xfrm>
            <a:off x="2485735"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信息化总体方案</a:t>
            </a:r>
            <a:r>
              <a:rPr lang="zh-CN" altLang="en-US" sz="1600" dirty="0">
                <a:solidFill>
                  <a:srgbClr val="FF0000"/>
                </a:solidFill>
                <a:latin typeface="华文楷体" panose="02010600040101010101" pitchFamily="2" charset="-122"/>
                <a:ea typeface="华文楷体" panose="02010600040101010101" pitchFamily="2" charset="-122"/>
              </a:rPr>
              <a:t>有哪些要点</a:t>
            </a:r>
            <a:r>
              <a:rPr lang="zh-CN" altLang="en-US" sz="1600" dirty="0">
                <a:solidFill>
                  <a:srgbClr val="000000"/>
                </a:solidFill>
                <a:latin typeface="华文楷体" panose="02010600040101010101" pitchFamily="2" charset="-122"/>
                <a:ea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616" name="矩形 48"/>
          <p:cNvSpPr/>
          <p:nvPr/>
        </p:nvSpPr>
        <p:spPr>
          <a:xfrm>
            <a:off x="868349"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哈电未来</a:t>
            </a:r>
            <a:r>
              <a:rPr lang="zh-CN" altLang="en-US" sz="1600" dirty="0">
                <a:solidFill>
                  <a:srgbClr val="FF0000"/>
                </a:solidFill>
                <a:latin typeface="华文楷体" panose="02010600040101010101" pitchFamily="2" charset="-122"/>
              </a:rPr>
              <a:t>信息化转型及发展</a:t>
            </a:r>
            <a:r>
              <a:rPr lang="zh-CN" altLang="en-US" sz="1600" dirty="0">
                <a:solidFill>
                  <a:srgbClr val="000000"/>
                </a:solidFill>
                <a:latin typeface="华文楷体" panose="02010600040101010101" pitchFamily="2" charset="-122"/>
              </a:rPr>
              <a:t>的战略方向是什么</a:t>
            </a:r>
            <a:r>
              <a:rPr lang="zh-CN" altLang="en-US" sz="1600" dirty="0">
                <a:solidFill>
                  <a:srgbClr val="000000"/>
                </a:solidFill>
                <a:latin typeface="华文楷体" panose="02010600040101010101" pitchFamily="2" charset="-122"/>
                <a:ea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617" name="矩形 49"/>
          <p:cNvSpPr/>
          <p:nvPr/>
        </p:nvSpPr>
        <p:spPr>
          <a:xfrm>
            <a:off x="4103121"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如何</a:t>
            </a:r>
            <a:r>
              <a:rPr lang="zh-CN" altLang="en-US" sz="1600" dirty="0">
                <a:solidFill>
                  <a:srgbClr val="FF0000"/>
                </a:solidFill>
                <a:latin typeface="华文楷体" panose="02010600040101010101" pitchFamily="2" charset="-122"/>
                <a:ea typeface="华文楷体" panose="02010600040101010101" pitchFamily="2" charset="-122"/>
              </a:rPr>
              <a:t>落实</a:t>
            </a:r>
            <a:r>
              <a:rPr lang="zh-CN" altLang="en-US" sz="1600" dirty="0">
                <a:solidFill>
                  <a:srgbClr val="000000"/>
                </a:solidFill>
                <a:latin typeface="华文楷体" panose="02010600040101010101" pitchFamily="2" charset="-122"/>
                <a:ea typeface="华文楷体" panose="02010600040101010101" pitchFamily="2" charset="-122"/>
              </a:rPr>
              <a:t>信息化总体方案？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618" name="矩形 50"/>
          <p:cNvSpPr/>
          <p:nvPr/>
        </p:nvSpPr>
        <p:spPr>
          <a:xfrm>
            <a:off x="5720507"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为落实总体方案应搭建怎样的</a:t>
            </a:r>
            <a:r>
              <a:rPr lang="zh-CN" altLang="en-US" sz="1600" dirty="0">
                <a:solidFill>
                  <a:srgbClr val="FF0000"/>
                </a:solidFill>
                <a:latin typeface="华文楷体" panose="02010600040101010101" pitchFamily="2" charset="-122"/>
                <a:ea typeface="华文楷体" panose="02010600040101010101" pitchFamily="2" charset="-122"/>
              </a:rPr>
              <a:t>保障体系</a:t>
            </a:r>
            <a:r>
              <a:rPr lang="zh-CN" altLang="en-US" sz="1600" dirty="0">
                <a:solidFill>
                  <a:srgbClr val="000000"/>
                </a:solidFill>
                <a:latin typeface="华文楷体" panose="02010600040101010101" pitchFamily="2" charset="-122"/>
                <a:ea typeface="华文楷体" panose="02010600040101010101" pitchFamily="2" charset="-122"/>
              </a:rPr>
              <a:t>？</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619" name="矩形 51"/>
          <p:cNvSpPr/>
          <p:nvPr/>
        </p:nvSpPr>
        <p:spPr>
          <a:xfrm>
            <a:off x="7337894"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未来信息化</a:t>
            </a:r>
            <a:r>
              <a:rPr lang="zh-CN" altLang="en-US" sz="1600" dirty="0">
                <a:solidFill>
                  <a:srgbClr val="FF0000"/>
                </a:solidFill>
                <a:latin typeface="华文楷体" panose="02010600040101010101" pitchFamily="2" charset="-122"/>
                <a:ea typeface="华文楷体" panose="02010600040101010101" pitchFamily="2" charset="-122"/>
              </a:rPr>
              <a:t>亟待</a:t>
            </a:r>
            <a:r>
              <a:rPr lang="zh-CN" altLang="en-US" sz="1600" dirty="0">
                <a:solidFill>
                  <a:srgbClr val="000000"/>
                </a:solidFill>
                <a:latin typeface="华文楷体" panose="02010600040101010101" pitchFamily="2" charset="-122"/>
                <a:ea typeface="华文楷体" panose="02010600040101010101" pitchFamily="2" charset="-122"/>
              </a:rPr>
              <a:t>开展的工作有哪些？</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1620" name="Rectangle 35"/>
          <p:cNvSpPr/>
          <p:nvPr/>
        </p:nvSpPr>
        <p:spPr>
          <a:xfrm>
            <a:off x="5640677" y="2721554"/>
            <a:ext cx="1492364" cy="337133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53841"/>
    </mc:Choice>
    <mc:Fallback>
      <p:transition spd="slow" advTm="53841"/>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520" name=""/>
        <p:cNvGrpSpPr/>
        <p:nvPr/>
      </p:nvGrpSpPr>
      <p:grpSpPr>
        <a:xfrm>
          <a:off x="0" y="0"/>
          <a:ext cx="0" cy="0"/>
          <a:chOff x="0" y="0"/>
          <a:chExt cx="0" cy="0"/>
        </a:xfrm>
      </p:grpSpPr>
      <p:sp>
        <p:nvSpPr>
          <p:cNvPr id="1051621" name="Title 1"/>
          <p:cNvSpPr>
            <a:spLocks noGrp="1"/>
          </p:cNvSpPr>
          <p:nvPr>
            <p:ph type="title"/>
          </p:nvPr>
        </p:nvSpPr>
        <p:spPr/>
        <p:txBody>
          <a:bodyPr/>
          <a:p>
            <a:r>
              <a:rPr lang="zh-CN" altLang="en-US" dirty="0"/>
              <a:t>某大型集团信息化总体解决方案落地的各个阶段，存在着不同程度的潜在风险</a:t>
            </a:r>
            <a:endParaRPr lang="en-US" dirty="0"/>
          </a:p>
        </p:txBody>
      </p:sp>
      <p:sp>
        <p:nvSpPr>
          <p:cNvPr id="1051622" name="Oval 13"/>
          <p:cNvSpPr>
            <a:spLocks noChangeArrowheads="1"/>
          </p:cNvSpPr>
          <p:nvPr/>
        </p:nvSpPr>
        <p:spPr bwMode="blackWhite">
          <a:xfrm>
            <a:off x="770162" y="1421174"/>
            <a:ext cx="2555839" cy="1305165"/>
          </a:xfrm>
          <a:prstGeom prst="ellipse">
            <a:avLst/>
          </a:prstGeom>
          <a:solidFill>
            <a:schemeClr val="tx2">
              <a:lumMod val="20000"/>
              <a:lumOff val="80000"/>
            </a:schemeClr>
          </a:solidFill>
          <a:ln w="12700">
            <a:noFill/>
            <a:round/>
          </a:ln>
        </p:spPr>
        <p:txBody>
          <a:bodyPr lIns="91440" tIns="88900" rIns="91440" bIns="88900" anchor="ctr">
            <a:noAutofit/>
          </a:bodyPr>
          <a:p>
            <a:pPr defTabSz="662940">
              <a:lnSpc>
                <a:spcPct val="110000"/>
              </a:lnSpc>
              <a:spcBef>
                <a:spcPts val="255"/>
              </a:spcBef>
            </a:pPr>
            <a:r>
              <a:rPr lang="zh-CN" altLang="en-US" sz="1400" dirty="0">
                <a:solidFill>
                  <a:srgbClr val="000000"/>
                </a:solidFill>
                <a:latin typeface="华文楷体" panose="02010600040101010101" pitchFamily="2" charset="-122"/>
              </a:rPr>
              <a:t>方案落地是哈电信息化模式从分散到整合的重大转型，从管理模式到组织能力都面临重大挑战</a:t>
            </a:r>
            <a:endParaRPr lang="zh-CN" altLang="en-US" sz="1400" dirty="0">
              <a:solidFill>
                <a:srgbClr val="000000"/>
              </a:solidFill>
              <a:latin typeface="华文楷体" panose="02010600040101010101" pitchFamily="2" charset="-122"/>
            </a:endParaRPr>
          </a:p>
        </p:txBody>
      </p:sp>
      <p:sp>
        <p:nvSpPr>
          <p:cNvPr id="1051623" name="Oval 14"/>
          <p:cNvSpPr>
            <a:spLocks noChangeArrowheads="1"/>
          </p:cNvSpPr>
          <p:nvPr/>
        </p:nvSpPr>
        <p:spPr bwMode="blackWhite">
          <a:xfrm>
            <a:off x="743774" y="2987394"/>
            <a:ext cx="2555839" cy="1305165"/>
          </a:xfrm>
          <a:prstGeom prst="ellipse">
            <a:avLst/>
          </a:prstGeom>
          <a:solidFill>
            <a:schemeClr val="tx2">
              <a:lumMod val="20000"/>
              <a:lumOff val="80000"/>
            </a:schemeClr>
          </a:solidFill>
          <a:ln w="12700">
            <a:noFill/>
            <a:round/>
          </a:ln>
        </p:spPr>
        <p:txBody>
          <a:bodyPr lIns="91440" tIns="88900" rIns="91440" bIns="88900" anchor="ctr">
            <a:noAutofit/>
          </a:bodyPr>
          <a:p>
            <a:pPr defTabSz="821055"/>
            <a:r>
              <a:rPr lang="zh-CN" altLang="en-US" sz="1400" kern="0" dirty="0">
                <a:solidFill>
                  <a:srgbClr val="313131"/>
                </a:solidFill>
                <a:latin typeface="华文楷体" panose="02010600040101010101" pitchFamily="2" charset="-122"/>
              </a:rPr>
              <a:t>某大型集团管理和业务都尚处在发展过程中，信息化需求随之发生变化，业务差异较大，个性化需求多样</a:t>
            </a:r>
            <a:endParaRPr lang="en-US" altLang="zh-CN" sz="1400" kern="0" dirty="0">
              <a:solidFill>
                <a:srgbClr val="313131"/>
              </a:solidFill>
              <a:latin typeface="华文楷体" panose="02010600040101010101" pitchFamily="2" charset="-122"/>
            </a:endParaRPr>
          </a:p>
        </p:txBody>
      </p:sp>
      <p:sp>
        <p:nvSpPr>
          <p:cNvPr id="1051624" name="Oval 15"/>
          <p:cNvSpPr>
            <a:spLocks noChangeArrowheads="1"/>
          </p:cNvSpPr>
          <p:nvPr/>
        </p:nvSpPr>
        <p:spPr bwMode="blackWhite">
          <a:xfrm>
            <a:off x="3744144" y="762000"/>
            <a:ext cx="2555839" cy="1305165"/>
          </a:xfrm>
          <a:prstGeom prst="ellipse">
            <a:avLst/>
          </a:prstGeom>
          <a:solidFill>
            <a:schemeClr val="tx2">
              <a:lumMod val="20000"/>
              <a:lumOff val="80000"/>
            </a:schemeClr>
          </a:solidFill>
          <a:ln w="12700">
            <a:noFill/>
            <a:round/>
          </a:ln>
        </p:spPr>
        <p:txBody>
          <a:bodyPr lIns="91440" tIns="0" rIns="91440" bIns="91440" anchor="b" anchorCtr="0">
            <a:noAutofit/>
          </a:bodyPr>
          <a:p>
            <a:pPr defTabSz="821055"/>
            <a:endParaRPr lang="en-US" sz="1400" kern="0" dirty="0">
              <a:solidFill>
                <a:srgbClr val="313131"/>
              </a:solidFill>
              <a:latin typeface="华文楷体" panose="02010600040101010101" pitchFamily="2" charset="-122"/>
              <a:ea typeface="华文楷体" panose="02010600040101010101" pitchFamily="2" charset="-122"/>
            </a:endParaRPr>
          </a:p>
        </p:txBody>
      </p:sp>
      <p:sp>
        <p:nvSpPr>
          <p:cNvPr id="1051625" name="Oval 16"/>
          <p:cNvSpPr>
            <a:spLocks noChangeArrowheads="1"/>
          </p:cNvSpPr>
          <p:nvPr/>
        </p:nvSpPr>
        <p:spPr bwMode="blackWhite">
          <a:xfrm>
            <a:off x="6598180" y="2987394"/>
            <a:ext cx="2787193" cy="1305165"/>
          </a:xfrm>
          <a:prstGeom prst="ellipse">
            <a:avLst/>
          </a:prstGeom>
          <a:solidFill>
            <a:schemeClr val="tx2">
              <a:lumMod val="20000"/>
              <a:lumOff val="80000"/>
            </a:schemeClr>
          </a:solidFill>
          <a:ln w="12700">
            <a:noFill/>
            <a:round/>
          </a:ln>
        </p:spPr>
        <p:txBody>
          <a:bodyPr lIns="274320" tIns="88900" rIns="91440" bIns="88900" anchor="ctr">
            <a:noAutofit/>
          </a:bodyPr>
          <a:p>
            <a:pPr algn="r" defTabSz="821055"/>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626" name="Oval 17"/>
          <p:cNvSpPr>
            <a:spLocks noChangeArrowheads="1"/>
          </p:cNvSpPr>
          <p:nvPr/>
        </p:nvSpPr>
        <p:spPr bwMode="blackWhite">
          <a:xfrm>
            <a:off x="6649414" y="1421174"/>
            <a:ext cx="2555839" cy="1305165"/>
          </a:xfrm>
          <a:prstGeom prst="ellipse">
            <a:avLst/>
          </a:prstGeom>
          <a:solidFill>
            <a:schemeClr val="tx2">
              <a:lumMod val="20000"/>
              <a:lumOff val="80000"/>
            </a:schemeClr>
          </a:solidFill>
          <a:ln w="12700">
            <a:noFill/>
            <a:round/>
          </a:ln>
        </p:spPr>
        <p:txBody>
          <a:bodyPr lIns="274320" tIns="88900" rIns="91440" bIns="88900" anchor="ctr">
            <a:noAutofit/>
          </a:bodyPr>
          <a:p>
            <a:pPr defTabSz="821055"/>
            <a:r>
              <a:rPr lang="zh-CN" altLang="en-US" sz="1400" kern="0" dirty="0">
                <a:solidFill>
                  <a:srgbClr val="313131"/>
                </a:solidFill>
                <a:latin typeface="华文楷体" panose="02010600040101010101" pitchFamily="2" charset="-122"/>
              </a:rPr>
              <a:t>项目实施时可能有些岗位的关键人员还没有到位或没有确定</a:t>
            </a:r>
            <a:endParaRPr lang="en-US" sz="1400" kern="0" dirty="0">
              <a:solidFill>
                <a:srgbClr val="313131"/>
              </a:solidFill>
              <a:latin typeface="华文楷体" panose="02010600040101010101" pitchFamily="2" charset="-122"/>
              <a:ea typeface="华文楷体" panose="02010600040101010101" pitchFamily="2" charset="-122"/>
            </a:endParaRPr>
          </a:p>
        </p:txBody>
      </p:sp>
      <p:cxnSp>
        <p:nvCxnSpPr>
          <p:cNvPr id="3146177" name="Straight Connector 18"/>
          <p:cNvCxnSpPr>
            <a:stCxn id="1051629" idx="5"/>
            <a:endCxn id="1051630" idx="1"/>
          </p:cNvCxnSpPr>
          <p:nvPr/>
        </p:nvCxnSpPr>
        <p:spPr>
          <a:xfrm>
            <a:off x="3953588" y="2673812"/>
            <a:ext cx="2125605" cy="672842"/>
          </a:xfrm>
          <a:prstGeom prst="line">
            <a:avLst/>
          </a:prstGeom>
          <a:noFill/>
          <a:ln w="9525" cap="flat" cmpd="sng" algn="ctr">
            <a:solidFill>
              <a:srgbClr val="8C8C8C"/>
            </a:solidFill>
            <a:prstDash val="solid"/>
          </a:ln>
          <a:effectLst/>
        </p:spPr>
      </p:cxnSp>
      <p:sp>
        <p:nvSpPr>
          <p:cNvPr id="1051627" name="Oval 19"/>
          <p:cNvSpPr>
            <a:spLocks noChangeArrowheads="1"/>
          </p:cNvSpPr>
          <p:nvPr/>
        </p:nvSpPr>
        <p:spPr bwMode="blackWhite">
          <a:xfrm>
            <a:off x="4353744" y="1668365"/>
            <a:ext cx="1311550" cy="669756"/>
          </a:xfrm>
          <a:prstGeom prst="ellipse">
            <a:avLst/>
          </a:prstGeom>
          <a:solidFill>
            <a:schemeClr val="accent4">
              <a:lumMod val="60000"/>
              <a:lumOff val="40000"/>
            </a:schemeClr>
          </a:solidFill>
          <a:ln w="12700">
            <a:noFill/>
            <a:round/>
          </a:ln>
        </p:spPr>
        <p:txBody>
          <a:bodyPr wrap="none" lIns="91440" tIns="88900" rIns="91440" bIns="88900" anchor="ctr">
            <a:noAutofit/>
          </a:bodyPr>
          <a:p>
            <a:pPr algn="ctr" defTabSz="821055"/>
            <a:r>
              <a:rPr lang="zh-CN" altLang="en-US" sz="1400" kern="0" dirty="0">
                <a:solidFill>
                  <a:srgbClr val="FFFFFF"/>
                </a:solidFill>
                <a:latin typeface="华文楷体" panose="02010600040101010101" pitchFamily="2" charset="-122"/>
              </a:rPr>
              <a:t>管理变革</a:t>
            </a:r>
            <a:endParaRPr lang="en-US" altLang="zh-CN" sz="1400" kern="0" dirty="0">
              <a:solidFill>
                <a:srgbClr val="FFFFFF"/>
              </a:solidFill>
              <a:latin typeface="华文楷体" panose="02010600040101010101" pitchFamily="2" charset="-122"/>
            </a:endParaRPr>
          </a:p>
          <a:p>
            <a:pPr algn="ctr" defTabSz="821055"/>
            <a:r>
              <a:rPr lang="zh-CN" altLang="en-US" sz="1400" kern="0" dirty="0">
                <a:solidFill>
                  <a:srgbClr val="FFFFFF"/>
                </a:solidFill>
                <a:latin typeface="华文楷体" panose="02010600040101010101" pitchFamily="2" charset="-122"/>
              </a:rPr>
              <a:t>难推动</a:t>
            </a:r>
            <a:endParaRPr lang="en-US" altLang="zh-CN" sz="1400" kern="0" dirty="0">
              <a:solidFill>
                <a:srgbClr val="FFFFFF"/>
              </a:solidFill>
              <a:latin typeface="华文楷体" panose="02010600040101010101" pitchFamily="2" charset="-122"/>
            </a:endParaRPr>
          </a:p>
        </p:txBody>
      </p:sp>
      <p:sp>
        <p:nvSpPr>
          <p:cNvPr id="1051628" name="Oval 20"/>
          <p:cNvSpPr>
            <a:spLocks noChangeArrowheads="1"/>
          </p:cNvSpPr>
          <p:nvPr/>
        </p:nvSpPr>
        <p:spPr bwMode="blackWhite">
          <a:xfrm>
            <a:off x="5910085" y="2102139"/>
            <a:ext cx="1311550" cy="669756"/>
          </a:xfrm>
          <a:prstGeom prst="ellipse">
            <a:avLst/>
          </a:prstGeom>
          <a:solidFill>
            <a:schemeClr val="accent4">
              <a:lumMod val="60000"/>
              <a:lumOff val="40000"/>
            </a:schemeClr>
          </a:solidFill>
          <a:ln w="12700">
            <a:noFill/>
            <a:round/>
          </a:ln>
        </p:spPr>
        <p:txBody>
          <a:bodyPr lIns="91440" tIns="88900" rIns="91440" bIns="88900" anchor="ctr">
            <a:noAutofit/>
          </a:bodyPr>
          <a:p>
            <a:pPr algn="ctr" defTabSz="821055"/>
            <a:r>
              <a:rPr lang="zh-CN" altLang="en-US" sz="1400" kern="0" dirty="0">
                <a:solidFill>
                  <a:srgbClr val="FFFFFF"/>
                </a:solidFill>
                <a:latin typeface="华文楷体" panose="02010600040101010101" pitchFamily="2" charset="-122"/>
              </a:rPr>
              <a:t>人员保障不足</a:t>
            </a:r>
            <a:endParaRPr lang="en-US" sz="1400" kern="0" dirty="0">
              <a:solidFill>
                <a:srgbClr val="FFFFFF"/>
              </a:solidFill>
              <a:latin typeface="华文楷体" panose="02010600040101010101" pitchFamily="2" charset="-122"/>
              <a:ea typeface="华文楷体" panose="02010600040101010101" pitchFamily="2" charset="-122"/>
            </a:endParaRPr>
          </a:p>
        </p:txBody>
      </p:sp>
      <p:sp>
        <p:nvSpPr>
          <p:cNvPr id="1051629" name="Oval 21"/>
          <p:cNvSpPr>
            <a:spLocks noChangeArrowheads="1"/>
          </p:cNvSpPr>
          <p:nvPr/>
        </p:nvSpPr>
        <p:spPr bwMode="blackWhite">
          <a:xfrm>
            <a:off x="2834110" y="2102139"/>
            <a:ext cx="1311550" cy="669756"/>
          </a:xfrm>
          <a:prstGeom prst="ellipse">
            <a:avLst/>
          </a:prstGeom>
          <a:solidFill>
            <a:schemeClr val="accent4">
              <a:lumMod val="60000"/>
              <a:lumOff val="40000"/>
            </a:schemeClr>
          </a:solidFill>
          <a:ln w="12700">
            <a:noFill/>
            <a:round/>
          </a:ln>
        </p:spPr>
        <p:txBody>
          <a:bodyPr lIns="91440" tIns="88900" rIns="91440" bIns="88900" anchor="ctr">
            <a:noAutofit/>
          </a:bodyPr>
          <a:p>
            <a:pPr algn="ctr" defTabSz="821055"/>
            <a:r>
              <a:rPr lang="zh-CN" altLang="en-US" sz="1400" kern="0" dirty="0">
                <a:solidFill>
                  <a:srgbClr val="FFFFFF"/>
                </a:solidFill>
                <a:latin typeface="华文楷体" panose="02010600040101010101" pitchFamily="2" charset="-122"/>
              </a:rPr>
              <a:t>项目管理经验不足</a:t>
            </a:r>
            <a:endParaRPr lang="en-US" sz="1400" kern="0" dirty="0">
              <a:solidFill>
                <a:srgbClr val="FFFFFF"/>
              </a:solidFill>
              <a:latin typeface="华文楷体" panose="02010600040101010101" pitchFamily="2" charset="-122"/>
              <a:ea typeface="华文楷体" panose="02010600040101010101" pitchFamily="2" charset="-122"/>
            </a:endParaRPr>
          </a:p>
        </p:txBody>
      </p:sp>
      <p:sp>
        <p:nvSpPr>
          <p:cNvPr id="1051630" name="Oval 22"/>
          <p:cNvSpPr>
            <a:spLocks noChangeArrowheads="1"/>
          </p:cNvSpPr>
          <p:nvPr/>
        </p:nvSpPr>
        <p:spPr bwMode="blackWhite">
          <a:xfrm>
            <a:off x="5887121" y="3248570"/>
            <a:ext cx="1311550" cy="669756"/>
          </a:xfrm>
          <a:prstGeom prst="ellipse">
            <a:avLst/>
          </a:prstGeom>
          <a:solidFill>
            <a:schemeClr val="accent4">
              <a:lumMod val="60000"/>
              <a:lumOff val="40000"/>
            </a:schemeClr>
          </a:solidFill>
          <a:ln w="12700">
            <a:noFill/>
            <a:round/>
          </a:ln>
        </p:spPr>
        <p:txBody>
          <a:bodyPr lIns="91440" tIns="88900" rIns="91440" bIns="88900" anchor="ctr">
            <a:noAutofit/>
          </a:bodyPr>
          <a:p>
            <a:pPr algn="ctr" defTabSz="821055"/>
            <a:r>
              <a:rPr lang="zh-CN" altLang="en-US" sz="1400" kern="0" dirty="0">
                <a:solidFill>
                  <a:srgbClr val="FFFFFF"/>
                </a:solidFill>
                <a:latin typeface="华文楷体" panose="02010600040101010101" pitchFamily="2" charset="-122"/>
              </a:rPr>
              <a:t>实施效果不达标</a:t>
            </a:r>
            <a:endParaRPr lang="en-US" sz="1400" kern="0" dirty="0">
              <a:solidFill>
                <a:srgbClr val="FFFFFF"/>
              </a:solidFill>
              <a:latin typeface="华文楷体" panose="02010600040101010101" pitchFamily="2" charset="-122"/>
              <a:ea typeface="华文楷体" panose="02010600040101010101" pitchFamily="2" charset="-122"/>
            </a:endParaRPr>
          </a:p>
        </p:txBody>
      </p:sp>
      <p:sp>
        <p:nvSpPr>
          <p:cNvPr id="1051631" name="Oval 23"/>
          <p:cNvSpPr>
            <a:spLocks noChangeArrowheads="1"/>
          </p:cNvSpPr>
          <p:nvPr/>
        </p:nvSpPr>
        <p:spPr bwMode="blackWhite">
          <a:xfrm>
            <a:off x="2811146" y="3248570"/>
            <a:ext cx="1311550" cy="669756"/>
          </a:xfrm>
          <a:prstGeom prst="ellipse">
            <a:avLst/>
          </a:prstGeom>
          <a:solidFill>
            <a:schemeClr val="accent4">
              <a:lumMod val="60000"/>
              <a:lumOff val="40000"/>
            </a:schemeClr>
          </a:solidFill>
          <a:ln w="12700">
            <a:noFill/>
            <a:round/>
          </a:ln>
        </p:spPr>
        <p:txBody>
          <a:bodyPr lIns="91440" tIns="88900" rIns="91440" bIns="88900" anchor="ctr">
            <a:noAutofit/>
          </a:bodyPr>
          <a:p>
            <a:pPr algn="ctr" defTabSz="821055"/>
            <a:r>
              <a:rPr lang="zh-CN" altLang="en-US" sz="1400" kern="0" dirty="0">
                <a:solidFill>
                  <a:srgbClr val="FFFFFF"/>
                </a:solidFill>
                <a:latin typeface="华文楷体" panose="02010600040101010101" pitchFamily="2" charset="-122"/>
              </a:rPr>
              <a:t>目标偏离初衷</a:t>
            </a:r>
            <a:endParaRPr lang="en-US" sz="1400" kern="0" dirty="0">
              <a:solidFill>
                <a:srgbClr val="FFFFFF"/>
              </a:solidFill>
              <a:latin typeface="华文楷体" panose="02010600040101010101" pitchFamily="2" charset="-122"/>
              <a:ea typeface="华文楷体" panose="02010600040101010101" pitchFamily="2" charset="-122"/>
            </a:endParaRPr>
          </a:p>
        </p:txBody>
      </p:sp>
      <p:cxnSp>
        <p:nvCxnSpPr>
          <p:cNvPr id="3146178" name="Straight Connector 24"/>
          <p:cNvCxnSpPr>
            <a:stCxn id="1051632" idx="4"/>
            <a:endCxn id="1051627" idx="4"/>
          </p:cNvCxnSpPr>
          <p:nvPr/>
        </p:nvCxnSpPr>
        <p:spPr>
          <a:xfrm flipH="1" flipV="1">
            <a:off x="5009519" y="2338121"/>
            <a:ext cx="24580" cy="1139759"/>
          </a:xfrm>
          <a:prstGeom prst="line">
            <a:avLst/>
          </a:prstGeom>
          <a:noFill/>
          <a:ln w="9525" cap="flat" cmpd="sng" algn="ctr">
            <a:solidFill>
              <a:srgbClr val="8C8C8C"/>
            </a:solidFill>
            <a:prstDash val="solid"/>
          </a:ln>
          <a:effectLst/>
        </p:spPr>
      </p:cxnSp>
      <p:cxnSp>
        <p:nvCxnSpPr>
          <p:cNvPr id="3146179" name="Straight Connector 25"/>
          <p:cNvCxnSpPr>
            <a:stCxn id="1051631" idx="7"/>
            <a:endCxn id="1051628" idx="3"/>
          </p:cNvCxnSpPr>
          <p:nvPr/>
        </p:nvCxnSpPr>
        <p:spPr>
          <a:xfrm flipV="1">
            <a:off x="3930624" y="2673812"/>
            <a:ext cx="2171533" cy="672842"/>
          </a:xfrm>
          <a:prstGeom prst="line">
            <a:avLst/>
          </a:prstGeom>
          <a:noFill/>
          <a:ln w="9525" cap="flat" cmpd="sng" algn="ctr">
            <a:solidFill>
              <a:srgbClr val="8C8C8C"/>
            </a:solidFill>
            <a:prstDash val="solid"/>
          </a:ln>
          <a:effectLst/>
        </p:spPr>
      </p:cxnSp>
      <p:sp>
        <p:nvSpPr>
          <p:cNvPr id="1051632" name="Oval 26"/>
          <p:cNvSpPr>
            <a:spLocks noChangeArrowheads="1"/>
          </p:cNvSpPr>
          <p:nvPr/>
        </p:nvSpPr>
        <p:spPr bwMode="blackWhite">
          <a:xfrm>
            <a:off x="4016896" y="2667475"/>
            <a:ext cx="2034405" cy="810405"/>
          </a:xfrm>
          <a:prstGeom prst="ellipse">
            <a:avLst/>
          </a:prstGeom>
          <a:solidFill>
            <a:schemeClr val="accent4"/>
          </a:solidFill>
          <a:ln w="12700">
            <a:noFill/>
            <a:round/>
          </a:ln>
        </p:spPr>
        <p:txBody>
          <a:bodyPr lIns="88900" tIns="88900" rIns="88900" bIns="88900" anchor="ctr">
            <a:noAutofit/>
          </a:bodyPr>
          <a:p>
            <a:pPr algn="ctr" defTabSz="821055"/>
            <a:r>
              <a:rPr lang="zh-CN" altLang="en-US" b="1" kern="0" dirty="0">
                <a:solidFill>
                  <a:prstClr val="white"/>
                </a:solidFill>
                <a:latin typeface="华文楷体" panose="02010600040101010101" pitchFamily="2" charset="-122"/>
              </a:rPr>
              <a:t>方案实施</a:t>
            </a:r>
            <a:endParaRPr lang="en-US" altLang="zh-CN" b="1" kern="0" dirty="0">
              <a:solidFill>
                <a:prstClr val="white"/>
              </a:solidFill>
              <a:latin typeface="华文楷体" panose="02010600040101010101" pitchFamily="2" charset="-122"/>
            </a:endParaRPr>
          </a:p>
          <a:p>
            <a:pPr algn="ctr" defTabSz="821055"/>
            <a:r>
              <a:rPr lang="zh-CN" altLang="en-US" b="1" kern="0" dirty="0">
                <a:solidFill>
                  <a:prstClr val="white"/>
                </a:solidFill>
                <a:latin typeface="华文楷体" panose="02010600040101010101" pitchFamily="2" charset="-122"/>
              </a:rPr>
              <a:t>风险</a:t>
            </a:r>
            <a:endParaRPr lang="en-US" b="1" kern="0" dirty="0">
              <a:solidFill>
                <a:prstClr val="white"/>
              </a:solidFill>
              <a:latin typeface="华文楷体" panose="02010600040101010101" pitchFamily="2" charset="-122"/>
              <a:ea typeface="华文楷体" panose="02010600040101010101" pitchFamily="2" charset="-122"/>
            </a:endParaRPr>
          </a:p>
        </p:txBody>
      </p:sp>
      <p:sp>
        <p:nvSpPr>
          <p:cNvPr id="1051633" name="Down Arrow 6"/>
          <p:cNvSpPr/>
          <p:nvPr/>
        </p:nvSpPr>
        <p:spPr>
          <a:xfrm>
            <a:off x="3286944" y="3810680"/>
            <a:ext cx="3374824" cy="817159"/>
          </a:xfrm>
          <a:prstGeom prst="downArrow">
            <a:avLst/>
          </a:prstGeom>
          <a:solidFill>
            <a:srgbClr val="AAD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000" dirty="0">
              <a:solidFill>
                <a:srgbClr val="000000"/>
              </a:solidFill>
              <a:latin typeface="华文楷体" panose="02010600040101010101" pitchFamily="2" charset="-122"/>
              <a:ea typeface="华文楷体" panose="02010600040101010101" pitchFamily="2" charset="-122"/>
            </a:endParaRPr>
          </a:p>
        </p:txBody>
      </p:sp>
      <p:sp>
        <p:nvSpPr>
          <p:cNvPr id="1051634" name="TextBox 7"/>
          <p:cNvSpPr txBox="1"/>
          <p:nvPr/>
        </p:nvSpPr>
        <p:spPr>
          <a:xfrm>
            <a:off x="2975128" y="4040763"/>
            <a:ext cx="4059559" cy="369332"/>
          </a:xfrm>
          <a:prstGeom prst="rect">
            <a:avLst/>
          </a:prstGeom>
          <a:noFill/>
        </p:spPr>
        <p:txBody>
          <a:bodyPr wrap="square" rtlCol="0">
            <a:spAutoFit/>
          </a:bodyPr>
          <a:p>
            <a:pPr algn="ctr"/>
            <a:r>
              <a:rPr lang="zh-CN" altLang="en-US" dirty="0">
                <a:solidFill>
                  <a:srgbClr val="000000"/>
                </a:solidFill>
                <a:latin typeface="华文楷体" panose="02010600040101010101" pitchFamily="2" charset="-122"/>
              </a:rPr>
              <a:t>应对措施</a:t>
            </a:r>
            <a:endParaRPr lang="en-US" dirty="0">
              <a:solidFill>
                <a:srgbClr val="000000"/>
              </a:solidFill>
              <a:latin typeface="华文楷体" panose="02010600040101010101" pitchFamily="2" charset="-122"/>
              <a:ea typeface="华文楷体" panose="02010600040101010101" pitchFamily="2" charset="-122"/>
            </a:endParaRPr>
          </a:p>
        </p:txBody>
      </p:sp>
      <p:sp>
        <p:nvSpPr>
          <p:cNvPr id="1051635" name="Freeform 5"/>
          <p:cNvSpPr>
            <a:spLocks noChangeAspect="1" noEditPoints="1"/>
          </p:cNvSpPr>
          <p:nvPr/>
        </p:nvSpPr>
        <p:spPr bwMode="auto">
          <a:xfrm>
            <a:off x="6715944" y="1750761"/>
            <a:ext cx="480604" cy="478561"/>
          </a:xfrm>
          <a:custGeom>
            <a:avLst/>
            <a:gdLst>
              <a:gd name="T0" fmla="*/ 630 w 676"/>
              <a:gd name="T1" fmla="*/ 155 h 627"/>
              <a:gd name="T2" fmla="*/ 520 w 676"/>
              <a:gd name="T3" fmla="*/ 160 h 627"/>
              <a:gd name="T4" fmla="*/ 378 w 676"/>
              <a:gd name="T5" fmla="*/ 135 h 627"/>
              <a:gd name="T6" fmla="*/ 299 w 676"/>
              <a:gd name="T7" fmla="*/ 128 h 627"/>
              <a:gd name="T8" fmla="*/ 153 w 676"/>
              <a:gd name="T9" fmla="*/ 171 h 627"/>
              <a:gd name="T10" fmla="*/ 45 w 676"/>
              <a:gd name="T11" fmla="*/ 166 h 627"/>
              <a:gd name="T12" fmla="*/ 0 w 676"/>
              <a:gd name="T13" fmla="*/ 349 h 627"/>
              <a:gd name="T14" fmla="*/ 30 w 676"/>
              <a:gd name="T15" fmla="*/ 349 h 627"/>
              <a:gd name="T16" fmla="*/ 50 w 676"/>
              <a:gd name="T17" fmla="*/ 211 h 627"/>
              <a:gd name="T18" fmla="*/ 81 w 676"/>
              <a:gd name="T19" fmla="*/ 581 h 627"/>
              <a:gd name="T20" fmla="*/ 131 w 676"/>
              <a:gd name="T21" fmla="*/ 541 h 627"/>
              <a:gd name="T22" fmla="*/ 150 w 676"/>
              <a:gd name="T23" fmla="*/ 211 h 627"/>
              <a:gd name="T24" fmla="*/ 165 w 676"/>
              <a:gd name="T25" fmla="*/ 370 h 627"/>
              <a:gd name="T26" fmla="*/ 179 w 676"/>
              <a:gd name="T27" fmla="*/ 187 h 627"/>
              <a:gd name="T28" fmla="*/ 198 w 676"/>
              <a:gd name="T29" fmla="*/ 579 h 627"/>
              <a:gd name="T30" fmla="*/ 271 w 676"/>
              <a:gd name="T31" fmla="*/ 627 h 627"/>
              <a:gd name="T32" fmla="*/ 304 w 676"/>
              <a:gd name="T33" fmla="*/ 187 h 627"/>
              <a:gd name="T34" fmla="*/ 323 w 676"/>
              <a:gd name="T35" fmla="*/ 347 h 627"/>
              <a:gd name="T36" fmla="*/ 350 w 676"/>
              <a:gd name="T37" fmla="*/ 348 h 627"/>
              <a:gd name="T38" fmla="*/ 369 w 676"/>
              <a:gd name="T39" fmla="*/ 196 h 627"/>
              <a:gd name="T40" fmla="*/ 408 w 676"/>
              <a:gd name="T41" fmla="*/ 623 h 627"/>
              <a:gd name="T42" fmla="*/ 479 w 676"/>
              <a:gd name="T43" fmla="*/ 568 h 627"/>
              <a:gd name="T44" fmla="*/ 498 w 676"/>
              <a:gd name="T45" fmla="*/ 196 h 627"/>
              <a:gd name="T46" fmla="*/ 511 w 676"/>
              <a:gd name="T47" fmla="*/ 370 h 627"/>
              <a:gd name="T48" fmla="*/ 528 w 676"/>
              <a:gd name="T49" fmla="*/ 211 h 627"/>
              <a:gd name="T50" fmla="*/ 546 w 676"/>
              <a:gd name="T51" fmla="*/ 529 h 627"/>
              <a:gd name="T52" fmla="*/ 604 w 676"/>
              <a:gd name="T53" fmla="*/ 570 h 627"/>
              <a:gd name="T54" fmla="*/ 628 w 676"/>
              <a:gd name="T55" fmla="*/ 211 h 627"/>
              <a:gd name="T56" fmla="*/ 647 w 676"/>
              <a:gd name="T57" fmla="*/ 352 h 627"/>
              <a:gd name="T58" fmla="*/ 676 w 676"/>
              <a:gd name="T59" fmla="*/ 353 h 627"/>
              <a:gd name="T60" fmla="*/ 630 w 676"/>
              <a:gd name="T61" fmla="*/ 155 h 627"/>
              <a:gd name="T62" fmla="*/ 584 w 676"/>
              <a:gd name="T63" fmla="*/ 135 h 627"/>
              <a:gd name="T64" fmla="*/ 584 w 676"/>
              <a:gd name="T65" fmla="*/ 52 h 627"/>
              <a:gd name="T66" fmla="*/ 584 w 676"/>
              <a:gd name="T67" fmla="*/ 135 h 627"/>
              <a:gd name="T68" fmla="*/ 88 w 676"/>
              <a:gd name="T69" fmla="*/ 147 h 627"/>
              <a:gd name="T70" fmla="*/ 88 w 676"/>
              <a:gd name="T71" fmla="*/ 64 h 627"/>
              <a:gd name="T72" fmla="*/ 88 w 676"/>
              <a:gd name="T73" fmla="*/ 147 h 627"/>
              <a:gd name="T74" fmla="*/ 423 w 676"/>
              <a:gd name="T75" fmla="*/ 115 h 627"/>
              <a:gd name="T76" fmla="*/ 423 w 676"/>
              <a:gd name="T77" fmla="*/ 15 h 627"/>
              <a:gd name="T78" fmla="*/ 423 w 676"/>
              <a:gd name="T79" fmla="*/ 115 h 627"/>
              <a:gd name="T80" fmla="*/ 250 w 676"/>
              <a:gd name="T81" fmla="*/ 100 h 627"/>
              <a:gd name="T82" fmla="*/ 250 w 676"/>
              <a:gd name="T83" fmla="*/ 0 h 627"/>
              <a:gd name="T84" fmla="*/ 250 w 676"/>
              <a:gd name="T85" fmla="*/ 100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6" h="627">
                <a:moveTo>
                  <a:pt x="630" y="155"/>
                </a:moveTo>
                <a:lnTo>
                  <a:pt x="630" y="155"/>
                </a:lnTo>
                <a:lnTo>
                  <a:pt x="538" y="155"/>
                </a:lnTo>
                <a:cubicBezTo>
                  <a:pt x="532" y="155"/>
                  <a:pt x="525" y="157"/>
                  <a:pt x="520" y="160"/>
                </a:cubicBezTo>
                <a:cubicBezTo>
                  <a:pt x="510" y="141"/>
                  <a:pt x="492" y="135"/>
                  <a:pt x="472" y="135"/>
                </a:cubicBezTo>
                <a:lnTo>
                  <a:pt x="378" y="135"/>
                </a:lnTo>
                <a:cubicBezTo>
                  <a:pt x="362" y="135"/>
                  <a:pt x="348" y="135"/>
                  <a:pt x="338" y="148"/>
                </a:cubicBezTo>
                <a:cubicBezTo>
                  <a:pt x="328" y="135"/>
                  <a:pt x="314" y="128"/>
                  <a:pt x="299" y="128"/>
                </a:cubicBezTo>
                <a:lnTo>
                  <a:pt x="204" y="128"/>
                </a:lnTo>
                <a:cubicBezTo>
                  <a:pt x="180" y="128"/>
                  <a:pt x="160" y="146"/>
                  <a:pt x="153" y="171"/>
                </a:cubicBezTo>
                <a:cubicBezTo>
                  <a:pt x="147" y="168"/>
                  <a:pt x="130" y="166"/>
                  <a:pt x="124" y="166"/>
                </a:cubicBezTo>
                <a:lnTo>
                  <a:pt x="45" y="166"/>
                </a:lnTo>
                <a:cubicBezTo>
                  <a:pt x="20" y="166"/>
                  <a:pt x="0" y="190"/>
                  <a:pt x="0" y="220"/>
                </a:cubicBezTo>
                <a:lnTo>
                  <a:pt x="0" y="349"/>
                </a:lnTo>
                <a:cubicBezTo>
                  <a:pt x="0" y="359"/>
                  <a:pt x="2" y="369"/>
                  <a:pt x="15" y="369"/>
                </a:cubicBezTo>
                <a:cubicBezTo>
                  <a:pt x="28" y="369"/>
                  <a:pt x="30" y="359"/>
                  <a:pt x="30" y="349"/>
                </a:cubicBezTo>
                <a:cubicBezTo>
                  <a:pt x="30" y="337"/>
                  <a:pt x="31" y="211"/>
                  <a:pt x="31" y="211"/>
                </a:cubicBezTo>
                <a:lnTo>
                  <a:pt x="50" y="211"/>
                </a:lnTo>
                <a:cubicBezTo>
                  <a:pt x="50" y="211"/>
                  <a:pt x="49" y="530"/>
                  <a:pt x="49" y="546"/>
                </a:cubicBezTo>
                <a:cubicBezTo>
                  <a:pt x="50" y="580"/>
                  <a:pt x="69" y="581"/>
                  <a:pt x="81" y="581"/>
                </a:cubicBezTo>
                <a:lnTo>
                  <a:pt x="101" y="581"/>
                </a:lnTo>
                <a:cubicBezTo>
                  <a:pt x="112" y="581"/>
                  <a:pt x="129" y="580"/>
                  <a:pt x="131" y="541"/>
                </a:cubicBezTo>
                <a:cubicBezTo>
                  <a:pt x="131" y="524"/>
                  <a:pt x="131" y="211"/>
                  <a:pt x="131" y="211"/>
                </a:cubicBezTo>
                <a:lnTo>
                  <a:pt x="150" y="211"/>
                </a:lnTo>
                <a:lnTo>
                  <a:pt x="150" y="353"/>
                </a:lnTo>
                <a:cubicBezTo>
                  <a:pt x="150" y="367"/>
                  <a:pt x="155" y="370"/>
                  <a:pt x="165" y="370"/>
                </a:cubicBezTo>
                <a:cubicBezTo>
                  <a:pt x="175" y="370"/>
                  <a:pt x="180" y="363"/>
                  <a:pt x="180" y="351"/>
                </a:cubicBezTo>
                <a:cubicBezTo>
                  <a:pt x="180" y="344"/>
                  <a:pt x="179" y="187"/>
                  <a:pt x="179" y="187"/>
                </a:cubicBezTo>
                <a:lnTo>
                  <a:pt x="198" y="187"/>
                </a:lnTo>
                <a:cubicBezTo>
                  <a:pt x="198" y="187"/>
                  <a:pt x="198" y="555"/>
                  <a:pt x="198" y="579"/>
                </a:cubicBezTo>
                <a:cubicBezTo>
                  <a:pt x="199" y="620"/>
                  <a:pt x="221" y="627"/>
                  <a:pt x="235" y="627"/>
                </a:cubicBezTo>
                <a:lnTo>
                  <a:pt x="271" y="627"/>
                </a:lnTo>
                <a:cubicBezTo>
                  <a:pt x="285" y="627"/>
                  <a:pt x="303" y="620"/>
                  <a:pt x="305" y="573"/>
                </a:cubicBezTo>
                <a:cubicBezTo>
                  <a:pt x="306" y="554"/>
                  <a:pt x="304" y="187"/>
                  <a:pt x="304" y="187"/>
                </a:cubicBezTo>
                <a:lnTo>
                  <a:pt x="323" y="187"/>
                </a:lnTo>
                <a:lnTo>
                  <a:pt x="323" y="347"/>
                </a:lnTo>
                <a:cubicBezTo>
                  <a:pt x="323" y="363"/>
                  <a:pt x="325" y="369"/>
                  <a:pt x="338" y="369"/>
                </a:cubicBezTo>
                <a:cubicBezTo>
                  <a:pt x="348" y="369"/>
                  <a:pt x="350" y="362"/>
                  <a:pt x="350" y="348"/>
                </a:cubicBezTo>
                <a:cubicBezTo>
                  <a:pt x="350" y="338"/>
                  <a:pt x="351" y="196"/>
                  <a:pt x="351" y="196"/>
                </a:cubicBezTo>
                <a:lnTo>
                  <a:pt x="369" y="196"/>
                </a:lnTo>
                <a:cubicBezTo>
                  <a:pt x="369" y="196"/>
                  <a:pt x="370" y="551"/>
                  <a:pt x="370" y="575"/>
                </a:cubicBezTo>
                <a:cubicBezTo>
                  <a:pt x="371" y="615"/>
                  <a:pt x="395" y="623"/>
                  <a:pt x="408" y="623"/>
                </a:cubicBezTo>
                <a:lnTo>
                  <a:pt x="445" y="623"/>
                </a:lnTo>
                <a:cubicBezTo>
                  <a:pt x="458" y="623"/>
                  <a:pt x="477" y="615"/>
                  <a:pt x="479" y="568"/>
                </a:cubicBezTo>
                <a:cubicBezTo>
                  <a:pt x="480" y="546"/>
                  <a:pt x="479" y="196"/>
                  <a:pt x="479" y="196"/>
                </a:cubicBezTo>
                <a:lnTo>
                  <a:pt x="498" y="196"/>
                </a:lnTo>
                <a:cubicBezTo>
                  <a:pt x="498" y="196"/>
                  <a:pt x="498" y="333"/>
                  <a:pt x="498" y="348"/>
                </a:cubicBezTo>
                <a:cubicBezTo>
                  <a:pt x="498" y="360"/>
                  <a:pt x="501" y="370"/>
                  <a:pt x="511" y="370"/>
                </a:cubicBezTo>
                <a:cubicBezTo>
                  <a:pt x="523" y="370"/>
                  <a:pt x="526" y="365"/>
                  <a:pt x="527" y="354"/>
                </a:cubicBezTo>
                <a:cubicBezTo>
                  <a:pt x="527" y="372"/>
                  <a:pt x="528" y="211"/>
                  <a:pt x="528" y="211"/>
                </a:cubicBezTo>
                <a:lnTo>
                  <a:pt x="546" y="211"/>
                </a:lnTo>
                <a:cubicBezTo>
                  <a:pt x="546" y="211"/>
                  <a:pt x="546" y="524"/>
                  <a:pt x="546" y="529"/>
                </a:cubicBezTo>
                <a:cubicBezTo>
                  <a:pt x="547" y="563"/>
                  <a:pt x="558" y="570"/>
                  <a:pt x="569" y="570"/>
                </a:cubicBezTo>
                <a:lnTo>
                  <a:pt x="604" y="570"/>
                </a:lnTo>
                <a:cubicBezTo>
                  <a:pt x="615" y="570"/>
                  <a:pt x="627" y="563"/>
                  <a:pt x="628" y="524"/>
                </a:cubicBezTo>
                <a:cubicBezTo>
                  <a:pt x="629" y="504"/>
                  <a:pt x="628" y="211"/>
                  <a:pt x="628" y="211"/>
                </a:cubicBezTo>
                <a:lnTo>
                  <a:pt x="647" y="211"/>
                </a:lnTo>
                <a:lnTo>
                  <a:pt x="647" y="352"/>
                </a:lnTo>
                <a:cubicBezTo>
                  <a:pt x="647" y="362"/>
                  <a:pt x="653" y="369"/>
                  <a:pt x="662" y="369"/>
                </a:cubicBezTo>
                <a:cubicBezTo>
                  <a:pt x="671" y="369"/>
                  <a:pt x="676" y="363"/>
                  <a:pt x="676" y="353"/>
                </a:cubicBezTo>
                <a:lnTo>
                  <a:pt x="676" y="215"/>
                </a:lnTo>
                <a:cubicBezTo>
                  <a:pt x="676" y="186"/>
                  <a:pt x="655" y="155"/>
                  <a:pt x="630" y="155"/>
                </a:cubicBezTo>
                <a:close/>
                <a:moveTo>
                  <a:pt x="584" y="135"/>
                </a:moveTo>
                <a:lnTo>
                  <a:pt x="584" y="135"/>
                </a:lnTo>
                <a:cubicBezTo>
                  <a:pt x="607" y="135"/>
                  <a:pt x="626" y="116"/>
                  <a:pt x="626" y="93"/>
                </a:cubicBezTo>
                <a:cubicBezTo>
                  <a:pt x="626" y="70"/>
                  <a:pt x="607" y="52"/>
                  <a:pt x="584" y="52"/>
                </a:cubicBezTo>
                <a:cubicBezTo>
                  <a:pt x="562" y="52"/>
                  <a:pt x="543" y="70"/>
                  <a:pt x="543" y="93"/>
                </a:cubicBezTo>
                <a:cubicBezTo>
                  <a:pt x="543" y="116"/>
                  <a:pt x="562" y="135"/>
                  <a:pt x="584" y="135"/>
                </a:cubicBezTo>
                <a:close/>
                <a:moveTo>
                  <a:pt x="88" y="147"/>
                </a:moveTo>
                <a:lnTo>
                  <a:pt x="88" y="147"/>
                </a:lnTo>
                <a:cubicBezTo>
                  <a:pt x="111" y="147"/>
                  <a:pt x="130" y="128"/>
                  <a:pt x="130" y="105"/>
                </a:cubicBezTo>
                <a:cubicBezTo>
                  <a:pt x="130" y="82"/>
                  <a:pt x="111" y="64"/>
                  <a:pt x="88" y="64"/>
                </a:cubicBezTo>
                <a:cubicBezTo>
                  <a:pt x="65" y="64"/>
                  <a:pt x="47" y="82"/>
                  <a:pt x="47" y="105"/>
                </a:cubicBezTo>
                <a:cubicBezTo>
                  <a:pt x="47" y="128"/>
                  <a:pt x="65" y="147"/>
                  <a:pt x="88" y="147"/>
                </a:cubicBezTo>
                <a:close/>
                <a:moveTo>
                  <a:pt x="423" y="115"/>
                </a:moveTo>
                <a:lnTo>
                  <a:pt x="423" y="115"/>
                </a:lnTo>
                <a:cubicBezTo>
                  <a:pt x="451" y="115"/>
                  <a:pt x="473" y="93"/>
                  <a:pt x="473" y="65"/>
                </a:cubicBezTo>
                <a:cubicBezTo>
                  <a:pt x="473" y="37"/>
                  <a:pt x="451" y="15"/>
                  <a:pt x="423" y="15"/>
                </a:cubicBezTo>
                <a:cubicBezTo>
                  <a:pt x="396" y="15"/>
                  <a:pt x="373" y="37"/>
                  <a:pt x="373" y="65"/>
                </a:cubicBezTo>
                <a:cubicBezTo>
                  <a:pt x="373" y="93"/>
                  <a:pt x="396" y="115"/>
                  <a:pt x="423" y="115"/>
                </a:cubicBezTo>
                <a:close/>
                <a:moveTo>
                  <a:pt x="250" y="100"/>
                </a:moveTo>
                <a:lnTo>
                  <a:pt x="250" y="100"/>
                </a:lnTo>
                <a:cubicBezTo>
                  <a:pt x="277" y="100"/>
                  <a:pt x="300" y="77"/>
                  <a:pt x="300" y="49"/>
                </a:cubicBezTo>
                <a:cubicBezTo>
                  <a:pt x="300" y="22"/>
                  <a:pt x="277" y="0"/>
                  <a:pt x="250" y="0"/>
                </a:cubicBezTo>
                <a:cubicBezTo>
                  <a:pt x="222" y="0"/>
                  <a:pt x="200" y="22"/>
                  <a:pt x="200" y="49"/>
                </a:cubicBezTo>
                <a:cubicBezTo>
                  <a:pt x="200" y="77"/>
                  <a:pt x="222" y="100"/>
                  <a:pt x="250" y="100"/>
                </a:cubicBezTo>
                <a:close/>
              </a:path>
            </a:pathLst>
          </a:custGeom>
          <a:solidFill>
            <a:srgbClr val="002776"/>
          </a:solidFill>
          <a:ln w="0">
            <a:noFill/>
            <a:prstDash val="solid"/>
            <a:round/>
          </a:ln>
        </p:spPr>
        <p:txBody>
          <a:bodyPr vert="horz" wrap="square" lIns="91440" tIns="45720" rIns="91440" bIns="45720" numCol="1" anchor="t" anchorCtr="0" compatLnSpc="1"/>
          <a:p>
            <a:endParaRPr lang="en-US" sz="2000">
              <a:solidFill>
                <a:srgbClr val="000000"/>
              </a:solidFill>
              <a:latin typeface="华文楷体" panose="02010600040101010101" pitchFamily="2" charset="-122"/>
              <a:ea typeface="华文楷体" panose="02010600040101010101" pitchFamily="2" charset="-122"/>
            </a:endParaRPr>
          </a:p>
        </p:txBody>
      </p:sp>
      <p:sp>
        <p:nvSpPr>
          <p:cNvPr id="1051636" name="Freeform 81"/>
          <p:cNvSpPr>
            <a:spLocks noChangeAspect="1" noEditPoints="1"/>
          </p:cNvSpPr>
          <p:nvPr/>
        </p:nvSpPr>
        <p:spPr bwMode="auto">
          <a:xfrm>
            <a:off x="848544" y="3398697"/>
            <a:ext cx="353400" cy="394812"/>
          </a:xfrm>
          <a:custGeom>
            <a:avLst/>
            <a:gdLst>
              <a:gd name="T0" fmla="*/ 396 w 636"/>
              <a:gd name="T1" fmla="*/ 246 h 661"/>
              <a:gd name="T2" fmla="*/ 342 w 636"/>
              <a:gd name="T3" fmla="*/ 299 h 661"/>
              <a:gd name="T4" fmla="*/ 376 w 636"/>
              <a:gd name="T5" fmla="*/ 370 h 661"/>
              <a:gd name="T6" fmla="*/ 186 w 636"/>
              <a:gd name="T7" fmla="*/ 559 h 661"/>
              <a:gd name="T8" fmla="*/ 143 w 636"/>
              <a:gd name="T9" fmla="*/ 585 h 661"/>
              <a:gd name="T10" fmla="*/ 110 w 636"/>
              <a:gd name="T11" fmla="*/ 566 h 661"/>
              <a:gd name="T12" fmla="*/ 89 w 636"/>
              <a:gd name="T13" fmla="*/ 544 h 661"/>
              <a:gd name="T14" fmla="*/ 80 w 636"/>
              <a:gd name="T15" fmla="*/ 497 h 661"/>
              <a:gd name="T16" fmla="*/ 193 w 636"/>
              <a:gd name="T17" fmla="*/ 341 h 661"/>
              <a:gd name="T18" fmla="*/ 24 w 636"/>
              <a:gd name="T19" fmla="*/ 446 h 661"/>
              <a:gd name="T20" fmla="*/ 0 w 636"/>
              <a:gd name="T21" fmla="*/ 512 h 661"/>
              <a:gd name="T22" fmla="*/ 59 w 636"/>
              <a:gd name="T23" fmla="*/ 622 h 661"/>
              <a:gd name="T24" fmla="*/ 143 w 636"/>
              <a:gd name="T25" fmla="*/ 661 h 661"/>
              <a:gd name="T26" fmla="*/ 234 w 636"/>
              <a:gd name="T27" fmla="*/ 617 h 661"/>
              <a:gd name="T28" fmla="*/ 409 w 636"/>
              <a:gd name="T29" fmla="*/ 466 h 661"/>
              <a:gd name="T30" fmla="*/ 451 w 636"/>
              <a:gd name="T31" fmla="*/ 370 h 661"/>
              <a:gd name="T32" fmla="*/ 396 w 636"/>
              <a:gd name="T33" fmla="*/ 246 h 661"/>
              <a:gd name="T34" fmla="*/ 604 w 636"/>
              <a:gd name="T35" fmla="*/ 60 h 661"/>
              <a:gd name="T36" fmla="*/ 499 w 636"/>
              <a:gd name="T37" fmla="*/ 0 h 661"/>
              <a:gd name="T38" fmla="*/ 412 w 636"/>
              <a:gd name="T39" fmla="*/ 43 h 661"/>
              <a:gd name="T40" fmla="*/ 255 w 636"/>
              <a:gd name="T41" fmla="*/ 188 h 661"/>
              <a:gd name="T42" fmla="*/ 213 w 636"/>
              <a:gd name="T43" fmla="*/ 282 h 661"/>
              <a:gd name="T44" fmla="*/ 270 w 636"/>
              <a:gd name="T45" fmla="*/ 389 h 661"/>
              <a:gd name="T46" fmla="*/ 323 w 636"/>
              <a:gd name="T47" fmla="*/ 381 h 661"/>
              <a:gd name="T48" fmla="*/ 315 w 636"/>
              <a:gd name="T49" fmla="*/ 328 h 661"/>
              <a:gd name="T50" fmla="*/ 300 w 636"/>
              <a:gd name="T51" fmla="*/ 312 h 661"/>
              <a:gd name="T52" fmla="*/ 309 w 636"/>
              <a:gd name="T53" fmla="*/ 241 h 661"/>
              <a:gd name="T54" fmla="*/ 482 w 636"/>
              <a:gd name="T55" fmla="*/ 82 h 661"/>
              <a:gd name="T56" fmla="*/ 526 w 636"/>
              <a:gd name="T57" fmla="*/ 89 h 661"/>
              <a:gd name="T58" fmla="*/ 530 w 636"/>
              <a:gd name="T59" fmla="*/ 92 h 661"/>
              <a:gd name="T60" fmla="*/ 561 w 636"/>
              <a:gd name="T61" fmla="*/ 138 h 661"/>
              <a:gd name="T62" fmla="*/ 458 w 636"/>
              <a:gd name="T63" fmla="*/ 248 h 661"/>
              <a:gd name="T64" fmla="*/ 511 w 636"/>
              <a:gd name="T65" fmla="*/ 301 h 661"/>
              <a:gd name="T66" fmla="*/ 616 w 636"/>
              <a:gd name="T67" fmla="*/ 196 h 661"/>
              <a:gd name="T68" fmla="*/ 604 w 636"/>
              <a:gd name="T69" fmla="*/ 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6" h="661">
                <a:moveTo>
                  <a:pt x="396" y="246"/>
                </a:moveTo>
                <a:lnTo>
                  <a:pt x="396" y="246"/>
                </a:lnTo>
                <a:cubicBezTo>
                  <a:pt x="381" y="231"/>
                  <a:pt x="357" y="231"/>
                  <a:pt x="342" y="246"/>
                </a:cubicBezTo>
                <a:cubicBezTo>
                  <a:pt x="328" y="261"/>
                  <a:pt x="328" y="285"/>
                  <a:pt x="342" y="299"/>
                </a:cubicBezTo>
                <a:cubicBezTo>
                  <a:pt x="343" y="301"/>
                  <a:pt x="353" y="311"/>
                  <a:pt x="361" y="324"/>
                </a:cubicBezTo>
                <a:cubicBezTo>
                  <a:pt x="369" y="338"/>
                  <a:pt x="376" y="356"/>
                  <a:pt x="376" y="370"/>
                </a:cubicBezTo>
                <a:cubicBezTo>
                  <a:pt x="375" y="383"/>
                  <a:pt x="372" y="395"/>
                  <a:pt x="357" y="411"/>
                </a:cubicBezTo>
                <a:lnTo>
                  <a:pt x="186" y="559"/>
                </a:lnTo>
                <a:cubicBezTo>
                  <a:pt x="178" y="566"/>
                  <a:pt x="172" y="572"/>
                  <a:pt x="164" y="577"/>
                </a:cubicBezTo>
                <a:cubicBezTo>
                  <a:pt x="156" y="582"/>
                  <a:pt x="149" y="585"/>
                  <a:pt x="143" y="585"/>
                </a:cubicBezTo>
                <a:cubicBezTo>
                  <a:pt x="137" y="585"/>
                  <a:pt x="128" y="584"/>
                  <a:pt x="111" y="567"/>
                </a:cubicBezTo>
                <a:lnTo>
                  <a:pt x="110" y="566"/>
                </a:lnTo>
                <a:lnTo>
                  <a:pt x="108" y="564"/>
                </a:lnTo>
                <a:cubicBezTo>
                  <a:pt x="107" y="563"/>
                  <a:pt x="97" y="555"/>
                  <a:pt x="89" y="544"/>
                </a:cubicBezTo>
                <a:cubicBezTo>
                  <a:pt x="80" y="533"/>
                  <a:pt x="75" y="520"/>
                  <a:pt x="75" y="512"/>
                </a:cubicBezTo>
                <a:cubicBezTo>
                  <a:pt x="75" y="507"/>
                  <a:pt x="76" y="504"/>
                  <a:pt x="80" y="497"/>
                </a:cubicBezTo>
                <a:lnTo>
                  <a:pt x="191" y="395"/>
                </a:lnTo>
                <a:cubicBezTo>
                  <a:pt x="206" y="380"/>
                  <a:pt x="207" y="356"/>
                  <a:pt x="193" y="341"/>
                </a:cubicBezTo>
                <a:cubicBezTo>
                  <a:pt x="178" y="326"/>
                  <a:pt x="155" y="325"/>
                  <a:pt x="139" y="339"/>
                </a:cubicBezTo>
                <a:lnTo>
                  <a:pt x="24" y="446"/>
                </a:lnTo>
                <a:lnTo>
                  <a:pt x="22" y="448"/>
                </a:lnTo>
                <a:cubicBezTo>
                  <a:pt x="7" y="468"/>
                  <a:pt x="0" y="491"/>
                  <a:pt x="0" y="512"/>
                </a:cubicBezTo>
                <a:cubicBezTo>
                  <a:pt x="0" y="548"/>
                  <a:pt x="17" y="575"/>
                  <a:pt x="31" y="593"/>
                </a:cubicBezTo>
                <a:cubicBezTo>
                  <a:pt x="43" y="608"/>
                  <a:pt x="54" y="618"/>
                  <a:pt x="59" y="622"/>
                </a:cubicBezTo>
                <a:cubicBezTo>
                  <a:pt x="84" y="647"/>
                  <a:pt x="114" y="661"/>
                  <a:pt x="142" y="661"/>
                </a:cubicBezTo>
                <a:lnTo>
                  <a:pt x="143" y="661"/>
                </a:lnTo>
                <a:cubicBezTo>
                  <a:pt x="169" y="660"/>
                  <a:pt x="191" y="650"/>
                  <a:pt x="206" y="640"/>
                </a:cubicBezTo>
                <a:cubicBezTo>
                  <a:pt x="221" y="630"/>
                  <a:pt x="232" y="619"/>
                  <a:pt x="234" y="617"/>
                </a:cubicBezTo>
                <a:lnTo>
                  <a:pt x="234" y="617"/>
                </a:lnTo>
                <a:lnTo>
                  <a:pt x="409" y="466"/>
                </a:lnTo>
                <a:lnTo>
                  <a:pt x="409" y="465"/>
                </a:lnTo>
                <a:cubicBezTo>
                  <a:pt x="439" y="437"/>
                  <a:pt x="452" y="401"/>
                  <a:pt x="451" y="370"/>
                </a:cubicBezTo>
                <a:cubicBezTo>
                  <a:pt x="451" y="333"/>
                  <a:pt x="436" y="303"/>
                  <a:pt x="423" y="282"/>
                </a:cubicBezTo>
                <a:cubicBezTo>
                  <a:pt x="410" y="260"/>
                  <a:pt x="397" y="247"/>
                  <a:pt x="396" y="246"/>
                </a:cubicBezTo>
                <a:close/>
                <a:moveTo>
                  <a:pt x="604" y="60"/>
                </a:moveTo>
                <a:lnTo>
                  <a:pt x="604" y="60"/>
                </a:lnTo>
                <a:cubicBezTo>
                  <a:pt x="593" y="46"/>
                  <a:pt x="582" y="37"/>
                  <a:pt x="577" y="33"/>
                </a:cubicBezTo>
                <a:cubicBezTo>
                  <a:pt x="553" y="11"/>
                  <a:pt x="525" y="0"/>
                  <a:pt x="499" y="0"/>
                </a:cubicBezTo>
                <a:cubicBezTo>
                  <a:pt x="473" y="0"/>
                  <a:pt x="452" y="10"/>
                  <a:pt x="438" y="20"/>
                </a:cubicBezTo>
                <a:cubicBezTo>
                  <a:pt x="424" y="30"/>
                  <a:pt x="414" y="41"/>
                  <a:pt x="412" y="43"/>
                </a:cubicBezTo>
                <a:lnTo>
                  <a:pt x="411" y="43"/>
                </a:lnTo>
                <a:lnTo>
                  <a:pt x="255" y="188"/>
                </a:lnTo>
                <a:lnTo>
                  <a:pt x="254" y="189"/>
                </a:lnTo>
                <a:cubicBezTo>
                  <a:pt x="226" y="219"/>
                  <a:pt x="213" y="252"/>
                  <a:pt x="213" y="282"/>
                </a:cubicBezTo>
                <a:cubicBezTo>
                  <a:pt x="213" y="317"/>
                  <a:pt x="228" y="344"/>
                  <a:pt x="242" y="361"/>
                </a:cubicBezTo>
                <a:cubicBezTo>
                  <a:pt x="256" y="378"/>
                  <a:pt x="268" y="388"/>
                  <a:pt x="270" y="389"/>
                </a:cubicBezTo>
                <a:cubicBezTo>
                  <a:pt x="277" y="394"/>
                  <a:pt x="285" y="396"/>
                  <a:pt x="292" y="396"/>
                </a:cubicBezTo>
                <a:cubicBezTo>
                  <a:pt x="304" y="396"/>
                  <a:pt x="316" y="391"/>
                  <a:pt x="323" y="381"/>
                </a:cubicBezTo>
                <a:cubicBezTo>
                  <a:pt x="335" y="364"/>
                  <a:pt x="332" y="340"/>
                  <a:pt x="315" y="328"/>
                </a:cubicBezTo>
                <a:cubicBezTo>
                  <a:pt x="315" y="328"/>
                  <a:pt x="315" y="328"/>
                  <a:pt x="315" y="328"/>
                </a:cubicBezTo>
                <a:cubicBezTo>
                  <a:pt x="315" y="328"/>
                  <a:pt x="315" y="328"/>
                  <a:pt x="315" y="328"/>
                </a:cubicBezTo>
                <a:cubicBezTo>
                  <a:pt x="313" y="327"/>
                  <a:pt x="306" y="321"/>
                  <a:pt x="300" y="312"/>
                </a:cubicBezTo>
                <a:cubicBezTo>
                  <a:pt x="293" y="303"/>
                  <a:pt x="288" y="293"/>
                  <a:pt x="289" y="282"/>
                </a:cubicBezTo>
                <a:cubicBezTo>
                  <a:pt x="289" y="273"/>
                  <a:pt x="291" y="261"/>
                  <a:pt x="309" y="241"/>
                </a:cubicBezTo>
                <a:lnTo>
                  <a:pt x="462" y="99"/>
                </a:lnTo>
                <a:cubicBezTo>
                  <a:pt x="469" y="93"/>
                  <a:pt x="475" y="87"/>
                  <a:pt x="482" y="82"/>
                </a:cubicBezTo>
                <a:cubicBezTo>
                  <a:pt x="489" y="77"/>
                  <a:pt x="495" y="75"/>
                  <a:pt x="499" y="75"/>
                </a:cubicBezTo>
                <a:cubicBezTo>
                  <a:pt x="504" y="75"/>
                  <a:pt x="512" y="76"/>
                  <a:pt x="526" y="89"/>
                </a:cubicBezTo>
                <a:lnTo>
                  <a:pt x="528" y="91"/>
                </a:lnTo>
                <a:lnTo>
                  <a:pt x="530" y="92"/>
                </a:lnTo>
                <a:cubicBezTo>
                  <a:pt x="531" y="93"/>
                  <a:pt x="540" y="101"/>
                  <a:pt x="548" y="110"/>
                </a:cubicBezTo>
                <a:cubicBezTo>
                  <a:pt x="556" y="120"/>
                  <a:pt x="561" y="132"/>
                  <a:pt x="561" y="138"/>
                </a:cubicBezTo>
                <a:cubicBezTo>
                  <a:pt x="560" y="141"/>
                  <a:pt x="560" y="144"/>
                  <a:pt x="557" y="149"/>
                </a:cubicBezTo>
                <a:lnTo>
                  <a:pt x="458" y="248"/>
                </a:lnTo>
                <a:cubicBezTo>
                  <a:pt x="443" y="263"/>
                  <a:pt x="443" y="287"/>
                  <a:pt x="458" y="301"/>
                </a:cubicBezTo>
                <a:cubicBezTo>
                  <a:pt x="473" y="316"/>
                  <a:pt x="497" y="316"/>
                  <a:pt x="511" y="301"/>
                </a:cubicBezTo>
                <a:lnTo>
                  <a:pt x="615" y="198"/>
                </a:lnTo>
                <a:lnTo>
                  <a:pt x="616" y="196"/>
                </a:lnTo>
                <a:cubicBezTo>
                  <a:pt x="630" y="178"/>
                  <a:pt x="636" y="157"/>
                  <a:pt x="636" y="138"/>
                </a:cubicBezTo>
                <a:cubicBezTo>
                  <a:pt x="636" y="102"/>
                  <a:pt x="618" y="77"/>
                  <a:pt x="604" y="60"/>
                </a:cubicBezTo>
                <a:close/>
              </a:path>
            </a:pathLst>
          </a:custGeom>
          <a:solidFill>
            <a:srgbClr val="002776"/>
          </a:solidFill>
          <a:ln w="0">
            <a:noFill/>
            <a:prstDash val="solid"/>
            <a:round/>
          </a:ln>
        </p:spPr>
        <p:txBody>
          <a:bodyPr vert="horz" wrap="square" lIns="91440" tIns="45720" rIns="91440" bIns="45720" numCol="1" anchor="t" anchorCtr="0" compatLnSpc="1"/>
          <a:p>
            <a:endParaRPr lang="en-US" sz="2000">
              <a:solidFill>
                <a:srgbClr val="000000"/>
              </a:solidFill>
              <a:latin typeface="华文楷体" panose="02010600040101010101" pitchFamily="2" charset="-122"/>
              <a:ea typeface="华文楷体" panose="02010600040101010101" pitchFamily="2" charset="-122"/>
            </a:endParaRPr>
          </a:p>
        </p:txBody>
      </p:sp>
      <p:sp>
        <p:nvSpPr>
          <p:cNvPr id="1051637" name="Freeform 9"/>
          <p:cNvSpPr>
            <a:spLocks noChangeAspect="1" noEditPoints="1"/>
          </p:cNvSpPr>
          <p:nvPr/>
        </p:nvSpPr>
        <p:spPr bwMode="auto">
          <a:xfrm>
            <a:off x="921121" y="1833158"/>
            <a:ext cx="384623" cy="395504"/>
          </a:xfrm>
          <a:custGeom>
            <a:avLst/>
            <a:gdLst>
              <a:gd name="T0" fmla="*/ 3361 w 3383"/>
              <a:gd name="T1" fmla="*/ 2573 h 3220"/>
              <a:gd name="T2" fmla="*/ 2876 w 3383"/>
              <a:gd name="T3" fmla="*/ 2122 h 3220"/>
              <a:gd name="T4" fmla="*/ 1995 w 3383"/>
              <a:gd name="T5" fmla="*/ 1483 h 3220"/>
              <a:gd name="T6" fmla="*/ 1389 w 3383"/>
              <a:gd name="T7" fmla="*/ 581 h 3220"/>
              <a:gd name="T8" fmla="*/ 911 w 3383"/>
              <a:gd name="T9" fmla="*/ 34 h 3220"/>
              <a:gd name="T10" fmla="*/ 685 w 3383"/>
              <a:gd name="T11" fmla="*/ 20 h 3220"/>
              <a:gd name="T12" fmla="*/ 818 w 3383"/>
              <a:gd name="T13" fmla="*/ 261 h 3220"/>
              <a:gd name="T14" fmla="*/ 933 w 3383"/>
              <a:gd name="T15" fmla="*/ 605 h 3220"/>
              <a:gd name="T16" fmla="*/ 631 w 3383"/>
              <a:gd name="T17" fmla="*/ 847 h 3220"/>
              <a:gd name="T18" fmla="*/ 418 w 3383"/>
              <a:gd name="T19" fmla="*/ 661 h 3220"/>
              <a:gd name="T20" fmla="*/ 220 w 3383"/>
              <a:gd name="T21" fmla="*/ 485 h 3220"/>
              <a:gd name="T22" fmla="*/ 191 w 3383"/>
              <a:gd name="T23" fmla="*/ 755 h 3220"/>
              <a:gd name="T24" fmla="*/ 737 w 3383"/>
              <a:gd name="T25" fmla="*/ 1233 h 3220"/>
              <a:gd name="T26" fmla="*/ 1640 w 3383"/>
              <a:gd name="T27" fmla="*/ 1839 h 3220"/>
              <a:gd name="T28" fmla="*/ 2278 w 3383"/>
              <a:gd name="T29" fmla="*/ 2720 h 3220"/>
              <a:gd name="T30" fmla="*/ 2730 w 3383"/>
              <a:gd name="T31" fmla="*/ 3204 h 3220"/>
              <a:gd name="T32" fmla="*/ 2948 w 3383"/>
              <a:gd name="T33" fmla="*/ 3197 h 3220"/>
              <a:gd name="T34" fmla="*/ 2849 w 3383"/>
              <a:gd name="T35" fmla="*/ 2969 h 3220"/>
              <a:gd name="T36" fmla="*/ 2726 w 3383"/>
              <a:gd name="T37" fmla="*/ 2689 h 3220"/>
              <a:gd name="T38" fmla="*/ 2940 w 3383"/>
              <a:gd name="T39" fmla="*/ 2527 h 3220"/>
              <a:gd name="T40" fmla="*/ 3125 w 3383"/>
              <a:gd name="T41" fmla="*/ 2692 h 3220"/>
              <a:gd name="T42" fmla="*/ 3297 w 3383"/>
              <a:gd name="T43" fmla="*/ 2848 h 3220"/>
              <a:gd name="T44" fmla="*/ 3361 w 3383"/>
              <a:gd name="T45" fmla="*/ 2573 h 3220"/>
              <a:gd name="T46" fmla="*/ 1159 w 3383"/>
              <a:gd name="T47" fmla="*/ 2390 h 3220"/>
              <a:gd name="T48" fmla="*/ 1093 w 3383"/>
              <a:gd name="T49" fmla="*/ 2324 h 3220"/>
              <a:gd name="T50" fmla="*/ 529 w 3383"/>
              <a:gd name="T51" fmla="*/ 3021 h 3220"/>
              <a:gd name="T52" fmla="*/ 1159 w 3383"/>
              <a:gd name="T53" fmla="*/ 2390 h 3220"/>
              <a:gd name="T54" fmla="*/ 867 w 3383"/>
              <a:gd name="T55" fmla="*/ 2098 h 3220"/>
              <a:gd name="T56" fmla="*/ 169 w 3383"/>
              <a:gd name="T57" fmla="*/ 2662 h 3220"/>
              <a:gd name="T58" fmla="*/ 867 w 3383"/>
              <a:gd name="T59" fmla="*/ 2098 h 3220"/>
              <a:gd name="T60" fmla="*/ 1566 w 3383"/>
              <a:gd name="T61" fmla="*/ 1913 h 3220"/>
              <a:gd name="T62" fmla="*/ 1635 w 3383"/>
              <a:gd name="T63" fmla="*/ 1982 h 3220"/>
              <a:gd name="T64" fmla="*/ 1011 w 3383"/>
              <a:gd name="T65" fmla="*/ 2719 h 3220"/>
              <a:gd name="T66" fmla="*/ 546 w 3383"/>
              <a:gd name="T67" fmla="*/ 3157 h 3220"/>
              <a:gd name="T68" fmla="*/ 47 w 3383"/>
              <a:gd name="T69" fmla="*/ 2605 h 3220"/>
              <a:gd name="T70" fmla="*/ 1003 w 3383"/>
              <a:gd name="T71" fmla="*/ 1711 h 3220"/>
              <a:gd name="T72" fmla="*/ 1566 w 3383"/>
              <a:gd name="T73" fmla="*/ 1913 h 3220"/>
              <a:gd name="T74" fmla="*/ 1849 w 3383"/>
              <a:gd name="T75" fmla="*/ 1186 h 3220"/>
              <a:gd name="T76" fmla="*/ 2715 w 3383"/>
              <a:gd name="T77" fmla="*/ 319 h 3220"/>
              <a:gd name="T78" fmla="*/ 3046 w 3383"/>
              <a:gd name="T79" fmla="*/ 0 h 3220"/>
              <a:gd name="T80" fmla="*/ 2971 w 3383"/>
              <a:gd name="T81" fmla="*/ 514 h 3220"/>
              <a:gd name="T82" fmla="*/ 2004 w 3383"/>
              <a:gd name="T83" fmla="*/ 1344 h 3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83" h="3220">
                <a:moveTo>
                  <a:pt x="3361" y="2573"/>
                </a:moveTo>
                <a:lnTo>
                  <a:pt x="3361" y="2573"/>
                </a:lnTo>
                <a:cubicBezTo>
                  <a:pt x="3338" y="2480"/>
                  <a:pt x="3265" y="2350"/>
                  <a:pt x="3199" y="2283"/>
                </a:cubicBezTo>
                <a:cubicBezTo>
                  <a:pt x="3132" y="2217"/>
                  <a:pt x="2987" y="2144"/>
                  <a:pt x="2876" y="2122"/>
                </a:cubicBezTo>
                <a:cubicBezTo>
                  <a:pt x="2766" y="2100"/>
                  <a:pt x="2639" y="2064"/>
                  <a:pt x="2595" y="2043"/>
                </a:cubicBezTo>
                <a:cubicBezTo>
                  <a:pt x="2551" y="2021"/>
                  <a:pt x="2281" y="1769"/>
                  <a:pt x="1995" y="1483"/>
                </a:cubicBezTo>
                <a:cubicBezTo>
                  <a:pt x="1709" y="1197"/>
                  <a:pt x="1457" y="927"/>
                  <a:pt x="1436" y="883"/>
                </a:cubicBezTo>
                <a:cubicBezTo>
                  <a:pt x="1415" y="840"/>
                  <a:pt x="1393" y="704"/>
                  <a:pt x="1389" y="581"/>
                </a:cubicBezTo>
                <a:cubicBezTo>
                  <a:pt x="1384" y="458"/>
                  <a:pt x="1318" y="295"/>
                  <a:pt x="1243" y="219"/>
                </a:cubicBezTo>
                <a:cubicBezTo>
                  <a:pt x="1167" y="144"/>
                  <a:pt x="1018" y="60"/>
                  <a:pt x="911" y="34"/>
                </a:cubicBezTo>
                <a:cubicBezTo>
                  <a:pt x="845" y="18"/>
                  <a:pt x="781" y="10"/>
                  <a:pt x="738" y="10"/>
                </a:cubicBezTo>
                <a:cubicBezTo>
                  <a:pt x="711" y="10"/>
                  <a:pt x="692" y="13"/>
                  <a:pt x="685" y="20"/>
                </a:cubicBezTo>
                <a:cubicBezTo>
                  <a:pt x="667" y="38"/>
                  <a:pt x="648" y="57"/>
                  <a:pt x="642" y="63"/>
                </a:cubicBezTo>
                <a:cubicBezTo>
                  <a:pt x="636" y="69"/>
                  <a:pt x="715" y="158"/>
                  <a:pt x="818" y="261"/>
                </a:cubicBezTo>
                <a:cubicBezTo>
                  <a:pt x="920" y="364"/>
                  <a:pt x="1004" y="460"/>
                  <a:pt x="1004" y="475"/>
                </a:cubicBezTo>
                <a:cubicBezTo>
                  <a:pt x="1003" y="490"/>
                  <a:pt x="971" y="548"/>
                  <a:pt x="933" y="605"/>
                </a:cubicBezTo>
                <a:cubicBezTo>
                  <a:pt x="895" y="661"/>
                  <a:pt x="818" y="739"/>
                  <a:pt x="761" y="777"/>
                </a:cubicBezTo>
                <a:cubicBezTo>
                  <a:pt x="705" y="815"/>
                  <a:pt x="646" y="847"/>
                  <a:pt x="631" y="847"/>
                </a:cubicBezTo>
                <a:lnTo>
                  <a:pt x="631" y="847"/>
                </a:lnTo>
                <a:cubicBezTo>
                  <a:pt x="616" y="847"/>
                  <a:pt x="520" y="764"/>
                  <a:pt x="418" y="661"/>
                </a:cubicBezTo>
                <a:cubicBezTo>
                  <a:pt x="319" y="562"/>
                  <a:pt x="232" y="485"/>
                  <a:pt x="221" y="485"/>
                </a:cubicBezTo>
                <a:cubicBezTo>
                  <a:pt x="220" y="485"/>
                  <a:pt x="220" y="485"/>
                  <a:pt x="220" y="485"/>
                </a:cubicBezTo>
                <a:cubicBezTo>
                  <a:pt x="213" y="491"/>
                  <a:pt x="194" y="511"/>
                  <a:pt x="176" y="529"/>
                </a:cubicBezTo>
                <a:cubicBezTo>
                  <a:pt x="158" y="547"/>
                  <a:pt x="165" y="648"/>
                  <a:pt x="191" y="755"/>
                </a:cubicBezTo>
                <a:cubicBezTo>
                  <a:pt x="217" y="861"/>
                  <a:pt x="300" y="1010"/>
                  <a:pt x="376" y="1086"/>
                </a:cubicBezTo>
                <a:cubicBezTo>
                  <a:pt x="452" y="1162"/>
                  <a:pt x="614" y="1228"/>
                  <a:pt x="737" y="1233"/>
                </a:cubicBezTo>
                <a:cubicBezTo>
                  <a:pt x="860" y="1237"/>
                  <a:pt x="996" y="1258"/>
                  <a:pt x="1040" y="1280"/>
                </a:cubicBezTo>
                <a:cubicBezTo>
                  <a:pt x="1084" y="1301"/>
                  <a:pt x="1354" y="1553"/>
                  <a:pt x="1640" y="1839"/>
                </a:cubicBezTo>
                <a:cubicBezTo>
                  <a:pt x="1926" y="2125"/>
                  <a:pt x="2178" y="2395"/>
                  <a:pt x="2199" y="2439"/>
                </a:cubicBezTo>
                <a:cubicBezTo>
                  <a:pt x="2220" y="2483"/>
                  <a:pt x="2256" y="2609"/>
                  <a:pt x="2278" y="2720"/>
                </a:cubicBezTo>
                <a:cubicBezTo>
                  <a:pt x="2300" y="2831"/>
                  <a:pt x="2373" y="2976"/>
                  <a:pt x="2440" y="3042"/>
                </a:cubicBezTo>
                <a:cubicBezTo>
                  <a:pt x="2506" y="3109"/>
                  <a:pt x="2637" y="3182"/>
                  <a:pt x="2730" y="3204"/>
                </a:cubicBezTo>
                <a:cubicBezTo>
                  <a:pt x="2771" y="3214"/>
                  <a:pt x="2814" y="3220"/>
                  <a:pt x="2850" y="3220"/>
                </a:cubicBezTo>
                <a:cubicBezTo>
                  <a:pt x="2896" y="3220"/>
                  <a:pt x="2933" y="3212"/>
                  <a:pt x="2948" y="3197"/>
                </a:cubicBezTo>
                <a:cubicBezTo>
                  <a:pt x="2975" y="3170"/>
                  <a:pt x="3000" y="3144"/>
                  <a:pt x="3005" y="3140"/>
                </a:cubicBezTo>
                <a:cubicBezTo>
                  <a:pt x="3009" y="3136"/>
                  <a:pt x="2939" y="3059"/>
                  <a:pt x="2849" y="2969"/>
                </a:cubicBezTo>
                <a:cubicBezTo>
                  <a:pt x="2758" y="2879"/>
                  <a:pt x="2684" y="2796"/>
                  <a:pt x="2683" y="2784"/>
                </a:cubicBezTo>
                <a:cubicBezTo>
                  <a:pt x="2682" y="2773"/>
                  <a:pt x="2701" y="2730"/>
                  <a:pt x="2726" y="2689"/>
                </a:cubicBezTo>
                <a:cubicBezTo>
                  <a:pt x="2751" y="2648"/>
                  <a:pt x="2804" y="2595"/>
                  <a:pt x="2845" y="2570"/>
                </a:cubicBezTo>
                <a:cubicBezTo>
                  <a:pt x="2885" y="2546"/>
                  <a:pt x="2927" y="2527"/>
                  <a:pt x="2940" y="2527"/>
                </a:cubicBezTo>
                <a:cubicBezTo>
                  <a:pt x="2940" y="2527"/>
                  <a:pt x="2940" y="2527"/>
                  <a:pt x="2940" y="2527"/>
                </a:cubicBezTo>
                <a:cubicBezTo>
                  <a:pt x="2952" y="2528"/>
                  <a:pt x="3035" y="2602"/>
                  <a:pt x="3125" y="2692"/>
                </a:cubicBezTo>
                <a:cubicBezTo>
                  <a:pt x="3213" y="2780"/>
                  <a:pt x="3288" y="2848"/>
                  <a:pt x="3296" y="2848"/>
                </a:cubicBezTo>
                <a:cubicBezTo>
                  <a:pt x="3296" y="2848"/>
                  <a:pt x="3297" y="2848"/>
                  <a:pt x="3297" y="2848"/>
                </a:cubicBezTo>
                <a:cubicBezTo>
                  <a:pt x="3301" y="2844"/>
                  <a:pt x="3326" y="2819"/>
                  <a:pt x="3353" y="2792"/>
                </a:cubicBezTo>
                <a:cubicBezTo>
                  <a:pt x="3380" y="2765"/>
                  <a:pt x="3383" y="2667"/>
                  <a:pt x="3361" y="2573"/>
                </a:cubicBezTo>
                <a:lnTo>
                  <a:pt x="3361" y="2573"/>
                </a:lnTo>
                <a:close/>
                <a:moveTo>
                  <a:pt x="1159" y="2390"/>
                </a:moveTo>
                <a:lnTo>
                  <a:pt x="1159" y="2390"/>
                </a:lnTo>
                <a:lnTo>
                  <a:pt x="1093" y="2324"/>
                </a:lnTo>
                <a:lnTo>
                  <a:pt x="443" y="2973"/>
                </a:lnTo>
                <a:lnTo>
                  <a:pt x="529" y="3021"/>
                </a:lnTo>
                <a:lnTo>
                  <a:pt x="1159" y="2390"/>
                </a:lnTo>
                <a:lnTo>
                  <a:pt x="1159" y="2390"/>
                </a:lnTo>
                <a:close/>
                <a:moveTo>
                  <a:pt x="867" y="2098"/>
                </a:moveTo>
                <a:lnTo>
                  <a:pt x="867" y="2098"/>
                </a:lnTo>
                <a:lnTo>
                  <a:pt x="800" y="2031"/>
                </a:lnTo>
                <a:lnTo>
                  <a:pt x="169" y="2662"/>
                </a:lnTo>
                <a:lnTo>
                  <a:pt x="218" y="2747"/>
                </a:lnTo>
                <a:lnTo>
                  <a:pt x="867" y="2098"/>
                </a:lnTo>
                <a:lnTo>
                  <a:pt x="867" y="2098"/>
                </a:lnTo>
                <a:close/>
                <a:moveTo>
                  <a:pt x="1566" y="1913"/>
                </a:moveTo>
                <a:lnTo>
                  <a:pt x="1566" y="1913"/>
                </a:lnTo>
                <a:cubicBezTo>
                  <a:pt x="1590" y="1937"/>
                  <a:pt x="1613" y="1959"/>
                  <a:pt x="1635" y="1982"/>
                </a:cubicBezTo>
                <a:cubicBezTo>
                  <a:pt x="1584" y="2045"/>
                  <a:pt x="1525" y="2122"/>
                  <a:pt x="1480" y="2188"/>
                </a:cubicBezTo>
                <a:cubicBezTo>
                  <a:pt x="1408" y="2294"/>
                  <a:pt x="1197" y="2533"/>
                  <a:pt x="1011" y="2719"/>
                </a:cubicBezTo>
                <a:cubicBezTo>
                  <a:pt x="825" y="2904"/>
                  <a:pt x="634" y="3095"/>
                  <a:pt x="586" y="3143"/>
                </a:cubicBezTo>
                <a:cubicBezTo>
                  <a:pt x="577" y="3153"/>
                  <a:pt x="563" y="3157"/>
                  <a:pt x="546" y="3157"/>
                </a:cubicBezTo>
                <a:cubicBezTo>
                  <a:pt x="476" y="3157"/>
                  <a:pt x="349" y="3081"/>
                  <a:pt x="229" y="2962"/>
                </a:cubicBezTo>
                <a:cubicBezTo>
                  <a:pt x="81" y="2813"/>
                  <a:pt x="0" y="2653"/>
                  <a:pt x="47" y="2605"/>
                </a:cubicBezTo>
                <a:cubicBezTo>
                  <a:pt x="95" y="2557"/>
                  <a:pt x="287" y="2365"/>
                  <a:pt x="472" y="2180"/>
                </a:cubicBezTo>
                <a:cubicBezTo>
                  <a:pt x="658" y="1994"/>
                  <a:pt x="896" y="1783"/>
                  <a:pt x="1003" y="1711"/>
                </a:cubicBezTo>
                <a:cubicBezTo>
                  <a:pt x="1067" y="1667"/>
                  <a:pt x="1142" y="1610"/>
                  <a:pt x="1203" y="1560"/>
                </a:cubicBezTo>
                <a:cubicBezTo>
                  <a:pt x="1300" y="1651"/>
                  <a:pt x="1424" y="1770"/>
                  <a:pt x="1566" y="1913"/>
                </a:cubicBezTo>
                <a:lnTo>
                  <a:pt x="1566" y="1913"/>
                </a:lnTo>
                <a:close/>
                <a:moveTo>
                  <a:pt x="1849" y="1186"/>
                </a:moveTo>
                <a:lnTo>
                  <a:pt x="1849" y="1186"/>
                </a:lnTo>
                <a:lnTo>
                  <a:pt x="2715" y="319"/>
                </a:lnTo>
                <a:lnTo>
                  <a:pt x="2676" y="220"/>
                </a:lnTo>
                <a:lnTo>
                  <a:pt x="3046" y="0"/>
                </a:lnTo>
                <a:lnTo>
                  <a:pt x="3191" y="145"/>
                </a:lnTo>
                <a:lnTo>
                  <a:pt x="2971" y="514"/>
                </a:lnTo>
                <a:lnTo>
                  <a:pt x="2872" y="475"/>
                </a:lnTo>
                <a:lnTo>
                  <a:pt x="2004" y="1344"/>
                </a:lnTo>
                <a:cubicBezTo>
                  <a:pt x="1948" y="1288"/>
                  <a:pt x="1896" y="1235"/>
                  <a:pt x="1849" y="1186"/>
                </a:cubicBezTo>
                <a:close/>
              </a:path>
            </a:pathLst>
          </a:custGeom>
          <a:solidFill>
            <a:srgbClr val="002776"/>
          </a:solidFill>
          <a:ln w="0">
            <a:noFill/>
            <a:prstDash val="solid"/>
            <a:round/>
          </a:ln>
        </p:spPr>
        <p:txBody>
          <a:bodyPr vert="horz" wrap="square" lIns="91440" tIns="45720" rIns="91440" bIns="45720" numCol="1" anchor="t" anchorCtr="0" compatLnSpc="1"/>
          <a:p>
            <a:endParaRPr lang="en-US" sz="2000">
              <a:solidFill>
                <a:srgbClr val="000000"/>
              </a:solidFill>
              <a:latin typeface="华文楷体" panose="02010600040101010101" pitchFamily="2" charset="-122"/>
              <a:ea typeface="华文楷体" panose="02010600040101010101" pitchFamily="2" charset="-122"/>
            </a:endParaRPr>
          </a:p>
        </p:txBody>
      </p:sp>
      <p:sp>
        <p:nvSpPr>
          <p:cNvPr id="1051638" name="Freeform 88"/>
          <p:cNvSpPr>
            <a:spLocks noChangeAspect="1" noEditPoints="1"/>
          </p:cNvSpPr>
          <p:nvPr/>
        </p:nvSpPr>
        <p:spPr bwMode="auto">
          <a:xfrm>
            <a:off x="3667944" y="1173984"/>
            <a:ext cx="431505" cy="388011"/>
          </a:xfrm>
          <a:custGeom>
            <a:avLst/>
            <a:gdLst>
              <a:gd name="T0" fmla="*/ 131 w 134"/>
              <a:gd name="T1" fmla="*/ 62 h 111"/>
              <a:gd name="T2" fmla="*/ 108 w 134"/>
              <a:gd name="T3" fmla="*/ 7 h 111"/>
              <a:gd name="T4" fmla="*/ 97 w 134"/>
              <a:gd name="T5" fmla="*/ 0 h 111"/>
              <a:gd name="T6" fmla="*/ 82 w 134"/>
              <a:gd name="T7" fmla="*/ 0 h 111"/>
              <a:gd name="T8" fmla="*/ 85 w 134"/>
              <a:gd name="T9" fmla="*/ 30 h 111"/>
              <a:gd name="T10" fmla="*/ 105 w 134"/>
              <a:gd name="T11" fmla="*/ 30 h 111"/>
              <a:gd name="T12" fmla="*/ 67 w 134"/>
              <a:gd name="T13" fmla="*/ 62 h 111"/>
              <a:gd name="T14" fmla="*/ 30 w 134"/>
              <a:gd name="T15" fmla="*/ 30 h 111"/>
              <a:gd name="T16" fmla="*/ 50 w 134"/>
              <a:gd name="T17" fmla="*/ 30 h 111"/>
              <a:gd name="T18" fmla="*/ 52 w 134"/>
              <a:gd name="T19" fmla="*/ 0 h 111"/>
              <a:gd name="T20" fmla="*/ 37 w 134"/>
              <a:gd name="T21" fmla="*/ 0 h 111"/>
              <a:gd name="T22" fmla="*/ 26 w 134"/>
              <a:gd name="T23" fmla="*/ 7 h 111"/>
              <a:gd name="T24" fmla="*/ 3 w 134"/>
              <a:gd name="T25" fmla="*/ 62 h 111"/>
              <a:gd name="T26" fmla="*/ 1 w 134"/>
              <a:gd name="T27" fmla="*/ 76 h 111"/>
              <a:gd name="T28" fmla="*/ 6 w 134"/>
              <a:gd name="T29" fmla="*/ 104 h 111"/>
              <a:gd name="T30" fmla="*/ 15 w 134"/>
              <a:gd name="T31" fmla="*/ 111 h 111"/>
              <a:gd name="T32" fmla="*/ 120 w 134"/>
              <a:gd name="T33" fmla="*/ 111 h 111"/>
              <a:gd name="T34" fmla="*/ 128 w 134"/>
              <a:gd name="T35" fmla="*/ 104 h 111"/>
              <a:gd name="T36" fmla="*/ 133 w 134"/>
              <a:gd name="T37" fmla="*/ 76 h 111"/>
              <a:gd name="T38" fmla="*/ 131 w 134"/>
              <a:gd name="T39" fmla="*/ 62 h 111"/>
              <a:gd name="T40" fmla="*/ 121 w 134"/>
              <a:gd name="T41" fmla="*/ 82 h 111"/>
              <a:gd name="T42" fmla="*/ 119 w 134"/>
              <a:gd name="T43" fmla="*/ 93 h 111"/>
              <a:gd name="T44" fmla="*/ 111 w 134"/>
              <a:gd name="T45" fmla="*/ 101 h 111"/>
              <a:gd name="T46" fmla="*/ 24 w 134"/>
              <a:gd name="T47" fmla="*/ 101 h 111"/>
              <a:gd name="T48" fmla="*/ 15 w 134"/>
              <a:gd name="T49" fmla="*/ 93 h 111"/>
              <a:gd name="T50" fmla="*/ 13 w 134"/>
              <a:gd name="T51" fmla="*/ 82 h 111"/>
              <a:gd name="T52" fmla="*/ 20 w 134"/>
              <a:gd name="T53" fmla="*/ 74 h 111"/>
              <a:gd name="T54" fmla="*/ 115 w 134"/>
              <a:gd name="T55" fmla="*/ 74 h 111"/>
              <a:gd name="T56" fmla="*/ 121 w 134"/>
              <a:gd name="T5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111">
                <a:moveTo>
                  <a:pt x="131" y="62"/>
                </a:moveTo>
                <a:cubicBezTo>
                  <a:pt x="108" y="7"/>
                  <a:pt x="108" y="7"/>
                  <a:pt x="108" y="7"/>
                </a:cubicBezTo>
                <a:cubicBezTo>
                  <a:pt x="106" y="3"/>
                  <a:pt x="101" y="0"/>
                  <a:pt x="97" y="0"/>
                </a:cubicBezTo>
                <a:cubicBezTo>
                  <a:pt x="82" y="0"/>
                  <a:pt x="82" y="0"/>
                  <a:pt x="82" y="0"/>
                </a:cubicBezTo>
                <a:cubicBezTo>
                  <a:pt x="85" y="30"/>
                  <a:pt x="85" y="30"/>
                  <a:pt x="85" y="30"/>
                </a:cubicBezTo>
                <a:cubicBezTo>
                  <a:pt x="105" y="30"/>
                  <a:pt x="105" y="30"/>
                  <a:pt x="105" y="30"/>
                </a:cubicBezTo>
                <a:cubicBezTo>
                  <a:pt x="67" y="62"/>
                  <a:pt x="67" y="62"/>
                  <a:pt x="67" y="62"/>
                </a:cubicBezTo>
                <a:cubicBezTo>
                  <a:pt x="30" y="30"/>
                  <a:pt x="30" y="30"/>
                  <a:pt x="30" y="30"/>
                </a:cubicBezTo>
                <a:cubicBezTo>
                  <a:pt x="50" y="30"/>
                  <a:pt x="50" y="30"/>
                  <a:pt x="50" y="30"/>
                </a:cubicBezTo>
                <a:cubicBezTo>
                  <a:pt x="52" y="0"/>
                  <a:pt x="52" y="0"/>
                  <a:pt x="52" y="0"/>
                </a:cubicBezTo>
                <a:cubicBezTo>
                  <a:pt x="37" y="0"/>
                  <a:pt x="37" y="0"/>
                  <a:pt x="37" y="0"/>
                </a:cubicBezTo>
                <a:cubicBezTo>
                  <a:pt x="33" y="0"/>
                  <a:pt x="28" y="3"/>
                  <a:pt x="26" y="7"/>
                </a:cubicBezTo>
                <a:cubicBezTo>
                  <a:pt x="3" y="62"/>
                  <a:pt x="3" y="62"/>
                  <a:pt x="3" y="62"/>
                </a:cubicBezTo>
                <a:cubicBezTo>
                  <a:pt x="1" y="66"/>
                  <a:pt x="0" y="72"/>
                  <a:pt x="1" y="76"/>
                </a:cubicBezTo>
                <a:cubicBezTo>
                  <a:pt x="6" y="104"/>
                  <a:pt x="6" y="104"/>
                  <a:pt x="6" y="104"/>
                </a:cubicBezTo>
                <a:cubicBezTo>
                  <a:pt x="7" y="108"/>
                  <a:pt x="11" y="111"/>
                  <a:pt x="15" y="111"/>
                </a:cubicBezTo>
                <a:cubicBezTo>
                  <a:pt x="120" y="111"/>
                  <a:pt x="120" y="111"/>
                  <a:pt x="120" y="111"/>
                </a:cubicBezTo>
                <a:cubicBezTo>
                  <a:pt x="124" y="111"/>
                  <a:pt x="128" y="108"/>
                  <a:pt x="128" y="104"/>
                </a:cubicBezTo>
                <a:cubicBezTo>
                  <a:pt x="133" y="76"/>
                  <a:pt x="133" y="76"/>
                  <a:pt x="133" y="76"/>
                </a:cubicBezTo>
                <a:cubicBezTo>
                  <a:pt x="134" y="72"/>
                  <a:pt x="133" y="66"/>
                  <a:pt x="131" y="62"/>
                </a:cubicBezTo>
                <a:close/>
                <a:moveTo>
                  <a:pt x="121" y="82"/>
                </a:moveTo>
                <a:cubicBezTo>
                  <a:pt x="119" y="93"/>
                  <a:pt x="119" y="93"/>
                  <a:pt x="119" y="93"/>
                </a:cubicBezTo>
                <a:cubicBezTo>
                  <a:pt x="119" y="97"/>
                  <a:pt x="115" y="101"/>
                  <a:pt x="111" y="101"/>
                </a:cubicBezTo>
                <a:cubicBezTo>
                  <a:pt x="24" y="101"/>
                  <a:pt x="24" y="101"/>
                  <a:pt x="24" y="101"/>
                </a:cubicBezTo>
                <a:cubicBezTo>
                  <a:pt x="20" y="101"/>
                  <a:pt x="16" y="97"/>
                  <a:pt x="15" y="93"/>
                </a:cubicBezTo>
                <a:cubicBezTo>
                  <a:pt x="13" y="82"/>
                  <a:pt x="13" y="82"/>
                  <a:pt x="13" y="82"/>
                </a:cubicBezTo>
                <a:cubicBezTo>
                  <a:pt x="13" y="77"/>
                  <a:pt x="16" y="74"/>
                  <a:pt x="20" y="74"/>
                </a:cubicBezTo>
                <a:cubicBezTo>
                  <a:pt x="115" y="74"/>
                  <a:pt x="115" y="74"/>
                  <a:pt x="115" y="74"/>
                </a:cubicBezTo>
                <a:cubicBezTo>
                  <a:pt x="119" y="74"/>
                  <a:pt x="122" y="77"/>
                  <a:pt x="121" y="82"/>
                </a:cubicBezTo>
                <a:close/>
              </a:path>
            </a:pathLst>
          </a:custGeom>
          <a:solidFill>
            <a:srgbClr val="002776"/>
          </a:solidFill>
          <a:ln>
            <a:noFill/>
          </a:ln>
        </p:spPr>
        <p:txBody>
          <a:bodyPr vert="horz" wrap="square" lIns="91440" tIns="45720" rIns="91440" bIns="45720" numCol="1" anchor="t" anchorCtr="0" compatLnSpc="1"/>
          <a:p>
            <a:endParaRPr lang="en-US" sz="2000">
              <a:solidFill>
                <a:srgbClr val="000000"/>
              </a:solidFill>
              <a:latin typeface="华文楷体" panose="02010600040101010101" pitchFamily="2" charset="-122"/>
              <a:ea typeface="华文楷体" panose="02010600040101010101" pitchFamily="2" charset="-122"/>
            </a:endParaRPr>
          </a:p>
        </p:txBody>
      </p:sp>
      <p:sp>
        <p:nvSpPr>
          <p:cNvPr id="1051639" name="Freeform 131"/>
          <p:cNvSpPr>
            <a:spLocks noChangeAspect="1" noEditPoints="1"/>
          </p:cNvSpPr>
          <p:nvPr/>
        </p:nvSpPr>
        <p:spPr bwMode="auto">
          <a:xfrm>
            <a:off x="6753200" y="3398697"/>
            <a:ext cx="565002" cy="394812"/>
          </a:xfrm>
          <a:custGeom>
            <a:avLst/>
            <a:gdLst>
              <a:gd name="T0" fmla="*/ 2958 w 3751"/>
              <a:gd name="T1" fmla="*/ 1980 h 2424"/>
              <a:gd name="T2" fmla="*/ 2858 w 3751"/>
              <a:gd name="T3" fmla="*/ 2201 h 2424"/>
              <a:gd name="T4" fmla="*/ 3406 w 3751"/>
              <a:gd name="T5" fmla="*/ 2201 h 2424"/>
              <a:gd name="T6" fmla="*/ 3305 w 3751"/>
              <a:gd name="T7" fmla="*/ 1980 h 2424"/>
              <a:gd name="T8" fmla="*/ 2958 w 3751"/>
              <a:gd name="T9" fmla="*/ 1980 h 2424"/>
              <a:gd name="T10" fmla="*/ 1703 w 3751"/>
              <a:gd name="T11" fmla="*/ 1980 h 2424"/>
              <a:gd name="T12" fmla="*/ 1601 w 3751"/>
              <a:gd name="T13" fmla="*/ 2201 h 2424"/>
              <a:gd name="T14" fmla="*/ 2150 w 3751"/>
              <a:gd name="T15" fmla="*/ 2201 h 2424"/>
              <a:gd name="T16" fmla="*/ 2049 w 3751"/>
              <a:gd name="T17" fmla="*/ 1980 h 2424"/>
              <a:gd name="T18" fmla="*/ 1703 w 3751"/>
              <a:gd name="T19" fmla="*/ 1980 h 2424"/>
              <a:gd name="T20" fmla="*/ 446 w 3751"/>
              <a:gd name="T21" fmla="*/ 1980 h 2424"/>
              <a:gd name="T22" fmla="*/ 346 w 3751"/>
              <a:gd name="T23" fmla="*/ 2201 h 2424"/>
              <a:gd name="T24" fmla="*/ 894 w 3751"/>
              <a:gd name="T25" fmla="*/ 2201 h 2424"/>
              <a:gd name="T26" fmla="*/ 794 w 3751"/>
              <a:gd name="T27" fmla="*/ 1980 h 2424"/>
              <a:gd name="T28" fmla="*/ 446 w 3751"/>
              <a:gd name="T29" fmla="*/ 1980 h 2424"/>
              <a:gd name="T30" fmla="*/ 2815 w 3751"/>
              <a:gd name="T31" fmla="*/ 1757 h 2424"/>
              <a:gd name="T32" fmla="*/ 3448 w 3751"/>
              <a:gd name="T33" fmla="*/ 1757 h 2424"/>
              <a:gd name="T34" fmla="*/ 3751 w 3751"/>
              <a:gd name="T35" fmla="*/ 2424 h 2424"/>
              <a:gd name="T36" fmla="*/ 2512 w 3751"/>
              <a:gd name="T37" fmla="*/ 2424 h 2424"/>
              <a:gd name="T38" fmla="*/ 2815 w 3751"/>
              <a:gd name="T39" fmla="*/ 1757 h 2424"/>
              <a:gd name="T40" fmla="*/ 1558 w 3751"/>
              <a:gd name="T41" fmla="*/ 1757 h 2424"/>
              <a:gd name="T42" fmla="*/ 2193 w 3751"/>
              <a:gd name="T43" fmla="*/ 1757 h 2424"/>
              <a:gd name="T44" fmla="*/ 2495 w 3751"/>
              <a:gd name="T45" fmla="*/ 2424 h 2424"/>
              <a:gd name="T46" fmla="*/ 1256 w 3751"/>
              <a:gd name="T47" fmla="*/ 2424 h 2424"/>
              <a:gd name="T48" fmla="*/ 1558 w 3751"/>
              <a:gd name="T49" fmla="*/ 1757 h 2424"/>
              <a:gd name="T50" fmla="*/ 303 w 3751"/>
              <a:gd name="T51" fmla="*/ 1757 h 2424"/>
              <a:gd name="T52" fmla="*/ 937 w 3751"/>
              <a:gd name="T53" fmla="*/ 1757 h 2424"/>
              <a:gd name="T54" fmla="*/ 1240 w 3751"/>
              <a:gd name="T55" fmla="*/ 2424 h 2424"/>
              <a:gd name="T56" fmla="*/ 0 w 3751"/>
              <a:gd name="T57" fmla="*/ 2424 h 2424"/>
              <a:gd name="T58" fmla="*/ 303 w 3751"/>
              <a:gd name="T59" fmla="*/ 1757 h 2424"/>
              <a:gd name="T60" fmla="*/ 2306 w 3751"/>
              <a:gd name="T61" fmla="*/ 1089 h 2424"/>
              <a:gd name="T62" fmla="*/ 2205 w 3751"/>
              <a:gd name="T63" fmla="*/ 1310 h 2424"/>
              <a:gd name="T64" fmla="*/ 2753 w 3751"/>
              <a:gd name="T65" fmla="*/ 1310 h 2424"/>
              <a:gd name="T66" fmla="*/ 2653 w 3751"/>
              <a:gd name="T67" fmla="*/ 1089 h 2424"/>
              <a:gd name="T68" fmla="*/ 2306 w 3751"/>
              <a:gd name="T69" fmla="*/ 1089 h 2424"/>
              <a:gd name="T70" fmla="*/ 1046 w 3751"/>
              <a:gd name="T71" fmla="*/ 1089 h 2424"/>
              <a:gd name="T72" fmla="*/ 946 w 3751"/>
              <a:gd name="T73" fmla="*/ 1310 h 2424"/>
              <a:gd name="T74" fmla="*/ 1494 w 3751"/>
              <a:gd name="T75" fmla="*/ 1310 h 2424"/>
              <a:gd name="T76" fmla="*/ 1394 w 3751"/>
              <a:gd name="T77" fmla="*/ 1089 h 2424"/>
              <a:gd name="T78" fmla="*/ 1046 w 3751"/>
              <a:gd name="T79" fmla="*/ 1089 h 2424"/>
              <a:gd name="T80" fmla="*/ 2162 w 3751"/>
              <a:gd name="T81" fmla="*/ 866 h 2424"/>
              <a:gd name="T82" fmla="*/ 2797 w 3751"/>
              <a:gd name="T83" fmla="*/ 866 h 2424"/>
              <a:gd name="T84" fmla="*/ 3099 w 3751"/>
              <a:gd name="T85" fmla="*/ 1532 h 2424"/>
              <a:gd name="T86" fmla="*/ 1860 w 3751"/>
              <a:gd name="T87" fmla="*/ 1532 h 2424"/>
              <a:gd name="T88" fmla="*/ 2162 w 3751"/>
              <a:gd name="T89" fmla="*/ 866 h 2424"/>
              <a:gd name="T90" fmla="*/ 903 w 3751"/>
              <a:gd name="T91" fmla="*/ 866 h 2424"/>
              <a:gd name="T92" fmla="*/ 1538 w 3751"/>
              <a:gd name="T93" fmla="*/ 866 h 2424"/>
              <a:gd name="T94" fmla="*/ 1840 w 3751"/>
              <a:gd name="T95" fmla="*/ 1532 h 2424"/>
              <a:gd name="T96" fmla="*/ 601 w 3751"/>
              <a:gd name="T97" fmla="*/ 1532 h 2424"/>
              <a:gd name="T98" fmla="*/ 903 w 3751"/>
              <a:gd name="T99" fmla="*/ 866 h 2424"/>
              <a:gd name="T100" fmla="*/ 1703 w 3751"/>
              <a:gd name="T101" fmla="*/ 223 h 2424"/>
              <a:gd name="T102" fmla="*/ 1601 w 3751"/>
              <a:gd name="T103" fmla="*/ 445 h 2424"/>
              <a:gd name="T104" fmla="*/ 2150 w 3751"/>
              <a:gd name="T105" fmla="*/ 445 h 2424"/>
              <a:gd name="T106" fmla="*/ 2049 w 3751"/>
              <a:gd name="T107" fmla="*/ 223 h 2424"/>
              <a:gd name="T108" fmla="*/ 1703 w 3751"/>
              <a:gd name="T109" fmla="*/ 223 h 2424"/>
              <a:gd name="T110" fmla="*/ 1558 w 3751"/>
              <a:gd name="T111" fmla="*/ 0 h 2424"/>
              <a:gd name="T112" fmla="*/ 2193 w 3751"/>
              <a:gd name="T113" fmla="*/ 0 h 2424"/>
              <a:gd name="T114" fmla="*/ 2495 w 3751"/>
              <a:gd name="T115" fmla="*/ 668 h 2424"/>
              <a:gd name="T116" fmla="*/ 1256 w 3751"/>
              <a:gd name="T117" fmla="*/ 668 h 2424"/>
              <a:gd name="T118" fmla="*/ 1558 w 3751"/>
              <a:gd name="T119" fmla="*/ 0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51" h="2424">
                <a:moveTo>
                  <a:pt x="2958" y="1980"/>
                </a:moveTo>
                <a:lnTo>
                  <a:pt x="2858" y="2201"/>
                </a:lnTo>
                <a:lnTo>
                  <a:pt x="3406" y="2201"/>
                </a:lnTo>
                <a:lnTo>
                  <a:pt x="3305" y="1980"/>
                </a:lnTo>
                <a:lnTo>
                  <a:pt x="2958" y="1980"/>
                </a:lnTo>
                <a:close/>
                <a:moveTo>
                  <a:pt x="1703" y="1980"/>
                </a:moveTo>
                <a:lnTo>
                  <a:pt x="1601" y="2201"/>
                </a:lnTo>
                <a:lnTo>
                  <a:pt x="2150" y="2201"/>
                </a:lnTo>
                <a:lnTo>
                  <a:pt x="2049" y="1980"/>
                </a:lnTo>
                <a:lnTo>
                  <a:pt x="1703" y="1980"/>
                </a:lnTo>
                <a:close/>
                <a:moveTo>
                  <a:pt x="446" y="1980"/>
                </a:moveTo>
                <a:lnTo>
                  <a:pt x="346" y="2201"/>
                </a:lnTo>
                <a:lnTo>
                  <a:pt x="894" y="2201"/>
                </a:lnTo>
                <a:lnTo>
                  <a:pt x="794" y="1980"/>
                </a:lnTo>
                <a:lnTo>
                  <a:pt x="446" y="1980"/>
                </a:lnTo>
                <a:close/>
                <a:moveTo>
                  <a:pt x="2815" y="1757"/>
                </a:moveTo>
                <a:lnTo>
                  <a:pt x="3448" y="1757"/>
                </a:lnTo>
                <a:lnTo>
                  <a:pt x="3751" y="2424"/>
                </a:lnTo>
                <a:lnTo>
                  <a:pt x="2512" y="2424"/>
                </a:lnTo>
                <a:lnTo>
                  <a:pt x="2815" y="1757"/>
                </a:lnTo>
                <a:close/>
                <a:moveTo>
                  <a:pt x="1558" y="1757"/>
                </a:moveTo>
                <a:lnTo>
                  <a:pt x="2193" y="1757"/>
                </a:lnTo>
                <a:lnTo>
                  <a:pt x="2495" y="2424"/>
                </a:lnTo>
                <a:lnTo>
                  <a:pt x="1256" y="2424"/>
                </a:lnTo>
                <a:lnTo>
                  <a:pt x="1558" y="1757"/>
                </a:lnTo>
                <a:close/>
                <a:moveTo>
                  <a:pt x="303" y="1757"/>
                </a:moveTo>
                <a:lnTo>
                  <a:pt x="937" y="1757"/>
                </a:lnTo>
                <a:lnTo>
                  <a:pt x="1240" y="2424"/>
                </a:lnTo>
                <a:lnTo>
                  <a:pt x="0" y="2424"/>
                </a:lnTo>
                <a:lnTo>
                  <a:pt x="303" y="1757"/>
                </a:lnTo>
                <a:close/>
                <a:moveTo>
                  <a:pt x="2306" y="1089"/>
                </a:moveTo>
                <a:lnTo>
                  <a:pt x="2205" y="1310"/>
                </a:lnTo>
                <a:lnTo>
                  <a:pt x="2753" y="1310"/>
                </a:lnTo>
                <a:lnTo>
                  <a:pt x="2653" y="1089"/>
                </a:lnTo>
                <a:lnTo>
                  <a:pt x="2306" y="1089"/>
                </a:lnTo>
                <a:close/>
                <a:moveTo>
                  <a:pt x="1046" y="1089"/>
                </a:moveTo>
                <a:lnTo>
                  <a:pt x="946" y="1310"/>
                </a:lnTo>
                <a:lnTo>
                  <a:pt x="1494" y="1310"/>
                </a:lnTo>
                <a:lnTo>
                  <a:pt x="1394" y="1089"/>
                </a:lnTo>
                <a:lnTo>
                  <a:pt x="1046" y="1089"/>
                </a:lnTo>
                <a:close/>
                <a:moveTo>
                  <a:pt x="2162" y="866"/>
                </a:moveTo>
                <a:lnTo>
                  <a:pt x="2797" y="866"/>
                </a:lnTo>
                <a:lnTo>
                  <a:pt x="3099" y="1532"/>
                </a:lnTo>
                <a:lnTo>
                  <a:pt x="1860" y="1532"/>
                </a:lnTo>
                <a:lnTo>
                  <a:pt x="2162" y="866"/>
                </a:lnTo>
                <a:close/>
                <a:moveTo>
                  <a:pt x="903" y="866"/>
                </a:moveTo>
                <a:lnTo>
                  <a:pt x="1538" y="866"/>
                </a:lnTo>
                <a:lnTo>
                  <a:pt x="1840" y="1532"/>
                </a:lnTo>
                <a:lnTo>
                  <a:pt x="601" y="1532"/>
                </a:lnTo>
                <a:lnTo>
                  <a:pt x="903" y="866"/>
                </a:lnTo>
                <a:close/>
                <a:moveTo>
                  <a:pt x="1703" y="223"/>
                </a:moveTo>
                <a:lnTo>
                  <a:pt x="1601" y="445"/>
                </a:lnTo>
                <a:lnTo>
                  <a:pt x="2150" y="445"/>
                </a:lnTo>
                <a:lnTo>
                  <a:pt x="2049" y="223"/>
                </a:lnTo>
                <a:lnTo>
                  <a:pt x="1703" y="223"/>
                </a:lnTo>
                <a:close/>
                <a:moveTo>
                  <a:pt x="1558" y="0"/>
                </a:moveTo>
                <a:lnTo>
                  <a:pt x="2193" y="0"/>
                </a:lnTo>
                <a:lnTo>
                  <a:pt x="2495" y="668"/>
                </a:lnTo>
                <a:lnTo>
                  <a:pt x="1256" y="668"/>
                </a:lnTo>
                <a:lnTo>
                  <a:pt x="1558" y="0"/>
                </a:lnTo>
                <a:close/>
              </a:path>
            </a:pathLst>
          </a:custGeom>
          <a:solidFill>
            <a:srgbClr val="002776"/>
          </a:solidFill>
          <a:ln w="0">
            <a:noFill/>
            <a:prstDash val="solid"/>
            <a:round/>
          </a:ln>
        </p:spPr>
        <p:txBody>
          <a:bodyPr vert="horz" wrap="square" lIns="91440" tIns="45720" rIns="91440" bIns="45720" numCol="1" anchor="t" anchorCtr="0" compatLnSpc="1"/>
          <a:p>
            <a:endParaRPr lang="en-US" sz="2000" dirty="0">
              <a:solidFill>
                <a:srgbClr val="000000"/>
              </a:solidFill>
              <a:latin typeface="华文楷体" panose="02010600040101010101" pitchFamily="2" charset="-122"/>
              <a:ea typeface="华文楷体" panose="02010600040101010101" pitchFamily="2" charset="-122"/>
            </a:endParaRPr>
          </a:p>
        </p:txBody>
      </p:sp>
      <p:sp>
        <p:nvSpPr>
          <p:cNvPr id="1051640" name="Rectangle 29"/>
          <p:cNvSpPr/>
          <p:nvPr/>
        </p:nvSpPr>
        <p:spPr>
          <a:xfrm>
            <a:off x="3872880" y="890717"/>
            <a:ext cx="2441335" cy="904240"/>
          </a:xfrm>
          <a:prstGeom prst="rect">
            <a:avLst/>
          </a:prstGeom>
        </p:spPr>
        <p:txBody>
          <a:bodyPr wrap="square">
            <a:spAutoFit/>
          </a:bodyPr>
          <a:p>
            <a:pPr algn="ctr" defTabSz="821055"/>
            <a:r>
              <a:rPr lang="zh-CN" altLang="en-US" sz="1400" kern="0">
                <a:solidFill>
                  <a:srgbClr val="313131"/>
                </a:solidFill>
                <a:latin typeface="华文楷体" panose="02010600040101010101" pitchFamily="2" charset="-122"/>
              </a:rPr>
              <a:t>信息化本质上是企业管理和业务的变革过程，难免遇到种种阻力，是“一把手工程”，也是“全员工程”</a:t>
            </a:r>
            <a:endParaRPr lang="en-US" sz="1400" kern="0" dirty="0">
              <a:solidFill>
                <a:srgbClr val="313131"/>
              </a:solidFill>
              <a:latin typeface="华文楷体" panose="02010600040101010101" pitchFamily="2" charset="-122"/>
              <a:ea typeface="华文楷体" panose="02010600040101010101" pitchFamily="2" charset="-122"/>
            </a:endParaRPr>
          </a:p>
        </p:txBody>
      </p:sp>
      <p:sp>
        <p:nvSpPr>
          <p:cNvPr id="1051641" name="Rectangle 30"/>
          <p:cNvSpPr/>
          <p:nvPr/>
        </p:nvSpPr>
        <p:spPr>
          <a:xfrm>
            <a:off x="7208647" y="3152654"/>
            <a:ext cx="2128799" cy="904241"/>
          </a:xfrm>
          <a:prstGeom prst="rect">
            <a:avLst/>
          </a:prstGeom>
        </p:spPr>
        <p:txBody>
          <a:bodyPr wrap="square">
            <a:spAutoFit/>
          </a:bodyPr>
          <a:p>
            <a:pPr algn="ctr" defTabSz="821055"/>
            <a:r>
              <a:rPr lang="zh-CN" altLang="en-US" sz="1400" kern="0">
                <a:solidFill>
                  <a:srgbClr val="313131"/>
                </a:solidFill>
                <a:latin typeface="华文楷体" panose="02010600040101010101" pitchFamily="2" charset="-122"/>
              </a:rPr>
              <a:t>关键用户需要处理大量日常工作</a:t>
            </a:r>
            <a:r>
              <a:rPr lang="zh-CN" altLang="en-US" sz="1400" kern="0">
                <a:solidFill>
                  <a:srgbClr val="000000"/>
                </a:solidFill>
                <a:latin typeface="华文楷体" panose="02010600040101010101" pitchFamily="2" charset="-122"/>
              </a:rPr>
              <a:t>，数据质量也可能不到位，多方面因素影响项目效果</a:t>
            </a:r>
            <a:endParaRPr lang="en-US" sz="1400" kern="0" dirty="0">
              <a:solidFill>
                <a:srgbClr val="000000"/>
              </a:solidFill>
              <a:latin typeface="华文楷体" panose="02010600040101010101" pitchFamily="2" charset="-122"/>
              <a:ea typeface="华文楷体" panose="02010600040101010101" pitchFamily="2" charset="-122"/>
            </a:endParaRPr>
          </a:p>
        </p:txBody>
      </p:sp>
      <p:sp>
        <p:nvSpPr>
          <p:cNvPr id="1051642" name="矩形 42"/>
          <p:cNvSpPr/>
          <p:nvPr/>
        </p:nvSpPr>
        <p:spPr>
          <a:xfrm>
            <a:off x="455300" y="4851854"/>
            <a:ext cx="1722639" cy="107840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buFont typeface="Arial" panose="020B0604020202020204" pitchFamily="34" charset="0"/>
              <a:buChar char="•"/>
            </a:pPr>
            <a:r>
              <a:rPr lang="zh-CN" altLang="en-US" sz="1400" dirty="0">
                <a:solidFill>
                  <a:srgbClr val="000000"/>
                </a:solidFill>
                <a:latin typeface="+mj-ea"/>
                <a:ea typeface="+mj-ea"/>
              </a:rPr>
              <a:t>加强</a:t>
            </a:r>
            <a:r>
              <a:rPr lang="zh-CN" altLang="en-US" sz="1400" b="1" dirty="0">
                <a:solidFill>
                  <a:srgbClr val="000000"/>
                </a:solidFill>
                <a:latin typeface="+mj-ea"/>
                <a:ea typeface="+mj-ea"/>
              </a:rPr>
              <a:t>信息化领导力</a:t>
            </a:r>
            <a:r>
              <a:rPr lang="zh-CN" altLang="en-US" sz="1400" dirty="0">
                <a:solidFill>
                  <a:srgbClr val="000000"/>
                </a:solidFill>
                <a:latin typeface="+mj-ea"/>
                <a:ea typeface="+mj-ea"/>
              </a:rPr>
              <a:t>，成立业务变革领导小组，确保协同推进</a:t>
            </a:r>
            <a:endParaRPr lang="en-US" altLang="zh-CN" sz="1400" dirty="0">
              <a:solidFill>
                <a:srgbClr val="000000"/>
              </a:solidFill>
              <a:latin typeface="+mj-ea"/>
              <a:ea typeface="+mj-ea"/>
            </a:endParaRPr>
          </a:p>
        </p:txBody>
      </p:sp>
      <p:sp>
        <p:nvSpPr>
          <p:cNvPr id="1051643" name="矩形 42"/>
          <p:cNvSpPr/>
          <p:nvPr/>
        </p:nvSpPr>
        <p:spPr>
          <a:xfrm>
            <a:off x="2330255" y="4851854"/>
            <a:ext cx="1769961" cy="107840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buFont typeface="Arial" panose="020B0604020202020204" pitchFamily="34" charset="0"/>
              <a:buChar char="•"/>
            </a:pPr>
            <a:r>
              <a:rPr lang="zh-CN" altLang="en-US" sz="1400" b="1" dirty="0">
                <a:solidFill>
                  <a:srgbClr val="000000"/>
                </a:solidFill>
                <a:latin typeface="华文楷体" panose="02010600040101010101" pitchFamily="2" charset="-122"/>
              </a:rPr>
              <a:t>加强</a:t>
            </a:r>
            <a:r>
              <a:rPr lang="en-US" altLang="zh-CN" sz="1400" b="1" dirty="0">
                <a:solidFill>
                  <a:srgbClr val="000000"/>
                </a:solidFill>
                <a:latin typeface="华文楷体" panose="02010600040101010101" pitchFamily="2" charset="-122"/>
              </a:rPr>
              <a:t>IT</a:t>
            </a:r>
            <a:r>
              <a:rPr lang="zh-CN" altLang="en-US" sz="1400" b="1" dirty="0">
                <a:solidFill>
                  <a:srgbClr val="000000"/>
                </a:solidFill>
                <a:latin typeface="华文楷体" panose="02010600040101010101" pitchFamily="2" charset="-122"/>
              </a:rPr>
              <a:t>组织建设</a:t>
            </a:r>
            <a:r>
              <a:rPr lang="zh-CN" altLang="en-US" sz="1400" dirty="0">
                <a:solidFill>
                  <a:srgbClr val="000000"/>
                </a:solidFill>
                <a:latin typeface="华文楷体" panose="02010600040101010101" pitchFamily="2" charset="-122"/>
              </a:rPr>
              <a:t>，为某大型集团信息化转型升级提供有力支撑</a:t>
            </a:r>
            <a:endParaRPr lang="en-US" sz="1400" dirty="0">
              <a:solidFill>
                <a:srgbClr val="000000"/>
              </a:solidFill>
            </a:endParaRPr>
          </a:p>
        </p:txBody>
      </p:sp>
      <p:sp>
        <p:nvSpPr>
          <p:cNvPr id="1051644" name="矩形 42"/>
          <p:cNvSpPr/>
          <p:nvPr/>
        </p:nvSpPr>
        <p:spPr>
          <a:xfrm>
            <a:off x="4242979" y="4851854"/>
            <a:ext cx="1597704" cy="107840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buFont typeface="Arial" panose="020B0604020202020204" pitchFamily="34" charset="0"/>
              <a:buChar char="•"/>
            </a:pPr>
            <a:r>
              <a:rPr lang="zh-CN" altLang="en-US" sz="1400" b="1" dirty="0">
                <a:solidFill>
                  <a:srgbClr val="000000"/>
                </a:solidFill>
                <a:latin typeface="华文楷体" panose="02010600040101010101" pitchFamily="2" charset="-122"/>
              </a:rPr>
              <a:t>转变信息化管控模式</a:t>
            </a:r>
            <a:r>
              <a:rPr lang="zh-CN" altLang="en-US" sz="1400" dirty="0">
                <a:solidFill>
                  <a:srgbClr val="000000"/>
                </a:solidFill>
                <a:latin typeface="华文楷体" panose="02010600040101010101" pitchFamily="2" charset="-122"/>
              </a:rPr>
              <a:t>，与信息化建设需求相适应</a:t>
            </a:r>
            <a:endParaRPr lang="en-US" sz="1400" dirty="0">
              <a:solidFill>
                <a:srgbClr val="000000"/>
              </a:solidFill>
            </a:endParaRPr>
          </a:p>
        </p:txBody>
      </p:sp>
      <p:sp>
        <p:nvSpPr>
          <p:cNvPr id="1051645" name="矩形 42"/>
          <p:cNvSpPr/>
          <p:nvPr/>
        </p:nvSpPr>
        <p:spPr>
          <a:xfrm>
            <a:off x="5991392" y="4851854"/>
            <a:ext cx="1602949" cy="107840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buFont typeface="Arial" panose="020B0604020202020204" pitchFamily="34" charset="0"/>
              <a:buChar char="•"/>
            </a:pPr>
            <a:r>
              <a:rPr lang="zh-CN" altLang="en-US" sz="1400" dirty="0">
                <a:solidFill>
                  <a:schemeClr val="tx1"/>
                </a:solidFill>
              </a:rPr>
              <a:t>成立</a:t>
            </a:r>
            <a:r>
              <a:rPr lang="zh-CN" altLang="en-US" sz="1400" b="1" dirty="0">
                <a:solidFill>
                  <a:schemeClr val="tx1"/>
                </a:solidFill>
              </a:rPr>
              <a:t>项目群管理办公室</a:t>
            </a:r>
            <a:r>
              <a:rPr lang="zh-CN" altLang="en-US" sz="1400" dirty="0">
                <a:solidFill>
                  <a:schemeClr val="tx1"/>
                </a:solidFill>
              </a:rPr>
              <a:t>，解决短期存在的人员和管理经验不足问题</a:t>
            </a:r>
            <a:endParaRPr lang="en-US" sz="1400" dirty="0">
              <a:solidFill>
                <a:schemeClr val="tx1"/>
              </a:solidFill>
            </a:endParaRPr>
          </a:p>
        </p:txBody>
      </p:sp>
      <p:sp>
        <p:nvSpPr>
          <p:cNvPr id="1051646" name="矩形 42"/>
          <p:cNvSpPr/>
          <p:nvPr/>
        </p:nvSpPr>
        <p:spPr>
          <a:xfrm>
            <a:off x="7753779" y="4851854"/>
            <a:ext cx="1731738" cy="107840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buFont typeface="Arial" panose="020B0604020202020204" pitchFamily="34" charset="0"/>
              <a:buChar char="•"/>
            </a:pPr>
            <a:r>
              <a:rPr lang="zh-CN" altLang="en-US" sz="1400" dirty="0">
                <a:solidFill>
                  <a:schemeClr val="tx1"/>
                </a:solidFill>
              </a:rPr>
              <a:t>建全信息化项目的</a:t>
            </a:r>
            <a:r>
              <a:rPr lang="zh-CN" altLang="en-US" sz="1400" b="1" dirty="0">
                <a:solidFill>
                  <a:schemeClr val="tx1"/>
                </a:solidFill>
              </a:rPr>
              <a:t>量化评价体系</a:t>
            </a:r>
            <a:r>
              <a:rPr lang="zh-CN" altLang="en-US" sz="1400" dirty="0">
                <a:solidFill>
                  <a:schemeClr val="tx1"/>
                </a:solidFill>
              </a:rPr>
              <a:t>，确保项目实施效果</a:t>
            </a:r>
            <a:endParaRPr lang="en-US" sz="1400" dirty="0">
              <a:solidFill>
                <a:schemeClr val="tx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521" name=""/>
        <p:cNvGrpSpPr/>
        <p:nvPr/>
      </p:nvGrpSpPr>
      <p:grpSpPr>
        <a:xfrm>
          <a:off x="0" y="0"/>
          <a:ext cx="0" cy="0"/>
          <a:chOff x="0" y="0"/>
          <a:chExt cx="0" cy="0"/>
        </a:xfrm>
      </p:grpSpPr>
      <p:sp>
        <p:nvSpPr>
          <p:cNvPr id="1051647" name="Title 1"/>
          <p:cNvSpPr>
            <a:spLocks noGrp="1"/>
          </p:cNvSpPr>
          <p:nvPr>
            <p:ph type="title"/>
          </p:nvPr>
        </p:nvSpPr>
        <p:spPr/>
        <p:txBody>
          <a:bodyPr/>
          <a:p>
            <a:r>
              <a:rPr lang="zh-CN" altLang="en-US" dirty="0"/>
              <a:t>强化信息化领导力，成立业务变革领导小组，确保协同推进</a:t>
            </a:r>
            <a:endParaRPr lang="en-US" dirty="0"/>
          </a:p>
        </p:txBody>
      </p:sp>
      <p:grpSp>
        <p:nvGrpSpPr>
          <p:cNvPr id="522" name="Group 27"/>
          <p:cNvGrpSpPr/>
          <p:nvPr/>
        </p:nvGrpSpPr>
        <p:grpSpPr>
          <a:xfrm>
            <a:off x="771713" y="1631974"/>
            <a:ext cx="8362577" cy="4893370"/>
            <a:chOff x="395536" y="958502"/>
            <a:chExt cx="8362577" cy="4893370"/>
          </a:xfrm>
        </p:grpSpPr>
        <p:sp>
          <p:nvSpPr>
            <p:cNvPr id="1051648" name="Rectangle 3"/>
            <p:cNvSpPr>
              <a:spLocks noChangeArrowheads="1"/>
            </p:cNvSpPr>
            <p:nvPr/>
          </p:nvSpPr>
          <p:spPr bwMode="auto">
            <a:xfrm>
              <a:off x="3007519" y="4659659"/>
              <a:ext cx="3868737" cy="1192213"/>
            </a:xfrm>
            <a:prstGeom prst="rect">
              <a:avLst/>
            </a:prstGeom>
            <a:solidFill>
              <a:srgbClr val="575757">
                <a:lumMod val="20000"/>
                <a:lumOff val="80000"/>
              </a:srgbClr>
            </a:solidFill>
            <a:ln w="12700">
              <a:solidFill>
                <a:sysClr val="window" lastClr="FFFFFF"/>
              </a:solidFill>
              <a:miter lim="800000"/>
            </a:ln>
            <a:effectLst/>
          </p:spPr>
          <p:txBody>
            <a:bodyPr lIns="0" tIns="41275" rIns="0" bIns="41275" anchor="ctr"/>
            <a:p>
              <a:pPr algn="ctr" defTabSz="774700">
                <a:lnSpc>
                  <a:spcPct val="90000"/>
                </a:lnSpc>
                <a:spcBef>
                  <a:spcPct val="0"/>
                </a:spcBef>
              </a:pPr>
              <a:endParaRPr lang="en-US" altLang="en-US" sz="1400" kern="0">
                <a:solidFill>
                  <a:srgbClr val="002776"/>
                </a:solidFill>
                <a:latin typeface="华文楷体" panose="02010600040101010101" pitchFamily="2" charset="-122"/>
                <a:ea typeface="华文楷体" panose="02010600040101010101" pitchFamily="2" charset="-122"/>
              </a:endParaRPr>
            </a:p>
          </p:txBody>
        </p:sp>
        <p:sp>
          <p:nvSpPr>
            <p:cNvPr id="1051649" name="Rectangle 4"/>
            <p:cNvSpPr>
              <a:spLocks noChangeArrowheads="1"/>
            </p:cNvSpPr>
            <p:nvPr/>
          </p:nvSpPr>
          <p:spPr bwMode="auto">
            <a:xfrm>
              <a:off x="3257674" y="4797772"/>
              <a:ext cx="998538" cy="936625"/>
            </a:xfrm>
            <a:prstGeom prst="rect">
              <a:avLst/>
            </a:prstGeom>
            <a:solidFill>
              <a:sysClr val="window" lastClr="FFFFFF"/>
            </a:solidFill>
            <a:ln w="25400" cap="flat" cmpd="sng" algn="ctr">
              <a:noFill/>
              <a:prstDash val="solid"/>
            </a:ln>
            <a:effectLst/>
          </p:spPr>
          <p:txBody>
            <a:bodyPr lIns="82550" tIns="41275" rIns="82550" bIns="41275" anchor="ctr"/>
            <a:lstStyle>
              <a:lvl1pPr defTabSz="774700">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defTabSz="77470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defTabSz="7747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defTabSz="7747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defTabSz="7747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gn="ctr">
                <a:lnSpc>
                  <a:spcPct val="90000"/>
                </a:lnSpc>
                <a:spcBef>
                  <a:spcPct val="0"/>
                </a:spcBef>
                <a:buClrTx/>
                <a:buSzTx/>
                <a:buFontTx/>
                <a:buNone/>
              </a:pPr>
              <a:r>
                <a:rPr lang="zh-CN" altLang="en-US" sz="1400" kern="0">
                  <a:solidFill>
                    <a:prstClr val="black"/>
                  </a:solidFill>
                  <a:latin typeface="华文楷体" panose="02010600040101010101" pitchFamily="2" charset="-122"/>
                  <a:ea typeface="华文楷体" panose="02010600040101010101" pitchFamily="2" charset="-122"/>
                </a:rPr>
                <a:t>人力资源</a:t>
              </a:r>
              <a:endParaRPr lang="en-US" altLang="zh-CN" sz="1400" kern="0" dirty="0">
                <a:solidFill>
                  <a:prstClr val="black"/>
                </a:solidFill>
                <a:latin typeface="华文楷体" panose="02010600040101010101" pitchFamily="2" charset="-122"/>
                <a:ea typeface="华文楷体" panose="02010600040101010101" pitchFamily="2" charset="-122"/>
              </a:endParaRPr>
            </a:p>
          </p:txBody>
        </p:sp>
        <p:sp>
          <p:nvSpPr>
            <p:cNvPr id="1051650" name="Rectangle 5"/>
            <p:cNvSpPr>
              <a:spLocks noChangeArrowheads="1"/>
            </p:cNvSpPr>
            <p:nvPr/>
          </p:nvSpPr>
          <p:spPr bwMode="auto">
            <a:xfrm>
              <a:off x="4526087" y="4797772"/>
              <a:ext cx="901700" cy="936625"/>
            </a:xfrm>
            <a:prstGeom prst="rect">
              <a:avLst/>
            </a:prstGeom>
            <a:solidFill>
              <a:sysClr val="window" lastClr="FFFFFF"/>
            </a:solidFill>
            <a:ln w="25400" cap="flat" cmpd="sng" algn="ctr">
              <a:noFill/>
              <a:prstDash val="solid"/>
            </a:ln>
            <a:effectLst/>
          </p:spPr>
          <p:txBody>
            <a:bodyPr lIns="82550" tIns="41275" rIns="82550" bIns="41275" anchor="ctr"/>
            <a:p>
              <a:pPr algn="ctr" defTabSz="774700">
                <a:lnSpc>
                  <a:spcPct val="90000"/>
                </a:lnSpc>
                <a:spcBef>
                  <a:spcPct val="0"/>
                </a:spcBef>
              </a:pPr>
              <a:r>
                <a:rPr lang="zh-CN" altLang="en-US" sz="1400" b="1" kern="0">
                  <a:solidFill>
                    <a:prstClr val="black"/>
                  </a:solidFill>
                  <a:latin typeface="华文楷体" panose="02010600040101010101" pitchFamily="2" charset="-122"/>
                </a:rPr>
                <a:t>财务</a:t>
              </a:r>
              <a:endParaRPr lang="en-US" altLang="zh-CN" sz="1400" b="1" kern="0" dirty="0">
                <a:solidFill>
                  <a:prstClr val="black"/>
                </a:solidFill>
                <a:latin typeface="华文楷体" panose="02010600040101010101" pitchFamily="2" charset="-122"/>
              </a:endParaRPr>
            </a:p>
          </p:txBody>
        </p:sp>
        <p:sp>
          <p:nvSpPr>
            <p:cNvPr id="1051651" name="Rectangle 6"/>
            <p:cNvSpPr>
              <a:spLocks noChangeArrowheads="1"/>
            </p:cNvSpPr>
            <p:nvPr/>
          </p:nvSpPr>
          <p:spPr bwMode="auto">
            <a:xfrm>
              <a:off x="5697662" y="4795687"/>
              <a:ext cx="901700" cy="938710"/>
            </a:xfrm>
            <a:prstGeom prst="rect">
              <a:avLst/>
            </a:prstGeom>
            <a:solidFill>
              <a:sysClr val="window" lastClr="FFFFFF"/>
            </a:solidFill>
            <a:ln w="25400" cap="flat" cmpd="sng" algn="ctr">
              <a:noFill/>
              <a:prstDash val="solid"/>
            </a:ln>
            <a:effectLst/>
          </p:spPr>
          <p:txBody>
            <a:bodyPr lIns="82550" tIns="41275" rIns="82550" bIns="41275" anchor="ctr"/>
            <a:p>
              <a:pPr algn="ctr" defTabSz="774700">
                <a:lnSpc>
                  <a:spcPct val="90000"/>
                </a:lnSpc>
                <a:spcBef>
                  <a:spcPct val="0"/>
                </a:spcBef>
              </a:pPr>
              <a:r>
                <a:rPr lang="en-US" altLang="zh-TW" sz="1400" b="1" kern="0" dirty="0">
                  <a:solidFill>
                    <a:prstClr val="black"/>
                  </a:solidFill>
                  <a:latin typeface="华文楷体" panose="02010600040101010101" pitchFamily="2" charset="-122"/>
                  <a:ea typeface="华文楷体" panose="02010600040101010101" pitchFamily="2" charset="-122"/>
                </a:rPr>
                <a:t>…</a:t>
              </a:r>
              <a:endParaRPr lang="zh-TW" altLang="en-US" sz="1400" b="1" kern="0" dirty="0">
                <a:solidFill>
                  <a:prstClr val="black"/>
                </a:solidFill>
                <a:latin typeface="华文楷体" panose="02010600040101010101" pitchFamily="2" charset="-122"/>
                <a:ea typeface="华文楷体" panose="02010600040101010101" pitchFamily="2" charset="-122"/>
              </a:endParaRPr>
            </a:p>
          </p:txBody>
        </p:sp>
        <p:sp>
          <p:nvSpPr>
            <p:cNvPr id="1051652" name="Rectangle 7"/>
            <p:cNvSpPr>
              <a:spLocks noChangeArrowheads="1"/>
            </p:cNvSpPr>
            <p:nvPr/>
          </p:nvSpPr>
          <p:spPr bwMode="auto">
            <a:xfrm>
              <a:off x="4232523" y="998190"/>
              <a:ext cx="1033463" cy="596900"/>
            </a:xfrm>
            <a:prstGeom prst="rect">
              <a:avLst/>
            </a:prstGeom>
            <a:solidFill>
              <a:srgbClr val="002776"/>
            </a:solidFill>
            <a:ln w="9525">
              <a:noFill/>
              <a:miter lim="800000"/>
            </a:ln>
            <a:effectLst>
              <a:outerShdw dist="35921" dir="2700000" algn="ctr" rotWithShape="0">
                <a:srgbClr val="FFFFFF"/>
              </a:outerShdw>
            </a:effectLst>
          </p:spPr>
          <p:txBody>
            <a:bodyPr lIns="0" rIns="0" anchor="ctr" anchorCtr="1"/>
            <a:p>
              <a:pPr algn="ctr">
                <a:spcBef>
                  <a:spcPct val="0"/>
                </a:spcBef>
              </a:pPr>
              <a:r>
                <a:rPr lang="zh-CN" altLang="en-US" sz="1400" b="1" kern="0">
                  <a:solidFill>
                    <a:prstClr val="white"/>
                  </a:solidFill>
                  <a:latin typeface="华文楷体" panose="02010600040101010101" pitchFamily="2" charset="-122"/>
                </a:rPr>
                <a:t>信息化</a:t>
              </a:r>
              <a:endParaRPr lang="en-US" altLang="zh-CN" sz="1400" b="1" kern="0">
                <a:solidFill>
                  <a:prstClr val="white"/>
                </a:solidFill>
                <a:latin typeface="华文楷体" panose="02010600040101010101" pitchFamily="2" charset="-122"/>
              </a:endParaRPr>
            </a:p>
            <a:p>
              <a:pPr algn="ctr">
                <a:spcBef>
                  <a:spcPct val="0"/>
                </a:spcBef>
              </a:pPr>
              <a:r>
                <a:rPr lang="zh-CN" altLang="en-US" sz="1400" b="1" kern="0">
                  <a:solidFill>
                    <a:prstClr val="white"/>
                  </a:solidFill>
                  <a:latin typeface="华文楷体" panose="02010600040101010101" pitchFamily="2" charset="-122"/>
                </a:rPr>
                <a:t>领导小组</a:t>
              </a:r>
              <a:r>
                <a:rPr lang="zh-TW" altLang="en-US" sz="1400" b="1" kern="0">
                  <a:solidFill>
                    <a:prstClr val="white"/>
                  </a:solidFill>
                  <a:latin typeface="华文楷体" panose="02010600040101010101" pitchFamily="2" charset="-122"/>
                  <a:ea typeface="华文楷体" panose="02010600040101010101" pitchFamily="2" charset="-122"/>
                </a:rPr>
                <a:t>              </a:t>
              </a:r>
              <a:endParaRPr lang="zh-CN" altLang="en-US" sz="1400" b="1" kern="0" dirty="0">
                <a:solidFill>
                  <a:prstClr val="white"/>
                </a:solidFill>
                <a:latin typeface="华文楷体" panose="02010600040101010101" pitchFamily="2" charset="-122"/>
              </a:endParaRPr>
            </a:p>
          </p:txBody>
        </p:sp>
        <p:sp>
          <p:nvSpPr>
            <p:cNvPr id="1051653" name="Rectangle 8"/>
            <p:cNvSpPr>
              <a:spLocks noChangeArrowheads="1"/>
            </p:cNvSpPr>
            <p:nvPr/>
          </p:nvSpPr>
          <p:spPr bwMode="auto">
            <a:xfrm>
              <a:off x="4232523" y="2728565"/>
              <a:ext cx="984250" cy="561975"/>
            </a:xfrm>
            <a:prstGeom prst="rect">
              <a:avLst/>
            </a:prstGeom>
            <a:solidFill>
              <a:srgbClr val="002776"/>
            </a:solidFill>
            <a:ln w="9525">
              <a:noFill/>
              <a:miter lim="800000"/>
            </a:ln>
            <a:effectLst>
              <a:outerShdw dist="35921" dir="2700000" algn="ctr" rotWithShape="0">
                <a:srgbClr val="FFFFFF"/>
              </a:outerShdw>
            </a:effectLst>
          </p:spPr>
          <p:txBody>
            <a:bodyPr lIns="0" rIns="0" anchor="ctr" anchorCtr="1"/>
            <a:lstStyle>
              <a:lvl1pPr>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gn="ctr">
                <a:spcBef>
                  <a:spcPct val="0"/>
                </a:spcBef>
                <a:buClrTx/>
                <a:buSzTx/>
                <a:buFontTx/>
                <a:buNone/>
              </a:pPr>
              <a:r>
                <a:rPr lang="zh-CN" altLang="en-US" sz="1400" kern="0">
                  <a:solidFill>
                    <a:prstClr val="white"/>
                  </a:solidFill>
                  <a:latin typeface="华文楷体" panose="02010600040101010101" pitchFamily="2" charset="-122"/>
                  <a:ea typeface="华文楷体" panose="02010600040101010101" pitchFamily="2" charset="-122"/>
                </a:rPr>
                <a:t>业务变革</a:t>
              </a:r>
              <a:endParaRPr lang="en-US" altLang="zh-CN" sz="1400" kern="0">
                <a:solidFill>
                  <a:prstClr val="white"/>
                </a:solidFill>
                <a:latin typeface="华文楷体" panose="02010600040101010101" pitchFamily="2" charset="-122"/>
                <a:ea typeface="华文楷体" panose="02010600040101010101" pitchFamily="2" charset="-122"/>
              </a:endParaRPr>
            </a:p>
            <a:p>
              <a:pPr algn="ctr">
                <a:spcBef>
                  <a:spcPct val="0"/>
                </a:spcBef>
                <a:buClrTx/>
                <a:buSzTx/>
                <a:buFontTx/>
                <a:buNone/>
              </a:pPr>
              <a:r>
                <a:rPr lang="zh-CN" altLang="en-US" sz="1400" kern="0">
                  <a:solidFill>
                    <a:prstClr val="white"/>
                  </a:solidFill>
                  <a:latin typeface="华文楷体" panose="02010600040101010101" pitchFamily="2" charset="-122"/>
                  <a:ea typeface="华文楷体" panose="02010600040101010101" pitchFamily="2" charset="-122"/>
                </a:rPr>
                <a:t>领导小组</a:t>
              </a:r>
              <a:r>
                <a:rPr lang="zh-TW" altLang="en-US" sz="1400" kern="0">
                  <a:solidFill>
                    <a:prstClr val="black"/>
                  </a:solidFill>
                  <a:latin typeface="华文楷体" panose="02010600040101010101" pitchFamily="2" charset="-122"/>
                  <a:ea typeface="华文楷体" panose="02010600040101010101" pitchFamily="2" charset="-122"/>
                </a:rPr>
                <a:t> </a:t>
              </a:r>
              <a:endParaRPr lang="zh-CN" altLang="en-US" sz="1400" kern="0" dirty="0">
                <a:solidFill>
                  <a:prstClr val="black"/>
                </a:solidFill>
                <a:latin typeface="华文楷体" panose="02010600040101010101" pitchFamily="2" charset="-122"/>
                <a:ea typeface="华文楷体" panose="02010600040101010101" pitchFamily="2" charset="-122"/>
              </a:endParaRPr>
            </a:p>
          </p:txBody>
        </p:sp>
        <p:sp>
          <p:nvSpPr>
            <p:cNvPr id="1051654" name="Rectangle 9"/>
            <p:cNvSpPr>
              <a:spLocks noChangeArrowheads="1"/>
            </p:cNvSpPr>
            <p:nvPr/>
          </p:nvSpPr>
          <p:spPr bwMode="auto">
            <a:xfrm>
              <a:off x="1238498" y="2752377"/>
              <a:ext cx="987425" cy="561975"/>
            </a:xfrm>
            <a:prstGeom prst="rect">
              <a:avLst/>
            </a:prstGeom>
            <a:solidFill>
              <a:srgbClr val="002776"/>
            </a:solidFill>
            <a:ln w="9525">
              <a:noFill/>
              <a:miter lim="800000"/>
            </a:ln>
            <a:effectLst>
              <a:outerShdw dist="35921" dir="2700000" algn="ctr" rotWithShape="0">
                <a:srgbClr val="FFFFFF"/>
              </a:outerShdw>
            </a:effectLst>
          </p:spPr>
          <p:txBody>
            <a:bodyPr lIns="0" rIns="0" anchor="ctr" anchorCtr="1"/>
            <a:p>
              <a:pPr algn="ctr">
                <a:spcBef>
                  <a:spcPct val="0"/>
                </a:spcBef>
              </a:pPr>
              <a:r>
                <a:rPr lang="zh-CN" altLang="en-US" sz="1400" b="1" kern="0">
                  <a:solidFill>
                    <a:prstClr val="white"/>
                  </a:solidFill>
                  <a:latin typeface="华文楷体" panose="02010600040101010101" pitchFamily="2" charset="-122"/>
                </a:rPr>
                <a:t>项目群管理办公室</a:t>
              </a:r>
              <a:endParaRPr lang="zh-CN" altLang="en-US" sz="1400" b="1" kern="0" dirty="0">
                <a:solidFill>
                  <a:prstClr val="white"/>
                </a:solidFill>
                <a:latin typeface="华文楷体" panose="02010600040101010101" pitchFamily="2" charset="-122"/>
              </a:endParaRPr>
            </a:p>
          </p:txBody>
        </p:sp>
        <p:grpSp>
          <p:nvGrpSpPr>
            <p:cNvPr id="523" name="Group 35"/>
            <p:cNvGrpSpPr/>
            <p:nvPr/>
          </p:nvGrpSpPr>
          <p:grpSpPr>
            <a:xfrm>
              <a:off x="5265986" y="958502"/>
              <a:ext cx="3278187" cy="2074862"/>
              <a:chOff x="5265986" y="958502"/>
              <a:chExt cx="3278187" cy="2074862"/>
            </a:xfrm>
          </p:grpSpPr>
          <p:sp>
            <p:nvSpPr>
              <p:cNvPr id="1051655" name="Rectangle 10"/>
              <p:cNvSpPr>
                <a:spLocks noChangeArrowheads="1"/>
              </p:cNvSpPr>
              <p:nvPr/>
            </p:nvSpPr>
            <p:spPr bwMode="auto">
              <a:xfrm>
                <a:off x="5785098" y="958502"/>
                <a:ext cx="2759075" cy="1131570"/>
              </a:xfrm>
              <a:prstGeom prst="rect">
                <a:avLst/>
              </a:prstGeom>
              <a:solidFill>
                <a:sysClr val="window" lastClr="FFFFFF"/>
              </a:solidFill>
              <a:ln w="25400" cap="flat" cmpd="sng" algn="ctr">
                <a:solidFill>
                  <a:srgbClr val="575757"/>
                </a:solidFill>
                <a:prstDash val="solid"/>
              </a:ln>
              <a:effectLst/>
            </p:spPr>
            <p:txBody>
              <a:bodyPr lIns="82550" tIns="41275" rIns="82550" bIns="41275">
                <a:spAutoFit/>
              </a:bodyPr>
              <a:p>
                <a:pPr marL="103505" indent="-103505" defTabSz="774700">
                  <a:lnSpc>
                    <a:spcPct val="90000"/>
                  </a:lnSpc>
                  <a:spcBef>
                    <a:spcPct val="50000"/>
                  </a:spcBef>
                  <a:buSzPct val="100000"/>
                </a:pPr>
                <a:r>
                  <a:rPr lang="zh-CN" altLang="en-US" sz="1200" b="1" kern="0" dirty="0">
                    <a:solidFill>
                      <a:srgbClr val="002776"/>
                    </a:solidFill>
                    <a:latin typeface="华文楷体" panose="02010600040101010101" pitchFamily="2" charset="-122"/>
                  </a:rPr>
                  <a:t>承接经营战略制定信息化战略</a:t>
                </a:r>
                <a:endParaRPr lang="en-US" altLang="zh-CN" sz="1200" b="1" kern="0" dirty="0">
                  <a:solidFill>
                    <a:srgbClr val="002776"/>
                  </a:solidFill>
                  <a:latin typeface="华文楷体" panose="02010600040101010101" pitchFamily="2" charset="-122"/>
                </a:endParaRPr>
              </a:p>
              <a:p>
                <a:pPr marL="285750" indent="-285750">
                  <a:buFont typeface="Arial" panose="020B0604020202020204" pitchFamily="34" charset="0"/>
                  <a:buChar char="•"/>
                </a:pPr>
                <a:r>
                  <a:rPr lang="zh-CN" altLang="en-US" sz="1200" dirty="0"/>
                  <a:t>讨论并确定信息化战略</a:t>
                </a:r>
                <a:endParaRPr lang="en-US" altLang="zh-CN" sz="1200" dirty="0"/>
              </a:p>
              <a:p>
                <a:pPr marL="285750" indent="-285750">
                  <a:buFont typeface="Arial" panose="020B0604020202020204" pitchFamily="34" charset="0"/>
                  <a:buChar char="•"/>
                </a:pPr>
                <a:r>
                  <a:rPr lang="zh-CN" altLang="en-US" sz="1200" dirty="0"/>
                  <a:t>审批和决策信息化项目，处理重大项目中关键问题</a:t>
                </a:r>
                <a:endParaRPr lang="en-US" altLang="zh-CN" sz="1200" dirty="0"/>
              </a:p>
              <a:p>
                <a:pPr marL="285750" indent="-285750">
                  <a:buFont typeface="Arial" panose="020B0604020202020204" pitchFamily="34" charset="0"/>
                  <a:buChar char="•"/>
                </a:pPr>
                <a:r>
                  <a:rPr lang="zh-CN" altLang="en-US" sz="1200" dirty="0"/>
                  <a:t>审批信息化相关政策及制度</a:t>
                </a:r>
                <a:endParaRPr lang="en-US" altLang="zh-CN" sz="1200" dirty="0"/>
              </a:p>
              <a:p>
                <a:pPr marL="285750" indent="-285750">
                  <a:buFont typeface="Arial" panose="020B0604020202020204" pitchFamily="34" charset="0"/>
                  <a:buChar char="•"/>
                </a:pPr>
                <a:r>
                  <a:rPr lang="zh-CN" altLang="en-US" sz="1200" dirty="0"/>
                  <a:t>考核信息化建设的成果</a:t>
                </a:r>
                <a:endParaRPr lang="en-US" sz="1200" dirty="0"/>
              </a:p>
            </p:txBody>
          </p:sp>
          <p:sp>
            <p:nvSpPr>
              <p:cNvPr id="1051656" name="Line 12"/>
              <p:cNvSpPr>
                <a:spLocks noChangeShapeType="1"/>
              </p:cNvSpPr>
              <p:nvPr/>
            </p:nvSpPr>
            <p:spPr bwMode="auto">
              <a:xfrm flipH="1">
                <a:off x="5292080" y="1333152"/>
                <a:ext cx="459263" cy="0"/>
              </a:xfrm>
              <a:prstGeom prst="line">
                <a:avLst/>
              </a:prstGeom>
              <a:noFill/>
              <a:ln w="76200">
                <a:solidFill>
                  <a:srgbClr val="BFBFBF"/>
                </a:solidFill>
                <a:round/>
                <a:tailEnd type="triangle" w="med" len="med"/>
              </a:ln>
              <a:effectLst/>
            </p:spPr>
            <p:txBody>
              <a:bodyPr/>
              <a:p>
                <a:endParaRPr lang="en-US" kern="0">
                  <a:solidFill>
                    <a:prstClr val="black"/>
                  </a:solidFill>
                  <a:latin typeface="华文楷体" panose="02010600040101010101" pitchFamily="2" charset="-122"/>
                  <a:ea typeface="华文楷体" panose="02010600040101010101" pitchFamily="2" charset="-122"/>
                </a:endParaRPr>
              </a:p>
            </p:txBody>
          </p:sp>
          <p:sp>
            <p:nvSpPr>
              <p:cNvPr id="1051657" name="Line 12"/>
              <p:cNvSpPr>
                <a:spLocks noChangeShapeType="1"/>
              </p:cNvSpPr>
              <p:nvPr/>
            </p:nvSpPr>
            <p:spPr bwMode="auto">
              <a:xfrm flipH="1">
                <a:off x="5265986" y="3033364"/>
                <a:ext cx="459263" cy="0"/>
              </a:xfrm>
              <a:prstGeom prst="line">
                <a:avLst/>
              </a:prstGeom>
              <a:noFill/>
              <a:ln w="76200">
                <a:solidFill>
                  <a:srgbClr val="BFBFBF"/>
                </a:solidFill>
                <a:round/>
                <a:tailEnd type="triangle" w="med" len="med"/>
              </a:ln>
              <a:effectLst/>
            </p:spPr>
            <p:txBody>
              <a:bodyPr/>
              <a:p>
                <a:endParaRPr lang="en-US" kern="0">
                  <a:solidFill>
                    <a:prstClr val="black"/>
                  </a:solidFill>
                  <a:latin typeface="华文楷体" panose="02010600040101010101" pitchFamily="2" charset="-122"/>
                  <a:ea typeface="华文楷体" panose="02010600040101010101" pitchFamily="2" charset="-122"/>
                </a:endParaRPr>
              </a:p>
            </p:txBody>
          </p:sp>
        </p:grpSp>
        <p:sp>
          <p:nvSpPr>
            <p:cNvPr id="1051658" name="AutoShape 16"/>
            <p:cNvSpPr>
              <a:spLocks noChangeArrowheads="1"/>
            </p:cNvSpPr>
            <p:nvPr/>
          </p:nvSpPr>
          <p:spPr bwMode="auto">
            <a:xfrm>
              <a:off x="2357686" y="2809527"/>
              <a:ext cx="1803400" cy="406400"/>
            </a:xfrm>
            <a:prstGeom prst="leftRightArrow">
              <a:avLst>
                <a:gd name="adj1" fmla="val 63333"/>
                <a:gd name="adj2" fmla="val 61858"/>
              </a:avLst>
            </a:prstGeom>
            <a:solidFill>
              <a:srgbClr val="002776">
                <a:lumMod val="20000"/>
                <a:lumOff val="80000"/>
              </a:srgbClr>
            </a:solidFill>
            <a:ln>
              <a:noFill/>
            </a:ln>
            <a:effectLst/>
          </p:spPr>
          <p:txBody>
            <a:bodyPr wrap="none" anchor="ctr"/>
            <a:lstStyle>
              <a:lvl1pPr>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spcBef>
                  <a:spcPct val="80000"/>
                </a:spcBef>
                <a:buClr>
                  <a:prstClr val="black"/>
                </a:buClr>
                <a:buSzTx/>
                <a:buFont typeface="Wingdings" panose="05000000000000000000" pitchFamily="2" charset="2"/>
                <a:buNone/>
              </a:pPr>
              <a:endParaRPr lang="en-US" altLang="en-US" sz="1400" kern="0">
                <a:solidFill>
                  <a:prstClr val="black"/>
                </a:solidFill>
                <a:latin typeface="华文楷体" panose="02010600040101010101" pitchFamily="2" charset="-122"/>
                <a:ea typeface="华文楷体" panose="02010600040101010101" pitchFamily="2" charset="-122"/>
              </a:endParaRPr>
            </a:p>
          </p:txBody>
        </p:sp>
        <p:sp>
          <p:nvSpPr>
            <p:cNvPr id="1051659" name="Rectangle 17"/>
            <p:cNvSpPr>
              <a:spLocks noChangeArrowheads="1"/>
            </p:cNvSpPr>
            <p:nvPr/>
          </p:nvSpPr>
          <p:spPr bwMode="auto">
            <a:xfrm>
              <a:off x="2555776" y="2830710"/>
              <a:ext cx="1359570" cy="305212"/>
            </a:xfrm>
            <a:prstGeom prst="rect">
              <a:avLst/>
            </a:prstGeom>
            <a:noFill/>
            <a:ln>
              <a:noFill/>
            </a:ln>
            <a:effectLst/>
          </p:spPr>
          <p:txBody>
            <a:bodyPr wrap="square" lIns="87313" tIns="44450" rIns="87313" bIns="44450">
              <a:spAutoFit/>
            </a:bodyPr>
            <a:lstStyle>
              <a:lvl1pPr defTabSz="825500">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defTabSz="82550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defTabSz="8255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defTabSz="8255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defTabSz="8255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gn="ctr">
                <a:spcBef>
                  <a:spcPct val="0"/>
                </a:spcBef>
                <a:buClrTx/>
                <a:buSzTx/>
                <a:buFontTx/>
                <a:buNone/>
              </a:pPr>
              <a:r>
                <a:rPr lang="zh-CN" altLang="en-US" sz="1400" kern="0">
                  <a:solidFill>
                    <a:srgbClr val="002776"/>
                  </a:solidFill>
                  <a:latin typeface="华文楷体" panose="02010600040101010101" pitchFamily="2" charset="-122"/>
                  <a:ea typeface="华文楷体" panose="02010600040101010101" pitchFamily="2" charset="-122"/>
                </a:rPr>
                <a:t>技术关系协同</a:t>
              </a:r>
              <a:endParaRPr lang="zh-CN" altLang="en-US" sz="1300" kern="0" dirty="0">
                <a:solidFill>
                  <a:srgbClr val="002776"/>
                </a:solidFill>
                <a:latin typeface="华文楷体" panose="02010600040101010101" pitchFamily="2" charset="-122"/>
                <a:ea typeface="华文楷体" panose="02010600040101010101" pitchFamily="2" charset="-122"/>
              </a:endParaRPr>
            </a:p>
          </p:txBody>
        </p:sp>
        <p:sp>
          <p:nvSpPr>
            <p:cNvPr id="1051660" name="AutoShape 18"/>
            <p:cNvSpPr>
              <a:spLocks noChangeArrowheads="1"/>
            </p:cNvSpPr>
            <p:nvPr/>
          </p:nvSpPr>
          <p:spPr bwMode="auto">
            <a:xfrm rot="16200000">
              <a:off x="4273798" y="1998315"/>
              <a:ext cx="927100" cy="406400"/>
            </a:xfrm>
            <a:prstGeom prst="leftArrow">
              <a:avLst/>
            </a:prstGeom>
            <a:solidFill>
              <a:srgbClr val="002776">
                <a:lumMod val="20000"/>
                <a:lumOff val="80000"/>
              </a:srgbClr>
            </a:solidFill>
            <a:ln>
              <a:noFill/>
            </a:ln>
            <a:effectLst/>
          </p:spPr>
          <p:txBody>
            <a:bodyPr wrap="none" anchor="ctr"/>
            <a:lstStyle>
              <a:lvl1pPr>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spcBef>
                  <a:spcPct val="80000"/>
                </a:spcBef>
                <a:buClr>
                  <a:prstClr val="black"/>
                </a:buClr>
                <a:buSzTx/>
                <a:buFont typeface="Wingdings" panose="05000000000000000000" pitchFamily="2" charset="2"/>
                <a:buNone/>
              </a:pPr>
              <a:endParaRPr lang="en-US" altLang="en-US" sz="1400" kern="0">
                <a:solidFill>
                  <a:prstClr val="black"/>
                </a:solidFill>
                <a:latin typeface="华文楷体" panose="02010600040101010101" pitchFamily="2" charset="-122"/>
                <a:ea typeface="华文楷体" panose="02010600040101010101" pitchFamily="2" charset="-122"/>
              </a:endParaRPr>
            </a:p>
          </p:txBody>
        </p:sp>
        <p:sp>
          <p:nvSpPr>
            <p:cNvPr id="1051661" name="Rectangle 19"/>
            <p:cNvSpPr>
              <a:spLocks noChangeArrowheads="1"/>
            </p:cNvSpPr>
            <p:nvPr/>
          </p:nvSpPr>
          <p:spPr bwMode="auto">
            <a:xfrm>
              <a:off x="3927525" y="1946841"/>
              <a:ext cx="1652587" cy="482600"/>
            </a:xfrm>
            <a:prstGeom prst="rect">
              <a:avLst/>
            </a:prstGeom>
            <a:noFill/>
            <a:ln>
              <a:noFill/>
            </a:ln>
            <a:effectLst/>
          </p:spPr>
          <p:txBody>
            <a:bodyPr lIns="87313" tIns="44450" rIns="87313" bIns="44450">
              <a:spAutoFit/>
            </a:bodyPr>
            <a:lstStyle>
              <a:lvl1pPr defTabSz="825500">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defTabSz="82550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defTabSz="8255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defTabSz="8255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defTabSz="8255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gn="ctr">
                <a:spcBef>
                  <a:spcPct val="0"/>
                </a:spcBef>
                <a:buClrTx/>
                <a:buSzTx/>
                <a:buFontTx/>
                <a:buNone/>
              </a:pPr>
              <a:r>
                <a:rPr lang="zh-CN" altLang="en-US" sz="1400" kern="0">
                  <a:solidFill>
                    <a:srgbClr val="002776"/>
                  </a:solidFill>
                  <a:latin typeface="华文楷体" panose="02010600040101010101" pitchFamily="2" charset="-122"/>
                  <a:ea typeface="华文楷体" panose="02010600040101010101" pitchFamily="2" charset="-122"/>
                </a:rPr>
                <a:t>承接信息化战略</a:t>
              </a:r>
              <a:endParaRPr lang="en-US" altLang="zh-CN" sz="1400" kern="0" dirty="0">
                <a:solidFill>
                  <a:srgbClr val="002776"/>
                </a:solidFill>
                <a:latin typeface="华文楷体" panose="02010600040101010101" pitchFamily="2" charset="-122"/>
                <a:ea typeface="华文楷体" panose="02010600040101010101" pitchFamily="2" charset="-122"/>
              </a:endParaRPr>
            </a:p>
            <a:p>
              <a:pPr algn="ctr">
                <a:spcBef>
                  <a:spcPct val="0"/>
                </a:spcBef>
                <a:buClrTx/>
                <a:buSzTx/>
                <a:buFontTx/>
                <a:buNone/>
              </a:pPr>
              <a:r>
                <a:rPr lang="zh-CN" altLang="en-US" sz="1300" kern="0">
                  <a:solidFill>
                    <a:srgbClr val="002776"/>
                  </a:solidFill>
                  <a:latin typeface="华文楷体" panose="02010600040101010101" pitchFamily="2" charset="-122"/>
                  <a:ea typeface="华文楷体" panose="02010600040101010101" pitchFamily="2" charset="-122"/>
                </a:rPr>
                <a:t>推动业务变革</a:t>
              </a:r>
              <a:endParaRPr lang="zh-CN" altLang="en-US" sz="1300" kern="0" dirty="0">
                <a:solidFill>
                  <a:srgbClr val="002776"/>
                </a:solidFill>
                <a:latin typeface="华文楷体" panose="02010600040101010101" pitchFamily="2" charset="-122"/>
                <a:ea typeface="华文楷体" panose="02010600040101010101" pitchFamily="2" charset="-122"/>
              </a:endParaRPr>
            </a:p>
          </p:txBody>
        </p:sp>
        <p:sp>
          <p:nvSpPr>
            <p:cNvPr id="1051662" name="AutoShape 20"/>
            <p:cNvSpPr>
              <a:spLocks noChangeArrowheads="1"/>
            </p:cNvSpPr>
            <p:nvPr/>
          </p:nvSpPr>
          <p:spPr bwMode="auto">
            <a:xfrm rot="16200000">
              <a:off x="4175178" y="3731620"/>
              <a:ext cx="1140216" cy="406400"/>
            </a:xfrm>
            <a:prstGeom prst="leftArrow">
              <a:avLst/>
            </a:prstGeom>
            <a:solidFill>
              <a:srgbClr val="002776">
                <a:lumMod val="20000"/>
                <a:lumOff val="80000"/>
              </a:srgbClr>
            </a:solidFill>
            <a:ln>
              <a:noFill/>
            </a:ln>
            <a:effectLst/>
          </p:spPr>
          <p:txBody>
            <a:bodyPr wrap="none" anchor="ctr"/>
            <a:lstStyle>
              <a:lvl1pPr>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spcBef>
                  <a:spcPct val="80000"/>
                </a:spcBef>
                <a:buClr>
                  <a:prstClr val="black"/>
                </a:buClr>
                <a:buSzTx/>
                <a:buFont typeface="Wingdings" panose="05000000000000000000" pitchFamily="2" charset="2"/>
                <a:buNone/>
              </a:pPr>
              <a:endParaRPr lang="en-US" altLang="en-US" sz="1400" kern="0">
                <a:solidFill>
                  <a:prstClr val="black"/>
                </a:solidFill>
                <a:latin typeface="华文楷体" panose="02010600040101010101" pitchFamily="2" charset="-122"/>
                <a:ea typeface="华文楷体" panose="02010600040101010101" pitchFamily="2" charset="-122"/>
              </a:endParaRPr>
            </a:p>
          </p:txBody>
        </p:sp>
        <p:sp>
          <p:nvSpPr>
            <p:cNvPr id="1051663" name="Rectangle 21"/>
            <p:cNvSpPr>
              <a:spLocks noChangeArrowheads="1"/>
            </p:cNvSpPr>
            <p:nvPr/>
          </p:nvSpPr>
          <p:spPr bwMode="auto">
            <a:xfrm>
              <a:off x="3635896" y="3617565"/>
              <a:ext cx="2166937" cy="520655"/>
            </a:xfrm>
            <a:prstGeom prst="rect">
              <a:avLst/>
            </a:prstGeom>
            <a:noFill/>
            <a:ln>
              <a:noFill/>
            </a:ln>
            <a:effectLst/>
          </p:spPr>
          <p:txBody>
            <a:bodyPr lIns="87313" tIns="44450" rIns="87313" bIns="44450">
              <a:spAutoFit/>
            </a:bodyPr>
            <a:lstStyle>
              <a:lvl1pPr defTabSz="825500">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defTabSz="82550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defTabSz="8255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defTabSz="8255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defTabSz="8255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defTabSz="8255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gn="ctr">
                <a:spcBef>
                  <a:spcPct val="0"/>
                </a:spcBef>
                <a:buClrTx/>
                <a:buSzTx/>
                <a:buFont typeface="Wingdings" panose="05000000000000000000" pitchFamily="2" charset="2"/>
                <a:buNone/>
              </a:pPr>
              <a:r>
                <a:rPr lang="zh-CN" altLang="en-US" sz="1400" kern="0">
                  <a:solidFill>
                    <a:srgbClr val="002776"/>
                  </a:solidFill>
                  <a:latin typeface="华文楷体" panose="02010600040101010101" pitchFamily="2" charset="-122"/>
                  <a:ea typeface="华文楷体" panose="02010600040101010101" pitchFamily="2" charset="-122"/>
                </a:rPr>
                <a:t>推动</a:t>
              </a:r>
              <a:r>
                <a:rPr lang="zh-TW" altLang="en-US" sz="1400" kern="0">
                  <a:solidFill>
                    <a:srgbClr val="002776"/>
                  </a:solidFill>
                  <a:latin typeface="华文楷体" panose="02010600040101010101" pitchFamily="2" charset="-122"/>
                  <a:ea typeface="华文楷体" panose="02010600040101010101" pitchFamily="2" charset="-122"/>
                </a:rPr>
                <a:t>跨</a:t>
              </a:r>
              <a:r>
                <a:rPr lang="zh-CN" altLang="en-US" sz="1400" kern="0" dirty="0">
                  <a:solidFill>
                    <a:srgbClr val="002776"/>
                  </a:solidFill>
                  <a:latin typeface="华文楷体" panose="02010600040101010101" pitchFamily="2" charset="-122"/>
                  <a:ea typeface="华文楷体" panose="02010600040101010101" pitchFamily="2" charset="-122"/>
                </a:rPr>
                <a:t>组织</a:t>
              </a:r>
              <a:r>
                <a:rPr lang="zh-CN" altLang="en-US" sz="1400" kern="0">
                  <a:solidFill>
                    <a:srgbClr val="002776"/>
                  </a:solidFill>
                  <a:latin typeface="华文楷体" panose="02010600040101010101" pitchFamily="2" charset="-122"/>
                  <a:ea typeface="华文楷体" panose="02010600040101010101" pitchFamily="2" charset="-122"/>
                </a:rPr>
                <a:t>流程优化</a:t>
              </a:r>
              <a:endParaRPr lang="en-US" altLang="zh-CN" sz="1400" kern="0">
                <a:solidFill>
                  <a:srgbClr val="002776"/>
                </a:solidFill>
                <a:latin typeface="华文楷体" panose="02010600040101010101" pitchFamily="2" charset="-122"/>
                <a:ea typeface="华文楷体" panose="02010600040101010101" pitchFamily="2" charset="-122"/>
              </a:endParaRPr>
            </a:p>
            <a:p>
              <a:pPr algn="ctr">
                <a:spcBef>
                  <a:spcPct val="0"/>
                </a:spcBef>
                <a:buClrTx/>
                <a:buSzTx/>
                <a:buFont typeface="Wingdings" panose="05000000000000000000" pitchFamily="2" charset="2"/>
                <a:buNone/>
              </a:pPr>
              <a:r>
                <a:rPr lang="zh-CN" altLang="en-US" sz="1400" kern="0">
                  <a:solidFill>
                    <a:srgbClr val="002776"/>
                  </a:solidFill>
                  <a:latin typeface="华文楷体" panose="02010600040101010101" pitchFamily="2" charset="-122"/>
                  <a:ea typeface="华文楷体" panose="02010600040101010101" pitchFamily="2" charset="-122"/>
                </a:rPr>
                <a:t>与管理变革</a:t>
              </a:r>
              <a:endParaRPr lang="en-US" altLang="zh-CN" sz="1400" kern="0" dirty="0">
                <a:solidFill>
                  <a:srgbClr val="002776"/>
                </a:solidFill>
                <a:latin typeface="华文楷体" panose="02010600040101010101" pitchFamily="2" charset="-122"/>
                <a:ea typeface="华文楷体" panose="02010600040101010101" pitchFamily="2" charset="-122"/>
              </a:endParaRPr>
            </a:p>
          </p:txBody>
        </p:sp>
        <p:grpSp>
          <p:nvGrpSpPr>
            <p:cNvPr id="524" name="Group 42"/>
            <p:cNvGrpSpPr/>
            <p:nvPr/>
          </p:nvGrpSpPr>
          <p:grpSpPr>
            <a:xfrm>
              <a:off x="395536" y="958502"/>
              <a:ext cx="3213100" cy="1768475"/>
              <a:chOff x="395536" y="958502"/>
              <a:chExt cx="3213100" cy="1768475"/>
            </a:xfrm>
          </p:grpSpPr>
          <p:sp>
            <p:nvSpPr>
              <p:cNvPr id="1051664" name="Line 11"/>
              <p:cNvSpPr>
                <a:spLocks noChangeShapeType="1"/>
              </p:cNvSpPr>
              <p:nvPr/>
            </p:nvSpPr>
            <p:spPr bwMode="auto">
              <a:xfrm flipH="1">
                <a:off x="1730623" y="2252315"/>
                <a:ext cx="0" cy="474662"/>
              </a:xfrm>
              <a:prstGeom prst="line">
                <a:avLst/>
              </a:prstGeom>
              <a:noFill/>
              <a:ln w="76200">
                <a:solidFill>
                  <a:srgbClr val="BFBFBF"/>
                </a:solidFill>
                <a:round/>
                <a:tailEnd type="triangle" w="med" len="med"/>
              </a:ln>
              <a:effectLst/>
            </p:spPr>
            <p:txBody>
              <a:bodyPr/>
              <a:p>
                <a:endParaRPr lang="en-US" kern="0">
                  <a:solidFill>
                    <a:prstClr val="black"/>
                  </a:solidFill>
                  <a:latin typeface="华文楷体" panose="02010600040101010101" pitchFamily="2" charset="-122"/>
                  <a:ea typeface="华文楷体" panose="02010600040101010101" pitchFamily="2" charset="-122"/>
                </a:endParaRPr>
              </a:p>
            </p:txBody>
          </p:sp>
          <p:sp>
            <p:nvSpPr>
              <p:cNvPr id="1051665" name="Rectangle 22"/>
              <p:cNvSpPr>
                <a:spLocks noChangeArrowheads="1"/>
              </p:cNvSpPr>
              <p:nvPr/>
            </p:nvSpPr>
            <p:spPr bwMode="auto">
              <a:xfrm>
                <a:off x="395536" y="958502"/>
                <a:ext cx="3213100" cy="1309370"/>
              </a:xfrm>
              <a:prstGeom prst="rect">
                <a:avLst/>
              </a:prstGeom>
              <a:solidFill>
                <a:sysClr val="window" lastClr="FFFFFF"/>
              </a:solidFill>
              <a:ln w="25400" cap="flat" cmpd="sng" algn="ctr">
                <a:solidFill>
                  <a:srgbClr val="575757"/>
                </a:solidFill>
                <a:prstDash val="solid"/>
              </a:ln>
              <a:effectLst/>
            </p:spPr>
            <p:txBody>
              <a:bodyPr lIns="82550" tIns="41275" rIns="82550" bIns="41275">
                <a:spAutoFit/>
              </a:bodyPr>
              <a:lstStyle>
                <a:lvl1pPr marL="103505" indent="-103505" defTabSz="774700">
                  <a:spcBef>
                    <a:spcPct val="40000"/>
                  </a:spcBef>
                  <a:buClr>
                    <a:schemeClr val="tx1"/>
                  </a:buClr>
                  <a:buSzPct val="80000"/>
                  <a:buFont typeface="Wingdings" panose="05000000000000000000" pitchFamily="2" charset="2"/>
                  <a:buChar char="q"/>
                  <a:defRPr sz="1600" b="1">
                    <a:solidFill>
                      <a:schemeClr val="tx1"/>
                    </a:solidFill>
                    <a:latin typeface="Arial" panose="020B0604020202020204" pitchFamily="34" charset="0"/>
                    <a:ea typeface="華康楷書體W3(P)" pitchFamily="66" charset="-120"/>
                  </a:defRPr>
                </a:lvl1pPr>
                <a:lvl2pPr marL="742950" indent="-285750" defTabSz="774700">
                  <a:spcBef>
                    <a:spcPct val="40000"/>
                  </a:spcBef>
                  <a:buClr>
                    <a:schemeClr val="tx1"/>
                  </a:buClr>
                  <a:buFont typeface="Wingdings" panose="05000000000000000000" pitchFamily="2" charset="2"/>
                  <a:buChar char="§"/>
                  <a:defRPr sz="1400">
                    <a:solidFill>
                      <a:schemeClr val="tx1"/>
                    </a:solidFill>
                    <a:latin typeface="Arial" panose="020B0604020202020204" pitchFamily="34" charset="0"/>
                    <a:ea typeface="華康楷書體W3(P)" pitchFamily="66" charset="-120"/>
                  </a:defRPr>
                </a:lvl2pPr>
                <a:lvl3pPr marL="1143000" indent="-228600" defTabSz="774700">
                  <a:spcBef>
                    <a:spcPct val="40000"/>
                  </a:spcBef>
                  <a:buClr>
                    <a:schemeClr val="tx1"/>
                  </a:buClr>
                  <a:buChar char="–"/>
                  <a:defRPr sz="1200" i="1">
                    <a:solidFill>
                      <a:schemeClr val="tx1"/>
                    </a:solidFill>
                    <a:latin typeface="Arial" panose="020B0604020202020204" pitchFamily="34" charset="0"/>
                    <a:ea typeface="華康楷書體W3(P)" pitchFamily="66" charset="-120"/>
                  </a:defRPr>
                </a:lvl3pPr>
                <a:lvl4pPr marL="1600200" indent="-228600" defTabSz="774700">
                  <a:spcBef>
                    <a:spcPct val="40000"/>
                  </a:spcBef>
                  <a:buClr>
                    <a:schemeClr val="tx1"/>
                  </a:buClr>
                  <a:buChar char="•"/>
                  <a:defRPr sz="1000">
                    <a:solidFill>
                      <a:schemeClr val="tx1"/>
                    </a:solidFill>
                    <a:latin typeface="Arial" panose="020B0604020202020204" pitchFamily="34" charset="0"/>
                    <a:ea typeface="華康楷書體W3(P)" pitchFamily="66" charset="-120"/>
                  </a:defRPr>
                </a:lvl4pPr>
                <a:lvl5pPr marL="2057400" indent="-228600" defTabSz="774700">
                  <a:spcBef>
                    <a:spcPct val="20000"/>
                  </a:spcBef>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5pPr>
                <a:lvl6pPr marL="25146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6pPr>
                <a:lvl7pPr marL="29718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7pPr>
                <a:lvl8pPr marL="34290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8pPr>
                <a:lvl9pPr marL="3886200" indent="-228600" defTabSz="774700" eaLnBrk="0" fontAlgn="base" hangingPunct="0">
                  <a:spcBef>
                    <a:spcPct val="20000"/>
                  </a:spcBef>
                  <a:spcAft>
                    <a:spcPct val="0"/>
                  </a:spcAft>
                  <a:buClr>
                    <a:schemeClr val="tx1"/>
                  </a:buClr>
                  <a:buFont typeface="Wingdings" panose="05000000000000000000" pitchFamily="2" charset="2"/>
                  <a:buChar char="q"/>
                  <a:defRPr sz="1600">
                    <a:solidFill>
                      <a:schemeClr val="tx1"/>
                    </a:solidFill>
                    <a:latin typeface="華康楷書體W3(P)" pitchFamily="66" charset="-120"/>
                    <a:ea typeface="華康楷書體W3(P)" pitchFamily="66" charset="-120"/>
                  </a:defRPr>
                </a:lvl9pPr>
              </a:lstStyle>
              <a:p>
                <a:pPr>
                  <a:lnSpc>
                    <a:spcPct val="90000"/>
                  </a:lnSpc>
                  <a:spcBef>
                    <a:spcPct val="50000"/>
                  </a:spcBef>
                  <a:buClrTx/>
                  <a:buSzPct val="100000"/>
                  <a:buFontTx/>
                  <a:buNone/>
                </a:pPr>
                <a:r>
                  <a:rPr lang="zh-CN" altLang="en-US" sz="1200" kern="0" dirty="0">
                    <a:solidFill>
                      <a:srgbClr val="002776"/>
                    </a:solidFill>
                    <a:latin typeface="华文楷体" panose="02010600040101010101" pitchFamily="2" charset="-122"/>
                    <a:ea typeface="华文楷体" panose="02010600040101010101" pitchFamily="2" charset="-122"/>
                  </a:rPr>
                  <a:t>信息化项目和内外部技术关系</a:t>
                </a:r>
                <a:r>
                  <a:rPr lang="zh-TW" altLang="en-US" sz="1200" kern="0" dirty="0">
                    <a:solidFill>
                      <a:srgbClr val="002776"/>
                    </a:solidFill>
                    <a:latin typeface="华文楷体" panose="02010600040101010101" pitchFamily="2" charset="-122"/>
                    <a:ea typeface="华文楷体" panose="02010600040101010101" pitchFamily="2" charset="-122"/>
                  </a:rPr>
                  <a:t>管理</a:t>
                </a:r>
                <a:endParaRPr lang="en-US" altLang="zh-CN" sz="1200" i="1" kern="0" dirty="0">
                  <a:solidFill>
                    <a:srgbClr val="002776"/>
                  </a:solidFill>
                  <a:latin typeface="华文楷体" panose="02010600040101010101" pitchFamily="2" charset="-122"/>
                  <a:ea typeface="华文楷体" panose="02010600040101010101" pitchFamily="2" charset="-122"/>
                </a:endParaRPr>
              </a:p>
              <a:p>
                <a:pPr marL="285750" lvl="0" indent="-285750" defTabSz="859790">
                  <a:spcBef>
                    <a:spcPts val="0"/>
                  </a:spcBef>
                  <a:buClrTx/>
                  <a:buSzTx/>
                  <a:buFont typeface="Arial" panose="020B0604020202020204" pitchFamily="34" charset="0"/>
                  <a:buChar char="•"/>
                </a:pPr>
                <a:r>
                  <a:rPr lang="zh-CN" altLang="en-US" sz="1200" b="0" dirty="0">
                    <a:solidFill>
                      <a:schemeClr val="dk1"/>
                    </a:solidFill>
                    <a:latin typeface="+mj-ea"/>
                    <a:ea typeface="+mj-ea"/>
                  </a:rPr>
                  <a:t>在业务与</a:t>
                </a:r>
                <a:r>
                  <a:rPr lang="en-US" sz="1200" b="0" dirty="0">
                    <a:solidFill>
                      <a:schemeClr val="dk1"/>
                    </a:solidFill>
                    <a:latin typeface="+mj-ea"/>
                    <a:ea typeface="+mj-ea"/>
                  </a:rPr>
                  <a:t>IT</a:t>
                </a:r>
                <a:r>
                  <a:rPr lang="zh-CN" altLang="en-US" sz="1200" b="0" dirty="0">
                    <a:solidFill>
                      <a:schemeClr val="dk1"/>
                    </a:solidFill>
                    <a:latin typeface="+mj-ea"/>
                    <a:ea typeface="+mj-ea"/>
                  </a:rPr>
                  <a:t>、技术与管理之间建立有效的沟通渠道并对信息化建设的方向和方法提供专家意见</a:t>
                </a:r>
                <a:endParaRPr lang="en-US" altLang="zh-CN" sz="1200" b="0" dirty="0">
                  <a:solidFill>
                    <a:schemeClr val="dk1"/>
                  </a:solidFill>
                  <a:latin typeface="+mj-ea"/>
                  <a:ea typeface="+mj-ea"/>
                </a:endParaRPr>
              </a:p>
              <a:p>
                <a:pPr marL="285750" lvl="0" indent="-285750" defTabSz="859790">
                  <a:spcBef>
                    <a:spcPts val="0"/>
                  </a:spcBef>
                  <a:buClrTx/>
                  <a:buSzTx/>
                  <a:buFont typeface="Arial" panose="020B0604020202020204" pitchFamily="34" charset="0"/>
                  <a:buChar char="•"/>
                </a:pPr>
                <a:r>
                  <a:rPr lang="zh-CN" altLang="en-US" sz="1200" b="0" dirty="0">
                    <a:solidFill>
                      <a:schemeClr val="dk1"/>
                    </a:solidFill>
                    <a:latin typeface="+mj-ea"/>
                    <a:ea typeface="+mj-ea"/>
                  </a:rPr>
                  <a:t>协同不同项目间的关系，跨组织跨项目推动信息化建设，从整体上确保信息化规划的有效实施</a:t>
                </a:r>
                <a:endParaRPr lang="en-US" sz="1200" b="0" dirty="0">
                  <a:latin typeface="+mj-ea"/>
                  <a:ea typeface="+mj-ea"/>
                </a:endParaRPr>
              </a:p>
            </p:txBody>
          </p:sp>
        </p:grpSp>
        <p:sp>
          <p:nvSpPr>
            <p:cNvPr id="1051666" name="Rectangle 36"/>
            <p:cNvSpPr>
              <a:spLocks noChangeArrowheads="1"/>
            </p:cNvSpPr>
            <p:nvPr/>
          </p:nvSpPr>
          <p:spPr bwMode="auto">
            <a:xfrm>
              <a:off x="5761286" y="2728565"/>
              <a:ext cx="2996827" cy="1131570"/>
            </a:xfrm>
            <a:prstGeom prst="rect">
              <a:avLst/>
            </a:prstGeom>
            <a:solidFill>
              <a:sysClr val="window" lastClr="FFFFFF"/>
            </a:solidFill>
            <a:ln w="25400" cap="flat" cmpd="sng" algn="ctr">
              <a:solidFill>
                <a:srgbClr val="575757"/>
              </a:solidFill>
              <a:prstDash val="solid"/>
            </a:ln>
            <a:effectLst/>
          </p:spPr>
          <p:txBody>
            <a:bodyPr lIns="82550" tIns="41275" rIns="82550" bIns="41275">
              <a:spAutoFit/>
            </a:bodyPr>
            <a:p>
              <a:pPr marL="103505" indent="-103505" defTabSz="774700">
                <a:lnSpc>
                  <a:spcPct val="90000"/>
                </a:lnSpc>
                <a:spcBef>
                  <a:spcPct val="50000"/>
                </a:spcBef>
                <a:buSzPct val="100000"/>
              </a:pPr>
              <a:r>
                <a:rPr lang="zh-TW" altLang="en-US" sz="1200" b="1" kern="0" dirty="0">
                  <a:solidFill>
                    <a:srgbClr val="002776"/>
                  </a:solidFill>
                  <a:latin typeface="华文楷体" panose="02010600040101010101" pitchFamily="2" charset="-122"/>
                  <a:ea typeface="华文楷体" panose="02010600040101010101" pitchFamily="2" charset="-122"/>
                </a:rPr>
                <a:t>跨</a:t>
              </a:r>
              <a:r>
                <a:rPr lang="zh-CN" altLang="en-US" sz="1200" b="1" kern="0" dirty="0">
                  <a:solidFill>
                    <a:srgbClr val="002776"/>
                  </a:solidFill>
                  <a:latin typeface="华文楷体" panose="02010600040101010101" pitchFamily="2" charset="-122"/>
                </a:rPr>
                <a:t>组织推动管理和业务变革</a:t>
              </a:r>
              <a:endParaRPr lang="en-US" altLang="zh-CN" sz="1200" b="1" kern="0" dirty="0">
                <a:solidFill>
                  <a:srgbClr val="002776"/>
                </a:solidFill>
                <a:latin typeface="华文楷体" panose="02010600040101010101" pitchFamily="2" charset="-122"/>
              </a:endParaRPr>
            </a:p>
            <a:p>
              <a:pPr marL="285750" indent="-285750">
                <a:buFont typeface="Arial" panose="020B0604020202020204" pitchFamily="34" charset="0"/>
                <a:buChar char="•"/>
              </a:pPr>
              <a:r>
                <a:rPr lang="zh-CN" altLang="en-US" sz="1200" dirty="0"/>
                <a:t>确定本条线的业务模板，领导和推动业务优化和变革</a:t>
              </a:r>
              <a:endParaRPr lang="en-US" altLang="zh-CN" sz="1200" dirty="0"/>
            </a:p>
            <a:p>
              <a:pPr marL="285750" indent="-285750">
                <a:buFont typeface="Arial" panose="020B0604020202020204" pitchFamily="34" charset="0"/>
                <a:buChar char="•"/>
              </a:pPr>
              <a:r>
                <a:rPr lang="zh-CN" altLang="en-US" sz="1200" dirty="0"/>
                <a:t>确认各信息化业务模块的流程和需求，主导本条线的信息化项目实施，完成和业务相关的决策</a:t>
              </a:r>
              <a:endParaRPr lang="en-US" altLang="zh-CN" sz="1200" dirty="0"/>
            </a:p>
          </p:txBody>
        </p:sp>
      </p:grpSp>
      <p:sp>
        <p:nvSpPr>
          <p:cNvPr id="1051667" name="Rectangle 50"/>
          <p:cNvSpPr/>
          <p:nvPr/>
        </p:nvSpPr>
        <p:spPr>
          <a:xfrm>
            <a:off x="354670" y="712209"/>
            <a:ext cx="7215935" cy="829945"/>
          </a:xfrm>
          <a:prstGeom prst="rect">
            <a:avLst/>
          </a:prstGeom>
        </p:spPr>
        <p:txBody>
          <a:bodyPr wrap="square">
            <a:spAutoFit/>
          </a:bodyPr>
          <a:p>
            <a:r>
              <a:rPr lang="zh-CN" altLang="en-US" sz="1600" dirty="0">
                <a:solidFill>
                  <a:srgbClr val="000000"/>
                </a:solidFill>
                <a:latin typeface="华文楷体" panose="02010600040101010101" pitchFamily="2" charset="-122"/>
                <a:cs typeface="Times New Roman" panose="02020603050405020304" pitchFamily="18" charset="0"/>
              </a:rPr>
              <a:t>某大型集团信息化从分散到整合的转型涉及管理变革、流程优化和数据标准化等大量工作，背后牵扯权利义务的再分配，不可避免遇到各种困难和阻力，需要从总部到企业有足够的领导推动力</a:t>
            </a:r>
            <a:endParaRPr lang="en-US" sz="1600" dirty="0">
              <a:solidFill>
                <a:srgbClr val="000000"/>
              </a:solidFill>
              <a:latin typeface="华文楷体" panose="02010600040101010101" pitchFamily="2" charset="-122"/>
              <a:ea typeface="华文楷体" panose="02010600040101010101" pitchFamily="2" charset="-122"/>
            </a:endParaRPr>
          </a:p>
        </p:txBody>
      </p:sp>
      <p:grpSp>
        <p:nvGrpSpPr>
          <p:cNvPr id="525" name="Group 2"/>
          <p:cNvGrpSpPr/>
          <p:nvPr/>
        </p:nvGrpSpPr>
        <p:grpSpPr>
          <a:xfrm>
            <a:off x="7452699" y="115031"/>
            <a:ext cx="2308583" cy="913341"/>
            <a:chOff x="2956118" y="1940164"/>
            <a:chExt cx="4929728" cy="1530889"/>
          </a:xfrm>
          <a:solidFill>
            <a:schemeClr val="bg1"/>
          </a:solidFill>
        </p:grpSpPr>
        <p:cxnSp>
          <p:nvCxnSpPr>
            <p:cNvPr id="3146180" name="Straight Connector 26"/>
            <p:cNvCxnSpPr>
              <a:stCxn id="1051670" idx="5"/>
              <a:endCxn id="1051671"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668" name="Oval 43"/>
            <p:cNvSpPr>
              <a:spLocks noChangeArrowheads="1"/>
            </p:cNvSpPr>
            <p:nvPr/>
          </p:nvSpPr>
          <p:spPr bwMode="blackWhite">
            <a:xfrm>
              <a:off x="4429053" y="1940164"/>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变革推动</a:t>
              </a:r>
              <a:endParaRPr lang="en-US" altLang="zh-CN" sz="900" kern="0" dirty="0">
                <a:solidFill>
                  <a:schemeClr val="bg1"/>
                </a:solidFill>
                <a:latin typeface="华文楷体" panose="02010600040101010101" pitchFamily="2" charset="-122"/>
              </a:endParaRPr>
            </a:p>
            <a:p>
              <a:pPr algn="ctr" defTabSz="821055"/>
              <a:r>
                <a:rPr lang="zh-CN" altLang="en-US" sz="900" kern="0" dirty="0">
                  <a:solidFill>
                    <a:schemeClr val="bg1"/>
                  </a:solidFill>
                  <a:latin typeface="华文楷体" panose="02010600040101010101" pitchFamily="2" charset="-122"/>
                </a:rPr>
                <a:t>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669" name="Oval 45"/>
            <p:cNvSpPr>
              <a:spLocks noChangeArrowheads="1"/>
            </p:cNvSpPr>
            <p:nvPr/>
          </p:nvSpPr>
          <p:spPr bwMode="blackWhite">
            <a:xfrm>
              <a:off x="5838979" y="2265922"/>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1670" name="Oval 51"/>
            <p:cNvSpPr>
              <a:spLocks noChangeArrowheads="1"/>
            </p:cNvSpPr>
            <p:nvPr/>
          </p:nvSpPr>
          <p:spPr bwMode="blackWhite">
            <a:xfrm>
              <a:off x="2956118" y="2265922"/>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1671" name="Oval 52"/>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672" name="Oval 53"/>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181" name="Straight Connector 55"/>
            <p:cNvCxnSpPr>
              <a:stCxn id="1051673" idx="4"/>
              <a:endCxn id="1051668"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182" name="Straight Connector 56"/>
            <p:cNvCxnSpPr>
              <a:stCxn id="1051672" idx="7"/>
              <a:endCxn id="1051669"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673" name="Oval 57"/>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527" name=""/>
        <p:cNvGrpSpPr/>
        <p:nvPr/>
      </p:nvGrpSpPr>
      <p:grpSpPr>
        <a:xfrm>
          <a:off x="0" y="0"/>
          <a:ext cx="0" cy="0"/>
          <a:chOff x="0" y="0"/>
          <a:chExt cx="0" cy="0"/>
        </a:xfrm>
      </p:grpSpPr>
      <p:sp>
        <p:nvSpPr>
          <p:cNvPr id="1051679" name="Slide Number Placeholder 4"/>
          <p:cNvSpPr>
            <a:spLocks noGrp="1"/>
          </p:cNvSpPr>
          <p:nvPr>
            <p:ph type="sldNum" sz="quarter" idx="4"/>
          </p:nvPr>
        </p:nvSpPr>
        <p:spPr/>
        <p:txBody>
          <a:bodyPr/>
          <a:p>
            <a:fld id="{95CC1D26-A9BD-4BDE-BDD9-08EDBAE96860}" type="slidenum">
              <a:rPr lang="en-GB" smtClean="0">
                <a:latin typeface="微软雅黑" panose="020B0503020204020204" pitchFamily="34" charset="-122"/>
                <a:ea typeface="微软雅黑" panose="020B0503020204020204" pitchFamily="34" charset="-122"/>
              </a:rPr>
            </a:fld>
            <a:endParaRPr lang="en-GB" dirty="0">
              <a:latin typeface="微软雅黑" panose="020B0503020204020204" pitchFamily="34" charset="-122"/>
              <a:ea typeface="微软雅黑" panose="020B0503020204020204" pitchFamily="34" charset="-122"/>
            </a:endParaRPr>
          </a:p>
        </p:txBody>
      </p:sp>
      <p:sp>
        <p:nvSpPr>
          <p:cNvPr id="1051680" name="Footer Placeholder 5"/>
          <p:cNvSpPr>
            <a:spLocks noGrp="1"/>
          </p:cNvSpPr>
          <p:nvPr>
            <p:ph type="ftr" sz="quarter" idx="3"/>
          </p:nvPr>
        </p:nvSpPr>
        <p:spPr/>
        <p:txBody>
          <a:bodyPr/>
          <a:p>
            <a:r>
              <a:rPr lang="fr-FR" dirty="0">
                <a:latin typeface="微软雅黑" panose="020B0503020204020204" pitchFamily="34" charset="-122"/>
                <a:ea typeface="微软雅黑" panose="020B0503020204020204" pitchFamily="34" charset="-122"/>
              </a:rPr>
              <a:t>©201</a:t>
            </a:r>
            <a:r>
              <a:rPr lang="en-US" altLang="zh-CN" dirty="0">
                <a:latin typeface="微软雅黑" panose="020B0503020204020204" pitchFamily="34" charset="-122"/>
                <a:ea typeface="微软雅黑" panose="020B0503020204020204" pitchFamily="34" charset="-122"/>
              </a:rPr>
              <a:t>7</a:t>
            </a:r>
            <a:r>
              <a:rPr lang="fr-FR" dirty="0">
                <a:latin typeface="微软雅黑" panose="020B0503020204020204" pitchFamily="34" charset="-122"/>
                <a:ea typeface="微软雅黑" panose="020B0503020204020204" pitchFamily="34" charset="-122"/>
              </a:rPr>
              <a:t>. For information, contact  Deloitte China.</a:t>
            </a:r>
            <a:endParaRPr lang="en-GB" dirty="0">
              <a:latin typeface="微软雅黑" panose="020B0503020204020204" pitchFamily="34" charset="-122"/>
              <a:ea typeface="微软雅黑" panose="020B0503020204020204" pitchFamily="34" charset="-122"/>
            </a:endParaRPr>
          </a:p>
        </p:txBody>
      </p:sp>
      <p:sp>
        <p:nvSpPr>
          <p:cNvPr id="1051681" name="Rectangle 15"/>
          <p:cNvSpPr>
            <a:spLocks noChangeArrowheads="1"/>
          </p:cNvSpPr>
          <p:nvPr>
            <p:custDataLst>
              <p:tags r:id="rId1"/>
            </p:custDataLst>
          </p:nvPr>
        </p:nvSpPr>
        <p:spPr bwMode="gray">
          <a:xfrm>
            <a:off x="3651251" y="2765425"/>
            <a:ext cx="627063" cy="2319338"/>
          </a:xfrm>
          <a:prstGeom prst="rect">
            <a:avLst/>
          </a:prstGeom>
          <a:solidFill>
            <a:srgbClr val="00A1DE"/>
          </a:solidFill>
          <a:ln w="9525" algn="ctr">
            <a:noFill/>
            <a:miter lim="800000"/>
          </a:ln>
        </p:spPr>
        <p:txBody>
          <a:bodyPr lIns="0" tIns="0" rIns="0" bIns="0"/>
          <a:p>
            <a:pPr algn="ctr">
              <a:lnSpc>
                <a:spcPct val="80000"/>
              </a:lnSpc>
              <a:spcBef>
                <a:spcPct val="20000"/>
              </a:spcBef>
              <a:buSzPct val="70000"/>
            </a:pPr>
            <a:endParaRPr lang="zh-CN" altLang="en-GB" sz="1050" b="1" kern="0" dirty="0">
              <a:solidFill>
                <a:srgbClr val="FFFFFF"/>
              </a:solidFill>
              <a:latin typeface="华文楷体" panose="02010600040101010101" pitchFamily="2" charset="-122"/>
            </a:endParaRPr>
          </a:p>
        </p:txBody>
      </p:sp>
      <p:sp>
        <p:nvSpPr>
          <p:cNvPr id="1051682" name="Text Box 7"/>
          <p:cNvSpPr txBox="1">
            <a:spLocks noChangeArrowheads="1"/>
          </p:cNvSpPr>
          <p:nvPr>
            <p:custDataLst>
              <p:tags r:id="rId2"/>
            </p:custDataLst>
          </p:nvPr>
        </p:nvSpPr>
        <p:spPr bwMode="auto">
          <a:xfrm>
            <a:off x="914401" y="1125538"/>
            <a:ext cx="8188325" cy="431800"/>
          </a:xfrm>
          <a:prstGeom prst="rect">
            <a:avLst/>
          </a:prstGeom>
          <a:noFill/>
          <a:ln w="9525" algn="ctr">
            <a:noFill/>
            <a:miter lim="800000"/>
          </a:ln>
        </p:spPr>
        <p:txBody>
          <a:bodyPr lIns="36000" tIns="36000" rIns="36000" bIns="36000" anchor="ctr"/>
          <a:p>
            <a:pPr>
              <a:lnSpc>
                <a:spcPct val="120000"/>
              </a:lnSpc>
            </a:pPr>
            <a:r>
              <a:rPr lang="zh-CN" altLang="en-US" b="1" dirty="0">
                <a:solidFill>
                  <a:srgbClr val="000000"/>
                </a:solidFill>
                <a:latin typeface="华文楷体" panose="02010600040101010101" pitchFamily="2" charset="-122"/>
              </a:rPr>
              <a:t>建设以规划为牵引、以项目审批为抓手、以实施管理为主干、以运维服务为支撑、以企业信息安全及数据管理为促进、以标准体系及绩效考核为保障的</a:t>
            </a:r>
            <a:r>
              <a:rPr lang="en-US" altLang="zh-CN" b="1" dirty="0">
                <a:solidFill>
                  <a:srgbClr val="000000"/>
                </a:solidFill>
                <a:latin typeface="华文楷体" panose="02010600040101010101" pitchFamily="2" charset="-122"/>
              </a:rPr>
              <a:t>IT</a:t>
            </a:r>
            <a:r>
              <a:rPr lang="zh-CN" altLang="en-US" b="1" dirty="0">
                <a:solidFill>
                  <a:srgbClr val="000000"/>
                </a:solidFill>
                <a:latin typeface="华文楷体" panose="02010600040101010101" pitchFamily="2" charset="-122"/>
              </a:rPr>
              <a:t>能力体系。</a:t>
            </a:r>
            <a:endParaRPr lang="zh-CN" altLang="en-US" b="1" dirty="0">
              <a:solidFill>
                <a:srgbClr val="000000"/>
              </a:solidFill>
              <a:latin typeface="华文楷体" panose="02010600040101010101" pitchFamily="2" charset="-122"/>
            </a:endParaRPr>
          </a:p>
        </p:txBody>
      </p:sp>
      <p:sp>
        <p:nvSpPr>
          <p:cNvPr id="1051683" name="Rectangle 8"/>
          <p:cNvSpPr>
            <a:spLocks noChangeArrowheads="1"/>
          </p:cNvSpPr>
          <p:nvPr>
            <p:custDataLst>
              <p:tags r:id="rId3"/>
            </p:custDataLst>
          </p:nvPr>
        </p:nvSpPr>
        <p:spPr bwMode="auto">
          <a:xfrm>
            <a:off x="2533651" y="5213350"/>
            <a:ext cx="5483225" cy="419100"/>
          </a:xfrm>
          <a:prstGeom prst="rect">
            <a:avLst/>
          </a:prstGeom>
          <a:solidFill>
            <a:srgbClr val="00A1DE"/>
          </a:solidFill>
          <a:ln w="12700" algn="ctr">
            <a:noFill/>
            <a:miter lim="800000"/>
          </a:ln>
        </p:spPr>
        <p:txBody>
          <a:bodyPr wrap="none" lIns="72000" tIns="360000" rIns="72000" bIns="360000" anchor="ctr"/>
          <a:p>
            <a:pPr marL="88900" indent="-88900">
              <a:lnSpc>
                <a:spcPct val="120000"/>
              </a:lnSpc>
              <a:buClr>
                <a:srgbClr val="000000"/>
              </a:buClr>
            </a:pPr>
            <a:r>
              <a:rPr lang="zh-CN" altLang="en-GB" sz="1200" b="1" kern="0" dirty="0">
                <a:solidFill>
                  <a:srgbClr val="FFFFFF"/>
                </a:solidFill>
                <a:latin typeface="华文楷体" panose="02010600040101010101" pitchFamily="2" charset="-122"/>
              </a:rPr>
              <a:t>信息化综合管理</a:t>
            </a:r>
            <a:endParaRPr lang="zh-CN" altLang="en-GB" sz="1200" b="1" kern="0" dirty="0">
              <a:solidFill>
                <a:srgbClr val="FFFFFF"/>
              </a:solidFill>
              <a:latin typeface="华文楷体" panose="02010600040101010101" pitchFamily="2" charset="-122"/>
            </a:endParaRPr>
          </a:p>
        </p:txBody>
      </p:sp>
      <p:sp>
        <p:nvSpPr>
          <p:cNvPr id="1051684" name="AutoShape 6"/>
          <p:cNvSpPr>
            <a:spLocks noChangeArrowheads="1"/>
          </p:cNvSpPr>
          <p:nvPr>
            <p:custDataLst>
              <p:tags r:id="rId4"/>
            </p:custDataLst>
          </p:nvPr>
        </p:nvSpPr>
        <p:spPr bwMode="auto">
          <a:xfrm>
            <a:off x="5276851" y="2768600"/>
            <a:ext cx="2690813" cy="1189038"/>
          </a:xfrm>
          <a:custGeom>
            <a:avLst/>
            <a:gdLst>
              <a:gd name="T0" fmla="*/ 312434538 w 21600"/>
              <a:gd name="T1" fmla="*/ 32727089 h 21600"/>
              <a:gd name="T2" fmla="*/ 179655661 w 21600"/>
              <a:gd name="T3" fmla="*/ 65454124 h 21600"/>
              <a:gd name="T4" fmla="*/ 46876799 w 21600"/>
              <a:gd name="T5" fmla="*/ 32727089 h 21600"/>
              <a:gd name="T6" fmla="*/ 179655661 w 21600"/>
              <a:gd name="T7" fmla="*/ 0 h 21600"/>
              <a:gd name="T8" fmla="*/ 0 60000 65536"/>
              <a:gd name="T9" fmla="*/ 0 60000 65536"/>
              <a:gd name="T10" fmla="*/ 0 60000 65536"/>
              <a:gd name="T11" fmla="*/ 0 60000 65536"/>
              <a:gd name="T12" fmla="*/ 4618 w 21600"/>
              <a:gd name="T13" fmla="*/ 4618 h 21600"/>
              <a:gd name="T14" fmla="*/ 16982 w 21600"/>
              <a:gd name="T15" fmla="*/ 16982 h 21600"/>
            </a:gdLst>
            <a:ahLst/>
            <a:cxnLst>
              <a:cxn ang="T8">
                <a:pos x="T0" y="T1"/>
              </a:cxn>
              <a:cxn ang="T9">
                <a:pos x="T2" y="T3"/>
              </a:cxn>
              <a:cxn ang="T10">
                <a:pos x="T4" y="T5"/>
              </a:cxn>
              <a:cxn ang="T11">
                <a:pos x="T6" y="T7"/>
              </a:cxn>
            </a:cxnLst>
            <a:rect l="T12" t="T13" r="T14" b="T15"/>
            <a:pathLst>
              <a:path w="21600" h="21600">
                <a:moveTo>
                  <a:pt x="0" y="0"/>
                </a:moveTo>
                <a:lnTo>
                  <a:pt x="5636" y="21600"/>
                </a:lnTo>
                <a:lnTo>
                  <a:pt x="15964" y="21600"/>
                </a:lnTo>
                <a:lnTo>
                  <a:pt x="21600" y="0"/>
                </a:lnTo>
                <a:close/>
              </a:path>
            </a:pathLst>
          </a:custGeom>
          <a:solidFill>
            <a:srgbClr val="00A1DE"/>
          </a:solidFill>
          <a:ln w="12700" algn="ctr">
            <a:noFill/>
            <a:miter lim="800000"/>
          </a:ln>
        </p:spPr>
        <p:txBody>
          <a:bodyPr wrap="none" lIns="0" tIns="0" rIns="0" bIns="0" anchor="ctr"/>
          <a:p>
            <a:pPr algn="ctr"/>
            <a:endParaRPr lang="en-US" kern="0">
              <a:solidFill>
                <a:sysClr val="windowText" lastClr="000000"/>
              </a:solidFill>
              <a:latin typeface="华文楷体" panose="02010600040101010101" pitchFamily="2" charset="-122"/>
              <a:ea typeface="华文楷体" panose="02010600040101010101" pitchFamily="2" charset="-122"/>
            </a:endParaRPr>
          </a:p>
        </p:txBody>
      </p:sp>
      <p:sp>
        <p:nvSpPr>
          <p:cNvPr id="1051685" name="AutoShape 7"/>
          <p:cNvSpPr>
            <a:spLocks noChangeArrowheads="1"/>
          </p:cNvSpPr>
          <p:nvPr>
            <p:custDataLst>
              <p:tags r:id="rId5"/>
            </p:custDataLst>
          </p:nvPr>
        </p:nvSpPr>
        <p:spPr bwMode="auto">
          <a:xfrm flipV="1">
            <a:off x="5276851" y="3954464"/>
            <a:ext cx="2690813" cy="1133475"/>
          </a:xfrm>
          <a:custGeom>
            <a:avLst/>
            <a:gdLst>
              <a:gd name="T0" fmla="*/ 314048132 w 21600"/>
              <a:gd name="T1" fmla="*/ 29739972 h 21600"/>
              <a:gd name="T2" fmla="*/ 179655661 w 21600"/>
              <a:gd name="T3" fmla="*/ 59479892 h 21600"/>
              <a:gd name="T4" fmla="*/ 45263205 w 21600"/>
              <a:gd name="T5" fmla="*/ 29739972 h 21600"/>
              <a:gd name="T6" fmla="*/ 179655661 w 21600"/>
              <a:gd name="T7" fmla="*/ 0 h 21600"/>
              <a:gd name="T8" fmla="*/ 0 60000 65536"/>
              <a:gd name="T9" fmla="*/ 0 60000 65536"/>
              <a:gd name="T10" fmla="*/ 0 60000 65536"/>
              <a:gd name="T11" fmla="*/ 0 60000 65536"/>
              <a:gd name="T12" fmla="*/ 4521 w 21600"/>
              <a:gd name="T13" fmla="*/ 4521 h 21600"/>
              <a:gd name="T14" fmla="*/ 17079 w 21600"/>
              <a:gd name="T15" fmla="*/ 17079 h 21600"/>
            </a:gdLst>
            <a:ahLst/>
            <a:cxnLst>
              <a:cxn ang="T8">
                <a:pos x="T0" y="T1"/>
              </a:cxn>
              <a:cxn ang="T9">
                <a:pos x="T2" y="T3"/>
              </a:cxn>
              <a:cxn ang="T10">
                <a:pos x="T4" y="T5"/>
              </a:cxn>
              <a:cxn ang="T11">
                <a:pos x="T6" y="T7"/>
              </a:cxn>
            </a:cxnLst>
            <a:rect l="T12" t="T13" r="T14" b="T15"/>
            <a:pathLst>
              <a:path w="21600" h="21600">
                <a:moveTo>
                  <a:pt x="0" y="0"/>
                </a:moveTo>
                <a:lnTo>
                  <a:pt x="5442" y="21600"/>
                </a:lnTo>
                <a:lnTo>
                  <a:pt x="16158" y="21600"/>
                </a:lnTo>
                <a:lnTo>
                  <a:pt x="21600" y="0"/>
                </a:lnTo>
                <a:close/>
              </a:path>
            </a:pathLst>
          </a:custGeom>
          <a:solidFill>
            <a:srgbClr val="00A1DE"/>
          </a:solidFill>
          <a:ln w="12700" algn="ctr">
            <a:noFill/>
            <a:miter lim="800000"/>
          </a:ln>
        </p:spPr>
        <p:txBody>
          <a:bodyPr wrap="none" lIns="0" tIns="0" rIns="0" bIns="0" anchor="ctr"/>
          <a:p>
            <a:pPr algn="ctr"/>
            <a:endParaRPr lang="en-US" kern="0">
              <a:solidFill>
                <a:sysClr val="windowText" lastClr="000000"/>
              </a:solidFill>
              <a:latin typeface="华文楷体" panose="02010600040101010101" pitchFamily="2" charset="-122"/>
              <a:ea typeface="华文楷体" panose="02010600040101010101" pitchFamily="2" charset="-122"/>
            </a:endParaRPr>
          </a:p>
        </p:txBody>
      </p:sp>
      <p:sp>
        <p:nvSpPr>
          <p:cNvPr id="1051686" name="Rectangle 8"/>
          <p:cNvSpPr>
            <a:spLocks noChangeArrowheads="1"/>
          </p:cNvSpPr>
          <p:nvPr>
            <p:custDataLst>
              <p:tags r:id="rId6"/>
            </p:custDataLst>
          </p:nvPr>
        </p:nvSpPr>
        <p:spPr bwMode="auto">
          <a:xfrm>
            <a:off x="2528889" y="2233614"/>
            <a:ext cx="5456237" cy="414337"/>
          </a:xfrm>
          <a:prstGeom prst="rect">
            <a:avLst/>
          </a:prstGeom>
          <a:solidFill>
            <a:srgbClr val="00A1DE"/>
          </a:solidFill>
          <a:ln w="12700" algn="ctr">
            <a:noFill/>
            <a:miter lim="800000"/>
          </a:ln>
        </p:spPr>
        <p:txBody>
          <a:bodyPr wrap="none" lIns="72000" tIns="360000" rIns="72000" bIns="360000" anchor="ctr"/>
          <a:p>
            <a:pPr marL="88900" indent="-88900">
              <a:lnSpc>
                <a:spcPct val="120000"/>
              </a:lnSpc>
              <a:buClr>
                <a:srgbClr val="000000"/>
              </a:buClr>
            </a:pPr>
            <a:r>
              <a:rPr lang="zh-CN" altLang="en-GB" sz="1200" b="1" kern="0" dirty="0">
                <a:solidFill>
                  <a:srgbClr val="FFFFFF"/>
                </a:solidFill>
                <a:latin typeface="华文楷体" panose="02010600040101010101" pitchFamily="2" charset="-122"/>
              </a:rPr>
              <a:t>信息安全</a:t>
            </a:r>
            <a:r>
              <a:rPr lang="zh-CN" altLang="en-US" sz="1200" b="1" kern="0" dirty="0">
                <a:solidFill>
                  <a:srgbClr val="FFFFFF"/>
                </a:solidFill>
                <a:latin typeface="华文楷体" panose="02010600040101010101" pitchFamily="2" charset="-122"/>
              </a:rPr>
              <a:t>及数据</a:t>
            </a:r>
            <a:r>
              <a:rPr lang="zh-CN" altLang="en-GB" sz="1200" b="1" kern="0" dirty="0">
                <a:solidFill>
                  <a:srgbClr val="FFFFFF"/>
                </a:solidFill>
                <a:latin typeface="华文楷体" panose="02010600040101010101" pitchFamily="2" charset="-122"/>
              </a:rPr>
              <a:t>管理</a:t>
            </a:r>
            <a:endParaRPr lang="zh-CN" altLang="en-GB" sz="1200" b="1" kern="0" dirty="0">
              <a:solidFill>
                <a:srgbClr val="FFFFFF"/>
              </a:solidFill>
              <a:latin typeface="华文楷体" panose="02010600040101010101" pitchFamily="2" charset="-122"/>
            </a:endParaRPr>
          </a:p>
        </p:txBody>
      </p:sp>
      <p:sp>
        <p:nvSpPr>
          <p:cNvPr id="1051687" name="AutoShape 14"/>
          <p:cNvSpPr>
            <a:spLocks noChangeArrowheads="1"/>
          </p:cNvSpPr>
          <p:nvPr>
            <p:custDataLst>
              <p:tags r:id="rId7"/>
            </p:custDataLst>
          </p:nvPr>
        </p:nvSpPr>
        <p:spPr bwMode="auto">
          <a:xfrm>
            <a:off x="4376739" y="2768600"/>
            <a:ext cx="1443037" cy="2319338"/>
          </a:xfrm>
          <a:prstGeom prst="homePlate">
            <a:avLst>
              <a:gd name="adj" fmla="val 48287"/>
            </a:avLst>
          </a:prstGeom>
          <a:solidFill>
            <a:srgbClr val="00A1DE"/>
          </a:solidFill>
          <a:ln w="12700" algn="ctr">
            <a:noFill/>
            <a:miter lim="800000"/>
          </a:ln>
        </p:spPr>
        <p:txBody>
          <a:bodyPr wrap="none" lIns="0" tIns="0" rIns="0" bIns="0"/>
          <a:p>
            <a:pPr>
              <a:lnSpc>
                <a:spcPct val="120000"/>
              </a:lnSpc>
              <a:buClr>
                <a:srgbClr val="000000"/>
              </a:buClr>
            </a:pPr>
            <a:endParaRPr lang="zh-CN" altLang="en-GB" sz="1200" kern="0">
              <a:solidFill>
                <a:srgbClr val="FFFFFF"/>
              </a:solidFill>
              <a:latin typeface="华文楷体" panose="02010600040101010101" pitchFamily="2" charset="-122"/>
            </a:endParaRPr>
          </a:p>
        </p:txBody>
      </p:sp>
      <p:sp>
        <p:nvSpPr>
          <p:cNvPr id="1051688" name="Rectangle 15"/>
          <p:cNvSpPr>
            <a:spLocks noChangeArrowheads="1"/>
          </p:cNvSpPr>
          <p:nvPr>
            <p:custDataLst>
              <p:tags r:id="rId8"/>
            </p:custDataLst>
          </p:nvPr>
        </p:nvSpPr>
        <p:spPr bwMode="gray">
          <a:xfrm>
            <a:off x="2528889" y="2768600"/>
            <a:ext cx="1031875" cy="2319338"/>
          </a:xfrm>
          <a:prstGeom prst="rect">
            <a:avLst/>
          </a:prstGeom>
          <a:solidFill>
            <a:srgbClr val="00A1DE"/>
          </a:solidFill>
          <a:ln w="9525" algn="ctr">
            <a:noFill/>
            <a:miter lim="800000"/>
          </a:ln>
        </p:spPr>
        <p:txBody>
          <a:bodyPr lIns="0" tIns="0" rIns="0" bIns="0"/>
          <a:p>
            <a:pPr algn="ctr">
              <a:lnSpc>
                <a:spcPct val="120000"/>
              </a:lnSpc>
              <a:spcBef>
                <a:spcPct val="20000"/>
              </a:spcBef>
              <a:buSzPct val="70000"/>
            </a:pPr>
            <a:r>
              <a:rPr lang="zh-CN" altLang="en-GB" sz="1200" b="1" kern="0" dirty="0">
                <a:solidFill>
                  <a:srgbClr val="FFFFFF"/>
                </a:solidFill>
                <a:latin typeface="华文楷体" panose="02010600040101010101" pitchFamily="2" charset="-122"/>
              </a:rPr>
              <a:t>战略与规划</a:t>
            </a:r>
            <a:endParaRPr lang="zh-CN" altLang="en-GB" sz="1200" b="1" kern="0" dirty="0">
              <a:solidFill>
                <a:srgbClr val="FFFFFF"/>
              </a:solidFill>
              <a:latin typeface="华文楷体" panose="02010600040101010101" pitchFamily="2" charset="-122"/>
            </a:endParaRPr>
          </a:p>
        </p:txBody>
      </p:sp>
      <p:sp>
        <p:nvSpPr>
          <p:cNvPr id="1051689" name="AutoShape 16"/>
          <p:cNvSpPr>
            <a:spLocks noChangeArrowheads="1"/>
          </p:cNvSpPr>
          <p:nvPr>
            <p:custDataLst>
              <p:tags r:id="rId9"/>
            </p:custDataLst>
          </p:nvPr>
        </p:nvSpPr>
        <p:spPr bwMode="auto">
          <a:xfrm>
            <a:off x="4502151" y="3235325"/>
            <a:ext cx="1139825" cy="1684338"/>
          </a:xfrm>
          <a:prstGeom prst="homePlate">
            <a:avLst>
              <a:gd name="adj" fmla="val 48199"/>
            </a:avLst>
          </a:prstGeom>
          <a:solidFill>
            <a:srgbClr val="FFFFFF"/>
          </a:solidFill>
          <a:ln w="9525" algn="ctr">
            <a:noFill/>
            <a:miter lim="800000"/>
          </a:ln>
        </p:spPr>
        <p:txBody>
          <a:bodyPr tIns="91440" bIns="91440" anchor="ctr"/>
          <a:p>
            <a:pPr algn="ctr">
              <a:lnSpc>
                <a:spcPct val="120000"/>
              </a:lnSpc>
              <a:spcBef>
                <a:spcPct val="20000"/>
              </a:spcBef>
              <a:buSzPct val="70000"/>
            </a:pPr>
            <a:r>
              <a:rPr lang="zh-CN" altLang="en-US"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项目实施管理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sp>
        <p:nvSpPr>
          <p:cNvPr id="1051690" name="Rectangle 17"/>
          <p:cNvSpPr>
            <a:spLocks noChangeArrowheads="1"/>
          </p:cNvSpPr>
          <p:nvPr>
            <p:custDataLst>
              <p:tags r:id="rId10"/>
            </p:custDataLst>
          </p:nvPr>
        </p:nvSpPr>
        <p:spPr bwMode="gray">
          <a:xfrm>
            <a:off x="3706813" y="3241675"/>
            <a:ext cx="512762" cy="1677988"/>
          </a:xfrm>
          <a:prstGeom prst="rect">
            <a:avLst/>
          </a:prstGeom>
          <a:solidFill>
            <a:srgbClr val="FFFFFF"/>
          </a:solidFill>
          <a:ln w="9525" algn="ctr">
            <a:noFill/>
            <a:miter lim="800000"/>
          </a:ln>
        </p:spPr>
        <p:txBody>
          <a:bodyPr tIns="91440" bIns="91440" anchor="ctr"/>
          <a:p>
            <a:pPr algn="ctr">
              <a:lnSpc>
                <a:spcPct val="120000"/>
              </a:lnSpc>
              <a:spcBef>
                <a:spcPct val="20000"/>
              </a:spcBef>
              <a:buSzPct val="70000"/>
            </a:pPr>
            <a:r>
              <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架构与标准管理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sp>
        <p:nvSpPr>
          <p:cNvPr id="1051691" name="Rectangle 18"/>
          <p:cNvSpPr>
            <a:spLocks noChangeArrowheads="1"/>
          </p:cNvSpPr>
          <p:nvPr>
            <p:custDataLst>
              <p:tags r:id="rId11"/>
            </p:custDataLst>
          </p:nvPr>
        </p:nvSpPr>
        <p:spPr bwMode="gray">
          <a:xfrm>
            <a:off x="2635251" y="3235325"/>
            <a:ext cx="798513" cy="1684338"/>
          </a:xfrm>
          <a:prstGeom prst="rect">
            <a:avLst/>
          </a:prstGeom>
          <a:solidFill>
            <a:srgbClr val="FFFFFF"/>
          </a:solidFill>
          <a:ln w="9525" algn="ctr">
            <a:noFill/>
            <a:miter lim="800000"/>
          </a:ln>
        </p:spPr>
        <p:txBody>
          <a:bodyPr tIns="91440" bIns="91440" anchor="ctr"/>
          <a:p>
            <a:pPr algn="ctr">
              <a:lnSpc>
                <a:spcPct val="120000"/>
              </a:lnSpc>
              <a:spcBef>
                <a:spcPct val="20000"/>
              </a:spcBef>
              <a:buSzPct val="70000"/>
            </a:pPr>
            <a:r>
              <a:rPr lang="zh-CN" altLang="en-US"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规划及审批</a:t>
            </a:r>
            <a:r>
              <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sp>
        <p:nvSpPr>
          <p:cNvPr id="1051692" name="Rectangle 22"/>
          <p:cNvSpPr>
            <a:spLocks noChangeArrowheads="1"/>
          </p:cNvSpPr>
          <p:nvPr/>
        </p:nvSpPr>
        <p:spPr bwMode="gray">
          <a:xfrm>
            <a:off x="4321176" y="2305050"/>
            <a:ext cx="1717675" cy="285750"/>
          </a:xfrm>
          <a:prstGeom prst="rect">
            <a:avLst/>
          </a:prstGeom>
          <a:solidFill>
            <a:srgbClr val="FFFFFF"/>
          </a:solidFill>
          <a:ln w="9525" algn="ctr">
            <a:noFill/>
            <a:miter lim="800000"/>
          </a:ln>
        </p:spPr>
        <p:txBody>
          <a:bodyPr lIns="9144" tIns="18288" rIns="9144" bIns="18288"/>
          <a:p>
            <a:pPr algn="ctr">
              <a:lnSpc>
                <a:spcPct val="120000"/>
              </a:lnSpc>
              <a:spcBef>
                <a:spcPct val="20000"/>
              </a:spcBef>
              <a:buSzPct val="70000"/>
            </a:pPr>
            <a:r>
              <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信息化安全管理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sp>
        <p:nvSpPr>
          <p:cNvPr id="1051693" name="Rectangle 22"/>
          <p:cNvSpPr>
            <a:spLocks noChangeArrowheads="1"/>
          </p:cNvSpPr>
          <p:nvPr>
            <p:custDataLst>
              <p:tags r:id="rId12"/>
            </p:custDataLst>
          </p:nvPr>
        </p:nvSpPr>
        <p:spPr bwMode="gray">
          <a:xfrm>
            <a:off x="4321176" y="5275263"/>
            <a:ext cx="3286125" cy="285750"/>
          </a:xfrm>
          <a:prstGeom prst="rect">
            <a:avLst/>
          </a:prstGeom>
          <a:solidFill>
            <a:srgbClr val="FFFFFF"/>
          </a:solidFill>
          <a:ln w="9525" algn="ctr">
            <a:noFill/>
            <a:miter lim="800000"/>
          </a:ln>
        </p:spPr>
        <p:txBody>
          <a:bodyPr lIns="9144" tIns="18288" rIns="9144" bIns="18288"/>
          <a:p>
            <a:pPr algn="ctr">
              <a:lnSpc>
                <a:spcPct val="120000"/>
              </a:lnSpc>
              <a:spcBef>
                <a:spcPct val="20000"/>
              </a:spcBef>
              <a:buSzPct val="70000"/>
            </a:pPr>
            <a:r>
              <a:rPr lang="zh-CN" altLang="en-US"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信息化绩效及综合</a:t>
            </a:r>
            <a:r>
              <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cxnSp>
        <p:nvCxnSpPr>
          <p:cNvPr id="3146183" name="AutoShape 42"/>
          <p:cNvCxnSpPr>
            <a:cxnSpLocks noChangeShapeType="1"/>
          </p:cNvCxnSpPr>
          <p:nvPr>
            <p:custDataLst>
              <p:tags r:id="rId13"/>
            </p:custDataLst>
          </p:nvPr>
        </p:nvCxnSpPr>
        <p:spPr bwMode="auto">
          <a:xfrm rot="10800000">
            <a:off x="2303464" y="4805364"/>
            <a:ext cx="1658937" cy="1587"/>
          </a:xfrm>
          <a:prstGeom prst="straightConnector1">
            <a:avLst/>
          </a:prstGeom>
          <a:noFill/>
          <a:ln w="6350">
            <a:solidFill>
              <a:srgbClr val="000000"/>
            </a:solidFill>
            <a:round/>
            <a:headEnd type="oval" w="med" len="med"/>
            <a:tailEnd type="oval" w="med" len="med"/>
          </a:ln>
        </p:spPr>
      </p:cxnSp>
      <p:sp>
        <p:nvSpPr>
          <p:cNvPr id="1051694" name="Rectangle 65"/>
          <p:cNvSpPr>
            <a:spLocks noChangeArrowheads="1"/>
          </p:cNvSpPr>
          <p:nvPr>
            <p:custDataLst>
              <p:tags r:id="rId14"/>
            </p:custDataLst>
          </p:nvPr>
        </p:nvSpPr>
        <p:spPr bwMode="auto">
          <a:xfrm>
            <a:off x="892176" y="4886325"/>
            <a:ext cx="1285875" cy="1428750"/>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定义企业级的</a:t>
            </a:r>
            <a:r>
              <a:rPr lang="en-US" altLang="zh-CN" sz="1200" dirty="0">
                <a:solidFill>
                  <a:srgbClr val="000000"/>
                </a:solidFill>
                <a:latin typeface="华文楷体" panose="02010600040101010101" pitchFamily="2" charset="-122"/>
              </a:rPr>
              <a:t>IT</a:t>
            </a:r>
            <a:r>
              <a:rPr lang="zh-CN" altLang="en-US" sz="1200" dirty="0">
                <a:solidFill>
                  <a:srgbClr val="000000"/>
                </a:solidFill>
                <a:latin typeface="华文楷体" panose="02010600040101010101" pitchFamily="2" charset="-122"/>
              </a:rPr>
              <a:t>架构和标准，并保证其被有效的执行</a:t>
            </a:r>
            <a:endParaRPr lang="zh-CN" altLang="en-US" sz="1200" dirty="0">
              <a:solidFill>
                <a:srgbClr val="000000"/>
              </a:solidFill>
              <a:latin typeface="华文楷体" panose="02010600040101010101" pitchFamily="2" charset="-122"/>
            </a:endParaRPr>
          </a:p>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制定</a:t>
            </a:r>
            <a:r>
              <a:rPr lang="en-US" altLang="zh-CN" sz="1200" dirty="0">
                <a:solidFill>
                  <a:srgbClr val="000000"/>
                </a:solidFill>
                <a:latin typeface="华文楷体" panose="02010600040101010101" pitchFamily="2" charset="-122"/>
              </a:rPr>
              <a:t>IT</a:t>
            </a:r>
            <a:r>
              <a:rPr lang="zh-CN" altLang="en-US" sz="1200" dirty="0">
                <a:solidFill>
                  <a:srgbClr val="000000"/>
                </a:solidFill>
                <a:latin typeface="华文楷体" panose="02010600040101010101" pitchFamily="2" charset="-122"/>
              </a:rPr>
              <a:t>相关的制度、规章等</a:t>
            </a:r>
            <a:endParaRPr lang="zh-CN" altLang="en-US" sz="1200" dirty="0">
              <a:solidFill>
                <a:srgbClr val="000000"/>
              </a:solidFill>
              <a:latin typeface="华文楷体" panose="02010600040101010101" pitchFamily="2" charset="-122"/>
            </a:endParaRPr>
          </a:p>
        </p:txBody>
      </p:sp>
      <p:cxnSp>
        <p:nvCxnSpPr>
          <p:cNvPr id="3146184" name="AutoShape 42"/>
          <p:cNvCxnSpPr>
            <a:cxnSpLocks noChangeShapeType="1"/>
          </p:cNvCxnSpPr>
          <p:nvPr>
            <p:custDataLst>
              <p:tags r:id="rId15"/>
            </p:custDataLst>
          </p:nvPr>
        </p:nvCxnSpPr>
        <p:spPr bwMode="auto">
          <a:xfrm rot="10800000">
            <a:off x="2332038" y="3289300"/>
            <a:ext cx="730250" cy="1588"/>
          </a:xfrm>
          <a:prstGeom prst="straightConnector1">
            <a:avLst/>
          </a:prstGeom>
          <a:noFill/>
          <a:ln w="6350">
            <a:solidFill>
              <a:srgbClr val="000000"/>
            </a:solidFill>
            <a:round/>
            <a:headEnd type="oval" w="med" len="med"/>
            <a:tailEnd type="oval" w="med" len="med"/>
          </a:ln>
        </p:spPr>
      </p:cxnSp>
      <p:sp>
        <p:nvSpPr>
          <p:cNvPr id="1051695" name="Rectangle 65"/>
          <p:cNvSpPr>
            <a:spLocks noChangeArrowheads="1"/>
          </p:cNvSpPr>
          <p:nvPr>
            <p:custDataLst>
              <p:tags r:id="rId16"/>
            </p:custDataLst>
          </p:nvPr>
        </p:nvSpPr>
        <p:spPr bwMode="auto">
          <a:xfrm>
            <a:off x="892176" y="1965325"/>
            <a:ext cx="1285875" cy="2643188"/>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保证信息化的投资被有效的管理并满足业务部门的期望</a:t>
            </a:r>
            <a:endParaRPr lang="zh-CN" altLang="en-US" sz="1200" dirty="0">
              <a:solidFill>
                <a:srgbClr val="000000"/>
              </a:solidFill>
              <a:latin typeface="华文楷体" panose="02010600040101010101" pitchFamily="2" charset="-122"/>
            </a:endParaRPr>
          </a:p>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为业务部门提供接口，保证相应的业务需求可以被满足</a:t>
            </a:r>
            <a:endParaRPr lang="zh-CN" altLang="en-US" sz="1200" dirty="0">
              <a:solidFill>
                <a:srgbClr val="000000"/>
              </a:solidFill>
              <a:latin typeface="华文楷体" panose="02010600040101010101" pitchFamily="2" charset="-122"/>
            </a:endParaRPr>
          </a:p>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跨部门的协调，以制定整体的信息化战略及规划</a:t>
            </a:r>
            <a:endParaRPr lang="zh-CN" altLang="en-US" sz="1200" dirty="0">
              <a:solidFill>
                <a:srgbClr val="000000"/>
              </a:solidFill>
              <a:latin typeface="华文楷体" panose="02010600040101010101" pitchFamily="2" charset="-122"/>
            </a:endParaRPr>
          </a:p>
        </p:txBody>
      </p:sp>
      <p:cxnSp>
        <p:nvCxnSpPr>
          <p:cNvPr id="3146185" name="AutoShape 42"/>
          <p:cNvCxnSpPr>
            <a:cxnSpLocks noChangeShapeType="1"/>
          </p:cNvCxnSpPr>
          <p:nvPr/>
        </p:nvCxnSpPr>
        <p:spPr bwMode="auto">
          <a:xfrm rot="16200000" flipV="1">
            <a:off x="4442620" y="2278857"/>
            <a:ext cx="284162" cy="3175"/>
          </a:xfrm>
          <a:prstGeom prst="straightConnector1">
            <a:avLst/>
          </a:prstGeom>
          <a:noFill/>
          <a:ln w="6350">
            <a:solidFill>
              <a:srgbClr val="000000"/>
            </a:solidFill>
            <a:round/>
            <a:headEnd type="oval" w="med" len="med"/>
            <a:tailEnd type="oval" w="med" len="med"/>
          </a:ln>
        </p:spPr>
      </p:cxnSp>
      <p:sp>
        <p:nvSpPr>
          <p:cNvPr id="1051696" name="Rectangle 65"/>
          <p:cNvSpPr>
            <a:spLocks noChangeArrowheads="1"/>
          </p:cNvSpPr>
          <p:nvPr/>
        </p:nvSpPr>
        <p:spPr bwMode="auto">
          <a:xfrm>
            <a:off x="2778126" y="1731964"/>
            <a:ext cx="2214563" cy="428625"/>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负责保障企业的信息安全</a:t>
            </a:r>
            <a:endParaRPr lang="zh-CN" altLang="en-US" sz="1200" dirty="0">
              <a:solidFill>
                <a:srgbClr val="000000"/>
              </a:solidFill>
              <a:latin typeface="华文楷体" panose="02010600040101010101" pitchFamily="2" charset="-122"/>
            </a:endParaRPr>
          </a:p>
        </p:txBody>
      </p:sp>
      <p:cxnSp>
        <p:nvCxnSpPr>
          <p:cNvPr id="3146186" name="AutoShape 42"/>
          <p:cNvCxnSpPr>
            <a:cxnSpLocks noChangeShapeType="1"/>
          </p:cNvCxnSpPr>
          <p:nvPr>
            <p:custDataLst>
              <p:tags r:id="rId17"/>
            </p:custDataLst>
          </p:nvPr>
        </p:nvCxnSpPr>
        <p:spPr bwMode="auto">
          <a:xfrm rot="5400000" flipH="1" flipV="1">
            <a:off x="4224338" y="5184775"/>
            <a:ext cx="1071562" cy="1588"/>
          </a:xfrm>
          <a:prstGeom prst="straightConnector1">
            <a:avLst/>
          </a:prstGeom>
          <a:noFill/>
          <a:ln w="6350">
            <a:solidFill>
              <a:srgbClr val="000000"/>
            </a:solidFill>
            <a:round/>
            <a:headEnd type="oval" w="med" len="med"/>
            <a:tailEnd type="oval" w="med" len="med"/>
          </a:ln>
        </p:spPr>
      </p:cxnSp>
      <p:sp>
        <p:nvSpPr>
          <p:cNvPr id="1051697" name="Rectangle 65"/>
          <p:cNvSpPr>
            <a:spLocks noChangeArrowheads="1"/>
          </p:cNvSpPr>
          <p:nvPr>
            <p:custDataLst>
              <p:tags r:id="rId18"/>
            </p:custDataLst>
          </p:nvPr>
        </p:nvSpPr>
        <p:spPr bwMode="auto">
          <a:xfrm>
            <a:off x="2716214" y="5708651"/>
            <a:ext cx="2841625" cy="663575"/>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开发高质量的信息化解决方案及系统，以保证用户需求得到满足</a:t>
            </a:r>
            <a:endParaRPr lang="zh-CN" altLang="en-US" sz="1200" dirty="0">
              <a:solidFill>
                <a:srgbClr val="000000"/>
              </a:solidFill>
              <a:latin typeface="华文楷体" panose="02010600040101010101" pitchFamily="2" charset="-122"/>
            </a:endParaRPr>
          </a:p>
        </p:txBody>
      </p:sp>
      <p:cxnSp>
        <p:nvCxnSpPr>
          <p:cNvPr id="3146187" name="AutoShape 42"/>
          <p:cNvCxnSpPr>
            <a:cxnSpLocks noChangeShapeType="1"/>
          </p:cNvCxnSpPr>
          <p:nvPr>
            <p:custDataLst>
              <p:tags r:id="rId19"/>
            </p:custDataLst>
          </p:nvPr>
        </p:nvCxnSpPr>
        <p:spPr bwMode="auto">
          <a:xfrm rot="5400000" flipH="1" flipV="1">
            <a:off x="6774657" y="5549107"/>
            <a:ext cx="428625" cy="1588"/>
          </a:xfrm>
          <a:prstGeom prst="straightConnector1">
            <a:avLst/>
          </a:prstGeom>
          <a:noFill/>
          <a:ln w="6350">
            <a:solidFill>
              <a:srgbClr val="000000"/>
            </a:solidFill>
            <a:round/>
            <a:headEnd type="oval" w="med" len="med"/>
            <a:tailEnd type="oval" w="med" len="med"/>
          </a:ln>
        </p:spPr>
      </p:cxnSp>
      <p:sp>
        <p:nvSpPr>
          <p:cNvPr id="1051698" name="Rectangle 65"/>
          <p:cNvSpPr>
            <a:spLocks noChangeArrowheads="1"/>
          </p:cNvSpPr>
          <p:nvPr>
            <p:custDataLst>
              <p:tags r:id="rId20"/>
            </p:custDataLst>
          </p:nvPr>
        </p:nvSpPr>
        <p:spPr bwMode="auto">
          <a:xfrm>
            <a:off x="5821364" y="5708650"/>
            <a:ext cx="2198687" cy="692150"/>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负责信息化部门的日常综合管理，包括绩效管理</a:t>
            </a:r>
            <a:endParaRPr lang="zh-CN" altLang="en-US" sz="1200" dirty="0">
              <a:solidFill>
                <a:srgbClr val="000000"/>
              </a:solidFill>
              <a:latin typeface="华文楷体" panose="02010600040101010101" pitchFamily="2" charset="-122"/>
            </a:endParaRPr>
          </a:p>
        </p:txBody>
      </p:sp>
      <p:sp>
        <p:nvSpPr>
          <p:cNvPr id="1051699" name="Rectangle 65"/>
          <p:cNvSpPr>
            <a:spLocks noChangeArrowheads="1"/>
          </p:cNvSpPr>
          <p:nvPr>
            <p:custDataLst>
              <p:tags r:id="rId21"/>
            </p:custDataLst>
          </p:nvPr>
        </p:nvSpPr>
        <p:spPr bwMode="auto">
          <a:xfrm>
            <a:off x="8094663" y="2544764"/>
            <a:ext cx="1092200" cy="1285875"/>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保障解决方案被正确地交付</a:t>
            </a:r>
            <a:endParaRPr lang="zh-CN" altLang="en-US" sz="1200" dirty="0">
              <a:solidFill>
                <a:srgbClr val="000000"/>
              </a:solidFill>
              <a:latin typeface="华文楷体" panose="02010600040101010101" pitchFamily="2" charset="-122"/>
            </a:endParaRPr>
          </a:p>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负责对信息系统安全性、可用性以及性能的管理</a:t>
            </a:r>
            <a:endParaRPr lang="zh-CN" altLang="en-US" sz="1200" dirty="0">
              <a:solidFill>
                <a:srgbClr val="000000"/>
              </a:solidFill>
              <a:latin typeface="华文楷体" panose="02010600040101010101" pitchFamily="2" charset="-122"/>
            </a:endParaRPr>
          </a:p>
        </p:txBody>
      </p:sp>
      <p:sp>
        <p:nvSpPr>
          <p:cNvPr id="1051700" name="Rectangle 65"/>
          <p:cNvSpPr>
            <a:spLocks noChangeArrowheads="1"/>
          </p:cNvSpPr>
          <p:nvPr>
            <p:custDataLst>
              <p:tags r:id="rId22"/>
            </p:custDataLst>
          </p:nvPr>
        </p:nvSpPr>
        <p:spPr bwMode="auto">
          <a:xfrm>
            <a:off x="8094663" y="4462463"/>
            <a:ext cx="1092200" cy="785812"/>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保障基础设施和应用环境的正常运行</a:t>
            </a:r>
            <a:endParaRPr lang="zh-CN" altLang="en-US" sz="1200" dirty="0">
              <a:solidFill>
                <a:srgbClr val="000000"/>
              </a:solidFill>
              <a:latin typeface="华文楷体" panose="02010600040101010101" pitchFamily="2" charset="-122"/>
            </a:endParaRPr>
          </a:p>
        </p:txBody>
      </p:sp>
      <p:sp>
        <p:nvSpPr>
          <p:cNvPr id="1051701" name="流程图: 手动操作 40"/>
          <p:cNvSpPr>
            <a:spLocks noChangeArrowheads="1"/>
          </p:cNvSpPr>
          <p:nvPr>
            <p:custDataLst>
              <p:tags r:id="rId23"/>
            </p:custDataLst>
          </p:nvPr>
        </p:nvSpPr>
        <p:spPr bwMode="auto">
          <a:xfrm>
            <a:off x="5799138" y="3232150"/>
            <a:ext cx="1619250" cy="706438"/>
          </a:xfrm>
          <a:prstGeom prst="flowChartManualOperation">
            <a:avLst/>
          </a:prstGeom>
          <a:solidFill>
            <a:schemeClr val="bg1"/>
          </a:solidFill>
          <a:ln w="28575" algn="ctr">
            <a:noFill/>
            <a:round/>
          </a:ln>
        </p:spPr>
        <p:txBody>
          <a:bodyPr wrap="none"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1702" name="Text Box 13"/>
          <p:cNvSpPr txBox="1">
            <a:spLocks noChangeArrowheads="1"/>
          </p:cNvSpPr>
          <p:nvPr>
            <p:custDataLst>
              <p:tags r:id="rId24"/>
            </p:custDataLst>
          </p:nvPr>
        </p:nvSpPr>
        <p:spPr bwMode="auto">
          <a:xfrm>
            <a:off x="6108700" y="3486151"/>
            <a:ext cx="996950" cy="144463"/>
          </a:xfrm>
          <a:prstGeom prst="rect">
            <a:avLst/>
          </a:prstGeom>
          <a:noFill/>
          <a:ln w="12700" algn="ctr">
            <a:noFill/>
            <a:miter lim="800000"/>
          </a:ln>
        </p:spPr>
        <p:txBody>
          <a:bodyPr tIns="91440" bIns="91440" anchor="ctr"/>
          <a:p>
            <a:pPr algn="ctr">
              <a:lnSpc>
                <a:spcPct val="120000"/>
              </a:lnSpc>
              <a:spcBef>
                <a:spcPct val="50000"/>
              </a:spcBef>
            </a:pPr>
            <a:r>
              <a:rPr lang="zh-CN" altLang="en-GB" sz="1200" dirty="0">
                <a:solidFill>
                  <a:srgbClr val="000000"/>
                </a:solidFill>
                <a:effectLst>
                  <a:outerShdw blurRad="38100" dist="38100" dir="2700000" algn="tl">
                    <a:srgbClr val="000000">
                      <a:alpha val="43137"/>
                    </a:srgbClr>
                  </a:outerShdw>
                </a:effectLst>
                <a:latin typeface="华文楷体" panose="02010600040101010101" pitchFamily="2" charset="-122"/>
              </a:rPr>
              <a:t>服务交付</a:t>
            </a:r>
            <a:endParaRPr lang="zh-CN" altLang="en-GB" sz="1200" dirty="0">
              <a:solidFill>
                <a:srgbClr val="000000"/>
              </a:solidFill>
              <a:effectLst>
                <a:outerShdw blurRad="38100" dist="38100" dir="2700000" algn="tl">
                  <a:srgbClr val="000000">
                    <a:alpha val="43137"/>
                  </a:srgbClr>
                </a:outerShdw>
              </a:effectLst>
              <a:latin typeface="华文楷体" panose="02010600040101010101" pitchFamily="2" charset="-122"/>
            </a:endParaRPr>
          </a:p>
        </p:txBody>
      </p:sp>
      <p:sp>
        <p:nvSpPr>
          <p:cNvPr id="1051703" name="流程图: 手动操作 42"/>
          <p:cNvSpPr>
            <a:spLocks noChangeArrowheads="1"/>
          </p:cNvSpPr>
          <p:nvPr>
            <p:custDataLst>
              <p:tags r:id="rId25"/>
            </p:custDataLst>
          </p:nvPr>
        </p:nvSpPr>
        <p:spPr bwMode="auto">
          <a:xfrm rot="10800000">
            <a:off x="5810250" y="4010025"/>
            <a:ext cx="1619250" cy="973138"/>
          </a:xfrm>
          <a:prstGeom prst="flowChartManualOperation">
            <a:avLst/>
          </a:prstGeom>
          <a:solidFill>
            <a:schemeClr val="bg1"/>
          </a:solidFill>
          <a:ln w="28575" algn="ctr">
            <a:noFill/>
            <a:round/>
          </a:ln>
        </p:spPr>
        <p:txBody>
          <a:bodyPr wrap="none" anchor="ctr"/>
          <a:p>
            <a:pPr algn="ctr"/>
            <a:endParaRPr lang="en-US">
              <a:solidFill>
                <a:srgbClr val="000000"/>
              </a:solidFill>
              <a:latin typeface="华文楷体" panose="02010600040101010101" pitchFamily="2" charset="-122"/>
              <a:ea typeface="华文楷体" panose="02010600040101010101" pitchFamily="2" charset="-122"/>
            </a:endParaRPr>
          </a:p>
        </p:txBody>
      </p:sp>
      <p:sp>
        <p:nvSpPr>
          <p:cNvPr id="1051704" name="Text Box 13"/>
          <p:cNvSpPr txBox="1">
            <a:spLocks noChangeArrowheads="1"/>
          </p:cNvSpPr>
          <p:nvPr>
            <p:custDataLst>
              <p:tags r:id="rId26"/>
            </p:custDataLst>
          </p:nvPr>
        </p:nvSpPr>
        <p:spPr bwMode="auto">
          <a:xfrm>
            <a:off x="6108700" y="4406901"/>
            <a:ext cx="996950" cy="144463"/>
          </a:xfrm>
          <a:prstGeom prst="rect">
            <a:avLst/>
          </a:prstGeom>
          <a:noFill/>
          <a:ln w="12700" algn="ctr">
            <a:noFill/>
            <a:miter lim="800000"/>
          </a:ln>
        </p:spPr>
        <p:txBody>
          <a:bodyPr tIns="91440" bIns="91440" anchor="ctr"/>
          <a:p>
            <a:pPr algn="ctr">
              <a:lnSpc>
                <a:spcPct val="120000"/>
              </a:lnSpc>
              <a:spcBef>
                <a:spcPct val="50000"/>
              </a:spcBef>
            </a:pPr>
            <a:r>
              <a:rPr lang="zh-CN" altLang="en-US" sz="1200" dirty="0">
                <a:solidFill>
                  <a:srgbClr val="000000"/>
                </a:solidFill>
                <a:effectLst>
                  <a:outerShdw blurRad="38100" dist="38100" dir="2700000" algn="tl">
                    <a:srgbClr val="000000">
                      <a:alpha val="43137"/>
                    </a:srgbClr>
                  </a:outerShdw>
                </a:effectLst>
                <a:latin typeface="华文楷体" panose="02010600040101010101" pitchFamily="2" charset="-122"/>
              </a:rPr>
              <a:t>服务支持</a:t>
            </a:r>
            <a:endParaRPr lang="zh-CN" altLang="en-US" sz="1200" dirty="0">
              <a:solidFill>
                <a:srgbClr val="000000"/>
              </a:solidFill>
              <a:effectLst>
                <a:outerShdw blurRad="38100" dist="38100" dir="2700000" algn="tl">
                  <a:srgbClr val="000000">
                    <a:alpha val="43137"/>
                  </a:srgbClr>
                </a:outerShdw>
              </a:effectLst>
              <a:latin typeface="华文楷体" panose="02010600040101010101" pitchFamily="2" charset="-122"/>
            </a:endParaRPr>
          </a:p>
        </p:txBody>
      </p:sp>
      <p:sp>
        <p:nvSpPr>
          <p:cNvPr id="1051705" name="Text Box 30"/>
          <p:cNvSpPr txBox="1">
            <a:spLocks noChangeArrowheads="1"/>
          </p:cNvSpPr>
          <p:nvPr>
            <p:custDataLst>
              <p:tags r:id="rId27"/>
            </p:custDataLst>
          </p:nvPr>
        </p:nvSpPr>
        <p:spPr bwMode="auto">
          <a:xfrm>
            <a:off x="6326189" y="2830514"/>
            <a:ext cx="612775" cy="130175"/>
          </a:xfrm>
          <a:prstGeom prst="rect">
            <a:avLst/>
          </a:prstGeom>
          <a:noFill/>
          <a:ln w="12700" algn="ctr">
            <a:noFill/>
            <a:miter lim="800000"/>
          </a:ln>
        </p:spPr>
        <p:txBody>
          <a:bodyPr wrap="none" lIns="360000" tIns="360000" rIns="360000" bIns="360000" anchor="ctr"/>
          <a:p>
            <a:pPr algn="ctr">
              <a:lnSpc>
                <a:spcPct val="120000"/>
              </a:lnSpc>
              <a:spcBef>
                <a:spcPct val="50000"/>
              </a:spcBef>
            </a:pPr>
            <a:r>
              <a:rPr lang="zh-CN" altLang="en-US" sz="1200" b="1" kern="0" dirty="0">
                <a:solidFill>
                  <a:srgbClr val="FFFFFF"/>
                </a:solidFill>
                <a:latin typeface="华文楷体" panose="02010600040101010101" pitchFamily="2" charset="-122"/>
              </a:rPr>
              <a:t>运营</a:t>
            </a:r>
            <a:endParaRPr lang="zh-CN" altLang="en-GB" sz="1200" b="1" kern="0" dirty="0">
              <a:solidFill>
                <a:srgbClr val="FFFFFF"/>
              </a:solidFill>
              <a:latin typeface="华文楷体" panose="02010600040101010101" pitchFamily="2" charset="-122"/>
            </a:endParaRPr>
          </a:p>
        </p:txBody>
      </p:sp>
      <p:cxnSp>
        <p:nvCxnSpPr>
          <p:cNvPr id="3146188" name="AutoShape 42"/>
          <p:cNvCxnSpPr>
            <a:cxnSpLocks noChangeShapeType="1"/>
          </p:cNvCxnSpPr>
          <p:nvPr>
            <p:custDataLst>
              <p:tags r:id="rId28"/>
            </p:custDataLst>
          </p:nvPr>
        </p:nvCxnSpPr>
        <p:spPr bwMode="auto">
          <a:xfrm rot="10800000">
            <a:off x="7178675" y="3473450"/>
            <a:ext cx="928688" cy="1588"/>
          </a:xfrm>
          <a:prstGeom prst="straightConnector1">
            <a:avLst/>
          </a:prstGeom>
          <a:noFill/>
          <a:ln w="6350">
            <a:solidFill>
              <a:srgbClr val="000000"/>
            </a:solidFill>
            <a:round/>
            <a:headEnd type="oval" w="med" len="med"/>
            <a:tailEnd type="oval" w="med" len="med"/>
          </a:ln>
        </p:spPr>
      </p:cxnSp>
      <p:cxnSp>
        <p:nvCxnSpPr>
          <p:cNvPr id="3146189" name="AutoShape 42"/>
          <p:cNvCxnSpPr>
            <a:cxnSpLocks noChangeShapeType="1"/>
          </p:cNvCxnSpPr>
          <p:nvPr>
            <p:custDataLst>
              <p:tags r:id="rId29"/>
            </p:custDataLst>
          </p:nvPr>
        </p:nvCxnSpPr>
        <p:spPr bwMode="auto">
          <a:xfrm rot="10800000">
            <a:off x="7178675" y="4845050"/>
            <a:ext cx="928688" cy="1588"/>
          </a:xfrm>
          <a:prstGeom prst="straightConnector1">
            <a:avLst/>
          </a:prstGeom>
          <a:noFill/>
          <a:ln w="6350">
            <a:solidFill>
              <a:srgbClr val="000000"/>
            </a:solidFill>
            <a:round/>
            <a:headEnd type="oval" w="med" len="med"/>
            <a:tailEnd type="oval" w="med" len="med"/>
          </a:ln>
        </p:spPr>
      </p:cxnSp>
      <p:sp>
        <p:nvSpPr>
          <p:cNvPr id="1051706" name="Rectangle 22"/>
          <p:cNvSpPr>
            <a:spLocks noChangeArrowheads="1"/>
          </p:cNvSpPr>
          <p:nvPr>
            <p:custDataLst>
              <p:tags r:id="rId30"/>
            </p:custDataLst>
          </p:nvPr>
        </p:nvSpPr>
        <p:spPr bwMode="gray">
          <a:xfrm>
            <a:off x="6159501" y="2305050"/>
            <a:ext cx="1717675" cy="285750"/>
          </a:xfrm>
          <a:prstGeom prst="rect">
            <a:avLst/>
          </a:prstGeom>
          <a:solidFill>
            <a:srgbClr val="FFFFFF"/>
          </a:solidFill>
          <a:ln w="9525" algn="ctr">
            <a:noFill/>
            <a:miter lim="800000"/>
          </a:ln>
        </p:spPr>
        <p:txBody>
          <a:bodyPr lIns="9144" tIns="18288" rIns="9144" bIns="18288"/>
          <a:p>
            <a:pPr algn="ctr">
              <a:lnSpc>
                <a:spcPct val="120000"/>
              </a:lnSpc>
              <a:spcBef>
                <a:spcPct val="20000"/>
              </a:spcBef>
              <a:buSzPct val="70000"/>
            </a:pPr>
            <a:r>
              <a:rPr lang="zh-CN" altLang="en-US"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rPr>
              <a:t>企业数据管理</a:t>
            </a:r>
            <a:endParaRPr lang="zh-CN" altLang="en-GB" sz="1200" kern="0" dirty="0">
              <a:solidFill>
                <a:sysClr val="windowText" lastClr="000000"/>
              </a:solidFill>
              <a:effectLst>
                <a:outerShdw blurRad="38100" dist="38100" dir="2700000" algn="tl">
                  <a:srgbClr val="000000">
                    <a:alpha val="43137"/>
                  </a:srgbClr>
                </a:outerShdw>
              </a:effectLst>
              <a:latin typeface="华文楷体" panose="02010600040101010101" pitchFamily="2" charset="-122"/>
            </a:endParaRPr>
          </a:p>
        </p:txBody>
      </p:sp>
      <p:cxnSp>
        <p:nvCxnSpPr>
          <p:cNvPr id="3146190" name="AutoShape 42"/>
          <p:cNvCxnSpPr>
            <a:cxnSpLocks noChangeShapeType="1"/>
          </p:cNvCxnSpPr>
          <p:nvPr>
            <p:custDataLst>
              <p:tags r:id="rId31"/>
            </p:custDataLst>
          </p:nvPr>
        </p:nvCxnSpPr>
        <p:spPr bwMode="auto">
          <a:xfrm rot="16200000" flipV="1">
            <a:off x="6233320" y="2278857"/>
            <a:ext cx="284162" cy="3175"/>
          </a:xfrm>
          <a:prstGeom prst="straightConnector1">
            <a:avLst/>
          </a:prstGeom>
          <a:noFill/>
          <a:ln w="6350">
            <a:solidFill>
              <a:srgbClr val="000000"/>
            </a:solidFill>
            <a:round/>
            <a:headEnd type="oval" w="med" len="med"/>
            <a:tailEnd type="oval" w="med" len="med"/>
          </a:ln>
        </p:spPr>
      </p:cxnSp>
      <p:sp>
        <p:nvSpPr>
          <p:cNvPr id="1051707" name="Rectangle 65"/>
          <p:cNvSpPr>
            <a:spLocks noChangeArrowheads="1"/>
          </p:cNvSpPr>
          <p:nvPr>
            <p:custDataLst>
              <p:tags r:id="rId32"/>
            </p:custDataLst>
          </p:nvPr>
        </p:nvSpPr>
        <p:spPr bwMode="auto">
          <a:xfrm>
            <a:off x="5133975" y="1731964"/>
            <a:ext cx="3067050" cy="428625"/>
          </a:xfrm>
          <a:prstGeom prst="rect">
            <a:avLst/>
          </a:prstGeom>
          <a:noFill/>
          <a:ln w="6350">
            <a:noFill/>
            <a:miter lim="800000"/>
          </a:ln>
        </p:spPr>
        <p:txBody>
          <a:bodyPr tIns="91440" bIns="91440" anchor="ctr"/>
          <a:p>
            <a:pPr marL="182880" indent="-182880">
              <a:lnSpc>
                <a:spcPct val="120000"/>
              </a:lnSpc>
              <a:buClr>
                <a:srgbClr val="B8CCDE">
                  <a:lumMod val="75000"/>
                </a:srgbClr>
              </a:buClr>
              <a:buFont typeface="Wingdings" panose="05000000000000000000" pitchFamily="2" charset="2"/>
              <a:buChar char="§"/>
            </a:pPr>
            <a:r>
              <a:rPr lang="zh-CN" altLang="en-US" sz="1200" dirty="0">
                <a:solidFill>
                  <a:srgbClr val="000000"/>
                </a:solidFill>
                <a:latin typeface="华文楷体" panose="02010600040101010101" pitchFamily="2" charset="-122"/>
              </a:rPr>
              <a:t>企业数据综合管理，保障企业级数据的协同及标准化，进而挖掘企业数据价值</a:t>
            </a:r>
            <a:endParaRPr lang="zh-CN" altLang="en-US" sz="1200" dirty="0">
              <a:solidFill>
                <a:srgbClr val="000000"/>
              </a:solidFill>
              <a:latin typeface="华文楷体" panose="02010600040101010101" pitchFamily="2" charset="-122"/>
            </a:endParaRPr>
          </a:p>
        </p:txBody>
      </p:sp>
      <p:sp>
        <p:nvSpPr>
          <p:cNvPr id="1051708" name="Text Box 30"/>
          <p:cNvSpPr txBox="1">
            <a:spLocks noChangeArrowheads="1"/>
          </p:cNvSpPr>
          <p:nvPr/>
        </p:nvSpPr>
        <p:spPr bwMode="auto">
          <a:xfrm>
            <a:off x="3692525" y="2833689"/>
            <a:ext cx="565150" cy="268287"/>
          </a:xfrm>
          <a:prstGeom prst="rect">
            <a:avLst/>
          </a:prstGeom>
          <a:noFill/>
          <a:ln w="12700" algn="ctr">
            <a:noFill/>
            <a:miter lim="800000"/>
          </a:ln>
        </p:spPr>
        <p:txBody>
          <a:bodyPr lIns="14400" tIns="3600" rIns="3600" bIns="3600" anchor="ctr"/>
          <a:p>
            <a:pPr algn="ctr">
              <a:spcBef>
                <a:spcPct val="50000"/>
              </a:spcBef>
            </a:pPr>
            <a:r>
              <a:rPr lang="zh-CN" altLang="en-US" sz="1200" b="1" kern="0" dirty="0">
                <a:solidFill>
                  <a:srgbClr val="FFFFFF"/>
                </a:solidFill>
                <a:latin typeface="华文楷体" panose="02010600040101010101" pitchFamily="2" charset="-122"/>
              </a:rPr>
              <a:t>架构与标准</a:t>
            </a:r>
            <a:endParaRPr lang="zh-CN" altLang="en-GB" sz="1200" b="1" kern="0" dirty="0">
              <a:solidFill>
                <a:srgbClr val="FFFFFF"/>
              </a:solidFill>
              <a:latin typeface="华文楷体" panose="02010600040101010101" pitchFamily="2" charset="-122"/>
            </a:endParaRPr>
          </a:p>
        </p:txBody>
      </p:sp>
      <p:sp>
        <p:nvSpPr>
          <p:cNvPr id="1051709" name="Text Box 30"/>
          <p:cNvSpPr txBox="1">
            <a:spLocks noChangeArrowheads="1"/>
          </p:cNvSpPr>
          <p:nvPr>
            <p:custDataLst>
              <p:tags r:id="rId33"/>
            </p:custDataLst>
          </p:nvPr>
        </p:nvSpPr>
        <p:spPr bwMode="auto">
          <a:xfrm>
            <a:off x="4450202" y="2833689"/>
            <a:ext cx="646112" cy="268287"/>
          </a:xfrm>
          <a:prstGeom prst="rect">
            <a:avLst/>
          </a:prstGeom>
          <a:noFill/>
          <a:ln w="12700" algn="ctr">
            <a:noFill/>
            <a:miter lim="800000"/>
          </a:ln>
        </p:spPr>
        <p:txBody>
          <a:bodyPr lIns="14400" tIns="3600" rIns="3600" bIns="3600" anchor="ctr"/>
          <a:p>
            <a:pPr algn="ctr">
              <a:spcBef>
                <a:spcPct val="50000"/>
              </a:spcBef>
            </a:pPr>
            <a:r>
              <a:rPr lang="zh-CN" altLang="en-US" sz="1200" b="1" kern="0" dirty="0">
                <a:solidFill>
                  <a:srgbClr val="FFFFFF"/>
                </a:solidFill>
                <a:latin typeface="华文楷体" panose="02010600040101010101" pitchFamily="2" charset="-122"/>
              </a:rPr>
              <a:t>建设与项目管理</a:t>
            </a:r>
            <a:endParaRPr lang="zh-CN" altLang="en-GB" sz="1200" b="1" kern="0" dirty="0">
              <a:solidFill>
                <a:srgbClr val="FFFFFF"/>
              </a:solidFill>
              <a:latin typeface="华文楷体" panose="02010600040101010101" pitchFamily="2" charset="-122"/>
            </a:endParaRPr>
          </a:p>
        </p:txBody>
      </p:sp>
      <p:sp>
        <p:nvSpPr>
          <p:cNvPr id="1051710" name="Title 1"/>
          <p:cNvSpPr txBox="1"/>
          <p:nvPr/>
        </p:nvSpPr>
        <p:spPr>
          <a:xfrm>
            <a:off x="307977" y="119063"/>
            <a:ext cx="7813675" cy="609600"/>
          </a:xfrm>
          <a:prstGeom prst="rect">
            <a:avLst/>
          </a:prstGeom>
        </p:spPr>
        <p:txBody>
          <a:bodyPr/>
          <a:lst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a:lstStyle>
          <a:p>
            <a:r>
              <a:rPr lang="zh-CN" altLang="en-US" dirty="0">
                <a:solidFill>
                  <a:srgbClr val="000000"/>
                </a:solidFill>
                <a:latin typeface="华文楷体" panose="02010600040101010101" pitchFamily="2" charset="-122"/>
              </a:rPr>
              <a:t>提升</a:t>
            </a:r>
            <a:r>
              <a:rPr lang="en-US" altLang="zh-CN" dirty="0">
                <a:solidFill>
                  <a:srgbClr val="000000"/>
                </a:solidFill>
                <a:latin typeface="华文楷体" panose="02010600040101010101" pitchFamily="2" charset="-122"/>
              </a:rPr>
              <a:t>IT</a:t>
            </a:r>
            <a:r>
              <a:rPr lang="zh-CN" altLang="en-US" dirty="0">
                <a:solidFill>
                  <a:srgbClr val="000000"/>
                </a:solidFill>
                <a:latin typeface="华文楷体" panose="02010600040101010101" pitchFamily="2" charset="-122"/>
              </a:rPr>
              <a:t>组织能力，为某大型集团信息化转型升级提供有力支撑</a:t>
            </a:r>
            <a:endParaRPr lang="en-US" sz="2400" dirty="0">
              <a:solidFill>
                <a:srgbClr val="000000"/>
              </a:solidFill>
            </a:endParaRPr>
          </a:p>
        </p:txBody>
      </p:sp>
      <p:grpSp>
        <p:nvGrpSpPr>
          <p:cNvPr id="528" name="Group 56"/>
          <p:cNvGrpSpPr/>
          <p:nvPr/>
        </p:nvGrpSpPr>
        <p:grpSpPr>
          <a:xfrm>
            <a:off x="7452699" y="115031"/>
            <a:ext cx="2308583" cy="913341"/>
            <a:chOff x="2956118" y="1940164"/>
            <a:chExt cx="4929728" cy="1530889"/>
          </a:xfrm>
          <a:solidFill>
            <a:schemeClr val="bg1"/>
          </a:solidFill>
        </p:grpSpPr>
        <p:cxnSp>
          <p:nvCxnSpPr>
            <p:cNvPr id="3146191" name="Straight Connector 57"/>
            <p:cNvCxnSpPr>
              <a:stCxn id="1051713" idx="5"/>
              <a:endCxn id="1051714"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711" name="Oval 58"/>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712" name="Oval 59"/>
            <p:cNvSpPr>
              <a:spLocks noChangeArrowheads="1"/>
            </p:cNvSpPr>
            <p:nvPr/>
          </p:nvSpPr>
          <p:spPr bwMode="blackWhite">
            <a:xfrm>
              <a:off x="5838979"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人员保障风险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713" name="Oval 60"/>
            <p:cNvSpPr>
              <a:spLocks noChangeArrowheads="1"/>
            </p:cNvSpPr>
            <p:nvPr/>
          </p:nvSpPr>
          <p:spPr bwMode="blackWhite">
            <a:xfrm>
              <a:off x="2956118" y="2265922"/>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1714" name="Oval 61"/>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715" name="Oval 62"/>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192" name="Straight Connector 63"/>
            <p:cNvCxnSpPr>
              <a:stCxn id="1051716" idx="4"/>
              <a:endCxn id="1051711"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193" name="Straight Connector 64"/>
            <p:cNvCxnSpPr>
              <a:stCxn id="1051715" idx="7"/>
              <a:endCxn id="1051712"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716" name="Oval 65"/>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529" name=""/>
        <p:cNvGrpSpPr/>
        <p:nvPr/>
      </p:nvGrpSpPr>
      <p:grpSpPr>
        <a:xfrm>
          <a:off x="0" y="0"/>
          <a:ext cx="0" cy="0"/>
          <a:chOff x="0" y="0"/>
          <a:chExt cx="0" cy="0"/>
        </a:xfrm>
      </p:grpSpPr>
      <p:sp>
        <p:nvSpPr>
          <p:cNvPr id="1051717" name="Text Box 52"/>
          <p:cNvSpPr txBox="1">
            <a:spLocks noChangeArrowheads="1"/>
          </p:cNvSpPr>
          <p:nvPr>
            <p:custDataLst>
              <p:tags r:id="rId1"/>
            </p:custDataLst>
          </p:nvPr>
        </p:nvSpPr>
        <p:spPr bwMode="auto">
          <a:xfrm>
            <a:off x="6227340" y="1472282"/>
            <a:ext cx="2110554" cy="810691"/>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10000"/>
              </a:lnSpc>
              <a:buClr>
                <a:srgbClr val="000000"/>
              </a:buClr>
            </a:pPr>
            <a:r>
              <a:rPr lang="zh-CN" altLang="en-US" sz="1100" b="1" dirty="0">
                <a:solidFill>
                  <a:srgbClr val="000000"/>
                </a:solidFill>
                <a:latin typeface="华文楷体" panose="02010600040101010101" pitchFamily="2" charset="-122"/>
              </a:rPr>
              <a:t>信息化领导委员会：</a:t>
            </a:r>
            <a:endParaRPr lang="en-US" altLang="zh-CN" sz="1100" b="1"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讨论并确定信息化战略</a:t>
            </a:r>
            <a:endParaRPr lang="zh-CN" altLang="en-US"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审批和决策信息化项目</a:t>
            </a:r>
            <a:endParaRPr lang="zh-CN" altLang="en-US"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处理重大项目中关键问题</a:t>
            </a:r>
            <a:endParaRPr lang="zh-CN" altLang="en-US"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审批信息化相关政策及制度</a:t>
            </a:r>
            <a:endParaRPr lang="zh-CN" altLang="en-US" sz="1050" dirty="0">
              <a:solidFill>
                <a:srgbClr val="000000"/>
              </a:solidFill>
              <a:latin typeface="华文楷体" panose="02010600040101010101" pitchFamily="2" charset="-122"/>
            </a:endParaRPr>
          </a:p>
        </p:txBody>
      </p:sp>
      <p:sp>
        <p:nvSpPr>
          <p:cNvPr id="1051718" name="Slide Number Placeholder 4"/>
          <p:cNvSpPr>
            <a:spLocks noGrp="1"/>
          </p:cNvSpPr>
          <p:nvPr>
            <p:ph type="sldNum" sz="quarter" idx="4"/>
          </p:nvPr>
        </p:nvSpPr>
        <p:spPr/>
        <p:txBody>
          <a:bodyPr/>
          <a:p>
            <a:fld id="{95CC1D26-A9BD-4BDE-BDD9-08EDBAE96860}" type="slidenum">
              <a:rPr lang="en-GB" smtClean="0">
                <a:latin typeface="微软雅黑" panose="020B0503020204020204" pitchFamily="34" charset="-122"/>
                <a:ea typeface="微软雅黑" panose="020B0503020204020204" pitchFamily="34" charset="-122"/>
              </a:rPr>
            </a:fld>
            <a:endParaRPr lang="en-GB" dirty="0">
              <a:latin typeface="微软雅黑" panose="020B0503020204020204" pitchFamily="34" charset="-122"/>
              <a:ea typeface="微软雅黑" panose="020B0503020204020204" pitchFamily="34" charset="-122"/>
            </a:endParaRPr>
          </a:p>
        </p:txBody>
      </p:sp>
      <p:sp>
        <p:nvSpPr>
          <p:cNvPr id="1051719" name="矩形 3"/>
          <p:cNvSpPr/>
          <p:nvPr/>
        </p:nvSpPr>
        <p:spPr bwMode="auto">
          <a:xfrm>
            <a:off x="3847707" y="1937562"/>
            <a:ext cx="1603375" cy="386985"/>
          </a:xfrm>
          <a:prstGeom prst="rect">
            <a:avLst/>
          </a:prstGeom>
          <a:solidFill>
            <a:srgbClr val="00A1DE"/>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400" b="1" kern="0" dirty="0">
                <a:solidFill>
                  <a:srgbClr val="FFFFFF"/>
                </a:solidFill>
                <a:latin typeface="华文楷体" panose="02010600040101010101" pitchFamily="2" charset="-122"/>
              </a:rPr>
              <a:t>信息化领导小组</a:t>
            </a:r>
            <a:endParaRPr lang="en-US"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1720" name="矩形 3"/>
          <p:cNvSpPr/>
          <p:nvPr/>
        </p:nvSpPr>
        <p:spPr bwMode="auto">
          <a:xfrm>
            <a:off x="2799858" y="2677343"/>
            <a:ext cx="1728000" cy="457091"/>
          </a:xfrm>
          <a:prstGeom prst="rect">
            <a:avLst/>
          </a:prstGeom>
          <a:solidFill>
            <a:srgbClr val="00A1DE"/>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400" b="1" kern="0" dirty="0">
                <a:solidFill>
                  <a:srgbClr val="FFFFFF"/>
                </a:solidFill>
                <a:latin typeface="华文楷体" panose="02010600040101010101" pitchFamily="2" charset="-122"/>
              </a:rPr>
              <a:t>科技管理部</a:t>
            </a:r>
            <a:r>
              <a:rPr lang="en-US" altLang="zh-CN" sz="1400" b="1" kern="0" dirty="0">
                <a:solidFill>
                  <a:srgbClr val="FFFFFF"/>
                </a:solidFill>
                <a:latin typeface="华文楷体" panose="02010600040101010101" pitchFamily="2" charset="-122"/>
              </a:rPr>
              <a:t>/</a:t>
            </a:r>
            <a:r>
              <a:rPr lang="zh-CN" altLang="en-US" sz="1400" b="1" kern="0" dirty="0">
                <a:solidFill>
                  <a:srgbClr val="FFFFFF"/>
                </a:solidFill>
                <a:latin typeface="华文楷体" panose="02010600040101010101" pitchFamily="2" charset="-122"/>
              </a:rPr>
              <a:t>信息化处</a:t>
            </a:r>
            <a:endParaRPr lang="en-US"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1721" name="矩形 3"/>
          <p:cNvSpPr/>
          <p:nvPr/>
        </p:nvSpPr>
        <p:spPr bwMode="auto">
          <a:xfrm>
            <a:off x="5605469" y="2677344"/>
            <a:ext cx="1603375" cy="457091"/>
          </a:xfrm>
          <a:prstGeom prst="rect">
            <a:avLst/>
          </a:prstGeom>
          <a:solidFill>
            <a:srgbClr val="00A1DE"/>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400" b="1" dirty="0">
                <a:solidFill>
                  <a:srgbClr val="FFFFFF"/>
                </a:solidFill>
              </a:rPr>
              <a:t>某大型集团总部各业务部门</a:t>
            </a:r>
            <a:endParaRPr lang="en-US" altLang="en-US" sz="1400" b="1" kern="0" dirty="0">
              <a:solidFill>
                <a:srgbClr val="FFFFFF"/>
              </a:solidFill>
              <a:latin typeface="华文楷体" panose="02010600040101010101" pitchFamily="2" charset="-122"/>
              <a:ea typeface="华文楷体" panose="02010600040101010101" pitchFamily="2" charset="-122"/>
            </a:endParaRPr>
          </a:p>
        </p:txBody>
      </p:sp>
      <p:cxnSp>
        <p:nvCxnSpPr>
          <p:cNvPr id="3146194" name="肘形连接符 35"/>
          <p:cNvCxnSpPr>
            <a:endCxn id="1051721" idx="0"/>
          </p:cNvCxnSpPr>
          <p:nvPr/>
        </p:nvCxnSpPr>
        <p:spPr bwMode="auto">
          <a:xfrm>
            <a:off x="4495008" y="2516797"/>
            <a:ext cx="1912149" cy="160547"/>
          </a:xfrm>
          <a:prstGeom prst="bentConnector2">
            <a:avLst/>
          </a:prstGeom>
          <a:noFill/>
          <a:ln w="28575" cap="flat" cmpd="sng" algn="ctr">
            <a:solidFill>
              <a:schemeClr val="accent1">
                <a:lumMod val="75000"/>
              </a:schemeClr>
            </a:solidFill>
            <a:prstDash val="solid"/>
            <a:round/>
            <a:headEnd type="none" w="med" len="med"/>
            <a:tailEnd type="none" w="med" len="med"/>
          </a:ln>
          <a:effectLst/>
        </p:spPr>
      </p:cxnSp>
      <p:sp>
        <p:nvSpPr>
          <p:cNvPr id="1051722" name="矩形 3"/>
          <p:cNvSpPr/>
          <p:nvPr/>
        </p:nvSpPr>
        <p:spPr bwMode="auto">
          <a:xfrm>
            <a:off x="1389069" y="3710697"/>
            <a:ext cx="1268412" cy="373062"/>
          </a:xfrm>
          <a:prstGeom prst="rect">
            <a:avLst/>
          </a:prstGeom>
          <a:solidFill>
            <a:schemeClr val="tx2"/>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200" b="1" kern="0" dirty="0">
                <a:solidFill>
                  <a:srgbClr val="FFFFFF"/>
                </a:solidFill>
                <a:latin typeface="华文楷体" panose="02010600040101010101" pitchFamily="2" charset="-122"/>
              </a:rPr>
              <a:t>规划架构单元</a:t>
            </a:r>
            <a:endParaRPr lang="en-US"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723" name="矩形 3"/>
          <p:cNvSpPr/>
          <p:nvPr/>
        </p:nvSpPr>
        <p:spPr bwMode="auto">
          <a:xfrm>
            <a:off x="2976664" y="3710697"/>
            <a:ext cx="1371908" cy="373062"/>
          </a:xfrm>
          <a:prstGeom prst="rect">
            <a:avLst/>
          </a:prstGeom>
          <a:solidFill>
            <a:schemeClr val="tx2"/>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200" b="1" kern="0" dirty="0">
                <a:solidFill>
                  <a:srgbClr val="FFFFFF"/>
                </a:solidFill>
                <a:latin typeface="华文楷体" panose="02010600040101010101" pitchFamily="2" charset="-122"/>
              </a:rPr>
              <a:t>应用开发单元</a:t>
            </a:r>
            <a:endParaRPr lang="en-US"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724" name="矩形 3"/>
          <p:cNvSpPr/>
          <p:nvPr/>
        </p:nvSpPr>
        <p:spPr bwMode="auto">
          <a:xfrm>
            <a:off x="4667756" y="3710697"/>
            <a:ext cx="1508244" cy="373062"/>
          </a:xfrm>
          <a:prstGeom prst="rect">
            <a:avLst/>
          </a:prstGeom>
          <a:solidFill>
            <a:schemeClr val="tx2"/>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200" b="1" kern="0" dirty="0">
                <a:solidFill>
                  <a:srgbClr val="FFFFFF"/>
                </a:solidFill>
                <a:latin typeface="华文楷体" panose="02010600040101010101" pitchFamily="2" charset="-122"/>
              </a:rPr>
              <a:t>运行维护单元</a:t>
            </a:r>
            <a:endParaRPr lang="en-US"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725" name="矩形 3"/>
          <p:cNvSpPr/>
          <p:nvPr/>
        </p:nvSpPr>
        <p:spPr bwMode="auto">
          <a:xfrm>
            <a:off x="6511256" y="3710697"/>
            <a:ext cx="1317953" cy="373062"/>
          </a:xfrm>
          <a:prstGeom prst="rect">
            <a:avLst/>
          </a:prstGeom>
          <a:solidFill>
            <a:schemeClr val="tx2"/>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200" b="1" kern="0" dirty="0">
                <a:solidFill>
                  <a:srgbClr val="FFFFFF"/>
                </a:solidFill>
                <a:latin typeface="华文楷体" panose="02010600040101010101" pitchFamily="2" charset="-122"/>
              </a:rPr>
              <a:t>综合管理单元</a:t>
            </a:r>
            <a:endParaRPr lang="en-US" altLang="en-US" sz="1200" b="1" kern="0" dirty="0">
              <a:solidFill>
                <a:srgbClr val="FFFFFF"/>
              </a:solidFill>
              <a:latin typeface="华文楷体" panose="02010600040101010101" pitchFamily="2" charset="-122"/>
              <a:ea typeface="华文楷体" panose="02010600040101010101" pitchFamily="2" charset="-122"/>
            </a:endParaRPr>
          </a:p>
        </p:txBody>
      </p:sp>
      <p:cxnSp>
        <p:nvCxnSpPr>
          <p:cNvPr id="3146195" name="肘形连接符 40"/>
          <p:cNvCxnSpPr>
            <a:stCxn id="1051720" idx="2"/>
            <a:endCxn id="1051722" idx="0"/>
          </p:cNvCxnSpPr>
          <p:nvPr/>
        </p:nvCxnSpPr>
        <p:spPr bwMode="auto">
          <a:xfrm rot="5400000">
            <a:off x="2555436" y="2602274"/>
            <a:ext cx="576263" cy="1640583"/>
          </a:xfrm>
          <a:prstGeom prst="bentConnector3">
            <a:avLst>
              <a:gd name="adj1" fmla="val 50000"/>
            </a:avLst>
          </a:prstGeom>
          <a:noFill/>
          <a:ln w="28575" cap="flat" cmpd="sng" algn="ctr">
            <a:solidFill>
              <a:schemeClr val="accent1">
                <a:lumMod val="75000"/>
              </a:schemeClr>
            </a:solidFill>
            <a:prstDash val="solid"/>
            <a:round/>
            <a:headEnd type="none" w="med" len="med"/>
            <a:tailEnd type="none" w="med" len="med"/>
          </a:ln>
          <a:effectLst/>
        </p:spPr>
      </p:cxnSp>
      <p:cxnSp>
        <p:nvCxnSpPr>
          <p:cNvPr id="3146196" name="肘形连接符 43"/>
          <p:cNvCxnSpPr>
            <a:stCxn id="1051720" idx="2"/>
            <a:endCxn id="1051723" idx="0"/>
          </p:cNvCxnSpPr>
          <p:nvPr/>
        </p:nvCxnSpPr>
        <p:spPr bwMode="auto">
          <a:xfrm rot="5400000">
            <a:off x="3375107" y="3421945"/>
            <a:ext cx="576263" cy="1240"/>
          </a:xfrm>
          <a:prstGeom prst="bentConnector3">
            <a:avLst>
              <a:gd name="adj1" fmla="val 50000"/>
            </a:avLst>
          </a:prstGeom>
          <a:noFill/>
          <a:ln w="28575" cap="flat" cmpd="sng" algn="ctr">
            <a:solidFill>
              <a:schemeClr val="accent1">
                <a:lumMod val="75000"/>
              </a:schemeClr>
            </a:solidFill>
            <a:prstDash val="solid"/>
            <a:round/>
            <a:headEnd type="none" w="med" len="med"/>
            <a:tailEnd type="none" w="med" len="med"/>
          </a:ln>
          <a:effectLst/>
        </p:spPr>
      </p:cxnSp>
      <p:cxnSp>
        <p:nvCxnSpPr>
          <p:cNvPr id="3146197" name="肘形连接符 49"/>
          <p:cNvCxnSpPr>
            <a:stCxn id="1051720" idx="2"/>
            <a:endCxn id="1051725" idx="0"/>
          </p:cNvCxnSpPr>
          <p:nvPr/>
        </p:nvCxnSpPr>
        <p:spPr bwMode="auto">
          <a:xfrm rot="16200000" flipH="1">
            <a:off x="5128914" y="1669377"/>
            <a:ext cx="576263" cy="3506375"/>
          </a:xfrm>
          <a:prstGeom prst="bentConnector3">
            <a:avLst>
              <a:gd name="adj1" fmla="val 50000"/>
            </a:avLst>
          </a:prstGeom>
          <a:noFill/>
          <a:ln w="28575" cap="flat" cmpd="sng" algn="ctr">
            <a:solidFill>
              <a:schemeClr val="accent1">
                <a:lumMod val="75000"/>
              </a:schemeClr>
            </a:solidFill>
            <a:prstDash val="solid"/>
            <a:round/>
            <a:headEnd type="none" w="med" len="med"/>
            <a:tailEnd type="none" w="med" len="med"/>
          </a:ln>
          <a:effectLst/>
        </p:spPr>
      </p:cxnSp>
      <p:sp>
        <p:nvSpPr>
          <p:cNvPr id="1051726" name="椭圆 53"/>
          <p:cNvSpPr/>
          <p:nvPr/>
        </p:nvSpPr>
        <p:spPr bwMode="auto">
          <a:xfrm>
            <a:off x="1260480" y="3572584"/>
            <a:ext cx="293688"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A</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27" name="椭圆 54"/>
          <p:cNvSpPr/>
          <p:nvPr/>
        </p:nvSpPr>
        <p:spPr bwMode="auto">
          <a:xfrm>
            <a:off x="2882139" y="3572584"/>
            <a:ext cx="293688"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B</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28" name="椭圆 55"/>
          <p:cNvSpPr/>
          <p:nvPr/>
        </p:nvSpPr>
        <p:spPr bwMode="auto">
          <a:xfrm>
            <a:off x="4618406" y="3593605"/>
            <a:ext cx="292100"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C</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29" name="椭圆 56"/>
          <p:cNvSpPr/>
          <p:nvPr/>
        </p:nvSpPr>
        <p:spPr bwMode="auto">
          <a:xfrm>
            <a:off x="6391578" y="3604115"/>
            <a:ext cx="292100"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D</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30" name="Text Box 52"/>
          <p:cNvSpPr txBox="1">
            <a:spLocks noChangeArrowheads="1"/>
          </p:cNvSpPr>
          <p:nvPr>
            <p:custDataLst>
              <p:tags r:id="rId2"/>
            </p:custDataLst>
          </p:nvPr>
        </p:nvSpPr>
        <p:spPr bwMode="auto">
          <a:xfrm>
            <a:off x="1366843" y="4239049"/>
            <a:ext cx="1624012" cy="922450"/>
          </a:xfrm>
          <a:prstGeom prst="rect">
            <a:avLst/>
          </a:prstGeom>
          <a:solidFill>
            <a:schemeClr val="bg1"/>
          </a:solidFill>
          <a:ln w="9525" algn="ctr">
            <a:noFill/>
            <a:miter lim="800000"/>
          </a:ln>
        </p:spPr>
        <p:txBody>
          <a:bodyPr lIns="18000" tIns="7200" rIns="7200" bIns="7200" anchor="ctr">
            <a:spAutoFit/>
          </a:bodyPr>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信息化战略规划</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项目计划与预算管理</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信息技术架构</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信息技术标准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业务需求协调</a:t>
            </a:r>
            <a:endParaRPr lang="en-US" altLang="zh-CN" sz="1050" dirty="0">
              <a:solidFill>
                <a:srgbClr val="000000"/>
              </a:solidFill>
              <a:latin typeface="华文楷体" panose="02010600040101010101" pitchFamily="2" charset="-122"/>
            </a:endParaRPr>
          </a:p>
        </p:txBody>
      </p:sp>
      <p:sp>
        <p:nvSpPr>
          <p:cNvPr id="1051731" name="Text Box 52"/>
          <p:cNvSpPr txBox="1">
            <a:spLocks noChangeArrowheads="1"/>
          </p:cNvSpPr>
          <p:nvPr>
            <p:custDataLst>
              <p:tags r:id="rId3"/>
            </p:custDataLst>
          </p:nvPr>
        </p:nvSpPr>
        <p:spPr bwMode="auto">
          <a:xfrm>
            <a:off x="2958330" y="4329854"/>
            <a:ext cx="1513489" cy="740840"/>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应用系统开发管理</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应用系统优化升级</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系统实施标准与方法</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应用系统建设项目验收</a:t>
            </a:r>
            <a:endParaRPr lang="zh-CN" altLang="en-US" sz="1050" dirty="0">
              <a:solidFill>
                <a:srgbClr val="000000"/>
              </a:solidFill>
              <a:latin typeface="华文楷体" panose="02010600040101010101" pitchFamily="2" charset="-122"/>
            </a:endParaRPr>
          </a:p>
        </p:txBody>
      </p:sp>
      <p:sp>
        <p:nvSpPr>
          <p:cNvPr id="1051732" name="Text Box 52"/>
          <p:cNvSpPr txBox="1">
            <a:spLocks noChangeArrowheads="1"/>
          </p:cNvSpPr>
          <p:nvPr>
            <p:custDataLst>
              <p:tags r:id="rId4"/>
            </p:custDataLst>
          </p:nvPr>
        </p:nvSpPr>
        <p:spPr bwMode="auto">
          <a:xfrm>
            <a:off x="4653113" y="4294994"/>
            <a:ext cx="1522887" cy="1648890"/>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基础设施建设管理（硬件网络，系统软件规划等）</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基础设施项目验收</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服务台管理</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系统及基础设施运维</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信息安全管理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运行维护服务定义、监控、质量管理</a:t>
            </a:r>
            <a:endParaRPr lang="en-US" altLang="zh-CN" sz="1050" dirty="0">
              <a:solidFill>
                <a:srgbClr val="000000"/>
              </a:solidFill>
              <a:latin typeface="华文楷体" panose="02010600040101010101" pitchFamily="2" charset="-122"/>
            </a:endParaRPr>
          </a:p>
        </p:txBody>
      </p:sp>
      <p:sp>
        <p:nvSpPr>
          <p:cNvPr id="1051733" name="Text Box 52"/>
          <p:cNvSpPr txBox="1">
            <a:spLocks noChangeArrowheads="1"/>
          </p:cNvSpPr>
          <p:nvPr>
            <p:custDataLst>
              <p:tags r:id="rId5"/>
            </p:custDataLst>
          </p:nvPr>
        </p:nvSpPr>
        <p:spPr bwMode="auto">
          <a:xfrm>
            <a:off x="6488089" y="4250671"/>
            <a:ext cx="1322714" cy="1104061"/>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综合管理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组织及人员管理</a:t>
            </a:r>
            <a:endParaRPr lang="zh-CN" altLang="en-US"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资产管理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采购及供应商管理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知识管理</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绩效管理</a:t>
            </a:r>
            <a:endParaRPr lang="zh-CN" altLang="en-US" sz="1050" dirty="0">
              <a:solidFill>
                <a:srgbClr val="000000"/>
              </a:solidFill>
              <a:latin typeface="华文楷体" panose="02010600040101010101" pitchFamily="2" charset="-122"/>
            </a:endParaRPr>
          </a:p>
        </p:txBody>
      </p:sp>
      <p:sp>
        <p:nvSpPr>
          <p:cNvPr id="1051734" name="Text Box 52"/>
          <p:cNvSpPr txBox="1">
            <a:spLocks noChangeArrowheads="1"/>
          </p:cNvSpPr>
          <p:nvPr>
            <p:custDataLst>
              <p:tags r:id="rId6"/>
            </p:custDataLst>
          </p:nvPr>
        </p:nvSpPr>
        <p:spPr bwMode="auto">
          <a:xfrm>
            <a:off x="531617" y="1555366"/>
            <a:ext cx="2173489" cy="1579040"/>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10000"/>
              </a:lnSpc>
              <a:buClr>
                <a:srgbClr val="000000"/>
              </a:buClr>
            </a:pPr>
            <a:r>
              <a:rPr lang="zh-CN" altLang="en-US" sz="1100" b="1" dirty="0">
                <a:solidFill>
                  <a:srgbClr val="000000"/>
                </a:solidFill>
                <a:latin typeface="华文楷体" panose="02010600040101010101" pitchFamily="2" charset="-122"/>
              </a:rPr>
              <a:t>科技管理部</a:t>
            </a:r>
            <a:r>
              <a:rPr lang="en-US" altLang="zh-CN" sz="1100" b="1" dirty="0">
                <a:solidFill>
                  <a:srgbClr val="000000"/>
                </a:solidFill>
                <a:latin typeface="华文楷体" panose="02010600040101010101" pitchFamily="2" charset="-122"/>
              </a:rPr>
              <a:t>/</a:t>
            </a:r>
            <a:r>
              <a:rPr lang="zh-CN" altLang="en-US" sz="1100" b="1" dirty="0">
                <a:solidFill>
                  <a:srgbClr val="000000"/>
                </a:solidFill>
                <a:latin typeface="华文楷体" panose="02010600040101010101" pitchFamily="2" charset="-122"/>
              </a:rPr>
              <a:t>信息化处：</a:t>
            </a:r>
            <a:endParaRPr lang="en-US" altLang="zh-CN" sz="1100" b="1"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编制及落实信息化规划及数据管理规划</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集团统筹统建、统筹分建信息化项目的管理和实施</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集团</a:t>
            </a:r>
            <a:r>
              <a:rPr lang="en-US" altLang="zh-CN" sz="1050" dirty="0">
                <a:solidFill>
                  <a:srgbClr val="000000"/>
                </a:solidFill>
                <a:latin typeface="华文楷体" panose="02010600040101010101" pitchFamily="2" charset="-122"/>
              </a:rPr>
              <a:t>IT</a:t>
            </a:r>
            <a:r>
              <a:rPr lang="zh-CN" altLang="en-US" sz="1050" dirty="0">
                <a:solidFill>
                  <a:srgbClr val="000000"/>
                </a:solidFill>
                <a:latin typeface="华文楷体" panose="02010600040101010101" pitchFamily="2" charset="-122"/>
              </a:rPr>
              <a:t>基础设施的建设与运维</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审核、监督信息化项目进展情况</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管理及协调各类业务需求</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管理企业级数据管理的需求</a:t>
            </a:r>
            <a:endParaRPr lang="en-US" altLang="zh-CN"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智能制造的推进和管理工作</a:t>
            </a:r>
            <a:endParaRPr lang="en-US" altLang="zh-CN" sz="1050" dirty="0">
              <a:solidFill>
                <a:srgbClr val="000000"/>
              </a:solidFill>
              <a:latin typeface="华文楷体" panose="02010600040101010101" pitchFamily="2" charset="-122"/>
            </a:endParaRPr>
          </a:p>
        </p:txBody>
      </p:sp>
      <p:sp>
        <p:nvSpPr>
          <p:cNvPr id="1051735" name="Text Box 52"/>
          <p:cNvSpPr txBox="1">
            <a:spLocks noChangeArrowheads="1"/>
          </p:cNvSpPr>
          <p:nvPr>
            <p:custDataLst>
              <p:tags r:id="rId7"/>
            </p:custDataLst>
          </p:nvPr>
        </p:nvSpPr>
        <p:spPr bwMode="auto">
          <a:xfrm>
            <a:off x="7448110" y="2589121"/>
            <a:ext cx="1589087" cy="657021"/>
          </a:xfrm>
          <a:prstGeom prst="rect">
            <a:avLst/>
          </a:prstGeom>
          <a:solidFill>
            <a:schemeClr val="bg1"/>
          </a:solidFill>
          <a:ln w="9525" algn="ctr">
            <a:noFill/>
            <a:miter lim="800000"/>
          </a:ln>
        </p:spPr>
        <p:txBody>
          <a:bodyPr lIns="18000" tIns="7200" rIns="7200" bIns="7200" anchor="ctr">
            <a:spAutoFit/>
          </a:bodyPr>
          <a:p>
            <a:pPr marL="182880" indent="-182880" defTabSz="708025">
              <a:lnSpc>
                <a:spcPct val="110000"/>
              </a:lnSpc>
              <a:buClr>
                <a:srgbClr val="000000"/>
              </a:buClr>
            </a:pPr>
            <a:r>
              <a:rPr lang="zh-CN" altLang="en-US" sz="1100" b="1" dirty="0">
                <a:solidFill>
                  <a:srgbClr val="000000"/>
                </a:solidFill>
                <a:latin typeface="华文楷体" panose="02010600040101010101" pitchFamily="2" charset="-122"/>
              </a:rPr>
              <a:t>各业务部门：</a:t>
            </a:r>
            <a:endParaRPr lang="en-US" altLang="zh-CN" sz="1100" b="1"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提出功能性需求</a:t>
            </a:r>
            <a:endParaRPr lang="zh-CN" altLang="en-US"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配合分析业务收益</a:t>
            </a:r>
            <a:endParaRPr lang="zh-CN" altLang="en-US" sz="1050" dirty="0">
              <a:solidFill>
                <a:srgbClr val="000000"/>
              </a:solidFill>
              <a:latin typeface="华文楷体" panose="02010600040101010101" pitchFamily="2" charset="-122"/>
            </a:endParaRPr>
          </a:p>
          <a:p>
            <a:pPr marL="182880" indent="-182880" defTabSz="708025">
              <a:lnSpc>
                <a:spcPct val="11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参与信息化建设</a:t>
            </a:r>
            <a:endParaRPr lang="zh-CN" altLang="en-US" sz="1050" dirty="0">
              <a:solidFill>
                <a:srgbClr val="000000"/>
              </a:solidFill>
              <a:latin typeface="华文楷体" panose="02010600040101010101" pitchFamily="2" charset="-122"/>
            </a:endParaRPr>
          </a:p>
        </p:txBody>
      </p:sp>
      <p:sp>
        <p:nvSpPr>
          <p:cNvPr id="1051736" name="矩形 3"/>
          <p:cNvSpPr/>
          <p:nvPr/>
        </p:nvSpPr>
        <p:spPr bwMode="auto">
          <a:xfrm>
            <a:off x="8148393" y="3710697"/>
            <a:ext cx="1317953" cy="373062"/>
          </a:xfrm>
          <a:prstGeom prst="rect">
            <a:avLst/>
          </a:prstGeom>
          <a:solidFill>
            <a:schemeClr val="tx2"/>
          </a:solidFill>
          <a:ln w="19050" algn="ctr">
            <a:noFill/>
            <a:miter lim="800000"/>
          </a:ln>
          <a:effectLst>
            <a:outerShdw blurRad="50800" dist="38100" dir="2700000" algn="tl" rotWithShape="0">
              <a:prstClr val="black">
                <a:alpha val="40000"/>
              </a:prstClr>
            </a:outerShdw>
          </a:effectLst>
        </p:spPr>
        <p:txBody>
          <a:bodyPr lIns="18000" tIns="10800" rIns="10800" bIns="10800" anchor="ctr"/>
          <a:p>
            <a:pPr algn="ctr"/>
            <a:r>
              <a:rPr lang="zh-CN" altLang="en-US" sz="1200" b="1" kern="0" dirty="0">
                <a:solidFill>
                  <a:srgbClr val="FFFFFF"/>
                </a:solidFill>
                <a:latin typeface="华文楷体" panose="02010600040101010101" pitchFamily="2" charset="-122"/>
              </a:rPr>
              <a:t>数据管理单元</a:t>
            </a:r>
            <a:endParaRPr lang="en-US" altLang="en-US" sz="1200" b="1" kern="0" dirty="0">
              <a:solidFill>
                <a:srgbClr val="FFFFFF"/>
              </a:solidFill>
              <a:latin typeface="华文楷体" panose="02010600040101010101" pitchFamily="2" charset="-122"/>
              <a:ea typeface="华文楷体" panose="02010600040101010101" pitchFamily="2" charset="-122"/>
            </a:endParaRPr>
          </a:p>
        </p:txBody>
      </p:sp>
      <p:sp>
        <p:nvSpPr>
          <p:cNvPr id="1051737" name="椭圆 56"/>
          <p:cNvSpPr/>
          <p:nvPr/>
        </p:nvSpPr>
        <p:spPr bwMode="auto">
          <a:xfrm>
            <a:off x="7994405" y="3609370"/>
            <a:ext cx="292100"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E</a:t>
            </a:r>
            <a:endParaRPr lang="en-US" sz="1400" b="1" dirty="0">
              <a:solidFill>
                <a:srgbClr val="FF7C80"/>
              </a:solidFill>
              <a:latin typeface="华文楷体" panose="02010600040101010101" pitchFamily="2" charset="-122"/>
              <a:ea typeface="华文楷体" panose="02010600040101010101" pitchFamily="2" charset="-122"/>
            </a:endParaRPr>
          </a:p>
        </p:txBody>
      </p:sp>
      <p:cxnSp>
        <p:nvCxnSpPr>
          <p:cNvPr id="3146198" name="Elbow Connector 113"/>
          <p:cNvCxnSpPr>
            <a:stCxn id="1051720" idx="2"/>
            <a:endCxn id="1051736" idx="0"/>
          </p:cNvCxnSpPr>
          <p:nvPr/>
        </p:nvCxnSpPr>
        <p:spPr bwMode="auto">
          <a:xfrm rot="16200000" flipH="1">
            <a:off x="5947483" y="850809"/>
            <a:ext cx="576263" cy="5143512"/>
          </a:xfrm>
          <a:prstGeom prst="bentConnector3">
            <a:avLst>
              <a:gd name="adj1" fmla="val 50000"/>
            </a:avLst>
          </a:prstGeom>
          <a:noFill/>
          <a:ln w="28575" cap="flat" cmpd="sng" algn="ctr">
            <a:solidFill>
              <a:schemeClr val="accent1">
                <a:lumMod val="75000"/>
              </a:schemeClr>
            </a:solidFill>
            <a:prstDash val="solid"/>
            <a:round/>
            <a:headEnd type="none" w="med" len="med"/>
            <a:tailEnd type="none" w="med" len="med"/>
          </a:ln>
          <a:effectLst/>
        </p:spPr>
      </p:cxnSp>
      <p:grpSp>
        <p:nvGrpSpPr>
          <p:cNvPr id="530" name="Group 5"/>
          <p:cNvGrpSpPr/>
          <p:nvPr/>
        </p:nvGrpSpPr>
        <p:grpSpPr>
          <a:xfrm>
            <a:off x="3800872" y="692696"/>
            <a:ext cx="1989138" cy="1068387"/>
            <a:chOff x="4175920" y="692696"/>
            <a:chExt cx="1989138" cy="1068387"/>
          </a:xfrm>
        </p:grpSpPr>
        <p:grpSp>
          <p:nvGrpSpPr>
            <p:cNvPr id="531" name="Group 3"/>
            <p:cNvGrpSpPr/>
            <p:nvPr/>
          </p:nvGrpSpPr>
          <p:grpSpPr>
            <a:xfrm>
              <a:off x="4175920" y="746731"/>
              <a:ext cx="1989138" cy="944563"/>
              <a:chOff x="6816234" y="958379"/>
              <a:chExt cx="1989138" cy="944563"/>
            </a:xfrm>
          </p:grpSpPr>
          <p:sp>
            <p:nvSpPr>
              <p:cNvPr id="1051738" name="AutoShape 13"/>
              <p:cNvSpPr>
                <a:spLocks noChangeAspect="1" noChangeArrowheads="1" noTextEdit="1"/>
              </p:cNvSpPr>
              <p:nvPr/>
            </p:nvSpPr>
            <p:spPr bwMode="auto">
              <a:xfrm>
                <a:off x="6816234" y="958379"/>
                <a:ext cx="1989138" cy="944563"/>
              </a:xfrm>
              <a:prstGeom prst="rect">
                <a:avLst/>
              </a:prstGeom>
              <a:noFill/>
              <a:ln>
                <a:noFill/>
              </a:ln>
            </p:spPr>
            <p:txBody>
              <a:bodyPr vert="horz" wrap="square" lIns="91440" tIns="45720" rIns="91440" bIns="45720" numCol="1" anchor="t" anchorCtr="0" compatLnSpc="1"/>
              <a:p>
                <a:endParaRPr lang="en-US">
                  <a:solidFill>
                    <a:srgbClr val="000000"/>
                  </a:solidFill>
                </a:endParaRPr>
              </a:p>
            </p:txBody>
          </p:sp>
          <p:sp>
            <p:nvSpPr>
              <p:cNvPr id="1051739" name="Rectangle 15"/>
              <p:cNvSpPr>
                <a:spLocks noChangeArrowheads="1"/>
              </p:cNvSpPr>
              <p:nvPr/>
            </p:nvSpPr>
            <p:spPr bwMode="auto">
              <a:xfrm>
                <a:off x="7170247" y="1107604"/>
                <a:ext cx="277813" cy="642938"/>
              </a:xfrm>
              <a:prstGeom prst="rect">
                <a:avLst/>
              </a:pr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0" name="Rectangle 16"/>
              <p:cNvSpPr>
                <a:spLocks noChangeArrowheads="1"/>
              </p:cNvSpPr>
              <p:nvPr/>
            </p:nvSpPr>
            <p:spPr bwMode="auto">
              <a:xfrm>
                <a:off x="6817822" y="1785467"/>
                <a:ext cx="1985963" cy="115888"/>
              </a:xfrm>
              <a:prstGeom prst="rect">
                <a:avLst/>
              </a:pr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1" name="Freeform 17"/>
              <p:cNvSpPr/>
              <p:nvPr/>
            </p:nvSpPr>
            <p:spPr bwMode="auto">
              <a:xfrm>
                <a:off x="7810009" y="1107604"/>
                <a:ext cx="976313" cy="330200"/>
              </a:xfrm>
              <a:custGeom>
                <a:avLst/>
                <a:gdLst>
                  <a:gd name="T0" fmla="*/ 0 w 615"/>
                  <a:gd name="T1" fmla="*/ 0 h 208"/>
                  <a:gd name="T2" fmla="*/ 161 w 615"/>
                  <a:gd name="T3" fmla="*/ 208 h 208"/>
                  <a:gd name="T4" fmla="*/ 455 w 615"/>
                  <a:gd name="T5" fmla="*/ 208 h 208"/>
                  <a:gd name="T6" fmla="*/ 615 w 615"/>
                  <a:gd name="T7" fmla="*/ 0 h 208"/>
                  <a:gd name="T8" fmla="*/ 0 w 615"/>
                  <a:gd name="T9" fmla="*/ 0 h 208"/>
                </a:gdLst>
                <a:ahLst/>
                <a:cxnLst>
                  <a:cxn ang="0">
                    <a:pos x="T0" y="T1"/>
                  </a:cxn>
                  <a:cxn ang="0">
                    <a:pos x="T2" y="T3"/>
                  </a:cxn>
                  <a:cxn ang="0">
                    <a:pos x="T4" y="T5"/>
                  </a:cxn>
                  <a:cxn ang="0">
                    <a:pos x="T6" y="T7"/>
                  </a:cxn>
                  <a:cxn ang="0">
                    <a:pos x="T8" y="T9"/>
                  </a:cxn>
                </a:cxnLst>
                <a:rect l="0" t="0" r="r" b="b"/>
                <a:pathLst>
                  <a:path w="615" h="208">
                    <a:moveTo>
                      <a:pt x="0" y="0"/>
                    </a:moveTo>
                    <a:lnTo>
                      <a:pt x="161" y="208"/>
                    </a:lnTo>
                    <a:lnTo>
                      <a:pt x="455" y="208"/>
                    </a:lnTo>
                    <a:lnTo>
                      <a:pt x="615" y="0"/>
                    </a:lnTo>
                    <a:lnTo>
                      <a:pt x="0" y="0"/>
                    </a:lnTo>
                    <a:close/>
                  </a:path>
                </a:pathLst>
              </a:cu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2" name="Freeform 18"/>
              <p:cNvSpPr/>
              <p:nvPr/>
            </p:nvSpPr>
            <p:spPr bwMode="auto">
              <a:xfrm>
                <a:off x="7810009" y="1437804"/>
                <a:ext cx="976313" cy="312738"/>
              </a:xfrm>
              <a:custGeom>
                <a:avLst/>
                <a:gdLst>
                  <a:gd name="T0" fmla="*/ 0 w 615"/>
                  <a:gd name="T1" fmla="*/ 197 h 197"/>
                  <a:gd name="T2" fmla="*/ 155 w 615"/>
                  <a:gd name="T3" fmla="*/ 0 h 197"/>
                  <a:gd name="T4" fmla="*/ 460 w 615"/>
                  <a:gd name="T5" fmla="*/ 0 h 197"/>
                  <a:gd name="T6" fmla="*/ 615 w 615"/>
                  <a:gd name="T7" fmla="*/ 197 h 197"/>
                  <a:gd name="T8" fmla="*/ 0 w 615"/>
                  <a:gd name="T9" fmla="*/ 197 h 197"/>
                </a:gdLst>
                <a:ahLst/>
                <a:cxnLst>
                  <a:cxn ang="0">
                    <a:pos x="T0" y="T1"/>
                  </a:cxn>
                  <a:cxn ang="0">
                    <a:pos x="T2" y="T3"/>
                  </a:cxn>
                  <a:cxn ang="0">
                    <a:pos x="T4" y="T5"/>
                  </a:cxn>
                  <a:cxn ang="0">
                    <a:pos x="T6" y="T7"/>
                  </a:cxn>
                  <a:cxn ang="0">
                    <a:pos x="T8" y="T9"/>
                  </a:cxn>
                </a:cxnLst>
                <a:rect l="0" t="0" r="r" b="b"/>
                <a:pathLst>
                  <a:path w="615" h="197">
                    <a:moveTo>
                      <a:pt x="0" y="197"/>
                    </a:moveTo>
                    <a:lnTo>
                      <a:pt x="155" y="0"/>
                    </a:lnTo>
                    <a:lnTo>
                      <a:pt x="460" y="0"/>
                    </a:lnTo>
                    <a:lnTo>
                      <a:pt x="615" y="197"/>
                    </a:lnTo>
                    <a:lnTo>
                      <a:pt x="0" y="197"/>
                    </a:lnTo>
                    <a:close/>
                  </a:path>
                </a:pathLst>
              </a:cu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3" name="Rectangle 19"/>
              <p:cNvSpPr>
                <a:spLocks noChangeArrowheads="1"/>
              </p:cNvSpPr>
              <p:nvPr/>
            </p:nvSpPr>
            <p:spPr bwMode="auto">
              <a:xfrm>
                <a:off x="6817822" y="959967"/>
                <a:ext cx="1971675" cy="115888"/>
              </a:xfrm>
              <a:prstGeom prst="rect">
                <a:avLst/>
              </a:pr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4" name="Freeform 20"/>
              <p:cNvSpPr/>
              <p:nvPr/>
            </p:nvSpPr>
            <p:spPr bwMode="auto">
              <a:xfrm>
                <a:off x="7486159" y="1107604"/>
                <a:ext cx="520700" cy="642938"/>
              </a:xfrm>
              <a:custGeom>
                <a:avLst/>
                <a:gdLst>
                  <a:gd name="T0" fmla="*/ 0 w 328"/>
                  <a:gd name="T1" fmla="*/ 0 h 405"/>
                  <a:gd name="T2" fmla="*/ 170 w 328"/>
                  <a:gd name="T3" fmla="*/ 0 h 405"/>
                  <a:gd name="T4" fmla="*/ 328 w 328"/>
                  <a:gd name="T5" fmla="*/ 203 h 405"/>
                  <a:gd name="T6" fmla="*/ 170 w 328"/>
                  <a:gd name="T7" fmla="*/ 405 h 405"/>
                  <a:gd name="T8" fmla="*/ 0 w 328"/>
                  <a:gd name="T9" fmla="*/ 405 h 405"/>
                  <a:gd name="T10" fmla="*/ 0 w 328"/>
                  <a:gd name="T11" fmla="*/ 0 h 405"/>
                </a:gdLst>
                <a:ahLst/>
                <a:cxnLst>
                  <a:cxn ang="0">
                    <a:pos x="T0" y="T1"/>
                  </a:cxn>
                  <a:cxn ang="0">
                    <a:pos x="T2" y="T3"/>
                  </a:cxn>
                  <a:cxn ang="0">
                    <a:pos x="T4" y="T5"/>
                  </a:cxn>
                  <a:cxn ang="0">
                    <a:pos x="T6" y="T7"/>
                  </a:cxn>
                  <a:cxn ang="0">
                    <a:pos x="T8" y="T9"/>
                  </a:cxn>
                  <a:cxn ang="0">
                    <a:pos x="T10" y="T11"/>
                  </a:cxn>
                </a:cxnLst>
                <a:rect l="0" t="0" r="r" b="b"/>
                <a:pathLst>
                  <a:path w="328" h="405">
                    <a:moveTo>
                      <a:pt x="0" y="0"/>
                    </a:moveTo>
                    <a:lnTo>
                      <a:pt x="170" y="0"/>
                    </a:lnTo>
                    <a:lnTo>
                      <a:pt x="328" y="203"/>
                    </a:lnTo>
                    <a:lnTo>
                      <a:pt x="170" y="405"/>
                    </a:lnTo>
                    <a:lnTo>
                      <a:pt x="0" y="405"/>
                    </a:lnTo>
                    <a:lnTo>
                      <a:pt x="0" y="0"/>
                    </a:lnTo>
                    <a:close/>
                  </a:path>
                </a:pathLst>
              </a:cu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sp>
            <p:nvSpPr>
              <p:cNvPr id="1051745" name="Rectangle 21"/>
              <p:cNvSpPr>
                <a:spLocks noChangeArrowheads="1"/>
              </p:cNvSpPr>
              <p:nvPr/>
            </p:nvSpPr>
            <p:spPr bwMode="auto">
              <a:xfrm>
                <a:off x="6817822" y="1107604"/>
                <a:ext cx="317500" cy="642938"/>
              </a:xfrm>
              <a:prstGeom prst="rect">
                <a:avLst/>
              </a:prstGeom>
              <a:solidFill>
                <a:schemeClr val="accent1">
                  <a:lumMod val="60000"/>
                  <a:lumOff val="40000"/>
                </a:schemeClr>
              </a:solidFill>
              <a:ln>
                <a:noFill/>
              </a:ln>
            </p:spPr>
            <p:txBody>
              <a:bodyPr vert="horz" wrap="square" lIns="91440" tIns="45720" rIns="91440" bIns="45720" numCol="1" anchor="t" anchorCtr="0" compatLnSpc="1"/>
              <a:p>
                <a:endParaRPr lang="en-US">
                  <a:solidFill>
                    <a:srgbClr val="000000"/>
                  </a:solidFill>
                </a:endParaRPr>
              </a:p>
            </p:txBody>
          </p:sp>
        </p:grpSp>
        <p:sp>
          <p:nvSpPr>
            <p:cNvPr id="1051746" name="椭圆 19"/>
            <p:cNvSpPr/>
            <p:nvPr/>
          </p:nvSpPr>
          <p:spPr bwMode="auto">
            <a:xfrm>
              <a:off x="4333875" y="1092746"/>
              <a:ext cx="292100" cy="280987"/>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A</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47" name="椭圆 20"/>
            <p:cNvSpPr/>
            <p:nvPr/>
          </p:nvSpPr>
          <p:spPr bwMode="auto">
            <a:xfrm>
              <a:off x="4895850" y="1092746"/>
              <a:ext cx="293688" cy="280987"/>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B</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48" name="椭圆 21"/>
            <p:cNvSpPr/>
            <p:nvPr/>
          </p:nvSpPr>
          <p:spPr bwMode="auto">
            <a:xfrm>
              <a:off x="5475289" y="1092746"/>
              <a:ext cx="293687" cy="280987"/>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C</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49" name="椭圆 22"/>
            <p:cNvSpPr/>
            <p:nvPr/>
          </p:nvSpPr>
          <p:spPr bwMode="auto">
            <a:xfrm>
              <a:off x="4895850" y="1480096"/>
              <a:ext cx="293688" cy="280987"/>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D</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50" name="椭圆 62"/>
            <p:cNvSpPr/>
            <p:nvPr/>
          </p:nvSpPr>
          <p:spPr bwMode="auto">
            <a:xfrm>
              <a:off x="4333875" y="692696"/>
              <a:ext cx="292100" cy="280987"/>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A</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51" name="椭圆 65"/>
            <p:cNvSpPr/>
            <p:nvPr/>
          </p:nvSpPr>
          <p:spPr bwMode="auto">
            <a:xfrm>
              <a:off x="5170489" y="694282"/>
              <a:ext cx="293687" cy="280988"/>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C</a:t>
              </a:r>
              <a:endParaRPr lang="en-US" sz="1400" b="1" dirty="0">
                <a:solidFill>
                  <a:srgbClr val="FF7C80"/>
                </a:solidFill>
                <a:latin typeface="华文楷体" panose="02010600040101010101" pitchFamily="2" charset="-122"/>
                <a:ea typeface="华文楷体" panose="02010600040101010101" pitchFamily="2" charset="-122"/>
              </a:endParaRPr>
            </a:p>
          </p:txBody>
        </p:sp>
        <p:sp>
          <p:nvSpPr>
            <p:cNvPr id="1051752" name="椭圆 56"/>
            <p:cNvSpPr/>
            <p:nvPr/>
          </p:nvSpPr>
          <p:spPr bwMode="auto">
            <a:xfrm>
              <a:off x="5740784" y="694282"/>
              <a:ext cx="292100" cy="279400"/>
            </a:xfrm>
            <a:prstGeom prst="ellipse">
              <a:avLst/>
            </a:prstGeom>
            <a:solidFill>
              <a:schemeClr val="bg1"/>
            </a:solidFill>
            <a:ln w="28575" cap="flat" cmpd="sng" algn="ctr">
              <a:solidFill>
                <a:srgbClr val="FF7C80"/>
              </a:solidFill>
              <a:prstDash val="solid"/>
              <a:round/>
              <a:headEnd type="none" w="med" len="med"/>
              <a:tailEnd type="none" w="med" len="med"/>
            </a:ln>
            <a:effectLst>
              <a:outerShdw blurRad="50800" dist="38100" dir="2700000" algn="tl" rotWithShape="0">
                <a:prstClr val="black">
                  <a:alpha val="40000"/>
                </a:prstClr>
              </a:outerShdw>
            </a:effectLst>
          </p:spPr>
          <p:txBody>
            <a:bodyPr wrap="none" anchor="ctr"/>
            <a:p>
              <a:pPr algn="ctr"/>
              <a:r>
                <a:rPr lang="en-US" altLang="zh-CN" sz="1400" b="1" dirty="0">
                  <a:solidFill>
                    <a:srgbClr val="FF7C80"/>
                  </a:solidFill>
                  <a:latin typeface="华文楷体" panose="02010600040101010101" pitchFamily="2" charset="-122"/>
                </a:rPr>
                <a:t>E</a:t>
              </a:r>
              <a:endParaRPr lang="en-US" sz="1400" b="1" dirty="0">
                <a:solidFill>
                  <a:srgbClr val="FF7C80"/>
                </a:solidFill>
                <a:latin typeface="华文楷体" panose="02010600040101010101" pitchFamily="2" charset="-122"/>
                <a:ea typeface="华文楷体" panose="02010600040101010101" pitchFamily="2" charset="-122"/>
              </a:endParaRPr>
            </a:p>
          </p:txBody>
        </p:sp>
      </p:grpSp>
      <p:sp>
        <p:nvSpPr>
          <p:cNvPr id="1051753" name="Text Box 52"/>
          <p:cNvSpPr txBox="1">
            <a:spLocks noChangeArrowheads="1"/>
          </p:cNvSpPr>
          <p:nvPr>
            <p:custDataLst>
              <p:tags r:id="rId8"/>
            </p:custDataLst>
          </p:nvPr>
        </p:nvSpPr>
        <p:spPr bwMode="auto">
          <a:xfrm>
            <a:off x="8113035" y="4229463"/>
            <a:ext cx="1706341" cy="1285671"/>
          </a:xfrm>
          <a:prstGeom prst="rect">
            <a:avLst/>
          </a:prstGeom>
          <a:solidFill>
            <a:schemeClr val="bg1"/>
          </a:solidFill>
          <a:ln w="9525" algn="ctr">
            <a:noFill/>
            <a:miter lim="800000"/>
          </a:ln>
        </p:spPr>
        <p:txBody>
          <a:bodyPr wrap="square" lIns="18000" tIns="7200" rIns="7200" bIns="7200" anchor="ctr">
            <a:spAutoFit/>
          </a:bodyPr>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数据架构管理</a:t>
            </a:r>
            <a:r>
              <a:rPr lang="en-US" altLang="en-US" sz="1050" dirty="0">
                <a:solidFill>
                  <a:srgbClr val="000000"/>
                </a:solidFill>
                <a:latin typeface="华文楷体" panose="02010600040101010101" pitchFamily="2" charset="-122"/>
                <a:ea typeface="华文楷体" panose="02010600040101010101" pitchFamily="2" charset="-122"/>
              </a:rPr>
              <a:t> </a:t>
            </a:r>
            <a:r>
              <a:rPr lang="en-US" altLang="en-US" sz="1050" dirty="0">
                <a:solidFill>
                  <a:srgbClr val="FF0000"/>
                </a:solidFill>
                <a:latin typeface="华文楷体" panose="02010600040101010101" pitchFamily="2" charset="-122"/>
                <a:ea typeface="华文楷体" panose="02010600040101010101" pitchFamily="2" charset="-122"/>
              </a:rPr>
              <a:t> </a:t>
            </a:r>
            <a:endParaRPr lang="en-US" altLang="en-US" sz="1050" dirty="0">
              <a:solidFill>
                <a:srgbClr val="FF0000"/>
              </a:solidFill>
              <a:latin typeface="华文楷体" panose="02010600040101010101" pitchFamily="2" charset="-122"/>
              <a:ea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数据安全管理</a:t>
            </a:r>
            <a:endParaRPr lang="en-US" altLang="en-US" sz="1050" dirty="0">
              <a:solidFill>
                <a:srgbClr val="000000"/>
              </a:solidFill>
              <a:latin typeface="华文楷体" panose="02010600040101010101" pitchFamily="2" charset="-122"/>
              <a:ea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主数据管理</a:t>
            </a:r>
            <a:r>
              <a:rPr lang="en-US" altLang="en-US" sz="1050" dirty="0">
                <a:solidFill>
                  <a:srgbClr val="000000"/>
                </a:solidFill>
                <a:latin typeface="华文楷体" panose="02010600040101010101" pitchFamily="2" charset="-122"/>
                <a:ea typeface="华文楷体" panose="02010600040101010101" pitchFamily="2" charset="-122"/>
              </a:rPr>
              <a:t> </a:t>
            </a:r>
            <a:endParaRPr lang="en-US" altLang="en-US" sz="1050" dirty="0">
              <a:solidFill>
                <a:srgbClr val="000000"/>
              </a:solidFill>
              <a:latin typeface="华文楷体" panose="02010600040101010101" pitchFamily="2" charset="-122"/>
              <a:ea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数据开发工作</a:t>
            </a:r>
            <a:endParaRPr lang="en-US" altLang="zh-CN" sz="1050" dirty="0">
              <a:solidFill>
                <a:srgbClr val="000000"/>
              </a:solidFill>
              <a:latin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数据仓库和商务智能管理</a:t>
            </a:r>
            <a:endParaRPr lang="en-US" altLang="en-US" sz="1050" dirty="0">
              <a:solidFill>
                <a:srgbClr val="000000"/>
              </a:solidFill>
              <a:latin typeface="华文楷体" panose="02010600040101010101" pitchFamily="2" charset="-122"/>
              <a:ea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元数据管理</a:t>
            </a:r>
            <a:endParaRPr lang="en-US" altLang="en-US" sz="1050" dirty="0">
              <a:solidFill>
                <a:srgbClr val="000000"/>
              </a:solidFill>
              <a:latin typeface="华文楷体" panose="02010600040101010101" pitchFamily="2" charset="-122"/>
              <a:ea typeface="华文楷体" panose="02010600040101010101" pitchFamily="2" charset="-122"/>
            </a:endParaRPr>
          </a:p>
          <a:p>
            <a:pPr marL="182880" indent="-182880" defTabSz="708025">
              <a:lnSpc>
                <a:spcPct val="130000"/>
              </a:lnSpc>
              <a:buClr>
                <a:srgbClr val="000000"/>
              </a:buClr>
              <a:buFont typeface="Wingdings" panose="05000000000000000000" pitchFamily="2" charset="2"/>
              <a:buChar char="§"/>
            </a:pPr>
            <a:r>
              <a:rPr lang="zh-CN" altLang="en-US" sz="1050" dirty="0">
                <a:solidFill>
                  <a:srgbClr val="000000"/>
                </a:solidFill>
                <a:latin typeface="华文楷体" panose="02010600040101010101" pitchFamily="2" charset="-122"/>
              </a:rPr>
              <a:t>数据质量管理</a:t>
            </a:r>
            <a:endParaRPr lang="en-US" altLang="zh-CN" sz="1050" dirty="0">
              <a:solidFill>
                <a:srgbClr val="000000"/>
              </a:solidFill>
              <a:latin typeface="华文楷体" panose="02010600040101010101" pitchFamily="2" charset="-122"/>
            </a:endParaRPr>
          </a:p>
        </p:txBody>
      </p:sp>
      <p:sp>
        <p:nvSpPr>
          <p:cNvPr id="1051754" name="Title 1"/>
          <p:cNvSpPr txBox="1"/>
          <p:nvPr/>
        </p:nvSpPr>
        <p:spPr>
          <a:xfrm>
            <a:off x="307977" y="119063"/>
            <a:ext cx="7813675" cy="609600"/>
          </a:xfrm>
          <a:prstGeom prst="rect">
            <a:avLst/>
          </a:prstGeom>
        </p:spPr>
        <p:txBody>
          <a:bodyPr/>
          <a:lst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a:lstStyle>
          <a:p>
            <a:r>
              <a:rPr lang="zh-CN" altLang="en-US" dirty="0">
                <a:solidFill>
                  <a:srgbClr val="000000"/>
                </a:solidFill>
                <a:latin typeface="华文楷体" panose="02010600040101010101" pitchFamily="2" charset="-122"/>
              </a:rPr>
              <a:t>优化信息化组织与职能，与</a:t>
            </a:r>
            <a:r>
              <a:rPr lang="en-US" altLang="zh-CN" dirty="0">
                <a:solidFill>
                  <a:srgbClr val="000000"/>
                </a:solidFill>
                <a:latin typeface="华文楷体" panose="02010600040101010101" pitchFamily="2" charset="-122"/>
              </a:rPr>
              <a:t>IT</a:t>
            </a:r>
            <a:r>
              <a:rPr lang="zh-CN" altLang="en-US" dirty="0">
                <a:solidFill>
                  <a:srgbClr val="000000"/>
                </a:solidFill>
                <a:latin typeface="华文楷体" panose="02010600040101010101" pitchFamily="2" charset="-122"/>
              </a:rPr>
              <a:t>能力形成有机结合</a:t>
            </a:r>
            <a:endParaRPr lang="en-US" dirty="0">
              <a:solidFill>
                <a:srgbClr val="000000"/>
              </a:solidFill>
            </a:endParaRPr>
          </a:p>
        </p:txBody>
      </p:sp>
      <p:cxnSp>
        <p:nvCxnSpPr>
          <p:cNvPr id="3146199" name="Straight Connector 7"/>
          <p:cNvCxnSpPr/>
          <p:nvPr/>
        </p:nvCxnSpPr>
        <p:spPr>
          <a:xfrm flipH="1">
            <a:off x="5438353" y="3419104"/>
            <a:ext cx="0" cy="288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51755" name="TextBox 108"/>
          <p:cNvSpPr txBox="1"/>
          <p:nvPr/>
        </p:nvSpPr>
        <p:spPr>
          <a:xfrm>
            <a:off x="1598962" y="6219679"/>
            <a:ext cx="7674518" cy="292388"/>
          </a:xfrm>
          <a:prstGeom prst="rect">
            <a:avLst/>
          </a:prstGeom>
          <a:noFill/>
          <a:ln>
            <a:noFill/>
          </a:ln>
        </p:spPr>
        <p:txBody>
          <a:bodyPr wrap="square" rIns="36000">
            <a:spAutoFit/>
          </a:bodyPr>
          <a:p>
            <a:pPr>
              <a:buClr>
                <a:srgbClr val="86C0F1">
                  <a:lumMod val="50000"/>
                </a:srgbClr>
              </a:buClr>
            </a:pPr>
            <a:r>
              <a:rPr lang="zh-CN" altLang="en-US" sz="1300" dirty="0">
                <a:solidFill>
                  <a:srgbClr val="000000"/>
                </a:solidFill>
                <a:latin typeface="华文楷体" panose="02010600040101010101" pitchFamily="2" charset="-122"/>
              </a:rPr>
              <a:t>注：鉴于目前信息化领导委员会无定期会议，建议将信息化领导委员会活动并入总经理办公会定期举行</a:t>
            </a:r>
            <a:endParaRPr lang="en-US" altLang="zh-CN" sz="1300" dirty="0">
              <a:solidFill>
                <a:srgbClr val="000000"/>
              </a:solidFill>
              <a:latin typeface="华文楷体" panose="02010600040101010101" pitchFamily="2" charset="-122"/>
            </a:endParaRPr>
          </a:p>
        </p:txBody>
      </p:sp>
      <p:sp>
        <p:nvSpPr>
          <p:cNvPr id="1051756" name="5-Point Star 23"/>
          <p:cNvSpPr/>
          <p:nvPr/>
        </p:nvSpPr>
        <p:spPr>
          <a:xfrm>
            <a:off x="1330036" y="6241598"/>
            <a:ext cx="270127" cy="217697"/>
          </a:xfrm>
          <a:prstGeom prst="star5">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757" name="5-Point Star 58"/>
          <p:cNvSpPr/>
          <p:nvPr/>
        </p:nvSpPr>
        <p:spPr>
          <a:xfrm>
            <a:off x="5451082" y="1998689"/>
            <a:ext cx="270127" cy="217697"/>
          </a:xfrm>
          <a:prstGeom prst="star5">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200" name="Straight Connector 2"/>
          <p:cNvCxnSpPr/>
          <p:nvPr/>
        </p:nvCxnSpPr>
        <p:spPr>
          <a:xfrm>
            <a:off x="1317227" y="6512067"/>
            <a:ext cx="7884000" cy="0"/>
          </a:xfrm>
          <a:prstGeom prst="line">
            <a:avLst/>
          </a:prstGeom>
          <a:ln w="9525">
            <a:tailEnd type="none"/>
          </a:ln>
        </p:spPr>
        <p:style>
          <a:lnRef idx="1">
            <a:schemeClr val="dk1"/>
          </a:lnRef>
          <a:fillRef idx="0">
            <a:schemeClr val="dk1"/>
          </a:fillRef>
          <a:effectRef idx="0">
            <a:schemeClr val="dk1"/>
          </a:effectRef>
          <a:fontRef idx="minor">
            <a:schemeClr val="tx1"/>
          </a:fontRef>
        </p:style>
      </p:cxnSp>
      <p:cxnSp>
        <p:nvCxnSpPr>
          <p:cNvPr id="3146201" name="Elbow Connector 24"/>
          <p:cNvCxnSpPr>
            <a:stCxn id="1051719" idx="2"/>
            <a:endCxn id="1051720" idx="0"/>
          </p:cNvCxnSpPr>
          <p:nvPr/>
        </p:nvCxnSpPr>
        <p:spPr>
          <a:xfrm rot="5400000">
            <a:off x="3980229" y="2008177"/>
            <a:ext cx="352796" cy="985537"/>
          </a:xfrm>
          <a:prstGeom prst="bentConnector3">
            <a:avLst>
              <a:gd name="adj1" fmla="val 56646"/>
            </a:avLst>
          </a:prstGeom>
          <a:ln w="28575">
            <a:solidFill>
              <a:srgbClr val="208AB1"/>
            </a:solidFill>
            <a:tailEnd type="none"/>
          </a:ln>
        </p:spPr>
        <p:style>
          <a:lnRef idx="1">
            <a:schemeClr val="accent1"/>
          </a:lnRef>
          <a:fillRef idx="0">
            <a:schemeClr val="accent1"/>
          </a:fillRef>
          <a:effectRef idx="0">
            <a:schemeClr val="accent1"/>
          </a:effectRef>
          <a:fontRef idx="minor">
            <a:schemeClr val="tx1"/>
          </a:fontRef>
        </p:style>
      </p:cxnSp>
      <p:grpSp>
        <p:nvGrpSpPr>
          <p:cNvPr id="532" name="Group 53"/>
          <p:cNvGrpSpPr/>
          <p:nvPr/>
        </p:nvGrpSpPr>
        <p:grpSpPr>
          <a:xfrm>
            <a:off x="7452699" y="115031"/>
            <a:ext cx="2308583" cy="913341"/>
            <a:chOff x="2956118" y="1940164"/>
            <a:chExt cx="4929728" cy="1530889"/>
          </a:xfrm>
          <a:solidFill>
            <a:schemeClr val="bg1"/>
          </a:solidFill>
        </p:grpSpPr>
        <p:cxnSp>
          <p:nvCxnSpPr>
            <p:cNvPr id="3146202" name="Straight Connector 54"/>
            <p:cNvCxnSpPr>
              <a:stCxn id="1051760" idx="5"/>
              <a:endCxn id="1051761"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758" name="Oval 55"/>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759" name="Oval 59"/>
            <p:cNvSpPr>
              <a:spLocks noChangeArrowheads="1"/>
            </p:cNvSpPr>
            <p:nvPr/>
          </p:nvSpPr>
          <p:spPr bwMode="blackWhite">
            <a:xfrm>
              <a:off x="5838979"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人员保障风险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760" name="Oval 60"/>
            <p:cNvSpPr>
              <a:spLocks noChangeArrowheads="1"/>
            </p:cNvSpPr>
            <p:nvPr/>
          </p:nvSpPr>
          <p:spPr bwMode="blackWhite">
            <a:xfrm>
              <a:off x="2956118" y="2265922"/>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1761" name="Oval 68"/>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762" name="Oval 75"/>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03" name="Straight Connector 76"/>
            <p:cNvCxnSpPr>
              <a:stCxn id="1051763" idx="4"/>
              <a:endCxn id="1051758"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04" name="Straight Connector 80"/>
            <p:cNvCxnSpPr>
              <a:stCxn id="1051762" idx="7"/>
              <a:endCxn id="1051759"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763" name="Oval 81"/>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533" name=""/>
        <p:cNvGrpSpPr/>
        <p:nvPr/>
      </p:nvGrpSpPr>
      <p:grpSpPr>
        <a:xfrm>
          <a:off x="0" y="0"/>
          <a:ext cx="0" cy="0"/>
          <a:chOff x="0" y="0"/>
          <a:chExt cx="0" cy="0"/>
        </a:xfrm>
      </p:grpSpPr>
      <p:sp>
        <p:nvSpPr>
          <p:cNvPr id="1051764" name="Title 1"/>
          <p:cNvSpPr>
            <a:spLocks noGrp="1"/>
          </p:cNvSpPr>
          <p:nvPr>
            <p:ph type="title"/>
          </p:nvPr>
        </p:nvSpPr>
        <p:spPr/>
        <p:txBody>
          <a:bodyPr/>
          <a:p>
            <a:r>
              <a:rPr lang="zh-CN" altLang="en-US" dirty="0"/>
              <a:t>在项目实施中引入关键用户机制</a:t>
            </a:r>
            <a:endParaRPr lang="en-US" dirty="0"/>
          </a:p>
        </p:txBody>
      </p:sp>
      <p:sp>
        <p:nvSpPr>
          <p:cNvPr id="1051765" name="Text Box 7"/>
          <p:cNvSpPr txBox="1">
            <a:spLocks noChangeArrowheads="1"/>
          </p:cNvSpPr>
          <p:nvPr>
            <p:custDataLst>
              <p:tags r:id="rId1"/>
            </p:custDataLst>
          </p:nvPr>
        </p:nvSpPr>
        <p:spPr bwMode="auto">
          <a:xfrm>
            <a:off x="440271" y="605759"/>
            <a:ext cx="7004595" cy="766763"/>
          </a:xfrm>
          <a:prstGeom prst="rect">
            <a:avLst/>
          </a:prstGeom>
          <a:noFill/>
          <a:ln w="9525" algn="ctr">
            <a:noFill/>
            <a:miter lim="800000"/>
          </a:ln>
        </p:spPr>
        <p:txBody>
          <a:bodyPr lIns="36000" tIns="36000" rIns="36000" bIns="36000" anchor="ctr"/>
          <a:p>
            <a:r>
              <a:rPr lang="zh-CN" altLang="en-US" sz="1600" dirty="0">
                <a:solidFill>
                  <a:srgbClr val="000000"/>
                </a:solidFill>
              </a:rPr>
              <a:t>在众多信息化项目的成功案例，关键用户在项目中一般都发挥着举足轻重的作用，关键顾问是实施顾问和企业之间的关键性桥梁以及企业上下级、部门领导与企业更高层之间的桥梁</a:t>
            </a:r>
            <a:endParaRPr lang="zh-CN" altLang="en-US" sz="1600" dirty="0">
              <a:solidFill>
                <a:srgbClr val="000000"/>
              </a:solidFill>
            </a:endParaRPr>
          </a:p>
        </p:txBody>
      </p:sp>
      <p:sp>
        <p:nvSpPr>
          <p:cNvPr id="1051766" name="Rectangle 9"/>
          <p:cNvSpPr/>
          <p:nvPr/>
        </p:nvSpPr>
        <p:spPr>
          <a:xfrm>
            <a:off x="1288865" y="1846855"/>
            <a:ext cx="7335012" cy="904240"/>
          </a:xfrm>
          <a:prstGeom prst="rect">
            <a:avLst/>
          </a:prstGeom>
        </p:spPr>
        <p:txBody>
          <a:bodyPr wrap="square">
            <a:spAutoFit/>
          </a:bodyPr>
          <a:p>
            <a:pPr marL="285750" indent="-285750">
              <a:buFont typeface="Arial" panose="020B0604020202020204" pitchFamily="34" charset="0"/>
              <a:buChar char="•"/>
            </a:pPr>
            <a:r>
              <a:rPr lang="zh-CN" altLang="en-US" sz="1400" dirty="0">
                <a:solidFill>
                  <a:srgbClr val="000000"/>
                </a:solidFill>
              </a:rPr>
              <a:t>配合实施顾问一起完成业务调研、差异分析、客户化定制、主数据准备、编写文档等重要工作</a:t>
            </a:r>
            <a:endParaRPr lang="en-US" altLang="zh-CN" sz="1400" dirty="0">
              <a:solidFill>
                <a:srgbClr val="000000"/>
              </a:solidFill>
            </a:endParaRPr>
          </a:p>
          <a:p>
            <a:pPr marL="285750" indent="-285750">
              <a:buFont typeface="Arial" panose="020B0604020202020204" pitchFamily="34" charset="0"/>
              <a:buChar char="•"/>
            </a:pPr>
            <a:r>
              <a:rPr lang="zh-CN" altLang="en-US" sz="1400" dirty="0">
                <a:solidFill>
                  <a:srgbClr val="000000"/>
                </a:solidFill>
              </a:rPr>
              <a:t>协调最终用户和实施顾问使系统功能达到最优化以满足业务需要</a:t>
            </a:r>
            <a:endParaRPr lang="en-US" altLang="zh-CN" sz="1400" dirty="0">
              <a:solidFill>
                <a:srgbClr val="000000"/>
              </a:solidFill>
            </a:endParaRPr>
          </a:p>
          <a:p>
            <a:pPr marL="285750" indent="-285750">
              <a:buFont typeface="Arial" panose="020B0604020202020204" pitchFamily="34" charset="0"/>
              <a:buChar char="•"/>
            </a:pPr>
            <a:r>
              <a:rPr lang="zh-CN" altLang="en-US" sz="1400" dirty="0">
                <a:solidFill>
                  <a:srgbClr val="000000"/>
                </a:solidFill>
              </a:rPr>
              <a:t>系统上线后，负责培训、辅导其他最终用户完成相应的系统操作</a:t>
            </a:r>
            <a:endParaRPr lang="zh-CN" altLang="en-US" sz="1400" dirty="0">
              <a:solidFill>
                <a:srgbClr val="000000"/>
              </a:solidFill>
            </a:endParaRPr>
          </a:p>
        </p:txBody>
      </p:sp>
      <p:sp>
        <p:nvSpPr>
          <p:cNvPr id="1051767" name="Rectangle 10"/>
          <p:cNvSpPr/>
          <p:nvPr/>
        </p:nvSpPr>
        <p:spPr>
          <a:xfrm>
            <a:off x="1288865" y="3455132"/>
            <a:ext cx="7169109" cy="701041"/>
          </a:xfrm>
          <a:prstGeom prst="rect">
            <a:avLst/>
          </a:prstGeom>
        </p:spPr>
        <p:txBody>
          <a:bodyPr wrap="square">
            <a:spAutoFit/>
          </a:bodyPr>
          <a:p>
            <a:pPr marL="285750" indent="-285750">
              <a:buFont typeface="Arial" panose="020B0604020202020204" pitchFamily="34" charset="0"/>
              <a:buChar char="•"/>
            </a:pPr>
            <a:r>
              <a:rPr lang="zh-CN" altLang="en-US" sz="1400" dirty="0">
                <a:solidFill>
                  <a:srgbClr val="000000"/>
                </a:solidFill>
              </a:rPr>
              <a:t>对本单位的业务流程、业务内容、企业文化、管理风格等非常熟悉，熟悉其业务内容、运作流程和管理要求，具有丰富的相应专业背景和实际工作经验</a:t>
            </a:r>
            <a:endParaRPr lang="zh-CN" altLang="en-US" sz="1400" dirty="0">
              <a:solidFill>
                <a:srgbClr val="000000"/>
              </a:solidFill>
            </a:endParaRPr>
          </a:p>
          <a:p>
            <a:pPr marL="285750" indent="-285750">
              <a:buFont typeface="Arial" panose="020B0604020202020204" pitchFamily="34" charset="0"/>
              <a:buChar char="•"/>
            </a:pPr>
            <a:r>
              <a:rPr lang="zh-CN" altLang="en-US" sz="1400" dirty="0">
                <a:solidFill>
                  <a:srgbClr val="000000"/>
                </a:solidFill>
              </a:rPr>
              <a:t>对</a:t>
            </a:r>
            <a:r>
              <a:rPr lang="en-US" altLang="zh-CN" sz="1400" dirty="0">
                <a:solidFill>
                  <a:srgbClr val="000000"/>
                </a:solidFill>
              </a:rPr>
              <a:t>ERP</a:t>
            </a:r>
            <a:r>
              <a:rPr lang="zh-CN" altLang="en-US" sz="1400" dirty="0">
                <a:solidFill>
                  <a:srgbClr val="000000"/>
                </a:solidFill>
              </a:rPr>
              <a:t>系统和理念有较强的领会和接受能力，同时具有一定的计算机操作能力</a:t>
            </a:r>
            <a:endParaRPr lang="zh-CN" altLang="en-US" sz="1400" dirty="0">
              <a:solidFill>
                <a:srgbClr val="000000"/>
              </a:solidFill>
            </a:endParaRPr>
          </a:p>
        </p:txBody>
      </p:sp>
      <p:sp>
        <p:nvSpPr>
          <p:cNvPr id="1051768" name="Rectangle 11"/>
          <p:cNvSpPr/>
          <p:nvPr/>
        </p:nvSpPr>
        <p:spPr>
          <a:xfrm>
            <a:off x="1282215" y="4715138"/>
            <a:ext cx="7226199" cy="523220"/>
          </a:xfrm>
          <a:prstGeom prst="rect">
            <a:avLst/>
          </a:prstGeom>
        </p:spPr>
        <p:txBody>
          <a:bodyPr wrap="square">
            <a:spAutoFit/>
          </a:bodyPr>
          <a:p>
            <a:pPr marL="285750" indent="-285750">
              <a:buFont typeface="Arial" panose="020B0604020202020204" pitchFamily="34" charset="0"/>
              <a:buChar char="•"/>
            </a:pPr>
            <a:r>
              <a:rPr lang="zh-CN" altLang="en-US" sz="1400" dirty="0">
                <a:solidFill>
                  <a:srgbClr val="000000"/>
                </a:solidFill>
              </a:rPr>
              <a:t>全职参与信息化项目建设</a:t>
            </a:r>
            <a:endParaRPr lang="en-US" altLang="zh-CN" sz="1400" dirty="0">
              <a:solidFill>
                <a:srgbClr val="000000"/>
              </a:solidFill>
            </a:endParaRPr>
          </a:p>
          <a:p>
            <a:pPr marL="285750" indent="-285750">
              <a:buFont typeface="Arial" panose="020B0604020202020204" pitchFamily="34" charset="0"/>
              <a:buChar char="•"/>
            </a:pPr>
            <a:r>
              <a:rPr lang="zh-CN" altLang="en-US" sz="1400" dirty="0">
                <a:solidFill>
                  <a:srgbClr val="000000"/>
                </a:solidFill>
              </a:rPr>
              <a:t>在整个信息化项目周期内保持稳定</a:t>
            </a:r>
            <a:endParaRPr lang="zh-CN" altLang="en-US" sz="1400" dirty="0">
              <a:solidFill>
                <a:srgbClr val="000000"/>
              </a:solidFill>
            </a:endParaRPr>
          </a:p>
        </p:txBody>
      </p:sp>
      <p:sp>
        <p:nvSpPr>
          <p:cNvPr id="1051769" name="Rectangle 12"/>
          <p:cNvSpPr/>
          <p:nvPr/>
        </p:nvSpPr>
        <p:spPr>
          <a:xfrm>
            <a:off x="1256237" y="5852282"/>
            <a:ext cx="7224713" cy="523220"/>
          </a:xfrm>
          <a:prstGeom prst="rect">
            <a:avLst/>
          </a:prstGeom>
        </p:spPr>
        <p:txBody>
          <a:bodyPr wrap="square">
            <a:spAutoFit/>
          </a:bodyPr>
          <a:p>
            <a:pPr marL="285750" indent="-285750">
              <a:buFont typeface="Arial" panose="020B0604020202020204" pitchFamily="34" charset="0"/>
              <a:buChar char="•"/>
            </a:pPr>
            <a:r>
              <a:rPr lang="zh-CN" altLang="en-US" sz="1400" dirty="0">
                <a:solidFill>
                  <a:srgbClr val="000000"/>
                </a:solidFill>
              </a:rPr>
              <a:t>在项目建设期对优秀的关键用户进行奖励</a:t>
            </a:r>
            <a:endParaRPr lang="en-US" altLang="zh-CN" sz="1400" dirty="0">
              <a:solidFill>
                <a:srgbClr val="000000"/>
              </a:solidFill>
            </a:endParaRPr>
          </a:p>
          <a:p>
            <a:pPr marL="285750" indent="-285750">
              <a:buFont typeface="Arial" panose="020B0604020202020204" pitchFamily="34" charset="0"/>
              <a:buChar char="•"/>
            </a:pPr>
            <a:r>
              <a:rPr lang="en-US" sz="1400" dirty="0" err="1">
                <a:solidFill>
                  <a:srgbClr val="000000"/>
                </a:solidFill>
                <a:latin typeface="华文楷体" panose="02010600040101010101" pitchFamily="2" charset="-122"/>
                <a:ea typeface="华文楷体" panose="02010600040101010101" pitchFamily="2" charset="-122"/>
              </a:rPr>
              <a:t>在项目结束后，从关键用户中选拔未来各管理岗位的人才梯队</a:t>
            </a:r>
            <a:endParaRPr lang="zh-CN" altLang="en-US" sz="1400" dirty="0">
              <a:solidFill>
                <a:srgbClr val="000000"/>
              </a:solidFill>
              <a:latin typeface="华文楷体" panose="02010600040101010101" pitchFamily="2" charset="-122"/>
            </a:endParaRPr>
          </a:p>
        </p:txBody>
      </p:sp>
      <p:sp>
        <p:nvSpPr>
          <p:cNvPr id="1051770" name="Rectangle 2"/>
          <p:cNvSpPr/>
          <p:nvPr/>
        </p:nvSpPr>
        <p:spPr>
          <a:xfrm>
            <a:off x="912373" y="1777085"/>
            <a:ext cx="7987453" cy="1082930"/>
          </a:xfrm>
          <a:prstGeom prst="rect">
            <a:avLst/>
          </a:prstGeom>
          <a:noFill/>
          <a:ln>
            <a:solidFill>
              <a:schemeClr val="tx1"/>
            </a:solidFill>
            <a:prstDash val="sysDot"/>
          </a:ln>
        </p:spPr>
        <p:style>
          <a:lnRef idx="2">
            <a:schemeClr val="accent1"/>
          </a:lnRef>
          <a:fillRef idx="1">
            <a:schemeClr val="lt1"/>
          </a:fillRef>
          <a:effectRef idx="0">
            <a:schemeClr val="accent1"/>
          </a:effectRef>
          <a:fontRef idx="minor">
            <a:schemeClr val="dk1"/>
          </a:fontRef>
        </p:style>
        <p:txBody>
          <a:bodyPr wrap="square" rtlCol="0" anchor="ctr">
            <a:noAutofit/>
          </a:bodyPr>
          <a:p>
            <a:pPr algn="ctr"/>
            <a:endParaRPr lang="en-US" sz="1400" dirty="0">
              <a:solidFill>
                <a:srgbClr val="002060"/>
              </a:solidFill>
            </a:endParaRPr>
          </a:p>
        </p:txBody>
      </p:sp>
      <p:sp>
        <p:nvSpPr>
          <p:cNvPr id="1051771" name="Rectangle 5"/>
          <p:cNvSpPr/>
          <p:nvPr/>
        </p:nvSpPr>
        <p:spPr>
          <a:xfrm>
            <a:off x="1131235" y="1512291"/>
            <a:ext cx="2700000" cy="396000"/>
          </a:xfrm>
          <a:prstGeom prst="rect">
            <a:avLst/>
          </a:prstGeom>
          <a:solidFill>
            <a:srgbClr val="00206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关键用户的职责</a:t>
            </a:r>
            <a:endParaRPr lang="en-US" sz="1600" b="1" dirty="0">
              <a:solidFill>
                <a:srgbClr val="FFFFFF"/>
              </a:solidFill>
            </a:endParaRPr>
          </a:p>
        </p:txBody>
      </p:sp>
      <p:sp>
        <p:nvSpPr>
          <p:cNvPr id="1051772" name="Rectangle 13"/>
          <p:cNvSpPr/>
          <p:nvPr/>
        </p:nvSpPr>
        <p:spPr>
          <a:xfrm>
            <a:off x="912373" y="3240066"/>
            <a:ext cx="7987453" cy="978955"/>
          </a:xfrm>
          <a:prstGeom prst="rect">
            <a:avLst/>
          </a:prstGeom>
          <a:noFill/>
          <a:ln>
            <a:solidFill>
              <a:schemeClr val="tx1"/>
            </a:solidFill>
            <a:prstDash val="sysDot"/>
          </a:ln>
        </p:spPr>
        <p:style>
          <a:lnRef idx="2">
            <a:schemeClr val="accent1"/>
          </a:lnRef>
          <a:fillRef idx="1">
            <a:schemeClr val="lt1"/>
          </a:fillRef>
          <a:effectRef idx="0">
            <a:schemeClr val="accent1"/>
          </a:effectRef>
          <a:fontRef idx="minor">
            <a:schemeClr val="dk1"/>
          </a:fontRef>
        </p:style>
        <p:txBody>
          <a:bodyPr wrap="square" rtlCol="0" anchor="ctr">
            <a:noAutofit/>
          </a:bodyPr>
          <a:p>
            <a:pPr algn="ctr"/>
            <a:endParaRPr lang="en-US" sz="1400" dirty="0">
              <a:solidFill>
                <a:srgbClr val="002060"/>
              </a:solidFill>
            </a:endParaRPr>
          </a:p>
        </p:txBody>
      </p:sp>
      <p:sp>
        <p:nvSpPr>
          <p:cNvPr id="1051773" name="Rectangle 14"/>
          <p:cNvSpPr/>
          <p:nvPr/>
        </p:nvSpPr>
        <p:spPr>
          <a:xfrm>
            <a:off x="912373" y="4599072"/>
            <a:ext cx="7987453" cy="639286"/>
          </a:xfrm>
          <a:prstGeom prst="rect">
            <a:avLst/>
          </a:prstGeom>
          <a:noFill/>
          <a:ln>
            <a:solidFill>
              <a:schemeClr val="tx1"/>
            </a:solidFill>
            <a:prstDash val="sysDot"/>
          </a:ln>
        </p:spPr>
        <p:style>
          <a:lnRef idx="2">
            <a:schemeClr val="accent1"/>
          </a:lnRef>
          <a:fillRef idx="1">
            <a:schemeClr val="lt1"/>
          </a:fillRef>
          <a:effectRef idx="0">
            <a:schemeClr val="accent1"/>
          </a:effectRef>
          <a:fontRef idx="minor">
            <a:schemeClr val="dk1"/>
          </a:fontRef>
        </p:style>
        <p:txBody>
          <a:bodyPr wrap="square" rtlCol="0" anchor="ctr">
            <a:noAutofit/>
          </a:bodyPr>
          <a:p>
            <a:pPr algn="ctr"/>
            <a:endParaRPr lang="en-US" sz="1400" dirty="0">
              <a:solidFill>
                <a:srgbClr val="002060"/>
              </a:solidFill>
            </a:endParaRPr>
          </a:p>
        </p:txBody>
      </p:sp>
      <p:sp>
        <p:nvSpPr>
          <p:cNvPr id="1051774" name="Rectangle 15"/>
          <p:cNvSpPr/>
          <p:nvPr/>
        </p:nvSpPr>
        <p:spPr>
          <a:xfrm>
            <a:off x="895087" y="5727527"/>
            <a:ext cx="7987453" cy="734078"/>
          </a:xfrm>
          <a:prstGeom prst="rect">
            <a:avLst/>
          </a:prstGeom>
          <a:noFill/>
          <a:ln>
            <a:solidFill>
              <a:schemeClr val="tx1"/>
            </a:solidFill>
            <a:prstDash val="sysDot"/>
          </a:ln>
        </p:spPr>
        <p:style>
          <a:lnRef idx="2">
            <a:schemeClr val="accent1"/>
          </a:lnRef>
          <a:fillRef idx="1">
            <a:schemeClr val="lt1"/>
          </a:fillRef>
          <a:effectRef idx="0">
            <a:schemeClr val="accent1"/>
          </a:effectRef>
          <a:fontRef idx="minor">
            <a:schemeClr val="dk1"/>
          </a:fontRef>
        </p:style>
        <p:txBody>
          <a:bodyPr wrap="square" rtlCol="0" anchor="ctr">
            <a:noAutofit/>
          </a:bodyPr>
          <a:p>
            <a:pPr algn="ctr"/>
            <a:endParaRPr lang="en-US" sz="1400" dirty="0">
              <a:solidFill>
                <a:srgbClr val="002060"/>
              </a:solidFill>
            </a:endParaRPr>
          </a:p>
        </p:txBody>
      </p:sp>
      <p:sp>
        <p:nvSpPr>
          <p:cNvPr id="1051775" name="Rectangle 6"/>
          <p:cNvSpPr/>
          <p:nvPr/>
        </p:nvSpPr>
        <p:spPr>
          <a:xfrm>
            <a:off x="1137388" y="2933686"/>
            <a:ext cx="2700000" cy="396000"/>
          </a:xfrm>
          <a:prstGeom prst="rect">
            <a:avLst/>
          </a:prstGeom>
          <a:solidFill>
            <a:srgbClr val="00206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关键用户的选择</a:t>
            </a:r>
            <a:endParaRPr lang="en-US" sz="1600" b="1" dirty="0">
              <a:solidFill>
                <a:srgbClr val="FFFFFF"/>
              </a:solidFill>
            </a:endParaRPr>
          </a:p>
        </p:txBody>
      </p:sp>
      <p:sp>
        <p:nvSpPr>
          <p:cNvPr id="1051776" name="Rectangle 7"/>
          <p:cNvSpPr/>
          <p:nvPr/>
        </p:nvSpPr>
        <p:spPr>
          <a:xfrm>
            <a:off x="1135902" y="4293967"/>
            <a:ext cx="2700000" cy="396000"/>
          </a:xfrm>
          <a:prstGeom prst="rect">
            <a:avLst/>
          </a:prstGeom>
          <a:solidFill>
            <a:srgbClr val="00206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关键用户的参与要求</a:t>
            </a:r>
            <a:endParaRPr lang="en-US" sz="1600" b="1" dirty="0">
              <a:solidFill>
                <a:srgbClr val="FFFFFF"/>
              </a:solidFill>
            </a:endParaRPr>
          </a:p>
        </p:txBody>
      </p:sp>
      <p:sp>
        <p:nvSpPr>
          <p:cNvPr id="1051777" name="Rectangle 8"/>
          <p:cNvSpPr/>
          <p:nvPr/>
        </p:nvSpPr>
        <p:spPr>
          <a:xfrm>
            <a:off x="1153131" y="5447990"/>
            <a:ext cx="2700000" cy="396000"/>
          </a:xfrm>
          <a:prstGeom prst="rect">
            <a:avLst/>
          </a:prstGeom>
          <a:solidFill>
            <a:srgbClr val="00206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关键用户的激励</a:t>
            </a:r>
            <a:endParaRPr lang="en-US" sz="1600" b="1" dirty="0">
              <a:solidFill>
                <a:srgbClr val="FFFFFF"/>
              </a:solidFill>
            </a:endParaRPr>
          </a:p>
        </p:txBody>
      </p:sp>
      <p:grpSp>
        <p:nvGrpSpPr>
          <p:cNvPr id="534" name="Group 16"/>
          <p:cNvGrpSpPr/>
          <p:nvPr/>
        </p:nvGrpSpPr>
        <p:grpSpPr>
          <a:xfrm>
            <a:off x="7452699" y="115031"/>
            <a:ext cx="2308583" cy="913341"/>
            <a:chOff x="2956118" y="1940164"/>
            <a:chExt cx="4929728" cy="1530889"/>
          </a:xfrm>
          <a:solidFill>
            <a:schemeClr val="bg1"/>
          </a:solidFill>
        </p:grpSpPr>
        <p:cxnSp>
          <p:nvCxnSpPr>
            <p:cNvPr id="3146205" name="Straight Connector 17"/>
            <p:cNvCxnSpPr>
              <a:stCxn id="1051780" idx="5"/>
              <a:endCxn id="1051781"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778" name="Oval 18"/>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779" name="Oval 19"/>
            <p:cNvSpPr>
              <a:spLocks noChangeArrowheads="1"/>
            </p:cNvSpPr>
            <p:nvPr/>
          </p:nvSpPr>
          <p:spPr bwMode="blackWhite">
            <a:xfrm>
              <a:off x="5838979"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人员保障风险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780" name="Oval 20"/>
            <p:cNvSpPr>
              <a:spLocks noChangeArrowheads="1"/>
            </p:cNvSpPr>
            <p:nvPr/>
          </p:nvSpPr>
          <p:spPr bwMode="blackWhite">
            <a:xfrm>
              <a:off x="2956118" y="2265922"/>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1781" name="Oval 21"/>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782" name="Oval 22"/>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06" name="Straight Connector 23"/>
            <p:cNvCxnSpPr>
              <a:stCxn id="1051783" idx="4"/>
              <a:endCxn id="1051778"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07" name="Straight Connector 24"/>
            <p:cNvCxnSpPr>
              <a:stCxn id="1051782" idx="7"/>
              <a:endCxn id="1051779"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783" name="Oval 25"/>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537" name=""/>
        <p:cNvGrpSpPr/>
        <p:nvPr/>
      </p:nvGrpSpPr>
      <p:grpSpPr>
        <a:xfrm>
          <a:off x="0" y="0"/>
          <a:ext cx="0" cy="0"/>
          <a:chOff x="0" y="0"/>
          <a:chExt cx="0" cy="0"/>
        </a:xfrm>
      </p:grpSpPr>
      <p:sp>
        <p:nvSpPr>
          <p:cNvPr id="1051787" name="Title 1"/>
          <p:cNvSpPr>
            <a:spLocks noGrp="1"/>
          </p:cNvSpPr>
          <p:nvPr>
            <p:ph type="title"/>
          </p:nvPr>
        </p:nvSpPr>
        <p:spPr>
          <a:xfrm>
            <a:off x="390002" y="132000"/>
            <a:ext cx="6626114" cy="630000"/>
          </a:xfrm>
        </p:spPr>
        <p:txBody>
          <a:bodyPr/>
          <a:p>
            <a:r>
              <a:rPr lang="zh-CN" altLang="en-US" dirty="0"/>
              <a:t>强化信息化项目立项管理，规范项目立项的建议流程和评审维度</a:t>
            </a:r>
            <a:endParaRPr lang="en-US" dirty="0"/>
          </a:p>
        </p:txBody>
      </p:sp>
      <p:graphicFrame>
        <p:nvGraphicFramePr>
          <p:cNvPr id="4194335" name="Table 3"/>
          <p:cNvGraphicFramePr>
            <a:graphicFrameLocks noGrp="1"/>
          </p:cNvGraphicFramePr>
          <p:nvPr/>
        </p:nvGraphicFramePr>
        <p:xfrm>
          <a:off x="390003" y="1201609"/>
          <a:ext cx="9126000" cy="5313630"/>
        </p:xfrm>
        <a:graphic>
          <a:graphicData uri="http://schemas.openxmlformats.org/drawingml/2006/table">
            <a:tbl>
              <a:tblPr firstRow="1" bandRow="1">
                <a:tableStyleId>{5C22544A-7EE6-4342-B048-85BDC9FD1C3A}</a:tableStyleId>
              </a:tblPr>
              <a:tblGrid>
                <a:gridCol w="1250629"/>
                <a:gridCol w="1922700"/>
                <a:gridCol w="2040869"/>
                <a:gridCol w="2040869"/>
                <a:gridCol w="1870933"/>
              </a:tblGrid>
              <a:tr h="838897">
                <a:tc>
                  <a:txBody>
                    <a:bodyPr/>
                    <a:p>
                      <a:pPr algn="ctr"/>
                      <a:r>
                        <a:rPr lang="zh-CN" altLang="en-US" dirty="0">
                          <a:latin typeface="华文楷体" panose="02010600040101010101" pitchFamily="2" charset="-122"/>
                          <a:ea typeface="华文楷体" panose="02010600040101010101" pitchFamily="2" charset="-122"/>
                        </a:rPr>
                        <a:t>业务部门</a:t>
                      </a:r>
                      <a:r>
                        <a:rPr lang="en-US" altLang="zh-CN" dirty="0">
                          <a:latin typeface="华文楷体" panose="02010600040101010101" pitchFamily="2" charset="-122"/>
                          <a:ea typeface="华文楷体" panose="02010600040101010101" pitchFamily="2" charset="-122"/>
                        </a:rPr>
                        <a:t>/</a:t>
                      </a:r>
                      <a:endParaRPr lang="en-US" altLang="zh-CN" dirty="0">
                        <a:latin typeface="华文楷体" panose="02010600040101010101" pitchFamily="2" charset="-122"/>
                        <a:ea typeface="华文楷体" panose="02010600040101010101" pitchFamily="2" charset="-122"/>
                      </a:endParaRPr>
                    </a:p>
                    <a:p>
                      <a:pPr algn="ctr"/>
                      <a:r>
                        <a:rPr lang="zh-CN" altLang="en-US" dirty="0">
                          <a:latin typeface="华文楷体" panose="02010600040101010101" pitchFamily="2" charset="-122"/>
                          <a:ea typeface="华文楷体" panose="02010600040101010101" pitchFamily="2" charset="-122"/>
                        </a:rPr>
                        <a:t>信息化处</a:t>
                      </a:r>
                      <a:endParaRPr lang="en-US" dirty="0">
                        <a:latin typeface="华文楷体" panose="02010600040101010101" pitchFamily="2" charset="-122"/>
                        <a:ea typeface="华文楷体" panose="02010600040101010101" pitchFamily="2" charset="-122"/>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B0F0"/>
                    </a:solidFill>
                  </a:tcPr>
                </a:tc>
                <a:tc>
                  <a:txBody>
                    <a:bodyPr/>
                    <a:p>
                      <a:pPr algn="ctr"/>
                      <a:r>
                        <a:rPr lang="zh-CN" altLang="en-US" dirty="0">
                          <a:latin typeface="华文楷体" panose="02010600040101010101" pitchFamily="2" charset="-122"/>
                          <a:ea typeface="华文楷体" panose="02010600040101010101" pitchFamily="2" charset="-122"/>
                        </a:rPr>
                        <a:t>信息化处</a:t>
                      </a:r>
                      <a:endParaRPr lang="en-US" dirty="0">
                        <a:latin typeface="华文楷体" panose="02010600040101010101" pitchFamily="2" charset="-122"/>
                        <a:ea typeface="华文楷体" panose="02010600040101010101" pitchFamily="2" charset="-122"/>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B0F0"/>
                    </a:solidFill>
                  </a:tcPr>
                </a:tc>
                <a:tc>
                  <a:txBody>
                    <a:bodyPr/>
                    <a:p>
                      <a:pPr marL="0" marR="0" lvl="0" indent="0" algn="ctr" defTabSz="859790" rtl="0" eaLnBrk="1" fontAlgn="auto" latinLnBrk="0" hangingPunct="1">
                        <a:lnSpc>
                          <a:spcPct val="100000"/>
                        </a:lnSpc>
                        <a:spcBef>
                          <a:spcPts val="0"/>
                        </a:spcBef>
                        <a:spcAft>
                          <a:spcPts val="0"/>
                        </a:spcAft>
                        <a:buClrTx/>
                        <a:buSzTx/>
                        <a:buFontTx/>
                        <a:buNone/>
                      </a:pPr>
                      <a:r>
                        <a:rPr lang="zh-CN" altLang="en-US" dirty="0">
                          <a:latin typeface="华文楷体" panose="02010600040101010101" pitchFamily="2" charset="-122"/>
                          <a:ea typeface="华文楷体" panose="02010600040101010101" pitchFamily="2" charset="-122"/>
                        </a:rPr>
                        <a:t>信息化专家委员会</a:t>
                      </a:r>
                      <a:endParaRPr lang="en-US" dirty="0">
                        <a:latin typeface="华文楷体" panose="02010600040101010101" pitchFamily="2" charset="-122"/>
                        <a:ea typeface="华文楷体" panose="02010600040101010101" pitchFamily="2" charset="-122"/>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B0F0"/>
                    </a:solidFill>
                  </a:tcPr>
                </a:tc>
                <a:tc>
                  <a:txBody>
                    <a:bodyPr/>
                    <a:p>
                      <a:pPr marL="0" marR="0" lvl="0" indent="0" algn="ctr" defTabSz="859790" rtl="0" eaLnBrk="1" fontAlgn="auto" latinLnBrk="0" hangingPunct="1">
                        <a:lnSpc>
                          <a:spcPct val="100000"/>
                        </a:lnSpc>
                        <a:spcBef>
                          <a:spcPts val="0"/>
                        </a:spcBef>
                        <a:spcAft>
                          <a:spcPts val="0"/>
                        </a:spcAft>
                        <a:buClrTx/>
                        <a:buSzTx/>
                        <a:buFontTx/>
                        <a:buNone/>
                      </a:pPr>
                      <a:r>
                        <a:rPr lang="zh-CN" altLang="en-US" dirty="0">
                          <a:latin typeface="华文楷体" panose="02010600040101010101" pitchFamily="2" charset="-122"/>
                          <a:ea typeface="华文楷体" panose="02010600040101010101" pitchFamily="2" charset="-122"/>
                        </a:rPr>
                        <a:t>总经理办公会</a:t>
                      </a:r>
                      <a:endParaRPr lang="en-US" altLang="zh-CN" dirty="0">
                        <a:latin typeface="华文楷体" panose="02010600040101010101" pitchFamily="2" charset="-122"/>
                        <a:ea typeface="华文楷体" panose="02010600040101010101" pitchFamily="2" charset="-122"/>
                      </a:endParaRPr>
                    </a:p>
                    <a:p>
                      <a:pPr marL="0" marR="0" lvl="0" indent="0" algn="ctr" defTabSz="859790" rtl="0" eaLnBrk="1" fontAlgn="auto" latinLnBrk="0" hangingPunct="1">
                        <a:lnSpc>
                          <a:spcPct val="100000"/>
                        </a:lnSpc>
                        <a:spcBef>
                          <a:spcPts val="0"/>
                        </a:spcBef>
                        <a:spcAft>
                          <a:spcPts val="0"/>
                        </a:spcAft>
                        <a:buClrTx/>
                        <a:buSzTx/>
                        <a:buFontTx/>
                        <a:buNone/>
                      </a:pPr>
                      <a:r>
                        <a:rPr lang="zh-CN" altLang="en-US" dirty="0">
                          <a:latin typeface="华文楷体" panose="02010600040101010101" pitchFamily="2" charset="-122"/>
                          <a:ea typeface="华文楷体" panose="02010600040101010101" pitchFamily="2" charset="-122"/>
                        </a:rPr>
                        <a:t>（含财务部）</a:t>
                      </a:r>
                      <a:endParaRPr lang="en-US" dirty="0">
                        <a:latin typeface="华文楷体" panose="02010600040101010101" pitchFamily="2" charset="-122"/>
                        <a:ea typeface="华文楷体" panose="02010600040101010101" pitchFamily="2" charset="-122"/>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B0F0"/>
                    </a:solidFill>
                  </a:tcPr>
                </a:tc>
                <a:tc>
                  <a:txBody>
                    <a:bodyPr/>
                    <a:p>
                      <a:pPr algn="ctr"/>
                      <a:r>
                        <a:rPr lang="zh-CN" altLang="en-US" dirty="0">
                          <a:latin typeface="华文楷体" panose="02010600040101010101" pitchFamily="2" charset="-122"/>
                          <a:ea typeface="华文楷体" panose="02010600040101010101" pitchFamily="2" charset="-122"/>
                        </a:rPr>
                        <a:t>信息化主管领导</a:t>
                      </a:r>
                      <a:r>
                        <a:rPr lang="en-US" altLang="zh-CN" dirty="0">
                          <a:latin typeface="华文楷体" panose="02010600040101010101" pitchFamily="2" charset="-122"/>
                          <a:ea typeface="华文楷体" panose="02010600040101010101" pitchFamily="2" charset="-122"/>
                        </a:rPr>
                        <a:t>/</a:t>
                      </a:r>
                      <a:endParaRPr lang="en-US" altLang="zh-CN" dirty="0">
                        <a:latin typeface="华文楷体" panose="02010600040101010101" pitchFamily="2" charset="-122"/>
                        <a:ea typeface="华文楷体" panose="02010600040101010101" pitchFamily="2" charset="-122"/>
                      </a:endParaRPr>
                    </a:p>
                    <a:p>
                      <a:pPr algn="ctr"/>
                      <a:r>
                        <a:rPr lang="zh-CN" altLang="en-US" dirty="0">
                          <a:latin typeface="华文楷体" panose="02010600040101010101" pitchFamily="2" charset="-122"/>
                          <a:ea typeface="华文楷体" panose="02010600040101010101" pitchFamily="2" charset="-122"/>
                        </a:rPr>
                        <a:t>信息化处</a:t>
                      </a:r>
                      <a:endParaRPr lang="en-US" dirty="0">
                        <a:latin typeface="华文楷体" panose="02010600040101010101" pitchFamily="2" charset="-122"/>
                        <a:ea typeface="华文楷体" panose="02010600040101010101" pitchFamily="2" charset="-122"/>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B0F0"/>
                    </a:solidFill>
                  </a:tcPr>
                </a:tc>
              </a:tr>
              <a:tr h="4474733">
                <a:tc>
                  <a:txBody>
                    <a:bodyPr/>
                    <a:p>
                      <a:endParaRPr lang="en-US" dirty="0">
                        <a:latin typeface="华文楷体" panose="02010600040101010101" pitchFamily="2" charset="-122"/>
                        <a:ea typeface="华文楷体" panose="0201060004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c>
                  <a:txBody>
                    <a:bodyPr/>
                    <a:p>
                      <a:endParaRPr lang="en-US" dirty="0">
                        <a:latin typeface="华文楷体" panose="02010600040101010101" pitchFamily="2" charset="-122"/>
                        <a:ea typeface="华文楷体" panose="0201060004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c>
                  <a:txBody>
                    <a:bodyPr/>
                    <a:p>
                      <a:endParaRPr lang="en-US" dirty="0">
                        <a:latin typeface="华文楷体" panose="02010600040101010101" pitchFamily="2" charset="-122"/>
                        <a:ea typeface="华文楷体" panose="0201060004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c>
                  <a:txBody>
                    <a:bodyPr/>
                    <a:p>
                      <a:endParaRPr lang="en-US" dirty="0">
                        <a:latin typeface="华文楷体" panose="02010600040101010101" pitchFamily="2" charset="-122"/>
                        <a:ea typeface="华文楷体" panose="0201060004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c>
                  <a:txBody>
                    <a:bodyPr/>
                    <a:p>
                      <a:endParaRPr lang="en-US" dirty="0">
                        <a:latin typeface="华文楷体" panose="02010600040101010101" pitchFamily="2" charset="-122"/>
                        <a:ea typeface="华文楷体" panose="0201060004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r>
            </a:tbl>
          </a:graphicData>
        </a:graphic>
      </p:graphicFrame>
      <p:sp>
        <p:nvSpPr>
          <p:cNvPr id="1051788" name="Rectangle 57"/>
          <p:cNvSpPr/>
          <p:nvPr/>
        </p:nvSpPr>
        <p:spPr>
          <a:xfrm>
            <a:off x="423570" y="3603524"/>
            <a:ext cx="1006670" cy="338554"/>
          </a:xfrm>
          <a:prstGeom prst="rect">
            <a:avLst/>
          </a:prstGeom>
        </p:spPr>
        <p:txBody>
          <a:bodyPr wrap="square">
            <a:spAutoFit/>
          </a:bodyPr>
          <a:p>
            <a:r>
              <a:rPr lang="zh-CN" altLang="en-US" sz="1600" dirty="0">
                <a:solidFill>
                  <a:srgbClr val="000000"/>
                </a:solidFill>
              </a:rPr>
              <a:t>立项申请</a:t>
            </a:r>
            <a:endParaRPr lang="en-US" sz="1600" dirty="0">
              <a:solidFill>
                <a:srgbClr val="000000"/>
              </a:solidFill>
            </a:endParaRPr>
          </a:p>
        </p:txBody>
      </p:sp>
      <p:cxnSp>
        <p:nvCxnSpPr>
          <p:cNvPr id="3146208" name="Straight Arrow Connector 70"/>
          <p:cNvCxnSpPr/>
          <p:nvPr/>
        </p:nvCxnSpPr>
        <p:spPr>
          <a:xfrm flipV="1">
            <a:off x="876231" y="4169264"/>
            <a:ext cx="9720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789" name="Oval 99"/>
          <p:cNvSpPr/>
          <p:nvPr/>
        </p:nvSpPr>
        <p:spPr>
          <a:xfrm>
            <a:off x="721916" y="4009184"/>
            <a:ext cx="333305" cy="320159"/>
          </a:xfrm>
          <a:prstGeom prst="ellipse">
            <a:avLst/>
          </a:prstGeom>
          <a:solidFill>
            <a:schemeClr val="tx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790" name="Flowchart: Decision 49"/>
          <p:cNvSpPr/>
          <p:nvPr/>
        </p:nvSpPr>
        <p:spPr>
          <a:xfrm>
            <a:off x="1843358" y="3678163"/>
            <a:ext cx="1177366" cy="954660"/>
          </a:xfrm>
          <a:prstGeom prst="flowChartDecision">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0000"/>
              </a:solidFill>
            </a:endParaRPr>
          </a:p>
        </p:txBody>
      </p:sp>
      <p:sp>
        <p:nvSpPr>
          <p:cNvPr id="1051791" name="Flowchart: Decision 50"/>
          <p:cNvSpPr/>
          <p:nvPr/>
        </p:nvSpPr>
        <p:spPr>
          <a:xfrm>
            <a:off x="1843358" y="2254789"/>
            <a:ext cx="1177366" cy="954660"/>
          </a:xfrm>
          <a:prstGeom prst="flowChartDecision">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0000"/>
              </a:solidFill>
            </a:endParaRPr>
          </a:p>
        </p:txBody>
      </p:sp>
      <p:cxnSp>
        <p:nvCxnSpPr>
          <p:cNvPr id="3146209" name="Straight Arrow Connector 51"/>
          <p:cNvCxnSpPr>
            <a:stCxn id="1051790" idx="0"/>
            <a:endCxn id="1051791" idx="2"/>
          </p:cNvCxnSpPr>
          <p:nvPr/>
        </p:nvCxnSpPr>
        <p:spPr>
          <a:xfrm flipV="1">
            <a:off x="2432041" y="3209449"/>
            <a:ext cx="0" cy="46871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792" name="Rectangle 52"/>
          <p:cNvSpPr/>
          <p:nvPr/>
        </p:nvSpPr>
        <p:spPr>
          <a:xfrm>
            <a:off x="1930053" y="3844094"/>
            <a:ext cx="948664" cy="701041"/>
          </a:xfrm>
          <a:prstGeom prst="rect">
            <a:avLst/>
          </a:prstGeom>
        </p:spPr>
        <p:txBody>
          <a:bodyPr wrap="square">
            <a:spAutoFit/>
          </a:bodyPr>
          <a:p>
            <a:pPr algn="ctr"/>
            <a:r>
              <a:rPr lang="zh-CN" altLang="en-US" sz="1400" dirty="0">
                <a:solidFill>
                  <a:srgbClr val="000000"/>
                </a:solidFill>
              </a:rPr>
              <a:t>是否在规划</a:t>
            </a:r>
            <a:r>
              <a:rPr lang="en-US" altLang="zh-CN" sz="1400" dirty="0">
                <a:solidFill>
                  <a:srgbClr val="000000"/>
                </a:solidFill>
              </a:rPr>
              <a:t>/</a:t>
            </a:r>
            <a:r>
              <a:rPr lang="zh-CN" altLang="en-US" sz="1400" dirty="0">
                <a:solidFill>
                  <a:srgbClr val="000000"/>
                </a:solidFill>
              </a:rPr>
              <a:t>年度计划内</a:t>
            </a:r>
            <a:endParaRPr lang="en-US" sz="1400" dirty="0">
              <a:solidFill>
                <a:srgbClr val="000000"/>
              </a:solidFill>
            </a:endParaRPr>
          </a:p>
        </p:txBody>
      </p:sp>
      <p:sp>
        <p:nvSpPr>
          <p:cNvPr id="1051793" name="Rectangle 53"/>
          <p:cNvSpPr/>
          <p:nvPr/>
        </p:nvSpPr>
        <p:spPr>
          <a:xfrm>
            <a:off x="1957707" y="2453663"/>
            <a:ext cx="948664" cy="553998"/>
          </a:xfrm>
          <a:prstGeom prst="rect">
            <a:avLst/>
          </a:prstGeom>
        </p:spPr>
        <p:txBody>
          <a:bodyPr wrap="square">
            <a:spAutoFit/>
          </a:bodyPr>
          <a:p>
            <a:r>
              <a:rPr lang="zh-CN" altLang="en-US" sz="1500" dirty="0">
                <a:solidFill>
                  <a:srgbClr val="000000"/>
                </a:solidFill>
              </a:rPr>
              <a:t>是否在年度预算内</a:t>
            </a:r>
            <a:endParaRPr lang="en-US" sz="1500" dirty="0">
              <a:solidFill>
                <a:srgbClr val="000000"/>
              </a:solidFill>
            </a:endParaRPr>
          </a:p>
        </p:txBody>
      </p:sp>
      <p:sp>
        <p:nvSpPr>
          <p:cNvPr id="1051794" name="TextBox 60"/>
          <p:cNvSpPr txBox="1"/>
          <p:nvPr/>
        </p:nvSpPr>
        <p:spPr>
          <a:xfrm>
            <a:off x="2149863" y="3344742"/>
            <a:ext cx="432048" cy="240138"/>
          </a:xfrm>
          <a:prstGeom prst="rect">
            <a:avLst/>
          </a:prstGeom>
          <a:noFill/>
        </p:spPr>
        <p:txBody>
          <a:bodyPr wrap="square" lIns="36000" rIns="36000" rtlCol="0">
            <a:noAutofit/>
          </a:bodyPr>
          <a:p>
            <a:r>
              <a:rPr lang="zh-CN" altLang="en-US" sz="1400" dirty="0">
                <a:solidFill>
                  <a:srgbClr val="000000"/>
                </a:solidFill>
              </a:rPr>
              <a:t>是</a:t>
            </a:r>
            <a:endParaRPr lang="en-US" sz="1400" dirty="0">
              <a:solidFill>
                <a:srgbClr val="000000"/>
              </a:solidFill>
            </a:endParaRPr>
          </a:p>
        </p:txBody>
      </p:sp>
      <p:sp>
        <p:nvSpPr>
          <p:cNvPr id="1051795" name="Rectangle 62"/>
          <p:cNvSpPr/>
          <p:nvPr/>
        </p:nvSpPr>
        <p:spPr>
          <a:xfrm>
            <a:off x="8150435" y="4338030"/>
            <a:ext cx="1195053" cy="338554"/>
          </a:xfrm>
          <a:prstGeom prst="rect">
            <a:avLst/>
          </a:prstGeom>
        </p:spPr>
        <p:txBody>
          <a:bodyPr wrap="square">
            <a:spAutoFit/>
          </a:bodyPr>
          <a:p>
            <a:r>
              <a:rPr lang="zh-CN" altLang="en-US" sz="1600" dirty="0">
                <a:solidFill>
                  <a:srgbClr val="000000"/>
                </a:solidFill>
              </a:rPr>
              <a:t>确认立项</a:t>
            </a:r>
            <a:endParaRPr lang="en-US" sz="1600" dirty="0">
              <a:solidFill>
                <a:srgbClr val="000000"/>
              </a:solidFill>
            </a:endParaRPr>
          </a:p>
        </p:txBody>
      </p:sp>
      <p:sp>
        <p:nvSpPr>
          <p:cNvPr id="1051796" name="Oval 64"/>
          <p:cNvSpPr/>
          <p:nvPr/>
        </p:nvSpPr>
        <p:spPr>
          <a:xfrm>
            <a:off x="8491458" y="3964637"/>
            <a:ext cx="333305" cy="320159"/>
          </a:xfrm>
          <a:prstGeom prst="ellipse">
            <a:avLst/>
          </a:prstGeom>
          <a:solidFill>
            <a:schemeClr val="tx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1797" name="Flowchart: Decision 65"/>
          <p:cNvSpPr/>
          <p:nvPr/>
        </p:nvSpPr>
        <p:spPr>
          <a:xfrm>
            <a:off x="3959518" y="3692987"/>
            <a:ext cx="1177366" cy="954660"/>
          </a:xfrm>
          <a:prstGeom prst="flowChartDecision">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0000"/>
              </a:solidFill>
            </a:endParaRPr>
          </a:p>
        </p:txBody>
      </p:sp>
      <p:sp>
        <p:nvSpPr>
          <p:cNvPr id="1051798" name="Rectangle 66"/>
          <p:cNvSpPr/>
          <p:nvPr/>
        </p:nvSpPr>
        <p:spPr>
          <a:xfrm>
            <a:off x="4148780" y="3881145"/>
            <a:ext cx="798841" cy="553998"/>
          </a:xfrm>
          <a:prstGeom prst="rect">
            <a:avLst/>
          </a:prstGeom>
        </p:spPr>
        <p:txBody>
          <a:bodyPr wrap="square">
            <a:spAutoFit/>
          </a:bodyPr>
          <a:p>
            <a:r>
              <a:rPr lang="zh-CN" altLang="en-US" sz="1500" dirty="0">
                <a:solidFill>
                  <a:srgbClr val="000000"/>
                </a:solidFill>
              </a:rPr>
              <a:t>是否建议立项</a:t>
            </a:r>
            <a:endParaRPr lang="en-US" sz="1500" dirty="0">
              <a:solidFill>
                <a:srgbClr val="000000"/>
              </a:solidFill>
            </a:endParaRPr>
          </a:p>
        </p:txBody>
      </p:sp>
      <p:cxnSp>
        <p:nvCxnSpPr>
          <p:cNvPr id="3146210" name="Straight Arrow Connector 67"/>
          <p:cNvCxnSpPr/>
          <p:nvPr/>
        </p:nvCxnSpPr>
        <p:spPr>
          <a:xfrm flipV="1">
            <a:off x="2906371" y="4151333"/>
            <a:ext cx="10800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799" name="TextBox 72"/>
          <p:cNvSpPr txBox="1"/>
          <p:nvPr/>
        </p:nvSpPr>
        <p:spPr>
          <a:xfrm>
            <a:off x="3332892" y="3861224"/>
            <a:ext cx="432048" cy="255336"/>
          </a:xfrm>
          <a:prstGeom prst="rect">
            <a:avLst/>
          </a:prstGeom>
          <a:noFill/>
        </p:spPr>
        <p:txBody>
          <a:bodyPr wrap="square" lIns="36000" rIns="36000" rtlCol="0">
            <a:noAutofit/>
          </a:bodyPr>
          <a:p>
            <a:r>
              <a:rPr lang="zh-CN" altLang="en-US" sz="1400" dirty="0">
                <a:solidFill>
                  <a:srgbClr val="000000"/>
                </a:solidFill>
              </a:rPr>
              <a:t>否</a:t>
            </a:r>
            <a:endParaRPr lang="en-US" sz="1400" dirty="0">
              <a:solidFill>
                <a:srgbClr val="000000"/>
              </a:solidFill>
            </a:endParaRPr>
          </a:p>
        </p:txBody>
      </p:sp>
      <p:cxnSp>
        <p:nvCxnSpPr>
          <p:cNvPr id="3146211" name="Straight Arrow Connector 73"/>
          <p:cNvCxnSpPr/>
          <p:nvPr/>
        </p:nvCxnSpPr>
        <p:spPr>
          <a:xfrm flipV="1">
            <a:off x="5136884" y="4169264"/>
            <a:ext cx="9360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800" name="TextBox 74"/>
          <p:cNvSpPr txBox="1"/>
          <p:nvPr/>
        </p:nvSpPr>
        <p:spPr>
          <a:xfrm>
            <a:off x="5439991" y="3830473"/>
            <a:ext cx="432048" cy="240138"/>
          </a:xfrm>
          <a:prstGeom prst="rect">
            <a:avLst/>
          </a:prstGeom>
          <a:noFill/>
        </p:spPr>
        <p:txBody>
          <a:bodyPr wrap="square" lIns="36000" rIns="36000" rtlCol="0">
            <a:noAutofit/>
          </a:bodyPr>
          <a:p>
            <a:r>
              <a:rPr lang="zh-CN" altLang="en-US" sz="1400" dirty="0">
                <a:solidFill>
                  <a:srgbClr val="000000"/>
                </a:solidFill>
              </a:rPr>
              <a:t>是</a:t>
            </a:r>
            <a:endParaRPr lang="en-US" sz="1400" dirty="0">
              <a:solidFill>
                <a:srgbClr val="000000"/>
              </a:solidFill>
            </a:endParaRPr>
          </a:p>
        </p:txBody>
      </p:sp>
      <p:sp>
        <p:nvSpPr>
          <p:cNvPr id="1051801" name="Flowchart: Decision 75"/>
          <p:cNvSpPr/>
          <p:nvPr/>
        </p:nvSpPr>
        <p:spPr>
          <a:xfrm>
            <a:off x="6064718" y="3680814"/>
            <a:ext cx="1177366" cy="954660"/>
          </a:xfrm>
          <a:prstGeom prst="flowChartDecision">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0000"/>
              </a:solidFill>
            </a:endParaRPr>
          </a:p>
        </p:txBody>
      </p:sp>
      <p:sp>
        <p:nvSpPr>
          <p:cNvPr id="1051802" name="Rectangle 76"/>
          <p:cNvSpPr/>
          <p:nvPr/>
        </p:nvSpPr>
        <p:spPr>
          <a:xfrm>
            <a:off x="6264859" y="3864637"/>
            <a:ext cx="798841" cy="553998"/>
          </a:xfrm>
          <a:prstGeom prst="rect">
            <a:avLst/>
          </a:prstGeom>
        </p:spPr>
        <p:txBody>
          <a:bodyPr wrap="square">
            <a:spAutoFit/>
          </a:bodyPr>
          <a:p>
            <a:r>
              <a:rPr lang="zh-CN" altLang="en-US" sz="1500" dirty="0">
                <a:solidFill>
                  <a:srgbClr val="000000"/>
                </a:solidFill>
              </a:rPr>
              <a:t>是否批准立项</a:t>
            </a:r>
            <a:endParaRPr lang="en-US" sz="1500" dirty="0">
              <a:solidFill>
                <a:srgbClr val="000000"/>
              </a:solidFill>
            </a:endParaRPr>
          </a:p>
        </p:txBody>
      </p:sp>
      <p:sp>
        <p:nvSpPr>
          <p:cNvPr id="1051803" name="TextBox 79"/>
          <p:cNvSpPr txBox="1"/>
          <p:nvPr/>
        </p:nvSpPr>
        <p:spPr>
          <a:xfrm>
            <a:off x="4987410" y="2105066"/>
            <a:ext cx="432048" cy="240138"/>
          </a:xfrm>
          <a:prstGeom prst="rect">
            <a:avLst/>
          </a:prstGeom>
          <a:noFill/>
        </p:spPr>
        <p:txBody>
          <a:bodyPr wrap="square" lIns="36000" rIns="36000" rtlCol="0">
            <a:noAutofit/>
          </a:bodyPr>
          <a:p>
            <a:r>
              <a:rPr lang="zh-CN" altLang="en-US" sz="1400" dirty="0">
                <a:solidFill>
                  <a:srgbClr val="000000"/>
                </a:solidFill>
              </a:rPr>
              <a:t>是</a:t>
            </a:r>
            <a:endParaRPr lang="en-US" sz="1400" dirty="0">
              <a:solidFill>
                <a:srgbClr val="000000"/>
              </a:solidFill>
            </a:endParaRPr>
          </a:p>
        </p:txBody>
      </p:sp>
      <p:sp>
        <p:nvSpPr>
          <p:cNvPr id="1051804" name="TextBox 97"/>
          <p:cNvSpPr txBox="1"/>
          <p:nvPr/>
        </p:nvSpPr>
        <p:spPr>
          <a:xfrm>
            <a:off x="4285331" y="4867110"/>
            <a:ext cx="432048" cy="255336"/>
          </a:xfrm>
          <a:prstGeom prst="rect">
            <a:avLst/>
          </a:prstGeom>
          <a:noFill/>
        </p:spPr>
        <p:txBody>
          <a:bodyPr wrap="square" lIns="36000" rIns="36000" rtlCol="0">
            <a:noAutofit/>
          </a:bodyPr>
          <a:p>
            <a:r>
              <a:rPr lang="zh-CN" altLang="en-US" sz="1400" dirty="0">
                <a:solidFill>
                  <a:srgbClr val="000000"/>
                </a:solidFill>
              </a:rPr>
              <a:t>否</a:t>
            </a:r>
            <a:endParaRPr lang="en-US" sz="1400" dirty="0">
              <a:solidFill>
                <a:srgbClr val="000000"/>
              </a:solidFill>
            </a:endParaRPr>
          </a:p>
        </p:txBody>
      </p:sp>
      <p:sp>
        <p:nvSpPr>
          <p:cNvPr id="1051805" name="Rectangle 101"/>
          <p:cNvSpPr/>
          <p:nvPr/>
        </p:nvSpPr>
        <p:spPr>
          <a:xfrm>
            <a:off x="4064455" y="6258798"/>
            <a:ext cx="1006670" cy="338554"/>
          </a:xfrm>
          <a:prstGeom prst="rect">
            <a:avLst/>
          </a:prstGeom>
        </p:spPr>
        <p:txBody>
          <a:bodyPr wrap="square">
            <a:spAutoFit/>
          </a:bodyPr>
          <a:p>
            <a:r>
              <a:rPr lang="zh-CN" altLang="en-US" sz="1600" dirty="0">
                <a:solidFill>
                  <a:srgbClr val="000000"/>
                </a:solidFill>
              </a:rPr>
              <a:t>终止立项</a:t>
            </a:r>
            <a:endParaRPr lang="en-US" sz="1600" dirty="0">
              <a:solidFill>
                <a:srgbClr val="000000"/>
              </a:solidFill>
            </a:endParaRPr>
          </a:p>
        </p:txBody>
      </p:sp>
      <p:sp>
        <p:nvSpPr>
          <p:cNvPr id="1051806" name="Oval 102"/>
          <p:cNvSpPr/>
          <p:nvPr/>
        </p:nvSpPr>
        <p:spPr>
          <a:xfrm>
            <a:off x="4401138" y="5912243"/>
            <a:ext cx="333305" cy="320159"/>
          </a:xfrm>
          <a:prstGeom prst="ellipse">
            <a:avLst/>
          </a:prstGeom>
          <a:solidFill>
            <a:schemeClr val="tx1"/>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cxnSp>
        <p:nvCxnSpPr>
          <p:cNvPr id="3146212" name="Straight Arrow Connector 103"/>
          <p:cNvCxnSpPr/>
          <p:nvPr/>
        </p:nvCxnSpPr>
        <p:spPr>
          <a:xfrm>
            <a:off x="4548200" y="4632823"/>
            <a:ext cx="0" cy="126000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146213" name="Elbow Connector 115"/>
          <p:cNvCxnSpPr>
            <a:stCxn id="1051801" idx="2"/>
            <a:endCxn id="1051806" idx="6"/>
          </p:cNvCxnSpPr>
          <p:nvPr/>
        </p:nvCxnSpPr>
        <p:spPr>
          <a:xfrm rot="5400000">
            <a:off x="4975498" y="4394419"/>
            <a:ext cx="1436849" cy="1918958"/>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807" name="TextBox 143"/>
          <p:cNvSpPr txBox="1"/>
          <p:nvPr/>
        </p:nvSpPr>
        <p:spPr>
          <a:xfrm>
            <a:off x="6388007" y="4882308"/>
            <a:ext cx="432048" cy="240138"/>
          </a:xfrm>
          <a:prstGeom prst="rect">
            <a:avLst/>
          </a:prstGeom>
          <a:noFill/>
        </p:spPr>
        <p:txBody>
          <a:bodyPr wrap="square" lIns="36000" rIns="36000" rtlCol="0">
            <a:noAutofit/>
          </a:bodyPr>
          <a:p>
            <a:r>
              <a:rPr lang="zh-CN" altLang="en-US" sz="1400" dirty="0">
                <a:solidFill>
                  <a:srgbClr val="000000"/>
                </a:solidFill>
              </a:rPr>
              <a:t>否</a:t>
            </a:r>
            <a:endParaRPr lang="en-US" sz="1400" dirty="0">
              <a:solidFill>
                <a:srgbClr val="000000"/>
              </a:solidFill>
            </a:endParaRPr>
          </a:p>
        </p:txBody>
      </p:sp>
      <p:cxnSp>
        <p:nvCxnSpPr>
          <p:cNvPr id="3146214" name="Elbow Connector 9"/>
          <p:cNvCxnSpPr>
            <a:stCxn id="1051791" idx="0"/>
            <a:endCxn id="1051796" idx="0"/>
          </p:cNvCxnSpPr>
          <p:nvPr/>
        </p:nvCxnSpPr>
        <p:spPr>
          <a:xfrm rot="16200000" flipH="1">
            <a:off x="4690152" y="-3322"/>
            <a:ext cx="1709848" cy="6226070"/>
          </a:xfrm>
          <a:prstGeom prst="bentConnector3">
            <a:avLst>
              <a:gd name="adj1" fmla="val -714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146215" name="Straight Arrow Connector 54"/>
          <p:cNvCxnSpPr/>
          <p:nvPr/>
        </p:nvCxnSpPr>
        <p:spPr>
          <a:xfrm flipV="1">
            <a:off x="7201487" y="4151333"/>
            <a:ext cx="12960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808" name="TextBox 55"/>
          <p:cNvSpPr txBox="1"/>
          <p:nvPr/>
        </p:nvSpPr>
        <p:spPr>
          <a:xfrm>
            <a:off x="7633463" y="3812542"/>
            <a:ext cx="432048" cy="240138"/>
          </a:xfrm>
          <a:prstGeom prst="rect">
            <a:avLst/>
          </a:prstGeom>
          <a:noFill/>
        </p:spPr>
        <p:txBody>
          <a:bodyPr wrap="square" lIns="36000" rIns="36000" rtlCol="0">
            <a:noAutofit/>
          </a:bodyPr>
          <a:p>
            <a:r>
              <a:rPr lang="zh-CN" altLang="en-US" sz="1400" dirty="0">
                <a:solidFill>
                  <a:srgbClr val="000000"/>
                </a:solidFill>
              </a:rPr>
              <a:t>是</a:t>
            </a:r>
            <a:endParaRPr lang="en-US" sz="1400" dirty="0">
              <a:solidFill>
                <a:srgbClr val="000000"/>
              </a:solidFill>
            </a:endParaRPr>
          </a:p>
        </p:txBody>
      </p:sp>
      <p:cxnSp>
        <p:nvCxnSpPr>
          <p:cNvPr id="3146216" name="Elbow Connector 19"/>
          <p:cNvCxnSpPr>
            <a:stCxn id="1051791" idx="3"/>
            <a:endCxn id="1051801" idx="0"/>
          </p:cNvCxnSpPr>
          <p:nvPr/>
        </p:nvCxnSpPr>
        <p:spPr>
          <a:xfrm>
            <a:off x="3020724" y="2732119"/>
            <a:ext cx="3632677" cy="948695"/>
          </a:xfrm>
          <a:prstGeom prst="bentConnector2">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51809" name="TextBox 59"/>
          <p:cNvSpPr txBox="1"/>
          <p:nvPr/>
        </p:nvSpPr>
        <p:spPr>
          <a:xfrm>
            <a:off x="3045396" y="2448296"/>
            <a:ext cx="432048" cy="240138"/>
          </a:xfrm>
          <a:prstGeom prst="rect">
            <a:avLst/>
          </a:prstGeom>
          <a:noFill/>
        </p:spPr>
        <p:txBody>
          <a:bodyPr wrap="square" lIns="36000" rIns="36000" rtlCol="0">
            <a:noAutofit/>
          </a:bodyPr>
          <a:p>
            <a:r>
              <a:rPr lang="zh-CN" altLang="en-US" sz="1400" dirty="0">
                <a:solidFill>
                  <a:srgbClr val="000000"/>
                </a:solidFill>
              </a:rPr>
              <a:t>否</a:t>
            </a:r>
            <a:endParaRPr lang="en-US" sz="1400" dirty="0">
              <a:solidFill>
                <a:srgbClr val="000000"/>
              </a:solidFill>
            </a:endParaRPr>
          </a:p>
        </p:txBody>
      </p:sp>
      <p:graphicFrame>
        <p:nvGraphicFramePr>
          <p:cNvPr id="4194336" name="Object 40"/>
          <p:cNvGraphicFramePr>
            <a:graphicFrameLocks noChangeAspect="1"/>
          </p:cNvGraphicFramePr>
          <p:nvPr/>
        </p:nvGraphicFramePr>
        <p:xfrm>
          <a:off x="8171288" y="5515451"/>
          <a:ext cx="1148579" cy="969113"/>
        </p:xfrm>
        <a:graphic>
          <a:graphicData uri="http://schemas.openxmlformats.org/presentationml/2006/ole">
            <mc:AlternateContent xmlns:mc="http://schemas.openxmlformats.org/markup-compatibility/2006">
              <mc:Choice xmlns:v="urn:schemas-microsoft-com:vml" Requires="v">
                <p:oleObj spid="_x0000_s3" name="Worksheet" showAsIcon="1" r:id="rId1" imgW="914400" imgH="771525" progId="Excel.Sheet.12">
                  <p:embed/>
                </p:oleObj>
              </mc:Choice>
              <mc:Fallback>
                <p:oleObj name="Worksheet" showAsIcon="1" r:id="rId1" imgW="914400" imgH="771525" progId="Excel.Sheet.12">
                  <p:embed/>
                  <p:pic>
                    <p:nvPicPr>
                      <p:cNvPr id="0" name="图片 493703"/>
                      <p:cNvPicPr/>
                      <p:nvPr/>
                    </p:nvPicPr>
                    <p:blipFill>
                      <a:blip r:embed="rId2"/>
                      <a:stretch>
                        <a:fillRect/>
                      </a:stretch>
                    </p:blipFill>
                    <p:spPr>
                      <a:xfrm>
                        <a:off x="8171288" y="5515451"/>
                        <a:ext cx="1148579" cy="969113"/>
                      </a:xfrm>
                      <a:prstGeom prst="rect">
                        <a:avLst/>
                      </a:prstGeom>
                    </p:spPr>
                  </p:pic>
                </p:oleObj>
              </mc:Fallback>
            </mc:AlternateContent>
          </a:graphicData>
        </a:graphic>
      </p:graphicFrame>
      <p:grpSp>
        <p:nvGrpSpPr>
          <p:cNvPr id="538" name="Group 35"/>
          <p:cNvGrpSpPr/>
          <p:nvPr/>
        </p:nvGrpSpPr>
        <p:grpSpPr>
          <a:xfrm>
            <a:off x="7452699" y="115031"/>
            <a:ext cx="2308583" cy="913341"/>
            <a:chOff x="2956118" y="1940164"/>
            <a:chExt cx="4929728" cy="1530889"/>
          </a:xfrm>
          <a:solidFill>
            <a:schemeClr val="bg1"/>
          </a:solidFill>
        </p:grpSpPr>
        <p:cxnSp>
          <p:nvCxnSpPr>
            <p:cNvPr id="3146217" name="Straight Connector 36"/>
            <p:cNvCxnSpPr>
              <a:stCxn id="1051812" idx="5"/>
              <a:endCxn id="1051813"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810" name="Oval 37"/>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811" name="Oval 38"/>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1812" name="Oval 39"/>
            <p:cNvSpPr>
              <a:spLocks noChangeArrowheads="1"/>
            </p:cNvSpPr>
            <p:nvPr/>
          </p:nvSpPr>
          <p:spPr bwMode="blackWhite">
            <a:xfrm>
              <a:off x="2956118"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项目管理风险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813" name="Oval 41"/>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814" name="Oval 42"/>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18" name="Straight Connector 43"/>
            <p:cNvCxnSpPr>
              <a:stCxn id="1051815" idx="4"/>
              <a:endCxn id="1051810"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19" name="Straight Connector 44"/>
            <p:cNvCxnSpPr>
              <a:stCxn id="1051814" idx="7"/>
              <a:endCxn id="1051811"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815" name="Oval 45"/>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541" name=""/>
        <p:cNvGrpSpPr/>
        <p:nvPr/>
      </p:nvGrpSpPr>
      <p:grpSpPr>
        <a:xfrm>
          <a:off x="0" y="0"/>
          <a:ext cx="0" cy="0"/>
          <a:chOff x="0" y="0"/>
          <a:chExt cx="0" cy="0"/>
        </a:xfrm>
      </p:grpSpPr>
      <p:sp>
        <p:nvSpPr>
          <p:cNvPr id="1051819" name="流程图: 直接访问存储器 60"/>
          <p:cNvSpPr/>
          <p:nvPr/>
        </p:nvSpPr>
        <p:spPr>
          <a:xfrm>
            <a:off x="297743" y="1339249"/>
            <a:ext cx="1235016" cy="5055381"/>
          </a:xfrm>
          <a:prstGeom prst="flowChartMagneticDrum">
            <a:avLst/>
          </a:prstGeom>
          <a:solidFill>
            <a:schemeClr val="bg1">
              <a:lumMod val="95000"/>
            </a:schemeClr>
          </a:solidFill>
          <a:ln w="3175">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20" name="矩形 159"/>
          <p:cNvSpPr/>
          <p:nvPr/>
        </p:nvSpPr>
        <p:spPr>
          <a:xfrm>
            <a:off x="311479" y="3574093"/>
            <a:ext cx="990789" cy="705572"/>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21" name="矩形 157"/>
          <p:cNvSpPr/>
          <p:nvPr/>
        </p:nvSpPr>
        <p:spPr>
          <a:xfrm>
            <a:off x="1694541" y="1353734"/>
            <a:ext cx="5877581" cy="4163328"/>
          </a:xfrm>
          <a:prstGeom prst="rect">
            <a:avLst/>
          </a:prstGeom>
          <a:solidFill>
            <a:schemeClr val="bg1"/>
          </a:solidFill>
          <a:ln w="3175">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sp>
        <p:nvSpPr>
          <p:cNvPr id="1051822" name="矩形 63"/>
          <p:cNvSpPr/>
          <p:nvPr/>
        </p:nvSpPr>
        <p:spPr>
          <a:xfrm>
            <a:off x="1694541" y="5632912"/>
            <a:ext cx="5922755" cy="761718"/>
          </a:xfrm>
          <a:prstGeom prst="rect">
            <a:avLst/>
          </a:prstGeom>
          <a:solidFill>
            <a:schemeClr val="bg1">
              <a:lumMod val="95000"/>
            </a:schemeClr>
          </a:solidFill>
          <a:ln w="3175">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23" name="矩形 55"/>
          <p:cNvSpPr/>
          <p:nvPr/>
        </p:nvSpPr>
        <p:spPr>
          <a:xfrm>
            <a:off x="275124" y="681866"/>
            <a:ext cx="7155031" cy="551969"/>
          </a:xfrm>
          <a:prstGeom prst="rect">
            <a:avLst/>
          </a:prstGeom>
          <a:solidFill>
            <a:schemeClr val="bg1">
              <a:lumMod val="95000"/>
            </a:schemeClr>
          </a:solidFill>
          <a:ln w="3175">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grpSp>
        <p:nvGrpSpPr>
          <p:cNvPr id="542" name="组合 4"/>
          <p:cNvGrpSpPr/>
          <p:nvPr/>
        </p:nvGrpSpPr>
        <p:grpSpPr>
          <a:xfrm>
            <a:off x="140538" y="718824"/>
            <a:ext cx="7207491" cy="503120"/>
            <a:chOff x="140537" y="718824"/>
            <a:chExt cx="9492983" cy="503120"/>
          </a:xfrm>
        </p:grpSpPr>
        <p:sp>
          <p:nvSpPr>
            <p:cNvPr id="1051824" name="矩形 97"/>
            <p:cNvSpPr/>
            <p:nvPr/>
          </p:nvSpPr>
          <p:spPr>
            <a:xfrm>
              <a:off x="140540" y="718824"/>
              <a:ext cx="9492978" cy="40138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25" name="等腰三角形 98"/>
            <p:cNvSpPr/>
            <p:nvPr/>
          </p:nvSpPr>
          <p:spPr>
            <a:xfrm flipH="1" flipV="1">
              <a:off x="140537" y="1120378"/>
              <a:ext cx="127603" cy="95386"/>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sp>
          <p:nvSpPr>
            <p:cNvPr id="1051826" name="等腰三角形 99"/>
            <p:cNvSpPr/>
            <p:nvPr/>
          </p:nvSpPr>
          <p:spPr>
            <a:xfrm flipV="1">
              <a:off x="9507520" y="1124744"/>
              <a:ext cx="126000" cy="97200"/>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27" name="流程图: 直接访问存储器 62"/>
          <p:cNvSpPr/>
          <p:nvPr/>
        </p:nvSpPr>
        <p:spPr>
          <a:xfrm>
            <a:off x="7781010" y="1329763"/>
            <a:ext cx="1734991" cy="5064867"/>
          </a:xfrm>
          <a:prstGeom prst="flowChartMagneticDrum">
            <a:avLst/>
          </a:prstGeom>
          <a:solidFill>
            <a:schemeClr val="bg1">
              <a:lumMod val="95000"/>
            </a:schemeClr>
          </a:solidFill>
          <a:ln w="3175">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28" name="下箭头标注 2"/>
          <p:cNvSpPr/>
          <p:nvPr/>
        </p:nvSpPr>
        <p:spPr>
          <a:xfrm>
            <a:off x="2097559" y="1980399"/>
            <a:ext cx="2846615" cy="828000"/>
          </a:xfrm>
          <a:prstGeom prst="downArrowCallou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29" name="下箭头标注 51"/>
          <p:cNvSpPr/>
          <p:nvPr/>
        </p:nvSpPr>
        <p:spPr>
          <a:xfrm>
            <a:off x="2088466" y="2868250"/>
            <a:ext cx="2846615" cy="828000"/>
          </a:xfrm>
          <a:prstGeom prst="downArrowCallou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30" name="下箭头标注 52"/>
          <p:cNvSpPr/>
          <p:nvPr/>
        </p:nvSpPr>
        <p:spPr>
          <a:xfrm>
            <a:off x="2088284" y="3755258"/>
            <a:ext cx="2846615" cy="828000"/>
          </a:xfrm>
          <a:prstGeom prst="downArrowCallou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31" name="矩形 54"/>
          <p:cNvSpPr/>
          <p:nvPr/>
        </p:nvSpPr>
        <p:spPr>
          <a:xfrm>
            <a:off x="2072680" y="4644191"/>
            <a:ext cx="2846615" cy="513001"/>
          </a:xfrm>
          <a:prstGeom prst="rec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32" name="Title 1"/>
          <p:cNvSpPr>
            <a:spLocks noGrp="1"/>
          </p:cNvSpPr>
          <p:nvPr>
            <p:ph type="title"/>
          </p:nvPr>
        </p:nvSpPr>
        <p:spPr/>
        <p:txBody>
          <a:bodyPr/>
          <a:p>
            <a:r>
              <a:rPr lang="zh-CN" altLang="en-US" dirty="0"/>
              <a:t>规范和完善信息化项目群的实施管理体系</a:t>
            </a:r>
            <a:endParaRPr lang="en-US" dirty="0"/>
          </a:p>
        </p:txBody>
      </p:sp>
      <p:sp>
        <p:nvSpPr>
          <p:cNvPr id="1051833" name="矩形 104"/>
          <p:cNvSpPr/>
          <p:nvPr/>
        </p:nvSpPr>
        <p:spPr>
          <a:xfrm>
            <a:off x="6203178" y="1977644"/>
            <a:ext cx="1247379" cy="515252"/>
          </a:xfrm>
          <a:prstGeom prst="rec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34" name="Rectangle 61"/>
          <p:cNvSpPr>
            <a:spLocks noChangeArrowheads="1"/>
          </p:cNvSpPr>
          <p:nvPr/>
        </p:nvSpPr>
        <p:spPr bwMode="auto">
          <a:xfrm>
            <a:off x="6279167" y="2079226"/>
            <a:ext cx="1223356"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en-US" altLang="zh-CN" sz="1600" b="1" dirty="0">
                <a:solidFill>
                  <a:srgbClr val="000000"/>
                </a:solidFill>
              </a:rPr>
              <a:t>IT</a:t>
            </a:r>
            <a:r>
              <a:rPr lang="zh-CN" altLang="en-US" sz="1600" b="1" dirty="0">
                <a:solidFill>
                  <a:srgbClr val="000000"/>
                </a:solidFill>
              </a:rPr>
              <a:t>规划修编</a:t>
            </a:r>
            <a:endParaRPr lang="zh-CN" altLang="en-US" sz="1600" b="1" dirty="0">
              <a:solidFill>
                <a:srgbClr val="000000"/>
              </a:solidFill>
            </a:endParaRPr>
          </a:p>
        </p:txBody>
      </p:sp>
      <p:sp>
        <p:nvSpPr>
          <p:cNvPr id="1051835" name="Rectangle 61"/>
          <p:cNvSpPr>
            <a:spLocks noChangeArrowheads="1"/>
          </p:cNvSpPr>
          <p:nvPr/>
        </p:nvSpPr>
        <p:spPr bwMode="auto">
          <a:xfrm>
            <a:off x="3224808" y="781043"/>
            <a:ext cx="2844318" cy="360355"/>
          </a:xfrm>
          <a:prstGeom prst="rect">
            <a:avLst/>
          </a:prstGeom>
          <a:noFill/>
          <a:ln w="12700">
            <a:noFill/>
            <a:miter lim="800000"/>
          </a:ln>
        </p:spPr>
        <p:txBody>
          <a:bodyPr wrap="square" lIns="84138" tIns="41275" rIns="84138" bIns="41275">
            <a:spAutoFit/>
          </a:bodyPr>
          <a:p>
            <a:pPr algn="ctr" defTabSz="787400" eaLnBrk="0" hangingPunct="0">
              <a:lnSpc>
                <a:spcPct val="90000"/>
              </a:lnSpc>
            </a:pPr>
            <a:r>
              <a:rPr lang="zh-CN" altLang="en-US" sz="2000" b="1" dirty="0">
                <a:solidFill>
                  <a:srgbClr val="FFFFFF"/>
                </a:solidFill>
              </a:rPr>
              <a:t>管理咨询与项目准备</a:t>
            </a:r>
            <a:endParaRPr lang="zh-CN" altLang="en-US" sz="2000" b="1" dirty="0">
              <a:solidFill>
                <a:srgbClr val="FFFFFF"/>
              </a:solidFill>
            </a:endParaRPr>
          </a:p>
        </p:txBody>
      </p:sp>
      <p:cxnSp>
        <p:nvCxnSpPr>
          <p:cNvPr id="3146220" name="Elbow Connector 49"/>
          <p:cNvCxnSpPr>
            <a:stCxn id="1051831" idx="2"/>
            <a:endCxn id="1051833" idx="2"/>
          </p:cNvCxnSpPr>
          <p:nvPr/>
        </p:nvCxnSpPr>
        <p:spPr>
          <a:xfrm rot="5400000" flipH="1" flipV="1">
            <a:off x="3829280" y="2159604"/>
            <a:ext cx="2664296" cy="3330880"/>
          </a:xfrm>
          <a:prstGeom prst="bentConnector3">
            <a:avLst>
              <a:gd name="adj1" fmla="val -8580"/>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36" name="Rectangle 61"/>
          <p:cNvSpPr>
            <a:spLocks noChangeArrowheads="1"/>
          </p:cNvSpPr>
          <p:nvPr/>
        </p:nvSpPr>
        <p:spPr bwMode="auto">
          <a:xfrm>
            <a:off x="3512840" y="2060848"/>
            <a:ext cx="2630644" cy="415755"/>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阶段性目标</a:t>
            </a:r>
            <a:endParaRPr lang="en-US" altLang="zh-CN" sz="1200" dirty="0">
              <a:solidFill>
                <a:srgbClr val="000000"/>
              </a:solidFill>
            </a:endParaRPr>
          </a:p>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验收标准</a:t>
            </a:r>
            <a:endParaRPr lang="zh-CN" altLang="en-US" sz="1200" dirty="0">
              <a:solidFill>
                <a:srgbClr val="000000"/>
              </a:solidFill>
            </a:endParaRPr>
          </a:p>
        </p:txBody>
      </p:sp>
      <p:sp>
        <p:nvSpPr>
          <p:cNvPr id="1051837" name="Rectangle 61"/>
          <p:cNvSpPr>
            <a:spLocks noChangeArrowheads="1"/>
          </p:cNvSpPr>
          <p:nvPr/>
        </p:nvSpPr>
        <p:spPr bwMode="auto">
          <a:xfrm>
            <a:off x="3584323" y="3013560"/>
            <a:ext cx="1800725" cy="249555"/>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en-US" altLang="zh-CN" sz="1200" dirty="0">
                <a:solidFill>
                  <a:srgbClr val="000000"/>
                </a:solidFill>
              </a:rPr>
              <a:t>Tracking List</a:t>
            </a:r>
            <a:endParaRPr lang="zh-CN" altLang="en-US" sz="1200" dirty="0">
              <a:solidFill>
                <a:srgbClr val="000000"/>
              </a:solidFill>
            </a:endParaRPr>
          </a:p>
        </p:txBody>
      </p:sp>
      <p:sp>
        <p:nvSpPr>
          <p:cNvPr id="1051838" name="Rectangle 61"/>
          <p:cNvSpPr>
            <a:spLocks noChangeArrowheads="1"/>
          </p:cNvSpPr>
          <p:nvPr/>
        </p:nvSpPr>
        <p:spPr bwMode="auto">
          <a:xfrm>
            <a:off x="3656856" y="3933056"/>
            <a:ext cx="1800725" cy="249555"/>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en-US" altLang="zh-CN" sz="1200" dirty="0">
                <a:solidFill>
                  <a:srgbClr val="000000"/>
                </a:solidFill>
              </a:rPr>
              <a:t>Issue List</a:t>
            </a:r>
            <a:endParaRPr lang="zh-CN" altLang="en-US" sz="1200" dirty="0">
              <a:solidFill>
                <a:srgbClr val="000000"/>
              </a:solidFill>
            </a:endParaRPr>
          </a:p>
        </p:txBody>
      </p:sp>
      <p:sp>
        <p:nvSpPr>
          <p:cNvPr id="1051839" name="Rectangle 61"/>
          <p:cNvSpPr>
            <a:spLocks noChangeArrowheads="1"/>
          </p:cNvSpPr>
          <p:nvPr/>
        </p:nvSpPr>
        <p:spPr bwMode="auto">
          <a:xfrm>
            <a:off x="3728864" y="4780229"/>
            <a:ext cx="1800725" cy="249555"/>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en-US" altLang="zh-CN" sz="1200" dirty="0">
                <a:solidFill>
                  <a:srgbClr val="000000"/>
                </a:solidFill>
              </a:rPr>
              <a:t>CR List</a:t>
            </a:r>
            <a:endParaRPr lang="zh-CN" altLang="en-US" sz="1200" dirty="0">
              <a:solidFill>
                <a:srgbClr val="000000"/>
              </a:solidFill>
            </a:endParaRPr>
          </a:p>
        </p:txBody>
      </p:sp>
      <p:sp>
        <p:nvSpPr>
          <p:cNvPr id="1051840" name="矩形 106"/>
          <p:cNvSpPr/>
          <p:nvPr/>
        </p:nvSpPr>
        <p:spPr>
          <a:xfrm>
            <a:off x="7992000" y="2127055"/>
            <a:ext cx="1520794" cy="402661"/>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41" name="矩形 107"/>
          <p:cNvSpPr/>
          <p:nvPr/>
        </p:nvSpPr>
        <p:spPr>
          <a:xfrm>
            <a:off x="7992000" y="3674411"/>
            <a:ext cx="1520794" cy="402661"/>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42" name="矩形 108"/>
          <p:cNvSpPr/>
          <p:nvPr/>
        </p:nvSpPr>
        <p:spPr>
          <a:xfrm>
            <a:off x="7992000" y="4454770"/>
            <a:ext cx="1520794" cy="402661"/>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43" name="矩形 109"/>
          <p:cNvSpPr/>
          <p:nvPr/>
        </p:nvSpPr>
        <p:spPr>
          <a:xfrm>
            <a:off x="7992000" y="5589240"/>
            <a:ext cx="1520794" cy="402661"/>
          </a:xfrm>
          <a:prstGeom prst="rect">
            <a:avLst/>
          </a:prstGeom>
          <a:solidFill>
            <a:schemeClr val="bg1"/>
          </a:solidFill>
          <a:ln>
            <a:noFill/>
          </a:ln>
          <a:effectLst/>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sp>
        <p:nvSpPr>
          <p:cNvPr id="1051844" name="Rectangle 61"/>
          <p:cNvSpPr>
            <a:spLocks noChangeArrowheads="1"/>
          </p:cNvSpPr>
          <p:nvPr/>
        </p:nvSpPr>
        <p:spPr bwMode="auto">
          <a:xfrm>
            <a:off x="8012575" y="2173719"/>
            <a:ext cx="1223356"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例会制度</a:t>
            </a:r>
            <a:endParaRPr lang="zh-CN" altLang="en-US" sz="1600" b="1" dirty="0">
              <a:solidFill>
                <a:srgbClr val="000000"/>
              </a:solidFill>
            </a:endParaRPr>
          </a:p>
        </p:txBody>
      </p:sp>
      <p:sp>
        <p:nvSpPr>
          <p:cNvPr id="1051845" name="Rectangle 61"/>
          <p:cNvSpPr>
            <a:spLocks noChangeArrowheads="1"/>
          </p:cNvSpPr>
          <p:nvPr/>
        </p:nvSpPr>
        <p:spPr bwMode="auto">
          <a:xfrm>
            <a:off x="8012575" y="5703997"/>
            <a:ext cx="1223356"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报告制度</a:t>
            </a:r>
            <a:endParaRPr lang="zh-CN" altLang="en-US" sz="1600" b="1" dirty="0">
              <a:solidFill>
                <a:srgbClr val="000000"/>
              </a:solidFill>
            </a:endParaRPr>
          </a:p>
        </p:txBody>
      </p:sp>
      <p:sp>
        <p:nvSpPr>
          <p:cNvPr id="1051846" name="Rectangle 61"/>
          <p:cNvSpPr>
            <a:spLocks noChangeArrowheads="1"/>
          </p:cNvSpPr>
          <p:nvPr/>
        </p:nvSpPr>
        <p:spPr bwMode="auto">
          <a:xfrm>
            <a:off x="8012575" y="3703836"/>
            <a:ext cx="1223356"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模板</a:t>
            </a:r>
            <a:endParaRPr lang="zh-CN" altLang="en-US" sz="1600" b="1" dirty="0">
              <a:solidFill>
                <a:srgbClr val="000000"/>
              </a:solidFill>
            </a:endParaRPr>
          </a:p>
        </p:txBody>
      </p:sp>
      <p:sp>
        <p:nvSpPr>
          <p:cNvPr id="1051847" name="Rectangle 61"/>
          <p:cNvSpPr>
            <a:spLocks noChangeArrowheads="1"/>
          </p:cNvSpPr>
          <p:nvPr/>
        </p:nvSpPr>
        <p:spPr bwMode="auto">
          <a:xfrm>
            <a:off x="8084886" y="4543851"/>
            <a:ext cx="1223356"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流程</a:t>
            </a:r>
            <a:endParaRPr lang="zh-CN" altLang="en-US" sz="1600" b="1" dirty="0">
              <a:solidFill>
                <a:srgbClr val="000000"/>
              </a:solidFill>
            </a:endParaRPr>
          </a:p>
        </p:txBody>
      </p:sp>
      <p:cxnSp>
        <p:nvCxnSpPr>
          <p:cNvPr id="3146221" name="Straight Arrow Connector 76"/>
          <p:cNvCxnSpPr>
            <a:stCxn id="1051842" idx="1"/>
          </p:cNvCxnSpPr>
          <p:nvPr/>
        </p:nvCxnSpPr>
        <p:spPr>
          <a:xfrm flipH="1">
            <a:off x="7483797" y="4656100"/>
            <a:ext cx="508203" cy="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46222" name="Straight Arrow Connector 77"/>
          <p:cNvCxnSpPr>
            <a:stCxn id="1051841" idx="1"/>
          </p:cNvCxnSpPr>
          <p:nvPr/>
        </p:nvCxnSpPr>
        <p:spPr>
          <a:xfrm flipH="1" flipV="1">
            <a:off x="7483797" y="3850032"/>
            <a:ext cx="508203" cy="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48" name="Rectangle 61"/>
          <p:cNvSpPr>
            <a:spLocks noChangeArrowheads="1"/>
          </p:cNvSpPr>
          <p:nvPr/>
        </p:nvSpPr>
        <p:spPr bwMode="auto">
          <a:xfrm>
            <a:off x="7777745" y="2564904"/>
            <a:ext cx="1855775" cy="722630"/>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项目例会（周）</a:t>
            </a:r>
            <a:endParaRPr lang="en-US" altLang="zh-CN" sz="1200" dirty="0">
              <a:solidFill>
                <a:srgbClr val="000000"/>
              </a:solidFill>
            </a:endParaRPr>
          </a:p>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项目群例会（双周）</a:t>
            </a:r>
            <a:endParaRPr lang="en-US" altLang="zh-CN" sz="1200" dirty="0">
              <a:solidFill>
                <a:srgbClr val="000000"/>
              </a:solidFill>
            </a:endParaRPr>
          </a:p>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问题协调会（按需）</a:t>
            </a:r>
            <a:endParaRPr lang="en-US" altLang="zh-CN" sz="1200" dirty="0">
              <a:solidFill>
                <a:srgbClr val="000000"/>
              </a:solidFill>
            </a:endParaRPr>
          </a:p>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高管汇报（月）</a:t>
            </a:r>
            <a:endParaRPr lang="en-US" altLang="zh-CN" sz="1200" dirty="0">
              <a:solidFill>
                <a:srgbClr val="000000"/>
              </a:solidFill>
            </a:endParaRPr>
          </a:p>
        </p:txBody>
      </p:sp>
      <p:sp>
        <p:nvSpPr>
          <p:cNvPr id="1051849" name="Rectangle 61"/>
          <p:cNvSpPr>
            <a:spLocks noChangeArrowheads="1"/>
          </p:cNvSpPr>
          <p:nvPr/>
        </p:nvSpPr>
        <p:spPr bwMode="auto">
          <a:xfrm>
            <a:off x="7833320" y="4884619"/>
            <a:ext cx="1124565" cy="416589"/>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变更</a:t>
            </a:r>
            <a:endParaRPr lang="en-US" altLang="zh-CN" sz="1200" dirty="0">
              <a:solidFill>
                <a:srgbClr val="000000"/>
              </a:solidFill>
            </a:endParaRPr>
          </a:p>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验收</a:t>
            </a:r>
            <a:endParaRPr lang="en-US" altLang="zh-CN" sz="1200" dirty="0">
              <a:solidFill>
                <a:srgbClr val="000000"/>
              </a:solidFill>
            </a:endParaRPr>
          </a:p>
        </p:txBody>
      </p:sp>
      <p:cxnSp>
        <p:nvCxnSpPr>
          <p:cNvPr id="3146223" name="Straight Arrow Connector 80"/>
          <p:cNvCxnSpPr>
            <a:stCxn id="1051840" idx="1"/>
          </p:cNvCxnSpPr>
          <p:nvPr/>
        </p:nvCxnSpPr>
        <p:spPr>
          <a:xfrm flipH="1">
            <a:off x="7483797" y="2328385"/>
            <a:ext cx="508203" cy="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50" name="Rectangle 61"/>
          <p:cNvSpPr>
            <a:spLocks noChangeArrowheads="1"/>
          </p:cNvSpPr>
          <p:nvPr/>
        </p:nvSpPr>
        <p:spPr bwMode="auto">
          <a:xfrm>
            <a:off x="615420" y="3573016"/>
            <a:ext cx="697136" cy="748154"/>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文档管理机制</a:t>
            </a:r>
            <a:endParaRPr lang="zh-CN" altLang="en-US" sz="1600" b="1" dirty="0">
              <a:solidFill>
                <a:srgbClr val="000000"/>
              </a:solidFill>
            </a:endParaRPr>
          </a:p>
        </p:txBody>
      </p:sp>
      <p:cxnSp>
        <p:nvCxnSpPr>
          <p:cNvPr id="3146224" name="Straight Arrow Connector 82"/>
          <p:cNvCxnSpPr>
            <a:stCxn id="1051850" idx="3"/>
            <a:endCxn id="1051828" idx="1"/>
          </p:cNvCxnSpPr>
          <p:nvPr/>
        </p:nvCxnSpPr>
        <p:spPr>
          <a:xfrm flipV="1">
            <a:off x="1312556" y="2249404"/>
            <a:ext cx="785003" cy="1697689"/>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46225" name="Straight Arrow Connector 85"/>
          <p:cNvCxnSpPr>
            <a:stCxn id="1051850" idx="3"/>
            <a:endCxn id="1051830" idx="1"/>
          </p:cNvCxnSpPr>
          <p:nvPr/>
        </p:nvCxnSpPr>
        <p:spPr>
          <a:xfrm>
            <a:off x="1312556" y="3947093"/>
            <a:ext cx="775728" cy="7717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46226" name="Straight Arrow Connector 88"/>
          <p:cNvCxnSpPr>
            <a:stCxn id="1051850" idx="3"/>
            <a:endCxn id="1051831" idx="1"/>
          </p:cNvCxnSpPr>
          <p:nvPr/>
        </p:nvCxnSpPr>
        <p:spPr>
          <a:xfrm>
            <a:off x="1312556" y="3947093"/>
            <a:ext cx="760124" cy="953599"/>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51" name="Rectangle 61"/>
          <p:cNvSpPr>
            <a:spLocks noChangeArrowheads="1"/>
          </p:cNvSpPr>
          <p:nvPr/>
        </p:nvSpPr>
        <p:spPr bwMode="auto">
          <a:xfrm>
            <a:off x="7985574" y="6063328"/>
            <a:ext cx="1575938" cy="250390"/>
          </a:xfrm>
          <a:prstGeom prst="rect">
            <a:avLst/>
          </a:prstGeom>
          <a:noFill/>
          <a:ln w="12700">
            <a:noFill/>
            <a:miter lim="800000"/>
          </a:ln>
        </p:spPr>
        <p:txBody>
          <a:bodyPr wrap="square" lIns="84138" tIns="41275" rIns="84138" bIns="41275">
            <a:spAutoFit/>
          </a:bodyPr>
          <a:p>
            <a:pPr marL="285750" indent="-285750" defTabSz="787400" eaLnBrk="0" hangingPunct="0">
              <a:lnSpc>
                <a:spcPct val="90000"/>
              </a:lnSpc>
              <a:buFont typeface="Wingdings" panose="05000000000000000000" pitchFamily="2" charset="2"/>
              <a:buChar char="l"/>
            </a:pPr>
            <a:r>
              <a:rPr lang="zh-CN" altLang="en-US" sz="1200" dirty="0">
                <a:solidFill>
                  <a:srgbClr val="000000"/>
                </a:solidFill>
              </a:rPr>
              <a:t>里程碑沟通会</a:t>
            </a:r>
            <a:endParaRPr lang="en-US" altLang="zh-CN" sz="1200" dirty="0">
              <a:solidFill>
                <a:srgbClr val="000000"/>
              </a:solidFill>
            </a:endParaRPr>
          </a:p>
        </p:txBody>
      </p:sp>
      <p:grpSp>
        <p:nvGrpSpPr>
          <p:cNvPr id="543" name="组合 68"/>
          <p:cNvGrpSpPr/>
          <p:nvPr/>
        </p:nvGrpSpPr>
        <p:grpSpPr>
          <a:xfrm>
            <a:off x="261876" y="1484784"/>
            <a:ext cx="1234740" cy="496938"/>
            <a:chOff x="937541" y="2305622"/>
            <a:chExt cx="1905960" cy="795996"/>
          </a:xfrm>
        </p:grpSpPr>
        <p:sp>
          <p:nvSpPr>
            <p:cNvPr id="1051852" name="矩形 73"/>
            <p:cNvSpPr/>
            <p:nvPr/>
          </p:nvSpPr>
          <p:spPr>
            <a:xfrm>
              <a:off x="937547" y="2305622"/>
              <a:ext cx="1905954" cy="6429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53" name="等腰三角形 74"/>
            <p:cNvSpPr/>
            <p:nvPr/>
          </p:nvSpPr>
          <p:spPr>
            <a:xfrm flipH="1" flipV="1">
              <a:off x="937541" y="2948829"/>
              <a:ext cx="190800" cy="152789"/>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54" name="Rectangle 61"/>
          <p:cNvSpPr>
            <a:spLocks noChangeArrowheads="1"/>
          </p:cNvSpPr>
          <p:nvPr/>
        </p:nvSpPr>
        <p:spPr bwMode="auto">
          <a:xfrm>
            <a:off x="-15552" y="1484784"/>
            <a:ext cx="1773155" cy="360355"/>
          </a:xfrm>
          <a:prstGeom prst="rect">
            <a:avLst/>
          </a:prstGeom>
          <a:noFill/>
          <a:ln w="12700">
            <a:noFill/>
            <a:miter lim="800000"/>
          </a:ln>
        </p:spPr>
        <p:txBody>
          <a:bodyPr wrap="square" lIns="84138" tIns="41275" rIns="84138" bIns="41275">
            <a:spAutoFit/>
          </a:bodyPr>
          <a:p>
            <a:pPr algn="ctr" defTabSz="787400" eaLnBrk="0" hangingPunct="0">
              <a:lnSpc>
                <a:spcPct val="90000"/>
              </a:lnSpc>
            </a:pPr>
            <a:r>
              <a:rPr lang="zh-CN" altLang="en-US" sz="2000" b="1" dirty="0">
                <a:solidFill>
                  <a:srgbClr val="FFFFFF"/>
                </a:solidFill>
              </a:rPr>
              <a:t>文档</a:t>
            </a:r>
            <a:endParaRPr lang="zh-CN" altLang="en-US" sz="2000" b="1" dirty="0">
              <a:solidFill>
                <a:srgbClr val="FFFFFF"/>
              </a:solidFill>
            </a:endParaRPr>
          </a:p>
        </p:txBody>
      </p:sp>
      <p:grpSp>
        <p:nvGrpSpPr>
          <p:cNvPr id="544" name="组合 100"/>
          <p:cNvGrpSpPr/>
          <p:nvPr/>
        </p:nvGrpSpPr>
        <p:grpSpPr>
          <a:xfrm>
            <a:off x="7915845" y="1481877"/>
            <a:ext cx="1591675" cy="506963"/>
            <a:chOff x="8373089" y="2305622"/>
            <a:chExt cx="3027866" cy="795996"/>
          </a:xfrm>
        </p:grpSpPr>
        <p:sp>
          <p:nvSpPr>
            <p:cNvPr id="1051855" name="矩形 101"/>
            <p:cNvSpPr/>
            <p:nvPr/>
          </p:nvSpPr>
          <p:spPr>
            <a:xfrm>
              <a:off x="8373089" y="2305622"/>
              <a:ext cx="3027866" cy="64293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56" name="等腰三角形 102"/>
            <p:cNvSpPr/>
            <p:nvPr/>
          </p:nvSpPr>
          <p:spPr>
            <a:xfrm flipV="1">
              <a:off x="11210155" y="2948829"/>
              <a:ext cx="190800" cy="152789"/>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57" name="Rectangle 61"/>
          <p:cNvSpPr>
            <a:spLocks noChangeArrowheads="1"/>
          </p:cNvSpPr>
          <p:nvPr/>
        </p:nvSpPr>
        <p:spPr bwMode="auto">
          <a:xfrm>
            <a:off x="7860365" y="1484784"/>
            <a:ext cx="1773155" cy="360355"/>
          </a:xfrm>
          <a:prstGeom prst="rect">
            <a:avLst/>
          </a:prstGeom>
          <a:noFill/>
          <a:ln w="12700">
            <a:noFill/>
            <a:miter lim="800000"/>
          </a:ln>
        </p:spPr>
        <p:txBody>
          <a:bodyPr wrap="square" lIns="84138" tIns="41275" rIns="84138" bIns="41275">
            <a:spAutoFit/>
          </a:bodyPr>
          <a:p>
            <a:pPr algn="ctr" defTabSz="787400" eaLnBrk="0" hangingPunct="0">
              <a:lnSpc>
                <a:spcPct val="90000"/>
              </a:lnSpc>
            </a:pPr>
            <a:r>
              <a:rPr lang="zh-CN" altLang="en-US" sz="2000" b="1" dirty="0">
                <a:solidFill>
                  <a:srgbClr val="FFFFFF"/>
                </a:solidFill>
              </a:rPr>
              <a:t>制度</a:t>
            </a:r>
            <a:endParaRPr lang="zh-CN" altLang="en-US" sz="2000" b="1" dirty="0">
              <a:solidFill>
                <a:srgbClr val="FFFFFF"/>
              </a:solidFill>
            </a:endParaRPr>
          </a:p>
        </p:txBody>
      </p:sp>
      <p:sp>
        <p:nvSpPr>
          <p:cNvPr id="1051858" name="矩形 105"/>
          <p:cNvSpPr/>
          <p:nvPr/>
        </p:nvSpPr>
        <p:spPr>
          <a:xfrm>
            <a:off x="5196464" y="3753064"/>
            <a:ext cx="1379132" cy="545396"/>
          </a:xfrm>
          <a:prstGeom prst="rect">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0000"/>
              </a:solidFill>
              <a:latin typeface="华文楷体" panose="02010600040101010101" pitchFamily="2" charset="-122"/>
            </a:endParaRPr>
          </a:p>
        </p:txBody>
      </p:sp>
      <p:cxnSp>
        <p:nvCxnSpPr>
          <p:cNvPr id="3146227" name="Straight Arrow Connector 33"/>
          <p:cNvCxnSpPr>
            <a:stCxn id="1051828" idx="3"/>
            <a:endCxn id="1051858" idx="0"/>
          </p:cNvCxnSpPr>
          <p:nvPr/>
        </p:nvCxnSpPr>
        <p:spPr>
          <a:xfrm>
            <a:off x="4944174" y="2249404"/>
            <a:ext cx="941856" cy="150366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59" name="Rectangle 61"/>
          <p:cNvSpPr>
            <a:spLocks noChangeArrowheads="1"/>
          </p:cNvSpPr>
          <p:nvPr/>
        </p:nvSpPr>
        <p:spPr bwMode="auto">
          <a:xfrm>
            <a:off x="5394903" y="3859617"/>
            <a:ext cx="1458079"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项目验收</a:t>
            </a:r>
            <a:endParaRPr lang="zh-CN" altLang="en-US" sz="1600" b="1" dirty="0">
              <a:solidFill>
                <a:srgbClr val="000000"/>
              </a:solidFill>
            </a:endParaRPr>
          </a:p>
        </p:txBody>
      </p:sp>
      <p:cxnSp>
        <p:nvCxnSpPr>
          <p:cNvPr id="3146228" name="Straight Arrow Connector 61"/>
          <p:cNvCxnSpPr>
            <a:stCxn id="1051831" idx="3"/>
            <a:endCxn id="1051858" idx="2"/>
          </p:cNvCxnSpPr>
          <p:nvPr/>
        </p:nvCxnSpPr>
        <p:spPr>
          <a:xfrm flipV="1">
            <a:off x="4919295" y="4298460"/>
            <a:ext cx="966735" cy="602232"/>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60" name="矩形 149"/>
          <p:cNvSpPr/>
          <p:nvPr/>
        </p:nvSpPr>
        <p:spPr>
          <a:xfrm>
            <a:off x="2088278" y="2046056"/>
            <a:ext cx="1274658" cy="401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61" name="矩形 150"/>
          <p:cNvSpPr/>
          <p:nvPr/>
        </p:nvSpPr>
        <p:spPr>
          <a:xfrm>
            <a:off x="2078569" y="2948737"/>
            <a:ext cx="1274658" cy="401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62" name="矩形 151"/>
          <p:cNvSpPr/>
          <p:nvPr/>
        </p:nvSpPr>
        <p:spPr>
          <a:xfrm>
            <a:off x="2076761" y="3823571"/>
            <a:ext cx="1274658" cy="401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63" name="矩形 152"/>
          <p:cNvSpPr/>
          <p:nvPr/>
        </p:nvSpPr>
        <p:spPr>
          <a:xfrm>
            <a:off x="2066596" y="4689853"/>
            <a:ext cx="1274658" cy="401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64" name="Rectangle 61"/>
          <p:cNvSpPr>
            <a:spLocks noChangeArrowheads="1"/>
          </p:cNvSpPr>
          <p:nvPr/>
        </p:nvSpPr>
        <p:spPr bwMode="auto">
          <a:xfrm>
            <a:off x="2180824" y="2096880"/>
            <a:ext cx="1188000"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目标、范围</a:t>
            </a:r>
            <a:endParaRPr lang="zh-CN" altLang="en-US" sz="1600" b="1" dirty="0">
              <a:solidFill>
                <a:srgbClr val="000000"/>
              </a:solidFill>
            </a:endParaRPr>
          </a:p>
        </p:txBody>
      </p:sp>
      <p:sp>
        <p:nvSpPr>
          <p:cNvPr id="1051865" name="Rectangle 61"/>
          <p:cNvSpPr>
            <a:spLocks noChangeArrowheads="1"/>
          </p:cNvSpPr>
          <p:nvPr/>
        </p:nvSpPr>
        <p:spPr bwMode="auto">
          <a:xfrm>
            <a:off x="2180824" y="2996952"/>
            <a:ext cx="1188000"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进度管理</a:t>
            </a:r>
            <a:endParaRPr lang="zh-CN" altLang="en-US" sz="1600" b="1" dirty="0">
              <a:solidFill>
                <a:srgbClr val="000000"/>
              </a:solidFill>
            </a:endParaRPr>
          </a:p>
        </p:txBody>
      </p:sp>
      <p:sp>
        <p:nvSpPr>
          <p:cNvPr id="1051866" name="Rectangle 61"/>
          <p:cNvSpPr>
            <a:spLocks noChangeArrowheads="1"/>
          </p:cNvSpPr>
          <p:nvPr/>
        </p:nvSpPr>
        <p:spPr bwMode="auto">
          <a:xfrm>
            <a:off x="2180824" y="3897080"/>
            <a:ext cx="1188000" cy="305981"/>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问题管理</a:t>
            </a:r>
            <a:endParaRPr lang="zh-CN" altLang="en-US" sz="1600" b="1" dirty="0">
              <a:solidFill>
                <a:srgbClr val="000000"/>
              </a:solidFill>
            </a:endParaRPr>
          </a:p>
        </p:txBody>
      </p:sp>
      <p:sp>
        <p:nvSpPr>
          <p:cNvPr id="1051867" name="Rectangle 61"/>
          <p:cNvSpPr>
            <a:spLocks noChangeArrowheads="1"/>
          </p:cNvSpPr>
          <p:nvPr/>
        </p:nvSpPr>
        <p:spPr bwMode="auto">
          <a:xfrm>
            <a:off x="2180824" y="4761176"/>
            <a:ext cx="1188000" cy="304955"/>
          </a:xfrm>
          <a:prstGeom prst="rect">
            <a:avLst/>
          </a:prstGeom>
          <a:noFill/>
          <a:ln w="12700">
            <a:noFill/>
            <a:miter lim="800000"/>
          </a:ln>
        </p:spPr>
        <p:txBody>
          <a:bodyPr wrap="square" lIns="84138" tIns="41275" rIns="84138" bIns="41275">
            <a:spAutoFit/>
          </a:bodyPr>
          <a:p>
            <a:pPr defTabSz="787400" eaLnBrk="0" hangingPunct="0">
              <a:lnSpc>
                <a:spcPct val="90000"/>
              </a:lnSpc>
            </a:pPr>
            <a:r>
              <a:rPr lang="zh-CN" altLang="en-US" sz="1600" b="1" dirty="0">
                <a:solidFill>
                  <a:srgbClr val="000000"/>
                </a:solidFill>
              </a:rPr>
              <a:t>变更管理</a:t>
            </a:r>
            <a:endParaRPr lang="zh-CN" altLang="en-US" sz="1600" b="1" dirty="0">
              <a:solidFill>
                <a:srgbClr val="000000"/>
              </a:solidFill>
            </a:endParaRPr>
          </a:p>
        </p:txBody>
      </p:sp>
      <p:grpSp>
        <p:nvGrpSpPr>
          <p:cNvPr id="545" name="组合 156"/>
          <p:cNvGrpSpPr/>
          <p:nvPr/>
        </p:nvGrpSpPr>
        <p:grpSpPr>
          <a:xfrm>
            <a:off x="1568624" y="1491900"/>
            <a:ext cx="6129498" cy="498584"/>
            <a:chOff x="1568624" y="1491900"/>
            <a:chExt cx="6129498" cy="498584"/>
          </a:xfrm>
        </p:grpSpPr>
        <p:grpSp>
          <p:nvGrpSpPr>
            <p:cNvPr id="546" name="组合 92"/>
            <p:cNvGrpSpPr/>
            <p:nvPr/>
          </p:nvGrpSpPr>
          <p:grpSpPr>
            <a:xfrm>
              <a:off x="1568624" y="1491900"/>
              <a:ext cx="6129497" cy="496940"/>
              <a:chOff x="937541" y="2305620"/>
              <a:chExt cx="9165235" cy="795998"/>
            </a:xfrm>
          </p:grpSpPr>
          <p:sp>
            <p:nvSpPr>
              <p:cNvPr id="1051868" name="矩形 93"/>
              <p:cNvSpPr/>
              <p:nvPr/>
            </p:nvSpPr>
            <p:spPr>
              <a:xfrm>
                <a:off x="937544" y="2305620"/>
                <a:ext cx="9165232" cy="64293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69" name="等腰三角形 94"/>
              <p:cNvSpPr/>
              <p:nvPr/>
            </p:nvSpPr>
            <p:spPr>
              <a:xfrm flipH="1" flipV="1">
                <a:off x="937541" y="2948829"/>
                <a:ext cx="190800" cy="152789"/>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70" name="等腰三角形 153"/>
            <p:cNvSpPr/>
            <p:nvPr/>
          </p:nvSpPr>
          <p:spPr>
            <a:xfrm flipV="1">
              <a:off x="7572122" y="1893284"/>
              <a:ext cx="126000" cy="97200"/>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grpSp>
        <p:nvGrpSpPr>
          <p:cNvPr id="547" name="组合 155"/>
          <p:cNvGrpSpPr/>
          <p:nvPr/>
        </p:nvGrpSpPr>
        <p:grpSpPr>
          <a:xfrm>
            <a:off x="1568624" y="5733256"/>
            <a:ext cx="6163963" cy="498584"/>
            <a:chOff x="1568624" y="5844826"/>
            <a:chExt cx="6163963" cy="498584"/>
          </a:xfrm>
        </p:grpSpPr>
        <p:grpSp>
          <p:nvGrpSpPr>
            <p:cNvPr id="548" name="组合 89"/>
            <p:cNvGrpSpPr/>
            <p:nvPr/>
          </p:nvGrpSpPr>
          <p:grpSpPr>
            <a:xfrm>
              <a:off x="1568624" y="5844826"/>
              <a:ext cx="6163880" cy="496940"/>
              <a:chOff x="937541" y="2305620"/>
              <a:chExt cx="9216646" cy="795998"/>
            </a:xfrm>
          </p:grpSpPr>
          <p:sp>
            <p:nvSpPr>
              <p:cNvPr id="1051871" name="矩形 90"/>
              <p:cNvSpPr/>
              <p:nvPr/>
            </p:nvSpPr>
            <p:spPr>
              <a:xfrm>
                <a:off x="937545" y="2305620"/>
                <a:ext cx="9216642" cy="64293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dirty="0">
                  <a:solidFill>
                    <a:srgbClr val="000000"/>
                  </a:solidFill>
                  <a:latin typeface="微软雅黑" panose="020B0503020204020204" pitchFamily="34" charset="-122"/>
                  <a:ea typeface="微软雅黑" panose="020B0503020204020204" pitchFamily="34" charset="-122"/>
                </a:endParaRPr>
              </a:p>
            </p:txBody>
          </p:sp>
          <p:sp>
            <p:nvSpPr>
              <p:cNvPr id="1051872" name="等腰三角形 91"/>
              <p:cNvSpPr/>
              <p:nvPr/>
            </p:nvSpPr>
            <p:spPr>
              <a:xfrm flipH="1" flipV="1">
                <a:off x="937541" y="2948829"/>
                <a:ext cx="190800" cy="152789"/>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73" name="等腰三角形 154"/>
            <p:cNvSpPr/>
            <p:nvPr/>
          </p:nvSpPr>
          <p:spPr>
            <a:xfrm flipV="1">
              <a:off x="7606587" y="6246210"/>
              <a:ext cx="126000" cy="97200"/>
            </a:xfrm>
            <a:prstGeom prst="triangl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0000"/>
                </a:solidFill>
              </a:endParaRPr>
            </a:p>
          </p:txBody>
        </p:sp>
      </p:grpSp>
      <p:sp>
        <p:nvSpPr>
          <p:cNvPr id="1051874" name="Rectangle 61"/>
          <p:cNvSpPr>
            <a:spLocks noChangeArrowheads="1"/>
          </p:cNvSpPr>
          <p:nvPr/>
        </p:nvSpPr>
        <p:spPr bwMode="auto">
          <a:xfrm>
            <a:off x="3728864" y="1484784"/>
            <a:ext cx="1728936" cy="360355"/>
          </a:xfrm>
          <a:prstGeom prst="rect">
            <a:avLst/>
          </a:prstGeom>
          <a:noFill/>
          <a:ln w="12700">
            <a:noFill/>
            <a:miter lim="800000"/>
          </a:ln>
        </p:spPr>
        <p:txBody>
          <a:bodyPr wrap="square" lIns="84138" tIns="41275" rIns="84138" bIns="41275">
            <a:spAutoFit/>
          </a:bodyPr>
          <a:p>
            <a:pPr algn="ctr" defTabSz="787400" eaLnBrk="0" hangingPunct="0">
              <a:lnSpc>
                <a:spcPct val="90000"/>
              </a:lnSpc>
            </a:pPr>
            <a:r>
              <a:rPr lang="zh-CN" altLang="en-US" sz="2000" b="1" dirty="0">
                <a:solidFill>
                  <a:srgbClr val="FFFFFF"/>
                </a:solidFill>
              </a:rPr>
              <a:t>项目群</a:t>
            </a:r>
            <a:endParaRPr lang="zh-CN" altLang="en-US" sz="2000" b="1" dirty="0">
              <a:solidFill>
                <a:srgbClr val="FFFFFF"/>
              </a:solidFill>
            </a:endParaRPr>
          </a:p>
        </p:txBody>
      </p:sp>
      <p:sp>
        <p:nvSpPr>
          <p:cNvPr id="1051875" name="Rectangle 61"/>
          <p:cNvSpPr>
            <a:spLocks noChangeArrowheads="1"/>
          </p:cNvSpPr>
          <p:nvPr/>
        </p:nvSpPr>
        <p:spPr bwMode="auto">
          <a:xfrm>
            <a:off x="3429521" y="5781727"/>
            <a:ext cx="2315567" cy="360355"/>
          </a:xfrm>
          <a:prstGeom prst="rect">
            <a:avLst/>
          </a:prstGeom>
          <a:noFill/>
          <a:ln w="12700">
            <a:noFill/>
            <a:miter lim="800000"/>
          </a:ln>
        </p:spPr>
        <p:txBody>
          <a:bodyPr wrap="square" lIns="84138" tIns="41275" rIns="84138" bIns="41275">
            <a:spAutoFit/>
          </a:bodyPr>
          <a:p>
            <a:pPr algn="ctr" defTabSz="787400" eaLnBrk="0" hangingPunct="0">
              <a:lnSpc>
                <a:spcPct val="90000"/>
              </a:lnSpc>
            </a:pPr>
            <a:r>
              <a:rPr lang="zh-CN" altLang="en-US" sz="2000" b="1" dirty="0">
                <a:solidFill>
                  <a:srgbClr val="FFFFFF"/>
                </a:solidFill>
              </a:rPr>
              <a:t>信息化工作汇报</a:t>
            </a:r>
            <a:endParaRPr lang="zh-CN" altLang="en-US" sz="2000" b="1" dirty="0">
              <a:solidFill>
                <a:srgbClr val="FFFFFF"/>
              </a:solidFill>
            </a:endParaRPr>
          </a:p>
        </p:txBody>
      </p:sp>
      <p:sp>
        <p:nvSpPr>
          <p:cNvPr id="1051876" name="下箭头 160"/>
          <p:cNvSpPr/>
          <p:nvPr/>
        </p:nvSpPr>
        <p:spPr>
          <a:xfrm>
            <a:off x="629530" y="1215764"/>
            <a:ext cx="642998" cy="213498"/>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sp>
        <p:nvSpPr>
          <p:cNvPr id="1051877" name="下箭头 161"/>
          <p:cNvSpPr/>
          <p:nvPr/>
        </p:nvSpPr>
        <p:spPr>
          <a:xfrm>
            <a:off x="4235719" y="1230691"/>
            <a:ext cx="642998" cy="213498"/>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sp>
        <p:nvSpPr>
          <p:cNvPr id="1051878" name="下箭头 162"/>
          <p:cNvSpPr/>
          <p:nvPr/>
        </p:nvSpPr>
        <p:spPr>
          <a:xfrm>
            <a:off x="8384133" y="1247651"/>
            <a:ext cx="642998" cy="213498"/>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sp>
        <p:nvSpPr>
          <p:cNvPr id="1051879" name="下箭头 163"/>
          <p:cNvSpPr/>
          <p:nvPr/>
        </p:nvSpPr>
        <p:spPr>
          <a:xfrm rot="16200000">
            <a:off x="1137850" y="5803990"/>
            <a:ext cx="642998" cy="213498"/>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cxnSp>
        <p:nvCxnSpPr>
          <p:cNvPr id="3146229" name="直接箭头连接符 166"/>
          <p:cNvCxnSpPr>
            <a:endCxn id="1051833" idx="0"/>
          </p:cNvCxnSpPr>
          <p:nvPr/>
        </p:nvCxnSpPr>
        <p:spPr>
          <a:xfrm>
            <a:off x="6826868" y="1247651"/>
            <a:ext cx="0" cy="729993"/>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46230" name="直接箭头连接符 167"/>
          <p:cNvCxnSpPr>
            <a:endCxn id="1051828" idx="0"/>
          </p:cNvCxnSpPr>
          <p:nvPr/>
        </p:nvCxnSpPr>
        <p:spPr>
          <a:xfrm>
            <a:off x="3512840" y="1247651"/>
            <a:ext cx="8027" cy="732748"/>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46231" name="Straight Arrow Connector 76"/>
          <p:cNvCxnSpPr>
            <a:stCxn id="1051843" idx="1"/>
          </p:cNvCxnSpPr>
          <p:nvPr/>
        </p:nvCxnSpPr>
        <p:spPr>
          <a:xfrm flipH="1">
            <a:off x="7561720" y="5790571"/>
            <a:ext cx="430280" cy="1928"/>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1880" name="下箭头 174"/>
          <p:cNvSpPr/>
          <p:nvPr/>
        </p:nvSpPr>
        <p:spPr>
          <a:xfrm>
            <a:off x="4235719" y="5503922"/>
            <a:ext cx="642998" cy="213498"/>
          </a:xfrm>
          <a:prstGeom prst="down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zh-CN" altLang="en-US" sz="1600" dirty="0">
              <a:solidFill>
                <a:srgbClr val="002060"/>
              </a:solidFill>
              <a:latin typeface="华文楷体" panose="02010600040101010101" pitchFamily="2" charset="-122"/>
            </a:endParaRPr>
          </a:p>
        </p:txBody>
      </p:sp>
      <p:grpSp>
        <p:nvGrpSpPr>
          <p:cNvPr id="549" name="Group 83"/>
          <p:cNvGrpSpPr/>
          <p:nvPr/>
        </p:nvGrpSpPr>
        <p:grpSpPr>
          <a:xfrm>
            <a:off x="7452699" y="115031"/>
            <a:ext cx="2308583" cy="913341"/>
            <a:chOff x="2956118" y="1940164"/>
            <a:chExt cx="4929728" cy="1530889"/>
          </a:xfrm>
          <a:solidFill>
            <a:schemeClr val="bg1"/>
          </a:solidFill>
        </p:grpSpPr>
        <p:cxnSp>
          <p:nvCxnSpPr>
            <p:cNvPr id="3146232" name="Straight Connector 84"/>
            <p:cNvCxnSpPr>
              <a:stCxn id="1051883" idx="5"/>
              <a:endCxn id="1051884"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881" name="Oval 86"/>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882" name="Oval 87"/>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1883" name="Oval 95"/>
            <p:cNvSpPr>
              <a:spLocks noChangeArrowheads="1"/>
            </p:cNvSpPr>
            <p:nvPr/>
          </p:nvSpPr>
          <p:spPr bwMode="blackWhite">
            <a:xfrm>
              <a:off x="2956118"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项目管理风险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884" name="Oval 96"/>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885" name="Oval 103"/>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33" name="Straight Connector 110"/>
            <p:cNvCxnSpPr>
              <a:stCxn id="1051886" idx="4"/>
              <a:endCxn id="1051881"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34" name="Straight Connector 111"/>
            <p:cNvCxnSpPr>
              <a:stCxn id="1051885" idx="7"/>
              <a:endCxn id="1051882"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886" name="Oval 112"/>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552" name=""/>
        <p:cNvGrpSpPr/>
        <p:nvPr/>
      </p:nvGrpSpPr>
      <p:grpSpPr>
        <a:xfrm>
          <a:off x="0" y="0"/>
          <a:ext cx="0" cy="0"/>
          <a:chOff x="0" y="0"/>
          <a:chExt cx="0" cy="0"/>
        </a:xfrm>
      </p:grpSpPr>
      <p:sp>
        <p:nvSpPr>
          <p:cNvPr id="1051890" name="Title 1"/>
          <p:cNvSpPr>
            <a:spLocks noGrp="1"/>
          </p:cNvSpPr>
          <p:nvPr>
            <p:ph type="title"/>
          </p:nvPr>
        </p:nvSpPr>
        <p:spPr>
          <a:xfrm>
            <a:off x="162841" y="132000"/>
            <a:ext cx="7325936" cy="630000"/>
          </a:xfrm>
        </p:spPr>
        <p:txBody>
          <a:bodyPr/>
          <a:p>
            <a:r>
              <a:rPr lang="zh-CN" altLang="en-US" dirty="0"/>
              <a:t>建议某大型集团与战略合作伙伴共同设立项目群管理办公室，充分利用外部资源，解决跨组织、跨项目管理的人员和经验不足问题</a:t>
            </a:r>
            <a:endParaRPr lang="en-US" dirty="0"/>
          </a:p>
        </p:txBody>
      </p:sp>
      <p:sp>
        <p:nvSpPr>
          <p:cNvPr id="1051891" name="Rectangle 3"/>
          <p:cNvSpPr txBox="1">
            <a:spLocks noChangeArrowheads="1"/>
          </p:cNvSpPr>
          <p:nvPr/>
        </p:nvSpPr>
        <p:spPr bwMode="auto">
          <a:xfrm>
            <a:off x="372163" y="1108224"/>
            <a:ext cx="9447212" cy="623887"/>
          </a:xfrm>
          <a:prstGeom prst="rect">
            <a:avLst/>
          </a:prstGeom>
          <a:noFill/>
          <a:ln w="9525">
            <a:noFill/>
            <a:miter lim="800000"/>
          </a:ln>
        </p:spPr>
        <p:txBody>
          <a:bodyPr lIns="95787" tIns="47893" rIns="95787" bIns="47893"/>
          <a:p>
            <a:pPr defTabSz="859790" eaLnBrk="0" hangingPunct="0">
              <a:spcBef>
                <a:spcPct val="20000"/>
              </a:spcBef>
            </a:pPr>
            <a:r>
              <a:rPr lang="zh-CN" altLang="en-US" sz="1500" b="1" kern="0" dirty="0">
                <a:solidFill>
                  <a:srgbClr val="000000"/>
                </a:solidFill>
                <a:latin typeface="华文楷体" panose="02010600040101010101" pitchFamily="2" charset="-122"/>
              </a:rPr>
              <a:t> 规划实施管理服务（</a:t>
            </a:r>
            <a:r>
              <a:rPr lang="en-US" altLang="zh-CN" sz="1500" b="1" kern="0" dirty="0">
                <a:solidFill>
                  <a:srgbClr val="000000"/>
                </a:solidFill>
                <a:latin typeface="华文楷体" panose="02010600040101010101" pitchFamily="2" charset="-122"/>
              </a:rPr>
              <a:t>PIM</a:t>
            </a:r>
            <a:r>
              <a:rPr lang="zh-CN" altLang="en-US" sz="1500" b="1" kern="0" dirty="0">
                <a:solidFill>
                  <a:srgbClr val="000000"/>
                </a:solidFill>
                <a:latin typeface="华文楷体" panose="02010600040101010101" pitchFamily="2" charset="-122"/>
              </a:rPr>
              <a:t>）</a:t>
            </a:r>
            <a:r>
              <a:rPr lang="en-US" altLang="zh-CN" sz="1500" b="1" kern="0" dirty="0">
                <a:solidFill>
                  <a:srgbClr val="000000"/>
                </a:solidFill>
                <a:latin typeface="华文楷体" panose="02010600040101010101" pitchFamily="2" charset="-122"/>
              </a:rPr>
              <a:t> </a:t>
            </a:r>
            <a:r>
              <a:rPr lang="zh-CN" altLang="en-US" sz="1500" b="1" kern="0" dirty="0">
                <a:solidFill>
                  <a:srgbClr val="000000"/>
                </a:solidFill>
                <a:latin typeface="华文楷体" panose="02010600040101010101" pitchFamily="2" charset="-122"/>
              </a:rPr>
              <a:t>是管理咨询公司提供的一种保障</a:t>
            </a:r>
            <a:r>
              <a:rPr lang="en-US" altLang="zh-CN" sz="1500" b="1" kern="0" dirty="0">
                <a:solidFill>
                  <a:srgbClr val="000000"/>
                </a:solidFill>
                <a:latin typeface="华文楷体" panose="02010600040101010101" pitchFamily="2" charset="-122"/>
              </a:rPr>
              <a:t>IT</a:t>
            </a:r>
            <a:r>
              <a:rPr lang="zh-CN" altLang="en-US" sz="1500" b="1" kern="0" dirty="0">
                <a:solidFill>
                  <a:srgbClr val="000000"/>
                </a:solidFill>
                <a:latin typeface="华文楷体" panose="02010600040101010101" pitchFamily="2" charset="-122"/>
              </a:rPr>
              <a:t>规划</a:t>
            </a:r>
            <a:r>
              <a:rPr lang="en-US" altLang="zh-CN" sz="1500" b="1" kern="0" dirty="0">
                <a:solidFill>
                  <a:srgbClr val="000000"/>
                </a:solidFill>
                <a:latin typeface="华文楷体" panose="02010600040101010101" pitchFamily="2" charset="-122"/>
              </a:rPr>
              <a:t>/</a:t>
            </a:r>
            <a:r>
              <a:rPr lang="zh-CN" altLang="en-US" sz="1500" b="1" kern="0" dirty="0">
                <a:solidFill>
                  <a:srgbClr val="000000"/>
                </a:solidFill>
                <a:latin typeface="华文楷体" panose="02010600040101010101" pitchFamily="2" charset="-122"/>
              </a:rPr>
              <a:t>方案落地的服务，其目的是在业务与</a:t>
            </a:r>
            <a:r>
              <a:rPr lang="en-US" altLang="zh-CN" sz="1500" b="1" kern="0" dirty="0">
                <a:solidFill>
                  <a:srgbClr val="000000"/>
                </a:solidFill>
                <a:latin typeface="华文楷体" panose="02010600040101010101" pitchFamily="2" charset="-122"/>
              </a:rPr>
              <a:t>IT</a:t>
            </a:r>
            <a:r>
              <a:rPr lang="zh-CN" altLang="en-US" sz="1500" b="1" kern="0" dirty="0">
                <a:solidFill>
                  <a:srgbClr val="000000"/>
                </a:solidFill>
                <a:latin typeface="华文楷体" panose="02010600040101010101" pitchFamily="2" charset="-122"/>
              </a:rPr>
              <a:t>、技术与管理之间建立有效的协同机制，对项目群提供专业的管理，从整体上确保</a:t>
            </a:r>
            <a:r>
              <a:rPr lang="en-US" altLang="zh-CN" sz="1500" b="1" kern="0" dirty="0">
                <a:solidFill>
                  <a:srgbClr val="000000"/>
                </a:solidFill>
                <a:latin typeface="华文楷体" panose="02010600040101010101" pitchFamily="2" charset="-122"/>
              </a:rPr>
              <a:t>IT</a:t>
            </a:r>
            <a:r>
              <a:rPr lang="zh-CN" altLang="en-US" sz="1500" b="1" kern="0" dirty="0">
                <a:solidFill>
                  <a:srgbClr val="000000"/>
                </a:solidFill>
                <a:latin typeface="华文楷体" panose="02010600040101010101" pitchFamily="2" charset="-122"/>
              </a:rPr>
              <a:t>规划</a:t>
            </a:r>
            <a:r>
              <a:rPr lang="en-US" altLang="zh-CN" sz="1500" b="1" kern="0" dirty="0">
                <a:solidFill>
                  <a:srgbClr val="000000"/>
                </a:solidFill>
                <a:latin typeface="华文楷体" panose="02010600040101010101" pitchFamily="2" charset="-122"/>
              </a:rPr>
              <a:t>/</a:t>
            </a:r>
            <a:r>
              <a:rPr lang="zh-CN" altLang="en-US" sz="1500" b="1" kern="0" dirty="0">
                <a:solidFill>
                  <a:srgbClr val="000000"/>
                </a:solidFill>
                <a:latin typeface="华文楷体" panose="02010600040101010101" pitchFamily="2" charset="-122"/>
              </a:rPr>
              <a:t>方案目标的实现。</a:t>
            </a:r>
            <a:endParaRPr lang="zh-CN" altLang="en-US" sz="1500" b="1" kern="0" dirty="0">
              <a:solidFill>
                <a:srgbClr val="000000"/>
              </a:solidFill>
              <a:latin typeface="华文楷体" panose="02010600040101010101" pitchFamily="2" charset="-122"/>
            </a:endParaRPr>
          </a:p>
        </p:txBody>
      </p:sp>
      <p:grpSp>
        <p:nvGrpSpPr>
          <p:cNvPr id="553" name="Group 120"/>
          <p:cNvGrpSpPr/>
          <p:nvPr/>
        </p:nvGrpSpPr>
        <p:grpSpPr bwMode="auto">
          <a:xfrm>
            <a:off x="419788" y="1714649"/>
            <a:ext cx="3414712" cy="2005012"/>
            <a:chOff x="-3810000" y="1733303"/>
            <a:chExt cx="5460392" cy="2004520"/>
          </a:xfrm>
        </p:grpSpPr>
        <p:sp>
          <p:nvSpPr>
            <p:cNvPr id="1051892" name="Rectangle 31"/>
            <p:cNvSpPr>
              <a:spLocks noChangeArrowheads="1"/>
            </p:cNvSpPr>
            <p:nvPr/>
          </p:nvSpPr>
          <p:spPr bwMode="auto">
            <a:xfrm>
              <a:off x="-3810000" y="1733303"/>
              <a:ext cx="5460392" cy="418997"/>
            </a:xfrm>
            <a:prstGeom prst="rect">
              <a:avLst/>
            </a:prstGeom>
            <a:solidFill>
              <a:srgbClr val="92D400"/>
            </a:solidFill>
            <a:ln w="6350" algn="ctr">
              <a:noFill/>
              <a:miter lim="800000"/>
            </a:ln>
            <a:effectLst/>
          </p:spPr>
          <p:txBody>
            <a:bodyPr lIns="0" tIns="0" rIns="0" bIns="0" anchor="ctr"/>
            <a:p>
              <a:pPr defTabSz="859790"/>
              <a:r>
                <a:rPr lang="zh-CN" altLang="en-US" b="1" kern="0" dirty="0">
                  <a:solidFill>
                    <a:srgbClr val="FFFFFF"/>
                  </a:solidFill>
                  <a:latin typeface="华文楷体" panose="02010600040101010101" pitchFamily="2" charset="-122"/>
                </a:rPr>
                <a:t> 规划实施管理服务（</a:t>
              </a:r>
              <a:r>
                <a:rPr lang="en-US" altLang="zh-CN" b="1" kern="0" dirty="0">
                  <a:solidFill>
                    <a:srgbClr val="FFFFFF"/>
                  </a:solidFill>
                  <a:latin typeface="华文楷体" panose="02010600040101010101" pitchFamily="2" charset="-122"/>
                </a:rPr>
                <a:t>PIM</a:t>
              </a:r>
              <a:r>
                <a:rPr lang="zh-CN" altLang="en-US" b="1" kern="0" dirty="0">
                  <a:solidFill>
                    <a:srgbClr val="FFFFFF"/>
                  </a:solidFill>
                  <a:latin typeface="华文楷体" panose="02010600040101010101" pitchFamily="2" charset="-122"/>
                </a:rPr>
                <a:t>）</a:t>
              </a:r>
              <a:endParaRPr lang="zh-CN" altLang="en-US" b="1" kern="0" dirty="0">
                <a:solidFill>
                  <a:srgbClr val="FFFFFF"/>
                </a:solidFill>
                <a:latin typeface="华文楷体" panose="02010600040101010101" pitchFamily="2" charset="-122"/>
              </a:endParaRPr>
            </a:p>
          </p:txBody>
        </p:sp>
        <p:sp>
          <p:nvSpPr>
            <p:cNvPr id="1051893" name="Rectangle 32"/>
            <p:cNvSpPr>
              <a:spLocks noChangeArrowheads="1"/>
            </p:cNvSpPr>
            <p:nvPr/>
          </p:nvSpPr>
          <p:spPr bwMode="auto">
            <a:xfrm>
              <a:off x="-3810000" y="2228481"/>
              <a:ext cx="5460392" cy="1509342"/>
            </a:xfrm>
            <a:prstGeom prst="rect">
              <a:avLst/>
            </a:prstGeom>
            <a:solidFill>
              <a:srgbClr val="FFFFFF"/>
            </a:solidFill>
            <a:ln w="6350" algn="ctr">
              <a:noFill/>
              <a:miter lim="800000"/>
            </a:ln>
            <a:effectLst/>
          </p:spPr>
          <p:txBody>
            <a:bodyPr lIns="37711" tIns="0" rIns="0" bIns="0"/>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涵盖信息化实施整个过程，并与规划和运行进行有效衔接；</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在实施过程中协调多方（业务</a:t>
              </a:r>
              <a:r>
                <a:rPr lang="en-US" altLang="zh-CN" sz="1400" kern="0" dirty="0">
                  <a:solidFill>
                    <a:srgbClr val="000000"/>
                  </a:solidFill>
                  <a:latin typeface="华文楷体" panose="02010600040101010101" pitchFamily="2" charset="-122"/>
                </a:rPr>
                <a:t>/IT/</a:t>
              </a:r>
              <a:r>
                <a:rPr lang="zh-CN" altLang="en-US" sz="1400" kern="0" dirty="0">
                  <a:solidFill>
                    <a:srgbClr val="000000"/>
                  </a:solidFill>
                  <a:latin typeface="华文楷体" panose="02010600040101010101" pitchFamily="2" charset="-122"/>
                </a:rPr>
                <a:t>厂商</a:t>
              </a:r>
              <a:r>
                <a:rPr lang="en-US" altLang="zh-CN" sz="1400" kern="0" dirty="0">
                  <a:solidFill>
                    <a:srgbClr val="000000"/>
                  </a:solidFill>
                  <a:latin typeface="华文楷体" panose="02010600040101010101" pitchFamily="2" charset="-122"/>
                </a:rPr>
                <a:t>/</a:t>
              </a:r>
              <a:r>
                <a:rPr lang="zh-CN" altLang="en-US" sz="1400" kern="0" dirty="0">
                  <a:solidFill>
                    <a:srgbClr val="000000"/>
                  </a:solidFill>
                  <a:latin typeface="华文楷体" panose="02010600040101010101" pitchFamily="2" charset="-122"/>
                </a:rPr>
                <a:t>外包商）关系；</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由专业服务提供商的</a:t>
              </a:r>
              <a:r>
                <a:rPr lang="en-US" altLang="zh-CN" sz="1400" kern="0" dirty="0">
                  <a:solidFill>
                    <a:srgbClr val="000000"/>
                  </a:solidFill>
                  <a:latin typeface="华文楷体" panose="02010600040101010101" pitchFamily="2" charset="-122"/>
                </a:rPr>
                <a:t>IT</a:t>
              </a:r>
              <a:r>
                <a:rPr lang="zh-CN" altLang="en-US" sz="1400" kern="0" dirty="0">
                  <a:solidFill>
                    <a:srgbClr val="000000"/>
                  </a:solidFill>
                  <a:latin typeface="华文楷体" panose="02010600040101010101" pitchFamily="2" charset="-122"/>
                </a:rPr>
                <a:t>管理、业务咨询和技术咨询团队提供；</a:t>
              </a:r>
              <a:endParaRPr lang="zh-CN" altLang="en-US" sz="1400" kern="0" dirty="0">
                <a:solidFill>
                  <a:srgbClr val="000000"/>
                </a:solidFill>
                <a:latin typeface="华文楷体" panose="02010600040101010101" pitchFamily="2" charset="-122"/>
              </a:endParaRPr>
            </a:p>
          </p:txBody>
        </p:sp>
      </p:grpSp>
      <p:grpSp>
        <p:nvGrpSpPr>
          <p:cNvPr id="554" name="Group 135"/>
          <p:cNvGrpSpPr/>
          <p:nvPr/>
        </p:nvGrpSpPr>
        <p:grpSpPr bwMode="auto">
          <a:xfrm>
            <a:off x="4028175" y="1781324"/>
            <a:ext cx="5562600" cy="4672012"/>
            <a:chOff x="3210730" y="1573584"/>
            <a:chExt cx="5755609" cy="4672296"/>
          </a:xfrm>
        </p:grpSpPr>
        <p:sp>
          <p:nvSpPr>
            <p:cNvPr id="1051894" name="矩形 6"/>
            <p:cNvSpPr/>
            <p:nvPr/>
          </p:nvSpPr>
          <p:spPr>
            <a:xfrm>
              <a:off x="3210730" y="1573584"/>
              <a:ext cx="5755609" cy="4672296"/>
            </a:xfrm>
            <a:prstGeom prst="rect">
              <a:avLst/>
            </a:prstGeom>
            <a:solidFill>
              <a:srgbClr val="FFFFFF">
                <a:lumMod val="95000"/>
              </a:srgbClr>
            </a:solidFill>
            <a:ln w="25400" cap="flat" cmpd="sng" algn="ctr">
              <a:noFill/>
              <a:prstDash val="solid"/>
            </a:ln>
            <a:effectLst>
              <a:outerShdw blurRad="50800" dist="38100" dir="2700000" algn="tl" rotWithShape="0">
                <a:prstClr val="black">
                  <a:alpha val="40000"/>
                </a:prstClr>
              </a:outerShdw>
            </a:effectLst>
          </p:spPr>
          <p:txBody>
            <a:bodyPr lIns="101901" tIns="50950" rIns="101901" bIns="50950" anchor="ctr"/>
            <a:p>
              <a:pPr defTabSz="859790"/>
              <a:endParaRPr lang="zh-CN" altLang="en-US" sz="1700" kern="0" dirty="0">
                <a:solidFill>
                  <a:srgbClr val="FFFFFF"/>
                </a:solidFill>
                <a:latin typeface="华文楷体" panose="02010600040101010101" pitchFamily="2" charset="-122"/>
              </a:endParaRPr>
            </a:p>
          </p:txBody>
        </p:sp>
        <p:sp>
          <p:nvSpPr>
            <p:cNvPr id="1051895" name="矩形 7"/>
            <p:cNvSpPr>
              <a:spLocks noChangeArrowheads="1"/>
            </p:cNvSpPr>
            <p:nvPr/>
          </p:nvSpPr>
          <p:spPr bwMode="auto">
            <a:xfrm>
              <a:off x="3572098" y="3969267"/>
              <a:ext cx="5254622" cy="2232161"/>
            </a:xfrm>
            <a:prstGeom prst="rect">
              <a:avLst/>
            </a:prstGeom>
            <a:solidFill>
              <a:srgbClr val="BFBFBF"/>
            </a:solidFill>
            <a:ln>
              <a:noFill/>
            </a:ln>
          </p:spPr>
          <p:txBody>
            <a:bodyPr lIns="101901" tIns="50950" rIns="101901" bIns="50950" anchor="ctr"/>
            <a:lstStyle>
              <a:lvl1pPr defTabSz="859155" eaLnBrk="0" hangingPunct="0">
                <a:spcAft>
                  <a:spcPts val="300"/>
                </a:spcAft>
                <a:buFont typeface="Arial" panose="020B0604020202020204" pitchFamily="34" charset="0"/>
                <a:defRPr>
                  <a:solidFill>
                    <a:schemeClr val="accent1"/>
                  </a:solidFill>
                  <a:latin typeface="Arial" panose="020B0604020202020204" pitchFamily="34" charset="0"/>
                </a:defRPr>
              </a:lvl1pPr>
              <a:lvl2pPr marL="180975" indent="-18097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2pPr>
              <a:lvl3pPr marL="355600" indent="-17335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3pPr>
              <a:lvl4pPr marL="538480" indent="-180975"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4pPr>
              <a:lvl5pPr marL="711200" indent="-171450"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5pPr>
              <a:lvl6pPr marL="11684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6pPr>
              <a:lvl7pPr marL="16256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7pPr>
              <a:lvl8pPr marL="20828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8pPr>
              <a:lvl9pPr marL="25400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9pPr>
            </a:lstStyle>
            <a:p>
              <a:pPr algn="ctr" eaLnBrk="1" hangingPunct="1">
                <a:spcAft>
                  <a:spcPct val="0"/>
                </a:spcAft>
                <a:buFontTx/>
                <a:buNone/>
              </a:pPr>
              <a:endParaRPr lang="zh-CN" altLang="en-US" sz="1100">
                <a:solidFill>
                  <a:srgbClr val="7F7F7F"/>
                </a:solidFill>
                <a:latin typeface="华文楷体" panose="02010600040101010101" pitchFamily="2" charset="-122"/>
              </a:endParaRPr>
            </a:p>
          </p:txBody>
        </p:sp>
        <p:sp>
          <p:nvSpPr>
            <p:cNvPr id="1051896" name="矩形 8"/>
            <p:cNvSpPr>
              <a:spLocks noChangeArrowheads="1"/>
            </p:cNvSpPr>
            <p:nvPr/>
          </p:nvSpPr>
          <p:spPr bwMode="auto">
            <a:xfrm>
              <a:off x="3572098" y="1702179"/>
              <a:ext cx="5254622" cy="919219"/>
            </a:xfrm>
            <a:prstGeom prst="rect">
              <a:avLst/>
            </a:prstGeom>
            <a:solidFill>
              <a:srgbClr val="BFBFBF"/>
            </a:solidFill>
            <a:ln>
              <a:noFill/>
            </a:ln>
          </p:spPr>
          <p:txBody>
            <a:bodyPr lIns="101901" tIns="50950" rIns="101901" bIns="50950" anchor="ctr"/>
            <a:lstStyle>
              <a:lvl1pPr defTabSz="859155" eaLnBrk="0" hangingPunct="0">
                <a:spcAft>
                  <a:spcPts val="300"/>
                </a:spcAft>
                <a:buFont typeface="Arial" panose="020B0604020202020204" pitchFamily="34" charset="0"/>
                <a:defRPr>
                  <a:solidFill>
                    <a:schemeClr val="accent1"/>
                  </a:solidFill>
                  <a:latin typeface="Arial" panose="020B0604020202020204" pitchFamily="34" charset="0"/>
                </a:defRPr>
              </a:lvl1pPr>
              <a:lvl2pPr marL="180975" indent="-18097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2pPr>
              <a:lvl3pPr marL="355600" indent="-17335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3pPr>
              <a:lvl4pPr marL="538480" indent="-180975"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4pPr>
              <a:lvl5pPr marL="711200" indent="-171450"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5pPr>
              <a:lvl6pPr marL="11684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6pPr>
              <a:lvl7pPr marL="16256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7pPr>
              <a:lvl8pPr marL="20828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8pPr>
              <a:lvl9pPr marL="25400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9pPr>
            </a:lstStyle>
            <a:p>
              <a:pPr algn="ctr" eaLnBrk="1" hangingPunct="1">
                <a:spcAft>
                  <a:spcPct val="0"/>
                </a:spcAft>
                <a:buFontTx/>
                <a:buNone/>
              </a:pPr>
              <a:endParaRPr lang="zh-CN" altLang="en-US" sz="1200">
                <a:solidFill>
                  <a:srgbClr val="FFFFFF"/>
                </a:solidFill>
                <a:latin typeface="华文楷体" panose="02010600040101010101" pitchFamily="2" charset="-122"/>
              </a:endParaRPr>
            </a:p>
          </p:txBody>
        </p:sp>
        <p:sp>
          <p:nvSpPr>
            <p:cNvPr id="1051897" name="矩形 10"/>
            <p:cNvSpPr/>
            <p:nvPr/>
          </p:nvSpPr>
          <p:spPr>
            <a:xfrm>
              <a:off x="4759686" y="2291178"/>
              <a:ext cx="1102172" cy="268303"/>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顶层设计</a:t>
              </a:r>
              <a:endParaRPr lang="zh-CN" altLang="en-US" sz="1200" kern="0" dirty="0">
                <a:solidFill>
                  <a:srgbClr val="FFFFFF"/>
                </a:solidFill>
                <a:latin typeface="华文楷体" panose="02010600040101010101" pitchFamily="2" charset="-122"/>
              </a:endParaRPr>
            </a:p>
          </p:txBody>
        </p:sp>
        <p:sp>
          <p:nvSpPr>
            <p:cNvPr id="1051898" name="矩形 11"/>
            <p:cNvSpPr/>
            <p:nvPr/>
          </p:nvSpPr>
          <p:spPr>
            <a:xfrm>
              <a:off x="6030307" y="2291178"/>
              <a:ext cx="1103815" cy="268303"/>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跨项目管理</a:t>
              </a:r>
              <a:endParaRPr lang="zh-CN" altLang="en-US" sz="1200" kern="0" dirty="0">
                <a:solidFill>
                  <a:srgbClr val="FFFFFF"/>
                </a:solidFill>
                <a:latin typeface="华文楷体" panose="02010600040101010101" pitchFamily="2" charset="-122"/>
              </a:endParaRPr>
            </a:p>
          </p:txBody>
        </p:sp>
        <p:sp>
          <p:nvSpPr>
            <p:cNvPr id="1051899" name="矩形 12"/>
            <p:cNvSpPr>
              <a:spLocks noChangeArrowheads="1"/>
            </p:cNvSpPr>
            <p:nvPr/>
          </p:nvSpPr>
          <p:spPr bwMode="auto">
            <a:xfrm>
              <a:off x="3572098" y="2899227"/>
              <a:ext cx="5254622" cy="757284"/>
            </a:xfrm>
            <a:prstGeom prst="rect">
              <a:avLst/>
            </a:prstGeom>
            <a:solidFill>
              <a:srgbClr val="BFBFBF"/>
            </a:solidFill>
            <a:ln>
              <a:noFill/>
            </a:ln>
          </p:spPr>
          <p:txBody>
            <a:bodyPr lIns="101901" tIns="50950" rIns="101901" bIns="50950" anchor="ctr"/>
            <a:lstStyle>
              <a:lvl1pPr defTabSz="859155" eaLnBrk="0" hangingPunct="0">
                <a:spcAft>
                  <a:spcPts val="300"/>
                </a:spcAft>
                <a:buFont typeface="Arial" panose="020B0604020202020204" pitchFamily="34" charset="0"/>
                <a:defRPr>
                  <a:solidFill>
                    <a:schemeClr val="accent1"/>
                  </a:solidFill>
                  <a:latin typeface="Arial" panose="020B0604020202020204" pitchFamily="34" charset="0"/>
                </a:defRPr>
              </a:lvl1pPr>
              <a:lvl2pPr marL="180975" indent="-18097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2pPr>
              <a:lvl3pPr marL="355600" indent="-173355" defTabSz="859155" eaLnBrk="0" hangingPunct="0">
                <a:spcAft>
                  <a:spcPts val="300"/>
                </a:spcAft>
                <a:buFont typeface="Arial" panose="020B0604020202020204" pitchFamily="34" charset="0"/>
                <a:buChar char="‒"/>
                <a:defRPr>
                  <a:solidFill>
                    <a:schemeClr val="accent1"/>
                  </a:solidFill>
                  <a:latin typeface="Arial" panose="020B0604020202020204" pitchFamily="34" charset="0"/>
                </a:defRPr>
              </a:lvl3pPr>
              <a:lvl4pPr marL="538480" indent="-180975"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4pPr>
              <a:lvl5pPr marL="711200" indent="-171450" defTabSz="859155" eaLnBrk="0" hangingPunct="0">
                <a:spcAft>
                  <a:spcPts val="300"/>
                </a:spcAft>
                <a:buFont typeface="Arial" panose="020B0604020202020204" pitchFamily="34" charset="0"/>
                <a:buChar char="‒"/>
                <a:defRPr sz="1600">
                  <a:solidFill>
                    <a:schemeClr val="accent1"/>
                  </a:solidFill>
                  <a:latin typeface="Arial" panose="020B0604020202020204" pitchFamily="34" charset="0"/>
                </a:defRPr>
              </a:lvl5pPr>
              <a:lvl6pPr marL="11684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6pPr>
              <a:lvl7pPr marL="16256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7pPr>
              <a:lvl8pPr marL="20828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8pPr>
              <a:lvl9pPr marL="2540000" indent="-171450" defTabSz="859155" eaLnBrk="0" fontAlgn="base" hangingPunct="0">
                <a:spcBef>
                  <a:spcPct val="0"/>
                </a:spcBef>
                <a:spcAft>
                  <a:spcPts val="300"/>
                </a:spcAft>
                <a:buFont typeface="Arial" panose="020B0604020202020204" pitchFamily="34" charset="0"/>
                <a:buChar char="‒"/>
                <a:defRPr sz="1600">
                  <a:solidFill>
                    <a:schemeClr val="accent1"/>
                  </a:solidFill>
                  <a:latin typeface="Arial" panose="020B0604020202020204" pitchFamily="34" charset="0"/>
                </a:defRPr>
              </a:lvl9pPr>
            </a:lstStyle>
            <a:p>
              <a:pPr algn="ctr" eaLnBrk="1" hangingPunct="1">
                <a:spcAft>
                  <a:spcPct val="0"/>
                </a:spcAft>
                <a:buFontTx/>
                <a:buNone/>
              </a:pPr>
              <a:endParaRPr lang="zh-CN" altLang="en-US" sz="1200">
                <a:solidFill>
                  <a:srgbClr val="FFFFFF"/>
                </a:solidFill>
                <a:latin typeface="华文楷体" panose="02010600040101010101" pitchFamily="2" charset="-122"/>
              </a:endParaRPr>
            </a:p>
          </p:txBody>
        </p:sp>
        <p:sp>
          <p:nvSpPr>
            <p:cNvPr id="1051900" name="矩形 13"/>
            <p:cNvSpPr/>
            <p:nvPr/>
          </p:nvSpPr>
          <p:spPr>
            <a:xfrm>
              <a:off x="3874333" y="3229447"/>
              <a:ext cx="785154" cy="338159"/>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方案规范一致</a:t>
              </a:r>
              <a:endParaRPr lang="zh-CN" altLang="en-US" sz="1200" kern="0" dirty="0">
                <a:solidFill>
                  <a:srgbClr val="FFFFFF"/>
                </a:solidFill>
                <a:latin typeface="华文楷体" panose="02010600040101010101" pitchFamily="2" charset="-122"/>
              </a:endParaRPr>
            </a:p>
          </p:txBody>
        </p:sp>
        <p:sp>
          <p:nvSpPr>
            <p:cNvPr id="1051901" name="矩形 14"/>
            <p:cNvSpPr/>
            <p:nvPr/>
          </p:nvSpPr>
          <p:spPr>
            <a:xfrm>
              <a:off x="5838862" y="3229447"/>
              <a:ext cx="783512" cy="338159"/>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发布规范一致</a:t>
              </a:r>
              <a:endParaRPr lang="zh-CN" altLang="en-US" sz="1200" kern="0" dirty="0">
                <a:solidFill>
                  <a:srgbClr val="FFFFFF"/>
                </a:solidFill>
                <a:latin typeface="华文楷体" panose="02010600040101010101" pitchFamily="2" charset="-122"/>
              </a:endParaRPr>
            </a:p>
          </p:txBody>
        </p:sp>
        <p:sp>
          <p:nvSpPr>
            <p:cNvPr id="1051902" name="矩形 15"/>
            <p:cNvSpPr/>
            <p:nvPr/>
          </p:nvSpPr>
          <p:spPr>
            <a:xfrm>
              <a:off x="4856598" y="3229447"/>
              <a:ext cx="783512" cy="338159"/>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测试规范一致</a:t>
              </a:r>
              <a:endParaRPr lang="zh-CN" altLang="en-US" sz="1200" kern="0" dirty="0">
                <a:solidFill>
                  <a:srgbClr val="FFFFFF"/>
                </a:solidFill>
                <a:latin typeface="华文楷体" panose="02010600040101010101" pitchFamily="2" charset="-122"/>
              </a:endParaRPr>
            </a:p>
          </p:txBody>
        </p:sp>
        <p:sp>
          <p:nvSpPr>
            <p:cNvPr id="1051903" name="矩形 17"/>
            <p:cNvSpPr/>
            <p:nvPr/>
          </p:nvSpPr>
          <p:spPr>
            <a:xfrm>
              <a:off x="4766256" y="1799023"/>
              <a:ext cx="3604865" cy="338158"/>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项目群管理办公室</a:t>
              </a:r>
              <a:endParaRPr lang="zh-CN" altLang="en-US" sz="1200" kern="0" dirty="0">
                <a:solidFill>
                  <a:srgbClr val="FFFFFF"/>
                </a:solidFill>
                <a:latin typeface="华文楷体" panose="02010600040101010101" pitchFamily="2" charset="-122"/>
              </a:endParaRPr>
            </a:p>
          </p:txBody>
        </p:sp>
        <p:cxnSp>
          <p:nvCxnSpPr>
            <p:cNvPr id="3146235" name="直接箭头连接符 18"/>
            <p:cNvCxnSpPr>
              <a:cxnSpLocks noChangeShapeType="1"/>
            </p:cNvCxnSpPr>
            <p:nvPr/>
          </p:nvCxnSpPr>
          <p:spPr bwMode="auto">
            <a:xfrm>
              <a:off x="5310955" y="2136045"/>
              <a:ext cx="1" cy="168599"/>
            </a:xfrm>
            <a:prstGeom prst="straightConnector1">
              <a:avLst/>
            </a:prstGeom>
            <a:noFill/>
            <a:ln w="25400" algn="ctr">
              <a:solidFill>
                <a:srgbClr val="002776"/>
              </a:solidFill>
              <a:round/>
              <a:tailEnd type="triangle" w="med" len="med"/>
            </a:ln>
          </p:spPr>
        </p:cxnSp>
        <p:cxnSp>
          <p:nvCxnSpPr>
            <p:cNvPr id="3146236" name="直接箭头连接符 19"/>
            <p:cNvCxnSpPr>
              <a:cxnSpLocks noChangeShapeType="1"/>
            </p:cNvCxnSpPr>
            <p:nvPr/>
          </p:nvCxnSpPr>
          <p:spPr bwMode="auto">
            <a:xfrm>
              <a:off x="6596204" y="2112606"/>
              <a:ext cx="1" cy="168599"/>
            </a:xfrm>
            <a:prstGeom prst="straightConnector1">
              <a:avLst/>
            </a:prstGeom>
            <a:noFill/>
            <a:ln w="25400" algn="ctr">
              <a:solidFill>
                <a:srgbClr val="002776"/>
              </a:solidFill>
              <a:round/>
              <a:tailEnd type="triangle" w="med" len="med"/>
            </a:ln>
          </p:spPr>
        </p:cxnSp>
        <p:sp>
          <p:nvSpPr>
            <p:cNvPr id="1051904" name="TextBox 148"/>
            <p:cNvSpPr txBox="1">
              <a:spLocks noChangeArrowheads="1"/>
            </p:cNvSpPr>
            <p:nvPr/>
          </p:nvSpPr>
          <p:spPr bwMode="auto">
            <a:xfrm>
              <a:off x="3551881" y="2918580"/>
              <a:ext cx="1540698" cy="230832"/>
            </a:xfrm>
            <a:prstGeom prst="rect">
              <a:avLst/>
            </a:prstGeom>
            <a:noFill/>
            <a:ln>
              <a:noFill/>
            </a:ln>
          </p:spPr>
          <p:txBody>
            <a:bodyPr lIns="0" tIns="0" rIns="0" bIns="0">
              <a:spAutoFit/>
            </a:bodyPr>
            <a:p>
              <a:pPr>
                <a:spcAft>
                  <a:spcPts val="315"/>
                </a:spcAft>
              </a:pPr>
              <a:r>
                <a:rPr lang="zh-CN" altLang="en-US" sz="1500" b="1">
                  <a:solidFill>
                    <a:srgbClr val="002776"/>
                  </a:solidFill>
                  <a:latin typeface="华文楷体" panose="02010600040101010101" pitchFamily="2" charset="-122"/>
                </a:rPr>
                <a:t>规范管理层面</a:t>
              </a:r>
              <a:endParaRPr lang="zh-CN" altLang="en-US" sz="1500" b="1">
                <a:solidFill>
                  <a:srgbClr val="002776"/>
                </a:solidFill>
                <a:latin typeface="华文楷体" panose="02010600040101010101" pitchFamily="2" charset="-122"/>
              </a:endParaRPr>
            </a:p>
          </p:txBody>
        </p:sp>
        <p:sp>
          <p:nvSpPr>
            <p:cNvPr id="1051905" name="矩形 21"/>
            <p:cNvSpPr/>
            <p:nvPr/>
          </p:nvSpPr>
          <p:spPr>
            <a:xfrm>
              <a:off x="6819484" y="3229447"/>
              <a:ext cx="783511" cy="338159"/>
            </a:xfrm>
            <a:prstGeom prst="rect">
              <a:avLst/>
            </a:prstGeom>
            <a:solidFill>
              <a:srgbClr val="00B0F0"/>
            </a:solidFill>
            <a:ln w="25400" cap="flat" cmpd="sng" algn="ctr">
              <a:noFill/>
              <a:prstDash val="solid"/>
            </a:ln>
            <a:effectLst/>
          </p:spPr>
          <p:txBody>
            <a:bodyPr lIns="101901" tIns="50950" rIns="101901" bIns="50950" anchor="ctr"/>
            <a:p>
              <a:pPr algn="ctr" defTabSz="859790"/>
              <a:r>
                <a:rPr lang="zh-CN" altLang="en-US" sz="1200" kern="0" dirty="0">
                  <a:solidFill>
                    <a:srgbClr val="FFFFFF"/>
                  </a:solidFill>
                  <a:latin typeface="华文楷体" panose="02010600040101010101" pitchFamily="2" charset="-122"/>
                </a:rPr>
                <a:t>运维规范一致</a:t>
              </a:r>
              <a:endParaRPr lang="zh-CN" altLang="en-US" sz="1200" kern="0" dirty="0">
                <a:solidFill>
                  <a:srgbClr val="FFFFFF"/>
                </a:solidFill>
                <a:latin typeface="华文楷体" panose="02010600040101010101" pitchFamily="2" charset="-122"/>
              </a:endParaRPr>
            </a:p>
          </p:txBody>
        </p:sp>
        <p:cxnSp>
          <p:nvCxnSpPr>
            <p:cNvPr id="3146237" name="直接箭头连接符 22"/>
            <p:cNvCxnSpPr>
              <a:cxnSpLocks noChangeShapeType="1"/>
              <a:stCxn id="1051896" idx="2"/>
              <a:endCxn id="1051899" idx="0"/>
            </p:cNvCxnSpPr>
            <p:nvPr/>
          </p:nvCxnSpPr>
          <p:spPr bwMode="auto">
            <a:xfrm>
              <a:off x="6198922" y="2621811"/>
              <a:ext cx="0" cy="277789"/>
            </a:xfrm>
            <a:prstGeom prst="straightConnector1">
              <a:avLst/>
            </a:prstGeom>
            <a:noFill/>
            <a:ln w="25400" algn="ctr">
              <a:solidFill>
                <a:srgbClr val="002776"/>
              </a:solidFill>
              <a:round/>
              <a:tailEnd type="triangle" w="med" len="med"/>
            </a:ln>
          </p:spPr>
        </p:cxnSp>
        <p:sp>
          <p:nvSpPr>
            <p:cNvPr id="1051906" name="TextBox 223"/>
            <p:cNvSpPr txBox="1">
              <a:spLocks noChangeArrowheads="1"/>
            </p:cNvSpPr>
            <p:nvPr/>
          </p:nvSpPr>
          <p:spPr bwMode="auto">
            <a:xfrm>
              <a:off x="3551881" y="4013611"/>
              <a:ext cx="1304712" cy="230832"/>
            </a:xfrm>
            <a:prstGeom prst="rect">
              <a:avLst/>
            </a:prstGeom>
            <a:noFill/>
            <a:ln>
              <a:noFill/>
            </a:ln>
          </p:spPr>
          <p:txBody>
            <a:bodyPr lIns="0" tIns="0" rIns="0" bIns="0">
              <a:spAutoFit/>
            </a:bodyPr>
            <a:p>
              <a:pPr>
                <a:spcAft>
                  <a:spcPts val="315"/>
                </a:spcAft>
              </a:pPr>
              <a:r>
                <a:rPr lang="zh-CN" altLang="en-US" sz="1500" b="1">
                  <a:solidFill>
                    <a:srgbClr val="002776"/>
                  </a:solidFill>
                  <a:latin typeface="华文楷体" panose="02010600040101010101" pitchFamily="2" charset="-122"/>
                </a:rPr>
                <a:t>应用系统层面</a:t>
              </a:r>
              <a:endParaRPr lang="zh-CN" altLang="en-US" sz="1500" b="1">
                <a:solidFill>
                  <a:srgbClr val="002776"/>
                </a:solidFill>
                <a:latin typeface="华文楷体" panose="02010600040101010101" pitchFamily="2" charset="-122"/>
              </a:endParaRPr>
            </a:p>
          </p:txBody>
        </p:sp>
        <p:grpSp>
          <p:nvGrpSpPr>
            <p:cNvPr id="555" name="组合 24"/>
            <p:cNvGrpSpPr/>
            <p:nvPr/>
          </p:nvGrpSpPr>
          <p:grpSpPr bwMode="auto">
            <a:xfrm>
              <a:off x="5778657" y="3998274"/>
              <a:ext cx="2922845" cy="1110079"/>
              <a:chOff x="-120314" y="4667534"/>
              <a:chExt cx="3624746" cy="1185147"/>
            </a:xfrm>
          </p:grpSpPr>
          <p:sp>
            <p:nvSpPr>
              <p:cNvPr id="1051907" name="矩形 25"/>
              <p:cNvSpPr/>
              <p:nvPr/>
            </p:nvSpPr>
            <p:spPr>
              <a:xfrm>
                <a:off x="-121021" y="4667074"/>
                <a:ext cx="3625927" cy="1184774"/>
              </a:xfrm>
              <a:prstGeom prst="rect">
                <a:avLst/>
              </a:prstGeom>
              <a:solidFill>
                <a:srgbClr val="002776">
                  <a:lumMod val="20000"/>
                  <a:lumOff val="80000"/>
                </a:srgbClr>
              </a:solidFill>
              <a:ln w="12700" cap="flat" cmpd="sng" algn="ctr">
                <a:solidFill>
                  <a:srgbClr val="FFFFFF">
                    <a:lumMod val="50000"/>
                  </a:srgbClr>
                </a:solidFill>
                <a:prstDash val="solid"/>
              </a:ln>
              <a:effectLst/>
            </p:spPr>
            <p:txBody>
              <a:bodyPr/>
              <a:p>
                <a:pPr defTabSz="859790"/>
                <a:r>
                  <a:rPr lang="en-US" altLang="zh-CN" sz="1100" b="1" kern="0" dirty="0">
                    <a:solidFill>
                      <a:srgbClr val="000000"/>
                    </a:solidFill>
                    <a:latin typeface="华文楷体" panose="02010600040101010101" pitchFamily="2" charset="-122"/>
                  </a:rPr>
                  <a:t>MDM</a:t>
                </a:r>
                <a:endParaRPr lang="zh-CN" altLang="en-US" sz="1100" b="1" kern="0" dirty="0">
                  <a:solidFill>
                    <a:srgbClr val="000000"/>
                  </a:solidFill>
                  <a:latin typeface="华文楷体" panose="02010600040101010101" pitchFamily="2" charset="-122"/>
                </a:endParaRPr>
              </a:p>
            </p:txBody>
          </p:sp>
          <p:sp>
            <p:nvSpPr>
              <p:cNvPr id="1051908" name="矩形 26"/>
              <p:cNvSpPr/>
              <p:nvPr/>
            </p:nvSpPr>
            <p:spPr>
              <a:xfrm>
                <a:off x="378052" y="4746737"/>
                <a:ext cx="468519"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需求</a:t>
                </a:r>
                <a:endParaRPr lang="zh-CN" altLang="en-US" sz="1100" kern="0" dirty="0">
                  <a:solidFill>
                    <a:srgbClr val="000000">
                      <a:lumMod val="50000"/>
                      <a:lumOff val="50000"/>
                    </a:srgbClr>
                  </a:solidFill>
                  <a:latin typeface="华文楷体" panose="02010600040101010101" pitchFamily="2" charset="-122"/>
                </a:endParaRPr>
              </a:p>
            </p:txBody>
          </p:sp>
          <p:sp>
            <p:nvSpPr>
              <p:cNvPr id="1051909" name="矩形 27"/>
              <p:cNvSpPr/>
              <p:nvPr/>
            </p:nvSpPr>
            <p:spPr>
              <a:xfrm>
                <a:off x="903608" y="4746737"/>
                <a:ext cx="466482"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设计</a:t>
                </a:r>
                <a:endParaRPr lang="zh-CN" altLang="en-US" sz="1100" kern="0" dirty="0">
                  <a:solidFill>
                    <a:srgbClr val="000000">
                      <a:lumMod val="50000"/>
                      <a:lumOff val="50000"/>
                    </a:srgbClr>
                  </a:solidFill>
                  <a:latin typeface="华文楷体" panose="02010600040101010101" pitchFamily="2" charset="-122"/>
                </a:endParaRPr>
              </a:p>
            </p:txBody>
          </p:sp>
          <p:sp>
            <p:nvSpPr>
              <p:cNvPr id="1051910" name="矩形 28"/>
              <p:cNvSpPr/>
              <p:nvPr/>
            </p:nvSpPr>
            <p:spPr>
              <a:xfrm>
                <a:off x="1427127" y="4746737"/>
                <a:ext cx="468519"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开发</a:t>
                </a:r>
                <a:endParaRPr lang="zh-CN" altLang="en-US" sz="1100" kern="0" dirty="0">
                  <a:solidFill>
                    <a:srgbClr val="000000">
                      <a:lumMod val="50000"/>
                      <a:lumOff val="50000"/>
                    </a:srgbClr>
                  </a:solidFill>
                  <a:latin typeface="华文楷体" panose="02010600040101010101" pitchFamily="2" charset="-122"/>
                </a:endParaRPr>
              </a:p>
            </p:txBody>
          </p:sp>
          <p:sp>
            <p:nvSpPr>
              <p:cNvPr id="1051911" name="矩形 29"/>
              <p:cNvSpPr/>
              <p:nvPr/>
            </p:nvSpPr>
            <p:spPr>
              <a:xfrm>
                <a:off x="1952683" y="4746737"/>
                <a:ext cx="468519"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测试</a:t>
                </a:r>
                <a:endParaRPr lang="zh-CN" altLang="en-US" sz="1100" kern="0" dirty="0">
                  <a:solidFill>
                    <a:srgbClr val="000000">
                      <a:lumMod val="50000"/>
                      <a:lumOff val="50000"/>
                    </a:srgbClr>
                  </a:solidFill>
                  <a:latin typeface="华文楷体" panose="02010600040101010101" pitchFamily="2" charset="-122"/>
                </a:endParaRPr>
              </a:p>
            </p:txBody>
          </p:sp>
          <p:sp>
            <p:nvSpPr>
              <p:cNvPr id="1051912" name="矩形 30"/>
              <p:cNvSpPr/>
              <p:nvPr/>
            </p:nvSpPr>
            <p:spPr>
              <a:xfrm>
                <a:off x="2478239" y="4746737"/>
                <a:ext cx="468519"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集成</a:t>
                </a:r>
                <a:endParaRPr lang="zh-CN" altLang="en-US" sz="1100" kern="0" dirty="0">
                  <a:solidFill>
                    <a:srgbClr val="000000">
                      <a:lumMod val="50000"/>
                      <a:lumOff val="50000"/>
                    </a:srgbClr>
                  </a:solidFill>
                  <a:latin typeface="华文楷体" panose="02010600040101010101" pitchFamily="2" charset="-122"/>
                </a:endParaRPr>
              </a:p>
            </p:txBody>
          </p:sp>
          <p:sp>
            <p:nvSpPr>
              <p:cNvPr id="1051913" name="矩形 31"/>
              <p:cNvSpPr/>
              <p:nvPr/>
            </p:nvSpPr>
            <p:spPr>
              <a:xfrm>
                <a:off x="3003794" y="4746737"/>
                <a:ext cx="468519" cy="1079686"/>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支持</a:t>
                </a:r>
                <a:endParaRPr lang="zh-CN" altLang="en-US" sz="1100" kern="0" dirty="0">
                  <a:solidFill>
                    <a:srgbClr val="000000">
                      <a:lumMod val="50000"/>
                      <a:lumOff val="50000"/>
                    </a:srgbClr>
                  </a:solidFill>
                  <a:latin typeface="华文楷体" panose="02010600040101010101" pitchFamily="2" charset="-122"/>
                </a:endParaRPr>
              </a:p>
            </p:txBody>
          </p:sp>
        </p:grpSp>
        <p:grpSp>
          <p:nvGrpSpPr>
            <p:cNvPr id="556" name="组合 32"/>
            <p:cNvGrpSpPr/>
            <p:nvPr/>
          </p:nvGrpSpPr>
          <p:grpSpPr bwMode="auto">
            <a:xfrm>
              <a:off x="5216312" y="4255003"/>
              <a:ext cx="2922845" cy="1157342"/>
              <a:chOff x="-120314" y="4667534"/>
              <a:chExt cx="3624746" cy="1235606"/>
            </a:xfrm>
          </p:grpSpPr>
          <p:sp>
            <p:nvSpPr>
              <p:cNvPr id="1051914" name="矩形 33"/>
              <p:cNvSpPr/>
              <p:nvPr/>
            </p:nvSpPr>
            <p:spPr>
              <a:xfrm>
                <a:off x="-120300" y="4667567"/>
                <a:ext cx="3623889" cy="1235623"/>
              </a:xfrm>
              <a:prstGeom prst="rect">
                <a:avLst/>
              </a:prstGeom>
              <a:solidFill>
                <a:srgbClr val="002776">
                  <a:lumMod val="20000"/>
                  <a:lumOff val="80000"/>
                </a:srgbClr>
              </a:solidFill>
              <a:ln w="12700" cap="flat" cmpd="sng" algn="ctr">
                <a:solidFill>
                  <a:srgbClr val="FFFFFF">
                    <a:lumMod val="50000"/>
                  </a:srgbClr>
                </a:solidFill>
                <a:prstDash val="solid"/>
              </a:ln>
              <a:effectLst/>
            </p:spPr>
            <p:txBody>
              <a:bodyPr/>
              <a:p>
                <a:pPr defTabSz="859790"/>
                <a:r>
                  <a:rPr lang="en-US" altLang="zh-CN" sz="1100" b="1" kern="0" dirty="0">
                    <a:solidFill>
                      <a:srgbClr val="000000"/>
                    </a:solidFill>
                    <a:latin typeface="华文楷体" panose="02010600040101010101" pitchFamily="2" charset="-122"/>
                  </a:rPr>
                  <a:t>…..</a:t>
                </a:r>
                <a:endParaRPr lang="zh-CN" altLang="en-US" sz="1100" b="1" kern="0" dirty="0">
                  <a:solidFill>
                    <a:srgbClr val="000000"/>
                  </a:solidFill>
                  <a:latin typeface="华文楷体" panose="02010600040101010101" pitchFamily="2" charset="-122"/>
                </a:endParaRPr>
              </a:p>
            </p:txBody>
          </p:sp>
          <p:sp>
            <p:nvSpPr>
              <p:cNvPr id="1051915" name="矩形 34"/>
              <p:cNvSpPr/>
              <p:nvPr/>
            </p:nvSpPr>
            <p:spPr>
              <a:xfrm>
                <a:off x="378774" y="4747231"/>
                <a:ext cx="466482"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需求</a:t>
                </a:r>
                <a:endParaRPr lang="zh-CN" altLang="en-US" sz="1100" kern="0" dirty="0">
                  <a:solidFill>
                    <a:srgbClr val="000000">
                      <a:lumMod val="50000"/>
                      <a:lumOff val="50000"/>
                    </a:srgbClr>
                  </a:solidFill>
                  <a:latin typeface="华文楷体" panose="02010600040101010101" pitchFamily="2" charset="-122"/>
                </a:endParaRPr>
              </a:p>
            </p:txBody>
          </p:sp>
          <p:sp>
            <p:nvSpPr>
              <p:cNvPr id="1051916" name="矩形 35"/>
              <p:cNvSpPr/>
              <p:nvPr/>
            </p:nvSpPr>
            <p:spPr>
              <a:xfrm>
                <a:off x="902293" y="4747231"/>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设计</a:t>
                </a:r>
                <a:endParaRPr lang="zh-CN" altLang="en-US" sz="1100" kern="0" dirty="0">
                  <a:solidFill>
                    <a:srgbClr val="000000">
                      <a:lumMod val="50000"/>
                      <a:lumOff val="50000"/>
                    </a:srgbClr>
                  </a:solidFill>
                  <a:latin typeface="华文楷体" panose="02010600040101010101" pitchFamily="2" charset="-122"/>
                </a:endParaRPr>
              </a:p>
            </p:txBody>
          </p:sp>
          <p:sp>
            <p:nvSpPr>
              <p:cNvPr id="1051917" name="矩形 36"/>
              <p:cNvSpPr/>
              <p:nvPr/>
            </p:nvSpPr>
            <p:spPr>
              <a:xfrm>
                <a:off x="1427849" y="4747231"/>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开发</a:t>
                </a:r>
                <a:endParaRPr lang="zh-CN" altLang="en-US" sz="1100" kern="0" dirty="0">
                  <a:solidFill>
                    <a:srgbClr val="000000">
                      <a:lumMod val="50000"/>
                      <a:lumOff val="50000"/>
                    </a:srgbClr>
                  </a:solidFill>
                  <a:latin typeface="华文楷体" panose="02010600040101010101" pitchFamily="2" charset="-122"/>
                </a:endParaRPr>
              </a:p>
            </p:txBody>
          </p:sp>
          <p:sp>
            <p:nvSpPr>
              <p:cNvPr id="1051918" name="矩形 37"/>
              <p:cNvSpPr/>
              <p:nvPr/>
            </p:nvSpPr>
            <p:spPr>
              <a:xfrm>
                <a:off x="1953404" y="4747231"/>
                <a:ext cx="466481"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测试</a:t>
                </a:r>
                <a:endParaRPr lang="zh-CN" altLang="en-US" sz="1100" kern="0" dirty="0">
                  <a:solidFill>
                    <a:srgbClr val="000000">
                      <a:lumMod val="50000"/>
                      <a:lumOff val="50000"/>
                    </a:srgbClr>
                  </a:solidFill>
                  <a:latin typeface="华文楷体" panose="02010600040101010101" pitchFamily="2" charset="-122"/>
                </a:endParaRPr>
              </a:p>
            </p:txBody>
          </p:sp>
          <p:sp>
            <p:nvSpPr>
              <p:cNvPr id="1051919" name="矩形 38"/>
              <p:cNvSpPr/>
              <p:nvPr/>
            </p:nvSpPr>
            <p:spPr>
              <a:xfrm>
                <a:off x="2476922" y="4747231"/>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集成</a:t>
                </a:r>
                <a:endParaRPr lang="zh-CN" altLang="en-US" sz="1100" kern="0" dirty="0">
                  <a:solidFill>
                    <a:srgbClr val="000000">
                      <a:lumMod val="50000"/>
                      <a:lumOff val="50000"/>
                    </a:srgbClr>
                  </a:solidFill>
                  <a:latin typeface="华文楷体" panose="02010600040101010101" pitchFamily="2" charset="-122"/>
                </a:endParaRPr>
              </a:p>
            </p:txBody>
          </p:sp>
          <p:sp>
            <p:nvSpPr>
              <p:cNvPr id="1051920" name="矩形 39"/>
              <p:cNvSpPr/>
              <p:nvPr/>
            </p:nvSpPr>
            <p:spPr>
              <a:xfrm>
                <a:off x="3002478" y="4747231"/>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支持</a:t>
                </a:r>
                <a:endParaRPr lang="zh-CN" altLang="en-US" sz="1100" kern="0" dirty="0">
                  <a:solidFill>
                    <a:srgbClr val="000000">
                      <a:lumMod val="50000"/>
                      <a:lumOff val="50000"/>
                    </a:srgbClr>
                  </a:solidFill>
                  <a:latin typeface="华文楷体" panose="02010600040101010101" pitchFamily="2" charset="-122"/>
                </a:endParaRPr>
              </a:p>
            </p:txBody>
          </p:sp>
        </p:grpSp>
        <p:grpSp>
          <p:nvGrpSpPr>
            <p:cNvPr id="557" name="组合 40"/>
            <p:cNvGrpSpPr/>
            <p:nvPr/>
          </p:nvGrpSpPr>
          <p:grpSpPr bwMode="auto">
            <a:xfrm>
              <a:off x="4723586" y="4503532"/>
              <a:ext cx="2922845" cy="1141532"/>
              <a:chOff x="-120314" y="4667534"/>
              <a:chExt cx="3624746" cy="1218728"/>
            </a:xfrm>
          </p:grpSpPr>
          <p:sp>
            <p:nvSpPr>
              <p:cNvPr id="1051921" name="矩形 41"/>
              <p:cNvSpPr/>
              <p:nvPr/>
            </p:nvSpPr>
            <p:spPr>
              <a:xfrm>
                <a:off x="-120360" y="4668340"/>
                <a:ext cx="3623889" cy="1218674"/>
              </a:xfrm>
              <a:prstGeom prst="rect">
                <a:avLst/>
              </a:prstGeom>
              <a:solidFill>
                <a:srgbClr val="002776">
                  <a:lumMod val="20000"/>
                  <a:lumOff val="80000"/>
                </a:srgbClr>
              </a:solidFill>
              <a:ln w="12700" cap="flat" cmpd="sng" algn="ctr">
                <a:solidFill>
                  <a:srgbClr val="FFFFFF">
                    <a:lumMod val="50000"/>
                  </a:srgbClr>
                </a:solidFill>
                <a:prstDash val="solid"/>
              </a:ln>
              <a:effectLst/>
            </p:spPr>
            <p:txBody>
              <a:bodyPr/>
              <a:p>
                <a:pPr defTabSz="859790"/>
                <a:r>
                  <a:rPr lang="en-US" altLang="zh-CN" sz="1100" b="1" kern="0" dirty="0">
                    <a:solidFill>
                      <a:srgbClr val="000000"/>
                    </a:solidFill>
                    <a:latin typeface="华文楷体" panose="02010600040101010101" pitchFamily="2" charset="-122"/>
                  </a:rPr>
                  <a:t>HR</a:t>
                </a:r>
                <a:endParaRPr lang="zh-CN" altLang="en-US" sz="1100" b="1" kern="0" dirty="0">
                  <a:solidFill>
                    <a:srgbClr val="000000"/>
                  </a:solidFill>
                  <a:latin typeface="华文楷体" panose="02010600040101010101" pitchFamily="2" charset="-122"/>
                </a:endParaRPr>
              </a:p>
            </p:txBody>
          </p:sp>
          <p:sp>
            <p:nvSpPr>
              <p:cNvPr id="1051922" name="矩形 42"/>
              <p:cNvSpPr/>
              <p:nvPr/>
            </p:nvSpPr>
            <p:spPr>
              <a:xfrm>
                <a:off x="378713" y="4748003"/>
                <a:ext cx="466482"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需求</a:t>
                </a:r>
                <a:endParaRPr lang="zh-CN" altLang="en-US" sz="1100" kern="0" dirty="0">
                  <a:solidFill>
                    <a:srgbClr val="000000">
                      <a:lumMod val="50000"/>
                      <a:lumOff val="50000"/>
                    </a:srgbClr>
                  </a:solidFill>
                  <a:latin typeface="华文楷体" panose="02010600040101010101" pitchFamily="2" charset="-122"/>
                </a:endParaRPr>
              </a:p>
            </p:txBody>
          </p:sp>
          <p:sp>
            <p:nvSpPr>
              <p:cNvPr id="1051923" name="矩形 43"/>
              <p:cNvSpPr/>
              <p:nvPr/>
            </p:nvSpPr>
            <p:spPr>
              <a:xfrm>
                <a:off x="902233" y="4748003"/>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设计</a:t>
                </a:r>
                <a:endParaRPr lang="zh-CN" altLang="en-US" sz="1100" kern="0" dirty="0">
                  <a:solidFill>
                    <a:srgbClr val="000000">
                      <a:lumMod val="50000"/>
                      <a:lumOff val="50000"/>
                    </a:srgbClr>
                  </a:solidFill>
                  <a:latin typeface="华文楷体" panose="02010600040101010101" pitchFamily="2" charset="-122"/>
                </a:endParaRPr>
              </a:p>
            </p:txBody>
          </p:sp>
          <p:sp>
            <p:nvSpPr>
              <p:cNvPr id="1051924" name="矩形 44"/>
              <p:cNvSpPr/>
              <p:nvPr/>
            </p:nvSpPr>
            <p:spPr>
              <a:xfrm>
                <a:off x="1427788" y="4748003"/>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开发</a:t>
                </a:r>
                <a:endParaRPr lang="zh-CN" altLang="en-US" sz="1100" kern="0" dirty="0">
                  <a:solidFill>
                    <a:srgbClr val="000000">
                      <a:lumMod val="50000"/>
                      <a:lumOff val="50000"/>
                    </a:srgbClr>
                  </a:solidFill>
                  <a:latin typeface="华文楷体" panose="02010600040101010101" pitchFamily="2" charset="-122"/>
                </a:endParaRPr>
              </a:p>
            </p:txBody>
          </p:sp>
          <p:sp>
            <p:nvSpPr>
              <p:cNvPr id="1051925" name="矩形 45"/>
              <p:cNvSpPr/>
              <p:nvPr/>
            </p:nvSpPr>
            <p:spPr>
              <a:xfrm>
                <a:off x="1953344" y="4748003"/>
                <a:ext cx="466481"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测试</a:t>
                </a:r>
                <a:endParaRPr lang="zh-CN" altLang="en-US" sz="1100" kern="0" dirty="0">
                  <a:solidFill>
                    <a:srgbClr val="000000">
                      <a:lumMod val="50000"/>
                      <a:lumOff val="50000"/>
                    </a:srgbClr>
                  </a:solidFill>
                  <a:latin typeface="华文楷体" panose="02010600040101010101" pitchFamily="2" charset="-122"/>
                </a:endParaRPr>
              </a:p>
            </p:txBody>
          </p:sp>
          <p:sp>
            <p:nvSpPr>
              <p:cNvPr id="1051926" name="矩形 46"/>
              <p:cNvSpPr/>
              <p:nvPr/>
            </p:nvSpPr>
            <p:spPr>
              <a:xfrm>
                <a:off x="2476862" y="4748003"/>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集成</a:t>
                </a:r>
                <a:endParaRPr lang="zh-CN" altLang="en-US" sz="1100" kern="0" dirty="0">
                  <a:solidFill>
                    <a:srgbClr val="000000">
                      <a:lumMod val="50000"/>
                      <a:lumOff val="50000"/>
                    </a:srgbClr>
                  </a:solidFill>
                  <a:latin typeface="华文楷体" panose="02010600040101010101" pitchFamily="2" charset="-122"/>
                </a:endParaRPr>
              </a:p>
            </p:txBody>
          </p:sp>
          <p:sp>
            <p:nvSpPr>
              <p:cNvPr id="1051927" name="矩形 47"/>
              <p:cNvSpPr/>
              <p:nvPr/>
            </p:nvSpPr>
            <p:spPr>
              <a:xfrm>
                <a:off x="3002417" y="4748003"/>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支持</a:t>
                </a:r>
                <a:endParaRPr lang="zh-CN" altLang="en-US" sz="1100" kern="0" dirty="0">
                  <a:solidFill>
                    <a:srgbClr val="000000">
                      <a:lumMod val="50000"/>
                      <a:lumOff val="50000"/>
                    </a:srgbClr>
                  </a:solidFill>
                  <a:latin typeface="华文楷体" panose="02010600040101010101" pitchFamily="2" charset="-122"/>
                </a:endParaRPr>
              </a:p>
            </p:txBody>
          </p:sp>
        </p:grpSp>
        <p:grpSp>
          <p:nvGrpSpPr>
            <p:cNvPr id="558" name="组合 48"/>
            <p:cNvGrpSpPr/>
            <p:nvPr/>
          </p:nvGrpSpPr>
          <p:grpSpPr bwMode="auto">
            <a:xfrm>
              <a:off x="4103940" y="4767792"/>
              <a:ext cx="2922845" cy="1132939"/>
              <a:chOff x="-120314" y="4667534"/>
              <a:chExt cx="3624746" cy="1209553"/>
            </a:xfrm>
          </p:grpSpPr>
          <p:sp>
            <p:nvSpPr>
              <p:cNvPr id="1051928" name="矩形 49"/>
              <p:cNvSpPr/>
              <p:nvPr/>
            </p:nvSpPr>
            <p:spPr>
              <a:xfrm>
                <a:off x="-119874" y="4667572"/>
                <a:ext cx="3623890" cy="1210199"/>
              </a:xfrm>
              <a:prstGeom prst="rect">
                <a:avLst/>
              </a:prstGeom>
              <a:solidFill>
                <a:srgbClr val="002776">
                  <a:lumMod val="20000"/>
                  <a:lumOff val="80000"/>
                </a:srgbClr>
              </a:solidFill>
              <a:ln w="12700" cap="flat" cmpd="sng" algn="ctr">
                <a:solidFill>
                  <a:srgbClr val="FFFFFF">
                    <a:lumMod val="50000"/>
                  </a:srgbClr>
                </a:solidFill>
                <a:prstDash val="solid"/>
              </a:ln>
              <a:effectLst/>
            </p:spPr>
            <p:txBody>
              <a:bodyPr/>
              <a:p>
                <a:pPr defTabSz="859790"/>
                <a:r>
                  <a:rPr lang="en-US" altLang="zh-CN" sz="1100" b="1" kern="0" dirty="0">
                    <a:solidFill>
                      <a:srgbClr val="000000"/>
                    </a:solidFill>
                    <a:latin typeface="华文楷体" panose="02010600040101010101" pitchFamily="2" charset="-122"/>
                  </a:rPr>
                  <a:t>ERP</a:t>
                </a:r>
                <a:endParaRPr lang="zh-CN" altLang="en-US" sz="1100" b="1" kern="0" dirty="0">
                  <a:solidFill>
                    <a:srgbClr val="000000"/>
                  </a:solidFill>
                  <a:latin typeface="华文楷体" panose="02010600040101010101" pitchFamily="2" charset="-122"/>
                </a:endParaRPr>
              </a:p>
            </p:txBody>
          </p:sp>
          <p:sp>
            <p:nvSpPr>
              <p:cNvPr id="1051929" name="矩形 50"/>
              <p:cNvSpPr/>
              <p:nvPr/>
            </p:nvSpPr>
            <p:spPr>
              <a:xfrm>
                <a:off x="379201" y="4747235"/>
                <a:ext cx="466481"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需求</a:t>
                </a:r>
                <a:endParaRPr lang="zh-CN" altLang="en-US" sz="1100" kern="0" dirty="0">
                  <a:solidFill>
                    <a:srgbClr val="000000">
                      <a:lumMod val="50000"/>
                      <a:lumOff val="50000"/>
                    </a:srgbClr>
                  </a:solidFill>
                  <a:latin typeface="华文楷体" panose="02010600040101010101" pitchFamily="2" charset="-122"/>
                </a:endParaRPr>
              </a:p>
            </p:txBody>
          </p:sp>
          <p:sp>
            <p:nvSpPr>
              <p:cNvPr id="1051930" name="矩形 51"/>
              <p:cNvSpPr/>
              <p:nvPr/>
            </p:nvSpPr>
            <p:spPr>
              <a:xfrm>
                <a:off x="902719" y="4747235"/>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设计</a:t>
                </a:r>
                <a:endParaRPr lang="zh-CN" altLang="en-US" sz="1100" kern="0" dirty="0">
                  <a:solidFill>
                    <a:srgbClr val="000000">
                      <a:lumMod val="50000"/>
                      <a:lumOff val="50000"/>
                    </a:srgbClr>
                  </a:solidFill>
                  <a:latin typeface="华文楷体" panose="02010600040101010101" pitchFamily="2" charset="-122"/>
                </a:endParaRPr>
              </a:p>
            </p:txBody>
          </p:sp>
          <p:sp>
            <p:nvSpPr>
              <p:cNvPr id="1051931" name="矩形 52"/>
              <p:cNvSpPr/>
              <p:nvPr/>
            </p:nvSpPr>
            <p:spPr>
              <a:xfrm>
                <a:off x="1428275" y="4747235"/>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开发</a:t>
                </a:r>
                <a:endParaRPr lang="zh-CN" altLang="en-US" sz="1100" kern="0" dirty="0">
                  <a:solidFill>
                    <a:srgbClr val="000000">
                      <a:lumMod val="50000"/>
                      <a:lumOff val="50000"/>
                    </a:srgbClr>
                  </a:solidFill>
                  <a:latin typeface="华文楷体" panose="02010600040101010101" pitchFamily="2" charset="-122"/>
                </a:endParaRPr>
              </a:p>
            </p:txBody>
          </p:sp>
          <p:sp>
            <p:nvSpPr>
              <p:cNvPr id="1051932" name="矩形 53"/>
              <p:cNvSpPr/>
              <p:nvPr/>
            </p:nvSpPr>
            <p:spPr>
              <a:xfrm>
                <a:off x="1953830" y="4747235"/>
                <a:ext cx="466482"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测试</a:t>
                </a:r>
                <a:endParaRPr lang="zh-CN" altLang="en-US" sz="1100" kern="0" dirty="0">
                  <a:solidFill>
                    <a:srgbClr val="000000">
                      <a:lumMod val="50000"/>
                      <a:lumOff val="50000"/>
                    </a:srgbClr>
                  </a:solidFill>
                  <a:latin typeface="华文楷体" panose="02010600040101010101" pitchFamily="2" charset="-122"/>
                </a:endParaRPr>
              </a:p>
            </p:txBody>
          </p:sp>
          <p:sp>
            <p:nvSpPr>
              <p:cNvPr id="1051933" name="矩形 54"/>
              <p:cNvSpPr/>
              <p:nvPr/>
            </p:nvSpPr>
            <p:spPr>
              <a:xfrm>
                <a:off x="2477349" y="4747235"/>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集成</a:t>
                </a:r>
                <a:endParaRPr lang="zh-CN" altLang="en-US" sz="1100" kern="0" dirty="0">
                  <a:solidFill>
                    <a:srgbClr val="000000">
                      <a:lumMod val="50000"/>
                      <a:lumOff val="50000"/>
                    </a:srgbClr>
                  </a:solidFill>
                  <a:latin typeface="华文楷体" panose="02010600040101010101" pitchFamily="2" charset="-122"/>
                </a:endParaRPr>
              </a:p>
            </p:txBody>
          </p:sp>
          <p:sp>
            <p:nvSpPr>
              <p:cNvPr id="1051934" name="矩形 55"/>
              <p:cNvSpPr/>
              <p:nvPr/>
            </p:nvSpPr>
            <p:spPr>
              <a:xfrm>
                <a:off x="3002905" y="4747235"/>
                <a:ext cx="468519" cy="1081382"/>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支持</a:t>
                </a:r>
                <a:endParaRPr lang="zh-CN" altLang="en-US" sz="1100" kern="0" dirty="0">
                  <a:solidFill>
                    <a:srgbClr val="000000">
                      <a:lumMod val="50000"/>
                      <a:lumOff val="50000"/>
                    </a:srgbClr>
                  </a:solidFill>
                  <a:latin typeface="华文楷体" panose="02010600040101010101" pitchFamily="2" charset="-122"/>
                </a:endParaRPr>
              </a:p>
            </p:txBody>
          </p:sp>
        </p:grpSp>
        <p:grpSp>
          <p:nvGrpSpPr>
            <p:cNvPr id="559" name="组合 56"/>
            <p:cNvGrpSpPr/>
            <p:nvPr/>
          </p:nvGrpSpPr>
          <p:grpSpPr bwMode="auto">
            <a:xfrm>
              <a:off x="3663592" y="4999271"/>
              <a:ext cx="2922845" cy="1150734"/>
              <a:chOff x="-120314" y="4667534"/>
              <a:chExt cx="3624746" cy="1228552"/>
            </a:xfrm>
          </p:grpSpPr>
          <p:sp>
            <p:nvSpPr>
              <p:cNvPr id="1051935" name="矩形 57"/>
              <p:cNvSpPr/>
              <p:nvPr/>
            </p:nvSpPr>
            <p:spPr>
              <a:xfrm>
                <a:off x="-119706" y="4667903"/>
                <a:ext cx="3623890" cy="1228843"/>
              </a:xfrm>
              <a:prstGeom prst="rect">
                <a:avLst/>
              </a:prstGeom>
              <a:solidFill>
                <a:srgbClr val="002776">
                  <a:lumMod val="20000"/>
                  <a:lumOff val="80000"/>
                </a:srgbClr>
              </a:solidFill>
              <a:ln w="12700" cap="flat" cmpd="sng" algn="ctr">
                <a:solidFill>
                  <a:srgbClr val="FFFFFF">
                    <a:lumMod val="50000"/>
                  </a:srgbClr>
                </a:solidFill>
                <a:prstDash val="solid"/>
              </a:ln>
              <a:effectLst/>
            </p:spPr>
            <p:txBody>
              <a:bodyPr/>
              <a:p>
                <a:pPr defTabSz="859790"/>
                <a:r>
                  <a:rPr lang="en-US" altLang="zh-CN" sz="1100" b="1" kern="0" dirty="0">
                    <a:solidFill>
                      <a:srgbClr val="000000"/>
                    </a:solidFill>
                    <a:latin typeface="华文楷体" panose="02010600040101010101" pitchFamily="2" charset="-122"/>
                  </a:rPr>
                  <a:t>OA</a:t>
                </a:r>
                <a:endParaRPr lang="zh-CN" altLang="en-US" sz="1100" b="1" kern="0" dirty="0">
                  <a:solidFill>
                    <a:srgbClr val="000000"/>
                  </a:solidFill>
                  <a:latin typeface="华文楷体" panose="02010600040101010101" pitchFamily="2" charset="-122"/>
                </a:endParaRPr>
              </a:p>
            </p:txBody>
          </p:sp>
          <p:sp>
            <p:nvSpPr>
              <p:cNvPr id="1051936" name="矩形 58"/>
              <p:cNvSpPr/>
              <p:nvPr/>
            </p:nvSpPr>
            <p:spPr>
              <a:xfrm>
                <a:off x="379369" y="4747566"/>
                <a:ext cx="466481"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需求</a:t>
                </a:r>
                <a:endParaRPr lang="zh-CN" altLang="en-US" sz="1100" kern="0" dirty="0">
                  <a:solidFill>
                    <a:srgbClr val="000000">
                      <a:lumMod val="50000"/>
                      <a:lumOff val="50000"/>
                    </a:srgbClr>
                  </a:solidFill>
                  <a:latin typeface="华文楷体" panose="02010600040101010101" pitchFamily="2" charset="-122"/>
                </a:endParaRPr>
              </a:p>
            </p:txBody>
          </p:sp>
          <p:sp>
            <p:nvSpPr>
              <p:cNvPr id="1051937" name="矩形 59"/>
              <p:cNvSpPr/>
              <p:nvPr/>
            </p:nvSpPr>
            <p:spPr>
              <a:xfrm>
                <a:off x="902887" y="4747566"/>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设计</a:t>
                </a:r>
                <a:endParaRPr lang="zh-CN" altLang="en-US" sz="1100" kern="0" dirty="0">
                  <a:solidFill>
                    <a:srgbClr val="000000">
                      <a:lumMod val="50000"/>
                      <a:lumOff val="50000"/>
                    </a:srgbClr>
                  </a:solidFill>
                  <a:latin typeface="华文楷体" panose="02010600040101010101" pitchFamily="2" charset="-122"/>
                </a:endParaRPr>
              </a:p>
            </p:txBody>
          </p:sp>
          <p:sp>
            <p:nvSpPr>
              <p:cNvPr id="1051938" name="矩形 60"/>
              <p:cNvSpPr/>
              <p:nvPr/>
            </p:nvSpPr>
            <p:spPr>
              <a:xfrm>
                <a:off x="1428443" y="4747566"/>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开发</a:t>
                </a:r>
                <a:endParaRPr lang="zh-CN" altLang="en-US" sz="1100" kern="0" dirty="0">
                  <a:solidFill>
                    <a:srgbClr val="000000">
                      <a:lumMod val="50000"/>
                      <a:lumOff val="50000"/>
                    </a:srgbClr>
                  </a:solidFill>
                  <a:latin typeface="华文楷体" panose="02010600040101010101" pitchFamily="2" charset="-122"/>
                </a:endParaRPr>
              </a:p>
            </p:txBody>
          </p:sp>
          <p:sp>
            <p:nvSpPr>
              <p:cNvPr id="1051939" name="矩形 61"/>
              <p:cNvSpPr/>
              <p:nvPr/>
            </p:nvSpPr>
            <p:spPr>
              <a:xfrm>
                <a:off x="1953998" y="4747566"/>
                <a:ext cx="466482"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测试</a:t>
                </a:r>
                <a:endParaRPr lang="zh-CN" altLang="en-US" sz="1100" kern="0" dirty="0">
                  <a:solidFill>
                    <a:srgbClr val="000000">
                      <a:lumMod val="50000"/>
                      <a:lumOff val="50000"/>
                    </a:srgbClr>
                  </a:solidFill>
                  <a:latin typeface="华文楷体" panose="02010600040101010101" pitchFamily="2" charset="-122"/>
                </a:endParaRPr>
              </a:p>
            </p:txBody>
          </p:sp>
          <p:sp>
            <p:nvSpPr>
              <p:cNvPr id="1051940" name="矩形 62"/>
              <p:cNvSpPr/>
              <p:nvPr/>
            </p:nvSpPr>
            <p:spPr>
              <a:xfrm>
                <a:off x="2477518" y="4747566"/>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集成</a:t>
                </a:r>
                <a:endParaRPr lang="zh-CN" altLang="en-US" sz="1100" kern="0" dirty="0">
                  <a:solidFill>
                    <a:srgbClr val="000000">
                      <a:lumMod val="50000"/>
                      <a:lumOff val="50000"/>
                    </a:srgbClr>
                  </a:solidFill>
                  <a:latin typeface="华文楷体" panose="02010600040101010101" pitchFamily="2" charset="-122"/>
                </a:endParaRPr>
              </a:p>
            </p:txBody>
          </p:sp>
          <p:sp>
            <p:nvSpPr>
              <p:cNvPr id="1051941" name="矩形 63"/>
              <p:cNvSpPr/>
              <p:nvPr/>
            </p:nvSpPr>
            <p:spPr>
              <a:xfrm>
                <a:off x="3003073" y="4747566"/>
                <a:ext cx="468519" cy="1081383"/>
              </a:xfrm>
              <a:prstGeom prst="rect">
                <a:avLst/>
              </a:prstGeom>
              <a:solidFill>
                <a:srgbClr val="00B0F0"/>
              </a:solidFill>
              <a:ln w="25400" cap="flat" cmpd="sng" algn="ctr">
                <a:noFill/>
                <a:prstDash val="solid"/>
              </a:ln>
              <a:effectLst/>
            </p:spPr>
            <p:txBody>
              <a:bodyPr lIns="0" tIns="0" rIns="0" bIns="0"/>
              <a:p>
                <a:pPr algn="ctr" defTabSz="859790"/>
                <a:r>
                  <a:rPr lang="zh-CN" altLang="en-US" sz="1100" kern="0" dirty="0">
                    <a:solidFill>
                      <a:srgbClr val="000000">
                        <a:lumMod val="50000"/>
                        <a:lumOff val="50000"/>
                      </a:srgbClr>
                    </a:solidFill>
                    <a:latin typeface="华文楷体" panose="02010600040101010101" pitchFamily="2" charset="-122"/>
                  </a:rPr>
                  <a:t>支持</a:t>
                </a:r>
                <a:endParaRPr lang="zh-CN" altLang="en-US" sz="1100" kern="0" dirty="0">
                  <a:solidFill>
                    <a:srgbClr val="000000">
                      <a:lumMod val="50000"/>
                      <a:lumOff val="50000"/>
                    </a:srgbClr>
                  </a:solidFill>
                  <a:latin typeface="华文楷体" panose="02010600040101010101" pitchFamily="2" charset="-122"/>
                </a:endParaRPr>
              </a:p>
            </p:txBody>
          </p:sp>
        </p:grpSp>
        <p:grpSp>
          <p:nvGrpSpPr>
            <p:cNvPr id="560" name="组合 64"/>
            <p:cNvGrpSpPr/>
            <p:nvPr/>
          </p:nvGrpSpPr>
          <p:grpSpPr bwMode="auto">
            <a:xfrm>
              <a:off x="4025912" y="3481621"/>
              <a:ext cx="2415638" cy="1723634"/>
              <a:chOff x="1735607" y="3042667"/>
              <a:chExt cx="2995736" cy="1840194"/>
            </a:xfrm>
          </p:grpSpPr>
          <p:sp>
            <p:nvSpPr>
              <p:cNvPr id="1051942" name="Oval 120"/>
              <p:cNvSpPr/>
              <p:nvPr/>
            </p:nvSpPr>
            <p:spPr bwMode="auto">
              <a:xfrm>
                <a:off x="4515319" y="3561282"/>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43" name="Oval 120"/>
              <p:cNvSpPr/>
              <p:nvPr/>
            </p:nvSpPr>
            <p:spPr bwMode="auto">
              <a:xfrm>
                <a:off x="3858995" y="3913938"/>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44" name="Oval 120"/>
              <p:cNvSpPr/>
              <p:nvPr/>
            </p:nvSpPr>
            <p:spPr bwMode="auto">
              <a:xfrm>
                <a:off x="3261016" y="413268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45" name="Oval 120"/>
              <p:cNvSpPr/>
              <p:nvPr/>
            </p:nvSpPr>
            <p:spPr bwMode="auto">
              <a:xfrm>
                <a:off x="2493446" y="4447446"/>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46" name="Oval 120"/>
              <p:cNvSpPr/>
              <p:nvPr/>
            </p:nvSpPr>
            <p:spPr bwMode="auto">
              <a:xfrm>
                <a:off x="1885678" y="4666861"/>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38" name="Curved Connector 150"/>
              <p:cNvCxnSpPr>
                <a:cxnSpLocks noChangeShapeType="1"/>
              </p:cNvCxnSpPr>
              <p:nvPr/>
            </p:nvCxnSpPr>
            <p:spPr bwMode="auto">
              <a:xfrm>
                <a:off x="1951631" y="3150667"/>
                <a:ext cx="2595324" cy="442247"/>
              </a:xfrm>
              <a:prstGeom prst="curvedConnector2">
                <a:avLst/>
              </a:prstGeom>
              <a:noFill/>
              <a:ln w="9525" algn="ctr">
                <a:solidFill>
                  <a:srgbClr val="7F7F7F"/>
                </a:solidFill>
                <a:prstDash val="dashDot"/>
                <a:round/>
                <a:tailEnd type="triangle" w="med" len="med"/>
              </a:ln>
            </p:spPr>
          </p:cxnSp>
          <p:sp>
            <p:nvSpPr>
              <p:cNvPr id="1051947" name="Oval 120"/>
              <p:cNvSpPr/>
              <p:nvPr/>
            </p:nvSpPr>
            <p:spPr bwMode="auto">
              <a:xfrm>
                <a:off x="1735607" y="304266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39" name="Curved Connector 150"/>
              <p:cNvCxnSpPr>
                <a:cxnSpLocks noChangeShapeType="1"/>
              </p:cNvCxnSpPr>
              <p:nvPr/>
            </p:nvCxnSpPr>
            <p:spPr bwMode="auto">
              <a:xfrm>
                <a:off x="1951631" y="3165400"/>
                <a:ext cx="2015376" cy="748538"/>
              </a:xfrm>
              <a:prstGeom prst="curvedConnector2">
                <a:avLst/>
              </a:prstGeom>
              <a:noFill/>
              <a:ln w="9525" algn="ctr">
                <a:solidFill>
                  <a:srgbClr val="7F7F7F"/>
                </a:solidFill>
                <a:prstDash val="dashDot"/>
                <a:round/>
                <a:tailEnd type="triangle" w="med" len="med"/>
              </a:ln>
            </p:spPr>
          </p:cxnSp>
          <p:cxnSp>
            <p:nvCxnSpPr>
              <p:cNvPr id="3146240" name="Curved Connector 150"/>
              <p:cNvCxnSpPr>
                <a:cxnSpLocks noChangeShapeType="1"/>
              </p:cNvCxnSpPr>
              <p:nvPr/>
            </p:nvCxnSpPr>
            <p:spPr bwMode="auto">
              <a:xfrm>
                <a:off x="1993690" y="3165400"/>
                <a:ext cx="1375338" cy="967287"/>
              </a:xfrm>
              <a:prstGeom prst="curvedConnector2">
                <a:avLst/>
              </a:prstGeom>
              <a:noFill/>
              <a:ln w="9525" algn="ctr">
                <a:solidFill>
                  <a:srgbClr val="7F7F7F"/>
                </a:solidFill>
                <a:prstDash val="dashDot"/>
                <a:round/>
                <a:tailEnd type="triangle" w="med" len="med"/>
              </a:ln>
            </p:spPr>
          </p:cxnSp>
          <p:cxnSp>
            <p:nvCxnSpPr>
              <p:cNvPr id="3146241" name="Curved Connector 150"/>
              <p:cNvCxnSpPr>
                <a:cxnSpLocks noChangeShapeType="1"/>
              </p:cNvCxnSpPr>
              <p:nvPr/>
            </p:nvCxnSpPr>
            <p:spPr bwMode="auto">
              <a:xfrm>
                <a:off x="1951631" y="3150667"/>
                <a:ext cx="649827" cy="1296779"/>
              </a:xfrm>
              <a:prstGeom prst="curvedConnector2">
                <a:avLst/>
              </a:prstGeom>
              <a:noFill/>
              <a:ln w="9525" algn="ctr">
                <a:solidFill>
                  <a:srgbClr val="7F7F7F"/>
                </a:solidFill>
                <a:prstDash val="dashDot"/>
                <a:round/>
                <a:tailEnd type="triangle" w="med" len="med"/>
              </a:ln>
            </p:spPr>
          </p:cxnSp>
          <p:cxnSp>
            <p:nvCxnSpPr>
              <p:cNvPr id="3146242" name="Curved Connector 150"/>
              <p:cNvCxnSpPr>
                <a:cxnSpLocks noChangeShapeType="1"/>
              </p:cNvCxnSpPr>
              <p:nvPr/>
            </p:nvCxnSpPr>
            <p:spPr bwMode="auto">
              <a:xfrm rot="16200000" flipH="1">
                <a:off x="1160561" y="3833733"/>
                <a:ext cx="1592562" cy="73695"/>
              </a:xfrm>
              <a:prstGeom prst="curvedConnector3">
                <a:avLst>
                  <a:gd name="adj1" fmla="val 11083"/>
                </a:avLst>
              </a:prstGeom>
              <a:noFill/>
              <a:ln w="9525" algn="ctr">
                <a:solidFill>
                  <a:srgbClr val="7F7F7F"/>
                </a:solidFill>
                <a:prstDash val="dashDot"/>
                <a:round/>
                <a:tailEnd type="triangle" w="med" len="med"/>
              </a:ln>
            </p:spPr>
          </p:cxnSp>
        </p:grpSp>
        <p:cxnSp>
          <p:nvCxnSpPr>
            <p:cNvPr id="3146243" name="直接箭头连接符 76"/>
            <p:cNvCxnSpPr>
              <a:cxnSpLocks noChangeShapeType="1"/>
            </p:cNvCxnSpPr>
            <p:nvPr/>
          </p:nvCxnSpPr>
          <p:spPr bwMode="auto">
            <a:xfrm>
              <a:off x="6212634" y="3671218"/>
              <a:ext cx="0" cy="277789"/>
            </a:xfrm>
            <a:prstGeom prst="straightConnector1">
              <a:avLst/>
            </a:prstGeom>
            <a:noFill/>
            <a:ln w="25400" algn="ctr">
              <a:solidFill>
                <a:srgbClr val="002776"/>
              </a:solidFill>
              <a:round/>
              <a:tailEnd type="triangle" w="med" len="med"/>
            </a:ln>
          </p:spPr>
        </p:cxnSp>
        <p:grpSp>
          <p:nvGrpSpPr>
            <p:cNvPr id="561" name="组合 77"/>
            <p:cNvGrpSpPr/>
            <p:nvPr/>
          </p:nvGrpSpPr>
          <p:grpSpPr bwMode="auto">
            <a:xfrm>
              <a:off x="4952179" y="3483749"/>
              <a:ext cx="2415638" cy="1723634"/>
              <a:chOff x="1735607" y="3042667"/>
              <a:chExt cx="2995736" cy="1840194"/>
            </a:xfrm>
          </p:grpSpPr>
          <p:sp>
            <p:nvSpPr>
              <p:cNvPr id="1051948" name="Oval 120"/>
              <p:cNvSpPr/>
              <p:nvPr/>
            </p:nvSpPr>
            <p:spPr bwMode="auto">
              <a:xfrm>
                <a:off x="4515319" y="3561282"/>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49" name="Oval 120"/>
              <p:cNvSpPr/>
              <p:nvPr/>
            </p:nvSpPr>
            <p:spPr bwMode="auto">
              <a:xfrm>
                <a:off x="3858995" y="3913938"/>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0" name="Oval 120"/>
              <p:cNvSpPr/>
              <p:nvPr/>
            </p:nvSpPr>
            <p:spPr bwMode="auto">
              <a:xfrm>
                <a:off x="3261016" y="413268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1" name="Oval 120"/>
              <p:cNvSpPr/>
              <p:nvPr/>
            </p:nvSpPr>
            <p:spPr bwMode="auto">
              <a:xfrm>
                <a:off x="2493446" y="4447446"/>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2" name="Oval 120"/>
              <p:cNvSpPr/>
              <p:nvPr/>
            </p:nvSpPr>
            <p:spPr bwMode="auto">
              <a:xfrm>
                <a:off x="1885678" y="4666861"/>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44" name="Curved Connector 150"/>
              <p:cNvCxnSpPr>
                <a:cxnSpLocks noChangeShapeType="1"/>
              </p:cNvCxnSpPr>
              <p:nvPr/>
            </p:nvCxnSpPr>
            <p:spPr bwMode="auto">
              <a:xfrm>
                <a:off x="1951631" y="3150667"/>
                <a:ext cx="2595324" cy="442247"/>
              </a:xfrm>
              <a:prstGeom prst="curvedConnector2">
                <a:avLst/>
              </a:prstGeom>
              <a:noFill/>
              <a:ln w="9525" algn="ctr">
                <a:solidFill>
                  <a:srgbClr val="7F7F7F"/>
                </a:solidFill>
                <a:prstDash val="dashDot"/>
                <a:round/>
                <a:tailEnd type="triangle" w="med" len="med"/>
              </a:ln>
            </p:spPr>
          </p:cxnSp>
          <p:sp>
            <p:nvSpPr>
              <p:cNvPr id="1051953" name="Oval 120"/>
              <p:cNvSpPr/>
              <p:nvPr/>
            </p:nvSpPr>
            <p:spPr bwMode="auto">
              <a:xfrm>
                <a:off x="1735607" y="304266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45" name="Curved Connector 150"/>
              <p:cNvCxnSpPr>
                <a:cxnSpLocks noChangeShapeType="1"/>
              </p:cNvCxnSpPr>
              <p:nvPr/>
            </p:nvCxnSpPr>
            <p:spPr bwMode="auto">
              <a:xfrm>
                <a:off x="1951631" y="3165400"/>
                <a:ext cx="2015376" cy="748538"/>
              </a:xfrm>
              <a:prstGeom prst="curvedConnector2">
                <a:avLst/>
              </a:prstGeom>
              <a:noFill/>
              <a:ln w="9525" algn="ctr">
                <a:solidFill>
                  <a:srgbClr val="7F7F7F"/>
                </a:solidFill>
                <a:prstDash val="dashDot"/>
                <a:round/>
                <a:tailEnd type="triangle" w="med" len="med"/>
              </a:ln>
            </p:spPr>
          </p:cxnSp>
          <p:cxnSp>
            <p:nvCxnSpPr>
              <p:cNvPr id="3146246" name="Curved Connector 150"/>
              <p:cNvCxnSpPr>
                <a:cxnSpLocks noChangeShapeType="1"/>
              </p:cNvCxnSpPr>
              <p:nvPr/>
            </p:nvCxnSpPr>
            <p:spPr bwMode="auto">
              <a:xfrm>
                <a:off x="1993690" y="3165400"/>
                <a:ext cx="1375338" cy="967287"/>
              </a:xfrm>
              <a:prstGeom prst="curvedConnector2">
                <a:avLst/>
              </a:prstGeom>
              <a:noFill/>
              <a:ln w="9525" algn="ctr">
                <a:solidFill>
                  <a:srgbClr val="7F7F7F"/>
                </a:solidFill>
                <a:prstDash val="dashDot"/>
                <a:round/>
                <a:tailEnd type="triangle" w="med" len="med"/>
              </a:ln>
            </p:spPr>
          </p:cxnSp>
          <p:cxnSp>
            <p:nvCxnSpPr>
              <p:cNvPr id="3146247" name="Curved Connector 150"/>
              <p:cNvCxnSpPr>
                <a:cxnSpLocks noChangeShapeType="1"/>
              </p:cNvCxnSpPr>
              <p:nvPr/>
            </p:nvCxnSpPr>
            <p:spPr bwMode="auto">
              <a:xfrm>
                <a:off x="1951631" y="3150667"/>
                <a:ext cx="649827" cy="1296779"/>
              </a:xfrm>
              <a:prstGeom prst="curvedConnector2">
                <a:avLst/>
              </a:prstGeom>
              <a:noFill/>
              <a:ln w="9525" algn="ctr">
                <a:solidFill>
                  <a:srgbClr val="7F7F7F"/>
                </a:solidFill>
                <a:prstDash val="dashDot"/>
                <a:round/>
                <a:tailEnd type="triangle" w="med" len="med"/>
              </a:ln>
            </p:spPr>
          </p:cxnSp>
          <p:cxnSp>
            <p:nvCxnSpPr>
              <p:cNvPr id="3146248" name="Curved Connector 150"/>
              <p:cNvCxnSpPr>
                <a:cxnSpLocks noChangeShapeType="1"/>
              </p:cNvCxnSpPr>
              <p:nvPr/>
            </p:nvCxnSpPr>
            <p:spPr bwMode="auto">
              <a:xfrm rot="16200000" flipH="1">
                <a:off x="1160561" y="3833733"/>
                <a:ext cx="1592562" cy="73695"/>
              </a:xfrm>
              <a:prstGeom prst="curvedConnector3">
                <a:avLst>
                  <a:gd name="adj1" fmla="val 11083"/>
                </a:avLst>
              </a:prstGeom>
              <a:noFill/>
              <a:ln w="9525" algn="ctr">
                <a:solidFill>
                  <a:srgbClr val="7F7F7F"/>
                </a:solidFill>
                <a:prstDash val="dashDot"/>
                <a:round/>
                <a:tailEnd type="triangle" w="med" len="med"/>
              </a:ln>
            </p:spPr>
          </p:cxnSp>
        </p:grpSp>
        <p:grpSp>
          <p:nvGrpSpPr>
            <p:cNvPr id="562" name="组合 89"/>
            <p:cNvGrpSpPr/>
            <p:nvPr/>
          </p:nvGrpSpPr>
          <p:grpSpPr bwMode="auto">
            <a:xfrm>
              <a:off x="5955483" y="3485877"/>
              <a:ext cx="2415638" cy="1723634"/>
              <a:chOff x="1735607" y="3042667"/>
              <a:chExt cx="2995736" cy="1840194"/>
            </a:xfrm>
          </p:grpSpPr>
          <p:sp>
            <p:nvSpPr>
              <p:cNvPr id="1051954" name="Oval 120"/>
              <p:cNvSpPr/>
              <p:nvPr/>
            </p:nvSpPr>
            <p:spPr bwMode="auto">
              <a:xfrm>
                <a:off x="4515319" y="3561282"/>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5" name="Oval 120"/>
              <p:cNvSpPr/>
              <p:nvPr/>
            </p:nvSpPr>
            <p:spPr bwMode="auto">
              <a:xfrm>
                <a:off x="3858995" y="3913938"/>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6" name="Oval 120"/>
              <p:cNvSpPr/>
              <p:nvPr/>
            </p:nvSpPr>
            <p:spPr bwMode="auto">
              <a:xfrm>
                <a:off x="3261016" y="413268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7" name="Oval 120"/>
              <p:cNvSpPr/>
              <p:nvPr/>
            </p:nvSpPr>
            <p:spPr bwMode="auto">
              <a:xfrm>
                <a:off x="2493446" y="4447446"/>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58" name="Oval 120"/>
              <p:cNvSpPr/>
              <p:nvPr/>
            </p:nvSpPr>
            <p:spPr bwMode="auto">
              <a:xfrm>
                <a:off x="1885678" y="4666861"/>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49" name="Curved Connector 150"/>
              <p:cNvCxnSpPr>
                <a:cxnSpLocks noChangeShapeType="1"/>
              </p:cNvCxnSpPr>
              <p:nvPr/>
            </p:nvCxnSpPr>
            <p:spPr bwMode="auto">
              <a:xfrm>
                <a:off x="1951631" y="3150667"/>
                <a:ext cx="2595324" cy="442247"/>
              </a:xfrm>
              <a:prstGeom prst="curvedConnector2">
                <a:avLst/>
              </a:prstGeom>
              <a:noFill/>
              <a:ln w="9525" algn="ctr">
                <a:solidFill>
                  <a:srgbClr val="7F7F7F"/>
                </a:solidFill>
                <a:prstDash val="dashDot"/>
                <a:round/>
                <a:tailEnd type="triangle" w="med" len="med"/>
              </a:ln>
            </p:spPr>
          </p:cxnSp>
          <p:sp>
            <p:nvSpPr>
              <p:cNvPr id="1051959" name="Oval 120"/>
              <p:cNvSpPr/>
              <p:nvPr/>
            </p:nvSpPr>
            <p:spPr bwMode="auto">
              <a:xfrm>
                <a:off x="1735607" y="304266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50" name="Curved Connector 150"/>
              <p:cNvCxnSpPr>
                <a:cxnSpLocks noChangeShapeType="1"/>
              </p:cNvCxnSpPr>
              <p:nvPr/>
            </p:nvCxnSpPr>
            <p:spPr bwMode="auto">
              <a:xfrm>
                <a:off x="1951631" y="3165400"/>
                <a:ext cx="2015376" cy="748538"/>
              </a:xfrm>
              <a:prstGeom prst="curvedConnector2">
                <a:avLst/>
              </a:prstGeom>
              <a:noFill/>
              <a:ln w="9525" algn="ctr">
                <a:solidFill>
                  <a:srgbClr val="7F7F7F"/>
                </a:solidFill>
                <a:prstDash val="dashDot"/>
                <a:round/>
                <a:tailEnd type="triangle" w="med" len="med"/>
              </a:ln>
            </p:spPr>
          </p:cxnSp>
          <p:cxnSp>
            <p:nvCxnSpPr>
              <p:cNvPr id="3146251" name="Curved Connector 150"/>
              <p:cNvCxnSpPr>
                <a:cxnSpLocks noChangeShapeType="1"/>
              </p:cNvCxnSpPr>
              <p:nvPr/>
            </p:nvCxnSpPr>
            <p:spPr bwMode="auto">
              <a:xfrm>
                <a:off x="1993690" y="3165400"/>
                <a:ext cx="1375338" cy="967287"/>
              </a:xfrm>
              <a:prstGeom prst="curvedConnector2">
                <a:avLst/>
              </a:prstGeom>
              <a:noFill/>
              <a:ln w="9525" algn="ctr">
                <a:solidFill>
                  <a:srgbClr val="7F7F7F"/>
                </a:solidFill>
                <a:prstDash val="dashDot"/>
                <a:round/>
                <a:tailEnd type="triangle" w="med" len="med"/>
              </a:ln>
            </p:spPr>
          </p:cxnSp>
          <p:cxnSp>
            <p:nvCxnSpPr>
              <p:cNvPr id="3146252" name="Curved Connector 150"/>
              <p:cNvCxnSpPr>
                <a:cxnSpLocks noChangeShapeType="1"/>
              </p:cNvCxnSpPr>
              <p:nvPr/>
            </p:nvCxnSpPr>
            <p:spPr bwMode="auto">
              <a:xfrm>
                <a:off x="1951631" y="3150667"/>
                <a:ext cx="649827" cy="1296779"/>
              </a:xfrm>
              <a:prstGeom prst="curvedConnector2">
                <a:avLst/>
              </a:prstGeom>
              <a:noFill/>
              <a:ln w="9525" algn="ctr">
                <a:solidFill>
                  <a:srgbClr val="7F7F7F"/>
                </a:solidFill>
                <a:prstDash val="dashDot"/>
                <a:round/>
                <a:tailEnd type="triangle" w="med" len="med"/>
              </a:ln>
            </p:spPr>
          </p:cxnSp>
          <p:cxnSp>
            <p:nvCxnSpPr>
              <p:cNvPr id="3146253" name="Curved Connector 150"/>
              <p:cNvCxnSpPr>
                <a:cxnSpLocks noChangeShapeType="1"/>
              </p:cNvCxnSpPr>
              <p:nvPr/>
            </p:nvCxnSpPr>
            <p:spPr bwMode="auto">
              <a:xfrm rot="16200000" flipH="1">
                <a:off x="1160561" y="3833733"/>
                <a:ext cx="1592562" cy="73695"/>
              </a:xfrm>
              <a:prstGeom prst="curvedConnector3">
                <a:avLst>
                  <a:gd name="adj1" fmla="val 11083"/>
                </a:avLst>
              </a:prstGeom>
              <a:noFill/>
              <a:ln w="9525" algn="ctr">
                <a:solidFill>
                  <a:srgbClr val="7F7F7F"/>
                </a:solidFill>
                <a:prstDash val="dashDot"/>
                <a:round/>
                <a:tailEnd type="triangle" w="med" len="med"/>
              </a:ln>
            </p:spPr>
          </p:cxnSp>
        </p:grpSp>
        <p:grpSp>
          <p:nvGrpSpPr>
            <p:cNvPr id="563" name="组合 64"/>
            <p:cNvGrpSpPr/>
            <p:nvPr/>
          </p:nvGrpSpPr>
          <p:grpSpPr bwMode="auto">
            <a:xfrm>
              <a:off x="6435769" y="3435106"/>
              <a:ext cx="2223602" cy="1972467"/>
              <a:chOff x="1317435" y="3042667"/>
              <a:chExt cx="2757584" cy="2105854"/>
            </a:xfrm>
          </p:grpSpPr>
          <p:sp>
            <p:nvSpPr>
              <p:cNvPr id="1051960" name="Oval 120"/>
              <p:cNvSpPr/>
              <p:nvPr/>
            </p:nvSpPr>
            <p:spPr bwMode="auto">
              <a:xfrm>
                <a:off x="1317435" y="4932521"/>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61" name="Oval 120"/>
              <p:cNvSpPr/>
              <p:nvPr/>
            </p:nvSpPr>
            <p:spPr bwMode="auto">
              <a:xfrm>
                <a:off x="3858995" y="3913938"/>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62" name="Oval 120"/>
              <p:cNvSpPr/>
              <p:nvPr/>
            </p:nvSpPr>
            <p:spPr bwMode="auto">
              <a:xfrm>
                <a:off x="3261016" y="413268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63" name="Oval 120"/>
              <p:cNvSpPr/>
              <p:nvPr/>
            </p:nvSpPr>
            <p:spPr bwMode="auto">
              <a:xfrm>
                <a:off x="2493446" y="4447446"/>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sp>
            <p:nvSpPr>
              <p:cNvPr id="1051964" name="Oval 120"/>
              <p:cNvSpPr/>
              <p:nvPr/>
            </p:nvSpPr>
            <p:spPr bwMode="auto">
              <a:xfrm>
                <a:off x="1885678" y="4666861"/>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54" name="Curved Connector 150"/>
              <p:cNvCxnSpPr>
                <a:cxnSpLocks noChangeShapeType="1"/>
              </p:cNvCxnSpPr>
              <p:nvPr/>
            </p:nvCxnSpPr>
            <p:spPr bwMode="auto">
              <a:xfrm flipH="1">
                <a:off x="1349071" y="3150667"/>
                <a:ext cx="602560" cy="1813486"/>
              </a:xfrm>
              <a:prstGeom prst="curvedConnector4">
                <a:avLst>
                  <a:gd name="adj1" fmla="val -34486"/>
                  <a:gd name="adj2" fmla="val 52106"/>
                </a:avLst>
              </a:prstGeom>
              <a:noFill/>
              <a:ln w="9525" algn="ctr">
                <a:solidFill>
                  <a:srgbClr val="7F7F7F"/>
                </a:solidFill>
                <a:prstDash val="dashDot"/>
                <a:round/>
                <a:tailEnd type="triangle" w="med" len="med"/>
              </a:ln>
            </p:spPr>
          </p:cxnSp>
          <p:sp>
            <p:nvSpPr>
              <p:cNvPr id="1051965" name="Oval 120"/>
              <p:cNvSpPr/>
              <p:nvPr/>
            </p:nvSpPr>
            <p:spPr bwMode="auto">
              <a:xfrm>
                <a:off x="1735607" y="3042667"/>
                <a:ext cx="216024" cy="216000"/>
              </a:xfrm>
              <a:prstGeom prst="ellipse">
                <a:avLst/>
              </a:prstGeom>
              <a:solidFill>
                <a:srgbClr val="000000">
                  <a:lumMod val="50000"/>
                  <a:lumOff val="50000"/>
                </a:srgbClr>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p>
                <a:pPr algn="ctr" defTabSz="859790"/>
                <a:endParaRPr lang="en-US" sz="1700" b="1" kern="0" dirty="0">
                  <a:solidFill>
                    <a:srgbClr val="FFFFFF"/>
                  </a:solidFill>
                  <a:latin typeface="华文楷体" panose="02010600040101010101" pitchFamily="2" charset="-122"/>
                  <a:ea typeface="华文楷体" panose="02010600040101010101" pitchFamily="2" charset="-122"/>
                </a:endParaRPr>
              </a:p>
            </p:txBody>
          </p:sp>
          <p:cxnSp>
            <p:nvCxnSpPr>
              <p:cNvPr id="3146255" name="Curved Connector 150"/>
              <p:cNvCxnSpPr>
                <a:cxnSpLocks noChangeShapeType="1"/>
              </p:cNvCxnSpPr>
              <p:nvPr/>
            </p:nvCxnSpPr>
            <p:spPr bwMode="auto">
              <a:xfrm>
                <a:off x="1951631" y="3165400"/>
                <a:ext cx="2015376" cy="748538"/>
              </a:xfrm>
              <a:prstGeom prst="curvedConnector2">
                <a:avLst/>
              </a:prstGeom>
              <a:noFill/>
              <a:ln w="9525" algn="ctr">
                <a:solidFill>
                  <a:srgbClr val="7F7F7F"/>
                </a:solidFill>
                <a:prstDash val="dashDot"/>
                <a:round/>
                <a:tailEnd type="triangle" w="med" len="med"/>
              </a:ln>
            </p:spPr>
          </p:cxnSp>
          <p:cxnSp>
            <p:nvCxnSpPr>
              <p:cNvPr id="3146256" name="Curved Connector 150"/>
              <p:cNvCxnSpPr>
                <a:cxnSpLocks noChangeShapeType="1"/>
              </p:cNvCxnSpPr>
              <p:nvPr/>
            </p:nvCxnSpPr>
            <p:spPr bwMode="auto">
              <a:xfrm>
                <a:off x="1993690" y="3165400"/>
                <a:ext cx="1375338" cy="967287"/>
              </a:xfrm>
              <a:prstGeom prst="curvedConnector2">
                <a:avLst/>
              </a:prstGeom>
              <a:noFill/>
              <a:ln w="9525" algn="ctr">
                <a:solidFill>
                  <a:srgbClr val="7F7F7F"/>
                </a:solidFill>
                <a:prstDash val="dashDot"/>
                <a:round/>
                <a:tailEnd type="triangle" w="med" len="med"/>
              </a:ln>
            </p:spPr>
          </p:cxnSp>
          <p:cxnSp>
            <p:nvCxnSpPr>
              <p:cNvPr id="3146257" name="Curved Connector 150"/>
              <p:cNvCxnSpPr>
                <a:cxnSpLocks noChangeShapeType="1"/>
              </p:cNvCxnSpPr>
              <p:nvPr/>
            </p:nvCxnSpPr>
            <p:spPr bwMode="auto">
              <a:xfrm>
                <a:off x="1951631" y="3150667"/>
                <a:ext cx="649827" cy="1296779"/>
              </a:xfrm>
              <a:prstGeom prst="curvedConnector2">
                <a:avLst/>
              </a:prstGeom>
              <a:noFill/>
              <a:ln w="9525" algn="ctr">
                <a:solidFill>
                  <a:srgbClr val="7F7F7F"/>
                </a:solidFill>
                <a:prstDash val="dashDot"/>
                <a:round/>
                <a:tailEnd type="triangle" w="med" len="med"/>
              </a:ln>
            </p:spPr>
          </p:cxnSp>
          <p:cxnSp>
            <p:nvCxnSpPr>
              <p:cNvPr id="3146258" name="Curved Connector 150"/>
              <p:cNvCxnSpPr>
                <a:cxnSpLocks noChangeShapeType="1"/>
              </p:cNvCxnSpPr>
              <p:nvPr/>
            </p:nvCxnSpPr>
            <p:spPr bwMode="auto">
              <a:xfrm rot="16200000" flipH="1">
                <a:off x="1160561" y="3833733"/>
                <a:ext cx="1592562" cy="73695"/>
              </a:xfrm>
              <a:prstGeom prst="curvedConnector3">
                <a:avLst>
                  <a:gd name="adj1" fmla="val 11083"/>
                </a:avLst>
              </a:prstGeom>
              <a:noFill/>
              <a:ln w="9525" algn="ctr">
                <a:solidFill>
                  <a:srgbClr val="7F7F7F"/>
                </a:solidFill>
                <a:prstDash val="dashDot"/>
                <a:round/>
                <a:tailEnd type="triangle" w="med" len="med"/>
              </a:ln>
            </p:spPr>
          </p:cxnSp>
        </p:grpSp>
        <p:sp>
          <p:nvSpPr>
            <p:cNvPr id="1051966" name="TextBox 234"/>
            <p:cNvSpPr txBox="1">
              <a:spLocks noChangeArrowheads="1"/>
            </p:cNvSpPr>
            <p:nvPr/>
          </p:nvSpPr>
          <p:spPr bwMode="auto">
            <a:xfrm>
              <a:off x="3584316" y="1715924"/>
              <a:ext cx="1540698" cy="500167"/>
            </a:xfrm>
            <a:prstGeom prst="rect">
              <a:avLst/>
            </a:prstGeom>
            <a:noFill/>
            <a:ln>
              <a:noFill/>
            </a:ln>
          </p:spPr>
          <p:txBody>
            <a:bodyPr lIns="0" tIns="0" rIns="0" bIns="0">
              <a:spAutoFit/>
            </a:bodyPr>
            <a:p>
              <a:pPr>
                <a:spcAft>
                  <a:spcPts val="315"/>
                </a:spcAft>
              </a:pPr>
              <a:r>
                <a:rPr lang="en-US" altLang="zh-CN" sz="1500" b="1" dirty="0">
                  <a:solidFill>
                    <a:srgbClr val="002776"/>
                  </a:solidFill>
                  <a:latin typeface="华文楷体" panose="02010600040101010101" pitchFamily="2" charset="-122"/>
                </a:rPr>
                <a:t>IT</a:t>
              </a:r>
              <a:r>
                <a:rPr lang="zh-CN" altLang="en-US" sz="1500" b="1" dirty="0">
                  <a:solidFill>
                    <a:srgbClr val="002776"/>
                  </a:solidFill>
                  <a:latin typeface="华文楷体" panose="02010600040101010101" pitchFamily="2" charset="-122"/>
                </a:rPr>
                <a:t>规划实施</a:t>
              </a:r>
              <a:endParaRPr lang="en-US" altLang="zh-CN" sz="1500" b="1" dirty="0">
                <a:solidFill>
                  <a:srgbClr val="002776"/>
                </a:solidFill>
                <a:latin typeface="华文楷体" panose="02010600040101010101" pitchFamily="2" charset="-122"/>
              </a:endParaRPr>
            </a:p>
            <a:p>
              <a:pPr>
                <a:spcAft>
                  <a:spcPts val="315"/>
                </a:spcAft>
              </a:pPr>
              <a:r>
                <a:rPr lang="zh-CN" altLang="en-US" sz="1500" b="1" dirty="0">
                  <a:solidFill>
                    <a:srgbClr val="002776"/>
                  </a:solidFill>
                  <a:latin typeface="华文楷体" panose="02010600040101010101" pitchFamily="2" charset="-122"/>
                </a:rPr>
                <a:t>与指导层面</a:t>
              </a:r>
              <a:endParaRPr lang="zh-CN" altLang="en-US" sz="1500" b="1" dirty="0">
                <a:solidFill>
                  <a:srgbClr val="002776"/>
                </a:solidFill>
                <a:latin typeface="华文楷体" panose="02010600040101010101" pitchFamily="2" charset="-122"/>
              </a:endParaRPr>
            </a:p>
          </p:txBody>
        </p:sp>
        <p:sp>
          <p:nvSpPr>
            <p:cNvPr id="1051967" name="矩形 11"/>
            <p:cNvSpPr/>
            <p:nvPr/>
          </p:nvSpPr>
          <p:spPr>
            <a:xfrm>
              <a:off x="7273783" y="2277523"/>
              <a:ext cx="1103815" cy="268303"/>
            </a:xfrm>
            <a:prstGeom prst="rect">
              <a:avLst/>
            </a:prstGeom>
            <a:solidFill>
              <a:srgbClr val="00B0F0"/>
            </a:solidFill>
            <a:ln w="25400" cap="flat" cmpd="sng" algn="ctr">
              <a:noFill/>
              <a:prstDash val="solid"/>
            </a:ln>
            <a:effectLst/>
          </p:spPr>
          <p:txBody>
            <a:bodyPr wrap="none" lIns="101901" tIns="50950" rIns="101901" bIns="50950" anchor="ctr"/>
            <a:p>
              <a:pPr algn="ctr" defTabSz="859790"/>
              <a:r>
                <a:rPr lang="zh-CN" altLang="en-US" sz="1200" kern="0" dirty="0">
                  <a:solidFill>
                    <a:srgbClr val="FFFFFF"/>
                  </a:solidFill>
                  <a:latin typeface="华文楷体" panose="02010600040101010101" pitchFamily="2" charset="-122"/>
                </a:rPr>
                <a:t>业务关系管理</a:t>
              </a:r>
              <a:endParaRPr lang="zh-CN" altLang="en-US" sz="1200" kern="0" dirty="0">
                <a:solidFill>
                  <a:srgbClr val="FFFFFF"/>
                </a:solidFill>
                <a:latin typeface="华文楷体" panose="02010600040101010101" pitchFamily="2" charset="-122"/>
              </a:endParaRPr>
            </a:p>
          </p:txBody>
        </p:sp>
        <p:cxnSp>
          <p:nvCxnSpPr>
            <p:cNvPr id="3146259" name="直接箭头连接符 19"/>
            <p:cNvCxnSpPr>
              <a:cxnSpLocks noChangeShapeType="1"/>
            </p:cNvCxnSpPr>
            <p:nvPr/>
          </p:nvCxnSpPr>
          <p:spPr bwMode="auto">
            <a:xfrm>
              <a:off x="7839680" y="2098951"/>
              <a:ext cx="1" cy="168599"/>
            </a:xfrm>
            <a:prstGeom prst="straightConnector1">
              <a:avLst/>
            </a:prstGeom>
            <a:noFill/>
            <a:ln w="25400" algn="ctr">
              <a:solidFill>
                <a:srgbClr val="002776"/>
              </a:solidFill>
              <a:round/>
              <a:tailEnd type="triangle" w="med" len="med"/>
            </a:ln>
          </p:spPr>
        </p:cxnSp>
      </p:grpSp>
      <p:grpSp>
        <p:nvGrpSpPr>
          <p:cNvPr id="564" name="Group 314"/>
          <p:cNvGrpSpPr/>
          <p:nvPr/>
        </p:nvGrpSpPr>
        <p:grpSpPr bwMode="auto">
          <a:xfrm>
            <a:off x="403913" y="4018111"/>
            <a:ext cx="3414712" cy="2005013"/>
            <a:chOff x="-3810000" y="1733303"/>
            <a:chExt cx="5460392" cy="2004520"/>
          </a:xfrm>
        </p:grpSpPr>
        <p:sp>
          <p:nvSpPr>
            <p:cNvPr id="1051968" name="Rectangle 31"/>
            <p:cNvSpPr>
              <a:spLocks noChangeArrowheads="1"/>
            </p:cNvSpPr>
            <p:nvPr/>
          </p:nvSpPr>
          <p:spPr bwMode="auto">
            <a:xfrm>
              <a:off x="-3810000" y="1733303"/>
              <a:ext cx="5460392" cy="418997"/>
            </a:xfrm>
            <a:prstGeom prst="rect">
              <a:avLst/>
            </a:prstGeom>
            <a:solidFill>
              <a:srgbClr val="92D400"/>
            </a:solidFill>
            <a:ln w="6350" algn="ctr">
              <a:noFill/>
              <a:miter lim="800000"/>
            </a:ln>
            <a:effectLst/>
          </p:spPr>
          <p:txBody>
            <a:bodyPr lIns="0" tIns="0" rIns="0" bIns="0" anchor="ctr"/>
            <a:p>
              <a:pPr defTabSz="859790"/>
              <a:r>
                <a:rPr lang="zh-CN" altLang="en-US" b="1" kern="0" dirty="0">
                  <a:solidFill>
                    <a:srgbClr val="FFFFFF"/>
                  </a:solidFill>
                  <a:latin typeface="华文楷体" panose="02010600040101010101" pitchFamily="2" charset="-122"/>
                </a:rPr>
                <a:t>  确保项目实施与顶层设计一致</a:t>
              </a:r>
              <a:endParaRPr lang="zh-CN" altLang="en-US" b="1" kern="0" dirty="0">
                <a:solidFill>
                  <a:srgbClr val="FFFFFF"/>
                </a:solidFill>
                <a:latin typeface="华文楷体" panose="02010600040101010101" pitchFamily="2" charset="-122"/>
              </a:endParaRPr>
            </a:p>
          </p:txBody>
        </p:sp>
        <p:sp>
          <p:nvSpPr>
            <p:cNvPr id="1051969" name="Rectangle 32"/>
            <p:cNvSpPr>
              <a:spLocks noChangeArrowheads="1"/>
            </p:cNvSpPr>
            <p:nvPr/>
          </p:nvSpPr>
          <p:spPr bwMode="auto">
            <a:xfrm>
              <a:off x="-3810000" y="2228481"/>
              <a:ext cx="5460392" cy="1509342"/>
            </a:xfrm>
            <a:prstGeom prst="rect">
              <a:avLst/>
            </a:prstGeom>
            <a:solidFill>
              <a:srgbClr val="FFFFFF"/>
            </a:solidFill>
            <a:ln w="6350" algn="ctr">
              <a:noFill/>
              <a:miter lim="800000"/>
            </a:ln>
            <a:effectLst/>
          </p:spPr>
          <p:txBody>
            <a:bodyPr lIns="37711" tIns="0" rIns="0" bIns="0"/>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方案规范一致：针对跨专业领域的业务完成全业务端到端的方案协同的规范；</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测试规范一致：对跨系统需求进行端到端业务验证测试的规范；</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发布规范一致：对跨系统需求统一发布，保证各系统同步上线的规范；</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r>
                <a:rPr lang="zh-CN" altLang="en-US" sz="1400" kern="0" dirty="0">
                  <a:solidFill>
                    <a:srgbClr val="000000"/>
                  </a:solidFill>
                  <a:latin typeface="华文楷体" panose="02010600040101010101" pitchFamily="2" charset="-122"/>
                </a:rPr>
                <a:t>运维规范一致：对问题跨系统定位分析，统一解决</a:t>
              </a:r>
              <a:r>
                <a:rPr lang="en-US" altLang="zh-CN" sz="1400" kern="0" dirty="0">
                  <a:solidFill>
                    <a:srgbClr val="000000"/>
                  </a:solidFill>
                  <a:latin typeface="华文楷体" panose="02010600040101010101" pitchFamily="2" charset="-122"/>
                </a:rPr>
                <a:t>.</a:t>
              </a:r>
              <a:endParaRPr lang="zh-CN" altLang="en-US"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endParaRPr lang="en-US" altLang="zh-CN" sz="1400" kern="0" dirty="0">
                <a:solidFill>
                  <a:srgbClr val="000000"/>
                </a:solidFill>
                <a:latin typeface="华文楷体" panose="02010600040101010101" pitchFamily="2" charset="-122"/>
              </a:endParaRPr>
            </a:p>
            <a:p>
              <a:pPr marL="194310" indent="-194310" defTabSz="859790">
                <a:lnSpc>
                  <a:spcPct val="110000"/>
                </a:lnSpc>
                <a:spcBef>
                  <a:spcPct val="20000"/>
                </a:spcBef>
                <a:buFont typeface="Wingdings" panose="05000000000000000000" pitchFamily="2" charset="2"/>
                <a:buChar char="ü"/>
              </a:pPr>
              <a:endParaRPr lang="zh-CN" altLang="en-US" sz="1400" kern="0" dirty="0">
                <a:solidFill>
                  <a:srgbClr val="000000"/>
                </a:solidFill>
                <a:latin typeface="华文楷体" panose="02010600040101010101" pitchFamily="2" charset="-122"/>
              </a:endParaRPr>
            </a:p>
          </p:txBody>
        </p:sp>
      </p:grpSp>
      <p:grpSp>
        <p:nvGrpSpPr>
          <p:cNvPr id="565" name="Group 172"/>
          <p:cNvGrpSpPr/>
          <p:nvPr/>
        </p:nvGrpSpPr>
        <p:grpSpPr>
          <a:xfrm>
            <a:off x="7452699" y="115031"/>
            <a:ext cx="2308583" cy="913341"/>
            <a:chOff x="2956118" y="1940164"/>
            <a:chExt cx="4929728" cy="1530889"/>
          </a:xfrm>
          <a:solidFill>
            <a:schemeClr val="bg1"/>
          </a:solidFill>
        </p:grpSpPr>
        <p:cxnSp>
          <p:nvCxnSpPr>
            <p:cNvPr id="3146260" name="Straight Connector 173"/>
            <p:cNvCxnSpPr>
              <a:stCxn id="1051972" idx="5"/>
              <a:endCxn id="1051973"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970" name="Oval 174"/>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971" name="Oval 175"/>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1972" name="Oval 176"/>
            <p:cNvSpPr>
              <a:spLocks noChangeArrowheads="1"/>
            </p:cNvSpPr>
            <p:nvPr/>
          </p:nvSpPr>
          <p:spPr bwMode="blackWhite">
            <a:xfrm>
              <a:off x="2956118" y="2265922"/>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项目管理风险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1973" name="Oval 177"/>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974" name="Oval 178"/>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61" name="Straight Connector 179"/>
            <p:cNvCxnSpPr>
              <a:stCxn id="1051975" idx="4"/>
              <a:endCxn id="1051970"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62" name="Straight Connector 180"/>
            <p:cNvCxnSpPr>
              <a:stCxn id="1051974" idx="7"/>
              <a:endCxn id="1051971"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975" name="Oval 181"/>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566" name=""/>
        <p:cNvGrpSpPr/>
        <p:nvPr/>
      </p:nvGrpSpPr>
      <p:grpSpPr>
        <a:xfrm>
          <a:off x="0" y="0"/>
          <a:ext cx="0" cy="0"/>
          <a:chOff x="0" y="0"/>
          <a:chExt cx="0" cy="0"/>
        </a:xfrm>
      </p:grpSpPr>
      <p:cxnSp>
        <p:nvCxnSpPr>
          <p:cNvPr id="3146263" name="Straight Connector 65"/>
          <p:cNvCxnSpPr/>
          <p:nvPr/>
        </p:nvCxnSpPr>
        <p:spPr>
          <a:xfrm>
            <a:off x="1003209" y="6309320"/>
            <a:ext cx="8496000" cy="0"/>
          </a:xfrm>
          <a:prstGeom prst="line">
            <a:avLst/>
          </a:prstGeom>
          <a:ln w="254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1976" name="Title 1"/>
          <p:cNvSpPr>
            <a:spLocks noGrp="1"/>
          </p:cNvSpPr>
          <p:nvPr>
            <p:ph type="title"/>
          </p:nvPr>
        </p:nvSpPr>
        <p:spPr/>
        <p:txBody>
          <a:bodyPr/>
          <a:p>
            <a:r>
              <a:rPr lang="zh-CN" altLang="en-US" dirty="0"/>
              <a:t>统一需求管理、统一方案管理，确保总体目标不偏离</a:t>
            </a:r>
            <a:r>
              <a:rPr lang="en-US" altLang="zh-CN" dirty="0"/>
              <a:t>*</a:t>
            </a:r>
            <a:endParaRPr lang="en-US" dirty="0"/>
          </a:p>
        </p:txBody>
      </p:sp>
      <p:sp>
        <p:nvSpPr>
          <p:cNvPr id="1051977" name="Pentagon 4"/>
          <p:cNvSpPr/>
          <p:nvPr/>
        </p:nvSpPr>
        <p:spPr>
          <a:xfrm rot="5400000">
            <a:off x="283580" y="1228974"/>
            <a:ext cx="1332000" cy="612000"/>
          </a:xfrm>
          <a:prstGeom prst="homePlate">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88900" rIns="88900" bIns="88900" rtlCol="0" anchor="ctr"/>
          <a:p>
            <a:pPr algn="ctr"/>
            <a:r>
              <a:rPr lang="zh-CN" altLang="en-US" sz="1600" dirty="0">
                <a:solidFill>
                  <a:srgbClr val="000000"/>
                </a:solidFill>
              </a:rPr>
              <a:t>需求提出</a:t>
            </a:r>
            <a:endParaRPr lang="en-US" sz="1600" dirty="0">
              <a:solidFill>
                <a:srgbClr val="000000"/>
              </a:solidFill>
            </a:endParaRPr>
          </a:p>
        </p:txBody>
      </p:sp>
      <p:sp>
        <p:nvSpPr>
          <p:cNvPr id="1051978" name="Chevron 5"/>
          <p:cNvSpPr/>
          <p:nvPr/>
        </p:nvSpPr>
        <p:spPr>
          <a:xfrm rot="5400000">
            <a:off x="363849" y="2236237"/>
            <a:ext cx="1171462" cy="612000"/>
          </a:xfrm>
          <a:prstGeom prst="chevron">
            <a:avLst/>
          </a:prstGeom>
          <a:solidFill>
            <a:schemeClr val="accent3">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88900" rIns="88900" bIns="88900" rtlCol="0" anchor="ctr"/>
          <a:p>
            <a:pPr algn="ctr"/>
            <a:r>
              <a:rPr lang="zh-CN" altLang="en-US" sz="1600" dirty="0">
                <a:solidFill>
                  <a:srgbClr val="000000"/>
                </a:solidFill>
              </a:rPr>
              <a:t>需求受理</a:t>
            </a:r>
            <a:endParaRPr lang="en-US" sz="1600" dirty="0">
              <a:solidFill>
                <a:srgbClr val="000000"/>
              </a:solidFill>
            </a:endParaRPr>
          </a:p>
        </p:txBody>
      </p:sp>
      <p:sp>
        <p:nvSpPr>
          <p:cNvPr id="1051979" name="Chevron 6"/>
          <p:cNvSpPr/>
          <p:nvPr/>
        </p:nvSpPr>
        <p:spPr>
          <a:xfrm rot="5400000">
            <a:off x="283580" y="3263130"/>
            <a:ext cx="1332000" cy="612000"/>
          </a:xfrm>
          <a:prstGeom prst="chevron">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88900" rIns="88900" bIns="88900" rtlCol="0" anchor="ctr"/>
          <a:p>
            <a:pPr algn="ctr"/>
            <a:r>
              <a:rPr lang="zh-CN" altLang="en-US" sz="1600" dirty="0">
                <a:solidFill>
                  <a:srgbClr val="FFFFFF"/>
                </a:solidFill>
              </a:rPr>
              <a:t>方案设计</a:t>
            </a:r>
            <a:endParaRPr lang="en-US" sz="1600" dirty="0">
              <a:solidFill>
                <a:srgbClr val="FFFFFF"/>
              </a:solidFill>
            </a:endParaRPr>
          </a:p>
        </p:txBody>
      </p:sp>
      <p:sp>
        <p:nvSpPr>
          <p:cNvPr id="1051980" name="Chevron 7"/>
          <p:cNvSpPr/>
          <p:nvPr/>
        </p:nvSpPr>
        <p:spPr>
          <a:xfrm rot="5400000">
            <a:off x="283580" y="4370292"/>
            <a:ext cx="1332000" cy="612000"/>
          </a:xfrm>
          <a:prstGeom prst="chevron">
            <a:avLst/>
          </a:prstGeom>
          <a:solidFill>
            <a:schemeClr val="accent3">
              <a:lumMod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88900" rIns="88900" bIns="88900" rtlCol="0" anchor="ctr"/>
          <a:p>
            <a:pPr algn="ctr"/>
            <a:r>
              <a:rPr lang="zh-CN" altLang="en-US" sz="1600" dirty="0">
                <a:solidFill>
                  <a:srgbClr val="FFFFFF"/>
                </a:solidFill>
              </a:rPr>
              <a:t>优先级设计</a:t>
            </a:r>
            <a:endParaRPr lang="en-US" sz="1600" dirty="0">
              <a:solidFill>
                <a:srgbClr val="FFFFFF"/>
              </a:solidFill>
            </a:endParaRPr>
          </a:p>
        </p:txBody>
      </p:sp>
      <p:sp>
        <p:nvSpPr>
          <p:cNvPr id="1051981" name="Chevron 7"/>
          <p:cNvSpPr/>
          <p:nvPr/>
        </p:nvSpPr>
        <p:spPr>
          <a:xfrm rot="5400000">
            <a:off x="283580" y="5477454"/>
            <a:ext cx="1332000" cy="612000"/>
          </a:xfrm>
          <a:prstGeom prst="chevron">
            <a:avLst/>
          </a:prstGeom>
          <a:solidFill>
            <a:schemeClr val="accent5">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88900" rIns="88900" bIns="88900" rtlCol="0" anchor="ctr"/>
          <a:p>
            <a:pPr algn="ctr"/>
            <a:r>
              <a:rPr lang="zh-CN" altLang="en-US" sz="1600" dirty="0">
                <a:solidFill>
                  <a:srgbClr val="FFFFFF"/>
                </a:solidFill>
              </a:rPr>
              <a:t>最终评审</a:t>
            </a:r>
            <a:endParaRPr lang="en-US" sz="1600" dirty="0">
              <a:solidFill>
                <a:srgbClr val="FFFFFF"/>
              </a:solidFill>
            </a:endParaRPr>
          </a:p>
        </p:txBody>
      </p:sp>
      <p:cxnSp>
        <p:nvCxnSpPr>
          <p:cNvPr id="3146264" name="Straight Connector 65"/>
          <p:cNvCxnSpPr/>
          <p:nvPr/>
        </p:nvCxnSpPr>
        <p:spPr>
          <a:xfrm>
            <a:off x="1255580" y="1877086"/>
            <a:ext cx="8280000" cy="0"/>
          </a:xfrm>
          <a:prstGeom prst="line">
            <a:avLst/>
          </a:prstGeom>
          <a:ln w="254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6265" name="Straight Connector 65"/>
          <p:cNvCxnSpPr/>
          <p:nvPr/>
        </p:nvCxnSpPr>
        <p:spPr>
          <a:xfrm>
            <a:off x="1255580" y="2903130"/>
            <a:ext cx="8280000" cy="0"/>
          </a:xfrm>
          <a:prstGeom prst="line">
            <a:avLst/>
          </a:prstGeom>
          <a:ln w="254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6266" name="Straight Connector 65"/>
          <p:cNvCxnSpPr/>
          <p:nvPr/>
        </p:nvCxnSpPr>
        <p:spPr>
          <a:xfrm>
            <a:off x="1255580" y="5226483"/>
            <a:ext cx="8244000" cy="0"/>
          </a:xfrm>
          <a:prstGeom prst="line">
            <a:avLst/>
          </a:prstGeom>
          <a:ln w="254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6267" name="Straight Connector 65"/>
          <p:cNvCxnSpPr/>
          <p:nvPr/>
        </p:nvCxnSpPr>
        <p:spPr>
          <a:xfrm>
            <a:off x="1255580" y="4010292"/>
            <a:ext cx="8280000" cy="0"/>
          </a:xfrm>
          <a:prstGeom prst="line">
            <a:avLst/>
          </a:prstGeom>
          <a:ln w="254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51982" name="矩形 21"/>
          <p:cNvSpPr/>
          <p:nvPr/>
        </p:nvSpPr>
        <p:spPr>
          <a:xfrm>
            <a:off x="1346256" y="2008944"/>
            <a:ext cx="8002724" cy="738664"/>
          </a:xfrm>
          <a:prstGeom prst="rect">
            <a:avLst/>
          </a:prstGeom>
        </p:spPr>
        <p:txBody>
          <a:bodyPr wrap="square">
            <a:spAutoFit/>
          </a:bodyPr>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项目群管理办公室接受提交的业务需求</a:t>
            </a:r>
            <a:endParaRPr lang="en-US" altLang="zh-CN" sz="1400"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项目群管理办公室针对需求进行分类管理和</a:t>
            </a:r>
            <a:r>
              <a:rPr lang="zh-CN" altLang="en-US" sz="1400" b="1" dirty="0">
                <a:solidFill>
                  <a:srgbClr val="000000"/>
                </a:solidFill>
                <a:latin typeface="华文楷体" panose="02010600040101010101" pitchFamily="2" charset="-122"/>
              </a:rPr>
              <a:t>初审</a:t>
            </a:r>
            <a:r>
              <a:rPr lang="zh-CN" altLang="en-US" sz="1400" dirty="0">
                <a:solidFill>
                  <a:srgbClr val="000000"/>
                </a:solidFill>
                <a:latin typeface="华文楷体" panose="02010600040101010101" pitchFamily="2" charset="-122"/>
              </a:rPr>
              <a:t>，需包含</a:t>
            </a:r>
            <a:r>
              <a:rPr lang="zh-CN" altLang="en-US" sz="1400" b="1" dirty="0">
                <a:solidFill>
                  <a:srgbClr val="000000"/>
                </a:solidFill>
                <a:latin typeface="华文楷体" panose="02010600040101010101" pitchFamily="2" charset="-122"/>
              </a:rPr>
              <a:t>业务、职责、制度、授权、收益</a:t>
            </a:r>
            <a:endParaRPr lang="en-US" altLang="zh-CN" sz="1400" b="1"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对不可行、不明确的需求反馈到需求部门。对</a:t>
            </a:r>
            <a:r>
              <a:rPr lang="zh-CN" altLang="en-US" sz="1400" b="1" dirty="0">
                <a:solidFill>
                  <a:srgbClr val="000000"/>
                </a:solidFill>
                <a:latin typeface="华文楷体" panose="02010600040101010101" pitchFamily="2" charset="-122"/>
              </a:rPr>
              <a:t>可行</a:t>
            </a:r>
            <a:r>
              <a:rPr lang="zh-CN" altLang="en-US" sz="1400" dirty="0">
                <a:solidFill>
                  <a:srgbClr val="000000"/>
                </a:solidFill>
                <a:latin typeface="华文楷体" panose="02010600040101010101" pitchFamily="2" charset="-122"/>
              </a:rPr>
              <a:t>、</a:t>
            </a:r>
            <a:r>
              <a:rPr lang="zh-CN" altLang="en-US" sz="1400" b="1" dirty="0">
                <a:solidFill>
                  <a:srgbClr val="000000"/>
                </a:solidFill>
                <a:latin typeface="华文楷体" panose="02010600040101010101" pitchFamily="2" charset="-122"/>
              </a:rPr>
              <a:t>明确</a:t>
            </a:r>
            <a:r>
              <a:rPr lang="zh-CN" altLang="en-US" sz="1400" dirty="0">
                <a:solidFill>
                  <a:srgbClr val="000000"/>
                </a:solidFill>
                <a:latin typeface="华文楷体" panose="02010600040101010101" pitchFamily="2" charset="-122"/>
              </a:rPr>
              <a:t>的需求进行进一步分析</a:t>
            </a:r>
            <a:endParaRPr lang="en-US" sz="1400" dirty="0">
              <a:solidFill>
                <a:srgbClr val="000000"/>
              </a:solidFill>
            </a:endParaRPr>
          </a:p>
        </p:txBody>
      </p:sp>
      <p:sp>
        <p:nvSpPr>
          <p:cNvPr id="1051983" name="矩形 22"/>
          <p:cNvSpPr/>
          <p:nvPr/>
        </p:nvSpPr>
        <p:spPr>
          <a:xfrm>
            <a:off x="1346256" y="3087378"/>
            <a:ext cx="8002724" cy="738664"/>
          </a:xfrm>
          <a:prstGeom prst="rect">
            <a:avLst/>
          </a:prstGeom>
        </p:spPr>
        <p:txBody>
          <a:bodyPr wrap="square">
            <a:spAutoFit/>
          </a:bodyPr>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多视角（</a:t>
            </a:r>
            <a:r>
              <a:rPr lang="zh-CN" altLang="en-US" sz="1400" b="1" dirty="0">
                <a:solidFill>
                  <a:srgbClr val="000000"/>
                </a:solidFill>
                <a:latin typeface="华文楷体" panose="02010600040101010101" pitchFamily="2" charset="-122"/>
              </a:rPr>
              <a:t>客户、</a:t>
            </a:r>
            <a:r>
              <a:rPr lang="en-US" altLang="zh-CN" sz="1400" b="1" dirty="0">
                <a:solidFill>
                  <a:srgbClr val="000000"/>
                </a:solidFill>
                <a:latin typeface="华文楷体" panose="02010600040101010101" pitchFamily="2" charset="-122"/>
              </a:rPr>
              <a:t>BP</a:t>
            </a:r>
            <a:r>
              <a:rPr lang="zh-CN" altLang="en-US" sz="1400" b="1" dirty="0">
                <a:solidFill>
                  <a:srgbClr val="000000"/>
                </a:solidFill>
                <a:latin typeface="华文楷体" panose="02010600040101010101" pitchFamily="2" charset="-122"/>
              </a:rPr>
              <a:t>、一线、管理层、决策层</a:t>
            </a:r>
            <a:r>
              <a:rPr lang="zh-CN" altLang="en-US" sz="1400" dirty="0">
                <a:solidFill>
                  <a:srgbClr val="000000"/>
                </a:solidFill>
                <a:latin typeface="华文楷体" panose="02010600040101010101" pitchFamily="2" charset="-122"/>
              </a:rPr>
              <a:t>）多层次（</a:t>
            </a:r>
            <a:r>
              <a:rPr lang="zh-CN" altLang="en-US" sz="1400" b="1" dirty="0">
                <a:solidFill>
                  <a:srgbClr val="000000"/>
                </a:solidFill>
                <a:latin typeface="华文楷体" panose="02010600040101010101" pitchFamily="2" charset="-122"/>
              </a:rPr>
              <a:t>流程</a:t>
            </a:r>
            <a:r>
              <a:rPr lang="zh-CN" altLang="en-US" sz="1400" dirty="0">
                <a:solidFill>
                  <a:srgbClr val="000000"/>
                </a:solidFill>
                <a:latin typeface="华文楷体" panose="02010600040101010101" pitchFamily="2" charset="-122"/>
              </a:rPr>
              <a:t>、</a:t>
            </a:r>
            <a:r>
              <a:rPr lang="zh-CN" altLang="en-US" sz="1400" b="1" dirty="0">
                <a:solidFill>
                  <a:srgbClr val="000000"/>
                </a:solidFill>
                <a:latin typeface="华文楷体" panose="02010600040101010101" pitchFamily="2" charset="-122"/>
              </a:rPr>
              <a:t>数据、指标</a:t>
            </a:r>
            <a:r>
              <a:rPr lang="en-US" altLang="zh-CN" sz="1400" dirty="0">
                <a:solidFill>
                  <a:srgbClr val="000000"/>
                </a:solidFill>
                <a:latin typeface="华文楷体" panose="02010600040101010101" pitchFamily="2" charset="-122"/>
              </a:rPr>
              <a:t>...</a:t>
            </a:r>
            <a:r>
              <a:rPr lang="zh-CN" altLang="en-US" sz="1400" dirty="0">
                <a:solidFill>
                  <a:srgbClr val="000000"/>
                </a:solidFill>
                <a:latin typeface="华文楷体" panose="02010600040101010101" pitchFamily="2" charset="-122"/>
              </a:rPr>
              <a:t>）对需求进行分析</a:t>
            </a:r>
            <a:endParaRPr lang="en-US" altLang="zh-CN" sz="1400"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对需求进行</a:t>
            </a:r>
            <a:r>
              <a:rPr lang="zh-CN" altLang="en-US" sz="1400" b="1" dirty="0">
                <a:solidFill>
                  <a:srgbClr val="000000"/>
                </a:solidFill>
                <a:latin typeface="华文楷体" panose="02010600040101010101" pitchFamily="2" charset="-122"/>
              </a:rPr>
              <a:t>合并或者分解</a:t>
            </a:r>
            <a:endParaRPr lang="en-US" altLang="zh-CN" sz="1400" b="1"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给出</a:t>
            </a:r>
            <a:r>
              <a:rPr lang="zh-CN" altLang="en-US" sz="1400" b="1" dirty="0">
                <a:solidFill>
                  <a:srgbClr val="000000"/>
                </a:solidFill>
                <a:latin typeface="华文楷体" panose="02010600040101010101" pitchFamily="2" charset="-122"/>
              </a:rPr>
              <a:t>分析结论</a:t>
            </a:r>
            <a:r>
              <a:rPr lang="zh-CN" altLang="en-US" sz="1400" dirty="0">
                <a:solidFill>
                  <a:srgbClr val="000000"/>
                </a:solidFill>
                <a:latin typeface="华文楷体" panose="02010600040101010101" pitchFamily="2" charset="-122"/>
              </a:rPr>
              <a:t>与相应</a:t>
            </a:r>
            <a:r>
              <a:rPr lang="zh-CN" altLang="en-US" sz="1400" b="1" dirty="0">
                <a:solidFill>
                  <a:srgbClr val="000000"/>
                </a:solidFill>
                <a:latin typeface="华文楷体" panose="02010600040101010101" pitchFamily="2" charset="-122"/>
              </a:rPr>
              <a:t>需求说明书</a:t>
            </a:r>
            <a:endParaRPr lang="en-US" sz="1400" b="1" dirty="0">
              <a:solidFill>
                <a:srgbClr val="000000"/>
              </a:solidFill>
            </a:endParaRPr>
          </a:p>
        </p:txBody>
      </p:sp>
      <p:sp>
        <p:nvSpPr>
          <p:cNvPr id="1051984" name="矩形 23"/>
          <p:cNvSpPr/>
          <p:nvPr/>
        </p:nvSpPr>
        <p:spPr>
          <a:xfrm>
            <a:off x="1346256" y="4134549"/>
            <a:ext cx="3558753" cy="738664"/>
          </a:xfrm>
          <a:prstGeom prst="rect">
            <a:avLst/>
          </a:prstGeom>
        </p:spPr>
        <p:txBody>
          <a:bodyPr wrap="square">
            <a:spAutoFit/>
          </a:bodyPr>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按照</a:t>
            </a:r>
            <a:r>
              <a:rPr lang="zh-CN" altLang="en-US" sz="1400" b="1" dirty="0">
                <a:solidFill>
                  <a:srgbClr val="000000"/>
                </a:solidFill>
                <a:latin typeface="华文楷体" panose="02010600040101010101" pitchFamily="2" charset="-122"/>
              </a:rPr>
              <a:t>战略匹配、收益成本、客户影响、紧迫性和缺失风险等</a:t>
            </a:r>
            <a:r>
              <a:rPr lang="zh-CN" altLang="en-US" sz="1400" dirty="0">
                <a:solidFill>
                  <a:srgbClr val="000000"/>
                </a:solidFill>
                <a:latin typeface="华文楷体" panose="02010600040101010101" pitchFamily="2" charset="-122"/>
              </a:rPr>
              <a:t>进行优先级评估</a:t>
            </a:r>
            <a:endParaRPr lang="zh-CN" altLang="en-US" sz="1400"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对</a:t>
            </a:r>
            <a:r>
              <a:rPr lang="zh-CN" altLang="en-US" sz="1400" b="1" dirty="0">
                <a:solidFill>
                  <a:srgbClr val="000000"/>
                </a:solidFill>
                <a:latin typeface="华文楷体" panose="02010600040101010101" pitchFamily="2" charset="-122"/>
              </a:rPr>
              <a:t>需求优先级列表</a:t>
            </a:r>
            <a:r>
              <a:rPr lang="zh-CN" altLang="en-US" sz="1400" dirty="0">
                <a:solidFill>
                  <a:srgbClr val="000000"/>
                </a:solidFill>
                <a:latin typeface="华文楷体" panose="02010600040101010101" pitchFamily="2" charset="-122"/>
              </a:rPr>
              <a:t>进行更新</a:t>
            </a:r>
            <a:endParaRPr lang="en-US" sz="1400" dirty="0">
              <a:solidFill>
                <a:srgbClr val="000000"/>
              </a:solidFill>
            </a:endParaRPr>
          </a:p>
        </p:txBody>
      </p:sp>
      <p:graphicFrame>
        <p:nvGraphicFramePr>
          <p:cNvPr id="4194337" name="表格 24"/>
          <p:cNvGraphicFramePr>
            <a:graphicFrameLocks noGrp="1"/>
          </p:cNvGraphicFramePr>
          <p:nvPr/>
        </p:nvGraphicFramePr>
        <p:xfrm>
          <a:off x="4964060" y="4064410"/>
          <a:ext cx="3744416" cy="1127760"/>
        </p:xfrm>
        <a:graphic>
          <a:graphicData uri="http://schemas.openxmlformats.org/drawingml/2006/table">
            <a:tbl>
              <a:tblPr firstRow="1" bandRow="1">
                <a:tableStyleId>{073A0DAA-6AF3-43AB-8588-CEC1D06C72B9}</a:tableStyleId>
              </a:tblPr>
              <a:tblGrid>
                <a:gridCol w="648072"/>
                <a:gridCol w="600066"/>
                <a:gridCol w="1767566"/>
                <a:gridCol w="728712"/>
              </a:tblGrid>
              <a:tr h="140941">
                <a:tc gridSpan="2">
                  <a:txBody>
                    <a:bodyPr/>
                    <a:p>
                      <a:pPr algn="ctr"/>
                      <a:r>
                        <a:rPr lang="zh-CN" altLang="en-US" sz="1400" dirty="0"/>
                        <a:t>维度与权重</a:t>
                      </a:r>
                      <a:endParaRPr lang="en-US" sz="1400" dirty="0"/>
                    </a:p>
                  </a:txBody>
                  <a:tcPr marT="0" marB="0" anchor="ctr"/>
                </a:tc>
                <a:tc hMerge="1">
                  <a:tcPr/>
                </a:tc>
                <a:tc gridSpan="2">
                  <a:txBody>
                    <a:bodyPr/>
                    <a:p>
                      <a:pPr marL="0" marR="0" indent="0" algn="ctr" defTabSz="914400" rtl="0" eaLnBrk="1" fontAlgn="auto" latinLnBrk="0" hangingPunct="1">
                        <a:lnSpc>
                          <a:spcPct val="100000"/>
                        </a:lnSpc>
                        <a:spcBef>
                          <a:spcPts val="0"/>
                        </a:spcBef>
                        <a:spcAft>
                          <a:spcPts val="0"/>
                        </a:spcAft>
                        <a:buClrTx/>
                        <a:buSzTx/>
                        <a:buFontTx/>
                        <a:buNone/>
                      </a:pPr>
                      <a:r>
                        <a:rPr lang="zh-CN" altLang="en-US" sz="1400" dirty="0"/>
                        <a:t>子维度与权重</a:t>
                      </a:r>
                      <a:endParaRPr lang="en-US" sz="1400" dirty="0"/>
                    </a:p>
                  </a:txBody>
                  <a:tcPr marT="0" marB="0" anchor="ctr"/>
                </a:tc>
                <a:tc hMerge="1">
                  <a:tcPr/>
                </a:tc>
              </a:tr>
              <a:tr h="120807">
                <a:tc rowSpan="3">
                  <a:txBody>
                    <a:bodyPr/>
                    <a:p>
                      <a:pPr algn="ctr"/>
                      <a:r>
                        <a:rPr lang="zh-CN" altLang="en-US" sz="1400" dirty="0"/>
                        <a:t>重要性</a:t>
                      </a:r>
                      <a:endParaRPr lang="en-US" altLang="zh-CN" sz="1400" dirty="0">
                        <a:latin typeface="+mn-ea"/>
                        <a:ea typeface="+mn-ea"/>
                      </a:endParaRPr>
                    </a:p>
                  </a:txBody>
                  <a:tcPr marL="36000" marR="36000" marT="36000" marB="36000" anchor="ctr"/>
                </a:tc>
                <a:tc rowSpan="3">
                  <a:txBody>
                    <a:bodyPr/>
                    <a:p>
                      <a:pPr marL="0" marR="0" indent="0" algn="ctr" defTabSz="914400" rtl="0" eaLnBrk="1" fontAlgn="auto" latinLnBrk="0" hangingPunct="1">
                        <a:lnSpc>
                          <a:spcPct val="100000"/>
                        </a:lnSpc>
                        <a:spcBef>
                          <a:spcPts val="0"/>
                        </a:spcBef>
                        <a:spcAft>
                          <a:spcPts val="0"/>
                        </a:spcAft>
                        <a:buClrTx/>
                        <a:buSzTx/>
                        <a:buFontTx/>
                        <a:buNone/>
                      </a:pPr>
                      <a:r>
                        <a:rPr lang="en-US" sz="1400" kern="1200" dirty="0">
                          <a:latin typeface="华文楷体" panose="02010600040101010101" pitchFamily="2" charset="-122"/>
                          <a:ea typeface="华文楷体" panose="02010600040101010101" pitchFamily="2" charset="-122"/>
                        </a:rPr>
                        <a:t>60%</a:t>
                      </a:r>
                      <a:endParaRPr lang="en-US" sz="14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36000" marB="36000" anchor="ctr"/>
                </a:tc>
                <a:tc>
                  <a:txBody>
                    <a:bodyPr/>
                    <a:p>
                      <a:pPr algn="ctr"/>
                      <a:r>
                        <a:rPr lang="zh-CN" altLang="en-US" sz="1200" dirty="0"/>
                        <a:t>收益成本比</a:t>
                      </a:r>
                      <a:endParaRPr lang="en-US" sz="1200" dirty="0">
                        <a:latin typeface="+mn-ea"/>
                        <a:ea typeface="+mn-ea"/>
                      </a:endParaRPr>
                    </a:p>
                  </a:txBody>
                  <a:tcPr marL="36000" marR="36000" marT="0" marB="0" anchor="ctr"/>
                </a:tc>
                <a:tc>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1200" kern="1200" dirty="0">
                          <a:latin typeface="华文楷体" panose="02010600040101010101" pitchFamily="2" charset="-122"/>
                          <a:ea typeface="华文楷体" panose="02010600040101010101" pitchFamily="2" charset="-122"/>
                        </a:rPr>
                        <a:t>60%</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0" marB="0" anchor="ctr"/>
                </a:tc>
              </a:tr>
              <a:tr h="120807">
                <a:tc vMerge="1">
                  <a:tcPr/>
                </a:tc>
                <a:tc vMerge="1">
                  <a:tcPr/>
                </a:tc>
                <a:tc>
                  <a:txBody>
                    <a:bodyPr/>
                    <a:p>
                      <a:pPr algn="ctr"/>
                      <a:r>
                        <a:rPr lang="zh-CN" altLang="en-US" sz="1200" dirty="0"/>
                        <a:t>战略匹配程度</a:t>
                      </a:r>
                      <a:endParaRPr lang="en-US" sz="1200" dirty="0">
                        <a:latin typeface="+mn-ea"/>
                        <a:ea typeface="+mn-ea"/>
                      </a:endParaRPr>
                    </a:p>
                  </a:txBody>
                  <a:tcPr marL="36000" marR="36000" marT="0" marB="0" anchor="ctr"/>
                </a:tc>
                <a:tc>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1200" kern="1200" dirty="0">
                          <a:latin typeface="华文楷体" panose="02010600040101010101" pitchFamily="2" charset="-122"/>
                          <a:ea typeface="华文楷体" panose="02010600040101010101" pitchFamily="2" charset="-122"/>
                        </a:rPr>
                        <a:t>20%</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0" marB="0" anchor="ctr"/>
                </a:tc>
              </a:tr>
              <a:tr h="120807">
                <a:tc vMerge="1">
                  <a:tcPr/>
                </a:tc>
                <a:tc vMerge="1">
                  <a:tcPr/>
                </a:tc>
                <a:tc>
                  <a:txBody>
                    <a:bodyPr/>
                    <a:p>
                      <a:pPr marL="0" marR="0" indent="0" algn="ctr" defTabSz="914400" rtl="0" eaLnBrk="1" fontAlgn="auto" latinLnBrk="0" hangingPunct="1">
                        <a:lnSpc>
                          <a:spcPct val="100000"/>
                        </a:lnSpc>
                        <a:spcBef>
                          <a:spcPts val="0"/>
                        </a:spcBef>
                        <a:spcAft>
                          <a:spcPts val="0"/>
                        </a:spcAft>
                        <a:buClrTx/>
                        <a:buSzTx/>
                        <a:buFontTx/>
                        <a:buNone/>
                      </a:pPr>
                      <a:r>
                        <a:rPr lang="zh-CN" altLang="en-US" sz="1200" dirty="0"/>
                        <a:t>客户感知的影响范围</a:t>
                      </a:r>
                      <a:endParaRPr lang="en-US" altLang="zh-CN" sz="1200" dirty="0">
                        <a:latin typeface="+mn-ea"/>
                        <a:ea typeface="+mn-ea"/>
                      </a:endParaRPr>
                    </a:p>
                  </a:txBody>
                  <a:tcPr marL="36000" marR="36000" marT="0" marB="0" anchor="ctr"/>
                </a:tc>
                <a:tc>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1200" kern="1200" dirty="0">
                          <a:latin typeface="华文楷体" panose="02010600040101010101" pitchFamily="2" charset="-122"/>
                          <a:ea typeface="华文楷体" panose="02010600040101010101" pitchFamily="2" charset="-122"/>
                        </a:rPr>
                        <a:t>20%</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0" marB="0" anchor="ctr"/>
                </a:tc>
              </a:tr>
              <a:tr h="120807">
                <a:tc rowSpan="2">
                  <a:txBody>
                    <a:bodyPr/>
                    <a:p>
                      <a:pPr marL="0" marR="0" indent="0" algn="ctr" defTabSz="914400" rtl="0" eaLnBrk="1" fontAlgn="auto" latinLnBrk="0" hangingPunct="1">
                        <a:lnSpc>
                          <a:spcPct val="100000"/>
                        </a:lnSpc>
                        <a:spcBef>
                          <a:spcPts val="0"/>
                        </a:spcBef>
                        <a:spcAft>
                          <a:spcPts val="0"/>
                        </a:spcAft>
                        <a:buClrTx/>
                        <a:buSzTx/>
                        <a:buFontTx/>
                        <a:buNone/>
                      </a:pPr>
                      <a:r>
                        <a:rPr lang="zh-CN" altLang="en-US" sz="1400" dirty="0"/>
                        <a:t>紧迫性</a:t>
                      </a:r>
                      <a:endParaRPr lang="en-US" sz="1400" dirty="0">
                        <a:latin typeface="+mn-ea"/>
                        <a:ea typeface="+mn-ea"/>
                      </a:endParaRPr>
                    </a:p>
                  </a:txBody>
                  <a:tcPr marL="36000" marR="36000" marT="36000" marB="36000" anchor="ctr"/>
                </a:tc>
                <a:tc rowSpan="2">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1400" dirty="0">
                          <a:latin typeface="华文楷体" panose="02010600040101010101" pitchFamily="2" charset="-122"/>
                          <a:ea typeface="华文楷体" panose="02010600040101010101" pitchFamily="2" charset="-122"/>
                        </a:rPr>
                        <a:t>40%</a:t>
                      </a:r>
                      <a:endParaRPr lang="en-US" sz="1400" dirty="0">
                        <a:latin typeface="华文楷体" panose="02010600040101010101" pitchFamily="2" charset="-122"/>
                        <a:ea typeface="华文楷体" panose="02010600040101010101" pitchFamily="2" charset="-122"/>
                      </a:endParaRPr>
                    </a:p>
                  </a:txBody>
                  <a:tcPr marL="36000" marR="36000" marT="36000" marB="36000" anchor="ctr"/>
                </a:tc>
                <a:tc>
                  <a:txBody>
                    <a:bodyPr/>
                    <a:p>
                      <a:pPr algn="ctr"/>
                      <a:r>
                        <a:rPr lang="zh-CN" altLang="en-US" sz="1200" dirty="0"/>
                        <a:t>需求紧迫程度</a:t>
                      </a:r>
                      <a:endParaRPr lang="zh-CN" altLang="en-US" sz="1200" dirty="0">
                        <a:latin typeface="+mn-ea"/>
                        <a:ea typeface="+mn-ea"/>
                      </a:endParaRPr>
                    </a:p>
                  </a:txBody>
                  <a:tcPr marL="36000" marR="36000" marT="0" marB="0" anchor="ctr"/>
                </a:tc>
                <a:tc>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1200" kern="1200" dirty="0">
                          <a:latin typeface="华文楷体" panose="02010600040101010101" pitchFamily="2" charset="-122"/>
                          <a:ea typeface="华文楷体" panose="02010600040101010101" pitchFamily="2" charset="-122"/>
                        </a:rPr>
                        <a:t>70%</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0" marB="0" anchor="ctr"/>
                </a:tc>
              </a:tr>
              <a:tr h="120807">
                <a:tc vMerge="1">
                  <a:tcPr/>
                </a:tc>
                <a:tc vMerge="1">
                  <a:tcPr/>
                </a:tc>
                <a:tc>
                  <a:txBody>
                    <a:bodyPr/>
                    <a:p>
                      <a:pPr algn="ctr"/>
                      <a:r>
                        <a:rPr lang="zh-CN" altLang="en-US" sz="1200" dirty="0"/>
                        <a:t>缺失风险</a:t>
                      </a:r>
                      <a:endParaRPr lang="en-US" sz="1200" dirty="0">
                        <a:latin typeface="+mn-ea"/>
                        <a:ea typeface="+mn-ea"/>
                      </a:endParaRPr>
                    </a:p>
                  </a:txBody>
                  <a:tcPr marL="36000" marR="36000" marT="0" marB="0" anchor="ctr"/>
                </a:tc>
                <a:tc>
                  <a:txBody>
                    <a:bodyPr/>
                    <a:p>
                      <a:pPr marL="0" marR="0" indent="0" algn="ctr" defTabSz="914400" rtl="0" eaLnBrk="1" fontAlgn="auto" latinLnBrk="0" hangingPunct="1">
                        <a:lnSpc>
                          <a:spcPct val="100000"/>
                        </a:lnSpc>
                        <a:spcBef>
                          <a:spcPts val="0"/>
                        </a:spcBef>
                        <a:spcAft>
                          <a:spcPts val="0"/>
                        </a:spcAft>
                        <a:buClrTx/>
                        <a:buSzTx/>
                        <a:buFontTx/>
                        <a:buNone/>
                      </a:pPr>
                      <a:r>
                        <a:rPr lang="en-US" sz="1200" kern="1200" dirty="0">
                          <a:latin typeface="华文楷体" panose="02010600040101010101" pitchFamily="2" charset="-122"/>
                          <a:ea typeface="华文楷体" panose="02010600040101010101" pitchFamily="2" charset="-122"/>
                        </a:rPr>
                        <a:t>30</a:t>
                      </a:r>
                      <a:r>
                        <a:rPr lang="en-US" altLang="zh-CN" sz="1200" kern="1200" dirty="0">
                          <a:latin typeface="华文楷体" panose="02010600040101010101" pitchFamily="2" charset="-122"/>
                          <a:ea typeface="华文楷体" panose="02010600040101010101" pitchFamily="2" charset="-122"/>
                        </a:rPr>
                        <a:t>%</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36000" marR="36000" marT="0" marB="0" anchor="ctr"/>
                </a:tc>
              </a:tr>
            </a:tbl>
          </a:graphicData>
        </a:graphic>
      </p:graphicFrame>
      <p:pic>
        <p:nvPicPr>
          <p:cNvPr id="2097324" name="Picture 3"/>
          <p:cNvPicPr>
            <a:picLocks noChangeAspect="1"/>
          </p:cNvPicPr>
          <p:nvPr/>
        </p:nvPicPr>
        <p:blipFill>
          <a:blip r:embed="rId1" cstate="print">
            <a:duotone>
              <a:prstClr val="black"/>
              <a:srgbClr val="D9C3A5">
                <a:tint val="50000"/>
                <a:satMod val="180000"/>
              </a:srgbClr>
            </a:duotone>
          </a:blip>
          <a:stretch>
            <a:fillRect/>
          </a:stretch>
        </p:blipFill>
        <p:spPr>
          <a:xfrm>
            <a:off x="1548868" y="1400146"/>
            <a:ext cx="210595" cy="360000"/>
          </a:xfrm>
          <a:prstGeom prst="rect">
            <a:avLst/>
          </a:prstGeom>
        </p:spPr>
      </p:pic>
      <p:pic>
        <p:nvPicPr>
          <p:cNvPr id="2097325" name="Picture 34"/>
          <p:cNvPicPr>
            <a:picLocks noChangeAspect="1"/>
          </p:cNvPicPr>
          <p:nvPr/>
        </p:nvPicPr>
        <p:blipFill>
          <a:blip r:embed="rId2">
            <a:duotone>
              <a:prstClr val="black"/>
              <a:srgbClr val="D9C3A5">
                <a:tint val="50000"/>
                <a:satMod val="180000"/>
              </a:srgbClr>
            </a:duotone>
          </a:blip>
          <a:stretch>
            <a:fillRect/>
          </a:stretch>
        </p:blipFill>
        <p:spPr>
          <a:xfrm>
            <a:off x="1492034" y="978509"/>
            <a:ext cx="292222" cy="360000"/>
          </a:xfrm>
          <a:prstGeom prst="rect">
            <a:avLst/>
          </a:prstGeom>
        </p:spPr>
      </p:pic>
      <p:sp>
        <p:nvSpPr>
          <p:cNvPr id="1051985" name="矩形 27"/>
          <p:cNvSpPr/>
          <p:nvPr/>
        </p:nvSpPr>
        <p:spPr>
          <a:xfrm>
            <a:off x="1751777" y="1412409"/>
            <a:ext cx="1084271" cy="307777"/>
          </a:xfrm>
          <a:prstGeom prst="rect">
            <a:avLst/>
          </a:prstGeom>
        </p:spPr>
        <p:txBody>
          <a:bodyPr wrap="none">
            <a:spAutoFit/>
          </a:bodyPr>
          <a:p>
            <a:pPr marL="107950" indent="-144145">
              <a:buFont typeface="Wingdings" panose="05000000000000000000" pitchFamily="2" charset="2"/>
              <a:buChar char="§"/>
            </a:pPr>
            <a:r>
              <a:rPr lang="zh-CN" altLang="en-US" sz="1400" dirty="0">
                <a:solidFill>
                  <a:srgbClr val="000000"/>
                </a:solidFill>
                <a:latin typeface="华文楷体" panose="02010600040101010101" pitchFamily="2" charset="-122"/>
              </a:rPr>
              <a:t>业务部门</a:t>
            </a:r>
            <a:endParaRPr lang="en-US" sz="1400" dirty="0">
              <a:solidFill>
                <a:srgbClr val="000000"/>
              </a:solidFill>
            </a:endParaRPr>
          </a:p>
        </p:txBody>
      </p:sp>
      <p:sp>
        <p:nvSpPr>
          <p:cNvPr id="1051986" name="矩形 28"/>
          <p:cNvSpPr/>
          <p:nvPr/>
        </p:nvSpPr>
        <p:spPr>
          <a:xfrm>
            <a:off x="1751777" y="1021508"/>
            <a:ext cx="899926" cy="307777"/>
          </a:xfrm>
          <a:prstGeom prst="rect">
            <a:avLst/>
          </a:prstGeom>
        </p:spPr>
        <p:txBody>
          <a:bodyPr wrap="none">
            <a:spAutoFit/>
          </a:bodyPr>
          <a:p>
            <a:pPr marL="107950" indent="-179705">
              <a:buFont typeface="Wingdings" panose="05000000000000000000" pitchFamily="2" charset="2"/>
              <a:buChar char="§"/>
            </a:pPr>
            <a:r>
              <a:rPr lang="en-US" altLang="zh-CN" sz="1400" dirty="0">
                <a:solidFill>
                  <a:srgbClr val="000000"/>
                </a:solidFill>
                <a:latin typeface="华文楷体" panose="02010600040101010101" pitchFamily="2" charset="-122"/>
              </a:rPr>
              <a:t>IT</a:t>
            </a:r>
            <a:r>
              <a:rPr lang="zh-CN" altLang="en-US" sz="1400" dirty="0">
                <a:solidFill>
                  <a:srgbClr val="000000"/>
                </a:solidFill>
                <a:latin typeface="华文楷体" panose="02010600040101010101" pitchFamily="2" charset="-122"/>
              </a:rPr>
              <a:t>部门</a:t>
            </a:r>
            <a:endParaRPr lang="en-US" sz="1400" dirty="0">
              <a:solidFill>
                <a:srgbClr val="000000"/>
              </a:solidFill>
            </a:endParaRPr>
          </a:p>
        </p:txBody>
      </p:sp>
      <p:cxnSp>
        <p:nvCxnSpPr>
          <p:cNvPr id="3146268" name="肘形连接符 31"/>
          <p:cNvCxnSpPr>
            <a:stCxn id="1051986" idx="3"/>
          </p:cNvCxnSpPr>
          <p:nvPr/>
        </p:nvCxnSpPr>
        <p:spPr>
          <a:xfrm>
            <a:off x="2651703" y="1175397"/>
            <a:ext cx="833049" cy="20593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6269" name="肘形连接符 32"/>
          <p:cNvCxnSpPr>
            <a:stCxn id="1051985" idx="3"/>
          </p:cNvCxnSpPr>
          <p:nvPr/>
        </p:nvCxnSpPr>
        <p:spPr>
          <a:xfrm flipV="1">
            <a:off x="2836048" y="1389509"/>
            <a:ext cx="648704" cy="176789"/>
          </a:xfrm>
          <a:prstGeom prst="bentConnector3">
            <a:avLst>
              <a:gd name="adj1" fmla="val 35726"/>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1987" name="矩形 42"/>
          <p:cNvSpPr/>
          <p:nvPr/>
        </p:nvSpPr>
        <p:spPr>
          <a:xfrm>
            <a:off x="3988870" y="929369"/>
            <a:ext cx="5510339" cy="954107"/>
          </a:xfrm>
          <a:prstGeom prst="rect">
            <a:avLst/>
          </a:prstGeom>
        </p:spPr>
        <p:txBody>
          <a:bodyPr wrap="square">
            <a:spAutoFit/>
          </a:bodyPr>
          <a:p>
            <a:pPr marL="144145" indent="-144145">
              <a:buFont typeface="Wingdings" panose="05000000000000000000" pitchFamily="2" charset="2"/>
              <a:buChar char="§"/>
            </a:pPr>
            <a:r>
              <a:rPr lang="zh-CN" altLang="en-US" sz="1400" dirty="0">
                <a:solidFill>
                  <a:srgbClr val="000000"/>
                </a:solidFill>
                <a:latin typeface="华文楷体" panose="02010600040101010101" pitchFamily="2" charset="-122"/>
              </a:rPr>
              <a:t>向项目群管理办公室提出超出单个项目范围或跨项目的需求</a:t>
            </a:r>
            <a:endParaRPr lang="en-US" altLang="zh-CN" sz="1400" dirty="0">
              <a:solidFill>
                <a:srgbClr val="000000"/>
              </a:solidFill>
              <a:latin typeface="华文楷体" panose="02010600040101010101" pitchFamily="2" charset="-122"/>
            </a:endParaRPr>
          </a:p>
          <a:p>
            <a:pPr marL="144145" indent="-144145">
              <a:buFont typeface="Wingdings" panose="05000000000000000000" pitchFamily="2" charset="2"/>
              <a:buChar char="§"/>
            </a:pPr>
            <a:r>
              <a:rPr lang="zh-CN" altLang="en-US" sz="1400" dirty="0">
                <a:solidFill>
                  <a:srgbClr val="000000"/>
                </a:solidFill>
                <a:latin typeface="华文楷体" panose="02010600040101010101" pitchFamily="2" charset="-122"/>
              </a:rPr>
              <a:t>根据相应</a:t>
            </a:r>
            <a:r>
              <a:rPr lang="zh-CN" altLang="en-US" sz="1400" b="1" dirty="0">
                <a:solidFill>
                  <a:srgbClr val="000000"/>
                </a:solidFill>
                <a:latin typeface="华文楷体" panose="02010600040101010101" pitchFamily="2" charset="-122"/>
              </a:rPr>
              <a:t>文档模板</a:t>
            </a:r>
            <a:r>
              <a:rPr lang="zh-CN" altLang="en-US" sz="1400" dirty="0">
                <a:solidFill>
                  <a:srgbClr val="000000"/>
                </a:solidFill>
                <a:latin typeface="华文楷体" panose="02010600040101010101" pitchFamily="2" charset="-122"/>
              </a:rPr>
              <a:t>填写业务需求说明。关注需求的</a:t>
            </a:r>
            <a:r>
              <a:rPr lang="zh-CN" altLang="en-US" sz="1400" b="1" dirty="0">
                <a:solidFill>
                  <a:srgbClr val="000000"/>
                </a:solidFill>
                <a:latin typeface="华文楷体" panose="02010600040101010101" pitchFamily="2" charset="-122"/>
              </a:rPr>
              <a:t>必要性</a:t>
            </a:r>
            <a:r>
              <a:rPr lang="zh-CN" altLang="en-US" sz="1400" dirty="0">
                <a:solidFill>
                  <a:srgbClr val="000000"/>
                </a:solidFill>
                <a:latin typeface="华文楷体" panose="02010600040101010101" pitchFamily="2" charset="-122"/>
              </a:rPr>
              <a:t>、</a:t>
            </a:r>
            <a:r>
              <a:rPr lang="zh-CN" altLang="en-US" sz="1400" b="1" dirty="0">
                <a:solidFill>
                  <a:srgbClr val="000000"/>
                </a:solidFill>
                <a:latin typeface="华文楷体" panose="02010600040101010101" pitchFamily="2" charset="-122"/>
              </a:rPr>
              <a:t>重要程度</a:t>
            </a:r>
            <a:r>
              <a:rPr lang="zh-CN" altLang="en-US" sz="1400" dirty="0">
                <a:solidFill>
                  <a:srgbClr val="000000"/>
                </a:solidFill>
                <a:latin typeface="华文楷体" panose="02010600040101010101" pitchFamily="2" charset="-122"/>
              </a:rPr>
              <a:t>和</a:t>
            </a:r>
            <a:r>
              <a:rPr lang="zh-CN" altLang="en-US" sz="1400" b="1" dirty="0">
                <a:solidFill>
                  <a:srgbClr val="000000"/>
                </a:solidFill>
                <a:latin typeface="华文楷体" panose="02010600040101010101" pitchFamily="2" charset="-122"/>
              </a:rPr>
              <a:t>紧迫程度</a:t>
            </a:r>
            <a:r>
              <a:rPr lang="zh-CN" altLang="en-US" sz="1400" dirty="0">
                <a:solidFill>
                  <a:srgbClr val="000000"/>
                </a:solidFill>
                <a:latin typeface="华文楷体" panose="02010600040101010101" pitchFamily="2" charset="-122"/>
              </a:rPr>
              <a:t>、业务</a:t>
            </a:r>
            <a:r>
              <a:rPr lang="zh-CN" altLang="en-US" sz="1400" b="1" dirty="0">
                <a:solidFill>
                  <a:srgbClr val="000000"/>
                </a:solidFill>
                <a:latin typeface="华文楷体" panose="02010600040101010101" pitchFamily="2" charset="-122"/>
              </a:rPr>
              <a:t>准备度</a:t>
            </a:r>
            <a:r>
              <a:rPr lang="zh-CN" altLang="en-US" sz="1400" dirty="0">
                <a:solidFill>
                  <a:srgbClr val="000000"/>
                </a:solidFill>
                <a:latin typeface="华文楷体" panose="02010600040101010101" pitchFamily="2" charset="-122"/>
              </a:rPr>
              <a:t>、业务需求的</a:t>
            </a:r>
            <a:r>
              <a:rPr lang="zh-CN" altLang="en-US" sz="1400" b="1" dirty="0">
                <a:solidFill>
                  <a:srgbClr val="000000"/>
                </a:solidFill>
                <a:latin typeface="华文楷体" panose="02010600040101010101" pitchFamily="2" charset="-122"/>
              </a:rPr>
              <a:t>收益与风险</a:t>
            </a:r>
            <a:r>
              <a:rPr lang="zh-CN" altLang="en-US" sz="1400" dirty="0">
                <a:solidFill>
                  <a:srgbClr val="000000"/>
                </a:solidFill>
                <a:latin typeface="华文楷体" panose="02010600040101010101" pitchFamily="2" charset="-122"/>
              </a:rPr>
              <a:t>、与其他业务需求的</a:t>
            </a:r>
            <a:r>
              <a:rPr lang="zh-CN" altLang="en-US" sz="1400" b="1" dirty="0">
                <a:solidFill>
                  <a:srgbClr val="000000"/>
                </a:solidFill>
                <a:latin typeface="华文楷体" panose="02010600040101010101" pitchFamily="2" charset="-122"/>
              </a:rPr>
              <a:t>关联性和互斥性</a:t>
            </a:r>
            <a:r>
              <a:rPr lang="zh-CN" altLang="en-US" sz="1400" dirty="0">
                <a:solidFill>
                  <a:srgbClr val="000000"/>
                </a:solidFill>
                <a:latin typeface="华文楷体" panose="02010600040101010101" pitchFamily="2" charset="-122"/>
              </a:rPr>
              <a:t>、</a:t>
            </a:r>
            <a:r>
              <a:rPr lang="zh-CN" altLang="en-US" sz="1400" b="1" dirty="0">
                <a:solidFill>
                  <a:srgbClr val="000000"/>
                </a:solidFill>
                <a:latin typeface="华文楷体" panose="02010600040101010101" pitchFamily="2" charset="-122"/>
              </a:rPr>
              <a:t>期望完成时间</a:t>
            </a:r>
            <a:r>
              <a:rPr lang="zh-CN" altLang="en-US" sz="1400" dirty="0">
                <a:solidFill>
                  <a:srgbClr val="000000"/>
                </a:solidFill>
                <a:latin typeface="华文楷体" panose="02010600040101010101" pitchFamily="2" charset="-122"/>
              </a:rPr>
              <a:t>的合理性等内容</a:t>
            </a:r>
            <a:endParaRPr lang="en-US" altLang="zh-CN" sz="1400" dirty="0">
              <a:solidFill>
                <a:srgbClr val="000000"/>
              </a:solidFill>
              <a:latin typeface="华文楷体" panose="02010600040101010101" pitchFamily="2" charset="-122"/>
            </a:endParaRPr>
          </a:p>
        </p:txBody>
      </p:sp>
      <p:sp>
        <p:nvSpPr>
          <p:cNvPr id="1051988" name="Freeform 611"/>
          <p:cNvSpPr>
            <a:spLocks noChangeAspect="1" noEditPoints="1"/>
          </p:cNvSpPr>
          <p:nvPr/>
        </p:nvSpPr>
        <p:spPr bwMode="auto">
          <a:xfrm>
            <a:off x="3585061" y="1191007"/>
            <a:ext cx="403809" cy="403809"/>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149 w 512"/>
              <a:gd name="T11" fmla="*/ 362 h 512"/>
              <a:gd name="T12" fmla="*/ 128 w 512"/>
              <a:gd name="T13" fmla="*/ 362 h 512"/>
              <a:gd name="T14" fmla="*/ 117 w 512"/>
              <a:gd name="T15" fmla="*/ 352 h 512"/>
              <a:gd name="T16" fmla="*/ 128 w 512"/>
              <a:gd name="T17" fmla="*/ 341 h 512"/>
              <a:gd name="T18" fmla="*/ 149 w 512"/>
              <a:gd name="T19" fmla="*/ 341 h 512"/>
              <a:gd name="T20" fmla="*/ 160 w 512"/>
              <a:gd name="T21" fmla="*/ 352 h 512"/>
              <a:gd name="T22" fmla="*/ 149 w 512"/>
              <a:gd name="T23" fmla="*/ 362 h 512"/>
              <a:gd name="T24" fmla="*/ 149 w 512"/>
              <a:gd name="T25" fmla="*/ 298 h 512"/>
              <a:gd name="T26" fmla="*/ 128 w 512"/>
              <a:gd name="T27" fmla="*/ 298 h 512"/>
              <a:gd name="T28" fmla="*/ 117 w 512"/>
              <a:gd name="T29" fmla="*/ 288 h 512"/>
              <a:gd name="T30" fmla="*/ 128 w 512"/>
              <a:gd name="T31" fmla="*/ 277 h 512"/>
              <a:gd name="T32" fmla="*/ 149 w 512"/>
              <a:gd name="T33" fmla="*/ 277 h 512"/>
              <a:gd name="T34" fmla="*/ 160 w 512"/>
              <a:gd name="T35" fmla="*/ 288 h 512"/>
              <a:gd name="T36" fmla="*/ 149 w 512"/>
              <a:gd name="T37" fmla="*/ 298 h 512"/>
              <a:gd name="T38" fmla="*/ 149 w 512"/>
              <a:gd name="T39" fmla="*/ 234 h 512"/>
              <a:gd name="T40" fmla="*/ 128 w 512"/>
              <a:gd name="T41" fmla="*/ 234 h 512"/>
              <a:gd name="T42" fmla="*/ 117 w 512"/>
              <a:gd name="T43" fmla="*/ 224 h 512"/>
              <a:gd name="T44" fmla="*/ 128 w 512"/>
              <a:gd name="T45" fmla="*/ 213 h 512"/>
              <a:gd name="T46" fmla="*/ 149 w 512"/>
              <a:gd name="T47" fmla="*/ 213 h 512"/>
              <a:gd name="T48" fmla="*/ 160 w 512"/>
              <a:gd name="T49" fmla="*/ 224 h 512"/>
              <a:gd name="T50" fmla="*/ 149 w 512"/>
              <a:gd name="T51" fmla="*/ 234 h 512"/>
              <a:gd name="T52" fmla="*/ 149 w 512"/>
              <a:gd name="T53" fmla="*/ 170 h 512"/>
              <a:gd name="T54" fmla="*/ 128 w 512"/>
              <a:gd name="T55" fmla="*/ 170 h 512"/>
              <a:gd name="T56" fmla="*/ 117 w 512"/>
              <a:gd name="T57" fmla="*/ 160 h 512"/>
              <a:gd name="T58" fmla="*/ 128 w 512"/>
              <a:gd name="T59" fmla="*/ 149 h 512"/>
              <a:gd name="T60" fmla="*/ 149 w 512"/>
              <a:gd name="T61" fmla="*/ 149 h 512"/>
              <a:gd name="T62" fmla="*/ 160 w 512"/>
              <a:gd name="T63" fmla="*/ 160 h 512"/>
              <a:gd name="T64" fmla="*/ 149 w 512"/>
              <a:gd name="T65" fmla="*/ 170 h 512"/>
              <a:gd name="T66" fmla="*/ 384 w 512"/>
              <a:gd name="T67" fmla="*/ 362 h 512"/>
              <a:gd name="T68" fmla="*/ 202 w 512"/>
              <a:gd name="T69" fmla="*/ 362 h 512"/>
              <a:gd name="T70" fmla="*/ 192 w 512"/>
              <a:gd name="T71" fmla="*/ 352 h 512"/>
              <a:gd name="T72" fmla="*/ 202 w 512"/>
              <a:gd name="T73" fmla="*/ 341 h 512"/>
              <a:gd name="T74" fmla="*/ 384 w 512"/>
              <a:gd name="T75" fmla="*/ 341 h 512"/>
              <a:gd name="T76" fmla="*/ 394 w 512"/>
              <a:gd name="T77" fmla="*/ 352 h 512"/>
              <a:gd name="T78" fmla="*/ 384 w 512"/>
              <a:gd name="T79" fmla="*/ 362 h 512"/>
              <a:gd name="T80" fmla="*/ 384 w 512"/>
              <a:gd name="T81" fmla="*/ 298 h 512"/>
              <a:gd name="T82" fmla="*/ 202 w 512"/>
              <a:gd name="T83" fmla="*/ 298 h 512"/>
              <a:gd name="T84" fmla="*/ 192 w 512"/>
              <a:gd name="T85" fmla="*/ 288 h 512"/>
              <a:gd name="T86" fmla="*/ 202 w 512"/>
              <a:gd name="T87" fmla="*/ 277 h 512"/>
              <a:gd name="T88" fmla="*/ 384 w 512"/>
              <a:gd name="T89" fmla="*/ 277 h 512"/>
              <a:gd name="T90" fmla="*/ 394 w 512"/>
              <a:gd name="T91" fmla="*/ 288 h 512"/>
              <a:gd name="T92" fmla="*/ 384 w 512"/>
              <a:gd name="T93" fmla="*/ 298 h 512"/>
              <a:gd name="T94" fmla="*/ 384 w 512"/>
              <a:gd name="T95" fmla="*/ 234 h 512"/>
              <a:gd name="T96" fmla="*/ 202 w 512"/>
              <a:gd name="T97" fmla="*/ 234 h 512"/>
              <a:gd name="T98" fmla="*/ 192 w 512"/>
              <a:gd name="T99" fmla="*/ 224 h 512"/>
              <a:gd name="T100" fmla="*/ 202 w 512"/>
              <a:gd name="T101" fmla="*/ 213 h 512"/>
              <a:gd name="T102" fmla="*/ 384 w 512"/>
              <a:gd name="T103" fmla="*/ 213 h 512"/>
              <a:gd name="T104" fmla="*/ 394 w 512"/>
              <a:gd name="T105" fmla="*/ 224 h 512"/>
              <a:gd name="T106" fmla="*/ 384 w 512"/>
              <a:gd name="T107" fmla="*/ 234 h 512"/>
              <a:gd name="T108" fmla="*/ 384 w 512"/>
              <a:gd name="T109" fmla="*/ 170 h 512"/>
              <a:gd name="T110" fmla="*/ 202 w 512"/>
              <a:gd name="T111" fmla="*/ 170 h 512"/>
              <a:gd name="T112" fmla="*/ 192 w 512"/>
              <a:gd name="T113" fmla="*/ 160 h 512"/>
              <a:gd name="T114" fmla="*/ 202 w 512"/>
              <a:gd name="T115" fmla="*/ 149 h 512"/>
              <a:gd name="T116" fmla="*/ 384 w 512"/>
              <a:gd name="T117" fmla="*/ 149 h 512"/>
              <a:gd name="T118" fmla="*/ 394 w 512"/>
              <a:gd name="T119" fmla="*/ 160 h 512"/>
              <a:gd name="T120" fmla="*/ 384 w 512"/>
              <a:gd name="T121" fmla="*/ 17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149" y="362"/>
                </a:moveTo>
                <a:cubicBezTo>
                  <a:pt x="128" y="362"/>
                  <a:pt x="128" y="362"/>
                  <a:pt x="128" y="362"/>
                </a:cubicBezTo>
                <a:cubicBezTo>
                  <a:pt x="122" y="362"/>
                  <a:pt x="117" y="358"/>
                  <a:pt x="117" y="352"/>
                </a:cubicBezTo>
                <a:cubicBezTo>
                  <a:pt x="117" y="346"/>
                  <a:pt x="122" y="341"/>
                  <a:pt x="128" y="341"/>
                </a:cubicBezTo>
                <a:cubicBezTo>
                  <a:pt x="149" y="341"/>
                  <a:pt x="149" y="341"/>
                  <a:pt x="149" y="341"/>
                </a:cubicBezTo>
                <a:cubicBezTo>
                  <a:pt x="155" y="341"/>
                  <a:pt x="160" y="346"/>
                  <a:pt x="160" y="352"/>
                </a:cubicBezTo>
                <a:cubicBezTo>
                  <a:pt x="160" y="358"/>
                  <a:pt x="155" y="362"/>
                  <a:pt x="149" y="362"/>
                </a:cubicBezTo>
                <a:close/>
                <a:moveTo>
                  <a:pt x="149" y="298"/>
                </a:moveTo>
                <a:cubicBezTo>
                  <a:pt x="128" y="298"/>
                  <a:pt x="128" y="298"/>
                  <a:pt x="128" y="298"/>
                </a:cubicBezTo>
                <a:cubicBezTo>
                  <a:pt x="122" y="298"/>
                  <a:pt x="117" y="294"/>
                  <a:pt x="117" y="288"/>
                </a:cubicBezTo>
                <a:cubicBezTo>
                  <a:pt x="117" y="282"/>
                  <a:pt x="122" y="277"/>
                  <a:pt x="128" y="277"/>
                </a:cubicBezTo>
                <a:cubicBezTo>
                  <a:pt x="149" y="277"/>
                  <a:pt x="149" y="277"/>
                  <a:pt x="149" y="277"/>
                </a:cubicBezTo>
                <a:cubicBezTo>
                  <a:pt x="155" y="277"/>
                  <a:pt x="160" y="282"/>
                  <a:pt x="160" y="288"/>
                </a:cubicBezTo>
                <a:cubicBezTo>
                  <a:pt x="160" y="294"/>
                  <a:pt x="155" y="298"/>
                  <a:pt x="149" y="298"/>
                </a:cubicBezTo>
                <a:close/>
                <a:moveTo>
                  <a:pt x="149" y="234"/>
                </a:moveTo>
                <a:cubicBezTo>
                  <a:pt x="128" y="234"/>
                  <a:pt x="128" y="234"/>
                  <a:pt x="128" y="234"/>
                </a:cubicBezTo>
                <a:cubicBezTo>
                  <a:pt x="122" y="234"/>
                  <a:pt x="117" y="230"/>
                  <a:pt x="117" y="224"/>
                </a:cubicBezTo>
                <a:cubicBezTo>
                  <a:pt x="117" y="218"/>
                  <a:pt x="122" y="213"/>
                  <a:pt x="128" y="213"/>
                </a:cubicBezTo>
                <a:cubicBezTo>
                  <a:pt x="149" y="213"/>
                  <a:pt x="149" y="213"/>
                  <a:pt x="149" y="213"/>
                </a:cubicBezTo>
                <a:cubicBezTo>
                  <a:pt x="155" y="213"/>
                  <a:pt x="160" y="218"/>
                  <a:pt x="160" y="224"/>
                </a:cubicBezTo>
                <a:cubicBezTo>
                  <a:pt x="160" y="230"/>
                  <a:pt x="155" y="234"/>
                  <a:pt x="149" y="234"/>
                </a:cubicBezTo>
                <a:close/>
                <a:moveTo>
                  <a:pt x="149" y="170"/>
                </a:moveTo>
                <a:cubicBezTo>
                  <a:pt x="128" y="170"/>
                  <a:pt x="128" y="170"/>
                  <a:pt x="128" y="170"/>
                </a:cubicBezTo>
                <a:cubicBezTo>
                  <a:pt x="122" y="170"/>
                  <a:pt x="117" y="166"/>
                  <a:pt x="117" y="160"/>
                </a:cubicBezTo>
                <a:cubicBezTo>
                  <a:pt x="117" y="154"/>
                  <a:pt x="122" y="149"/>
                  <a:pt x="128" y="149"/>
                </a:cubicBezTo>
                <a:cubicBezTo>
                  <a:pt x="149" y="149"/>
                  <a:pt x="149" y="149"/>
                  <a:pt x="149" y="149"/>
                </a:cubicBezTo>
                <a:cubicBezTo>
                  <a:pt x="155" y="149"/>
                  <a:pt x="160" y="154"/>
                  <a:pt x="160" y="160"/>
                </a:cubicBezTo>
                <a:cubicBezTo>
                  <a:pt x="160" y="166"/>
                  <a:pt x="155" y="170"/>
                  <a:pt x="149" y="170"/>
                </a:cubicBezTo>
                <a:close/>
                <a:moveTo>
                  <a:pt x="384" y="362"/>
                </a:moveTo>
                <a:cubicBezTo>
                  <a:pt x="202" y="362"/>
                  <a:pt x="202" y="362"/>
                  <a:pt x="202" y="362"/>
                </a:cubicBezTo>
                <a:cubicBezTo>
                  <a:pt x="196" y="362"/>
                  <a:pt x="192" y="358"/>
                  <a:pt x="192" y="352"/>
                </a:cubicBezTo>
                <a:cubicBezTo>
                  <a:pt x="192" y="346"/>
                  <a:pt x="196" y="341"/>
                  <a:pt x="202" y="341"/>
                </a:cubicBezTo>
                <a:cubicBezTo>
                  <a:pt x="384" y="341"/>
                  <a:pt x="384" y="341"/>
                  <a:pt x="384" y="341"/>
                </a:cubicBezTo>
                <a:cubicBezTo>
                  <a:pt x="390" y="341"/>
                  <a:pt x="394" y="346"/>
                  <a:pt x="394" y="352"/>
                </a:cubicBezTo>
                <a:cubicBezTo>
                  <a:pt x="394" y="358"/>
                  <a:pt x="390" y="362"/>
                  <a:pt x="384" y="362"/>
                </a:cubicBezTo>
                <a:close/>
                <a:moveTo>
                  <a:pt x="384" y="298"/>
                </a:moveTo>
                <a:cubicBezTo>
                  <a:pt x="202" y="298"/>
                  <a:pt x="202" y="298"/>
                  <a:pt x="202" y="298"/>
                </a:cubicBezTo>
                <a:cubicBezTo>
                  <a:pt x="196" y="298"/>
                  <a:pt x="192" y="294"/>
                  <a:pt x="192" y="288"/>
                </a:cubicBezTo>
                <a:cubicBezTo>
                  <a:pt x="192" y="282"/>
                  <a:pt x="196" y="277"/>
                  <a:pt x="202" y="277"/>
                </a:cubicBezTo>
                <a:cubicBezTo>
                  <a:pt x="384" y="277"/>
                  <a:pt x="384" y="277"/>
                  <a:pt x="384" y="277"/>
                </a:cubicBezTo>
                <a:cubicBezTo>
                  <a:pt x="390" y="277"/>
                  <a:pt x="394" y="282"/>
                  <a:pt x="394" y="288"/>
                </a:cubicBezTo>
                <a:cubicBezTo>
                  <a:pt x="394" y="294"/>
                  <a:pt x="390" y="298"/>
                  <a:pt x="384" y="298"/>
                </a:cubicBezTo>
                <a:close/>
                <a:moveTo>
                  <a:pt x="384" y="234"/>
                </a:moveTo>
                <a:cubicBezTo>
                  <a:pt x="202" y="234"/>
                  <a:pt x="202" y="234"/>
                  <a:pt x="202" y="234"/>
                </a:cubicBezTo>
                <a:cubicBezTo>
                  <a:pt x="196" y="234"/>
                  <a:pt x="192" y="230"/>
                  <a:pt x="192" y="224"/>
                </a:cubicBezTo>
                <a:cubicBezTo>
                  <a:pt x="192" y="218"/>
                  <a:pt x="196" y="213"/>
                  <a:pt x="202" y="213"/>
                </a:cubicBezTo>
                <a:cubicBezTo>
                  <a:pt x="384" y="213"/>
                  <a:pt x="384" y="213"/>
                  <a:pt x="384" y="213"/>
                </a:cubicBezTo>
                <a:cubicBezTo>
                  <a:pt x="390" y="213"/>
                  <a:pt x="394" y="218"/>
                  <a:pt x="394" y="224"/>
                </a:cubicBezTo>
                <a:cubicBezTo>
                  <a:pt x="394" y="230"/>
                  <a:pt x="390" y="234"/>
                  <a:pt x="384" y="234"/>
                </a:cubicBezTo>
                <a:close/>
                <a:moveTo>
                  <a:pt x="384" y="170"/>
                </a:moveTo>
                <a:cubicBezTo>
                  <a:pt x="202" y="170"/>
                  <a:pt x="202" y="170"/>
                  <a:pt x="202" y="170"/>
                </a:cubicBezTo>
                <a:cubicBezTo>
                  <a:pt x="196" y="170"/>
                  <a:pt x="192" y="166"/>
                  <a:pt x="192" y="160"/>
                </a:cubicBezTo>
                <a:cubicBezTo>
                  <a:pt x="192" y="154"/>
                  <a:pt x="196" y="149"/>
                  <a:pt x="202" y="149"/>
                </a:cubicBezTo>
                <a:cubicBezTo>
                  <a:pt x="384" y="149"/>
                  <a:pt x="384" y="149"/>
                  <a:pt x="384" y="149"/>
                </a:cubicBezTo>
                <a:cubicBezTo>
                  <a:pt x="390" y="149"/>
                  <a:pt x="394" y="154"/>
                  <a:pt x="394" y="160"/>
                </a:cubicBezTo>
                <a:cubicBezTo>
                  <a:pt x="394" y="166"/>
                  <a:pt x="390" y="170"/>
                  <a:pt x="384" y="170"/>
                </a:cubicBezTo>
                <a:close/>
              </a:path>
            </a:pathLst>
          </a:custGeom>
          <a:solidFill>
            <a:schemeClr val="tx2">
              <a:lumMod val="75000"/>
            </a:schemeClr>
          </a:solidFill>
          <a:ln>
            <a:noFill/>
          </a:ln>
        </p:spPr>
        <p:txBody>
          <a:bodyPr vert="horz" wrap="square" lIns="100600" tIns="50300" rIns="100600" bIns="50300" numCol="1" anchor="t" anchorCtr="0" compatLnSpc="1"/>
          <a:p>
            <a:endParaRPr lang="en-GB" sz="1980">
              <a:solidFill>
                <a:prstClr val="black"/>
              </a:solidFill>
              <a:latin typeface="Verdana" panose="020B0604030504040204"/>
            </a:endParaRPr>
          </a:p>
        </p:txBody>
      </p:sp>
      <p:sp>
        <p:nvSpPr>
          <p:cNvPr id="1051989" name="矩形 50"/>
          <p:cNvSpPr/>
          <p:nvPr/>
        </p:nvSpPr>
        <p:spPr>
          <a:xfrm>
            <a:off x="1338688" y="5218983"/>
            <a:ext cx="8010292" cy="1169551"/>
          </a:xfrm>
          <a:prstGeom prst="rect">
            <a:avLst/>
          </a:prstGeom>
        </p:spPr>
        <p:txBody>
          <a:bodyPr wrap="square">
            <a:spAutoFit/>
          </a:bodyPr>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对业务需求说明书、优先级列表等交付进行</a:t>
            </a:r>
            <a:r>
              <a:rPr lang="zh-CN" altLang="en-US" sz="1400" b="1" dirty="0">
                <a:solidFill>
                  <a:srgbClr val="000000"/>
                </a:solidFill>
                <a:latin typeface="华文楷体" panose="02010600040101010101" pitchFamily="2" charset="-122"/>
              </a:rPr>
              <a:t>评审</a:t>
            </a:r>
            <a:endParaRPr lang="en-US" altLang="zh-CN" sz="1400" b="1"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项目群管理办公室协助组织项目相关专业应用方案人员、项目经理等相关方进行评审，论证其系统技术构架及投资分析等的</a:t>
            </a:r>
            <a:r>
              <a:rPr lang="zh-CN" altLang="en-US" sz="1400" b="1" dirty="0">
                <a:solidFill>
                  <a:srgbClr val="000000"/>
                </a:solidFill>
                <a:latin typeface="华文楷体" panose="02010600040101010101" pitchFamily="2" charset="-122"/>
              </a:rPr>
              <a:t>可行性</a:t>
            </a:r>
            <a:r>
              <a:rPr lang="zh-CN" altLang="en-US" sz="1400" dirty="0">
                <a:solidFill>
                  <a:srgbClr val="000000"/>
                </a:solidFill>
                <a:latin typeface="华文楷体" panose="02010600040101010101" pitchFamily="2" charset="-122"/>
              </a:rPr>
              <a:t>、</a:t>
            </a:r>
            <a:r>
              <a:rPr lang="zh-CN" altLang="en-US" sz="1400" b="1" dirty="0">
                <a:solidFill>
                  <a:srgbClr val="000000"/>
                </a:solidFill>
                <a:latin typeface="华文楷体" panose="02010600040101010101" pitchFamily="2" charset="-122"/>
              </a:rPr>
              <a:t>收益性，</a:t>
            </a:r>
            <a:r>
              <a:rPr lang="zh-CN" altLang="en-US" sz="1400" dirty="0">
                <a:solidFill>
                  <a:srgbClr val="000000"/>
                </a:solidFill>
                <a:latin typeface="华文楷体" panose="02010600040101010101" pitchFamily="2" charset="-122"/>
              </a:rPr>
              <a:t>必要时引入外部专家</a:t>
            </a:r>
            <a:endParaRPr lang="en-US" altLang="zh-CN" sz="1400" dirty="0">
              <a:solidFill>
                <a:srgbClr val="000000"/>
              </a:solidFill>
              <a:latin typeface="华文楷体" panose="02010600040101010101" pitchFamily="2" charset="-122"/>
            </a:endParaRPr>
          </a:p>
          <a:p>
            <a:pPr marL="285750" indent="-285750">
              <a:buFont typeface="Wingdings" panose="05000000000000000000" pitchFamily="2" charset="2"/>
              <a:buChar char="§"/>
            </a:pPr>
            <a:r>
              <a:rPr lang="zh-CN" altLang="en-US" sz="1400" dirty="0">
                <a:solidFill>
                  <a:srgbClr val="000000"/>
                </a:solidFill>
                <a:latin typeface="华文楷体" panose="02010600040101010101" pitchFamily="2" charset="-122"/>
              </a:rPr>
              <a:t>形成最终结论，根据情况进入</a:t>
            </a:r>
            <a:r>
              <a:rPr lang="zh-CN" altLang="en-US" sz="1400" b="1" dirty="0">
                <a:solidFill>
                  <a:srgbClr val="000000"/>
                </a:solidFill>
                <a:latin typeface="华文楷体" panose="02010600040101010101" pitchFamily="2" charset="-122"/>
              </a:rPr>
              <a:t>变更管理</a:t>
            </a:r>
            <a:r>
              <a:rPr lang="zh-CN" altLang="en-US" sz="1400" dirty="0">
                <a:solidFill>
                  <a:srgbClr val="000000"/>
                </a:solidFill>
                <a:latin typeface="华文楷体" panose="02010600040101010101" pitchFamily="2" charset="-122"/>
              </a:rPr>
              <a:t>流程或进行需求方案设计与实施，确定后续的</a:t>
            </a:r>
            <a:r>
              <a:rPr lang="zh-CN" altLang="en-US" sz="1400" b="1" dirty="0">
                <a:solidFill>
                  <a:srgbClr val="000000"/>
                </a:solidFill>
                <a:latin typeface="华文楷体" panose="02010600040101010101" pitchFamily="2" charset="-122"/>
              </a:rPr>
              <a:t>负责人和跟踪节点</a:t>
            </a:r>
            <a:endParaRPr lang="en-US" sz="1400" b="1" dirty="0">
              <a:solidFill>
                <a:srgbClr val="000000"/>
              </a:solidFill>
            </a:endParaRPr>
          </a:p>
        </p:txBody>
      </p:sp>
      <p:sp>
        <p:nvSpPr>
          <p:cNvPr id="1051990" name="圆角矩形 51"/>
          <p:cNvSpPr/>
          <p:nvPr/>
        </p:nvSpPr>
        <p:spPr>
          <a:xfrm rot="1426127">
            <a:off x="8317681" y="4074706"/>
            <a:ext cx="591616" cy="203421"/>
          </a:xfrm>
          <a:prstGeom prst="roundRect">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wrap="square" lIns="36000" rIns="36000" rtlCol="0" anchor="ctr">
            <a:noAutofit/>
          </a:bodyPr>
          <a:p>
            <a:pPr algn="ctr"/>
            <a:r>
              <a:rPr lang="zh-CN" altLang="en-US" sz="1600" b="1" dirty="0">
                <a:solidFill>
                  <a:srgbClr val="FFFFFF"/>
                </a:solidFill>
                <a:latin typeface="华文楷体" panose="02010600040101010101" pitchFamily="2" charset="-122"/>
              </a:rPr>
              <a:t>示例</a:t>
            </a:r>
            <a:endParaRPr lang="en-US" sz="1600" b="1" dirty="0">
              <a:solidFill>
                <a:srgbClr val="FFFFFF"/>
              </a:solidFill>
            </a:endParaRPr>
          </a:p>
        </p:txBody>
      </p:sp>
      <p:sp>
        <p:nvSpPr>
          <p:cNvPr id="1051991" name="Vertical Scroll 2"/>
          <p:cNvSpPr/>
          <p:nvPr/>
        </p:nvSpPr>
        <p:spPr>
          <a:xfrm>
            <a:off x="8421926" y="3381878"/>
            <a:ext cx="828000" cy="540000"/>
          </a:xfrm>
          <a:prstGeom prst="verticalScroll">
            <a:avLst/>
          </a:prstGeom>
          <a:solidFill>
            <a:schemeClr val="accent3">
              <a:lumMod val="40000"/>
              <a:lumOff val="60000"/>
            </a:schemeClr>
          </a:solidFill>
          <a:ln>
            <a:noFill/>
          </a:ln>
        </p:spPr>
        <p:style>
          <a:lnRef idx="3">
            <a:schemeClr val="lt1"/>
          </a:lnRef>
          <a:fillRef idx="1">
            <a:schemeClr val="accent2"/>
          </a:fillRef>
          <a:effectRef idx="1">
            <a:schemeClr val="accent2"/>
          </a:effectRef>
          <a:fontRef idx="minor">
            <a:schemeClr val="lt1"/>
          </a:fontRef>
        </p:style>
        <p:txBody>
          <a:bodyPr wrap="square" lIns="36000" tIns="36000" rIns="36000" bIns="36000" rtlCol="0" anchor="ctr">
            <a:noAutofit/>
          </a:bodyPr>
          <a:p>
            <a:pPr algn="ctr"/>
            <a:r>
              <a:rPr lang="zh-CN" altLang="en-US" sz="1200" dirty="0">
                <a:solidFill>
                  <a:srgbClr val="000000"/>
                </a:solidFill>
                <a:latin typeface="华文楷体" panose="02010600040101010101" pitchFamily="2" charset="-122"/>
              </a:rPr>
              <a:t>模板</a:t>
            </a:r>
            <a:endParaRPr lang="en-US" sz="1200" dirty="0">
              <a:solidFill>
                <a:srgbClr val="000000"/>
              </a:solidFill>
            </a:endParaRPr>
          </a:p>
        </p:txBody>
      </p:sp>
      <p:grpSp>
        <p:nvGrpSpPr>
          <p:cNvPr id="567" name="Group 30"/>
          <p:cNvGrpSpPr/>
          <p:nvPr/>
        </p:nvGrpSpPr>
        <p:grpSpPr>
          <a:xfrm>
            <a:off x="7452699" y="44624"/>
            <a:ext cx="2308583" cy="913341"/>
            <a:chOff x="2956118" y="1940164"/>
            <a:chExt cx="4929728" cy="1530889"/>
          </a:xfrm>
          <a:solidFill>
            <a:schemeClr val="bg1"/>
          </a:solidFill>
        </p:grpSpPr>
        <p:cxnSp>
          <p:nvCxnSpPr>
            <p:cNvPr id="3146270" name="Straight Connector 33"/>
            <p:cNvCxnSpPr>
              <a:stCxn id="1051994" idx="5"/>
              <a:endCxn id="1051995"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1992" name="Oval 35"/>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1993" name="Oval 36"/>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1994" name="Oval 37"/>
            <p:cNvSpPr>
              <a:spLocks noChangeArrowheads="1"/>
            </p:cNvSpPr>
            <p:nvPr/>
          </p:nvSpPr>
          <p:spPr bwMode="blackWhite">
            <a:xfrm>
              <a:off x="2956118"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1995" name="Oval 38"/>
            <p:cNvSpPr>
              <a:spLocks noChangeArrowheads="1"/>
            </p:cNvSpPr>
            <p:nvPr/>
          </p:nvSpPr>
          <p:spPr bwMode="blackWhite">
            <a:xfrm>
              <a:off x="5887120" y="3048665"/>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实施效果风险</a:t>
              </a:r>
              <a:endParaRPr lang="en-US" sz="900" kern="0" dirty="0">
                <a:latin typeface="华文楷体" panose="02010600040101010101" pitchFamily="2" charset="-122"/>
                <a:ea typeface="华文楷体" panose="02010600040101010101" pitchFamily="2" charset="-122"/>
              </a:endParaRPr>
            </a:p>
          </p:txBody>
        </p:sp>
        <p:sp>
          <p:nvSpPr>
            <p:cNvPr id="1051996" name="Oval 39"/>
            <p:cNvSpPr>
              <a:spLocks noChangeArrowheads="1"/>
            </p:cNvSpPr>
            <p:nvPr/>
          </p:nvSpPr>
          <p:spPr bwMode="blackWhite">
            <a:xfrm>
              <a:off x="2956118" y="3028600"/>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目标偏离风险</a:t>
              </a:r>
              <a:endParaRPr lang="en-US" sz="900" kern="0" dirty="0">
                <a:solidFill>
                  <a:schemeClr val="bg1"/>
                </a:solidFill>
                <a:latin typeface="华文楷体" panose="02010600040101010101" pitchFamily="2" charset="-122"/>
                <a:ea typeface="华文楷体" panose="02010600040101010101" pitchFamily="2" charset="-122"/>
              </a:endParaRPr>
            </a:p>
          </p:txBody>
        </p:sp>
        <p:cxnSp>
          <p:nvCxnSpPr>
            <p:cNvPr id="3146271" name="Straight Connector 40"/>
            <p:cNvCxnSpPr>
              <a:stCxn id="1051997" idx="4"/>
              <a:endCxn id="1051992"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72" name="Straight Connector 41"/>
            <p:cNvCxnSpPr>
              <a:stCxn id="1051996" idx="7"/>
              <a:endCxn id="1051993"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1997" name="Oval 43"/>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
        <p:nvSpPr>
          <p:cNvPr id="1051998" name="Rectangle 2"/>
          <p:cNvSpPr/>
          <p:nvPr/>
        </p:nvSpPr>
        <p:spPr>
          <a:xfrm>
            <a:off x="1243950" y="6324947"/>
            <a:ext cx="8381156" cy="261610"/>
          </a:xfrm>
          <a:prstGeom prst="rect">
            <a:avLst/>
          </a:prstGeom>
        </p:spPr>
        <p:txBody>
          <a:bodyPr wrap="square">
            <a:spAutoFit/>
          </a:bodyPr>
          <a:p>
            <a:r>
              <a:rPr lang="zh-CN" altLang="en-US" sz="1100" dirty="0">
                <a:latin typeface="+mj-ea"/>
                <a:ea typeface="+mj-ea"/>
              </a:rPr>
              <a:t>注：</a:t>
            </a:r>
            <a:r>
              <a:rPr lang="en-US" sz="1100" dirty="0" err="1">
                <a:latin typeface="华文楷体" panose="02010600040101010101" pitchFamily="2" charset="-122"/>
                <a:ea typeface="华文楷体" panose="02010600040101010101" pitchFamily="2" charset="-122"/>
              </a:rPr>
              <a:t>信息化项目建设过程中，一定要由业务部门定义明确的业务目标，最好能够量化，否则信息化的推动力不足，也不好验收</a:t>
            </a:r>
            <a:endParaRPr lang="en-US" sz="1100" dirty="0">
              <a:latin typeface="华文楷体" panose="02010600040101010101" pitchFamily="2" charset="-122"/>
              <a:ea typeface="华文楷体" panose="02010600040101010101" pitchFamily="2"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568" name=""/>
        <p:cNvGrpSpPr/>
        <p:nvPr/>
      </p:nvGrpSpPr>
      <p:grpSpPr>
        <a:xfrm>
          <a:off x="0" y="0"/>
          <a:ext cx="0" cy="0"/>
          <a:chOff x="0" y="0"/>
          <a:chExt cx="0" cy="0"/>
        </a:xfrm>
      </p:grpSpPr>
      <p:sp>
        <p:nvSpPr>
          <p:cNvPr id="1051999" name="Title 1"/>
          <p:cNvSpPr>
            <a:spLocks noGrp="1"/>
          </p:cNvSpPr>
          <p:nvPr>
            <p:ph type="title"/>
          </p:nvPr>
        </p:nvSpPr>
        <p:spPr/>
        <p:txBody>
          <a:bodyPr/>
          <a:p>
            <a:r>
              <a:rPr lang="zh-CN" altLang="en-US" dirty="0"/>
              <a:t>建立全息信息化项目的量化评价体系，确保项目实施效果</a:t>
            </a:r>
            <a:endParaRPr lang="en-US" dirty="0"/>
          </a:p>
        </p:txBody>
      </p:sp>
      <p:pic>
        <p:nvPicPr>
          <p:cNvPr id="2097326" name="Picture 4"/>
          <p:cNvPicPr>
            <a:picLocks noChangeAspect="1"/>
          </p:cNvPicPr>
          <p:nvPr/>
        </p:nvPicPr>
        <p:blipFill>
          <a:blip r:embed="rId1"/>
          <a:stretch>
            <a:fillRect/>
          </a:stretch>
        </p:blipFill>
        <p:spPr>
          <a:xfrm>
            <a:off x="554088" y="3425323"/>
            <a:ext cx="4314553" cy="3024241"/>
          </a:xfrm>
          <a:prstGeom prst="rect">
            <a:avLst/>
          </a:prstGeom>
        </p:spPr>
      </p:pic>
      <p:pic>
        <p:nvPicPr>
          <p:cNvPr id="2097327" name="Picture 5"/>
          <p:cNvPicPr>
            <a:picLocks noChangeAspect="1"/>
          </p:cNvPicPr>
          <p:nvPr/>
        </p:nvPicPr>
        <p:blipFill>
          <a:blip r:embed="rId2">
            <a:clrChange>
              <a:clrFrom>
                <a:srgbClr val="FFFFFF"/>
              </a:clrFrom>
              <a:clrTo>
                <a:srgbClr val="FFFFFF">
                  <a:alpha val="0"/>
                </a:srgbClr>
              </a:clrTo>
            </a:clrChange>
          </a:blip>
          <a:stretch>
            <a:fillRect/>
          </a:stretch>
        </p:blipFill>
        <p:spPr>
          <a:xfrm>
            <a:off x="411162" y="818385"/>
            <a:ext cx="4373120" cy="2016223"/>
          </a:xfrm>
          <a:prstGeom prst="rect">
            <a:avLst/>
          </a:prstGeom>
        </p:spPr>
      </p:pic>
      <p:pic>
        <p:nvPicPr>
          <p:cNvPr id="2097328" name="Picture 6"/>
          <p:cNvPicPr>
            <a:picLocks noChangeAspect="1"/>
          </p:cNvPicPr>
          <p:nvPr/>
        </p:nvPicPr>
        <p:blipFill>
          <a:blip r:embed="rId3"/>
          <a:stretch>
            <a:fillRect/>
          </a:stretch>
        </p:blipFill>
        <p:spPr>
          <a:xfrm>
            <a:off x="5758535" y="1007568"/>
            <a:ext cx="3654321" cy="2016224"/>
          </a:xfrm>
          <a:prstGeom prst="rect">
            <a:avLst/>
          </a:prstGeom>
        </p:spPr>
      </p:pic>
      <p:sp>
        <p:nvSpPr>
          <p:cNvPr id="1052000" name="Right Arrow 7"/>
          <p:cNvSpPr/>
          <p:nvPr/>
        </p:nvSpPr>
        <p:spPr>
          <a:xfrm>
            <a:off x="5097016" y="1772816"/>
            <a:ext cx="360040" cy="576064"/>
          </a:xfrm>
          <a:prstGeom prst="right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001" name="Right Arrow 8"/>
          <p:cNvSpPr/>
          <p:nvPr/>
        </p:nvSpPr>
        <p:spPr>
          <a:xfrm rot="5400000">
            <a:off x="2597722" y="2735760"/>
            <a:ext cx="360040" cy="576064"/>
          </a:xfrm>
          <a:prstGeom prst="right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002" name="流程图: 直接访问存储器 60"/>
          <p:cNvSpPr/>
          <p:nvPr/>
        </p:nvSpPr>
        <p:spPr>
          <a:xfrm>
            <a:off x="5277035" y="3432086"/>
            <a:ext cx="4322035" cy="3017479"/>
          </a:xfrm>
          <a:prstGeom prst="rect">
            <a:avLst/>
          </a:prstGeom>
          <a:solidFill>
            <a:schemeClr val="bg1">
              <a:lumMod val="95000"/>
            </a:schemeClr>
          </a:solidFill>
          <a:ln w="3175">
            <a:noFill/>
          </a:ln>
        </p:spPr>
        <p:style>
          <a:lnRef idx="3">
            <a:schemeClr val="lt1"/>
          </a:lnRef>
          <a:fillRef idx="1">
            <a:schemeClr val="accent2"/>
          </a:fillRef>
          <a:effectRef idx="1">
            <a:schemeClr val="accent2"/>
          </a:effectRef>
          <a:fontRef idx="minor">
            <a:schemeClr val="lt1"/>
          </a:fontRef>
        </p:style>
        <p:txBody>
          <a:bodyPr wrap="square" rtlCol="0" anchor="t">
            <a:noAutofit/>
          </a:bodyPr>
          <a:p>
            <a:pPr algn="ctr"/>
            <a:r>
              <a:rPr lang="zh-CN" altLang="en-US" sz="1600">
                <a:solidFill>
                  <a:srgbClr val="000000"/>
                </a:solidFill>
                <a:latin typeface="华文楷体" panose="02010600040101010101" pitchFamily="2" charset="-122"/>
              </a:rPr>
              <a:t>以</a:t>
            </a:r>
            <a:r>
              <a:rPr lang="en-US" altLang="zh-CN" sz="1600">
                <a:solidFill>
                  <a:srgbClr val="000000"/>
                </a:solidFill>
                <a:latin typeface="华文楷体" panose="02010600040101010101" pitchFamily="2" charset="-122"/>
              </a:rPr>
              <a:t>ERP</a:t>
            </a:r>
            <a:r>
              <a:rPr lang="zh-CN" altLang="en-US" sz="1600">
                <a:solidFill>
                  <a:srgbClr val="000000"/>
                </a:solidFill>
                <a:latin typeface="华文楷体" panose="02010600040101010101" pitchFamily="2" charset="-122"/>
              </a:rPr>
              <a:t>项目为例</a:t>
            </a:r>
            <a:endParaRPr lang="zh-CN" altLang="en-US" sz="1600" dirty="0">
              <a:solidFill>
                <a:srgbClr val="000000"/>
              </a:solidFill>
              <a:latin typeface="华文楷体" panose="02010600040101010101" pitchFamily="2" charset="-122"/>
            </a:endParaRPr>
          </a:p>
        </p:txBody>
      </p:sp>
      <p:sp>
        <p:nvSpPr>
          <p:cNvPr id="1052003" name="Right Arrow 10"/>
          <p:cNvSpPr/>
          <p:nvPr/>
        </p:nvSpPr>
        <p:spPr>
          <a:xfrm rot="5400000">
            <a:off x="7117643" y="2836035"/>
            <a:ext cx="360040" cy="576064"/>
          </a:xfrm>
          <a:prstGeom prst="right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004" name="Right Arrow 11"/>
          <p:cNvSpPr/>
          <p:nvPr/>
        </p:nvSpPr>
        <p:spPr>
          <a:xfrm>
            <a:off x="4892818" y="4582672"/>
            <a:ext cx="360040" cy="576064"/>
          </a:xfrm>
          <a:prstGeom prst="rightArrow">
            <a:avLst/>
          </a:prstGeom>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005" name="Rectangle 12"/>
          <p:cNvSpPr/>
          <p:nvPr/>
        </p:nvSpPr>
        <p:spPr>
          <a:xfrm>
            <a:off x="5423898" y="3825771"/>
            <a:ext cx="4353638" cy="2390141"/>
          </a:xfrm>
          <a:prstGeom prst="rect">
            <a:avLst/>
          </a:prstGeom>
        </p:spPr>
        <p:txBody>
          <a:bodyPr wrap="square">
            <a:spAutoFit/>
          </a:bodyPr>
          <a:p>
            <a:pPr>
              <a:spcBef>
                <a:spcPct val="0"/>
              </a:spcBef>
              <a:spcAft>
                <a:spcPct val="0"/>
              </a:spcAft>
              <a:buClr>
                <a:srgbClr val="002776"/>
              </a:buClr>
              <a:buFont typeface="Wingdings" panose="05000000000000000000" pitchFamily="2" charset="2"/>
              <a:buNone/>
            </a:pPr>
            <a:r>
              <a:rPr lang="zh-CN" altLang="en-US" sz="1200" u="sng">
                <a:solidFill>
                  <a:srgbClr val="000000"/>
                </a:solidFill>
                <a:latin typeface="华文楷体" panose="02010600040101010101" pitchFamily="2" charset="-122"/>
                <a:cs typeface="Arial" panose="020B0604020202020204" pitchFamily="34" charset="0"/>
              </a:rPr>
              <a:t>对管理提升的支持指标：</a:t>
            </a:r>
            <a:endParaRPr lang="zh-CN" altLang="en-US" sz="1200" u="sng">
              <a:solidFill>
                <a:srgbClr val="000000"/>
              </a:solidFill>
              <a:latin typeface="华文楷体" panose="02010600040101010101" pitchFamily="2" charset="-122"/>
              <a:cs typeface="Arial" panose="020B0604020202020204" pitchFamily="34" charset="0"/>
            </a:endParaRPr>
          </a:p>
          <a:p>
            <a:pPr>
              <a:spcBef>
                <a:spcPct val="0"/>
              </a:spcBef>
              <a:spcAft>
                <a:spcPct val="0"/>
              </a:spcAft>
              <a:buFont typeface="Wingdings" panose="05000000000000000000" pitchFamily="2" charset="2"/>
              <a:buChar char="n"/>
            </a:pPr>
            <a:endParaRPr lang="en-US" altLang="zh-CN" sz="1100">
              <a:solidFill>
                <a:srgbClr val="000000"/>
              </a:solidFill>
              <a:latin typeface="华文楷体" panose="02010600040101010101" pitchFamily="2" charset="-122"/>
              <a:cs typeface="Arial" panose="020B0604020202020204" pitchFamily="34" charset="0"/>
            </a:endParaRPr>
          </a:p>
          <a:p>
            <a:pPr>
              <a:spcBef>
                <a:spcPct val="0"/>
              </a:spcBef>
              <a:spcAft>
                <a:spcPct val="0"/>
              </a:spcAft>
              <a:buFont typeface="Wingdings" panose="05000000000000000000" pitchFamily="2" charset="2"/>
              <a:buChar char="n"/>
            </a:pPr>
            <a:r>
              <a:rPr lang="zh-CN" altLang="en-US" sz="1200">
                <a:solidFill>
                  <a:srgbClr val="000000"/>
                </a:solidFill>
                <a:latin typeface="华文楷体" panose="02010600040101010101" pitchFamily="2" charset="-122"/>
                <a:cs typeface="Arial" panose="020B0604020202020204" pitchFamily="34" charset="0"/>
              </a:rPr>
              <a:t>资金安排准确率（收款）：</a:t>
            </a:r>
            <a:endParaRPr lang="en-US" altLang="zh-CN" sz="1200">
              <a:solidFill>
                <a:srgbClr val="000000"/>
              </a:solidFill>
              <a:latin typeface="华文楷体" panose="02010600040101010101" pitchFamily="2" charset="-122"/>
              <a:cs typeface="Arial" panose="020B0604020202020204" pitchFamily="34" charset="0"/>
            </a:endParaRPr>
          </a:p>
          <a:p>
            <a:pPr>
              <a:spcBef>
                <a:spcPct val="0"/>
              </a:spcBef>
              <a:spcAft>
                <a:spcPct val="0"/>
              </a:spcAft>
            </a:pPr>
            <a:r>
              <a:rPr lang="zh-CN" altLang="en-US" sz="1050">
                <a:solidFill>
                  <a:srgbClr val="000000"/>
                </a:solidFill>
                <a:latin typeface="华文楷体" panose="02010600040101010101" pitchFamily="2" charset="-122"/>
                <a:cs typeface="Arial" panose="020B0604020202020204" pitchFamily="34" charset="0"/>
              </a:rPr>
              <a:t>目的：促使业务员尽量准确地做出资金安排（收款）预算；</a:t>
            </a:r>
            <a:endParaRPr lang="zh-CN" altLang="en-US" sz="1050">
              <a:solidFill>
                <a:srgbClr val="000000"/>
              </a:solidFill>
              <a:latin typeface="华文楷体" panose="02010600040101010101" pitchFamily="2" charset="-122"/>
              <a:cs typeface="Arial" panose="020B0604020202020204" pitchFamily="34" charset="0"/>
            </a:endParaRPr>
          </a:p>
          <a:p>
            <a:pPr>
              <a:spcBef>
                <a:spcPct val="0"/>
              </a:spcBef>
              <a:spcAft>
                <a:spcPct val="0"/>
              </a:spcAft>
            </a:pPr>
            <a:r>
              <a:rPr lang="zh-CN" altLang="en-US" sz="1050">
                <a:solidFill>
                  <a:srgbClr val="000000"/>
                </a:solidFill>
                <a:latin typeface="华文楷体" panose="02010600040101010101" pitchFamily="2" charset="-122"/>
                <a:cs typeface="Arial" panose="020B0604020202020204" pitchFamily="34" charset="0"/>
              </a:rPr>
              <a:t>算法：实际到账本币总计金额 </a:t>
            </a:r>
            <a:r>
              <a:rPr lang="en-US" altLang="zh-CN" sz="1050">
                <a:solidFill>
                  <a:srgbClr val="000000"/>
                </a:solidFill>
                <a:latin typeface="华文楷体" panose="02010600040101010101" pitchFamily="2" charset="-122"/>
                <a:cs typeface="Arial" panose="020B0604020202020204" pitchFamily="34" charset="0"/>
              </a:rPr>
              <a:t>/ </a:t>
            </a:r>
            <a:r>
              <a:rPr lang="zh-CN" altLang="en-US" sz="1050">
                <a:solidFill>
                  <a:srgbClr val="000000"/>
                </a:solidFill>
                <a:latin typeface="华文楷体" panose="02010600040101010101" pitchFamily="2" charset="-122"/>
                <a:cs typeface="Arial" panose="020B0604020202020204" pitchFamily="34" charset="0"/>
              </a:rPr>
              <a:t>资金预算（收款）总计金额</a:t>
            </a:r>
            <a:r>
              <a:rPr lang="en-US" altLang="zh-CN" sz="1050">
                <a:solidFill>
                  <a:srgbClr val="000000"/>
                </a:solidFill>
                <a:latin typeface="华文楷体" panose="02010600040101010101" pitchFamily="2" charset="-122"/>
                <a:cs typeface="Arial" panose="020B0604020202020204" pitchFamily="34" charset="0"/>
              </a:rPr>
              <a:t>×100</a:t>
            </a:r>
            <a:r>
              <a:rPr lang="zh-CN" altLang="en-US" sz="1050">
                <a:solidFill>
                  <a:srgbClr val="000000"/>
                </a:solidFill>
                <a:latin typeface="华文楷体" panose="02010600040101010101" pitchFamily="2" charset="-122"/>
                <a:cs typeface="Arial" panose="020B0604020202020204" pitchFamily="34" charset="0"/>
              </a:rPr>
              <a:t>％；</a:t>
            </a:r>
            <a:endParaRPr lang="en-US" altLang="zh-CN" sz="1050">
              <a:solidFill>
                <a:srgbClr val="000000"/>
              </a:solidFill>
              <a:latin typeface="华文楷体" panose="02010600040101010101" pitchFamily="2" charset="-122"/>
              <a:cs typeface="Arial" panose="020B0604020202020204" pitchFamily="34" charset="0"/>
            </a:endParaRPr>
          </a:p>
          <a:p>
            <a:pPr>
              <a:spcBef>
                <a:spcPct val="0"/>
              </a:spcBef>
              <a:spcAft>
                <a:spcPct val="0"/>
              </a:spcAft>
            </a:pPr>
            <a:endParaRPr lang="en-US" altLang="zh-CN" sz="1100">
              <a:solidFill>
                <a:srgbClr val="000000"/>
              </a:solidFill>
              <a:latin typeface="华文楷体" panose="02010600040101010101" pitchFamily="2" charset="-122"/>
              <a:cs typeface="Arial" panose="020B0604020202020204" pitchFamily="34" charset="0"/>
            </a:endParaRPr>
          </a:p>
          <a:p>
            <a:pPr>
              <a:spcBef>
                <a:spcPct val="0"/>
              </a:spcBef>
              <a:spcAft>
                <a:spcPct val="0"/>
              </a:spcAft>
              <a:buFont typeface="Wingdings" panose="05000000000000000000" pitchFamily="2" charset="2"/>
              <a:buChar char="n"/>
            </a:pPr>
            <a:r>
              <a:rPr lang="zh-CN" altLang="en-US" sz="1200">
                <a:solidFill>
                  <a:srgbClr val="000000"/>
                </a:solidFill>
                <a:latin typeface="华文楷体" panose="02010600040101010101" pitchFamily="2" charset="-122"/>
                <a:cs typeface="Arial" panose="020B0604020202020204" pitchFamily="34" charset="0"/>
              </a:rPr>
              <a:t>客户签约额度分配比例：</a:t>
            </a:r>
            <a:endParaRPr lang="en-US" altLang="zh-CN" sz="1200">
              <a:solidFill>
                <a:srgbClr val="000000"/>
              </a:solidFill>
              <a:latin typeface="华文楷体" panose="02010600040101010101" pitchFamily="2" charset="-122"/>
              <a:cs typeface="Arial" panose="020B0604020202020204" pitchFamily="34" charset="0"/>
            </a:endParaRPr>
          </a:p>
          <a:p>
            <a:pPr>
              <a:spcBef>
                <a:spcPct val="0"/>
              </a:spcBef>
              <a:spcAft>
                <a:spcPct val="0"/>
              </a:spcAft>
            </a:pPr>
            <a:r>
              <a:rPr lang="zh-CN" altLang="en-US" sz="1050">
                <a:solidFill>
                  <a:srgbClr val="000000"/>
                </a:solidFill>
                <a:latin typeface="华文楷体" panose="02010600040101010101" pitchFamily="2" charset="-122"/>
              </a:rPr>
              <a:t>目的：促使对客户实行额度管理；</a:t>
            </a:r>
            <a:endParaRPr lang="zh-CN" altLang="en-US" sz="1050">
              <a:solidFill>
                <a:srgbClr val="000000"/>
              </a:solidFill>
              <a:latin typeface="华文楷体" panose="02010600040101010101" pitchFamily="2" charset="-122"/>
            </a:endParaRPr>
          </a:p>
          <a:p>
            <a:pPr>
              <a:spcBef>
                <a:spcPct val="0"/>
              </a:spcBef>
              <a:spcAft>
                <a:spcPct val="0"/>
              </a:spcAft>
            </a:pPr>
            <a:r>
              <a:rPr lang="zh-CN" altLang="en-US" sz="1050">
                <a:solidFill>
                  <a:srgbClr val="000000"/>
                </a:solidFill>
                <a:latin typeface="华文楷体" panose="02010600040101010101" pitchFamily="2" charset="-122"/>
              </a:rPr>
              <a:t>算法：已经授予签约额度的客户记录数</a:t>
            </a:r>
            <a:r>
              <a:rPr lang="en-US" altLang="zh-CN" sz="1050">
                <a:solidFill>
                  <a:srgbClr val="000000"/>
                </a:solidFill>
                <a:latin typeface="华文楷体" panose="02010600040101010101" pitchFamily="2" charset="-122"/>
              </a:rPr>
              <a:t>/</a:t>
            </a:r>
            <a:r>
              <a:rPr lang="zh-CN" altLang="en-US" sz="1050">
                <a:solidFill>
                  <a:srgbClr val="000000"/>
                </a:solidFill>
                <a:latin typeface="华文楷体" panose="02010600040101010101" pitchFamily="2" charset="-122"/>
              </a:rPr>
              <a:t>所有客户记录数</a:t>
            </a:r>
            <a:r>
              <a:rPr lang="en-US" altLang="zh-CN" sz="1050">
                <a:solidFill>
                  <a:srgbClr val="000000"/>
                </a:solidFill>
                <a:latin typeface="华文楷体" panose="02010600040101010101" pitchFamily="2" charset="-122"/>
              </a:rPr>
              <a:t>×100</a:t>
            </a:r>
            <a:r>
              <a:rPr lang="zh-CN" altLang="en-US" sz="1050">
                <a:solidFill>
                  <a:srgbClr val="000000"/>
                </a:solidFill>
                <a:latin typeface="华文楷体" panose="02010600040101010101" pitchFamily="2" charset="-122"/>
              </a:rPr>
              <a:t>％；</a:t>
            </a:r>
            <a:endParaRPr lang="en-US" altLang="zh-CN" sz="1050">
              <a:solidFill>
                <a:srgbClr val="000000"/>
              </a:solidFill>
              <a:latin typeface="华文楷体" panose="02010600040101010101" pitchFamily="2" charset="-122"/>
            </a:endParaRPr>
          </a:p>
          <a:p>
            <a:pPr>
              <a:spcBef>
                <a:spcPct val="0"/>
              </a:spcBef>
              <a:spcAft>
                <a:spcPct val="0"/>
              </a:spcAft>
            </a:pPr>
            <a:endParaRPr lang="en-US" altLang="zh-CN" sz="1050">
              <a:solidFill>
                <a:srgbClr val="000000"/>
              </a:solidFill>
              <a:latin typeface="华文楷体" panose="02010600040101010101" pitchFamily="2" charset="-122"/>
            </a:endParaRPr>
          </a:p>
          <a:p>
            <a:pPr>
              <a:spcBef>
                <a:spcPct val="0"/>
              </a:spcBef>
              <a:spcAft>
                <a:spcPct val="0"/>
              </a:spcAft>
              <a:buFont typeface="Wingdings" panose="05000000000000000000" pitchFamily="2" charset="2"/>
              <a:buChar char="n"/>
            </a:pPr>
            <a:r>
              <a:rPr lang="zh-CN" altLang="en-US" sz="1200">
                <a:solidFill>
                  <a:srgbClr val="000000"/>
                </a:solidFill>
                <a:latin typeface="华文楷体" panose="02010600040101010101" pitchFamily="2" charset="-122"/>
                <a:cs typeface="Arial" panose="020B0604020202020204" pitchFamily="34" charset="0"/>
              </a:rPr>
              <a:t>供应商签约额度分配比例：</a:t>
            </a:r>
            <a:endParaRPr lang="en-US" altLang="zh-CN" sz="1200">
              <a:solidFill>
                <a:srgbClr val="000000"/>
              </a:solidFill>
              <a:latin typeface="华文楷体" panose="02010600040101010101" pitchFamily="2" charset="-122"/>
              <a:cs typeface="Arial" panose="020B0604020202020204" pitchFamily="34" charset="0"/>
            </a:endParaRPr>
          </a:p>
          <a:p>
            <a:pPr>
              <a:spcBef>
                <a:spcPct val="0"/>
              </a:spcBef>
              <a:spcAft>
                <a:spcPct val="0"/>
              </a:spcAft>
            </a:pPr>
            <a:r>
              <a:rPr lang="zh-CN" altLang="en-US" sz="1050">
                <a:solidFill>
                  <a:srgbClr val="000000"/>
                </a:solidFill>
                <a:latin typeface="华文楷体" panose="02010600040101010101" pitchFamily="2" charset="-122"/>
              </a:rPr>
              <a:t>目的：掌握供应商的签约额度，为调整供应商的签约额度提供依据；</a:t>
            </a:r>
            <a:endParaRPr lang="zh-CN" altLang="en-US" sz="1050">
              <a:solidFill>
                <a:srgbClr val="000000"/>
              </a:solidFill>
              <a:latin typeface="华文楷体" panose="02010600040101010101" pitchFamily="2" charset="-122"/>
            </a:endParaRPr>
          </a:p>
          <a:p>
            <a:pPr>
              <a:spcBef>
                <a:spcPct val="0"/>
              </a:spcBef>
              <a:spcAft>
                <a:spcPct val="0"/>
              </a:spcAft>
            </a:pPr>
            <a:r>
              <a:rPr lang="zh-CN" altLang="en-US" sz="1050">
                <a:solidFill>
                  <a:srgbClr val="000000"/>
                </a:solidFill>
                <a:latin typeface="华文楷体" panose="02010600040101010101" pitchFamily="2" charset="-122"/>
              </a:rPr>
              <a:t>算法：已经授予签约额度的供应商记录数</a:t>
            </a:r>
            <a:r>
              <a:rPr lang="en-US" altLang="zh-CN" sz="1050">
                <a:solidFill>
                  <a:srgbClr val="000000"/>
                </a:solidFill>
                <a:latin typeface="华文楷体" panose="02010600040101010101" pitchFamily="2" charset="-122"/>
              </a:rPr>
              <a:t>/</a:t>
            </a:r>
            <a:r>
              <a:rPr lang="zh-CN" altLang="en-US" sz="1050">
                <a:solidFill>
                  <a:srgbClr val="000000"/>
                </a:solidFill>
                <a:latin typeface="华文楷体" panose="02010600040101010101" pitchFamily="2" charset="-122"/>
              </a:rPr>
              <a:t>所有供应商记录数</a:t>
            </a:r>
            <a:r>
              <a:rPr lang="en-US" altLang="zh-CN" sz="1050">
                <a:solidFill>
                  <a:srgbClr val="000000"/>
                </a:solidFill>
                <a:latin typeface="华文楷体" panose="02010600040101010101" pitchFamily="2" charset="-122"/>
              </a:rPr>
              <a:t>×100</a:t>
            </a:r>
            <a:r>
              <a:rPr lang="zh-CN" altLang="en-US" sz="1050">
                <a:solidFill>
                  <a:srgbClr val="000000"/>
                </a:solidFill>
                <a:latin typeface="华文楷体" panose="02010600040101010101" pitchFamily="2" charset="-122"/>
              </a:rPr>
              <a:t>％；</a:t>
            </a:r>
            <a:endParaRPr lang="en-US" altLang="zh-CN" sz="1050">
              <a:solidFill>
                <a:srgbClr val="000000"/>
              </a:solidFill>
              <a:latin typeface="华文楷体" panose="02010600040101010101" pitchFamily="2" charset="-122"/>
            </a:endParaRPr>
          </a:p>
          <a:p>
            <a:pPr>
              <a:spcBef>
                <a:spcPct val="0"/>
              </a:spcBef>
              <a:spcAft>
                <a:spcPct val="0"/>
              </a:spcAft>
            </a:pPr>
            <a:endParaRPr lang="en-US" altLang="zh-CN" sz="1050">
              <a:solidFill>
                <a:srgbClr val="000000"/>
              </a:solidFill>
              <a:latin typeface="华文楷体" panose="02010600040101010101" pitchFamily="2" charset="-122"/>
            </a:endParaRPr>
          </a:p>
          <a:p>
            <a:pPr>
              <a:spcBef>
                <a:spcPct val="0"/>
              </a:spcBef>
              <a:spcAft>
                <a:spcPct val="0"/>
              </a:spcAft>
            </a:pPr>
            <a:r>
              <a:rPr lang="en-US" altLang="zh-CN" sz="1050">
                <a:solidFill>
                  <a:srgbClr val="000000"/>
                </a:solidFill>
                <a:latin typeface="华文楷体" panose="02010600040101010101" pitchFamily="2" charset="-122"/>
              </a:rPr>
              <a:t>……</a:t>
            </a:r>
            <a:endParaRPr lang="en-US" altLang="zh-CN" sz="1050" dirty="0">
              <a:solidFill>
                <a:srgbClr val="000000"/>
              </a:solidFill>
              <a:latin typeface="华文楷体" panose="02010600040101010101" pitchFamily="2" charset="-122"/>
            </a:endParaRPr>
          </a:p>
        </p:txBody>
      </p:sp>
      <p:sp>
        <p:nvSpPr>
          <p:cNvPr id="1052006" name="Rectangle 13"/>
          <p:cNvSpPr/>
          <p:nvPr/>
        </p:nvSpPr>
        <p:spPr>
          <a:xfrm>
            <a:off x="992559" y="5854609"/>
            <a:ext cx="3876081" cy="370177"/>
          </a:xfrm>
          <a:prstGeom prst="rect">
            <a:avLst/>
          </a:prstGeom>
          <a:noFill/>
          <a:ln>
            <a:solidFill>
              <a:srgbClr val="C00000"/>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grpSp>
        <p:nvGrpSpPr>
          <p:cNvPr id="569" name="Group 14"/>
          <p:cNvGrpSpPr/>
          <p:nvPr/>
        </p:nvGrpSpPr>
        <p:grpSpPr>
          <a:xfrm>
            <a:off x="7452699" y="115031"/>
            <a:ext cx="2308583" cy="913341"/>
            <a:chOff x="2956118" y="1940164"/>
            <a:chExt cx="4929728" cy="1530889"/>
          </a:xfrm>
          <a:solidFill>
            <a:schemeClr val="bg1"/>
          </a:solidFill>
        </p:grpSpPr>
        <p:cxnSp>
          <p:nvCxnSpPr>
            <p:cNvPr id="3146273" name="Straight Connector 15"/>
            <p:cNvCxnSpPr>
              <a:stCxn id="1052009" idx="5"/>
              <a:endCxn id="1052010"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2007" name="Oval 16"/>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2008" name="Oval 17"/>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2009" name="Oval 18"/>
            <p:cNvSpPr>
              <a:spLocks noChangeArrowheads="1"/>
            </p:cNvSpPr>
            <p:nvPr/>
          </p:nvSpPr>
          <p:spPr bwMode="blackWhite">
            <a:xfrm>
              <a:off x="2956118"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2010" name="Oval 19"/>
            <p:cNvSpPr>
              <a:spLocks noChangeArrowheads="1"/>
            </p:cNvSpPr>
            <p:nvPr/>
          </p:nvSpPr>
          <p:spPr bwMode="blackWhite">
            <a:xfrm>
              <a:off x="5887120" y="3048665"/>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实施效果风险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2011" name="Oval 20"/>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74" name="Straight Connector 21"/>
            <p:cNvCxnSpPr>
              <a:stCxn id="1052012" idx="4"/>
              <a:endCxn id="1052007"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75" name="Straight Connector 22"/>
            <p:cNvCxnSpPr>
              <a:stCxn id="1052011" idx="7"/>
              <a:endCxn id="1052008"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2012" name="Oval 23"/>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570" name=""/>
        <p:cNvGrpSpPr/>
        <p:nvPr/>
      </p:nvGrpSpPr>
      <p:grpSpPr>
        <a:xfrm>
          <a:off x="0" y="0"/>
          <a:ext cx="0" cy="0"/>
          <a:chOff x="0" y="0"/>
          <a:chExt cx="0" cy="0"/>
        </a:xfrm>
      </p:grpSpPr>
      <p:cxnSp>
        <p:nvCxnSpPr>
          <p:cNvPr id="3146276" name="直接连接符 11"/>
          <p:cNvCxnSpPr/>
          <p:nvPr/>
        </p:nvCxnSpPr>
        <p:spPr>
          <a:xfrm>
            <a:off x="560512" y="1663702"/>
            <a:ext cx="4752528" cy="0"/>
          </a:xfrm>
          <a:prstGeom prst="line">
            <a:avLst/>
          </a:prstGeom>
          <a:noFill/>
          <a:ln w="9525" cap="flat" cmpd="sng" algn="ctr">
            <a:solidFill>
              <a:srgbClr val="000000"/>
            </a:solidFill>
            <a:prstDash val="solid"/>
            <a:tailEnd type="none"/>
          </a:ln>
          <a:effectLst/>
        </p:spPr>
      </p:cxnSp>
      <p:graphicFrame>
        <p:nvGraphicFramePr>
          <p:cNvPr id="4194338" name="表格 4"/>
          <p:cNvGraphicFramePr>
            <a:graphicFrameLocks noGrp="1"/>
          </p:cNvGraphicFramePr>
          <p:nvPr/>
        </p:nvGraphicFramePr>
        <p:xfrm>
          <a:off x="401947" y="1958336"/>
          <a:ext cx="5147004" cy="4554178"/>
        </p:xfrm>
        <a:graphic>
          <a:graphicData uri="http://schemas.openxmlformats.org/drawingml/2006/table">
            <a:tbl>
              <a:tblPr/>
              <a:tblGrid>
                <a:gridCol w="720080"/>
                <a:gridCol w="314526"/>
                <a:gridCol w="1948106"/>
                <a:gridCol w="356150"/>
                <a:gridCol w="1808142"/>
              </a:tblGrid>
              <a:tr h="150511">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zh-CN" sz="1400" kern="100" dirty="0">
                          <a:solidFill>
                            <a:schemeClr val="bg1"/>
                          </a:solidFill>
                          <a:effectLst/>
                          <a:latin typeface="华文楷体" panose="02010600040101010101" pitchFamily="2" charset="-122"/>
                          <a:ea typeface="华文楷体" panose="02010600040101010101" pitchFamily="2" charset="-122"/>
                        </a:rPr>
                        <a:t>要素</a:t>
                      </a:r>
                      <a:endParaRPr lang="en-US" sz="1400" kern="100" dirty="0">
                        <a:solidFill>
                          <a:schemeClr val="bg1"/>
                        </a:solidFill>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0"/>
                        </a:spcAft>
                      </a:pPr>
                      <a:r>
                        <a:rPr lang="zh-CN" sz="1400" kern="100" dirty="0">
                          <a:solidFill>
                            <a:schemeClr val="bg1"/>
                          </a:solidFill>
                          <a:effectLst/>
                          <a:latin typeface="华文楷体" panose="02010600040101010101" pitchFamily="2" charset="-122"/>
                          <a:ea typeface="华文楷体" panose="02010600040101010101" pitchFamily="2" charset="-122"/>
                        </a:rPr>
                        <a:t>权重</a:t>
                      </a:r>
                      <a:endParaRPr lang="en-US" sz="1400" kern="100" dirty="0">
                        <a:solidFill>
                          <a:schemeClr val="bg1"/>
                        </a:solidFill>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0"/>
                        </a:spcAft>
                      </a:pPr>
                      <a:r>
                        <a:rPr lang="zh-CN" sz="1400" kern="100" dirty="0">
                          <a:solidFill>
                            <a:schemeClr val="bg1"/>
                          </a:solidFill>
                          <a:effectLst/>
                          <a:latin typeface="华文楷体" panose="02010600040101010101" pitchFamily="2" charset="-122"/>
                          <a:ea typeface="华文楷体" panose="02010600040101010101" pitchFamily="2" charset="-122"/>
                        </a:rPr>
                        <a:t>要素分项指标</a:t>
                      </a:r>
                      <a:endParaRPr lang="en-US" sz="1400" kern="100" dirty="0">
                        <a:solidFill>
                          <a:schemeClr val="bg1"/>
                        </a:solidFill>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0"/>
                        </a:spcAft>
                      </a:pPr>
                      <a:r>
                        <a:rPr lang="zh-CN" sz="1400" kern="100" dirty="0">
                          <a:solidFill>
                            <a:schemeClr val="bg1"/>
                          </a:solidFill>
                          <a:effectLst/>
                          <a:latin typeface="华文楷体" panose="02010600040101010101" pitchFamily="2" charset="-122"/>
                          <a:ea typeface="华文楷体" panose="02010600040101010101" pitchFamily="2" charset="-122"/>
                        </a:rPr>
                        <a:t>权重</a:t>
                      </a:r>
                      <a:endParaRPr lang="en-US" sz="1400" kern="100" dirty="0">
                        <a:solidFill>
                          <a:schemeClr val="bg1"/>
                        </a:solidFill>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0"/>
                        </a:spcAft>
                      </a:pPr>
                      <a:r>
                        <a:rPr lang="zh-CN" sz="1400" kern="100" dirty="0">
                          <a:solidFill>
                            <a:schemeClr val="bg1"/>
                          </a:solidFill>
                          <a:effectLst/>
                          <a:latin typeface="华文楷体" panose="02010600040101010101" pitchFamily="2" charset="-122"/>
                          <a:ea typeface="华文楷体" panose="02010600040101010101" pitchFamily="2" charset="-122"/>
                        </a:rPr>
                        <a:t>指标说明</a:t>
                      </a:r>
                      <a:endParaRPr lang="en-US" sz="1400" kern="100" dirty="0">
                        <a:solidFill>
                          <a:schemeClr val="bg1"/>
                        </a:solidFill>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tx2"/>
                    </a:solidFill>
                  </a:tcPr>
                </a:tc>
              </a:tr>
              <a:tr h="296057">
                <a:tc rowSpan="3">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领导力</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3">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dirty="0">
                          <a:effectLst/>
                          <a:latin typeface="华文楷体" panose="02010600040101010101" pitchFamily="2" charset="-122"/>
                          <a:ea typeface="华文楷体" panose="02010600040101010101" pitchFamily="2" charset="-122"/>
                        </a:rPr>
                        <a:t>12</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认知度与推动力</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4</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3">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企业组织、管理、领导并保证信息化工作能够健康发展的综合能力</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信息化战略与规划</a:t>
                      </a:r>
                      <a:r>
                        <a:rPr lang="en-US" sz="1200" kern="100" dirty="0">
                          <a:effectLst/>
                          <a:latin typeface="华文楷体" panose="02010600040101010101" pitchFamily="2" charset="-122"/>
                          <a:ea typeface="华文楷体" panose="02010600040101010101" pitchFamily="2" charset="-122"/>
                        </a:rPr>
                        <a:t> </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4</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信息化工作执行力</a:t>
                      </a:r>
                      <a:r>
                        <a:rPr lang="en-US" sz="1200" kern="100" dirty="0">
                          <a:effectLst/>
                          <a:latin typeface="华文楷体" panose="02010600040101010101" pitchFamily="2" charset="-122"/>
                          <a:ea typeface="华文楷体" panose="02010600040101010101" pitchFamily="2" charset="-122"/>
                        </a:rPr>
                        <a:t> </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4</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0511">
                <a:tc rowSpan="4">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基础建设</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4">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18</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信息化投资策略与投资结构</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dirty="0">
                          <a:effectLst/>
                          <a:latin typeface="华文楷体" panose="02010600040101010101" pitchFamily="2" charset="-122"/>
                          <a:ea typeface="华文楷体" panose="02010600040101010101" pitchFamily="2" charset="-122"/>
                        </a:rPr>
                        <a:t>5</a:t>
                      </a:r>
                      <a:endParaRPr lang="en-US" sz="12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4">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spcAft>
                          <a:spcPts val="155"/>
                        </a:spcAft>
                      </a:pPr>
                      <a:r>
                        <a:rPr lang="zh-CN" sz="1200" dirty="0">
                          <a:effectLst/>
                          <a:latin typeface="华文楷体" panose="02010600040101010101" pitchFamily="2" charset="-122"/>
                          <a:ea typeface="华文楷体" panose="02010600040101010101" pitchFamily="2" charset="-122"/>
                        </a:rPr>
                        <a:t>投资、制度、标准化等信息化基础环境的情况</a:t>
                      </a:r>
                      <a:endParaRPr lang="en-US" sz="12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r h="122813">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系统架构技术路线</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4</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0511">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信息化标准规范与管控体系</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5</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22813">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基础设施建设水平</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4</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2863">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应用、集成与创新</a:t>
                      </a:r>
                      <a:endParaRPr lang="en-US" sz="1200" kern="100">
                        <a:effectLst/>
                        <a:latin typeface="华文楷体" panose="02010600040101010101" pitchFamily="2" charset="-122"/>
                        <a:ea typeface="华文楷体" panose="02010600040101010101" pitchFamily="2" charset="-122"/>
                      </a:endParaRPr>
                    </a:p>
                    <a:p>
                      <a:pPr indent="306070" algn="just">
                        <a:spcAft>
                          <a:spcPts val="155"/>
                        </a:spcAft>
                      </a:pP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38</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主营业务信息化</a:t>
                      </a: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10</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反映集团内信息化关键应用的广度、深度，信息资源开发利用水平及推动企业变革与创新的情况</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管理信息化</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12</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025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电子商务</a:t>
                      </a: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3</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信息化集成水平</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8</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变革与创新</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5</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0511">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en-US" sz="1200" kern="100">
                          <a:effectLst/>
                          <a:latin typeface="华文楷体" panose="02010600040101010101" pitchFamily="2" charset="-122"/>
                          <a:ea typeface="华文楷体" panose="02010600040101010101" pitchFamily="2" charset="-122"/>
                        </a:rPr>
                        <a:t>IT</a:t>
                      </a:r>
                      <a:r>
                        <a:rPr lang="zh-CN" sz="1200" kern="100">
                          <a:effectLst/>
                          <a:latin typeface="华文楷体" panose="02010600040101010101" pitchFamily="2" charset="-122"/>
                          <a:ea typeface="华文楷体" panose="02010600040101010101" pitchFamily="2" charset="-122"/>
                        </a:rPr>
                        <a:t>服务管理与</a:t>
                      </a:r>
                      <a:r>
                        <a:rPr lang="en-US" sz="1200" kern="100">
                          <a:effectLst/>
                          <a:latin typeface="华文楷体" panose="02010600040101010101" pitchFamily="2" charset="-122"/>
                          <a:ea typeface="华文楷体" panose="02010600040101010101" pitchFamily="2" charset="-122"/>
                        </a:rPr>
                        <a:t>IT</a:t>
                      </a:r>
                      <a:r>
                        <a:rPr lang="zh-CN" sz="1200" kern="100">
                          <a:effectLst/>
                          <a:latin typeface="华文楷体" panose="02010600040101010101" pitchFamily="2" charset="-122"/>
                          <a:ea typeface="华文楷体" panose="02010600040101010101" pitchFamily="2" charset="-122"/>
                        </a:rPr>
                        <a:t>治理</a:t>
                      </a:r>
                      <a:endParaRPr lang="en-US" sz="1200" kern="100">
                        <a:effectLst/>
                        <a:latin typeface="华文楷体" panose="02010600040101010101" pitchFamily="2" charset="-122"/>
                        <a:ea typeface="华文楷体" panose="02010600040101010101" pitchFamily="2" charset="-122"/>
                      </a:endParaRPr>
                    </a:p>
                    <a:p>
                      <a:pPr indent="306070" algn="just">
                        <a:spcAft>
                          <a:spcPts val="155"/>
                        </a:spcAft>
                      </a:pP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15</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信息化建设项目管理</a:t>
                      </a: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5</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5">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反映信息安全，运维，服务管理，绩效管理机制的建设情况</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r h="356681">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信息安全管理</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5</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en-US" sz="1200" kern="100">
                          <a:effectLst/>
                          <a:latin typeface="华文楷体" panose="02010600040101010101" pitchFamily="2" charset="-122"/>
                          <a:ea typeface="华文楷体" panose="02010600040101010101" pitchFamily="2" charset="-122"/>
                        </a:rPr>
                        <a:t>IT</a:t>
                      </a:r>
                      <a:r>
                        <a:rPr lang="zh-CN" sz="1200" kern="100">
                          <a:effectLst/>
                          <a:latin typeface="华文楷体" panose="02010600040101010101" pitchFamily="2" charset="-122"/>
                          <a:ea typeface="华文楷体" panose="02010600040101010101" pitchFamily="2" charset="-122"/>
                        </a:rPr>
                        <a:t>运维管理</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2</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en-US" sz="1200" kern="100">
                          <a:effectLst/>
                          <a:latin typeface="华文楷体" panose="02010600040101010101" pitchFamily="2" charset="-122"/>
                          <a:ea typeface="华文楷体" panose="02010600040101010101" pitchFamily="2" charset="-122"/>
                        </a:rPr>
                        <a:t>IT</a:t>
                      </a:r>
                      <a:r>
                        <a:rPr lang="zh-CN" sz="1200" kern="100">
                          <a:effectLst/>
                          <a:latin typeface="华文楷体" panose="02010600040101010101" pitchFamily="2" charset="-122"/>
                          <a:ea typeface="华文楷体" panose="02010600040101010101" pitchFamily="2" charset="-122"/>
                        </a:rPr>
                        <a:t>绩效管理</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2</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0">
                <a:tc vMerge="1">
                  <a:tcPr/>
                </a:tc>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en-US" sz="1200" kern="100">
                          <a:effectLst/>
                          <a:latin typeface="华文楷体" panose="02010600040101010101" pitchFamily="2" charset="-122"/>
                          <a:ea typeface="华文楷体" panose="02010600040101010101" pitchFamily="2" charset="-122"/>
                        </a:rPr>
                        <a:t>IT</a:t>
                      </a:r>
                      <a:r>
                        <a:rPr lang="zh-CN" sz="1200" kern="100">
                          <a:effectLst/>
                          <a:latin typeface="华文楷体" panose="02010600040101010101" pitchFamily="2" charset="-122"/>
                          <a:ea typeface="华文楷体" panose="02010600040101010101" pitchFamily="2" charset="-122"/>
                        </a:rPr>
                        <a:t>治理</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1</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150511">
                <a:tc rowSpan="2">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数据治理与标准化</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7</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数据标准化体系建设</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4</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rowSpan="2">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反映数据标准化建设及应用情况</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r h="150511">
                <a:tc vMerge="1">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 </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数据管控现状</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dirty="0">
                          <a:effectLst/>
                          <a:latin typeface="华文楷体" panose="02010600040101010101" pitchFamily="2" charset="-122"/>
                          <a:ea typeface="华文楷体" panose="02010600040101010101" pitchFamily="2" charset="-122"/>
                        </a:rPr>
                        <a:t>3</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vMerge="1">
                  <a:tcPr/>
                </a:tc>
              </a:tr>
              <a:tr h="301023">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信息化人力资源</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tabLst>
                          <a:tab pos="160020" algn="l"/>
                        </a:tabLst>
                      </a:pPr>
                      <a:r>
                        <a:rPr lang="en-US" sz="1200" kern="100">
                          <a:effectLst/>
                          <a:latin typeface="华文楷体" panose="02010600040101010101" pitchFamily="2" charset="-122"/>
                          <a:ea typeface="华文楷体" panose="02010600040101010101" pitchFamily="2" charset="-122"/>
                        </a:rPr>
                        <a:t>10</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a:effectLst/>
                          <a:latin typeface="华文楷体" panose="02010600040101010101" pitchFamily="2" charset="-122"/>
                          <a:ea typeface="华文楷体" panose="02010600040101010101" pitchFamily="2" charset="-122"/>
                        </a:rPr>
                        <a:t>信息化培训</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ctr">
                        <a:spcAft>
                          <a:spcPts val="155"/>
                        </a:spcAft>
                      </a:pPr>
                      <a:r>
                        <a:rPr lang="en-US" sz="1200" kern="100">
                          <a:effectLst/>
                          <a:latin typeface="华文楷体" panose="02010600040101010101" pitchFamily="2" charset="-122"/>
                          <a:ea typeface="华文楷体" panose="02010600040101010101" pitchFamily="2" charset="-122"/>
                        </a:rPr>
                        <a:t>5</a:t>
                      </a:r>
                      <a:endParaRPr lang="en-US" sz="1200" kern="10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orbel" panose="020B0503020204020204"/>
                        </a:defRPr>
                      </a:lvl1pPr>
                      <a:lvl2pPr marL="457200" algn="l" defTabSz="914400" rtl="0" eaLnBrk="1" latinLnBrk="0" hangingPunct="1">
                        <a:defRPr sz="1800" kern="1200">
                          <a:solidFill>
                            <a:schemeClr val="dk1"/>
                          </a:solidFill>
                          <a:latin typeface="Corbel" panose="020B0503020204020204"/>
                        </a:defRPr>
                      </a:lvl2pPr>
                      <a:lvl3pPr marL="914400" algn="l" defTabSz="914400" rtl="0" eaLnBrk="1" latinLnBrk="0" hangingPunct="1">
                        <a:defRPr sz="1800" kern="1200">
                          <a:solidFill>
                            <a:schemeClr val="dk1"/>
                          </a:solidFill>
                          <a:latin typeface="Corbel" panose="020B0503020204020204"/>
                        </a:defRPr>
                      </a:lvl3pPr>
                      <a:lvl4pPr marL="1371600" algn="l" defTabSz="914400" rtl="0" eaLnBrk="1" latinLnBrk="0" hangingPunct="1">
                        <a:defRPr sz="1800" kern="1200">
                          <a:solidFill>
                            <a:schemeClr val="dk1"/>
                          </a:solidFill>
                          <a:latin typeface="Corbel" panose="020B0503020204020204"/>
                        </a:defRPr>
                      </a:lvl4pPr>
                      <a:lvl5pPr marL="1828800" algn="l" defTabSz="914400" rtl="0" eaLnBrk="1" latinLnBrk="0" hangingPunct="1">
                        <a:defRPr sz="1800" kern="1200">
                          <a:solidFill>
                            <a:schemeClr val="dk1"/>
                          </a:solidFill>
                          <a:latin typeface="Corbel" panose="020B0503020204020204"/>
                        </a:defRPr>
                      </a:lvl5pPr>
                      <a:lvl6pPr marL="2286000" algn="l" defTabSz="914400" rtl="0" eaLnBrk="1" latinLnBrk="0" hangingPunct="1">
                        <a:defRPr sz="1800" kern="1200">
                          <a:solidFill>
                            <a:schemeClr val="dk1"/>
                          </a:solidFill>
                          <a:latin typeface="Corbel" panose="020B0503020204020204"/>
                        </a:defRPr>
                      </a:lvl6pPr>
                      <a:lvl7pPr marL="2743200" algn="l" defTabSz="914400" rtl="0" eaLnBrk="1" latinLnBrk="0" hangingPunct="1">
                        <a:defRPr sz="1800" kern="1200">
                          <a:solidFill>
                            <a:schemeClr val="dk1"/>
                          </a:solidFill>
                          <a:latin typeface="Corbel" panose="020B0503020204020204"/>
                        </a:defRPr>
                      </a:lvl7pPr>
                      <a:lvl8pPr marL="3200400" algn="l" defTabSz="914400" rtl="0" eaLnBrk="1" latinLnBrk="0" hangingPunct="1">
                        <a:defRPr sz="1800" kern="1200">
                          <a:solidFill>
                            <a:schemeClr val="dk1"/>
                          </a:solidFill>
                          <a:latin typeface="Corbel" panose="020B0503020204020204"/>
                        </a:defRPr>
                      </a:lvl8pPr>
                      <a:lvl9pPr marL="3657600" algn="l" defTabSz="914400" rtl="0" eaLnBrk="1" latinLnBrk="0" hangingPunct="1">
                        <a:defRPr sz="1800" kern="1200">
                          <a:solidFill>
                            <a:schemeClr val="dk1"/>
                          </a:solidFill>
                          <a:latin typeface="Corbel" panose="020B0503020204020204"/>
                        </a:defRPr>
                      </a:lvl9pPr>
                    </a:lstStyle>
                    <a:p>
                      <a:pPr algn="just">
                        <a:spcAft>
                          <a:spcPts val="155"/>
                        </a:spcAft>
                      </a:pPr>
                      <a:r>
                        <a:rPr lang="zh-CN" sz="1200" kern="100" dirty="0">
                          <a:effectLst/>
                          <a:latin typeface="华文楷体" panose="02010600040101010101" pitchFamily="2" charset="-122"/>
                          <a:ea typeface="华文楷体" panose="02010600040101010101" pitchFamily="2" charset="-122"/>
                        </a:rPr>
                        <a:t>反映</a:t>
                      </a:r>
                      <a:r>
                        <a:rPr lang="en-US" sz="1200" kern="100" dirty="0">
                          <a:effectLst/>
                          <a:latin typeface="华文楷体" panose="02010600040101010101" pitchFamily="2" charset="-122"/>
                          <a:ea typeface="华文楷体" panose="02010600040101010101" pitchFamily="2" charset="-122"/>
                        </a:rPr>
                        <a:t>IT</a:t>
                      </a:r>
                      <a:r>
                        <a:rPr lang="zh-CN" sz="1200" kern="100" dirty="0">
                          <a:effectLst/>
                          <a:latin typeface="华文楷体" panose="02010600040101010101" pitchFamily="2" charset="-122"/>
                          <a:ea typeface="华文楷体" panose="02010600040101010101" pitchFamily="2" charset="-122"/>
                        </a:rPr>
                        <a:t>培训，用户技能，</a:t>
                      </a:r>
                      <a:r>
                        <a:rPr lang="en-US" sz="1200" kern="100" dirty="0">
                          <a:effectLst/>
                          <a:latin typeface="华文楷体" panose="02010600040101010101" pitchFamily="2" charset="-122"/>
                          <a:ea typeface="华文楷体" panose="02010600040101010101" pitchFamily="2" charset="-122"/>
                        </a:rPr>
                        <a:t>IT</a:t>
                      </a:r>
                      <a:r>
                        <a:rPr lang="zh-CN" sz="1200" kern="100" dirty="0">
                          <a:effectLst/>
                          <a:latin typeface="华文楷体" panose="02010600040101010101" pitchFamily="2" charset="-122"/>
                          <a:ea typeface="华文楷体" panose="02010600040101010101" pitchFamily="2" charset="-122"/>
                        </a:rPr>
                        <a:t>人员配置等的状况</a:t>
                      </a:r>
                      <a:endParaRPr lang="en-US" sz="1200"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40603" marR="40603"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lumMod val="95000"/>
                      </a:srgbClr>
                    </a:solidFill>
                  </a:tcPr>
                </a:tc>
              </a:tr>
            </a:tbl>
          </a:graphicData>
        </a:graphic>
      </p:graphicFrame>
      <p:sp>
        <p:nvSpPr>
          <p:cNvPr id="1052013" name="矩形 6"/>
          <p:cNvSpPr/>
          <p:nvPr/>
        </p:nvSpPr>
        <p:spPr>
          <a:xfrm>
            <a:off x="1352600" y="1422419"/>
            <a:ext cx="2926080" cy="438150"/>
          </a:xfrm>
          <a:prstGeom prst="rect">
            <a:avLst/>
          </a:prstGeom>
          <a:solidFill>
            <a:srgbClr val="FFFFFF"/>
          </a:solidFill>
        </p:spPr>
        <p:txBody>
          <a:bodyPr wrap="none">
            <a:spAutoFit/>
          </a:bodyPr>
          <a:p>
            <a:pPr algn="ctr">
              <a:lnSpc>
                <a:spcPct val="130000"/>
              </a:lnSpc>
            </a:pPr>
            <a:r>
              <a:rPr lang="zh-CN" altLang="en-US" kern="0" dirty="0">
                <a:solidFill>
                  <a:srgbClr val="000000"/>
                </a:solidFill>
              </a:rPr>
              <a:t>信息化指数评价指标及权重</a:t>
            </a:r>
            <a:endParaRPr lang="en-US" kern="0" dirty="0">
              <a:solidFill>
                <a:srgbClr val="000000"/>
              </a:solidFill>
            </a:endParaRPr>
          </a:p>
        </p:txBody>
      </p:sp>
      <p:pic>
        <p:nvPicPr>
          <p:cNvPr id="2097329" name="图片 9"/>
          <p:cNvPicPr>
            <a:picLocks noChangeAspect="1"/>
          </p:cNvPicPr>
          <p:nvPr/>
        </p:nvPicPr>
        <p:blipFill>
          <a:blip r:embed="rId1"/>
          <a:stretch>
            <a:fillRect/>
          </a:stretch>
        </p:blipFill>
        <p:spPr>
          <a:xfrm>
            <a:off x="5889104" y="2051433"/>
            <a:ext cx="3247599" cy="3504903"/>
          </a:xfrm>
          <a:prstGeom prst="rect">
            <a:avLst/>
          </a:prstGeom>
          <a:ln>
            <a:solidFill>
              <a:srgbClr val="002776">
                <a:lumMod val="50000"/>
              </a:srgbClr>
            </a:solidFill>
          </a:ln>
        </p:spPr>
      </p:pic>
      <p:pic>
        <p:nvPicPr>
          <p:cNvPr id="2097330" name="图片 8"/>
          <p:cNvPicPr>
            <a:picLocks noChangeAspect="1"/>
          </p:cNvPicPr>
          <p:nvPr/>
        </p:nvPicPr>
        <p:blipFill>
          <a:blip r:embed="rId2"/>
          <a:stretch>
            <a:fillRect/>
          </a:stretch>
        </p:blipFill>
        <p:spPr>
          <a:xfrm>
            <a:off x="6613192" y="2354424"/>
            <a:ext cx="2966570" cy="3762002"/>
          </a:xfrm>
          <a:prstGeom prst="rect">
            <a:avLst/>
          </a:prstGeom>
          <a:ln>
            <a:solidFill>
              <a:srgbClr val="002776">
                <a:lumMod val="50000"/>
              </a:srgbClr>
            </a:solidFill>
          </a:ln>
        </p:spPr>
      </p:pic>
      <p:cxnSp>
        <p:nvCxnSpPr>
          <p:cNvPr id="3146277" name="直接连接符 12"/>
          <p:cNvCxnSpPr/>
          <p:nvPr/>
        </p:nvCxnSpPr>
        <p:spPr>
          <a:xfrm>
            <a:off x="5720213" y="1663702"/>
            <a:ext cx="3795789" cy="0"/>
          </a:xfrm>
          <a:prstGeom prst="line">
            <a:avLst/>
          </a:prstGeom>
          <a:noFill/>
          <a:ln w="9525" cap="flat" cmpd="sng" algn="ctr">
            <a:solidFill>
              <a:srgbClr val="000000"/>
            </a:solidFill>
            <a:prstDash val="solid"/>
            <a:tailEnd type="none"/>
          </a:ln>
          <a:effectLst/>
        </p:spPr>
      </p:cxnSp>
      <p:sp>
        <p:nvSpPr>
          <p:cNvPr id="1052014" name="矩形 7"/>
          <p:cNvSpPr/>
          <p:nvPr/>
        </p:nvSpPr>
        <p:spPr>
          <a:xfrm>
            <a:off x="6948693" y="1413019"/>
            <a:ext cx="1338828" cy="425950"/>
          </a:xfrm>
          <a:prstGeom prst="rect">
            <a:avLst/>
          </a:prstGeom>
          <a:solidFill>
            <a:srgbClr val="FFFFFF"/>
          </a:solidFill>
        </p:spPr>
        <p:txBody>
          <a:bodyPr wrap="none">
            <a:spAutoFit/>
          </a:bodyPr>
          <a:p>
            <a:pPr algn="ctr">
              <a:lnSpc>
                <a:spcPct val="130000"/>
              </a:lnSpc>
            </a:pPr>
            <a:r>
              <a:rPr lang="zh-CN" altLang="en-US" kern="0" dirty="0">
                <a:solidFill>
                  <a:srgbClr val="000000"/>
                </a:solidFill>
              </a:rPr>
              <a:t>计分采集项</a:t>
            </a:r>
            <a:endParaRPr lang="en-US" kern="0" dirty="0">
              <a:solidFill>
                <a:srgbClr val="000000"/>
              </a:solidFill>
            </a:endParaRPr>
          </a:p>
        </p:txBody>
      </p:sp>
      <p:sp>
        <p:nvSpPr>
          <p:cNvPr id="1052015" name="矩形 5"/>
          <p:cNvSpPr/>
          <p:nvPr/>
        </p:nvSpPr>
        <p:spPr>
          <a:xfrm>
            <a:off x="383605" y="668876"/>
            <a:ext cx="6930347" cy="830997"/>
          </a:xfrm>
          <a:prstGeom prst="rect">
            <a:avLst/>
          </a:prstGeom>
          <a:ln w="28575">
            <a:solidFill>
              <a:schemeClr val="tx1"/>
            </a:solidFill>
          </a:ln>
        </p:spPr>
        <p:txBody>
          <a:bodyPr wrap="square">
            <a:spAutoFit/>
          </a:bodyPr>
          <a:p>
            <a:r>
              <a:rPr lang="zh-CN" altLang="en-US" sz="1600" dirty="0">
                <a:solidFill>
                  <a:srgbClr val="000000"/>
                </a:solidFill>
              </a:rPr>
              <a:t>参考国资委对央企的信息化评价体系，形成哈电对下属企业信息化水平的评价指标体系。</a:t>
            </a:r>
            <a:endParaRPr lang="en-US" altLang="zh-CN" sz="1600" dirty="0">
              <a:solidFill>
                <a:srgbClr val="000000"/>
              </a:solidFill>
            </a:endParaRPr>
          </a:p>
          <a:p>
            <a:r>
              <a:rPr lang="zh-CN" altLang="en-US" sz="1600" dirty="0">
                <a:solidFill>
                  <a:srgbClr val="000000"/>
                </a:solidFill>
                <a:latin typeface="华文楷体" panose="02010600040101010101" pitchFamily="2" charset="-122"/>
              </a:rPr>
              <a:t>每年由</a:t>
            </a:r>
            <a:r>
              <a:rPr lang="zh-CN" altLang="en-US" sz="1600" dirty="0">
                <a:solidFill>
                  <a:prstClr val="black"/>
                </a:solidFill>
                <a:latin typeface="华文楷体" panose="02010600040101010101" pitchFamily="2" charset="-122"/>
              </a:rPr>
              <a:t>信息化处</a:t>
            </a:r>
            <a:r>
              <a:rPr lang="zh-CN" altLang="en-US" sz="1600" dirty="0">
                <a:solidFill>
                  <a:srgbClr val="000000"/>
                </a:solidFill>
                <a:latin typeface="华文楷体" panose="02010600040101010101" pitchFamily="2" charset="-122"/>
              </a:rPr>
              <a:t>修订下一年度企业信息化水平考核指标评比办法并下发执行。</a:t>
            </a:r>
            <a:endParaRPr lang="en-US" sz="1600" dirty="0">
              <a:solidFill>
                <a:srgbClr val="000000"/>
              </a:solidFill>
            </a:endParaRPr>
          </a:p>
        </p:txBody>
      </p:sp>
      <p:sp>
        <p:nvSpPr>
          <p:cNvPr id="1052016" name="Title 1"/>
          <p:cNvSpPr txBox="1"/>
          <p:nvPr/>
        </p:nvSpPr>
        <p:spPr>
          <a:xfrm>
            <a:off x="307977" y="119063"/>
            <a:ext cx="7813675" cy="609600"/>
          </a:xfrm>
          <a:prstGeom prst="rect">
            <a:avLst/>
          </a:prstGeom>
        </p:spPr>
        <p:txBody>
          <a:bodyPr/>
          <a:lstStyle>
            <a:lvl1pPr algn="l" defTabSz="956945" rtl="0" eaLnBrk="1" fontAlgn="base" hangingPunct="1">
              <a:lnSpc>
                <a:spcPct val="106000"/>
              </a:lnSpc>
              <a:spcBef>
                <a:spcPct val="0"/>
              </a:spcBef>
              <a:spcAft>
                <a:spcPct val="0"/>
              </a:spcAft>
              <a:defRPr sz="2000" b="1" kern="1200">
                <a:solidFill>
                  <a:schemeClr val="tx2"/>
                </a:solidFill>
                <a:latin typeface="+mj-lt"/>
                <a:ea typeface="+mj-ea"/>
                <a:cs typeface="+mj-cs"/>
              </a:defRPr>
            </a:lvl1pPr>
            <a:lvl2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2pPr>
            <a:lvl3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3pPr>
            <a:lvl4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4pPr>
            <a:lvl5pPr algn="l" defTabSz="956945" rtl="0" eaLnBrk="1" fontAlgn="base" hangingPunct="1">
              <a:lnSpc>
                <a:spcPct val="106000"/>
              </a:lnSpc>
              <a:spcBef>
                <a:spcPct val="0"/>
              </a:spcBef>
              <a:spcAft>
                <a:spcPct val="0"/>
              </a:spcAft>
              <a:defRPr b="1">
                <a:solidFill>
                  <a:schemeClr val="tx2"/>
                </a:solidFill>
                <a:latin typeface="Arial" panose="020B0604020202020204" pitchFamily="34" charset="0"/>
              </a:defRPr>
            </a:lvl5pPr>
            <a:lvl6pPr marL="429895" algn="l" rtl="0" eaLnBrk="1" fontAlgn="base" hangingPunct="1">
              <a:spcBef>
                <a:spcPct val="0"/>
              </a:spcBef>
              <a:spcAft>
                <a:spcPct val="0"/>
              </a:spcAft>
              <a:defRPr sz="2300" b="1">
                <a:solidFill>
                  <a:schemeClr val="accent1"/>
                </a:solidFill>
                <a:latin typeface="Arial" panose="020B0604020202020204" pitchFamily="34" charset="0"/>
              </a:defRPr>
            </a:lvl6pPr>
            <a:lvl7pPr marL="859790" algn="l" rtl="0" eaLnBrk="1" fontAlgn="base" hangingPunct="1">
              <a:spcBef>
                <a:spcPct val="0"/>
              </a:spcBef>
              <a:spcAft>
                <a:spcPct val="0"/>
              </a:spcAft>
              <a:defRPr sz="2300" b="1">
                <a:solidFill>
                  <a:schemeClr val="accent1"/>
                </a:solidFill>
                <a:latin typeface="Arial" panose="020B0604020202020204" pitchFamily="34" charset="0"/>
              </a:defRPr>
            </a:lvl7pPr>
            <a:lvl8pPr marL="1289050" algn="l" rtl="0" eaLnBrk="1" fontAlgn="base" hangingPunct="1">
              <a:spcBef>
                <a:spcPct val="0"/>
              </a:spcBef>
              <a:spcAft>
                <a:spcPct val="0"/>
              </a:spcAft>
              <a:defRPr sz="2300" b="1">
                <a:solidFill>
                  <a:schemeClr val="accent1"/>
                </a:solidFill>
                <a:latin typeface="Arial" panose="020B0604020202020204" pitchFamily="34" charset="0"/>
              </a:defRPr>
            </a:lvl8pPr>
            <a:lvl9pPr marL="1718945" algn="l" rtl="0" eaLnBrk="1" fontAlgn="base" hangingPunct="1">
              <a:spcBef>
                <a:spcPct val="0"/>
              </a:spcBef>
              <a:spcAft>
                <a:spcPct val="0"/>
              </a:spcAft>
              <a:defRPr sz="2300" b="1">
                <a:solidFill>
                  <a:schemeClr val="accent1"/>
                </a:solidFill>
                <a:latin typeface="Arial" panose="020B0604020202020204" pitchFamily="34" charset="0"/>
              </a:defRPr>
            </a:lvl9pPr>
          </a:lstStyle>
          <a:p>
            <a:r>
              <a:rPr lang="zh-CN" altLang="en-US" dirty="0">
                <a:solidFill>
                  <a:srgbClr val="000000"/>
                </a:solidFill>
                <a:latin typeface="华文楷体" panose="02010600040101010101" pitchFamily="2" charset="-122"/>
              </a:rPr>
              <a:t>落实央企信息化评价模型，实现对信息化工</a:t>
            </a:r>
            <a:r>
              <a:rPr lang="zh-CN" altLang="en-US">
                <a:solidFill>
                  <a:srgbClr val="000000"/>
                </a:solidFill>
                <a:latin typeface="华文楷体" panose="02010600040101010101" pitchFamily="2" charset="-122"/>
              </a:rPr>
              <a:t>作的总体量化</a:t>
            </a:r>
            <a:r>
              <a:rPr lang="zh-CN" altLang="en-US" dirty="0">
                <a:solidFill>
                  <a:srgbClr val="000000"/>
                </a:solidFill>
                <a:latin typeface="华文楷体" panose="02010600040101010101" pitchFamily="2" charset="-122"/>
              </a:rPr>
              <a:t>管理</a:t>
            </a:r>
            <a:endParaRPr lang="en-US" dirty="0">
              <a:solidFill>
                <a:srgbClr val="000000"/>
              </a:solidFill>
            </a:endParaRPr>
          </a:p>
        </p:txBody>
      </p:sp>
      <p:grpSp>
        <p:nvGrpSpPr>
          <p:cNvPr id="571" name="Group 11"/>
          <p:cNvGrpSpPr/>
          <p:nvPr/>
        </p:nvGrpSpPr>
        <p:grpSpPr>
          <a:xfrm>
            <a:off x="7452699" y="115031"/>
            <a:ext cx="2308583" cy="913341"/>
            <a:chOff x="2956118" y="1940164"/>
            <a:chExt cx="4929728" cy="1530889"/>
          </a:xfrm>
          <a:solidFill>
            <a:schemeClr val="bg1"/>
          </a:solidFill>
        </p:grpSpPr>
        <p:cxnSp>
          <p:nvCxnSpPr>
            <p:cNvPr id="3146278" name="Straight Connector 12"/>
            <p:cNvCxnSpPr>
              <a:stCxn id="1052019" idx="5"/>
              <a:endCxn id="1052020" idx="1"/>
            </p:cNvCxnSpPr>
            <p:nvPr/>
          </p:nvCxnSpPr>
          <p:spPr>
            <a:xfrm>
              <a:off x="4662138" y="2626452"/>
              <a:ext cx="1517689" cy="484071"/>
            </a:xfrm>
            <a:prstGeom prst="line">
              <a:avLst/>
            </a:prstGeom>
            <a:grpFill/>
            <a:ln w="9525" cap="flat" cmpd="sng" algn="ctr">
              <a:solidFill>
                <a:schemeClr val="accent1"/>
              </a:solidFill>
              <a:prstDash val="solid"/>
            </a:ln>
            <a:effectLst/>
          </p:spPr>
        </p:cxnSp>
        <p:sp>
          <p:nvSpPr>
            <p:cNvPr id="1052017" name="Oval 13"/>
            <p:cNvSpPr>
              <a:spLocks noChangeArrowheads="1"/>
            </p:cNvSpPr>
            <p:nvPr/>
          </p:nvSpPr>
          <p:spPr bwMode="blackWhite">
            <a:xfrm>
              <a:off x="4429053" y="1940164"/>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变革推动</a:t>
              </a:r>
              <a:endParaRPr lang="en-US" altLang="zh-CN" sz="900" kern="0" dirty="0">
                <a:latin typeface="华文楷体" panose="02010600040101010101" pitchFamily="2" charset="-122"/>
              </a:endParaRPr>
            </a:p>
            <a:p>
              <a:pPr algn="ctr" defTabSz="821055"/>
              <a:r>
                <a:rPr lang="zh-CN" altLang="en-US" sz="900" kern="0" dirty="0">
                  <a:latin typeface="华文楷体" panose="02010600040101010101" pitchFamily="2" charset="-122"/>
                </a:rPr>
                <a:t>风险</a:t>
              </a:r>
              <a:endParaRPr lang="en-US" sz="900" kern="0" dirty="0">
                <a:latin typeface="华文楷体" panose="02010600040101010101" pitchFamily="2" charset="-122"/>
                <a:ea typeface="华文楷体" panose="02010600040101010101" pitchFamily="2" charset="-122"/>
              </a:endParaRPr>
            </a:p>
          </p:txBody>
        </p:sp>
        <p:sp>
          <p:nvSpPr>
            <p:cNvPr id="1052018" name="Oval 15"/>
            <p:cNvSpPr>
              <a:spLocks noChangeArrowheads="1"/>
            </p:cNvSpPr>
            <p:nvPr/>
          </p:nvSpPr>
          <p:spPr bwMode="blackWhite">
            <a:xfrm>
              <a:off x="5838979"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人员保障风险</a:t>
              </a:r>
              <a:endParaRPr lang="en-US" sz="900" kern="0" dirty="0">
                <a:latin typeface="华文楷体" panose="02010600040101010101" pitchFamily="2" charset="-122"/>
                <a:ea typeface="华文楷体" panose="02010600040101010101" pitchFamily="2" charset="-122"/>
              </a:endParaRPr>
            </a:p>
          </p:txBody>
        </p:sp>
        <p:sp>
          <p:nvSpPr>
            <p:cNvPr id="1052019" name="Oval 16"/>
            <p:cNvSpPr>
              <a:spLocks noChangeArrowheads="1"/>
            </p:cNvSpPr>
            <p:nvPr/>
          </p:nvSpPr>
          <p:spPr bwMode="blackWhite">
            <a:xfrm>
              <a:off x="2956118" y="2265922"/>
              <a:ext cx="1998726" cy="422388"/>
            </a:xfrm>
            <a:prstGeom prst="ellipse">
              <a:avLst/>
            </a:prstGeom>
            <a:no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项目管理风险</a:t>
              </a:r>
              <a:endParaRPr lang="en-US" sz="900" kern="0" dirty="0">
                <a:latin typeface="华文楷体" panose="02010600040101010101" pitchFamily="2" charset="-122"/>
                <a:ea typeface="华文楷体" panose="02010600040101010101" pitchFamily="2" charset="-122"/>
              </a:endParaRPr>
            </a:p>
          </p:txBody>
        </p:sp>
        <p:sp>
          <p:nvSpPr>
            <p:cNvPr id="1052020" name="Oval 17"/>
            <p:cNvSpPr>
              <a:spLocks noChangeArrowheads="1"/>
            </p:cNvSpPr>
            <p:nvPr/>
          </p:nvSpPr>
          <p:spPr bwMode="blackWhite">
            <a:xfrm>
              <a:off x="5887120" y="3048665"/>
              <a:ext cx="1998726" cy="422388"/>
            </a:xfrm>
            <a:prstGeom prst="ellipse">
              <a:avLst/>
            </a:prstGeom>
            <a:solidFill>
              <a:schemeClr val="accent1"/>
            </a:solidFill>
            <a:ln w="12700">
              <a:solidFill>
                <a:schemeClr val="accent1"/>
              </a:solidFill>
              <a:round/>
            </a:ln>
          </p:spPr>
          <p:txBody>
            <a:bodyPr lIns="91440" tIns="88900" rIns="91440" bIns="88900" anchor="ctr">
              <a:noAutofit/>
            </a:bodyPr>
            <a:p>
              <a:pPr algn="ctr" defTabSz="821055"/>
              <a:r>
                <a:rPr lang="zh-CN" altLang="en-US" sz="900" kern="0" dirty="0">
                  <a:solidFill>
                    <a:schemeClr val="bg1"/>
                  </a:solidFill>
                  <a:latin typeface="华文楷体" panose="02010600040101010101" pitchFamily="2" charset="-122"/>
                </a:rPr>
                <a:t>实施效果风险</a:t>
              </a:r>
              <a:endParaRPr lang="en-US" sz="900" kern="0" dirty="0">
                <a:solidFill>
                  <a:schemeClr val="bg1"/>
                </a:solidFill>
                <a:latin typeface="华文楷体" panose="02010600040101010101" pitchFamily="2" charset="-122"/>
                <a:ea typeface="华文楷体" panose="02010600040101010101" pitchFamily="2" charset="-122"/>
              </a:endParaRPr>
            </a:p>
          </p:txBody>
        </p:sp>
        <p:sp>
          <p:nvSpPr>
            <p:cNvPr id="1052021" name="Oval 18"/>
            <p:cNvSpPr>
              <a:spLocks noChangeArrowheads="1"/>
            </p:cNvSpPr>
            <p:nvPr/>
          </p:nvSpPr>
          <p:spPr bwMode="blackWhite">
            <a:xfrm>
              <a:off x="2956118" y="3028600"/>
              <a:ext cx="1998726" cy="422388"/>
            </a:xfrm>
            <a:prstGeom prst="ellipse">
              <a:avLst/>
            </a:prstGeom>
            <a:grpFill/>
            <a:ln w="12700">
              <a:solidFill>
                <a:schemeClr val="accent1"/>
              </a:solidFill>
              <a:round/>
            </a:ln>
          </p:spPr>
          <p:txBody>
            <a:bodyPr lIns="91440" tIns="88900" rIns="91440" bIns="88900" anchor="ctr">
              <a:noAutofit/>
            </a:bodyPr>
            <a:p>
              <a:pPr algn="ctr" defTabSz="821055"/>
              <a:r>
                <a:rPr lang="zh-CN" altLang="en-US" sz="900" kern="0" dirty="0">
                  <a:latin typeface="华文楷体" panose="02010600040101010101" pitchFamily="2" charset="-122"/>
                </a:rPr>
                <a:t>目标偏离风险</a:t>
              </a:r>
              <a:endParaRPr lang="en-US" sz="900" kern="0" dirty="0">
                <a:latin typeface="华文楷体" panose="02010600040101010101" pitchFamily="2" charset="-122"/>
                <a:ea typeface="华文楷体" panose="02010600040101010101" pitchFamily="2" charset="-122"/>
              </a:endParaRPr>
            </a:p>
          </p:txBody>
        </p:sp>
        <p:cxnSp>
          <p:nvCxnSpPr>
            <p:cNvPr id="3146279" name="Straight Connector 19"/>
            <p:cNvCxnSpPr>
              <a:stCxn id="1052022" idx="4"/>
              <a:endCxn id="1052017" idx="4"/>
            </p:cNvCxnSpPr>
            <p:nvPr/>
          </p:nvCxnSpPr>
          <p:spPr>
            <a:xfrm flipV="1">
              <a:off x="5412619" y="2362552"/>
              <a:ext cx="15798" cy="700059"/>
            </a:xfrm>
            <a:prstGeom prst="line">
              <a:avLst/>
            </a:prstGeom>
            <a:grpFill/>
            <a:ln w="9525" cap="flat" cmpd="sng" algn="ctr">
              <a:solidFill>
                <a:schemeClr val="accent1"/>
              </a:solidFill>
              <a:prstDash val="solid"/>
            </a:ln>
            <a:effectLst/>
          </p:spPr>
        </p:cxnSp>
        <p:cxnSp>
          <p:nvCxnSpPr>
            <p:cNvPr id="3146280" name="Straight Connector 20"/>
            <p:cNvCxnSpPr>
              <a:stCxn id="1052021" idx="7"/>
              <a:endCxn id="1052018" idx="3"/>
            </p:cNvCxnSpPr>
            <p:nvPr/>
          </p:nvCxnSpPr>
          <p:spPr>
            <a:xfrm flipV="1">
              <a:off x="4662138" y="2626452"/>
              <a:ext cx="1469549" cy="464006"/>
            </a:xfrm>
            <a:prstGeom prst="line">
              <a:avLst/>
            </a:prstGeom>
            <a:grpFill/>
            <a:ln w="9525" cap="flat" cmpd="sng" algn="ctr">
              <a:solidFill>
                <a:schemeClr val="accent1"/>
              </a:solidFill>
              <a:prstDash val="solid"/>
            </a:ln>
            <a:effectLst/>
          </p:spPr>
        </p:cxnSp>
        <p:sp>
          <p:nvSpPr>
            <p:cNvPr id="1052022" name="Oval 21"/>
            <p:cNvSpPr>
              <a:spLocks noChangeArrowheads="1"/>
            </p:cNvSpPr>
            <p:nvPr/>
          </p:nvSpPr>
          <p:spPr bwMode="blackWhite">
            <a:xfrm>
              <a:off x="4421899" y="2622500"/>
              <a:ext cx="1981438" cy="440112"/>
            </a:xfrm>
            <a:prstGeom prst="ellipse">
              <a:avLst/>
            </a:prstGeom>
            <a:solidFill>
              <a:schemeClr val="bg1"/>
            </a:solidFill>
            <a:ln w="12700">
              <a:solidFill>
                <a:schemeClr val="accent1"/>
              </a:solidFill>
              <a:round/>
            </a:ln>
          </p:spPr>
          <p:txBody>
            <a:bodyPr lIns="88900" tIns="88900" rIns="88900" bIns="88900" anchor="ctr">
              <a:noAutofit/>
            </a:bodyPr>
            <a:p>
              <a:pPr algn="ctr" defTabSz="821055"/>
              <a:r>
                <a:rPr lang="zh-CN" altLang="en-US" sz="900" b="1" kern="0" dirty="0">
                  <a:latin typeface="华文楷体" panose="02010600040101010101" pitchFamily="2" charset="-122"/>
                </a:rPr>
                <a:t>项目实施</a:t>
              </a:r>
              <a:endParaRPr lang="en-US" altLang="zh-CN" sz="900" b="1" kern="0" dirty="0">
                <a:latin typeface="华文楷体" panose="02010600040101010101" pitchFamily="2" charset="-122"/>
              </a:endParaRPr>
            </a:p>
            <a:p>
              <a:pPr algn="ctr" defTabSz="821055"/>
              <a:r>
                <a:rPr lang="zh-CN" altLang="en-US" sz="900" b="1" kern="0" dirty="0">
                  <a:latin typeface="华文楷体" panose="02010600040101010101" pitchFamily="2" charset="-122"/>
                </a:rPr>
                <a:t>风险</a:t>
              </a:r>
              <a:endParaRPr lang="en-US" sz="900" b="1" kern="0" dirty="0">
                <a:latin typeface="华文楷体" panose="02010600040101010101" pitchFamily="2" charset="-122"/>
                <a:ea typeface="华文楷体" panose="020106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41632"/>
    </mc:Choice>
    <mc:Fallback>
      <p:transition advTm="41632"/>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574" name=""/>
        <p:cNvGrpSpPr/>
        <p:nvPr/>
      </p:nvGrpSpPr>
      <p:grpSpPr>
        <a:xfrm>
          <a:off x="0" y="0"/>
          <a:ext cx="0" cy="0"/>
          <a:chOff x="0" y="0"/>
          <a:chExt cx="0" cy="0"/>
        </a:xfrm>
      </p:grpSpPr>
      <p:sp>
        <p:nvSpPr>
          <p:cNvPr id="1052026" name="Title 1"/>
          <p:cNvSpPr>
            <a:spLocks noGrp="1"/>
          </p:cNvSpPr>
          <p:nvPr>
            <p:ph type="title"/>
          </p:nvPr>
        </p:nvSpPr>
        <p:spPr/>
        <p:txBody>
          <a:bodyPr/>
          <a:p>
            <a:r>
              <a:rPr lang="zh-CN" altLang="en-US" dirty="0">
                <a:latin typeface="华文楷体" panose="02010600040101010101" pitchFamily="2" charset="-122"/>
                <a:ea typeface="华文楷体" panose="02010600040101010101" pitchFamily="2" charset="-122"/>
              </a:rPr>
              <a:t>本次宣贯内容概要</a:t>
            </a:r>
            <a:endParaRPr lang="en-US" dirty="0">
              <a:latin typeface="华文楷体" panose="02010600040101010101" pitchFamily="2" charset="-122"/>
              <a:ea typeface="华文楷体" panose="02010600040101010101" pitchFamily="2" charset="-122"/>
            </a:endParaRPr>
          </a:p>
        </p:txBody>
      </p:sp>
      <p:grpSp>
        <p:nvGrpSpPr>
          <p:cNvPr id="575" name="组合 20"/>
          <p:cNvGrpSpPr/>
          <p:nvPr/>
        </p:nvGrpSpPr>
        <p:grpSpPr>
          <a:xfrm>
            <a:off x="920552" y="1268760"/>
            <a:ext cx="7695691" cy="1223144"/>
            <a:chOff x="425661" y="1196752"/>
            <a:chExt cx="9061094" cy="1440160"/>
          </a:xfrm>
        </p:grpSpPr>
        <p:sp>
          <p:nvSpPr>
            <p:cNvPr id="1052027" name="椭圆 4"/>
            <p:cNvSpPr/>
            <p:nvPr/>
          </p:nvSpPr>
          <p:spPr>
            <a:xfrm>
              <a:off x="425661"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28" name="椭圆 5"/>
            <p:cNvSpPr/>
            <p:nvPr/>
          </p:nvSpPr>
          <p:spPr>
            <a:xfrm>
              <a:off x="2330895"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29" name="椭圆 6"/>
            <p:cNvSpPr/>
            <p:nvPr/>
          </p:nvSpPr>
          <p:spPr>
            <a:xfrm>
              <a:off x="4236129"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0" name="椭圆 7"/>
            <p:cNvSpPr/>
            <p:nvPr/>
          </p:nvSpPr>
          <p:spPr>
            <a:xfrm>
              <a:off x="6141363" y="1196752"/>
              <a:ext cx="1440160" cy="1440160"/>
            </a:xfrm>
            <a:prstGeom prst="ellipse">
              <a:avLst/>
            </a:prstGeom>
            <a:solidFill>
              <a:schemeClr val="bg1">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1" name="椭圆 8"/>
            <p:cNvSpPr/>
            <p:nvPr/>
          </p:nvSpPr>
          <p:spPr>
            <a:xfrm>
              <a:off x="8046595" y="1196752"/>
              <a:ext cx="1440160" cy="1440160"/>
            </a:xfrm>
            <a:prstGeom prst="ellipse">
              <a:avLst/>
            </a:prstGeom>
            <a:solidFill>
              <a:srgbClr val="00B0F0"/>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2" name="右箭头 9"/>
            <p:cNvSpPr/>
            <p:nvPr/>
          </p:nvSpPr>
          <p:spPr>
            <a:xfrm>
              <a:off x="1861239"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3" name="右箭头 10"/>
            <p:cNvSpPr/>
            <p:nvPr/>
          </p:nvSpPr>
          <p:spPr>
            <a:xfrm>
              <a:off x="3766473"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4" name="右箭头 11"/>
            <p:cNvSpPr/>
            <p:nvPr/>
          </p:nvSpPr>
          <p:spPr>
            <a:xfrm>
              <a:off x="5671707"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5" name="右箭头 12"/>
            <p:cNvSpPr/>
            <p:nvPr/>
          </p:nvSpPr>
          <p:spPr>
            <a:xfrm>
              <a:off x="7576941" y="1718810"/>
              <a:ext cx="474237" cy="396044"/>
            </a:xfrm>
            <a:prstGeom prst="rightArrow">
              <a:avLst/>
            </a:prstGeom>
            <a:solidFill>
              <a:schemeClr val="bg1"/>
            </a:solidFill>
            <a:ln w="12700">
              <a:solidFill>
                <a:schemeClr val="tx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华文楷体" panose="02010600040101010101" pitchFamily="2" charset="-122"/>
                <a:ea typeface="华文楷体" panose="02010600040101010101" pitchFamily="2" charset="-122"/>
              </a:endParaRPr>
            </a:p>
          </p:txBody>
        </p:sp>
        <p:sp>
          <p:nvSpPr>
            <p:cNvPr id="1052036" name="Freeform 993"/>
            <p:cNvSpPr>
              <a:spLocks noEditPoints="1"/>
            </p:cNvSpPr>
            <p:nvPr/>
          </p:nvSpPr>
          <p:spPr bwMode="auto">
            <a:xfrm>
              <a:off x="700981" y="1496248"/>
              <a:ext cx="861256" cy="857214"/>
            </a:xfrm>
            <a:custGeom>
              <a:avLst/>
              <a:gdLst>
                <a:gd name="T0" fmla="*/ 160 w 320"/>
                <a:gd name="T1" fmla="*/ 0 h 320"/>
                <a:gd name="T2" fmla="*/ 0 w 320"/>
                <a:gd name="T3" fmla="*/ 160 h 320"/>
                <a:gd name="T4" fmla="*/ 160 w 320"/>
                <a:gd name="T5" fmla="*/ 320 h 320"/>
                <a:gd name="T6" fmla="*/ 320 w 320"/>
                <a:gd name="T7" fmla="*/ 160 h 320"/>
                <a:gd name="T8" fmla="*/ 160 w 320"/>
                <a:gd name="T9" fmla="*/ 0 h 320"/>
                <a:gd name="T10" fmla="*/ 160 w 320"/>
                <a:gd name="T11" fmla="*/ 298 h 320"/>
                <a:gd name="T12" fmla="*/ 21 w 320"/>
                <a:gd name="T13" fmla="*/ 160 h 320"/>
                <a:gd name="T14" fmla="*/ 160 w 320"/>
                <a:gd name="T15" fmla="*/ 21 h 320"/>
                <a:gd name="T16" fmla="*/ 298 w 320"/>
                <a:gd name="T17" fmla="*/ 160 h 320"/>
                <a:gd name="T18" fmla="*/ 160 w 320"/>
                <a:gd name="T19" fmla="*/ 298 h 320"/>
                <a:gd name="T20" fmla="*/ 210 w 320"/>
                <a:gd name="T21" fmla="*/ 120 h 320"/>
                <a:gd name="T22" fmla="*/ 210 w 320"/>
                <a:gd name="T23" fmla="*/ 135 h 320"/>
                <a:gd name="T24" fmla="*/ 167 w 320"/>
                <a:gd name="T25" fmla="*/ 178 h 320"/>
                <a:gd name="T26" fmla="*/ 160 w 320"/>
                <a:gd name="T27" fmla="*/ 181 h 320"/>
                <a:gd name="T28" fmla="*/ 152 w 320"/>
                <a:gd name="T29" fmla="*/ 178 h 320"/>
                <a:gd name="T30" fmla="*/ 77 w 320"/>
                <a:gd name="T31" fmla="*/ 103 h 320"/>
                <a:gd name="T32" fmla="*/ 77 w 320"/>
                <a:gd name="T33" fmla="*/ 88 h 320"/>
                <a:gd name="T34" fmla="*/ 93 w 320"/>
                <a:gd name="T35" fmla="*/ 88 h 320"/>
                <a:gd name="T36" fmla="*/ 160 w 320"/>
                <a:gd name="T37" fmla="*/ 155 h 320"/>
                <a:gd name="T38" fmla="*/ 195 w 320"/>
                <a:gd name="T39" fmla="*/ 120 h 320"/>
                <a:gd name="T40" fmla="*/ 210 w 320"/>
                <a:gd name="T41" fmla="*/ 120 h 320"/>
                <a:gd name="T42" fmla="*/ 149 w 320"/>
                <a:gd name="T43" fmla="*/ 64 h 320"/>
                <a:gd name="T44" fmla="*/ 149 w 320"/>
                <a:gd name="T45" fmla="*/ 53 h 320"/>
                <a:gd name="T46" fmla="*/ 160 w 320"/>
                <a:gd name="T47" fmla="*/ 42 h 320"/>
                <a:gd name="T48" fmla="*/ 170 w 320"/>
                <a:gd name="T49" fmla="*/ 53 h 320"/>
                <a:gd name="T50" fmla="*/ 170 w 320"/>
                <a:gd name="T51" fmla="*/ 64 h 320"/>
                <a:gd name="T52" fmla="*/ 160 w 320"/>
                <a:gd name="T53" fmla="*/ 74 h 320"/>
                <a:gd name="T54" fmla="*/ 149 w 320"/>
                <a:gd name="T55" fmla="*/ 64 h 320"/>
                <a:gd name="T56" fmla="*/ 170 w 320"/>
                <a:gd name="T57" fmla="*/ 256 h 320"/>
                <a:gd name="T58" fmla="*/ 170 w 320"/>
                <a:gd name="T59" fmla="*/ 266 h 320"/>
                <a:gd name="T60" fmla="*/ 160 w 320"/>
                <a:gd name="T61" fmla="*/ 277 h 320"/>
                <a:gd name="T62" fmla="*/ 149 w 320"/>
                <a:gd name="T63" fmla="*/ 266 h 320"/>
                <a:gd name="T64" fmla="*/ 149 w 320"/>
                <a:gd name="T65" fmla="*/ 256 h 320"/>
                <a:gd name="T66" fmla="*/ 160 w 320"/>
                <a:gd name="T67" fmla="*/ 245 h 320"/>
                <a:gd name="T68" fmla="*/ 170 w 320"/>
                <a:gd name="T69" fmla="*/ 256 h 320"/>
                <a:gd name="T70" fmla="*/ 277 w 320"/>
                <a:gd name="T71" fmla="*/ 160 h 320"/>
                <a:gd name="T72" fmla="*/ 266 w 320"/>
                <a:gd name="T73" fmla="*/ 170 h 320"/>
                <a:gd name="T74" fmla="*/ 256 w 320"/>
                <a:gd name="T75" fmla="*/ 170 h 320"/>
                <a:gd name="T76" fmla="*/ 245 w 320"/>
                <a:gd name="T77" fmla="*/ 160 h 320"/>
                <a:gd name="T78" fmla="*/ 256 w 320"/>
                <a:gd name="T79" fmla="*/ 149 h 320"/>
                <a:gd name="T80" fmla="*/ 266 w 320"/>
                <a:gd name="T81" fmla="*/ 149 h 320"/>
                <a:gd name="T82" fmla="*/ 277 w 320"/>
                <a:gd name="T83" fmla="*/ 160 h 320"/>
                <a:gd name="T84" fmla="*/ 74 w 320"/>
                <a:gd name="T85" fmla="*/ 160 h 320"/>
                <a:gd name="T86" fmla="*/ 64 w 320"/>
                <a:gd name="T87" fmla="*/ 170 h 320"/>
                <a:gd name="T88" fmla="*/ 53 w 320"/>
                <a:gd name="T89" fmla="*/ 170 h 320"/>
                <a:gd name="T90" fmla="*/ 42 w 320"/>
                <a:gd name="T91" fmla="*/ 160 h 320"/>
                <a:gd name="T92" fmla="*/ 53 w 320"/>
                <a:gd name="T93" fmla="*/ 149 h 320"/>
                <a:gd name="T94" fmla="*/ 64 w 320"/>
                <a:gd name="T95" fmla="*/ 149 h 320"/>
                <a:gd name="T96" fmla="*/ 74 w 320"/>
                <a:gd name="T97"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20">
                  <a:moveTo>
                    <a:pt x="160" y="0"/>
                  </a:moveTo>
                  <a:cubicBezTo>
                    <a:pt x="71" y="0"/>
                    <a:pt x="0" y="71"/>
                    <a:pt x="0" y="160"/>
                  </a:cubicBezTo>
                  <a:cubicBezTo>
                    <a:pt x="0" y="248"/>
                    <a:pt x="71" y="320"/>
                    <a:pt x="160" y="320"/>
                  </a:cubicBezTo>
                  <a:cubicBezTo>
                    <a:pt x="248" y="320"/>
                    <a:pt x="320" y="248"/>
                    <a:pt x="320" y="160"/>
                  </a:cubicBezTo>
                  <a:cubicBezTo>
                    <a:pt x="320" y="71"/>
                    <a:pt x="248" y="0"/>
                    <a:pt x="160" y="0"/>
                  </a:cubicBezTo>
                  <a:close/>
                  <a:moveTo>
                    <a:pt x="160" y="298"/>
                  </a:moveTo>
                  <a:cubicBezTo>
                    <a:pt x="83" y="298"/>
                    <a:pt x="21" y="236"/>
                    <a:pt x="21" y="160"/>
                  </a:cubicBezTo>
                  <a:cubicBezTo>
                    <a:pt x="21" y="83"/>
                    <a:pt x="83" y="21"/>
                    <a:pt x="160" y="21"/>
                  </a:cubicBezTo>
                  <a:cubicBezTo>
                    <a:pt x="236" y="21"/>
                    <a:pt x="298" y="83"/>
                    <a:pt x="298" y="160"/>
                  </a:cubicBezTo>
                  <a:cubicBezTo>
                    <a:pt x="298" y="236"/>
                    <a:pt x="236" y="298"/>
                    <a:pt x="160" y="298"/>
                  </a:cubicBezTo>
                  <a:close/>
                  <a:moveTo>
                    <a:pt x="210" y="120"/>
                  </a:moveTo>
                  <a:cubicBezTo>
                    <a:pt x="214" y="124"/>
                    <a:pt x="214" y="131"/>
                    <a:pt x="210" y="135"/>
                  </a:cubicBezTo>
                  <a:cubicBezTo>
                    <a:pt x="167" y="178"/>
                    <a:pt x="167" y="178"/>
                    <a:pt x="167" y="178"/>
                  </a:cubicBezTo>
                  <a:cubicBezTo>
                    <a:pt x="165" y="180"/>
                    <a:pt x="162" y="181"/>
                    <a:pt x="160" y="181"/>
                  </a:cubicBezTo>
                  <a:cubicBezTo>
                    <a:pt x="157" y="181"/>
                    <a:pt x="154" y="180"/>
                    <a:pt x="152" y="178"/>
                  </a:cubicBezTo>
                  <a:cubicBezTo>
                    <a:pt x="77" y="103"/>
                    <a:pt x="77" y="103"/>
                    <a:pt x="77" y="103"/>
                  </a:cubicBezTo>
                  <a:cubicBezTo>
                    <a:pt x="73" y="99"/>
                    <a:pt x="73" y="92"/>
                    <a:pt x="77" y="88"/>
                  </a:cubicBezTo>
                  <a:cubicBezTo>
                    <a:pt x="82" y="84"/>
                    <a:pt x="88" y="84"/>
                    <a:pt x="93" y="88"/>
                  </a:cubicBezTo>
                  <a:cubicBezTo>
                    <a:pt x="160" y="155"/>
                    <a:pt x="160" y="155"/>
                    <a:pt x="160" y="155"/>
                  </a:cubicBezTo>
                  <a:cubicBezTo>
                    <a:pt x="195" y="120"/>
                    <a:pt x="195" y="120"/>
                    <a:pt x="195" y="120"/>
                  </a:cubicBezTo>
                  <a:cubicBezTo>
                    <a:pt x="199" y="116"/>
                    <a:pt x="206" y="116"/>
                    <a:pt x="210" y="120"/>
                  </a:cubicBezTo>
                  <a:close/>
                  <a:moveTo>
                    <a:pt x="149" y="64"/>
                  </a:moveTo>
                  <a:cubicBezTo>
                    <a:pt x="149" y="53"/>
                    <a:pt x="149" y="53"/>
                    <a:pt x="149" y="53"/>
                  </a:cubicBezTo>
                  <a:cubicBezTo>
                    <a:pt x="149" y="47"/>
                    <a:pt x="154" y="42"/>
                    <a:pt x="160" y="42"/>
                  </a:cubicBezTo>
                  <a:cubicBezTo>
                    <a:pt x="166" y="42"/>
                    <a:pt x="170" y="47"/>
                    <a:pt x="170" y="53"/>
                  </a:cubicBezTo>
                  <a:cubicBezTo>
                    <a:pt x="170" y="64"/>
                    <a:pt x="170" y="64"/>
                    <a:pt x="170" y="64"/>
                  </a:cubicBezTo>
                  <a:cubicBezTo>
                    <a:pt x="170" y="70"/>
                    <a:pt x="166" y="74"/>
                    <a:pt x="160" y="74"/>
                  </a:cubicBezTo>
                  <a:cubicBezTo>
                    <a:pt x="154" y="74"/>
                    <a:pt x="149" y="70"/>
                    <a:pt x="149" y="64"/>
                  </a:cubicBezTo>
                  <a:close/>
                  <a:moveTo>
                    <a:pt x="170" y="256"/>
                  </a:moveTo>
                  <a:cubicBezTo>
                    <a:pt x="170" y="266"/>
                    <a:pt x="170" y="266"/>
                    <a:pt x="170" y="266"/>
                  </a:cubicBezTo>
                  <a:cubicBezTo>
                    <a:pt x="170" y="272"/>
                    <a:pt x="166" y="277"/>
                    <a:pt x="160" y="277"/>
                  </a:cubicBezTo>
                  <a:cubicBezTo>
                    <a:pt x="154" y="277"/>
                    <a:pt x="149" y="272"/>
                    <a:pt x="149" y="266"/>
                  </a:cubicBezTo>
                  <a:cubicBezTo>
                    <a:pt x="149" y="256"/>
                    <a:pt x="149" y="256"/>
                    <a:pt x="149" y="256"/>
                  </a:cubicBezTo>
                  <a:cubicBezTo>
                    <a:pt x="149" y="250"/>
                    <a:pt x="154" y="245"/>
                    <a:pt x="160" y="245"/>
                  </a:cubicBezTo>
                  <a:cubicBezTo>
                    <a:pt x="166" y="245"/>
                    <a:pt x="170" y="250"/>
                    <a:pt x="170" y="256"/>
                  </a:cubicBezTo>
                  <a:close/>
                  <a:moveTo>
                    <a:pt x="277" y="160"/>
                  </a:moveTo>
                  <a:cubicBezTo>
                    <a:pt x="277" y="166"/>
                    <a:pt x="272" y="170"/>
                    <a:pt x="266" y="170"/>
                  </a:cubicBezTo>
                  <a:cubicBezTo>
                    <a:pt x="256" y="170"/>
                    <a:pt x="256" y="170"/>
                    <a:pt x="256" y="170"/>
                  </a:cubicBezTo>
                  <a:cubicBezTo>
                    <a:pt x="250" y="170"/>
                    <a:pt x="245" y="166"/>
                    <a:pt x="245" y="160"/>
                  </a:cubicBezTo>
                  <a:cubicBezTo>
                    <a:pt x="245" y="154"/>
                    <a:pt x="250" y="149"/>
                    <a:pt x="256" y="149"/>
                  </a:cubicBezTo>
                  <a:cubicBezTo>
                    <a:pt x="266" y="149"/>
                    <a:pt x="266" y="149"/>
                    <a:pt x="266" y="149"/>
                  </a:cubicBezTo>
                  <a:cubicBezTo>
                    <a:pt x="272" y="149"/>
                    <a:pt x="277" y="154"/>
                    <a:pt x="277" y="160"/>
                  </a:cubicBezTo>
                  <a:close/>
                  <a:moveTo>
                    <a:pt x="74" y="160"/>
                  </a:moveTo>
                  <a:cubicBezTo>
                    <a:pt x="74" y="166"/>
                    <a:pt x="70" y="170"/>
                    <a:pt x="64" y="170"/>
                  </a:cubicBezTo>
                  <a:cubicBezTo>
                    <a:pt x="53" y="170"/>
                    <a:pt x="53" y="170"/>
                    <a:pt x="53" y="170"/>
                  </a:cubicBezTo>
                  <a:cubicBezTo>
                    <a:pt x="47" y="170"/>
                    <a:pt x="42" y="166"/>
                    <a:pt x="42" y="160"/>
                  </a:cubicBezTo>
                  <a:cubicBezTo>
                    <a:pt x="42" y="154"/>
                    <a:pt x="47" y="149"/>
                    <a:pt x="53" y="149"/>
                  </a:cubicBezTo>
                  <a:cubicBezTo>
                    <a:pt x="64" y="149"/>
                    <a:pt x="64" y="149"/>
                    <a:pt x="64" y="149"/>
                  </a:cubicBezTo>
                  <a:cubicBezTo>
                    <a:pt x="70" y="149"/>
                    <a:pt x="74" y="154"/>
                    <a:pt x="74"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2037" name="Freeform 728"/>
            <p:cNvSpPr>
              <a:spLocks noEditPoints="1"/>
            </p:cNvSpPr>
            <p:nvPr/>
          </p:nvSpPr>
          <p:spPr bwMode="auto">
            <a:xfrm>
              <a:off x="2609996" y="1455624"/>
              <a:ext cx="853181" cy="857650"/>
            </a:xfrm>
            <a:custGeom>
              <a:avLst/>
              <a:gdLst>
                <a:gd name="T0" fmla="*/ 256 w 288"/>
                <a:gd name="T1" fmla="*/ 32 h 288"/>
                <a:gd name="T2" fmla="*/ 245 w 288"/>
                <a:gd name="T3" fmla="*/ 0 h 288"/>
                <a:gd name="T4" fmla="*/ 235 w 288"/>
                <a:gd name="T5" fmla="*/ 39 h 288"/>
                <a:gd name="T6" fmla="*/ 139 w 288"/>
                <a:gd name="T7" fmla="*/ 11 h 288"/>
                <a:gd name="T8" fmla="*/ 44 w 288"/>
                <a:gd name="T9" fmla="*/ 251 h 288"/>
                <a:gd name="T10" fmla="*/ 24 w 288"/>
                <a:gd name="T11" fmla="*/ 285 h 288"/>
                <a:gd name="T12" fmla="*/ 40 w 288"/>
                <a:gd name="T13" fmla="*/ 285 h 288"/>
                <a:gd name="T14" fmla="*/ 139 w 288"/>
                <a:gd name="T15" fmla="*/ 288 h 288"/>
                <a:gd name="T16" fmla="*/ 238 w 288"/>
                <a:gd name="T17" fmla="*/ 285 h 288"/>
                <a:gd name="T18" fmla="*/ 253 w 288"/>
                <a:gd name="T19" fmla="*/ 285 h 288"/>
                <a:gd name="T20" fmla="*/ 233 w 288"/>
                <a:gd name="T21" fmla="*/ 251 h 288"/>
                <a:gd name="T22" fmla="*/ 244 w 288"/>
                <a:gd name="T23" fmla="*/ 60 h 288"/>
                <a:gd name="T24" fmla="*/ 277 w 288"/>
                <a:gd name="T25" fmla="*/ 54 h 288"/>
                <a:gd name="T26" fmla="*/ 277 w 288"/>
                <a:gd name="T27" fmla="*/ 32 h 288"/>
                <a:gd name="T28" fmla="*/ 139 w 288"/>
                <a:gd name="T29" fmla="*/ 267 h 288"/>
                <a:gd name="T30" fmla="*/ 139 w 288"/>
                <a:gd name="T31" fmla="*/ 32 h 288"/>
                <a:gd name="T32" fmla="*/ 199 w 288"/>
                <a:gd name="T33" fmla="*/ 75 h 288"/>
                <a:gd name="T34" fmla="*/ 43 w 288"/>
                <a:gd name="T35" fmla="*/ 150 h 288"/>
                <a:gd name="T36" fmla="*/ 235 w 288"/>
                <a:gd name="T37" fmla="*/ 150 h 288"/>
                <a:gd name="T38" fmla="*/ 229 w 288"/>
                <a:gd name="T39" fmla="*/ 75 h 288"/>
                <a:gd name="T40" fmla="*/ 213 w 288"/>
                <a:gd name="T41" fmla="*/ 150 h 288"/>
                <a:gd name="T42" fmla="*/ 64 w 288"/>
                <a:gd name="T43" fmla="*/ 150 h 288"/>
                <a:gd name="T44" fmla="*/ 183 w 288"/>
                <a:gd name="T45" fmla="*/ 90 h 288"/>
                <a:gd name="T46" fmla="*/ 139 w 288"/>
                <a:gd name="T47" fmla="*/ 96 h 288"/>
                <a:gd name="T48" fmla="*/ 139 w 288"/>
                <a:gd name="T49" fmla="*/ 203 h 288"/>
                <a:gd name="T50" fmla="*/ 183 w 288"/>
                <a:gd name="T51" fmla="*/ 120 h 288"/>
                <a:gd name="T52" fmla="*/ 213 w 288"/>
                <a:gd name="T53" fmla="*/ 150 h 288"/>
                <a:gd name="T54" fmla="*/ 139 w 288"/>
                <a:gd name="T55" fmla="*/ 182 h 288"/>
                <a:gd name="T56" fmla="*/ 139 w 288"/>
                <a:gd name="T57" fmla="*/ 118 h 288"/>
                <a:gd name="T58" fmla="*/ 131 w 288"/>
                <a:gd name="T59" fmla="*/ 142 h 288"/>
                <a:gd name="T60" fmla="*/ 139 w 288"/>
                <a:gd name="T61" fmla="*/ 160 h 288"/>
                <a:gd name="T62" fmla="*/ 167 w 288"/>
                <a:gd name="T63" fmla="*/ 1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88">
                  <a:moveTo>
                    <a:pt x="277" y="32"/>
                  </a:moveTo>
                  <a:cubicBezTo>
                    <a:pt x="256" y="32"/>
                    <a:pt x="256" y="32"/>
                    <a:pt x="256" y="32"/>
                  </a:cubicBezTo>
                  <a:cubicBezTo>
                    <a:pt x="256" y="11"/>
                    <a:pt x="256" y="11"/>
                    <a:pt x="256" y="11"/>
                  </a:cubicBezTo>
                  <a:cubicBezTo>
                    <a:pt x="256" y="5"/>
                    <a:pt x="251" y="0"/>
                    <a:pt x="245" y="0"/>
                  </a:cubicBezTo>
                  <a:cubicBezTo>
                    <a:pt x="239" y="0"/>
                    <a:pt x="235" y="5"/>
                    <a:pt x="235" y="11"/>
                  </a:cubicBezTo>
                  <a:cubicBezTo>
                    <a:pt x="235" y="39"/>
                    <a:pt x="235" y="39"/>
                    <a:pt x="235" y="39"/>
                  </a:cubicBezTo>
                  <a:cubicBezTo>
                    <a:pt x="229" y="44"/>
                    <a:pt x="229" y="44"/>
                    <a:pt x="229" y="44"/>
                  </a:cubicBezTo>
                  <a:cubicBezTo>
                    <a:pt x="205" y="24"/>
                    <a:pt x="173" y="11"/>
                    <a:pt x="139" y="11"/>
                  </a:cubicBezTo>
                  <a:cubicBezTo>
                    <a:pt x="62" y="11"/>
                    <a:pt x="0" y="73"/>
                    <a:pt x="0" y="150"/>
                  </a:cubicBezTo>
                  <a:cubicBezTo>
                    <a:pt x="0" y="189"/>
                    <a:pt x="17" y="225"/>
                    <a:pt x="44" y="251"/>
                  </a:cubicBezTo>
                  <a:cubicBezTo>
                    <a:pt x="24" y="270"/>
                    <a:pt x="24" y="270"/>
                    <a:pt x="24" y="270"/>
                  </a:cubicBezTo>
                  <a:cubicBezTo>
                    <a:pt x="20" y="274"/>
                    <a:pt x="20" y="281"/>
                    <a:pt x="24" y="285"/>
                  </a:cubicBezTo>
                  <a:cubicBezTo>
                    <a:pt x="27" y="287"/>
                    <a:pt x="29" y="288"/>
                    <a:pt x="32" y="288"/>
                  </a:cubicBezTo>
                  <a:cubicBezTo>
                    <a:pt x="35" y="288"/>
                    <a:pt x="37" y="287"/>
                    <a:pt x="40" y="285"/>
                  </a:cubicBezTo>
                  <a:cubicBezTo>
                    <a:pt x="61" y="264"/>
                    <a:pt x="61" y="264"/>
                    <a:pt x="61" y="264"/>
                  </a:cubicBezTo>
                  <a:cubicBezTo>
                    <a:pt x="83" y="279"/>
                    <a:pt x="110" y="288"/>
                    <a:pt x="139" y="288"/>
                  </a:cubicBezTo>
                  <a:cubicBezTo>
                    <a:pt x="168" y="288"/>
                    <a:pt x="194" y="279"/>
                    <a:pt x="217" y="264"/>
                  </a:cubicBezTo>
                  <a:cubicBezTo>
                    <a:pt x="238" y="285"/>
                    <a:pt x="238" y="285"/>
                    <a:pt x="238" y="285"/>
                  </a:cubicBezTo>
                  <a:cubicBezTo>
                    <a:pt x="240" y="287"/>
                    <a:pt x="243" y="288"/>
                    <a:pt x="245" y="288"/>
                  </a:cubicBezTo>
                  <a:cubicBezTo>
                    <a:pt x="248" y="288"/>
                    <a:pt x="251" y="287"/>
                    <a:pt x="253" y="285"/>
                  </a:cubicBezTo>
                  <a:cubicBezTo>
                    <a:pt x="257" y="281"/>
                    <a:pt x="257" y="274"/>
                    <a:pt x="253" y="270"/>
                  </a:cubicBezTo>
                  <a:cubicBezTo>
                    <a:pt x="233" y="251"/>
                    <a:pt x="233" y="251"/>
                    <a:pt x="233" y="251"/>
                  </a:cubicBezTo>
                  <a:cubicBezTo>
                    <a:pt x="260" y="225"/>
                    <a:pt x="277" y="189"/>
                    <a:pt x="277" y="150"/>
                  </a:cubicBezTo>
                  <a:cubicBezTo>
                    <a:pt x="277" y="115"/>
                    <a:pt x="265" y="84"/>
                    <a:pt x="244" y="60"/>
                  </a:cubicBezTo>
                  <a:cubicBezTo>
                    <a:pt x="250" y="54"/>
                    <a:pt x="250" y="54"/>
                    <a:pt x="250" y="54"/>
                  </a:cubicBezTo>
                  <a:cubicBezTo>
                    <a:pt x="277" y="54"/>
                    <a:pt x="277" y="54"/>
                    <a:pt x="277" y="54"/>
                  </a:cubicBezTo>
                  <a:cubicBezTo>
                    <a:pt x="283" y="54"/>
                    <a:pt x="288" y="49"/>
                    <a:pt x="288" y="43"/>
                  </a:cubicBezTo>
                  <a:cubicBezTo>
                    <a:pt x="288" y="37"/>
                    <a:pt x="283" y="32"/>
                    <a:pt x="277" y="32"/>
                  </a:cubicBezTo>
                  <a:close/>
                  <a:moveTo>
                    <a:pt x="256" y="150"/>
                  </a:moveTo>
                  <a:cubicBezTo>
                    <a:pt x="256" y="214"/>
                    <a:pt x="203" y="267"/>
                    <a:pt x="139" y="267"/>
                  </a:cubicBezTo>
                  <a:cubicBezTo>
                    <a:pt x="74" y="267"/>
                    <a:pt x="21" y="214"/>
                    <a:pt x="21" y="150"/>
                  </a:cubicBezTo>
                  <a:cubicBezTo>
                    <a:pt x="21" y="85"/>
                    <a:pt x="74" y="32"/>
                    <a:pt x="139" y="32"/>
                  </a:cubicBezTo>
                  <a:cubicBezTo>
                    <a:pt x="167" y="32"/>
                    <a:pt x="193" y="43"/>
                    <a:pt x="214" y="60"/>
                  </a:cubicBezTo>
                  <a:cubicBezTo>
                    <a:pt x="199" y="75"/>
                    <a:pt x="199" y="75"/>
                    <a:pt x="199" y="75"/>
                  </a:cubicBezTo>
                  <a:cubicBezTo>
                    <a:pt x="182" y="62"/>
                    <a:pt x="161" y="54"/>
                    <a:pt x="139" y="54"/>
                  </a:cubicBezTo>
                  <a:cubicBezTo>
                    <a:pt x="86" y="54"/>
                    <a:pt x="43" y="97"/>
                    <a:pt x="43" y="150"/>
                  </a:cubicBezTo>
                  <a:cubicBezTo>
                    <a:pt x="43" y="203"/>
                    <a:pt x="86" y="246"/>
                    <a:pt x="139" y="246"/>
                  </a:cubicBezTo>
                  <a:cubicBezTo>
                    <a:pt x="192" y="246"/>
                    <a:pt x="235" y="203"/>
                    <a:pt x="235" y="150"/>
                  </a:cubicBezTo>
                  <a:cubicBezTo>
                    <a:pt x="235" y="127"/>
                    <a:pt x="227" y="106"/>
                    <a:pt x="214" y="90"/>
                  </a:cubicBezTo>
                  <a:cubicBezTo>
                    <a:pt x="229" y="75"/>
                    <a:pt x="229" y="75"/>
                    <a:pt x="229" y="75"/>
                  </a:cubicBezTo>
                  <a:cubicBezTo>
                    <a:pt x="246" y="95"/>
                    <a:pt x="256" y="121"/>
                    <a:pt x="256" y="150"/>
                  </a:cubicBezTo>
                  <a:close/>
                  <a:moveTo>
                    <a:pt x="213" y="150"/>
                  </a:moveTo>
                  <a:cubicBezTo>
                    <a:pt x="213" y="191"/>
                    <a:pt x="180" y="224"/>
                    <a:pt x="139" y="224"/>
                  </a:cubicBezTo>
                  <a:cubicBezTo>
                    <a:pt x="97" y="224"/>
                    <a:pt x="64" y="191"/>
                    <a:pt x="64" y="150"/>
                  </a:cubicBezTo>
                  <a:cubicBezTo>
                    <a:pt x="64" y="108"/>
                    <a:pt x="97" y="75"/>
                    <a:pt x="139" y="75"/>
                  </a:cubicBezTo>
                  <a:cubicBezTo>
                    <a:pt x="155" y="75"/>
                    <a:pt x="171" y="81"/>
                    <a:pt x="183" y="90"/>
                  </a:cubicBezTo>
                  <a:cubicBezTo>
                    <a:pt x="168" y="105"/>
                    <a:pt x="168" y="105"/>
                    <a:pt x="168" y="105"/>
                  </a:cubicBezTo>
                  <a:cubicBezTo>
                    <a:pt x="160" y="100"/>
                    <a:pt x="150" y="96"/>
                    <a:pt x="139" y="96"/>
                  </a:cubicBezTo>
                  <a:cubicBezTo>
                    <a:pt x="109" y="96"/>
                    <a:pt x="85" y="120"/>
                    <a:pt x="85" y="150"/>
                  </a:cubicBezTo>
                  <a:cubicBezTo>
                    <a:pt x="85" y="179"/>
                    <a:pt x="109" y="203"/>
                    <a:pt x="139" y="203"/>
                  </a:cubicBezTo>
                  <a:cubicBezTo>
                    <a:pt x="168" y="203"/>
                    <a:pt x="192" y="179"/>
                    <a:pt x="192" y="150"/>
                  </a:cubicBezTo>
                  <a:cubicBezTo>
                    <a:pt x="192" y="139"/>
                    <a:pt x="189" y="129"/>
                    <a:pt x="183" y="120"/>
                  </a:cubicBezTo>
                  <a:cubicBezTo>
                    <a:pt x="198" y="105"/>
                    <a:pt x="198" y="105"/>
                    <a:pt x="198" y="105"/>
                  </a:cubicBezTo>
                  <a:cubicBezTo>
                    <a:pt x="208" y="118"/>
                    <a:pt x="213" y="133"/>
                    <a:pt x="213" y="150"/>
                  </a:cubicBezTo>
                  <a:close/>
                  <a:moveTo>
                    <a:pt x="171" y="150"/>
                  </a:moveTo>
                  <a:cubicBezTo>
                    <a:pt x="171" y="167"/>
                    <a:pt x="156" y="182"/>
                    <a:pt x="139" y="182"/>
                  </a:cubicBezTo>
                  <a:cubicBezTo>
                    <a:pt x="121" y="182"/>
                    <a:pt x="107" y="167"/>
                    <a:pt x="107" y="150"/>
                  </a:cubicBezTo>
                  <a:cubicBezTo>
                    <a:pt x="107" y="132"/>
                    <a:pt x="121" y="118"/>
                    <a:pt x="139" y="118"/>
                  </a:cubicBezTo>
                  <a:cubicBezTo>
                    <a:pt x="144" y="118"/>
                    <a:pt x="148" y="119"/>
                    <a:pt x="152" y="121"/>
                  </a:cubicBezTo>
                  <a:cubicBezTo>
                    <a:pt x="131" y="142"/>
                    <a:pt x="131" y="142"/>
                    <a:pt x="131" y="142"/>
                  </a:cubicBezTo>
                  <a:cubicBezTo>
                    <a:pt x="127" y="146"/>
                    <a:pt x="127" y="153"/>
                    <a:pt x="131" y="157"/>
                  </a:cubicBezTo>
                  <a:cubicBezTo>
                    <a:pt x="133" y="159"/>
                    <a:pt x="136" y="160"/>
                    <a:pt x="139" y="160"/>
                  </a:cubicBezTo>
                  <a:cubicBezTo>
                    <a:pt x="141" y="160"/>
                    <a:pt x="144" y="159"/>
                    <a:pt x="146" y="157"/>
                  </a:cubicBezTo>
                  <a:cubicBezTo>
                    <a:pt x="167" y="136"/>
                    <a:pt x="167" y="136"/>
                    <a:pt x="167" y="136"/>
                  </a:cubicBezTo>
                  <a:cubicBezTo>
                    <a:pt x="169" y="140"/>
                    <a:pt x="171" y="145"/>
                    <a:pt x="171" y="15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2038" name="Freeform 425"/>
            <p:cNvSpPr>
              <a:spLocks noEditPoints="1"/>
            </p:cNvSpPr>
            <p:nvPr/>
          </p:nvSpPr>
          <p:spPr bwMode="auto">
            <a:xfrm>
              <a:off x="4525037" y="1523734"/>
              <a:ext cx="853181" cy="802242"/>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2039" name="Freeform 774"/>
            <p:cNvSpPr>
              <a:spLocks noEditPoints="1"/>
            </p:cNvSpPr>
            <p:nvPr/>
          </p:nvSpPr>
          <p:spPr bwMode="auto">
            <a:xfrm>
              <a:off x="6489869" y="1521187"/>
              <a:ext cx="736082" cy="792088"/>
            </a:xfrm>
            <a:custGeom>
              <a:avLst/>
              <a:gdLst>
                <a:gd name="T0" fmla="*/ 267 w 277"/>
                <a:gd name="T1" fmla="*/ 21 h 298"/>
                <a:gd name="T2" fmla="*/ 213 w 277"/>
                <a:gd name="T3" fmla="*/ 21 h 298"/>
                <a:gd name="T4" fmla="*/ 213 w 277"/>
                <a:gd name="T5" fmla="*/ 10 h 298"/>
                <a:gd name="T6" fmla="*/ 203 w 277"/>
                <a:gd name="T7" fmla="*/ 0 h 298"/>
                <a:gd name="T8" fmla="*/ 192 w 277"/>
                <a:gd name="T9" fmla="*/ 10 h 298"/>
                <a:gd name="T10" fmla="*/ 192 w 277"/>
                <a:gd name="T11" fmla="*/ 21 h 298"/>
                <a:gd name="T12" fmla="*/ 85 w 277"/>
                <a:gd name="T13" fmla="*/ 21 h 298"/>
                <a:gd name="T14" fmla="*/ 85 w 277"/>
                <a:gd name="T15" fmla="*/ 10 h 298"/>
                <a:gd name="T16" fmla="*/ 75 w 277"/>
                <a:gd name="T17" fmla="*/ 0 h 298"/>
                <a:gd name="T18" fmla="*/ 64 w 277"/>
                <a:gd name="T19" fmla="*/ 10 h 298"/>
                <a:gd name="T20" fmla="*/ 64 w 277"/>
                <a:gd name="T21" fmla="*/ 21 h 298"/>
                <a:gd name="T22" fmla="*/ 11 w 277"/>
                <a:gd name="T23" fmla="*/ 21 h 298"/>
                <a:gd name="T24" fmla="*/ 0 w 277"/>
                <a:gd name="T25" fmla="*/ 32 h 298"/>
                <a:gd name="T26" fmla="*/ 0 w 277"/>
                <a:gd name="T27" fmla="*/ 288 h 298"/>
                <a:gd name="T28" fmla="*/ 11 w 277"/>
                <a:gd name="T29" fmla="*/ 298 h 298"/>
                <a:gd name="T30" fmla="*/ 267 w 277"/>
                <a:gd name="T31" fmla="*/ 298 h 298"/>
                <a:gd name="T32" fmla="*/ 277 w 277"/>
                <a:gd name="T33" fmla="*/ 288 h 298"/>
                <a:gd name="T34" fmla="*/ 277 w 277"/>
                <a:gd name="T35" fmla="*/ 32 h 298"/>
                <a:gd name="T36" fmla="*/ 267 w 277"/>
                <a:gd name="T37" fmla="*/ 21 h 298"/>
                <a:gd name="T38" fmla="*/ 256 w 277"/>
                <a:gd name="T39" fmla="*/ 277 h 298"/>
                <a:gd name="T40" fmla="*/ 21 w 277"/>
                <a:gd name="T41" fmla="*/ 277 h 298"/>
                <a:gd name="T42" fmla="*/ 21 w 277"/>
                <a:gd name="T43" fmla="*/ 42 h 298"/>
                <a:gd name="T44" fmla="*/ 64 w 277"/>
                <a:gd name="T45" fmla="*/ 42 h 298"/>
                <a:gd name="T46" fmla="*/ 64 w 277"/>
                <a:gd name="T47" fmla="*/ 53 h 298"/>
                <a:gd name="T48" fmla="*/ 75 w 277"/>
                <a:gd name="T49" fmla="*/ 64 h 298"/>
                <a:gd name="T50" fmla="*/ 85 w 277"/>
                <a:gd name="T51" fmla="*/ 53 h 298"/>
                <a:gd name="T52" fmla="*/ 85 w 277"/>
                <a:gd name="T53" fmla="*/ 42 h 298"/>
                <a:gd name="T54" fmla="*/ 192 w 277"/>
                <a:gd name="T55" fmla="*/ 42 h 298"/>
                <a:gd name="T56" fmla="*/ 192 w 277"/>
                <a:gd name="T57" fmla="*/ 53 h 298"/>
                <a:gd name="T58" fmla="*/ 203 w 277"/>
                <a:gd name="T59" fmla="*/ 64 h 298"/>
                <a:gd name="T60" fmla="*/ 213 w 277"/>
                <a:gd name="T61" fmla="*/ 53 h 298"/>
                <a:gd name="T62" fmla="*/ 213 w 277"/>
                <a:gd name="T63" fmla="*/ 42 h 298"/>
                <a:gd name="T64" fmla="*/ 256 w 277"/>
                <a:gd name="T65" fmla="*/ 42 h 298"/>
                <a:gd name="T66" fmla="*/ 256 w 277"/>
                <a:gd name="T67" fmla="*/ 277 h 298"/>
                <a:gd name="T68" fmla="*/ 203 w 277"/>
                <a:gd name="T69" fmla="*/ 160 h 298"/>
                <a:gd name="T70" fmla="*/ 192 w 277"/>
                <a:gd name="T71" fmla="*/ 170 h 298"/>
                <a:gd name="T72" fmla="*/ 85 w 277"/>
                <a:gd name="T73" fmla="*/ 170 h 298"/>
                <a:gd name="T74" fmla="*/ 75 w 277"/>
                <a:gd name="T75" fmla="*/ 160 h 298"/>
                <a:gd name="T76" fmla="*/ 85 w 277"/>
                <a:gd name="T77" fmla="*/ 149 h 298"/>
                <a:gd name="T78" fmla="*/ 192 w 277"/>
                <a:gd name="T79" fmla="*/ 149 h 298"/>
                <a:gd name="T80" fmla="*/ 203 w 277"/>
                <a:gd name="T81" fmla="*/ 16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98">
                  <a:moveTo>
                    <a:pt x="267" y="21"/>
                  </a:moveTo>
                  <a:cubicBezTo>
                    <a:pt x="213" y="21"/>
                    <a:pt x="213" y="21"/>
                    <a:pt x="213" y="21"/>
                  </a:cubicBezTo>
                  <a:cubicBezTo>
                    <a:pt x="213" y="10"/>
                    <a:pt x="213" y="10"/>
                    <a:pt x="213" y="10"/>
                  </a:cubicBezTo>
                  <a:cubicBezTo>
                    <a:pt x="213" y="4"/>
                    <a:pt x="209" y="0"/>
                    <a:pt x="203" y="0"/>
                  </a:cubicBezTo>
                  <a:cubicBezTo>
                    <a:pt x="197" y="0"/>
                    <a:pt x="192" y="4"/>
                    <a:pt x="192" y="10"/>
                  </a:cubicBezTo>
                  <a:cubicBezTo>
                    <a:pt x="192" y="21"/>
                    <a:pt x="192" y="21"/>
                    <a:pt x="192" y="21"/>
                  </a:cubicBezTo>
                  <a:cubicBezTo>
                    <a:pt x="85" y="21"/>
                    <a:pt x="85" y="21"/>
                    <a:pt x="85" y="21"/>
                  </a:cubicBezTo>
                  <a:cubicBezTo>
                    <a:pt x="85" y="10"/>
                    <a:pt x="85" y="10"/>
                    <a:pt x="85" y="10"/>
                  </a:cubicBezTo>
                  <a:cubicBezTo>
                    <a:pt x="85" y="4"/>
                    <a:pt x="81" y="0"/>
                    <a:pt x="75" y="0"/>
                  </a:cubicBezTo>
                  <a:cubicBezTo>
                    <a:pt x="69" y="0"/>
                    <a:pt x="64" y="4"/>
                    <a:pt x="64" y="10"/>
                  </a:cubicBezTo>
                  <a:cubicBezTo>
                    <a:pt x="64" y="21"/>
                    <a:pt x="64" y="21"/>
                    <a:pt x="64" y="21"/>
                  </a:cubicBezTo>
                  <a:cubicBezTo>
                    <a:pt x="11" y="21"/>
                    <a:pt x="11" y="21"/>
                    <a:pt x="11" y="21"/>
                  </a:cubicBezTo>
                  <a:cubicBezTo>
                    <a:pt x="5" y="21"/>
                    <a:pt x="0" y="26"/>
                    <a:pt x="0" y="32"/>
                  </a:cubicBezTo>
                  <a:cubicBezTo>
                    <a:pt x="0" y="288"/>
                    <a:pt x="0" y="288"/>
                    <a:pt x="0" y="288"/>
                  </a:cubicBezTo>
                  <a:cubicBezTo>
                    <a:pt x="0" y="294"/>
                    <a:pt x="5" y="298"/>
                    <a:pt x="11" y="298"/>
                  </a:cubicBezTo>
                  <a:cubicBezTo>
                    <a:pt x="267" y="298"/>
                    <a:pt x="267" y="298"/>
                    <a:pt x="267" y="298"/>
                  </a:cubicBezTo>
                  <a:cubicBezTo>
                    <a:pt x="273" y="298"/>
                    <a:pt x="277" y="294"/>
                    <a:pt x="277" y="288"/>
                  </a:cubicBezTo>
                  <a:cubicBezTo>
                    <a:pt x="277" y="32"/>
                    <a:pt x="277" y="32"/>
                    <a:pt x="277" y="32"/>
                  </a:cubicBezTo>
                  <a:cubicBezTo>
                    <a:pt x="277" y="26"/>
                    <a:pt x="273" y="21"/>
                    <a:pt x="267" y="21"/>
                  </a:cubicBezTo>
                  <a:close/>
                  <a:moveTo>
                    <a:pt x="256" y="277"/>
                  </a:moveTo>
                  <a:cubicBezTo>
                    <a:pt x="21" y="277"/>
                    <a:pt x="21" y="277"/>
                    <a:pt x="21" y="277"/>
                  </a:cubicBezTo>
                  <a:cubicBezTo>
                    <a:pt x="21" y="42"/>
                    <a:pt x="21" y="42"/>
                    <a:pt x="21" y="42"/>
                  </a:cubicBezTo>
                  <a:cubicBezTo>
                    <a:pt x="64" y="42"/>
                    <a:pt x="64" y="42"/>
                    <a:pt x="64" y="42"/>
                  </a:cubicBezTo>
                  <a:cubicBezTo>
                    <a:pt x="64" y="53"/>
                    <a:pt x="64" y="53"/>
                    <a:pt x="64" y="53"/>
                  </a:cubicBezTo>
                  <a:cubicBezTo>
                    <a:pt x="64" y="59"/>
                    <a:pt x="69" y="64"/>
                    <a:pt x="75" y="64"/>
                  </a:cubicBezTo>
                  <a:cubicBezTo>
                    <a:pt x="81" y="64"/>
                    <a:pt x="85" y="59"/>
                    <a:pt x="85" y="53"/>
                  </a:cubicBezTo>
                  <a:cubicBezTo>
                    <a:pt x="85" y="42"/>
                    <a:pt x="85" y="42"/>
                    <a:pt x="85" y="42"/>
                  </a:cubicBezTo>
                  <a:cubicBezTo>
                    <a:pt x="192" y="42"/>
                    <a:pt x="192" y="42"/>
                    <a:pt x="192" y="42"/>
                  </a:cubicBezTo>
                  <a:cubicBezTo>
                    <a:pt x="192" y="53"/>
                    <a:pt x="192" y="53"/>
                    <a:pt x="192" y="53"/>
                  </a:cubicBezTo>
                  <a:cubicBezTo>
                    <a:pt x="192" y="59"/>
                    <a:pt x="197" y="64"/>
                    <a:pt x="203" y="64"/>
                  </a:cubicBezTo>
                  <a:cubicBezTo>
                    <a:pt x="209" y="64"/>
                    <a:pt x="213" y="59"/>
                    <a:pt x="213" y="53"/>
                  </a:cubicBezTo>
                  <a:cubicBezTo>
                    <a:pt x="213" y="42"/>
                    <a:pt x="213" y="42"/>
                    <a:pt x="213" y="42"/>
                  </a:cubicBezTo>
                  <a:cubicBezTo>
                    <a:pt x="256" y="42"/>
                    <a:pt x="256" y="42"/>
                    <a:pt x="256" y="42"/>
                  </a:cubicBezTo>
                  <a:lnTo>
                    <a:pt x="256" y="277"/>
                  </a:lnTo>
                  <a:close/>
                  <a:moveTo>
                    <a:pt x="203" y="160"/>
                  </a:moveTo>
                  <a:cubicBezTo>
                    <a:pt x="203" y="166"/>
                    <a:pt x="198" y="170"/>
                    <a:pt x="192" y="170"/>
                  </a:cubicBezTo>
                  <a:cubicBezTo>
                    <a:pt x="85" y="170"/>
                    <a:pt x="85" y="170"/>
                    <a:pt x="85" y="170"/>
                  </a:cubicBezTo>
                  <a:cubicBezTo>
                    <a:pt x="79" y="170"/>
                    <a:pt x="75" y="166"/>
                    <a:pt x="75" y="160"/>
                  </a:cubicBezTo>
                  <a:cubicBezTo>
                    <a:pt x="75" y="154"/>
                    <a:pt x="79" y="149"/>
                    <a:pt x="85" y="149"/>
                  </a:cubicBezTo>
                  <a:cubicBezTo>
                    <a:pt x="192" y="149"/>
                    <a:pt x="192" y="149"/>
                    <a:pt x="192" y="149"/>
                  </a:cubicBezTo>
                  <a:cubicBezTo>
                    <a:pt x="198" y="149"/>
                    <a:pt x="203" y="154"/>
                    <a:pt x="203" y="160"/>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sp>
          <p:nvSpPr>
            <p:cNvPr id="1052040" name="Freeform 845"/>
            <p:cNvSpPr>
              <a:spLocks noEditPoints="1"/>
            </p:cNvSpPr>
            <p:nvPr/>
          </p:nvSpPr>
          <p:spPr bwMode="auto">
            <a:xfrm>
              <a:off x="8442055" y="1463897"/>
              <a:ext cx="654589" cy="889565"/>
            </a:xfrm>
            <a:custGeom>
              <a:avLst/>
              <a:gdLst>
                <a:gd name="T0" fmla="*/ 214 w 235"/>
                <a:gd name="T1" fmla="*/ 258 h 320"/>
                <a:gd name="T2" fmla="*/ 214 w 235"/>
                <a:gd name="T3" fmla="*/ 181 h 320"/>
                <a:gd name="T4" fmla="*/ 182 w 235"/>
                <a:gd name="T5" fmla="*/ 149 h 320"/>
                <a:gd name="T6" fmla="*/ 128 w 235"/>
                <a:gd name="T7" fmla="*/ 149 h 320"/>
                <a:gd name="T8" fmla="*/ 128 w 235"/>
                <a:gd name="T9" fmla="*/ 62 h 320"/>
                <a:gd name="T10" fmla="*/ 150 w 235"/>
                <a:gd name="T11" fmla="*/ 32 h 320"/>
                <a:gd name="T12" fmla="*/ 118 w 235"/>
                <a:gd name="T13" fmla="*/ 0 h 320"/>
                <a:gd name="T14" fmla="*/ 86 w 235"/>
                <a:gd name="T15" fmla="*/ 32 h 320"/>
                <a:gd name="T16" fmla="*/ 107 w 235"/>
                <a:gd name="T17" fmla="*/ 62 h 320"/>
                <a:gd name="T18" fmla="*/ 107 w 235"/>
                <a:gd name="T19" fmla="*/ 149 h 320"/>
                <a:gd name="T20" fmla="*/ 54 w 235"/>
                <a:gd name="T21" fmla="*/ 149 h 320"/>
                <a:gd name="T22" fmla="*/ 22 w 235"/>
                <a:gd name="T23" fmla="*/ 181 h 320"/>
                <a:gd name="T24" fmla="*/ 22 w 235"/>
                <a:gd name="T25" fmla="*/ 258 h 320"/>
                <a:gd name="T26" fmla="*/ 0 w 235"/>
                <a:gd name="T27" fmla="*/ 288 h 320"/>
                <a:gd name="T28" fmla="*/ 32 w 235"/>
                <a:gd name="T29" fmla="*/ 320 h 320"/>
                <a:gd name="T30" fmla="*/ 64 w 235"/>
                <a:gd name="T31" fmla="*/ 288 h 320"/>
                <a:gd name="T32" fmla="*/ 43 w 235"/>
                <a:gd name="T33" fmla="*/ 258 h 320"/>
                <a:gd name="T34" fmla="*/ 43 w 235"/>
                <a:gd name="T35" fmla="*/ 181 h 320"/>
                <a:gd name="T36" fmla="*/ 54 w 235"/>
                <a:gd name="T37" fmla="*/ 170 h 320"/>
                <a:gd name="T38" fmla="*/ 107 w 235"/>
                <a:gd name="T39" fmla="*/ 170 h 320"/>
                <a:gd name="T40" fmla="*/ 107 w 235"/>
                <a:gd name="T41" fmla="*/ 258 h 320"/>
                <a:gd name="T42" fmla="*/ 86 w 235"/>
                <a:gd name="T43" fmla="*/ 288 h 320"/>
                <a:gd name="T44" fmla="*/ 118 w 235"/>
                <a:gd name="T45" fmla="*/ 320 h 320"/>
                <a:gd name="T46" fmla="*/ 150 w 235"/>
                <a:gd name="T47" fmla="*/ 288 h 320"/>
                <a:gd name="T48" fmla="*/ 128 w 235"/>
                <a:gd name="T49" fmla="*/ 258 h 320"/>
                <a:gd name="T50" fmla="*/ 128 w 235"/>
                <a:gd name="T51" fmla="*/ 170 h 320"/>
                <a:gd name="T52" fmla="*/ 182 w 235"/>
                <a:gd name="T53" fmla="*/ 170 h 320"/>
                <a:gd name="T54" fmla="*/ 192 w 235"/>
                <a:gd name="T55" fmla="*/ 181 h 320"/>
                <a:gd name="T56" fmla="*/ 192 w 235"/>
                <a:gd name="T57" fmla="*/ 258 h 320"/>
                <a:gd name="T58" fmla="*/ 171 w 235"/>
                <a:gd name="T59" fmla="*/ 288 h 320"/>
                <a:gd name="T60" fmla="*/ 203 w 235"/>
                <a:gd name="T61" fmla="*/ 320 h 320"/>
                <a:gd name="T62" fmla="*/ 235 w 235"/>
                <a:gd name="T63" fmla="*/ 288 h 320"/>
                <a:gd name="T64" fmla="*/ 214 w 235"/>
                <a:gd name="T65" fmla="*/ 258 h 320"/>
                <a:gd name="T66" fmla="*/ 118 w 235"/>
                <a:gd name="T67" fmla="*/ 21 h 320"/>
                <a:gd name="T68" fmla="*/ 128 w 235"/>
                <a:gd name="T69" fmla="*/ 32 h 320"/>
                <a:gd name="T70" fmla="*/ 118 w 235"/>
                <a:gd name="T71" fmla="*/ 42 h 320"/>
                <a:gd name="T72" fmla="*/ 107 w 235"/>
                <a:gd name="T73" fmla="*/ 32 h 320"/>
                <a:gd name="T74" fmla="*/ 118 w 235"/>
                <a:gd name="T75" fmla="*/ 21 h 320"/>
                <a:gd name="T76" fmla="*/ 32 w 235"/>
                <a:gd name="T77" fmla="*/ 298 h 320"/>
                <a:gd name="T78" fmla="*/ 22 w 235"/>
                <a:gd name="T79" fmla="*/ 288 h 320"/>
                <a:gd name="T80" fmla="*/ 32 w 235"/>
                <a:gd name="T81" fmla="*/ 277 h 320"/>
                <a:gd name="T82" fmla="*/ 43 w 235"/>
                <a:gd name="T83" fmla="*/ 288 h 320"/>
                <a:gd name="T84" fmla="*/ 32 w 235"/>
                <a:gd name="T85" fmla="*/ 298 h 320"/>
                <a:gd name="T86" fmla="*/ 118 w 235"/>
                <a:gd name="T87" fmla="*/ 298 h 320"/>
                <a:gd name="T88" fmla="*/ 107 w 235"/>
                <a:gd name="T89" fmla="*/ 288 h 320"/>
                <a:gd name="T90" fmla="*/ 118 w 235"/>
                <a:gd name="T91" fmla="*/ 277 h 320"/>
                <a:gd name="T92" fmla="*/ 128 w 235"/>
                <a:gd name="T93" fmla="*/ 288 h 320"/>
                <a:gd name="T94" fmla="*/ 118 w 235"/>
                <a:gd name="T95" fmla="*/ 298 h 320"/>
                <a:gd name="T96" fmla="*/ 203 w 235"/>
                <a:gd name="T97" fmla="*/ 298 h 320"/>
                <a:gd name="T98" fmla="*/ 192 w 235"/>
                <a:gd name="T99" fmla="*/ 288 h 320"/>
                <a:gd name="T100" fmla="*/ 203 w 235"/>
                <a:gd name="T101" fmla="*/ 277 h 320"/>
                <a:gd name="T102" fmla="*/ 214 w 235"/>
                <a:gd name="T103" fmla="*/ 288 h 320"/>
                <a:gd name="T104" fmla="*/ 203 w 235"/>
                <a:gd name="T105"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5" h="320">
                  <a:moveTo>
                    <a:pt x="214" y="258"/>
                  </a:moveTo>
                  <a:cubicBezTo>
                    <a:pt x="214" y="181"/>
                    <a:pt x="214" y="181"/>
                    <a:pt x="214" y="181"/>
                  </a:cubicBezTo>
                  <a:cubicBezTo>
                    <a:pt x="214" y="158"/>
                    <a:pt x="195" y="149"/>
                    <a:pt x="182" y="149"/>
                  </a:cubicBezTo>
                  <a:cubicBezTo>
                    <a:pt x="128" y="149"/>
                    <a:pt x="128" y="149"/>
                    <a:pt x="128" y="149"/>
                  </a:cubicBezTo>
                  <a:cubicBezTo>
                    <a:pt x="128" y="62"/>
                    <a:pt x="128" y="62"/>
                    <a:pt x="128" y="62"/>
                  </a:cubicBezTo>
                  <a:cubicBezTo>
                    <a:pt x="141" y="57"/>
                    <a:pt x="150" y="46"/>
                    <a:pt x="150" y="32"/>
                  </a:cubicBezTo>
                  <a:cubicBezTo>
                    <a:pt x="150" y="14"/>
                    <a:pt x="135" y="0"/>
                    <a:pt x="118" y="0"/>
                  </a:cubicBezTo>
                  <a:cubicBezTo>
                    <a:pt x="100" y="0"/>
                    <a:pt x="86" y="14"/>
                    <a:pt x="86" y="32"/>
                  </a:cubicBezTo>
                  <a:cubicBezTo>
                    <a:pt x="86" y="46"/>
                    <a:pt x="95" y="57"/>
                    <a:pt x="107" y="62"/>
                  </a:cubicBezTo>
                  <a:cubicBezTo>
                    <a:pt x="107" y="149"/>
                    <a:pt x="107" y="149"/>
                    <a:pt x="107" y="149"/>
                  </a:cubicBezTo>
                  <a:cubicBezTo>
                    <a:pt x="54" y="149"/>
                    <a:pt x="54" y="149"/>
                    <a:pt x="54" y="149"/>
                  </a:cubicBezTo>
                  <a:cubicBezTo>
                    <a:pt x="31" y="149"/>
                    <a:pt x="22" y="168"/>
                    <a:pt x="22" y="181"/>
                  </a:cubicBezTo>
                  <a:cubicBezTo>
                    <a:pt x="22" y="258"/>
                    <a:pt x="22" y="258"/>
                    <a:pt x="22" y="258"/>
                  </a:cubicBezTo>
                  <a:cubicBezTo>
                    <a:pt x="9" y="262"/>
                    <a:pt x="0" y="274"/>
                    <a:pt x="0" y="288"/>
                  </a:cubicBezTo>
                  <a:cubicBezTo>
                    <a:pt x="0" y="305"/>
                    <a:pt x="15" y="320"/>
                    <a:pt x="32" y="320"/>
                  </a:cubicBezTo>
                  <a:cubicBezTo>
                    <a:pt x="50" y="320"/>
                    <a:pt x="64" y="305"/>
                    <a:pt x="64" y="288"/>
                  </a:cubicBezTo>
                  <a:cubicBezTo>
                    <a:pt x="64" y="274"/>
                    <a:pt x="55" y="262"/>
                    <a:pt x="43" y="258"/>
                  </a:cubicBezTo>
                  <a:cubicBezTo>
                    <a:pt x="43" y="181"/>
                    <a:pt x="43" y="181"/>
                    <a:pt x="43" y="181"/>
                  </a:cubicBezTo>
                  <a:cubicBezTo>
                    <a:pt x="43" y="179"/>
                    <a:pt x="44" y="170"/>
                    <a:pt x="54" y="170"/>
                  </a:cubicBezTo>
                  <a:cubicBezTo>
                    <a:pt x="107" y="170"/>
                    <a:pt x="107" y="170"/>
                    <a:pt x="107" y="170"/>
                  </a:cubicBezTo>
                  <a:cubicBezTo>
                    <a:pt x="107" y="258"/>
                    <a:pt x="107" y="258"/>
                    <a:pt x="107" y="258"/>
                  </a:cubicBezTo>
                  <a:cubicBezTo>
                    <a:pt x="95" y="262"/>
                    <a:pt x="86" y="274"/>
                    <a:pt x="86" y="288"/>
                  </a:cubicBezTo>
                  <a:cubicBezTo>
                    <a:pt x="86" y="305"/>
                    <a:pt x="100" y="320"/>
                    <a:pt x="118" y="320"/>
                  </a:cubicBezTo>
                  <a:cubicBezTo>
                    <a:pt x="135" y="320"/>
                    <a:pt x="150" y="305"/>
                    <a:pt x="150" y="288"/>
                  </a:cubicBezTo>
                  <a:cubicBezTo>
                    <a:pt x="150" y="274"/>
                    <a:pt x="141" y="262"/>
                    <a:pt x="128" y="258"/>
                  </a:cubicBezTo>
                  <a:cubicBezTo>
                    <a:pt x="128" y="170"/>
                    <a:pt x="128" y="170"/>
                    <a:pt x="128" y="170"/>
                  </a:cubicBezTo>
                  <a:cubicBezTo>
                    <a:pt x="182" y="170"/>
                    <a:pt x="182" y="170"/>
                    <a:pt x="182" y="170"/>
                  </a:cubicBezTo>
                  <a:cubicBezTo>
                    <a:pt x="186" y="170"/>
                    <a:pt x="192" y="172"/>
                    <a:pt x="192" y="181"/>
                  </a:cubicBezTo>
                  <a:cubicBezTo>
                    <a:pt x="192" y="258"/>
                    <a:pt x="192" y="258"/>
                    <a:pt x="192" y="258"/>
                  </a:cubicBezTo>
                  <a:cubicBezTo>
                    <a:pt x="180" y="262"/>
                    <a:pt x="171" y="274"/>
                    <a:pt x="171" y="288"/>
                  </a:cubicBezTo>
                  <a:cubicBezTo>
                    <a:pt x="171" y="305"/>
                    <a:pt x="185" y="320"/>
                    <a:pt x="203" y="320"/>
                  </a:cubicBezTo>
                  <a:cubicBezTo>
                    <a:pt x="221" y="320"/>
                    <a:pt x="235" y="305"/>
                    <a:pt x="235" y="288"/>
                  </a:cubicBezTo>
                  <a:cubicBezTo>
                    <a:pt x="235" y="274"/>
                    <a:pt x="226" y="262"/>
                    <a:pt x="214" y="258"/>
                  </a:cubicBezTo>
                  <a:close/>
                  <a:moveTo>
                    <a:pt x="118" y="21"/>
                  </a:moveTo>
                  <a:cubicBezTo>
                    <a:pt x="124" y="21"/>
                    <a:pt x="128" y="26"/>
                    <a:pt x="128" y="32"/>
                  </a:cubicBezTo>
                  <a:cubicBezTo>
                    <a:pt x="128" y="38"/>
                    <a:pt x="124" y="42"/>
                    <a:pt x="118" y="42"/>
                  </a:cubicBezTo>
                  <a:cubicBezTo>
                    <a:pt x="112" y="42"/>
                    <a:pt x="107" y="38"/>
                    <a:pt x="107" y="32"/>
                  </a:cubicBezTo>
                  <a:cubicBezTo>
                    <a:pt x="107" y="26"/>
                    <a:pt x="112" y="21"/>
                    <a:pt x="118" y="21"/>
                  </a:cubicBezTo>
                  <a:close/>
                  <a:moveTo>
                    <a:pt x="32" y="298"/>
                  </a:moveTo>
                  <a:cubicBezTo>
                    <a:pt x="26" y="298"/>
                    <a:pt x="22" y="294"/>
                    <a:pt x="22" y="288"/>
                  </a:cubicBezTo>
                  <a:cubicBezTo>
                    <a:pt x="22" y="282"/>
                    <a:pt x="26" y="277"/>
                    <a:pt x="32" y="277"/>
                  </a:cubicBezTo>
                  <a:cubicBezTo>
                    <a:pt x="38" y="277"/>
                    <a:pt x="43" y="282"/>
                    <a:pt x="43" y="288"/>
                  </a:cubicBezTo>
                  <a:cubicBezTo>
                    <a:pt x="43" y="294"/>
                    <a:pt x="38" y="298"/>
                    <a:pt x="32" y="298"/>
                  </a:cubicBezTo>
                  <a:close/>
                  <a:moveTo>
                    <a:pt x="118" y="298"/>
                  </a:moveTo>
                  <a:cubicBezTo>
                    <a:pt x="112" y="298"/>
                    <a:pt x="107" y="294"/>
                    <a:pt x="107" y="288"/>
                  </a:cubicBezTo>
                  <a:cubicBezTo>
                    <a:pt x="107" y="282"/>
                    <a:pt x="112" y="277"/>
                    <a:pt x="118" y="277"/>
                  </a:cubicBezTo>
                  <a:cubicBezTo>
                    <a:pt x="124" y="277"/>
                    <a:pt x="128" y="282"/>
                    <a:pt x="128" y="288"/>
                  </a:cubicBezTo>
                  <a:cubicBezTo>
                    <a:pt x="128" y="294"/>
                    <a:pt x="124" y="298"/>
                    <a:pt x="118" y="298"/>
                  </a:cubicBezTo>
                  <a:close/>
                  <a:moveTo>
                    <a:pt x="203" y="298"/>
                  </a:moveTo>
                  <a:cubicBezTo>
                    <a:pt x="197" y="298"/>
                    <a:pt x="192" y="294"/>
                    <a:pt x="192" y="288"/>
                  </a:cubicBezTo>
                  <a:cubicBezTo>
                    <a:pt x="192" y="282"/>
                    <a:pt x="197" y="277"/>
                    <a:pt x="203" y="277"/>
                  </a:cubicBezTo>
                  <a:cubicBezTo>
                    <a:pt x="209" y="277"/>
                    <a:pt x="214" y="282"/>
                    <a:pt x="214" y="288"/>
                  </a:cubicBezTo>
                  <a:cubicBezTo>
                    <a:pt x="214" y="294"/>
                    <a:pt x="209" y="298"/>
                    <a:pt x="203" y="298"/>
                  </a:cubicBezTo>
                  <a:close/>
                </a:path>
              </a:pathLst>
            </a:custGeom>
            <a:solidFill>
              <a:schemeClr val="bg1"/>
            </a:solidFill>
            <a:ln>
              <a:noFill/>
            </a:ln>
          </p:spPr>
          <p:txBody>
            <a:bodyPr vert="horz" wrap="square" lIns="91440" tIns="45720" rIns="91440" bIns="45720" numCol="1" anchor="t" anchorCtr="0" compatLnSpc="1"/>
            <a:p>
              <a:endParaRPr lang="en-GB">
                <a:solidFill>
                  <a:srgbClr val="000000"/>
                </a:solidFill>
                <a:latin typeface="华文楷体" panose="02010600040101010101" pitchFamily="2" charset="-122"/>
                <a:ea typeface="华文楷体" panose="02010600040101010101" pitchFamily="2" charset="-122"/>
              </a:endParaRPr>
            </a:p>
          </p:txBody>
        </p:sp>
      </p:grpSp>
      <p:sp>
        <p:nvSpPr>
          <p:cNvPr id="1052041" name="文本框 22"/>
          <p:cNvSpPr txBox="1"/>
          <p:nvPr/>
        </p:nvSpPr>
        <p:spPr>
          <a:xfrm>
            <a:off x="1143928"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战略方向</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2042" name="文本框 23"/>
          <p:cNvSpPr txBox="1"/>
          <p:nvPr/>
        </p:nvSpPr>
        <p:spPr>
          <a:xfrm>
            <a:off x="2765066" y="2721555"/>
            <a:ext cx="889874" cy="504056"/>
          </a:xfrm>
          <a:prstGeom prst="rect">
            <a:avLst/>
          </a:prstGeom>
          <a:noFill/>
        </p:spPr>
        <p:txBody>
          <a:bodyPr wrap="square" lIns="36000" rIns="36000" rtlCol="0">
            <a:noAutofit/>
          </a:bodyPr>
          <a:p>
            <a:r>
              <a:rPr lang="zh-CN" altLang="en-US" sz="2400" b="1" dirty="0">
                <a:latin typeface="华文楷体" panose="02010600040101010101" pitchFamily="2" charset="-122"/>
                <a:ea typeface="华文楷体" panose="02010600040101010101" pitchFamily="2" charset="-122"/>
              </a:rPr>
              <a:t>总体方案</a:t>
            </a:r>
            <a:endParaRPr lang="en-US" sz="2400" b="1" dirty="0">
              <a:latin typeface="华文楷体" panose="02010600040101010101" pitchFamily="2" charset="-122"/>
              <a:ea typeface="华文楷体" panose="02010600040101010101" pitchFamily="2" charset="-122"/>
            </a:endParaRPr>
          </a:p>
        </p:txBody>
      </p:sp>
      <p:sp>
        <p:nvSpPr>
          <p:cNvPr id="1052043" name="文本框 24"/>
          <p:cNvSpPr txBox="1"/>
          <p:nvPr/>
        </p:nvSpPr>
        <p:spPr>
          <a:xfrm>
            <a:off x="4386204"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实施计划</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2044" name="文本框 25"/>
          <p:cNvSpPr txBox="1"/>
          <p:nvPr/>
        </p:nvSpPr>
        <p:spPr>
          <a:xfrm>
            <a:off x="6007342" y="2721555"/>
            <a:ext cx="889874" cy="504056"/>
          </a:xfrm>
          <a:prstGeom prst="rect">
            <a:avLst/>
          </a:prstGeom>
          <a:noFill/>
        </p:spPr>
        <p:txBody>
          <a:bodyPr wrap="square" lIns="36000" rIns="36000" rtlCol="0">
            <a:noAutofit/>
          </a:bodyPr>
          <a:p>
            <a:r>
              <a:rPr lang="zh-CN" altLang="en-US" sz="2400" b="1" dirty="0">
                <a:solidFill>
                  <a:srgbClr val="000000"/>
                </a:solidFill>
                <a:latin typeface="华文楷体" panose="02010600040101010101" pitchFamily="2" charset="-122"/>
                <a:ea typeface="华文楷体" panose="02010600040101010101" pitchFamily="2" charset="-122"/>
              </a:rPr>
              <a:t>保障体系</a:t>
            </a:r>
            <a:endParaRPr lang="en-US" sz="2400" b="1" dirty="0">
              <a:solidFill>
                <a:srgbClr val="000000"/>
              </a:solidFill>
              <a:latin typeface="华文楷体" panose="02010600040101010101" pitchFamily="2" charset="-122"/>
              <a:ea typeface="华文楷体" panose="02010600040101010101" pitchFamily="2" charset="-122"/>
            </a:endParaRPr>
          </a:p>
        </p:txBody>
      </p:sp>
      <p:sp>
        <p:nvSpPr>
          <p:cNvPr id="1052045" name="文本框 26"/>
          <p:cNvSpPr txBox="1"/>
          <p:nvPr/>
        </p:nvSpPr>
        <p:spPr>
          <a:xfrm>
            <a:off x="7501857" y="2781205"/>
            <a:ext cx="849703" cy="504056"/>
          </a:xfrm>
          <a:prstGeom prst="rect">
            <a:avLst/>
          </a:prstGeom>
          <a:noFill/>
        </p:spPr>
        <p:txBody>
          <a:bodyPr wrap="square" lIns="36000" rIns="36000" rtlCol="0">
            <a:noAutofit/>
          </a:bodyPr>
          <a:p>
            <a:r>
              <a:rPr lang="zh-CN" altLang="en-US" sz="2200" b="1" dirty="0">
                <a:solidFill>
                  <a:srgbClr val="000000"/>
                </a:solidFill>
                <a:latin typeface="华文楷体" panose="02010600040101010101" pitchFamily="2" charset="-122"/>
                <a:ea typeface="华文楷体" panose="02010600040101010101" pitchFamily="2" charset="-122"/>
              </a:rPr>
              <a:t>后续工作</a:t>
            </a:r>
            <a:endParaRPr lang="en-US" sz="2200" b="1" dirty="0">
              <a:solidFill>
                <a:srgbClr val="000000"/>
              </a:solidFill>
              <a:latin typeface="华文楷体" panose="02010600040101010101" pitchFamily="2" charset="-122"/>
              <a:ea typeface="华文楷体" panose="02010600040101010101" pitchFamily="2" charset="-122"/>
            </a:endParaRPr>
          </a:p>
        </p:txBody>
      </p:sp>
      <p:cxnSp>
        <p:nvCxnSpPr>
          <p:cNvPr id="3146281" name="直接连接符 28"/>
          <p:cNvCxnSpPr/>
          <p:nvPr/>
        </p:nvCxnSpPr>
        <p:spPr>
          <a:xfrm>
            <a:off x="709539" y="2636554"/>
            <a:ext cx="8280920" cy="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282" name="直接连接符 29"/>
          <p:cNvCxnSpPr/>
          <p:nvPr/>
        </p:nvCxnSpPr>
        <p:spPr>
          <a:xfrm>
            <a:off x="2360712"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283" name="直接连接符 31"/>
          <p:cNvCxnSpPr/>
          <p:nvPr/>
        </p:nvCxnSpPr>
        <p:spPr>
          <a:xfrm>
            <a:off x="397234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284" name="直接连接符 32"/>
          <p:cNvCxnSpPr/>
          <p:nvPr/>
        </p:nvCxnSpPr>
        <p:spPr>
          <a:xfrm>
            <a:off x="5583972" y="2420887"/>
            <a:ext cx="0" cy="3672408"/>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cxnSp>
        <p:nvCxnSpPr>
          <p:cNvPr id="3146285" name="直接连接符 33"/>
          <p:cNvCxnSpPr/>
          <p:nvPr/>
        </p:nvCxnSpPr>
        <p:spPr>
          <a:xfrm>
            <a:off x="7195603" y="2420886"/>
            <a:ext cx="0" cy="3672000"/>
          </a:xfrm>
          <a:prstGeom prst="line">
            <a:avLst/>
          </a:prstGeom>
          <a:ln w="19050">
            <a:solidFill>
              <a:schemeClr val="bg1">
                <a:lumMod val="65000"/>
              </a:schemeClr>
            </a:solidFill>
            <a:prstDash val="lgDash"/>
            <a:tailEnd type="none"/>
          </a:ln>
        </p:spPr>
        <p:style>
          <a:lnRef idx="1">
            <a:schemeClr val="accent1"/>
          </a:lnRef>
          <a:fillRef idx="0">
            <a:schemeClr val="accent1"/>
          </a:fillRef>
          <a:effectRef idx="0">
            <a:schemeClr val="accent1"/>
          </a:effectRef>
          <a:fontRef idx="minor">
            <a:schemeClr val="tx1"/>
          </a:fontRef>
        </p:style>
      </p:cxnSp>
      <p:sp>
        <p:nvSpPr>
          <p:cNvPr id="1052046" name="矩形 47"/>
          <p:cNvSpPr/>
          <p:nvPr/>
        </p:nvSpPr>
        <p:spPr>
          <a:xfrm>
            <a:off x="2485735"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信息化总体方案</a:t>
            </a:r>
            <a:r>
              <a:rPr lang="zh-CN" altLang="en-US" sz="1600" dirty="0">
                <a:solidFill>
                  <a:srgbClr val="FF0000"/>
                </a:solidFill>
                <a:latin typeface="华文楷体" panose="02010600040101010101" pitchFamily="2" charset="-122"/>
                <a:ea typeface="华文楷体" panose="02010600040101010101" pitchFamily="2" charset="-122"/>
              </a:rPr>
              <a:t>有哪些要点</a:t>
            </a:r>
            <a:r>
              <a:rPr lang="zh-CN" altLang="en-US" sz="1600" dirty="0">
                <a:solidFill>
                  <a:srgbClr val="000000"/>
                </a:solidFill>
                <a:latin typeface="华文楷体" panose="02010600040101010101" pitchFamily="2" charset="-122"/>
                <a:ea typeface="华文楷体" panose="02010600040101010101" pitchFamily="2" charset="-122"/>
              </a:rPr>
              <a:t>？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2047" name="矩形 48"/>
          <p:cNvSpPr/>
          <p:nvPr/>
        </p:nvSpPr>
        <p:spPr>
          <a:xfrm>
            <a:off x="868349"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rPr>
              <a:t>哈电未来</a:t>
            </a:r>
            <a:r>
              <a:rPr lang="zh-CN" altLang="en-US" sz="1600" dirty="0">
                <a:solidFill>
                  <a:srgbClr val="FF0000"/>
                </a:solidFill>
                <a:latin typeface="华文楷体" panose="02010600040101010101" pitchFamily="2" charset="-122"/>
              </a:rPr>
              <a:t>信息化转型及发展</a:t>
            </a:r>
            <a:r>
              <a:rPr lang="zh-CN" altLang="en-US" sz="1600" dirty="0">
                <a:solidFill>
                  <a:srgbClr val="000000"/>
                </a:solidFill>
                <a:latin typeface="华文楷体" panose="02010600040101010101" pitchFamily="2" charset="-122"/>
              </a:rPr>
              <a:t>的战略方向是什么？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2048" name="矩形 49"/>
          <p:cNvSpPr/>
          <p:nvPr/>
        </p:nvSpPr>
        <p:spPr>
          <a:xfrm>
            <a:off x="4103121"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如何</a:t>
            </a:r>
            <a:r>
              <a:rPr lang="zh-CN" altLang="en-US" sz="1600" dirty="0">
                <a:solidFill>
                  <a:srgbClr val="FF0000"/>
                </a:solidFill>
                <a:latin typeface="华文楷体" panose="02010600040101010101" pitchFamily="2" charset="-122"/>
                <a:ea typeface="华文楷体" panose="02010600040101010101" pitchFamily="2" charset="-122"/>
              </a:rPr>
              <a:t>落实</a:t>
            </a:r>
            <a:r>
              <a:rPr lang="zh-CN" altLang="en-US" sz="1600" dirty="0">
                <a:solidFill>
                  <a:srgbClr val="000000"/>
                </a:solidFill>
                <a:latin typeface="华文楷体" panose="02010600040101010101" pitchFamily="2" charset="-122"/>
                <a:ea typeface="华文楷体" panose="02010600040101010101" pitchFamily="2" charset="-122"/>
              </a:rPr>
              <a:t>信息化总体方案？ </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2049" name="矩形 50"/>
          <p:cNvSpPr/>
          <p:nvPr/>
        </p:nvSpPr>
        <p:spPr>
          <a:xfrm>
            <a:off x="5720507"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为落实总体方案应搭建怎样的</a:t>
            </a:r>
            <a:r>
              <a:rPr lang="zh-CN" altLang="en-US" sz="1600" dirty="0">
                <a:solidFill>
                  <a:srgbClr val="FF0000"/>
                </a:solidFill>
                <a:latin typeface="华文楷体" panose="02010600040101010101" pitchFamily="2" charset="-122"/>
                <a:ea typeface="华文楷体" panose="02010600040101010101" pitchFamily="2" charset="-122"/>
              </a:rPr>
              <a:t>保障体系</a:t>
            </a:r>
            <a:r>
              <a:rPr lang="zh-CN" altLang="en-US" sz="1600" dirty="0">
                <a:solidFill>
                  <a:srgbClr val="000000"/>
                </a:solidFill>
                <a:latin typeface="华文楷体" panose="02010600040101010101" pitchFamily="2" charset="-122"/>
                <a:ea typeface="华文楷体" panose="02010600040101010101" pitchFamily="2" charset="-122"/>
              </a:rPr>
              <a:t>？</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2050" name="矩形 51"/>
          <p:cNvSpPr/>
          <p:nvPr/>
        </p:nvSpPr>
        <p:spPr>
          <a:xfrm>
            <a:off x="7337894" y="3729766"/>
            <a:ext cx="1333554" cy="2219514"/>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t">
            <a:noAutofit/>
          </a:bodyPr>
          <a:p>
            <a:r>
              <a:rPr lang="zh-CN" altLang="en-US" sz="1600" dirty="0">
                <a:solidFill>
                  <a:srgbClr val="000000"/>
                </a:solidFill>
                <a:latin typeface="华文楷体" panose="02010600040101010101" pitchFamily="2" charset="-122"/>
                <a:ea typeface="华文楷体" panose="02010600040101010101" pitchFamily="2" charset="-122"/>
              </a:rPr>
              <a:t>未来信息化</a:t>
            </a:r>
            <a:r>
              <a:rPr lang="zh-CN" altLang="en-US" sz="1600" dirty="0">
                <a:solidFill>
                  <a:srgbClr val="FF0000"/>
                </a:solidFill>
                <a:latin typeface="华文楷体" panose="02010600040101010101" pitchFamily="2" charset="-122"/>
                <a:ea typeface="华文楷体" panose="02010600040101010101" pitchFamily="2" charset="-122"/>
              </a:rPr>
              <a:t>亟待</a:t>
            </a:r>
            <a:r>
              <a:rPr lang="zh-CN" altLang="en-US" sz="1600" dirty="0">
                <a:solidFill>
                  <a:srgbClr val="000000"/>
                </a:solidFill>
                <a:latin typeface="华文楷体" panose="02010600040101010101" pitchFamily="2" charset="-122"/>
                <a:ea typeface="华文楷体" panose="02010600040101010101" pitchFamily="2" charset="-122"/>
              </a:rPr>
              <a:t>开展的工作有哪些？</a:t>
            </a:r>
            <a:endParaRPr lang="en-US" sz="1600" dirty="0">
              <a:solidFill>
                <a:srgbClr val="000000"/>
              </a:solidFill>
              <a:latin typeface="华文楷体" panose="02010600040101010101" pitchFamily="2" charset="-122"/>
              <a:ea typeface="华文楷体" panose="02010600040101010101" pitchFamily="2" charset="-122"/>
            </a:endParaRPr>
          </a:p>
        </p:txBody>
      </p:sp>
      <p:sp>
        <p:nvSpPr>
          <p:cNvPr id="1052051" name="Rectangle 35"/>
          <p:cNvSpPr/>
          <p:nvPr/>
        </p:nvSpPr>
        <p:spPr>
          <a:xfrm>
            <a:off x="7268488" y="2721554"/>
            <a:ext cx="1492364" cy="337133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53841"/>
    </mc:Choice>
    <mc:Fallback>
      <p:transition spd="slow" advTm="53841"/>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576" name=""/>
        <p:cNvGrpSpPr/>
        <p:nvPr/>
      </p:nvGrpSpPr>
      <p:grpSpPr>
        <a:xfrm>
          <a:off x="0" y="0"/>
          <a:ext cx="0" cy="0"/>
          <a:chOff x="0" y="0"/>
          <a:chExt cx="0" cy="0"/>
        </a:xfrm>
      </p:grpSpPr>
      <p:sp>
        <p:nvSpPr>
          <p:cNvPr id="1052052" name="Title 1"/>
          <p:cNvSpPr>
            <a:spLocks noGrp="1"/>
          </p:cNvSpPr>
          <p:nvPr>
            <p:ph type="title"/>
          </p:nvPr>
        </p:nvSpPr>
        <p:spPr/>
        <p:txBody>
          <a:bodyPr/>
          <a:p>
            <a:pPr>
              <a:buNone/>
            </a:pPr>
            <a:r>
              <a:rPr lang="zh-CN" altLang="en-US" dirty="0"/>
              <a:t>成立某大型集团信息化建设的领导和工作组织</a:t>
            </a:r>
            <a:endParaRPr lang="en-US" altLang="zh-CN" dirty="0"/>
          </a:p>
        </p:txBody>
      </p:sp>
      <p:sp>
        <p:nvSpPr>
          <p:cNvPr id="1052053" name="Rectangle 2"/>
          <p:cNvSpPr>
            <a:spLocks noChangeArrowheads="1"/>
          </p:cNvSpPr>
          <p:nvPr/>
        </p:nvSpPr>
        <p:spPr bwMode="auto">
          <a:xfrm>
            <a:off x="2258510" y="548680"/>
            <a:ext cx="5345011" cy="193450"/>
          </a:xfrm>
          <a:prstGeom prst="rect">
            <a:avLst/>
          </a:prstGeom>
          <a:solidFill>
            <a:schemeClr val="tx2"/>
          </a:solidFill>
          <a:ln w="6350">
            <a:noFill/>
            <a:miter lim="800000"/>
          </a:ln>
          <a:effectLst>
            <a:outerShdw dist="38100" sx="1000" sy="1000" algn="tl" rotWithShape="0">
              <a:prstClr val="black"/>
            </a:outerShdw>
          </a:effectLst>
        </p:spPr>
        <p:txBody>
          <a:bodyPr lIns="45720" rIns="45720" anchor="ctr"/>
          <a:p>
            <a:pPr algn="ctr" eaLnBrk="0" hangingPunct="0"/>
            <a:r>
              <a:rPr lang="zh-CN" altLang="en-US" sz="1400" b="1" kern="0" dirty="0">
                <a:solidFill>
                  <a:srgbClr val="FFFFFF"/>
                </a:solidFill>
                <a:latin typeface="华文楷体" panose="02010600040101010101" pitchFamily="2" charset="-122"/>
                <a:cs typeface="微软雅黑" panose="020B0503020204020204" pitchFamily="34" charset="-122"/>
              </a:rPr>
              <a:t>信息化领导小组</a:t>
            </a:r>
            <a:endParaRPr lang="zh-CN" altLang="en-GB" sz="1400" b="1" kern="0" dirty="0">
              <a:solidFill>
                <a:srgbClr val="FFFFFF"/>
              </a:solidFill>
              <a:latin typeface="华文楷体" panose="02010600040101010101" pitchFamily="2" charset="-122"/>
              <a:cs typeface="微软雅黑" panose="020B0503020204020204" pitchFamily="34" charset="-122"/>
            </a:endParaRPr>
          </a:p>
        </p:txBody>
      </p:sp>
      <p:sp>
        <p:nvSpPr>
          <p:cNvPr id="1052054" name="Rectangle 3"/>
          <p:cNvSpPr>
            <a:spLocks noChangeArrowheads="1"/>
          </p:cNvSpPr>
          <p:nvPr/>
        </p:nvSpPr>
        <p:spPr bwMode="auto">
          <a:xfrm>
            <a:off x="2258510" y="742130"/>
            <a:ext cx="5345011" cy="430914"/>
          </a:xfrm>
          <a:prstGeom prst="rect">
            <a:avLst/>
          </a:prstGeom>
          <a:solidFill>
            <a:srgbClr val="FFFFFF">
              <a:lumMod val="95000"/>
            </a:srgbClr>
          </a:solidFill>
          <a:ln w="6350">
            <a:noFill/>
            <a:miter lim="800000"/>
          </a:ln>
          <a:effectLst>
            <a:outerShdw blurRad="50800" dist="38100" dir="2700000" algn="tl" rotWithShape="0">
              <a:prstClr val="black">
                <a:alpha val="40000"/>
              </a:prstClr>
            </a:outerShdw>
          </a:effectLst>
        </p:spPr>
        <p:txBody>
          <a:bodyPr lIns="108000" rIns="45720"/>
          <a:p>
            <a:r>
              <a:rPr lang="zh-CN" altLang="en-US" sz="1200" dirty="0"/>
              <a:t>讨论并确定信息化战略，审批和决策信息化项目，处理重大项目中关键问题，审批信息化相关政策及制度，考核信息化建设的成果</a:t>
            </a:r>
            <a:endParaRPr lang="en-US" sz="1200" dirty="0"/>
          </a:p>
        </p:txBody>
      </p:sp>
      <p:cxnSp>
        <p:nvCxnSpPr>
          <p:cNvPr id="3146286" name="直接连接符 130"/>
          <p:cNvCxnSpPr>
            <a:cxnSpLocks noChangeShapeType="1"/>
          </p:cNvCxnSpPr>
          <p:nvPr/>
        </p:nvCxnSpPr>
        <p:spPr bwMode="auto">
          <a:xfrm>
            <a:off x="4931016" y="1196752"/>
            <a:ext cx="0" cy="126000"/>
          </a:xfrm>
          <a:prstGeom prst="line">
            <a:avLst/>
          </a:prstGeom>
          <a:noFill/>
          <a:ln w="9525" algn="ctr">
            <a:solidFill>
              <a:srgbClr val="000000"/>
            </a:solidFill>
            <a:round/>
          </a:ln>
        </p:spPr>
      </p:cxnSp>
      <p:sp>
        <p:nvSpPr>
          <p:cNvPr id="1052055" name="TextBox 29"/>
          <p:cNvSpPr txBox="1"/>
          <p:nvPr/>
        </p:nvSpPr>
        <p:spPr>
          <a:xfrm>
            <a:off x="970856" y="6337614"/>
            <a:ext cx="8023219" cy="289564"/>
          </a:xfrm>
          <a:prstGeom prst="rect">
            <a:avLst/>
          </a:prstGeom>
          <a:noFill/>
        </p:spPr>
        <p:txBody>
          <a:bodyPr wrap="square" lIns="36000" rIns="36000" rtlCol="0">
            <a:noAutofit/>
          </a:bodyPr>
          <a:p>
            <a:r>
              <a:rPr lang="zh-CN" altLang="en-US" sz="1200" dirty="0">
                <a:solidFill>
                  <a:srgbClr val="000000"/>
                </a:solidFill>
              </a:rPr>
              <a:t>注：建议某大型集团为总体解决方案实施设立有实力的战略合作伙伴，对项目群进行统一协调管理</a:t>
            </a:r>
            <a:endParaRPr lang="en-US" sz="1200" dirty="0">
              <a:solidFill>
                <a:srgbClr val="000000"/>
              </a:solidFill>
            </a:endParaRPr>
          </a:p>
        </p:txBody>
      </p:sp>
      <p:sp>
        <p:nvSpPr>
          <p:cNvPr id="1052056" name="矩形 90"/>
          <p:cNvSpPr>
            <a:spLocks noChangeArrowheads="1"/>
          </p:cNvSpPr>
          <p:nvPr/>
        </p:nvSpPr>
        <p:spPr bwMode="auto">
          <a:xfrm>
            <a:off x="8927016" y="1442765"/>
            <a:ext cx="684000" cy="288147"/>
          </a:xfrm>
          <a:prstGeom prst="rect">
            <a:avLst/>
          </a:prstGeom>
          <a:solidFill>
            <a:schemeClr val="tx2"/>
          </a:solidFill>
          <a:ln w="6350">
            <a:solidFill>
              <a:srgbClr val="002060"/>
            </a:solidFill>
            <a:miter lim="800000"/>
          </a:ln>
          <a:effectLst>
            <a:outerShdw dist="38100" sx="1000" sy="1000" algn="tl" rotWithShape="0">
              <a:prstClr val="black"/>
            </a:outerShdw>
          </a:effectLst>
        </p:spPr>
        <p:txBody>
          <a:bodyPr lIns="45720" rIns="45720" anchor="ctr"/>
          <a:p>
            <a:pPr algn="ctr" eaLnBrk="0" hangingPunct="0"/>
            <a:r>
              <a:rPr lang="zh-CN" altLang="en-US" sz="1400" b="1" kern="0" dirty="0">
                <a:solidFill>
                  <a:srgbClr val="FFFFFF"/>
                </a:solidFill>
                <a:latin typeface="华文楷体" panose="02010600040101010101" pitchFamily="2" charset="-122"/>
                <a:cs typeface="微软雅黑" panose="020B0503020204020204" pitchFamily="34" charset="-122"/>
              </a:rPr>
              <a:t>专家组</a:t>
            </a:r>
            <a:endParaRPr lang="zh-CN" altLang="en-US" sz="1400" b="1" kern="0" dirty="0">
              <a:solidFill>
                <a:srgbClr val="FFFFFF"/>
              </a:solidFill>
              <a:latin typeface="华文楷体" panose="02010600040101010101" pitchFamily="2" charset="-122"/>
              <a:cs typeface="微软雅黑" panose="020B0503020204020204" pitchFamily="34" charset="-122"/>
            </a:endParaRPr>
          </a:p>
        </p:txBody>
      </p:sp>
      <p:sp>
        <p:nvSpPr>
          <p:cNvPr id="1052057" name="Rectangle 84"/>
          <p:cNvSpPr>
            <a:spLocks noChangeArrowheads="1"/>
          </p:cNvSpPr>
          <p:nvPr/>
        </p:nvSpPr>
        <p:spPr bwMode="auto">
          <a:xfrm>
            <a:off x="8927016" y="1743987"/>
            <a:ext cx="684000" cy="869104"/>
          </a:xfrm>
          <a:prstGeom prst="rect">
            <a:avLst/>
          </a:prstGeom>
          <a:solidFill>
            <a:srgbClr val="FFFFFF"/>
          </a:solidFill>
          <a:ln w="9525" algn="ctr">
            <a:solidFill>
              <a:schemeClr val="tx2"/>
            </a:solidFill>
            <a:round/>
          </a:ln>
        </p:spPr>
        <p:txBody>
          <a:bodyPr lIns="0" tIns="0" rIns="0" bIns="0" anchor="ctr"/>
          <a:p>
            <a:pPr algn="ctr" eaLnBrk="0" hangingPunct="0"/>
            <a:r>
              <a:rPr lang="zh-CN" altLang="en-US" sz="1100" kern="0" dirty="0">
                <a:solidFill>
                  <a:srgbClr val="000000"/>
                </a:solidFill>
                <a:latin typeface="华文楷体" panose="02010600040101010101" pitchFamily="2" charset="-122"/>
              </a:rPr>
              <a:t>内部专家</a:t>
            </a:r>
            <a:endParaRPr lang="en-US" altLang="zh-CN" sz="1100" kern="0" dirty="0">
              <a:solidFill>
                <a:srgbClr val="000000"/>
              </a:solidFill>
              <a:latin typeface="华文楷体" panose="02010600040101010101" pitchFamily="2" charset="-122"/>
            </a:endParaRPr>
          </a:p>
          <a:p>
            <a:pPr algn="ctr" eaLnBrk="0" hangingPunct="0"/>
            <a:r>
              <a:rPr lang="zh-CN" altLang="en-US" sz="1100" kern="0" dirty="0">
                <a:solidFill>
                  <a:srgbClr val="000000"/>
                </a:solidFill>
                <a:latin typeface="华文楷体" panose="02010600040101010101" pitchFamily="2" charset="-122"/>
              </a:rPr>
              <a:t>外部专家</a:t>
            </a:r>
            <a:endParaRPr lang="en-US" altLang="zh-CN" sz="1100" kern="0" dirty="0">
              <a:solidFill>
                <a:srgbClr val="000000"/>
              </a:solidFill>
              <a:latin typeface="华文楷体" panose="02010600040101010101" pitchFamily="2" charset="-122"/>
            </a:endParaRPr>
          </a:p>
        </p:txBody>
      </p:sp>
      <p:cxnSp>
        <p:nvCxnSpPr>
          <p:cNvPr id="3146287" name="Straight Connector 6"/>
          <p:cNvCxnSpPr/>
          <p:nvPr/>
        </p:nvCxnSpPr>
        <p:spPr>
          <a:xfrm>
            <a:off x="2532832" y="1331336"/>
            <a:ext cx="4860000" cy="0"/>
          </a:xfrm>
          <a:prstGeom prst="line">
            <a:avLst/>
          </a:prstGeom>
          <a:ln>
            <a:tailEnd type="none"/>
          </a:ln>
        </p:spPr>
        <p:style>
          <a:lnRef idx="1">
            <a:schemeClr val="dk1"/>
          </a:lnRef>
          <a:fillRef idx="0">
            <a:schemeClr val="dk1"/>
          </a:fillRef>
          <a:effectRef idx="0">
            <a:schemeClr val="dk1"/>
          </a:effectRef>
          <a:fontRef idx="minor">
            <a:schemeClr val="tx1"/>
          </a:fontRef>
        </p:style>
      </p:cxnSp>
      <p:cxnSp>
        <p:nvCxnSpPr>
          <p:cNvPr id="3146288" name="直接连接符 130"/>
          <p:cNvCxnSpPr>
            <a:cxnSpLocks noChangeShapeType="1"/>
          </p:cNvCxnSpPr>
          <p:nvPr/>
        </p:nvCxnSpPr>
        <p:spPr bwMode="auto">
          <a:xfrm>
            <a:off x="2532832" y="1331336"/>
            <a:ext cx="0" cy="126000"/>
          </a:xfrm>
          <a:prstGeom prst="line">
            <a:avLst/>
          </a:prstGeom>
          <a:noFill/>
          <a:ln w="9525" algn="ctr">
            <a:solidFill>
              <a:srgbClr val="000000"/>
            </a:solidFill>
            <a:round/>
          </a:ln>
        </p:spPr>
      </p:cxnSp>
      <p:cxnSp>
        <p:nvCxnSpPr>
          <p:cNvPr id="3146289" name="直接连接符 130"/>
          <p:cNvCxnSpPr>
            <a:cxnSpLocks noChangeShapeType="1"/>
          </p:cNvCxnSpPr>
          <p:nvPr/>
        </p:nvCxnSpPr>
        <p:spPr bwMode="auto">
          <a:xfrm>
            <a:off x="7392832" y="1331336"/>
            <a:ext cx="0" cy="126000"/>
          </a:xfrm>
          <a:prstGeom prst="line">
            <a:avLst/>
          </a:prstGeom>
          <a:noFill/>
          <a:ln w="9525" algn="ctr">
            <a:solidFill>
              <a:srgbClr val="000000"/>
            </a:solidFill>
            <a:round/>
          </a:ln>
        </p:spPr>
      </p:cxnSp>
      <p:sp>
        <p:nvSpPr>
          <p:cNvPr id="1052058" name="Rectangle 54"/>
          <p:cNvSpPr>
            <a:spLocks noChangeArrowheads="1"/>
          </p:cNvSpPr>
          <p:nvPr/>
        </p:nvSpPr>
        <p:spPr bwMode="auto">
          <a:xfrm>
            <a:off x="5069460" y="1448741"/>
            <a:ext cx="3600000" cy="216000"/>
          </a:xfrm>
          <a:prstGeom prst="rect">
            <a:avLst/>
          </a:prstGeom>
          <a:solidFill>
            <a:schemeClr val="tx2"/>
          </a:solidFill>
          <a:ln w="6350">
            <a:solidFill>
              <a:srgbClr val="002060"/>
            </a:solidFill>
            <a:miter lim="800000"/>
          </a:ln>
          <a:effectLst>
            <a:outerShdw dist="38100" sx="1000" sy="1000" algn="tl" rotWithShape="0">
              <a:prstClr val="black"/>
            </a:outerShdw>
          </a:effectLst>
        </p:spPr>
        <p:txBody>
          <a:bodyPr lIns="45720" rIns="45720" anchor="ctr"/>
          <a:p>
            <a:pPr algn="ctr" eaLnBrk="0" hangingPunct="0"/>
            <a:r>
              <a:rPr lang="zh-CN" altLang="en-GB" sz="1400" b="1" kern="0" dirty="0">
                <a:solidFill>
                  <a:srgbClr val="FFFFFF"/>
                </a:solidFill>
                <a:latin typeface="华文楷体" panose="02010600040101010101" pitchFamily="2" charset="-122"/>
                <a:cs typeface="微软雅黑" panose="020B0503020204020204" pitchFamily="34" charset="-122"/>
              </a:rPr>
              <a:t>项目</a:t>
            </a:r>
            <a:r>
              <a:rPr lang="zh-CN" altLang="en-US" sz="1400" b="1" kern="0" dirty="0">
                <a:solidFill>
                  <a:srgbClr val="FFFFFF"/>
                </a:solidFill>
                <a:latin typeface="华文楷体" panose="02010600040101010101" pitchFamily="2" charset="-122"/>
                <a:cs typeface="微软雅黑" panose="020B0503020204020204" pitchFamily="34" charset="-122"/>
              </a:rPr>
              <a:t>群管理</a:t>
            </a:r>
            <a:r>
              <a:rPr lang="zh-CN" altLang="en-GB" sz="1400" b="1" kern="0" dirty="0">
                <a:solidFill>
                  <a:srgbClr val="FFFFFF"/>
                </a:solidFill>
                <a:latin typeface="华文楷体" panose="02010600040101010101" pitchFamily="2" charset="-122"/>
                <a:cs typeface="微软雅黑" panose="020B0503020204020204" pitchFamily="34" charset="-122"/>
              </a:rPr>
              <a:t>办公室</a:t>
            </a:r>
            <a:endParaRPr lang="zh-CN" altLang="en-GB" sz="1400" b="1" kern="0" dirty="0">
              <a:solidFill>
                <a:srgbClr val="FFFFFF"/>
              </a:solidFill>
              <a:latin typeface="华文楷体" panose="02010600040101010101" pitchFamily="2" charset="-122"/>
              <a:cs typeface="微软雅黑" panose="020B0503020204020204" pitchFamily="34" charset="-122"/>
            </a:endParaRPr>
          </a:p>
        </p:txBody>
      </p:sp>
      <p:sp>
        <p:nvSpPr>
          <p:cNvPr id="1052059" name="Rectangle 55"/>
          <p:cNvSpPr>
            <a:spLocks noChangeArrowheads="1"/>
          </p:cNvSpPr>
          <p:nvPr/>
        </p:nvSpPr>
        <p:spPr bwMode="auto">
          <a:xfrm>
            <a:off x="5075016" y="1700742"/>
            <a:ext cx="3600000" cy="4675916"/>
          </a:xfrm>
          <a:prstGeom prst="rect">
            <a:avLst/>
          </a:prstGeom>
          <a:solidFill>
            <a:srgbClr val="FFFFFF"/>
          </a:solidFill>
          <a:ln w="28575">
            <a:solidFill>
              <a:schemeClr val="tx2"/>
            </a:solidFill>
            <a:prstDash val="solid"/>
            <a:miter lim="800000"/>
          </a:ln>
          <a:effectLst>
            <a:outerShdw dist="38100" sx="999" sy="999" algn="tl" rotWithShape="0">
              <a:srgbClr val="000000"/>
            </a:outerShdw>
          </a:effectLst>
        </p:spPr>
        <p:txBody>
          <a:bodyPr lIns="108000" rIns="45720"/>
          <a:p>
            <a:pPr marL="101600" indent="-101600" eaLnBrk="0" fontAlgn="base" hangingPunct="0">
              <a:spcBef>
                <a:spcPct val="20000"/>
              </a:spcBef>
              <a:spcAft>
                <a:spcPct val="0"/>
              </a:spcAft>
              <a:buClr>
                <a:srgbClr val="006699"/>
              </a:buClr>
            </a:pPr>
            <a:endParaRPr lang="en-US" altLang="zh-CN" sz="1200" dirty="0">
              <a:solidFill>
                <a:srgbClr val="000000"/>
              </a:solidFill>
              <a:latin typeface="华文楷体" panose="02010600040101010101" pitchFamily="2" charset="-122"/>
            </a:endParaRPr>
          </a:p>
        </p:txBody>
      </p:sp>
      <p:sp>
        <p:nvSpPr>
          <p:cNvPr id="1052060" name="Rectangle 6"/>
          <p:cNvSpPr>
            <a:spLocks noChangeArrowheads="1"/>
          </p:cNvSpPr>
          <p:nvPr/>
        </p:nvSpPr>
        <p:spPr bwMode="auto">
          <a:xfrm>
            <a:off x="679071" y="1691859"/>
            <a:ext cx="4118250" cy="4684799"/>
          </a:xfrm>
          <a:prstGeom prst="rect">
            <a:avLst/>
          </a:prstGeom>
          <a:solidFill>
            <a:srgbClr val="FFFFFF"/>
          </a:solidFill>
          <a:ln w="28575">
            <a:solidFill>
              <a:schemeClr val="tx2"/>
            </a:solidFill>
            <a:prstDash val="solid"/>
            <a:miter lim="800000"/>
          </a:ln>
          <a:effectLst>
            <a:outerShdw dist="38100" sx="999" sy="999" algn="tl" rotWithShape="0">
              <a:srgbClr val="000000"/>
            </a:outerShdw>
          </a:effectLst>
        </p:spPr>
        <p:txBody>
          <a:bodyPr lIns="108000" rIns="45720"/>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zh-CN" altLang="en-GB" sz="1200" dirty="0">
              <a:solidFill>
                <a:srgbClr val="000000"/>
              </a:solidFill>
              <a:latin typeface="华文楷体" panose="02010600040101010101" pitchFamily="2" charset="-122"/>
              <a:ea typeface="华文楷体" panose="02010600040101010101" pitchFamily="2" charset="-122"/>
            </a:endParaRPr>
          </a:p>
        </p:txBody>
      </p:sp>
      <p:sp>
        <p:nvSpPr>
          <p:cNvPr id="1052061" name="Rectangle 4"/>
          <p:cNvSpPr>
            <a:spLocks noChangeArrowheads="1"/>
          </p:cNvSpPr>
          <p:nvPr/>
        </p:nvSpPr>
        <p:spPr bwMode="auto">
          <a:xfrm>
            <a:off x="679071" y="1450284"/>
            <a:ext cx="4140000" cy="216000"/>
          </a:xfrm>
          <a:prstGeom prst="rect">
            <a:avLst/>
          </a:prstGeom>
          <a:solidFill>
            <a:schemeClr val="tx2"/>
          </a:solidFill>
          <a:ln w="6350">
            <a:noFill/>
            <a:miter lim="800000"/>
          </a:ln>
          <a:effectLst>
            <a:outerShdw dist="38100" sx="1000" sy="1000" algn="tl" rotWithShape="0">
              <a:prstClr val="black"/>
            </a:outerShdw>
          </a:effectLst>
        </p:spPr>
        <p:txBody>
          <a:bodyPr lIns="45720" rIns="45720" anchor="ctr"/>
          <a:p>
            <a:pPr algn="ctr" eaLnBrk="0" hangingPunct="0"/>
            <a:r>
              <a:rPr lang="zh-CN" altLang="en-US" sz="1400" b="1" kern="0" dirty="0">
                <a:solidFill>
                  <a:srgbClr val="FFFFFF"/>
                </a:solidFill>
                <a:latin typeface="华文楷体" panose="02010600040101010101" pitchFamily="2" charset="-122"/>
              </a:rPr>
              <a:t>业务变革组</a:t>
            </a:r>
            <a:endParaRPr lang="zh-CN" altLang="en-GB" sz="1400" b="1" kern="0" dirty="0">
              <a:solidFill>
                <a:srgbClr val="FFFFFF"/>
              </a:solidFill>
              <a:latin typeface="华文楷体" panose="02010600040101010101" pitchFamily="2" charset="-122"/>
            </a:endParaRPr>
          </a:p>
        </p:txBody>
      </p:sp>
      <p:sp>
        <p:nvSpPr>
          <p:cNvPr id="1052062" name="矩形 87"/>
          <p:cNvSpPr>
            <a:spLocks noChangeArrowheads="1"/>
          </p:cNvSpPr>
          <p:nvPr/>
        </p:nvSpPr>
        <p:spPr bwMode="auto">
          <a:xfrm>
            <a:off x="2769625" y="1803488"/>
            <a:ext cx="1908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项目管理组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63" name="矩形 88"/>
          <p:cNvSpPr>
            <a:spLocks noChangeArrowheads="1"/>
          </p:cNvSpPr>
          <p:nvPr/>
        </p:nvSpPr>
        <p:spPr bwMode="auto">
          <a:xfrm>
            <a:off x="1763361" y="1803487"/>
            <a:ext cx="864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财务组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64" name="矩形 89"/>
          <p:cNvSpPr>
            <a:spLocks noChangeArrowheads="1"/>
          </p:cNvSpPr>
          <p:nvPr/>
        </p:nvSpPr>
        <p:spPr bwMode="auto">
          <a:xfrm>
            <a:off x="2599745" y="2161531"/>
            <a:ext cx="900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物资组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65" name="矩形 96"/>
          <p:cNvSpPr>
            <a:spLocks noChangeArrowheads="1"/>
          </p:cNvSpPr>
          <p:nvPr/>
        </p:nvSpPr>
        <p:spPr bwMode="auto">
          <a:xfrm>
            <a:off x="806278" y="2161531"/>
            <a:ext cx="792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市场组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66" name="矩形 88"/>
          <p:cNvSpPr>
            <a:spLocks noChangeArrowheads="1"/>
          </p:cNvSpPr>
          <p:nvPr/>
        </p:nvSpPr>
        <p:spPr bwMode="auto">
          <a:xfrm>
            <a:off x="770691" y="1797174"/>
            <a:ext cx="864000" cy="257369"/>
          </a:xfrm>
          <a:prstGeom prst="rect">
            <a:avLst/>
          </a:prstGeom>
          <a:solidFill>
            <a:srgbClr val="F2F2F2"/>
          </a:solidFill>
          <a:ln>
            <a:noFill/>
          </a:ln>
          <a:effectLst>
            <a:outerShdw blurRad="50800" dist="38100" dir="2700000" algn="tl" rotWithShape="0">
              <a:prstClr val="black">
                <a:alpha val="40000"/>
              </a:prstClr>
            </a:outerShdw>
          </a:effectLst>
        </p:spPr>
        <p:txBody>
          <a:bodyPr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人力组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67" name="Rectangle 81"/>
          <p:cNvSpPr>
            <a:spLocks noChangeArrowheads="1"/>
          </p:cNvSpPr>
          <p:nvPr/>
        </p:nvSpPr>
        <p:spPr bwMode="auto">
          <a:xfrm>
            <a:off x="770691" y="2483216"/>
            <a:ext cx="3906934" cy="1452435"/>
          </a:xfrm>
          <a:prstGeom prst="rect">
            <a:avLst/>
          </a:prstGeom>
          <a:solidFill>
            <a:srgbClr val="FFFFFF"/>
          </a:solid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a:p>
            <a:r>
              <a:rPr lang="zh-CN" altLang="en-US" sz="1100" kern="0" dirty="0">
                <a:solidFill>
                  <a:srgbClr val="000000"/>
                </a:solidFill>
                <a:latin typeface="华文楷体" panose="02010600040101010101" pitchFamily="2" charset="-122"/>
                <a:cs typeface="微软雅黑" panose="020B0503020204020204" pitchFamily="34" charset="-122"/>
              </a:rPr>
              <a:t>  组长：</a:t>
            </a:r>
            <a:endParaRPr lang="en-US" altLang="zh-CN" sz="1100" kern="0" dirty="0">
              <a:solidFill>
                <a:srgbClr val="000000"/>
              </a:solidFill>
              <a:latin typeface="华文楷体" panose="02010600040101010101" pitchFamily="2" charset="-122"/>
              <a:cs typeface="微软雅黑" panose="020B0503020204020204" pitchFamily="34" charset="-122"/>
            </a:endParaRPr>
          </a:p>
          <a:p>
            <a:pPr marL="628650" lvl="1" indent="-171450">
              <a:buFont typeface="Arial" panose="020B0604020202020204" pitchFamily="34" charset="0"/>
              <a:buChar char="•"/>
            </a:pPr>
            <a:r>
              <a:rPr lang="zh-CN" altLang="en-US" sz="1100" kern="0" dirty="0">
                <a:solidFill>
                  <a:srgbClr val="000000"/>
                </a:solidFill>
                <a:latin typeface="华文楷体" panose="02010600040101010101" pitchFamily="2" charset="-122"/>
                <a:cs typeface="微软雅黑" panose="020B0503020204020204" pitchFamily="34" charset="-122"/>
              </a:rPr>
              <a:t>协调各业务线</a:t>
            </a:r>
            <a:r>
              <a:rPr lang="zh-CN" altLang="en-US" sz="1100" dirty="0"/>
              <a:t>确定本条线的业务模板，领导和推动业务优化和变革</a:t>
            </a:r>
            <a:endParaRPr lang="en-US" altLang="zh-CN" sz="1100" dirty="0"/>
          </a:p>
          <a:p>
            <a:r>
              <a:rPr lang="zh-CN" altLang="en-US" sz="1100" dirty="0"/>
              <a:t>  组员：</a:t>
            </a:r>
            <a:endParaRPr lang="en-US" altLang="zh-CN" sz="1100" dirty="0"/>
          </a:p>
          <a:p>
            <a:pPr marL="742950" lvl="1" indent="-285750">
              <a:buFont typeface="Arial" panose="020B0604020202020204" pitchFamily="34" charset="0"/>
              <a:buChar char="•"/>
            </a:pPr>
            <a:r>
              <a:rPr lang="zh-CN" altLang="en-US" sz="1100" dirty="0"/>
              <a:t>起草和制定本条线的业务模板</a:t>
            </a:r>
            <a:endParaRPr lang="en-US" altLang="zh-CN" sz="1100" dirty="0"/>
          </a:p>
          <a:p>
            <a:pPr marL="742950" lvl="1" indent="-285750">
              <a:buFont typeface="Arial" panose="020B0604020202020204" pitchFamily="34" charset="0"/>
              <a:buChar char="•"/>
            </a:pPr>
            <a:r>
              <a:rPr lang="zh-CN" altLang="en-US" sz="1100" dirty="0"/>
              <a:t>确认各信息化业务模块的流程和需求，主导本条线的信息化项目实施，完成和业务相关的决策</a:t>
            </a:r>
            <a:endParaRPr lang="en-US" altLang="zh-CN" sz="1100" dirty="0"/>
          </a:p>
          <a:p>
            <a:pPr marL="742950" lvl="1" indent="-285750">
              <a:buFont typeface="Arial" panose="020B0604020202020204" pitchFamily="34" charset="0"/>
              <a:buChar char="•"/>
            </a:pPr>
            <a:r>
              <a:rPr lang="zh-CN" altLang="en-US" sz="1100" dirty="0"/>
              <a:t>配合分析信息化业务收益</a:t>
            </a:r>
            <a:endParaRPr lang="zh-CN" altLang="en-US" sz="1100" kern="0" dirty="0">
              <a:solidFill>
                <a:srgbClr val="000000"/>
              </a:solidFill>
              <a:latin typeface="华文楷体" panose="02010600040101010101" pitchFamily="2" charset="-122"/>
            </a:endParaRPr>
          </a:p>
          <a:p>
            <a:pPr algn="ctr" eaLnBrk="0" hangingPunct="0"/>
            <a:endParaRPr lang="en-US" altLang="zh-CN" sz="1100" kern="0" dirty="0">
              <a:solidFill>
                <a:srgbClr val="000000"/>
              </a:solidFill>
              <a:latin typeface="华文楷体" panose="02010600040101010101" pitchFamily="2" charset="-122"/>
            </a:endParaRPr>
          </a:p>
        </p:txBody>
      </p:sp>
      <p:sp>
        <p:nvSpPr>
          <p:cNvPr id="1052068" name="Rectangle 72"/>
          <p:cNvSpPr/>
          <p:nvPr/>
        </p:nvSpPr>
        <p:spPr>
          <a:xfrm>
            <a:off x="5386906" y="3935651"/>
            <a:ext cx="3025457" cy="205288"/>
          </a:xfrm>
          <a:prstGeom prst="rect">
            <a:avLst/>
          </a:prstGeom>
          <a:solidFill>
            <a:srgbClr val="F2F2F2"/>
          </a:solidFill>
          <a:ln w="12700">
            <a:solidFill>
              <a:schemeClr val="tx1"/>
            </a:solidFill>
            <a:prstDash val="dash"/>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100" dirty="0">
                <a:solidFill>
                  <a:srgbClr val="000000"/>
                </a:solidFill>
                <a:latin typeface="华文楷体" panose="02010600040101010101" pitchFamily="2" charset="-122"/>
              </a:rPr>
              <a:t>战略合作伙伴提供的实施管理服务*</a:t>
            </a:r>
            <a:endParaRPr lang="en-US" sz="1100" dirty="0">
              <a:solidFill>
                <a:srgbClr val="000000"/>
              </a:solidFill>
            </a:endParaRPr>
          </a:p>
        </p:txBody>
      </p:sp>
      <p:cxnSp>
        <p:nvCxnSpPr>
          <p:cNvPr id="3146290" name="Straight Connector 32"/>
          <p:cNvCxnSpPr/>
          <p:nvPr/>
        </p:nvCxnSpPr>
        <p:spPr>
          <a:xfrm flipV="1">
            <a:off x="8675016" y="2197057"/>
            <a:ext cx="252000" cy="0"/>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052069" name="Rectangle 35"/>
          <p:cNvSpPr/>
          <p:nvPr/>
        </p:nvSpPr>
        <p:spPr>
          <a:xfrm>
            <a:off x="390002" y="4245470"/>
            <a:ext cx="8451430" cy="2063850"/>
          </a:xfrm>
          <a:prstGeom prst="rect">
            <a:avLst/>
          </a:prstGeom>
          <a:solidFill>
            <a:schemeClr val="bg1"/>
          </a:solidFill>
          <a:ln w="9525">
            <a:solidFill>
              <a:schemeClr val="tx2"/>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070" name="矩形 88"/>
          <p:cNvSpPr>
            <a:spLocks noChangeArrowheads="1"/>
          </p:cNvSpPr>
          <p:nvPr/>
        </p:nvSpPr>
        <p:spPr bwMode="auto">
          <a:xfrm>
            <a:off x="4124490" y="4298848"/>
            <a:ext cx="1303809"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non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营销服务平台项目</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71" name="Rectangle 81"/>
          <p:cNvSpPr>
            <a:spLocks noChangeArrowheads="1"/>
          </p:cNvSpPr>
          <p:nvPr/>
        </p:nvSpPr>
        <p:spPr bwMode="auto">
          <a:xfrm>
            <a:off x="4124490" y="4584681"/>
            <a:ext cx="1303809" cy="1693344"/>
          </a:xfrm>
          <a:prstGeom prst="rect">
            <a:avLst/>
          </a:prstGeom>
          <a:solidFill>
            <a:srgbClr val="FFFFFF"/>
          </a:solid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p:txBody>
      </p:sp>
      <p:sp>
        <p:nvSpPr>
          <p:cNvPr id="1052072" name="矩形 88"/>
          <p:cNvSpPr>
            <a:spLocks noChangeArrowheads="1"/>
          </p:cNvSpPr>
          <p:nvPr/>
        </p:nvSpPr>
        <p:spPr bwMode="auto">
          <a:xfrm>
            <a:off x="5532385" y="4298848"/>
            <a:ext cx="900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主数据项目</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73" name="Rectangle 81"/>
          <p:cNvSpPr>
            <a:spLocks noChangeArrowheads="1"/>
          </p:cNvSpPr>
          <p:nvPr/>
        </p:nvSpPr>
        <p:spPr bwMode="auto">
          <a:xfrm>
            <a:off x="5537781" y="4584681"/>
            <a:ext cx="900000" cy="1693344"/>
          </a:xfrm>
          <a:prstGeom prst="rect">
            <a:avLst/>
          </a:prstGeom>
          <a:solidFill>
            <a:srgbClr val="FFFFFF"/>
          </a:solid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p:txBody>
      </p:sp>
      <p:sp>
        <p:nvSpPr>
          <p:cNvPr id="1052074" name="Rectangle 6"/>
          <p:cNvSpPr>
            <a:spLocks noChangeArrowheads="1"/>
          </p:cNvSpPr>
          <p:nvPr/>
        </p:nvSpPr>
        <p:spPr bwMode="auto">
          <a:xfrm>
            <a:off x="1019055" y="4759001"/>
            <a:ext cx="7462337" cy="252000"/>
          </a:xfrm>
          <a:prstGeom prst="rect">
            <a:avLst/>
          </a:prstGeom>
          <a:noFill/>
          <a:ln w="6350">
            <a:solidFill>
              <a:schemeClr val="tx2"/>
            </a:solidFill>
            <a:prstDash val="dash"/>
            <a:miter lim="800000"/>
          </a:ln>
          <a:effectLst>
            <a:outerShdw dist="38100" sx="999" sy="999" algn="tl" rotWithShape="0">
              <a:srgbClr val="000000"/>
            </a:outerShdw>
          </a:effectLst>
        </p:spPr>
        <p:txBody>
          <a:bodyPr lIns="108000" rIns="45720"/>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zh-CN" altLang="en-GB" sz="1200" dirty="0">
              <a:solidFill>
                <a:srgbClr val="000000"/>
              </a:solidFill>
              <a:latin typeface="华文楷体" panose="02010600040101010101" pitchFamily="2" charset="-122"/>
              <a:ea typeface="华文楷体" panose="02010600040101010101" pitchFamily="2" charset="-122"/>
            </a:endParaRPr>
          </a:p>
        </p:txBody>
      </p:sp>
      <p:sp>
        <p:nvSpPr>
          <p:cNvPr id="1052075" name="TextBox 86"/>
          <p:cNvSpPr txBox="1"/>
          <p:nvPr/>
        </p:nvSpPr>
        <p:spPr>
          <a:xfrm>
            <a:off x="1054289" y="4742952"/>
            <a:ext cx="696270" cy="234972"/>
          </a:xfrm>
          <a:prstGeom prst="rect">
            <a:avLst/>
          </a:prstGeom>
          <a:noFill/>
        </p:spPr>
        <p:txBody>
          <a:bodyPr wrap="square" lIns="36000" rIns="36000" rtlCol="0">
            <a:noAutofit/>
          </a:bodyPr>
          <a:p>
            <a:r>
              <a:rPr lang="zh-CN" altLang="en-US" sz="1200" dirty="0">
                <a:solidFill>
                  <a:srgbClr val="000000"/>
                </a:solidFill>
              </a:rPr>
              <a:t>总部</a:t>
            </a:r>
            <a:endParaRPr lang="en-US" sz="1200" dirty="0">
              <a:solidFill>
                <a:srgbClr val="000000"/>
              </a:solidFill>
            </a:endParaRPr>
          </a:p>
        </p:txBody>
      </p:sp>
      <p:sp>
        <p:nvSpPr>
          <p:cNvPr id="1052076" name="Rectangle 6"/>
          <p:cNvSpPr>
            <a:spLocks noChangeArrowheads="1"/>
          </p:cNvSpPr>
          <p:nvPr/>
        </p:nvSpPr>
        <p:spPr bwMode="auto">
          <a:xfrm>
            <a:off x="1030138" y="5121075"/>
            <a:ext cx="7462337" cy="252000"/>
          </a:xfrm>
          <a:prstGeom prst="rect">
            <a:avLst/>
          </a:prstGeom>
          <a:noFill/>
          <a:ln w="6350">
            <a:solidFill>
              <a:schemeClr val="tx2"/>
            </a:solidFill>
            <a:prstDash val="dash"/>
            <a:miter lim="800000"/>
          </a:ln>
          <a:effectLst>
            <a:outerShdw dist="38100" sx="999" sy="999" algn="tl" rotWithShape="0">
              <a:srgbClr val="000000"/>
            </a:outerShdw>
          </a:effectLst>
        </p:spPr>
        <p:txBody>
          <a:bodyPr lIns="108000" rIns="45720"/>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zh-CN" altLang="en-GB" sz="1200" dirty="0">
              <a:solidFill>
                <a:srgbClr val="000000"/>
              </a:solidFill>
              <a:latin typeface="华文楷体" panose="02010600040101010101" pitchFamily="2" charset="-122"/>
              <a:ea typeface="华文楷体" panose="02010600040101010101" pitchFamily="2" charset="-122"/>
            </a:endParaRPr>
          </a:p>
        </p:txBody>
      </p:sp>
      <p:sp>
        <p:nvSpPr>
          <p:cNvPr id="1052077" name="TextBox 88"/>
          <p:cNvSpPr txBox="1"/>
          <p:nvPr/>
        </p:nvSpPr>
        <p:spPr>
          <a:xfrm>
            <a:off x="1054289" y="5106327"/>
            <a:ext cx="696270" cy="234972"/>
          </a:xfrm>
          <a:prstGeom prst="rect">
            <a:avLst/>
          </a:prstGeom>
          <a:noFill/>
        </p:spPr>
        <p:txBody>
          <a:bodyPr wrap="square" lIns="36000" rIns="36000" rtlCol="0">
            <a:noAutofit/>
          </a:bodyPr>
          <a:p>
            <a:r>
              <a:rPr lang="zh-CN" altLang="en-US" sz="1200" dirty="0">
                <a:solidFill>
                  <a:srgbClr val="000000"/>
                </a:solidFill>
              </a:rPr>
              <a:t>锅炉</a:t>
            </a:r>
            <a:endParaRPr lang="en-US" sz="1200" dirty="0">
              <a:solidFill>
                <a:srgbClr val="000000"/>
              </a:solidFill>
            </a:endParaRPr>
          </a:p>
        </p:txBody>
      </p:sp>
      <p:sp>
        <p:nvSpPr>
          <p:cNvPr id="1052078" name="Rectangle 6"/>
          <p:cNvSpPr>
            <a:spLocks noChangeArrowheads="1"/>
          </p:cNvSpPr>
          <p:nvPr/>
        </p:nvSpPr>
        <p:spPr bwMode="auto">
          <a:xfrm>
            <a:off x="1019055" y="5484390"/>
            <a:ext cx="7462337" cy="252000"/>
          </a:xfrm>
          <a:prstGeom prst="rect">
            <a:avLst/>
          </a:prstGeom>
          <a:noFill/>
          <a:ln w="6350">
            <a:solidFill>
              <a:schemeClr val="tx2"/>
            </a:solidFill>
            <a:prstDash val="dash"/>
            <a:miter lim="800000"/>
          </a:ln>
          <a:effectLst>
            <a:outerShdw dist="38100" sx="999" sy="999" algn="tl" rotWithShape="0">
              <a:srgbClr val="000000"/>
            </a:outerShdw>
          </a:effectLst>
        </p:spPr>
        <p:txBody>
          <a:bodyPr lIns="108000" rIns="45720"/>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zh-CN" altLang="en-GB" sz="1200" dirty="0">
              <a:solidFill>
                <a:srgbClr val="000000"/>
              </a:solidFill>
              <a:latin typeface="华文楷体" panose="02010600040101010101" pitchFamily="2" charset="-122"/>
              <a:ea typeface="华文楷体" panose="02010600040101010101" pitchFamily="2" charset="-122"/>
            </a:endParaRPr>
          </a:p>
        </p:txBody>
      </p:sp>
      <p:sp>
        <p:nvSpPr>
          <p:cNvPr id="1052079" name="TextBox 90"/>
          <p:cNvSpPr txBox="1"/>
          <p:nvPr/>
        </p:nvSpPr>
        <p:spPr>
          <a:xfrm>
            <a:off x="1054289" y="5468341"/>
            <a:ext cx="696270" cy="234972"/>
          </a:xfrm>
          <a:prstGeom prst="rect">
            <a:avLst/>
          </a:prstGeom>
          <a:noFill/>
        </p:spPr>
        <p:txBody>
          <a:bodyPr wrap="square" lIns="36000" rIns="36000" rtlCol="0">
            <a:noAutofit/>
          </a:bodyPr>
          <a:p>
            <a:r>
              <a:rPr lang="zh-CN" altLang="en-US" sz="1200" dirty="0">
                <a:solidFill>
                  <a:srgbClr val="000000"/>
                </a:solidFill>
              </a:rPr>
              <a:t>动装</a:t>
            </a:r>
            <a:endParaRPr lang="en-US" sz="1200" dirty="0">
              <a:solidFill>
                <a:srgbClr val="000000"/>
              </a:solidFill>
            </a:endParaRPr>
          </a:p>
        </p:txBody>
      </p:sp>
      <p:sp>
        <p:nvSpPr>
          <p:cNvPr id="1052080" name="Rectangle 95"/>
          <p:cNvSpPr/>
          <p:nvPr/>
        </p:nvSpPr>
        <p:spPr>
          <a:xfrm>
            <a:off x="4200627" y="4765959"/>
            <a:ext cx="240903" cy="1332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0000"/>
                </a:solidFill>
                <a:latin typeface="华文楷体" panose="02010600040101010101" pitchFamily="2" charset="-122"/>
              </a:rPr>
              <a:t>蒸汽发电组</a:t>
            </a:r>
            <a:endParaRPr lang="en-US" sz="1200" dirty="0">
              <a:solidFill>
                <a:srgbClr val="000000"/>
              </a:solidFill>
            </a:endParaRPr>
          </a:p>
        </p:txBody>
      </p:sp>
      <p:sp>
        <p:nvSpPr>
          <p:cNvPr id="1052081" name="Rectangle 96"/>
          <p:cNvSpPr/>
          <p:nvPr/>
        </p:nvSpPr>
        <p:spPr>
          <a:xfrm>
            <a:off x="4508348" y="4765959"/>
            <a:ext cx="240903" cy="1332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0000"/>
                </a:solidFill>
                <a:latin typeface="华文楷体" panose="02010600040101010101" pitchFamily="2" charset="-122"/>
              </a:rPr>
              <a:t>电站服务组</a:t>
            </a:r>
            <a:endParaRPr lang="en-US" sz="1200" dirty="0">
              <a:solidFill>
                <a:srgbClr val="000000"/>
              </a:solidFill>
            </a:endParaRPr>
          </a:p>
        </p:txBody>
      </p:sp>
      <p:sp>
        <p:nvSpPr>
          <p:cNvPr id="1052082" name="Rectangle 97"/>
          <p:cNvSpPr/>
          <p:nvPr/>
        </p:nvSpPr>
        <p:spPr>
          <a:xfrm>
            <a:off x="4816069" y="4765959"/>
            <a:ext cx="240903" cy="1332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0000"/>
                </a:solidFill>
                <a:latin typeface="华文楷体" panose="02010600040101010101" pitchFamily="2" charset="-122"/>
              </a:rPr>
              <a:t>核电组</a:t>
            </a:r>
            <a:endParaRPr lang="en-US" sz="1200" dirty="0">
              <a:solidFill>
                <a:srgbClr val="000000"/>
              </a:solidFill>
            </a:endParaRPr>
          </a:p>
        </p:txBody>
      </p:sp>
      <p:sp>
        <p:nvSpPr>
          <p:cNvPr id="1052083" name="Rectangle 98"/>
          <p:cNvSpPr/>
          <p:nvPr/>
        </p:nvSpPr>
        <p:spPr>
          <a:xfrm>
            <a:off x="5123789" y="4765959"/>
            <a:ext cx="240903" cy="1332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0000"/>
                </a:solidFill>
                <a:latin typeface="华文楷体" panose="02010600040101010101" pitchFamily="2" charset="-122"/>
              </a:rPr>
              <a:t>燃机组</a:t>
            </a:r>
            <a:endParaRPr lang="en-US" sz="1200" dirty="0">
              <a:solidFill>
                <a:srgbClr val="000000"/>
              </a:solidFill>
            </a:endParaRPr>
          </a:p>
        </p:txBody>
      </p:sp>
      <p:sp>
        <p:nvSpPr>
          <p:cNvPr id="1052084" name="矩形 88"/>
          <p:cNvSpPr>
            <a:spLocks noChangeArrowheads="1"/>
          </p:cNvSpPr>
          <p:nvPr/>
        </p:nvSpPr>
        <p:spPr bwMode="auto">
          <a:xfrm>
            <a:off x="6580911" y="4284377"/>
            <a:ext cx="912678"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none" lIns="36000" tIns="36000" rIns="36000" bIns="36000" anchor="ctr">
            <a:spAutoFit/>
          </a:bodyPr>
          <a:p>
            <a:pPr algn="ctr" eaLnBrk="0" fontAlgn="base" hangingPunct="0">
              <a:spcBef>
                <a:spcPct val="0"/>
              </a:spcBef>
              <a:spcAft>
                <a:spcPct val="0"/>
              </a:spcAft>
            </a:pPr>
            <a:r>
              <a:rPr lang="en-US" altLang="zh-CN" sz="1200" dirty="0">
                <a:solidFill>
                  <a:srgbClr val="000000"/>
                </a:solidFill>
                <a:latin typeface="华文楷体" panose="02010600040101010101" pitchFamily="2" charset="-122"/>
              </a:rPr>
              <a:t>OA</a:t>
            </a:r>
            <a:r>
              <a:rPr lang="zh-CN" altLang="en-US" sz="1200" dirty="0">
                <a:solidFill>
                  <a:srgbClr val="000000"/>
                </a:solidFill>
                <a:latin typeface="华文楷体" panose="02010600040101010101" pitchFamily="2" charset="-122"/>
              </a:rPr>
              <a:t>推广项目</a:t>
            </a:r>
            <a:endParaRPr lang="zh-CN" altLang="en-US" sz="1200" dirty="0">
              <a:solidFill>
                <a:srgbClr val="000000"/>
              </a:solidFill>
              <a:latin typeface="华文楷体" panose="02010600040101010101" pitchFamily="2" charset="-122"/>
            </a:endParaRPr>
          </a:p>
        </p:txBody>
      </p:sp>
      <p:sp>
        <p:nvSpPr>
          <p:cNvPr id="1052085" name="Rectangle 81"/>
          <p:cNvSpPr>
            <a:spLocks noChangeArrowheads="1"/>
          </p:cNvSpPr>
          <p:nvPr/>
        </p:nvSpPr>
        <p:spPr bwMode="auto">
          <a:xfrm>
            <a:off x="6599776" y="4570210"/>
            <a:ext cx="900000" cy="1705761"/>
          </a:xfrm>
          <a:prstGeom prst="rect">
            <a:avLst/>
          </a:prstGeom>
          <a:no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p:txBody>
      </p:sp>
      <p:sp>
        <p:nvSpPr>
          <p:cNvPr id="1052086" name="Rectangle 107"/>
          <p:cNvSpPr/>
          <p:nvPr/>
        </p:nvSpPr>
        <p:spPr>
          <a:xfrm>
            <a:off x="6601576" y="5140376"/>
            <a:ext cx="896400"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OA</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sp>
        <p:nvSpPr>
          <p:cNvPr id="1052087" name="Rectangle 108"/>
          <p:cNvSpPr/>
          <p:nvPr/>
        </p:nvSpPr>
        <p:spPr>
          <a:xfrm>
            <a:off x="6601576" y="5502390"/>
            <a:ext cx="896400"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OA</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sp>
        <p:nvSpPr>
          <p:cNvPr id="1052088" name="矩形 88"/>
          <p:cNvSpPr>
            <a:spLocks noChangeArrowheads="1"/>
          </p:cNvSpPr>
          <p:nvPr/>
        </p:nvSpPr>
        <p:spPr bwMode="auto">
          <a:xfrm>
            <a:off x="7628167" y="4312841"/>
            <a:ext cx="682903"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en-US" altLang="zh-CN" sz="1200" dirty="0">
                <a:solidFill>
                  <a:srgbClr val="000000"/>
                </a:solidFill>
                <a:latin typeface="华文楷体" panose="02010600040101010101" pitchFamily="2" charset="-122"/>
                <a:ea typeface="华文楷体" panose="02010600040101010101" pitchFamily="2" charset="-122"/>
              </a:rPr>
              <a:t>…</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89" name="Rectangle 81"/>
          <p:cNvSpPr>
            <a:spLocks noChangeArrowheads="1"/>
          </p:cNvSpPr>
          <p:nvPr/>
        </p:nvSpPr>
        <p:spPr bwMode="auto">
          <a:xfrm>
            <a:off x="7679616" y="4595576"/>
            <a:ext cx="682903" cy="1693344"/>
          </a:xfrm>
          <a:prstGeom prst="rect">
            <a:avLst/>
          </a:prstGeom>
          <a:no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p:txBody>
      </p:sp>
      <p:sp>
        <p:nvSpPr>
          <p:cNvPr id="1052090" name="Rectangle 6"/>
          <p:cNvSpPr>
            <a:spLocks noChangeArrowheads="1"/>
          </p:cNvSpPr>
          <p:nvPr/>
        </p:nvSpPr>
        <p:spPr bwMode="auto">
          <a:xfrm>
            <a:off x="1019055" y="5867733"/>
            <a:ext cx="7462337" cy="252000"/>
          </a:xfrm>
          <a:prstGeom prst="rect">
            <a:avLst/>
          </a:prstGeom>
          <a:noFill/>
          <a:ln w="6350">
            <a:solidFill>
              <a:schemeClr val="tx2"/>
            </a:solidFill>
            <a:prstDash val="dash"/>
            <a:miter lim="800000"/>
          </a:ln>
          <a:effectLst>
            <a:outerShdw dist="38100" sx="999" sy="999" algn="tl" rotWithShape="0">
              <a:srgbClr val="000000"/>
            </a:outerShdw>
          </a:effectLst>
        </p:spPr>
        <p:txBody>
          <a:bodyPr lIns="108000" rIns="45720"/>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en-US" altLang="zh-CN" sz="1200" dirty="0">
              <a:solidFill>
                <a:srgbClr val="000000"/>
              </a:solidFill>
              <a:latin typeface="华文楷体" panose="02010600040101010101" pitchFamily="2" charset="-122"/>
              <a:ea typeface="华文楷体" panose="02010600040101010101" pitchFamily="2" charset="-122"/>
            </a:endParaRPr>
          </a:p>
          <a:p>
            <a:pPr marL="101600" indent="-101600" eaLnBrk="0" hangingPunct="0">
              <a:spcBef>
                <a:spcPct val="20000"/>
              </a:spcBef>
              <a:buClr>
                <a:srgbClr val="006699"/>
              </a:buClr>
            </a:pPr>
            <a:endParaRPr lang="zh-CN" altLang="en-GB" sz="1200" dirty="0">
              <a:solidFill>
                <a:srgbClr val="000000"/>
              </a:solidFill>
              <a:latin typeface="华文楷体" panose="02010600040101010101" pitchFamily="2" charset="-122"/>
              <a:ea typeface="华文楷体" panose="02010600040101010101" pitchFamily="2" charset="-122"/>
            </a:endParaRPr>
          </a:p>
        </p:txBody>
      </p:sp>
      <p:sp>
        <p:nvSpPr>
          <p:cNvPr id="1052091" name="TextBox 127"/>
          <p:cNvSpPr txBox="1"/>
          <p:nvPr/>
        </p:nvSpPr>
        <p:spPr>
          <a:xfrm>
            <a:off x="1088378" y="5826310"/>
            <a:ext cx="696270" cy="234972"/>
          </a:xfrm>
          <a:prstGeom prst="rect">
            <a:avLst/>
          </a:prstGeom>
          <a:noFill/>
        </p:spPr>
        <p:txBody>
          <a:bodyPr wrap="square" lIns="36000" rIns="36000" rtlCol="0">
            <a:noAutofit/>
          </a:bodyPr>
          <a:p>
            <a:r>
              <a:rPr lang="en-US" sz="1200" dirty="0">
                <a:solidFill>
                  <a:srgbClr val="000000"/>
                </a:solidFill>
              </a:rPr>
              <a:t>…</a:t>
            </a:r>
            <a:endParaRPr lang="en-US" sz="1200" dirty="0">
              <a:solidFill>
                <a:srgbClr val="000000"/>
              </a:solidFill>
            </a:endParaRPr>
          </a:p>
        </p:txBody>
      </p:sp>
      <p:sp>
        <p:nvSpPr>
          <p:cNvPr id="1052092" name="Rectangle 129"/>
          <p:cNvSpPr/>
          <p:nvPr/>
        </p:nvSpPr>
        <p:spPr>
          <a:xfrm>
            <a:off x="6601576" y="5885733"/>
            <a:ext cx="896400"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OA</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sp>
        <p:nvSpPr>
          <p:cNvPr id="1052093" name="Rectangle 99"/>
          <p:cNvSpPr/>
          <p:nvPr/>
        </p:nvSpPr>
        <p:spPr>
          <a:xfrm>
            <a:off x="5539581" y="4761472"/>
            <a:ext cx="896400" cy="1359208"/>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200" dirty="0">
                <a:solidFill>
                  <a:srgbClr val="000000"/>
                </a:solidFill>
                <a:latin typeface="华文楷体" panose="02010600040101010101" pitchFamily="2" charset="-122"/>
              </a:rPr>
              <a:t>主数据组</a:t>
            </a:r>
            <a:endParaRPr lang="en-US" sz="1200" dirty="0">
              <a:solidFill>
                <a:srgbClr val="000000"/>
              </a:solidFill>
            </a:endParaRPr>
          </a:p>
        </p:txBody>
      </p:sp>
      <p:sp>
        <p:nvSpPr>
          <p:cNvPr id="1052094" name="Rectangle 123"/>
          <p:cNvSpPr/>
          <p:nvPr/>
        </p:nvSpPr>
        <p:spPr>
          <a:xfrm>
            <a:off x="7689320" y="4764326"/>
            <a:ext cx="674999" cy="1350965"/>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400" dirty="0">
                <a:solidFill>
                  <a:srgbClr val="000000"/>
                </a:solidFill>
                <a:latin typeface="华文楷体" panose="02010600040101010101" pitchFamily="2" charset="-122"/>
              </a:rPr>
              <a:t>…</a:t>
            </a:r>
            <a:endParaRPr lang="en-US" sz="1400" dirty="0">
              <a:solidFill>
                <a:srgbClr val="000000"/>
              </a:solidFill>
            </a:endParaRPr>
          </a:p>
        </p:txBody>
      </p:sp>
      <p:sp>
        <p:nvSpPr>
          <p:cNvPr id="1052095" name="Rectangle 81"/>
          <p:cNvSpPr>
            <a:spLocks noChangeArrowheads="1"/>
          </p:cNvSpPr>
          <p:nvPr/>
        </p:nvSpPr>
        <p:spPr bwMode="auto">
          <a:xfrm>
            <a:off x="5300618" y="1775698"/>
            <a:ext cx="3174514" cy="2109068"/>
          </a:xfrm>
          <a:prstGeom prst="rect">
            <a:avLst/>
          </a:prstGeom>
          <a:solidFill>
            <a:srgbClr val="FFFFFF"/>
          </a:solidFill>
          <a:ln w="9525" algn="ctr">
            <a:solidFill>
              <a:schemeClr val="tx2"/>
            </a:solidFill>
            <a:round/>
          </a:ln>
        </p:spPr>
        <p:txBody>
          <a:bodyPr lIns="0" tIns="0" rIns="0" bIns="0" anchor="ctr"/>
          <a:p>
            <a:pPr>
              <a:lnSpc>
                <a:spcPct val="150000"/>
              </a:lnSpc>
            </a:pPr>
            <a:r>
              <a:rPr lang="zh-CN" altLang="en-US" sz="1200" kern="0" dirty="0">
                <a:solidFill>
                  <a:srgbClr val="000000"/>
                </a:solidFill>
                <a:latin typeface="华文楷体" panose="02010600040101010101" pitchFamily="2" charset="-122"/>
                <a:cs typeface="微软雅黑" panose="020B0503020204020204" pitchFamily="34" charset="-122"/>
              </a:rPr>
              <a:t>  主任：</a:t>
            </a:r>
            <a:endParaRPr lang="en-US" altLang="zh-CN" sz="1200" kern="0" dirty="0">
              <a:solidFill>
                <a:srgbClr val="000000"/>
              </a:solidFill>
              <a:latin typeface="华文楷体" panose="02010600040101010101" pitchFamily="2" charset="-122"/>
              <a:cs typeface="微软雅黑" panose="020B0503020204020204" pitchFamily="34" charset="-122"/>
            </a:endParaRPr>
          </a:p>
          <a:p>
            <a:pPr marL="628650" lvl="1" indent="-171450">
              <a:lnSpc>
                <a:spcPct val="150000"/>
              </a:lnSpc>
              <a:buFont typeface="Arial" panose="020B0604020202020204" pitchFamily="34" charset="0"/>
              <a:buChar char="•"/>
            </a:pPr>
            <a:r>
              <a:rPr lang="zh-CN" altLang="en-US" sz="1100" kern="0" dirty="0">
                <a:solidFill>
                  <a:srgbClr val="000000"/>
                </a:solidFill>
                <a:latin typeface="华文楷体" panose="02010600040101010101" pitchFamily="2" charset="-122"/>
                <a:cs typeface="微软雅黑" panose="020B0503020204020204" pitchFamily="34" charset="-122"/>
              </a:rPr>
              <a:t>领导项目群管理办公室对项目相关方和各项目进行协调，确保信息化项目有效实施</a:t>
            </a:r>
            <a:endParaRPr lang="en-US" altLang="zh-CN" sz="1100" kern="0" dirty="0">
              <a:solidFill>
                <a:srgbClr val="000000"/>
              </a:solidFill>
              <a:latin typeface="华文楷体" panose="02010600040101010101" pitchFamily="2" charset="-122"/>
              <a:cs typeface="微软雅黑" panose="020B0503020204020204" pitchFamily="34" charset="-122"/>
            </a:endParaRPr>
          </a:p>
          <a:p>
            <a:pPr>
              <a:lnSpc>
                <a:spcPct val="150000"/>
              </a:lnSpc>
            </a:pPr>
            <a:r>
              <a:rPr lang="zh-CN" altLang="en-US" sz="1200" kern="0" dirty="0">
                <a:solidFill>
                  <a:srgbClr val="000000"/>
                </a:solidFill>
                <a:latin typeface="华文楷体" panose="02010600040101010101" pitchFamily="2" charset="-122"/>
                <a:cs typeface="微软雅黑" panose="020B0503020204020204" pitchFamily="34" charset="-122"/>
              </a:rPr>
              <a:t>  副主任：</a:t>
            </a:r>
            <a:endParaRPr lang="en-US" altLang="zh-CN" sz="1200" kern="0" dirty="0">
              <a:solidFill>
                <a:srgbClr val="000000"/>
              </a:solidFill>
              <a:latin typeface="华文楷体" panose="02010600040101010101" pitchFamily="2" charset="-122"/>
              <a:cs typeface="微软雅黑" panose="020B0503020204020204" pitchFamily="34" charset="-122"/>
            </a:endParaRPr>
          </a:p>
          <a:p>
            <a:pPr marL="628650" lvl="1" indent="-171450">
              <a:lnSpc>
                <a:spcPct val="150000"/>
              </a:lnSpc>
              <a:buFont typeface="Arial" panose="020B0604020202020204" pitchFamily="34" charset="0"/>
              <a:buChar char="•"/>
            </a:pPr>
            <a:r>
              <a:rPr lang="zh-CN" altLang="en-US" sz="1200" kern="0" dirty="0">
                <a:solidFill>
                  <a:srgbClr val="000000"/>
                </a:solidFill>
                <a:latin typeface="华文楷体" panose="02010600040101010101" pitchFamily="2" charset="-122"/>
                <a:cs typeface="微软雅黑" panose="020B0503020204020204" pitchFamily="34" charset="-122"/>
              </a:rPr>
              <a:t>对各子项目群进行综合协调和管理</a:t>
            </a:r>
            <a:endParaRPr lang="en-US" altLang="zh-CN" sz="1200" kern="0" dirty="0">
              <a:solidFill>
                <a:srgbClr val="000000"/>
              </a:solidFill>
              <a:latin typeface="华文楷体" panose="02010600040101010101" pitchFamily="2" charset="-122"/>
              <a:cs typeface="微软雅黑" panose="020B0503020204020204" pitchFamily="34" charset="-122"/>
            </a:endParaRPr>
          </a:p>
          <a:p>
            <a:pPr>
              <a:lnSpc>
                <a:spcPct val="150000"/>
              </a:lnSpc>
            </a:pPr>
            <a:r>
              <a:rPr lang="zh-CN" altLang="en-US" sz="1200" kern="0" dirty="0">
                <a:solidFill>
                  <a:srgbClr val="000000"/>
                </a:solidFill>
                <a:latin typeface="华文楷体" panose="02010600040101010101" pitchFamily="2" charset="-122"/>
                <a:cs typeface="微软雅黑" panose="020B0503020204020204" pitchFamily="34" charset="-122"/>
              </a:rPr>
              <a:t>  成员：</a:t>
            </a:r>
            <a:r>
              <a:rPr lang="en-US" altLang="zh-CN" sz="1200" kern="0" dirty="0">
                <a:solidFill>
                  <a:srgbClr val="000000"/>
                </a:solidFill>
                <a:latin typeface="华文楷体" panose="02010600040101010101" pitchFamily="2" charset="-122"/>
                <a:cs typeface="微软雅黑" panose="020B0503020204020204" pitchFamily="34" charset="-122"/>
              </a:rPr>
              <a:t>	</a:t>
            </a:r>
            <a:endParaRPr lang="en-US" altLang="zh-CN" sz="1200" kern="0" dirty="0">
              <a:solidFill>
                <a:srgbClr val="000000"/>
              </a:solidFill>
              <a:latin typeface="华文楷体" panose="02010600040101010101" pitchFamily="2" charset="-122"/>
              <a:cs typeface="微软雅黑" panose="020B0503020204020204" pitchFamily="34" charset="-122"/>
            </a:endParaRPr>
          </a:p>
          <a:p>
            <a:pPr marL="628650" lvl="1" indent="-171450">
              <a:lnSpc>
                <a:spcPct val="150000"/>
              </a:lnSpc>
              <a:buFont typeface="Arial" panose="020B0604020202020204" pitchFamily="34" charset="0"/>
              <a:buChar char="•"/>
            </a:pPr>
            <a:r>
              <a:rPr lang="zh-CN" altLang="en-US" sz="1200" kern="0" dirty="0">
                <a:solidFill>
                  <a:srgbClr val="000000"/>
                </a:solidFill>
                <a:latin typeface="华文楷体" panose="02010600040101010101" pitchFamily="2" charset="-122"/>
                <a:cs typeface="微软雅黑" panose="020B0503020204020204" pitchFamily="34" charset="-122"/>
              </a:rPr>
              <a:t>负责建立各具体项目的</a:t>
            </a:r>
            <a:r>
              <a:rPr lang="zh-CN" altLang="en-US" sz="1200" dirty="0">
                <a:solidFill>
                  <a:schemeClr val="dk1"/>
                </a:solidFill>
              </a:rPr>
              <a:t>业务、</a:t>
            </a:r>
            <a:r>
              <a:rPr lang="en-US" altLang="zh-CN" sz="1200" dirty="0">
                <a:solidFill>
                  <a:schemeClr val="dk1"/>
                </a:solidFill>
              </a:rPr>
              <a:t>IT</a:t>
            </a:r>
            <a:r>
              <a:rPr lang="zh-CN" altLang="en-US" sz="1200" dirty="0">
                <a:solidFill>
                  <a:schemeClr val="dk1"/>
                </a:solidFill>
              </a:rPr>
              <a:t>与管理间有效的沟通渠道和跨项目协同</a:t>
            </a:r>
            <a:endParaRPr lang="zh-CN" altLang="en-GB" sz="1200" kern="0" dirty="0">
              <a:solidFill>
                <a:srgbClr val="000000"/>
              </a:solidFill>
              <a:latin typeface="华文楷体" panose="02010600040101010101" pitchFamily="2" charset="-122"/>
              <a:cs typeface="微软雅黑" panose="020B0503020204020204" pitchFamily="34" charset="-122"/>
            </a:endParaRPr>
          </a:p>
        </p:txBody>
      </p:sp>
      <p:sp>
        <p:nvSpPr>
          <p:cNvPr id="1052096" name="Rectangle 68"/>
          <p:cNvSpPr>
            <a:spLocks noChangeArrowheads="1"/>
          </p:cNvSpPr>
          <p:nvPr/>
        </p:nvSpPr>
        <p:spPr bwMode="auto">
          <a:xfrm>
            <a:off x="433729" y="4338602"/>
            <a:ext cx="198791" cy="1800000"/>
          </a:xfrm>
          <a:prstGeom prst="rect">
            <a:avLst/>
          </a:prstGeom>
          <a:solidFill>
            <a:schemeClr val="tx2"/>
          </a:solidFill>
          <a:ln w="6350">
            <a:solidFill>
              <a:srgbClr val="002060"/>
            </a:solidFill>
            <a:miter lim="800000"/>
          </a:ln>
          <a:effectLst>
            <a:outerShdw dist="38100" sx="1000" sy="1000" algn="tl" rotWithShape="0">
              <a:prstClr val="black"/>
            </a:outerShdw>
          </a:effectLst>
        </p:spPr>
        <p:txBody>
          <a:bodyPr lIns="45720" rIns="45720" anchor="ctr"/>
          <a:p>
            <a:pPr algn="ctr" eaLnBrk="0" hangingPunct="0"/>
            <a:r>
              <a:rPr lang="zh-CN" altLang="en-US" sz="1400" b="1" kern="0" dirty="0">
                <a:solidFill>
                  <a:srgbClr val="FFFFFF"/>
                </a:solidFill>
                <a:latin typeface="华文楷体" panose="02010600040101010101" pitchFamily="2" charset="-122"/>
                <a:cs typeface="微软雅黑" panose="020B0503020204020204" pitchFamily="34" charset="-122"/>
              </a:rPr>
              <a:t>各项目组</a:t>
            </a:r>
            <a:endParaRPr lang="zh-CN" altLang="en-GB" sz="1400" b="1" kern="0" dirty="0">
              <a:solidFill>
                <a:srgbClr val="FFFFFF"/>
              </a:solidFill>
              <a:latin typeface="华文楷体" panose="02010600040101010101" pitchFamily="2" charset="-122"/>
              <a:cs typeface="微软雅黑" panose="020B0503020204020204" pitchFamily="34" charset="-122"/>
            </a:endParaRPr>
          </a:p>
        </p:txBody>
      </p:sp>
      <p:grpSp>
        <p:nvGrpSpPr>
          <p:cNvPr id="577" name="Group 2"/>
          <p:cNvGrpSpPr/>
          <p:nvPr/>
        </p:nvGrpSpPr>
        <p:grpSpPr>
          <a:xfrm>
            <a:off x="1667886" y="4298848"/>
            <a:ext cx="2255045" cy="1979177"/>
            <a:chOff x="1667887" y="4298848"/>
            <a:chExt cx="1288440" cy="1979177"/>
          </a:xfrm>
        </p:grpSpPr>
        <p:sp>
          <p:nvSpPr>
            <p:cNvPr id="1052097" name="矩形 88"/>
            <p:cNvSpPr>
              <a:spLocks noChangeArrowheads="1"/>
            </p:cNvSpPr>
            <p:nvPr/>
          </p:nvSpPr>
          <p:spPr bwMode="auto">
            <a:xfrm>
              <a:off x="1667887" y="4298848"/>
              <a:ext cx="1278456"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en-US" altLang="zh-CN" sz="1200" dirty="0">
                  <a:solidFill>
                    <a:srgbClr val="000000"/>
                  </a:solidFill>
                  <a:latin typeface="华文楷体" panose="02010600040101010101" pitchFamily="2" charset="-122"/>
                  <a:ea typeface="华文楷体" panose="02010600040101010101" pitchFamily="2" charset="-122"/>
                </a:rPr>
                <a:t>ERP</a:t>
              </a:r>
              <a:r>
                <a:rPr lang="zh-CN" altLang="en-US" sz="1200" dirty="0">
                  <a:solidFill>
                    <a:srgbClr val="000000"/>
                  </a:solidFill>
                  <a:latin typeface="华文楷体" panose="02010600040101010101" pitchFamily="2" charset="-122"/>
                  <a:ea typeface="华文楷体" panose="02010600040101010101" pitchFamily="2" charset="-122"/>
                </a:rPr>
                <a:t>项目</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098" name="Rectangle 81"/>
            <p:cNvSpPr>
              <a:spLocks noChangeArrowheads="1"/>
            </p:cNvSpPr>
            <p:nvPr/>
          </p:nvSpPr>
          <p:spPr bwMode="auto">
            <a:xfrm>
              <a:off x="1670180" y="4584681"/>
              <a:ext cx="1278456" cy="1693344"/>
            </a:xfrm>
            <a:prstGeom prst="rect">
              <a:avLst/>
            </a:prstGeom>
            <a:solidFill>
              <a:srgbClr val="FFFFFF"/>
            </a:solidFill>
            <a:ln w="9525" algn="ctr">
              <a:solidFill>
                <a:schemeClr val="tx2"/>
              </a:solidFill>
              <a:round/>
            </a:ln>
          </p:spPr>
          <p:txBody>
            <a:bodyPr lIns="0" tIns="0" rIns="0" bIns="0" anchor="ctr"/>
            <a:p>
              <a:pPr algn="ctr" eaLnBrk="0" hangingPunct="0"/>
              <a:endParaRPr lang="en-US" altLang="zh-CN" sz="1000" i="1" kern="0" dirty="0">
                <a:solidFill>
                  <a:srgbClr val="000000"/>
                </a:solidFill>
                <a:latin typeface="华文楷体" panose="02010600040101010101" pitchFamily="2" charset="-122"/>
              </a:endParaRPr>
            </a:p>
          </p:txBody>
        </p:sp>
        <p:sp>
          <p:nvSpPr>
            <p:cNvPr id="1052099" name="Rectangle 91"/>
            <p:cNvSpPr/>
            <p:nvPr/>
          </p:nvSpPr>
          <p:spPr>
            <a:xfrm>
              <a:off x="1673495" y="4777001"/>
              <a:ext cx="585016"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none" rtlCol="0" anchor="ctr">
              <a:noAutofit/>
            </a:bodyPr>
            <a:p>
              <a:pPr algn="ctr"/>
              <a:r>
                <a:rPr lang="zh-CN" altLang="en-US" sz="1200" dirty="0">
                  <a:solidFill>
                    <a:srgbClr val="000000"/>
                  </a:solidFill>
                  <a:latin typeface="华文楷体" panose="02010600040101010101" pitchFamily="2" charset="-122"/>
                </a:rPr>
                <a:t>财务组</a:t>
              </a:r>
              <a:endParaRPr lang="en-US" sz="1200" dirty="0">
                <a:solidFill>
                  <a:srgbClr val="000000"/>
                </a:solidFill>
              </a:endParaRPr>
            </a:p>
          </p:txBody>
        </p:sp>
        <p:sp>
          <p:nvSpPr>
            <p:cNvPr id="1052100" name="Rectangle 93"/>
            <p:cNvSpPr/>
            <p:nvPr/>
          </p:nvSpPr>
          <p:spPr>
            <a:xfrm>
              <a:off x="1673494" y="5502390"/>
              <a:ext cx="1273342"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ERP</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sp>
          <p:nvSpPr>
            <p:cNvPr id="1052101" name="Rectangle 128"/>
            <p:cNvSpPr/>
            <p:nvPr/>
          </p:nvSpPr>
          <p:spPr>
            <a:xfrm>
              <a:off x="1673494" y="5885733"/>
              <a:ext cx="1273342"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ERP</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sp>
          <p:nvSpPr>
            <p:cNvPr id="1052102" name="Rectangle 73"/>
            <p:cNvSpPr/>
            <p:nvPr/>
          </p:nvSpPr>
          <p:spPr>
            <a:xfrm>
              <a:off x="2311564" y="4777001"/>
              <a:ext cx="634183"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none" rtlCol="0" anchor="ctr">
              <a:noAutofit/>
            </a:bodyPr>
            <a:p>
              <a:pPr algn="ctr"/>
              <a:r>
                <a:rPr lang="zh-CN" altLang="en-US" sz="1200" dirty="0">
                  <a:solidFill>
                    <a:srgbClr val="000000"/>
                  </a:solidFill>
                  <a:latin typeface="华文楷体" panose="02010600040101010101" pitchFamily="2" charset="-122"/>
                </a:rPr>
                <a:t>项目管理组</a:t>
              </a:r>
              <a:endParaRPr lang="en-US" sz="1200" dirty="0">
                <a:solidFill>
                  <a:srgbClr val="000000"/>
                </a:solidFill>
              </a:endParaRPr>
            </a:p>
          </p:txBody>
        </p:sp>
        <p:sp>
          <p:nvSpPr>
            <p:cNvPr id="1052103" name="Rectangle 79"/>
            <p:cNvSpPr/>
            <p:nvPr/>
          </p:nvSpPr>
          <p:spPr>
            <a:xfrm>
              <a:off x="1682985" y="5139695"/>
              <a:ext cx="1273342" cy="216000"/>
            </a:xfrm>
            <a:prstGeom prst="rect">
              <a:avLst/>
            </a:prstGeom>
            <a:solidFill>
              <a:schemeClr val="bg1">
                <a:lumMod val="85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en-US" altLang="zh-CN" sz="1200" dirty="0">
                  <a:solidFill>
                    <a:srgbClr val="000000"/>
                  </a:solidFill>
                  <a:latin typeface="华文楷体" panose="02010600040101010101" pitchFamily="2" charset="-122"/>
                </a:rPr>
                <a:t>ERP</a:t>
              </a:r>
              <a:r>
                <a:rPr lang="zh-CN" altLang="en-US" sz="1200" dirty="0">
                  <a:solidFill>
                    <a:srgbClr val="000000"/>
                  </a:solidFill>
                  <a:latin typeface="华文楷体" panose="02010600040101010101" pitchFamily="2" charset="-122"/>
                </a:rPr>
                <a:t>组</a:t>
              </a:r>
              <a:endParaRPr lang="en-US" sz="1200" dirty="0">
                <a:solidFill>
                  <a:srgbClr val="000000"/>
                </a:solidFill>
              </a:endParaRPr>
            </a:p>
          </p:txBody>
        </p:sp>
      </p:grpSp>
      <p:sp>
        <p:nvSpPr>
          <p:cNvPr id="1052104" name="矩形 89"/>
          <p:cNvSpPr>
            <a:spLocks noChangeArrowheads="1"/>
          </p:cNvSpPr>
          <p:nvPr/>
        </p:nvSpPr>
        <p:spPr bwMode="auto">
          <a:xfrm>
            <a:off x="3598020" y="2161531"/>
            <a:ext cx="1079605"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行政管理组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
        <p:nvSpPr>
          <p:cNvPr id="1052105" name="矩形 96"/>
          <p:cNvSpPr>
            <a:spLocks noChangeArrowheads="1"/>
          </p:cNvSpPr>
          <p:nvPr/>
        </p:nvSpPr>
        <p:spPr bwMode="auto">
          <a:xfrm>
            <a:off x="1707803" y="2163170"/>
            <a:ext cx="792000" cy="257369"/>
          </a:xfrm>
          <a:prstGeom prst="rect">
            <a:avLst/>
          </a:prstGeom>
          <a:solidFill>
            <a:srgbClr val="FFFFFF">
              <a:lumMod val="95000"/>
            </a:srgbClr>
          </a:solidFill>
          <a:ln>
            <a:noFill/>
          </a:ln>
          <a:effectLst>
            <a:outerShdw blurRad="50800" dist="38100" dir="2700000" algn="tl" rotWithShape="0">
              <a:prstClr val="black">
                <a:alpha val="40000"/>
              </a:prstClr>
            </a:outerShdw>
          </a:effectLst>
        </p:spPr>
        <p:txBody>
          <a:bodyPr wrap="square" lIns="36000" tIns="36000" rIns="36000" bIns="36000"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200" dirty="0">
                <a:solidFill>
                  <a:srgbClr val="000000"/>
                </a:solidFill>
                <a:latin typeface="华文楷体" panose="02010600040101010101" pitchFamily="2" charset="-122"/>
                <a:ea typeface="华文楷体" panose="02010600040101010101" pitchFamily="2" charset="-122"/>
              </a:rPr>
              <a:t>质量组</a:t>
            </a:r>
            <a:endParaRPr lang="zh-CN" altLang="en-US" sz="1200" dirty="0">
              <a:solidFill>
                <a:srgbClr val="000000"/>
              </a:solidFill>
              <a:latin typeface="华文楷体" panose="02010600040101010101" pitchFamily="2" charset="-122"/>
              <a:ea typeface="华文楷体" panose="02010600040101010101" pitchFamily="2"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578" name=""/>
        <p:cNvGrpSpPr/>
        <p:nvPr/>
      </p:nvGrpSpPr>
      <p:grpSpPr>
        <a:xfrm>
          <a:off x="0" y="0"/>
          <a:ext cx="0" cy="0"/>
          <a:chOff x="0" y="0"/>
          <a:chExt cx="0" cy="0"/>
        </a:xfrm>
      </p:grpSpPr>
      <p:sp>
        <p:nvSpPr>
          <p:cNvPr id="1052106" name="Title 1"/>
          <p:cNvSpPr>
            <a:spLocks noGrp="1"/>
          </p:cNvSpPr>
          <p:nvPr>
            <p:ph type="title"/>
          </p:nvPr>
        </p:nvSpPr>
        <p:spPr/>
        <p:txBody>
          <a:bodyPr/>
          <a:p>
            <a:r>
              <a:rPr lang="zh-CN" altLang="en-US" dirty="0"/>
              <a:t>即将开展的重点工作</a:t>
            </a:r>
            <a:endParaRPr lang="en-US" dirty="0"/>
          </a:p>
        </p:txBody>
      </p:sp>
      <p:graphicFrame>
        <p:nvGraphicFramePr>
          <p:cNvPr id="4194339" name="Table 5"/>
          <p:cNvGraphicFramePr>
            <a:graphicFrameLocks noGrp="1"/>
          </p:cNvGraphicFramePr>
          <p:nvPr/>
        </p:nvGraphicFramePr>
        <p:xfrm>
          <a:off x="415925" y="799592"/>
          <a:ext cx="9100077" cy="5365711"/>
        </p:xfrm>
        <a:graphic>
          <a:graphicData uri="http://schemas.openxmlformats.org/drawingml/2006/table">
            <a:tbl>
              <a:tblPr/>
              <a:tblGrid>
                <a:gridCol w="1638606"/>
                <a:gridCol w="2616455"/>
                <a:gridCol w="1569248"/>
                <a:gridCol w="3275768"/>
              </a:tblGrid>
              <a:tr h="380918">
                <a:tc gridSpan="2">
                  <a:txBody>
                    <a:bodyPr/>
                    <a:p>
                      <a:pPr marL="0" marR="0" lvl="0" indent="0" algn="ctr" defTabSz="859790" rtl="0" eaLnBrk="1" fontAlgn="auto" latinLnBrk="0" hangingPunct="1">
                        <a:lnSpc>
                          <a:spcPct val="100000"/>
                        </a:lnSpc>
                        <a:spcBef>
                          <a:spcPts val="0"/>
                        </a:spcBef>
                        <a:spcAft>
                          <a:spcPts val="0"/>
                        </a:spcAft>
                        <a:buClrTx/>
                        <a:buSzTx/>
                        <a:buFontTx/>
                        <a:buNone/>
                      </a:pPr>
                      <a:r>
                        <a:rPr lang="zh-CN" altLang="en-US" sz="1400" b="1" i="0" u="none" strike="noStrike" dirty="0">
                          <a:solidFill>
                            <a:schemeClr val="bg1"/>
                          </a:solidFill>
                          <a:effectLst/>
                          <a:latin typeface="华文楷体" panose="02010600040101010101" pitchFamily="2" charset="-122"/>
                          <a:ea typeface="+mn-ea"/>
                        </a:rPr>
                        <a:t>项目名称</a:t>
                      </a:r>
                      <a:endParaRPr lang="zh-CN" altLang="en-US" sz="1400" b="1" i="0" u="none" strike="noStrike" dirty="0">
                        <a:solidFill>
                          <a:schemeClr val="bg1"/>
                        </a:solidFill>
                        <a:effectLst/>
                        <a:latin typeface="华文楷体" panose="02010600040101010101" pitchFamily="2" charset="-122"/>
                        <a:ea typeface="+mn-ea"/>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h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776"/>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实施周期</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p>
                      <a:pPr algn="ctr" fontAlgn="b"/>
                      <a:r>
                        <a:rPr lang="zh-CN" altLang="en-US" sz="1400" b="1" i="0" u="none" strike="noStrike" dirty="0">
                          <a:solidFill>
                            <a:schemeClr val="bg1"/>
                          </a:solidFill>
                          <a:effectLst/>
                          <a:latin typeface="华文楷体" panose="02010600040101010101" pitchFamily="2" charset="-122"/>
                          <a:ea typeface="华文楷体" panose="02010600040101010101" pitchFamily="2" charset="-122"/>
                        </a:rPr>
                        <a:t>主责部门</a:t>
                      </a:r>
                      <a:endParaRPr lang="zh-CN" altLang="en-US" sz="1400" b="1" i="0" u="none" strike="noStrike" dirty="0">
                        <a:solidFill>
                          <a:schemeClr val="bg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1648376">
                <a:tc gridSpan="2">
                  <a:txBody>
                    <a:bodyPr/>
                    <a:p>
                      <a:pPr algn="ctr" fontAlgn="b"/>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核心</a:t>
                      </a:r>
                      <a:r>
                        <a:rPr lang="en-US" sz="1400" b="0" i="0" u="none" strike="noStrike" dirty="0">
                          <a:solidFill>
                            <a:schemeClr val="tx1"/>
                          </a:solidFill>
                          <a:effectLst/>
                          <a:latin typeface="华文楷体" panose="02010600040101010101" pitchFamily="2" charset="-122"/>
                          <a:ea typeface="华文楷体" panose="02010600040101010101" pitchFamily="2" charset="-122"/>
                        </a:rPr>
                        <a:t>ERP</a:t>
                      </a: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一期</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h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algn="ctr" fontAlgn="b"/>
                      <a:r>
                        <a:rPr lang="en-US" altLang="zh-CN" sz="1400" b="0" i="0" u="none" strike="noStrike" dirty="0">
                          <a:solidFill>
                            <a:schemeClr val="tx1"/>
                          </a:solidFill>
                          <a:effectLst/>
                          <a:latin typeface="华文楷体" panose="02010600040101010101" pitchFamily="2" charset="-122"/>
                          <a:ea typeface="华文楷体" panose="02010600040101010101" pitchFamily="2" charset="-122"/>
                        </a:rPr>
                        <a:t>12</a:t>
                      </a: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l"/>
                      <a:r>
                        <a:rPr lang="zh-CN" altLang="en-US" sz="1400" kern="1200" dirty="0">
                          <a:solidFill>
                            <a:schemeClr val="tx1"/>
                          </a:solidFill>
                          <a:effectLst/>
                          <a:latin typeface="+mn-lt"/>
                          <a:ea typeface="+mn-ea"/>
                          <a:cs typeface="+mn-cs"/>
                        </a:rPr>
                        <a:t>科技管理部牵头</a:t>
                      </a:r>
                      <a:r>
                        <a:rPr lang="en-US" altLang="zh-CN" sz="1400" kern="1200" dirty="0">
                          <a:solidFill>
                            <a:schemeClr val="tx1"/>
                          </a:solidFill>
                          <a:effectLst/>
                          <a:latin typeface="+mn-lt"/>
                          <a:ea typeface="+mn-ea"/>
                          <a:cs typeface="+mn-cs"/>
                        </a:rPr>
                        <a:t>ERP</a:t>
                      </a:r>
                      <a:r>
                        <a:rPr lang="zh-CN" altLang="en-US" sz="1400" kern="1200" dirty="0">
                          <a:solidFill>
                            <a:schemeClr val="tx1"/>
                          </a:solidFill>
                          <a:effectLst/>
                          <a:latin typeface="+mn-lt"/>
                          <a:ea typeface="+mn-ea"/>
                          <a:cs typeface="+mn-cs"/>
                        </a:rPr>
                        <a:t>选型，同时负责项目综合管理和技术支持，各子项分工：</a:t>
                      </a:r>
                      <a:r>
                        <a:rPr lang="en-US" altLang="zh-CN" sz="1400" kern="1200" dirty="0">
                          <a:solidFill>
                            <a:schemeClr val="tx1"/>
                          </a:solidFill>
                          <a:effectLst/>
                          <a:latin typeface="+mn-lt"/>
                          <a:ea typeface="+mn-ea"/>
                          <a:cs typeface="+mn-cs"/>
                        </a:rPr>
                        <a:t>1</a:t>
                      </a:r>
                      <a:r>
                        <a:rPr lang="zh-CN" altLang="en-US" sz="1400" kern="1200" dirty="0">
                          <a:solidFill>
                            <a:schemeClr val="tx1"/>
                          </a:solidFill>
                          <a:effectLst/>
                          <a:latin typeface="+mn-lt"/>
                          <a:ea typeface="+mn-ea"/>
                          <a:cs typeface="+mn-cs"/>
                        </a:rPr>
                        <a:t>、资产财务部牵头财务模块建设；</a:t>
                      </a:r>
                      <a:r>
                        <a:rPr lang="en-US" altLang="zh-CN" sz="1400" kern="1200" dirty="0">
                          <a:solidFill>
                            <a:schemeClr val="tx1"/>
                          </a:solidFill>
                          <a:effectLst/>
                          <a:latin typeface="+mn-lt"/>
                          <a:ea typeface="+mn-ea"/>
                          <a:cs typeface="+mn-cs"/>
                        </a:rPr>
                        <a:t>2</a:t>
                      </a:r>
                      <a:r>
                        <a:rPr lang="zh-CN" altLang="en-US" sz="1400" kern="1200" dirty="0">
                          <a:solidFill>
                            <a:schemeClr val="tx1"/>
                          </a:solidFill>
                          <a:effectLst/>
                          <a:latin typeface="+mn-lt"/>
                          <a:ea typeface="+mn-ea"/>
                          <a:cs typeface="+mn-cs"/>
                        </a:rPr>
                        <a:t>、指定某事业部牵头、所有事业部参与的项目管理模块建设；</a:t>
                      </a:r>
                      <a:r>
                        <a:rPr lang="en-US" altLang="zh-CN" sz="1400" kern="1200" dirty="0">
                          <a:solidFill>
                            <a:schemeClr val="tx1"/>
                          </a:solidFill>
                          <a:effectLst/>
                          <a:latin typeface="+mn-lt"/>
                          <a:ea typeface="+mn-ea"/>
                          <a:cs typeface="+mn-cs"/>
                        </a:rPr>
                        <a:t>3</a:t>
                      </a:r>
                      <a:r>
                        <a:rPr lang="zh-CN" altLang="en-US" sz="1400" kern="1200" dirty="0">
                          <a:solidFill>
                            <a:schemeClr val="tx1"/>
                          </a:solidFill>
                          <a:effectLst/>
                          <a:latin typeface="+mn-lt"/>
                          <a:ea typeface="+mn-ea"/>
                          <a:cs typeface="+mn-cs"/>
                        </a:rPr>
                        <a:t>、科技管理部牵头质量管理模块建设。 </a:t>
                      </a:r>
                      <a:endParaRPr lang="en-US" sz="1400" kern="1200" dirty="0">
                        <a:solidFill>
                          <a:schemeClr val="tx1"/>
                        </a:solidFill>
                        <a:effectLst/>
                        <a:latin typeface="+mn-lt"/>
                        <a:ea typeface="+mn-ea"/>
                        <a:cs typeface="+mn-cs"/>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475467">
                <a:tc gridSpan="2">
                  <a:txBody>
                    <a:bodyPr/>
                    <a:p>
                      <a:pPr algn="ctr" fontAlgn="b"/>
                      <a:r>
                        <a:rPr lang="zh-CN" altLang="en-US" sz="1400" kern="1200" dirty="0">
                          <a:solidFill>
                            <a:schemeClr val="tx1"/>
                          </a:solidFill>
                          <a:effectLst/>
                          <a:latin typeface="+mn-lt"/>
                          <a:ea typeface="+mn-ea"/>
                          <a:cs typeface="+mn-cs"/>
                        </a:rPr>
                        <a:t>营销服务平台一期</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h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algn="ctr" fontAlgn="b"/>
                      <a:r>
                        <a:rPr lang="en-US" altLang="zh-CN" sz="1400" b="0" i="0" u="none" strike="noStrike" dirty="0">
                          <a:solidFill>
                            <a:schemeClr val="tx1"/>
                          </a:solidFill>
                          <a:effectLst/>
                          <a:latin typeface="华文楷体" panose="02010600040101010101" pitchFamily="2" charset="-122"/>
                          <a:ea typeface="华文楷体" panose="02010600040101010101" pitchFamily="2" charset="-122"/>
                        </a:rPr>
                        <a:t>6</a:t>
                      </a: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l" defTabSz="859790" rtl="0" eaLnBrk="1" fontAlgn="b" latinLnBrk="0" hangingPunct="1">
                        <a:lnSpc>
                          <a:spcPct val="100000"/>
                        </a:lnSpc>
                        <a:spcBef>
                          <a:spcPts val="0"/>
                        </a:spcBef>
                        <a:spcAft>
                          <a:spcPts val="0"/>
                        </a:spcAft>
                        <a:buClrTx/>
                        <a:buSzTx/>
                        <a:buFontTx/>
                        <a:buNone/>
                      </a:pPr>
                      <a:r>
                        <a:rPr lang="zh-CN" altLang="en-US" sz="1400" b="0" i="0" u="none" strike="noStrike" kern="1200" dirty="0">
                          <a:solidFill>
                            <a:schemeClr val="tx1"/>
                          </a:solidFill>
                          <a:effectLst/>
                          <a:latin typeface="+mn-lt"/>
                          <a:ea typeface="+mn-ea"/>
                          <a:cs typeface="+mn-cs"/>
                        </a:rPr>
                        <a:t>电站服务事业部牵头、其它事业部参与</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78287">
                <a:tc rowSpan="3">
                  <a:txBody>
                    <a:bodyPr/>
                    <a:p>
                      <a:pPr algn="l" fontAlgn="b"/>
                      <a:r>
                        <a:rPr lang="zh-CN" altLang="en-US" sz="1400" kern="1200" dirty="0">
                          <a:solidFill>
                            <a:schemeClr val="tx1"/>
                          </a:solidFill>
                          <a:effectLst/>
                          <a:latin typeface="+mn-lt"/>
                          <a:ea typeface="+mn-ea"/>
                          <a:cs typeface="+mn-cs"/>
                        </a:rPr>
                        <a:t>集团信息系统基础环境建设一期</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l" fontAlgn="b"/>
                      <a:r>
                        <a:rPr lang="zh-CN" altLang="en-US" sz="1400" kern="1200" dirty="0">
                          <a:solidFill>
                            <a:schemeClr val="tx1"/>
                          </a:solidFill>
                          <a:effectLst/>
                          <a:latin typeface="+mn-lt"/>
                          <a:ea typeface="+mn-ea"/>
                          <a:cs typeface="+mn-cs"/>
                        </a:rPr>
                        <a:t>集团广域网改造</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fontAlgn="b"/>
                      <a:r>
                        <a:rPr lang="en-US" sz="1400" kern="1200" dirty="0">
                          <a:solidFill>
                            <a:schemeClr val="tx1"/>
                          </a:solidFill>
                          <a:effectLst/>
                          <a:latin typeface="+mn-lt"/>
                          <a:ea typeface="+mn-ea"/>
                          <a:cs typeface="+mn-cs"/>
                        </a:rPr>
                        <a:t>4</a:t>
                      </a:r>
                      <a:r>
                        <a:rPr lang="zh-CN" altLang="en-US" sz="1400" kern="1200" dirty="0">
                          <a:solidFill>
                            <a:schemeClr val="tx1"/>
                          </a:solidFill>
                          <a:effectLst/>
                          <a:latin typeface="+mn-lt"/>
                          <a:ea typeface="+mn-ea"/>
                          <a:cs typeface="+mn-cs"/>
                        </a:rPr>
                        <a:t>个月</a:t>
                      </a:r>
                      <a:endParaRPr lang="en-US" altLang="zh-CN" sz="1400" kern="1200" dirty="0">
                        <a:solidFill>
                          <a:schemeClr val="tx1"/>
                        </a:solidFill>
                        <a:effectLst/>
                        <a:latin typeface="+mn-lt"/>
                        <a:ea typeface="+mn-ea"/>
                        <a:cs typeface="+mn-cs"/>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3">
                  <a:txBody>
                    <a:bodyPr/>
                    <a:p>
                      <a:pPr marL="0" marR="0" lvl="0" indent="0" algn="l" defTabSz="859790" rtl="0" eaLnBrk="1" fontAlgn="b" latinLnBrk="0" hangingPunct="1">
                        <a:lnSpc>
                          <a:spcPct val="100000"/>
                        </a:lnSpc>
                        <a:spcBef>
                          <a:spcPts val="0"/>
                        </a:spcBef>
                        <a:spcAft>
                          <a:spcPts val="0"/>
                        </a:spcAft>
                        <a:buClrTx/>
                        <a:buSzTx/>
                        <a:buFontTx/>
                        <a:buNone/>
                      </a:pPr>
                      <a:r>
                        <a:rPr lang="zh-CN" altLang="en-US" sz="1400" kern="1200" dirty="0">
                          <a:solidFill>
                            <a:schemeClr val="tx1"/>
                          </a:solidFill>
                          <a:effectLst/>
                          <a:latin typeface="+mn-lt"/>
                          <a:ea typeface="+mn-ea"/>
                          <a:cs typeface="+mn-cs"/>
                        </a:rPr>
                        <a:t>科技管理部</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447029">
                <a:tc v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algn="l" fontAlgn="b"/>
                      <a:r>
                        <a:rPr lang="zh-CN" altLang="en-US" sz="1400" kern="1200" dirty="0">
                          <a:solidFill>
                            <a:schemeClr val="tx1"/>
                          </a:solidFill>
                          <a:effectLst/>
                          <a:latin typeface="+mn-lt"/>
                          <a:ea typeface="+mn-ea"/>
                          <a:cs typeface="+mn-cs"/>
                        </a:rPr>
                        <a:t>江北数据中心的机房扩容</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fontAlgn="b"/>
                      <a:r>
                        <a:rPr lang="en-US" altLang="zh-CN" sz="1400" kern="1200" dirty="0">
                          <a:solidFill>
                            <a:schemeClr val="tx1"/>
                          </a:solidFill>
                          <a:effectLst/>
                          <a:latin typeface="+mn-lt"/>
                          <a:ea typeface="+mn-ea"/>
                          <a:cs typeface="+mn-cs"/>
                        </a:rPr>
                        <a:t>6</a:t>
                      </a:r>
                      <a:r>
                        <a:rPr lang="zh-CN" altLang="en-US" sz="1400" kern="1200" dirty="0">
                          <a:solidFill>
                            <a:schemeClr val="tx1"/>
                          </a:solidFill>
                          <a:effectLst/>
                          <a:latin typeface="+mn-lt"/>
                          <a:ea typeface="+mn-ea"/>
                          <a:cs typeface="+mn-cs"/>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vMerge="1">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r>
              <a:tr h="447029">
                <a:tc v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algn="l" fontAlgn="b"/>
                      <a:r>
                        <a:rPr lang="zh-CN" altLang="en-US" sz="1400" kern="1200" dirty="0">
                          <a:solidFill>
                            <a:schemeClr val="tx1"/>
                          </a:solidFill>
                          <a:effectLst/>
                          <a:latin typeface="+mn-lt"/>
                          <a:ea typeface="+mn-ea"/>
                          <a:cs typeface="+mn-cs"/>
                        </a:rPr>
                        <a:t>私有云的咨询和实施一期</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ctr" defTabSz="859790" rtl="0" eaLnBrk="1" fontAlgn="b" latinLnBrk="0" hangingPunct="1">
                        <a:lnSpc>
                          <a:spcPct val="100000"/>
                        </a:lnSpc>
                        <a:spcBef>
                          <a:spcPts val="0"/>
                        </a:spcBef>
                        <a:spcAft>
                          <a:spcPts val="0"/>
                        </a:spcAft>
                        <a:buClrTx/>
                        <a:buSzTx/>
                        <a:buFontTx/>
                        <a:buNone/>
                      </a:pPr>
                      <a:r>
                        <a:rPr lang="en-US" altLang="zh-CN" sz="1400" kern="1200" dirty="0">
                          <a:solidFill>
                            <a:schemeClr val="tx1"/>
                          </a:solidFill>
                          <a:effectLst/>
                          <a:latin typeface="+mn-lt"/>
                          <a:ea typeface="+mn-ea"/>
                          <a:cs typeface="+mn-cs"/>
                        </a:rPr>
                        <a:t>8</a:t>
                      </a:r>
                      <a:r>
                        <a:rPr lang="zh-CN" altLang="en-US" sz="1400" kern="1200" dirty="0">
                          <a:solidFill>
                            <a:schemeClr val="tx1"/>
                          </a:solidFill>
                          <a:effectLst/>
                          <a:latin typeface="+mn-lt"/>
                          <a:ea typeface="+mn-ea"/>
                          <a:cs typeface="+mn-cs"/>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vMerge="1">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lumMod val="95000"/>
                      </a:schemeClr>
                    </a:solidFill>
                  </a:tcPr>
                </a:tc>
              </a:tr>
              <a:tr h="283218">
                <a:tc gridSpan="2">
                  <a:txBody>
                    <a:bodyPr/>
                    <a:p>
                      <a:pPr algn="l" fontAlgn="b"/>
                      <a:r>
                        <a:rPr lang="zh-CN" altLang="en-US" sz="1400" kern="1200" dirty="0">
                          <a:solidFill>
                            <a:schemeClr val="tx1"/>
                          </a:solidFill>
                          <a:effectLst/>
                          <a:latin typeface="+mn-lt"/>
                          <a:ea typeface="+mn-ea"/>
                          <a:cs typeface="+mn-cs"/>
                        </a:rPr>
                        <a:t>主数据管理系统</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h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algn="ctr" fontAlgn="b"/>
                      <a:r>
                        <a:rPr lang="en-US" altLang="zh-CN" sz="1400" b="0" i="0" u="none" strike="noStrike" dirty="0">
                          <a:solidFill>
                            <a:schemeClr val="tx1"/>
                          </a:solidFill>
                          <a:effectLst/>
                          <a:latin typeface="华文楷体" panose="02010600040101010101" pitchFamily="2" charset="-122"/>
                          <a:ea typeface="华文楷体" panose="02010600040101010101" pitchFamily="2" charset="-122"/>
                        </a:rPr>
                        <a:t>8</a:t>
                      </a: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l" defTabSz="859790" rtl="0" eaLnBrk="1" fontAlgn="b" latinLnBrk="0" hangingPunct="1">
                        <a:lnSpc>
                          <a:spcPct val="100000"/>
                        </a:lnSpc>
                        <a:spcBef>
                          <a:spcPts val="0"/>
                        </a:spcBef>
                        <a:spcAft>
                          <a:spcPts val="0"/>
                        </a:spcAft>
                        <a:buClrTx/>
                        <a:buSzTx/>
                        <a:buFontTx/>
                        <a:buNone/>
                      </a:pPr>
                      <a:r>
                        <a:rPr lang="zh-CN" altLang="en-US" sz="1400" kern="1200" dirty="0">
                          <a:solidFill>
                            <a:schemeClr val="tx1"/>
                          </a:solidFill>
                          <a:effectLst/>
                          <a:latin typeface="+mn-lt"/>
                          <a:ea typeface="+mn-ea"/>
                          <a:cs typeface="+mn-cs"/>
                        </a:rPr>
                        <a:t>科技管理部</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710048">
                <a:tc gridSpan="2">
                  <a:txBody>
                    <a:bodyPr/>
                    <a:p>
                      <a:pPr algn="l" fontAlgn="b"/>
                      <a:r>
                        <a:rPr lang="en-US" sz="1400" kern="1200" dirty="0">
                          <a:solidFill>
                            <a:schemeClr val="tx1"/>
                          </a:solidFill>
                          <a:effectLst/>
                          <a:latin typeface="+mn-lt"/>
                          <a:ea typeface="+mn-ea"/>
                          <a:cs typeface="+mn-cs"/>
                        </a:rPr>
                        <a:t>OA</a:t>
                      </a:r>
                      <a:r>
                        <a:rPr lang="zh-CN" altLang="en-US" sz="1400" kern="1200" dirty="0">
                          <a:solidFill>
                            <a:schemeClr val="tx1"/>
                          </a:solidFill>
                          <a:effectLst/>
                          <a:latin typeface="+mn-lt"/>
                          <a:ea typeface="+mn-ea"/>
                          <a:cs typeface="+mn-cs"/>
                        </a:rPr>
                        <a:t>系统推广（含档案管理）</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hMerge="1">
                  <a:tcPr marL="5733" marR="5733" marT="573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p>
                      <a:pPr marL="0" marR="0" indent="0" algn="ctr" defTabSz="859790" rtl="0" eaLnBrk="1" fontAlgn="b" latinLnBrk="0" hangingPunct="1">
                        <a:lnSpc>
                          <a:spcPct val="100000"/>
                        </a:lnSpc>
                        <a:spcBef>
                          <a:spcPts val="0"/>
                        </a:spcBef>
                        <a:spcAft>
                          <a:spcPts val="0"/>
                        </a:spcAft>
                        <a:buClrTx/>
                        <a:buSzTx/>
                        <a:buFontTx/>
                        <a:buNone/>
                      </a:pPr>
                      <a:r>
                        <a:rPr lang="en-US" altLang="zh-CN" sz="1400" b="0" i="0" u="none" strike="noStrike" dirty="0">
                          <a:solidFill>
                            <a:schemeClr val="tx1"/>
                          </a:solidFill>
                          <a:effectLst/>
                          <a:latin typeface="华文楷体" panose="02010600040101010101" pitchFamily="2" charset="-122"/>
                          <a:ea typeface="+mn-ea"/>
                        </a:rPr>
                        <a:t>6</a:t>
                      </a:r>
                      <a:r>
                        <a:rPr lang="zh-CN" altLang="en-US" sz="1400" b="0" i="0" u="none" strike="noStrike" dirty="0">
                          <a:solidFill>
                            <a:schemeClr val="tx1"/>
                          </a:solidFill>
                          <a:effectLst/>
                          <a:latin typeface="华文楷体" panose="02010600040101010101" pitchFamily="2" charset="-122"/>
                          <a:ea typeface="+mn-ea"/>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l" defTabSz="859790" rtl="0" eaLnBrk="1" fontAlgn="b" latinLnBrk="0" hangingPunct="1">
                        <a:lnSpc>
                          <a:spcPct val="100000"/>
                        </a:lnSpc>
                        <a:spcBef>
                          <a:spcPts val="0"/>
                        </a:spcBef>
                        <a:spcAft>
                          <a:spcPts val="0"/>
                        </a:spcAft>
                        <a:buClrTx/>
                        <a:buSzTx/>
                        <a:buFontTx/>
                        <a:buNone/>
                      </a:pPr>
                      <a:r>
                        <a:rPr lang="en-US" altLang="zh-CN" sz="1400" kern="1200" dirty="0">
                          <a:solidFill>
                            <a:schemeClr val="tx1"/>
                          </a:solidFill>
                          <a:effectLst/>
                          <a:latin typeface="+mn-lt"/>
                          <a:ea typeface="+mn-ea"/>
                          <a:cs typeface="+mn-cs"/>
                        </a:rPr>
                        <a:t>1</a:t>
                      </a:r>
                      <a:r>
                        <a:rPr lang="zh-CN" altLang="en-US" sz="1400" kern="1200" dirty="0">
                          <a:solidFill>
                            <a:schemeClr val="tx1"/>
                          </a:solidFill>
                          <a:effectLst/>
                          <a:latin typeface="+mn-lt"/>
                          <a:ea typeface="+mn-ea"/>
                          <a:cs typeface="+mn-cs"/>
                        </a:rPr>
                        <a:t>、</a:t>
                      </a:r>
                      <a:r>
                        <a:rPr lang="en-US" altLang="zh-CN" sz="1400" kern="1200" dirty="0">
                          <a:solidFill>
                            <a:schemeClr val="tx1"/>
                          </a:solidFill>
                          <a:effectLst/>
                          <a:latin typeface="+mn-lt"/>
                          <a:ea typeface="+mn-ea"/>
                          <a:cs typeface="+mn-cs"/>
                        </a:rPr>
                        <a:t>OA</a:t>
                      </a:r>
                      <a:r>
                        <a:rPr lang="zh-CN" altLang="en-US" sz="1400" kern="1200" dirty="0">
                          <a:solidFill>
                            <a:schemeClr val="tx1"/>
                          </a:solidFill>
                          <a:effectLst/>
                          <a:latin typeface="+mn-lt"/>
                          <a:ea typeface="+mn-ea"/>
                          <a:cs typeface="+mn-cs"/>
                        </a:rPr>
                        <a:t>系统推广的主责部门为各企业；</a:t>
                      </a:r>
                      <a:r>
                        <a:rPr lang="en-US" altLang="zh-CN" sz="1400" kern="1200" dirty="0">
                          <a:solidFill>
                            <a:schemeClr val="tx1"/>
                          </a:solidFill>
                          <a:effectLst/>
                          <a:latin typeface="+mn-lt"/>
                          <a:ea typeface="+mn-ea"/>
                          <a:cs typeface="+mn-cs"/>
                        </a:rPr>
                        <a:t>2</a:t>
                      </a:r>
                      <a:r>
                        <a:rPr lang="zh-CN" altLang="en-US" sz="1400" kern="1200" dirty="0">
                          <a:solidFill>
                            <a:schemeClr val="tx1"/>
                          </a:solidFill>
                          <a:effectLst/>
                          <a:latin typeface="+mn-lt"/>
                          <a:ea typeface="+mn-ea"/>
                          <a:cs typeface="+mn-cs"/>
                        </a:rPr>
                        <a:t>、集团档案管理系统的主责部门为办公厅</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595339">
                <a:tc gridSpan="2">
                  <a:txBody>
                    <a:bodyPr/>
                    <a:p>
                      <a:pPr algn="l" fontAlgn="b"/>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项目群管理办公室</a:t>
                      </a:r>
                      <a:endParaRPr lang="zh-CN" alt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hMerge="1">
                  <a:tcPr/>
                </a:tc>
                <a:tc>
                  <a:txBody>
                    <a:bodyPr/>
                    <a:p>
                      <a:pPr marL="0" marR="0" indent="0" algn="ctr" defTabSz="859790" rtl="0" eaLnBrk="1" fontAlgn="b" latinLnBrk="0" hangingPunct="1">
                        <a:lnSpc>
                          <a:spcPct val="100000"/>
                        </a:lnSpc>
                        <a:spcBef>
                          <a:spcPts val="0"/>
                        </a:spcBef>
                        <a:spcAft>
                          <a:spcPts val="0"/>
                        </a:spcAft>
                        <a:buClrTx/>
                        <a:buSzTx/>
                        <a:buFontTx/>
                        <a:buNone/>
                      </a:pPr>
                      <a:r>
                        <a:rPr lang="en-US" altLang="zh-CN" sz="1400" b="0" i="0" u="none" strike="noStrike" dirty="0">
                          <a:solidFill>
                            <a:schemeClr val="tx1"/>
                          </a:solidFill>
                          <a:effectLst/>
                          <a:latin typeface="华文楷体" panose="02010600040101010101" pitchFamily="2" charset="-122"/>
                          <a:ea typeface="华文楷体" panose="02010600040101010101" pitchFamily="2" charset="-122"/>
                        </a:rPr>
                        <a:t>12</a:t>
                      </a: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个月</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0" marR="0" lvl="0" indent="0" algn="l" defTabSz="859790" rtl="0" eaLnBrk="1" fontAlgn="b" latinLnBrk="0" hangingPunct="1">
                        <a:lnSpc>
                          <a:spcPct val="100000"/>
                        </a:lnSpc>
                        <a:spcBef>
                          <a:spcPts val="0"/>
                        </a:spcBef>
                        <a:spcAft>
                          <a:spcPts val="0"/>
                        </a:spcAft>
                        <a:buClrTx/>
                        <a:buSzTx/>
                        <a:buFontTx/>
                        <a:buNone/>
                      </a:pPr>
                      <a:r>
                        <a:rPr lang="zh-CN" altLang="en-US" sz="1400" b="0" i="0" u="none" strike="noStrike" dirty="0">
                          <a:solidFill>
                            <a:schemeClr val="tx1"/>
                          </a:solidFill>
                          <a:effectLst/>
                          <a:latin typeface="华文楷体" panose="02010600040101010101" pitchFamily="2" charset="-122"/>
                          <a:ea typeface="华文楷体" panose="02010600040101010101" pitchFamily="2" charset="-122"/>
                        </a:rPr>
                        <a:t>科技管理部</a:t>
                      </a:r>
                      <a:endParaRPr lang="en-US" sz="1400" b="0" i="0" u="none" strike="noStrike" dirty="0">
                        <a:solidFill>
                          <a:schemeClr val="tx1"/>
                        </a:solidFill>
                        <a:effectLst/>
                        <a:latin typeface="华文楷体" panose="02010600040101010101" pitchFamily="2" charset="-122"/>
                        <a:ea typeface="华文楷体" panose="02010600040101010101" pitchFamily="2" charset="-122"/>
                      </a:endParaRPr>
                    </a:p>
                  </a:txBody>
                  <a:tcPr marL="5733" marR="5733" marT="57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579" name=""/>
        <p:cNvGrpSpPr/>
        <p:nvPr/>
      </p:nvGrpSpPr>
      <p:grpSpPr>
        <a:xfrm>
          <a:off x="0" y="0"/>
          <a:ext cx="0" cy="0"/>
          <a:chOff x="0" y="0"/>
          <a:chExt cx="0" cy="0"/>
        </a:xfrm>
      </p:grpSpPr>
      <p:sp>
        <p:nvSpPr>
          <p:cNvPr id="1052107" name="Title 3"/>
          <p:cNvSpPr>
            <a:spLocks noGrp="1"/>
          </p:cNvSpPr>
          <p:nvPr>
            <p:ph type="ctrTitle" idx="4294967295"/>
          </p:nvPr>
        </p:nvSpPr>
        <p:spPr>
          <a:xfrm>
            <a:off x="935038" y="2790032"/>
            <a:ext cx="8035925" cy="1277937"/>
          </a:xfrm>
          <a:prstGeom prst="rect">
            <a:avLst/>
          </a:prstGeom>
        </p:spPr>
        <p:txBody>
          <a:bodyPr/>
          <a:p>
            <a:r>
              <a:rPr lang="zh-CN" altLang="en-US" sz="3600" dirty="0">
                <a:solidFill>
                  <a:schemeClr val="bg1"/>
                </a:solidFill>
                <a:latin typeface="华文楷体" panose="02010600040101010101" pitchFamily="2" charset="-122"/>
              </a:rPr>
              <a:t>附录</a:t>
            </a:r>
            <a:r>
              <a:rPr lang="en-US" altLang="zh-CN" sz="3600" dirty="0">
                <a:solidFill>
                  <a:schemeClr val="bg1"/>
                </a:solidFill>
                <a:latin typeface="华文楷体" panose="02010600040101010101" pitchFamily="2" charset="-122"/>
              </a:rPr>
              <a:t>2</a:t>
            </a:r>
            <a:r>
              <a:rPr lang="zh-CN" altLang="en-US" sz="3600" dirty="0">
                <a:solidFill>
                  <a:schemeClr val="bg1"/>
                </a:solidFill>
                <a:latin typeface="华文楷体" panose="02010600040101010101" pitchFamily="2" charset="-122"/>
              </a:rPr>
              <a:t>：案例分析</a:t>
            </a: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580" name=""/>
        <p:cNvGrpSpPr/>
        <p:nvPr/>
      </p:nvGrpSpPr>
      <p:grpSpPr>
        <a:xfrm>
          <a:off x="0" y="0"/>
          <a:ext cx="0" cy="0"/>
          <a:chOff x="0" y="0"/>
          <a:chExt cx="0" cy="0"/>
        </a:xfrm>
      </p:grpSpPr>
      <p:sp>
        <p:nvSpPr>
          <p:cNvPr id="1052108" name="Title 1"/>
          <p:cNvSpPr>
            <a:spLocks noGrp="1"/>
          </p:cNvSpPr>
          <p:nvPr>
            <p:ph type="title"/>
          </p:nvPr>
        </p:nvSpPr>
        <p:spPr/>
        <p:txBody>
          <a:bodyPr/>
          <a:p>
            <a:r>
              <a:rPr lang="zh-CN" altLang="en-US" dirty="0"/>
              <a:t>案例</a:t>
            </a:r>
            <a:r>
              <a:rPr lang="en-US" altLang="zh-CN" dirty="0"/>
              <a:t>1</a:t>
            </a:r>
            <a:r>
              <a:rPr lang="zh-CN" altLang="en-US" dirty="0"/>
              <a:t>：东方电气集团</a:t>
            </a:r>
            <a:r>
              <a:rPr lang="en-US" altLang="zh-CN" dirty="0"/>
              <a:t>2007</a:t>
            </a:r>
            <a:r>
              <a:rPr lang="zh-CN" altLang="en-US" dirty="0"/>
              <a:t>年前面临的信息化挑战</a:t>
            </a:r>
            <a:endParaRPr lang="en-US" dirty="0"/>
          </a:p>
        </p:txBody>
      </p:sp>
      <p:grpSp>
        <p:nvGrpSpPr>
          <p:cNvPr id="581" name="Group 16"/>
          <p:cNvGrpSpPr/>
          <p:nvPr/>
        </p:nvGrpSpPr>
        <p:grpSpPr>
          <a:xfrm>
            <a:off x="390002" y="1098725"/>
            <a:ext cx="9188417" cy="5202197"/>
            <a:chOff x="400678" y="912424"/>
            <a:chExt cx="9188417" cy="2422421"/>
          </a:xfrm>
        </p:grpSpPr>
        <p:grpSp>
          <p:nvGrpSpPr>
            <p:cNvPr id="582" name="Group 3"/>
            <p:cNvGrpSpPr/>
            <p:nvPr/>
          </p:nvGrpSpPr>
          <p:grpSpPr>
            <a:xfrm>
              <a:off x="400678" y="931535"/>
              <a:ext cx="2771999" cy="2306628"/>
              <a:chOff x="1012288" y="2272746"/>
              <a:chExt cx="3010368" cy="2306628"/>
            </a:xfrm>
          </p:grpSpPr>
          <p:sp>
            <p:nvSpPr>
              <p:cNvPr id="1052109" name="矩形 2"/>
              <p:cNvSpPr/>
              <p:nvPr/>
            </p:nvSpPr>
            <p:spPr>
              <a:xfrm>
                <a:off x="1012288" y="2606686"/>
                <a:ext cx="3010368" cy="1972688"/>
              </a:xfrm>
              <a:prstGeom prst="rect">
                <a:avLst/>
              </a:prstGeom>
            </p:spPr>
            <p:style>
              <a:lnRef idx="2">
                <a:schemeClr val="accent2"/>
              </a:lnRef>
              <a:fillRef idx="1">
                <a:schemeClr val="lt1"/>
              </a:fillRef>
              <a:effectRef idx="0">
                <a:schemeClr val="accent2"/>
              </a:effectRef>
              <a:fontRef idx="minor">
                <a:schemeClr val="dk1"/>
              </a:fontRef>
            </p:style>
            <p:txBody>
              <a:bodyPr anchor="ctr"/>
              <a:p>
                <a:pPr algn="ctr" fontAlgn="auto">
                  <a:spcBef>
                    <a:spcPts val="0"/>
                  </a:spcBef>
                  <a:spcAft>
                    <a:spcPts val="0"/>
                  </a:spcAft>
                </a:pPr>
                <a:endParaRPr lang="zh-CN" altLang="en-US" sz="2400">
                  <a:latin typeface="华文楷体" panose="02010600040101010101" pitchFamily="2" charset="-122"/>
                  <a:ea typeface="华文楷体" panose="02010600040101010101" pitchFamily="2" charset="-122"/>
                </a:endParaRPr>
              </a:p>
            </p:txBody>
          </p:sp>
          <p:sp>
            <p:nvSpPr>
              <p:cNvPr id="1052110" name="TextBox 5"/>
              <p:cNvSpPr txBox="1"/>
              <p:nvPr/>
            </p:nvSpPr>
            <p:spPr>
              <a:xfrm>
                <a:off x="2991420" y="2736429"/>
                <a:ext cx="926447" cy="142609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en-US" altLang="zh-CN" b="0" dirty="0">
                    <a:latin typeface="华文楷体" panose="02010600040101010101" pitchFamily="2" charset="-122"/>
                    <a:ea typeface="华文楷体" panose="02010600040101010101" pitchFamily="2" charset="-122"/>
                  </a:rPr>
                  <a:t>ERP</a:t>
                </a:r>
                <a:r>
                  <a:rPr lang="zh-CN" altLang="en-US" b="0" dirty="0">
                    <a:latin typeface="华文楷体" panose="02010600040101010101" pitchFamily="2" charset="-122"/>
                    <a:ea typeface="华文楷体" panose="02010600040101010101" pitchFamily="2" charset="-122"/>
                  </a:rPr>
                  <a:t>（采购、库存、生产、财务、工具、服务业务）</a:t>
                </a:r>
                <a:endParaRPr lang="zh-CN" altLang="en-US" b="0" dirty="0">
                  <a:latin typeface="华文楷体" panose="02010600040101010101" pitchFamily="2" charset="-122"/>
                  <a:ea typeface="华文楷体" panose="02010600040101010101" pitchFamily="2" charset="-122"/>
                </a:endParaRPr>
              </a:p>
            </p:txBody>
          </p:sp>
          <p:sp>
            <p:nvSpPr>
              <p:cNvPr id="1052111" name="TextBox 6"/>
              <p:cNvSpPr txBox="1"/>
              <p:nvPr/>
            </p:nvSpPr>
            <p:spPr>
              <a:xfrm>
                <a:off x="1127297" y="2737677"/>
                <a:ext cx="1761792" cy="35652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zh-CN" altLang="en-US" b="0" dirty="0">
                    <a:latin typeface="华文楷体" panose="02010600040101010101" pitchFamily="2" charset="-122"/>
                    <a:ea typeface="华文楷体" panose="02010600040101010101" pitchFamily="2" charset="-122"/>
                  </a:rPr>
                  <a:t>销售合同管理系统</a:t>
                </a:r>
                <a:endParaRPr lang="zh-CN" altLang="en-US" b="0" dirty="0">
                  <a:latin typeface="华文楷体" panose="02010600040101010101" pitchFamily="2" charset="-122"/>
                  <a:ea typeface="华文楷体" panose="02010600040101010101" pitchFamily="2" charset="-122"/>
                </a:endParaRPr>
              </a:p>
            </p:txBody>
          </p:sp>
          <p:sp>
            <p:nvSpPr>
              <p:cNvPr id="1052112" name="TextBox 7"/>
              <p:cNvSpPr txBox="1"/>
              <p:nvPr/>
            </p:nvSpPr>
            <p:spPr>
              <a:xfrm>
                <a:off x="1127297" y="3118669"/>
                <a:ext cx="1761792" cy="35652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zh-CN" altLang="en-US" b="0" dirty="0">
                    <a:latin typeface="华文楷体" panose="02010600040101010101" pitchFamily="2" charset="-122"/>
                    <a:ea typeface="华文楷体" panose="02010600040101010101" pitchFamily="2" charset="-122"/>
                  </a:rPr>
                  <a:t>质量集成管理系统</a:t>
                </a:r>
                <a:endParaRPr lang="zh-CN" altLang="en-US" b="0" dirty="0">
                  <a:latin typeface="华文楷体" panose="02010600040101010101" pitchFamily="2" charset="-122"/>
                  <a:ea typeface="华文楷体" panose="02010600040101010101" pitchFamily="2" charset="-122"/>
                </a:endParaRPr>
              </a:p>
            </p:txBody>
          </p:sp>
          <p:sp>
            <p:nvSpPr>
              <p:cNvPr id="1052113" name="TextBox 8"/>
              <p:cNvSpPr txBox="1"/>
              <p:nvPr/>
            </p:nvSpPr>
            <p:spPr>
              <a:xfrm>
                <a:off x="1127297" y="3499661"/>
                <a:ext cx="1761792" cy="35652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zh-CN" altLang="en-US" b="0" dirty="0">
                    <a:latin typeface="华文楷体" panose="02010600040101010101" pitchFamily="2" charset="-122"/>
                    <a:ea typeface="华文楷体" panose="02010600040101010101" pitchFamily="2" charset="-122"/>
                  </a:rPr>
                  <a:t>设备管理信息系统</a:t>
                </a:r>
                <a:endParaRPr lang="zh-CN" altLang="en-US" b="0" dirty="0">
                  <a:latin typeface="华文楷体" panose="02010600040101010101" pitchFamily="2" charset="-122"/>
                  <a:ea typeface="华文楷体" panose="02010600040101010101" pitchFamily="2" charset="-122"/>
                </a:endParaRPr>
              </a:p>
            </p:txBody>
          </p:sp>
          <p:sp>
            <p:nvSpPr>
              <p:cNvPr id="1052114" name="TextBox 9"/>
              <p:cNvSpPr txBox="1"/>
              <p:nvPr/>
            </p:nvSpPr>
            <p:spPr>
              <a:xfrm>
                <a:off x="1127297" y="3880653"/>
                <a:ext cx="1761792" cy="35652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zh-CN" altLang="en-US" b="0" dirty="0">
                    <a:latin typeface="华文楷体" panose="02010600040101010101" pitchFamily="2" charset="-122"/>
                    <a:ea typeface="华文楷体" panose="02010600040101010101" pitchFamily="2" charset="-122"/>
                  </a:rPr>
                  <a:t>招投标管理系统</a:t>
                </a:r>
                <a:endParaRPr lang="zh-CN" altLang="en-US" b="0" dirty="0">
                  <a:latin typeface="华文楷体" panose="02010600040101010101" pitchFamily="2" charset="-122"/>
                  <a:ea typeface="华文楷体" panose="02010600040101010101" pitchFamily="2" charset="-122"/>
                </a:endParaRPr>
              </a:p>
            </p:txBody>
          </p:sp>
          <p:sp>
            <p:nvSpPr>
              <p:cNvPr id="1052115" name="TextBox 10"/>
              <p:cNvSpPr txBox="1"/>
              <p:nvPr/>
            </p:nvSpPr>
            <p:spPr>
              <a:xfrm>
                <a:off x="1127297" y="4261643"/>
                <a:ext cx="1761792" cy="20372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p>
                <a:pPr fontAlgn="auto">
                  <a:spcBef>
                    <a:spcPts val="0"/>
                  </a:spcBef>
                  <a:spcAft>
                    <a:spcPts val="0"/>
                  </a:spcAft>
                </a:pPr>
                <a:r>
                  <a:rPr lang="zh-CN" altLang="en-US" b="0" dirty="0">
                    <a:latin typeface="华文楷体" panose="02010600040101010101" pitchFamily="2" charset="-122"/>
                    <a:ea typeface="华文楷体" panose="02010600040101010101" pitchFamily="2" charset="-122"/>
                  </a:rPr>
                  <a:t>发货系统</a:t>
                </a:r>
                <a:endParaRPr lang="zh-CN" altLang="en-US" b="0" dirty="0">
                  <a:latin typeface="华文楷体" panose="02010600040101010101" pitchFamily="2" charset="-122"/>
                  <a:ea typeface="华文楷体" panose="02010600040101010101" pitchFamily="2" charset="-122"/>
                </a:endParaRPr>
              </a:p>
            </p:txBody>
          </p:sp>
          <p:sp>
            <p:nvSpPr>
              <p:cNvPr id="1052116" name="TextBox 14"/>
              <p:cNvSpPr txBox="1">
                <a:spLocks noChangeArrowheads="1"/>
              </p:cNvSpPr>
              <p:nvPr/>
            </p:nvSpPr>
            <p:spPr bwMode="auto">
              <a:xfrm>
                <a:off x="1197460" y="2272746"/>
                <a:ext cx="2389890" cy="300966"/>
              </a:xfrm>
              <a:prstGeom prst="rect">
                <a:avLst/>
              </a:prstGeom>
              <a:noFill/>
              <a:ln w="9525">
                <a:noFill/>
                <a:miter lim="800000"/>
              </a:ln>
            </p:spPr>
            <p:txBody>
              <a:bodyPr wrap="square">
                <a:spAutoFit/>
              </a:bodyPr>
              <a:p>
                <a:pPr algn="ctr"/>
                <a:r>
                  <a:rPr lang="en-US" altLang="zh-CN" dirty="0">
                    <a:latin typeface="华文楷体" panose="02010600040101010101" pitchFamily="2" charset="-122"/>
                    <a:ea typeface="华文楷体" panose="02010600040101010101" pitchFamily="2" charset="-122"/>
                  </a:rPr>
                  <a:t>2007</a:t>
                </a:r>
                <a:r>
                  <a:rPr lang="zh-CN" altLang="en-US" dirty="0">
                    <a:latin typeface="华文楷体" panose="02010600040101010101" pitchFamily="2" charset="-122"/>
                    <a:ea typeface="华文楷体" panose="02010600040101010101" pitchFamily="2" charset="-122"/>
                  </a:rPr>
                  <a:t>年前独立运行的多个系统</a:t>
                </a:r>
                <a:endParaRPr lang="zh-CN" altLang="en-US" dirty="0">
                  <a:latin typeface="华文楷体" panose="02010600040101010101" pitchFamily="2" charset="-122"/>
                  <a:ea typeface="华文楷体" panose="02010600040101010101" pitchFamily="2" charset="-122"/>
                </a:endParaRPr>
              </a:p>
            </p:txBody>
          </p:sp>
        </p:grpSp>
        <p:sp>
          <p:nvSpPr>
            <p:cNvPr id="1052117" name="AutoShape 51"/>
            <p:cNvSpPr>
              <a:spLocks noChangeArrowheads="1"/>
            </p:cNvSpPr>
            <p:nvPr/>
          </p:nvSpPr>
          <p:spPr bwMode="auto">
            <a:xfrm>
              <a:off x="3225645" y="1052736"/>
              <a:ext cx="6321152" cy="1045628"/>
            </a:xfrm>
            <a:prstGeom prst="roundRect">
              <a:avLst>
                <a:gd name="adj" fmla="val 8417"/>
              </a:avLst>
            </a:prstGeom>
            <a:solidFill>
              <a:srgbClr val="FFFFFF"/>
            </a:solidFill>
            <a:ln w="9525" algn="ctr">
              <a:solidFill>
                <a:srgbClr val="969696"/>
              </a:solidFill>
              <a:round/>
            </a:ln>
            <a:effectLst>
              <a:outerShdw blurRad="50800" dist="38100" dir="2700000" algn="tl" rotWithShape="0">
                <a:prstClr val="black">
                  <a:alpha val="40000"/>
                </a:prstClr>
              </a:outerShdw>
            </a:effectLst>
          </p:spPr>
          <p:txBody>
            <a:bodyPr vert="horz" wrap="square" lIns="18000" tIns="72000" rIns="18000"/>
            <a:p>
              <a:pPr marL="285750" marR="0" lvl="0" indent="-285750" defTabSz="914400" eaLnBrk="1" fontAlgn="auto" latinLnBrk="0" hangingPunct="1">
                <a:lnSpc>
                  <a:spcPct val="150000"/>
                </a:lnSpc>
                <a:spcBef>
                  <a:spcPts val="300"/>
                </a:spcBef>
                <a:spcAft>
                  <a:spcPts val="0"/>
                </a:spcAft>
                <a:buClr>
                  <a:schemeClr val="tx1"/>
                </a:buClr>
                <a:buSzPct val="60000"/>
                <a:buFont typeface="Wingdings" panose="05000000000000000000" pitchFamily="2" charset="2"/>
                <a:buChar char="q"/>
              </a:pPr>
              <a:r>
                <a:rPr kumimoji="0" lang="zh-CN" altLang="en-US" sz="1600" b="1"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集团和下属企业信息系统不统一</a:t>
              </a:r>
              <a:r>
                <a:rPr kumimoji="0" lang="zh-CN" altLang="en-US"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，难以支持集团多业态、跨地域的业务运营和发展。</a:t>
              </a:r>
              <a:endParaRPr kumimoji="0" lang="en-US" altLang="zh-CN"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endParaRPr>
            </a:p>
            <a:p>
              <a:pPr marL="285750" marR="0" lvl="0" indent="-285750" defTabSz="914400" eaLnBrk="1" fontAlgn="auto" latinLnBrk="0" hangingPunct="1">
                <a:lnSpc>
                  <a:spcPct val="150000"/>
                </a:lnSpc>
                <a:spcBef>
                  <a:spcPts val="300"/>
                </a:spcBef>
                <a:spcAft>
                  <a:spcPts val="0"/>
                </a:spcAft>
                <a:buClr>
                  <a:schemeClr val="tx1"/>
                </a:buClr>
                <a:buSzPct val="60000"/>
                <a:buFont typeface="Wingdings" panose="05000000000000000000" pitchFamily="2" charset="2"/>
                <a:buChar char="q"/>
              </a:pPr>
              <a:r>
                <a:rPr kumimoji="0" lang="zh-CN" altLang="en-US" sz="1600" b="1"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财务与业务系统不集成</a:t>
              </a:r>
              <a:r>
                <a:rPr kumimoji="0" lang="zh-CN" altLang="en-US"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，无法实现对于业务数据的高效管控。</a:t>
              </a:r>
              <a:endParaRPr kumimoji="0" lang="en-US" altLang="zh-CN"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endParaRPr>
            </a:p>
            <a:p>
              <a:pPr marL="285750" marR="0" lvl="0" indent="-285750" defTabSz="914400" eaLnBrk="1" fontAlgn="auto" latinLnBrk="0" hangingPunct="1">
                <a:lnSpc>
                  <a:spcPct val="150000"/>
                </a:lnSpc>
                <a:spcBef>
                  <a:spcPts val="300"/>
                </a:spcBef>
                <a:spcAft>
                  <a:spcPts val="0"/>
                </a:spcAft>
                <a:buClr>
                  <a:schemeClr val="tx1"/>
                </a:buClr>
                <a:buSzPct val="60000"/>
                <a:buFont typeface="Wingdings" panose="05000000000000000000" pitchFamily="2" charset="2"/>
                <a:buChar char="q"/>
              </a:pPr>
              <a:r>
                <a:rPr kumimoji="0" lang="zh-CN" altLang="en-US" sz="1600" b="1"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真实的多级成本核算无法实现</a:t>
              </a:r>
              <a:r>
                <a:rPr kumimoji="0" lang="zh-CN" altLang="en-US"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rPr>
                <a:t>，缺乏对于分厂管理和考核的有效数据支撑。</a:t>
              </a:r>
              <a:endParaRPr kumimoji="0" lang="en-US" altLang="zh-CN" sz="16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endParaRPr>
            </a:p>
            <a:p>
              <a:pPr marL="285750" marR="0" lvl="0" indent="-285750" defTabSz="914400" eaLnBrk="1" fontAlgn="auto" latinLnBrk="0" hangingPunct="1">
                <a:lnSpc>
                  <a:spcPct val="150000"/>
                </a:lnSpc>
                <a:spcBef>
                  <a:spcPts val="300"/>
                </a:spcBef>
                <a:spcAft>
                  <a:spcPts val="0"/>
                </a:spcAft>
                <a:buClr>
                  <a:schemeClr val="tx1"/>
                </a:buClr>
                <a:buSzPct val="60000"/>
                <a:buFont typeface="Wingdings" panose="05000000000000000000" pitchFamily="2" charset="2"/>
                <a:buChar char="q"/>
              </a:pPr>
              <a:endParaRPr kumimoji="0" lang="en-US" altLang="zh-CN" sz="20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endParaRPr>
            </a:p>
            <a:p>
              <a:pPr marL="285750" marR="0" lvl="0" indent="-285750" defTabSz="914400" eaLnBrk="1" fontAlgn="auto" latinLnBrk="0" hangingPunct="1">
                <a:lnSpc>
                  <a:spcPct val="150000"/>
                </a:lnSpc>
                <a:spcBef>
                  <a:spcPts val="300"/>
                </a:spcBef>
                <a:spcAft>
                  <a:spcPts val="0"/>
                </a:spcAft>
                <a:buClr>
                  <a:schemeClr val="tx1"/>
                </a:buClr>
                <a:buSzPct val="60000"/>
                <a:buFont typeface="Wingdings" panose="05000000000000000000" pitchFamily="2" charset="2"/>
                <a:buChar char="q"/>
              </a:pPr>
              <a:endParaRPr kumimoji="0" lang="zh-CN" altLang="zh-CN" sz="20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52118" name="Rectangle 57"/>
            <p:cNvSpPr>
              <a:spLocks noChangeArrowheads="1"/>
            </p:cNvSpPr>
            <p:nvPr/>
          </p:nvSpPr>
          <p:spPr bwMode="gray">
            <a:xfrm>
              <a:off x="3362707" y="912424"/>
              <a:ext cx="2452299" cy="232924"/>
            </a:xfrm>
            <a:prstGeom prst="rect">
              <a:avLst/>
            </a:prstGeom>
            <a:solidFill>
              <a:srgbClr val="0076CB"/>
            </a:solidFill>
            <a:ln w="15875" algn="ctr">
              <a:noFill/>
              <a:round/>
            </a:ln>
          </p:spPr>
          <p:txBody>
            <a:bodyPr lIns="0" tIns="0" rIns="0" bIns="0" anchor="ctr">
              <a:noAutofit/>
            </a:bodyPr>
            <a:p>
              <a:pPr marL="0" marR="0" lvl="0" indent="0" algn="ctr" defTabSz="914400" eaLnBrk="1" fontAlgn="auto" latinLnBrk="0" hangingPunct="1">
                <a:lnSpc>
                  <a:spcPct val="100000"/>
                </a:lnSpc>
                <a:spcBef>
                  <a:spcPct val="0"/>
                </a:spcBef>
                <a:spcAft>
                  <a:spcPts val="0"/>
                </a:spcAft>
                <a:buClr>
                  <a:srgbClr val="00CC99"/>
                </a:buClr>
                <a:buSzPct val="80000"/>
                <a:buFontTx/>
                <a:buNone/>
              </a:pPr>
              <a:r>
                <a:rPr kumimoji="0" lang="zh-CN" altLang="en-US" b="1" i="0" u="none" strike="noStrike" kern="0" cap="none" spc="0" normalizeH="0" baseline="0" noProof="0" dirty="0">
                  <a:ln>
                    <a:noFill/>
                  </a:ln>
                  <a:solidFill>
                    <a:srgbClr val="FFFFFF"/>
                  </a:solidFill>
                  <a:effectLst/>
                  <a:uLnTx/>
                  <a:uFillTx/>
                  <a:latin typeface="华文楷体" panose="02010600040101010101" pitchFamily="2" charset="-122"/>
                  <a:ea typeface="华文楷体" panose="02010600040101010101" pitchFamily="2" charset="-122"/>
                </a:rPr>
                <a:t>集团管控层面的问题</a:t>
              </a:r>
              <a:endParaRPr kumimoji="0" lang="zh-CN" altLang="en-US" b="1" i="0" u="none" strike="noStrike" kern="0" cap="none" spc="0" normalizeH="0" baseline="0" noProof="0" dirty="0">
                <a:ln>
                  <a:noFill/>
                </a:ln>
                <a:solidFill>
                  <a:srgbClr val="FFFFFF"/>
                </a:solidFill>
                <a:effectLst/>
                <a:uLnTx/>
                <a:uFillTx/>
                <a:latin typeface="华文楷体" panose="02010600040101010101" pitchFamily="2" charset="-122"/>
                <a:ea typeface="华文楷体" panose="02010600040101010101" pitchFamily="2" charset="-122"/>
              </a:endParaRPr>
            </a:p>
          </p:txBody>
        </p:sp>
        <p:sp>
          <p:nvSpPr>
            <p:cNvPr id="1052119" name="AutoShape 51"/>
            <p:cNvSpPr>
              <a:spLocks noChangeArrowheads="1"/>
            </p:cNvSpPr>
            <p:nvPr/>
          </p:nvSpPr>
          <p:spPr bwMode="auto">
            <a:xfrm>
              <a:off x="3267944" y="2299326"/>
              <a:ext cx="6321151" cy="1035519"/>
            </a:xfrm>
            <a:prstGeom prst="roundRect">
              <a:avLst>
                <a:gd name="adj" fmla="val 8417"/>
              </a:avLst>
            </a:prstGeom>
            <a:solidFill>
              <a:srgbClr val="FFFFFF"/>
            </a:solidFill>
            <a:ln w="9525" algn="ctr">
              <a:solidFill>
                <a:srgbClr val="969696"/>
              </a:solidFill>
              <a:round/>
            </a:ln>
            <a:effectLst>
              <a:outerShdw blurRad="50800" dist="38100" dir="2700000" algn="tl" rotWithShape="0">
                <a:prstClr val="black">
                  <a:alpha val="40000"/>
                </a:prstClr>
              </a:outerShdw>
            </a:effectLst>
          </p:spPr>
          <p:txBody>
            <a:bodyPr vert="horz" wrap="square" lIns="18000" tIns="72000" rIns="18000"/>
            <a:p>
              <a:pPr marL="285750" indent="-285750">
                <a:lnSpc>
                  <a:spcPct val="150000"/>
                </a:lnSpc>
                <a:spcBef>
                  <a:spcPts val="300"/>
                </a:spcBef>
                <a:buClr>
                  <a:schemeClr val="tx1"/>
                </a:buClr>
                <a:buSzPct val="60000"/>
                <a:buFont typeface="Wingdings" panose="05000000000000000000" pitchFamily="2" charset="2"/>
                <a:buChar char="q"/>
              </a:pP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形成了</a:t>
              </a:r>
              <a:r>
                <a:rPr lang="zh-CN" altLang="en-US" sz="1600" b="1"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较多的系统孤岛</a:t>
              </a: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：财务、装箱、发运、质量、设备、招投标、工具综合系统等。</a:t>
              </a:r>
              <a:endParaRPr lang="en-US" altLang="zh-CN"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endParaRPr>
            </a:p>
            <a:p>
              <a:pPr marL="285750" indent="-285750">
                <a:lnSpc>
                  <a:spcPct val="150000"/>
                </a:lnSpc>
                <a:spcBef>
                  <a:spcPts val="300"/>
                </a:spcBef>
                <a:buClr>
                  <a:schemeClr val="tx1"/>
                </a:buClr>
                <a:buSzPct val="60000"/>
                <a:buFont typeface="Wingdings" panose="05000000000000000000" pitchFamily="2" charset="2"/>
                <a:buChar char="q"/>
              </a:pP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系统</a:t>
              </a:r>
              <a:r>
                <a:rPr lang="zh-CN" altLang="en-US" sz="1600" b="1"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覆盖面不完整</a:t>
              </a: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，销售、项目管理等关键业务未纳入管理。</a:t>
              </a:r>
              <a:endParaRPr lang="en-US" altLang="zh-CN"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endParaRPr>
            </a:p>
            <a:p>
              <a:pPr marL="285750" indent="-285750">
                <a:lnSpc>
                  <a:spcPct val="150000"/>
                </a:lnSpc>
                <a:spcBef>
                  <a:spcPts val="300"/>
                </a:spcBef>
                <a:buClr>
                  <a:schemeClr val="tx1"/>
                </a:buClr>
                <a:buSzPct val="60000"/>
                <a:buFont typeface="Wingdings" panose="05000000000000000000" pitchFamily="2" charset="2"/>
                <a:buChar char="q"/>
              </a:pP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未能真正建立</a:t>
              </a:r>
              <a:r>
                <a:rPr lang="zh-CN" altLang="en-US" sz="1600" b="1"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多工厂计划体系</a:t>
              </a:r>
              <a:r>
                <a:rPr lang="zh-CN" altLang="en-US"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rPr>
                <a:t>，缺乏对于计划体系的创新和变更。</a:t>
              </a:r>
              <a:endParaRPr lang="zh-CN" altLang="zh-CN" sz="1600" kern="0" dirty="0">
                <a:solidFill>
                  <a:sysClr val="windowText" lastClr="000000"/>
                </a:solidFill>
                <a:latin typeface="华文楷体" panose="02010600040101010101" pitchFamily="2" charset="-122"/>
                <a:ea typeface="华文楷体" panose="02010600040101010101" pitchFamily="2" charset="-122"/>
                <a:cs typeface="Arial Unicode MS" panose="020B0604020202020204" pitchFamily="34" charset="-122"/>
              </a:endParaRPr>
            </a:p>
          </p:txBody>
        </p:sp>
        <p:sp>
          <p:nvSpPr>
            <p:cNvPr id="1052120" name="Rectangle 57"/>
            <p:cNvSpPr>
              <a:spLocks noChangeArrowheads="1"/>
            </p:cNvSpPr>
            <p:nvPr/>
          </p:nvSpPr>
          <p:spPr bwMode="gray">
            <a:xfrm>
              <a:off x="3362707" y="2133439"/>
              <a:ext cx="2452299" cy="232924"/>
            </a:xfrm>
            <a:prstGeom prst="rect">
              <a:avLst/>
            </a:prstGeom>
            <a:solidFill>
              <a:srgbClr val="0076CB"/>
            </a:solidFill>
            <a:ln w="15875" algn="ctr">
              <a:noFill/>
              <a:round/>
            </a:ln>
          </p:spPr>
          <p:txBody>
            <a:bodyPr lIns="0" tIns="0" rIns="0" bIns="0" anchor="ctr">
              <a:noAutofit/>
            </a:bodyPr>
            <a:p>
              <a:pPr marL="0" marR="0" lvl="0" indent="0" algn="ctr" defTabSz="914400" eaLnBrk="1" fontAlgn="auto" latinLnBrk="0" hangingPunct="1">
                <a:lnSpc>
                  <a:spcPct val="100000"/>
                </a:lnSpc>
                <a:spcBef>
                  <a:spcPct val="0"/>
                </a:spcBef>
                <a:spcAft>
                  <a:spcPts val="0"/>
                </a:spcAft>
                <a:buClr>
                  <a:srgbClr val="00CC99"/>
                </a:buClr>
                <a:buSzPct val="80000"/>
                <a:buFontTx/>
                <a:buNone/>
              </a:pPr>
              <a:r>
                <a:rPr kumimoji="0" lang="zh-CN" altLang="en-US" b="1" i="0" u="none" strike="noStrike" kern="0" cap="none" spc="0" normalizeH="0" baseline="0" noProof="0" dirty="0">
                  <a:ln>
                    <a:noFill/>
                  </a:ln>
                  <a:solidFill>
                    <a:srgbClr val="FFFFFF"/>
                  </a:solidFill>
                  <a:effectLst/>
                  <a:uLnTx/>
                  <a:uFillTx/>
                  <a:latin typeface="华文楷体" panose="02010600040101010101" pitchFamily="2" charset="-122"/>
                  <a:ea typeface="华文楷体" panose="02010600040101010101" pitchFamily="2" charset="-122"/>
                </a:rPr>
                <a:t>业务运营层面的问题</a:t>
              </a:r>
              <a:endParaRPr kumimoji="0" lang="zh-CN" altLang="en-US" b="1" i="0" u="none" strike="noStrike" kern="0" cap="none" spc="0" normalizeH="0" baseline="0" noProof="0" dirty="0">
                <a:ln>
                  <a:noFill/>
                </a:ln>
                <a:solidFill>
                  <a:srgbClr val="FFFFFF"/>
                </a:solidFill>
                <a:effectLst/>
                <a:uLnTx/>
                <a:uFillTx/>
                <a:latin typeface="华文楷体" panose="02010600040101010101" pitchFamily="2" charset="-122"/>
                <a:ea typeface="华文楷体" panose="02010600040101010101" pitchFamily="2" charset="-122"/>
              </a:endParaRPr>
            </a:p>
          </p:txBody>
        </p:sp>
      </p:grpSp>
      <p:pic>
        <p:nvPicPr>
          <p:cNvPr id="2097331" name="Picture 17"/>
          <p:cNvPicPr>
            <a:picLocks noChangeAspect="1"/>
          </p:cNvPicPr>
          <p:nvPr/>
        </p:nvPicPr>
        <p:blipFill>
          <a:blip r:embed="rId1"/>
          <a:stretch>
            <a:fillRect/>
          </a:stretch>
        </p:blipFill>
        <p:spPr>
          <a:xfrm>
            <a:off x="7211308" y="53437"/>
            <a:ext cx="2304694" cy="524099"/>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583" name=""/>
        <p:cNvGrpSpPr/>
        <p:nvPr/>
      </p:nvGrpSpPr>
      <p:grpSpPr>
        <a:xfrm>
          <a:off x="0" y="0"/>
          <a:ext cx="0" cy="0"/>
          <a:chOff x="0" y="0"/>
          <a:chExt cx="0" cy="0"/>
        </a:xfrm>
      </p:grpSpPr>
      <p:sp>
        <p:nvSpPr>
          <p:cNvPr id="1052121" name="Title 1"/>
          <p:cNvSpPr>
            <a:spLocks noGrp="1"/>
          </p:cNvSpPr>
          <p:nvPr>
            <p:ph type="title"/>
          </p:nvPr>
        </p:nvSpPr>
        <p:spPr/>
        <p:txBody>
          <a:bodyPr/>
          <a:p>
            <a:r>
              <a:rPr lang="zh-CN" altLang="en-US" dirty="0"/>
              <a:t>案例</a:t>
            </a:r>
            <a:r>
              <a:rPr lang="en-US" altLang="zh-CN" dirty="0"/>
              <a:t>1</a:t>
            </a:r>
            <a:r>
              <a:rPr lang="zh-CN" altLang="en-US" dirty="0"/>
              <a:t>：东方电气集团的信息化转型策略</a:t>
            </a:r>
            <a:endParaRPr lang="en-US" dirty="0"/>
          </a:p>
        </p:txBody>
      </p:sp>
      <p:pic>
        <p:nvPicPr>
          <p:cNvPr id="2097332" name="Picture 45"/>
          <p:cNvPicPr>
            <a:picLocks noChangeAspect="1"/>
          </p:cNvPicPr>
          <p:nvPr/>
        </p:nvPicPr>
        <p:blipFill>
          <a:blip r:embed="rId1"/>
          <a:stretch>
            <a:fillRect/>
          </a:stretch>
        </p:blipFill>
        <p:spPr>
          <a:xfrm>
            <a:off x="7211308" y="53437"/>
            <a:ext cx="2304694" cy="524099"/>
          </a:xfrm>
          <a:prstGeom prst="rect">
            <a:avLst/>
          </a:prstGeom>
        </p:spPr>
      </p:pic>
      <p:sp>
        <p:nvSpPr>
          <p:cNvPr id="1052122" name="Pentagon 58"/>
          <p:cNvSpPr/>
          <p:nvPr/>
        </p:nvSpPr>
        <p:spPr>
          <a:xfrm>
            <a:off x="1354610" y="790799"/>
            <a:ext cx="4809483" cy="747752"/>
          </a:xfrm>
          <a:prstGeom prst="homePlate">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23" name="Pentagon 59"/>
          <p:cNvSpPr/>
          <p:nvPr/>
        </p:nvSpPr>
        <p:spPr>
          <a:xfrm>
            <a:off x="1354610" y="5344562"/>
            <a:ext cx="4809483" cy="747752"/>
          </a:xfrm>
          <a:prstGeom prst="homePlate">
            <a:avLst/>
          </a:prstGeom>
          <a:solidFill>
            <a:schemeClr val="accent1">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24" name="Text Box 4"/>
          <p:cNvSpPr txBox="1">
            <a:spLocks noChangeArrowheads="1"/>
          </p:cNvSpPr>
          <p:nvPr/>
        </p:nvSpPr>
        <p:spPr bwMode="auto">
          <a:xfrm>
            <a:off x="1582741" y="800048"/>
            <a:ext cx="4234355" cy="756744"/>
          </a:xfrm>
          <a:prstGeom prst="rect">
            <a:avLst/>
          </a:prstGeom>
          <a:noFill/>
          <a:ln>
            <a:noFill/>
          </a:ln>
        </p:spPr>
        <p:txBody>
          <a:bodyPr wrap="none" lIns="96731" tIns="48365" rIns="96731" bIns="48365" anchor="ctr"/>
          <a:lstStyle>
            <a:lvl1pPr marL="339725" indent="-339725" defTabSz="860425" eaLnBrk="0" hangingPunct="0">
              <a:defRPr sz="1600">
                <a:solidFill>
                  <a:schemeClr val="tx1"/>
                </a:solidFill>
                <a:latin typeface="Arial monospaced for SAP" pitchFamily="49" charset="0"/>
                <a:ea typeface="宋体" panose="02010600030101010101" pitchFamily="2" charset="-122"/>
              </a:defRPr>
            </a:lvl1pPr>
            <a:lvl2pPr marL="742950" indent="-285750" defTabSz="860425" eaLnBrk="0" hangingPunct="0">
              <a:defRPr sz="1600">
                <a:solidFill>
                  <a:schemeClr val="tx1"/>
                </a:solidFill>
                <a:latin typeface="Arial monospaced for SAP" pitchFamily="49" charset="0"/>
                <a:ea typeface="宋体" panose="02010600030101010101" pitchFamily="2" charset="-122"/>
              </a:defRPr>
            </a:lvl2pPr>
            <a:lvl3pPr marL="1143000" indent="-228600" defTabSz="860425" eaLnBrk="0" hangingPunct="0">
              <a:defRPr sz="1600">
                <a:solidFill>
                  <a:schemeClr val="tx1"/>
                </a:solidFill>
                <a:latin typeface="Arial monospaced for SAP" pitchFamily="49" charset="0"/>
                <a:ea typeface="宋体" panose="02010600030101010101" pitchFamily="2" charset="-122"/>
              </a:defRPr>
            </a:lvl3pPr>
            <a:lvl4pPr marL="1600200" indent="-228600" defTabSz="860425" eaLnBrk="0" hangingPunct="0">
              <a:defRPr sz="1600">
                <a:solidFill>
                  <a:schemeClr val="tx1"/>
                </a:solidFill>
                <a:latin typeface="Arial monospaced for SAP" pitchFamily="49" charset="0"/>
                <a:ea typeface="宋体" panose="02010600030101010101" pitchFamily="2" charset="-122"/>
              </a:defRPr>
            </a:lvl4pPr>
            <a:lvl5pPr marL="2057400" indent="-228600" defTabSz="860425" eaLnBrk="0" hangingPunct="0">
              <a:defRPr sz="1600">
                <a:solidFill>
                  <a:schemeClr val="tx1"/>
                </a:solidFill>
                <a:latin typeface="Arial monospaced for SAP" pitchFamily="49" charset="0"/>
                <a:ea typeface="宋体" panose="02010600030101010101" pitchFamily="2" charset="-122"/>
              </a:defRPr>
            </a:lvl5pPr>
            <a:lvl6pPr marL="25146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6pPr>
            <a:lvl7pPr marL="29718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7pPr>
            <a:lvl8pPr marL="34290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8pPr>
            <a:lvl9pPr marL="38862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9pPr>
          </a:lstStyle>
          <a:p>
            <a:pPr algn="ctr">
              <a:lnSpc>
                <a:spcPct val="90000"/>
              </a:lnSpc>
              <a:spcBef>
                <a:spcPct val="50000"/>
              </a:spcBef>
            </a:pPr>
            <a:r>
              <a:rPr kumimoji="1" lang="zh-CN" altLang="en-US" sz="1800" b="1" dirty="0">
                <a:latin typeface="+mj-ea"/>
                <a:ea typeface="+mj-ea"/>
              </a:rPr>
              <a:t>人力资源系统</a:t>
            </a:r>
            <a:r>
              <a:rPr kumimoji="1" lang="en-US" altLang="zh-CN" sz="1800" b="1" dirty="0">
                <a:latin typeface="+mj-ea"/>
                <a:ea typeface="+mj-ea"/>
              </a:rPr>
              <a:t>e-HR/OA</a:t>
            </a:r>
            <a:r>
              <a:rPr kumimoji="1" lang="zh-CN" altLang="en-US" sz="1800" b="1" dirty="0">
                <a:latin typeface="+mj-ea"/>
                <a:ea typeface="+mj-ea"/>
              </a:rPr>
              <a:t>覆盖实施</a:t>
            </a:r>
            <a:r>
              <a:rPr kumimoji="1" lang="en-US" altLang="zh-CN" sz="1800" b="1" dirty="0">
                <a:latin typeface="+mj-ea"/>
                <a:ea typeface="+mj-ea"/>
              </a:rPr>
              <a:t>+</a:t>
            </a:r>
            <a:r>
              <a:rPr kumimoji="1" lang="zh-CN" altLang="en-US" sz="1800" b="1" dirty="0">
                <a:latin typeface="+mj-ea"/>
                <a:ea typeface="+mj-ea"/>
              </a:rPr>
              <a:t>深化应用</a:t>
            </a:r>
            <a:endParaRPr kumimoji="1" lang="zh-CN" altLang="en-US" sz="1800" b="1" dirty="0">
              <a:latin typeface="+mj-ea"/>
              <a:ea typeface="+mj-ea"/>
            </a:endParaRPr>
          </a:p>
        </p:txBody>
      </p:sp>
      <p:sp>
        <p:nvSpPr>
          <p:cNvPr id="1052125" name="Text Box 22"/>
          <p:cNvSpPr txBox="1">
            <a:spLocks noChangeArrowheads="1"/>
          </p:cNvSpPr>
          <p:nvPr/>
        </p:nvSpPr>
        <p:spPr bwMode="auto">
          <a:xfrm>
            <a:off x="1263646" y="5336552"/>
            <a:ext cx="4384853" cy="756744"/>
          </a:xfrm>
          <a:prstGeom prst="rect">
            <a:avLst/>
          </a:prstGeom>
          <a:noFill/>
          <a:ln>
            <a:noFill/>
          </a:ln>
        </p:spPr>
        <p:txBody>
          <a:bodyPr wrap="none" lIns="96731" tIns="48365" rIns="96731" bIns="48365" anchor="ctr"/>
          <a:lstStyle>
            <a:lvl1pPr marL="339725" indent="-339725" defTabSz="860425" eaLnBrk="0" hangingPunct="0">
              <a:defRPr sz="1600">
                <a:solidFill>
                  <a:schemeClr val="tx1"/>
                </a:solidFill>
                <a:latin typeface="Arial monospaced for SAP" pitchFamily="49" charset="0"/>
                <a:ea typeface="宋体" panose="02010600030101010101" pitchFamily="2" charset="-122"/>
              </a:defRPr>
            </a:lvl1pPr>
            <a:lvl2pPr marL="742950" indent="-285750" defTabSz="860425" eaLnBrk="0" hangingPunct="0">
              <a:defRPr sz="1600">
                <a:solidFill>
                  <a:schemeClr val="tx1"/>
                </a:solidFill>
                <a:latin typeface="Arial monospaced for SAP" pitchFamily="49" charset="0"/>
                <a:ea typeface="宋体" panose="02010600030101010101" pitchFamily="2" charset="-122"/>
              </a:defRPr>
            </a:lvl2pPr>
            <a:lvl3pPr marL="1143000" indent="-228600" defTabSz="860425" eaLnBrk="0" hangingPunct="0">
              <a:defRPr sz="1600">
                <a:solidFill>
                  <a:schemeClr val="tx1"/>
                </a:solidFill>
                <a:latin typeface="Arial monospaced for SAP" pitchFamily="49" charset="0"/>
                <a:ea typeface="宋体" panose="02010600030101010101" pitchFamily="2" charset="-122"/>
              </a:defRPr>
            </a:lvl3pPr>
            <a:lvl4pPr marL="1600200" indent="-228600" defTabSz="860425" eaLnBrk="0" hangingPunct="0">
              <a:defRPr sz="1600">
                <a:solidFill>
                  <a:schemeClr val="tx1"/>
                </a:solidFill>
                <a:latin typeface="Arial monospaced for SAP" pitchFamily="49" charset="0"/>
                <a:ea typeface="宋体" panose="02010600030101010101" pitchFamily="2" charset="-122"/>
              </a:defRPr>
            </a:lvl4pPr>
            <a:lvl5pPr marL="2057400" indent="-228600" defTabSz="860425" eaLnBrk="0" hangingPunct="0">
              <a:defRPr sz="1600">
                <a:solidFill>
                  <a:schemeClr val="tx1"/>
                </a:solidFill>
                <a:latin typeface="Arial monospaced for SAP" pitchFamily="49" charset="0"/>
                <a:ea typeface="宋体" panose="02010600030101010101" pitchFamily="2" charset="-122"/>
              </a:defRPr>
            </a:lvl5pPr>
            <a:lvl6pPr marL="25146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6pPr>
            <a:lvl7pPr marL="29718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7pPr>
            <a:lvl8pPr marL="34290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8pPr>
            <a:lvl9pPr marL="3886200" indent="-228600" defTabSz="86042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9pPr>
          </a:lstStyle>
          <a:p>
            <a:pPr algn="ctr">
              <a:lnSpc>
                <a:spcPct val="90000"/>
              </a:lnSpc>
              <a:spcBef>
                <a:spcPct val="50000"/>
              </a:spcBef>
            </a:pPr>
            <a:r>
              <a:rPr kumimoji="1" lang="zh-CN" altLang="en-US" sz="1800" b="1" dirty="0">
                <a:latin typeface="+mj-ea"/>
                <a:ea typeface="+mj-ea"/>
              </a:rPr>
              <a:t>集团财务系统覆盖实施</a:t>
            </a:r>
            <a:r>
              <a:rPr kumimoji="1" lang="en-US" altLang="zh-CN" sz="1800" b="1" dirty="0">
                <a:latin typeface="+mj-ea"/>
                <a:ea typeface="+mj-ea"/>
              </a:rPr>
              <a:t>+</a:t>
            </a:r>
            <a:r>
              <a:rPr kumimoji="1" lang="zh-CN" altLang="en-US" sz="1800" b="1" dirty="0">
                <a:latin typeface="+mj-ea"/>
                <a:ea typeface="+mj-ea"/>
              </a:rPr>
              <a:t>深化应用</a:t>
            </a:r>
            <a:endParaRPr kumimoji="1" lang="zh-CN" altLang="en-US" sz="1800" b="1" dirty="0">
              <a:latin typeface="+mj-ea"/>
              <a:ea typeface="+mj-ea"/>
            </a:endParaRPr>
          </a:p>
        </p:txBody>
      </p:sp>
      <p:sp>
        <p:nvSpPr>
          <p:cNvPr id="1052126" name="Rectangle 62"/>
          <p:cNvSpPr/>
          <p:nvPr/>
        </p:nvSpPr>
        <p:spPr>
          <a:xfrm>
            <a:off x="390002" y="807825"/>
            <a:ext cx="626972" cy="5285471"/>
          </a:xfrm>
          <a:prstGeom prst="rect">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27" name="TextBox 37"/>
          <p:cNvSpPr txBox="1">
            <a:spLocks noChangeArrowheads="1"/>
          </p:cNvSpPr>
          <p:nvPr/>
        </p:nvSpPr>
        <p:spPr bwMode="auto">
          <a:xfrm>
            <a:off x="472652" y="1716655"/>
            <a:ext cx="533433" cy="3025110"/>
          </a:xfrm>
          <a:prstGeom prst="rect">
            <a:avLst/>
          </a:prstGeom>
          <a:noFill/>
          <a:ln>
            <a:noFill/>
          </a:ln>
        </p:spPr>
        <p:txBody>
          <a:bodyPr lIns="91411" tIns="45705" rIns="91411" bIns="45705">
            <a:spAutoFit/>
          </a:bodyPr>
          <a:lstStyle>
            <a:lvl1pPr defTabSz="967105" eaLnBrk="0" hangingPunct="0">
              <a:defRPr sz="1600">
                <a:solidFill>
                  <a:schemeClr val="tx1"/>
                </a:solidFill>
                <a:latin typeface="Arial monospaced for SAP" pitchFamily="49" charset="0"/>
                <a:ea typeface="宋体" panose="02010600030101010101" pitchFamily="2" charset="-122"/>
              </a:defRPr>
            </a:lvl1pPr>
            <a:lvl2pPr marL="742950" indent="-285750" defTabSz="967105" eaLnBrk="0" hangingPunct="0">
              <a:defRPr sz="1600">
                <a:solidFill>
                  <a:schemeClr val="tx1"/>
                </a:solidFill>
                <a:latin typeface="Arial monospaced for SAP" pitchFamily="49" charset="0"/>
                <a:ea typeface="宋体" panose="02010600030101010101" pitchFamily="2" charset="-122"/>
              </a:defRPr>
            </a:lvl2pPr>
            <a:lvl3pPr marL="1143000" indent="-228600" defTabSz="967105" eaLnBrk="0" hangingPunct="0">
              <a:defRPr sz="1600">
                <a:solidFill>
                  <a:schemeClr val="tx1"/>
                </a:solidFill>
                <a:latin typeface="Arial monospaced for SAP" pitchFamily="49" charset="0"/>
                <a:ea typeface="宋体" panose="02010600030101010101" pitchFamily="2" charset="-122"/>
              </a:defRPr>
            </a:lvl3pPr>
            <a:lvl4pPr marL="1600200" indent="-228600" defTabSz="967105" eaLnBrk="0" hangingPunct="0">
              <a:defRPr sz="1600">
                <a:solidFill>
                  <a:schemeClr val="tx1"/>
                </a:solidFill>
                <a:latin typeface="Arial monospaced for SAP" pitchFamily="49" charset="0"/>
                <a:ea typeface="宋体" panose="02010600030101010101" pitchFamily="2" charset="-122"/>
              </a:defRPr>
            </a:lvl4pPr>
            <a:lvl5pPr marL="2057400" indent="-228600" defTabSz="967105" eaLnBrk="0" hangingPunct="0">
              <a:defRPr sz="1600">
                <a:solidFill>
                  <a:schemeClr val="tx1"/>
                </a:solidFill>
                <a:latin typeface="Arial monospaced for SAP" pitchFamily="49" charset="0"/>
                <a:ea typeface="宋体" panose="02010600030101010101" pitchFamily="2" charset="-122"/>
              </a:defRPr>
            </a:lvl5pPr>
            <a:lvl6pPr marL="25146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6pPr>
            <a:lvl7pPr marL="29718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7pPr>
            <a:lvl8pPr marL="34290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8pPr>
            <a:lvl9pPr marL="38862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9pPr>
          </a:lstStyle>
          <a:p>
            <a:pPr eaLnBrk="1" hangingPunct="1">
              <a:spcBef>
                <a:spcPct val="50000"/>
              </a:spcBef>
            </a:pPr>
            <a:r>
              <a:rPr lang="zh-CN" altLang="en-US" sz="1800" b="1" dirty="0">
                <a:solidFill>
                  <a:srgbClr val="FFFFFF"/>
                </a:solidFill>
                <a:latin typeface="+mj-ea"/>
                <a:ea typeface="+mj-ea"/>
              </a:rPr>
              <a:t>基本实现核心业务全覆盖</a:t>
            </a:r>
            <a:endParaRPr lang="zh-CN" altLang="en-US" sz="1800" b="1" dirty="0">
              <a:solidFill>
                <a:srgbClr val="FFFFFF"/>
              </a:solidFill>
              <a:latin typeface="+mj-ea"/>
              <a:ea typeface="+mj-ea"/>
            </a:endParaRPr>
          </a:p>
        </p:txBody>
      </p:sp>
      <p:sp>
        <p:nvSpPr>
          <p:cNvPr id="1052128" name="Rectangle 64"/>
          <p:cNvSpPr/>
          <p:nvPr/>
        </p:nvSpPr>
        <p:spPr>
          <a:xfrm>
            <a:off x="1379348" y="3455236"/>
            <a:ext cx="2174363" cy="909868"/>
          </a:xfrm>
          <a:prstGeom prst="rect">
            <a:avLst/>
          </a:prstGeom>
          <a:solidFill>
            <a:schemeClr val="tx2">
              <a:lumMod val="40000"/>
              <a:lumOff val="60000"/>
            </a:schemeClr>
          </a:solidFill>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29" name="Rectangle 65"/>
          <p:cNvSpPr/>
          <p:nvPr/>
        </p:nvSpPr>
        <p:spPr>
          <a:xfrm>
            <a:off x="1379348" y="2447977"/>
            <a:ext cx="2174363" cy="909868"/>
          </a:xfrm>
          <a:prstGeom prst="rect">
            <a:avLst/>
          </a:prstGeom>
          <a:solidFill>
            <a:schemeClr val="tx2">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chemeClr val="tx1"/>
              </a:solidFill>
              <a:latin typeface="+mn-ea"/>
            </a:endParaRPr>
          </a:p>
        </p:txBody>
      </p:sp>
      <p:sp>
        <p:nvSpPr>
          <p:cNvPr id="1052130" name="Snip Same Side Corner Rectangle 66"/>
          <p:cNvSpPr/>
          <p:nvPr/>
        </p:nvSpPr>
        <p:spPr>
          <a:xfrm rot="16200000">
            <a:off x="2992050" y="2422396"/>
            <a:ext cx="3402617" cy="1959442"/>
          </a:xfrm>
          <a:prstGeom prst="snip2SameRect">
            <a:avLst>
              <a:gd name="adj1" fmla="val 32722"/>
              <a:gd name="adj2" fmla="val 0"/>
            </a:avLst>
          </a:prstGeom>
          <a:noFill/>
          <a:ln w="12700">
            <a:solidFill>
              <a:schemeClr val="tx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31" name="Rectangle 67"/>
          <p:cNvSpPr/>
          <p:nvPr/>
        </p:nvSpPr>
        <p:spPr>
          <a:xfrm>
            <a:off x="4232920" y="2083133"/>
            <a:ext cx="1251148" cy="367895"/>
          </a:xfrm>
          <a:prstGeom prst="rect">
            <a:avLst/>
          </a:prstGeom>
          <a:solidFill>
            <a:schemeClr val="tx2">
              <a:lumMod val="20000"/>
              <a:lumOff val="8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chemeClr val="tx1"/>
              </a:solidFill>
              <a:latin typeface="+mn-ea"/>
            </a:endParaRPr>
          </a:p>
        </p:txBody>
      </p:sp>
      <p:sp>
        <p:nvSpPr>
          <p:cNvPr id="1052132" name="Rectangle 68"/>
          <p:cNvSpPr/>
          <p:nvPr/>
        </p:nvSpPr>
        <p:spPr>
          <a:xfrm>
            <a:off x="4232920" y="2538801"/>
            <a:ext cx="1251148" cy="367895"/>
          </a:xfrm>
          <a:prstGeom prst="rect">
            <a:avLst/>
          </a:prstGeom>
          <a:solidFill>
            <a:schemeClr val="tx2">
              <a:lumMod val="20000"/>
              <a:lumOff val="8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chemeClr val="tx1"/>
              </a:solidFill>
              <a:latin typeface="+mn-ea"/>
            </a:endParaRPr>
          </a:p>
        </p:txBody>
      </p:sp>
      <p:sp>
        <p:nvSpPr>
          <p:cNvPr id="1052133" name="Rectangle 69"/>
          <p:cNvSpPr/>
          <p:nvPr/>
        </p:nvSpPr>
        <p:spPr>
          <a:xfrm>
            <a:off x="4232920" y="2981436"/>
            <a:ext cx="1251148" cy="367895"/>
          </a:xfrm>
          <a:prstGeom prst="rect">
            <a:avLst/>
          </a:prstGeom>
          <a:solidFill>
            <a:schemeClr val="tx2">
              <a:lumMod val="20000"/>
              <a:lumOff val="8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chemeClr val="tx1"/>
              </a:solidFill>
              <a:latin typeface="+mn-ea"/>
            </a:endParaRPr>
          </a:p>
        </p:txBody>
      </p:sp>
      <p:sp>
        <p:nvSpPr>
          <p:cNvPr id="1052134" name="Rectangle 70"/>
          <p:cNvSpPr/>
          <p:nvPr/>
        </p:nvSpPr>
        <p:spPr>
          <a:xfrm>
            <a:off x="4232920" y="3476148"/>
            <a:ext cx="1251148" cy="367895"/>
          </a:xfrm>
          <a:prstGeom prst="rect">
            <a:avLst/>
          </a:prstGeom>
          <a:solidFill>
            <a:schemeClr val="tx2">
              <a:lumMod val="40000"/>
              <a:lumOff val="6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35" name="Rectangle 71"/>
          <p:cNvSpPr/>
          <p:nvPr/>
        </p:nvSpPr>
        <p:spPr>
          <a:xfrm>
            <a:off x="4232920" y="3944090"/>
            <a:ext cx="1251148" cy="367895"/>
          </a:xfrm>
          <a:prstGeom prst="rect">
            <a:avLst/>
          </a:prstGeom>
          <a:solidFill>
            <a:schemeClr val="tx2">
              <a:lumMod val="40000"/>
              <a:lumOff val="6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36" name="Rectangle 72"/>
          <p:cNvSpPr/>
          <p:nvPr/>
        </p:nvSpPr>
        <p:spPr>
          <a:xfrm>
            <a:off x="4232920" y="4386725"/>
            <a:ext cx="1251148" cy="367895"/>
          </a:xfrm>
          <a:prstGeom prst="rect">
            <a:avLst/>
          </a:prstGeom>
          <a:solidFill>
            <a:schemeClr val="tx2">
              <a:lumMod val="40000"/>
              <a:lumOff val="60000"/>
            </a:schemeClr>
          </a:solidFill>
          <a:ln>
            <a:solidFill>
              <a:schemeClr val="bg1"/>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sz="1600" dirty="0">
              <a:solidFill>
                <a:srgbClr val="002060"/>
              </a:solidFill>
              <a:latin typeface="+mn-ea"/>
            </a:endParaRPr>
          </a:p>
        </p:txBody>
      </p:sp>
      <p:sp>
        <p:nvSpPr>
          <p:cNvPr id="1052137" name="TextBox 78"/>
          <p:cNvSpPr txBox="1"/>
          <p:nvPr/>
        </p:nvSpPr>
        <p:spPr>
          <a:xfrm>
            <a:off x="4513055" y="2132856"/>
            <a:ext cx="792088" cy="321300"/>
          </a:xfrm>
          <a:prstGeom prst="rect">
            <a:avLst/>
          </a:prstGeom>
          <a:noFill/>
        </p:spPr>
        <p:txBody>
          <a:bodyPr wrap="square" lIns="36000" rIns="36000" rtlCol="0">
            <a:noAutofit/>
          </a:bodyPr>
          <a:p>
            <a:r>
              <a:rPr lang="zh-CN" altLang="en-US" sz="1400" dirty="0"/>
              <a:t>东方锅炉</a:t>
            </a:r>
            <a:endParaRPr lang="en-US" sz="1400" dirty="0"/>
          </a:p>
        </p:txBody>
      </p:sp>
      <p:sp>
        <p:nvSpPr>
          <p:cNvPr id="1052138" name="TextBox 79"/>
          <p:cNvSpPr txBox="1"/>
          <p:nvPr/>
        </p:nvSpPr>
        <p:spPr>
          <a:xfrm>
            <a:off x="4513055" y="2589794"/>
            <a:ext cx="792088" cy="321300"/>
          </a:xfrm>
          <a:prstGeom prst="rect">
            <a:avLst/>
          </a:prstGeom>
          <a:noFill/>
        </p:spPr>
        <p:txBody>
          <a:bodyPr wrap="square" lIns="36000" rIns="36000" rtlCol="0">
            <a:noAutofit/>
          </a:bodyPr>
          <a:p>
            <a:r>
              <a:rPr lang="zh-CN" altLang="en-US" sz="1400" dirty="0"/>
              <a:t>东方电机</a:t>
            </a:r>
            <a:endParaRPr lang="en-US" sz="1400" dirty="0"/>
          </a:p>
        </p:txBody>
      </p:sp>
      <p:sp>
        <p:nvSpPr>
          <p:cNvPr id="1052139" name="TextBox 80"/>
          <p:cNvSpPr txBox="1"/>
          <p:nvPr/>
        </p:nvSpPr>
        <p:spPr>
          <a:xfrm>
            <a:off x="4513055" y="3021720"/>
            <a:ext cx="792088" cy="321300"/>
          </a:xfrm>
          <a:prstGeom prst="rect">
            <a:avLst/>
          </a:prstGeom>
          <a:noFill/>
        </p:spPr>
        <p:txBody>
          <a:bodyPr wrap="square" lIns="36000" rIns="36000" rtlCol="0">
            <a:noAutofit/>
          </a:bodyPr>
          <a:p>
            <a:r>
              <a:rPr lang="zh-CN" altLang="en-US" sz="1400" dirty="0"/>
              <a:t>东方重机</a:t>
            </a:r>
            <a:endParaRPr lang="en-US" sz="1400" dirty="0"/>
          </a:p>
        </p:txBody>
      </p:sp>
      <p:sp>
        <p:nvSpPr>
          <p:cNvPr id="1052140" name="TextBox 81"/>
          <p:cNvSpPr txBox="1"/>
          <p:nvPr/>
        </p:nvSpPr>
        <p:spPr>
          <a:xfrm>
            <a:off x="4503708" y="3510809"/>
            <a:ext cx="792088" cy="321300"/>
          </a:xfrm>
          <a:prstGeom prst="rect">
            <a:avLst/>
          </a:prstGeom>
          <a:noFill/>
        </p:spPr>
        <p:txBody>
          <a:bodyPr wrap="square" lIns="36000" rIns="36000" rtlCol="0">
            <a:noAutofit/>
          </a:bodyPr>
          <a:p>
            <a:r>
              <a:rPr lang="zh-CN" altLang="en-US" sz="1400" dirty="0">
                <a:solidFill>
                  <a:schemeClr val="bg1"/>
                </a:solidFill>
              </a:rPr>
              <a:t>东方电机</a:t>
            </a:r>
            <a:endParaRPr lang="en-US" sz="1400" dirty="0">
              <a:solidFill>
                <a:schemeClr val="bg1"/>
              </a:solidFill>
            </a:endParaRPr>
          </a:p>
        </p:txBody>
      </p:sp>
      <p:sp>
        <p:nvSpPr>
          <p:cNvPr id="1052141" name="TextBox 82"/>
          <p:cNvSpPr txBox="1"/>
          <p:nvPr/>
        </p:nvSpPr>
        <p:spPr>
          <a:xfrm>
            <a:off x="4404688" y="3967387"/>
            <a:ext cx="980360" cy="344598"/>
          </a:xfrm>
          <a:prstGeom prst="rect">
            <a:avLst/>
          </a:prstGeom>
          <a:noFill/>
        </p:spPr>
        <p:txBody>
          <a:bodyPr wrap="square" lIns="36000" rIns="36000" rtlCol="0">
            <a:noAutofit/>
          </a:bodyPr>
          <a:p>
            <a:r>
              <a:rPr lang="zh-CN" altLang="en-US" sz="1400" dirty="0">
                <a:solidFill>
                  <a:schemeClr val="bg1"/>
                </a:solidFill>
              </a:rPr>
              <a:t>东方汽轮机</a:t>
            </a:r>
            <a:endParaRPr lang="en-US" sz="1400" dirty="0">
              <a:solidFill>
                <a:schemeClr val="bg1"/>
              </a:solidFill>
            </a:endParaRPr>
          </a:p>
        </p:txBody>
      </p:sp>
      <p:sp>
        <p:nvSpPr>
          <p:cNvPr id="1052142" name="TextBox 83"/>
          <p:cNvSpPr txBox="1"/>
          <p:nvPr/>
        </p:nvSpPr>
        <p:spPr>
          <a:xfrm>
            <a:off x="4517155" y="4418715"/>
            <a:ext cx="792088" cy="321300"/>
          </a:xfrm>
          <a:prstGeom prst="rect">
            <a:avLst/>
          </a:prstGeom>
          <a:noFill/>
        </p:spPr>
        <p:txBody>
          <a:bodyPr wrap="square" lIns="36000" rIns="36000" rtlCol="0">
            <a:noAutofit/>
          </a:bodyPr>
          <a:p>
            <a:r>
              <a:rPr lang="zh-CN" altLang="en-US" sz="1400" dirty="0">
                <a:solidFill>
                  <a:schemeClr val="bg1"/>
                </a:solidFill>
              </a:rPr>
              <a:t>东方自控</a:t>
            </a:r>
            <a:endParaRPr lang="en-US" sz="1400" dirty="0">
              <a:solidFill>
                <a:schemeClr val="bg1"/>
              </a:solidFill>
            </a:endParaRPr>
          </a:p>
        </p:txBody>
      </p:sp>
      <p:sp>
        <p:nvSpPr>
          <p:cNvPr id="1052143" name="TextBox 85"/>
          <p:cNvSpPr txBox="1"/>
          <p:nvPr/>
        </p:nvSpPr>
        <p:spPr>
          <a:xfrm>
            <a:off x="1444760" y="2722748"/>
            <a:ext cx="2058173" cy="568748"/>
          </a:xfrm>
          <a:prstGeom prst="rect">
            <a:avLst/>
          </a:prstGeom>
          <a:noFill/>
        </p:spPr>
        <p:txBody>
          <a:bodyPr wrap="square" lIns="36000" rIns="36000" rtlCol="0">
            <a:noAutofit/>
          </a:bodyPr>
          <a:p>
            <a:pPr algn="ctr"/>
            <a:r>
              <a:rPr lang="en-US" sz="1400" b="1" dirty="0"/>
              <a:t>SD/PS/MM/PP/QM/FICO</a:t>
            </a:r>
            <a:endParaRPr lang="en-US" sz="1400" b="1" dirty="0"/>
          </a:p>
          <a:p>
            <a:pPr algn="ctr"/>
            <a:r>
              <a:rPr lang="en-US" sz="1400" b="1" dirty="0"/>
              <a:t>（ERP</a:t>
            </a:r>
            <a:r>
              <a:rPr lang="zh-CN" altLang="en-US" sz="1400" b="1" dirty="0"/>
              <a:t>一期）</a:t>
            </a:r>
            <a:endParaRPr lang="en-US" sz="1400" b="1" dirty="0"/>
          </a:p>
        </p:txBody>
      </p:sp>
      <p:sp>
        <p:nvSpPr>
          <p:cNvPr id="1052144" name="TextBox 86"/>
          <p:cNvSpPr txBox="1"/>
          <p:nvPr/>
        </p:nvSpPr>
        <p:spPr>
          <a:xfrm>
            <a:off x="1136826" y="3641787"/>
            <a:ext cx="2341182" cy="568748"/>
          </a:xfrm>
          <a:prstGeom prst="rect">
            <a:avLst/>
          </a:prstGeom>
          <a:noFill/>
        </p:spPr>
        <p:txBody>
          <a:bodyPr wrap="square" lIns="36000" rIns="36000" rtlCol="0">
            <a:noAutofit/>
          </a:bodyPr>
          <a:p>
            <a:pPr marL="304800" algn="ctr">
              <a:lnSpc>
                <a:spcPct val="90000"/>
              </a:lnSpc>
            </a:pPr>
            <a:r>
              <a:rPr kumimoji="1" lang="en-US" altLang="zh-CN" sz="1400" b="1" dirty="0">
                <a:latin typeface="+mj-ea"/>
              </a:rPr>
              <a:t>SD/PS/MM/PP/DS/QM/</a:t>
            </a:r>
            <a:endParaRPr kumimoji="1" lang="en-US" altLang="zh-CN" sz="1400" b="1" dirty="0">
              <a:latin typeface="+mj-ea"/>
            </a:endParaRPr>
          </a:p>
          <a:p>
            <a:pPr marL="304800" algn="ctr">
              <a:lnSpc>
                <a:spcPct val="90000"/>
              </a:lnSpc>
            </a:pPr>
            <a:r>
              <a:rPr kumimoji="1" lang="en-US" altLang="zh-CN" sz="1400" b="1" dirty="0">
                <a:latin typeface="+mj-ea"/>
              </a:rPr>
              <a:t>ME/CRM/SRM/FICO</a:t>
            </a:r>
            <a:endParaRPr kumimoji="1" lang="en-US" altLang="zh-CN" sz="1400" b="1" dirty="0">
              <a:latin typeface="+mj-ea"/>
            </a:endParaRPr>
          </a:p>
          <a:p>
            <a:pPr marL="304800" algn="ctr">
              <a:lnSpc>
                <a:spcPct val="90000"/>
              </a:lnSpc>
            </a:pPr>
            <a:r>
              <a:rPr kumimoji="1" lang="zh-CN" altLang="en-US" sz="1400" b="1" dirty="0">
                <a:latin typeface="+mj-ea"/>
              </a:rPr>
              <a:t>（</a:t>
            </a:r>
            <a:r>
              <a:rPr kumimoji="1" lang="en-US" altLang="zh-CN" sz="1400" b="1" dirty="0">
                <a:latin typeface="+mj-ea"/>
              </a:rPr>
              <a:t>ERP</a:t>
            </a:r>
            <a:r>
              <a:rPr kumimoji="1" lang="zh-CN" altLang="en-US" sz="1400" b="1" dirty="0">
                <a:latin typeface="+mj-ea"/>
              </a:rPr>
              <a:t>二期）</a:t>
            </a:r>
            <a:endParaRPr kumimoji="1" lang="de-DE" altLang="zh-CN" sz="1400" b="1" dirty="0">
              <a:latin typeface="+mj-ea"/>
            </a:endParaRPr>
          </a:p>
        </p:txBody>
      </p:sp>
      <p:sp>
        <p:nvSpPr>
          <p:cNvPr id="1052145" name="Flowchart: Magnetic Disk 76"/>
          <p:cNvSpPr/>
          <p:nvPr/>
        </p:nvSpPr>
        <p:spPr>
          <a:xfrm>
            <a:off x="6526467" y="4652154"/>
            <a:ext cx="3024336" cy="1440160"/>
          </a:xfrm>
          <a:prstGeom prst="flowChartMagneticDisk">
            <a:avLst/>
          </a:prstGeom>
          <a:solidFill>
            <a:schemeClr val="tx2"/>
          </a:solidFill>
          <a:ln>
            <a:solidFill>
              <a:schemeClr val="bg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46" name="Rectangle 42"/>
          <p:cNvSpPr>
            <a:spLocks noChangeArrowheads="1"/>
          </p:cNvSpPr>
          <p:nvPr/>
        </p:nvSpPr>
        <p:spPr bwMode="white">
          <a:xfrm>
            <a:off x="6677363" y="5173979"/>
            <a:ext cx="2668751" cy="861030"/>
          </a:xfrm>
          <a:prstGeom prst="rect">
            <a:avLst/>
          </a:prstGeom>
          <a:noFill/>
          <a:ln>
            <a:noFill/>
          </a:ln>
        </p:spPr>
        <p:txBody>
          <a:bodyPr lIns="91411" tIns="45705" rIns="91411" bIns="45705">
            <a:spAutoFit/>
          </a:bodyPr>
          <a:lstStyle>
            <a:lvl1pPr defTabSz="967105" eaLnBrk="0" hangingPunct="0">
              <a:defRPr sz="1600">
                <a:solidFill>
                  <a:schemeClr val="tx1"/>
                </a:solidFill>
                <a:latin typeface="Arial monospaced for SAP" pitchFamily="49" charset="0"/>
                <a:ea typeface="宋体" panose="02010600030101010101" pitchFamily="2" charset="-122"/>
              </a:defRPr>
            </a:lvl1pPr>
            <a:lvl2pPr marL="742950" indent="-285750" defTabSz="967105" eaLnBrk="0" hangingPunct="0">
              <a:defRPr sz="1600">
                <a:solidFill>
                  <a:schemeClr val="tx1"/>
                </a:solidFill>
                <a:latin typeface="Arial monospaced for SAP" pitchFamily="49" charset="0"/>
                <a:ea typeface="宋体" panose="02010600030101010101" pitchFamily="2" charset="-122"/>
              </a:defRPr>
            </a:lvl2pPr>
            <a:lvl3pPr marL="1143000" indent="-228600" defTabSz="967105" eaLnBrk="0" hangingPunct="0">
              <a:defRPr sz="1600">
                <a:solidFill>
                  <a:schemeClr val="tx1"/>
                </a:solidFill>
                <a:latin typeface="Arial monospaced for SAP" pitchFamily="49" charset="0"/>
                <a:ea typeface="宋体" panose="02010600030101010101" pitchFamily="2" charset="-122"/>
              </a:defRPr>
            </a:lvl3pPr>
            <a:lvl4pPr marL="1600200" indent="-228600" defTabSz="967105" eaLnBrk="0" hangingPunct="0">
              <a:defRPr sz="1600">
                <a:solidFill>
                  <a:schemeClr val="tx1"/>
                </a:solidFill>
                <a:latin typeface="Arial monospaced for SAP" pitchFamily="49" charset="0"/>
                <a:ea typeface="宋体" panose="02010600030101010101" pitchFamily="2" charset="-122"/>
              </a:defRPr>
            </a:lvl4pPr>
            <a:lvl5pPr marL="2057400" indent="-228600" defTabSz="967105" eaLnBrk="0" hangingPunct="0">
              <a:defRPr sz="1600">
                <a:solidFill>
                  <a:schemeClr val="tx1"/>
                </a:solidFill>
                <a:latin typeface="Arial monospaced for SAP" pitchFamily="49" charset="0"/>
                <a:ea typeface="宋体" panose="02010600030101010101" pitchFamily="2" charset="-122"/>
              </a:defRPr>
            </a:lvl5pPr>
            <a:lvl6pPr marL="25146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6pPr>
            <a:lvl7pPr marL="29718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7pPr>
            <a:lvl8pPr marL="34290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8pPr>
            <a:lvl9pPr marL="3886200" indent="-228600" defTabSz="967105"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9pPr>
          </a:lstStyle>
          <a:p>
            <a:pPr algn="ctr" eaLnBrk="1" hangingPunct="1">
              <a:spcBef>
                <a:spcPct val="50000"/>
              </a:spcBef>
            </a:pPr>
            <a:r>
              <a:rPr lang="zh-CN" altLang="en-US" sz="1300" b="1" dirty="0">
                <a:solidFill>
                  <a:srgbClr val="FEFEFE"/>
                </a:solidFill>
                <a:latin typeface="+mj-ea"/>
                <a:ea typeface="+mj-ea"/>
                <a:cs typeface="Arial" panose="020B0604020202020204" pitchFamily="34" charset="0"/>
              </a:rPr>
              <a:t>统一客户供应商</a:t>
            </a:r>
            <a:endParaRPr lang="en-US" altLang="zh-CN" sz="1300" b="1" dirty="0">
              <a:solidFill>
                <a:srgbClr val="FEFEFE"/>
              </a:solidFill>
              <a:latin typeface="+mj-ea"/>
              <a:ea typeface="+mj-ea"/>
              <a:cs typeface="Arial" panose="020B0604020202020204" pitchFamily="34" charset="0"/>
            </a:endParaRPr>
          </a:p>
          <a:p>
            <a:pPr algn="ctr" eaLnBrk="1" hangingPunct="1">
              <a:spcBef>
                <a:spcPct val="50000"/>
              </a:spcBef>
            </a:pPr>
            <a:r>
              <a:rPr lang="zh-CN" altLang="en-US" sz="1300" b="1" dirty="0">
                <a:solidFill>
                  <a:srgbClr val="FEFEFE"/>
                </a:solidFill>
                <a:latin typeface="+mj-ea"/>
                <a:ea typeface="+mj-ea"/>
                <a:cs typeface="Arial" panose="020B0604020202020204" pitchFamily="34" charset="0"/>
              </a:rPr>
              <a:t>统一运营会计科目</a:t>
            </a:r>
            <a:endParaRPr lang="en-US" altLang="zh-CN" sz="1300" b="1" dirty="0">
              <a:solidFill>
                <a:srgbClr val="FEFEFE"/>
              </a:solidFill>
              <a:latin typeface="+mj-ea"/>
              <a:ea typeface="+mj-ea"/>
              <a:cs typeface="Arial" panose="020B0604020202020204" pitchFamily="34" charset="0"/>
            </a:endParaRPr>
          </a:p>
          <a:p>
            <a:pPr algn="ctr" eaLnBrk="1" hangingPunct="1">
              <a:spcBef>
                <a:spcPct val="50000"/>
              </a:spcBef>
            </a:pPr>
            <a:r>
              <a:rPr lang="zh-CN" altLang="en-US" sz="1300" b="1" dirty="0">
                <a:solidFill>
                  <a:srgbClr val="FEFEFE"/>
                </a:solidFill>
                <a:latin typeface="+mj-ea"/>
                <a:ea typeface="+mj-ea"/>
                <a:cs typeface="Arial" panose="020B0604020202020204" pitchFamily="34" charset="0"/>
              </a:rPr>
              <a:t>统一成本核算构成</a:t>
            </a:r>
            <a:endParaRPr lang="en-US" altLang="zh-CN" sz="1300" b="1" dirty="0">
              <a:solidFill>
                <a:srgbClr val="FEFEFE"/>
              </a:solidFill>
              <a:latin typeface="+mj-ea"/>
              <a:ea typeface="+mj-ea"/>
              <a:cs typeface="Arial" panose="020B0604020202020204" pitchFamily="34" charset="0"/>
            </a:endParaRPr>
          </a:p>
        </p:txBody>
      </p:sp>
      <p:sp>
        <p:nvSpPr>
          <p:cNvPr id="1052147" name="Flowchart: Magnetic Disk 97"/>
          <p:cNvSpPr/>
          <p:nvPr/>
        </p:nvSpPr>
        <p:spPr>
          <a:xfrm>
            <a:off x="7166454" y="4269673"/>
            <a:ext cx="1744362" cy="643394"/>
          </a:xfrm>
          <a:prstGeom prst="flowChartMagneticDisk">
            <a:avLst/>
          </a:prstGeom>
          <a:gradFill flip="none" rotWithShape="1">
            <a:gsLst>
              <a:gs pos="0">
                <a:srgbClr val="28AADA">
                  <a:shade val="30000"/>
                  <a:satMod val="115000"/>
                </a:srgbClr>
              </a:gs>
              <a:gs pos="50000">
                <a:srgbClr val="28AADA">
                  <a:shade val="67500"/>
                  <a:satMod val="115000"/>
                </a:srgbClr>
              </a:gs>
              <a:gs pos="100000">
                <a:srgbClr val="28AADA">
                  <a:shade val="100000"/>
                  <a:satMod val="115000"/>
                </a:srgbClr>
              </a:gs>
            </a:gsLst>
            <a:lin ang="10800000" scaled="1"/>
          </a:gra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48" name="Flowchart: Magnetic Disk 90"/>
          <p:cNvSpPr/>
          <p:nvPr/>
        </p:nvSpPr>
        <p:spPr>
          <a:xfrm>
            <a:off x="6499573" y="2954623"/>
            <a:ext cx="3024336" cy="1662175"/>
          </a:xfrm>
          <a:prstGeom prst="flowChartMagneticDisk">
            <a:avLst/>
          </a:prstGeom>
          <a:solidFill>
            <a:schemeClr val="tx2"/>
          </a:solidFill>
          <a:ln>
            <a:solidFill>
              <a:schemeClr val="bg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49" name="Flowchart: Magnetic Disk 95"/>
          <p:cNvSpPr/>
          <p:nvPr/>
        </p:nvSpPr>
        <p:spPr>
          <a:xfrm>
            <a:off x="7119158" y="2654798"/>
            <a:ext cx="1744362" cy="643394"/>
          </a:xfrm>
          <a:prstGeom prst="flowChartMagneticDisk">
            <a:avLst/>
          </a:prstGeom>
          <a:gradFill flip="none" rotWithShape="1">
            <a:gsLst>
              <a:gs pos="0">
                <a:srgbClr val="28AADA">
                  <a:shade val="30000"/>
                  <a:satMod val="115000"/>
                </a:srgbClr>
              </a:gs>
              <a:gs pos="50000">
                <a:srgbClr val="28AADA">
                  <a:shade val="67500"/>
                  <a:satMod val="115000"/>
                </a:srgbClr>
              </a:gs>
              <a:gs pos="100000">
                <a:srgbClr val="28AADA">
                  <a:shade val="100000"/>
                  <a:satMod val="115000"/>
                </a:srgbClr>
              </a:gs>
            </a:gsLst>
            <a:lin ang="10800000" scaled="1"/>
          </a:gra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50" name="Flowchart: Magnetic Disk 87"/>
          <p:cNvSpPr/>
          <p:nvPr/>
        </p:nvSpPr>
        <p:spPr>
          <a:xfrm>
            <a:off x="6526467" y="1002410"/>
            <a:ext cx="3024336" cy="1974085"/>
          </a:xfrm>
          <a:prstGeom prst="flowChartMagneticDisk">
            <a:avLst/>
          </a:prstGeom>
          <a:solidFill>
            <a:schemeClr val="tx2"/>
          </a:solidFill>
          <a:ln>
            <a:solidFill>
              <a:schemeClr val="bg1"/>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latin typeface="+mn-ea"/>
            </a:endParaRPr>
          </a:p>
        </p:txBody>
      </p:sp>
      <p:sp>
        <p:nvSpPr>
          <p:cNvPr id="1052151" name="Rectangle 40"/>
          <p:cNvSpPr>
            <a:spLocks noChangeArrowheads="1"/>
          </p:cNvSpPr>
          <p:nvPr/>
        </p:nvSpPr>
        <p:spPr bwMode="white">
          <a:xfrm>
            <a:off x="6700611" y="1692473"/>
            <a:ext cx="2676047" cy="1222218"/>
          </a:xfrm>
          <a:prstGeom prst="rect">
            <a:avLst/>
          </a:prstGeom>
          <a:noFill/>
          <a:ln>
            <a:noFill/>
          </a:ln>
        </p:spPr>
        <p:txBody>
          <a:bodyPr wrap="square" lIns="91411" tIns="45705" rIns="91411" bIns="45705">
            <a:spAutoFit/>
          </a:bodyPr>
          <a:lstStyle>
            <a:lvl1pPr marL="271780" indent="-271780" defTabSz="869950" eaLnBrk="0" hangingPunct="0">
              <a:defRPr sz="1600">
                <a:solidFill>
                  <a:schemeClr val="tx1"/>
                </a:solidFill>
                <a:latin typeface="Arial monospaced for SAP" pitchFamily="49" charset="0"/>
                <a:ea typeface="宋体" panose="02010600030101010101" pitchFamily="2" charset="-122"/>
              </a:defRPr>
            </a:lvl1pPr>
            <a:lvl2pPr marL="742950" indent="-285750" defTabSz="869950" eaLnBrk="0" hangingPunct="0">
              <a:defRPr sz="1600">
                <a:solidFill>
                  <a:schemeClr val="tx1"/>
                </a:solidFill>
                <a:latin typeface="Arial monospaced for SAP" pitchFamily="49" charset="0"/>
                <a:ea typeface="宋体" panose="02010600030101010101" pitchFamily="2" charset="-122"/>
              </a:defRPr>
            </a:lvl2pPr>
            <a:lvl3pPr marL="1143000" indent="-228600" defTabSz="869950" eaLnBrk="0" hangingPunct="0">
              <a:defRPr sz="1600">
                <a:solidFill>
                  <a:schemeClr val="tx1"/>
                </a:solidFill>
                <a:latin typeface="Arial monospaced for SAP" pitchFamily="49" charset="0"/>
                <a:ea typeface="宋体" panose="02010600030101010101" pitchFamily="2" charset="-122"/>
              </a:defRPr>
            </a:lvl3pPr>
            <a:lvl4pPr marL="1600200" indent="-228600" defTabSz="869950" eaLnBrk="0" hangingPunct="0">
              <a:defRPr sz="1600">
                <a:solidFill>
                  <a:schemeClr val="tx1"/>
                </a:solidFill>
                <a:latin typeface="Arial monospaced for SAP" pitchFamily="49" charset="0"/>
                <a:ea typeface="宋体" panose="02010600030101010101" pitchFamily="2" charset="-122"/>
              </a:defRPr>
            </a:lvl4pPr>
            <a:lvl5pPr marL="2057400" indent="-228600" defTabSz="869950" eaLnBrk="0" hangingPunct="0">
              <a:defRPr sz="1600">
                <a:solidFill>
                  <a:schemeClr val="tx1"/>
                </a:solidFill>
                <a:latin typeface="Arial monospaced for SAP" pitchFamily="49" charset="0"/>
                <a:ea typeface="宋体" panose="02010600030101010101" pitchFamily="2" charset="-122"/>
              </a:defRPr>
            </a:lvl5pPr>
            <a:lvl6pPr marL="2514600" indent="-228600" defTabSz="869950"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6pPr>
            <a:lvl7pPr marL="2971800" indent="-228600" defTabSz="869950"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7pPr>
            <a:lvl8pPr marL="3429000" indent="-228600" defTabSz="869950"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8pPr>
            <a:lvl9pPr marL="3886200" indent="-228600" defTabSz="869950" eaLnBrk="0" fontAlgn="base" hangingPunct="0">
              <a:spcBef>
                <a:spcPct val="50000"/>
              </a:spcBef>
              <a:spcAft>
                <a:spcPct val="0"/>
              </a:spcAft>
              <a:buChar char="•"/>
              <a:defRPr sz="1600">
                <a:solidFill>
                  <a:schemeClr val="tx1"/>
                </a:solidFill>
                <a:latin typeface="Arial monospaced for SAP" pitchFamily="49" charset="0"/>
                <a:ea typeface="宋体" panose="02010600030101010101" pitchFamily="2" charset="-122"/>
              </a:defRPr>
            </a:lvl9pPr>
          </a:lstStyle>
          <a:p>
            <a:pPr algn="ctr">
              <a:spcBef>
                <a:spcPct val="20000"/>
              </a:spcBef>
              <a:buClr>
                <a:srgbClr val="800000"/>
              </a:buClr>
            </a:pPr>
            <a:r>
              <a:rPr lang="zh-CN" altLang="en-US" sz="1300" b="1" dirty="0">
                <a:solidFill>
                  <a:srgbClr val="FFFFFF"/>
                </a:solidFill>
                <a:latin typeface="+mj-ea"/>
                <a:ea typeface="+mj-ea"/>
              </a:rPr>
              <a:t>建立统一职务体系</a:t>
            </a:r>
            <a:endParaRPr lang="en-US" altLang="zh-CN" sz="1300" b="1" dirty="0">
              <a:solidFill>
                <a:srgbClr val="FFFFFF"/>
              </a:solidFill>
              <a:latin typeface="+mj-ea"/>
              <a:ea typeface="+mj-ea"/>
            </a:endParaRPr>
          </a:p>
          <a:p>
            <a:pPr algn="ctr">
              <a:spcBef>
                <a:spcPct val="20000"/>
              </a:spcBef>
              <a:buClr>
                <a:srgbClr val="800000"/>
              </a:buClr>
            </a:pPr>
            <a:r>
              <a:rPr lang="zh-CN" altLang="en-US" sz="1300" b="1" dirty="0">
                <a:solidFill>
                  <a:srgbClr val="FFFFFF"/>
                </a:solidFill>
                <a:latin typeface="+mj-ea"/>
                <a:ea typeface="+mj-ea"/>
              </a:rPr>
              <a:t>统一员工编号规则</a:t>
            </a:r>
            <a:endParaRPr lang="zh-CN" altLang="en-US" sz="1300" b="1" dirty="0">
              <a:solidFill>
                <a:srgbClr val="FFFFFF"/>
              </a:solidFill>
              <a:latin typeface="+mj-ea"/>
              <a:ea typeface="+mj-ea"/>
            </a:endParaRPr>
          </a:p>
          <a:p>
            <a:pPr algn="ctr">
              <a:spcBef>
                <a:spcPct val="20000"/>
              </a:spcBef>
              <a:buClr>
                <a:srgbClr val="800000"/>
              </a:buClr>
            </a:pPr>
            <a:r>
              <a:rPr lang="zh-CN" altLang="en-US" sz="1300" b="1" dirty="0">
                <a:solidFill>
                  <a:srgbClr val="FFFFFF"/>
                </a:solidFill>
                <a:latin typeface="+mj-ea"/>
                <a:ea typeface="+mj-ea"/>
              </a:rPr>
              <a:t>统一考核周期</a:t>
            </a:r>
            <a:endParaRPr lang="en-US" altLang="zh-CN" sz="1300" b="1" dirty="0">
              <a:solidFill>
                <a:srgbClr val="FFFFFF"/>
              </a:solidFill>
              <a:latin typeface="+mj-ea"/>
              <a:ea typeface="+mj-ea"/>
            </a:endParaRPr>
          </a:p>
          <a:p>
            <a:pPr algn="ctr">
              <a:spcBef>
                <a:spcPct val="30000"/>
              </a:spcBef>
            </a:pPr>
            <a:r>
              <a:rPr lang="zh-CN" altLang="en-US" sz="1300" b="1" dirty="0">
                <a:solidFill>
                  <a:srgbClr val="FFFFFF"/>
                </a:solidFill>
                <a:latin typeface="+mj-ea"/>
                <a:ea typeface="+mj-ea"/>
              </a:rPr>
              <a:t>建立统一工资项科目</a:t>
            </a:r>
            <a:endParaRPr lang="en-US" altLang="zh-CN" sz="1300" b="1" dirty="0">
              <a:solidFill>
                <a:srgbClr val="FFFFFF"/>
              </a:solidFill>
              <a:latin typeface="+mj-ea"/>
              <a:ea typeface="+mj-ea"/>
            </a:endParaRPr>
          </a:p>
          <a:p>
            <a:pPr algn="ctr">
              <a:spcBef>
                <a:spcPct val="20000"/>
              </a:spcBef>
              <a:buClr>
                <a:srgbClr val="800000"/>
              </a:buClr>
            </a:pPr>
            <a:r>
              <a:rPr lang="zh-CN" altLang="en-US" sz="1300" b="1" dirty="0">
                <a:solidFill>
                  <a:srgbClr val="FFFFFF"/>
                </a:solidFill>
                <a:latin typeface="+mj-ea"/>
                <a:ea typeface="+mj-ea"/>
              </a:rPr>
              <a:t>建立统一的组织机构名称</a:t>
            </a:r>
            <a:endParaRPr lang="zh-CN" altLang="en-US" sz="1300" b="1" dirty="0">
              <a:solidFill>
                <a:srgbClr val="FFFFFF"/>
              </a:solidFill>
              <a:latin typeface="+mj-ea"/>
              <a:ea typeface="+mj-ea"/>
            </a:endParaRPr>
          </a:p>
        </p:txBody>
      </p:sp>
      <p:sp>
        <p:nvSpPr>
          <p:cNvPr id="1052152" name="Rectangle 40"/>
          <p:cNvSpPr>
            <a:spLocks noChangeArrowheads="1"/>
          </p:cNvSpPr>
          <p:nvPr/>
        </p:nvSpPr>
        <p:spPr bwMode="white">
          <a:xfrm>
            <a:off x="6437162" y="3489434"/>
            <a:ext cx="3185196" cy="1091154"/>
          </a:xfrm>
          <a:prstGeom prst="rect">
            <a:avLst/>
          </a:prstGeom>
          <a:noFill/>
          <a:ln w="9525" algn="ctr">
            <a:noFill/>
            <a:miter lim="800000"/>
          </a:ln>
        </p:spPr>
        <p:txBody>
          <a:bodyPr wrap="square" lIns="91411" tIns="45705" rIns="91411" bIns="45705">
            <a:spAutoFit/>
          </a:bodyPr>
          <a:p>
            <a:pPr algn="ctr" defTabSz="912495">
              <a:spcBef>
                <a:spcPct val="40000"/>
              </a:spcBef>
              <a:buClr>
                <a:srgbClr val="000000"/>
              </a:buClr>
            </a:pPr>
            <a:r>
              <a:rPr kumimoji="1" lang="zh-CN" altLang="en-US" sz="1300" b="1" dirty="0">
                <a:solidFill>
                  <a:srgbClr val="FFFFFF"/>
                </a:solidFill>
                <a:effectLst>
                  <a:outerShdw blurRad="38100" dist="38100" dir="2700000" algn="tl">
                    <a:srgbClr val="C0C0C0"/>
                  </a:outerShdw>
                </a:effectLst>
                <a:latin typeface="+mj-ea"/>
                <a:ea typeface="+mj-ea"/>
              </a:rPr>
              <a:t>业务流程规范化</a:t>
            </a:r>
            <a:endParaRPr kumimoji="1" lang="en-US" altLang="zh-CN" sz="1300" b="1" dirty="0">
              <a:solidFill>
                <a:srgbClr val="FFFFFF"/>
              </a:solidFill>
              <a:effectLst>
                <a:outerShdw blurRad="38100" dist="38100" dir="2700000" algn="tl">
                  <a:srgbClr val="C0C0C0"/>
                </a:outerShdw>
              </a:effectLst>
              <a:latin typeface="+mj-ea"/>
              <a:ea typeface="+mj-ea"/>
            </a:endParaRPr>
          </a:p>
          <a:p>
            <a:pPr algn="ctr" defTabSz="912495">
              <a:spcBef>
                <a:spcPct val="40000"/>
              </a:spcBef>
              <a:buClr>
                <a:srgbClr val="000000"/>
              </a:buClr>
            </a:pPr>
            <a:r>
              <a:rPr kumimoji="1" lang="zh-CN" altLang="en-US" sz="1300" b="1" dirty="0">
                <a:solidFill>
                  <a:srgbClr val="FFFFFF"/>
                </a:solidFill>
                <a:effectLst>
                  <a:outerShdw blurRad="38100" dist="38100" dir="2700000" algn="tl">
                    <a:srgbClr val="C0C0C0"/>
                  </a:outerShdw>
                </a:effectLst>
                <a:latin typeface="+mj-ea"/>
                <a:ea typeface="+mj-ea"/>
              </a:rPr>
              <a:t>财务业务一体化</a:t>
            </a:r>
            <a:endParaRPr kumimoji="1" lang="en-US" altLang="zh-CN" sz="1300" b="1" dirty="0">
              <a:solidFill>
                <a:srgbClr val="FFFFFF"/>
              </a:solidFill>
              <a:effectLst>
                <a:outerShdw blurRad="38100" dist="38100" dir="2700000" algn="tl">
                  <a:srgbClr val="C0C0C0"/>
                </a:outerShdw>
              </a:effectLst>
              <a:latin typeface="+mj-ea"/>
              <a:ea typeface="+mj-ea"/>
            </a:endParaRPr>
          </a:p>
          <a:p>
            <a:pPr algn="ctr" defTabSz="912495">
              <a:spcBef>
                <a:spcPct val="40000"/>
              </a:spcBef>
              <a:buClr>
                <a:srgbClr val="000000"/>
              </a:buClr>
            </a:pPr>
            <a:r>
              <a:rPr kumimoji="1" lang="zh-CN" altLang="en-US" sz="1300" b="1" dirty="0">
                <a:solidFill>
                  <a:srgbClr val="FFFFFF"/>
                </a:solidFill>
                <a:effectLst>
                  <a:outerShdw blurRad="38100" dist="38100" dir="2700000" algn="tl">
                    <a:srgbClr val="C0C0C0"/>
                  </a:outerShdw>
                </a:effectLst>
                <a:latin typeface="+mj-ea"/>
                <a:ea typeface="+mj-ea"/>
              </a:rPr>
              <a:t>生产管控一体化</a:t>
            </a:r>
            <a:endParaRPr kumimoji="1" lang="en-US" altLang="zh-CN" sz="1300" b="1" dirty="0">
              <a:solidFill>
                <a:srgbClr val="FFFFFF"/>
              </a:solidFill>
              <a:effectLst>
                <a:outerShdw blurRad="38100" dist="38100" dir="2700000" algn="tl">
                  <a:srgbClr val="C0C0C0"/>
                </a:outerShdw>
              </a:effectLst>
              <a:latin typeface="+mj-ea"/>
              <a:ea typeface="+mj-ea"/>
            </a:endParaRPr>
          </a:p>
          <a:p>
            <a:pPr algn="ctr" defTabSz="912495">
              <a:spcBef>
                <a:spcPct val="40000"/>
              </a:spcBef>
              <a:buClr>
                <a:srgbClr val="000000"/>
              </a:buClr>
            </a:pPr>
            <a:r>
              <a:rPr kumimoji="1" lang="zh-CN" altLang="en-US" sz="1300" b="1" dirty="0">
                <a:solidFill>
                  <a:srgbClr val="FFFFFF"/>
                </a:solidFill>
                <a:effectLst>
                  <a:outerShdw blurRad="38100" dist="38100" dir="2700000" algn="tl">
                    <a:srgbClr val="C0C0C0"/>
                  </a:outerShdw>
                </a:effectLst>
                <a:latin typeface="+mj-ea"/>
                <a:ea typeface="+mj-ea"/>
              </a:rPr>
              <a:t>成本核算精细化</a:t>
            </a:r>
            <a:endParaRPr kumimoji="1" lang="en-US" altLang="zh-CN" sz="1300" b="1" dirty="0">
              <a:solidFill>
                <a:srgbClr val="FFFFFF"/>
              </a:solidFill>
              <a:effectLst>
                <a:outerShdw blurRad="38100" dist="38100" dir="2700000" algn="tl">
                  <a:srgbClr val="C0C0C0"/>
                </a:outerShdw>
              </a:effectLst>
              <a:latin typeface="+mj-ea"/>
              <a:ea typeface="+mj-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584" name=""/>
        <p:cNvGrpSpPr/>
        <p:nvPr/>
      </p:nvGrpSpPr>
      <p:grpSpPr>
        <a:xfrm>
          <a:off x="0" y="0"/>
          <a:ext cx="0" cy="0"/>
          <a:chOff x="0" y="0"/>
          <a:chExt cx="0" cy="0"/>
        </a:xfrm>
      </p:grpSpPr>
      <p:sp>
        <p:nvSpPr>
          <p:cNvPr id="1052153" name="Title 1"/>
          <p:cNvSpPr>
            <a:spLocks noGrp="1"/>
          </p:cNvSpPr>
          <p:nvPr>
            <p:ph type="title"/>
          </p:nvPr>
        </p:nvSpPr>
        <p:spPr/>
        <p:txBody>
          <a:bodyPr/>
          <a:p>
            <a:r>
              <a:rPr lang="zh-CN" altLang="en-US" dirty="0"/>
              <a:t>案例</a:t>
            </a:r>
            <a:r>
              <a:rPr lang="en-US" altLang="zh-CN" dirty="0"/>
              <a:t>1</a:t>
            </a:r>
            <a:r>
              <a:rPr lang="zh-CN" altLang="en-US" dirty="0"/>
              <a:t>：东方电气集团的信息化转型策略</a:t>
            </a:r>
            <a:endParaRPr lang="en-US" dirty="0"/>
          </a:p>
        </p:txBody>
      </p:sp>
      <p:sp>
        <p:nvSpPr>
          <p:cNvPr id="1052154" name="横卷形 48"/>
          <p:cNvSpPr>
            <a:spLocks noChangeArrowheads="1"/>
          </p:cNvSpPr>
          <p:nvPr/>
        </p:nvSpPr>
        <p:spPr bwMode="auto">
          <a:xfrm>
            <a:off x="2328863" y="2946424"/>
            <a:ext cx="6934200" cy="431800"/>
          </a:xfrm>
          <a:prstGeom prst="horizontalScroll">
            <a:avLst>
              <a:gd name="adj" fmla="val 12500"/>
            </a:avLst>
          </a:prstGeom>
          <a:noFill/>
          <a:ln w="9525">
            <a:solidFill>
              <a:srgbClr val="000000"/>
            </a:solidFill>
            <a:round/>
          </a:ln>
        </p:spPr>
        <p:txBody>
          <a:bodyPr wrap="none" lIns="92075" tIns="46038" rIns="92075" bIns="46038"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0" lang="zh-CN" altLang="en-US" sz="1100" b="1" i="0" u="none" strike="noStrike" kern="0" cap="none" spc="0" normalizeH="0" baseline="0" noProof="0" dirty="0">
                <a:ln>
                  <a:noFill/>
                </a:ln>
                <a:solidFill>
                  <a:srgbClr val="000000"/>
                </a:solidFill>
                <a:effectLst/>
                <a:uLnTx/>
                <a:uFillTx/>
                <a:latin typeface="+mj-ea"/>
                <a:ea typeface="+mj-ea"/>
              </a:rPr>
              <a:t>东方汽轮机有限公司</a:t>
            </a:r>
            <a:endParaRPr kumimoji="0" lang="zh-CN" altLang="en-US" sz="1100" b="1" i="0" u="none" strike="noStrike" kern="0" cap="none" spc="0" normalizeH="0" baseline="0" noProof="0" dirty="0">
              <a:ln>
                <a:noFill/>
              </a:ln>
              <a:solidFill>
                <a:srgbClr val="000000"/>
              </a:solidFill>
              <a:effectLst/>
              <a:uLnTx/>
              <a:uFillTx/>
              <a:latin typeface="+mj-ea"/>
              <a:ea typeface="+mj-ea"/>
            </a:endParaRPr>
          </a:p>
        </p:txBody>
      </p:sp>
      <p:sp>
        <p:nvSpPr>
          <p:cNvPr id="1052155" name="Rectangle 100"/>
          <p:cNvSpPr>
            <a:spLocks noChangeArrowheads="1"/>
          </p:cNvSpPr>
          <p:nvPr/>
        </p:nvSpPr>
        <p:spPr bwMode="auto">
          <a:xfrm>
            <a:off x="6129338" y="1195412"/>
            <a:ext cx="827087"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销售分销</a:t>
            </a:r>
            <a:endParaRPr kumimoji="1" lang="zh-CN" altLang="en-US"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a:ln>
                  <a:noFill/>
                </a:ln>
                <a:solidFill>
                  <a:srgbClr val="000000"/>
                </a:solidFill>
                <a:effectLst/>
                <a:uLnTx/>
                <a:uFillTx/>
                <a:latin typeface="+mj-ea"/>
                <a:ea typeface="+mj-ea"/>
              </a:rPr>
              <a:t>(SD)</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装箱平台</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56" name="横卷形 36"/>
          <p:cNvSpPr>
            <a:spLocks noChangeArrowheads="1"/>
          </p:cNvSpPr>
          <p:nvPr/>
        </p:nvSpPr>
        <p:spPr bwMode="auto">
          <a:xfrm>
            <a:off x="2328863" y="1700237"/>
            <a:ext cx="6934200" cy="433387"/>
          </a:xfrm>
          <a:prstGeom prst="horizontalScroll">
            <a:avLst>
              <a:gd name="adj" fmla="val 12500"/>
            </a:avLst>
          </a:prstGeom>
          <a:noFill/>
          <a:ln w="9525">
            <a:solidFill>
              <a:srgbClr val="000000"/>
            </a:solidFill>
            <a:round/>
          </a:ln>
        </p:spPr>
        <p:txBody>
          <a:bodyPr wrap="none" lIns="92075" tIns="46038" rIns="92075" bIns="46038"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0" lang="zh-CN" altLang="en-US" sz="1100" b="1" i="0" u="none" strike="noStrike" kern="0" cap="none" spc="0" normalizeH="0" baseline="0" noProof="0" dirty="0">
                <a:ln>
                  <a:noFill/>
                </a:ln>
                <a:solidFill>
                  <a:srgbClr val="000000"/>
                </a:solidFill>
                <a:effectLst/>
                <a:uLnTx/>
                <a:uFillTx/>
                <a:latin typeface="+mj-ea"/>
                <a:ea typeface="+mj-ea"/>
              </a:rPr>
              <a:t>东方汽轮机有限公司</a:t>
            </a:r>
            <a:endParaRPr kumimoji="0" lang="zh-CN" altLang="en-US" sz="1100" b="1" i="0" u="none" strike="noStrike" kern="0" cap="none" spc="0" normalizeH="0" baseline="0" noProof="0" dirty="0">
              <a:ln>
                <a:noFill/>
              </a:ln>
              <a:solidFill>
                <a:srgbClr val="000000"/>
              </a:solidFill>
              <a:effectLst/>
              <a:uLnTx/>
              <a:uFillTx/>
              <a:latin typeface="+mj-ea"/>
              <a:ea typeface="+mj-ea"/>
            </a:endParaRPr>
          </a:p>
        </p:txBody>
      </p:sp>
      <p:sp>
        <p:nvSpPr>
          <p:cNvPr id="1052157" name="Rectangle 73"/>
          <p:cNvSpPr>
            <a:spLocks noChangeArrowheads="1"/>
          </p:cNvSpPr>
          <p:nvPr/>
        </p:nvSpPr>
        <p:spPr bwMode="auto">
          <a:xfrm>
            <a:off x="519113" y="5881712"/>
            <a:ext cx="8577262" cy="355600"/>
          </a:xfrm>
          <a:prstGeom prst="rect">
            <a:avLst/>
          </a:prstGeom>
          <a:noFill/>
          <a:ln w="12699">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endParaRPr kumimoji="1" lang="zh-CN" altLang="en-US" sz="2000" b="1" i="0" u="none" strike="noStrike" kern="0" cap="none" spc="0" normalizeH="0" baseline="0" noProof="0">
              <a:ln>
                <a:noFill/>
              </a:ln>
              <a:solidFill>
                <a:srgbClr val="800000"/>
              </a:solidFill>
              <a:effectLst/>
              <a:uLnTx/>
              <a:uFillTx/>
              <a:latin typeface="+mj-ea"/>
              <a:ea typeface="+mj-ea"/>
            </a:endParaRPr>
          </a:p>
        </p:txBody>
      </p:sp>
      <p:sp>
        <p:nvSpPr>
          <p:cNvPr id="1052158" name="Rectangle 74"/>
          <p:cNvSpPr>
            <a:spLocks noChangeArrowheads="1"/>
          </p:cNvSpPr>
          <p:nvPr/>
        </p:nvSpPr>
        <p:spPr bwMode="auto">
          <a:xfrm>
            <a:off x="4032250" y="5976962"/>
            <a:ext cx="268288" cy="214312"/>
          </a:xfrm>
          <a:prstGeom prst="rect">
            <a:avLst/>
          </a:prstGeom>
          <a:solidFill>
            <a:srgbClr val="8CDFFF"/>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endParaRPr kumimoji="1" lang="zh-CN" altLang="en-US" sz="900" b="1" i="0" u="none" strike="noStrike" kern="0" cap="none" spc="0" normalizeH="0" baseline="0" noProof="0">
              <a:ln>
                <a:noFill/>
              </a:ln>
              <a:solidFill>
                <a:srgbClr val="000000"/>
              </a:solidFill>
              <a:effectLst/>
              <a:uLnTx/>
              <a:uFillTx/>
              <a:latin typeface="+mj-ea"/>
              <a:ea typeface="+mj-ea"/>
            </a:endParaRPr>
          </a:p>
        </p:txBody>
      </p:sp>
      <p:sp>
        <p:nvSpPr>
          <p:cNvPr id="1052159" name="Text Box 75"/>
          <p:cNvSpPr txBox="1">
            <a:spLocks noChangeArrowheads="1"/>
          </p:cNvSpPr>
          <p:nvPr/>
        </p:nvSpPr>
        <p:spPr bwMode="auto">
          <a:xfrm>
            <a:off x="2682875" y="5967115"/>
            <a:ext cx="901700" cy="230832"/>
          </a:xfrm>
          <a:prstGeom prst="rect">
            <a:avLst/>
          </a:prstGeom>
          <a:noFill/>
          <a:ln w="12699">
            <a:noFill/>
            <a:miter lim="800000"/>
          </a:ln>
        </p:spPr>
        <p:txBody>
          <a:bodyPr wrap="square" anchor="ctr">
            <a:spAutoFit/>
          </a:bodyPr>
          <a:p>
            <a:pPr fontAlgn="base">
              <a:spcBef>
                <a:spcPct val="50000"/>
              </a:spcBef>
              <a:spcAft>
                <a:spcPct val="0"/>
              </a:spcAft>
            </a:pPr>
            <a:r>
              <a:rPr kumimoji="1" lang="zh-CN" altLang="en-US" sz="900" b="1" dirty="0">
                <a:solidFill>
                  <a:srgbClr val="800000"/>
                </a:solidFill>
                <a:effectLst>
                  <a:outerShdw blurRad="38100" dist="38100" dir="2700000" algn="tl">
                    <a:srgbClr val="C0C0C0"/>
                  </a:outerShdw>
                </a:effectLst>
                <a:latin typeface="+mj-ea"/>
                <a:ea typeface="+mj-ea"/>
              </a:rPr>
              <a:t>第一阶段范围</a:t>
            </a:r>
            <a:endParaRPr kumimoji="1" lang="zh-CN" altLang="en-US" sz="900" b="1" dirty="0">
              <a:solidFill>
                <a:srgbClr val="800000"/>
              </a:solidFill>
              <a:effectLst>
                <a:outerShdw blurRad="38100" dist="38100" dir="2700000" algn="tl">
                  <a:srgbClr val="C0C0C0"/>
                </a:outerShdw>
              </a:effectLst>
              <a:latin typeface="+mj-ea"/>
              <a:ea typeface="+mj-ea"/>
            </a:endParaRPr>
          </a:p>
        </p:txBody>
      </p:sp>
      <p:sp>
        <p:nvSpPr>
          <p:cNvPr id="1052160" name="Rectangle 76"/>
          <p:cNvSpPr>
            <a:spLocks noChangeArrowheads="1"/>
          </p:cNvSpPr>
          <p:nvPr/>
        </p:nvSpPr>
        <p:spPr bwMode="auto">
          <a:xfrm>
            <a:off x="5708650" y="5976962"/>
            <a:ext cx="268288" cy="214312"/>
          </a:xfrm>
          <a:prstGeom prst="rect">
            <a:avLst/>
          </a:prstGeom>
          <a:solidFill>
            <a:srgbClr val="6296FF"/>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endParaRPr kumimoji="1" lang="zh-CN" altLang="en-US" sz="900" b="1" i="0" u="none" strike="noStrike" kern="0" cap="none" spc="0" normalizeH="0" baseline="0" noProof="0">
              <a:ln>
                <a:noFill/>
              </a:ln>
              <a:solidFill>
                <a:srgbClr val="000000"/>
              </a:solidFill>
              <a:effectLst/>
              <a:uLnTx/>
              <a:uFillTx/>
              <a:latin typeface="+mj-ea"/>
              <a:ea typeface="+mj-ea"/>
            </a:endParaRPr>
          </a:p>
        </p:txBody>
      </p:sp>
      <p:sp>
        <p:nvSpPr>
          <p:cNvPr id="1052161" name="Text Box 79"/>
          <p:cNvSpPr txBox="1">
            <a:spLocks noChangeArrowheads="1"/>
          </p:cNvSpPr>
          <p:nvPr/>
        </p:nvSpPr>
        <p:spPr bwMode="auto">
          <a:xfrm>
            <a:off x="5997575" y="5961558"/>
            <a:ext cx="958850" cy="230832"/>
          </a:xfrm>
          <a:prstGeom prst="rect">
            <a:avLst/>
          </a:prstGeom>
          <a:noFill/>
          <a:ln w="12699">
            <a:noFill/>
            <a:miter lim="800000"/>
          </a:ln>
        </p:spPr>
        <p:txBody>
          <a:bodyPr wrap="square" anchor="ctr">
            <a:spAutoFit/>
          </a:bodyPr>
          <a:p>
            <a:pPr fontAlgn="base">
              <a:spcBef>
                <a:spcPct val="50000"/>
              </a:spcBef>
              <a:spcAft>
                <a:spcPct val="0"/>
              </a:spcAft>
            </a:pPr>
            <a:r>
              <a:rPr kumimoji="1" lang="zh-CN" altLang="en-US" sz="900" b="1" dirty="0">
                <a:solidFill>
                  <a:srgbClr val="800000"/>
                </a:solidFill>
                <a:effectLst>
                  <a:outerShdw blurRad="38100" dist="38100" dir="2700000" algn="tl">
                    <a:srgbClr val="C0C0C0"/>
                  </a:outerShdw>
                </a:effectLst>
                <a:latin typeface="+mj-ea"/>
                <a:ea typeface="+mj-ea"/>
              </a:rPr>
              <a:t>第三阶段范围</a:t>
            </a:r>
            <a:endParaRPr kumimoji="1" lang="zh-CN" altLang="en-US" sz="900" b="1" dirty="0">
              <a:solidFill>
                <a:srgbClr val="800000"/>
              </a:solidFill>
              <a:effectLst>
                <a:outerShdw blurRad="38100" dist="38100" dir="2700000" algn="tl">
                  <a:srgbClr val="C0C0C0"/>
                </a:outerShdw>
              </a:effectLst>
              <a:latin typeface="+mj-ea"/>
              <a:ea typeface="+mj-ea"/>
            </a:endParaRPr>
          </a:p>
        </p:txBody>
      </p:sp>
      <p:sp>
        <p:nvSpPr>
          <p:cNvPr id="1052162" name="Rectangle 74"/>
          <p:cNvSpPr>
            <a:spLocks noChangeArrowheads="1"/>
          </p:cNvSpPr>
          <p:nvPr/>
        </p:nvSpPr>
        <p:spPr bwMode="auto">
          <a:xfrm>
            <a:off x="2432050" y="5965849"/>
            <a:ext cx="268288" cy="214313"/>
          </a:xfrm>
          <a:prstGeom prst="rect">
            <a:avLst/>
          </a:prstGeom>
          <a:solidFill>
            <a:srgbClr val="C5EFFF"/>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endParaRPr kumimoji="1" lang="zh-CN" altLang="en-US" sz="900" b="1" i="0" u="none" strike="noStrike" kern="0" cap="none" spc="0" normalizeH="0" baseline="0" noProof="0">
              <a:ln>
                <a:noFill/>
              </a:ln>
              <a:solidFill>
                <a:srgbClr val="000000"/>
              </a:solidFill>
              <a:effectLst/>
              <a:uLnTx/>
              <a:uFillTx/>
              <a:latin typeface="+mj-ea"/>
              <a:ea typeface="+mj-ea"/>
            </a:endParaRPr>
          </a:p>
        </p:txBody>
      </p:sp>
      <p:sp>
        <p:nvSpPr>
          <p:cNvPr id="1052163" name="Text Box 75"/>
          <p:cNvSpPr txBox="1">
            <a:spLocks noChangeArrowheads="1"/>
          </p:cNvSpPr>
          <p:nvPr/>
        </p:nvSpPr>
        <p:spPr bwMode="auto">
          <a:xfrm>
            <a:off x="4291013" y="5949652"/>
            <a:ext cx="946150" cy="230832"/>
          </a:xfrm>
          <a:prstGeom prst="rect">
            <a:avLst/>
          </a:prstGeom>
          <a:noFill/>
          <a:ln w="12699">
            <a:noFill/>
            <a:miter lim="800000"/>
          </a:ln>
        </p:spPr>
        <p:txBody>
          <a:bodyPr anchor="ctr">
            <a:spAutoFit/>
          </a:bodyPr>
          <a:p>
            <a:pPr fontAlgn="base">
              <a:spcBef>
                <a:spcPct val="50000"/>
              </a:spcBef>
              <a:spcAft>
                <a:spcPct val="0"/>
              </a:spcAft>
            </a:pPr>
            <a:r>
              <a:rPr kumimoji="1" lang="zh-CN" altLang="en-US" sz="900" b="1">
                <a:solidFill>
                  <a:srgbClr val="800000"/>
                </a:solidFill>
                <a:effectLst>
                  <a:outerShdw blurRad="38100" dist="38100" dir="2700000" algn="tl">
                    <a:srgbClr val="C0C0C0"/>
                  </a:outerShdw>
                </a:effectLst>
                <a:latin typeface="+mj-ea"/>
                <a:ea typeface="+mj-ea"/>
              </a:rPr>
              <a:t>第二阶段范围</a:t>
            </a:r>
            <a:endParaRPr kumimoji="1" lang="zh-CN" altLang="en-US" sz="900" b="1">
              <a:solidFill>
                <a:srgbClr val="800000"/>
              </a:solidFill>
              <a:effectLst>
                <a:outerShdw blurRad="38100" dist="38100" dir="2700000" algn="tl">
                  <a:srgbClr val="C0C0C0"/>
                </a:outerShdw>
              </a:effectLst>
              <a:latin typeface="+mj-ea"/>
              <a:ea typeface="+mj-ea"/>
            </a:endParaRPr>
          </a:p>
        </p:txBody>
      </p:sp>
      <p:sp>
        <p:nvSpPr>
          <p:cNvPr id="1052164" name="Line 21"/>
          <p:cNvSpPr>
            <a:spLocks noChangeShapeType="1"/>
          </p:cNvSpPr>
          <p:nvPr/>
        </p:nvSpPr>
        <p:spPr bwMode="auto">
          <a:xfrm>
            <a:off x="336550" y="974749"/>
            <a:ext cx="0" cy="4554538"/>
          </a:xfrm>
          <a:prstGeom prst="line">
            <a:avLst/>
          </a:prstGeom>
          <a:noFill/>
          <a:ln w="57150">
            <a:solidFill>
              <a:schemeClr val="tx1"/>
            </a:solidFill>
            <a:round/>
            <a:tailEnd type="triangle" w="med" len="med"/>
          </a:ln>
        </p:spPr>
        <p:txBody>
          <a:bodyPr/>
          <a:p>
            <a:pPr fontAlgn="base">
              <a:spcBef>
                <a:spcPct val="0"/>
              </a:spcBef>
              <a:spcAft>
                <a:spcPct val="0"/>
              </a:spcAft>
            </a:pPr>
            <a:endParaRPr lang="zh-CN" altLang="en-US" sz="1400" b="1">
              <a:latin typeface="+mj-ea"/>
              <a:ea typeface="+mj-ea"/>
            </a:endParaRPr>
          </a:p>
        </p:txBody>
      </p:sp>
      <p:sp>
        <p:nvSpPr>
          <p:cNvPr id="1052165" name="Text Box 25"/>
          <p:cNvSpPr txBox="1">
            <a:spLocks noChangeArrowheads="1"/>
          </p:cNvSpPr>
          <p:nvPr/>
        </p:nvSpPr>
        <p:spPr bwMode="auto">
          <a:xfrm>
            <a:off x="-55563" y="2317774"/>
            <a:ext cx="396876" cy="1200150"/>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fontAlgn="base">
              <a:spcBef>
                <a:spcPct val="50000"/>
              </a:spcBef>
              <a:spcAft>
                <a:spcPct val="0"/>
              </a:spcAft>
              <a:buClrTx/>
              <a:buSzTx/>
              <a:buFontTx/>
              <a:buNone/>
            </a:pPr>
            <a:r>
              <a:rPr lang="zh-CN" altLang="en-US" sz="1800">
                <a:latin typeface="+mj-ea"/>
                <a:ea typeface="+mj-ea"/>
              </a:rPr>
              <a:t>平稳切换</a:t>
            </a:r>
            <a:endParaRPr lang="zh-CN" altLang="en-US" sz="1800">
              <a:latin typeface="+mj-ea"/>
              <a:ea typeface="+mj-ea"/>
            </a:endParaRPr>
          </a:p>
        </p:txBody>
      </p:sp>
      <p:sp>
        <p:nvSpPr>
          <p:cNvPr id="1052166" name="Line 23"/>
          <p:cNvSpPr>
            <a:spLocks noChangeShapeType="1"/>
          </p:cNvSpPr>
          <p:nvPr/>
        </p:nvSpPr>
        <p:spPr bwMode="auto">
          <a:xfrm flipV="1">
            <a:off x="9448800" y="912837"/>
            <a:ext cx="0" cy="4594225"/>
          </a:xfrm>
          <a:prstGeom prst="line">
            <a:avLst/>
          </a:prstGeom>
          <a:noFill/>
          <a:ln w="57150">
            <a:solidFill>
              <a:schemeClr val="tx1"/>
            </a:solidFill>
            <a:round/>
            <a:tailEnd type="triangle" w="med" len="med"/>
          </a:ln>
        </p:spPr>
        <p:txBody>
          <a:bodyPr/>
          <a:p>
            <a:pPr fontAlgn="base">
              <a:spcBef>
                <a:spcPct val="0"/>
              </a:spcBef>
              <a:spcAft>
                <a:spcPct val="0"/>
              </a:spcAft>
            </a:pPr>
            <a:endParaRPr lang="zh-CN" altLang="en-US" sz="1400" b="1">
              <a:latin typeface="+mj-ea"/>
              <a:ea typeface="+mj-ea"/>
            </a:endParaRPr>
          </a:p>
        </p:txBody>
      </p:sp>
      <p:sp>
        <p:nvSpPr>
          <p:cNvPr id="1052167" name="Text Box 25"/>
          <p:cNvSpPr txBox="1">
            <a:spLocks noChangeArrowheads="1"/>
          </p:cNvSpPr>
          <p:nvPr/>
        </p:nvSpPr>
        <p:spPr bwMode="auto">
          <a:xfrm>
            <a:off x="9434513" y="2405087"/>
            <a:ext cx="395287" cy="1200150"/>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fontAlgn="base">
              <a:spcBef>
                <a:spcPct val="50000"/>
              </a:spcBef>
              <a:spcAft>
                <a:spcPct val="0"/>
              </a:spcAft>
              <a:buClrTx/>
              <a:buSzTx/>
              <a:buFontTx/>
              <a:buNone/>
            </a:pPr>
            <a:r>
              <a:rPr lang="zh-CN" altLang="en-US" sz="1800" dirty="0">
                <a:latin typeface="+mj-ea"/>
                <a:ea typeface="+mj-ea"/>
              </a:rPr>
              <a:t>管理提升</a:t>
            </a:r>
            <a:endParaRPr lang="zh-CN" altLang="en-US" sz="1800" dirty="0">
              <a:latin typeface="+mj-ea"/>
              <a:ea typeface="+mj-ea"/>
            </a:endParaRPr>
          </a:p>
        </p:txBody>
      </p:sp>
      <p:sp>
        <p:nvSpPr>
          <p:cNvPr id="1052168" name="Rectangle 100"/>
          <p:cNvSpPr>
            <a:spLocks noChangeArrowheads="1"/>
          </p:cNvSpPr>
          <p:nvPr/>
        </p:nvSpPr>
        <p:spPr bwMode="auto">
          <a:xfrm>
            <a:off x="2370138" y="720749"/>
            <a:ext cx="6810375" cy="404813"/>
          </a:xfrm>
          <a:prstGeom prst="rect">
            <a:avLst/>
          </a:prstGeom>
          <a:noFill/>
          <a:ln w="12700">
            <a:solidFill>
              <a:schemeClr val="tx1"/>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en-US" altLang="zh-CN" sz="1300" b="1" i="0" u="none" strike="noStrike" kern="0" cap="none" spc="0" normalizeH="0" baseline="0" noProof="0" dirty="0">
                <a:ln>
                  <a:noFill/>
                </a:ln>
                <a:effectLst/>
                <a:uLnTx/>
                <a:uFillTx/>
                <a:latin typeface="+mj-ea"/>
                <a:ea typeface="+mj-ea"/>
              </a:rPr>
              <a:t>SAP</a:t>
            </a:r>
            <a:r>
              <a:rPr kumimoji="1" lang="zh-CN" altLang="en-US" sz="1300" b="1" i="0" u="none" strike="noStrike" kern="0" cap="none" spc="0" normalizeH="0" baseline="0" noProof="0" dirty="0">
                <a:ln>
                  <a:noFill/>
                </a:ln>
                <a:effectLst/>
                <a:uLnTx/>
                <a:uFillTx/>
                <a:latin typeface="+mj-ea"/>
                <a:ea typeface="+mj-ea"/>
              </a:rPr>
              <a:t>应用总体设计：流程梳理与蓝图设计</a:t>
            </a:r>
            <a:endParaRPr kumimoji="1" lang="en-US" altLang="zh-CN" sz="1300" b="1" i="0" u="none" strike="noStrike" kern="0" cap="none" spc="0" normalizeH="0" baseline="0" noProof="0" dirty="0">
              <a:ln>
                <a:noFill/>
              </a:ln>
              <a:effectLst/>
              <a:uLnTx/>
              <a:uFillTx/>
              <a:latin typeface="+mj-ea"/>
              <a:ea typeface="+mj-ea"/>
            </a:endParaRPr>
          </a:p>
        </p:txBody>
      </p:sp>
      <p:sp>
        <p:nvSpPr>
          <p:cNvPr id="1052169" name="Rectangle 100"/>
          <p:cNvSpPr>
            <a:spLocks noChangeArrowheads="1"/>
          </p:cNvSpPr>
          <p:nvPr/>
        </p:nvSpPr>
        <p:spPr bwMode="auto">
          <a:xfrm>
            <a:off x="7053263" y="1195412"/>
            <a:ext cx="828675"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项目管理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(PS</a:t>
            </a:r>
            <a:r>
              <a:rPr kumimoji="1" lang="zh-CN" altLang="en-US" sz="1100" b="1" i="0" u="none" strike="noStrike" kern="0" cap="none" spc="0" normalizeH="0" baseline="0" noProof="0" dirty="0">
                <a:ln>
                  <a:noFill/>
                </a:ln>
                <a:solidFill>
                  <a:srgbClr val="000000"/>
                </a:solidFill>
                <a:effectLst/>
                <a:uLnTx/>
                <a:uFillTx/>
                <a:latin typeface="+mj-ea"/>
                <a:ea typeface="+mj-ea"/>
              </a:rPr>
              <a:t>）</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70" name="Rectangle 100"/>
          <p:cNvSpPr>
            <a:spLocks noChangeArrowheads="1"/>
          </p:cNvSpPr>
          <p:nvPr/>
        </p:nvSpPr>
        <p:spPr bwMode="auto">
          <a:xfrm>
            <a:off x="2432050" y="1195412"/>
            <a:ext cx="828675"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生产管理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(PP)</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71" name="Rectangle 76"/>
          <p:cNvSpPr>
            <a:spLocks noChangeArrowheads="1"/>
          </p:cNvSpPr>
          <p:nvPr/>
        </p:nvSpPr>
        <p:spPr bwMode="auto">
          <a:xfrm>
            <a:off x="7385050" y="5957912"/>
            <a:ext cx="268288" cy="212725"/>
          </a:xfrm>
          <a:prstGeom prst="rect">
            <a:avLst/>
          </a:prstGeom>
          <a:solidFill>
            <a:srgbClr val="B1CBFF"/>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endParaRPr kumimoji="1" lang="zh-CN" altLang="en-US" sz="900" b="1" i="0" u="none" strike="noStrike" kern="0" cap="none" spc="0" normalizeH="0" baseline="0" noProof="0">
              <a:ln>
                <a:noFill/>
              </a:ln>
              <a:solidFill>
                <a:srgbClr val="000000"/>
              </a:solidFill>
              <a:effectLst/>
              <a:uLnTx/>
              <a:uFillTx/>
              <a:latin typeface="+mj-ea"/>
              <a:ea typeface="+mj-ea"/>
            </a:endParaRPr>
          </a:p>
        </p:txBody>
      </p:sp>
      <p:sp>
        <p:nvSpPr>
          <p:cNvPr id="1052172" name="Text Box 79"/>
          <p:cNvSpPr txBox="1">
            <a:spLocks noChangeArrowheads="1"/>
          </p:cNvSpPr>
          <p:nvPr/>
        </p:nvSpPr>
        <p:spPr bwMode="auto">
          <a:xfrm>
            <a:off x="7608888" y="5963146"/>
            <a:ext cx="944512" cy="230832"/>
          </a:xfrm>
          <a:prstGeom prst="rect">
            <a:avLst/>
          </a:prstGeom>
          <a:noFill/>
          <a:ln w="12699">
            <a:noFill/>
            <a:miter lim="800000"/>
          </a:ln>
        </p:spPr>
        <p:txBody>
          <a:bodyPr wrap="square" anchor="ctr">
            <a:spAutoFit/>
          </a:bodyPr>
          <a:p>
            <a:pPr fontAlgn="base">
              <a:spcBef>
                <a:spcPct val="50000"/>
              </a:spcBef>
              <a:spcAft>
                <a:spcPct val="0"/>
              </a:spcAft>
            </a:pPr>
            <a:r>
              <a:rPr kumimoji="1" lang="zh-CN" altLang="en-US" sz="900" b="1" dirty="0">
                <a:solidFill>
                  <a:srgbClr val="800000"/>
                </a:solidFill>
                <a:effectLst>
                  <a:outerShdw blurRad="38100" dist="38100" dir="2700000" algn="tl">
                    <a:srgbClr val="C0C0C0"/>
                  </a:outerShdw>
                </a:effectLst>
                <a:latin typeface="+mj-ea"/>
                <a:ea typeface="+mj-ea"/>
              </a:rPr>
              <a:t>第四阶段范围</a:t>
            </a:r>
            <a:endParaRPr kumimoji="1" lang="zh-CN" altLang="en-US" sz="900" b="1" dirty="0">
              <a:solidFill>
                <a:srgbClr val="800000"/>
              </a:solidFill>
              <a:effectLst>
                <a:outerShdw blurRad="38100" dist="38100" dir="2700000" algn="tl">
                  <a:srgbClr val="C0C0C0"/>
                </a:outerShdw>
              </a:effectLst>
              <a:latin typeface="+mj-ea"/>
              <a:ea typeface="+mj-ea"/>
            </a:endParaRPr>
          </a:p>
        </p:txBody>
      </p:sp>
      <p:sp>
        <p:nvSpPr>
          <p:cNvPr id="1052173" name="横卷形 48"/>
          <p:cNvSpPr>
            <a:spLocks noChangeArrowheads="1"/>
          </p:cNvSpPr>
          <p:nvPr/>
        </p:nvSpPr>
        <p:spPr bwMode="auto">
          <a:xfrm>
            <a:off x="2328863" y="4149749"/>
            <a:ext cx="6934200" cy="431800"/>
          </a:xfrm>
          <a:prstGeom prst="horizontalScroll">
            <a:avLst>
              <a:gd name="adj" fmla="val 12500"/>
            </a:avLst>
          </a:prstGeom>
          <a:noFill/>
          <a:ln w="9525">
            <a:solidFill>
              <a:srgbClr val="000000"/>
            </a:solidFill>
            <a:round/>
          </a:ln>
        </p:spPr>
        <p:txBody>
          <a:bodyPr wrap="none" lIns="92075" tIns="46038" rIns="92075" bIns="46038"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0" lang="zh-CN" altLang="en-US" sz="1100" b="1" i="0" u="none" strike="noStrike" kern="0" cap="none" spc="0" normalizeH="0" baseline="0" noProof="0">
                <a:ln>
                  <a:noFill/>
                </a:ln>
                <a:solidFill>
                  <a:srgbClr val="000000"/>
                </a:solidFill>
                <a:effectLst/>
                <a:uLnTx/>
                <a:uFillTx/>
                <a:latin typeface="+mj-ea"/>
                <a:ea typeface="+mj-ea"/>
              </a:rPr>
              <a:t>东方汽轮机有限公司</a:t>
            </a:r>
            <a:endParaRPr kumimoji="0" lang="zh-CN" altLang="en-US" sz="1100" b="1" i="0" u="none" strike="noStrike" kern="0" cap="none" spc="0" normalizeH="0" baseline="0" noProof="0">
              <a:ln>
                <a:noFill/>
              </a:ln>
              <a:solidFill>
                <a:srgbClr val="000000"/>
              </a:solidFill>
              <a:effectLst/>
              <a:uLnTx/>
              <a:uFillTx/>
              <a:latin typeface="+mj-ea"/>
              <a:ea typeface="+mj-ea"/>
            </a:endParaRPr>
          </a:p>
        </p:txBody>
      </p:sp>
      <p:sp>
        <p:nvSpPr>
          <p:cNvPr id="1052174" name="Rectangle 100"/>
          <p:cNvSpPr>
            <a:spLocks noChangeArrowheads="1"/>
          </p:cNvSpPr>
          <p:nvPr/>
        </p:nvSpPr>
        <p:spPr bwMode="auto">
          <a:xfrm>
            <a:off x="5205413" y="1195412"/>
            <a:ext cx="827087"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成本管理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a:t>
            </a:r>
            <a:r>
              <a:rPr kumimoji="1" lang="en-US" altLang="zh-CN" sz="1100" b="1" i="0" u="none" strike="noStrike" kern="0" cap="none" spc="0" normalizeH="0" baseline="0" noProof="0">
                <a:ln>
                  <a:noFill/>
                </a:ln>
                <a:solidFill>
                  <a:srgbClr val="000000"/>
                </a:solidFill>
                <a:effectLst/>
                <a:uLnTx/>
                <a:uFillTx/>
                <a:latin typeface="+mj-ea"/>
                <a:ea typeface="+mj-ea"/>
              </a:rPr>
              <a:t>CO)</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75" name="横卷形 48"/>
          <p:cNvSpPr>
            <a:spLocks noChangeArrowheads="1"/>
          </p:cNvSpPr>
          <p:nvPr/>
        </p:nvSpPr>
        <p:spPr bwMode="auto">
          <a:xfrm>
            <a:off x="2328863" y="5300687"/>
            <a:ext cx="6934200" cy="433387"/>
          </a:xfrm>
          <a:prstGeom prst="horizontalScroll">
            <a:avLst>
              <a:gd name="adj" fmla="val 12500"/>
            </a:avLst>
          </a:prstGeom>
          <a:noFill/>
          <a:ln w="9525">
            <a:solidFill>
              <a:srgbClr val="000000"/>
            </a:solidFill>
            <a:round/>
          </a:ln>
        </p:spPr>
        <p:txBody>
          <a:bodyPr wrap="none" lIns="92075" tIns="46038" rIns="92075" bIns="46038"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0" lang="zh-CN" altLang="en-US" sz="1100" b="1" i="0" u="none" strike="noStrike" kern="0" cap="none" spc="0" normalizeH="0" baseline="0" noProof="0" dirty="0">
                <a:ln>
                  <a:noFill/>
                </a:ln>
                <a:solidFill>
                  <a:srgbClr val="000000"/>
                </a:solidFill>
                <a:effectLst/>
                <a:uLnTx/>
                <a:uFillTx/>
                <a:latin typeface="+mj-ea"/>
                <a:ea typeface="+mj-ea"/>
              </a:rPr>
              <a:t>东方汽轮机有限公司</a:t>
            </a:r>
            <a:endParaRPr kumimoji="0" lang="zh-CN" altLang="en-US" sz="1100" b="1" i="0" u="none" strike="noStrike" kern="0" cap="none" spc="0" normalizeH="0" baseline="0" noProof="0" dirty="0">
              <a:ln>
                <a:noFill/>
              </a:ln>
              <a:solidFill>
                <a:srgbClr val="000000"/>
              </a:solidFill>
              <a:effectLst/>
              <a:uLnTx/>
              <a:uFillTx/>
              <a:latin typeface="+mj-ea"/>
              <a:ea typeface="+mj-ea"/>
            </a:endParaRPr>
          </a:p>
        </p:txBody>
      </p:sp>
      <p:sp>
        <p:nvSpPr>
          <p:cNvPr id="1052176" name="Rectangle 100"/>
          <p:cNvSpPr>
            <a:spLocks noChangeArrowheads="1"/>
          </p:cNvSpPr>
          <p:nvPr/>
        </p:nvSpPr>
        <p:spPr bwMode="auto">
          <a:xfrm>
            <a:off x="4281488" y="1195412"/>
            <a:ext cx="827087"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财务管理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(FI)</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77" name="Rectangle 100"/>
          <p:cNvSpPr>
            <a:spLocks noChangeArrowheads="1"/>
          </p:cNvSpPr>
          <p:nvPr/>
        </p:nvSpPr>
        <p:spPr bwMode="auto">
          <a:xfrm>
            <a:off x="3357563" y="1195412"/>
            <a:ext cx="827087"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物料管理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a:ln>
                  <a:noFill/>
                </a:ln>
                <a:solidFill>
                  <a:srgbClr val="000000"/>
                </a:solidFill>
                <a:effectLst/>
                <a:uLnTx/>
                <a:uFillTx/>
                <a:latin typeface="+mj-ea"/>
                <a:ea typeface="+mj-ea"/>
              </a:rPr>
              <a:t>(MM)</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来料检验</a:t>
            </a:r>
            <a:r>
              <a:rPr kumimoji="1" lang="en-US" altLang="zh-CN" sz="1100" b="1" i="0" u="none" strike="noStrike" kern="0" cap="none" spc="0" normalizeH="0" baseline="0" noProof="0">
                <a:ln>
                  <a:noFill/>
                </a:ln>
                <a:solidFill>
                  <a:srgbClr val="000000"/>
                </a:solidFill>
                <a:effectLst/>
                <a:uLnTx/>
                <a:uFillTx/>
                <a:latin typeface="+mj-ea"/>
                <a:ea typeface="+mj-ea"/>
              </a:rPr>
              <a:t>(QM)</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78" name="Rectangle 100"/>
          <p:cNvSpPr>
            <a:spLocks noChangeArrowheads="1"/>
          </p:cNvSpPr>
          <p:nvPr/>
        </p:nvSpPr>
        <p:spPr bwMode="auto">
          <a:xfrm>
            <a:off x="7977188" y="1195412"/>
            <a:ext cx="1198562" cy="503237"/>
          </a:xfrm>
          <a:prstGeom prst="rect">
            <a:avLst/>
          </a:prstGeom>
          <a:solidFill>
            <a:schemeClr val="accent1">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工具管理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设备备件库存</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设备台帐</a:t>
            </a:r>
            <a:r>
              <a:rPr kumimoji="1" lang="en-US" altLang="zh-CN" sz="1100" b="1" i="0" u="none" strike="noStrike" kern="0" cap="none" spc="0" normalizeH="0" baseline="0" noProof="0">
                <a:ln>
                  <a:noFill/>
                </a:ln>
                <a:solidFill>
                  <a:srgbClr val="000000"/>
                </a:solidFill>
                <a:effectLst/>
                <a:uLnTx/>
                <a:uFillTx/>
                <a:latin typeface="+mj-ea"/>
                <a:ea typeface="+mj-ea"/>
              </a:rPr>
              <a:t>(PM)</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79" name="Rectangle 100"/>
          <p:cNvSpPr>
            <a:spLocks noChangeArrowheads="1"/>
          </p:cNvSpPr>
          <p:nvPr/>
        </p:nvSpPr>
        <p:spPr bwMode="auto">
          <a:xfrm>
            <a:off x="5264150" y="2420962"/>
            <a:ext cx="1081088" cy="504825"/>
          </a:xfrm>
          <a:prstGeom prst="rect">
            <a:avLst/>
          </a:prstGeom>
          <a:solidFill>
            <a:schemeClr val="accent1">
              <a:lumMod val="40000"/>
              <a:lumOff val="60000"/>
            </a:schemeClr>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设备管理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(PM)</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2014.07</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0" name="Rectangle 100"/>
          <p:cNvSpPr>
            <a:spLocks noChangeArrowheads="1"/>
          </p:cNvSpPr>
          <p:nvPr/>
        </p:nvSpPr>
        <p:spPr bwMode="auto">
          <a:xfrm>
            <a:off x="6692900" y="2420962"/>
            <a:ext cx="1079500" cy="504825"/>
          </a:xfrm>
          <a:prstGeom prst="rect">
            <a:avLst/>
          </a:prstGeom>
          <a:solidFill>
            <a:schemeClr val="accent1">
              <a:lumMod val="40000"/>
              <a:lumOff val="60000"/>
            </a:schemeClr>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质量管理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(QM)</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2014.07</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1" name="Rectangle 100"/>
          <p:cNvSpPr>
            <a:spLocks noChangeArrowheads="1"/>
          </p:cNvSpPr>
          <p:nvPr/>
        </p:nvSpPr>
        <p:spPr bwMode="auto">
          <a:xfrm>
            <a:off x="6176963" y="3573487"/>
            <a:ext cx="1152525" cy="503237"/>
          </a:xfrm>
          <a:prstGeom prst="rect">
            <a:avLst/>
          </a:prstGeom>
          <a:no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生产管理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a:t>
            </a:r>
            <a:r>
              <a:rPr kumimoji="1" lang="en-US" altLang="zh-CN" sz="1100" b="1" i="0" u="none" strike="noStrike" kern="0" cap="none" spc="0" normalizeH="0" baseline="0" noProof="0">
                <a:ln>
                  <a:noFill/>
                </a:ln>
                <a:solidFill>
                  <a:srgbClr val="000000"/>
                </a:solidFill>
                <a:effectLst/>
                <a:uLnTx/>
                <a:uFillTx/>
                <a:latin typeface="+mj-ea"/>
                <a:ea typeface="+mj-ea"/>
              </a:rPr>
              <a:t>PP</a:t>
            </a:r>
            <a:r>
              <a:rPr kumimoji="1" lang="zh-CN" altLang="en-US" sz="1100" b="1" i="0" u="none" strike="noStrike" kern="0" cap="none" spc="0" normalizeH="0" baseline="0" noProof="0">
                <a:ln>
                  <a:noFill/>
                </a:ln>
                <a:solidFill>
                  <a:srgbClr val="000000"/>
                </a:solidFill>
                <a:effectLst/>
                <a:uLnTx/>
                <a:uFillTx/>
                <a:latin typeface="+mj-ea"/>
                <a:ea typeface="+mj-ea"/>
              </a:rPr>
              <a:t>）</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（风电等）</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82" name="Rectangle 100"/>
          <p:cNvSpPr>
            <a:spLocks noChangeArrowheads="1"/>
          </p:cNvSpPr>
          <p:nvPr/>
        </p:nvSpPr>
        <p:spPr bwMode="auto">
          <a:xfrm>
            <a:off x="8121650" y="2420962"/>
            <a:ext cx="1079500" cy="504825"/>
          </a:xfrm>
          <a:prstGeom prst="rect">
            <a:avLst/>
          </a:prstGeom>
          <a:solidFill>
            <a:schemeClr val="accent1">
              <a:lumMod val="40000"/>
              <a:lumOff val="60000"/>
            </a:schemeClr>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客户关系管理</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a:t>
            </a:r>
            <a:r>
              <a:rPr kumimoji="1" lang="en-US" altLang="zh-CN" sz="1100" b="1" i="0" u="none" strike="noStrike" kern="0" cap="none" spc="0" normalizeH="0" baseline="0" noProof="0" dirty="0">
                <a:ln>
                  <a:noFill/>
                </a:ln>
                <a:solidFill>
                  <a:srgbClr val="000000"/>
                </a:solidFill>
                <a:effectLst/>
                <a:uLnTx/>
                <a:uFillTx/>
                <a:latin typeface="+mj-ea"/>
                <a:ea typeface="+mj-ea"/>
              </a:rPr>
              <a:t>CRM</a:t>
            </a:r>
            <a:r>
              <a:rPr kumimoji="1" lang="zh-CN" altLang="en-US" sz="1100" b="1" i="0" u="none" strike="noStrike" kern="0" cap="none" spc="0" normalizeH="0" baseline="0" noProof="0" dirty="0">
                <a:ln>
                  <a:noFill/>
                </a:ln>
                <a:solidFill>
                  <a:srgbClr val="000000"/>
                </a:solidFill>
                <a:effectLst/>
                <a:uLnTx/>
                <a:uFillTx/>
                <a:latin typeface="+mj-ea"/>
                <a:ea typeface="+mj-ea"/>
              </a:rPr>
              <a:t>）</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2014.06</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3" name="Rectangle 100"/>
          <p:cNvSpPr>
            <a:spLocks noChangeArrowheads="1"/>
          </p:cNvSpPr>
          <p:nvPr/>
        </p:nvSpPr>
        <p:spPr bwMode="auto">
          <a:xfrm>
            <a:off x="2408238" y="2420962"/>
            <a:ext cx="1079500" cy="504825"/>
          </a:xfrm>
          <a:prstGeom prst="rect">
            <a:avLst/>
          </a:prstGeom>
          <a:solidFill>
            <a:schemeClr val="accent1">
              <a:lumMod val="40000"/>
              <a:lumOff val="60000"/>
            </a:schemeClr>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生产排产试点</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a:t>
            </a:r>
            <a:r>
              <a:rPr kumimoji="1" lang="en-US" altLang="zh-CN" sz="1100" b="1" i="0" u="none" strike="noStrike" kern="0" cap="none" spc="0" normalizeH="0" baseline="0" noProof="0" dirty="0">
                <a:ln>
                  <a:noFill/>
                </a:ln>
                <a:solidFill>
                  <a:srgbClr val="000000"/>
                </a:solidFill>
                <a:effectLst/>
                <a:uLnTx/>
                <a:uFillTx/>
                <a:latin typeface="+mj-ea"/>
                <a:ea typeface="+mj-ea"/>
              </a:rPr>
              <a:t>DS</a:t>
            </a:r>
            <a:r>
              <a:rPr kumimoji="1" lang="zh-CN" altLang="en-US" sz="1100" b="1" i="0" u="none" strike="noStrike" kern="0" cap="none" spc="0" normalizeH="0" baseline="0" noProof="0" dirty="0">
                <a:ln>
                  <a:noFill/>
                </a:ln>
                <a:solidFill>
                  <a:srgbClr val="000000"/>
                </a:solidFill>
                <a:effectLst/>
                <a:uLnTx/>
                <a:uFillTx/>
                <a:latin typeface="+mj-ea"/>
                <a:ea typeface="+mj-ea"/>
              </a:rPr>
              <a:t>）</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2014.05</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4" name="Rectangle 100"/>
          <p:cNvSpPr>
            <a:spLocks noChangeArrowheads="1"/>
          </p:cNvSpPr>
          <p:nvPr/>
        </p:nvSpPr>
        <p:spPr bwMode="auto">
          <a:xfrm>
            <a:off x="4305300" y="3590949"/>
            <a:ext cx="1150938" cy="503238"/>
          </a:xfrm>
          <a:prstGeom prst="rect">
            <a:avLst/>
          </a:prstGeom>
          <a:no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合并报表</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全面预算管</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（试点）</a:t>
            </a:r>
            <a:endParaRPr kumimoji="1" lang="zh-CN" altLang="en-US" sz="1100" b="1" i="0" u="none" strike="noStrike" kern="0" cap="none" spc="0" normalizeH="0" baseline="0" noProof="0">
              <a:ln>
                <a:noFill/>
              </a:ln>
              <a:solidFill>
                <a:srgbClr val="000000"/>
              </a:solidFill>
              <a:effectLst/>
              <a:uLnTx/>
              <a:uFillTx/>
              <a:latin typeface="+mj-ea"/>
              <a:ea typeface="+mj-ea"/>
            </a:endParaRPr>
          </a:p>
        </p:txBody>
      </p:sp>
      <p:sp>
        <p:nvSpPr>
          <p:cNvPr id="1052185" name="Rectangle 100"/>
          <p:cNvSpPr>
            <a:spLocks noChangeArrowheads="1"/>
          </p:cNvSpPr>
          <p:nvPr/>
        </p:nvSpPr>
        <p:spPr bwMode="auto">
          <a:xfrm>
            <a:off x="8050213" y="3590949"/>
            <a:ext cx="1150937" cy="503238"/>
          </a:xfrm>
          <a:prstGeom prst="rect">
            <a:avLst/>
          </a:prstGeom>
          <a:no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商务智能</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移动应用</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86" name="Rectangle 100"/>
          <p:cNvSpPr>
            <a:spLocks noChangeArrowheads="1"/>
          </p:cNvSpPr>
          <p:nvPr/>
        </p:nvSpPr>
        <p:spPr bwMode="auto">
          <a:xfrm>
            <a:off x="2405063" y="4797449"/>
            <a:ext cx="1079500" cy="504825"/>
          </a:xfrm>
          <a:prstGeom prst="rect">
            <a:avLst/>
          </a:prstGeom>
          <a:solidFill>
            <a:schemeClr val="tx2">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a:ln>
                  <a:noFill/>
                </a:ln>
                <a:solidFill>
                  <a:srgbClr val="000000"/>
                </a:solidFill>
                <a:effectLst/>
                <a:uLnTx/>
                <a:uFillTx/>
                <a:latin typeface="+mj-ea"/>
                <a:ea typeface="+mj-ea"/>
              </a:rPr>
              <a:t>CRM</a:t>
            </a:r>
            <a:r>
              <a:rPr kumimoji="1" lang="zh-CN" altLang="en-US" sz="1100" b="1" i="0" u="none" strike="noStrike" kern="0" cap="none" spc="0" normalizeH="0" baseline="0" noProof="0">
                <a:ln>
                  <a:noFill/>
                </a:ln>
                <a:solidFill>
                  <a:srgbClr val="000000"/>
                </a:solidFill>
                <a:effectLst/>
                <a:uLnTx/>
                <a:uFillTx/>
                <a:latin typeface="+mj-ea"/>
                <a:ea typeface="+mj-ea"/>
              </a:rPr>
              <a:t>推广</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87" name="Rectangle 100"/>
          <p:cNvSpPr>
            <a:spLocks noChangeArrowheads="1"/>
          </p:cNvSpPr>
          <p:nvPr/>
        </p:nvSpPr>
        <p:spPr bwMode="auto">
          <a:xfrm>
            <a:off x="8013700" y="4784749"/>
            <a:ext cx="1079500" cy="504825"/>
          </a:xfrm>
          <a:prstGeom prst="rect">
            <a:avLst/>
          </a:prstGeom>
          <a:solidFill>
            <a:schemeClr val="tx2">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能源环境安全</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a:t>
            </a:r>
            <a:r>
              <a:rPr kumimoji="1" lang="en-US" altLang="zh-CN" sz="1100" b="1" i="0" u="none" strike="noStrike" kern="0" cap="none" spc="0" normalizeH="0" baseline="0" noProof="0" dirty="0">
                <a:ln>
                  <a:noFill/>
                </a:ln>
                <a:solidFill>
                  <a:srgbClr val="000000"/>
                </a:solidFill>
                <a:effectLst/>
                <a:uLnTx/>
                <a:uFillTx/>
                <a:latin typeface="+mj-ea"/>
                <a:ea typeface="+mj-ea"/>
              </a:rPr>
              <a:t>EHS</a:t>
            </a:r>
            <a:r>
              <a:rPr kumimoji="1" lang="zh-CN" altLang="en-US" sz="1100" b="1" i="0" u="none" strike="noStrike" kern="0" cap="none" spc="0" normalizeH="0" baseline="0" noProof="0" dirty="0">
                <a:ln>
                  <a:noFill/>
                </a:ln>
                <a:solidFill>
                  <a:srgbClr val="000000"/>
                </a:solidFill>
                <a:effectLst/>
                <a:uLnTx/>
                <a:uFillTx/>
                <a:latin typeface="+mj-ea"/>
                <a:ea typeface="+mj-ea"/>
              </a:rPr>
              <a:t>）</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8" name="Rectangle 100"/>
          <p:cNvSpPr>
            <a:spLocks noChangeArrowheads="1"/>
          </p:cNvSpPr>
          <p:nvPr/>
        </p:nvSpPr>
        <p:spPr bwMode="auto">
          <a:xfrm>
            <a:off x="3806825" y="4797449"/>
            <a:ext cx="1079500" cy="504825"/>
          </a:xfrm>
          <a:prstGeom prst="rect">
            <a:avLst/>
          </a:prstGeom>
          <a:solidFill>
            <a:schemeClr val="tx2">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优化全面预算</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财务考核</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sp>
        <p:nvSpPr>
          <p:cNvPr id="1052189" name="Rectangle 100"/>
          <p:cNvSpPr>
            <a:spLocks noChangeArrowheads="1"/>
          </p:cNvSpPr>
          <p:nvPr/>
        </p:nvSpPr>
        <p:spPr bwMode="auto">
          <a:xfrm>
            <a:off x="5208588" y="4797449"/>
            <a:ext cx="1081087" cy="504825"/>
          </a:xfrm>
          <a:prstGeom prst="rect">
            <a:avLst/>
          </a:prstGeom>
          <a:solidFill>
            <a:schemeClr val="tx2">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商务智能</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移动应用</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90" name="Rectangle 100"/>
          <p:cNvSpPr>
            <a:spLocks noChangeArrowheads="1"/>
          </p:cNvSpPr>
          <p:nvPr/>
        </p:nvSpPr>
        <p:spPr bwMode="auto">
          <a:xfrm>
            <a:off x="2432050" y="3590949"/>
            <a:ext cx="1152525" cy="503238"/>
          </a:xfrm>
          <a:prstGeom prst="rect">
            <a:avLst/>
          </a:prstGeom>
          <a:solidFill>
            <a:schemeClr val="tx2">
              <a:lumMod val="40000"/>
              <a:lumOff val="6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招投标管理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a:t>
            </a:r>
            <a:r>
              <a:rPr kumimoji="1" lang="en-US" altLang="zh-CN" sz="1100" b="1" i="0" u="none" strike="noStrike" kern="0" cap="none" spc="0" normalizeH="0" baseline="0" noProof="0">
                <a:ln>
                  <a:noFill/>
                </a:ln>
                <a:solidFill>
                  <a:srgbClr val="000000"/>
                </a:solidFill>
                <a:effectLst/>
                <a:uLnTx/>
                <a:uFillTx/>
                <a:latin typeface="+mj-ea"/>
                <a:ea typeface="+mj-ea"/>
              </a:rPr>
              <a:t>SRM</a:t>
            </a:r>
            <a:r>
              <a:rPr kumimoji="1" lang="zh-CN" altLang="en-US" sz="1100" b="1" i="0" u="none" strike="noStrike" kern="0" cap="none" spc="0" normalizeH="0" baseline="0" noProof="0">
                <a:ln>
                  <a:noFill/>
                </a:ln>
                <a:solidFill>
                  <a:srgbClr val="000000"/>
                </a:solidFill>
                <a:effectLst/>
                <a:uLnTx/>
                <a:uFillTx/>
                <a:latin typeface="+mj-ea"/>
                <a:ea typeface="+mj-ea"/>
              </a:rPr>
              <a:t>）</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91" name="Rectangle 100"/>
          <p:cNvSpPr>
            <a:spLocks noChangeArrowheads="1"/>
          </p:cNvSpPr>
          <p:nvPr/>
        </p:nvSpPr>
        <p:spPr bwMode="auto">
          <a:xfrm>
            <a:off x="6611938" y="4803799"/>
            <a:ext cx="1079500" cy="503238"/>
          </a:xfrm>
          <a:prstGeom prst="rect">
            <a:avLst/>
          </a:prstGeom>
          <a:solidFill>
            <a:schemeClr val="tx2">
              <a:lumMod val="20000"/>
              <a:lumOff val="80000"/>
            </a:schemeClr>
          </a:solidFill>
          <a:ln w="12700">
            <a:solidFill>
              <a:srgbClr val="000000"/>
            </a:solidFill>
            <a:miter lim="800000"/>
          </a:ln>
        </p:spPr>
        <p:txBody>
          <a:bodyPr wrap="none" anchor="ct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运输管理</a:t>
            </a:r>
            <a:endParaRPr kumimoji="1" lang="en-US" altLang="zh-CN" sz="1100" b="1" i="0" u="none" strike="noStrike" kern="0" cap="none" spc="0" normalizeH="0" baseline="0" noProof="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a:ln>
                  <a:noFill/>
                </a:ln>
                <a:solidFill>
                  <a:srgbClr val="000000"/>
                </a:solidFill>
                <a:effectLst/>
                <a:uLnTx/>
                <a:uFillTx/>
                <a:latin typeface="+mj-ea"/>
                <a:ea typeface="+mj-ea"/>
              </a:rPr>
              <a:t>（</a:t>
            </a:r>
            <a:r>
              <a:rPr kumimoji="1" lang="en-US" altLang="zh-CN" sz="1100" b="1" i="0" u="none" strike="noStrike" kern="0" cap="none" spc="0" normalizeH="0" baseline="0" noProof="0">
                <a:ln>
                  <a:noFill/>
                </a:ln>
                <a:solidFill>
                  <a:srgbClr val="000000"/>
                </a:solidFill>
                <a:effectLst/>
                <a:uLnTx/>
                <a:uFillTx/>
                <a:latin typeface="+mj-ea"/>
                <a:ea typeface="+mj-ea"/>
              </a:rPr>
              <a:t>TM</a:t>
            </a:r>
            <a:r>
              <a:rPr kumimoji="1" lang="zh-CN" altLang="en-US" sz="1100" b="1" i="0" u="none" strike="noStrike" kern="0" cap="none" spc="0" normalizeH="0" baseline="0" noProof="0">
                <a:ln>
                  <a:noFill/>
                </a:ln>
                <a:solidFill>
                  <a:srgbClr val="000000"/>
                </a:solidFill>
                <a:effectLst/>
                <a:uLnTx/>
                <a:uFillTx/>
                <a:latin typeface="+mj-ea"/>
                <a:ea typeface="+mj-ea"/>
              </a:rPr>
              <a:t>）</a:t>
            </a:r>
            <a:endParaRPr kumimoji="1" lang="en-US" altLang="zh-CN" sz="1100" b="1" i="0" u="none" strike="noStrike" kern="0" cap="none" spc="0" normalizeH="0" baseline="0" noProof="0">
              <a:ln>
                <a:noFill/>
              </a:ln>
              <a:solidFill>
                <a:srgbClr val="000000"/>
              </a:solidFill>
              <a:effectLst/>
              <a:uLnTx/>
              <a:uFillTx/>
              <a:latin typeface="+mj-ea"/>
              <a:ea typeface="+mj-ea"/>
            </a:endParaRPr>
          </a:p>
        </p:txBody>
      </p:sp>
      <p:sp>
        <p:nvSpPr>
          <p:cNvPr id="1052192" name="矩形 6"/>
          <p:cNvSpPr>
            <a:spLocks noChangeArrowheads="1"/>
          </p:cNvSpPr>
          <p:nvPr/>
        </p:nvSpPr>
        <p:spPr bwMode="auto">
          <a:xfrm>
            <a:off x="425450" y="2349524"/>
            <a:ext cx="8896350" cy="2262188"/>
          </a:xfrm>
          <a:prstGeom prst="rect">
            <a:avLst/>
          </a:prstGeom>
          <a:noFill/>
          <a:ln w="19050">
            <a:solidFill>
              <a:srgbClr val="FF0000"/>
            </a:solidFill>
            <a:prstDash val="dash"/>
            <a:round/>
          </a:ln>
        </p:spPr>
        <p:txBody>
          <a:bodyPr wrap="none" anchor="ctr"/>
          <a:lstStyle>
            <a:lvl1pPr marL="230505" indent="-230505">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fontAlgn="base">
              <a:spcBef>
                <a:spcPct val="0"/>
              </a:spcBef>
              <a:spcAft>
                <a:spcPct val="0"/>
              </a:spcAft>
              <a:buClrTx/>
              <a:buSzTx/>
              <a:buFontTx/>
              <a:buNone/>
            </a:pPr>
            <a:endParaRPr kumimoji="0" lang="zh-CN" altLang="en-US" b="1">
              <a:solidFill>
                <a:srgbClr val="800000"/>
              </a:solidFill>
              <a:latin typeface="+mj-ea"/>
              <a:ea typeface="+mj-ea"/>
            </a:endParaRPr>
          </a:p>
        </p:txBody>
      </p:sp>
      <p:sp>
        <p:nvSpPr>
          <p:cNvPr id="1052193" name="Rectangle 100"/>
          <p:cNvSpPr>
            <a:spLocks noChangeArrowheads="1"/>
          </p:cNvSpPr>
          <p:nvPr/>
        </p:nvSpPr>
        <p:spPr bwMode="auto">
          <a:xfrm>
            <a:off x="3836988" y="2424137"/>
            <a:ext cx="1079500" cy="503237"/>
          </a:xfrm>
          <a:prstGeom prst="rect">
            <a:avLst/>
          </a:prstGeom>
          <a:solidFill>
            <a:schemeClr val="accent1">
              <a:lumMod val="40000"/>
              <a:lumOff val="60000"/>
            </a:schemeClr>
          </a:solidFill>
          <a:ln w="12700">
            <a:solidFill>
              <a:srgbClr val="000000"/>
            </a:solidFill>
            <a:miter lim="800000"/>
          </a:ln>
        </p:spPr>
        <p:txBody>
          <a:bodyPr wrap="none" anchor="ctr"/>
          <a:p>
            <a:pPr marL="0" marR="0" lvl="0" indent="0" algn="ctr" defTabSz="914400" eaLnBrk="1" fontAlgn="base" latinLnBrk="0" hangingPunct="1">
              <a:lnSpc>
                <a:spcPct val="100000"/>
              </a:lnSpc>
              <a:spcBef>
                <a:spcPct val="0"/>
              </a:spcBef>
              <a:spcAft>
                <a:spcPct val="0"/>
              </a:spcAft>
              <a:buClrTx/>
              <a:buSzTx/>
              <a:buFontTx/>
              <a:buNone/>
            </a:pPr>
            <a:r>
              <a:rPr kumimoji="1" lang="zh-CN" altLang="en-US" sz="1100" b="1" i="0" u="none" strike="noStrike" kern="0" cap="none" spc="0" normalizeH="0" baseline="0" noProof="0" dirty="0">
                <a:ln>
                  <a:noFill/>
                </a:ln>
                <a:solidFill>
                  <a:srgbClr val="000000"/>
                </a:solidFill>
                <a:effectLst/>
                <a:uLnTx/>
                <a:uFillTx/>
                <a:latin typeface="+mj-ea"/>
                <a:ea typeface="+mj-ea"/>
              </a:rPr>
              <a:t>生产执行试点</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(ME)</a:t>
            </a:r>
            <a:endParaRPr kumimoji="1" lang="en-US" altLang="zh-CN" sz="1100" b="1" i="0" u="none" strike="noStrike" kern="0" cap="none" spc="0" normalizeH="0" baseline="0" noProof="0" dirty="0">
              <a:ln>
                <a:noFill/>
              </a:ln>
              <a:solidFill>
                <a:srgbClr val="000000"/>
              </a:solidFill>
              <a:effectLst/>
              <a:uLnTx/>
              <a:uFillTx/>
              <a:latin typeface="+mj-ea"/>
              <a:ea typeface="+mj-ea"/>
            </a:endParaRPr>
          </a:p>
          <a:p>
            <a:pPr marL="0" marR="0" lvl="0" indent="0" algn="ctr" defTabSz="914400" eaLnBrk="1" fontAlgn="base" latinLnBrk="0" hangingPunct="1">
              <a:lnSpc>
                <a:spcPct val="100000"/>
              </a:lnSpc>
              <a:spcBef>
                <a:spcPct val="0"/>
              </a:spcBef>
              <a:spcAft>
                <a:spcPct val="0"/>
              </a:spcAft>
              <a:buClrTx/>
              <a:buSzTx/>
              <a:buFontTx/>
              <a:buNone/>
            </a:pPr>
            <a:r>
              <a:rPr kumimoji="1" lang="en-US" altLang="zh-CN" sz="1100" b="1" i="0" u="none" strike="noStrike" kern="0" cap="none" spc="0" normalizeH="0" baseline="0" noProof="0" dirty="0">
                <a:ln>
                  <a:noFill/>
                </a:ln>
                <a:solidFill>
                  <a:srgbClr val="000000"/>
                </a:solidFill>
                <a:effectLst/>
                <a:uLnTx/>
                <a:uFillTx/>
                <a:latin typeface="+mj-ea"/>
                <a:ea typeface="+mj-ea"/>
              </a:rPr>
              <a:t>2014.05</a:t>
            </a:r>
            <a:endParaRPr kumimoji="1" lang="en-US" altLang="zh-CN" sz="1100" b="1" i="0" u="none" strike="noStrike" kern="0" cap="none" spc="0" normalizeH="0" baseline="0" noProof="0" dirty="0">
              <a:ln>
                <a:noFill/>
              </a:ln>
              <a:solidFill>
                <a:srgbClr val="000000"/>
              </a:solidFill>
              <a:effectLst/>
              <a:uLnTx/>
              <a:uFillTx/>
              <a:latin typeface="+mj-ea"/>
              <a:ea typeface="+mj-ea"/>
            </a:endParaRPr>
          </a:p>
        </p:txBody>
      </p:sp>
      <p:pic>
        <p:nvPicPr>
          <p:cNvPr id="2097333" name="Picture 99"/>
          <p:cNvPicPr>
            <a:picLocks noChangeAspect="1"/>
          </p:cNvPicPr>
          <p:nvPr/>
        </p:nvPicPr>
        <p:blipFill>
          <a:blip r:embed="rId1"/>
          <a:stretch>
            <a:fillRect/>
          </a:stretch>
        </p:blipFill>
        <p:spPr>
          <a:xfrm>
            <a:off x="7211308" y="53437"/>
            <a:ext cx="2304694" cy="524099"/>
          </a:xfrm>
          <a:prstGeom prst="rect">
            <a:avLst/>
          </a:prstGeom>
        </p:spPr>
      </p:pic>
      <p:sp>
        <p:nvSpPr>
          <p:cNvPr id="1052194" name="Pentagon 2"/>
          <p:cNvSpPr/>
          <p:nvPr/>
        </p:nvSpPr>
        <p:spPr>
          <a:xfrm>
            <a:off x="629915" y="991558"/>
            <a:ext cx="1665610" cy="931987"/>
          </a:xfrm>
          <a:prstGeom prst="homePlate">
            <a:avLst/>
          </a:prstGeom>
          <a:noFill/>
          <a:ln w="12700">
            <a:solidFill>
              <a:schemeClr val="tx1"/>
            </a:solidFill>
            <a:miter lim="800000"/>
          </a:ln>
        </p:spPr>
        <p:txBody>
          <a:bodyPr wrap="none" anchor="ctr"/>
          <a:p>
            <a:pPr algn="ctr" fontAlgn="base">
              <a:spcBef>
                <a:spcPct val="0"/>
              </a:spcBef>
              <a:spcAft>
                <a:spcPct val="0"/>
              </a:spcAft>
            </a:pPr>
            <a:endParaRPr kumimoji="1" lang="en-US" sz="1300" b="1" kern="0" dirty="0">
              <a:solidFill>
                <a:schemeClr val="bg1"/>
              </a:solidFill>
              <a:latin typeface="+mj-ea"/>
              <a:ea typeface="+mj-ea"/>
            </a:endParaRPr>
          </a:p>
        </p:txBody>
      </p:sp>
      <p:sp>
        <p:nvSpPr>
          <p:cNvPr id="1052195" name="Pentagon 102"/>
          <p:cNvSpPr/>
          <p:nvPr/>
        </p:nvSpPr>
        <p:spPr>
          <a:xfrm>
            <a:off x="629915" y="2514306"/>
            <a:ext cx="1665610" cy="931987"/>
          </a:xfrm>
          <a:prstGeom prst="homePlate">
            <a:avLst/>
          </a:prstGeom>
          <a:noFill/>
          <a:ln w="12700">
            <a:solidFill>
              <a:schemeClr val="tx1"/>
            </a:solidFill>
            <a:miter lim="800000"/>
          </a:ln>
        </p:spPr>
        <p:txBody>
          <a:bodyPr wrap="none" anchor="ctr"/>
          <a:p>
            <a:pPr algn="ctr" fontAlgn="base">
              <a:spcBef>
                <a:spcPct val="0"/>
              </a:spcBef>
              <a:spcAft>
                <a:spcPct val="0"/>
              </a:spcAft>
            </a:pPr>
            <a:endParaRPr kumimoji="1" lang="en-US" sz="1300" b="1" kern="0" dirty="0">
              <a:solidFill>
                <a:schemeClr val="bg1"/>
              </a:solidFill>
              <a:latin typeface="+mj-ea"/>
              <a:ea typeface="+mj-ea"/>
            </a:endParaRPr>
          </a:p>
        </p:txBody>
      </p:sp>
      <p:sp>
        <p:nvSpPr>
          <p:cNvPr id="1052196" name="Pentagon 103"/>
          <p:cNvSpPr/>
          <p:nvPr/>
        </p:nvSpPr>
        <p:spPr>
          <a:xfrm>
            <a:off x="616516" y="3661453"/>
            <a:ext cx="1665610" cy="931987"/>
          </a:xfrm>
          <a:prstGeom prst="homePlate">
            <a:avLst/>
          </a:prstGeom>
          <a:noFill/>
          <a:ln w="12700">
            <a:solidFill>
              <a:schemeClr val="tx1"/>
            </a:solidFill>
            <a:miter lim="800000"/>
          </a:ln>
        </p:spPr>
        <p:txBody>
          <a:bodyPr wrap="none" anchor="ctr"/>
          <a:p>
            <a:pPr algn="ctr" fontAlgn="base">
              <a:spcBef>
                <a:spcPct val="0"/>
              </a:spcBef>
              <a:spcAft>
                <a:spcPct val="0"/>
              </a:spcAft>
            </a:pPr>
            <a:endParaRPr kumimoji="1" lang="en-US" sz="1300" b="1" kern="0" dirty="0">
              <a:solidFill>
                <a:schemeClr val="bg1"/>
              </a:solidFill>
              <a:latin typeface="+mj-ea"/>
              <a:ea typeface="+mj-ea"/>
            </a:endParaRPr>
          </a:p>
        </p:txBody>
      </p:sp>
      <p:sp>
        <p:nvSpPr>
          <p:cNvPr id="1052197" name="Pentagon 104"/>
          <p:cNvSpPr/>
          <p:nvPr/>
        </p:nvSpPr>
        <p:spPr>
          <a:xfrm>
            <a:off x="616516" y="4803799"/>
            <a:ext cx="1665610" cy="931987"/>
          </a:xfrm>
          <a:prstGeom prst="homePlate">
            <a:avLst/>
          </a:prstGeom>
          <a:noFill/>
          <a:ln w="12700">
            <a:solidFill>
              <a:schemeClr val="tx1"/>
            </a:solidFill>
            <a:miter lim="800000"/>
          </a:ln>
        </p:spPr>
        <p:txBody>
          <a:bodyPr wrap="none" anchor="ctr"/>
          <a:p>
            <a:pPr algn="ctr" fontAlgn="base">
              <a:spcBef>
                <a:spcPct val="0"/>
              </a:spcBef>
              <a:spcAft>
                <a:spcPct val="0"/>
              </a:spcAft>
            </a:pPr>
            <a:endParaRPr kumimoji="1" lang="en-US" sz="1300" b="1" kern="0" dirty="0">
              <a:solidFill>
                <a:schemeClr val="bg1"/>
              </a:solidFill>
              <a:latin typeface="+mj-ea"/>
              <a:ea typeface="+mj-ea"/>
            </a:endParaRPr>
          </a:p>
        </p:txBody>
      </p:sp>
      <p:sp>
        <p:nvSpPr>
          <p:cNvPr id="1052198" name="Text Box 81"/>
          <p:cNvSpPr txBox="1">
            <a:spLocks noChangeArrowheads="1"/>
          </p:cNvSpPr>
          <p:nvPr/>
        </p:nvSpPr>
        <p:spPr bwMode="auto">
          <a:xfrm>
            <a:off x="481527" y="1125562"/>
            <a:ext cx="1692275" cy="592138"/>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algn="ctr" fontAlgn="base">
              <a:spcBef>
                <a:spcPct val="50000"/>
              </a:spcBef>
              <a:spcAft>
                <a:spcPct val="0"/>
              </a:spcAft>
              <a:buClrTx/>
              <a:buSzTx/>
              <a:buFontTx/>
              <a:buNone/>
            </a:pPr>
            <a:r>
              <a:rPr lang="zh-CN" altLang="en-US" sz="1300" b="1" dirty="0">
                <a:latin typeface="+mj-ea"/>
                <a:ea typeface="+mj-ea"/>
              </a:rPr>
              <a:t>第一阶段</a:t>
            </a:r>
            <a:endParaRPr lang="en-US" altLang="zh-CN" sz="1300" b="1" dirty="0">
              <a:latin typeface="+mj-ea"/>
              <a:ea typeface="+mj-ea"/>
              <a:cs typeface="Arial" panose="020B0604020202020204" pitchFamily="34" charset="0"/>
            </a:endParaRPr>
          </a:p>
          <a:p>
            <a:pPr algn="ctr" fontAlgn="base">
              <a:spcBef>
                <a:spcPct val="50000"/>
              </a:spcBef>
              <a:spcAft>
                <a:spcPct val="0"/>
              </a:spcAft>
              <a:buClrTx/>
              <a:buSzTx/>
              <a:buFontTx/>
              <a:buNone/>
            </a:pPr>
            <a:r>
              <a:rPr lang="en-US" altLang="zh-CN" sz="1300" b="1" dirty="0">
                <a:latin typeface="+mj-ea"/>
                <a:ea typeface="+mj-ea"/>
                <a:cs typeface="Arial" panose="020B0604020202020204" pitchFamily="34" charset="0"/>
              </a:rPr>
              <a:t>2012.11—2013.11</a:t>
            </a:r>
            <a:endParaRPr lang="en-US" altLang="zh-CN" sz="1300" b="1" dirty="0">
              <a:latin typeface="+mj-ea"/>
              <a:ea typeface="+mj-ea"/>
              <a:cs typeface="Arial" panose="020B0604020202020204" pitchFamily="34" charset="0"/>
            </a:endParaRPr>
          </a:p>
        </p:txBody>
      </p:sp>
      <p:sp>
        <p:nvSpPr>
          <p:cNvPr id="1052199" name="Text Box 81"/>
          <p:cNvSpPr txBox="1">
            <a:spLocks noChangeArrowheads="1"/>
          </p:cNvSpPr>
          <p:nvPr/>
        </p:nvSpPr>
        <p:spPr bwMode="auto">
          <a:xfrm>
            <a:off x="522288" y="2684961"/>
            <a:ext cx="1633537" cy="592137"/>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algn="ctr" fontAlgn="base">
              <a:spcBef>
                <a:spcPct val="50000"/>
              </a:spcBef>
              <a:spcAft>
                <a:spcPct val="0"/>
              </a:spcAft>
              <a:buClrTx/>
              <a:buSzTx/>
              <a:buFontTx/>
              <a:buNone/>
            </a:pPr>
            <a:r>
              <a:rPr lang="zh-CN" altLang="en-US" sz="1300" b="1" dirty="0">
                <a:latin typeface="+mj-ea"/>
                <a:ea typeface="+mj-ea"/>
              </a:rPr>
              <a:t>第二阶段</a:t>
            </a:r>
            <a:endParaRPr lang="en-US" altLang="zh-CN" sz="1300" b="1" dirty="0">
              <a:latin typeface="+mj-ea"/>
              <a:ea typeface="+mj-ea"/>
              <a:cs typeface="Arial" panose="020B0604020202020204" pitchFamily="34" charset="0"/>
            </a:endParaRPr>
          </a:p>
          <a:p>
            <a:pPr algn="ctr" fontAlgn="base">
              <a:spcBef>
                <a:spcPct val="50000"/>
              </a:spcBef>
              <a:spcAft>
                <a:spcPct val="0"/>
              </a:spcAft>
              <a:buClrTx/>
              <a:buSzTx/>
              <a:buFontTx/>
              <a:buNone/>
            </a:pPr>
            <a:r>
              <a:rPr lang="en-US" altLang="zh-CN" sz="1300" b="1" dirty="0">
                <a:latin typeface="+mj-ea"/>
                <a:ea typeface="+mj-ea"/>
                <a:cs typeface="Arial" panose="020B0604020202020204" pitchFamily="34" charset="0"/>
              </a:rPr>
              <a:t>2014.02-2014.07</a:t>
            </a:r>
            <a:endParaRPr lang="en-US" altLang="zh-CN" sz="1300" b="1" dirty="0">
              <a:latin typeface="+mj-ea"/>
              <a:ea typeface="+mj-ea"/>
              <a:cs typeface="Arial" panose="020B0604020202020204" pitchFamily="34" charset="0"/>
            </a:endParaRPr>
          </a:p>
        </p:txBody>
      </p:sp>
      <p:sp>
        <p:nvSpPr>
          <p:cNvPr id="1052200" name="Text Box 81"/>
          <p:cNvSpPr txBox="1">
            <a:spLocks noChangeArrowheads="1"/>
          </p:cNvSpPr>
          <p:nvPr/>
        </p:nvSpPr>
        <p:spPr bwMode="auto">
          <a:xfrm>
            <a:off x="536576" y="4987309"/>
            <a:ext cx="1633537" cy="592137"/>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algn="ctr" fontAlgn="base">
              <a:spcBef>
                <a:spcPct val="50000"/>
              </a:spcBef>
              <a:spcAft>
                <a:spcPct val="0"/>
              </a:spcAft>
              <a:buClrTx/>
              <a:buSzTx/>
              <a:buFontTx/>
              <a:buNone/>
            </a:pPr>
            <a:r>
              <a:rPr lang="zh-CN" altLang="en-US" sz="1300" b="1" dirty="0">
                <a:latin typeface="+mj-ea"/>
                <a:ea typeface="+mj-ea"/>
              </a:rPr>
              <a:t>第四阶段</a:t>
            </a:r>
            <a:endParaRPr lang="en-US" altLang="zh-CN" sz="1300" b="1" dirty="0">
              <a:latin typeface="+mj-ea"/>
              <a:ea typeface="+mj-ea"/>
              <a:cs typeface="Arial" panose="020B0604020202020204" pitchFamily="34" charset="0"/>
            </a:endParaRPr>
          </a:p>
          <a:p>
            <a:pPr algn="ctr" fontAlgn="base">
              <a:spcBef>
                <a:spcPct val="50000"/>
              </a:spcBef>
              <a:spcAft>
                <a:spcPct val="0"/>
              </a:spcAft>
              <a:buClrTx/>
              <a:buSzTx/>
              <a:buFontTx/>
              <a:buNone/>
            </a:pPr>
            <a:r>
              <a:rPr lang="en-US" altLang="zh-CN" sz="1300" b="1" dirty="0">
                <a:latin typeface="+mj-ea"/>
                <a:ea typeface="+mj-ea"/>
                <a:cs typeface="Arial" panose="020B0604020202020204" pitchFamily="34" charset="0"/>
              </a:rPr>
              <a:t>2015.2-2015.10</a:t>
            </a:r>
            <a:endParaRPr lang="en-US" altLang="zh-CN" sz="1300" b="1" dirty="0">
              <a:latin typeface="+mj-ea"/>
              <a:ea typeface="+mj-ea"/>
              <a:cs typeface="Arial" panose="020B0604020202020204" pitchFamily="34" charset="0"/>
            </a:endParaRPr>
          </a:p>
        </p:txBody>
      </p:sp>
      <p:sp>
        <p:nvSpPr>
          <p:cNvPr id="1052201" name="Text Box 81"/>
          <p:cNvSpPr txBox="1">
            <a:spLocks noChangeArrowheads="1"/>
          </p:cNvSpPr>
          <p:nvPr/>
        </p:nvSpPr>
        <p:spPr bwMode="auto">
          <a:xfrm>
            <a:off x="527617" y="3823839"/>
            <a:ext cx="1631950" cy="592137"/>
          </a:xfrm>
          <a:prstGeom prst="rect">
            <a:avLst/>
          </a:prstGeom>
          <a:noFill/>
          <a:ln>
            <a:noFill/>
          </a:ln>
        </p:spPr>
        <p:txBody>
          <a:bodyPr>
            <a:spAutoFit/>
          </a:bodyPr>
          <a:lstStyle>
            <a:lvl1pPr>
              <a:spcBef>
                <a:spcPct val="20000"/>
              </a:spcBef>
              <a:buClr>
                <a:srgbClr val="CC3300"/>
              </a:buClr>
              <a:buSzPct val="7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1pPr>
            <a:lvl2pPr marL="742950" indent="-285750">
              <a:spcBef>
                <a:spcPct val="20000"/>
              </a:spcBef>
              <a:buClr>
                <a:schemeClr val="accent1"/>
              </a:buClr>
              <a:buSzPct val="7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2pPr>
            <a:lvl3pPr marL="1143000" indent="-228600">
              <a:spcBef>
                <a:spcPct val="20000"/>
              </a:spcBef>
              <a:buClr>
                <a:srgbClr val="4597A0"/>
              </a:buClr>
              <a:buSzPct val="70000"/>
              <a:buFont typeface="Wingdings" panose="05000000000000000000" pitchFamily="2" charset="2"/>
              <a:buChar char="l"/>
              <a:defRPr kumimoji="1" sz="1400">
                <a:solidFill>
                  <a:schemeClr val="tx1"/>
                </a:solidFill>
                <a:latin typeface="Book Antiqua" panose="02040602050305030304" pitchFamily="18" charset="0"/>
                <a:ea typeface="宋体" panose="02010600030101010101" pitchFamily="2" charset="-122"/>
              </a:defRPr>
            </a:lvl3pPr>
            <a:lvl4pPr marL="1600200" indent="-228600">
              <a:spcBef>
                <a:spcPct val="20000"/>
              </a:spcBef>
              <a:buClr>
                <a:srgbClr val="C00000"/>
              </a:buClr>
              <a:buSzPct val="50000"/>
              <a:buFont typeface="Wingdings" panose="05000000000000000000" pitchFamily="2" charset="2"/>
              <a:buChar char="u"/>
              <a:defRPr kumimoji="1" sz="1400">
                <a:solidFill>
                  <a:schemeClr val="tx1"/>
                </a:solidFill>
                <a:latin typeface="Book Antiqua" panose="02040602050305030304" pitchFamily="18" charset="0"/>
                <a:ea typeface="宋体" panose="02010600030101010101" pitchFamily="2" charset="-122"/>
              </a:defRPr>
            </a:lvl4pPr>
            <a:lvl5pPr marL="2057400" indent="-228600">
              <a:spcBef>
                <a:spcPct val="20000"/>
              </a:spcBef>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5pPr>
            <a:lvl6pPr marL="25146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6pPr>
            <a:lvl7pPr marL="29718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7pPr>
            <a:lvl8pPr marL="34290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8pPr>
            <a:lvl9pPr marL="3886200" indent="-228600" eaLnBrk="0" fontAlgn="base" hangingPunct="0">
              <a:spcBef>
                <a:spcPct val="20000"/>
              </a:spcBef>
              <a:spcAft>
                <a:spcPct val="0"/>
              </a:spcAft>
              <a:buClr>
                <a:srgbClr val="008395"/>
              </a:buClr>
              <a:buSzPct val="30000"/>
              <a:buFont typeface="Wingdings" panose="05000000000000000000" pitchFamily="2" charset="2"/>
              <a:buChar char="p"/>
              <a:defRPr kumimoji="1" sz="1400">
                <a:solidFill>
                  <a:schemeClr val="tx1"/>
                </a:solidFill>
                <a:latin typeface="Book Antiqua" panose="02040602050305030304" pitchFamily="18" charset="0"/>
                <a:ea typeface="宋体" panose="02010600030101010101" pitchFamily="2" charset="-122"/>
              </a:defRPr>
            </a:lvl9pPr>
          </a:lstStyle>
          <a:p>
            <a:pPr algn="ctr" fontAlgn="base">
              <a:spcBef>
                <a:spcPct val="50000"/>
              </a:spcBef>
              <a:spcAft>
                <a:spcPct val="0"/>
              </a:spcAft>
              <a:buClrTx/>
              <a:buSzTx/>
              <a:buFontTx/>
              <a:buNone/>
            </a:pPr>
            <a:r>
              <a:rPr lang="zh-CN" altLang="en-US" sz="1300" b="1" dirty="0">
                <a:latin typeface="+mj-ea"/>
                <a:ea typeface="+mj-ea"/>
              </a:rPr>
              <a:t>第三阶段</a:t>
            </a:r>
            <a:endParaRPr lang="en-US" altLang="zh-CN" sz="1300" b="1" dirty="0">
              <a:latin typeface="+mj-ea"/>
              <a:ea typeface="+mj-ea"/>
              <a:cs typeface="Arial" panose="020B0604020202020204" pitchFamily="34" charset="0"/>
            </a:endParaRPr>
          </a:p>
          <a:p>
            <a:pPr algn="ctr" fontAlgn="base">
              <a:spcBef>
                <a:spcPct val="50000"/>
              </a:spcBef>
              <a:spcAft>
                <a:spcPct val="0"/>
              </a:spcAft>
              <a:buClrTx/>
              <a:buSzTx/>
              <a:buFontTx/>
              <a:buNone/>
            </a:pPr>
            <a:r>
              <a:rPr lang="en-US" altLang="zh-CN" sz="1300" b="1" dirty="0">
                <a:latin typeface="+mj-ea"/>
                <a:ea typeface="+mj-ea"/>
                <a:cs typeface="Arial" panose="020B0604020202020204" pitchFamily="34" charset="0"/>
              </a:rPr>
              <a:t>2014.04-2014.12</a:t>
            </a:r>
            <a:endParaRPr lang="en-US" altLang="zh-CN" sz="1300" b="1" dirty="0">
              <a:latin typeface="+mj-ea"/>
              <a:ea typeface="+mj-ea"/>
              <a:cs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586" name=""/>
        <p:cNvGrpSpPr/>
        <p:nvPr/>
      </p:nvGrpSpPr>
      <p:grpSpPr>
        <a:xfrm>
          <a:off x="0" y="0"/>
          <a:ext cx="0" cy="0"/>
          <a:chOff x="0" y="0"/>
          <a:chExt cx="0" cy="0"/>
        </a:xfrm>
      </p:grpSpPr>
      <p:sp>
        <p:nvSpPr>
          <p:cNvPr id="1052206" name="Rectangle 24"/>
          <p:cNvSpPr/>
          <p:nvPr/>
        </p:nvSpPr>
        <p:spPr>
          <a:xfrm>
            <a:off x="390001" y="4343772"/>
            <a:ext cx="9205897" cy="2319675"/>
          </a:xfrm>
          <a:prstGeom prst="rect">
            <a:avLst/>
          </a:prstGeom>
          <a:solidFill>
            <a:srgbClr val="BABABA"/>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a:endParaRPr lang="en-US" dirty="0">
              <a:solidFill>
                <a:prstClr val="black"/>
              </a:solidFill>
            </a:endParaRPr>
          </a:p>
        </p:txBody>
      </p:sp>
      <p:sp>
        <p:nvSpPr>
          <p:cNvPr id="1052207" name="右箭头 6"/>
          <p:cNvSpPr/>
          <p:nvPr/>
        </p:nvSpPr>
        <p:spPr>
          <a:xfrm>
            <a:off x="415898" y="2654662"/>
            <a:ext cx="9180000" cy="370844"/>
          </a:xfrm>
          <a:prstGeom prst="rightArrow">
            <a:avLst/>
          </a:prstGeom>
          <a:solidFill>
            <a:srgbClr val="AFE8FF"/>
          </a:solidFill>
          <a:ln>
            <a:noFill/>
          </a:ln>
          <a:effectLst/>
        </p:spPr>
        <p:txBody>
          <a:bodyPr/>
          <a:p>
            <a:endParaRPr lang="zh-CN" altLang="en-US"/>
          </a:p>
        </p:txBody>
      </p:sp>
      <p:sp>
        <p:nvSpPr>
          <p:cNvPr id="1052208" name="任意多边形 7"/>
          <p:cNvSpPr/>
          <p:nvPr/>
        </p:nvSpPr>
        <p:spPr>
          <a:xfrm>
            <a:off x="601127"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2000</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09" name="任意多边形 8"/>
          <p:cNvSpPr/>
          <p:nvPr/>
        </p:nvSpPr>
        <p:spPr>
          <a:xfrm>
            <a:off x="1489091"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2004</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0" name="任意多边形 9"/>
          <p:cNvSpPr/>
          <p:nvPr/>
        </p:nvSpPr>
        <p:spPr>
          <a:xfrm>
            <a:off x="2389212"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2005</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1" name="任意多边形 10"/>
          <p:cNvSpPr/>
          <p:nvPr/>
        </p:nvSpPr>
        <p:spPr>
          <a:xfrm>
            <a:off x="3264926"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2006</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2" name="任意多边形 11"/>
          <p:cNvSpPr/>
          <p:nvPr/>
        </p:nvSpPr>
        <p:spPr>
          <a:xfrm>
            <a:off x="4143383"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2007</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3" name="任意多边形 12"/>
          <p:cNvSpPr/>
          <p:nvPr/>
        </p:nvSpPr>
        <p:spPr>
          <a:xfrm>
            <a:off x="5019096"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2008</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4" name="任意多边形 12"/>
          <p:cNvSpPr/>
          <p:nvPr/>
        </p:nvSpPr>
        <p:spPr>
          <a:xfrm>
            <a:off x="5894809" y="253806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2009</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5" name="任意多边形 12"/>
          <p:cNvSpPr/>
          <p:nvPr/>
        </p:nvSpPr>
        <p:spPr>
          <a:xfrm>
            <a:off x="6770522" y="254340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2010</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6" name="任意多边形 12"/>
          <p:cNvSpPr/>
          <p:nvPr/>
        </p:nvSpPr>
        <p:spPr>
          <a:xfrm>
            <a:off x="7646236" y="2538069"/>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2011</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7" name="任意多边形 12"/>
          <p:cNvSpPr/>
          <p:nvPr/>
        </p:nvSpPr>
        <p:spPr>
          <a:xfrm>
            <a:off x="8538330" y="2532910"/>
            <a:ext cx="750876" cy="593351"/>
          </a:xfrm>
          <a:custGeom>
            <a:avLst/>
            <a:gdLst>
              <a:gd name="connsiteX0" fmla="*/ 0 w 1308087"/>
              <a:gd name="connsiteY0" fmla="*/ 134418 h 806489"/>
              <a:gd name="connsiteX1" fmla="*/ 134418 w 1308087"/>
              <a:gd name="connsiteY1" fmla="*/ 0 h 806489"/>
              <a:gd name="connsiteX2" fmla="*/ 1173669 w 1308087"/>
              <a:gd name="connsiteY2" fmla="*/ 0 h 806489"/>
              <a:gd name="connsiteX3" fmla="*/ 1308087 w 1308087"/>
              <a:gd name="connsiteY3" fmla="*/ 134418 h 806489"/>
              <a:gd name="connsiteX4" fmla="*/ 1308087 w 1308087"/>
              <a:gd name="connsiteY4" fmla="*/ 672071 h 806489"/>
              <a:gd name="connsiteX5" fmla="*/ 1173669 w 1308087"/>
              <a:gd name="connsiteY5" fmla="*/ 806489 h 806489"/>
              <a:gd name="connsiteX6" fmla="*/ 134418 w 1308087"/>
              <a:gd name="connsiteY6" fmla="*/ 806489 h 806489"/>
              <a:gd name="connsiteX7" fmla="*/ 0 w 1308087"/>
              <a:gd name="connsiteY7" fmla="*/ 672071 h 806489"/>
              <a:gd name="connsiteX8" fmla="*/ 0 w 1308087"/>
              <a:gd name="connsiteY8" fmla="*/ 134418 h 8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87" h="806489">
                <a:moveTo>
                  <a:pt x="0" y="134418"/>
                </a:moveTo>
                <a:cubicBezTo>
                  <a:pt x="0" y="60181"/>
                  <a:pt x="60181" y="0"/>
                  <a:pt x="134418" y="0"/>
                </a:cubicBezTo>
                <a:lnTo>
                  <a:pt x="1173669" y="0"/>
                </a:lnTo>
                <a:cubicBezTo>
                  <a:pt x="1247906" y="0"/>
                  <a:pt x="1308087" y="60181"/>
                  <a:pt x="1308087" y="134418"/>
                </a:cubicBezTo>
                <a:lnTo>
                  <a:pt x="1308087" y="672071"/>
                </a:lnTo>
                <a:cubicBezTo>
                  <a:pt x="1308087" y="746308"/>
                  <a:pt x="1247906" y="806489"/>
                  <a:pt x="1173669" y="806489"/>
                </a:cubicBezTo>
                <a:lnTo>
                  <a:pt x="134418" y="806489"/>
                </a:lnTo>
                <a:cubicBezTo>
                  <a:pt x="60181" y="806489"/>
                  <a:pt x="0" y="746308"/>
                  <a:pt x="0" y="672071"/>
                </a:cubicBezTo>
                <a:lnTo>
                  <a:pt x="0" y="134418"/>
                </a:lnTo>
                <a:close/>
              </a:path>
            </a:pathLst>
          </a:custGeom>
          <a:solidFill>
            <a:srgbClr val="002776"/>
          </a:solidFill>
          <a:ln w="25400" cap="flat" cmpd="sng" algn="ctr">
            <a:solidFill>
              <a:srgbClr val="FFFFFF">
                <a:hueOff val="0"/>
                <a:satOff val="0"/>
                <a:lumOff val="0"/>
                <a:alphaOff val="0"/>
              </a:srgbClr>
            </a:solidFill>
            <a:prstDash val="solid"/>
          </a:ln>
          <a:effectLst/>
        </p:spPr>
        <p:txBody>
          <a:bodyPr spcFirstLastPara="0" vert="horz" wrap="square" lIns="92710" tIns="92710" rIns="92710" bIns="92710" numCol="1" spcCol="1270" anchor="ctr" anchorCtr="0">
            <a:noAutofit/>
          </a:bodyPr>
          <a:p>
            <a:pPr algn="ctr" defTabSz="622300" fontAlgn="base">
              <a:lnSpc>
                <a:spcPct val="90000"/>
              </a:lnSpc>
              <a:spcBef>
                <a:spcPct val="0"/>
              </a:spcBef>
              <a:spcAft>
                <a:spcPct val="35000"/>
              </a:spcAft>
            </a:pPr>
            <a:r>
              <a:rPr lang="en-US" altLang="zh-CN" sz="1400" b="1" kern="0" dirty="0">
                <a:solidFill>
                  <a:srgbClr val="FFFFFF"/>
                </a:solidFill>
                <a:latin typeface="华文楷体" panose="02010600040101010101" pitchFamily="2" charset="-122"/>
                <a:ea typeface="华文楷体" panose="02010600040101010101" pitchFamily="2" charset="-122"/>
              </a:rPr>
              <a:t>2012</a:t>
            </a:r>
            <a:r>
              <a:rPr lang="zh-CN" altLang="en-US" sz="1400" b="1" kern="0" dirty="0">
                <a:solidFill>
                  <a:srgbClr val="FFFFFF"/>
                </a:solidFill>
                <a:latin typeface="华文楷体" panose="02010600040101010101" pitchFamily="2" charset="-122"/>
                <a:ea typeface="华文楷体" panose="02010600040101010101" pitchFamily="2" charset="-122"/>
              </a:rPr>
              <a:t>年</a:t>
            </a:r>
            <a:endParaRPr lang="zh-CN" altLang="en-US" sz="1400" b="1" kern="0" dirty="0">
              <a:solidFill>
                <a:srgbClr val="FFFFFF"/>
              </a:solidFill>
              <a:latin typeface="华文楷体" panose="02010600040101010101" pitchFamily="2" charset="-122"/>
              <a:ea typeface="华文楷体" panose="02010600040101010101" pitchFamily="2" charset="-122"/>
            </a:endParaRPr>
          </a:p>
        </p:txBody>
      </p:sp>
      <p:sp>
        <p:nvSpPr>
          <p:cNvPr id="1052218" name="Title 1"/>
          <p:cNvSpPr txBox="1"/>
          <p:nvPr/>
        </p:nvSpPr>
        <p:spPr bwMode="gray">
          <a:xfrm>
            <a:off x="390002" y="132000"/>
            <a:ext cx="9126000" cy="630000"/>
          </a:xfrm>
          <a:prstGeom prst="rect">
            <a:avLst/>
          </a:prstGeom>
        </p:spPr>
        <p:txBody>
          <a:bodyPr vert="horz" lIns="0" tIns="0" rIns="0" bIns="0" rtlCol="0" anchor="t" anchorCtr="0">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zh-CN" altLang="en-US" b="1" dirty="0">
                <a:solidFill>
                  <a:prstClr val="black"/>
                </a:solidFill>
                <a:latin typeface="华文楷体" panose="02010600040101010101" pitchFamily="2" charset="-122"/>
              </a:rPr>
              <a:t>参考案例</a:t>
            </a:r>
            <a:r>
              <a:rPr lang="en-US" altLang="zh-CN" b="1" dirty="0">
                <a:solidFill>
                  <a:prstClr val="black"/>
                </a:solidFill>
                <a:latin typeface="华文楷体" panose="02010600040101010101" pitchFamily="2" charset="-122"/>
              </a:rPr>
              <a:t>1</a:t>
            </a:r>
            <a:r>
              <a:rPr lang="zh-CN" altLang="en-US" b="1" dirty="0">
                <a:solidFill>
                  <a:prstClr val="black"/>
                </a:solidFill>
                <a:latin typeface="华文楷体" panose="02010600040101010101" pitchFamily="2" charset="-122"/>
              </a:rPr>
              <a:t>：上海</a:t>
            </a:r>
            <a:r>
              <a:rPr lang="zh-CN" altLang="en-US" b="1" dirty="0">
                <a:solidFill>
                  <a:prstClr val="black"/>
                </a:solidFill>
                <a:latin typeface="华文楷体" panose="02010600040101010101" pitchFamily="2" charset="-122"/>
                <a:ea typeface="华文楷体" panose="02010600040101010101" pitchFamily="2" charset="-122"/>
              </a:rPr>
              <a:t>电气的信息化进程</a:t>
            </a:r>
            <a:endParaRPr lang="en-US" b="1" dirty="0">
              <a:solidFill>
                <a:prstClr val="black"/>
              </a:solidFill>
              <a:latin typeface="华文楷体" panose="02010600040101010101" pitchFamily="2" charset="-122"/>
              <a:ea typeface="华文楷体" panose="02010600040101010101" pitchFamily="2" charset="-122"/>
            </a:endParaRPr>
          </a:p>
        </p:txBody>
      </p:sp>
      <p:sp>
        <p:nvSpPr>
          <p:cNvPr id="1052219" name="Rectangle 61"/>
          <p:cNvSpPr>
            <a:spLocks noChangeArrowheads="1"/>
          </p:cNvSpPr>
          <p:nvPr/>
        </p:nvSpPr>
        <p:spPr bwMode="auto">
          <a:xfrm>
            <a:off x="498281" y="3665178"/>
            <a:ext cx="1249295" cy="526298"/>
          </a:xfrm>
          <a:prstGeom prst="rect">
            <a:avLst/>
          </a:prstGeom>
          <a:noFill/>
          <a:ln w="12700" algn="ctr">
            <a:noFill/>
            <a:miter lim="800000"/>
          </a:ln>
        </p:spPr>
        <p:txBody>
          <a:bodyPr wrap="square" lIns="0" tIns="0" rIns="0" bIns="0">
            <a:spAutoFit/>
          </a:bodyPr>
          <a:p>
            <a:pPr defTabSz="762000">
              <a:lnSpc>
                <a:spcPct val="95000"/>
              </a:lnSpc>
            </a:pPr>
            <a:r>
              <a:rPr lang="zh-CN" altLang="en-US" sz="1200" dirty="0">
                <a:solidFill>
                  <a:srgbClr val="000000"/>
                </a:solidFill>
                <a:latin typeface="华文楷体" panose="02010600040101010101" pitchFamily="2" charset="-122"/>
                <a:ea typeface="华文楷体" panose="02010600040101010101" pitchFamily="2" charset="-122"/>
              </a:rPr>
              <a:t>电站集团各企业已陆续上线了各自的</a:t>
            </a:r>
            <a:r>
              <a:rPr lang="en-US" altLang="zh-CN" sz="1200" dirty="0">
                <a:solidFill>
                  <a:srgbClr val="000000"/>
                </a:solidFill>
                <a:latin typeface="华文楷体" panose="02010600040101010101" pitchFamily="2" charset="-122"/>
                <a:ea typeface="华文楷体" panose="02010600040101010101" pitchFamily="2" charset="-122"/>
              </a:rPr>
              <a:t>ERP</a:t>
            </a:r>
            <a:r>
              <a:rPr lang="zh-CN" altLang="en-US" sz="1200" dirty="0">
                <a:solidFill>
                  <a:srgbClr val="000000"/>
                </a:solidFill>
                <a:latin typeface="华文楷体" panose="02010600040101010101" pitchFamily="2" charset="-122"/>
                <a:ea typeface="华文楷体" panose="02010600040101010101" pitchFamily="2" charset="-122"/>
              </a:rPr>
              <a:t>系统</a:t>
            </a:r>
            <a:endParaRPr lang="en-US" sz="1200" dirty="0">
              <a:solidFill>
                <a:srgbClr val="000000"/>
              </a:solidFill>
              <a:latin typeface="华文楷体" panose="02010600040101010101" pitchFamily="2" charset="-122"/>
              <a:ea typeface="华文楷体" panose="02010600040101010101" pitchFamily="2" charset="-122"/>
            </a:endParaRPr>
          </a:p>
        </p:txBody>
      </p:sp>
      <p:cxnSp>
        <p:nvCxnSpPr>
          <p:cNvPr id="3146291" name="Straight Connector 62"/>
          <p:cNvCxnSpPr/>
          <p:nvPr/>
        </p:nvCxnSpPr>
        <p:spPr>
          <a:xfrm>
            <a:off x="976565" y="3126261"/>
            <a:ext cx="0" cy="32400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052220" name="Oval 63"/>
          <p:cNvSpPr/>
          <p:nvPr/>
        </p:nvSpPr>
        <p:spPr>
          <a:xfrm>
            <a:off x="926165" y="3436449"/>
            <a:ext cx="100800" cy="10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prstClr val="white"/>
              </a:solidFill>
            </a:endParaRPr>
          </a:p>
        </p:txBody>
      </p:sp>
      <p:cxnSp>
        <p:nvCxnSpPr>
          <p:cNvPr id="3146292" name="Straight Connector 64"/>
          <p:cNvCxnSpPr/>
          <p:nvPr/>
        </p:nvCxnSpPr>
        <p:spPr>
          <a:xfrm>
            <a:off x="1840327" y="2284425"/>
            <a:ext cx="0" cy="28800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052221" name="Oval 65"/>
          <p:cNvSpPr/>
          <p:nvPr/>
        </p:nvSpPr>
        <p:spPr>
          <a:xfrm>
            <a:off x="1799759" y="2159450"/>
            <a:ext cx="100800" cy="10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prstClr val="white"/>
              </a:solidFill>
            </a:endParaRPr>
          </a:p>
        </p:txBody>
      </p:sp>
      <p:sp>
        <p:nvSpPr>
          <p:cNvPr id="1052222" name="Rectangle 66"/>
          <p:cNvSpPr>
            <a:spLocks noChangeArrowheads="1"/>
          </p:cNvSpPr>
          <p:nvPr/>
        </p:nvSpPr>
        <p:spPr bwMode="auto">
          <a:xfrm>
            <a:off x="1122736" y="1774734"/>
            <a:ext cx="1712942" cy="350865"/>
          </a:xfrm>
          <a:prstGeom prst="rect">
            <a:avLst/>
          </a:prstGeom>
          <a:noFill/>
          <a:ln w="12700" algn="ctr">
            <a:noFill/>
            <a:miter lim="800000"/>
          </a:ln>
        </p:spPr>
        <p:txBody>
          <a:bodyPr wrap="square" lIns="0" tIns="0" rIns="0" bIns="0">
            <a:spAutoFit/>
          </a:bodyPr>
          <a:p>
            <a:pPr defTabSz="762000">
              <a:lnSpc>
                <a:spcPct val="95000"/>
              </a:lnSpc>
            </a:pPr>
            <a:r>
              <a:rPr lang="zh-CN" altLang="en-US" sz="1200" dirty="0">
                <a:solidFill>
                  <a:srgbClr val="000000"/>
                </a:solidFill>
                <a:latin typeface="华文楷体" panose="02010600040101010101" pitchFamily="2" charset="-122"/>
                <a:ea typeface="华文楷体" panose="02010600040101010101" pitchFamily="2" charset="-122"/>
              </a:rPr>
              <a:t>电站集团成立，电站集团开始统一部署</a:t>
            </a:r>
            <a:r>
              <a:rPr lang="en-US" altLang="zh-CN" sz="1200" dirty="0">
                <a:solidFill>
                  <a:srgbClr val="000000"/>
                </a:solidFill>
                <a:latin typeface="华文楷体" panose="02010600040101010101" pitchFamily="2" charset="-122"/>
                <a:ea typeface="华文楷体" panose="02010600040101010101" pitchFamily="2" charset="-122"/>
              </a:rPr>
              <a:t>SAP</a:t>
            </a:r>
            <a:r>
              <a:rPr lang="zh-CN" altLang="en-US" sz="1200" dirty="0">
                <a:solidFill>
                  <a:srgbClr val="000000"/>
                </a:solidFill>
                <a:latin typeface="华文楷体" panose="02010600040101010101" pitchFamily="2" charset="-122"/>
                <a:ea typeface="华文楷体" panose="02010600040101010101" pitchFamily="2" charset="-122"/>
              </a:rPr>
              <a:t>系统</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2223" name="Left Brace 68"/>
          <p:cNvSpPr/>
          <p:nvPr/>
        </p:nvSpPr>
        <p:spPr>
          <a:xfrm rot="16200000">
            <a:off x="3114970" y="2733026"/>
            <a:ext cx="195350" cy="1013496"/>
          </a:xfrm>
          <a:prstGeom prst="leftBrac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65">
              <a:solidFill>
                <a:prstClr val="black"/>
              </a:solidFill>
            </a:endParaRPr>
          </a:p>
        </p:txBody>
      </p:sp>
      <p:cxnSp>
        <p:nvCxnSpPr>
          <p:cNvPr id="3146293" name="Straight Connector 69"/>
          <p:cNvCxnSpPr/>
          <p:nvPr/>
        </p:nvCxnSpPr>
        <p:spPr>
          <a:xfrm>
            <a:off x="3207688" y="3337449"/>
            <a:ext cx="0" cy="21600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052224" name="Oval 70"/>
          <p:cNvSpPr/>
          <p:nvPr/>
        </p:nvSpPr>
        <p:spPr>
          <a:xfrm>
            <a:off x="3163478" y="3449178"/>
            <a:ext cx="100800" cy="10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prstClr val="white"/>
              </a:solidFill>
            </a:endParaRPr>
          </a:p>
        </p:txBody>
      </p:sp>
      <p:sp>
        <p:nvSpPr>
          <p:cNvPr id="1052225" name="Rectangle 72"/>
          <p:cNvSpPr>
            <a:spLocks noChangeArrowheads="1"/>
          </p:cNvSpPr>
          <p:nvPr/>
        </p:nvSpPr>
        <p:spPr bwMode="auto">
          <a:xfrm>
            <a:off x="2583040" y="3665178"/>
            <a:ext cx="1249295" cy="350865"/>
          </a:xfrm>
          <a:prstGeom prst="rect">
            <a:avLst/>
          </a:prstGeom>
          <a:noFill/>
          <a:ln w="12700" algn="ctr">
            <a:noFill/>
            <a:miter lim="800000"/>
          </a:ln>
        </p:spPr>
        <p:txBody>
          <a:bodyPr wrap="square" lIns="0" tIns="0" rIns="0" bIns="0">
            <a:spAutoFit/>
          </a:bodyPr>
          <a:p>
            <a:pPr defTabSz="762000">
              <a:lnSpc>
                <a:spcPct val="95000"/>
              </a:lnSpc>
            </a:pPr>
            <a:r>
              <a:rPr lang="zh-CN" altLang="en-US" sz="1200" dirty="0">
                <a:solidFill>
                  <a:srgbClr val="000000"/>
                </a:solidFill>
                <a:latin typeface="华文楷体" panose="02010600040101010101" pitchFamily="2" charset="-122"/>
                <a:ea typeface="华文楷体" panose="02010600040101010101" pitchFamily="2" charset="-122"/>
              </a:rPr>
              <a:t>进行电气集团的总体规划</a:t>
            </a:r>
            <a:endParaRPr lang="en-US" sz="1200" dirty="0">
              <a:solidFill>
                <a:srgbClr val="000000"/>
              </a:solidFill>
              <a:latin typeface="华文楷体" panose="02010600040101010101" pitchFamily="2" charset="-122"/>
              <a:ea typeface="华文楷体" panose="02010600040101010101" pitchFamily="2" charset="-122"/>
            </a:endParaRPr>
          </a:p>
        </p:txBody>
      </p:sp>
      <p:sp>
        <p:nvSpPr>
          <p:cNvPr id="1052226" name="Left Brace 73"/>
          <p:cNvSpPr/>
          <p:nvPr/>
        </p:nvSpPr>
        <p:spPr>
          <a:xfrm rot="5400000">
            <a:off x="4901866" y="1157531"/>
            <a:ext cx="194400" cy="2556000"/>
          </a:xfrm>
          <a:prstGeom prst="leftBrac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65">
              <a:solidFill>
                <a:prstClr val="black"/>
              </a:solidFill>
            </a:endParaRPr>
          </a:p>
        </p:txBody>
      </p:sp>
      <p:cxnSp>
        <p:nvCxnSpPr>
          <p:cNvPr id="3146294" name="Straight Connector 74"/>
          <p:cNvCxnSpPr/>
          <p:nvPr/>
        </p:nvCxnSpPr>
        <p:spPr>
          <a:xfrm>
            <a:off x="4993896" y="2183531"/>
            <a:ext cx="0" cy="25200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052227" name="Oval 75"/>
          <p:cNvSpPr/>
          <p:nvPr/>
        </p:nvSpPr>
        <p:spPr>
          <a:xfrm>
            <a:off x="4945301" y="2114000"/>
            <a:ext cx="100800" cy="10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prstClr val="white"/>
              </a:solidFill>
            </a:endParaRPr>
          </a:p>
        </p:txBody>
      </p:sp>
      <p:sp>
        <p:nvSpPr>
          <p:cNvPr id="1052228" name="TextBox 76"/>
          <p:cNvSpPr txBox="1"/>
          <p:nvPr/>
        </p:nvSpPr>
        <p:spPr>
          <a:xfrm>
            <a:off x="3394720" y="1691451"/>
            <a:ext cx="3521194" cy="461665"/>
          </a:xfrm>
          <a:prstGeom prst="rect">
            <a:avLst/>
          </a:prstGeom>
          <a:noFill/>
        </p:spPr>
        <p:txBody>
          <a:bodyPr wrap="square" rtlCol="0">
            <a:spAutoFit/>
          </a:bodyPr>
          <a:p>
            <a:r>
              <a:rPr lang="zh-CN" altLang="en-US" sz="1200" dirty="0">
                <a:solidFill>
                  <a:prstClr val="black"/>
                </a:solidFill>
                <a:latin typeface="华文楷体" panose="02010600040101010101" pitchFamily="2" charset="-122"/>
                <a:ea typeface="华文楷体" panose="02010600040101010101" pitchFamily="2" charset="-122"/>
              </a:rPr>
              <a:t>以电站产业板块为试点</a:t>
            </a:r>
            <a:r>
              <a:rPr lang="en-US" altLang="zh-CN" sz="1200" dirty="0">
                <a:solidFill>
                  <a:prstClr val="black"/>
                </a:solidFill>
                <a:latin typeface="华文楷体" panose="02010600040101010101" pitchFamily="2" charset="-122"/>
                <a:ea typeface="华文楷体" panose="02010600040101010101" pitchFamily="2" charset="-122"/>
              </a:rPr>
              <a:t>,</a:t>
            </a:r>
            <a:r>
              <a:rPr lang="zh-CN" altLang="en-US" sz="1200" dirty="0">
                <a:solidFill>
                  <a:prstClr val="black"/>
                </a:solidFill>
                <a:latin typeface="华文楷体" panose="02010600040101010101" pitchFamily="2" charset="-122"/>
                <a:ea typeface="华文楷体" panose="02010600040101010101" pitchFamily="2" charset="-122"/>
              </a:rPr>
              <a:t>建立从研发、生产、采购、销售到服务的全过程管理的一体化业务信息平台</a:t>
            </a:r>
            <a:endParaRPr lang="en-US" sz="1200" dirty="0">
              <a:solidFill>
                <a:prstClr val="black"/>
              </a:solidFill>
              <a:latin typeface="华文楷体" panose="02010600040101010101" pitchFamily="2" charset="-122"/>
              <a:ea typeface="华文楷体" panose="02010600040101010101" pitchFamily="2" charset="-122"/>
            </a:endParaRPr>
          </a:p>
        </p:txBody>
      </p:sp>
      <p:sp>
        <p:nvSpPr>
          <p:cNvPr id="1052229" name="Left Brace 77"/>
          <p:cNvSpPr/>
          <p:nvPr/>
        </p:nvSpPr>
        <p:spPr>
          <a:xfrm rot="16200000">
            <a:off x="7511218" y="1874411"/>
            <a:ext cx="194400" cy="2700000"/>
          </a:xfrm>
          <a:prstGeom prst="leftBrac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65">
              <a:solidFill>
                <a:prstClr val="black"/>
              </a:solidFill>
            </a:endParaRPr>
          </a:p>
        </p:txBody>
      </p:sp>
      <p:cxnSp>
        <p:nvCxnSpPr>
          <p:cNvPr id="3146295" name="Straight Connector 78"/>
          <p:cNvCxnSpPr/>
          <p:nvPr/>
        </p:nvCxnSpPr>
        <p:spPr>
          <a:xfrm>
            <a:off x="7607496" y="3276363"/>
            <a:ext cx="0" cy="21600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052230" name="Oval 79"/>
          <p:cNvSpPr/>
          <p:nvPr/>
        </p:nvSpPr>
        <p:spPr>
          <a:xfrm>
            <a:off x="7557096" y="3449178"/>
            <a:ext cx="100800" cy="10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prstClr val="white"/>
              </a:solidFill>
            </a:endParaRPr>
          </a:p>
        </p:txBody>
      </p:sp>
      <p:sp>
        <p:nvSpPr>
          <p:cNvPr id="1052231" name="Rectangle 81"/>
          <p:cNvSpPr>
            <a:spLocks noChangeArrowheads="1"/>
          </p:cNvSpPr>
          <p:nvPr/>
        </p:nvSpPr>
        <p:spPr bwMode="auto">
          <a:xfrm>
            <a:off x="6557244" y="3665178"/>
            <a:ext cx="2100504" cy="526298"/>
          </a:xfrm>
          <a:prstGeom prst="rect">
            <a:avLst/>
          </a:prstGeom>
          <a:noFill/>
          <a:ln w="12700" algn="ctr">
            <a:noFill/>
            <a:miter lim="800000"/>
          </a:ln>
        </p:spPr>
        <p:txBody>
          <a:bodyPr wrap="square" lIns="0" tIns="0" rIns="0" bIns="0">
            <a:spAutoFit/>
          </a:bodyPr>
          <a:p>
            <a:pPr defTabSz="762000">
              <a:lnSpc>
                <a:spcPct val="95000"/>
              </a:lnSpc>
            </a:pPr>
            <a:r>
              <a:rPr lang="zh-CN" altLang="en-US" sz="1200" dirty="0">
                <a:solidFill>
                  <a:srgbClr val="000000"/>
                </a:solidFill>
                <a:latin typeface="华文楷体" panose="02010600040101010101" pitchFamily="2" charset="-122"/>
                <a:ea typeface="华文楷体" panose="02010600040101010101" pitchFamily="2" charset="-122"/>
              </a:rPr>
              <a:t>在试点基础上深化推广</a:t>
            </a:r>
            <a:r>
              <a:rPr lang="en-US" altLang="zh-CN" sz="1200" dirty="0">
                <a:solidFill>
                  <a:srgbClr val="000000"/>
                </a:solidFill>
                <a:latin typeface="华文楷体" panose="02010600040101010101" pitchFamily="2" charset="-122"/>
                <a:ea typeface="华文楷体" panose="02010600040101010101" pitchFamily="2" charset="-122"/>
              </a:rPr>
              <a:t>,</a:t>
            </a:r>
            <a:r>
              <a:rPr lang="zh-CN" altLang="en-US" sz="1200" dirty="0">
                <a:solidFill>
                  <a:srgbClr val="000000"/>
                </a:solidFill>
                <a:latin typeface="华文楷体" panose="02010600040101010101" pitchFamily="2" charset="-122"/>
                <a:ea typeface="华文楷体" panose="02010600040101010101" pitchFamily="2" charset="-122"/>
              </a:rPr>
              <a:t>逐步向集团总部延伸和其他板块覆盖</a:t>
            </a:r>
            <a:r>
              <a:rPr lang="en-US" altLang="zh-CN" sz="1200" dirty="0">
                <a:solidFill>
                  <a:srgbClr val="000000"/>
                </a:solidFill>
                <a:latin typeface="华文楷体" panose="02010600040101010101" pitchFamily="2" charset="-122"/>
                <a:ea typeface="华文楷体" panose="02010600040101010101" pitchFamily="2" charset="-122"/>
              </a:rPr>
              <a:t>,</a:t>
            </a:r>
            <a:r>
              <a:rPr lang="zh-CN" altLang="en-US" sz="1200" dirty="0">
                <a:solidFill>
                  <a:srgbClr val="000000"/>
                </a:solidFill>
                <a:latin typeface="华文楷体" panose="02010600040101010101" pitchFamily="2" charset="-122"/>
                <a:ea typeface="华文楷体" panose="02010600040101010101" pitchFamily="2" charset="-122"/>
              </a:rPr>
              <a:t>实现平台复制和管理输出</a:t>
            </a:r>
            <a:endParaRPr lang="en-US" sz="1200" dirty="0">
              <a:solidFill>
                <a:srgbClr val="000000"/>
              </a:solidFill>
              <a:latin typeface="华文楷体" panose="02010600040101010101" pitchFamily="2" charset="-122"/>
              <a:ea typeface="华文楷体" panose="02010600040101010101" pitchFamily="2" charset="-122"/>
            </a:endParaRPr>
          </a:p>
        </p:txBody>
      </p:sp>
      <p:cxnSp>
        <p:nvCxnSpPr>
          <p:cNvPr id="3146296" name="Straight Arrow Connector 102"/>
          <p:cNvCxnSpPr/>
          <p:nvPr/>
        </p:nvCxnSpPr>
        <p:spPr>
          <a:xfrm>
            <a:off x="424727" y="961988"/>
            <a:ext cx="9108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46297" name="Straight Connector 105"/>
          <p:cNvCxnSpPr/>
          <p:nvPr/>
        </p:nvCxnSpPr>
        <p:spPr>
          <a:xfrm>
            <a:off x="1609559" y="961988"/>
            <a:ext cx="0" cy="288000"/>
          </a:xfrm>
          <a:prstGeom prst="line">
            <a:avLst/>
          </a:prstGeom>
        </p:spPr>
        <p:style>
          <a:lnRef idx="1">
            <a:schemeClr val="dk1"/>
          </a:lnRef>
          <a:fillRef idx="0">
            <a:schemeClr val="dk1"/>
          </a:fillRef>
          <a:effectRef idx="0">
            <a:schemeClr val="dk1"/>
          </a:effectRef>
          <a:fontRef idx="minor">
            <a:schemeClr val="tx1"/>
          </a:fontRef>
        </p:style>
      </p:cxnSp>
      <p:cxnSp>
        <p:nvCxnSpPr>
          <p:cNvPr id="3146298" name="Straight Connector 106"/>
          <p:cNvCxnSpPr/>
          <p:nvPr/>
        </p:nvCxnSpPr>
        <p:spPr>
          <a:xfrm>
            <a:off x="3823480" y="961988"/>
            <a:ext cx="0" cy="288000"/>
          </a:xfrm>
          <a:prstGeom prst="line">
            <a:avLst/>
          </a:prstGeom>
        </p:spPr>
        <p:style>
          <a:lnRef idx="1">
            <a:schemeClr val="dk1"/>
          </a:lnRef>
          <a:fillRef idx="0">
            <a:schemeClr val="dk1"/>
          </a:fillRef>
          <a:effectRef idx="0">
            <a:schemeClr val="dk1"/>
          </a:effectRef>
          <a:fontRef idx="minor">
            <a:schemeClr val="tx1"/>
          </a:fontRef>
        </p:style>
      </p:cxnSp>
      <p:cxnSp>
        <p:nvCxnSpPr>
          <p:cNvPr id="3146299" name="Straight Connector 107"/>
          <p:cNvCxnSpPr/>
          <p:nvPr/>
        </p:nvCxnSpPr>
        <p:spPr>
          <a:xfrm>
            <a:off x="6258418" y="961988"/>
            <a:ext cx="0" cy="288000"/>
          </a:xfrm>
          <a:prstGeom prst="line">
            <a:avLst/>
          </a:prstGeom>
        </p:spPr>
        <p:style>
          <a:lnRef idx="1">
            <a:schemeClr val="dk1"/>
          </a:lnRef>
          <a:fillRef idx="0">
            <a:schemeClr val="dk1"/>
          </a:fillRef>
          <a:effectRef idx="0">
            <a:schemeClr val="dk1"/>
          </a:effectRef>
          <a:fontRef idx="minor">
            <a:schemeClr val="tx1"/>
          </a:fontRef>
        </p:style>
      </p:cxnSp>
      <p:sp>
        <p:nvSpPr>
          <p:cNvPr id="1052232" name="Rectangle 108"/>
          <p:cNvSpPr>
            <a:spLocks noChangeArrowheads="1"/>
          </p:cNvSpPr>
          <p:nvPr/>
        </p:nvSpPr>
        <p:spPr bwMode="auto">
          <a:xfrm>
            <a:off x="472385" y="1003652"/>
            <a:ext cx="1249295" cy="204671"/>
          </a:xfrm>
          <a:prstGeom prst="rect">
            <a:avLst/>
          </a:prstGeom>
          <a:noFill/>
          <a:ln w="12700" algn="ctr">
            <a:noFill/>
            <a:miter lim="800000"/>
          </a:ln>
        </p:spPr>
        <p:txBody>
          <a:bodyPr wrap="square" lIns="0" tIns="0" rIns="0" bIns="0">
            <a:spAutoFit/>
          </a:bodyPr>
          <a:p>
            <a:pPr defTabSz="762000">
              <a:lnSpc>
                <a:spcPct val="95000"/>
              </a:lnSpc>
            </a:pPr>
            <a:r>
              <a:rPr lang="zh-CN" altLang="en-US" sz="1400" b="1" dirty="0">
                <a:solidFill>
                  <a:srgbClr val="000000"/>
                </a:solidFill>
                <a:latin typeface="华文楷体" panose="02010600040101010101" pitchFamily="2" charset="-122"/>
                <a:ea typeface="华文楷体" panose="02010600040101010101" pitchFamily="2" charset="-122"/>
              </a:rPr>
              <a:t>系统各自为政</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2233" name="Rectangle 109"/>
          <p:cNvSpPr>
            <a:spLocks noChangeArrowheads="1"/>
          </p:cNvSpPr>
          <p:nvPr/>
        </p:nvSpPr>
        <p:spPr bwMode="auto">
          <a:xfrm>
            <a:off x="1901877" y="1003651"/>
            <a:ext cx="1635685" cy="204671"/>
          </a:xfrm>
          <a:prstGeom prst="rect">
            <a:avLst/>
          </a:prstGeom>
          <a:noFill/>
          <a:ln w="12700" algn="ctr">
            <a:noFill/>
            <a:miter lim="800000"/>
          </a:ln>
        </p:spPr>
        <p:txBody>
          <a:bodyPr wrap="square" lIns="0" tIns="0" rIns="0" bIns="0">
            <a:spAutoFit/>
          </a:bodyPr>
          <a:p>
            <a:pPr defTabSz="762000">
              <a:lnSpc>
                <a:spcPct val="95000"/>
              </a:lnSpc>
            </a:pPr>
            <a:r>
              <a:rPr lang="zh-CN" altLang="en-US" sz="1400" b="1" dirty="0">
                <a:solidFill>
                  <a:srgbClr val="000000"/>
                </a:solidFill>
                <a:latin typeface="华文楷体" panose="02010600040101010101" pitchFamily="2" charset="-122"/>
                <a:ea typeface="华文楷体" panose="02010600040101010101" pitchFamily="2" charset="-122"/>
              </a:rPr>
              <a:t>集团统一信息化规划</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2234" name="Rectangle 110"/>
          <p:cNvSpPr>
            <a:spLocks noChangeArrowheads="1"/>
          </p:cNvSpPr>
          <p:nvPr/>
        </p:nvSpPr>
        <p:spPr bwMode="auto">
          <a:xfrm>
            <a:off x="4463622" y="1003650"/>
            <a:ext cx="1075916" cy="204671"/>
          </a:xfrm>
          <a:prstGeom prst="rect">
            <a:avLst/>
          </a:prstGeom>
          <a:noFill/>
          <a:ln w="12700" algn="ctr">
            <a:noFill/>
            <a:miter lim="800000"/>
          </a:ln>
        </p:spPr>
        <p:txBody>
          <a:bodyPr wrap="square" lIns="0" tIns="0" rIns="0" bIns="0">
            <a:spAutoFit/>
          </a:bodyPr>
          <a:p>
            <a:pPr defTabSz="762000">
              <a:lnSpc>
                <a:spcPct val="95000"/>
              </a:lnSpc>
            </a:pPr>
            <a:r>
              <a:rPr lang="zh-CN" altLang="en-US" sz="1400" b="1" dirty="0">
                <a:solidFill>
                  <a:srgbClr val="000000"/>
                </a:solidFill>
                <a:latin typeface="华文楷体" panose="02010600040101010101" pitchFamily="2" charset="-122"/>
                <a:ea typeface="华文楷体" panose="02010600040101010101" pitchFamily="2" charset="-122"/>
              </a:rPr>
              <a:t>电站集团试点</a:t>
            </a:r>
            <a:endParaRPr lang="en-US" sz="1400" b="1" dirty="0">
              <a:solidFill>
                <a:srgbClr val="000000"/>
              </a:solidFill>
              <a:latin typeface="华文楷体" panose="02010600040101010101" pitchFamily="2" charset="-122"/>
              <a:ea typeface="华文楷体" panose="02010600040101010101" pitchFamily="2" charset="-122"/>
            </a:endParaRPr>
          </a:p>
        </p:txBody>
      </p:sp>
      <p:sp>
        <p:nvSpPr>
          <p:cNvPr id="1052235" name="Rectangle 111"/>
          <p:cNvSpPr>
            <a:spLocks noChangeArrowheads="1"/>
          </p:cNvSpPr>
          <p:nvPr/>
        </p:nvSpPr>
        <p:spPr bwMode="auto">
          <a:xfrm>
            <a:off x="7165463" y="1003650"/>
            <a:ext cx="1075916" cy="204671"/>
          </a:xfrm>
          <a:prstGeom prst="rect">
            <a:avLst/>
          </a:prstGeom>
          <a:noFill/>
          <a:ln w="12700" algn="ctr">
            <a:noFill/>
            <a:miter lim="800000"/>
          </a:ln>
        </p:spPr>
        <p:txBody>
          <a:bodyPr wrap="square" lIns="0" tIns="0" rIns="0" bIns="0">
            <a:spAutoFit/>
          </a:bodyPr>
          <a:p>
            <a:pPr defTabSz="762000">
              <a:lnSpc>
                <a:spcPct val="95000"/>
              </a:lnSpc>
            </a:pPr>
            <a:r>
              <a:rPr lang="zh-CN" altLang="en-US" sz="1400" b="1" dirty="0">
                <a:solidFill>
                  <a:srgbClr val="000000"/>
                </a:solidFill>
                <a:latin typeface="华文楷体" panose="02010600040101010101" pitchFamily="2" charset="-122"/>
                <a:ea typeface="华文楷体" panose="02010600040101010101" pitchFamily="2" charset="-122"/>
              </a:rPr>
              <a:t>电气集团推广</a:t>
            </a:r>
            <a:endParaRPr lang="en-US" sz="1400" b="1" dirty="0">
              <a:solidFill>
                <a:srgbClr val="000000"/>
              </a:solidFill>
              <a:latin typeface="华文楷体" panose="02010600040101010101" pitchFamily="2" charset="-122"/>
              <a:ea typeface="华文楷体" panose="02010600040101010101" pitchFamily="2" charset="-122"/>
            </a:endParaRPr>
          </a:p>
        </p:txBody>
      </p:sp>
      <p:cxnSp>
        <p:nvCxnSpPr>
          <p:cNvPr id="3146300" name="Straight Connector 112"/>
          <p:cNvCxnSpPr/>
          <p:nvPr/>
        </p:nvCxnSpPr>
        <p:spPr>
          <a:xfrm>
            <a:off x="424727" y="961988"/>
            <a:ext cx="0" cy="288000"/>
          </a:xfrm>
          <a:prstGeom prst="line">
            <a:avLst/>
          </a:prstGeom>
        </p:spPr>
        <p:style>
          <a:lnRef idx="1">
            <a:schemeClr val="dk1"/>
          </a:lnRef>
          <a:fillRef idx="0">
            <a:schemeClr val="dk1"/>
          </a:fillRef>
          <a:effectRef idx="0">
            <a:schemeClr val="dk1"/>
          </a:effectRef>
          <a:fontRef idx="minor">
            <a:schemeClr val="tx1"/>
          </a:fontRef>
        </p:style>
      </p:cxnSp>
      <p:cxnSp>
        <p:nvCxnSpPr>
          <p:cNvPr id="3146301" name="Straight Connector 115"/>
          <p:cNvCxnSpPr/>
          <p:nvPr/>
        </p:nvCxnSpPr>
        <p:spPr>
          <a:xfrm>
            <a:off x="9129464" y="961988"/>
            <a:ext cx="0" cy="288000"/>
          </a:xfrm>
          <a:prstGeom prst="line">
            <a:avLst/>
          </a:prstGeom>
        </p:spPr>
        <p:style>
          <a:lnRef idx="1">
            <a:schemeClr val="dk1"/>
          </a:lnRef>
          <a:fillRef idx="0">
            <a:schemeClr val="dk1"/>
          </a:fillRef>
          <a:effectRef idx="0">
            <a:schemeClr val="dk1"/>
          </a:effectRef>
          <a:fontRef idx="minor">
            <a:schemeClr val="tx1"/>
          </a:fontRef>
        </p:style>
      </p:cxnSp>
      <p:sp>
        <p:nvSpPr>
          <p:cNvPr id="1052236" name="TextBox 116"/>
          <p:cNvSpPr txBox="1"/>
          <p:nvPr/>
        </p:nvSpPr>
        <p:spPr>
          <a:xfrm>
            <a:off x="439588" y="4699663"/>
            <a:ext cx="3685468" cy="1668214"/>
          </a:xfrm>
          <a:prstGeom prst="rect">
            <a:avLst/>
          </a:prstGeom>
          <a:noFill/>
        </p:spPr>
        <p:txBody>
          <a:bodyPr wrap="square" rtlCol="0">
            <a:spAutoFit/>
          </a:bodyPr>
          <a:p>
            <a:r>
              <a:rPr lang="zh-CN" altLang="en-US" sz="1465" b="1" dirty="0">
                <a:solidFill>
                  <a:prstClr val="black"/>
                </a:solidFill>
                <a:latin typeface="华文楷体" panose="02010600040101010101" pitchFamily="2" charset="-122"/>
                <a:ea typeface="华文楷体" panose="02010600040101010101" pitchFamily="2" charset="-122"/>
              </a:rPr>
              <a:t>电站集团试点步骤</a:t>
            </a:r>
            <a:endParaRPr lang="en-US" altLang="zh-CN" sz="1465" b="1" dirty="0">
              <a:solidFill>
                <a:prstClr val="black"/>
              </a:solidFill>
              <a:latin typeface="华文楷体" panose="02010600040101010101" pitchFamily="2" charset="-122"/>
              <a:ea typeface="华文楷体" panose="02010600040101010101" pitchFamily="2" charset="-122"/>
            </a:endParaRPr>
          </a:p>
          <a:p>
            <a:endParaRPr lang="en-US" altLang="zh-CN" sz="1465" b="1" dirty="0">
              <a:solidFill>
                <a:prstClr val="black"/>
              </a:solidFill>
              <a:latin typeface="华文楷体" panose="02010600040101010101" pitchFamily="2" charset="-122"/>
              <a:ea typeface="华文楷体" panose="02010600040101010101" pitchFamily="2" charset="-122"/>
            </a:endParaRPr>
          </a:p>
          <a:p>
            <a:pPr marL="232410" indent="-232410">
              <a:buFont typeface="Arial" panose="020B0604020202020204" pitchFamily="34" charset="0"/>
              <a:buChar char="•"/>
            </a:pPr>
            <a:r>
              <a:rPr lang="zh-CN" altLang="en-US" sz="1465" dirty="0">
                <a:solidFill>
                  <a:prstClr val="black"/>
                </a:solidFill>
                <a:latin typeface="华文楷体" panose="02010600040101010101" pitchFamily="2" charset="-122"/>
                <a:ea typeface="华文楷体" panose="02010600040101010101" pitchFamily="2" charset="-122"/>
              </a:rPr>
              <a:t>第一阶段：集团蓝图模板（整个模板包括所有物料编码）的制定阶段</a:t>
            </a:r>
            <a:endParaRPr lang="en-US" altLang="zh-CN" sz="1465" dirty="0">
              <a:solidFill>
                <a:prstClr val="black"/>
              </a:solidFill>
              <a:latin typeface="华文楷体" panose="02010600040101010101" pitchFamily="2" charset="-122"/>
              <a:ea typeface="华文楷体" panose="02010600040101010101" pitchFamily="2" charset="-122"/>
            </a:endParaRPr>
          </a:p>
          <a:p>
            <a:pPr marL="232410" indent="-232410">
              <a:buFont typeface="Arial" panose="020B0604020202020204" pitchFamily="34" charset="0"/>
              <a:buChar char="•"/>
            </a:pPr>
            <a:r>
              <a:rPr lang="zh-CN" altLang="en-US" sz="1465" dirty="0">
                <a:solidFill>
                  <a:prstClr val="black"/>
                </a:solidFill>
                <a:latin typeface="华文楷体" panose="02010600040101010101" pitchFamily="2" charset="-122"/>
                <a:ea typeface="华文楷体" panose="02010600040101010101" pitchFamily="2" charset="-122"/>
              </a:rPr>
              <a:t>第二阶段：</a:t>
            </a:r>
            <a:r>
              <a:rPr lang="en-US" altLang="zh-CN" sz="1465" dirty="0">
                <a:solidFill>
                  <a:prstClr val="black"/>
                </a:solidFill>
                <a:latin typeface="华文楷体" panose="02010600040101010101" pitchFamily="2" charset="-122"/>
                <a:ea typeface="华文楷体" panose="02010600040101010101" pitchFamily="2" charset="-122"/>
              </a:rPr>
              <a:t>ERP</a:t>
            </a:r>
            <a:r>
              <a:rPr lang="zh-CN" altLang="en-US" sz="1465" dirty="0">
                <a:solidFill>
                  <a:prstClr val="black"/>
                </a:solidFill>
                <a:latin typeface="华文楷体" panose="02010600040101010101" pitchFamily="2" charset="-122"/>
                <a:ea typeface="华文楷体" panose="02010600040101010101" pitchFamily="2" charset="-122"/>
              </a:rPr>
              <a:t>的第二期主要是在集团旗下的</a:t>
            </a:r>
            <a:r>
              <a:rPr lang="en-US" altLang="zh-CN" sz="1465" dirty="0">
                <a:solidFill>
                  <a:prstClr val="black"/>
                </a:solidFill>
                <a:latin typeface="华文楷体" panose="02010600040101010101" pitchFamily="2" charset="-122"/>
                <a:ea typeface="华文楷体" panose="02010600040101010101" pitchFamily="2" charset="-122"/>
              </a:rPr>
              <a:t>5</a:t>
            </a:r>
            <a:r>
              <a:rPr lang="zh-CN" altLang="en-US" sz="1465" dirty="0">
                <a:solidFill>
                  <a:prstClr val="black"/>
                </a:solidFill>
                <a:latin typeface="华文楷体" panose="02010600040101010101" pitchFamily="2" charset="-122"/>
                <a:ea typeface="华文楷体" panose="02010600040101010101" pitchFamily="2" charset="-122"/>
              </a:rPr>
              <a:t>个最大的工厂进行推广，</a:t>
            </a:r>
            <a:r>
              <a:rPr lang="en-US" altLang="zh-CN" sz="1465" dirty="0">
                <a:solidFill>
                  <a:prstClr val="black"/>
                </a:solidFill>
                <a:latin typeface="华文楷体" panose="02010600040101010101" pitchFamily="2" charset="-122"/>
                <a:ea typeface="华文楷体" panose="02010600040101010101" pitchFamily="2" charset="-122"/>
              </a:rPr>
              <a:t>2009</a:t>
            </a:r>
            <a:r>
              <a:rPr lang="zh-CN" altLang="en-US" sz="1465" dirty="0">
                <a:solidFill>
                  <a:prstClr val="black"/>
                </a:solidFill>
                <a:latin typeface="华文楷体" panose="02010600040101010101" pitchFamily="2" charset="-122"/>
                <a:ea typeface="华文楷体" panose="02010600040101010101" pitchFamily="2" charset="-122"/>
              </a:rPr>
              <a:t>年完成上线</a:t>
            </a:r>
            <a:endParaRPr lang="en-US" sz="1465" dirty="0">
              <a:solidFill>
                <a:prstClr val="black"/>
              </a:solidFill>
              <a:latin typeface="华文楷体" panose="02010600040101010101" pitchFamily="2" charset="-122"/>
              <a:ea typeface="华文楷体" panose="02010600040101010101" pitchFamily="2" charset="-122"/>
            </a:endParaRPr>
          </a:p>
        </p:txBody>
      </p:sp>
      <p:graphicFrame>
        <p:nvGraphicFramePr>
          <p:cNvPr id="4194340" name="Chart 147"/>
          <p:cNvGraphicFramePr/>
          <p:nvPr/>
        </p:nvGraphicFramePr>
        <p:xfrm>
          <a:off x="6020168" y="4275249"/>
          <a:ext cx="3545420" cy="2462634"/>
        </p:xfrm>
        <a:graphic>
          <a:graphicData uri="http://schemas.openxmlformats.org/drawingml/2006/chart">
            <c:chart xmlns:c="http://schemas.openxmlformats.org/drawingml/2006/chart" xmlns:r="http://schemas.openxmlformats.org/officeDocument/2006/relationships" r:id="rId1"/>
          </a:graphicData>
        </a:graphic>
      </p:graphicFrame>
      <p:sp>
        <p:nvSpPr>
          <p:cNvPr id="1052237" name="TextBox 148"/>
          <p:cNvSpPr txBox="1"/>
          <p:nvPr/>
        </p:nvSpPr>
        <p:spPr>
          <a:xfrm>
            <a:off x="4223934" y="4718179"/>
            <a:ext cx="2018121" cy="992836"/>
          </a:xfrm>
          <a:prstGeom prst="rect">
            <a:avLst/>
          </a:prstGeom>
          <a:noFill/>
        </p:spPr>
        <p:txBody>
          <a:bodyPr wrap="square" rtlCol="0">
            <a:spAutoFit/>
          </a:bodyPr>
          <a:p>
            <a:r>
              <a:rPr lang="zh-CN" altLang="en-US" sz="1465" b="1" dirty="0">
                <a:solidFill>
                  <a:prstClr val="black"/>
                </a:solidFill>
                <a:latin typeface="华文楷体" panose="02010600040101010101" pitchFamily="2" charset="-122"/>
                <a:ea typeface="华文楷体" panose="02010600040101010101" pitchFamily="2" charset="-122"/>
              </a:rPr>
              <a:t>上海电气</a:t>
            </a:r>
            <a:r>
              <a:rPr lang="en-US" altLang="zh-CN" sz="1465" b="1" dirty="0">
                <a:solidFill>
                  <a:prstClr val="black"/>
                </a:solidFill>
                <a:latin typeface="华文楷体" panose="02010600040101010101" pitchFamily="2" charset="-122"/>
                <a:ea typeface="华文楷体" panose="02010600040101010101" pitchFamily="2" charset="-122"/>
              </a:rPr>
              <a:t>2009</a:t>
            </a:r>
            <a:r>
              <a:rPr lang="zh-CN" altLang="en-US" sz="1465" b="1" dirty="0">
                <a:solidFill>
                  <a:prstClr val="black"/>
                </a:solidFill>
                <a:latin typeface="华文楷体" panose="02010600040101010101" pitchFamily="2" charset="-122"/>
                <a:ea typeface="华文楷体" panose="02010600040101010101" pitchFamily="2" charset="-122"/>
              </a:rPr>
              <a:t>年信息化投资分布</a:t>
            </a:r>
            <a:endParaRPr lang="en-US" altLang="zh-CN" sz="1465" b="1" dirty="0">
              <a:solidFill>
                <a:prstClr val="black"/>
              </a:solidFill>
              <a:latin typeface="华文楷体" panose="02010600040101010101" pitchFamily="2" charset="-122"/>
              <a:ea typeface="华文楷体" panose="02010600040101010101" pitchFamily="2" charset="-122"/>
            </a:endParaRPr>
          </a:p>
          <a:p>
            <a:endParaRPr lang="en-US" altLang="zh-CN" sz="1465" b="1" dirty="0">
              <a:solidFill>
                <a:prstClr val="black"/>
              </a:solidFill>
              <a:latin typeface="华文楷体" panose="02010600040101010101" pitchFamily="2" charset="-122"/>
              <a:ea typeface="华文楷体" panose="02010600040101010101" pitchFamily="2" charset="-122"/>
            </a:endParaRPr>
          </a:p>
          <a:p>
            <a:pPr marL="232410" indent="-232410">
              <a:buFont typeface="Arial" panose="020B0604020202020204" pitchFamily="34" charset="0"/>
              <a:buChar char="•"/>
            </a:pPr>
            <a:r>
              <a:rPr lang="zh-CN" altLang="en-US" sz="1465" dirty="0">
                <a:solidFill>
                  <a:prstClr val="black"/>
                </a:solidFill>
                <a:latin typeface="华文楷体" panose="02010600040101010101" pitchFamily="2" charset="-122"/>
                <a:ea typeface="华文楷体" panose="02010600040101010101" pitchFamily="2" charset="-122"/>
              </a:rPr>
              <a:t>累计总额：</a:t>
            </a:r>
            <a:r>
              <a:rPr lang="en-US" altLang="zh-CN" sz="1465" dirty="0">
                <a:solidFill>
                  <a:prstClr val="black"/>
                </a:solidFill>
                <a:latin typeface="华文楷体" panose="02010600040101010101" pitchFamily="2" charset="-122"/>
                <a:ea typeface="华文楷体" panose="02010600040101010101" pitchFamily="2" charset="-122"/>
              </a:rPr>
              <a:t>1.7</a:t>
            </a:r>
            <a:r>
              <a:rPr lang="zh-CN" altLang="en-US" sz="1465" dirty="0">
                <a:solidFill>
                  <a:prstClr val="black"/>
                </a:solidFill>
                <a:latin typeface="华文楷体" panose="02010600040101010101" pitchFamily="2" charset="-122"/>
                <a:ea typeface="华文楷体" panose="02010600040101010101" pitchFamily="2" charset="-122"/>
              </a:rPr>
              <a:t>亿</a:t>
            </a:r>
            <a:endParaRPr lang="en-US" altLang="zh-CN" sz="1465" dirty="0">
              <a:solidFill>
                <a:prstClr val="black"/>
              </a:solidFill>
              <a:latin typeface="华文楷体" panose="02010600040101010101" pitchFamily="2" charset="-122"/>
              <a:ea typeface="华文楷体" panose="02010600040101010101" pitchFamily="2" charset="-122"/>
            </a:endParaRPr>
          </a:p>
        </p:txBody>
      </p:sp>
      <p:pic>
        <p:nvPicPr>
          <p:cNvPr id="2097334" name="Picture 139"/>
          <p:cNvPicPr>
            <a:picLocks noChangeAspect="1"/>
          </p:cNvPicPr>
          <p:nvPr/>
        </p:nvPicPr>
        <p:blipFill>
          <a:blip r:embed="rId2" cstate="print"/>
          <a:stretch>
            <a:fillRect/>
          </a:stretch>
        </p:blipFill>
        <p:spPr>
          <a:xfrm>
            <a:off x="7571778" y="90635"/>
            <a:ext cx="1920608" cy="556698"/>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590" name=""/>
        <p:cNvGrpSpPr/>
        <p:nvPr/>
      </p:nvGrpSpPr>
      <p:grpSpPr>
        <a:xfrm>
          <a:off x="0" y="0"/>
          <a:ext cx="0" cy="0"/>
          <a:chOff x="0" y="0"/>
          <a:chExt cx="0" cy="0"/>
        </a:xfrm>
      </p:grpSpPr>
      <p:sp>
        <p:nvSpPr>
          <p:cNvPr id="1052242" name="Title 1"/>
          <p:cNvSpPr>
            <a:spLocks noGrp="1"/>
          </p:cNvSpPr>
          <p:nvPr>
            <p:ph type="title"/>
          </p:nvPr>
        </p:nvSpPr>
        <p:spPr>
          <a:xfrm>
            <a:off x="232177" y="205373"/>
            <a:ext cx="6071393" cy="563014"/>
          </a:xfrm>
        </p:spPr>
        <p:txBody>
          <a:bodyPr/>
          <a:p>
            <a:r>
              <a:rPr lang="zh-CN" altLang="en-US" dirty="0">
                <a:solidFill>
                  <a:schemeClr val="tx1"/>
                </a:solidFill>
                <a:latin typeface="+mn-ea"/>
                <a:ea typeface="+mn-ea"/>
              </a:rPr>
              <a:t>参考案例</a:t>
            </a:r>
            <a:r>
              <a:rPr lang="en-US" altLang="zh-CN" dirty="0">
                <a:solidFill>
                  <a:schemeClr val="tx1"/>
                </a:solidFill>
                <a:latin typeface="+mn-ea"/>
                <a:ea typeface="+mn-ea"/>
              </a:rPr>
              <a:t>1</a:t>
            </a:r>
            <a:r>
              <a:rPr lang="zh-CN" altLang="en-US" dirty="0">
                <a:solidFill>
                  <a:schemeClr val="tx1"/>
                </a:solidFill>
                <a:latin typeface="+mn-ea"/>
                <a:ea typeface="+mn-ea"/>
              </a:rPr>
              <a:t>：上海电气管理信息化的统一架构</a:t>
            </a:r>
            <a:endParaRPr lang="zh-CN" altLang="en-US" dirty="0">
              <a:solidFill>
                <a:schemeClr val="tx1"/>
              </a:solidFill>
              <a:latin typeface="+mn-ea"/>
              <a:ea typeface="+mn-ea"/>
            </a:endParaRPr>
          </a:p>
        </p:txBody>
      </p:sp>
      <p:sp>
        <p:nvSpPr>
          <p:cNvPr id="1052243" name="Rectangle 2"/>
          <p:cNvSpPr>
            <a:spLocks noChangeArrowheads="1"/>
          </p:cNvSpPr>
          <p:nvPr/>
        </p:nvSpPr>
        <p:spPr bwMode="auto">
          <a:xfrm>
            <a:off x="7955756" y="1052977"/>
            <a:ext cx="1872854" cy="3816350"/>
          </a:xfrm>
          <a:prstGeom prst="rect">
            <a:avLst/>
          </a:prstGeom>
          <a:solidFill>
            <a:schemeClr val="bg2"/>
          </a:solidFill>
          <a:ln w="19050" algn="ctr">
            <a:noFill/>
            <a:miter lim="800000"/>
          </a:ln>
        </p:spPr>
        <p:txBody>
          <a:bodyPr wrap="none" lIns="0" tIns="72000" rIns="0" bIns="0"/>
          <a:p>
            <a:pPr algn="ctr" fontAlgn="base">
              <a:lnSpc>
                <a:spcPct val="90000"/>
              </a:lnSpc>
              <a:spcBef>
                <a:spcPct val="50000"/>
              </a:spcBef>
              <a:spcAft>
                <a:spcPct val="0"/>
              </a:spcAft>
            </a:pPr>
            <a:r>
              <a:rPr lang="zh-CN" altLang="en-US" sz="1400">
                <a:solidFill>
                  <a:prstClr val="black"/>
                </a:solidFill>
                <a:latin typeface="华文楷体" panose="02010600040101010101" pitchFamily="2" charset="-122"/>
                <a:cs typeface="微软雅黑" panose="020B0503020204020204" pitchFamily="34" charset="-122"/>
              </a:rPr>
              <a:t>外围系统</a:t>
            </a:r>
            <a:endParaRPr lang="en-US" altLang="zh-CN" sz="1400">
              <a:solidFill>
                <a:prstClr val="black"/>
              </a:solidFill>
              <a:latin typeface="华文楷体" panose="02010600040101010101" pitchFamily="2" charset="-122"/>
              <a:cs typeface="微软雅黑" panose="020B0503020204020204" pitchFamily="34" charset="-122"/>
            </a:endParaRPr>
          </a:p>
        </p:txBody>
      </p:sp>
      <p:grpSp>
        <p:nvGrpSpPr>
          <p:cNvPr id="591" name="Group 11"/>
          <p:cNvGrpSpPr/>
          <p:nvPr/>
        </p:nvGrpSpPr>
        <p:grpSpPr bwMode="auto">
          <a:xfrm>
            <a:off x="7955760" y="5229696"/>
            <a:ext cx="1833298" cy="720725"/>
            <a:chOff x="4513" y="3566"/>
            <a:chExt cx="1066" cy="527"/>
          </a:xfrm>
        </p:grpSpPr>
        <p:sp>
          <p:nvSpPr>
            <p:cNvPr id="1052244" name="Rectangle 12"/>
            <p:cNvSpPr>
              <a:spLocks noChangeArrowheads="1"/>
            </p:cNvSpPr>
            <p:nvPr/>
          </p:nvSpPr>
          <p:spPr bwMode="gray">
            <a:xfrm>
              <a:off x="4513" y="3566"/>
              <a:ext cx="1066" cy="527"/>
            </a:xfrm>
            <a:prstGeom prst="rect">
              <a:avLst/>
            </a:prstGeom>
            <a:solidFill>
              <a:srgbClr val="EAEAEA"/>
            </a:solidFill>
            <a:ln w="9525" algn="ctr">
              <a:solidFill>
                <a:schemeClr val="bg1"/>
              </a:solidFill>
              <a:miter lim="800000"/>
            </a:ln>
            <a:effectLst>
              <a:outerShdw dist="35921" dir="2700000" algn="ctr" rotWithShape="0">
                <a:schemeClr val="bg2"/>
              </a:outerShdw>
            </a:effectLst>
          </p:spPr>
          <p:txBody>
            <a:bodyPr lIns="0" tIns="0" rIns="0" bIns="0"/>
            <a:p>
              <a:pPr marL="180975" indent="-180975" algn="ctr" fontAlgn="base">
                <a:spcBef>
                  <a:spcPct val="20000"/>
                </a:spcBef>
                <a:spcAft>
                  <a:spcPct val="20000"/>
                </a:spcAft>
                <a:buClr>
                  <a:srgbClr val="0066FF"/>
                </a:buClr>
                <a:buFont typeface="Wingdings" panose="05000000000000000000" pitchFamily="2" charset="2"/>
                <a:buNone/>
              </a:pPr>
              <a:r>
                <a:rPr lang="zh-CN" altLang="en-US" sz="1000">
                  <a:solidFill>
                    <a:prstClr val="black"/>
                  </a:solidFill>
                  <a:effectLst>
                    <a:outerShdw blurRad="38100" dist="38100" dir="2700000" algn="tl">
                      <a:srgbClr val="FFFFFF"/>
                    </a:outerShdw>
                  </a:effectLst>
                  <a:latin typeface="华文楷体" panose="02010600040101010101" pitchFamily="2" charset="-122"/>
                </a:rPr>
                <a:t>图例</a:t>
              </a:r>
              <a:endParaRPr lang="zh-CN" altLang="en-US" sz="1000">
                <a:solidFill>
                  <a:prstClr val="black"/>
                </a:solidFill>
                <a:effectLst>
                  <a:outerShdw blurRad="38100" dist="38100" dir="2700000" algn="tl">
                    <a:srgbClr val="FFFFFF"/>
                  </a:outerShdw>
                </a:effectLst>
                <a:latin typeface="华文楷体" panose="02010600040101010101" pitchFamily="2" charset="-122"/>
              </a:endParaRPr>
            </a:p>
          </p:txBody>
        </p:sp>
        <p:sp>
          <p:nvSpPr>
            <p:cNvPr id="1052245" name="Line 13"/>
            <p:cNvSpPr>
              <a:spLocks noChangeShapeType="1"/>
            </p:cNvSpPr>
            <p:nvPr/>
          </p:nvSpPr>
          <p:spPr bwMode="gray">
            <a:xfrm>
              <a:off x="5034" y="3865"/>
              <a:ext cx="465" cy="0"/>
            </a:xfrm>
            <a:prstGeom prst="line">
              <a:avLst/>
            </a:prstGeom>
            <a:noFill/>
            <a:ln w="9525">
              <a:solidFill>
                <a:srgbClr val="333399"/>
              </a:solidFill>
              <a:prstDash val="lgDash"/>
              <a:round/>
              <a:tailEnd type="triangle" w="med" len="med"/>
            </a:ln>
          </p:spPr>
          <p:txBody>
            <a:bodyPr lIns="0" tIns="0" rIns="0" bIns="0">
              <a:spAutoFit/>
            </a:bodyPr>
            <a:p>
              <a:pPr fontAlgn="base">
                <a:spcBef>
                  <a:spcPct val="0"/>
                </a:spcBef>
                <a:spcAft>
                  <a:spcPct val="0"/>
                </a:spcAft>
              </a:pPr>
              <a:endParaRPr lang="zh-CN" altLang="en-US" sz="2000">
                <a:solidFill>
                  <a:prstClr val="black"/>
                </a:solidFill>
                <a:latin typeface="华文楷体" panose="02010600040101010101" pitchFamily="2" charset="-122"/>
              </a:endParaRPr>
            </a:p>
          </p:txBody>
        </p:sp>
        <p:sp>
          <p:nvSpPr>
            <p:cNvPr id="1052246" name="Line 14"/>
            <p:cNvSpPr>
              <a:spLocks noChangeShapeType="1"/>
            </p:cNvSpPr>
            <p:nvPr/>
          </p:nvSpPr>
          <p:spPr bwMode="gray">
            <a:xfrm>
              <a:off x="5034" y="4021"/>
              <a:ext cx="465" cy="0"/>
            </a:xfrm>
            <a:prstGeom prst="line">
              <a:avLst/>
            </a:prstGeom>
            <a:noFill/>
            <a:ln w="9525">
              <a:solidFill>
                <a:srgbClr val="FF0000"/>
              </a:solidFill>
              <a:round/>
              <a:headEnd type="triangle" w="med" len="med"/>
              <a:tailEnd type="triangle" w="med" len="med"/>
            </a:ln>
          </p:spPr>
          <p:txBody>
            <a:bodyPr lIns="0" tIns="0" rIns="0" bIns="0">
              <a:spAutoFit/>
            </a:bodyPr>
            <a:p>
              <a:pPr fontAlgn="base">
                <a:spcBef>
                  <a:spcPct val="0"/>
                </a:spcBef>
                <a:spcAft>
                  <a:spcPct val="0"/>
                </a:spcAft>
              </a:pPr>
              <a:endParaRPr lang="zh-CN" altLang="en-US" sz="2000">
                <a:solidFill>
                  <a:prstClr val="black"/>
                </a:solidFill>
                <a:latin typeface="华文楷体" panose="02010600040101010101" pitchFamily="2" charset="-122"/>
              </a:endParaRPr>
            </a:p>
          </p:txBody>
        </p:sp>
        <p:sp>
          <p:nvSpPr>
            <p:cNvPr id="1052247" name="Rectangle 15"/>
            <p:cNvSpPr>
              <a:spLocks noChangeArrowheads="1"/>
            </p:cNvSpPr>
            <p:nvPr/>
          </p:nvSpPr>
          <p:spPr bwMode="gray">
            <a:xfrm>
              <a:off x="4513" y="3975"/>
              <a:ext cx="503" cy="90"/>
            </a:xfrm>
            <a:prstGeom prst="rect">
              <a:avLst/>
            </a:prstGeom>
            <a:noFill/>
            <a:ln w="9525" algn="ctr">
              <a:noFill/>
              <a:miter lim="800000"/>
            </a:ln>
          </p:spPr>
          <p:txBody>
            <a:bodyPr lIns="0" tIns="0" rIns="0" bIns="0" anchor="ctr">
              <a:spAutoFit/>
            </a:bodyPr>
            <a:p>
              <a:pPr marL="180975" indent="-180975" algn="ctr" fontAlgn="base">
                <a:spcBef>
                  <a:spcPct val="20000"/>
                </a:spcBef>
                <a:spcAft>
                  <a:spcPct val="20000"/>
                </a:spcAft>
                <a:buClr>
                  <a:srgbClr val="0066FF"/>
                </a:buClr>
                <a:buFont typeface="Wingdings" panose="05000000000000000000" pitchFamily="2" charset="2"/>
                <a:buNone/>
              </a:pPr>
              <a:r>
                <a:rPr lang="zh-CN" altLang="en-US" sz="800">
                  <a:solidFill>
                    <a:prstClr val="black"/>
                  </a:solidFill>
                  <a:latin typeface="华文楷体" panose="02010600040101010101" pitchFamily="2" charset="-122"/>
                  <a:cs typeface="微软雅黑" panose="020B0503020204020204" pitchFamily="34" charset="-122"/>
                </a:rPr>
                <a:t>双向接口</a:t>
              </a:r>
              <a:endParaRPr lang="zh-CN" altLang="en-US" sz="800">
                <a:solidFill>
                  <a:prstClr val="black"/>
                </a:solidFill>
                <a:latin typeface="华文楷体" panose="02010600040101010101" pitchFamily="2" charset="-122"/>
                <a:cs typeface="微软雅黑" panose="020B0503020204020204" pitchFamily="34" charset="-122"/>
              </a:endParaRPr>
            </a:p>
          </p:txBody>
        </p:sp>
        <p:sp>
          <p:nvSpPr>
            <p:cNvPr id="1052248" name="Rectangle 16"/>
            <p:cNvSpPr>
              <a:spLocks noChangeArrowheads="1"/>
            </p:cNvSpPr>
            <p:nvPr/>
          </p:nvSpPr>
          <p:spPr bwMode="gray">
            <a:xfrm>
              <a:off x="4513" y="3855"/>
              <a:ext cx="503" cy="45"/>
            </a:xfrm>
            <a:prstGeom prst="rect">
              <a:avLst/>
            </a:prstGeom>
            <a:noFill/>
            <a:ln w="9525" algn="ctr">
              <a:noFill/>
              <a:miter lim="800000"/>
            </a:ln>
          </p:spPr>
          <p:txBody>
            <a:bodyPr lIns="0" tIns="0" rIns="0" bIns="0" anchor="ctr">
              <a:spAutoFit/>
            </a:bodyPr>
            <a:p>
              <a:pPr marL="180975" indent="-180975" algn="ctr" fontAlgn="base">
                <a:lnSpc>
                  <a:spcPct val="50000"/>
                </a:lnSpc>
                <a:spcBef>
                  <a:spcPct val="20000"/>
                </a:spcBef>
                <a:spcAft>
                  <a:spcPct val="20000"/>
                </a:spcAft>
                <a:buClr>
                  <a:srgbClr val="0066FF"/>
                </a:buClr>
                <a:buFont typeface="Wingdings" panose="05000000000000000000" pitchFamily="2" charset="2"/>
                <a:buNone/>
              </a:pPr>
              <a:r>
                <a:rPr lang="zh-CN" altLang="en-US" sz="800">
                  <a:solidFill>
                    <a:prstClr val="black"/>
                  </a:solidFill>
                  <a:latin typeface="华文楷体" panose="02010600040101010101" pitchFamily="2" charset="-122"/>
                  <a:cs typeface="微软雅黑" panose="020B0503020204020204" pitchFamily="34" charset="-122"/>
                </a:rPr>
                <a:t>从</a:t>
              </a:r>
              <a:r>
                <a:rPr lang="en-US" altLang="zh-CN" sz="800">
                  <a:solidFill>
                    <a:prstClr val="black"/>
                  </a:solidFill>
                  <a:latin typeface="华文楷体" panose="02010600040101010101" pitchFamily="2" charset="-122"/>
                  <a:cs typeface="微软雅黑" panose="020B0503020204020204" pitchFamily="34" charset="-122"/>
                </a:rPr>
                <a:t>ERP</a:t>
              </a:r>
              <a:r>
                <a:rPr lang="zh-CN" altLang="en-US" sz="800">
                  <a:solidFill>
                    <a:prstClr val="black"/>
                  </a:solidFill>
                  <a:latin typeface="华文楷体" panose="02010600040101010101" pitchFamily="2" charset="-122"/>
                  <a:cs typeface="微软雅黑" panose="020B0503020204020204" pitchFamily="34" charset="-122"/>
                </a:rPr>
                <a:t>单向接口</a:t>
              </a:r>
              <a:endParaRPr lang="zh-CN" altLang="en-US" sz="800">
                <a:solidFill>
                  <a:prstClr val="black"/>
                </a:solidFill>
                <a:latin typeface="华文楷体" panose="02010600040101010101" pitchFamily="2" charset="-122"/>
                <a:cs typeface="微软雅黑" panose="020B0503020204020204" pitchFamily="34" charset="-122"/>
              </a:endParaRPr>
            </a:p>
          </p:txBody>
        </p:sp>
        <p:sp>
          <p:nvSpPr>
            <p:cNvPr id="1052249" name="Line 17"/>
            <p:cNvSpPr>
              <a:spLocks noChangeShapeType="1"/>
            </p:cNvSpPr>
            <p:nvPr/>
          </p:nvSpPr>
          <p:spPr bwMode="gray">
            <a:xfrm>
              <a:off x="5034" y="3709"/>
              <a:ext cx="465" cy="0"/>
            </a:xfrm>
            <a:prstGeom prst="line">
              <a:avLst/>
            </a:prstGeom>
            <a:noFill/>
            <a:ln w="19050">
              <a:solidFill>
                <a:schemeClr val="tx1"/>
              </a:solidFill>
              <a:prstDash val="dash"/>
              <a:round/>
              <a:headEnd type="triangle" w="med" len="med"/>
            </a:ln>
          </p:spPr>
          <p:txBody>
            <a:bodyPr lIns="0" tIns="0" rIns="0" bIns="0">
              <a:spAutoFit/>
            </a:bodyPr>
            <a:p>
              <a:pPr fontAlgn="base">
                <a:spcBef>
                  <a:spcPct val="0"/>
                </a:spcBef>
                <a:spcAft>
                  <a:spcPct val="0"/>
                </a:spcAft>
              </a:pPr>
              <a:endParaRPr lang="zh-CN" altLang="en-US" sz="2000">
                <a:solidFill>
                  <a:prstClr val="black"/>
                </a:solidFill>
                <a:latin typeface="华文楷体" panose="02010600040101010101" pitchFamily="2" charset="-122"/>
              </a:endParaRPr>
            </a:p>
          </p:txBody>
        </p:sp>
        <p:sp>
          <p:nvSpPr>
            <p:cNvPr id="1052250" name="Rectangle 18"/>
            <p:cNvSpPr>
              <a:spLocks noChangeArrowheads="1"/>
            </p:cNvSpPr>
            <p:nvPr/>
          </p:nvSpPr>
          <p:spPr bwMode="gray">
            <a:xfrm>
              <a:off x="4513" y="3698"/>
              <a:ext cx="503" cy="45"/>
            </a:xfrm>
            <a:prstGeom prst="rect">
              <a:avLst/>
            </a:prstGeom>
            <a:noFill/>
            <a:ln w="9525" algn="ctr">
              <a:noFill/>
              <a:miter lim="800000"/>
            </a:ln>
          </p:spPr>
          <p:txBody>
            <a:bodyPr lIns="0" tIns="0" rIns="0" bIns="0" anchor="ctr">
              <a:spAutoFit/>
            </a:bodyPr>
            <a:p>
              <a:pPr marL="180975" indent="-180975" algn="ctr" fontAlgn="base">
                <a:lnSpc>
                  <a:spcPct val="50000"/>
                </a:lnSpc>
                <a:spcBef>
                  <a:spcPct val="20000"/>
                </a:spcBef>
                <a:spcAft>
                  <a:spcPct val="20000"/>
                </a:spcAft>
                <a:buClr>
                  <a:srgbClr val="0066FF"/>
                </a:buClr>
                <a:buFont typeface="Wingdings" panose="05000000000000000000" pitchFamily="2" charset="2"/>
                <a:buNone/>
              </a:pPr>
              <a:r>
                <a:rPr lang="zh-CN" altLang="en-US" sz="800">
                  <a:solidFill>
                    <a:prstClr val="black"/>
                  </a:solidFill>
                  <a:latin typeface="华文楷体" panose="02010600040101010101" pitchFamily="2" charset="-122"/>
                  <a:cs typeface="微软雅黑" panose="020B0503020204020204" pitchFamily="34" charset="-122"/>
                </a:rPr>
                <a:t>到</a:t>
              </a:r>
              <a:r>
                <a:rPr lang="en-US" altLang="zh-CN" sz="800">
                  <a:solidFill>
                    <a:prstClr val="black"/>
                  </a:solidFill>
                  <a:latin typeface="华文楷体" panose="02010600040101010101" pitchFamily="2" charset="-122"/>
                  <a:cs typeface="微软雅黑" panose="020B0503020204020204" pitchFamily="34" charset="-122"/>
                </a:rPr>
                <a:t>ERP</a:t>
              </a:r>
              <a:r>
                <a:rPr lang="zh-CN" altLang="en-US" sz="800">
                  <a:solidFill>
                    <a:prstClr val="black"/>
                  </a:solidFill>
                  <a:latin typeface="华文楷体" panose="02010600040101010101" pitchFamily="2" charset="-122"/>
                  <a:cs typeface="微软雅黑" panose="020B0503020204020204" pitchFamily="34" charset="-122"/>
                </a:rPr>
                <a:t>单向接口</a:t>
              </a:r>
              <a:endParaRPr lang="zh-CN" altLang="en-US" sz="800">
                <a:solidFill>
                  <a:prstClr val="black"/>
                </a:solidFill>
                <a:latin typeface="华文楷体" panose="02010600040101010101" pitchFamily="2" charset="-122"/>
                <a:cs typeface="微软雅黑" panose="020B0503020204020204" pitchFamily="34" charset="-122"/>
              </a:endParaRPr>
            </a:p>
          </p:txBody>
        </p:sp>
      </p:grpSp>
      <p:sp>
        <p:nvSpPr>
          <p:cNvPr id="1052251" name="Rectangle 17"/>
          <p:cNvSpPr>
            <a:spLocks noChangeArrowheads="1"/>
          </p:cNvSpPr>
          <p:nvPr/>
        </p:nvSpPr>
        <p:spPr bwMode="auto">
          <a:xfrm>
            <a:off x="8191368" y="1557802"/>
            <a:ext cx="1403350" cy="360362"/>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zh-CN" altLang="en-US" sz="1000">
                <a:solidFill>
                  <a:prstClr val="black"/>
                </a:solidFill>
                <a:latin typeface="华文楷体" panose="02010600040101010101" pitchFamily="2" charset="-122"/>
                <a:cs typeface="微软雅黑" panose="020B0503020204020204" pitchFamily="34" charset="-122"/>
              </a:rPr>
              <a:t>网银业务接口</a:t>
            </a:r>
            <a:endParaRPr lang="en-US" altLang="zh-CN" sz="1000">
              <a:solidFill>
                <a:prstClr val="black"/>
              </a:solidFill>
              <a:latin typeface="华文楷体" panose="02010600040101010101" pitchFamily="2" charset="-122"/>
              <a:cs typeface="微软雅黑" panose="020B0503020204020204" pitchFamily="34" charset="-122"/>
            </a:endParaRPr>
          </a:p>
        </p:txBody>
      </p:sp>
      <p:sp>
        <p:nvSpPr>
          <p:cNvPr id="1052252" name="Rectangle 18"/>
          <p:cNvSpPr>
            <a:spLocks noChangeArrowheads="1"/>
          </p:cNvSpPr>
          <p:nvPr/>
        </p:nvSpPr>
        <p:spPr bwMode="auto">
          <a:xfrm>
            <a:off x="8189648" y="2132477"/>
            <a:ext cx="1403350" cy="360362"/>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zh-CN" altLang="en-US" sz="1000" dirty="0">
                <a:solidFill>
                  <a:prstClr val="black"/>
                </a:solidFill>
                <a:latin typeface="华文楷体" panose="02010600040101010101" pitchFamily="2" charset="-122"/>
                <a:cs typeface="微软雅黑" panose="020B0503020204020204" pitchFamily="34" charset="-122"/>
              </a:rPr>
              <a:t>不符合项管理（</a:t>
            </a:r>
            <a:r>
              <a:rPr lang="en-US" altLang="zh-CN" sz="1000" dirty="0">
                <a:solidFill>
                  <a:prstClr val="black"/>
                </a:solidFill>
                <a:latin typeface="华文楷体" panose="02010600040101010101" pitchFamily="2" charset="-122"/>
                <a:cs typeface="微软雅黑" panose="020B0503020204020204" pitchFamily="34" charset="-122"/>
              </a:rPr>
              <a:t>NCR</a:t>
            </a:r>
            <a:r>
              <a:rPr lang="zh-CN" altLang="en-US" sz="1000" dirty="0">
                <a:solidFill>
                  <a:prstClr val="black"/>
                </a:solidFill>
                <a:latin typeface="华文楷体" panose="02010600040101010101" pitchFamily="2" charset="-122"/>
                <a:cs typeface="微软雅黑" panose="020B0503020204020204" pitchFamily="34" charset="-122"/>
              </a:rPr>
              <a:t>）</a:t>
            </a:r>
            <a:endParaRPr lang="en-US" altLang="zh-CN" sz="1000" dirty="0">
              <a:solidFill>
                <a:prstClr val="black"/>
              </a:solidFill>
              <a:latin typeface="华文楷体" panose="02010600040101010101" pitchFamily="2" charset="-122"/>
              <a:cs typeface="微软雅黑" panose="020B0503020204020204" pitchFamily="34" charset="-122"/>
            </a:endParaRPr>
          </a:p>
        </p:txBody>
      </p:sp>
      <p:sp>
        <p:nvSpPr>
          <p:cNvPr id="1052253" name="Rectangle 19"/>
          <p:cNvSpPr>
            <a:spLocks noChangeArrowheads="1"/>
          </p:cNvSpPr>
          <p:nvPr/>
        </p:nvSpPr>
        <p:spPr bwMode="auto">
          <a:xfrm>
            <a:off x="8191368" y="3213565"/>
            <a:ext cx="1403350" cy="360363"/>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zh-CN" altLang="en-US" sz="1000">
                <a:solidFill>
                  <a:prstClr val="black"/>
                </a:solidFill>
                <a:latin typeface="华文楷体" panose="02010600040101010101" pitchFamily="2" charset="-122"/>
                <a:cs typeface="微软雅黑" panose="020B0503020204020204" pitchFamily="34" charset="-122"/>
              </a:rPr>
              <a:t>报价管理</a:t>
            </a:r>
            <a:endParaRPr lang="en-US" altLang="zh-CN" sz="1000">
              <a:solidFill>
                <a:prstClr val="black"/>
              </a:solidFill>
              <a:latin typeface="华文楷体" panose="02010600040101010101" pitchFamily="2" charset="-122"/>
              <a:cs typeface="微软雅黑" panose="020B0503020204020204" pitchFamily="34" charset="-122"/>
            </a:endParaRPr>
          </a:p>
        </p:txBody>
      </p:sp>
      <p:sp>
        <p:nvSpPr>
          <p:cNvPr id="1052254" name="Rectangle 20"/>
          <p:cNvSpPr>
            <a:spLocks noChangeArrowheads="1"/>
          </p:cNvSpPr>
          <p:nvPr/>
        </p:nvSpPr>
        <p:spPr bwMode="auto">
          <a:xfrm>
            <a:off x="8191368" y="3716802"/>
            <a:ext cx="1403350" cy="360362"/>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en-US" altLang="zh-CN" sz="1000">
                <a:solidFill>
                  <a:prstClr val="black"/>
                </a:solidFill>
                <a:latin typeface="华文楷体" panose="02010600040101010101" pitchFamily="2" charset="-122"/>
                <a:cs typeface="微软雅黑" panose="020B0503020204020204" pitchFamily="34" charset="-122"/>
              </a:rPr>
              <a:t>…</a:t>
            </a:r>
            <a:endParaRPr lang="en-US" altLang="zh-CN" sz="1000">
              <a:solidFill>
                <a:prstClr val="black"/>
              </a:solidFill>
              <a:latin typeface="华文楷体" panose="02010600040101010101" pitchFamily="2" charset="-122"/>
              <a:cs typeface="微软雅黑" panose="020B0503020204020204" pitchFamily="34" charset="-122"/>
            </a:endParaRPr>
          </a:p>
        </p:txBody>
      </p:sp>
      <p:sp>
        <p:nvSpPr>
          <p:cNvPr id="1052255" name="Rectangle 21"/>
          <p:cNvSpPr>
            <a:spLocks noChangeArrowheads="1"/>
          </p:cNvSpPr>
          <p:nvPr/>
        </p:nvSpPr>
        <p:spPr bwMode="auto">
          <a:xfrm>
            <a:off x="8191368" y="4221627"/>
            <a:ext cx="1403350" cy="360362"/>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en-US" altLang="zh-CN" sz="1000">
                <a:solidFill>
                  <a:prstClr val="black"/>
                </a:solidFill>
                <a:latin typeface="华文楷体" panose="02010600040101010101" pitchFamily="2" charset="-122"/>
                <a:cs typeface="微软雅黑" panose="020B0503020204020204" pitchFamily="34" charset="-122"/>
              </a:rPr>
              <a:t>…</a:t>
            </a:r>
            <a:endParaRPr lang="en-US" altLang="zh-CN" sz="1000">
              <a:solidFill>
                <a:prstClr val="black"/>
              </a:solidFill>
              <a:latin typeface="华文楷体" panose="02010600040101010101" pitchFamily="2" charset="-122"/>
              <a:cs typeface="微软雅黑" panose="020B0503020204020204" pitchFamily="34" charset="-122"/>
            </a:endParaRPr>
          </a:p>
        </p:txBody>
      </p:sp>
      <p:sp>
        <p:nvSpPr>
          <p:cNvPr id="1052256" name="Rectangle 22"/>
          <p:cNvSpPr>
            <a:spLocks noChangeArrowheads="1"/>
          </p:cNvSpPr>
          <p:nvPr/>
        </p:nvSpPr>
        <p:spPr bwMode="auto">
          <a:xfrm>
            <a:off x="8191368" y="2637302"/>
            <a:ext cx="1403350" cy="360362"/>
          </a:xfrm>
          <a:prstGeom prst="rect">
            <a:avLst/>
          </a:prstGeom>
          <a:solidFill>
            <a:schemeClr val="bg1"/>
          </a:solidFill>
          <a:ln w="9525" algn="ctr">
            <a:solidFill>
              <a:schemeClr val="tx1"/>
            </a:solidFill>
            <a:miter lim="800000"/>
          </a:ln>
        </p:spPr>
        <p:txBody>
          <a:bodyPr lIns="90000" tIns="46800" rIns="90000" bIns="46800" anchor="ctr"/>
          <a:p>
            <a:pPr algn="ctr" fontAlgn="base">
              <a:lnSpc>
                <a:spcPct val="90000"/>
              </a:lnSpc>
              <a:spcBef>
                <a:spcPct val="0"/>
              </a:spcBef>
              <a:spcAft>
                <a:spcPct val="0"/>
              </a:spcAft>
            </a:pPr>
            <a:r>
              <a:rPr lang="zh-CN" altLang="en-US" sz="1000">
                <a:solidFill>
                  <a:prstClr val="black"/>
                </a:solidFill>
                <a:latin typeface="华文楷体" panose="02010600040101010101" pitchFamily="2" charset="-122"/>
                <a:cs typeface="微软雅黑" panose="020B0503020204020204" pitchFamily="34" charset="-122"/>
              </a:rPr>
              <a:t>制造执行（</a:t>
            </a:r>
            <a:r>
              <a:rPr lang="en-US" altLang="zh-CN" sz="1000">
                <a:solidFill>
                  <a:prstClr val="black"/>
                </a:solidFill>
                <a:latin typeface="华文楷体" panose="02010600040101010101" pitchFamily="2" charset="-122"/>
                <a:cs typeface="微软雅黑" panose="020B0503020204020204" pitchFamily="34" charset="-122"/>
              </a:rPr>
              <a:t>MES</a:t>
            </a:r>
            <a:r>
              <a:rPr lang="zh-CN" altLang="en-US" sz="1000">
                <a:solidFill>
                  <a:prstClr val="black"/>
                </a:solidFill>
                <a:latin typeface="华文楷体" panose="02010600040101010101" pitchFamily="2" charset="-122"/>
                <a:cs typeface="微软雅黑" panose="020B0503020204020204" pitchFamily="34" charset="-122"/>
              </a:rPr>
              <a:t>）</a:t>
            </a:r>
            <a:endParaRPr lang="zh-CN" altLang="en-US" sz="1000">
              <a:solidFill>
                <a:prstClr val="black"/>
              </a:solidFill>
              <a:latin typeface="华文楷体" panose="02010600040101010101" pitchFamily="2" charset="-122"/>
              <a:cs typeface="微软雅黑" panose="020B0503020204020204" pitchFamily="34" charset="-122"/>
            </a:endParaRPr>
          </a:p>
        </p:txBody>
      </p:sp>
      <p:cxnSp>
        <p:nvCxnSpPr>
          <p:cNvPr id="3146302" name="Straight Arrow Connector 73"/>
          <p:cNvCxnSpPr>
            <a:cxnSpLocks noChangeShapeType="1"/>
          </p:cNvCxnSpPr>
          <p:nvPr/>
        </p:nvCxnSpPr>
        <p:spPr bwMode="auto">
          <a:xfrm rot="5400000">
            <a:off x="7137727" y="2435157"/>
            <a:ext cx="1804271" cy="336748"/>
          </a:xfrm>
          <a:prstGeom prst="straightConnector1">
            <a:avLst/>
          </a:prstGeom>
          <a:noFill/>
          <a:ln w="9525" algn="ctr">
            <a:solidFill>
              <a:srgbClr val="FF0000"/>
            </a:solidFill>
            <a:round/>
            <a:headEnd type="arrow" w="med" len="med"/>
            <a:tailEnd type="arrow" w="med" len="med"/>
          </a:ln>
        </p:spPr>
      </p:cxnSp>
      <p:cxnSp>
        <p:nvCxnSpPr>
          <p:cNvPr id="3146303" name="Straight Arrow Connector 75"/>
          <p:cNvCxnSpPr>
            <a:cxnSpLocks noChangeShapeType="1"/>
            <a:stCxn id="1052252" idx="1"/>
          </p:cNvCxnSpPr>
          <p:nvPr/>
        </p:nvCxnSpPr>
        <p:spPr bwMode="auto">
          <a:xfrm rot="10800000" flipV="1">
            <a:off x="7871488" y="2312657"/>
            <a:ext cx="318160" cy="1193009"/>
          </a:xfrm>
          <a:prstGeom prst="straightConnector1">
            <a:avLst/>
          </a:prstGeom>
          <a:noFill/>
          <a:ln w="9525" algn="ctr">
            <a:solidFill>
              <a:srgbClr val="FF0000"/>
            </a:solidFill>
            <a:round/>
            <a:headEnd type="arrow" w="med" len="med"/>
            <a:tailEnd type="arrow" w="med" len="med"/>
          </a:ln>
        </p:spPr>
      </p:cxnSp>
      <p:cxnSp>
        <p:nvCxnSpPr>
          <p:cNvPr id="3146304" name="Straight Arrow Connector 86"/>
          <p:cNvCxnSpPr>
            <a:cxnSpLocks noChangeShapeType="1"/>
            <a:stCxn id="1052253" idx="1"/>
          </p:cNvCxnSpPr>
          <p:nvPr/>
        </p:nvCxnSpPr>
        <p:spPr bwMode="auto">
          <a:xfrm rot="10800000" flipV="1">
            <a:off x="7871488" y="3393747"/>
            <a:ext cx="319880" cy="111920"/>
          </a:xfrm>
          <a:prstGeom prst="straightConnector1">
            <a:avLst/>
          </a:prstGeom>
          <a:noFill/>
          <a:ln w="9525" algn="ctr">
            <a:solidFill>
              <a:srgbClr val="FF0000"/>
            </a:solidFill>
            <a:round/>
            <a:headEnd type="arrow" w="med" len="med"/>
            <a:tailEnd type="arrow" w="med" len="med"/>
          </a:ln>
        </p:spPr>
      </p:cxnSp>
      <p:cxnSp>
        <p:nvCxnSpPr>
          <p:cNvPr id="3146305" name="Straight Arrow Connector 93"/>
          <p:cNvCxnSpPr>
            <a:cxnSpLocks noChangeShapeType="1"/>
            <a:endCxn id="1052254" idx="1"/>
          </p:cNvCxnSpPr>
          <p:nvPr/>
        </p:nvCxnSpPr>
        <p:spPr bwMode="auto">
          <a:xfrm>
            <a:off x="7871491" y="3505664"/>
            <a:ext cx="319881" cy="392113"/>
          </a:xfrm>
          <a:prstGeom prst="straightConnector1">
            <a:avLst/>
          </a:prstGeom>
          <a:noFill/>
          <a:ln w="19050" algn="ctr">
            <a:solidFill>
              <a:srgbClr val="0000FF"/>
            </a:solidFill>
            <a:prstDash val="dash"/>
            <a:round/>
            <a:tailEnd type="arrow" w="med" len="med"/>
          </a:ln>
        </p:spPr>
      </p:cxnSp>
      <p:cxnSp>
        <p:nvCxnSpPr>
          <p:cNvPr id="3146306" name="Straight Arrow Connector 75"/>
          <p:cNvCxnSpPr>
            <a:cxnSpLocks noChangeShapeType="1"/>
            <a:stCxn id="1052256" idx="1"/>
          </p:cNvCxnSpPr>
          <p:nvPr/>
        </p:nvCxnSpPr>
        <p:spPr bwMode="auto">
          <a:xfrm rot="10800000" flipV="1">
            <a:off x="7871488" y="2817483"/>
            <a:ext cx="319880" cy="688184"/>
          </a:xfrm>
          <a:prstGeom prst="straightConnector1">
            <a:avLst/>
          </a:prstGeom>
          <a:noFill/>
          <a:ln w="9525" algn="ctr">
            <a:solidFill>
              <a:srgbClr val="FF0000"/>
            </a:solidFill>
            <a:round/>
            <a:headEnd type="arrow" w="med" len="med"/>
            <a:tailEnd type="arrow" w="med" len="med"/>
          </a:ln>
        </p:spPr>
      </p:cxnSp>
      <p:cxnSp>
        <p:nvCxnSpPr>
          <p:cNvPr id="3146307" name="Straight Arrow Connector 93"/>
          <p:cNvCxnSpPr>
            <a:cxnSpLocks noChangeShapeType="1"/>
            <a:stCxn id="1052255" idx="1"/>
          </p:cNvCxnSpPr>
          <p:nvPr/>
        </p:nvCxnSpPr>
        <p:spPr bwMode="auto">
          <a:xfrm rot="10800000">
            <a:off x="7871488" y="3505668"/>
            <a:ext cx="319880" cy="896141"/>
          </a:xfrm>
          <a:prstGeom prst="straightConnector1">
            <a:avLst/>
          </a:prstGeom>
          <a:noFill/>
          <a:ln w="19050" algn="ctr">
            <a:solidFill>
              <a:schemeClr val="tx1"/>
            </a:solidFill>
            <a:prstDash val="dash"/>
            <a:round/>
            <a:tailEnd type="arrow" w="med" len="med"/>
          </a:ln>
        </p:spPr>
      </p:cxnSp>
      <p:sp>
        <p:nvSpPr>
          <p:cNvPr id="1052257" name="Isosceles Triangle 82"/>
          <p:cNvSpPr/>
          <p:nvPr/>
        </p:nvSpPr>
        <p:spPr bwMode="auto">
          <a:xfrm>
            <a:off x="765308" y="1095839"/>
            <a:ext cx="7154333" cy="458788"/>
          </a:xfrm>
          <a:prstGeom prst="triangle">
            <a:avLst/>
          </a:prstGeom>
          <a:solidFill>
            <a:srgbClr val="002776"/>
          </a:solidFill>
          <a:ln w="3175" cap="rnd" algn="ctr">
            <a:solidFill>
              <a:schemeClr val="bg1"/>
            </a:solidFill>
            <a:prstDash val="sysDot"/>
            <a:miter lim="800000"/>
          </a:ln>
          <a:effectLst>
            <a:outerShdw dist="35921" dir="2700000" algn="ctr" rotWithShape="0">
              <a:schemeClr val="bg2"/>
            </a:outerShdw>
          </a:effectLst>
        </p:spPr>
        <p:txBody>
          <a:bodyPr wrap="none" lIns="180000" tIns="36000" rIns="180000" bIns="36000"/>
          <a:p>
            <a:pPr eaLnBrk="0" fontAlgn="base" hangingPunct="0">
              <a:lnSpc>
                <a:spcPct val="90000"/>
              </a:lnSpc>
              <a:spcBef>
                <a:spcPct val="20000"/>
              </a:spcBef>
              <a:spcAft>
                <a:spcPct val="0"/>
              </a:spcAft>
              <a:buClr>
                <a:srgbClr val="1C1C1C"/>
              </a:buClr>
            </a:pPr>
            <a:endParaRPr lang="en-US" altLang="zh-CN" sz="1000">
              <a:solidFill>
                <a:prstClr val="black"/>
              </a:solidFill>
              <a:latin typeface="华文楷体" panose="02010600040101010101" pitchFamily="2" charset="-122"/>
            </a:endParaRPr>
          </a:p>
        </p:txBody>
      </p:sp>
      <p:sp>
        <p:nvSpPr>
          <p:cNvPr id="1052258" name="Rectangle 52"/>
          <p:cNvSpPr>
            <a:spLocks noChangeArrowheads="1"/>
          </p:cNvSpPr>
          <p:nvPr/>
        </p:nvSpPr>
        <p:spPr bwMode="auto">
          <a:xfrm rot="16200000" flipH="1">
            <a:off x="6387506" y="3313910"/>
            <a:ext cx="2584450" cy="383514"/>
          </a:xfrm>
          <a:prstGeom prst="rect">
            <a:avLst/>
          </a:prstGeom>
          <a:solidFill>
            <a:srgbClr val="007EB0"/>
          </a:solidFill>
          <a:ln w="3175" cap="rnd" algn="ctr">
            <a:noFill/>
            <a:prstDash val="sysDot"/>
            <a:miter lim="800000"/>
          </a:ln>
          <a:effectLst/>
        </p:spPr>
        <p:txBody>
          <a:bodyPr wrap="none" lIns="180000" tIns="0" rIns="180000" bIns="36000" anchor="ctr"/>
          <a:p>
            <a:pPr algn="ctr" fontAlgn="base">
              <a:lnSpc>
                <a:spcPct val="90000"/>
              </a:lnSpc>
              <a:spcBef>
                <a:spcPct val="20000"/>
              </a:spcBef>
              <a:spcAft>
                <a:spcPct val="0"/>
              </a:spcAft>
              <a:buClr>
                <a:srgbClr val="1C1C1C"/>
              </a:buClr>
              <a:buFont typeface="Wingdings" panose="05000000000000000000" pitchFamily="2" charset="2"/>
              <a:buNone/>
            </a:pPr>
            <a:r>
              <a:rPr lang="en-US" altLang="zh-CN" sz="1000" dirty="0">
                <a:solidFill>
                  <a:prstClr val="black"/>
                </a:solidFill>
                <a:effectLst>
                  <a:outerShdw blurRad="38100" dist="38100" dir="2700000" algn="tl">
                    <a:srgbClr val="FFFFFF"/>
                  </a:outerShdw>
                </a:effectLst>
                <a:latin typeface="华文楷体" panose="02010600040101010101" pitchFamily="2" charset="-122"/>
              </a:rPr>
              <a:t> </a:t>
            </a:r>
            <a:r>
              <a:rPr lang="en-US" altLang="zh-CN" sz="1000" dirty="0">
                <a:solidFill>
                  <a:schemeClr val="bg1"/>
                </a:solidFill>
                <a:effectLst>
                  <a:outerShdw blurRad="38100" dist="38100" dir="2700000" algn="tl">
                    <a:srgbClr val="FFFFFF"/>
                  </a:outerShdw>
                </a:effectLst>
                <a:latin typeface="华文楷体" panose="02010600040101010101" pitchFamily="2" charset="-122"/>
              </a:rPr>
              <a:t>NetWeaver / PI</a:t>
            </a:r>
            <a:endParaRPr lang="en-US" altLang="zh-CN" sz="1000" dirty="0">
              <a:solidFill>
                <a:schemeClr val="bg1"/>
              </a:solidFill>
              <a:effectLst>
                <a:outerShdw blurRad="38100" dist="38100" dir="2700000" algn="tl">
                  <a:srgbClr val="FFFFFF"/>
                </a:outerShdw>
              </a:effectLst>
              <a:latin typeface="华文楷体" panose="02010600040101010101" pitchFamily="2" charset="-122"/>
            </a:endParaRPr>
          </a:p>
        </p:txBody>
      </p:sp>
      <p:sp>
        <p:nvSpPr>
          <p:cNvPr id="1052259" name="Rectangle 36"/>
          <p:cNvSpPr>
            <a:spLocks noChangeArrowheads="1"/>
          </p:cNvSpPr>
          <p:nvPr/>
        </p:nvSpPr>
        <p:spPr bwMode="auto">
          <a:xfrm>
            <a:off x="736071" y="1557802"/>
            <a:ext cx="7119938" cy="576262"/>
          </a:xfrm>
          <a:prstGeom prst="rect">
            <a:avLst/>
          </a:prstGeom>
          <a:solidFill>
            <a:srgbClr val="002776"/>
          </a:solidFill>
          <a:ln w="3175" cap="rnd" algn="ctr">
            <a:solidFill>
              <a:schemeClr val="bg1"/>
            </a:solidFill>
            <a:prstDash val="sysDot"/>
            <a:miter lim="800000"/>
          </a:ln>
          <a:effectLst>
            <a:outerShdw dist="35921" dir="2700000" algn="ctr" rotWithShape="0">
              <a:schemeClr val="bg2"/>
            </a:outerShdw>
          </a:effectLst>
        </p:spPr>
        <p:txBody>
          <a:bodyPr wrap="none" lIns="180000" tIns="36000" rIns="180000" bIns="36000"/>
          <a:p>
            <a:pPr eaLnBrk="0" fontAlgn="base" hangingPunct="0">
              <a:lnSpc>
                <a:spcPct val="90000"/>
              </a:lnSpc>
              <a:spcBef>
                <a:spcPct val="20000"/>
              </a:spcBef>
              <a:spcAft>
                <a:spcPct val="0"/>
              </a:spcAft>
              <a:buClr>
                <a:srgbClr val="1C1C1C"/>
              </a:buClr>
              <a:buFont typeface="Wingdings" panose="05000000000000000000" pitchFamily="2" charset="2"/>
              <a:buNone/>
            </a:pPr>
            <a:r>
              <a:rPr lang="en-US" altLang="zh-CN" sz="1000">
                <a:solidFill>
                  <a:prstClr val="black"/>
                </a:solidFill>
                <a:latin typeface="华文楷体" panose="02010600040101010101" pitchFamily="2" charset="-122"/>
              </a:rPr>
              <a:t>                  </a:t>
            </a:r>
            <a:endParaRPr lang="zh-CN" altLang="en-US" sz="1000">
              <a:solidFill>
                <a:prstClr val="black"/>
              </a:solidFill>
              <a:latin typeface="华文楷体" panose="02010600040101010101" pitchFamily="2" charset="-122"/>
            </a:endParaRPr>
          </a:p>
        </p:txBody>
      </p:sp>
      <p:sp>
        <p:nvSpPr>
          <p:cNvPr id="1052260" name="Rectangle 27"/>
          <p:cNvSpPr>
            <a:spLocks noChangeArrowheads="1"/>
          </p:cNvSpPr>
          <p:nvPr/>
        </p:nvSpPr>
        <p:spPr bwMode="auto">
          <a:xfrm>
            <a:off x="3197093" y="1492714"/>
            <a:ext cx="2261526" cy="165100"/>
          </a:xfrm>
          <a:prstGeom prst="rect">
            <a:avLst/>
          </a:prstGeom>
          <a:solidFill>
            <a:schemeClr val="bg1"/>
          </a:solidFill>
          <a:ln w="9525" algn="ctr">
            <a:noFill/>
            <a:miter lim="800000"/>
          </a:ln>
        </p:spPr>
        <p:txBody>
          <a:bodyPr lIns="0" tIns="0" rIns="0" bIns="0">
            <a:spAutoFit/>
          </a:bodyPr>
          <a:p>
            <a:pPr algn="ctr" fontAlgn="base">
              <a:lnSpc>
                <a:spcPct val="90000"/>
              </a:lnSpc>
              <a:spcBef>
                <a:spcPct val="0"/>
              </a:spcBef>
              <a:spcAft>
                <a:spcPct val="0"/>
              </a:spcAft>
            </a:pPr>
            <a:r>
              <a:rPr lang="zh-CN" altLang="en-US" sz="1200">
                <a:solidFill>
                  <a:srgbClr val="000000"/>
                </a:solidFill>
                <a:latin typeface="华文楷体" panose="02010600040101010101" pitchFamily="2" charset="-122"/>
                <a:cs typeface="微软雅黑" panose="020B0503020204020204" pitchFamily="34" charset="-122"/>
              </a:rPr>
              <a:t>集团管控和决策支持</a:t>
            </a:r>
            <a:endParaRPr lang="zh-CN" altLang="en-US" sz="1200">
              <a:solidFill>
                <a:srgbClr val="000000"/>
              </a:solidFill>
              <a:latin typeface="华文楷体" panose="02010600040101010101" pitchFamily="2" charset="-122"/>
              <a:cs typeface="微软雅黑" panose="020B0503020204020204" pitchFamily="34" charset="-122"/>
            </a:endParaRPr>
          </a:p>
        </p:txBody>
      </p:sp>
      <p:sp>
        <p:nvSpPr>
          <p:cNvPr id="1052261" name="Rectangle 28"/>
          <p:cNvSpPr>
            <a:spLocks noChangeArrowheads="1"/>
          </p:cNvSpPr>
          <p:nvPr/>
        </p:nvSpPr>
        <p:spPr bwMode="auto">
          <a:xfrm>
            <a:off x="2025919" y="1845139"/>
            <a:ext cx="780785"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dirty="0">
                <a:solidFill>
                  <a:srgbClr val="FFFFFF"/>
                </a:solidFill>
                <a:latin typeface="华文楷体" panose="02010600040101010101" pitchFamily="2" charset="-122"/>
                <a:cs typeface="微软雅黑" panose="020B0503020204020204" pitchFamily="34" charset="-122"/>
              </a:rPr>
              <a:t>投资管理</a:t>
            </a:r>
            <a:endParaRPr lang="zh-CN" altLang="en-US" sz="1200" dirty="0">
              <a:solidFill>
                <a:srgbClr val="FFFFFF"/>
              </a:solidFill>
              <a:latin typeface="华文楷体" panose="02010600040101010101" pitchFamily="2" charset="-122"/>
              <a:cs typeface="微软雅黑" panose="020B0503020204020204" pitchFamily="34" charset="-122"/>
            </a:endParaRPr>
          </a:p>
        </p:txBody>
      </p:sp>
      <p:sp>
        <p:nvSpPr>
          <p:cNvPr id="1052262" name="Rectangle 29"/>
          <p:cNvSpPr>
            <a:spLocks noChangeArrowheads="1"/>
          </p:cNvSpPr>
          <p:nvPr/>
        </p:nvSpPr>
        <p:spPr bwMode="auto">
          <a:xfrm>
            <a:off x="5458623" y="1845139"/>
            <a:ext cx="780785"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dirty="0">
                <a:solidFill>
                  <a:srgbClr val="FFFFFF"/>
                </a:solidFill>
                <a:latin typeface="华文楷体" panose="02010600040101010101" pitchFamily="2" charset="-122"/>
                <a:cs typeface="微软雅黑" panose="020B0503020204020204" pitchFamily="34" charset="-122"/>
              </a:rPr>
              <a:t>报表合并</a:t>
            </a:r>
            <a:endParaRPr lang="zh-CN" altLang="en-US" sz="1200" dirty="0">
              <a:solidFill>
                <a:srgbClr val="FFFFFF"/>
              </a:solidFill>
              <a:latin typeface="华文楷体" panose="02010600040101010101" pitchFamily="2" charset="-122"/>
              <a:cs typeface="微软雅黑" panose="020B0503020204020204" pitchFamily="34" charset="-122"/>
            </a:endParaRPr>
          </a:p>
        </p:txBody>
      </p:sp>
      <p:sp>
        <p:nvSpPr>
          <p:cNvPr id="1052263" name="Rectangle 30"/>
          <p:cNvSpPr>
            <a:spLocks noChangeArrowheads="1"/>
          </p:cNvSpPr>
          <p:nvPr/>
        </p:nvSpPr>
        <p:spPr bwMode="auto">
          <a:xfrm>
            <a:off x="2884095" y="1845139"/>
            <a:ext cx="780785"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dirty="0">
                <a:solidFill>
                  <a:srgbClr val="FFFFFF"/>
                </a:solidFill>
                <a:latin typeface="华文楷体" panose="02010600040101010101" pitchFamily="2" charset="-122"/>
                <a:cs typeface="微软雅黑" panose="020B0503020204020204" pitchFamily="34" charset="-122"/>
              </a:rPr>
              <a:t>预算管理</a:t>
            </a:r>
            <a:endParaRPr lang="zh-CN" altLang="en-US" sz="1200" dirty="0">
              <a:solidFill>
                <a:srgbClr val="FFFFFF"/>
              </a:solidFill>
              <a:latin typeface="华文楷体" panose="02010600040101010101" pitchFamily="2" charset="-122"/>
              <a:cs typeface="微软雅黑" panose="020B0503020204020204" pitchFamily="34" charset="-122"/>
            </a:endParaRPr>
          </a:p>
        </p:txBody>
      </p:sp>
      <p:sp>
        <p:nvSpPr>
          <p:cNvPr id="1052264" name="Rectangle 31"/>
          <p:cNvSpPr>
            <a:spLocks noChangeArrowheads="1"/>
          </p:cNvSpPr>
          <p:nvPr/>
        </p:nvSpPr>
        <p:spPr bwMode="auto">
          <a:xfrm>
            <a:off x="3742271" y="1845139"/>
            <a:ext cx="780785"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a:solidFill>
                  <a:srgbClr val="FFFFFF"/>
                </a:solidFill>
                <a:latin typeface="华文楷体" panose="02010600040101010101" pitchFamily="2" charset="-122"/>
                <a:cs typeface="微软雅黑" panose="020B0503020204020204" pitchFamily="34" charset="-122"/>
              </a:rPr>
              <a:t>资金管理</a:t>
            </a:r>
            <a:endParaRPr lang="zh-CN" altLang="en-US" sz="1200">
              <a:solidFill>
                <a:srgbClr val="FFFFFF"/>
              </a:solidFill>
              <a:latin typeface="华文楷体" panose="02010600040101010101" pitchFamily="2" charset="-122"/>
              <a:cs typeface="微软雅黑" panose="020B0503020204020204" pitchFamily="34" charset="-122"/>
            </a:endParaRPr>
          </a:p>
        </p:txBody>
      </p:sp>
      <p:sp>
        <p:nvSpPr>
          <p:cNvPr id="1052265" name="Rectangle 32"/>
          <p:cNvSpPr>
            <a:spLocks noChangeArrowheads="1"/>
          </p:cNvSpPr>
          <p:nvPr/>
        </p:nvSpPr>
        <p:spPr bwMode="auto">
          <a:xfrm>
            <a:off x="4600447" y="1845139"/>
            <a:ext cx="780785"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a:solidFill>
                  <a:srgbClr val="FFFFFF"/>
                </a:solidFill>
                <a:latin typeface="华文楷体" panose="02010600040101010101" pitchFamily="2" charset="-122"/>
                <a:cs typeface="微软雅黑" panose="020B0503020204020204" pitchFamily="34" charset="-122"/>
              </a:rPr>
              <a:t>内控审计</a:t>
            </a:r>
            <a:endParaRPr lang="zh-CN" altLang="en-US" sz="1200">
              <a:solidFill>
                <a:srgbClr val="FFFFFF"/>
              </a:solidFill>
              <a:latin typeface="华文楷体" panose="02010600040101010101" pitchFamily="2" charset="-122"/>
              <a:cs typeface="微软雅黑" panose="020B0503020204020204" pitchFamily="34" charset="-122"/>
            </a:endParaRPr>
          </a:p>
        </p:txBody>
      </p:sp>
      <p:sp>
        <p:nvSpPr>
          <p:cNvPr id="1052266" name="AutoShape 35"/>
          <p:cNvSpPr>
            <a:spLocks noChangeArrowheads="1"/>
          </p:cNvSpPr>
          <p:nvPr/>
        </p:nvSpPr>
        <p:spPr bwMode="auto">
          <a:xfrm>
            <a:off x="2368158" y="4077171"/>
            <a:ext cx="779065" cy="360363"/>
          </a:xfrm>
          <a:prstGeom prst="homePlate">
            <a:avLst>
              <a:gd name="adj" fmla="val 4989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dirty="0">
                <a:solidFill>
                  <a:schemeClr val="bg1"/>
                </a:solidFill>
                <a:latin typeface="华文楷体" panose="02010600040101010101" pitchFamily="2" charset="-122"/>
              </a:rPr>
              <a:t>销售</a:t>
            </a:r>
            <a:endParaRPr lang="zh-CN" altLang="en-US" sz="1200" dirty="0">
              <a:solidFill>
                <a:schemeClr val="bg1"/>
              </a:solidFill>
              <a:latin typeface="华文楷体" panose="02010600040101010101" pitchFamily="2" charset="-122"/>
            </a:endParaRPr>
          </a:p>
        </p:txBody>
      </p:sp>
      <p:sp>
        <p:nvSpPr>
          <p:cNvPr id="1052267" name="Rectangle 36"/>
          <p:cNvSpPr>
            <a:spLocks noChangeArrowheads="1"/>
          </p:cNvSpPr>
          <p:nvPr/>
        </p:nvSpPr>
        <p:spPr bwMode="auto">
          <a:xfrm>
            <a:off x="1353480" y="4077164"/>
            <a:ext cx="866775" cy="374650"/>
          </a:xfrm>
          <a:prstGeom prst="rect">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dirty="0">
                <a:solidFill>
                  <a:schemeClr val="bg1"/>
                </a:solidFill>
                <a:latin typeface="华文楷体" panose="02010600040101010101" pitchFamily="2" charset="-122"/>
              </a:rPr>
              <a:t>业务支持</a:t>
            </a:r>
            <a:endParaRPr lang="zh-CN" altLang="en-US" sz="1200" dirty="0">
              <a:solidFill>
                <a:schemeClr val="bg1"/>
              </a:solidFill>
              <a:latin typeface="华文楷体" panose="02010600040101010101" pitchFamily="2" charset="-122"/>
            </a:endParaRPr>
          </a:p>
        </p:txBody>
      </p:sp>
      <p:sp>
        <p:nvSpPr>
          <p:cNvPr id="1052268" name="AutoShape 39"/>
          <p:cNvSpPr>
            <a:spLocks noChangeArrowheads="1"/>
          </p:cNvSpPr>
          <p:nvPr/>
        </p:nvSpPr>
        <p:spPr bwMode="auto">
          <a:xfrm>
            <a:off x="3147219" y="4077171"/>
            <a:ext cx="779066" cy="360363"/>
          </a:xfrm>
          <a:prstGeom prst="homePlate">
            <a:avLst>
              <a:gd name="adj" fmla="val 4989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a:solidFill>
                  <a:schemeClr val="bg1"/>
                </a:solidFill>
                <a:latin typeface="华文楷体" panose="02010600040101010101" pitchFamily="2" charset="-122"/>
              </a:rPr>
              <a:t>采购</a:t>
            </a:r>
            <a:endParaRPr lang="zh-CN" altLang="en-US" sz="1200">
              <a:solidFill>
                <a:schemeClr val="bg1"/>
              </a:solidFill>
              <a:latin typeface="华文楷体" panose="02010600040101010101" pitchFamily="2" charset="-122"/>
            </a:endParaRPr>
          </a:p>
        </p:txBody>
      </p:sp>
      <p:sp>
        <p:nvSpPr>
          <p:cNvPr id="1052269" name="AutoShape 40"/>
          <p:cNvSpPr>
            <a:spLocks noChangeArrowheads="1"/>
          </p:cNvSpPr>
          <p:nvPr/>
        </p:nvSpPr>
        <p:spPr bwMode="auto">
          <a:xfrm>
            <a:off x="3941763" y="4077171"/>
            <a:ext cx="779066" cy="360363"/>
          </a:xfrm>
          <a:prstGeom prst="homePlate">
            <a:avLst>
              <a:gd name="adj" fmla="val 4989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a:solidFill>
                  <a:schemeClr val="bg1"/>
                </a:solidFill>
                <a:latin typeface="华文楷体" panose="02010600040101010101" pitchFamily="2" charset="-122"/>
                <a:cs typeface="微软雅黑" panose="020B0503020204020204" pitchFamily="34" charset="-122"/>
              </a:rPr>
              <a:t>项目</a:t>
            </a:r>
            <a:r>
              <a:rPr lang="en-US" altLang="zh-CN" sz="1200">
                <a:solidFill>
                  <a:schemeClr val="bg1"/>
                </a:solidFill>
                <a:latin typeface="华文楷体" panose="02010600040101010101" pitchFamily="2" charset="-122"/>
                <a:cs typeface="微软雅黑" panose="020B0503020204020204" pitchFamily="34" charset="-122"/>
              </a:rPr>
              <a:t>/</a:t>
            </a:r>
            <a:r>
              <a:rPr lang="zh-CN" altLang="en-US" sz="1200">
                <a:solidFill>
                  <a:schemeClr val="bg1"/>
                </a:solidFill>
                <a:latin typeface="华文楷体" panose="02010600040101010101" pitchFamily="2" charset="-122"/>
                <a:cs typeface="微软雅黑" panose="020B0503020204020204" pitchFamily="34" charset="-122"/>
              </a:rPr>
              <a:t>生产</a:t>
            </a:r>
            <a:endParaRPr lang="zh-CN" altLang="en-US" sz="1200">
              <a:solidFill>
                <a:schemeClr val="bg1"/>
              </a:solidFill>
              <a:latin typeface="华文楷体" panose="02010600040101010101" pitchFamily="2" charset="-122"/>
              <a:cs typeface="微软雅黑" panose="020B0503020204020204" pitchFamily="34" charset="-122"/>
            </a:endParaRPr>
          </a:p>
        </p:txBody>
      </p:sp>
      <p:sp>
        <p:nvSpPr>
          <p:cNvPr id="1052270" name="AutoShape 41"/>
          <p:cNvSpPr>
            <a:spLocks noChangeArrowheads="1"/>
          </p:cNvSpPr>
          <p:nvPr/>
        </p:nvSpPr>
        <p:spPr bwMode="auto">
          <a:xfrm>
            <a:off x="4751789" y="4077171"/>
            <a:ext cx="779065" cy="360363"/>
          </a:xfrm>
          <a:prstGeom prst="homePlate">
            <a:avLst>
              <a:gd name="adj" fmla="val 4989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a:solidFill>
                  <a:schemeClr val="bg1"/>
                </a:solidFill>
                <a:latin typeface="华文楷体" panose="02010600040101010101" pitchFamily="2" charset="-122"/>
              </a:rPr>
              <a:t>仓库管理</a:t>
            </a:r>
            <a:endParaRPr lang="zh-CN" altLang="en-US" sz="1200">
              <a:solidFill>
                <a:schemeClr val="bg1"/>
              </a:solidFill>
              <a:latin typeface="华文楷体" panose="02010600040101010101" pitchFamily="2" charset="-122"/>
            </a:endParaRPr>
          </a:p>
        </p:txBody>
      </p:sp>
      <p:sp>
        <p:nvSpPr>
          <p:cNvPr id="1052271" name="AutoShape 42"/>
          <p:cNvSpPr>
            <a:spLocks noChangeArrowheads="1"/>
          </p:cNvSpPr>
          <p:nvPr/>
        </p:nvSpPr>
        <p:spPr bwMode="auto">
          <a:xfrm>
            <a:off x="5565246" y="4077171"/>
            <a:ext cx="779066" cy="360363"/>
          </a:xfrm>
          <a:prstGeom prst="homePlate">
            <a:avLst>
              <a:gd name="adj" fmla="val 4989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zh-CN" altLang="en-US" sz="1200">
                <a:solidFill>
                  <a:schemeClr val="bg1"/>
                </a:solidFill>
                <a:latin typeface="华文楷体" panose="02010600040101010101" pitchFamily="2" charset="-122"/>
              </a:rPr>
              <a:t>财务管理</a:t>
            </a:r>
            <a:endParaRPr lang="zh-CN" altLang="en-US" sz="1200">
              <a:solidFill>
                <a:schemeClr val="bg1"/>
              </a:solidFill>
              <a:latin typeface="华文楷体" panose="02010600040101010101" pitchFamily="2" charset="-122"/>
            </a:endParaRPr>
          </a:p>
        </p:txBody>
      </p:sp>
      <p:sp>
        <p:nvSpPr>
          <p:cNvPr id="1052272" name="AutoShape 43"/>
          <p:cNvSpPr>
            <a:spLocks noChangeArrowheads="1"/>
          </p:cNvSpPr>
          <p:nvPr/>
        </p:nvSpPr>
        <p:spPr bwMode="auto">
          <a:xfrm>
            <a:off x="6375268" y="4077171"/>
            <a:ext cx="906330" cy="360363"/>
          </a:xfrm>
          <a:prstGeom prst="homePlate">
            <a:avLst>
              <a:gd name="adj" fmla="val 58040"/>
            </a:avLst>
          </a:prstGeom>
          <a:solidFill>
            <a:srgbClr val="29C2FF"/>
          </a:solidFill>
          <a:ln w="9525">
            <a:noFill/>
            <a:miter lim="800000"/>
          </a:ln>
          <a:effectLst>
            <a:prstShdw prst="shdw17" dist="17961" dir="2700000">
              <a:schemeClr val="accent1">
                <a:gamma/>
                <a:shade val="60000"/>
                <a:invGamma/>
              </a:schemeClr>
            </a:prstShdw>
          </a:effectLst>
        </p:spPr>
        <p:txBody>
          <a:bodyPr wrap="none" anchor="ctr"/>
          <a:p>
            <a:pPr algn="ctr" fontAlgn="base">
              <a:spcBef>
                <a:spcPct val="0"/>
              </a:spcBef>
              <a:spcAft>
                <a:spcPct val="0"/>
              </a:spcAft>
            </a:pPr>
            <a:r>
              <a:rPr lang="en-US" altLang="zh-CN" sz="1200" dirty="0">
                <a:solidFill>
                  <a:schemeClr val="bg1"/>
                </a:solidFill>
                <a:latin typeface="华文楷体" panose="02010600040101010101" pitchFamily="2" charset="-122"/>
              </a:rPr>
              <a:t>…</a:t>
            </a:r>
            <a:endParaRPr lang="zh-CN" altLang="en-US" sz="1200" dirty="0">
              <a:solidFill>
                <a:schemeClr val="bg1"/>
              </a:solidFill>
              <a:latin typeface="华文楷体" panose="02010600040101010101" pitchFamily="2" charset="-122"/>
            </a:endParaRPr>
          </a:p>
        </p:txBody>
      </p:sp>
      <p:sp>
        <p:nvSpPr>
          <p:cNvPr id="1052273" name="Rounded Rectangle 98"/>
          <p:cNvSpPr/>
          <p:nvPr/>
        </p:nvSpPr>
        <p:spPr bwMode="auto">
          <a:xfrm>
            <a:off x="2331452" y="2313458"/>
            <a:ext cx="3972118" cy="1584325"/>
          </a:xfrm>
          <a:prstGeom prst="roundRect">
            <a:avLst>
              <a:gd name="adj" fmla="val 6885"/>
            </a:avLst>
          </a:prstGeom>
          <a:solidFill>
            <a:srgbClr val="BABABA"/>
          </a:solidFill>
        </p:spPr>
        <p:style>
          <a:lnRef idx="0">
            <a:schemeClr val="accent6"/>
          </a:lnRef>
          <a:fillRef idx="1002">
            <a:schemeClr val="lt1"/>
          </a:fillRef>
          <a:effectRef idx="3">
            <a:schemeClr val="accent6"/>
          </a:effectRef>
          <a:fontRef idx="minor">
            <a:schemeClr val="lt1"/>
          </a:fontRef>
        </p:style>
        <p:txBody>
          <a:bodyPr/>
          <a:p>
            <a:pPr algn="ctr" fontAlgn="base">
              <a:spcBef>
                <a:spcPct val="0"/>
              </a:spcBef>
              <a:spcAft>
                <a:spcPct val="0"/>
              </a:spcAft>
              <a:buSzPct val="75000"/>
            </a:pPr>
            <a:r>
              <a:rPr lang="zh-CN" altLang="en-US" sz="1400" u="sng" dirty="0">
                <a:solidFill>
                  <a:prstClr val="black"/>
                </a:solidFill>
                <a:latin typeface="华文楷体" panose="02010600040101010101" pitchFamily="2" charset="-122"/>
                <a:cs typeface="微软雅黑" panose="020B0503020204020204" pitchFamily="34" charset="-122"/>
              </a:rPr>
              <a:t>财务业务一体化管理</a:t>
            </a:r>
            <a:endParaRPr lang="zh-CN" altLang="en-US" sz="1400" u="sng" dirty="0">
              <a:solidFill>
                <a:prstClr val="black"/>
              </a:solidFill>
              <a:latin typeface="华文楷体" panose="02010600040101010101" pitchFamily="2" charset="-122"/>
              <a:cs typeface="微软雅黑" panose="020B0503020204020204" pitchFamily="34" charset="-122"/>
            </a:endParaRPr>
          </a:p>
        </p:txBody>
      </p:sp>
      <p:sp>
        <p:nvSpPr>
          <p:cNvPr id="1052274" name="Rounded Rectangle 99"/>
          <p:cNvSpPr/>
          <p:nvPr/>
        </p:nvSpPr>
        <p:spPr bwMode="auto">
          <a:xfrm>
            <a:off x="4415443" y="3274717"/>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rPr>
              <a:t>产品数据管理</a:t>
            </a:r>
            <a:r>
              <a:rPr lang="en-US" altLang="zh-CN" sz="1000" dirty="0">
                <a:solidFill>
                  <a:prstClr val="black"/>
                </a:solidFill>
                <a:latin typeface="华文楷体" panose="02010600040101010101" pitchFamily="2" charset="-122"/>
              </a:rPr>
              <a:t>(PDM)</a:t>
            </a:r>
            <a:endParaRPr lang="en-US" altLang="zh-CN" sz="1000" dirty="0">
              <a:solidFill>
                <a:prstClr val="black"/>
              </a:solidFill>
              <a:latin typeface="华文楷体" panose="02010600040101010101" pitchFamily="2" charset="-122"/>
            </a:endParaRPr>
          </a:p>
        </p:txBody>
      </p:sp>
      <p:sp>
        <p:nvSpPr>
          <p:cNvPr id="1052275" name="Rounded Rectangle 100"/>
          <p:cNvSpPr/>
          <p:nvPr/>
        </p:nvSpPr>
        <p:spPr bwMode="auto">
          <a:xfrm>
            <a:off x="2446353" y="3274717"/>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微软雅黑" panose="020B0503020204020204" pitchFamily="34" charset="-122"/>
              </a:rPr>
              <a:t>采购</a:t>
            </a:r>
            <a:r>
              <a:rPr lang="en-US" altLang="zh-CN" sz="1000" dirty="0">
                <a:solidFill>
                  <a:prstClr val="black"/>
                </a:solidFill>
                <a:latin typeface="华文楷体" panose="02010600040101010101" pitchFamily="2" charset="-122"/>
                <a:cs typeface="微软雅黑" panose="020B0503020204020204" pitchFamily="34" charset="-122"/>
              </a:rPr>
              <a:t>/</a:t>
            </a:r>
            <a:r>
              <a:rPr lang="zh-CN" altLang="en-US" sz="1000" dirty="0">
                <a:solidFill>
                  <a:prstClr val="black"/>
                </a:solidFill>
                <a:latin typeface="华文楷体" panose="02010600040101010101" pitchFamily="2" charset="-122"/>
                <a:cs typeface="微软雅黑" panose="020B0503020204020204" pitchFamily="34" charset="-122"/>
              </a:rPr>
              <a:t>库存管理</a:t>
            </a:r>
            <a:r>
              <a:rPr lang="en-US" altLang="zh-CN" sz="1000" dirty="0">
                <a:solidFill>
                  <a:prstClr val="black"/>
                </a:solidFill>
                <a:latin typeface="华文楷体" panose="02010600040101010101" pitchFamily="2" charset="-122"/>
                <a:cs typeface="微软雅黑" panose="020B0503020204020204" pitchFamily="34" charset="-122"/>
              </a:rPr>
              <a:t>(MM)</a:t>
            </a:r>
            <a:endParaRPr lang="en-US" altLang="zh-CN" sz="1000" dirty="0">
              <a:solidFill>
                <a:prstClr val="black"/>
              </a:solidFill>
              <a:latin typeface="华文楷体" panose="02010600040101010101" pitchFamily="2" charset="-122"/>
              <a:cs typeface="微软雅黑" panose="020B0503020204020204" pitchFamily="34" charset="-122"/>
            </a:endParaRPr>
          </a:p>
        </p:txBody>
      </p:sp>
      <p:sp>
        <p:nvSpPr>
          <p:cNvPr id="1052276" name="Rounded Rectangle 101"/>
          <p:cNvSpPr/>
          <p:nvPr/>
        </p:nvSpPr>
        <p:spPr bwMode="auto">
          <a:xfrm>
            <a:off x="4414593" y="2957975"/>
            <a:ext cx="1724713"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华文楷体" panose="02010600040101010101" pitchFamily="2" charset="-122"/>
              </a:rPr>
              <a:t>生产管理</a:t>
            </a:r>
            <a:r>
              <a:rPr lang="en-US" altLang="zh-CN" sz="1000" dirty="0">
                <a:solidFill>
                  <a:prstClr val="black"/>
                </a:solidFill>
                <a:latin typeface="华文楷体" panose="02010600040101010101" pitchFamily="2" charset="-122"/>
                <a:cs typeface="华文楷体" panose="02010600040101010101" pitchFamily="2" charset="-122"/>
              </a:rPr>
              <a:t>(PP)</a:t>
            </a:r>
            <a:endParaRPr lang="en-US" altLang="zh-CN" sz="1000" dirty="0">
              <a:solidFill>
                <a:prstClr val="black"/>
              </a:solidFill>
              <a:latin typeface="华文楷体" panose="02010600040101010101" pitchFamily="2" charset="-122"/>
              <a:cs typeface="华文楷体" panose="02010600040101010101" pitchFamily="2" charset="-122"/>
            </a:endParaRPr>
          </a:p>
        </p:txBody>
      </p:sp>
      <p:sp>
        <p:nvSpPr>
          <p:cNvPr id="1052277" name="Rounded Rectangle 103"/>
          <p:cNvSpPr/>
          <p:nvPr/>
        </p:nvSpPr>
        <p:spPr bwMode="auto">
          <a:xfrm>
            <a:off x="2446353" y="2957975"/>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微软雅黑" panose="020B0503020204020204" pitchFamily="34" charset="-122"/>
              </a:rPr>
              <a:t>销售</a:t>
            </a:r>
            <a:r>
              <a:rPr lang="en-US" altLang="zh-CN" sz="1000" dirty="0">
                <a:solidFill>
                  <a:prstClr val="black"/>
                </a:solidFill>
                <a:latin typeface="华文楷体" panose="02010600040101010101" pitchFamily="2" charset="-122"/>
                <a:cs typeface="微软雅黑" panose="020B0503020204020204" pitchFamily="34" charset="-122"/>
              </a:rPr>
              <a:t>/</a:t>
            </a:r>
            <a:r>
              <a:rPr lang="zh-CN" altLang="en-US" sz="1000" dirty="0">
                <a:solidFill>
                  <a:prstClr val="black"/>
                </a:solidFill>
                <a:latin typeface="华文楷体" panose="02010600040101010101" pitchFamily="2" charset="-122"/>
                <a:cs typeface="微软雅黑" panose="020B0503020204020204" pitchFamily="34" charset="-122"/>
              </a:rPr>
              <a:t>客服管理</a:t>
            </a:r>
            <a:r>
              <a:rPr lang="en-US" altLang="zh-CN" sz="1000" dirty="0">
                <a:solidFill>
                  <a:prstClr val="black"/>
                </a:solidFill>
                <a:latin typeface="华文楷体" panose="02010600040101010101" pitchFamily="2" charset="-122"/>
                <a:cs typeface="微软雅黑" panose="020B0503020204020204" pitchFamily="34" charset="-122"/>
              </a:rPr>
              <a:t>(SD/CS)</a:t>
            </a:r>
            <a:endParaRPr lang="en-US" altLang="zh-CN" sz="1000" dirty="0">
              <a:solidFill>
                <a:prstClr val="black"/>
              </a:solidFill>
              <a:latin typeface="华文楷体" panose="02010600040101010101" pitchFamily="2" charset="-122"/>
              <a:cs typeface="微软雅黑" panose="020B0503020204020204" pitchFamily="34" charset="-122"/>
            </a:endParaRPr>
          </a:p>
        </p:txBody>
      </p:sp>
      <p:sp>
        <p:nvSpPr>
          <p:cNvPr id="1052278" name="Rounded Rectangle 104"/>
          <p:cNvSpPr/>
          <p:nvPr/>
        </p:nvSpPr>
        <p:spPr bwMode="auto">
          <a:xfrm>
            <a:off x="2446353" y="2665871"/>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微软雅黑" panose="020B0503020204020204" pitchFamily="34" charset="-122"/>
              </a:rPr>
              <a:t>财务会计</a:t>
            </a:r>
            <a:r>
              <a:rPr lang="en-US" altLang="zh-CN" sz="1000" dirty="0">
                <a:solidFill>
                  <a:prstClr val="black"/>
                </a:solidFill>
                <a:latin typeface="华文楷体" panose="02010600040101010101" pitchFamily="2" charset="-122"/>
                <a:cs typeface="微软雅黑" panose="020B0503020204020204" pitchFamily="34" charset="-122"/>
              </a:rPr>
              <a:t>/</a:t>
            </a:r>
            <a:r>
              <a:rPr lang="zh-CN" altLang="en-US" sz="1000" dirty="0">
                <a:solidFill>
                  <a:prstClr val="black"/>
                </a:solidFill>
                <a:latin typeface="华文楷体" panose="02010600040101010101" pitchFamily="2" charset="-122"/>
                <a:cs typeface="微软雅黑" panose="020B0503020204020204" pitchFamily="34" charset="-122"/>
              </a:rPr>
              <a:t>成本管理</a:t>
            </a:r>
            <a:r>
              <a:rPr lang="en-US" altLang="zh-CN" sz="1000" dirty="0">
                <a:solidFill>
                  <a:prstClr val="black"/>
                </a:solidFill>
                <a:latin typeface="华文楷体" panose="02010600040101010101" pitchFamily="2" charset="-122"/>
                <a:cs typeface="微软雅黑" panose="020B0503020204020204" pitchFamily="34" charset="-122"/>
              </a:rPr>
              <a:t>(FI/CO)</a:t>
            </a:r>
            <a:endParaRPr lang="en-US" altLang="zh-CN" sz="1000" dirty="0">
              <a:solidFill>
                <a:prstClr val="black"/>
              </a:solidFill>
              <a:latin typeface="华文楷体" panose="02010600040101010101" pitchFamily="2" charset="-122"/>
              <a:cs typeface="微软雅黑" panose="020B0503020204020204" pitchFamily="34" charset="-122"/>
            </a:endParaRPr>
          </a:p>
        </p:txBody>
      </p:sp>
      <p:sp>
        <p:nvSpPr>
          <p:cNvPr id="1052279" name="Rounded Rectangle 105"/>
          <p:cNvSpPr/>
          <p:nvPr/>
        </p:nvSpPr>
        <p:spPr bwMode="auto">
          <a:xfrm>
            <a:off x="4414593" y="2665871"/>
            <a:ext cx="1724713"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华文楷体" panose="02010600040101010101" pitchFamily="2" charset="-122"/>
              </a:rPr>
              <a:t>项目管理</a:t>
            </a:r>
            <a:r>
              <a:rPr lang="en-US" altLang="zh-CN" sz="1000" dirty="0">
                <a:solidFill>
                  <a:prstClr val="black"/>
                </a:solidFill>
                <a:latin typeface="华文楷体" panose="02010600040101010101" pitchFamily="2" charset="-122"/>
                <a:cs typeface="华文楷体" panose="02010600040101010101" pitchFamily="2" charset="-122"/>
              </a:rPr>
              <a:t>(PS)</a:t>
            </a:r>
            <a:endParaRPr lang="en-US" altLang="zh-CN" sz="1000" dirty="0">
              <a:solidFill>
                <a:prstClr val="black"/>
              </a:solidFill>
              <a:latin typeface="华文楷体" panose="02010600040101010101" pitchFamily="2" charset="-122"/>
              <a:cs typeface="华文楷体" panose="02010600040101010101" pitchFamily="2" charset="-122"/>
            </a:endParaRPr>
          </a:p>
        </p:txBody>
      </p:sp>
      <p:sp>
        <p:nvSpPr>
          <p:cNvPr id="1052280" name="Text Box 63"/>
          <p:cNvSpPr txBox="1">
            <a:spLocks noChangeArrowheads="1"/>
          </p:cNvSpPr>
          <p:nvPr/>
        </p:nvSpPr>
        <p:spPr bwMode="auto">
          <a:xfrm>
            <a:off x="1225025" y="2228723"/>
            <a:ext cx="1069355" cy="1727388"/>
          </a:xfrm>
          <a:prstGeom prst="rect">
            <a:avLst/>
          </a:prstGeom>
          <a:solidFill>
            <a:srgbClr val="00577A"/>
          </a:solidFill>
          <a:ln w="12700" algn="ctr">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63500" h="19050"/>
          </a:sp3d>
        </p:spPr>
        <p:txBody>
          <a:bodyPr wrap="none" anchor="ctr"/>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集团</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人力资本</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管理</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endParaRPr kumimoji="1" lang="en-US" altLang="en-US" sz="1600" dirty="0">
              <a:solidFill>
                <a:prstClr val="black"/>
              </a:solidFill>
              <a:cs typeface="Arial Unicode MS" panose="020B0604020202020204" pitchFamily="34" charset="-122"/>
            </a:endParaRPr>
          </a:p>
        </p:txBody>
      </p:sp>
      <p:sp>
        <p:nvSpPr>
          <p:cNvPr id="1052281" name="Rectangle 52"/>
          <p:cNvSpPr>
            <a:spLocks noChangeArrowheads="1"/>
          </p:cNvSpPr>
          <p:nvPr/>
        </p:nvSpPr>
        <p:spPr bwMode="auto">
          <a:xfrm flipH="1">
            <a:off x="779066" y="4515321"/>
            <a:ext cx="7099300" cy="354013"/>
          </a:xfrm>
          <a:prstGeom prst="rect">
            <a:avLst/>
          </a:prstGeom>
          <a:solidFill>
            <a:srgbClr val="007EB0"/>
          </a:solidFill>
          <a:ln w="3175" cap="rnd" algn="ctr">
            <a:noFill/>
            <a:prstDash val="sysDot"/>
            <a:miter lim="800000"/>
          </a:ln>
        </p:spPr>
        <p:txBody>
          <a:bodyPr wrap="none" lIns="180000" tIns="0" rIns="180000" bIns="36000" anchor="ctr"/>
          <a:p>
            <a:pPr algn="ctr" fontAlgn="base">
              <a:lnSpc>
                <a:spcPct val="90000"/>
              </a:lnSpc>
              <a:spcBef>
                <a:spcPct val="20000"/>
              </a:spcBef>
              <a:spcAft>
                <a:spcPct val="0"/>
              </a:spcAft>
              <a:buClr>
                <a:srgbClr val="1C1C1C"/>
              </a:buClr>
              <a:buFont typeface="Wingdings" panose="05000000000000000000" pitchFamily="2" charset="2"/>
              <a:buNone/>
            </a:pPr>
            <a:endParaRPr lang="en-US" altLang="zh-CN" sz="1000">
              <a:solidFill>
                <a:prstClr val="black"/>
              </a:solidFill>
              <a:effectLst>
                <a:outerShdw blurRad="38100" dist="38100" dir="2700000" algn="tl">
                  <a:srgbClr val="FFFFFF"/>
                </a:outerShdw>
              </a:effectLst>
              <a:latin typeface="华文楷体" panose="02010600040101010101" pitchFamily="2" charset="-122"/>
            </a:endParaRPr>
          </a:p>
        </p:txBody>
      </p:sp>
      <p:sp>
        <p:nvSpPr>
          <p:cNvPr id="1052282" name="Rectangle 81"/>
          <p:cNvSpPr>
            <a:spLocks noChangeArrowheads="1"/>
          </p:cNvSpPr>
          <p:nvPr/>
        </p:nvSpPr>
        <p:spPr bwMode="auto">
          <a:xfrm>
            <a:off x="779070" y="4894734"/>
            <a:ext cx="1785144"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dirty="0">
                <a:solidFill>
                  <a:prstClr val="black"/>
                </a:solidFill>
                <a:latin typeface="华文楷体" panose="02010600040101010101" pitchFamily="2" charset="-122"/>
                <a:cs typeface="微软雅黑" panose="020B0503020204020204" pitchFamily="34" charset="-122"/>
              </a:rPr>
              <a:t>主数据管理</a:t>
            </a:r>
            <a:endParaRPr lang="zh-CN" altLang="en-US" sz="1200" dirty="0">
              <a:solidFill>
                <a:prstClr val="black"/>
              </a:solidFill>
              <a:latin typeface="华文楷体" panose="02010600040101010101" pitchFamily="2" charset="-122"/>
              <a:cs typeface="微软雅黑" panose="020B0503020204020204" pitchFamily="34" charset="-122"/>
            </a:endParaRPr>
          </a:p>
        </p:txBody>
      </p:sp>
      <p:sp>
        <p:nvSpPr>
          <p:cNvPr id="1052283" name="Rectangle 82"/>
          <p:cNvSpPr>
            <a:spLocks noChangeArrowheads="1"/>
          </p:cNvSpPr>
          <p:nvPr/>
        </p:nvSpPr>
        <p:spPr bwMode="auto">
          <a:xfrm>
            <a:off x="6084623" y="4894734"/>
            <a:ext cx="1785144" cy="288925"/>
          </a:xfrm>
          <a:prstGeom prst="rect">
            <a:avLst/>
          </a:prstGeom>
          <a:solidFill>
            <a:srgbClr val="AFE8FF">
              <a:alpha val="70195"/>
            </a:srgbClr>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dirty="0">
                <a:solidFill>
                  <a:prstClr val="black"/>
                </a:solidFill>
                <a:latin typeface="华文楷体" panose="02010600040101010101" pitchFamily="2" charset="-122"/>
                <a:cs typeface="微软雅黑" panose="020B0503020204020204" pitchFamily="34" charset="-122"/>
              </a:rPr>
              <a:t>协同供应链管理</a:t>
            </a:r>
            <a:endParaRPr lang="zh-CN" altLang="en-US" sz="1200" dirty="0">
              <a:solidFill>
                <a:prstClr val="black"/>
              </a:solidFill>
              <a:latin typeface="华文楷体" panose="02010600040101010101" pitchFamily="2" charset="-122"/>
              <a:cs typeface="微软雅黑" panose="020B0503020204020204" pitchFamily="34" charset="-122"/>
            </a:endParaRPr>
          </a:p>
        </p:txBody>
      </p:sp>
      <p:sp>
        <p:nvSpPr>
          <p:cNvPr id="1052284" name="Rectangle 83"/>
          <p:cNvSpPr>
            <a:spLocks noChangeArrowheads="1"/>
          </p:cNvSpPr>
          <p:nvPr/>
        </p:nvSpPr>
        <p:spPr bwMode="auto">
          <a:xfrm>
            <a:off x="2596889" y="4894734"/>
            <a:ext cx="1785144"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a:solidFill>
                  <a:prstClr val="black"/>
                </a:solidFill>
                <a:latin typeface="华文楷体" panose="02010600040101010101" pitchFamily="2" charset="-122"/>
                <a:cs typeface="微软雅黑" panose="020B0503020204020204" pitchFamily="34" charset="-122"/>
              </a:rPr>
              <a:t>供应商关系管理</a:t>
            </a:r>
            <a:endParaRPr lang="zh-CN" altLang="en-US" sz="1200">
              <a:solidFill>
                <a:prstClr val="black"/>
              </a:solidFill>
              <a:latin typeface="华文楷体" panose="02010600040101010101" pitchFamily="2" charset="-122"/>
              <a:cs typeface="微软雅黑" panose="020B0503020204020204" pitchFamily="34" charset="-122"/>
            </a:endParaRPr>
          </a:p>
        </p:txBody>
      </p:sp>
      <p:sp>
        <p:nvSpPr>
          <p:cNvPr id="1052285" name="Rectangle 84"/>
          <p:cNvSpPr>
            <a:spLocks noChangeArrowheads="1"/>
          </p:cNvSpPr>
          <p:nvPr/>
        </p:nvSpPr>
        <p:spPr bwMode="auto">
          <a:xfrm>
            <a:off x="779066" y="5517034"/>
            <a:ext cx="7099300" cy="288925"/>
          </a:xfrm>
          <a:prstGeom prst="rect">
            <a:avLst/>
          </a:prstGeom>
          <a:solidFill>
            <a:srgbClr val="29C2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dirty="0">
                <a:solidFill>
                  <a:schemeClr val="bg1"/>
                </a:solidFill>
                <a:latin typeface="华文楷体" panose="02010600040101010101" pitchFamily="2" charset="-122"/>
                <a:cs typeface="微软雅黑" panose="020B0503020204020204" pitchFamily="34" charset="-122"/>
              </a:rPr>
              <a:t>办公自动化和工作流</a:t>
            </a:r>
            <a:endParaRPr lang="en-US" altLang="zh-CN" sz="1200" dirty="0">
              <a:solidFill>
                <a:schemeClr val="bg1"/>
              </a:solidFill>
              <a:latin typeface="华文楷体" panose="02010600040101010101" pitchFamily="2" charset="-122"/>
              <a:cs typeface="微软雅黑" panose="020B0503020204020204" pitchFamily="34" charset="-122"/>
            </a:endParaRPr>
          </a:p>
        </p:txBody>
      </p:sp>
      <p:sp>
        <p:nvSpPr>
          <p:cNvPr id="1052286" name="Rectangle 85"/>
          <p:cNvSpPr>
            <a:spLocks noChangeArrowheads="1"/>
          </p:cNvSpPr>
          <p:nvPr/>
        </p:nvSpPr>
        <p:spPr bwMode="auto">
          <a:xfrm>
            <a:off x="779066" y="5804371"/>
            <a:ext cx="7099300" cy="288925"/>
          </a:xfrm>
          <a:prstGeom prst="rect">
            <a:avLst/>
          </a:prstGeom>
          <a:solidFill>
            <a:srgbClr val="29C2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a:solidFill>
                  <a:schemeClr val="bg1"/>
                </a:solidFill>
                <a:latin typeface="华文楷体" panose="02010600040101010101" pitchFamily="2" charset="-122"/>
                <a:cs typeface="微软雅黑" panose="020B0503020204020204" pitchFamily="34" charset="-122"/>
              </a:rPr>
              <a:t>企业门户</a:t>
            </a:r>
            <a:endParaRPr lang="en-US" altLang="zh-CN" sz="1200">
              <a:solidFill>
                <a:schemeClr val="bg1"/>
              </a:solidFill>
              <a:latin typeface="华文楷体" panose="02010600040101010101" pitchFamily="2" charset="-122"/>
              <a:cs typeface="微软雅黑" panose="020B0503020204020204" pitchFamily="34" charset="-122"/>
            </a:endParaRPr>
          </a:p>
        </p:txBody>
      </p:sp>
      <p:sp>
        <p:nvSpPr>
          <p:cNvPr id="1052287" name="Rectangle 52"/>
          <p:cNvSpPr>
            <a:spLocks noChangeArrowheads="1"/>
          </p:cNvSpPr>
          <p:nvPr/>
        </p:nvSpPr>
        <p:spPr bwMode="auto">
          <a:xfrm rot="16200000" flipH="1">
            <a:off x="-392439" y="3298033"/>
            <a:ext cx="2695575" cy="383514"/>
          </a:xfrm>
          <a:prstGeom prst="rect">
            <a:avLst/>
          </a:prstGeom>
          <a:solidFill>
            <a:srgbClr val="007EB0"/>
          </a:solidFill>
          <a:ln w="3175" cap="rnd" algn="ctr">
            <a:noFill/>
            <a:prstDash val="sysDot"/>
            <a:miter lim="800000"/>
          </a:ln>
          <a:effectLst/>
        </p:spPr>
        <p:txBody>
          <a:bodyPr wrap="none" lIns="180000" tIns="0" rIns="180000" bIns="36000" anchor="ctr"/>
          <a:p>
            <a:pPr algn="ctr" fontAlgn="base">
              <a:lnSpc>
                <a:spcPct val="90000"/>
              </a:lnSpc>
              <a:spcBef>
                <a:spcPct val="20000"/>
              </a:spcBef>
              <a:spcAft>
                <a:spcPct val="0"/>
              </a:spcAft>
              <a:buClr>
                <a:srgbClr val="1C1C1C"/>
              </a:buClr>
              <a:buFont typeface="Wingdings" panose="05000000000000000000" pitchFamily="2" charset="2"/>
              <a:buNone/>
            </a:pPr>
            <a:r>
              <a:rPr lang="en-US" altLang="zh-CN" sz="1000" dirty="0">
                <a:solidFill>
                  <a:prstClr val="black"/>
                </a:solidFill>
                <a:effectLst>
                  <a:outerShdw blurRad="38100" dist="38100" dir="2700000" algn="tl">
                    <a:srgbClr val="FFFFFF"/>
                  </a:outerShdw>
                </a:effectLst>
                <a:latin typeface="华文楷体" panose="02010600040101010101" pitchFamily="2" charset="-122"/>
              </a:rPr>
              <a:t> </a:t>
            </a:r>
            <a:r>
              <a:rPr lang="en-US" altLang="zh-CN" sz="1000" dirty="0">
                <a:solidFill>
                  <a:schemeClr val="bg1"/>
                </a:solidFill>
                <a:effectLst>
                  <a:outerShdw blurRad="38100" dist="38100" dir="2700000" algn="tl">
                    <a:srgbClr val="FFFFFF"/>
                  </a:outerShdw>
                </a:effectLst>
                <a:latin typeface="华文楷体" panose="02010600040101010101" pitchFamily="2" charset="-122"/>
              </a:rPr>
              <a:t>NetWeaver / PI</a:t>
            </a:r>
            <a:endParaRPr lang="en-US" altLang="zh-CN" sz="1000" dirty="0">
              <a:solidFill>
                <a:schemeClr val="bg1"/>
              </a:solidFill>
              <a:effectLst>
                <a:outerShdw blurRad="38100" dist="38100" dir="2700000" algn="tl">
                  <a:srgbClr val="FFFFFF"/>
                </a:outerShdw>
              </a:effectLst>
              <a:latin typeface="华文楷体" panose="02010600040101010101" pitchFamily="2" charset="-122"/>
            </a:endParaRPr>
          </a:p>
        </p:txBody>
      </p:sp>
      <p:sp>
        <p:nvSpPr>
          <p:cNvPr id="1052288" name="Rectangle 29"/>
          <p:cNvSpPr>
            <a:spLocks noChangeArrowheads="1"/>
          </p:cNvSpPr>
          <p:nvPr/>
        </p:nvSpPr>
        <p:spPr bwMode="auto">
          <a:xfrm>
            <a:off x="6308196" y="1856252"/>
            <a:ext cx="928688" cy="215900"/>
          </a:xfrm>
          <a:prstGeom prst="rect">
            <a:avLst/>
          </a:prstGeom>
          <a:solidFill>
            <a:srgbClr val="29C2FF"/>
          </a:solidFill>
          <a:ln w="9525" algn="ctr">
            <a:solidFill>
              <a:schemeClr val="tx1"/>
            </a:solidFill>
            <a:miter lim="800000"/>
          </a:ln>
        </p:spPr>
        <p:txBody>
          <a:bodyPr wrap="none" lIns="0" tIns="0" rIns="0" bIns="0" anchor="ctr"/>
          <a:p>
            <a:pPr algn="ctr" fontAlgn="base">
              <a:lnSpc>
                <a:spcPct val="90000"/>
              </a:lnSpc>
              <a:spcBef>
                <a:spcPct val="0"/>
              </a:spcBef>
              <a:spcAft>
                <a:spcPct val="0"/>
              </a:spcAft>
            </a:pPr>
            <a:r>
              <a:rPr lang="zh-CN" altLang="en-US" sz="1200">
                <a:solidFill>
                  <a:srgbClr val="FFFFFF"/>
                </a:solidFill>
                <a:latin typeface="华文楷体" panose="02010600040101010101" pitchFamily="2" charset="-122"/>
                <a:cs typeface="微软雅黑" panose="020B0503020204020204" pitchFamily="34" charset="-122"/>
              </a:rPr>
              <a:t>管理驾驶舱</a:t>
            </a:r>
            <a:endParaRPr lang="zh-CN" altLang="en-US" sz="1200">
              <a:solidFill>
                <a:srgbClr val="FFFFFF"/>
              </a:solidFill>
              <a:latin typeface="华文楷体" panose="02010600040101010101" pitchFamily="2" charset="-122"/>
              <a:cs typeface="微软雅黑" panose="020B0503020204020204" pitchFamily="34" charset="-122"/>
            </a:endParaRPr>
          </a:p>
        </p:txBody>
      </p:sp>
      <p:sp>
        <p:nvSpPr>
          <p:cNvPr id="1052289" name="TextBox 59"/>
          <p:cNvSpPr txBox="1">
            <a:spLocks noChangeArrowheads="1"/>
          </p:cNvSpPr>
          <p:nvPr/>
        </p:nvSpPr>
        <p:spPr bwMode="auto">
          <a:xfrm>
            <a:off x="113510" y="999006"/>
            <a:ext cx="732631" cy="701041"/>
          </a:xfrm>
          <a:prstGeom prst="rect">
            <a:avLst/>
          </a:prstGeom>
          <a:noFill/>
          <a:ln w="9525">
            <a:noFill/>
            <a:miter lim="800000"/>
          </a:ln>
        </p:spPr>
        <p:txBody>
          <a:bodyPr>
            <a:spAutoFit/>
          </a:bodyPr>
          <a:p>
            <a:pPr fontAlgn="base">
              <a:spcBef>
                <a:spcPct val="0"/>
              </a:spcBef>
              <a:spcAft>
                <a:spcPct val="0"/>
              </a:spcAft>
            </a:pPr>
            <a:r>
              <a:rPr lang="zh-CN" altLang="en-US" sz="1400">
                <a:solidFill>
                  <a:prstClr val="black"/>
                </a:solidFill>
                <a:latin typeface="华文楷体" panose="02010600040101010101" pitchFamily="2" charset="-122"/>
                <a:cs typeface="微软雅黑" panose="020B0503020204020204" pitchFamily="34" charset="-122"/>
              </a:rPr>
              <a:t>集团管控和决策支持</a:t>
            </a:r>
            <a:endParaRPr lang="zh-CN" altLang="en-US" sz="1400">
              <a:solidFill>
                <a:prstClr val="black"/>
              </a:solidFill>
              <a:latin typeface="华文楷体" panose="02010600040101010101" pitchFamily="2" charset="-122"/>
              <a:cs typeface="微软雅黑" panose="020B0503020204020204" pitchFamily="34" charset="-122"/>
            </a:endParaRPr>
          </a:p>
        </p:txBody>
      </p:sp>
      <p:cxnSp>
        <p:nvCxnSpPr>
          <p:cNvPr id="3146308" name="Straight Connector 116"/>
          <p:cNvCxnSpPr/>
          <p:nvPr/>
        </p:nvCxnSpPr>
        <p:spPr bwMode="auto">
          <a:xfrm>
            <a:off x="232176" y="999009"/>
            <a:ext cx="4101703" cy="1587"/>
          </a:xfrm>
          <a:prstGeom prst="line">
            <a:avLst/>
          </a:prstGeom>
          <a:ln>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146309" name="Straight Connector 117"/>
          <p:cNvCxnSpPr/>
          <p:nvPr/>
        </p:nvCxnSpPr>
        <p:spPr bwMode="auto">
          <a:xfrm>
            <a:off x="232172" y="2142009"/>
            <a:ext cx="541734" cy="1587"/>
          </a:xfrm>
          <a:prstGeom prst="line">
            <a:avLst/>
          </a:prstGeom>
          <a:ln>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52290" name="TextBox 67"/>
          <p:cNvSpPr txBox="1">
            <a:spLocks noChangeArrowheads="1"/>
          </p:cNvSpPr>
          <p:nvPr/>
        </p:nvSpPr>
        <p:spPr bwMode="auto">
          <a:xfrm>
            <a:off x="116946" y="2713506"/>
            <a:ext cx="734352" cy="701041"/>
          </a:xfrm>
          <a:prstGeom prst="rect">
            <a:avLst/>
          </a:prstGeom>
          <a:noFill/>
          <a:ln w="9525">
            <a:noFill/>
            <a:miter lim="800000"/>
          </a:ln>
        </p:spPr>
        <p:txBody>
          <a:bodyPr>
            <a:spAutoFit/>
          </a:bodyPr>
          <a:p>
            <a:pPr fontAlgn="base">
              <a:spcBef>
                <a:spcPct val="0"/>
              </a:spcBef>
              <a:spcAft>
                <a:spcPct val="0"/>
              </a:spcAft>
            </a:pPr>
            <a:r>
              <a:rPr lang="zh-CN" altLang="en-US" sz="1400" dirty="0">
                <a:solidFill>
                  <a:prstClr val="black"/>
                </a:solidFill>
                <a:latin typeface="华文楷体" panose="02010600040101010101" pitchFamily="2" charset="-122"/>
                <a:cs typeface="微软雅黑" panose="020B0503020204020204" pitchFamily="34" charset="-122"/>
              </a:rPr>
              <a:t>一体化运营管理</a:t>
            </a:r>
            <a:endParaRPr lang="en-US" altLang="en-US" sz="1400" dirty="0">
              <a:solidFill>
                <a:prstClr val="black"/>
              </a:solidFill>
              <a:cs typeface="微软雅黑" panose="020B0503020204020204" pitchFamily="34" charset="-122"/>
            </a:endParaRPr>
          </a:p>
        </p:txBody>
      </p:sp>
      <p:cxnSp>
        <p:nvCxnSpPr>
          <p:cNvPr id="3146310" name="Straight Connector 120"/>
          <p:cNvCxnSpPr/>
          <p:nvPr/>
        </p:nvCxnSpPr>
        <p:spPr bwMode="auto">
          <a:xfrm>
            <a:off x="309566" y="4856627"/>
            <a:ext cx="541735" cy="0"/>
          </a:xfrm>
          <a:prstGeom prst="line">
            <a:avLst/>
          </a:prstGeom>
          <a:ln>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52291" name="TextBox 69"/>
          <p:cNvSpPr txBox="1">
            <a:spLocks noChangeArrowheads="1"/>
          </p:cNvSpPr>
          <p:nvPr/>
        </p:nvSpPr>
        <p:spPr bwMode="auto">
          <a:xfrm>
            <a:off x="110068" y="4889967"/>
            <a:ext cx="734352" cy="701041"/>
          </a:xfrm>
          <a:prstGeom prst="rect">
            <a:avLst/>
          </a:prstGeom>
          <a:noFill/>
          <a:ln w="9525">
            <a:noFill/>
            <a:miter lim="800000"/>
          </a:ln>
        </p:spPr>
        <p:txBody>
          <a:bodyPr>
            <a:spAutoFit/>
          </a:bodyPr>
          <a:p>
            <a:pPr fontAlgn="base">
              <a:spcBef>
                <a:spcPct val="0"/>
              </a:spcBef>
              <a:spcAft>
                <a:spcPct val="0"/>
              </a:spcAft>
            </a:pPr>
            <a:r>
              <a:rPr lang="zh-CN" altLang="en-US" sz="1400">
                <a:solidFill>
                  <a:prstClr val="black"/>
                </a:solidFill>
                <a:latin typeface="华文楷体" panose="02010600040101010101" pitchFamily="2" charset="-122"/>
                <a:cs typeface="微软雅黑" panose="020B0503020204020204" pitchFamily="34" charset="-122"/>
              </a:rPr>
              <a:t>共享服务和协同应用</a:t>
            </a:r>
            <a:endParaRPr lang="en-US" altLang="en-US" sz="1400">
              <a:solidFill>
                <a:prstClr val="black"/>
              </a:solidFill>
              <a:cs typeface="微软雅黑" panose="020B0503020204020204" pitchFamily="34" charset="-122"/>
            </a:endParaRPr>
          </a:p>
        </p:txBody>
      </p:sp>
      <p:cxnSp>
        <p:nvCxnSpPr>
          <p:cNvPr id="3146311" name="Straight Connector 122"/>
          <p:cNvCxnSpPr/>
          <p:nvPr/>
        </p:nvCxnSpPr>
        <p:spPr bwMode="auto">
          <a:xfrm>
            <a:off x="309566" y="6093289"/>
            <a:ext cx="541735" cy="0"/>
          </a:xfrm>
          <a:prstGeom prst="line">
            <a:avLst/>
          </a:prstGeom>
          <a:ln>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52292" name="Rectangle 83"/>
          <p:cNvSpPr>
            <a:spLocks noChangeArrowheads="1"/>
          </p:cNvSpPr>
          <p:nvPr/>
        </p:nvSpPr>
        <p:spPr bwMode="auto">
          <a:xfrm>
            <a:off x="4411266" y="4889971"/>
            <a:ext cx="1625203"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a:solidFill>
                  <a:prstClr val="black"/>
                </a:solidFill>
                <a:latin typeface="华文楷体" panose="02010600040101010101" pitchFamily="2" charset="-122"/>
                <a:cs typeface="微软雅黑" panose="020B0503020204020204" pitchFamily="34" charset="-122"/>
              </a:rPr>
              <a:t>客户关系管理</a:t>
            </a:r>
            <a:endParaRPr lang="zh-CN" altLang="en-US" sz="1200">
              <a:solidFill>
                <a:prstClr val="black"/>
              </a:solidFill>
              <a:latin typeface="华文楷体" panose="02010600040101010101" pitchFamily="2" charset="-122"/>
              <a:cs typeface="微软雅黑" panose="020B0503020204020204" pitchFamily="34" charset="-122"/>
            </a:endParaRPr>
          </a:p>
        </p:txBody>
      </p:sp>
      <p:sp>
        <p:nvSpPr>
          <p:cNvPr id="1052293" name="Text Box 63"/>
          <p:cNvSpPr txBox="1">
            <a:spLocks noChangeArrowheads="1"/>
          </p:cNvSpPr>
          <p:nvPr/>
        </p:nvSpPr>
        <p:spPr bwMode="auto">
          <a:xfrm>
            <a:off x="6348281" y="2241423"/>
            <a:ext cx="1069354" cy="1727388"/>
          </a:xfrm>
          <a:prstGeom prst="rect">
            <a:avLst/>
          </a:prstGeom>
          <a:solidFill>
            <a:srgbClr val="00577A"/>
          </a:solidFill>
          <a:ln w="12700" algn="ctr">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63500" h="19050"/>
          </a:sp3d>
        </p:spPr>
        <p:txBody>
          <a:bodyPr wrap="none" anchor="ctr"/>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集团</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金融业务</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r>
              <a:rPr kumimoji="1" lang="zh-CN" altLang="en-US" sz="1400" dirty="0">
                <a:solidFill>
                  <a:srgbClr val="FFFFFF"/>
                </a:solidFill>
                <a:latin typeface="华文楷体" panose="02010600040101010101" pitchFamily="2" charset="-122"/>
                <a:cs typeface="Arial Unicode MS" panose="020B0604020202020204" pitchFamily="34" charset="-122"/>
              </a:rPr>
              <a:t>管理</a:t>
            </a:r>
            <a:endParaRPr kumimoji="1" lang="zh-CN" altLang="en-US" sz="1400" dirty="0">
              <a:solidFill>
                <a:srgbClr val="FFFFFF"/>
              </a:solidFill>
              <a:latin typeface="华文楷体" panose="02010600040101010101" pitchFamily="2" charset="-122"/>
              <a:cs typeface="Arial Unicode MS" panose="020B0604020202020204" pitchFamily="34" charset="-122"/>
            </a:endParaRPr>
          </a:p>
          <a:p>
            <a:pPr algn="ctr" fontAlgn="base">
              <a:spcBef>
                <a:spcPct val="20000"/>
              </a:spcBef>
              <a:spcAft>
                <a:spcPct val="0"/>
              </a:spcAft>
              <a:buClr>
                <a:srgbClr val="B2B2B2"/>
              </a:buClr>
              <a:buSzPct val="80000"/>
              <a:buFont typeface="Wingdings" panose="05000000000000000000" pitchFamily="2" charset="2"/>
              <a:buNone/>
            </a:pPr>
            <a:endParaRPr kumimoji="1" lang="en-US" altLang="en-US" sz="1600" dirty="0">
              <a:solidFill>
                <a:prstClr val="black"/>
              </a:solidFill>
              <a:cs typeface="Arial Unicode MS" panose="020B0604020202020204" pitchFamily="34" charset="-122"/>
            </a:endParaRPr>
          </a:p>
        </p:txBody>
      </p:sp>
      <p:sp>
        <p:nvSpPr>
          <p:cNvPr id="1052294" name="Rectangle 81"/>
          <p:cNvSpPr>
            <a:spLocks noChangeArrowheads="1"/>
          </p:cNvSpPr>
          <p:nvPr/>
        </p:nvSpPr>
        <p:spPr bwMode="auto">
          <a:xfrm>
            <a:off x="777346" y="5163021"/>
            <a:ext cx="1785144"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dirty="0">
                <a:solidFill>
                  <a:prstClr val="black"/>
                </a:solidFill>
                <a:latin typeface="华文楷体" panose="02010600040101010101" pitchFamily="2" charset="-122"/>
                <a:cs typeface="微软雅黑" panose="020B0503020204020204" pitchFamily="34" charset="-122"/>
              </a:rPr>
              <a:t>财务共享服务</a:t>
            </a:r>
            <a:endParaRPr lang="zh-CN" altLang="en-US" sz="1200" dirty="0">
              <a:solidFill>
                <a:prstClr val="black"/>
              </a:solidFill>
              <a:latin typeface="华文楷体" panose="02010600040101010101" pitchFamily="2" charset="-122"/>
              <a:cs typeface="微软雅黑" panose="020B0503020204020204" pitchFamily="34" charset="-122"/>
            </a:endParaRPr>
          </a:p>
        </p:txBody>
      </p:sp>
      <p:sp>
        <p:nvSpPr>
          <p:cNvPr id="1052295" name="Rectangle 82"/>
          <p:cNvSpPr>
            <a:spLocks noChangeArrowheads="1"/>
          </p:cNvSpPr>
          <p:nvPr/>
        </p:nvSpPr>
        <p:spPr bwMode="auto">
          <a:xfrm>
            <a:off x="6082904" y="5163021"/>
            <a:ext cx="1785144" cy="288925"/>
          </a:xfrm>
          <a:prstGeom prst="rect">
            <a:avLst/>
          </a:prstGeom>
          <a:solidFill>
            <a:srgbClr val="AFE8FF">
              <a:alpha val="70195"/>
            </a:srgbClr>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en-US" altLang="zh-CN" sz="1200" dirty="0">
                <a:solidFill>
                  <a:prstClr val="black"/>
                </a:solidFill>
                <a:latin typeface="华文楷体" panose="02010600040101010101" pitchFamily="2" charset="-122"/>
                <a:cs typeface="微软雅黑" panose="020B0503020204020204" pitchFamily="34" charset="-122"/>
              </a:rPr>
              <a:t>IT</a:t>
            </a:r>
            <a:r>
              <a:rPr lang="zh-CN" altLang="en-US" sz="1200" dirty="0">
                <a:solidFill>
                  <a:prstClr val="black"/>
                </a:solidFill>
                <a:latin typeface="华文楷体" panose="02010600040101010101" pitchFamily="2" charset="-122"/>
                <a:cs typeface="微软雅黑" panose="020B0503020204020204" pitchFamily="34" charset="-122"/>
              </a:rPr>
              <a:t>服务</a:t>
            </a:r>
            <a:endParaRPr lang="zh-CN" altLang="en-US" sz="1200" dirty="0">
              <a:solidFill>
                <a:prstClr val="black"/>
              </a:solidFill>
              <a:latin typeface="华文楷体" panose="02010600040101010101" pitchFamily="2" charset="-122"/>
              <a:cs typeface="微软雅黑" panose="020B0503020204020204" pitchFamily="34" charset="-122"/>
            </a:endParaRPr>
          </a:p>
        </p:txBody>
      </p:sp>
      <p:sp>
        <p:nvSpPr>
          <p:cNvPr id="1052296" name="Rectangle 83"/>
          <p:cNvSpPr>
            <a:spLocks noChangeArrowheads="1"/>
          </p:cNvSpPr>
          <p:nvPr/>
        </p:nvSpPr>
        <p:spPr bwMode="auto">
          <a:xfrm>
            <a:off x="2595170" y="5163021"/>
            <a:ext cx="1785144"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a:solidFill>
                  <a:prstClr val="black"/>
                </a:solidFill>
                <a:latin typeface="华文楷体" panose="02010600040101010101" pitchFamily="2" charset="-122"/>
                <a:cs typeface="微软雅黑" panose="020B0503020204020204" pitchFamily="34" charset="-122"/>
              </a:rPr>
              <a:t>集中采购服务</a:t>
            </a:r>
            <a:endParaRPr lang="zh-CN" altLang="en-US" sz="1200">
              <a:solidFill>
                <a:prstClr val="black"/>
              </a:solidFill>
              <a:latin typeface="华文楷体" panose="02010600040101010101" pitchFamily="2" charset="-122"/>
              <a:cs typeface="微软雅黑" panose="020B0503020204020204" pitchFamily="34" charset="-122"/>
            </a:endParaRPr>
          </a:p>
        </p:txBody>
      </p:sp>
      <p:sp>
        <p:nvSpPr>
          <p:cNvPr id="1052297" name="Rectangle 83"/>
          <p:cNvSpPr>
            <a:spLocks noChangeArrowheads="1"/>
          </p:cNvSpPr>
          <p:nvPr/>
        </p:nvSpPr>
        <p:spPr bwMode="auto">
          <a:xfrm>
            <a:off x="4409546" y="5158259"/>
            <a:ext cx="1625204" cy="288925"/>
          </a:xfrm>
          <a:prstGeom prst="rect">
            <a:avLst/>
          </a:prstGeom>
          <a:solidFill>
            <a:srgbClr val="AFE8FF"/>
          </a:solidFill>
          <a:ln w="9525">
            <a:noFill/>
            <a:miter lim="800000"/>
          </a:ln>
          <a:effectLst>
            <a:prstShdw prst="shdw17" dist="17961" dir="2700000">
              <a:srgbClr val="5C993D"/>
            </a:prstShdw>
          </a:effectLst>
        </p:spPr>
        <p:txBody>
          <a:bodyPr wrap="none" anchor="ctr"/>
          <a:p>
            <a:pPr algn="ctr" fontAlgn="base">
              <a:spcBef>
                <a:spcPct val="0"/>
              </a:spcBef>
              <a:spcAft>
                <a:spcPct val="0"/>
              </a:spcAft>
            </a:pPr>
            <a:r>
              <a:rPr lang="zh-CN" altLang="en-US" sz="1200">
                <a:solidFill>
                  <a:prstClr val="black"/>
                </a:solidFill>
                <a:latin typeface="华文楷体" panose="02010600040101010101" pitchFamily="2" charset="-122"/>
                <a:cs typeface="微软雅黑" panose="020B0503020204020204" pitchFamily="34" charset="-122"/>
              </a:rPr>
              <a:t>人力资本服务</a:t>
            </a:r>
            <a:endParaRPr lang="zh-CN" altLang="en-US" sz="1200">
              <a:solidFill>
                <a:prstClr val="black"/>
              </a:solidFill>
              <a:latin typeface="华文楷体" panose="02010600040101010101" pitchFamily="2" charset="-122"/>
              <a:cs typeface="微软雅黑" panose="020B0503020204020204" pitchFamily="34" charset="-122"/>
            </a:endParaRPr>
          </a:p>
        </p:txBody>
      </p:sp>
      <p:sp>
        <p:nvSpPr>
          <p:cNvPr id="1052298" name="Rounded Rectangle 129"/>
          <p:cNvSpPr/>
          <p:nvPr/>
        </p:nvSpPr>
        <p:spPr bwMode="auto">
          <a:xfrm>
            <a:off x="2446353" y="3578696"/>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cs typeface="微软雅黑" panose="020B0503020204020204" pitchFamily="34" charset="-122"/>
              </a:rPr>
              <a:t>设备管理</a:t>
            </a:r>
            <a:r>
              <a:rPr lang="en-US" altLang="zh-CN" sz="1000" dirty="0">
                <a:solidFill>
                  <a:prstClr val="black"/>
                </a:solidFill>
                <a:latin typeface="华文楷体" panose="02010600040101010101" pitchFamily="2" charset="-122"/>
                <a:cs typeface="微软雅黑" panose="020B0503020204020204" pitchFamily="34" charset="-122"/>
              </a:rPr>
              <a:t>(PM)</a:t>
            </a:r>
            <a:endParaRPr lang="en-US" altLang="zh-CN" sz="1000" dirty="0">
              <a:solidFill>
                <a:prstClr val="black"/>
              </a:solidFill>
              <a:latin typeface="华文楷体" panose="02010600040101010101" pitchFamily="2" charset="-122"/>
              <a:cs typeface="微软雅黑" panose="020B0503020204020204" pitchFamily="34" charset="-122"/>
            </a:endParaRPr>
          </a:p>
        </p:txBody>
      </p:sp>
      <p:sp>
        <p:nvSpPr>
          <p:cNvPr id="1052299" name="Rounded Rectangle 130"/>
          <p:cNvSpPr/>
          <p:nvPr/>
        </p:nvSpPr>
        <p:spPr bwMode="auto">
          <a:xfrm>
            <a:off x="4415443" y="3581874"/>
            <a:ext cx="1723010" cy="252413"/>
          </a:xfrm>
          <a:prstGeom prst="roundRect">
            <a:avLst/>
          </a:prstGeom>
          <a:solidFill>
            <a:srgbClr val="AFE8FF"/>
          </a:solidFill>
          <a:scene3d>
            <a:camera prst="orthographicFront">
              <a:rot lat="0" lon="0" rev="0"/>
            </a:camera>
            <a:lightRig rig="threePt" dir="t">
              <a:rot lat="0" lon="0" rev="1200000"/>
            </a:lightRig>
          </a:scene3d>
          <a:sp3d>
            <a:bevelT w="38100" h="12700"/>
          </a:sp3d>
        </p:spPr>
        <p:style>
          <a:lnRef idx="0">
            <a:schemeClr val="accent5"/>
          </a:lnRef>
          <a:fillRef idx="3">
            <a:schemeClr val="accent5"/>
          </a:fillRef>
          <a:effectRef idx="3">
            <a:schemeClr val="accent5"/>
          </a:effectRef>
          <a:fontRef idx="minor">
            <a:schemeClr val="lt1"/>
          </a:fontRef>
        </p:style>
        <p:txBody>
          <a:bodyPr lIns="0" rIns="0" anchor="ctr"/>
          <a:p>
            <a:pPr algn="ctr" fontAlgn="base">
              <a:spcBef>
                <a:spcPct val="0"/>
              </a:spcBef>
              <a:spcAft>
                <a:spcPct val="0"/>
              </a:spcAft>
              <a:buSzPct val="75000"/>
            </a:pPr>
            <a:r>
              <a:rPr lang="zh-CN" altLang="en-US" sz="1000" dirty="0">
                <a:solidFill>
                  <a:prstClr val="black"/>
                </a:solidFill>
                <a:latin typeface="华文楷体" panose="02010600040101010101" pitchFamily="2" charset="-122"/>
              </a:rPr>
              <a:t>质量管理</a:t>
            </a:r>
            <a:r>
              <a:rPr lang="en-US" altLang="zh-CN" sz="1000" dirty="0">
                <a:solidFill>
                  <a:prstClr val="black"/>
                </a:solidFill>
                <a:latin typeface="华文楷体" panose="02010600040101010101" pitchFamily="2" charset="-122"/>
              </a:rPr>
              <a:t>(QM)</a:t>
            </a:r>
            <a:endParaRPr lang="en-US" altLang="zh-CN" sz="1000" dirty="0">
              <a:solidFill>
                <a:prstClr val="black"/>
              </a:solidFill>
              <a:latin typeface="华文楷体" panose="02010600040101010101" pitchFamily="2" charset="-122"/>
            </a:endParaRPr>
          </a:p>
        </p:txBody>
      </p:sp>
      <p:pic>
        <p:nvPicPr>
          <p:cNvPr id="2097335" name="Picture 139"/>
          <p:cNvPicPr>
            <a:picLocks noChangeAspect="1"/>
          </p:cNvPicPr>
          <p:nvPr/>
        </p:nvPicPr>
        <p:blipFill>
          <a:blip r:embed="rId1" cstate="print"/>
          <a:stretch>
            <a:fillRect/>
          </a:stretch>
        </p:blipFill>
        <p:spPr>
          <a:xfrm>
            <a:off x="7571778" y="90635"/>
            <a:ext cx="1920608" cy="556698"/>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594" name=""/>
        <p:cNvGrpSpPr/>
        <p:nvPr/>
      </p:nvGrpSpPr>
      <p:grpSpPr>
        <a:xfrm>
          <a:off x="0" y="0"/>
          <a:ext cx="0" cy="0"/>
          <a:chOff x="0" y="0"/>
          <a:chExt cx="0" cy="0"/>
        </a:xfrm>
      </p:grpSpPr>
      <p:sp>
        <p:nvSpPr>
          <p:cNvPr id="1052304" name="Rectangle 24"/>
          <p:cNvSpPr>
            <a:spLocks noChangeArrowheads="1"/>
          </p:cNvSpPr>
          <p:nvPr/>
        </p:nvSpPr>
        <p:spPr bwMode="auto">
          <a:xfrm>
            <a:off x="92460" y="1017353"/>
            <a:ext cx="6408712" cy="5184775"/>
          </a:xfrm>
          <a:prstGeom prst="roundRect">
            <a:avLst>
              <a:gd name="adj" fmla="val 1830"/>
            </a:avLst>
          </a:prstGeom>
          <a:solidFill>
            <a:sysClr val="window" lastClr="FFFFFF"/>
          </a:solidFill>
          <a:ln w="9525" algn="ctr">
            <a:solidFill>
              <a:sysClr val="window" lastClr="FFFFFF">
                <a:lumMod val="50000"/>
              </a:sysClr>
            </a:solidFill>
            <a:miter lim="800000"/>
          </a:ln>
          <a:effectLst>
            <a:outerShdw blurRad="50800" dist="38100" dir="2700000" algn="tl" rotWithShape="0">
              <a:prstClr val="black">
                <a:alpha val="40000"/>
              </a:prstClr>
            </a:outerShdw>
          </a:effectLst>
        </p:spPr>
        <p:txBody>
          <a:bodyPr wrap="none" anchor="ctr"/>
          <a:p>
            <a:pPr algn="ctr" eaLnBrk="0" hangingPunct="0"/>
            <a:endParaRPr lang="en-US" altLang="zh-CN" kern="0">
              <a:solidFill>
                <a:sysClr val="windowText" lastClr="000000"/>
              </a:solidFill>
              <a:latin typeface="华文楷体" panose="02010600040101010101" pitchFamily="2" charset="-122"/>
              <a:cs typeface="Arial" panose="020B0604020202020204"/>
            </a:endParaRPr>
          </a:p>
        </p:txBody>
      </p:sp>
      <p:sp>
        <p:nvSpPr>
          <p:cNvPr id="1052305" name="Rectangle 32"/>
          <p:cNvSpPr>
            <a:spLocks noChangeArrowheads="1"/>
          </p:cNvSpPr>
          <p:nvPr/>
        </p:nvSpPr>
        <p:spPr bwMode="auto">
          <a:xfrm>
            <a:off x="200472" y="2025659"/>
            <a:ext cx="6192688" cy="3276364"/>
          </a:xfrm>
          <a:prstGeom prst="rect">
            <a:avLst/>
          </a:prstGeom>
        </p:spPr>
        <p:style>
          <a:lnRef idx="1">
            <a:schemeClr val="accent5"/>
          </a:lnRef>
          <a:fillRef idx="2">
            <a:schemeClr val="accent5"/>
          </a:fillRef>
          <a:effectRef idx="1">
            <a:schemeClr val="accent5"/>
          </a:effectRef>
          <a:fontRef idx="minor">
            <a:schemeClr val="dk1"/>
          </a:fontRef>
        </p:style>
        <p:txBody>
          <a:bodyPr wrap="none" lIns="180000" tIns="36000" rIns="180000" bIns="36000"/>
          <a:p>
            <a:pPr algn="ctr">
              <a:lnSpc>
                <a:spcPct val="90000"/>
              </a:lnSpc>
              <a:spcBef>
                <a:spcPct val="20000"/>
              </a:spcBef>
              <a:buClr>
                <a:srgbClr val="1C1C1C"/>
              </a:buClr>
              <a:buFont typeface="Wingdings" panose="05000000000000000000" pitchFamily="2" charset="2"/>
              <a:buNone/>
            </a:pPr>
            <a:r>
              <a:rPr lang="en-US" altLang="zh-CN" sz="1000" kern="0" dirty="0">
                <a:solidFill>
                  <a:srgbClr val="000000"/>
                </a:solidFill>
                <a:latin typeface="华文楷体" panose="02010600040101010101" pitchFamily="2" charset="-122"/>
              </a:rPr>
              <a:t> </a:t>
            </a:r>
            <a:r>
              <a:rPr lang="zh-CN" altLang="en-US" sz="1000" kern="0" dirty="0">
                <a:solidFill>
                  <a:srgbClr val="000000"/>
                </a:solidFill>
                <a:latin typeface="华文楷体" panose="02010600040101010101" pitchFamily="2" charset="-122"/>
              </a:rPr>
              <a:t>核心系统</a:t>
            </a:r>
            <a:r>
              <a:rPr lang="en-US" altLang="zh-CN" sz="1000" kern="0" dirty="0">
                <a:solidFill>
                  <a:srgbClr val="000000"/>
                </a:solidFill>
                <a:latin typeface="华文楷体" panose="02010600040101010101" pitchFamily="2" charset="-122"/>
              </a:rPr>
              <a:t>(ECC 6.0)</a:t>
            </a:r>
            <a:endParaRPr lang="en-US" altLang="zh-CN" sz="1000" kern="0" dirty="0">
              <a:solidFill>
                <a:srgbClr val="000000"/>
              </a:solidFill>
              <a:latin typeface="华文楷体" panose="02010600040101010101" pitchFamily="2" charset="-122"/>
            </a:endParaRPr>
          </a:p>
        </p:txBody>
      </p:sp>
      <p:sp>
        <p:nvSpPr>
          <p:cNvPr id="1052306" name="Rectangle 69"/>
          <p:cNvSpPr>
            <a:spLocks noChangeArrowheads="1"/>
          </p:cNvSpPr>
          <p:nvPr/>
        </p:nvSpPr>
        <p:spPr bwMode="auto">
          <a:xfrm>
            <a:off x="308483" y="2277687"/>
            <a:ext cx="6048673" cy="315760"/>
          </a:xfrm>
          <a:prstGeom prst="rect">
            <a:avLst/>
          </a:prstGeom>
          <a:solidFill>
            <a:srgbClr val="EAF1FA"/>
          </a:solidFill>
          <a:ln w="3175" cap="rnd" algn="ctr">
            <a:no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endParaRPr lang="en-US" altLang="zh-CN" sz="1000" kern="0" dirty="0">
              <a:solidFill>
                <a:srgbClr val="000000"/>
              </a:solidFill>
              <a:latin typeface="华文楷体" panose="02010600040101010101" pitchFamily="2" charset="-122"/>
            </a:endParaRPr>
          </a:p>
        </p:txBody>
      </p:sp>
      <p:sp>
        <p:nvSpPr>
          <p:cNvPr id="1052307" name="Rectangle 32"/>
          <p:cNvSpPr>
            <a:spLocks noChangeArrowheads="1"/>
          </p:cNvSpPr>
          <p:nvPr/>
        </p:nvSpPr>
        <p:spPr bwMode="auto">
          <a:xfrm>
            <a:off x="200472" y="5374031"/>
            <a:ext cx="6192688" cy="792088"/>
          </a:xfrm>
          <a:prstGeom prst="rect">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lIns="180000" tIns="36000" rIns="180000" bIns="36000"/>
          <a:p>
            <a:pPr algn="ctr">
              <a:lnSpc>
                <a:spcPct val="90000"/>
              </a:lnSpc>
              <a:spcBef>
                <a:spcPct val="20000"/>
              </a:spcBef>
              <a:buClr>
                <a:srgbClr val="1C1C1C"/>
              </a:buClr>
              <a:buFont typeface="Wingdings" panose="05000000000000000000" pitchFamily="2" charset="2"/>
              <a:buNone/>
            </a:pPr>
            <a:endParaRPr lang="en-US" altLang="zh-CN" sz="1000" kern="0" dirty="0">
              <a:solidFill>
                <a:srgbClr val="000000"/>
              </a:solidFill>
              <a:latin typeface="华文楷体" panose="02010600040101010101" pitchFamily="2" charset="-122"/>
            </a:endParaRPr>
          </a:p>
        </p:txBody>
      </p:sp>
      <p:sp>
        <p:nvSpPr>
          <p:cNvPr id="1052308" name="Rectangle 6"/>
          <p:cNvSpPr>
            <a:spLocks noChangeArrowheads="1"/>
          </p:cNvSpPr>
          <p:nvPr/>
        </p:nvSpPr>
        <p:spPr bwMode="auto">
          <a:xfrm>
            <a:off x="4397192" y="3234430"/>
            <a:ext cx="340438" cy="146050"/>
          </a:xfrm>
          <a:prstGeom prst="rect">
            <a:avLst/>
          </a:prstGeom>
          <a:noFill/>
          <a:ln w="9525">
            <a:noFill/>
            <a:miter lim="800000"/>
          </a:ln>
        </p:spPr>
        <p:txBody>
          <a:bodyPr wrap="none" anchor="ctr"/>
          <a:p>
            <a:pPr algn="ctr">
              <a:lnSpc>
                <a:spcPct val="90000"/>
              </a:lnSpc>
            </a:pPr>
            <a:endParaRPr lang="zh-CN" altLang="en-US" sz="1200">
              <a:solidFill>
                <a:srgbClr val="000000"/>
              </a:solidFill>
              <a:latin typeface="华文楷体" panose="02010600040101010101" pitchFamily="2" charset="-122"/>
            </a:endParaRPr>
          </a:p>
        </p:txBody>
      </p:sp>
      <p:sp>
        <p:nvSpPr>
          <p:cNvPr id="1052309" name="Rectangle 21"/>
          <p:cNvSpPr>
            <a:spLocks noChangeArrowheads="1"/>
          </p:cNvSpPr>
          <p:nvPr/>
        </p:nvSpPr>
        <p:spPr bwMode="auto">
          <a:xfrm>
            <a:off x="200472" y="1449595"/>
            <a:ext cx="6192688" cy="540060"/>
          </a:xfrm>
          <a:prstGeom prst="rect">
            <a:avLst/>
          </a:prstGeom>
        </p:spPr>
        <p:style>
          <a:lnRef idx="1">
            <a:schemeClr val="accent5"/>
          </a:lnRef>
          <a:fillRef idx="2">
            <a:schemeClr val="accent5"/>
          </a:fillRef>
          <a:effectRef idx="1">
            <a:schemeClr val="accent5"/>
          </a:effectRef>
          <a:fontRef idx="minor">
            <a:schemeClr val="dk1"/>
          </a:fontRef>
        </p:style>
        <p:txBody>
          <a:bodyPr wrap="none" lIns="180000" tIns="36000" rIns="180000" bIns="3600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决策支持</a:t>
            </a:r>
            <a:endParaRPr lang="en-US" altLang="zh-CN" sz="1000" kern="0" dirty="0">
              <a:solidFill>
                <a:srgbClr val="000000"/>
              </a:solidFill>
              <a:latin typeface="华文楷体" panose="02010600040101010101" pitchFamily="2" charset="-122"/>
            </a:endParaRPr>
          </a:p>
        </p:txBody>
      </p:sp>
      <p:sp>
        <p:nvSpPr>
          <p:cNvPr id="1052310" name="Text Box 8"/>
          <p:cNvSpPr>
            <a:spLocks noChangeArrowheads="1"/>
          </p:cNvSpPr>
          <p:nvPr/>
        </p:nvSpPr>
        <p:spPr bwMode="auto">
          <a:xfrm>
            <a:off x="3224811" y="2637727"/>
            <a:ext cx="360040" cy="2556284"/>
          </a:xfrm>
          <a:prstGeom prst="roundRect">
            <a:avLst>
              <a:gd name="adj" fmla="val 16667"/>
            </a:avLst>
          </a:prstGeom>
        </p:spPr>
        <p:style>
          <a:lnRef idx="3">
            <a:schemeClr val="lt1"/>
          </a:lnRef>
          <a:fillRef idx="1">
            <a:schemeClr val="accent5"/>
          </a:fillRef>
          <a:effectRef idx="1">
            <a:schemeClr val="accent5"/>
          </a:effectRef>
          <a:fontRef idx="minor">
            <a:schemeClr val="lt1"/>
          </a:fontRef>
        </p:style>
        <p:txBody>
          <a:bodyPr lIns="90000" tIns="46800" rIns="90000" bIns="46800" anchor="ctr" anchorCtr="1"/>
          <a:p>
            <a:pPr algn="ctr">
              <a:lnSpc>
                <a:spcPct val="90000"/>
              </a:lnSpc>
              <a:spcBef>
                <a:spcPct val="50000"/>
              </a:spcBef>
            </a:pPr>
            <a:r>
              <a:rPr lang="zh-CN" altLang="en-US" sz="1200" kern="0" dirty="0">
                <a:solidFill>
                  <a:srgbClr val="FFFFFF"/>
                </a:solidFill>
                <a:latin typeface="华文楷体" panose="02010600040101010101" pitchFamily="2" charset="-122"/>
              </a:rPr>
              <a:t>总</a:t>
            </a:r>
            <a:endParaRPr lang="zh-CN" altLang="en-US" sz="1200" kern="0" dirty="0">
              <a:solidFill>
                <a:srgbClr val="FFFFFF"/>
              </a:solidFill>
              <a:latin typeface="华文楷体" panose="02010600040101010101" pitchFamily="2" charset="-122"/>
            </a:endParaRPr>
          </a:p>
          <a:p>
            <a:pPr algn="ctr">
              <a:lnSpc>
                <a:spcPct val="90000"/>
              </a:lnSpc>
              <a:spcBef>
                <a:spcPct val="50000"/>
              </a:spcBef>
            </a:pPr>
            <a:r>
              <a:rPr lang="zh-CN" altLang="en-US" sz="1200" kern="0" dirty="0">
                <a:solidFill>
                  <a:srgbClr val="FFFFFF"/>
                </a:solidFill>
                <a:latin typeface="华文楷体" panose="02010600040101010101" pitchFamily="2" charset="-122"/>
              </a:rPr>
              <a:t>分</a:t>
            </a:r>
            <a:endParaRPr lang="zh-CN" altLang="en-US" sz="1200" kern="0" dirty="0">
              <a:solidFill>
                <a:srgbClr val="FFFFFF"/>
              </a:solidFill>
              <a:latin typeface="华文楷体" panose="02010600040101010101" pitchFamily="2" charset="-122"/>
            </a:endParaRPr>
          </a:p>
          <a:p>
            <a:pPr algn="ctr">
              <a:lnSpc>
                <a:spcPct val="90000"/>
              </a:lnSpc>
              <a:spcBef>
                <a:spcPct val="50000"/>
              </a:spcBef>
            </a:pPr>
            <a:r>
              <a:rPr lang="zh-CN" altLang="en-US" sz="1200" kern="0" dirty="0">
                <a:solidFill>
                  <a:srgbClr val="FFFFFF"/>
                </a:solidFill>
                <a:latin typeface="华文楷体" panose="02010600040101010101" pitchFamily="2" charset="-122"/>
              </a:rPr>
              <a:t>类</a:t>
            </a:r>
            <a:endParaRPr lang="zh-CN" altLang="en-US" sz="1200" kern="0" dirty="0">
              <a:solidFill>
                <a:srgbClr val="FFFFFF"/>
              </a:solidFill>
              <a:latin typeface="华文楷体" panose="02010600040101010101" pitchFamily="2" charset="-122"/>
            </a:endParaRPr>
          </a:p>
          <a:p>
            <a:pPr algn="ctr">
              <a:lnSpc>
                <a:spcPct val="90000"/>
              </a:lnSpc>
              <a:spcBef>
                <a:spcPct val="50000"/>
              </a:spcBef>
            </a:pPr>
            <a:r>
              <a:rPr lang="zh-CN" altLang="en-US" sz="1200" kern="0" dirty="0">
                <a:solidFill>
                  <a:srgbClr val="FFFFFF"/>
                </a:solidFill>
                <a:latin typeface="华文楷体" panose="02010600040101010101" pitchFamily="2" charset="-122"/>
              </a:rPr>
              <a:t>账</a:t>
            </a:r>
            <a:endParaRPr lang="zh-CN" altLang="en-US" sz="1200" kern="0" dirty="0">
              <a:solidFill>
                <a:srgbClr val="FFFFFF"/>
              </a:solidFill>
              <a:latin typeface="华文楷体" panose="02010600040101010101" pitchFamily="2" charset="-122"/>
            </a:endParaRPr>
          </a:p>
        </p:txBody>
      </p:sp>
      <p:sp>
        <p:nvSpPr>
          <p:cNvPr id="1052311" name="AutoShape 34"/>
          <p:cNvSpPr>
            <a:spLocks noChangeArrowheads="1"/>
          </p:cNvSpPr>
          <p:nvPr/>
        </p:nvSpPr>
        <p:spPr bwMode="auto">
          <a:xfrm rot="10800000">
            <a:off x="3584849" y="2853751"/>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12" name="Rectangle 34"/>
          <p:cNvSpPr>
            <a:spLocks noChangeArrowheads="1"/>
          </p:cNvSpPr>
          <p:nvPr/>
        </p:nvSpPr>
        <p:spPr bwMode="auto">
          <a:xfrm>
            <a:off x="3944888" y="4797983"/>
            <a:ext cx="2376264" cy="183439"/>
          </a:xfrm>
          <a:prstGeom prst="rect">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buClr>
                <a:srgbClr val="1C1C1C"/>
              </a:buClr>
              <a:buFont typeface="Wingdings" panose="05000000000000000000" pitchFamily="2" charset="2"/>
              <a:buNone/>
            </a:pPr>
            <a:r>
              <a:rPr lang="zh-CN" altLang="en-US" sz="900" kern="0" dirty="0">
                <a:solidFill>
                  <a:srgbClr val="000000"/>
                </a:solidFill>
                <a:latin typeface="华文楷体" panose="02010600040101010101" pitchFamily="2" charset="-122"/>
              </a:rPr>
              <a:t>物资采购管理</a:t>
            </a:r>
            <a:endParaRPr lang="zh-CN" altLang="en-US" sz="900" kern="0" dirty="0">
              <a:solidFill>
                <a:srgbClr val="000000"/>
              </a:solidFill>
              <a:latin typeface="华文楷体" panose="02010600040101010101" pitchFamily="2" charset="-122"/>
            </a:endParaRPr>
          </a:p>
        </p:txBody>
      </p:sp>
      <p:sp>
        <p:nvSpPr>
          <p:cNvPr id="1052313" name="Rectangle 69"/>
          <p:cNvSpPr>
            <a:spLocks noChangeArrowheads="1"/>
          </p:cNvSpPr>
          <p:nvPr/>
        </p:nvSpPr>
        <p:spPr bwMode="auto">
          <a:xfrm>
            <a:off x="299173" y="3844675"/>
            <a:ext cx="2565596" cy="648072"/>
          </a:xfrm>
          <a:prstGeom prst="rect">
            <a:avLst/>
          </a:prstGeom>
          <a:solidFill>
            <a:srgbClr val="EAF1FA"/>
          </a:solidFill>
          <a:ln w="3175" cap="rnd" algn="ctr">
            <a:no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金融投资管理系统</a:t>
            </a:r>
            <a:endParaRPr lang="en-US" altLang="zh-CN" sz="1000" kern="0" dirty="0">
              <a:solidFill>
                <a:srgbClr val="000000"/>
              </a:solidFill>
              <a:latin typeface="华文楷体" panose="02010600040101010101" pitchFamily="2" charset="-122"/>
            </a:endParaRPr>
          </a:p>
        </p:txBody>
      </p:sp>
      <p:sp>
        <p:nvSpPr>
          <p:cNvPr id="1052314" name="Rectangle 34"/>
          <p:cNvSpPr>
            <a:spLocks noChangeArrowheads="1"/>
          </p:cNvSpPr>
          <p:nvPr/>
        </p:nvSpPr>
        <p:spPr bwMode="auto">
          <a:xfrm>
            <a:off x="3944888" y="3790607"/>
            <a:ext cx="2376264" cy="359288"/>
          </a:xfrm>
          <a:prstGeom prst="rect">
            <a:avLst/>
          </a:prstGeom>
          <a:solidFill>
            <a:srgbClr val="EAF1FA"/>
          </a:solidFill>
          <a:ln w="3175" cap="rnd" algn="ctr">
            <a:solidFill>
              <a:srgbClr val="FFFFFF"/>
            </a:solid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预算控制</a:t>
            </a:r>
            <a:endParaRPr lang="en-US" altLang="zh-CN" sz="1000" kern="0" dirty="0">
              <a:solidFill>
                <a:srgbClr val="000000"/>
              </a:solidFill>
              <a:latin typeface="华文楷体" panose="02010600040101010101" pitchFamily="2" charset="-122"/>
            </a:endParaRPr>
          </a:p>
        </p:txBody>
      </p:sp>
      <p:sp>
        <p:nvSpPr>
          <p:cNvPr id="1052315" name="Text Box 8"/>
          <p:cNvSpPr>
            <a:spLocks noChangeArrowheads="1"/>
          </p:cNvSpPr>
          <p:nvPr/>
        </p:nvSpPr>
        <p:spPr bwMode="auto">
          <a:xfrm>
            <a:off x="4022286" y="3925545"/>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a:solidFill>
                  <a:srgbClr val="000000"/>
                </a:solidFill>
                <a:latin typeface="华文楷体" panose="02010600040101010101" pitchFamily="2" charset="-122"/>
              </a:rPr>
              <a:t>承诺项目</a:t>
            </a:r>
            <a:endParaRPr lang="zh-CN" altLang="en-US" sz="900" kern="0">
              <a:solidFill>
                <a:srgbClr val="000000"/>
              </a:solidFill>
              <a:latin typeface="华文楷体" panose="02010600040101010101" pitchFamily="2" charset="-122"/>
            </a:endParaRPr>
          </a:p>
        </p:txBody>
      </p:sp>
      <p:sp>
        <p:nvSpPr>
          <p:cNvPr id="1052316" name="Text Box 8"/>
          <p:cNvSpPr>
            <a:spLocks noChangeArrowheads="1"/>
          </p:cNvSpPr>
          <p:nvPr/>
        </p:nvSpPr>
        <p:spPr bwMode="auto">
          <a:xfrm>
            <a:off x="5169029" y="3918677"/>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基金中心</a:t>
            </a:r>
            <a:endParaRPr lang="zh-CN" altLang="en-US" sz="900" kern="0" dirty="0">
              <a:solidFill>
                <a:srgbClr val="000000"/>
              </a:solidFill>
              <a:latin typeface="华文楷体" panose="02010600040101010101" pitchFamily="2" charset="-122"/>
            </a:endParaRPr>
          </a:p>
        </p:txBody>
      </p:sp>
      <p:sp>
        <p:nvSpPr>
          <p:cNvPr id="1052317" name="Rectangle 46"/>
          <p:cNvSpPr>
            <a:spLocks noChangeArrowheads="1"/>
          </p:cNvSpPr>
          <p:nvPr/>
        </p:nvSpPr>
        <p:spPr bwMode="auto">
          <a:xfrm>
            <a:off x="3944888" y="2617669"/>
            <a:ext cx="2376264" cy="560118"/>
          </a:xfrm>
          <a:prstGeom prst="rect">
            <a:avLst/>
          </a:prstGeom>
          <a:solidFill>
            <a:srgbClr val="EAF1FA"/>
          </a:solidFill>
          <a:ln w="3175" cap="rnd" algn="ctr">
            <a:solidFill>
              <a:srgbClr val="FFFFFF"/>
            </a:solid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财务会计</a:t>
            </a:r>
            <a:endParaRPr lang="en-US" altLang="zh-CN" sz="1000" kern="0" dirty="0">
              <a:solidFill>
                <a:srgbClr val="000000"/>
              </a:solidFill>
              <a:latin typeface="华文楷体" panose="02010600040101010101" pitchFamily="2" charset="-122"/>
            </a:endParaRPr>
          </a:p>
        </p:txBody>
      </p:sp>
      <p:sp>
        <p:nvSpPr>
          <p:cNvPr id="1052318" name="Text Box 8"/>
          <p:cNvSpPr>
            <a:spLocks noChangeArrowheads="1"/>
          </p:cNvSpPr>
          <p:nvPr/>
        </p:nvSpPr>
        <p:spPr bwMode="auto">
          <a:xfrm>
            <a:off x="4016904" y="2961783"/>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总分类帐</a:t>
            </a:r>
            <a:endParaRPr lang="zh-CN" altLang="en-US" sz="900" kern="0" dirty="0">
              <a:solidFill>
                <a:srgbClr val="000000"/>
              </a:solidFill>
              <a:latin typeface="华文楷体" panose="02010600040101010101" pitchFamily="2" charset="-122"/>
            </a:endParaRPr>
          </a:p>
        </p:txBody>
      </p:sp>
      <p:sp>
        <p:nvSpPr>
          <p:cNvPr id="1052319" name="Text Box 8"/>
          <p:cNvSpPr>
            <a:spLocks noChangeArrowheads="1"/>
          </p:cNvSpPr>
          <p:nvPr/>
        </p:nvSpPr>
        <p:spPr bwMode="auto">
          <a:xfrm>
            <a:off x="4024002" y="2746254"/>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应收账款</a:t>
            </a:r>
            <a:endParaRPr lang="zh-CN" altLang="en-US" sz="900" kern="0" dirty="0">
              <a:solidFill>
                <a:srgbClr val="000000"/>
              </a:solidFill>
              <a:latin typeface="华文楷体" panose="02010600040101010101" pitchFamily="2" charset="-122"/>
            </a:endParaRPr>
          </a:p>
        </p:txBody>
      </p:sp>
      <p:sp>
        <p:nvSpPr>
          <p:cNvPr id="1052320" name="Text Box 8"/>
          <p:cNvSpPr>
            <a:spLocks noChangeArrowheads="1"/>
          </p:cNvSpPr>
          <p:nvPr/>
        </p:nvSpPr>
        <p:spPr bwMode="auto">
          <a:xfrm>
            <a:off x="5169146" y="2746254"/>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应付账款</a:t>
            </a:r>
            <a:endParaRPr lang="zh-CN" altLang="en-US" sz="900" kern="0" dirty="0">
              <a:solidFill>
                <a:srgbClr val="000000"/>
              </a:solidFill>
              <a:latin typeface="华文楷体" panose="02010600040101010101" pitchFamily="2" charset="-122"/>
            </a:endParaRPr>
          </a:p>
        </p:txBody>
      </p:sp>
      <p:sp>
        <p:nvSpPr>
          <p:cNvPr id="1052321" name="Text Box 8"/>
          <p:cNvSpPr>
            <a:spLocks noChangeArrowheads="1"/>
          </p:cNvSpPr>
          <p:nvPr/>
        </p:nvSpPr>
        <p:spPr bwMode="auto">
          <a:xfrm>
            <a:off x="5162048" y="2960196"/>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固定资产</a:t>
            </a:r>
            <a:endParaRPr lang="zh-CN" altLang="en-US" sz="900" kern="0" dirty="0">
              <a:solidFill>
                <a:srgbClr val="000000"/>
              </a:solidFill>
              <a:latin typeface="华文楷体" panose="02010600040101010101" pitchFamily="2" charset="-122"/>
            </a:endParaRPr>
          </a:p>
        </p:txBody>
      </p:sp>
      <p:sp>
        <p:nvSpPr>
          <p:cNvPr id="1052322" name="Rectangle 46"/>
          <p:cNvSpPr>
            <a:spLocks noChangeArrowheads="1"/>
          </p:cNvSpPr>
          <p:nvPr/>
        </p:nvSpPr>
        <p:spPr bwMode="auto">
          <a:xfrm>
            <a:off x="3944888" y="3213793"/>
            <a:ext cx="2376264" cy="540811"/>
          </a:xfrm>
          <a:prstGeom prst="rect">
            <a:avLst/>
          </a:prstGeom>
          <a:solidFill>
            <a:srgbClr val="EAF1FA"/>
          </a:solidFill>
          <a:ln w="3175" cap="rnd" algn="ctr">
            <a:solidFill>
              <a:srgbClr val="FFFFFF"/>
            </a:solid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管理会计</a:t>
            </a:r>
            <a:endParaRPr lang="en-US" altLang="zh-CN" sz="1000" kern="0" dirty="0">
              <a:solidFill>
                <a:srgbClr val="000000"/>
              </a:solidFill>
              <a:latin typeface="华文楷体" panose="02010600040101010101" pitchFamily="2" charset="-122"/>
            </a:endParaRPr>
          </a:p>
        </p:txBody>
      </p:sp>
      <p:sp>
        <p:nvSpPr>
          <p:cNvPr id="1052323" name="Text Box 8"/>
          <p:cNvSpPr>
            <a:spLocks noChangeArrowheads="1"/>
          </p:cNvSpPr>
          <p:nvPr/>
        </p:nvSpPr>
        <p:spPr bwMode="auto">
          <a:xfrm>
            <a:off x="4022286" y="3345555"/>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a:solidFill>
                  <a:srgbClr val="000000"/>
                </a:solidFill>
                <a:latin typeface="华文楷体" panose="02010600040101010101" pitchFamily="2" charset="-122"/>
              </a:rPr>
              <a:t>利润中心</a:t>
            </a:r>
            <a:endParaRPr lang="zh-CN" altLang="en-US" sz="900" kern="0">
              <a:solidFill>
                <a:srgbClr val="000000"/>
              </a:solidFill>
              <a:latin typeface="华文楷体" panose="02010600040101010101" pitchFamily="2" charset="-122"/>
            </a:endParaRPr>
          </a:p>
        </p:txBody>
      </p:sp>
      <p:sp>
        <p:nvSpPr>
          <p:cNvPr id="1052324" name="Text Box 8"/>
          <p:cNvSpPr>
            <a:spLocks noChangeArrowheads="1"/>
          </p:cNvSpPr>
          <p:nvPr/>
        </p:nvSpPr>
        <p:spPr bwMode="auto">
          <a:xfrm>
            <a:off x="5169146" y="3347143"/>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成本中心</a:t>
            </a:r>
            <a:endParaRPr lang="zh-CN" altLang="en-US" sz="900" kern="0" dirty="0">
              <a:solidFill>
                <a:srgbClr val="000000"/>
              </a:solidFill>
              <a:latin typeface="华文楷体" panose="02010600040101010101" pitchFamily="2" charset="-122"/>
            </a:endParaRPr>
          </a:p>
        </p:txBody>
      </p:sp>
      <p:sp>
        <p:nvSpPr>
          <p:cNvPr id="1052325" name="Text Box 8"/>
          <p:cNvSpPr>
            <a:spLocks noChangeArrowheads="1"/>
          </p:cNvSpPr>
          <p:nvPr/>
        </p:nvSpPr>
        <p:spPr bwMode="auto">
          <a:xfrm>
            <a:off x="4022286" y="3538579"/>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内部订单</a:t>
            </a:r>
            <a:endParaRPr lang="zh-CN" altLang="en-US" sz="900" kern="0" dirty="0">
              <a:solidFill>
                <a:srgbClr val="000000"/>
              </a:solidFill>
              <a:latin typeface="华文楷体" panose="02010600040101010101" pitchFamily="2" charset="-122"/>
            </a:endParaRPr>
          </a:p>
        </p:txBody>
      </p:sp>
      <p:sp>
        <p:nvSpPr>
          <p:cNvPr id="1052326" name="Text Box 8"/>
          <p:cNvSpPr>
            <a:spLocks noChangeArrowheads="1"/>
          </p:cNvSpPr>
          <p:nvPr/>
        </p:nvSpPr>
        <p:spPr bwMode="auto">
          <a:xfrm>
            <a:off x="5169146" y="3538579"/>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成本要素</a:t>
            </a:r>
            <a:endParaRPr lang="zh-CN" altLang="en-US" sz="900" kern="0" dirty="0">
              <a:solidFill>
                <a:srgbClr val="000000"/>
              </a:solidFill>
              <a:latin typeface="华文楷体" panose="02010600040101010101" pitchFamily="2" charset="-122"/>
            </a:endParaRPr>
          </a:p>
        </p:txBody>
      </p:sp>
      <p:sp>
        <p:nvSpPr>
          <p:cNvPr id="1052327" name="Rectangle 69"/>
          <p:cNvSpPr>
            <a:spLocks noChangeArrowheads="1"/>
          </p:cNvSpPr>
          <p:nvPr/>
        </p:nvSpPr>
        <p:spPr bwMode="auto">
          <a:xfrm>
            <a:off x="299173" y="2654915"/>
            <a:ext cx="2565596" cy="423772"/>
          </a:xfrm>
          <a:prstGeom prst="rect">
            <a:avLst/>
          </a:prstGeom>
          <a:solidFill>
            <a:srgbClr val="EAF1FA"/>
          </a:solidFill>
          <a:ln w="3175" cap="rnd" algn="ctr">
            <a:no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资金管理系统</a:t>
            </a:r>
            <a:endParaRPr lang="en-US" altLang="zh-CN" sz="1000" kern="0" dirty="0">
              <a:solidFill>
                <a:srgbClr val="000000"/>
              </a:solidFill>
              <a:latin typeface="华文楷体" panose="02010600040101010101" pitchFamily="2" charset="-122"/>
            </a:endParaRPr>
          </a:p>
        </p:txBody>
      </p:sp>
      <p:sp>
        <p:nvSpPr>
          <p:cNvPr id="1052328" name="Rectangle 69"/>
          <p:cNvSpPr>
            <a:spLocks noChangeArrowheads="1"/>
          </p:cNvSpPr>
          <p:nvPr/>
        </p:nvSpPr>
        <p:spPr bwMode="auto">
          <a:xfrm>
            <a:off x="299173" y="3160599"/>
            <a:ext cx="2565596" cy="612068"/>
          </a:xfrm>
          <a:prstGeom prst="rect">
            <a:avLst/>
          </a:prstGeom>
          <a:solidFill>
            <a:srgbClr val="EAF1FA"/>
          </a:solidFill>
          <a:ln w="3175" cap="rnd" algn="ctr">
            <a:no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贷款管理系统</a:t>
            </a:r>
            <a:endParaRPr lang="en-US" altLang="zh-CN" sz="1000" kern="0" dirty="0">
              <a:solidFill>
                <a:srgbClr val="000000"/>
              </a:solidFill>
              <a:latin typeface="华文楷体" panose="02010600040101010101" pitchFamily="2" charset="-122"/>
            </a:endParaRPr>
          </a:p>
        </p:txBody>
      </p:sp>
      <p:sp>
        <p:nvSpPr>
          <p:cNvPr id="1052329" name="Text Box 8"/>
          <p:cNvSpPr>
            <a:spLocks noChangeArrowheads="1"/>
          </p:cNvSpPr>
          <p:nvPr/>
        </p:nvSpPr>
        <p:spPr bwMode="auto">
          <a:xfrm>
            <a:off x="380492" y="3321823"/>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授信管理</a:t>
            </a:r>
            <a:endParaRPr lang="zh-CN" altLang="en-US" sz="900" kern="0" dirty="0">
              <a:solidFill>
                <a:srgbClr val="000000"/>
              </a:solidFill>
              <a:latin typeface="华文楷体" panose="02010600040101010101" pitchFamily="2" charset="-122"/>
            </a:endParaRPr>
          </a:p>
        </p:txBody>
      </p:sp>
      <p:sp>
        <p:nvSpPr>
          <p:cNvPr id="1052330" name="Text Box 8"/>
          <p:cNvSpPr>
            <a:spLocks noChangeArrowheads="1"/>
          </p:cNvSpPr>
          <p:nvPr/>
        </p:nvSpPr>
        <p:spPr bwMode="auto">
          <a:xfrm>
            <a:off x="2036769" y="353782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800" kern="0" dirty="0">
                <a:solidFill>
                  <a:srgbClr val="000000"/>
                </a:solidFill>
                <a:latin typeface="华文楷体" panose="02010600040101010101" pitchFamily="2" charset="-122"/>
              </a:rPr>
              <a:t>贷款分类</a:t>
            </a:r>
            <a:endParaRPr lang="zh-CN" altLang="en-US" sz="800" kern="0" dirty="0">
              <a:solidFill>
                <a:srgbClr val="000000"/>
              </a:solidFill>
              <a:latin typeface="华文楷体" panose="02010600040101010101" pitchFamily="2" charset="-122"/>
            </a:endParaRPr>
          </a:p>
        </p:txBody>
      </p:sp>
      <p:sp>
        <p:nvSpPr>
          <p:cNvPr id="1052331" name="Text Box 8"/>
          <p:cNvSpPr>
            <a:spLocks noChangeArrowheads="1"/>
          </p:cNvSpPr>
          <p:nvPr/>
        </p:nvSpPr>
        <p:spPr bwMode="auto">
          <a:xfrm>
            <a:off x="2361143" y="2313691"/>
            <a:ext cx="1944001" cy="216000"/>
          </a:xfrm>
          <a:prstGeom prst="roundRect">
            <a:avLst>
              <a:gd name="adj" fmla="val 16667"/>
            </a:avLst>
          </a:prstGeom>
        </p:spPr>
        <p:style>
          <a:lnRef idx="1">
            <a:schemeClr val="accent6"/>
          </a:lnRef>
          <a:fillRef idx="2">
            <a:schemeClr val="accent6"/>
          </a:fillRef>
          <a:effectRef idx="1">
            <a:schemeClr val="accent6"/>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合并处理</a:t>
            </a:r>
            <a:endParaRPr lang="zh-CN" altLang="en-US" sz="900" kern="0" dirty="0">
              <a:solidFill>
                <a:srgbClr val="000000"/>
              </a:solidFill>
              <a:latin typeface="华文楷体" panose="02010600040101010101" pitchFamily="2" charset="-122"/>
            </a:endParaRPr>
          </a:p>
        </p:txBody>
      </p:sp>
      <p:sp>
        <p:nvSpPr>
          <p:cNvPr id="1052332" name="Rectangle 69"/>
          <p:cNvSpPr>
            <a:spLocks noChangeArrowheads="1"/>
          </p:cNvSpPr>
          <p:nvPr/>
        </p:nvSpPr>
        <p:spPr bwMode="auto">
          <a:xfrm>
            <a:off x="272483" y="1629615"/>
            <a:ext cx="6048673" cy="288032"/>
          </a:xfrm>
          <a:prstGeom prst="rect">
            <a:avLst/>
          </a:prstGeom>
          <a:solidFill>
            <a:srgbClr val="EAF1FA"/>
          </a:solidFill>
          <a:ln w="3175" cap="rnd" algn="ctr">
            <a:solidFill>
              <a:srgbClr val="FFFFFF"/>
            </a:solidFill>
            <a:prstDash val="sysDot"/>
            <a:miter lim="800000"/>
          </a:ln>
          <a:effectLst/>
        </p:spPr>
        <p:txBody>
          <a:bodyPr wrap="none" lIns="0" tIns="0" rIns="0" bIns="0"/>
          <a:p>
            <a:pPr algn="ctr">
              <a:lnSpc>
                <a:spcPct val="90000"/>
              </a:lnSpc>
              <a:spcBef>
                <a:spcPct val="20000"/>
              </a:spcBef>
              <a:buClr>
                <a:srgbClr val="1C1C1C"/>
              </a:buClr>
              <a:buFont typeface="Wingdings" panose="05000000000000000000" pitchFamily="2" charset="2"/>
              <a:buNone/>
            </a:pPr>
            <a:endParaRPr lang="zh-CN" altLang="en-US" sz="300" kern="0" dirty="0">
              <a:solidFill>
                <a:srgbClr val="000000"/>
              </a:solidFill>
              <a:latin typeface="华文楷体" panose="02010600040101010101" pitchFamily="2" charset="-122"/>
            </a:endParaRPr>
          </a:p>
        </p:txBody>
      </p:sp>
      <p:sp>
        <p:nvSpPr>
          <p:cNvPr id="1052333" name="AutoShape 84"/>
          <p:cNvSpPr>
            <a:spLocks noChangeArrowheads="1"/>
          </p:cNvSpPr>
          <p:nvPr/>
        </p:nvSpPr>
        <p:spPr bwMode="auto">
          <a:xfrm>
            <a:off x="3592330" y="4005879"/>
            <a:ext cx="350838" cy="107950"/>
          </a:xfrm>
          <a:prstGeom prst="leftRightArrow">
            <a:avLst>
              <a:gd name="adj1" fmla="val 50000"/>
              <a:gd name="adj2" fmla="val 60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34" name="AutoShape 87"/>
          <p:cNvSpPr>
            <a:spLocks noChangeArrowheads="1"/>
          </p:cNvSpPr>
          <p:nvPr/>
        </p:nvSpPr>
        <p:spPr bwMode="auto">
          <a:xfrm>
            <a:off x="3594050" y="3501885"/>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35" name="AutoShape 88"/>
          <p:cNvSpPr>
            <a:spLocks noChangeArrowheads="1"/>
          </p:cNvSpPr>
          <p:nvPr/>
        </p:nvSpPr>
        <p:spPr bwMode="auto">
          <a:xfrm>
            <a:off x="2864768" y="2870815"/>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36" name="AutoShape 89"/>
          <p:cNvSpPr>
            <a:spLocks noChangeArrowheads="1"/>
          </p:cNvSpPr>
          <p:nvPr/>
        </p:nvSpPr>
        <p:spPr bwMode="auto">
          <a:xfrm>
            <a:off x="2864768" y="3465819"/>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37" name="AutoShape 90"/>
          <p:cNvSpPr>
            <a:spLocks noChangeArrowheads="1"/>
          </p:cNvSpPr>
          <p:nvPr/>
        </p:nvSpPr>
        <p:spPr bwMode="auto">
          <a:xfrm>
            <a:off x="2864768" y="4185899"/>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38" name="Rectangle 34"/>
          <p:cNvSpPr>
            <a:spLocks noChangeArrowheads="1"/>
          </p:cNvSpPr>
          <p:nvPr/>
        </p:nvSpPr>
        <p:spPr bwMode="auto">
          <a:xfrm>
            <a:off x="3953486" y="4185900"/>
            <a:ext cx="2367666" cy="576064"/>
          </a:xfrm>
          <a:prstGeom prst="rect">
            <a:avLst/>
          </a:prstGeom>
          <a:solidFill>
            <a:srgbClr val="EAF1FA"/>
          </a:solidFill>
          <a:ln w="3175" cap="rnd" algn="ctr">
            <a:solidFill>
              <a:srgbClr val="FFFFFF"/>
            </a:solid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人力资本管理</a:t>
            </a:r>
            <a:endParaRPr lang="zh-CN" altLang="en-US" sz="1000" kern="0" dirty="0">
              <a:solidFill>
                <a:srgbClr val="000000"/>
              </a:solidFill>
              <a:latin typeface="华文楷体" panose="02010600040101010101" pitchFamily="2" charset="-122"/>
            </a:endParaRPr>
          </a:p>
        </p:txBody>
      </p:sp>
      <p:sp>
        <p:nvSpPr>
          <p:cNvPr id="1052339" name="AutoShape 94"/>
          <p:cNvSpPr>
            <a:spLocks noChangeArrowheads="1"/>
          </p:cNvSpPr>
          <p:nvPr/>
        </p:nvSpPr>
        <p:spPr bwMode="auto">
          <a:xfrm rot="10800000">
            <a:off x="3583733" y="4581943"/>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40" name="Rectangle 6"/>
          <p:cNvSpPr>
            <a:spLocks noChangeArrowheads="1"/>
          </p:cNvSpPr>
          <p:nvPr>
            <p:custDataLst>
              <p:tags r:id="rId1"/>
            </p:custDataLst>
          </p:nvPr>
        </p:nvSpPr>
        <p:spPr bwMode="auto">
          <a:xfrm>
            <a:off x="6573847" y="1016815"/>
            <a:ext cx="3222625" cy="5185308"/>
          </a:xfrm>
          <a:prstGeom prst="roundRect">
            <a:avLst>
              <a:gd name="adj" fmla="val 3532"/>
            </a:avLst>
          </a:prstGeom>
          <a:solidFill>
            <a:sysClr val="window" lastClr="FFFFFF"/>
          </a:solidFill>
          <a:ln w="9525">
            <a:solidFill>
              <a:schemeClr val="accent2"/>
            </a:solidFill>
            <a:miter lim="800000"/>
          </a:ln>
          <a:effectLst>
            <a:outerShdw blurRad="50800" dist="38100" dir="2700000" algn="tl" rotWithShape="0">
              <a:prstClr val="black">
                <a:alpha val="40000"/>
              </a:prstClr>
            </a:outerShdw>
          </a:effectLst>
        </p:spPr>
        <p:txBody>
          <a:bodyPr lIns="90000" tIns="396000" rIns="54000"/>
          <a:p>
            <a:pPr marL="176530" indent="-176530" eaLnBrk="0" hangingPunct="0">
              <a:spcBef>
                <a:spcPts val="100"/>
              </a:spcBef>
              <a:buSzPct val="70000"/>
            </a:pPr>
            <a:r>
              <a:rPr lang="zh-CN" altLang="en-US" sz="1200" kern="0" dirty="0">
                <a:solidFill>
                  <a:sysClr val="windowText" lastClr="000000"/>
                </a:solidFill>
                <a:latin typeface="华文楷体" panose="02010600040101010101" pitchFamily="2" charset="-122"/>
                <a:cs typeface="Arial" panose="020B0604020202020204"/>
              </a:rPr>
              <a:t>    </a:t>
            </a:r>
            <a:r>
              <a:rPr lang="zh-CN" altLang="en-US" sz="1400" b="1" kern="0" dirty="0">
                <a:solidFill>
                  <a:sysClr val="windowText" lastClr="000000"/>
                </a:solidFill>
                <a:latin typeface="华文楷体" panose="02010600040101010101" pitchFamily="2" charset="-122"/>
                <a:cs typeface="Arial" panose="020B0604020202020204"/>
              </a:rPr>
              <a:t>财务管理</a:t>
            </a:r>
            <a:endParaRPr lang="en-US" altLang="zh-CN" sz="1400" b="1"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buFont typeface="Arial" panose="020B0604020202020204" pitchFamily="34" charset="0"/>
              <a:buChar char="•"/>
            </a:pPr>
            <a:r>
              <a:rPr lang="zh-CN" altLang="en-US" sz="1200" kern="0" dirty="0">
                <a:solidFill>
                  <a:sysClr val="windowText" lastClr="000000"/>
                </a:solidFill>
                <a:latin typeface="华文楷体" panose="02010600040101010101" pitchFamily="2" charset="-122"/>
              </a:rPr>
              <a:t>一个平台，五大统一，三大集中</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endParaRPr lang="en-US" altLang="zh-CN" sz="200"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r>
              <a:rPr lang="zh-CN" altLang="en-US" sz="1200" kern="0" dirty="0">
                <a:solidFill>
                  <a:sysClr val="windowText" lastClr="000000"/>
                </a:solidFill>
                <a:latin typeface="华文楷体" panose="02010600040101010101" pitchFamily="2" charset="-122"/>
              </a:rPr>
              <a:t>多组织，多帐套核算架构</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endParaRPr lang="en-US" altLang="zh-CN" sz="2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buFont typeface="Arial" panose="020B0604020202020204" pitchFamily="34" charset="0"/>
              <a:buChar char="•"/>
            </a:pPr>
            <a:r>
              <a:rPr lang="zh-CN" altLang="en-US" sz="1200" kern="0" dirty="0">
                <a:solidFill>
                  <a:sysClr val="windowText" lastClr="000000"/>
                </a:solidFill>
                <a:latin typeface="华文楷体" panose="02010600040101010101" pitchFamily="2" charset="-122"/>
                <a:cs typeface="Arial" panose="020B0604020202020204"/>
              </a:rPr>
              <a:t>实现全集团资金，金融投资和风险控制的</a:t>
            </a:r>
            <a:endParaRPr lang="en-US" altLang="zh-CN" sz="12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pPr>
            <a:r>
              <a:rPr lang="zh-CN" altLang="en-US" sz="1200" kern="0" dirty="0">
                <a:solidFill>
                  <a:sysClr val="windowText" lastClr="000000"/>
                </a:solidFill>
                <a:latin typeface="华文楷体" panose="02010600040101010101" pitchFamily="2" charset="-122"/>
                <a:cs typeface="Arial" panose="020B0604020202020204"/>
              </a:rPr>
              <a:t>    统一资金管理平台</a:t>
            </a:r>
            <a:endParaRPr lang="en-US" altLang="zh-CN" sz="12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buFont typeface="Arial" panose="020B0604020202020204" pitchFamily="34" charset="0"/>
              <a:buChar char="•"/>
            </a:pPr>
            <a:r>
              <a:rPr lang="zh-CN" altLang="en-US" sz="1200" kern="0" dirty="0">
                <a:solidFill>
                  <a:sysClr val="windowText" lastClr="000000"/>
                </a:solidFill>
                <a:latin typeface="华文楷体" panose="02010600040101010101" pitchFamily="2" charset="-122"/>
                <a:cs typeface="Arial" panose="020B0604020202020204"/>
              </a:rPr>
              <a:t>从上到下三层项目投资管理</a:t>
            </a:r>
            <a:endParaRPr lang="en-US" altLang="zh-CN" sz="12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pPr>
            <a:r>
              <a:rPr lang="zh-CN" altLang="en-US" sz="1200" kern="0" dirty="0">
                <a:solidFill>
                  <a:sysClr val="windowText" lastClr="000000"/>
                </a:solidFill>
                <a:latin typeface="华文楷体" panose="02010600040101010101" pitchFamily="2" charset="-122"/>
              </a:rPr>
              <a:t>    构建多维度预算编制、预算控制和预算分析的全面预算平台</a:t>
            </a:r>
            <a:endParaRPr lang="zh-CN" altLang="en-US"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zh-CN" altLang="en-US" sz="1200" kern="0" dirty="0">
                <a:solidFill>
                  <a:sysClr val="windowText" lastClr="000000"/>
                </a:solidFill>
                <a:latin typeface="华文楷体" panose="02010600040101010101" pitchFamily="2" charset="-122"/>
              </a:rPr>
              <a:t>    打通现有业务系统的三层对接，实现合并报表的自动抽取</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5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pPr>
            <a:r>
              <a:rPr lang="zh-CN" altLang="en-US" sz="1200" kern="0" dirty="0">
                <a:solidFill>
                  <a:sysClr val="windowText" lastClr="000000"/>
                </a:solidFill>
                <a:latin typeface="华文楷体" panose="02010600040101010101" pitchFamily="2" charset="-122"/>
              </a:rPr>
              <a:t>    </a:t>
            </a:r>
            <a:r>
              <a:rPr lang="zh-CN" altLang="en-US" sz="1400" b="1" kern="0" dirty="0">
                <a:solidFill>
                  <a:sysClr val="windowText" lastClr="000000"/>
                </a:solidFill>
                <a:latin typeface="华文楷体" panose="02010600040101010101" pitchFamily="2" charset="-122"/>
              </a:rPr>
              <a:t>决策支持管理</a:t>
            </a:r>
            <a:endParaRPr lang="en-US" altLang="zh-CN" sz="1400" b="1"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en-US" altLang="zh-CN" sz="1600" kern="0" dirty="0">
                <a:solidFill>
                  <a:sysClr val="windowText" lastClr="000000"/>
                </a:solidFill>
                <a:latin typeface="华文楷体" panose="02010600040101010101" pitchFamily="2" charset="-122"/>
              </a:rPr>
              <a:t>    </a:t>
            </a:r>
            <a:r>
              <a:rPr lang="zh-CN" altLang="en-US" sz="1200" kern="0" dirty="0">
                <a:solidFill>
                  <a:sysClr val="windowText" lastClr="000000"/>
                </a:solidFill>
                <a:latin typeface="华文楷体" panose="02010600040101010101" pitchFamily="2" charset="-122"/>
              </a:rPr>
              <a:t>建立统一、业务指标清晰、美观易用的管 理驾驶舱</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en-US" altLang="zh-CN" sz="1200" kern="0" dirty="0">
                <a:solidFill>
                  <a:sysClr val="windowText" lastClr="000000"/>
                </a:solidFill>
                <a:latin typeface="华文楷体" panose="02010600040101010101" pitchFamily="2" charset="-122"/>
              </a:rPr>
              <a:t>     </a:t>
            </a:r>
            <a:r>
              <a:rPr lang="zh-CN" altLang="en-US" sz="1200" kern="0" dirty="0">
                <a:solidFill>
                  <a:sysClr val="windowText" lastClr="000000"/>
                </a:solidFill>
                <a:latin typeface="华文楷体" panose="02010600040101010101" pitchFamily="2" charset="-122"/>
              </a:rPr>
              <a:t>实现各类经营数据的透明化，规范化</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400"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zh-CN" altLang="en-US" sz="1400" b="1" kern="0" dirty="0">
                <a:solidFill>
                  <a:sysClr val="windowText" lastClr="000000"/>
                </a:solidFill>
                <a:latin typeface="华文楷体" panose="02010600040101010101" pitchFamily="2" charset="-122"/>
              </a:rPr>
              <a:t>   人力资本管理</a:t>
            </a:r>
            <a:endParaRPr lang="en-US" altLang="zh-CN" sz="1400" b="1"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r>
              <a:rPr lang="zh-CN" altLang="zh-CN" sz="1200" kern="0" dirty="0">
                <a:solidFill>
                  <a:sysClr val="windowText" lastClr="000000"/>
                </a:solidFill>
                <a:latin typeface="华文楷体" panose="02010600040101010101" pitchFamily="2" charset="-122"/>
              </a:rPr>
              <a:t>全方位实现上海电气组织多元化管理要求</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r>
              <a:rPr lang="zh-CN" altLang="zh-CN" sz="1200" kern="0" dirty="0">
                <a:solidFill>
                  <a:sysClr val="windowText" lastClr="000000"/>
                </a:solidFill>
                <a:latin typeface="华文楷体" panose="02010600040101010101" pitchFamily="2" charset="-122"/>
              </a:rPr>
              <a:t>打造全集团统一的人事信息管理范本</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buFont typeface="Arial" panose="020B0604020202020204" pitchFamily="34" charset="0"/>
              <a:buChar char="•"/>
            </a:pPr>
            <a:r>
              <a:rPr lang="zh-CN" altLang="zh-CN" sz="1200" kern="0" dirty="0">
                <a:solidFill>
                  <a:sysClr val="windowText" lastClr="000000"/>
                </a:solidFill>
                <a:latin typeface="华文楷体" panose="02010600040101010101" pitchFamily="2" charset="-122"/>
              </a:rPr>
              <a:t>实现薪资体系集团总体管控、产业集团细化管理</a:t>
            </a:r>
            <a:br>
              <a:rPr lang="en-US" altLang="zh-CN" sz="1200" kern="0" dirty="0">
                <a:solidFill>
                  <a:sysClr val="windowText" lastClr="000000"/>
                </a:solidFill>
                <a:latin typeface="华文楷体" panose="02010600040101010101" pitchFamily="2" charset="-122"/>
              </a:rPr>
            </a:br>
            <a:endParaRPr lang="en-US" altLang="zh-CN" sz="500"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zh-CN" altLang="en-US" sz="1400" b="1" kern="0" dirty="0">
                <a:solidFill>
                  <a:sysClr val="windowText" lastClr="000000"/>
                </a:solidFill>
                <a:latin typeface="华文楷体" panose="02010600040101010101" pitchFamily="2" charset="-122"/>
              </a:rPr>
              <a:t>    主数据管理</a:t>
            </a:r>
            <a:endParaRPr lang="en-US" altLang="zh-CN" sz="1400" b="1" kern="0" dirty="0">
              <a:solidFill>
                <a:sysClr val="windowText" lastClr="000000"/>
              </a:solidFill>
              <a:latin typeface="华文楷体" panose="02010600040101010101" pitchFamily="2" charset="-122"/>
            </a:endParaRPr>
          </a:p>
          <a:p>
            <a:pPr marL="176530" indent="-176530" eaLnBrk="0" hangingPunct="0">
              <a:spcBef>
                <a:spcPts val="100"/>
              </a:spcBef>
              <a:buSzPct val="70000"/>
            </a:pPr>
            <a:r>
              <a:rPr lang="en-US" altLang="zh-CN" sz="1200" kern="0" dirty="0">
                <a:solidFill>
                  <a:sysClr val="windowText" lastClr="000000"/>
                </a:solidFill>
                <a:latin typeface="华文楷体" panose="02010600040101010101" pitchFamily="2" charset="-122"/>
              </a:rPr>
              <a:t>     </a:t>
            </a:r>
            <a:r>
              <a:rPr lang="zh-CN" altLang="zh-CN" sz="1200" kern="0" dirty="0">
                <a:solidFill>
                  <a:sysClr val="windowText" lastClr="000000"/>
                </a:solidFill>
                <a:latin typeface="华文楷体" panose="02010600040101010101" pitchFamily="2" charset="-122"/>
              </a:rPr>
              <a:t>编制统一的数据标准和管理流程，实现数据在各级机构和部门的标准化共享</a:t>
            </a: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2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6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6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400" kern="0" dirty="0">
              <a:solidFill>
                <a:sysClr val="windowText" lastClr="000000"/>
              </a:solidFill>
              <a:latin typeface="华文楷体" panose="02010600040101010101" pitchFamily="2" charset="-122"/>
            </a:endParaRPr>
          </a:p>
          <a:p>
            <a:pPr marL="176530" indent="-176530" eaLnBrk="0" hangingPunct="0">
              <a:spcBef>
                <a:spcPts val="100"/>
              </a:spcBef>
              <a:buSzPct val="70000"/>
            </a:pPr>
            <a:endParaRPr lang="en-US" altLang="zh-CN" sz="1400" kern="0" dirty="0">
              <a:solidFill>
                <a:sysClr val="windowText" lastClr="000000"/>
              </a:solidFill>
              <a:latin typeface="华文楷体" panose="02010600040101010101" pitchFamily="2" charset="-122"/>
              <a:cs typeface="Arial" panose="020B0604020202020204"/>
            </a:endParaRPr>
          </a:p>
          <a:p>
            <a:pPr marL="176530" indent="-176530" eaLnBrk="0" hangingPunct="0">
              <a:spcBef>
                <a:spcPts val="100"/>
              </a:spcBef>
              <a:buSzPct val="70000"/>
            </a:pPr>
            <a:endParaRPr lang="en-US" altLang="zh-CN" sz="1400" kern="0" dirty="0">
              <a:solidFill>
                <a:sysClr val="windowText" lastClr="000000"/>
              </a:solidFill>
              <a:latin typeface="华文楷体" panose="02010600040101010101" pitchFamily="2" charset="-122"/>
              <a:cs typeface="Arial" panose="020B0604020202020204"/>
            </a:endParaRPr>
          </a:p>
        </p:txBody>
      </p:sp>
      <p:sp>
        <p:nvSpPr>
          <p:cNvPr id="1052341" name="Rectangle 7"/>
          <p:cNvSpPr>
            <a:spLocks noChangeArrowheads="1"/>
          </p:cNvSpPr>
          <p:nvPr>
            <p:custDataLst>
              <p:tags r:id="rId2"/>
            </p:custDataLst>
          </p:nvPr>
        </p:nvSpPr>
        <p:spPr bwMode="auto">
          <a:xfrm>
            <a:off x="6573847" y="1016732"/>
            <a:ext cx="3214687" cy="396875"/>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p:spPr>
        <p:txBody>
          <a:bodyPr lIns="90000" tIns="46800" rIns="90000" bIns="46800" anchor="ctr"/>
          <a:p>
            <a:pPr algn="ctr" defTabSz="228600" eaLnBrk="0" hangingPunct="0"/>
            <a:r>
              <a:rPr lang="zh-CN" altLang="en-US" sz="1400" kern="0" dirty="0">
                <a:solidFill>
                  <a:sysClr val="windowText" lastClr="000000"/>
                </a:solidFill>
                <a:latin typeface="华文楷体" panose="02010600040101010101" pitchFamily="2" charset="-122"/>
                <a:cs typeface="Arial" panose="020B0604020202020204"/>
              </a:rPr>
              <a:t>集团关键业务解决方案</a:t>
            </a:r>
            <a:endParaRPr lang="zh-CN" altLang="en-GB" sz="1400" kern="0" dirty="0">
              <a:solidFill>
                <a:sysClr val="windowText" lastClr="000000"/>
              </a:solidFill>
              <a:latin typeface="华文楷体" panose="02010600040101010101" pitchFamily="2" charset="-122"/>
              <a:cs typeface="Arial" panose="020B0604020202020204"/>
            </a:endParaRPr>
          </a:p>
        </p:txBody>
      </p:sp>
      <p:sp>
        <p:nvSpPr>
          <p:cNvPr id="1052342" name="Rectangle 7"/>
          <p:cNvSpPr>
            <a:spLocks noChangeArrowheads="1"/>
          </p:cNvSpPr>
          <p:nvPr>
            <p:custDataLst>
              <p:tags r:id="rId3"/>
            </p:custDataLst>
          </p:nvPr>
        </p:nvSpPr>
        <p:spPr bwMode="auto">
          <a:xfrm>
            <a:off x="92460" y="1016732"/>
            <a:ext cx="6409098" cy="396875"/>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p:spPr>
        <p:txBody>
          <a:bodyPr lIns="90000" tIns="46800" rIns="90000" bIns="46800" anchor="ctr"/>
          <a:p>
            <a:pPr algn="ctr" eaLnBrk="0" hangingPunct="0"/>
            <a:r>
              <a:rPr lang="zh-CN" altLang="en-US" sz="1400" kern="0" dirty="0">
                <a:solidFill>
                  <a:sysClr val="windowText" lastClr="000000"/>
                </a:solidFill>
                <a:latin typeface="华文楷体" panose="02010600040101010101" pitchFamily="2" charset="-122"/>
                <a:cs typeface="Arial" panose="020B0604020202020204"/>
              </a:rPr>
              <a:t>集团业务解决方案概览</a:t>
            </a:r>
            <a:endParaRPr lang="en-US" sz="1400" kern="0" dirty="0">
              <a:solidFill>
                <a:sysClr val="windowText" lastClr="000000"/>
              </a:solidFill>
              <a:cs typeface="Arial" panose="020B0604020202020204"/>
            </a:endParaRPr>
          </a:p>
        </p:txBody>
      </p:sp>
      <p:sp>
        <p:nvSpPr>
          <p:cNvPr id="1052343" name="Text Box 8"/>
          <p:cNvSpPr>
            <a:spLocks noChangeArrowheads="1"/>
          </p:cNvSpPr>
          <p:nvPr/>
        </p:nvSpPr>
        <p:spPr bwMode="auto">
          <a:xfrm>
            <a:off x="4040577" y="4329915"/>
            <a:ext cx="1080000" cy="18002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组织管理</a:t>
            </a:r>
            <a:endParaRPr lang="zh-CN" altLang="en-US" sz="900" kern="0" dirty="0">
              <a:solidFill>
                <a:srgbClr val="000000"/>
              </a:solidFill>
              <a:latin typeface="华文楷体" panose="02010600040101010101" pitchFamily="2" charset="-122"/>
            </a:endParaRPr>
          </a:p>
        </p:txBody>
      </p:sp>
      <p:sp>
        <p:nvSpPr>
          <p:cNvPr id="1052344" name="Text Box 8"/>
          <p:cNvSpPr>
            <a:spLocks noChangeArrowheads="1"/>
          </p:cNvSpPr>
          <p:nvPr/>
        </p:nvSpPr>
        <p:spPr bwMode="auto">
          <a:xfrm>
            <a:off x="5169029" y="4329914"/>
            <a:ext cx="1080000"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人事管理</a:t>
            </a:r>
            <a:endParaRPr lang="zh-CN" altLang="en-US" sz="900" kern="0" dirty="0">
              <a:solidFill>
                <a:srgbClr val="000000"/>
              </a:solidFill>
              <a:latin typeface="华文楷体" panose="02010600040101010101" pitchFamily="2" charset="-122"/>
            </a:endParaRPr>
          </a:p>
        </p:txBody>
      </p:sp>
      <p:sp>
        <p:nvSpPr>
          <p:cNvPr id="1052345" name="Text Box 8"/>
          <p:cNvSpPr>
            <a:spLocks noChangeArrowheads="1"/>
          </p:cNvSpPr>
          <p:nvPr/>
        </p:nvSpPr>
        <p:spPr bwMode="auto">
          <a:xfrm>
            <a:off x="4040582" y="4542520"/>
            <a:ext cx="2208571" cy="180000"/>
          </a:xfrm>
          <a:prstGeom prst="roundRect">
            <a:avLst>
              <a:gd name="adj" fmla="val 16667"/>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薪资管理</a:t>
            </a:r>
            <a:endParaRPr lang="zh-CN" altLang="en-US" sz="900" kern="0" dirty="0">
              <a:solidFill>
                <a:srgbClr val="000000"/>
              </a:solidFill>
              <a:latin typeface="华文楷体" panose="02010600040101010101" pitchFamily="2" charset="-122"/>
            </a:endParaRPr>
          </a:p>
        </p:txBody>
      </p:sp>
      <p:sp>
        <p:nvSpPr>
          <p:cNvPr id="1052346" name="Rectangle 69"/>
          <p:cNvSpPr>
            <a:spLocks noChangeArrowheads="1"/>
          </p:cNvSpPr>
          <p:nvPr/>
        </p:nvSpPr>
        <p:spPr bwMode="auto">
          <a:xfrm>
            <a:off x="299173" y="4564755"/>
            <a:ext cx="2565596" cy="629256"/>
          </a:xfrm>
          <a:prstGeom prst="rect">
            <a:avLst/>
          </a:prstGeom>
          <a:solidFill>
            <a:srgbClr val="EAF1FA"/>
          </a:solidFill>
          <a:ln w="3175" cap="rnd" algn="ctr">
            <a:noFill/>
            <a:prstDash val="sysDot"/>
            <a:miter lim="800000"/>
          </a:ln>
        </p:spPr>
        <p:txBody>
          <a:bodyPr wrap="none" lIns="0" tIns="0" rIns="0" bIns="0"/>
          <a:p>
            <a:pPr algn="ctr">
              <a:lnSpc>
                <a:spcPct val="90000"/>
              </a:lnSpc>
              <a:spcBef>
                <a:spcPct val="20000"/>
              </a:spcBef>
              <a:buClr>
                <a:srgbClr val="1C1C1C"/>
              </a:buClr>
              <a:buFont typeface="Wingdings" panose="05000000000000000000" pitchFamily="2" charset="2"/>
              <a:buNone/>
            </a:pPr>
            <a:r>
              <a:rPr lang="zh-CN" altLang="en-US" sz="1000" kern="0" dirty="0">
                <a:solidFill>
                  <a:srgbClr val="000000"/>
                </a:solidFill>
                <a:latin typeface="华文楷体" panose="02010600040101010101" pitchFamily="2" charset="-122"/>
              </a:rPr>
              <a:t>项目投资管理系统</a:t>
            </a:r>
            <a:endParaRPr lang="en-US" altLang="zh-CN" sz="1000" kern="0" dirty="0">
              <a:solidFill>
                <a:srgbClr val="000000"/>
              </a:solidFill>
              <a:latin typeface="华文楷体" panose="02010600040101010101" pitchFamily="2" charset="-122"/>
            </a:endParaRPr>
          </a:p>
        </p:txBody>
      </p:sp>
      <p:sp>
        <p:nvSpPr>
          <p:cNvPr id="1052347" name="AutoShape 90"/>
          <p:cNvSpPr>
            <a:spLocks noChangeArrowheads="1"/>
          </p:cNvSpPr>
          <p:nvPr/>
        </p:nvSpPr>
        <p:spPr bwMode="auto">
          <a:xfrm>
            <a:off x="2864768" y="4869975"/>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sp>
        <p:nvSpPr>
          <p:cNvPr id="1052348" name="Text Box 8"/>
          <p:cNvSpPr>
            <a:spLocks noChangeArrowheads="1"/>
          </p:cNvSpPr>
          <p:nvPr/>
        </p:nvSpPr>
        <p:spPr bwMode="auto">
          <a:xfrm>
            <a:off x="380929" y="2313716"/>
            <a:ext cx="1944001" cy="216000"/>
          </a:xfrm>
          <a:prstGeom prst="roundRect">
            <a:avLst>
              <a:gd name="adj" fmla="val 16667"/>
            </a:avLst>
          </a:prstGeom>
        </p:spPr>
        <p:style>
          <a:lnRef idx="1">
            <a:schemeClr val="accent6"/>
          </a:lnRef>
          <a:fillRef idx="2">
            <a:schemeClr val="accent6"/>
          </a:fillRef>
          <a:effectRef idx="1">
            <a:schemeClr val="accent6"/>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全面预算管理</a:t>
            </a:r>
            <a:endParaRPr lang="zh-CN" altLang="en-US" sz="900" kern="0" dirty="0">
              <a:solidFill>
                <a:srgbClr val="000000"/>
              </a:solidFill>
              <a:latin typeface="华文楷体" panose="02010600040101010101" pitchFamily="2" charset="-122"/>
            </a:endParaRPr>
          </a:p>
        </p:txBody>
      </p:sp>
      <p:sp>
        <p:nvSpPr>
          <p:cNvPr id="1052349" name="Text Box 8"/>
          <p:cNvSpPr>
            <a:spLocks noChangeArrowheads="1"/>
          </p:cNvSpPr>
          <p:nvPr/>
        </p:nvSpPr>
        <p:spPr bwMode="auto">
          <a:xfrm>
            <a:off x="4341148" y="2313716"/>
            <a:ext cx="1908000" cy="216000"/>
          </a:xfrm>
          <a:prstGeom prst="roundRect">
            <a:avLst>
              <a:gd name="adj" fmla="val 16667"/>
            </a:avLst>
          </a:prstGeom>
        </p:spPr>
        <p:style>
          <a:lnRef idx="1">
            <a:schemeClr val="accent6"/>
          </a:lnRef>
          <a:fillRef idx="2">
            <a:schemeClr val="accent6"/>
          </a:fillRef>
          <a:effectRef idx="1">
            <a:schemeClr val="accent6"/>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内控审计</a:t>
            </a:r>
            <a:endParaRPr lang="zh-CN" altLang="en-US" sz="900" kern="0" dirty="0">
              <a:solidFill>
                <a:srgbClr val="000000"/>
              </a:solidFill>
              <a:latin typeface="华文楷体" panose="02010600040101010101" pitchFamily="2" charset="-122"/>
            </a:endParaRPr>
          </a:p>
        </p:txBody>
      </p:sp>
      <p:sp>
        <p:nvSpPr>
          <p:cNvPr id="1052350" name="Text Box 8"/>
          <p:cNvSpPr>
            <a:spLocks noChangeArrowheads="1"/>
          </p:cNvSpPr>
          <p:nvPr/>
        </p:nvSpPr>
        <p:spPr bwMode="auto">
          <a:xfrm>
            <a:off x="380492" y="4005879"/>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定期存款</a:t>
            </a:r>
            <a:endParaRPr lang="en-US" altLang="zh-CN" sz="900" kern="0" dirty="0">
              <a:solidFill>
                <a:srgbClr val="000000"/>
              </a:solidFill>
              <a:latin typeface="华文楷体" panose="02010600040101010101" pitchFamily="2" charset="-122"/>
            </a:endParaRPr>
          </a:p>
        </p:txBody>
      </p:sp>
      <p:sp>
        <p:nvSpPr>
          <p:cNvPr id="1052351" name="Text Box 8"/>
          <p:cNvSpPr>
            <a:spLocks noChangeArrowheads="1"/>
          </p:cNvSpPr>
          <p:nvPr/>
        </p:nvSpPr>
        <p:spPr bwMode="auto">
          <a:xfrm>
            <a:off x="1208591" y="4005879"/>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购入债券</a:t>
            </a:r>
            <a:endParaRPr lang="en-US" altLang="zh-CN" sz="900" kern="0" dirty="0">
              <a:solidFill>
                <a:srgbClr val="000000"/>
              </a:solidFill>
              <a:latin typeface="华文楷体" panose="02010600040101010101" pitchFamily="2" charset="-122"/>
            </a:endParaRPr>
          </a:p>
        </p:txBody>
      </p:sp>
      <p:sp>
        <p:nvSpPr>
          <p:cNvPr id="1052352" name="Text Box 8"/>
          <p:cNvSpPr>
            <a:spLocks noChangeArrowheads="1"/>
          </p:cNvSpPr>
          <p:nvPr/>
        </p:nvSpPr>
        <p:spPr bwMode="auto">
          <a:xfrm>
            <a:off x="2036769" y="4005879"/>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外汇</a:t>
            </a:r>
            <a:endParaRPr lang="en-US" altLang="zh-CN" sz="900" kern="0" dirty="0">
              <a:solidFill>
                <a:srgbClr val="000000"/>
              </a:solidFill>
              <a:latin typeface="华文楷体" panose="02010600040101010101" pitchFamily="2" charset="-122"/>
            </a:endParaRPr>
          </a:p>
        </p:txBody>
      </p:sp>
      <p:sp>
        <p:nvSpPr>
          <p:cNvPr id="1052353" name="Text Box 8"/>
          <p:cNvSpPr>
            <a:spLocks noChangeArrowheads="1"/>
          </p:cNvSpPr>
          <p:nvPr/>
        </p:nvSpPr>
        <p:spPr bwMode="auto">
          <a:xfrm>
            <a:off x="1208591" y="425790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基金</a:t>
            </a:r>
            <a:endParaRPr lang="en-US" altLang="zh-CN" sz="900" kern="0" dirty="0">
              <a:solidFill>
                <a:srgbClr val="000000"/>
              </a:solidFill>
              <a:latin typeface="华文楷体" panose="02010600040101010101" pitchFamily="2" charset="-122"/>
            </a:endParaRPr>
          </a:p>
        </p:txBody>
      </p:sp>
      <p:sp>
        <p:nvSpPr>
          <p:cNvPr id="1052354" name="Text Box 8"/>
          <p:cNvSpPr>
            <a:spLocks noChangeArrowheads="1"/>
          </p:cNvSpPr>
          <p:nvPr/>
        </p:nvSpPr>
        <p:spPr bwMode="auto">
          <a:xfrm>
            <a:off x="2036769" y="425790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股票</a:t>
            </a:r>
            <a:endParaRPr lang="en-US" altLang="zh-CN" sz="900" kern="0" dirty="0">
              <a:solidFill>
                <a:srgbClr val="000000"/>
              </a:solidFill>
              <a:latin typeface="华文楷体" panose="02010600040101010101" pitchFamily="2" charset="-122"/>
            </a:endParaRPr>
          </a:p>
        </p:txBody>
      </p:sp>
      <p:sp>
        <p:nvSpPr>
          <p:cNvPr id="1052355" name="Text Box 8"/>
          <p:cNvSpPr>
            <a:spLocks noChangeArrowheads="1"/>
          </p:cNvSpPr>
          <p:nvPr/>
        </p:nvSpPr>
        <p:spPr bwMode="auto">
          <a:xfrm>
            <a:off x="380492" y="425790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债券发行</a:t>
            </a:r>
            <a:endParaRPr lang="zh-CN" altLang="en-US" sz="900" kern="0" dirty="0">
              <a:solidFill>
                <a:srgbClr val="000000"/>
              </a:solidFill>
              <a:latin typeface="华文楷体" panose="02010600040101010101" pitchFamily="2" charset="-122"/>
            </a:endParaRPr>
          </a:p>
        </p:txBody>
      </p:sp>
      <p:sp>
        <p:nvSpPr>
          <p:cNvPr id="1052356" name="Text Box 8"/>
          <p:cNvSpPr>
            <a:spLocks noChangeArrowheads="1"/>
          </p:cNvSpPr>
          <p:nvPr/>
        </p:nvSpPr>
        <p:spPr bwMode="auto">
          <a:xfrm>
            <a:off x="1208591" y="2818722"/>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银行帐户</a:t>
            </a:r>
            <a:endParaRPr lang="zh-CN" altLang="en-US" sz="900" kern="0" dirty="0">
              <a:solidFill>
                <a:srgbClr val="000000"/>
              </a:solidFill>
              <a:latin typeface="华文楷体" panose="02010600040101010101" pitchFamily="2" charset="-122"/>
            </a:endParaRPr>
          </a:p>
        </p:txBody>
      </p:sp>
      <p:sp>
        <p:nvSpPr>
          <p:cNvPr id="1052357" name="Text Box 8"/>
          <p:cNvSpPr>
            <a:spLocks noChangeArrowheads="1"/>
          </p:cNvSpPr>
          <p:nvPr/>
        </p:nvSpPr>
        <p:spPr bwMode="auto">
          <a:xfrm>
            <a:off x="2036769" y="2818722"/>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银行对帐</a:t>
            </a:r>
            <a:endParaRPr lang="zh-CN" altLang="en-US" sz="900" kern="0" dirty="0">
              <a:solidFill>
                <a:srgbClr val="000000"/>
              </a:solidFill>
              <a:latin typeface="华文楷体" panose="02010600040101010101" pitchFamily="2" charset="-122"/>
            </a:endParaRPr>
          </a:p>
        </p:txBody>
      </p:sp>
      <p:sp>
        <p:nvSpPr>
          <p:cNvPr id="1052358" name="Text Box 8"/>
          <p:cNvSpPr>
            <a:spLocks noChangeArrowheads="1"/>
          </p:cNvSpPr>
          <p:nvPr/>
        </p:nvSpPr>
        <p:spPr bwMode="auto">
          <a:xfrm>
            <a:off x="380492" y="353782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贷款发放</a:t>
            </a:r>
            <a:endParaRPr lang="zh-CN" altLang="en-US" sz="900" kern="0" dirty="0">
              <a:solidFill>
                <a:srgbClr val="000000"/>
              </a:solidFill>
              <a:latin typeface="华文楷体" panose="02010600040101010101" pitchFamily="2" charset="-122"/>
            </a:endParaRPr>
          </a:p>
        </p:txBody>
      </p:sp>
      <p:sp>
        <p:nvSpPr>
          <p:cNvPr id="1052359" name="Text Box 8"/>
          <p:cNvSpPr>
            <a:spLocks noChangeArrowheads="1"/>
          </p:cNvSpPr>
          <p:nvPr/>
        </p:nvSpPr>
        <p:spPr bwMode="auto">
          <a:xfrm>
            <a:off x="1208591" y="3537827"/>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贷款还款</a:t>
            </a:r>
            <a:endParaRPr lang="en-US" altLang="zh-CN" sz="900" kern="0" dirty="0">
              <a:solidFill>
                <a:srgbClr val="000000"/>
              </a:solidFill>
              <a:latin typeface="华文楷体" panose="02010600040101010101" pitchFamily="2" charset="-122"/>
            </a:endParaRPr>
          </a:p>
        </p:txBody>
      </p:sp>
      <p:sp>
        <p:nvSpPr>
          <p:cNvPr id="1052360" name="Text Box 8"/>
          <p:cNvSpPr>
            <a:spLocks noChangeArrowheads="1"/>
          </p:cNvSpPr>
          <p:nvPr/>
        </p:nvSpPr>
        <p:spPr bwMode="auto">
          <a:xfrm>
            <a:off x="1208591" y="3321823"/>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结息处理</a:t>
            </a:r>
            <a:endParaRPr lang="en-US" altLang="zh-CN" sz="900" kern="0" dirty="0">
              <a:solidFill>
                <a:srgbClr val="000000"/>
              </a:solidFill>
              <a:latin typeface="华文楷体" panose="02010600040101010101" pitchFamily="2" charset="-122"/>
            </a:endParaRPr>
          </a:p>
        </p:txBody>
      </p:sp>
      <p:sp>
        <p:nvSpPr>
          <p:cNvPr id="1052361" name="Text Box 8"/>
          <p:cNvSpPr>
            <a:spLocks noChangeArrowheads="1"/>
          </p:cNvSpPr>
          <p:nvPr/>
        </p:nvSpPr>
        <p:spPr bwMode="auto">
          <a:xfrm>
            <a:off x="2036769" y="3321823"/>
            <a:ext cx="792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委托贷款</a:t>
            </a:r>
            <a:endParaRPr lang="en-US" altLang="zh-CN" sz="900" kern="0" dirty="0">
              <a:solidFill>
                <a:srgbClr val="000000"/>
              </a:solidFill>
              <a:latin typeface="华文楷体" panose="02010600040101010101" pitchFamily="2" charset="-122"/>
            </a:endParaRPr>
          </a:p>
        </p:txBody>
      </p:sp>
      <p:sp>
        <p:nvSpPr>
          <p:cNvPr id="1052362" name="Text Box 8"/>
          <p:cNvSpPr>
            <a:spLocks noChangeArrowheads="1"/>
          </p:cNvSpPr>
          <p:nvPr/>
        </p:nvSpPr>
        <p:spPr bwMode="auto">
          <a:xfrm>
            <a:off x="380492" y="4725959"/>
            <a:ext cx="1080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投资计划预算</a:t>
            </a:r>
            <a:endParaRPr lang="en-US" altLang="zh-CN" sz="900" kern="0" dirty="0">
              <a:solidFill>
                <a:srgbClr val="000000"/>
              </a:solidFill>
              <a:latin typeface="华文楷体" panose="02010600040101010101" pitchFamily="2" charset="-122"/>
            </a:endParaRPr>
          </a:p>
        </p:txBody>
      </p:sp>
      <p:sp>
        <p:nvSpPr>
          <p:cNvPr id="1052363" name="Text Box 8"/>
          <p:cNvSpPr>
            <a:spLocks noChangeArrowheads="1"/>
          </p:cNvSpPr>
          <p:nvPr/>
        </p:nvSpPr>
        <p:spPr bwMode="auto">
          <a:xfrm>
            <a:off x="380492" y="4978007"/>
            <a:ext cx="1090005"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投资订单</a:t>
            </a:r>
            <a:endParaRPr lang="en-US" altLang="zh-CN" sz="900" kern="0" dirty="0">
              <a:solidFill>
                <a:srgbClr val="000000"/>
              </a:solidFill>
              <a:latin typeface="华文楷体" panose="02010600040101010101" pitchFamily="2" charset="-122"/>
            </a:endParaRPr>
          </a:p>
        </p:txBody>
      </p:sp>
      <p:sp>
        <p:nvSpPr>
          <p:cNvPr id="1052364" name="Text Box 8"/>
          <p:cNvSpPr>
            <a:spLocks noChangeArrowheads="1"/>
          </p:cNvSpPr>
          <p:nvPr/>
        </p:nvSpPr>
        <p:spPr bwMode="auto">
          <a:xfrm>
            <a:off x="1640632" y="4978007"/>
            <a:ext cx="1090005"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投资项目</a:t>
            </a:r>
            <a:endParaRPr lang="en-US" altLang="zh-CN" sz="900" kern="0" dirty="0">
              <a:solidFill>
                <a:srgbClr val="000000"/>
              </a:solidFill>
              <a:latin typeface="华文楷体" panose="02010600040101010101" pitchFamily="2" charset="-122"/>
            </a:endParaRPr>
          </a:p>
        </p:txBody>
      </p:sp>
      <p:sp>
        <p:nvSpPr>
          <p:cNvPr id="1052365" name="Text Box 8"/>
          <p:cNvSpPr>
            <a:spLocks noChangeArrowheads="1"/>
          </p:cNvSpPr>
          <p:nvPr/>
        </p:nvSpPr>
        <p:spPr bwMode="auto">
          <a:xfrm>
            <a:off x="380492" y="2817763"/>
            <a:ext cx="792000" cy="180975"/>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资金计划</a:t>
            </a:r>
            <a:endParaRPr lang="zh-CN" altLang="en-US" sz="900" kern="0" dirty="0">
              <a:solidFill>
                <a:srgbClr val="000000"/>
              </a:solidFill>
              <a:latin typeface="华文楷体" panose="02010600040101010101" pitchFamily="2" charset="-122"/>
            </a:endParaRPr>
          </a:p>
        </p:txBody>
      </p:sp>
      <p:sp>
        <p:nvSpPr>
          <p:cNvPr id="1052366" name="Rounded Rectangle 137"/>
          <p:cNvSpPr/>
          <p:nvPr/>
        </p:nvSpPr>
        <p:spPr bwMode="auto">
          <a:xfrm>
            <a:off x="3440834" y="5410035"/>
            <a:ext cx="2880320" cy="216024"/>
          </a:xfrm>
          <a:prstGeom prst="roundRect">
            <a:avLst/>
          </a:prstGeom>
        </p:spPr>
        <p:style>
          <a:lnRef idx="1">
            <a:schemeClr val="accent3"/>
          </a:lnRef>
          <a:fillRef idx="3">
            <a:schemeClr val="accent3"/>
          </a:fillRef>
          <a:effectRef idx="2">
            <a:schemeClr val="accent3"/>
          </a:effectRef>
          <a:fontRef idx="minor">
            <a:schemeClr val="lt1"/>
          </a:fontRef>
        </p:style>
        <p:txBody>
          <a:bodyPr wrap="none" anchor="ctr"/>
          <a:p>
            <a:pPr algn="ctr"/>
            <a:r>
              <a:rPr lang="zh-CN" altLang="en-US" sz="1200" dirty="0">
                <a:solidFill>
                  <a:srgbClr val="FFFFFF"/>
                </a:solidFill>
                <a:latin typeface="华文楷体" panose="02010600040101010101" pitchFamily="2" charset="-122"/>
                <a:cs typeface="微软雅黑" panose="020B0503020204020204" pitchFamily="34" charset="-122"/>
              </a:rPr>
              <a:t>财务共享服务</a:t>
            </a:r>
            <a:endParaRPr lang="zh-CN" altLang="en-US" sz="1200" dirty="0">
              <a:solidFill>
                <a:srgbClr val="FFFFFF"/>
              </a:solidFill>
              <a:latin typeface="华文楷体" panose="02010600040101010101" pitchFamily="2" charset="-122"/>
              <a:cs typeface="微软雅黑" panose="020B0503020204020204" pitchFamily="34" charset="-122"/>
            </a:endParaRPr>
          </a:p>
        </p:txBody>
      </p:sp>
      <p:sp>
        <p:nvSpPr>
          <p:cNvPr id="1052367" name="Rounded Rectangle 138"/>
          <p:cNvSpPr/>
          <p:nvPr/>
        </p:nvSpPr>
        <p:spPr bwMode="auto">
          <a:xfrm>
            <a:off x="272480" y="5410035"/>
            <a:ext cx="3132348" cy="216024"/>
          </a:xfrm>
          <a:prstGeom prst="roundRect">
            <a:avLst/>
          </a:prstGeom>
        </p:spPr>
        <p:style>
          <a:lnRef idx="1">
            <a:schemeClr val="accent3"/>
          </a:lnRef>
          <a:fillRef idx="3">
            <a:schemeClr val="accent3"/>
          </a:fillRef>
          <a:effectRef idx="2">
            <a:schemeClr val="accent3"/>
          </a:effectRef>
          <a:fontRef idx="minor">
            <a:schemeClr val="lt1"/>
          </a:fontRef>
        </p:style>
        <p:txBody>
          <a:bodyPr wrap="none" anchor="ctr"/>
          <a:p>
            <a:pPr algn="ctr"/>
            <a:r>
              <a:rPr lang="zh-CN" altLang="en-US" sz="1200" dirty="0">
                <a:solidFill>
                  <a:srgbClr val="FFFFFF"/>
                </a:solidFill>
                <a:latin typeface="华文楷体" panose="02010600040101010101" pitchFamily="2" charset="-122"/>
                <a:cs typeface="微软雅黑" panose="020B0503020204020204" pitchFamily="34" charset="-122"/>
              </a:rPr>
              <a:t>主数据管理</a:t>
            </a:r>
            <a:endParaRPr lang="zh-CN" altLang="en-US" sz="1200" dirty="0">
              <a:solidFill>
                <a:srgbClr val="FFFFFF"/>
              </a:solidFill>
              <a:latin typeface="华文楷体" panose="02010600040101010101" pitchFamily="2" charset="-122"/>
              <a:cs typeface="微软雅黑" panose="020B0503020204020204" pitchFamily="34" charset="-122"/>
            </a:endParaRPr>
          </a:p>
        </p:txBody>
      </p:sp>
      <p:sp>
        <p:nvSpPr>
          <p:cNvPr id="1052368" name="Rounded Rectangle 139"/>
          <p:cNvSpPr/>
          <p:nvPr/>
        </p:nvSpPr>
        <p:spPr bwMode="auto">
          <a:xfrm>
            <a:off x="272483" y="5662063"/>
            <a:ext cx="6048673" cy="216024"/>
          </a:xfrm>
          <a:prstGeom prst="roundRect">
            <a:avLst/>
          </a:prstGeom>
        </p:spPr>
        <p:style>
          <a:lnRef idx="1">
            <a:schemeClr val="accent3"/>
          </a:lnRef>
          <a:fillRef idx="3">
            <a:schemeClr val="accent3"/>
          </a:fillRef>
          <a:effectRef idx="2">
            <a:schemeClr val="accent3"/>
          </a:effectRef>
          <a:fontRef idx="minor">
            <a:schemeClr val="lt1"/>
          </a:fontRef>
        </p:style>
        <p:txBody>
          <a:bodyPr wrap="none" anchor="ctr"/>
          <a:p>
            <a:pPr algn="ctr"/>
            <a:r>
              <a:rPr lang="zh-CN" altLang="en-US" sz="1200" dirty="0">
                <a:solidFill>
                  <a:srgbClr val="FFFFFF"/>
                </a:solidFill>
                <a:latin typeface="华文楷体" panose="02010600040101010101" pitchFamily="2" charset="-122"/>
                <a:cs typeface="微软雅黑" panose="020B0503020204020204" pitchFamily="34" charset="-122"/>
              </a:rPr>
              <a:t>办公自动化和工作流</a:t>
            </a:r>
            <a:endParaRPr lang="en-US" altLang="zh-CN" sz="1200" dirty="0">
              <a:solidFill>
                <a:srgbClr val="FFFFFF"/>
              </a:solidFill>
              <a:latin typeface="华文楷体" panose="02010600040101010101" pitchFamily="2" charset="-122"/>
              <a:cs typeface="微软雅黑" panose="020B0503020204020204" pitchFamily="34" charset="-122"/>
            </a:endParaRPr>
          </a:p>
        </p:txBody>
      </p:sp>
      <p:sp>
        <p:nvSpPr>
          <p:cNvPr id="1052369" name="Rounded Rectangle 141"/>
          <p:cNvSpPr/>
          <p:nvPr/>
        </p:nvSpPr>
        <p:spPr bwMode="auto">
          <a:xfrm>
            <a:off x="272483" y="5914091"/>
            <a:ext cx="6048673" cy="216024"/>
          </a:xfrm>
          <a:prstGeom prst="roundRect">
            <a:avLst/>
          </a:prstGeom>
        </p:spPr>
        <p:style>
          <a:lnRef idx="1">
            <a:schemeClr val="accent3"/>
          </a:lnRef>
          <a:fillRef idx="3">
            <a:schemeClr val="accent3"/>
          </a:fillRef>
          <a:effectRef idx="2">
            <a:schemeClr val="accent3"/>
          </a:effectRef>
          <a:fontRef idx="minor">
            <a:schemeClr val="lt1"/>
          </a:fontRef>
        </p:style>
        <p:txBody>
          <a:bodyPr wrap="none" anchor="ctr"/>
          <a:p>
            <a:pPr algn="ctr"/>
            <a:r>
              <a:rPr lang="zh-CN" altLang="en-US" sz="1200" dirty="0">
                <a:solidFill>
                  <a:srgbClr val="FFFFFF"/>
                </a:solidFill>
                <a:latin typeface="华文楷体" panose="02010600040101010101" pitchFamily="2" charset="-122"/>
                <a:cs typeface="微软雅黑" panose="020B0503020204020204" pitchFamily="34" charset="-122"/>
              </a:rPr>
              <a:t>企业门户</a:t>
            </a:r>
            <a:endParaRPr lang="en-US" altLang="zh-CN" sz="1200" dirty="0">
              <a:solidFill>
                <a:srgbClr val="FFFFFF"/>
              </a:solidFill>
              <a:latin typeface="华文楷体" panose="02010600040101010101" pitchFamily="2" charset="-122"/>
              <a:cs typeface="微软雅黑" panose="020B0503020204020204" pitchFamily="34" charset="-122"/>
            </a:endParaRPr>
          </a:p>
        </p:txBody>
      </p:sp>
      <p:grpSp>
        <p:nvGrpSpPr>
          <p:cNvPr id="595" name="Group 144"/>
          <p:cNvGrpSpPr/>
          <p:nvPr/>
        </p:nvGrpSpPr>
        <p:grpSpPr>
          <a:xfrm>
            <a:off x="6641175" y="1629615"/>
            <a:ext cx="239168" cy="230832"/>
            <a:chOff x="7817319" y="1431654"/>
            <a:chExt cx="189617" cy="183008"/>
          </a:xfrm>
        </p:grpSpPr>
        <p:sp>
          <p:nvSpPr>
            <p:cNvPr id="1052370" name="Oval 145"/>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71" name="TextBox 146"/>
            <p:cNvSpPr txBox="1"/>
            <p:nvPr/>
          </p:nvSpPr>
          <p:spPr>
            <a:xfrm>
              <a:off x="7817319"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a:t>
              </a:r>
              <a:endParaRPr lang="zh-CN" altLang="en-US" sz="900" dirty="0">
                <a:solidFill>
                  <a:srgbClr val="000000"/>
                </a:solidFill>
                <a:latin typeface="华文楷体" panose="02010600040101010101" pitchFamily="2" charset="-122"/>
              </a:endParaRPr>
            </a:p>
          </p:txBody>
        </p:sp>
      </p:grpSp>
      <p:grpSp>
        <p:nvGrpSpPr>
          <p:cNvPr id="596" name="Group 147"/>
          <p:cNvGrpSpPr/>
          <p:nvPr/>
        </p:nvGrpSpPr>
        <p:grpSpPr>
          <a:xfrm>
            <a:off x="6641175" y="1845639"/>
            <a:ext cx="239168" cy="230832"/>
            <a:chOff x="7817305" y="1431661"/>
            <a:chExt cx="189617" cy="183009"/>
          </a:xfrm>
        </p:grpSpPr>
        <p:sp>
          <p:nvSpPr>
            <p:cNvPr id="1052372" name="Oval 148"/>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73" name="TextBox 149"/>
            <p:cNvSpPr txBox="1"/>
            <p:nvPr/>
          </p:nvSpPr>
          <p:spPr>
            <a:xfrm>
              <a:off x="7817305" y="1431661"/>
              <a:ext cx="189617" cy="183009"/>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2</a:t>
              </a:r>
              <a:endParaRPr lang="zh-CN" altLang="en-US" sz="900" dirty="0">
                <a:solidFill>
                  <a:srgbClr val="000000"/>
                </a:solidFill>
                <a:latin typeface="华文楷体" panose="02010600040101010101" pitchFamily="2" charset="-122"/>
              </a:endParaRPr>
            </a:p>
          </p:txBody>
        </p:sp>
      </p:grpSp>
      <p:grpSp>
        <p:nvGrpSpPr>
          <p:cNvPr id="597" name="Group 150"/>
          <p:cNvGrpSpPr/>
          <p:nvPr/>
        </p:nvGrpSpPr>
        <p:grpSpPr>
          <a:xfrm>
            <a:off x="6641175" y="2082859"/>
            <a:ext cx="239168" cy="230832"/>
            <a:chOff x="7817315" y="1431654"/>
            <a:chExt cx="189617" cy="183008"/>
          </a:xfrm>
        </p:grpSpPr>
        <p:sp>
          <p:nvSpPr>
            <p:cNvPr id="1052374" name="Oval 151"/>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75" name="TextBox 152"/>
            <p:cNvSpPr txBox="1"/>
            <p:nvPr/>
          </p:nvSpPr>
          <p:spPr>
            <a:xfrm>
              <a:off x="7817315"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3</a:t>
              </a:r>
              <a:endParaRPr lang="zh-CN" altLang="en-US" sz="900" dirty="0">
                <a:solidFill>
                  <a:srgbClr val="000000"/>
                </a:solidFill>
                <a:latin typeface="华文楷体" panose="02010600040101010101" pitchFamily="2" charset="-122"/>
              </a:endParaRPr>
            </a:p>
          </p:txBody>
        </p:sp>
      </p:grpSp>
      <p:sp>
        <p:nvSpPr>
          <p:cNvPr id="1052376" name="Text Box 8"/>
          <p:cNvSpPr>
            <a:spLocks noChangeArrowheads="1"/>
          </p:cNvSpPr>
          <p:nvPr/>
        </p:nvSpPr>
        <p:spPr bwMode="auto">
          <a:xfrm>
            <a:off x="344576" y="1665619"/>
            <a:ext cx="1944128" cy="216024"/>
          </a:xfrm>
          <a:prstGeom prst="roundRect">
            <a:avLst>
              <a:gd name="adj" fmla="val 16667"/>
            </a:avLst>
          </a:prstGeom>
        </p:spPr>
        <p:style>
          <a:lnRef idx="1">
            <a:schemeClr val="accent1"/>
          </a:lnRef>
          <a:fillRef idx="3">
            <a:schemeClr val="accent1"/>
          </a:fillRef>
          <a:effectRef idx="2">
            <a:schemeClr val="accent1"/>
          </a:effectRef>
          <a:fontRef idx="minor">
            <a:schemeClr val="lt1"/>
          </a:fontRef>
        </p:style>
        <p:txBody>
          <a:bodyPr lIns="90000" tIns="46800" rIns="90000" bIns="46800" anchor="ctr" anchorCtr="1"/>
          <a:p>
            <a:pPr algn="ctr">
              <a:lnSpc>
                <a:spcPct val="90000"/>
              </a:lnSpc>
              <a:spcBef>
                <a:spcPct val="50000"/>
              </a:spcBef>
            </a:pPr>
            <a:r>
              <a:rPr lang="zh-CN" altLang="en-US" sz="900" kern="0" dirty="0">
                <a:solidFill>
                  <a:srgbClr val="FFFFFF"/>
                </a:solidFill>
                <a:latin typeface="华文楷体" panose="02010600040101010101" pitchFamily="2" charset="-122"/>
              </a:rPr>
              <a:t>管理驾驶舱</a:t>
            </a:r>
            <a:endParaRPr lang="zh-CN" altLang="en-US" sz="900" kern="0" dirty="0">
              <a:solidFill>
                <a:srgbClr val="FFFFFF"/>
              </a:solidFill>
              <a:latin typeface="华文楷体" panose="02010600040101010101" pitchFamily="2" charset="-122"/>
            </a:endParaRPr>
          </a:p>
        </p:txBody>
      </p:sp>
      <p:sp>
        <p:nvSpPr>
          <p:cNvPr id="1052377" name="Text Box 8"/>
          <p:cNvSpPr>
            <a:spLocks noChangeArrowheads="1"/>
          </p:cNvSpPr>
          <p:nvPr/>
        </p:nvSpPr>
        <p:spPr bwMode="auto">
          <a:xfrm>
            <a:off x="2324796" y="1665619"/>
            <a:ext cx="1944128" cy="216024"/>
          </a:xfrm>
          <a:prstGeom prst="roundRect">
            <a:avLst>
              <a:gd name="adj" fmla="val 16667"/>
            </a:avLst>
          </a:prstGeom>
        </p:spPr>
        <p:style>
          <a:lnRef idx="1">
            <a:schemeClr val="accent1"/>
          </a:lnRef>
          <a:fillRef idx="3">
            <a:schemeClr val="accent1"/>
          </a:fillRef>
          <a:effectRef idx="2">
            <a:schemeClr val="accent1"/>
          </a:effectRef>
          <a:fontRef idx="minor">
            <a:schemeClr val="lt1"/>
          </a:fontRef>
        </p:style>
        <p:txBody>
          <a:bodyPr lIns="90000" tIns="46800" rIns="90000" bIns="46800" anchor="ctr" anchorCtr="1"/>
          <a:p>
            <a:pPr algn="ctr">
              <a:lnSpc>
                <a:spcPct val="90000"/>
              </a:lnSpc>
              <a:spcBef>
                <a:spcPct val="50000"/>
              </a:spcBef>
            </a:pPr>
            <a:r>
              <a:rPr lang="zh-CN" altLang="en-US" sz="900" kern="0" dirty="0">
                <a:solidFill>
                  <a:srgbClr val="FFFFFF"/>
                </a:solidFill>
                <a:latin typeface="华文楷体" panose="02010600040101010101" pitchFamily="2" charset="-122"/>
              </a:rPr>
              <a:t>企业绩效</a:t>
            </a:r>
            <a:endParaRPr lang="zh-CN" altLang="en-US" sz="900" kern="0" dirty="0">
              <a:solidFill>
                <a:srgbClr val="FFFFFF"/>
              </a:solidFill>
              <a:latin typeface="华文楷体" panose="02010600040101010101" pitchFamily="2" charset="-122"/>
            </a:endParaRPr>
          </a:p>
        </p:txBody>
      </p:sp>
      <p:sp>
        <p:nvSpPr>
          <p:cNvPr id="1052378" name="Text Box 8"/>
          <p:cNvSpPr>
            <a:spLocks noChangeArrowheads="1"/>
          </p:cNvSpPr>
          <p:nvPr/>
        </p:nvSpPr>
        <p:spPr bwMode="auto">
          <a:xfrm>
            <a:off x="4304929" y="1665619"/>
            <a:ext cx="1944128" cy="216024"/>
          </a:xfrm>
          <a:prstGeom prst="roundRect">
            <a:avLst>
              <a:gd name="adj" fmla="val 16667"/>
            </a:avLst>
          </a:prstGeom>
        </p:spPr>
        <p:style>
          <a:lnRef idx="1">
            <a:schemeClr val="accent1"/>
          </a:lnRef>
          <a:fillRef idx="3">
            <a:schemeClr val="accent1"/>
          </a:fillRef>
          <a:effectRef idx="2">
            <a:schemeClr val="accent1"/>
          </a:effectRef>
          <a:fontRef idx="minor">
            <a:schemeClr val="lt1"/>
          </a:fontRef>
        </p:style>
        <p:txBody>
          <a:bodyPr lIns="90000" tIns="46800" rIns="90000" bIns="46800" anchor="ctr" anchorCtr="1"/>
          <a:p>
            <a:pPr algn="ctr">
              <a:lnSpc>
                <a:spcPct val="90000"/>
              </a:lnSpc>
              <a:spcBef>
                <a:spcPct val="50000"/>
              </a:spcBef>
            </a:pPr>
            <a:r>
              <a:rPr lang="zh-CN" altLang="en-US" sz="900" kern="0" dirty="0">
                <a:solidFill>
                  <a:srgbClr val="FFFFFF"/>
                </a:solidFill>
                <a:latin typeface="华文楷体" panose="02010600040101010101" pitchFamily="2" charset="-122"/>
              </a:rPr>
              <a:t>经营分析</a:t>
            </a:r>
            <a:endParaRPr lang="zh-CN" altLang="en-US" sz="900" kern="0" dirty="0">
              <a:solidFill>
                <a:srgbClr val="FFFFFF"/>
              </a:solidFill>
              <a:latin typeface="华文楷体" panose="02010600040101010101" pitchFamily="2" charset="-122"/>
            </a:endParaRPr>
          </a:p>
        </p:txBody>
      </p:sp>
      <p:sp>
        <p:nvSpPr>
          <p:cNvPr id="1052379" name="AutoShape 94"/>
          <p:cNvSpPr>
            <a:spLocks noChangeArrowheads="1"/>
          </p:cNvSpPr>
          <p:nvPr/>
        </p:nvSpPr>
        <p:spPr bwMode="auto">
          <a:xfrm rot="10800000">
            <a:off x="3584849" y="4942044"/>
            <a:ext cx="350838" cy="107950"/>
          </a:xfrm>
          <a:prstGeom prst="rightArrow">
            <a:avLst>
              <a:gd name="adj1" fmla="val 50000"/>
              <a:gd name="adj2" fmla="val 75000"/>
            </a:avLst>
          </a:prstGeom>
          <a:solidFill>
            <a:srgbClr val="A7C4D9"/>
          </a:solidFill>
          <a:ln w="9525" algn="ctr">
            <a:solidFill>
              <a:srgbClr val="000000"/>
            </a:solidFill>
            <a:miter lim="800000"/>
          </a:ln>
          <a:effectLst/>
        </p:spPr>
        <p:txBody>
          <a:bodyPr wrap="none" lIns="0" tIns="0" rIns="0" bIns="0" anchor="ctr"/>
          <a:p>
            <a:pPr algn="ctr">
              <a:lnSpc>
                <a:spcPct val="90000"/>
              </a:lnSpc>
              <a:spcBef>
                <a:spcPct val="50000"/>
              </a:spcBef>
            </a:pPr>
            <a:endParaRPr lang="zh-CN" altLang="en-US" sz="1400" kern="0">
              <a:solidFill>
                <a:srgbClr val="000000"/>
              </a:solidFill>
              <a:latin typeface="华文楷体" panose="02010600040101010101" pitchFamily="2" charset="-122"/>
            </a:endParaRPr>
          </a:p>
        </p:txBody>
      </p:sp>
      <p:grpSp>
        <p:nvGrpSpPr>
          <p:cNvPr id="598" name="Group 160"/>
          <p:cNvGrpSpPr/>
          <p:nvPr/>
        </p:nvGrpSpPr>
        <p:grpSpPr>
          <a:xfrm>
            <a:off x="6641175" y="2478903"/>
            <a:ext cx="239168" cy="230832"/>
            <a:chOff x="7817302" y="1431654"/>
            <a:chExt cx="189617" cy="183008"/>
          </a:xfrm>
        </p:grpSpPr>
        <p:sp>
          <p:nvSpPr>
            <p:cNvPr id="1052380" name="Oval 161"/>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81" name="TextBox 162"/>
            <p:cNvSpPr txBox="1"/>
            <p:nvPr/>
          </p:nvSpPr>
          <p:spPr>
            <a:xfrm>
              <a:off x="7817302"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4</a:t>
              </a:r>
              <a:endParaRPr lang="zh-CN" altLang="en-US" sz="900" dirty="0">
                <a:solidFill>
                  <a:srgbClr val="000000"/>
                </a:solidFill>
                <a:latin typeface="华文楷体" panose="02010600040101010101" pitchFamily="2" charset="-122"/>
              </a:endParaRPr>
            </a:p>
          </p:txBody>
        </p:sp>
      </p:grpSp>
      <p:grpSp>
        <p:nvGrpSpPr>
          <p:cNvPr id="599" name="Group 163"/>
          <p:cNvGrpSpPr/>
          <p:nvPr/>
        </p:nvGrpSpPr>
        <p:grpSpPr>
          <a:xfrm>
            <a:off x="6641175" y="2694112"/>
            <a:ext cx="239168" cy="230832"/>
            <a:chOff x="7817304" y="1431653"/>
            <a:chExt cx="189617" cy="183008"/>
          </a:xfrm>
        </p:grpSpPr>
        <p:sp>
          <p:nvSpPr>
            <p:cNvPr id="1052382" name="Oval 164"/>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83" name="TextBox 165"/>
            <p:cNvSpPr txBox="1"/>
            <p:nvPr/>
          </p:nvSpPr>
          <p:spPr>
            <a:xfrm>
              <a:off x="7817304" y="1431653"/>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5</a:t>
              </a:r>
              <a:endParaRPr lang="zh-CN" altLang="en-US" sz="900" dirty="0">
                <a:solidFill>
                  <a:srgbClr val="000000"/>
                </a:solidFill>
                <a:latin typeface="华文楷体" panose="02010600040101010101" pitchFamily="2" charset="-122"/>
              </a:endParaRPr>
            </a:p>
          </p:txBody>
        </p:sp>
      </p:grpSp>
      <p:grpSp>
        <p:nvGrpSpPr>
          <p:cNvPr id="600" name="Group 166"/>
          <p:cNvGrpSpPr/>
          <p:nvPr/>
        </p:nvGrpSpPr>
        <p:grpSpPr>
          <a:xfrm>
            <a:off x="6641129" y="3054152"/>
            <a:ext cx="239168" cy="230832"/>
            <a:chOff x="7817287" y="1431654"/>
            <a:chExt cx="189617" cy="183008"/>
          </a:xfrm>
        </p:grpSpPr>
        <p:sp>
          <p:nvSpPr>
            <p:cNvPr id="1052384" name="Oval 167"/>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85" name="TextBox 168"/>
            <p:cNvSpPr txBox="1"/>
            <p:nvPr/>
          </p:nvSpPr>
          <p:spPr>
            <a:xfrm>
              <a:off x="7817287"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6</a:t>
              </a:r>
              <a:endParaRPr lang="zh-CN" altLang="en-US" sz="900" dirty="0">
                <a:solidFill>
                  <a:srgbClr val="000000"/>
                </a:solidFill>
                <a:latin typeface="华文楷体" panose="02010600040101010101" pitchFamily="2" charset="-122"/>
              </a:endParaRPr>
            </a:p>
          </p:txBody>
        </p:sp>
      </p:grpSp>
      <p:grpSp>
        <p:nvGrpSpPr>
          <p:cNvPr id="601" name="Group 169"/>
          <p:cNvGrpSpPr/>
          <p:nvPr/>
        </p:nvGrpSpPr>
        <p:grpSpPr>
          <a:xfrm>
            <a:off x="6641129" y="3774232"/>
            <a:ext cx="239168" cy="230832"/>
            <a:chOff x="7817280" y="1431654"/>
            <a:chExt cx="189617" cy="183008"/>
          </a:xfrm>
        </p:grpSpPr>
        <p:sp>
          <p:nvSpPr>
            <p:cNvPr id="1052386" name="Oval 170"/>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87" name="TextBox 171"/>
            <p:cNvSpPr txBox="1"/>
            <p:nvPr/>
          </p:nvSpPr>
          <p:spPr>
            <a:xfrm>
              <a:off x="7817280"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7</a:t>
              </a:r>
              <a:endParaRPr lang="zh-CN" altLang="en-US" sz="900" dirty="0">
                <a:solidFill>
                  <a:srgbClr val="000000"/>
                </a:solidFill>
                <a:latin typeface="华文楷体" panose="02010600040101010101" pitchFamily="2" charset="-122"/>
              </a:endParaRPr>
            </a:p>
          </p:txBody>
        </p:sp>
      </p:grpSp>
      <p:grpSp>
        <p:nvGrpSpPr>
          <p:cNvPr id="602" name="Group 172"/>
          <p:cNvGrpSpPr/>
          <p:nvPr/>
        </p:nvGrpSpPr>
        <p:grpSpPr>
          <a:xfrm>
            <a:off x="6641129" y="4170275"/>
            <a:ext cx="239168" cy="230832"/>
            <a:chOff x="7817291" y="1431658"/>
            <a:chExt cx="189617" cy="183009"/>
          </a:xfrm>
        </p:grpSpPr>
        <p:sp>
          <p:nvSpPr>
            <p:cNvPr id="1052388" name="Oval 173"/>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89" name="TextBox 174"/>
            <p:cNvSpPr txBox="1"/>
            <p:nvPr/>
          </p:nvSpPr>
          <p:spPr>
            <a:xfrm>
              <a:off x="7817291" y="1431658"/>
              <a:ext cx="189617" cy="183009"/>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8</a:t>
              </a:r>
              <a:endParaRPr lang="zh-CN" altLang="en-US" sz="900" dirty="0">
                <a:solidFill>
                  <a:srgbClr val="000000"/>
                </a:solidFill>
                <a:latin typeface="华文楷体" panose="02010600040101010101" pitchFamily="2" charset="-122"/>
              </a:endParaRPr>
            </a:p>
          </p:txBody>
        </p:sp>
      </p:grpSp>
      <p:grpSp>
        <p:nvGrpSpPr>
          <p:cNvPr id="603" name="Group 175"/>
          <p:cNvGrpSpPr/>
          <p:nvPr/>
        </p:nvGrpSpPr>
        <p:grpSpPr>
          <a:xfrm>
            <a:off x="6628250" y="4617132"/>
            <a:ext cx="239168" cy="230832"/>
            <a:chOff x="7817281" y="1431654"/>
            <a:chExt cx="189617" cy="183008"/>
          </a:xfrm>
        </p:grpSpPr>
        <p:sp>
          <p:nvSpPr>
            <p:cNvPr id="1052390" name="Oval 176"/>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91" name="TextBox 177"/>
            <p:cNvSpPr txBox="1"/>
            <p:nvPr/>
          </p:nvSpPr>
          <p:spPr>
            <a:xfrm>
              <a:off x="7817281"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9</a:t>
              </a:r>
              <a:endParaRPr lang="zh-CN" altLang="en-US" sz="900" dirty="0">
                <a:solidFill>
                  <a:srgbClr val="000000"/>
                </a:solidFill>
                <a:latin typeface="华文楷体" panose="02010600040101010101" pitchFamily="2" charset="-122"/>
              </a:endParaRPr>
            </a:p>
          </p:txBody>
        </p:sp>
      </p:grpSp>
      <p:grpSp>
        <p:nvGrpSpPr>
          <p:cNvPr id="604" name="Group 181"/>
          <p:cNvGrpSpPr/>
          <p:nvPr/>
        </p:nvGrpSpPr>
        <p:grpSpPr>
          <a:xfrm>
            <a:off x="6609181" y="5034372"/>
            <a:ext cx="293670" cy="230832"/>
            <a:chOff x="7788726" y="1431653"/>
            <a:chExt cx="232827" cy="183008"/>
          </a:xfrm>
        </p:grpSpPr>
        <p:sp>
          <p:nvSpPr>
            <p:cNvPr id="1052392" name="Oval 182"/>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93" name="TextBox 183"/>
            <p:cNvSpPr txBox="1"/>
            <p:nvPr/>
          </p:nvSpPr>
          <p:spPr>
            <a:xfrm>
              <a:off x="7788726" y="1431653"/>
              <a:ext cx="23282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11</a:t>
              </a:r>
              <a:endParaRPr lang="zh-CN" altLang="en-US" sz="900" dirty="0">
                <a:solidFill>
                  <a:srgbClr val="000000"/>
                </a:solidFill>
                <a:latin typeface="华文楷体" panose="02010600040101010101" pitchFamily="2" charset="-122"/>
              </a:endParaRPr>
            </a:p>
          </p:txBody>
        </p:sp>
      </p:grpSp>
      <p:grpSp>
        <p:nvGrpSpPr>
          <p:cNvPr id="605" name="Group 184"/>
          <p:cNvGrpSpPr/>
          <p:nvPr/>
        </p:nvGrpSpPr>
        <p:grpSpPr>
          <a:xfrm>
            <a:off x="6609181" y="5661248"/>
            <a:ext cx="293670" cy="230832"/>
            <a:chOff x="7788716" y="1431654"/>
            <a:chExt cx="232827" cy="183008"/>
          </a:xfrm>
        </p:grpSpPr>
        <p:sp>
          <p:nvSpPr>
            <p:cNvPr id="1052394" name="Oval 185"/>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95" name="TextBox 186"/>
            <p:cNvSpPr txBox="1"/>
            <p:nvPr/>
          </p:nvSpPr>
          <p:spPr>
            <a:xfrm>
              <a:off x="7788716" y="1431654"/>
              <a:ext cx="23282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12</a:t>
              </a:r>
              <a:endParaRPr lang="zh-CN" altLang="en-US" sz="900" dirty="0">
                <a:solidFill>
                  <a:srgbClr val="000000"/>
                </a:solidFill>
                <a:latin typeface="华文楷体" panose="02010600040101010101" pitchFamily="2" charset="-122"/>
              </a:endParaRPr>
            </a:p>
          </p:txBody>
        </p:sp>
      </p:grpSp>
      <p:grpSp>
        <p:nvGrpSpPr>
          <p:cNvPr id="606" name="Group 187"/>
          <p:cNvGrpSpPr/>
          <p:nvPr/>
        </p:nvGrpSpPr>
        <p:grpSpPr>
          <a:xfrm>
            <a:off x="344471" y="2025659"/>
            <a:ext cx="239168" cy="230832"/>
            <a:chOff x="7817319" y="1431654"/>
            <a:chExt cx="189617" cy="183008"/>
          </a:xfrm>
        </p:grpSpPr>
        <p:sp>
          <p:nvSpPr>
            <p:cNvPr id="1052396" name="Oval 188"/>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97" name="TextBox 189"/>
            <p:cNvSpPr txBox="1"/>
            <p:nvPr/>
          </p:nvSpPr>
          <p:spPr>
            <a:xfrm>
              <a:off x="7817319"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a:t>
              </a:r>
              <a:endParaRPr lang="zh-CN" altLang="en-US" sz="900" dirty="0">
                <a:solidFill>
                  <a:srgbClr val="000000"/>
                </a:solidFill>
                <a:latin typeface="华文楷体" panose="02010600040101010101" pitchFamily="2" charset="-122"/>
              </a:endParaRPr>
            </a:p>
          </p:txBody>
        </p:sp>
      </p:grpSp>
      <p:grpSp>
        <p:nvGrpSpPr>
          <p:cNvPr id="607" name="Group 190"/>
          <p:cNvGrpSpPr/>
          <p:nvPr/>
        </p:nvGrpSpPr>
        <p:grpSpPr>
          <a:xfrm>
            <a:off x="3264037" y="2658923"/>
            <a:ext cx="239168" cy="230832"/>
            <a:chOff x="7817305" y="1431661"/>
            <a:chExt cx="189617" cy="183009"/>
          </a:xfrm>
        </p:grpSpPr>
        <p:sp>
          <p:nvSpPr>
            <p:cNvPr id="1052398" name="Oval 191"/>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399" name="TextBox 192"/>
            <p:cNvSpPr txBox="1"/>
            <p:nvPr/>
          </p:nvSpPr>
          <p:spPr>
            <a:xfrm>
              <a:off x="7817305" y="1431661"/>
              <a:ext cx="189617" cy="183009"/>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2</a:t>
              </a:r>
              <a:endParaRPr lang="zh-CN" altLang="en-US" sz="900" dirty="0">
                <a:solidFill>
                  <a:srgbClr val="000000"/>
                </a:solidFill>
                <a:latin typeface="华文楷体" panose="02010600040101010101" pitchFamily="2" charset="-122"/>
              </a:endParaRPr>
            </a:p>
          </p:txBody>
        </p:sp>
      </p:grpSp>
      <p:grpSp>
        <p:nvGrpSpPr>
          <p:cNvPr id="608" name="Group 193"/>
          <p:cNvGrpSpPr/>
          <p:nvPr/>
        </p:nvGrpSpPr>
        <p:grpSpPr>
          <a:xfrm>
            <a:off x="383696" y="2310758"/>
            <a:ext cx="239168" cy="230832"/>
            <a:chOff x="7819884" y="1441069"/>
            <a:chExt cx="189618" cy="183008"/>
          </a:xfrm>
        </p:grpSpPr>
        <p:sp>
          <p:nvSpPr>
            <p:cNvPr id="1052400" name="Oval 194"/>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01" name="TextBox 195"/>
            <p:cNvSpPr txBox="1"/>
            <p:nvPr/>
          </p:nvSpPr>
          <p:spPr>
            <a:xfrm>
              <a:off x="7819884" y="1441069"/>
              <a:ext cx="189618"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5</a:t>
              </a:r>
              <a:endParaRPr lang="zh-CN" altLang="en-US" sz="900" dirty="0">
                <a:solidFill>
                  <a:srgbClr val="000000"/>
                </a:solidFill>
                <a:latin typeface="华文楷体" panose="02010600040101010101" pitchFamily="2" charset="-122"/>
              </a:endParaRPr>
            </a:p>
          </p:txBody>
        </p:sp>
      </p:grpSp>
      <p:grpSp>
        <p:nvGrpSpPr>
          <p:cNvPr id="609" name="Group 196"/>
          <p:cNvGrpSpPr/>
          <p:nvPr/>
        </p:nvGrpSpPr>
        <p:grpSpPr>
          <a:xfrm>
            <a:off x="2363935" y="2313691"/>
            <a:ext cx="239168" cy="230832"/>
            <a:chOff x="7819882" y="1431654"/>
            <a:chExt cx="189618" cy="183008"/>
          </a:xfrm>
        </p:grpSpPr>
        <p:sp>
          <p:nvSpPr>
            <p:cNvPr id="1052402" name="Oval 197"/>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03" name="TextBox 198"/>
            <p:cNvSpPr txBox="1"/>
            <p:nvPr/>
          </p:nvSpPr>
          <p:spPr>
            <a:xfrm>
              <a:off x="7819882" y="1431654"/>
              <a:ext cx="189618"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6</a:t>
              </a:r>
              <a:endParaRPr lang="zh-CN" altLang="en-US" sz="900" dirty="0">
                <a:solidFill>
                  <a:srgbClr val="000000"/>
                </a:solidFill>
                <a:latin typeface="华文楷体" panose="02010600040101010101" pitchFamily="2" charset="-122"/>
              </a:endParaRPr>
            </a:p>
          </p:txBody>
        </p:sp>
      </p:grpSp>
      <p:grpSp>
        <p:nvGrpSpPr>
          <p:cNvPr id="610" name="Group 199"/>
          <p:cNvGrpSpPr/>
          <p:nvPr/>
        </p:nvGrpSpPr>
        <p:grpSpPr>
          <a:xfrm>
            <a:off x="383657" y="2637727"/>
            <a:ext cx="239168" cy="230832"/>
            <a:chOff x="7817294" y="1431654"/>
            <a:chExt cx="189617" cy="183008"/>
          </a:xfrm>
        </p:grpSpPr>
        <p:sp>
          <p:nvSpPr>
            <p:cNvPr id="1052404" name="Oval 200"/>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05" name="TextBox 201"/>
            <p:cNvSpPr txBox="1"/>
            <p:nvPr/>
          </p:nvSpPr>
          <p:spPr>
            <a:xfrm>
              <a:off x="7817294"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3</a:t>
              </a:r>
              <a:endParaRPr lang="zh-CN" altLang="en-US" sz="900" dirty="0">
                <a:solidFill>
                  <a:srgbClr val="000000"/>
                </a:solidFill>
                <a:latin typeface="华文楷体" panose="02010600040101010101" pitchFamily="2" charset="-122"/>
              </a:endParaRPr>
            </a:p>
          </p:txBody>
        </p:sp>
      </p:grpSp>
      <p:grpSp>
        <p:nvGrpSpPr>
          <p:cNvPr id="611" name="Group 202"/>
          <p:cNvGrpSpPr/>
          <p:nvPr/>
        </p:nvGrpSpPr>
        <p:grpSpPr>
          <a:xfrm>
            <a:off x="380383" y="4531131"/>
            <a:ext cx="239168" cy="230832"/>
            <a:chOff x="7817289" y="1431654"/>
            <a:chExt cx="189617" cy="183008"/>
          </a:xfrm>
        </p:grpSpPr>
        <p:sp>
          <p:nvSpPr>
            <p:cNvPr id="1052406" name="Oval 203"/>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07" name="TextBox 204"/>
            <p:cNvSpPr txBox="1"/>
            <p:nvPr/>
          </p:nvSpPr>
          <p:spPr>
            <a:xfrm>
              <a:off x="7817289"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4</a:t>
              </a:r>
              <a:endParaRPr lang="zh-CN" altLang="en-US" sz="900" dirty="0">
                <a:solidFill>
                  <a:srgbClr val="000000"/>
                </a:solidFill>
                <a:latin typeface="华文楷体" panose="02010600040101010101" pitchFamily="2" charset="-122"/>
              </a:endParaRPr>
            </a:p>
          </p:txBody>
        </p:sp>
      </p:grpSp>
      <p:grpSp>
        <p:nvGrpSpPr>
          <p:cNvPr id="612" name="Group 205"/>
          <p:cNvGrpSpPr/>
          <p:nvPr/>
        </p:nvGrpSpPr>
        <p:grpSpPr>
          <a:xfrm>
            <a:off x="3980772" y="4293911"/>
            <a:ext cx="239168" cy="230832"/>
            <a:chOff x="7817281" y="1431654"/>
            <a:chExt cx="189617" cy="183008"/>
          </a:xfrm>
        </p:grpSpPr>
        <p:sp>
          <p:nvSpPr>
            <p:cNvPr id="1052408" name="Oval 206"/>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09" name="TextBox 207"/>
            <p:cNvSpPr txBox="1"/>
            <p:nvPr/>
          </p:nvSpPr>
          <p:spPr>
            <a:xfrm>
              <a:off x="7817281" y="1431654"/>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9</a:t>
              </a:r>
              <a:endParaRPr lang="zh-CN" altLang="en-US" sz="900" dirty="0">
                <a:solidFill>
                  <a:srgbClr val="000000"/>
                </a:solidFill>
                <a:latin typeface="华文楷体" panose="02010600040101010101" pitchFamily="2" charset="-122"/>
              </a:endParaRPr>
            </a:p>
          </p:txBody>
        </p:sp>
      </p:grpSp>
      <p:grpSp>
        <p:nvGrpSpPr>
          <p:cNvPr id="613" name="Group 208"/>
          <p:cNvGrpSpPr/>
          <p:nvPr/>
        </p:nvGrpSpPr>
        <p:grpSpPr>
          <a:xfrm>
            <a:off x="6607441" y="4818348"/>
            <a:ext cx="293670" cy="230832"/>
            <a:chOff x="7788736" y="1431653"/>
            <a:chExt cx="232827" cy="183008"/>
          </a:xfrm>
        </p:grpSpPr>
        <p:sp>
          <p:nvSpPr>
            <p:cNvPr id="1052410" name="Oval 209"/>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11" name="TextBox 210"/>
            <p:cNvSpPr txBox="1"/>
            <p:nvPr/>
          </p:nvSpPr>
          <p:spPr>
            <a:xfrm>
              <a:off x="7788736" y="1431653"/>
              <a:ext cx="23282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10</a:t>
              </a:r>
              <a:endParaRPr lang="zh-CN" altLang="en-US" sz="900" dirty="0">
                <a:solidFill>
                  <a:srgbClr val="000000"/>
                </a:solidFill>
                <a:latin typeface="华文楷体" panose="02010600040101010101" pitchFamily="2" charset="-122"/>
              </a:endParaRPr>
            </a:p>
          </p:txBody>
        </p:sp>
      </p:grpSp>
      <p:grpSp>
        <p:nvGrpSpPr>
          <p:cNvPr id="614" name="Group 211"/>
          <p:cNvGrpSpPr/>
          <p:nvPr/>
        </p:nvGrpSpPr>
        <p:grpSpPr>
          <a:xfrm>
            <a:off x="5097022" y="4315107"/>
            <a:ext cx="293670" cy="230832"/>
            <a:chOff x="7788839" y="1431654"/>
            <a:chExt cx="232827" cy="183008"/>
          </a:xfrm>
        </p:grpSpPr>
        <p:sp>
          <p:nvSpPr>
            <p:cNvPr id="1052412" name="Oval 212"/>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13" name="TextBox 213"/>
            <p:cNvSpPr txBox="1"/>
            <p:nvPr/>
          </p:nvSpPr>
          <p:spPr>
            <a:xfrm>
              <a:off x="7788839" y="1431654"/>
              <a:ext cx="23282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10</a:t>
              </a:r>
              <a:endParaRPr lang="zh-CN" altLang="en-US" sz="900" dirty="0">
                <a:solidFill>
                  <a:srgbClr val="000000"/>
                </a:solidFill>
                <a:latin typeface="华文楷体" panose="02010600040101010101" pitchFamily="2" charset="-122"/>
              </a:endParaRPr>
            </a:p>
          </p:txBody>
        </p:sp>
      </p:grpSp>
      <p:grpSp>
        <p:nvGrpSpPr>
          <p:cNvPr id="615" name="Group 214"/>
          <p:cNvGrpSpPr/>
          <p:nvPr/>
        </p:nvGrpSpPr>
        <p:grpSpPr>
          <a:xfrm>
            <a:off x="3944895" y="4509935"/>
            <a:ext cx="293670" cy="230832"/>
            <a:chOff x="7788797" y="1431654"/>
            <a:chExt cx="232826" cy="183008"/>
          </a:xfrm>
        </p:grpSpPr>
        <p:sp>
          <p:nvSpPr>
            <p:cNvPr id="1052414" name="Oval 215"/>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15" name="TextBox 216"/>
            <p:cNvSpPr txBox="1"/>
            <p:nvPr/>
          </p:nvSpPr>
          <p:spPr>
            <a:xfrm>
              <a:off x="7788797" y="1431654"/>
              <a:ext cx="232826"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11</a:t>
              </a:r>
              <a:endParaRPr lang="zh-CN" altLang="en-US" sz="900" dirty="0">
                <a:solidFill>
                  <a:srgbClr val="000000"/>
                </a:solidFill>
                <a:latin typeface="华文楷体" panose="02010600040101010101" pitchFamily="2" charset="-122"/>
              </a:endParaRPr>
            </a:p>
          </p:txBody>
        </p:sp>
      </p:grpSp>
      <p:grpSp>
        <p:nvGrpSpPr>
          <p:cNvPr id="616" name="Group 217"/>
          <p:cNvGrpSpPr/>
          <p:nvPr/>
        </p:nvGrpSpPr>
        <p:grpSpPr>
          <a:xfrm>
            <a:off x="357957" y="1665619"/>
            <a:ext cx="239168" cy="230832"/>
            <a:chOff x="7819251" y="1431653"/>
            <a:chExt cx="189618" cy="183008"/>
          </a:xfrm>
        </p:grpSpPr>
        <p:sp>
          <p:nvSpPr>
            <p:cNvPr id="1052416" name="Oval 218"/>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17" name="TextBox 219"/>
            <p:cNvSpPr txBox="1"/>
            <p:nvPr/>
          </p:nvSpPr>
          <p:spPr>
            <a:xfrm>
              <a:off x="7819251" y="1431653"/>
              <a:ext cx="189618"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7</a:t>
              </a:r>
              <a:endParaRPr lang="zh-CN" altLang="en-US" sz="900" dirty="0">
                <a:solidFill>
                  <a:srgbClr val="000000"/>
                </a:solidFill>
                <a:latin typeface="华文楷体" panose="02010600040101010101" pitchFamily="2" charset="-122"/>
              </a:endParaRPr>
            </a:p>
          </p:txBody>
        </p:sp>
      </p:grpSp>
      <p:grpSp>
        <p:nvGrpSpPr>
          <p:cNvPr id="617" name="Group 220"/>
          <p:cNvGrpSpPr/>
          <p:nvPr/>
        </p:nvGrpSpPr>
        <p:grpSpPr>
          <a:xfrm>
            <a:off x="4295275" y="1665619"/>
            <a:ext cx="239168" cy="230832"/>
            <a:chOff x="7809694" y="1431653"/>
            <a:chExt cx="189617" cy="183008"/>
          </a:xfrm>
        </p:grpSpPr>
        <p:sp>
          <p:nvSpPr>
            <p:cNvPr id="1052418" name="Oval 221"/>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19" name="TextBox 222"/>
            <p:cNvSpPr txBox="1"/>
            <p:nvPr/>
          </p:nvSpPr>
          <p:spPr>
            <a:xfrm>
              <a:off x="7809694" y="1431653"/>
              <a:ext cx="18961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8</a:t>
              </a:r>
              <a:endParaRPr lang="zh-CN" altLang="en-US" sz="900" dirty="0">
                <a:solidFill>
                  <a:srgbClr val="000000"/>
                </a:solidFill>
                <a:latin typeface="华文楷体" panose="02010600040101010101" pitchFamily="2" charset="-122"/>
              </a:endParaRPr>
            </a:p>
          </p:txBody>
        </p:sp>
      </p:grpSp>
      <p:grpSp>
        <p:nvGrpSpPr>
          <p:cNvPr id="618" name="Group 223"/>
          <p:cNvGrpSpPr/>
          <p:nvPr/>
        </p:nvGrpSpPr>
        <p:grpSpPr>
          <a:xfrm>
            <a:off x="355622" y="5410035"/>
            <a:ext cx="293670" cy="230832"/>
            <a:chOff x="7788716" y="1431654"/>
            <a:chExt cx="232827" cy="183008"/>
          </a:xfrm>
        </p:grpSpPr>
        <p:sp>
          <p:nvSpPr>
            <p:cNvPr id="1052420" name="Oval 224"/>
            <p:cNvSpPr/>
            <p:nvPr/>
          </p:nvSpPr>
          <p:spPr>
            <a:xfrm>
              <a:off x="7837527" y="1447250"/>
              <a:ext cx="146052" cy="146052"/>
            </a:xfrm>
            <a:prstGeom prst="ellipse">
              <a:avLst/>
            </a:prstGeom>
            <a:solidFill>
              <a:srgbClr val="FFFF00"/>
            </a:solidFill>
            <a:ln w="12700">
              <a:solidFill>
                <a:srgbClr val="C00000"/>
              </a:solidFill>
            </a:ln>
          </p:spPr>
          <p:style>
            <a:lnRef idx="2">
              <a:schemeClr val="accent6"/>
            </a:lnRef>
            <a:fillRef idx="1">
              <a:schemeClr val="lt1"/>
            </a:fillRef>
            <a:effectRef idx="0">
              <a:schemeClr val="accent6"/>
            </a:effectRef>
            <a:fontRef idx="minor">
              <a:schemeClr val="dk1"/>
            </a:fontRef>
          </p:style>
          <p:txBody>
            <a:bodyPr lIns="64008" tIns="32004" rIns="106013" bIns="32004" spcCol="1270" rtlCol="0" anchor="ctr"/>
            <a:p>
              <a:pPr marL="179705" indent="-358775" algn="ctr" defTabSz="533400">
                <a:lnSpc>
                  <a:spcPct val="90000"/>
                </a:lnSpc>
                <a:spcAft>
                  <a:spcPct val="35000"/>
                </a:spcAft>
              </a:pPr>
              <a:endParaRPr lang="zh-CN" altLang="en-US" sz="700" dirty="0">
                <a:solidFill>
                  <a:srgbClr val="000000"/>
                </a:solidFill>
                <a:latin typeface="华文楷体" panose="02010600040101010101" pitchFamily="2" charset="-122"/>
              </a:endParaRPr>
            </a:p>
          </p:txBody>
        </p:sp>
        <p:sp>
          <p:nvSpPr>
            <p:cNvPr id="1052421" name="TextBox 225"/>
            <p:cNvSpPr txBox="1"/>
            <p:nvPr/>
          </p:nvSpPr>
          <p:spPr>
            <a:xfrm>
              <a:off x="7788716" y="1431654"/>
              <a:ext cx="232827" cy="183008"/>
            </a:xfrm>
            <a:prstGeom prst="rect">
              <a:avLst/>
            </a:prstGeom>
            <a:noFill/>
          </p:spPr>
          <p:txBody>
            <a:bodyPr wrap="none" rtlCol="0">
              <a:spAutoFit/>
            </a:bodyPr>
            <a:p>
              <a:pPr>
                <a:spcBef>
                  <a:spcPts val="600"/>
                </a:spcBef>
              </a:pPr>
              <a:r>
                <a:rPr lang="en-US" altLang="zh-CN" sz="900" dirty="0">
                  <a:solidFill>
                    <a:srgbClr val="000000"/>
                  </a:solidFill>
                  <a:latin typeface="华文楷体" panose="02010600040101010101" pitchFamily="2" charset="-122"/>
                </a:rPr>
                <a:t>12</a:t>
              </a:r>
              <a:endParaRPr lang="zh-CN" altLang="en-US" sz="900" dirty="0">
                <a:solidFill>
                  <a:srgbClr val="000000"/>
                </a:solidFill>
                <a:latin typeface="华文楷体" panose="02010600040101010101" pitchFamily="2" charset="-122"/>
              </a:endParaRPr>
            </a:p>
          </p:txBody>
        </p:sp>
      </p:grpSp>
      <p:sp>
        <p:nvSpPr>
          <p:cNvPr id="1052422" name="Rectangle 34"/>
          <p:cNvSpPr>
            <a:spLocks noChangeArrowheads="1"/>
          </p:cNvSpPr>
          <p:nvPr/>
        </p:nvSpPr>
        <p:spPr bwMode="auto">
          <a:xfrm>
            <a:off x="3944888" y="5014007"/>
            <a:ext cx="2376264" cy="183439"/>
          </a:xfrm>
          <a:prstGeom prst="rect">
            <a:avLst/>
          </a:prstGeom>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buClr>
                <a:srgbClr val="1C1C1C"/>
              </a:buClr>
            </a:pPr>
            <a:r>
              <a:rPr lang="zh-CN" altLang="en-US" sz="900" kern="0" dirty="0">
                <a:solidFill>
                  <a:srgbClr val="000000"/>
                </a:solidFill>
                <a:latin typeface="华文楷体" panose="02010600040101010101" pitchFamily="2" charset="-122"/>
              </a:rPr>
              <a:t>销售管理</a:t>
            </a:r>
            <a:endParaRPr lang="zh-CN" altLang="en-US" sz="900" kern="0" dirty="0">
              <a:solidFill>
                <a:srgbClr val="000000"/>
              </a:solidFill>
              <a:latin typeface="华文楷体" panose="02010600040101010101" pitchFamily="2" charset="-122"/>
            </a:endParaRPr>
          </a:p>
        </p:txBody>
      </p:sp>
      <p:sp>
        <p:nvSpPr>
          <p:cNvPr id="1052423" name="Text Box 8"/>
          <p:cNvSpPr>
            <a:spLocks noChangeArrowheads="1"/>
          </p:cNvSpPr>
          <p:nvPr/>
        </p:nvSpPr>
        <p:spPr bwMode="auto">
          <a:xfrm>
            <a:off x="1640752" y="4725959"/>
            <a:ext cx="1080000" cy="180000"/>
          </a:xfrm>
          <a:prstGeom prst="roundRect">
            <a:avLst>
              <a:gd name="adj" fmla="val 16667"/>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lIns="90000" tIns="46800" rIns="90000" bIns="46800" anchor="ctr" anchorCtr="1"/>
          <a:p>
            <a:pPr algn="ctr">
              <a:lnSpc>
                <a:spcPct val="90000"/>
              </a:lnSpc>
              <a:spcBef>
                <a:spcPct val="50000"/>
              </a:spcBef>
            </a:pPr>
            <a:r>
              <a:rPr lang="zh-CN" altLang="en-US" sz="900" kern="0" dirty="0">
                <a:solidFill>
                  <a:srgbClr val="000000"/>
                </a:solidFill>
                <a:latin typeface="华文楷体" panose="02010600040101010101" pitchFamily="2" charset="-122"/>
              </a:rPr>
              <a:t>科研项目管理</a:t>
            </a:r>
            <a:endParaRPr lang="en-US" altLang="zh-CN" sz="900" kern="0" dirty="0">
              <a:solidFill>
                <a:srgbClr val="000000"/>
              </a:solidFill>
              <a:latin typeface="华文楷体" panose="02010600040101010101" pitchFamily="2" charset="-122"/>
            </a:endParaRPr>
          </a:p>
        </p:txBody>
      </p:sp>
      <p:sp>
        <p:nvSpPr>
          <p:cNvPr id="1052424" name="Title 1"/>
          <p:cNvSpPr>
            <a:spLocks noGrp="1"/>
          </p:cNvSpPr>
          <p:nvPr>
            <p:ph type="title"/>
          </p:nvPr>
        </p:nvSpPr>
        <p:spPr>
          <a:xfrm>
            <a:off x="200472" y="206001"/>
            <a:ext cx="7272807" cy="597444"/>
          </a:xfrm>
        </p:spPr>
        <p:txBody>
          <a:bodyPr/>
          <a:p>
            <a:r>
              <a:rPr lang="zh-CN" altLang="en-US" dirty="0">
                <a:solidFill>
                  <a:schemeClr val="tx1"/>
                </a:solidFill>
                <a:latin typeface="+mn-ea"/>
              </a:rPr>
              <a:t>案例</a:t>
            </a:r>
            <a:r>
              <a:rPr lang="en-US" altLang="zh-CN" dirty="0">
                <a:solidFill>
                  <a:schemeClr val="tx1"/>
                </a:solidFill>
                <a:latin typeface="+mn-ea"/>
              </a:rPr>
              <a:t>2</a:t>
            </a:r>
            <a:r>
              <a:rPr lang="zh-CN" altLang="en-US" dirty="0">
                <a:solidFill>
                  <a:schemeClr val="tx1"/>
                </a:solidFill>
                <a:latin typeface="+mn-ea"/>
              </a:rPr>
              <a:t>：上海电气集团的信息化转型策略</a:t>
            </a:r>
            <a:endParaRPr lang="zh-CN" altLang="en-US" dirty="0">
              <a:solidFill>
                <a:schemeClr val="tx1">
                  <a:lumMod val="95000"/>
                  <a:lumOff val="5000"/>
                </a:schemeClr>
              </a:solidFill>
              <a:latin typeface="+mn-ea"/>
              <a:ea typeface="+mn-ea"/>
            </a:endParaRPr>
          </a:p>
        </p:txBody>
      </p:sp>
      <p:grpSp>
        <p:nvGrpSpPr>
          <p:cNvPr id="619" name="Group 234"/>
          <p:cNvGrpSpPr/>
          <p:nvPr/>
        </p:nvGrpSpPr>
        <p:grpSpPr>
          <a:xfrm>
            <a:off x="272480" y="2241683"/>
            <a:ext cx="6048672" cy="2988334"/>
            <a:chOff x="272480" y="2276872"/>
            <a:chExt cx="6048672" cy="2988334"/>
          </a:xfrm>
        </p:grpSpPr>
        <p:cxnSp>
          <p:nvCxnSpPr>
            <p:cNvPr id="3146312" name="Straight Connector 172"/>
            <p:cNvCxnSpPr/>
            <p:nvPr/>
          </p:nvCxnSpPr>
          <p:spPr bwMode="auto">
            <a:xfrm>
              <a:off x="272480" y="2276872"/>
              <a:ext cx="6048672" cy="0"/>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3146313" name="Straight Connector 175"/>
            <p:cNvCxnSpPr/>
            <p:nvPr/>
          </p:nvCxnSpPr>
          <p:spPr bwMode="auto">
            <a:xfrm>
              <a:off x="272480" y="5265204"/>
              <a:ext cx="3492388" cy="0"/>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3146314" name="Straight Connector 179"/>
            <p:cNvCxnSpPr/>
            <p:nvPr/>
          </p:nvCxnSpPr>
          <p:spPr bwMode="auto">
            <a:xfrm rot="5400000" flipH="1" flipV="1">
              <a:off x="-1221686" y="3771038"/>
              <a:ext cx="2988332" cy="0"/>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3146315" name="Straight Connector 184"/>
            <p:cNvCxnSpPr/>
            <p:nvPr/>
          </p:nvCxnSpPr>
          <p:spPr bwMode="auto">
            <a:xfrm rot="5400000">
              <a:off x="5367046" y="3230978"/>
              <a:ext cx="1908212" cy="0"/>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3146316" name="Straight Connector 196"/>
            <p:cNvCxnSpPr/>
            <p:nvPr/>
          </p:nvCxnSpPr>
          <p:spPr bwMode="auto">
            <a:xfrm>
              <a:off x="3764868" y="4185084"/>
              <a:ext cx="2556284" cy="0"/>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3146317" name="Straight Connector 211"/>
            <p:cNvCxnSpPr/>
            <p:nvPr/>
          </p:nvCxnSpPr>
          <p:spPr bwMode="auto">
            <a:xfrm rot="5400000">
              <a:off x="3224810" y="4725144"/>
              <a:ext cx="1080121" cy="3"/>
            </a:xfrm>
            <a:prstGeom prst="line">
              <a:avLst/>
            </a:prstGeom>
            <a:ln w="19050">
              <a:solidFill>
                <a:srgbClr val="002060"/>
              </a:solidFill>
              <a:prstDash val="dash"/>
            </a:ln>
          </p:spPr>
          <p:style>
            <a:lnRef idx="1">
              <a:schemeClr val="dk1"/>
            </a:lnRef>
            <a:fillRef idx="0">
              <a:schemeClr val="dk1"/>
            </a:fillRef>
            <a:effectRef idx="0">
              <a:schemeClr val="dk1"/>
            </a:effectRef>
            <a:fontRef idx="minor">
              <a:schemeClr val="tx1"/>
            </a:fontRef>
          </p:style>
        </p:cxnSp>
      </p:grpSp>
      <p:pic>
        <p:nvPicPr>
          <p:cNvPr id="2097336" name="Picture 139"/>
          <p:cNvPicPr>
            <a:picLocks noChangeAspect="1"/>
          </p:cNvPicPr>
          <p:nvPr/>
        </p:nvPicPr>
        <p:blipFill>
          <a:blip r:embed="rId4" cstate="print"/>
          <a:stretch>
            <a:fillRect/>
          </a:stretch>
        </p:blipFill>
        <p:spPr>
          <a:xfrm>
            <a:off x="7571778" y="90635"/>
            <a:ext cx="1920608" cy="55669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622" name=""/>
        <p:cNvGrpSpPr/>
        <p:nvPr/>
      </p:nvGrpSpPr>
      <p:grpSpPr>
        <a:xfrm>
          <a:off x="0" y="0"/>
          <a:ext cx="0" cy="0"/>
          <a:chOff x="0" y="0"/>
          <a:chExt cx="0" cy="0"/>
        </a:xfrm>
      </p:grpSpPr>
      <p:sp>
        <p:nvSpPr>
          <p:cNvPr id="1052429" name="Title 1"/>
          <p:cNvSpPr>
            <a:spLocks noGrp="1"/>
          </p:cNvSpPr>
          <p:nvPr>
            <p:ph type="title"/>
          </p:nvPr>
        </p:nvSpPr>
        <p:spPr/>
        <p:txBody>
          <a:bodyPr/>
          <a:p>
            <a:r>
              <a:rPr lang="zh-CN" altLang="en-US" dirty="0">
                <a:latin typeface="+mn-ea"/>
              </a:rPr>
              <a:t>参考案例</a:t>
            </a:r>
            <a:r>
              <a:rPr lang="en-US" altLang="zh-CN" dirty="0">
                <a:latin typeface="+mn-ea"/>
              </a:rPr>
              <a:t>1</a:t>
            </a:r>
            <a:r>
              <a:rPr lang="zh-CN" altLang="en-US" dirty="0">
                <a:latin typeface="+mn-ea"/>
              </a:rPr>
              <a:t>：</a:t>
            </a:r>
            <a:r>
              <a:rPr lang="zh-CN" altLang="en-US" dirty="0"/>
              <a:t>上海电气临港数字化工厂达到的智能制造能力</a:t>
            </a:r>
            <a:endParaRPr lang="en-US" dirty="0"/>
          </a:p>
        </p:txBody>
      </p:sp>
      <p:graphicFrame>
        <p:nvGraphicFramePr>
          <p:cNvPr id="4194341" name="Diagram 4"/>
          <p:cNvGraphicFramePr/>
          <p:nvPr/>
        </p:nvGraphicFramePr>
        <p:xfrm>
          <a:off x="1568624" y="1412776"/>
          <a:ext cx="6229437" cy="424847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052430" name="Rectangle 5"/>
          <p:cNvSpPr/>
          <p:nvPr/>
        </p:nvSpPr>
        <p:spPr>
          <a:xfrm>
            <a:off x="5169024" y="836712"/>
            <a:ext cx="3384376" cy="853440"/>
          </a:xfrm>
          <a:prstGeom prst="rect">
            <a:avLst/>
          </a:prstGeom>
        </p:spPr>
        <p:txBody>
          <a:bodyPr wrap="square">
            <a:spAutoFit/>
          </a:bodyPr>
          <a:p>
            <a:r>
              <a:rPr lang="zh-CN" altLang="en-US" sz="1300" dirty="0">
                <a:solidFill>
                  <a:srgbClr val="000000"/>
                </a:solidFill>
                <a:latin typeface="华文楷体" panose="02010600040101010101" pitchFamily="2" charset="-122"/>
              </a:rPr>
              <a:t>实现车间计划的准确下达至工人，并实时收集实际加工进度，改变了以往纸质工票传递、人工进行统计的传统工作方式，解决了传统制造业企业计划和实际生产的脱节</a:t>
            </a:r>
            <a:endParaRPr lang="en-US" sz="1300" dirty="0">
              <a:solidFill>
                <a:srgbClr val="000000"/>
              </a:solidFill>
            </a:endParaRPr>
          </a:p>
        </p:txBody>
      </p:sp>
      <p:sp>
        <p:nvSpPr>
          <p:cNvPr id="1052431" name="Rectangle 6"/>
          <p:cNvSpPr/>
          <p:nvPr/>
        </p:nvSpPr>
        <p:spPr>
          <a:xfrm>
            <a:off x="6861212" y="2644460"/>
            <a:ext cx="2844316" cy="1043941"/>
          </a:xfrm>
          <a:prstGeom prst="rect">
            <a:avLst/>
          </a:prstGeom>
        </p:spPr>
        <p:txBody>
          <a:bodyPr wrap="square">
            <a:spAutoFit/>
          </a:bodyPr>
          <a:p>
            <a:r>
              <a:rPr lang="zh-CN" altLang="en-US" sz="1300" dirty="0">
                <a:solidFill>
                  <a:srgbClr val="000000"/>
                </a:solidFill>
                <a:latin typeface="华文楷体" panose="02010600040101010101" pitchFamily="2" charset="-122"/>
              </a:rPr>
              <a:t>按不同的排产目标设定不同的约束条件，并充分考虑工艺加工逻辑、供料、产能等因素，优化多项目排产因素，提升计划排程工作效率和准确率，提高设备利用率，降低综合生产成本。</a:t>
            </a:r>
            <a:endParaRPr lang="en-US" sz="1300" dirty="0">
              <a:solidFill>
                <a:srgbClr val="000000"/>
              </a:solidFill>
            </a:endParaRPr>
          </a:p>
        </p:txBody>
      </p:sp>
      <p:sp>
        <p:nvSpPr>
          <p:cNvPr id="1052432" name="Rectangle 7"/>
          <p:cNvSpPr/>
          <p:nvPr/>
        </p:nvSpPr>
        <p:spPr>
          <a:xfrm>
            <a:off x="6352087" y="4744396"/>
            <a:ext cx="3044788" cy="1234441"/>
          </a:xfrm>
          <a:prstGeom prst="rect">
            <a:avLst/>
          </a:prstGeom>
        </p:spPr>
        <p:txBody>
          <a:bodyPr wrap="square">
            <a:spAutoFit/>
          </a:bodyPr>
          <a:p>
            <a:r>
              <a:rPr lang="zh-CN" altLang="en-US" sz="1300" dirty="0">
                <a:solidFill>
                  <a:srgbClr val="000000"/>
                </a:solidFill>
                <a:latin typeface="华文楷体" panose="02010600040101010101" pitchFamily="2" charset="-122"/>
              </a:rPr>
              <a:t>实现了</a:t>
            </a:r>
            <a:r>
              <a:rPr lang="zh-CN" altLang="zh-CN" sz="1300" dirty="0">
                <a:solidFill>
                  <a:srgbClr val="000000"/>
                </a:solidFill>
                <a:latin typeface="华文楷体" panose="02010600040101010101" pitchFamily="2" charset="-122"/>
              </a:rPr>
              <a:t>质量计划、质量改进和质量成本管理</a:t>
            </a:r>
            <a:r>
              <a:rPr lang="zh-CN" altLang="en-US" sz="1300" dirty="0">
                <a:solidFill>
                  <a:srgbClr val="000000"/>
                </a:solidFill>
                <a:latin typeface="华文楷体" panose="02010600040101010101" pitchFamily="2" charset="-122"/>
              </a:rPr>
              <a:t>，并与</a:t>
            </a:r>
            <a:r>
              <a:rPr lang="en-US" altLang="zh-CN" sz="1300" dirty="0">
                <a:solidFill>
                  <a:srgbClr val="000000"/>
                </a:solidFill>
                <a:latin typeface="华文楷体" panose="02010600040101010101" pitchFamily="2" charset="-122"/>
              </a:rPr>
              <a:t>MES</a:t>
            </a:r>
            <a:r>
              <a:rPr lang="zh-CN" altLang="en-US" sz="1300" dirty="0">
                <a:solidFill>
                  <a:srgbClr val="000000"/>
                </a:solidFill>
                <a:latin typeface="华文楷体" panose="02010600040101010101" pitchFamily="2" charset="-122"/>
              </a:rPr>
              <a:t>系统报工</a:t>
            </a:r>
            <a:r>
              <a:rPr lang="zh-CN" altLang="zh-CN" sz="1300" dirty="0">
                <a:solidFill>
                  <a:srgbClr val="000000"/>
                </a:solidFill>
                <a:latin typeface="华文楷体" panose="02010600040101010101" pitchFamily="2" charset="-122"/>
              </a:rPr>
              <a:t>的</a:t>
            </a:r>
            <a:r>
              <a:rPr lang="zh-CN" altLang="en-US" sz="1300" dirty="0">
                <a:solidFill>
                  <a:srgbClr val="000000"/>
                </a:solidFill>
                <a:latin typeface="华文楷体" panose="02010600040101010101" pitchFamily="2" charset="-122"/>
              </a:rPr>
              <a:t>制程检验集成，实现</a:t>
            </a:r>
            <a:r>
              <a:rPr lang="en-US" altLang="zh-CN" sz="1300" dirty="0">
                <a:solidFill>
                  <a:srgbClr val="000000"/>
                </a:solidFill>
                <a:latin typeface="华文楷体" panose="02010600040101010101" pitchFamily="2" charset="-122"/>
              </a:rPr>
              <a:t>NCR</a:t>
            </a:r>
            <a:r>
              <a:rPr lang="zh-CN" altLang="zh-CN" sz="1300" dirty="0">
                <a:solidFill>
                  <a:srgbClr val="000000"/>
                </a:solidFill>
                <a:latin typeface="华文楷体" panose="02010600040101010101" pitchFamily="2" charset="-122"/>
              </a:rPr>
              <a:t>的不符合项报告自动流转，完成</a:t>
            </a:r>
            <a:r>
              <a:rPr lang="zh-CN" altLang="en-US" sz="1300" dirty="0">
                <a:solidFill>
                  <a:srgbClr val="000000"/>
                </a:solidFill>
                <a:latin typeface="华文楷体" panose="02010600040101010101" pitchFamily="2" charset="-122"/>
              </a:rPr>
              <a:t>了</a:t>
            </a:r>
            <a:r>
              <a:rPr lang="zh-CN" altLang="zh-CN" sz="1300" dirty="0">
                <a:solidFill>
                  <a:srgbClr val="000000"/>
                </a:solidFill>
                <a:latin typeface="华文楷体" panose="02010600040101010101" pitchFamily="2" charset="-122"/>
              </a:rPr>
              <a:t>质量管理系统和采购、生产、销售等业务的无缝集成，</a:t>
            </a:r>
            <a:r>
              <a:rPr lang="zh-CN" altLang="en-US" sz="1300" dirty="0">
                <a:solidFill>
                  <a:srgbClr val="000000"/>
                </a:solidFill>
                <a:latin typeface="华文楷体" panose="02010600040101010101" pitchFamily="2" charset="-122"/>
              </a:rPr>
              <a:t>达到</a:t>
            </a:r>
            <a:r>
              <a:rPr lang="zh-CN" altLang="zh-CN" sz="1300" dirty="0">
                <a:solidFill>
                  <a:srgbClr val="000000"/>
                </a:solidFill>
                <a:latin typeface="华文楷体" panose="02010600040101010101" pitchFamily="2" charset="-122"/>
              </a:rPr>
              <a:t>对质量过程的跟踪和监控以及质量成本的准确归集。</a:t>
            </a:r>
            <a:endParaRPr lang="en-US" sz="1300" dirty="0">
              <a:solidFill>
                <a:srgbClr val="000000"/>
              </a:solidFill>
            </a:endParaRPr>
          </a:p>
        </p:txBody>
      </p:sp>
      <p:sp>
        <p:nvSpPr>
          <p:cNvPr id="1052433" name="Rectangle 8"/>
          <p:cNvSpPr/>
          <p:nvPr/>
        </p:nvSpPr>
        <p:spPr>
          <a:xfrm>
            <a:off x="416496" y="4744396"/>
            <a:ext cx="2592288" cy="1234441"/>
          </a:xfrm>
          <a:prstGeom prst="rect">
            <a:avLst/>
          </a:prstGeom>
        </p:spPr>
        <p:txBody>
          <a:bodyPr wrap="square">
            <a:spAutoFit/>
          </a:bodyPr>
          <a:p>
            <a:r>
              <a:rPr lang="zh-CN" altLang="en-US" sz="1300" dirty="0">
                <a:solidFill>
                  <a:srgbClr val="000000"/>
                </a:solidFill>
                <a:latin typeface="华文楷体" panose="02010600040101010101" pitchFamily="2" charset="-122"/>
              </a:rPr>
              <a:t>打破了传统行车调配运行模式，申请人员在系统内提前预约吊运申请，系统综合考虑吊运的先后顺序及各工位等工成本，从而对吊运任务进行最优配置，实现了工厂内部物流的高效流转</a:t>
            </a:r>
            <a:endParaRPr lang="en-US" sz="1300" dirty="0">
              <a:solidFill>
                <a:srgbClr val="000000"/>
              </a:solidFill>
            </a:endParaRPr>
          </a:p>
        </p:txBody>
      </p:sp>
      <p:sp>
        <p:nvSpPr>
          <p:cNvPr id="1052434" name="Rectangle 9"/>
          <p:cNvSpPr/>
          <p:nvPr/>
        </p:nvSpPr>
        <p:spPr>
          <a:xfrm>
            <a:off x="326486" y="1389723"/>
            <a:ext cx="2466274" cy="1424940"/>
          </a:xfrm>
          <a:prstGeom prst="rect">
            <a:avLst/>
          </a:prstGeom>
        </p:spPr>
        <p:txBody>
          <a:bodyPr wrap="square">
            <a:spAutoFit/>
          </a:bodyPr>
          <a:p>
            <a:r>
              <a:rPr lang="zh-CN" altLang="en-US" sz="1300" dirty="0">
                <a:solidFill>
                  <a:srgbClr val="000000"/>
                </a:solidFill>
                <a:latin typeface="华文楷体" panose="02010600040101010101" pitchFamily="2" charset="-122"/>
              </a:rPr>
              <a:t>实现了从设备的购置、维修保养、设备报备进行全过程监控，</a:t>
            </a:r>
            <a:r>
              <a:rPr lang="zh-CN" altLang="zh-CN" sz="1300" dirty="0">
                <a:solidFill>
                  <a:srgbClr val="000000"/>
                </a:solidFill>
                <a:latin typeface="华文楷体" panose="02010600040101010101" pitchFamily="2" charset="-122"/>
              </a:rPr>
              <a:t>从而为设备管理部门进行维修管理、故障分析提供有效的基础数据</a:t>
            </a:r>
            <a:r>
              <a:rPr lang="zh-CN" altLang="en-US" sz="1300" dirty="0">
                <a:solidFill>
                  <a:srgbClr val="000000"/>
                </a:solidFill>
                <a:latin typeface="华文楷体" panose="02010600040101010101" pitchFamily="2" charset="-122"/>
              </a:rPr>
              <a:t>，并通过与</a:t>
            </a:r>
            <a:r>
              <a:rPr lang="en-US" altLang="zh-CN" sz="1300" dirty="0">
                <a:solidFill>
                  <a:srgbClr val="000000"/>
                </a:solidFill>
                <a:latin typeface="华文楷体" panose="02010600040101010101" pitchFamily="2" charset="-122"/>
              </a:rPr>
              <a:t>ERP</a:t>
            </a:r>
            <a:r>
              <a:rPr lang="zh-CN" altLang="en-US" sz="1300" dirty="0">
                <a:solidFill>
                  <a:srgbClr val="000000"/>
                </a:solidFill>
                <a:latin typeface="华文楷体" panose="02010600040101010101" pitchFamily="2" charset="-122"/>
              </a:rPr>
              <a:t>及</a:t>
            </a:r>
            <a:r>
              <a:rPr lang="en-US" altLang="zh-CN" sz="1300" dirty="0">
                <a:solidFill>
                  <a:srgbClr val="000000"/>
                </a:solidFill>
                <a:latin typeface="华文楷体" panose="02010600040101010101" pitchFamily="2" charset="-122"/>
              </a:rPr>
              <a:t>MES</a:t>
            </a:r>
            <a:r>
              <a:rPr lang="zh-CN" altLang="en-US" sz="1300" dirty="0">
                <a:solidFill>
                  <a:srgbClr val="000000"/>
                </a:solidFill>
                <a:latin typeface="华文楷体" panose="02010600040101010101" pitchFamily="2" charset="-122"/>
              </a:rPr>
              <a:t>系统的集成，实现设备保养计划与生产计划的联动</a:t>
            </a:r>
            <a:endParaRPr lang="zh-CN" altLang="en-US" sz="1300" dirty="0">
              <a:solidFill>
                <a:srgbClr val="000000"/>
              </a:solidFill>
              <a:latin typeface="华文楷体" panose="02010600040101010101" pitchFamily="2" charset="-122"/>
            </a:endParaRPr>
          </a:p>
        </p:txBody>
      </p:sp>
      <p:pic>
        <p:nvPicPr>
          <p:cNvPr id="2097337" name="图片 28" descr="图片1.jpg"/>
          <p:cNvPicPr>
            <a:picLocks noChangeAspect="1"/>
          </p:cNvPicPr>
          <p:nvPr/>
        </p:nvPicPr>
        <p:blipFill>
          <a:blip r:embed="rId6" cstate="print"/>
          <a:stretch>
            <a:fillRect/>
          </a:stretch>
        </p:blipFill>
        <p:spPr>
          <a:xfrm>
            <a:off x="7523644" y="3726780"/>
            <a:ext cx="1519451" cy="1008112"/>
          </a:xfrm>
          <a:prstGeom prst="rect">
            <a:avLst/>
          </a:prstGeom>
          <a:ln>
            <a:noFill/>
          </a:ln>
          <a:effectLst>
            <a:outerShdw blurRad="190500" algn="tl" rotWithShape="0">
              <a:srgbClr val="000000">
                <a:alpha val="70000"/>
              </a:srgbClr>
            </a:outerShdw>
          </a:effectLst>
        </p:spPr>
      </p:pic>
      <p:pic>
        <p:nvPicPr>
          <p:cNvPr id="2097338" name="Picture 13"/>
          <p:cNvPicPr>
            <a:picLocks noChangeAspect="1"/>
          </p:cNvPicPr>
          <p:nvPr/>
        </p:nvPicPr>
        <p:blipFill>
          <a:blip r:embed="rId7"/>
          <a:stretch>
            <a:fillRect/>
          </a:stretch>
        </p:blipFill>
        <p:spPr>
          <a:xfrm>
            <a:off x="4478365" y="5661248"/>
            <a:ext cx="1381318" cy="895475"/>
          </a:xfrm>
          <a:prstGeom prst="rect">
            <a:avLst/>
          </a:prstGeom>
          <a:ln>
            <a:noFill/>
          </a:ln>
          <a:effectLst>
            <a:outerShdw blurRad="190500" algn="tl" rotWithShape="0">
              <a:srgbClr val="000000">
                <a:alpha val="70000"/>
              </a:srgbClr>
            </a:outerShdw>
          </a:effectLst>
        </p:spPr>
      </p:pic>
      <p:pic>
        <p:nvPicPr>
          <p:cNvPr id="2097339" name="Picture 14"/>
          <p:cNvPicPr>
            <a:picLocks noChangeAspect="1"/>
          </p:cNvPicPr>
          <p:nvPr/>
        </p:nvPicPr>
        <p:blipFill>
          <a:blip r:embed="rId8"/>
          <a:stretch>
            <a:fillRect/>
          </a:stretch>
        </p:blipFill>
        <p:spPr>
          <a:xfrm>
            <a:off x="7831336" y="1575070"/>
            <a:ext cx="1457528" cy="905001"/>
          </a:xfrm>
          <a:prstGeom prst="rect">
            <a:avLst/>
          </a:prstGeom>
          <a:ln>
            <a:noFill/>
          </a:ln>
          <a:effectLst>
            <a:outerShdw blurRad="190500" algn="tl" rotWithShape="0">
              <a:srgbClr val="000000">
                <a:alpha val="70000"/>
              </a:srgbClr>
            </a:outerShdw>
          </a:effectLst>
        </p:spPr>
      </p:pic>
      <p:pic>
        <p:nvPicPr>
          <p:cNvPr id="2097340" name="Picture 15"/>
          <p:cNvPicPr>
            <a:picLocks noChangeAspect="1"/>
          </p:cNvPicPr>
          <p:nvPr/>
        </p:nvPicPr>
        <p:blipFill>
          <a:blip r:embed="rId9"/>
          <a:stretch>
            <a:fillRect/>
          </a:stretch>
        </p:blipFill>
        <p:spPr>
          <a:xfrm>
            <a:off x="813285" y="3699546"/>
            <a:ext cx="1443153" cy="935262"/>
          </a:xfrm>
          <a:prstGeom prst="rect">
            <a:avLst/>
          </a:prstGeom>
          <a:ln>
            <a:noFill/>
          </a:ln>
          <a:effectLst>
            <a:outerShdw blurRad="190500" algn="tl" rotWithShape="0">
              <a:srgbClr val="000000">
                <a:alpha val="70000"/>
              </a:srgbClr>
            </a:outerShdw>
          </a:effectLst>
        </p:spPr>
      </p:pic>
      <p:pic>
        <p:nvPicPr>
          <p:cNvPr id="2097341" name="Picture 16"/>
          <p:cNvPicPr>
            <a:picLocks noChangeAspect="1"/>
          </p:cNvPicPr>
          <p:nvPr/>
        </p:nvPicPr>
        <p:blipFill>
          <a:blip r:embed="rId10"/>
          <a:stretch>
            <a:fillRect/>
          </a:stretch>
        </p:blipFill>
        <p:spPr>
          <a:xfrm>
            <a:off x="2683772" y="736501"/>
            <a:ext cx="1351126" cy="992763"/>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2438" name="矩形 33"/>
          <p:cNvSpPr/>
          <p:nvPr/>
        </p:nvSpPr>
        <p:spPr bwMode="auto">
          <a:xfrm>
            <a:off x="801427" y="2859126"/>
            <a:ext cx="8064896" cy="3101871"/>
          </a:xfrm>
          <a:prstGeom prst="rect">
            <a:avLst/>
          </a:prstGeom>
          <a:noFill/>
          <a:ln w="57150" cap="flat" cmpd="sng" algn="ctr">
            <a:solidFill>
              <a:srgbClr val="002776"/>
            </a:solidFill>
            <a:prstDash val="solid"/>
          </a:ln>
          <a:effectLst/>
        </p:spPr>
        <p:txBody>
          <a:bodyPr rtlCol="0" anchor="ctr"/>
          <a:p>
            <a:pPr algn="ctr"/>
            <a:endParaRPr lang="zh-CN" altLang="en-US" sz="24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39" name="TextBox 71"/>
          <p:cNvSpPr txBox="1"/>
          <p:nvPr/>
        </p:nvSpPr>
        <p:spPr>
          <a:xfrm>
            <a:off x="355390" y="3612724"/>
            <a:ext cx="432048" cy="1477328"/>
          </a:xfrm>
          <a:prstGeom prst="rect">
            <a:avLst/>
          </a:prstGeom>
          <a:noFill/>
        </p:spPr>
        <p:txBody>
          <a:bodyPr wrap="square" rtlCol="0">
            <a:spAutoFit/>
          </a:bodyPr>
          <a:p>
            <a:r>
              <a:rPr lang="zh-CN" altLang="en-US" b="1" dirty="0">
                <a:solidFill>
                  <a:srgbClr val="000000"/>
                </a:solidFill>
                <a:latin typeface="华文楷体" panose="02010600040101010101" pitchFamily="2" charset="-122"/>
              </a:rPr>
              <a:t>数字化应用</a:t>
            </a:r>
            <a:endParaRPr lang="zh-CN" altLang="en-US" b="1" dirty="0">
              <a:solidFill>
                <a:srgbClr val="000000"/>
              </a:solidFill>
              <a:latin typeface="华文楷体" panose="02010600040101010101" pitchFamily="2" charset="-122"/>
            </a:endParaRPr>
          </a:p>
        </p:txBody>
      </p:sp>
      <p:sp>
        <p:nvSpPr>
          <p:cNvPr id="1052440" name="矩形 33"/>
          <p:cNvSpPr/>
          <p:nvPr/>
        </p:nvSpPr>
        <p:spPr bwMode="auto">
          <a:xfrm>
            <a:off x="801427" y="820252"/>
            <a:ext cx="8064896" cy="1709193"/>
          </a:xfrm>
          <a:prstGeom prst="rect">
            <a:avLst/>
          </a:prstGeom>
          <a:noFill/>
          <a:ln w="57150" cap="flat" cmpd="sng" algn="ctr">
            <a:solidFill>
              <a:srgbClr val="002776"/>
            </a:solidFill>
            <a:prstDash val="solid"/>
          </a:ln>
          <a:effectLst/>
        </p:spPr>
        <p:txBody>
          <a:bodyPr rtlCol="0" anchor="ctr"/>
          <a:p>
            <a:pPr algn="ctr"/>
            <a:endParaRPr lang="zh-CN" altLang="en-US" sz="24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41" name="TextBox 69"/>
          <p:cNvSpPr txBox="1"/>
          <p:nvPr/>
        </p:nvSpPr>
        <p:spPr>
          <a:xfrm>
            <a:off x="342971" y="927100"/>
            <a:ext cx="432048" cy="1477328"/>
          </a:xfrm>
          <a:prstGeom prst="rect">
            <a:avLst/>
          </a:prstGeom>
          <a:noFill/>
        </p:spPr>
        <p:txBody>
          <a:bodyPr wrap="square" rtlCol="0">
            <a:spAutoFit/>
          </a:bodyPr>
          <a:p>
            <a:r>
              <a:rPr lang="zh-CN" altLang="en-US" b="1" dirty="0">
                <a:solidFill>
                  <a:srgbClr val="000000"/>
                </a:solidFill>
                <a:latin typeface="华文楷体" panose="02010600040101010101" pitchFamily="2" charset="-122"/>
              </a:rPr>
              <a:t>数字化分析</a:t>
            </a:r>
            <a:endParaRPr lang="zh-CN" altLang="en-US" b="1" dirty="0">
              <a:solidFill>
                <a:srgbClr val="000000"/>
              </a:solidFill>
              <a:latin typeface="华文楷体" panose="02010600040101010101" pitchFamily="2" charset="-122"/>
            </a:endParaRPr>
          </a:p>
        </p:txBody>
      </p:sp>
      <p:sp>
        <p:nvSpPr>
          <p:cNvPr id="1052442" name="Title 1"/>
          <p:cNvSpPr>
            <a:spLocks noGrp="1"/>
          </p:cNvSpPr>
          <p:nvPr>
            <p:ph type="title"/>
          </p:nvPr>
        </p:nvSpPr>
        <p:spPr/>
        <p:txBody>
          <a:bodyPr/>
          <a:p>
            <a:r>
              <a:rPr lang="zh-CN" altLang="en-US" dirty="0">
                <a:latin typeface="+mn-ea"/>
              </a:rPr>
              <a:t>参考案例</a:t>
            </a:r>
            <a:r>
              <a:rPr lang="en-US" altLang="zh-CN" dirty="0">
                <a:latin typeface="+mn-ea"/>
              </a:rPr>
              <a:t>1</a:t>
            </a:r>
            <a:r>
              <a:rPr lang="zh-CN" altLang="en-US" dirty="0">
                <a:latin typeface="+mn-ea"/>
              </a:rPr>
              <a:t>：</a:t>
            </a:r>
            <a:r>
              <a:rPr lang="zh-CN" altLang="en-US" dirty="0"/>
              <a:t>上海电气临港数字化工厂信息化支撑</a:t>
            </a:r>
            <a:endParaRPr lang="en-US" dirty="0"/>
          </a:p>
        </p:txBody>
      </p:sp>
      <p:sp>
        <p:nvSpPr>
          <p:cNvPr id="1052443" name="Rectangle 19"/>
          <p:cNvSpPr/>
          <p:nvPr/>
        </p:nvSpPr>
        <p:spPr>
          <a:xfrm>
            <a:off x="776536" y="6010316"/>
            <a:ext cx="8136000" cy="443093"/>
          </a:xfrm>
          <a:prstGeom prst="rect">
            <a:avLst/>
          </a:prstGeom>
          <a:solidFill>
            <a:schemeClr val="tx2"/>
          </a:solidFill>
          <a:ln>
            <a:solidFill>
              <a:srgbClr val="002776"/>
            </a:solid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r>
              <a:rPr lang="zh-CN" altLang="en-US" sz="1600" b="1" dirty="0">
                <a:solidFill>
                  <a:srgbClr val="FFFFFF"/>
                </a:solidFill>
                <a:latin typeface="华文楷体" panose="02010600040101010101" pitchFamily="2" charset="-122"/>
              </a:rPr>
              <a:t>生产设备控制系统</a:t>
            </a:r>
            <a:endParaRPr lang="en-US" sz="1600" b="1" dirty="0">
              <a:solidFill>
                <a:srgbClr val="FFFFFF"/>
              </a:solidFill>
            </a:endParaRPr>
          </a:p>
        </p:txBody>
      </p:sp>
      <p:sp>
        <p:nvSpPr>
          <p:cNvPr id="1052444" name="TextBox 39"/>
          <p:cNvSpPr txBox="1"/>
          <p:nvPr/>
        </p:nvSpPr>
        <p:spPr>
          <a:xfrm>
            <a:off x="1449499" y="4797152"/>
            <a:ext cx="6768752" cy="859993"/>
          </a:xfrm>
          <a:prstGeom prst="rect">
            <a:avLst/>
          </a:prstGeom>
          <a:solidFill>
            <a:schemeClr val="tx2"/>
          </a:solidFill>
          <a:ln>
            <a:solidFill>
              <a:srgbClr val="002776"/>
            </a:solidFill>
          </a:ln>
          <a:effectLst>
            <a:outerShdw blurRad="50800" dist="38100" dir="2700000" algn="tl" rotWithShape="0">
              <a:prstClr val="black">
                <a:alpha val="40000"/>
              </a:prstClr>
            </a:outerShdw>
          </a:effectLst>
        </p:spPr>
        <p:txBody>
          <a:bodyPr wrap="square" rtlCol="0" anchor="ctr">
            <a:noAutofit/>
          </a:bodyPr>
          <a:p>
            <a:pPr algn="ctr"/>
            <a:r>
              <a:rPr lang="en-US" altLang="zh-CN" sz="1600" b="1" dirty="0">
                <a:solidFill>
                  <a:srgbClr val="FFFFFF"/>
                </a:solidFill>
                <a:latin typeface="华文楷体" panose="02010600040101010101" pitchFamily="2" charset="-122"/>
              </a:rPr>
              <a:t>ERP</a:t>
            </a:r>
            <a:r>
              <a:rPr lang="zh-CN" altLang="en-US" sz="1600" b="1" dirty="0">
                <a:solidFill>
                  <a:srgbClr val="FFFFFF"/>
                </a:solidFill>
                <a:latin typeface="华文楷体" panose="02010600040101010101" pitchFamily="2" charset="-122"/>
              </a:rPr>
              <a:t>系统</a:t>
            </a:r>
            <a:endParaRPr lang="en-US" altLang="zh-CN" sz="1600" b="1" dirty="0">
              <a:solidFill>
                <a:srgbClr val="FFFFFF"/>
              </a:solidFill>
              <a:latin typeface="华文楷体" panose="02010600040101010101" pitchFamily="2" charset="-122"/>
            </a:endParaRPr>
          </a:p>
          <a:p>
            <a:pPr algn="ctr"/>
            <a:endParaRPr lang="en-US" altLang="zh-CN" sz="1600" b="1" dirty="0">
              <a:solidFill>
                <a:srgbClr val="FFFFFF"/>
              </a:solidFill>
              <a:latin typeface="华文楷体" panose="02010600040101010101" pitchFamily="2" charset="-122"/>
            </a:endParaRPr>
          </a:p>
          <a:p>
            <a:pPr algn="ctr"/>
            <a:endParaRPr lang="zh-CN" altLang="en-US" sz="1600" b="1" dirty="0">
              <a:solidFill>
                <a:srgbClr val="FFFFFF"/>
              </a:solidFill>
              <a:latin typeface="华文楷体" panose="02010600040101010101" pitchFamily="2" charset="-122"/>
            </a:endParaRPr>
          </a:p>
        </p:txBody>
      </p:sp>
      <p:sp>
        <p:nvSpPr>
          <p:cNvPr id="1052445" name="矩形 40"/>
          <p:cNvSpPr/>
          <p:nvPr/>
        </p:nvSpPr>
        <p:spPr bwMode="auto">
          <a:xfrm>
            <a:off x="4401827"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项目管理</a:t>
            </a:r>
            <a:endParaRPr lang="zh-CN" altLang="en-US" sz="1200" b="1" kern="0" dirty="0">
              <a:solidFill>
                <a:srgbClr val="FFFFFF"/>
              </a:solidFill>
              <a:latin typeface="华文楷体" panose="02010600040101010101" pitchFamily="2" charset="-122"/>
            </a:endParaRPr>
          </a:p>
        </p:txBody>
      </p:sp>
      <p:sp>
        <p:nvSpPr>
          <p:cNvPr id="1052446" name="矩形 42"/>
          <p:cNvSpPr/>
          <p:nvPr/>
        </p:nvSpPr>
        <p:spPr bwMode="auto">
          <a:xfrm>
            <a:off x="1593515"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销售管理</a:t>
            </a:r>
            <a:endParaRPr lang="zh-CN" altLang="en-US" sz="1200" b="1" kern="0" dirty="0">
              <a:solidFill>
                <a:srgbClr val="FFFFFF"/>
              </a:solidFill>
              <a:latin typeface="华文楷体" panose="02010600040101010101" pitchFamily="2" charset="-122"/>
            </a:endParaRPr>
          </a:p>
        </p:txBody>
      </p:sp>
      <p:sp>
        <p:nvSpPr>
          <p:cNvPr id="1052447" name="矩形 44"/>
          <p:cNvSpPr/>
          <p:nvPr/>
        </p:nvSpPr>
        <p:spPr bwMode="auto">
          <a:xfrm>
            <a:off x="2529619"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研发管理</a:t>
            </a:r>
            <a:endParaRPr lang="zh-CN" altLang="en-US" sz="1200" b="1" kern="0" dirty="0">
              <a:solidFill>
                <a:srgbClr val="FFFFFF"/>
              </a:solidFill>
              <a:latin typeface="华文楷体" panose="02010600040101010101" pitchFamily="2" charset="-122"/>
            </a:endParaRPr>
          </a:p>
        </p:txBody>
      </p:sp>
      <p:sp>
        <p:nvSpPr>
          <p:cNvPr id="1052448" name="矩形 46"/>
          <p:cNvSpPr/>
          <p:nvPr/>
        </p:nvSpPr>
        <p:spPr bwMode="auto">
          <a:xfrm>
            <a:off x="3465723"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采购管理</a:t>
            </a:r>
            <a:endParaRPr lang="zh-CN" altLang="en-US" sz="1200" b="1" kern="0" dirty="0">
              <a:solidFill>
                <a:srgbClr val="FFFFFF"/>
              </a:solidFill>
              <a:latin typeface="华文楷体" panose="02010600040101010101" pitchFamily="2" charset="-122"/>
            </a:endParaRPr>
          </a:p>
        </p:txBody>
      </p:sp>
      <p:sp>
        <p:nvSpPr>
          <p:cNvPr id="1052449" name="矩形 47"/>
          <p:cNvSpPr/>
          <p:nvPr/>
        </p:nvSpPr>
        <p:spPr bwMode="auto">
          <a:xfrm>
            <a:off x="5337931"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生产管理</a:t>
            </a:r>
            <a:endParaRPr lang="zh-CN" altLang="en-US" sz="1200" b="1" kern="0" dirty="0">
              <a:solidFill>
                <a:srgbClr val="FFFFFF"/>
              </a:solidFill>
              <a:latin typeface="华文楷体" panose="02010600040101010101" pitchFamily="2" charset="-122"/>
            </a:endParaRPr>
          </a:p>
        </p:txBody>
      </p:sp>
      <p:sp>
        <p:nvSpPr>
          <p:cNvPr id="1052450" name="矩形 48"/>
          <p:cNvSpPr/>
          <p:nvPr/>
        </p:nvSpPr>
        <p:spPr bwMode="auto">
          <a:xfrm>
            <a:off x="6274035"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财务管理</a:t>
            </a:r>
            <a:endParaRPr lang="zh-CN" altLang="en-US" sz="1200" b="1" kern="0" dirty="0">
              <a:solidFill>
                <a:srgbClr val="FFFFFF"/>
              </a:solidFill>
              <a:latin typeface="华文楷体" panose="02010600040101010101" pitchFamily="2" charset="-122"/>
            </a:endParaRPr>
          </a:p>
        </p:txBody>
      </p:sp>
      <p:sp>
        <p:nvSpPr>
          <p:cNvPr id="1052451" name="矩形 49"/>
          <p:cNvSpPr/>
          <p:nvPr/>
        </p:nvSpPr>
        <p:spPr bwMode="auto">
          <a:xfrm>
            <a:off x="7210139" y="5153090"/>
            <a:ext cx="864096" cy="288032"/>
          </a:xfrm>
          <a:prstGeom prst="rect">
            <a:avLst/>
          </a:prstGeom>
          <a:noFill/>
          <a:ln w="25400" cap="flat" cmpd="sng" algn="ctr">
            <a:solidFill>
              <a:schemeClr val="bg1"/>
            </a:solidFill>
            <a:prstDash val="solid"/>
          </a:ln>
          <a:effectLst/>
        </p:spPr>
        <p:txBody>
          <a:bodyPr rtlCol="0" anchor="ctr"/>
          <a:p>
            <a:pPr algn="ctr"/>
            <a:r>
              <a:rPr lang="zh-CN" altLang="en-US" sz="1200" b="1" kern="0" dirty="0">
                <a:solidFill>
                  <a:srgbClr val="FFFFFF"/>
                </a:solidFill>
                <a:latin typeface="华文楷体" panose="02010600040101010101" pitchFamily="2" charset="-122"/>
              </a:rPr>
              <a:t>人力资源</a:t>
            </a:r>
            <a:endParaRPr lang="zh-CN" altLang="en-US" sz="1200" b="1" kern="0" dirty="0">
              <a:solidFill>
                <a:srgbClr val="FFFFFF"/>
              </a:solidFill>
              <a:latin typeface="华文楷体" panose="02010600040101010101" pitchFamily="2" charset="-122"/>
            </a:endParaRPr>
          </a:p>
        </p:txBody>
      </p:sp>
      <p:sp>
        <p:nvSpPr>
          <p:cNvPr id="1052452" name="圆角矩形 5"/>
          <p:cNvSpPr/>
          <p:nvPr/>
        </p:nvSpPr>
        <p:spPr bwMode="auto">
          <a:xfrm>
            <a:off x="1437211" y="4200698"/>
            <a:ext cx="1215003"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en-US" altLang="zh-CN" sz="1200" b="1" kern="0" dirty="0">
                <a:solidFill>
                  <a:sysClr val="windowText" lastClr="000000"/>
                </a:solidFill>
                <a:latin typeface="华文楷体" panose="02010600040101010101" pitchFamily="2" charset="-122"/>
              </a:rPr>
              <a:t>MES</a:t>
            </a:r>
            <a:r>
              <a:rPr lang="zh-CN" altLang="en-US" sz="1200" b="1" kern="0" dirty="0">
                <a:solidFill>
                  <a:sysClr val="windowText" lastClr="000000"/>
                </a:solidFill>
                <a:latin typeface="华文楷体" panose="02010600040101010101" pitchFamily="2" charset="-122"/>
              </a:rPr>
              <a:t>制造执行</a:t>
            </a:r>
            <a:endParaRPr lang="zh-CN" altLang="en-US" sz="1200" b="1" kern="0" dirty="0">
              <a:solidFill>
                <a:sysClr val="windowText" lastClr="000000"/>
              </a:solidFill>
              <a:latin typeface="华文楷体" panose="02010600040101010101" pitchFamily="2" charset="-122"/>
            </a:endParaRPr>
          </a:p>
        </p:txBody>
      </p:sp>
      <p:sp>
        <p:nvSpPr>
          <p:cNvPr id="1052453" name="椭圆 7"/>
          <p:cNvSpPr>
            <a:spLocks noChangeAspect="1"/>
          </p:cNvSpPr>
          <p:nvPr/>
        </p:nvSpPr>
        <p:spPr bwMode="auto">
          <a:xfrm>
            <a:off x="1376461" y="2924944"/>
            <a:ext cx="1275753" cy="1275754"/>
          </a:xfrm>
          <a:prstGeom prst="ellipse">
            <a:avLst/>
          </a:prstGeom>
          <a:blipFill>
            <a:blip r:embed="rId1"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54" name="圆角矩形 8"/>
          <p:cNvSpPr/>
          <p:nvPr/>
        </p:nvSpPr>
        <p:spPr bwMode="auto">
          <a:xfrm>
            <a:off x="2868238" y="4200698"/>
            <a:ext cx="1215003"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en-US" altLang="zh-CN" sz="1200" b="1" kern="0" dirty="0">
                <a:solidFill>
                  <a:sysClr val="windowText" lastClr="000000"/>
                </a:solidFill>
                <a:latin typeface="华文楷体" panose="02010600040101010101" pitchFamily="2" charset="-122"/>
              </a:rPr>
              <a:t>APS</a:t>
            </a:r>
            <a:r>
              <a:rPr lang="zh-CN" altLang="en-US" sz="1200" b="1" kern="0" dirty="0">
                <a:solidFill>
                  <a:sysClr val="windowText" lastClr="000000"/>
                </a:solidFill>
                <a:latin typeface="华文楷体" panose="02010600040101010101" pitchFamily="2" charset="-122"/>
              </a:rPr>
              <a:t>计划排程</a:t>
            </a:r>
            <a:endParaRPr lang="zh-CN" altLang="en-US" sz="1200" b="1" kern="0" dirty="0">
              <a:solidFill>
                <a:sysClr val="windowText" lastClr="000000"/>
              </a:solidFill>
              <a:latin typeface="华文楷体" panose="02010600040101010101" pitchFamily="2" charset="-122"/>
            </a:endParaRPr>
          </a:p>
        </p:txBody>
      </p:sp>
      <p:sp>
        <p:nvSpPr>
          <p:cNvPr id="1052455" name="椭圆 9"/>
          <p:cNvSpPr>
            <a:spLocks noChangeAspect="1"/>
          </p:cNvSpPr>
          <p:nvPr/>
        </p:nvSpPr>
        <p:spPr bwMode="auto">
          <a:xfrm>
            <a:off x="2796230" y="2924944"/>
            <a:ext cx="1275753" cy="1275754"/>
          </a:xfrm>
          <a:prstGeom prst="ellipse">
            <a:avLst/>
          </a:prstGeom>
          <a:blipFill>
            <a:blip r:embed="rId2"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56" name="圆角矩形 15"/>
          <p:cNvSpPr/>
          <p:nvPr/>
        </p:nvSpPr>
        <p:spPr bwMode="auto">
          <a:xfrm>
            <a:off x="5622042" y="4200698"/>
            <a:ext cx="1215003"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en-US" altLang="zh-CN" sz="1200" b="1" kern="0" dirty="0">
                <a:solidFill>
                  <a:sysClr val="windowText" lastClr="000000"/>
                </a:solidFill>
                <a:latin typeface="华文楷体" panose="02010600040101010101" pitchFamily="2" charset="-122"/>
              </a:rPr>
              <a:t>LMS</a:t>
            </a:r>
            <a:r>
              <a:rPr lang="zh-CN" altLang="en-US" sz="1200" b="1" kern="0" dirty="0">
                <a:solidFill>
                  <a:sysClr val="windowText" lastClr="000000"/>
                </a:solidFill>
                <a:latin typeface="华文楷体" panose="02010600040101010101" pitchFamily="2" charset="-122"/>
              </a:rPr>
              <a:t>现场物流</a:t>
            </a:r>
            <a:endParaRPr lang="zh-CN" altLang="en-US" sz="1200" b="1" kern="0" dirty="0">
              <a:solidFill>
                <a:sysClr val="windowText" lastClr="000000"/>
              </a:solidFill>
              <a:latin typeface="华文楷体" panose="02010600040101010101" pitchFamily="2" charset="-122"/>
            </a:endParaRPr>
          </a:p>
        </p:txBody>
      </p:sp>
      <p:sp>
        <p:nvSpPr>
          <p:cNvPr id="1052457" name="椭圆 16"/>
          <p:cNvSpPr>
            <a:spLocks noChangeAspect="1"/>
          </p:cNvSpPr>
          <p:nvPr/>
        </p:nvSpPr>
        <p:spPr bwMode="auto">
          <a:xfrm>
            <a:off x="5591667" y="2924944"/>
            <a:ext cx="1275753" cy="1275754"/>
          </a:xfrm>
          <a:prstGeom prst="ellipse">
            <a:avLst/>
          </a:prstGeom>
          <a:blipFill>
            <a:blip r:embed="rId3"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58" name="圆角矩形 17"/>
          <p:cNvSpPr/>
          <p:nvPr/>
        </p:nvSpPr>
        <p:spPr bwMode="auto">
          <a:xfrm>
            <a:off x="4220626" y="4200698"/>
            <a:ext cx="1215003"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en-US" altLang="zh-CN" sz="1200" b="1" kern="0" dirty="0">
                <a:solidFill>
                  <a:sysClr val="windowText" lastClr="000000"/>
                </a:solidFill>
                <a:latin typeface="华文楷体" panose="02010600040101010101" pitchFamily="2" charset="-122"/>
              </a:rPr>
              <a:t>QMS</a:t>
            </a:r>
            <a:r>
              <a:rPr lang="zh-CN" altLang="en-US" sz="1200" b="1" kern="0" dirty="0">
                <a:solidFill>
                  <a:sysClr val="windowText" lastClr="000000"/>
                </a:solidFill>
                <a:latin typeface="华文楷体" panose="02010600040101010101" pitchFamily="2" charset="-122"/>
              </a:rPr>
              <a:t>质量管理</a:t>
            </a:r>
            <a:endParaRPr lang="zh-CN" altLang="en-US" sz="1200" b="1" kern="0" dirty="0">
              <a:solidFill>
                <a:sysClr val="windowText" lastClr="000000"/>
              </a:solidFill>
              <a:latin typeface="华文楷体" panose="02010600040101010101" pitchFamily="2" charset="-122"/>
            </a:endParaRPr>
          </a:p>
        </p:txBody>
      </p:sp>
      <p:sp>
        <p:nvSpPr>
          <p:cNvPr id="1052459" name="椭圆 18"/>
          <p:cNvSpPr>
            <a:spLocks noChangeAspect="1"/>
          </p:cNvSpPr>
          <p:nvPr/>
        </p:nvSpPr>
        <p:spPr bwMode="auto">
          <a:xfrm>
            <a:off x="4190251" y="2924944"/>
            <a:ext cx="1275753" cy="1275754"/>
          </a:xfrm>
          <a:prstGeom prst="ellipse">
            <a:avLst/>
          </a:prstGeom>
          <a:blipFill>
            <a:blip r:embed="rId4"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60" name="圆角矩形 20"/>
          <p:cNvSpPr/>
          <p:nvPr/>
        </p:nvSpPr>
        <p:spPr bwMode="auto">
          <a:xfrm>
            <a:off x="7023460" y="4200698"/>
            <a:ext cx="1215003"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en-US" altLang="zh-CN" sz="1200" b="1" kern="0" dirty="0">
                <a:solidFill>
                  <a:sysClr val="windowText" lastClr="000000"/>
                </a:solidFill>
                <a:latin typeface="华文楷体" panose="02010600040101010101" pitchFamily="2" charset="-122"/>
              </a:rPr>
              <a:t>PMS</a:t>
            </a:r>
            <a:r>
              <a:rPr lang="zh-CN" altLang="en-US" sz="1200" b="1" kern="0" dirty="0">
                <a:solidFill>
                  <a:sysClr val="windowText" lastClr="000000"/>
                </a:solidFill>
                <a:latin typeface="华文楷体" panose="02010600040101010101" pitchFamily="2" charset="-122"/>
              </a:rPr>
              <a:t>设备管理</a:t>
            </a:r>
            <a:endParaRPr lang="zh-CN" altLang="en-US" sz="1200" b="1" kern="0" dirty="0">
              <a:solidFill>
                <a:sysClr val="windowText" lastClr="000000"/>
              </a:solidFill>
              <a:latin typeface="华文楷体" panose="02010600040101010101" pitchFamily="2" charset="-122"/>
            </a:endParaRPr>
          </a:p>
        </p:txBody>
      </p:sp>
      <p:sp>
        <p:nvSpPr>
          <p:cNvPr id="1052461" name="椭圆 21"/>
          <p:cNvSpPr>
            <a:spLocks noChangeAspect="1"/>
          </p:cNvSpPr>
          <p:nvPr/>
        </p:nvSpPr>
        <p:spPr bwMode="auto">
          <a:xfrm>
            <a:off x="6993085" y="2924944"/>
            <a:ext cx="1275753" cy="1275754"/>
          </a:xfrm>
          <a:prstGeom prst="ellipse">
            <a:avLst/>
          </a:prstGeom>
          <a:blipFill>
            <a:blip r:embed="rId5"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62" name="圆角矩形 32"/>
          <p:cNvSpPr/>
          <p:nvPr/>
        </p:nvSpPr>
        <p:spPr bwMode="auto">
          <a:xfrm>
            <a:off x="4115143" y="908720"/>
            <a:ext cx="1506899" cy="1145244"/>
          </a:xfrm>
          <a:prstGeom prst="roundRect">
            <a:avLst/>
          </a:prstGeom>
          <a:blipFill>
            <a:blip r:embed="rId6" cstate="print"/>
            <a:stretch>
              <a:fillRect/>
            </a:stretch>
          </a:blipFill>
          <a:ln w="12700" cap="flat" cmpd="sng" algn="ctr">
            <a:solidFill>
              <a:schemeClr val="bg1">
                <a:lumMod val="50000"/>
              </a:schemeClr>
            </a:solidFill>
            <a:prstDash val="solid"/>
          </a:ln>
          <a:effectLst/>
        </p:spPr>
        <p:txBody>
          <a:bodyPr rtlCol="0" anchor="ctr"/>
          <a:p>
            <a:pPr algn="ctr"/>
            <a:endParaRPr lang="zh-CN" altLang="en-US" sz="120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1052463" name="圆角矩形 45"/>
          <p:cNvSpPr/>
          <p:nvPr/>
        </p:nvSpPr>
        <p:spPr bwMode="auto">
          <a:xfrm>
            <a:off x="4133549" y="2131661"/>
            <a:ext cx="1510408" cy="301380"/>
          </a:xfrm>
          <a:prstGeom prst="round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p>
            <a:pPr algn="ctr"/>
            <a:r>
              <a:rPr lang="zh-CN" altLang="en-US" sz="1200" b="1" kern="0" dirty="0">
                <a:solidFill>
                  <a:sysClr val="windowText" lastClr="000000"/>
                </a:solidFill>
                <a:latin typeface="华文楷体" panose="02010600040101010101" pitchFamily="2" charset="-122"/>
              </a:rPr>
              <a:t>可视化管理</a:t>
            </a:r>
            <a:endParaRPr lang="zh-CN" altLang="en-US" sz="1200" b="1" kern="0" dirty="0">
              <a:solidFill>
                <a:sysClr val="windowText" lastClr="000000"/>
              </a:solidFill>
              <a:latin typeface="华文楷体" panose="02010600040101010101" pitchFamily="2" charset="-122"/>
            </a:endParaRPr>
          </a:p>
        </p:txBody>
      </p:sp>
      <p:sp>
        <p:nvSpPr>
          <p:cNvPr id="1052464" name="Up-Down Arrow 2"/>
          <p:cNvSpPr/>
          <p:nvPr/>
        </p:nvSpPr>
        <p:spPr>
          <a:xfrm>
            <a:off x="1834337" y="4503251"/>
            <a:ext cx="180000" cy="288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65" name="Up-Down Arrow 60"/>
          <p:cNvSpPr/>
          <p:nvPr/>
        </p:nvSpPr>
        <p:spPr>
          <a:xfrm>
            <a:off x="3367783" y="4503251"/>
            <a:ext cx="180000" cy="288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66" name="Up-Down Arrow 61"/>
          <p:cNvSpPr/>
          <p:nvPr/>
        </p:nvSpPr>
        <p:spPr>
          <a:xfrm>
            <a:off x="4739782" y="4503251"/>
            <a:ext cx="180000" cy="288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67" name="Up-Down Arrow 62"/>
          <p:cNvSpPr/>
          <p:nvPr/>
        </p:nvSpPr>
        <p:spPr>
          <a:xfrm>
            <a:off x="6139308" y="4503251"/>
            <a:ext cx="180000" cy="288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68" name="Up-Down Arrow 63"/>
          <p:cNvSpPr/>
          <p:nvPr/>
        </p:nvSpPr>
        <p:spPr>
          <a:xfrm>
            <a:off x="7538834" y="4514539"/>
            <a:ext cx="180000" cy="288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69" name="Up-Down Arrow 64"/>
          <p:cNvSpPr/>
          <p:nvPr/>
        </p:nvSpPr>
        <p:spPr>
          <a:xfrm>
            <a:off x="2778238" y="5661248"/>
            <a:ext cx="180000" cy="324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70" name="Up-Down Arrow 65"/>
          <p:cNvSpPr/>
          <p:nvPr/>
        </p:nvSpPr>
        <p:spPr>
          <a:xfrm>
            <a:off x="4739782" y="5661248"/>
            <a:ext cx="180000" cy="324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71" name="Up-Down Arrow 66"/>
          <p:cNvSpPr/>
          <p:nvPr/>
        </p:nvSpPr>
        <p:spPr>
          <a:xfrm>
            <a:off x="6713052" y="5678877"/>
            <a:ext cx="180000" cy="324000"/>
          </a:xfrm>
          <a:prstGeom prst="upDownArrow">
            <a:avLst/>
          </a:prstGeom>
          <a:solidFill>
            <a:schemeClr val="tx2"/>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
        <p:nvSpPr>
          <p:cNvPr id="1052472" name="Isosceles Triangle 4"/>
          <p:cNvSpPr/>
          <p:nvPr/>
        </p:nvSpPr>
        <p:spPr>
          <a:xfrm>
            <a:off x="801426" y="2557746"/>
            <a:ext cx="8028000" cy="288032"/>
          </a:xfrm>
          <a:prstGeom prst="triangle">
            <a:avLst/>
          </a:prstGeom>
          <a:solidFill>
            <a:srgbClr val="002776"/>
          </a:solidFill>
          <a:ln>
            <a:noFill/>
          </a:ln>
        </p:spPr>
        <p:style>
          <a:lnRef idx="3">
            <a:schemeClr val="lt1"/>
          </a:lnRef>
          <a:fillRef idx="1">
            <a:schemeClr val="accent2"/>
          </a:fillRef>
          <a:effectRef idx="1">
            <a:schemeClr val="accent2"/>
          </a:effectRef>
          <a:fontRef idx="minor">
            <a:schemeClr val="lt1"/>
          </a:fontRef>
        </p:style>
        <p:txBody>
          <a:bodyPr wrap="square" rtlCol="0" anchor="ctr">
            <a:noAutofit/>
          </a:bodyPr>
          <a:p>
            <a:pPr algn="ctr"/>
            <a:endParaRPr lang="en-US" sz="1600" dirty="0">
              <a:solidFill>
                <a:srgbClr val="002060"/>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628" name=""/>
        <p:cNvGrpSpPr/>
        <p:nvPr/>
      </p:nvGrpSpPr>
      <p:grpSpPr>
        <a:xfrm>
          <a:off x="0" y="0"/>
          <a:ext cx="0" cy="0"/>
          <a:chOff x="0" y="0"/>
          <a:chExt cx="0" cy="0"/>
        </a:xfrm>
      </p:grpSpPr>
      <p:sp>
        <p:nvSpPr>
          <p:cNvPr id="1052476" name="Title 1"/>
          <p:cNvSpPr>
            <a:spLocks noGrp="1"/>
          </p:cNvSpPr>
          <p:nvPr>
            <p:ph type="title"/>
          </p:nvPr>
        </p:nvSpPr>
        <p:spPr/>
        <p:txBody>
          <a:bodyPr/>
          <a:p>
            <a:r>
              <a:rPr lang="zh-CN" altLang="en-US" dirty="0"/>
              <a:t>案例总结：东方电气计划和上海电气集团信息化转型的经验和教训</a:t>
            </a:r>
            <a:endParaRPr lang="en-US" dirty="0"/>
          </a:p>
        </p:txBody>
      </p:sp>
      <p:sp>
        <p:nvSpPr>
          <p:cNvPr id="1052477" name="Rectangle 5"/>
          <p:cNvSpPr>
            <a:spLocks noChangeArrowheads="1"/>
          </p:cNvSpPr>
          <p:nvPr>
            <p:custDataLst>
              <p:tags r:id="rId1"/>
            </p:custDataLst>
          </p:nvPr>
        </p:nvSpPr>
        <p:spPr bwMode="auto">
          <a:xfrm>
            <a:off x="836737" y="1095708"/>
            <a:ext cx="307777" cy="1631083"/>
          </a:xfrm>
          <a:prstGeom prst="rect">
            <a:avLst/>
          </a:prstGeom>
          <a:noFill/>
          <a:ln>
            <a:noFill/>
          </a:ln>
        </p:spPr>
        <p:txBody>
          <a:bodyPr vert="eaVert" wrap="square" lIns="0" tIns="0" rIns="0" bIns="0">
            <a:spAutoFit/>
          </a:bodyPr>
          <a:p>
            <a:pPr algn="ctr" defTabSz="843280" eaLnBrk="0" hangingPunct="0"/>
            <a:r>
              <a:rPr lang="zh-CN" altLang="en-US" sz="2000" b="1" dirty="0">
                <a:solidFill>
                  <a:srgbClr val="000066"/>
                </a:solidFill>
                <a:ea typeface="楷体" panose="02010609060101010101" pitchFamily="49" charset="-122"/>
              </a:rPr>
              <a:t>转型经验</a:t>
            </a:r>
            <a:endParaRPr lang="zh-CN" altLang="en-US" sz="2000" b="1" dirty="0">
              <a:solidFill>
                <a:srgbClr val="000066"/>
              </a:solidFill>
              <a:ea typeface="楷体" panose="02010609060101010101" pitchFamily="49" charset="-122"/>
            </a:endParaRPr>
          </a:p>
        </p:txBody>
      </p:sp>
      <p:sp>
        <p:nvSpPr>
          <p:cNvPr id="1052478" name="Rectangle 5"/>
          <p:cNvSpPr>
            <a:spLocks noChangeArrowheads="1"/>
          </p:cNvSpPr>
          <p:nvPr>
            <p:custDataLst>
              <p:tags r:id="rId2"/>
            </p:custDataLst>
          </p:nvPr>
        </p:nvSpPr>
        <p:spPr bwMode="auto">
          <a:xfrm>
            <a:off x="836737" y="4102173"/>
            <a:ext cx="307777" cy="1631083"/>
          </a:xfrm>
          <a:prstGeom prst="rect">
            <a:avLst/>
          </a:prstGeom>
          <a:noFill/>
          <a:ln>
            <a:noFill/>
          </a:ln>
        </p:spPr>
        <p:txBody>
          <a:bodyPr vert="eaVert" wrap="square" lIns="0" tIns="0" rIns="0" bIns="0">
            <a:spAutoFit/>
          </a:bodyPr>
          <a:p>
            <a:pPr algn="ctr" defTabSz="843280" eaLnBrk="0" hangingPunct="0"/>
            <a:r>
              <a:rPr lang="zh-CN" altLang="en-US" sz="2000" b="1" dirty="0">
                <a:solidFill>
                  <a:srgbClr val="000066"/>
                </a:solidFill>
                <a:ea typeface="楷体" panose="02010609060101010101" pitchFamily="49" charset="-122"/>
              </a:rPr>
              <a:t>转型教训</a:t>
            </a:r>
            <a:endParaRPr lang="zh-CN" altLang="en-US" sz="2000" b="1" dirty="0">
              <a:solidFill>
                <a:srgbClr val="000066"/>
              </a:solidFill>
              <a:ea typeface="楷体" panose="02010609060101010101" pitchFamily="49" charset="-122"/>
            </a:endParaRPr>
          </a:p>
        </p:txBody>
      </p:sp>
      <p:sp>
        <p:nvSpPr>
          <p:cNvPr id="1052479" name="Rectangle 27"/>
          <p:cNvSpPr/>
          <p:nvPr/>
        </p:nvSpPr>
        <p:spPr>
          <a:xfrm>
            <a:off x="1720223" y="3658386"/>
            <a:ext cx="7697273" cy="2491741"/>
          </a:xfrm>
          <a:prstGeom prst="rect">
            <a:avLst/>
          </a:prstGeom>
        </p:spPr>
        <p:txBody>
          <a:bodyPr wrap="square">
            <a:spAutoFit/>
          </a:bodyPr>
          <a:p>
            <a:pPr marL="285750" indent="-285750">
              <a:lnSpc>
                <a:spcPct val="150000"/>
              </a:lnSpc>
              <a:buFont typeface="Courier New" panose="02070309020205020404" pitchFamily="49" charset="0"/>
              <a:buChar char="o"/>
            </a:pPr>
            <a:r>
              <a:rPr lang="zh-CN" altLang="en-US" b="1" dirty="0"/>
              <a:t>“</a:t>
            </a:r>
            <a:r>
              <a:rPr lang="zh-CN" altLang="en-US" b="1" dirty="0">
                <a:latin typeface="+mn-ea"/>
              </a:rPr>
              <a:t>最大的困难</a:t>
            </a:r>
            <a:r>
              <a:rPr lang="zh-CN" altLang="en-US" dirty="0">
                <a:latin typeface="+mn-ea"/>
              </a:rPr>
              <a:t>是管理机制转变”</a:t>
            </a:r>
            <a:endParaRPr lang="en-US" altLang="zh-CN" dirty="0">
              <a:latin typeface="+mn-ea"/>
            </a:endParaRPr>
          </a:p>
          <a:p>
            <a:pPr marL="285750" lvl="0" indent="-285750">
              <a:lnSpc>
                <a:spcPct val="150000"/>
              </a:lnSpc>
              <a:buFont typeface="Courier New" panose="02070309020205020404" pitchFamily="49" charset="0"/>
              <a:buChar char="o"/>
            </a:pPr>
            <a:r>
              <a:rPr lang="zh-CN" altLang="en-US" b="1" dirty="0">
                <a:latin typeface="+mn-ea"/>
              </a:rPr>
              <a:t>“财务关键用户应该跟所有模块</a:t>
            </a:r>
            <a:r>
              <a:rPr lang="zh-CN" altLang="en-US" dirty="0">
                <a:latin typeface="+mn-ea"/>
              </a:rPr>
              <a:t>，收集分散在各处的管理需求”</a:t>
            </a:r>
            <a:endParaRPr lang="en-US" altLang="zh-CN" dirty="0">
              <a:latin typeface="+mn-ea"/>
            </a:endParaRPr>
          </a:p>
          <a:p>
            <a:pPr marL="285750" indent="-285750">
              <a:lnSpc>
                <a:spcPct val="150000"/>
              </a:lnSpc>
              <a:buFont typeface="Courier New" panose="02070309020205020404" pitchFamily="49" charset="0"/>
              <a:buChar char="o"/>
            </a:pPr>
            <a:r>
              <a:rPr lang="zh-CN" altLang="en-US" b="1" dirty="0"/>
              <a:t>“基础数据不规范是影响早期</a:t>
            </a:r>
            <a:r>
              <a:rPr lang="en-US" altLang="zh-CN" b="1" dirty="0"/>
              <a:t>ERP</a:t>
            </a:r>
            <a:r>
              <a:rPr lang="zh-CN" altLang="en-US" b="1" dirty="0"/>
              <a:t>应用效果的主要原因”</a:t>
            </a:r>
            <a:endParaRPr lang="en-US" altLang="zh-CN" b="1" dirty="0"/>
          </a:p>
          <a:p>
            <a:pPr marL="285750" indent="-285750">
              <a:lnSpc>
                <a:spcPct val="150000"/>
              </a:lnSpc>
              <a:buFont typeface="Courier New" panose="02070309020205020404" pitchFamily="49" charset="0"/>
              <a:buChar char="o"/>
            </a:pPr>
            <a:r>
              <a:rPr lang="zh-CN" altLang="en-US" dirty="0">
                <a:latin typeface="+mn-ea"/>
              </a:rPr>
              <a:t>“强化</a:t>
            </a:r>
            <a:r>
              <a:rPr lang="zh-CN" altLang="en-US" b="1" dirty="0">
                <a:latin typeface="+mn-ea"/>
              </a:rPr>
              <a:t>对需求统一管理</a:t>
            </a:r>
            <a:r>
              <a:rPr lang="zh-CN" altLang="en-US" dirty="0">
                <a:latin typeface="+mn-ea"/>
              </a:rPr>
              <a:t>，避免</a:t>
            </a:r>
            <a:r>
              <a:rPr lang="zh-CN" altLang="en-US" b="1" dirty="0">
                <a:latin typeface="+mn-ea"/>
              </a:rPr>
              <a:t>疲于应付”</a:t>
            </a:r>
            <a:endParaRPr lang="en-US" altLang="zh-CN" b="1" dirty="0">
              <a:latin typeface="+mn-ea"/>
            </a:endParaRPr>
          </a:p>
          <a:p>
            <a:pPr marL="285750" indent="-285750" defTabSz="859790">
              <a:lnSpc>
                <a:spcPct val="150000"/>
              </a:lnSpc>
              <a:buFont typeface="Courier New" panose="02070309020205020404" pitchFamily="49" charset="0"/>
              <a:buChar char="o"/>
            </a:pPr>
            <a:r>
              <a:rPr lang="zh-CN" altLang="en-US" b="1" dirty="0">
                <a:latin typeface="+mn-ea"/>
              </a:rPr>
              <a:t>“定制化开发太多，维护量大</a:t>
            </a:r>
            <a:r>
              <a:rPr lang="zh-CN" altLang="en-US" dirty="0">
                <a:latin typeface="+mn-ea"/>
              </a:rPr>
              <a:t>，要掌握一个平衡。”</a:t>
            </a:r>
            <a:endParaRPr lang="en-US" altLang="zh-CN" dirty="0">
              <a:latin typeface="+mn-ea"/>
            </a:endParaRPr>
          </a:p>
          <a:p>
            <a:pPr marL="285750" indent="-285750" defTabSz="859790">
              <a:lnSpc>
                <a:spcPct val="150000"/>
              </a:lnSpc>
              <a:buFont typeface="Courier New" panose="02070309020205020404" pitchFamily="49" charset="0"/>
              <a:buChar char="o"/>
            </a:pPr>
            <a:r>
              <a:rPr lang="zh-CN" altLang="en-US" dirty="0">
                <a:latin typeface="+mn-ea"/>
              </a:rPr>
              <a:t>“</a:t>
            </a:r>
            <a:r>
              <a:rPr lang="zh-CN" altLang="en-US" b="1" dirty="0">
                <a:latin typeface="+mn-ea"/>
              </a:rPr>
              <a:t>架构设计</a:t>
            </a:r>
            <a:r>
              <a:rPr lang="zh-CN" altLang="en-US" dirty="0">
                <a:latin typeface="+mn-ea"/>
              </a:rPr>
              <a:t>要平衡管理诉求和业务诉求”</a:t>
            </a:r>
            <a:endParaRPr lang="en-US" altLang="zh-CN" dirty="0"/>
          </a:p>
        </p:txBody>
      </p:sp>
      <p:sp>
        <p:nvSpPr>
          <p:cNvPr id="1052480" name="Rectangle 24"/>
          <p:cNvSpPr/>
          <p:nvPr/>
        </p:nvSpPr>
        <p:spPr>
          <a:xfrm>
            <a:off x="704528" y="3520768"/>
            <a:ext cx="8712968" cy="2860561"/>
          </a:xfrm>
          <a:prstGeom prst="rect">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a:endParaRPr lang="en-US" dirty="0">
              <a:solidFill>
                <a:schemeClr val="tx1"/>
              </a:solidFill>
              <a:latin typeface="+mn-ea"/>
            </a:endParaRPr>
          </a:p>
        </p:txBody>
      </p:sp>
      <p:sp>
        <p:nvSpPr>
          <p:cNvPr id="1052481" name="Rectangle 24"/>
          <p:cNvSpPr/>
          <p:nvPr/>
        </p:nvSpPr>
        <p:spPr>
          <a:xfrm>
            <a:off x="704528" y="658184"/>
            <a:ext cx="8712968" cy="2758768"/>
          </a:xfrm>
          <a:prstGeom prst="rect">
            <a:avLst/>
          </a:prstGeom>
          <a:noFill/>
          <a:ln w="952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p>
            <a:pPr algn="ctr"/>
            <a:endParaRPr lang="en-US" dirty="0">
              <a:solidFill>
                <a:schemeClr val="tx1"/>
              </a:solidFill>
              <a:latin typeface="+mn-ea"/>
            </a:endParaRPr>
          </a:p>
        </p:txBody>
      </p:sp>
      <p:sp>
        <p:nvSpPr>
          <p:cNvPr id="1052482" name="矩形 3"/>
          <p:cNvSpPr/>
          <p:nvPr/>
        </p:nvSpPr>
        <p:spPr>
          <a:xfrm>
            <a:off x="1720223" y="762000"/>
            <a:ext cx="7208794" cy="2491741"/>
          </a:xfrm>
          <a:prstGeom prst="rect">
            <a:avLst/>
          </a:prstGeom>
        </p:spPr>
        <p:txBody>
          <a:bodyPr wrap="square">
            <a:spAutoFit/>
          </a:bodyPr>
          <a:p>
            <a:pPr marL="285750" indent="-285750">
              <a:lnSpc>
                <a:spcPct val="150000"/>
              </a:lnSpc>
              <a:buFont typeface="Courier New" panose="02070309020205020404" pitchFamily="49" charset="0"/>
              <a:buChar char="o"/>
            </a:pPr>
            <a:r>
              <a:rPr lang="zh-CN" altLang="en-US" b="1" dirty="0"/>
              <a:t>信息化从分散到整合的转型是企业发展的必然要求</a:t>
            </a:r>
            <a:endParaRPr lang="en-US" altLang="zh-CN" b="1" dirty="0"/>
          </a:p>
          <a:p>
            <a:pPr marL="285750" indent="-285750">
              <a:lnSpc>
                <a:spcPct val="150000"/>
              </a:lnSpc>
              <a:buFont typeface="Courier New" panose="02070309020205020404" pitchFamily="49" charset="0"/>
              <a:buChar char="o"/>
            </a:pPr>
            <a:r>
              <a:rPr lang="zh-CN" altLang="en-US" b="1" dirty="0"/>
              <a:t>信息化整合目标明确，长期不懈地持续推进，才能获得成效</a:t>
            </a:r>
            <a:endParaRPr lang="en-US" altLang="zh-CN" b="1" dirty="0"/>
          </a:p>
          <a:p>
            <a:pPr marL="285750" indent="-285750">
              <a:lnSpc>
                <a:spcPct val="150000"/>
              </a:lnSpc>
              <a:buFont typeface="Courier New" panose="02070309020205020404" pitchFamily="49" charset="0"/>
              <a:buChar char="o"/>
            </a:pPr>
            <a:r>
              <a:rPr lang="zh-CN" altLang="en-US" b="1" dirty="0"/>
              <a:t>信息化既是一把手工程，又是全员工程，高度重视，保障有力</a:t>
            </a:r>
            <a:endParaRPr lang="en-US" altLang="zh-CN" b="1" dirty="0"/>
          </a:p>
          <a:p>
            <a:pPr marL="285750" indent="-285750">
              <a:lnSpc>
                <a:spcPct val="150000"/>
              </a:lnSpc>
              <a:buFont typeface="Courier New" panose="02070309020205020404" pitchFamily="49" charset="0"/>
              <a:buChar char="o"/>
            </a:pPr>
            <a:r>
              <a:rPr lang="zh-CN" altLang="en-US" b="1" dirty="0"/>
              <a:t>管理转变与信息整合紧密配合，协同推进</a:t>
            </a:r>
            <a:endParaRPr lang="en-US" altLang="zh-CN" b="1" dirty="0"/>
          </a:p>
          <a:p>
            <a:pPr marL="285750" indent="-285750">
              <a:lnSpc>
                <a:spcPct val="150000"/>
              </a:lnSpc>
              <a:buFont typeface="Courier New" panose="02070309020205020404" pitchFamily="49" charset="0"/>
              <a:buChar char="o"/>
            </a:pPr>
            <a:r>
              <a:rPr lang="zh-CN" altLang="en-US" b="1" dirty="0"/>
              <a:t>统分结合，以标准化为主干，平衡共性个性</a:t>
            </a:r>
            <a:endParaRPr lang="en-US" altLang="zh-CN" b="1" dirty="0"/>
          </a:p>
          <a:p>
            <a:pPr marL="285750" indent="-285750">
              <a:lnSpc>
                <a:spcPct val="150000"/>
              </a:lnSpc>
              <a:buFont typeface="Courier New" panose="02070309020205020404" pitchFamily="49" charset="0"/>
              <a:buChar char="o"/>
            </a:pPr>
            <a:r>
              <a:rPr lang="zh-CN" altLang="en-US" b="1" dirty="0"/>
              <a:t>面向未来，领先一步</a:t>
            </a:r>
            <a:endParaRPr lang="en-US" b="1"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629" name=""/>
        <p:cNvGrpSpPr/>
        <p:nvPr/>
      </p:nvGrpSpPr>
      <p:grpSpPr>
        <a:xfrm>
          <a:off x="0" y="0"/>
          <a:ext cx="0" cy="0"/>
          <a:chOff x="0" y="0"/>
          <a:chExt cx="0" cy="0"/>
        </a:xfrm>
      </p:grpSpPr>
      <p:sp>
        <p:nvSpPr>
          <p:cNvPr id="1052483" name="Title 3"/>
          <p:cNvSpPr>
            <a:spLocks noGrp="1"/>
          </p:cNvSpPr>
          <p:nvPr>
            <p:ph type="ctrTitle" idx="4294967295"/>
          </p:nvPr>
        </p:nvSpPr>
        <p:spPr>
          <a:xfrm>
            <a:off x="935038" y="2790032"/>
            <a:ext cx="8035925" cy="1277937"/>
          </a:xfrm>
          <a:prstGeom prst="rect">
            <a:avLst/>
          </a:prstGeom>
        </p:spPr>
        <p:txBody>
          <a:bodyPr/>
          <a:p>
            <a:r>
              <a:rPr lang="zh-CN" altLang="en-US" sz="3600" dirty="0">
                <a:solidFill>
                  <a:schemeClr val="bg1"/>
                </a:solidFill>
                <a:latin typeface="华文楷体" panose="02010600040101010101" pitchFamily="2" charset="-122"/>
                <a:ea typeface="华文楷体" panose="02010600040101010101" pitchFamily="2" charset="-122"/>
              </a:rPr>
              <a:t>附录</a:t>
            </a:r>
            <a:r>
              <a:rPr lang="en-US" altLang="zh-CN" sz="3600" dirty="0">
                <a:solidFill>
                  <a:schemeClr val="bg1"/>
                </a:solidFill>
                <a:latin typeface="华文楷体" panose="02010600040101010101" pitchFamily="2" charset="-122"/>
                <a:ea typeface="华文楷体" panose="02010600040101010101" pitchFamily="2" charset="-122"/>
              </a:rPr>
              <a:t>2</a:t>
            </a:r>
            <a:r>
              <a:rPr lang="zh-CN" altLang="en-US" sz="3600" dirty="0">
                <a:solidFill>
                  <a:schemeClr val="bg1"/>
                </a:solidFill>
                <a:latin typeface="华文楷体" panose="02010600040101010101" pitchFamily="2" charset="-122"/>
                <a:ea typeface="华文楷体" panose="02010600040101010101" pitchFamily="2" charset="-122"/>
              </a:rPr>
              <a:t>：名词解释</a:t>
            </a:r>
            <a:endParaRPr lang="en-US" sz="3600" dirty="0">
              <a:solidFill>
                <a:schemeClr val="bg1"/>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630" name=""/>
        <p:cNvGrpSpPr/>
        <p:nvPr/>
      </p:nvGrpSpPr>
      <p:grpSpPr>
        <a:xfrm>
          <a:off x="0" y="0"/>
          <a:ext cx="0" cy="0"/>
          <a:chOff x="0" y="0"/>
          <a:chExt cx="0" cy="0"/>
        </a:xfrm>
      </p:grpSpPr>
      <p:sp>
        <p:nvSpPr>
          <p:cNvPr id="1052484" name="Title 1"/>
          <p:cNvSpPr>
            <a:spLocks noGrp="1"/>
          </p:cNvSpPr>
          <p:nvPr>
            <p:ph type="title"/>
          </p:nvPr>
        </p:nvSpPr>
        <p:spPr/>
        <p:txBody>
          <a:bodyPr/>
          <a:p>
            <a:r>
              <a:rPr kumimoji="1" lang="zh-CN" altLang="en-US" dirty="0">
                <a:latin typeface="+mn-ea"/>
              </a:rPr>
              <a:t>名词解释</a:t>
            </a:r>
            <a:endParaRPr lang="en-US" dirty="0"/>
          </a:p>
        </p:txBody>
      </p:sp>
      <p:graphicFrame>
        <p:nvGraphicFramePr>
          <p:cNvPr id="4194342" name="Table 29"/>
          <p:cNvGraphicFramePr>
            <a:graphicFrameLocks noGrp="1"/>
          </p:cNvGraphicFramePr>
          <p:nvPr/>
        </p:nvGraphicFramePr>
        <p:xfrm>
          <a:off x="511261" y="908720"/>
          <a:ext cx="8883482" cy="5174760"/>
        </p:xfrm>
        <a:graphic>
          <a:graphicData uri="http://schemas.openxmlformats.org/drawingml/2006/table">
            <a:tbl>
              <a:tblPr firstRow="1" bandRow="1"/>
              <a:tblGrid>
                <a:gridCol w="697323"/>
                <a:gridCol w="2325993"/>
                <a:gridCol w="5860166"/>
              </a:tblGrid>
              <a:tr h="290736">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英文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中文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解释</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240327">
                <a:tc>
                  <a:txBody>
                    <a:bodyPr/>
                    <a:p>
                      <a:pPr algn="ctr"/>
                      <a:r>
                        <a:rPr lang="en-US" sz="1200" b="1" dirty="0">
                          <a:latin typeface="华文楷体" panose="02010600040101010101" pitchFamily="2" charset="-122"/>
                          <a:ea typeface="华文楷体" panose="02010600040101010101" pitchFamily="2" charset="-122"/>
                        </a:rPr>
                        <a:t>API</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algn="ctr"/>
                      <a:r>
                        <a:rPr lang="zh-CN" altLang="en-US" sz="1200" b="1" kern="1200" dirty="0">
                          <a:solidFill>
                            <a:schemeClr val="dk1"/>
                          </a:solidFill>
                          <a:latin typeface="华文楷体" panose="02010600040101010101" pitchFamily="2" charset="-122"/>
                          <a:ea typeface="+mn-ea"/>
                          <a:cs typeface="+mn-cs"/>
                        </a:rPr>
                        <a:t>应用程序编程接口</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是一些预先定义的函数，目的是提供应用程序与开发人员基于某软件或硬件得以访问一组例程的能力，而又无需访问源码，或理解内部工作机制的细节。</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24688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APS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高级计划排程</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应用于制造型企业，作为</a:t>
                      </a:r>
                      <a:r>
                        <a:rPr lang="en-US" altLang="zh-CN" sz="1200" kern="1200" dirty="0">
                          <a:solidFill>
                            <a:schemeClr val="dk1"/>
                          </a:solidFill>
                          <a:latin typeface="华文楷体" panose="02010600040101010101" pitchFamily="2" charset="-122"/>
                          <a:ea typeface="+mn-ea"/>
                          <a:cs typeface="+mn-cs"/>
                        </a:rPr>
                        <a:t>ERP</a:t>
                      </a:r>
                      <a:r>
                        <a:rPr lang="zh-CN" altLang="en-US" sz="1200" kern="1200" dirty="0">
                          <a:solidFill>
                            <a:schemeClr val="dk1"/>
                          </a:solidFill>
                          <a:latin typeface="华文楷体" panose="02010600040101010101" pitchFamily="2" charset="-122"/>
                          <a:ea typeface="+mn-ea"/>
                          <a:cs typeface="+mn-cs"/>
                        </a:rPr>
                        <a:t>的补充，用于协调物流、开发瓶颈资源和保证交货日期。</a:t>
                      </a:r>
                      <a:r>
                        <a:rPr lang="en-US" altLang="zh-CN" sz="1200" kern="1200" dirty="0">
                          <a:solidFill>
                            <a:schemeClr val="dk1"/>
                          </a:solidFill>
                          <a:latin typeface="华文楷体" panose="02010600040101010101" pitchFamily="2" charset="-122"/>
                          <a:ea typeface="+mn-ea"/>
                          <a:cs typeface="+mn-cs"/>
                        </a:rPr>
                        <a:t>APS</a:t>
                      </a:r>
                      <a:r>
                        <a:rPr lang="zh-CN" altLang="en-US" sz="1200" kern="1200" dirty="0">
                          <a:solidFill>
                            <a:schemeClr val="dk1"/>
                          </a:solidFill>
                          <a:latin typeface="华文楷体" panose="02010600040101010101" pitchFamily="2" charset="-122"/>
                          <a:ea typeface="+mn-ea"/>
                          <a:cs typeface="+mn-cs"/>
                        </a:rPr>
                        <a:t>应用各种优化技术，并根据企业的商业目标来改进计划。包括需求和供应计划、运输和生产计划排程等各种供应链计划模块。</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4917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APM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应用性能管理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致力于监控和管理应用软件性能和可用性。通过监测和诊断复杂应用程序的性能问题，来保证软件应用程序的良好运行</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预期的服务</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433160">
                <a:tc>
                  <a:txBody>
                    <a:bodyPr/>
                    <a:p>
                      <a:pPr algn="ctr"/>
                      <a:r>
                        <a:rPr lang="en-US" sz="1200" b="1" dirty="0">
                          <a:latin typeface="华文楷体" panose="02010600040101010101" pitchFamily="2" charset="-122"/>
                          <a:ea typeface="华文楷体" panose="02010600040101010101" pitchFamily="2" charset="-122"/>
                        </a:rPr>
                        <a:t>BOM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物料清单</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以数据格式来描述产品结构的文件就是物料清单，包括主要原料、中间体、辅助材料及其配方和所需数量的说明。</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28113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BBS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电子公告牌系统</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通过在计算机上运行服务软件，允许用户使用终端程序通过</a:t>
                      </a:r>
                      <a:r>
                        <a:rPr lang="en-US" altLang="zh-CN" sz="1200" kern="1200" dirty="0">
                          <a:solidFill>
                            <a:schemeClr val="dk1"/>
                          </a:solidFill>
                          <a:latin typeface="华文楷体" panose="02010600040101010101" pitchFamily="2" charset="-122"/>
                          <a:ea typeface="+mn-ea"/>
                          <a:cs typeface="+mn-cs"/>
                        </a:rPr>
                        <a:t>Internet</a:t>
                      </a:r>
                      <a:r>
                        <a:rPr lang="zh-CN" altLang="en-US" sz="1200" kern="1200" dirty="0">
                          <a:solidFill>
                            <a:schemeClr val="dk1"/>
                          </a:solidFill>
                          <a:latin typeface="华文楷体" panose="02010600040101010101" pitchFamily="2" charset="-122"/>
                          <a:ea typeface="+mn-ea"/>
                          <a:cs typeface="+mn-cs"/>
                        </a:rPr>
                        <a:t>来进行连接，执行下载数据或程序、上传数据、阅读新闻、与其它用户交换消息等功能。</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0">
                <a:tc>
                  <a:txBody>
                    <a:bodyPr/>
                    <a:p>
                      <a:pPr algn="ctr"/>
                      <a:r>
                        <a:rPr lang="en-US" sz="1200" b="1" dirty="0">
                          <a:latin typeface="华文楷体" panose="02010600040101010101" pitchFamily="2" charset="-122"/>
                          <a:ea typeface="华文楷体" panose="02010600040101010101" pitchFamily="2" charset="-122"/>
                        </a:rPr>
                        <a:t>BP</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华文楷体" panose="02010600040101010101" pitchFamily="2" charset="-122"/>
                          <a:cs typeface="+mn-cs"/>
                        </a:rPr>
                        <a:t>业务伙伴</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企业派驻到各个业务部门或事业部的人力资源管理者，主要协助各业务单元高层及经理在员工发展、人才发掘、能力培养等方面的工作。</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194311">
                <a:tc>
                  <a:txBody>
                    <a:bodyPr/>
                    <a:p>
                      <a:pPr algn="ctr"/>
                      <a:r>
                        <a:rPr lang="en-US" sz="1200" b="1" dirty="0">
                          <a:latin typeface="华文楷体" panose="02010600040101010101" pitchFamily="2" charset="-122"/>
                          <a:ea typeface="华文楷体" panose="02010600040101010101" pitchFamily="2" charset="-122"/>
                        </a:rPr>
                        <a:t>BU</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algn="ctr"/>
                      <a:r>
                        <a:rPr lang="zh-CN" altLang="en-US" sz="1200" b="1" kern="1200" dirty="0">
                          <a:solidFill>
                            <a:schemeClr val="dk1"/>
                          </a:solidFill>
                          <a:latin typeface="华文楷体" panose="02010600040101010101" pitchFamily="2" charset="-122"/>
                          <a:ea typeface="华文楷体" panose="02010600040101010101" pitchFamily="2" charset="-122"/>
                          <a:cs typeface="+mn-cs"/>
                        </a:rPr>
                        <a:t>业务单元</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公司里不同的部门</a:t>
                      </a:r>
                      <a:r>
                        <a:rPr lang="en-US" altLang="zh-CN" sz="1200" kern="1200" dirty="0">
                          <a:solidFill>
                            <a:schemeClr val="dk1"/>
                          </a:solidFill>
                          <a:latin typeface="华文楷体" panose="02010600040101010101" pitchFamily="2" charset="-122"/>
                          <a:ea typeface="+mn-ea"/>
                          <a:cs typeface="+mn-cs"/>
                        </a:rPr>
                        <a:t>, </a:t>
                      </a:r>
                      <a:r>
                        <a:rPr lang="zh-CN" altLang="en-US" sz="1200" kern="1200" dirty="0">
                          <a:solidFill>
                            <a:schemeClr val="dk1"/>
                          </a:solidFill>
                          <a:latin typeface="华文楷体" panose="02010600040101010101" pitchFamily="2" charset="-122"/>
                          <a:ea typeface="+mn-ea"/>
                          <a:cs typeface="+mn-cs"/>
                        </a:rPr>
                        <a:t>每个部门都是一个</a:t>
                      </a:r>
                      <a:r>
                        <a:rPr lang="en-US" altLang="zh-CN" sz="1200" kern="1200" dirty="0">
                          <a:solidFill>
                            <a:schemeClr val="dk1"/>
                          </a:solidFill>
                          <a:latin typeface="华文楷体" panose="02010600040101010101" pitchFamily="2" charset="-122"/>
                          <a:ea typeface="+mn-ea"/>
                          <a:cs typeface="+mn-cs"/>
                        </a:rPr>
                        <a:t>BUSINESS UNIT,</a:t>
                      </a:r>
                      <a:r>
                        <a:rPr lang="zh-CN" altLang="en-US" sz="1200" kern="1200" dirty="0">
                          <a:solidFill>
                            <a:schemeClr val="dk1"/>
                          </a:solidFill>
                          <a:latin typeface="华文楷体" panose="02010600040101010101" pitchFamily="2" charset="-122"/>
                          <a:ea typeface="+mn-ea"/>
                          <a:cs typeface="+mn-cs"/>
                        </a:rPr>
                        <a:t>。一般来说</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就是独立完成一件事情的小组或部门</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也有的指一个业务单元。</a:t>
                      </a:r>
                      <a:r>
                        <a:rPr lang="en-US" altLang="zh-CN" sz="1200" kern="1200" dirty="0">
                          <a:solidFill>
                            <a:schemeClr val="dk1"/>
                          </a:solidFill>
                          <a:latin typeface="华文楷体" panose="02010600040101010101" pitchFamily="2" charset="-122"/>
                          <a:ea typeface="+mn-ea"/>
                          <a:cs typeface="+mn-cs"/>
                        </a:rPr>
                        <a:t>BU</a:t>
                      </a:r>
                      <a:r>
                        <a:rPr lang="zh-CN" altLang="en-US" sz="1200" kern="1200" dirty="0">
                          <a:solidFill>
                            <a:schemeClr val="dk1"/>
                          </a:solidFill>
                          <a:latin typeface="华文楷体" panose="02010600040101010101" pitchFamily="2" charset="-122"/>
                          <a:ea typeface="+mn-ea"/>
                          <a:cs typeface="+mn-cs"/>
                        </a:rPr>
                        <a:t>并不代表某一个具体的子公司或者分公司</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对于多业务的集团性公司来说</a:t>
                      </a:r>
                      <a:r>
                        <a:rPr lang="en-US" altLang="zh-CN" sz="1200" kern="1200" dirty="0">
                          <a:solidFill>
                            <a:schemeClr val="dk1"/>
                          </a:solidFill>
                          <a:latin typeface="华文楷体" panose="02010600040101010101" pitchFamily="2" charset="-122"/>
                          <a:ea typeface="+mn-ea"/>
                          <a:cs typeface="+mn-cs"/>
                        </a:rPr>
                        <a:t>,BU</a:t>
                      </a:r>
                      <a:r>
                        <a:rPr lang="zh-CN" altLang="en-US" sz="1200" kern="1200" dirty="0">
                          <a:solidFill>
                            <a:schemeClr val="dk1"/>
                          </a:solidFill>
                          <a:latin typeface="华文楷体" panose="02010600040101010101" pitchFamily="2" charset="-122"/>
                          <a:ea typeface="+mn-ea"/>
                          <a:cs typeface="+mn-cs"/>
                        </a:rPr>
                        <a:t>是某一类业务的集合</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在该公司内部可能是以事业部或者独立子公司的形式存在的</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也可能并没有形成事业部</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但是作为单独的业务进行管理。</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16192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CRM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kern="1200" dirty="0">
                          <a:solidFill>
                            <a:schemeClr val="dk1"/>
                          </a:solidFill>
                          <a:latin typeface="华文楷体" panose="02010600040101010101" pitchFamily="2" charset="-122"/>
                          <a:ea typeface="华文楷体" panose="02010600040101010101" pitchFamily="2" charset="-122"/>
                          <a:cs typeface="+mn-cs"/>
                        </a:rPr>
                        <a:t>客户关系管理</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华文楷体" panose="02010600040101010101" pitchFamily="2" charset="-122"/>
                          <a:cs typeface="+mn-cs"/>
                        </a:rPr>
                        <a:t>通过对企业业务流程的重组来整合用户信息资源，以更有效的方法来管理客户关系，在企业内部实现信息和资源的共享。</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129541">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CAD</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管理软件计算机辅助设计</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dirty="0">
                          <a:latin typeface="华文楷体" panose="02010600040101010101" pitchFamily="2" charset="-122"/>
                          <a:ea typeface="+mn-ea"/>
                        </a:rPr>
                        <a:t>是指运用计算机软件在图形化开发界面上进行管理软件的设计，通过设计管理软件的流程结构、数据结构，最终通过计算机软件系统的自动数据加载、解析生成能够独立应用的管理软件的过程。</a:t>
                      </a:r>
                      <a:endParaRPr lang="zh-CN" altLang="en-US" sz="1200" dirty="0">
                        <a:latin typeface="华文楷体" panose="02010600040101010101" pitchFamily="2" charset="-122"/>
                        <a:ea typeface="华文楷体" panose="02010600040101010101" pitchFamily="2" charset="-122"/>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631" name=""/>
        <p:cNvGrpSpPr/>
        <p:nvPr/>
      </p:nvGrpSpPr>
      <p:grpSpPr>
        <a:xfrm>
          <a:off x="0" y="0"/>
          <a:ext cx="0" cy="0"/>
          <a:chOff x="0" y="0"/>
          <a:chExt cx="0" cy="0"/>
        </a:xfrm>
      </p:grpSpPr>
      <p:sp>
        <p:nvSpPr>
          <p:cNvPr id="1052485" name="Title 1"/>
          <p:cNvSpPr>
            <a:spLocks noGrp="1"/>
          </p:cNvSpPr>
          <p:nvPr>
            <p:ph type="title"/>
          </p:nvPr>
        </p:nvSpPr>
        <p:spPr/>
        <p:txBody>
          <a:bodyPr/>
          <a:p>
            <a:r>
              <a:rPr kumimoji="1" lang="zh-CN" altLang="en-US" dirty="0">
                <a:latin typeface="+mn-ea"/>
              </a:rPr>
              <a:t>名词解释</a:t>
            </a:r>
            <a:endParaRPr lang="en-US" dirty="0"/>
          </a:p>
        </p:txBody>
      </p:sp>
      <p:graphicFrame>
        <p:nvGraphicFramePr>
          <p:cNvPr id="4194343" name="Table 29"/>
          <p:cNvGraphicFramePr>
            <a:graphicFrameLocks noGrp="1"/>
          </p:cNvGraphicFramePr>
          <p:nvPr/>
        </p:nvGraphicFramePr>
        <p:xfrm>
          <a:off x="511261" y="762000"/>
          <a:ext cx="8883482" cy="5205648"/>
        </p:xfrm>
        <a:graphic>
          <a:graphicData uri="http://schemas.openxmlformats.org/drawingml/2006/table">
            <a:tbl>
              <a:tblPr firstRow="1" bandRow="1"/>
              <a:tblGrid>
                <a:gridCol w="697323"/>
                <a:gridCol w="2325993"/>
                <a:gridCol w="5860166"/>
              </a:tblGrid>
              <a:tr h="290736">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英文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中文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解释</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240327">
                <a:tc>
                  <a:txBody>
                    <a:bodyPr/>
                    <a:p>
                      <a:pPr algn="ctr"/>
                      <a:r>
                        <a:rPr lang="en-US" sz="1200" b="1" dirty="0">
                          <a:latin typeface="华文楷体" panose="02010600040101010101" pitchFamily="2" charset="-122"/>
                          <a:ea typeface="华文楷体" panose="02010600040101010101" pitchFamily="2" charset="-122"/>
                        </a:rPr>
                        <a:t>CPS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信息物理系统</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是一个综合计算、网络和物理环境的多维复杂系统，通过</a:t>
                      </a:r>
                      <a:r>
                        <a:rPr lang="en-US" altLang="zh-CN" sz="1200" kern="1200" dirty="0">
                          <a:solidFill>
                            <a:schemeClr val="dk1"/>
                          </a:solidFill>
                          <a:latin typeface="华文楷体" panose="02010600040101010101" pitchFamily="2" charset="-122"/>
                          <a:ea typeface="+mn-ea"/>
                          <a:cs typeface="+mn-cs"/>
                        </a:rPr>
                        <a:t>3C</a:t>
                      </a:r>
                      <a:r>
                        <a:rPr lang="zh-CN" altLang="en-US" sz="1200" kern="1200" dirty="0">
                          <a:solidFill>
                            <a:schemeClr val="dk1"/>
                          </a:solidFill>
                          <a:latin typeface="华文楷体" panose="02010600040101010101" pitchFamily="2" charset="-122"/>
                          <a:ea typeface="+mn-ea"/>
                          <a:cs typeface="+mn-cs"/>
                        </a:rPr>
                        <a:t>（</a:t>
                      </a:r>
                      <a:r>
                        <a:rPr lang="en-US" altLang="zh-CN" sz="1200" kern="1200" dirty="0">
                          <a:solidFill>
                            <a:schemeClr val="dk1"/>
                          </a:solidFill>
                          <a:latin typeface="华文楷体" panose="02010600040101010101" pitchFamily="2" charset="-122"/>
                          <a:ea typeface="+mn-ea"/>
                          <a:cs typeface="+mn-cs"/>
                        </a:rPr>
                        <a:t>Computer</a:t>
                      </a:r>
                      <a:r>
                        <a:rPr lang="zh-CN" altLang="en-US" sz="1200" kern="1200" dirty="0">
                          <a:solidFill>
                            <a:schemeClr val="dk1"/>
                          </a:solidFill>
                          <a:latin typeface="华文楷体" panose="02010600040101010101" pitchFamily="2" charset="-122"/>
                          <a:ea typeface="+mn-ea"/>
                          <a:cs typeface="+mn-cs"/>
                        </a:rPr>
                        <a:t>、</a:t>
                      </a:r>
                      <a:r>
                        <a:rPr lang="en-US" altLang="zh-CN" sz="1200" kern="1200" dirty="0">
                          <a:solidFill>
                            <a:schemeClr val="dk1"/>
                          </a:solidFill>
                          <a:latin typeface="华文楷体" panose="02010600040101010101" pitchFamily="2" charset="-122"/>
                          <a:ea typeface="+mn-ea"/>
                          <a:cs typeface="+mn-cs"/>
                        </a:rPr>
                        <a:t>Communication</a:t>
                      </a:r>
                      <a:r>
                        <a:rPr lang="zh-CN" altLang="en-US" sz="1200" kern="1200" dirty="0">
                          <a:solidFill>
                            <a:schemeClr val="dk1"/>
                          </a:solidFill>
                          <a:latin typeface="华文楷体" panose="02010600040101010101" pitchFamily="2" charset="-122"/>
                          <a:ea typeface="+mn-ea"/>
                          <a:cs typeface="+mn-cs"/>
                        </a:rPr>
                        <a:t>、</a:t>
                      </a:r>
                      <a:r>
                        <a:rPr lang="en-US" altLang="zh-CN" sz="1200" kern="1200" dirty="0">
                          <a:solidFill>
                            <a:schemeClr val="dk1"/>
                          </a:solidFill>
                          <a:latin typeface="华文楷体" panose="02010600040101010101" pitchFamily="2" charset="-122"/>
                          <a:ea typeface="+mn-ea"/>
                          <a:cs typeface="+mn-cs"/>
                        </a:rPr>
                        <a:t>Control</a:t>
                      </a:r>
                      <a:r>
                        <a:rPr lang="zh-CN" altLang="en-US" sz="1200" kern="1200" dirty="0">
                          <a:solidFill>
                            <a:schemeClr val="dk1"/>
                          </a:solidFill>
                          <a:latin typeface="华文楷体" panose="02010600040101010101" pitchFamily="2" charset="-122"/>
                          <a:ea typeface="+mn-ea"/>
                          <a:cs typeface="+mn-cs"/>
                        </a:rPr>
                        <a:t>）技术的有机融合与深度协作，实现大型工程系统的实时感知、动态控制和信息服务。</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46880">
                <a:tc>
                  <a:txBody>
                    <a:bodyPr/>
                    <a:p>
                      <a:pPr algn="ctr"/>
                      <a:r>
                        <a:rPr lang="en-US" sz="1200" b="1" dirty="0">
                          <a:latin typeface="华文楷体" panose="02010600040101010101" pitchFamily="2" charset="-122"/>
                          <a:ea typeface="华文楷体" panose="02010600040101010101" pitchFamily="2" charset="-122"/>
                        </a:rPr>
                        <a:t>DCS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分布式控制</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相对于集中式控制系统而言的一种新型计算机控制系统，其基本思想是分散控制、集中操作、分级管理、配置灵活以及组态方便。</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233152">
                <a:tc>
                  <a:txBody>
                    <a:bodyPr/>
                    <a:p>
                      <a:pPr algn="ctr"/>
                      <a:r>
                        <a:rPr lang="en-US" sz="1200" b="1" dirty="0">
                          <a:solidFill>
                            <a:schemeClr val="tx1">
                              <a:lumMod val="95000"/>
                              <a:lumOff val="5000"/>
                            </a:schemeClr>
                          </a:solidFill>
                          <a:latin typeface="华文楷体" panose="02010600040101010101" pitchFamily="2" charset="-122"/>
                          <a:ea typeface="华文楷体" panose="02010600040101010101" pitchFamily="2" charset="-122"/>
                        </a:rPr>
                        <a:t>DMS</a:t>
                      </a:r>
                      <a:endParaRPr lang="en-US" sz="1200" b="1" dirty="0">
                        <a:solidFill>
                          <a:schemeClr val="tx1">
                            <a:lumMod val="95000"/>
                            <a:lumOff val="5000"/>
                          </a:schemeClr>
                        </a:solidFill>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tx1">
                              <a:lumMod val="95000"/>
                              <a:lumOff val="5000"/>
                            </a:schemeClr>
                          </a:solidFill>
                          <a:latin typeface="华文楷体" panose="02010600040101010101" pitchFamily="2" charset="-122"/>
                          <a:ea typeface="+mn-ea"/>
                          <a:cs typeface="+mn-cs"/>
                        </a:rPr>
                        <a:t>文档管理系统</a:t>
                      </a:r>
                      <a:endParaRPr lang="zh-CN" altLang="en-US" sz="1200" b="1" kern="1200" dirty="0">
                        <a:solidFill>
                          <a:schemeClr val="tx1">
                            <a:lumMod val="95000"/>
                            <a:lumOff val="5000"/>
                          </a:schemeClr>
                        </a:solidFill>
                        <a:latin typeface="华文楷体" panose="02010600040101010101" pitchFamily="2" charset="-122"/>
                        <a:ea typeface="+mn-ea"/>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en-US" altLang="zh-CN" sz="1200" kern="1200" dirty="0">
                          <a:solidFill>
                            <a:schemeClr val="tx1">
                              <a:lumMod val="95000"/>
                              <a:lumOff val="5000"/>
                            </a:schemeClr>
                          </a:solidFill>
                          <a:latin typeface="华文楷体" panose="02010600040101010101" pitchFamily="2" charset="-122"/>
                          <a:ea typeface="+mn-ea"/>
                          <a:cs typeface="+mn-cs"/>
                        </a:rPr>
                        <a:t>DMS</a:t>
                      </a:r>
                      <a:r>
                        <a:rPr lang="zh-CN" altLang="en-US" sz="1200" kern="1200" dirty="0">
                          <a:solidFill>
                            <a:schemeClr val="tx1">
                              <a:lumMod val="95000"/>
                              <a:lumOff val="5000"/>
                            </a:schemeClr>
                          </a:solidFill>
                          <a:latin typeface="华文楷体" panose="02010600040101010101" pitchFamily="2" charset="-122"/>
                          <a:ea typeface="+mn-ea"/>
                          <a:cs typeface="+mn-cs"/>
                        </a:rPr>
                        <a:t>管理各种文档，以便在需要时能进行检索、查询、组合和输</a:t>
                      </a:r>
                      <a:endParaRPr lang="en-US" sz="1200" kern="1200" dirty="0">
                        <a:solidFill>
                          <a:schemeClr val="tx1">
                            <a:lumMod val="95000"/>
                            <a:lumOff val="5000"/>
                          </a:schemeClr>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6916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ERP</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企业资源计划</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华文楷体" panose="02010600040101010101" pitchFamily="2" charset="-122"/>
                          <a:cs typeface="+mn-cs"/>
                        </a:rPr>
                        <a:t>整合了企业管理理念、业务流程、基础数据、人力物力、计算机硬件和软件于一体的企业资源管理系统。</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3316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ECN</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工程变更通知书</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工厂中的任何受控资料需要变更时</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以</a:t>
                      </a:r>
                      <a:r>
                        <a:rPr lang="en-US" altLang="zh-CN" sz="1200" kern="1200" dirty="0">
                          <a:solidFill>
                            <a:schemeClr val="dk1"/>
                          </a:solidFill>
                          <a:latin typeface="华文楷体" panose="02010600040101010101" pitchFamily="2" charset="-122"/>
                          <a:ea typeface="+mn-ea"/>
                          <a:cs typeface="+mn-cs"/>
                        </a:rPr>
                        <a:t>ECN</a:t>
                      </a:r>
                      <a:r>
                        <a:rPr lang="zh-CN" altLang="en-US" sz="1200" kern="1200" dirty="0">
                          <a:solidFill>
                            <a:schemeClr val="dk1"/>
                          </a:solidFill>
                          <a:latin typeface="华文楷体" panose="02010600040101010101" pitchFamily="2" charset="-122"/>
                          <a:ea typeface="+mn-ea"/>
                          <a:cs typeface="+mn-cs"/>
                        </a:rPr>
                        <a:t>形式提出</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经相关单位会签批准后方可生效</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即入文控中心存档</a:t>
                      </a:r>
                      <a:r>
                        <a:rPr lang="en-US" altLang="zh-CN" sz="1200" kern="1200" dirty="0">
                          <a:solidFill>
                            <a:schemeClr val="dk1"/>
                          </a:solidFill>
                          <a:latin typeface="华文楷体" panose="02010600040101010101" pitchFamily="2" charset="-122"/>
                          <a:ea typeface="+mn-ea"/>
                          <a:cs typeface="+mn-cs"/>
                        </a:rPr>
                        <a:t>..</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2800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ESB</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kern="1200" dirty="0">
                          <a:solidFill>
                            <a:schemeClr val="dk1"/>
                          </a:solidFill>
                          <a:latin typeface="华文楷体" panose="02010600040101010101" pitchFamily="2" charset="-122"/>
                          <a:ea typeface="+mn-ea"/>
                          <a:cs typeface="+mn-cs"/>
                        </a:rPr>
                        <a:t>企业服务总线</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中间软件的一种软件架构，它为更复杂的架构提供基本的服务。</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0">
                <a:tc>
                  <a:txBody>
                    <a:bodyPr/>
                    <a:p>
                      <a:pPr algn="ctr"/>
                      <a:r>
                        <a:rPr lang="en-US" sz="1200" b="1" dirty="0">
                          <a:latin typeface="华文楷体" panose="02010600040101010101" pitchFamily="2" charset="-122"/>
                          <a:ea typeface="华文楷体" panose="02010600040101010101" pitchFamily="2" charset="-122"/>
                        </a:rPr>
                        <a:t>FC</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光纤信道</a:t>
                      </a:r>
                      <a:r>
                        <a:rPr lang="en-US" altLang="zh-CN" sz="1200" b="1" kern="1200" dirty="0">
                          <a:solidFill>
                            <a:schemeClr val="dk1"/>
                          </a:solidFill>
                          <a:latin typeface="华文楷体" panose="02010600040101010101" pitchFamily="2" charset="-122"/>
                          <a:ea typeface="+mn-ea"/>
                          <a:cs typeface="+mn-cs"/>
                        </a:rPr>
                        <a:t>/</a:t>
                      </a:r>
                      <a:r>
                        <a:rPr lang="zh-CN" altLang="en-US" sz="1200" b="1" kern="1200" dirty="0">
                          <a:solidFill>
                            <a:schemeClr val="dk1"/>
                          </a:solidFill>
                          <a:latin typeface="华文楷体" panose="02010600040101010101" pitchFamily="2" charset="-122"/>
                          <a:ea typeface="+mn-ea"/>
                          <a:cs typeface="+mn-cs"/>
                        </a:rPr>
                        <a:t>网状通道</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是一种跟</a:t>
                      </a:r>
                      <a:r>
                        <a:rPr lang="en-US" altLang="zh-CN" sz="1200" kern="1200" dirty="0">
                          <a:solidFill>
                            <a:schemeClr val="dk1"/>
                          </a:solidFill>
                          <a:latin typeface="华文楷体" panose="02010600040101010101" pitchFamily="2" charset="-122"/>
                          <a:ea typeface="+mn-ea"/>
                          <a:cs typeface="+mn-cs"/>
                        </a:rPr>
                        <a:t>ISCSI </a:t>
                      </a:r>
                      <a:r>
                        <a:rPr lang="zh-CN" altLang="en-US" sz="1200" kern="1200" dirty="0">
                          <a:solidFill>
                            <a:schemeClr val="dk1"/>
                          </a:solidFill>
                          <a:latin typeface="华文楷体" panose="02010600040101010101" pitchFamily="2" charset="-122"/>
                          <a:ea typeface="+mn-ea"/>
                          <a:cs typeface="+mn-cs"/>
                        </a:rPr>
                        <a:t>或</a:t>
                      </a:r>
                      <a:r>
                        <a:rPr lang="en-US" altLang="zh-CN" sz="1200" kern="1200" dirty="0">
                          <a:solidFill>
                            <a:schemeClr val="dk1"/>
                          </a:solidFill>
                          <a:latin typeface="华文楷体" panose="02010600040101010101" pitchFamily="2" charset="-122"/>
                          <a:ea typeface="+mn-ea"/>
                          <a:cs typeface="+mn-cs"/>
                        </a:rPr>
                        <a:t>IDE</a:t>
                      </a:r>
                      <a:r>
                        <a:rPr lang="zh-CN" altLang="en-US" sz="1200" kern="1200" dirty="0">
                          <a:solidFill>
                            <a:schemeClr val="dk1"/>
                          </a:solidFill>
                          <a:latin typeface="华文楷体" panose="02010600040101010101" pitchFamily="2" charset="-122"/>
                          <a:ea typeface="+mn-ea"/>
                          <a:cs typeface="+mn-cs"/>
                        </a:rPr>
                        <a:t>有很大不同的接口，通常用于连接一个</a:t>
                      </a:r>
                      <a:r>
                        <a:rPr lang="en-US" altLang="zh-CN" sz="1200" kern="1200" dirty="0">
                          <a:solidFill>
                            <a:schemeClr val="dk1"/>
                          </a:solidFill>
                          <a:latin typeface="华文楷体" panose="02010600040101010101" pitchFamily="2" charset="-122"/>
                          <a:ea typeface="+mn-ea"/>
                          <a:cs typeface="+mn-cs"/>
                        </a:rPr>
                        <a:t>SCSI RAID</a:t>
                      </a:r>
                      <a:r>
                        <a:rPr lang="zh-CN" altLang="en-US" sz="1200" kern="1200" dirty="0">
                          <a:solidFill>
                            <a:schemeClr val="dk1"/>
                          </a:solidFill>
                          <a:latin typeface="华文楷体" panose="02010600040101010101" pitchFamily="2" charset="-122"/>
                          <a:ea typeface="+mn-ea"/>
                          <a:cs typeface="+mn-cs"/>
                        </a:rPr>
                        <a:t>（或其它一些比较常用的</a:t>
                      </a:r>
                      <a:r>
                        <a:rPr lang="en-US" altLang="zh-CN" sz="1200" kern="1200" dirty="0">
                          <a:solidFill>
                            <a:schemeClr val="dk1"/>
                          </a:solidFill>
                          <a:latin typeface="华文楷体" panose="02010600040101010101" pitchFamily="2" charset="-122"/>
                          <a:ea typeface="+mn-ea"/>
                          <a:cs typeface="+mn-cs"/>
                        </a:rPr>
                        <a:t>RAID</a:t>
                      </a:r>
                      <a:r>
                        <a:rPr lang="zh-CN" altLang="en-US" sz="1200" kern="1200" dirty="0">
                          <a:solidFill>
                            <a:schemeClr val="dk1"/>
                          </a:solidFill>
                          <a:latin typeface="华文楷体" panose="02010600040101010101" pitchFamily="2" charset="-122"/>
                          <a:ea typeface="+mn-ea"/>
                          <a:cs typeface="+mn-cs"/>
                        </a:rPr>
                        <a:t>类型），以满足高端工作或服务器对高数据传输率的要求。</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50848">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HSB</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安健环系统</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健康、安全与环境管理体系。</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161926">
                <a:tc>
                  <a:txBody>
                    <a:bodyPr/>
                    <a:p>
                      <a:pPr algn="ctr"/>
                      <a:r>
                        <a:rPr lang="en-US" sz="1200" b="1" dirty="0">
                          <a:latin typeface="华文楷体" panose="02010600040101010101" pitchFamily="2" charset="-122"/>
                          <a:ea typeface="华文楷体" panose="02010600040101010101" pitchFamily="2" charset="-122"/>
                        </a:rPr>
                        <a:t>IP</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网络之间互连的协议</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为计算机网络相互连接进行通信而设计的协议。</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46685">
                <a:tc>
                  <a:txBody>
                    <a:bodyPr/>
                    <a:p>
                      <a:pPr algn="ctr"/>
                      <a:r>
                        <a:rPr lang="en-US" sz="1200" b="1" dirty="0">
                          <a:latin typeface="华文楷体" panose="02010600040101010101" pitchFamily="2" charset="-122"/>
                          <a:ea typeface="华文楷体" panose="02010600040101010101" pitchFamily="2" charset="-122"/>
                        </a:rPr>
                        <a:t>ISCSI</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小型计算机系统接口</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基于 </a:t>
                      </a:r>
                      <a:r>
                        <a:rPr lang="en-US" altLang="zh-CN" sz="1200" kern="1200" dirty="0">
                          <a:solidFill>
                            <a:schemeClr val="dk1"/>
                          </a:solidFill>
                          <a:latin typeface="华文楷体" panose="02010600040101010101" pitchFamily="2" charset="-122"/>
                          <a:ea typeface="+mn-ea"/>
                          <a:cs typeface="+mn-cs"/>
                        </a:rPr>
                        <a:t>TCP/IP</a:t>
                      </a:r>
                      <a:r>
                        <a:rPr lang="zh-CN" altLang="en-US" sz="1200" kern="1200" dirty="0">
                          <a:solidFill>
                            <a:schemeClr val="dk1"/>
                          </a:solidFill>
                          <a:latin typeface="华文楷体" panose="02010600040101010101" pitchFamily="2" charset="-122"/>
                          <a:ea typeface="+mn-ea"/>
                          <a:cs typeface="+mn-cs"/>
                        </a:rPr>
                        <a:t>的协议，用来建立和管理 </a:t>
                      </a:r>
                      <a:r>
                        <a:rPr lang="en-US" altLang="zh-CN" sz="1200" kern="1200" dirty="0">
                          <a:solidFill>
                            <a:schemeClr val="dk1"/>
                          </a:solidFill>
                          <a:latin typeface="华文楷体" panose="02010600040101010101" pitchFamily="2" charset="-122"/>
                          <a:ea typeface="+mn-ea"/>
                          <a:cs typeface="+mn-cs"/>
                        </a:rPr>
                        <a:t>IP </a:t>
                      </a:r>
                      <a:r>
                        <a:rPr lang="zh-CN" altLang="en-US" sz="1200" kern="1200" dirty="0">
                          <a:solidFill>
                            <a:schemeClr val="dk1"/>
                          </a:solidFill>
                          <a:latin typeface="华文楷体" panose="02010600040101010101" pitchFamily="2" charset="-122"/>
                          <a:ea typeface="+mn-ea"/>
                          <a:cs typeface="+mn-cs"/>
                        </a:rPr>
                        <a:t>存储设备、主机和客户机等之间的相互连接，并创建存储区域网络（</a:t>
                      </a:r>
                      <a:r>
                        <a:rPr lang="en-US" altLang="zh-CN" sz="1200" kern="1200" dirty="0">
                          <a:solidFill>
                            <a:schemeClr val="dk1"/>
                          </a:solidFill>
                          <a:latin typeface="华文楷体" panose="02010600040101010101" pitchFamily="2" charset="-122"/>
                          <a:ea typeface="+mn-ea"/>
                          <a:cs typeface="+mn-cs"/>
                        </a:rPr>
                        <a:t>SAN</a:t>
                      </a:r>
                      <a:r>
                        <a:rPr lang="zh-CN" altLang="en-US" sz="1200" kern="1200" dirty="0">
                          <a:solidFill>
                            <a:schemeClr val="dk1"/>
                          </a:solidFill>
                          <a:latin typeface="华文楷体" panose="02010600040101010101" pitchFamily="2" charset="-122"/>
                          <a:ea typeface="+mn-ea"/>
                          <a:cs typeface="+mn-cs"/>
                        </a:rPr>
                        <a:t>）。</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293371">
                <a:tc>
                  <a:txBody>
                    <a:bodyPr/>
                    <a:p>
                      <a:pPr algn="ctr"/>
                      <a:r>
                        <a:rPr lang="en-US" sz="1200" b="1" dirty="0">
                          <a:latin typeface="华文楷体" panose="02010600040101010101" pitchFamily="2" charset="-122"/>
                          <a:ea typeface="华文楷体" panose="02010600040101010101" pitchFamily="2" charset="-122"/>
                        </a:rPr>
                        <a:t>LMS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algn="ctr"/>
                      <a:r>
                        <a:rPr lang="zh-CN" altLang="en-US" sz="1200" b="1" kern="1200" dirty="0">
                          <a:solidFill>
                            <a:schemeClr val="dk1"/>
                          </a:solidFill>
                          <a:latin typeface="华文楷体" panose="02010600040101010101" pitchFamily="2" charset="-122"/>
                          <a:ea typeface="+mn-ea"/>
                          <a:cs typeface="+mn-cs"/>
                        </a:rPr>
                        <a:t>物流管理信息</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由人员、计算机硬件、软件、网络通信设备及其它办公设备组成的人机交互系统</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其主要功能是进行物流信息的收集、存储、传输、加工整理、维护和输出</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为物流管理者及其它组织管理人员提供战略、战术及运作决策的支持</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以达到组织的战略竞优</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提高物流运作的效率与效益。</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146685">
                <a:tc>
                  <a:txBody>
                    <a:bodyPr/>
                    <a:p>
                      <a:pPr algn="ctr"/>
                      <a:r>
                        <a:rPr lang="en-US" sz="1200" b="1" dirty="0">
                          <a:latin typeface="华文楷体" panose="02010600040101010101" pitchFamily="2" charset="-122"/>
                          <a:ea typeface="华文楷体" panose="02010600040101010101" pitchFamily="2" charset="-122"/>
                        </a:rPr>
                        <a:t>LAN</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局域网</a:t>
                      </a:r>
                      <a:endParaRPr lang="zh-CN" altLang="en-US" sz="1200" b="1" kern="1200" dirty="0">
                        <a:solidFill>
                          <a:schemeClr val="dk1"/>
                        </a:solidFill>
                        <a:latin typeface="华文楷体" panose="02010600040101010101" pitchFamily="2" charset="-122"/>
                        <a:ea typeface="+mn-ea"/>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是指在某一区域内由多台计算机互联成的计算机组</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一般是方圆几千米以内</a:t>
                      </a:r>
                      <a:r>
                        <a:rPr lang="en-US" altLang="zh-CN" sz="1200" kern="1200" dirty="0">
                          <a:solidFill>
                            <a:schemeClr val="dk1"/>
                          </a:solidFill>
                          <a:latin typeface="华文楷体" panose="02010600040101010101" pitchFamily="2" charset="-122"/>
                          <a:ea typeface="+mn-ea"/>
                          <a:cs typeface="+mn-cs"/>
                        </a:rPr>
                        <a:t>.</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634" name=""/>
        <p:cNvGrpSpPr/>
        <p:nvPr/>
      </p:nvGrpSpPr>
      <p:grpSpPr>
        <a:xfrm>
          <a:off x="0" y="0"/>
          <a:ext cx="0" cy="0"/>
          <a:chOff x="0" y="0"/>
          <a:chExt cx="0" cy="0"/>
        </a:xfrm>
      </p:grpSpPr>
      <p:sp>
        <p:nvSpPr>
          <p:cNvPr id="1052486" name="Title 1"/>
          <p:cNvSpPr>
            <a:spLocks noGrp="1"/>
          </p:cNvSpPr>
          <p:nvPr>
            <p:ph type="title"/>
          </p:nvPr>
        </p:nvSpPr>
        <p:spPr/>
        <p:txBody>
          <a:bodyPr/>
          <a:p>
            <a:r>
              <a:rPr kumimoji="1" lang="zh-CN" altLang="en-US" dirty="0">
                <a:latin typeface="+mn-ea"/>
              </a:rPr>
              <a:t>名词解释</a:t>
            </a:r>
            <a:endParaRPr lang="en-US" dirty="0"/>
          </a:p>
        </p:txBody>
      </p:sp>
      <p:graphicFrame>
        <p:nvGraphicFramePr>
          <p:cNvPr id="4194344" name="Table 29"/>
          <p:cNvGraphicFramePr>
            <a:graphicFrameLocks noGrp="1"/>
          </p:cNvGraphicFramePr>
          <p:nvPr/>
        </p:nvGraphicFramePr>
        <p:xfrm>
          <a:off x="632520" y="620688"/>
          <a:ext cx="8883482" cy="5788576"/>
        </p:xfrm>
        <a:graphic>
          <a:graphicData uri="http://schemas.openxmlformats.org/drawingml/2006/table">
            <a:tbl>
              <a:tblPr firstRow="1" bandRow="1"/>
              <a:tblGrid>
                <a:gridCol w="697323"/>
                <a:gridCol w="2325993"/>
                <a:gridCol w="5860166"/>
              </a:tblGrid>
              <a:tr h="290736">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英文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中文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解释</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240327">
                <a:tc>
                  <a:txBody>
                    <a:bodyPr/>
                    <a:p>
                      <a:pPr algn="ctr"/>
                      <a:r>
                        <a:rPr lang="en-US" sz="1200" b="1" dirty="0">
                          <a:latin typeface="华文楷体" panose="02010600040101010101" pitchFamily="2" charset="-122"/>
                          <a:ea typeface="华文楷体" panose="02010600040101010101" pitchFamily="2" charset="-122"/>
                        </a:rPr>
                        <a:t>MRO</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非生产原料性质的工业用品</a:t>
                      </a:r>
                      <a:endParaRPr lang="zh-CN" altLang="en-US" sz="1200" b="1" kern="1200" dirty="0">
                        <a:solidFill>
                          <a:schemeClr val="dk1"/>
                        </a:solidFill>
                        <a:latin typeface="华文楷体" panose="02010600040101010101" pitchFamily="2" charset="-122"/>
                        <a:ea typeface="+mn-ea"/>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通常是指在实际的生产过程不直接构成产品，只用于维护、维修、运行设备的物料和服务。</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46880">
                <a:tc>
                  <a:txBody>
                    <a:bodyPr/>
                    <a:p>
                      <a:pPr algn="ctr"/>
                      <a:r>
                        <a:rPr lang="en-US" sz="1200" b="1" dirty="0">
                          <a:latin typeface="华文楷体" panose="02010600040101010101" pitchFamily="2" charset="-122"/>
                          <a:ea typeface="华文楷体" panose="02010600040101010101" pitchFamily="2" charset="-122"/>
                        </a:rPr>
                        <a:t>MES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制造企业生产过程执行管理</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一套面向制造企业车间执行层的生产信息化管理系统，能通过信息传递对从订单下达到产品完成的整个生产过程进行优化管理。</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4917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MDM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移动设备管理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原本为个人消费者设计的智能手机和平板电脑正在不断被企业用于承载关键业务及核心应用，这就要求能够应用企业</a:t>
                      </a:r>
                      <a:r>
                        <a:rPr lang="en-US" altLang="zh-CN" sz="1200" kern="1200" dirty="0">
                          <a:solidFill>
                            <a:schemeClr val="dk1"/>
                          </a:solidFill>
                          <a:latin typeface="华文楷体" panose="02010600040101010101" pitchFamily="2" charset="-122"/>
                          <a:ea typeface="+mn-ea"/>
                          <a:cs typeface="+mn-cs"/>
                        </a:rPr>
                        <a:t>IT</a:t>
                      </a:r>
                      <a:r>
                        <a:rPr lang="zh-CN" altLang="en-US" sz="1200" kern="1200" dirty="0">
                          <a:solidFill>
                            <a:schemeClr val="dk1"/>
                          </a:solidFill>
                          <a:latin typeface="华文楷体" panose="02010600040101010101" pitchFamily="2" charset="-122"/>
                          <a:ea typeface="+mn-ea"/>
                          <a:cs typeface="+mn-cs"/>
                        </a:rPr>
                        <a:t>策略及规范管理这些设备。移动设备管理由此应运而生，目前主流的移动终端操作系统都不同程度的支持移动设备管理协议。</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6916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MRP</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物资需求计划</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根据市场需求预测和顾客订单制定产品的生产计划，然后基于产品生成进度计划，组成产品的材料结构表和库存状况，通过计算机计算所需物料的需求量和需求时间，从而确定材料的加工进度和订货日程的一种实用技术。</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21658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NCR</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不符合项报告</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描述不符合项的发现、性质、类别、产生原因、处置方案和验证结果的文件。</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1658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NAS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网络附属存储</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dirty="0">
                          <a:latin typeface="华文楷体" panose="02010600040101010101" pitchFamily="2" charset="-122"/>
                          <a:ea typeface="+mn-ea"/>
                        </a:rPr>
                        <a:t>连接在网络上，具备资料存储功能的装置，因此也称为“网络存储器”。它是一种专用数据存储服务器。它以数据为中心，将存储设备与服务器彻底分离，集中管理数据，从而释放带宽、提高性能、降低总拥有成本、保护投资。其成本远远低于使用服务器存储，而效率却远远高于后者。</a:t>
                      </a:r>
                      <a:endParaRPr lang="zh-CN" altLang="en-US" sz="1200" dirty="0">
                        <a:latin typeface="华文楷体" panose="02010600040101010101" pitchFamily="2" charset="-122"/>
                        <a:ea typeface="华文楷体" panose="02010600040101010101" pitchFamily="2" charset="-122"/>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140568">
                <a:tc>
                  <a:txBody>
                    <a:bodyPr/>
                    <a:p>
                      <a:pPr algn="ctr"/>
                      <a:r>
                        <a:rPr lang="en-US" sz="1200" b="1" dirty="0">
                          <a:latin typeface="华文楷体" panose="02010600040101010101" pitchFamily="2" charset="-122"/>
                          <a:ea typeface="华文楷体" panose="02010600040101010101" pitchFamily="2" charset="-122"/>
                        </a:rPr>
                        <a:t>OA</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办公自动化</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是将现代化办公和计算机技术结合起来的一种新型的办公方式。</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40568">
                <a:tc>
                  <a:txBody>
                    <a:bodyPr/>
                    <a:p>
                      <a:pPr algn="ctr"/>
                      <a:r>
                        <a:rPr lang="en-US" sz="1200" b="1" dirty="0">
                          <a:latin typeface="华文楷体" panose="02010600040101010101" pitchFamily="2" charset="-122"/>
                          <a:ea typeface="华文楷体" panose="02010600040101010101" pitchFamily="2" charset="-122"/>
                        </a:rPr>
                        <a:t>OPC</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用于过程控制的</a:t>
                      </a:r>
                      <a:r>
                        <a:rPr lang="en-US" altLang="zh-CN" sz="1200" b="1" kern="1200" dirty="0">
                          <a:solidFill>
                            <a:schemeClr val="dk1"/>
                          </a:solidFill>
                          <a:latin typeface="华文楷体" panose="02010600040101010101" pitchFamily="2" charset="-122"/>
                          <a:ea typeface="+mn-ea"/>
                          <a:cs typeface="+mn-cs"/>
                        </a:rPr>
                        <a:t>OLE</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en-US" altLang="zh-CN" sz="1200" kern="1200" dirty="0">
                          <a:solidFill>
                            <a:schemeClr val="dk1"/>
                          </a:solidFill>
                          <a:latin typeface="华文楷体" panose="02010600040101010101" pitchFamily="2" charset="-122"/>
                          <a:ea typeface="+mn-ea"/>
                          <a:cs typeface="+mn-cs"/>
                        </a:rPr>
                        <a:t>OLE</a:t>
                      </a:r>
                      <a:r>
                        <a:rPr lang="zh-CN" altLang="en-US" sz="1200" kern="1200" dirty="0">
                          <a:solidFill>
                            <a:schemeClr val="dk1"/>
                          </a:solidFill>
                          <a:latin typeface="华文楷体" panose="02010600040101010101" pitchFamily="2" charset="-122"/>
                          <a:ea typeface="+mn-ea"/>
                          <a:cs typeface="+mn-cs"/>
                        </a:rPr>
                        <a:t>是一种面向对象的技术，利用这种技术可开发可重复使用的软件组件（</a:t>
                      </a:r>
                      <a:r>
                        <a:rPr lang="en-US" altLang="zh-CN" sz="1200" kern="1200" dirty="0">
                          <a:solidFill>
                            <a:schemeClr val="dk1"/>
                          </a:solidFill>
                          <a:latin typeface="华文楷体" panose="02010600040101010101" pitchFamily="2" charset="-122"/>
                          <a:ea typeface="+mn-ea"/>
                          <a:cs typeface="+mn-cs"/>
                        </a:rPr>
                        <a:t>COM</a:t>
                      </a:r>
                      <a:r>
                        <a:rPr lang="zh-CN" altLang="en-US" sz="1200" kern="1200" dirty="0">
                          <a:solidFill>
                            <a:schemeClr val="dk1"/>
                          </a:solidFill>
                          <a:latin typeface="华文楷体" panose="02010600040101010101" pitchFamily="2" charset="-122"/>
                          <a:ea typeface="+mn-ea"/>
                          <a:cs typeface="+mn-cs"/>
                        </a:rPr>
                        <a:t>）。</a:t>
                      </a:r>
                      <a:r>
                        <a:rPr lang="en-US" sz="1200" kern="1200" dirty="0">
                          <a:solidFill>
                            <a:schemeClr val="dk1"/>
                          </a:solidFill>
                          <a:latin typeface="华文楷体" panose="02010600040101010101" pitchFamily="2" charset="-122"/>
                          <a:ea typeface="华文楷体" panose="02010600040101010101" pitchFamily="2" charset="-122"/>
                          <a:cs typeface="+mn-cs"/>
                        </a:rPr>
                        <a:t>OPC</a:t>
                      </a:r>
                      <a:r>
                        <a:rPr lang="zh-CN" altLang="en-US" sz="1200" kern="1200" dirty="0">
                          <a:solidFill>
                            <a:schemeClr val="dk1"/>
                          </a:solidFill>
                          <a:latin typeface="华文楷体" panose="02010600040101010101" pitchFamily="2" charset="-122"/>
                          <a:ea typeface="+mn-ea"/>
                          <a:cs typeface="+mn-cs"/>
                        </a:rPr>
                        <a:t>是一个工业标准，包括一整套接口、属性和方法的标准集，用于过程控制和制造业自动化系统。</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02908">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PLM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产品生命周期管理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en-US" altLang="zh-CN" sz="1200" kern="1200" dirty="0">
                          <a:solidFill>
                            <a:schemeClr val="dk1"/>
                          </a:solidFill>
                          <a:latin typeface="华文楷体" panose="02010600040101010101" pitchFamily="2" charset="-122"/>
                          <a:ea typeface="华文楷体" panose="02010600040101010101" pitchFamily="2" charset="-122"/>
                          <a:cs typeface="+mn-cs"/>
                        </a:rPr>
                        <a:t>PLM</a:t>
                      </a:r>
                      <a:r>
                        <a:rPr lang="zh-CN" altLang="en-US" sz="1200" kern="1200" dirty="0">
                          <a:solidFill>
                            <a:schemeClr val="dk1"/>
                          </a:solidFill>
                          <a:latin typeface="华文楷体" panose="02010600040101010101" pitchFamily="2" charset="-122"/>
                          <a:ea typeface="华文楷体" panose="02010600040101010101" pitchFamily="2" charset="-122"/>
                          <a:cs typeface="+mn-cs"/>
                        </a:rPr>
                        <a:t>作用于整个企业，遍历产品从概念到报废的全生命周期，支持与产品相关的协作研发、管理、分发和使用产品定义信息；</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p>
                      <a:pPr marL="285750" indent="-285750">
                        <a:buFont typeface="Arial" panose="020B0604020202020204" pitchFamily="34" charset="0"/>
                        <a:buChar char="•"/>
                      </a:pPr>
                      <a:r>
                        <a:rPr lang="en-US" altLang="zh-CN" sz="1200" kern="1200" dirty="0">
                          <a:solidFill>
                            <a:schemeClr val="dk1"/>
                          </a:solidFill>
                          <a:latin typeface="华文楷体" panose="02010600040101010101" pitchFamily="2" charset="-122"/>
                          <a:ea typeface="华文楷体" panose="02010600040101010101" pitchFamily="2" charset="-122"/>
                          <a:cs typeface="+mn-cs"/>
                        </a:rPr>
                        <a:t>PLM</a:t>
                      </a:r>
                      <a:r>
                        <a:rPr lang="zh-CN" altLang="en-US" sz="1200" kern="1200" dirty="0">
                          <a:solidFill>
                            <a:schemeClr val="dk1"/>
                          </a:solidFill>
                          <a:latin typeface="华文楷体" panose="02010600040101010101" pitchFamily="2" charset="-122"/>
                          <a:ea typeface="华文楷体" panose="02010600040101010101" pitchFamily="2" charset="-122"/>
                          <a:cs typeface="+mn-cs"/>
                        </a:rPr>
                        <a:t>内容：基础技术和标准、信息生成、核心功能、功能性的应用以及构建在其他系统上的商业解决方案。 </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chemeClr val="bg1"/>
                    </a:solidFill>
                  </a:tcPr>
                </a:tc>
              </a:tr>
              <a:tr h="402908">
                <a:tc>
                  <a:txBody>
                    <a:bodyPr/>
                    <a:p>
                      <a:pPr algn="ctr"/>
                      <a:r>
                        <a:rPr lang="en-US" sz="1200" b="1" dirty="0">
                          <a:latin typeface="华文楷体" panose="02010600040101010101" pitchFamily="2" charset="-122"/>
                          <a:ea typeface="华文楷体" panose="02010600040101010101" pitchFamily="2" charset="-122"/>
                        </a:rPr>
                        <a:t>PMS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设备管理体系</a:t>
                      </a:r>
                      <a:r>
                        <a:rPr lang="en-US" altLang="zh-CN" sz="1200" b="1" kern="1200" dirty="0">
                          <a:solidFill>
                            <a:schemeClr val="dk1"/>
                          </a:solidFill>
                          <a:latin typeface="华文楷体" panose="02010600040101010101" pitchFamily="2" charset="-122"/>
                          <a:ea typeface="+mn-ea"/>
                          <a:cs typeface="+mn-cs"/>
                        </a:rPr>
                        <a:t>-</a:t>
                      </a:r>
                      <a:r>
                        <a:rPr lang="zh-CN" altLang="en-US" sz="1200" b="1" kern="1200" dirty="0">
                          <a:solidFill>
                            <a:schemeClr val="dk1"/>
                          </a:solidFill>
                          <a:latin typeface="华文楷体" panose="02010600040101010101" pitchFamily="2" charset="-122"/>
                          <a:ea typeface="+mn-ea"/>
                          <a:cs typeface="+mn-cs"/>
                        </a:rPr>
                        <a:t>要求</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en-US" altLang="zh-CN" sz="1200" kern="1200" dirty="0">
                          <a:solidFill>
                            <a:schemeClr val="dk1"/>
                          </a:solidFill>
                          <a:latin typeface="华文楷体" panose="02010600040101010101" pitchFamily="2" charset="-122"/>
                          <a:ea typeface="+mn-ea"/>
                          <a:cs typeface="+mn-cs"/>
                        </a:rPr>
                        <a:t>PMS</a:t>
                      </a:r>
                      <a:r>
                        <a:rPr lang="zh-CN" altLang="en-US" sz="1200" kern="1200" dirty="0">
                          <a:solidFill>
                            <a:schemeClr val="dk1"/>
                          </a:solidFill>
                          <a:latin typeface="华文楷体" panose="02010600040101010101" pitchFamily="2" charset="-122"/>
                          <a:ea typeface="+mn-ea"/>
                          <a:cs typeface="+mn-cs"/>
                        </a:rPr>
                        <a:t>标准为企业设备管理提供了规范及指南，标准内容涵盖了企业设备管理方针和目标，设备管理组织结构、设备管理策划及设备一生的管理过程。</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635" name=""/>
        <p:cNvGrpSpPr/>
        <p:nvPr/>
      </p:nvGrpSpPr>
      <p:grpSpPr>
        <a:xfrm>
          <a:off x="0" y="0"/>
          <a:ext cx="0" cy="0"/>
          <a:chOff x="0" y="0"/>
          <a:chExt cx="0" cy="0"/>
        </a:xfrm>
      </p:grpSpPr>
      <p:sp>
        <p:nvSpPr>
          <p:cNvPr id="1052487" name="Title 1"/>
          <p:cNvSpPr>
            <a:spLocks noGrp="1"/>
          </p:cNvSpPr>
          <p:nvPr>
            <p:ph type="title"/>
          </p:nvPr>
        </p:nvSpPr>
        <p:spPr/>
        <p:txBody>
          <a:bodyPr/>
          <a:p>
            <a:r>
              <a:rPr kumimoji="1" lang="zh-CN" altLang="en-US" dirty="0">
                <a:latin typeface="+mn-ea"/>
              </a:rPr>
              <a:t>名词解释</a:t>
            </a:r>
            <a:endParaRPr lang="en-US" dirty="0"/>
          </a:p>
        </p:txBody>
      </p:sp>
      <p:graphicFrame>
        <p:nvGraphicFramePr>
          <p:cNvPr id="4194345" name="Table 29"/>
          <p:cNvGraphicFramePr>
            <a:graphicFrameLocks noGrp="1"/>
          </p:cNvGraphicFramePr>
          <p:nvPr/>
        </p:nvGraphicFramePr>
        <p:xfrm>
          <a:off x="632520" y="620688"/>
          <a:ext cx="8883482" cy="5763408"/>
        </p:xfrm>
        <a:graphic>
          <a:graphicData uri="http://schemas.openxmlformats.org/drawingml/2006/table">
            <a:tbl>
              <a:tblPr firstRow="1" bandRow="1"/>
              <a:tblGrid>
                <a:gridCol w="697323"/>
                <a:gridCol w="2325993"/>
                <a:gridCol w="5860166"/>
              </a:tblGrid>
              <a:tr h="290736">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英文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中文</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c>
                  <a:txBody>
                    <a:bodyPr/>
                    <a:lstStyle>
                      <a:lvl1pPr marL="0" algn="l" defTabSz="859790" rtl="0" eaLnBrk="1" latinLnBrk="0" hangingPunct="1">
                        <a:defRPr sz="1700" b="1" kern="1200">
                          <a:solidFill>
                            <a:schemeClr val="lt1"/>
                          </a:solidFill>
                          <a:latin typeface="Calibri" panose="020F0502020204030204"/>
                        </a:defRPr>
                      </a:lvl1pPr>
                      <a:lvl2pPr marL="429895" algn="l" defTabSz="859790" rtl="0" eaLnBrk="1" latinLnBrk="0" hangingPunct="1">
                        <a:defRPr sz="1700" b="1" kern="1200">
                          <a:solidFill>
                            <a:schemeClr val="lt1"/>
                          </a:solidFill>
                          <a:latin typeface="Calibri" panose="020F0502020204030204"/>
                        </a:defRPr>
                      </a:lvl2pPr>
                      <a:lvl3pPr marL="859790" algn="l" defTabSz="859790" rtl="0" eaLnBrk="1" latinLnBrk="0" hangingPunct="1">
                        <a:defRPr sz="1700" b="1" kern="1200">
                          <a:solidFill>
                            <a:schemeClr val="lt1"/>
                          </a:solidFill>
                          <a:latin typeface="Calibri" panose="020F0502020204030204"/>
                        </a:defRPr>
                      </a:lvl3pPr>
                      <a:lvl4pPr marL="1289050" algn="l" defTabSz="859790" rtl="0" eaLnBrk="1" latinLnBrk="0" hangingPunct="1">
                        <a:defRPr sz="1700" b="1" kern="1200">
                          <a:solidFill>
                            <a:schemeClr val="lt1"/>
                          </a:solidFill>
                          <a:latin typeface="Calibri" panose="020F0502020204030204"/>
                        </a:defRPr>
                      </a:lvl4pPr>
                      <a:lvl5pPr marL="1718945" algn="l" defTabSz="859790" rtl="0" eaLnBrk="1" latinLnBrk="0" hangingPunct="1">
                        <a:defRPr sz="1700" b="1" kern="1200">
                          <a:solidFill>
                            <a:schemeClr val="lt1"/>
                          </a:solidFill>
                          <a:latin typeface="Calibri" panose="020F0502020204030204"/>
                        </a:defRPr>
                      </a:lvl5pPr>
                      <a:lvl6pPr marL="2148840" algn="l" defTabSz="859790" rtl="0" eaLnBrk="1" latinLnBrk="0" hangingPunct="1">
                        <a:defRPr sz="1700" b="1" kern="1200">
                          <a:solidFill>
                            <a:schemeClr val="lt1"/>
                          </a:solidFill>
                          <a:latin typeface="Calibri" panose="020F0502020204030204"/>
                        </a:defRPr>
                      </a:lvl6pPr>
                      <a:lvl7pPr marL="2578735" algn="l" defTabSz="859790" rtl="0" eaLnBrk="1" latinLnBrk="0" hangingPunct="1">
                        <a:defRPr sz="1700" b="1" kern="1200">
                          <a:solidFill>
                            <a:schemeClr val="lt1"/>
                          </a:solidFill>
                          <a:latin typeface="Calibri" panose="020F0502020204030204"/>
                        </a:defRPr>
                      </a:lvl7pPr>
                      <a:lvl8pPr marL="3007995" algn="l" defTabSz="859790" rtl="0" eaLnBrk="1" latinLnBrk="0" hangingPunct="1">
                        <a:defRPr sz="1700" b="1" kern="1200">
                          <a:solidFill>
                            <a:schemeClr val="lt1"/>
                          </a:solidFill>
                          <a:latin typeface="Calibri" panose="020F0502020204030204"/>
                        </a:defRPr>
                      </a:lvl8pPr>
                      <a:lvl9pPr marL="3437890" algn="l" defTabSz="859790" rtl="0" eaLnBrk="1" latinLnBrk="0" hangingPunct="1">
                        <a:defRPr sz="1700" b="1" kern="1200">
                          <a:solidFill>
                            <a:schemeClr val="lt1"/>
                          </a:solidFill>
                          <a:latin typeface="Calibri" panose="020F0502020204030204"/>
                        </a:defRPr>
                      </a:lvl9pPr>
                    </a:lstStyle>
                    <a:p>
                      <a:pPr algn="ctr"/>
                      <a:r>
                        <a:rPr lang="zh-CN" altLang="en-US" sz="1000" dirty="0">
                          <a:latin typeface="华文楷体" panose="02010600040101010101" pitchFamily="2" charset="-122"/>
                          <a:ea typeface="华文楷体" panose="02010600040101010101" pitchFamily="2" charset="-122"/>
                        </a:rPr>
                        <a:t>解释</a:t>
                      </a:r>
                      <a:endParaRPr lang="en-US" sz="1000"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002776"/>
                    </a:solidFill>
                  </a:tcPr>
                </a:tc>
              </a:tr>
              <a:tr h="311468">
                <a:tc>
                  <a:txBody>
                    <a:bodyPr/>
                    <a:p>
                      <a:pPr algn="ctr"/>
                      <a:r>
                        <a:rPr lang="en-US" sz="1200" b="1" dirty="0">
                          <a:latin typeface="华文楷体" panose="02010600040101010101" pitchFamily="2" charset="-122"/>
                          <a:ea typeface="华文楷体" panose="02010600040101010101" pitchFamily="2" charset="-122"/>
                        </a:rPr>
                        <a:t>PIM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规划实施管理服务</a:t>
                      </a:r>
                      <a:endParaRPr lang="zh-CN" altLang="en-US" sz="1200" b="1" kern="1200" dirty="0">
                        <a:solidFill>
                          <a:schemeClr val="dk1"/>
                        </a:solidFill>
                        <a:latin typeface="华文楷体" panose="02010600040101010101" pitchFamily="2" charset="-122"/>
                        <a:ea typeface="+mn-ea"/>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管理咨询公司提供的一种保障</a:t>
                      </a:r>
                      <a:r>
                        <a:rPr lang="en-US" altLang="zh-CN" sz="1200" kern="1200" dirty="0">
                          <a:solidFill>
                            <a:schemeClr val="dk1"/>
                          </a:solidFill>
                          <a:latin typeface="华文楷体" panose="02010600040101010101" pitchFamily="2" charset="-122"/>
                          <a:ea typeface="+mn-ea"/>
                          <a:cs typeface="+mn-cs"/>
                        </a:rPr>
                        <a:t>IT</a:t>
                      </a:r>
                      <a:r>
                        <a:rPr lang="zh-CN" altLang="en-US" sz="1200" kern="1200" dirty="0">
                          <a:solidFill>
                            <a:schemeClr val="dk1"/>
                          </a:solidFill>
                          <a:latin typeface="华文楷体" panose="02010600040101010101" pitchFamily="2" charset="-122"/>
                          <a:ea typeface="+mn-ea"/>
                          <a:cs typeface="+mn-cs"/>
                        </a:rPr>
                        <a:t>规划</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方案落地的服务，其目的是在业务与</a:t>
                      </a:r>
                      <a:r>
                        <a:rPr lang="en-US" altLang="zh-CN" sz="1200" kern="1200" dirty="0">
                          <a:solidFill>
                            <a:schemeClr val="dk1"/>
                          </a:solidFill>
                          <a:latin typeface="华文楷体" panose="02010600040101010101" pitchFamily="2" charset="-122"/>
                          <a:ea typeface="+mn-ea"/>
                          <a:cs typeface="+mn-cs"/>
                        </a:rPr>
                        <a:t>IT</a:t>
                      </a:r>
                      <a:r>
                        <a:rPr lang="zh-CN" altLang="en-US" sz="1200" kern="1200" dirty="0">
                          <a:solidFill>
                            <a:schemeClr val="dk1"/>
                          </a:solidFill>
                          <a:latin typeface="华文楷体" panose="02010600040101010101" pitchFamily="2" charset="-122"/>
                          <a:ea typeface="+mn-ea"/>
                          <a:cs typeface="+mn-cs"/>
                        </a:rPr>
                        <a:t>、技术与管理之间建立有效的协同机制，对项目群提供专业的管理，从整体上确保</a:t>
                      </a:r>
                      <a:r>
                        <a:rPr lang="en-US" altLang="zh-CN" sz="1200" kern="1200" dirty="0">
                          <a:solidFill>
                            <a:schemeClr val="dk1"/>
                          </a:solidFill>
                          <a:latin typeface="华文楷体" panose="02010600040101010101" pitchFamily="2" charset="-122"/>
                          <a:ea typeface="+mn-ea"/>
                          <a:cs typeface="+mn-cs"/>
                        </a:rPr>
                        <a:t>IT</a:t>
                      </a:r>
                      <a:r>
                        <a:rPr lang="zh-CN" altLang="en-US" sz="1200" kern="1200" dirty="0">
                          <a:solidFill>
                            <a:schemeClr val="dk1"/>
                          </a:solidFill>
                          <a:latin typeface="华文楷体" panose="02010600040101010101" pitchFamily="2" charset="-122"/>
                          <a:ea typeface="+mn-ea"/>
                          <a:cs typeface="+mn-cs"/>
                        </a:rPr>
                        <a:t>规划</a:t>
                      </a:r>
                      <a:r>
                        <a:rPr lang="en-US" altLang="zh-CN" sz="1200" kern="1200" dirty="0">
                          <a:solidFill>
                            <a:schemeClr val="dk1"/>
                          </a:solidFill>
                          <a:latin typeface="华文楷体" panose="02010600040101010101" pitchFamily="2" charset="-122"/>
                          <a:ea typeface="+mn-ea"/>
                          <a:cs typeface="+mn-cs"/>
                        </a:rPr>
                        <a:t>/</a:t>
                      </a:r>
                      <a:r>
                        <a:rPr lang="zh-CN" altLang="en-US" sz="1200" kern="1200" dirty="0">
                          <a:solidFill>
                            <a:schemeClr val="dk1"/>
                          </a:solidFill>
                          <a:latin typeface="华文楷体" panose="02010600040101010101" pitchFamily="2" charset="-122"/>
                          <a:ea typeface="+mn-ea"/>
                          <a:cs typeface="+mn-cs"/>
                        </a:rPr>
                        <a:t>方案目标的实现。</a:t>
                      </a:r>
                      <a:endParaRPr lang="zh-CN" altLang="en-US" sz="1200" kern="1200" dirty="0">
                        <a:solidFill>
                          <a:schemeClr val="dk1"/>
                        </a:solidFill>
                        <a:latin typeface="华文楷体" panose="02010600040101010101" pitchFamily="2" charset="-122"/>
                        <a:ea typeface="+mn-ea"/>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55734">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PLC</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kern="1200" dirty="0">
                          <a:solidFill>
                            <a:schemeClr val="dk1"/>
                          </a:solidFill>
                          <a:latin typeface="华文楷体" panose="02010600040101010101" pitchFamily="2" charset="-122"/>
                          <a:ea typeface="+mn-ea"/>
                          <a:cs typeface="+mn-cs"/>
                        </a:rPr>
                        <a:t>可编程逻辑控制器</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专门为在工业环境下应用而设计的数字运算操作电子系统。它采用一种可编程的存储器，在其内部存储执行逻辑运算、顺序控制、定时、计数和算术运算等操作的指令，通过数字式或模拟式的输入输出来控制各种类型的机械设备或生产过程。</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311468">
                <a:tc>
                  <a:txBody>
                    <a:bodyPr/>
                    <a:p>
                      <a:pPr algn="ctr"/>
                      <a:r>
                        <a:rPr lang="en-US" sz="1200" b="1" dirty="0">
                          <a:latin typeface="华文楷体" panose="02010600040101010101" pitchFamily="2" charset="-122"/>
                          <a:ea typeface="华文楷体" panose="02010600040101010101" pitchFamily="2" charset="-122"/>
                        </a:rPr>
                        <a:t>P</a:t>
                      </a:r>
                      <a:r>
                        <a:rPr lang="en-US" altLang="zh-CN" sz="1200" b="1" dirty="0">
                          <a:latin typeface="华文楷体" panose="02010600040101010101" pitchFamily="2" charset="-122"/>
                          <a:ea typeface="华文楷体" panose="02010600040101010101" pitchFamily="2" charset="-122"/>
                        </a:rPr>
                        <a:t>ortal</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网关服务于因特网的一种</a:t>
                      </a:r>
                      <a:r>
                        <a:rPr lang="en-US" altLang="zh-CN" sz="1200" b="1" kern="1200" dirty="0">
                          <a:solidFill>
                            <a:schemeClr val="dk1"/>
                          </a:solidFill>
                          <a:latin typeface="华文楷体" panose="02010600040101010101" pitchFamily="2" charset="-122"/>
                          <a:ea typeface="+mn-ea"/>
                          <a:cs typeface="+mn-cs"/>
                        </a:rPr>
                        <a:t>WEB</a:t>
                      </a:r>
                      <a:r>
                        <a:rPr lang="zh-CN" altLang="en-US" sz="1200" b="1" kern="1200" dirty="0">
                          <a:solidFill>
                            <a:schemeClr val="dk1"/>
                          </a:solidFill>
                          <a:latin typeface="华文楷体" panose="02010600040101010101" pitchFamily="2" charset="-122"/>
                          <a:ea typeface="+mn-ea"/>
                          <a:cs typeface="+mn-cs"/>
                        </a:rPr>
                        <a:t>站点</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en-US" altLang="zh-CN" sz="1200" kern="1200" dirty="0">
                          <a:solidFill>
                            <a:schemeClr val="dk1"/>
                          </a:solidFill>
                          <a:latin typeface="华文楷体" panose="02010600040101010101" pitchFamily="2" charset="-122"/>
                          <a:ea typeface="+mn-ea"/>
                          <a:cs typeface="+mn-cs"/>
                        </a:rPr>
                        <a:t>Portal</a:t>
                      </a:r>
                      <a:r>
                        <a:rPr lang="zh-CN" altLang="en-US" sz="1200" kern="1200" dirty="0">
                          <a:solidFill>
                            <a:schemeClr val="dk1"/>
                          </a:solidFill>
                          <a:latin typeface="华文楷体" panose="02010600040101010101" pitchFamily="2" charset="-122"/>
                          <a:ea typeface="+mn-ea"/>
                          <a:cs typeface="+mn-cs"/>
                        </a:rPr>
                        <a:t>是链路、内容和为用户可能找到的感兴趣的信息（如新闻、天气、娱乐、商业站点、聊天室等）的指南服务的集合。</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46880">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QMS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质量管理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dirty="0">
                          <a:latin typeface="华文楷体" panose="02010600040101010101" pitchFamily="2" charset="-122"/>
                          <a:ea typeface="+mn-ea"/>
                        </a:rPr>
                        <a:t>在质量方面指挥和控制组织的管理体系，通常包括制定质量方针、目标以及质量策划、质量控制、质量保证和质量改进等活动。</a:t>
                      </a:r>
                      <a:endParaRPr lang="zh-CN" altLang="en-US" sz="1200" dirty="0">
                        <a:latin typeface="华文楷体" panose="02010600040101010101" pitchFamily="2" charset="-122"/>
                        <a:ea typeface="华文楷体" panose="02010600040101010101" pitchFamily="2" charset="-122"/>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4917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SCM</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供应链管理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华文楷体" panose="02010600040101010101" pitchFamily="2" charset="-122"/>
                          <a:cs typeface="+mn-cs"/>
                        </a:rPr>
                        <a:t>为减少供应链系统成本，把供应商、制造商、仓库、配送中心和渠道商等有效地组织在一起来进行的产品制造、转运、分销及销售的管理方法。</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69160">
                <a:tc>
                  <a:txBody>
                    <a:bodyPr/>
                    <a:p>
                      <a:pPr algn="ctr"/>
                      <a:r>
                        <a:rPr lang="en-US" sz="1200" b="1" dirty="0">
                          <a:latin typeface="华文楷体" panose="02010600040101010101" pitchFamily="2" charset="-122"/>
                          <a:ea typeface="华文楷体" panose="02010600040101010101" pitchFamily="2" charset="-122"/>
                        </a:rPr>
                        <a:t>SCADA</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algn="ctr"/>
                      <a:r>
                        <a:rPr lang="zh-CN" altLang="en-US" sz="1200" b="1" kern="1200" dirty="0">
                          <a:solidFill>
                            <a:schemeClr val="dk1"/>
                          </a:solidFill>
                          <a:latin typeface="华文楷体" panose="02010600040101010101" pitchFamily="2" charset="-122"/>
                          <a:ea typeface="+mn-ea"/>
                          <a:cs typeface="+mn-cs"/>
                        </a:rPr>
                        <a:t>数据采集与监视控制</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以计算机为基础的生产过程控制与调度自动化系统，可以对现场的运行设备进行监视和控制。</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433160">
                <a:tc>
                  <a:txBody>
                    <a:bodyPr/>
                    <a:p>
                      <a:pPr algn="ctr"/>
                      <a:r>
                        <a:rPr lang="en-US" sz="1200" b="1" dirty="0">
                          <a:latin typeface="华文楷体" panose="02010600040101010101" pitchFamily="2" charset="-122"/>
                          <a:ea typeface="华文楷体" panose="02010600040101010101" pitchFamily="2" charset="-122"/>
                        </a:rPr>
                        <a:t>SAN</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存储区域网络</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采用网状通道（</a:t>
                      </a:r>
                      <a:r>
                        <a:rPr lang="en-US" altLang="zh-CN" sz="1200" kern="1200" dirty="0">
                          <a:solidFill>
                            <a:schemeClr val="dk1"/>
                          </a:solidFill>
                          <a:latin typeface="华文楷体" panose="02010600040101010101" pitchFamily="2" charset="-122"/>
                          <a:ea typeface="+mn-ea"/>
                          <a:cs typeface="+mn-cs"/>
                        </a:rPr>
                        <a:t>FC</a:t>
                      </a:r>
                      <a:r>
                        <a:rPr lang="zh-CN" altLang="en-US" sz="1200" kern="1200" dirty="0">
                          <a:solidFill>
                            <a:schemeClr val="dk1"/>
                          </a:solidFill>
                          <a:latin typeface="华文楷体" panose="02010600040101010101" pitchFamily="2" charset="-122"/>
                          <a:ea typeface="+mn-ea"/>
                          <a:cs typeface="+mn-cs"/>
                        </a:rPr>
                        <a:t>）技术，通过</a:t>
                      </a:r>
                      <a:r>
                        <a:rPr lang="en-US" altLang="zh-CN" sz="1200" kern="1200" dirty="0">
                          <a:solidFill>
                            <a:schemeClr val="dk1"/>
                          </a:solidFill>
                          <a:latin typeface="华文楷体" panose="02010600040101010101" pitchFamily="2" charset="-122"/>
                          <a:ea typeface="+mn-ea"/>
                          <a:cs typeface="+mn-cs"/>
                        </a:rPr>
                        <a:t>FC</a:t>
                      </a:r>
                      <a:r>
                        <a:rPr lang="zh-CN" altLang="en-US" sz="1200" kern="1200" dirty="0">
                          <a:solidFill>
                            <a:schemeClr val="dk1"/>
                          </a:solidFill>
                          <a:latin typeface="华文楷体" panose="02010600040101010101" pitchFamily="2" charset="-122"/>
                          <a:ea typeface="+mn-ea"/>
                          <a:cs typeface="+mn-cs"/>
                        </a:rPr>
                        <a:t>交换机连接存储阵列和服务器主机，建立专用于数据存储的区域网络。</a:t>
                      </a:r>
                      <a:r>
                        <a:rPr lang="en-US" altLang="zh-CN" sz="1200" kern="1200" dirty="0">
                          <a:solidFill>
                            <a:schemeClr val="dk1"/>
                          </a:solidFill>
                          <a:latin typeface="华文楷体" panose="02010600040101010101" pitchFamily="2" charset="-122"/>
                          <a:ea typeface="+mn-ea"/>
                          <a:cs typeface="+mn-cs"/>
                        </a:rPr>
                        <a:t>SAN</a:t>
                      </a:r>
                      <a:r>
                        <a:rPr lang="zh-CN" altLang="en-US" sz="1200" kern="1200" dirty="0">
                          <a:solidFill>
                            <a:schemeClr val="dk1"/>
                          </a:solidFill>
                          <a:latin typeface="华文楷体" panose="02010600040101010101" pitchFamily="2" charset="-122"/>
                          <a:ea typeface="+mn-ea"/>
                          <a:cs typeface="+mn-cs"/>
                        </a:rPr>
                        <a:t>专注于企业级存储的特有问题。</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81136">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TMS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运输管理</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主要在物流管理系统中，其主要功能是对物流环节中的运输环节的具体管理，包括车辆管理，在运途中货物的管理等</a:t>
                      </a:r>
                      <a:endParaRPr lang="en-US" altLang="zh-CN"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0">
                <a:tc>
                  <a:txBody>
                    <a:bodyPr/>
                    <a:p>
                      <a:pPr algn="ctr"/>
                      <a:r>
                        <a:rPr lang="en-US" sz="1200" b="1" dirty="0">
                          <a:latin typeface="华文楷体" panose="02010600040101010101" pitchFamily="2" charset="-122"/>
                          <a:ea typeface="华文楷体" panose="02010600040101010101" pitchFamily="2" charset="-122"/>
                        </a:rPr>
                        <a:t>TCP</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algn="ctr"/>
                      <a:r>
                        <a:rPr lang="zh-CN" altLang="en-US" sz="1200" b="1" kern="1200" dirty="0">
                          <a:solidFill>
                            <a:schemeClr val="dk1"/>
                          </a:solidFill>
                          <a:latin typeface="华文楷体" panose="02010600040101010101" pitchFamily="2" charset="-122"/>
                          <a:ea typeface="+mn-ea"/>
                          <a:cs typeface="+mn-cs"/>
                        </a:rPr>
                        <a:t>传输控制协议</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是一种面向连接的、可靠的、基于字节流的传输层通信协议</a:t>
                      </a:r>
                      <a:r>
                        <a:rPr lang="en-US" altLang="zh-CN" sz="1200" kern="1200" dirty="0">
                          <a:solidFill>
                            <a:schemeClr val="dk1"/>
                          </a:solidFill>
                          <a:latin typeface="华文楷体" panose="02010600040101010101" pitchFamily="2" charset="-122"/>
                          <a:ea typeface="+mn-ea"/>
                          <a:cs typeface="+mn-cs"/>
                        </a:rPr>
                        <a:t>.</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11468">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URL</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kern="1200" dirty="0">
                          <a:solidFill>
                            <a:schemeClr val="dk1"/>
                          </a:solidFill>
                          <a:latin typeface="华文楷体" panose="02010600040101010101" pitchFamily="2" charset="-122"/>
                          <a:ea typeface="+mn-ea"/>
                          <a:cs typeface="+mn-cs"/>
                        </a:rPr>
                        <a:t>    统一资源定位符 </a:t>
                      </a:r>
                      <a:endParaRPr lang="en-US" sz="1200" b="1"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统一资源定位符是对可以从互联网上得到的资源的位置和访问方法的一种简洁的表示，是互联网上标准资源的地址。互联网上的每个文件都有一个唯一的</a:t>
                      </a:r>
                      <a:r>
                        <a:rPr lang="en-US" altLang="zh-CN" sz="1200" kern="1200" dirty="0">
                          <a:solidFill>
                            <a:schemeClr val="dk1"/>
                          </a:solidFill>
                          <a:latin typeface="华文楷体" panose="02010600040101010101" pitchFamily="2" charset="-122"/>
                          <a:ea typeface="+mn-ea"/>
                          <a:cs typeface="+mn-cs"/>
                        </a:rPr>
                        <a:t>URL</a:t>
                      </a:r>
                      <a:r>
                        <a:rPr lang="zh-CN" altLang="en-US" sz="1200" kern="1200" dirty="0">
                          <a:solidFill>
                            <a:schemeClr val="dk1"/>
                          </a:solidFill>
                          <a:latin typeface="华文楷体" panose="02010600040101010101" pitchFamily="2" charset="-122"/>
                          <a:ea typeface="+mn-ea"/>
                          <a:cs typeface="+mn-cs"/>
                        </a:rPr>
                        <a:t>，它包含的信息指出文件的位置以及浏览器应该怎么处理它</a:t>
                      </a:r>
                      <a:endParaRPr 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r h="155734">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VPN</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mn-ea"/>
                        </a:rPr>
                        <a:t>虚拟专用网络 </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kern="1200" dirty="0">
                          <a:solidFill>
                            <a:schemeClr val="dk1"/>
                          </a:solidFill>
                          <a:latin typeface="华文楷体" panose="02010600040101010101" pitchFamily="2" charset="-122"/>
                          <a:ea typeface="+mn-ea"/>
                          <a:cs typeface="+mn-cs"/>
                        </a:rPr>
                        <a:t>在公用网络上建立专用网络，进行加密通讯。在企业网络中有广泛应用。</a:t>
                      </a:r>
                      <a:r>
                        <a:rPr lang="en-US" altLang="zh-CN" sz="1200" kern="1200" dirty="0">
                          <a:solidFill>
                            <a:schemeClr val="dk1"/>
                          </a:solidFill>
                          <a:latin typeface="华文楷体" panose="02010600040101010101" pitchFamily="2" charset="-122"/>
                          <a:ea typeface="+mn-ea"/>
                          <a:cs typeface="+mn-cs"/>
                        </a:rPr>
                        <a:t>VPN</a:t>
                      </a:r>
                      <a:r>
                        <a:rPr lang="zh-CN" altLang="en-US" sz="1200" kern="1200" dirty="0">
                          <a:solidFill>
                            <a:schemeClr val="dk1"/>
                          </a:solidFill>
                          <a:latin typeface="华文楷体" panose="02010600040101010101" pitchFamily="2" charset="-122"/>
                          <a:ea typeface="+mn-ea"/>
                          <a:cs typeface="+mn-cs"/>
                        </a:rPr>
                        <a:t>网关通过对数据包的加密和数据包目标地址的转换实现远程访问。</a:t>
                      </a:r>
                      <a:endParaRPr lang="zh-CN" altLang="en-US" sz="1200" kern="1200" dirty="0">
                        <a:solidFill>
                          <a:schemeClr val="dk1"/>
                        </a:solidFill>
                        <a:latin typeface="华文楷体" panose="02010600040101010101" pitchFamily="2" charset="-122"/>
                        <a:ea typeface="华文楷体" panose="02010600040101010101" pitchFamily="2" charset="-122"/>
                        <a:cs typeface="+mn-cs"/>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155734">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en-US" sz="1200" b="1" dirty="0">
                          <a:latin typeface="华文楷体" panose="02010600040101010101" pitchFamily="2" charset="-122"/>
                          <a:ea typeface="华文楷体" panose="02010600040101010101" pitchFamily="2" charset="-122"/>
                        </a:rPr>
                        <a:t>WBS</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algn="ctr"/>
                      <a:r>
                        <a:rPr lang="zh-CN" altLang="en-US" sz="1200" b="1" dirty="0">
                          <a:latin typeface="华文楷体" panose="02010600040101010101" pitchFamily="2" charset="-122"/>
                          <a:ea typeface="华文楷体" panose="02010600040101010101" pitchFamily="2" charset="-122"/>
                        </a:rPr>
                        <a:t>工作任务分解</a:t>
                      </a:r>
                      <a:endParaRPr lang="en-US" sz="1200" b="1" dirty="0">
                        <a:latin typeface="华文楷体" panose="02010600040101010101" pitchFamily="2" charset="-122"/>
                        <a:ea typeface="华文楷体" panose="02010600040101010101" pitchFamily="2" charset="-122"/>
                      </a:endParaRPr>
                    </a:p>
                  </a:txBody>
                  <a:tcPr marL="74295" marR="74295" marT="37148" marB="3714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c>
                  <a:txBody>
                    <a:bodyPr/>
                    <a:lstStyle>
                      <a:lvl1pPr marL="0" algn="l" defTabSz="859790" rtl="0" eaLnBrk="1" latinLnBrk="0" hangingPunct="1">
                        <a:defRPr sz="1700" kern="1200">
                          <a:solidFill>
                            <a:schemeClr val="dk1"/>
                          </a:solidFill>
                          <a:latin typeface="Calibri" panose="020F0502020204030204"/>
                        </a:defRPr>
                      </a:lvl1pPr>
                      <a:lvl2pPr marL="429895" algn="l" defTabSz="859790" rtl="0" eaLnBrk="1" latinLnBrk="0" hangingPunct="1">
                        <a:defRPr sz="1700" kern="1200">
                          <a:solidFill>
                            <a:schemeClr val="dk1"/>
                          </a:solidFill>
                          <a:latin typeface="Calibri" panose="020F0502020204030204"/>
                        </a:defRPr>
                      </a:lvl2pPr>
                      <a:lvl3pPr marL="859790" algn="l" defTabSz="859790" rtl="0" eaLnBrk="1" latinLnBrk="0" hangingPunct="1">
                        <a:defRPr sz="1700" kern="1200">
                          <a:solidFill>
                            <a:schemeClr val="dk1"/>
                          </a:solidFill>
                          <a:latin typeface="Calibri" panose="020F0502020204030204"/>
                        </a:defRPr>
                      </a:lvl3pPr>
                      <a:lvl4pPr marL="1289050" algn="l" defTabSz="859790" rtl="0" eaLnBrk="1" latinLnBrk="0" hangingPunct="1">
                        <a:defRPr sz="1700" kern="1200">
                          <a:solidFill>
                            <a:schemeClr val="dk1"/>
                          </a:solidFill>
                          <a:latin typeface="Calibri" panose="020F0502020204030204"/>
                        </a:defRPr>
                      </a:lvl4pPr>
                      <a:lvl5pPr marL="1718945" algn="l" defTabSz="859790" rtl="0" eaLnBrk="1" latinLnBrk="0" hangingPunct="1">
                        <a:defRPr sz="1700" kern="1200">
                          <a:solidFill>
                            <a:schemeClr val="dk1"/>
                          </a:solidFill>
                          <a:latin typeface="Calibri" panose="020F0502020204030204"/>
                        </a:defRPr>
                      </a:lvl5pPr>
                      <a:lvl6pPr marL="2148840" algn="l" defTabSz="859790" rtl="0" eaLnBrk="1" latinLnBrk="0" hangingPunct="1">
                        <a:defRPr sz="1700" kern="1200">
                          <a:solidFill>
                            <a:schemeClr val="dk1"/>
                          </a:solidFill>
                          <a:latin typeface="Calibri" panose="020F0502020204030204"/>
                        </a:defRPr>
                      </a:lvl6pPr>
                      <a:lvl7pPr marL="2578735" algn="l" defTabSz="859790" rtl="0" eaLnBrk="1" latinLnBrk="0" hangingPunct="1">
                        <a:defRPr sz="1700" kern="1200">
                          <a:solidFill>
                            <a:schemeClr val="dk1"/>
                          </a:solidFill>
                          <a:latin typeface="Calibri" panose="020F0502020204030204"/>
                        </a:defRPr>
                      </a:lvl7pPr>
                      <a:lvl8pPr marL="3007995" algn="l" defTabSz="859790" rtl="0" eaLnBrk="1" latinLnBrk="0" hangingPunct="1">
                        <a:defRPr sz="1700" kern="1200">
                          <a:solidFill>
                            <a:schemeClr val="dk1"/>
                          </a:solidFill>
                          <a:latin typeface="Calibri" panose="020F0502020204030204"/>
                        </a:defRPr>
                      </a:lvl8pPr>
                      <a:lvl9pPr marL="3437890" algn="l" defTabSz="859790" rtl="0" eaLnBrk="1" latinLnBrk="0" hangingPunct="1">
                        <a:defRPr sz="1700" kern="1200">
                          <a:solidFill>
                            <a:schemeClr val="dk1"/>
                          </a:solidFill>
                          <a:latin typeface="Calibri" panose="020F0502020204030204"/>
                        </a:defRPr>
                      </a:lvl9pPr>
                    </a:lstStyle>
                    <a:p>
                      <a:pPr marL="285750" indent="-285750">
                        <a:buFont typeface="Arial" panose="020B0604020202020204" pitchFamily="34" charset="0"/>
                        <a:buChar char="•"/>
                      </a:pPr>
                      <a:r>
                        <a:rPr lang="zh-CN" altLang="en-US" sz="1200" dirty="0">
                          <a:latin typeface="华文楷体" panose="02010600040101010101" pitchFamily="2" charset="-122"/>
                          <a:ea typeface="华文楷体" panose="02010600040101010101" pitchFamily="2" charset="-122"/>
                        </a:rPr>
                        <a:t>项目按一定的原则分解，即：项目→任务→工作→日常活动 ；</a:t>
                      </a:r>
                      <a:endParaRPr lang="zh-CN" altLang="en-US" sz="1200" dirty="0">
                        <a:latin typeface="华文楷体" panose="02010600040101010101" pitchFamily="2" charset="-122"/>
                        <a:ea typeface="华文楷体" panose="02010600040101010101" pitchFamily="2" charset="-122"/>
                      </a:endParaRPr>
                    </a:p>
                  </a:txBody>
                  <a:tcPr marL="74295" marR="74295" marT="37148" marB="3714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solidFill>
                      <a:srgbClr val="F6F6F6"/>
                    </a:solidFill>
                  </a:tcPr>
                </a:tc>
              </a:tr>
            </a:tbl>
          </a:graphicData>
        </a:graphic>
      </p:graphicFrame>
    </p:spTree>
  </p:cSld>
  <p:clrMapOvr>
    <a:masterClrMapping/>
  </p:clrMapOvr>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pasgNglZVREGLjWsC4R5u1w"/>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pasgNglZVREGLjWsC4R5u1w"/>
</p:tagLst>
</file>

<file path=ppt/tags/tag5.xml><?xml version="1.0" encoding="utf-8"?>
<p:tagLst xmlns:p="http://schemas.openxmlformats.org/presentationml/2006/main">
  <p:tag name="THINKCELLSHAPEDONOTDELETE" val="thinkcellActiveDocDoNotDelete"/>
</p:tagLst>
</file>

<file path=ppt/tags/tag6.xml><?xml version="1.0" encoding="utf-8"?>
<p:tagLst xmlns:p="http://schemas.openxmlformats.org/presentationml/2006/main">
  <p:tag name="THINKCELLSHAPEDONOTDELETE" val="p.P6oAwpv7ESkB1c1t3_Fnw"/>
</p:tagLst>
</file>

<file path=ppt/tags/tag7.xml><?xml version="1.0" encoding="utf-8"?>
<p:tagLst xmlns:p="http://schemas.openxmlformats.org/presentationml/2006/main">
  <p:tag name="THINKCELLSHAPEDONOTDELETE" val="pT6wuLOaiJ0Sck9Jh0VzseQ"/>
</p:tagLst>
</file>

<file path=ppt/tags/tag8.xml><?xml version="1.0" encoding="utf-8"?>
<p:tagLst xmlns:p="http://schemas.openxmlformats.org/presentationml/2006/main">
  <p:tag name="THINKCELLSHAPEDONOTDELETE" val="thinkcellActiveDocDoNotDelete"/>
</p:tagLst>
</file>

<file path=ppt/tags/tag9.xml><?xml version="1.0" encoding="utf-8"?>
<p:tagLst xmlns:p="http://schemas.openxmlformats.org/presentationml/2006/main">
  <p:tag name="THINKCELLSHAPEDONOTDELETE" val="thinkcellActiveDocDoNotDelete"/>
</p:tagLst>
</file>

<file path=ppt/tags/tag10.xml><?xml version="1.0" encoding="utf-8"?>
<p:tagLst xmlns:p="http://schemas.openxmlformats.org/presentationml/2006/main">
  <p:tag name="THINKCELLSHAPEDONOTDELETE" val="pasgNglZVREGLjWsC4R5u1w"/>
</p:tagLst>
</file>

<file path=ppt/tags/tag11.xml><?xml version="1.0" encoding="utf-8"?>
<p:tagLst xmlns:p="http://schemas.openxmlformats.org/presentationml/2006/main">
  <p:tag name="THINKCELLSHAPEDONOTDELETE" val="thinkcellActiveDocDoNotDelete"/>
</p:tagLst>
</file>

<file path=ppt/tags/tag12.xml><?xml version="1.0" encoding="utf-8"?>
<p:tagLst xmlns:p="http://schemas.openxmlformats.org/presentationml/2006/main">
  <p:tag name="THINKCELLSHAPEDONOTDELETE" val="pasgNglZVREGLjWsC4R5u1w"/>
</p:tagLst>
</file>

<file path=ppt/tags/tag13.xml><?xml version="1.0" encoding="utf-8"?>
<p:tagLst xmlns:p="http://schemas.openxmlformats.org/presentationml/2006/main">
  <p:tag name="THINKCELLSHAPEDONOTDELETE" val="thinkcellActiveDocDoNotDelete"/>
</p:tagLst>
</file>

<file path=ppt/tags/tag14.xml><?xml version="1.0" encoding="utf-8"?>
<p:tagLst xmlns:p="http://schemas.openxmlformats.org/presentationml/2006/main">
  <p:tag name="THINKCELLSHAPEDONOTDELETE" val="p.P6oAwpv7ESkB1c1t3_Fnw"/>
</p:tagLst>
</file>

<file path=ppt/tags/tag15.xml><?xml version="1.0" encoding="utf-8"?>
<p:tagLst xmlns:p="http://schemas.openxmlformats.org/presentationml/2006/main">
  <p:tag name="THINKCELLSHAPEDONOTDELETE" val="p_F5_63RheEuL1cXVqdgejw"/>
</p:tagLst>
</file>

<file path=ppt/tags/tag16.xml><?xml version="1.0" encoding="utf-8"?>
<p:tagLst xmlns:p="http://schemas.openxmlformats.org/presentationml/2006/main">
  <p:tag name="THINKCELLSHAPEDONOTDELETE" val="pjOPiHlGMe0WFvhw.lRGl5g"/>
</p:tagLst>
</file>

<file path=ppt/tags/tag17.xml><?xml version="1.0" encoding="utf-8"?>
<p:tagLst xmlns:p="http://schemas.openxmlformats.org/presentationml/2006/main">
  <p:tag name="THINKCELLSHAPEDONOTDELETE" val="thinkcellActiveDocDoNotDelete"/>
</p:tagLst>
</file>

<file path=ppt/tags/tag18.xml><?xml version="1.0" encoding="utf-8"?>
<p:tagLst xmlns:p="http://schemas.openxmlformats.org/presentationml/2006/main">
  <p:tag name="THINKCELLSHAPEDONOTDELETE" val="pgRqZuTgKck.p4qO9DL3VEQ"/>
</p:tagLst>
</file>

<file path=ppt/tags/tag19.xml><?xml version="1.0" encoding="utf-8"?>
<p:tagLst xmlns:p="http://schemas.openxmlformats.org/presentationml/2006/main">
  <p:tag name="THINKCELLSHAPEDONOTDELETE" val="pL9ot0IzZ9Ei2oX9IRa.WMw"/>
</p:tagLst>
</file>

<file path=ppt/tags/tag20.xml><?xml version="1.0" encoding="utf-8"?>
<p:tagLst xmlns:p="http://schemas.openxmlformats.org/presentationml/2006/main">
  <p:tag name="THINKCELLSHAPEDONOTDELETE" val="pT6wuLOaiJ0Sck9Jh0VzseQ"/>
</p:tagLst>
</file>

<file path=ppt/tags/tag21.xml><?xml version="1.0" encoding="utf-8"?>
<p:tagLst xmlns:p="http://schemas.openxmlformats.org/presentationml/2006/main">
  <p:tag name="THINKCELLSHAPEDONOTDELETE" val="thinkcellActiveDocDoNotDelete"/>
</p:tagLst>
</file>

<file path=ppt/tags/tag22.xml><?xml version="1.0" encoding="utf-8"?>
<p:tagLst xmlns:p="http://schemas.openxmlformats.org/presentationml/2006/main">
  <p:tag name="THINKCELLSHAPEDONOTDELETE" val="pasgNglZVREGLjWsC4R5u1w"/>
</p:tagLst>
</file>

<file path=ppt/tags/tag23.xml><?xml version="1.0" encoding="utf-8"?>
<p:tagLst xmlns:p="http://schemas.openxmlformats.org/presentationml/2006/main">
  <p:tag name="THINKCELLSHAPEDONOTDELETE" val="thinkcellActiveDocDoNotDelete"/>
</p:tagLst>
</file>

<file path=ppt/tags/tag24.xml><?xml version="1.0" encoding="utf-8"?>
<p:tagLst xmlns:p="http://schemas.openxmlformats.org/presentationml/2006/main">
  <p:tag name="THINKCELLSHAPEDONOTDELETE" val="pasgNglZVREGLjWsC4R5u1w"/>
</p:tagLst>
</file>

<file path=ppt/tags/tag25.xml><?xml version="1.0" encoding="utf-8"?>
<p:tagLst xmlns:p="http://schemas.openxmlformats.org/presentationml/2006/main">
  <p:tag name="THINKCELLSHAPEDONOTDELETE" val="thinkcellActiveDocDoNotDelete"/>
</p:tagLst>
</file>

<file path=ppt/tags/tag26.xml><?xml version="1.0" encoding="utf-8"?>
<p:tagLst xmlns:p="http://schemas.openxmlformats.org/presentationml/2006/main">
  <p:tag name="THINKCELLSHAPEDONOTDELETE" val="p.P6oAwpv7ESkB1c1t3_Fnw"/>
</p:tagLst>
</file>

<file path=ppt/tags/tag27.xml><?xml version="1.0" encoding="utf-8"?>
<p:tagLst xmlns:p="http://schemas.openxmlformats.org/presentationml/2006/main">
  <p:tag name="THINKCELLSHAPEDONOTDELETE" val="p_F5_63RheEuL1cXVqdgejw"/>
</p:tagLst>
</file>

<file path=ppt/tags/tag28.xml><?xml version="1.0" encoding="utf-8"?>
<p:tagLst xmlns:p="http://schemas.openxmlformats.org/presentationml/2006/main">
  <p:tag name="THINKCELLSHAPEDONOTDELETE" val="pjOPiHlGMe0WFvhw.lRGl5g"/>
</p:tagLst>
</file>

<file path=ppt/tags/tag29.xml><?xml version="1.0" encoding="utf-8"?>
<p:tagLst xmlns:p="http://schemas.openxmlformats.org/presentationml/2006/main">
  <p:tag name="THINKCELLSHAPEDONOTDELETE" val="thinkcellActiveDocDoNotDelete"/>
</p:tagLst>
</file>

<file path=ppt/tags/tag30.xml><?xml version="1.0" encoding="utf-8"?>
<p:tagLst xmlns:p="http://schemas.openxmlformats.org/presentationml/2006/main">
  <p:tag name="THINKCELLSHAPEDONOTDELETE" val="pgRqZuTgKck.p4qO9DL3VEQ"/>
</p:tagLst>
</file>

<file path=ppt/tags/tag31.xml><?xml version="1.0" encoding="utf-8"?>
<p:tagLst xmlns:p="http://schemas.openxmlformats.org/presentationml/2006/main">
  <p:tag name="THINKCELLSHAPEDONOTDELETE" val="pL9ot0IzZ9Ei2oX9IRa.WMw"/>
</p:tagLst>
</file>

<file path=ppt/tags/tag32.xml><?xml version="1.0" encoding="utf-8"?>
<p:tagLst xmlns:p="http://schemas.openxmlformats.org/presentationml/2006/main">
  <p:tag name="THINKCELLSHAPEDONOTDELETE" val="pT6wuLOaiJ0Sck9Jh0VzseQ"/>
</p:tagLst>
</file>

<file path=ppt/tags/tag33.xml><?xml version="1.0" encoding="utf-8"?>
<p:tagLst xmlns:p="http://schemas.openxmlformats.org/presentationml/2006/main">
  <p:tag name="THINKCELLSHAPEDONOTDELETE" val="thinkcellActiveDocDoNotDelete"/>
</p:tagLst>
</file>

<file path=ppt/tags/tag34.xml><?xml version="1.0" encoding="utf-8"?>
<p:tagLst xmlns:p="http://schemas.openxmlformats.org/presentationml/2006/main">
  <p:tag name="THINKCELLSHAPEDONOTDELETE" val="pasgNglZVREGLjWsC4R5u1w"/>
</p:tagLst>
</file>

<file path=ppt/tags/tag35.xml><?xml version="1.0" encoding="utf-8"?>
<p:tagLst xmlns:p="http://schemas.openxmlformats.org/presentationml/2006/main">
  <p:tag name="THINKCELLSHAPEDONOTDELETE" val="thinkcellActiveDocDoNotDelete"/>
</p:tagLst>
</file>

<file path=ppt/tags/tag36.xml><?xml version="1.0" encoding="utf-8"?>
<p:tagLst xmlns:p="http://schemas.openxmlformats.org/presentationml/2006/main">
  <p:tag name="THINKCELLSHAPEDONOTDELETE" val="pasgNglZVREGLjWsC4R5u1w"/>
</p:tagLst>
</file>

<file path=ppt/tags/tag37.xml><?xml version="1.0" encoding="utf-8"?>
<p:tagLst xmlns:p="http://schemas.openxmlformats.org/presentationml/2006/main">
  <p:tag name="THINKCELLSHAPEDONOTDELETE" val="thinkcellActiveDocDoNotDelete"/>
</p:tagLst>
</file>

<file path=ppt/tags/tag38.xml><?xml version="1.0" encoding="utf-8"?>
<p:tagLst xmlns:p="http://schemas.openxmlformats.org/presentationml/2006/main">
  <p:tag name="THINKCELLSHAPEDONOTDELETE" val="p.P6oAwpv7ESkB1c1t3_Fnw"/>
</p:tagLst>
</file>

<file path=ppt/tags/tag39.xml><?xml version="1.0" encoding="utf-8"?>
<p:tagLst xmlns:p="http://schemas.openxmlformats.org/presentationml/2006/main">
  <p:tag name="THINKCELLSHAPEDONOTDELETE" val="thinkcellActiveDocDoNotDelete"/>
</p:tagLst>
</file>

<file path=ppt/tags/tag40.xml><?xml version="1.0" encoding="utf-8"?>
<p:tagLst xmlns:p="http://schemas.openxmlformats.org/presentationml/2006/main">
  <p:tag name="THINKCELLSHAPEDONOTDELETE" val="psQipoGHkHEaLmade.GDRbg"/>
</p:tagLst>
</file>

<file path=ppt/tags/tag41.xml><?xml version="1.0" encoding="utf-8"?>
<p:tagLst xmlns:p="http://schemas.openxmlformats.org/presentationml/2006/main">
  <p:tag name="THINKCELLSHAPEDONOTDELETE" val="pT6wuLOaiJ0Sck9Jh0VzseQ"/>
</p:tagLst>
</file>

<file path=ppt/tags/tag42.xml><?xml version="1.0" encoding="utf-8"?>
<p:tagLst xmlns:p="http://schemas.openxmlformats.org/presentationml/2006/main">
  <p:tag name="THINKCELLSHAPEDONOTDELETE" val="thinkcellActiveDocDoNotDelete"/>
</p:tagLst>
</file>

<file path=ppt/tags/tag43.xml><?xml version="1.0" encoding="utf-8"?>
<p:tagLst xmlns:p="http://schemas.openxmlformats.org/presentationml/2006/main">
  <p:tag name="THINKCELLSHAPEDONOTDELETE" val="pasgNglZVREGLjWsC4R5u1w"/>
</p:tagLst>
</file>

<file path=ppt/tags/tag44.xml><?xml version="1.0" encoding="utf-8"?>
<p:tagLst xmlns:p="http://schemas.openxmlformats.org/presentationml/2006/main">
  <p:tag name="THINKCELLSHAPEDONOTDELETE" val="thinkcellActiveDocDoNotDelete"/>
</p:tagLst>
</file>

<file path=ppt/tags/tag45.xml><?xml version="1.0" encoding="utf-8"?>
<p:tagLst xmlns:p="http://schemas.openxmlformats.org/presentationml/2006/main">
  <p:tag name="THINKCELLSHAPEDONOTDELETE" val="pasgNglZVREGLjWsC4R5u1w"/>
</p:tagLst>
</file>

<file path=ppt/tags/tag46.xml><?xml version="1.0" encoding="utf-8"?>
<p:tagLst xmlns:p="http://schemas.openxmlformats.org/presentationml/2006/main">
  <p:tag name="THINKCELLSHAPEDONOTDELETE" val="thinkcellActiveDocDoNotDelete"/>
</p:tagLst>
</file>

<file path=ppt/tags/tag47.xml><?xml version="1.0" encoding="utf-8"?>
<p:tagLst xmlns:p="http://schemas.openxmlformats.org/presentationml/2006/main">
  <p:tag name="THINKCELLSHAPEDONOTDELETE" val="p.P6oAwpv7ESkB1c1t3_Fnw"/>
</p:tagLst>
</file>

<file path=ppt/tags/tag48.xml><?xml version="1.0" encoding="utf-8"?>
<p:tagLst xmlns:p="http://schemas.openxmlformats.org/presentationml/2006/main">
  <p:tag name="THINKCELLSHAPEDONOTDELETE" val="thinkcellActiveDocDoNotDelete"/>
</p:tagLst>
</file>

<file path=ppt/tags/tag49.xml><?xml version="1.0" encoding="utf-8"?>
<p:tagLst xmlns:p="http://schemas.openxmlformats.org/presentationml/2006/main">
  <p:tag name="THINKCELLSHAPEDONOTDELETE" val="psQipoGHkHEaLmade.GDRbg"/>
</p:tagLst>
</file>

<file path=ppt/tags/tag50.xml><?xml version="1.0" encoding="utf-8"?>
<p:tagLst xmlns:p="http://schemas.openxmlformats.org/presentationml/2006/main">
  <p:tag name="THINKCELLSHAPEDONOTDELETE" val="pT6wuLOaiJ0Sck9Jh0VzseQ"/>
</p:tagLst>
</file>

<file path=ppt/tags/tag51.xml><?xml version="1.0" encoding="utf-8"?>
<p:tagLst xmlns:p="http://schemas.openxmlformats.org/presentationml/2006/main">
  <p:tag name="THINKCELLSHAPEDONOTDELETE" val="thinkcellActiveDocDoNotDelete"/>
</p:tagLst>
</file>

<file path=ppt/tags/tag52.xml><?xml version="1.0" encoding="utf-8"?>
<p:tagLst xmlns:p="http://schemas.openxmlformats.org/presentationml/2006/main">
  <p:tag name="THINKCELLSHAPEDONOTDELETE" val="pasgNglZVREGLjWsC4R5u1w"/>
</p:tagLst>
</file>

<file path=ppt/tags/tag53.xml><?xml version="1.0" encoding="utf-8"?>
<p:tagLst xmlns:p="http://schemas.openxmlformats.org/presentationml/2006/main">
  <p:tag name="THINKCELLSHAPEDONOTDELETE" val="thinkcellActiveDocDoNotDelete"/>
</p:tagLst>
</file>

<file path=ppt/tags/tag54.xml><?xml version="1.0" encoding="utf-8"?>
<p:tagLst xmlns:p="http://schemas.openxmlformats.org/presentationml/2006/main">
  <p:tag name="THINKCELLSHAPEDONOTDELETE" val="pasgNglZVREGLjWsC4R5u1w"/>
</p:tagLst>
</file>

<file path=ppt/tags/tag55.xml><?xml version="1.0" encoding="utf-8"?>
<p:tagLst xmlns:p="http://schemas.openxmlformats.org/presentationml/2006/main">
  <p:tag name="THINKCELLSHAPEDONOTDELETE" val="thinkcellActiveDocDoNotDelete"/>
</p:tagLst>
</file>

<file path=ppt/tags/tag56.xml><?xml version="1.0" encoding="utf-8"?>
<p:tagLst xmlns:p="http://schemas.openxmlformats.org/presentationml/2006/main">
  <p:tag name="THINKCELLSHAPEDONOTDELETE" val="p.P6oAwpv7ESkB1c1t3_Fnw"/>
</p:tagLst>
</file>

<file path=ppt/tags/tag57.xml><?xml version="1.0" encoding="utf-8"?>
<p:tagLst xmlns:p="http://schemas.openxmlformats.org/presentationml/2006/main">
  <p:tag name="THINKCELLSHAPEDONOTDELETE" val="thinkcellActiveDocDoNotDelete"/>
</p:tagLst>
</file>

<file path=ppt/tags/tag58.xml><?xml version="1.0" encoding="utf-8"?>
<p:tagLst xmlns:p="http://schemas.openxmlformats.org/presentationml/2006/main">
  <p:tag name="THINKCELLSHAPEDONOTDELETE" val="psQipoGHkHEaLmade.GDRbg"/>
</p:tagLst>
</file>

<file path=ppt/tags/tag59.xml><?xml version="1.0" encoding="utf-8"?>
<p:tagLst xmlns:p="http://schemas.openxmlformats.org/presentationml/2006/main">
  <p:tag name="THINKCELLSHAPEDONOTDELETE" val="pT6wuLOaiJ0Sck9Jh0VzseQ"/>
</p:tagLst>
</file>

<file path=ppt/tags/tag60.xml><?xml version="1.0" encoding="utf-8"?>
<p:tagLst xmlns:p="http://schemas.openxmlformats.org/presentationml/2006/main">
  <p:tag name="THINKCELLSHAPEDONOTDELETE" val="thinkcellActiveDocDoNotDelete"/>
</p:tagLst>
</file>

<file path=ppt/tags/tag61.xml><?xml version="1.0" encoding="utf-8"?>
<p:tagLst xmlns:p="http://schemas.openxmlformats.org/presentationml/2006/main">
  <p:tag name="THINKCELLSHAPEDONOTDELETE" val="pasgNglZVREGLjWsC4R5u1w"/>
</p:tagLst>
</file>

<file path=ppt/tags/tag62.xml><?xml version="1.0" encoding="utf-8"?>
<p:tagLst xmlns:p="http://schemas.openxmlformats.org/presentationml/2006/main">
  <p:tag name="THINKCELLSHAPEDONOTDELETE" val="thinkcellActiveDocDoNotDelete"/>
</p:tagLst>
</file>

<file path=ppt/tags/tag63.xml><?xml version="1.0" encoding="utf-8"?>
<p:tagLst xmlns:p="http://schemas.openxmlformats.org/presentationml/2006/main">
  <p:tag name="THINKCELLSHAPEDONOTDELETE" val="pasgNglZVREGLjWsC4R5u1w"/>
</p:tagLst>
</file>

<file path=ppt/tags/tag64.xml><?xml version="1.0" encoding="utf-8"?>
<p:tagLst xmlns:p="http://schemas.openxmlformats.org/presentationml/2006/main">
  <p:tag name="THINKCELLSHAPEDONOTDELETE" val="thinkcellActiveDocDoNotDelete"/>
</p:tagLst>
</file>

<file path=ppt/tags/tag65.xml><?xml version="1.0" encoding="utf-8"?>
<p:tagLst xmlns:p="http://schemas.openxmlformats.org/presentationml/2006/main">
  <p:tag name="THINKCELLSHAPEDONOTDELETE" val="p.P6oAwpv7ESkB1c1t3_Fnw"/>
</p:tagLst>
</file>

<file path=ppt/tags/tag66.xml><?xml version="1.0" encoding="utf-8"?>
<p:tagLst xmlns:p="http://schemas.openxmlformats.org/presentationml/2006/main">
  <p:tag name="THINKCELLSHAPEDONOTDELETE" val="pT6wuLOaiJ0Sck9Jh0VzseQ"/>
</p:tagLst>
</file>

<file path=ppt/tags/tag67.xml><?xml version="1.0" encoding="utf-8"?>
<p:tagLst xmlns:p="http://schemas.openxmlformats.org/presentationml/2006/main">
  <p:tag name="THINKCELLSHAPEDONOTDELETE" val="thinkcellActiveDocDoNotDelete"/>
</p:tagLst>
</file>

<file path=ppt/tags/tag68.xml><?xml version="1.0" encoding="utf-8"?>
<p:tagLst xmlns:p="http://schemas.openxmlformats.org/presentationml/2006/main">
  <p:tag name="THINKCELLSHAPEDONOTDELETE" val="pasgNglZVREGLjWsC4R5u1w"/>
</p:tagLst>
</file>

<file path=ppt/tags/tag69.xml><?xml version="1.0" encoding="utf-8"?>
<p:tagLst xmlns:p="http://schemas.openxmlformats.org/presentationml/2006/main">
  <p:tag name="THINKCELLSHAPEDONOTDELETE" val="thinkcellActiveDocDoNotDelete"/>
</p:tagLst>
</file>

<file path=ppt/tags/tag70.xml><?xml version="1.0" encoding="utf-8"?>
<p:tagLst xmlns:p="http://schemas.openxmlformats.org/presentationml/2006/main">
  <p:tag name="THINKCELLSHAPEDONOTDELETE" val="pasgNglZVREGLjWsC4R5u1w"/>
</p:tagLst>
</file>

<file path=ppt/tags/tag71.xml><?xml version="1.0" encoding="utf-8"?>
<p:tagLst xmlns:p="http://schemas.openxmlformats.org/presentationml/2006/main">
  <p:tag name="THINKCELLSHAPEDONOTDELETE" val="thinkcellActiveDocDoNotDelete"/>
</p:tagLst>
</file>

<file path=ppt/tags/tag72.xml><?xml version="1.0" encoding="utf-8"?>
<p:tagLst xmlns:p="http://schemas.openxmlformats.org/presentationml/2006/main">
  <p:tag name="THINKCELLSHAPEDONOTDELETE" val="p.P6oAwpv7ESkB1c1t3_Fnw"/>
</p:tagLst>
</file>

<file path=ppt/tags/tag73.xml><?xml version="1.0" encoding="utf-8"?>
<p:tagLst xmlns:p="http://schemas.openxmlformats.org/presentationml/2006/main">
  <p:tag name="THINKCELLSHAPEDONOTDELETE" val="thinkcellActiveDocDoNotDelete"/>
</p:tagLst>
</file>

<file path=ppt/tags/tag74.xml><?xml version="1.0" encoding="utf-8"?>
<p:tagLst xmlns:p="http://schemas.openxmlformats.org/presentationml/2006/main">
  <p:tag name="THINKCELLSHAPEDONOTDELETE" val="psQipoGHkHEaLmade.GDRbg"/>
</p:tagLst>
</file>

<file path=ppt/tags/tag75.xml><?xml version="1.0" encoding="utf-8"?>
<p:tagLst xmlns:p="http://schemas.openxmlformats.org/presentationml/2006/main">
  <p:tag name="THINKCELLSHAPEDONOTDELETE" val="pT6wuLOaiJ0Sck9Jh0VzseQ"/>
</p:tagLst>
</file>

<file path=ppt/tags/tag76.xml><?xml version="1.0" encoding="utf-8"?>
<p:tagLst xmlns:p="http://schemas.openxmlformats.org/presentationml/2006/main">
  <p:tag name="THINKCELLSHAPEDONOTDELETE" val="thinkcellActiveDocDoNotDelete"/>
</p:tagLst>
</file>

<file path=ppt/tags/tag77.xml><?xml version="1.0" encoding="utf-8"?>
<p:tagLst xmlns:p="http://schemas.openxmlformats.org/presentationml/2006/main">
  <p:tag name="THINKCELLSHAPEDONOTDELETE" val="pasgNglZVREGLjWsC4R5u1w"/>
</p:tagLst>
</file>

<file path=ppt/tags/tag78.xml><?xml version="1.0" encoding="utf-8"?>
<p:tagLst xmlns:p="http://schemas.openxmlformats.org/presentationml/2006/main">
  <p:tag name="THINKCELLSHAPEDONOTDELETE" val="thinkcellActiveDocDoNotDelete"/>
</p:tagLst>
</file>

<file path=ppt/tags/tag79.xml><?xml version="1.0" encoding="utf-8"?>
<p:tagLst xmlns:p="http://schemas.openxmlformats.org/presentationml/2006/main">
  <p:tag name="THINKCELLSHAPEDONOTDELETE" val="pasgNglZVREGLjWsC4R5u1w"/>
</p:tagLst>
</file>

<file path=ppt/tags/tag80.xml><?xml version="1.0" encoding="utf-8"?>
<p:tagLst xmlns:p="http://schemas.openxmlformats.org/presentationml/2006/main">
  <p:tag name="THINKCELLSHAPEDONOTDELETE" val="thinkcellActiveDocDoNotDelete"/>
</p:tagLst>
</file>

<file path=ppt/tags/tag81.xml><?xml version="1.0" encoding="utf-8"?>
<p:tagLst xmlns:p="http://schemas.openxmlformats.org/presentationml/2006/main">
  <p:tag name="THINKCELLSHAPEDONOTDELETE" val="p.P6oAwpv7ESkB1c1t3_Fnw"/>
</p:tagLst>
</file>

<file path=ppt/tags/tag82.xml><?xml version="1.0" encoding="utf-8"?>
<p:tagLst xmlns:p="http://schemas.openxmlformats.org/presentationml/2006/main">
  <p:tag name="THINKCELLSHAPEDONOTDELETE" val="thinkcellActiveDocDoNotDelete"/>
</p:tagLst>
</file>

<file path=ppt/tags/tag83.xml><?xml version="1.0" encoding="utf-8"?>
<p:tagLst xmlns:p="http://schemas.openxmlformats.org/presentationml/2006/main">
  <p:tag name="THINKCELLSHAPEDONOTDELETE" val="psQipoGHkHEaLmade.GDRbg"/>
</p:tagLst>
</file>

<file path=ppt/tags/tag84.xml><?xml version="1.0" encoding="utf-8"?>
<p:tagLst xmlns:p="http://schemas.openxmlformats.org/presentationml/2006/main">
  <p:tag name="THINKCELLSHAPEDONOTDELETE" val="pT6wuLOaiJ0Sck9Jh0VzseQ"/>
</p:tagLst>
</file>

<file path=ppt/tags/tag85.xml><?xml version="1.0" encoding="utf-8"?>
<p:tagLst xmlns:p="http://schemas.openxmlformats.org/presentationml/2006/main">
  <p:tag name="THINKCELLSHAPEDONOTDELETE" val="thinkcellActiveDocDoNotDelete"/>
</p:tagLst>
</file>

<file path=ppt/tags/tag86.xml><?xml version="1.0" encoding="utf-8"?>
<p:tagLst xmlns:p="http://schemas.openxmlformats.org/presentationml/2006/main">
  <p:tag name="THINKCELLSHAPEDONOTDELETE" val="pasgNglZVREGLjWsC4R5u1w"/>
</p:tagLst>
</file>

<file path=ppt/tags/tag87.xml><?xml version="1.0" encoding="utf-8"?>
<p:tagLst xmlns:p="http://schemas.openxmlformats.org/presentationml/2006/main">
  <p:tag name="THINKCELLSHAPEDONOTDELETE" val="thinkcellActiveDocDoNotDelete"/>
</p:tagLst>
</file>

<file path=ppt/tags/tag88.xml><?xml version="1.0" encoding="utf-8"?>
<p:tagLst xmlns:p="http://schemas.openxmlformats.org/presentationml/2006/main">
  <p:tag name="THINKCELLSHAPEDONOTDELETE" val="pasgNglZVREGLjWsC4R5u1w"/>
</p:tagLst>
</file>

<file path=ppt/tags/tag89.xml><?xml version="1.0" encoding="utf-8"?>
<p:tagLst xmlns:p="http://schemas.openxmlformats.org/presentationml/2006/main">
  <p:tag name="THINKCELLSHAPEDONOTDELETE" val="thinkcellActiveDocDoNotDelete"/>
</p:tagLst>
</file>

<file path=ppt/tags/tag90.xml><?xml version="1.0" encoding="utf-8"?>
<p:tagLst xmlns:p="http://schemas.openxmlformats.org/presentationml/2006/main">
  <p:tag name="THINKCELLSHAPEDONOTDELETE" val="p.P6oAwpv7ESkB1c1t3_Fnw"/>
</p:tagLst>
</file>

<file path=ppt/tags/tag91.xml><?xml version="1.0" encoding="utf-8"?>
<p:tagLst xmlns:p="http://schemas.openxmlformats.org/presentationml/2006/main">
  <p:tag name="THINKCELLSHAPEDONOTDELETE" val="pT6wuLOaiJ0Sck9Jh0VzseQ"/>
</p:tagLst>
</file>

<file path=ppt/tags/tag92.xml><?xml version="1.0" encoding="utf-8"?>
<p:tagLst xmlns:p="http://schemas.openxmlformats.org/presentationml/2006/main">
  <p:tag name="THINKCELLSHAPEDONOTDELETE" val="pT6wuLOaiJ0Sck9Jh0VzseQ"/>
</p:tagLst>
</file>

<file path=ppt/tags/tag93.xml><?xml version="1.0" encoding="utf-8"?>
<p:tagLst xmlns:p="http://schemas.openxmlformats.org/presentationml/2006/main">
  <p:tag name="THINKCELLSHAPEDONOTDELETE" val="thinkcellActiveDocDoNotDelete"/>
</p:tagLst>
</file>

<file path=ppt/tags/tag94.xml><?xml version="1.0" encoding="utf-8"?>
<p:tagLst xmlns:p="http://schemas.openxmlformats.org/presentationml/2006/main">
  <p:tag name="THINKCELLSHAPEDONOTDELETE" val="pasgNglZVREGLjWsC4R5u1w"/>
</p:tagLst>
</file>

<file path=ppt/tags/tag95.xml><?xml version="1.0" encoding="utf-8"?>
<p:tagLst xmlns:p="http://schemas.openxmlformats.org/presentationml/2006/main">
  <p:tag name="THINKCELLSHAPEDONOTDELETE" val="thinkcellActiveDocDoNotDelete"/>
</p:tagLst>
</file>

<file path=ppt/tags/tag96.xml><?xml version="1.0" encoding="utf-8"?>
<p:tagLst xmlns:p="http://schemas.openxmlformats.org/presentationml/2006/main">
  <p:tag name="THINKCELLSHAPEDONOTDELETE" val="pasgNglZVREGLjWsC4R5u1w"/>
</p:tagLst>
</file>

<file path=ppt/tags/tag97.xml><?xml version="1.0" encoding="utf-8"?>
<p:tagLst xmlns:p="http://schemas.openxmlformats.org/presentationml/2006/main">
  <p:tag name="THINKCELLSHAPEDONOTDELETE" val="thinkcellActiveDocDoNotDelete"/>
</p:tagLst>
</file>

<file path=ppt/tags/tag98.xml><?xml version="1.0" encoding="utf-8"?>
<p:tagLst xmlns:p="http://schemas.openxmlformats.org/presentationml/2006/main">
  <p:tag name="THINKCELLSHAPEDONOTDELETE" val="p.P6oAwpv7ESkB1c1t3_Fnw"/>
</p:tagLst>
</file>

<file path=ppt/tags/tag99.xml><?xml version="1.0" encoding="utf-8"?>
<p:tagLst xmlns:p="http://schemas.openxmlformats.org/presentationml/2006/main">
  <p:tag name="THINKCELLSHAPEDONOTDELETE" val="thinkcellActiveDocDoNotDelete"/>
</p:tagLst>
</file>

<file path=ppt/tags/tag100.xml><?xml version="1.0" encoding="utf-8"?>
<p:tagLst xmlns:p="http://schemas.openxmlformats.org/presentationml/2006/main">
  <p:tag name="THINKCELLSHAPEDONOTDELETE" val="psQipoGHkHEaLmade.GDRbg"/>
</p:tagLst>
</file>

<file path=ppt/tags/tag101.xml><?xml version="1.0" encoding="utf-8"?>
<p:tagLst xmlns:p="http://schemas.openxmlformats.org/presentationml/2006/main">
  <p:tag name="THINKCELLSHAPEDONOTDELETE" val="pT6wuLOaiJ0Sck9Jh0VzseQ"/>
</p:tagLst>
</file>

<file path=ppt/tags/tag102.xml><?xml version="1.0" encoding="utf-8"?>
<p:tagLst xmlns:p="http://schemas.openxmlformats.org/presentationml/2006/main">
  <p:tag name="THINKCELLSHAPEDONOTDELETE" val="thinkcellActiveDocDoNotDelete"/>
</p:tagLst>
</file>

<file path=ppt/tags/tag103.xml><?xml version="1.0" encoding="utf-8"?>
<p:tagLst xmlns:p="http://schemas.openxmlformats.org/presentationml/2006/main">
  <p:tag name="THINKCELLSHAPEDONOTDELETE" val="pasgNglZVREGLjWsC4R5u1w"/>
</p:tagLst>
</file>

<file path=ppt/tags/tag104.xml><?xml version="1.0" encoding="utf-8"?>
<p:tagLst xmlns:p="http://schemas.openxmlformats.org/presentationml/2006/main">
  <p:tag name="THINKCELLSHAPEDONOTDELETE" val="thinkcellActiveDocDoNotDelete"/>
</p:tagLst>
</file>

<file path=ppt/tags/tag105.xml><?xml version="1.0" encoding="utf-8"?>
<p:tagLst xmlns:p="http://schemas.openxmlformats.org/presentationml/2006/main">
  <p:tag name="THINKCELLSHAPEDONOTDELETE" val="pasgNglZVREGLjWsC4R5u1w"/>
</p:tagLst>
</file>

<file path=ppt/tags/tag106.xml><?xml version="1.0" encoding="utf-8"?>
<p:tagLst xmlns:p="http://schemas.openxmlformats.org/presentationml/2006/main">
  <p:tag name="THINKCELLSHAPEDONOTDELETE" val="thinkcellActiveDocDoNotDelete"/>
</p:tagLst>
</file>

<file path=ppt/tags/tag107.xml><?xml version="1.0" encoding="utf-8"?>
<p:tagLst xmlns:p="http://schemas.openxmlformats.org/presentationml/2006/main">
  <p:tag name="THINKCELLSHAPEDONOTDELETE" val="p.P6oAwpv7ESkB1c1t3_Fnw"/>
</p:tagLst>
</file>

<file path=ppt/tags/tag108.xml><?xml version="1.0" encoding="utf-8"?>
<p:tagLst xmlns:p="http://schemas.openxmlformats.org/presentationml/2006/main">
  <p:tag name="THINKCELLSHAPEDONOTDELETE" val="pT6wuLOaiJ0Sck9Jh0VzseQ"/>
</p:tagLst>
</file>

<file path=ppt/tags/tag109.xml><?xml version="1.0" encoding="utf-8"?>
<p:tagLst xmlns:p="http://schemas.openxmlformats.org/presentationml/2006/main">
  <p:tag name="THINKCELLSHAPEDONOTDELETE" val="thinkcellActiveDocDoNotDelete"/>
</p:tagLst>
</file>

<file path=ppt/tags/tag110.xml><?xml version="1.0" encoding="utf-8"?>
<p:tagLst xmlns:p="http://schemas.openxmlformats.org/presentationml/2006/main">
  <p:tag name="THINKCELLSHAPEDONOTDELETE" val="pasgNglZVREGLjWsC4R5u1w"/>
</p:tagLst>
</file>

<file path=ppt/tags/tag111.xml><?xml version="1.0" encoding="utf-8"?>
<p:tagLst xmlns:p="http://schemas.openxmlformats.org/presentationml/2006/main">
  <p:tag name="THINKCELLSHAPEDONOTDELETE" val="thinkcellActiveDocDoNotDelete"/>
</p:tagLst>
</file>

<file path=ppt/tags/tag112.xml><?xml version="1.0" encoding="utf-8"?>
<p:tagLst xmlns:p="http://schemas.openxmlformats.org/presentationml/2006/main">
  <p:tag name="THINKCELLSHAPEDONOTDELETE" val="pasgNglZVREGLjWsC4R5u1w"/>
</p:tagLst>
</file>

<file path=ppt/tags/tag113.xml><?xml version="1.0" encoding="utf-8"?>
<p:tagLst xmlns:p="http://schemas.openxmlformats.org/presentationml/2006/main">
  <p:tag name="THINKCELLSHAPEDONOTDELETE" val="thinkcellActiveDocDoNotDelete"/>
</p:tagLst>
</file>

<file path=ppt/tags/tag114.xml><?xml version="1.0" encoding="utf-8"?>
<p:tagLst xmlns:p="http://schemas.openxmlformats.org/presentationml/2006/main">
  <p:tag name="THINKCELLSHAPEDONOTDELETE" val="p.P6oAwpv7ESkB1c1t3_Fnw"/>
</p:tagLst>
</file>

<file path=ppt/tags/tag115.xml><?xml version="1.0" encoding="utf-8"?>
<p:tagLst xmlns:p="http://schemas.openxmlformats.org/presentationml/2006/main">
  <p:tag name="THINKCELLSHAPEDONOTDELETE" val="thinkcellActiveDocDoNotDelete"/>
</p:tagLst>
</file>

<file path=ppt/tags/tag116.xml><?xml version="1.0" encoding="utf-8"?>
<p:tagLst xmlns:p="http://schemas.openxmlformats.org/presentationml/2006/main">
  <p:tag name="THINKCELLSHAPEDONOTDELETE" val="psQipoGHkHEaLmade.GDRbg"/>
</p:tagLst>
</file>

<file path=ppt/tags/tag117.xml><?xml version="1.0" encoding="utf-8"?>
<p:tagLst xmlns:p="http://schemas.openxmlformats.org/presentationml/2006/main">
  <p:tag name="THINKCELLSHAPEDONOTDELETE" val="pT6wuLOaiJ0Sck9Jh0VzseQ"/>
</p:tagLst>
</file>

<file path=ppt/tags/tag118.xml><?xml version="1.0" encoding="utf-8"?>
<p:tagLst xmlns:p="http://schemas.openxmlformats.org/presentationml/2006/main">
  <p:tag name="THINKCELLSHAPEDONOTDELETE" val="thinkcellActiveDocDoNotDelete"/>
</p:tagLst>
</file>

<file path=ppt/tags/tag119.xml><?xml version="1.0" encoding="utf-8"?>
<p:tagLst xmlns:p="http://schemas.openxmlformats.org/presentationml/2006/main">
  <p:tag name="THINKCELLSHAPEDONOTDELETE" val="pasgNglZVREGLjWsC4R5u1w"/>
</p:tagLst>
</file>

<file path=ppt/tags/tag120.xml><?xml version="1.0" encoding="utf-8"?>
<p:tagLst xmlns:p="http://schemas.openxmlformats.org/presentationml/2006/main">
  <p:tag name="THINKCELLSHAPEDONOTDELETE" val="thinkcellActiveDocDoNotDelete"/>
</p:tagLst>
</file>

<file path=ppt/tags/tag121.xml><?xml version="1.0" encoding="utf-8"?>
<p:tagLst xmlns:p="http://schemas.openxmlformats.org/presentationml/2006/main">
  <p:tag name="THINKCELLSHAPEDONOTDELETE" val="pasgNglZVREGLjWsC4R5u1w"/>
</p:tagLst>
</file>

<file path=ppt/tags/tag122.xml><?xml version="1.0" encoding="utf-8"?>
<p:tagLst xmlns:p="http://schemas.openxmlformats.org/presentationml/2006/main">
  <p:tag name="THINKCELLSHAPEDONOTDELETE" val="thinkcellActiveDocDoNotDelete"/>
</p:tagLst>
</file>

<file path=ppt/tags/tag123.xml><?xml version="1.0" encoding="utf-8"?>
<p:tagLst xmlns:p="http://schemas.openxmlformats.org/presentationml/2006/main">
  <p:tag name="THINKCELLSHAPEDONOTDELETE" val="p.P6oAwpv7ESkB1c1t3_Fnw"/>
</p:tagLst>
</file>

<file path=ppt/tags/tag124.xml><?xml version="1.0" encoding="utf-8"?>
<p:tagLst xmlns:p="http://schemas.openxmlformats.org/presentationml/2006/main">
  <p:tag name="THINKCELLSHAPEDONOTDELETE" val="pT6wuLOaiJ0Sck9Jh0VzseQ"/>
</p:tagLst>
</file>

<file path=ppt/tags/tag125.xml><?xml version="1.0" encoding="utf-8"?>
<p:tagLst xmlns:p="http://schemas.openxmlformats.org/presentationml/2006/main">
  <p:tag name="THINKCELLSHAPEDONOTDELETE" val="thinkcellActiveDocDoNotDelete"/>
</p:tagLst>
</file>

<file path=ppt/tags/tag126.xml><?xml version="1.0" encoding="utf-8"?>
<p:tagLst xmlns:p="http://schemas.openxmlformats.org/presentationml/2006/main">
  <p:tag name="THINKCELLSHAPEDONOTDELETE" val="pasgNglZVREGLjWsC4R5u1w"/>
</p:tagLst>
</file>

<file path=ppt/tags/tag127.xml><?xml version="1.0" encoding="utf-8"?>
<p:tagLst xmlns:p="http://schemas.openxmlformats.org/presentationml/2006/main">
  <p:tag name="THINKCELLSHAPEDONOTDELETE" val="thinkcellActiveDocDoNotDelete"/>
</p:tagLst>
</file>

<file path=ppt/tags/tag128.xml><?xml version="1.0" encoding="utf-8"?>
<p:tagLst xmlns:p="http://schemas.openxmlformats.org/presentationml/2006/main">
  <p:tag name="THINKCELLSHAPEDONOTDELETE" val="pasgNglZVREGLjWsC4R5u1w"/>
</p:tagLst>
</file>

<file path=ppt/tags/tag129.xml><?xml version="1.0" encoding="utf-8"?>
<p:tagLst xmlns:p="http://schemas.openxmlformats.org/presentationml/2006/main">
  <p:tag name="THINKCELLSHAPEDONOTDELETE" val="thinkcellActiveDocDoNotDelete"/>
</p:tagLst>
</file>

<file path=ppt/tags/tag130.xml><?xml version="1.0" encoding="utf-8"?>
<p:tagLst xmlns:p="http://schemas.openxmlformats.org/presentationml/2006/main">
  <p:tag name="THINKCELLSHAPEDONOTDELETE" val="p.P6oAwpv7ESkB1c1t3_Fnw"/>
</p:tagLst>
</file>

<file path=ppt/tags/tag131.xml><?xml version="1.0" encoding="utf-8"?>
<p:tagLst xmlns:p="http://schemas.openxmlformats.org/presentationml/2006/main">
  <p:tag name="THINKCELLSHAPEDONOTDELETE" val="pT6wuLOaiJ0Sck9Jh0VzseQ"/>
</p:tagLst>
</file>

<file path=ppt/tags/tag132.xml><?xml version="1.0" encoding="utf-8"?>
<p:tagLst xmlns:p="http://schemas.openxmlformats.org/presentationml/2006/main">
  <p:tag name="THINKCELLSHAPEDONOTDELETE" val="p0uy9cPoXIka_xjt35BcYNw"/>
</p:tagLst>
</file>

<file path=ppt/tags/tag133.xml><?xml version="1.0" encoding="utf-8"?>
<p:tagLst xmlns:p="http://schemas.openxmlformats.org/presentationml/2006/main">
  <p:tag name="THINKCELLSHAPEDONOTDELETE" val="p0uy9cPoXIka_xjt35BcYNw"/>
</p:tagLst>
</file>

<file path=ppt/tags/tag134.xml><?xml version="1.0" encoding="utf-8"?>
<p:tagLst xmlns:p="http://schemas.openxmlformats.org/presentationml/2006/main">
  <p:tag name="THINKCELLSHAPEDONOTDELETE" val="p0uy9cPoXIka_xjt35BcYNw"/>
</p:tagLst>
</file>

<file path=ppt/tags/tag135.xml><?xml version="1.0" encoding="utf-8"?>
<p:tagLst xmlns:p="http://schemas.openxmlformats.org/presentationml/2006/main">
  <p:tag name="THINKCELLSHAPEDONOTDELETE" val="tWQlPQpXtEyn7So3Zap.uA"/>
</p:tagLst>
</file>

<file path=ppt/tags/tag136.xml><?xml version="1.0" encoding="utf-8"?>
<p:tagLst xmlns:p="http://schemas.openxmlformats.org/presentationml/2006/main">
  <p:tag name="THINKCELLSHAPEDONOTDELETE" val="yVR5hXzfIUyOu6Wpn9BfBA"/>
</p:tagLst>
</file>

<file path=ppt/tags/tag137.xml><?xml version="1.0" encoding="utf-8"?>
<p:tagLst xmlns:p="http://schemas.openxmlformats.org/presentationml/2006/main">
  <p:tag name="THINKCELLSHAPEDONOTDELETE" val="tWQlPQpXtEyn7So3Zap.uA"/>
</p:tagLst>
</file>

<file path=ppt/tags/tag138.xml><?xml version="1.0" encoding="utf-8"?>
<p:tagLst xmlns:p="http://schemas.openxmlformats.org/presentationml/2006/main">
  <p:tag name="THINKCELLSHAPEDONOTDELETE" val="yVR5hXzfIUyOu6Wpn9BfBA"/>
</p:tagLst>
</file>

<file path=ppt/tags/tag139.xml><?xml version="1.0" encoding="utf-8"?>
<p:tagLst xmlns:p="http://schemas.openxmlformats.org/presentationml/2006/main">
  <p:tag name="THINKCELLSHAPEDONOTDELETE" val="tWQlPQpXtEyn7So3Zap.uA"/>
</p:tagLst>
</file>

<file path=ppt/tags/tag140.xml><?xml version="1.0" encoding="utf-8"?>
<p:tagLst xmlns:p="http://schemas.openxmlformats.org/presentationml/2006/main">
  <p:tag name="THINKCELLSHAPEDONOTDELETE" val="yVR5hXzfIUyOu6Wpn9BfBA"/>
</p:tagLst>
</file>

<file path=ppt/tags/tag141.xml><?xml version="1.0" encoding="utf-8"?>
<p:tagLst xmlns:p="http://schemas.openxmlformats.org/presentationml/2006/main">
  <p:tag name="THINKCELLSHAPEDONOTDELETE" val="tWQlPQpXtEyn7So3Zap.uA"/>
</p:tagLst>
</file>

<file path=ppt/tags/tag142.xml><?xml version="1.0" encoding="utf-8"?>
<p:tagLst xmlns:p="http://schemas.openxmlformats.org/presentationml/2006/main">
  <p:tag name="THINKCELLSHAPEDONOTDELETE" val="jGVFSInzQkyvdyz8a_TbDg"/>
</p:tagLst>
</file>

<file path=ppt/tags/tag143.xml><?xml version="1.0" encoding="utf-8"?>
<p:tagLst xmlns:p="http://schemas.openxmlformats.org/presentationml/2006/main">
  <p:tag name="THINKCELLSHAPEDONOTDELETE" val="yVR5hXzfIUyOu6Wpn9BfBA"/>
</p:tagLst>
</file>

<file path=ppt/tags/tag144.xml><?xml version="1.0" encoding="utf-8"?>
<p:tagLst xmlns:p="http://schemas.openxmlformats.org/presentationml/2006/main">
  <p:tag name="THINKCELLSHAPEDONOTDELETE" val="tWQlPQpXtEyn7So3Zap.uA"/>
</p:tagLst>
</file>

<file path=ppt/tags/tag145.xml><?xml version="1.0" encoding="utf-8"?>
<p:tagLst xmlns:p="http://schemas.openxmlformats.org/presentationml/2006/main">
  <p:tag name="THINKCELLSHAPEDONOTDELETE" val="yVR5hXzfIUyOu6Wpn9BfBA"/>
</p:tagLst>
</file>

<file path=ppt/tags/tag146.xml><?xml version="1.0" encoding="utf-8"?>
<p:tagLst xmlns:p="http://schemas.openxmlformats.org/presentationml/2006/main">
  <p:tag name="THINKCELLSHAPEDONOTDELETE" val="tWQlPQpXtEyn7So3Zap.uA"/>
</p:tagLst>
</file>

<file path=ppt/tags/tag147.xml><?xml version="1.0" encoding="utf-8"?>
<p:tagLst xmlns:p="http://schemas.openxmlformats.org/presentationml/2006/main">
  <p:tag name="THINKCELLSHAPEDONOTDELETE" val="jGVFSInzQkyvdyz8a_TbDg"/>
</p:tagLst>
</file>

<file path=ppt/tags/tag148.xml><?xml version="1.0" encoding="utf-8"?>
<p:tagLst xmlns:p="http://schemas.openxmlformats.org/presentationml/2006/main">
  <p:tag name="THINKCELLSHAPEDONOTDELETE" val="yVR5hXzfIUyOu6Wpn9BfBA"/>
</p:tagLst>
</file>

<file path=ppt/tags/tag149.xml><?xml version="1.0" encoding="utf-8"?>
<p:tagLst xmlns:p="http://schemas.openxmlformats.org/presentationml/2006/main">
  <p:tag name="THINKCELLSHAPEDONOTDELETE" val="tWQlPQpXtEyn7So3Zap.uA"/>
</p:tagLst>
</file>

<file path=ppt/tags/tag150.xml><?xml version="1.0" encoding="utf-8"?>
<p:tagLst xmlns:p="http://schemas.openxmlformats.org/presentationml/2006/main">
  <p:tag name="THINKCELLSHAPEDONOTDELETE" val="yVR5hXzfIUyOu6Wpn9BfBA"/>
</p:tagLst>
</file>

<file path=ppt/tags/tag151.xml><?xml version="1.0" encoding="utf-8"?>
<p:tagLst xmlns:p="http://schemas.openxmlformats.org/presentationml/2006/main">
  <p:tag name="THINKCELLSHAPEDONOTDELETE" val="tWQlPQpXtEyn7So3Zap.uA"/>
</p:tagLst>
</file>

<file path=ppt/tags/tag152.xml><?xml version="1.0" encoding="utf-8"?>
<p:tagLst xmlns:p="http://schemas.openxmlformats.org/presentationml/2006/main">
  <p:tag name="THINKCELLSHAPEDONOTDELETE" val="jGVFSInzQkyvdyz8a_TbDg"/>
</p:tagLst>
</file>

<file path=ppt/tags/tag153.xml><?xml version="1.0" encoding="utf-8"?>
<p:tagLst xmlns:p="http://schemas.openxmlformats.org/presentationml/2006/main">
  <p:tag name="THINKCELLSHAPEDONOTDELETE" val="pJXu02bK.F0WlorPqwX2y7w"/>
</p:tagLst>
</file>

<file path=ppt/tags/tag154.xml><?xml version="1.0" encoding="utf-8"?>
<p:tagLst xmlns:p="http://schemas.openxmlformats.org/presentationml/2006/main">
  <p:tag name="THINKCELLSHAPEDONOTDELETE" val="pJXu02bK.F0WlorPqwX2y7w"/>
</p:tagLst>
</file>

<file path=ppt/tags/tag155.xml><?xml version="1.0" encoding="utf-8"?>
<p:tagLst xmlns:p="http://schemas.openxmlformats.org/presentationml/2006/main">
  <p:tag name="THINKCELLSHAPEDONOTDELETE" val="yVR5hXzfIUyOu6Wpn9BfBA"/>
</p:tagLst>
</file>

<file path=ppt/tags/tag156.xml><?xml version="1.0" encoding="utf-8"?>
<p:tagLst xmlns:p="http://schemas.openxmlformats.org/presentationml/2006/main">
  <p:tag name="THINKCELLSHAPEDONOTDELETE" val="tWQlPQpXtEyn7So3Zap.uA"/>
</p:tagLst>
</file>

<file path=ppt/tags/tag157.xml><?xml version="1.0" encoding="utf-8"?>
<p:tagLst xmlns:p="http://schemas.openxmlformats.org/presentationml/2006/main">
  <p:tag name="THINKCELLSHAPEDONOTDELETE" val="yVR5hXzfIUyOu6Wpn9BfBA"/>
</p:tagLst>
</file>

<file path=ppt/tags/tag158.xml><?xml version="1.0" encoding="utf-8"?>
<p:tagLst xmlns:p="http://schemas.openxmlformats.org/presentationml/2006/main">
  <p:tag name="THINKCELLSHAPEDONOTDELETE" val="tWQlPQpXtEyn7So3Zap.uA"/>
</p:tagLst>
</file>

<file path=ppt/tags/tag159.xml><?xml version="1.0" encoding="utf-8"?>
<p:tagLst xmlns:p="http://schemas.openxmlformats.org/presentationml/2006/main">
  <p:tag name="THINKCELLSHAPEDONOTDELETE" val="jGVFSInzQkyvdyz8a_TbDg"/>
</p:tagLst>
</file>

<file path=ppt/tags/tag160.xml><?xml version="1.0" encoding="utf-8"?>
<p:tagLst xmlns:p="http://schemas.openxmlformats.org/presentationml/2006/main">
  <p:tag name="THINKCELLSHAPEDONOTDELETE" val="yVR5hXzfIUyOu6Wpn9BfBA"/>
</p:tagLst>
</file>

<file path=ppt/tags/tag161.xml><?xml version="1.0" encoding="utf-8"?>
<p:tagLst xmlns:p="http://schemas.openxmlformats.org/presentationml/2006/main">
  <p:tag name="THINKCELLSHAPEDONOTDELETE" val="tWQlPQpXtEyn7So3Zap.uA"/>
</p:tagLst>
</file>

<file path=ppt/tags/tag162.xml><?xml version="1.0" encoding="utf-8"?>
<p:tagLst xmlns:p="http://schemas.openxmlformats.org/presentationml/2006/main">
  <p:tag name="THINKCELLSHAPEDONOTDELETE" val="yVR5hXzfIUyOu6Wpn9BfBA"/>
</p:tagLst>
</file>

<file path=ppt/tags/tag163.xml><?xml version="1.0" encoding="utf-8"?>
<p:tagLst xmlns:p="http://schemas.openxmlformats.org/presentationml/2006/main">
  <p:tag name="THINKCELLSHAPEDONOTDELETE" val="tWQlPQpXtEyn7So3Zap.uA"/>
</p:tagLst>
</file>

<file path=ppt/tags/tag164.xml><?xml version="1.0" encoding="utf-8"?>
<p:tagLst xmlns:p="http://schemas.openxmlformats.org/presentationml/2006/main">
  <p:tag name="THINKCELLSHAPEDONOTDELETE" val="jGVFSInzQkyvdyz8a_TbDg"/>
</p:tagLst>
</file>

<file path=ppt/tags/tag165.xml><?xml version="1.0" encoding="utf-8"?>
<p:tagLst xmlns:p="http://schemas.openxmlformats.org/presentationml/2006/main">
  <p:tag name="THINKCELLSHAPEDONOTDELETE" val="jGVFSInzQkyvdyz8a_TbDg"/>
</p:tagLst>
</file>

<file path=ppt/tags/tag166.xml><?xml version="1.0" encoding="utf-8"?>
<p:tagLst xmlns:p="http://schemas.openxmlformats.org/presentationml/2006/main">
  <p:tag name="THINKCELLSHAPEDONOTDELETE" val="jGVFSInzQkyvdyz8a_TbDg"/>
</p:tagLst>
</file>

<file path=ppt/tags/tag167.xml><?xml version="1.0" encoding="utf-8"?>
<p:tagLst xmlns:p="http://schemas.openxmlformats.org/presentationml/2006/main">
  <p:tag name="THINKCELLSHAPEDONOTDELETE" val="tWQlPQpXtEyn7So3Zap.uA"/>
</p:tagLst>
</file>

<file path=ppt/tags/tag168.xml><?xml version="1.0" encoding="utf-8"?>
<p:tagLst xmlns:p="http://schemas.openxmlformats.org/presentationml/2006/main">
  <p:tag name="THINKCELLSHAPEDONOTDELETE" val="yVR5hXzfIUyOu6Wpn9BfBA"/>
</p:tagLst>
</file>

<file path=ppt/tags/tag169.xml><?xml version="1.0" encoding="utf-8"?>
<p:tagLst xmlns:p="http://schemas.openxmlformats.org/presentationml/2006/main">
  <p:tag name="THINKCELLSHAPEDONOTDELETE" val="yVR5hXzfIUyOu6Wpn9BfBA"/>
</p:tagLst>
</file>

<file path=ppt/tags/tag170.xml><?xml version="1.0" encoding="utf-8"?>
<p:tagLst xmlns:p="http://schemas.openxmlformats.org/presentationml/2006/main">
  <p:tag name="THINKCELLSHAPEDONOTDELETE" val="tWQlPQpXtEyn7So3Zap.uA"/>
</p:tagLst>
</file>

<file path=ppt/tags/tag171.xml><?xml version="1.0" encoding="utf-8"?>
<p:tagLst xmlns:p="http://schemas.openxmlformats.org/presentationml/2006/main">
  <p:tag name="THINKCELLSHAPEDONOTDELETE" val="tWQlPQpXtEyn7So3Zap.uA"/>
</p:tagLst>
</file>

<file path=ppt/tags/tag172.xml><?xml version="1.0" encoding="utf-8"?>
<p:tagLst xmlns:p="http://schemas.openxmlformats.org/presentationml/2006/main">
  <p:tag name="THINKCELLSHAPEDONOTDELETE" val="jGVFSInzQkyvdyz8a_TbDg"/>
</p:tagLst>
</file>

<file path=ppt/tags/tag173.xml><?xml version="1.0" encoding="utf-8"?>
<p:tagLst xmlns:p="http://schemas.openxmlformats.org/presentationml/2006/main">
  <p:tag name="THINKCELLSHAPEDONOTDELETE" val="thinkcellActiveDocDoNotDelete"/>
</p:tagLst>
</file>

<file path=ppt/tags/tag174.xml><?xml version="1.0" encoding="utf-8"?>
<p:tagLst xmlns:p="http://schemas.openxmlformats.org/presentationml/2006/main">
  <p:tag name="THINKCELLSHAPEDONOTDELETE" val="thinkcellActiveDocDoNotDelete"/>
</p:tagLst>
</file>

<file path=ppt/tags/tag175.xml><?xml version="1.0" encoding="utf-8"?>
<p:tagLst xmlns:p="http://schemas.openxmlformats.org/presentationml/2006/main">
  <p:tag name="THINKCELLSHAPEDONOTDELETE" val="thinkcellActiveDocDoNotDelete"/>
</p:tagLst>
</file>

<file path=ppt/tags/tag176.xml><?xml version="1.0" encoding="utf-8"?>
<p:tagLst xmlns:p="http://schemas.openxmlformats.org/presentationml/2006/main">
  <p:tag name="THINKCELLSHAPEDONOTDELETE" val="pTbiBnBt7gkyLIOPK.umnbg"/>
</p:tagLst>
</file>

<file path=ppt/tags/tag177.xml><?xml version="1.0" encoding="utf-8"?>
<p:tagLst xmlns:p="http://schemas.openxmlformats.org/presentationml/2006/main">
  <p:tag name="THINKCELLSHAPEDONOTDELETE" val="pTbiBnBt7gkyLIOPK.umnbg"/>
</p:tagLst>
</file>

<file path=ppt/tags/tag178.xml><?xml version="1.0" encoding="utf-8"?>
<p:tagLst xmlns:p="http://schemas.openxmlformats.org/presentationml/2006/main">
  <p:tag name="THINKCELLSHAPEDONOTDELETE" val="pwLIcqWux00yQlvfsg1Y_1w"/>
</p:tagLst>
</file>

<file path=ppt/tags/tag179.xml><?xml version="1.0" encoding="utf-8"?>
<p:tagLst xmlns:p="http://schemas.openxmlformats.org/presentationml/2006/main">
  <p:tag name="THINKCELLSHAPEDONOTDELETE" val="pwLIcqWux00yQlvfsg1Y_1w"/>
</p:tagLst>
</file>

<file path=ppt/tags/tag180.xml><?xml version="1.0" encoding="utf-8"?>
<p:tagLst xmlns:p="http://schemas.openxmlformats.org/presentationml/2006/main">
  <p:tag name="THINKCELLSHAPEDONOTDELETE" val="pwLIcqWux00yQlvfsg1Y_1w"/>
</p:tagLst>
</file>

<file path=ppt/tags/tag181.xml><?xml version="1.0" encoding="utf-8"?>
<p:tagLst xmlns:p="http://schemas.openxmlformats.org/presentationml/2006/main">
  <p:tag name="THINKCELLSHAPEDONOTDELETE" val="pwLIcqWux00yQlvfsg1Y_1w"/>
</p:tagLst>
</file>

<file path=ppt/tags/tag182.xml><?xml version="1.0" encoding="utf-8"?>
<p:tagLst xmlns:p="http://schemas.openxmlformats.org/presentationml/2006/main">
  <p:tag name="THINKCELLSHAPEDONOTDELETE" val="pwLIcqWux00yQlvfsg1Y_1w"/>
</p:tagLst>
</file>

<file path=ppt/tags/tag183.xml><?xml version="1.0" encoding="utf-8"?>
<p:tagLst xmlns:p="http://schemas.openxmlformats.org/presentationml/2006/main">
  <p:tag name="THINKCELLSHAPEDONOTDELETE" val="pwLIcqWux00yQlvfsg1Y_1w"/>
</p:tagLst>
</file>

<file path=ppt/tags/tag184.xml><?xml version="1.0" encoding="utf-8"?>
<p:tagLst xmlns:p="http://schemas.openxmlformats.org/presentationml/2006/main">
  <p:tag name="THINKCELLSHAPEDONOTDELETE" val="pwLIcqWux00yQlvfsg1Y_1w"/>
</p:tagLst>
</file>

<file path=ppt/tags/tag185.xml><?xml version="1.0" encoding="utf-8"?>
<p:tagLst xmlns:p="http://schemas.openxmlformats.org/presentationml/2006/main">
  <p:tag name="THINKCELLSHAPEDONOTDELETE" val="pwLIcqWux00yQlvfsg1Y_1w"/>
</p:tagLst>
</file>

<file path=ppt/tags/tag186.xml><?xml version="1.0" encoding="utf-8"?>
<p:tagLst xmlns:p="http://schemas.openxmlformats.org/presentationml/2006/main">
  <p:tag name="THINKCELLSHAPEDONOTDELETE" val="pwLIcqWux00yQlvfsg1Y_1w"/>
</p:tagLst>
</file>

<file path=ppt/tags/tag187.xml><?xml version="1.0" encoding="utf-8"?>
<p:tagLst xmlns:p="http://schemas.openxmlformats.org/presentationml/2006/main">
  <p:tag name="THINKCELLSHAPEDONOTDELETE" val="pwLIcqWux00yQlvfsg1Y_1w"/>
</p:tagLst>
</file>

<file path=ppt/tags/tag188.xml><?xml version="1.0" encoding="utf-8"?>
<p:tagLst xmlns:p="http://schemas.openxmlformats.org/presentationml/2006/main">
  <p:tag name="THINKCELLSHAPEDONOTDELETE" val="pwLIcqWux00yQlvfsg1Y_1w"/>
</p:tagLst>
</file>

<file path=ppt/tags/tag189.xml><?xml version="1.0" encoding="utf-8"?>
<p:tagLst xmlns:p="http://schemas.openxmlformats.org/presentationml/2006/main">
  <p:tag name="THINKCELLSHAPEDONOTDELETE" val="pwLIcqWux00yQlvfsg1Y_1w"/>
</p:tagLst>
</file>

<file path=ppt/tags/tag190.xml><?xml version="1.0" encoding="utf-8"?>
<p:tagLst xmlns:p="http://schemas.openxmlformats.org/presentationml/2006/main">
  <p:tag name="THINKCELLSHAPEDONOTDELETE" val="pwLIcqWux00yQlvfsg1Y_1w"/>
</p:tagLst>
</file>

<file path=ppt/tags/tag191.xml><?xml version="1.0" encoding="utf-8"?>
<p:tagLst xmlns:p="http://schemas.openxmlformats.org/presentationml/2006/main">
  <p:tag name="THINKCELLSHAPEDONOTDELETE" val="pwLIcqWux00yQlvfsg1Y_1w"/>
</p:tagLst>
</file>

<file path=ppt/tags/tag192.xml><?xml version="1.0" encoding="utf-8"?>
<p:tagLst xmlns:p="http://schemas.openxmlformats.org/presentationml/2006/main">
  <p:tag name="THINKCELLSHAPEDONOTDELETE" val="pwLIcqWux00yQlvfsg1Y_1w"/>
</p:tagLst>
</file>

<file path=ppt/tags/tag193.xml><?xml version="1.0" encoding="utf-8"?>
<p:tagLst xmlns:p="http://schemas.openxmlformats.org/presentationml/2006/main">
  <p:tag name="THINKCELLSHAPEDONOTDELETE" val="pwLIcqWux00yQlvfsg1Y_1w"/>
</p:tagLst>
</file>

<file path=ppt/tags/tag194.xml><?xml version="1.0" encoding="utf-8"?>
<p:tagLst xmlns:p="http://schemas.openxmlformats.org/presentationml/2006/main">
  <p:tag name="THINKCELLSHAPEDONOTDELETE" val="pwLIcqWux00yQlvfsg1Y_1w"/>
</p:tagLst>
</file>

<file path=ppt/tags/tag195.xml><?xml version="1.0" encoding="utf-8"?>
<p:tagLst xmlns:p="http://schemas.openxmlformats.org/presentationml/2006/main">
  <p:tag name="THINKCELLSHAPEDONOTDELETE" val="pwLIcqWux00yQlvfsg1Y_1w"/>
</p:tagLst>
</file>

<file path=ppt/tags/tag196.xml><?xml version="1.0" encoding="utf-8"?>
<p:tagLst xmlns:p="http://schemas.openxmlformats.org/presentationml/2006/main">
  <p:tag name="THINKCELLSHAPEDONOTDELETE" val="pwLIcqWux00yQlvfsg1Y_1w"/>
</p:tagLst>
</file>

<file path=ppt/tags/tag197.xml><?xml version="1.0" encoding="utf-8"?>
<p:tagLst xmlns:p="http://schemas.openxmlformats.org/presentationml/2006/main">
  <p:tag name="THINKCELLSHAPEDONOTDELETE" val="pwLIcqWux00yQlvfsg1Y_1w"/>
</p:tagLst>
</file>

<file path=ppt/tags/tag198.xml><?xml version="1.0" encoding="utf-8"?>
<p:tagLst xmlns:p="http://schemas.openxmlformats.org/presentationml/2006/main">
  <p:tag name="THINKCELLSHAPEDONOTDELETE" val="ptNBWZSztAk6UrU6zwgEBPA"/>
</p:tagLst>
</file>

<file path=ppt/tags/tag199.xml><?xml version="1.0" encoding="utf-8"?>
<p:tagLst xmlns:p="http://schemas.openxmlformats.org/presentationml/2006/main">
  <p:tag name="THINKCELLSHAPEDONOTDELETE" val="pdkekRZustkyv9xNhzll4fw"/>
</p:tagLst>
</file>

<file path=ppt/tags/tag200.xml><?xml version="1.0" encoding="utf-8"?>
<p:tagLst xmlns:p="http://schemas.openxmlformats.org/presentationml/2006/main">
  <p:tag name="THINKCELLSHAPEDONOTDELETE" val="pQqXQBaaITEWJDNmUbliTsw"/>
</p:tagLst>
</file>

<file path=ppt/tags/tag201.xml><?xml version="1.0" encoding="utf-8"?>
<p:tagLst xmlns:p="http://schemas.openxmlformats.org/presentationml/2006/main">
  <p:tag name="THINKCELLSHAPEDONOTDELETE" val="po137QSAzXEuR0VPmI1kQYg"/>
</p:tagLst>
</file>

<file path=ppt/tags/tag202.xml><?xml version="1.0" encoding="utf-8"?>
<p:tagLst xmlns:p="http://schemas.openxmlformats.org/presentationml/2006/main">
  <p:tag name="THINKCELLSHAPEDONOTDELETE" val="pm_whRcNpLUmVH.yHmP.jFQ"/>
</p:tagLst>
</file>

<file path=ppt/tags/tag203.xml><?xml version="1.0" encoding="utf-8"?>
<p:tagLst xmlns:p="http://schemas.openxmlformats.org/presentationml/2006/main">
  <p:tag name="THINKCELLSHAPEDONOTDELETE" val="pVqp2SH1XzE.rubAf9C_OeQ"/>
</p:tagLst>
</file>

<file path=ppt/tags/tag204.xml><?xml version="1.0" encoding="utf-8"?>
<p:tagLst xmlns:p="http://schemas.openxmlformats.org/presentationml/2006/main">
  <p:tag name="THINKCELLSHAPEDONOTDELETE" val="pRCm1Z_QzG0qNuJEVcPRAOA"/>
</p:tagLst>
</file>

<file path=ppt/tags/tag205.xml><?xml version="1.0" encoding="utf-8"?>
<p:tagLst xmlns:p="http://schemas.openxmlformats.org/presentationml/2006/main">
  <p:tag name="THINKCELLSHAPEDONOTDELETE" val="pFFB2mL8Y10afFdhoS3qJVw"/>
</p:tagLst>
</file>

<file path=ppt/tags/tag206.xml><?xml version="1.0" encoding="utf-8"?>
<p:tagLst xmlns:p="http://schemas.openxmlformats.org/presentationml/2006/main">
  <p:tag name="THINKCELLSHAPEDONOTDELETE" val="paEuBxTEVxEeTUUQk.6BfFQ"/>
</p:tagLst>
</file>

<file path=ppt/tags/tag207.xml><?xml version="1.0" encoding="utf-8"?>
<p:tagLst xmlns:p="http://schemas.openxmlformats.org/presentationml/2006/main">
  <p:tag name="THINKCELLSHAPEDONOTDELETE" val="p3elA.bzWSkW76ohl1gTFQg"/>
</p:tagLst>
</file>

<file path=ppt/tags/tag208.xml><?xml version="1.0" encoding="utf-8"?>
<p:tagLst xmlns:p="http://schemas.openxmlformats.org/presentationml/2006/main">
  <p:tag name="THINKCELLSHAPEDONOTDELETE" val="p1K3p94aSA0SIHHi8hyWEpg"/>
</p:tagLst>
</file>

<file path=ppt/tags/tag209.xml><?xml version="1.0" encoding="utf-8"?>
<p:tagLst xmlns:p="http://schemas.openxmlformats.org/presentationml/2006/main">
  <p:tag name="THINKCELLSHAPEDONOTDELETE" val="plLHFebcXAUWVDAlN5nmNZA"/>
</p:tagLst>
</file>

<file path=ppt/tags/tag210.xml><?xml version="1.0" encoding="utf-8"?>
<p:tagLst xmlns:p="http://schemas.openxmlformats.org/presentationml/2006/main">
  <p:tag name="THINKCELLSHAPEDONOTDELETE" val="pFCq_6fYa6E.OOelo1Y3QPg"/>
</p:tagLst>
</file>

<file path=ppt/tags/tag211.xml><?xml version="1.0" encoding="utf-8"?>
<p:tagLst xmlns:p="http://schemas.openxmlformats.org/presentationml/2006/main">
  <p:tag name="THINKCELLSHAPEDONOTDELETE" val="p4o6fpZ93wka1xZxW0x9log"/>
</p:tagLst>
</file>

<file path=ppt/tags/tag212.xml><?xml version="1.0" encoding="utf-8"?>
<p:tagLst xmlns:p="http://schemas.openxmlformats.org/presentationml/2006/main">
  <p:tag name="THINKCELLSHAPEDONOTDELETE" val="pZLFJmFh7o0OG3YH1Yrc0kw"/>
</p:tagLst>
</file>

<file path=ppt/tags/tag213.xml><?xml version="1.0" encoding="utf-8"?>
<p:tagLst xmlns:p="http://schemas.openxmlformats.org/presentationml/2006/main">
  <p:tag name="THINKCELLSHAPEDONOTDELETE" val="pObIagsRrR0.syKflieovtg"/>
</p:tagLst>
</file>

<file path=ppt/tags/tag214.xml><?xml version="1.0" encoding="utf-8"?>
<p:tagLst xmlns:p="http://schemas.openxmlformats.org/presentationml/2006/main">
  <p:tag name="THINKCELLSHAPEDONOTDELETE" val="p3NQviQyWAkmMIWsaX9RVOA"/>
</p:tagLst>
</file>

<file path=ppt/tags/tag215.xml><?xml version="1.0" encoding="utf-8"?>
<p:tagLst xmlns:p="http://schemas.openxmlformats.org/presentationml/2006/main">
  <p:tag name="THINKCELLSHAPEDONOTDELETE" val="p0yVNRZDT2EKDWg_EP6AeUQ"/>
</p:tagLst>
</file>

<file path=ppt/tags/tag216.xml><?xml version="1.0" encoding="utf-8"?>
<p:tagLst xmlns:p="http://schemas.openxmlformats.org/presentationml/2006/main">
  <p:tag name="THINKCELLSHAPEDONOTDELETE" val="pccO0R3w4EEG6QbuAxnpg1g"/>
</p:tagLst>
</file>

<file path=ppt/tags/tag217.xml><?xml version="1.0" encoding="utf-8"?>
<p:tagLst xmlns:p="http://schemas.openxmlformats.org/presentationml/2006/main">
  <p:tag name="THINKCELLSHAPEDONOTDELETE" val="pvVyt3iT8rkiYVnMQkUDKaA"/>
</p:tagLst>
</file>

<file path=ppt/tags/tag218.xml><?xml version="1.0" encoding="utf-8"?>
<p:tagLst xmlns:p="http://schemas.openxmlformats.org/presentationml/2006/main">
  <p:tag name="THINKCELLSHAPEDONOTDELETE" val="pBTBDVDBoUkaHtNXu1jvEHA"/>
</p:tagLst>
</file>

<file path=ppt/tags/tag219.xml><?xml version="1.0" encoding="utf-8"?>
<p:tagLst xmlns:p="http://schemas.openxmlformats.org/presentationml/2006/main">
  <p:tag name="THINKCELLSHAPEDONOTDELETE" val="p9aKXV3cKv0GRIdVRrUT83Q"/>
</p:tagLst>
</file>

<file path=ppt/tags/tag220.xml><?xml version="1.0" encoding="utf-8"?>
<p:tagLst xmlns:p="http://schemas.openxmlformats.org/presentationml/2006/main">
  <p:tag name="THINKCELLSHAPEDONOTDELETE" val="pOeW08mLeYUaaF7tv2YENoA"/>
</p:tagLst>
</file>

<file path=ppt/tags/tag221.xml><?xml version="1.0" encoding="utf-8"?>
<p:tagLst xmlns:p="http://schemas.openxmlformats.org/presentationml/2006/main">
  <p:tag name="THINKCELLSHAPEDONOTDELETE" val="pGDEXBj0bw0WNeX5up3Mkzg"/>
</p:tagLst>
</file>

<file path=ppt/tags/tag222.xml><?xml version="1.0" encoding="utf-8"?>
<p:tagLst xmlns:p="http://schemas.openxmlformats.org/presentationml/2006/main">
  <p:tag name="THINKCELLSHAPEDONOTDELETE" val="pg6tihrrcMka.2gXINPsHww"/>
</p:tagLst>
</file>

<file path=ppt/tags/tag223.xml><?xml version="1.0" encoding="utf-8"?>
<p:tagLst xmlns:p="http://schemas.openxmlformats.org/presentationml/2006/main">
  <p:tag name="THINKCELLSHAPEDONOTDELETE" val="pEBgTiUv6GkGIq.thijJrag"/>
</p:tagLst>
</file>

<file path=ppt/tags/tag224.xml><?xml version="1.0" encoding="utf-8"?>
<p:tagLst xmlns:p="http://schemas.openxmlformats.org/presentationml/2006/main">
  <p:tag name="THINKCELLSHAPEDONOTDELETE" val="pR972p36rnUyQa_CT276XbA"/>
</p:tagLst>
</file>

<file path=ppt/tags/tag225.xml><?xml version="1.0" encoding="utf-8"?>
<p:tagLst xmlns:p="http://schemas.openxmlformats.org/presentationml/2006/main">
  <p:tag name="THINKCELLSHAPEDONOTDELETE" val="pmDOc2VEGfEGBokneNUPJaA"/>
</p:tagLst>
</file>

<file path=ppt/tags/tag226.xml><?xml version="1.0" encoding="utf-8"?>
<p:tagLst xmlns:p="http://schemas.openxmlformats.org/presentationml/2006/main">
  <p:tag name="THINKCELLSHAPEDONOTDELETE" val="pzh17niHq8Eaqi5nZXIsAew"/>
</p:tagLst>
</file>

<file path=ppt/tags/tag227.xml><?xml version="1.0" encoding="utf-8"?>
<p:tagLst xmlns:p="http://schemas.openxmlformats.org/presentationml/2006/main">
  <p:tag name="THINKCELLSHAPEDONOTDELETE" val="plPvzaW3LQ0KfH5fRb57rdg"/>
</p:tagLst>
</file>

<file path=ppt/tags/tag228.xml><?xml version="1.0" encoding="utf-8"?>
<p:tagLst xmlns:p="http://schemas.openxmlformats.org/presentationml/2006/main">
  <p:tag name="THINKCELLSHAPEDONOTDELETE" val="p1C2vhdavS0iBiwQ0gcU9fQ"/>
</p:tagLst>
</file>

<file path=ppt/tags/tag229.xml><?xml version="1.0" encoding="utf-8"?>
<p:tagLst xmlns:p="http://schemas.openxmlformats.org/presentationml/2006/main">
  <p:tag name="THINKCELLSHAPEDONOTDELETE" val="pKqi_eJvQgUicy70cNqcA6Q"/>
</p:tagLst>
</file>

<file path=ppt/tags/tag230.xml><?xml version="1.0" encoding="utf-8"?>
<p:tagLst xmlns:p="http://schemas.openxmlformats.org/presentationml/2006/main">
  <p:tag name="THINKCELLSHAPEDONOTDELETE" val="pJ7FcTX_V6kWNTiqSrMPeoQ"/>
</p:tagLst>
</file>

<file path=ppt/tags/tag231.xml><?xml version="1.0" encoding="utf-8"?>
<p:tagLst xmlns:p="http://schemas.openxmlformats.org/presentationml/2006/main">
  <p:tag name="THINKCELLSHAPEDONOTDELETE" val="px1APRck7t0G.cw1htTjFDw"/>
</p:tagLst>
</file>

<file path=ppt/tags/tag232.xml><?xml version="1.0" encoding="utf-8"?>
<p:tagLst xmlns:p="http://schemas.openxmlformats.org/presentationml/2006/main">
  <p:tag name="THINKCELLSHAPEDONOTDELETE" val="px1APRck7t0G.cw1htTjFDw"/>
</p:tagLst>
</file>

<file path=ppt/tags/tag233.xml><?xml version="1.0" encoding="utf-8"?>
<p:tagLst xmlns:p="http://schemas.openxmlformats.org/presentationml/2006/main">
  <p:tag name="THINKCELLSHAPEDONOTDELETE" val="px1APRck7t0G.cw1htTjFDw"/>
</p:tagLst>
</file>

<file path=ppt/tags/tag234.xml><?xml version="1.0" encoding="utf-8"?>
<p:tagLst xmlns:p="http://schemas.openxmlformats.org/presentationml/2006/main">
  <p:tag name="THINKCELLSHAPEDONOTDELETE" val="px1APRck7t0G.cw1htTjFDw"/>
</p:tagLst>
</file>

<file path=ppt/tags/tag235.xml><?xml version="1.0" encoding="utf-8"?>
<p:tagLst xmlns:p="http://schemas.openxmlformats.org/presentationml/2006/main">
  <p:tag name="THINKCELLSHAPEDONOTDELETE" val="px1APRck7t0G.cw1htTjFDw"/>
</p:tagLst>
</file>

<file path=ppt/tags/tag236.xml><?xml version="1.0" encoding="utf-8"?>
<p:tagLst xmlns:p="http://schemas.openxmlformats.org/presentationml/2006/main">
  <p:tag name="THINKCELLSHAPEDONOTDELETE" val="px1APRck7t0G.cw1htTjFDw"/>
</p:tagLst>
</file>

<file path=ppt/tags/tag237.xml><?xml version="1.0" encoding="utf-8"?>
<p:tagLst xmlns:p="http://schemas.openxmlformats.org/presentationml/2006/main">
  <p:tag name="THINKCELLSHAPEDONOTDELETE" val="px1APRck7t0G.cw1htTjFDw"/>
</p:tagLst>
</file>

<file path=ppt/tags/tag238.xml><?xml version="1.0" encoding="utf-8"?>
<p:tagLst xmlns:p="http://schemas.openxmlformats.org/presentationml/2006/main">
  <p:tag name="THINKCELLSHAPEDONOTDELETE" val="px1APRck7t0G.cw1htTjFDw"/>
</p:tagLst>
</file>

<file path=ppt/tags/tag239.xml><?xml version="1.0" encoding="utf-8"?>
<p:tagLst xmlns:p="http://schemas.openxmlformats.org/presentationml/2006/main">
  <p:tag name="THINKCELLSHAPEDONOTDELETE" val="pdkekRZustkyv9xNhzll4fw"/>
</p:tagLst>
</file>

<file path=ppt/tags/tag240.xml><?xml version="1.0" encoding="utf-8"?>
<p:tagLst xmlns:p="http://schemas.openxmlformats.org/presentationml/2006/main">
  <p:tag name="THINKCELLSHAPEDONOTDELETE" val="yVR5hXzfIUyOu6Wpn9BfBA"/>
</p:tagLst>
</file>

<file path=ppt/tags/tag241.xml><?xml version="1.0" encoding="utf-8"?>
<p:tagLst xmlns:p="http://schemas.openxmlformats.org/presentationml/2006/main">
  <p:tag name="THINKCELLSHAPEDONOTDELETE" val="tWQlPQpXtEyn7So3Zap.uA"/>
</p:tagLst>
</file>

<file path=ppt/tags/tag242.xml><?xml version="1.0" encoding="utf-8"?>
<p:tagLst xmlns:p="http://schemas.openxmlformats.org/presentationml/2006/main">
  <p:tag name="THINKCELLSHAPEDONOTDELETE" val="tWQlPQpXtEyn7So3Zap.uA"/>
</p:tagLst>
</file>

<file path=ppt/tags/tag243.xml><?xml version="1.0" encoding="utf-8"?>
<p:tagLst xmlns:p="http://schemas.openxmlformats.org/presentationml/2006/main">
  <p:tag name="RESIZE" val="Yes"/>
</p:tagLst>
</file>

<file path=ppt/tags/tag244.xml><?xml version="1.0" encoding="utf-8"?>
<p:tagLst xmlns:p="http://schemas.openxmlformats.org/presentationml/2006/main">
  <p:tag name="RESIZE" val="Yes"/>
</p:tagLst>
</file>

<file path=ppt/tags/tag245.xml><?xml version="1.0" encoding="utf-8"?>
<p:tagLst xmlns:p="http://schemas.openxmlformats.org/presentationml/2006/main">
  <p:tag name="KSO_WPP_MARK_KEY" val="7ca49e7d-77d7-4722-8be6-5264759a21cd"/>
  <p:tag name="COMMONDATA" val="eyJoZGlkIjoiNGRiYzgyYWUwZTJjMWQyMzJkYjBlMTM5YjIzNmExMTkifQ=="/>
</p:tagLst>
</file>

<file path=ppt/theme/theme1.xml><?xml version="1.0" encoding="utf-8"?>
<a:theme xmlns:a="http://schemas.openxmlformats.org/drawingml/2006/main" name="11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C-all">
  <a:themeElements>
    <a:clrScheme name="Deloitte colour theme">
      <a:dk1>
        <a:sysClr val="windowText" lastClr="000000"/>
      </a:dk1>
      <a:lt1>
        <a:sysClr val="window" lastClr="FFFFFF"/>
      </a:lt1>
      <a:dk2>
        <a:srgbClr val="44546A"/>
      </a:dk2>
      <a:lt2>
        <a:srgbClr val="E7E6E6"/>
      </a:lt2>
      <a:accent1>
        <a:srgbClr val="86BC25"/>
      </a:accent1>
      <a:accent2>
        <a:srgbClr val="2C5234"/>
      </a:accent2>
      <a:accent3>
        <a:srgbClr val="00A3E0"/>
      </a:accent3>
      <a:accent4>
        <a:srgbClr val="012169"/>
      </a:accent4>
      <a:accent5>
        <a:srgbClr val="0097A9"/>
      </a:accent5>
      <a:accent6>
        <a:srgbClr val="75787B"/>
      </a:accent6>
      <a:hlink>
        <a:srgbClr val="00A3E0"/>
      </a:hlink>
      <a:folHlink>
        <a:srgbClr val="954F72"/>
      </a:folHlink>
    </a:clrScheme>
    <a:fontScheme name="Deloitte">
      <a:majorFont>
        <a:latin typeface="Verdana"/>
        <a:ea typeface="华文细黑"/>
        <a:cs typeface=""/>
      </a:majorFont>
      <a:minorFont>
        <a:latin typeface="Verdana"/>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ln>
      </a:spPr>
      <a:bodyPr wrap="square" lIns="88900" tIns="88900" rIns="88900" bIns="88900" rtlCol="0" anchor="ctr"/>
      <a:lstStyle>
        <a:defPPr>
          <a:lnSpc>
            <a:spcPct val="106000"/>
          </a:lnSpc>
          <a:buFont typeface="Wingdings 2" panose="05020102010507070707"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panose="020B0604020202020204"/>
          <a:buChar char="•"/>
          <a:defRPr dirty="0" smtClean="0">
            <a:solidFill>
              <a:srgbClr val="313131"/>
            </a:solidFill>
          </a:defRPr>
        </a:defPPr>
      </a:lstStyle>
    </a:txDef>
  </a:objectDefaults>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2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3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4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5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6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8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9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1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2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7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8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1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w="28575">
          <a:tailEnd type="none"/>
        </a:ln>
      </a:spPr>
      <a:bodyPr/>
      <a:lstStyle/>
      <a:style>
        <a:lnRef idx="1">
          <a:schemeClr val="dk1"/>
        </a:lnRef>
        <a:fillRef idx="0">
          <a:schemeClr val="dk1"/>
        </a:fillRef>
        <a:effectRef idx="0">
          <a:schemeClr val="dk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7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5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38_Timesaver- PowerLibrary - 061909, NL">
  <a:themeElements>
    <a:clrScheme name="Deloitte new">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A1DE"/>
      </a:hlink>
      <a:folHlink>
        <a:srgbClr val="72C7E7"/>
      </a:folHlink>
    </a:clrScheme>
    <a:fontScheme name="模块">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wrap="square" rtlCol="0" anchor="ctr">
        <a:noAutofit/>
      </a:bodyPr>
      <a:lstStyle>
        <a:defPPr algn="ctr">
          <a:defRPr sz="1600" dirty="0" smtClean="0">
            <a:solidFill>
              <a:srgbClr val="002060"/>
            </a:solidFill>
            <a:latin typeface="+mn-ea"/>
          </a:defRPr>
        </a:defPPr>
      </a:lstStyle>
      <a:style>
        <a:lnRef idx="3">
          <a:schemeClr val="lt1"/>
        </a:lnRef>
        <a:fillRef idx="1">
          <a:schemeClr val="accent2"/>
        </a:fillRef>
        <a:effectRef idx="1">
          <a:schemeClr val="accent2"/>
        </a:effectRef>
        <a:fontRef idx="minor">
          <a:schemeClr val="lt1"/>
        </a:fontRef>
      </a:style>
    </a:spDef>
    <a:lnDef>
      <a:spPr>
        <a:ln>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rgbClr val="C00000"/>
        </a:solidFill>
      </a:spPr>
      <a:bodyPr wrap="square" lIns="36000" rIns="36000" rtlCol="0">
        <a:noAutofit/>
      </a:bodyPr>
      <a:lstStyle>
        <a:defPPr>
          <a:defRPr sz="2000" dirty="0"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3.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4.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5.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6.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7.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8.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9.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0.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1.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2.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3.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4.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5.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6.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7.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8.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19.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0.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1.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2.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3.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4.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5.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6.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7.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8.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29.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30.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34409</Words>
  <Application>WPS 演示</Application>
  <PresentationFormat/>
  <Paragraphs>7079</Paragraphs>
  <Slides>100</Slides>
  <Notes>0</Notes>
  <HiddenSlides>0</HiddenSlides>
  <MMClips>0</MMClips>
  <ScaleCrop>false</ScaleCrop>
  <HeadingPairs>
    <vt:vector size="8" baseType="variant">
      <vt:variant>
        <vt:lpstr>已用的字体</vt:lpstr>
      </vt:variant>
      <vt:variant>
        <vt:i4>35</vt:i4>
      </vt:variant>
      <vt:variant>
        <vt:lpstr>主题</vt:lpstr>
      </vt:variant>
      <vt:variant>
        <vt:i4>18</vt:i4>
      </vt:variant>
      <vt:variant>
        <vt:lpstr>嵌入 OLE 服务器</vt:lpstr>
      </vt:variant>
      <vt:variant>
        <vt:i4>59</vt:i4>
      </vt:variant>
      <vt:variant>
        <vt:lpstr>幻灯片标题</vt:lpstr>
      </vt:variant>
      <vt:variant>
        <vt:i4>100</vt:i4>
      </vt:variant>
    </vt:vector>
  </HeadingPairs>
  <TitlesOfParts>
    <vt:vector size="212" baseType="lpstr">
      <vt:lpstr>Arial</vt:lpstr>
      <vt:lpstr>宋体</vt:lpstr>
      <vt:lpstr>Wingdings</vt:lpstr>
      <vt:lpstr>Times New Roman</vt:lpstr>
      <vt:lpstr>Open Sans</vt:lpstr>
      <vt:lpstr>Segoe Print</vt:lpstr>
      <vt:lpstr>微软雅黑</vt:lpstr>
      <vt:lpstr>Wingdings 2</vt:lpstr>
      <vt:lpstr>Arial</vt:lpstr>
      <vt:lpstr>华文细黑</vt:lpstr>
      <vt:lpstr>Verdana</vt:lpstr>
      <vt:lpstr>华文楷体</vt:lpstr>
      <vt:lpstr>Dotum</vt:lpstr>
      <vt:lpstr>Malgun Gothic</vt:lpstr>
      <vt:lpstr>Courier New</vt:lpstr>
      <vt:lpstr>Arial Unicode MS</vt:lpstr>
      <vt:lpstr>HGｺﾞｼｯｸM</vt:lpstr>
      <vt:lpstr>Corbel</vt:lpstr>
      <vt:lpstr>Calibri</vt:lpstr>
      <vt:lpstr>Arial Unicode MS</vt:lpstr>
      <vt:lpstr>HY엽서L</vt:lpstr>
      <vt:lpstr>方正准圆简体</vt:lpstr>
      <vt:lpstr>楷体</vt:lpstr>
      <vt:lpstr>Adobe Garamond Pro Bold</vt:lpstr>
      <vt:lpstr>Garamond</vt:lpstr>
      <vt:lpstr>方正兰亭粗黑简体</vt:lpstr>
      <vt:lpstr>黑体</vt:lpstr>
      <vt:lpstr>Times New Roman</vt:lpstr>
      <vt:lpstr>華康楷書體W3(P)</vt:lpstr>
      <vt:lpstr>Verdana</vt:lpstr>
      <vt:lpstr>Corbel</vt:lpstr>
      <vt:lpstr>Arial monospaced for SAP</vt:lpstr>
      <vt:lpstr>Book Antiqua</vt:lpstr>
      <vt:lpstr>Calibri</vt:lpstr>
      <vt:lpstr>Arial Black</vt:lpstr>
      <vt:lpstr>11_Timesaver- PowerLibrary - 061909, NL</vt:lpstr>
      <vt:lpstr>自定义设计方案</vt:lpstr>
      <vt:lpstr>SC-all</vt:lpstr>
      <vt:lpstr>12_Timesaver- PowerLibrary - 061909, NL</vt:lpstr>
      <vt:lpstr>13_Timesaver- PowerLibrary - 061909, NL</vt:lpstr>
      <vt:lpstr>14_Timesaver- PowerLibrary - 061909, NL</vt:lpstr>
      <vt:lpstr>15_Timesaver- PowerLibrary - 061909, NL</vt:lpstr>
      <vt:lpstr>16_Timesaver- PowerLibrary - 061909, NL</vt:lpstr>
      <vt:lpstr>18_Timesaver- PowerLibrary - 061909, NL</vt:lpstr>
      <vt:lpstr>19_Timesaver- PowerLibrary - 061909, NL</vt:lpstr>
      <vt:lpstr>21_Timesaver- PowerLibrary - 061909, NL</vt:lpstr>
      <vt:lpstr>22_Timesaver- PowerLibrary - 061909, NL</vt:lpstr>
      <vt:lpstr>27_Timesaver- PowerLibrary - 061909, NL</vt:lpstr>
      <vt:lpstr>28_Timesaver- PowerLibrary - 061909, NL</vt:lpstr>
      <vt:lpstr>41_Timesaver- PowerLibrary - 061909, NL</vt:lpstr>
      <vt:lpstr>37_Timesaver- PowerLibrary - 061909, NL</vt:lpstr>
      <vt:lpstr>35_Timesaver- PowerLibrary - 061909, NL</vt:lpstr>
      <vt:lpstr>38_Timesaver- PowerLibrary - 061909, NL</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Excel.Sheet.12</vt:lpstr>
      <vt:lpstr>TCLayout.ActiveDocument.1</vt:lpstr>
      <vt:lpstr>TCLayout.ActiveDocument.1</vt:lpstr>
      <vt:lpstr>TCLayout.ActiveDocument.1</vt:lpstr>
      <vt:lpstr>TCLayout.ActiveDocument.1</vt:lpstr>
      <vt:lpstr>PowerPoint 演示文稿</vt:lpstr>
      <vt:lpstr>项目的背景、目标、工作过程回顾</vt:lpstr>
      <vt:lpstr>本次宣贯内容概要</vt:lpstr>
      <vt:lpstr>经过跨越一个多世纪的努力，我国重回世界第一制造业大国的地位</vt:lpstr>
      <vt:lpstr>从制造大国到制造强国，中国制造的国家战略</vt:lpstr>
      <vt:lpstr>向数字工业时代的创新型制造服务企业转型是某大型集团的历史责任和使命</vt:lpstr>
      <vt:lpstr>面向制造服务业集团的要求，建设统一指挥、协同运作的“集团数字化运营平台”</vt:lpstr>
      <vt:lpstr>面向工业互联网的要求，将某大型集团打造成为能源装备数字工业的中心企业</vt:lpstr>
      <vt:lpstr>通过全局性设计与重构，推动哈电由企业级信息化时代向数字化运营时代转型</vt:lpstr>
      <vt:lpstr>对标企业对某大型集团信息化转型的启示</vt:lpstr>
      <vt:lpstr>本次宣贯内容概要</vt:lpstr>
      <vt:lpstr>某大型集团信息化总体解决方案</vt:lpstr>
      <vt:lpstr>某大型集团未来3-5年的信息化目标</vt:lpstr>
      <vt:lpstr>通过“数字哈电1358计划”总体方案的推进，实现哈电信息化跨越式发展 ——     个核心，   个基础，    大应用</vt:lpstr>
      <vt:lpstr>某大型集团未来3至5年围绕“1358工程”开展信息化应用架构建设</vt:lpstr>
      <vt:lpstr>各应用系统的功能说明（详见附件）</vt:lpstr>
      <vt:lpstr>系统之间的主要集成关系（详见附件）</vt:lpstr>
      <vt:lpstr>【设计要点一】 强化总部和所属企业的信息化联动 </vt:lpstr>
      <vt:lpstr>PowerPoint 演示文稿</vt:lpstr>
      <vt:lpstr>PowerPoint 演示文稿</vt:lpstr>
      <vt:lpstr>PowerPoint 演示文稿</vt:lpstr>
      <vt:lpstr>【设计要点二】 支持从事业部到所属企业的分级管理、分级核算 </vt:lpstr>
      <vt:lpstr>支持从事业部到所属企业的分级管理、分级核算</vt:lpstr>
      <vt:lpstr>项目型生产方案介绍–销售报价管理提供设计到报价的 可视化工作平台，实现设计、生产、成本到销售的协同</vt:lpstr>
      <vt:lpstr>项目型生产方案介绍–销售合同管理支持多种销售模式</vt:lpstr>
      <vt:lpstr>项目型生产方案介绍 – 设计研发管理 CAD/PLM/ERP接口方案 – 工艺和BOM的协同</vt:lpstr>
      <vt:lpstr>项目型生产方案介绍 – 关键物资预采购合理预测 关键物资采购需求，缩短整体生产和交货周期</vt:lpstr>
      <vt:lpstr>项目型生产方案介绍 - 制造订单调拨</vt:lpstr>
      <vt:lpstr>项目型生产方案介绍–装箱及发运管理，实现从装箱需 求确定、装箱单到发运单建立以及发运结果的全面管理</vt:lpstr>
      <vt:lpstr>项目型生产方案介绍–项目成本核算</vt:lpstr>
      <vt:lpstr>【设计要点三】 支持共享服务中心的建立和发展 </vt:lpstr>
      <vt:lpstr>SPORTS方法论下的集团共享服务中心</vt:lpstr>
      <vt:lpstr>支持共享服务中心的建立和发展——集团共享服务中心建设的整体架构</vt:lpstr>
      <vt:lpstr>【设计要点四】 支持企业运营的精益管理 </vt:lpstr>
      <vt:lpstr>支持企业运营的精益管理</vt:lpstr>
      <vt:lpstr>成本管理要素之材料成本管理</vt:lpstr>
      <vt:lpstr>成本管理要素之人工成本</vt:lpstr>
      <vt:lpstr>成本管理要素之费用成本</vt:lpstr>
      <vt:lpstr>成本管理要素之设备成本</vt:lpstr>
      <vt:lpstr>借助信息化手段，提升集团质量管理“下达”的及时性和“上达”的透明度，形成闭环管理</vt:lpstr>
      <vt:lpstr>质量管理在各个业务环节中的管控点-产品生命周期全过程管理</vt:lpstr>
      <vt:lpstr>全流程质量管理提升的抓手：贯穿于整个业务环节的质量追溯</vt:lpstr>
      <vt:lpstr>【设计要点五】 布局中国制造2025 </vt:lpstr>
      <vt:lpstr>布局中国制造2025，哈电面临的两大任务：对外向客户提供智能化产品/服务/解决方案，对内实现自身生产制造能力的智能化升级</vt:lpstr>
      <vt:lpstr>抓住智能化产品升级的速赢点，打造数字化营销服务平台，为哈电打造智能设备和智能化服务创造外在需求</vt:lpstr>
      <vt:lpstr>以电站服务为切入点，倒逼哈电产品的智能化CPS升级</vt:lpstr>
      <vt:lpstr>数字化营销服务平台和智能化产品相结合，支持哈电的制造服务业转型</vt:lpstr>
      <vt:lpstr>通过一体化的营销服务平台为四大事业部提供支撑</vt:lpstr>
      <vt:lpstr>为打造涵盖四大事业部业务一体化的数字化营销服务平台，应遵循以下建设原则</vt:lpstr>
      <vt:lpstr>布局中国制造2025，哈电面临的两大任务：对外向客户提供智能化产品/服务/解决方案，对内实现自身生产制造能力的智能化升级</vt:lpstr>
      <vt:lpstr>以异构、异地设备信息的互联为基础，实现哈电自身生产的智能化改造</vt:lpstr>
      <vt:lpstr>在生产设备互联的基础上，打通各信息系统，实现哈电的智能工段、智能车间，最终走向智能智能工厂和智能制造</vt:lpstr>
      <vt:lpstr>【设计要点六】 提升基础信息的一致性和关联性</vt:lpstr>
      <vt:lpstr>主数据管理的整体策略，结合企业管控模式和主数据特点，实现统一标准、集中管控、专业负责、分级审核</vt:lpstr>
      <vt:lpstr>PowerPoint 演示文稿</vt:lpstr>
      <vt:lpstr>建立总部和所属企业一体、业务和技术协作的主数据管理组织确保主数据相关工作顺利落实</vt:lpstr>
      <vt:lpstr>德勤建议主数据标准规范包含以下方面内容：</vt:lpstr>
      <vt:lpstr>流程是支撑主数据管理执行的基础，流程的设计基于岗位，充分体现管控的要求，并建立与管理流程配套的主数据管理制度，以确保有章可循、有据可依</vt:lpstr>
      <vt:lpstr>建议哈电主数据管理平台需要具备如下关键能力：</vt:lpstr>
      <vt:lpstr>【设计要点七】 实现基础资源的集约和共享</vt:lpstr>
      <vt:lpstr>通过五个“一”工程，实现基础资源的集约和共享</vt:lpstr>
      <vt:lpstr>“一”张网络：所属企业和江北主数据中心的网络优化</vt:lpstr>
      <vt:lpstr>为集团江北主数据中心建立同城灾备数据中心和异地灾备中心</vt:lpstr>
      <vt:lpstr>以虚拟化为基础，从建立标准化云资源池着手，构建快速响应、弹性伸缩私有云</vt:lpstr>
      <vt:lpstr>构建覆盖全面的信息安全管理体系</vt:lpstr>
      <vt:lpstr>本次宣贯内容概要</vt:lpstr>
      <vt:lpstr>某大型集团信息化整体蓝图未来五年实施分三步走</vt:lpstr>
      <vt:lpstr>信息化路线图</vt:lpstr>
      <vt:lpstr>基于系统类型设定项目的建设管理模式</vt:lpstr>
      <vt:lpstr>系统建设策略清单</vt:lpstr>
      <vt:lpstr>本次宣贯内容概要</vt:lpstr>
      <vt:lpstr>某大型集团信息化总体解决方案落地的各个阶段，存在着不同程度的潜在风险</vt:lpstr>
      <vt:lpstr>强化信息化领导力，成立业务变革领导小组，确保协同推进</vt:lpstr>
      <vt:lpstr>PowerPoint 演示文稿</vt:lpstr>
      <vt:lpstr>PowerPoint 演示文稿</vt:lpstr>
      <vt:lpstr>在项目实施中引入关键用户机制</vt:lpstr>
      <vt:lpstr>强化信息化项目立项管理，规范项目立项的建议流程和评审维度</vt:lpstr>
      <vt:lpstr>规范和完善信息化项目群的实施管理体系</vt:lpstr>
      <vt:lpstr>建议某大型集团与战略合作伙伴共同设立项目群管理办公室，充分利用外部资源，解决跨组织、跨项目管理的人员和经验不足问题</vt:lpstr>
      <vt:lpstr>统一需求管理、统一方案管理，确保总体目标不偏离*</vt:lpstr>
      <vt:lpstr>建立全息信息化项目的量化评价体系，确保项目实施效果</vt:lpstr>
      <vt:lpstr>PowerPoint 演示文稿</vt:lpstr>
      <vt:lpstr>本次宣贯内容概要</vt:lpstr>
      <vt:lpstr>成立某大型集团信息化建设的领导和工作组织</vt:lpstr>
      <vt:lpstr>即将开展的重点工作</vt:lpstr>
      <vt:lpstr>附录2：案例分析</vt:lpstr>
      <vt:lpstr>案例1：东方电气集团2007年前面临的信息化挑战</vt:lpstr>
      <vt:lpstr>案例1：东方电气集团的信息化转型策略</vt:lpstr>
      <vt:lpstr>案例1：东方电气集团的信息化转型策略</vt:lpstr>
      <vt:lpstr>PowerPoint 演示文稿</vt:lpstr>
      <vt:lpstr>参考案例1：上海电气管理信息化的统一架构</vt:lpstr>
      <vt:lpstr>案例2：上海电气集团的信息化转型策略</vt:lpstr>
      <vt:lpstr>参考案例1：上海电气临港数字化工厂达到的智能制造能力</vt:lpstr>
      <vt:lpstr>参考案例1：上海电气临港数字化工厂信息化支撑</vt:lpstr>
      <vt:lpstr>案例总结：东方电气计划和上海电气集团信息化转型的经验和教训</vt:lpstr>
      <vt:lpstr>附录2：名词解释</vt:lpstr>
      <vt:lpstr>名词解释</vt:lpstr>
      <vt:lpstr>名词解释</vt:lpstr>
      <vt:lpstr>名词解释</vt:lpstr>
      <vt:lpstr>名词解释</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felixyli@deloitte.com.cn</dc:creator>
  <cp:lastModifiedBy>彻纹</cp:lastModifiedBy>
  <cp:revision>2</cp:revision>
  <dcterms:created xsi:type="dcterms:W3CDTF">2023-09-15T03:27:21Z</dcterms:created>
  <dcterms:modified xsi:type="dcterms:W3CDTF">2023-09-15T03:41:44Z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8EC2C6EED9E948CEAE423CA659BF077D_12</vt:lpwstr>
  </property>
  <property fmtid="{D5CDD505-2E9C-101B-9397-08002B2CF9AE}" pid="3" name="KSOProductBuildVer">
    <vt:lpwstr>2052-11.1.0.14036</vt:lpwstr>
  </property>
</Properties>
</file>