
<file path=[Content_Types].xml><?xml version="1.0" encoding="utf-8"?>
<Types xmlns="http://schemas.openxmlformats.org/package/2006/content-types">
  <Default Extension="png" ContentType="image/png"/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60" r:id="rId5"/>
    <p:sldId id="259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6.xml"/><Relationship Id="rId8" Type="http://schemas.openxmlformats.org/officeDocument/2006/relationships/image" Target="../media/image5.tiff"/><Relationship Id="rId7" Type="http://schemas.openxmlformats.org/officeDocument/2006/relationships/image" Target="../media/image4.tiff"/><Relationship Id="rId6" Type="http://schemas.openxmlformats.org/officeDocument/2006/relationships/image" Target="../media/image3.tiff"/><Relationship Id="rId5" Type="http://schemas.openxmlformats.org/officeDocument/2006/relationships/image" Target="../media/image2.tiff"/><Relationship Id="rId4" Type="http://schemas.openxmlformats.org/officeDocument/2006/relationships/image" Target="../media/image1.png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6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4" Type="http://schemas.openxmlformats.org/officeDocument/2006/relationships/image" Target="../media/image11.tiff"/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image" Target="../media/image8.tif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15.tiff"/><Relationship Id="rId1" Type="http://schemas.openxmlformats.org/officeDocument/2006/relationships/image" Target="../media/image14.tiff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19.png"/><Relationship Id="rId3" Type="http://schemas.openxmlformats.org/officeDocument/2006/relationships/image" Target="../media/image18.tiff"/><Relationship Id="rId2" Type="http://schemas.openxmlformats.org/officeDocument/2006/relationships/image" Target="../media/image17.tiff"/><Relationship Id="rId1" Type="http://schemas.openxmlformats.org/officeDocument/2006/relationships/image" Target="../media/image1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硅片沉积银层</a:t>
            </a:r>
            <a:r>
              <a:rPr lang="en-US" altLang="zh-CN"/>
              <a:t>SEM</a:t>
            </a:r>
            <a:r>
              <a:rPr lang="zh-CN" altLang="en-US"/>
              <a:t>图</a:t>
            </a:r>
            <a:endParaRPr lang="zh-CN" altLang="en-US"/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9828530" y="3779520"/>
            <a:ext cx="183324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预设厚度</a:t>
            </a:r>
            <a:r>
              <a:rPr lang="en-US" altLang="zh-CN"/>
              <a:t>100</a:t>
            </a:r>
            <a:r>
              <a:rPr lang="en-US" altLang="zh-CN"/>
              <a:t>nm</a:t>
            </a:r>
            <a:endParaRPr lang="en-US" altLang="zh-CN"/>
          </a:p>
          <a:p>
            <a:r>
              <a:rPr lang="zh-CN" altLang="en-US"/>
              <a:t>实际厚度</a:t>
            </a:r>
            <a:r>
              <a:rPr lang="en-US" altLang="zh-CN"/>
              <a:t>283nm</a:t>
            </a:r>
            <a:endParaRPr lang="en-US" altLang="zh-CN"/>
          </a:p>
          <a:p>
            <a:r>
              <a:rPr lang="zh-CN" altLang="en-US"/>
              <a:t>工具因子</a:t>
            </a:r>
            <a:r>
              <a:rPr lang="en-US" altLang="zh-CN"/>
              <a:t>2.83</a:t>
            </a:r>
            <a:endParaRPr lang="en-US" altLang="zh-CN"/>
          </a:p>
        </p:txBody>
      </p:sp>
      <p:sp>
        <p:nvSpPr>
          <p:cNvPr id="6" name="文本框 5"/>
          <p:cNvSpPr txBox="1"/>
          <p:nvPr>
            <p:custDataLst>
              <p:tags r:id="rId2"/>
            </p:custDataLst>
          </p:nvPr>
        </p:nvSpPr>
        <p:spPr>
          <a:xfrm>
            <a:off x="6635750" y="3773170"/>
            <a:ext cx="18834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预设厚度</a:t>
            </a:r>
            <a:r>
              <a:rPr lang="en-US" altLang="zh-CN"/>
              <a:t>75</a:t>
            </a:r>
            <a:r>
              <a:rPr lang="en-US" altLang="zh-CN"/>
              <a:t>nm</a:t>
            </a:r>
            <a:endParaRPr lang="en-US" altLang="zh-CN"/>
          </a:p>
          <a:p>
            <a:r>
              <a:rPr lang="zh-CN" altLang="en-US"/>
              <a:t>实际厚度</a:t>
            </a:r>
            <a:r>
              <a:rPr lang="en-US" altLang="zh-CN"/>
              <a:t>172nm</a:t>
            </a:r>
            <a:endParaRPr lang="en-US" altLang="zh-CN"/>
          </a:p>
          <a:p>
            <a:r>
              <a:rPr lang="zh-CN" altLang="en-US"/>
              <a:t>工具因子</a:t>
            </a:r>
            <a:r>
              <a:rPr lang="en-US" altLang="zh-CN"/>
              <a:t>2.29</a:t>
            </a:r>
            <a:endParaRPr lang="en-US" altLang="zh-CN"/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449580" y="3779520"/>
            <a:ext cx="18459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预设厚度</a:t>
            </a:r>
            <a:r>
              <a:rPr lang="en-US" altLang="zh-CN"/>
              <a:t>50nm</a:t>
            </a:r>
            <a:r>
              <a:rPr lang="zh-CN" altLang="en-US"/>
              <a:t>（第一次</a:t>
            </a:r>
            <a:r>
              <a:rPr lang="zh-CN" altLang="en-US"/>
              <a:t>沉积）</a:t>
            </a:r>
            <a:endParaRPr lang="en-US" altLang="zh-CN"/>
          </a:p>
          <a:p>
            <a:r>
              <a:rPr lang="zh-CN" altLang="en-US"/>
              <a:t>实际厚度</a:t>
            </a:r>
            <a:r>
              <a:rPr lang="en-US" altLang="zh-CN"/>
              <a:t>196nm</a:t>
            </a:r>
            <a:endParaRPr lang="en-US" altLang="zh-CN"/>
          </a:p>
          <a:p>
            <a:r>
              <a:rPr lang="zh-CN" altLang="en-US"/>
              <a:t>工具因子</a:t>
            </a:r>
            <a:r>
              <a:rPr lang="en-US" altLang="zh-CN"/>
              <a:t>3.92</a:t>
            </a:r>
            <a:endParaRPr lang="en-US" altLang="zh-CN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/>
              <p:cNvSpPr txBox="1"/>
              <p:nvPr/>
            </p:nvSpPr>
            <p:spPr>
              <a:xfrm>
                <a:off x="758190" y="5410200"/>
                <a:ext cx="9902825" cy="102997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r>
                  <a:rPr lang="zh-CN" altLang="en-US">
                    <a:sym typeface="+mn-ea"/>
                  </a:rPr>
                  <a:t>根据工具因子</a:t>
                </a:r>
                <a:r>
                  <a:rPr lang="en-US" altLang="zh-CN">
                    <a:sym typeface="+mn-ea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zh-CN" altLang="en-US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实际厚度</m:t>
                        </m:r>
                      </m:num>
                      <m:den>
                        <m:r>
                          <a:rPr lang="zh-CN" altLang="en-US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设置厚度</m:t>
                        </m:r>
                      </m:den>
                    </m:f>
                    <m:r>
                      <a:rPr lang="zh-CN" altLang="en-US" i="1">
                        <a:latin typeface="Cambria Math" panose="02040503050406030204" charset="0"/>
                        <a:cs typeface="Cambria Math" panose="02040503050406030204" charset="0"/>
                      </a:rPr>
                      <m:t>计算</m:t>
                    </m:r>
                  </m:oMath>
                </a14:m>
                <a:r>
                  <a:rPr lang="zh-CN" altLang="en-US" i="1">
                    <a:latin typeface="Cambria Math" panose="02040503050406030204" charset="0"/>
                    <a:cs typeface="Cambria Math" panose="02040503050406030204" charset="0"/>
                  </a:rPr>
                  <a:t>，</a:t>
                </a:r>
                <a:endParaRPr lang="zh-CN" altLang="en-US" i="1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r>
                  <a:rPr lang="zh-CN" altLang="en-US">
                    <a:latin typeface="Cambria Math" panose="02040503050406030204" charset="0"/>
                    <a:cs typeface="Cambria Math" panose="02040503050406030204" charset="0"/>
                  </a:rPr>
                  <a:t>四个样品工具因子分别为</a:t>
                </a:r>
                <a:r>
                  <a:rPr lang="en-US">
                    <a:latin typeface="Cambria Math" panose="02040503050406030204" charset="0"/>
                    <a:cs typeface="Cambria Math" panose="02040503050406030204" charset="0"/>
                  </a:rPr>
                  <a:t>3.92</a:t>
                </a:r>
                <a:r>
                  <a:rPr lang="zh-CN" altLang="en-US">
                    <a:latin typeface="Cambria Math" panose="02040503050406030204" charset="0"/>
                    <a:cs typeface="Cambria Math" panose="02040503050406030204" charset="0"/>
                  </a:rPr>
                  <a:t>、</a:t>
                </a:r>
                <a:r>
                  <a:rPr lang="en-US" altLang="zh-CN">
                    <a:latin typeface="Cambria Math" panose="02040503050406030204" charset="0"/>
                    <a:cs typeface="Cambria Math" panose="02040503050406030204" charset="0"/>
                  </a:rPr>
                  <a:t>2.72</a:t>
                </a:r>
                <a:r>
                  <a:rPr lang="zh-CN" altLang="en-US">
                    <a:latin typeface="Cambria Math" panose="02040503050406030204" charset="0"/>
                    <a:cs typeface="Cambria Math" panose="02040503050406030204" charset="0"/>
                  </a:rPr>
                  <a:t>、</a:t>
                </a:r>
                <a:r>
                  <a:rPr lang="en-US" altLang="zh-CN">
                    <a:latin typeface="Cambria Math" panose="02040503050406030204" charset="0"/>
                    <a:cs typeface="Cambria Math" panose="02040503050406030204" charset="0"/>
                  </a:rPr>
                  <a:t>2.29</a:t>
                </a:r>
                <a:r>
                  <a:rPr lang="zh-CN" altLang="en-US">
                    <a:latin typeface="Cambria Math" panose="02040503050406030204" charset="0"/>
                    <a:cs typeface="Cambria Math" panose="02040503050406030204" charset="0"/>
                  </a:rPr>
                  <a:t>、</a:t>
                </a:r>
                <a:r>
                  <a:rPr lang="en-US" altLang="zh-CN">
                    <a:latin typeface="Cambria Math" panose="02040503050406030204" charset="0"/>
                    <a:cs typeface="Cambria Math" panose="02040503050406030204" charset="0"/>
                  </a:rPr>
                  <a:t>2.83 </a:t>
                </a:r>
                <a:r>
                  <a:rPr lang="zh-CN" altLang="en-US">
                    <a:latin typeface="Cambria Math" panose="02040503050406030204" charset="0"/>
                    <a:cs typeface="Cambria Math" panose="02040503050406030204" charset="0"/>
                  </a:rPr>
                  <a:t>平均工具因子</a:t>
                </a:r>
                <a:r>
                  <a:rPr lang="en-US" altLang="zh-CN">
                    <a:highlight>
                      <a:srgbClr val="FFFF00"/>
                    </a:highlight>
                    <a:latin typeface="Cambria Math" panose="02040503050406030204" charset="0"/>
                    <a:cs typeface="Cambria Math" panose="02040503050406030204" charset="0"/>
                  </a:rPr>
                  <a:t>2.94</a:t>
                </a:r>
                <a:endParaRPr lang="en-US" altLang="zh-CN"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r>
                  <a:rPr lang="zh-CN" altLang="en-US">
                    <a:latin typeface="Cambria Math" panose="02040503050406030204" charset="0"/>
                    <a:cs typeface="Cambria Math" panose="02040503050406030204" charset="0"/>
                  </a:rPr>
                  <a:t>舍去第一次沉积数据</a:t>
                </a:r>
                <a:r>
                  <a:rPr lang="zh-CN" altLang="en-US">
                    <a:solidFill>
                      <a:srgbClr val="FF0000"/>
                    </a:solidFill>
                    <a:latin typeface="Cambria Math" panose="02040503050406030204" charset="0"/>
                    <a:cs typeface="Cambria Math" panose="02040503050406030204" charset="0"/>
                  </a:rPr>
                  <a:t>平均工具因子</a:t>
                </a:r>
                <a:r>
                  <a:rPr lang="en-US" altLang="zh-CN">
                    <a:highlight>
                      <a:srgbClr val="FFFF00"/>
                    </a:highlight>
                    <a:latin typeface="Cambria Math" panose="02040503050406030204" charset="0"/>
                    <a:cs typeface="Cambria Math" panose="02040503050406030204" charset="0"/>
                  </a:rPr>
                  <a:t>2.65</a:t>
                </a:r>
                <a:endParaRPr lang="en-US" altLang="zh-CN">
                  <a:highlight>
                    <a:srgbClr val="FFFF00"/>
                  </a:highlight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endParaRPr lang="en-US" altLang="zh-CN" i="1">
                  <a:highlight>
                    <a:srgbClr val="FFFF00"/>
                  </a:highlight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endParaRPr lang="zh-CN" altLang="en-US" i="1">
                  <a:highlight>
                    <a:srgbClr val="FFFF00"/>
                  </a:highlight>
                  <a:latin typeface="Cambria Math" panose="02040503050406030204" charset="0"/>
                  <a:cs typeface="Cambria Math" panose="02040503050406030204" charset="0"/>
                </a:endParaRPr>
              </a:p>
              <a:p>
                <a:endParaRPr lang="zh-CN" altLang="en-US"/>
              </a:p>
            </p:txBody>
          </p:sp>
        </mc:Choice>
        <mc:Fallback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90" y="5410200"/>
                <a:ext cx="9902825" cy="1029970"/>
              </a:xfrm>
              <a:prstGeom prst="rect">
                <a:avLst/>
              </a:prstGeom>
              <a:blipFill rotWithShape="1">
                <a:blip r:embed="rId4"/>
                <a:stretch>
                  <a:fillRect b="-802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 descr="3-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7925" y="1765300"/>
            <a:ext cx="2452370" cy="1838960"/>
          </a:xfrm>
          <a:prstGeom prst="rect">
            <a:avLst/>
          </a:prstGeom>
        </p:spPr>
      </p:pic>
      <p:pic>
        <p:nvPicPr>
          <p:cNvPr id="5" name="图片 4" descr="4-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64650" y="1765300"/>
            <a:ext cx="2495550" cy="187198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453765" y="3773170"/>
            <a:ext cx="1824355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预设厚度</a:t>
            </a:r>
            <a:r>
              <a:rPr lang="en-US" altLang="zh-CN">
                <a:sym typeface="+mn-ea"/>
              </a:rPr>
              <a:t>50nm</a:t>
            </a:r>
            <a:r>
              <a:rPr lang="zh-CN" altLang="en-US">
                <a:sym typeface="+mn-ea"/>
              </a:rPr>
              <a:t>（第二次</a:t>
            </a:r>
            <a:r>
              <a:rPr lang="zh-CN" altLang="en-US">
                <a:sym typeface="+mn-ea"/>
              </a:rPr>
              <a:t>沉积）</a:t>
            </a:r>
            <a:endParaRPr lang="en-US" altLang="zh-CN"/>
          </a:p>
          <a:p>
            <a:r>
              <a:rPr lang="zh-CN" altLang="en-US">
                <a:sym typeface="+mn-ea"/>
              </a:rPr>
              <a:t>实际厚度</a:t>
            </a:r>
            <a:r>
              <a:rPr lang="en-US" altLang="zh-CN">
                <a:sym typeface="+mn-ea"/>
              </a:rPr>
              <a:t>136nm</a:t>
            </a:r>
            <a:endParaRPr lang="en-US" altLang="zh-CN"/>
          </a:p>
          <a:p>
            <a:r>
              <a:rPr lang="zh-CN" altLang="en-US">
                <a:sym typeface="+mn-ea"/>
              </a:rPr>
              <a:t>工具因子</a:t>
            </a:r>
            <a:r>
              <a:rPr lang="en-US" altLang="zh-CN">
                <a:sym typeface="+mn-ea"/>
              </a:rPr>
              <a:t>2.72</a:t>
            </a:r>
            <a:endParaRPr lang="en-US" altLang="zh-CN">
              <a:sym typeface="+mn-ea"/>
            </a:endParaRPr>
          </a:p>
        </p:txBody>
      </p:sp>
      <p:pic>
        <p:nvPicPr>
          <p:cNvPr id="9" name="图片 8" descr="1-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6375" y="1772285"/>
            <a:ext cx="2560320" cy="1920875"/>
          </a:xfrm>
          <a:prstGeom prst="rect">
            <a:avLst/>
          </a:prstGeom>
        </p:spPr>
      </p:pic>
      <p:pic>
        <p:nvPicPr>
          <p:cNvPr id="14" name="图片 13" descr="2-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22295" y="1771650"/>
            <a:ext cx="2560955" cy="192151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9393555" y="4889500"/>
            <a:ext cx="2319020" cy="17329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rgbClr val="FF0000"/>
                </a:solidFill>
              </a:rPr>
              <a:t>镀膜真空：</a:t>
            </a:r>
            <a:r>
              <a:rPr lang="en-US" altLang="zh-CN">
                <a:solidFill>
                  <a:srgbClr val="FF0000"/>
                </a:solidFill>
              </a:rPr>
              <a:t>1.0pa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测试时间：</a:t>
            </a:r>
            <a:r>
              <a:rPr lang="en-US" altLang="zh-CN">
                <a:solidFill>
                  <a:srgbClr val="FF0000"/>
                </a:solidFill>
              </a:rPr>
              <a:t>30</a:t>
            </a:r>
            <a:r>
              <a:rPr lang="en-US" altLang="zh-CN">
                <a:solidFill>
                  <a:srgbClr val="FF0000"/>
                </a:solidFill>
              </a:rPr>
              <a:t>s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测试电流：</a:t>
            </a:r>
            <a:r>
              <a:rPr lang="en-US" altLang="zh-CN">
                <a:solidFill>
                  <a:srgbClr val="FF0000"/>
                </a:solidFill>
              </a:rPr>
              <a:t>300</a:t>
            </a:r>
            <a:r>
              <a:rPr lang="en-US" altLang="zh-CN">
                <a:solidFill>
                  <a:srgbClr val="FF0000"/>
                </a:solidFill>
              </a:rPr>
              <a:t>mA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镀膜电流：</a:t>
            </a:r>
            <a:r>
              <a:rPr lang="en-US" altLang="zh-CN">
                <a:solidFill>
                  <a:srgbClr val="FF0000"/>
                </a:solidFill>
              </a:rPr>
              <a:t>150</a:t>
            </a:r>
            <a:r>
              <a:rPr lang="en-US" altLang="zh-CN">
                <a:solidFill>
                  <a:srgbClr val="FF0000"/>
                </a:solidFill>
              </a:rPr>
              <a:t>mA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转速：</a:t>
            </a:r>
            <a:r>
              <a:rPr lang="en-US" altLang="zh-CN">
                <a:solidFill>
                  <a:srgbClr val="FF0000"/>
                </a:solidFill>
              </a:rPr>
              <a:t>3r/</a:t>
            </a:r>
            <a:r>
              <a:rPr lang="en-US" altLang="zh-CN">
                <a:solidFill>
                  <a:srgbClr val="FF0000"/>
                </a:solidFill>
              </a:rPr>
              <a:t>min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</a:rPr>
              <a:t>工具因子：</a:t>
            </a:r>
            <a:r>
              <a:rPr lang="en-US" altLang="zh-CN">
                <a:solidFill>
                  <a:srgbClr val="FF0000"/>
                </a:solidFill>
              </a:rPr>
              <a:t>1</a:t>
            </a:r>
            <a:endParaRPr lang="en-US" altLang="zh-CN">
              <a:solidFill>
                <a:srgbClr val="FF0000"/>
              </a:solidFill>
            </a:endParaRPr>
          </a:p>
          <a:p>
            <a:endParaRPr lang="en-US" altLang="zh-CN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线性分析</a:t>
            </a:r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7905" y="1665605"/>
            <a:ext cx="4073525" cy="311912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780" y="1513840"/>
            <a:ext cx="4073525" cy="311912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579370" y="5136515"/>
            <a:ext cx="609600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根据所得数据所作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线性回归分析</a:t>
            </a:r>
            <a:r>
              <a:rPr lang="zh-CN" altLang="en-US">
                <a:sym typeface="+mn-ea"/>
              </a:rPr>
              <a:t>得出实际厚度</a:t>
            </a:r>
            <a:r>
              <a:rPr lang="en-US" altLang="zh-CN">
                <a:sym typeface="+mn-ea"/>
              </a:rPr>
              <a:t>Y</a:t>
            </a:r>
            <a:r>
              <a:rPr lang="zh-CN" altLang="en-US">
                <a:sym typeface="+mn-ea"/>
              </a:rPr>
              <a:t>与预设厚度线性关系为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Y=2.94X-23.5</a:t>
            </a:r>
            <a:r>
              <a:rPr lang="zh-CN" altLang="en-US">
                <a:sym typeface="+mn-ea"/>
              </a:rPr>
              <a:t>，斜率为</a:t>
            </a:r>
            <a:r>
              <a:rPr lang="en-US" altLang="zh-CN">
                <a:highlight>
                  <a:srgbClr val="FFFF00"/>
                </a:highlight>
                <a:sym typeface="+mn-ea"/>
              </a:rPr>
              <a:t>2.94</a:t>
            </a:r>
            <a:endParaRPr lang="en-US" altLang="zh-CN">
              <a:highlight>
                <a:srgbClr val="FFFF00"/>
              </a:highlight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13150" y="329635"/>
            <a:ext cx="10969200" cy="705600"/>
          </a:xfrm>
        </p:spPr>
        <p:txBody>
          <a:bodyPr/>
          <a:p>
            <a:r>
              <a:rPr lang="zh-CN" altLang="en-US"/>
              <a:t>测试银层沉积</a:t>
            </a:r>
            <a:r>
              <a:rPr lang="zh-CN" altLang="en-US"/>
              <a:t>一致性</a:t>
            </a:r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61340" y="1289685"/>
            <a:ext cx="1050417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实验目的：检验设备沉积均一性，判断印象因素：温度和管道清洗的</a:t>
            </a:r>
            <a:r>
              <a:rPr lang="zh-CN" altLang="en-US"/>
              <a:t>关系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实验方法：增加清洗管道次数，并以相同参数，重复沉积，拍</a:t>
            </a:r>
            <a:r>
              <a:rPr lang="en-US" altLang="zh-CN"/>
              <a:t>sem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实验过程：沉积前增加清洗管道次数为</a:t>
            </a:r>
            <a:r>
              <a:rPr lang="en-US" altLang="zh-CN"/>
              <a:t>5</a:t>
            </a:r>
            <a:r>
              <a:rPr lang="zh-CN" altLang="en-US"/>
              <a:t>次，预设沉积厚度</a:t>
            </a:r>
            <a:r>
              <a:rPr lang="en-US" altLang="zh-CN"/>
              <a:t>50nm</a:t>
            </a:r>
            <a:r>
              <a:rPr lang="zh-CN" altLang="en-US"/>
              <a:t>，</a:t>
            </a:r>
            <a:r>
              <a:rPr lang="zh-CN" altLang="en-US"/>
              <a:t>六次沉积，并拍摄</a:t>
            </a:r>
            <a:r>
              <a:rPr lang="en-US" altLang="zh-CN"/>
              <a:t>sem</a:t>
            </a:r>
            <a:r>
              <a:rPr lang="zh-CN" altLang="en-US"/>
              <a:t>，</a:t>
            </a:r>
            <a:r>
              <a:rPr lang="zh-CN" altLang="en-US"/>
              <a:t>分析结果</a:t>
            </a:r>
            <a:endParaRPr lang="zh-CN" altLang="en-US"/>
          </a:p>
          <a:p>
            <a:endParaRPr lang="zh-CN" altLang="en-US"/>
          </a:p>
          <a:p>
            <a:r>
              <a:rPr lang="zh-CN" altLang="en-US"/>
              <a:t>实验结果：六次沉积</a:t>
            </a:r>
            <a:r>
              <a:rPr lang="en-US" altLang="zh-CN"/>
              <a:t>sem</a:t>
            </a:r>
            <a:r>
              <a:rPr lang="zh-CN" altLang="en-US"/>
              <a:t>测量厚度</a:t>
            </a:r>
            <a:r>
              <a:rPr lang="zh-CN" altLang="en-US"/>
              <a:t>分别为：</a:t>
            </a:r>
            <a:r>
              <a:rPr lang="en-US" altLang="zh-CN"/>
              <a:t>156nm 151nm 155nm 143nm 197nm 156nm </a:t>
            </a:r>
            <a:endParaRPr lang="en-US" altLang="zh-CN"/>
          </a:p>
          <a:p>
            <a:r>
              <a:rPr lang="zh-CN" altLang="en-US"/>
              <a:t>第五次沉积厚度异常过厚，其他沉积样品厚度比较统一，</a:t>
            </a:r>
            <a:r>
              <a:rPr lang="zh-CN" altLang="en-US">
                <a:solidFill>
                  <a:srgbClr val="FF0000"/>
                </a:solidFill>
              </a:rPr>
              <a:t>除去第五次样品</a:t>
            </a:r>
            <a:r>
              <a:rPr lang="zh-CN" altLang="en-US"/>
              <a:t>，</a:t>
            </a:r>
            <a:r>
              <a:rPr lang="zh-CN" altLang="en-US">
                <a:highlight>
                  <a:srgbClr val="FFFF00"/>
                </a:highlight>
              </a:rPr>
              <a:t>平均厚度</a:t>
            </a:r>
            <a:r>
              <a:rPr lang="en-US" altLang="zh-CN">
                <a:highlight>
                  <a:srgbClr val="FFFF00"/>
                </a:highlight>
              </a:rPr>
              <a:t>152.2nm </a:t>
            </a:r>
            <a:r>
              <a:rPr lang="zh-CN" altLang="en-US">
                <a:highlight>
                  <a:srgbClr val="FFFF00"/>
                </a:highlight>
              </a:rPr>
              <a:t>，平均工具因子</a:t>
            </a:r>
            <a:r>
              <a:rPr lang="en-US" altLang="zh-CN">
                <a:highlight>
                  <a:srgbClr val="FFFF00"/>
                </a:highlight>
              </a:rPr>
              <a:t>3.044  </a:t>
            </a:r>
            <a:endParaRPr lang="en-US" altLang="zh-CN">
              <a:highlight>
                <a:srgbClr val="FFFF00"/>
              </a:highlight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821545" y="4572635"/>
            <a:ext cx="227520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rgbClr val="FF0000"/>
                </a:solidFill>
                <a:sym typeface="+mn-ea"/>
              </a:rPr>
              <a:t>清洗管道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5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次</a:t>
            </a:r>
            <a:endParaRPr lang="zh-CN" altLang="en-US">
              <a:solidFill>
                <a:srgbClr val="FF0000"/>
              </a:solidFill>
              <a:sym typeface="+mn-ea"/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镀膜真空：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1.0pa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测试时间：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30s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测试电流：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300mA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镀膜电流：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150mA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转速：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3r/min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工具因子：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</a:t>
            </a:r>
            <a:endParaRPr lang="en-US" altLang="zh-CN">
              <a:solidFill>
                <a:srgbClr val="FF0000"/>
              </a:solidFill>
              <a:sym typeface="+mn-ea"/>
            </a:endParaRPr>
          </a:p>
        </p:txBody>
      </p:sp>
      <p:graphicFrame>
        <p:nvGraphicFramePr>
          <p:cNvPr id="6" name="表格 5"/>
          <p:cNvGraphicFramePr/>
          <p:nvPr/>
        </p:nvGraphicFramePr>
        <p:xfrm>
          <a:off x="513080" y="4283710"/>
          <a:ext cx="8529955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8565"/>
                <a:gridCol w="1218565"/>
                <a:gridCol w="1218565"/>
                <a:gridCol w="1218565"/>
                <a:gridCol w="1218565"/>
                <a:gridCol w="1218565"/>
                <a:gridCol w="12185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顺序数（</a:t>
                      </a:r>
                      <a:r>
                        <a:rPr lang="zh-CN" altLang="en-US"/>
                        <a:t>次）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2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4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5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6</a:t>
                      </a:r>
                      <a:endParaRPr lang="en-US" altLang="zh-CN"/>
                    </a:p>
                  </a:txBody>
                  <a:tcPr anchor="ctr" anchorCtr="0"/>
                </a:tc>
              </a:tr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厚度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156</a:t>
                      </a:r>
                      <a:r>
                        <a:rPr lang="en-US" altLang="zh-CN"/>
                        <a:t>nm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151</a:t>
                      </a:r>
                      <a:r>
                        <a:rPr lang="en-US" altLang="zh-CN"/>
                        <a:t>nm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155</a:t>
                      </a:r>
                      <a:r>
                        <a:rPr lang="en-US" altLang="zh-CN"/>
                        <a:t>nm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143</a:t>
                      </a:r>
                      <a:r>
                        <a:rPr lang="en-US" altLang="zh-CN"/>
                        <a:t>nm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197</a:t>
                      </a:r>
                      <a:r>
                        <a:rPr lang="en-US" altLang="zh-CN"/>
                        <a:t>nm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156</a:t>
                      </a:r>
                      <a:r>
                        <a:rPr lang="en-US" altLang="zh-CN"/>
                        <a:t>nm</a:t>
                      </a:r>
                      <a:endParaRPr lang="en-US" altLang="zh-CN"/>
                    </a:p>
                  </a:txBody>
                  <a:tcPr anchor="ctr" anchorCtr="0"/>
                </a:tc>
              </a:tr>
            </a:tbl>
          </a:graphicData>
        </a:graphic>
      </p:graphicFrame>
      <p:graphicFrame>
        <p:nvGraphicFramePr>
          <p:cNvPr id="7" name="表格 6"/>
          <p:cNvGraphicFramePr/>
          <p:nvPr/>
        </p:nvGraphicFramePr>
        <p:xfrm>
          <a:off x="513080" y="5304790"/>
          <a:ext cx="8533765" cy="38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8565"/>
                <a:gridCol w="1218565"/>
                <a:gridCol w="1218565"/>
                <a:gridCol w="1218565"/>
                <a:gridCol w="1218565"/>
                <a:gridCol w="1218565"/>
                <a:gridCol w="1218565"/>
              </a:tblGrid>
              <a:tr h="38100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/>
                        <a:t>工具因子</a:t>
                      </a:r>
                      <a:endParaRPr lang="zh-CN" altLang="en-US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3.12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3.02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3.1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2.86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3.94</a:t>
                      </a:r>
                      <a:endParaRPr lang="en-US" altLang="zh-CN"/>
                    </a:p>
                  </a:txBody>
                  <a:tcPr anchor="ctr" anchorCtr="0"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en-US" altLang="zh-CN"/>
                        <a:t>3.12</a:t>
                      </a:r>
                      <a:endParaRPr lang="en-US" altLang="zh-CN"/>
                    </a:p>
                  </a:txBody>
                  <a:tcPr anchor="ctr" anchorCtr="0"/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2166620" y="5817870"/>
            <a:ext cx="434657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rgbClr val="FF0000"/>
                </a:solidFill>
                <a:sym typeface="+mn-ea"/>
              </a:rPr>
              <a:t>平均厚度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152.2nm </a:t>
            </a:r>
            <a:endParaRPr lang="en-US" altLang="zh-CN">
              <a:solidFill>
                <a:srgbClr val="FF0000"/>
              </a:solidFill>
              <a:sym typeface="+mn-ea"/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平均工具因子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3.044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（除去第五次样品）</a:t>
            </a:r>
            <a:endParaRPr lang="zh-CN" altLang="en-US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测试银层沉积</a:t>
            </a:r>
            <a:r>
              <a:rPr lang="zh-CN" altLang="en-US"/>
              <a:t>一致性</a:t>
            </a:r>
            <a:endParaRPr lang="zh-CN" altLang="en-US"/>
          </a:p>
        </p:txBody>
      </p:sp>
      <p:pic>
        <p:nvPicPr>
          <p:cNvPr id="3" name="图片 2" descr="1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3380" y="1431925"/>
            <a:ext cx="3070860" cy="2303145"/>
          </a:xfrm>
          <a:prstGeom prst="rect">
            <a:avLst/>
          </a:prstGeom>
        </p:spPr>
      </p:pic>
      <p:pic>
        <p:nvPicPr>
          <p:cNvPr id="4" name="图片 3" descr="2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805" y="1431925"/>
            <a:ext cx="3070225" cy="2303145"/>
          </a:xfrm>
          <a:prstGeom prst="rect">
            <a:avLst/>
          </a:prstGeom>
        </p:spPr>
      </p:pic>
      <p:pic>
        <p:nvPicPr>
          <p:cNvPr id="5" name="图片 4" descr="3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230" y="1431925"/>
            <a:ext cx="3066415" cy="2299970"/>
          </a:xfrm>
          <a:prstGeom prst="rect">
            <a:avLst/>
          </a:prstGeom>
        </p:spPr>
      </p:pic>
      <p:pic>
        <p:nvPicPr>
          <p:cNvPr id="6" name="图片 5" descr="4-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80" y="3798570"/>
            <a:ext cx="3070860" cy="2303145"/>
          </a:xfrm>
          <a:prstGeom prst="rect">
            <a:avLst/>
          </a:prstGeom>
        </p:spPr>
      </p:pic>
      <p:pic>
        <p:nvPicPr>
          <p:cNvPr id="7" name="图片 6" descr="5-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9805" y="3795395"/>
            <a:ext cx="3070225" cy="2302510"/>
          </a:xfrm>
          <a:prstGeom prst="rect">
            <a:avLst/>
          </a:prstGeom>
        </p:spPr>
      </p:pic>
      <p:pic>
        <p:nvPicPr>
          <p:cNvPr id="8" name="图片 7" descr="6-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6230" y="3795395"/>
            <a:ext cx="3069590" cy="230251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73380" y="1431925"/>
            <a:ext cx="568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1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666865" y="3798570"/>
            <a:ext cx="568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6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3519805" y="3795395"/>
            <a:ext cx="568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5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373380" y="3798570"/>
            <a:ext cx="568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4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666230" y="1444625"/>
            <a:ext cx="568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3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519170" y="1444625"/>
            <a:ext cx="568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chemeClr val="bg1"/>
                </a:solidFill>
              </a:rPr>
              <a:t>2</a:t>
            </a:r>
            <a:endParaRPr lang="en-US" altLang="zh-CN">
              <a:solidFill>
                <a:schemeClr val="bg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9822815" y="4528185"/>
            <a:ext cx="2369185" cy="20300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rgbClr val="FF0000"/>
                </a:solidFill>
                <a:sym typeface="+mn-ea"/>
              </a:rPr>
              <a:t>清洗管道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5</a:t>
            </a:r>
            <a:r>
              <a:rPr lang="zh-CN" altLang="en-US">
                <a:solidFill>
                  <a:srgbClr val="FF0000"/>
                </a:solidFill>
                <a:sym typeface="+mn-ea"/>
              </a:rPr>
              <a:t>次</a:t>
            </a:r>
            <a:endParaRPr lang="zh-CN" altLang="en-US">
              <a:solidFill>
                <a:srgbClr val="FF0000"/>
              </a:solidFill>
              <a:sym typeface="+mn-ea"/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镀膜真空：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1.0pa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测试时间：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30s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测试电流：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300mA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镀膜电流：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150mA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转速：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3r/min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工具因子：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</a:t>
            </a:r>
            <a:endParaRPr lang="en-US" altLang="zh-CN">
              <a:solidFill>
                <a:srgbClr val="FF0000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933575" y="2019935"/>
            <a:ext cx="771080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除去两次异常结果</a:t>
            </a:r>
            <a:r>
              <a:rPr lang="en-US" altLang="zh-CN"/>
              <a:t> </a:t>
            </a:r>
            <a:r>
              <a:rPr lang="zh-CN" altLang="en-US"/>
              <a:t>其余八次工具因子（</a:t>
            </a:r>
            <a:r>
              <a:rPr lang="en-US" altLang="zh-CN"/>
              <a:t>2.72+2.29+2.83+3.12+3.02+3.1+2.86+3.12</a:t>
            </a:r>
            <a:r>
              <a:rPr lang="zh-CN" altLang="en-US"/>
              <a:t>）</a:t>
            </a:r>
            <a:r>
              <a:rPr lang="en-US" altLang="zh-CN"/>
              <a:t>/8=2.8825</a:t>
            </a:r>
            <a:endParaRPr lang="en-US" altLang="zh-CN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验证</a:t>
            </a:r>
            <a:r>
              <a:rPr lang="zh-CN" altLang="en-US"/>
              <a:t>沉积厚度</a:t>
            </a:r>
            <a:endParaRPr lang="zh-CN" altLang="en-US"/>
          </a:p>
        </p:txBody>
      </p:sp>
      <p:pic>
        <p:nvPicPr>
          <p:cNvPr id="4" name="图片 3" descr="1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0745" y="1612265"/>
            <a:ext cx="3592195" cy="2694940"/>
          </a:xfrm>
          <a:prstGeom prst="rect">
            <a:avLst/>
          </a:prstGeom>
        </p:spPr>
      </p:pic>
      <p:pic>
        <p:nvPicPr>
          <p:cNvPr id="5" name="图片 4" descr="2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885" y="1607185"/>
            <a:ext cx="3611245" cy="270891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957310" y="4622800"/>
            <a:ext cx="2445385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rgbClr val="FF0000"/>
                </a:solidFill>
                <a:sym typeface="+mn-ea"/>
              </a:rPr>
              <a:t>镀膜真空：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1.0pa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测试时间：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30s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测试电流：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300mA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镀膜电流：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150mA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转速：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3r/min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工具因子：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2.88</a:t>
            </a:r>
            <a:endParaRPr lang="en-US" altLang="zh-CN">
              <a:solidFill>
                <a:srgbClr val="FF0000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470025" y="4461510"/>
            <a:ext cx="25603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第一次沉积</a:t>
            </a:r>
            <a:endParaRPr lang="zh-CN" altLang="en-US"/>
          </a:p>
          <a:p>
            <a:r>
              <a:rPr lang="en-US" altLang="zh-CN"/>
              <a:t>sem</a:t>
            </a:r>
            <a:r>
              <a:rPr lang="zh-CN" altLang="en-US"/>
              <a:t>测量厚度</a:t>
            </a:r>
            <a:r>
              <a:rPr lang="en-US" altLang="zh-CN"/>
              <a:t>85.5</a:t>
            </a:r>
            <a:r>
              <a:rPr lang="en-US" altLang="zh-CN"/>
              <a:t>nm</a:t>
            </a:r>
            <a:endParaRPr lang="en-US" altLang="zh-CN"/>
          </a:p>
        </p:txBody>
      </p:sp>
      <p:sp>
        <p:nvSpPr>
          <p:cNvPr id="8" name="文本框 7"/>
          <p:cNvSpPr txBox="1"/>
          <p:nvPr/>
        </p:nvSpPr>
        <p:spPr>
          <a:xfrm>
            <a:off x="5576570" y="4461510"/>
            <a:ext cx="2528570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第</a:t>
            </a:r>
            <a:r>
              <a:rPr lang="zh-CN" altLang="en-US">
                <a:sym typeface="+mn-ea"/>
              </a:rPr>
              <a:t>二次沉积</a:t>
            </a:r>
            <a:endParaRPr lang="zh-CN" altLang="en-US"/>
          </a:p>
          <a:p>
            <a:r>
              <a:rPr lang="en-US" altLang="zh-CN">
                <a:sym typeface="+mn-ea"/>
              </a:rPr>
              <a:t>sem</a:t>
            </a:r>
            <a:r>
              <a:rPr lang="zh-CN" altLang="en-US">
                <a:sym typeface="+mn-ea"/>
              </a:rPr>
              <a:t>测量厚度</a:t>
            </a:r>
            <a:r>
              <a:rPr lang="en-US" altLang="zh-CN">
                <a:sym typeface="+mn-ea"/>
              </a:rPr>
              <a:t>48.6nm</a:t>
            </a:r>
            <a:endParaRPr lang="en-US" altLang="zh-CN"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991995" y="5339080"/>
            <a:ext cx="5466715" cy="9925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chemeClr val="tx1"/>
                </a:solidFill>
                <a:sym typeface="+mn-ea"/>
              </a:rPr>
              <a:t>预设厚度</a:t>
            </a:r>
            <a:r>
              <a:rPr lang="en-US" altLang="zh-CN">
                <a:solidFill>
                  <a:schemeClr val="tx1"/>
                </a:solidFill>
                <a:sym typeface="+mn-ea"/>
              </a:rPr>
              <a:t>50nm</a:t>
            </a:r>
            <a:endParaRPr lang="zh-CN" altLang="en-US">
              <a:solidFill>
                <a:schemeClr val="tx1"/>
              </a:solidFill>
              <a:sym typeface="+mn-ea"/>
            </a:endParaRPr>
          </a:p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第一次沉积与预设厚度差</a:t>
            </a:r>
            <a:r>
              <a:rPr lang="en-US" altLang="zh-CN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35.5nm</a:t>
            </a:r>
            <a:endParaRPr lang="en-US" altLang="zh-CN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zh-CN" altLang="en-US">
                <a:solidFill>
                  <a:schemeClr val="tx1"/>
                </a:solidFill>
                <a:highlight>
                  <a:srgbClr val="FFFF00"/>
                </a:highlight>
              </a:rPr>
              <a:t>第二次沉积与预设厚度差</a:t>
            </a:r>
            <a:r>
              <a:rPr lang="en-US" altLang="zh-CN">
                <a:solidFill>
                  <a:schemeClr val="tx1"/>
                </a:solidFill>
                <a:highlight>
                  <a:srgbClr val="FFFF00"/>
                </a:highlight>
              </a:rPr>
              <a:t>1.4nm</a:t>
            </a:r>
            <a:endParaRPr lang="en-US" altLang="zh-CN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" name="图片 7" descr="3-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14895" y="1379220"/>
            <a:ext cx="2924175" cy="21926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>
                <a:sym typeface="+mn-ea"/>
              </a:rPr>
              <a:t>验证沉积厚度</a:t>
            </a:r>
            <a:endParaRPr lang="zh-CN" altLang="en-US"/>
          </a:p>
        </p:txBody>
      </p:sp>
      <p:pic>
        <p:nvPicPr>
          <p:cNvPr id="3" name="图片 2" descr="1-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815" y="1379220"/>
            <a:ext cx="2894965" cy="2171065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732790" y="3609975"/>
            <a:ext cx="271399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预设</a:t>
            </a:r>
            <a:r>
              <a:rPr lang="en-US" altLang="zh-CN"/>
              <a:t>50nm </a:t>
            </a:r>
            <a:endParaRPr lang="en-US" altLang="zh-CN"/>
          </a:p>
          <a:p>
            <a:r>
              <a:rPr lang="zh-CN" altLang="en-US"/>
              <a:t>第二次</a:t>
            </a:r>
            <a:r>
              <a:rPr lang="zh-CN" altLang="en-US"/>
              <a:t>沉积</a:t>
            </a:r>
            <a:endParaRPr lang="zh-CN" altLang="en-US"/>
          </a:p>
          <a:p>
            <a:r>
              <a:rPr lang="zh-CN" altLang="en-US"/>
              <a:t>测量厚度</a:t>
            </a:r>
            <a:r>
              <a:rPr lang="en-US" altLang="zh-CN"/>
              <a:t>68.5</a:t>
            </a:r>
            <a:r>
              <a:rPr lang="en-US" altLang="zh-CN"/>
              <a:t>nm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y=68.5/50=1.37</a:t>
            </a:r>
            <a:endParaRPr lang="en-US" altLang="zh-CN"/>
          </a:p>
        </p:txBody>
      </p:sp>
      <p:sp>
        <p:nvSpPr>
          <p:cNvPr id="5" name="文本框 4"/>
          <p:cNvSpPr txBox="1"/>
          <p:nvPr/>
        </p:nvSpPr>
        <p:spPr>
          <a:xfrm>
            <a:off x="9728835" y="5000625"/>
            <a:ext cx="2228850" cy="1753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olidFill>
                  <a:srgbClr val="FF0000"/>
                </a:solidFill>
                <a:sym typeface="+mn-ea"/>
              </a:rPr>
              <a:t>镀膜真空：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1.0pa</a:t>
            </a:r>
            <a:endParaRPr lang="zh-CN" altLang="en-US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测试时间：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30s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测试电流：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300mA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镀膜电流：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150mA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转速：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3r/min</a:t>
            </a:r>
            <a:endParaRPr lang="en-US" altLang="zh-CN">
              <a:solidFill>
                <a:srgbClr val="FF0000"/>
              </a:solidFill>
            </a:endParaRPr>
          </a:p>
          <a:p>
            <a:r>
              <a:rPr lang="zh-CN" altLang="en-US">
                <a:solidFill>
                  <a:srgbClr val="FF0000"/>
                </a:solidFill>
                <a:sym typeface="+mn-ea"/>
              </a:rPr>
              <a:t>工具因子：</a:t>
            </a:r>
            <a:r>
              <a:rPr lang="en-US" altLang="zh-CN">
                <a:solidFill>
                  <a:srgbClr val="FF0000"/>
                </a:solidFill>
                <a:sym typeface="+mn-ea"/>
              </a:rPr>
              <a:t>2.88</a:t>
            </a:r>
            <a:endParaRPr lang="en-US" altLang="zh-CN">
              <a:solidFill>
                <a:srgbClr val="FF0000"/>
              </a:solidFill>
              <a:sym typeface="+mn-ea"/>
            </a:endParaRPr>
          </a:p>
        </p:txBody>
      </p:sp>
      <p:pic>
        <p:nvPicPr>
          <p:cNvPr id="6" name="图片 5" descr="2-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1765" y="1379220"/>
            <a:ext cx="2931160" cy="219837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4211320" y="3637280"/>
            <a:ext cx="264922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预设</a:t>
            </a:r>
            <a:r>
              <a:rPr lang="en-US" altLang="zh-CN"/>
              <a:t>75</a:t>
            </a:r>
            <a:r>
              <a:rPr lang="en-US" altLang="zh-CN"/>
              <a:t>nm</a:t>
            </a:r>
            <a:endParaRPr lang="en-US" altLang="zh-CN"/>
          </a:p>
          <a:p>
            <a:r>
              <a:rPr lang="zh-CN" altLang="en-US"/>
              <a:t>第三次</a:t>
            </a:r>
            <a:r>
              <a:rPr lang="zh-CN" altLang="en-US"/>
              <a:t>沉积</a:t>
            </a:r>
            <a:endParaRPr lang="zh-CN" altLang="en-US"/>
          </a:p>
          <a:p>
            <a:r>
              <a:rPr lang="zh-CN" altLang="en-US"/>
              <a:t>测量厚度</a:t>
            </a:r>
            <a:r>
              <a:rPr lang="en-US" altLang="zh-CN"/>
              <a:t>108</a:t>
            </a:r>
            <a:r>
              <a:rPr lang="en-US" altLang="zh-CN"/>
              <a:t>nm</a:t>
            </a:r>
            <a:endParaRPr lang="en-US" altLang="zh-CN"/>
          </a:p>
          <a:p>
            <a:endParaRPr lang="en-US" altLang="zh-CN"/>
          </a:p>
          <a:p>
            <a:r>
              <a:rPr lang="en-US" altLang="zh-CN"/>
              <a:t>y=108/75=1.44</a:t>
            </a:r>
            <a:endParaRPr lang="en-US" altLang="zh-CN"/>
          </a:p>
        </p:txBody>
      </p:sp>
      <p:sp>
        <p:nvSpPr>
          <p:cNvPr id="9" name="文本框 8"/>
          <p:cNvSpPr txBox="1"/>
          <p:nvPr/>
        </p:nvSpPr>
        <p:spPr>
          <a:xfrm>
            <a:off x="8015605" y="3637280"/>
            <a:ext cx="201485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预设</a:t>
            </a:r>
            <a:r>
              <a:rPr lang="en-US" altLang="zh-CN">
                <a:sym typeface="+mn-ea"/>
              </a:rPr>
              <a:t>100nm</a:t>
            </a:r>
            <a:endParaRPr lang="en-US" altLang="zh-CN"/>
          </a:p>
          <a:p>
            <a:r>
              <a:rPr lang="zh-CN" altLang="en-US">
                <a:sym typeface="+mn-ea"/>
              </a:rPr>
              <a:t>第</a:t>
            </a:r>
            <a:r>
              <a:rPr lang="zh-CN" altLang="en-US">
                <a:sym typeface="+mn-ea"/>
              </a:rPr>
              <a:t>四次沉积</a:t>
            </a:r>
            <a:endParaRPr lang="zh-CN" altLang="en-US">
              <a:sym typeface="+mn-ea"/>
            </a:endParaRPr>
          </a:p>
          <a:p>
            <a:r>
              <a:rPr lang="zh-CN" altLang="en-US">
                <a:sym typeface="+mn-ea"/>
              </a:rPr>
              <a:t>测量厚度</a:t>
            </a:r>
            <a:r>
              <a:rPr lang="en-US" altLang="zh-CN">
                <a:sym typeface="+mn-ea"/>
              </a:rPr>
              <a:t>123</a:t>
            </a:r>
            <a:r>
              <a:rPr lang="en-US" altLang="zh-CN">
                <a:sym typeface="+mn-ea"/>
              </a:rPr>
              <a:t>nm</a:t>
            </a:r>
            <a:endParaRPr lang="en-US" altLang="zh-CN">
              <a:sym typeface="+mn-ea"/>
            </a:endParaRPr>
          </a:p>
          <a:p>
            <a:endParaRPr lang="en-US" altLang="zh-CN">
              <a:sym typeface="+mn-ea"/>
            </a:endParaRPr>
          </a:p>
          <a:p>
            <a:r>
              <a:rPr lang="en-US" altLang="zh-CN">
                <a:sym typeface="+mn-ea"/>
              </a:rPr>
              <a:t>y=123/100=1.23</a:t>
            </a:r>
            <a:endParaRPr lang="en-US" altLang="zh-CN">
              <a:sym typeface="+mn-ea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/>
              <p:cNvSpPr txBox="1"/>
              <p:nvPr/>
            </p:nvSpPr>
            <p:spPr>
              <a:xfrm>
                <a:off x="1311910" y="5126355"/>
                <a:ext cx="7045325" cy="1640205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p>
                <a:r>
                  <a:rPr lang="en-US" altLang="zh-CN"/>
                  <a:t>h</a:t>
                </a:r>
                <a:r>
                  <a:rPr lang="zh-CN" altLang="en-US" sz="1000"/>
                  <a:t>实</a:t>
                </a:r>
                <a:r>
                  <a:rPr lang="en-US" altLang="zh-CN" sz="1000"/>
                  <a:t>2</a:t>
                </a:r>
                <a:r>
                  <a:rPr lang="en-US" altLang="zh-CN"/>
                  <a:t>=x·h</a:t>
                </a:r>
                <a:r>
                  <a:rPr lang="zh-CN" altLang="en-US" sz="1000"/>
                  <a:t>预</a:t>
                </a:r>
                <a:r>
                  <a:rPr lang="en-US" altLang="zh-CN"/>
                  <a:t>=x·h</a:t>
                </a:r>
                <a:r>
                  <a:rPr lang="zh-CN" altLang="en-US" sz="1000"/>
                  <a:t>实</a:t>
                </a:r>
                <a:r>
                  <a:rPr lang="en-US" altLang="zh-CN" sz="1000"/>
                  <a:t>1</a:t>
                </a:r>
                <a:r>
                  <a:rPr lang="en-US" altLang="zh-CN"/>
                  <a:t>=x·h</a:t>
                </a:r>
                <a:r>
                  <a:rPr lang="zh-CN" altLang="en-US" sz="1000"/>
                  <a:t>预</a:t>
                </a:r>
                <a:r>
                  <a:rPr lang="en-US" altLang="zh-CN"/>
                  <a:t>·y=xy·h</a:t>
                </a:r>
                <a:r>
                  <a:rPr lang="zh-CN" altLang="en-US" sz="1000"/>
                  <a:t>实</a:t>
                </a:r>
                <a:r>
                  <a:rPr lang="en-US" altLang="zh-CN" sz="1000"/>
                  <a:t>1</a:t>
                </a:r>
                <a:endParaRPr lang="en-US" altLang="zh-CN" sz="1000"/>
              </a:p>
              <a:p>
                <a:endParaRPr lang="en-US" altLang="zh-CN" sz="1000"/>
              </a:p>
              <a:p>
                <a:r>
                  <a:rPr lang="en-US" altLang="zh-CN" sz="1600">
                    <a:sym typeface="+mn-ea"/>
                  </a:rPr>
                  <a:t>h</a:t>
                </a:r>
                <a:r>
                  <a:rPr lang="zh-CN" altLang="en-US" sz="1000">
                    <a:sym typeface="+mn-ea"/>
                  </a:rPr>
                  <a:t>预</a:t>
                </a:r>
                <a:r>
                  <a:rPr lang="en-US" altLang="zh-CN" sz="1600">
                    <a:sym typeface="+mn-ea"/>
                  </a:rPr>
                  <a:t>—</a:t>
                </a:r>
                <a:r>
                  <a:rPr lang="zh-CN" altLang="en-US" sz="1600">
                    <a:sym typeface="+mn-ea"/>
                  </a:rPr>
                  <a:t>预设厚度；</a:t>
                </a:r>
                <a:r>
                  <a:rPr lang="en-US" altLang="zh-CN" sz="1600">
                    <a:sym typeface="+mn-ea"/>
                  </a:rPr>
                  <a:t>h</a:t>
                </a:r>
                <a:r>
                  <a:rPr lang="zh-CN" altLang="en-US" sz="1000">
                    <a:sym typeface="+mn-ea"/>
                  </a:rPr>
                  <a:t>实</a:t>
                </a:r>
                <a:r>
                  <a:rPr lang="en-US" altLang="zh-CN" sz="1000">
                    <a:sym typeface="+mn-ea"/>
                  </a:rPr>
                  <a:t>1</a:t>
                </a:r>
                <a:r>
                  <a:rPr lang="en-US" altLang="zh-CN" sz="1600">
                    <a:sym typeface="+mn-ea"/>
                  </a:rPr>
                  <a:t>—</a:t>
                </a:r>
                <a:r>
                  <a:rPr lang="zh-CN" altLang="en-US" sz="1600">
                    <a:sym typeface="+mn-ea"/>
                  </a:rPr>
                  <a:t>计算工具因子测量厚度；</a:t>
                </a:r>
                <a:r>
                  <a:rPr lang="en-US" altLang="zh-CN" sz="1600">
                    <a:sym typeface="+mn-ea"/>
                  </a:rPr>
                  <a:t>h</a:t>
                </a:r>
                <a:r>
                  <a:rPr lang="zh-CN" altLang="en-US" sz="1000">
                    <a:sym typeface="+mn-ea"/>
                  </a:rPr>
                  <a:t>实</a:t>
                </a:r>
                <a:r>
                  <a:rPr lang="en-US" altLang="zh-CN" sz="1000">
                    <a:sym typeface="+mn-ea"/>
                  </a:rPr>
                  <a:t>2</a:t>
                </a:r>
                <a:r>
                  <a:rPr lang="en-US" altLang="zh-CN" sz="1600">
                    <a:sym typeface="+mn-ea"/>
                  </a:rPr>
                  <a:t>—</a:t>
                </a:r>
                <a:r>
                  <a:rPr lang="zh-CN" altLang="en-US" sz="1600">
                    <a:sym typeface="+mn-ea"/>
                  </a:rPr>
                  <a:t>验证沉积测量厚度；</a:t>
                </a:r>
                <a:endParaRPr lang="zh-CN" altLang="en-US" sz="1600">
                  <a:sym typeface="+mn-ea"/>
                </a:endParaRPr>
              </a:p>
              <a:p>
                <a:r>
                  <a:rPr lang="en-US" altLang="zh-CN" sz="1600">
                    <a:sym typeface="+mn-ea"/>
                  </a:rPr>
                  <a:t>x—</a:t>
                </a:r>
                <a:r>
                  <a:rPr lang="zh-CN" altLang="en-US" sz="1600">
                    <a:sym typeface="+mn-ea"/>
                  </a:rPr>
                  <a:t>第一次工具因子</a:t>
                </a:r>
                <a:r>
                  <a:rPr lang="en-US" altLang="zh-CN" sz="1600">
                    <a:sym typeface="+mn-ea"/>
                  </a:rPr>
                  <a:t>2.88</a:t>
                </a:r>
                <a:r>
                  <a:rPr lang="zh-CN" altLang="en-US" sz="1600">
                    <a:sym typeface="+mn-ea"/>
                  </a:rPr>
                  <a:t>；</a:t>
                </a:r>
                <a:r>
                  <a:rPr lang="en-US" altLang="zh-CN" sz="1600">
                    <a:sym typeface="+mn-ea"/>
                  </a:rPr>
                  <a:t>y—</a:t>
                </a:r>
                <a:r>
                  <a:rPr lang="zh-CN" altLang="en-US" sz="1600">
                    <a:sym typeface="+mn-ea"/>
                  </a:rPr>
                  <a:t>验证厚度时测量厚度与预设厚度比值</a:t>
                </a:r>
                <a:endParaRPr lang="zh-CN" altLang="en-US" sz="1600"/>
              </a:p>
              <a:p>
                <a:endParaRPr lang="zh-CN" altLang="en-US" sz="1600"/>
              </a:p>
              <a:p>
                <a:r>
                  <a:rPr lang="zh-CN" altLang="en-US" sz="1600"/>
                  <a:t>工具因子修正</a:t>
                </a:r>
                <a:r>
                  <a:rPr lang="en-US" altLang="zh-CN" sz="1600"/>
                  <a:t>=xy=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</m:ctrlPr>
                      </m:fPr>
                      <m:num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（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37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+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44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+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1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23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）·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2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.</m:t>
                        </m:r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88</m:t>
                        </m:r>
                      </m:num>
                      <m:den>
                        <m:r>
                          <a:rPr lang="en-US" altLang="zh-CN" sz="1600" i="1">
                            <a:latin typeface="Cambria Math" panose="02040503050406030204" charset="0"/>
                            <a:cs typeface="Cambria Math" panose="0204050305040603020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altLang="zh-CN" sz="1600"/>
                  <a:t>=3.88</a:t>
                </a:r>
                <a:r>
                  <a:rPr lang="zh-CN" altLang="en-US" sz="1600"/>
                  <a:t>（取三次</a:t>
                </a:r>
                <a:r>
                  <a:rPr lang="zh-CN" altLang="en-US" sz="1600"/>
                  <a:t>平均数）</a:t>
                </a:r>
                <a:endParaRPr lang="zh-CN" altLang="en-US" sz="1600"/>
              </a:p>
            </p:txBody>
          </p:sp>
        </mc:Choice>
        <mc:Fallback>
          <p:sp>
            <p:nvSpPr>
              <p:cNvPr id="11" name="文本框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910" y="5126355"/>
                <a:ext cx="7045325" cy="164020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DIAGRAM_VIRTUALLY_FRAME" val="{&quot;height&quot;:272.95,&quot;left&quot;:56.75,&quot;top&quot;:130.7,&quot;width&quot;:815.8}"/>
</p:tagLst>
</file>

<file path=ppt/tags/tag64.xml><?xml version="1.0" encoding="utf-8"?>
<p:tagLst xmlns:p="http://schemas.openxmlformats.org/presentationml/2006/main">
  <p:tag name="KSO_WM_DIAGRAM_VIRTUALLY_FRAME" val="{&quot;height&quot;:272.95,&quot;left&quot;:56.75,&quot;top&quot;:130.7,&quot;width&quot;:815.8}"/>
</p:tagLst>
</file>

<file path=ppt/tags/tag65.xml><?xml version="1.0" encoding="utf-8"?>
<p:tagLst xmlns:p="http://schemas.openxmlformats.org/presentationml/2006/main">
  <p:tag name="KSO_WM_DIAGRAM_VIRTUALLY_FRAME" val="{&quot;height&quot;:272.95,&quot;left&quot;:56.75,&quot;top&quot;:130.7,&quot;width&quot;:815.8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1298</Words>
  <Application>WPS 演示</Application>
  <PresentationFormat>宽屏</PresentationFormat>
  <Paragraphs>178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宋体</vt:lpstr>
      <vt:lpstr>Wingdings</vt:lpstr>
      <vt:lpstr>Wingdings</vt:lpstr>
      <vt:lpstr>Cambria Math</vt:lpstr>
      <vt:lpstr>微软雅黑</vt:lpstr>
      <vt:lpstr>Arial Unicode MS</vt:lpstr>
      <vt:lpstr>Calibri</vt:lpstr>
      <vt:lpstr>WPS</vt:lpstr>
      <vt:lpstr>硅片沉积银层SEM图</vt:lpstr>
      <vt:lpstr>线性分析</vt:lpstr>
      <vt:lpstr>测试银层沉积一致性</vt:lpstr>
      <vt:lpstr>测试银层沉积一致性</vt:lpstr>
      <vt:lpstr>PowerPoint 演示文稿</vt:lpstr>
      <vt:lpstr>验证沉积厚度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昵称正在加载...</cp:lastModifiedBy>
  <cp:revision>174</cp:revision>
  <dcterms:created xsi:type="dcterms:W3CDTF">2019-06-19T02:08:00Z</dcterms:created>
  <dcterms:modified xsi:type="dcterms:W3CDTF">2025-04-08T09:15:25Z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2052-12.1.0.20305</vt:lpwstr>
  </property>
  <property fmtid="{D5CDD505-2E9C-101B-9397-08002B2CF9AE}" pid="3" name="ICV">
    <vt:lpwstr>DEF4959B2AD34C119A70A3F9BB468075_12</vt:lpwstr>
  </property>
</Properties>
</file>