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75" autoAdjust="0"/>
  </p:normalViewPr>
  <p:slideViewPr>
    <p:cSldViewPr>
      <p:cViewPr varScale="1">
        <p:scale>
          <a:sx n="84" d="100"/>
          <a:sy n="84" d="100"/>
        </p:scale>
        <p:origin x="-115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矩形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矩形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矩形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矩形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矩形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矩形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5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54104C-8666-455F-B096-F8770F7494EB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16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281DCD-F63F-4D17-97C8-398CFA75C6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38EA3-AF5C-4F32-B062-6D3F22283565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1D68E-CB41-427C-BBEF-6E3A5FD125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任意多边形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任意多边形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任意多边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任意多边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任意多边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任意多边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任意多边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任意多边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任意多边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任意多边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任意多边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任意多边形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任意多边形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任意多边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矩形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矩形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矩形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矩形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矩形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矩形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901979-FEAA-4DDC-8033-D304CF98FF95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298E97-2317-4142-AB3A-CEC64D6A42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DC6885-B1D3-42A3-B59D-E32CD2E5E0D4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189905-660F-4506-B34B-049E5C6D7B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矩形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矩形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矩形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矩形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矩形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C2D828-F998-426B-AF66-8B8BC2454DA4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1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ABA2FE-1E9F-4684-8E33-EBDB6D6A69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13B74-92B0-4A15-86BF-CED7D8E60B5C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DD51A-50EC-4521-A42B-B581FD5E7B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A4DFDF-7906-4C1A-AE91-E97143DFB84E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C760FF-E9EC-46B8-AC57-48E634E091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C066-0CCD-4806-9795-A1113E0F491E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61022-2FC1-41BA-8B7D-B31CDC1C13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直接连接符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直接连接符 14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6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直接连接符 10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2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直接连接符 18"/>
            <p:cNvCxnSpPr/>
            <p:nvPr/>
          </p:nvCxnSpPr>
          <p:spPr>
            <a:xfrm rot="16200000">
              <a:off x="6663592" y="12983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0"/>
            <p:cNvCxnSpPr/>
            <p:nvPr/>
          </p:nvCxnSpPr>
          <p:spPr>
            <a:xfrm rot="5400000" flipH="1">
              <a:off x="6744512" y="1297398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C34558-AE82-4C69-99A4-D84A5A98AEBE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1C4AEF-9718-478B-8538-B63EB933CE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CC277-4F42-41C5-9D9C-92DFD76DCB83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BC990-48F6-4C5B-A705-B1188412D3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144C4-A19D-4E0D-B937-5B9B85417659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1322D-A3D8-42E0-AE25-3EDCB7C79B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矩形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矩形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36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41050532-287E-4AE2-80DC-D5BE807AB034}" type="datetimeFigureOut">
              <a:rPr lang="zh-CN" altLang="en-US"/>
              <a:pPr>
                <a:defRPr/>
              </a:pPr>
              <a:t>2015/1/17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6D4904A-C57E-47A4-BA74-8B86CDADB8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6" r:id="rId4"/>
    <p:sldLayoutId id="2147483687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4005064"/>
            <a:ext cx="7772400" cy="28895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工业门产品系列</a:t>
            </a:r>
            <a:r>
              <a:rPr lang="en-US" altLang="zh-CN" sz="24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----</a:t>
            </a:r>
            <a:r>
              <a:rPr lang="zh-CN" altLang="en-US" sz="24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员</a:t>
            </a:r>
            <a:r>
              <a:rPr lang="zh-CN" altLang="en-US" sz="24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工培训</a:t>
            </a:r>
            <a:endParaRPr lang="zh-CN" altLang="en-US" sz="24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4400" y="2349500"/>
            <a:ext cx="7772400" cy="17272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5400" b="1" dirty="0" smtClean="0">
                <a:latin typeface="华文楷体"/>
                <a:ea typeface="华文楷体"/>
                <a:cs typeface="华文楷体"/>
              </a:rPr>
              <a:t>  沈</a:t>
            </a:r>
            <a:r>
              <a:rPr lang="zh-CN" altLang="en-US" sz="5400" b="1" dirty="0" smtClean="0">
                <a:latin typeface="华文楷体"/>
                <a:ea typeface="华文楷体"/>
                <a:cs typeface="华文楷体"/>
              </a:rPr>
              <a:t>阳领尔科技有限公司</a:t>
            </a:r>
            <a:endParaRPr lang="en-US" altLang="zh-CN" sz="5400" b="1" dirty="0" smtClean="0">
              <a:latin typeface="华文楷体"/>
              <a:ea typeface="华文楷体"/>
              <a:cs typeface="华文楷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公司介绍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zh-CN" altLang="en-US" sz="2200" dirty="0" smtClean="0"/>
              <a:t>        </a:t>
            </a:r>
            <a:r>
              <a:rPr lang="zh-CN" altLang="en-US" sz="2200" dirty="0" smtClean="0"/>
              <a:t>沈阳领尔科技有限公司</a:t>
            </a:r>
            <a:r>
              <a:rPr lang="zh-CN" altLang="en-US" sz="2200" dirty="0" smtClean="0"/>
              <a:t>坐</a:t>
            </a:r>
            <a:r>
              <a:rPr lang="zh-CN" altLang="en-US" sz="2200" dirty="0" smtClean="0"/>
              <a:t>落于沈阳经济技术开发区，与京沈、沈大告诉公路毗邻，是集科研、生产为一体专业生产工</a:t>
            </a:r>
            <a:r>
              <a:rPr lang="zh-CN" altLang="en-US" sz="2200" dirty="0" smtClean="0"/>
              <a:t>业</a:t>
            </a:r>
            <a:r>
              <a:rPr lang="zh-CN" altLang="en-US" sz="2200" dirty="0" smtClean="0"/>
              <a:t>智能化</a:t>
            </a:r>
            <a:r>
              <a:rPr lang="zh-CN" altLang="en-US" sz="2200" dirty="0" smtClean="0"/>
              <a:t>的</a:t>
            </a:r>
            <a:r>
              <a:rPr lang="zh-CN" altLang="en-US" sz="2200" dirty="0" smtClean="0"/>
              <a:t>企业。本公司拥有多项专利技术产品，并拥有全国工业产品生产许可</a:t>
            </a:r>
            <a:r>
              <a:rPr lang="zh-CN" altLang="en-US" sz="2200" dirty="0" smtClean="0"/>
              <a:t>证</a:t>
            </a:r>
            <a:r>
              <a:rPr lang="zh-CN" altLang="en-US" sz="2200" dirty="0" smtClean="0"/>
              <a:t>。</a:t>
            </a:r>
            <a:endParaRPr lang="en-US" altLang="zh-CN" sz="2200" dirty="0" smtClean="0"/>
          </a:p>
          <a:p>
            <a:pPr eaLnBrk="1" hangingPunct="1">
              <a:lnSpc>
                <a:spcPct val="80000"/>
              </a:lnSpc>
            </a:pPr>
            <a:endParaRPr lang="en-US" altLang="zh-CN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CN" sz="2200" dirty="0" smtClean="0"/>
              <a:t>        </a:t>
            </a:r>
            <a:r>
              <a:rPr lang="zh-CN" altLang="en-US" sz="2200" dirty="0" smtClean="0"/>
              <a:t>我公司主</a:t>
            </a:r>
            <a:r>
              <a:rPr lang="zh-CN" altLang="en-US" sz="2200" dirty="0" smtClean="0"/>
              <a:t>营的工</a:t>
            </a:r>
            <a:r>
              <a:rPr lang="zh-CN" altLang="en-US" sz="2200" dirty="0" smtClean="0"/>
              <a:t>业门</a:t>
            </a:r>
            <a:r>
              <a:rPr lang="zh-CN" altLang="en-US" sz="2200" dirty="0" smtClean="0"/>
              <a:t>窗系列产品，</a:t>
            </a:r>
            <a:r>
              <a:rPr lang="zh-CN" altLang="en-US" sz="2200" dirty="0" smtClean="0"/>
              <a:t>具体产品包括工业推拉门、平开门、提升门、折叠门、上折门、侧移门、悬浮门、钢制百叶窗和各种非标大门等，全部能够实现机电一体化，而且有保温、隔热、防盗、环保、节能等特点。可以用于工厂厂房、车间、仓库、飞机库、船舶码头等等。配件类也是我们的主营产品之一，我们对配件的选材、设计、加工、制造拥有一套比较成熟的流水线，而且可以针对客户的不同需求提供多种配件选择和解决方案。目前我公司生产的型材及配件不仅销往全国各地，而且出口俄罗斯、印度等其他国家，销量居全国同行业前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产品介绍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341438"/>
            <a:ext cx="7772400" cy="4572000"/>
          </a:xfrm>
        </p:spPr>
        <p:txBody>
          <a:bodyPr>
            <a:no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en-US" sz="2000" dirty="0" smtClean="0"/>
              <a:t>推拉门</a:t>
            </a:r>
            <a:endParaRPr lang="en-US" altLang="zh-CN" sz="20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    </a:t>
            </a:r>
            <a:r>
              <a:rPr lang="zh-CN" altLang="en-US" sz="2000" dirty="0" smtClean="0"/>
              <a:t> 推拉门按型材分普通和重型两种，普通推拉门适用于</a:t>
            </a:r>
            <a:r>
              <a:rPr lang="en-US" altLang="zh-CN" sz="2000" dirty="0" smtClean="0"/>
              <a:t>5</a:t>
            </a:r>
            <a:r>
              <a:rPr lang="zh-CN" altLang="en-US" sz="2000" dirty="0" smtClean="0"/>
              <a:t>米以下门体推荐使用普通密封门边或简易门边，重型推拉门适用于</a:t>
            </a:r>
            <a:r>
              <a:rPr lang="en-US" altLang="zh-CN" sz="2000" dirty="0" smtClean="0"/>
              <a:t>5</a:t>
            </a:r>
            <a:r>
              <a:rPr lang="zh-CN" altLang="en-US" sz="2000" dirty="0" smtClean="0"/>
              <a:t>米以上大门，使用重型门边制作。可做单</a:t>
            </a:r>
            <a:r>
              <a:rPr lang="zh-CN" altLang="en-US" sz="2000" dirty="0"/>
              <a:t>扇、双扇两种类型</a:t>
            </a:r>
            <a:r>
              <a:rPr lang="zh-CN" altLang="en-US" sz="2000" dirty="0" smtClean="0"/>
              <a:t>，全部为上</a:t>
            </a:r>
            <a:r>
              <a:rPr lang="zh-CN" altLang="en-US" sz="2000" dirty="0"/>
              <a:t>承重，下导向，开启方式分手动和电动</a:t>
            </a:r>
            <a:r>
              <a:rPr lang="zh-CN" altLang="en-US" sz="2000" dirty="0" smtClean="0"/>
              <a:t>两种。推拉门</a:t>
            </a:r>
            <a:r>
              <a:rPr lang="zh-CN" altLang="en-US" sz="2000" dirty="0"/>
              <a:t>由密封门扇、滑道、滑轮、地面导向、传动装置、控制系统和有关零部件组成。门扇通过滑轮悬挂在滑道上，开门机通过传动装置带动滑轮，实现门扇启闭。门扇下面设置导向系统，有效限制门扇前后偏摆。控制系统设有安全防撞装置，门扇启闭时如触及障碍物能立即停止或回到开启状态</a:t>
            </a:r>
            <a:r>
              <a:rPr lang="zh-CN" altLang="en-US" sz="2000" dirty="0" smtClean="0"/>
              <a:t>。</a:t>
            </a:r>
            <a:endParaRPr lang="en-US" altLang="zh-CN" sz="20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000" dirty="0" smtClean="0"/>
              <a:t>         </a:t>
            </a:r>
            <a:r>
              <a:rPr lang="zh-CN" altLang="en-US" sz="2000" dirty="0" smtClean="0"/>
              <a:t>门扇</a:t>
            </a:r>
            <a:r>
              <a:rPr lang="zh-CN" altLang="en-US" sz="2000" dirty="0"/>
              <a:t>采用彩钢板为面板，中间填充硬质聚氨酯或聚苯乙烯保温材料，门边框可采用</a:t>
            </a:r>
            <a:r>
              <a:rPr lang="en-US" altLang="zh-CN" sz="2000" dirty="0"/>
              <a:t>Q235</a:t>
            </a:r>
            <a:r>
              <a:rPr lang="zh-CN" altLang="en-US" sz="2000" dirty="0"/>
              <a:t>镀锌钢材。门扇可根据需要设采光窗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     </a:t>
            </a:r>
            <a:r>
              <a:rPr lang="zh-CN" altLang="en-US" sz="2000" dirty="0" smtClean="0"/>
              <a:t>推拉门的适用范围比较广，也是客户最常用的门型，其特点是开启方便，抗风性好，密封性好，对门口没有太大要求，适合做超大型门，比如机库门。是我公司主打产品之一。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工业门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285728"/>
            <a:ext cx="7358114" cy="60682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工业门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571479"/>
            <a:ext cx="7572428" cy="62202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47738"/>
            <a:ext cx="8229600" cy="572135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en-US" sz="2800" dirty="0" smtClean="0"/>
              <a:t>平开门</a:t>
            </a:r>
            <a:endParaRPr lang="en-US" altLang="zh-CN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      </a:t>
            </a:r>
            <a:r>
              <a:rPr lang="zh-CN" altLang="en-US" sz="2800" dirty="0" smtClean="0"/>
              <a:t> 平开门</a:t>
            </a:r>
            <a:r>
              <a:rPr lang="zh-CN" altLang="en-US" sz="2800" dirty="0"/>
              <a:t>是由门框、门扇边框采用普通密封门边或重型门边、插销、上下转轴、密封件等组成。可安装于混凝土结构或钢结构</a:t>
            </a:r>
            <a:r>
              <a:rPr lang="zh-CN" altLang="en-US" sz="2800" dirty="0" smtClean="0"/>
              <a:t>。对施工门口稍有要求，需要立门框。其特点是开启方便，制作成本低，节省空间，保温性好，适合做冷库门，但是因为他的承重关系，和抗风性差，所以不宜做特大型门。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71600" y="764704"/>
            <a:ext cx="7140854" cy="5328592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内容占位符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zh-CN" altLang="en-US" sz="2800" smtClean="0"/>
              <a:t>折叠门</a:t>
            </a:r>
            <a:endParaRPr lang="en-US" altLang="zh-CN" sz="2800" smtClean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2800" smtClean="0"/>
              <a:t>  </a:t>
            </a:r>
            <a:r>
              <a:rPr lang="zh-CN" altLang="en-US" sz="2800" smtClean="0"/>
              <a:t>       折叠门主要由门框、门扇、滑道、滑轮等组成。折叠门可安装于室内或室外。 折叠门为上承重下导向，开门方式为手动和电动两种，门扇边框可用普通密封门边或重型门边制造，适用于混凝土或钢结构建筑物安装，安装时需要立门框。折叠门的特点是节省空间，密封性好，结构简单，安装方便，运行平稳，有良好的抗风性，适用于车库，仓库，车间厂房等。折叠门门扇宽度不宜超过</a:t>
            </a:r>
            <a:r>
              <a:rPr lang="en-US" altLang="zh-CN" sz="2800" smtClean="0"/>
              <a:t>1.5</a:t>
            </a:r>
            <a:r>
              <a:rPr lang="zh-CN" altLang="en-US" sz="2800" smtClean="0"/>
              <a:t>米，高度不限，手动折叠门可以做多扇，电动折叠门只能做四扇。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工业折叠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85728"/>
            <a:ext cx="8215370" cy="63987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工业折叠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571480"/>
            <a:ext cx="7643866" cy="63642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内容占位符 2"/>
          <p:cNvSpPr>
            <a:spLocks noGrp="1"/>
          </p:cNvSpPr>
          <p:nvPr>
            <p:ph idx="1"/>
          </p:nvPr>
        </p:nvSpPr>
        <p:spPr>
          <a:xfrm>
            <a:off x="914400" y="333375"/>
            <a:ext cx="7772400" cy="6022975"/>
          </a:xfrm>
        </p:spPr>
        <p:txBody>
          <a:bodyPr/>
          <a:lstStyle/>
          <a:p>
            <a:pPr marL="68263" indent="0" eaLnBrk="1" hangingPunct="1">
              <a:buFont typeface="Wingdings" pitchFamily="2" charset="2"/>
              <a:buNone/>
            </a:pPr>
            <a:r>
              <a:rPr lang="zh-CN" altLang="en-US" sz="2800" smtClean="0"/>
              <a:t>提升门</a:t>
            </a:r>
            <a:endParaRPr lang="en-US" altLang="zh-CN" sz="2800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zh-CN" altLang="en-US" sz="2800" smtClean="0"/>
              <a:t>         提升门主要由钢结构桁架、提升系统、门扇、提升滑轮、垂直滑道、提升滑轮组、防坠落装置等组成。提升门利用配重及弹簧平衡装置，使平衡系统由电机驱动传动滑轮组、链条和钢丝蝇带动门板沿垂直滑道同步上升。工业提升门扇边框可用普通密封门边或重型门边制造，适用于安装混凝土结构或钢结构建筑物。提升门特点是节省空间，开启方便，抗风性好，适用范围广，可做超大型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门中精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428604"/>
            <a:ext cx="8215370" cy="60999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门上升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9564" y="1784350"/>
            <a:ext cx="6102072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404813"/>
            <a:ext cx="7772400" cy="5951537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en-US" sz="2800" dirty="0" smtClean="0"/>
              <a:t>侧移门</a:t>
            </a:r>
            <a:endParaRPr lang="en-US" altLang="zh-CN" sz="2800" dirty="0" smtClean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zh-CN" altLang="en-US" sz="2800" dirty="0" smtClean="0"/>
              <a:t>          侧</a:t>
            </a:r>
            <a:r>
              <a:rPr lang="zh-CN" altLang="en-US" sz="2800" dirty="0"/>
              <a:t>移门主要由门框、门扇、弧型上滑道、地面弧型导轨、滑轮、下导向轮等组成。滑道中的滑轮与开门滑道的滑块相连接，开关门时同步平行运行</a:t>
            </a:r>
            <a:r>
              <a:rPr lang="en-US" altLang="zh-CN" sz="2800" dirty="0"/>
              <a:t>,</a:t>
            </a:r>
            <a:r>
              <a:rPr lang="zh-CN" altLang="en-US" sz="2800" dirty="0"/>
              <a:t>开关平稳。侧移门为上承重下导向结构。有两种形式：单向侧移和双向侧移</a:t>
            </a:r>
            <a:r>
              <a:rPr lang="en-US" altLang="zh-CN" sz="2800" dirty="0" smtClean="0"/>
              <a:t>,</a:t>
            </a:r>
            <a:r>
              <a:rPr lang="zh-CN" altLang="en-US" sz="2800" dirty="0"/>
              <a:t>开门方式为</a:t>
            </a:r>
            <a:r>
              <a:rPr lang="zh-CN" altLang="en-US" sz="2800" dirty="0" smtClean="0"/>
              <a:t>手动和电动两种。侧移门特点是占用空间小，运行平稳，可做多扇，每扇宽度不要超过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米。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特种侧转门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725" y="1951037"/>
            <a:ext cx="6381750" cy="4238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特种侧转门开关效果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9564" y="1784350"/>
            <a:ext cx="6102072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476250"/>
            <a:ext cx="7772400" cy="58801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en-US" sz="2800" dirty="0" smtClean="0"/>
              <a:t>悬浮门</a:t>
            </a:r>
            <a:endParaRPr lang="en-US" altLang="zh-CN" sz="2800" dirty="0" smtClean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       </a:t>
            </a:r>
            <a:r>
              <a:rPr lang="zh-CN" altLang="en-US" sz="2800" dirty="0" smtClean="0"/>
              <a:t>悬浮门是我公司新研制的工业特种门，和我公司生产的其他工业门稍有不同，他的主要材料需要特别制作，特别是门体部分，他主要适用于工厂院区大门，方便行人和车辆通过。运行时门体脱离地面，所以避免了雨雪天气运行困难的状况，并带有红外线感应装置，提高了安全性。控制方面采用变频器加</a:t>
            </a:r>
            <a:r>
              <a:rPr lang="en-US" altLang="zh-CN" sz="2800" dirty="0" smtClean="0"/>
              <a:t>PLC</a:t>
            </a:r>
            <a:r>
              <a:rPr lang="zh-CN" altLang="en-US" sz="2800" dirty="0" smtClean="0"/>
              <a:t>，属于高端控制设备，提高了系统稳定性，此门特点是运行稳定，不受季节气候等环境因素影响，性价比较高。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无轨悬浮门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6" name="内容占位符 5" descr="悬浮门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30406"/>
            <a:ext cx="7772400" cy="42798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>
                <a:solidFill>
                  <a:schemeClr val="tx2">
                    <a:satMod val="200000"/>
                  </a:schemeClr>
                </a:solidFill>
                <a:latin typeface="+mj-ea"/>
                <a:cs typeface="+mj-cs"/>
              </a:rPr>
              <a:t>推拉门型材适用范围</a:t>
            </a:r>
            <a: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zh-CN" b="1" dirty="0"/>
              <a:t>一、</a:t>
            </a:r>
            <a:r>
              <a:rPr lang="en-US" altLang="zh-CN" b="1" dirty="0">
                <a:latin typeface="+mn-ea"/>
              </a:rPr>
              <a:t>3000</a:t>
            </a:r>
            <a:r>
              <a:rPr lang="zh-CN" altLang="zh-CN" b="1" dirty="0">
                <a:latin typeface="+mn-ea"/>
              </a:rPr>
              <a:t>×</a:t>
            </a:r>
            <a:r>
              <a:rPr lang="en-US" altLang="zh-CN" b="1" dirty="0">
                <a:latin typeface="+mn-ea"/>
              </a:rPr>
              <a:t>3000</a:t>
            </a:r>
            <a:r>
              <a:rPr lang="zh-CN" altLang="zh-CN" b="1" dirty="0"/>
              <a:t>以下大门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b="1" dirty="0" smtClean="0"/>
              <a:t>    </a:t>
            </a:r>
            <a:r>
              <a:rPr lang="zh-CN" altLang="zh-CN" b="1" dirty="0" smtClean="0"/>
              <a:t>门</a:t>
            </a:r>
            <a:r>
              <a:rPr lang="zh-CN" altLang="zh-CN" b="1" dirty="0"/>
              <a:t>边采用</a:t>
            </a:r>
            <a:r>
              <a:rPr lang="en-US" altLang="zh-CN" b="1" dirty="0">
                <a:latin typeface="+mn-ea"/>
              </a:rPr>
              <a:t>40</a:t>
            </a:r>
            <a:r>
              <a:rPr lang="zh-CN" altLang="zh-CN" b="1" dirty="0">
                <a:latin typeface="+mn-ea"/>
              </a:rPr>
              <a:t>㎜—</a:t>
            </a:r>
            <a:r>
              <a:rPr lang="en-US" altLang="zh-CN" b="1" dirty="0">
                <a:latin typeface="+mn-ea"/>
              </a:rPr>
              <a:t>50</a:t>
            </a:r>
            <a:r>
              <a:rPr lang="zh-CN" altLang="zh-CN" b="1" dirty="0">
                <a:latin typeface="+mn-ea"/>
              </a:rPr>
              <a:t>㎜</a:t>
            </a:r>
            <a:r>
              <a:rPr lang="zh-CN" altLang="zh-CN" b="1" dirty="0"/>
              <a:t>规格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b="1" dirty="0" smtClean="0"/>
              <a:t>    </a:t>
            </a:r>
            <a:r>
              <a:rPr lang="zh-CN" altLang="zh-CN" b="1" dirty="0" smtClean="0"/>
              <a:t>滑道</a:t>
            </a:r>
            <a:r>
              <a:rPr lang="zh-CN" altLang="zh-CN" b="1" dirty="0"/>
              <a:t>采用</a:t>
            </a:r>
            <a:r>
              <a:rPr lang="en-US" altLang="zh-CN" b="1" dirty="0">
                <a:latin typeface="+mn-ea"/>
              </a:rPr>
              <a:t>48</a:t>
            </a:r>
            <a:r>
              <a:rPr lang="zh-CN" altLang="zh-CN" b="1" dirty="0">
                <a:latin typeface="+mn-ea"/>
              </a:rPr>
              <a:t>×</a:t>
            </a:r>
            <a:r>
              <a:rPr lang="en-US" altLang="zh-CN" b="1" dirty="0">
                <a:latin typeface="+mn-ea"/>
              </a:rPr>
              <a:t>46</a:t>
            </a:r>
            <a:r>
              <a:rPr lang="zh-CN" altLang="zh-CN" b="1" dirty="0">
                <a:latin typeface="+mn-ea"/>
              </a:rPr>
              <a:t>×</a:t>
            </a:r>
            <a:r>
              <a:rPr lang="en-US" altLang="zh-CN" b="1" dirty="0">
                <a:latin typeface="+mn-ea"/>
              </a:rPr>
              <a:t>1.5</a:t>
            </a:r>
            <a:endParaRPr lang="zh-CN" altLang="zh-CN" dirty="0">
              <a:latin typeface="+mn-ea"/>
            </a:endParaRP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zh-CN" altLang="zh-CN" b="1" dirty="0"/>
              <a:t>滑轮采用</a:t>
            </a:r>
            <a:r>
              <a:rPr lang="en-US" altLang="zh-CN" b="1" dirty="0">
                <a:latin typeface="+mn-ea"/>
              </a:rPr>
              <a:t>M12</a:t>
            </a:r>
            <a:r>
              <a:rPr lang="zh-CN" altLang="zh-CN" b="1" dirty="0">
                <a:latin typeface="+mn-ea"/>
              </a:rPr>
              <a:t>×∮</a:t>
            </a:r>
            <a:r>
              <a:rPr lang="en-US" altLang="zh-CN" b="1" dirty="0">
                <a:latin typeface="+mn-ea"/>
              </a:rPr>
              <a:t>40</a:t>
            </a:r>
            <a:endParaRPr lang="zh-CN" altLang="zh-CN" dirty="0">
              <a:latin typeface="+mn-ea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zh-CN" b="1" dirty="0"/>
              <a:t>二、</a:t>
            </a:r>
            <a:r>
              <a:rPr lang="en-US" altLang="zh-CN" b="1" dirty="0">
                <a:latin typeface="+mn-ea"/>
              </a:rPr>
              <a:t>4500</a:t>
            </a:r>
            <a:r>
              <a:rPr lang="zh-CN" altLang="zh-CN" b="1" dirty="0">
                <a:latin typeface="+mn-ea"/>
              </a:rPr>
              <a:t>×</a:t>
            </a:r>
            <a:r>
              <a:rPr lang="en-US" altLang="zh-CN" b="1" dirty="0">
                <a:latin typeface="+mn-ea"/>
              </a:rPr>
              <a:t>4500</a:t>
            </a:r>
            <a:r>
              <a:rPr lang="zh-CN" altLang="zh-CN" b="1" dirty="0"/>
              <a:t>以下大门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b="1" dirty="0" smtClean="0"/>
              <a:t>    </a:t>
            </a:r>
            <a:r>
              <a:rPr lang="zh-CN" altLang="zh-CN" b="1" dirty="0" smtClean="0"/>
              <a:t>门</a:t>
            </a:r>
            <a:r>
              <a:rPr lang="zh-CN" altLang="zh-CN" b="1" dirty="0"/>
              <a:t>边采用</a:t>
            </a:r>
            <a:r>
              <a:rPr lang="en-US" altLang="zh-CN" b="1" dirty="0">
                <a:latin typeface="+mn-ea"/>
              </a:rPr>
              <a:t>50</a:t>
            </a:r>
            <a:r>
              <a:rPr lang="zh-CN" altLang="zh-CN" b="1" dirty="0">
                <a:latin typeface="+mn-ea"/>
              </a:rPr>
              <a:t>㎜—</a:t>
            </a:r>
            <a:r>
              <a:rPr lang="en-US" altLang="zh-CN" b="1" dirty="0">
                <a:latin typeface="+mn-ea"/>
              </a:rPr>
              <a:t>75</a:t>
            </a:r>
            <a:r>
              <a:rPr lang="zh-CN" altLang="zh-CN" b="1" dirty="0">
                <a:latin typeface="+mn-ea"/>
              </a:rPr>
              <a:t>㎜</a:t>
            </a:r>
            <a:r>
              <a:rPr lang="zh-CN" altLang="zh-CN" b="1" dirty="0"/>
              <a:t>规格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b="1" dirty="0" smtClean="0"/>
              <a:t>    </a:t>
            </a:r>
            <a:r>
              <a:rPr lang="zh-CN" altLang="zh-CN" b="1" dirty="0" smtClean="0"/>
              <a:t>滑道</a:t>
            </a:r>
            <a:r>
              <a:rPr lang="zh-CN" altLang="zh-CN" b="1" dirty="0"/>
              <a:t>采用</a:t>
            </a:r>
            <a:r>
              <a:rPr lang="en-US" altLang="zh-CN" b="1" dirty="0">
                <a:latin typeface="+mn-ea"/>
              </a:rPr>
              <a:t>55</a:t>
            </a:r>
            <a:r>
              <a:rPr lang="zh-CN" altLang="zh-CN" b="1" dirty="0">
                <a:latin typeface="+mn-ea"/>
              </a:rPr>
              <a:t>×</a:t>
            </a:r>
            <a:r>
              <a:rPr lang="en-US" altLang="zh-CN" b="1" dirty="0">
                <a:latin typeface="+mn-ea"/>
              </a:rPr>
              <a:t>66</a:t>
            </a:r>
            <a:r>
              <a:rPr lang="zh-CN" altLang="zh-CN" b="1" dirty="0">
                <a:latin typeface="+mn-ea"/>
              </a:rPr>
              <a:t>×</a:t>
            </a:r>
            <a:r>
              <a:rPr lang="en-US" altLang="zh-CN" b="1" dirty="0">
                <a:latin typeface="+mn-ea"/>
              </a:rPr>
              <a:t>2</a:t>
            </a:r>
            <a:endParaRPr lang="zh-CN" altLang="zh-CN" dirty="0">
              <a:latin typeface="+mn-ea"/>
            </a:endParaRP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b="1" dirty="0" smtClean="0"/>
              <a:t>    </a:t>
            </a:r>
            <a:r>
              <a:rPr lang="zh-CN" altLang="zh-CN" b="1" dirty="0" smtClean="0"/>
              <a:t>滑轮</a:t>
            </a:r>
            <a:r>
              <a:rPr lang="zh-CN" altLang="zh-CN" b="1" dirty="0"/>
              <a:t>采用</a:t>
            </a:r>
            <a:r>
              <a:rPr lang="en-US" altLang="zh-CN" b="1" dirty="0">
                <a:latin typeface="+mn-ea"/>
              </a:rPr>
              <a:t>M16</a:t>
            </a:r>
            <a:r>
              <a:rPr lang="zh-CN" altLang="zh-CN" b="1" dirty="0">
                <a:latin typeface="+mn-ea"/>
              </a:rPr>
              <a:t>×∮</a:t>
            </a:r>
            <a:r>
              <a:rPr lang="en-US" altLang="zh-CN" b="1" dirty="0">
                <a:latin typeface="+mn-ea"/>
              </a:rPr>
              <a:t>58</a:t>
            </a:r>
            <a:r>
              <a:rPr lang="zh-CN" altLang="zh-CN" b="1" dirty="0"/>
              <a:t>（</a:t>
            </a:r>
            <a:r>
              <a:rPr lang="zh-CN" altLang="zh-CN" b="1" dirty="0" smtClean="0"/>
              <a:t>轻型）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333375"/>
            <a:ext cx="7772400" cy="6048375"/>
          </a:xfrm>
        </p:spPr>
        <p:txBody>
          <a:bodyPr>
            <a:normAutofit fontScale="850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zh-CN" sz="3500" b="1" dirty="0"/>
              <a:t>三、</a:t>
            </a:r>
            <a:r>
              <a:rPr lang="en-US" altLang="zh-CN" sz="3500" b="1" dirty="0"/>
              <a:t>5000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5000</a:t>
            </a:r>
            <a:r>
              <a:rPr lang="zh-CN" altLang="zh-CN" sz="3500" b="1" dirty="0"/>
              <a:t>至</a:t>
            </a:r>
            <a:r>
              <a:rPr lang="en-US" altLang="zh-CN" sz="3500" b="1" dirty="0"/>
              <a:t>6000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6000</a:t>
            </a:r>
            <a:r>
              <a:rPr lang="zh-CN" altLang="zh-CN" sz="3500" b="1" dirty="0"/>
              <a:t>以下大门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3500" b="1" dirty="0" smtClean="0"/>
              <a:t>    </a:t>
            </a:r>
            <a:r>
              <a:rPr lang="zh-CN" altLang="zh-CN" sz="3500" b="1" dirty="0" smtClean="0"/>
              <a:t>门</a:t>
            </a:r>
            <a:r>
              <a:rPr lang="zh-CN" altLang="zh-CN" sz="3500" b="1" dirty="0"/>
              <a:t>边采用</a:t>
            </a:r>
            <a:r>
              <a:rPr lang="en-US" altLang="zh-CN" sz="3500" b="1" dirty="0"/>
              <a:t>75</a:t>
            </a:r>
            <a:r>
              <a:rPr lang="zh-CN" altLang="zh-CN" sz="3500" b="1" dirty="0"/>
              <a:t>㎜—</a:t>
            </a:r>
            <a:r>
              <a:rPr lang="en-US" altLang="zh-CN" sz="3500" b="1" dirty="0"/>
              <a:t>100</a:t>
            </a:r>
            <a:r>
              <a:rPr lang="zh-CN" altLang="zh-CN" sz="3500" b="1" dirty="0"/>
              <a:t>㎜规格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3500" b="1" dirty="0" smtClean="0"/>
              <a:t>    </a:t>
            </a:r>
            <a:r>
              <a:rPr lang="zh-CN" altLang="zh-CN" sz="3500" b="1" dirty="0" smtClean="0"/>
              <a:t>滑道</a:t>
            </a:r>
            <a:r>
              <a:rPr lang="zh-CN" altLang="zh-CN" sz="3500" b="1" dirty="0"/>
              <a:t>采用</a:t>
            </a:r>
            <a:r>
              <a:rPr lang="en-US" altLang="zh-CN" sz="3500" b="1" dirty="0"/>
              <a:t>55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66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2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3500" b="1" dirty="0" smtClean="0"/>
              <a:t>    </a:t>
            </a:r>
            <a:r>
              <a:rPr lang="zh-CN" altLang="zh-CN" sz="3500" b="1" dirty="0" smtClean="0"/>
              <a:t>滑轮</a:t>
            </a:r>
            <a:r>
              <a:rPr lang="zh-CN" altLang="zh-CN" sz="3500" b="1" dirty="0"/>
              <a:t>采用</a:t>
            </a:r>
            <a:r>
              <a:rPr lang="en-US" altLang="zh-CN" sz="3500" b="1" dirty="0"/>
              <a:t>M16</a:t>
            </a:r>
            <a:r>
              <a:rPr lang="zh-CN" altLang="zh-CN" sz="3500" b="1" dirty="0"/>
              <a:t>×∮</a:t>
            </a:r>
            <a:r>
              <a:rPr lang="en-US" altLang="zh-CN" sz="3500" b="1" dirty="0"/>
              <a:t>58</a:t>
            </a:r>
            <a:r>
              <a:rPr lang="zh-CN" altLang="zh-CN" sz="3500" b="1" dirty="0"/>
              <a:t>（重型）</a:t>
            </a:r>
            <a:endParaRPr lang="zh-CN" altLang="zh-CN" sz="3500" dirty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zh-CN" sz="3500" b="1" dirty="0"/>
              <a:t>四、</a:t>
            </a:r>
            <a:r>
              <a:rPr lang="en-US" altLang="zh-CN" sz="3500" b="1" dirty="0"/>
              <a:t>6000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6000</a:t>
            </a:r>
            <a:r>
              <a:rPr lang="zh-CN" altLang="zh-CN" sz="3500" b="1" dirty="0"/>
              <a:t>以上大门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3500" b="1" dirty="0"/>
              <a:t> </a:t>
            </a:r>
            <a:r>
              <a:rPr lang="en-US" altLang="zh-CN" sz="3500" b="1" dirty="0" smtClean="0"/>
              <a:t>   </a:t>
            </a:r>
            <a:r>
              <a:rPr lang="zh-CN" altLang="zh-CN" sz="3500" b="1" dirty="0" smtClean="0"/>
              <a:t>门</a:t>
            </a:r>
            <a:r>
              <a:rPr lang="zh-CN" altLang="zh-CN" sz="3500" b="1" dirty="0"/>
              <a:t>边采用</a:t>
            </a:r>
            <a:r>
              <a:rPr lang="en-US" altLang="zh-CN" sz="3500" b="1" dirty="0"/>
              <a:t>100</a:t>
            </a:r>
            <a:r>
              <a:rPr lang="zh-CN" altLang="zh-CN" sz="3500" b="1" dirty="0"/>
              <a:t>㎜—</a:t>
            </a:r>
            <a:r>
              <a:rPr lang="en-US" altLang="zh-CN" sz="3500" b="1" dirty="0"/>
              <a:t>120</a:t>
            </a:r>
            <a:r>
              <a:rPr lang="zh-CN" altLang="zh-CN" sz="3500" b="1" dirty="0"/>
              <a:t>㎜规格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3500" b="1" dirty="0" smtClean="0"/>
              <a:t>    </a:t>
            </a:r>
            <a:r>
              <a:rPr lang="zh-CN" altLang="zh-CN" sz="3500" b="1" dirty="0" smtClean="0"/>
              <a:t>滑道</a:t>
            </a:r>
            <a:r>
              <a:rPr lang="zh-CN" altLang="zh-CN" sz="3500" b="1" dirty="0"/>
              <a:t>采用</a:t>
            </a:r>
            <a:r>
              <a:rPr lang="en-US" altLang="zh-CN" sz="3500" b="1" dirty="0"/>
              <a:t>55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66</a:t>
            </a:r>
            <a:r>
              <a:rPr lang="zh-CN" altLang="zh-CN" sz="3500" b="1" dirty="0"/>
              <a:t>×</a:t>
            </a:r>
            <a:r>
              <a:rPr lang="en-US" altLang="zh-CN" sz="3500" b="1" dirty="0"/>
              <a:t>2.5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3500" b="1" dirty="0" smtClean="0"/>
              <a:t>    </a:t>
            </a:r>
            <a:r>
              <a:rPr lang="zh-CN" altLang="zh-CN" sz="3500" b="1" dirty="0" smtClean="0"/>
              <a:t>滑轮</a:t>
            </a:r>
            <a:r>
              <a:rPr lang="zh-CN" altLang="zh-CN" sz="3500" b="1" dirty="0"/>
              <a:t>采用滑轮组（承重</a:t>
            </a:r>
            <a:r>
              <a:rPr lang="en-US" altLang="zh-CN" sz="3500" b="1" dirty="0"/>
              <a:t>500</a:t>
            </a:r>
            <a:r>
              <a:rPr lang="zh-CN" altLang="zh-CN" sz="3500" b="1" dirty="0"/>
              <a:t>㎏</a:t>
            </a:r>
            <a:r>
              <a:rPr lang="zh-CN" altLang="zh-CN" sz="3500" b="1" dirty="0" smtClean="0"/>
              <a:t>）</a:t>
            </a:r>
            <a:endParaRPr lang="en-US" altLang="zh-CN" sz="3500" b="1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zh-CN" altLang="zh-CN" sz="3500" b="1" dirty="0"/>
              <a:t>五、大型门，特种门根据现场提供具体解决方案</a:t>
            </a:r>
            <a:endParaRPr lang="zh-CN" altLang="zh-CN" sz="3500" dirty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500" b="1" dirty="0"/>
              <a:t>    </a:t>
            </a:r>
            <a:r>
              <a:rPr lang="zh-CN" altLang="zh-CN" sz="3500" b="1" dirty="0"/>
              <a:t>注：刚研制成功并已经投入生产的新产品，大门边，</a:t>
            </a:r>
            <a:r>
              <a:rPr lang="en-US" altLang="zh-CN" sz="3500" b="1" dirty="0"/>
              <a:t>3.0</a:t>
            </a:r>
            <a:r>
              <a:rPr lang="zh-CN" altLang="zh-CN" sz="3500" b="1" dirty="0"/>
              <a:t>大滑道正适合于大型门及特种门的使用。</a:t>
            </a:r>
            <a:endParaRPr lang="zh-CN" altLang="zh-CN" sz="3500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zh-CN" altLang="zh-CN" dirty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683568" y="548680"/>
            <a:ext cx="8118813" cy="5832648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>
                <a:solidFill>
                  <a:schemeClr val="tx2">
                    <a:satMod val="200000"/>
                  </a:schemeClr>
                </a:solidFill>
                <a:cs typeface="+mj-cs"/>
              </a:rPr>
              <a:t>推拉门（单层双推拉）</a:t>
            </a:r>
            <a: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196975"/>
            <a:ext cx="7772400" cy="5159375"/>
          </a:xfrm>
        </p:spPr>
        <p:txBody>
          <a:bodyPr>
            <a:normAutofit fontScale="85000" lnSpcReduction="2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zh-CN" altLang="zh-CN" sz="2800" dirty="0"/>
              <a:t>【</a:t>
            </a:r>
            <a:r>
              <a:rPr lang="zh-CN" altLang="zh-CN" sz="2800" b="1" dirty="0"/>
              <a:t>洞口加尺后为门板尺寸</a:t>
            </a:r>
            <a:r>
              <a:rPr lang="zh-CN" altLang="zh-CN" sz="2800" dirty="0"/>
              <a:t>，宽加</a:t>
            </a:r>
            <a:r>
              <a:rPr lang="en-US" altLang="zh-CN" sz="2800" dirty="0"/>
              <a:t>200</a:t>
            </a:r>
            <a:r>
              <a:rPr lang="zh-CN" altLang="zh-CN" sz="2800" dirty="0"/>
              <a:t>㎜，高加</a:t>
            </a:r>
            <a:r>
              <a:rPr lang="en-US" altLang="zh-CN" sz="2800" dirty="0"/>
              <a:t>100</a:t>
            </a:r>
            <a:r>
              <a:rPr lang="zh-CN" altLang="zh-CN" sz="2800" dirty="0"/>
              <a:t>㎜。】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1</a:t>
            </a:r>
            <a:r>
              <a:rPr lang="zh-CN" altLang="en-US" dirty="0" smtClean="0">
                <a:latin typeface="+mn-ea"/>
              </a:rPr>
              <a:t>、</a:t>
            </a:r>
            <a:r>
              <a:rPr lang="zh-CN" altLang="zh-CN" dirty="0" smtClean="0"/>
              <a:t>滑</a:t>
            </a:r>
            <a:r>
              <a:rPr lang="en-US" altLang="zh-CN" dirty="0" smtClean="0"/>
              <a:t>    </a:t>
            </a:r>
            <a:r>
              <a:rPr lang="zh-CN" altLang="zh-CN" dirty="0"/>
              <a:t>道 </a:t>
            </a:r>
            <a:r>
              <a:rPr lang="zh-CN" altLang="zh-CN" b="1" dirty="0"/>
              <a:t>（根）</a:t>
            </a:r>
            <a:r>
              <a:rPr lang="en-US" altLang="zh-CN" dirty="0"/>
              <a:t>         2</a:t>
            </a:r>
            <a:r>
              <a:rPr lang="zh-CN" altLang="zh-CN" dirty="0"/>
              <a:t>×宽｛</a:t>
            </a:r>
            <a:r>
              <a:rPr lang="en-US" altLang="zh-CN" dirty="0"/>
              <a:t>4m.5m.6m.</a:t>
            </a:r>
            <a:r>
              <a:rPr lang="zh-CN" altLang="zh-CN" dirty="0"/>
              <a:t>｝</a:t>
            </a:r>
            <a:r>
              <a:rPr lang="en-US" altLang="zh-CN" dirty="0"/>
              <a:t>   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滑道</a:t>
            </a:r>
            <a:r>
              <a:rPr lang="zh-CN" altLang="zh-CN" dirty="0"/>
              <a:t>端盖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个</a:t>
            </a:r>
            <a:r>
              <a:rPr lang="en-US" altLang="zh-CN" dirty="0"/>
              <a:t>  </a:t>
            </a:r>
            <a:r>
              <a:rPr lang="zh-CN" altLang="zh-CN" dirty="0"/>
              <a:t>（小滑道不用）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吊</a:t>
            </a:r>
            <a:r>
              <a:rPr lang="en-US" altLang="zh-CN" dirty="0" smtClean="0"/>
              <a:t>    </a:t>
            </a:r>
            <a:r>
              <a:rPr lang="zh-CN" altLang="zh-CN" dirty="0"/>
              <a:t>件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×宽÷</a:t>
            </a:r>
            <a:r>
              <a:rPr lang="en-US" altLang="zh-CN" dirty="0"/>
              <a:t>(500-1000)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墙体</a:t>
            </a:r>
            <a:r>
              <a:rPr lang="zh-CN" altLang="zh-CN" dirty="0"/>
              <a:t>挂件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×宽÷</a:t>
            </a:r>
            <a:r>
              <a:rPr lang="en-US" altLang="zh-CN" dirty="0"/>
              <a:t>(500-1000)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5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</a:t>
            </a:r>
            <a:r>
              <a:rPr lang="en-US" altLang="zh-CN" dirty="0" smtClean="0"/>
              <a:t>    </a:t>
            </a:r>
            <a:r>
              <a:rPr lang="zh-CN" altLang="zh-CN" dirty="0"/>
              <a:t>轮 </a:t>
            </a:r>
            <a:r>
              <a:rPr lang="zh-CN" altLang="zh-CN" b="1" dirty="0"/>
              <a:t>（个）</a:t>
            </a:r>
            <a:r>
              <a:rPr lang="en-US" altLang="zh-CN" dirty="0"/>
              <a:t>         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6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滑轮</a:t>
            </a:r>
            <a:r>
              <a:rPr lang="zh-CN" altLang="zh-CN" dirty="0"/>
              <a:t>固定件</a:t>
            </a:r>
            <a:r>
              <a:rPr lang="zh-CN" altLang="zh-CN" b="1" dirty="0"/>
              <a:t>（个）</a:t>
            </a:r>
            <a:r>
              <a:rPr lang="en-US" altLang="zh-CN" dirty="0"/>
              <a:t>        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7</a:t>
            </a:r>
            <a:r>
              <a:rPr lang="zh-CN" altLang="en-US" dirty="0" smtClean="0"/>
              <a:t>、</a:t>
            </a:r>
            <a:r>
              <a:rPr lang="zh-CN" altLang="zh-CN" dirty="0" smtClean="0"/>
              <a:t>上</a:t>
            </a:r>
            <a:r>
              <a:rPr lang="zh-CN" altLang="zh-CN" dirty="0"/>
              <a:t>滑道限位</a:t>
            </a:r>
            <a:r>
              <a:rPr lang="zh-CN" altLang="zh-CN" b="1" dirty="0"/>
              <a:t>（个）</a:t>
            </a:r>
            <a:r>
              <a:rPr lang="en-US" altLang="zh-CN" b="1" dirty="0"/>
              <a:t>        </a:t>
            </a:r>
            <a:r>
              <a:rPr lang="en-US" altLang="zh-CN" dirty="0"/>
              <a:t>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8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密封</a:t>
            </a:r>
            <a:r>
              <a:rPr lang="zh-CN" altLang="zh-CN" dirty="0"/>
              <a:t>门边（</a:t>
            </a:r>
            <a:r>
              <a:rPr lang="en-US" altLang="zh-CN" dirty="0"/>
              <a:t>01</a:t>
            </a:r>
            <a:r>
              <a:rPr lang="zh-CN" altLang="zh-CN" dirty="0"/>
              <a:t>）</a:t>
            </a:r>
            <a:r>
              <a:rPr lang="zh-CN" altLang="zh-CN" b="1" dirty="0"/>
              <a:t>（根）</a:t>
            </a:r>
            <a:r>
              <a:rPr lang="en-US" altLang="zh-CN" dirty="0"/>
              <a:t>         </a:t>
            </a:r>
            <a:r>
              <a:rPr lang="zh-CN" altLang="zh-CN" dirty="0"/>
              <a:t>（宽</a:t>
            </a:r>
            <a:r>
              <a:rPr lang="en-US" altLang="zh-CN" dirty="0"/>
              <a:t>+2</a:t>
            </a:r>
            <a:r>
              <a:rPr lang="zh-CN" altLang="zh-CN" dirty="0"/>
              <a:t>×高）÷（</a:t>
            </a:r>
            <a:r>
              <a:rPr lang="en-US" altLang="zh-CN" dirty="0"/>
              <a:t>6</a:t>
            </a:r>
            <a:r>
              <a:rPr lang="zh-CN" altLang="zh-CN" dirty="0" smtClean="0"/>
              <a:t>米</a:t>
            </a:r>
            <a:r>
              <a:rPr lang="en-US" altLang="zh-CN" dirty="0" smtClean="0"/>
              <a:t>1</a:t>
            </a:r>
            <a:r>
              <a:rPr lang="zh-CN" altLang="zh-CN" dirty="0" smtClean="0"/>
              <a:t>根</a:t>
            </a:r>
            <a:r>
              <a:rPr lang="zh-CN" altLang="zh-CN" dirty="0"/>
              <a:t>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9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密封门</a:t>
            </a:r>
            <a:r>
              <a:rPr lang="zh-CN" altLang="zh-CN" dirty="0"/>
              <a:t>边（</a:t>
            </a:r>
            <a:r>
              <a:rPr lang="en-US" altLang="zh-CN" dirty="0"/>
              <a:t>02</a:t>
            </a:r>
            <a:r>
              <a:rPr lang="zh-CN" altLang="zh-CN" dirty="0"/>
              <a:t>）</a:t>
            </a:r>
            <a:r>
              <a:rPr lang="zh-CN" altLang="zh-CN" b="1" dirty="0"/>
              <a:t>（根）</a:t>
            </a:r>
            <a:r>
              <a:rPr lang="en-US" altLang="zh-CN" dirty="0"/>
              <a:t>         </a:t>
            </a:r>
            <a:r>
              <a:rPr lang="zh-CN" altLang="zh-CN" dirty="0"/>
              <a:t>（宽</a:t>
            </a:r>
            <a:r>
              <a:rPr lang="en-US" altLang="zh-CN" dirty="0"/>
              <a:t>+2</a:t>
            </a:r>
            <a:r>
              <a:rPr lang="zh-CN" altLang="zh-CN" dirty="0"/>
              <a:t>×高）÷（</a:t>
            </a:r>
            <a:r>
              <a:rPr lang="en-US" altLang="zh-CN" dirty="0"/>
              <a:t>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/>
              <a:t>根）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10</a:t>
            </a:r>
            <a:r>
              <a:rPr lang="zh-CN" altLang="zh-CN" dirty="0"/>
              <a:t>、密封胶条（下）</a:t>
            </a:r>
            <a:r>
              <a:rPr lang="zh-CN" altLang="zh-CN" b="1" dirty="0"/>
              <a:t>（米）</a:t>
            </a:r>
            <a:r>
              <a:rPr lang="en-US" altLang="zh-CN" dirty="0"/>
              <a:t>       </a:t>
            </a:r>
            <a:r>
              <a:rPr lang="zh-CN" altLang="zh-CN" dirty="0"/>
              <a:t>宽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476250"/>
            <a:ext cx="7772400" cy="5880100"/>
          </a:xfrm>
        </p:spPr>
        <p:txBody>
          <a:bodyPr>
            <a:normAutofit fontScale="92500" lnSpcReduction="1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11</a:t>
            </a:r>
            <a:r>
              <a:rPr lang="zh-CN" altLang="zh-CN" dirty="0"/>
              <a:t>、密封胶条（上</a:t>
            </a:r>
            <a:r>
              <a:rPr lang="en-US" altLang="zh-CN" dirty="0"/>
              <a:t>/</a:t>
            </a:r>
            <a:r>
              <a:rPr lang="zh-CN" altLang="zh-CN" dirty="0"/>
              <a:t>侧</a:t>
            </a:r>
            <a:r>
              <a:rPr lang="en-US" altLang="zh-CN" dirty="0"/>
              <a:t>/</a:t>
            </a:r>
            <a:r>
              <a:rPr lang="zh-CN" altLang="zh-CN" dirty="0"/>
              <a:t>中）</a:t>
            </a:r>
            <a:r>
              <a:rPr lang="zh-CN" altLang="zh-CN" b="1" dirty="0"/>
              <a:t>（米）</a:t>
            </a:r>
            <a:r>
              <a:rPr lang="en-US" altLang="zh-CN" dirty="0"/>
              <a:t>       2</a:t>
            </a:r>
            <a:r>
              <a:rPr lang="zh-CN" altLang="zh-CN" dirty="0"/>
              <a:t>×高</a:t>
            </a:r>
            <a:r>
              <a:rPr lang="en-US" altLang="zh-CN" dirty="0"/>
              <a:t>+</a:t>
            </a:r>
            <a:r>
              <a:rPr lang="zh-CN" altLang="zh-CN" dirty="0"/>
              <a:t>宽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12</a:t>
            </a:r>
            <a:r>
              <a:rPr lang="zh-CN" altLang="zh-CN" dirty="0"/>
              <a:t>、门边组角</a:t>
            </a:r>
            <a:r>
              <a:rPr lang="zh-CN" altLang="zh-CN" b="1" dirty="0"/>
              <a:t>（对）</a:t>
            </a:r>
            <a:r>
              <a:rPr lang="en-US" altLang="zh-CN" dirty="0"/>
              <a:t>          8</a:t>
            </a:r>
            <a:r>
              <a:rPr lang="zh-CN" altLang="zh-CN" dirty="0"/>
              <a:t>对【大门不用改用方管</a:t>
            </a:r>
            <a:r>
              <a:rPr lang="en-US" altLang="zh-CN" dirty="0"/>
              <a:t>2</a:t>
            </a:r>
            <a:r>
              <a:rPr lang="zh-CN" altLang="zh-CN" dirty="0"/>
              <a:t>×宽</a:t>
            </a:r>
            <a:r>
              <a:rPr lang="en-US" altLang="zh-CN" dirty="0"/>
              <a:t>+4</a:t>
            </a:r>
            <a:r>
              <a:rPr lang="zh-CN" altLang="zh-CN" dirty="0"/>
              <a:t>×高】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13</a:t>
            </a:r>
            <a:r>
              <a:rPr lang="zh-CN" altLang="zh-CN" dirty="0"/>
              <a:t>、外包角（套）（</a:t>
            </a:r>
            <a:r>
              <a:rPr lang="en-US" altLang="zh-CN" dirty="0"/>
              <a:t>8</a:t>
            </a:r>
            <a:r>
              <a:rPr lang="zh-CN" altLang="zh-CN" dirty="0"/>
              <a:t>个</a:t>
            </a:r>
            <a:r>
              <a:rPr lang="en-US" altLang="zh-CN" dirty="0"/>
              <a:t>/</a:t>
            </a:r>
            <a:r>
              <a:rPr lang="zh-CN" altLang="zh-CN" dirty="0"/>
              <a:t>套）</a:t>
            </a:r>
            <a:r>
              <a:rPr lang="en-US" altLang="zh-CN" dirty="0"/>
              <a:t>   1</a:t>
            </a:r>
            <a:r>
              <a:rPr lang="zh-CN" altLang="zh-CN" dirty="0"/>
              <a:t>套【大门不用改用方管</a:t>
            </a:r>
            <a:r>
              <a:rPr lang="en-US" altLang="zh-CN" dirty="0"/>
              <a:t>2</a:t>
            </a:r>
            <a:r>
              <a:rPr lang="zh-CN" altLang="zh-CN" dirty="0"/>
              <a:t>×宽</a:t>
            </a:r>
            <a:r>
              <a:rPr lang="en-US" altLang="zh-CN" dirty="0"/>
              <a:t>+4</a:t>
            </a:r>
            <a:r>
              <a:rPr lang="zh-CN" altLang="zh-CN" dirty="0"/>
              <a:t>×高】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14</a:t>
            </a:r>
            <a:r>
              <a:rPr lang="zh-CN" altLang="zh-CN" dirty="0"/>
              <a:t>、外包衬板（个）</a:t>
            </a:r>
            <a:r>
              <a:rPr lang="en-US" altLang="zh-CN" dirty="0"/>
              <a:t>          8</a:t>
            </a:r>
            <a:r>
              <a:rPr lang="zh-CN" altLang="zh-CN" dirty="0"/>
              <a:t>个（每个角用</a:t>
            </a:r>
            <a:r>
              <a:rPr lang="en-US" altLang="zh-CN" dirty="0"/>
              <a:t>1</a:t>
            </a:r>
            <a:r>
              <a:rPr lang="zh-CN" altLang="zh-CN" dirty="0"/>
              <a:t>个）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15</a:t>
            </a:r>
            <a:r>
              <a:rPr lang="zh-CN" altLang="zh-CN" dirty="0"/>
              <a:t>、内置把手</a:t>
            </a:r>
            <a:r>
              <a:rPr lang="zh-CN" altLang="zh-CN" b="1" dirty="0"/>
              <a:t>（个）</a:t>
            </a:r>
            <a:r>
              <a:rPr lang="en-US" altLang="zh-CN" dirty="0"/>
              <a:t>         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16</a:t>
            </a:r>
            <a:r>
              <a:rPr lang="zh-CN" altLang="zh-CN" dirty="0"/>
              <a:t>、门</a:t>
            </a:r>
            <a:r>
              <a:rPr lang="en-US" altLang="zh-CN" dirty="0"/>
              <a:t>    </a:t>
            </a:r>
            <a:r>
              <a:rPr lang="zh-CN" altLang="zh-CN" dirty="0"/>
              <a:t>锁</a:t>
            </a:r>
            <a:r>
              <a:rPr lang="zh-CN" altLang="zh-CN" b="1" dirty="0"/>
              <a:t>（个）</a:t>
            </a:r>
            <a:r>
              <a:rPr lang="en-US" altLang="zh-CN" dirty="0"/>
              <a:t>         1</a:t>
            </a:r>
            <a:r>
              <a:rPr lang="zh-CN" altLang="zh-CN" dirty="0"/>
              <a:t>把【勾锁】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17</a:t>
            </a:r>
            <a:r>
              <a:rPr lang="zh-CN" altLang="zh-CN" dirty="0"/>
              <a:t>、下 导 轨</a:t>
            </a:r>
            <a:r>
              <a:rPr lang="zh-CN" altLang="zh-CN" b="1" dirty="0"/>
              <a:t>（米）</a:t>
            </a:r>
            <a:r>
              <a:rPr lang="en-US" altLang="zh-CN" dirty="0"/>
              <a:t>         </a:t>
            </a:r>
            <a:r>
              <a:rPr lang="zh-CN" altLang="zh-CN" dirty="0"/>
              <a:t>宽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18</a:t>
            </a:r>
            <a:r>
              <a:rPr lang="zh-CN" altLang="zh-CN" dirty="0"/>
              <a:t>、下导向轮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19</a:t>
            </a:r>
            <a:r>
              <a:rPr lang="zh-CN" altLang="zh-CN" dirty="0"/>
              <a:t>、对 口 销</a:t>
            </a:r>
            <a:r>
              <a:rPr lang="zh-CN" altLang="zh-CN" b="1" dirty="0"/>
              <a:t>（个）</a:t>
            </a:r>
            <a:r>
              <a:rPr lang="en-US" altLang="zh-CN" dirty="0"/>
              <a:t>         1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20</a:t>
            </a:r>
            <a:r>
              <a:rPr lang="zh-CN" altLang="zh-CN" dirty="0"/>
              <a:t>、限 位 器</a:t>
            </a:r>
            <a:r>
              <a:rPr lang="zh-CN" altLang="zh-CN" b="1" dirty="0"/>
              <a:t>（个）</a:t>
            </a:r>
            <a:r>
              <a:rPr lang="en-US" altLang="zh-CN" dirty="0"/>
              <a:t>         1</a:t>
            </a:r>
            <a:r>
              <a:rPr lang="zh-CN" altLang="zh-CN" dirty="0"/>
              <a:t>个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620713"/>
            <a:ext cx="7772400" cy="5735637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zh-CN" altLang="zh-CN" b="1" i="1" dirty="0"/>
              <a:t>开小门</a:t>
            </a:r>
            <a:r>
              <a:rPr lang="en-US" altLang="zh-CN" b="1" i="1" dirty="0"/>
              <a:t>800</a:t>
            </a:r>
            <a:r>
              <a:rPr lang="zh-CN" altLang="zh-CN" b="1" i="1" dirty="0"/>
              <a:t>×</a:t>
            </a:r>
            <a:r>
              <a:rPr lang="en-US" altLang="zh-CN" b="1" i="1" dirty="0"/>
              <a:t>1900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</a:t>
            </a:r>
            <a:r>
              <a:rPr lang="zh-CN" altLang="zh-CN" dirty="0"/>
              <a:t>、密封门边</a:t>
            </a:r>
            <a:r>
              <a:rPr lang="zh-CN" altLang="zh-CN" b="1" dirty="0"/>
              <a:t>（</a:t>
            </a:r>
            <a:r>
              <a:rPr lang="en-US" altLang="zh-CN" b="1" dirty="0"/>
              <a:t>01</a:t>
            </a:r>
            <a:r>
              <a:rPr lang="zh-CN" altLang="zh-CN" b="1" dirty="0"/>
              <a:t>）（根）</a:t>
            </a:r>
            <a:r>
              <a:rPr lang="en-US" altLang="zh-CN" b="1" dirty="0"/>
              <a:t>            </a:t>
            </a:r>
            <a:r>
              <a:rPr lang="en-US" altLang="zh-CN" dirty="0"/>
              <a:t>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/>
              <a:t>根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</a:t>
            </a:r>
            <a:r>
              <a:rPr lang="zh-CN" altLang="zh-CN" dirty="0"/>
              <a:t>、边</a:t>
            </a:r>
            <a:r>
              <a:rPr lang="en-US" altLang="zh-CN" dirty="0"/>
              <a:t>    </a:t>
            </a:r>
            <a:r>
              <a:rPr lang="zh-CN" altLang="zh-CN" dirty="0"/>
              <a:t>框</a:t>
            </a:r>
            <a:r>
              <a:rPr lang="zh-CN" altLang="zh-CN" b="1" dirty="0"/>
              <a:t>（根）</a:t>
            </a:r>
            <a:r>
              <a:rPr lang="en-US" altLang="zh-CN" b="1" dirty="0"/>
              <a:t>                </a:t>
            </a:r>
            <a:r>
              <a:rPr lang="en-US" altLang="zh-CN" dirty="0"/>
              <a:t> 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/>
              <a:t>根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3</a:t>
            </a:r>
            <a:r>
              <a:rPr lang="zh-CN" altLang="zh-CN" dirty="0"/>
              <a:t>、密封胶条</a:t>
            </a:r>
            <a:r>
              <a:rPr lang="zh-CN" altLang="zh-CN" b="1" dirty="0"/>
              <a:t>（中）（米）</a:t>
            </a:r>
            <a:r>
              <a:rPr lang="en-US" altLang="zh-CN" b="1" dirty="0"/>
              <a:t>            </a:t>
            </a:r>
            <a:r>
              <a:rPr lang="en-US" altLang="zh-CN" dirty="0"/>
              <a:t>6</a:t>
            </a:r>
            <a:r>
              <a:rPr lang="zh-CN" altLang="zh-CN" dirty="0"/>
              <a:t>米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4</a:t>
            </a:r>
            <a:r>
              <a:rPr lang="zh-CN" altLang="zh-CN" dirty="0"/>
              <a:t>、门边组角</a:t>
            </a:r>
            <a:r>
              <a:rPr lang="zh-CN" altLang="zh-CN" b="1" dirty="0"/>
              <a:t>（个）</a:t>
            </a:r>
            <a:r>
              <a:rPr lang="en-US" altLang="zh-CN" dirty="0"/>
              <a:t>                 4</a:t>
            </a:r>
            <a:r>
              <a:rPr lang="zh-CN" altLang="zh-CN" dirty="0"/>
              <a:t>对</a:t>
            </a:r>
            <a:r>
              <a:rPr lang="zh-CN" altLang="zh-CN" b="1" dirty="0"/>
              <a:t> 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5</a:t>
            </a:r>
            <a:r>
              <a:rPr lang="zh-CN" altLang="zh-CN" dirty="0"/>
              <a:t>、内置把手</a:t>
            </a:r>
            <a:r>
              <a:rPr lang="zh-CN" altLang="zh-CN" b="1" dirty="0"/>
              <a:t>（个）</a:t>
            </a:r>
            <a:r>
              <a:rPr lang="en-US" altLang="zh-CN" dirty="0"/>
              <a:t>         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6</a:t>
            </a:r>
            <a:r>
              <a:rPr lang="zh-CN" altLang="zh-CN" dirty="0"/>
              <a:t>、门</a:t>
            </a:r>
            <a:r>
              <a:rPr lang="en-US" altLang="zh-CN" dirty="0"/>
              <a:t>    </a:t>
            </a:r>
            <a:r>
              <a:rPr lang="zh-CN" altLang="zh-CN" dirty="0"/>
              <a:t>锁</a:t>
            </a:r>
            <a:r>
              <a:rPr lang="zh-CN" altLang="zh-CN" b="1" dirty="0"/>
              <a:t>（个）</a:t>
            </a:r>
            <a:r>
              <a:rPr lang="en-US" altLang="zh-CN" dirty="0"/>
              <a:t>                 1</a:t>
            </a:r>
            <a:r>
              <a:rPr lang="zh-CN" altLang="zh-CN" dirty="0"/>
              <a:t>把【平锁】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7</a:t>
            </a:r>
            <a:r>
              <a:rPr lang="zh-CN" altLang="zh-CN" dirty="0"/>
              <a:t>、小门折页</a:t>
            </a:r>
            <a:r>
              <a:rPr lang="zh-CN" altLang="zh-CN" b="1" dirty="0"/>
              <a:t>（个）</a:t>
            </a:r>
            <a:r>
              <a:rPr lang="en-US" altLang="zh-CN" b="1" dirty="0"/>
              <a:t>                </a:t>
            </a:r>
            <a:r>
              <a:rPr lang="en-US" altLang="zh-CN" dirty="0"/>
              <a:t>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8</a:t>
            </a:r>
            <a:r>
              <a:rPr lang="zh-CN" altLang="zh-CN" dirty="0"/>
              <a:t>、小门外包角（个）</a:t>
            </a:r>
            <a:r>
              <a:rPr lang="en-US" altLang="zh-CN" dirty="0"/>
              <a:t>               4</a:t>
            </a:r>
            <a:r>
              <a:rPr lang="zh-CN" altLang="zh-CN" dirty="0"/>
              <a:t>个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>
                <a:solidFill>
                  <a:schemeClr val="tx2">
                    <a:satMod val="200000"/>
                  </a:schemeClr>
                </a:solidFill>
                <a:cs typeface="+mj-cs"/>
              </a:rPr>
              <a:t>推拉门（单扇推拉）</a:t>
            </a:r>
            <a: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412875"/>
            <a:ext cx="7772400" cy="4943475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zh-CN" altLang="zh-CN" sz="2400" dirty="0" smtClean="0"/>
              <a:t>【</a:t>
            </a:r>
            <a:r>
              <a:rPr lang="zh-CN" altLang="zh-CN" sz="2400" b="1" dirty="0"/>
              <a:t>洞口加尺后为门板尺寸</a:t>
            </a:r>
            <a:r>
              <a:rPr lang="zh-CN" altLang="zh-CN" sz="2400" dirty="0"/>
              <a:t>，宽加</a:t>
            </a:r>
            <a:r>
              <a:rPr lang="en-US" altLang="zh-CN" sz="2400" dirty="0"/>
              <a:t>200</a:t>
            </a:r>
            <a:r>
              <a:rPr lang="zh-CN" altLang="zh-CN" sz="2400" dirty="0"/>
              <a:t>㎜，高加</a:t>
            </a:r>
            <a:r>
              <a:rPr lang="en-US" altLang="zh-CN" sz="2400" dirty="0"/>
              <a:t>100</a:t>
            </a:r>
            <a:r>
              <a:rPr lang="zh-CN" altLang="zh-CN" sz="2400" dirty="0"/>
              <a:t>㎜。】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</a:t>
            </a:r>
            <a:r>
              <a:rPr lang="en-US" altLang="zh-CN" dirty="0" smtClean="0"/>
              <a:t>    </a:t>
            </a:r>
            <a:r>
              <a:rPr lang="zh-CN" altLang="zh-CN" dirty="0"/>
              <a:t>道 </a:t>
            </a:r>
            <a:r>
              <a:rPr lang="zh-CN" altLang="zh-CN" b="1" dirty="0"/>
              <a:t>（根）</a:t>
            </a:r>
            <a:r>
              <a:rPr lang="en-US" altLang="zh-CN" dirty="0"/>
              <a:t>         2</a:t>
            </a:r>
            <a:r>
              <a:rPr lang="zh-CN" altLang="zh-CN" dirty="0"/>
              <a:t>×宽｛</a:t>
            </a:r>
            <a:r>
              <a:rPr lang="en-US" altLang="zh-CN" dirty="0"/>
              <a:t>4m.5m.6m.</a:t>
            </a:r>
            <a:r>
              <a:rPr lang="zh-CN" altLang="zh-CN" dirty="0"/>
              <a:t>｝</a:t>
            </a:r>
            <a:r>
              <a:rPr lang="en-US" altLang="zh-CN" dirty="0"/>
              <a:t>   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滑道</a:t>
            </a:r>
            <a:r>
              <a:rPr lang="zh-CN" altLang="zh-CN" dirty="0"/>
              <a:t>端盖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个</a:t>
            </a:r>
            <a:r>
              <a:rPr lang="en-US" altLang="zh-CN" dirty="0"/>
              <a:t>  </a:t>
            </a:r>
            <a:r>
              <a:rPr lang="zh-CN" altLang="zh-CN" dirty="0"/>
              <a:t>（小滑道不用）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3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吊</a:t>
            </a:r>
            <a:r>
              <a:rPr lang="en-US" altLang="zh-CN" dirty="0" smtClean="0"/>
              <a:t>    </a:t>
            </a:r>
            <a:r>
              <a:rPr lang="zh-CN" altLang="zh-CN" dirty="0"/>
              <a:t>件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×宽÷</a:t>
            </a:r>
            <a:r>
              <a:rPr lang="en-US" altLang="zh-CN" dirty="0"/>
              <a:t>(500-1000)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4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墙体</a:t>
            </a:r>
            <a:r>
              <a:rPr lang="zh-CN" altLang="zh-CN" dirty="0"/>
              <a:t>挂件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×宽÷</a:t>
            </a:r>
            <a:r>
              <a:rPr lang="en-US" altLang="zh-CN" dirty="0"/>
              <a:t>(500-1000)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</a:t>
            </a:r>
            <a:r>
              <a:rPr lang="en-US" altLang="zh-CN" dirty="0" smtClean="0"/>
              <a:t>    </a:t>
            </a:r>
            <a:r>
              <a:rPr lang="zh-CN" altLang="zh-CN" dirty="0"/>
              <a:t>轮 </a:t>
            </a:r>
            <a:r>
              <a:rPr lang="zh-CN" altLang="zh-CN" b="1" dirty="0"/>
              <a:t>（个）</a:t>
            </a:r>
            <a:r>
              <a:rPr lang="en-US" altLang="zh-CN" dirty="0"/>
              <a:t> 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6</a:t>
            </a:r>
            <a:r>
              <a:rPr lang="zh-CN" altLang="en-US" dirty="0" smtClean="0"/>
              <a:t>、</a:t>
            </a:r>
            <a:r>
              <a:rPr lang="zh-CN" altLang="zh-CN" dirty="0" smtClean="0"/>
              <a:t>滑轮</a:t>
            </a:r>
            <a:r>
              <a:rPr lang="zh-CN" altLang="zh-CN" dirty="0"/>
              <a:t>固定件</a:t>
            </a:r>
            <a:r>
              <a:rPr lang="zh-CN" altLang="zh-CN" b="1" dirty="0"/>
              <a:t>（个）</a:t>
            </a:r>
            <a:r>
              <a:rPr lang="en-US" altLang="zh-CN" dirty="0"/>
              <a:t>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7</a:t>
            </a:r>
            <a:r>
              <a:rPr lang="zh-CN" altLang="en-US" dirty="0" smtClean="0"/>
              <a:t>、</a:t>
            </a:r>
            <a:r>
              <a:rPr lang="zh-CN" altLang="zh-CN" dirty="0" smtClean="0"/>
              <a:t>上</a:t>
            </a:r>
            <a:r>
              <a:rPr lang="zh-CN" altLang="zh-CN" dirty="0"/>
              <a:t>滑道限位</a:t>
            </a:r>
            <a:r>
              <a:rPr lang="zh-CN" altLang="zh-CN" b="1" dirty="0"/>
              <a:t>（个）</a:t>
            </a:r>
            <a:r>
              <a:rPr lang="en-US" altLang="zh-CN" b="1" dirty="0"/>
              <a:t>        </a:t>
            </a:r>
            <a:r>
              <a:rPr lang="en-US" altLang="zh-CN" dirty="0"/>
              <a:t>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8</a:t>
            </a:r>
            <a:r>
              <a:rPr lang="zh-CN" altLang="en-US" dirty="0" smtClean="0"/>
              <a:t>、</a:t>
            </a:r>
            <a:r>
              <a:rPr lang="zh-CN" altLang="zh-CN" dirty="0" smtClean="0"/>
              <a:t>密封</a:t>
            </a:r>
            <a:r>
              <a:rPr lang="zh-CN" altLang="zh-CN" dirty="0"/>
              <a:t>门边（</a:t>
            </a:r>
            <a:r>
              <a:rPr lang="en-US" altLang="zh-CN" dirty="0"/>
              <a:t>01</a:t>
            </a:r>
            <a:r>
              <a:rPr lang="zh-CN" altLang="zh-CN" dirty="0"/>
              <a:t>）</a:t>
            </a:r>
            <a:r>
              <a:rPr lang="zh-CN" altLang="zh-CN" b="1" dirty="0"/>
              <a:t>（根）</a:t>
            </a:r>
            <a:r>
              <a:rPr lang="en-US" altLang="zh-CN" dirty="0"/>
              <a:t>         </a:t>
            </a:r>
            <a:r>
              <a:rPr lang="zh-CN" altLang="zh-CN" dirty="0"/>
              <a:t>宽÷（</a:t>
            </a:r>
            <a:r>
              <a:rPr lang="en-US" altLang="zh-CN" dirty="0"/>
              <a:t>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/>
              <a:t>根）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内容占位符 2"/>
          <p:cNvSpPr>
            <a:spLocks noGrp="1"/>
          </p:cNvSpPr>
          <p:nvPr>
            <p:ph idx="1"/>
          </p:nvPr>
        </p:nvSpPr>
        <p:spPr>
          <a:xfrm>
            <a:off x="684213" y="260350"/>
            <a:ext cx="8208962" cy="6096000"/>
          </a:xfrm>
        </p:spPr>
        <p:txBody>
          <a:bodyPr/>
          <a:lstStyle/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9</a:t>
            </a:r>
            <a:r>
              <a:rPr lang="zh-CN" altLang="en-US" sz="2600" smtClean="0"/>
              <a:t>、</a:t>
            </a:r>
            <a:r>
              <a:rPr lang="zh-CN" altLang="zh-CN" sz="2600" smtClean="0"/>
              <a:t>密封门边</a:t>
            </a:r>
            <a:r>
              <a:rPr lang="en-US" altLang="zh-CN" sz="2600" smtClean="0"/>
              <a:t>(02)(</a:t>
            </a:r>
            <a:r>
              <a:rPr lang="zh-CN" altLang="zh-CN" sz="2600" smtClean="0"/>
              <a:t>根</a:t>
            </a:r>
            <a:r>
              <a:rPr lang="en-US" altLang="zh-CN" sz="2600" smtClean="0"/>
              <a:t>)         (</a:t>
            </a:r>
            <a:r>
              <a:rPr lang="zh-CN" altLang="zh-CN" sz="2600" smtClean="0"/>
              <a:t>宽</a:t>
            </a:r>
            <a:r>
              <a:rPr lang="en-US" altLang="zh-CN" sz="2600" smtClean="0"/>
              <a:t>+2</a:t>
            </a:r>
            <a:r>
              <a:rPr lang="zh-CN" altLang="zh-CN" sz="2600" smtClean="0"/>
              <a:t>×高</a:t>
            </a:r>
            <a:r>
              <a:rPr lang="en-US" altLang="zh-CN" sz="2600" smtClean="0"/>
              <a:t>)</a:t>
            </a:r>
            <a:r>
              <a:rPr lang="zh-CN" altLang="zh-CN" sz="2600" smtClean="0"/>
              <a:t>÷</a:t>
            </a:r>
            <a:r>
              <a:rPr lang="en-US" altLang="zh-CN" sz="2600" smtClean="0"/>
              <a:t>(6</a:t>
            </a:r>
            <a:r>
              <a:rPr lang="zh-CN" altLang="zh-CN" sz="2600" smtClean="0"/>
              <a:t>米</a:t>
            </a:r>
            <a:r>
              <a:rPr lang="en-US" altLang="zh-CN" sz="2600" smtClean="0"/>
              <a:t>1</a:t>
            </a:r>
            <a:r>
              <a:rPr lang="zh-CN" altLang="zh-CN" sz="2600" smtClean="0"/>
              <a:t>根</a:t>
            </a:r>
            <a:r>
              <a:rPr lang="en-US" altLang="zh-CN" sz="2600" smtClean="0"/>
              <a:t>)</a:t>
            </a:r>
            <a:endParaRPr lang="zh-CN" altLang="zh-CN" sz="2600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zh-CN" altLang="zh-CN" sz="2600" smtClean="0"/>
              <a:t>注：门边的另一种算法：密封门边</a:t>
            </a:r>
            <a:r>
              <a:rPr lang="en-US" altLang="zh-CN" sz="2600" smtClean="0"/>
              <a:t> (01)</a:t>
            </a:r>
            <a:r>
              <a:rPr lang="zh-CN" altLang="zh-CN" sz="2600" smtClean="0"/>
              <a:t> 宽</a:t>
            </a:r>
            <a:r>
              <a:rPr lang="en-US" altLang="zh-CN" sz="2600" smtClean="0"/>
              <a:t>+</a:t>
            </a:r>
            <a:r>
              <a:rPr lang="zh-CN" altLang="zh-CN" sz="2600" smtClean="0"/>
              <a:t>高，</a:t>
            </a:r>
            <a:r>
              <a:rPr lang="en-US" altLang="zh-CN" sz="2600" smtClean="0"/>
              <a:t>02</a:t>
            </a:r>
            <a:r>
              <a:rPr lang="zh-CN" altLang="zh-CN" sz="2600" smtClean="0"/>
              <a:t>门边同样。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10</a:t>
            </a:r>
            <a:r>
              <a:rPr lang="zh-CN" altLang="zh-CN" sz="2600" smtClean="0"/>
              <a:t>、密封胶条（下）（米）</a:t>
            </a:r>
            <a:r>
              <a:rPr lang="en-US" altLang="zh-CN" sz="2600" smtClean="0"/>
              <a:t>         </a:t>
            </a:r>
            <a:r>
              <a:rPr lang="zh-CN" altLang="zh-CN" sz="2600" smtClean="0"/>
              <a:t>门扇的周长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zh-CN" altLang="zh-CN" sz="2600" smtClean="0"/>
              <a:t>注：胶条的另一种算法：见（</a:t>
            </a:r>
            <a:r>
              <a:rPr lang="en-US" altLang="zh-CN" sz="2600" smtClean="0"/>
              <a:t>11</a:t>
            </a:r>
            <a:r>
              <a:rPr lang="zh-CN" altLang="zh-CN" sz="2600" smtClean="0"/>
              <a:t>项）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11</a:t>
            </a:r>
            <a:r>
              <a:rPr lang="zh-CN" altLang="zh-CN" sz="2600" smtClean="0"/>
              <a:t>、密封胶条的</a:t>
            </a:r>
            <a:r>
              <a:rPr lang="en-US" altLang="zh-CN" sz="2600" smtClean="0"/>
              <a:t> (</a:t>
            </a:r>
            <a:r>
              <a:rPr lang="zh-CN" altLang="zh-CN" sz="2600" smtClean="0"/>
              <a:t>侧</a:t>
            </a:r>
            <a:r>
              <a:rPr lang="en-US" altLang="zh-CN" sz="2600" smtClean="0"/>
              <a:t>/</a:t>
            </a:r>
            <a:r>
              <a:rPr lang="zh-CN" altLang="zh-CN" sz="2600" smtClean="0"/>
              <a:t>中</a:t>
            </a:r>
            <a:r>
              <a:rPr lang="en-US" altLang="zh-CN" sz="2600" smtClean="0"/>
              <a:t>) (</a:t>
            </a:r>
            <a:r>
              <a:rPr lang="zh-CN" altLang="zh-CN" sz="2600" smtClean="0"/>
              <a:t>米</a:t>
            </a:r>
            <a:r>
              <a:rPr lang="en-US" altLang="zh-CN" sz="2600" smtClean="0"/>
              <a:t>)</a:t>
            </a:r>
            <a:r>
              <a:rPr lang="zh-CN" altLang="zh-CN" sz="2600" smtClean="0"/>
              <a:t> 高</a:t>
            </a:r>
            <a:r>
              <a:rPr lang="en-US" altLang="zh-CN" sz="2600" smtClean="0"/>
              <a:t>   </a:t>
            </a:r>
            <a:r>
              <a:rPr lang="zh-CN" altLang="zh-CN" sz="2600" smtClean="0"/>
              <a:t>上胶条</a:t>
            </a:r>
            <a:r>
              <a:rPr lang="en-US" altLang="zh-CN" sz="2600" smtClean="0"/>
              <a:t>/</a:t>
            </a:r>
            <a:r>
              <a:rPr lang="zh-CN" altLang="zh-CN" sz="2600" smtClean="0"/>
              <a:t>下胶条（米） 宽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12</a:t>
            </a:r>
            <a:r>
              <a:rPr lang="zh-CN" altLang="zh-CN" sz="2600" smtClean="0"/>
              <a:t>、门边组角</a:t>
            </a:r>
            <a:r>
              <a:rPr lang="en-US" altLang="zh-CN" sz="2600" smtClean="0"/>
              <a:t>(</a:t>
            </a:r>
            <a:r>
              <a:rPr lang="zh-CN" altLang="zh-CN" sz="2600" smtClean="0"/>
              <a:t>对</a:t>
            </a:r>
            <a:r>
              <a:rPr lang="en-US" altLang="zh-CN" sz="2600" smtClean="0"/>
              <a:t>) 4</a:t>
            </a:r>
            <a:r>
              <a:rPr lang="zh-CN" altLang="zh-CN" sz="2600" smtClean="0"/>
              <a:t>对【大门不用改用方管</a:t>
            </a:r>
            <a:r>
              <a:rPr lang="en-US" altLang="zh-CN" sz="2600" smtClean="0"/>
              <a:t>2</a:t>
            </a:r>
            <a:r>
              <a:rPr lang="zh-CN" altLang="zh-CN" sz="2600" smtClean="0"/>
              <a:t>×宽</a:t>
            </a:r>
            <a:r>
              <a:rPr lang="en-US" altLang="zh-CN" sz="2600" smtClean="0"/>
              <a:t>+2</a:t>
            </a:r>
            <a:r>
              <a:rPr lang="zh-CN" altLang="zh-CN" sz="2600" smtClean="0"/>
              <a:t>×高】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13</a:t>
            </a:r>
            <a:r>
              <a:rPr lang="zh-CN" altLang="zh-CN" sz="2600" smtClean="0"/>
              <a:t>、外包角</a:t>
            </a:r>
            <a:r>
              <a:rPr lang="en-US" altLang="zh-CN" sz="2600" smtClean="0"/>
              <a:t>(</a:t>
            </a:r>
            <a:r>
              <a:rPr lang="zh-CN" altLang="zh-CN" sz="2600" smtClean="0"/>
              <a:t>个</a:t>
            </a:r>
            <a:r>
              <a:rPr lang="en-US" altLang="zh-CN" sz="2600" smtClean="0"/>
              <a:t>)      4</a:t>
            </a:r>
            <a:r>
              <a:rPr lang="zh-CN" altLang="zh-CN" sz="2600" smtClean="0"/>
              <a:t>个【大门不用改用方管</a:t>
            </a:r>
            <a:r>
              <a:rPr lang="en-US" altLang="zh-CN" sz="2600" smtClean="0"/>
              <a:t>2</a:t>
            </a:r>
            <a:r>
              <a:rPr lang="zh-CN" altLang="zh-CN" sz="2600" smtClean="0"/>
              <a:t>×宽</a:t>
            </a:r>
            <a:r>
              <a:rPr lang="en-US" altLang="zh-CN" sz="2600" smtClean="0"/>
              <a:t>+2</a:t>
            </a:r>
            <a:r>
              <a:rPr lang="zh-CN" altLang="zh-CN" sz="2600" smtClean="0"/>
              <a:t>×高】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14</a:t>
            </a:r>
            <a:r>
              <a:rPr lang="zh-CN" altLang="zh-CN" sz="2600" smtClean="0"/>
              <a:t>、外包衬板</a:t>
            </a:r>
            <a:r>
              <a:rPr lang="en-US" altLang="zh-CN" sz="2600" smtClean="0"/>
              <a:t>(</a:t>
            </a:r>
            <a:r>
              <a:rPr lang="zh-CN" altLang="zh-CN" sz="2600" smtClean="0"/>
              <a:t>个</a:t>
            </a:r>
            <a:r>
              <a:rPr lang="en-US" altLang="zh-CN" sz="2600" smtClean="0"/>
              <a:t>)         4</a:t>
            </a:r>
            <a:r>
              <a:rPr lang="zh-CN" altLang="zh-CN" sz="2600" smtClean="0"/>
              <a:t>个</a:t>
            </a:r>
            <a:r>
              <a:rPr lang="en-US" altLang="zh-CN" sz="2600" smtClean="0"/>
              <a:t> (</a:t>
            </a:r>
            <a:r>
              <a:rPr lang="zh-CN" altLang="zh-CN" sz="2600" smtClean="0"/>
              <a:t>每个角用</a:t>
            </a:r>
            <a:r>
              <a:rPr lang="en-US" altLang="zh-CN" sz="2600" smtClean="0"/>
              <a:t>1</a:t>
            </a:r>
            <a:r>
              <a:rPr lang="zh-CN" altLang="zh-CN" sz="2600" smtClean="0"/>
              <a:t>个</a:t>
            </a:r>
            <a:r>
              <a:rPr lang="en-US" altLang="zh-CN" sz="2600" smtClean="0"/>
              <a:t>)</a:t>
            </a:r>
            <a:endParaRPr lang="zh-CN" altLang="zh-CN" sz="2600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15</a:t>
            </a:r>
            <a:r>
              <a:rPr lang="zh-CN" altLang="zh-CN" sz="2600" smtClean="0"/>
              <a:t>、内置把手（个）</a:t>
            </a:r>
            <a:r>
              <a:rPr lang="en-US" altLang="zh-CN" sz="2600" smtClean="0"/>
              <a:t>         2</a:t>
            </a:r>
            <a:r>
              <a:rPr lang="zh-CN" altLang="zh-CN" sz="2600" smtClean="0"/>
              <a:t>个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16</a:t>
            </a:r>
            <a:r>
              <a:rPr lang="zh-CN" altLang="zh-CN" sz="2600" smtClean="0"/>
              <a:t>、下 导 轨（米）</a:t>
            </a:r>
            <a:r>
              <a:rPr lang="en-US" altLang="zh-CN" sz="2600" smtClean="0"/>
              <a:t>         </a:t>
            </a:r>
            <a:r>
              <a:rPr lang="zh-CN" altLang="zh-CN" sz="2600" smtClean="0"/>
              <a:t>宽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600" smtClean="0"/>
              <a:t>17</a:t>
            </a:r>
            <a:r>
              <a:rPr lang="zh-CN" altLang="zh-CN" sz="2600" smtClean="0"/>
              <a:t>、下导向轮（个）</a:t>
            </a:r>
            <a:r>
              <a:rPr lang="en-US" altLang="zh-CN" sz="2600" smtClean="0"/>
              <a:t>         2</a:t>
            </a:r>
            <a:r>
              <a:rPr lang="zh-CN" altLang="zh-CN" sz="2600" smtClean="0"/>
              <a:t>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60350"/>
            <a:ext cx="7772400" cy="720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sz="3600" b="1" dirty="0">
                <a:solidFill>
                  <a:schemeClr val="tx2">
                    <a:satMod val="200000"/>
                  </a:schemeClr>
                </a:solidFill>
                <a:cs typeface="+mj-cs"/>
              </a:rPr>
              <a:t>推拉门（双层双推拉，以四扇推拉为例）</a:t>
            </a:r>
            <a: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0962" name="内容占位符 2"/>
          <p:cNvSpPr>
            <a:spLocks noGrp="1"/>
          </p:cNvSpPr>
          <p:nvPr>
            <p:ph idx="1"/>
          </p:nvPr>
        </p:nvSpPr>
        <p:spPr>
          <a:xfrm>
            <a:off x="914400" y="981075"/>
            <a:ext cx="7772400" cy="5184775"/>
          </a:xfrm>
        </p:spPr>
        <p:txBody>
          <a:bodyPr/>
          <a:lstStyle/>
          <a:p>
            <a:pPr marL="68263" indent="0" eaLnBrk="1" hangingPunct="1">
              <a:buFont typeface="Wingdings" pitchFamily="2" charset="2"/>
              <a:buNone/>
            </a:pPr>
            <a:r>
              <a:rPr lang="zh-CN" altLang="zh-CN" sz="2400" b="1" smtClean="0"/>
              <a:t>【洞口加尺后门板尺寸，宽加</a:t>
            </a:r>
            <a:r>
              <a:rPr lang="en-US" altLang="zh-CN" sz="2400" b="1" smtClean="0"/>
              <a:t>200</a:t>
            </a:r>
            <a:r>
              <a:rPr lang="zh-CN" altLang="zh-CN" sz="2400" b="1" smtClean="0"/>
              <a:t>㎜，高加</a:t>
            </a:r>
            <a:r>
              <a:rPr lang="en-US" altLang="zh-CN" sz="2400" b="1" smtClean="0"/>
              <a:t>100</a:t>
            </a:r>
            <a:r>
              <a:rPr lang="zh-CN" altLang="zh-CN" sz="2400" b="1" smtClean="0"/>
              <a:t>㎜。】</a:t>
            </a:r>
            <a:endParaRPr lang="en-US" altLang="zh-CN" sz="2400" b="1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1</a:t>
            </a:r>
            <a:r>
              <a:rPr lang="zh-CN" altLang="en-US" sz="2400" smtClean="0"/>
              <a:t>、</a:t>
            </a:r>
            <a:r>
              <a:rPr lang="zh-CN" altLang="zh-CN" sz="2400" smtClean="0"/>
              <a:t>滑</a:t>
            </a:r>
            <a:r>
              <a:rPr lang="en-US" altLang="zh-CN" sz="2400" smtClean="0"/>
              <a:t>    </a:t>
            </a:r>
            <a:r>
              <a:rPr lang="zh-CN" altLang="zh-CN" sz="2400" smtClean="0"/>
              <a:t>道 </a:t>
            </a:r>
            <a:r>
              <a:rPr lang="en-US" altLang="zh-CN" sz="2400" smtClean="0"/>
              <a:t> (</a:t>
            </a:r>
            <a:r>
              <a:rPr lang="zh-CN" altLang="zh-CN" sz="2400" smtClean="0"/>
              <a:t>根</a:t>
            </a:r>
            <a:r>
              <a:rPr lang="en-US" altLang="zh-CN" sz="2400" smtClean="0"/>
              <a:t>)        (</a:t>
            </a:r>
            <a:r>
              <a:rPr lang="zh-CN" altLang="zh-CN" sz="2400" smtClean="0"/>
              <a:t>宽＋宽÷</a:t>
            </a:r>
            <a:r>
              <a:rPr lang="en-US" altLang="zh-CN" sz="2400" smtClean="0"/>
              <a:t>4</a:t>
            </a:r>
            <a:r>
              <a:rPr lang="zh-CN" altLang="zh-CN" sz="2400" smtClean="0"/>
              <a:t>×</a:t>
            </a:r>
            <a:r>
              <a:rPr lang="en-US" altLang="zh-CN" sz="2400" smtClean="0"/>
              <a:t>2) </a:t>
            </a:r>
            <a:r>
              <a:rPr lang="zh-CN" altLang="zh-CN" sz="2400" smtClean="0"/>
              <a:t>×</a:t>
            </a:r>
            <a:r>
              <a:rPr lang="en-US" altLang="zh-CN" sz="2400" smtClean="0"/>
              <a:t>2</a:t>
            </a:r>
            <a:r>
              <a:rPr lang="zh-CN" altLang="zh-CN" sz="2400" smtClean="0"/>
              <a:t>层｛</a:t>
            </a:r>
            <a:r>
              <a:rPr lang="en-US" altLang="zh-CN" sz="2400" smtClean="0"/>
              <a:t>4m.5m.6m.</a:t>
            </a:r>
            <a:r>
              <a:rPr lang="zh-CN" altLang="zh-CN" sz="2400" smtClean="0"/>
              <a:t>｝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2</a:t>
            </a:r>
            <a:r>
              <a:rPr lang="zh-CN" altLang="en-US" sz="2400" smtClean="0"/>
              <a:t>、</a:t>
            </a:r>
            <a:r>
              <a:rPr lang="zh-CN" altLang="zh-CN" sz="2400" smtClean="0"/>
              <a:t>滑道端盖 （个）</a:t>
            </a:r>
            <a:r>
              <a:rPr lang="en-US" altLang="zh-CN" sz="2400" smtClean="0"/>
              <a:t>                4</a:t>
            </a:r>
            <a:r>
              <a:rPr lang="zh-CN" altLang="zh-CN" sz="2400" smtClean="0"/>
              <a:t>个</a:t>
            </a:r>
            <a:r>
              <a:rPr lang="en-US" altLang="zh-CN" sz="2400" smtClean="0"/>
              <a:t>   </a:t>
            </a:r>
            <a:r>
              <a:rPr lang="zh-CN" altLang="zh-CN" sz="2400" smtClean="0"/>
              <a:t>【小滑道不用】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3</a:t>
            </a:r>
            <a:r>
              <a:rPr lang="zh-CN" altLang="en-US" sz="2400" smtClean="0"/>
              <a:t>、</a:t>
            </a:r>
            <a:r>
              <a:rPr lang="zh-CN" altLang="zh-CN" sz="2400" smtClean="0"/>
              <a:t>吊</a:t>
            </a:r>
            <a:r>
              <a:rPr lang="en-US" altLang="zh-CN" sz="2400" smtClean="0"/>
              <a:t>    </a:t>
            </a:r>
            <a:r>
              <a:rPr lang="zh-CN" altLang="zh-CN" sz="2400" smtClean="0"/>
              <a:t>件 （个）</a:t>
            </a:r>
            <a:r>
              <a:rPr lang="en-US" altLang="zh-CN" sz="2400" smtClean="0"/>
              <a:t>                </a:t>
            </a:r>
            <a:r>
              <a:rPr lang="zh-CN" altLang="zh-CN" sz="2400" smtClean="0"/>
              <a:t>滑道长÷（</a:t>
            </a:r>
            <a:r>
              <a:rPr lang="en-US" altLang="zh-CN" sz="2400" smtClean="0"/>
              <a:t>700-900</a:t>
            </a:r>
            <a:r>
              <a:rPr lang="zh-CN" altLang="zh-CN" sz="2400" smtClean="0"/>
              <a:t>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4</a:t>
            </a:r>
            <a:r>
              <a:rPr lang="zh-CN" altLang="en-US" sz="2400" smtClean="0"/>
              <a:t>、</a:t>
            </a:r>
            <a:r>
              <a:rPr lang="zh-CN" altLang="zh-CN" sz="2400" smtClean="0"/>
              <a:t>墙体挂件 （个）</a:t>
            </a:r>
            <a:r>
              <a:rPr lang="en-US" altLang="zh-CN" sz="2400" smtClean="0"/>
              <a:t>                </a:t>
            </a:r>
            <a:r>
              <a:rPr lang="zh-CN" altLang="zh-CN" sz="2400" smtClean="0"/>
              <a:t>滑道长÷（</a:t>
            </a:r>
            <a:r>
              <a:rPr lang="en-US" altLang="zh-CN" sz="2400" smtClean="0"/>
              <a:t>700-900</a:t>
            </a:r>
            <a:r>
              <a:rPr lang="zh-CN" altLang="zh-CN" sz="2400" smtClean="0"/>
              <a:t>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5</a:t>
            </a:r>
            <a:r>
              <a:rPr lang="zh-CN" altLang="en-US" sz="2400" smtClean="0"/>
              <a:t>、</a:t>
            </a:r>
            <a:r>
              <a:rPr lang="zh-CN" altLang="zh-CN" sz="2400" smtClean="0"/>
              <a:t>滑</a:t>
            </a:r>
            <a:r>
              <a:rPr lang="en-US" altLang="zh-CN" sz="2400" smtClean="0"/>
              <a:t>    </a:t>
            </a:r>
            <a:r>
              <a:rPr lang="zh-CN" altLang="zh-CN" sz="2400" smtClean="0"/>
              <a:t>轮 （个）</a:t>
            </a:r>
            <a:r>
              <a:rPr lang="en-US" altLang="zh-CN" sz="2400" smtClean="0"/>
              <a:t>                8</a:t>
            </a:r>
            <a:r>
              <a:rPr lang="zh-CN" altLang="zh-CN" sz="2400" smtClean="0"/>
              <a:t>个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6</a:t>
            </a:r>
            <a:r>
              <a:rPr lang="zh-CN" altLang="en-US" sz="2400" smtClean="0"/>
              <a:t>、</a:t>
            </a:r>
            <a:r>
              <a:rPr lang="zh-CN" altLang="zh-CN" sz="2400" smtClean="0"/>
              <a:t>滑轮固定件（个）</a:t>
            </a:r>
            <a:r>
              <a:rPr lang="en-US" altLang="zh-CN" sz="2400" smtClean="0"/>
              <a:t>               8</a:t>
            </a:r>
            <a:r>
              <a:rPr lang="zh-CN" altLang="zh-CN" sz="2400" smtClean="0"/>
              <a:t>个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7</a:t>
            </a:r>
            <a:r>
              <a:rPr lang="zh-CN" altLang="en-US" sz="2400" smtClean="0"/>
              <a:t>、</a:t>
            </a:r>
            <a:r>
              <a:rPr lang="zh-CN" altLang="zh-CN" sz="2400" smtClean="0"/>
              <a:t>上滑道限位（个）</a:t>
            </a:r>
            <a:r>
              <a:rPr lang="en-US" altLang="zh-CN" sz="2400" smtClean="0"/>
              <a:t>               8</a:t>
            </a:r>
            <a:r>
              <a:rPr lang="zh-CN" altLang="zh-CN" sz="2400" smtClean="0"/>
              <a:t>个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8</a:t>
            </a:r>
            <a:r>
              <a:rPr lang="zh-CN" altLang="en-US" sz="2400" smtClean="0"/>
              <a:t>、</a:t>
            </a:r>
            <a:r>
              <a:rPr lang="zh-CN" altLang="zh-CN" sz="2400" smtClean="0"/>
              <a:t>密封门边（</a:t>
            </a:r>
            <a:r>
              <a:rPr lang="en-US" altLang="zh-CN" sz="2400" smtClean="0"/>
              <a:t>01</a:t>
            </a:r>
            <a:r>
              <a:rPr lang="zh-CN" altLang="zh-CN" sz="2400" smtClean="0"/>
              <a:t>）（根）</a:t>
            </a:r>
            <a:r>
              <a:rPr lang="en-US" altLang="zh-CN" sz="2400" smtClean="0"/>
              <a:t>        </a:t>
            </a:r>
            <a:r>
              <a:rPr lang="zh-CN" altLang="zh-CN" sz="2400" smtClean="0"/>
              <a:t>（宽</a:t>
            </a:r>
            <a:r>
              <a:rPr lang="en-US" altLang="zh-CN" sz="2400" smtClean="0"/>
              <a:t>+2</a:t>
            </a:r>
            <a:r>
              <a:rPr lang="zh-CN" altLang="zh-CN" sz="2400" smtClean="0"/>
              <a:t>×高）÷（</a:t>
            </a:r>
            <a:r>
              <a:rPr lang="en-US" altLang="zh-CN" sz="2400" smtClean="0"/>
              <a:t>6</a:t>
            </a:r>
            <a:r>
              <a:rPr lang="zh-CN" altLang="zh-CN" sz="2400" smtClean="0"/>
              <a:t>米</a:t>
            </a:r>
            <a:r>
              <a:rPr lang="en-US" altLang="zh-CN" sz="2400" smtClean="0"/>
              <a:t>1</a:t>
            </a:r>
            <a:r>
              <a:rPr lang="zh-CN" altLang="zh-CN" sz="2400" smtClean="0"/>
              <a:t>根）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9</a:t>
            </a:r>
            <a:r>
              <a:rPr lang="zh-CN" altLang="en-US" sz="2400" smtClean="0"/>
              <a:t>、</a:t>
            </a:r>
            <a:r>
              <a:rPr lang="zh-CN" altLang="zh-CN" sz="2400" smtClean="0"/>
              <a:t>密封门边（</a:t>
            </a:r>
            <a:r>
              <a:rPr lang="en-US" altLang="zh-CN" sz="2400" smtClean="0"/>
              <a:t>02</a:t>
            </a:r>
            <a:r>
              <a:rPr lang="zh-CN" altLang="zh-CN" sz="2400" smtClean="0"/>
              <a:t>）（根）</a:t>
            </a:r>
            <a:r>
              <a:rPr lang="en-US" altLang="zh-CN" sz="2400" smtClean="0"/>
              <a:t>        </a:t>
            </a:r>
            <a:r>
              <a:rPr lang="zh-CN" altLang="zh-CN" sz="2400" smtClean="0"/>
              <a:t>（宽</a:t>
            </a:r>
            <a:r>
              <a:rPr lang="en-US" altLang="zh-CN" sz="2400" smtClean="0"/>
              <a:t>+6</a:t>
            </a:r>
            <a:r>
              <a:rPr lang="zh-CN" altLang="zh-CN" sz="2400" smtClean="0"/>
              <a:t>×高）÷（</a:t>
            </a:r>
            <a:r>
              <a:rPr lang="en-US" altLang="zh-CN" sz="2400" smtClean="0"/>
              <a:t>6</a:t>
            </a:r>
            <a:r>
              <a:rPr lang="zh-CN" altLang="zh-CN" sz="2400" smtClean="0"/>
              <a:t>米</a:t>
            </a:r>
            <a:r>
              <a:rPr lang="en-US" altLang="zh-CN" sz="2400" smtClean="0"/>
              <a:t>1</a:t>
            </a:r>
            <a:r>
              <a:rPr lang="zh-CN" altLang="zh-CN" sz="2400" smtClean="0"/>
              <a:t>根）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10</a:t>
            </a:r>
            <a:r>
              <a:rPr lang="zh-CN" altLang="zh-CN" sz="2400" smtClean="0"/>
              <a:t>、密封胶条（</a:t>
            </a:r>
            <a:r>
              <a:rPr lang="en-US" altLang="zh-CN" sz="2400" smtClean="0"/>
              <a:t>1</a:t>
            </a:r>
            <a:r>
              <a:rPr lang="zh-CN" altLang="zh-CN" sz="2400" smtClean="0"/>
              <a:t>上）（米）</a:t>
            </a:r>
            <a:r>
              <a:rPr lang="en-US" altLang="zh-CN" sz="2400" smtClean="0"/>
              <a:t>      </a:t>
            </a:r>
            <a:r>
              <a:rPr lang="zh-CN" altLang="en-US" sz="2400" smtClean="0"/>
              <a:t>宽</a:t>
            </a:r>
            <a:endParaRPr lang="zh-CN" altLang="zh-CN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404813"/>
            <a:ext cx="7772400" cy="5951537"/>
          </a:xfrm>
        </p:spPr>
        <p:txBody>
          <a:bodyPr>
            <a:normAutofit fontScale="92500" lnSpcReduction="1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11</a:t>
            </a:r>
            <a:r>
              <a:rPr lang="zh-CN" altLang="zh-CN" dirty="0"/>
              <a:t>、密封胶条（</a:t>
            </a:r>
            <a:r>
              <a:rPr lang="en-US" altLang="zh-CN" dirty="0"/>
              <a:t>2</a:t>
            </a:r>
            <a:r>
              <a:rPr lang="zh-CN" altLang="zh-CN" dirty="0"/>
              <a:t>侧）</a:t>
            </a:r>
            <a:r>
              <a:rPr lang="zh-CN" altLang="zh-CN" b="1" dirty="0"/>
              <a:t>（米）</a:t>
            </a:r>
            <a:r>
              <a:rPr lang="en-US" altLang="zh-CN" dirty="0"/>
              <a:t>        4</a:t>
            </a:r>
            <a:r>
              <a:rPr lang="zh-CN" altLang="zh-CN" dirty="0"/>
              <a:t>×高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12</a:t>
            </a:r>
            <a:r>
              <a:rPr lang="zh-CN" altLang="zh-CN" dirty="0"/>
              <a:t>、密封胶条（</a:t>
            </a:r>
            <a:r>
              <a:rPr lang="en-US" altLang="zh-CN" dirty="0"/>
              <a:t>3</a:t>
            </a:r>
            <a:r>
              <a:rPr lang="zh-CN" altLang="zh-CN" dirty="0"/>
              <a:t>下）</a:t>
            </a:r>
            <a:r>
              <a:rPr lang="zh-CN" altLang="zh-CN" b="1" dirty="0"/>
              <a:t>（米）</a:t>
            </a:r>
            <a:r>
              <a:rPr lang="en-US" altLang="zh-CN" b="1" dirty="0"/>
              <a:t>        </a:t>
            </a:r>
            <a:r>
              <a:rPr lang="zh-CN" altLang="zh-CN" dirty="0"/>
              <a:t>宽</a:t>
            </a:r>
            <a:r>
              <a:rPr lang="en-US" altLang="zh-CN" dirty="0"/>
              <a:t>+2</a:t>
            </a:r>
            <a:r>
              <a:rPr lang="zh-CN" altLang="zh-CN" dirty="0"/>
              <a:t>×高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13</a:t>
            </a:r>
            <a:r>
              <a:rPr lang="zh-CN" altLang="zh-CN" dirty="0"/>
              <a:t>、密封胶条（</a:t>
            </a:r>
            <a:r>
              <a:rPr lang="en-US" altLang="zh-CN" dirty="0"/>
              <a:t>4</a:t>
            </a:r>
            <a:r>
              <a:rPr lang="zh-CN" altLang="zh-CN" dirty="0"/>
              <a:t>中）</a:t>
            </a:r>
            <a:r>
              <a:rPr lang="zh-CN" altLang="zh-CN" b="1" dirty="0"/>
              <a:t>（米）</a:t>
            </a:r>
            <a:r>
              <a:rPr lang="en-US" altLang="zh-CN" dirty="0"/>
              <a:t>          2</a:t>
            </a:r>
            <a:r>
              <a:rPr lang="zh-CN" altLang="zh-CN" dirty="0"/>
              <a:t>×高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14</a:t>
            </a:r>
            <a:r>
              <a:rPr lang="zh-CN" altLang="zh-CN" dirty="0"/>
              <a:t>、门边组角</a:t>
            </a:r>
            <a:r>
              <a:rPr lang="zh-CN" altLang="zh-CN" b="1" dirty="0"/>
              <a:t>（对）</a:t>
            </a:r>
            <a:r>
              <a:rPr lang="en-US" altLang="zh-CN" dirty="0"/>
              <a:t>         16</a:t>
            </a:r>
            <a:r>
              <a:rPr lang="zh-CN" altLang="zh-CN" dirty="0"/>
              <a:t>对【大门不用改用方管</a:t>
            </a:r>
            <a:r>
              <a:rPr lang="en-US" altLang="zh-CN" dirty="0"/>
              <a:t>2</a:t>
            </a:r>
            <a:r>
              <a:rPr lang="zh-CN" altLang="zh-CN" dirty="0"/>
              <a:t>×宽</a:t>
            </a:r>
            <a:r>
              <a:rPr lang="en-US" altLang="zh-CN" dirty="0"/>
              <a:t>+8</a:t>
            </a:r>
            <a:r>
              <a:rPr lang="zh-CN" altLang="zh-CN" dirty="0"/>
              <a:t>×高】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15</a:t>
            </a:r>
            <a:r>
              <a:rPr lang="zh-CN" altLang="zh-CN" dirty="0"/>
              <a:t>、内置把手</a:t>
            </a:r>
            <a:r>
              <a:rPr lang="zh-CN" altLang="zh-CN" b="1" dirty="0"/>
              <a:t>（个）</a:t>
            </a:r>
            <a:r>
              <a:rPr lang="en-US" altLang="zh-CN" dirty="0"/>
              <a:t>         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16</a:t>
            </a:r>
            <a:r>
              <a:rPr lang="zh-CN" altLang="zh-CN" dirty="0"/>
              <a:t>、门</a:t>
            </a:r>
            <a:r>
              <a:rPr lang="en-US" altLang="zh-CN" dirty="0"/>
              <a:t>    </a:t>
            </a:r>
            <a:r>
              <a:rPr lang="zh-CN" altLang="zh-CN" dirty="0"/>
              <a:t>锁</a:t>
            </a:r>
            <a:r>
              <a:rPr lang="zh-CN" altLang="zh-CN" b="1" dirty="0"/>
              <a:t>（个）</a:t>
            </a:r>
            <a:r>
              <a:rPr lang="en-US" altLang="zh-CN" dirty="0"/>
              <a:t>         1</a:t>
            </a:r>
            <a:r>
              <a:rPr lang="zh-CN" altLang="zh-CN" dirty="0"/>
              <a:t>把【勾锁】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17</a:t>
            </a:r>
            <a:r>
              <a:rPr lang="zh-CN" altLang="zh-CN" dirty="0"/>
              <a:t>、下 导 轨</a:t>
            </a:r>
            <a:r>
              <a:rPr lang="zh-CN" altLang="zh-CN" b="1" dirty="0"/>
              <a:t>（米）</a:t>
            </a:r>
            <a:r>
              <a:rPr lang="en-US" altLang="zh-CN" dirty="0"/>
              <a:t>         </a:t>
            </a:r>
            <a:r>
              <a:rPr lang="zh-CN" altLang="zh-CN" dirty="0"/>
              <a:t>宽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18</a:t>
            </a:r>
            <a:r>
              <a:rPr lang="zh-CN" altLang="zh-CN" dirty="0"/>
              <a:t>、下导向轮</a:t>
            </a:r>
            <a:r>
              <a:rPr lang="zh-CN" altLang="zh-CN" b="1" dirty="0"/>
              <a:t>（个）</a:t>
            </a:r>
            <a:r>
              <a:rPr lang="en-US" altLang="zh-CN" dirty="0"/>
              <a:t>         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19</a:t>
            </a:r>
            <a:r>
              <a:rPr lang="zh-CN" altLang="zh-CN" dirty="0"/>
              <a:t>、对 口 销</a:t>
            </a:r>
            <a:r>
              <a:rPr lang="zh-CN" altLang="zh-CN" b="1" dirty="0"/>
              <a:t>（个）</a:t>
            </a:r>
            <a:r>
              <a:rPr lang="en-US" altLang="zh-CN" dirty="0"/>
              <a:t>         1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20</a:t>
            </a:r>
            <a:r>
              <a:rPr lang="zh-CN" altLang="zh-CN" dirty="0"/>
              <a:t>、限 位 器</a:t>
            </a:r>
            <a:r>
              <a:rPr lang="zh-CN" altLang="zh-CN" b="1" dirty="0"/>
              <a:t>（个）</a:t>
            </a:r>
            <a:r>
              <a:rPr lang="en-US" altLang="zh-CN" dirty="0"/>
              <a:t>         1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21</a:t>
            </a:r>
            <a:r>
              <a:rPr lang="zh-CN" altLang="zh-CN" dirty="0"/>
              <a:t>、电动部分（套）</a:t>
            </a:r>
            <a:r>
              <a:rPr lang="en-US" altLang="zh-CN" dirty="0"/>
              <a:t>         1</a:t>
            </a:r>
            <a:r>
              <a:rPr lang="zh-CN" altLang="zh-CN" dirty="0"/>
              <a:t>套（可以做手动开启</a:t>
            </a:r>
            <a:r>
              <a:rPr lang="zh-CN" altLang="zh-CN" dirty="0" smtClean="0"/>
              <a:t>）</a:t>
            </a:r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188913"/>
            <a:ext cx="7772400" cy="1238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平开门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896457" y="936104"/>
            <a:ext cx="7779999" cy="5589240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平开门</a:t>
            </a:r>
            <a:r>
              <a:rPr lang="zh-CN" altLang="en-US" b="1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计算方法</a:t>
            </a:r>
            <a: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196975"/>
            <a:ext cx="7772400" cy="5159375"/>
          </a:xfrm>
        </p:spPr>
        <p:txBody>
          <a:bodyPr>
            <a:normAutofit fontScale="925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</a:t>
            </a:r>
            <a:r>
              <a:rPr lang="zh-CN" altLang="zh-CN" dirty="0"/>
              <a:t>、密封门</a:t>
            </a:r>
            <a:r>
              <a:rPr lang="zh-CN" altLang="zh-CN" dirty="0" smtClean="0"/>
              <a:t>边</a:t>
            </a:r>
            <a:r>
              <a:rPr lang="en-US" altLang="zh-CN" dirty="0" smtClean="0"/>
              <a:t>(01)</a:t>
            </a:r>
            <a:r>
              <a:rPr lang="en-US" altLang="zh-CN" dirty="0"/>
              <a:t> </a:t>
            </a:r>
            <a:r>
              <a:rPr lang="en-US" altLang="zh-CN" dirty="0" smtClean="0"/>
              <a:t>(</a:t>
            </a:r>
            <a:r>
              <a:rPr lang="zh-CN" altLang="zh-CN" dirty="0" smtClean="0"/>
              <a:t>根</a:t>
            </a:r>
            <a:r>
              <a:rPr lang="en-US" altLang="zh-CN" dirty="0"/>
              <a:t>)</a:t>
            </a:r>
            <a:r>
              <a:rPr lang="en-US" altLang="zh-CN" dirty="0" smtClean="0"/>
              <a:t>      (2</a:t>
            </a:r>
            <a:r>
              <a:rPr lang="zh-CN" altLang="zh-CN" dirty="0"/>
              <a:t>×宽</a:t>
            </a:r>
            <a:r>
              <a:rPr lang="en-US" altLang="zh-CN" dirty="0"/>
              <a:t>+4</a:t>
            </a:r>
            <a:r>
              <a:rPr lang="zh-CN" altLang="zh-CN" dirty="0"/>
              <a:t>×</a:t>
            </a:r>
            <a:r>
              <a:rPr lang="zh-CN" altLang="zh-CN" dirty="0" smtClean="0"/>
              <a:t>高</a:t>
            </a:r>
            <a:r>
              <a:rPr lang="en-US" altLang="zh-CN" dirty="0" smtClean="0"/>
              <a:t>)</a:t>
            </a:r>
            <a:r>
              <a:rPr lang="zh-CN" altLang="zh-CN" dirty="0" smtClean="0"/>
              <a:t>÷</a:t>
            </a:r>
            <a:r>
              <a:rPr lang="en-US" altLang="zh-CN" dirty="0"/>
              <a:t>(</a:t>
            </a:r>
            <a:r>
              <a:rPr lang="en-US" altLang="zh-CN" dirty="0" smtClean="0"/>
              <a:t>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 smtClean="0"/>
              <a:t>根</a:t>
            </a:r>
            <a:r>
              <a:rPr lang="en-US" altLang="zh-CN" dirty="0" smtClean="0"/>
              <a:t>)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</a:t>
            </a:r>
            <a:r>
              <a:rPr lang="zh-CN" altLang="zh-CN" dirty="0"/>
              <a:t>、密封胶</a:t>
            </a:r>
            <a:r>
              <a:rPr lang="zh-CN" altLang="zh-CN" dirty="0" smtClean="0"/>
              <a:t>条</a:t>
            </a:r>
            <a:r>
              <a:rPr lang="en-US" altLang="zh-CN" dirty="0" smtClean="0"/>
              <a:t>(</a:t>
            </a:r>
            <a:r>
              <a:rPr lang="zh-CN" altLang="zh-CN" dirty="0" smtClean="0"/>
              <a:t>中</a:t>
            </a:r>
            <a:r>
              <a:rPr lang="en-US" altLang="zh-CN" dirty="0" smtClean="0"/>
              <a:t>)</a:t>
            </a:r>
            <a:r>
              <a:rPr lang="en-US" altLang="zh-CN" dirty="0"/>
              <a:t> </a:t>
            </a:r>
            <a:r>
              <a:rPr lang="en-US" altLang="zh-CN" dirty="0" smtClean="0"/>
              <a:t>(</a:t>
            </a:r>
            <a:r>
              <a:rPr lang="zh-CN" altLang="zh-CN" dirty="0" smtClean="0"/>
              <a:t>米</a:t>
            </a:r>
            <a:r>
              <a:rPr lang="en-US" altLang="zh-CN" dirty="0"/>
              <a:t>)</a:t>
            </a:r>
            <a:r>
              <a:rPr lang="en-US" altLang="zh-CN" dirty="0" smtClean="0"/>
              <a:t>          </a:t>
            </a:r>
            <a:r>
              <a:rPr lang="en-US" altLang="zh-CN" dirty="0"/>
              <a:t>2</a:t>
            </a:r>
            <a:r>
              <a:rPr lang="zh-CN" altLang="zh-CN" dirty="0"/>
              <a:t>×宽</a:t>
            </a:r>
            <a:r>
              <a:rPr lang="en-US" altLang="zh-CN" dirty="0"/>
              <a:t>+4</a:t>
            </a:r>
            <a:r>
              <a:rPr lang="zh-CN" altLang="zh-CN" dirty="0"/>
              <a:t>×高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3</a:t>
            </a:r>
            <a:r>
              <a:rPr lang="zh-CN" altLang="zh-CN" dirty="0"/>
              <a:t>、</a:t>
            </a:r>
            <a:r>
              <a:rPr lang="zh-CN" altLang="zh-CN" dirty="0" smtClean="0"/>
              <a:t>方管</a:t>
            </a:r>
            <a:r>
              <a:rPr lang="en-US" altLang="zh-CN" dirty="0" smtClean="0"/>
              <a:t>(</a:t>
            </a:r>
            <a:r>
              <a:rPr lang="zh-CN" altLang="zh-CN" dirty="0" smtClean="0"/>
              <a:t>根</a:t>
            </a:r>
            <a:r>
              <a:rPr lang="en-US" altLang="zh-CN" dirty="0"/>
              <a:t>)</a:t>
            </a:r>
            <a:r>
              <a:rPr lang="en-US" altLang="zh-CN" dirty="0" smtClean="0"/>
              <a:t>         (2</a:t>
            </a:r>
            <a:r>
              <a:rPr lang="zh-CN" altLang="zh-CN" dirty="0"/>
              <a:t>×宽</a:t>
            </a:r>
            <a:r>
              <a:rPr lang="en-US" altLang="zh-CN" dirty="0"/>
              <a:t>+4</a:t>
            </a:r>
            <a:r>
              <a:rPr lang="zh-CN" altLang="zh-CN" dirty="0"/>
              <a:t>×</a:t>
            </a:r>
            <a:r>
              <a:rPr lang="zh-CN" altLang="zh-CN" dirty="0" smtClean="0"/>
              <a:t>高</a:t>
            </a:r>
            <a:r>
              <a:rPr lang="en-US" altLang="zh-CN" dirty="0" smtClean="0"/>
              <a:t>)</a:t>
            </a:r>
            <a:r>
              <a:rPr lang="zh-CN" altLang="zh-CN" dirty="0" smtClean="0"/>
              <a:t>÷ </a:t>
            </a:r>
            <a:r>
              <a:rPr lang="en-US" altLang="zh-CN" dirty="0"/>
              <a:t>(</a:t>
            </a:r>
            <a:r>
              <a:rPr lang="en-US" altLang="zh-CN" dirty="0" smtClean="0"/>
              <a:t>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 smtClean="0"/>
              <a:t>根</a:t>
            </a:r>
            <a:r>
              <a:rPr lang="en-US" altLang="zh-CN" dirty="0" smtClean="0"/>
              <a:t>)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4</a:t>
            </a:r>
            <a:r>
              <a:rPr lang="zh-CN" altLang="zh-CN" dirty="0"/>
              <a:t>、平开门拉手（个）</a:t>
            </a:r>
            <a:r>
              <a:rPr lang="en-US" altLang="zh-CN" dirty="0"/>
              <a:t>             4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5</a:t>
            </a:r>
            <a:r>
              <a:rPr lang="zh-CN" altLang="zh-CN" dirty="0"/>
              <a:t>、平开门折页（个）</a:t>
            </a:r>
            <a:r>
              <a:rPr lang="en-US" altLang="zh-CN" dirty="0"/>
              <a:t>             4</a:t>
            </a:r>
            <a:r>
              <a:rPr lang="zh-CN" altLang="zh-CN" dirty="0"/>
              <a:t>—</a:t>
            </a:r>
            <a:r>
              <a:rPr lang="en-US" altLang="zh-CN" dirty="0"/>
              <a:t>6</a:t>
            </a:r>
            <a:r>
              <a:rPr lang="zh-CN" altLang="zh-CN" dirty="0"/>
              <a:t>个（最多用</a:t>
            </a:r>
            <a:r>
              <a:rPr lang="en-US" altLang="zh-CN" dirty="0"/>
              <a:t>8</a:t>
            </a:r>
            <a:r>
              <a:rPr lang="zh-CN" altLang="zh-CN" dirty="0"/>
              <a:t>个）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6</a:t>
            </a:r>
            <a:r>
              <a:rPr lang="zh-CN" altLang="zh-CN" dirty="0"/>
              <a:t>、弹簧销</a:t>
            </a:r>
            <a:r>
              <a:rPr lang="en-US" altLang="zh-CN" dirty="0"/>
              <a:t>                       1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7</a:t>
            </a:r>
            <a:r>
              <a:rPr lang="zh-CN" altLang="zh-CN" dirty="0"/>
              <a:t>、横插销</a:t>
            </a:r>
            <a:r>
              <a:rPr lang="en-US" altLang="zh-CN" dirty="0"/>
              <a:t>                       1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8</a:t>
            </a:r>
            <a:r>
              <a:rPr lang="zh-CN" altLang="zh-CN" dirty="0"/>
              <a:t>、 外包角</a:t>
            </a:r>
            <a:r>
              <a:rPr lang="en-US" altLang="zh-CN" dirty="0"/>
              <a:t>                            8</a:t>
            </a:r>
            <a:r>
              <a:rPr lang="zh-CN" altLang="zh-CN" dirty="0"/>
              <a:t>个（每个角用</a:t>
            </a:r>
            <a:r>
              <a:rPr lang="en-US" altLang="zh-CN" dirty="0"/>
              <a:t>1</a:t>
            </a:r>
            <a:r>
              <a:rPr lang="zh-CN" altLang="zh-CN" dirty="0"/>
              <a:t>个）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9</a:t>
            </a:r>
            <a:r>
              <a:rPr lang="zh-CN" altLang="zh-CN" dirty="0"/>
              <a:t>、外包衬板</a:t>
            </a:r>
            <a:r>
              <a:rPr lang="en-US" altLang="zh-CN" dirty="0"/>
              <a:t>                        </a:t>
            </a:r>
            <a:r>
              <a:rPr lang="en-US" altLang="zh-CN" dirty="0" smtClean="0"/>
              <a:t>8</a:t>
            </a:r>
            <a:r>
              <a:rPr lang="zh-CN" altLang="zh-CN" dirty="0"/>
              <a:t>个（每个角用</a:t>
            </a:r>
            <a:r>
              <a:rPr lang="en-US" altLang="zh-CN" dirty="0"/>
              <a:t>1</a:t>
            </a:r>
            <a:r>
              <a:rPr lang="zh-CN" altLang="zh-CN" dirty="0"/>
              <a:t>个）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10</a:t>
            </a:r>
            <a:r>
              <a:rPr lang="zh-CN" altLang="zh-CN" dirty="0"/>
              <a:t>、门边组角</a:t>
            </a:r>
            <a:r>
              <a:rPr lang="en-US" altLang="zh-CN" dirty="0"/>
              <a:t>                      </a:t>
            </a:r>
            <a:r>
              <a:rPr lang="en-US" altLang="zh-CN" dirty="0" smtClean="0"/>
              <a:t>8</a:t>
            </a:r>
            <a:r>
              <a:rPr lang="zh-CN" altLang="zh-CN" dirty="0" smtClean="0"/>
              <a:t>对</a:t>
            </a:r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188913"/>
            <a:ext cx="7772400" cy="1238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提升门</a:t>
            </a:r>
            <a:endParaRPr lang="zh-CN" altLang="en-US" b="1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827584" y="980728"/>
            <a:ext cx="7818116" cy="5616624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188913"/>
            <a:ext cx="7772400" cy="1238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>
                <a:solidFill>
                  <a:schemeClr val="tx2">
                    <a:satMod val="200000"/>
                  </a:schemeClr>
                </a:solidFill>
                <a:cs typeface="+mj-cs"/>
              </a:rPr>
              <a:t>提升门（以三层为例</a:t>
            </a:r>
            <a:r>
              <a:rPr lang="zh-CN" altLang="zh-CN" b="1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）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6082" name="内容占位符 2"/>
          <p:cNvSpPr>
            <a:spLocks noGrp="1"/>
          </p:cNvSpPr>
          <p:nvPr>
            <p:ph idx="1"/>
          </p:nvPr>
        </p:nvSpPr>
        <p:spPr>
          <a:xfrm>
            <a:off x="684213" y="981075"/>
            <a:ext cx="8280400" cy="5375275"/>
          </a:xfrm>
        </p:spPr>
        <p:txBody>
          <a:bodyPr/>
          <a:lstStyle/>
          <a:p>
            <a:pPr marL="68263" indent="0" eaLnBrk="1" hangingPunct="1">
              <a:buFont typeface="Wingdings" pitchFamily="2" charset="2"/>
              <a:buNone/>
            </a:pPr>
            <a:r>
              <a:rPr lang="zh-CN" altLang="zh-CN" sz="2400" b="1" smtClean="0"/>
              <a:t>【洞口加尺后门板尺寸，宽加</a:t>
            </a:r>
            <a:r>
              <a:rPr lang="en-US" altLang="zh-CN" sz="2400" b="1" smtClean="0"/>
              <a:t>400</a:t>
            </a:r>
            <a:r>
              <a:rPr lang="zh-CN" altLang="zh-CN" sz="2400" b="1" smtClean="0"/>
              <a:t>㎜，高加</a:t>
            </a:r>
            <a:r>
              <a:rPr lang="en-US" altLang="zh-CN" sz="2400" b="1" smtClean="0"/>
              <a:t>200</a:t>
            </a:r>
            <a:r>
              <a:rPr lang="zh-CN" altLang="zh-CN" sz="2400" b="1" smtClean="0"/>
              <a:t>㎜。】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1</a:t>
            </a:r>
            <a:r>
              <a:rPr lang="zh-CN" altLang="zh-CN" sz="2400" smtClean="0"/>
              <a:t>、滑道</a:t>
            </a:r>
            <a:r>
              <a:rPr lang="en-US" altLang="zh-CN" sz="2400" smtClean="0"/>
              <a:t>(</a:t>
            </a:r>
            <a:r>
              <a:rPr lang="zh-CN" altLang="zh-CN" sz="2400" smtClean="0"/>
              <a:t>根</a:t>
            </a:r>
            <a:r>
              <a:rPr lang="en-US" altLang="zh-CN" sz="2400" smtClean="0"/>
              <a:t>)    (</a:t>
            </a:r>
            <a:r>
              <a:rPr lang="zh-CN" altLang="zh-CN" sz="2400" smtClean="0"/>
              <a:t>高＋高÷</a:t>
            </a:r>
            <a:r>
              <a:rPr lang="en-US" altLang="zh-CN" sz="2400" smtClean="0"/>
              <a:t>3</a:t>
            </a:r>
            <a:r>
              <a:rPr lang="zh-CN" altLang="zh-CN" sz="2400" smtClean="0"/>
              <a:t>＋</a:t>
            </a:r>
            <a:r>
              <a:rPr lang="en-US" altLang="zh-CN" sz="2400" smtClean="0"/>
              <a:t>700)</a:t>
            </a:r>
            <a:r>
              <a:rPr lang="zh-CN" altLang="zh-CN" sz="2400" smtClean="0"/>
              <a:t>×</a:t>
            </a:r>
            <a:r>
              <a:rPr lang="en-US" altLang="zh-CN" sz="2400" smtClean="0"/>
              <a:t>2</a:t>
            </a:r>
            <a:r>
              <a:rPr lang="zh-CN" altLang="zh-CN" sz="2400" smtClean="0"/>
              <a:t>×</a:t>
            </a:r>
            <a:r>
              <a:rPr lang="en-US" altLang="zh-CN" sz="2400" smtClean="0"/>
              <a:t>3</a:t>
            </a:r>
            <a:r>
              <a:rPr lang="zh-CN" altLang="zh-CN" sz="2400" smtClean="0"/>
              <a:t>层｛可选</a:t>
            </a:r>
            <a:r>
              <a:rPr lang="en-US" altLang="zh-CN" sz="2400" smtClean="0"/>
              <a:t>4m.5m.6m.</a:t>
            </a:r>
            <a:r>
              <a:rPr lang="zh-CN" altLang="zh-CN" sz="2400" smtClean="0"/>
              <a:t>｝</a:t>
            </a:r>
            <a:r>
              <a:rPr lang="en-US" altLang="zh-CN" sz="2400" smtClean="0"/>
              <a:t>   </a:t>
            </a:r>
            <a:endParaRPr lang="zh-CN" altLang="zh-CN" sz="2400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2</a:t>
            </a:r>
            <a:r>
              <a:rPr lang="zh-CN" altLang="zh-CN" sz="2400" smtClean="0"/>
              <a:t>、滑轮 （个）</a:t>
            </a:r>
            <a:r>
              <a:rPr lang="en-US" altLang="zh-CN" sz="2400" smtClean="0"/>
              <a:t>               12</a:t>
            </a:r>
            <a:r>
              <a:rPr lang="zh-CN" altLang="zh-CN" sz="2400" smtClean="0"/>
              <a:t>个</a:t>
            </a:r>
            <a:r>
              <a:rPr lang="en-US" altLang="zh-CN" sz="2400" smtClean="0"/>
              <a:t>   (</a:t>
            </a:r>
            <a:r>
              <a:rPr lang="zh-CN" altLang="zh-CN" sz="2400" smtClean="0"/>
              <a:t>每扇门用</a:t>
            </a:r>
            <a:r>
              <a:rPr lang="en-US" altLang="zh-CN" sz="2400" smtClean="0"/>
              <a:t>4</a:t>
            </a:r>
            <a:r>
              <a:rPr lang="zh-CN" altLang="zh-CN" sz="2400" smtClean="0"/>
              <a:t>个</a:t>
            </a:r>
            <a:r>
              <a:rPr lang="en-US" altLang="zh-CN" sz="2400" smtClean="0"/>
              <a:t>)</a:t>
            </a:r>
            <a:endParaRPr lang="zh-CN" altLang="zh-CN" sz="2400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3</a:t>
            </a:r>
            <a:r>
              <a:rPr lang="zh-CN" altLang="zh-CN" sz="2400" smtClean="0"/>
              <a:t>、滑轮固定件（个）</a:t>
            </a:r>
            <a:r>
              <a:rPr lang="en-US" altLang="zh-CN" sz="2400" smtClean="0"/>
              <a:t>          12</a:t>
            </a:r>
            <a:r>
              <a:rPr lang="zh-CN" altLang="zh-CN" sz="2400" smtClean="0"/>
              <a:t>个</a:t>
            </a:r>
            <a:r>
              <a:rPr lang="en-US" altLang="zh-CN" sz="2400" smtClean="0"/>
              <a:t>   (</a:t>
            </a:r>
            <a:r>
              <a:rPr lang="zh-CN" altLang="zh-CN" sz="2400" smtClean="0"/>
              <a:t>每扇门用</a:t>
            </a:r>
            <a:r>
              <a:rPr lang="en-US" altLang="zh-CN" sz="2400" smtClean="0"/>
              <a:t>4</a:t>
            </a:r>
            <a:r>
              <a:rPr lang="zh-CN" altLang="zh-CN" sz="2400" smtClean="0"/>
              <a:t>个</a:t>
            </a:r>
            <a:r>
              <a:rPr lang="en-US" altLang="zh-CN" sz="2400" smtClean="0"/>
              <a:t>)</a:t>
            </a:r>
            <a:endParaRPr lang="zh-CN" altLang="zh-CN" sz="2400" smtClean="0"/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4</a:t>
            </a:r>
            <a:r>
              <a:rPr lang="zh-CN" altLang="zh-CN" sz="2400" smtClean="0"/>
              <a:t>、上滑道限位（个）</a:t>
            </a:r>
            <a:r>
              <a:rPr lang="en-US" altLang="zh-CN" sz="2400" smtClean="0"/>
              <a:t>           6</a:t>
            </a:r>
            <a:r>
              <a:rPr lang="zh-CN" altLang="zh-CN" sz="2400" smtClean="0"/>
              <a:t>个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5</a:t>
            </a:r>
            <a:r>
              <a:rPr lang="zh-CN" altLang="zh-CN" sz="2400" smtClean="0"/>
              <a:t>、密封门边（</a:t>
            </a:r>
            <a:r>
              <a:rPr lang="en-US" altLang="zh-CN" sz="2400" smtClean="0"/>
              <a:t>01</a:t>
            </a:r>
            <a:r>
              <a:rPr lang="zh-CN" altLang="zh-CN" sz="2400" smtClean="0"/>
              <a:t>）（根）</a:t>
            </a:r>
            <a:r>
              <a:rPr lang="en-US" altLang="zh-CN" sz="2400" smtClean="0"/>
              <a:t>       </a:t>
            </a:r>
            <a:r>
              <a:rPr lang="zh-CN" altLang="zh-CN" sz="2400" smtClean="0"/>
              <a:t>（宽</a:t>
            </a:r>
            <a:r>
              <a:rPr lang="en-US" altLang="zh-CN" sz="2400" smtClean="0"/>
              <a:t>+2</a:t>
            </a:r>
            <a:r>
              <a:rPr lang="zh-CN" altLang="zh-CN" sz="2400" smtClean="0"/>
              <a:t>×高）÷（</a:t>
            </a:r>
            <a:r>
              <a:rPr lang="en-US" altLang="zh-CN" sz="2400" smtClean="0"/>
              <a:t>6</a:t>
            </a:r>
            <a:r>
              <a:rPr lang="zh-CN" altLang="zh-CN" sz="2400" smtClean="0"/>
              <a:t>米</a:t>
            </a:r>
            <a:r>
              <a:rPr lang="en-US" altLang="zh-CN" sz="2400" smtClean="0"/>
              <a:t>1</a:t>
            </a:r>
            <a:r>
              <a:rPr lang="zh-CN" altLang="zh-CN" sz="2400" smtClean="0"/>
              <a:t>根）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6</a:t>
            </a:r>
            <a:r>
              <a:rPr lang="zh-CN" altLang="zh-CN" sz="2400" smtClean="0"/>
              <a:t>、密封门边（</a:t>
            </a:r>
            <a:r>
              <a:rPr lang="en-US" altLang="zh-CN" sz="2400" smtClean="0"/>
              <a:t>02</a:t>
            </a:r>
            <a:r>
              <a:rPr lang="zh-CN" altLang="zh-CN" sz="2400" smtClean="0"/>
              <a:t>）（根）</a:t>
            </a:r>
            <a:r>
              <a:rPr lang="en-US" altLang="zh-CN" sz="2400" smtClean="0"/>
              <a:t>        5</a:t>
            </a:r>
            <a:r>
              <a:rPr lang="zh-CN" altLang="zh-CN" sz="2400" smtClean="0"/>
              <a:t>×宽÷（</a:t>
            </a:r>
            <a:r>
              <a:rPr lang="en-US" altLang="zh-CN" sz="2400" smtClean="0"/>
              <a:t>6</a:t>
            </a:r>
            <a:r>
              <a:rPr lang="zh-CN" altLang="zh-CN" sz="2400" smtClean="0"/>
              <a:t>米</a:t>
            </a:r>
            <a:r>
              <a:rPr lang="en-US" altLang="zh-CN" sz="2400" smtClean="0"/>
              <a:t>1</a:t>
            </a:r>
            <a:r>
              <a:rPr lang="zh-CN" altLang="zh-CN" sz="2400" smtClean="0"/>
              <a:t>根）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7</a:t>
            </a:r>
            <a:r>
              <a:rPr lang="zh-CN" altLang="zh-CN" sz="2400" smtClean="0"/>
              <a:t>、密封胶条（</a:t>
            </a:r>
            <a:r>
              <a:rPr lang="en-US" altLang="zh-CN" sz="2400" smtClean="0"/>
              <a:t>2</a:t>
            </a:r>
            <a:r>
              <a:rPr lang="zh-CN" altLang="zh-CN" sz="2400" smtClean="0"/>
              <a:t>侧）（米）</a:t>
            </a:r>
            <a:r>
              <a:rPr lang="en-US" altLang="zh-CN" sz="2400" smtClean="0"/>
              <a:t>       2</a:t>
            </a:r>
            <a:r>
              <a:rPr lang="zh-CN" altLang="zh-CN" sz="2400" smtClean="0"/>
              <a:t>×宽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8</a:t>
            </a:r>
            <a:r>
              <a:rPr lang="zh-CN" altLang="zh-CN" sz="2400" smtClean="0"/>
              <a:t>、密封胶条（</a:t>
            </a:r>
            <a:r>
              <a:rPr lang="en-US" altLang="zh-CN" sz="2400" smtClean="0"/>
              <a:t>3</a:t>
            </a:r>
            <a:r>
              <a:rPr lang="zh-CN" altLang="zh-CN" sz="2400" smtClean="0"/>
              <a:t>下）（米）</a:t>
            </a:r>
            <a:r>
              <a:rPr lang="en-US" altLang="zh-CN" sz="2400" smtClean="0"/>
              <a:t>       4</a:t>
            </a:r>
            <a:r>
              <a:rPr lang="zh-CN" altLang="zh-CN" sz="2400" smtClean="0"/>
              <a:t>×宽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9</a:t>
            </a:r>
            <a:r>
              <a:rPr lang="zh-CN" altLang="zh-CN" sz="2400" smtClean="0"/>
              <a:t>、密封胶条（</a:t>
            </a:r>
            <a:r>
              <a:rPr lang="en-US" altLang="zh-CN" sz="2400" smtClean="0"/>
              <a:t>4</a:t>
            </a:r>
            <a:r>
              <a:rPr lang="zh-CN" altLang="zh-CN" sz="2400" smtClean="0"/>
              <a:t>中）（米）</a:t>
            </a:r>
            <a:r>
              <a:rPr lang="en-US" altLang="zh-CN" sz="2400" smtClean="0"/>
              <a:t>       2</a:t>
            </a:r>
            <a:r>
              <a:rPr lang="zh-CN" altLang="zh-CN" sz="2400" smtClean="0"/>
              <a:t>×高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10</a:t>
            </a:r>
            <a:r>
              <a:rPr lang="zh-CN" altLang="zh-CN" sz="2400" smtClean="0"/>
              <a:t>、方 管（根）</a:t>
            </a:r>
            <a:r>
              <a:rPr lang="en-US" altLang="zh-CN" sz="2400" smtClean="0"/>
              <a:t>        </a:t>
            </a:r>
            <a:r>
              <a:rPr lang="zh-CN" altLang="zh-CN" sz="2400" smtClean="0"/>
              <a:t>（宽×</a:t>
            </a:r>
            <a:r>
              <a:rPr lang="en-US" altLang="zh-CN" sz="2400" smtClean="0"/>
              <a:t>2</a:t>
            </a:r>
            <a:r>
              <a:rPr lang="zh-CN" altLang="zh-CN" sz="2400" smtClean="0"/>
              <a:t>×扇数</a:t>
            </a:r>
            <a:r>
              <a:rPr lang="en-US" altLang="zh-CN" sz="2400" smtClean="0"/>
              <a:t>+</a:t>
            </a:r>
            <a:r>
              <a:rPr lang="zh-CN" altLang="zh-CN" sz="2400" smtClean="0"/>
              <a:t>高×</a:t>
            </a:r>
            <a:r>
              <a:rPr lang="en-US" altLang="zh-CN" sz="2400" smtClean="0"/>
              <a:t>2</a:t>
            </a:r>
            <a:r>
              <a:rPr lang="zh-CN" altLang="zh-CN" sz="2400" smtClean="0"/>
              <a:t>）÷（</a:t>
            </a:r>
            <a:r>
              <a:rPr lang="en-US" altLang="zh-CN" sz="2400" smtClean="0"/>
              <a:t>6</a:t>
            </a:r>
            <a:r>
              <a:rPr lang="zh-CN" altLang="zh-CN" sz="2400" smtClean="0"/>
              <a:t>米</a:t>
            </a:r>
            <a:r>
              <a:rPr lang="en-US" altLang="zh-CN" sz="2400" smtClean="0"/>
              <a:t>1</a:t>
            </a:r>
            <a:r>
              <a:rPr lang="zh-CN" altLang="zh-CN" sz="2400" smtClean="0"/>
              <a:t>根）</a:t>
            </a:r>
          </a:p>
          <a:p>
            <a:pPr marL="68263" indent="0" eaLnBrk="1" hangingPunct="1">
              <a:buFont typeface="Wingdings" pitchFamily="2" charset="2"/>
              <a:buNone/>
            </a:pPr>
            <a:r>
              <a:rPr lang="en-US" altLang="zh-CN" sz="2400" smtClean="0"/>
              <a:t>11</a:t>
            </a:r>
            <a:r>
              <a:rPr lang="zh-CN" altLang="zh-CN" sz="2400" smtClean="0"/>
              <a:t>、传动部分</a:t>
            </a:r>
            <a:r>
              <a:rPr lang="en-US" altLang="zh-CN" sz="2400" smtClean="0"/>
              <a:t>                   1</a:t>
            </a:r>
            <a:r>
              <a:rPr lang="zh-CN" altLang="zh-CN" sz="2400" smtClean="0"/>
              <a:t>套（含电机，不含钢丝绳）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60350"/>
            <a:ext cx="7772400" cy="11668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折叠门</a:t>
            </a:r>
            <a: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zh-CN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755576" y="980728"/>
            <a:ext cx="7992888" cy="5742182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60350"/>
            <a:ext cx="7772400" cy="11668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zh-CN" b="1" dirty="0">
                <a:solidFill>
                  <a:schemeClr val="tx2">
                    <a:satMod val="200000"/>
                  </a:schemeClr>
                </a:solidFill>
                <a:cs typeface="+mj-cs"/>
              </a:rPr>
              <a:t>折叠门（以中分两折为例</a:t>
            </a:r>
            <a:r>
              <a:rPr lang="zh-CN" altLang="zh-CN" b="1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）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052513"/>
            <a:ext cx="7772400" cy="5303837"/>
          </a:xfrm>
        </p:spPr>
        <p:txBody>
          <a:bodyPr>
            <a:normAutofit fontScale="85000" lnSpcReduction="1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</a:t>
            </a:r>
            <a:r>
              <a:rPr lang="zh-CN" altLang="zh-CN" dirty="0"/>
              <a:t>、滑</a:t>
            </a:r>
            <a:r>
              <a:rPr lang="en-US" altLang="zh-CN" dirty="0"/>
              <a:t>    </a:t>
            </a:r>
            <a:r>
              <a:rPr lang="zh-CN" altLang="zh-CN" dirty="0"/>
              <a:t>道</a:t>
            </a:r>
            <a:r>
              <a:rPr lang="zh-CN" altLang="zh-CN" b="1" dirty="0"/>
              <a:t>（根）</a:t>
            </a:r>
            <a:r>
              <a:rPr lang="en-US" altLang="zh-CN" dirty="0"/>
              <a:t>          </a:t>
            </a:r>
            <a:r>
              <a:rPr lang="zh-CN" altLang="zh-CN" dirty="0"/>
              <a:t>宽｛可选</a:t>
            </a:r>
            <a:r>
              <a:rPr lang="en-US" altLang="zh-CN" dirty="0"/>
              <a:t>4m.5m.6m.</a:t>
            </a:r>
            <a:r>
              <a:rPr lang="zh-CN" altLang="zh-CN" dirty="0"/>
              <a:t>｝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</a:t>
            </a:r>
            <a:r>
              <a:rPr lang="zh-CN" altLang="zh-CN" dirty="0"/>
              <a:t>、吊</a:t>
            </a:r>
            <a:r>
              <a:rPr lang="en-US" altLang="zh-CN" dirty="0"/>
              <a:t>    </a:t>
            </a:r>
            <a:r>
              <a:rPr lang="zh-CN" altLang="zh-CN" dirty="0"/>
              <a:t>件</a:t>
            </a:r>
            <a:r>
              <a:rPr lang="zh-CN" altLang="zh-CN" b="1" dirty="0"/>
              <a:t>（个）</a:t>
            </a:r>
            <a:r>
              <a:rPr lang="en-US" altLang="zh-CN" dirty="0"/>
              <a:t>          </a:t>
            </a:r>
            <a:r>
              <a:rPr lang="zh-CN" altLang="zh-CN" dirty="0"/>
              <a:t>宽÷（</a:t>
            </a:r>
            <a:r>
              <a:rPr lang="en-US" altLang="zh-CN" dirty="0"/>
              <a:t>700-900</a:t>
            </a:r>
            <a:r>
              <a:rPr lang="zh-CN" altLang="zh-CN" dirty="0"/>
              <a:t>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3</a:t>
            </a:r>
            <a:r>
              <a:rPr lang="zh-CN" altLang="zh-CN" dirty="0"/>
              <a:t>、滑</a:t>
            </a:r>
            <a:r>
              <a:rPr lang="en-US" altLang="zh-CN" dirty="0"/>
              <a:t>    </a:t>
            </a:r>
            <a:r>
              <a:rPr lang="zh-CN" altLang="zh-CN" dirty="0"/>
              <a:t>轮</a:t>
            </a:r>
            <a:r>
              <a:rPr lang="zh-CN" altLang="zh-CN" b="1" dirty="0"/>
              <a:t>（个）</a:t>
            </a:r>
            <a:r>
              <a:rPr lang="en-US" altLang="zh-CN" dirty="0"/>
              <a:t>  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4</a:t>
            </a:r>
            <a:r>
              <a:rPr lang="zh-CN" altLang="zh-CN" dirty="0"/>
              <a:t>、密封门边</a:t>
            </a:r>
            <a:r>
              <a:rPr lang="zh-CN" altLang="zh-CN" b="1" dirty="0"/>
              <a:t>（</a:t>
            </a:r>
            <a:r>
              <a:rPr lang="en-US" altLang="zh-CN" b="1" dirty="0"/>
              <a:t>01</a:t>
            </a:r>
            <a:r>
              <a:rPr lang="zh-CN" altLang="zh-CN" b="1" dirty="0"/>
              <a:t>）（根）</a:t>
            </a:r>
            <a:r>
              <a:rPr lang="en-US" altLang="zh-CN" b="1" dirty="0"/>
              <a:t>   </a:t>
            </a:r>
            <a:r>
              <a:rPr lang="zh-CN" altLang="zh-CN" b="1" dirty="0"/>
              <a:t>（</a:t>
            </a:r>
            <a:r>
              <a:rPr lang="zh-CN" altLang="zh-CN" dirty="0"/>
              <a:t>高×</a:t>
            </a:r>
            <a:r>
              <a:rPr lang="en-US" altLang="zh-CN" dirty="0"/>
              <a:t>2</a:t>
            </a:r>
            <a:r>
              <a:rPr lang="zh-CN" altLang="zh-CN" dirty="0"/>
              <a:t>×门扇数</a:t>
            </a:r>
            <a:r>
              <a:rPr lang="en-US" altLang="zh-CN" dirty="0"/>
              <a:t>+</a:t>
            </a:r>
            <a:r>
              <a:rPr lang="zh-CN" altLang="zh-CN" dirty="0"/>
              <a:t>宽×</a:t>
            </a:r>
            <a:r>
              <a:rPr lang="en-US" altLang="zh-CN" dirty="0"/>
              <a:t>2</a:t>
            </a:r>
            <a:r>
              <a:rPr lang="zh-CN" altLang="zh-CN" dirty="0"/>
              <a:t>）÷（</a:t>
            </a:r>
            <a:r>
              <a:rPr lang="en-US" altLang="zh-CN" dirty="0"/>
              <a:t>6</a:t>
            </a:r>
            <a:r>
              <a:rPr lang="zh-CN" altLang="zh-CN" dirty="0"/>
              <a:t>米</a:t>
            </a:r>
            <a:r>
              <a:rPr lang="en-US" altLang="zh-CN" dirty="0"/>
              <a:t>1</a:t>
            </a:r>
            <a:r>
              <a:rPr lang="zh-CN" altLang="zh-CN" dirty="0"/>
              <a:t>根）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5</a:t>
            </a:r>
            <a:r>
              <a:rPr lang="zh-CN" altLang="zh-CN" dirty="0"/>
              <a:t>、密封胶条</a:t>
            </a:r>
            <a:r>
              <a:rPr lang="zh-CN" altLang="zh-CN" b="1" dirty="0"/>
              <a:t>（中）（米）</a:t>
            </a:r>
            <a:r>
              <a:rPr lang="en-US" altLang="zh-CN" b="1" dirty="0"/>
              <a:t>    </a:t>
            </a:r>
            <a:r>
              <a:rPr lang="zh-CN" altLang="zh-CN" dirty="0"/>
              <a:t>高×</a:t>
            </a:r>
            <a:r>
              <a:rPr lang="en-US" altLang="zh-CN" dirty="0"/>
              <a:t>2</a:t>
            </a:r>
            <a:r>
              <a:rPr lang="zh-CN" altLang="zh-CN" dirty="0"/>
              <a:t>×门扇数</a:t>
            </a:r>
            <a:r>
              <a:rPr lang="en-US" altLang="zh-CN" dirty="0"/>
              <a:t>+</a:t>
            </a:r>
            <a:r>
              <a:rPr lang="zh-CN" altLang="zh-CN" dirty="0"/>
              <a:t>宽×</a:t>
            </a:r>
            <a:r>
              <a:rPr lang="en-US" altLang="zh-CN" dirty="0"/>
              <a:t>2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6</a:t>
            </a:r>
            <a:r>
              <a:rPr lang="zh-CN" altLang="zh-CN" dirty="0"/>
              <a:t>、门边组角</a:t>
            </a:r>
            <a:r>
              <a:rPr lang="zh-CN" altLang="zh-CN" b="1" dirty="0"/>
              <a:t>（对）</a:t>
            </a:r>
            <a:r>
              <a:rPr lang="en-US" altLang="zh-CN" dirty="0"/>
              <a:t>          16</a:t>
            </a:r>
            <a:r>
              <a:rPr lang="zh-CN" altLang="zh-CN" dirty="0"/>
              <a:t>对【大门不用改用方管】</a:t>
            </a:r>
            <a:r>
              <a:rPr lang="zh-CN" altLang="zh-CN" b="1" dirty="0"/>
              <a:t> 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7</a:t>
            </a:r>
            <a:r>
              <a:rPr lang="zh-CN" altLang="zh-CN" dirty="0"/>
              <a:t>、平开门拉手</a:t>
            </a:r>
            <a:r>
              <a:rPr lang="zh-CN" altLang="zh-CN" b="1" dirty="0"/>
              <a:t>（个）</a:t>
            </a:r>
            <a:r>
              <a:rPr lang="en-US" altLang="zh-CN" dirty="0"/>
              <a:t>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8</a:t>
            </a:r>
            <a:r>
              <a:rPr lang="zh-CN" altLang="zh-CN" dirty="0"/>
              <a:t>、内置把手</a:t>
            </a:r>
            <a:r>
              <a:rPr lang="zh-CN" altLang="zh-CN" b="1" dirty="0"/>
              <a:t>（个）</a:t>
            </a:r>
            <a:r>
              <a:rPr lang="en-US" altLang="zh-CN" dirty="0"/>
              <a:t>  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9</a:t>
            </a:r>
            <a:r>
              <a:rPr lang="zh-CN" altLang="zh-CN" dirty="0"/>
              <a:t>、平开门折页</a:t>
            </a:r>
            <a:r>
              <a:rPr lang="zh-CN" altLang="zh-CN" b="1" dirty="0"/>
              <a:t>（个）</a:t>
            </a:r>
            <a:r>
              <a:rPr lang="en-US" altLang="zh-CN" b="1" dirty="0"/>
              <a:t>        </a:t>
            </a:r>
            <a:r>
              <a:rPr lang="en-US" altLang="zh-CN" dirty="0"/>
              <a:t>4-6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10</a:t>
            </a:r>
            <a:r>
              <a:rPr lang="zh-CN" altLang="zh-CN" dirty="0"/>
              <a:t>、折叠门折页</a:t>
            </a:r>
            <a:r>
              <a:rPr lang="zh-CN" altLang="zh-CN" b="1" dirty="0"/>
              <a:t>（个）</a:t>
            </a:r>
            <a:r>
              <a:rPr lang="zh-CN" altLang="zh-CN" dirty="0"/>
              <a:t> </a:t>
            </a:r>
            <a:r>
              <a:rPr lang="en-US" altLang="zh-CN" dirty="0"/>
              <a:t>      4-6</a:t>
            </a:r>
            <a:r>
              <a:rPr lang="zh-CN" altLang="zh-CN" dirty="0" smtClean="0"/>
              <a:t>个</a:t>
            </a:r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404813"/>
            <a:ext cx="7772400" cy="5951537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11</a:t>
            </a:r>
            <a:r>
              <a:rPr lang="zh-CN" altLang="zh-CN" dirty="0"/>
              <a:t>、门</a:t>
            </a:r>
            <a:r>
              <a:rPr lang="en-US" altLang="zh-CN" dirty="0"/>
              <a:t>    </a:t>
            </a:r>
            <a:r>
              <a:rPr lang="zh-CN" altLang="zh-CN" dirty="0"/>
              <a:t>锁</a:t>
            </a:r>
            <a:r>
              <a:rPr lang="en-US" altLang="zh-CN" dirty="0"/>
              <a:t>                1</a:t>
            </a:r>
            <a:r>
              <a:rPr lang="zh-CN" altLang="zh-CN" dirty="0"/>
              <a:t>把（勾锁）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12</a:t>
            </a:r>
            <a:r>
              <a:rPr lang="zh-CN" altLang="zh-CN" dirty="0"/>
              <a:t>、滑道端盖</a:t>
            </a:r>
            <a:r>
              <a:rPr lang="en-US" altLang="zh-CN" dirty="0"/>
              <a:t>                2</a:t>
            </a:r>
            <a:r>
              <a:rPr lang="zh-CN" altLang="zh-CN" dirty="0"/>
              <a:t>个</a:t>
            </a:r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13</a:t>
            </a:r>
            <a:r>
              <a:rPr lang="zh-CN" altLang="zh-CN" dirty="0"/>
              <a:t>、外包角（每个角</a:t>
            </a:r>
            <a:r>
              <a:rPr lang="en-US" altLang="zh-CN" dirty="0"/>
              <a:t>1</a:t>
            </a:r>
            <a:r>
              <a:rPr lang="zh-CN" altLang="zh-CN" dirty="0"/>
              <a:t>个）</a:t>
            </a:r>
            <a:r>
              <a:rPr lang="en-US" altLang="zh-CN" dirty="0"/>
              <a:t>                  </a:t>
            </a:r>
            <a:endParaRPr lang="zh-CN" altLang="zh-CN" dirty="0"/>
          </a:p>
          <a:p>
            <a:pPr marL="6858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14</a:t>
            </a:r>
            <a:r>
              <a:rPr lang="zh-CN" altLang="zh-CN" dirty="0"/>
              <a:t>、外包衬板（每个角</a:t>
            </a:r>
            <a:r>
              <a:rPr lang="en-US" altLang="zh-CN" dirty="0"/>
              <a:t>1</a:t>
            </a:r>
            <a:r>
              <a:rPr lang="zh-CN" altLang="zh-CN" dirty="0"/>
              <a:t>个）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穿越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穿越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穿越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3631</Words>
  <Application>Microsoft Office PowerPoint</Application>
  <PresentationFormat>全屏显示(4:3)</PresentationFormat>
  <Paragraphs>158</Paragraphs>
  <Slides>35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穿越</vt:lpstr>
      <vt:lpstr>工业门产品系列----员工培训</vt:lpstr>
      <vt:lpstr>公司介绍</vt:lpstr>
      <vt:lpstr>产品介绍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无轨悬浮门</vt:lpstr>
      <vt:lpstr>推拉门型材适用范围 </vt:lpstr>
      <vt:lpstr>幻灯片 20</vt:lpstr>
      <vt:lpstr>幻灯片 21</vt:lpstr>
      <vt:lpstr>推拉门（单层双推拉） </vt:lpstr>
      <vt:lpstr>幻灯片 23</vt:lpstr>
      <vt:lpstr>幻灯片 24</vt:lpstr>
      <vt:lpstr>推拉门（单扇推拉） </vt:lpstr>
      <vt:lpstr>幻灯片 26</vt:lpstr>
      <vt:lpstr>推拉门（双层双推拉，以四扇推拉为例） </vt:lpstr>
      <vt:lpstr>幻灯片 28</vt:lpstr>
      <vt:lpstr>平开门</vt:lpstr>
      <vt:lpstr>平开门计算方法 </vt:lpstr>
      <vt:lpstr>提升门</vt:lpstr>
      <vt:lpstr>提升门（以三层为例）</vt:lpstr>
      <vt:lpstr>折叠门 </vt:lpstr>
      <vt:lpstr>折叠门（以中分两折为例）</vt:lpstr>
      <vt:lpstr>幻灯片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沈阳奥文门窗有限公司</dc:title>
  <dc:creator>陈浩</dc:creator>
  <cp:lastModifiedBy>Windows 用户</cp:lastModifiedBy>
  <cp:revision>32</cp:revision>
  <dcterms:created xsi:type="dcterms:W3CDTF">2011-07-01T02:12:42Z</dcterms:created>
  <dcterms:modified xsi:type="dcterms:W3CDTF">2015-01-17T12:13:17Z</dcterms:modified>
</cp:coreProperties>
</file>