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77" r:id="rId3"/>
    <p:sldId id="287" r:id="rId4"/>
    <p:sldId id="273" r:id="rId5"/>
    <p:sldId id="262" r:id="rId6"/>
    <p:sldId id="263" r:id="rId7"/>
    <p:sldId id="274" r:id="rId8"/>
    <p:sldId id="265" r:id="rId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3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71" d="100"/>
          <a:sy n="71" d="100"/>
        </p:scale>
        <p:origin x="-13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388" name="Rectangle 4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 smtClean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pic>
        <p:nvPicPr>
          <p:cNvPr id="2055" name="Picture 7" descr="PPT模板2副本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u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wmf"/><Relationship Id="rId8" Type="http://schemas.openxmlformats.org/officeDocument/2006/relationships/image" Target="../media/image10.wmf"/><Relationship Id="rId7" Type="http://schemas.openxmlformats.org/officeDocument/2006/relationships/image" Target="../media/image9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4.wmf"/><Relationship Id="rId4" Type="http://schemas.openxmlformats.org/officeDocument/2006/relationships/image" Target="../media/image10.wmf"/><Relationship Id="rId3" Type="http://schemas.openxmlformats.org/officeDocument/2006/relationships/image" Target="../media/image9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9.wmf"/><Relationship Id="rId4" Type="http://schemas.openxmlformats.org/officeDocument/2006/relationships/image" Target="../media/image18.wmf"/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wmf"/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62" name="Text Box 2"/>
          <p:cNvSpPr txBox="1"/>
          <p:nvPr/>
        </p:nvSpPr>
        <p:spPr>
          <a:xfrm>
            <a:off x="395288" y="228600"/>
            <a:ext cx="7272337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FF3399"/>
                </a:solidFill>
                <a:latin typeface="Times New Roman" panose="02020603050405020304" pitchFamily="18" charset="0"/>
              </a:rPr>
              <a:t>复习：空间内两条直线的位置关系</a:t>
            </a:r>
            <a:endParaRPr lang="zh-CN" altLang="en-US" sz="3200" b="1" dirty="0">
              <a:solidFill>
                <a:srgbClr val="FF33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80" name="Text Box 20"/>
          <p:cNvSpPr txBox="1"/>
          <p:nvPr/>
        </p:nvSpPr>
        <p:spPr>
          <a:xfrm>
            <a:off x="6232525" y="1527175"/>
            <a:ext cx="24431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没有</a:t>
            </a:r>
            <a:r>
              <a:rPr lang="zh-CN" altLang="en-US" sz="2800" b="1" dirty="0">
                <a:latin typeface="Times New Roman" panose="02020603050405020304" pitchFamily="18" charset="0"/>
              </a:rPr>
              <a:t>公共点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40981" name="Text Box 21"/>
          <p:cNvSpPr txBox="1"/>
          <p:nvPr/>
        </p:nvSpPr>
        <p:spPr>
          <a:xfrm>
            <a:off x="5838825" y="3294063"/>
            <a:ext cx="312578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只有一个</a:t>
            </a:r>
            <a:r>
              <a:rPr lang="zh-CN" altLang="en-US" sz="2800" b="1" dirty="0">
                <a:latin typeface="Times New Roman" panose="02020603050405020304" pitchFamily="18" charset="0"/>
              </a:rPr>
              <a:t>公共点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40982" name="Text Box 22"/>
          <p:cNvSpPr txBox="1"/>
          <p:nvPr/>
        </p:nvSpPr>
        <p:spPr>
          <a:xfrm>
            <a:off x="6156325" y="5300663"/>
            <a:ext cx="26638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没有</a:t>
            </a:r>
            <a:r>
              <a:rPr lang="zh-CN" altLang="en-US" sz="2800" b="1" dirty="0">
                <a:latin typeface="Times New Roman" panose="02020603050405020304" pitchFamily="18" charset="0"/>
              </a:rPr>
              <a:t>公共点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pSp>
        <p:nvGrpSpPr>
          <p:cNvPr id="40989" name="Group 29"/>
          <p:cNvGrpSpPr/>
          <p:nvPr/>
        </p:nvGrpSpPr>
        <p:grpSpPr>
          <a:xfrm>
            <a:off x="611188" y="1125538"/>
            <a:ext cx="5689600" cy="5024437"/>
            <a:chOff x="385" y="709"/>
            <a:chExt cx="3326" cy="3165"/>
          </a:xfrm>
        </p:grpSpPr>
        <p:sp>
          <p:nvSpPr>
            <p:cNvPr id="4103" name="AutoShape 8"/>
            <p:cNvSpPr/>
            <p:nvPr/>
          </p:nvSpPr>
          <p:spPr>
            <a:xfrm>
              <a:off x="1503" y="1896"/>
              <a:ext cx="2160" cy="672"/>
            </a:xfrm>
            <a:prstGeom prst="parallelogram">
              <a:avLst>
                <a:gd name="adj" fmla="val 80357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wrap="none" anchor="ctr" anchorCtr="0"/>
            <a:p>
              <a:pPr algn="ctr"/>
              <a:endParaRPr lang="zh-CN" altLang="zh-CN" dirty="0">
                <a:latin typeface="Arial" panose="020B0604020202020204" pitchFamily="34" charset="0"/>
              </a:endParaRPr>
            </a:p>
          </p:txBody>
        </p:sp>
        <p:sp>
          <p:nvSpPr>
            <p:cNvPr id="4104" name="Text Box 4"/>
            <p:cNvSpPr txBox="1"/>
            <p:nvPr/>
          </p:nvSpPr>
          <p:spPr>
            <a:xfrm>
              <a:off x="385" y="837"/>
              <a:ext cx="90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800" b="1" dirty="0">
                  <a:latin typeface="宋体" panose="02010600030101010101" pitchFamily="2" charset="-122"/>
                </a:rPr>
                <a:t>1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．平行</a:t>
              </a:r>
              <a:endParaRPr lang="zh-CN" altLang="en-US" sz="2800" b="1" dirty="0">
                <a:latin typeface="宋体" panose="02010600030101010101" pitchFamily="2" charset="-122"/>
              </a:endParaRPr>
            </a:p>
          </p:txBody>
        </p:sp>
        <p:sp>
          <p:nvSpPr>
            <p:cNvPr id="4105" name="Rectangle 5"/>
            <p:cNvSpPr/>
            <p:nvPr/>
          </p:nvSpPr>
          <p:spPr>
            <a:xfrm>
              <a:off x="399" y="2014"/>
              <a:ext cx="83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2800" b="1" dirty="0">
                  <a:latin typeface="Times New Roman" panose="02020603050405020304" pitchFamily="18" charset="0"/>
                </a:rPr>
                <a:t>2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．相交</a:t>
              </a:r>
              <a:endParaRPr lang="zh-CN" altLang="en-US" sz="2800" b="1" dirty="0">
                <a:latin typeface="宋体" panose="02010600030101010101" pitchFamily="2" charset="-122"/>
              </a:endParaRPr>
            </a:p>
          </p:txBody>
        </p:sp>
        <p:sp>
          <p:nvSpPr>
            <p:cNvPr id="4106" name="Rectangle 6"/>
            <p:cNvSpPr/>
            <p:nvPr/>
          </p:nvSpPr>
          <p:spPr>
            <a:xfrm>
              <a:off x="447" y="3194"/>
              <a:ext cx="83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2800" b="1" dirty="0">
                  <a:latin typeface="Times New Roman" panose="02020603050405020304" pitchFamily="18" charset="0"/>
                </a:rPr>
                <a:t>3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．异面</a:t>
              </a:r>
              <a:endParaRPr lang="zh-CN" altLang="en-US" sz="2800" b="1" dirty="0">
                <a:latin typeface="宋体" panose="02010600030101010101" pitchFamily="2" charset="-122"/>
              </a:endParaRPr>
            </a:p>
          </p:txBody>
        </p:sp>
        <p:sp>
          <p:nvSpPr>
            <p:cNvPr id="4107" name="AutoShape 7"/>
            <p:cNvSpPr/>
            <p:nvPr/>
          </p:nvSpPr>
          <p:spPr>
            <a:xfrm>
              <a:off x="1551" y="757"/>
              <a:ext cx="2160" cy="672"/>
            </a:xfrm>
            <a:prstGeom prst="parallelogram">
              <a:avLst>
                <a:gd name="adj" fmla="val 80357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4108" name="Group 28"/>
            <p:cNvGrpSpPr/>
            <p:nvPr/>
          </p:nvGrpSpPr>
          <p:grpSpPr>
            <a:xfrm>
              <a:off x="1983" y="709"/>
              <a:ext cx="1253" cy="624"/>
              <a:chOff x="1983" y="709"/>
              <a:chExt cx="1253" cy="624"/>
            </a:xfrm>
          </p:grpSpPr>
          <p:sp>
            <p:nvSpPr>
              <p:cNvPr id="4120" name="Line 10"/>
              <p:cNvSpPr/>
              <p:nvPr/>
            </p:nvSpPr>
            <p:spPr>
              <a:xfrm flipV="1">
                <a:off x="1983" y="901"/>
                <a:ext cx="1056" cy="24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21" name="Line 11"/>
              <p:cNvSpPr/>
              <p:nvPr/>
            </p:nvSpPr>
            <p:spPr>
              <a:xfrm flipV="1">
                <a:off x="2031" y="1093"/>
                <a:ext cx="1056" cy="24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22" name="Rectangle 17"/>
              <p:cNvSpPr/>
              <p:nvPr/>
            </p:nvSpPr>
            <p:spPr>
              <a:xfrm>
                <a:off x="3030" y="709"/>
                <a:ext cx="19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r>
                  <a:rPr lang="en-US" altLang="zh-CN" sz="2400" b="1" i="1" dirty="0">
                    <a:latin typeface="Times New Roman" panose="02020603050405020304" pitchFamily="18" charset="0"/>
                  </a:rPr>
                  <a:t>a</a:t>
                </a:r>
                <a:endParaRPr lang="en-US" altLang="zh-CN" sz="2400" b="1" i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23" name="Rectangle 18"/>
              <p:cNvSpPr/>
              <p:nvPr/>
            </p:nvSpPr>
            <p:spPr>
              <a:xfrm>
                <a:off x="3039" y="949"/>
                <a:ext cx="197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r>
                  <a:rPr lang="en-US" altLang="zh-CN" sz="2400" b="1" i="1" dirty="0">
                    <a:latin typeface="Times New Roman" panose="02020603050405020304" pitchFamily="18" charset="0"/>
                  </a:rPr>
                  <a:t>b</a:t>
                </a:r>
                <a:endParaRPr lang="en-US" altLang="zh-CN" sz="2400" b="1" i="1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109" name="Group 27"/>
            <p:cNvGrpSpPr/>
            <p:nvPr/>
          </p:nvGrpSpPr>
          <p:grpSpPr>
            <a:xfrm>
              <a:off x="1983" y="1957"/>
              <a:ext cx="1253" cy="528"/>
              <a:chOff x="1983" y="1957"/>
              <a:chExt cx="1253" cy="528"/>
            </a:xfrm>
          </p:grpSpPr>
          <p:sp>
            <p:nvSpPr>
              <p:cNvPr id="4116" name="Line 12"/>
              <p:cNvSpPr/>
              <p:nvPr/>
            </p:nvSpPr>
            <p:spPr>
              <a:xfrm flipV="1">
                <a:off x="1983" y="2101"/>
                <a:ext cx="1056" cy="24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7" name="Line 14"/>
              <p:cNvSpPr/>
              <p:nvPr/>
            </p:nvSpPr>
            <p:spPr>
              <a:xfrm>
                <a:off x="2175" y="2053"/>
                <a:ext cx="768" cy="336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8" name="Rectangle 16"/>
              <p:cNvSpPr/>
              <p:nvPr/>
            </p:nvSpPr>
            <p:spPr>
              <a:xfrm>
                <a:off x="3039" y="1957"/>
                <a:ext cx="197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r>
                  <a:rPr lang="en-US" altLang="zh-CN" sz="2400" b="1" i="1" dirty="0">
                    <a:latin typeface="Times New Roman" panose="02020603050405020304" pitchFamily="18" charset="0"/>
                  </a:rPr>
                  <a:t>a</a:t>
                </a:r>
                <a:endParaRPr lang="en-US" altLang="zh-CN" sz="2400" b="1" i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19" name="Rectangle 19"/>
              <p:cNvSpPr/>
              <p:nvPr/>
            </p:nvSpPr>
            <p:spPr>
              <a:xfrm>
                <a:off x="2934" y="2197"/>
                <a:ext cx="197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r>
                  <a:rPr lang="en-US" altLang="zh-CN" sz="2400" b="1" i="1" dirty="0">
                    <a:latin typeface="Times New Roman" panose="02020603050405020304" pitchFamily="18" charset="0"/>
                  </a:rPr>
                  <a:t>b</a:t>
                </a:r>
                <a:endParaRPr lang="en-US" altLang="zh-CN" sz="2400" b="1" i="1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110" name="Group 25"/>
            <p:cNvGrpSpPr/>
            <p:nvPr/>
          </p:nvGrpSpPr>
          <p:grpSpPr>
            <a:xfrm>
              <a:off x="1503" y="2643"/>
              <a:ext cx="2160" cy="1231"/>
              <a:chOff x="1503" y="2643"/>
              <a:chExt cx="2160" cy="1231"/>
            </a:xfrm>
          </p:grpSpPr>
          <p:sp>
            <p:nvSpPr>
              <p:cNvPr id="4111" name="AutoShape 9"/>
              <p:cNvSpPr/>
              <p:nvPr/>
            </p:nvSpPr>
            <p:spPr>
              <a:xfrm>
                <a:off x="1503" y="3202"/>
                <a:ext cx="2160" cy="672"/>
              </a:xfrm>
              <a:prstGeom prst="parallelogram">
                <a:avLst>
                  <a:gd name="adj" fmla="val 80357"/>
                </a:avLst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112" name="Line 13"/>
              <p:cNvSpPr/>
              <p:nvPr/>
            </p:nvSpPr>
            <p:spPr>
              <a:xfrm flipV="1">
                <a:off x="2005" y="2795"/>
                <a:ext cx="1056" cy="24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3" name="Text Box 15"/>
              <p:cNvSpPr txBox="1"/>
              <p:nvPr/>
            </p:nvSpPr>
            <p:spPr>
              <a:xfrm>
                <a:off x="3061" y="2643"/>
                <a:ext cx="19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r>
                  <a:rPr lang="en-US" altLang="zh-CN" sz="2400" b="1" i="1" dirty="0">
                    <a:latin typeface="Times New Roman" panose="02020603050405020304" pitchFamily="18" charset="0"/>
                  </a:rPr>
                  <a:t>a</a:t>
                </a:r>
                <a:endParaRPr lang="en-US" altLang="zh-CN" sz="24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14" name="Line 23"/>
              <p:cNvSpPr/>
              <p:nvPr/>
            </p:nvSpPr>
            <p:spPr>
              <a:xfrm rot="1582695" flipV="1">
                <a:off x="2051" y="3462"/>
                <a:ext cx="1056" cy="24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5" name="Text Box 24"/>
              <p:cNvSpPr txBox="1"/>
              <p:nvPr/>
            </p:nvSpPr>
            <p:spPr>
              <a:xfrm>
                <a:off x="2971" y="3430"/>
                <a:ext cx="19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r>
                  <a:rPr lang="en-US" altLang="zh-CN" sz="2400" b="1" i="1" dirty="0">
                    <a:latin typeface="Times New Roman" panose="02020603050405020304" pitchFamily="18" charset="0"/>
                  </a:rPr>
                  <a:t>b</a:t>
                </a:r>
                <a:endParaRPr lang="en-US" altLang="zh-CN" sz="2400" b="1" dirty="0">
                  <a:latin typeface="Times New Roman" panose="02020603050405020304" pitchFamily="18" charset="0"/>
                </a:endParaRPr>
              </a:p>
            </p:txBody>
          </p:sp>
        </p:grpSp>
      </p:grpSp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700" y="20320"/>
            <a:ext cx="911225" cy="996315"/>
          </a:xfrm>
          <a:prstGeom prst="rect">
            <a:avLst/>
          </a:prstGeom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80" grpId="0"/>
      <p:bldP spid="40981" grpId="0"/>
      <p:bldP spid="4098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3251" name="AutoShape 3"/>
          <p:cNvSpPr/>
          <p:nvPr/>
        </p:nvSpPr>
        <p:spPr>
          <a:xfrm>
            <a:off x="468313" y="4221163"/>
            <a:ext cx="1447800" cy="1752600"/>
          </a:xfrm>
          <a:prstGeom prst="star4">
            <a:avLst>
              <a:gd name="adj" fmla="val 12500"/>
            </a:avLst>
          </a:prstGeom>
          <a:gradFill rotWithShape="0">
            <a:gsLst>
              <a:gs pos="0">
                <a:srgbClr val="CC66FF"/>
              </a:gs>
              <a:gs pos="100000">
                <a:srgbClr val="66FFCC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3252" name="AutoShape 4"/>
          <p:cNvSpPr/>
          <p:nvPr/>
        </p:nvSpPr>
        <p:spPr>
          <a:xfrm>
            <a:off x="0" y="4652963"/>
            <a:ext cx="1447800" cy="1752600"/>
          </a:xfrm>
          <a:prstGeom prst="star4">
            <a:avLst>
              <a:gd name="adj" fmla="val 12500"/>
            </a:avLst>
          </a:prstGeom>
          <a:gradFill rotWithShape="0">
            <a:gsLst>
              <a:gs pos="0">
                <a:srgbClr val="3333CC"/>
              </a:gs>
              <a:gs pos="100000">
                <a:srgbClr val="CC00FF"/>
              </a:gs>
            </a:gsLst>
            <a:lin ang="5400000" scaled="1"/>
            <a:tileRect/>
          </a:gra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3253" name="Rectangle 5"/>
          <p:cNvSpPr/>
          <p:nvPr/>
        </p:nvSpPr>
        <p:spPr>
          <a:xfrm>
            <a:off x="1143000" y="5949950"/>
            <a:ext cx="8001000" cy="152400"/>
          </a:xfrm>
          <a:prstGeom prst="rect">
            <a:avLst/>
          </a:prstGeom>
          <a:gradFill rotWithShape="0">
            <a:gsLst>
              <a:gs pos="0">
                <a:srgbClr val="66FF33"/>
              </a:gs>
              <a:gs pos="100000">
                <a:srgbClr val="000000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3254" name="Rectangle 6"/>
          <p:cNvSpPr/>
          <p:nvPr/>
        </p:nvSpPr>
        <p:spPr>
          <a:xfrm>
            <a:off x="1143000" y="4724400"/>
            <a:ext cx="8001000" cy="1508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0000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3255" name="WordArt 7"/>
          <p:cNvSpPr>
            <a:spLocks noChangeArrowheads="1" noChangeShapeType="1" noTextEdit="1"/>
          </p:cNvSpPr>
          <p:nvPr/>
        </p:nvSpPr>
        <p:spPr bwMode="auto">
          <a:xfrm>
            <a:off x="755650" y="1557338"/>
            <a:ext cx="7993063" cy="1657350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49806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0" cap="none" spc="0" normalizeH="0" baseline="0" noProof="0">
                <a:ln w="12700">
                  <a:solidFill>
                    <a:srgbClr val="EAEAEA"/>
                  </a:solidFill>
                  <a:round/>
                </a:ln>
                <a:solidFill>
                  <a:schemeClr val="tx2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 直线与平面的位置关系</a:t>
            </a:r>
            <a:r>
              <a:rPr kumimoji="0" lang="en-US" altLang="zh-CN" sz="7200" b="1" i="0" u="none" strike="noStrike" kern="10" cap="none" spc="0" normalizeH="0" baseline="0" noProof="0">
                <a:ln w="12700">
                  <a:solidFill>
                    <a:srgbClr val="EAEAEA"/>
                  </a:solidFill>
                  <a:round/>
                </a:ln>
                <a:solidFill>
                  <a:schemeClr val="tx2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(</a:t>
            </a:r>
            <a:r>
              <a:rPr kumimoji="0" lang="zh-CN" altLang="en-US" sz="7200" b="1" i="0" u="none" strike="noStrike" kern="10" cap="none" spc="0" normalizeH="0" baseline="0" noProof="0">
                <a:ln w="12700">
                  <a:solidFill>
                    <a:srgbClr val="EAEAEA"/>
                  </a:solidFill>
                  <a:round/>
                </a:ln>
                <a:solidFill>
                  <a:schemeClr val="tx2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一）</a:t>
            </a:r>
            <a:endParaRPr kumimoji="0" lang="zh-CN" altLang="en-US" sz="7200" b="1" i="0" u="none" strike="noStrike" kern="10" cap="none" spc="0" normalizeH="0" baseline="0" noProof="0">
              <a:ln w="12700">
                <a:solidFill>
                  <a:srgbClr val="EAEAEA"/>
                </a:solidFill>
                <a:round/>
              </a:ln>
              <a:solidFill>
                <a:schemeClr val="tx2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华文行楷" panose="02010800040101010101" charset="-122"/>
              <a:ea typeface="华文行楷" panose="02010800040101010101" charset="-122"/>
              <a:cs typeface="+mn-cs"/>
            </a:endParaRPr>
          </a:p>
        </p:txBody>
      </p:sp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315" y="0"/>
            <a:ext cx="911225" cy="996315"/>
          </a:xfrm>
          <a:prstGeom prst="rect">
            <a:avLst/>
          </a:prstGeom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animBg="1"/>
      <p:bldP spid="53252" grpId="0" animBg="1"/>
      <p:bldP spid="53253" grpId="0" animBg="1"/>
      <p:bldP spid="532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33823" name="Group 31"/>
          <p:cNvGrpSpPr/>
          <p:nvPr/>
        </p:nvGrpSpPr>
        <p:grpSpPr>
          <a:xfrm>
            <a:off x="2947988" y="549275"/>
            <a:ext cx="2992437" cy="2128838"/>
            <a:chOff x="1347" y="1026"/>
            <a:chExt cx="2089" cy="1505"/>
          </a:xfrm>
        </p:grpSpPr>
        <p:grpSp>
          <p:nvGrpSpPr>
            <p:cNvPr id="6212" name="Group 19"/>
            <p:cNvGrpSpPr/>
            <p:nvPr/>
          </p:nvGrpSpPr>
          <p:grpSpPr>
            <a:xfrm>
              <a:off x="1589" y="1263"/>
              <a:ext cx="1578" cy="1071"/>
              <a:chOff x="1474" y="1017"/>
              <a:chExt cx="1914" cy="1551"/>
            </a:xfrm>
          </p:grpSpPr>
          <p:sp>
            <p:nvSpPr>
              <p:cNvPr id="6222" name="Line 4"/>
              <p:cNvSpPr/>
              <p:nvPr/>
            </p:nvSpPr>
            <p:spPr>
              <a:xfrm>
                <a:off x="1837" y="1026"/>
                <a:ext cx="154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23" name="Line 5"/>
              <p:cNvSpPr/>
              <p:nvPr/>
            </p:nvSpPr>
            <p:spPr>
              <a:xfrm>
                <a:off x="1474" y="1570"/>
                <a:ext cx="154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24" name="Line 6"/>
              <p:cNvSpPr/>
              <p:nvPr/>
            </p:nvSpPr>
            <p:spPr>
              <a:xfrm>
                <a:off x="1837" y="2024"/>
                <a:ext cx="154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6225" name="Line 7"/>
              <p:cNvSpPr/>
              <p:nvPr/>
            </p:nvSpPr>
            <p:spPr>
              <a:xfrm>
                <a:off x="1474" y="2568"/>
                <a:ext cx="154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26" name="Line 8"/>
              <p:cNvSpPr/>
              <p:nvPr/>
            </p:nvSpPr>
            <p:spPr>
              <a:xfrm rot="-5400000">
                <a:off x="975" y="2060"/>
                <a:ext cx="99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27" name="Line 12"/>
              <p:cNvSpPr/>
              <p:nvPr/>
            </p:nvSpPr>
            <p:spPr>
              <a:xfrm rot="-5400000">
                <a:off x="2526" y="2069"/>
                <a:ext cx="99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28" name="Line 13"/>
              <p:cNvSpPr/>
              <p:nvPr/>
            </p:nvSpPr>
            <p:spPr>
              <a:xfrm rot="-5400000">
                <a:off x="1338" y="1516"/>
                <a:ext cx="99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6229" name="Line 14"/>
              <p:cNvSpPr/>
              <p:nvPr/>
            </p:nvSpPr>
            <p:spPr>
              <a:xfrm rot="-5400000">
                <a:off x="2889" y="1525"/>
                <a:ext cx="99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30" name="Line 15"/>
              <p:cNvSpPr/>
              <p:nvPr/>
            </p:nvSpPr>
            <p:spPr>
              <a:xfrm flipH="1">
                <a:off x="1474" y="1026"/>
                <a:ext cx="363" cy="5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31" name="Line 16"/>
              <p:cNvSpPr/>
              <p:nvPr/>
            </p:nvSpPr>
            <p:spPr>
              <a:xfrm flipH="1">
                <a:off x="1474" y="2024"/>
                <a:ext cx="363" cy="5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6232" name="Line 17"/>
              <p:cNvSpPr/>
              <p:nvPr/>
            </p:nvSpPr>
            <p:spPr>
              <a:xfrm flipH="1">
                <a:off x="3025" y="2024"/>
                <a:ext cx="363" cy="5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33" name="Line 18"/>
              <p:cNvSpPr/>
              <p:nvPr/>
            </p:nvSpPr>
            <p:spPr>
              <a:xfrm flipH="1">
                <a:off x="3016" y="1026"/>
                <a:ext cx="363" cy="5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213" name="Line 20"/>
            <p:cNvSpPr/>
            <p:nvPr/>
          </p:nvSpPr>
          <p:spPr>
            <a:xfrm>
              <a:off x="1589" y="1645"/>
              <a:ext cx="1571" cy="31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6214" name="Text Box 22"/>
            <p:cNvSpPr txBox="1"/>
            <p:nvPr/>
          </p:nvSpPr>
          <p:spPr>
            <a:xfrm>
              <a:off x="1382" y="2247"/>
              <a:ext cx="227" cy="2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i="1" dirty="0">
                  <a:latin typeface="Times New Roman" panose="02020603050405020304" pitchFamily="18" charset="0"/>
                </a:rPr>
                <a:t>A</a:t>
              </a:r>
              <a:endParaRPr lang="en-US" altLang="zh-CN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6215" name="Text Box 23"/>
            <p:cNvSpPr txBox="1"/>
            <p:nvPr/>
          </p:nvSpPr>
          <p:spPr>
            <a:xfrm>
              <a:off x="2845" y="2272"/>
              <a:ext cx="226" cy="2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i="1" dirty="0">
                  <a:latin typeface="Times New Roman" panose="02020603050405020304" pitchFamily="18" charset="0"/>
                </a:rPr>
                <a:t>B</a:t>
              </a:r>
              <a:endParaRPr lang="en-US" altLang="zh-CN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6216" name="Text Box 24"/>
            <p:cNvSpPr txBox="1"/>
            <p:nvPr/>
          </p:nvSpPr>
          <p:spPr>
            <a:xfrm>
              <a:off x="1828" y="1927"/>
              <a:ext cx="244" cy="2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i="1" dirty="0">
                  <a:latin typeface="Times New Roman" panose="02020603050405020304" pitchFamily="18" charset="0"/>
                </a:rPr>
                <a:t>D</a:t>
              </a:r>
              <a:endParaRPr lang="en-US" altLang="zh-CN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6217" name="Text Box 25"/>
            <p:cNvSpPr txBox="1"/>
            <p:nvPr/>
          </p:nvSpPr>
          <p:spPr>
            <a:xfrm>
              <a:off x="3137" y="1889"/>
              <a:ext cx="235" cy="2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i="1" dirty="0">
                  <a:latin typeface="Times New Roman" panose="02020603050405020304" pitchFamily="18" charset="0"/>
                </a:rPr>
                <a:t>C</a:t>
              </a:r>
              <a:endParaRPr lang="en-US" altLang="zh-CN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6218" name="Text Box 26"/>
            <p:cNvSpPr txBox="1"/>
            <p:nvPr/>
          </p:nvSpPr>
          <p:spPr>
            <a:xfrm>
              <a:off x="1646" y="1026"/>
              <a:ext cx="293" cy="2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i="1" dirty="0">
                  <a:latin typeface="Times New Roman" panose="02020603050405020304" pitchFamily="18" charset="0"/>
                </a:rPr>
                <a:t>D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16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6219" name="Text Box 27"/>
            <p:cNvSpPr txBox="1"/>
            <p:nvPr/>
          </p:nvSpPr>
          <p:spPr>
            <a:xfrm>
              <a:off x="3152" y="1071"/>
              <a:ext cx="284" cy="2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i="1" dirty="0">
                  <a:latin typeface="Times New Roman" panose="02020603050405020304" pitchFamily="18" charset="0"/>
                </a:rPr>
                <a:t>C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16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6220" name="Text Box 28"/>
            <p:cNvSpPr txBox="1"/>
            <p:nvPr/>
          </p:nvSpPr>
          <p:spPr>
            <a:xfrm>
              <a:off x="2842" y="1583"/>
              <a:ext cx="383" cy="25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i="1" dirty="0">
                  <a:latin typeface="Times New Roman" panose="02020603050405020304" pitchFamily="18" charset="0"/>
                </a:rPr>
                <a:t>B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16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6221" name="Text Box 29"/>
            <p:cNvSpPr txBox="1"/>
            <p:nvPr/>
          </p:nvSpPr>
          <p:spPr>
            <a:xfrm>
              <a:off x="1347" y="1521"/>
              <a:ext cx="275" cy="2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i="1" dirty="0">
                  <a:latin typeface="Times New Roman" panose="02020603050405020304" pitchFamily="18" charset="0"/>
                </a:rPr>
                <a:t>A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1600" i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33824" name="Text Box 32"/>
          <p:cNvSpPr txBox="1"/>
          <p:nvPr/>
        </p:nvSpPr>
        <p:spPr>
          <a:xfrm>
            <a:off x="179388" y="63500"/>
            <a:ext cx="5489575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3200" b="1" dirty="0">
                <a:solidFill>
                  <a:schemeClr val="accent2"/>
                </a:solidFill>
                <a:latin typeface="宋体" panose="02010600030101010101" pitchFamily="2" charset="-122"/>
              </a:rPr>
              <a:t>1.</a:t>
            </a:r>
            <a:r>
              <a:rPr lang="zh-CN" altLang="en-US" sz="3200" b="1" dirty="0">
                <a:solidFill>
                  <a:schemeClr val="accent2"/>
                </a:solidFill>
                <a:latin typeface="宋体" panose="02010600030101010101" pitchFamily="2" charset="-122"/>
              </a:rPr>
              <a:t>空间直线和平面的位置关系</a:t>
            </a:r>
            <a:endParaRPr lang="zh-CN" altLang="en-US" sz="32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grpSp>
        <p:nvGrpSpPr>
          <p:cNvPr id="33827" name="Group 35"/>
          <p:cNvGrpSpPr/>
          <p:nvPr/>
        </p:nvGrpSpPr>
        <p:grpSpPr>
          <a:xfrm>
            <a:off x="250825" y="3284538"/>
            <a:ext cx="2393950" cy="822325"/>
            <a:chOff x="781" y="2445"/>
            <a:chExt cx="1508" cy="547"/>
          </a:xfrm>
        </p:grpSpPr>
        <p:sp>
          <p:nvSpPr>
            <p:cNvPr id="6210" name="Text Box 33"/>
            <p:cNvSpPr txBox="1"/>
            <p:nvPr/>
          </p:nvSpPr>
          <p:spPr>
            <a:xfrm>
              <a:off x="781" y="2445"/>
              <a:ext cx="1508" cy="54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400" dirty="0">
                  <a:latin typeface="Times New Roman" panose="02020603050405020304" pitchFamily="18" charset="0"/>
                </a:rPr>
                <a:t>直线</a:t>
              </a:r>
              <a:r>
                <a:rPr lang="en-US" altLang="zh-CN" sz="2400" i="1" dirty="0">
                  <a:latin typeface="Times New Roman" panose="02020603050405020304" pitchFamily="18" charset="0"/>
                </a:rPr>
                <a:t>a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在平面   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           内</a:t>
              </a: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pic>
          <p:nvPicPr>
            <p:cNvPr id="6211" name="Picture 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864" y="2523"/>
              <a:ext cx="225" cy="20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3831" name="Group 39"/>
          <p:cNvGrpSpPr/>
          <p:nvPr/>
        </p:nvGrpSpPr>
        <p:grpSpPr>
          <a:xfrm>
            <a:off x="250825" y="5661025"/>
            <a:ext cx="2089150" cy="822325"/>
            <a:chOff x="781" y="2445"/>
            <a:chExt cx="1316" cy="518"/>
          </a:xfrm>
        </p:grpSpPr>
        <p:sp>
          <p:nvSpPr>
            <p:cNvPr id="6208" name="Text Box 40"/>
            <p:cNvSpPr txBox="1"/>
            <p:nvPr/>
          </p:nvSpPr>
          <p:spPr>
            <a:xfrm>
              <a:off x="781" y="2445"/>
              <a:ext cx="1316" cy="5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latin typeface="Times New Roman" panose="02020603050405020304" pitchFamily="18" charset="0"/>
                </a:rPr>
                <a:t>直线</a:t>
              </a:r>
              <a:r>
                <a:rPr lang="en-US" altLang="zh-CN" sz="2400" i="1" dirty="0">
                  <a:latin typeface="Times New Roman" panose="02020603050405020304" pitchFamily="18" charset="0"/>
                </a:rPr>
                <a:t>a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和平面   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         平行</a:t>
              </a: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pic>
          <p:nvPicPr>
            <p:cNvPr id="6209" name="Picture 4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4" y="2523"/>
              <a:ext cx="225" cy="20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3834" name="Group 42"/>
          <p:cNvGrpSpPr/>
          <p:nvPr/>
        </p:nvGrpSpPr>
        <p:grpSpPr>
          <a:xfrm>
            <a:off x="266700" y="4437063"/>
            <a:ext cx="2089150" cy="822325"/>
            <a:chOff x="781" y="2445"/>
            <a:chExt cx="1316" cy="518"/>
          </a:xfrm>
        </p:grpSpPr>
        <p:sp>
          <p:nvSpPr>
            <p:cNvPr id="6206" name="Text Box 43"/>
            <p:cNvSpPr txBox="1"/>
            <p:nvPr/>
          </p:nvSpPr>
          <p:spPr>
            <a:xfrm>
              <a:off x="781" y="2445"/>
              <a:ext cx="1316" cy="5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latin typeface="Times New Roman" panose="02020603050405020304" pitchFamily="18" charset="0"/>
                </a:rPr>
                <a:t>直线</a:t>
              </a:r>
              <a:r>
                <a:rPr lang="en-US" altLang="zh-CN" sz="2400" i="1" dirty="0">
                  <a:latin typeface="Times New Roman" panose="02020603050405020304" pitchFamily="18" charset="0"/>
                </a:rPr>
                <a:t>a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和平面   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         相交</a:t>
              </a: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pic>
          <p:nvPicPr>
            <p:cNvPr id="6207" name="Picture 4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4" y="2523"/>
              <a:ext cx="225" cy="20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3837" name="Text Box 45"/>
          <p:cNvSpPr txBox="1"/>
          <p:nvPr/>
        </p:nvSpPr>
        <p:spPr>
          <a:xfrm>
            <a:off x="2843213" y="3429000"/>
            <a:ext cx="10985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400" dirty="0">
                <a:latin typeface="Arial" panose="020B0604020202020204" pitchFamily="34" charset="0"/>
              </a:rPr>
              <a:t>无数个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sp>
        <p:nvSpPr>
          <p:cNvPr id="33838" name="Text Box 46"/>
          <p:cNvSpPr txBox="1"/>
          <p:nvPr/>
        </p:nvSpPr>
        <p:spPr>
          <a:xfrm>
            <a:off x="2655888" y="4508500"/>
            <a:ext cx="1403350" cy="8223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400" dirty="0">
                <a:latin typeface="Arial" panose="020B0604020202020204" pitchFamily="34" charset="0"/>
              </a:rPr>
              <a:t>有且只有</a:t>
            </a:r>
            <a:endParaRPr lang="zh-CN" altLang="en-US" sz="2400" dirty="0">
              <a:latin typeface="Arial" panose="020B0604020202020204" pitchFamily="34" charset="0"/>
            </a:endParaRPr>
          </a:p>
          <a:p>
            <a:r>
              <a:rPr lang="zh-CN" altLang="en-US" sz="2400" dirty="0">
                <a:latin typeface="Arial" panose="020B0604020202020204" pitchFamily="34" charset="0"/>
              </a:rPr>
              <a:t>    一个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sp>
        <p:nvSpPr>
          <p:cNvPr id="33839" name="Text Box 47"/>
          <p:cNvSpPr txBox="1"/>
          <p:nvPr/>
        </p:nvSpPr>
        <p:spPr>
          <a:xfrm>
            <a:off x="2987675" y="5805488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400" dirty="0">
                <a:latin typeface="Arial" panose="020B0604020202020204" pitchFamily="34" charset="0"/>
              </a:rPr>
              <a:t>没有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pic>
        <p:nvPicPr>
          <p:cNvPr id="6154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850" y="3321050"/>
            <a:ext cx="114300" cy="21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841" name="Picture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4113" y="3573463"/>
            <a:ext cx="976312" cy="336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842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1850" y="4652963"/>
            <a:ext cx="1514475" cy="471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843" name="Picture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4588" y="5805488"/>
            <a:ext cx="841375" cy="4381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3874" name="Group 82"/>
          <p:cNvGrpSpPr/>
          <p:nvPr/>
        </p:nvGrpSpPr>
        <p:grpSpPr>
          <a:xfrm>
            <a:off x="6948488" y="3429000"/>
            <a:ext cx="1511300" cy="590550"/>
            <a:chOff x="4468" y="2296"/>
            <a:chExt cx="952" cy="372"/>
          </a:xfrm>
        </p:grpSpPr>
        <p:grpSp>
          <p:nvGrpSpPr>
            <p:cNvPr id="6200" name="Group 56"/>
            <p:cNvGrpSpPr/>
            <p:nvPr/>
          </p:nvGrpSpPr>
          <p:grpSpPr>
            <a:xfrm>
              <a:off x="4468" y="2296"/>
              <a:ext cx="952" cy="362"/>
              <a:chOff x="4241" y="845"/>
              <a:chExt cx="952" cy="362"/>
            </a:xfrm>
          </p:grpSpPr>
          <p:sp>
            <p:nvSpPr>
              <p:cNvPr id="6202" name="Line 52"/>
              <p:cNvSpPr/>
              <p:nvPr/>
            </p:nvSpPr>
            <p:spPr>
              <a:xfrm>
                <a:off x="4422" y="845"/>
                <a:ext cx="771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03" name="Line 53"/>
              <p:cNvSpPr/>
              <p:nvPr/>
            </p:nvSpPr>
            <p:spPr>
              <a:xfrm>
                <a:off x="4241" y="1207"/>
                <a:ext cx="771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04" name="Line 54"/>
              <p:cNvSpPr/>
              <p:nvPr/>
            </p:nvSpPr>
            <p:spPr>
              <a:xfrm flipH="1">
                <a:off x="4241" y="845"/>
                <a:ext cx="181" cy="36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05" name="Line 55"/>
              <p:cNvSpPr/>
              <p:nvPr/>
            </p:nvSpPr>
            <p:spPr>
              <a:xfrm flipH="1">
                <a:off x="5012" y="845"/>
                <a:ext cx="181" cy="36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pic>
          <p:nvPicPr>
            <p:cNvPr id="6201" name="Picture 5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86" y="2552"/>
              <a:ext cx="127" cy="11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3865" name="Line 73"/>
          <p:cNvSpPr/>
          <p:nvPr/>
        </p:nvSpPr>
        <p:spPr>
          <a:xfrm>
            <a:off x="7307263" y="3500438"/>
            <a:ext cx="720725" cy="3603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pic>
        <p:nvPicPr>
          <p:cNvPr id="33873" name="Picture 8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8775" y="3644900"/>
            <a:ext cx="193675" cy="2159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3875" name="Group 83"/>
          <p:cNvGrpSpPr/>
          <p:nvPr/>
        </p:nvGrpSpPr>
        <p:grpSpPr>
          <a:xfrm>
            <a:off x="6877050" y="4581525"/>
            <a:ext cx="1511300" cy="590550"/>
            <a:chOff x="4468" y="2296"/>
            <a:chExt cx="952" cy="372"/>
          </a:xfrm>
        </p:grpSpPr>
        <p:grpSp>
          <p:nvGrpSpPr>
            <p:cNvPr id="6194" name="Group 84"/>
            <p:cNvGrpSpPr/>
            <p:nvPr/>
          </p:nvGrpSpPr>
          <p:grpSpPr>
            <a:xfrm>
              <a:off x="4468" y="2296"/>
              <a:ext cx="952" cy="362"/>
              <a:chOff x="4241" y="845"/>
              <a:chExt cx="952" cy="362"/>
            </a:xfrm>
          </p:grpSpPr>
          <p:sp>
            <p:nvSpPr>
              <p:cNvPr id="6196" name="Line 85"/>
              <p:cNvSpPr/>
              <p:nvPr/>
            </p:nvSpPr>
            <p:spPr>
              <a:xfrm>
                <a:off x="4422" y="845"/>
                <a:ext cx="771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97" name="Line 86"/>
              <p:cNvSpPr/>
              <p:nvPr/>
            </p:nvSpPr>
            <p:spPr>
              <a:xfrm>
                <a:off x="4241" y="1207"/>
                <a:ext cx="771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98" name="Line 87"/>
              <p:cNvSpPr/>
              <p:nvPr/>
            </p:nvSpPr>
            <p:spPr>
              <a:xfrm flipH="1">
                <a:off x="4241" y="845"/>
                <a:ext cx="181" cy="36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99" name="Line 88"/>
              <p:cNvSpPr/>
              <p:nvPr/>
            </p:nvSpPr>
            <p:spPr>
              <a:xfrm flipH="1">
                <a:off x="5012" y="845"/>
                <a:ext cx="181" cy="36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pic>
          <p:nvPicPr>
            <p:cNvPr id="6195" name="Picture 8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86" y="2552"/>
              <a:ext cx="127" cy="11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3882" name="Group 90"/>
          <p:cNvGrpSpPr/>
          <p:nvPr/>
        </p:nvGrpSpPr>
        <p:grpSpPr>
          <a:xfrm>
            <a:off x="6877050" y="5934075"/>
            <a:ext cx="1511300" cy="590550"/>
            <a:chOff x="4468" y="2296"/>
            <a:chExt cx="952" cy="372"/>
          </a:xfrm>
        </p:grpSpPr>
        <p:grpSp>
          <p:nvGrpSpPr>
            <p:cNvPr id="6188" name="Group 91"/>
            <p:cNvGrpSpPr/>
            <p:nvPr/>
          </p:nvGrpSpPr>
          <p:grpSpPr>
            <a:xfrm>
              <a:off x="4468" y="2296"/>
              <a:ext cx="952" cy="362"/>
              <a:chOff x="4241" y="845"/>
              <a:chExt cx="952" cy="362"/>
            </a:xfrm>
          </p:grpSpPr>
          <p:sp>
            <p:nvSpPr>
              <p:cNvPr id="6190" name="Line 92"/>
              <p:cNvSpPr/>
              <p:nvPr/>
            </p:nvSpPr>
            <p:spPr>
              <a:xfrm>
                <a:off x="4422" y="845"/>
                <a:ext cx="771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91" name="Line 93"/>
              <p:cNvSpPr/>
              <p:nvPr/>
            </p:nvSpPr>
            <p:spPr>
              <a:xfrm>
                <a:off x="4241" y="1207"/>
                <a:ext cx="771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92" name="Line 94"/>
              <p:cNvSpPr/>
              <p:nvPr/>
            </p:nvSpPr>
            <p:spPr>
              <a:xfrm flipH="1">
                <a:off x="4241" y="845"/>
                <a:ext cx="181" cy="36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93" name="Line 95"/>
              <p:cNvSpPr/>
              <p:nvPr/>
            </p:nvSpPr>
            <p:spPr>
              <a:xfrm flipH="1">
                <a:off x="5012" y="845"/>
                <a:ext cx="181" cy="36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pic>
          <p:nvPicPr>
            <p:cNvPr id="6189" name="Picture 9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86" y="2552"/>
              <a:ext cx="127" cy="11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3910" name="Group 118"/>
          <p:cNvGrpSpPr/>
          <p:nvPr/>
        </p:nvGrpSpPr>
        <p:grpSpPr>
          <a:xfrm>
            <a:off x="107950" y="2611438"/>
            <a:ext cx="8834438" cy="4000500"/>
            <a:chOff x="68" y="1645"/>
            <a:chExt cx="5565" cy="2520"/>
          </a:xfrm>
        </p:grpSpPr>
        <p:sp>
          <p:nvSpPr>
            <p:cNvPr id="6173" name="Text Box 97"/>
            <p:cNvSpPr txBox="1"/>
            <p:nvPr/>
          </p:nvSpPr>
          <p:spPr>
            <a:xfrm>
              <a:off x="385" y="1652"/>
              <a:ext cx="88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latin typeface="Arial" panose="020B0604020202020204" pitchFamily="34" charset="0"/>
                </a:rPr>
                <a:t>位置关系</a:t>
              </a:r>
              <a:endParaRPr lang="zh-CN" altLang="en-US" sz="2400" dirty="0">
                <a:latin typeface="Arial" panose="020B0604020202020204" pitchFamily="34" charset="0"/>
              </a:endParaRPr>
            </a:p>
          </p:txBody>
        </p:sp>
        <p:sp>
          <p:nvSpPr>
            <p:cNvPr id="6174" name="Text Box 98"/>
            <p:cNvSpPr txBox="1"/>
            <p:nvPr/>
          </p:nvSpPr>
          <p:spPr>
            <a:xfrm>
              <a:off x="1779" y="1645"/>
              <a:ext cx="6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latin typeface="Arial" panose="020B0604020202020204" pitchFamily="34" charset="0"/>
                </a:rPr>
                <a:t>公共点</a:t>
              </a:r>
              <a:endParaRPr lang="zh-CN" altLang="en-US" sz="2400" dirty="0">
                <a:latin typeface="Arial" panose="020B0604020202020204" pitchFamily="34" charset="0"/>
              </a:endParaRPr>
            </a:p>
          </p:txBody>
        </p:sp>
        <p:sp>
          <p:nvSpPr>
            <p:cNvPr id="6175" name="Text Box 99"/>
            <p:cNvSpPr txBox="1"/>
            <p:nvPr/>
          </p:nvSpPr>
          <p:spPr>
            <a:xfrm>
              <a:off x="2925" y="1661"/>
              <a:ext cx="88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latin typeface="Arial" panose="020B0604020202020204" pitchFamily="34" charset="0"/>
                </a:rPr>
                <a:t>符号表示</a:t>
              </a:r>
              <a:endParaRPr lang="zh-CN" altLang="en-US" sz="2400" dirty="0">
                <a:latin typeface="Arial" panose="020B0604020202020204" pitchFamily="34" charset="0"/>
              </a:endParaRPr>
            </a:p>
          </p:txBody>
        </p:sp>
        <p:sp>
          <p:nvSpPr>
            <p:cNvPr id="6176" name="Text Box 100"/>
            <p:cNvSpPr txBox="1"/>
            <p:nvPr/>
          </p:nvSpPr>
          <p:spPr>
            <a:xfrm>
              <a:off x="4400" y="1661"/>
              <a:ext cx="88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latin typeface="Arial" panose="020B0604020202020204" pitchFamily="34" charset="0"/>
                </a:rPr>
                <a:t>图形表示</a:t>
              </a:r>
              <a:endParaRPr lang="zh-CN" altLang="en-US" sz="2400" dirty="0">
                <a:latin typeface="Arial" panose="020B0604020202020204" pitchFamily="34" charset="0"/>
              </a:endParaRPr>
            </a:p>
          </p:txBody>
        </p:sp>
        <p:grpSp>
          <p:nvGrpSpPr>
            <p:cNvPr id="6177" name="Group 117"/>
            <p:cNvGrpSpPr/>
            <p:nvPr/>
          </p:nvGrpSpPr>
          <p:grpSpPr>
            <a:xfrm>
              <a:off x="68" y="1661"/>
              <a:ext cx="5565" cy="2504"/>
              <a:chOff x="68" y="1661"/>
              <a:chExt cx="5565" cy="2504"/>
            </a:xfrm>
          </p:grpSpPr>
          <p:sp>
            <p:nvSpPr>
              <p:cNvPr id="6178" name="Line 101"/>
              <p:cNvSpPr/>
              <p:nvPr/>
            </p:nvSpPr>
            <p:spPr>
              <a:xfrm>
                <a:off x="73" y="1661"/>
                <a:ext cx="555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79" name="Line 102"/>
              <p:cNvSpPr/>
              <p:nvPr/>
            </p:nvSpPr>
            <p:spPr>
              <a:xfrm>
                <a:off x="68" y="2704"/>
                <a:ext cx="555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80" name="Line 103"/>
              <p:cNvSpPr/>
              <p:nvPr/>
            </p:nvSpPr>
            <p:spPr>
              <a:xfrm>
                <a:off x="77" y="3430"/>
                <a:ext cx="555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81" name="Line 104"/>
              <p:cNvSpPr/>
              <p:nvPr/>
            </p:nvSpPr>
            <p:spPr>
              <a:xfrm>
                <a:off x="68" y="4165"/>
                <a:ext cx="555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82" name="Line 105"/>
              <p:cNvSpPr/>
              <p:nvPr/>
            </p:nvSpPr>
            <p:spPr>
              <a:xfrm>
                <a:off x="73" y="1961"/>
                <a:ext cx="555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83" name="Line 106"/>
              <p:cNvSpPr/>
              <p:nvPr/>
            </p:nvSpPr>
            <p:spPr>
              <a:xfrm>
                <a:off x="68" y="1661"/>
                <a:ext cx="0" cy="249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84" name="Line 107"/>
              <p:cNvSpPr/>
              <p:nvPr/>
            </p:nvSpPr>
            <p:spPr>
              <a:xfrm>
                <a:off x="1565" y="1661"/>
                <a:ext cx="0" cy="249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85" name="Line 108"/>
              <p:cNvSpPr/>
              <p:nvPr/>
            </p:nvSpPr>
            <p:spPr>
              <a:xfrm>
                <a:off x="2699" y="1661"/>
                <a:ext cx="0" cy="249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86" name="Line 109"/>
              <p:cNvSpPr/>
              <p:nvPr/>
            </p:nvSpPr>
            <p:spPr>
              <a:xfrm>
                <a:off x="4059" y="1661"/>
                <a:ext cx="0" cy="249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87" name="Line 110"/>
              <p:cNvSpPr/>
              <p:nvPr/>
            </p:nvSpPr>
            <p:spPr>
              <a:xfrm>
                <a:off x="5629" y="1661"/>
                <a:ext cx="0" cy="249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pic>
        <p:nvPicPr>
          <p:cNvPr id="33903" name="Picture 1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0288" y="4337050"/>
            <a:ext cx="193675" cy="21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904" name="Picture 1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9763" y="5618163"/>
            <a:ext cx="193675" cy="215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905" name="Line 113"/>
          <p:cNvSpPr/>
          <p:nvPr/>
        </p:nvSpPr>
        <p:spPr>
          <a:xfrm>
            <a:off x="7307263" y="5734050"/>
            <a:ext cx="9366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3911" name="Group 119"/>
          <p:cNvGrpSpPr/>
          <p:nvPr/>
        </p:nvGrpSpPr>
        <p:grpSpPr>
          <a:xfrm>
            <a:off x="7308850" y="4365625"/>
            <a:ext cx="647700" cy="1006475"/>
            <a:chOff x="4604" y="2750"/>
            <a:chExt cx="408" cy="634"/>
          </a:xfrm>
        </p:grpSpPr>
        <p:sp>
          <p:nvSpPr>
            <p:cNvPr id="6171" name="Line 114"/>
            <p:cNvSpPr/>
            <p:nvPr/>
          </p:nvSpPr>
          <p:spPr>
            <a:xfrm>
              <a:off x="4604" y="2750"/>
              <a:ext cx="204" cy="3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172" name="Line 115"/>
            <p:cNvSpPr/>
            <p:nvPr/>
          </p:nvSpPr>
          <p:spPr>
            <a:xfrm>
              <a:off x="4925" y="3249"/>
              <a:ext cx="87" cy="13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3914" name="Group 122"/>
          <p:cNvGrpSpPr/>
          <p:nvPr/>
        </p:nvGrpSpPr>
        <p:grpSpPr>
          <a:xfrm>
            <a:off x="323850" y="985838"/>
            <a:ext cx="7296150" cy="946150"/>
            <a:chOff x="204" y="621"/>
            <a:chExt cx="4596" cy="596"/>
          </a:xfrm>
        </p:grpSpPr>
        <p:sp>
          <p:nvSpPr>
            <p:cNvPr id="6169" name="Text Box 120"/>
            <p:cNvSpPr txBox="1"/>
            <p:nvPr/>
          </p:nvSpPr>
          <p:spPr>
            <a:xfrm>
              <a:off x="204" y="621"/>
              <a:ext cx="4596" cy="5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</a:rPr>
                <a:t>☆</a:t>
              </a:r>
              <a:r>
                <a:rPr lang="zh-CN" altLang="en-US" sz="2800" dirty="0">
                  <a:solidFill>
                    <a:srgbClr val="FF0000"/>
                  </a:solidFill>
                  <a:latin typeface="Arial" panose="020B0604020202020204" pitchFamily="34" charset="0"/>
                </a:rPr>
                <a:t>直线与平面相交或平行的情况统称为直线在</a:t>
              </a:r>
              <a:endParaRPr lang="zh-CN" altLang="en-US" sz="28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  <a:p>
              <a:r>
                <a:rPr lang="zh-CN" altLang="en-US" sz="2800" dirty="0">
                  <a:solidFill>
                    <a:srgbClr val="FF0000"/>
                  </a:solidFill>
                  <a:latin typeface="Arial" panose="020B0604020202020204" pitchFamily="34" charset="0"/>
                </a:rPr>
                <a:t>    平面</a:t>
              </a:r>
              <a:r>
                <a:rPr lang="zh-CN" altLang="en-US" sz="2800" dirty="0">
                  <a:solidFill>
                    <a:srgbClr val="FF0000"/>
                  </a:solidFill>
                  <a:latin typeface="Arial" panose="020B0604020202020204" pitchFamily="34" charset="0"/>
                  <a:sym typeface="Symbol" panose="05050102010706020507" pitchFamily="18" charset="2"/>
                </a:rPr>
                <a:t>外，记为</a:t>
              </a:r>
              <a:endPara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sym typeface="Symbol" panose="05050102010706020507" pitchFamily="18" charset="2"/>
              </a:endParaRPr>
            </a:p>
          </p:txBody>
        </p:sp>
        <p:pic>
          <p:nvPicPr>
            <p:cNvPr id="6170" name="Picture 12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10" y="963"/>
              <a:ext cx="615" cy="233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3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500"/>
                                        <p:tgtEl>
                                          <p:spTgt spid="3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3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38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3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8" dur="500"/>
                                        <p:tgtEl>
                                          <p:spTgt spid="3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38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3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38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3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3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3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3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3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4" grpId="0"/>
      <p:bldP spid="33837" grpId="0"/>
      <p:bldP spid="33838" grpId="0"/>
      <p:bldP spid="338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533" name="Text Box 5"/>
          <p:cNvSpPr txBox="1"/>
          <p:nvPr/>
        </p:nvSpPr>
        <p:spPr>
          <a:xfrm>
            <a:off x="323850" y="1484313"/>
            <a:ext cx="8351838" cy="11160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宋体" panose="02010600030101010101" pitchFamily="2" charset="-122"/>
              </a:rPr>
              <a:t>问题</a:t>
            </a:r>
            <a:r>
              <a:rPr lang="en-US" altLang="zh-CN" sz="3200" b="1" dirty="0">
                <a:latin typeface="宋体" panose="02010600030101010101" pitchFamily="2" charset="-122"/>
              </a:rPr>
              <a:t>1</a:t>
            </a:r>
            <a:r>
              <a:rPr lang="zh-CN" altLang="en-US" sz="3200" b="1" dirty="0">
                <a:latin typeface="宋体" panose="02010600030101010101" pitchFamily="2" charset="-122"/>
              </a:rPr>
              <a:t>：在黑板的上方装一盏日光灯，怎样才</a:t>
            </a:r>
            <a:endParaRPr lang="zh-CN" altLang="en-US" sz="3200" b="1" dirty="0">
              <a:latin typeface="宋体" panose="02010600030101010101" pitchFamily="2" charset="-122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zh-CN" altLang="en-US" sz="3200" b="1" dirty="0">
                <a:latin typeface="宋体" panose="02010600030101010101" pitchFamily="2" charset="-122"/>
              </a:rPr>
              <a:t>       能使日光灯与天花板平行呢？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sp>
        <p:nvSpPr>
          <p:cNvPr id="22535" name="Text Box 7"/>
          <p:cNvSpPr txBox="1"/>
          <p:nvPr/>
        </p:nvSpPr>
        <p:spPr>
          <a:xfrm>
            <a:off x="323850" y="3000375"/>
            <a:ext cx="8424863" cy="16525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宋体" panose="02010600030101010101" pitchFamily="2" charset="-122"/>
              </a:rPr>
              <a:t>问题</a:t>
            </a:r>
            <a:r>
              <a:rPr lang="en-US" altLang="zh-CN" sz="3200" b="1" dirty="0">
                <a:latin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宋体" panose="02010600030101010101" pitchFamily="2" charset="-122"/>
              </a:rPr>
              <a:t>：将课本的一边紧贴桌面，沿着这条边</a:t>
            </a:r>
            <a:endParaRPr lang="zh-CN" altLang="en-US" sz="3200" b="1" dirty="0">
              <a:latin typeface="宋体" panose="02010600030101010101" pitchFamily="2" charset="-122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zh-CN" altLang="en-US" sz="3200" b="1" dirty="0">
                <a:latin typeface="宋体" panose="02010600030101010101" pitchFamily="2" charset="-122"/>
              </a:rPr>
              <a:t>       转动课本，课本的上边缘与桌面的关</a:t>
            </a:r>
            <a:endParaRPr lang="zh-CN" altLang="en-US" sz="3200" b="1" dirty="0">
              <a:latin typeface="宋体" panose="02010600030101010101" pitchFamily="2" charset="-122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zh-CN" altLang="en-US" sz="3200" b="1" dirty="0">
                <a:latin typeface="宋体" panose="02010600030101010101" pitchFamily="2" charset="-122"/>
              </a:rPr>
              <a:t>       系如何呢？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sp>
        <p:nvSpPr>
          <p:cNvPr id="22539" name="Text Box 11"/>
          <p:cNvSpPr txBox="1"/>
          <p:nvPr/>
        </p:nvSpPr>
        <p:spPr>
          <a:xfrm>
            <a:off x="323850" y="4976813"/>
            <a:ext cx="8351838" cy="11160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宋体" panose="02010600030101010101" pitchFamily="2" charset="-122"/>
              </a:rPr>
              <a:t>问题</a:t>
            </a:r>
            <a:r>
              <a:rPr lang="en-US" altLang="zh-CN" sz="3200" b="1" dirty="0">
                <a:latin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宋体" panose="02010600030101010101" pitchFamily="2" charset="-122"/>
              </a:rPr>
              <a:t>：把门打开，门上靠近把手的边与墙面</a:t>
            </a:r>
            <a:endParaRPr lang="zh-CN" altLang="en-US" sz="3200" b="1" dirty="0">
              <a:latin typeface="宋体" panose="02010600030101010101" pitchFamily="2" charset="-122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zh-CN" altLang="en-US" sz="3200" b="1" dirty="0">
                <a:latin typeface="宋体" panose="02010600030101010101" pitchFamily="2" charset="-122"/>
              </a:rPr>
              <a:t>       所在的平面有何关系？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sp>
        <p:nvSpPr>
          <p:cNvPr id="22540" name="Text Box 12"/>
          <p:cNvSpPr txBox="1"/>
          <p:nvPr/>
        </p:nvSpPr>
        <p:spPr>
          <a:xfrm>
            <a:off x="179388" y="473075"/>
            <a:ext cx="8208962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200" b="1" dirty="0">
                <a:solidFill>
                  <a:schemeClr val="accent2"/>
                </a:solidFill>
                <a:latin typeface="宋体" panose="02010600030101010101" pitchFamily="2" charset="-122"/>
              </a:rPr>
              <a:t>.</a:t>
            </a:r>
            <a:r>
              <a:rPr lang="zh-CN" altLang="en-US" sz="3200" b="1" dirty="0">
                <a:solidFill>
                  <a:schemeClr val="accent2"/>
                </a:solidFill>
                <a:latin typeface="宋体" panose="02010600030101010101" pitchFamily="2" charset="-122"/>
              </a:rPr>
              <a:t>如何判定一条直线和一个平面平行呢？</a:t>
            </a:r>
            <a:endParaRPr lang="zh-CN" altLang="en-US" sz="32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22535" grpId="0"/>
      <p:bldP spid="22539" grpId="0"/>
      <p:bldP spid="225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555" name="Text Box 3"/>
          <p:cNvSpPr txBox="1"/>
          <p:nvPr/>
        </p:nvSpPr>
        <p:spPr>
          <a:xfrm>
            <a:off x="250825" y="404813"/>
            <a:ext cx="5976938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直线和平面平行的判定定理：</a:t>
            </a:r>
            <a:endParaRPr lang="zh-CN" altLang="en-US" sz="3200" b="1" dirty="0">
              <a:solidFill>
                <a:srgbClr val="FF0066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3556" name="Text Box 4"/>
          <p:cNvSpPr txBox="1"/>
          <p:nvPr/>
        </p:nvSpPr>
        <p:spPr>
          <a:xfrm>
            <a:off x="419100" y="1196975"/>
            <a:ext cx="8401050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dirty="0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       </a:t>
            </a:r>
            <a:r>
              <a:rPr lang="zh-CN" altLang="en-US" sz="3200" b="1" dirty="0">
                <a:latin typeface="宋体" panose="02010600030101010101" pitchFamily="2" charset="-122"/>
              </a:rPr>
              <a:t>如果平面外一条直线和这个平面内的一条直线平行，那么这条直线和这个平面平行</a:t>
            </a:r>
            <a:r>
              <a:rPr lang="en-US" altLang="zh-CN" sz="3200" b="1" dirty="0">
                <a:latin typeface="宋体" panose="02010600030101010101" pitchFamily="2" charset="-122"/>
              </a:rPr>
              <a:t>.</a:t>
            </a:r>
            <a:endParaRPr lang="en-US" altLang="zh-CN" sz="3200" b="1" dirty="0">
              <a:latin typeface="宋体" panose="02010600030101010101" pitchFamily="2" charset="-122"/>
            </a:endParaRPr>
          </a:p>
        </p:txBody>
      </p:sp>
      <p:sp>
        <p:nvSpPr>
          <p:cNvPr id="23557" name="Text Box 5"/>
          <p:cNvSpPr txBox="1"/>
          <p:nvPr/>
        </p:nvSpPr>
        <p:spPr>
          <a:xfrm>
            <a:off x="827088" y="5589588"/>
            <a:ext cx="6985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简述为：</a:t>
            </a:r>
            <a:r>
              <a:rPr lang="zh-CN" altLang="en-US" sz="3600" b="1" dirty="0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线线平行  </a:t>
            </a:r>
            <a:r>
              <a:rPr lang="zh-CN" altLang="en-US" sz="3600" b="1" dirty="0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49" charset="-122"/>
                <a:sym typeface="Symbol" panose="05050102010706020507" pitchFamily="18" charset="2"/>
              </a:rPr>
              <a:t>  线面平行</a:t>
            </a:r>
            <a:endParaRPr lang="zh-CN" altLang="en-US" sz="3600" b="1" dirty="0">
              <a:solidFill>
                <a:srgbClr val="FF0066"/>
              </a:solidFill>
              <a:latin typeface="Arial" panose="020B0604020202020204" pitchFamily="34" charset="0"/>
              <a:ea typeface="黑体" panose="02010609060101010101" pitchFamily="49" charset="-122"/>
              <a:sym typeface="Symbol" panose="05050102010706020507" pitchFamily="18" charset="2"/>
            </a:endParaRPr>
          </a:p>
        </p:txBody>
      </p:sp>
      <p:sp>
        <p:nvSpPr>
          <p:cNvPr id="23582" name="Text Box 30"/>
          <p:cNvSpPr txBox="1"/>
          <p:nvPr/>
        </p:nvSpPr>
        <p:spPr>
          <a:xfrm>
            <a:off x="828675" y="2755900"/>
            <a:ext cx="1708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400" dirty="0">
                <a:latin typeface="Arial" panose="020B0604020202020204" pitchFamily="34" charset="0"/>
              </a:rPr>
              <a:t>符号语言：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pic>
        <p:nvPicPr>
          <p:cNvPr id="23583" name="Picture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1413" y="2349500"/>
            <a:ext cx="996950" cy="1439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84" name="AutoShape 32"/>
          <p:cNvSpPr/>
          <p:nvPr/>
        </p:nvSpPr>
        <p:spPr>
          <a:xfrm>
            <a:off x="3421063" y="3041650"/>
            <a:ext cx="1150937" cy="71438"/>
          </a:xfrm>
          <a:prstGeom prst="rightArrow">
            <a:avLst>
              <a:gd name="adj1" fmla="val 50000"/>
              <a:gd name="adj2" fmla="val 402774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23585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0" y="2868613"/>
            <a:ext cx="663575" cy="344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86" name="Text Box 34"/>
          <p:cNvSpPr txBox="1"/>
          <p:nvPr/>
        </p:nvSpPr>
        <p:spPr>
          <a:xfrm>
            <a:off x="847725" y="4251325"/>
            <a:ext cx="1708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400" dirty="0">
                <a:latin typeface="Arial" panose="020B0604020202020204" pitchFamily="34" charset="0"/>
              </a:rPr>
              <a:t>图形语言：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grpSp>
        <p:nvGrpSpPr>
          <p:cNvPr id="23587" name="Group 35"/>
          <p:cNvGrpSpPr/>
          <p:nvPr/>
        </p:nvGrpSpPr>
        <p:grpSpPr>
          <a:xfrm>
            <a:off x="2851150" y="4351338"/>
            <a:ext cx="1511300" cy="590550"/>
            <a:chOff x="4468" y="2296"/>
            <a:chExt cx="952" cy="372"/>
          </a:xfrm>
        </p:grpSpPr>
        <p:grpSp>
          <p:nvGrpSpPr>
            <p:cNvPr id="8207" name="Group 36"/>
            <p:cNvGrpSpPr/>
            <p:nvPr/>
          </p:nvGrpSpPr>
          <p:grpSpPr>
            <a:xfrm>
              <a:off x="4468" y="2296"/>
              <a:ext cx="952" cy="362"/>
              <a:chOff x="4241" y="845"/>
              <a:chExt cx="952" cy="362"/>
            </a:xfrm>
          </p:grpSpPr>
          <p:sp>
            <p:nvSpPr>
              <p:cNvPr id="8209" name="Line 37"/>
              <p:cNvSpPr/>
              <p:nvPr/>
            </p:nvSpPr>
            <p:spPr>
              <a:xfrm>
                <a:off x="4422" y="845"/>
                <a:ext cx="771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210" name="Line 38"/>
              <p:cNvSpPr/>
              <p:nvPr/>
            </p:nvSpPr>
            <p:spPr>
              <a:xfrm>
                <a:off x="4241" y="1207"/>
                <a:ext cx="771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211" name="Line 39"/>
              <p:cNvSpPr/>
              <p:nvPr/>
            </p:nvSpPr>
            <p:spPr>
              <a:xfrm flipH="1">
                <a:off x="4241" y="845"/>
                <a:ext cx="181" cy="36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212" name="Line 40"/>
              <p:cNvSpPr/>
              <p:nvPr/>
            </p:nvSpPr>
            <p:spPr>
              <a:xfrm flipH="1">
                <a:off x="5012" y="845"/>
                <a:ext cx="181" cy="36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pic>
          <p:nvPicPr>
            <p:cNvPr id="8208" name="Picture 4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86" y="2552"/>
              <a:ext cx="127" cy="116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23594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3863" y="4035425"/>
            <a:ext cx="193675" cy="215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95" name="Line 43"/>
          <p:cNvSpPr/>
          <p:nvPr/>
        </p:nvSpPr>
        <p:spPr>
          <a:xfrm>
            <a:off x="3281363" y="4151313"/>
            <a:ext cx="9366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596" name="Line 44"/>
          <p:cNvSpPr/>
          <p:nvPr/>
        </p:nvSpPr>
        <p:spPr>
          <a:xfrm>
            <a:off x="3101975" y="4611688"/>
            <a:ext cx="9366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pic>
        <p:nvPicPr>
          <p:cNvPr id="23597" name="Pictur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6538" y="4476750"/>
            <a:ext cx="193675" cy="279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5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6" grpId="0"/>
      <p:bldP spid="23557" grpId="0"/>
      <p:bldP spid="23582" grpId="0"/>
      <p:bldP spid="23584" grpId="0" animBg="1"/>
      <p:bldP spid="235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7924" name="Text Box 36"/>
          <p:cNvSpPr txBox="1"/>
          <p:nvPr/>
        </p:nvSpPr>
        <p:spPr>
          <a:xfrm>
            <a:off x="755650" y="5734050"/>
            <a:ext cx="7777163" cy="858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解后反思：</a:t>
            </a:r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</a:rPr>
              <a:t>通过本题的解答，你可以总结出什么解题思</a:t>
            </a:r>
            <a:endParaRPr lang="zh-CN" altLang="en-US" sz="2400" b="1" dirty="0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</a:rPr>
              <a:t>                  想和方法？</a:t>
            </a:r>
            <a:endParaRPr lang="zh-CN" altLang="en-US" sz="2400" b="1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37927" name="Group 39"/>
          <p:cNvGrpSpPr/>
          <p:nvPr/>
        </p:nvGrpSpPr>
        <p:grpSpPr>
          <a:xfrm>
            <a:off x="201613" y="260350"/>
            <a:ext cx="8364537" cy="3335338"/>
            <a:chOff x="127" y="164"/>
            <a:chExt cx="5269" cy="2101"/>
          </a:xfrm>
        </p:grpSpPr>
        <p:sp>
          <p:nvSpPr>
            <p:cNvPr id="9235" name="Line 12"/>
            <p:cNvSpPr/>
            <p:nvPr/>
          </p:nvSpPr>
          <p:spPr>
            <a:xfrm>
              <a:off x="2081" y="1207"/>
              <a:ext cx="697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lgDash"/>
              <a:headEnd type="none" w="med" len="med"/>
              <a:tailEnd type="none" w="med" len="med"/>
            </a:ln>
          </p:spPr>
        </p:sp>
        <p:grpSp>
          <p:nvGrpSpPr>
            <p:cNvPr id="9236" name="Group 38"/>
            <p:cNvGrpSpPr/>
            <p:nvPr/>
          </p:nvGrpSpPr>
          <p:grpSpPr>
            <a:xfrm>
              <a:off x="127" y="164"/>
              <a:ext cx="5269" cy="2101"/>
              <a:chOff x="127" y="164"/>
              <a:chExt cx="5269" cy="2101"/>
            </a:xfrm>
          </p:grpSpPr>
          <p:sp>
            <p:nvSpPr>
              <p:cNvPr id="9237" name="Text Box 4"/>
              <p:cNvSpPr txBox="1"/>
              <p:nvPr/>
            </p:nvSpPr>
            <p:spPr>
              <a:xfrm>
                <a:off x="127" y="164"/>
                <a:ext cx="5269" cy="5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r>
                  <a:rPr lang="en-US" altLang="zh-CN" sz="2800" dirty="0">
                    <a:latin typeface="Arial" panose="020B0604020202020204" pitchFamily="34" charset="0"/>
                  </a:rPr>
                  <a:t>【</a:t>
                </a:r>
                <a:r>
                  <a:rPr lang="zh-CN" altLang="en-US" sz="2800" dirty="0">
                    <a:latin typeface="Arial" panose="020B0604020202020204" pitchFamily="34" charset="0"/>
                  </a:rPr>
                  <a:t>例</a:t>
                </a:r>
                <a:r>
                  <a:rPr lang="en-US" altLang="zh-CN" sz="2800" dirty="0">
                    <a:latin typeface="Arial" panose="020B0604020202020204" pitchFamily="34" charset="0"/>
                  </a:rPr>
                  <a:t>1】</a:t>
                </a:r>
                <a:r>
                  <a:rPr lang="zh-CN" altLang="en-US" sz="2800" dirty="0">
                    <a:latin typeface="Arial" panose="020B0604020202020204" pitchFamily="34" charset="0"/>
                  </a:rPr>
                  <a:t>如图，已知</a:t>
                </a:r>
                <a:r>
                  <a:rPr lang="en-US" altLang="zh-CN" sz="2800" i="1" dirty="0">
                    <a:latin typeface="Times New Roman" panose="02020603050405020304" pitchFamily="18" charset="0"/>
                  </a:rPr>
                  <a:t>E</a:t>
                </a:r>
                <a:r>
                  <a:rPr lang="zh-CN" altLang="en-US" sz="2800" dirty="0">
                    <a:latin typeface="Arial" panose="020B0604020202020204" pitchFamily="34" charset="0"/>
                  </a:rPr>
                  <a:t>、</a:t>
                </a:r>
                <a:r>
                  <a:rPr lang="en-US" altLang="zh-CN" sz="2800" i="1" dirty="0">
                    <a:latin typeface="Times New Roman" panose="02020603050405020304" pitchFamily="18" charset="0"/>
                  </a:rPr>
                  <a:t>F</a:t>
                </a:r>
                <a:r>
                  <a:rPr lang="zh-CN" altLang="en-US" sz="2800" dirty="0">
                    <a:latin typeface="Arial" panose="020B0604020202020204" pitchFamily="34" charset="0"/>
                  </a:rPr>
                  <a:t>分别市三棱锥</a:t>
                </a:r>
                <a:r>
                  <a:rPr lang="en-US" altLang="zh-CN" sz="2800" i="1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Arial" panose="020B0604020202020204" pitchFamily="34" charset="0"/>
                  </a:rPr>
                  <a:t>-</a:t>
                </a:r>
                <a:r>
                  <a:rPr lang="en-US" altLang="zh-CN" sz="2800" i="1" dirty="0">
                    <a:latin typeface="Times New Roman" panose="02020603050405020304" pitchFamily="18" charset="0"/>
                  </a:rPr>
                  <a:t>BCD</a:t>
                </a:r>
                <a:r>
                  <a:rPr lang="zh-CN" altLang="en-US" sz="2800" dirty="0">
                    <a:latin typeface="Arial" panose="020B0604020202020204" pitchFamily="34" charset="0"/>
                  </a:rPr>
                  <a:t>的侧棱 </a:t>
                </a:r>
                <a:endParaRPr lang="zh-CN" altLang="en-US" sz="2800" dirty="0">
                  <a:latin typeface="Arial" panose="020B0604020202020204" pitchFamily="34" charset="0"/>
                </a:endParaRPr>
              </a:p>
              <a:p>
                <a:r>
                  <a:rPr lang="zh-CN" altLang="en-US" sz="2800" dirty="0">
                    <a:latin typeface="Arial" panose="020B0604020202020204" pitchFamily="34" charset="0"/>
                  </a:rPr>
                  <a:t>             </a:t>
                </a:r>
                <a:r>
                  <a:rPr lang="en-US" altLang="zh-CN" sz="2800" i="1" dirty="0">
                    <a:latin typeface="Times New Roman" panose="02020603050405020304" pitchFamily="18" charset="0"/>
                  </a:rPr>
                  <a:t>AB</a:t>
                </a:r>
                <a:r>
                  <a:rPr lang="zh-CN" altLang="en-US" sz="2800" dirty="0">
                    <a:latin typeface="Arial" panose="020B0604020202020204" pitchFamily="34" charset="0"/>
                  </a:rPr>
                  <a:t>、</a:t>
                </a:r>
                <a:r>
                  <a:rPr lang="en-US" altLang="zh-CN" sz="2800" i="1" dirty="0">
                    <a:latin typeface="Times New Roman" panose="02020603050405020304" pitchFamily="18" charset="0"/>
                  </a:rPr>
                  <a:t>AD</a:t>
                </a:r>
                <a:r>
                  <a:rPr lang="zh-CN" altLang="en-US" sz="2800" dirty="0">
                    <a:latin typeface="Arial" panose="020B0604020202020204" pitchFamily="34" charset="0"/>
                  </a:rPr>
                  <a:t>的中点，求证：</a:t>
                </a:r>
                <a:r>
                  <a:rPr lang="en-US" altLang="zh-CN" sz="2800" i="1" dirty="0">
                    <a:latin typeface="Times New Roman" panose="02020603050405020304" pitchFamily="18" charset="0"/>
                  </a:rPr>
                  <a:t>EF</a:t>
                </a:r>
                <a:r>
                  <a:rPr lang="en-US" altLang="zh-CN" sz="2800" dirty="0">
                    <a:latin typeface="Arial" panose="020B0604020202020204" pitchFamily="34" charset="0"/>
                  </a:rPr>
                  <a:t>//</a:t>
                </a:r>
                <a:r>
                  <a:rPr lang="zh-CN" altLang="en-US" sz="2800" dirty="0">
                    <a:latin typeface="Arial" panose="020B0604020202020204" pitchFamily="34" charset="0"/>
                  </a:rPr>
                  <a:t>平面</a:t>
                </a:r>
                <a:r>
                  <a:rPr lang="en-US" altLang="zh-CN" sz="2800" i="1" dirty="0">
                    <a:latin typeface="Times New Roman" panose="02020603050405020304" pitchFamily="18" charset="0"/>
                  </a:rPr>
                  <a:t>BCD .</a:t>
                </a:r>
                <a:endParaRPr lang="en-US" altLang="zh-CN" sz="2800" i="1" dirty="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9238" name="Group 37"/>
              <p:cNvGrpSpPr/>
              <p:nvPr/>
            </p:nvGrpSpPr>
            <p:grpSpPr>
              <a:xfrm>
                <a:off x="1655" y="663"/>
                <a:ext cx="1736" cy="1602"/>
                <a:chOff x="1655" y="663"/>
                <a:chExt cx="1736" cy="1602"/>
              </a:xfrm>
            </p:grpSpPr>
            <p:grpSp>
              <p:nvGrpSpPr>
                <p:cNvPr id="9239" name="Group 11"/>
                <p:cNvGrpSpPr/>
                <p:nvPr/>
              </p:nvGrpSpPr>
              <p:grpSpPr>
                <a:xfrm>
                  <a:off x="1819" y="870"/>
                  <a:ext cx="1393" cy="1205"/>
                  <a:chOff x="1610" y="1797"/>
                  <a:chExt cx="1089" cy="998"/>
                </a:xfrm>
              </p:grpSpPr>
              <p:sp>
                <p:nvSpPr>
                  <p:cNvPr id="9246" name="Line 5"/>
                  <p:cNvSpPr/>
                  <p:nvPr/>
                </p:nvSpPr>
                <p:spPr>
                  <a:xfrm>
                    <a:off x="1610" y="2341"/>
                    <a:ext cx="1089" cy="0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lgDash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9247" name="Line 6"/>
                  <p:cNvSpPr/>
                  <p:nvPr/>
                </p:nvSpPr>
                <p:spPr>
                  <a:xfrm>
                    <a:off x="1610" y="2341"/>
                    <a:ext cx="680" cy="454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9248" name="Line 7"/>
                  <p:cNvSpPr/>
                  <p:nvPr/>
                </p:nvSpPr>
                <p:spPr>
                  <a:xfrm flipH="1">
                    <a:off x="2290" y="2341"/>
                    <a:ext cx="409" cy="454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9249" name="Line 8"/>
                  <p:cNvSpPr/>
                  <p:nvPr/>
                </p:nvSpPr>
                <p:spPr>
                  <a:xfrm flipV="1">
                    <a:off x="1610" y="1797"/>
                    <a:ext cx="408" cy="544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9250" name="Line 9"/>
                  <p:cNvSpPr/>
                  <p:nvPr/>
                </p:nvSpPr>
                <p:spPr>
                  <a:xfrm>
                    <a:off x="2018" y="1797"/>
                    <a:ext cx="681" cy="544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9251" name="Line 10"/>
                  <p:cNvSpPr/>
                  <p:nvPr/>
                </p:nvSpPr>
                <p:spPr>
                  <a:xfrm>
                    <a:off x="2018" y="1797"/>
                    <a:ext cx="272" cy="998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</p:grpSp>
            <p:sp>
              <p:nvSpPr>
                <p:cNvPr id="9240" name="Text Box 13"/>
                <p:cNvSpPr txBox="1"/>
                <p:nvPr/>
              </p:nvSpPr>
              <p:spPr>
                <a:xfrm>
                  <a:off x="2270" y="663"/>
                  <a:ext cx="204" cy="23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p>
                  <a:r>
                    <a:rPr lang="en-US" altLang="zh-CN" i="1" dirty="0">
                      <a:latin typeface="Times New Roman" panose="02020603050405020304" pitchFamily="18" charset="0"/>
                    </a:rPr>
                    <a:t>A</a:t>
                  </a:r>
                  <a:endParaRPr lang="en-US" altLang="zh-CN" i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41" name="Text Box 14"/>
                <p:cNvSpPr txBox="1"/>
                <p:nvPr/>
              </p:nvSpPr>
              <p:spPr>
                <a:xfrm>
                  <a:off x="3171" y="1433"/>
                  <a:ext cx="220" cy="23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p>
                  <a:r>
                    <a:rPr lang="en-US" altLang="zh-CN" i="1" dirty="0">
                      <a:latin typeface="Times New Roman" panose="02020603050405020304" pitchFamily="18" charset="0"/>
                    </a:rPr>
                    <a:t>D</a:t>
                  </a:r>
                  <a:endParaRPr lang="en-US" altLang="zh-CN" i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42" name="Text Box 15"/>
                <p:cNvSpPr txBox="1"/>
                <p:nvPr/>
              </p:nvSpPr>
              <p:spPr>
                <a:xfrm>
                  <a:off x="1655" y="1433"/>
                  <a:ext cx="204" cy="23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p>
                  <a:r>
                    <a:rPr lang="en-US" altLang="zh-CN" i="1" dirty="0">
                      <a:latin typeface="Times New Roman" panose="02020603050405020304" pitchFamily="18" charset="0"/>
                    </a:rPr>
                    <a:t>B</a:t>
                  </a:r>
                  <a:endParaRPr lang="en-US" altLang="zh-CN" i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43" name="Text Box 16"/>
                <p:cNvSpPr txBox="1"/>
                <p:nvPr/>
              </p:nvSpPr>
              <p:spPr>
                <a:xfrm>
                  <a:off x="2638" y="2034"/>
                  <a:ext cx="213" cy="23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p>
                  <a:r>
                    <a:rPr lang="en-US" altLang="zh-CN" i="1" dirty="0">
                      <a:latin typeface="Times New Roman" panose="02020603050405020304" pitchFamily="18" charset="0"/>
                    </a:rPr>
                    <a:t>C</a:t>
                  </a:r>
                  <a:endParaRPr lang="en-US" altLang="zh-CN" i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44" name="Text Box 17"/>
                <p:cNvSpPr txBox="1"/>
                <p:nvPr/>
              </p:nvSpPr>
              <p:spPr>
                <a:xfrm>
                  <a:off x="1882" y="1071"/>
                  <a:ext cx="204" cy="23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p>
                  <a:r>
                    <a:rPr lang="en-US" altLang="zh-CN" i="1" dirty="0">
                      <a:latin typeface="Times New Roman" panose="02020603050405020304" pitchFamily="18" charset="0"/>
                    </a:rPr>
                    <a:t>E</a:t>
                  </a:r>
                  <a:endParaRPr lang="en-US" altLang="zh-CN" i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45" name="Text Box 18"/>
                <p:cNvSpPr txBox="1"/>
                <p:nvPr/>
              </p:nvSpPr>
              <p:spPr>
                <a:xfrm>
                  <a:off x="2776" y="1049"/>
                  <a:ext cx="204" cy="23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p>
                  <a:r>
                    <a:rPr lang="en-US" altLang="zh-CN" i="1" dirty="0">
                      <a:latin typeface="Times New Roman" panose="02020603050405020304" pitchFamily="18" charset="0"/>
                    </a:rPr>
                    <a:t>F</a:t>
                  </a:r>
                  <a:endParaRPr lang="en-US" altLang="zh-CN" i="1" dirty="0">
                    <a:latin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37908" name="Text Box 20"/>
          <p:cNvSpPr txBox="1"/>
          <p:nvPr/>
        </p:nvSpPr>
        <p:spPr>
          <a:xfrm>
            <a:off x="1547813" y="3500438"/>
            <a:ext cx="10985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400" dirty="0">
                <a:latin typeface="Arial" panose="020B0604020202020204" pitchFamily="34" charset="0"/>
              </a:rPr>
              <a:t>证明：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grpSp>
        <p:nvGrpSpPr>
          <p:cNvPr id="37912" name="Group 24"/>
          <p:cNvGrpSpPr/>
          <p:nvPr/>
        </p:nvGrpSpPr>
        <p:grpSpPr>
          <a:xfrm>
            <a:off x="2484438" y="3500438"/>
            <a:ext cx="4033837" cy="504825"/>
            <a:chOff x="1745" y="2704"/>
            <a:chExt cx="2541" cy="318"/>
          </a:xfrm>
        </p:grpSpPr>
        <p:pic>
          <p:nvPicPr>
            <p:cNvPr id="9233" name="Picture 2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45" y="2746"/>
              <a:ext cx="681" cy="27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34" name="Text Box 23"/>
            <p:cNvSpPr txBox="1"/>
            <p:nvPr/>
          </p:nvSpPr>
          <p:spPr>
            <a:xfrm>
              <a:off x="2336" y="2704"/>
              <a:ext cx="195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latin typeface="Arial" panose="020B0604020202020204" pitchFamily="34" charset="0"/>
                </a:rPr>
                <a:t>分别为</a:t>
              </a:r>
              <a:r>
                <a:rPr lang="en-US" altLang="zh-CN" sz="2400" i="1" dirty="0">
                  <a:latin typeface="Times New Roman" panose="02020603050405020304" pitchFamily="18" charset="0"/>
                </a:rPr>
                <a:t>AB</a:t>
              </a:r>
              <a:r>
                <a:rPr lang="zh-CN" altLang="en-US" sz="2400" dirty="0">
                  <a:latin typeface="Arial" panose="020B0604020202020204" pitchFamily="34" charset="0"/>
                </a:rPr>
                <a:t>、</a:t>
              </a:r>
              <a:r>
                <a:rPr lang="en-US" altLang="zh-CN" sz="2400" i="1" dirty="0">
                  <a:latin typeface="Times New Roman" panose="02020603050405020304" pitchFamily="18" charset="0"/>
                </a:rPr>
                <a:t>AD</a:t>
              </a:r>
              <a:r>
                <a:rPr lang="zh-CN" altLang="en-US" sz="2400" dirty="0">
                  <a:latin typeface="Arial" panose="020B0604020202020204" pitchFamily="34" charset="0"/>
                </a:rPr>
                <a:t>的中点</a:t>
              </a:r>
              <a:endParaRPr lang="zh-CN" altLang="en-US" sz="2400" dirty="0">
                <a:latin typeface="Arial" panose="020B0604020202020204" pitchFamily="34" charset="0"/>
              </a:endParaRPr>
            </a:p>
          </p:txBody>
        </p:sp>
      </p:grpSp>
      <p:pic>
        <p:nvPicPr>
          <p:cNvPr id="37913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438" y="4003675"/>
            <a:ext cx="1439862" cy="43021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7917" name="Group 29"/>
          <p:cNvGrpSpPr/>
          <p:nvPr/>
        </p:nvGrpSpPr>
        <p:grpSpPr>
          <a:xfrm>
            <a:off x="1979613" y="4364038"/>
            <a:ext cx="2900362" cy="476250"/>
            <a:chOff x="1347" y="3339"/>
            <a:chExt cx="1827" cy="300"/>
          </a:xfrm>
        </p:grpSpPr>
        <p:pic>
          <p:nvPicPr>
            <p:cNvPr id="9230" name="Pictur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5" y="3363"/>
              <a:ext cx="681" cy="27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31" name="Text Box 27"/>
            <p:cNvSpPr txBox="1"/>
            <p:nvPr/>
          </p:nvSpPr>
          <p:spPr>
            <a:xfrm>
              <a:off x="1347" y="3339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latin typeface="Arial" panose="020B0604020202020204" pitchFamily="34" charset="0"/>
                </a:rPr>
                <a:t>又</a:t>
              </a:r>
              <a:endParaRPr lang="zh-CN" altLang="en-US" sz="2400" dirty="0">
                <a:latin typeface="Arial" panose="020B0604020202020204" pitchFamily="34" charset="0"/>
              </a:endParaRPr>
            </a:p>
          </p:txBody>
        </p:sp>
        <p:sp>
          <p:nvSpPr>
            <p:cNvPr id="9232" name="Text Box 28"/>
            <p:cNvSpPr txBox="1"/>
            <p:nvPr/>
          </p:nvSpPr>
          <p:spPr>
            <a:xfrm>
              <a:off x="2290" y="3339"/>
              <a:ext cx="88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latin typeface="Arial" panose="020B0604020202020204" pitchFamily="34" charset="0"/>
                </a:rPr>
                <a:t>平面</a:t>
              </a:r>
              <a:r>
                <a:rPr lang="en-US" altLang="zh-CN" sz="2400" i="1" dirty="0">
                  <a:latin typeface="Times New Roman" panose="02020603050405020304" pitchFamily="18" charset="0"/>
                </a:rPr>
                <a:t>BCD</a:t>
              </a:r>
              <a:endParaRPr lang="en-US" altLang="zh-CN" sz="2400" i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7920" name="Group 32"/>
          <p:cNvGrpSpPr/>
          <p:nvPr/>
        </p:nvGrpSpPr>
        <p:grpSpPr>
          <a:xfrm>
            <a:off x="2700338" y="4797425"/>
            <a:ext cx="2136775" cy="457200"/>
            <a:chOff x="3325" y="3339"/>
            <a:chExt cx="1346" cy="288"/>
          </a:xfrm>
        </p:grpSpPr>
        <p:pic>
          <p:nvPicPr>
            <p:cNvPr id="9228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25" y="3349"/>
              <a:ext cx="544" cy="23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29" name="Text Box 31"/>
            <p:cNvSpPr txBox="1"/>
            <p:nvPr/>
          </p:nvSpPr>
          <p:spPr>
            <a:xfrm>
              <a:off x="3787" y="3339"/>
              <a:ext cx="88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latin typeface="Arial" panose="020B0604020202020204" pitchFamily="34" charset="0"/>
                </a:rPr>
                <a:t>平面</a:t>
              </a:r>
              <a:r>
                <a:rPr lang="en-US" altLang="zh-CN" sz="2400" i="1" dirty="0">
                  <a:latin typeface="Times New Roman" panose="02020603050405020304" pitchFamily="18" charset="0"/>
                </a:rPr>
                <a:t>BCD</a:t>
              </a:r>
              <a:endParaRPr lang="en-US" altLang="zh-CN" sz="2400" i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7923" name="Group 35"/>
          <p:cNvGrpSpPr/>
          <p:nvPr/>
        </p:nvGrpSpPr>
        <p:grpSpPr>
          <a:xfrm>
            <a:off x="2462213" y="5227638"/>
            <a:ext cx="2325687" cy="457200"/>
            <a:chOff x="1619" y="3884"/>
            <a:chExt cx="1465" cy="288"/>
          </a:xfrm>
        </p:grpSpPr>
        <p:pic>
          <p:nvPicPr>
            <p:cNvPr id="9226" name="Picture 3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19" y="3913"/>
              <a:ext cx="635" cy="24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27" name="Text Box 34"/>
            <p:cNvSpPr txBox="1"/>
            <p:nvPr/>
          </p:nvSpPr>
          <p:spPr>
            <a:xfrm>
              <a:off x="2200" y="3884"/>
              <a:ext cx="88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2400" dirty="0">
                  <a:latin typeface="Arial" panose="020B0604020202020204" pitchFamily="34" charset="0"/>
                </a:rPr>
                <a:t>平面</a:t>
              </a:r>
              <a:r>
                <a:rPr lang="en-US" altLang="zh-CN" sz="2400" i="1" dirty="0">
                  <a:latin typeface="Times New Roman" panose="02020603050405020304" pitchFamily="18" charset="0"/>
                </a:rPr>
                <a:t>BCD</a:t>
              </a:r>
              <a:endParaRPr lang="en-US" altLang="zh-CN" sz="2400" i="1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37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3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37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24" grpId="0"/>
      <p:bldP spid="3790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602" name="Text Box 2"/>
          <p:cNvSpPr txBox="1"/>
          <p:nvPr/>
        </p:nvSpPr>
        <p:spPr>
          <a:xfrm>
            <a:off x="179388" y="476250"/>
            <a:ext cx="85693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宋体" panose="02010600030101010101" pitchFamily="2" charset="-122"/>
              </a:rPr>
              <a:t>反思</a:t>
            </a:r>
            <a:r>
              <a:rPr lang="en-US" altLang="zh-CN" sz="2800" b="1" dirty="0">
                <a:latin typeface="宋体" panose="02010600030101010101" pitchFamily="2" charset="-122"/>
              </a:rPr>
              <a:t>1</a:t>
            </a:r>
            <a:r>
              <a:rPr lang="zh-CN" altLang="en-US" sz="2800" b="1" dirty="0">
                <a:latin typeface="宋体" panose="02010600030101010101" pitchFamily="2" charset="-122"/>
              </a:rPr>
              <a:t>：要证明直线与平面平行可以运用判定定理；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grpSp>
        <p:nvGrpSpPr>
          <p:cNvPr id="25625" name="Group 25"/>
          <p:cNvGrpSpPr/>
          <p:nvPr/>
        </p:nvGrpSpPr>
        <p:grpSpPr>
          <a:xfrm>
            <a:off x="2130425" y="1125538"/>
            <a:ext cx="5610225" cy="519112"/>
            <a:chOff x="1342" y="709"/>
            <a:chExt cx="3534" cy="327"/>
          </a:xfrm>
        </p:grpSpPr>
        <p:sp>
          <p:nvSpPr>
            <p:cNvPr id="10254" name="Rectangle 5"/>
            <p:cNvSpPr/>
            <p:nvPr/>
          </p:nvSpPr>
          <p:spPr>
            <a:xfrm>
              <a:off x="1342" y="709"/>
              <a:ext cx="353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800" b="1" dirty="0">
                  <a:solidFill>
                    <a:srgbClr val="CC3300"/>
                  </a:solidFill>
                  <a:latin typeface="宋体" panose="02010600030101010101" pitchFamily="2" charset="-122"/>
                </a:rPr>
                <a:t>线线平行          线面平行</a:t>
              </a:r>
              <a:endParaRPr lang="zh-CN" altLang="en-US" sz="2800" b="1" dirty="0">
                <a:solidFill>
                  <a:srgbClr val="CC33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0255" name="AutoShape 4"/>
            <p:cNvSpPr/>
            <p:nvPr/>
          </p:nvSpPr>
          <p:spPr>
            <a:xfrm>
              <a:off x="2390" y="852"/>
              <a:ext cx="944" cy="96"/>
            </a:xfrm>
            <a:prstGeom prst="rightArrow">
              <a:avLst>
                <a:gd name="adj1" fmla="val 50000"/>
                <a:gd name="adj2" fmla="val 245833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5606" name="Text Box 6"/>
          <p:cNvSpPr txBox="1"/>
          <p:nvPr/>
        </p:nvSpPr>
        <p:spPr>
          <a:xfrm>
            <a:off x="193675" y="2071688"/>
            <a:ext cx="785018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宋体" panose="02010600030101010101" pitchFamily="2" charset="-122"/>
              </a:rPr>
              <a:t>反思</a:t>
            </a:r>
            <a:r>
              <a:rPr lang="en-US" altLang="zh-CN" sz="2800" b="1" dirty="0">
                <a:latin typeface="宋体" panose="02010600030101010101" pitchFamily="2" charset="-122"/>
              </a:rPr>
              <a:t>2</a:t>
            </a:r>
            <a:r>
              <a:rPr lang="zh-CN" altLang="en-US" sz="2800" b="1" dirty="0">
                <a:latin typeface="宋体" panose="02010600030101010101" pitchFamily="2" charset="-122"/>
              </a:rPr>
              <a:t>：能够运用定理的条件是要满足六个字：</a:t>
            </a:r>
            <a:endParaRPr lang="zh-CN" altLang="en-US" sz="2800" b="1" dirty="0">
              <a:solidFill>
                <a:srgbClr val="FF0066"/>
              </a:solidFill>
              <a:latin typeface="宋体" panose="02010600030101010101" pitchFamily="2" charset="-122"/>
            </a:endParaRPr>
          </a:p>
        </p:txBody>
      </p:sp>
      <p:sp>
        <p:nvSpPr>
          <p:cNvPr id="25607" name="Text Box 7"/>
          <p:cNvSpPr txBox="1"/>
          <p:nvPr/>
        </p:nvSpPr>
        <p:spPr>
          <a:xfrm>
            <a:off x="179388" y="5291138"/>
            <a:ext cx="8640762" cy="9890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宋体" panose="02010600030101010101" pitchFamily="2" charset="-122"/>
              </a:rPr>
              <a:t>反思</a:t>
            </a:r>
            <a:r>
              <a:rPr lang="en-US" altLang="zh-CN" sz="2800" b="1" dirty="0">
                <a:latin typeface="宋体" panose="02010600030101010101" pitchFamily="2" charset="-122"/>
              </a:rPr>
              <a:t>3</a:t>
            </a:r>
            <a:r>
              <a:rPr lang="zh-CN" altLang="en-US" sz="2800" b="1" dirty="0">
                <a:latin typeface="宋体" panose="02010600030101010101" pitchFamily="2" charset="-122"/>
              </a:rPr>
              <a:t>：运用定理的关键是</a:t>
            </a:r>
            <a:r>
              <a:rPr lang="zh-CN" altLang="en-US" sz="2800" b="1" dirty="0">
                <a:solidFill>
                  <a:srgbClr val="FF0066"/>
                </a:solidFill>
                <a:latin typeface="宋体" panose="02010600030101010101" pitchFamily="2" charset="-122"/>
              </a:rPr>
              <a:t>找平行线</a:t>
            </a:r>
            <a:r>
              <a:rPr lang="zh-CN" altLang="en-US" sz="2800" b="1" dirty="0">
                <a:latin typeface="宋体" panose="02010600030101010101" pitchFamily="2" charset="-122"/>
              </a:rPr>
              <a:t>；找平行线又经常</a:t>
            </a:r>
            <a:endParaRPr lang="zh-CN" altLang="en-US" sz="2800" b="1" dirty="0">
              <a:latin typeface="宋体" panose="02010600030101010101" pitchFamily="2" charset="-122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zh-CN" altLang="en-US" sz="2800" b="1" dirty="0">
                <a:latin typeface="宋体" panose="02010600030101010101" pitchFamily="2" charset="-122"/>
              </a:rPr>
              <a:t>       会用到</a:t>
            </a:r>
            <a:r>
              <a:rPr lang="zh-CN" altLang="en-US" sz="2800" b="1" dirty="0">
                <a:solidFill>
                  <a:srgbClr val="FF0066"/>
                </a:solidFill>
                <a:latin typeface="宋体" panose="02010600030101010101" pitchFamily="2" charset="-122"/>
              </a:rPr>
              <a:t>三角形中位线定理</a:t>
            </a:r>
            <a:r>
              <a:rPr lang="en-US" altLang="zh-CN" sz="2800" b="1" dirty="0">
                <a:latin typeface="宋体" panose="02010600030101010101" pitchFamily="2" charset="-122"/>
              </a:rPr>
              <a:t>. </a:t>
            </a:r>
            <a:endParaRPr lang="en-US" altLang="zh-CN" sz="2800" b="1" dirty="0">
              <a:latin typeface="宋体" panose="02010600030101010101" pitchFamily="2" charset="-122"/>
            </a:endParaRPr>
          </a:p>
        </p:txBody>
      </p:sp>
      <p:grpSp>
        <p:nvGrpSpPr>
          <p:cNvPr id="25621" name="Group 21"/>
          <p:cNvGrpSpPr/>
          <p:nvPr/>
        </p:nvGrpSpPr>
        <p:grpSpPr>
          <a:xfrm>
            <a:off x="2339975" y="3357563"/>
            <a:ext cx="3281363" cy="1463675"/>
            <a:chOff x="3040" y="1298"/>
            <a:chExt cx="2067" cy="922"/>
          </a:xfrm>
        </p:grpSpPr>
        <p:sp>
          <p:nvSpPr>
            <p:cNvPr id="10248" name="AutoShape 15"/>
            <p:cNvSpPr/>
            <p:nvPr/>
          </p:nvSpPr>
          <p:spPr>
            <a:xfrm>
              <a:off x="3696" y="1353"/>
              <a:ext cx="56" cy="817"/>
            </a:xfrm>
            <a:prstGeom prst="rightBrace">
              <a:avLst>
                <a:gd name="adj1" fmla="val 121577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sz="3200" b="1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0249" name="AutoShape 16"/>
            <p:cNvSpPr/>
            <p:nvPr/>
          </p:nvSpPr>
          <p:spPr>
            <a:xfrm>
              <a:off x="3833" y="1706"/>
              <a:ext cx="680" cy="91"/>
            </a:xfrm>
            <a:prstGeom prst="rightArrow">
              <a:avLst>
                <a:gd name="adj1" fmla="val 50000"/>
                <a:gd name="adj2" fmla="val 186813"/>
              </a:avLst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pic>
          <p:nvPicPr>
            <p:cNvPr id="10250" name="Picture 1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061" y="1616"/>
              <a:ext cx="635" cy="2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51" name="Picture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40" y="1298"/>
              <a:ext cx="656" cy="24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52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84" y="1933"/>
              <a:ext cx="522" cy="2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53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40" y="1579"/>
              <a:ext cx="567" cy="28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5622" name="Text Box 22"/>
          <p:cNvSpPr txBox="1"/>
          <p:nvPr/>
        </p:nvSpPr>
        <p:spPr>
          <a:xfrm>
            <a:off x="1476375" y="2636838"/>
            <a:ext cx="460851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solidFill>
                  <a:srgbClr val="FF0066"/>
                </a:solidFill>
                <a:latin typeface="宋体" panose="02010600030101010101" pitchFamily="2" charset="-122"/>
              </a:rPr>
              <a:t>“</a:t>
            </a:r>
            <a:r>
              <a:rPr lang="zh-CN" altLang="en-US" sz="2800" b="1" dirty="0">
                <a:solidFill>
                  <a:srgbClr val="FF0066"/>
                </a:solidFill>
                <a:latin typeface="Arial" panose="020B0604020202020204" pitchFamily="34" charset="0"/>
              </a:rPr>
              <a:t>面外、面内、平行</a:t>
            </a:r>
            <a:r>
              <a:rPr lang="zh-CN" altLang="en-US" sz="2800" b="1" dirty="0">
                <a:solidFill>
                  <a:srgbClr val="FF0066"/>
                </a:solidFill>
                <a:latin typeface="宋体" panose="02010600030101010101" pitchFamily="2" charset="-122"/>
              </a:rPr>
              <a:t>”</a:t>
            </a:r>
            <a:endParaRPr lang="zh-CN" altLang="en-US" sz="2800" b="1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5602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/>
      <p:bldP spid="25607" grpId="0"/>
      <p:bldP spid="25622" grpId="0"/>
    </p:bldLst>
  </p:timing>
</p:sld>
</file>

<file path=ppt/theme/theme1.xml><?xml version="1.0" encoding="utf-8"?>
<a:theme xmlns:a="http://schemas.openxmlformats.org/drawingml/2006/main" name="3edu模板">
  <a:themeElements>
    <a:clrScheme name="3edu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edu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3edu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edu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edu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edu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edu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edu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edu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edu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edu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edu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edu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edu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CDESIGNA</Template>
  <TotalTime>0</TotalTime>
  <Words>709</Words>
  <Application>WPS 演示</Application>
  <PresentationFormat>全屏显示(4:3)</PresentationFormat>
  <Paragraphs>136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0" baseType="lpstr">
      <vt:lpstr>Arial</vt:lpstr>
      <vt:lpstr>宋体</vt:lpstr>
      <vt:lpstr>Wingdings</vt:lpstr>
      <vt:lpstr>Times New Roman</vt:lpstr>
      <vt:lpstr>Symbol</vt:lpstr>
      <vt:lpstr>黑体</vt:lpstr>
      <vt:lpstr>楷体_GB2312</vt:lpstr>
      <vt:lpstr>新宋体</vt:lpstr>
      <vt:lpstr>华文宋体</vt:lpstr>
      <vt:lpstr>华文行楷</vt:lpstr>
      <vt:lpstr>微软雅黑</vt:lpstr>
      <vt:lpstr>Arial Unicode MS</vt:lpstr>
      <vt:lpstr>3edu模板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3edu教育网</Company>
  <LinksUpToDate>false</LinksUpToDate>
  <SharedDoc>false</SharedDoc>
  <HyperlinksChanged>false</HyperlinksChanged>
  <AppVersion>14.0000</AppVersion>
  <Manager>3edu教育网海量免费教育资源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3edu教育网</dc:title>
  <dc:creator>3edu</dc:creator>
  <cp:keywords>免费课件、免费试题、免费教案、免费论文</cp:keywords>
  <dc:description>3edu教育网</dc:description>
  <dc:subject>免费教育资源集散地</dc:subject>
  <cp:category>免费教育资源网</cp:category>
  <cp:lastModifiedBy>note</cp:lastModifiedBy>
  <cp:revision>5</cp:revision>
  <dcterms:created xsi:type="dcterms:W3CDTF">2006-04-11T08:28:32Z</dcterms:created>
  <dcterms:modified xsi:type="dcterms:W3CDTF">2021-05-03T11:52:45Z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0008001406000000000001024120</vt:lpwstr>
  </property>
  <property fmtid="{D5CDD505-2E9C-101B-9397-08002B2CF9AE}" pid="3" name="ICV">
    <vt:lpwstr>A9FA8AF48CDE442CB0DE820E8AAAC9FC</vt:lpwstr>
  </property>
  <property fmtid="{D5CDD505-2E9C-101B-9397-08002B2CF9AE}" pid="4" name="KSOProductBuildVer">
    <vt:lpwstr>2052-11.1.0.10495</vt:lpwstr>
  </property>
</Properties>
</file>