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7.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3" r:id="rId1"/>
  </p:sldMasterIdLst>
  <p:notesMasterIdLst>
    <p:notesMasterId r:id="rId37"/>
  </p:notesMasterIdLst>
  <p:sldIdLst>
    <p:sldId id="393" r:id="rId2"/>
    <p:sldId id="469" r:id="rId3"/>
    <p:sldId id="549" r:id="rId4"/>
    <p:sldId id="567" r:id="rId5"/>
    <p:sldId id="669" r:id="rId6"/>
    <p:sldId id="614" r:id="rId7"/>
    <p:sldId id="568" r:id="rId8"/>
    <p:sldId id="569" r:id="rId9"/>
    <p:sldId id="570" r:id="rId10"/>
    <p:sldId id="615" r:id="rId11"/>
    <p:sldId id="571" r:id="rId12"/>
    <p:sldId id="670" r:id="rId13"/>
    <p:sldId id="671" r:id="rId14"/>
    <p:sldId id="572" r:id="rId15"/>
    <p:sldId id="573" r:id="rId16"/>
    <p:sldId id="616" r:id="rId17"/>
    <p:sldId id="575" r:id="rId18"/>
    <p:sldId id="576" r:id="rId19"/>
    <p:sldId id="673" r:id="rId20"/>
    <p:sldId id="577" r:id="rId21"/>
    <p:sldId id="578" r:id="rId22"/>
    <p:sldId id="674" r:id="rId23"/>
    <p:sldId id="579" r:id="rId24"/>
    <p:sldId id="581" r:id="rId25"/>
    <p:sldId id="582" r:id="rId26"/>
    <p:sldId id="583" r:id="rId27"/>
    <p:sldId id="617" r:id="rId28"/>
    <p:sldId id="672" r:id="rId29"/>
    <p:sldId id="675" r:id="rId30"/>
    <p:sldId id="676" r:id="rId31"/>
    <p:sldId id="680" r:id="rId32"/>
    <p:sldId id="679" r:id="rId33"/>
    <p:sldId id="678" r:id="rId34"/>
    <p:sldId id="677" r:id="rId35"/>
    <p:sldId id="566" r:id="rId36"/>
  </p:sldIdLst>
  <p:sldSz cx="9144000" cy="5143500" type="screen16x9"/>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829C"/>
    <a:srgbClr val="FFFFFF"/>
    <a:srgbClr val="FCFCFA"/>
    <a:srgbClr val="F4F5EE"/>
    <a:srgbClr val="55BBC5"/>
    <a:srgbClr val="F4FAFE"/>
    <a:srgbClr val="EAF7FE"/>
    <a:srgbClr val="E2F4FA"/>
    <a:srgbClr val="F09073"/>
    <a:srgbClr val="703C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4" autoAdjust="0"/>
    <p:restoredTop sz="94700" autoAdjust="0"/>
  </p:normalViewPr>
  <p:slideViewPr>
    <p:cSldViewPr>
      <p:cViewPr varScale="1">
        <p:scale>
          <a:sx n="77" d="100"/>
          <a:sy n="77" d="100"/>
        </p:scale>
        <p:origin x="43" y="264"/>
      </p:cViewPr>
      <p:guideLst>
        <p:guide orient="horz" pos="1620"/>
        <p:guide pos="2880"/>
      </p:guideLst>
    </p:cSldViewPr>
  </p:slideViewPr>
  <p:outlineViewPr>
    <p:cViewPr>
      <p:scale>
        <a:sx n="33" d="100"/>
        <a:sy n="33" d="100"/>
      </p:scale>
      <p:origin x="0" y="-54"/>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ADD754-F49E-4351-AAFE-19D83F43501C}" type="datetimeFigureOut">
              <a:rPr lang="en-US" smtClean="0"/>
              <a:pPr/>
              <a:t>3/15/2020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8F6036-E835-44CB-A25A-34C755DFD5D4}" type="slidenum">
              <a:rPr lang="en-US" smtClean="0"/>
              <a:pPr/>
              <a:t>‹#›</a:t>
            </a:fld>
            <a:endParaRPr lang="en-US"/>
          </a:p>
        </p:txBody>
      </p:sp>
    </p:spTree>
    <p:extLst>
      <p:ext uri="{BB962C8B-B14F-4D97-AF65-F5344CB8AC3E}">
        <p14:creationId xmlns:p14="http://schemas.microsoft.com/office/powerpoint/2010/main" val="3614133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a:t>
            </a:fld>
            <a:endParaRPr lang="zh-CN" altLang="en-US"/>
          </a:p>
        </p:txBody>
      </p:sp>
    </p:spTree>
    <p:extLst>
      <p:ext uri="{BB962C8B-B14F-4D97-AF65-F5344CB8AC3E}">
        <p14:creationId xmlns:p14="http://schemas.microsoft.com/office/powerpoint/2010/main" val="290027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2290169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268887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697122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4032418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6</a:t>
            </a:fld>
            <a:endParaRPr lang="zh-CN" altLang="en-US">
              <a:latin typeface="Calibri" panose="020F0502020204030204" pitchFamily="34" charset="0"/>
            </a:endParaRPr>
          </a:p>
        </p:txBody>
      </p:sp>
    </p:spTree>
    <p:extLst>
      <p:ext uri="{BB962C8B-B14F-4D97-AF65-F5344CB8AC3E}">
        <p14:creationId xmlns:p14="http://schemas.microsoft.com/office/powerpoint/2010/main" val="3330539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941892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223299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782428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10</a:t>
            </a:fld>
            <a:endParaRPr lang="zh-CN" altLang="en-US">
              <a:latin typeface="Calibri" panose="020F0502020204030204" pitchFamily="34" charset="0"/>
            </a:endParaRPr>
          </a:p>
        </p:txBody>
      </p:sp>
    </p:spTree>
    <p:extLst>
      <p:ext uri="{BB962C8B-B14F-4D97-AF65-F5344CB8AC3E}">
        <p14:creationId xmlns:p14="http://schemas.microsoft.com/office/powerpoint/2010/main" val="3615097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273751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653918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086532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286369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2351408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16</a:t>
            </a:fld>
            <a:endParaRPr lang="zh-CN" altLang="en-US">
              <a:latin typeface="Calibri" panose="020F0502020204030204" pitchFamily="34" charset="0"/>
            </a:endParaRPr>
          </a:p>
        </p:txBody>
      </p:sp>
    </p:spTree>
    <p:extLst>
      <p:ext uri="{BB962C8B-B14F-4D97-AF65-F5344CB8AC3E}">
        <p14:creationId xmlns:p14="http://schemas.microsoft.com/office/powerpoint/2010/main" val="629910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682126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342328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433407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28673751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464546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22</a:t>
            </a:fld>
            <a:endParaRPr lang="zh-CN" altLang="en-US">
              <a:latin typeface="Calibri" panose="020F0502020204030204" pitchFamily="34" charset="0"/>
            </a:endParaRPr>
          </a:p>
        </p:txBody>
      </p:sp>
    </p:spTree>
    <p:extLst>
      <p:ext uri="{BB962C8B-B14F-4D97-AF65-F5344CB8AC3E}">
        <p14:creationId xmlns:p14="http://schemas.microsoft.com/office/powerpoint/2010/main" val="30767507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3379290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38655819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22705017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26</a:t>
            </a:fld>
            <a:endParaRPr lang="zh-CN" altLang="en-US"/>
          </a:p>
        </p:txBody>
      </p:sp>
    </p:spTree>
    <p:extLst>
      <p:ext uri="{BB962C8B-B14F-4D97-AF65-F5344CB8AC3E}">
        <p14:creationId xmlns:p14="http://schemas.microsoft.com/office/powerpoint/2010/main" val="11933083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27</a:t>
            </a:fld>
            <a:endParaRPr lang="zh-CN" altLang="en-US"/>
          </a:p>
        </p:txBody>
      </p:sp>
    </p:spTree>
    <p:extLst>
      <p:ext uri="{BB962C8B-B14F-4D97-AF65-F5344CB8AC3E}">
        <p14:creationId xmlns:p14="http://schemas.microsoft.com/office/powerpoint/2010/main" val="21616629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28</a:t>
            </a:fld>
            <a:endParaRPr lang="zh-CN" altLang="en-US"/>
          </a:p>
        </p:txBody>
      </p:sp>
    </p:spTree>
    <p:extLst>
      <p:ext uri="{BB962C8B-B14F-4D97-AF65-F5344CB8AC3E}">
        <p14:creationId xmlns:p14="http://schemas.microsoft.com/office/powerpoint/2010/main" val="7645688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29</a:t>
            </a:fld>
            <a:endParaRPr lang="zh-CN" altLang="en-US">
              <a:latin typeface="Calibri" panose="020F0502020204030204" pitchFamily="34" charset="0"/>
            </a:endParaRPr>
          </a:p>
        </p:txBody>
      </p:sp>
    </p:spTree>
    <p:extLst>
      <p:ext uri="{BB962C8B-B14F-4D97-AF65-F5344CB8AC3E}">
        <p14:creationId xmlns:p14="http://schemas.microsoft.com/office/powerpoint/2010/main" val="2527375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30</a:t>
            </a:fld>
            <a:endParaRPr lang="zh-CN" altLang="en-US"/>
          </a:p>
        </p:txBody>
      </p:sp>
    </p:spTree>
    <p:extLst>
      <p:ext uri="{BB962C8B-B14F-4D97-AF65-F5344CB8AC3E}">
        <p14:creationId xmlns:p14="http://schemas.microsoft.com/office/powerpoint/2010/main" val="31932178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31</a:t>
            </a:fld>
            <a:endParaRPr lang="zh-CN" altLang="en-US"/>
          </a:p>
        </p:txBody>
      </p:sp>
    </p:spTree>
    <p:extLst>
      <p:ext uri="{BB962C8B-B14F-4D97-AF65-F5344CB8AC3E}">
        <p14:creationId xmlns:p14="http://schemas.microsoft.com/office/powerpoint/2010/main" val="22102150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32</a:t>
            </a:fld>
            <a:endParaRPr lang="zh-CN" altLang="en-US"/>
          </a:p>
        </p:txBody>
      </p:sp>
    </p:spTree>
    <p:extLst>
      <p:ext uri="{BB962C8B-B14F-4D97-AF65-F5344CB8AC3E}">
        <p14:creationId xmlns:p14="http://schemas.microsoft.com/office/powerpoint/2010/main" val="13484506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33</a:t>
            </a:fld>
            <a:endParaRPr lang="zh-CN" altLang="en-US"/>
          </a:p>
        </p:txBody>
      </p:sp>
    </p:spTree>
    <p:extLst>
      <p:ext uri="{BB962C8B-B14F-4D97-AF65-F5344CB8AC3E}">
        <p14:creationId xmlns:p14="http://schemas.microsoft.com/office/powerpoint/2010/main" val="16494960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34</a:t>
            </a:fld>
            <a:endParaRPr lang="zh-CN" altLang="en-US"/>
          </a:p>
        </p:txBody>
      </p:sp>
    </p:spTree>
    <p:extLst>
      <p:ext uri="{BB962C8B-B14F-4D97-AF65-F5344CB8AC3E}">
        <p14:creationId xmlns:p14="http://schemas.microsoft.com/office/powerpoint/2010/main" val="1358147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35</a:t>
            </a:fld>
            <a:endParaRPr lang="zh-CN" altLang="en-US"/>
          </a:p>
        </p:txBody>
      </p:sp>
    </p:spTree>
    <p:extLst>
      <p:ext uri="{BB962C8B-B14F-4D97-AF65-F5344CB8AC3E}">
        <p14:creationId xmlns:p14="http://schemas.microsoft.com/office/powerpoint/2010/main" val="21629440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accent1"/>
        </a:solidFill>
        <a:effectLst/>
      </p:bgPr>
    </p:bg>
    <p:spTree>
      <p:nvGrpSpPr>
        <p:cNvPr id="1" name=""/>
        <p:cNvGrpSpPr/>
        <p:nvPr/>
      </p:nvGrpSpPr>
      <p:grpSpPr>
        <a:xfrm>
          <a:off x="0" y="0"/>
          <a:ext cx="0" cy="0"/>
          <a:chOff x="0" y="0"/>
          <a:chExt cx="0" cy="0"/>
        </a:xfrm>
      </p:grpSpPr>
      <p:grpSp>
        <p:nvGrpSpPr>
          <p:cNvPr id="12" name="组合 11"/>
          <p:cNvGrpSpPr/>
          <p:nvPr userDrawn="1"/>
        </p:nvGrpSpPr>
        <p:grpSpPr>
          <a:xfrm>
            <a:off x="0" y="0"/>
            <a:ext cx="9205356" cy="5143500"/>
            <a:chOff x="0" y="0"/>
            <a:chExt cx="9205356" cy="5143500"/>
          </a:xfrm>
        </p:grpSpPr>
        <p:sp>
          <p:nvSpPr>
            <p:cNvPr id="11" name="矩形 10"/>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152400" y="100680"/>
              <a:ext cx="9052956" cy="4991467"/>
              <a:chOff x="152400" y="100680"/>
              <a:chExt cx="9052956" cy="4991467"/>
            </a:xfrm>
          </p:grpSpPr>
          <p:sp>
            <p:nvSpPr>
              <p:cNvPr id="4" name="矩形 3"/>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2" name="组合 1"/>
              <p:cNvGrpSpPr/>
              <p:nvPr userDrawn="1"/>
            </p:nvGrpSpPr>
            <p:grpSpPr>
              <a:xfrm>
                <a:off x="195471" y="4128820"/>
                <a:ext cx="1814393" cy="963327"/>
                <a:chOff x="195471" y="4128820"/>
                <a:chExt cx="1814393" cy="963327"/>
              </a:xfrm>
            </p:grpSpPr>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16906642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节标题">
    <p:bg>
      <p:bgPr>
        <a:solidFill>
          <a:schemeClr val="bg1"/>
        </a:solidFill>
        <a:effectLst/>
      </p:bgPr>
    </p:bg>
    <p:spTree>
      <p:nvGrpSpPr>
        <p:cNvPr id="1" name=""/>
        <p:cNvGrpSpPr/>
        <p:nvPr/>
      </p:nvGrpSpPr>
      <p:grpSpPr>
        <a:xfrm>
          <a:off x="0" y="0"/>
          <a:ext cx="0" cy="0"/>
          <a:chOff x="0" y="0"/>
          <a:chExt cx="0" cy="0"/>
        </a:xfrm>
      </p:grpSpPr>
      <p:grpSp>
        <p:nvGrpSpPr>
          <p:cNvPr id="3" name="组合 2"/>
          <p:cNvGrpSpPr/>
          <p:nvPr userDrawn="1"/>
        </p:nvGrpSpPr>
        <p:grpSpPr>
          <a:xfrm>
            <a:off x="0" y="0"/>
            <a:ext cx="9205356" cy="5143500"/>
            <a:chOff x="0" y="0"/>
            <a:chExt cx="9205356" cy="5143500"/>
          </a:xfrm>
        </p:grpSpPr>
        <p:sp>
          <p:nvSpPr>
            <p:cNvPr id="4" name="矩形 3"/>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userDrawn="1"/>
          </p:nvGrpSpPr>
          <p:grpSpPr>
            <a:xfrm>
              <a:off x="152400" y="100680"/>
              <a:ext cx="9052956" cy="4991467"/>
              <a:chOff x="152400" y="100680"/>
              <a:chExt cx="9052956" cy="4991467"/>
            </a:xfrm>
          </p:grpSpPr>
          <p:sp>
            <p:nvSpPr>
              <p:cNvPr id="6" name="矩形 5"/>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9" name="组合 8"/>
              <p:cNvGrpSpPr/>
              <p:nvPr userDrawn="1"/>
            </p:nvGrpSpPr>
            <p:grpSpPr>
              <a:xfrm>
                <a:off x="195471" y="4128820"/>
                <a:ext cx="1814393" cy="963327"/>
                <a:chOff x="195471" y="4128820"/>
                <a:chExt cx="1814393" cy="963327"/>
              </a:xfrm>
            </p:grpSpPr>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30833123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节标题">
    <p:bg>
      <p:bgPr>
        <a:solidFill>
          <a:schemeClr val="bg1"/>
        </a:solidFill>
        <a:effectLst/>
      </p:bgPr>
    </p:bg>
    <p:spTree>
      <p:nvGrpSpPr>
        <p:cNvPr id="1" name=""/>
        <p:cNvGrpSpPr/>
        <p:nvPr/>
      </p:nvGrpSpPr>
      <p:grpSpPr>
        <a:xfrm>
          <a:off x="0" y="0"/>
          <a:ext cx="0" cy="0"/>
          <a:chOff x="0" y="0"/>
          <a:chExt cx="0" cy="0"/>
        </a:xfrm>
      </p:grpSpPr>
      <p:grpSp>
        <p:nvGrpSpPr>
          <p:cNvPr id="3" name="组合 2"/>
          <p:cNvGrpSpPr/>
          <p:nvPr userDrawn="1"/>
        </p:nvGrpSpPr>
        <p:grpSpPr>
          <a:xfrm>
            <a:off x="0" y="0"/>
            <a:ext cx="9205356" cy="5143500"/>
            <a:chOff x="0" y="0"/>
            <a:chExt cx="9205356" cy="5143500"/>
          </a:xfrm>
        </p:grpSpPr>
        <p:sp>
          <p:nvSpPr>
            <p:cNvPr id="4" name="矩形 3"/>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userDrawn="1"/>
          </p:nvGrpSpPr>
          <p:grpSpPr>
            <a:xfrm>
              <a:off x="152400" y="100680"/>
              <a:ext cx="9052956" cy="4991467"/>
              <a:chOff x="152400" y="100680"/>
              <a:chExt cx="9052956" cy="4991467"/>
            </a:xfrm>
          </p:grpSpPr>
          <p:sp>
            <p:nvSpPr>
              <p:cNvPr id="6" name="矩形 5"/>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9" name="组合 8"/>
              <p:cNvGrpSpPr/>
              <p:nvPr userDrawn="1"/>
            </p:nvGrpSpPr>
            <p:grpSpPr>
              <a:xfrm>
                <a:off x="195471" y="4128820"/>
                <a:ext cx="1814393" cy="963327"/>
                <a:chOff x="195471" y="4128820"/>
                <a:chExt cx="1814393" cy="963327"/>
              </a:xfrm>
            </p:grpSpPr>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18522703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节标题">
    <p:bg>
      <p:bgPr>
        <a:solidFill>
          <a:schemeClr val="bg1"/>
        </a:solidFill>
        <a:effectLst/>
      </p:bgPr>
    </p:bg>
    <p:spTree>
      <p:nvGrpSpPr>
        <p:cNvPr id="1" name=""/>
        <p:cNvGrpSpPr/>
        <p:nvPr/>
      </p:nvGrpSpPr>
      <p:grpSpPr>
        <a:xfrm>
          <a:off x="0" y="0"/>
          <a:ext cx="0" cy="0"/>
          <a:chOff x="0" y="0"/>
          <a:chExt cx="0" cy="0"/>
        </a:xfrm>
      </p:grpSpPr>
      <p:grpSp>
        <p:nvGrpSpPr>
          <p:cNvPr id="3" name="组合 2"/>
          <p:cNvGrpSpPr/>
          <p:nvPr userDrawn="1"/>
        </p:nvGrpSpPr>
        <p:grpSpPr>
          <a:xfrm>
            <a:off x="0" y="0"/>
            <a:ext cx="9205356" cy="5143500"/>
            <a:chOff x="0" y="0"/>
            <a:chExt cx="9205356" cy="5143500"/>
          </a:xfrm>
        </p:grpSpPr>
        <p:sp>
          <p:nvSpPr>
            <p:cNvPr id="4" name="矩形 3"/>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userDrawn="1"/>
          </p:nvGrpSpPr>
          <p:grpSpPr>
            <a:xfrm>
              <a:off x="152400" y="100680"/>
              <a:ext cx="9052956" cy="4991467"/>
              <a:chOff x="152400" y="100680"/>
              <a:chExt cx="9052956" cy="4991467"/>
            </a:xfrm>
          </p:grpSpPr>
          <p:sp>
            <p:nvSpPr>
              <p:cNvPr id="6" name="矩形 5"/>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9" name="组合 8"/>
              <p:cNvGrpSpPr/>
              <p:nvPr userDrawn="1"/>
            </p:nvGrpSpPr>
            <p:grpSpPr>
              <a:xfrm>
                <a:off x="195471" y="4128820"/>
                <a:ext cx="1814393" cy="963327"/>
                <a:chOff x="195471" y="4128820"/>
                <a:chExt cx="1814393" cy="963327"/>
              </a:xfrm>
            </p:grpSpPr>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7440270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节标题">
    <p:bg>
      <p:bgPr>
        <a:solidFill>
          <a:schemeClr val="bg1"/>
        </a:solidFill>
        <a:effectLst/>
      </p:bgPr>
    </p:bg>
    <p:spTree>
      <p:nvGrpSpPr>
        <p:cNvPr id="1" name=""/>
        <p:cNvGrpSpPr/>
        <p:nvPr/>
      </p:nvGrpSpPr>
      <p:grpSpPr>
        <a:xfrm>
          <a:off x="0" y="0"/>
          <a:ext cx="0" cy="0"/>
          <a:chOff x="0" y="0"/>
          <a:chExt cx="0" cy="0"/>
        </a:xfrm>
      </p:grpSpPr>
      <p:grpSp>
        <p:nvGrpSpPr>
          <p:cNvPr id="3" name="组合 2"/>
          <p:cNvGrpSpPr/>
          <p:nvPr userDrawn="1"/>
        </p:nvGrpSpPr>
        <p:grpSpPr>
          <a:xfrm>
            <a:off x="0" y="0"/>
            <a:ext cx="9205356" cy="5143500"/>
            <a:chOff x="0" y="0"/>
            <a:chExt cx="9205356" cy="5143500"/>
          </a:xfrm>
        </p:grpSpPr>
        <p:sp>
          <p:nvSpPr>
            <p:cNvPr id="4" name="矩形 3"/>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userDrawn="1"/>
          </p:nvGrpSpPr>
          <p:grpSpPr>
            <a:xfrm>
              <a:off x="152400" y="100680"/>
              <a:ext cx="9052956" cy="4991467"/>
              <a:chOff x="152400" y="100680"/>
              <a:chExt cx="9052956" cy="4991467"/>
            </a:xfrm>
          </p:grpSpPr>
          <p:sp>
            <p:nvSpPr>
              <p:cNvPr id="6" name="矩形 5"/>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9" name="组合 8"/>
              <p:cNvGrpSpPr/>
              <p:nvPr userDrawn="1"/>
            </p:nvGrpSpPr>
            <p:grpSpPr>
              <a:xfrm>
                <a:off x="195471" y="4128820"/>
                <a:ext cx="1814393" cy="963327"/>
                <a:chOff x="195471" y="4128820"/>
                <a:chExt cx="1814393" cy="963327"/>
              </a:xfrm>
            </p:grpSpPr>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96759937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59259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accent1"/>
        </a:solidFill>
        <a:effectLst/>
      </p:bgPr>
    </p:bg>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54000" y="387757"/>
            <a:ext cx="8712200" cy="4755743"/>
          </a:xfrm>
          <a:prstGeom prst="rect">
            <a:avLst/>
          </a:prstGeom>
        </p:spPr>
      </p:pic>
      <p:sp>
        <p:nvSpPr>
          <p:cNvPr id="7" name="矩形 6"/>
          <p:cNvSpPr/>
          <p:nvPr userDrawn="1"/>
        </p:nvSpPr>
        <p:spPr>
          <a:xfrm>
            <a:off x="2032000" y="1253068"/>
            <a:ext cx="5698067" cy="2497666"/>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07018" y="0"/>
            <a:ext cx="1140594" cy="5143500"/>
          </a:xfrm>
          <a:prstGeom prst="rect">
            <a:avLst/>
          </a:prstGeom>
        </p:spPr>
      </p:pic>
      <p:pic>
        <p:nvPicPr>
          <p:cNvPr id="9" name="图片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371600" y="3028950"/>
            <a:ext cx="1638570" cy="1188140"/>
          </a:xfrm>
          <a:prstGeom prst="rect">
            <a:avLst/>
          </a:prstGeom>
        </p:spPr>
      </p:pic>
      <p:pic>
        <p:nvPicPr>
          <p:cNvPr id="10" name="图片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468560" y="373347"/>
            <a:ext cx="872879" cy="924706"/>
          </a:xfrm>
          <a:prstGeom prst="rect">
            <a:avLst/>
          </a:prstGeom>
        </p:spPr>
      </p:pic>
    </p:spTree>
    <p:extLst>
      <p:ext uri="{BB962C8B-B14F-4D97-AF65-F5344CB8AC3E}">
        <p14:creationId xmlns:p14="http://schemas.microsoft.com/office/powerpoint/2010/main" val="33602949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86195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8188248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6477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5257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834436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0CEB1B6A-AEF1-4ACD-BD61-958570690F55}" type="datetimeFigureOut">
              <a:rPr lang="zh-CN" altLang="en-US" smtClean="0"/>
              <a:t>2020/3/15</a:t>
            </a:fld>
            <a:endParaRPr lang="zh-CN" altLang="en-US"/>
          </a:p>
        </p:txBody>
      </p:sp>
      <p:sp>
        <p:nvSpPr>
          <p:cNvPr id="5" name="页脚占位符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BB6CB991-6BD3-42F2-8A94-1903E9425430}" type="slidenum">
              <a:rPr lang="zh-CN" altLang="en-US" smtClean="0"/>
              <a:t>‹#›</a:t>
            </a:fld>
            <a:endParaRPr lang="zh-CN" altLang="en-US"/>
          </a:p>
        </p:txBody>
      </p:sp>
    </p:spTree>
    <p:extLst>
      <p:ext uri="{BB962C8B-B14F-4D97-AF65-F5344CB8AC3E}">
        <p14:creationId xmlns:p14="http://schemas.microsoft.com/office/powerpoint/2010/main" val="3420558747"/>
      </p:ext>
    </p:extLst>
  </p:cSld>
  <p:clrMap bg1="lt1" tx1="dk1" bg2="lt2" tx2="dk2" accent1="accent1" accent2="accent2" accent3="accent3" accent4="accent4" accent5="accent5" accent6="accent6" hlink="hlink" folHlink="folHlink"/>
  <p:sldLayoutIdLst>
    <p:sldLayoutId id="2147483676" r:id="rId1"/>
    <p:sldLayoutId id="2147483730" r:id="rId2"/>
    <p:sldLayoutId id="2147483731" r:id="rId3"/>
    <p:sldLayoutId id="2147483732" r:id="rId4"/>
    <p:sldLayoutId id="2147483733" r:id="rId5"/>
    <p:sldLayoutId id="2147483703" r:id="rId6"/>
    <p:sldLayoutId id="2147483739" r:id="rId7"/>
    <p:sldLayoutId id="2147483734" r:id="rId8"/>
    <p:sldLayoutId id="2147483735" r:id="rId9"/>
    <p:sldLayoutId id="2147483736" r:id="rId10"/>
    <p:sldLayoutId id="2147483737" r:id="rId11"/>
    <p:sldLayoutId id="2147483740" r:id="rId1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11" Type="http://schemas.openxmlformats.org/officeDocument/2006/relationships/image" Target="../media/image7.png"/><Relationship Id="rId5" Type="http://schemas.openxmlformats.org/officeDocument/2006/relationships/image" Target="../media/image4.png"/><Relationship Id="rId10" Type="http://schemas.openxmlformats.org/officeDocument/2006/relationships/image" Target="../media/image3.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5BBC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54000" y="387757"/>
            <a:ext cx="8712200" cy="4755743"/>
          </a:xfrm>
          <a:prstGeom prst="rect">
            <a:avLst/>
          </a:prstGeom>
        </p:spPr>
      </p:pic>
      <p:sp>
        <p:nvSpPr>
          <p:cNvPr id="11" name="矩形 10"/>
          <p:cNvSpPr/>
          <p:nvPr/>
        </p:nvSpPr>
        <p:spPr>
          <a:xfrm>
            <a:off x="2011240" y="1165471"/>
            <a:ext cx="5698067" cy="2497666"/>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259"/>
          <p:cNvSpPr>
            <a:spLocks noChangeArrowheads="1"/>
          </p:cNvSpPr>
          <p:nvPr/>
        </p:nvSpPr>
        <p:spPr bwMode="auto">
          <a:xfrm>
            <a:off x="2320679" y="2266950"/>
            <a:ext cx="5223121"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cap="all" spc="300" dirty="0">
                <a:solidFill>
                  <a:schemeClr val="accent1"/>
                </a:solidFill>
                <a:latin typeface="站酷快乐体2016修订版" panose="02010600030101010101" pitchFamily="2" charset="-122"/>
                <a:ea typeface="站酷快乐体2016修订版" panose="02010600030101010101" pitchFamily="2" charset="-122"/>
                <a:cs typeface="Arial" panose="020B0604020202020204" pitchFamily="34" charset="0"/>
              </a:rPr>
              <a:t>与全球同步，与世界接轨</a:t>
            </a:r>
          </a:p>
        </p:txBody>
      </p:sp>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07018" y="0"/>
            <a:ext cx="1140594" cy="5143500"/>
          </a:xfrm>
          <a:prstGeom prst="rect">
            <a:avLst/>
          </a:prstGeom>
        </p:spPr>
      </p:pic>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9715" y="3022997"/>
            <a:ext cx="1638570" cy="1188140"/>
          </a:xfrm>
          <a:prstGeom prst="rect">
            <a:avLst/>
          </a:prstGeom>
        </p:spPr>
      </p:pic>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47800" y="285750"/>
            <a:ext cx="872879" cy="924706"/>
          </a:xfrm>
          <a:prstGeom prst="rect">
            <a:avLst/>
          </a:prstGeom>
        </p:spPr>
      </p:pic>
      <p:sp>
        <p:nvSpPr>
          <p:cNvPr id="15" name="矩形 14"/>
          <p:cNvSpPr/>
          <p:nvPr/>
        </p:nvSpPr>
        <p:spPr>
          <a:xfrm>
            <a:off x="4191000" y="1573495"/>
            <a:ext cx="1905000" cy="523220"/>
          </a:xfrm>
          <a:prstGeom prst="rect">
            <a:avLst/>
          </a:prstGeom>
        </p:spPr>
        <p:txBody>
          <a:bodyPr wrap="square">
            <a:spAutoFit/>
          </a:bodyPr>
          <a:lstStyle/>
          <a:p>
            <a:pPr algn="just"/>
            <a:r>
              <a:rPr lang="zh-CN" altLang="en-US" sz="2800" dirty="0">
                <a:solidFill>
                  <a:schemeClr val="accent2"/>
                </a:solidFill>
                <a:latin typeface="站酷快乐体2016修订版" panose="02010600030101010101" pitchFamily="2" charset="-122"/>
                <a:ea typeface="站酷快乐体2016修订版" panose="02010600030101010101" pitchFamily="2" charset="-122"/>
              </a:rPr>
              <a:t>涉外篇</a:t>
            </a:r>
          </a:p>
        </p:txBody>
      </p:sp>
      <p:grpSp>
        <p:nvGrpSpPr>
          <p:cNvPr id="25" name="组合 24"/>
          <p:cNvGrpSpPr/>
          <p:nvPr/>
        </p:nvGrpSpPr>
        <p:grpSpPr>
          <a:xfrm>
            <a:off x="3601543" y="1555493"/>
            <a:ext cx="2646857" cy="632280"/>
            <a:chOff x="3649078" y="1556771"/>
            <a:chExt cx="2646857" cy="632280"/>
          </a:xfrm>
        </p:grpSpPr>
        <p:sp>
          <p:nvSpPr>
            <p:cNvPr id="24" name="任意多边形 23"/>
            <p:cNvSpPr/>
            <p:nvPr/>
          </p:nvSpPr>
          <p:spPr>
            <a:xfrm>
              <a:off x="3649078" y="2014752"/>
              <a:ext cx="2161381" cy="153653"/>
            </a:xfrm>
            <a:custGeom>
              <a:avLst/>
              <a:gdLst>
                <a:gd name="connsiteX0" fmla="*/ 0 w 2937934"/>
                <a:gd name="connsiteY0" fmla="*/ 23946 h 178330"/>
                <a:gd name="connsiteX1" fmla="*/ 1938867 w 2937934"/>
                <a:gd name="connsiteY1" fmla="*/ 100146 h 178330"/>
                <a:gd name="connsiteX2" fmla="*/ 1540934 w 2937934"/>
                <a:gd name="connsiteY2" fmla="*/ 176346 h 178330"/>
                <a:gd name="connsiteX3" fmla="*/ 1828800 w 2937934"/>
                <a:gd name="connsiteY3" fmla="*/ 15479 h 178330"/>
                <a:gd name="connsiteX4" fmla="*/ 2937934 w 2937934"/>
                <a:gd name="connsiteY4" fmla="*/ 15479 h 17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7934" h="178330">
                  <a:moveTo>
                    <a:pt x="0" y="23946"/>
                  </a:moveTo>
                  <a:lnTo>
                    <a:pt x="1938867" y="100146"/>
                  </a:lnTo>
                  <a:cubicBezTo>
                    <a:pt x="2195689" y="125546"/>
                    <a:pt x="1559278" y="190457"/>
                    <a:pt x="1540934" y="176346"/>
                  </a:cubicBezTo>
                  <a:cubicBezTo>
                    <a:pt x="1522590" y="162235"/>
                    <a:pt x="1595967" y="42290"/>
                    <a:pt x="1828800" y="15479"/>
                  </a:cubicBezTo>
                  <a:cubicBezTo>
                    <a:pt x="2061633" y="-11332"/>
                    <a:pt x="2499783" y="2073"/>
                    <a:pt x="2937934" y="15479"/>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555024">
              <a:off x="5769367" y="1556771"/>
              <a:ext cx="526568" cy="632280"/>
            </a:xfrm>
            <a:prstGeom prst="rect">
              <a:avLst/>
            </a:prstGeom>
          </p:spPr>
        </p:pic>
      </p:grpSp>
      <p:pic>
        <p:nvPicPr>
          <p:cNvPr id="26" name="pd-5b7683f20848315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789817" y="5215863"/>
            <a:ext cx="609600" cy="609600"/>
          </a:xfrm>
          <a:prstGeom prst="rect">
            <a:avLst/>
          </a:prstGeom>
        </p:spPr>
      </p:pic>
    </p:spTree>
    <p:extLst>
      <p:ext uri="{BB962C8B-B14F-4D97-AF65-F5344CB8AC3E}">
        <p14:creationId xmlns:p14="http://schemas.microsoft.com/office/powerpoint/2010/main" val="234790356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6"/>
                                        </p:tgtEl>
                                      </p:cBhvr>
                                    </p:cmd>
                                  </p:childTnLst>
                                </p:cTn>
                              </p:par>
                              <p:par>
                                <p:cTn id="7" presetID="2" presetClass="entr" presetSubtype="2"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500" fill="hold"/>
                                        <p:tgtEl>
                                          <p:spTgt spid="4"/>
                                        </p:tgtEl>
                                        <p:attrNameLst>
                                          <p:attrName>ppt_x</p:attrName>
                                        </p:attrNameLst>
                                      </p:cBhvr>
                                      <p:tavLst>
                                        <p:tav tm="0">
                                          <p:val>
                                            <p:strVal val="1+#ppt_w/2"/>
                                          </p:val>
                                        </p:tav>
                                        <p:tav tm="100000">
                                          <p:val>
                                            <p:strVal val="#ppt_x"/>
                                          </p:val>
                                        </p:tav>
                                      </p:tavLst>
                                    </p:anim>
                                    <p:anim calcmode="lin" valueType="num">
                                      <p:cBhvr additive="base">
                                        <p:cTn id="10" dur="500" fill="hold"/>
                                        <p:tgtEl>
                                          <p:spTgt spid="4"/>
                                        </p:tgtEl>
                                        <p:attrNameLst>
                                          <p:attrName>ppt_y</p:attrName>
                                        </p:attrNameLst>
                                      </p:cBhvr>
                                      <p:tavLst>
                                        <p:tav tm="0">
                                          <p:val>
                                            <p:strVal val="#ppt_y"/>
                                          </p:val>
                                        </p:tav>
                                        <p:tav tm="100000">
                                          <p:val>
                                            <p:strVal val="#ppt_y"/>
                                          </p:val>
                                        </p:tav>
                                      </p:tavLst>
                                    </p:anim>
                                  </p:childTnLst>
                                </p:cTn>
                              </p:par>
                              <p:par>
                                <p:cTn id="11" presetID="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par>
                                <p:cTn id="24" presetID="53" presetClass="entr" presetSubtype="16"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par>
                                <p:cTn id="33" presetID="56" presetClass="entr" presetSubtype="0" fill="hold" grpId="0" nodeType="withEffect">
                                  <p:stCondLst>
                                    <p:cond delay="0"/>
                                  </p:stCondLst>
                                  <p:iterate type="lt">
                                    <p:tmPct val="10000"/>
                                  </p:iterate>
                                  <p:childTnLst>
                                    <p:set>
                                      <p:cBhvr>
                                        <p:cTn id="34" dur="1" fill="hold">
                                          <p:stCondLst>
                                            <p:cond delay="0"/>
                                          </p:stCondLst>
                                        </p:cTn>
                                        <p:tgtEl>
                                          <p:spTgt spid="15"/>
                                        </p:tgtEl>
                                        <p:attrNameLst>
                                          <p:attrName>style.visibility</p:attrName>
                                        </p:attrNameLst>
                                      </p:cBhvr>
                                      <p:to>
                                        <p:strVal val="visible"/>
                                      </p:to>
                                    </p:set>
                                    <p:anim by="(-#ppt_w*2)" calcmode="lin" valueType="num">
                                      <p:cBhvr rctx="PPT">
                                        <p:cTn id="35" dur="250" autoRev="1" fill="hold">
                                          <p:stCondLst>
                                            <p:cond delay="0"/>
                                          </p:stCondLst>
                                        </p:cTn>
                                        <p:tgtEl>
                                          <p:spTgt spid="15"/>
                                        </p:tgtEl>
                                        <p:attrNameLst>
                                          <p:attrName>ppt_w</p:attrName>
                                        </p:attrNameLst>
                                      </p:cBhvr>
                                    </p:anim>
                                    <p:anim by="(#ppt_w*0.50)" calcmode="lin" valueType="num">
                                      <p:cBhvr>
                                        <p:cTn id="36" dur="250" decel="50000" autoRev="1" fill="hold">
                                          <p:stCondLst>
                                            <p:cond delay="0"/>
                                          </p:stCondLst>
                                        </p:cTn>
                                        <p:tgtEl>
                                          <p:spTgt spid="15"/>
                                        </p:tgtEl>
                                        <p:attrNameLst>
                                          <p:attrName>ppt_x</p:attrName>
                                        </p:attrNameLst>
                                      </p:cBhvr>
                                    </p:anim>
                                    <p:anim from="(-#ppt_h/2)" to="(#ppt_y)" calcmode="lin" valueType="num">
                                      <p:cBhvr>
                                        <p:cTn id="37" dur="500" fill="hold">
                                          <p:stCondLst>
                                            <p:cond delay="0"/>
                                          </p:stCondLst>
                                        </p:cTn>
                                        <p:tgtEl>
                                          <p:spTgt spid="15"/>
                                        </p:tgtEl>
                                        <p:attrNameLst>
                                          <p:attrName>ppt_y</p:attrName>
                                        </p:attrNameLst>
                                      </p:cBhvr>
                                    </p:anim>
                                    <p:animRot by="21600000">
                                      <p:cBhvr>
                                        <p:cTn id="38" dur="500" fill="hold">
                                          <p:stCondLst>
                                            <p:cond delay="0"/>
                                          </p:stCondLst>
                                        </p:cTn>
                                        <p:tgtEl>
                                          <p:spTgt spid="15"/>
                                        </p:tgtEl>
                                        <p:attrNameLst>
                                          <p:attrName>r</p:attrName>
                                        </p:attrNameLst>
                                      </p:cBhvr>
                                    </p:animRot>
                                  </p:childTnLst>
                                </p:cTn>
                              </p:par>
                            </p:childTnLst>
                          </p:cTn>
                        </p:par>
                        <p:par>
                          <p:cTn id="39" fill="hold">
                            <p:stCondLst>
                              <p:cond delay="2100"/>
                            </p:stCondLst>
                            <p:childTnLst>
                              <p:par>
                                <p:cTn id="40" presetID="52" presetClass="entr" presetSubtype="0" fill="hold" grpId="0" nodeType="afterEffect">
                                  <p:stCondLst>
                                    <p:cond delay="0"/>
                                  </p:stCondLst>
                                  <p:iterate type="lt">
                                    <p:tmPct val="10000"/>
                                  </p:iterate>
                                  <p:childTnLst>
                                    <p:set>
                                      <p:cBhvr>
                                        <p:cTn id="41" dur="1" fill="hold">
                                          <p:stCondLst>
                                            <p:cond delay="0"/>
                                          </p:stCondLst>
                                        </p:cTn>
                                        <p:tgtEl>
                                          <p:spTgt spid="9"/>
                                        </p:tgtEl>
                                        <p:attrNameLst>
                                          <p:attrName>style.visibility</p:attrName>
                                        </p:attrNameLst>
                                      </p:cBhvr>
                                      <p:to>
                                        <p:strVal val="visible"/>
                                      </p:to>
                                    </p:set>
                                    <p:animScale>
                                      <p:cBhvr>
                                        <p:cTn id="4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9"/>
                                        </p:tgtEl>
                                        <p:attrNameLst>
                                          <p:attrName>ppt_x</p:attrName>
                                          <p:attrName>ppt_y</p:attrName>
                                        </p:attrNameLst>
                                      </p:cBhvr>
                                    </p:animMotion>
                                    <p:animEffect transition="in" filter="fade">
                                      <p:cBhvr>
                                        <p:cTn id="4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5" repeatCount="indefinite" fill="remove" display="0">
                  <p:stCondLst>
                    <p:cond delay="indefinite"/>
                  </p:stCondLst>
                  <p:endCondLst>
                    <p:cond evt="onStopAudio" delay="0">
                      <p:tgtEl>
                        <p:sldTgt/>
                      </p:tgtEl>
                    </p:cond>
                  </p:endCondLst>
                </p:cTn>
                <p:tgtEl>
                  <p:spTgt spid="26"/>
                </p:tgtEl>
              </p:cMediaNode>
            </p:audio>
          </p:childTnLst>
        </p:cTn>
      </p:par>
    </p:tnLst>
    <p:bldLst>
      <p:bldP spid="11" grpId="0" animBg="1"/>
      <p:bldP spid="9"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264344" y="1504950"/>
            <a:ext cx="1313727" cy="923330"/>
          </a:xfrm>
          <a:prstGeom prst="rect">
            <a:avLst/>
          </a:prstGeom>
        </p:spPr>
        <p:txBody>
          <a:bodyPr wrap="square">
            <a:spAutoFit/>
          </a:bodyPr>
          <a:lstStyle/>
          <a:p>
            <a:r>
              <a:rPr lang="en-US" altLang="zh-CN" sz="5400" dirty="0">
                <a:solidFill>
                  <a:schemeClr val="accent2"/>
                </a:solidFill>
                <a:latin typeface="站酷快乐体2016修订版" panose="02010600030101010101" pitchFamily="2" charset="-122"/>
                <a:ea typeface="站酷快乐体2016修订版" panose="02010600030101010101" pitchFamily="2" charset="-122"/>
              </a:rPr>
              <a:t>01</a:t>
            </a:r>
            <a:endParaRPr lang="zh-CN" altLang="en-US" sz="5400" dirty="0">
              <a:solidFill>
                <a:schemeClr val="accent2"/>
              </a:solidFill>
              <a:latin typeface="站酷快乐体2016修订版" panose="02010600030101010101" pitchFamily="2" charset="-122"/>
              <a:ea typeface="站酷快乐体2016修订版" panose="02010600030101010101" pitchFamily="2" charset="-122"/>
            </a:endParaRPr>
          </a:p>
        </p:txBody>
      </p:sp>
      <p:sp>
        <p:nvSpPr>
          <p:cNvPr id="29" name="文本框 32"/>
          <p:cNvSpPr txBox="1"/>
          <p:nvPr/>
        </p:nvSpPr>
        <p:spPr>
          <a:xfrm>
            <a:off x="2819400" y="2217807"/>
            <a:ext cx="3886200" cy="707886"/>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4148">
              <a:defRPr/>
            </a:pPr>
            <a:r>
              <a:rPr lang="zh-CN" altLang="en-US" sz="4000" kern="0" dirty="0">
                <a:solidFill>
                  <a:schemeClr val="accent1"/>
                </a:solidFill>
                <a:latin typeface="站酷快乐体2016修订版" panose="02010600030101010101" pitchFamily="2" charset="-122"/>
                <a:ea typeface="站酷快乐体2016修订版" panose="02010600030101010101" pitchFamily="2" charset="-122"/>
              </a:rPr>
              <a:t>涉外应用文概述</a:t>
            </a:r>
          </a:p>
        </p:txBody>
      </p:sp>
    </p:spTree>
    <p:custDataLst>
      <p:tags r:id="rId1"/>
    </p:custDataLst>
    <p:extLst>
      <p:ext uri="{BB962C8B-B14F-4D97-AF65-F5344CB8AC3E}">
        <p14:creationId xmlns:p14="http://schemas.microsoft.com/office/powerpoint/2010/main" val="28782574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Effect transition="in" filter="randombar(horizontal)">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1155978"/>
            <a:ext cx="6781800" cy="1692771"/>
          </a:xfrm>
          <a:prstGeom prst="rect">
            <a:avLst/>
          </a:prstGeom>
          <a:noFill/>
        </p:spPr>
        <p:txBody>
          <a:bodyPr wrap="square" lIns="0" tIns="0" rIns="0" bIns="0" rtlCol="0">
            <a:spAutoFit/>
          </a:bodyPr>
          <a:lstStyle/>
          <a:p>
            <a:pPr algn="just"/>
            <a:r>
              <a:rPr lang="zh-CN" altLang="zh-CN" sz="2000" b="1" dirty="0">
                <a:latin typeface="+mn-ea"/>
              </a:rPr>
              <a:t>一、涉外应用文的概念和种类</a:t>
            </a:r>
          </a:p>
          <a:p>
            <a:pPr algn="just"/>
            <a:r>
              <a:rPr lang="zh-CN" altLang="zh-CN" dirty="0">
                <a:latin typeface="+mn-ea"/>
              </a:rPr>
              <a:t>涉外应用文是指从事对外政治、经济、文化交流活动中交流思想、沟通感情、传递信息、处理各类业务等所使用的书面文字材料。</a:t>
            </a:r>
          </a:p>
          <a:p>
            <a:pPr algn="just"/>
            <a:r>
              <a:rPr lang="zh-CN" altLang="zh-CN" dirty="0">
                <a:latin typeface="+mn-ea"/>
              </a:rPr>
              <a:t>涉外应用文种类繁多，如礼仪函电</a:t>
            </a:r>
            <a:r>
              <a:rPr lang="en-US" altLang="zh-CN" dirty="0">
                <a:latin typeface="+mn-ea"/>
              </a:rPr>
              <a:t>(</a:t>
            </a:r>
            <a:r>
              <a:rPr lang="zh-CN" altLang="zh-CN" dirty="0">
                <a:latin typeface="+mn-ea"/>
              </a:rPr>
              <a:t>邀请函、慰问函、慰问电、唁电等</a:t>
            </a:r>
            <a:r>
              <a:rPr lang="en-US" altLang="zh-CN" dirty="0">
                <a:latin typeface="+mn-ea"/>
              </a:rPr>
              <a:t>)</a:t>
            </a:r>
            <a:r>
              <a:rPr lang="zh-CN" altLang="zh-CN" dirty="0">
                <a:latin typeface="+mn-ea"/>
              </a:rPr>
              <a:t>、业务函电、备忘录、涉外经济合同、外贸理赔文书、涉外商情调研报告、商品经销代理文书等都属于涉外应用文。</a:t>
            </a:r>
          </a:p>
        </p:txBody>
      </p:sp>
    </p:spTree>
    <p:extLst>
      <p:ext uri="{BB962C8B-B14F-4D97-AF65-F5344CB8AC3E}">
        <p14:creationId xmlns:p14="http://schemas.microsoft.com/office/powerpoint/2010/main" val="112980016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066800" y="590550"/>
            <a:ext cx="7010400" cy="3323987"/>
          </a:xfrm>
          <a:prstGeom prst="rect">
            <a:avLst/>
          </a:prstGeom>
          <a:noFill/>
        </p:spPr>
        <p:txBody>
          <a:bodyPr wrap="square" lIns="0" tIns="0" rIns="0" bIns="0" rtlCol="0">
            <a:spAutoFit/>
          </a:bodyPr>
          <a:lstStyle/>
          <a:p>
            <a:pPr algn="just"/>
            <a:r>
              <a:rPr lang="zh-CN" altLang="zh-CN" sz="2000" b="1" dirty="0">
                <a:latin typeface="+mn-ea"/>
              </a:rPr>
              <a:t>二、涉外应用文的特点</a:t>
            </a:r>
          </a:p>
          <a:p>
            <a:pPr algn="just"/>
            <a:r>
              <a:rPr lang="en-US" altLang="zh-CN" dirty="0">
                <a:latin typeface="+mn-ea"/>
              </a:rPr>
              <a:t>(1)</a:t>
            </a:r>
            <a:r>
              <a:rPr lang="zh-CN" altLang="zh-CN" dirty="0">
                <a:latin typeface="+mn-ea"/>
              </a:rPr>
              <a:t>内容准确性。涉外应用文关系到国与国</a:t>
            </a:r>
            <a:r>
              <a:rPr lang="en-US" altLang="zh-CN" dirty="0">
                <a:latin typeface="+mn-ea"/>
              </a:rPr>
              <a:t>(</a:t>
            </a:r>
            <a:r>
              <a:rPr lang="zh-CN" altLang="zh-CN" dirty="0">
                <a:latin typeface="+mn-ea"/>
              </a:rPr>
              <a:t>地区</a:t>
            </a:r>
            <a:r>
              <a:rPr lang="en-US" altLang="zh-CN" dirty="0">
                <a:latin typeface="+mn-ea"/>
              </a:rPr>
              <a:t>)</a:t>
            </a:r>
            <a:r>
              <a:rPr lang="zh-CN" altLang="zh-CN" dirty="0">
                <a:latin typeface="+mn-ea"/>
              </a:rPr>
              <a:t>之间的交往，由于双方在观念、习惯、行为方式等诸多方面存在差异，因此涉外应用文特别强调内容准确，以免造成歧义，引起误会，造成不良影响。文中涉及的时间、地点、事件、数字都要准确无误。</a:t>
            </a:r>
          </a:p>
          <a:p>
            <a:pPr algn="just"/>
            <a:r>
              <a:rPr lang="en-US" altLang="zh-CN" dirty="0">
                <a:latin typeface="+mn-ea"/>
              </a:rPr>
              <a:t>(2)</a:t>
            </a:r>
            <a:r>
              <a:rPr lang="zh-CN" altLang="zh-CN" dirty="0">
                <a:latin typeface="+mn-ea"/>
              </a:rPr>
              <a:t>格式固定性。涉外应用文格式具有规范性，某些格式是在尊重双方感情的长期交往中形成的。因此，双方都要遵守。另外，随着经济一体化进程的加快，为了方便交易，涉外应用文也越来越讲求国际化标准，对格式的规范性要求很高。</a:t>
            </a:r>
          </a:p>
          <a:p>
            <a:pPr algn="just"/>
            <a:r>
              <a:rPr lang="en-US" altLang="zh-CN" dirty="0">
                <a:latin typeface="+mn-ea"/>
              </a:rPr>
              <a:t>(3)</a:t>
            </a:r>
            <a:r>
              <a:rPr lang="zh-CN" altLang="zh-CN" dirty="0">
                <a:latin typeface="+mn-ea"/>
              </a:rPr>
              <a:t>表述规范性。涉外应用文用语讲求礼貌得体，商务交往文书要求表达严密。为了翻译的方便，在词语的选择上还要注意两种语言文本的相互适应性，以免产生较大差异。</a:t>
            </a:r>
          </a:p>
        </p:txBody>
      </p:sp>
    </p:spTree>
    <p:extLst>
      <p:ext uri="{BB962C8B-B14F-4D97-AF65-F5344CB8AC3E}">
        <p14:creationId xmlns:p14="http://schemas.microsoft.com/office/powerpoint/2010/main" val="376656902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066800" y="716161"/>
            <a:ext cx="7010400" cy="2800767"/>
          </a:xfrm>
          <a:prstGeom prst="rect">
            <a:avLst/>
          </a:prstGeom>
          <a:noFill/>
        </p:spPr>
        <p:txBody>
          <a:bodyPr wrap="square" lIns="0" tIns="0" rIns="0" bIns="0" rtlCol="0">
            <a:spAutoFit/>
          </a:bodyPr>
          <a:lstStyle/>
          <a:p>
            <a:pPr algn="just"/>
            <a:r>
              <a:rPr lang="zh-CN" altLang="zh-CN" sz="2000" b="1" dirty="0">
                <a:latin typeface="+mn-ea"/>
              </a:rPr>
              <a:t>三、涉外应用文的作用</a:t>
            </a:r>
          </a:p>
          <a:p>
            <a:pPr algn="just"/>
            <a:r>
              <a:rPr lang="en-US" altLang="zh-CN" dirty="0">
                <a:latin typeface="+mn-ea"/>
              </a:rPr>
              <a:t>(1)</a:t>
            </a:r>
            <a:r>
              <a:rPr lang="zh-CN" altLang="zh-CN" dirty="0">
                <a:latin typeface="+mn-ea"/>
              </a:rPr>
              <a:t>联系作用。涉外应用文能够加强各个国家</a:t>
            </a:r>
            <a:r>
              <a:rPr lang="en-US" altLang="zh-CN" dirty="0">
                <a:latin typeface="+mn-ea"/>
              </a:rPr>
              <a:t>(</a:t>
            </a:r>
            <a:r>
              <a:rPr lang="zh-CN" altLang="zh-CN" dirty="0">
                <a:latin typeface="+mn-ea"/>
              </a:rPr>
              <a:t>或地区</a:t>
            </a:r>
            <a:r>
              <a:rPr lang="en-US" altLang="zh-CN" dirty="0">
                <a:latin typeface="+mn-ea"/>
              </a:rPr>
              <a:t>)</a:t>
            </a:r>
            <a:r>
              <a:rPr lang="zh-CN" altLang="zh-CN" dirty="0">
                <a:latin typeface="+mn-ea"/>
              </a:rPr>
              <a:t>之间的联系和沟通，能够增进双方感情、交流信息，在平等互利的基础上促进友谊。</a:t>
            </a:r>
          </a:p>
          <a:p>
            <a:pPr algn="just"/>
            <a:r>
              <a:rPr lang="en-US" altLang="zh-CN" dirty="0">
                <a:latin typeface="+mn-ea"/>
              </a:rPr>
              <a:t>(2)</a:t>
            </a:r>
            <a:r>
              <a:rPr lang="zh-CN" altLang="zh-CN" dirty="0">
                <a:latin typeface="+mn-ea"/>
              </a:rPr>
              <a:t>约束作用。涉外应用文中有很大一类，如经济合同、商品经销和代理文书等都具有法律效力，任何一方不得违反。它有助于对外交往主要是贸易往来的法制化，是维护世界经济秩序的基本保证。</a:t>
            </a:r>
          </a:p>
          <a:p>
            <a:pPr algn="just"/>
            <a:r>
              <a:rPr lang="en-US" altLang="zh-CN" dirty="0">
                <a:latin typeface="+mn-ea"/>
              </a:rPr>
              <a:t>(3)</a:t>
            </a:r>
            <a:r>
              <a:rPr lang="zh-CN" altLang="zh-CN" dirty="0">
                <a:latin typeface="+mn-ea"/>
              </a:rPr>
              <a:t>依据作用。有些涉外应用文能为有关部门制定对外经济贸易的方针政策提供依据和参考，如涉外商情调研报告既能反映各有关国家的政治、经济状况，又能反映世界市场的变化趋势，这些涉外应用文能推动外贸工作的健康发展。</a:t>
            </a:r>
          </a:p>
        </p:txBody>
      </p:sp>
    </p:spTree>
    <p:extLst>
      <p:ext uri="{BB962C8B-B14F-4D97-AF65-F5344CB8AC3E}">
        <p14:creationId xmlns:p14="http://schemas.microsoft.com/office/powerpoint/2010/main" val="57507376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264344" y="1504950"/>
            <a:ext cx="1313727" cy="923330"/>
          </a:xfrm>
          <a:prstGeom prst="rect">
            <a:avLst/>
          </a:prstGeom>
        </p:spPr>
        <p:txBody>
          <a:bodyPr wrap="square">
            <a:spAutoFit/>
          </a:bodyPr>
          <a:lstStyle/>
          <a:p>
            <a:r>
              <a:rPr lang="en-US" altLang="zh-CN" sz="5400" dirty="0">
                <a:solidFill>
                  <a:schemeClr val="accent2"/>
                </a:solidFill>
                <a:latin typeface="站酷快乐体2016修订版" panose="02010600030101010101" pitchFamily="2" charset="-122"/>
                <a:ea typeface="站酷快乐体2016修订版" panose="02010600030101010101" pitchFamily="2" charset="-122"/>
              </a:rPr>
              <a:t>02</a:t>
            </a:r>
            <a:endParaRPr lang="zh-CN" altLang="en-US" sz="5400" dirty="0">
              <a:solidFill>
                <a:schemeClr val="accent2"/>
              </a:solidFill>
              <a:latin typeface="站酷快乐体2016修订版" panose="02010600030101010101" pitchFamily="2" charset="-122"/>
              <a:ea typeface="站酷快乐体2016修订版" panose="02010600030101010101" pitchFamily="2" charset="-122"/>
            </a:endParaRPr>
          </a:p>
        </p:txBody>
      </p:sp>
      <p:sp>
        <p:nvSpPr>
          <p:cNvPr id="29" name="文本框 32"/>
          <p:cNvSpPr txBox="1"/>
          <p:nvPr/>
        </p:nvSpPr>
        <p:spPr>
          <a:xfrm>
            <a:off x="3657600" y="2217807"/>
            <a:ext cx="2438400" cy="707886"/>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4148">
              <a:defRPr/>
            </a:pPr>
            <a:r>
              <a:rPr lang="zh-CN" altLang="en-US" sz="4000" kern="0" dirty="0">
                <a:solidFill>
                  <a:schemeClr val="accent1"/>
                </a:solidFill>
                <a:latin typeface="站酷快乐体2016修订版" panose="02010600030101010101" pitchFamily="2" charset="-122"/>
                <a:ea typeface="站酷快乐体2016修订版" panose="02010600030101010101" pitchFamily="2" charset="-122"/>
              </a:rPr>
              <a:t>涉外函电</a:t>
            </a:r>
          </a:p>
        </p:txBody>
      </p:sp>
    </p:spTree>
    <p:custDataLst>
      <p:tags r:id="rId1"/>
    </p:custDataLst>
    <p:extLst>
      <p:ext uri="{BB962C8B-B14F-4D97-AF65-F5344CB8AC3E}">
        <p14:creationId xmlns:p14="http://schemas.microsoft.com/office/powerpoint/2010/main" val="99324533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Effect transition="in" filter="randombar(horizontal)">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639961"/>
            <a:ext cx="6781800" cy="2831544"/>
          </a:xfrm>
          <a:prstGeom prst="rect">
            <a:avLst/>
          </a:prstGeom>
          <a:noFill/>
        </p:spPr>
        <p:txBody>
          <a:bodyPr wrap="square" lIns="0" tIns="0" rIns="0" bIns="0" rtlCol="0">
            <a:spAutoFit/>
          </a:bodyPr>
          <a:lstStyle/>
          <a:p>
            <a:pPr algn="just"/>
            <a:r>
              <a:rPr lang="zh-CN" altLang="zh-CN" sz="2000" b="1" dirty="0"/>
              <a:t>一、涉外函电的概念</a:t>
            </a:r>
          </a:p>
          <a:p>
            <a:pPr algn="just"/>
            <a:r>
              <a:rPr lang="zh-CN" altLang="zh-CN" dirty="0"/>
              <a:t>涉外函电是指我国在对外政治、经济、文化交往活动中，同外方交流思想、沟通感情、传递信息、联系业务、处理问题时所使用的一类书信体应用文。</a:t>
            </a:r>
          </a:p>
          <a:p>
            <a:pPr algn="just"/>
            <a:r>
              <a:rPr lang="zh-CN" altLang="zh-CN" sz="2000" b="1" dirty="0"/>
              <a:t>二、涉外函电的种类</a:t>
            </a:r>
          </a:p>
          <a:p>
            <a:pPr algn="just"/>
            <a:r>
              <a:rPr lang="zh-CN" altLang="zh-CN" dirty="0"/>
              <a:t>涉外函电按内容划分，可分为礼仪函电和业务函电。礼仪函电通常用于同外方交流思想、沟通情感、传递信息。业务函电通常用于联系业务、处理问题。</a:t>
            </a:r>
          </a:p>
          <a:p>
            <a:pPr algn="just"/>
            <a:r>
              <a:rPr lang="zh-CN" altLang="zh-CN" dirty="0"/>
              <a:t>涉外函电按通信方式划分，可分为函件和电报，随着互联网的迅猛发展，电报等通信方式已经逐渐退出历史舞台，而被电子邮件取代。</a:t>
            </a:r>
          </a:p>
        </p:txBody>
      </p:sp>
    </p:spTree>
    <p:extLst>
      <p:ext uri="{BB962C8B-B14F-4D97-AF65-F5344CB8AC3E}">
        <p14:creationId xmlns:p14="http://schemas.microsoft.com/office/powerpoint/2010/main" val="6123890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666750"/>
            <a:ext cx="6781800" cy="3323987"/>
          </a:xfrm>
          <a:prstGeom prst="rect">
            <a:avLst/>
          </a:prstGeom>
          <a:noFill/>
        </p:spPr>
        <p:txBody>
          <a:bodyPr wrap="square" lIns="0" tIns="0" rIns="0" bIns="0" rtlCol="0">
            <a:spAutoFit/>
          </a:bodyPr>
          <a:lstStyle/>
          <a:p>
            <a:pPr algn="just"/>
            <a:r>
              <a:rPr lang="zh-CN" altLang="zh-CN" sz="2000" b="1" dirty="0">
                <a:latin typeface="+mn-ea"/>
              </a:rPr>
              <a:t>三、涉外函电的写作格式</a:t>
            </a:r>
          </a:p>
          <a:p>
            <a:pPr algn="just"/>
            <a:r>
              <a:rPr lang="zh-CN" altLang="zh-CN" dirty="0">
                <a:latin typeface="+mn-ea"/>
              </a:rPr>
              <a:t>涉外函电的格式和公文中函的格式基本一样，由标题、称呼、正文和落款</a:t>
            </a:r>
            <a:r>
              <a:rPr lang="en-US" altLang="zh-CN" dirty="0">
                <a:latin typeface="+mn-ea"/>
              </a:rPr>
              <a:t>4</a:t>
            </a:r>
            <a:r>
              <a:rPr lang="zh-CN" altLang="zh-CN" dirty="0">
                <a:latin typeface="+mn-ea"/>
              </a:rPr>
              <a:t>部分组成。</a:t>
            </a:r>
          </a:p>
          <a:p>
            <a:pPr algn="just"/>
            <a:r>
              <a:rPr lang="en-US" altLang="zh-CN" dirty="0">
                <a:solidFill>
                  <a:srgbClr val="1E829C"/>
                </a:solidFill>
                <a:latin typeface="+mn-ea"/>
              </a:rPr>
              <a:t>1.</a:t>
            </a:r>
            <a:r>
              <a:rPr lang="zh-CN" altLang="zh-CN" dirty="0">
                <a:solidFill>
                  <a:srgbClr val="1E829C"/>
                </a:solidFill>
                <a:latin typeface="+mn-ea"/>
              </a:rPr>
              <a:t>标题</a:t>
            </a:r>
          </a:p>
          <a:p>
            <a:pPr algn="just"/>
            <a:r>
              <a:rPr lang="zh-CN" altLang="zh-CN" dirty="0">
                <a:latin typeface="+mn-ea"/>
              </a:rPr>
              <a:t>一般由“事由＋文种”组成，如《催派船提货函》《飞鸟牌自行车发盘函》 </a:t>
            </a:r>
            <a:r>
              <a:rPr lang="en-US" altLang="zh-CN" dirty="0">
                <a:latin typeface="+mn-ea"/>
              </a:rPr>
              <a:t>(</a:t>
            </a:r>
            <a:r>
              <a:rPr lang="zh-CN" altLang="zh-CN" dirty="0">
                <a:latin typeface="+mn-ea"/>
              </a:rPr>
              <a:t>盘是指商品的价格，是贸易交往中经常使用的概念，如“发盘” 即报价，“询盘 即询问价格，“还盘”即还价</a:t>
            </a:r>
            <a:r>
              <a:rPr lang="en-US" altLang="zh-CN" dirty="0">
                <a:latin typeface="+mn-ea"/>
              </a:rPr>
              <a:t>)</a:t>
            </a:r>
            <a:r>
              <a:rPr lang="zh-CN" altLang="zh-CN" dirty="0">
                <a:latin typeface="+mn-ea"/>
              </a:rPr>
              <a:t>。</a:t>
            </a:r>
          </a:p>
          <a:p>
            <a:pPr algn="just"/>
            <a:r>
              <a:rPr lang="en-US" altLang="zh-CN" dirty="0">
                <a:solidFill>
                  <a:srgbClr val="1E829C"/>
                </a:solidFill>
                <a:latin typeface="+mn-ea"/>
              </a:rPr>
              <a:t>2.</a:t>
            </a:r>
            <a:r>
              <a:rPr lang="zh-CN" altLang="zh-CN" dirty="0">
                <a:solidFill>
                  <a:srgbClr val="1E829C"/>
                </a:solidFill>
                <a:latin typeface="+mn-ea"/>
              </a:rPr>
              <a:t>称呼</a:t>
            </a:r>
          </a:p>
          <a:p>
            <a:pPr algn="just"/>
            <a:r>
              <a:rPr lang="zh-CN" altLang="zh-CN" dirty="0">
                <a:latin typeface="+mn-ea"/>
              </a:rPr>
              <a:t>如果是以个人名义写给个人的函件，应该用尊称，并在称呼后加上“台鉴”“雅鉴”等词语，以示尊敬。如“尊敬的××贸易行张总经理台鉴”。如果是机关、社会团体、企事业单位之间的业务联系函件，则直接写单位名称。</a:t>
            </a:r>
          </a:p>
        </p:txBody>
      </p:sp>
    </p:spTree>
    <p:extLst>
      <p:ext uri="{BB962C8B-B14F-4D97-AF65-F5344CB8AC3E}">
        <p14:creationId xmlns:p14="http://schemas.microsoft.com/office/powerpoint/2010/main" val="220270414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742950"/>
            <a:ext cx="6781800" cy="3046988"/>
          </a:xfrm>
          <a:prstGeom prst="rect">
            <a:avLst/>
          </a:prstGeom>
          <a:noFill/>
        </p:spPr>
        <p:txBody>
          <a:bodyPr wrap="square" lIns="0" tIns="0" rIns="0" bIns="0" rtlCol="0">
            <a:spAutoFit/>
          </a:bodyPr>
          <a:lstStyle/>
          <a:p>
            <a:pPr algn="just"/>
            <a:r>
              <a:rPr lang="en-US" altLang="zh-CN" dirty="0">
                <a:solidFill>
                  <a:srgbClr val="1E829C"/>
                </a:solidFill>
                <a:latin typeface="+mn-ea"/>
              </a:rPr>
              <a:t>3.</a:t>
            </a:r>
            <a:r>
              <a:rPr lang="zh-CN" altLang="zh-CN" dirty="0">
                <a:solidFill>
                  <a:srgbClr val="1E829C"/>
                </a:solidFill>
                <a:latin typeface="+mn-ea"/>
              </a:rPr>
              <a:t>正文</a:t>
            </a:r>
          </a:p>
          <a:p>
            <a:pPr algn="just"/>
            <a:r>
              <a:rPr lang="zh-CN" altLang="zh-CN" dirty="0">
                <a:latin typeface="+mn-ea"/>
              </a:rPr>
              <a:t>这是函件的主要部分，由开头、主体和结尾</a:t>
            </a:r>
            <a:r>
              <a:rPr lang="en-US" altLang="zh-CN" dirty="0">
                <a:latin typeface="+mn-ea"/>
              </a:rPr>
              <a:t>3</a:t>
            </a:r>
            <a:r>
              <a:rPr lang="zh-CN" altLang="zh-CN" dirty="0">
                <a:latin typeface="+mn-ea"/>
              </a:rPr>
              <a:t>部分组成。</a:t>
            </a:r>
          </a:p>
          <a:p>
            <a:pPr algn="just"/>
            <a:r>
              <a:rPr lang="en-US" altLang="zh-CN" dirty="0">
                <a:latin typeface="+mn-ea"/>
              </a:rPr>
              <a:t>(1)</a:t>
            </a:r>
            <a:r>
              <a:rPr lang="zh-CN" altLang="zh-CN" dirty="0">
                <a:latin typeface="+mn-ea"/>
              </a:rPr>
              <a:t>开头。写明发函的目的或依据。</a:t>
            </a:r>
          </a:p>
          <a:p>
            <a:pPr algn="just"/>
            <a:r>
              <a:rPr lang="en-US" altLang="zh-CN" dirty="0">
                <a:latin typeface="+mn-ea"/>
              </a:rPr>
              <a:t>(2)</a:t>
            </a:r>
            <a:r>
              <a:rPr lang="zh-CN" altLang="zh-CN" dirty="0">
                <a:latin typeface="+mn-ea"/>
              </a:rPr>
              <a:t>主体。主要写涉外活动的具体事项，商洽什么事，解决什么问题，了解什么情况，答复什么问题。</a:t>
            </a:r>
          </a:p>
          <a:p>
            <a:pPr algn="just"/>
            <a:r>
              <a:rPr lang="en-US" altLang="zh-CN" dirty="0">
                <a:latin typeface="+mn-ea"/>
              </a:rPr>
              <a:t>(3)</a:t>
            </a:r>
            <a:r>
              <a:rPr lang="zh-CN" altLang="zh-CN" dirty="0">
                <a:latin typeface="+mn-ea"/>
              </a:rPr>
              <a:t>结尾。常用致敬语，如“谨祝商安”“希即复为盼”“专此函达希洽办”等，有附件的在正文结尾后注明。</a:t>
            </a:r>
          </a:p>
          <a:p>
            <a:pPr algn="just"/>
            <a:r>
              <a:rPr lang="en-US" altLang="zh-CN" dirty="0">
                <a:solidFill>
                  <a:srgbClr val="1E829C"/>
                </a:solidFill>
                <a:latin typeface="+mn-ea"/>
              </a:rPr>
              <a:t>4.</a:t>
            </a:r>
            <a:r>
              <a:rPr lang="zh-CN" altLang="zh-CN" dirty="0">
                <a:solidFill>
                  <a:srgbClr val="1E829C"/>
                </a:solidFill>
                <a:latin typeface="+mn-ea"/>
              </a:rPr>
              <a:t>落款</a:t>
            </a:r>
          </a:p>
          <a:p>
            <a:pPr algn="just"/>
            <a:r>
              <a:rPr lang="zh-CN" altLang="zh-CN" dirty="0">
                <a:latin typeface="+mn-ea"/>
              </a:rPr>
              <a:t>落款包括发函单位和发函日期，以个人名义发函的，要署上个人签名，并署上职务。以单位名义发函的要写上单位全称，在日期中间应盖发文单位公章。</a:t>
            </a:r>
          </a:p>
        </p:txBody>
      </p:sp>
    </p:spTree>
    <p:extLst>
      <p:ext uri="{BB962C8B-B14F-4D97-AF65-F5344CB8AC3E}">
        <p14:creationId xmlns:p14="http://schemas.microsoft.com/office/powerpoint/2010/main" val="300967540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264344" y="1504950"/>
            <a:ext cx="1313727" cy="923330"/>
          </a:xfrm>
          <a:prstGeom prst="rect">
            <a:avLst/>
          </a:prstGeom>
        </p:spPr>
        <p:txBody>
          <a:bodyPr wrap="square">
            <a:spAutoFit/>
          </a:bodyPr>
          <a:lstStyle/>
          <a:p>
            <a:r>
              <a:rPr lang="en-US" altLang="zh-CN" sz="5400" dirty="0">
                <a:solidFill>
                  <a:schemeClr val="accent2"/>
                </a:solidFill>
                <a:latin typeface="站酷快乐体2016修订版" panose="02010600030101010101" pitchFamily="2" charset="-122"/>
                <a:ea typeface="站酷快乐体2016修订版" panose="02010600030101010101" pitchFamily="2" charset="-122"/>
              </a:rPr>
              <a:t>03</a:t>
            </a:r>
            <a:endParaRPr lang="zh-CN" altLang="en-US" sz="5400" dirty="0">
              <a:solidFill>
                <a:schemeClr val="accent2"/>
              </a:solidFill>
              <a:latin typeface="站酷快乐体2016修订版" panose="02010600030101010101" pitchFamily="2" charset="-122"/>
              <a:ea typeface="站酷快乐体2016修订版" panose="02010600030101010101" pitchFamily="2" charset="-122"/>
            </a:endParaRPr>
          </a:p>
        </p:txBody>
      </p:sp>
      <p:sp>
        <p:nvSpPr>
          <p:cNvPr id="29" name="文本框 32"/>
          <p:cNvSpPr txBox="1"/>
          <p:nvPr/>
        </p:nvSpPr>
        <p:spPr>
          <a:xfrm>
            <a:off x="3962400" y="2217807"/>
            <a:ext cx="2057400" cy="707886"/>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4148">
              <a:defRPr/>
            </a:pPr>
            <a:r>
              <a:rPr lang="zh-CN" altLang="en-US" sz="4000" kern="0" dirty="0">
                <a:solidFill>
                  <a:schemeClr val="accent1"/>
                </a:solidFill>
                <a:latin typeface="站酷快乐体2016修订版" panose="02010600030101010101" pitchFamily="2" charset="-122"/>
                <a:ea typeface="站酷快乐体2016修订版" panose="02010600030101010101" pitchFamily="2" charset="-122"/>
              </a:rPr>
              <a:t>备忘录</a:t>
            </a:r>
          </a:p>
        </p:txBody>
      </p:sp>
    </p:spTree>
    <p:custDataLst>
      <p:tags r:id="rId1"/>
    </p:custDataLst>
    <p:extLst>
      <p:ext uri="{BB962C8B-B14F-4D97-AF65-F5344CB8AC3E}">
        <p14:creationId xmlns:p14="http://schemas.microsoft.com/office/powerpoint/2010/main" val="104312652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Effect transition="in" filter="randombar(horizontal)">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982980"/>
            <a:ext cx="6781800" cy="1969770"/>
          </a:xfrm>
          <a:prstGeom prst="rect">
            <a:avLst/>
          </a:prstGeom>
          <a:noFill/>
        </p:spPr>
        <p:txBody>
          <a:bodyPr wrap="square" lIns="0" tIns="0" rIns="0" bIns="0" rtlCol="0">
            <a:spAutoFit/>
          </a:bodyPr>
          <a:lstStyle/>
          <a:p>
            <a:pPr algn="just"/>
            <a:r>
              <a:rPr lang="zh-CN" altLang="zh-CN" sz="2000" b="1" dirty="0"/>
              <a:t>一、备忘录的概念及作用</a:t>
            </a:r>
          </a:p>
          <a:p>
            <a:pPr algn="just"/>
            <a:r>
              <a:rPr lang="zh-CN" altLang="zh-CN" dirty="0"/>
              <a:t>备忘录是双方会谈时，用来说明某一问题在事实或法律备忘录方面的细节，或者表明自己的态度，达成的某些协议，以及明确会谈中的谈话内容的一种外交文书。</a:t>
            </a:r>
          </a:p>
          <a:p>
            <a:pPr algn="just"/>
            <a:r>
              <a:rPr lang="zh-CN" altLang="zh-CN" dirty="0"/>
              <a:t>在业务上，备忘录一般用来补充正式文件的不足，在必要时用来提醒、督促对方，或就某个问题提出自己的看法和意见，有时作为今后双方交易或合作的依据，或进一步洽谈业务的参考。</a:t>
            </a:r>
          </a:p>
        </p:txBody>
      </p:sp>
    </p:spTree>
    <p:extLst>
      <p:ext uri="{BB962C8B-B14F-4D97-AF65-F5344CB8AC3E}">
        <p14:creationId xmlns:p14="http://schemas.microsoft.com/office/powerpoint/2010/main" val="88085869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514350"/>
            <a:ext cx="6781800" cy="3908762"/>
          </a:xfrm>
          <a:prstGeom prst="rect">
            <a:avLst/>
          </a:prstGeom>
          <a:noFill/>
        </p:spPr>
        <p:txBody>
          <a:bodyPr wrap="square" lIns="0" tIns="0" rIns="0" bIns="0" rtlCol="0">
            <a:spAutoFit/>
          </a:bodyPr>
          <a:lstStyle/>
          <a:p>
            <a:pPr algn="just"/>
            <a:r>
              <a:rPr lang="zh-CN" altLang="zh-CN" sz="2000" b="1" dirty="0">
                <a:latin typeface="+mn-ea"/>
              </a:rPr>
              <a:t>二、备忘录的种类</a:t>
            </a:r>
          </a:p>
          <a:p>
            <a:pPr algn="just"/>
            <a:r>
              <a:rPr lang="zh-CN" altLang="zh-CN" dirty="0">
                <a:latin typeface="+mn-ea"/>
              </a:rPr>
              <a:t>备忘录分非协议类和协议类两种。</a:t>
            </a:r>
          </a:p>
          <a:p>
            <a:pPr algn="just"/>
            <a:r>
              <a:rPr lang="zh-CN" altLang="zh-CN" dirty="0">
                <a:latin typeface="+mn-ea"/>
              </a:rPr>
              <a:t>非协议类备忘录一般由一方发出，就某一问题表明观点的态度，以引起对方的重视和采取措施。非协议类备忘录根据递送的方式可以分为面交备忘录和送交备忘录。面交备忘录是会谈后当面交给对方的备忘录。送交备忘录是会谈后另行邮寄或送达对方的备忘录。</a:t>
            </a:r>
          </a:p>
          <a:p>
            <a:pPr algn="just"/>
            <a:r>
              <a:rPr lang="zh-CN" altLang="zh-CN" dirty="0">
                <a:latin typeface="+mn-ea"/>
              </a:rPr>
              <a:t>协议类备忘录多用来确认双方</a:t>
            </a:r>
            <a:r>
              <a:rPr lang="en-US" altLang="zh-CN" dirty="0">
                <a:latin typeface="+mn-ea"/>
              </a:rPr>
              <a:t>(</a:t>
            </a:r>
            <a:r>
              <a:rPr lang="zh-CN" altLang="zh-CN" dirty="0">
                <a:latin typeface="+mn-ea"/>
              </a:rPr>
              <a:t>或多方</a:t>
            </a:r>
            <a:r>
              <a:rPr lang="en-US" altLang="zh-CN" dirty="0">
                <a:latin typeface="+mn-ea"/>
              </a:rPr>
              <a:t>) </a:t>
            </a:r>
            <a:r>
              <a:rPr lang="zh-CN" altLang="zh-CN" dirty="0">
                <a:latin typeface="+mn-ea"/>
              </a:rPr>
              <a:t>在会谈时达成的协议。它是将双方的备忘录合成一份，经双方签字而形成的，具有协议的性质，又称为谅解备忘录。</a:t>
            </a:r>
            <a:endParaRPr lang="en-US" altLang="zh-CN" dirty="0">
              <a:latin typeface="+mn-ea"/>
            </a:endParaRPr>
          </a:p>
          <a:p>
            <a:pPr algn="just"/>
            <a:r>
              <a:rPr lang="zh-CN" altLang="zh-CN" sz="2000" b="1" dirty="0"/>
              <a:t>三、备忘录的特点</a:t>
            </a:r>
          </a:p>
          <a:p>
            <a:pPr algn="just"/>
            <a:r>
              <a:rPr lang="zh-CN" altLang="zh-CN" dirty="0"/>
              <a:t>备忘录的特点是快速、经济、有效，备忘录传递与反馈信息很快，对商务活动中的一切事务，一有看法、意见可即写即发，又可及时提醒、督促对方及时处理问题，防止因遗忘、未知而贻误时机。</a:t>
            </a:r>
          </a:p>
          <a:p>
            <a:pPr algn="just"/>
            <a:endParaRPr lang="zh-CN" altLang="zh-CN" dirty="0">
              <a:latin typeface="+mn-ea"/>
            </a:endParaRPr>
          </a:p>
        </p:txBody>
      </p:sp>
    </p:spTree>
    <p:extLst>
      <p:ext uri="{BB962C8B-B14F-4D97-AF65-F5344CB8AC3E}">
        <p14:creationId xmlns:p14="http://schemas.microsoft.com/office/powerpoint/2010/main" val="282023688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742950"/>
            <a:ext cx="6781800" cy="3077766"/>
          </a:xfrm>
          <a:prstGeom prst="rect">
            <a:avLst/>
          </a:prstGeom>
          <a:noFill/>
        </p:spPr>
        <p:txBody>
          <a:bodyPr wrap="square" lIns="0" tIns="0" rIns="0" bIns="0" rtlCol="0">
            <a:spAutoFit/>
          </a:bodyPr>
          <a:lstStyle/>
          <a:p>
            <a:pPr algn="just"/>
            <a:r>
              <a:rPr lang="zh-CN" altLang="zh-CN" sz="2000" b="1" dirty="0">
                <a:latin typeface="+mn-ea"/>
              </a:rPr>
              <a:t>四、备忘录的写作格式</a:t>
            </a:r>
          </a:p>
          <a:p>
            <a:pPr algn="just"/>
            <a:r>
              <a:rPr lang="zh-CN" altLang="zh-CN" dirty="0">
                <a:latin typeface="+mn-ea"/>
              </a:rPr>
              <a:t>备忘录包括标题、前言、主体和落款</a:t>
            </a:r>
            <a:r>
              <a:rPr lang="en-US" altLang="zh-CN" dirty="0">
                <a:latin typeface="+mn-ea"/>
              </a:rPr>
              <a:t>4</a:t>
            </a:r>
            <a:r>
              <a:rPr lang="zh-CN" altLang="zh-CN" dirty="0">
                <a:latin typeface="+mn-ea"/>
              </a:rPr>
              <a:t>部分。</a:t>
            </a:r>
          </a:p>
          <a:p>
            <a:pPr algn="just"/>
            <a:r>
              <a:rPr lang="en-US" altLang="zh-CN" dirty="0">
                <a:solidFill>
                  <a:srgbClr val="1E829C"/>
                </a:solidFill>
                <a:latin typeface="+mn-ea"/>
              </a:rPr>
              <a:t>1.</a:t>
            </a:r>
            <a:r>
              <a:rPr lang="zh-CN" altLang="zh-CN" dirty="0">
                <a:solidFill>
                  <a:srgbClr val="1E829C"/>
                </a:solidFill>
                <a:latin typeface="+mn-ea"/>
              </a:rPr>
              <a:t>标题</a:t>
            </a:r>
          </a:p>
          <a:p>
            <a:pPr algn="just"/>
            <a:r>
              <a:rPr lang="zh-CN" altLang="zh-CN" dirty="0">
                <a:latin typeface="+mn-ea"/>
              </a:rPr>
              <a:t>标题可以只写“备忘录”，也可以采取“事由＋文种 的形式，如《中欧纺织品贸易问题备忘录》。</a:t>
            </a:r>
          </a:p>
          <a:p>
            <a:pPr algn="just"/>
            <a:r>
              <a:rPr lang="en-US" altLang="zh-CN" dirty="0">
                <a:solidFill>
                  <a:srgbClr val="1E829C"/>
                </a:solidFill>
                <a:latin typeface="+mn-ea"/>
              </a:rPr>
              <a:t>2.</a:t>
            </a:r>
            <a:r>
              <a:rPr lang="zh-CN" altLang="zh-CN" dirty="0">
                <a:solidFill>
                  <a:srgbClr val="1E829C"/>
                </a:solidFill>
                <a:latin typeface="+mn-ea"/>
              </a:rPr>
              <a:t>前言</a:t>
            </a:r>
          </a:p>
          <a:p>
            <a:pPr algn="just"/>
            <a:r>
              <a:rPr lang="zh-CN" altLang="zh-CN" dirty="0">
                <a:latin typeface="+mn-ea"/>
              </a:rPr>
              <a:t>前言又称引言、开头语。协议类备忘录一般用简洁明了的语句介绍达成协议的背景。包括各方的名称，会谈的时间、地点、事由及主要事项， 为下文表达观点略做铺垫。 一般用“双方达成了谅解，承诺如下”或“双方达成如下谅解”过渡。非协议类备忘录一般用简洁的语言说明写作备忘录的原因。</a:t>
            </a:r>
          </a:p>
        </p:txBody>
      </p:sp>
    </p:spTree>
    <p:extLst>
      <p:ext uri="{BB962C8B-B14F-4D97-AF65-F5344CB8AC3E}">
        <p14:creationId xmlns:p14="http://schemas.microsoft.com/office/powerpoint/2010/main" val="316633570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666750"/>
            <a:ext cx="6781800" cy="3046988"/>
          </a:xfrm>
          <a:prstGeom prst="rect">
            <a:avLst/>
          </a:prstGeom>
          <a:noFill/>
        </p:spPr>
        <p:txBody>
          <a:bodyPr wrap="square" lIns="0" tIns="0" rIns="0" bIns="0" rtlCol="0">
            <a:spAutoFit/>
          </a:bodyPr>
          <a:lstStyle/>
          <a:p>
            <a:pPr algn="just"/>
            <a:r>
              <a:rPr lang="en-US" altLang="zh-CN" dirty="0">
                <a:solidFill>
                  <a:srgbClr val="1E829C"/>
                </a:solidFill>
                <a:latin typeface="+mn-ea"/>
              </a:rPr>
              <a:t>3.</a:t>
            </a:r>
            <a:r>
              <a:rPr lang="zh-CN" altLang="zh-CN" dirty="0">
                <a:solidFill>
                  <a:srgbClr val="1E829C"/>
                </a:solidFill>
                <a:latin typeface="+mn-ea"/>
              </a:rPr>
              <a:t>主体</a:t>
            </a:r>
          </a:p>
          <a:p>
            <a:pPr algn="just"/>
            <a:r>
              <a:rPr lang="zh-CN" altLang="zh-CN" dirty="0">
                <a:latin typeface="+mn-ea"/>
              </a:rPr>
              <a:t>协议类备忘录在主体部分要写明达成协议的具体内容，一般采用条款形式，最后还要写明未尽事宜的洽谈方式及大致的日程安排等。如交代“期望在今后×个月内再进行接触，以便进一步商洽合作事宜”等，留有余地。</a:t>
            </a:r>
          </a:p>
          <a:p>
            <a:pPr algn="just"/>
            <a:r>
              <a:rPr lang="zh-CN" altLang="zh-CN" dirty="0">
                <a:latin typeface="+mn-ea"/>
              </a:rPr>
              <a:t>非协议类备忘录在主体部分一般采取叙议结合的方式，明确本方观点态度，最后提出希望，以引起对方的重视。</a:t>
            </a:r>
          </a:p>
          <a:p>
            <a:pPr algn="just"/>
            <a:r>
              <a:rPr lang="en-US" altLang="zh-CN" dirty="0">
                <a:solidFill>
                  <a:srgbClr val="1E829C"/>
                </a:solidFill>
                <a:latin typeface="+mn-ea"/>
              </a:rPr>
              <a:t>4.</a:t>
            </a:r>
            <a:r>
              <a:rPr lang="zh-CN" altLang="zh-CN" dirty="0">
                <a:solidFill>
                  <a:srgbClr val="1E829C"/>
                </a:solidFill>
                <a:latin typeface="+mn-ea"/>
              </a:rPr>
              <a:t>落款</a:t>
            </a:r>
          </a:p>
          <a:p>
            <a:pPr algn="just"/>
            <a:r>
              <a:rPr lang="zh-CN" altLang="zh-CN" dirty="0">
                <a:latin typeface="+mn-ea"/>
              </a:rPr>
              <a:t>由签署备忘录的单位签字，面交的备忘录可以不盖章，送交的备忘录还要加盖印章，协议类备忘录需要双方签字盖章。另外，在单位签字下方注明签署的日期和地点。</a:t>
            </a:r>
          </a:p>
        </p:txBody>
      </p:sp>
    </p:spTree>
    <p:extLst>
      <p:ext uri="{BB962C8B-B14F-4D97-AF65-F5344CB8AC3E}">
        <p14:creationId xmlns:p14="http://schemas.microsoft.com/office/powerpoint/2010/main" val="203267124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726579"/>
            <a:ext cx="6781800" cy="1692771"/>
          </a:xfrm>
          <a:prstGeom prst="rect">
            <a:avLst/>
          </a:prstGeom>
          <a:noFill/>
        </p:spPr>
        <p:txBody>
          <a:bodyPr wrap="square" lIns="0" tIns="0" rIns="0" bIns="0" rtlCol="0">
            <a:spAutoFit/>
          </a:bodyPr>
          <a:lstStyle/>
          <a:p>
            <a:pPr algn="just"/>
            <a:r>
              <a:rPr lang="zh-CN" altLang="zh-CN" sz="2000" b="1" dirty="0"/>
              <a:t>五、备忘录的写作要求</a:t>
            </a:r>
          </a:p>
          <a:p>
            <a:pPr algn="just"/>
            <a:r>
              <a:rPr lang="en-US" altLang="zh-CN" dirty="0"/>
              <a:t>(1)</a:t>
            </a:r>
            <a:r>
              <a:rPr lang="zh-CN" altLang="zh-CN" dirty="0"/>
              <a:t>内容必须忠于事实，不能随意添加、变换角度或断章取义，只能取舍、概括、提炼原来的实际内容。</a:t>
            </a:r>
          </a:p>
          <a:p>
            <a:pPr algn="just"/>
            <a:r>
              <a:rPr lang="en-US" altLang="zh-CN" dirty="0"/>
              <a:t>(2)</a:t>
            </a:r>
            <a:r>
              <a:rPr lang="zh-CN" altLang="zh-CN" dirty="0"/>
              <a:t>取舍必须适当，不能任意删去重要观点、意见、数字、名称等内容。</a:t>
            </a:r>
          </a:p>
          <a:p>
            <a:pPr algn="just"/>
            <a:r>
              <a:rPr lang="en-US" altLang="zh-CN" dirty="0"/>
              <a:t>(3)</a:t>
            </a:r>
            <a:r>
              <a:rPr lang="zh-CN" altLang="zh-CN" dirty="0"/>
              <a:t>归纳要得体，叙事要具体明确，行文要简洁。</a:t>
            </a:r>
          </a:p>
        </p:txBody>
      </p:sp>
    </p:spTree>
    <p:extLst>
      <p:ext uri="{BB962C8B-B14F-4D97-AF65-F5344CB8AC3E}">
        <p14:creationId xmlns:p14="http://schemas.microsoft.com/office/powerpoint/2010/main" val="421166327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264344" y="1504950"/>
            <a:ext cx="1313727" cy="923330"/>
          </a:xfrm>
          <a:prstGeom prst="rect">
            <a:avLst/>
          </a:prstGeom>
        </p:spPr>
        <p:txBody>
          <a:bodyPr wrap="square">
            <a:spAutoFit/>
          </a:bodyPr>
          <a:lstStyle/>
          <a:p>
            <a:r>
              <a:rPr lang="en-US" altLang="zh-CN" sz="5400" dirty="0">
                <a:solidFill>
                  <a:schemeClr val="accent2"/>
                </a:solidFill>
                <a:latin typeface="站酷快乐体2016修订版" panose="02010600030101010101" pitchFamily="2" charset="-122"/>
                <a:ea typeface="站酷快乐体2016修订版" panose="02010600030101010101" pitchFamily="2" charset="-122"/>
              </a:rPr>
              <a:t>04</a:t>
            </a:r>
            <a:endParaRPr lang="zh-CN" altLang="en-US" sz="5400" dirty="0">
              <a:solidFill>
                <a:schemeClr val="accent2"/>
              </a:solidFill>
              <a:latin typeface="站酷快乐体2016修订版" panose="02010600030101010101" pitchFamily="2" charset="-122"/>
              <a:ea typeface="站酷快乐体2016修订版" panose="02010600030101010101" pitchFamily="2" charset="-122"/>
            </a:endParaRPr>
          </a:p>
        </p:txBody>
      </p:sp>
      <p:sp>
        <p:nvSpPr>
          <p:cNvPr id="29" name="文本框 32"/>
          <p:cNvSpPr txBox="1"/>
          <p:nvPr/>
        </p:nvSpPr>
        <p:spPr>
          <a:xfrm>
            <a:off x="3200400" y="2217807"/>
            <a:ext cx="3276600" cy="707886"/>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4148">
              <a:defRPr/>
            </a:pPr>
            <a:r>
              <a:rPr lang="zh-CN" altLang="en-US" sz="4000" kern="0" dirty="0">
                <a:solidFill>
                  <a:schemeClr val="accent1"/>
                </a:solidFill>
                <a:latin typeface="站酷快乐体2016修订版" panose="02010600030101010101" pitchFamily="2" charset="-122"/>
                <a:ea typeface="站酷快乐体2016修订版" panose="02010600030101010101" pitchFamily="2" charset="-122"/>
              </a:rPr>
              <a:t>涉外经济合同</a:t>
            </a:r>
          </a:p>
        </p:txBody>
      </p:sp>
    </p:spTree>
    <p:custDataLst>
      <p:tags r:id="rId1"/>
    </p:custDataLst>
    <p:extLst>
      <p:ext uri="{BB962C8B-B14F-4D97-AF65-F5344CB8AC3E}">
        <p14:creationId xmlns:p14="http://schemas.microsoft.com/office/powerpoint/2010/main" val="7311772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Effect transition="in" filter="randombar(horizontal)">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1013758"/>
            <a:ext cx="6781800" cy="1969770"/>
          </a:xfrm>
          <a:prstGeom prst="rect">
            <a:avLst/>
          </a:prstGeom>
          <a:noFill/>
        </p:spPr>
        <p:txBody>
          <a:bodyPr wrap="square" lIns="0" tIns="0" rIns="0" bIns="0" rtlCol="0">
            <a:spAutoFit/>
          </a:bodyPr>
          <a:lstStyle/>
          <a:p>
            <a:pPr algn="just"/>
            <a:r>
              <a:rPr lang="zh-CN" altLang="zh-CN" sz="2000" b="1" dirty="0">
                <a:latin typeface="+mn-ea"/>
              </a:rPr>
              <a:t>一、涉外经济合同的概念</a:t>
            </a:r>
          </a:p>
          <a:p>
            <a:pPr algn="just"/>
            <a:r>
              <a:rPr lang="zh-CN" altLang="zh-CN" dirty="0">
                <a:latin typeface="+mn-ea"/>
              </a:rPr>
              <a:t>涉外经济合同是中华人民共和国的企业经济组织与外国</a:t>
            </a:r>
            <a:r>
              <a:rPr lang="en-US" altLang="zh-CN" dirty="0">
                <a:latin typeface="+mn-ea"/>
              </a:rPr>
              <a:t>(</a:t>
            </a:r>
            <a:r>
              <a:rPr lang="zh-CN" altLang="zh-CN" dirty="0">
                <a:latin typeface="+mn-ea"/>
              </a:rPr>
              <a:t>或地区</a:t>
            </a:r>
            <a:r>
              <a:rPr lang="en-US" altLang="zh-CN" dirty="0">
                <a:latin typeface="+mn-ea"/>
              </a:rPr>
              <a:t>)</a:t>
            </a:r>
            <a:r>
              <a:rPr lang="zh-CN" altLang="zh-CN" dirty="0">
                <a:latin typeface="+mn-ea"/>
              </a:rPr>
              <a:t>的企业经济组织或个人之间，为了实现一定的经济目的，确定相互权利和义务关系，达成一致性意见签订的法律文书。</a:t>
            </a:r>
          </a:p>
          <a:p>
            <a:pPr algn="just"/>
            <a:r>
              <a:rPr lang="zh-CN" altLang="zh-CN" dirty="0">
                <a:latin typeface="+mn-ea"/>
              </a:rPr>
              <a:t>涉外经济合同种类很多，按内容和性质分，有商品买卖合同和中外合资经营合同；按形式分，有表格式合同、条款式合同、表格加条款式合同。</a:t>
            </a:r>
          </a:p>
        </p:txBody>
      </p:sp>
    </p:spTree>
    <p:extLst>
      <p:ext uri="{BB962C8B-B14F-4D97-AF65-F5344CB8AC3E}">
        <p14:creationId xmlns:p14="http://schemas.microsoft.com/office/powerpoint/2010/main" val="88499661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639961"/>
            <a:ext cx="6781800" cy="2800767"/>
          </a:xfrm>
          <a:prstGeom prst="rect">
            <a:avLst/>
          </a:prstGeom>
          <a:noFill/>
        </p:spPr>
        <p:txBody>
          <a:bodyPr wrap="square" lIns="0" tIns="0" rIns="0" bIns="0" rtlCol="0">
            <a:spAutoFit/>
          </a:bodyPr>
          <a:lstStyle/>
          <a:p>
            <a:pPr algn="just"/>
            <a:r>
              <a:rPr lang="zh-CN" altLang="zh-CN" sz="2000" b="1" dirty="0">
                <a:latin typeface="+mn-ea"/>
              </a:rPr>
              <a:t>二、涉外经济合同的特点</a:t>
            </a:r>
          </a:p>
          <a:p>
            <a:pPr algn="just"/>
            <a:r>
              <a:rPr lang="en-US" altLang="zh-CN" dirty="0">
                <a:solidFill>
                  <a:srgbClr val="1E829C"/>
                </a:solidFill>
                <a:latin typeface="+mn-ea"/>
              </a:rPr>
              <a:t>1.</a:t>
            </a:r>
            <a:r>
              <a:rPr lang="zh-CN" altLang="zh-CN" dirty="0">
                <a:solidFill>
                  <a:srgbClr val="1E829C"/>
                </a:solidFill>
                <a:latin typeface="+mn-ea"/>
              </a:rPr>
              <a:t>多重合法性</a:t>
            </a:r>
          </a:p>
          <a:p>
            <a:pPr algn="just"/>
            <a:r>
              <a:rPr lang="zh-CN" altLang="zh-CN" dirty="0">
                <a:latin typeface="+mn-ea"/>
              </a:rPr>
              <a:t>订立涉外经济合同，既要遵守我国的法律，同时还要遵守对方国家法律，另外还要遵守国际条约、国际公约、国际惯例等。中外合资、合作经营项目在签订合同前，我方企业或组织要向当地的省、自治区、直辖市政府或上级主管部门提出申请，上报项目建议书和可行性研究报告，经主管部门批准后再逐级上报审批备案，取得了完备的批准手续后，中外</a:t>
            </a:r>
            <a:r>
              <a:rPr lang="en-US" altLang="zh-CN" dirty="0">
                <a:latin typeface="+mn-ea"/>
              </a:rPr>
              <a:t>(</a:t>
            </a:r>
            <a:r>
              <a:rPr lang="zh-CN" altLang="zh-CN" dirty="0">
                <a:latin typeface="+mn-ea"/>
              </a:rPr>
              <a:t>或地区</a:t>
            </a:r>
            <a:r>
              <a:rPr lang="en-US" altLang="zh-CN" dirty="0">
                <a:latin typeface="+mn-ea"/>
              </a:rPr>
              <a:t>) </a:t>
            </a:r>
            <a:r>
              <a:rPr lang="zh-CN" altLang="zh-CN" dirty="0">
                <a:latin typeface="+mn-ea"/>
              </a:rPr>
              <a:t>当事双方才可谈判签订合同，中外</a:t>
            </a:r>
            <a:r>
              <a:rPr lang="en-US" altLang="zh-CN" dirty="0">
                <a:latin typeface="+mn-ea"/>
              </a:rPr>
              <a:t>(</a:t>
            </a:r>
            <a:r>
              <a:rPr lang="zh-CN" altLang="zh-CN" dirty="0">
                <a:latin typeface="+mn-ea"/>
              </a:rPr>
              <a:t>或地区</a:t>
            </a:r>
            <a:r>
              <a:rPr lang="en-US" altLang="zh-CN" dirty="0">
                <a:latin typeface="+mn-ea"/>
              </a:rPr>
              <a:t>) </a:t>
            </a:r>
            <a:r>
              <a:rPr lang="zh-CN" altLang="zh-CN" dirty="0">
                <a:latin typeface="+mn-ea"/>
              </a:rPr>
              <a:t>双方当事人在合同书上签字后，还必须由我国政府有批准权的主管部门批准，合同方可生效。</a:t>
            </a:r>
          </a:p>
        </p:txBody>
      </p:sp>
    </p:spTree>
    <p:extLst>
      <p:ext uri="{BB962C8B-B14F-4D97-AF65-F5344CB8AC3E}">
        <p14:creationId xmlns:p14="http://schemas.microsoft.com/office/powerpoint/2010/main" val="383558700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861358"/>
            <a:ext cx="6781800" cy="1938992"/>
          </a:xfrm>
          <a:prstGeom prst="rect">
            <a:avLst/>
          </a:prstGeom>
          <a:noFill/>
        </p:spPr>
        <p:txBody>
          <a:bodyPr wrap="square" lIns="0" tIns="0" rIns="0" bIns="0" rtlCol="0">
            <a:spAutoFit/>
          </a:bodyPr>
          <a:lstStyle/>
          <a:p>
            <a:pPr algn="just"/>
            <a:r>
              <a:rPr lang="en-US" altLang="zh-CN" dirty="0">
                <a:solidFill>
                  <a:srgbClr val="1E829C"/>
                </a:solidFill>
                <a:latin typeface="+mn-ea"/>
              </a:rPr>
              <a:t>2.</a:t>
            </a:r>
            <a:r>
              <a:rPr lang="zh-CN" altLang="zh-CN" dirty="0">
                <a:solidFill>
                  <a:srgbClr val="1E829C"/>
                </a:solidFill>
                <a:latin typeface="+mn-ea"/>
              </a:rPr>
              <a:t>内容复杂性</a:t>
            </a:r>
          </a:p>
          <a:p>
            <a:pPr algn="just"/>
            <a:r>
              <a:rPr lang="zh-CN" altLang="zh-CN" dirty="0">
                <a:latin typeface="+mn-ea"/>
              </a:rPr>
              <a:t>涉外经济合同涉及两个或两个以上国家</a:t>
            </a:r>
            <a:r>
              <a:rPr lang="en-US" altLang="zh-CN" dirty="0">
                <a:latin typeface="+mn-ea"/>
              </a:rPr>
              <a:t>(</a:t>
            </a:r>
            <a:r>
              <a:rPr lang="zh-CN" altLang="zh-CN" dirty="0">
                <a:latin typeface="+mn-ea"/>
              </a:rPr>
              <a:t>或地区</a:t>
            </a:r>
            <a:r>
              <a:rPr lang="en-US" altLang="zh-CN" dirty="0">
                <a:latin typeface="+mn-ea"/>
              </a:rPr>
              <a:t>) </a:t>
            </a:r>
            <a:r>
              <a:rPr lang="zh-CN" altLang="zh-CN" dirty="0">
                <a:latin typeface="+mn-ea"/>
              </a:rPr>
              <a:t>的经济组织，各方的政治经济状况、观念、风俗习惯、行为方式等具有较大差异，因此涉外经济合同内容往往比较复杂，条款也比较多。</a:t>
            </a:r>
          </a:p>
          <a:p>
            <a:pPr algn="just"/>
            <a:r>
              <a:rPr lang="en-US" altLang="zh-CN" dirty="0">
                <a:latin typeface="+mn-ea"/>
              </a:rPr>
              <a:t>3.</a:t>
            </a:r>
            <a:r>
              <a:rPr lang="zh-CN" altLang="zh-CN" dirty="0">
                <a:latin typeface="+mn-ea"/>
              </a:rPr>
              <a:t>交易特殊性</a:t>
            </a:r>
          </a:p>
          <a:p>
            <a:pPr algn="just"/>
            <a:r>
              <a:rPr lang="zh-CN" altLang="zh-CN" dirty="0">
                <a:latin typeface="+mn-ea"/>
              </a:rPr>
              <a:t>涉外经济合同的当事人具有特殊性，因此合同权利和义务关系的发生有时超越国界。</a:t>
            </a:r>
          </a:p>
        </p:txBody>
      </p:sp>
    </p:spTree>
    <p:extLst>
      <p:ext uri="{BB962C8B-B14F-4D97-AF65-F5344CB8AC3E}">
        <p14:creationId xmlns:p14="http://schemas.microsoft.com/office/powerpoint/2010/main" val="297981525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666750"/>
            <a:ext cx="6781800" cy="3323987"/>
          </a:xfrm>
          <a:prstGeom prst="rect">
            <a:avLst/>
          </a:prstGeom>
          <a:noFill/>
        </p:spPr>
        <p:txBody>
          <a:bodyPr wrap="square" lIns="0" tIns="0" rIns="0" bIns="0" rtlCol="0">
            <a:spAutoFit/>
          </a:bodyPr>
          <a:lstStyle/>
          <a:p>
            <a:pPr algn="just"/>
            <a:r>
              <a:rPr lang="zh-CN" altLang="zh-CN" sz="2000" b="1" dirty="0">
                <a:latin typeface="+mn-ea"/>
              </a:rPr>
              <a:t>三、涉外经济合同的写作格式</a:t>
            </a:r>
          </a:p>
          <a:p>
            <a:pPr algn="just"/>
            <a:r>
              <a:rPr lang="zh-CN" altLang="zh-CN" dirty="0">
                <a:latin typeface="+mn-ea"/>
              </a:rPr>
              <a:t>涉外经济合同都具有相对固定的参考格式，一般采用统一印制的文本，用中文和外文同时书写</a:t>
            </a:r>
            <a:r>
              <a:rPr lang="en-US" altLang="zh-CN" dirty="0">
                <a:latin typeface="+mn-ea"/>
              </a:rPr>
              <a:t>(</a:t>
            </a:r>
            <a:r>
              <a:rPr lang="zh-CN" altLang="zh-CN" dirty="0">
                <a:latin typeface="+mn-ea"/>
              </a:rPr>
              <a:t>与地区签订的合同除外</a:t>
            </a:r>
            <a:r>
              <a:rPr lang="en-US" altLang="zh-CN" dirty="0">
                <a:latin typeface="+mn-ea"/>
              </a:rPr>
              <a:t>)</a:t>
            </a:r>
            <a:r>
              <a:rPr lang="zh-CN" altLang="zh-CN" dirty="0">
                <a:latin typeface="+mn-ea"/>
              </a:rPr>
              <a:t>，双方签订合同时，只要依款填写即可。涉外经济合同由标题、首部、正文和尾部</a:t>
            </a:r>
            <a:r>
              <a:rPr lang="en-US" altLang="zh-CN" dirty="0">
                <a:latin typeface="+mn-ea"/>
              </a:rPr>
              <a:t>4</a:t>
            </a:r>
            <a:r>
              <a:rPr lang="zh-CN" altLang="zh-CN" dirty="0">
                <a:latin typeface="+mn-ea"/>
              </a:rPr>
              <a:t>部分组成。</a:t>
            </a:r>
          </a:p>
          <a:p>
            <a:pPr algn="just"/>
            <a:r>
              <a:rPr lang="en-US" altLang="zh-CN" dirty="0">
                <a:solidFill>
                  <a:srgbClr val="1E829C"/>
                </a:solidFill>
                <a:latin typeface="+mn-ea"/>
              </a:rPr>
              <a:t>1.</a:t>
            </a:r>
            <a:r>
              <a:rPr lang="zh-CN" altLang="zh-CN" dirty="0">
                <a:solidFill>
                  <a:srgbClr val="1E829C"/>
                </a:solidFill>
                <a:latin typeface="+mn-ea"/>
              </a:rPr>
              <a:t>标题</a:t>
            </a:r>
          </a:p>
          <a:p>
            <a:pPr algn="just"/>
            <a:r>
              <a:rPr lang="zh-CN" altLang="zh-CN" dirty="0">
                <a:latin typeface="+mn-ea"/>
              </a:rPr>
              <a:t>采用“事由＋文种”的形式，如《中外货物买卖合同》。</a:t>
            </a:r>
          </a:p>
          <a:p>
            <a:pPr algn="just"/>
            <a:r>
              <a:rPr lang="en-US" altLang="zh-CN" dirty="0">
                <a:solidFill>
                  <a:srgbClr val="1E829C"/>
                </a:solidFill>
                <a:latin typeface="+mn-ea"/>
              </a:rPr>
              <a:t>2.</a:t>
            </a:r>
            <a:r>
              <a:rPr lang="zh-CN" altLang="zh-CN" dirty="0">
                <a:solidFill>
                  <a:srgbClr val="1E829C"/>
                </a:solidFill>
                <a:latin typeface="+mn-ea"/>
              </a:rPr>
              <a:t>首部</a:t>
            </a:r>
          </a:p>
          <a:p>
            <a:pPr algn="just"/>
            <a:r>
              <a:rPr lang="zh-CN" altLang="zh-CN" dirty="0">
                <a:latin typeface="+mn-ea"/>
              </a:rPr>
              <a:t>标题之下，正文之上为首部，要写明合同双方当事人的全称、国籍、地址</a:t>
            </a:r>
            <a:r>
              <a:rPr lang="en-US" altLang="zh-CN" dirty="0">
                <a:latin typeface="+mn-ea"/>
              </a:rPr>
              <a:t>(</a:t>
            </a:r>
            <a:r>
              <a:rPr lang="zh-CN" altLang="zh-CN" dirty="0">
                <a:latin typeface="+mn-ea"/>
              </a:rPr>
              <a:t>注明合同双方当事人的邮政编码、电报挂号、传真、电话等</a:t>
            </a:r>
            <a:r>
              <a:rPr lang="en-US" altLang="zh-CN" dirty="0">
                <a:latin typeface="+mn-ea"/>
              </a:rPr>
              <a:t>)</a:t>
            </a:r>
            <a:r>
              <a:rPr lang="zh-CN" altLang="zh-CN" dirty="0">
                <a:latin typeface="+mn-ea"/>
              </a:rPr>
              <a:t>。有的还在标题的右下方写明合同的编号，合同签订的日期、地点，合同编号由年份、公司代号、部门代号及合同序号组成。</a:t>
            </a:r>
          </a:p>
        </p:txBody>
      </p:sp>
    </p:spTree>
    <p:extLst>
      <p:ext uri="{BB962C8B-B14F-4D97-AF65-F5344CB8AC3E}">
        <p14:creationId xmlns:p14="http://schemas.microsoft.com/office/powerpoint/2010/main" val="298236116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819150"/>
            <a:ext cx="6781800" cy="3046988"/>
          </a:xfrm>
          <a:prstGeom prst="rect">
            <a:avLst/>
          </a:prstGeom>
          <a:noFill/>
        </p:spPr>
        <p:txBody>
          <a:bodyPr wrap="square" lIns="0" tIns="0" rIns="0" bIns="0" rtlCol="0">
            <a:spAutoFit/>
          </a:bodyPr>
          <a:lstStyle/>
          <a:p>
            <a:pPr algn="just"/>
            <a:r>
              <a:rPr lang="en-US" altLang="zh-CN" dirty="0">
                <a:solidFill>
                  <a:srgbClr val="1E829C"/>
                </a:solidFill>
                <a:latin typeface="+mn-ea"/>
              </a:rPr>
              <a:t>3.</a:t>
            </a:r>
            <a:r>
              <a:rPr lang="zh-CN" altLang="zh-CN" dirty="0">
                <a:solidFill>
                  <a:srgbClr val="1E829C"/>
                </a:solidFill>
                <a:latin typeface="+mn-ea"/>
              </a:rPr>
              <a:t>正文</a:t>
            </a:r>
          </a:p>
          <a:p>
            <a:pPr algn="just"/>
            <a:r>
              <a:rPr lang="zh-CN" altLang="zh-CN" dirty="0">
                <a:latin typeface="+mn-ea"/>
              </a:rPr>
              <a:t>正文包括引言、主体和结尾</a:t>
            </a:r>
            <a:r>
              <a:rPr lang="en-US" altLang="zh-CN" dirty="0">
                <a:latin typeface="+mn-ea"/>
              </a:rPr>
              <a:t>3</a:t>
            </a:r>
            <a:r>
              <a:rPr lang="zh-CN" altLang="zh-CN" dirty="0">
                <a:latin typeface="+mn-ea"/>
              </a:rPr>
              <a:t>部分。</a:t>
            </a:r>
          </a:p>
          <a:p>
            <a:pPr algn="just"/>
            <a:r>
              <a:rPr lang="en-US" altLang="zh-CN" dirty="0">
                <a:latin typeface="+mn-ea"/>
              </a:rPr>
              <a:t>(1)</a:t>
            </a:r>
            <a:r>
              <a:rPr lang="zh-CN" altLang="zh-CN" dirty="0">
                <a:latin typeface="+mn-ea"/>
              </a:rPr>
              <a:t>引言。引言主要说明订立合同的依据和目的。</a:t>
            </a:r>
          </a:p>
          <a:p>
            <a:pPr algn="just"/>
            <a:r>
              <a:rPr lang="en-US" altLang="zh-CN" dirty="0">
                <a:latin typeface="+mn-ea"/>
              </a:rPr>
              <a:t>(2)</a:t>
            </a:r>
            <a:r>
              <a:rPr lang="zh-CN" altLang="zh-CN" dirty="0">
                <a:latin typeface="+mn-ea"/>
              </a:rPr>
              <a:t>主体。这是合同的主要部分，写明合同内容，确定双方当事人的权利和义务，其款项应包括我国涉外经济合同法所规定的条款，如标的、质量、标准、规格、数量，履行的期限、地点和方式，价款或酬金以及支付方式，违反合同的赔偿和其他责任，合同发生争议时的解决方法，国际货物进出口合同还应包括包装、交货与装运、检验、保险等条款。</a:t>
            </a:r>
          </a:p>
          <a:p>
            <a:pPr algn="just"/>
            <a:r>
              <a:rPr lang="en-US" altLang="zh-CN" dirty="0">
                <a:latin typeface="+mn-ea"/>
              </a:rPr>
              <a:t>(3)</a:t>
            </a:r>
            <a:r>
              <a:rPr lang="zh-CN" altLang="zh-CN" dirty="0">
                <a:latin typeface="+mn-ea"/>
              </a:rPr>
              <a:t>结尾。合同双方当事人签字盖章，并注明日期，有公证单位均要写明公证机构的名称及签章。</a:t>
            </a:r>
          </a:p>
        </p:txBody>
      </p:sp>
    </p:spTree>
    <p:extLst>
      <p:ext uri="{BB962C8B-B14F-4D97-AF65-F5344CB8AC3E}">
        <p14:creationId xmlns:p14="http://schemas.microsoft.com/office/powerpoint/2010/main" val="260448550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264344" y="1504950"/>
            <a:ext cx="1313727" cy="923330"/>
          </a:xfrm>
          <a:prstGeom prst="rect">
            <a:avLst/>
          </a:prstGeom>
        </p:spPr>
        <p:txBody>
          <a:bodyPr wrap="square">
            <a:spAutoFit/>
          </a:bodyPr>
          <a:lstStyle/>
          <a:p>
            <a:r>
              <a:rPr lang="en-US" altLang="zh-CN" sz="5400" dirty="0">
                <a:solidFill>
                  <a:schemeClr val="accent2"/>
                </a:solidFill>
                <a:latin typeface="站酷快乐体2016修订版" panose="02010600030101010101" pitchFamily="2" charset="-122"/>
                <a:ea typeface="站酷快乐体2016修订版" panose="02010600030101010101" pitchFamily="2" charset="-122"/>
              </a:rPr>
              <a:t>05</a:t>
            </a:r>
            <a:endParaRPr lang="zh-CN" altLang="en-US" sz="5400" dirty="0">
              <a:solidFill>
                <a:schemeClr val="accent2"/>
              </a:solidFill>
              <a:latin typeface="站酷快乐体2016修订版" panose="02010600030101010101" pitchFamily="2" charset="-122"/>
              <a:ea typeface="站酷快乐体2016修订版" panose="02010600030101010101" pitchFamily="2" charset="-122"/>
            </a:endParaRPr>
          </a:p>
        </p:txBody>
      </p:sp>
      <p:sp>
        <p:nvSpPr>
          <p:cNvPr id="29" name="文本框 32"/>
          <p:cNvSpPr txBox="1"/>
          <p:nvPr/>
        </p:nvSpPr>
        <p:spPr>
          <a:xfrm>
            <a:off x="2819400" y="2217807"/>
            <a:ext cx="4572000" cy="707886"/>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4148">
              <a:defRPr/>
            </a:pPr>
            <a:r>
              <a:rPr lang="zh-CN" altLang="en-US" sz="4000" kern="0" dirty="0">
                <a:solidFill>
                  <a:schemeClr val="accent1"/>
                </a:solidFill>
                <a:latin typeface="站酷快乐体2016修订版" panose="02010600030101010101" pitchFamily="2" charset="-122"/>
                <a:ea typeface="站酷快乐体2016修订版" panose="02010600030101010101" pitchFamily="2" charset="-122"/>
              </a:rPr>
              <a:t>涉外商情调研报告</a:t>
            </a:r>
          </a:p>
        </p:txBody>
      </p:sp>
    </p:spTree>
    <p:custDataLst>
      <p:tags r:id="rId1"/>
    </p:custDataLst>
    <p:extLst>
      <p:ext uri="{BB962C8B-B14F-4D97-AF65-F5344CB8AC3E}">
        <p14:creationId xmlns:p14="http://schemas.microsoft.com/office/powerpoint/2010/main" val="347656607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Effect transition="in" filter="randombar(horizontal)">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819150"/>
            <a:ext cx="6781800" cy="2523768"/>
          </a:xfrm>
          <a:prstGeom prst="rect">
            <a:avLst/>
          </a:prstGeom>
          <a:noFill/>
        </p:spPr>
        <p:txBody>
          <a:bodyPr wrap="square" lIns="0" tIns="0" rIns="0" bIns="0" rtlCol="0">
            <a:spAutoFit/>
          </a:bodyPr>
          <a:lstStyle/>
          <a:p>
            <a:pPr algn="just"/>
            <a:r>
              <a:rPr lang="zh-CN" altLang="zh-CN" sz="2000" b="1" dirty="0">
                <a:latin typeface="+mn-ea"/>
              </a:rPr>
              <a:t>一、涉外商情调研报告的含义与作用</a:t>
            </a:r>
          </a:p>
          <a:p>
            <a:pPr algn="just"/>
            <a:r>
              <a:rPr lang="zh-CN" altLang="zh-CN" dirty="0">
                <a:latin typeface="+mn-ea"/>
              </a:rPr>
              <a:t>涉外商情调研报告是以国际经济贸易信息为研究对象，有计划地对某一情况、问题进行调查研究，并把调查情况与结论写成书面报告的一种应用文体。</a:t>
            </a:r>
          </a:p>
          <a:p>
            <a:pPr algn="just"/>
            <a:r>
              <a:rPr lang="zh-CN" altLang="zh-CN" dirty="0">
                <a:latin typeface="+mn-ea"/>
              </a:rPr>
              <a:t>涉外商情调研报告的作用主要有以下几个方面。</a:t>
            </a:r>
          </a:p>
          <a:p>
            <a:pPr algn="just"/>
            <a:r>
              <a:rPr lang="en-US" altLang="zh-CN" dirty="0">
                <a:solidFill>
                  <a:srgbClr val="1E829C"/>
                </a:solidFill>
                <a:latin typeface="+mn-ea"/>
              </a:rPr>
              <a:t>1.</a:t>
            </a:r>
            <a:r>
              <a:rPr lang="zh-CN" altLang="zh-CN" dirty="0">
                <a:solidFill>
                  <a:srgbClr val="1E829C"/>
                </a:solidFill>
                <a:latin typeface="+mn-ea"/>
              </a:rPr>
              <a:t>为经济组织的经营管理决策提供科学的依据</a:t>
            </a:r>
          </a:p>
          <a:p>
            <a:pPr algn="just"/>
            <a:r>
              <a:rPr lang="zh-CN" altLang="zh-CN" dirty="0">
                <a:latin typeface="+mn-ea"/>
              </a:rPr>
              <a:t>涉外商情调研报告主要针对国际商品市场的动态做科学的调查研究，为经济组织提供准确、可靠的市场信息，有利于决策者做出科学的、合乎市场规律的经营管理决策。</a:t>
            </a:r>
          </a:p>
        </p:txBody>
      </p:sp>
    </p:spTree>
    <p:extLst>
      <p:ext uri="{BB962C8B-B14F-4D97-AF65-F5344CB8AC3E}">
        <p14:creationId xmlns:p14="http://schemas.microsoft.com/office/powerpoint/2010/main" val="53114894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965359"/>
            <a:ext cx="6781800" cy="2769989"/>
          </a:xfrm>
          <a:prstGeom prst="rect">
            <a:avLst/>
          </a:prstGeom>
          <a:noFill/>
        </p:spPr>
        <p:txBody>
          <a:bodyPr wrap="square" lIns="0" tIns="0" rIns="0" bIns="0" rtlCol="0">
            <a:spAutoFit/>
          </a:bodyPr>
          <a:lstStyle/>
          <a:p>
            <a:pPr algn="just"/>
            <a:r>
              <a:rPr lang="en-US" altLang="zh-CN" dirty="0">
                <a:solidFill>
                  <a:srgbClr val="1E829C"/>
                </a:solidFill>
                <a:latin typeface="+mn-ea"/>
              </a:rPr>
              <a:t>2.</a:t>
            </a:r>
            <a:r>
              <a:rPr lang="zh-CN" altLang="zh-CN" dirty="0">
                <a:solidFill>
                  <a:srgbClr val="1E829C"/>
                </a:solidFill>
                <a:latin typeface="+mn-ea"/>
              </a:rPr>
              <a:t>为经济组织的经营活动提供可靠、翔实的资料</a:t>
            </a:r>
          </a:p>
          <a:p>
            <a:pPr algn="just"/>
            <a:r>
              <a:rPr lang="zh-CN" altLang="zh-CN" dirty="0">
                <a:latin typeface="+mn-ea"/>
              </a:rPr>
              <a:t>经济组织内外经营管理活动，都离不开涉外商情调研报告提供的信息资料。可靠的信息能帮助经营者更有针对性地开展业务活动，防止盲目生产，无效劳动，如决定是否开发新产品，如何使新产品更快、更有效地上市，是否进一步完善原产品或进一步拓展市场等。</a:t>
            </a:r>
          </a:p>
          <a:p>
            <a:pPr algn="just"/>
            <a:r>
              <a:rPr lang="en-US" altLang="zh-CN" dirty="0">
                <a:solidFill>
                  <a:srgbClr val="1E829C"/>
                </a:solidFill>
                <a:latin typeface="+mn-ea"/>
              </a:rPr>
              <a:t>3.</a:t>
            </a:r>
            <a:r>
              <a:rPr lang="zh-CN" altLang="zh-CN" dirty="0">
                <a:solidFill>
                  <a:srgbClr val="1E829C"/>
                </a:solidFill>
                <a:latin typeface="+mn-ea"/>
              </a:rPr>
              <a:t>可以有效地提高经济组织的经营水平与市场竞争力</a:t>
            </a:r>
          </a:p>
          <a:p>
            <a:pPr algn="just"/>
            <a:r>
              <a:rPr lang="zh-CN" altLang="zh-CN" dirty="0">
                <a:latin typeface="+mn-ea"/>
              </a:rPr>
              <a:t>任何一个经济组织只有及时掌握信息，敏锐洞察商情的变化，才能及时调整经营策略以适应不断变化的市场需求，才能成为市场的主动者，在激烈的竞争中立于不败之地。</a:t>
            </a:r>
          </a:p>
          <a:p>
            <a:pPr algn="just"/>
            <a:endParaRPr lang="zh-CN" altLang="zh-CN" dirty="0">
              <a:latin typeface="+mn-ea"/>
            </a:endParaRPr>
          </a:p>
        </p:txBody>
      </p:sp>
    </p:spTree>
    <p:extLst>
      <p:ext uri="{BB962C8B-B14F-4D97-AF65-F5344CB8AC3E}">
        <p14:creationId xmlns:p14="http://schemas.microsoft.com/office/powerpoint/2010/main" val="91877069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361950"/>
            <a:ext cx="6781800" cy="3908762"/>
          </a:xfrm>
          <a:prstGeom prst="rect">
            <a:avLst/>
          </a:prstGeom>
          <a:noFill/>
        </p:spPr>
        <p:txBody>
          <a:bodyPr wrap="square" lIns="0" tIns="0" rIns="0" bIns="0" rtlCol="0">
            <a:spAutoFit/>
          </a:bodyPr>
          <a:lstStyle/>
          <a:p>
            <a:pPr algn="just"/>
            <a:r>
              <a:rPr lang="zh-CN" altLang="zh-CN" sz="2000" b="1" dirty="0">
                <a:latin typeface="+mn-ea"/>
              </a:rPr>
              <a:t>二、涉外商情调研报告的特点与分类</a:t>
            </a:r>
          </a:p>
          <a:p>
            <a:pPr algn="just"/>
            <a:r>
              <a:rPr lang="en-US" altLang="zh-CN" dirty="0">
                <a:solidFill>
                  <a:srgbClr val="1E829C"/>
                </a:solidFill>
                <a:latin typeface="+mn-ea"/>
              </a:rPr>
              <a:t>1.</a:t>
            </a:r>
            <a:r>
              <a:rPr lang="zh-CN" altLang="zh-CN" dirty="0">
                <a:solidFill>
                  <a:srgbClr val="1E829C"/>
                </a:solidFill>
                <a:latin typeface="+mn-ea"/>
              </a:rPr>
              <a:t>涉外商情调研报告的特点</a:t>
            </a:r>
          </a:p>
          <a:p>
            <a:pPr algn="just"/>
            <a:r>
              <a:rPr lang="en-US" altLang="zh-CN" dirty="0">
                <a:latin typeface="+mn-ea"/>
              </a:rPr>
              <a:t>(1) </a:t>
            </a:r>
            <a:r>
              <a:rPr lang="zh-CN" altLang="zh-CN" dirty="0">
                <a:latin typeface="+mn-ea"/>
              </a:rPr>
              <a:t>真实性。涉外商情调研报告要用大量的事实作依据，通过对事实的阐述和本质的分析，及时地反映客观规律。</a:t>
            </a:r>
          </a:p>
          <a:p>
            <a:pPr algn="just"/>
            <a:r>
              <a:rPr lang="en-US" altLang="zh-CN" dirty="0">
                <a:latin typeface="+mn-ea"/>
              </a:rPr>
              <a:t>(2)</a:t>
            </a:r>
            <a:r>
              <a:rPr lang="zh-CN" altLang="zh-CN" dirty="0">
                <a:latin typeface="+mn-ea"/>
              </a:rPr>
              <a:t>科学性。涉外商情调研报告除了引用真实可靠的材料外，在调查研究的过程中也应持客观的、系统的、全面的科学态度，运用科学的手段和方法揭示客观事物的本质和发展规律。</a:t>
            </a:r>
          </a:p>
          <a:p>
            <a:pPr algn="just"/>
            <a:r>
              <a:rPr lang="en-US" altLang="zh-CN" dirty="0">
                <a:latin typeface="+mn-ea"/>
              </a:rPr>
              <a:t>(3)</a:t>
            </a:r>
            <a:r>
              <a:rPr lang="zh-CN" altLang="zh-CN" dirty="0">
                <a:latin typeface="+mn-ea"/>
              </a:rPr>
              <a:t>指导性。涉外商情调研报告的任务不仅是反映客观现实，更主要是为人们变革现实提供依据和借鉴，人们通过涉外商情调研报告探索事物的发展规律，寻求解决问题的办法，给全局工作提供借鉴。</a:t>
            </a:r>
          </a:p>
          <a:p>
            <a:pPr algn="just"/>
            <a:r>
              <a:rPr lang="en-US" altLang="zh-CN" dirty="0">
                <a:latin typeface="+mn-ea"/>
              </a:rPr>
              <a:t>(4)</a:t>
            </a:r>
            <a:r>
              <a:rPr lang="zh-CN" altLang="zh-CN" dirty="0">
                <a:latin typeface="+mn-ea"/>
              </a:rPr>
              <a:t>及时性。信息是瞬息万变的，涉外商情调研报告应及时地反映不断变化着的客观现实，及时提供人们借鉴的材料。对于经济组织，时间就是效率，只有及时地掌握商情，时时保持敏锐的洞察力，才能及时发现问题，及时解决。</a:t>
            </a:r>
          </a:p>
        </p:txBody>
      </p:sp>
    </p:spTree>
    <p:extLst>
      <p:ext uri="{BB962C8B-B14F-4D97-AF65-F5344CB8AC3E}">
        <p14:creationId xmlns:p14="http://schemas.microsoft.com/office/powerpoint/2010/main" val="101739064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1082754"/>
            <a:ext cx="6781800" cy="1107996"/>
          </a:xfrm>
          <a:prstGeom prst="rect">
            <a:avLst/>
          </a:prstGeom>
          <a:noFill/>
        </p:spPr>
        <p:txBody>
          <a:bodyPr wrap="square" lIns="0" tIns="0" rIns="0" bIns="0" rtlCol="0">
            <a:spAutoFit/>
          </a:bodyPr>
          <a:lstStyle/>
          <a:p>
            <a:pPr algn="just"/>
            <a:r>
              <a:rPr lang="en-US" altLang="zh-CN" dirty="0">
                <a:solidFill>
                  <a:srgbClr val="1E829C"/>
                </a:solidFill>
                <a:latin typeface="+mn-ea"/>
              </a:rPr>
              <a:t>2.</a:t>
            </a:r>
            <a:r>
              <a:rPr lang="zh-CN" altLang="zh-CN" dirty="0">
                <a:solidFill>
                  <a:srgbClr val="1E829C"/>
                </a:solidFill>
                <a:latin typeface="+mn-ea"/>
              </a:rPr>
              <a:t>涉外商情调研报告的分类</a:t>
            </a:r>
          </a:p>
          <a:p>
            <a:pPr algn="just"/>
            <a:r>
              <a:rPr lang="zh-CN" altLang="zh-CN" dirty="0">
                <a:latin typeface="+mn-ea"/>
              </a:rPr>
              <a:t>依据内容可分为市场供需调研报告、竞争对手调研报告、经营政策调研报告；依据性质可分为综合调研报告与专题调研报告；依据方法可分为定性调研报告与定量调研报告。</a:t>
            </a:r>
          </a:p>
        </p:txBody>
      </p:sp>
    </p:spTree>
    <p:extLst>
      <p:ext uri="{BB962C8B-B14F-4D97-AF65-F5344CB8AC3E}">
        <p14:creationId xmlns:p14="http://schemas.microsoft.com/office/powerpoint/2010/main" val="18226939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540187"/>
            <a:ext cx="6781800" cy="3631763"/>
          </a:xfrm>
          <a:prstGeom prst="rect">
            <a:avLst/>
          </a:prstGeom>
          <a:noFill/>
        </p:spPr>
        <p:txBody>
          <a:bodyPr wrap="square" lIns="0" tIns="0" rIns="0" bIns="0" rtlCol="0">
            <a:spAutoFit/>
          </a:bodyPr>
          <a:lstStyle/>
          <a:p>
            <a:r>
              <a:rPr lang="zh-CN" altLang="zh-CN" sz="2000" b="1" dirty="0"/>
              <a:t>三、涉外商情报告的写作格式</a:t>
            </a:r>
          </a:p>
          <a:p>
            <a:r>
              <a:rPr lang="en-US" altLang="zh-CN" dirty="0"/>
              <a:t>(1)</a:t>
            </a:r>
            <a:r>
              <a:rPr lang="zh-CN" altLang="zh-CN" dirty="0"/>
              <a:t>前言也叫引言，简要概括中心，可用说明式、叙述式、提问式或议论式。</a:t>
            </a:r>
          </a:p>
          <a:p>
            <a:r>
              <a:rPr lang="en-US" altLang="zh-CN" dirty="0"/>
              <a:t>(2)</a:t>
            </a:r>
            <a:r>
              <a:rPr lang="zh-CN" altLang="zh-CN" dirty="0"/>
              <a:t>主体是主干部分，通常按照人们认识的规律安排层次，按所得资料的性质及其内在逻辑合理使用材料，进而得出科学的结论。主要内容包括概述情况、分析研究、得出结论或提出建议。概述情况是交代调查时所积累材料的内容情况，以文字说明为主，配以各种数字、图表。分析研究是在概述情况的基础上进行科学的分析研究，分析时注意客观、系统，条理清晰，可分若干章、节叙述，同时运用的材料、数据一定要确实可靠，分析时从丰富的材料中提炼观点或提出可行性的建议供决策者参考。</a:t>
            </a:r>
          </a:p>
          <a:p>
            <a:r>
              <a:rPr lang="en-US" altLang="zh-CN" dirty="0"/>
              <a:t>(3)</a:t>
            </a:r>
            <a:r>
              <a:rPr lang="zh-CN" altLang="zh-CN" dirty="0"/>
              <a:t>结论是全文的结束部分，可与前言呼应，归纳总结，也可深化主旨，展望远景。</a:t>
            </a:r>
            <a:endParaRPr lang="zh-CN" altLang="zh-CN" dirty="0">
              <a:latin typeface="+mn-ea"/>
            </a:endParaRPr>
          </a:p>
        </p:txBody>
      </p:sp>
    </p:spTree>
    <p:extLst>
      <p:ext uri="{BB962C8B-B14F-4D97-AF65-F5344CB8AC3E}">
        <p14:creationId xmlns:p14="http://schemas.microsoft.com/office/powerpoint/2010/main" val="176611826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514350"/>
            <a:ext cx="6781800" cy="3600986"/>
          </a:xfrm>
          <a:prstGeom prst="rect">
            <a:avLst/>
          </a:prstGeom>
          <a:noFill/>
        </p:spPr>
        <p:txBody>
          <a:bodyPr wrap="square" lIns="0" tIns="0" rIns="0" bIns="0" rtlCol="0">
            <a:spAutoFit/>
          </a:bodyPr>
          <a:lstStyle/>
          <a:p>
            <a:pPr algn="just"/>
            <a:r>
              <a:rPr lang="zh-CN" altLang="zh-CN" sz="2000" b="1" dirty="0">
                <a:latin typeface="+mn-ea"/>
              </a:rPr>
              <a:t>四、涉外商情报告的写作要求</a:t>
            </a:r>
          </a:p>
          <a:p>
            <a:pPr algn="just"/>
            <a:r>
              <a:rPr lang="en-US" altLang="zh-CN" dirty="0">
                <a:solidFill>
                  <a:srgbClr val="1E829C"/>
                </a:solidFill>
                <a:latin typeface="+mn-ea"/>
              </a:rPr>
              <a:t>1.</a:t>
            </a:r>
            <a:r>
              <a:rPr lang="zh-CN" altLang="zh-CN" dirty="0">
                <a:solidFill>
                  <a:srgbClr val="1E829C"/>
                </a:solidFill>
                <a:latin typeface="+mn-ea"/>
              </a:rPr>
              <a:t>实事求是</a:t>
            </a:r>
          </a:p>
          <a:p>
            <a:pPr algn="just"/>
            <a:r>
              <a:rPr lang="zh-CN" altLang="zh-CN" dirty="0">
                <a:latin typeface="+mn-ea"/>
              </a:rPr>
              <a:t>涉外商情调研报告本着真实、科学的原则，从现实需要出发，运用多种方法，深入、广泛地对国内外商情进行详细、全面的调查。</a:t>
            </a:r>
            <a:endParaRPr lang="en-US" altLang="zh-CN" dirty="0">
              <a:latin typeface="+mn-ea"/>
            </a:endParaRPr>
          </a:p>
          <a:p>
            <a:pPr algn="just"/>
            <a:r>
              <a:rPr lang="en-US" altLang="zh-CN" dirty="0">
                <a:solidFill>
                  <a:srgbClr val="1E829C"/>
                </a:solidFill>
                <a:latin typeface="+mn-ea"/>
              </a:rPr>
              <a:t>2.</a:t>
            </a:r>
            <a:r>
              <a:rPr lang="zh-CN" altLang="zh-CN" dirty="0">
                <a:solidFill>
                  <a:srgbClr val="1E829C"/>
                </a:solidFill>
                <a:latin typeface="+mn-ea"/>
              </a:rPr>
              <a:t>精心选材</a:t>
            </a:r>
          </a:p>
          <a:p>
            <a:pPr algn="just"/>
            <a:r>
              <a:rPr lang="zh-CN" altLang="zh-CN" dirty="0">
                <a:latin typeface="+mn-ea"/>
              </a:rPr>
              <a:t>涉外商情涉及面广、内容繁多，在整理材料、拟写报告时除了应明确调研的目的，广泛掌握第一手资料外，还应注意从多方面拥有资料，围绕中心，科学地筛选出重要的、典型的、反映事物本质规律的材料。</a:t>
            </a:r>
          </a:p>
          <a:p>
            <a:pPr algn="just"/>
            <a:r>
              <a:rPr lang="en-US" altLang="zh-CN" dirty="0">
                <a:solidFill>
                  <a:srgbClr val="1E829C"/>
                </a:solidFill>
                <a:latin typeface="+mn-ea"/>
              </a:rPr>
              <a:t>3.</a:t>
            </a:r>
            <a:r>
              <a:rPr lang="zh-CN" altLang="zh-CN" dirty="0">
                <a:solidFill>
                  <a:srgbClr val="1E829C"/>
                </a:solidFill>
                <a:latin typeface="+mn-ea"/>
              </a:rPr>
              <a:t>表述周密</a:t>
            </a:r>
          </a:p>
          <a:p>
            <a:pPr algn="just"/>
            <a:r>
              <a:rPr lang="zh-CN" altLang="zh-CN" dirty="0">
                <a:latin typeface="+mn-ea"/>
              </a:rPr>
              <a:t>涉外商情调研报告不仅有事实的概括说明，而且有对事实的分析、推理，表达方式多用叙议结合，或夹叙夹议，要求分析推理合乎逻辑规律，语言表达准确、简洁、周密。</a:t>
            </a:r>
          </a:p>
        </p:txBody>
      </p:sp>
    </p:spTree>
    <p:extLst>
      <p:ext uri="{BB962C8B-B14F-4D97-AF65-F5344CB8AC3E}">
        <p14:creationId xmlns:p14="http://schemas.microsoft.com/office/powerpoint/2010/main" val="230936196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264344" y="1504950"/>
            <a:ext cx="1313727" cy="923330"/>
          </a:xfrm>
          <a:prstGeom prst="rect">
            <a:avLst/>
          </a:prstGeom>
        </p:spPr>
        <p:txBody>
          <a:bodyPr wrap="square">
            <a:spAutoFit/>
          </a:bodyPr>
          <a:lstStyle/>
          <a:p>
            <a:r>
              <a:rPr lang="en-US" altLang="zh-CN" sz="5400" dirty="0">
                <a:solidFill>
                  <a:schemeClr val="accent2"/>
                </a:solidFill>
                <a:latin typeface="站酷快乐体2016修订版" panose="02010600030101010101" pitchFamily="2" charset="-122"/>
                <a:ea typeface="站酷快乐体2016修订版" panose="02010600030101010101" pitchFamily="2" charset="-122"/>
              </a:rPr>
              <a:t>06</a:t>
            </a:r>
            <a:endParaRPr lang="zh-CN" altLang="en-US" sz="5400" dirty="0">
              <a:solidFill>
                <a:schemeClr val="accent2"/>
              </a:solidFill>
              <a:latin typeface="站酷快乐体2016修订版" panose="02010600030101010101" pitchFamily="2" charset="-122"/>
              <a:ea typeface="站酷快乐体2016修订版" panose="02010600030101010101" pitchFamily="2" charset="-122"/>
            </a:endParaRPr>
          </a:p>
        </p:txBody>
      </p:sp>
      <p:sp>
        <p:nvSpPr>
          <p:cNvPr id="29" name="文本框 32"/>
          <p:cNvSpPr txBox="1"/>
          <p:nvPr/>
        </p:nvSpPr>
        <p:spPr>
          <a:xfrm>
            <a:off x="2514600" y="2217807"/>
            <a:ext cx="4800600" cy="707886"/>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4148">
              <a:defRPr/>
            </a:pPr>
            <a:r>
              <a:rPr lang="zh-CN" altLang="en-US" sz="4000" kern="0" dirty="0">
                <a:solidFill>
                  <a:schemeClr val="accent1"/>
                </a:solidFill>
                <a:latin typeface="站酷快乐体2016修订版" panose="02010600030101010101" pitchFamily="2" charset="-122"/>
                <a:ea typeface="站酷快乐体2016修订版" panose="02010600030101010101" pitchFamily="2" charset="-122"/>
              </a:rPr>
              <a:t>商品经销与代理文书</a:t>
            </a:r>
          </a:p>
        </p:txBody>
      </p:sp>
    </p:spTree>
    <p:custDataLst>
      <p:tags r:id="rId1"/>
    </p:custDataLst>
    <p:extLst>
      <p:ext uri="{BB962C8B-B14F-4D97-AF65-F5344CB8AC3E}">
        <p14:creationId xmlns:p14="http://schemas.microsoft.com/office/powerpoint/2010/main" val="193222342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Effect transition="in" filter="randombar(horizontal)">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666750"/>
            <a:ext cx="6781800" cy="3323987"/>
          </a:xfrm>
          <a:prstGeom prst="rect">
            <a:avLst/>
          </a:prstGeom>
          <a:noFill/>
        </p:spPr>
        <p:txBody>
          <a:bodyPr wrap="square" lIns="0" tIns="0" rIns="0" bIns="0" rtlCol="0">
            <a:spAutoFit/>
          </a:bodyPr>
          <a:lstStyle/>
          <a:p>
            <a:pPr algn="just"/>
            <a:r>
              <a:rPr lang="zh-CN" altLang="zh-CN" sz="2000" b="1" dirty="0">
                <a:latin typeface="+mn-ea"/>
              </a:rPr>
              <a:t>一、商品经销和代理文书的概念</a:t>
            </a:r>
          </a:p>
          <a:p>
            <a:pPr algn="just"/>
            <a:r>
              <a:rPr lang="zh-CN" altLang="zh-CN" dirty="0">
                <a:latin typeface="+mn-ea"/>
              </a:rPr>
              <a:t>商品经销和代理文书是指出口企业</a:t>
            </a:r>
            <a:r>
              <a:rPr lang="en-US" altLang="zh-CN" dirty="0">
                <a:latin typeface="+mn-ea"/>
              </a:rPr>
              <a:t>(</a:t>
            </a:r>
            <a:r>
              <a:rPr lang="zh-CN" altLang="zh-CN" dirty="0">
                <a:latin typeface="+mn-ea"/>
              </a:rPr>
              <a:t>卖方</a:t>
            </a:r>
            <a:r>
              <a:rPr lang="en-US" altLang="zh-CN" dirty="0">
                <a:latin typeface="+mn-ea"/>
              </a:rPr>
              <a:t>) </a:t>
            </a:r>
            <a:r>
              <a:rPr lang="zh-CN" altLang="zh-CN" dirty="0">
                <a:latin typeface="+mn-ea"/>
              </a:rPr>
              <a:t>与经销商、代理商之间建立供销合作方式时，就双方的共同目标、权利、义务和业务关系、法律关系等进行协商而达成的书面协议。</a:t>
            </a:r>
          </a:p>
          <a:p>
            <a:pPr algn="just"/>
            <a:r>
              <a:rPr lang="zh-CN" altLang="zh-CN" dirty="0">
                <a:latin typeface="+mn-ea"/>
              </a:rPr>
              <a:t>商品经销和代理文书主要包括经销协议和代理协议两类。</a:t>
            </a:r>
          </a:p>
          <a:p>
            <a:pPr algn="just"/>
            <a:r>
              <a:rPr lang="zh-CN" altLang="zh-CN" dirty="0">
                <a:latin typeface="+mn-ea"/>
              </a:rPr>
              <a:t>国外经销商是指出口企业所指定的经销其商品的商家，出口企业给国外经销商在价格上提供一定优惠，在货源上提供保证，经销商与出口企业之间是买卖关系，经销商以自己的名义购买货物，再将货物卖出去。</a:t>
            </a:r>
          </a:p>
          <a:p>
            <a:pPr algn="just"/>
            <a:r>
              <a:rPr lang="zh-CN" altLang="zh-CN" dirty="0">
                <a:latin typeface="+mn-ea"/>
              </a:rPr>
              <a:t>国外代理商是指出口企业委任的，代为推销商品的商家，出口企业给国外代理商提供一定的佣金，代理商与出口企业之间是代理关系，代理商不拥有商品的所有权。</a:t>
            </a:r>
          </a:p>
        </p:txBody>
      </p:sp>
    </p:spTree>
    <p:extLst>
      <p:ext uri="{BB962C8B-B14F-4D97-AF65-F5344CB8AC3E}">
        <p14:creationId xmlns:p14="http://schemas.microsoft.com/office/powerpoint/2010/main" val="350103509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446365"/>
            <a:ext cx="6781800" cy="3877985"/>
          </a:xfrm>
          <a:prstGeom prst="rect">
            <a:avLst/>
          </a:prstGeom>
          <a:noFill/>
        </p:spPr>
        <p:txBody>
          <a:bodyPr wrap="square" lIns="0" tIns="0" rIns="0" bIns="0" rtlCol="0">
            <a:spAutoFit/>
          </a:bodyPr>
          <a:lstStyle/>
          <a:p>
            <a:pPr algn="just"/>
            <a:r>
              <a:rPr lang="zh-CN" altLang="zh-CN" sz="2000" b="1" dirty="0">
                <a:latin typeface="+mn-ea"/>
              </a:rPr>
              <a:t>二、商品经销和代理文书的作用</a:t>
            </a:r>
          </a:p>
          <a:p>
            <a:pPr algn="just"/>
            <a:r>
              <a:rPr lang="en-US" altLang="zh-CN" dirty="0">
                <a:latin typeface="+mn-ea"/>
              </a:rPr>
              <a:t>(1)</a:t>
            </a:r>
            <a:r>
              <a:rPr lang="zh-CN" altLang="zh-CN" dirty="0">
                <a:latin typeface="+mn-ea"/>
              </a:rPr>
              <a:t>有利于厂商开拓市场，扩大销售渠道。厂商通过授予经销商、代理商独家经销权和代理权，可以调动这些商家经营该类商品的积极性，充分利用其市场开拓能力、销售渠道和销售网络扩大销售，创造良好的经济效益。</a:t>
            </a:r>
          </a:p>
          <a:p>
            <a:pPr algn="just"/>
            <a:r>
              <a:rPr lang="en-US" altLang="zh-CN" dirty="0">
                <a:latin typeface="+mn-ea"/>
              </a:rPr>
              <a:t>(2)</a:t>
            </a:r>
            <a:r>
              <a:rPr lang="zh-CN" altLang="zh-CN" dirty="0">
                <a:latin typeface="+mn-ea"/>
              </a:rPr>
              <a:t>有利于完善售后服务。厂商可以通过经销商、代理商直接向用户提供必需的售后服务。这既方便了用户，又由于售后服务更便捷化，从而有利于提高企业声誉。</a:t>
            </a:r>
          </a:p>
          <a:p>
            <a:pPr algn="just"/>
            <a:r>
              <a:rPr lang="en-US" altLang="zh-CN" dirty="0">
                <a:latin typeface="+mn-ea"/>
              </a:rPr>
              <a:t>(3)</a:t>
            </a:r>
            <a:r>
              <a:rPr lang="zh-CN" altLang="zh-CN" dirty="0">
                <a:latin typeface="+mn-ea"/>
              </a:rPr>
              <a:t>有利于避免无序竞争。有了经销商和代理商，出口企业可以避免在同一时期、同一地区多家出售该厂家产品的混乱局面，能有效避免无序竞争，促进经济秩序的良性发展。</a:t>
            </a:r>
          </a:p>
          <a:p>
            <a:pPr algn="just"/>
            <a:r>
              <a:rPr lang="en-US" altLang="zh-CN" dirty="0">
                <a:latin typeface="+mn-ea"/>
              </a:rPr>
              <a:t>(4)</a:t>
            </a:r>
            <a:r>
              <a:rPr lang="zh-CN" altLang="zh-CN" dirty="0">
                <a:latin typeface="+mn-ea"/>
              </a:rPr>
              <a:t>有利于维护双方利益，稳定双方协作关系。经销和代理文书，确定了双方的权利和义务关系，为双方在互惠互利的前提下，更好地开展协作提供了法律保证。</a:t>
            </a:r>
          </a:p>
        </p:txBody>
      </p:sp>
    </p:spTree>
    <p:extLst>
      <p:ext uri="{BB962C8B-B14F-4D97-AF65-F5344CB8AC3E}">
        <p14:creationId xmlns:p14="http://schemas.microsoft.com/office/powerpoint/2010/main" val="37690346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514350"/>
            <a:ext cx="6781800" cy="3323987"/>
          </a:xfrm>
          <a:prstGeom prst="rect">
            <a:avLst/>
          </a:prstGeom>
          <a:noFill/>
        </p:spPr>
        <p:txBody>
          <a:bodyPr wrap="square" lIns="0" tIns="0" rIns="0" bIns="0" rtlCol="0">
            <a:spAutoFit/>
          </a:bodyPr>
          <a:lstStyle/>
          <a:p>
            <a:pPr algn="just"/>
            <a:r>
              <a:rPr lang="zh-CN" altLang="zh-CN" sz="2000" b="1" dirty="0"/>
              <a:t>三、商品经销和代理文书的种类</a:t>
            </a:r>
          </a:p>
          <a:p>
            <a:pPr algn="just"/>
            <a:r>
              <a:rPr lang="zh-CN" altLang="zh-CN" dirty="0"/>
              <a:t>商品经销和代理文书包括商品经销代理申请书、回复申请书与商品经销代理协议等。</a:t>
            </a:r>
          </a:p>
          <a:p>
            <a:pPr algn="just"/>
            <a:r>
              <a:rPr lang="zh-CN" altLang="zh-CN" dirty="0"/>
              <a:t>商品经销代理申请书的格式与一般的申请书相似，内容主要说明对商品的印象、评价，自己经销代理的条件，提出经销代理的申请。</a:t>
            </a:r>
          </a:p>
          <a:p>
            <a:pPr algn="just"/>
            <a:r>
              <a:rPr lang="zh-CN" altLang="zh-CN" dirty="0"/>
              <a:t>回复申请书主要答复对方的申请，说明是否同意对方的申请及同意的条件、要求等。</a:t>
            </a:r>
          </a:p>
          <a:p>
            <a:pPr algn="just"/>
            <a:r>
              <a:rPr lang="zh-CN" altLang="zh-CN" dirty="0"/>
              <a:t>商品经销代理协议的格式与涉外合同相似，内容重点在于规定经销代理的权限、义务与代理佣金条款等内容。代理的内容有的是委托人寻找买主、搞中介交易，有的是代委托人缔约。权限是规定是否授予总代理、独家代理商及约定商品的专营权。在协议中还要明确规定佣金率，以及佣金的计算方式、支付方法等。</a:t>
            </a:r>
          </a:p>
        </p:txBody>
      </p:sp>
    </p:spTree>
    <p:extLst>
      <p:ext uri="{BB962C8B-B14F-4D97-AF65-F5344CB8AC3E}">
        <p14:creationId xmlns:p14="http://schemas.microsoft.com/office/powerpoint/2010/main" val="94513479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361950"/>
            <a:ext cx="6781800" cy="3877985"/>
          </a:xfrm>
          <a:prstGeom prst="rect">
            <a:avLst/>
          </a:prstGeom>
          <a:noFill/>
        </p:spPr>
        <p:txBody>
          <a:bodyPr wrap="square" lIns="0" tIns="0" rIns="0" bIns="0" rtlCol="0">
            <a:spAutoFit/>
          </a:bodyPr>
          <a:lstStyle/>
          <a:p>
            <a:r>
              <a:rPr lang="zh-CN" altLang="zh-CN" sz="2000" b="1" dirty="0"/>
              <a:t>四、商品经销和代理文书的写作格式</a:t>
            </a:r>
          </a:p>
          <a:p>
            <a:r>
              <a:rPr lang="zh-CN" altLang="zh-CN" dirty="0"/>
              <a:t>商品经销和代理文书一般由标题、首部、正文和尾部</a:t>
            </a:r>
            <a:r>
              <a:rPr lang="en-US" altLang="zh-CN" dirty="0"/>
              <a:t>4</a:t>
            </a:r>
            <a:r>
              <a:rPr lang="zh-CN" altLang="zh-CN" dirty="0"/>
              <a:t>部分组成。</a:t>
            </a:r>
          </a:p>
          <a:p>
            <a:r>
              <a:rPr lang="en-US" altLang="zh-CN" dirty="0"/>
              <a:t>(1)</a:t>
            </a:r>
            <a:r>
              <a:rPr lang="zh-CN" altLang="zh-CN" dirty="0"/>
              <a:t>标题。标题写明协议书的性质，如“独家经销协议”“外商代理协议”。</a:t>
            </a:r>
          </a:p>
          <a:p>
            <a:r>
              <a:rPr lang="en-US" altLang="zh-CN" dirty="0"/>
              <a:t>(2)</a:t>
            </a:r>
            <a:r>
              <a:rPr lang="zh-CN" altLang="zh-CN" dirty="0"/>
              <a:t>首部。首部写明协议双方的单位名称、代表人姓名，说明签订协议的原则和目的。</a:t>
            </a:r>
          </a:p>
          <a:p>
            <a:r>
              <a:rPr lang="en-US" altLang="zh-CN" dirty="0"/>
              <a:t>(3)</a:t>
            </a:r>
            <a:r>
              <a:rPr lang="zh-CN" altLang="zh-CN" dirty="0"/>
              <a:t>正文。这是协议最重要的部分，要写明双方议定的具体内容，确定权利和义务。正文中应包括以下基本条款</a:t>
            </a:r>
            <a:r>
              <a:rPr lang="en-US" altLang="zh-CN" dirty="0"/>
              <a:t>: </a:t>
            </a:r>
            <a:r>
              <a:rPr lang="zh-CN" altLang="zh-CN" dirty="0"/>
              <a:t>标的、数量和质量、价款和酬金、履行的期限、地点及方式、违约责任。另外，根据当事人的具体要求，通过协商可增加相应条款，商品经销协议要写明价格和付款条件。 商品代理协议除写明价格和付款条件外，还要写明佣金。</a:t>
            </a:r>
          </a:p>
          <a:p>
            <a:r>
              <a:rPr lang="en-US" altLang="zh-CN" dirty="0"/>
              <a:t>(4)</a:t>
            </a:r>
            <a:r>
              <a:rPr lang="zh-CN" altLang="zh-CN" dirty="0"/>
              <a:t>尾部。写明协议的份数和保存方式，有附件的注明附件，最后写明双方单位的全称并签名盖章，下一行写上签订日期。</a:t>
            </a:r>
          </a:p>
        </p:txBody>
      </p:sp>
    </p:spTree>
    <p:extLst>
      <p:ext uri="{BB962C8B-B14F-4D97-AF65-F5344CB8AC3E}">
        <p14:creationId xmlns:p14="http://schemas.microsoft.com/office/powerpoint/2010/main" val="213002145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514350"/>
            <a:ext cx="6781800" cy="3600986"/>
          </a:xfrm>
          <a:prstGeom prst="rect">
            <a:avLst/>
          </a:prstGeom>
          <a:noFill/>
        </p:spPr>
        <p:txBody>
          <a:bodyPr wrap="square" lIns="0" tIns="0" rIns="0" bIns="0" rtlCol="0">
            <a:spAutoFit/>
          </a:bodyPr>
          <a:lstStyle/>
          <a:p>
            <a:pPr algn="just"/>
            <a:r>
              <a:rPr lang="zh-CN" altLang="zh-CN" sz="2000" b="1" dirty="0">
                <a:latin typeface="+mn-ea"/>
              </a:rPr>
              <a:t>五、商品经销和代理文书的写作要求</a:t>
            </a:r>
          </a:p>
          <a:p>
            <a:pPr algn="just"/>
            <a:r>
              <a:rPr lang="en-US" altLang="zh-CN" dirty="0">
                <a:solidFill>
                  <a:srgbClr val="1E829C"/>
                </a:solidFill>
                <a:latin typeface="+mn-ea"/>
              </a:rPr>
              <a:t>1.</a:t>
            </a:r>
            <a:r>
              <a:rPr lang="zh-CN" altLang="zh-CN" dirty="0">
                <a:solidFill>
                  <a:srgbClr val="1E829C"/>
                </a:solidFill>
                <a:latin typeface="+mn-ea"/>
              </a:rPr>
              <a:t>平等互惠</a:t>
            </a:r>
          </a:p>
          <a:p>
            <a:pPr algn="just"/>
            <a:r>
              <a:rPr lang="zh-CN" altLang="zh-CN" dirty="0">
                <a:latin typeface="+mn-ea"/>
              </a:rPr>
              <a:t>与合同一样，代理文书中的条件、要求应本着平等协商、互惠互利的原则，避免过分突出某一方的利益而损坏另一方的利益，或委曲求全，近于讨好，或只讲义务，不讲权益等不平等的内容出现。</a:t>
            </a:r>
          </a:p>
          <a:p>
            <a:pPr algn="just"/>
            <a:r>
              <a:rPr lang="en-US" altLang="zh-CN" dirty="0">
                <a:solidFill>
                  <a:srgbClr val="1E829C"/>
                </a:solidFill>
                <a:latin typeface="+mn-ea"/>
              </a:rPr>
              <a:t>2.</a:t>
            </a:r>
            <a:r>
              <a:rPr lang="zh-CN" altLang="zh-CN" dirty="0">
                <a:solidFill>
                  <a:srgbClr val="1E829C"/>
                </a:solidFill>
                <a:latin typeface="+mn-ea"/>
              </a:rPr>
              <a:t>明确具体</a:t>
            </a:r>
          </a:p>
          <a:p>
            <a:pPr algn="just"/>
            <a:r>
              <a:rPr lang="zh-CN" altLang="zh-CN" dirty="0">
                <a:latin typeface="+mn-ea"/>
              </a:rPr>
              <a:t>无论是提出申请、答复申请或是签订协议，内容均要明确具体，不能模棱两可，似是而非。文中涉及的商品名称、规格、数量、质量等，以及经销的权限、时限、地区、费用等都必须规定明确、具体，避免不必要的纠纷。</a:t>
            </a:r>
          </a:p>
          <a:p>
            <a:pPr algn="just"/>
            <a:r>
              <a:rPr lang="en-US" altLang="zh-CN" dirty="0">
                <a:solidFill>
                  <a:srgbClr val="1E829C"/>
                </a:solidFill>
                <a:latin typeface="+mn-ea"/>
              </a:rPr>
              <a:t>3.</a:t>
            </a:r>
            <a:r>
              <a:rPr lang="zh-CN" altLang="zh-CN" dirty="0">
                <a:solidFill>
                  <a:srgbClr val="1E829C"/>
                </a:solidFill>
                <a:latin typeface="+mn-ea"/>
              </a:rPr>
              <a:t>诚恳得体</a:t>
            </a:r>
          </a:p>
          <a:p>
            <a:pPr algn="just"/>
            <a:r>
              <a:rPr lang="zh-CN" altLang="zh-CN" dirty="0">
                <a:latin typeface="+mn-ea"/>
              </a:rPr>
              <a:t>提出申请或回复申请均要诚恳有礼，不管交易成败与否，双方都应礼尚往来，坦诚以待，不可盛气凌人或唯唯诺诺。</a:t>
            </a:r>
          </a:p>
        </p:txBody>
      </p:sp>
    </p:spTree>
    <p:extLst>
      <p:ext uri="{BB962C8B-B14F-4D97-AF65-F5344CB8AC3E}">
        <p14:creationId xmlns:p14="http://schemas.microsoft.com/office/powerpoint/2010/main" val="402606802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54000" y="387757"/>
            <a:ext cx="8712200" cy="4755743"/>
          </a:xfrm>
          <a:prstGeom prst="rect">
            <a:avLst/>
          </a:prstGeom>
        </p:spPr>
      </p:pic>
      <p:sp>
        <p:nvSpPr>
          <p:cNvPr id="11" name="矩形 10"/>
          <p:cNvSpPr/>
          <p:nvPr/>
        </p:nvSpPr>
        <p:spPr>
          <a:xfrm>
            <a:off x="2032000" y="1253068"/>
            <a:ext cx="5698067" cy="2497666"/>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259"/>
          <p:cNvSpPr>
            <a:spLocks noChangeArrowheads="1"/>
          </p:cNvSpPr>
          <p:nvPr/>
        </p:nvSpPr>
        <p:spPr bwMode="auto">
          <a:xfrm>
            <a:off x="2590800" y="2185380"/>
            <a:ext cx="4800600"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400" cap="all" spc="300" dirty="0">
                <a:solidFill>
                  <a:schemeClr val="accent1"/>
                </a:solidFill>
                <a:latin typeface="站酷快乐体2016修订版" panose="02010600030101010101" pitchFamily="2" charset="-122"/>
                <a:ea typeface="站酷快乐体2016修订版" panose="02010600030101010101" pitchFamily="2" charset="-122"/>
                <a:cs typeface="Arial" panose="020B0604020202020204" pitchFamily="34" charset="0"/>
              </a:rPr>
              <a:t>感 谢 观 看</a:t>
            </a:r>
          </a:p>
        </p:txBody>
      </p:sp>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07018" y="0"/>
            <a:ext cx="1140594" cy="5143500"/>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39715" y="3022997"/>
            <a:ext cx="1638570" cy="1188140"/>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68560" y="373347"/>
            <a:ext cx="872879" cy="924706"/>
          </a:xfrm>
          <a:prstGeom prst="rect">
            <a:avLst/>
          </a:prstGeom>
        </p:spPr>
      </p:pic>
      <p:grpSp>
        <p:nvGrpSpPr>
          <p:cNvPr id="25" name="组合 24"/>
          <p:cNvGrpSpPr/>
          <p:nvPr/>
        </p:nvGrpSpPr>
        <p:grpSpPr>
          <a:xfrm>
            <a:off x="3677743" y="1631693"/>
            <a:ext cx="2646857" cy="632280"/>
            <a:chOff x="3649078" y="1556771"/>
            <a:chExt cx="2646857" cy="632280"/>
          </a:xfrm>
        </p:grpSpPr>
        <p:sp>
          <p:nvSpPr>
            <p:cNvPr id="24" name="任意多边形 23"/>
            <p:cNvSpPr/>
            <p:nvPr/>
          </p:nvSpPr>
          <p:spPr>
            <a:xfrm>
              <a:off x="3649078" y="2014752"/>
              <a:ext cx="2161381" cy="153653"/>
            </a:xfrm>
            <a:custGeom>
              <a:avLst/>
              <a:gdLst>
                <a:gd name="connsiteX0" fmla="*/ 0 w 2937934"/>
                <a:gd name="connsiteY0" fmla="*/ 23946 h 178330"/>
                <a:gd name="connsiteX1" fmla="*/ 1938867 w 2937934"/>
                <a:gd name="connsiteY1" fmla="*/ 100146 h 178330"/>
                <a:gd name="connsiteX2" fmla="*/ 1540934 w 2937934"/>
                <a:gd name="connsiteY2" fmla="*/ 176346 h 178330"/>
                <a:gd name="connsiteX3" fmla="*/ 1828800 w 2937934"/>
                <a:gd name="connsiteY3" fmla="*/ 15479 h 178330"/>
                <a:gd name="connsiteX4" fmla="*/ 2937934 w 2937934"/>
                <a:gd name="connsiteY4" fmla="*/ 15479 h 17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7934" h="178330">
                  <a:moveTo>
                    <a:pt x="0" y="23946"/>
                  </a:moveTo>
                  <a:lnTo>
                    <a:pt x="1938867" y="100146"/>
                  </a:lnTo>
                  <a:cubicBezTo>
                    <a:pt x="2195689" y="125546"/>
                    <a:pt x="1559278" y="190457"/>
                    <a:pt x="1540934" y="176346"/>
                  </a:cubicBezTo>
                  <a:cubicBezTo>
                    <a:pt x="1522590" y="162235"/>
                    <a:pt x="1595967" y="42290"/>
                    <a:pt x="1828800" y="15479"/>
                  </a:cubicBezTo>
                  <a:cubicBezTo>
                    <a:pt x="2061633" y="-11332"/>
                    <a:pt x="2499783" y="2073"/>
                    <a:pt x="2937934" y="15479"/>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555024">
              <a:off x="5769367" y="1556771"/>
              <a:ext cx="526568" cy="632280"/>
            </a:xfrm>
            <a:prstGeom prst="rect">
              <a:avLst/>
            </a:prstGeom>
          </p:spPr>
        </p:pic>
      </p:grpSp>
    </p:spTree>
    <p:extLst>
      <p:ext uri="{BB962C8B-B14F-4D97-AF65-F5344CB8AC3E}">
        <p14:creationId xmlns:p14="http://schemas.microsoft.com/office/powerpoint/2010/main" val="258305700"/>
      </p:ext>
    </p:extLst>
  </p:cSld>
  <p:clrMapOvr>
    <a:masterClrMapping/>
  </p:clrMapOvr>
  <mc:AlternateContent xmlns:mc="http://schemas.openxmlformats.org/markup-compatibility/2006" xmlns:p14="http://schemas.microsoft.com/office/powerpoint/2010/main">
    <mc:Choice Requires="p14">
      <p:transition spd="slow" p14:dur="1250" advTm="9000">
        <p14:switch dir="r"/>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par>
                                <p:cTn id="22" presetID="53" presetClass="entr" presetSubtype="1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2000"/>
                            </p:stCondLst>
                            <p:childTnLst>
                              <p:par>
                                <p:cTn id="32" presetID="52" presetClass="entr" presetSubtype="0" fill="hold" grpId="0" nodeType="afterEffect">
                                  <p:stCondLst>
                                    <p:cond delay="0"/>
                                  </p:stCondLst>
                                  <p:iterate type="lt">
                                    <p:tmPct val="10000"/>
                                  </p:iterate>
                                  <p:childTnLst>
                                    <p:set>
                                      <p:cBhvr>
                                        <p:cTn id="33" dur="1" fill="hold">
                                          <p:stCondLst>
                                            <p:cond delay="0"/>
                                          </p:stCondLst>
                                        </p:cTn>
                                        <p:tgtEl>
                                          <p:spTgt spid="9"/>
                                        </p:tgtEl>
                                        <p:attrNameLst>
                                          <p:attrName>style.visibility</p:attrName>
                                        </p:attrNameLst>
                                      </p:cBhvr>
                                      <p:to>
                                        <p:strVal val="visible"/>
                                      </p:to>
                                    </p:set>
                                    <p:animScale>
                                      <p:cBhvr>
                                        <p:cTn id="3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9"/>
                                        </p:tgtEl>
                                        <p:attrNameLst>
                                          <p:attrName>ppt_x</p:attrName>
                                          <p:attrName>ppt_y</p:attrName>
                                        </p:attrNameLst>
                                      </p:cBhvr>
                                    </p:animMotion>
                                    <p:animEffect transition="in" filter="fade">
                                      <p:cBhvr>
                                        <p:cTn id="3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2ADB108-2F67-4B4E-A97E-19ABB6FAC58E"/>
  <p:tag name="ISPRING_SCORM_RATE_SLIDES" val="1"/>
  <p:tag name="ISPRINGONLINEFOLDERID" val="0"/>
  <p:tag name="ISPRINGONLINEFOLDERPATH" val="Content List"/>
  <p:tag name="ISPRINGCLOUDFOLDERID" val="0"/>
  <p:tag name="ISPRINGCLOUDFOLDERPATH" val="Repository"/>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PRESENTATION_TITLE" val="1"/>
  <p:tag name="ISPRING_SCORM_RATE_QUIZZES" val="0"/>
  <p:tag name="ISPRING_SCORM_PASSING_SCORE" val="100.000000"/>
  <p:tag name="ISPRING_SCORM_ENDPOINT" val="&lt;endpoint&gt;&lt;enable&gt;0&lt;/enable&gt;&lt;lrs&gt;http://&lt;/lrs&gt;&lt;auth&gt;0&lt;/auth&gt;&lt;login&gt;&lt;/login&gt;&lt;password&gt;&lt;/password&gt;&lt;key&gt;&lt;/key&gt;&lt;name&gt;&lt;/name&gt;&lt;email&gt;&lt;/email&gt;&lt;/endpoint&gt;&#10;"/>
  <p:tag name="ISPRING_OUTPUT_FOLDER" val="F:\我图VIP设计PPT上传\10月份上传文件\295"/>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heme/theme1.xml><?xml version="1.0" encoding="utf-8"?>
<a:theme xmlns:a="http://schemas.openxmlformats.org/drawingml/2006/main" name="Office 主题">
  <a:themeElements>
    <a:clrScheme name="自定义 31">
      <a:dk1>
        <a:srgbClr val="000000"/>
      </a:dk1>
      <a:lt1>
        <a:srgbClr val="FFFFFF"/>
      </a:lt1>
      <a:dk2>
        <a:srgbClr val="000000"/>
      </a:dk2>
      <a:lt2>
        <a:srgbClr val="FFFFFF"/>
      </a:lt2>
      <a:accent1>
        <a:srgbClr val="55BBC5"/>
      </a:accent1>
      <a:accent2>
        <a:srgbClr val="FBB505"/>
      </a:accent2>
      <a:accent3>
        <a:srgbClr val="55BBC5"/>
      </a:accent3>
      <a:accent4>
        <a:srgbClr val="FBB505"/>
      </a:accent4>
      <a:accent5>
        <a:srgbClr val="55BBC5"/>
      </a:accent5>
      <a:accent6>
        <a:srgbClr val="FBB505"/>
      </a:accent6>
      <a:hlink>
        <a:srgbClr val="55BBC5"/>
      </a:hlink>
      <a:folHlink>
        <a:srgbClr val="FBB505"/>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3923</Words>
  <Application>Microsoft Office PowerPoint</Application>
  <PresentationFormat>全屏显示(16:9)</PresentationFormat>
  <Paragraphs>180</Paragraphs>
  <Slides>35</Slides>
  <Notes>35</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35</vt:i4>
      </vt:variant>
    </vt:vector>
  </HeadingPairs>
  <TitlesOfParts>
    <vt:vector size="41" baseType="lpstr">
      <vt:lpstr>微软雅黑</vt:lpstr>
      <vt:lpstr>站酷快乐体2016修订版</vt:lpstr>
      <vt:lpstr>Arial</vt:lpstr>
      <vt:lpstr>Arial Black</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2019-05-07T02:53:43Z</dcterms:created>
  <dcterms:modified xsi:type="dcterms:W3CDTF">2020-03-15T07:13:56Z</dcterms:modified>
</cp:coreProperties>
</file>