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notesMasterIdLst>
    <p:notesMasterId r:id="rId29"/>
  </p:notesMasterIdLst>
  <p:sldIdLst>
    <p:sldId id="393" r:id="rId2"/>
    <p:sldId id="469" r:id="rId3"/>
    <p:sldId id="549" r:id="rId4"/>
    <p:sldId id="567" r:id="rId5"/>
    <p:sldId id="669" r:id="rId6"/>
    <p:sldId id="614" r:id="rId7"/>
    <p:sldId id="568" r:id="rId8"/>
    <p:sldId id="569" r:id="rId9"/>
    <p:sldId id="570" r:id="rId10"/>
    <p:sldId id="571" r:id="rId11"/>
    <p:sldId id="670" r:id="rId12"/>
    <p:sldId id="671" r:id="rId13"/>
    <p:sldId id="615" r:id="rId14"/>
    <p:sldId id="572" r:id="rId15"/>
    <p:sldId id="573" r:id="rId16"/>
    <p:sldId id="575" r:id="rId17"/>
    <p:sldId id="576" r:id="rId18"/>
    <p:sldId id="577" r:id="rId19"/>
    <p:sldId id="578" r:id="rId20"/>
    <p:sldId id="579" r:id="rId21"/>
    <p:sldId id="616" r:id="rId22"/>
    <p:sldId id="581" r:id="rId23"/>
    <p:sldId id="582" r:id="rId24"/>
    <p:sldId id="583" r:id="rId25"/>
    <p:sldId id="617" r:id="rId26"/>
    <p:sldId id="672" r:id="rId27"/>
    <p:sldId id="566" r:id="rId28"/>
  </p:sldIdLst>
  <p:sldSz cx="9144000" cy="5143500" type="screen16x9"/>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829C"/>
    <a:srgbClr val="FFFFFF"/>
    <a:srgbClr val="FCFCFA"/>
    <a:srgbClr val="F4F5EE"/>
    <a:srgbClr val="55BBC5"/>
    <a:srgbClr val="F4FAFE"/>
    <a:srgbClr val="EAF7FE"/>
    <a:srgbClr val="E2F4FA"/>
    <a:srgbClr val="F09073"/>
    <a:srgbClr val="703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700" autoAdjust="0"/>
  </p:normalViewPr>
  <p:slideViewPr>
    <p:cSldViewPr>
      <p:cViewPr varScale="1">
        <p:scale>
          <a:sx n="77" d="100"/>
          <a:sy n="77" d="100"/>
        </p:scale>
        <p:origin x="72" y="317"/>
      </p:cViewPr>
      <p:guideLst>
        <p:guide orient="horz" pos="1620"/>
        <p:guide pos="2880"/>
      </p:guideLst>
    </p:cSldViewPr>
  </p:slideViewPr>
  <p:outlineViewPr>
    <p:cViewPr>
      <p:scale>
        <a:sx n="33" d="100"/>
        <a:sy n="33" d="100"/>
      </p:scale>
      <p:origin x="0" y="-5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pPr/>
              <a:t>3/15/2020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pPr/>
              <a:t>‹#›</a:t>
            </a:fld>
            <a:endParaRPr lang="en-US"/>
          </a:p>
        </p:txBody>
      </p:sp>
    </p:spTree>
    <p:extLst>
      <p:ext uri="{BB962C8B-B14F-4D97-AF65-F5344CB8AC3E}">
        <p14:creationId xmlns:p14="http://schemas.microsoft.com/office/powerpoint/2010/main" val="361413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29002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229016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268887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69712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032418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6</a:t>
            </a:fld>
            <a:endParaRPr lang="zh-CN" altLang="en-US">
              <a:latin typeface="Calibri" panose="020F0502020204030204" pitchFamily="34" charset="0"/>
            </a:endParaRPr>
          </a:p>
        </p:txBody>
      </p:sp>
    </p:spTree>
    <p:extLst>
      <p:ext uri="{BB962C8B-B14F-4D97-AF65-F5344CB8AC3E}">
        <p14:creationId xmlns:p14="http://schemas.microsoft.com/office/powerpoint/2010/main" val="3330539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941892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22329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782428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27375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653918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086532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13</a:t>
            </a:fld>
            <a:endParaRPr lang="zh-CN" altLang="en-US">
              <a:latin typeface="Calibri" panose="020F0502020204030204" pitchFamily="34" charset="0"/>
            </a:endParaRPr>
          </a:p>
        </p:txBody>
      </p:sp>
    </p:spTree>
    <p:extLst>
      <p:ext uri="{BB962C8B-B14F-4D97-AF65-F5344CB8AC3E}">
        <p14:creationId xmlns:p14="http://schemas.microsoft.com/office/powerpoint/2010/main" val="3615097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286369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351408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682126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342328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867375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6454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337929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21</a:t>
            </a:fld>
            <a:endParaRPr lang="zh-CN" altLang="en-US">
              <a:latin typeface="Calibri" panose="020F0502020204030204" pitchFamily="34" charset="0"/>
            </a:endParaRPr>
          </a:p>
        </p:txBody>
      </p:sp>
    </p:spTree>
    <p:extLst>
      <p:ext uri="{BB962C8B-B14F-4D97-AF65-F5344CB8AC3E}">
        <p14:creationId xmlns:p14="http://schemas.microsoft.com/office/powerpoint/2010/main" val="629910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865581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70501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1933083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161662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764568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27</a:t>
            </a:fld>
            <a:endParaRPr lang="zh-CN" altLang="en-US"/>
          </a:p>
        </p:txBody>
      </p:sp>
    </p:spTree>
    <p:extLst>
      <p:ext uri="{BB962C8B-B14F-4D97-AF65-F5344CB8AC3E}">
        <p14:creationId xmlns:p14="http://schemas.microsoft.com/office/powerpoint/2010/main" val="2162944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accent1"/>
        </a:solidFill>
        <a:effectLst/>
      </p:bgPr>
    </p:bg>
    <p:spTree>
      <p:nvGrpSpPr>
        <p:cNvPr id="1" name=""/>
        <p:cNvGrpSpPr/>
        <p:nvPr/>
      </p:nvGrpSpPr>
      <p:grpSpPr>
        <a:xfrm>
          <a:off x="0" y="0"/>
          <a:ext cx="0" cy="0"/>
          <a:chOff x="0" y="0"/>
          <a:chExt cx="0" cy="0"/>
        </a:xfrm>
      </p:grpSpPr>
      <p:grpSp>
        <p:nvGrpSpPr>
          <p:cNvPr id="12" name="组合 11"/>
          <p:cNvGrpSpPr/>
          <p:nvPr userDrawn="1"/>
        </p:nvGrpSpPr>
        <p:grpSpPr>
          <a:xfrm>
            <a:off x="0" y="0"/>
            <a:ext cx="9205356" cy="5143500"/>
            <a:chOff x="0" y="0"/>
            <a:chExt cx="9205356" cy="5143500"/>
          </a:xfrm>
        </p:grpSpPr>
        <p:sp>
          <p:nvSpPr>
            <p:cNvPr id="11" name="矩形 10"/>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152400" y="100680"/>
              <a:ext cx="9052956" cy="4991467"/>
              <a:chOff x="152400" y="100680"/>
              <a:chExt cx="9052956" cy="4991467"/>
            </a:xfrm>
          </p:grpSpPr>
          <p:sp>
            <p:nvSpPr>
              <p:cNvPr id="4" name="矩形 3"/>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2" name="组合 1"/>
              <p:cNvGrpSpPr/>
              <p:nvPr userDrawn="1"/>
            </p:nvGrpSpPr>
            <p:grpSpPr>
              <a:xfrm>
                <a:off x="195471" y="4128820"/>
                <a:ext cx="1814393" cy="963327"/>
                <a:chOff x="195471" y="4128820"/>
                <a:chExt cx="1814393" cy="963327"/>
              </a:xfrm>
            </p:grpSpPr>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6906642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30833123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8522703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7440270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9675993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925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accent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7" name="矩形 6"/>
          <p:cNvSpPr/>
          <p:nvPr userDrawn="1"/>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71600" y="3028950"/>
            <a:ext cx="1638570" cy="1188140"/>
          </a:xfrm>
          <a:prstGeom prst="rect">
            <a:avLst/>
          </a:prstGeom>
        </p:spPr>
      </p:pic>
      <p:pic>
        <p:nvPicPr>
          <p:cNvPr id="10" name="图片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spTree>
    <p:extLst>
      <p:ext uri="{BB962C8B-B14F-4D97-AF65-F5344CB8AC3E}">
        <p14:creationId xmlns:p14="http://schemas.microsoft.com/office/powerpoint/2010/main" val="33602949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86195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8248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6477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5257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83443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t>2020/3/15</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420558747"/>
      </p:ext>
    </p:extLst>
  </p:cSld>
  <p:clrMap bg1="lt1" tx1="dk1" bg2="lt2" tx2="dk2" accent1="accent1" accent2="accent2" accent3="accent3" accent4="accent4" accent5="accent5" accent6="accent6" hlink="hlink" folHlink="folHlink"/>
  <p:sldLayoutIdLst>
    <p:sldLayoutId id="2147483676" r:id="rId1"/>
    <p:sldLayoutId id="2147483730" r:id="rId2"/>
    <p:sldLayoutId id="2147483731" r:id="rId3"/>
    <p:sldLayoutId id="2147483732" r:id="rId4"/>
    <p:sldLayoutId id="2147483733" r:id="rId5"/>
    <p:sldLayoutId id="2147483703" r:id="rId6"/>
    <p:sldLayoutId id="2147483739" r:id="rId7"/>
    <p:sldLayoutId id="2147483734" r:id="rId8"/>
    <p:sldLayoutId id="2147483735" r:id="rId9"/>
    <p:sldLayoutId id="2147483736" r:id="rId10"/>
    <p:sldLayoutId id="2147483737" r:id="rId11"/>
    <p:sldLayoutId id="214748374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5BBC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11240" y="1165471"/>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514600" y="2266950"/>
            <a:ext cx="4800600"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尊古循今，知礼有节</a:t>
            </a: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7800" y="285750"/>
            <a:ext cx="872879" cy="924706"/>
          </a:xfrm>
          <a:prstGeom prst="rect">
            <a:avLst/>
          </a:prstGeom>
        </p:spPr>
      </p:pic>
      <p:sp>
        <p:nvSpPr>
          <p:cNvPr id="15" name="矩形 14"/>
          <p:cNvSpPr/>
          <p:nvPr/>
        </p:nvSpPr>
        <p:spPr>
          <a:xfrm>
            <a:off x="4191000" y="1573495"/>
            <a:ext cx="1905000" cy="523220"/>
          </a:xfrm>
          <a:prstGeom prst="rect">
            <a:avLst/>
          </a:prstGeom>
        </p:spPr>
        <p:txBody>
          <a:bodyPr wrap="square">
            <a:spAutoFit/>
          </a:bodyPr>
          <a:lstStyle/>
          <a:p>
            <a:pPr algn="just"/>
            <a:r>
              <a:rPr lang="zh-CN" altLang="en-US" sz="2800" dirty="0">
                <a:solidFill>
                  <a:schemeClr val="accent2"/>
                </a:solidFill>
                <a:latin typeface="站酷快乐体2016修订版" panose="02010600030101010101" pitchFamily="2" charset="-122"/>
                <a:ea typeface="站酷快乐体2016修订版" panose="02010600030101010101" pitchFamily="2" charset="-122"/>
              </a:rPr>
              <a:t>礼仪篇</a:t>
            </a:r>
          </a:p>
        </p:txBody>
      </p:sp>
      <p:grpSp>
        <p:nvGrpSpPr>
          <p:cNvPr id="25" name="组合 24"/>
          <p:cNvGrpSpPr/>
          <p:nvPr/>
        </p:nvGrpSpPr>
        <p:grpSpPr>
          <a:xfrm>
            <a:off x="3601543" y="15554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pic>
        <p:nvPicPr>
          <p:cNvPr id="26" name="pd-5b7683f20848315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89817" y="5215863"/>
            <a:ext cx="609600" cy="609600"/>
          </a:xfrm>
          <a:prstGeom prst="rect">
            <a:avLst/>
          </a:prstGeom>
        </p:spPr>
      </p:pic>
    </p:spTree>
    <p:extLst>
      <p:ext uri="{BB962C8B-B14F-4D97-AF65-F5344CB8AC3E}">
        <p14:creationId xmlns:p14="http://schemas.microsoft.com/office/powerpoint/2010/main" val="23479035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
                                        </p:tgtEl>
                                      </p:cBhvr>
                                    </p:cmd>
                                  </p:childTnLst>
                                </p:cTn>
                              </p:par>
                              <p:par>
                                <p:cTn id="7" presetID="2" presetClass="entr" presetSubtype="2"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by="(-#ppt_w*2)" calcmode="lin" valueType="num">
                                      <p:cBhvr rctx="PPT">
                                        <p:cTn id="35" dur="250" autoRev="1" fill="hold">
                                          <p:stCondLst>
                                            <p:cond delay="0"/>
                                          </p:stCondLst>
                                        </p:cTn>
                                        <p:tgtEl>
                                          <p:spTgt spid="15"/>
                                        </p:tgtEl>
                                        <p:attrNameLst>
                                          <p:attrName>ppt_w</p:attrName>
                                        </p:attrNameLst>
                                      </p:cBhvr>
                                    </p:anim>
                                    <p:anim by="(#ppt_w*0.50)" calcmode="lin" valueType="num">
                                      <p:cBhvr>
                                        <p:cTn id="36" dur="250" decel="50000" autoRev="1" fill="hold">
                                          <p:stCondLst>
                                            <p:cond delay="0"/>
                                          </p:stCondLst>
                                        </p:cTn>
                                        <p:tgtEl>
                                          <p:spTgt spid="15"/>
                                        </p:tgtEl>
                                        <p:attrNameLst>
                                          <p:attrName>ppt_x</p:attrName>
                                        </p:attrNameLst>
                                      </p:cBhvr>
                                    </p:anim>
                                    <p:anim from="(-#ppt_h/2)" to="(#ppt_y)" calcmode="lin" valueType="num">
                                      <p:cBhvr>
                                        <p:cTn id="37" dur="500" fill="hold">
                                          <p:stCondLst>
                                            <p:cond delay="0"/>
                                          </p:stCondLst>
                                        </p:cTn>
                                        <p:tgtEl>
                                          <p:spTgt spid="15"/>
                                        </p:tgtEl>
                                        <p:attrNameLst>
                                          <p:attrName>ppt_y</p:attrName>
                                        </p:attrNameLst>
                                      </p:cBhvr>
                                    </p:anim>
                                    <p:animRot by="21600000">
                                      <p:cBhvr>
                                        <p:cTn id="38" dur="500" fill="hold">
                                          <p:stCondLst>
                                            <p:cond delay="0"/>
                                          </p:stCondLst>
                                        </p:cTn>
                                        <p:tgtEl>
                                          <p:spTgt spid="15"/>
                                        </p:tgtEl>
                                        <p:attrNameLst>
                                          <p:attrName>r</p:attrName>
                                        </p:attrNameLst>
                                      </p:cBhvr>
                                    </p:animRot>
                                  </p:childTnLst>
                                </p:cTn>
                              </p:par>
                            </p:childTnLst>
                          </p:cTn>
                        </p:par>
                        <p:par>
                          <p:cTn id="39" fill="hold">
                            <p:stCondLst>
                              <p:cond delay="2100"/>
                            </p:stCondLst>
                            <p:childTnLst>
                              <p:par>
                                <p:cTn id="40" presetID="52" presetClass="entr" presetSubtype="0"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Scale>
                                      <p:cBhvr>
                                        <p:cTn id="4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9"/>
                                        </p:tgtEl>
                                        <p:attrNameLst>
                                          <p:attrName>ppt_x</p:attrName>
                                          <p:attrName>ppt_y</p:attrName>
                                        </p:attrNameLst>
                                      </p:cBhvr>
                                    </p:animMotion>
                                    <p:animEffect transition="in" filter="fade">
                                      <p:cBhvr>
                                        <p:cTn id="4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26"/>
                </p:tgtEl>
              </p:cMediaNode>
            </p:audio>
          </p:childTnLst>
        </p:cTn>
      </p:par>
    </p:tnLst>
    <p:bldLst>
      <p:bldP spid="11" grpId="0" animBg="1"/>
      <p:bldP spid="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01</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819400" y="2217807"/>
            <a:ext cx="38862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礼仪应用文概述</a:t>
            </a:r>
          </a:p>
        </p:txBody>
      </p:sp>
    </p:spTree>
    <p:custDataLst>
      <p:tags r:id="rId1"/>
    </p:custDataLst>
    <p:extLst>
      <p:ext uri="{BB962C8B-B14F-4D97-AF65-F5344CB8AC3E}">
        <p14:creationId xmlns:p14="http://schemas.microsoft.com/office/powerpoint/2010/main" val="2878257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155978"/>
            <a:ext cx="6781800" cy="1415772"/>
          </a:xfrm>
          <a:prstGeom prst="rect">
            <a:avLst/>
          </a:prstGeom>
          <a:noFill/>
        </p:spPr>
        <p:txBody>
          <a:bodyPr wrap="square" lIns="0" tIns="0" rIns="0" bIns="0" rtlCol="0">
            <a:spAutoFit/>
          </a:bodyPr>
          <a:lstStyle/>
          <a:p>
            <a:pPr algn="just"/>
            <a:r>
              <a:rPr lang="zh-CN" altLang="zh-CN" sz="2000" b="1" dirty="0"/>
              <a:t>一、礼仪应用文的概念</a:t>
            </a:r>
          </a:p>
          <a:p>
            <a:pPr algn="just"/>
            <a:r>
              <a:rPr lang="zh-CN" altLang="zh-CN" dirty="0"/>
              <a:t>礼仪应用文是指国家机关、企事业单位、社会团体或个人之间用于礼仪交往活动的应用文。它有助于调整、改善和发展单位与单位之间、单位与个人之间、个人与个人之间的相互关系。礼仪应用文包括欢迎词、欢送词、开幕词、祝词等。</a:t>
            </a:r>
          </a:p>
        </p:txBody>
      </p:sp>
    </p:spTree>
    <p:extLst>
      <p:ext uri="{BB962C8B-B14F-4D97-AF65-F5344CB8AC3E}">
        <p14:creationId xmlns:p14="http://schemas.microsoft.com/office/powerpoint/2010/main" val="11298001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066800" y="716161"/>
            <a:ext cx="7010400" cy="2800767"/>
          </a:xfrm>
          <a:prstGeom prst="rect">
            <a:avLst/>
          </a:prstGeom>
          <a:noFill/>
        </p:spPr>
        <p:txBody>
          <a:bodyPr wrap="square" lIns="0" tIns="0" rIns="0" bIns="0" rtlCol="0">
            <a:spAutoFit/>
          </a:bodyPr>
          <a:lstStyle/>
          <a:p>
            <a:pPr algn="just"/>
            <a:r>
              <a:rPr lang="zh-CN" altLang="zh-CN" sz="2000" b="1" dirty="0">
                <a:latin typeface="+mn-ea"/>
              </a:rPr>
              <a:t>二、礼仪应用文的特点</a:t>
            </a:r>
          </a:p>
          <a:p>
            <a:pPr algn="just"/>
            <a:r>
              <a:rPr lang="en-US" altLang="zh-CN" dirty="0">
                <a:latin typeface="+mn-ea"/>
              </a:rPr>
              <a:t>(1)</a:t>
            </a:r>
            <a:r>
              <a:rPr lang="zh-CN" altLang="zh-CN" dirty="0">
                <a:latin typeface="+mn-ea"/>
              </a:rPr>
              <a:t>针对性强。礼仪应用文往往是根据不同事情的具体内容、不同听众的情况写成的。比如，欢迎词重在“迎”，是对客人的到来表示热烈欢迎，而欢送词则重在“送”，是对客人在停留期间成绩的肯定和感谢，表示自己的惜别之情。</a:t>
            </a:r>
          </a:p>
          <a:p>
            <a:pPr algn="just"/>
            <a:r>
              <a:rPr lang="en-US" altLang="zh-CN" dirty="0">
                <a:latin typeface="+mn-ea"/>
              </a:rPr>
              <a:t>(2)</a:t>
            </a:r>
            <a:r>
              <a:rPr lang="zh-CN" altLang="zh-CN" dirty="0">
                <a:latin typeface="+mn-ea"/>
              </a:rPr>
              <a:t>感情真挚。礼仪应用文要让对方真切感受到你的真诚，这样有利于加深双方感情，达到写文章的目的。</a:t>
            </a:r>
          </a:p>
          <a:p>
            <a:pPr algn="just"/>
            <a:r>
              <a:rPr lang="en-US" altLang="zh-CN" dirty="0">
                <a:latin typeface="+mn-ea"/>
              </a:rPr>
              <a:t>(3)</a:t>
            </a:r>
            <a:r>
              <a:rPr lang="zh-CN" altLang="zh-CN" dirty="0">
                <a:latin typeface="+mn-ea"/>
              </a:rPr>
              <a:t>语言简明。无论哪种礼仪应用文，写文章的目的都比较单一，都是表达自己的感情，传达有关信息，增进双方友好关系，所以在语言运用上要简洁明了。</a:t>
            </a:r>
          </a:p>
        </p:txBody>
      </p:sp>
    </p:spTree>
    <p:extLst>
      <p:ext uri="{BB962C8B-B14F-4D97-AF65-F5344CB8AC3E}">
        <p14:creationId xmlns:p14="http://schemas.microsoft.com/office/powerpoint/2010/main" val="37665690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066800" y="716161"/>
            <a:ext cx="7010400" cy="3077766"/>
          </a:xfrm>
          <a:prstGeom prst="rect">
            <a:avLst/>
          </a:prstGeom>
          <a:noFill/>
        </p:spPr>
        <p:txBody>
          <a:bodyPr wrap="square" lIns="0" tIns="0" rIns="0" bIns="0" rtlCol="0">
            <a:spAutoFit/>
          </a:bodyPr>
          <a:lstStyle/>
          <a:p>
            <a:pPr algn="just"/>
            <a:r>
              <a:rPr lang="zh-CN" altLang="zh-CN" sz="2000" b="1" dirty="0">
                <a:latin typeface="+mn-ea"/>
              </a:rPr>
              <a:t>三、礼仪应用文的写作要求</a:t>
            </a:r>
          </a:p>
          <a:p>
            <a:pPr algn="just"/>
            <a:r>
              <a:rPr lang="en-US" altLang="zh-CN" dirty="0">
                <a:latin typeface="+mn-ea"/>
              </a:rPr>
              <a:t>(1)</a:t>
            </a:r>
            <a:r>
              <a:rPr lang="zh-CN" altLang="zh-CN" dirty="0">
                <a:latin typeface="+mn-ea"/>
              </a:rPr>
              <a:t>了解对象的基本情况。礼仪应用文的针对性很强，在写作之前应该尽可能掌握对方的一些资料。比如，写欢迎词之前应该了解一下双方交往的历史。</a:t>
            </a:r>
          </a:p>
          <a:p>
            <a:pPr algn="just"/>
            <a:r>
              <a:rPr lang="en-US" altLang="zh-CN" dirty="0">
                <a:latin typeface="+mn-ea"/>
              </a:rPr>
              <a:t>(2)</a:t>
            </a:r>
            <a:r>
              <a:rPr lang="zh-CN" altLang="zh-CN" dirty="0">
                <a:latin typeface="+mn-ea"/>
              </a:rPr>
              <a:t>事项说明要简洁、明确。对事项的说明要简洁、明白、准确，避免造成误解。</a:t>
            </a:r>
          </a:p>
          <a:p>
            <a:pPr algn="just"/>
            <a:r>
              <a:rPr lang="en-US" altLang="zh-CN" dirty="0">
                <a:latin typeface="+mn-ea"/>
              </a:rPr>
              <a:t>(3)</a:t>
            </a:r>
            <a:r>
              <a:rPr lang="zh-CN" altLang="zh-CN" dirty="0">
                <a:latin typeface="+mn-ea"/>
              </a:rPr>
              <a:t>措辞亲切、庄重。热情亲切的迎送、美好的祝愿会让人感到你的真诚。</a:t>
            </a:r>
          </a:p>
          <a:p>
            <a:pPr algn="just"/>
            <a:r>
              <a:rPr lang="en-US" altLang="zh-CN" dirty="0">
                <a:latin typeface="+mn-ea"/>
              </a:rPr>
              <a:t>(4)</a:t>
            </a:r>
            <a:r>
              <a:rPr lang="zh-CN" altLang="zh-CN" dirty="0">
                <a:latin typeface="+mn-ea"/>
              </a:rPr>
              <a:t>写作格式要规范。礼仪应用文的写作格式包括标题、称谓、正文和落款</a:t>
            </a:r>
            <a:r>
              <a:rPr lang="en-US" altLang="zh-CN" dirty="0">
                <a:latin typeface="+mn-ea"/>
              </a:rPr>
              <a:t>4</a:t>
            </a:r>
            <a:r>
              <a:rPr lang="zh-CN" altLang="zh-CN" dirty="0">
                <a:latin typeface="+mn-ea"/>
              </a:rPr>
              <a:t>部分。不同文种在具体写法上稍有差异，写作时，要从总体上把握这类应用文的基本结构。</a:t>
            </a:r>
          </a:p>
        </p:txBody>
      </p:sp>
    </p:spTree>
    <p:extLst>
      <p:ext uri="{BB962C8B-B14F-4D97-AF65-F5344CB8AC3E}">
        <p14:creationId xmlns:p14="http://schemas.microsoft.com/office/powerpoint/2010/main" val="5750737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02</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971800" y="2217807"/>
            <a:ext cx="38862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欢迎词 欢送词</a:t>
            </a:r>
          </a:p>
        </p:txBody>
      </p:sp>
    </p:spTree>
    <p:custDataLst>
      <p:tags r:id="rId1"/>
    </p:custDataLst>
    <p:extLst>
      <p:ext uri="{BB962C8B-B14F-4D97-AF65-F5344CB8AC3E}">
        <p14:creationId xmlns:p14="http://schemas.microsoft.com/office/powerpoint/2010/main" val="9932453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3939540"/>
          </a:xfrm>
          <a:prstGeom prst="rect">
            <a:avLst/>
          </a:prstGeom>
          <a:noFill/>
        </p:spPr>
        <p:txBody>
          <a:bodyPr wrap="square" lIns="0" tIns="0" rIns="0" bIns="0" rtlCol="0">
            <a:spAutoFit/>
          </a:bodyPr>
          <a:lstStyle/>
          <a:p>
            <a:pPr algn="just"/>
            <a:r>
              <a:rPr lang="zh-CN" altLang="zh-CN" sz="2000" b="1" dirty="0">
                <a:latin typeface="+mn-ea"/>
              </a:rPr>
              <a:t>一、欢迎词、欢送词的概念和适用范围</a:t>
            </a:r>
          </a:p>
          <a:p>
            <a:pPr algn="just"/>
            <a:r>
              <a:rPr lang="zh-CN" altLang="zh-CN" dirty="0">
                <a:latin typeface="+mn-ea"/>
              </a:rPr>
              <a:t>欢迎词是指本单位在对外交往的正式场合中，主人为迎接宾客的到来所发表的热情友好的讲话</a:t>
            </a:r>
            <a:r>
              <a:rPr lang="en-US" altLang="zh-CN" dirty="0">
                <a:latin typeface="+mn-ea"/>
              </a:rPr>
              <a:t>(</a:t>
            </a:r>
            <a:r>
              <a:rPr lang="zh-CN" altLang="zh-CN" dirty="0">
                <a:latin typeface="+mn-ea"/>
              </a:rPr>
              <a:t>文稿</a:t>
            </a:r>
            <a:r>
              <a:rPr lang="en-US" altLang="zh-CN" dirty="0">
                <a:latin typeface="+mn-ea"/>
              </a:rPr>
              <a:t>)</a:t>
            </a:r>
            <a:r>
              <a:rPr lang="zh-CN" altLang="zh-CN" dirty="0">
                <a:latin typeface="+mn-ea"/>
              </a:rPr>
              <a:t>。在外宾来访、领导视察、友人参观等表示欢迎的交往活动中，主人都要发表热情的欢迎词。欢迎词适用的礼仪形式多种多样，既有隆重的欢迎大会、酒会、宴会、记者招待会等，又有一般的座谈会、展销会、订货会等。</a:t>
            </a:r>
          </a:p>
          <a:p>
            <a:pPr algn="just"/>
            <a:r>
              <a:rPr lang="zh-CN" altLang="zh-CN" dirty="0">
                <a:latin typeface="+mn-ea"/>
              </a:rPr>
              <a:t>欢送词是指向客人告别的正式场合中，主人为表达感谢、送别之情发表的讲话</a:t>
            </a:r>
            <a:r>
              <a:rPr lang="en-US" altLang="zh-CN" dirty="0">
                <a:latin typeface="+mn-ea"/>
              </a:rPr>
              <a:t>(</a:t>
            </a:r>
            <a:r>
              <a:rPr lang="zh-CN" altLang="zh-CN" dirty="0">
                <a:latin typeface="+mn-ea"/>
              </a:rPr>
              <a:t>文稿</a:t>
            </a:r>
            <a:r>
              <a:rPr lang="en-US" altLang="zh-CN" dirty="0">
                <a:latin typeface="+mn-ea"/>
              </a:rPr>
              <a:t>)</a:t>
            </a:r>
            <a:r>
              <a:rPr lang="zh-CN" altLang="zh-CN" dirty="0">
                <a:latin typeface="+mn-ea"/>
              </a:rPr>
              <a:t>。一般在客人来访结束、领导离任、成员离开组织等情况下，主人都会表达热烈欢送和送别之情。欢送词适用的礼仪形式多种多样，宴会、招待会、欢送会或者其他欢送宾客的仪式上都会用到欢送词。</a:t>
            </a:r>
          </a:p>
          <a:p>
            <a:pPr algn="just"/>
            <a:r>
              <a:rPr lang="zh-CN" altLang="zh-CN" sz="2000" b="1" dirty="0">
                <a:latin typeface="+mn-ea"/>
              </a:rPr>
              <a:t>二、欢迎词和欢送词的特点</a:t>
            </a:r>
          </a:p>
          <a:p>
            <a:pPr algn="just"/>
            <a:r>
              <a:rPr lang="zh-CN" altLang="zh-CN" dirty="0">
                <a:latin typeface="+mn-ea"/>
              </a:rPr>
              <a:t>这两种礼仪应用文有其共同特点，表现为感情真挚、语言表达礼貌周到、篇幅简短等。</a:t>
            </a:r>
          </a:p>
        </p:txBody>
      </p:sp>
    </p:spTree>
    <p:extLst>
      <p:ext uri="{BB962C8B-B14F-4D97-AF65-F5344CB8AC3E}">
        <p14:creationId xmlns:p14="http://schemas.microsoft.com/office/powerpoint/2010/main" val="6123890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971550"/>
            <a:ext cx="6781800" cy="2523768"/>
          </a:xfrm>
          <a:prstGeom prst="rect">
            <a:avLst/>
          </a:prstGeom>
          <a:noFill/>
        </p:spPr>
        <p:txBody>
          <a:bodyPr wrap="square" lIns="0" tIns="0" rIns="0" bIns="0" rtlCol="0">
            <a:spAutoFit/>
          </a:bodyPr>
          <a:lstStyle/>
          <a:p>
            <a:pPr algn="just"/>
            <a:r>
              <a:rPr lang="zh-CN" altLang="zh-CN" sz="2000" b="1" dirty="0">
                <a:latin typeface="+mn-ea"/>
              </a:rPr>
              <a:t>三、欢迎词的写作格式和写作要求</a:t>
            </a:r>
          </a:p>
          <a:p>
            <a:pPr algn="just"/>
            <a:r>
              <a:rPr lang="en-US" altLang="zh-CN" dirty="0">
                <a:solidFill>
                  <a:srgbClr val="1E829C"/>
                </a:solidFill>
                <a:latin typeface="+mn-ea"/>
              </a:rPr>
              <a:t>1.</a:t>
            </a:r>
            <a:r>
              <a:rPr lang="zh-CN" altLang="zh-CN" dirty="0">
                <a:solidFill>
                  <a:srgbClr val="1E829C"/>
                </a:solidFill>
                <a:latin typeface="+mn-ea"/>
              </a:rPr>
              <a:t>欢迎词的写作格式</a:t>
            </a:r>
          </a:p>
          <a:p>
            <a:pPr algn="just"/>
            <a:r>
              <a:rPr lang="zh-CN" altLang="zh-CN" dirty="0">
                <a:latin typeface="+mn-ea"/>
              </a:rPr>
              <a:t>欢迎词主要由标题、称谓、正文、结束语和落款</a:t>
            </a:r>
            <a:r>
              <a:rPr lang="en-US" altLang="zh-CN" dirty="0">
                <a:latin typeface="+mn-ea"/>
              </a:rPr>
              <a:t>5</a:t>
            </a:r>
            <a:r>
              <a:rPr lang="zh-CN" altLang="zh-CN" dirty="0">
                <a:latin typeface="+mn-ea"/>
              </a:rPr>
              <a:t>部分组成。</a:t>
            </a:r>
          </a:p>
          <a:p>
            <a:pPr algn="just"/>
            <a:r>
              <a:rPr lang="en-US" altLang="zh-CN" dirty="0">
                <a:latin typeface="+mn-ea"/>
              </a:rPr>
              <a:t>(1)</a:t>
            </a:r>
            <a:r>
              <a:rPr lang="zh-CN" altLang="zh-CN" dirty="0">
                <a:latin typeface="+mn-ea"/>
              </a:rPr>
              <a:t>标题。在第一行居中直接写“欢迎词”或者“活动内容＋欢迎词”，比如《在××学校第三届教职工田径比赛上的欢迎词》。</a:t>
            </a:r>
          </a:p>
          <a:p>
            <a:pPr algn="just"/>
            <a:r>
              <a:rPr lang="en-US" altLang="zh-CN" dirty="0">
                <a:latin typeface="+mn-ea"/>
              </a:rPr>
              <a:t>(2)</a:t>
            </a:r>
            <a:r>
              <a:rPr lang="zh-CN" altLang="zh-CN" dirty="0">
                <a:latin typeface="+mn-ea"/>
              </a:rPr>
              <a:t>称谓。称谓在第二行顶格写，在姓名前一般要用敬语，如“尊敬的” “敬爱的” ，在姓名后，可以根据对方的身份、职务等情况加上相应的职务、头衔，如“教授”“董事长”等，或者根据人员的不同加上“女士”“先生”等。</a:t>
            </a:r>
          </a:p>
        </p:txBody>
      </p:sp>
    </p:spTree>
    <p:extLst>
      <p:ext uri="{BB962C8B-B14F-4D97-AF65-F5344CB8AC3E}">
        <p14:creationId xmlns:p14="http://schemas.microsoft.com/office/powerpoint/2010/main" val="22027041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95350"/>
            <a:ext cx="6781800" cy="2492990"/>
          </a:xfrm>
          <a:prstGeom prst="rect">
            <a:avLst/>
          </a:prstGeom>
          <a:noFill/>
        </p:spPr>
        <p:txBody>
          <a:bodyPr wrap="square" lIns="0" tIns="0" rIns="0" bIns="0" rtlCol="0">
            <a:spAutoFit/>
          </a:bodyPr>
          <a:lstStyle/>
          <a:p>
            <a:pPr algn="just"/>
            <a:r>
              <a:rPr lang="en-US" altLang="zh-CN" dirty="0">
                <a:latin typeface="+mn-ea"/>
              </a:rPr>
              <a:t>(3)</a:t>
            </a:r>
            <a:r>
              <a:rPr lang="zh-CN" altLang="zh-CN" dirty="0">
                <a:latin typeface="+mn-ea"/>
              </a:rPr>
              <a:t>正文。正文一般由开头和主体两部分组成，开头部分要对来宾表示热烈的欢迎、真挚的问候和敬意。主体部分可表达此次活动的意义，突出来宾来访的意义，赞颂双方相互交往中取得的成绩，也可以回顾双方的交往历史和友谊，赞扬双方之间的友好合作。</a:t>
            </a:r>
          </a:p>
          <a:p>
            <a:pPr algn="just"/>
            <a:r>
              <a:rPr lang="en-US" altLang="zh-CN" dirty="0">
                <a:latin typeface="+mn-ea"/>
              </a:rPr>
              <a:t>(4)</a:t>
            </a:r>
            <a:r>
              <a:rPr lang="zh-CN" altLang="zh-CN" dirty="0">
                <a:latin typeface="+mn-ea"/>
              </a:rPr>
              <a:t>结束语。再次向来宾表示热烈欢迎，或表达主人的良好祝愿。</a:t>
            </a:r>
          </a:p>
          <a:p>
            <a:pPr algn="just"/>
            <a:r>
              <a:rPr lang="en-US" altLang="zh-CN" dirty="0">
                <a:latin typeface="+mn-ea"/>
              </a:rPr>
              <a:t>(5)</a:t>
            </a:r>
            <a:r>
              <a:rPr lang="zh-CN" altLang="zh-CN" dirty="0">
                <a:latin typeface="+mn-ea"/>
              </a:rPr>
              <a:t>落款</a:t>
            </a:r>
            <a:r>
              <a:rPr lang="en-US" altLang="zh-CN" dirty="0">
                <a:latin typeface="+mn-ea"/>
              </a:rPr>
              <a:t>(</a:t>
            </a:r>
            <a:r>
              <a:rPr lang="zh-CN" altLang="zh-CN" dirty="0">
                <a:latin typeface="+mn-ea"/>
              </a:rPr>
              <a:t>包括署名和日期</a:t>
            </a:r>
            <a:r>
              <a:rPr lang="en-US" altLang="zh-CN" dirty="0">
                <a:latin typeface="+mn-ea"/>
              </a:rPr>
              <a:t>)</a:t>
            </a:r>
            <a:r>
              <a:rPr lang="zh-CN" altLang="zh-CN" dirty="0">
                <a:latin typeface="+mn-ea"/>
              </a:rPr>
              <a:t>。单纯用于讲话的欢迎词可以不署名，如果欢迎词需要以文字形式发表，应该在正文末尾署上致辞单位的全称。以个人名义致辞的，要署上致辞者的身份、姓名，在署名的下一行署上成文日期。</a:t>
            </a:r>
          </a:p>
        </p:txBody>
      </p:sp>
    </p:spTree>
    <p:extLst>
      <p:ext uri="{BB962C8B-B14F-4D97-AF65-F5344CB8AC3E}">
        <p14:creationId xmlns:p14="http://schemas.microsoft.com/office/powerpoint/2010/main" val="30096754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2492990"/>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欢迎词的写作要求</a:t>
            </a:r>
          </a:p>
          <a:p>
            <a:pPr algn="just"/>
            <a:r>
              <a:rPr lang="en-US" altLang="zh-CN" dirty="0">
                <a:latin typeface="+mn-ea"/>
              </a:rPr>
              <a:t>(1)</a:t>
            </a:r>
            <a:r>
              <a:rPr lang="zh-CN" altLang="zh-CN" dirty="0">
                <a:latin typeface="+mn-ea"/>
              </a:rPr>
              <a:t>礼貌适度。欢迎词的适用范围很广，要注意区分不同的礼仪形式、来宾的身份、主人与来宾的关系，做到礼貌适度。</a:t>
            </a:r>
          </a:p>
          <a:p>
            <a:pPr algn="just"/>
            <a:r>
              <a:rPr lang="en-US" altLang="zh-CN" dirty="0">
                <a:latin typeface="+mn-ea"/>
              </a:rPr>
              <a:t>(2)</a:t>
            </a:r>
            <a:r>
              <a:rPr lang="zh-CN" altLang="zh-CN" dirty="0">
                <a:latin typeface="+mn-ea"/>
              </a:rPr>
              <a:t>热情洋溢。欢迎词的言辞用语应该热情洋溢，表现出主人的真诚， 使客人感到自己受到了礼待与尊重，这样有利于下一步各种活动的圆满举行。</a:t>
            </a:r>
          </a:p>
          <a:p>
            <a:pPr algn="just"/>
            <a:r>
              <a:rPr lang="en-US" altLang="zh-CN" dirty="0">
                <a:latin typeface="+mn-ea"/>
              </a:rPr>
              <a:t>(3)</a:t>
            </a:r>
            <a:r>
              <a:rPr lang="zh-CN" altLang="zh-CN" dirty="0">
                <a:latin typeface="+mn-ea"/>
              </a:rPr>
              <a:t>简洁得体。欢迎词是礼节性的外交讲话，往往是在礼仪活动刚开始时当面向宾客表达，接下来还有一系列的交流活动，所以写作欢迎词要简洁得体，用语上要亲切自然。</a:t>
            </a:r>
          </a:p>
        </p:txBody>
      </p:sp>
    </p:spTree>
    <p:extLst>
      <p:ext uri="{BB962C8B-B14F-4D97-AF65-F5344CB8AC3E}">
        <p14:creationId xmlns:p14="http://schemas.microsoft.com/office/powerpoint/2010/main" val="88085869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2523768"/>
          </a:xfrm>
          <a:prstGeom prst="rect">
            <a:avLst/>
          </a:prstGeom>
          <a:noFill/>
        </p:spPr>
        <p:txBody>
          <a:bodyPr wrap="square" lIns="0" tIns="0" rIns="0" bIns="0" rtlCol="0">
            <a:spAutoFit/>
          </a:bodyPr>
          <a:lstStyle/>
          <a:p>
            <a:pPr algn="just"/>
            <a:r>
              <a:rPr lang="zh-CN" altLang="zh-CN" sz="2000" b="1" dirty="0">
                <a:latin typeface="+mn-ea"/>
              </a:rPr>
              <a:t>四、欢送词的写作格式和写作要求</a:t>
            </a:r>
          </a:p>
          <a:p>
            <a:pPr algn="just"/>
            <a:r>
              <a:rPr lang="en-US" altLang="zh-CN" dirty="0">
                <a:solidFill>
                  <a:srgbClr val="1E829C"/>
                </a:solidFill>
                <a:latin typeface="+mn-ea"/>
              </a:rPr>
              <a:t>1.</a:t>
            </a:r>
            <a:r>
              <a:rPr lang="zh-CN" altLang="zh-CN" dirty="0">
                <a:solidFill>
                  <a:srgbClr val="1E829C"/>
                </a:solidFill>
                <a:latin typeface="+mn-ea"/>
              </a:rPr>
              <a:t>欢送词的写作格式</a:t>
            </a:r>
          </a:p>
          <a:p>
            <a:pPr algn="just"/>
            <a:r>
              <a:rPr lang="zh-CN" altLang="zh-CN" dirty="0">
                <a:latin typeface="+mn-ea"/>
              </a:rPr>
              <a:t>欢送词的格式一般与欢迎词相同，只是正文和结束语与欢迎词不同。欢送词正文部分首先应表达对客人的惜别之情，接下来通常是回顾整个活动，感谢大家的合作，对客人在这一阶段的成绩予以肯定，有的还包括诚恳征求客人对接待工作的意见和建议，对接待过程中不尽如人意的地方向客人赔礼道歉，最后对客人表示希望或勉励。结束语要向客人送上美好的祝愿，如“祝旅途愉快”“祝一路顺风”等。</a:t>
            </a:r>
          </a:p>
        </p:txBody>
      </p:sp>
    </p:spTree>
    <p:extLst>
      <p:ext uri="{BB962C8B-B14F-4D97-AF65-F5344CB8AC3E}">
        <p14:creationId xmlns:p14="http://schemas.microsoft.com/office/powerpoint/2010/main" val="28202368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1938992"/>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欢送词的写作要求</a:t>
            </a:r>
          </a:p>
          <a:p>
            <a:pPr algn="just"/>
            <a:r>
              <a:rPr lang="en-US" altLang="zh-CN" dirty="0">
                <a:latin typeface="+mn-ea"/>
              </a:rPr>
              <a:t>(1)</a:t>
            </a:r>
            <a:r>
              <a:rPr lang="zh-CN" altLang="zh-CN" dirty="0">
                <a:latin typeface="+mn-ea"/>
              </a:rPr>
              <a:t>恰到好处。要注意宾客身份，注意致辞人与宾客的关系，致辞要恰到好处。</a:t>
            </a:r>
          </a:p>
          <a:p>
            <a:pPr algn="just"/>
            <a:r>
              <a:rPr lang="en-US" altLang="zh-CN" dirty="0">
                <a:latin typeface="+mn-ea"/>
              </a:rPr>
              <a:t>(2)</a:t>
            </a:r>
            <a:r>
              <a:rPr lang="zh-CN" altLang="zh-CN" dirty="0">
                <a:latin typeface="+mn-ea"/>
              </a:rPr>
              <a:t>友好热情。致辞要感情真挚，友好热情，表达出主人对宾客的尊重和礼貌。</a:t>
            </a:r>
          </a:p>
          <a:p>
            <a:pPr algn="just"/>
            <a:r>
              <a:rPr lang="en-US" altLang="zh-CN" dirty="0">
                <a:latin typeface="+mn-ea"/>
              </a:rPr>
              <a:t>(3)</a:t>
            </a:r>
            <a:r>
              <a:rPr lang="zh-CN" altLang="zh-CN" dirty="0">
                <a:latin typeface="+mn-ea"/>
              </a:rPr>
              <a:t>朗朗上口。欢送词和欢迎词一样，往往是当面向宾客表达的，所以要考虑现场效果，写作时要选用朗朗上口的词语。</a:t>
            </a:r>
          </a:p>
        </p:txBody>
      </p:sp>
    </p:spTree>
    <p:extLst>
      <p:ext uri="{BB962C8B-B14F-4D97-AF65-F5344CB8AC3E}">
        <p14:creationId xmlns:p14="http://schemas.microsoft.com/office/powerpoint/2010/main" val="31663357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03</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276600" y="2217807"/>
            <a:ext cx="43434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开幕词 祝词</a:t>
            </a:r>
          </a:p>
        </p:txBody>
      </p:sp>
    </p:spTree>
    <p:custDataLst>
      <p:tags r:id="rId1"/>
    </p:custDataLst>
    <p:extLst>
      <p:ext uri="{BB962C8B-B14F-4D97-AF65-F5344CB8AC3E}">
        <p14:creationId xmlns:p14="http://schemas.microsoft.com/office/powerpoint/2010/main" val="104312652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t>一、开幕词、祝词的概念</a:t>
            </a:r>
          </a:p>
          <a:p>
            <a:pPr algn="just"/>
            <a:r>
              <a:rPr lang="zh-CN" altLang="zh-CN" dirty="0"/>
              <a:t>开幕词是在重要的、有意义的大中型会议、聚会等活动开幕时的致辞。开幕词是大会的序曲，在宣布会议开幕的同时，通常要说明这次会议的意义，提出会议的宗旨、指导思想、中心任务和要求，并对会议召开表示希望和祝愿。</a:t>
            </a:r>
          </a:p>
          <a:p>
            <a:pPr algn="just"/>
            <a:r>
              <a:rPr lang="zh-CN" altLang="zh-CN" dirty="0"/>
              <a:t>祝词是在各种喜庆场合中，组织或个人对各种喜事表示祝贺的一种应用文体。祝词通常可以与贺词通用，它们细微的差别在于祝词一般是在事情刚开始或正在进行中，向对方表达祝愿之意，而贺词是事情已经完成，对方已经取得成绩，向其表示庆贺、道喜。祝词适用于各种喜庆场合，既可以适用于党政机关、企事业单位、社会团体举办的重大的、有特殊意义的会议，又适用于个人的寿宴、婚礼等。</a:t>
            </a:r>
          </a:p>
        </p:txBody>
      </p:sp>
    </p:spTree>
    <p:extLst>
      <p:ext uri="{BB962C8B-B14F-4D97-AF65-F5344CB8AC3E}">
        <p14:creationId xmlns:p14="http://schemas.microsoft.com/office/powerpoint/2010/main" val="20326712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3908762"/>
          </a:xfrm>
          <a:prstGeom prst="rect">
            <a:avLst/>
          </a:prstGeom>
          <a:noFill/>
        </p:spPr>
        <p:txBody>
          <a:bodyPr wrap="square" lIns="0" tIns="0" rIns="0" bIns="0" rtlCol="0">
            <a:spAutoFit/>
          </a:bodyPr>
          <a:lstStyle/>
          <a:p>
            <a:r>
              <a:rPr lang="zh-CN" altLang="zh-CN" sz="2000" b="1" dirty="0"/>
              <a:t>二、开幕词、祝词的种类</a:t>
            </a:r>
          </a:p>
          <a:p>
            <a:r>
              <a:rPr lang="en-US" altLang="zh-CN" dirty="0">
                <a:solidFill>
                  <a:srgbClr val="1E829C"/>
                </a:solidFill>
              </a:rPr>
              <a:t>1.</a:t>
            </a:r>
            <a:r>
              <a:rPr lang="zh-CN" altLang="zh-CN" dirty="0">
                <a:solidFill>
                  <a:srgbClr val="1E829C"/>
                </a:solidFill>
              </a:rPr>
              <a:t>开幕词的分类</a:t>
            </a:r>
          </a:p>
          <a:p>
            <a:r>
              <a:rPr lang="zh-CN" altLang="zh-CN" dirty="0"/>
              <a:t>开幕词可分为侧重性开幕词和一般性开幕词。侧重性开幕词通常要将会议召开的历史背景、重大意义或会议的中心任务，做重点介绍。一般性开幕词只对会议的目的、会议程序等做简要说明。</a:t>
            </a:r>
          </a:p>
          <a:p>
            <a:r>
              <a:rPr lang="en-US" altLang="zh-CN" dirty="0">
                <a:solidFill>
                  <a:srgbClr val="1E829C"/>
                </a:solidFill>
              </a:rPr>
              <a:t>2.</a:t>
            </a:r>
            <a:r>
              <a:rPr lang="zh-CN" altLang="zh-CN" dirty="0">
                <a:solidFill>
                  <a:srgbClr val="1E829C"/>
                </a:solidFill>
              </a:rPr>
              <a:t>祝词的分类</a:t>
            </a:r>
          </a:p>
          <a:p>
            <a:r>
              <a:rPr lang="en-US" altLang="zh-CN" dirty="0"/>
              <a:t>(1)</a:t>
            </a:r>
            <a:r>
              <a:rPr lang="zh-CN" altLang="zh-CN" dirty="0"/>
              <a:t>事业祝词。一般用于重大的、有特殊意义的活动仪式上，除了表达对活动的祝愿外，还常常赞颂举办方的成绩和贡献，多用于祝贺会议开幕、工程奠基竣工、周年庆典等。</a:t>
            </a:r>
          </a:p>
          <a:p>
            <a:r>
              <a:rPr lang="en-US" altLang="zh-CN" dirty="0"/>
              <a:t>(2)</a:t>
            </a:r>
            <a:r>
              <a:rPr lang="zh-CN" altLang="zh-CN" dirty="0"/>
              <a:t>寿诞祝词。一般用在长辈寿诞上以表祝颂，常常叙述对方的经历， 赞美对方的品格和贡献等，表达自己的美好祝愿。</a:t>
            </a:r>
          </a:p>
          <a:p>
            <a:r>
              <a:rPr lang="en-US" altLang="zh-CN" dirty="0"/>
              <a:t>(3)</a:t>
            </a:r>
            <a:r>
              <a:rPr lang="zh-CN" altLang="zh-CN" dirty="0"/>
              <a:t>祝酒词。祝酒是一种招待宾客的礼仪，客人初到，往往主人都会设宴洗尘，致祝酒词，表达友好情谊，祝酒词的显著特点在于结尾要提议共同举杯祝愿。</a:t>
            </a:r>
          </a:p>
        </p:txBody>
      </p:sp>
    </p:spTree>
    <p:extLst>
      <p:ext uri="{BB962C8B-B14F-4D97-AF65-F5344CB8AC3E}">
        <p14:creationId xmlns:p14="http://schemas.microsoft.com/office/powerpoint/2010/main" val="42116632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782181"/>
            <a:ext cx="6781800" cy="2246769"/>
          </a:xfrm>
          <a:prstGeom prst="rect">
            <a:avLst/>
          </a:prstGeom>
          <a:noFill/>
        </p:spPr>
        <p:txBody>
          <a:bodyPr wrap="square" lIns="0" tIns="0" rIns="0" bIns="0" rtlCol="0">
            <a:spAutoFit/>
          </a:bodyPr>
          <a:lstStyle/>
          <a:p>
            <a:pPr algn="just"/>
            <a:r>
              <a:rPr lang="zh-CN" altLang="zh-CN" sz="2000" b="1" dirty="0">
                <a:latin typeface="+mn-ea"/>
              </a:rPr>
              <a:t>三、开幕词的写作格式</a:t>
            </a:r>
          </a:p>
          <a:p>
            <a:pPr algn="just"/>
            <a:r>
              <a:rPr lang="zh-CN" altLang="zh-CN" dirty="0">
                <a:latin typeface="+mn-ea"/>
              </a:rPr>
              <a:t>开幕词包括标题、称呼、正文、结束语和落款</a:t>
            </a:r>
            <a:r>
              <a:rPr lang="en-US" altLang="zh-CN" dirty="0">
                <a:latin typeface="+mn-ea"/>
              </a:rPr>
              <a:t>5</a:t>
            </a:r>
            <a:r>
              <a:rPr lang="zh-CN" altLang="zh-CN" dirty="0">
                <a:latin typeface="+mn-ea"/>
              </a:rPr>
              <a:t>个部分。</a:t>
            </a:r>
          </a:p>
          <a:p>
            <a:pPr algn="just"/>
            <a:r>
              <a:rPr lang="en-US" altLang="zh-CN" dirty="0">
                <a:latin typeface="+mn-ea"/>
              </a:rPr>
              <a:t>(1)</a:t>
            </a:r>
            <a:r>
              <a:rPr lang="zh-CN" altLang="zh-CN" dirty="0">
                <a:latin typeface="+mn-ea"/>
              </a:rPr>
              <a:t>标题。常见的格式是“会议名称＋开幕词”，如《××公司第八届秋季运动会开幕词》。</a:t>
            </a:r>
          </a:p>
          <a:p>
            <a:pPr algn="just"/>
            <a:r>
              <a:rPr lang="en-US" altLang="zh-CN" dirty="0">
                <a:latin typeface="+mn-ea"/>
              </a:rPr>
              <a:t>(2)</a:t>
            </a:r>
            <a:r>
              <a:rPr lang="zh-CN" altLang="zh-CN" dirty="0">
                <a:latin typeface="+mn-ea"/>
              </a:rPr>
              <a:t>称呼。在标题下首行顶格写称呼，在国内，党的会议一般用“同志们”来称呼；企业、社会团体的会议可根据来宾身份用相应称呼，可用“女士们、先生们”；国际会议一般按国际惯例用“各位嘉宾、女士们、先生们、朋友们”来称呼。</a:t>
            </a:r>
          </a:p>
        </p:txBody>
      </p:sp>
    </p:spTree>
    <p:extLst>
      <p:ext uri="{BB962C8B-B14F-4D97-AF65-F5344CB8AC3E}">
        <p14:creationId xmlns:p14="http://schemas.microsoft.com/office/powerpoint/2010/main" val="88499661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446365"/>
            <a:ext cx="6781800" cy="3877985"/>
          </a:xfrm>
          <a:prstGeom prst="rect">
            <a:avLst/>
          </a:prstGeom>
          <a:noFill/>
        </p:spPr>
        <p:txBody>
          <a:bodyPr wrap="square" lIns="0" tIns="0" rIns="0" bIns="0" rtlCol="0">
            <a:spAutoFit/>
          </a:bodyPr>
          <a:lstStyle/>
          <a:p>
            <a:pPr algn="just"/>
            <a:r>
              <a:rPr lang="en-US" altLang="zh-CN" dirty="0">
                <a:latin typeface="+mn-ea"/>
              </a:rPr>
              <a:t>(3)</a:t>
            </a:r>
            <a:r>
              <a:rPr lang="zh-CN" altLang="zh-CN" dirty="0">
                <a:latin typeface="+mn-ea"/>
              </a:rPr>
              <a:t>正文。正文在称呼下另起一行，空两格写。开头常见的写法如下。</a:t>
            </a:r>
          </a:p>
          <a:p>
            <a:pPr algn="just"/>
            <a:r>
              <a:rPr lang="zh-CN" altLang="zh-CN" dirty="0">
                <a:latin typeface="+mn-ea"/>
              </a:rPr>
              <a:t>①以大会表示祝贺和向与会者表示欢迎为开头，如“值此××××××洽谈会开幕之际，我代表××省人民政府、</a:t>
            </a:r>
            <a:r>
              <a:rPr lang="en-US" altLang="zh-CN" dirty="0">
                <a:latin typeface="+mn-ea"/>
              </a:rPr>
              <a:t>××</a:t>
            </a:r>
            <a:r>
              <a:rPr lang="zh-CN" altLang="zh-CN" dirty="0">
                <a:latin typeface="+mn-ea"/>
              </a:rPr>
              <a:t>市人民政府、</a:t>
            </a:r>
            <a:r>
              <a:rPr lang="en-US" altLang="zh-CN" dirty="0">
                <a:latin typeface="+mn-ea"/>
              </a:rPr>
              <a:t>××</a:t>
            </a:r>
            <a:r>
              <a:rPr lang="zh-CN" altLang="zh-CN" dirty="0">
                <a:latin typeface="+mn-ea"/>
              </a:rPr>
              <a:t>省对外贸易公司，向大会表示衷心的祝贺</a:t>
            </a:r>
            <a:r>
              <a:rPr lang="en-US" altLang="zh-CN" dirty="0">
                <a:latin typeface="+mn-ea"/>
              </a:rPr>
              <a:t>! </a:t>
            </a:r>
            <a:r>
              <a:rPr lang="zh-CN" altLang="zh-CN" dirty="0">
                <a:latin typeface="+mn-ea"/>
              </a:rPr>
              <a:t>向远道而来的世界各地的朋友们表示热烈欢迎</a:t>
            </a:r>
            <a:r>
              <a:rPr lang="en-US" altLang="zh-CN" dirty="0">
                <a:latin typeface="+mn-ea"/>
              </a:rPr>
              <a:t>!</a:t>
            </a:r>
            <a:r>
              <a:rPr lang="zh-CN" altLang="zh-CN" dirty="0">
                <a:latin typeface="+mn-ea"/>
              </a:rPr>
              <a:t>”</a:t>
            </a:r>
          </a:p>
          <a:p>
            <a:pPr algn="just"/>
            <a:r>
              <a:rPr lang="zh-CN" altLang="zh-CN" dirty="0">
                <a:latin typeface="+mn-ea"/>
              </a:rPr>
              <a:t>②以宣布大会开幕为开头的，如“××市××职高第十届机电专业师生秋季运动会今天开幕了</a:t>
            </a:r>
            <a:r>
              <a:rPr lang="en-US" altLang="zh-CN" dirty="0">
                <a:latin typeface="+mn-ea"/>
              </a:rPr>
              <a:t>!</a:t>
            </a:r>
            <a:r>
              <a:rPr lang="zh-CN" altLang="zh-CN" dirty="0">
                <a:latin typeface="+mn-ea"/>
              </a:rPr>
              <a:t>”等。</a:t>
            </a:r>
          </a:p>
          <a:p>
            <a:pPr algn="just"/>
            <a:r>
              <a:rPr lang="zh-CN" altLang="zh-CN" dirty="0">
                <a:latin typeface="+mn-ea"/>
              </a:rPr>
              <a:t>主体是正文的核心部分，具体内容可根据情况有所侧重，包括</a:t>
            </a:r>
            <a:r>
              <a:rPr lang="en-US" altLang="zh-CN" dirty="0">
                <a:latin typeface="+mn-ea"/>
              </a:rPr>
              <a:t>: </a:t>
            </a:r>
            <a:r>
              <a:rPr lang="zh-CN" altLang="zh-CN" dirty="0">
                <a:latin typeface="+mn-ea"/>
              </a:rPr>
              <a:t>说明会议基本情况 </a:t>
            </a:r>
            <a:r>
              <a:rPr lang="en-US" altLang="zh-CN" dirty="0">
                <a:latin typeface="+mn-ea"/>
              </a:rPr>
              <a:t>(</a:t>
            </a:r>
            <a:r>
              <a:rPr lang="zh-CN" altLang="zh-CN" dirty="0">
                <a:latin typeface="+mn-ea"/>
              </a:rPr>
              <a:t>出席人数、会议组织情况、议程等</a:t>
            </a:r>
            <a:r>
              <a:rPr lang="en-US" altLang="zh-CN" dirty="0">
                <a:latin typeface="+mn-ea"/>
              </a:rPr>
              <a:t>)</a:t>
            </a:r>
            <a:r>
              <a:rPr lang="zh-CN" altLang="zh-CN" dirty="0">
                <a:latin typeface="+mn-ea"/>
              </a:rPr>
              <a:t>，会议的任务、宗旨，对前段工作的简要回顾，对目前形势的分析等。结尾或提出希望与要求，或发出号召、展望前景等。</a:t>
            </a:r>
          </a:p>
          <a:p>
            <a:pPr algn="just"/>
            <a:r>
              <a:rPr lang="en-US" altLang="zh-CN" dirty="0">
                <a:latin typeface="+mn-ea"/>
              </a:rPr>
              <a:t>(4)</a:t>
            </a:r>
            <a:r>
              <a:rPr lang="zh-CN" altLang="zh-CN" dirty="0">
                <a:latin typeface="+mn-ea"/>
              </a:rPr>
              <a:t>结束语。常用“预祝大会圆满成功”之类的祝词。</a:t>
            </a:r>
          </a:p>
          <a:p>
            <a:pPr algn="just"/>
            <a:r>
              <a:rPr lang="en-US" altLang="zh-CN" dirty="0">
                <a:latin typeface="+mn-ea"/>
              </a:rPr>
              <a:t>(5)</a:t>
            </a:r>
            <a:r>
              <a:rPr lang="zh-CN" altLang="zh-CN" dirty="0">
                <a:latin typeface="+mn-ea"/>
              </a:rPr>
              <a:t>落款。开幕词应写上主办单位和开会日期，有的是在标题下面加括号注明开会日期，再下面是致辞人的姓名。</a:t>
            </a:r>
          </a:p>
        </p:txBody>
      </p:sp>
    </p:spTree>
    <p:extLst>
      <p:ext uri="{BB962C8B-B14F-4D97-AF65-F5344CB8AC3E}">
        <p14:creationId xmlns:p14="http://schemas.microsoft.com/office/powerpoint/2010/main" val="383558700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latin typeface="+mn-ea"/>
              </a:rPr>
              <a:t>四、祝词的写作格式</a:t>
            </a:r>
          </a:p>
          <a:p>
            <a:pPr algn="just"/>
            <a:r>
              <a:rPr lang="zh-CN" altLang="zh-CN" dirty="0">
                <a:latin typeface="+mn-ea"/>
              </a:rPr>
              <a:t>祝词的格式大体与开幕词相同，包括标题、称呼、正文、结束语和落款。</a:t>
            </a:r>
          </a:p>
          <a:p>
            <a:pPr algn="just"/>
            <a:r>
              <a:rPr lang="en-US" altLang="zh-CN" dirty="0">
                <a:latin typeface="+mn-ea"/>
              </a:rPr>
              <a:t>(1)</a:t>
            </a:r>
            <a:r>
              <a:rPr lang="zh-CN" altLang="zh-CN" dirty="0">
                <a:latin typeface="+mn-ea"/>
              </a:rPr>
              <a:t>标题。完整的标题包括“致辞人＋致辞场合＋文种”， 如《××在××××招待会上的祝词》。有的在标题下写上日期，用括号标注。</a:t>
            </a:r>
          </a:p>
          <a:p>
            <a:pPr algn="just"/>
            <a:r>
              <a:rPr lang="en-US" altLang="zh-CN" dirty="0">
                <a:latin typeface="+mn-ea"/>
              </a:rPr>
              <a:t>(2)</a:t>
            </a:r>
            <a:r>
              <a:rPr lang="zh-CN" altLang="zh-CN" dirty="0">
                <a:latin typeface="+mn-ea"/>
              </a:rPr>
              <a:t>称呼。首行顶格写称呼，祝词的称呼和开幕词一样也要热情友好， 可以加头衔或表示亲切、尊重的词语。</a:t>
            </a:r>
          </a:p>
          <a:p>
            <a:pPr algn="just"/>
            <a:r>
              <a:rPr lang="en-US" altLang="zh-CN" dirty="0">
                <a:latin typeface="+mn-ea"/>
              </a:rPr>
              <a:t>(3)</a:t>
            </a:r>
            <a:r>
              <a:rPr lang="zh-CN" altLang="zh-CN" dirty="0">
                <a:latin typeface="+mn-ea"/>
              </a:rPr>
              <a:t>正文。正文部分可以根据宴会的对象及性质，简略地表示主人的想法和意见。一般可以从以下几方面内容展开</a:t>
            </a:r>
            <a:r>
              <a:rPr lang="en-US" altLang="zh-CN" dirty="0">
                <a:latin typeface="+mn-ea"/>
              </a:rPr>
              <a:t>: </a:t>
            </a:r>
            <a:r>
              <a:rPr lang="zh-CN" altLang="zh-CN" dirty="0">
                <a:latin typeface="+mn-ea"/>
              </a:rPr>
              <a:t>一是致辞者在什么情况下，代表谁，向出席者</a:t>
            </a:r>
            <a:r>
              <a:rPr lang="en-US" altLang="zh-CN" dirty="0">
                <a:latin typeface="+mn-ea"/>
              </a:rPr>
              <a:t>(</a:t>
            </a:r>
            <a:r>
              <a:rPr lang="zh-CN" altLang="zh-CN" dirty="0">
                <a:latin typeface="+mn-ea"/>
              </a:rPr>
              <a:t>贵宾、朋友、上层领导、经济伙伴等</a:t>
            </a:r>
            <a:r>
              <a:rPr lang="en-US" altLang="zh-CN" dirty="0">
                <a:latin typeface="+mn-ea"/>
              </a:rPr>
              <a:t>) </a:t>
            </a:r>
            <a:r>
              <a:rPr lang="zh-CN" altLang="zh-CN" dirty="0">
                <a:latin typeface="+mn-ea"/>
              </a:rPr>
              <a:t>表示欢迎、感谢和问候；二是回顾过去，概括以往所取得的成就和发展；三是展望未来。</a:t>
            </a:r>
          </a:p>
        </p:txBody>
      </p:sp>
    </p:spTree>
    <p:extLst>
      <p:ext uri="{BB962C8B-B14F-4D97-AF65-F5344CB8AC3E}">
        <p14:creationId xmlns:p14="http://schemas.microsoft.com/office/powerpoint/2010/main" val="29823611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958155"/>
            <a:ext cx="6781800" cy="1384995"/>
          </a:xfrm>
          <a:prstGeom prst="rect">
            <a:avLst/>
          </a:prstGeom>
          <a:noFill/>
        </p:spPr>
        <p:txBody>
          <a:bodyPr wrap="square" lIns="0" tIns="0" rIns="0" bIns="0" rtlCol="0">
            <a:spAutoFit/>
          </a:bodyPr>
          <a:lstStyle/>
          <a:p>
            <a:pPr algn="just"/>
            <a:r>
              <a:rPr lang="en-US" altLang="zh-CN" dirty="0">
                <a:latin typeface="+mn-ea"/>
              </a:rPr>
              <a:t>(4)</a:t>
            </a:r>
            <a:r>
              <a:rPr lang="zh-CN" altLang="zh-CN" dirty="0">
                <a:latin typeface="+mn-ea"/>
              </a:rPr>
              <a:t>结束语。表示祝愿，祝酒词一般还要提出为参加宴会及与之有关的人员的健康、为与宴会有关的事业的发展干杯。通常分别独占一行，后面加感叹号。 </a:t>
            </a:r>
          </a:p>
          <a:p>
            <a:pPr algn="just"/>
            <a:r>
              <a:rPr lang="en-US" altLang="zh-CN" dirty="0">
                <a:latin typeface="+mn-ea"/>
              </a:rPr>
              <a:t>(5)</a:t>
            </a:r>
            <a:r>
              <a:rPr lang="zh-CN" altLang="zh-CN" dirty="0">
                <a:latin typeface="+mn-ea"/>
              </a:rPr>
              <a:t>落款。和开幕词一样，在文末写上主办单位和开会日期，有的是在标题下面加括号注明开会日期，再下面是致辞人的姓名。</a:t>
            </a:r>
          </a:p>
        </p:txBody>
      </p:sp>
    </p:spTree>
    <p:extLst>
      <p:ext uri="{BB962C8B-B14F-4D97-AF65-F5344CB8AC3E}">
        <p14:creationId xmlns:p14="http://schemas.microsoft.com/office/powerpoint/2010/main" val="26044855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19150"/>
            <a:ext cx="6781800" cy="3108543"/>
          </a:xfrm>
          <a:prstGeom prst="rect">
            <a:avLst/>
          </a:prstGeom>
          <a:noFill/>
        </p:spPr>
        <p:txBody>
          <a:bodyPr wrap="square" lIns="0" tIns="0" rIns="0" bIns="0" rtlCol="0">
            <a:spAutoFit/>
          </a:bodyPr>
          <a:lstStyle/>
          <a:p>
            <a:pPr algn="just"/>
            <a:r>
              <a:rPr lang="zh-CN" altLang="zh-CN" sz="2000" b="1" dirty="0">
                <a:latin typeface="+mn-ea"/>
              </a:rPr>
              <a:t>五、开幕词的写作要求</a:t>
            </a:r>
          </a:p>
          <a:p>
            <a:pPr algn="just"/>
            <a:r>
              <a:rPr lang="en-US" altLang="zh-CN" dirty="0">
                <a:latin typeface="+mn-ea"/>
              </a:rPr>
              <a:t>(1)</a:t>
            </a:r>
            <a:r>
              <a:rPr lang="zh-CN" altLang="zh-CN" dirty="0">
                <a:latin typeface="+mn-ea"/>
              </a:rPr>
              <a:t>熟悉会议情况。开幕词的写作一般要以会议方案为蓝本，事先要经主席团、委员会等领导机构批准。</a:t>
            </a:r>
          </a:p>
          <a:p>
            <a:pPr algn="just"/>
            <a:r>
              <a:rPr lang="en-US" altLang="zh-CN" dirty="0">
                <a:latin typeface="+mn-ea"/>
              </a:rPr>
              <a:t>(2)</a:t>
            </a:r>
            <a:r>
              <a:rPr lang="zh-CN" altLang="zh-CN" dirty="0">
                <a:latin typeface="+mn-ea"/>
              </a:rPr>
              <a:t>结构紧凑。开幕词篇幅不要过长，结构要紧凑。</a:t>
            </a:r>
          </a:p>
          <a:p>
            <a:pPr algn="just"/>
            <a:r>
              <a:rPr lang="en-US" altLang="zh-CN" dirty="0">
                <a:latin typeface="+mn-ea"/>
              </a:rPr>
              <a:t>(3)</a:t>
            </a:r>
            <a:r>
              <a:rPr lang="zh-CN" altLang="zh-CN" dirty="0">
                <a:latin typeface="+mn-ea"/>
              </a:rPr>
              <a:t>语言朴实、简练。</a:t>
            </a:r>
          </a:p>
          <a:p>
            <a:pPr algn="just"/>
            <a:r>
              <a:rPr lang="zh-CN" altLang="zh-CN" sz="2000" b="1" dirty="0">
                <a:latin typeface="+mn-ea"/>
              </a:rPr>
              <a:t>六、祝词的写作要求</a:t>
            </a:r>
          </a:p>
          <a:p>
            <a:pPr algn="just"/>
            <a:r>
              <a:rPr lang="en-US" altLang="zh-CN" dirty="0">
                <a:latin typeface="+mn-ea"/>
              </a:rPr>
              <a:t>(1)</a:t>
            </a:r>
            <a:r>
              <a:rPr lang="zh-CN" altLang="zh-CN" dirty="0">
                <a:latin typeface="+mn-ea"/>
              </a:rPr>
              <a:t>恰当得体。颂扬与祝贺要恰如其分，过分的赞美之词会使对方感到不安，也会使自己显得庸俗。</a:t>
            </a:r>
          </a:p>
          <a:p>
            <a:pPr algn="just"/>
            <a:r>
              <a:rPr lang="en-US" altLang="zh-CN" dirty="0">
                <a:latin typeface="+mn-ea"/>
              </a:rPr>
              <a:t>(2)</a:t>
            </a:r>
            <a:r>
              <a:rPr lang="zh-CN" altLang="zh-CN" dirty="0">
                <a:latin typeface="+mn-ea"/>
              </a:rPr>
              <a:t>结构紧凑。篇幅不可过长，应结构紧凑、行文简洁。</a:t>
            </a:r>
          </a:p>
          <a:p>
            <a:pPr algn="just"/>
            <a:r>
              <a:rPr lang="en-US" altLang="zh-CN" dirty="0">
                <a:latin typeface="+mn-ea"/>
              </a:rPr>
              <a:t>(3)</a:t>
            </a:r>
            <a:r>
              <a:rPr lang="zh-CN" altLang="zh-CN" dirty="0">
                <a:latin typeface="+mn-ea"/>
              </a:rPr>
              <a:t>充满热情。祝词写作语言上要求充满热情、喜悦、鼓励与希望，富有感染性和启发性，使对方感到温暖和愉快。</a:t>
            </a:r>
          </a:p>
        </p:txBody>
      </p:sp>
    </p:spTree>
    <p:extLst>
      <p:ext uri="{BB962C8B-B14F-4D97-AF65-F5344CB8AC3E}">
        <p14:creationId xmlns:p14="http://schemas.microsoft.com/office/powerpoint/2010/main" val="53114894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04</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581400" y="2217807"/>
            <a:ext cx="27432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请柬 聘书</a:t>
            </a:r>
          </a:p>
        </p:txBody>
      </p:sp>
    </p:spTree>
    <p:custDataLst>
      <p:tags r:id="rId1"/>
    </p:custDataLst>
    <p:extLst>
      <p:ext uri="{BB962C8B-B14F-4D97-AF65-F5344CB8AC3E}">
        <p14:creationId xmlns:p14="http://schemas.microsoft.com/office/powerpoint/2010/main" val="7311772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965359"/>
            <a:ext cx="6781800" cy="2246769"/>
          </a:xfrm>
          <a:prstGeom prst="rect">
            <a:avLst/>
          </a:prstGeom>
          <a:noFill/>
        </p:spPr>
        <p:txBody>
          <a:bodyPr wrap="square" lIns="0" tIns="0" rIns="0" bIns="0" rtlCol="0">
            <a:spAutoFit/>
          </a:bodyPr>
          <a:lstStyle/>
          <a:p>
            <a:pPr algn="just"/>
            <a:r>
              <a:rPr lang="zh-CN" altLang="zh-CN" sz="2000" b="1" dirty="0">
                <a:latin typeface="+mn-ea"/>
              </a:rPr>
              <a:t>一、请柬的概念及作用</a:t>
            </a:r>
          </a:p>
          <a:p>
            <a:pPr algn="just"/>
            <a:r>
              <a:rPr lang="en-US" altLang="zh-CN" dirty="0">
                <a:solidFill>
                  <a:srgbClr val="1E829C"/>
                </a:solidFill>
                <a:latin typeface="+mn-ea"/>
              </a:rPr>
              <a:t>1.</a:t>
            </a:r>
            <a:r>
              <a:rPr lang="zh-CN" altLang="zh-CN" dirty="0">
                <a:solidFill>
                  <a:srgbClr val="1E829C"/>
                </a:solidFill>
                <a:latin typeface="+mn-ea"/>
              </a:rPr>
              <a:t>请柬的概念</a:t>
            </a:r>
          </a:p>
          <a:p>
            <a:pPr algn="just"/>
            <a:r>
              <a:rPr lang="zh-CN" altLang="zh-CN" dirty="0">
                <a:latin typeface="+mn-ea"/>
              </a:rPr>
              <a:t>请柬，又称为请帖、柬帖，是为了邀请客人参加某项活动而发出的礼仪性书信。</a:t>
            </a:r>
          </a:p>
          <a:p>
            <a:pPr algn="just"/>
            <a:r>
              <a:rPr lang="en-US" altLang="zh-CN" dirty="0">
                <a:solidFill>
                  <a:srgbClr val="1E829C"/>
                </a:solidFill>
                <a:latin typeface="+mn-ea"/>
              </a:rPr>
              <a:t>2.</a:t>
            </a:r>
            <a:r>
              <a:rPr lang="zh-CN" altLang="zh-CN" dirty="0">
                <a:solidFill>
                  <a:srgbClr val="1E829C"/>
                </a:solidFill>
                <a:latin typeface="+mn-ea"/>
              </a:rPr>
              <a:t>请柬的作用</a:t>
            </a:r>
          </a:p>
          <a:p>
            <a:pPr algn="just"/>
            <a:r>
              <a:rPr lang="en-US" altLang="zh-CN" dirty="0">
                <a:latin typeface="+mn-ea"/>
              </a:rPr>
              <a:t>(1)</a:t>
            </a:r>
            <a:r>
              <a:rPr lang="zh-CN" altLang="zh-CN" dirty="0">
                <a:latin typeface="+mn-ea"/>
              </a:rPr>
              <a:t>使用请柬。既可以表示对被邀请者的尊重，又可以表示邀请者对此事的郑重态度。</a:t>
            </a:r>
          </a:p>
          <a:p>
            <a:pPr algn="just"/>
            <a:r>
              <a:rPr lang="en-US" altLang="zh-CN" dirty="0">
                <a:latin typeface="+mn-ea"/>
              </a:rPr>
              <a:t>(2)</a:t>
            </a:r>
            <a:r>
              <a:rPr lang="zh-CN" altLang="zh-CN" dirty="0">
                <a:latin typeface="+mn-ea"/>
              </a:rPr>
              <a:t>凡召开各种会议。举行各种典礼、仪式和活动，均可以使用请柬。</a:t>
            </a:r>
          </a:p>
        </p:txBody>
      </p:sp>
    </p:spTree>
    <p:extLst>
      <p:ext uri="{BB962C8B-B14F-4D97-AF65-F5344CB8AC3E}">
        <p14:creationId xmlns:p14="http://schemas.microsoft.com/office/powerpoint/2010/main" val="9187706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323987"/>
          </a:xfrm>
          <a:prstGeom prst="rect">
            <a:avLst/>
          </a:prstGeom>
          <a:noFill/>
        </p:spPr>
        <p:txBody>
          <a:bodyPr wrap="square" lIns="0" tIns="0" rIns="0" bIns="0" rtlCol="0">
            <a:spAutoFit/>
          </a:bodyPr>
          <a:lstStyle/>
          <a:p>
            <a:pPr algn="just"/>
            <a:r>
              <a:rPr lang="zh-CN" altLang="zh-CN" sz="2000" b="1" dirty="0">
                <a:latin typeface="+mn-ea"/>
              </a:rPr>
              <a:t>二、聘书的概念及作用</a:t>
            </a:r>
          </a:p>
          <a:p>
            <a:pPr algn="just"/>
            <a:r>
              <a:rPr lang="en-US" altLang="zh-CN" dirty="0">
                <a:solidFill>
                  <a:srgbClr val="1E829C"/>
                </a:solidFill>
                <a:latin typeface="+mn-ea"/>
              </a:rPr>
              <a:t>1.</a:t>
            </a:r>
            <a:r>
              <a:rPr lang="zh-CN" altLang="zh-CN" dirty="0">
                <a:solidFill>
                  <a:srgbClr val="1E829C"/>
                </a:solidFill>
                <a:latin typeface="+mn-ea"/>
              </a:rPr>
              <a:t>聘书的概念</a:t>
            </a:r>
          </a:p>
          <a:p>
            <a:pPr algn="just"/>
            <a:r>
              <a:rPr lang="zh-CN" altLang="zh-CN" dirty="0">
                <a:latin typeface="+mn-ea"/>
              </a:rPr>
              <a:t>聘书，也就是聘请书，它是聘请某些有专业特长或在某方面具有权威名望的人完成某项任务或担任某种职务时的书信体文书。</a:t>
            </a:r>
          </a:p>
          <a:p>
            <a:pPr algn="just"/>
            <a:r>
              <a:rPr lang="en-US" altLang="zh-CN" dirty="0">
                <a:solidFill>
                  <a:srgbClr val="1E829C"/>
                </a:solidFill>
                <a:latin typeface="+mn-ea"/>
              </a:rPr>
              <a:t>2.</a:t>
            </a:r>
            <a:r>
              <a:rPr lang="zh-CN" altLang="zh-CN" dirty="0">
                <a:solidFill>
                  <a:srgbClr val="1E829C"/>
                </a:solidFill>
                <a:latin typeface="+mn-ea"/>
              </a:rPr>
              <a:t>聘书的作用</a:t>
            </a:r>
          </a:p>
          <a:p>
            <a:pPr algn="just"/>
            <a:r>
              <a:rPr lang="en-US" altLang="zh-CN" dirty="0">
                <a:latin typeface="+mn-ea"/>
              </a:rPr>
              <a:t>(1)</a:t>
            </a:r>
            <a:r>
              <a:rPr lang="zh-CN" altLang="zh-CN" dirty="0">
                <a:latin typeface="+mn-ea"/>
              </a:rPr>
              <a:t>加强协作的纽带。一个单位在承担了某项任务后，或在开展某项工作的时候，为了请到一些本单位缺乏的人才，就需要用聘书。聘书不仅使个人同用人单位联系了起来，同时还加强了不同单位之间的合作，使之可以互通有无。</a:t>
            </a:r>
          </a:p>
          <a:p>
            <a:pPr algn="just"/>
            <a:r>
              <a:rPr lang="en-US" altLang="zh-CN" dirty="0">
                <a:latin typeface="+mn-ea"/>
              </a:rPr>
              <a:t>(2)</a:t>
            </a:r>
            <a:r>
              <a:rPr lang="zh-CN" altLang="zh-CN" dirty="0">
                <a:latin typeface="+mn-ea"/>
              </a:rPr>
              <a:t>加强受聘者的责任感、荣誉感。应聘者接到聘书也就等于必须为自己所受聘的职务、工作负有责任，因为聘书是出于对受聘人极大的信任和尊重才发出的，这无形中就加强了受聘人的责任感。</a:t>
            </a:r>
          </a:p>
        </p:txBody>
      </p:sp>
    </p:spTree>
    <p:extLst>
      <p:ext uri="{BB962C8B-B14F-4D97-AF65-F5344CB8AC3E}">
        <p14:creationId xmlns:p14="http://schemas.microsoft.com/office/powerpoint/2010/main" val="10173906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285750"/>
            <a:ext cx="6781800" cy="4185761"/>
          </a:xfrm>
          <a:prstGeom prst="rect">
            <a:avLst/>
          </a:prstGeom>
          <a:noFill/>
        </p:spPr>
        <p:txBody>
          <a:bodyPr wrap="square" lIns="0" tIns="0" rIns="0" bIns="0" rtlCol="0">
            <a:spAutoFit/>
          </a:bodyPr>
          <a:lstStyle/>
          <a:p>
            <a:r>
              <a:rPr lang="zh-CN" altLang="zh-CN" sz="2000" b="1" dirty="0"/>
              <a:t>三、请柬的写作格式及要求</a:t>
            </a:r>
          </a:p>
          <a:p>
            <a:r>
              <a:rPr lang="en-US" altLang="zh-CN" dirty="0">
                <a:solidFill>
                  <a:srgbClr val="1E829C"/>
                </a:solidFill>
              </a:rPr>
              <a:t>1.</a:t>
            </a:r>
            <a:r>
              <a:rPr lang="zh-CN" altLang="zh-CN" dirty="0">
                <a:solidFill>
                  <a:srgbClr val="1E829C"/>
                </a:solidFill>
              </a:rPr>
              <a:t>请柬的写作格式</a:t>
            </a:r>
          </a:p>
          <a:p>
            <a:r>
              <a:rPr lang="zh-CN" altLang="zh-CN" dirty="0"/>
              <a:t>请柬一般有两种样式</a:t>
            </a:r>
            <a:r>
              <a:rPr lang="en-US" altLang="zh-CN" dirty="0"/>
              <a:t>: </a:t>
            </a:r>
            <a:r>
              <a:rPr lang="zh-CN" altLang="zh-CN" dirty="0"/>
              <a:t>一种是单面的，另一种是双面的。从形式上又分为横式写法和竖式写法两种，竖式写法从右向左写。从撰写方法上说， 无论哪种样式的请柬，都有标题、称谓、正文、敬语、落款和日期等。无论哪种请柬，一般都做艺术加工，即采用艺术字体、字面烫金或加以图案装饰等。</a:t>
            </a:r>
          </a:p>
          <a:p>
            <a:r>
              <a:rPr lang="zh-CN" altLang="zh-CN" dirty="0"/>
              <a:t>通常发柬者只需填写称谓、正文、落款和日期。称谓即被邀请单位名称或个人姓名，要顶格写，其后加冒号，个人姓名后要注明职务或称呼。正文另起行，前面空两格，写明活动的内容、时间、地点及其他注意事项或者要求。时间一般有两种日期，一种是农历日期，一种是公历日期，并且有具体时刻。一般以“敬请</a:t>
            </a:r>
            <a:r>
              <a:rPr lang="en-US" altLang="zh-CN" dirty="0"/>
              <a:t>(</a:t>
            </a:r>
            <a:r>
              <a:rPr lang="zh-CN" altLang="zh-CN" dirty="0"/>
              <a:t>恭请</a:t>
            </a:r>
            <a:r>
              <a:rPr lang="en-US" altLang="zh-CN" dirty="0"/>
              <a:t>) </a:t>
            </a:r>
            <a:r>
              <a:rPr lang="zh-CN" altLang="zh-CN" dirty="0"/>
              <a:t>光临”等结束，最后写明邀请单位或个人姓名，下边写日期，有时还有行走路线、乘车班次、</a:t>
            </a:r>
            <a:r>
              <a:rPr lang="en-US" altLang="zh-CN" dirty="0"/>
              <a:t>“</a:t>
            </a:r>
            <a:r>
              <a:rPr lang="zh-CN" altLang="zh-CN" dirty="0"/>
              <a:t>每柬一人”“凭柬入场”等附语，通常写于请柬正文的左下方处。</a:t>
            </a:r>
          </a:p>
        </p:txBody>
      </p:sp>
    </p:spTree>
    <p:extLst>
      <p:ext uri="{BB962C8B-B14F-4D97-AF65-F5344CB8AC3E}">
        <p14:creationId xmlns:p14="http://schemas.microsoft.com/office/powerpoint/2010/main" val="18226939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81955"/>
            <a:ext cx="6781800" cy="2492990"/>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请柬的写作要求</a:t>
            </a:r>
          </a:p>
          <a:p>
            <a:pPr algn="just"/>
            <a:r>
              <a:rPr lang="en-US" altLang="zh-CN" dirty="0">
                <a:latin typeface="+mn-ea"/>
              </a:rPr>
              <a:t>(1)</a:t>
            </a:r>
            <a:r>
              <a:rPr lang="zh-CN" altLang="zh-CN" dirty="0">
                <a:latin typeface="+mn-ea"/>
              </a:rPr>
              <a:t>语言要精练、准确。凡涉及时间、地点、人名等一些关键性词语，一定要核准、查实。</a:t>
            </a:r>
          </a:p>
          <a:p>
            <a:pPr algn="just"/>
            <a:r>
              <a:rPr lang="en-US" altLang="zh-CN" dirty="0">
                <a:latin typeface="+mn-ea"/>
              </a:rPr>
              <a:t>(2)</a:t>
            </a:r>
            <a:r>
              <a:rPr lang="zh-CN" altLang="zh-CN" dirty="0">
                <a:latin typeface="+mn-ea"/>
              </a:rPr>
              <a:t>在正文后可根据不同的情况采用“敬请光临”“请光临指导” 等结语。</a:t>
            </a:r>
          </a:p>
          <a:p>
            <a:pPr algn="just"/>
            <a:r>
              <a:rPr lang="en-US" altLang="zh-CN" dirty="0">
                <a:latin typeface="+mn-ea"/>
              </a:rPr>
              <a:t>(3)</a:t>
            </a:r>
            <a:r>
              <a:rPr lang="zh-CN" altLang="zh-CN" dirty="0">
                <a:latin typeface="+mn-ea"/>
              </a:rPr>
              <a:t>请柬在款式设计上要注意艺术性。一帧精美的请柬会使人感到亲切舒适，选用市场上的各种专用请柬时，要根据实际情况选购。</a:t>
            </a:r>
          </a:p>
          <a:p>
            <a:pPr algn="just"/>
            <a:r>
              <a:rPr lang="en-US" altLang="zh-CN" dirty="0">
                <a:latin typeface="+mn-ea"/>
              </a:rPr>
              <a:t>(4)</a:t>
            </a:r>
            <a:r>
              <a:rPr lang="zh-CN" altLang="zh-CN" dirty="0">
                <a:latin typeface="+mn-ea"/>
              </a:rPr>
              <a:t>请柬不要托人转递。如果距离比较远，可以邮寄，请柬如果是放入信封当面递送。</a:t>
            </a:r>
          </a:p>
        </p:txBody>
      </p:sp>
    </p:spTree>
    <p:extLst>
      <p:ext uri="{BB962C8B-B14F-4D97-AF65-F5344CB8AC3E}">
        <p14:creationId xmlns:p14="http://schemas.microsoft.com/office/powerpoint/2010/main" val="17661182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600986"/>
          </a:xfrm>
          <a:prstGeom prst="rect">
            <a:avLst/>
          </a:prstGeom>
          <a:noFill/>
        </p:spPr>
        <p:txBody>
          <a:bodyPr wrap="square" lIns="0" tIns="0" rIns="0" bIns="0" rtlCol="0">
            <a:spAutoFit/>
          </a:bodyPr>
          <a:lstStyle/>
          <a:p>
            <a:r>
              <a:rPr lang="zh-CN" altLang="zh-CN" sz="2000" b="1" dirty="0"/>
              <a:t>四、聘书的写作格式</a:t>
            </a:r>
          </a:p>
          <a:p>
            <a:r>
              <a:rPr lang="zh-CN" altLang="zh-CN" dirty="0"/>
              <a:t>聘书一般按照书信格式印制好，中心内容由聘请者填写，完整的聘书一般由标题、称谓、正文、结尾和落款几部分构成。</a:t>
            </a:r>
          </a:p>
          <a:p>
            <a:r>
              <a:rPr lang="en-US" altLang="zh-CN" dirty="0"/>
              <a:t>(1)</a:t>
            </a:r>
            <a:r>
              <a:rPr lang="zh-CN" altLang="zh-CN" dirty="0"/>
              <a:t>聘书的标题往往写在开头正中间，有的聘书也可以不写标题，已印制好的聘书常在封皮上印有烫金的“聘书”二字。</a:t>
            </a:r>
          </a:p>
          <a:p>
            <a:r>
              <a:rPr lang="en-US" altLang="zh-CN" dirty="0"/>
              <a:t>(2)</a:t>
            </a:r>
            <a:r>
              <a:rPr lang="zh-CN" altLang="zh-CN" dirty="0"/>
              <a:t>聘请书上被聘者的姓名称呼可以在开头顶格写，然后再加冒号，也可以在正文中写明，常见的印制好的聘书多在第一行空两格写“兹聘请×××”。</a:t>
            </a:r>
          </a:p>
          <a:p>
            <a:r>
              <a:rPr lang="en-US" altLang="zh-CN" dirty="0"/>
              <a:t>(3)</a:t>
            </a:r>
            <a:r>
              <a:rPr lang="zh-CN" altLang="zh-CN" dirty="0"/>
              <a:t>正文是聘书的主要部分。一般包括聘请的原因和聘请去做的工作或所要担任的职务、聘任期限以及待遇等问题。</a:t>
            </a:r>
          </a:p>
          <a:p>
            <a:r>
              <a:rPr lang="en-US" altLang="zh-CN" dirty="0"/>
              <a:t>(4)</a:t>
            </a:r>
            <a:r>
              <a:rPr lang="zh-CN" altLang="zh-CN" dirty="0"/>
              <a:t>聘书的结尾一般写上表示敬意和祝颂的话语，如“此致敬礼 等。</a:t>
            </a:r>
          </a:p>
          <a:p>
            <a:r>
              <a:rPr lang="en-US" altLang="zh-CN" dirty="0"/>
              <a:t>(5)</a:t>
            </a:r>
            <a:r>
              <a:rPr lang="zh-CN" altLang="zh-CN" dirty="0"/>
              <a:t>落款要署上聘请单位名称或单位领导的姓名、职务，并署上发文日期。同时要加盖公章，方视为有效。</a:t>
            </a:r>
          </a:p>
        </p:txBody>
      </p:sp>
    </p:spTree>
    <p:extLst>
      <p:ext uri="{BB962C8B-B14F-4D97-AF65-F5344CB8AC3E}">
        <p14:creationId xmlns:p14="http://schemas.microsoft.com/office/powerpoint/2010/main" val="23093619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590800" y="2185380"/>
            <a:ext cx="4800600"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感 谢 观 看</a:t>
            </a: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grpSp>
        <p:nvGrpSpPr>
          <p:cNvPr id="25" name="组合 24"/>
          <p:cNvGrpSpPr/>
          <p:nvPr/>
        </p:nvGrpSpPr>
        <p:grpSpPr>
          <a:xfrm>
            <a:off x="3677743" y="16316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spTree>
    <p:extLst>
      <p:ext uri="{BB962C8B-B14F-4D97-AF65-F5344CB8AC3E}">
        <p14:creationId xmlns:p14="http://schemas.microsoft.com/office/powerpoint/2010/main" val="258305700"/>
      </p:ext>
    </p:extLst>
  </p:cSld>
  <p:clrMapOvr>
    <a:masterClrMapping/>
  </p:clrMapOvr>
  <mc:AlternateContent xmlns:mc="http://schemas.openxmlformats.org/markup-compatibility/2006" xmlns:p14="http://schemas.microsoft.com/office/powerpoint/2010/main">
    <mc:Choice Requires="p14">
      <p:transition spd="slow" p14:dur="1250" advTm="9000">
        <p14:switch dir="r"/>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000"/>
                            </p:stCondLst>
                            <p:childTnLst>
                              <p:par>
                                <p:cTn id="32" presetID="52" presetClass="entr" presetSubtype="0" fill="hold" grpId="0" nodeType="after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Scale>
                                      <p:cBhvr>
                                        <p:cTn id="3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9"/>
                                        </p:tgtEl>
                                        <p:attrNameLst>
                                          <p:attrName>ppt_x</p:attrName>
                                          <p:attrName>ppt_y</p:attrName>
                                        </p:attrNameLst>
                                      </p:cBhvr>
                                    </p:animMotion>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2ADB108-2F67-4B4E-A97E-19ABB6FAC58E"/>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F:\我图VIP设计PPT上传\10月份上传文件\295"/>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heme/theme1.xml><?xml version="1.0" encoding="utf-8"?>
<a:theme xmlns:a="http://schemas.openxmlformats.org/drawingml/2006/main" name="Office 主题">
  <a:themeElements>
    <a:clrScheme name="自定义 31">
      <a:dk1>
        <a:srgbClr val="000000"/>
      </a:dk1>
      <a:lt1>
        <a:srgbClr val="FFFFFF"/>
      </a:lt1>
      <a:dk2>
        <a:srgbClr val="000000"/>
      </a:dk2>
      <a:lt2>
        <a:srgbClr val="FFFFFF"/>
      </a:lt2>
      <a:accent1>
        <a:srgbClr val="55BBC5"/>
      </a:accent1>
      <a:accent2>
        <a:srgbClr val="FBB505"/>
      </a:accent2>
      <a:accent3>
        <a:srgbClr val="55BBC5"/>
      </a:accent3>
      <a:accent4>
        <a:srgbClr val="FBB505"/>
      </a:accent4>
      <a:accent5>
        <a:srgbClr val="55BBC5"/>
      </a:accent5>
      <a:accent6>
        <a:srgbClr val="FBB505"/>
      </a:accent6>
      <a:hlink>
        <a:srgbClr val="55BBC5"/>
      </a:hlink>
      <a:folHlink>
        <a:srgbClr val="FBB505"/>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3157</Words>
  <Application>Microsoft Office PowerPoint</Application>
  <PresentationFormat>全屏显示(16:9)</PresentationFormat>
  <Paragraphs>136</Paragraphs>
  <Slides>27</Slides>
  <Notes>27</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27</vt:i4>
      </vt:variant>
    </vt:vector>
  </HeadingPairs>
  <TitlesOfParts>
    <vt:vector size="33" baseType="lpstr">
      <vt:lpstr>微软雅黑</vt:lpstr>
      <vt:lpstr>站酷快乐体2016修订版</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2019-05-07T02:53:43Z</dcterms:created>
  <dcterms:modified xsi:type="dcterms:W3CDTF">2020-03-15T06:58:12Z</dcterms:modified>
</cp:coreProperties>
</file>