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6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39"/>
  </p:notesMasterIdLst>
  <p:sldIdLst>
    <p:sldId id="393" r:id="rId2"/>
    <p:sldId id="469" r:id="rId3"/>
    <p:sldId id="549" r:id="rId4"/>
    <p:sldId id="567" r:id="rId5"/>
    <p:sldId id="618" r:id="rId6"/>
    <p:sldId id="568" r:id="rId7"/>
    <p:sldId id="569" r:id="rId8"/>
    <p:sldId id="570" r:id="rId9"/>
    <p:sldId id="571" r:id="rId10"/>
    <p:sldId id="572" r:id="rId11"/>
    <p:sldId id="573" r:id="rId12"/>
    <p:sldId id="619" r:id="rId13"/>
    <p:sldId id="575" r:id="rId14"/>
    <p:sldId id="576" r:id="rId15"/>
    <p:sldId id="577" r:id="rId16"/>
    <p:sldId id="620" r:id="rId17"/>
    <p:sldId id="578" r:id="rId18"/>
    <p:sldId id="621" r:id="rId19"/>
    <p:sldId id="579" r:id="rId20"/>
    <p:sldId id="580" r:id="rId21"/>
    <p:sldId id="581" r:id="rId22"/>
    <p:sldId id="582" r:id="rId23"/>
    <p:sldId id="622" r:id="rId24"/>
    <p:sldId id="623" r:id="rId25"/>
    <p:sldId id="524" r:id="rId26"/>
    <p:sldId id="574" r:id="rId27"/>
    <p:sldId id="595" r:id="rId28"/>
    <p:sldId id="596" r:id="rId29"/>
    <p:sldId id="597" r:id="rId30"/>
    <p:sldId id="598" r:id="rId31"/>
    <p:sldId id="599" r:id="rId32"/>
    <p:sldId id="600" r:id="rId33"/>
    <p:sldId id="601" r:id="rId34"/>
    <p:sldId id="613" r:id="rId35"/>
    <p:sldId id="615" r:id="rId36"/>
    <p:sldId id="617" r:id="rId37"/>
    <p:sldId id="566" r:id="rId38"/>
  </p:sldIdLst>
  <p:sldSz cx="9144000" cy="5143500" type="screen16x9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29C"/>
    <a:srgbClr val="55BBC5"/>
    <a:srgbClr val="FFFFFF"/>
    <a:srgbClr val="FCFCFA"/>
    <a:srgbClr val="F4F5EE"/>
    <a:srgbClr val="F4FAFE"/>
    <a:srgbClr val="EAF7FE"/>
    <a:srgbClr val="E2F4FA"/>
    <a:srgbClr val="F09073"/>
    <a:srgbClr val="703C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4700" autoAdjust="0"/>
  </p:normalViewPr>
  <p:slideViewPr>
    <p:cSldViewPr>
      <p:cViewPr varScale="1">
        <p:scale>
          <a:sx n="77" d="100"/>
          <a:sy n="77" d="100"/>
        </p:scale>
        <p:origin x="72" y="31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27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69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887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122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70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892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299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428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751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369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408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909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126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328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375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53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5461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18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54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929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087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5819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5017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381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6560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9127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11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8877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7676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625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3631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918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8725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541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2860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0115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542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94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0"/>
            <a:ext cx="9205356" cy="5143500"/>
            <a:chOff x="0" y="0"/>
            <a:chExt cx="9205356" cy="5143500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/>
          </p:nvGrpSpPr>
          <p:grpSpPr>
            <a:xfrm>
              <a:off x="152400" y="100680"/>
              <a:ext cx="9052956" cy="4991467"/>
              <a:chOff x="152400" y="100680"/>
              <a:chExt cx="9052956" cy="4991467"/>
            </a:xfrm>
          </p:grpSpPr>
          <p:sp>
            <p:nvSpPr>
              <p:cNvPr id="4" name="矩形 3"/>
              <p:cNvSpPr/>
              <p:nvPr userDrawn="1"/>
            </p:nvSpPr>
            <p:spPr>
              <a:xfrm>
                <a:off x="152400" y="209550"/>
                <a:ext cx="8839200" cy="4800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37553" flipH="1">
                <a:off x="8332477" y="100680"/>
                <a:ext cx="872879" cy="924706"/>
              </a:xfrm>
              <a:prstGeom prst="rect">
                <a:avLst/>
              </a:prstGeom>
            </p:spPr>
          </p:pic>
          <p:grpSp>
            <p:nvGrpSpPr>
              <p:cNvPr id="2" name="组合 1"/>
              <p:cNvGrpSpPr/>
              <p:nvPr userDrawn="1"/>
            </p:nvGrpSpPr>
            <p:grpSpPr>
              <a:xfrm>
                <a:off x="195471" y="4128820"/>
                <a:ext cx="1814393" cy="963327"/>
                <a:chOff x="195471" y="4128820"/>
                <a:chExt cx="1814393" cy="963327"/>
              </a:xfrm>
            </p:grpSpPr>
            <p:pic>
              <p:nvPicPr>
                <p:cNvPr id="6" name="图片 5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471" y="4128820"/>
                  <a:ext cx="1328529" cy="963327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555024">
                  <a:off x="1483296" y="4370791"/>
                  <a:ext cx="526568" cy="63228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69066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0"/>
            <a:ext cx="9205356" cy="5143500"/>
            <a:chOff x="0" y="0"/>
            <a:chExt cx="9205356" cy="5143500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 userDrawn="1"/>
          </p:nvGrpSpPr>
          <p:grpSpPr>
            <a:xfrm>
              <a:off x="152400" y="100680"/>
              <a:ext cx="9052956" cy="4991467"/>
              <a:chOff x="152400" y="100680"/>
              <a:chExt cx="9052956" cy="4991467"/>
            </a:xfrm>
          </p:grpSpPr>
          <p:sp>
            <p:nvSpPr>
              <p:cNvPr id="6" name="矩形 5"/>
              <p:cNvSpPr/>
              <p:nvPr userDrawn="1"/>
            </p:nvSpPr>
            <p:spPr>
              <a:xfrm>
                <a:off x="152400" y="209550"/>
                <a:ext cx="8839200" cy="4800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37553" flipH="1">
                <a:off x="8332477" y="100680"/>
                <a:ext cx="872879" cy="924706"/>
              </a:xfrm>
              <a:prstGeom prst="rect">
                <a:avLst/>
              </a:prstGeom>
            </p:spPr>
          </p:pic>
          <p:grpSp>
            <p:nvGrpSpPr>
              <p:cNvPr id="9" name="组合 8"/>
              <p:cNvGrpSpPr/>
              <p:nvPr userDrawn="1"/>
            </p:nvGrpSpPr>
            <p:grpSpPr>
              <a:xfrm>
                <a:off x="195471" y="4128820"/>
                <a:ext cx="1814393" cy="963327"/>
                <a:chOff x="195471" y="4128820"/>
                <a:chExt cx="1814393" cy="963327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471" y="4128820"/>
                  <a:ext cx="1328529" cy="963327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555024">
                  <a:off x="1483296" y="4370791"/>
                  <a:ext cx="526568" cy="63228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0833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0"/>
            <a:ext cx="9205356" cy="5143500"/>
            <a:chOff x="0" y="0"/>
            <a:chExt cx="9205356" cy="5143500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 userDrawn="1"/>
          </p:nvGrpSpPr>
          <p:grpSpPr>
            <a:xfrm>
              <a:off x="152400" y="100680"/>
              <a:ext cx="9052956" cy="4991467"/>
              <a:chOff x="152400" y="100680"/>
              <a:chExt cx="9052956" cy="4991467"/>
            </a:xfrm>
          </p:grpSpPr>
          <p:sp>
            <p:nvSpPr>
              <p:cNvPr id="6" name="矩形 5"/>
              <p:cNvSpPr/>
              <p:nvPr userDrawn="1"/>
            </p:nvSpPr>
            <p:spPr>
              <a:xfrm>
                <a:off x="152400" y="209550"/>
                <a:ext cx="8839200" cy="4800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37553" flipH="1">
                <a:off x="8332477" y="100680"/>
                <a:ext cx="872879" cy="924706"/>
              </a:xfrm>
              <a:prstGeom prst="rect">
                <a:avLst/>
              </a:prstGeom>
            </p:spPr>
          </p:pic>
          <p:grpSp>
            <p:nvGrpSpPr>
              <p:cNvPr id="9" name="组合 8"/>
              <p:cNvGrpSpPr/>
              <p:nvPr userDrawn="1"/>
            </p:nvGrpSpPr>
            <p:grpSpPr>
              <a:xfrm>
                <a:off x="195471" y="4128820"/>
                <a:ext cx="1814393" cy="963327"/>
                <a:chOff x="195471" y="4128820"/>
                <a:chExt cx="1814393" cy="963327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471" y="4128820"/>
                  <a:ext cx="1328529" cy="963327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555024">
                  <a:off x="1483296" y="4370791"/>
                  <a:ext cx="526568" cy="63228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8522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0"/>
            <a:ext cx="9205356" cy="5143500"/>
            <a:chOff x="0" y="0"/>
            <a:chExt cx="9205356" cy="5143500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 userDrawn="1"/>
          </p:nvGrpSpPr>
          <p:grpSpPr>
            <a:xfrm>
              <a:off x="152400" y="100680"/>
              <a:ext cx="9052956" cy="4991467"/>
              <a:chOff x="152400" y="100680"/>
              <a:chExt cx="9052956" cy="4991467"/>
            </a:xfrm>
          </p:grpSpPr>
          <p:sp>
            <p:nvSpPr>
              <p:cNvPr id="6" name="矩形 5"/>
              <p:cNvSpPr/>
              <p:nvPr userDrawn="1"/>
            </p:nvSpPr>
            <p:spPr>
              <a:xfrm>
                <a:off x="152400" y="209550"/>
                <a:ext cx="8839200" cy="4800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37553" flipH="1">
                <a:off x="8332477" y="100680"/>
                <a:ext cx="872879" cy="924706"/>
              </a:xfrm>
              <a:prstGeom prst="rect">
                <a:avLst/>
              </a:prstGeom>
            </p:spPr>
          </p:pic>
          <p:grpSp>
            <p:nvGrpSpPr>
              <p:cNvPr id="9" name="组合 8"/>
              <p:cNvGrpSpPr/>
              <p:nvPr userDrawn="1"/>
            </p:nvGrpSpPr>
            <p:grpSpPr>
              <a:xfrm>
                <a:off x="195471" y="4128820"/>
                <a:ext cx="1814393" cy="963327"/>
                <a:chOff x="195471" y="4128820"/>
                <a:chExt cx="1814393" cy="963327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471" y="4128820"/>
                  <a:ext cx="1328529" cy="963327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555024">
                  <a:off x="1483296" y="4370791"/>
                  <a:ext cx="526568" cy="63228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74402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0"/>
            <a:ext cx="9205356" cy="5143500"/>
            <a:chOff x="0" y="0"/>
            <a:chExt cx="9205356" cy="5143500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 userDrawn="1"/>
          </p:nvGrpSpPr>
          <p:grpSpPr>
            <a:xfrm>
              <a:off x="152400" y="100680"/>
              <a:ext cx="9052956" cy="4991467"/>
              <a:chOff x="152400" y="100680"/>
              <a:chExt cx="9052956" cy="4991467"/>
            </a:xfrm>
          </p:grpSpPr>
          <p:sp>
            <p:nvSpPr>
              <p:cNvPr id="6" name="矩形 5"/>
              <p:cNvSpPr/>
              <p:nvPr userDrawn="1"/>
            </p:nvSpPr>
            <p:spPr>
              <a:xfrm>
                <a:off x="152400" y="209550"/>
                <a:ext cx="8839200" cy="4800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37553" flipH="1">
                <a:off x="8332477" y="100680"/>
                <a:ext cx="872879" cy="924706"/>
              </a:xfrm>
              <a:prstGeom prst="rect">
                <a:avLst/>
              </a:prstGeom>
            </p:spPr>
          </p:pic>
          <p:grpSp>
            <p:nvGrpSpPr>
              <p:cNvPr id="9" name="组合 8"/>
              <p:cNvGrpSpPr/>
              <p:nvPr userDrawn="1"/>
            </p:nvGrpSpPr>
            <p:grpSpPr>
              <a:xfrm>
                <a:off x="195471" y="4128820"/>
                <a:ext cx="1814393" cy="963327"/>
                <a:chOff x="195471" y="4128820"/>
                <a:chExt cx="1814393" cy="963327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471" y="4128820"/>
                  <a:ext cx="1328529" cy="963327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555024">
                  <a:off x="1483296" y="4370791"/>
                  <a:ext cx="526568" cy="63228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96759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92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87757"/>
            <a:ext cx="8712200" cy="4755743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032000" y="1253068"/>
            <a:ext cx="5698067" cy="2497666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18" y="0"/>
            <a:ext cx="1140594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28950"/>
            <a:ext cx="1638570" cy="1188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60" y="373347"/>
            <a:ext cx="872879" cy="92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9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861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82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64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5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834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1B6A-AEF1-4ACD-BD61-958570690F5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55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30" r:id="rId2"/>
    <p:sldLayoutId id="2147483731" r:id="rId3"/>
    <p:sldLayoutId id="2147483732" r:id="rId4"/>
    <p:sldLayoutId id="2147483733" r:id="rId5"/>
    <p:sldLayoutId id="2147483703" r:id="rId6"/>
    <p:sldLayoutId id="2147483739" r:id="rId7"/>
    <p:sldLayoutId id="2147483734" r:id="rId8"/>
    <p:sldLayoutId id="2147483735" r:id="rId9"/>
    <p:sldLayoutId id="2147483736" r:id="rId10"/>
    <p:sldLayoutId id="2147483737" r:id="rId11"/>
    <p:sldLayoutId id="214748374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87757"/>
            <a:ext cx="8712200" cy="475574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011240" y="1165471"/>
            <a:ext cx="5698067" cy="2497666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667000" y="2266950"/>
            <a:ext cx="4800600" cy="108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cap="all" spc="30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Arial" panose="020B0604020202020204" pitchFamily="34" charset="0"/>
              </a:rPr>
              <a:t>让世界与我共思共想</a:t>
            </a:r>
            <a:endParaRPr lang="en-US" altLang="zh-CN" cap="all" spc="300" dirty="0">
              <a:solidFill>
                <a:schemeClr val="accent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cap="all" spc="30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Arial" panose="020B0604020202020204" pitchFamily="34" charset="0"/>
              </a:rPr>
              <a:t>让我与世界同长同强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18" y="0"/>
            <a:ext cx="1140594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15" y="3022997"/>
            <a:ext cx="1638570" cy="1188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85750"/>
            <a:ext cx="872879" cy="924706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124200" y="1573495"/>
            <a:ext cx="281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800" dirty="0">
                <a:solidFill>
                  <a:schemeClr val="accent2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          宣传稿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3601543" y="1555493"/>
            <a:ext cx="2646857" cy="632280"/>
            <a:chOff x="3649078" y="1556771"/>
            <a:chExt cx="2646857" cy="632280"/>
          </a:xfrm>
        </p:grpSpPr>
        <p:sp>
          <p:nvSpPr>
            <p:cNvPr id="24" name="任意多边形 23"/>
            <p:cNvSpPr/>
            <p:nvPr/>
          </p:nvSpPr>
          <p:spPr>
            <a:xfrm>
              <a:off x="3649078" y="2014752"/>
              <a:ext cx="2161381" cy="153653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934" h="178330">
                  <a:moveTo>
                    <a:pt x="0" y="23946"/>
                  </a:moveTo>
                  <a:lnTo>
                    <a:pt x="1938867" y="100146"/>
                  </a:lnTo>
                  <a:cubicBezTo>
                    <a:pt x="2195689" y="125546"/>
                    <a:pt x="1559278" y="190457"/>
                    <a:pt x="1540934" y="176346"/>
                  </a:cubicBezTo>
                  <a:cubicBezTo>
                    <a:pt x="1522590" y="162235"/>
                    <a:pt x="1595967" y="42290"/>
                    <a:pt x="1828800" y="15479"/>
                  </a:cubicBezTo>
                  <a:cubicBezTo>
                    <a:pt x="2061633" y="-11332"/>
                    <a:pt x="2499783" y="2073"/>
                    <a:pt x="2937934" y="15479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55024">
              <a:off x="5769367" y="1556771"/>
              <a:ext cx="526568" cy="632280"/>
            </a:xfrm>
            <a:prstGeom prst="rect">
              <a:avLst/>
            </a:prstGeom>
          </p:spPr>
        </p:pic>
      </p:grpSp>
      <p:pic>
        <p:nvPicPr>
          <p:cNvPr id="26" name="pd-5b7683f20848315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89817" y="5215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1" grpId="0" animBg="1"/>
      <p:bldP spid="9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264344" y="1504950"/>
            <a:ext cx="1313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accent2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sz="5400" dirty="0">
              <a:solidFill>
                <a:schemeClr val="accent2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2743200" y="2217807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914148">
              <a:defRPr/>
            </a:pPr>
            <a:r>
              <a:rPr lang="zh-CN" altLang="en-US" sz="4000" kern="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宣传类应用文概述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82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959129"/>
            <a:ext cx="6781800" cy="16592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dirty="0">
                <a:latin typeface="+mn-ea"/>
              </a:rPr>
              <a:t>一、宣传应用文的概念</a:t>
            </a:r>
          </a:p>
          <a:p>
            <a:pPr algn="just">
              <a:lnSpc>
                <a:spcPct val="150000"/>
              </a:lnSpc>
            </a:pPr>
            <a:r>
              <a:rPr lang="zh-CN" altLang="zh-CN" dirty="0">
                <a:latin typeface="+mn-ea"/>
              </a:rPr>
              <a:t>宣传应用文是指为某种目的通过大众媒体</a:t>
            </a:r>
            <a:r>
              <a:rPr lang="en-US" altLang="zh-CN" dirty="0">
                <a:latin typeface="+mn-ea"/>
              </a:rPr>
              <a:t>(</a:t>
            </a:r>
            <a:r>
              <a:rPr lang="zh-CN" altLang="zh-CN" dirty="0">
                <a:latin typeface="+mn-ea"/>
              </a:rPr>
              <a:t>报纸、广播、电视台等</a:t>
            </a:r>
            <a:r>
              <a:rPr lang="en-US" altLang="zh-CN" dirty="0">
                <a:latin typeface="+mn-ea"/>
              </a:rPr>
              <a:t>)</a:t>
            </a:r>
            <a:r>
              <a:rPr lang="zh-CN" altLang="zh-CN" dirty="0">
                <a:latin typeface="+mn-ea"/>
              </a:rPr>
              <a:t>或公共场合中面对面的交流，对公众进行宣传、说明和介绍信息、知识的一类应用文体。如新闻稿、演讲稿、广播稿。</a:t>
            </a:r>
          </a:p>
        </p:txBody>
      </p:sp>
    </p:spTree>
    <p:extLst>
      <p:ext uri="{BB962C8B-B14F-4D97-AF65-F5344CB8AC3E}">
        <p14:creationId xmlns:p14="http://schemas.microsoft.com/office/powerpoint/2010/main" val="112980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66800" y="819150"/>
            <a:ext cx="70104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zh-CN" sz="2000" b="1" dirty="0"/>
              <a:t>二、宣传应用文的特点</a:t>
            </a:r>
          </a:p>
          <a:p>
            <a:r>
              <a:rPr lang="en-US" altLang="zh-CN" dirty="0">
                <a:solidFill>
                  <a:srgbClr val="1E829C"/>
                </a:solidFill>
              </a:rPr>
              <a:t>1.</a:t>
            </a:r>
            <a:r>
              <a:rPr lang="zh-CN" altLang="zh-CN" dirty="0">
                <a:solidFill>
                  <a:srgbClr val="1E829C"/>
                </a:solidFill>
              </a:rPr>
              <a:t>表达方式比较灵活</a:t>
            </a:r>
          </a:p>
          <a:p>
            <a:r>
              <a:rPr lang="zh-CN" altLang="zh-CN" dirty="0"/>
              <a:t>宣传应用文以教育、宣传为目的，为了吸引更多读者、增强文章的感染力，宣传应用文往往运用多种表达方式</a:t>
            </a:r>
          </a:p>
          <a:p>
            <a:r>
              <a:rPr lang="en-US" altLang="zh-CN" dirty="0">
                <a:solidFill>
                  <a:srgbClr val="1E829C"/>
                </a:solidFill>
              </a:rPr>
              <a:t>2.</a:t>
            </a:r>
            <a:r>
              <a:rPr lang="zh-CN" altLang="zh-CN" dirty="0">
                <a:solidFill>
                  <a:srgbClr val="1E829C"/>
                </a:solidFill>
              </a:rPr>
              <a:t>语言讲求通俗性、形象性</a:t>
            </a:r>
          </a:p>
          <a:p>
            <a:r>
              <a:rPr lang="zh-CN" altLang="zh-CN" dirty="0"/>
              <a:t>宣传应用文要起到宣传、介绍的作用，在语言上就必须明白晓畅、通俗易懂，让读者、听众或观众能在短时间内抓住主旨。同时为增强文章吸引力，语言还要注重形象性。</a:t>
            </a:r>
          </a:p>
          <a:p>
            <a:r>
              <a:rPr lang="en-US" altLang="zh-CN" dirty="0">
                <a:solidFill>
                  <a:srgbClr val="1E829C"/>
                </a:solidFill>
              </a:rPr>
              <a:t>3.</a:t>
            </a:r>
            <a:r>
              <a:rPr lang="zh-CN" altLang="zh-CN" dirty="0">
                <a:solidFill>
                  <a:srgbClr val="1E829C"/>
                </a:solidFill>
              </a:rPr>
              <a:t>传播范围广泛</a:t>
            </a:r>
          </a:p>
          <a:p>
            <a:r>
              <a:rPr lang="zh-CN" altLang="zh-CN" dirty="0"/>
              <a:t>宣传应用文是以人民群众为传播对象的，与公文、事务应用文等针对性强的应用文比较而言，宣传应用文传播范围更广。</a:t>
            </a:r>
            <a:endParaRPr lang="zh-CN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65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264344" y="1504950"/>
            <a:ext cx="1313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accent2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sz="5400" dirty="0">
              <a:solidFill>
                <a:schemeClr val="accent2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3733800" y="2361278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914148">
              <a:defRPr/>
            </a:pPr>
            <a:r>
              <a:rPr lang="zh-CN" altLang="en-US" sz="4000" kern="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新 闻 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77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974226"/>
            <a:ext cx="6781800" cy="219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zh-CN" sz="2000" b="1" dirty="0"/>
              <a:t>一、新闻的概念</a:t>
            </a:r>
          </a:p>
          <a:p>
            <a:pPr algn="just">
              <a:lnSpc>
                <a:spcPct val="200000"/>
              </a:lnSpc>
            </a:pPr>
            <a:r>
              <a:rPr lang="zh-CN" altLang="zh-CN" dirty="0"/>
              <a:t>新闻有广义和狭义之分。广义的新闻包括消息、通讯、特写和调查报告等。这里介绍的是狭义新闻，是对新近发生的、广大公众普遍关心的事实的报道，一般指消息。</a:t>
            </a:r>
          </a:p>
        </p:txBody>
      </p:sp>
    </p:spTree>
    <p:extLst>
      <p:ext uri="{BB962C8B-B14F-4D97-AF65-F5344CB8AC3E}">
        <p14:creationId xmlns:p14="http://schemas.microsoft.com/office/powerpoint/2010/main" val="61238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438150"/>
            <a:ext cx="6781800" cy="3736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/>
              <a:t>二、新闻的特点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(1)</a:t>
            </a:r>
            <a:r>
              <a:rPr lang="zh-CN" altLang="zh-CN" dirty="0"/>
              <a:t>新鲜性。新闻报道的内容是新事、新人、新动态。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(2)</a:t>
            </a:r>
            <a:r>
              <a:rPr lang="zh-CN" altLang="zh-CN" dirty="0"/>
              <a:t>真实性。真实是新闻的生命，新闻必须用事实说话，做到言之有据。另外，新闻人物、地点、时间、数字等都应准确无误。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(3)</a:t>
            </a:r>
            <a:r>
              <a:rPr lang="zh-CN" altLang="zh-CN" dirty="0"/>
              <a:t>时效性。新闻不仅要求报道内容新，而且要求报道时间新。新闻是一种最讲时效的宣传形式，报道迟了，延误了时机，新闻就失去了价值。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(4)</a:t>
            </a:r>
            <a:r>
              <a:rPr lang="zh-CN" altLang="zh-CN" dirty="0"/>
              <a:t>简短性。新闻的篇幅一般都比较短小，几十字、近百字或几百字就足够了。</a:t>
            </a:r>
            <a:endParaRPr lang="zh-CN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270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90550"/>
            <a:ext cx="6781800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三、新闻的种类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动态新闻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迅速及时地反映事件最新动态、最新特点的新闻。它是新闻中最常见的一种，也是报纸上数量最多的一种新闻形式，这类新闻一事一报，篇幅短小。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综合新闻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综合地报道一个地区或一条战线的情况、动向、成就、问题的新闻。综合新闻注重点面结合、反映全局，综合新闻既有典型事实，又有对全局情况的概括。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经验新闻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报道某一部门或某一单位工作中的新做法、新成绩和新经验的一类新闻。</a:t>
            </a:r>
          </a:p>
          <a:p>
            <a:pPr algn="just"/>
            <a:r>
              <a:rPr lang="en-US" altLang="zh-CN" dirty="0">
                <a:latin typeface="+mn-ea"/>
              </a:rPr>
              <a:t>(4)</a:t>
            </a:r>
            <a:r>
              <a:rPr lang="zh-CN" altLang="zh-CN" dirty="0">
                <a:latin typeface="+mn-ea"/>
              </a:rPr>
              <a:t>述评新闻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用夹叙夹议的方式，在叙述中发表作者观点，来反映当前形势、事态、问题的新闻。</a:t>
            </a:r>
          </a:p>
          <a:p>
            <a:pPr algn="just"/>
            <a:r>
              <a:rPr lang="en-US" altLang="zh-CN" dirty="0">
                <a:latin typeface="+mn-ea"/>
              </a:rPr>
              <a:t>(5)</a:t>
            </a:r>
            <a:r>
              <a:rPr lang="zh-CN" altLang="zh-CN" dirty="0">
                <a:latin typeface="+mn-ea"/>
              </a:rPr>
              <a:t>人物新闻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宣传新闻人物，突出反映人物的思想品德、优秀事迹和精神风貌的新闻。</a:t>
            </a:r>
          </a:p>
        </p:txBody>
      </p:sp>
    </p:spTree>
    <p:extLst>
      <p:ext uri="{BB962C8B-B14F-4D97-AF65-F5344CB8AC3E}">
        <p14:creationId xmlns:p14="http://schemas.microsoft.com/office/powerpoint/2010/main" val="300967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494764"/>
            <a:ext cx="6781800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四、新闻稿的写作格式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标题</a:t>
            </a:r>
          </a:p>
          <a:p>
            <a:pPr algn="just"/>
            <a:r>
              <a:rPr lang="zh-CN" altLang="zh-CN" dirty="0">
                <a:latin typeface="+mn-ea"/>
              </a:rPr>
              <a:t>标题是新闻的眼睛，好的标题往往使读者一目了然、印象深刻。新闻的标题分为单行式和多行式。单行式标题只有一个标题，它是对新闻内容的高度概括，使人一见标题就知道新闻的主题。多行式标题分为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种形式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引题、正题、副题。</a:t>
            </a:r>
          </a:p>
          <a:p>
            <a:pPr algn="just"/>
            <a:r>
              <a:rPr lang="zh-CN" altLang="zh-CN" dirty="0">
                <a:latin typeface="+mn-ea"/>
              </a:rPr>
              <a:t>引题在正题之上，主要从一个侧面对正题进行引导、烘托或渲染。正题是揭示新闻中最重要、最吸引受众的信息，是新闻的核心部分。副题在正题之后，用来补充、注释和说明正题。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导语</a:t>
            </a:r>
          </a:p>
          <a:p>
            <a:pPr algn="just"/>
            <a:r>
              <a:rPr lang="zh-CN" altLang="zh-CN" dirty="0">
                <a:latin typeface="+mn-ea"/>
              </a:rPr>
              <a:t>导语是新闻的开头，可以用一句话，也可以用一个自然段，简明扼要地概括最新鲜、最主要的事实，提示新闻要旨，以吸引读者阅读全文。</a:t>
            </a:r>
          </a:p>
        </p:txBody>
      </p:sp>
    </p:spTree>
    <p:extLst>
      <p:ext uri="{BB962C8B-B14F-4D97-AF65-F5344CB8AC3E}">
        <p14:creationId xmlns:p14="http://schemas.microsoft.com/office/powerpoint/2010/main" val="88085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438150"/>
            <a:ext cx="6781800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主体</a:t>
            </a:r>
          </a:p>
          <a:p>
            <a:pPr algn="just"/>
            <a:r>
              <a:rPr lang="zh-CN" altLang="zh-CN" dirty="0">
                <a:latin typeface="+mn-ea"/>
              </a:rPr>
              <a:t>主体是新闻的主干，是新闻最基本、最重要的组成部分。新闻主体的结构形式大体有两种。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倒金字塔结构。倒金字塔结构是新闻写作中最常见的一种结构方式，它以事实的重要程度或广大群众的关心程度依次递减的次序，先主后次地安排新闻中各项事实内容。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金字塔结构。金字塔结构是按新闻事件发生和发展，即依时间顺序安排材料的一种结构形式。事件的开始和结束，就是新闻的开头和结尾， 它适用于前后时间跨度比较小或者有比较完整、曲折的情节或生动细节的新闻事件。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4.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结尾</a:t>
            </a:r>
          </a:p>
          <a:p>
            <a:pPr algn="just"/>
            <a:r>
              <a:rPr lang="zh-CN" altLang="zh-CN" dirty="0">
                <a:latin typeface="+mn-ea"/>
              </a:rPr>
              <a:t>结尾主要对全文进行简单总结或指出事物发展的趋势，也有的新闻稿没有结尾，事实叙述完毕，就自然结尾了。</a:t>
            </a:r>
          </a:p>
        </p:txBody>
      </p:sp>
    </p:spTree>
    <p:extLst>
      <p:ext uri="{BB962C8B-B14F-4D97-AF65-F5344CB8AC3E}">
        <p14:creationId xmlns:p14="http://schemas.microsoft.com/office/powerpoint/2010/main" val="203267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742950"/>
            <a:ext cx="6781800" cy="2800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五、新闻稿的写作要求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新闻需具备的要素</a:t>
            </a:r>
          </a:p>
          <a:p>
            <a:pPr algn="just"/>
            <a:r>
              <a:rPr lang="zh-CN" altLang="zh-CN" dirty="0">
                <a:latin typeface="+mn-ea"/>
              </a:rPr>
              <a:t>新闻要把报道的事实交代清楚，一般需要具备以下要素。即时间</a:t>
            </a:r>
            <a:r>
              <a:rPr lang="en-US" altLang="zh-CN" dirty="0">
                <a:latin typeface="+mn-ea"/>
              </a:rPr>
              <a:t>(When)</a:t>
            </a:r>
            <a:r>
              <a:rPr lang="zh-CN" altLang="zh-CN" dirty="0">
                <a:latin typeface="+mn-ea"/>
              </a:rPr>
              <a:t>、地点</a:t>
            </a:r>
            <a:r>
              <a:rPr lang="en-US" altLang="zh-CN" dirty="0">
                <a:latin typeface="+mn-ea"/>
              </a:rPr>
              <a:t>(Where)</a:t>
            </a:r>
            <a:r>
              <a:rPr lang="zh-CN" altLang="zh-CN" dirty="0">
                <a:latin typeface="+mn-ea"/>
              </a:rPr>
              <a:t>、人物</a:t>
            </a:r>
            <a:r>
              <a:rPr lang="en-US" altLang="zh-CN" dirty="0">
                <a:latin typeface="+mn-ea"/>
              </a:rPr>
              <a:t>(Who)</a:t>
            </a:r>
            <a:r>
              <a:rPr lang="zh-CN" altLang="zh-CN" dirty="0">
                <a:latin typeface="+mn-ea"/>
              </a:rPr>
              <a:t>、事情</a:t>
            </a:r>
            <a:r>
              <a:rPr lang="en-US" altLang="zh-CN" dirty="0">
                <a:latin typeface="+mn-ea"/>
              </a:rPr>
              <a:t>(What)</a:t>
            </a:r>
            <a:r>
              <a:rPr lang="zh-CN" altLang="zh-CN" dirty="0">
                <a:latin typeface="+mn-ea"/>
              </a:rPr>
              <a:t>、原因</a:t>
            </a:r>
            <a:r>
              <a:rPr lang="en-US" altLang="zh-CN" dirty="0">
                <a:latin typeface="+mn-ea"/>
              </a:rPr>
              <a:t>(Why)</a:t>
            </a:r>
            <a:r>
              <a:rPr lang="zh-CN" altLang="zh-CN" dirty="0">
                <a:latin typeface="+mn-ea"/>
              </a:rPr>
              <a:t>及进展</a:t>
            </a:r>
            <a:r>
              <a:rPr lang="en-US" altLang="zh-CN" dirty="0">
                <a:latin typeface="+mn-ea"/>
              </a:rPr>
              <a:t>(How)</a:t>
            </a:r>
            <a:r>
              <a:rPr lang="zh-CN" altLang="zh-CN" dirty="0">
                <a:latin typeface="+mn-ea"/>
              </a:rPr>
              <a:t>，这些要素是否要齐全可根据具体情况而定。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用事实来说话</a:t>
            </a:r>
          </a:p>
          <a:p>
            <a:pPr algn="just"/>
            <a:r>
              <a:rPr lang="zh-CN" altLang="zh-CN" dirty="0">
                <a:latin typeface="+mn-ea"/>
              </a:rPr>
              <a:t>新闻要通过事实来说明问题，尤其在导语中，要将事实中最精彩、最重要的部分展示出来。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紧扣主旨</a:t>
            </a:r>
          </a:p>
          <a:p>
            <a:pPr algn="just"/>
            <a:r>
              <a:rPr lang="zh-CN" altLang="zh-CN" dirty="0">
                <a:latin typeface="+mn-ea"/>
              </a:rPr>
              <a:t>主体部分在具体展开事实时选取的材料要精当，要紧扣新闻主旨。</a:t>
            </a:r>
          </a:p>
        </p:txBody>
      </p:sp>
    </p:spTree>
    <p:extLst>
      <p:ext uri="{BB962C8B-B14F-4D97-AF65-F5344CB8AC3E}">
        <p14:creationId xmlns:p14="http://schemas.microsoft.com/office/powerpoint/2010/main" val="421166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264344" y="1504950"/>
            <a:ext cx="1313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accent2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sz="5400" dirty="0">
              <a:solidFill>
                <a:schemeClr val="accent2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3733800" y="2361278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914148">
              <a:defRPr/>
            </a:pPr>
            <a:r>
              <a:rPr lang="zh-CN" altLang="en-US" sz="4000" kern="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广 播 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456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895350"/>
            <a:ext cx="6781800" cy="31085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一、广播稿的概念</a:t>
            </a:r>
          </a:p>
          <a:p>
            <a:pPr algn="just"/>
            <a:r>
              <a:rPr lang="zh-CN" altLang="zh-CN" dirty="0">
                <a:latin typeface="+mn-ea"/>
              </a:rPr>
              <a:t>广播稿不是一种专门的文体，而是用口头语体写成的，是用于广播宣传的各种新闻类文体的统称。</a:t>
            </a:r>
          </a:p>
          <a:p>
            <a:pPr algn="just"/>
            <a:r>
              <a:rPr lang="zh-CN" altLang="zh-CN" sz="2000" b="1" dirty="0">
                <a:latin typeface="+mn-ea"/>
              </a:rPr>
              <a:t>二、广播稿的特点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可听性强。广播稿是通过广播媒体供人听的，且听一遍就过，不像报纸，读者一遍没读懂还可以再读一遍，所以广播稿对可听性要求很高， 广播稿必须口语化、通俗化。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高效性。广播稿讲求时效，要先声夺人，报道迟了，广播稿就失去了价值。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广泛性，广播稿一经广播媒体播出就具有广泛的群众性，收听</a:t>
            </a:r>
            <a:r>
              <a:rPr lang="en-US" altLang="zh-CN" dirty="0">
                <a:latin typeface="+mn-ea"/>
              </a:rPr>
              <a:t>(</a:t>
            </a:r>
            <a:r>
              <a:rPr lang="zh-CN" altLang="zh-CN" dirty="0">
                <a:latin typeface="+mn-ea"/>
              </a:rPr>
              <a:t>视</a:t>
            </a:r>
            <a:r>
              <a:rPr lang="en-US" altLang="zh-CN" dirty="0">
                <a:latin typeface="+mn-ea"/>
              </a:rPr>
              <a:t>) </a:t>
            </a:r>
            <a:r>
              <a:rPr lang="zh-CN" altLang="zh-CN" dirty="0">
                <a:latin typeface="+mn-ea"/>
              </a:rPr>
              <a:t>率高，范围广，不受时间、空间和听众知识水平的限制。</a:t>
            </a:r>
          </a:p>
        </p:txBody>
      </p:sp>
    </p:spTree>
    <p:extLst>
      <p:ext uri="{BB962C8B-B14F-4D97-AF65-F5344CB8AC3E}">
        <p14:creationId xmlns:p14="http://schemas.microsoft.com/office/powerpoint/2010/main" val="88499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1042083"/>
            <a:ext cx="6781800" cy="3167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三、广播稿的种类</a:t>
            </a:r>
          </a:p>
          <a:p>
            <a:pPr algn="just"/>
            <a:r>
              <a:rPr lang="zh-CN" altLang="zh-CN" dirty="0">
                <a:latin typeface="+mn-ea"/>
              </a:rPr>
              <a:t>广播稿主要包括广播中播出的新闻、新闻评论、录音报道、录音访问、广播对话等。</a:t>
            </a:r>
          </a:p>
          <a:p>
            <a:pPr algn="just"/>
            <a:r>
              <a:rPr lang="zh-CN" altLang="zh-CN" dirty="0">
                <a:latin typeface="+mn-ea"/>
              </a:rPr>
              <a:t>广播新闻和新闻评论是最普遍、最经常运用的报道形式，广播电台每天都要播出新闻、新闻评论，这些都是由采访记者和通讯员提供稿件来源，再由编辑部定稿播放的。录音报道是用新闻现场的实况录音和记者的叙述</a:t>
            </a:r>
            <a:r>
              <a:rPr lang="en-US" altLang="zh-CN" dirty="0">
                <a:latin typeface="+mn-ea"/>
              </a:rPr>
              <a:t>(</a:t>
            </a:r>
            <a:r>
              <a:rPr lang="zh-CN" altLang="zh-CN" dirty="0">
                <a:latin typeface="+mn-ea"/>
              </a:rPr>
              <a:t>或写成文字稿由播音员播读</a:t>
            </a:r>
            <a:r>
              <a:rPr lang="en-US" altLang="zh-CN" dirty="0">
                <a:latin typeface="+mn-ea"/>
              </a:rPr>
              <a:t>) </a:t>
            </a:r>
            <a:r>
              <a:rPr lang="zh-CN" altLang="zh-CN" dirty="0">
                <a:latin typeface="+mn-ea"/>
              </a:rPr>
              <a:t>为手段的一种广播形式。录音报道是最能发挥广播特点的报道形式，它能给人以强烈的现场感。录音访问是利用录音手段对采访对象进行访问、谈话的一种报道形式。</a:t>
            </a:r>
          </a:p>
          <a:p>
            <a:pPr algn="just">
              <a:lnSpc>
                <a:spcPct val="150000"/>
              </a:lnSpc>
            </a:pPr>
            <a:endParaRPr lang="zh-CN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3558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90550"/>
            <a:ext cx="678180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四、广播稿的写作格式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新闻和新闻评论</a:t>
            </a:r>
          </a:p>
          <a:p>
            <a:pPr algn="just"/>
            <a:r>
              <a:rPr lang="zh-CN" altLang="zh-CN" dirty="0">
                <a:latin typeface="+mn-ea"/>
              </a:rPr>
              <a:t>它们的撰写要求和报纸上的新闻、新闻评论一样，只是要注意结合广播是利用声音传播的特点，要求写作更通俗化、口语化。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录音报道</a:t>
            </a:r>
          </a:p>
          <a:p>
            <a:pPr algn="just"/>
            <a:r>
              <a:rPr lang="zh-CN" altLang="zh-CN" dirty="0">
                <a:latin typeface="+mn-ea"/>
              </a:rPr>
              <a:t>录音报道是最能发挥广播特点的报道形式，它由文字解说、现场实况录音组成。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文字解说。文字解说主要用来交代时间、地点、人物，叙述主要事件，揭示主题。由于现场音响、人物谈话不足以使听众明确地了解报道中事件的具体情况，如有些热闹场合现场声音嘈杂，仅有声响、人物谈话往往会使听众迷惑，因此在录音报道中必须穿插文字解说，而且许多事件的意义也要用文字解说来揭示。</a:t>
            </a:r>
          </a:p>
        </p:txBody>
      </p:sp>
    </p:spTree>
    <p:extLst>
      <p:ext uri="{BB962C8B-B14F-4D97-AF65-F5344CB8AC3E}">
        <p14:creationId xmlns:p14="http://schemas.microsoft.com/office/powerpoint/2010/main" val="298236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819150"/>
            <a:ext cx="6781800" cy="2859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实况录音。现场声响能帮助文字展开情节、渲染主题，增强文字的表现力，录音报道中要善于捕捉现场中最能深刻表现主题、展示风貌的音频素材。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录音访问</a:t>
            </a:r>
          </a:p>
          <a:p>
            <a:pPr algn="just">
              <a:lnSpc>
                <a:spcPct val="150000"/>
              </a:lnSpc>
            </a:pPr>
            <a:r>
              <a:rPr lang="zh-CN" altLang="zh-CN" dirty="0">
                <a:latin typeface="+mn-ea"/>
              </a:rPr>
              <a:t>录音访问通常是提出问题，请有关人员发表意见、回答问题。有时候在前面加一些简短的介绍，有时候直接进行访问谈话，有时候在谈话中间插入介绍。</a:t>
            </a:r>
          </a:p>
        </p:txBody>
      </p:sp>
    </p:spTree>
    <p:extLst>
      <p:ext uri="{BB962C8B-B14F-4D97-AF65-F5344CB8AC3E}">
        <p14:creationId xmlns:p14="http://schemas.microsoft.com/office/powerpoint/2010/main" val="66806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438150"/>
            <a:ext cx="6781800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五、广播稿的写作要求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篇幅要短小精悍</a:t>
            </a:r>
          </a:p>
          <a:p>
            <a:pPr algn="just"/>
            <a:r>
              <a:rPr lang="zh-CN" altLang="zh-CN" dirty="0">
                <a:latin typeface="+mn-ea"/>
              </a:rPr>
              <a:t>广播稿的篇幅要比报刊上的新闻报道短小，主题要集中，选材要精当，组材要详略得当。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结构要严谨而清晰</a:t>
            </a:r>
          </a:p>
          <a:p>
            <a:pPr algn="just"/>
            <a:r>
              <a:rPr lang="zh-CN" altLang="zh-CN" dirty="0">
                <a:latin typeface="+mn-ea"/>
              </a:rPr>
              <a:t>广播稿大多采用时间顺序结构或逻辑结构</a:t>
            </a:r>
            <a:r>
              <a:rPr lang="zh-CN" altLang="en-US" dirty="0">
                <a:latin typeface="+mn-ea"/>
              </a:rPr>
              <a:t>，</a:t>
            </a:r>
            <a:r>
              <a:rPr lang="zh-CN" altLang="zh-CN" dirty="0">
                <a:latin typeface="+mn-ea"/>
              </a:rPr>
              <a:t>具体要求有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点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一是主线单一，一篇稿件只围绕一个中心问题来写；二是构思新颖，能吸引听众的注意力；三是层次分明，上下连贯。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语言表达必须通俗易懂、明白流畅</a:t>
            </a:r>
          </a:p>
          <a:p>
            <a:pPr algn="just"/>
            <a:r>
              <a:rPr lang="zh-CN" altLang="zh-CN" dirty="0">
                <a:latin typeface="+mn-ea"/>
              </a:rPr>
              <a:t>广播稿的语言应通俗化、口语化，力求做到念起来顺口，听起来顺耳，明白流畅。为此，必须注意以下几点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不用或尽量少用文言词或半文半白的词句，不用同音不同义的词，在交代人名、地名、单位名时，应用名词直接点明，尽量少用人称代词和指示代词，少用长句和多重复句。</a:t>
            </a:r>
          </a:p>
        </p:txBody>
      </p:sp>
    </p:spTree>
    <p:extLst>
      <p:ext uri="{BB962C8B-B14F-4D97-AF65-F5344CB8AC3E}">
        <p14:creationId xmlns:p14="http://schemas.microsoft.com/office/powerpoint/2010/main" val="260448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264344" y="1504950"/>
            <a:ext cx="1313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accent2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04</a:t>
            </a:r>
            <a:endParaRPr lang="zh-CN" altLang="en-US" sz="5400" dirty="0">
              <a:solidFill>
                <a:schemeClr val="accent2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3733800" y="2361278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914148">
              <a:defRPr/>
            </a:pPr>
            <a:r>
              <a:rPr lang="zh-CN" altLang="en-US" sz="4000" kern="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演 讲 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795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14350"/>
            <a:ext cx="6781800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一、演讲稿的概念</a:t>
            </a:r>
          </a:p>
          <a:p>
            <a:pPr algn="just"/>
            <a:r>
              <a:rPr lang="zh-CN" altLang="zh-CN" dirty="0">
                <a:latin typeface="+mn-ea"/>
              </a:rPr>
              <a:t>演讲稿又称演说词，是供演讲者发表口头演讲使用的文稿。演讲稿是演讲前准备好的内容完整的文字形式，它不包括演讲提纲等内容不完整的文字，也不等同于对演讲进行现场录音或记录进行加工而发表的文章。</a:t>
            </a:r>
          </a:p>
          <a:p>
            <a:pPr algn="just"/>
            <a:r>
              <a:rPr lang="zh-CN" altLang="zh-CN" sz="2000" b="1" dirty="0">
                <a:latin typeface="+mn-ea"/>
              </a:rPr>
              <a:t>二、演讲稿的特点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针对性。演讲稿的内容是听众最关心、最感兴趣、最想了解的，表达方式也要因人而异。因此，演讲稿的针对性十分鲜明。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鼓动性。演讲稿要具有鼓动性，能起到宣传、教育的作用。这样， 才能使听众为之振奋，为之鼓舞。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通俗性。演讲稿最大的特点是直接用口头表述，语言既要通俗化、口语化，又要符合书面语法规范，以讲为主，以演为辅。</a:t>
            </a:r>
          </a:p>
        </p:txBody>
      </p:sp>
    </p:spTree>
    <p:extLst>
      <p:ext uri="{BB962C8B-B14F-4D97-AF65-F5344CB8AC3E}">
        <p14:creationId xmlns:p14="http://schemas.microsoft.com/office/powerpoint/2010/main" val="53114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819150"/>
            <a:ext cx="6781800" cy="31085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三、演讲稿的种类</a:t>
            </a:r>
          </a:p>
          <a:p>
            <a:pPr algn="just"/>
            <a:r>
              <a:rPr lang="zh-CN" altLang="zh-CN" dirty="0">
                <a:latin typeface="+mn-ea"/>
              </a:rPr>
              <a:t>演讲稿根据表达方式的不同可分为议论型演讲稿、叙事型演讲稿和抒情型演讲稿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种。</a:t>
            </a:r>
          </a:p>
          <a:p>
            <a:pPr algn="just"/>
            <a:r>
              <a:rPr lang="zh-CN" altLang="zh-CN" sz="2000" b="1" dirty="0">
                <a:latin typeface="+mn-ea"/>
              </a:rPr>
              <a:t>四、演讲稿的写作格式</a:t>
            </a:r>
          </a:p>
          <a:p>
            <a:pPr algn="just"/>
            <a:r>
              <a:rPr lang="zh-CN" altLang="zh-CN" dirty="0">
                <a:latin typeface="+mn-ea"/>
              </a:rPr>
              <a:t>演讲稿由标题、称谓、开头、主体和结尾</a:t>
            </a:r>
            <a:r>
              <a:rPr lang="en-US" altLang="zh-CN" dirty="0">
                <a:latin typeface="+mn-ea"/>
              </a:rPr>
              <a:t>5</a:t>
            </a:r>
            <a:r>
              <a:rPr lang="zh-CN" altLang="zh-CN" dirty="0">
                <a:latin typeface="+mn-ea"/>
              </a:rPr>
              <a:t>部分组成。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标题</a:t>
            </a:r>
          </a:p>
          <a:p>
            <a:pPr algn="just"/>
            <a:r>
              <a:rPr lang="zh-CN" altLang="zh-CN" dirty="0">
                <a:latin typeface="+mn-ea"/>
              </a:rPr>
              <a:t>标题内容要高度浓缩和概括，要拟得简练、醒目、有吸引力，标题一般有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种类型。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揭示主题型，如《自学可以成才》。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揭示内容型，如《在市教育工作会议上的讲话》。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提出问题型，如《当代中职生应具备什么素质》。</a:t>
            </a:r>
          </a:p>
        </p:txBody>
      </p:sp>
    </p:spTree>
    <p:extLst>
      <p:ext uri="{BB962C8B-B14F-4D97-AF65-F5344CB8AC3E}">
        <p14:creationId xmlns:p14="http://schemas.microsoft.com/office/powerpoint/2010/main" val="375352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695563"/>
            <a:ext cx="6781800" cy="2859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称谓</a:t>
            </a:r>
          </a:p>
          <a:p>
            <a:pPr algn="just">
              <a:lnSpc>
                <a:spcPct val="150000"/>
              </a:lnSpc>
            </a:pPr>
            <a:r>
              <a:rPr lang="zh-CN" altLang="zh-CN" dirty="0">
                <a:latin typeface="+mn-ea"/>
              </a:rPr>
              <a:t>称谓是对听众的礼貌用语，要亲切、准确，起到拉近距离、沟通感情的作用，格式为在标题行下顶格加冒号。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开头</a:t>
            </a:r>
          </a:p>
          <a:p>
            <a:pPr algn="just">
              <a:lnSpc>
                <a:spcPct val="150000"/>
              </a:lnSpc>
            </a:pPr>
            <a:r>
              <a:rPr lang="zh-CN" altLang="zh-CN" dirty="0">
                <a:latin typeface="+mn-ea"/>
              </a:rPr>
              <a:t>好的演讲稿一开始就引人入胜，常见的开头方法有开门点题，由演讲的题目讲起，介绍演讲的原因，吸引听众注意，使听众觉得自然、顺畅。</a:t>
            </a:r>
          </a:p>
        </p:txBody>
      </p:sp>
    </p:spTree>
    <p:extLst>
      <p:ext uri="{BB962C8B-B14F-4D97-AF65-F5344CB8AC3E}">
        <p14:creationId xmlns:p14="http://schemas.microsoft.com/office/powerpoint/2010/main" val="91877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90550"/>
            <a:ext cx="678180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4.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主体</a:t>
            </a:r>
          </a:p>
          <a:p>
            <a:pPr algn="just"/>
            <a:r>
              <a:rPr lang="zh-CN" altLang="zh-CN" dirty="0">
                <a:latin typeface="+mn-ea"/>
              </a:rPr>
              <a:t>主体是演讲稿的主要展开部分，要做到中心突出、主题明确、条理清晰、逻辑严密、结构灵活、跌宕起伏。主体的结构方式主要有并列式、递进式与对比式。并列式是先一个一个论述问题，后归纳观点，适用于从不同角度论述同一个问题。递进式是一层一层地分析、推理，由小及大，由浅入深，逐步讲清道理，适用于逻辑性强、道理较深的内容。对比式是先对谬论进行批判，由此提出自己的观点，再论证自己观点的正确性，或反过来先立论后驳论，形成正反对比，在对比中肯定自己的观点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5.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结尾</a:t>
            </a:r>
          </a:p>
          <a:p>
            <a:pPr algn="just"/>
            <a:r>
              <a:rPr lang="zh-CN" altLang="zh-CN" dirty="0">
                <a:latin typeface="+mn-ea"/>
              </a:rPr>
              <a:t>结尾是对全文的收尾，好的结尾可以升华主题，加深印象。结束语形式多样，既可总结全篇提示听众将结束，又可帮助听众回顾内容。</a:t>
            </a:r>
          </a:p>
        </p:txBody>
      </p:sp>
    </p:spTree>
    <p:extLst>
      <p:ext uri="{BB962C8B-B14F-4D97-AF65-F5344CB8AC3E}">
        <p14:creationId xmlns:p14="http://schemas.microsoft.com/office/powerpoint/2010/main" val="101739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90550"/>
            <a:ext cx="6781800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b="1" dirty="0">
                <a:latin typeface="+mn-ea"/>
              </a:rPr>
              <a:t>五、演讲稿的写作要求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有的放矢，主题明确</a:t>
            </a:r>
          </a:p>
          <a:p>
            <a:pPr algn="just"/>
            <a:r>
              <a:rPr lang="zh-CN" altLang="zh-CN" dirty="0">
                <a:latin typeface="+mn-ea"/>
              </a:rPr>
              <a:t>写演讲稿要了解听众是些什么人，弄清听众的心理愿望和要求，特别是要知道他们最关心、最迫切需要解决的问题是什么。只有这样才可能引起听众的共鸣。演讲稿注重主题的单一和思想倾向的鲜明，以方便听众集中精力，在短时间内领会演讲的中心意思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内容要新颖，有吸引力</a:t>
            </a:r>
          </a:p>
          <a:p>
            <a:pPr algn="just"/>
            <a:r>
              <a:rPr lang="zh-CN" altLang="zh-CN" dirty="0">
                <a:latin typeface="+mn-ea"/>
              </a:rPr>
              <a:t>演讲稿的选题要新鲜，要选择当下现实生活中急需回答的问题。一方面，要善于从新的角度去发现、分析问题，挖掘人们身边存在的新鲜问题；另一方面，材料要新颖，并且注重实例化，以更好地吸引听众，保证演讲效果。</a:t>
            </a:r>
          </a:p>
        </p:txBody>
      </p:sp>
    </p:spTree>
    <p:extLst>
      <p:ext uri="{BB962C8B-B14F-4D97-AF65-F5344CB8AC3E}">
        <p14:creationId xmlns:p14="http://schemas.microsoft.com/office/powerpoint/2010/main" val="197412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90550"/>
            <a:ext cx="6781800" cy="2859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结构清晰完整</a:t>
            </a:r>
          </a:p>
          <a:p>
            <a:pPr algn="just">
              <a:lnSpc>
                <a:spcPct val="150000"/>
              </a:lnSpc>
            </a:pPr>
            <a:r>
              <a:rPr lang="zh-CN" altLang="zh-CN" dirty="0">
                <a:latin typeface="+mn-ea"/>
              </a:rPr>
              <a:t>演讲稿要求把演讲的内容组织得清晰、完整，层次清晰、有头有尾、一气呵成才能使演讲紧紧抓住听众。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4.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语言要流畅、生动、深刻</a:t>
            </a:r>
          </a:p>
          <a:p>
            <a:pPr algn="just">
              <a:lnSpc>
                <a:spcPct val="150000"/>
              </a:lnSpc>
            </a:pPr>
            <a:r>
              <a:rPr lang="zh-CN" altLang="zh-CN" dirty="0">
                <a:latin typeface="+mn-ea"/>
              </a:rPr>
              <a:t>流畅是指句子要通顺，语言朗朗上口；生动是指语言要富有趣味性，活泼诙谐；深刻是指语言要有哲理性，好的演讲稿应能给听众留下一两句富有哲理性的警句，让人铭记不忘。</a:t>
            </a:r>
          </a:p>
        </p:txBody>
      </p:sp>
    </p:spTree>
    <p:extLst>
      <p:ext uri="{BB962C8B-B14F-4D97-AF65-F5344CB8AC3E}">
        <p14:creationId xmlns:p14="http://schemas.microsoft.com/office/powerpoint/2010/main" val="23300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264344" y="1504950"/>
            <a:ext cx="1313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accent2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05</a:t>
            </a:r>
            <a:endParaRPr lang="zh-CN" altLang="en-US" sz="5400" dirty="0">
              <a:solidFill>
                <a:schemeClr val="accent2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3352800" y="242828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914148">
              <a:defRPr/>
            </a:pPr>
            <a:r>
              <a:rPr lang="zh-CN" altLang="en-US" sz="4000" kern="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通讯  解说词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642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895350"/>
            <a:ext cx="67818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一、通讯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通讯的概念以及与狭义新闻的区别</a:t>
            </a:r>
          </a:p>
          <a:p>
            <a:pPr algn="just"/>
            <a:r>
              <a:rPr lang="zh-CN" altLang="zh-CN" dirty="0">
                <a:latin typeface="+mn-ea"/>
              </a:rPr>
              <a:t>通讯是运用叙述、描写、抒情等多种表达方式，对有新闻价值的人或事进行详细、生动报道的一种文体。通讯属于广义的新闻，它与狭义新闻</a:t>
            </a:r>
            <a:r>
              <a:rPr lang="en-US" altLang="zh-CN" dirty="0">
                <a:latin typeface="+mn-ea"/>
              </a:rPr>
              <a:t>(</a:t>
            </a:r>
            <a:r>
              <a:rPr lang="zh-CN" altLang="zh-CN" dirty="0">
                <a:latin typeface="+mn-ea"/>
              </a:rPr>
              <a:t>即消息</a:t>
            </a:r>
            <a:r>
              <a:rPr lang="en-US" altLang="zh-CN" dirty="0">
                <a:latin typeface="+mn-ea"/>
              </a:rPr>
              <a:t>) </a:t>
            </a:r>
            <a:r>
              <a:rPr lang="zh-CN" altLang="zh-CN" dirty="0">
                <a:latin typeface="+mn-ea"/>
              </a:rPr>
              <a:t>的区别如下。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外表形式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消息的开头常注明“本报讯”或电头之类，通讯则无。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表现对象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消息侧重记事，通讯侧重写人。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表现方法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消息要求概括性强，要求一事一报、简洁明快、以事动人，因此主要以叙述为主。通讯则要求具体性、形象性强，它取材范围广，体裁容量大，要求完整地报道人和事，表现方法灵活多样、变化多端。</a:t>
            </a:r>
          </a:p>
        </p:txBody>
      </p:sp>
    </p:spTree>
    <p:extLst>
      <p:ext uri="{BB962C8B-B14F-4D97-AF65-F5344CB8AC3E}">
        <p14:creationId xmlns:p14="http://schemas.microsoft.com/office/powerpoint/2010/main" val="32005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742950"/>
            <a:ext cx="6781800" cy="32750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(4)</a:t>
            </a:r>
            <a:r>
              <a:rPr lang="zh-CN" altLang="zh-CN" dirty="0">
                <a:latin typeface="+mn-ea"/>
              </a:rPr>
              <a:t>结构形式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消息的结构相对固定，基本形式为倒金字塔结构。通讯则灵活多变、自由奔放，根据对象和表达的需要而采取多种结构。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(5)</a:t>
            </a:r>
            <a:r>
              <a:rPr lang="zh-CN" altLang="zh-CN" dirty="0">
                <a:latin typeface="+mn-ea"/>
              </a:rPr>
              <a:t>在人称上，消息多用第三人称，通讯可用第三人称，也可用第一人称；在篇幅上，消息通常一事一稿，篇幅较短，通讯在一个主题下，要从多方面去表现，篇幅一般较长。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(6)</a:t>
            </a:r>
            <a:r>
              <a:rPr lang="zh-CN" altLang="zh-CN" dirty="0">
                <a:latin typeface="+mn-ea"/>
              </a:rPr>
              <a:t>在时效上，消息要争分夺秒，时效性强。相对来说，通讯则不像消息时效性那么强。同一题材的消息、通讯，往往先发消息，后发通讯。</a:t>
            </a:r>
          </a:p>
        </p:txBody>
      </p:sp>
    </p:spTree>
    <p:extLst>
      <p:ext uri="{BB962C8B-B14F-4D97-AF65-F5344CB8AC3E}">
        <p14:creationId xmlns:p14="http://schemas.microsoft.com/office/powerpoint/2010/main" val="424565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19200" y="438150"/>
            <a:ext cx="6781800" cy="3690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通讯的特点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真实性。通讯是一种广义的新闻，它也以真实性为生命，即应当准确地反映事实。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形象性。通讯不仅要用事实说话，还要形象生动。通讯要有活灵活现的人物活动，有生动的环境、场景描写，在叙述事件时，要有情节、有波澜，讲究故事性、趣味性。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评论性。通讯的显著特点是作者可以根据需要就事实发议论、作评价，在夹叙夹议中表明作者倾向、态度。但评论不能像议论文那样，使用逻辑推理的方式，也不能长篇大论。</a:t>
            </a:r>
          </a:p>
        </p:txBody>
      </p:sp>
    </p:spTree>
    <p:extLst>
      <p:ext uri="{BB962C8B-B14F-4D97-AF65-F5344CB8AC3E}">
        <p14:creationId xmlns:p14="http://schemas.microsoft.com/office/powerpoint/2010/main" val="260865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285750"/>
            <a:ext cx="6781800" cy="4106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通讯的种类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人物通讯就是以报道新闻人物事迹和形象为主的通讯。通过报道人物的思想言行和事迹，揭示他们的精神境界，达到教育群众的目的。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事件通讯是以记事为主，报道现实生活中带有倾向性和典型性的事件发生、发展过程的通讯。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工作通讯是报道先进工作经验、某项工作成就的通讯，通过对工作的典型剖析，概括出具有规律性的东西。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(4)</a:t>
            </a:r>
            <a:r>
              <a:rPr lang="zh-CN" altLang="zh-CN" dirty="0">
                <a:latin typeface="+mn-ea"/>
              </a:rPr>
              <a:t>概貌通讯也叫风貌通讯，主要是报道某一地区或单位的自然风貌、风土人情、发展变化、生活状况或进行某一活动的基本面貌。</a:t>
            </a:r>
          </a:p>
        </p:txBody>
      </p:sp>
    </p:spTree>
    <p:extLst>
      <p:ext uri="{BB962C8B-B14F-4D97-AF65-F5344CB8AC3E}">
        <p14:creationId xmlns:p14="http://schemas.microsoft.com/office/powerpoint/2010/main" val="392830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819150"/>
            <a:ext cx="67818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二、解说词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解说词的概念</a:t>
            </a:r>
          </a:p>
          <a:p>
            <a:pPr algn="just"/>
            <a:r>
              <a:rPr lang="zh-CN" altLang="zh-CN" dirty="0">
                <a:latin typeface="+mn-ea"/>
              </a:rPr>
              <a:t>解说词是一种配合实物或图片、录像、录音、幻灯片等形象来说明、解释人物或事物的一种应用性的文体。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解说词的特点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针对性强。解说词是一种实物与文字有机组合的宣传形式，它都是对某个实物或画面等具体对象进行解释和说明的。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生动形象。解说词是对视觉和听觉的补充，在形式上要生动形象，要有很强的感染力。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口语化。解说词用于在现场做直观介绍，因此语言上要通俗易懂，多口语色彩。</a:t>
            </a:r>
          </a:p>
        </p:txBody>
      </p:sp>
    </p:spTree>
    <p:extLst>
      <p:ext uri="{BB962C8B-B14F-4D97-AF65-F5344CB8AC3E}">
        <p14:creationId xmlns:p14="http://schemas.microsoft.com/office/powerpoint/2010/main" val="379017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779434"/>
            <a:ext cx="6781800" cy="3274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3.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解说词的种类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产品展销或实物图片展览的解说词。这类解说词以说明为主要表达方式，客观性较强，目的是让观众对眼前的实物了解得更加全面、深入。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历史文物、旅游景点的解说词。这类解说词综合运用叙述、议论、描写等表达方式，娓娓道来，具有丰富的知识性和深厚的文化内涵。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影视剧、幻灯片的解说词。这类解说词采用叙述和抒情相结合的表达方式，注重形象性，具有较强的文艺色彩和艺术感染力。</a:t>
            </a:r>
          </a:p>
        </p:txBody>
      </p:sp>
    </p:spTree>
    <p:extLst>
      <p:ext uri="{BB962C8B-B14F-4D97-AF65-F5344CB8AC3E}">
        <p14:creationId xmlns:p14="http://schemas.microsoft.com/office/powerpoint/2010/main" val="35696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66800" y="418564"/>
            <a:ext cx="7429500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三、通讯的写作格式和要求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标题。通讯的标题讲求简练、准确、生动，标题写作时，要善于挖掘细节，力求做到巧妙、新颖。</a:t>
            </a:r>
            <a:endParaRPr lang="en-US" altLang="zh-CN" dirty="0">
              <a:latin typeface="+mn-ea"/>
            </a:endParaRP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正文。通讯的正文一般由开头、主体和结尾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部分构成。</a:t>
            </a:r>
          </a:p>
          <a:p>
            <a:pPr algn="just"/>
            <a:r>
              <a:rPr lang="zh-CN" altLang="zh-CN" dirty="0">
                <a:latin typeface="+mn-ea"/>
              </a:rPr>
              <a:t>①开头。通讯的开头与消息不同，不一定要概括整个新闻的事实或揭示新闻的主题。但它要求在紧扣主题的前提下新鲜生动，比较成功的通讯开头方式有以下几种。</a:t>
            </a:r>
          </a:p>
          <a:p>
            <a:pPr algn="just"/>
            <a:r>
              <a:rPr lang="en-US" altLang="zh-CN" dirty="0">
                <a:latin typeface="+mn-ea"/>
              </a:rPr>
              <a:t>a.</a:t>
            </a:r>
            <a:r>
              <a:rPr lang="zh-CN" altLang="zh-CN" dirty="0">
                <a:latin typeface="+mn-ea"/>
              </a:rPr>
              <a:t>以重要情节开头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重要情节能使读者读起来津津有味，迫切希望继续读下去。</a:t>
            </a:r>
          </a:p>
          <a:p>
            <a:pPr algn="just"/>
            <a:r>
              <a:rPr lang="en-US" altLang="zh-CN" dirty="0">
                <a:latin typeface="+mn-ea"/>
              </a:rPr>
              <a:t>b.</a:t>
            </a:r>
            <a:r>
              <a:rPr lang="zh-CN" altLang="zh-CN" dirty="0">
                <a:latin typeface="+mn-ea"/>
              </a:rPr>
              <a:t>以鲜明对比开头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对比鲜明也能引起人的阅读兴趣。</a:t>
            </a:r>
          </a:p>
          <a:p>
            <a:pPr algn="just"/>
            <a:r>
              <a:rPr lang="en-US" altLang="zh-CN" dirty="0">
                <a:latin typeface="+mn-ea"/>
              </a:rPr>
              <a:t>c.</a:t>
            </a:r>
            <a:r>
              <a:rPr lang="zh-CN" altLang="zh-CN" dirty="0">
                <a:latin typeface="+mn-ea"/>
              </a:rPr>
              <a:t>以精辟的议论开头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精辟的议论有强烈的感染力，读来能使人精神振奋。</a:t>
            </a:r>
          </a:p>
          <a:p>
            <a:pPr algn="just"/>
            <a:r>
              <a:rPr lang="en-US" altLang="zh-CN" dirty="0">
                <a:latin typeface="+mn-ea"/>
              </a:rPr>
              <a:t>d.</a:t>
            </a:r>
            <a:r>
              <a:rPr lang="zh-CN" altLang="zh-CN" dirty="0">
                <a:latin typeface="+mn-ea"/>
              </a:rPr>
              <a:t>以恰当的引语开头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可以用古今诗词、格言、人物语言等开头，这样能增加文采，使文章显得生动、有趣。</a:t>
            </a:r>
          </a:p>
        </p:txBody>
      </p:sp>
    </p:spTree>
    <p:extLst>
      <p:ext uri="{BB962C8B-B14F-4D97-AF65-F5344CB8AC3E}">
        <p14:creationId xmlns:p14="http://schemas.microsoft.com/office/powerpoint/2010/main" val="39815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590550"/>
            <a:ext cx="6781800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dirty="0">
                <a:latin typeface="+mn-ea"/>
              </a:rPr>
              <a:t>②主体。通讯的主体常应用典型的事例、丰富的材料、生动的描述，对主题进行深化、提炼。通讯的主体结构方式常见的有纵式、横式和纵横式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种。纵式是按时间顺序、事物发展顺序或作者对所报道内容认识发展顺序来安排层次；横式是按照空间变换或事物的性质来安排材料的结构方式；纵横式是将时空结合起来，以时间为经线、以空间为纬线的结构方式。</a:t>
            </a:r>
          </a:p>
          <a:p>
            <a:pPr algn="just"/>
            <a:r>
              <a:rPr lang="zh-CN" altLang="zh-CN" dirty="0">
                <a:latin typeface="+mn-ea"/>
              </a:rPr>
              <a:t>③结尾。通讯的结尾千姿百态，好的结尾可以起到深化主题、激发感情、引人深省的作用。好的通讯结尾，大体有以下几种。</a:t>
            </a:r>
          </a:p>
          <a:p>
            <a:pPr algn="just"/>
            <a:r>
              <a:rPr lang="en-US" altLang="zh-CN" dirty="0">
                <a:latin typeface="+mn-ea"/>
              </a:rPr>
              <a:t>a.</a:t>
            </a:r>
            <a:r>
              <a:rPr lang="zh-CN" altLang="zh-CN" dirty="0">
                <a:latin typeface="+mn-ea"/>
              </a:rPr>
              <a:t>画龙点睛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行文将结束时用几句画龙点睛的议论，或发人深省，或引起读者共鸣。</a:t>
            </a:r>
          </a:p>
          <a:p>
            <a:pPr algn="just"/>
            <a:r>
              <a:rPr lang="en-US" altLang="zh-CN" dirty="0">
                <a:latin typeface="+mn-ea"/>
              </a:rPr>
              <a:t>b.</a:t>
            </a:r>
            <a:r>
              <a:rPr lang="zh-CN" altLang="zh-CN" dirty="0">
                <a:latin typeface="+mn-ea"/>
              </a:rPr>
              <a:t>用事实说话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结尾充分用事实说话，把思考留给读者。</a:t>
            </a:r>
          </a:p>
          <a:p>
            <a:pPr algn="just"/>
            <a:r>
              <a:rPr lang="en-US" altLang="zh-CN" dirty="0">
                <a:latin typeface="+mn-ea"/>
              </a:rPr>
              <a:t>c.</a:t>
            </a:r>
            <a:r>
              <a:rPr lang="zh-CN" altLang="zh-CN" dirty="0">
                <a:latin typeface="+mn-ea"/>
              </a:rPr>
              <a:t>前后呼应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开头与结尾呼应，使文章有始有终。</a:t>
            </a:r>
          </a:p>
          <a:p>
            <a:pPr algn="just"/>
            <a:r>
              <a:rPr lang="en-US" altLang="zh-CN" dirty="0">
                <a:latin typeface="+mn-ea"/>
              </a:rPr>
              <a:t>d.</a:t>
            </a:r>
            <a:r>
              <a:rPr lang="zh-CN" altLang="zh-CN" dirty="0">
                <a:latin typeface="+mn-ea"/>
              </a:rPr>
              <a:t>自然首尾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zh-CN" dirty="0">
                <a:latin typeface="+mn-ea"/>
              </a:rPr>
              <a:t>写完就停笔，不另加一个尾巴，以免拖泥带水。</a:t>
            </a:r>
          </a:p>
        </p:txBody>
      </p:sp>
    </p:spTree>
    <p:extLst>
      <p:ext uri="{BB962C8B-B14F-4D97-AF65-F5344CB8AC3E}">
        <p14:creationId xmlns:p14="http://schemas.microsoft.com/office/powerpoint/2010/main" val="225928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666750"/>
            <a:ext cx="678180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通讯的写作要求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深入采访，掌握材料。采访是写好通讯的前提，通讯注重内容含量，篇幅都较长。只有通过深入采访，才能掌握大量具体的一手材料，保障通讯有充实的内容。在搜集材料时要注意捕捉细节，细节处往往最动人。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选好角度，精选材料，提炼主题。掌握大量材料后需要对材料去粗取精，根据写作意图提炼出一个集中、深刻的主题。选择的角度要巧妙， 往往要抓住人们并不注意但却蕴涵着无限新闻价值的细节来表现。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综合多种表现手法，写出文采。通讯讲求生动形象。所以在写作中除了叙述外。要综合运用描写、抒情和议论等多种表达方式，写出文采，从而增强通讯的感染力。</a:t>
            </a:r>
          </a:p>
        </p:txBody>
      </p:sp>
    </p:spTree>
    <p:extLst>
      <p:ext uri="{BB962C8B-B14F-4D97-AF65-F5344CB8AC3E}">
        <p14:creationId xmlns:p14="http://schemas.microsoft.com/office/powerpoint/2010/main" val="409269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1100" y="743962"/>
            <a:ext cx="67818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zh-CN" sz="2000" b="1" dirty="0">
                <a:latin typeface="+mn-ea"/>
              </a:rPr>
              <a:t>四、解说词的写作格式和要求</a:t>
            </a:r>
          </a:p>
          <a:p>
            <a:pPr algn="just"/>
            <a:r>
              <a:rPr lang="en-US" altLang="zh-CN" dirty="0">
                <a:solidFill>
                  <a:srgbClr val="1E829C"/>
                </a:solidFill>
                <a:latin typeface="+mn-ea"/>
              </a:rPr>
              <a:t>1.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解说词的写作格式</a:t>
            </a:r>
          </a:p>
          <a:p>
            <a:pPr algn="just"/>
            <a:r>
              <a:rPr lang="zh-CN" altLang="zh-CN" dirty="0">
                <a:latin typeface="+mn-ea"/>
              </a:rPr>
              <a:t>概括来说，完整的解说词由标题、前言、主体和结语</a:t>
            </a:r>
            <a:r>
              <a:rPr lang="en-US" altLang="zh-CN" dirty="0">
                <a:latin typeface="+mn-ea"/>
              </a:rPr>
              <a:t>4</a:t>
            </a:r>
            <a:r>
              <a:rPr lang="zh-CN" altLang="zh-CN" dirty="0">
                <a:latin typeface="+mn-ea"/>
              </a:rPr>
              <a:t>部分组成。</a:t>
            </a:r>
          </a:p>
          <a:p>
            <a:pPr algn="just"/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标题。要根据解说词的内容来确定标题，在实际口头解说中，标题可以省略。</a:t>
            </a:r>
          </a:p>
          <a:p>
            <a:pPr algn="just"/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前言。解说词的前言主要是对所展示的实物和所介绍的人物的意义、价值及背景的概括，有的解说词通常在前言要表示欢迎的内容。</a:t>
            </a:r>
          </a:p>
          <a:p>
            <a:pPr algn="just"/>
            <a:r>
              <a:rPr lang="en-US" altLang="zh-CN" dirty="0">
                <a:latin typeface="+mn-ea"/>
              </a:rPr>
              <a:t>(3)</a:t>
            </a:r>
            <a:r>
              <a:rPr lang="zh-CN" altLang="zh-CN" dirty="0">
                <a:latin typeface="+mn-ea"/>
              </a:rPr>
              <a:t>主体。解说词的主体主要是对实物、图片、人物、事件做具体解说， 要把最能体现客观事物本质特征的内容介绍出来。</a:t>
            </a:r>
          </a:p>
          <a:p>
            <a:pPr algn="just"/>
            <a:r>
              <a:rPr lang="en-US" altLang="zh-CN" dirty="0">
                <a:latin typeface="+mn-ea"/>
              </a:rPr>
              <a:t>(4)</a:t>
            </a:r>
            <a:r>
              <a:rPr lang="zh-CN" altLang="zh-CN" dirty="0">
                <a:latin typeface="+mn-ea"/>
              </a:rPr>
              <a:t>结语。解说词的结语可以总结对解说事物的总的感受，也可以归纳主题。</a:t>
            </a:r>
          </a:p>
        </p:txBody>
      </p:sp>
    </p:spTree>
    <p:extLst>
      <p:ext uri="{BB962C8B-B14F-4D97-AF65-F5344CB8AC3E}">
        <p14:creationId xmlns:p14="http://schemas.microsoft.com/office/powerpoint/2010/main" val="71723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4323405" y="2204001"/>
            <a:ext cx="301612" cy="293719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55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34117" y="1123950"/>
            <a:ext cx="6781800" cy="20281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1E829C"/>
                </a:solidFill>
                <a:latin typeface="+mn-ea"/>
              </a:rPr>
              <a:t>2.</a:t>
            </a:r>
            <a:r>
              <a:rPr lang="zh-CN" altLang="zh-CN" dirty="0">
                <a:solidFill>
                  <a:srgbClr val="1E829C"/>
                </a:solidFill>
                <a:latin typeface="+mn-ea"/>
              </a:rPr>
              <a:t>解说词的写作要求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(1)</a:t>
            </a:r>
            <a:r>
              <a:rPr lang="zh-CN" altLang="zh-CN" dirty="0">
                <a:latin typeface="+mn-ea"/>
              </a:rPr>
              <a:t>有的放矢。解说词必须与解说对象紧密结合，对象变换，解说词也要随之变换。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+mn-ea"/>
              </a:rPr>
              <a:t>(2)</a:t>
            </a:r>
            <a:r>
              <a:rPr lang="zh-CN" altLang="zh-CN" dirty="0">
                <a:latin typeface="+mn-ea"/>
              </a:rPr>
              <a:t>语言要亲切自然，朗朗上口。解说词还要尊重观众的风俗习惯和语言习惯，解说要符合自己的身份。</a:t>
            </a:r>
          </a:p>
        </p:txBody>
      </p:sp>
    </p:spTree>
    <p:extLst>
      <p:ext uri="{BB962C8B-B14F-4D97-AF65-F5344CB8AC3E}">
        <p14:creationId xmlns:p14="http://schemas.microsoft.com/office/powerpoint/2010/main" val="184455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87757"/>
            <a:ext cx="8712200" cy="475574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032000" y="1253068"/>
            <a:ext cx="5698067" cy="2497666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590800" y="2185380"/>
            <a:ext cx="48006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spc="300" dirty="0">
                <a:solidFill>
                  <a:schemeClr val="accent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Arial" panose="020B0604020202020204" pitchFamily="34" charset="0"/>
              </a:rPr>
              <a:t>感 谢 观 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18" y="0"/>
            <a:ext cx="1140594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15" y="3022997"/>
            <a:ext cx="1638570" cy="1188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60" y="373347"/>
            <a:ext cx="872879" cy="924706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677743" y="1631693"/>
            <a:ext cx="2646857" cy="632280"/>
            <a:chOff x="3649078" y="1556771"/>
            <a:chExt cx="2646857" cy="632280"/>
          </a:xfrm>
        </p:grpSpPr>
        <p:sp>
          <p:nvSpPr>
            <p:cNvPr id="24" name="任意多边形 23"/>
            <p:cNvSpPr/>
            <p:nvPr/>
          </p:nvSpPr>
          <p:spPr>
            <a:xfrm>
              <a:off x="3649078" y="2014752"/>
              <a:ext cx="2161381" cy="153653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934" h="178330">
                  <a:moveTo>
                    <a:pt x="0" y="23946"/>
                  </a:moveTo>
                  <a:lnTo>
                    <a:pt x="1938867" y="100146"/>
                  </a:lnTo>
                  <a:cubicBezTo>
                    <a:pt x="2195689" y="125546"/>
                    <a:pt x="1559278" y="190457"/>
                    <a:pt x="1540934" y="176346"/>
                  </a:cubicBezTo>
                  <a:cubicBezTo>
                    <a:pt x="1522590" y="162235"/>
                    <a:pt x="1595967" y="42290"/>
                    <a:pt x="1828800" y="15479"/>
                  </a:cubicBezTo>
                  <a:cubicBezTo>
                    <a:pt x="2061633" y="-11332"/>
                    <a:pt x="2499783" y="2073"/>
                    <a:pt x="2937934" y="15479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55024">
              <a:off x="5769367" y="1556771"/>
              <a:ext cx="526568" cy="632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3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9000">
        <p14:switch dir="r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我图VIP设计PPT上传\10月份上传文件\295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3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5BBC5"/>
      </a:accent1>
      <a:accent2>
        <a:srgbClr val="FBB505"/>
      </a:accent2>
      <a:accent3>
        <a:srgbClr val="55BBC5"/>
      </a:accent3>
      <a:accent4>
        <a:srgbClr val="FBB505"/>
      </a:accent4>
      <a:accent5>
        <a:srgbClr val="55BBC5"/>
      </a:accent5>
      <a:accent6>
        <a:srgbClr val="FBB505"/>
      </a:accent6>
      <a:hlink>
        <a:srgbClr val="55BBC5"/>
      </a:hlink>
      <a:folHlink>
        <a:srgbClr val="FBB505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4232</Words>
  <Application>Microsoft Office PowerPoint</Application>
  <PresentationFormat>全屏显示(16:9)</PresentationFormat>
  <Paragraphs>206</Paragraphs>
  <Slides>37</Slides>
  <Notes>37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3" baseType="lpstr">
      <vt:lpstr>微软雅黑</vt:lpstr>
      <vt:lpstr>站酷快乐体2016修订版</vt:lpstr>
      <vt:lpstr>Arial</vt:lpstr>
      <vt:lpstr>Arial Black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2019-05-07T02:53:43Z</dcterms:created>
  <dcterms:modified xsi:type="dcterms:W3CDTF">2020-03-13T18:27:41Z</dcterms:modified>
</cp:coreProperties>
</file>