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  <p:sldMasterId id="2147483650" r:id="rId2"/>
    <p:sldMasterId id="2147483662" r:id="rId3"/>
    <p:sldMasterId id="2147483674" r:id="rId4"/>
    <p:sldMasterId id="2147483686" r:id="rId5"/>
  </p:sldMasterIdLst>
  <p:notesMasterIdLst>
    <p:notesMasterId r:id="rId14"/>
  </p:notesMasterIdLst>
  <p:sldIdLst>
    <p:sldId id="290" r:id="rId6"/>
    <p:sldId id="459" r:id="rId7"/>
    <p:sldId id="621" r:id="rId8"/>
    <p:sldId id="620" r:id="rId9"/>
    <p:sldId id="618" r:id="rId10"/>
    <p:sldId id="622" r:id="rId11"/>
    <p:sldId id="623" r:id="rId12"/>
    <p:sldId id="588" r:id="rId13"/>
  </p:sldIdLst>
  <p:sldSz cx="12192000" cy="6858000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8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070505"/>
    <a:srgbClr val="1C1268"/>
    <a:srgbClr val="99CCFF"/>
    <a:srgbClr val="660033"/>
    <a:srgbClr val="8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/>
    <p:restoredTop sz="94660"/>
  </p:normalViewPr>
  <p:slideViewPr>
    <p:cSldViewPr showGuides="1">
      <p:cViewPr varScale="1">
        <p:scale>
          <a:sx n="70" d="100"/>
          <a:sy n="70" d="100"/>
        </p:scale>
        <p:origin x="72" y="450"/>
      </p:cViewPr>
      <p:guideLst>
        <p:guide orient="horz" pos="2159"/>
        <p:guide pos="3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74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 kumimoji="1" sz="1200" b="0">
                <a:latin typeface="Arial Narrow" panose="020B0606020202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buFontTx/>
              <a:buNone/>
              <a:defRPr kumimoji="1" sz="1200" b="0">
                <a:latin typeface="Arial Narrow" panose="020B0606020202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8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93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buFontTx/>
              <a:buNone/>
              <a:defRPr kumimoji="1" sz="1200" b="0">
                <a:latin typeface="Arial Narrow" panose="020B0606020202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3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b="0" dirty="0">
                <a:latin typeface="Arial Narrow" panose="020B0606020202030204" pitchFamily="34" charset="0"/>
                <a:ea typeface="宋体" panose="02010600030101010101" pitchFamily="2" charset="-122"/>
              </a:rPr>
              <a:t>‹#›</a:t>
            </a:fld>
            <a:endParaRPr lang="zh-CN" altLang="en-US" sz="1200" b="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b="0" dirty="0">
                <a:latin typeface="Arial Narrow" panose="020B0606020202030204" pitchFamily="34" charset="0"/>
                <a:ea typeface="宋体" panose="02010600030101010101" pitchFamily="2" charset="-122"/>
              </a:rPr>
              <a:t>1</a:t>
            </a:fld>
            <a:endParaRPr lang="zh-CN" altLang="en-US" sz="1200" b="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7891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7892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r>
              <a:rPr lang="zh-CN" altLang="en-US" dirty="0"/>
              <a:t>首页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QH0305Í¼Êé¹Ý-Ç®ºþ¹ÝN"/>
          <p:cNvSpPr>
            <a:spLocks noChangeAspect="1" noChangeArrowheads="1"/>
          </p:cNvSpPr>
          <p:nvPr/>
        </p:nvSpPr>
        <p:spPr bwMode="auto">
          <a:xfrm>
            <a:off x="1013883" y="1485900"/>
            <a:ext cx="10164233" cy="3886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AutoShape 5" descr="QH0305Í¼Êé¹Ý-Ç®ºþ¹ÝN"/>
          <p:cNvSpPr>
            <a:spLocks noChangeAspect="1" noChangeArrowheads="1"/>
          </p:cNvSpPr>
          <p:nvPr/>
        </p:nvSpPr>
        <p:spPr bwMode="auto">
          <a:xfrm>
            <a:off x="1013883" y="1485900"/>
            <a:ext cx="10164233" cy="3886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172" name="Picture 18" descr="GIF00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284" cy="38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119336" y="6477000"/>
            <a:ext cx="3600400" cy="2669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735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《</a:t>
            </a:r>
            <a:r>
              <a:rPr kumimoji="1" lang="zh-CN" altLang="en-US" sz="1735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电子商务数据分析</a:t>
            </a:r>
            <a:r>
              <a:rPr kumimoji="1" lang="en-US" altLang="zh-CN" sz="1735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》</a:t>
            </a:r>
            <a:r>
              <a:rPr kumimoji="1" lang="zh-CN" altLang="en-US" sz="1735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编写组</a:t>
            </a:r>
            <a:endParaRPr kumimoji="1" lang="en-US" altLang="zh-CN" sz="1735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175" name="Picture 11" descr="BJ200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12000" y="5638800"/>
            <a:ext cx="4876800" cy="838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6" name="Picture 18" descr="GIF00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284" cy="381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 kumimoji="1">
                <a:latin typeface="Arial Narrow" panose="020B0606020202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E87AA5-0C8A-4F02-A31F-AC1F3318F036}" type="datetime1">
              <a:rPr kumimoji="1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1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 kumimoji="1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algn="r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v"/>
        <a:defRPr sz="3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65000"/>
        <a:buChar char="•"/>
        <a:defRPr sz="20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65000"/>
        <a:buChar char="•"/>
        <a:defRPr kumimoji="1" sz="20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65000"/>
        <a:buChar char="•"/>
        <a:defRPr kumimoji="1" sz="20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65000"/>
        <a:buChar char="•"/>
        <a:defRPr kumimoji="1" sz="20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65000"/>
        <a:buChar char="•"/>
        <a:defRPr kumimoji="1" sz="20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x-none" dirty="0"/>
              <a:t>单击此处编辑母版标题样式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x-none" dirty="0"/>
              <a:t>单击此处编辑母版文本样式</a:t>
            </a:r>
          </a:p>
          <a:p>
            <a:pPr lvl="1"/>
            <a:r>
              <a:rPr lang="zh-CN" altLang="x-none" dirty="0"/>
              <a:t>第二级</a:t>
            </a:r>
          </a:p>
          <a:p>
            <a:pPr lvl="2"/>
            <a:r>
              <a:rPr lang="zh-CN" altLang="x-none" dirty="0"/>
              <a:t>第三级</a:t>
            </a:r>
          </a:p>
          <a:p>
            <a:pPr lvl="3"/>
            <a:r>
              <a:rPr lang="zh-CN" altLang="x-none" dirty="0"/>
              <a:t>第四级</a:t>
            </a:r>
          </a:p>
          <a:p>
            <a:pPr lvl="4"/>
            <a:r>
              <a:rPr lang="zh-CN" altLang="x-none" dirty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kumimoji="0" sz="14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FD9FE0-D6DC-45EC-B1F5-717725FCCD25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kumimoji="0" sz="14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rgbClr val="000000"/>
                </a:solidFill>
                <a:ea typeface="宋体" panose="02010600030101010101" pitchFamily="2" charset="-122"/>
              </a:defRPr>
            </a:lvl1pPr>
          </a:lstStyle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x-none" dirty="0"/>
              <a:t>单击此处编辑母版标题样式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x-none" dirty="0"/>
              <a:t>单击此处编辑母版文本样式</a:t>
            </a:r>
          </a:p>
          <a:p>
            <a:pPr lvl="1"/>
            <a:r>
              <a:rPr lang="zh-CN" altLang="x-none" dirty="0"/>
              <a:t>第二级</a:t>
            </a:r>
          </a:p>
          <a:p>
            <a:pPr lvl="2"/>
            <a:r>
              <a:rPr lang="zh-CN" altLang="x-none" dirty="0"/>
              <a:t>第三级</a:t>
            </a:r>
          </a:p>
          <a:p>
            <a:pPr lvl="3"/>
            <a:r>
              <a:rPr lang="zh-CN" altLang="x-none" dirty="0"/>
              <a:t>第四级</a:t>
            </a:r>
          </a:p>
          <a:p>
            <a:pPr lvl="4"/>
            <a:r>
              <a:rPr lang="zh-CN" altLang="x-none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kumimoji="0" sz="14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E2DB49-FA6C-48EA-BF39-4229B0B88AAC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kumimoji="0" sz="14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rgbClr val="000000"/>
                </a:solidFill>
                <a:ea typeface="宋体" panose="02010600030101010101" pitchFamily="2" charset="-122"/>
              </a:defRPr>
            </a:lvl1pPr>
          </a:lstStyle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-46567" y="6126163"/>
            <a:ext cx="12287250" cy="758825"/>
          </a:xfrm>
          <a:prstGeom prst="rect">
            <a:avLst/>
          </a:prstGeom>
          <a:solidFill>
            <a:srgbClr val="845866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104" name="Picture 8" descr="未标题-3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9600" y="4941888"/>
            <a:ext cx="1109133" cy="16129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x-none" dirty="0"/>
              <a:t>单击此处编辑母版标题样式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x-none" dirty="0"/>
              <a:t>单击此处编辑母版文本样式</a:t>
            </a:r>
          </a:p>
          <a:p>
            <a:pPr lvl="1"/>
            <a:r>
              <a:rPr lang="zh-CN" altLang="x-none" dirty="0"/>
              <a:t>第二级</a:t>
            </a:r>
          </a:p>
          <a:p>
            <a:pPr lvl="2"/>
            <a:r>
              <a:rPr lang="zh-CN" altLang="x-none" dirty="0"/>
              <a:t>第三级</a:t>
            </a:r>
          </a:p>
          <a:p>
            <a:pPr lvl="3"/>
            <a:r>
              <a:rPr lang="zh-CN" altLang="x-none" dirty="0"/>
              <a:t>第四级</a:t>
            </a:r>
          </a:p>
          <a:p>
            <a:pPr lvl="4"/>
            <a:r>
              <a:rPr lang="zh-CN" altLang="x-none" dirty="0"/>
              <a:t>第五级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kumimoji="0" sz="14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4A833E2-65F4-4676-89C4-1FFEB0E02238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kumimoji="0" sz="14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rgbClr val="000000"/>
                </a:solidFill>
                <a:ea typeface="宋体" panose="02010600030101010101" pitchFamily="2" charset="-122"/>
              </a:defRPr>
            </a:lvl1pPr>
          </a:lstStyle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-46567" y="6126163"/>
            <a:ext cx="12287250" cy="758825"/>
          </a:xfrm>
          <a:prstGeom prst="rect">
            <a:avLst/>
          </a:prstGeom>
          <a:solidFill>
            <a:srgbClr val="845866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128" name="Picture 8" descr="未标题-4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08733" y="4602163"/>
            <a:ext cx="1413933" cy="1643062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x-none" dirty="0"/>
              <a:t>单击此处编辑母版标题样式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x-none" dirty="0"/>
              <a:t>单击此处编辑母版文本样式</a:t>
            </a:r>
          </a:p>
          <a:p>
            <a:pPr lvl="1"/>
            <a:r>
              <a:rPr lang="zh-CN" altLang="x-none" dirty="0"/>
              <a:t>第二级</a:t>
            </a:r>
          </a:p>
          <a:p>
            <a:pPr lvl="2"/>
            <a:r>
              <a:rPr lang="zh-CN" altLang="x-none" dirty="0"/>
              <a:t>第三级</a:t>
            </a:r>
          </a:p>
          <a:p>
            <a:pPr lvl="3"/>
            <a:r>
              <a:rPr lang="zh-CN" altLang="x-none" dirty="0"/>
              <a:t>第四级</a:t>
            </a:r>
          </a:p>
          <a:p>
            <a:pPr lvl="4"/>
            <a:r>
              <a:rPr lang="zh-CN" altLang="x-none" dirty="0"/>
              <a:t>第五级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kumimoji="0" sz="14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81694B5-5169-4609-A9EB-7CF8C33FC92A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2020/9/11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kumimoji="0" sz="14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rgbClr val="000000"/>
                </a:solidFill>
                <a:ea typeface="宋体" panose="02010600030101010101" pitchFamily="2" charset="-122"/>
              </a:defRPr>
            </a:lvl1pPr>
          </a:lstStyle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-46567" y="6126163"/>
            <a:ext cx="12287250" cy="758825"/>
          </a:xfrm>
          <a:prstGeom prst="rect">
            <a:avLst/>
          </a:prstGeom>
          <a:solidFill>
            <a:srgbClr val="845866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152" name="Picture 8" descr="未标题-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1300" y="5164138"/>
            <a:ext cx="1198033" cy="1557337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方正稚艺简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6" name="Text Box 4"/>
          <p:cNvSpPr txBox="1"/>
          <p:nvPr/>
        </p:nvSpPr>
        <p:spPr>
          <a:xfrm>
            <a:off x="589915" y="603885"/>
            <a:ext cx="10762669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800" b="1" kern="10" dirty="0">
                <a:ln w="12700">
                  <a:solidFill>
                    <a:srgbClr val="EAEAEA"/>
                  </a:solidFill>
                  <a:round/>
                </a:ln>
                <a:solidFill>
                  <a:schemeClr val="bg2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5.</a:t>
            </a:r>
            <a:r>
              <a:rPr lang="en-US" altLang="zh-CN" sz="4800" b="1" kern="10" dirty="0">
                <a:ln w="12700">
                  <a:solidFill>
                    <a:srgbClr val="EAEAEA"/>
                  </a:solidFill>
                  <a:round/>
                </a:ln>
                <a:solidFill>
                  <a:schemeClr val="bg2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3 </a:t>
            </a:r>
            <a:r>
              <a:rPr lang="zh-CN" altLang="zh-CN" sz="4800" kern="10" dirty="0">
                <a:ln w="12700">
                  <a:solidFill>
                    <a:srgbClr val="EAEAEA"/>
                  </a:solidFill>
                  <a:round/>
                </a:ln>
                <a:solidFill>
                  <a:schemeClr val="bg2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电子商务网站</a:t>
            </a:r>
            <a:r>
              <a:rPr lang="zh-CN" altLang="en-US" sz="4800" kern="10" dirty="0">
                <a:ln w="12700">
                  <a:solidFill>
                    <a:srgbClr val="EAEAEA"/>
                  </a:solidFill>
                  <a:round/>
                </a:ln>
                <a:solidFill>
                  <a:schemeClr val="bg2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分析工具的选择</a:t>
            </a:r>
          </a:p>
        </p:txBody>
      </p:sp>
      <p:sp>
        <p:nvSpPr>
          <p:cNvPr id="8" name="Rectangle 4"/>
          <p:cNvSpPr/>
          <p:nvPr/>
        </p:nvSpPr>
        <p:spPr>
          <a:xfrm>
            <a:off x="1742103" y="2007441"/>
            <a:ext cx="4608512" cy="50405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教学目的与要求：</a:t>
            </a:r>
            <a:r>
              <a:rPr lang="en-US" altLang="zh-CN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    </a:t>
            </a:r>
            <a:r>
              <a:rPr lang="zh-CN" altLang="en-US" sz="2800" dirty="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 </a:t>
            </a:r>
            <a:endParaRPr lang="en-US" altLang="zh-CN" sz="2800" dirty="0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2246159" y="2636912"/>
            <a:ext cx="8208912" cy="2412230"/>
          </a:xfrm>
          <a:prstGeom prst="rect">
            <a:avLst/>
          </a:prstGeom>
          <a:noFill/>
          <a:ln w="9525">
            <a:noFill/>
          </a:ln>
        </p:spPr>
        <p:txBody>
          <a:bodyPr wrap="square" tIns="152352" bIns="152352" anchor="ctr">
            <a:spAutoFit/>
          </a:bodyPr>
          <a:lstStyle/>
          <a:p>
            <a:pPr indent="266700" eaLnBrk="0" hangingPunct="0">
              <a:lnSpc>
                <a:spcPct val="200000"/>
              </a:lnSpc>
              <a:buChar char="•"/>
              <a:tabLst>
                <a:tab pos="266700" algn="l"/>
              </a:tabLst>
            </a:pPr>
            <a:r>
              <a:rPr lang="zh-CN" altLang="en-US" dirty="0"/>
              <a:t>陈述选择</a:t>
            </a:r>
            <a:r>
              <a:rPr lang="zh-CN" altLang="zh-CN" dirty="0"/>
              <a:t>电子商务网站</a:t>
            </a:r>
            <a:r>
              <a:rPr lang="zh-CN" altLang="en-US" dirty="0"/>
              <a:t>分析工具的一般原则；</a:t>
            </a:r>
            <a:endParaRPr lang="en-US" altLang="zh-CN" dirty="0"/>
          </a:p>
          <a:p>
            <a:pPr indent="266700" eaLnBrk="0" hangingPunct="0">
              <a:lnSpc>
                <a:spcPct val="200000"/>
              </a:lnSpc>
              <a:buChar char="•"/>
              <a:tabLst>
                <a:tab pos="266700" algn="l"/>
              </a:tabLst>
            </a:pPr>
            <a:r>
              <a:rPr lang="zh-CN" altLang="en-US" dirty="0"/>
              <a:t>解释</a:t>
            </a:r>
            <a:r>
              <a:rPr lang="zh-CN" altLang="zh-CN" dirty="0"/>
              <a:t>整体解决方案的效能</a:t>
            </a:r>
            <a:r>
              <a:rPr lang="zh-CN" altLang="en-US" dirty="0"/>
              <a:t>、工具的</a:t>
            </a:r>
            <a:r>
              <a:rPr lang="zh-CN" altLang="zh-CN" dirty="0"/>
              <a:t>易用性</a:t>
            </a:r>
            <a:r>
              <a:rPr lang="zh-CN" altLang="en-US" dirty="0"/>
              <a:t>、</a:t>
            </a:r>
            <a:r>
              <a:rPr lang="zh-CN" altLang="zh-CN" dirty="0"/>
              <a:t>功能丰富性</a:t>
            </a:r>
            <a:r>
              <a:rPr lang="zh-CN" altLang="en-US" dirty="0"/>
              <a:t>、</a:t>
            </a:r>
            <a:r>
              <a:rPr lang="zh-CN" altLang="zh-CN" dirty="0"/>
              <a:t>增值服务价值</a:t>
            </a:r>
            <a:r>
              <a:rPr lang="zh-CN" altLang="en-US" dirty="0"/>
              <a:t>、</a:t>
            </a:r>
            <a:r>
              <a:rPr lang="zh-CN" altLang="zh-CN" dirty="0"/>
              <a:t>价格和费用</a:t>
            </a:r>
            <a:r>
              <a:rPr lang="zh-CN" altLang="en-US" dirty="0"/>
              <a:t>等因素的含义或特点。</a:t>
            </a:r>
            <a:endParaRPr lang="zh-CN" altLang="zh-CN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B05918B-97FA-4EC1-858D-3A26A8BEF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464" y="1319060"/>
            <a:ext cx="9433048" cy="3581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zh-CN" sz="28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选择网站分析工具</a:t>
            </a:r>
            <a:r>
              <a:rPr lang="zh-CN" altLang="en-US" sz="28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的一般原则：</a:t>
            </a:r>
            <a:endParaRPr lang="en-US" altLang="zh-CN" sz="2800" kern="1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方正书宋简体"/>
              <a:cs typeface="Times New Roman" panose="02020603050405020304" pitchFamily="18" charset="0"/>
            </a:endParaRPr>
          </a:p>
          <a:p>
            <a:pPr indent="254000" eaLnBrk="0" hangingPunct="0">
              <a:lnSpc>
                <a:spcPct val="200000"/>
              </a:lnSpc>
            </a:pPr>
            <a:r>
              <a:rPr lang="zh-CN" altLang="en-US" kern="100" dirty="0"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1</a:t>
            </a:r>
            <a:r>
              <a:rPr lang="zh-CN" altLang="en-US" kern="100" dirty="0"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）</a:t>
            </a: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重点</a:t>
            </a:r>
            <a:r>
              <a:rPr lang="zh-CN" altLang="zh-CN" kern="100" dirty="0"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考虑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分析工具</a:t>
            </a: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易用性</a:t>
            </a: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功能丰富性</a:t>
            </a: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增值服务价值</a:t>
            </a: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价格和费</a:t>
            </a: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用等因素；</a:t>
            </a:r>
            <a:endParaRPr lang="en-US" altLang="zh-CN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4000" eaLnBrk="0" hangingPunct="0">
              <a:lnSpc>
                <a:spcPct val="200000"/>
              </a:lnSpc>
            </a:pP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zh-CN" kern="100" dirty="0">
                <a:effectLst/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综合考虑</a:t>
            </a:r>
            <a:r>
              <a:rPr lang="zh-CN" altLang="en-US" kern="100" dirty="0">
                <a:effectLst/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分析工具</a:t>
            </a:r>
            <a:r>
              <a:rPr lang="zh-CN" altLang="zh-CN" kern="100" dirty="0">
                <a:effectLst/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整体解决方案的效能</a:t>
            </a:r>
            <a:r>
              <a:rPr lang="zh-CN" altLang="en-US" kern="100" dirty="0">
                <a:effectLst/>
                <a:latin typeface="Times New Roman" panose="02020603050405020304" pitchFamily="18" charset="0"/>
                <a:ea typeface="方正书宋简体"/>
                <a:cs typeface="Times New Roman" panose="02020603050405020304" pitchFamily="18" charset="0"/>
              </a:rPr>
              <a:t>，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结合企业自身需求进行有效评估</a:t>
            </a:r>
            <a:r>
              <a:rPr lang="zh-CN" altLang="en-US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/>
          <p:nvPr/>
        </p:nvSpPr>
        <p:spPr>
          <a:xfrm>
            <a:off x="767409" y="188641"/>
            <a:ext cx="5328592" cy="7920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微软雅黑" panose="020B0503020204020204" pitchFamily="34" charset="-122"/>
              </a:rPr>
              <a:t>一、</a:t>
            </a:r>
            <a:r>
              <a:rPr lang="zh-CN" altLang="zh-CN" sz="3200" dirty="0">
                <a:solidFill>
                  <a:srgbClr val="0000FF"/>
                </a:solidFill>
                <a:latin typeface="微软雅黑" panose="020B0503020204020204" pitchFamily="34" charset="-122"/>
              </a:rPr>
              <a:t>整体解决方案的效能</a:t>
            </a:r>
            <a:endParaRPr lang="zh-CN" sz="3200" dirty="0">
              <a:solidFill>
                <a:srgbClr val="0000FF"/>
              </a:solidFill>
              <a:latin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dirty="0">
                <a:solidFill>
                  <a:schemeClr val="bg2"/>
                </a:solidFill>
              </a:rPr>
              <a:t>        </a:t>
            </a:r>
            <a:endParaRPr lang="zh-CN" altLang="zh-CN" sz="2400" dirty="0">
              <a:solidFill>
                <a:srgbClr val="0000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01C4141-5149-4BD9-9A8A-95CBDD32D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325" y="2251610"/>
            <a:ext cx="58326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54000" eaLnBrk="0" hangingPunct="0"/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．</a:t>
            </a:r>
            <a:r>
              <a:rPr lang="zh-CN" altLang="zh-CN" kern="100" dirty="0">
                <a:latin typeface="方正中等线简体"/>
                <a:cs typeface="Times New Roman" panose="02020603050405020304" pitchFamily="18" charset="0"/>
              </a:rPr>
              <a:t>整合数据系统的能力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E8AC33D-5658-496A-AE63-F4E1D7E4F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F35DD2-B9C9-4D6E-A095-8E9FD5037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3794" y="2649459"/>
            <a:ext cx="10388467" cy="1559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方正书宋简体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en-US" altLang="zh-CN" sz="2000" b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000" b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网站数据只是企业整体数据的一小部分，因此，无论是通过外部数据整合到网站分析系统，还是将网站数据整合到企业数据仓库，网站分析工具整合数据系统的能力越强，就越容易实现数据集成等。</a:t>
            </a:r>
            <a:r>
              <a:rPr lang="zh-CN" altLang="en-US" sz="2000" b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68114C-E7E5-4B50-B9AC-D5926A12F1F5}"/>
              </a:ext>
            </a:extLst>
          </p:cNvPr>
          <p:cNvSpPr txBox="1"/>
          <p:nvPr/>
        </p:nvSpPr>
        <p:spPr>
          <a:xfrm>
            <a:off x="911424" y="1015695"/>
            <a:ext cx="10873208" cy="1035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kern="100" dirty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整体解决方案的效能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是指能完全与其他工具或解决方案融合提供更广泛支持的能力，包括整合数据（内、外部数据跟踪）系统的能力和整合运营系统的能力两部分。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C9283D-F762-4971-96D9-75AC8A620F63}"/>
              </a:ext>
            </a:extLst>
          </p:cNvPr>
          <p:cNvSpPr txBox="1"/>
          <p:nvPr/>
        </p:nvSpPr>
        <p:spPr>
          <a:xfrm>
            <a:off x="1104616" y="4941168"/>
            <a:ext cx="10486821" cy="1497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  <a:spcBef>
                <a:spcPts val="120"/>
              </a:spcBef>
            </a:pPr>
            <a:r>
              <a:rPr lang="en-US" altLang="zh-CN" sz="2400" b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sz="2000" b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网站数据发挥价值的方式</a:t>
            </a:r>
            <a:r>
              <a:rPr lang="zh-CN" altLang="en-US" sz="2000" b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000" b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一是供与数据相关的从业者解读，为业务策略和执行提供辅助建议</a:t>
            </a:r>
            <a:r>
              <a:rPr lang="zh-CN" altLang="en-US" sz="2000" b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；二</a:t>
            </a:r>
            <a:r>
              <a:rPr lang="zh-CN" altLang="zh-CN" sz="2000" b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是通过相关系统对接，直接通过数据驱动的方式将数据价值输入业务系统，实现数据的自我价值。</a:t>
            </a:r>
            <a:r>
              <a:rPr lang="zh-CN" altLang="en-US" sz="2000" b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这二者都需要有很强的</a:t>
            </a:r>
            <a:r>
              <a:rPr lang="zh-CN" altLang="zh-CN" sz="2000" b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整合运营系统的能力</a:t>
            </a:r>
            <a:r>
              <a:rPr lang="zh-CN" altLang="en-US" sz="2000" b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000" b="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C3B9657-84C7-479B-9FEC-DFC19627B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22" y="4479503"/>
            <a:ext cx="58326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54000" eaLnBrk="0" hangingPunct="0"/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．</a:t>
            </a:r>
            <a:r>
              <a:rPr lang="zh-CN" altLang="zh-CN" kern="100" dirty="0">
                <a:latin typeface="方正中等线简体"/>
                <a:cs typeface="Times New Roman" panose="02020603050405020304" pitchFamily="18" charset="0"/>
              </a:rPr>
              <a:t>整合运营系统的能力</a:t>
            </a:r>
          </a:p>
        </p:txBody>
      </p:sp>
    </p:spTree>
    <p:extLst>
      <p:ext uri="{BB962C8B-B14F-4D97-AF65-F5344CB8AC3E}">
        <p14:creationId xmlns:p14="http://schemas.microsoft.com/office/powerpoint/2010/main" val="1695465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/>
          <p:nvPr/>
        </p:nvSpPr>
        <p:spPr>
          <a:xfrm>
            <a:off x="653132" y="476672"/>
            <a:ext cx="5328592" cy="7920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微软雅黑" panose="020B0503020204020204" pitchFamily="34" charset="-122"/>
              </a:rPr>
              <a:t>二、</a:t>
            </a:r>
            <a:r>
              <a:rPr lang="zh-CN" altLang="zh-CN" sz="3200" dirty="0">
                <a:solidFill>
                  <a:srgbClr val="0000FF"/>
                </a:solidFill>
                <a:latin typeface="微软雅黑" panose="020B0503020204020204" pitchFamily="34" charset="-122"/>
              </a:rPr>
              <a:t>网站分析工具的易用性</a:t>
            </a:r>
            <a:endParaRPr lang="zh-CN" sz="3200" dirty="0">
              <a:solidFill>
                <a:srgbClr val="0000FF"/>
              </a:solidFill>
              <a:latin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dirty="0">
                <a:solidFill>
                  <a:schemeClr val="bg2"/>
                </a:solidFill>
              </a:rPr>
              <a:t>        </a:t>
            </a:r>
            <a:endParaRPr lang="zh-CN" altLang="zh-CN" sz="2400" dirty="0">
              <a:solidFill>
                <a:srgbClr val="0000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01C4141-5149-4BD9-9A8A-95CBDD32D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84" y="2950092"/>
            <a:ext cx="9001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54000" eaLnBrk="0" hangingPunct="0"/>
            <a:r>
              <a:rPr lang="en-US" altLang="zh-CN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．企业</a:t>
            </a:r>
            <a:r>
              <a:rPr lang="en-US" altLang="zh-CN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IT</a:t>
            </a:r>
            <a:r>
              <a:rPr lang="zh-CN" altLang="zh-CN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部门关注工具技术方案是否易实施</a:t>
            </a:r>
            <a:endParaRPr kumimoji="0" lang="zh-CN" alt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E8AC33D-5658-496A-AE63-F4E1D7E4F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172D800-80CE-4311-89DF-F3DC71FC9AF6}"/>
              </a:ext>
            </a:extLst>
          </p:cNvPr>
          <p:cNvSpPr txBox="1"/>
          <p:nvPr/>
        </p:nvSpPr>
        <p:spPr>
          <a:xfrm>
            <a:off x="636293" y="1315027"/>
            <a:ext cx="11059492" cy="1113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衡量网站分析工具的易用性时，既要考虑使用该工具的业务部门的需求，也要考虑企业</a:t>
            </a:r>
            <a:r>
              <a:rPr lang="en-US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IT</a:t>
            </a:r>
            <a:r>
              <a:rPr lang="zh-CN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部门的需求，因为两者对网站分析工具易用性的关注点截然不同。</a:t>
            </a:r>
            <a:endParaRPr lang="zh-CN" altLang="zh-CN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圆角矩形标注 5">
            <a:extLst>
              <a:ext uri="{FF2B5EF4-FFF2-40B4-BE49-F238E27FC236}">
                <a16:creationId xmlns:a16="http://schemas.microsoft.com/office/drawing/2014/main" id="{3567F3AF-72D5-4DDD-8262-9C0E4EE1F278}"/>
              </a:ext>
            </a:extLst>
          </p:cNvPr>
          <p:cNvSpPr/>
          <p:nvPr/>
        </p:nvSpPr>
        <p:spPr>
          <a:xfrm>
            <a:off x="8184232" y="2780928"/>
            <a:ext cx="3672408" cy="2081421"/>
          </a:xfrm>
          <a:prstGeom prst="wedgeRoundRectCallout">
            <a:avLst>
              <a:gd name="adj1" fmla="val -85029"/>
              <a:gd name="adj2" fmla="val -28072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zh-CN" altLang="zh-CN" sz="1600" kern="100" dirty="0">
                <a:latin typeface="黑体" panose="02010609060101010101" pitchFamily="49" charset="-122"/>
                <a:ea typeface="黑体" panose="02010609060101010101" pitchFamily="49" charset="-122"/>
              </a:rPr>
              <a:t>企业评估网站分析工具时，</a:t>
            </a:r>
            <a:r>
              <a:rPr lang="en-US" altLang="zh-CN" sz="1600" kern="100" dirty="0">
                <a:latin typeface="黑体" panose="02010609060101010101" pitchFamily="49" charset="-122"/>
                <a:ea typeface="黑体" panose="02010609060101010101" pitchFamily="49" charset="-122"/>
              </a:rPr>
              <a:t>IT</a:t>
            </a:r>
            <a:r>
              <a:rPr lang="zh-CN" altLang="zh-CN" sz="1600" kern="100" dirty="0">
                <a:latin typeface="黑体" panose="02010609060101010101" pitchFamily="49" charset="-122"/>
                <a:ea typeface="黑体" panose="02010609060101010101" pitchFamily="49" charset="-122"/>
              </a:rPr>
              <a:t>部门往往是重要的参与者。对于</a:t>
            </a:r>
            <a:r>
              <a:rPr lang="en-US" altLang="zh-CN" sz="1600" kern="100" dirty="0">
                <a:latin typeface="黑体" panose="02010609060101010101" pitchFamily="49" charset="-122"/>
                <a:ea typeface="黑体" panose="02010609060101010101" pitchFamily="49" charset="-122"/>
              </a:rPr>
              <a:t>IT</a:t>
            </a:r>
            <a:r>
              <a:rPr lang="zh-CN" altLang="zh-CN" sz="1600" kern="100" dirty="0">
                <a:latin typeface="黑体" panose="02010609060101010101" pitchFamily="49" charset="-122"/>
                <a:ea typeface="黑体" panose="02010609060101010101" pitchFamily="49" charset="-122"/>
              </a:rPr>
              <a:t>部门来说，网站分析工具的稳定性、实施方便性、技术开发难度、数据安全性是其关注的首要因素。</a:t>
            </a:r>
            <a:endParaRPr lang="zh-CN" altLang="zh-CN" sz="1600" kern="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3BCB2CF-4BEB-4C50-808E-CFB62358CE75}"/>
              </a:ext>
            </a:extLst>
          </p:cNvPr>
          <p:cNvSpPr txBox="1"/>
          <p:nvPr/>
        </p:nvSpPr>
        <p:spPr>
          <a:xfrm>
            <a:off x="551384" y="3933056"/>
            <a:ext cx="6096000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  <a:spcBef>
                <a:spcPts val="120"/>
              </a:spcBef>
            </a:pPr>
            <a:r>
              <a:rPr lang="en-US" altLang="zh-CN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．企业业务部门关注工具是否方便使用</a:t>
            </a:r>
          </a:p>
        </p:txBody>
      </p:sp>
      <p:sp>
        <p:nvSpPr>
          <p:cNvPr id="18" name="圆角矩形标注 5">
            <a:extLst>
              <a:ext uri="{FF2B5EF4-FFF2-40B4-BE49-F238E27FC236}">
                <a16:creationId xmlns:a16="http://schemas.microsoft.com/office/drawing/2014/main" id="{3AB42ECE-1C94-4D69-980C-E7F95D90891D}"/>
              </a:ext>
            </a:extLst>
          </p:cNvPr>
          <p:cNvSpPr/>
          <p:nvPr/>
        </p:nvSpPr>
        <p:spPr>
          <a:xfrm>
            <a:off x="1631504" y="5182311"/>
            <a:ext cx="5760640" cy="1264176"/>
          </a:xfrm>
          <a:prstGeom prst="wedgeRoundRectCallout">
            <a:avLst>
              <a:gd name="adj1" fmla="val -43916"/>
              <a:gd name="adj2" fmla="val -10681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网站分析工具最终是被企业网站分析师、营销业务人员、商品经理、技术工程师等关键用户使用，他们关注的数据侧重点不同，有各自不同的数据需求。</a:t>
            </a:r>
            <a:endParaRPr lang="zh-CN" altLang="zh-CN" sz="1600" kern="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075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bldLvl="0" animBg="1"/>
      <p:bldP spid="15" grpId="1" bldLvl="0" animBg="1"/>
      <p:bldP spid="18" grpId="0" bldLvl="0" animBg="1"/>
      <p:bldP spid="18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26A881DE-8399-472A-9A92-4892B88CD2C4}"/>
              </a:ext>
            </a:extLst>
          </p:cNvPr>
          <p:cNvSpPr txBox="1"/>
          <p:nvPr/>
        </p:nvSpPr>
        <p:spPr>
          <a:xfrm>
            <a:off x="476845" y="980728"/>
            <a:ext cx="10731723" cy="943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en-US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网站分析工具的功能越丰富，通过其获得更多数据视角的机会就越多。网站分析工具的功能可分为基本功能、高级功能、自定义功能三大类，每一大类又包括若干子类。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Rectangle 2"/>
          <p:cNvSpPr txBox="1"/>
          <p:nvPr/>
        </p:nvSpPr>
        <p:spPr>
          <a:xfrm>
            <a:off x="623392" y="260648"/>
            <a:ext cx="7056784" cy="768259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微软雅黑" panose="020B0503020204020204" pitchFamily="34" charset="-122"/>
                <a:sym typeface="+mn-ea"/>
              </a:rPr>
              <a:t>三</a:t>
            </a:r>
            <a:r>
              <a:rPr lang="zh-CN" sz="3200" dirty="0">
                <a:solidFill>
                  <a:srgbClr val="0000FF"/>
                </a:solidFill>
                <a:latin typeface="微软雅黑" panose="020B0503020204020204" pitchFamily="34" charset="-122"/>
                <a:sym typeface="+mn-ea"/>
              </a:rPr>
              <a:t>、</a:t>
            </a:r>
            <a:r>
              <a:rPr lang="zh-CN" altLang="zh-CN" sz="3200" dirty="0">
                <a:solidFill>
                  <a:srgbClr val="0000FF"/>
                </a:solidFill>
                <a:latin typeface="微软雅黑" panose="020B0503020204020204" pitchFamily="34" charset="-122"/>
              </a:rPr>
              <a:t>网站分析工具的功能丰富</a:t>
            </a:r>
            <a:r>
              <a:rPr lang="zh-CN" altLang="en-US" sz="3200" dirty="0">
                <a:solidFill>
                  <a:srgbClr val="0000FF"/>
                </a:solidFill>
                <a:latin typeface="微软雅黑" panose="020B0503020204020204" pitchFamily="34" charset="-122"/>
              </a:rPr>
              <a:t>性</a:t>
            </a:r>
            <a:endParaRPr lang="zh-CN" sz="3200" dirty="0">
              <a:solidFill>
                <a:srgbClr val="0000FF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8EFD7F6-8032-4AB4-94A9-31DA6B762577}"/>
              </a:ext>
            </a:extLst>
          </p:cNvPr>
          <p:cNvSpPr txBox="1"/>
          <p:nvPr/>
        </p:nvSpPr>
        <p:spPr>
          <a:xfrm>
            <a:off x="1631504" y="1924256"/>
            <a:ext cx="9288100" cy="4175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选择网站分析工具应注意以下几点</a:t>
            </a:r>
            <a:r>
              <a:rPr lang="zh-CN" altLang="en-US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）用户权限越详细，可定制的灵活性越高，就越能满足特殊场景的需求。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）热力图最好无须单独配置或应尽量少配置，覆盖热力图必须支持导出功能，点击热力图最好支持自动截图。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）订单归因模型越多、配置越简单越好。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）路径功能要求支持细分数据路径</a:t>
            </a:r>
            <a:r>
              <a:rPr lang="zh-CN" altLang="en-US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汇总数据路径，且数据路径</a:t>
            </a:r>
            <a:r>
              <a:rPr lang="zh-CN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长度越长越好</a:t>
            </a:r>
            <a:r>
              <a: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至少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级</a:t>
            </a:r>
            <a:r>
              <a:rPr lang="zh-CN" altLang="en-US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）漏斗功能最好支持不同分析维度之间的混合漏斗分析。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）自</a:t>
            </a:r>
            <a:r>
              <a:rPr lang="zh-CN" altLang="zh-CN" sz="2000" kern="100" spc="15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定义功能越多越好，且自定义</a:t>
            </a:r>
            <a:r>
              <a:rPr lang="en-US" altLang="zh-CN" sz="2000" kern="100" spc="15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Dashboard</a:t>
            </a:r>
            <a:r>
              <a:rPr lang="zh-CN" altLang="zh-CN" sz="2000" kern="100" spc="15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最好</a:t>
            </a:r>
            <a:r>
              <a:rPr lang="zh-CN" altLang="zh-CN" sz="2000" kern="100" spc="15" dirty="0">
                <a:latin typeface="黑体" panose="02010609060101010101" pitchFamily="49" charset="-122"/>
                <a:ea typeface="黑体" panose="02010609060101010101" pitchFamily="49" charset="-122"/>
              </a:rPr>
              <a:t>具有定时发送信息</a:t>
            </a:r>
            <a:r>
              <a:rPr lang="zh-CN" altLang="en-US" sz="2000" kern="100" spc="15" dirty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zh-CN" sz="2000" kern="100" spc="15" dirty="0">
                <a:latin typeface="黑体" panose="02010609060101010101" pitchFamily="49" charset="-122"/>
                <a:ea typeface="黑体" panose="02010609060101010101" pitchFamily="49" charset="-122"/>
              </a:rPr>
              <a:t>功能</a:t>
            </a:r>
            <a:r>
              <a:rPr lang="zh-CN" altLang="zh-CN" sz="2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2000" kern="2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/>
          <p:nvPr/>
        </p:nvSpPr>
        <p:spPr>
          <a:xfrm>
            <a:off x="623392" y="260648"/>
            <a:ext cx="5387970" cy="93556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微软雅黑" panose="020B0503020204020204" pitchFamily="34" charset="-122"/>
                <a:sym typeface="+mn-ea"/>
              </a:rPr>
              <a:t>四</a:t>
            </a:r>
            <a:r>
              <a:rPr lang="zh-CN" sz="3200" dirty="0">
                <a:solidFill>
                  <a:srgbClr val="0000FF"/>
                </a:solidFill>
                <a:latin typeface="微软雅黑" panose="020B0503020204020204" pitchFamily="34" charset="-122"/>
                <a:sym typeface="+mn-ea"/>
              </a:rPr>
              <a:t>、</a:t>
            </a:r>
            <a:r>
              <a:rPr lang="zh-CN" altLang="zh-CN" sz="3200" dirty="0">
                <a:solidFill>
                  <a:srgbClr val="0000FF"/>
                </a:solidFill>
                <a:latin typeface="微软雅黑" panose="020B0503020204020204" pitchFamily="34" charset="-122"/>
              </a:rPr>
              <a:t>增值服务价值</a:t>
            </a:r>
            <a:endParaRPr lang="zh-CN" sz="3200" dirty="0">
              <a:solidFill>
                <a:srgbClr val="0000FF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4939B2-4FDB-4698-AA27-407F71F1FA00}"/>
              </a:ext>
            </a:extLst>
          </p:cNvPr>
          <p:cNvSpPr txBox="1"/>
          <p:nvPr/>
        </p:nvSpPr>
        <p:spPr>
          <a:xfrm>
            <a:off x="767408" y="1124744"/>
            <a:ext cx="9289032" cy="4008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考察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</a:rPr>
              <a:t>分析工具的增值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服务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</a:rPr>
              <a:t>价值时，应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着重关注以下几点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</a:rPr>
              <a:t>：</a:t>
            </a:r>
            <a:endParaRPr lang="zh-CN" altLang="zh-CN" sz="2000" kern="200" dirty="0">
              <a:effectLst/>
              <a:latin typeface="微软雅黑" panose="020B0503020204020204" pitchFamily="34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kern="100" dirty="0">
                <a:solidFill>
                  <a:srgbClr val="0070C0"/>
                </a:solidFill>
                <a:effectLst/>
                <a:latin typeface="微软雅黑" panose="020B0503020204020204" pitchFamily="34" charset="-122"/>
              </a:rPr>
              <a:t>（</a:t>
            </a:r>
            <a:r>
              <a:rPr lang="en-US" altLang="zh-CN" kern="100" dirty="0">
                <a:solidFill>
                  <a:srgbClr val="0070C0"/>
                </a:solidFill>
                <a:effectLst/>
                <a:latin typeface="微软雅黑" panose="020B0503020204020204" pitchFamily="34" charset="-122"/>
              </a:rPr>
              <a:t>1</a:t>
            </a:r>
            <a:r>
              <a:rPr lang="zh-CN" altLang="zh-CN" kern="100" dirty="0">
                <a:solidFill>
                  <a:srgbClr val="0070C0"/>
                </a:solidFill>
                <a:effectLst/>
                <a:latin typeface="微软雅黑" panose="020B0503020204020204" pitchFamily="34" charset="-122"/>
              </a:rPr>
              <a:t>）日常支持服务。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日常支持的内容涉及部署、沟通、培训等各方面问题，此外，日常支持的方式（邮件、电话、进驻企业）、响应效率（</a:t>
            </a:r>
            <a:r>
              <a:rPr lang="en-US" altLang="zh-CN" sz="2000" kern="100" dirty="0">
                <a:effectLst/>
                <a:latin typeface="微软雅黑" panose="020B0503020204020204" pitchFamily="34" charset="-122"/>
              </a:rPr>
              <a:t>2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小时答复、</a:t>
            </a:r>
            <a:r>
              <a:rPr lang="en-US" altLang="zh-CN" sz="2000" kern="100" dirty="0">
                <a:effectLst/>
                <a:latin typeface="微软雅黑" panose="020B0503020204020204" pitchFamily="34" charset="-122"/>
              </a:rPr>
              <a:t>7×24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等）都是重要的参考因素。</a:t>
            </a:r>
            <a:endParaRPr lang="zh-CN" altLang="zh-CN" sz="2000" kern="200" dirty="0">
              <a:effectLst/>
              <a:latin typeface="微软雅黑" panose="020B0503020204020204" pitchFamily="34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2</a:t>
            </a: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）原厂服务团队。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如果有原厂服务团队的支持，则无论是本地还是远程沟通，都将更有利于解决问题。</a:t>
            </a:r>
            <a:endParaRPr lang="zh-CN" altLang="zh-CN" sz="2000" kern="200" dirty="0">
              <a:effectLst/>
              <a:latin typeface="微软雅黑" panose="020B0503020204020204" pitchFamily="34" charset="-122"/>
            </a:endParaRPr>
          </a:p>
          <a:p>
            <a:pPr indent="254000" algn="just">
              <a:lnSpc>
                <a:spcPct val="150000"/>
              </a:lnSpc>
            </a:pP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3</a:t>
            </a: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）本地化作业。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本地化作业是</a:t>
            </a:r>
            <a:r>
              <a:rPr lang="zh-CN" altLang="zh-CN" sz="2000" kern="100" dirty="0">
                <a:latin typeface="微软雅黑" panose="020B0503020204020204" pitchFamily="34" charset="-122"/>
              </a:rPr>
              <a:t>指入驻企业根据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</a:rPr>
              <a:t>企业需求共同推进项目落实，是评价网站分析工具提供商所提供增值服务价值的重要参考标准。</a:t>
            </a:r>
            <a:endParaRPr lang="zh-CN" altLang="zh-CN" sz="2000" kern="200" dirty="0">
              <a:effectLst/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056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/>
          <p:nvPr/>
        </p:nvSpPr>
        <p:spPr>
          <a:xfrm>
            <a:off x="623392" y="260648"/>
            <a:ext cx="5387970" cy="93556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微软雅黑" panose="020B0503020204020204" pitchFamily="34" charset="-122"/>
                <a:sym typeface="+mn-ea"/>
              </a:rPr>
              <a:t>五</a:t>
            </a:r>
            <a:r>
              <a:rPr lang="zh-CN" sz="3200" dirty="0">
                <a:solidFill>
                  <a:srgbClr val="0000FF"/>
                </a:solidFill>
                <a:latin typeface="微软雅黑" panose="020B0503020204020204" pitchFamily="34" charset="-122"/>
                <a:sym typeface="+mn-ea"/>
              </a:rPr>
              <a:t>、</a:t>
            </a:r>
            <a:r>
              <a:rPr lang="zh-CN" altLang="zh-CN" sz="3200" dirty="0">
                <a:solidFill>
                  <a:srgbClr val="0000FF"/>
                </a:solidFill>
                <a:latin typeface="微软雅黑" panose="020B0503020204020204" pitchFamily="34" charset="-122"/>
              </a:rPr>
              <a:t>价格和费用</a:t>
            </a:r>
            <a:endParaRPr lang="zh-CN" sz="3200" dirty="0">
              <a:solidFill>
                <a:srgbClr val="0000FF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37A303-8297-4475-BC9E-5A57F51E2851}"/>
              </a:ext>
            </a:extLst>
          </p:cNvPr>
          <p:cNvSpPr txBox="1"/>
          <p:nvPr/>
        </p:nvSpPr>
        <p:spPr>
          <a:xfrm>
            <a:off x="795188" y="1215877"/>
            <a:ext cx="9985738" cy="30671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zh-CN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网站流量分析工具的价格通常包括</a:t>
            </a:r>
            <a:r>
              <a:rPr lang="en-US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个部分：流量费用、功能费用和服务费用。</a:t>
            </a:r>
          </a:p>
          <a:p>
            <a:pPr indent="254000" algn="just">
              <a:lnSpc>
                <a:spcPct val="150000"/>
              </a:lnSpc>
            </a:pP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1</a:t>
            </a: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）流量费用。</a:t>
            </a:r>
            <a:r>
              <a:rPr lang="zh-CN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流量规模决定了付费区间，流量越高，整体价格越高。</a:t>
            </a:r>
          </a:p>
          <a:p>
            <a:pPr indent="254000" algn="just">
              <a:lnSpc>
                <a:spcPct val="150000"/>
              </a:lnSpc>
            </a:pP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2</a:t>
            </a: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）功能费用。</a:t>
            </a:r>
            <a:r>
              <a:rPr lang="zh-CN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在选择网站分析工具时，需要确认是否所有的商品和功能特征都可用，以免在后期造成不必要的麻烦。</a:t>
            </a:r>
          </a:p>
          <a:p>
            <a:pPr indent="254000" algn="just">
              <a:lnSpc>
                <a:spcPct val="150000"/>
              </a:lnSpc>
            </a:pP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3</a:t>
            </a:r>
            <a:r>
              <a:rPr lang="zh-CN" altLang="zh-CN" kern="100" dirty="0">
                <a:solidFill>
                  <a:srgbClr val="0070C0"/>
                </a:solidFill>
                <a:latin typeface="微软雅黑" panose="020B0503020204020204" pitchFamily="34" charset="-122"/>
              </a:rPr>
              <a:t>）服务费用。</a:t>
            </a:r>
            <a:r>
              <a:rPr lang="zh-CN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服务费用通常与以上两种费用打包结算，国内目前很少按时间付费，这也是网站分析咨询服务价值低的一种体现。</a:t>
            </a:r>
            <a:r>
              <a:rPr lang="en-US" altLang="zh-CN" sz="2000" kern="1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5010AD-EA3C-4C2B-8943-834FC573057E}"/>
              </a:ext>
            </a:extLst>
          </p:cNvPr>
          <p:cNvSpPr txBox="1"/>
          <p:nvPr/>
        </p:nvSpPr>
        <p:spPr>
          <a:xfrm>
            <a:off x="1018493" y="4509120"/>
            <a:ext cx="9985738" cy="166776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indent="254000" algn="just">
              <a:lnSpc>
                <a:spcPct val="150000"/>
              </a:lnSpc>
            </a:pPr>
            <a:r>
              <a:rPr lang="en-US" altLang="zh-CN" sz="2000" kern="100" dirty="0">
                <a:solidFill>
                  <a:srgbClr val="0070C0"/>
                </a:solidFill>
                <a:latin typeface="微软雅黑" panose="020B0503020204020204" pitchFamily="34" charset="-122"/>
                <a:ea typeface="黑体" panose="02010609060101010101" pitchFamily="49" charset="-122"/>
              </a:rPr>
              <a:t>  </a:t>
            </a:r>
            <a:r>
              <a:rPr lang="zh-CN" altLang="zh-CN" kern="1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总之，选择网站分析工具，一定要结合企业需求（包括短期需求、中期需求、长期需求）、预算、实现目标等自身的情况，并综合评估服务商的商品、服务、预期产出价值等因素。</a:t>
            </a:r>
            <a:endParaRPr lang="en-US" altLang="zh-CN" kern="1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387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1424" y="4197085"/>
            <a:ext cx="6816757" cy="189738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11735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谢 谢！</a:t>
            </a:r>
          </a:p>
        </p:txBody>
      </p:sp>
      <p:pic>
        <p:nvPicPr>
          <p:cNvPr id="3" name="Picture 2" descr="C:\Program Files\Microsoft Office\MEDIA\CAGCAT10\j020558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4139" y="2276872"/>
            <a:ext cx="3695700" cy="179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3023659" y="2771174"/>
            <a:ext cx="1631951" cy="837087"/>
          </a:xfrm>
          <a:prstGeom prst="smileyFace">
            <a:avLst>
              <a:gd name="adj" fmla="val 4653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</a:ln>
        </p:spPr>
        <p:txBody>
          <a:bodyPr wrap="square" anchor="ctr">
            <a:spAutoFit/>
          </a:bodyPr>
          <a:lstStyle/>
          <a:p>
            <a:endParaRPr kumimoji="1" lang="zh-CN" altLang="en-US" sz="3200">
              <a:latin typeface="Times New Roman" panose="02020603050405020304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31372" y="836712"/>
            <a:ext cx="6720747" cy="1322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8000" b="1" dirty="0">
                <a:solidFill>
                  <a:srgbClr val="FF0066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THE  END</a:t>
            </a:r>
            <a:endParaRPr kumimoji="1" lang="zh-CN" altLang="en-US" sz="8000" b="1" dirty="0">
              <a:solidFill>
                <a:srgbClr val="FF0066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theme/theme1.xml><?xml version="1.0" encoding="utf-8"?>
<a:theme xmlns:a="http://schemas.openxmlformats.org/drawingml/2006/main" name="3_默认设计模板">
  <a:themeElements>
    <a:clrScheme name="默认设计模板 1">
      <a:dk1>
        <a:srgbClr val="463634"/>
      </a:dk1>
      <a:lt1>
        <a:srgbClr val="AA947E"/>
      </a:lt1>
      <a:dk2>
        <a:srgbClr val="795241"/>
      </a:dk2>
      <a:lt2>
        <a:srgbClr val="000000"/>
      </a:lt2>
      <a:accent1>
        <a:srgbClr val="F9DBD3"/>
      </a:accent1>
      <a:accent2>
        <a:srgbClr val="DACA9C"/>
      </a:accent2>
      <a:accent3>
        <a:srgbClr val="D2C8C0"/>
      </a:accent3>
      <a:accent4>
        <a:srgbClr val="3A2D2B"/>
      </a:accent4>
      <a:accent5>
        <a:srgbClr val="FBEAE6"/>
      </a:accent5>
      <a:accent6>
        <a:srgbClr val="C5B78D"/>
      </a:accent6>
      <a:hlink>
        <a:srgbClr val="393A18"/>
      </a:hlink>
      <a:folHlink>
        <a:srgbClr val="560000"/>
      </a:folHlink>
    </a:clrScheme>
    <a:fontScheme name="3_默认设计模板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463634"/>
        </a:dk1>
        <a:lt1>
          <a:srgbClr val="AA947E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D2C8C0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463634"/>
        </a:dk1>
        <a:lt1>
          <a:srgbClr val="FFFFCC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FFFFE2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FDEF3"/>
      </a:accent1>
      <a:accent2>
        <a:srgbClr val="333399"/>
      </a:accent2>
      <a:accent3>
        <a:srgbClr val="FFFFFF"/>
      </a:accent3>
      <a:accent4>
        <a:srgbClr val="000000"/>
      </a:accent4>
      <a:accent5>
        <a:srgbClr val="E4ECF8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方正稚艺简体"/>
        <a:cs typeface=""/>
      </a:majorFont>
      <a:minorFont>
        <a:latin typeface="Arial"/>
        <a:ea typeface="方正稚艺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FDEF3"/>
      </a:accent1>
      <a:accent2>
        <a:srgbClr val="333399"/>
      </a:accent2>
      <a:accent3>
        <a:srgbClr val="FFFFFF"/>
      </a:accent3>
      <a:accent4>
        <a:srgbClr val="000000"/>
      </a:accent4>
      <a:accent5>
        <a:srgbClr val="E4ECF8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方正稚艺简体"/>
        <a:cs typeface=""/>
      </a:majorFont>
      <a:minorFont>
        <a:latin typeface="Arial"/>
        <a:ea typeface="方正稚艺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自定义设计方案_2">
  <a:themeElements>
    <a:clrScheme name="自定义设计方案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FDEF3"/>
      </a:accent1>
      <a:accent2>
        <a:srgbClr val="333399"/>
      </a:accent2>
      <a:accent3>
        <a:srgbClr val="FFFFFF"/>
      </a:accent3>
      <a:accent4>
        <a:srgbClr val="000000"/>
      </a:accent4>
      <a:accent5>
        <a:srgbClr val="E4ECF8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_2">
      <a:majorFont>
        <a:latin typeface="Arial"/>
        <a:ea typeface="方正稚艺简体"/>
        <a:cs typeface=""/>
      </a:majorFont>
      <a:minorFont>
        <a:latin typeface="Arial"/>
        <a:ea typeface="方正稚艺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自定义设计方案_3">
  <a:themeElements>
    <a:clrScheme name="自定义设计方案_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FDEF3"/>
      </a:accent1>
      <a:accent2>
        <a:srgbClr val="333399"/>
      </a:accent2>
      <a:accent3>
        <a:srgbClr val="FFFFFF"/>
      </a:accent3>
      <a:accent4>
        <a:srgbClr val="000000"/>
      </a:accent4>
      <a:accent5>
        <a:srgbClr val="E4ECF8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_3">
      <a:majorFont>
        <a:latin typeface="Arial"/>
        <a:ea typeface="方正稚艺简体"/>
        <a:cs typeface=""/>
      </a:majorFont>
      <a:minorFont>
        <a:latin typeface="Arial"/>
        <a:ea typeface="方正稚艺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_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</TotalTime>
  <Words>976</Words>
  <Application>Microsoft Office PowerPoint</Application>
  <PresentationFormat>宽屏</PresentationFormat>
  <Paragraphs>46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8</vt:i4>
      </vt:variant>
    </vt:vector>
  </HeadingPairs>
  <TitlesOfParts>
    <vt:vector size="23" baseType="lpstr">
      <vt:lpstr>方正中等线简体</vt:lpstr>
      <vt:lpstr>黑体</vt:lpstr>
      <vt:lpstr>华文行楷</vt:lpstr>
      <vt:lpstr>华文琥珀</vt:lpstr>
      <vt:lpstr>隶书</vt:lpstr>
      <vt:lpstr>微软雅黑</vt:lpstr>
      <vt:lpstr>Arial</vt:lpstr>
      <vt:lpstr>Arial Narrow</vt:lpstr>
      <vt:lpstr>Times New Roman</vt:lpstr>
      <vt:lpstr>Wingdings</vt:lpstr>
      <vt:lpstr>3_默认设计模板</vt:lpstr>
      <vt:lpstr>自定义设计方案</vt:lpstr>
      <vt:lpstr>默认设计模板</vt:lpstr>
      <vt:lpstr>自定义设计方案_2</vt:lpstr>
      <vt:lpstr>自定义设计方案_3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</dc:creator>
  <cp:lastModifiedBy>陈 晴光</cp:lastModifiedBy>
  <cp:revision>567</cp:revision>
  <dcterms:created xsi:type="dcterms:W3CDTF">2004-08-11T01:15:00Z</dcterms:created>
  <dcterms:modified xsi:type="dcterms:W3CDTF">2020-09-11T07:57:26Z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