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50"/>
  </p:notesMasterIdLst>
  <p:sldIdLst>
    <p:sldId id="256" r:id="rId2"/>
    <p:sldId id="312" r:id="rId3"/>
    <p:sldId id="258" r:id="rId4"/>
    <p:sldId id="259" r:id="rId5"/>
    <p:sldId id="260" r:id="rId6"/>
    <p:sldId id="261" r:id="rId7"/>
    <p:sldId id="262" r:id="rId8"/>
    <p:sldId id="263" r:id="rId9"/>
    <p:sldId id="313" r:id="rId10"/>
    <p:sldId id="314" r:id="rId11"/>
    <p:sldId id="315" r:id="rId12"/>
    <p:sldId id="323" r:id="rId13"/>
    <p:sldId id="324" r:id="rId14"/>
    <p:sldId id="325" r:id="rId15"/>
    <p:sldId id="326" r:id="rId16"/>
    <p:sldId id="327" r:id="rId17"/>
    <p:sldId id="328" r:id="rId18"/>
    <p:sldId id="330" r:id="rId19"/>
    <p:sldId id="329" r:id="rId20"/>
    <p:sldId id="331" r:id="rId21"/>
    <p:sldId id="311" r:id="rId22"/>
    <p:sldId id="332" r:id="rId23"/>
    <p:sldId id="333" r:id="rId24"/>
    <p:sldId id="334" r:id="rId25"/>
    <p:sldId id="335" r:id="rId26"/>
    <p:sldId id="336" r:id="rId27"/>
    <p:sldId id="337" r:id="rId28"/>
    <p:sldId id="338" r:id="rId29"/>
    <p:sldId id="339" r:id="rId30"/>
    <p:sldId id="340" r:id="rId31"/>
    <p:sldId id="341" r:id="rId32"/>
    <p:sldId id="342" r:id="rId33"/>
    <p:sldId id="343" r:id="rId34"/>
    <p:sldId id="344" r:id="rId35"/>
    <p:sldId id="345" r:id="rId36"/>
    <p:sldId id="346" r:id="rId37"/>
    <p:sldId id="347" r:id="rId38"/>
    <p:sldId id="348" r:id="rId39"/>
    <p:sldId id="349" r:id="rId40"/>
    <p:sldId id="350" r:id="rId41"/>
    <p:sldId id="351" r:id="rId42"/>
    <p:sldId id="352" r:id="rId43"/>
    <p:sldId id="353" r:id="rId44"/>
    <p:sldId id="354" r:id="rId45"/>
    <p:sldId id="355" r:id="rId46"/>
    <p:sldId id="356" r:id="rId47"/>
    <p:sldId id="357" r:id="rId48"/>
    <p:sldId id="358" r:id="rId4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944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BFD731-CD88-410E-9C23-762CA761BCAA}" type="datetimeFigureOut">
              <a:rPr lang="zh-CN" altLang="en-US" smtClean="0"/>
              <a:pPr/>
              <a:t>2021/5/5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BD985A-FB79-4D51-AE65-2F67371F743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098161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35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36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37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38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39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40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41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42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43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44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45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46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47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D985A-FB79-4D51-AE65-2F67371F743D}" type="slidenum">
              <a:rPr lang="zh-CN" altLang="en-US" smtClean="0"/>
              <a:pPr/>
              <a:t>48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6411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85800" y="3196686"/>
            <a:ext cx="77724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676401"/>
            <a:ext cx="7772400" cy="1538286"/>
          </a:xfrm>
        </p:spPr>
        <p:txBody>
          <a:bodyPr anchor="b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14686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EC78-651F-4841-AA36-A9A00EE62AC7}" type="datetime1">
              <a:rPr lang="zh-CN" altLang="en-US" smtClean="0"/>
              <a:pPr/>
              <a:t>2021/5/5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1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73152" y="6400800"/>
            <a:ext cx="3200400" cy="283800"/>
          </a:xfrm>
        </p:spPr>
        <p:txBody>
          <a:bodyPr/>
          <a:lstStyle/>
          <a:p>
            <a:fld id="{9A192554-2117-4CA3-BB14-E420D72014F4}" type="datetime1">
              <a:rPr lang="zh-CN" altLang="en-US" smtClean="0"/>
              <a:pPr/>
              <a:t>2021/5/5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330952" y="6400800"/>
            <a:ext cx="3733800" cy="283800"/>
          </a:xfrm>
        </p:spPr>
        <p:txBody>
          <a:bodyPr/>
          <a:lstStyle/>
          <a:p>
            <a:r>
              <a:rPr lang="en-US" altLang="zh-CN" smtClean="0"/>
              <a:t>1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85800" y="3143248"/>
            <a:ext cx="77724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143248"/>
            <a:ext cx="7772400" cy="1362075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643061"/>
            <a:ext cx="77724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BED18-BE2D-4FE7-AEBA-0DBF3CAACFDD}" type="datetime1">
              <a:rPr lang="zh-CN" altLang="en-US" smtClean="0"/>
              <a:pPr/>
              <a:t>2021/5/5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1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229F2-1B19-470D-A0BB-B384AD6610B0}" type="datetime1">
              <a:rPr lang="zh-CN" altLang="en-US" smtClean="0"/>
              <a:pPr/>
              <a:t>2021/5/5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1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F4FE3-8B6E-42B3-ADD3-FD3538B4CF44}" type="datetime1">
              <a:rPr lang="zh-CN" altLang="en-US" smtClean="0"/>
              <a:pPr/>
              <a:t>2021/5/5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1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A129B-4DA8-4459-B103-15B4A8FC1327}" type="datetime1">
              <a:rPr lang="zh-CN" altLang="en-US" smtClean="0"/>
              <a:pPr/>
              <a:t>2021/5/5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1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C76-3FAC-4AFF-995A-B08B93DCC89C}" type="datetime1">
              <a:rPr lang="zh-CN" altLang="en-US" smtClean="0"/>
              <a:pPr/>
              <a:t>2021/5/5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1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786050" y="1053546"/>
            <a:ext cx="59040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228600"/>
            <a:ext cx="5900752" cy="842946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86050" y="1142984"/>
            <a:ext cx="5900750" cy="51435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1142984"/>
            <a:ext cx="2257408" cy="5143536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42EDD-68AD-4886-A0F2-7F05723E112C}" type="datetime1">
              <a:rPr lang="zh-CN" altLang="en-US" smtClean="0"/>
              <a:pPr/>
              <a:t>2021/5/5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1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6400800" cy="685800"/>
          </a:xfrm>
        </p:spPr>
        <p:txBody>
          <a:bodyPr anchor="ctr"/>
          <a:lstStyle>
            <a:lvl1pPr algn="l">
              <a:defRPr sz="24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1552" y="1143000"/>
            <a:ext cx="7223248" cy="3980172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CN" altLang="en-US" smtClean="0"/>
              <a:t>单击图标添加图片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62200" y="5410200"/>
            <a:ext cx="5657888" cy="804862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40859-93BC-44A6-A909-EF1FF4310104}" type="datetime1">
              <a:rPr lang="zh-CN" altLang="en-US" smtClean="0"/>
              <a:pPr/>
              <a:t>2021/5/5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1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47FA5-5D1A-4954-878B-099296C17E10}" type="datetime1">
              <a:rPr lang="zh-CN" altLang="en-US" smtClean="0"/>
              <a:pPr/>
              <a:t>2021/5/5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1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5206" y="274638"/>
            <a:ext cx="1471594" cy="6011882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686568" cy="6011882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6969F-3DA8-4EC0-9666-F350AE41474C}" type="datetime1">
              <a:rPr lang="zh-CN" altLang="en-US" smtClean="0"/>
              <a:pPr/>
              <a:t>2021/5/5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1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6678000"/>
            <a:ext cx="9144000" cy="180000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68632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6400800"/>
            <a:ext cx="3200400" cy="283800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2031876F-E9DC-49BB-9BC9-82B7363FC75B}" type="datetime1">
              <a:rPr lang="zh-CN" altLang="en-US" smtClean="0"/>
              <a:pPr/>
              <a:t>2021/5/5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3800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zh-CN" smtClean="0"/>
              <a:t>1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3464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 eaLnBrk="1" latinLnBrk="0" hangingPunct="1">
              <a:defRPr kumimoji="0" sz="1100" b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108000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ß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Þ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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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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4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emf"/><Relationship Id="rId4" Type="http://schemas.openxmlformats.org/officeDocument/2006/relationships/image" Target="../media/image62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0" y="1844824"/>
            <a:ext cx="9144000" cy="1872208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基础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>
          <a:xfrm>
            <a:off x="2071670" y="1214422"/>
            <a:ext cx="4968552" cy="5760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dirty="0" smtClean="0"/>
              <a:t>第二讲：</a:t>
            </a:r>
            <a:r>
              <a:rPr lang="en-US" altLang="zh-CN" dirty="0" smtClean="0"/>
              <a:t>Python</a:t>
            </a:r>
            <a:r>
              <a:rPr lang="zh-CN" altLang="en-US" dirty="0" smtClean="0"/>
              <a:t>基础</a:t>
            </a:r>
            <a:endParaRPr lang="zh-CN" altLang="en-US" dirty="0"/>
          </a:p>
        </p:txBody>
      </p:sp>
      <p:sp>
        <p:nvSpPr>
          <p:cNvPr id="22" name="灯片编号占位符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</a:t>
            </a:fld>
            <a:endParaRPr lang="zh-CN" altLang="en-US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643174" y="5143512"/>
            <a:ext cx="3714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延边大学 信息管理与信息系统专业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崔基哲</a:t>
            </a:r>
            <a:endParaRPr lang="en-US" altLang="zh-CN" dirty="0" smtClean="0"/>
          </a:p>
          <a:p>
            <a:pPr algn="ctr"/>
            <a:r>
              <a:rPr lang="en-US" altLang="zh-CN" dirty="0" smtClean="0"/>
              <a:t>cuijizhe@foxmail.com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393296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文本框 45"/>
          <p:cNvSpPr>
            <a:spLocks noChangeArrowheads="1"/>
          </p:cNvSpPr>
          <p:nvPr/>
        </p:nvSpPr>
        <p:spPr bwMode="auto">
          <a:xfrm rot="5400000">
            <a:off x="-45899" y="4619845"/>
            <a:ext cx="4088373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3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CONTENTS</a:t>
            </a:r>
          </a:p>
        </p:txBody>
      </p:sp>
      <p:grpSp>
        <p:nvGrpSpPr>
          <p:cNvPr id="4101" name="Group 5"/>
          <p:cNvGrpSpPr/>
          <p:nvPr/>
        </p:nvGrpSpPr>
        <p:grpSpPr bwMode="auto">
          <a:xfrm>
            <a:off x="3317296" y="836712"/>
            <a:ext cx="3679983" cy="830897"/>
            <a:chOff x="0" y="0"/>
            <a:chExt cx="7728" cy="1309"/>
          </a:xfrm>
        </p:grpSpPr>
        <p:grpSp>
          <p:nvGrpSpPr>
            <p:cNvPr id="4120" name="Group 6"/>
            <p:cNvGrpSpPr>
              <a:grpSpLocks noChangeAspect="1"/>
            </p:cNvGrpSpPr>
            <p:nvPr/>
          </p:nvGrpSpPr>
          <p:grpSpPr bwMode="auto">
            <a:xfrm>
              <a:off x="0" y="192"/>
              <a:ext cx="7728" cy="1117"/>
              <a:chOff x="0" y="0"/>
              <a:chExt cx="7728" cy="1117"/>
            </a:xfrm>
          </p:grpSpPr>
          <p:pic>
            <p:nvPicPr>
              <p:cNvPr id="4123" name="Picture 7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0"/>
                <a:ext cx="1372" cy="11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24" name="Picture 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483" y="0"/>
                <a:ext cx="6245" cy="976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extrusionClr>
                  <a:schemeClr val="bg1"/>
                </a:extrusionClr>
                <a:contourClr>
                  <a:schemeClr val="bg1"/>
                </a:contourClr>
              </a:sp3d>
            </p:spPr>
          </p:pic>
        </p:grpSp>
        <p:sp>
          <p:nvSpPr>
            <p:cNvPr id="4121" name="Text Box 9"/>
            <p:cNvSpPr>
              <a:spLocks noChangeArrowheads="1"/>
            </p:cNvSpPr>
            <p:nvPr/>
          </p:nvSpPr>
          <p:spPr bwMode="auto">
            <a:xfrm>
              <a:off x="304" y="0"/>
              <a:ext cx="800" cy="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3600">
                  <a:solidFill>
                    <a:srgbClr val="000000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1</a:t>
              </a:r>
              <a:endParaRPr lang="zh-CN" altLang="en-US"/>
            </a:p>
          </p:txBody>
        </p:sp>
        <p:sp>
          <p:nvSpPr>
            <p:cNvPr id="4122" name="Text Box 10"/>
            <p:cNvSpPr>
              <a:spLocks noChangeArrowheads="1"/>
            </p:cNvSpPr>
            <p:nvPr/>
          </p:nvSpPr>
          <p:spPr bwMode="auto">
            <a:xfrm>
              <a:off x="1574" y="313"/>
              <a:ext cx="6154" cy="58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rgbClr val="C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Hello World</a:t>
              </a:r>
              <a:endParaRPr lang="zh-CN" altLang="en-US" b="1" dirty="0">
                <a:solidFill>
                  <a:srgbClr val="C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4102" name="Group 11"/>
          <p:cNvGrpSpPr/>
          <p:nvPr/>
        </p:nvGrpSpPr>
        <p:grpSpPr bwMode="auto">
          <a:xfrm>
            <a:off x="3317296" y="1751113"/>
            <a:ext cx="3679983" cy="830262"/>
            <a:chOff x="0" y="0"/>
            <a:chExt cx="7728" cy="1308"/>
          </a:xfrm>
        </p:grpSpPr>
        <p:grpSp>
          <p:nvGrpSpPr>
            <p:cNvPr id="4115" name="Group 12"/>
            <p:cNvGrpSpPr>
              <a:grpSpLocks noChangeAspect="1"/>
            </p:cNvGrpSpPr>
            <p:nvPr/>
          </p:nvGrpSpPr>
          <p:grpSpPr bwMode="auto">
            <a:xfrm>
              <a:off x="0" y="192"/>
              <a:ext cx="7727" cy="1116"/>
              <a:chOff x="0" y="0"/>
              <a:chExt cx="7727" cy="1116"/>
            </a:xfrm>
          </p:grpSpPr>
          <p:pic>
            <p:nvPicPr>
              <p:cNvPr id="4118" name="Picture 13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0"/>
                <a:ext cx="1372" cy="11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19" name="Picture 14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483" y="0"/>
                <a:ext cx="6245" cy="976"/>
              </a:xfrm>
              <a:prstGeom prst="rect">
                <a:avLst/>
              </a:prstGeom>
              <a:noFill/>
              <a:ln w="0">
                <a:solidFill>
                  <a:srgbClr val="000000"/>
                </a:solidFill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6350" contourW="12700">
                <a:extrusionClr>
                  <a:schemeClr val="bg1"/>
                </a:extrusionClr>
                <a:contourClr>
                  <a:schemeClr val="bg1"/>
                </a:contourClr>
              </a:sp3d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4116" name="Text Box 15"/>
            <p:cNvSpPr>
              <a:spLocks noChangeArrowheads="1"/>
            </p:cNvSpPr>
            <p:nvPr/>
          </p:nvSpPr>
          <p:spPr bwMode="auto">
            <a:xfrm>
              <a:off x="304" y="0"/>
              <a:ext cx="800" cy="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3600">
                  <a:solidFill>
                    <a:srgbClr val="000000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2</a:t>
              </a:r>
              <a:endParaRPr lang="zh-CN" altLang="en-US"/>
            </a:p>
          </p:txBody>
        </p:sp>
        <p:sp>
          <p:nvSpPr>
            <p:cNvPr id="4117" name="Text Box 16"/>
            <p:cNvSpPr>
              <a:spLocks noChangeArrowheads="1"/>
            </p:cNvSpPr>
            <p:nvPr/>
          </p:nvSpPr>
          <p:spPr bwMode="auto">
            <a:xfrm>
              <a:off x="1574" y="307"/>
              <a:ext cx="6154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rgbClr val="C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PEP8</a:t>
              </a:r>
              <a:r>
                <a:rPr lang="zh-CN" altLang="en-US" b="1" dirty="0" smtClean="0">
                  <a:solidFill>
                    <a:srgbClr val="C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代码风格指南</a:t>
              </a:r>
              <a:endParaRPr lang="zh-CN" altLang="en-US" b="1" dirty="0">
                <a:solidFill>
                  <a:srgbClr val="C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4103" name="Group 17"/>
          <p:cNvGrpSpPr/>
          <p:nvPr/>
        </p:nvGrpSpPr>
        <p:grpSpPr bwMode="auto">
          <a:xfrm>
            <a:off x="3317296" y="2640113"/>
            <a:ext cx="3679983" cy="830897"/>
            <a:chOff x="0" y="0"/>
            <a:chExt cx="7728" cy="1309"/>
          </a:xfrm>
        </p:grpSpPr>
        <p:grpSp>
          <p:nvGrpSpPr>
            <p:cNvPr id="4110" name="Group 18"/>
            <p:cNvGrpSpPr>
              <a:grpSpLocks noChangeAspect="1"/>
            </p:cNvGrpSpPr>
            <p:nvPr/>
          </p:nvGrpSpPr>
          <p:grpSpPr bwMode="auto">
            <a:xfrm>
              <a:off x="0" y="191"/>
              <a:ext cx="7728" cy="1118"/>
              <a:chOff x="0" y="-1"/>
              <a:chExt cx="7728" cy="1118"/>
            </a:xfrm>
          </p:grpSpPr>
          <p:pic>
            <p:nvPicPr>
              <p:cNvPr id="4113" name="Picture 19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0"/>
                <a:ext cx="1372" cy="11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14" name="Picture 2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483" y="-1"/>
                <a:ext cx="6245" cy="9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111" name="Text Box 21"/>
            <p:cNvSpPr>
              <a:spLocks noChangeArrowheads="1"/>
            </p:cNvSpPr>
            <p:nvPr/>
          </p:nvSpPr>
          <p:spPr bwMode="auto">
            <a:xfrm>
              <a:off x="304" y="0"/>
              <a:ext cx="800" cy="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3600">
                  <a:solidFill>
                    <a:srgbClr val="000000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3</a:t>
              </a:r>
              <a:endParaRPr lang="zh-CN" altLang="en-US"/>
            </a:p>
          </p:txBody>
        </p:sp>
        <p:sp>
          <p:nvSpPr>
            <p:cNvPr id="4112" name="Text Box 22"/>
            <p:cNvSpPr>
              <a:spLocks noChangeArrowheads="1"/>
            </p:cNvSpPr>
            <p:nvPr/>
          </p:nvSpPr>
          <p:spPr bwMode="auto">
            <a:xfrm>
              <a:off x="1574" y="307"/>
              <a:ext cx="6154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C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变量与内存管理</a:t>
              </a:r>
              <a:endParaRPr lang="zh-CN" altLang="en-US" b="1" dirty="0">
                <a:solidFill>
                  <a:srgbClr val="C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4104" name="Group 23"/>
          <p:cNvGrpSpPr/>
          <p:nvPr/>
        </p:nvGrpSpPr>
        <p:grpSpPr bwMode="auto">
          <a:xfrm>
            <a:off x="3317296" y="3593248"/>
            <a:ext cx="3679983" cy="829627"/>
            <a:chOff x="0" y="1"/>
            <a:chExt cx="7728" cy="1307"/>
          </a:xfrm>
        </p:grpSpPr>
        <p:grpSp>
          <p:nvGrpSpPr>
            <p:cNvPr id="4105" name="Group 24"/>
            <p:cNvGrpSpPr>
              <a:grpSpLocks noChangeAspect="1"/>
            </p:cNvGrpSpPr>
            <p:nvPr/>
          </p:nvGrpSpPr>
          <p:grpSpPr bwMode="auto">
            <a:xfrm>
              <a:off x="0" y="192"/>
              <a:ext cx="7727" cy="1116"/>
              <a:chOff x="0" y="0"/>
              <a:chExt cx="7727" cy="1116"/>
            </a:xfrm>
          </p:grpSpPr>
          <p:pic>
            <p:nvPicPr>
              <p:cNvPr id="4108" name="Picture 25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0"/>
                <a:ext cx="1372" cy="11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09" name="Picture 26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483" y="0"/>
                <a:ext cx="6245" cy="9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106" name="Text Box 27"/>
            <p:cNvSpPr>
              <a:spLocks noChangeArrowheads="1"/>
            </p:cNvSpPr>
            <p:nvPr/>
          </p:nvSpPr>
          <p:spPr bwMode="auto">
            <a:xfrm>
              <a:off x="285" y="1"/>
              <a:ext cx="800" cy="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3600">
                  <a:solidFill>
                    <a:srgbClr val="000000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4</a:t>
              </a:r>
              <a:endParaRPr lang="zh-CN" altLang="en-US"/>
            </a:p>
          </p:txBody>
        </p:sp>
        <p:sp>
          <p:nvSpPr>
            <p:cNvPr id="4107" name="Text Box 28"/>
            <p:cNvSpPr>
              <a:spLocks noChangeArrowheads="1"/>
            </p:cNvSpPr>
            <p:nvPr/>
          </p:nvSpPr>
          <p:spPr bwMode="auto">
            <a:xfrm>
              <a:off x="1574" y="291"/>
              <a:ext cx="6154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C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输入输出</a:t>
              </a:r>
              <a:endParaRPr lang="zh-CN" altLang="en-US" b="1" dirty="0">
                <a:solidFill>
                  <a:srgbClr val="C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4098" name="文本框 41"/>
          <p:cNvSpPr>
            <a:spLocks noChangeArrowheads="1"/>
          </p:cNvSpPr>
          <p:nvPr/>
        </p:nvSpPr>
        <p:spPr bwMode="auto">
          <a:xfrm>
            <a:off x="1259599" y="806995"/>
            <a:ext cx="1093946" cy="1731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5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目录</a:t>
            </a:r>
            <a:endParaRPr lang="zh-CN" altLang="en-US" sz="5400" dirty="0"/>
          </a:p>
        </p:txBody>
      </p:sp>
      <p:sp>
        <p:nvSpPr>
          <p:cNvPr id="4100" name="矩形 46"/>
          <p:cNvSpPr>
            <a:spLocks noChangeArrowheads="1"/>
          </p:cNvSpPr>
          <p:nvPr/>
        </p:nvSpPr>
        <p:spPr bwMode="auto">
          <a:xfrm>
            <a:off x="2303491" y="1006475"/>
            <a:ext cx="34289" cy="4937125"/>
          </a:xfrm>
          <a:prstGeom prst="rect">
            <a:avLst/>
          </a:prstGeom>
          <a:solidFill>
            <a:srgbClr val="C8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7F7F7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9" name="Group 23"/>
          <p:cNvGrpSpPr/>
          <p:nvPr/>
        </p:nvGrpSpPr>
        <p:grpSpPr bwMode="auto">
          <a:xfrm>
            <a:off x="3317296" y="4611953"/>
            <a:ext cx="3679983" cy="708389"/>
            <a:chOff x="0" y="192"/>
            <a:chExt cx="7728" cy="1116"/>
          </a:xfrm>
        </p:grpSpPr>
        <p:grpSp>
          <p:nvGrpSpPr>
            <p:cNvPr id="30" name="Group 24"/>
            <p:cNvGrpSpPr>
              <a:grpSpLocks noChangeAspect="1"/>
            </p:cNvGrpSpPr>
            <p:nvPr/>
          </p:nvGrpSpPr>
          <p:grpSpPr bwMode="auto">
            <a:xfrm>
              <a:off x="0" y="192"/>
              <a:ext cx="7727" cy="1116"/>
              <a:chOff x="0" y="0"/>
              <a:chExt cx="7727" cy="1116"/>
            </a:xfrm>
          </p:grpSpPr>
          <p:pic>
            <p:nvPicPr>
              <p:cNvPr id="33" name="Picture 25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0"/>
                <a:ext cx="1372" cy="11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" name="Picture 26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483" y="0"/>
                <a:ext cx="6245" cy="9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2" name="Text Box 28"/>
            <p:cNvSpPr>
              <a:spLocks noChangeArrowheads="1"/>
            </p:cNvSpPr>
            <p:nvPr/>
          </p:nvSpPr>
          <p:spPr bwMode="auto">
            <a:xfrm>
              <a:off x="1574" y="291"/>
              <a:ext cx="6154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C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运算符与表达式</a:t>
              </a:r>
              <a:endParaRPr lang="zh-CN" altLang="en-US" b="1" dirty="0">
                <a:solidFill>
                  <a:srgbClr val="C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35" name="Rectangle 4"/>
          <p:cNvSpPr txBox="1">
            <a:spLocks noChangeArrowheads="1"/>
          </p:cNvSpPr>
          <p:nvPr/>
        </p:nvSpPr>
        <p:spPr bwMode="auto">
          <a:xfrm>
            <a:off x="0" y="6981395"/>
            <a:ext cx="9144000" cy="482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dist"/>
            <a:endParaRPr lang="zh-CN" altLang="zh-CN" b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Text Box 27"/>
          <p:cNvSpPr>
            <a:spLocks noChangeArrowheads="1"/>
          </p:cNvSpPr>
          <p:nvPr/>
        </p:nvSpPr>
        <p:spPr bwMode="auto">
          <a:xfrm>
            <a:off x="3471926" y="4624622"/>
            <a:ext cx="3708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dirty="0"/>
              <a:t>5</a:t>
            </a:r>
          </a:p>
        </p:txBody>
      </p:sp>
      <p:grpSp>
        <p:nvGrpSpPr>
          <p:cNvPr id="38" name="Group 23"/>
          <p:cNvGrpSpPr/>
          <p:nvPr/>
        </p:nvGrpSpPr>
        <p:grpSpPr bwMode="auto">
          <a:xfrm>
            <a:off x="3317296" y="5464361"/>
            <a:ext cx="3679983" cy="708389"/>
            <a:chOff x="0" y="192"/>
            <a:chExt cx="7728" cy="1116"/>
          </a:xfrm>
        </p:grpSpPr>
        <p:grpSp>
          <p:nvGrpSpPr>
            <p:cNvPr id="39" name="Group 24"/>
            <p:cNvGrpSpPr>
              <a:grpSpLocks noChangeAspect="1"/>
            </p:cNvGrpSpPr>
            <p:nvPr/>
          </p:nvGrpSpPr>
          <p:grpSpPr bwMode="auto">
            <a:xfrm>
              <a:off x="0" y="192"/>
              <a:ext cx="7727" cy="1116"/>
              <a:chOff x="0" y="0"/>
              <a:chExt cx="7727" cy="1116"/>
            </a:xfrm>
          </p:grpSpPr>
          <p:pic>
            <p:nvPicPr>
              <p:cNvPr id="41" name="Picture 25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0"/>
                <a:ext cx="1372" cy="11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2" name="Picture 26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483" y="0"/>
                <a:ext cx="6245" cy="9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0" name="Text Box 28"/>
            <p:cNvSpPr>
              <a:spLocks noChangeArrowheads="1"/>
            </p:cNvSpPr>
            <p:nvPr/>
          </p:nvSpPr>
          <p:spPr bwMode="auto">
            <a:xfrm>
              <a:off x="1574" y="291"/>
              <a:ext cx="6154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C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流程控制语句</a:t>
              </a:r>
              <a:endParaRPr lang="zh-CN" altLang="en-US" b="1" dirty="0">
                <a:solidFill>
                  <a:srgbClr val="C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43" name="Text Box 27"/>
          <p:cNvSpPr>
            <a:spLocks noChangeArrowheads="1"/>
          </p:cNvSpPr>
          <p:nvPr/>
        </p:nvSpPr>
        <p:spPr bwMode="auto">
          <a:xfrm>
            <a:off x="3472168" y="5512512"/>
            <a:ext cx="3708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dirty="0" smtClean="0"/>
              <a:t>6</a:t>
            </a:r>
            <a:endParaRPr lang="en-US" altLang="zh-CN" sz="2800" dirty="0"/>
          </a:p>
        </p:txBody>
      </p:sp>
    </p:spTree>
    <p:extLst>
      <p:ext uri="{BB962C8B-B14F-4D97-AF65-F5344CB8AC3E}">
        <p14:creationId xmlns="" xmlns:p14="http://schemas.microsoft.com/office/powerpoint/2010/main" val="38057320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  <p:bldP spid="4098" grpId="0"/>
      <p:bldP spid="4100" grpId="0" animBg="1"/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3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0" y="1268413"/>
            <a:ext cx="8281988" cy="46815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zh-CN" sz="1800" dirty="0"/>
              <a:t>编程语言经过不断地发展</a:t>
            </a:r>
            <a:r>
              <a:rPr lang="zh-CN" altLang="zh-CN" sz="1800" dirty="0"/>
              <a:t>，</a:t>
            </a:r>
            <a:r>
              <a:rPr lang="zh-TW" altLang="zh-CN" sz="1800" dirty="0"/>
              <a:t>慢慢形成了一个传统</a:t>
            </a:r>
            <a:r>
              <a:rPr lang="zh-CN" altLang="zh-CN" sz="1800" dirty="0"/>
              <a:t>——</a:t>
            </a:r>
            <a:r>
              <a:rPr lang="zh-TW" altLang="zh-CN" sz="1800" dirty="0"/>
              <a:t>你编写这门语言的第一个程序应该是“hello world”程序</a:t>
            </a:r>
            <a:r>
              <a:rPr lang="zh-CN" altLang="zh-CN" sz="1800" dirty="0"/>
              <a:t>。</a:t>
            </a:r>
            <a:r>
              <a:rPr lang="zh-TW" altLang="zh-CN" sz="1800" dirty="0"/>
              <a:t>那么如何用Python编写这个神奇的程序呢，且听我媚媚到来，Python有两种方式输出hello world</a:t>
            </a:r>
            <a:r>
              <a:rPr lang="zh-TW" altLang="zh-CN" sz="1800" dirty="0" smtClean="0"/>
              <a:t>。</a:t>
            </a:r>
            <a:endParaRPr lang="en-US" altLang="zh-TW" sz="1800" dirty="0" smtClean="0"/>
          </a:p>
          <a:p>
            <a:r>
              <a:rPr lang="zh-CN" altLang="en-US" sz="1800" dirty="0" smtClean="0"/>
              <a:t>文本</a:t>
            </a:r>
            <a:r>
              <a:rPr lang="zh-CN" altLang="en-US" sz="1800" dirty="0"/>
              <a:t>式</a:t>
            </a:r>
            <a:r>
              <a:rPr lang="zh-CN" altLang="en-US" sz="1800" dirty="0" smtClean="0"/>
              <a:t>编程。</a:t>
            </a:r>
            <a:endParaRPr lang="en-US" altLang="zh-CN" sz="1800" dirty="0" smtClean="0"/>
          </a:p>
          <a:p>
            <a:pPr>
              <a:buAutoNum type="arabicPeriod"/>
            </a:pPr>
            <a:r>
              <a:rPr lang="zh-TW" altLang="zh-CN" sz="1800" dirty="0" smtClean="0"/>
              <a:t>打开</a:t>
            </a:r>
            <a:r>
              <a:rPr lang="zh-TW" altLang="zh-CN" sz="1800" dirty="0"/>
              <a:t>PyCharm文件目录右键</a:t>
            </a:r>
            <a:r>
              <a:rPr lang="zh-TW" altLang="zh-CN" sz="1800" dirty="0" smtClean="0"/>
              <a:t>新建</a:t>
            </a:r>
            <a:r>
              <a:rPr lang="zh-CN" altLang="en-US" sz="1800" dirty="0" smtClean="0"/>
              <a:t>。</a:t>
            </a:r>
            <a:endParaRPr lang="en-US" altLang="zh-CN" sz="1800" dirty="0" smtClean="0"/>
          </a:p>
          <a:p>
            <a:pPr>
              <a:buAutoNum type="arabicPeriod"/>
            </a:pPr>
            <a:r>
              <a:rPr lang="zh-TW" altLang="zh-CN" sz="1800" dirty="0"/>
              <a:t>为文件</a:t>
            </a:r>
            <a:r>
              <a:rPr lang="zh-TW" altLang="zh-CN" sz="1800" dirty="0" smtClean="0"/>
              <a:t>命名</a:t>
            </a:r>
            <a:r>
              <a:rPr lang="zh-CN" altLang="en-US" sz="1800" dirty="0" smtClean="0"/>
              <a:t>。</a:t>
            </a:r>
            <a:endParaRPr lang="en-US" altLang="zh-CN" sz="1800" dirty="0" smtClean="0"/>
          </a:p>
          <a:p>
            <a:pPr>
              <a:buAutoNum type="arabicPeriod"/>
            </a:pPr>
            <a:endParaRPr lang="en-US" altLang="zh-CN" sz="1800" dirty="0" smtClean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Hello World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52" y="3284984"/>
            <a:ext cx="5038725" cy="223837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4" name="图片 13"/>
          <p:cNvPicPr/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292976"/>
            <a:ext cx="3390900" cy="140970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="" xmlns:p14="http://schemas.microsoft.com/office/powerpoint/2010/main" val="1202822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4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0" y="981075"/>
            <a:ext cx="8281988" cy="4968875"/>
          </a:xfrm>
        </p:spPr>
        <p:txBody>
          <a:bodyPr>
            <a:noAutofit/>
          </a:bodyPr>
          <a:lstStyle/>
          <a:p>
            <a:pPr lvl="0"/>
            <a:r>
              <a:rPr lang="zh-TW" altLang="zh-CN" sz="1800" dirty="0"/>
              <a:t>输入代码:hello word，</a:t>
            </a:r>
            <a:r>
              <a:rPr lang="zh-CN" altLang="zh-CN" sz="1800" dirty="0"/>
              <a:t>单击右上角的三角符号运行</a:t>
            </a:r>
            <a:r>
              <a:rPr lang="zh-TW" altLang="zh-CN" sz="1800" dirty="0" smtClean="0"/>
              <a:t>如</a:t>
            </a:r>
            <a:r>
              <a:rPr lang="zh-CN" altLang="en-US" sz="1800" dirty="0" smtClean="0"/>
              <a:t>下</a:t>
            </a:r>
            <a:r>
              <a:rPr lang="zh-TW" altLang="zh-CN" sz="1800" dirty="0" smtClean="0"/>
              <a:t>图所</a:t>
            </a:r>
            <a:r>
              <a:rPr lang="zh-TW" altLang="zh-CN" sz="1800" dirty="0"/>
              <a:t>示</a:t>
            </a:r>
            <a:r>
              <a:rPr lang="zh-CN" altLang="zh-CN" sz="1800" dirty="0"/>
              <a:t>。或者</a:t>
            </a:r>
            <a:r>
              <a:rPr lang="zh-TW" altLang="zh-CN" sz="1800" dirty="0"/>
              <a:t>在空白处右键单击【run ‘hello’】同样触发程序的执行</a:t>
            </a:r>
            <a:r>
              <a:rPr lang="zh-TW" altLang="zh-CN" sz="1800" dirty="0" smtClean="0"/>
              <a:t>。</a:t>
            </a:r>
            <a:endParaRPr lang="en-US" altLang="zh-TW" sz="1800" dirty="0" smtClean="0"/>
          </a:p>
          <a:p>
            <a:pPr lvl="0"/>
            <a:endParaRPr lang="en-US" altLang="zh-TW" sz="1800" dirty="0"/>
          </a:p>
          <a:p>
            <a:pPr lvl="0"/>
            <a:endParaRPr lang="en-US" altLang="zh-TW" sz="1800" dirty="0" smtClean="0"/>
          </a:p>
          <a:p>
            <a:pPr lvl="0"/>
            <a:endParaRPr lang="en-US" altLang="zh-TW" sz="1800" dirty="0"/>
          </a:p>
          <a:p>
            <a:pPr lvl="0"/>
            <a:endParaRPr lang="en-US" altLang="zh-TW" sz="1800" dirty="0" smtClean="0"/>
          </a:p>
          <a:p>
            <a:pPr lvl="0"/>
            <a:endParaRPr lang="en-US" altLang="zh-TW" sz="1800" dirty="0"/>
          </a:p>
          <a:p>
            <a:pPr lvl="0"/>
            <a:endParaRPr lang="en-US" altLang="zh-TW" sz="1800" dirty="0" smtClean="0"/>
          </a:p>
          <a:p>
            <a:pPr lvl="0"/>
            <a:endParaRPr lang="en-US" altLang="zh-TW" sz="1800" dirty="0"/>
          </a:p>
          <a:p>
            <a:pPr lvl="0"/>
            <a:endParaRPr lang="en-US" altLang="zh-TW" sz="1800" dirty="0" smtClean="0"/>
          </a:p>
          <a:p>
            <a:pPr lvl="0"/>
            <a:endParaRPr lang="en-US" altLang="zh-TW" sz="1800" dirty="0"/>
          </a:p>
          <a:p>
            <a:pPr lvl="0"/>
            <a:endParaRPr lang="en-US" altLang="zh-TW" sz="1800" dirty="0" smtClean="0"/>
          </a:p>
          <a:p>
            <a:pPr lvl="0"/>
            <a:endParaRPr lang="en-US" altLang="zh-TW" sz="1800" dirty="0"/>
          </a:p>
          <a:p>
            <a:pPr lvl="0"/>
            <a:r>
              <a:rPr lang="zh-TW" altLang="zh-CN" sz="1800" dirty="0"/>
              <a:t>上图的窗口是不是输出了“hello world”，没错，Python的代码就这么简洁。</a:t>
            </a:r>
            <a:endParaRPr lang="en-US" altLang="zh-TW" sz="1800" dirty="0" smtClean="0"/>
          </a:p>
          <a:p>
            <a:pPr lvl="0"/>
            <a:endParaRPr lang="en-US" altLang="zh-TW" sz="1800" dirty="0" smtClean="0"/>
          </a:p>
          <a:p>
            <a:pPr lvl="0"/>
            <a:endParaRPr lang="zh-CN" altLang="zh-CN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lvl="0">
              <a:defRPr/>
            </a:pPr>
            <a:r>
              <a:rPr lang="en-US" altLang="zh-CN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Hello World</a:t>
            </a:r>
            <a:endParaRPr lang="zh-CN" altLang="en-US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664" y="1981126"/>
            <a:ext cx="4500000" cy="3029789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="" xmlns:p14="http://schemas.microsoft.com/office/powerpoint/2010/main" val="590477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5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0" y="981075"/>
            <a:ext cx="8281988" cy="4968875"/>
          </a:xfrm>
        </p:spPr>
        <p:txBody>
          <a:bodyPr>
            <a:noAutofit/>
          </a:bodyPr>
          <a:lstStyle/>
          <a:p>
            <a:r>
              <a:rPr lang="zh-TW" altLang="zh-CN" sz="1800" dirty="0"/>
              <a:t>那Python解释器在后台做了些什么呢，其实，当我们在单击运行的时候，PyCharm在后台调用我们指定的解释器，去执行这个文件，等效于另一种方法。单击左侧的地址栏，右键【Show in Explorer】进入本地</a:t>
            </a:r>
            <a:r>
              <a:rPr lang="zh-TW" altLang="zh-CN" sz="1800" dirty="0" smtClean="0"/>
              <a:t>文件夹，</a:t>
            </a:r>
            <a:r>
              <a:rPr lang="zh-TW" altLang="zh-CN" sz="1800" dirty="0"/>
              <a:t>找到hello.py文件所在的文件夹，空白处鼠标右键【此处打开命令行窗口】</a:t>
            </a:r>
            <a:r>
              <a:rPr lang="zh-TW" altLang="zh-CN" sz="1800" dirty="0" smtClean="0"/>
              <a:t>，从</a:t>
            </a:r>
            <a:r>
              <a:rPr lang="zh-TW" altLang="zh-CN" sz="1800" dirty="0"/>
              <a:t>这里用Python解释器执行这个hello.py</a:t>
            </a:r>
            <a:r>
              <a:rPr lang="zh-TW" altLang="zh-CN" sz="1800" dirty="0" smtClean="0"/>
              <a:t>文件。</a:t>
            </a:r>
            <a:endParaRPr lang="zh-CN" altLang="zh-CN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lvl="0">
              <a:defRPr/>
            </a:pPr>
            <a:r>
              <a:rPr lang="en-US" altLang="zh-CN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Hello World</a:t>
            </a:r>
            <a:endParaRPr lang="zh-CN" altLang="en-US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341" y="2673488"/>
            <a:ext cx="2700000" cy="317842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673492"/>
            <a:ext cx="2988000" cy="3280208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800" y="2673494"/>
            <a:ext cx="3384000" cy="2173397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="" xmlns:p14="http://schemas.microsoft.com/office/powerpoint/2010/main" val="1532717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6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0" y="1268413"/>
            <a:ext cx="8281988" cy="4681537"/>
          </a:xfrm>
        </p:spPr>
        <p:txBody>
          <a:bodyPr>
            <a:noAutofit/>
          </a:bodyPr>
          <a:lstStyle/>
          <a:p>
            <a:r>
              <a:rPr lang="zh-TW" altLang="zh-CN" sz="1800" dirty="0"/>
              <a:t>你可能觉得这样麻烦，下面我们还有简单的</a:t>
            </a:r>
            <a:r>
              <a:rPr lang="zh-TW" altLang="zh-CN" sz="1800" dirty="0" smtClean="0"/>
              <a:t>。</a:t>
            </a:r>
            <a:endParaRPr lang="en-US" altLang="zh-TW" sz="1800" dirty="0" smtClean="0"/>
          </a:p>
          <a:p>
            <a:r>
              <a:rPr lang="zh-CN" altLang="en-US" sz="1800" dirty="0" smtClean="0"/>
              <a:t>命令行</a:t>
            </a:r>
            <a:r>
              <a:rPr lang="zh-CN" altLang="en-US" sz="1800" dirty="0"/>
              <a:t>交互式</a:t>
            </a:r>
            <a:r>
              <a:rPr lang="zh-CN" altLang="en-US" sz="1800" dirty="0" smtClean="0"/>
              <a:t>编程。</a:t>
            </a:r>
            <a:endParaRPr lang="en-US" altLang="zh-CN" sz="1800" dirty="0" smtClean="0"/>
          </a:p>
          <a:p>
            <a:pPr lvl="0"/>
            <a:r>
              <a:rPr lang="zh-TW" altLang="zh-CN" sz="1800" dirty="0"/>
              <a:t>如果我们添加好环境变量之后，我们只要打开cmd窗口，就可以直接调用Python解释器，在这里，可以直接打印</a:t>
            </a:r>
            <a:r>
              <a:rPr lang="zh-TW" altLang="zh-CN" sz="1800" dirty="0" smtClean="0"/>
              <a:t>“hello world” 。</a:t>
            </a:r>
            <a:endParaRPr lang="zh-CN" altLang="zh-CN" sz="1800" dirty="0"/>
          </a:p>
          <a:p>
            <a:endParaRPr lang="en-US" altLang="zh-CN" sz="1800" dirty="0"/>
          </a:p>
          <a:p>
            <a:endParaRPr lang="zh-CN" altLang="zh-CN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lvl="0">
              <a:defRPr/>
            </a:pPr>
            <a:r>
              <a:rPr lang="en-US" altLang="zh-CN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Hello World</a:t>
            </a:r>
            <a:endParaRPr lang="zh-CN" altLang="en-US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636912"/>
            <a:ext cx="4879340" cy="316738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="" xmlns:p14="http://schemas.microsoft.com/office/powerpoint/2010/main" val="1532717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7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0" y="1268413"/>
            <a:ext cx="8281988" cy="4681537"/>
          </a:xfrm>
        </p:spPr>
        <p:txBody>
          <a:bodyPr>
            <a:noAutofit/>
          </a:bodyPr>
          <a:lstStyle/>
          <a:p>
            <a:r>
              <a:rPr lang="zh-TW" altLang="zh-CN" sz="2400" dirty="0">
                <a:latin typeface="华文中宋" pitchFamily="2" charset="-122"/>
                <a:ea typeface="华文中宋" pitchFamily="2" charset="-122"/>
              </a:rPr>
              <a:t>提示：以上两种方式各有所长，一般的，我们采用命令行交互式的方式时，用来做一些小的功能演示求证，这种方式，快速直接。但也有缺点，如关闭这个窗口，你的代码无法保存，而且这种方式很难实现复杂的逻辑判断语句。而文本编辑的方式，优点是，代码能长久保存，能编写复杂的逻辑语句，交互式能做的功能都能完成，所以，建议采用第一种方式来编写代码。</a:t>
            </a:r>
            <a:endParaRPr lang="zh-CN" altLang="zh-CN" sz="2400" dirty="0">
              <a:latin typeface="华文中宋" pitchFamily="2" charset="-122"/>
              <a:ea typeface="华文中宋" pitchFamily="2" charset="-122"/>
            </a:endParaRPr>
          </a:p>
          <a:p>
            <a:r>
              <a:rPr lang="zh-TW" altLang="zh-CN" sz="2400" dirty="0">
                <a:latin typeface="华文中宋" pitchFamily="2" charset="-122"/>
                <a:ea typeface="华文中宋" pitchFamily="2" charset="-122"/>
              </a:rPr>
              <a:t>另外，你如果使用的是Windows系统，【win + R】打开运行，直接输入</a:t>
            </a:r>
            <a:r>
              <a:rPr lang="zh-TW" altLang="zh-CN" sz="2400" dirty="0" smtClean="0">
                <a:latin typeface="华文中宋" pitchFamily="2" charset="-122"/>
                <a:ea typeface="华文中宋" pitchFamily="2" charset="-122"/>
              </a:rPr>
              <a:t>python，</a:t>
            </a:r>
            <a:r>
              <a:rPr lang="zh-TW" altLang="zh-CN" sz="2400" dirty="0">
                <a:latin typeface="华文中宋" pitchFamily="2" charset="-122"/>
                <a:ea typeface="华文中宋" pitchFamily="2" charset="-122"/>
              </a:rPr>
              <a:t>就能直接的调出你的</a:t>
            </a:r>
            <a:r>
              <a:rPr lang="zh-TW" altLang="zh-CN" sz="2400" dirty="0" smtClean="0">
                <a:latin typeface="华文中宋" pitchFamily="2" charset="-122"/>
                <a:ea typeface="华文中宋" pitchFamily="2" charset="-122"/>
              </a:rPr>
              <a:t>Python的</a:t>
            </a:r>
            <a:r>
              <a:rPr lang="zh-TW" altLang="zh-CN" sz="2400" dirty="0">
                <a:latin typeface="华文中宋" pitchFamily="2" charset="-122"/>
                <a:ea typeface="华文中宋" pitchFamily="2" charset="-122"/>
              </a:rPr>
              <a:t>解释器</a:t>
            </a:r>
            <a:r>
              <a:rPr lang="zh-TW" altLang="zh-CN" sz="1800" dirty="0"/>
              <a:t>。</a:t>
            </a:r>
            <a:endParaRPr lang="zh-CN" altLang="zh-CN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lvl="0">
              <a:defRPr/>
            </a:pPr>
            <a:r>
              <a:rPr lang="en-US" altLang="zh-CN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Hello World</a:t>
            </a:r>
            <a:endParaRPr lang="zh-CN" altLang="en-US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532717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8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241300" y="981075"/>
            <a:ext cx="8902700" cy="52466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zh-CN" sz="1800" dirty="0"/>
              <a:t>PEP8是Python代码风格指南，给出了Python代码组成的编码约定。我们每个人都会形成自己的编码风格，但我们应尽量的参考此指南来编写Python代码，致力于代码</a:t>
            </a:r>
            <a:r>
              <a:rPr lang="zh-TW" altLang="zh-CN" sz="1800" dirty="0" smtClean="0"/>
              <a:t>更加规范化。</a:t>
            </a:r>
            <a:endParaRPr lang="en-US" altLang="zh-TW" sz="1800" dirty="0" smtClean="0"/>
          </a:p>
          <a:p>
            <a:pPr>
              <a:buFont typeface="Wingdings" pitchFamily="2" charset="2"/>
              <a:buChar char="n"/>
            </a:pPr>
            <a:r>
              <a:rPr lang="zh-CN" altLang="en-US" sz="1800" dirty="0" smtClean="0"/>
              <a:t>注释</a:t>
            </a:r>
            <a:endParaRPr lang="en-US" altLang="zh-CN" sz="1800" dirty="0"/>
          </a:p>
          <a:p>
            <a:r>
              <a:rPr lang="zh-TW" altLang="zh-CN" sz="1800" dirty="0"/>
              <a:t>在Python中注释分为两种方式：</a:t>
            </a:r>
            <a:endParaRPr lang="zh-CN" altLang="zh-CN" sz="1800" dirty="0"/>
          </a:p>
          <a:p>
            <a:pPr lvl="0"/>
            <a:r>
              <a:rPr lang="zh-TW" altLang="zh-CN" sz="1800" dirty="0"/>
              <a:t>单行注释（“#”号表示）：一般用来对一行代码或者几行代码进行注释</a:t>
            </a:r>
            <a:endParaRPr lang="zh-CN" altLang="zh-CN" sz="1800" dirty="0"/>
          </a:p>
          <a:p>
            <a:pPr lvl="0"/>
            <a:r>
              <a:rPr lang="zh-TW" altLang="zh-CN" sz="1800" dirty="0"/>
              <a:t>多行注释（三对引号表示）：一般用与对较多的代码行或代码块进行注释，或者对整个文件进行描述，如</a:t>
            </a:r>
            <a:r>
              <a:rPr lang="zh-TW" altLang="zh-CN" sz="1800" dirty="0" smtClean="0"/>
              <a:t>图演示</a:t>
            </a:r>
            <a:r>
              <a:rPr lang="zh-TW" altLang="zh-CN" sz="1800" dirty="0"/>
              <a:t>了单行注释和多行注释在实际编写代码中的示例。</a:t>
            </a:r>
            <a:endParaRPr lang="zh-CN" altLang="zh-CN" sz="1800" dirty="0"/>
          </a:p>
          <a:p>
            <a:endParaRPr lang="zh-CN" altLang="zh-CN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PEP8</a:t>
            </a:r>
            <a:r>
              <a:rPr lang="zh-CN" altLang="en-US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代码风格指南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462946"/>
            <a:ext cx="3960000" cy="2764135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="" xmlns:p14="http://schemas.microsoft.com/office/powerpoint/2010/main" val="1532717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9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241300" y="981075"/>
            <a:ext cx="8902700" cy="5246688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n"/>
            </a:pPr>
            <a:r>
              <a:rPr lang="zh-CN" altLang="en-US" sz="1800" dirty="0" smtClean="0"/>
              <a:t>缩进</a:t>
            </a:r>
            <a:endParaRPr lang="zh-CN" altLang="en-US" sz="1800" dirty="0"/>
          </a:p>
          <a:p>
            <a:pPr marL="0" indent="0">
              <a:buNone/>
            </a:pPr>
            <a:r>
              <a:rPr lang="en-US" altLang="zh-CN" sz="1800" dirty="0"/>
              <a:t>PEP8</a:t>
            </a:r>
            <a:r>
              <a:rPr lang="zh-CN" altLang="en-US" sz="1800" dirty="0"/>
              <a:t>规范要求四个空格为语句的缩进块。用缩进来控制不同的语句块是</a:t>
            </a:r>
            <a:r>
              <a:rPr lang="en-US" altLang="zh-CN" sz="1800" dirty="0"/>
              <a:t>Python</a:t>
            </a:r>
            <a:r>
              <a:rPr lang="zh-CN" altLang="en-US" sz="1800" dirty="0"/>
              <a:t>的一大特色，缩进也让</a:t>
            </a:r>
            <a:r>
              <a:rPr lang="en-US" altLang="zh-CN" sz="1800" dirty="0"/>
              <a:t>Python</a:t>
            </a:r>
            <a:r>
              <a:rPr lang="zh-CN" altLang="en-US" sz="1800" dirty="0"/>
              <a:t>的代码更优美，简洁。</a:t>
            </a:r>
          </a:p>
          <a:p>
            <a:pPr marL="0" indent="0">
              <a:buNone/>
            </a:pPr>
            <a:r>
              <a:rPr lang="zh-CN" altLang="en-US" sz="1800" dirty="0"/>
              <a:t>但在日常编辑中，当代码量增多，逻辑语句复杂，因为缩进造成的</a:t>
            </a:r>
            <a:r>
              <a:rPr lang="en-US" altLang="zh-CN" sz="1800" dirty="0"/>
              <a:t>bug</a:t>
            </a:r>
            <a:r>
              <a:rPr lang="zh-CN" altLang="en-US" sz="1800" dirty="0"/>
              <a:t>层出不穷，因为缩进错误，造成逻辑判断的报错，造成程序的异常退出等，都是需要我们注意的。一般的，引起这些错误的原因，可能是</a:t>
            </a:r>
            <a:r>
              <a:rPr lang="en-US" altLang="zh-CN" sz="1800" dirty="0"/>
              <a:t>Tab</a:t>
            </a:r>
            <a:r>
              <a:rPr lang="zh-CN" altLang="en-US" sz="1800" dirty="0"/>
              <a:t>键和空格键在不同的编辑环境混用造成的，也可能是你逻辑判断时忘了缩进，或者多了一个缩进，不过没关系，只要我们在敲代码时，</a:t>
            </a:r>
            <a:r>
              <a:rPr lang="zh-CN" altLang="en-US" sz="1800" dirty="0" smtClean="0"/>
              <a:t>注意点</a:t>
            </a:r>
            <a:r>
              <a:rPr lang="zh-CN" altLang="en-US" sz="1800" dirty="0"/>
              <a:t>，并且</a:t>
            </a:r>
            <a:r>
              <a:rPr lang="en-US" altLang="zh-CN" sz="1800" dirty="0" err="1"/>
              <a:t>PyCharm</a:t>
            </a:r>
            <a:r>
              <a:rPr lang="en-US" altLang="zh-CN" sz="1800" dirty="0"/>
              <a:t> IDE</a:t>
            </a:r>
            <a:r>
              <a:rPr lang="zh-CN" altLang="en-US" sz="1800" dirty="0"/>
              <a:t>在缩进错误时，会有提示的（一般为飘红）</a:t>
            </a:r>
            <a:r>
              <a:rPr lang="zh-CN" altLang="en-US" sz="1800" dirty="0" smtClean="0"/>
              <a:t>。</a:t>
            </a:r>
            <a:endParaRPr lang="en-US" altLang="zh-CN" sz="1800" dirty="0" smtClean="0"/>
          </a:p>
          <a:p>
            <a:pPr>
              <a:buFont typeface="Wingdings" pitchFamily="2" charset="2"/>
              <a:buChar char="n"/>
            </a:pPr>
            <a:r>
              <a:rPr lang="zh-CN" altLang="en-US" sz="1800" dirty="0" smtClean="0"/>
              <a:t>单引号</a:t>
            </a:r>
            <a:r>
              <a:rPr lang="zh-CN" altLang="en-US" sz="1800" dirty="0"/>
              <a:t>与</a:t>
            </a:r>
            <a:r>
              <a:rPr lang="zh-CN" altLang="en-US" sz="1800" dirty="0" smtClean="0"/>
              <a:t>双引号</a:t>
            </a:r>
            <a:endParaRPr lang="en-US" altLang="zh-CN" sz="1800" dirty="0" smtClean="0"/>
          </a:p>
          <a:p>
            <a:pPr marL="0" indent="0">
              <a:buNone/>
            </a:pPr>
            <a:r>
              <a:rPr lang="zh-TW" altLang="zh-CN" sz="1800" dirty="0" smtClean="0"/>
              <a:t>在</a:t>
            </a:r>
            <a:r>
              <a:rPr lang="zh-TW" altLang="zh-CN" sz="1800" dirty="0"/>
              <a:t>Python中，单引号和双引号都能用来表示一个字符串，比如</a:t>
            </a:r>
            <a:r>
              <a:rPr lang="zh-TW" altLang="zh-CN" sz="1800" dirty="0" smtClean="0"/>
              <a:t>：</a:t>
            </a:r>
            <a:endParaRPr lang="en-US" altLang="zh-TW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r>
              <a:rPr lang="zh-TW" altLang="zh-CN" sz="1800" dirty="0"/>
              <a:t>在Python中，str1和str2是没有区别的，但是在有些情况下，却要注意的，例如你如何定义：I’m oldboy，这时候就要单双引号搭配使用了,如</a:t>
            </a:r>
            <a:r>
              <a:rPr lang="zh-TW" altLang="zh-CN" sz="1800" dirty="0" smtClean="0"/>
              <a:t>:</a:t>
            </a:r>
            <a:endParaRPr lang="en-US" altLang="zh-TW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r>
              <a:rPr lang="zh-CN" altLang="en-US" sz="1800" dirty="0" smtClean="0"/>
              <a:t>这</a:t>
            </a:r>
            <a:r>
              <a:rPr lang="zh-CN" altLang="en-US" sz="1800" dirty="0"/>
              <a:t>也是</a:t>
            </a:r>
            <a:r>
              <a:rPr lang="en-US" altLang="zh-CN" sz="1800" dirty="0"/>
              <a:t>Python</a:t>
            </a:r>
            <a:r>
              <a:rPr lang="zh-CN" altLang="en-US" sz="1800" dirty="0"/>
              <a:t>人性化的方面之一，至于复杂的用法，我们后面讲字符串的时候再说。</a:t>
            </a:r>
          </a:p>
          <a:p>
            <a:pPr marL="0" indent="0">
              <a:buNone/>
            </a:pPr>
            <a:r>
              <a:rPr lang="zh-CN" altLang="en-US" sz="1800" dirty="0"/>
              <a:t>提示：一般来说，如果没有特指，都是英文状态下的引号。</a:t>
            </a:r>
          </a:p>
          <a:p>
            <a:pPr>
              <a:buFont typeface="Wingdings" pitchFamily="2" charset="2"/>
              <a:buChar char="n"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PEP8</a:t>
            </a:r>
            <a:r>
              <a:rPr lang="zh-CN" altLang="en-US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代码风格指南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8" y="4106326"/>
            <a:ext cx="5273675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4" y="5274695"/>
            <a:ext cx="5273675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00480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10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241300" y="981075"/>
            <a:ext cx="8902700" cy="5246688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n"/>
            </a:pPr>
            <a:r>
              <a:rPr lang="zh-CN" altLang="en-US" sz="1800" dirty="0" smtClean="0"/>
              <a:t>逻辑</a:t>
            </a:r>
            <a:r>
              <a:rPr lang="zh-CN" altLang="en-US" sz="1800" dirty="0"/>
              <a:t>行与物理</a:t>
            </a:r>
            <a:r>
              <a:rPr lang="zh-CN" altLang="en-US" sz="1800" dirty="0" smtClean="0"/>
              <a:t>行</a:t>
            </a:r>
            <a:endParaRPr lang="en-US" altLang="zh-CN" sz="1800" dirty="0" smtClean="0"/>
          </a:p>
          <a:p>
            <a:pPr marL="0" indent="0">
              <a:buNone/>
            </a:pPr>
            <a:r>
              <a:rPr lang="zh-TW" altLang="zh-CN" sz="1800" dirty="0"/>
              <a:t>Python执行代码的顺序是从上到下顺序执行的，逻辑行，就是Python认识的单</a:t>
            </a:r>
            <a:r>
              <a:rPr lang="zh-CN" altLang="zh-CN" sz="1800" dirty="0"/>
              <a:t>条</a:t>
            </a:r>
            <a:r>
              <a:rPr lang="zh-TW" altLang="zh-CN" sz="1800" dirty="0"/>
              <a:t>语句，而物理行是我们认识的单</a:t>
            </a:r>
            <a:r>
              <a:rPr lang="zh-CN" altLang="zh-CN" sz="1800" dirty="0"/>
              <a:t>条</a:t>
            </a:r>
            <a:r>
              <a:rPr lang="zh-TW" altLang="zh-CN" sz="1800" dirty="0"/>
              <a:t>语句。当然你想在一个物理行上写多个逻辑行，那么你要用“;”来标明这种用法</a:t>
            </a:r>
            <a:r>
              <a:rPr lang="zh-TW" altLang="zh-CN" sz="1800" dirty="0" smtClean="0"/>
              <a:t>。</a:t>
            </a:r>
            <a:endParaRPr lang="en-US" altLang="zh-TW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TW" sz="1800" dirty="0" smtClean="0"/>
          </a:p>
          <a:p>
            <a:pPr marL="0" indent="0">
              <a:buNone/>
            </a:pPr>
            <a:r>
              <a:rPr lang="zh-TW" altLang="zh-CN" sz="1800" dirty="0" smtClean="0"/>
              <a:t>但</a:t>
            </a:r>
            <a:r>
              <a:rPr lang="zh-TW" altLang="zh-CN" sz="1800" dirty="0"/>
              <a:t>Python希望我们每行都只写</a:t>
            </a:r>
            <a:r>
              <a:rPr lang="zh-CN" altLang="zh-CN" sz="1800" dirty="0"/>
              <a:t>一条</a:t>
            </a:r>
            <a:r>
              <a:rPr lang="zh-TW" altLang="zh-CN" sz="1800" dirty="0"/>
              <a:t>语句，这样使得代码更易读。</a:t>
            </a:r>
            <a:endParaRPr lang="zh-CN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TW" sz="1800" dirty="0" smtClean="0"/>
          </a:p>
          <a:p>
            <a:pPr marL="0" indent="0">
              <a:buNone/>
            </a:pPr>
            <a:r>
              <a:rPr lang="zh-TW" altLang="zh-CN" sz="1800" dirty="0" smtClean="0"/>
              <a:t>那么</a:t>
            </a:r>
            <a:r>
              <a:rPr lang="zh-TW" altLang="zh-CN" sz="1800" dirty="0"/>
              <a:t>，你可能会说，这个一行万一放不下怎么办？那就用到了行连接“\”符号，如。</a:t>
            </a:r>
            <a:endParaRPr lang="zh-CN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zh-CN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PEP8</a:t>
            </a:r>
            <a:r>
              <a:rPr lang="zh-CN" altLang="en-US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代码风格指南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8879"/>
            <a:ext cx="5273675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84289"/>
            <a:ext cx="5273675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69160"/>
            <a:ext cx="527367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00480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11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241300" y="765175"/>
            <a:ext cx="8902700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zh-CN" sz="1800" dirty="0"/>
              <a:t>我们通过一个名字，指向一个人，或者指向一个具体的事物。这在Python中是同样适用。Python中，这个名字称为变量，而指向的对象为一串字符串，一个具体的数值等等。而内存</a:t>
            </a:r>
            <a:r>
              <a:rPr lang="zh-TW" altLang="zh-CN" sz="1800" dirty="0" smtClean="0"/>
              <a:t>则管理</a:t>
            </a:r>
            <a:r>
              <a:rPr lang="zh-TW" altLang="zh-CN" sz="1800" dirty="0"/>
              <a:t>着一个个的变量</a:t>
            </a:r>
            <a:r>
              <a:rPr lang="zh-TW" altLang="zh-CN" sz="1800" dirty="0" smtClean="0"/>
              <a:t>。</a:t>
            </a:r>
            <a:endParaRPr lang="en-US" altLang="zh-TW" sz="1800" dirty="0" smtClean="0"/>
          </a:p>
          <a:p>
            <a:pPr>
              <a:buFont typeface="Wingdings" pitchFamily="2" charset="2"/>
              <a:buChar char="n"/>
            </a:pPr>
            <a:r>
              <a:rPr lang="zh-CN" altLang="en-US" sz="1800" dirty="0" smtClean="0"/>
              <a:t>变量</a:t>
            </a:r>
            <a:r>
              <a:rPr lang="zh-CN" altLang="en-US" sz="1800" dirty="0"/>
              <a:t>赋值</a:t>
            </a:r>
          </a:p>
          <a:p>
            <a:pPr marL="0" indent="0">
              <a:buNone/>
            </a:pPr>
            <a:r>
              <a:rPr lang="zh-CN" altLang="en-US" sz="1800" dirty="0"/>
              <a:t>变量赋值是指，将一个数字或者字符串等具体的数值数据赋值给一个变量，在后面的编程中我们可以通过这个变量来指向所要引用的数据对象，比如</a:t>
            </a:r>
            <a:r>
              <a:rPr lang="zh-CN" altLang="en-US" sz="1800" dirty="0" smtClean="0"/>
              <a:t>：</a:t>
            </a: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r>
              <a:rPr lang="zh-CN" altLang="en-US" sz="1800" dirty="0"/>
              <a:t>变量用 “</a:t>
            </a:r>
            <a:r>
              <a:rPr lang="en-US" altLang="zh-CN" sz="1800" dirty="0"/>
              <a:t>=”</a:t>
            </a:r>
            <a:r>
              <a:rPr lang="zh-CN" altLang="en-US" sz="1800" dirty="0"/>
              <a:t>来给数据赋值，等号的左边是变量名，右边则是要存储在变量中的值。</a:t>
            </a:r>
          </a:p>
          <a:p>
            <a:pPr marL="0" indent="0">
              <a:buNone/>
            </a:pPr>
            <a:r>
              <a:rPr lang="zh-CN" altLang="en-US" sz="1800" dirty="0"/>
              <a:t>你可能会问，直接使用</a:t>
            </a:r>
            <a:r>
              <a:rPr lang="en-US" altLang="zh-CN" sz="1800" dirty="0"/>
              <a:t>100</a:t>
            </a:r>
            <a:r>
              <a:rPr lang="zh-CN" altLang="en-US" sz="1800" dirty="0"/>
              <a:t>不就好了么，为什么还要有变量呢，因为变量在程序的执行过程中，能始终的指向这个值，无论这个值发生怎么样的变化，除非我们手动的解除指向关系。比如，你在打游戏的时候，我们对人物的血量这个变量进行跟踪。开始出门，人物的血量是满的，但是当人物受伤血量不断变动的时候，我们可以通过这个变量修改此时的状态而不是去修改程序，而当我们检测到这个变量为空时，我们可以执行其他操作，这就是变量的好处。</a:t>
            </a:r>
          </a:p>
          <a:p>
            <a:pPr marL="0" indent="0">
              <a:buNone/>
            </a:pPr>
            <a:endParaRPr lang="zh-CN" altLang="en-US" sz="1800" dirty="0" smtClean="0"/>
          </a:p>
          <a:p>
            <a:pPr marL="0" indent="0">
              <a:buNone/>
            </a:pPr>
            <a:endParaRPr lang="zh-CN" altLang="zh-CN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kern="0" noProof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变量与内存管理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08920"/>
            <a:ext cx="5273675" cy="116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00480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12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241300" y="765175"/>
            <a:ext cx="8902700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zh-CN" sz="1800" dirty="0"/>
              <a:t>另外，Python还支持另一种赋值方式：链式</a:t>
            </a:r>
            <a:r>
              <a:rPr lang="zh-TW" altLang="zh-CN" sz="1800" dirty="0" smtClean="0"/>
              <a:t>赋值</a:t>
            </a:r>
            <a:endParaRPr lang="en-US" altLang="zh-TW" sz="1800" dirty="0" smtClean="0"/>
          </a:p>
          <a:p>
            <a:pPr marL="0" indent="0">
              <a:buNone/>
            </a:pPr>
            <a:endParaRPr lang="en-US" altLang="zh-TW" sz="1800" dirty="0"/>
          </a:p>
          <a:p>
            <a:pPr marL="0" indent="0">
              <a:buNone/>
            </a:pPr>
            <a:endParaRPr lang="en-US" altLang="zh-TW" sz="1800" dirty="0" smtClean="0"/>
          </a:p>
          <a:p>
            <a:pPr marL="0" indent="0">
              <a:buNone/>
            </a:pPr>
            <a:endParaRPr lang="en-US" altLang="zh-TW" sz="1800" dirty="0"/>
          </a:p>
          <a:p>
            <a:pPr marL="0" indent="0">
              <a:buNone/>
            </a:pPr>
            <a:endParaRPr lang="en-US" altLang="zh-TW" sz="1800" dirty="0" smtClean="0"/>
          </a:p>
          <a:p>
            <a:pPr marL="0" indent="0">
              <a:buNone/>
            </a:pPr>
            <a:endParaRPr lang="en-US" altLang="zh-TW" sz="1800" dirty="0"/>
          </a:p>
          <a:p>
            <a:pPr marL="0" indent="0">
              <a:buNone/>
            </a:pPr>
            <a:r>
              <a:rPr lang="zh-TW" altLang="zh-CN" sz="1800" dirty="0"/>
              <a:t>也可以为多个对象指定多个变量：序列赋值</a:t>
            </a:r>
            <a:endParaRPr lang="zh-CN" altLang="zh-CN" sz="1800" dirty="0"/>
          </a:p>
          <a:p>
            <a:pPr marL="0" indent="0">
              <a:buNone/>
            </a:pPr>
            <a:endParaRPr lang="en-US" altLang="zh-TW" sz="1800" dirty="0" smtClean="0"/>
          </a:p>
          <a:p>
            <a:pPr marL="0" indent="0">
              <a:buNone/>
            </a:pPr>
            <a:endParaRPr lang="en-US" altLang="zh-TW" sz="1800" dirty="0" smtClean="0"/>
          </a:p>
          <a:p>
            <a:pPr marL="0" indent="0">
              <a:buNone/>
            </a:pPr>
            <a:endParaRPr lang="zh-CN" altLang="zh-CN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kern="0" noProof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变量与内存管理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669" y="1188994"/>
            <a:ext cx="5273675" cy="156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8" y="3645024"/>
            <a:ext cx="5273675" cy="156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894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13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241300" y="765175"/>
            <a:ext cx="8902700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1800" dirty="0"/>
              <a:t>变量命名规范：</a:t>
            </a:r>
          </a:p>
          <a:p>
            <a:pPr marL="0" indent="0">
              <a:buNone/>
            </a:pPr>
            <a:r>
              <a:rPr lang="zh-CN" altLang="en-US" sz="1800" dirty="0" smtClean="0"/>
              <a:t>第一</a:t>
            </a:r>
            <a:r>
              <a:rPr lang="zh-CN" altLang="en-US" sz="1800" dirty="0"/>
              <a:t>个字符必须是字母（大写或小写）或者一个下划线（“</a:t>
            </a:r>
            <a:r>
              <a:rPr lang="en-US" altLang="zh-CN" sz="1800" dirty="0"/>
              <a:t>_”</a:t>
            </a:r>
            <a:r>
              <a:rPr lang="zh-CN" altLang="en-US" sz="1800" dirty="0"/>
              <a:t>）</a:t>
            </a:r>
          </a:p>
          <a:p>
            <a:pPr marL="0" indent="0">
              <a:buNone/>
            </a:pPr>
            <a:r>
              <a:rPr lang="zh-CN" altLang="en-US" sz="1800" dirty="0" smtClean="0"/>
              <a:t>变量</a:t>
            </a:r>
            <a:r>
              <a:rPr lang="zh-CN" altLang="en-US" sz="1800" dirty="0"/>
              <a:t>的其他部分可以是字母（大写或小写）、下划线（“</a:t>
            </a:r>
            <a:r>
              <a:rPr lang="en-US" altLang="zh-CN" sz="1800" dirty="0"/>
              <a:t>_”</a:t>
            </a:r>
            <a:r>
              <a:rPr lang="zh-CN" altLang="en-US" sz="1800" dirty="0"/>
              <a:t>）、数字（</a:t>
            </a:r>
            <a:r>
              <a:rPr lang="en-US" altLang="zh-CN" sz="1800" dirty="0"/>
              <a:t>0-9</a:t>
            </a:r>
            <a:r>
              <a:rPr lang="zh-CN" altLang="en-US" sz="1800" dirty="0"/>
              <a:t>）组成</a:t>
            </a:r>
          </a:p>
          <a:p>
            <a:pPr marL="0" indent="0">
              <a:buNone/>
            </a:pPr>
            <a:r>
              <a:rPr lang="zh-CN" altLang="en-US" sz="1800" dirty="0" smtClean="0"/>
              <a:t>变量</a:t>
            </a:r>
            <a:r>
              <a:rPr lang="zh-CN" altLang="en-US" sz="1800" dirty="0"/>
              <a:t>是对大小写敏感的，如，</a:t>
            </a:r>
            <a:r>
              <a:rPr lang="en-US" altLang="zh-CN" sz="1800" dirty="0" err="1"/>
              <a:t>oldboy</a:t>
            </a:r>
            <a:r>
              <a:rPr lang="zh-CN" altLang="en-US" sz="1800" dirty="0"/>
              <a:t>和</a:t>
            </a:r>
            <a:r>
              <a:rPr lang="en-US" altLang="zh-CN" sz="1800" dirty="0" err="1"/>
              <a:t>oldBoy</a:t>
            </a:r>
            <a:r>
              <a:rPr lang="zh-CN" altLang="en-US" sz="1800" dirty="0"/>
              <a:t>不是一个变量</a:t>
            </a:r>
          </a:p>
          <a:p>
            <a:pPr marL="0" indent="0">
              <a:buNone/>
            </a:pPr>
            <a:r>
              <a:rPr lang="zh-CN" altLang="en-US" sz="1800" dirty="0" smtClean="0"/>
              <a:t>变量</a:t>
            </a:r>
            <a:r>
              <a:rPr lang="zh-CN" altLang="en-US" sz="1800" dirty="0"/>
              <a:t>命名时注意避开关键字和内置的函数名，以免发生冲突</a:t>
            </a:r>
          </a:p>
          <a:p>
            <a:pPr marL="0" indent="0">
              <a:buNone/>
            </a:pPr>
            <a:r>
              <a:rPr lang="zh-CN" altLang="en-US" sz="1800" dirty="0" smtClean="0"/>
              <a:t>变量</a:t>
            </a:r>
            <a:r>
              <a:rPr lang="zh-CN" altLang="en-US" sz="1800" dirty="0"/>
              <a:t>的第一个字母不能是数字</a:t>
            </a:r>
          </a:p>
          <a:p>
            <a:pPr marL="0" indent="0">
              <a:buNone/>
            </a:pPr>
            <a:r>
              <a:rPr lang="zh-CN" altLang="en-US" sz="1800" dirty="0" smtClean="0"/>
              <a:t>变量</a:t>
            </a:r>
            <a:r>
              <a:rPr lang="zh-CN" altLang="en-US" sz="1800" dirty="0"/>
              <a:t>命名最好做到见名知意，比如</a:t>
            </a:r>
            <a:r>
              <a:rPr lang="zh-CN" altLang="en-US" sz="1800" dirty="0" smtClean="0"/>
              <a:t>：</a:t>
            </a: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r>
              <a:rPr lang="zh-TW" altLang="zh-CN" sz="1800" dirty="0"/>
              <a:t>而不是这种如拼音:</a:t>
            </a:r>
            <a:endParaRPr lang="zh-CN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kern="0" noProof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变量与内存管理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8" y="3429000"/>
            <a:ext cx="5273675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6" y="4653136"/>
            <a:ext cx="5273675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894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14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241300" y="765175"/>
            <a:ext cx="8902700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zh-CN" sz="1800" dirty="0"/>
              <a:t>提示：上文提到我们</a:t>
            </a:r>
            <a:r>
              <a:rPr lang="zh-CN" altLang="zh-CN" sz="1800" dirty="0"/>
              <a:t>在</a:t>
            </a:r>
            <a:r>
              <a:rPr lang="zh-TW" altLang="zh-CN" sz="1800" dirty="0"/>
              <a:t>变量命名时要避开关键字，那么就先通过一个模块，来看看那些是</a:t>
            </a:r>
            <a:r>
              <a:rPr lang="zh-TW" altLang="zh-CN" sz="1800" dirty="0" smtClean="0"/>
              <a:t>Python</a:t>
            </a:r>
            <a:r>
              <a:rPr lang="zh-TW" altLang="zh-CN" sz="1800" dirty="0"/>
              <a:t>的关键字</a:t>
            </a:r>
            <a:r>
              <a:rPr lang="zh-TW" altLang="zh-CN" sz="1800" dirty="0" smtClean="0"/>
              <a:t>。</a:t>
            </a:r>
            <a:endParaRPr lang="en-US" altLang="zh-TW" sz="1800" dirty="0" smtClean="0"/>
          </a:p>
          <a:p>
            <a:pPr marL="0" indent="0">
              <a:buNone/>
            </a:pPr>
            <a:endParaRPr lang="zh-CN" altLang="zh-CN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kern="0" noProof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变量与内存管理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162" y="1484784"/>
            <a:ext cx="5273675" cy="433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894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15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241300" y="765175"/>
            <a:ext cx="8902700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1800" dirty="0"/>
              <a:t>小结：</a:t>
            </a:r>
          </a:p>
          <a:p>
            <a:pPr marL="0" indent="0">
              <a:buNone/>
            </a:pPr>
            <a:r>
              <a:rPr lang="en-US" altLang="zh-CN" sz="1800" dirty="0"/>
              <a:t>Python</a:t>
            </a:r>
            <a:r>
              <a:rPr lang="zh-CN" altLang="en-US" sz="1800" dirty="0"/>
              <a:t>属于强类型的语言。如果定义了一个字符串类型的</a:t>
            </a:r>
            <a:r>
              <a:rPr lang="en-US" altLang="zh-CN" sz="1800" dirty="0"/>
              <a:t>a</a:t>
            </a:r>
            <a:r>
              <a:rPr lang="zh-CN" altLang="en-US" sz="1800" dirty="0"/>
              <a:t>。如果不经过强制转换，那么它就永远是字符串类型的了，程序根本不可能把它当做整形来处理。所以，强类型语言也是类型安全的语言。</a:t>
            </a:r>
          </a:p>
          <a:p>
            <a:pPr marL="0" indent="0">
              <a:buNone/>
            </a:pPr>
            <a:r>
              <a:rPr lang="zh-CN" altLang="en-US" sz="1800" dirty="0"/>
              <a:t>说到变量，那就不得不说一下常量。一般的来说，变量，就是代指不断变化的量，而常量指（</a:t>
            </a:r>
            <a:r>
              <a:rPr lang="en-US" altLang="zh-CN" sz="1800" dirty="0"/>
              <a:t>Python</a:t>
            </a:r>
            <a:r>
              <a:rPr lang="zh-CN" altLang="en-US" sz="1800" dirty="0"/>
              <a:t>在语法上并没有定义常量，尽管</a:t>
            </a:r>
            <a:r>
              <a:rPr lang="en-US" altLang="zh-CN" sz="1800" dirty="0"/>
              <a:t>PEP8</a:t>
            </a:r>
            <a:r>
              <a:rPr lang="zh-CN" altLang="en-US" sz="1800" dirty="0"/>
              <a:t>规范定义了常量的命名规范为大写字母和下划线组成），基本上定义了之后不怎么变化的变量。比如我们保存一段信息</a:t>
            </a:r>
            <a:r>
              <a:rPr lang="en-US" altLang="zh-CN" sz="1800" dirty="0" smtClean="0"/>
              <a:t>:</a:t>
            </a:r>
          </a:p>
          <a:p>
            <a:pPr marL="0" indent="0">
              <a:buNone/>
            </a:pPr>
            <a:endParaRPr lang="en-US" altLang="zh-CN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kern="0" noProof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变量与内存管理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163" y="3243263"/>
            <a:ext cx="5273675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894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16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241300" y="765175"/>
            <a:ext cx="8902700" cy="5462588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n"/>
            </a:pPr>
            <a:r>
              <a:rPr lang="zh-CN" altLang="en-US" sz="1800" dirty="0" smtClean="0"/>
              <a:t>内存管理</a:t>
            </a:r>
            <a:endParaRPr lang="en-US" altLang="zh-CN" sz="1800" dirty="0" smtClean="0"/>
          </a:p>
          <a:p>
            <a:pPr marL="0" indent="0">
              <a:buNone/>
            </a:pPr>
            <a:r>
              <a:rPr lang="zh-TW" altLang="zh-CN" sz="1800" dirty="0"/>
              <a:t>在上一小节中，我们学习了关于变量的知识，即通过一个变量来保存数据，以便于调用</a:t>
            </a:r>
            <a:r>
              <a:rPr lang="zh-CN" altLang="zh-CN" sz="1800" dirty="0"/>
              <a:t>。</a:t>
            </a:r>
            <a:r>
              <a:rPr lang="zh-TW" altLang="zh-CN" sz="1800" dirty="0"/>
              <a:t>那么，赋值在内部是怎么实现的呢？这就是我们接下来要说的内存存储了。通过例子来看</a:t>
            </a:r>
            <a:r>
              <a:rPr lang="zh-TW" altLang="zh-CN" sz="1800" dirty="0" smtClean="0"/>
              <a:t>：</a:t>
            </a:r>
            <a:endParaRPr lang="en-US" altLang="zh-TW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zh-CN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>
              <a:buFont typeface="Wingdings" pitchFamily="2" charset="2"/>
              <a:buChar char="n"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kern="0" noProof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变量与内存管理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315" y="2096851"/>
            <a:ext cx="5976000" cy="3344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894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17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241300" y="765175"/>
            <a:ext cx="8902700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1800" dirty="0"/>
              <a:t>内存存储过程：</a:t>
            </a:r>
          </a:p>
          <a:p>
            <a:pPr marL="0" indent="0">
              <a:buNone/>
            </a:pPr>
            <a:r>
              <a:rPr lang="zh-CN" altLang="en-US" sz="1800" dirty="0"/>
              <a:t>第</a:t>
            </a:r>
            <a:r>
              <a:rPr lang="en-US" altLang="zh-CN" sz="1800" dirty="0"/>
              <a:t>1</a:t>
            </a:r>
            <a:r>
              <a:rPr lang="zh-CN" altLang="en-US" sz="1800" dirty="0"/>
              <a:t>行：解释器执行代码</a:t>
            </a:r>
            <a:r>
              <a:rPr lang="en-US" altLang="zh-CN" sz="1800" dirty="0"/>
              <a:t>x=10</a:t>
            </a:r>
            <a:r>
              <a:rPr lang="zh-CN" altLang="en-US" sz="1800" dirty="0"/>
              <a:t>时，会开辟一块内存空间，然后将生成的数据对象</a:t>
            </a:r>
            <a:r>
              <a:rPr lang="en-US" altLang="zh-CN" sz="1800" dirty="0"/>
              <a:t>10</a:t>
            </a:r>
            <a:r>
              <a:rPr lang="zh-CN" altLang="en-US" sz="1800" dirty="0"/>
              <a:t>存放到该内存空间中，该内存空间有自己的内存地址，可以理解成为房间的门牌号。变量</a:t>
            </a:r>
            <a:r>
              <a:rPr lang="en-US" altLang="zh-CN" sz="1800" dirty="0"/>
              <a:t>x</a:t>
            </a:r>
            <a:r>
              <a:rPr lang="zh-CN" altLang="en-US" sz="1800" dirty="0"/>
              <a:t>也有自己的内存空间，存储的是赋值的数据对象的内存地址，此时称变量</a:t>
            </a:r>
            <a:r>
              <a:rPr lang="en-US" altLang="zh-CN" sz="1800" dirty="0"/>
              <a:t>x</a:t>
            </a:r>
            <a:r>
              <a:rPr lang="zh-CN" altLang="en-US" sz="1800" dirty="0"/>
              <a:t>是对该内存空间的数据</a:t>
            </a:r>
            <a:r>
              <a:rPr lang="en-US" altLang="zh-CN" sz="1800" dirty="0"/>
              <a:t>10</a:t>
            </a:r>
            <a:r>
              <a:rPr lang="zh-CN" altLang="en-US" sz="1800" dirty="0"/>
              <a:t>的引用。使用变量</a:t>
            </a:r>
            <a:r>
              <a:rPr lang="en-US" altLang="zh-CN" sz="1800" dirty="0"/>
              <a:t>x</a:t>
            </a:r>
            <a:r>
              <a:rPr lang="zh-CN" altLang="en-US" sz="1800" dirty="0"/>
              <a:t>时，就会通过其保存的内存地址找到该地址下的值，过程如</a:t>
            </a:r>
            <a:r>
              <a:rPr lang="zh-CN" altLang="en-US" sz="1800" dirty="0" smtClean="0"/>
              <a:t>图所</a:t>
            </a:r>
            <a:r>
              <a:rPr lang="zh-CN" altLang="en-US" sz="1800" dirty="0"/>
              <a:t>示</a:t>
            </a:r>
            <a:r>
              <a:rPr lang="zh-CN" altLang="en-US" sz="1800" dirty="0" smtClean="0"/>
              <a:t>。</a:t>
            </a: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r>
              <a:rPr lang="zh-TW" altLang="zh-CN" sz="1800" dirty="0"/>
              <a:t>第2</a:t>
            </a:r>
            <a:r>
              <a:rPr lang="zh-CN" altLang="zh-CN" sz="1800" dirty="0"/>
              <a:t>行</a:t>
            </a:r>
            <a:r>
              <a:rPr lang="zh-TW" altLang="zh-CN" sz="1800" dirty="0"/>
              <a:t>：解释器执行代码y=x时,会将x保存的内存地址存储到变量y自己的内存空间，此时，变量y也是对0010空间下的数据10的引用，所以打印y的值也会找到0010下的10 ，如</a:t>
            </a:r>
            <a:r>
              <a:rPr lang="zh-TW" altLang="zh-CN" sz="1800" dirty="0" smtClean="0"/>
              <a:t>图所</a:t>
            </a:r>
            <a:r>
              <a:rPr lang="zh-TW" altLang="zh-CN" sz="1800" dirty="0"/>
              <a:t>示。</a:t>
            </a:r>
            <a:endParaRPr lang="zh-CN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kern="0" noProof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变量与内存管理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970" y="3141027"/>
            <a:ext cx="3782060" cy="57594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4" name="图片 13"/>
          <p:cNvPicPr/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522" y="5013176"/>
            <a:ext cx="3068955" cy="97155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="" xmlns:p14="http://schemas.microsoft.com/office/powerpoint/2010/main" val="21894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18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241300" y="765175"/>
            <a:ext cx="8902700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zh-CN" sz="1800" dirty="0" smtClean="0"/>
              <a:t>为了验证这一点，可以使用Python另一个内置函数：id(obj)，它的功能是用于获取对象obj的内存地址。</a:t>
            </a:r>
            <a:endParaRPr lang="en-US" altLang="zh-TW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r>
              <a:rPr lang="zh-CN" altLang="en-US" sz="1800" dirty="0" smtClean="0"/>
              <a:t>第</a:t>
            </a:r>
            <a:r>
              <a:rPr lang="en-US" altLang="zh-CN" sz="1800" dirty="0"/>
              <a:t>5</a:t>
            </a:r>
            <a:r>
              <a:rPr lang="zh-CN" altLang="en-US" sz="1800" dirty="0"/>
              <a:t>行：解释器执行代码</a:t>
            </a:r>
            <a:r>
              <a:rPr lang="en-US" altLang="zh-CN" sz="1800" dirty="0"/>
              <a:t>y=20</a:t>
            </a:r>
            <a:r>
              <a:rPr lang="zh-CN" altLang="en-US" sz="1800" dirty="0"/>
              <a:t>时，会新生成一个整数对象存放到内存地址为</a:t>
            </a:r>
            <a:r>
              <a:rPr lang="en-US" altLang="zh-CN" sz="1800" dirty="0"/>
              <a:t>0011</a:t>
            </a:r>
            <a:r>
              <a:rPr lang="zh-CN" altLang="en-US" sz="1800" dirty="0"/>
              <a:t>的内存空间中，然后将</a:t>
            </a:r>
            <a:r>
              <a:rPr lang="en-US" altLang="zh-CN" sz="1800" dirty="0"/>
              <a:t>0011</a:t>
            </a:r>
            <a:r>
              <a:rPr lang="zh-CN" altLang="en-US" sz="1800" dirty="0"/>
              <a:t>存放到变量</a:t>
            </a:r>
            <a:r>
              <a:rPr lang="en-US" altLang="zh-CN" sz="1800" dirty="0"/>
              <a:t>y</a:t>
            </a:r>
            <a:r>
              <a:rPr lang="zh-CN" altLang="en-US" sz="1800" dirty="0"/>
              <a:t>的内存空间，所以，打印</a:t>
            </a:r>
            <a:r>
              <a:rPr lang="en-US" altLang="zh-CN" sz="1800" dirty="0"/>
              <a:t>y</a:t>
            </a:r>
            <a:r>
              <a:rPr lang="zh-CN" altLang="en-US" sz="1800" dirty="0"/>
              <a:t>的值成为了</a:t>
            </a:r>
            <a:r>
              <a:rPr lang="en-US" altLang="zh-CN" sz="1800" dirty="0"/>
              <a:t>20</a:t>
            </a:r>
            <a:r>
              <a:rPr lang="zh-CN" altLang="en-US" sz="1800" dirty="0"/>
              <a:t>，而</a:t>
            </a:r>
            <a:r>
              <a:rPr lang="en-US" altLang="zh-CN" sz="1800" dirty="0"/>
              <a:t>x</a:t>
            </a:r>
            <a:r>
              <a:rPr lang="zh-CN" altLang="en-US" sz="1800" dirty="0"/>
              <a:t>则依然是</a:t>
            </a:r>
            <a:r>
              <a:rPr lang="en-US" altLang="zh-CN" sz="1800" dirty="0"/>
              <a:t>10</a:t>
            </a:r>
            <a:r>
              <a:rPr lang="zh-CN" altLang="en-US" sz="1800" dirty="0"/>
              <a:t>，如</a:t>
            </a:r>
            <a:r>
              <a:rPr lang="zh-CN" altLang="en-US" sz="1800" dirty="0" smtClean="0"/>
              <a:t>图所</a:t>
            </a:r>
            <a:r>
              <a:rPr lang="zh-CN" altLang="en-US" sz="1800" dirty="0"/>
              <a:t>示</a:t>
            </a:r>
            <a:r>
              <a:rPr lang="zh-CN" altLang="en-US" sz="1800" dirty="0" smtClean="0"/>
              <a:t>。</a:t>
            </a: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  <a:p>
            <a:pPr marL="0" indent="0">
              <a:buNone/>
            </a:pPr>
            <a:endParaRPr lang="zh-CN" altLang="zh-CN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kern="0" noProof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变量与内存管理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817" y="1611870"/>
            <a:ext cx="527367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图片 11"/>
          <p:cNvPicPr/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383" y="4725144"/>
            <a:ext cx="3552825" cy="1209675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="" xmlns:p14="http://schemas.microsoft.com/office/powerpoint/2010/main" val="21894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19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241300" y="765175"/>
            <a:ext cx="8902700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zh-CN" sz="1800" dirty="0"/>
              <a:t>第10行：解释器执行代码y=30时，同过程3，如</a:t>
            </a:r>
            <a:r>
              <a:rPr lang="zh-TW" altLang="zh-CN" sz="1800" dirty="0" smtClean="0"/>
              <a:t>图所</a:t>
            </a:r>
            <a:r>
              <a:rPr lang="zh-TW" altLang="zh-CN" sz="1800" dirty="0"/>
              <a:t>示</a:t>
            </a:r>
            <a:r>
              <a:rPr lang="zh-TW" altLang="zh-CN" sz="1800" dirty="0" smtClean="0"/>
              <a:t>。</a:t>
            </a:r>
            <a:endParaRPr lang="en-US" altLang="zh-TW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r>
              <a:rPr lang="zh-TW" altLang="zh-CN" sz="1800" dirty="0"/>
              <a:t>那么，问题来了，整型数据对象20去哪了？这就说到垃圾回收机制：Python解释器会每隔很短的时间内扫描一下内存中的数据，对于那些没有变量引用的，直接当作垃圾清除掉。此例中，当变量y存储的内存地址由0011换成0111后，整个内存不再有变量引用数据20，所以20就被解释器的垃圾回收机制从内存中清除了。</a:t>
            </a:r>
            <a:endParaRPr lang="zh-CN" altLang="zh-CN" sz="1800" dirty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kern="0" noProof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变量与内存管理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487" y="2795587"/>
            <a:ext cx="3629025" cy="1266825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="" xmlns:p14="http://schemas.microsoft.com/office/powerpoint/2010/main" val="21894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20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241300" y="765175"/>
            <a:ext cx="8902700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zh-CN" sz="1800" dirty="0"/>
              <a:t>而如果要将10清除掉呢？因为10由变量x作为引用，所以清空x的内存空间，不再引用10即可，具体语法由del实现</a:t>
            </a:r>
            <a:r>
              <a:rPr lang="zh-TW" altLang="zh-CN" sz="1800" dirty="0" smtClean="0"/>
              <a:t>：</a:t>
            </a:r>
            <a:endParaRPr lang="en-US" altLang="zh-TW" sz="1800" dirty="0" smtClean="0"/>
          </a:p>
          <a:p>
            <a:pPr marL="0" indent="0">
              <a:buNone/>
            </a:pPr>
            <a:endParaRPr lang="en-US" altLang="zh-TW" sz="1800" dirty="0"/>
          </a:p>
          <a:p>
            <a:pPr marL="0" indent="0">
              <a:buNone/>
            </a:pPr>
            <a:endParaRPr lang="en-US" altLang="zh-TW" sz="1800" dirty="0" smtClean="0"/>
          </a:p>
          <a:p>
            <a:pPr marL="0" indent="0">
              <a:buNone/>
            </a:pPr>
            <a:r>
              <a:rPr lang="zh-TW" altLang="zh-CN" sz="1800" dirty="0"/>
              <a:t>当然，此时再打印10，直接抛错，因为x的空间没有任何内存地址，找不到任何值。</a:t>
            </a:r>
            <a:endParaRPr lang="zh-CN" altLang="zh-CN" sz="1800" dirty="0"/>
          </a:p>
          <a:p>
            <a:pPr marL="0" indent="0">
              <a:buNone/>
            </a:pPr>
            <a:endParaRPr lang="en-US" altLang="zh-TW" sz="1800" dirty="0" smtClean="0"/>
          </a:p>
          <a:p>
            <a:pPr marL="0" indent="0">
              <a:buNone/>
            </a:pPr>
            <a:endParaRPr lang="zh-CN" altLang="zh-CN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kern="0" noProof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变量与内存管理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163" y="2943225"/>
            <a:ext cx="527367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621" y="1624720"/>
            <a:ext cx="5273675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894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21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0" y="765175"/>
            <a:ext cx="8928100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1800" dirty="0" smtClean="0"/>
              <a:t>Python</a:t>
            </a:r>
            <a:r>
              <a:rPr lang="zh-CN" altLang="en-US" sz="1800" dirty="0" smtClean="0"/>
              <a:t>中的</a:t>
            </a:r>
            <a:r>
              <a:rPr lang="en-US" altLang="zh-CN" sz="1800" dirty="0" smtClean="0"/>
              <a:t>print</a:t>
            </a:r>
            <a:r>
              <a:rPr lang="zh-CN" altLang="en-US" sz="1800" dirty="0" smtClean="0"/>
              <a:t>函数式向我们展示输出内容，那我们如何向程序输入内容呢？这种需求，通过另一个函数</a:t>
            </a:r>
            <a:r>
              <a:rPr lang="en-US" altLang="zh-CN" sz="1800" dirty="0" smtClean="0"/>
              <a:t>input</a:t>
            </a:r>
            <a:r>
              <a:rPr lang="zh-CN" altLang="en-US" sz="1800" dirty="0" smtClean="0"/>
              <a:t>来实现。</a:t>
            </a: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r>
              <a:rPr lang="zh-TW" altLang="zh-CN" sz="1800" dirty="0"/>
              <a:t>可以看到，程序好像卡着了，其实是程序并没有结束，而是input函数在执行，程序被阻塞，等待我们输入一个值，回车确认之后，输入的值被username变量接受，然后print函数打印出来，我们来改动一下程序，使之更友好一些</a:t>
            </a:r>
            <a:r>
              <a:rPr lang="zh-TW" altLang="zh-CN" sz="1800" dirty="0" smtClean="0"/>
              <a:t>：</a:t>
            </a:r>
            <a:endParaRPr lang="en-US" altLang="zh-TW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r>
              <a:rPr lang="zh-TW" altLang="zh-CN" sz="1800" dirty="0"/>
              <a:t>注意：input函数返回的是字符串，也就是说变量的类型是字符串类型,比如。</a:t>
            </a:r>
            <a:endParaRPr lang="zh-CN" altLang="zh-CN" sz="1800" dirty="0"/>
          </a:p>
          <a:p>
            <a:pPr marL="0" indent="0">
              <a:buNone/>
            </a:pPr>
            <a:endParaRPr lang="zh-CN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输入输出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669" y="1557486"/>
            <a:ext cx="5273675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424" y="3068960"/>
            <a:ext cx="5273675" cy="136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5085184"/>
            <a:ext cx="527367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532717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22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0" y="765175"/>
            <a:ext cx="8928100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1800" dirty="0"/>
              <a:t>提示：</a:t>
            </a:r>
            <a:r>
              <a:rPr lang="en-US" altLang="zh-CN" sz="1800" dirty="0"/>
              <a:t>type</a:t>
            </a:r>
            <a:r>
              <a:rPr lang="zh-CN" altLang="en-US" sz="1800" dirty="0"/>
              <a:t>为</a:t>
            </a:r>
            <a:r>
              <a:rPr lang="en-US" altLang="zh-CN" sz="1800" dirty="0"/>
              <a:t>Python</a:t>
            </a:r>
            <a:r>
              <a:rPr lang="zh-CN" altLang="en-US" sz="1800" dirty="0"/>
              <a:t>的内置函数，功能是打印某个变量的数据类型。其中，</a:t>
            </a:r>
            <a:r>
              <a:rPr lang="en-US" altLang="zh-CN" sz="1800" dirty="0" err="1"/>
              <a:t>str</a:t>
            </a:r>
            <a:r>
              <a:rPr lang="zh-CN" altLang="en-US" sz="1800" dirty="0"/>
              <a:t>在</a:t>
            </a:r>
            <a:r>
              <a:rPr lang="en-US" altLang="zh-CN" sz="1800" dirty="0"/>
              <a:t>Python</a:t>
            </a:r>
            <a:r>
              <a:rPr lang="zh-CN" altLang="en-US" sz="1800" dirty="0"/>
              <a:t>中代表字符串，注意，字符串不能用来进行数字计算</a:t>
            </a:r>
            <a:r>
              <a:rPr lang="zh-CN" altLang="en-US" sz="1800" dirty="0" smtClean="0"/>
              <a:t>。</a:t>
            </a: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r>
              <a:rPr lang="zh-TW" altLang="zh-CN" sz="1800" dirty="0"/>
              <a:t>想要计算，必须将字符串类型的数字转换为数字类型才能计算，用到int函数：</a:t>
            </a:r>
            <a:endParaRPr lang="zh-CN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r>
              <a:rPr lang="zh-TW" altLang="zh-CN" sz="1800" dirty="0"/>
              <a:t>print函数能接受多个字符串，字符串之间以逗号为分隔符，在打印时会依次打印每个字符串，遇到一个逗号，则打印一个空格：</a:t>
            </a:r>
            <a:endParaRPr lang="zh-CN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r>
              <a:rPr lang="zh-TW" altLang="zh-CN" sz="1800" dirty="0"/>
              <a:t>让我们再次对程序进行优化输入用户名oldboy和111：</a:t>
            </a:r>
            <a:endParaRPr lang="zh-CN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输入输出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603" y="1485856"/>
            <a:ext cx="527367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603" y="2780928"/>
            <a:ext cx="5273675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603" y="4005064"/>
            <a:ext cx="5273675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604" y="5013176"/>
            <a:ext cx="5273675" cy="136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3277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23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0" y="765175"/>
            <a:ext cx="8928100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1800" dirty="0"/>
              <a:t>上面的程序是不是更加友好了，是的，我们在不知不觉间又学到了一个新的知识点，格式化输出与占位符，顾名思义，格式化输出就是按照某种固定的格式进行字符串输出，而占位符呢，就是先固定一个字符串格式，涉及到这个变化的内容，用</a:t>
            </a:r>
            <a:r>
              <a:rPr lang="en-US" altLang="zh-CN" sz="1800" dirty="0"/>
              <a:t>%s</a:t>
            </a:r>
            <a:r>
              <a:rPr lang="zh-CN" altLang="en-US" sz="1800" dirty="0"/>
              <a:t>占住位置，字符串后面跟一个</a:t>
            </a:r>
            <a:r>
              <a:rPr lang="en-US" altLang="zh-CN" sz="1800" dirty="0"/>
              <a:t>%()</a:t>
            </a:r>
            <a:r>
              <a:rPr lang="zh-CN" altLang="en-US" sz="1800" dirty="0"/>
              <a:t>，括号内，按照顺序，依次存放对应的变量值，如果之后一个占位符，则不用括号，直接跟变量名即可</a:t>
            </a:r>
            <a:r>
              <a:rPr lang="zh-CN" altLang="en-US" sz="1800" dirty="0" smtClean="0"/>
              <a:t>：</a:t>
            </a: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输入输出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2349649"/>
            <a:ext cx="8221636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3277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24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0" y="765175"/>
            <a:ext cx="8928100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1800" dirty="0"/>
              <a:t>大多数的逻辑行都包含表达式，如计算面积就是一个简单的表达式，表达式可以分解为运算符与操作数，运算符是为了完成某个功能，它们由如“</a:t>
            </a:r>
            <a:r>
              <a:rPr lang="en-US" altLang="zh-CN" sz="1800" dirty="0"/>
              <a:t>+”</a:t>
            </a:r>
            <a:r>
              <a:rPr lang="zh-CN" altLang="en-US" sz="1800" dirty="0"/>
              <a:t>、“</a:t>
            </a:r>
            <a:r>
              <a:rPr lang="en-US" altLang="zh-CN" sz="1800" dirty="0"/>
              <a:t>-”</a:t>
            </a:r>
            <a:r>
              <a:rPr lang="zh-CN" altLang="en-US" sz="1800" dirty="0"/>
              <a:t>这样的符号或者其它特定的关键字表示，运算符需要数据来进行计算，这样的数据被称为操作数，在计算面积的示例中，</a:t>
            </a:r>
            <a:r>
              <a:rPr lang="en-US" altLang="zh-CN" sz="1800" dirty="0"/>
              <a:t>3</a:t>
            </a:r>
            <a:r>
              <a:rPr lang="zh-CN" altLang="en-US" sz="1800" dirty="0"/>
              <a:t>和</a:t>
            </a:r>
            <a:r>
              <a:rPr lang="en-US" altLang="zh-CN" sz="1800" dirty="0"/>
              <a:t>4</a:t>
            </a:r>
            <a:r>
              <a:rPr lang="zh-CN" altLang="en-US" sz="1800" dirty="0"/>
              <a:t>为操作数，而</a:t>
            </a:r>
            <a:r>
              <a:rPr lang="en-US" altLang="zh-CN" sz="1800" dirty="0"/>
              <a:t>area</a:t>
            </a:r>
            <a:r>
              <a:rPr lang="zh-CN" altLang="en-US" sz="1800" dirty="0"/>
              <a:t>则称为表达式，如</a:t>
            </a:r>
            <a:r>
              <a:rPr lang="en-US" altLang="zh-CN" sz="1800" dirty="0" smtClean="0"/>
              <a:t>:</a:t>
            </a:r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r>
              <a:rPr lang="zh-CN" altLang="en-US" sz="1800" dirty="0"/>
              <a:t>我们将长和宽通过变量保存起来，然后通过表达式来计算它的面积，计算的结果保存在</a:t>
            </a:r>
            <a:r>
              <a:rPr lang="en-US" altLang="zh-CN" sz="1800" dirty="0"/>
              <a:t>area</a:t>
            </a:r>
            <a:r>
              <a:rPr lang="zh-CN" altLang="en-US" sz="1800" dirty="0"/>
              <a:t>中，通过打印</a:t>
            </a:r>
            <a:r>
              <a:rPr lang="en-US" altLang="zh-CN" sz="1800" dirty="0"/>
              <a:t>area</a:t>
            </a:r>
            <a:r>
              <a:rPr lang="zh-CN" altLang="en-US" sz="1800" dirty="0"/>
              <a:t>输出结果。</a:t>
            </a:r>
          </a:p>
          <a:p>
            <a:pPr marL="0" indent="0">
              <a:buNone/>
            </a:pPr>
            <a:r>
              <a:rPr lang="zh-CN" altLang="en-US" sz="1800" dirty="0"/>
              <a:t>本节我们主要讲解常用的运算符与参与运算的表达式。</a:t>
            </a:r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运算符与表达式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757" y="1994080"/>
            <a:ext cx="5273675" cy="116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3277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25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0" y="765175"/>
            <a:ext cx="8928100" cy="5462588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n"/>
            </a:pPr>
            <a:r>
              <a:rPr lang="en-US" altLang="zh-CN" sz="1800" dirty="0" smtClean="0"/>
              <a:t>Python</a:t>
            </a:r>
            <a:r>
              <a:rPr lang="zh-CN" altLang="en-US" sz="1800" dirty="0" smtClean="0"/>
              <a:t>中常用的操作运算符</a:t>
            </a:r>
            <a:endParaRPr lang="en-US" altLang="zh-CN" sz="1800" dirty="0" smtClean="0"/>
          </a:p>
          <a:p>
            <a:r>
              <a:rPr lang="zh-CN" altLang="en-US" sz="1800" dirty="0" smtClean="0"/>
              <a:t>算数运算符</a:t>
            </a:r>
            <a:endParaRPr lang="en-US" altLang="zh-CN" sz="1800" dirty="0" smtClean="0"/>
          </a:p>
          <a:p>
            <a:r>
              <a:rPr lang="zh-CN" altLang="en-US" sz="1800" dirty="0" smtClean="0"/>
              <a:t>比较运算符</a:t>
            </a:r>
            <a:endParaRPr lang="en-US" altLang="zh-CN" sz="1800" dirty="0" smtClean="0"/>
          </a:p>
          <a:p>
            <a:r>
              <a:rPr lang="zh-CN" altLang="en-US" sz="1800" dirty="0" smtClean="0"/>
              <a:t>赋值运算符</a:t>
            </a:r>
            <a:endParaRPr lang="en-US" altLang="zh-CN" sz="1800" dirty="0" smtClean="0"/>
          </a:p>
          <a:p>
            <a:r>
              <a:rPr lang="zh-CN" altLang="en-US" sz="1800" dirty="0" smtClean="0"/>
              <a:t>逻辑运算符</a:t>
            </a:r>
            <a:endParaRPr lang="en-US" altLang="zh-CN" sz="1800" dirty="0" smtClean="0"/>
          </a:p>
          <a:p>
            <a:r>
              <a:rPr lang="zh-CN" altLang="en-US" sz="1800" dirty="0" smtClean="0"/>
              <a:t>成员运算符</a:t>
            </a:r>
            <a:endParaRPr lang="en-US" altLang="zh-CN" sz="1800" dirty="0" smtClean="0"/>
          </a:p>
          <a:p>
            <a:r>
              <a:rPr lang="zh-CN" altLang="en-US" sz="1800" dirty="0" smtClean="0"/>
              <a:t>身份运算符</a:t>
            </a:r>
            <a:endParaRPr lang="en-US" altLang="zh-CN" sz="1800" dirty="0" smtClean="0"/>
          </a:p>
          <a:p>
            <a:r>
              <a:rPr lang="zh-CN" altLang="en-US" sz="1800" dirty="0" smtClean="0"/>
              <a:t>位运算符</a:t>
            </a: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运算符与表达式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133335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26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0" y="765175"/>
            <a:ext cx="8928100" cy="5462588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zh-TW" altLang="zh-CN" sz="1800" dirty="0">
                <a:latin typeface="Calibri" pitchFamily="34" charset="0"/>
                <a:ea typeface="宋体" pitchFamily="2" charset="-122"/>
                <a:cs typeface="Times New Roman" pitchFamily="18" charset="0"/>
              </a:rPr>
              <a:t>算数运算符和我们数学上计算的符号使用是一致的，</a:t>
            </a:r>
            <a:r>
              <a:rPr lang="zh-CN" altLang="zh-TW" sz="1800" dirty="0">
                <a:latin typeface="Calibri" pitchFamily="34" charset="0"/>
                <a:ea typeface="宋体" pitchFamily="2" charset="-122"/>
                <a:cs typeface="Times New Roman" pitchFamily="18" charset="0"/>
              </a:rPr>
              <a:t>Python</a:t>
            </a:r>
            <a:r>
              <a:rPr lang="zh-TW" altLang="zh-CN" sz="1800" dirty="0">
                <a:latin typeface="Calibri" pitchFamily="34" charset="0"/>
                <a:ea typeface="宋体" pitchFamily="2" charset="-122"/>
                <a:cs typeface="Times New Roman" pitchFamily="18" charset="0"/>
              </a:rPr>
              <a:t>支持的算数</a:t>
            </a:r>
            <a:r>
              <a:rPr lang="zh-TW" altLang="zh-CN" sz="1800" dirty="0" smtClean="0">
                <a:latin typeface="Calibri" pitchFamily="34" charset="0"/>
                <a:ea typeface="宋体" pitchFamily="2" charset="-122"/>
                <a:cs typeface="Times New Roman" pitchFamily="18" charset="0"/>
              </a:rPr>
              <a:t>运算符</a:t>
            </a:r>
            <a:r>
              <a:rPr lang="zh-CN" altLang="en-US" sz="1800" dirty="0" smtClean="0">
                <a:latin typeface="Calibri" pitchFamily="34" charset="0"/>
                <a:ea typeface="宋体" pitchFamily="2" charset="-122"/>
                <a:cs typeface="Times New Roman" pitchFamily="18" charset="0"/>
              </a:rPr>
              <a:t>。</a:t>
            </a:r>
            <a:endParaRPr lang="zh-TW" altLang="zh-CN" sz="28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r>
              <a:rPr lang="zh-CN" altLang="zh-CN" sz="1800" dirty="0"/>
              <a:t>示例：</a:t>
            </a:r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运算符与表达式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04827889"/>
              </p:ext>
            </p:extLst>
          </p:nvPr>
        </p:nvGraphicFramePr>
        <p:xfrm>
          <a:off x="133752" y="1239318"/>
          <a:ext cx="5762907" cy="1463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31940"/>
                <a:gridCol w="4730967"/>
              </a:tblGrid>
              <a:tr h="0">
                <a:tc>
                  <a:txBody>
                    <a:bodyPr/>
                    <a:lstStyle/>
                    <a:p>
                      <a:pPr marL="127000" indent="306070" algn="l"/>
                      <a:r>
                        <a:rPr lang="zh-CN" sz="1200" kern="100" dirty="0">
                          <a:effectLst/>
                        </a:rPr>
                        <a:t>运算符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 algn="l"/>
                      <a:r>
                        <a:rPr lang="zh-CN" sz="1200" kern="100" dirty="0">
                          <a:effectLst/>
                        </a:rPr>
                        <a:t>说明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27000" indent="306070" algn="l"/>
                      <a:r>
                        <a:rPr lang="zh-TW" sz="1200" kern="100" dirty="0">
                          <a:effectLst/>
                        </a:rPr>
                        <a:t>+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 algn="l"/>
                      <a:r>
                        <a:rPr lang="zh-TW" sz="1200" kern="100">
                          <a:effectLst/>
                        </a:rPr>
                        <a:t>加，两数相加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27000" indent="306070" algn="l"/>
                      <a:r>
                        <a:rPr lang="zh-TW" sz="1200" kern="100">
                          <a:effectLst/>
                        </a:rPr>
                        <a:t>-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 algn="l"/>
                      <a:r>
                        <a:rPr lang="zh-TW" sz="1200" kern="100" dirty="0">
                          <a:effectLst/>
                        </a:rPr>
                        <a:t>减，得到负数或者一个数减去另一个数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27000" indent="306070" algn="l"/>
                      <a:r>
                        <a:rPr lang="zh-TW" sz="1200" kern="100">
                          <a:effectLst/>
                        </a:rPr>
                        <a:t>*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 algn="l"/>
                      <a:r>
                        <a:rPr lang="zh-TW" sz="1200" kern="100" dirty="0">
                          <a:effectLst/>
                        </a:rPr>
                        <a:t>乘</a:t>
                      </a:r>
                      <a:r>
                        <a:rPr lang="zh-CN" sz="1200" kern="100" dirty="0">
                          <a:effectLst/>
                        </a:rPr>
                        <a:t>，</a:t>
                      </a:r>
                      <a:r>
                        <a:rPr lang="zh-TW" sz="1200" kern="100" dirty="0">
                          <a:effectLst/>
                        </a:rPr>
                        <a:t>两数相乘或者返回一个被重复若干次的字符串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27000" indent="306070" algn="l"/>
                      <a:r>
                        <a:rPr lang="zh-TW" sz="1200" kern="100">
                          <a:effectLst/>
                        </a:rPr>
                        <a:t>/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 algn="l"/>
                      <a:r>
                        <a:rPr lang="zh-TW" sz="1200" kern="100">
                          <a:effectLst/>
                        </a:rPr>
                        <a:t>除，两个数相除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27000" indent="306070" algn="l"/>
                      <a:r>
                        <a:rPr lang="zh-TW" sz="1200" kern="100">
                          <a:effectLst/>
                        </a:rPr>
                        <a:t>//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 algn="l"/>
                      <a:r>
                        <a:rPr lang="zh-TW" sz="1200" kern="100">
                          <a:effectLst/>
                        </a:rPr>
                        <a:t>取整除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27000" indent="306070" algn="l"/>
                      <a:r>
                        <a:rPr lang="zh-TW" sz="1200" kern="100">
                          <a:effectLst/>
                        </a:rPr>
                        <a:t>%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 algn="l"/>
                      <a:r>
                        <a:rPr lang="zh-TW" sz="1200" kern="100">
                          <a:effectLst/>
                        </a:rPr>
                        <a:t>取模，返回除法的余数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27000" indent="306070" algn="l"/>
                      <a:r>
                        <a:rPr lang="zh-TW" sz="1200" kern="100">
                          <a:effectLst/>
                        </a:rPr>
                        <a:t>**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 algn="l"/>
                      <a:r>
                        <a:rPr lang="zh-TW" sz="1200" kern="100" dirty="0">
                          <a:effectLst/>
                        </a:rPr>
                        <a:t>幂，返回x的y次方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44161" y="2140786"/>
            <a:ext cx="49244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04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669" y="3140968"/>
            <a:ext cx="5273675" cy="295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64884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27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0" y="765175"/>
            <a:ext cx="8928100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zh-CN" sz="1800" dirty="0"/>
              <a:t>比较运算符通常用来比较两个变量的</a:t>
            </a:r>
            <a:r>
              <a:rPr lang="zh-TW" altLang="zh-CN" sz="1800" dirty="0" smtClean="0"/>
              <a:t>关系</a:t>
            </a:r>
            <a:r>
              <a:rPr lang="zh-CN" altLang="en-US" sz="1800" dirty="0" smtClean="0"/>
              <a:t>。</a:t>
            </a: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r>
              <a:rPr lang="zh-CN" altLang="zh-CN" sz="1800" dirty="0"/>
              <a:t>示例：</a:t>
            </a:r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运算符与表达式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4715876"/>
              </p:ext>
            </p:extLst>
          </p:nvPr>
        </p:nvGraphicFramePr>
        <p:xfrm>
          <a:off x="157173" y="1204744"/>
          <a:ext cx="6306135" cy="1280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9214"/>
                <a:gridCol w="5176921"/>
              </a:tblGrid>
              <a:tr h="0">
                <a:tc>
                  <a:txBody>
                    <a:bodyPr/>
                    <a:lstStyle/>
                    <a:p>
                      <a:pPr marL="127000" indent="306070"/>
                      <a:r>
                        <a:rPr lang="zh-CN" sz="1200" kern="100">
                          <a:effectLst/>
                        </a:rPr>
                        <a:t>运算符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/>
                      <a:r>
                        <a:rPr lang="zh-CN" sz="1200" kern="100">
                          <a:effectLst/>
                        </a:rPr>
                        <a:t>说明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==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等于，比较两个对象是否相等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!=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不等于，比较两个数是否不相等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&gt; 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大于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&lt; 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小于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&gt;=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大于等于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&lt;=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 dirty="0">
                          <a:effectLst/>
                        </a:rPr>
                        <a:t>小于等于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757" y="3212976"/>
            <a:ext cx="5273675" cy="255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64884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28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0" y="765175"/>
            <a:ext cx="8928100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zh-CN" sz="1800" dirty="0"/>
              <a:t>前文中所讲赋值操作，如x = 3，即将一个整形数字3赋值给变量x,其中“=”就是赋值运算符，另外，Python中还有其他的赋值</a:t>
            </a:r>
            <a:r>
              <a:rPr lang="zh-TW" altLang="zh-CN" sz="1800" dirty="0" smtClean="0"/>
              <a:t>运算符</a:t>
            </a:r>
            <a:r>
              <a:rPr lang="zh-CN" altLang="en-US" sz="1800" dirty="0" smtClean="0"/>
              <a:t>。</a:t>
            </a: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r>
              <a:rPr lang="zh-CN" altLang="zh-CN" sz="1800" dirty="0"/>
              <a:t>示例：</a:t>
            </a:r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运算符与表达式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57779479"/>
              </p:ext>
            </p:extLst>
          </p:nvPr>
        </p:nvGraphicFramePr>
        <p:xfrm>
          <a:off x="136084" y="1484784"/>
          <a:ext cx="3211780" cy="16459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2465"/>
                <a:gridCol w="2069315"/>
              </a:tblGrid>
              <a:tr h="0">
                <a:tc>
                  <a:txBody>
                    <a:bodyPr/>
                    <a:lstStyle/>
                    <a:p>
                      <a:pPr marL="127000" indent="306070"/>
                      <a:r>
                        <a:rPr lang="zh-CN" sz="1200" kern="100" dirty="0">
                          <a:effectLst/>
                        </a:rPr>
                        <a:t>运算符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/>
                      <a:r>
                        <a:rPr lang="zh-CN" sz="1200" kern="100" dirty="0">
                          <a:effectLst/>
                        </a:rPr>
                        <a:t>说明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=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简单的赋值运算符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+=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 dirty="0">
                          <a:effectLst/>
                        </a:rPr>
                        <a:t>加法赋值运算符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-=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减法赋值运算符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 dirty="0">
                          <a:effectLst/>
                        </a:rPr>
                        <a:t>*=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乘法赋值运算符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/=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 dirty="0">
                          <a:effectLst/>
                        </a:rPr>
                        <a:t>除法赋值运算符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%=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取模赋值运算符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**=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幂赋值运算符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//=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 dirty="0">
                          <a:effectLst/>
                        </a:rPr>
                        <a:t>取整除赋值运算符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447117"/>
            <a:ext cx="4968000" cy="5020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64884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29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0" y="765175"/>
            <a:ext cx="8928100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zh-CN" sz="1800" dirty="0"/>
              <a:t>当下一节学完流程控制语句之后，经常会在程序中通过判断某个条件是否成立，而执行相应的代码块：</a:t>
            </a:r>
            <a:endParaRPr lang="zh-CN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r>
              <a:rPr lang="zh-TW" altLang="zh-CN" sz="1800" dirty="0"/>
              <a:t>但实际运用中，需要判断的条件为多个，比如用户登录验证，要同时验证用户名和密码都正确的情况下才能登录，这时候就要搭配上逻辑运算符</a:t>
            </a:r>
            <a:r>
              <a:rPr lang="zh-TW" altLang="zh-CN" sz="1800" dirty="0" smtClean="0"/>
              <a:t>了。</a:t>
            </a:r>
            <a:endParaRPr lang="en-US" altLang="zh-TW" sz="1800" dirty="0" smtClean="0"/>
          </a:p>
          <a:p>
            <a:pPr marL="0" indent="0">
              <a:buNone/>
            </a:pPr>
            <a:endParaRPr lang="zh-CN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r>
              <a:rPr lang="zh-CN" altLang="zh-CN" sz="1800" dirty="0"/>
              <a:t>示例：</a:t>
            </a:r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运算符与表达式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706" y="1485856"/>
            <a:ext cx="527367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85891557"/>
              </p:ext>
            </p:extLst>
          </p:nvPr>
        </p:nvGraphicFramePr>
        <p:xfrm>
          <a:off x="168642" y="3068960"/>
          <a:ext cx="5411470" cy="1097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59180"/>
                <a:gridCol w="4352290"/>
              </a:tblGrid>
              <a:tr h="0">
                <a:tc>
                  <a:txBody>
                    <a:bodyPr/>
                    <a:lstStyle/>
                    <a:p>
                      <a:pPr marL="127000" indent="306070"/>
                      <a:r>
                        <a:rPr lang="zh-CN" sz="1200" kern="100" dirty="0">
                          <a:effectLst/>
                        </a:rPr>
                        <a:t>运算符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/>
                      <a:r>
                        <a:rPr lang="zh-CN" sz="1200" kern="100">
                          <a:effectLst/>
                        </a:rPr>
                        <a:t>说明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and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 dirty="0">
                          <a:effectLst/>
                        </a:rPr>
                        <a:t>逻辑与，只当两个条件同时成立才返回True,否则返回False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 dirty="0">
                          <a:effectLst/>
                        </a:rPr>
                        <a:t>or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逻辑或，两个条件只要有一个成立就返回True，否则返回False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not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 dirty="0">
                          <a:effectLst/>
                        </a:rPr>
                        <a:t>not真为假，not假为真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49" y="4725144"/>
            <a:ext cx="5273675" cy="136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64884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30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0" y="765175"/>
            <a:ext cx="8928100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zh-CN" sz="1800" dirty="0"/>
              <a:t>判断某个数据在某个序列内就需要用到成员</a:t>
            </a:r>
            <a:r>
              <a:rPr lang="zh-TW" altLang="zh-CN" sz="1800" dirty="0" smtClean="0"/>
              <a:t>运算符。</a:t>
            </a:r>
            <a:endParaRPr lang="en-US" altLang="zh-TW" sz="1800" dirty="0" smtClean="0"/>
          </a:p>
          <a:p>
            <a:pPr marL="0" indent="0">
              <a:buNone/>
            </a:pPr>
            <a:endParaRPr lang="zh-CN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r>
              <a:rPr lang="zh-CN" altLang="zh-CN" sz="1800" dirty="0" smtClean="0"/>
              <a:t>示例</a:t>
            </a:r>
            <a:r>
              <a:rPr lang="zh-CN" altLang="zh-CN" sz="1800" dirty="0"/>
              <a:t>：</a:t>
            </a:r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运算符与表达式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4068071"/>
              </p:ext>
            </p:extLst>
          </p:nvPr>
        </p:nvGraphicFramePr>
        <p:xfrm>
          <a:off x="210081" y="1196752"/>
          <a:ext cx="6090111" cy="548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0531"/>
                <a:gridCol w="4999580"/>
              </a:tblGrid>
              <a:tr h="0">
                <a:tc>
                  <a:txBody>
                    <a:bodyPr/>
                    <a:lstStyle/>
                    <a:p>
                      <a:pPr marL="127000" indent="306070"/>
                      <a:r>
                        <a:rPr lang="zh-CN" sz="1200" kern="100" dirty="0">
                          <a:effectLst/>
                        </a:rPr>
                        <a:t>运算符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/>
                      <a:r>
                        <a:rPr lang="zh-CN" sz="1200" kern="100">
                          <a:effectLst/>
                        </a:rPr>
                        <a:t>说明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in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如果在指定的序列找到值则返回True，否则返回False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not in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 dirty="0">
                          <a:effectLst/>
                        </a:rPr>
                        <a:t>如果在指定的序列内没找到值返回True，否则返回False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657" y="2708920"/>
            <a:ext cx="527367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64884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31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0" y="765175"/>
            <a:ext cx="8928100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zh-CN" sz="1800" dirty="0"/>
              <a:t>身份运算符用于比较两个对象的</a:t>
            </a:r>
            <a:r>
              <a:rPr lang="zh-TW" altLang="zh-CN" sz="1800" dirty="0" smtClean="0"/>
              <a:t>存储单元</a:t>
            </a:r>
            <a:r>
              <a:rPr lang="zh-CN" altLang="en-US" sz="1800" dirty="0" smtClean="0"/>
              <a:t>。</a:t>
            </a: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r>
              <a:rPr lang="zh-CN" altLang="zh-CN" sz="1800" dirty="0"/>
              <a:t>示例：</a:t>
            </a:r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运算符与表达式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38279123"/>
              </p:ext>
            </p:extLst>
          </p:nvPr>
        </p:nvGraphicFramePr>
        <p:xfrm>
          <a:off x="133752" y="1245792"/>
          <a:ext cx="5411470" cy="731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9010"/>
                <a:gridCol w="4442460"/>
              </a:tblGrid>
              <a:tr h="0">
                <a:tc>
                  <a:txBody>
                    <a:bodyPr/>
                    <a:lstStyle/>
                    <a:p>
                      <a:pPr marL="127000" indent="306070"/>
                      <a:r>
                        <a:rPr lang="zh-CN" sz="1200" kern="100">
                          <a:effectLst/>
                        </a:rPr>
                        <a:t>运算符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/>
                      <a:r>
                        <a:rPr lang="zh-CN" sz="1200" kern="100">
                          <a:effectLst/>
                        </a:rPr>
                        <a:t>说明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is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is是判断两个变量是否引用一个对象，是则返回True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is not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 dirty="0">
                          <a:effectLst/>
                        </a:rPr>
                        <a:t>is not是判断两个变量是否引用一个对象，是则返回False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669" y="2996952"/>
            <a:ext cx="5273675" cy="1960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64884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32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0" y="765175"/>
            <a:ext cx="8928100" cy="5462588"/>
          </a:xfrm>
        </p:spPr>
        <p:txBody>
          <a:bodyPr>
            <a:noAutofit/>
          </a:bodyPr>
          <a:lstStyle/>
          <a:p>
            <a:r>
              <a:rPr lang="zh-TW" altLang="zh-CN" sz="1800" dirty="0"/>
              <a:t>按位运算符是把数字看作二进制来进行计算的，Python中的按位运算规则</a:t>
            </a:r>
            <a:r>
              <a:rPr lang="zh-TW" altLang="zh-CN" sz="1800" dirty="0" smtClean="0"/>
              <a:t>如</a:t>
            </a:r>
            <a:r>
              <a:rPr lang="zh-CN" altLang="en-US" sz="1800" dirty="0" smtClean="0"/>
              <a:t>下表所示。</a:t>
            </a:r>
            <a:endParaRPr lang="en-US" altLang="zh-CN" sz="1800" dirty="0" smtClean="0"/>
          </a:p>
          <a:p>
            <a:endParaRPr lang="en-US" altLang="zh-CN" sz="1800" dirty="0" smtClean="0"/>
          </a:p>
          <a:p>
            <a:endParaRPr lang="zh-CN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r>
              <a:rPr lang="zh-TW" altLang="zh-CN" sz="1800" dirty="0"/>
              <a:t>示例：</a:t>
            </a:r>
            <a:endParaRPr lang="zh-CN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运算符与表达式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09604266"/>
              </p:ext>
            </p:extLst>
          </p:nvPr>
        </p:nvGraphicFramePr>
        <p:xfrm>
          <a:off x="159698" y="1484784"/>
          <a:ext cx="8984302" cy="1463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8783"/>
                <a:gridCol w="7375519"/>
              </a:tblGrid>
              <a:tr h="180000">
                <a:tc>
                  <a:txBody>
                    <a:bodyPr/>
                    <a:lstStyle/>
                    <a:p>
                      <a:pPr marL="127000" indent="306070"/>
                      <a:r>
                        <a:rPr lang="zh-CN" sz="1200" kern="100" dirty="0">
                          <a:effectLst/>
                        </a:rPr>
                        <a:t>运算符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27000" indent="306070"/>
                      <a:r>
                        <a:rPr lang="zh-CN" sz="1200" kern="100" dirty="0">
                          <a:effectLst/>
                        </a:rPr>
                        <a:t>说明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180000"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 dirty="0">
                          <a:effectLst/>
                        </a:rPr>
                        <a:t>&amp;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27000" lvl="0" indent="306070" algn="l"/>
                      <a:r>
                        <a:rPr lang="zh-TW" sz="1200" kern="100" dirty="0">
                          <a:effectLst/>
                        </a:rPr>
                        <a:t>按位运算符，参与运算的两个值，如果相应位都为1，则该位的结果为1，否则为0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80000"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^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 dirty="0">
                          <a:effectLst/>
                        </a:rPr>
                        <a:t>按位异或运算符，当两个对应的二进位相异时，结果为1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180000"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~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 dirty="0">
                          <a:effectLst/>
                        </a:rPr>
                        <a:t>按位取反运算符，对数据的每个二进制位取反，即把1变为0，把0变为1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180000"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|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按位或运算，只要对应两个二进制位有一个为1时，结果就为1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60000"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&lt;&lt; 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 dirty="0">
                          <a:effectLst/>
                        </a:rPr>
                        <a:t>左移动运算符：运算数的各二进位全部左移若干位，由 &lt;&lt; 右边的数字指定了移动的位数，高位丢弃，低位补0。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180000"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>
                          <a:effectLst/>
                        </a:rPr>
                        <a:t>&gt;&gt; 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27000" indent="306070"/>
                      <a:r>
                        <a:rPr lang="zh-TW" sz="1200" kern="100" dirty="0">
                          <a:effectLst/>
                        </a:rPr>
                        <a:t>右移动运算符：把"&gt;&gt;"左边的运算数的各二进位全部右移若干位，&gt;&gt; 右边的数字指定了移动的位数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117723"/>
            <a:ext cx="4104000" cy="3376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64884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33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0" y="765175"/>
            <a:ext cx="8928100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zh-CN" sz="1800" dirty="0"/>
              <a:t>那么，这么多运算符在参与运算时，谁先参与计算？谁后计算？比如数学运算中先算乘除，后算加减一样，Python中也有规则，称之为运算符的优先级。下</a:t>
            </a:r>
            <a:r>
              <a:rPr lang="zh-TW" altLang="zh-CN" sz="1800" dirty="0" smtClean="0"/>
              <a:t>图列</a:t>
            </a:r>
            <a:r>
              <a:rPr lang="zh-TW" altLang="zh-CN" sz="1800" dirty="0"/>
              <a:t>出了从低到高的优先级的运算符。</a:t>
            </a:r>
            <a:endParaRPr lang="zh-CN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运算符与表达式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31" y="1772815"/>
            <a:ext cx="8856000" cy="4194915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="" xmlns:p14="http://schemas.microsoft.com/office/powerpoint/2010/main" val="864884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34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0" y="765175"/>
            <a:ext cx="8928100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1800" dirty="0"/>
              <a:t>Python</a:t>
            </a:r>
            <a:r>
              <a:rPr lang="zh-CN" altLang="en-US" sz="1800" dirty="0"/>
              <a:t>语言指定任何非</a:t>
            </a:r>
            <a:r>
              <a:rPr lang="en-US" altLang="zh-CN" sz="1800" dirty="0"/>
              <a:t>0</a:t>
            </a:r>
            <a:r>
              <a:rPr lang="zh-CN" altLang="en-US" sz="1800" dirty="0"/>
              <a:t>和非空</a:t>
            </a:r>
            <a:r>
              <a:rPr lang="en-US" altLang="zh-CN" sz="1800" dirty="0"/>
              <a:t>(None)</a:t>
            </a:r>
            <a:r>
              <a:rPr lang="zh-CN" altLang="en-US" sz="1800" dirty="0"/>
              <a:t>值为</a:t>
            </a:r>
            <a:r>
              <a:rPr lang="en-US" altLang="zh-CN" sz="1800" dirty="0"/>
              <a:t>true</a:t>
            </a:r>
            <a:r>
              <a:rPr lang="zh-CN" altLang="en-US" sz="1800" dirty="0"/>
              <a:t>，</a:t>
            </a:r>
            <a:r>
              <a:rPr lang="en-US" altLang="zh-CN" sz="1800" dirty="0"/>
              <a:t>0</a:t>
            </a:r>
            <a:r>
              <a:rPr lang="zh-CN" altLang="en-US" sz="1800" dirty="0"/>
              <a:t>或</a:t>
            </a:r>
            <a:r>
              <a:rPr lang="en-US" altLang="zh-CN" sz="1800" dirty="0"/>
              <a:t>None</a:t>
            </a:r>
            <a:r>
              <a:rPr lang="zh-CN" altLang="en-US" sz="1800" dirty="0"/>
              <a:t>为</a:t>
            </a:r>
            <a:r>
              <a:rPr lang="en-US" altLang="zh-CN" sz="1800" dirty="0"/>
              <a:t>false</a:t>
            </a:r>
            <a:r>
              <a:rPr lang="zh-CN" altLang="en-US" sz="1800" dirty="0"/>
              <a:t>，我们根据这些规定，来编写复杂的逻辑代码，再配合循环语句，拓展更为复杂的代码块，以实现某些功能。</a:t>
            </a:r>
          </a:p>
          <a:p>
            <a:pPr marL="0" indent="0">
              <a:buNone/>
            </a:pPr>
            <a:r>
              <a:rPr lang="zh-CN" altLang="en-US" sz="1800" dirty="0"/>
              <a:t>流程控制语句在</a:t>
            </a:r>
            <a:r>
              <a:rPr lang="en-US" altLang="zh-CN" sz="1800" dirty="0"/>
              <a:t>Python</a:t>
            </a:r>
            <a:r>
              <a:rPr lang="zh-CN" altLang="en-US" sz="1800" dirty="0"/>
              <a:t>中包括三个部分。顺序执行语句、分支执行语句</a:t>
            </a:r>
            <a:r>
              <a:rPr lang="en-US" altLang="zh-CN" sz="1800" dirty="0"/>
              <a:t>(is-else)</a:t>
            </a:r>
            <a:r>
              <a:rPr lang="zh-CN" altLang="en-US" sz="1800" dirty="0"/>
              <a:t>和循环语句</a:t>
            </a:r>
            <a:r>
              <a:rPr lang="en-US" altLang="zh-CN" sz="1800" dirty="0"/>
              <a:t>(</a:t>
            </a:r>
            <a:r>
              <a:rPr lang="en-US" altLang="zh-CN" sz="1800" dirty="0" err="1"/>
              <a:t>for,while</a:t>
            </a:r>
            <a:r>
              <a:rPr lang="en-US" altLang="zh-CN" sz="1800" dirty="0"/>
              <a:t>)</a:t>
            </a:r>
            <a:r>
              <a:rPr lang="zh-CN" altLang="en-US" sz="1800" dirty="0"/>
              <a:t>，如</a:t>
            </a:r>
            <a:r>
              <a:rPr lang="zh-CN" altLang="en-US" sz="1800" dirty="0" smtClean="0"/>
              <a:t>图所</a:t>
            </a:r>
            <a:r>
              <a:rPr lang="zh-CN" altLang="en-US" sz="1800" dirty="0"/>
              <a:t>示。</a:t>
            </a:r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流程控制语句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675" y="2333625"/>
            <a:ext cx="3676650" cy="219075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="" xmlns:p14="http://schemas.microsoft.com/office/powerpoint/2010/main" val="864884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7"/>
          <p:cNvSpPr>
            <a:spLocks noGrp="1"/>
          </p:cNvSpPr>
          <p:nvPr>
            <p:ph type="body" idx="1"/>
          </p:nvPr>
        </p:nvSpPr>
        <p:spPr>
          <a:xfrm>
            <a:off x="107504" y="764705"/>
            <a:ext cx="7416824" cy="5760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1800" dirty="0" smtClean="0"/>
              <a:t>大</a:t>
            </a: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35</a:t>
            </a:fld>
            <a:endParaRPr lang="zh-CN" altLang="en-US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流程控制语句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标题 1"/>
          <p:cNvSpPr txBox="1">
            <a:spLocks/>
          </p:cNvSpPr>
          <p:nvPr/>
        </p:nvSpPr>
        <p:spPr>
          <a:xfrm>
            <a:off x="184219" y="764704"/>
            <a:ext cx="5827941" cy="5760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Wingdings" pitchFamily="2" charset="2"/>
              <a:buChar char="u"/>
            </a:pPr>
            <a:r>
              <a:rPr lang="zh-CN" altLang="en-US" sz="2800" dirty="0" smtClean="0"/>
              <a:t>条件语句</a:t>
            </a:r>
            <a:endParaRPr lang="zh-CN" altLang="en-US" sz="2800" dirty="0"/>
          </a:p>
        </p:txBody>
      </p:sp>
      <p:sp>
        <p:nvSpPr>
          <p:cNvPr id="3" name="矩形 2"/>
          <p:cNvSpPr/>
          <p:nvPr/>
        </p:nvSpPr>
        <p:spPr>
          <a:xfrm>
            <a:off x="184218" y="1340767"/>
            <a:ext cx="8852277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CN" dirty="0"/>
              <a:t>条件语句，即通过一个或多个条件的成立与否(true或false)决定执行哪些代码块。</a:t>
            </a:r>
            <a:endParaRPr lang="zh-CN" altLang="zh-CN" dirty="0"/>
          </a:p>
          <a:p>
            <a:pPr lvl="0"/>
            <a:r>
              <a:rPr lang="zh-TW" altLang="zh-CN" dirty="0"/>
              <a:t>if-else语句。</a:t>
            </a:r>
            <a:endParaRPr lang="zh-CN" altLang="zh-CN" dirty="0"/>
          </a:p>
          <a:p>
            <a:r>
              <a:rPr lang="zh-TW" altLang="zh-CN" dirty="0"/>
              <a:t>Python中if语句用于控制程序的执行，基本形式为</a:t>
            </a:r>
            <a:r>
              <a:rPr lang="zh-TW" altLang="zh-CN" dirty="0" smtClean="0"/>
              <a:t>：</a:t>
            </a:r>
            <a:endParaRPr lang="en-US" altLang="zh-TW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zh-TW" altLang="zh-CN" dirty="0"/>
              <a:t>执行的流程是：当表达式的布尔值为真时，执行代码块1，为假时执行代码块2。</a:t>
            </a:r>
            <a:endParaRPr lang="zh-CN" altLang="zh-CN" dirty="0"/>
          </a:p>
          <a:p>
            <a:r>
              <a:rPr lang="zh-TW" altLang="zh-CN" dirty="0"/>
              <a:t>注意，冒号的下一行的缩进(四个空格)必须存在，用来标识执行代码的归属，两个代码块只能有一个被执行，这取决于哪个分支的条件成立。</a:t>
            </a:r>
            <a:endParaRPr lang="zh-CN" altLang="zh-CN" dirty="0"/>
          </a:p>
          <a:p>
            <a:r>
              <a:rPr lang="zh-TW" altLang="zh-CN" dirty="0"/>
              <a:t>示例：</a:t>
            </a:r>
            <a:endParaRPr lang="zh-CN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zh-CN" altLang="zh-CN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8880"/>
            <a:ext cx="527367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09" y="4441164"/>
            <a:ext cx="5273675" cy="116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9018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36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0" y="765175"/>
            <a:ext cx="8928100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zh-CN" sz="1800" dirty="0"/>
              <a:t>注意，if语句，可以单独使用，if条件执行与否，程序都会往下继续执行，如果if条件成立，执行其中的代码块，执行完毕，继续往下执行，如果if条件不成立，则程序直接往下执行。</a:t>
            </a:r>
            <a:endParaRPr lang="zh-CN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r>
              <a:rPr lang="zh-TW" altLang="zh-CN" sz="1800" dirty="0"/>
              <a:t>上面的例子是不是不完美，如果，我输入一个超出范围的数字怎么办（如，输入1000，-5），怎么处理，仅靠两个判断肯定不够，所以，我们还要增加其他的条件来限制，不至于让我们的程序这么简陋。</a:t>
            </a:r>
            <a:endParaRPr lang="zh-CN" altLang="zh-CN" sz="1800" dirty="0"/>
          </a:p>
          <a:p>
            <a:pPr marL="0" indent="0">
              <a:buNone/>
            </a:pPr>
            <a:r>
              <a:rPr lang="zh-TW" altLang="zh-CN" sz="1800" dirty="0"/>
              <a:t>没错，if-elif-else语句完美的解决了这个问题。先来了解这个语句的基本形式：</a:t>
            </a:r>
            <a:endParaRPr lang="zh-CN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流程控制语句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603" y="1694309"/>
            <a:ext cx="5273675" cy="116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843" y="4221088"/>
            <a:ext cx="5273675" cy="215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9018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37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0" y="765175"/>
            <a:ext cx="8928100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1800" dirty="0"/>
              <a:t>这种多分支语句的功能，即在多个条件下的不同分支中选择一个分支代码块来执行。</a:t>
            </a:r>
          </a:p>
          <a:p>
            <a:pPr marL="0" indent="0">
              <a:buNone/>
            </a:pPr>
            <a:r>
              <a:rPr lang="zh-CN" altLang="en-US" sz="1800" dirty="0"/>
              <a:t>执行流程：</a:t>
            </a:r>
          </a:p>
          <a:p>
            <a:pPr marL="0" indent="0">
              <a:buNone/>
            </a:pPr>
            <a:r>
              <a:rPr lang="zh-CN" altLang="en-US" sz="1800" dirty="0"/>
              <a:t>若表达式</a:t>
            </a:r>
            <a:r>
              <a:rPr lang="en-US" altLang="zh-CN" sz="1800" dirty="0"/>
              <a:t>1</a:t>
            </a:r>
            <a:r>
              <a:rPr lang="zh-CN" altLang="en-US" sz="1800" dirty="0"/>
              <a:t>为真，则执行代码块</a:t>
            </a:r>
            <a:r>
              <a:rPr lang="en-US" altLang="zh-CN" sz="1800" dirty="0"/>
              <a:t>1</a:t>
            </a:r>
            <a:r>
              <a:rPr lang="zh-CN" altLang="en-US" sz="1800" dirty="0"/>
              <a:t>，若为假，则继续判断表达式</a:t>
            </a:r>
            <a:r>
              <a:rPr lang="en-US" altLang="zh-CN" sz="1800" dirty="0"/>
              <a:t>2</a:t>
            </a:r>
            <a:r>
              <a:rPr lang="zh-CN" altLang="en-US" sz="1800" dirty="0"/>
              <a:t>、判断表达式</a:t>
            </a:r>
            <a:r>
              <a:rPr lang="en-US" altLang="zh-CN" sz="1800" dirty="0"/>
              <a:t>3</a:t>
            </a:r>
            <a:r>
              <a:rPr lang="zh-CN" altLang="en-US" sz="1800" dirty="0"/>
              <a:t>，为真则执行其中一个代码块，若都为假，则执行最后的</a:t>
            </a:r>
            <a:r>
              <a:rPr lang="en-US" altLang="zh-CN" sz="1800" dirty="0"/>
              <a:t>else</a:t>
            </a:r>
            <a:r>
              <a:rPr lang="zh-CN" altLang="en-US" sz="1800" dirty="0"/>
              <a:t>语句的代码块。</a:t>
            </a:r>
          </a:p>
          <a:p>
            <a:pPr marL="0" indent="0">
              <a:buNone/>
            </a:pPr>
            <a:r>
              <a:rPr lang="zh-CN" altLang="en-US" sz="1800" dirty="0"/>
              <a:t>注意，无论有多少分支，整个语句只会有一个代码块被</a:t>
            </a:r>
            <a:r>
              <a:rPr lang="zh-CN" altLang="en-US" sz="1800" dirty="0" smtClean="0"/>
              <a:t>执行，如图所</a:t>
            </a:r>
            <a:r>
              <a:rPr lang="zh-CN" altLang="en-US" sz="1800" dirty="0"/>
              <a:t>示。</a:t>
            </a:r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流程控制语句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636912"/>
            <a:ext cx="3476625" cy="2295525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="" xmlns:p14="http://schemas.microsoft.com/office/powerpoint/2010/main" val="209018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38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0" y="765175"/>
            <a:ext cx="8928100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zh-CN" sz="1800" dirty="0"/>
              <a:t>让我们完善上面的成绩的例子：</a:t>
            </a:r>
            <a:endParaRPr lang="zh-CN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r>
              <a:rPr lang="zh-CN" altLang="en-US" sz="1800" dirty="0"/>
              <a:t>注意，为什么</a:t>
            </a:r>
            <a:r>
              <a:rPr lang="en-US" altLang="zh-CN" sz="1800" dirty="0"/>
              <a:t>input</a:t>
            </a:r>
            <a:r>
              <a:rPr lang="zh-CN" altLang="en-US" sz="1800" dirty="0"/>
              <a:t>函数要放在</a:t>
            </a:r>
            <a:r>
              <a:rPr lang="en-US" altLang="zh-CN" sz="1800" dirty="0" err="1"/>
              <a:t>int</a:t>
            </a:r>
            <a:r>
              <a:rPr lang="zh-CN" altLang="en-US" sz="1800" dirty="0"/>
              <a:t>函数内，还记得上面讲</a:t>
            </a:r>
            <a:r>
              <a:rPr lang="en-US" altLang="zh-CN" sz="1800" dirty="0"/>
              <a:t>input</a:t>
            </a:r>
            <a:r>
              <a:rPr lang="zh-CN" altLang="en-US" sz="1800" dirty="0"/>
              <a:t>的时候，我们说过</a:t>
            </a:r>
            <a:r>
              <a:rPr lang="en-US" altLang="zh-CN" sz="1800" dirty="0"/>
              <a:t>input</a:t>
            </a:r>
            <a:r>
              <a:rPr lang="zh-CN" altLang="en-US" sz="1800" dirty="0"/>
              <a:t>函数返回的是</a:t>
            </a:r>
            <a:r>
              <a:rPr lang="en-US" altLang="zh-CN" sz="1800" dirty="0" err="1"/>
              <a:t>str</a:t>
            </a:r>
            <a:r>
              <a:rPr lang="zh-CN" altLang="en-US" sz="1800" dirty="0"/>
              <a:t>类型么，这里要转换为</a:t>
            </a:r>
            <a:r>
              <a:rPr lang="en-US" altLang="zh-CN" sz="1800" dirty="0" err="1"/>
              <a:t>int</a:t>
            </a:r>
            <a:r>
              <a:rPr lang="zh-CN" altLang="en-US" sz="1800" dirty="0"/>
              <a:t>类型，但这就限制了</a:t>
            </a:r>
            <a:r>
              <a:rPr lang="en-US" altLang="zh-CN" sz="1800" dirty="0"/>
              <a:t>input</a:t>
            </a:r>
            <a:r>
              <a:rPr lang="zh-CN" altLang="en-US" sz="1800" dirty="0"/>
              <a:t>的输入类型了，比如你输入你的名字就不行了，因为</a:t>
            </a:r>
            <a:r>
              <a:rPr lang="en-US" altLang="zh-CN" sz="1800" dirty="0" err="1"/>
              <a:t>int</a:t>
            </a:r>
            <a:r>
              <a:rPr lang="zh-CN" altLang="en-US" sz="1800" dirty="0"/>
              <a:t>函数无法转换</a:t>
            </a:r>
            <a:r>
              <a:rPr lang="zh-CN" altLang="en-US" sz="1800" dirty="0" smtClean="0"/>
              <a:t>。</a:t>
            </a: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  <a:p>
            <a:pPr marL="0" indent="0">
              <a:buNone/>
            </a:pPr>
            <a:r>
              <a:rPr lang="zh-CN" altLang="en-US" sz="1800" dirty="0"/>
              <a:t>提示：</a:t>
            </a:r>
            <a:r>
              <a:rPr lang="en-US" altLang="zh-CN" sz="1800" dirty="0" err="1"/>
              <a:t>elif</a:t>
            </a:r>
            <a:r>
              <a:rPr lang="zh-CN" altLang="en-US" sz="1800" dirty="0"/>
              <a:t>语句类似于其他的语言的</a:t>
            </a:r>
            <a:r>
              <a:rPr lang="en-US" altLang="zh-CN" sz="1800" dirty="0"/>
              <a:t>switch</a:t>
            </a:r>
            <a:r>
              <a:rPr lang="zh-CN" altLang="en-US" sz="1800" dirty="0"/>
              <a:t>语句，但</a:t>
            </a:r>
            <a:r>
              <a:rPr lang="en-US" altLang="zh-CN" sz="1800" dirty="0"/>
              <a:t>Python</a:t>
            </a:r>
            <a:r>
              <a:rPr lang="zh-CN" altLang="en-US" sz="1800" dirty="0"/>
              <a:t>并不支持</a:t>
            </a:r>
            <a:r>
              <a:rPr lang="en-US" altLang="zh-CN" sz="1800" dirty="0"/>
              <a:t>switch</a:t>
            </a:r>
            <a:r>
              <a:rPr lang="zh-CN" altLang="en-US" sz="1800" dirty="0"/>
              <a:t>语句，而且，我觉得</a:t>
            </a:r>
            <a:r>
              <a:rPr lang="en-US" altLang="zh-CN" sz="1800" dirty="0" err="1"/>
              <a:t>elif</a:t>
            </a:r>
            <a:r>
              <a:rPr lang="zh-CN" altLang="en-US" sz="1800" dirty="0"/>
              <a:t>语句更好用，你觉得呢？</a:t>
            </a:r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流程控制语句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669" y="1124744"/>
            <a:ext cx="5273675" cy="255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9018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39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0" y="765175"/>
            <a:ext cx="8928100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1800" dirty="0"/>
              <a:t>if</a:t>
            </a:r>
            <a:r>
              <a:rPr lang="zh-CN" altLang="en-US" sz="1800" dirty="0"/>
              <a:t>语句支持很多运算符来丰富条件语句，如：比较运算符、成员运算符、逻辑运算符、算数运算符等：</a:t>
            </a:r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r>
              <a:rPr lang="en-US" altLang="zh-CN" sz="1800" dirty="0"/>
              <a:t>if</a:t>
            </a:r>
            <a:r>
              <a:rPr lang="zh-CN" altLang="en-US" sz="1800" dirty="0"/>
              <a:t>语句的嵌套：</a:t>
            </a:r>
          </a:p>
          <a:p>
            <a:pPr marL="0" indent="0">
              <a:buNone/>
            </a:pPr>
            <a:r>
              <a:rPr lang="zh-CN" altLang="en-US" sz="1800" dirty="0"/>
              <a:t>很多时候，我们一个条件成立无法满足我们的需求，那么就要用到</a:t>
            </a:r>
            <a:r>
              <a:rPr lang="en-US" altLang="zh-CN" sz="1800" dirty="0"/>
              <a:t>if </a:t>
            </a:r>
            <a:r>
              <a:rPr lang="zh-CN" altLang="en-US" sz="1800" dirty="0"/>
              <a:t>的嵌套语句了，先看基本形式：</a:t>
            </a:r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r>
              <a:rPr lang="zh-TW" altLang="zh-CN" sz="1800" dirty="0"/>
              <a:t>执行过程：表达式1为真，判断内部的表达式2，如果为真则执行代码块1，若为假，往下判断，如果都为假，则执行代码块3，如果表达式1为假，则执行代码块4。</a:t>
            </a:r>
            <a:endParaRPr lang="zh-CN" altLang="zh-CN" sz="1800" dirty="0"/>
          </a:p>
          <a:p>
            <a:pPr marL="0" indent="0">
              <a:buNone/>
            </a:pPr>
            <a:r>
              <a:rPr lang="zh-TW" altLang="zh-CN" sz="1800" dirty="0"/>
              <a:t>注意：if语句的嵌套不已过多，会降低代码的可读性。</a:t>
            </a:r>
            <a:endParaRPr lang="zh-CN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流程控制语句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669" y="1485856"/>
            <a:ext cx="527367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670" y="3428206"/>
            <a:ext cx="5273675" cy="1960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9018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40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0" y="765175"/>
            <a:ext cx="8928100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r>
              <a:rPr lang="zh-TW" altLang="zh-CN" sz="1800" dirty="0"/>
              <a:t>循环语句，顾名思义，就是一个语句可以被重复执行多次，Python为我们提供两种循环方式，while循环和for循环，我们先说while循环，其语法基本形式为：</a:t>
            </a:r>
            <a:endParaRPr lang="zh-CN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r>
              <a:rPr lang="zh-TW" altLang="zh-CN" sz="1800" dirty="0"/>
              <a:t>示例，我们打印oldboy三次：</a:t>
            </a:r>
            <a:endParaRPr lang="zh-CN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r>
              <a:rPr lang="zh-CN" altLang="en-US" sz="1800" dirty="0"/>
              <a:t>执行流程：</a:t>
            </a:r>
          </a:p>
          <a:p>
            <a:pPr marL="0" indent="0">
              <a:buNone/>
            </a:pPr>
            <a:r>
              <a:rPr lang="en-US" altLang="zh-CN" sz="1800" dirty="0"/>
              <a:t>count</a:t>
            </a:r>
            <a:r>
              <a:rPr lang="zh-CN" altLang="en-US" sz="1800" dirty="0"/>
              <a:t>的初始值为</a:t>
            </a:r>
            <a:r>
              <a:rPr lang="en-US" altLang="zh-CN" sz="1800" dirty="0"/>
              <a:t>0</a:t>
            </a:r>
            <a:r>
              <a:rPr lang="zh-CN" altLang="en-US" sz="1800" dirty="0"/>
              <a:t>，进入</a:t>
            </a:r>
            <a:r>
              <a:rPr lang="en-US" altLang="zh-CN" sz="1800" dirty="0"/>
              <a:t>while</a:t>
            </a:r>
            <a:r>
              <a:rPr lang="zh-CN" altLang="en-US" sz="1800" dirty="0"/>
              <a:t>循环，第一次判断表达式成立，执行循环体：</a:t>
            </a:r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流程控制语句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标题 1"/>
          <p:cNvSpPr txBox="1">
            <a:spLocks/>
          </p:cNvSpPr>
          <p:nvPr/>
        </p:nvSpPr>
        <p:spPr>
          <a:xfrm>
            <a:off x="184219" y="764704"/>
            <a:ext cx="5827941" cy="57606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Wingdings" pitchFamily="2" charset="2"/>
              <a:buChar char="u"/>
            </a:pPr>
            <a:r>
              <a:rPr lang="zh-CN" altLang="en-US" sz="2800" dirty="0" smtClean="0"/>
              <a:t>循环语句之</a:t>
            </a:r>
            <a:r>
              <a:rPr lang="en-US" altLang="zh-CN" sz="2800" dirty="0" smtClean="0"/>
              <a:t>while</a:t>
            </a:r>
            <a:r>
              <a:rPr lang="zh-CN" altLang="en-US" sz="2800" dirty="0" smtClean="0"/>
              <a:t>循环</a:t>
            </a:r>
            <a:endParaRPr lang="zh-CN" altLang="en-US" sz="2800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669" y="2117043"/>
            <a:ext cx="5273675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373" y="3140968"/>
            <a:ext cx="5273675" cy="176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168" y="5805264"/>
            <a:ext cx="5273675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9018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41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0" y="765175"/>
            <a:ext cx="8928100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1800" dirty="0"/>
              <a:t>执行完毕，</a:t>
            </a:r>
            <a:r>
              <a:rPr lang="en-US" altLang="zh-CN" sz="1800" dirty="0"/>
              <a:t>count=1</a:t>
            </a:r>
            <a:r>
              <a:rPr lang="zh-CN" altLang="en-US" sz="1800" dirty="0"/>
              <a:t>。再次进入循环，条件仍为真（</a:t>
            </a:r>
            <a:r>
              <a:rPr lang="en-US" altLang="zh-CN" sz="1800" dirty="0"/>
              <a:t>count&lt;3</a:t>
            </a:r>
            <a:r>
              <a:rPr lang="zh-CN" altLang="en-US" sz="1800" dirty="0"/>
              <a:t>），继续执行，每次</a:t>
            </a:r>
            <a:r>
              <a:rPr lang="en-US" altLang="zh-CN" sz="1800" dirty="0"/>
              <a:t>count</a:t>
            </a:r>
            <a:r>
              <a:rPr lang="zh-CN" altLang="en-US" sz="1800" dirty="0"/>
              <a:t>的值都会加</a:t>
            </a:r>
            <a:r>
              <a:rPr lang="en-US" altLang="zh-CN" sz="1800" dirty="0"/>
              <a:t>1</a:t>
            </a:r>
            <a:r>
              <a:rPr lang="zh-CN" altLang="en-US" sz="1800" dirty="0"/>
              <a:t>，直到第三次，</a:t>
            </a:r>
            <a:r>
              <a:rPr lang="en-US" altLang="zh-CN" sz="1800" dirty="0"/>
              <a:t>count=3</a:t>
            </a:r>
            <a:r>
              <a:rPr lang="zh-CN" altLang="en-US" sz="1800" dirty="0"/>
              <a:t>，进入循环判断，此时表达式条件为假，直接退出循环，程序往下运行</a:t>
            </a:r>
            <a:r>
              <a:rPr lang="en-US" altLang="zh-CN" sz="1800" dirty="0"/>
              <a:t>(</a:t>
            </a:r>
            <a:r>
              <a:rPr lang="zh-CN" altLang="en-US" sz="1800" dirty="0"/>
              <a:t>由于后面没代码，所以程序结束</a:t>
            </a:r>
            <a:r>
              <a:rPr lang="en-US" altLang="zh-CN" sz="1800" dirty="0"/>
              <a:t>)</a:t>
            </a:r>
            <a:r>
              <a:rPr lang="zh-CN" altLang="en-US" sz="1800" dirty="0"/>
              <a:t>。</a:t>
            </a:r>
          </a:p>
          <a:p>
            <a:pPr marL="0" indent="0">
              <a:buNone/>
            </a:pPr>
            <a:r>
              <a:rPr lang="zh-CN" altLang="en-US" sz="1800" dirty="0"/>
              <a:t>接下来我们先试着通过</a:t>
            </a:r>
            <a:r>
              <a:rPr lang="en-US" altLang="zh-CN" sz="1800" dirty="0"/>
              <a:t>while</a:t>
            </a:r>
            <a:r>
              <a:rPr lang="zh-CN" altLang="en-US" sz="1800" dirty="0"/>
              <a:t>循环计算</a:t>
            </a:r>
            <a:r>
              <a:rPr lang="en-US" altLang="zh-CN" sz="1800" dirty="0"/>
              <a:t>1+2+3+……+100</a:t>
            </a:r>
            <a:r>
              <a:rPr lang="zh-CN" altLang="en-US" sz="1800" dirty="0"/>
              <a:t>的值：</a:t>
            </a:r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r>
              <a:rPr lang="zh-TW" altLang="zh-CN" sz="1800" dirty="0"/>
              <a:t>循环还有一种称为死循环，例如，while的布尔值不变，程序就会陷入死循环：</a:t>
            </a:r>
            <a:endParaRPr lang="zh-CN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r>
              <a:rPr lang="zh-TW" altLang="zh-CN" sz="1800" dirty="0"/>
              <a:t>注意：你看到了什么，程序是不是停不下来了，没错，这就是死循环。我们在编写代码的时候后，</a:t>
            </a:r>
            <a:r>
              <a:rPr lang="zh-CN" altLang="zh-CN" sz="1800" dirty="0"/>
              <a:t>如无必要，</a:t>
            </a:r>
            <a:r>
              <a:rPr lang="zh-TW" altLang="zh-CN" sz="1800" dirty="0"/>
              <a:t>应注意避免死循环的产生。</a:t>
            </a:r>
            <a:endParaRPr lang="zh-CN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流程控制语句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669" y="2096852"/>
            <a:ext cx="5273675" cy="136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670" y="3716338"/>
            <a:ext cx="5273675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9018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42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0" y="765175"/>
            <a:ext cx="8928100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r>
              <a:rPr lang="zh-TW" altLang="zh-CN" sz="1800" dirty="0"/>
              <a:t>Python的for循环可以遍历任何序列类型，如下一章我们重点讲的列表，字典，字符串，而不是像while一样通过条件判断实现的循环。for循环的基本形式为：</a:t>
            </a:r>
            <a:endParaRPr lang="zh-CN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r>
              <a:rPr lang="zh-CN" altLang="en-US" sz="1800" dirty="0" smtClean="0"/>
              <a:t>执行</a:t>
            </a:r>
            <a:r>
              <a:rPr lang="zh-CN" altLang="en-US" sz="1800" dirty="0"/>
              <a:t>过程</a:t>
            </a:r>
            <a:r>
              <a:rPr lang="zh-CN" altLang="en-US" sz="1800" dirty="0" smtClean="0"/>
              <a:t>：</a:t>
            </a: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  <a:p>
            <a:pPr marL="0" indent="0">
              <a:buNone/>
            </a:pPr>
            <a:r>
              <a:rPr lang="zh-CN" altLang="en-US" sz="1800" dirty="0"/>
              <a:t>将迭代对象的第一个元素赋值给变量</a:t>
            </a:r>
            <a:r>
              <a:rPr lang="en-US" altLang="zh-CN" sz="1800" dirty="0"/>
              <a:t>i</a:t>
            </a:r>
            <a:r>
              <a:rPr lang="zh-CN" altLang="en-US" sz="1800" dirty="0"/>
              <a:t>，然后执行一次循环体；执行结束后，再将迭代对象的第二个元素赋值给变量</a:t>
            </a:r>
            <a:r>
              <a:rPr lang="en-US" altLang="zh-CN" sz="1800" dirty="0"/>
              <a:t>i</a:t>
            </a:r>
            <a:r>
              <a:rPr lang="zh-CN" altLang="en-US" sz="1800" dirty="0"/>
              <a:t>，再执行一次循环体</a:t>
            </a:r>
            <a:r>
              <a:rPr lang="en-US" altLang="zh-CN" sz="1800" dirty="0"/>
              <a:t>.....</a:t>
            </a:r>
            <a:r>
              <a:rPr lang="zh-CN" altLang="en-US" sz="1800" dirty="0"/>
              <a:t>直到取出迭代对象的所有元素。</a:t>
            </a:r>
          </a:p>
          <a:p>
            <a:pPr marL="0" indent="0">
              <a:buNone/>
            </a:pPr>
            <a:r>
              <a:rPr lang="zh-CN" altLang="en-US" sz="1800" dirty="0"/>
              <a:t>关键点：循环次数取决于迭代对象内有多少元素（一级元素）。</a:t>
            </a:r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流程控制语句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标题 1"/>
          <p:cNvSpPr txBox="1">
            <a:spLocks/>
          </p:cNvSpPr>
          <p:nvPr/>
        </p:nvSpPr>
        <p:spPr>
          <a:xfrm>
            <a:off x="184219" y="764704"/>
            <a:ext cx="5827941" cy="57606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Wingdings" pitchFamily="2" charset="2"/>
              <a:buChar char="u"/>
            </a:pPr>
            <a:r>
              <a:rPr lang="zh-CN" altLang="en-US" sz="2800" dirty="0" smtClean="0"/>
              <a:t>循环语句之</a:t>
            </a:r>
            <a:r>
              <a:rPr lang="en-US" altLang="zh-CN" sz="2800" dirty="0" smtClean="0"/>
              <a:t>for</a:t>
            </a:r>
            <a:r>
              <a:rPr lang="zh-CN" altLang="en-US" sz="2800" dirty="0" smtClean="0"/>
              <a:t>循环</a:t>
            </a:r>
            <a:endParaRPr lang="zh-CN" altLang="en-US" sz="2800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669" y="2204864"/>
            <a:ext cx="5273675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9018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43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0" y="765175"/>
            <a:ext cx="8928100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1800" dirty="0"/>
              <a:t>有了</a:t>
            </a:r>
            <a:r>
              <a:rPr lang="en-US" altLang="zh-CN" sz="1800" dirty="0"/>
              <a:t>for</a:t>
            </a:r>
            <a:r>
              <a:rPr lang="zh-CN" altLang="en-US" sz="1800" dirty="0"/>
              <a:t>循环，我们在处理序列类型的数据就方便多了，比如循环打印一串字符串的每个字符：</a:t>
            </a:r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r>
              <a:rPr lang="zh-CN" altLang="en-US" sz="1800" dirty="0" smtClean="0"/>
              <a:t>执行</a:t>
            </a:r>
            <a:r>
              <a:rPr lang="zh-CN" altLang="en-US" sz="1800" dirty="0"/>
              <a:t>流程</a:t>
            </a:r>
            <a:r>
              <a:rPr lang="zh-CN" altLang="en-US" sz="1800" dirty="0" smtClean="0"/>
              <a:t>：</a:t>
            </a: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  <a:p>
            <a:pPr marL="0" indent="0">
              <a:buNone/>
            </a:pPr>
            <a:r>
              <a:rPr lang="zh-CN" altLang="en-US" sz="1800" dirty="0"/>
              <a:t>在</a:t>
            </a:r>
            <a:r>
              <a:rPr lang="en-US" altLang="zh-CN" sz="1800" dirty="0"/>
              <a:t>for</a:t>
            </a:r>
            <a:r>
              <a:rPr lang="zh-CN" altLang="en-US" sz="1800" dirty="0"/>
              <a:t>循环的时候，先将可迭代对象，即字符串中的第一个字符“</a:t>
            </a:r>
            <a:r>
              <a:rPr lang="en-US" altLang="zh-CN" sz="1800" dirty="0"/>
              <a:t>o”</a:t>
            </a:r>
            <a:r>
              <a:rPr lang="zh-CN" altLang="en-US" sz="1800" dirty="0"/>
              <a:t>赋值给变量</a:t>
            </a:r>
            <a:r>
              <a:rPr lang="en-US" altLang="zh-CN" sz="1800" dirty="0"/>
              <a:t>i</a:t>
            </a:r>
            <a:r>
              <a:rPr lang="zh-CN" altLang="en-US" sz="1800" dirty="0"/>
              <a:t>，然后执行循环体，打印这个字符，然后进入第二次循环，将字符串中的第二个字符“</a:t>
            </a:r>
            <a:r>
              <a:rPr lang="en-US" altLang="zh-CN" sz="1800" dirty="0"/>
              <a:t>l”</a:t>
            </a:r>
            <a:r>
              <a:rPr lang="zh-CN" altLang="en-US" sz="1800" dirty="0"/>
              <a:t>再次赋值给变量</a:t>
            </a:r>
            <a:r>
              <a:rPr lang="en-US" altLang="zh-CN" sz="1800" dirty="0"/>
              <a:t>i</a:t>
            </a:r>
            <a:r>
              <a:rPr lang="zh-CN" altLang="en-US" sz="1800" dirty="0"/>
              <a:t>，再执行打印，以此类推，循环打印整个字符串。</a:t>
            </a:r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流程控制语句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20" y="1585075"/>
            <a:ext cx="5273675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9018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44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0" y="765175"/>
            <a:ext cx="8928100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TW" sz="1800" dirty="0" smtClean="0"/>
          </a:p>
          <a:p>
            <a:pPr marL="0" indent="0">
              <a:buNone/>
            </a:pPr>
            <a:r>
              <a:rPr lang="zh-TW" altLang="zh-CN" sz="1800" dirty="0" smtClean="0"/>
              <a:t>不管</a:t>
            </a:r>
            <a:r>
              <a:rPr lang="zh-TW" altLang="zh-CN" sz="1800" dirty="0"/>
              <a:t>是在for循环还是while循环中，都可以嵌套循环，语法基本形式为：</a:t>
            </a:r>
            <a:endParaRPr lang="zh-CN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r>
              <a:rPr lang="zh-TW" altLang="zh-CN" sz="1800" dirty="0"/>
              <a:t>注意：循环嵌套的层数没有限制，但和if语句一样，嵌套层数不宜过多，否则会导致可读性变差，降低程序的性能。</a:t>
            </a:r>
            <a:endParaRPr lang="zh-CN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r>
              <a:rPr lang="zh-CN" altLang="en-US" sz="1800" dirty="0" smtClean="0"/>
              <a:t>接来下我们来看两个循环嵌套的示例。</a:t>
            </a: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流程控制语句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标题 1"/>
          <p:cNvSpPr txBox="1">
            <a:spLocks/>
          </p:cNvSpPr>
          <p:nvPr/>
        </p:nvSpPr>
        <p:spPr>
          <a:xfrm>
            <a:off x="184219" y="764704"/>
            <a:ext cx="5827941" cy="57606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Wingdings" pitchFamily="2" charset="2"/>
              <a:buChar char="u"/>
            </a:pPr>
            <a:r>
              <a:rPr lang="zh-CN" altLang="en-US" sz="2800" dirty="0" smtClean="0"/>
              <a:t>循环嵌套</a:t>
            </a:r>
            <a:endParaRPr lang="zh-CN" altLang="en-US" sz="2800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669" y="1844824"/>
            <a:ext cx="5273675" cy="1960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9018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45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0" y="765175"/>
            <a:ext cx="8928100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zh-CN" sz="1800" dirty="0"/>
              <a:t>示例求质数</a:t>
            </a:r>
            <a:r>
              <a:rPr lang="zh-TW" altLang="zh-CN" sz="1800" dirty="0" smtClean="0"/>
              <a:t>数列</a:t>
            </a:r>
            <a:r>
              <a:rPr lang="zh-CN" altLang="en-US" sz="1800" dirty="0" smtClean="0"/>
              <a:t>（左图），</a:t>
            </a:r>
            <a:r>
              <a:rPr lang="zh-CN" altLang="zh-CN" sz="1800" dirty="0"/>
              <a:t>示例打印列表内所有</a:t>
            </a:r>
            <a:r>
              <a:rPr lang="zh-CN" altLang="zh-CN" sz="1800" dirty="0" smtClean="0"/>
              <a:t>元素</a:t>
            </a:r>
            <a:r>
              <a:rPr lang="zh-CN" altLang="en-US" sz="1800" dirty="0" smtClean="0"/>
              <a:t>（右图）</a:t>
            </a:r>
            <a:r>
              <a:rPr lang="zh-CN" altLang="zh-CN" sz="1800" dirty="0" smtClean="0"/>
              <a:t>。</a:t>
            </a:r>
            <a:endParaRPr lang="en-US" altLang="zh-CN" sz="1800" dirty="0"/>
          </a:p>
          <a:p>
            <a:pPr marL="0" indent="0">
              <a:buNone/>
            </a:pPr>
            <a:endParaRPr lang="zh-CN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r>
              <a:rPr lang="zh-CN" altLang="en-US" sz="1800" dirty="0"/>
              <a:t>右图</a:t>
            </a:r>
            <a:r>
              <a:rPr lang="zh-CN" altLang="en-US" sz="1800" dirty="0" smtClean="0"/>
              <a:t>中</a:t>
            </a:r>
            <a:r>
              <a:rPr lang="zh-CN" altLang="en-US" sz="1800" dirty="0"/>
              <a:t>，第</a:t>
            </a:r>
            <a:r>
              <a:rPr lang="en-US" altLang="zh-CN" sz="1800" dirty="0"/>
              <a:t>1</a:t>
            </a:r>
            <a:r>
              <a:rPr lang="zh-CN" altLang="en-US" sz="1800" dirty="0"/>
              <a:t>行</a:t>
            </a:r>
            <a:r>
              <a:rPr lang="en-US" altLang="zh-CN" sz="1800" dirty="0"/>
              <a:t>for</a:t>
            </a:r>
            <a:r>
              <a:rPr lang="zh-CN" altLang="en-US" sz="1800" dirty="0"/>
              <a:t>循环列表，第</a:t>
            </a:r>
            <a:r>
              <a:rPr lang="en-US" altLang="zh-CN" sz="1800" dirty="0"/>
              <a:t>2</a:t>
            </a:r>
            <a:r>
              <a:rPr lang="zh-CN" altLang="en-US" sz="1800" dirty="0"/>
              <a:t>行判断每次循环中的元素是否为列表，如果是列表，那么就再用</a:t>
            </a:r>
            <a:r>
              <a:rPr lang="en-US" altLang="zh-CN" sz="1800" dirty="0"/>
              <a:t>for</a:t>
            </a:r>
            <a:r>
              <a:rPr lang="zh-CN" altLang="en-US" sz="1800" dirty="0"/>
              <a:t>循环循环打印其内的列表中的元素。否则执行第</a:t>
            </a:r>
            <a:r>
              <a:rPr lang="en-US" altLang="zh-CN" sz="1800" dirty="0"/>
              <a:t>5</a:t>
            </a:r>
            <a:r>
              <a:rPr lang="zh-CN" altLang="en-US" sz="1800" dirty="0"/>
              <a:t>行的</a:t>
            </a:r>
            <a:r>
              <a:rPr lang="en-US" altLang="zh-CN" sz="1800" dirty="0"/>
              <a:t>else</a:t>
            </a:r>
            <a:r>
              <a:rPr lang="zh-CN" altLang="en-US" sz="1800" dirty="0"/>
              <a:t>语句直接打印列表内的元素。</a:t>
            </a: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流程控制语句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2245" y="1196752"/>
            <a:ext cx="6243751" cy="258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256629"/>
            <a:ext cx="5273675" cy="235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9018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46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0" y="765175"/>
            <a:ext cx="8928100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r>
              <a:rPr lang="zh-CN" altLang="en-US" sz="1800" dirty="0"/>
              <a:t>上面的</a:t>
            </a:r>
            <a:r>
              <a:rPr lang="en-US" altLang="zh-CN" sz="1800" dirty="0"/>
              <a:t>while</a:t>
            </a:r>
            <a:r>
              <a:rPr lang="zh-CN" altLang="en-US" sz="1800" dirty="0"/>
              <a:t>示例中，你可能会纳闷</a:t>
            </a:r>
            <a:r>
              <a:rPr lang="en-US" altLang="zh-CN" sz="1800" dirty="0"/>
              <a:t>break</a:t>
            </a:r>
            <a:r>
              <a:rPr lang="zh-CN" altLang="en-US" sz="1800" dirty="0"/>
              <a:t>是什么，这里我们来学一下</a:t>
            </a:r>
            <a:r>
              <a:rPr lang="en-US" altLang="zh-CN" sz="1800" dirty="0"/>
              <a:t>break</a:t>
            </a:r>
            <a:r>
              <a:rPr lang="zh-CN" altLang="en-US" sz="1800" dirty="0"/>
              <a:t>语句，</a:t>
            </a:r>
            <a:r>
              <a:rPr lang="en-US" altLang="zh-CN" sz="1800" dirty="0"/>
              <a:t>break</a:t>
            </a:r>
            <a:r>
              <a:rPr lang="zh-CN" altLang="en-US" sz="1800" dirty="0"/>
              <a:t>语句用来终止循环语句，即循环条件没有</a:t>
            </a:r>
            <a:r>
              <a:rPr lang="en-US" altLang="zh-CN" sz="1800" dirty="0"/>
              <a:t>False</a:t>
            </a:r>
            <a:r>
              <a:rPr lang="zh-CN" altLang="en-US" sz="1800" dirty="0"/>
              <a:t>，碰到</a:t>
            </a:r>
            <a:r>
              <a:rPr lang="en-US" altLang="zh-CN" sz="1800" dirty="0"/>
              <a:t>break</a:t>
            </a:r>
            <a:r>
              <a:rPr lang="zh-CN" altLang="en-US" sz="1800" dirty="0"/>
              <a:t>语句也会终止循环。</a:t>
            </a:r>
          </a:p>
          <a:p>
            <a:pPr marL="0" indent="0">
              <a:buNone/>
            </a:pPr>
            <a:r>
              <a:rPr lang="en-US" altLang="zh-CN" sz="1800" dirty="0"/>
              <a:t>break</a:t>
            </a:r>
            <a:r>
              <a:rPr lang="zh-CN" altLang="en-US" sz="1800" dirty="0"/>
              <a:t>语句用在</a:t>
            </a:r>
            <a:r>
              <a:rPr lang="en-US" altLang="zh-CN" sz="1800" dirty="0"/>
              <a:t>for</a:t>
            </a:r>
            <a:r>
              <a:rPr lang="zh-CN" altLang="en-US" sz="1800" dirty="0"/>
              <a:t>和</a:t>
            </a:r>
            <a:r>
              <a:rPr lang="en-US" altLang="zh-CN" sz="1800" dirty="0"/>
              <a:t>while</a:t>
            </a:r>
            <a:r>
              <a:rPr lang="zh-CN" altLang="en-US" sz="1800" dirty="0"/>
              <a:t>循环中，如果当前是嵌套循环，</a:t>
            </a:r>
            <a:r>
              <a:rPr lang="en-US" altLang="zh-CN" sz="1800" dirty="0"/>
              <a:t>break</a:t>
            </a:r>
            <a:r>
              <a:rPr lang="zh-CN" altLang="en-US" sz="1800" dirty="0"/>
              <a:t>语句将停止执行最深层的循环，并开始执行下一行代码。</a:t>
            </a:r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r>
              <a:rPr lang="zh-CN" altLang="en-US" sz="1800" dirty="0"/>
              <a:t>执行流程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for</a:t>
            </a:r>
            <a:r>
              <a:rPr lang="zh-CN" altLang="en-US" sz="1800" dirty="0"/>
              <a:t>循环字符串，拿到第一个字符赋值给</a:t>
            </a:r>
            <a:r>
              <a:rPr lang="en-US" altLang="zh-CN" sz="1800" dirty="0"/>
              <a:t>i</a:t>
            </a:r>
            <a:r>
              <a:rPr lang="zh-CN" altLang="en-US" sz="1800" dirty="0"/>
              <a:t>拿去和</a:t>
            </a:r>
            <a:r>
              <a:rPr lang="en-US" altLang="zh-CN" sz="1800" dirty="0"/>
              <a:t>if</a:t>
            </a:r>
            <a:r>
              <a:rPr lang="zh-CN" altLang="en-US" sz="1800" dirty="0"/>
              <a:t>做判断，条件为假，不执行</a:t>
            </a:r>
            <a:r>
              <a:rPr lang="en-US" altLang="zh-CN" sz="1800" dirty="0"/>
              <a:t>if</a:t>
            </a:r>
            <a:r>
              <a:rPr lang="zh-CN" altLang="en-US" sz="1800" dirty="0"/>
              <a:t>内的代码块，而是往下执行，输出这个字符，程序进入第二次循环，依次作比较，当拿到的字符符合</a:t>
            </a:r>
            <a:r>
              <a:rPr lang="en-US" altLang="zh-CN" sz="1800" dirty="0"/>
              <a:t>if</a:t>
            </a:r>
            <a:r>
              <a:rPr lang="zh-CN" altLang="en-US" sz="1800" dirty="0"/>
              <a:t>的条件时，执行</a:t>
            </a:r>
            <a:r>
              <a:rPr lang="en-US" altLang="zh-CN" sz="1800" dirty="0"/>
              <a:t>if</a:t>
            </a:r>
            <a:r>
              <a:rPr lang="zh-CN" altLang="en-US" sz="1800" dirty="0"/>
              <a:t>内的代码块，打印这个字符，然后碰到</a:t>
            </a:r>
            <a:r>
              <a:rPr lang="en-US" altLang="zh-CN" sz="1800" dirty="0"/>
              <a:t>break</a:t>
            </a:r>
            <a:r>
              <a:rPr lang="zh-CN" altLang="en-US" sz="1800" dirty="0"/>
              <a:t>语句，结束循环，程序也随之结束，不执行后面的代码。</a:t>
            </a:r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流程控制语句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标题 1"/>
          <p:cNvSpPr txBox="1">
            <a:spLocks/>
          </p:cNvSpPr>
          <p:nvPr/>
        </p:nvSpPr>
        <p:spPr>
          <a:xfrm>
            <a:off x="184219" y="764704"/>
            <a:ext cx="5827941" cy="57606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Wingdings" pitchFamily="2" charset="2"/>
              <a:buChar char="u"/>
            </a:pPr>
            <a:r>
              <a:rPr lang="en-US" altLang="zh-CN" sz="2800" dirty="0"/>
              <a:t>b</a:t>
            </a:r>
            <a:r>
              <a:rPr lang="en-US" altLang="zh-CN" sz="2800" dirty="0" smtClean="0"/>
              <a:t>reak</a:t>
            </a:r>
            <a:r>
              <a:rPr lang="zh-CN" altLang="en-US" sz="2800" dirty="0" smtClean="0"/>
              <a:t>语句</a:t>
            </a:r>
            <a:endParaRPr lang="zh-CN" altLang="en-US" sz="2800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669" y="2708920"/>
            <a:ext cx="5273675" cy="215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9018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47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0" y="765175"/>
            <a:ext cx="8928100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r>
              <a:rPr lang="zh-TW" altLang="zh-CN" sz="1800" dirty="0"/>
              <a:t>break语句跳出整个循环，而continue语句则是结束当前循环执行的剩下的代码，继续执行下次循环。continue语句在for和while循环中都适用。</a:t>
            </a:r>
            <a:endParaRPr lang="zh-CN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r>
              <a:rPr lang="zh-CN" altLang="en-US" sz="1800" dirty="0"/>
              <a:t>执行流程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for</a:t>
            </a:r>
            <a:r>
              <a:rPr lang="zh-CN" altLang="en-US" sz="1800" dirty="0"/>
              <a:t>循环字符串，拿到第一个字符赋值给</a:t>
            </a:r>
            <a:r>
              <a:rPr lang="en-US" altLang="zh-CN" sz="1800" dirty="0"/>
              <a:t>i</a:t>
            </a:r>
            <a:r>
              <a:rPr lang="zh-CN" altLang="en-US" sz="1800" dirty="0"/>
              <a:t>拿去和</a:t>
            </a:r>
            <a:r>
              <a:rPr lang="en-US" altLang="zh-CN" sz="1800" dirty="0"/>
              <a:t>if</a:t>
            </a:r>
            <a:r>
              <a:rPr lang="zh-CN" altLang="en-US" sz="1800" dirty="0"/>
              <a:t>做判断，条件为假，不执行</a:t>
            </a:r>
            <a:r>
              <a:rPr lang="en-US" altLang="zh-CN" sz="1800" dirty="0"/>
              <a:t>if</a:t>
            </a:r>
            <a:r>
              <a:rPr lang="zh-CN" altLang="en-US" sz="1800" dirty="0"/>
              <a:t>内的代码块，而是往下执行，输出这个字符，程序进入第二次循环，依次作比较，当拿到的字符符合</a:t>
            </a:r>
            <a:r>
              <a:rPr lang="en-US" altLang="zh-CN" sz="1800" dirty="0"/>
              <a:t>if</a:t>
            </a:r>
            <a:r>
              <a:rPr lang="zh-CN" altLang="en-US" sz="1800" dirty="0"/>
              <a:t>的条件时，执行</a:t>
            </a:r>
            <a:r>
              <a:rPr lang="en-US" altLang="zh-CN" sz="1800" dirty="0"/>
              <a:t>if</a:t>
            </a:r>
            <a:r>
              <a:rPr lang="zh-CN" altLang="en-US" sz="1800" dirty="0"/>
              <a:t>内的代码块，</a:t>
            </a:r>
            <a:r>
              <a:rPr lang="en-US" altLang="zh-CN" sz="1800" dirty="0"/>
              <a:t>continue</a:t>
            </a:r>
            <a:r>
              <a:rPr lang="zh-CN" altLang="en-US" sz="1800" dirty="0"/>
              <a:t>跳出本次循环，结束了本次循环，程序继续往下执行，循环打印剩下的字符。</a:t>
            </a:r>
          </a:p>
          <a:p>
            <a:pPr marL="0" indent="0">
              <a:buNone/>
            </a:pPr>
            <a:r>
              <a:rPr lang="zh-CN" altLang="en-US" sz="1800" dirty="0"/>
              <a:t>小结：通过两个例子，对比学习</a:t>
            </a:r>
            <a:r>
              <a:rPr lang="en-US" altLang="zh-CN" sz="1800" dirty="0"/>
              <a:t>break</a:t>
            </a:r>
            <a:r>
              <a:rPr lang="zh-CN" altLang="en-US" sz="1800" dirty="0"/>
              <a:t>语句和</a:t>
            </a:r>
            <a:r>
              <a:rPr lang="en-US" altLang="zh-CN" sz="1800" dirty="0"/>
              <a:t>continue</a:t>
            </a:r>
            <a:r>
              <a:rPr lang="zh-CN" altLang="en-US" sz="1800" dirty="0"/>
              <a:t>语句的区别，一句话总结两个语句，</a:t>
            </a:r>
            <a:r>
              <a:rPr lang="en-US" altLang="zh-CN" sz="1800" dirty="0"/>
              <a:t>break</a:t>
            </a:r>
            <a:r>
              <a:rPr lang="zh-CN" altLang="en-US" sz="1800" dirty="0"/>
              <a:t>语句跳出整个循环，程序结束执行后续的代码，跳出循环；而</a:t>
            </a:r>
            <a:r>
              <a:rPr lang="en-US" altLang="zh-CN" sz="1800" dirty="0"/>
              <a:t>continue</a:t>
            </a:r>
            <a:r>
              <a:rPr lang="zh-CN" altLang="en-US" sz="1800" dirty="0"/>
              <a:t>语句只结束当前循环执行的代码，但程序会继续往下执行，并不会结束。</a:t>
            </a:r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流程控制语句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标题 1"/>
          <p:cNvSpPr txBox="1">
            <a:spLocks/>
          </p:cNvSpPr>
          <p:nvPr/>
        </p:nvSpPr>
        <p:spPr>
          <a:xfrm>
            <a:off x="108323" y="764704"/>
            <a:ext cx="5827941" cy="57606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Wingdings" pitchFamily="2" charset="2"/>
              <a:buChar char="u"/>
            </a:pPr>
            <a:r>
              <a:rPr lang="en-US" altLang="zh-CN" sz="2800" dirty="0" smtClean="0"/>
              <a:t>continue</a:t>
            </a:r>
            <a:r>
              <a:rPr lang="zh-CN" altLang="en-US" sz="2800" dirty="0" smtClean="0"/>
              <a:t>语句</a:t>
            </a:r>
            <a:endParaRPr lang="zh-CN" altLang="en-US" sz="2800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669" y="2096852"/>
            <a:ext cx="5273675" cy="215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9018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48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4294967295"/>
          </p:nvPr>
        </p:nvSpPr>
        <p:spPr>
          <a:xfrm>
            <a:off x="214313" y="692150"/>
            <a:ext cx="8929687" cy="546258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r>
              <a:rPr lang="zh-TW" altLang="zh-CN" sz="1800" dirty="0"/>
              <a:t>pass语句作为Python TBD的一种，意为正在等待完成的任务或功能。就是说pass是空的语句，不执行具体的功能，只是为了保持程序的完整性，比如我们要实现一个登录登出的功能，是不是先定义有这两个功能的程序，我们着手写登录的功能，把登出的功能先放那，不执行具体的登出细节，就用到了pass了，后面我们在程序中会用到pass语句。记住一句话，pass是空语句，保证程序的完整性，我们有这个功能，但这个功能的细节，我们先不做描述。</a:t>
            </a:r>
            <a:endParaRPr lang="zh-CN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r>
              <a:rPr lang="zh-TW" altLang="zh-CN" sz="1800" dirty="0"/>
              <a:t>上面的代码示例中，pass语句这个代码块，意思就是我还没想好要干啥，但什么都不写程序不完整，无法执行，所以用到了pass空语句。</a:t>
            </a:r>
            <a:endParaRPr lang="zh-CN" altLang="zh-CN" sz="1800" dirty="0"/>
          </a:p>
          <a:p>
            <a:pPr marL="0" indent="0">
              <a:buNone/>
            </a:pPr>
            <a:r>
              <a:rPr lang="zh-CN" altLang="en-US" sz="1800" dirty="0"/>
              <a:t>小结：</a:t>
            </a:r>
          </a:p>
          <a:p>
            <a:r>
              <a:rPr lang="zh-CN" altLang="en-US" sz="1800" dirty="0" smtClean="0"/>
              <a:t>后面</a:t>
            </a:r>
            <a:r>
              <a:rPr lang="zh-CN" altLang="en-US" sz="1800" dirty="0"/>
              <a:t>的代码中，会大量应用运算符，所以要掌握常用的运算符</a:t>
            </a:r>
          </a:p>
          <a:p>
            <a:r>
              <a:rPr lang="zh-CN" altLang="en-US" sz="1800" dirty="0" smtClean="0"/>
              <a:t>熟练</a:t>
            </a:r>
            <a:r>
              <a:rPr lang="zh-CN" altLang="en-US" sz="1800" dirty="0"/>
              <a:t>掌握流程控制语句</a:t>
            </a:r>
          </a:p>
          <a:p>
            <a:r>
              <a:rPr lang="zh-CN" altLang="en-US" sz="1800" dirty="0" smtClean="0"/>
              <a:t>熟练</a:t>
            </a:r>
            <a:r>
              <a:rPr lang="zh-CN" altLang="en-US" sz="1800" dirty="0"/>
              <a:t>掌握</a:t>
            </a:r>
            <a:r>
              <a:rPr lang="en-US" altLang="zh-CN" sz="1800" dirty="0"/>
              <a:t>break</a:t>
            </a:r>
            <a:r>
              <a:rPr lang="zh-CN" altLang="en-US" sz="1800" dirty="0"/>
              <a:t>与</a:t>
            </a:r>
            <a:r>
              <a:rPr lang="en-US" altLang="zh-CN" sz="1800" dirty="0"/>
              <a:t>continue</a:t>
            </a:r>
            <a:r>
              <a:rPr lang="zh-CN" altLang="en-US" sz="1800" dirty="0"/>
              <a:t>的区别与使用场景</a:t>
            </a:r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  <a:p>
            <a:pPr marL="0" indent="0">
              <a:buNone/>
            </a:pPr>
            <a:endParaRPr lang="zh-CN" altLang="en-US" sz="1800" dirty="0"/>
          </a:p>
        </p:txBody>
      </p:sp>
      <p:sp>
        <p:nvSpPr>
          <p:cNvPr id="10" name="标题 6"/>
          <p:cNvSpPr txBox="1">
            <a:spLocks/>
          </p:cNvSpPr>
          <p:nvPr/>
        </p:nvSpPr>
        <p:spPr>
          <a:xfrm>
            <a:off x="5004048" y="1844824"/>
            <a:ext cx="2376264" cy="252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sp>
        <p:nvSpPr>
          <p:cNvPr id="18" name="任意多边形 17"/>
          <p:cNvSpPr/>
          <p:nvPr/>
        </p:nvSpPr>
        <p:spPr>
          <a:xfrm rot="16200000">
            <a:off x="1389061" y="-1106442"/>
            <a:ext cx="415462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lIns="68562" tIns="34281" rIns="68562" bIns="34281" rtlCol="0" anchor="b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流程控制语句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17503" y="6525344"/>
            <a:ext cx="6870921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504" y="764704"/>
            <a:ext cx="892899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标题 1"/>
          <p:cNvSpPr txBox="1">
            <a:spLocks/>
          </p:cNvSpPr>
          <p:nvPr/>
        </p:nvSpPr>
        <p:spPr>
          <a:xfrm>
            <a:off x="108323" y="764704"/>
            <a:ext cx="5827941" cy="57606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Wingdings" pitchFamily="2" charset="2"/>
              <a:buChar char="u"/>
            </a:pPr>
            <a:r>
              <a:rPr lang="en-US" altLang="zh-CN" sz="2800" dirty="0" smtClean="0"/>
              <a:t>pass</a:t>
            </a:r>
            <a:r>
              <a:rPr lang="zh-CN" altLang="en-US" sz="2800" dirty="0" smtClean="0"/>
              <a:t>语句</a:t>
            </a:r>
            <a:endParaRPr lang="zh-CN" altLang="en-US" sz="2800" dirty="0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603" y="3140968"/>
            <a:ext cx="5273675" cy="136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47537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暗香扑面">
  <a:themeElements>
    <a:clrScheme name="暗香扑面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918415"/>
      </a:accent1>
      <a:accent2>
        <a:srgbClr val="C47546"/>
      </a:accent2>
      <a:accent3>
        <a:srgbClr val="AFB591"/>
      </a:accent3>
      <a:accent4>
        <a:srgbClr val="B9945B"/>
      </a:accent4>
      <a:accent5>
        <a:srgbClr val="85ADBC"/>
      </a:accent5>
      <a:accent6>
        <a:srgbClr val="E5B440"/>
      </a:accent6>
      <a:hlink>
        <a:srgbClr val="00D5D5"/>
      </a:hlink>
      <a:folHlink>
        <a:srgbClr val="DD00DD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Fan</Template>
  <TotalTime>270</TotalTime>
  <Words>5099</Words>
  <Application>Microsoft Office PowerPoint</Application>
  <PresentationFormat>全屏显示(4:3)</PresentationFormat>
  <Paragraphs>1183</Paragraphs>
  <Slides>48</Slides>
  <Notes>46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48</vt:i4>
      </vt:variant>
    </vt:vector>
  </HeadingPairs>
  <TitlesOfParts>
    <vt:vector size="49" baseType="lpstr">
      <vt:lpstr>暗香扑面</vt:lpstr>
      <vt:lpstr>Python基础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  <vt:lpstr>幻灯片 38</vt:lpstr>
      <vt:lpstr>幻灯片 39</vt:lpstr>
      <vt:lpstr>幻灯片 40</vt:lpstr>
      <vt:lpstr>幻灯片 41</vt:lpstr>
      <vt:lpstr>幻灯片 42</vt:lpstr>
      <vt:lpstr>幻灯片 43</vt:lpstr>
      <vt:lpstr>幻灯片 44</vt:lpstr>
      <vt:lpstr>幻灯片 45</vt:lpstr>
      <vt:lpstr>幻灯片 46</vt:lpstr>
      <vt:lpstr>幻灯片 47</vt:lpstr>
      <vt:lpstr>幻灯片 48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老男孩Python基础</dc:title>
  <dc:creator>Anthony</dc:creator>
  <cp:lastModifiedBy>微软用户</cp:lastModifiedBy>
  <cp:revision>26</cp:revision>
  <dcterms:created xsi:type="dcterms:W3CDTF">2019-03-11T12:51:18Z</dcterms:created>
  <dcterms:modified xsi:type="dcterms:W3CDTF">2021-05-05T08:04:42Z</dcterms:modified>
</cp:coreProperties>
</file>