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51"/>
  </p:notesMasterIdLst>
  <p:sldIdLst>
    <p:sldId id="256" r:id="rId3"/>
    <p:sldId id="307" r:id="rId4"/>
    <p:sldId id="314" r:id="rId5"/>
    <p:sldId id="354" r:id="rId6"/>
    <p:sldId id="353" r:id="rId7"/>
    <p:sldId id="319" r:id="rId8"/>
    <p:sldId id="305" r:id="rId9"/>
    <p:sldId id="309" r:id="rId10"/>
    <p:sldId id="355" r:id="rId11"/>
    <p:sldId id="346" r:id="rId12"/>
    <p:sldId id="347" r:id="rId13"/>
    <p:sldId id="348" r:id="rId14"/>
    <p:sldId id="345" r:id="rId15"/>
    <p:sldId id="356" r:id="rId16"/>
    <p:sldId id="362" r:id="rId17"/>
    <p:sldId id="361" r:id="rId18"/>
    <p:sldId id="320" r:id="rId19"/>
    <p:sldId id="330" r:id="rId20"/>
    <p:sldId id="321" r:id="rId21"/>
    <p:sldId id="341" r:id="rId22"/>
    <p:sldId id="342" r:id="rId23"/>
    <p:sldId id="322" r:id="rId24"/>
    <p:sldId id="343" r:id="rId25"/>
    <p:sldId id="344" r:id="rId26"/>
    <p:sldId id="352" r:id="rId27"/>
    <p:sldId id="340" r:id="rId28"/>
    <p:sldId id="350" r:id="rId29"/>
    <p:sldId id="349" r:id="rId30"/>
    <p:sldId id="325" r:id="rId31"/>
    <p:sldId id="339" r:id="rId32"/>
    <p:sldId id="351" r:id="rId33"/>
    <p:sldId id="334" r:id="rId34"/>
    <p:sldId id="326" r:id="rId35"/>
    <p:sldId id="323" r:id="rId36"/>
    <p:sldId id="335" r:id="rId37"/>
    <p:sldId id="336" r:id="rId38"/>
    <p:sldId id="337" r:id="rId39"/>
    <p:sldId id="333" r:id="rId40"/>
    <p:sldId id="294" r:id="rId41"/>
    <p:sldId id="292" r:id="rId42"/>
    <p:sldId id="283" r:id="rId43"/>
    <p:sldId id="286" r:id="rId44"/>
    <p:sldId id="332" r:id="rId45"/>
    <p:sldId id="328" r:id="rId46"/>
    <p:sldId id="357" r:id="rId47"/>
    <p:sldId id="358" r:id="rId48"/>
    <p:sldId id="359" r:id="rId49"/>
    <p:sldId id="308" r:id="rId50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649" autoAdjust="0"/>
    <p:restoredTop sz="94660"/>
  </p:normalViewPr>
  <p:slideViewPr>
    <p:cSldViewPr>
      <p:cViewPr varScale="1">
        <p:scale>
          <a:sx n="143" d="100"/>
          <a:sy n="143" d="100"/>
        </p:scale>
        <p:origin x="276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33" cy="7203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F8B189D-74F8-45A8-A4A9-DE00F1CB4328}" type="datetime1">
              <a:rPr lang="zh-CN" altLang="en-US"/>
              <a:pPr>
                <a:defRPr/>
              </a:pPr>
              <a:t>2023/4/15</a:t>
            </a:fld>
            <a:endParaRPr lang="zh-CN" altLang="en-US"/>
          </a:p>
        </p:txBody>
      </p:sp>
      <p:sp>
        <p:nvSpPr>
          <p:cNvPr id="215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3077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单击此处编辑母版文本样式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第二级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第三级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第四级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latin typeface="Arial" pitchFamily="34" charset="0"/>
              </a:rPr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3C13556-E737-4426-897A-9FAF06B92F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1241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2532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46BEF754-B8C9-4038-9224-BF85562F6527}" type="datetime1">
              <a:rPr lang="zh-CN" altLang="en-US" smtClean="0">
                <a:solidFill>
                  <a:prstClr val="black"/>
                </a:solidFill>
              </a:rPr>
              <a:pPr/>
              <a:t>2023/4/15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3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2D1AF-39CC-4973-9666-67D1EE25DEE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Verdana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B1B85-95A3-4126-84E5-F6CA6334709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62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868F7-F7FE-4EE8-9C84-395E69B11F9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10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B1549-E581-4D74-A938-92460EE0B89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56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B389B-E2C8-4FC9-97DC-A0F65F6AF418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20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ACB8B-FDE4-4734-8200-35540E06F0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82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6C31-63CF-42B1-97A9-398C2F9AAEF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967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5CC4A-BA61-4755-B734-07D0AC00DD4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29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E7325-BA5B-4CE5-BB2E-DDC11BF696E8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15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415C8-690D-4950-8440-64B287E459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99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ED6EE-7BF3-46BC-ADBD-E77BC963BD1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82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E2168-074F-40E5-AA8A-69415418FB99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61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 noChangeArrowheads="1"/>
          </p:cNvPicPr>
          <p:nvPr/>
        </p:nvPicPr>
        <p:blipFill>
          <a:blip r:embed="rId14" cstate="print"/>
          <a:srcRect r="26486"/>
          <a:stretch>
            <a:fillRect/>
          </a:stretch>
        </p:blipFill>
        <p:spPr bwMode="auto">
          <a:xfrm>
            <a:off x="8358188" y="0"/>
            <a:ext cx="7858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直接连接符 4"/>
          <p:cNvSpPr>
            <a:spLocks noChangeShapeType="1"/>
          </p:cNvSpPr>
          <p:nvPr/>
        </p:nvSpPr>
        <p:spPr bwMode="auto">
          <a:xfrm rot="5400000">
            <a:off x="142875" y="304800"/>
            <a:ext cx="612775" cy="3175"/>
          </a:xfrm>
          <a:prstGeom prst="line">
            <a:avLst/>
          </a:prstGeom>
          <a:noFill/>
          <a:ln w="28575" cap="flat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itchFamily="34" charset="0"/>
            </a:endParaRPr>
          </a:p>
        </p:txBody>
      </p:sp>
      <p:sp>
        <p:nvSpPr>
          <p:cNvPr id="1028" name="直接连接符 5"/>
          <p:cNvSpPr>
            <a:spLocks noChangeShapeType="1"/>
          </p:cNvSpPr>
          <p:nvPr/>
        </p:nvSpPr>
        <p:spPr bwMode="auto">
          <a:xfrm rot="5400000">
            <a:off x="330200" y="179388"/>
            <a:ext cx="360363" cy="1587"/>
          </a:xfrm>
          <a:prstGeom prst="line">
            <a:avLst/>
          </a:prstGeom>
          <a:noFill/>
          <a:ln w="28575" cap="flat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  <a:sym typeface="Verdana" pitchFamily="34" charset="0"/>
        </a:defRPr>
      </a:lvl1pPr>
      <a:lvl2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2pPr>
      <a:lvl3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3pPr>
      <a:lvl4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4pPr>
      <a:lvl5pPr marL="914400" indent="-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5pPr>
      <a:lvl6pPr marL="13716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6pPr>
      <a:lvl7pPr marL="18288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7pPr>
      <a:lvl8pPr marL="22860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8pPr>
      <a:lvl9pPr marL="2743200" indent="-914400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Verdana" pitchFamily="34" charset="0"/>
          <a:ea typeface="微软雅黑" pitchFamily="34" charset="-122"/>
          <a:sym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Verdana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CE7DA63F-AEEC-469A-8F48-04399D5AD7DF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2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73511" y="554826"/>
            <a:ext cx="8105785" cy="588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eaLnBrk="1" hangingPunct="1"/>
            <a:r>
              <a:rPr lang="zh-CN" altLang="en-US" sz="3600" b="0" dirty="0"/>
              <a:t>高压电缆</a:t>
            </a:r>
            <a:r>
              <a:rPr lang="zh-CN" altLang="en-US" sz="3600" b="0"/>
              <a:t>护层环流在线</a:t>
            </a:r>
            <a:r>
              <a:rPr lang="zh-CN" altLang="en-US" sz="3600" b="0" dirty="0"/>
              <a:t>监测系统</a:t>
            </a:r>
            <a:endParaRPr lang="zh-CN" altLang="en-US" sz="3600" dirty="0"/>
          </a:p>
        </p:txBody>
      </p:sp>
      <p:sp>
        <p:nvSpPr>
          <p:cNvPr id="4100" name="副标题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2053" y="3202149"/>
            <a:ext cx="4321980" cy="154614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武汉朗开智能科技有限公司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武汉朗开传感科技有限公司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www.landskychina.com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www.langkaidianqi.com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70217D-390D-4308-87F8-CAB7D0293E65}"/>
              </a:ext>
            </a:extLst>
          </p:cNvPr>
          <p:cNvSpPr txBox="1"/>
          <p:nvPr/>
        </p:nvSpPr>
        <p:spPr>
          <a:xfrm>
            <a:off x="426595" y="1338263"/>
            <a:ext cx="7059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————环流、主缆电流、回流线电流、振动、温度、柔性传感器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27" name="图片 1" descr="582746522447971675.jpg">
            <a:extLst>
              <a:ext uri="{FF2B5EF4-FFF2-40B4-BE49-F238E27FC236}">
                <a16:creationId xmlns:a16="http://schemas.microsoft.com/office/drawing/2014/main" id="{159D037D-80FE-4D1D-9EE1-9E3BA85C0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692" y="1722863"/>
            <a:ext cx="2449122" cy="182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图片 2" descr="93358866657364432.jpg">
            <a:extLst>
              <a:ext uri="{FF2B5EF4-FFF2-40B4-BE49-F238E27FC236}">
                <a16:creationId xmlns:a16="http://schemas.microsoft.com/office/drawing/2014/main" id="{B13D1E0A-155C-49FC-A660-558A231B2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122" y="3564466"/>
            <a:ext cx="2050845" cy="154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2F95C3BF-F0BB-5DA4-9709-4CC3A3A85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53" y="1767111"/>
            <a:ext cx="5978739" cy="1375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itchFamily="34" charset="0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zh-CN" altLang="en-US" sz="2400" kern="0" dirty="0">
                <a:solidFill>
                  <a:schemeClr val="bg1"/>
                </a:solidFill>
              </a:rPr>
              <a:t>用于高压单芯电缆护层接地电流的在线监测</a:t>
            </a:r>
            <a:endParaRPr lang="en-US" altLang="zh-CN" sz="24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直接连接符 2"/>
          <p:cNvSpPr>
            <a:spLocks noChangeShapeType="1"/>
          </p:cNvSpPr>
          <p:nvPr/>
        </p:nvSpPr>
        <p:spPr bwMode="auto">
          <a:xfrm rot="5400000">
            <a:off x="142875" y="304800"/>
            <a:ext cx="612775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23" name="直接连接符 3"/>
          <p:cNvSpPr>
            <a:spLocks noChangeShapeType="1"/>
          </p:cNvSpPr>
          <p:nvPr/>
        </p:nvSpPr>
        <p:spPr bwMode="auto">
          <a:xfrm rot="5400000">
            <a:off x="330200" y="179388"/>
            <a:ext cx="360363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124" name="标题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508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CN" altLang="en-US" sz="1800" dirty="0"/>
              <a:t>目录</a:t>
            </a:r>
          </a:p>
        </p:txBody>
      </p: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1686168" y="640317"/>
            <a:ext cx="2517775" cy="2571750"/>
            <a:chOff x="0" y="0"/>
            <a:chExt cx="2518314" cy="2571768"/>
          </a:xfrm>
        </p:grpSpPr>
        <p:sp>
          <p:nvSpPr>
            <p:cNvPr id="5140" name="直接连接符 14"/>
            <p:cNvSpPr>
              <a:spLocks noChangeShapeType="1"/>
            </p:cNvSpPr>
            <p:nvPr/>
          </p:nvSpPr>
          <p:spPr bwMode="auto">
            <a:xfrm>
              <a:off x="214314" y="2390792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5141" name="直接连接符 13"/>
            <p:cNvSpPr>
              <a:spLocks noChangeShapeType="1"/>
            </p:cNvSpPr>
            <p:nvPr/>
          </p:nvSpPr>
          <p:spPr bwMode="auto">
            <a:xfrm>
              <a:off x="214314" y="1714512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5142" name="直接连接符 12"/>
            <p:cNvSpPr>
              <a:spLocks noChangeShapeType="1"/>
            </p:cNvSpPr>
            <p:nvPr/>
          </p:nvSpPr>
          <p:spPr bwMode="auto">
            <a:xfrm>
              <a:off x="214314" y="100965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5143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grpSp>
          <p:nvGrpSpPr>
            <p:cNvPr id="5144" name="Group 10"/>
            <p:cNvGrpSpPr>
              <a:grpSpLocks/>
            </p:cNvGrpSpPr>
            <p:nvPr/>
          </p:nvGrpSpPr>
          <p:grpSpPr bwMode="auto">
            <a:xfrm>
              <a:off x="0" y="0"/>
              <a:ext cx="428628" cy="2571768"/>
              <a:chOff x="0" y="0"/>
              <a:chExt cx="428628" cy="2571768"/>
            </a:xfrm>
          </p:grpSpPr>
          <p:sp>
            <p:nvSpPr>
              <p:cNvPr id="5145" name="椭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8628" cy="428628"/>
              </a:xfrm>
              <a:prstGeom prst="ellipse">
                <a:avLst/>
              </a:prstGeom>
              <a:solidFill>
                <a:srgbClr val="DBB400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latin typeface="Verdana" pitchFamily="34" charset="0"/>
                    <a:sym typeface="Verdana" pitchFamily="34" charset="0"/>
                  </a:rPr>
                  <a:t>1</a:t>
                </a:r>
                <a:endParaRPr lang="zh-CN" altLang="en-US" dirty="0">
                  <a:solidFill>
                    <a:srgbClr val="2A82B0"/>
                  </a:solidFill>
                </a:endParaRPr>
              </a:p>
            </p:txBody>
          </p:sp>
          <p:sp>
            <p:nvSpPr>
              <p:cNvPr id="5146" name="椭圆 5"/>
              <p:cNvSpPr>
                <a:spLocks noChangeArrowheads="1"/>
              </p:cNvSpPr>
              <p:nvPr/>
            </p:nvSpPr>
            <p:spPr bwMode="auto">
              <a:xfrm>
                <a:off x="0" y="714380"/>
                <a:ext cx="428628" cy="428628"/>
              </a:xfrm>
              <a:prstGeom prst="ellipse">
                <a:avLst/>
              </a:prstGeom>
              <a:solidFill>
                <a:srgbClr val="DBB400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altLang="zh-CN" b="1">
                    <a:solidFill>
                      <a:srgbClr val="FFFFFF"/>
                    </a:solidFill>
                    <a:latin typeface="Verdana" pitchFamily="34" charset="0"/>
                    <a:sym typeface="Verdana" pitchFamily="34" charset="0"/>
                  </a:rPr>
                  <a:t>2</a:t>
                </a:r>
                <a:endParaRPr lang="zh-CN" altLang="en-US">
                  <a:solidFill>
                    <a:srgbClr val="2A82B0"/>
                  </a:solidFill>
                </a:endParaRPr>
              </a:p>
            </p:txBody>
          </p:sp>
          <p:sp>
            <p:nvSpPr>
              <p:cNvPr id="5147" name="椭圆 6"/>
              <p:cNvSpPr>
                <a:spLocks noChangeArrowheads="1"/>
              </p:cNvSpPr>
              <p:nvPr/>
            </p:nvSpPr>
            <p:spPr bwMode="auto">
              <a:xfrm>
                <a:off x="0" y="1428760"/>
                <a:ext cx="428628" cy="428628"/>
              </a:xfrm>
              <a:prstGeom prst="ellipse">
                <a:avLst/>
              </a:prstGeom>
              <a:solidFill>
                <a:srgbClr val="DBB400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altLang="zh-CN" b="1">
                    <a:solidFill>
                      <a:srgbClr val="FFFFFF"/>
                    </a:solidFill>
                    <a:latin typeface="Verdana" pitchFamily="34" charset="0"/>
                    <a:sym typeface="Verdana" pitchFamily="34" charset="0"/>
                  </a:rPr>
                  <a:t>3</a:t>
                </a:r>
                <a:endParaRPr lang="zh-CN" altLang="en-US">
                  <a:solidFill>
                    <a:srgbClr val="2A82B0"/>
                  </a:solidFill>
                </a:endParaRPr>
              </a:p>
            </p:txBody>
          </p:sp>
          <p:sp>
            <p:nvSpPr>
              <p:cNvPr id="5148" name="椭圆 7"/>
              <p:cNvSpPr>
                <a:spLocks noChangeArrowheads="1"/>
              </p:cNvSpPr>
              <p:nvPr/>
            </p:nvSpPr>
            <p:spPr bwMode="auto">
              <a:xfrm>
                <a:off x="0" y="2143140"/>
                <a:ext cx="428628" cy="428628"/>
              </a:xfrm>
              <a:prstGeom prst="ellipse">
                <a:avLst/>
              </a:prstGeom>
              <a:solidFill>
                <a:srgbClr val="DBB400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altLang="zh-CN" b="1">
                    <a:solidFill>
                      <a:srgbClr val="FFFFFF"/>
                    </a:solidFill>
                    <a:latin typeface="Verdana" pitchFamily="34" charset="0"/>
                    <a:sym typeface="Verdana" pitchFamily="34" charset="0"/>
                  </a:rPr>
                  <a:t>4</a:t>
                </a:r>
                <a:endParaRPr lang="zh-CN" altLang="en-US">
                  <a:solidFill>
                    <a:srgbClr val="2A82B0"/>
                  </a:solidFill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201739" y="5688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测量原理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23969" y="12832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国家标准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5781" y="1914047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测量系统介绍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72618" y="2640567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公司部分展示</a:t>
            </a:r>
          </a:p>
        </p:txBody>
      </p:sp>
      <p:sp>
        <p:nvSpPr>
          <p:cNvPr id="29" name="椭圆 4"/>
          <p:cNvSpPr>
            <a:spLocks noChangeArrowheads="1"/>
          </p:cNvSpPr>
          <p:nvPr/>
        </p:nvSpPr>
        <p:spPr bwMode="auto">
          <a:xfrm>
            <a:off x="428625" y="214313"/>
            <a:ext cx="1000125" cy="428625"/>
          </a:xfrm>
          <a:prstGeom prst="ellipse">
            <a:avLst/>
          </a:prstGeom>
          <a:solidFill>
            <a:srgbClr val="DBB400"/>
          </a:solidFill>
          <a:ln w="25400" cap="flat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目录</a:t>
            </a:r>
          </a:p>
        </p:txBody>
      </p:sp>
      <p:grpSp>
        <p:nvGrpSpPr>
          <p:cNvPr id="36" name="Group 5"/>
          <p:cNvGrpSpPr>
            <a:grpSpLocks/>
          </p:cNvGrpSpPr>
          <p:nvPr/>
        </p:nvGrpSpPr>
        <p:grpSpPr bwMode="auto">
          <a:xfrm>
            <a:off x="5220297" y="655122"/>
            <a:ext cx="2517775" cy="428625"/>
            <a:chOff x="0" y="0"/>
            <a:chExt cx="2518314" cy="428628"/>
          </a:xfrm>
        </p:grpSpPr>
        <p:sp>
          <p:nvSpPr>
            <p:cNvPr id="40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42" name="椭圆 4"/>
            <p:cNvSpPr>
              <a:spLocks noChangeArrowheads="1"/>
            </p:cNvSpPr>
            <p:nvPr/>
          </p:nvSpPr>
          <p:spPr bwMode="auto">
            <a:xfrm>
              <a:off x="0" y="0"/>
              <a:ext cx="428628" cy="428628"/>
            </a:xfrm>
            <a:prstGeom prst="ellipse">
              <a:avLst/>
            </a:prstGeom>
            <a:solidFill>
              <a:srgbClr val="DBB4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Verdana" pitchFamily="34" charset="0"/>
                  <a:sym typeface="Verdana" pitchFamily="34" charset="0"/>
                </a:rPr>
                <a:t>6</a:t>
              </a:r>
              <a:endParaRPr lang="zh-CN" altLang="en-US" dirty="0">
                <a:solidFill>
                  <a:srgbClr val="2A82B0"/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735868" y="583685"/>
            <a:ext cx="20313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相关检测报告展示</a:t>
            </a:r>
          </a:p>
        </p:txBody>
      </p:sp>
      <p:grpSp>
        <p:nvGrpSpPr>
          <p:cNvPr id="37" name="Group 5"/>
          <p:cNvGrpSpPr>
            <a:grpSpLocks/>
          </p:cNvGrpSpPr>
          <p:nvPr/>
        </p:nvGrpSpPr>
        <p:grpSpPr bwMode="auto">
          <a:xfrm>
            <a:off x="1686168" y="3537229"/>
            <a:ext cx="2517775" cy="428625"/>
            <a:chOff x="0" y="0"/>
            <a:chExt cx="2518314" cy="428628"/>
          </a:xfrm>
        </p:grpSpPr>
        <p:sp>
          <p:nvSpPr>
            <p:cNvPr id="38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39" name="椭圆 4"/>
            <p:cNvSpPr>
              <a:spLocks noChangeArrowheads="1"/>
            </p:cNvSpPr>
            <p:nvPr/>
          </p:nvSpPr>
          <p:spPr bwMode="auto">
            <a:xfrm>
              <a:off x="0" y="0"/>
              <a:ext cx="428628" cy="428628"/>
            </a:xfrm>
            <a:prstGeom prst="ellipse">
              <a:avLst/>
            </a:prstGeom>
            <a:solidFill>
              <a:srgbClr val="DBB4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Verdana" pitchFamily="34" charset="0"/>
                  <a:sym typeface="Verdana" pitchFamily="34" charset="0"/>
                </a:rPr>
                <a:t>5</a:t>
              </a:r>
              <a:endParaRPr lang="zh-CN" altLang="en-US" dirty="0">
                <a:solidFill>
                  <a:srgbClr val="2A82B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201739" y="3465792"/>
            <a:ext cx="16289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部分</a:t>
            </a:r>
            <a:r>
              <a:rPr lang="en-US" altLang="zh-CN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OEM</a:t>
            </a: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展示</a:t>
            </a:r>
          </a:p>
        </p:txBody>
      </p: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220297" y="1354691"/>
            <a:ext cx="2517775" cy="428625"/>
            <a:chOff x="0" y="0"/>
            <a:chExt cx="2518314" cy="428628"/>
          </a:xfrm>
        </p:grpSpPr>
        <p:sp>
          <p:nvSpPr>
            <p:cNvPr id="30" name="直接连接符 11"/>
            <p:cNvSpPr>
              <a:spLocks noChangeShapeType="1"/>
            </p:cNvSpPr>
            <p:nvPr/>
          </p:nvSpPr>
          <p:spPr bwMode="auto">
            <a:xfrm>
              <a:off x="214314" y="295277"/>
              <a:ext cx="2304000" cy="15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2A82B0"/>
                </a:solidFill>
              </a:endParaRPr>
            </a:p>
          </p:txBody>
        </p:sp>
        <p:sp>
          <p:nvSpPr>
            <p:cNvPr id="31" name="椭圆 4"/>
            <p:cNvSpPr>
              <a:spLocks noChangeArrowheads="1"/>
            </p:cNvSpPr>
            <p:nvPr/>
          </p:nvSpPr>
          <p:spPr bwMode="auto">
            <a:xfrm>
              <a:off x="0" y="0"/>
              <a:ext cx="428628" cy="428628"/>
            </a:xfrm>
            <a:prstGeom prst="ellipse">
              <a:avLst/>
            </a:prstGeom>
            <a:solidFill>
              <a:srgbClr val="DBB4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Verdana" pitchFamily="34" charset="0"/>
                  <a:sym typeface="Verdana" pitchFamily="34" charset="0"/>
                </a:rPr>
                <a:t>7</a:t>
              </a:r>
              <a:endParaRPr lang="zh-CN" altLang="en-US" dirty="0">
                <a:solidFill>
                  <a:srgbClr val="2A82B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735868" y="1283254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Verdana"/>
                <a:ea typeface="微软雅黑"/>
                <a:sym typeface="Verdana" pitchFamily="34" charset="0"/>
              </a:rPr>
              <a:t>部分现场展示</a:t>
            </a:r>
          </a:p>
        </p:txBody>
      </p:sp>
    </p:spTree>
    <p:extLst>
      <p:ext uri="{BB962C8B-B14F-4D97-AF65-F5344CB8AC3E}">
        <p14:creationId xmlns:p14="http://schemas.microsoft.com/office/powerpoint/2010/main" val="215712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</a:rPr>
              <a:t>测量原理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环流产生的原理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308" y="571500"/>
            <a:ext cx="2575275" cy="2088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111433" y="2667606"/>
            <a:ext cx="2233023" cy="2585323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电缆的结构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，线芯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，绝缘层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，金属护层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，外护层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endParaRPr lang="zh-CN" altLang="en-US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38893" y="1264022"/>
            <a:ext cx="5501415" cy="341632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由电缆结构了解到，其外部是金属护层，当传导电能时，在线芯中的电流，会与外层金属护层产生切割现象的电磁感应。由于电磁感应会在金属护层上形成电动势，称为感应电压。其强弱与电流有关。当电流增大时，电压也增大，是一种递增关系。过大的电压会对护层造成影响，甚至造成电缆击穿。因此，电缆每隔一段距离都要接一条接地线，目的就是释放护层上积累的感应电压，这样金属护层就与大地形成一条通路，在感应电压的影响下形成回路电流，将这个电流称为电缆护层环流。</a:t>
            </a:r>
          </a:p>
        </p:txBody>
      </p:sp>
    </p:spTree>
    <p:extLst>
      <p:ext uri="{BB962C8B-B14F-4D97-AF65-F5344CB8AC3E}">
        <p14:creationId xmlns:p14="http://schemas.microsoft.com/office/powerpoint/2010/main" val="120520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</a:rPr>
              <a:t>测量原理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环流过大的危害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1354390"/>
            <a:ext cx="9143999" cy="304698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）运行高压电缆金属护层系统环流的增大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使得电缆金属护层损耗剧增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电缆的温升增加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严重时或导致电缆过热甚至着火燃烧。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2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）运行高压电缆金属护层环流大大增加了电缆传输电能的能量损失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降低了电缆的传输效率，造成严重的资源浪费。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）运行高压电缆金属护层环流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加速了电缆绝缘的老化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缩短了电缆的正常使用寿命。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）使交叉互联连接处发热，若长期运行的电缆护层环流较大，而电缆交叉互联处接触不好，会引起交叉互联处发热。从设计角度及运行经验来看，若运行中保证交叉互联接触良好，将不会产生发热问题。</a:t>
            </a:r>
          </a:p>
        </p:txBody>
      </p:sp>
    </p:spTree>
    <p:extLst>
      <p:ext uri="{BB962C8B-B14F-4D97-AF65-F5344CB8AC3E}">
        <p14:creationId xmlns:p14="http://schemas.microsoft.com/office/powerpoint/2010/main" val="170664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1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</a:rPr>
              <a:t>测量原理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284" y="813051"/>
            <a:ext cx="4820102" cy="431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高压交流电缆在线监测系统典型方案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73260" y="2283618"/>
            <a:ext cx="2699142" cy="133882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环流的监测主要在交叉互联想箱的位置进行测量</a:t>
            </a:r>
          </a:p>
        </p:txBody>
      </p:sp>
    </p:spTree>
    <p:extLst>
      <p:ext uri="{BB962C8B-B14F-4D97-AF65-F5344CB8AC3E}">
        <p14:creationId xmlns:p14="http://schemas.microsoft.com/office/powerpoint/2010/main" val="366828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2"/>
          <p:cNvSpPr>
            <a:spLocks noChangeShapeType="1"/>
          </p:cNvSpPr>
          <p:nvPr/>
        </p:nvSpPr>
        <p:spPr bwMode="auto">
          <a:xfrm rot="5400000">
            <a:off x="142875" y="304800"/>
            <a:ext cx="612775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4" name="直接连接符 3"/>
          <p:cNvSpPr>
            <a:spLocks noChangeShapeType="1"/>
          </p:cNvSpPr>
          <p:nvPr/>
        </p:nvSpPr>
        <p:spPr bwMode="auto">
          <a:xfrm rot="5400000">
            <a:off x="330200" y="179388"/>
            <a:ext cx="360363" cy="158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5" name="直接连接符 11"/>
          <p:cNvSpPr>
            <a:spLocks noChangeShapeType="1"/>
          </p:cNvSpPr>
          <p:nvPr/>
        </p:nvSpPr>
        <p:spPr bwMode="auto">
          <a:xfrm>
            <a:off x="482600" y="714375"/>
            <a:ext cx="2303463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6" name="椭圆 4"/>
          <p:cNvSpPr>
            <a:spLocks noChangeArrowheads="1"/>
          </p:cNvSpPr>
          <p:nvPr/>
        </p:nvSpPr>
        <p:spPr bwMode="auto">
          <a:xfrm>
            <a:off x="268288" y="419100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2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38" y="35718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国家标准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90" y="1059057"/>
            <a:ext cx="2611382" cy="374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006" y="800392"/>
            <a:ext cx="3817749" cy="26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在线监测技术规范</a:t>
            </a:r>
          </a:p>
        </p:txBody>
      </p:sp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872" y="2699198"/>
            <a:ext cx="4620815" cy="242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981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2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国家标准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检测规范</a:t>
            </a:r>
          </a:p>
        </p:txBody>
      </p:sp>
      <p:pic>
        <p:nvPicPr>
          <p:cNvPr id="6" name="图片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4" y="1059056"/>
            <a:ext cx="2705097" cy="396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4" y="470416"/>
            <a:ext cx="2996762" cy="455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系统构成</a:t>
            </a:r>
          </a:p>
        </p:txBody>
      </p:sp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4067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35" y="815330"/>
            <a:ext cx="4719705" cy="431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987024"/>
            <a:ext cx="4151902" cy="3000821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监测装置由监测主机和电流互感器、温度及防盗割传感器等组成实现。开口式电流互感器安装于电缆护层接地线及主缆上，经转换为二次信号后引入监测装置。温度传感器用于对电缆温度进行监测，防盗割传感器对环流接地线进行防盗割监测。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4538" y="4164826"/>
            <a:ext cx="4151902" cy="874407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Times New Roman" pitchFamily="18" charset="0"/>
              </a:rPr>
              <a:t>以上所有监测接口可根据客户需求增减。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Times New Roman" pitchFamily="18" charset="0"/>
              </a:rPr>
              <a:t> 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6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监测传感器安装示意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1" y="1067872"/>
            <a:ext cx="3491507" cy="387798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接地电流检测互感器安装于接地线上；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运行电流互感器安装于任意相主缆上（三相主缆电流是平衡的）；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温度传感器安装于电缆接头处测量接头温度；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防盗割检测安装于接地线上；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CT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取电安装于主缆上便于取电。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endParaRPr lang="zh-CN" altLang="en-US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</p:txBody>
      </p:sp>
      <p:pic>
        <p:nvPicPr>
          <p:cNvPr id="57348" name="Picture 4" descr="H:\桌面\新建文件夹\现场监测安装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06" y="1030426"/>
            <a:ext cx="5603478" cy="39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1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功能特点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110145" y="885933"/>
            <a:ext cx="8643960" cy="383181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）实时监测三相电缆的护层接地电流、总接地电流及任意相主缆运行电流；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）实时监测三相电缆接头温度；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）实时对电缆护层接地线防盗割监测；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）监测时间间隔可设置；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）报警参数及是否允许相应监测参数产生报警可设置；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6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）统计设置时间段内的最大值、最小值、平均值；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7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）实时监测统计周期内单相接地电流最大值最小值比，并进行报警处理；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8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）实时监测统计周期内接地电流与负荷比值，并进行报警处理；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9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）实时监测统计周期内单相接地电流变化率，并进行报警处理；</a:t>
            </a:r>
          </a:p>
        </p:txBody>
      </p:sp>
    </p:spTree>
    <p:extLst>
      <p:ext uri="{BB962C8B-B14F-4D97-AF65-F5344CB8AC3E}">
        <p14:creationId xmlns:p14="http://schemas.microsoft.com/office/powerpoint/2010/main" val="299741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功能特点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197" y="1020763"/>
            <a:ext cx="9364291" cy="3367397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）所有监测数据均有时间标签，保证数据的唯一性；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11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）所有监测传感器可根据用户要求进行增减配置；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12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）多种数据传输接口：</a:t>
            </a:r>
            <a:r>
              <a:rPr lang="en-US" altLang="zh-CN" dirty="0" err="1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RS485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接口、</a:t>
            </a:r>
            <a:r>
              <a:rPr lang="en-US" altLang="zh-CN" dirty="0" err="1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GPRS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GSM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短信，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可同时使用一种或多种数据传输模式；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13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）支持远程维护和升级；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14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）采用低功耗设计，支持多种电源供电方式：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CT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感应取电、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	AC-DC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电源、直流电供电及电池供电；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endParaRPr lang="zh-CN" altLang="en-US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04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功能特点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233389" y="1706766"/>
            <a:ext cx="9364291" cy="212090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15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）全部采用工业级元件，具有良好的可靠性、稳定性；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16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）单元式全封闭结构设计，易于安装，所有部件均采取紧锁措施，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抗振性能好，并且更换拆卸方便；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17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）全封灌结构：环氧树脂封灌、无外露元件、不进水，完美支持</a:t>
            </a:r>
            <a:r>
              <a:rPr lang="en-US" altLang="zh-CN" dirty="0" err="1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IP68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防护等级。</a:t>
            </a: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18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）可靠性高、免维护。</a:t>
            </a:r>
          </a:p>
        </p:txBody>
      </p:sp>
    </p:spTree>
    <p:extLst>
      <p:ext uri="{BB962C8B-B14F-4D97-AF65-F5344CB8AC3E}">
        <p14:creationId xmlns:p14="http://schemas.microsoft.com/office/powerpoint/2010/main" val="292940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设备外观及内部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3" t="16696" r="28554" b="17625"/>
          <a:stretch/>
        </p:blipFill>
        <p:spPr bwMode="auto">
          <a:xfrm>
            <a:off x="269509" y="1184171"/>
            <a:ext cx="3250880" cy="345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7"/>
          <p:cNvSpPr txBox="1"/>
          <p:nvPr/>
        </p:nvSpPr>
        <p:spPr>
          <a:xfrm>
            <a:off x="3520389" y="1923453"/>
            <a:ext cx="2737253" cy="132343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铸铝箱体外壳：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所有元件全部进行环氧树脂封灌，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使用高可靠防水航插。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9" r="36111" b="24167"/>
          <a:stretch/>
        </p:blipFill>
        <p:spPr bwMode="auto">
          <a:xfrm>
            <a:off x="6271014" y="1208715"/>
            <a:ext cx="2732269" cy="309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4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7323A2C-6E26-4318-BF88-55B845035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914ED4D2-484C-41AF-98A4-5E21357DE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CDD9A-700F-468F-9EA6-E807ED92A50F}"/>
              </a:ext>
            </a:extLst>
          </p:cNvPr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6E939D8-BB12-4453-A4A1-44F2AE31B7F2}"/>
              </a:ext>
            </a:extLst>
          </p:cNvPr>
          <p:cNvSpPr txBox="1"/>
          <p:nvPr/>
        </p:nvSpPr>
        <p:spPr>
          <a:xfrm>
            <a:off x="3131340" y="338727"/>
            <a:ext cx="2689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设备外观及内部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94329A5-A518-4D6A-A7A6-9297B37A8E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1419221"/>
            <a:ext cx="2503483" cy="25148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AE0B3DE-1BB6-40DE-958A-590F4FC993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57" y="1411567"/>
            <a:ext cx="2343656" cy="2514803"/>
          </a:xfrm>
          <a:prstGeom prst="rect">
            <a:avLst/>
          </a:prstGeom>
        </p:spPr>
      </p:pic>
      <p:sp>
        <p:nvSpPr>
          <p:cNvPr id="12" name="TextBox 37">
            <a:extLst>
              <a:ext uri="{FF2B5EF4-FFF2-40B4-BE49-F238E27FC236}">
                <a16:creationId xmlns:a16="http://schemas.microsoft.com/office/drawing/2014/main" id="{1751D81A-2D69-4E3B-8256-E7EB9B481489}"/>
              </a:ext>
            </a:extLst>
          </p:cNvPr>
          <p:cNvSpPr txBox="1"/>
          <p:nvPr/>
        </p:nvSpPr>
        <p:spPr>
          <a:xfrm>
            <a:off x="3017838" y="1861014"/>
            <a:ext cx="2606245" cy="132343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不锈钢箱体外壳：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所有元件全部进行环氧树脂</a:t>
            </a:r>
            <a:r>
              <a:rPr lang="zh-CN" altLang="en-US" sz="200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封灌，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使用高可靠防水航插。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0926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>
            <a:extLst>
              <a:ext uri="{FF2B5EF4-FFF2-40B4-BE49-F238E27FC236}">
                <a16:creationId xmlns:a16="http://schemas.microsoft.com/office/drawing/2014/main" id="{47323A2C-6E26-4318-BF88-55B845035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>
            <a:extLst>
              <a:ext uri="{FF2B5EF4-FFF2-40B4-BE49-F238E27FC236}">
                <a16:creationId xmlns:a16="http://schemas.microsoft.com/office/drawing/2014/main" id="{914ED4D2-484C-41AF-98A4-5E21357DE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CDD9A-700F-468F-9EA6-E807ED92A50F}"/>
              </a:ext>
            </a:extLst>
          </p:cNvPr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6E939D8-BB12-4453-A4A1-44F2AE31B7F2}"/>
              </a:ext>
            </a:extLst>
          </p:cNvPr>
          <p:cNvSpPr txBox="1"/>
          <p:nvPr/>
        </p:nvSpPr>
        <p:spPr>
          <a:xfrm>
            <a:off x="3131340" y="338727"/>
            <a:ext cx="2689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设备外观及内部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B22F1EB-EF01-9B8D-D236-A0EFB4DD5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87" y="1275156"/>
            <a:ext cx="2508405" cy="33060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3E41925-D914-70AB-42B4-C3BDBB81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635" y="1369600"/>
            <a:ext cx="2167534" cy="24868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6156D86-44D5-D089-9CBD-9ADB7FCE2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699" y="285750"/>
            <a:ext cx="2167534" cy="226630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34A6413-DA35-F5AC-4405-1D9112D32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330" y="2663579"/>
            <a:ext cx="2687102" cy="238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B5D2F81F-3CCD-4F41-9844-7614902A5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0" y="1273579"/>
            <a:ext cx="2593188" cy="358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直接连接符 11">
            <a:extLst>
              <a:ext uri="{FF2B5EF4-FFF2-40B4-BE49-F238E27FC236}">
                <a16:creationId xmlns:a16="http://schemas.microsoft.com/office/drawing/2014/main" id="{5413E470-4F24-45A0-A5A1-3EF6D0E40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8FE8FA3F-CF54-4956-AC29-6313D66F0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28F78C6-F9B2-42F7-928A-1ACAF404BB26}"/>
              </a:ext>
            </a:extLst>
          </p:cNvPr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E1780-9F42-4874-9D9D-58747AD9633F}"/>
              </a:ext>
            </a:extLst>
          </p:cNvPr>
          <p:cNvSpPr txBox="1"/>
          <p:nvPr/>
        </p:nvSpPr>
        <p:spPr>
          <a:xfrm>
            <a:off x="3131340" y="338727"/>
            <a:ext cx="2689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设备外观及内部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03E62CA-ED87-4D85-8A6D-A443534A0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373" y="1851420"/>
            <a:ext cx="4507020" cy="1705403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采用柔性传感器（罗氏线圈、主机内置积分器）的电缆环流在线监测。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Times New Roman" pitchFamily="18" charset="0"/>
            </a:endParaRPr>
          </a:p>
          <a:p>
            <a:pPr indent="306388" eaLnBrk="0" hangingPunct="0">
              <a:lnSpc>
                <a:spcPct val="150000"/>
              </a:lnSpc>
              <a:tabLst>
                <a:tab pos="1200150" algn="l"/>
              </a:tabLs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  <a:cs typeface="Times New Roman" pitchFamily="18" charset="0"/>
              </a:rPr>
              <a:t>适用于高压输电末端、接地箱空间狭小、电缆桥架等场合。</a:t>
            </a:r>
          </a:p>
        </p:txBody>
      </p:sp>
    </p:spTree>
    <p:extLst>
      <p:ext uri="{BB962C8B-B14F-4D97-AF65-F5344CB8AC3E}">
        <p14:creationId xmlns:p14="http://schemas.microsoft.com/office/powerpoint/2010/main" val="608663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检测参量技术指标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17" y="785813"/>
            <a:ext cx="6579998" cy="428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412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538" y="266694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电磁兼容特性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025" y="987024"/>
            <a:ext cx="66103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46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通信接口及支持协议</a:t>
            </a:r>
          </a:p>
        </p:txBody>
      </p:sp>
      <p:sp>
        <p:nvSpPr>
          <p:cNvPr id="12" name="TextBox 37"/>
          <p:cNvSpPr txBox="1"/>
          <p:nvPr/>
        </p:nvSpPr>
        <p:spPr>
          <a:xfrm>
            <a:off x="813472" y="914992"/>
            <a:ext cx="4622924" cy="1569660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en-US" altLang="zh-CN" sz="1600" dirty="0" err="1">
                <a:solidFill>
                  <a:schemeClr val="bg1"/>
                </a:solidFill>
              </a:rPr>
              <a:t>RS485</a:t>
            </a:r>
            <a:r>
              <a:rPr lang="zh-CN" altLang="zh-CN" sz="1600" dirty="0">
                <a:solidFill>
                  <a:schemeClr val="bg1"/>
                </a:solidFill>
              </a:rPr>
              <a:t>接口：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波特率：</a:t>
            </a:r>
            <a:r>
              <a:rPr lang="en-US" altLang="zh-CN" sz="1600" dirty="0" err="1">
                <a:solidFill>
                  <a:schemeClr val="bg1"/>
                </a:solidFill>
              </a:rPr>
              <a:t>2400bps</a:t>
            </a:r>
            <a:r>
              <a:rPr lang="zh-CN" altLang="zh-CN" sz="1600" dirty="0">
                <a:solidFill>
                  <a:schemeClr val="bg1"/>
                </a:solidFill>
              </a:rPr>
              <a:t>、</a:t>
            </a:r>
            <a:r>
              <a:rPr lang="en-US" altLang="zh-CN" sz="1600" dirty="0" err="1">
                <a:solidFill>
                  <a:schemeClr val="bg1"/>
                </a:solidFill>
              </a:rPr>
              <a:t>9600bps</a:t>
            </a:r>
            <a:r>
              <a:rPr lang="zh-CN" altLang="zh-CN" sz="1600" dirty="0">
                <a:solidFill>
                  <a:schemeClr val="bg1"/>
                </a:solidFill>
              </a:rPr>
              <a:t>、</a:t>
            </a:r>
            <a:r>
              <a:rPr lang="en-US" altLang="zh-CN" sz="1600" dirty="0" err="1">
                <a:solidFill>
                  <a:schemeClr val="bg1"/>
                </a:solidFill>
              </a:rPr>
              <a:t>19200bps</a:t>
            </a:r>
            <a:r>
              <a:rPr lang="zh-CN" altLang="zh-CN" sz="1600" dirty="0">
                <a:solidFill>
                  <a:schemeClr val="bg1"/>
                </a:solidFill>
              </a:rPr>
              <a:t>可设置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数据长度：</a:t>
            </a:r>
            <a:r>
              <a:rPr lang="en-US" altLang="zh-CN" sz="1600" dirty="0">
                <a:solidFill>
                  <a:schemeClr val="bg1"/>
                </a:solidFill>
              </a:rPr>
              <a:t>8</a:t>
            </a:r>
            <a:r>
              <a:rPr lang="zh-CN" altLang="zh-CN" sz="1600" dirty="0">
                <a:solidFill>
                  <a:schemeClr val="bg1"/>
                </a:solidFill>
              </a:rPr>
              <a:t>位；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起始位：</a:t>
            </a:r>
            <a:r>
              <a:rPr lang="en-US" altLang="zh-CN" sz="1600" dirty="0">
                <a:solidFill>
                  <a:schemeClr val="bg1"/>
                </a:solidFill>
              </a:rPr>
              <a:t>1</a:t>
            </a:r>
            <a:r>
              <a:rPr lang="zh-CN" altLang="zh-CN" sz="1600" dirty="0">
                <a:solidFill>
                  <a:schemeClr val="bg1"/>
                </a:solidFill>
              </a:rPr>
              <a:t>位；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停止位：</a:t>
            </a:r>
            <a:r>
              <a:rPr lang="en-US" altLang="zh-CN" sz="1600" dirty="0">
                <a:solidFill>
                  <a:schemeClr val="bg1"/>
                </a:solidFill>
              </a:rPr>
              <a:t>1</a:t>
            </a:r>
            <a:r>
              <a:rPr lang="zh-CN" altLang="zh-CN" sz="1600" dirty="0">
                <a:solidFill>
                  <a:schemeClr val="bg1"/>
                </a:solidFill>
              </a:rPr>
              <a:t>位；</a:t>
            </a:r>
          </a:p>
          <a:p>
            <a:r>
              <a:rPr lang="zh-CN" altLang="zh-CN" sz="1600" dirty="0">
                <a:solidFill>
                  <a:schemeClr val="bg1"/>
                </a:solidFill>
              </a:rPr>
              <a:t>校验：无校验；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TextBox 37"/>
          <p:cNvSpPr txBox="1"/>
          <p:nvPr/>
        </p:nvSpPr>
        <p:spPr>
          <a:xfrm>
            <a:off x="731044" y="3148014"/>
            <a:ext cx="7802772" cy="1015663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目前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RS485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接口已经支持协议如下：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，我公司私有协议（对外开放，提供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PC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机测试程序，开源）；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>
              <a:defRPr/>
            </a:pP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，支持标准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Modbus 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RTU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协议；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5324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通信接口及支持协议</a:t>
            </a:r>
          </a:p>
        </p:txBody>
      </p:sp>
      <p:sp>
        <p:nvSpPr>
          <p:cNvPr id="13" name="TextBox 37"/>
          <p:cNvSpPr txBox="1"/>
          <p:nvPr/>
        </p:nvSpPr>
        <p:spPr>
          <a:xfrm>
            <a:off x="554037" y="914991"/>
            <a:ext cx="7263740" cy="1323439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en-US" altLang="zh-CN" sz="1600" dirty="0">
                <a:solidFill>
                  <a:schemeClr val="bg1"/>
                </a:solidFill>
              </a:rPr>
              <a:t>GSM/</a:t>
            </a:r>
            <a:r>
              <a:rPr lang="en-US" altLang="zh-CN" sz="1600" dirty="0" err="1">
                <a:solidFill>
                  <a:schemeClr val="bg1"/>
                </a:solidFill>
              </a:rPr>
              <a:t>GPRS</a:t>
            </a:r>
            <a:r>
              <a:rPr lang="zh-CN" altLang="zh-CN" sz="1600" dirty="0">
                <a:solidFill>
                  <a:schemeClr val="bg1"/>
                </a:solidFill>
              </a:rPr>
              <a:t>接口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工作频段：</a:t>
            </a:r>
            <a:r>
              <a:rPr lang="en-US" altLang="zh-CN" sz="1600" dirty="0">
                <a:solidFill>
                  <a:schemeClr val="bg1"/>
                </a:solidFill>
              </a:rPr>
              <a:t> 4</a:t>
            </a:r>
            <a:r>
              <a:rPr lang="zh-CN" altLang="zh-CN" sz="1600" dirty="0">
                <a:solidFill>
                  <a:schemeClr val="bg1"/>
                </a:solidFill>
              </a:rPr>
              <a:t>频，</a:t>
            </a:r>
            <a:r>
              <a:rPr lang="en-US" altLang="zh-CN" sz="1600" dirty="0">
                <a:solidFill>
                  <a:schemeClr val="bg1"/>
                </a:solidFill>
              </a:rPr>
              <a:t>850 MHz/900 MHz/1800 MHz/1900 MHz </a:t>
            </a:r>
            <a:r>
              <a:rPr lang="zh-CN" altLang="zh-CN" sz="1600" dirty="0">
                <a:solidFill>
                  <a:schemeClr val="bg1"/>
                </a:solidFill>
              </a:rPr>
              <a:t>；</a:t>
            </a:r>
          </a:p>
          <a:p>
            <a:pPr lvl="0"/>
            <a:r>
              <a:rPr lang="en-US" altLang="zh-CN" sz="1600" dirty="0">
                <a:solidFill>
                  <a:schemeClr val="bg1"/>
                </a:solidFill>
              </a:rPr>
              <a:t>GSM</a:t>
            </a:r>
            <a:r>
              <a:rPr lang="zh-CN" altLang="zh-CN" sz="1600" dirty="0">
                <a:solidFill>
                  <a:schemeClr val="bg1"/>
                </a:solidFill>
              </a:rPr>
              <a:t>中英文短消息；</a:t>
            </a:r>
          </a:p>
          <a:p>
            <a:r>
              <a:rPr lang="en-US" altLang="zh-CN" sz="1600" dirty="0" err="1">
                <a:solidFill>
                  <a:schemeClr val="bg1"/>
                </a:solidFill>
              </a:rPr>
              <a:t>GPRS</a:t>
            </a:r>
            <a:r>
              <a:rPr lang="en-US" altLang="zh-CN" sz="1600" dirty="0">
                <a:solidFill>
                  <a:schemeClr val="bg1"/>
                </a:solidFill>
              </a:rPr>
              <a:t> class 10</a:t>
            </a:r>
            <a:r>
              <a:rPr lang="zh-CN" altLang="zh-CN" sz="1600" dirty="0">
                <a:solidFill>
                  <a:schemeClr val="bg1"/>
                </a:solidFill>
              </a:rPr>
              <a:t>，最大下行速率</a:t>
            </a:r>
            <a:r>
              <a:rPr lang="en-US" altLang="zh-CN" sz="1600" dirty="0">
                <a:solidFill>
                  <a:schemeClr val="bg1"/>
                </a:solidFill>
              </a:rPr>
              <a:t>85.6 </a:t>
            </a:r>
            <a:r>
              <a:rPr lang="en-US" altLang="zh-CN" sz="1600" dirty="0" err="1">
                <a:solidFill>
                  <a:schemeClr val="bg1"/>
                </a:solidFill>
              </a:rPr>
              <a:t>kbit</a:t>
            </a:r>
            <a:r>
              <a:rPr lang="en-US" altLang="zh-CN" sz="1600" dirty="0">
                <a:solidFill>
                  <a:schemeClr val="bg1"/>
                </a:solidFill>
              </a:rPr>
              <a:t>/s</a:t>
            </a:r>
            <a:r>
              <a:rPr lang="zh-CN" altLang="zh-CN" sz="1600" dirty="0">
                <a:solidFill>
                  <a:schemeClr val="bg1"/>
                </a:solidFill>
              </a:rPr>
              <a:t>，最大上行速率</a:t>
            </a:r>
            <a:r>
              <a:rPr lang="en-US" altLang="zh-CN" sz="1600" dirty="0">
                <a:solidFill>
                  <a:schemeClr val="bg1"/>
                </a:solidFill>
              </a:rPr>
              <a:t>42.8 </a:t>
            </a:r>
            <a:r>
              <a:rPr lang="en-US" altLang="zh-CN" sz="1600" dirty="0" err="1">
                <a:solidFill>
                  <a:schemeClr val="bg1"/>
                </a:solidFill>
              </a:rPr>
              <a:t>kbit</a:t>
            </a:r>
            <a:r>
              <a:rPr lang="en-US" altLang="zh-CN" sz="1600" dirty="0">
                <a:solidFill>
                  <a:schemeClr val="bg1"/>
                </a:solidFill>
              </a:rPr>
              <a:t>/s</a:t>
            </a:r>
            <a:r>
              <a:rPr lang="zh-CN" altLang="zh-CN" sz="1600" dirty="0">
                <a:solidFill>
                  <a:schemeClr val="bg1"/>
                </a:solidFill>
              </a:rPr>
              <a:t>，支持</a:t>
            </a:r>
            <a:r>
              <a:rPr lang="en-US" altLang="zh-CN" sz="1600" dirty="0">
                <a:solidFill>
                  <a:schemeClr val="bg1"/>
                </a:solidFill>
              </a:rPr>
              <a:t>TCP/IP</a:t>
            </a:r>
            <a:r>
              <a:rPr lang="zh-CN" altLang="zh-CN" sz="1600" dirty="0">
                <a:solidFill>
                  <a:schemeClr val="bg1"/>
                </a:solidFill>
              </a:rPr>
              <a:t>、</a:t>
            </a:r>
            <a:r>
              <a:rPr lang="en-US" altLang="zh-CN" sz="1600" dirty="0" err="1">
                <a:solidFill>
                  <a:schemeClr val="bg1"/>
                </a:solidFill>
              </a:rPr>
              <a:t>UDP</a:t>
            </a:r>
            <a:r>
              <a:rPr lang="zh-CN" altLang="en-US" sz="1600" dirty="0">
                <a:solidFill>
                  <a:schemeClr val="bg1"/>
                </a:solidFill>
              </a:rPr>
              <a:t>、</a:t>
            </a:r>
            <a:r>
              <a:rPr lang="en-US" altLang="zh-CN" sz="1600" dirty="0">
                <a:solidFill>
                  <a:schemeClr val="bg1"/>
                </a:solidFill>
              </a:rPr>
              <a:t>FTP</a:t>
            </a:r>
            <a:r>
              <a:rPr lang="zh-CN" altLang="zh-CN" sz="1600" dirty="0">
                <a:solidFill>
                  <a:schemeClr val="bg1"/>
                </a:solidFill>
              </a:rPr>
              <a:t>、</a:t>
            </a:r>
            <a:r>
              <a:rPr lang="en-US" altLang="zh-CN" sz="1600" dirty="0">
                <a:solidFill>
                  <a:schemeClr val="bg1"/>
                </a:solidFill>
              </a:rPr>
              <a:t>HTTP</a:t>
            </a:r>
            <a:r>
              <a:rPr lang="zh-CN" altLang="zh-CN" sz="1600" dirty="0">
                <a:solidFill>
                  <a:schemeClr val="bg1"/>
                </a:solidFill>
              </a:rPr>
              <a:t>协议。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692306" y="2859882"/>
            <a:ext cx="6987201" cy="221599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目前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GPRS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数据接口已经支持协议如下：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，我公司私有协议（对外开放，提供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PC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机测试程序，开源）；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，中文短信协议（对于不方便架设网络的情况）；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3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，阿里云物联网云平台；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，广东电网输电线路状态监测系统规约 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V1.3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endParaRPr lang="en-US" altLang="zh-CN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20" y="2603306"/>
            <a:ext cx="1577577" cy="248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09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通信接口及支持协议</a:t>
            </a:r>
          </a:p>
        </p:txBody>
      </p:sp>
      <p:sp>
        <p:nvSpPr>
          <p:cNvPr id="13" name="TextBox 37"/>
          <p:cNvSpPr txBox="1"/>
          <p:nvPr/>
        </p:nvSpPr>
        <p:spPr>
          <a:xfrm>
            <a:off x="554037" y="914991"/>
            <a:ext cx="7263740" cy="1077218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光纤接口</a:t>
            </a:r>
          </a:p>
          <a:p>
            <a:pPr lvl="0"/>
            <a:r>
              <a:rPr lang="en-US" altLang="zh-CN" sz="1600" dirty="0">
                <a:solidFill>
                  <a:schemeClr val="bg1"/>
                </a:solidFill>
              </a:rPr>
              <a:t>2</a:t>
            </a:r>
            <a:r>
              <a:rPr lang="zh-CN" altLang="zh-CN" sz="1600" dirty="0">
                <a:solidFill>
                  <a:schemeClr val="bg1"/>
                </a:solidFill>
              </a:rPr>
              <a:t>个</a:t>
            </a:r>
            <a:r>
              <a:rPr lang="en-US" altLang="zh-CN" sz="1600" dirty="0" err="1">
                <a:solidFill>
                  <a:schemeClr val="bg1"/>
                </a:solidFill>
              </a:rPr>
              <a:t>100Base</a:t>
            </a:r>
            <a:r>
              <a:rPr lang="en-US" altLang="zh-CN" sz="1600" dirty="0">
                <a:solidFill>
                  <a:schemeClr val="bg1"/>
                </a:solidFill>
              </a:rPr>
              <a:t>-FX</a:t>
            </a:r>
            <a:r>
              <a:rPr lang="zh-CN" altLang="zh-CN" sz="1600" dirty="0">
                <a:solidFill>
                  <a:schemeClr val="bg1"/>
                </a:solidFill>
              </a:rPr>
              <a:t>光口；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支持环网冗余技术，支持多种环网结构；</a:t>
            </a:r>
          </a:p>
          <a:p>
            <a:r>
              <a:rPr lang="zh-CN" altLang="zh-CN" sz="1600" dirty="0">
                <a:solidFill>
                  <a:schemeClr val="bg1"/>
                </a:solidFill>
              </a:rPr>
              <a:t>网络故障自愈时间＜</a:t>
            </a:r>
            <a:r>
              <a:rPr lang="en-US" altLang="zh-CN" sz="1600" dirty="0" err="1">
                <a:solidFill>
                  <a:schemeClr val="bg1"/>
                </a:solidFill>
              </a:rPr>
              <a:t>20ms</a:t>
            </a:r>
            <a:r>
              <a:rPr lang="zh-CN" altLang="zh-CN" sz="1600" dirty="0">
                <a:solidFill>
                  <a:schemeClr val="bg1"/>
                </a:solidFill>
              </a:rPr>
              <a:t>；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554037" y="3796311"/>
            <a:ext cx="6987201" cy="1015663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光纤及以太网接口支持协议如下：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，支持协议同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GPRS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链路；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Modbus TCP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协议；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554037" y="2211585"/>
            <a:ext cx="7263740" cy="1077218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以太网接口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速率：</a:t>
            </a:r>
            <a:r>
              <a:rPr lang="en-US" altLang="zh-CN" sz="1600" dirty="0">
                <a:solidFill>
                  <a:schemeClr val="bg1"/>
                </a:solidFill>
              </a:rPr>
              <a:t>10/100 Mbps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>
                <a:solidFill>
                  <a:schemeClr val="bg1"/>
                </a:solidFill>
              </a:rPr>
              <a:t>MDI/MDIX</a:t>
            </a:r>
            <a:r>
              <a:rPr lang="zh-CN" altLang="zh-CN" sz="1600" dirty="0">
                <a:solidFill>
                  <a:schemeClr val="bg1"/>
                </a:solidFill>
              </a:rPr>
              <a:t>交叉直连自动切换；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保护：</a:t>
            </a:r>
            <a:r>
              <a:rPr lang="en-US" altLang="zh-CN" sz="1600" dirty="0" err="1">
                <a:solidFill>
                  <a:schemeClr val="bg1"/>
                </a:solidFill>
              </a:rPr>
              <a:t>1.5KV</a:t>
            </a:r>
            <a:r>
              <a:rPr lang="zh-CN" altLang="zh-CN" sz="1600" dirty="0">
                <a:solidFill>
                  <a:schemeClr val="bg1"/>
                </a:solidFill>
              </a:rPr>
              <a:t>电磁隔离；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网络协议：</a:t>
            </a:r>
            <a:r>
              <a:rPr lang="en-US" altLang="zh-CN" sz="1600" dirty="0">
                <a:solidFill>
                  <a:schemeClr val="bg1"/>
                </a:solidFill>
              </a:rPr>
              <a:t>TCP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 err="1">
                <a:solidFill>
                  <a:schemeClr val="bg1"/>
                </a:solidFill>
              </a:rPr>
              <a:t>UDP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>
                <a:solidFill>
                  <a:schemeClr val="bg1"/>
                </a:solidFill>
              </a:rPr>
              <a:t>ARP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 err="1">
                <a:solidFill>
                  <a:schemeClr val="bg1"/>
                </a:solidFill>
              </a:rPr>
              <a:t>ICMP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 err="1">
                <a:solidFill>
                  <a:schemeClr val="bg1"/>
                </a:solidFill>
              </a:rPr>
              <a:t>DHCP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>
                <a:solidFill>
                  <a:schemeClr val="bg1"/>
                </a:solidFill>
              </a:rPr>
              <a:t>DNS</a:t>
            </a:r>
            <a:r>
              <a:rPr lang="zh-CN" altLang="zh-CN" sz="1600" dirty="0">
                <a:solidFill>
                  <a:schemeClr val="bg1"/>
                </a:solidFill>
              </a:rPr>
              <a:t>，</a:t>
            </a:r>
            <a:r>
              <a:rPr lang="en-US" altLang="zh-CN" sz="1600" dirty="0" err="1">
                <a:solidFill>
                  <a:schemeClr val="bg1"/>
                </a:solidFill>
              </a:rPr>
              <a:t>HTTPD</a:t>
            </a:r>
            <a:r>
              <a:rPr lang="en-US" altLang="zh-CN" sz="1600" dirty="0">
                <a:solidFill>
                  <a:schemeClr val="bg1"/>
                </a:solidFill>
              </a:rPr>
              <a:t> Client</a:t>
            </a:r>
            <a:r>
              <a:rPr lang="zh-CN" altLang="zh-CN" sz="1600" dirty="0">
                <a:solidFill>
                  <a:schemeClr val="bg1"/>
                </a:solidFill>
              </a:rPr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434110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供电方式</a:t>
            </a:r>
          </a:p>
        </p:txBody>
      </p:sp>
      <p:sp>
        <p:nvSpPr>
          <p:cNvPr id="9" name="TextBox 37"/>
          <p:cNvSpPr txBox="1"/>
          <p:nvPr/>
        </p:nvSpPr>
        <p:spPr>
          <a:xfrm>
            <a:off x="711987" y="943320"/>
            <a:ext cx="7263740" cy="1107996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bg1"/>
                </a:solidFill>
              </a:rPr>
              <a:t>交流电源供电方式</a:t>
            </a:r>
            <a:endParaRPr lang="zh-CN" altLang="zh-CN" sz="1600" dirty="0">
              <a:solidFill>
                <a:schemeClr val="bg1"/>
              </a:solidFill>
            </a:endParaRP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电压：</a:t>
            </a:r>
            <a:r>
              <a:rPr lang="en-US" altLang="zh-CN" sz="1600" dirty="0" err="1">
                <a:solidFill>
                  <a:schemeClr val="bg1"/>
                </a:solidFill>
              </a:rPr>
              <a:t>85~305VAC</a:t>
            </a:r>
            <a:r>
              <a:rPr lang="zh-CN" altLang="zh-CN" sz="1600" dirty="0">
                <a:solidFill>
                  <a:schemeClr val="bg1"/>
                </a:solidFill>
              </a:rPr>
              <a:t>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频率：</a:t>
            </a:r>
            <a:r>
              <a:rPr lang="en-US" altLang="zh-CN" sz="1600" dirty="0" err="1">
                <a:solidFill>
                  <a:schemeClr val="bg1"/>
                </a:solidFill>
              </a:rPr>
              <a:t>47~63Hz</a:t>
            </a:r>
            <a:r>
              <a:rPr lang="zh-CN" altLang="zh-CN" sz="1600" dirty="0">
                <a:solidFill>
                  <a:schemeClr val="bg1"/>
                </a:solidFill>
              </a:rPr>
              <a:t>；</a:t>
            </a: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功率：≤</a:t>
            </a:r>
            <a:r>
              <a:rPr lang="en-US" altLang="zh-CN" sz="1600" dirty="0" err="1">
                <a:solidFill>
                  <a:schemeClr val="bg1"/>
                </a:solidFill>
              </a:rPr>
              <a:t>8W</a:t>
            </a: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701268" y="3082536"/>
            <a:ext cx="6987201" cy="132343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具有以下特性：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，过压过流保护；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，防浪涌性能满足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级标准；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3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，工作温度范围：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-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40°C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至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+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85°C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5850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供电方式</a:t>
            </a:r>
          </a:p>
        </p:txBody>
      </p:sp>
      <p:sp>
        <p:nvSpPr>
          <p:cNvPr id="8" name="TextBox 37"/>
          <p:cNvSpPr txBox="1"/>
          <p:nvPr/>
        </p:nvSpPr>
        <p:spPr>
          <a:xfrm>
            <a:off x="711987" y="943320"/>
            <a:ext cx="7263740" cy="830997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bg1"/>
                </a:solidFill>
              </a:rPr>
              <a:t>电池供电方式</a:t>
            </a:r>
            <a:endParaRPr lang="zh-CN" altLang="zh-CN" sz="1600" dirty="0">
              <a:solidFill>
                <a:schemeClr val="bg1"/>
              </a:solidFill>
            </a:endParaRP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电压：</a:t>
            </a:r>
            <a:r>
              <a:rPr lang="en-US" altLang="zh-CN" sz="1600" dirty="0" err="1">
                <a:solidFill>
                  <a:schemeClr val="bg1"/>
                </a:solidFill>
              </a:rPr>
              <a:t>6VDC</a:t>
            </a:r>
            <a:endParaRPr lang="zh-CN" altLang="zh-CN" sz="1600" dirty="0">
              <a:solidFill>
                <a:schemeClr val="bg1"/>
              </a:solidFill>
            </a:endParaRPr>
          </a:p>
          <a:p>
            <a:pPr lvl="0"/>
            <a:r>
              <a:rPr lang="zh-CN" altLang="zh-CN" sz="1600" dirty="0">
                <a:solidFill>
                  <a:schemeClr val="bg1"/>
                </a:solidFill>
              </a:rPr>
              <a:t>容量：根据电池供电持续时间确定</a:t>
            </a:r>
          </a:p>
        </p:txBody>
      </p:sp>
      <p:sp>
        <p:nvSpPr>
          <p:cNvPr id="9" name="TextBox 37"/>
          <p:cNvSpPr txBox="1"/>
          <p:nvPr/>
        </p:nvSpPr>
        <p:spPr>
          <a:xfrm>
            <a:off x="701266" y="2746566"/>
            <a:ext cx="3798699" cy="132343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有些地区无法为监测设备提供交流源，用户可选择电池供电，设备进行低功耗工作模式。可使电池使用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3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至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年。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11" name="图片 10" descr="C:\Users\TuMax\AppData\Local\Temp\WeChat Files\25989939113817382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6"/>
          <a:stretch/>
        </p:blipFill>
        <p:spPr bwMode="auto">
          <a:xfrm>
            <a:off x="4555200" y="2695923"/>
            <a:ext cx="2914334" cy="24026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085" name="Picture 5" descr="https://timgsa.baidu.com/timg?image&amp;quality=80&amp;size=b9999_10000&amp;sec=1544119570406&amp;di=53d285df517f01d6dac0fdbcc50c7ccc&amp;imgtype=0&amp;src=http%3A%2F%2Fimg.diytrade.com%2Fsmimg%2F1402692%2F21876001-4551751-0%2F%25E6%259D%25BE%25E4%25B8%258B%25E9%2594%2582%25E7%2594%25B5%25E6%25B1%25A0BR_AGCF2W_6V%2Fc47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603" y="551192"/>
            <a:ext cx="2665221" cy="218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83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供电方式</a:t>
            </a:r>
          </a:p>
        </p:txBody>
      </p:sp>
      <p:sp>
        <p:nvSpPr>
          <p:cNvPr id="8" name="TextBox 37"/>
          <p:cNvSpPr txBox="1"/>
          <p:nvPr/>
        </p:nvSpPr>
        <p:spPr>
          <a:xfrm>
            <a:off x="711987" y="943320"/>
            <a:ext cx="7263740" cy="830997"/>
          </a:xfrm>
          <a:prstGeom prst="rect">
            <a:avLst/>
          </a:pr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en-US" altLang="zh-CN" sz="1600" dirty="0">
                <a:solidFill>
                  <a:schemeClr val="bg1"/>
                </a:solidFill>
              </a:rPr>
              <a:t>CT</a:t>
            </a:r>
            <a:r>
              <a:rPr lang="zh-CN" altLang="en-US" sz="1600" dirty="0">
                <a:solidFill>
                  <a:schemeClr val="bg1"/>
                </a:solidFill>
              </a:rPr>
              <a:t>取电供电方式</a:t>
            </a:r>
            <a:endParaRPr lang="zh-CN" altLang="zh-CN" sz="1600" dirty="0">
              <a:solidFill>
                <a:schemeClr val="bg1"/>
              </a:solidFill>
            </a:endParaRPr>
          </a:p>
          <a:p>
            <a:pPr lvl="0"/>
            <a:r>
              <a:rPr lang="zh-CN" altLang="en-US" sz="1600" dirty="0">
                <a:solidFill>
                  <a:schemeClr val="bg1"/>
                </a:solidFill>
              </a:rPr>
              <a:t>启动电流：</a:t>
            </a:r>
            <a:r>
              <a:rPr lang="en-US" altLang="zh-CN" sz="1600" dirty="0">
                <a:solidFill>
                  <a:schemeClr val="bg1"/>
                </a:solidFill>
              </a:rPr>
              <a:t>&gt;</a:t>
            </a:r>
            <a:r>
              <a:rPr lang="en-US" altLang="zh-CN" sz="1600" dirty="0" err="1">
                <a:solidFill>
                  <a:schemeClr val="bg1"/>
                </a:solidFill>
              </a:rPr>
              <a:t>25A</a:t>
            </a:r>
            <a:r>
              <a:rPr lang="zh-CN" altLang="en-US" sz="1600" dirty="0">
                <a:solidFill>
                  <a:schemeClr val="bg1"/>
                </a:solidFill>
              </a:rPr>
              <a:t>；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lvl="0"/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177987" y="1961105"/>
            <a:ext cx="5455460" cy="224676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有以下特点：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，启动电流小，当主缆电流达到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25A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时即可满足设备的正常工作；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，最大持续负荷电流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1200A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，可承受大冲击电流，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30kA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持续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秒；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3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，设置过热、过载保护 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，可多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CT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取电，提高输出功率；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" r="46990"/>
          <a:stretch/>
        </p:blipFill>
        <p:spPr bwMode="auto">
          <a:xfrm>
            <a:off x="6896007" y="785813"/>
            <a:ext cx="2057056" cy="241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3" t="50000" r="2981"/>
          <a:stretch/>
        </p:blipFill>
        <p:spPr bwMode="auto">
          <a:xfrm>
            <a:off x="5976643" y="3229271"/>
            <a:ext cx="2695202" cy="175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7"/>
          <p:cNvSpPr txBox="1"/>
          <p:nvPr/>
        </p:nvSpPr>
        <p:spPr>
          <a:xfrm>
            <a:off x="290108" y="4300542"/>
            <a:ext cx="545546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rgbClr val="92D050"/>
                </a:solidFill>
                <a:latin typeface="+mn-ea"/>
                <a:ea typeface="+mn-ea"/>
              </a:rPr>
              <a:t>此</a:t>
            </a:r>
            <a:r>
              <a:rPr lang="en-US" altLang="zh-CN" sz="2000" dirty="0">
                <a:solidFill>
                  <a:srgbClr val="92D050"/>
                </a:solidFill>
                <a:latin typeface="+mn-ea"/>
                <a:ea typeface="+mn-ea"/>
              </a:rPr>
              <a:t>CT</a:t>
            </a:r>
            <a:r>
              <a:rPr lang="zh-CN" altLang="en-US" sz="2000" dirty="0">
                <a:solidFill>
                  <a:srgbClr val="92D050"/>
                </a:solidFill>
                <a:latin typeface="+mn-ea"/>
                <a:ea typeface="+mn-ea"/>
              </a:rPr>
              <a:t>取电装置已经大量应用在输电线路的行波测距的产品中。</a:t>
            </a:r>
            <a:endParaRPr lang="en-US" altLang="zh-CN" sz="2000" dirty="0">
              <a:solidFill>
                <a:srgbClr val="92D05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3965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3</a:t>
            </a: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测量系统介绍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1340" y="338727"/>
            <a:ext cx="569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软件界面</a:t>
            </a:r>
          </a:p>
        </p:txBody>
      </p:sp>
      <p:pic>
        <p:nvPicPr>
          <p:cNvPr id="11" name="图片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396" y="1059057"/>
            <a:ext cx="3510202" cy="2792579"/>
          </a:xfrm>
          <a:prstGeom prst="rect">
            <a:avLst/>
          </a:prstGeom>
        </p:spPr>
      </p:pic>
      <p:pic>
        <p:nvPicPr>
          <p:cNvPr id="55300" name="Picture 4" descr="H:\桌面\云平台资料\主界面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2" y="2114737"/>
            <a:ext cx="5127547" cy="241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8" name="Picture 2" descr="H:\桌面\云平台资料\数据展示界面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113" y="831065"/>
            <a:ext cx="2093283" cy="372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12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538" y="266694"/>
            <a:ext cx="26468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部分生产研发设备</a:t>
            </a:r>
          </a:p>
        </p:txBody>
      </p:sp>
      <p:sp>
        <p:nvSpPr>
          <p:cNvPr id="14" name="TextBox 37"/>
          <p:cNvSpPr txBox="1"/>
          <p:nvPr/>
        </p:nvSpPr>
        <p:spPr>
          <a:xfrm>
            <a:off x="212306" y="4228509"/>
            <a:ext cx="8427861" cy="40011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满足设备可靠性工作的基本测试设备，其它测试到专业的检测试验室 进行。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51206" name="Picture 6" descr="H:\我的文档\Tencent Files\232653832\FileRecv\MobileFile\IMG_20181206_1108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23210" b="15556"/>
          <a:stretch/>
        </p:blipFill>
        <p:spPr bwMode="auto">
          <a:xfrm>
            <a:off x="1416336" y="785813"/>
            <a:ext cx="6019800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054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538" y="266694"/>
            <a:ext cx="26468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部分生产研发设备</a:t>
            </a:r>
          </a:p>
        </p:txBody>
      </p:sp>
      <p:pic>
        <p:nvPicPr>
          <p:cNvPr id="52226" name="Picture 2" descr="H:\我的文档\Tencent Files\232653832\FileRecv\MobileFile\IMG_20181206_1108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4" b="28427"/>
          <a:stretch/>
        </p:blipFill>
        <p:spPr bwMode="auto">
          <a:xfrm>
            <a:off x="1690680" y="914991"/>
            <a:ext cx="6251435" cy="25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7"/>
          <p:cNvSpPr txBox="1"/>
          <p:nvPr/>
        </p:nvSpPr>
        <p:spPr>
          <a:xfrm>
            <a:off x="394086" y="3438695"/>
            <a:ext cx="6338904" cy="1631216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科陆电子专门定制标准功率源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电压：最高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400V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频率：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40Hz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～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65Hz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电流：最小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10uA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，最大</a:t>
            </a:r>
            <a:r>
              <a:rPr lang="en-US" altLang="zh-CN" sz="2000" dirty="0" err="1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100A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；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精度：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0.05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级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5918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538" y="266694"/>
            <a:ext cx="26468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部分生产研发设备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6685"/>
          <a:stretch/>
        </p:blipFill>
        <p:spPr bwMode="auto">
          <a:xfrm>
            <a:off x="3980710" y="914991"/>
            <a:ext cx="4579862" cy="392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7"/>
          <p:cNvSpPr txBox="1"/>
          <p:nvPr/>
        </p:nvSpPr>
        <p:spPr>
          <a:xfrm>
            <a:off x="323880" y="2283618"/>
            <a:ext cx="3383724" cy="255454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高低温试验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温度范围：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-20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℃～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150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</a:rPr>
              <a:t>℃。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</a:endParaRPr>
          </a:p>
          <a:p>
            <a:pPr lvl="0"/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</a:endParaRPr>
          </a:p>
          <a:p>
            <a:pPr lvl="0"/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</a:endParaRPr>
          </a:p>
          <a:p>
            <a:pPr lvl="0"/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</a:endParaRPr>
          </a:p>
          <a:p>
            <a:pPr lvl="0"/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</a:endParaRPr>
          </a:p>
          <a:p>
            <a:pPr lvl="0"/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对于更严酷的温度试验，会在专业的检测试验室进行。</a:t>
            </a:r>
            <a:endParaRPr lang="en-US" altLang="zh-CN" sz="20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7607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t="3219" r="2784" b="3186"/>
          <a:stretch/>
        </p:blipFill>
        <p:spPr bwMode="auto">
          <a:xfrm>
            <a:off x="4139802" y="787364"/>
            <a:ext cx="4249947" cy="426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63538" y="266694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委外生产情况</a:t>
            </a:r>
          </a:p>
        </p:txBody>
      </p:sp>
      <p:sp>
        <p:nvSpPr>
          <p:cNvPr id="7" name="TextBox 37"/>
          <p:cNvSpPr txBox="1"/>
          <p:nvPr/>
        </p:nvSpPr>
        <p:spPr>
          <a:xfrm>
            <a:off x="323880" y="1923453"/>
            <a:ext cx="3383724" cy="156966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产品的前期生产均委外进行，控制好委外生产流程，公司只对产品进行最后测试老化。</a:t>
            </a:r>
            <a:endParaRPr lang="en-US" altLang="zh-CN" sz="24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4737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538" y="266694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产品老化部分</a:t>
            </a:r>
          </a:p>
        </p:txBody>
      </p:sp>
      <p:pic>
        <p:nvPicPr>
          <p:cNvPr id="5427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" t="3219" r="2837" b="50000"/>
          <a:stretch/>
        </p:blipFill>
        <p:spPr bwMode="auto">
          <a:xfrm>
            <a:off x="339725" y="1059057"/>
            <a:ext cx="440436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863" y="832410"/>
            <a:ext cx="3254946" cy="244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4"/>
          <a:stretch/>
        </p:blipFill>
        <p:spPr bwMode="auto">
          <a:xfrm>
            <a:off x="4932165" y="3037382"/>
            <a:ext cx="3813558" cy="210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7"/>
          <p:cNvSpPr txBox="1"/>
          <p:nvPr/>
        </p:nvSpPr>
        <p:spPr>
          <a:xfrm>
            <a:off x="336455" y="3859607"/>
            <a:ext cx="4242746" cy="76944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产品出厂前会进行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</a:rPr>
              <a:t>×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72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小时模拟现场情况进行老化测试</a:t>
            </a:r>
            <a:r>
              <a:rPr lang="zh-CN" altLang="en-US" sz="24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。</a:t>
            </a:r>
            <a:endParaRPr lang="en-US" altLang="zh-CN" sz="24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977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4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公司部分展示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" r="16089"/>
          <a:stretch/>
        </p:blipFill>
        <p:spPr bwMode="auto">
          <a:xfrm>
            <a:off x="46627" y="1275156"/>
            <a:ext cx="2204458" cy="364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2"/>
          <a:stretch/>
        </p:blipFill>
        <p:spPr bwMode="auto">
          <a:xfrm>
            <a:off x="2390681" y="1364369"/>
            <a:ext cx="2140727" cy="355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63538" y="266694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产品老化部分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970" y="914991"/>
            <a:ext cx="4332010" cy="289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7"/>
          <p:cNvSpPr txBox="1"/>
          <p:nvPr/>
        </p:nvSpPr>
        <p:spPr>
          <a:xfrm>
            <a:off x="4098770" y="4228509"/>
            <a:ext cx="5258409" cy="4616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CT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取电产品出厂会进行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2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</a:rPr>
              <a:t>×</a:t>
            </a:r>
            <a:r>
              <a:rPr lang="en-US" altLang="zh-CN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72</a:t>
            </a:r>
            <a:r>
              <a:rPr lang="zh-CN" altLang="en-US" sz="20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小时老化测试</a:t>
            </a:r>
            <a:r>
              <a:rPr lang="zh-CN" altLang="en-US" sz="2400" dirty="0">
                <a:solidFill>
                  <a:schemeClr val="accent5">
                    <a:lumMod val="10000"/>
                  </a:schemeClr>
                </a:solidFill>
                <a:latin typeface="+mn-ea"/>
                <a:ea typeface="+mn-ea"/>
              </a:rPr>
              <a:t>。</a:t>
            </a:r>
            <a:endParaRPr lang="en-US" altLang="zh-CN" sz="2400" dirty="0">
              <a:solidFill>
                <a:schemeClr val="accent5">
                  <a:lumMod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1443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5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6482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部分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</a:rPr>
              <a:t>OEM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展示</a:t>
            </a:r>
          </a:p>
        </p:txBody>
      </p:sp>
      <p:pic>
        <p:nvPicPr>
          <p:cNvPr id="47109" name="Picture 5" descr="H:\我的文档\Tencent Files\232653832\FileRecv\MobileFile\IMG_20181206_1019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b="3543"/>
          <a:stretch/>
        </p:blipFill>
        <p:spPr bwMode="auto">
          <a:xfrm>
            <a:off x="786633" y="1002119"/>
            <a:ext cx="2917998" cy="386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:\我的文档\Tencent Files\232653832\FileRecv\MobileFile\IMG_20181206_1019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" t="6828" r="5650" b="4388"/>
          <a:stretch/>
        </p:blipFill>
        <p:spPr bwMode="auto">
          <a:xfrm>
            <a:off x="5148264" y="1059057"/>
            <a:ext cx="2908283" cy="381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090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5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16482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部分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</a:rPr>
              <a:t>OEM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展示</a:t>
            </a:r>
          </a:p>
        </p:txBody>
      </p:sp>
      <p:pic>
        <p:nvPicPr>
          <p:cNvPr id="49155" name="Picture 3" descr="H:\我的文档\Tencent Files\232653832\FileRecv\MobileFile\IMG_20181206_1019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" t="4376" r="6521" b="5639"/>
          <a:stretch/>
        </p:blipFill>
        <p:spPr bwMode="auto">
          <a:xfrm>
            <a:off x="109137" y="842958"/>
            <a:ext cx="2944167" cy="410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1" r="8924"/>
          <a:stretch/>
        </p:blipFill>
        <p:spPr bwMode="auto">
          <a:xfrm>
            <a:off x="3148554" y="889197"/>
            <a:ext cx="2654300" cy="383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 descr="H:\我的文档\Tencent Files\232653832\FileRecv\吉林市东杰科技开发有限公司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6" r="21425"/>
          <a:stretch/>
        </p:blipFill>
        <p:spPr bwMode="auto">
          <a:xfrm>
            <a:off x="5854700" y="822424"/>
            <a:ext cx="2832100" cy="396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246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6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20313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相关检测报告展示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84" y="827781"/>
            <a:ext cx="3054105" cy="419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88924" y="1232922"/>
            <a:ext cx="18008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已经有多家公司使用我公司产品在武高所检测，并检测通过，获得相应的检测报告。 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39" y="827781"/>
            <a:ext cx="2920817" cy="419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63538" y="266694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电科院检测报告</a:t>
            </a:r>
          </a:p>
        </p:txBody>
      </p:sp>
    </p:spTree>
    <p:extLst>
      <p:ext uri="{BB962C8B-B14F-4D97-AF65-F5344CB8AC3E}">
        <p14:creationId xmlns:p14="http://schemas.microsoft.com/office/powerpoint/2010/main" val="2844561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6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20313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相关检测报告展示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891" y="978453"/>
            <a:ext cx="2798280" cy="416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40" y="978453"/>
            <a:ext cx="2840737" cy="413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63538" y="266694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电科院检测报告</a:t>
            </a:r>
          </a:p>
        </p:txBody>
      </p:sp>
    </p:spTree>
    <p:extLst>
      <p:ext uri="{BB962C8B-B14F-4D97-AF65-F5344CB8AC3E}">
        <p14:creationId xmlns:p14="http://schemas.microsoft.com/office/powerpoint/2010/main" val="2601670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6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20313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相关检测报告展示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7" y="854682"/>
            <a:ext cx="2846425" cy="424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660" y="863080"/>
            <a:ext cx="2874756" cy="422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84" y="702281"/>
            <a:ext cx="3012659" cy="441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63538" y="266694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电科院检测报告</a:t>
            </a:r>
          </a:p>
        </p:txBody>
      </p:sp>
    </p:spTree>
    <p:extLst>
      <p:ext uri="{BB962C8B-B14F-4D97-AF65-F5344CB8AC3E}">
        <p14:creationId xmlns:p14="http://schemas.microsoft.com/office/powerpoint/2010/main" val="1391028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6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375" y="285750"/>
            <a:ext cx="20313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相关检测报告展示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538" y="266694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互感器检测报告</a:t>
            </a:r>
          </a:p>
        </p:txBody>
      </p:sp>
      <p:pic>
        <p:nvPicPr>
          <p:cNvPr id="50178" name="Picture 2" descr="H:\我的文档\Tencent Files\232653832\FileRecv\开启式电流试验报告11-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" t="4394" b="3697"/>
          <a:stretch/>
        </p:blipFill>
        <p:spPr bwMode="auto">
          <a:xfrm>
            <a:off x="213144" y="1083796"/>
            <a:ext cx="2785041" cy="384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/>
          <a:stretch/>
        </p:blipFill>
        <p:spPr bwMode="auto">
          <a:xfrm>
            <a:off x="5796561" y="1089954"/>
            <a:ext cx="2539916" cy="388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/>
          <a:stretch/>
        </p:blipFill>
        <p:spPr bwMode="auto">
          <a:xfrm>
            <a:off x="3059307" y="1089954"/>
            <a:ext cx="2528383" cy="386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67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椭圆 18"/>
          <p:cNvSpPr>
            <a:spLocks noChangeArrowheads="1"/>
          </p:cNvSpPr>
          <p:nvPr/>
        </p:nvSpPr>
        <p:spPr bwMode="auto">
          <a:xfrm>
            <a:off x="1428750" y="4429125"/>
            <a:ext cx="395288" cy="396875"/>
          </a:xfrm>
          <a:prstGeom prst="ellipse">
            <a:avLst/>
          </a:prstGeom>
          <a:solidFill>
            <a:schemeClr val="bg1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364" name="椭圆 19"/>
          <p:cNvSpPr>
            <a:spLocks noChangeArrowheads="1"/>
          </p:cNvSpPr>
          <p:nvPr/>
        </p:nvSpPr>
        <p:spPr bwMode="auto">
          <a:xfrm>
            <a:off x="500063" y="3714750"/>
            <a:ext cx="571500" cy="571500"/>
          </a:xfrm>
          <a:prstGeom prst="ellipse">
            <a:avLst/>
          </a:prstGeom>
          <a:solidFill>
            <a:schemeClr val="bg1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365" name="TextBox 20"/>
          <p:cNvSpPr>
            <a:spLocks noChangeArrowheads="1"/>
          </p:cNvSpPr>
          <p:nvPr/>
        </p:nvSpPr>
        <p:spPr bwMode="auto">
          <a:xfrm>
            <a:off x="3024188" y="1452563"/>
            <a:ext cx="242887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24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输入文字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在此录入上述图表的综合分析结论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在此录入上述图表的综合分析结论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在此录入上述图表的综合分析结论</a:t>
            </a:r>
          </a:p>
          <a:p>
            <a:pPr algn="r"/>
            <a:r>
              <a:rPr lang="zh-CN" altLang="en-US" sz="1100" b="1">
                <a:solidFill>
                  <a:srgbClr val="0070C0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在此录入上述图表的综合分析结论</a:t>
            </a:r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15366" name="椭圆 21"/>
          <p:cNvSpPr>
            <a:spLocks noChangeArrowheads="1"/>
          </p:cNvSpPr>
          <p:nvPr/>
        </p:nvSpPr>
        <p:spPr bwMode="auto">
          <a:xfrm>
            <a:off x="714375" y="4214813"/>
            <a:ext cx="684213" cy="684212"/>
          </a:xfrm>
          <a:prstGeom prst="ellipse">
            <a:avLst/>
          </a:prstGeom>
          <a:solidFill>
            <a:schemeClr val="bg1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zh-CN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367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A82B0"/>
              </a:solidFill>
            </a:endParaRPr>
          </a:p>
        </p:txBody>
      </p:sp>
      <p:sp>
        <p:nvSpPr>
          <p:cNvPr id="15368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>
              <a:solidFill>
                <a:srgbClr val="2A82B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现场展示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317" y="1019741"/>
            <a:ext cx="710389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rgbClr val="FFFFFF"/>
                </a:solidFill>
                <a:latin typeface="微软雅黑"/>
                <a:ea typeface="微软雅黑"/>
              </a:rPr>
              <a:t>     </a:t>
            </a:r>
            <a:r>
              <a:rPr lang="zh-CN" altLang="en-US" sz="3200" dirty="0">
                <a:solidFill>
                  <a:srgbClr val="FFFFFF"/>
                </a:solidFill>
                <a:latin typeface="微软雅黑"/>
                <a:ea typeface="微软雅黑"/>
              </a:rPr>
              <a:t>目前，改产品已经安装在上海城市地下管廊、成都地铁、国家电网地下高压电缆、南方电网地下高压电缆、包头钢铁公司、大亚湾核电站、风电场、光伏电站等。</a:t>
            </a:r>
          </a:p>
        </p:txBody>
      </p:sp>
    </p:spTree>
    <p:extLst>
      <p:ext uri="{BB962C8B-B14F-4D97-AF65-F5344CB8AC3E}">
        <p14:creationId xmlns:p14="http://schemas.microsoft.com/office/powerpoint/2010/main" val="821393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  <p:pic>
        <p:nvPicPr>
          <p:cNvPr id="6" name="图片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243" y="1059057"/>
            <a:ext cx="3444537" cy="281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34" y="728359"/>
            <a:ext cx="3811587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563538" y="266694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上海，无锡管廊</a:t>
            </a:r>
          </a:p>
        </p:txBody>
      </p:sp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208938" y="2688245"/>
            <a:ext cx="7949167" cy="2455255"/>
            <a:chOff x="2062" y="6085"/>
            <a:chExt cx="12882" cy="4433"/>
          </a:xfrm>
        </p:grpSpPr>
        <p:pic>
          <p:nvPicPr>
            <p:cNvPr id="10" name="图片 1" descr="5827465224479716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51" y="6198"/>
              <a:ext cx="5793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图片 2" descr="9335886665736443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62" y="6085"/>
              <a:ext cx="573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3538" y="266694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成都地铁</a:t>
            </a:r>
          </a:p>
        </p:txBody>
      </p:sp>
      <p:pic>
        <p:nvPicPr>
          <p:cNvPr id="48131" name="Picture 3" descr="H:\我的文档\Tencent Files\232653832\FileRecv\26C11586DD1DA16159ACF5C6F6C442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24" y="950944"/>
            <a:ext cx="4888415" cy="365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t="3219" r="3320" b="3722"/>
          <a:stretch/>
        </p:blipFill>
        <p:spPr bwMode="auto">
          <a:xfrm>
            <a:off x="2338977" y="1625195"/>
            <a:ext cx="3506395" cy="352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6" r="9830" b="7599"/>
          <a:stretch/>
        </p:blipFill>
        <p:spPr bwMode="auto">
          <a:xfrm>
            <a:off x="0" y="950944"/>
            <a:ext cx="3385551" cy="302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5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754251" y="914991"/>
            <a:ext cx="6929486" cy="3927292"/>
            <a:chOff x="1596" y="4625"/>
            <a:chExt cx="9733" cy="6185"/>
          </a:xfrm>
        </p:grpSpPr>
        <p:pic>
          <p:nvPicPr>
            <p:cNvPr id="9" name="图片 1" descr="修改后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96" y="4625"/>
              <a:ext cx="4637" cy="6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图片 23" descr="80607048536231082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86" y="4625"/>
              <a:ext cx="4643" cy="6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图片 3" descr="现场照片P6121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6614" y="842958"/>
            <a:ext cx="5191031" cy="392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538" y="266694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深圳某项目</a:t>
            </a:r>
          </a:p>
        </p:txBody>
      </p:sp>
      <p:pic>
        <p:nvPicPr>
          <p:cNvPr id="46083" name="Picture 3" descr="G:\Work\朗开智能科技\电缆在线监测装置\V1.0\图片\接地环流_东莞\D35[YM(Y0FXTQ[`QZ64J{V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8" y="266694"/>
            <a:ext cx="3268265" cy="43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G:\Work\朗开智能科技\电缆在线监测装置\V1.0\图片\接地环流_东莞\3}YT8R{M]3_~L9E4(Z`EFK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83"/>
          <a:stretch/>
        </p:blipFill>
        <p:spPr bwMode="auto">
          <a:xfrm>
            <a:off x="1276311" y="812029"/>
            <a:ext cx="4398210" cy="36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 descr="G:\Work\朗开智能科技\电缆在线监测装置\V1.0\图片\接地环流_深圳\P21209-1427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6" r="14431"/>
          <a:stretch/>
        </p:blipFill>
        <p:spPr bwMode="auto">
          <a:xfrm rot="5400000">
            <a:off x="505105" y="2500591"/>
            <a:ext cx="2137804" cy="31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G:\Work\朗开智能科技\电缆在线监测装置\V1.0\图片\接地环流_深圳\IMG_20121209_1558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6" b="19564"/>
          <a:stretch/>
        </p:blipFill>
        <p:spPr bwMode="auto">
          <a:xfrm>
            <a:off x="3235909" y="3352538"/>
            <a:ext cx="2505076" cy="179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877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11"/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2313" y="2857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现场展示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538" y="266694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大亚湾核电站</a:t>
            </a:r>
          </a:p>
        </p:txBody>
      </p:sp>
      <p:pic>
        <p:nvPicPr>
          <p:cNvPr id="52226" name="Picture 2" descr="G:\Work\朗开智能科技\电缆在线监测装置\V2.0\电缆电流测量\广核参考\现场照片\IMG_20180521_1612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9" t="24416" b="18001"/>
          <a:stretch/>
        </p:blipFill>
        <p:spPr bwMode="auto">
          <a:xfrm>
            <a:off x="18634" y="829170"/>
            <a:ext cx="5506035" cy="267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5" descr="G:\Work\朗开智能科技\电缆在线监测装置\V2.0\电缆电流测量\广核参考\现场照片\IMG_20180525_1117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4" t="9672" b="23951"/>
          <a:stretch/>
        </p:blipFill>
        <p:spPr bwMode="auto">
          <a:xfrm>
            <a:off x="0" y="2645791"/>
            <a:ext cx="4466046" cy="248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6" descr="G:\Work\朗开智能科技\电缆在线监测装置\V2.0\电缆电流测量\广核参考\现场照片\IMG_20180523_1152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2" t="12685" r="10787"/>
          <a:stretch/>
        </p:blipFill>
        <p:spPr bwMode="auto">
          <a:xfrm>
            <a:off x="4211835" y="785813"/>
            <a:ext cx="3066855" cy="449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7" name="Picture 3" descr="G:\Work\朗开智能科技\电缆在线监测装置\V2.0\电缆电流测量\广核参考\现场照片\IMG_20180428_1653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989" y="0"/>
            <a:ext cx="2793208" cy="372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034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ZHJDX-back.jpg">
            <a:extLst>
              <a:ext uri="{FF2B5EF4-FFF2-40B4-BE49-F238E27FC236}">
                <a16:creationId xmlns:a16="http://schemas.microsoft.com/office/drawing/2014/main" id="{D3B6E24E-28BD-4B87-9DED-7BC569D875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670" y="1563288"/>
            <a:ext cx="3238523" cy="2428892"/>
          </a:xfrm>
          <a:prstGeom prst="rect">
            <a:avLst/>
          </a:prstGeom>
        </p:spPr>
      </p:pic>
      <p:pic>
        <p:nvPicPr>
          <p:cNvPr id="3" name="图片 6" descr="01智能型高压接地箱.jpg">
            <a:extLst>
              <a:ext uri="{FF2B5EF4-FFF2-40B4-BE49-F238E27FC236}">
                <a16:creationId xmlns:a16="http://schemas.microsoft.com/office/drawing/2014/main" id="{564DC9FC-B10A-48F8-ABB3-A2B110BD5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4581" y="1563288"/>
            <a:ext cx="17145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直接连接符 11">
            <a:extLst>
              <a:ext uri="{FF2B5EF4-FFF2-40B4-BE49-F238E27FC236}">
                <a16:creationId xmlns:a16="http://schemas.microsoft.com/office/drawing/2014/main" id="{E18701AB-DE34-4821-8826-BC073D161E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82A64B1-2EA3-4C94-B429-5C1D38B99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EF06896-879A-4BA9-8D79-AF11C84413C4}"/>
              </a:ext>
            </a:extLst>
          </p:cNvPr>
          <p:cNvSpPr txBox="1"/>
          <p:nvPr/>
        </p:nvSpPr>
        <p:spPr>
          <a:xfrm>
            <a:off x="801680" y="212230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智能接地箱</a:t>
            </a:r>
          </a:p>
        </p:txBody>
      </p:sp>
    </p:spTree>
    <p:extLst>
      <p:ext uri="{BB962C8B-B14F-4D97-AF65-F5344CB8AC3E}">
        <p14:creationId xmlns:p14="http://schemas.microsoft.com/office/powerpoint/2010/main" val="1553708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CB214E2-8A28-46CA-B8AB-81A85004E6D5}"/>
              </a:ext>
            </a:extLst>
          </p:cNvPr>
          <p:cNvPicPr>
            <a:picLocks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881005">
            <a:off x="4760147" y="2050090"/>
            <a:ext cx="2340000" cy="1584000"/>
          </a:xfrm>
          <a:prstGeom prst="rect">
            <a:avLst/>
          </a:prstGeom>
          <a:solidFill>
            <a:srgbClr val="EDEDED"/>
          </a:solidFill>
          <a:ln w="1905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5BE01E-75AE-4BA6-B8BA-6021AAA1DC8C}"/>
              </a:ext>
            </a:extLst>
          </p:cNvPr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20880539">
            <a:off x="1613596" y="1980180"/>
            <a:ext cx="2340000" cy="1584000"/>
          </a:xfrm>
          <a:prstGeom prst="rect">
            <a:avLst/>
          </a:prstGeom>
          <a:solidFill>
            <a:srgbClr val="EDEDED"/>
          </a:solidFill>
          <a:ln w="190500" cap="sq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4" name="直接连接符 11">
            <a:extLst>
              <a:ext uri="{FF2B5EF4-FFF2-40B4-BE49-F238E27FC236}">
                <a16:creationId xmlns:a16="http://schemas.microsoft.com/office/drawing/2014/main" id="{F735A827-8579-4902-9FAE-08940A50A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2F5734C6-EBA7-4618-8E9A-ABEE1C4E1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E726226-4F7E-44B1-8706-AC0B0ADEA3D6}"/>
              </a:ext>
            </a:extLst>
          </p:cNvPr>
          <p:cNvSpPr txBox="1"/>
          <p:nvPr/>
        </p:nvSpPr>
        <p:spPr>
          <a:xfrm>
            <a:off x="780249" y="212230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智能接地箱</a:t>
            </a:r>
          </a:p>
        </p:txBody>
      </p:sp>
    </p:spTree>
    <p:extLst>
      <p:ext uri="{BB962C8B-B14F-4D97-AF65-F5344CB8AC3E}">
        <p14:creationId xmlns:p14="http://schemas.microsoft.com/office/powerpoint/2010/main" val="56072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11">
            <a:extLst>
              <a:ext uri="{FF2B5EF4-FFF2-40B4-BE49-F238E27FC236}">
                <a16:creationId xmlns:a16="http://schemas.microsoft.com/office/drawing/2014/main" id="{DFE6DE7D-67A8-4CA8-9275-9422D6D00D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" y="652463"/>
            <a:ext cx="2303463" cy="15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6C22D13-116B-4579-832E-1775E8E31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357188"/>
            <a:ext cx="428625" cy="428625"/>
          </a:xfrm>
          <a:prstGeom prst="ellipse">
            <a:avLst/>
          </a:prstGeom>
          <a:solidFill>
            <a:srgbClr val="DBB4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latin typeface="Verdana" pitchFamily="34" charset="0"/>
                <a:sym typeface="Verdana" pitchFamily="34" charset="0"/>
              </a:rPr>
              <a:t>7</a:t>
            </a:r>
            <a:endParaRPr lang="zh-CN" altLang="en-US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5D5351F-8BC8-41E1-9EBD-C7CB741BA25C}"/>
              </a:ext>
            </a:extLst>
          </p:cNvPr>
          <p:cNvSpPr txBox="1"/>
          <p:nvPr/>
        </p:nvSpPr>
        <p:spPr>
          <a:xfrm>
            <a:off x="723543" y="184971"/>
            <a:ext cx="2339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智能接地箱功能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35D46-7E38-4A65-8FE2-5B8D72957FBB}"/>
              </a:ext>
            </a:extLst>
          </p:cNvPr>
          <p:cNvSpPr txBox="1"/>
          <p:nvPr/>
        </p:nvSpPr>
        <p:spPr>
          <a:xfrm>
            <a:off x="513557" y="987835"/>
            <a:ext cx="27050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接地环流监测</a:t>
            </a: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功能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9F052AA-4455-4E7F-938C-7BDE78E926C2}"/>
              </a:ext>
            </a:extLst>
          </p:cNvPr>
          <p:cNvSpPr txBox="1"/>
          <p:nvPr/>
        </p:nvSpPr>
        <p:spPr>
          <a:xfrm>
            <a:off x="461156" y="1505560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电缆表层温度</a:t>
            </a: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监测功能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FCF2366-895A-4EFC-9DD2-558D2AFE23AB}"/>
              </a:ext>
            </a:extLst>
          </p:cNvPr>
          <p:cNvSpPr txBox="1"/>
          <p:nvPr/>
        </p:nvSpPr>
        <p:spPr>
          <a:xfrm>
            <a:off x="519380" y="2061089"/>
            <a:ext cx="2983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电缆水位功能</a:t>
            </a: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监测功能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3A8D647-731B-44F6-B1F3-C9F463CD4105}"/>
              </a:ext>
            </a:extLst>
          </p:cNvPr>
          <p:cNvSpPr txBox="1"/>
          <p:nvPr/>
        </p:nvSpPr>
        <p:spPr>
          <a:xfrm>
            <a:off x="581217" y="3378985"/>
            <a:ext cx="17235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防盗报警</a:t>
            </a: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功能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D585748-A935-42AD-834D-06DCC2FBA7C3}"/>
              </a:ext>
            </a:extLst>
          </p:cNvPr>
          <p:cNvSpPr txBox="1"/>
          <p:nvPr/>
        </p:nvSpPr>
        <p:spPr>
          <a:xfrm>
            <a:off x="1330513" y="2616618"/>
            <a:ext cx="55073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dirty="0">
                <a:solidFill>
                  <a:schemeClr val="bg1"/>
                </a:solidFill>
              </a:rPr>
              <a:t>对周围环境中的水位进行</a:t>
            </a:r>
            <a:r>
              <a:rPr lang="en-US" altLang="zh-CN" dirty="0">
                <a:solidFill>
                  <a:schemeClr val="bg1"/>
                </a:solidFill>
              </a:rPr>
              <a:t>24</a:t>
            </a:r>
            <a:r>
              <a:rPr lang="zh-CN" altLang="zh-CN" dirty="0">
                <a:solidFill>
                  <a:schemeClr val="bg1"/>
                </a:solidFill>
              </a:rPr>
              <a:t>小时不间断在线监测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zh-CN" altLang="zh-CN" dirty="0">
                <a:solidFill>
                  <a:schemeClr val="bg1"/>
                </a:solidFill>
              </a:rPr>
              <a:t>水位采集范围</a:t>
            </a:r>
            <a:r>
              <a:rPr lang="en-US" altLang="zh-CN" dirty="0">
                <a:solidFill>
                  <a:schemeClr val="bg1"/>
                </a:solidFill>
              </a:rPr>
              <a:t>0~2m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C24C0424-8E59-438A-9F2D-B534F5D1BAAF}"/>
              </a:ext>
            </a:extLst>
          </p:cNvPr>
          <p:cNvSpPr txBox="1"/>
          <p:nvPr/>
        </p:nvSpPr>
        <p:spPr>
          <a:xfrm>
            <a:off x="1082267" y="4011167"/>
            <a:ext cx="6003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dirty="0">
                <a:solidFill>
                  <a:schemeClr val="bg1"/>
                </a:solidFill>
              </a:rPr>
              <a:t>如果箱门被打开或撬开，接地箱内会发出刺耳的报警声，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zh-CN" altLang="zh-CN" dirty="0">
                <a:solidFill>
                  <a:schemeClr val="bg1"/>
                </a:solidFill>
              </a:rPr>
              <a:t>同时发出报警信息和报警短信。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72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3059113"/>
            <a:ext cx="9144000" cy="2085975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rgbClr val="808080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6875" y="1060450"/>
            <a:ext cx="75326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6000">
                <a:solidFill>
                  <a:srgbClr val="0099FF"/>
                </a:solidFill>
                <a:ea typeface="微软雅黑" pitchFamily="34" charset="-122"/>
              </a:rPr>
              <a:t>请专家领导批评指正！</a:t>
            </a:r>
          </a:p>
        </p:txBody>
      </p:sp>
      <p:sp>
        <p:nvSpPr>
          <p:cNvPr id="20484" name="TextBox 5"/>
          <p:cNvSpPr>
            <a:spLocks noChangeArrowheads="1"/>
          </p:cNvSpPr>
          <p:nvPr/>
        </p:nvSpPr>
        <p:spPr bwMode="auto">
          <a:xfrm>
            <a:off x="323850" y="3595689"/>
            <a:ext cx="61055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武汉朗开智能科技有限公司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www.landskychina.com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www.langkaidianqi.com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41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">
      <a:dk1>
        <a:srgbClr val="2A82B0"/>
      </a:dk1>
      <a:lt1>
        <a:srgbClr val="FFFFFF"/>
      </a:lt1>
      <a:dk2>
        <a:srgbClr val="006296"/>
      </a:dk2>
      <a:lt2>
        <a:srgbClr val="82CCD2"/>
      </a:lt2>
      <a:accent1>
        <a:srgbClr val="E72520"/>
      </a:accent1>
      <a:accent2>
        <a:srgbClr val="007750"/>
      </a:accent2>
      <a:accent3>
        <a:srgbClr val="FFFFFF"/>
      </a:accent3>
      <a:accent4>
        <a:srgbClr val="226E96"/>
      </a:accent4>
      <a:accent5>
        <a:srgbClr val="F1ACAB"/>
      </a:accent5>
      <a:accent6>
        <a:srgbClr val="006B48"/>
      </a:accent6>
      <a:hlink>
        <a:srgbClr val="7F7F7F"/>
      </a:hlink>
      <a:folHlink>
        <a:srgbClr val="919191"/>
      </a:folHlink>
    </a:clrScheme>
    <a:fontScheme name="Office 主题">
      <a:majorFont>
        <a:latin typeface="Verdana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2A82B0"/>
      </a:dk1>
      <a:lt1>
        <a:srgbClr val="FFFFFF"/>
      </a:lt1>
      <a:dk2>
        <a:srgbClr val="006296"/>
      </a:dk2>
      <a:lt2>
        <a:srgbClr val="82CCD2"/>
      </a:lt2>
      <a:accent1>
        <a:srgbClr val="E72520"/>
      </a:accent1>
      <a:accent2>
        <a:srgbClr val="007750"/>
      </a:accent2>
      <a:accent3>
        <a:srgbClr val="FFFFFF"/>
      </a:accent3>
      <a:accent4>
        <a:srgbClr val="226E96"/>
      </a:accent4>
      <a:accent5>
        <a:srgbClr val="F1ACAB"/>
      </a:accent5>
      <a:accent6>
        <a:srgbClr val="006B48"/>
      </a:accent6>
      <a:hlink>
        <a:srgbClr val="7F7F7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157256517</TotalTime>
  <Pages>0</Pages>
  <Words>1986</Words>
  <Characters>0</Characters>
  <Application>Microsoft Office PowerPoint</Application>
  <DocSecurity>0</DocSecurity>
  <PresentationFormat>全屏显示(16:9)</PresentationFormat>
  <Lines>0</Lines>
  <Paragraphs>284</Paragraphs>
  <Slides>48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55" baseType="lpstr">
      <vt:lpstr>黑体</vt:lpstr>
      <vt:lpstr>微软雅黑</vt:lpstr>
      <vt:lpstr>Arial</vt:lpstr>
      <vt:lpstr>Calibri</vt:lpstr>
      <vt:lpstr>Verdana</vt:lpstr>
      <vt:lpstr>Office 主题</vt:lpstr>
      <vt:lpstr>默认设计模板</vt:lpstr>
      <vt:lpstr>高压电缆护层环流在线监测系统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li wenan</cp:lastModifiedBy>
  <cp:revision>310</cp:revision>
  <cp:lastPrinted>1899-12-30T00:00:00Z</cp:lastPrinted>
  <dcterms:created xsi:type="dcterms:W3CDTF">2011-12-08T15:41:23Z</dcterms:created>
  <dcterms:modified xsi:type="dcterms:W3CDTF">2023-04-15T08:42:17Z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2052-8.1.0.2998</vt:lpwstr>
  </property>
</Properties>
</file>