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43"/>
  </p:notesMasterIdLst>
  <p:sldIdLst>
    <p:sldId id="256" r:id="rId3"/>
    <p:sldId id="307" r:id="rId4"/>
    <p:sldId id="314" r:id="rId5"/>
    <p:sldId id="354" r:id="rId6"/>
    <p:sldId id="362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377" r:id="rId22"/>
    <p:sldId id="378" r:id="rId23"/>
    <p:sldId id="379" r:id="rId24"/>
    <p:sldId id="380" r:id="rId25"/>
    <p:sldId id="381" r:id="rId26"/>
    <p:sldId id="382" r:id="rId27"/>
    <p:sldId id="383" r:id="rId28"/>
    <p:sldId id="384" r:id="rId29"/>
    <p:sldId id="385" r:id="rId30"/>
    <p:sldId id="386" r:id="rId31"/>
    <p:sldId id="387" r:id="rId32"/>
    <p:sldId id="388" r:id="rId33"/>
    <p:sldId id="389" r:id="rId34"/>
    <p:sldId id="390" r:id="rId35"/>
    <p:sldId id="391" r:id="rId36"/>
    <p:sldId id="392" r:id="rId37"/>
    <p:sldId id="393" r:id="rId38"/>
    <p:sldId id="394" r:id="rId39"/>
    <p:sldId id="395" r:id="rId40"/>
    <p:sldId id="396" r:id="rId41"/>
    <p:sldId id="308" r:id="rId42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649" autoAdjust="0"/>
    <p:restoredTop sz="94660"/>
  </p:normalViewPr>
  <p:slideViewPr>
    <p:cSldViewPr>
      <p:cViewPr varScale="1">
        <p:scale>
          <a:sx n="143" d="100"/>
          <a:sy n="143" d="100"/>
        </p:scale>
        <p:origin x="276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33" cy="7203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5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F8B189D-74F8-45A8-A4A9-DE00F1CB4328}" type="datetime1">
              <a:rPr lang="zh-CN" altLang="en-US"/>
              <a:pPr>
                <a:defRPr/>
              </a:pPr>
              <a:t>2022/7/18</a:t>
            </a:fld>
            <a:endParaRPr lang="zh-CN" altLang="en-US"/>
          </a:p>
        </p:txBody>
      </p:sp>
      <p:sp>
        <p:nvSpPr>
          <p:cNvPr id="21508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  <p:sp>
        <p:nvSpPr>
          <p:cNvPr id="3077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</p:spPr>
        <p:txBody>
          <a:bodyPr anchor="ctr"/>
          <a:lstStyle/>
          <a:p>
            <a:pPr defTabSz="0" eaLnBrk="0" hangingPunct="0">
              <a:spcBef>
                <a:spcPct val="30000"/>
              </a:spcBef>
              <a:defRPr/>
            </a:pPr>
            <a:r>
              <a:rPr lang="zh-CN" altLang="en-US" sz="1200">
                <a:latin typeface="Arial" pitchFamily="34" charset="0"/>
              </a:rPr>
              <a:t>单击此处编辑母版文本样式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altLang="en-US" sz="1200">
                <a:latin typeface="Arial" pitchFamily="34" charset="0"/>
              </a:rPr>
              <a:t>第二级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altLang="en-US" sz="1200">
                <a:latin typeface="Arial" pitchFamily="34" charset="0"/>
              </a:rPr>
              <a:t>第三级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altLang="en-US" sz="1200">
                <a:latin typeface="Arial" pitchFamily="34" charset="0"/>
              </a:rPr>
              <a:t>第四级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altLang="en-US" sz="1200">
                <a:latin typeface="Arial" pitchFamily="34" charset="0"/>
              </a:rPr>
              <a:t>第五级</a:t>
            </a:r>
          </a:p>
        </p:txBody>
      </p:sp>
      <p:sp>
        <p:nvSpPr>
          <p:cNvPr id="3078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9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3C13556-E737-4426-897A-9FAF06B92F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12410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2532" name="日期占位符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46BEF754-B8C9-4038-9224-BF85562F6527}" type="datetime1">
              <a:rPr lang="zh-CN" altLang="en-US" smtClean="0">
                <a:solidFill>
                  <a:prstClr val="black"/>
                </a:solidFill>
              </a:rPr>
              <a:pPr/>
              <a:t>2022/7/18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3" name="灯片编号占位符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32D1AF-39CC-4973-9666-67D1EE25DEE6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EF8B189D-74F8-45A8-A4A9-DE00F1CB4328}" type="datetime1">
              <a:rPr lang="zh-CN" altLang="en-US" smtClean="0"/>
              <a:pPr>
                <a:defRPr/>
              </a:pPr>
              <a:t>2022/7/18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C13556-E737-4426-897A-9FAF06B92F46}" type="slidenum">
              <a:rPr lang="zh-CN" altLang="en-US" smtClean="0"/>
              <a:pPr>
                <a:defRPr/>
              </a:pPr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38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Verdana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B1B85-95A3-4126-84E5-F6CA6334709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362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868F7-F7FE-4EE8-9C84-395E69B11F9E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110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B1549-E581-4D74-A938-92460EE0B89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456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B389B-E2C8-4FC9-97DC-A0F65F6AF418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8208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ACB8B-FDE4-4734-8200-35540E06F03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382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C6C31-63CF-42B1-97A9-398C2F9AAEFE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9677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5CC4A-BA61-4755-B734-07D0AC00DD4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929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E7325-BA5B-4CE5-BB2E-DDC11BF696E8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0156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415C8-690D-4950-8440-64B287E459C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999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ED6EE-7BF3-46BC-ADBD-E77BC963BD1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82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E2168-074F-40E5-AA8A-69415418FB99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61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6"/>
          <p:cNvPicPr>
            <a:picLocks noChangeAspect="1" noChangeArrowheads="1"/>
          </p:cNvPicPr>
          <p:nvPr/>
        </p:nvPicPr>
        <p:blipFill>
          <a:blip r:embed="rId14" cstate="print"/>
          <a:srcRect r="26486"/>
          <a:stretch>
            <a:fillRect/>
          </a:stretch>
        </p:blipFill>
        <p:spPr bwMode="auto">
          <a:xfrm>
            <a:off x="8358188" y="0"/>
            <a:ext cx="78581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直接连接符 4"/>
          <p:cNvSpPr>
            <a:spLocks noChangeShapeType="1"/>
          </p:cNvSpPr>
          <p:nvPr/>
        </p:nvSpPr>
        <p:spPr bwMode="auto">
          <a:xfrm rot="5400000">
            <a:off x="142875" y="304800"/>
            <a:ext cx="612775" cy="3175"/>
          </a:xfrm>
          <a:prstGeom prst="line">
            <a:avLst/>
          </a:prstGeom>
          <a:noFill/>
          <a:ln w="28575" cap="flat" cmpd="sng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itchFamily="34" charset="0"/>
            </a:endParaRPr>
          </a:p>
        </p:txBody>
      </p:sp>
      <p:sp>
        <p:nvSpPr>
          <p:cNvPr id="1028" name="直接连接符 5"/>
          <p:cNvSpPr>
            <a:spLocks noChangeShapeType="1"/>
          </p:cNvSpPr>
          <p:nvPr/>
        </p:nvSpPr>
        <p:spPr bwMode="auto">
          <a:xfrm rot="5400000">
            <a:off x="330200" y="179388"/>
            <a:ext cx="360363" cy="1587"/>
          </a:xfrm>
          <a:prstGeom prst="line">
            <a:avLst/>
          </a:prstGeom>
          <a:noFill/>
          <a:ln w="28575" cap="flat" cmpd="sng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marL="914400" indent="-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+mj-lt"/>
          <a:ea typeface="+mj-ea"/>
          <a:cs typeface="+mj-cs"/>
          <a:sym typeface="Verdana" pitchFamily="34" charset="0"/>
        </a:defRPr>
      </a:lvl1pPr>
      <a:lvl2pPr marL="914400" indent="-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2pPr>
      <a:lvl3pPr marL="914400" indent="-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3pPr>
      <a:lvl4pPr marL="914400" indent="-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4pPr>
      <a:lvl5pPr marL="914400" indent="-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5pPr>
      <a:lvl6pPr marL="1371600" indent="-9144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6pPr>
      <a:lvl7pPr marL="1828800" indent="-9144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7pPr>
      <a:lvl8pPr marL="2286000" indent="-9144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8pPr>
      <a:lvl9pPr marL="2743200" indent="-9144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sym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sym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CE7DA63F-AEEC-469A-8F48-04399D5AD7DF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32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8100" y="749300"/>
            <a:ext cx="4025900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标题 1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466119" y="454818"/>
            <a:ext cx="8105785" cy="588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indent="0" eaLnBrk="1" hangingPunct="1"/>
            <a:r>
              <a:rPr lang="en-US" altLang="zh-CN" sz="3600" b="0" dirty="0"/>
              <a:t>PQ2001</a:t>
            </a:r>
            <a:r>
              <a:rPr lang="zh-CN" altLang="en-US" sz="3600" b="0" dirty="0"/>
              <a:t>电能质量在线监测装置</a:t>
            </a:r>
            <a:endParaRPr lang="zh-CN" altLang="en-US" sz="3600" dirty="0"/>
          </a:p>
        </p:txBody>
      </p:sp>
      <p:sp>
        <p:nvSpPr>
          <p:cNvPr id="4100" name="副标题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94086" y="3018678"/>
            <a:ext cx="4321980" cy="1375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marL="0" indent="0" eaLnBrk="1" hangingPunct="1">
              <a:buFont typeface="Arial" charset="0"/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武汉朗开智能科技有限公司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www.landskychina.com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www.langkaidianqi.com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F78923-CD3C-4F8B-A0C2-8C5A2CC79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182" y="3364113"/>
            <a:ext cx="2485655" cy="170735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AC3DB29-781C-411F-8868-4F88819ED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528" y="1088732"/>
            <a:ext cx="3313518" cy="22304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直接连接符 2"/>
          <p:cNvSpPr>
            <a:spLocks noChangeShapeType="1"/>
          </p:cNvSpPr>
          <p:nvPr/>
        </p:nvSpPr>
        <p:spPr bwMode="auto">
          <a:xfrm rot="5400000">
            <a:off x="142875" y="304800"/>
            <a:ext cx="612775" cy="317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5123" name="直接连接符 3"/>
          <p:cNvSpPr>
            <a:spLocks noChangeShapeType="1"/>
          </p:cNvSpPr>
          <p:nvPr/>
        </p:nvSpPr>
        <p:spPr bwMode="auto">
          <a:xfrm rot="5400000">
            <a:off x="330200" y="179388"/>
            <a:ext cx="360363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5140" name="直接连接符 14"/>
          <p:cNvSpPr>
            <a:spLocks noChangeShapeType="1"/>
          </p:cNvSpPr>
          <p:nvPr/>
        </p:nvSpPr>
        <p:spPr bwMode="auto">
          <a:xfrm>
            <a:off x="5618121" y="1893925"/>
            <a:ext cx="2303507" cy="15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5141" name="直接连接符 13"/>
          <p:cNvSpPr>
            <a:spLocks noChangeShapeType="1"/>
          </p:cNvSpPr>
          <p:nvPr/>
        </p:nvSpPr>
        <p:spPr bwMode="auto">
          <a:xfrm>
            <a:off x="1900436" y="3343986"/>
            <a:ext cx="2303507" cy="15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5142" name="直接连接符 12"/>
          <p:cNvSpPr>
            <a:spLocks noChangeShapeType="1"/>
          </p:cNvSpPr>
          <p:nvPr/>
        </p:nvSpPr>
        <p:spPr bwMode="auto">
          <a:xfrm>
            <a:off x="1900436" y="2639136"/>
            <a:ext cx="2303507" cy="15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5143" name="直接连接符 11"/>
          <p:cNvSpPr>
            <a:spLocks noChangeShapeType="1"/>
          </p:cNvSpPr>
          <p:nvPr/>
        </p:nvSpPr>
        <p:spPr bwMode="auto">
          <a:xfrm>
            <a:off x="1900436" y="1924761"/>
            <a:ext cx="2303507" cy="15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5145" name="椭圆 4"/>
          <p:cNvSpPr>
            <a:spLocks noChangeArrowheads="1"/>
          </p:cNvSpPr>
          <p:nvPr/>
        </p:nvSpPr>
        <p:spPr bwMode="auto">
          <a:xfrm>
            <a:off x="1686168" y="1629486"/>
            <a:ext cx="428536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1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146" name="椭圆 5"/>
          <p:cNvSpPr>
            <a:spLocks noChangeArrowheads="1"/>
          </p:cNvSpPr>
          <p:nvPr/>
        </p:nvSpPr>
        <p:spPr bwMode="auto">
          <a:xfrm>
            <a:off x="1686168" y="2343861"/>
            <a:ext cx="428536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2</a:t>
            </a:r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5147" name="椭圆 6"/>
          <p:cNvSpPr>
            <a:spLocks noChangeArrowheads="1"/>
          </p:cNvSpPr>
          <p:nvPr/>
        </p:nvSpPr>
        <p:spPr bwMode="auto">
          <a:xfrm>
            <a:off x="1686168" y="3058236"/>
            <a:ext cx="428536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5148" name="椭圆 7"/>
          <p:cNvSpPr>
            <a:spLocks noChangeArrowheads="1"/>
          </p:cNvSpPr>
          <p:nvPr/>
        </p:nvSpPr>
        <p:spPr bwMode="auto">
          <a:xfrm>
            <a:off x="5403853" y="1646275"/>
            <a:ext cx="428536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01739" y="1557311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Verdana"/>
                <a:ea typeface="微软雅黑"/>
                <a:sym typeface="Verdana" pitchFamily="34" charset="0"/>
              </a:rPr>
              <a:t>测量参数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21069" y="2259541"/>
            <a:ext cx="226215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装置外观及结构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70907" y="2927363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88592" y="1491255"/>
            <a:ext cx="1569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软件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功能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椭圆 4"/>
          <p:cNvSpPr>
            <a:spLocks noChangeArrowheads="1"/>
          </p:cNvSpPr>
          <p:nvPr/>
        </p:nvSpPr>
        <p:spPr bwMode="auto">
          <a:xfrm>
            <a:off x="105954" y="306387"/>
            <a:ext cx="1000125" cy="428625"/>
          </a:xfrm>
          <a:prstGeom prst="ellipse">
            <a:avLst/>
          </a:prstGeom>
          <a:solidFill>
            <a:srgbClr val="DBB400"/>
          </a:solidFill>
          <a:ln w="25400" cap="flat" cmpd="sng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</a:rPr>
              <a:t>目录</a:t>
            </a:r>
          </a:p>
        </p:txBody>
      </p:sp>
      <p:grpSp>
        <p:nvGrpSpPr>
          <p:cNvPr id="36" name="Group 5"/>
          <p:cNvGrpSpPr>
            <a:grpSpLocks/>
          </p:cNvGrpSpPr>
          <p:nvPr/>
        </p:nvGrpSpPr>
        <p:grpSpPr bwMode="auto">
          <a:xfrm>
            <a:off x="5436396" y="3188966"/>
            <a:ext cx="2517775" cy="428625"/>
            <a:chOff x="0" y="0"/>
            <a:chExt cx="2518314" cy="428628"/>
          </a:xfrm>
        </p:grpSpPr>
        <p:sp>
          <p:nvSpPr>
            <p:cNvPr id="40" name="直接连接符 11"/>
            <p:cNvSpPr>
              <a:spLocks noChangeShapeType="1"/>
            </p:cNvSpPr>
            <p:nvPr/>
          </p:nvSpPr>
          <p:spPr bwMode="auto">
            <a:xfrm>
              <a:off x="214314" y="295277"/>
              <a:ext cx="2304000" cy="15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2A82B0"/>
                </a:solidFill>
              </a:endParaRPr>
            </a:p>
          </p:txBody>
        </p:sp>
        <p:sp>
          <p:nvSpPr>
            <p:cNvPr id="42" name="椭圆 4"/>
            <p:cNvSpPr>
              <a:spLocks noChangeArrowheads="1"/>
            </p:cNvSpPr>
            <p:nvPr/>
          </p:nvSpPr>
          <p:spPr bwMode="auto">
            <a:xfrm>
              <a:off x="0" y="0"/>
              <a:ext cx="428628" cy="428628"/>
            </a:xfrm>
            <a:prstGeom prst="ellipse">
              <a:avLst/>
            </a:prstGeom>
            <a:solidFill>
              <a:srgbClr val="DBB40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altLang="zh-CN" b="1" dirty="0">
                  <a:solidFill>
                    <a:srgbClr val="FFFFFF"/>
                  </a:solidFill>
                  <a:latin typeface="Verdana" pitchFamily="34" charset="0"/>
                  <a:sym typeface="Verdana" pitchFamily="34" charset="0"/>
                </a:rPr>
                <a:t>6</a:t>
              </a:r>
              <a:endParaRPr lang="zh-CN" altLang="en-US" dirty="0">
                <a:solidFill>
                  <a:srgbClr val="2A82B0"/>
                </a:solidFill>
              </a:endParaRPr>
            </a:p>
          </p:txBody>
        </p:sp>
      </p:grpSp>
      <p:grpSp>
        <p:nvGrpSpPr>
          <p:cNvPr id="37" name="Group 5"/>
          <p:cNvGrpSpPr>
            <a:grpSpLocks/>
          </p:cNvGrpSpPr>
          <p:nvPr/>
        </p:nvGrpSpPr>
        <p:grpSpPr bwMode="auto">
          <a:xfrm>
            <a:off x="5403853" y="2399324"/>
            <a:ext cx="2517775" cy="428625"/>
            <a:chOff x="0" y="0"/>
            <a:chExt cx="2518314" cy="428628"/>
          </a:xfrm>
        </p:grpSpPr>
        <p:sp>
          <p:nvSpPr>
            <p:cNvPr id="38" name="直接连接符 11"/>
            <p:cNvSpPr>
              <a:spLocks noChangeShapeType="1"/>
            </p:cNvSpPr>
            <p:nvPr/>
          </p:nvSpPr>
          <p:spPr bwMode="auto">
            <a:xfrm>
              <a:off x="214314" y="295277"/>
              <a:ext cx="2304000" cy="15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2A82B0"/>
                </a:solidFill>
              </a:endParaRPr>
            </a:p>
          </p:txBody>
        </p:sp>
        <p:sp>
          <p:nvSpPr>
            <p:cNvPr id="39" name="椭圆 4"/>
            <p:cNvSpPr>
              <a:spLocks noChangeArrowheads="1"/>
            </p:cNvSpPr>
            <p:nvPr/>
          </p:nvSpPr>
          <p:spPr bwMode="auto">
            <a:xfrm>
              <a:off x="0" y="0"/>
              <a:ext cx="428628" cy="428628"/>
            </a:xfrm>
            <a:prstGeom prst="ellipse">
              <a:avLst/>
            </a:prstGeom>
            <a:solidFill>
              <a:srgbClr val="DBB40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altLang="zh-CN" b="1" dirty="0">
                  <a:solidFill>
                    <a:srgbClr val="FFFFFF"/>
                  </a:solidFill>
                  <a:latin typeface="Verdana" pitchFamily="34" charset="0"/>
                  <a:sym typeface="Verdana" pitchFamily="34" charset="0"/>
                </a:rPr>
                <a:t>5</a:t>
              </a:r>
              <a:endParaRPr lang="zh-CN" altLang="en-US" dirty="0">
                <a:solidFill>
                  <a:srgbClr val="2A82B0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5919424" y="2327887"/>
            <a:ext cx="1628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输入输出功能</a:t>
            </a:r>
          </a:p>
        </p:txBody>
      </p:sp>
      <p:sp>
        <p:nvSpPr>
          <p:cNvPr id="33" name="TextBox 31">
            <a:extLst>
              <a:ext uri="{FF2B5EF4-FFF2-40B4-BE49-F238E27FC236}">
                <a16:creationId xmlns:a16="http://schemas.microsoft.com/office/drawing/2014/main" id="{DA743D79-7098-43B4-BAC5-D777BB596A6F}"/>
              </a:ext>
            </a:extLst>
          </p:cNvPr>
          <p:cNvSpPr txBox="1"/>
          <p:nvPr/>
        </p:nvSpPr>
        <p:spPr>
          <a:xfrm>
            <a:off x="6006937" y="3098776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通信功能</a:t>
            </a:r>
          </a:p>
        </p:txBody>
      </p:sp>
    </p:spTree>
    <p:extLst>
      <p:ext uri="{BB962C8B-B14F-4D97-AF65-F5344CB8AC3E}">
        <p14:creationId xmlns:p14="http://schemas.microsoft.com/office/powerpoint/2010/main" val="2157122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1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1481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测量参数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768350" y="851970"/>
            <a:ext cx="1539919" cy="369332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"/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华文新魏" panose="02010800040101010101" pitchFamily="2" charset="-122"/>
              </a:rPr>
              <a:t>测量项目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6737D03-183B-43C2-8C7F-98C979E1F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773135"/>
              </p:ext>
            </p:extLst>
          </p:nvPr>
        </p:nvGraphicFramePr>
        <p:xfrm>
          <a:off x="1114416" y="1222889"/>
          <a:ext cx="6194838" cy="13488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3851">
                  <a:extLst>
                    <a:ext uri="{9D8B030D-6E8A-4147-A177-3AD203B41FA5}">
                      <a16:colId xmlns:a16="http://schemas.microsoft.com/office/drawing/2014/main" val="2409845371"/>
                    </a:ext>
                  </a:extLst>
                </a:gridCol>
                <a:gridCol w="4450987">
                  <a:extLst>
                    <a:ext uri="{9D8B030D-6E8A-4147-A177-3AD203B41FA5}">
                      <a16:colId xmlns:a16="http://schemas.microsoft.com/office/drawing/2014/main" val="2260884083"/>
                    </a:ext>
                  </a:extLst>
                </a:gridCol>
              </a:tblGrid>
              <a:tr h="367315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电压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电流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频率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有效值等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19520887"/>
                  </a:ext>
                </a:extLst>
              </a:tr>
              <a:tr h="441866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三相不平衡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电压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电流正序值、负序值、负序不平衡度、零序不平衡度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22166529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谐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    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波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电压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电流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50</a:t>
                      </a:r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次谐波、谐波含有率、谐波功率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9369048"/>
                  </a:ext>
                </a:extLst>
              </a:tr>
              <a:tr h="220934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功率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电能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有功、无功、视在、功率因数等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1079924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C46E72B8-DC08-4E19-878E-2443FCCD6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" y="2571750"/>
            <a:ext cx="1539919" cy="369332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"/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华文新魏" panose="02010800040101010101" pitchFamily="2" charset="-122"/>
              </a:rPr>
              <a:t>输入参数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80E14A3-451C-4EC0-83E2-FCF2ADC2F9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107223"/>
              </p:ext>
            </p:extLst>
          </p:nvPr>
        </p:nvGraphicFramePr>
        <p:xfrm>
          <a:off x="1265075" y="3007239"/>
          <a:ext cx="4908550" cy="13488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1760">
                  <a:extLst>
                    <a:ext uri="{9D8B030D-6E8A-4147-A177-3AD203B41FA5}">
                      <a16:colId xmlns:a16="http://schemas.microsoft.com/office/drawing/2014/main" val="3257698000"/>
                    </a:ext>
                  </a:extLst>
                </a:gridCol>
                <a:gridCol w="3526790">
                  <a:extLst>
                    <a:ext uri="{9D8B030D-6E8A-4147-A177-3AD203B41FA5}">
                      <a16:colId xmlns:a16="http://schemas.microsoft.com/office/drawing/2014/main" val="136230868"/>
                    </a:ext>
                  </a:extLst>
                </a:gridCol>
              </a:tblGrid>
              <a:tr h="361297">
                <a:tc>
                  <a:txBody>
                    <a:bodyPr/>
                    <a:lstStyle/>
                    <a:p>
                      <a:pPr algn="ctr"/>
                      <a:r>
                        <a:rPr lang="zh-CN" sz="105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测量线路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三相三线</a:t>
                      </a:r>
                      <a:r>
                        <a:rPr lang="en-US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三相四线制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8840419"/>
                  </a:ext>
                </a:extLst>
              </a:tr>
              <a:tr h="291703">
                <a:tc>
                  <a:txBody>
                    <a:bodyPr/>
                    <a:lstStyle/>
                    <a:p>
                      <a:pPr algn="ctr"/>
                      <a:r>
                        <a:rPr lang="zh-CN" sz="105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测量线路基本频率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5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50Hz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0910636"/>
                  </a:ext>
                </a:extLst>
              </a:tr>
              <a:tr h="291703">
                <a:tc>
                  <a:txBody>
                    <a:bodyPr/>
                    <a:lstStyle/>
                    <a:p>
                      <a:pPr algn="ctr"/>
                      <a:r>
                        <a:rPr lang="zh-CN" sz="105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输入通道数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电压</a:t>
                      </a:r>
                      <a:r>
                        <a:rPr lang="en-US" sz="105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</a:t>
                      </a:r>
                      <a:r>
                        <a:rPr lang="zh-CN" sz="105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通道、电流</a:t>
                      </a:r>
                      <a:r>
                        <a:rPr lang="en-US" sz="105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</a:t>
                      </a:r>
                      <a:r>
                        <a:rPr lang="zh-CN" sz="105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通道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61075914"/>
                  </a:ext>
                </a:extLst>
              </a:tr>
              <a:tr h="404156">
                <a:tc>
                  <a:txBody>
                    <a:bodyPr/>
                    <a:lstStyle/>
                    <a:p>
                      <a:pPr algn="ctr"/>
                      <a:r>
                        <a:rPr lang="zh-CN" sz="105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测量量程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电压：标称值</a:t>
                      </a:r>
                      <a:r>
                        <a:rPr lang="en-US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220V</a:t>
                      </a:r>
                      <a:r>
                        <a:rPr lang="zh-CN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，最大值</a:t>
                      </a:r>
                      <a:r>
                        <a:rPr lang="en-US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330V</a:t>
                      </a:r>
                      <a:r>
                        <a:rPr lang="zh-CN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；</a:t>
                      </a:r>
                      <a:endParaRPr lang="zh-CN" sz="12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just"/>
                      <a:r>
                        <a:rPr lang="zh-CN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电流：标称值</a:t>
                      </a:r>
                      <a:r>
                        <a:rPr lang="en-US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5A</a:t>
                      </a:r>
                      <a:r>
                        <a:rPr lang="zh-CN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，最大值</a:t>
                      </a:r>
                      <a:r>
                        <a:rPr lang="en-US" sz="105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10A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2798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205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1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1481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测量参数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807094" y="949325"/>
            <a:ext cx="1258482" cy="369332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"/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华文新魏" panose="02010800040101010101" pitchFamily="2" charset="-122"/>
              </a:rPr>
              <a:t>频率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82BBF2F4-768C-4141-B723-26E3DBD00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18923"/>
              </p:ext>
            </p:extLst>
          </p:nvPr>
        </p:nvGraphicFramePr>
        <p:xfrm>
          <a:off x="1042383" y="1318657"/>
          <a:ext cx="4908550" cy="11402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1760">
                  <a:extLst>
                    <a:ext uri="{9D8B030D-6E8A-4147-A177-3AD203B41FA5}">
                      <a16:colId xmlns:a16="http://schemas.microsoft.com/office/drawing/2014/main" val="1861987441"/>
                    </a:ext>
                  </a:extLst>
                </a:gridCol>
                <a:gridCol w="3526790">
                  <a:extLst>
                    <a:ext uri="{9D8B030D-6E8A-4147-A177-3AD203B41FA5}">
                      <a16:colId xmlns:a16="http://schemas.microsoft.com/office/drawing/2014/main" val="1554387351"/>
                    </a:ext>
                  </a:extLst>
                </a:gridCol>
              </a:tblGrid>
              <a:tr h="335702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由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10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个波形（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50Hz 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时）运算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0070819"/>
                  </a:ext>
                </a:extLst>
              </a:tr>
              <a:tr h="267416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显示一个通道的频率值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54880883"/>
                  </a:ext>
                </a:extLst>
              </a:tr>
              <a:tr h="316596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测量量程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分辨率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45.0000</a:t>
                      </a:r>
                      <a:r>
                        <a:rPr lang="zh-CN" alt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～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60.0000Hz/0.0001Hz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6373925"/>
                  </a:ext>
                </a:extLst>
              </a:tr>
              <a:tr h="220527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测量精度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±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0.002Hz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4404030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0C5C8023-D353-42CF-BBB8-C41E1E16D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094" y="2684603"/>
            <a:ext cx="1951696" cy="369332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"/>
            </a:pP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华文新魏" panose="02010800040101010101" pitchFamily="2" charset="-122"/>
              </a:rPr>
              <a:t>电压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华文新魏" panose="02010800040101010101" pitchFamily="2" charset="-122"/>
              </a:rPr>
              <a:t>有效值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74852CC-B908-4FDC-B525-98929A376C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414366"/>
              </p:ext>
            </p:extLst>
          </p:nvPr>
        </p:nvGraphicFramePr>
        <p:xfrm>
          <a:off x="1042383" y="3122474"/>
          <a:ext cx="4908550" cy="1466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1760">
                  <a:extLst>
                    <a:ext uri="{9D8B030D-6E8A-4147-A177-3AD203B41FA5}">
                      <a16:colId xmlns:a16="http://schemas.microsoft.com/office/drawing/2014/main" val="3360382483"/>
                    </a:ext>
                  </a:extLst>
                </a:gridCol>
                <a:gridCol w="3526790">
                  <a:extLst>
                    <a:ext uri="{9D8B030D-6E8A-4147-A177-3AD203B41FA5}">
                      <a16:colId xmlns:a16="http://schemas.microsoft.com/office/drawing/2014/main" val="2085415784"/>
                    </a:ext>
                  </a:extLst>
                </a:gridCol>
              </a:tblGrid>
              <a:tr h="350017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测量方式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由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10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个波形（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50Hz 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时）运算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96913558"/>
                  </a:ext>
                </a:extLst>
              </a:tr>
              <a:tr h="326839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每通道的电压有效值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7543185"/>
                  </a:ext>
                </a:extLst>
              </a:tr>
              <a:tr h="326839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测量量程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分辨率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330V/0.001V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0222869"/>
                  </a:ext>
                </a:extLst>
              </a:tr>
              <a:tr h="462504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测量精度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标称电压的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0.2%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3492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648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6B7C2BE4-BEE4-4D77-B25B-03211B5CE5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46CEC7AD-6938-4D76-9CE0-15089C2E2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1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C7E77B-96D9-4A1A-82D5-B288A6BAB987}"/>
              </a:ext>
            </a:extLst>
          </p:cNvPr>
          <p:cNvSpPr txBox="1"/>
          <p:nvPr/>
        </p:nvSpPr>
        <p:spPr>
          <a:xfrm>
            <a:off x="491481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测量参数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E4732540-C1AB-4257-99F5-A7E7D5CCE604}"/>
              </a:ext>
            </a:extLst>
          </p:cNvPr>
          <p:cNvSpPr txBox="1"/>
          <p:nvPr/>
        </p:nvSpPr>
        <p:spPr>
          <a:xfrm>
            <a:off x="898317" y="785813"/>
            <a:ext cx="168507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"/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华文新魏" panose="02010800040101010101" pitchFamily="2" charset="-122"/>
              </a:rPr>
              <a:t>电流有效值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ABC461D7-7544-4E64-9D20-1ED450BAF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071571"/>
              </p:ext>
            </p:extLst>
          </p:nvPr>
        </p:nvGraphicFramePr>
        <p:xfrm>
          <a:off x="1186449" y="1282099"/>
          <a:ext cx="4908550" cy="10703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1760">
                  <a:extLst>
                    <a:ext uri="{9D8B030D-6E8A-4147-A177-3AD203B41FA5}">
                      <a16:colId xmlns:a16="http://schemas.microsoft.com/office/drawing/2014/main" val="1550776408"/>
                    </a:ext>
                  </a:extLst>
                </a:gridCol>
                <a:gridCol w="3526790">
                  <a:extLst>
                    <a:ext uri="{9D8B030D-6E8A-4147-A177-3AD203B41FA5}">
                      <a16:colId xmlns:a16="http://schemas.microsoft.com/office/drawing/2014/main" val="2952882802"/>
                    </a:ext>
                  </a:extLst>
                </a:gridCol>
              </a:tblGrid>
              <a:tr h="267594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由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10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个波形（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50Hz 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时）运算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087"/>
                  </a:ext>
                </a:extLst>
              </a:tr>
              <a:tr h="267594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显示方式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每通道的电流有效值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65554927"/>
                  </a:ext>
                </a:extLst>
              </a:tr>
              <a:tr h="267594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测量量程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分辨率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10.0A/0.001A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91248061"/>
                  </a:ext>
                </a:extLst>
              </a:tr>
              <a:tr h="267594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测量精度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标称电流的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0.1%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6555432"/>
                  </a:ext>
                </a:extLst>
              </a:tr>
            </a:tbl>
          </a:graphicData>
        </a:graphic>
      </p:graphicFrame>
      <p:sp>
        <p:nvSpPr>
          <p:cNvPr id="8" name="TextBox 4">
            <a:extLst>
              <a:ext uri="{FF2B5EF4-FFF2-40B4-BE49-F238E27FC236}">
                <a16:creationId xmlns:a16="http://schemas.microsoft.com/office/drawing/2014/main" id="{60878BB4-8402-4507-90D3-57539B48D6CF}"/>
              </a:ext>
            </a:extLst>
          </p:cNvPr>
          <p:cNvSpPr txBox="1"/>
          <p:nvPr/>
        </p:nvSpPr>
        <p:spPr>
          <a:xfrm>
            <a:off x="826284" y="2479429"/>
            <a:ext cx="260840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"/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华文新魏" panose="02010800040101010101" pitchFamily="2" charset="-122"/>
              </a:rPr>
              <a:t>谐波电压、谐波电流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F7A8220D-4B63-46C1-88C6-21F1CAC54D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273249"/>
              </p:ext>
            </p:extLst>
          </p:nvPr>
        </p:nvGraphicFramePr>
        <p:xfrm>
          <a:off x="1186449" y="2975714"/>
          <a:ext cx="4826211" cy="10703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8582">
                  <a:extLst>
                    <a:ext uri="{9D8B030D-6E8A-4147-A177-3AD203B41FA5}">
                      <a16:colId xmlns:a16="http://schemas.microsoft.com/office/drawing/2014/main" val="3087378070"/>
                    </a:ext>
                  </a:extLst>
                </a:gridCol>
                <a:gridCol w="3467629">
                  <a:extLst>
                    <a:ext uri="{9D8B030D-6E8A-4147-A177-3AD203B41FA5}">
                      <a16:colId xmlns:a16="http://schemas.microsoft.com/office/drawing/2014/main" val="376214072"/>
                    </a:ext>
                  </a:extLst>
                </a:gridCol>
              </a:tblGrid>
              <a:tr h="267594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分析窗口幅度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10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个周波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1582610"/>
                  </a:ext>
                </a:extLst>
              </a:tr>
              <a:tr h="267594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表格图、趋势图、柱状图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7004755"/>
                  </a:ext>
                </a:extLst>
              </a:tr>
              <a:tr h="267594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测量次数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0</a:t>
                      </a:r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次</a:t>
                      </a:r>
                      <a:r>
                        <a:rPr lang="zh-CN" alt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～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50 </a:t>
                      </a:r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次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8846868"/>
                  </a:ext>
                </a:extLst>
              </a:tr>
              <a:tr h="267594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测量精度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8%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0770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119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8C4DBAA3-D673-48AD-96E0-D411CB1BDAB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550D509C-EC49-4E58-BC7E-654F46029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1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7453C4-B303-4166-B039-12EE67A2FE31}"/>
              </a:ext>
            </a:extLst>
          </p:cNvPr>
          <p:cNvSpPr txBox="1"/>
          <p:nvPr/>
        </p:nvSpPr>
        <p:spPr>
          <a:xfrm>
            <a:off x="491481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测量参数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9DC6D32B-9262-43E0-838A-170E0BE21319}"/>
              </a:ext>
            </a:extLst>
          </p:cNvPr>
          <p:cNvSpPr txBox="1"/>
          <p:nvPr/>
        </p:nvSpPr>
        <p:spPr>
          <a:xfrm>
            <a:off x="492499" y="857251"/>
            <a:ext cx="376256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"/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华文新魏" panose="02010800040101010101" pitchFamily="2" charset="-122"/>
              </a:rPr>
              <a:t>有功功率、无功功率、视在功率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DB26C83F-06E2-42FF-829A-A009D839B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323941"/>
              </p:ext>
            </p:extLst>
          </p:nvPr>
        </p:nvGraphicFramePr>
        <p:xfrm>
          <a:off x="970349" y="1459635"/>
          <a:ext cx="5834673" cy="1400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2464">
                  <a:extLst>
                    <a:ext uri="{9D8B030D-6E8A-4147-A177-3AD203B41FA5}">
                      <a16:colId xmlns:a16="http://schemas.microsoft.com/office/drawing/2014/main" val="664312482"/>
                    </a:ext>
                  </a:extLst>
                </a:gridCol>
                <a:gridCol w="4192209">
                  <a:extLst>
                    <a:ext uri="{9D8B030D-6E8A-4147-A177-3AD203B41FA5}">
                      <a16:colId xmlns:a16="http://schemas.microsoft.com/office/drawing/2014/main" val="3718863855"/>
                    </a:ext>
                  </a:extLst>
                </a:gridCol>
              </a:tblGrid>
              <a:tr h="597450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有功功率：每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10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个周波进行运算</a:t>
                      </a:r>
                    </a:p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视在功率：由电压电流的有效值来运算</a:t>
                      </a:r>
                    </a:p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无功功率：由视在功率、有功功率来计算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9118295"/>
                  </a:ext>
                </a:extLst>
              </a:tr>
              <a:tr h="279819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表格图、趋势图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43323300"/>
                  </a:ext>
                </a:extLst>
              </a:tr>
              <a:tr h="271499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测量量程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分辨率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根据电压电流量程来确定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50432696"/>
                  </a:ext>
                </a:extLst>
              </a:tr>
              <a:tr h="251479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测量精度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±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0.5%</a:t>
                      </a:r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读数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6940771"/>
                  </a:ext>
                </a:extLst>
              </a:tr>
            </a:tbl>
          </a:graphicData>
        </a:graphic>
      </p:graphicFrame>
      <p:sp>
        <p:nvSpPr>
          <p:cNvPr id="8" name="TextBox 4">
            <a:extLst>
              <a:ext uri="{FF2B5EF4-FFF2-40B4-BE49-F238E27FC236}">
                <a16:creationId xmlns:a16="http://schemas.microsoft.com/office/drawing/2014/main" id="{571CD145-37CF-47A8-B654-918CF88F2339}"/>
              </a:ext>
            </a:extLst>
          </p:cNvPr>
          <p:cNvSpPr txBox="1"/>
          <p:nvPr/>
        </p:nvSpPr>
        <p:spPr>
          <a:xfrm>
            <a:off x="606897" y="3003948"/>
            <a:ext cx="145424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"/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华文新魏" panose="02010800040101010101" pitchFamily="2" charset="-122"/>
              </a:rPr>
              <a:t>功率因数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ED0220E1-65A2-416D-8F7D-23E08DB552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463228"/>
              </p:ext>
            </p:extLst>
          </p:nvPr>
        </p:nvGraphicFramePr>
        <p:xfrm>
          <a:off x="972173" y="3417371"/>
          <a:ext cx="4908550" cy="1400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1760">
                  <a:extLst>
                    <a:ext uri="{9D8B030D-6E8A-4147-A177-3AD203B41FA5}">
                      <a16:colId xmlns:a16="http://schemas.microsoft.com/office/drawing/2014/main" val="2756509820"/>
                    </a:ext>
                  </a:extLst>
                </a:gridCol>
                <a:gridCol w="3526790">
                  <a:extLst>
                    <a:ext uri="{9D8B030D-6E8A-4147-A177-3AD203B41FA5}">
                      <a16:colId xmlns:a16="http://schemas.microsoft.com/office/drawing/2014/main" val="1999889599"/>
                    </a:ext>
                  </a:extLst>
                </a:gridCol>
              </a:tblGrid>
              <a:tr h="396548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由电压有效值、电流有效值、有功功率进行计算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4833188"/>
                  </a:ext>
                </a:extLst>
              </a:tr>
              <a:tr h="376901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实时数据显示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3038606"/>
                  </a:ext>
                </a:extLst>
              </a:tr>
              <a:tr h="376901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测量量程</a:t>
                      </a:r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分辨率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-1.0000~1.0000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6726213"/>
                  </a:ext>
                </a:extLst>
              </a:tr>
              <a:tr h="249897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测量精度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±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1%</a:t>
                      </a:r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读数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058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544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4ED413F5-32FB-4024-AFC0-CC1058ED926D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6F4275D3-2342-4E5F-A42A-119D1636C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1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32A2E5-36B0-47F5-9BD8-0B1F684BDBA3}"/>
              </a:ext>
            </a:extLst>
          </p:cNvPr>
          <p:cNvSpPr txBox="1"/>
          <p:nvPr/>
        </p:nvSpPr>
        <p:spPr>
          <a:xfrm>
            <a:off x="491481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测量参数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E6EA93BC-6F18-4C95-80C2-6369C1BD94E3}"/>
              </a:ext>
            </a:extLst>
          </p:cNvPr>
          <p:cNvSpPr txBox="1"/>
          <p:nvPr/>
        </p:nvSpPr>
        <p:spPr>
          <a:xfrm>
            <a:off x="714375" y="785813"/>
            <a:ext cx="51475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"/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华文新魏" panose="02010800040101010101" pitchFamily="2" charset="-122"/>
              </a:rPr>
              <a:t>电压不平衡度、电流不平衡度（负序、零序）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1231060A-64BC-436B-829C-E92F797AE5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738376"/>
              </p:ext>
            </p:extLst>
          </p:nvPr>
        </p:nvGraphicFramePr>
        <p:xfrm>
          <a:off x="1114416" y="1309120"/>
          <a:ext cx="4908550" cy="1444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1760">
                  <a:extLst>
                    <a:ext uri="{9D8B030D-6E8A-4147-A177-3AD203B41FA5}">
                      <a16:colId xmlns:a16="http://schemas.microsoft.com/office/drawing/2014/main" val="1135124011"/>
                    </a:ext>
                  </a:extLst>
                </a:gridCol>
                <a:gridCol w="3526790">
                  <a:extLst>
                    <a:ext uri="{9D8B030D-6E8A-4147-A177-3AD203B41FA5}">
                      <a16:colId xmlns:a16="http://schemas.microsoft.com/office/drawing/2014/main" val="2401712758"/>
                    </a:ext>
                  </a:extLst>
                </a:gridCol>
              </a:tblGrid>
              <a:tr h="326201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三相三线制或三相四线时，使用三相的基波成份来计算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8920096"/>
                  </a:ext>
                </a:extLst>
              </a:tr>
              <a:tr h="320606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显示方式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表格图、趋势图、矢量图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4055129"/>
                  </a:ext>
                </a:extLst>
              </a:tr>
              <a:tr h="310973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测量量程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0.00%~100%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3396787"/>
                  </a:ext>
                </a:extLst>
              </a:tr>
              <a:tr h="447425">
                <a:tc>
                  <a:txBody>
                    <a:bodyPr/>
                    <a:lstStyle/>
                    <a:p>
                      <a:pPr algn="ctr"/>
                      <a:r>
                        <a:rPr lang="zh-CN" sz="12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测量精度</a:t>
                      </a:r>
                      <a:endParaRPr lang="zh-CN" sz="1200" kern="10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电压不平衡度：±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0.5%(</a:t>
                      </a:r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绝对偏差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)</a:t>
                      </a:r>
                      <a:endParaRPr lang="zh-CN" sz="12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just"/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电流不平衡度：±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0.5%(</a:t>
                      </a:r>
                      <a:r>
                        <a:rPr lang="zh-CN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绝对偏差</a:t>
                      </a:r>
                      <a:r>
                        <a:rPr lang="en-US" sz="12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)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8729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824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6CEB2B39-FA2B-467F-908D-2AEED3BA0A3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79BC225D-AC6E-4E82-8A52-7831C5A5F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2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B8332D-80CD-4196-AC0D-0D092A8DD934}"/>
              </a:ext>
            </a:extLst>
          </p:cNvPr>
          <p:cNvSpPr txBox="1"/>
          <p:nvPr/>
        </p:nvSpPr>
        <p:spPr>
          <a:xfrm>
            <a:off x="554037" y="283131"/>
            <a:ext cx="2622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装置外观及结构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4AB6F22-2C65-45FE-9941-243BAA235A3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" r="2074"/>
          <a:stretch/>
        </p:blipFill>
        <p:spPr bwMode="auto">
          <a:xfrm>
            <a:off x="250020" y="1155145"/>
            <a:ext cx="3057525" cy="30867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4F69215C-59E2-4000-B3D9-31D75CB59289}"/>
              </a:ext>
            </a:extLst>
          </p:cNvPr>
          <p:cNvSpPr txBox="1"/>
          <p:nvPr/>
        </p:nvSpPr>
        <p:spPr>
          <a:xfrm>
            <a:off x="339725" y="4344512"/>
            <a:ext cx="1728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Times New Roman" panose="02020603050405020304" pitchFamily="18" charset="0"/>
              </a:rPr>
              <a:t>前面板图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2BB49F6-9E83-4E6C-94C0-8588CA01421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9" t="11114" r="36406" b="11960"/>
          <a:stretch/>
        </p:blipFill>
        <p:spPr bwMode="auto">
          <a:xfrm>
            <a:off x="3635570" y="1143351"/>
            <a:ext cx="3961815" cy="30867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2B4B31D9-ECEF-4B2C-8D02-09F25D188B1F}"/>
              </a:ext>
            </a:extLst>
          </p:cNvPr>
          <p:cNvSpPr txBox="1"/>
          <p:nvPr/>
        </p:nvSpPr>
        <p:spPr>
          <a:xfrm>
            <a:off x="4355900" y="4386698"/>
            <a:ext cx="2809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Times New Roman" panose="02020603050405020304" pitchFamily="18" charset="0"/>
              </a:rPr>
              <a:t>外形及安装开孔尺寸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078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7CE2692D-C156-42DB-8FD2-498FB1EB1483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D5FCB0B4-86C2-432C-80F0-16996115C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2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FF604-9FF2-413E-A8D6-48CF7CCFCB74}"/>
              </a:ext>
            </a:extLst>
          </p:cNvPr>
          <p:cNvSpPr txBox="1"/>
          <p:nvPr/>
        </p:nvSpPr>
        <p:spPr>
          <a:xfrm>
            <a:off x="554037" y="283131"/>
            <a:ext cx="2622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装置外观及结构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72A0E89-A908-4B4E-8517-70AE96D3703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581" y="906582"/>
            <a:ext cx="4321980" cy="342935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FC80FCF3-BA2D-42D8-8F8C-C33653B63F12}"/>
              </a:ext>
            </a:extLst>
          </p:cNvPr>
          <p:cNvSpPr txBox="1"/>
          <p:nvPr/>
        </p:nvSpPr>
        <p:spPr>
          <a:xfrm>
            <a:off x="1865198" y="4356564"/>
            <a:ext cx="2953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Times New Roman" panose="02020603050405020304" pitchFamily="18" charset="0"/>
              </a:rPr>
              <a:t>装置后面板的接线端子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177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B8781465-35A2-4E2E-9DDD-0F889895E8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BD74A86C-2849-4B30-9541-A1565A45D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480233-DFC7-4F86-AA30-4788872B8A06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ED43445-4312-4BAC-8EAF-D828B9E4A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6449" y="134718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35DC34E4-69A5-42AB-96C7-19DF562C4D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773437"/>
              </p:ext>
            </p:extLst>
          </p:nvPr>
        </p:nvGraphicFramePr>
        <p:xfrm>
          <a:off x="1978812" y="985551"/>
          <a:ext cx="4684719" cy="3172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07808" imgH="5159490" progId="Visio.Drawing.11">
                  <p:embed/>
                </p:oleObj>
              </mc:Choice>
              <mc:Fallback>
                <p:oleObj r:id="rId2" imgW="7607808" imgH="515949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812" y="985551"/>
                        <a:ext cx="4684719" cy="31723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4">
            <a:extLst>
              <a:ext uri="{FF2B5EF4-FFF2-40B4-BE49-F238E27FC236}">
                <a16:creationId xmlns:a16="http://schemas.microsoft.com/office/drawing/2014/main" id="{623332E8-FCA4-43F1-8ADF-0623F89C1B79}"/>
              </a:ext>
            </a:extLst>
          </p:cNvPr>
          <p:cNvSpPr txBox="1"/>
          <p:nvPr/>
        </p:nvSpPr>
        <p:spPr>
          <a:xfrm>
            <a:off x="225430" y="1353776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en-US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单相</a:t>
            </a: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A50B1ABC-0E0B-48C4-A9E6-A86E8B9524D4}"/>
              </a:ext>
            </a:extLst>
          </p:cNvPr>
          <p:cNvSpPr txBox="1"/>
          <p:nvPr/>
        </p:nvSpPr>
        <p:spPr>
          <a:xfrm>
            <a:off x="1439851" y="4228509"/>
            <a:ext cx="5762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4800">
              <a:spcAft>
                <a:spcPts val="605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【注】一相二线接线系统，相应测量通道无测量数据时，显示全部为</a:t>
            </a:r>
            <a:r>
              <a:rPr lang="en-US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40741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43B285BF-2D34-479B-929D-4D5B37D1463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DBC88D45-CC08-44F9-A746-835D3D138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19B2AF-222C-4522-BA03-8CB5F7302EC5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AC6EF54-E8F6-4AB6-89D1-FB8346A21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6779" y="1021794"/>
            <a:ext cx="1459868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99CAE7DA-85F3-4A1B-9328-266748BC98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937764"/>
              </p:ext>
            </p:extLst>
          </p:nvPr>
        </p:nvGraphicFramePr>
        <p:xfrm>
          <a:off x="2423548" y="920812"/>
          <a:ext cx="4776470" cy="3909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787711" imgH="6392651" progId="Visio.Drawing.11">
                  <p:embed/>
                </p:oleObj>
              </mc:Choice>
              <mc:Fallback>
                <p:oleObj r:id="rId2" imgW="7787711" imgH="6392651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3548" y="920812"/>
                        <a:ext cx="4776470" cy="39096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4">
            <a:extLst>
              <a:ext uri="{FF2B5EF4-FFF2-40B4-BE49-F238E27FC236}">
                <a16:creationId xmlns:a16="http://schemas.microsoft.com/office/drawing/2014/main" id="{41660583-4CF2-4ADC-A983-2C0CB8F8F2FD}"/>
              </a:ext>
            </a:extLst>
          </p:cNvPr>
          <p:cNvSpPr txBox="1"/>
          <p:nvPr/>
        </p:nvSpPr>
        <p:spPr>
          <a:xfrm>
            <a:off x="0" y="1275156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三相四线接线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798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C3CD2119-1900-4566-AC0A-F22BE0BC0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8C19E386-CE94-4DD3-A0E1-782306A41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F83C6E-B35C-43BB-B192-481E5513345A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8FC6B9CD-9BCB-4AF4-881D-71029CEDAC07}"/>
              </a:ext>
            </a:extLst>
          </p:cNvPr>
          <p:cNvSpPr txBox="1"/>
          <p:nvPr/>
        </p:nvSpPr>
        <p:spPr>
          <a:xfrm>
            <a:off x="322053" y="1419222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三相四线接线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1FA6CE6-C45B-4B74-AB2E-EFC9FF252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3042" y="807545"/>
            <a:ext cx="167007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0BAE547B-E19E-4981-B180-BAC6B516DF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8738120"/>
              </p:ext>
            </p:extLst>
          </p:nvPr>
        </p:nvGraphicFramePr>
        <p:xfrm>
          <a:off x="2483043" y="807546"/>
          <a:ext cx="4610112" cy="3844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79684" imgH="6392651" progId="Visio.Drawing.11">
                  <p:embed/>
                </p:oleObj>
              </mc:Choice>
              <mc:Fallback>
                <p:oleObj r:id="rId2" imgW="7679684" imgH="6392651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043" y="807546"/>
                        <a:ext cx="4610112" cy="38446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9446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2590483A-C3D5-46C2-BA96-2D9B77B44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58347F01-AE94-4140-9EC3-562AACA03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81F8C8-BDED-45E0-8244-8B382843FD05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2C9E171C-AC60-42C1-AD42-28ECB35F9590}"/>
              </a:ext>
            </a:extLst>
          </p:cNvPr>
          <p:cNvSpPr txBox="1"/>
          <p:nvPr/>
        </p:nvSpPr>
        <p:spPr>
          <a:xfrm>
            <a:off x="322053" y="1419222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三相四线接线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EFC8013-A897-4B7D-A6CD-84D3EAA08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108" y="1059056"/>
            <a:ext cx="1625580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96C6033E-1045-42EB-934D-02EF126651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64506"/>
              </p:ext>
            </p:extLst>
          </p:nvPr>
        </p:nvGraphicFramePr>
        <p:xfrm>
          <a:off x="2483043" y="1004806"/>
          <a:ext cx="4538079" cy="3809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07808" imgH="6392651" progId="Visio.Drawing.11">
                  <p:embed/>
                </p:oleObj>
              </mc:Choice>
              <mc:Fallback>
                <p:oleObj r:id="rId2" imgW="7607808" imgH="6392651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043" y="1004806"/>
                        <a:ext cx="4538079" cy="38099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9226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38797EC4-5E8D-4695-A450-653C684289DC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061D85B2-8B1A-4DFD-A761-508BDD2D7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5608FE-024C-47DC-9050-8D6D4D68C764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49F1571-A0A6-4442-9F37-31A49987D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539" y="987024"/>
            <a:ext cx="1522784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78D5AAC7-A59C-4E0B-8EBC-88D260BCE9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468735"/>
              </p:ext>
            </p:extLst>
          </p:nvPr>
        </p:nvGraphicFramePr>
        <p:xfrm>
          <a:off x="2462308" y="842958"/>
          <a:ext cx="4486781" cy="3778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07808" imgH="6392651" progId="Visio.Drawing.11">
                  <p:embed/>
                </p:oleObj>
              </mc:Choice>
              <mc:Fallback>
                <p:oleObj r:id="rId2" imgW="7607808" imgH="6392651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2308" y="842958"/>
                        <a:ext cx="4486781" cy="37783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4">
            <a:extLst>
              <a:ext uri="{FF2B5EF4-FFF2-40B4-BE49-F238E27FC236}">
                <a16:creationId xmlns:a16="http://schemas.microsoft.com/office/drawing/2014/main" id="{853579BB-DBC0-49CB-BDD1-DFB83C30BB2B}"/>
              </a:ext>
            </a:extLst>
          </p:cNvPr>
          <p:cNvSpPr txBox="1"/>
          <p:nvPr/>
        </p:nvSpPr>
        <p:spPr>
          <a:xfrm>
            <a:off x="322053" y="1419222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三相四线接线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498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07B8E613-B882-496A-B0AA-284016997B6C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2BE0C746-E069-48FD-8CF8-D620EF81B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15D648-BC7A-4619-9FA1-A2FC936C2646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74DD0C8F-8963-4414-A22C-C2B8CB16027A}"/>
              </a:ext>
            </a:extLst>
          </p:cNvPr>
          <p:cNvSpPr txBox="1"/>
          <p:nvPr/>
        </p:nvSpPr>
        <p:spPr>
          <a:xfrm>
            <a:off x="322053" y="1419222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三相四线接线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02A9381-0D87-4456-B14F-0A967E4B0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075" y="948323"/>
            <a:ext cx="16452445" cy="45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B5EE8BFC-927E-4DA0-8091-36FD4C0FC3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384710"/>
              </p:ext>
            </p:extLst>
          </p:nvPr>
        </p:nvGraphicFramePr>
        <p:xfrm>
          <a:off x="2555076" y="948324"/>
          <a:ext cx="4610112" cy="3890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07808" imgH="6392651" progId="Visio.Drawing.11">
                  <p:embed/>
                </p:oleObj>
              </mc:Choice>
              <mc:Fallback>
                <p:oleObj r:id="rId2" imgW="7607808" imgH="6392651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076" y="948324"/>
                        <a:ext cx="4610112" cy="38903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8494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6A83FA7F-22F4-445F-9EED-6AA2A09899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71DA3660-F461-4ACC-846B-318C0631C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D31DF7-66A6-4E73-A031-EA460E35D843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9477AC11-8150-4701-9864-F861C2D77B5F}"/>
              </a:ext>
            </a:extLst>
          </p:cNvPr>
          <p:cNvSpPr txBox="1"/>
          <p:nvPr/>
        </p:nvSpPr>
        <p:spPr>
          <a:xfrm>
            <a:off x="322053" y="1419222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三相四线接线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42C9161-48E3-47E7-BA5F-4456F0F52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175" y="1059056"/>
            <a:ext cx="1565698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68CE33A5-4C37-4ACA-A15F-341A9B99F3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9237546"/>
              </p:ext>
            </p:extLst>
          </p:nvPr>
        </p:nvGraphicFramePr>
        <p:xfrm>
          <a:off x="2483044" y="1059055"/>
          <a:ext cx="4610111" cy="3714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07808" imgH="6392651" progId="Visio.Drawing.11">
                  <p:embed/>
                </p:oleObj>
              </mc:Choice>
              <mc:Fallback>
                <p:oleObj r:id="rId2" imgW="7607808" imgH="6392651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044" y="1059055"/>
                        <a:ext cx="4610111" cy="37141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0408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F1CBCB97-B56B-4C6C-81C4-229F49D9537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374DC387-24DE-4F55-A4AF-C42418812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0029AB-9D55-4321-B987-64D974F7FD30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BC02CEF0-F77F-4519-9027-9FB28B90395A}"/>
              </a:ext>
            </a:extLst>
          </p:cNvPr>
          <p:cNvSpPr txBox="1"/>
          <p:nvPr/>
        </p:nvSpPr>
        <p:spPr>
          <a:xfrm>
            <a:off x="105954" y="1275156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C98770B-6945-4B4F-8E6E-037F0F4ED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977" y="102179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68089D73-830A-47F4-8F13-0478EF81DD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213724"/>
              </p:ext>
            </p:extLst>
          </p:nvPr>
        </p:nvGraphicFramePr>
        <p:xfrm>
          <a:off x="2338977" y="1131090"/>
          <a:ext cx="4610112" cy="349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07808" imgH="5744517" progId="Visio.Drawing.11">
                  <p:embed/>
                </p:oleObj>
              </mc:Choice>
              <mc:Fallback>
                <p:oleObj r:id="rId2" imgW="7607808" imgH="5744517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8977" y="1131090"/>
                        <a:ext cx="4610112" cy="3491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8435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3DC52CF8-6B91-4176-9EA6-A9B1D77F17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D7566D03-FD9A-4A7D-AE4E-A44F0DAE7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67149-5DED-4558-A191-6D953E8EC6FE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6B51D83F-D12B-4767-BFAF-FA2DD291C9DB}"/>
              </a:ext>
            </a:extLst>
          </p:cNvPr>
          <p:cNvSpPr txBox="1"/>
          <p:nvPr/>
        </p:nvSpPr>
        <p:spPr>
          <a:xfrm>
            <a:off x="105954" y="1275156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E69C89B-74AF-4D49-9226-DC2AC4D64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977" y="1042459"/>
            <a:ext cx="1663799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8FED8AD5-1DAA-46A0-BCD5-D4267B1D9E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989197"/>
              </p:ext>
            </p:extLst>
          </p:nvPr>
        </p:nvGraphicFramePr>
        <p:xfrm>
          <a:off x="2338977" y="1042460"/>
          <a:ext cx="4610112" cy="3518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07808" imgH="5744517" progId="Visio.Drawing.11">
                  <p:embed/>
                </p:oleObj>
              </mc:Choice>
              <mc:Fallback>
                <p:oleObj r:id="rId2" imgW="7607808" imgH="5744517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8977" y="1042460"/>
                        <a:ext cx="4610112" cy="35182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2919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3382D2DB-C274-4E7D-ABA5-FB0F66C313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A028093A-38BE-48ED-9926-09DE8E630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3AD278-0BEB-4BDB-A135-DD3F069625E0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DE8B14A6-A3CE-4FDC-AB38-06834F7E07C4}"/>
              </a:ext>
            </a:extLst>
          </p:cNvPr>
          <p:cNvSpPr txBox="1"/>
          <p:nvPr/>
        </p:nvSpPr>
        <p:spPr>
          <a:xfrm>
            <a:off x="105954" y="1275156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4B0A666-AEE2-46A1-B943-BEEE7CB44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976" y="1004805"/>
            <a:ext cx="1799486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B223482B-968B-4A02-AD27-45A266B1D4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496038"/>
              </p:ext>
            </p:extLst>
          </p:nvPr>
        </p:nvGraphicFramePr>
        <p:xfrm>
          <a:off x="2338977" y="1004806"/>
          <a:ext cx="5042310" cy="3805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07808" imgH="5744517" progId="Visio.Drawing.11">
                  <p:embed/>
                </p:oleObj>
              </mc:Choice>
              <mc:Fallback>
                <p:oleObj r:id="rId2" imgW="7607808" imgH="5744517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8977" y="1004806"/>
                        <a:ext cx="5042310" cy="38051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5445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A691C6EC-629C-4C43-A48D-D9ACFB6BB279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A030C7FF-0DA1-4BED-B0D4-ECC457AA9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1157F9-6DE1-40C4-8FFF-01631E2BFB1F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97AD264B-C550-4028-8F16-4AC694F8AF0E}"/>
              </a:ext>
            </a:extLst>
          </p:cNvPr>
          <p:cNvSpPr txBox="1"/>
          <p:nvPr/>
        </p:nvSpPr>
        <p:spPr>
          <a:xfrm>
            <a:off x="105954" y="1275156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2E468AC-D1FC-4C04-81D9-1790C5DFC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026" y="973656"/>
            <a:ext cx="1755305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C8C6F987-B8A5-4304-A0B2-E24D02A9BF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247744"/>
              </p:ext>
            </p:extLst>
          </p:nvPr>
        </p:nvGraphicFramePr>
        <p:xfrm>
          <a:off x="2194910" y="1004806"/>
          <a:ext cx="5114343" cy="3816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07808" imgH="5744517" progId="Visio.Drawing.11">
                  <p:embed/>
                </p:oleObj>
              </mc:Choice>
              <mc:Fallback>
                <p:oleObj r:id="rId2" imgW="7607808" imgH="5744517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4910" y="1004806"/>
                        <a:ext cx="5114343" cy="38166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3319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24C0ACD8-E5BC-4572-AA10-226B4F292B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A9A135AF-3D47-40BE-8DA0-61D625AC7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94FF8B-39CB-4A62-B2B8-F3E4CF29182F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33502273-274B-4A77-A78C-71C716B56877}"/>
              </a:ext>
            </a:extLst>
          </p:cNvPr>
          <p:cNvSpPr txBox="1"/>
          <p:nvPr/>
        </p:nvSpPr>
        <p:spPr>
          <a:xfrm>
            <a:off x="105954" y="1275156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170855D-FDA3-4AA9-BF2C-565074474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2167" y="1131089"/>
            <a:ext cx="1718383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A950D7A6-72AC-4F2B-ABCC-E70682D671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8909952"/>
              </p:ext>
            </p:extLst>
          </p:nvPr>
        </p:nvGraphicFramePr>
        <p:xfrm>
          <a:off x="2122878" y="988284"/>
          <a:ext cx="5042310" cy="380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07808" imgH="5744517" progId="Visio.Drawing.11">
                  <p:embed/>
                </p:oleObj>
              </mc:Choice>
              <mc:Fallback>
                <p:oleObj r:id="rId2" imgW="7607808" imgH="5744517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2878" y="988284"/>
                        <a:ext cx="5042310" cy="38051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0196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0F19BCDF-E639-4918-9300-F1AF98DEB7E2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FD44B6A6-5790-4295-A51B-CFAAC128E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D906C5-33E9-4AF3-957B-0AFF38357AC0}"/>
              </a:ext>
            </a:extLst>
          </p:cNvPr>
          <p:cNvSpPr txBox="1"/>
          <p:nvPr/>
        </p:nvSpPr>
        <p:spPr>
          <a:xfrm>
            <a:off x="768350" y="301707"/>
            <a:ext cx="1640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ea typeface="微软雅黑" panose="020B0503020204020204" pitchFamily="34" charset="-122"/>
                <a:cs typeface="黑体" panose="02010609060101010101" pitchFamily="49" charset="-122"/>
              </a:rPr>
              <a:t>接线说明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46424C51-3C5A-4901-97CF-4D8DBDD850C1}"/>
              </a:ext>
            </a:extLst>
          </p:cNvPr>
          <p:cNvSpPr txBox="1"/>
          <p:nvPr/>
        </p:nvSpPr>
        <p:spPr>
          <a:xfrm>
            <a:off x="105954" y="1275156"/>
            <a:ext cx="201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三相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三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线接线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75FC395-BE0D-4D53-924C-A006B00E7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3399" y="1021794"/>
            <a:ext cx="1651383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27199D3C-A543-425C-9F3D-2FFDC54AE9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1333939"/>
              </p:ext>
            </p:extLst>
          </p:nvPr>
        </p:nvGraphicFramePr>
        <p:xfrm>
          <a:off x="2112216" y="1011642"/>
          <a:ext cx="4982138" cy="3773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607808" imgH="5744517" progId="Visio.Drawing.11">
                  <p:embed/>
                </p:oleObj>
              </mc:Choice>
              <mc:Fallback>
                <p:oleObj r:id="rId2" imgW="7607808" imgH="5744517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2216" y="1011642"/>
                        <a:ext cx="4982138" cy="37737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8368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8991ADE4-3EC3-4B14-9523-3AF6D1ED75CB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F793DC1C-F0CE-4E62-A121-F83A3D26A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A22B87-5F63-429A-9C8F-6A7525EC96C5}"/>
              </a:ext>
            </a:extLst>
          </p:cNvPr>
          <p:cNvSpPr txBox="1"/>
          <p:nvPr/>
        </p:nvSpPr>
        <p:spPr>
          <a:xfrm>
            <a:off x="768349" y="301707"/>
            <a:ext cx="1642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软件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功能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83E4379-90F6-407A-BFD2-D45BAF8C0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423500"/>
              </p:ext>
            </p:extLst>
          </p:nvPr>
        </p:nvGraphicFramePr>
        <p:xfrm>
          <a:off x="768349" y="1493026"/>
          <a:ext cx="7230944" cy="33865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9062">
                  <a:extLst>
                    <a:ext uri="{9D8B030D-6E8A-4147-A177-3AD203B41FA5}">
                      <a16:colId xmlns:a16="http://schemas.microsoft.com/office/drawing/2014/main" val="3609300229"/>
                    </a:ext>
                  </a:extLst>
                </a:gridCol>
                <a:gridCol w="5971882">
                  <a:extLst>
                    <a:ext uri="{9D8B030D-6E8A-4147-A177-3AD203B41FA5}">
                      <a16:colId xmlns:a16="http://schemas.microsoft.com/office/drawing/2014/main" val="1165242722"/>
                    </a:ext>
                  </a:extLst>
                </a:gridCol>
              </a:tblGrid>
              <a:tr h="282216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功能名</a:t>
                      </a:r>
                      <a:endParaRPr lang="zh-CN" sz="1400" kern="10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说明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5983293"/>
                  </a:ext>
                </a:extLst>
              </a:tr>
              <a:tr h="282216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波形显示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CN" sz="1400" kern="100">
                          <a:effectLst/>
                        </a:rPr>
                        <a:t>实时显示电压电流实时波形图，</a:t>
                      </a:r>
                      <a:r>
                        <a:rPr lang="en-US" sz="1400" kern="100">
                          <a:effectLst/>
                        </a:rPr>
                        <a:t>ABC</a:t>
                      </a:r>
                      <a:r>
                        <a:rPr lang="zh-CN" sz="1400" kern="100">
                          <a:effectLst/>
                        </a:rPr>
                        <a:t>相电压，电流的峰值、幅值等。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8338276"/>
                  </a:ext>
                </a:extLst>
              </a:tr>
              <a:tr h="282216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有效值和相位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CN" sz="1400" kern="100">
                          <a:effectLst/>
                        </a:rPr>
                        <a:t>实时显示测量到的</a:t>
                      </a:r>
                      <a:r>
                        <a:rPr lang="en-US" sz="1400" kern="100">
                          <a:effectLst/>
                        </a:rPr>
                        <a:t> A</a:t>
                      </a:r>
                      <a:r>
                        <a:rPr lang="zh-CN" sz="1400" kern="100">
                          <a:effectLst/>
                        </a:rPr>
                        <a:t>、</a:t>
                      </a:r>
                      <a:r>
                        <a:rPr lang="en-US" sz="1400" kern="100">
                          <a:effectLst/>
                        </a:rPr>
                        <a:t>B</a:t>
                      </a:r>
                      <a:r>
                        <a:rPr lang="zh-CN" sz="1400" kern="100">
                          <a:effectLst/>
                        </a:rPr>
                        <a:t>、</a:t>
                      </a:r>
                      <a:r>
                        <a:rPr lang="en-US" sz="1400" kern="100">
                          <a:effectLst/>
                        </a:rPr>
                        <a:t>C</a:t>
                      </a:r>
                      <a:r>
                        <a:rPr lang="zh-CN" sz="1400" kern="100">
                          <a:effectLst/>
                        </a:rPr>
                        <a:t>三项的相位角以及电压电流有效值。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8716051"/>
                  </a:ext>
                </a:extLst>
              </a:tr>
              <a:tr h="846649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谐波分析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CN" sz="1400" kern="100">
                          <a:effectLst/>
                        </a:rPr>
                        <a:t>实时显示测量到的电压、电流</a:t>
                      </a:r>
                      <a:r>
                        <a:rPr lang="en-US" sz="1400" kern="100">
                          <a:effectLst/>
                        </a:rPr>
                        <a:t>THD</a:t>
                      </a:r>
                      <a:r>
                        <a:rPr lang="zh-CN" sz="1400" kern="100">
                          <a:effectLst/>
                        </a:rPr>
                        <a:t>（总谐波畸变率）、</a:t>
                      </a:r>
                      <a:r>
                        <a:rPr lang="en-US" sz="1400" kern="100">
                          <a:effectLst/>
                        </a:rPr>
                        <a:t>DC</a:t>
                      </a:r>
                      <a:r>
                        <a:rPr lang="zh-CN" sz="1400" kern="100">
                          <a:effectLst/>
                        </a:rPr>
                        <a:t>（直流分量）、</a:t>
                      </a:r>
                      <a:r>
                        <a:rPr lang="en-US" sz="1400" kern="100">
                          <a:effectLst/>
                        </a:rPr>
                        <a:t>1</a:t>
                      </a:r>
                      <a:r>
                        <a:rPr lang="zh-CN" sz="1400" kern="100">
                          <a:effectLst/>
                        </a:rPr>
                        <a:t>～</a:t>
                      </a:r>
                      <a:r>
                        <a:rPr lang="en-US" sz="1400" kern="100">
                          <a:effectLst/>
                        </a:rPr>
                        <a:t>50</a:t>
                      </a:r>
                      <a:r>
                        <a:rPr lang="zh-CN" sz="1400" kern="100">
                          <a:effectLst/>
                        </a:rPr>
                        <a:t>次谐波含有率</a:t>
                      </a:r>
                      <a:r>
                        <a:rPr lang="en-US" sz="1400" kern="100">
                          <a:effectLst/>
                        </a:rPr>
                        <a:t>(HR)</a:t>
                      </a:r>
                      <a:r>
                        <a:rPr lang="zh-CN" sz="1400" kern="100">
                          <a:effectLst/>
                        </a:rPr>
                        <a:t>、有效值以及相位角，实时显示电压电流</a:t>
                      </a:r>
                      <a:r>
                        <a:rPr lang="en-US" sz="1400" kern="100">
                          <a:effectLst/>
                        </a:rPr>
                        <a:t> ABC</a:t>
                      </a:r>
                      <a:r>
                        <a:rPr lang="zh-CN" sz="1400" kern="100">
                          <a:effectLst/>
                        </a:rPr>
                        <a:t>相谐波功率值。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1322734"/>
                  </a:ext>
                </a:extLst>
              </a:tr>
              <a:tr h="282216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功率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CN" sz="1400" kern="100">
                          <a:effectLst/>
                        </a:rPr>
                        <a:t>实时显示</a:t>
                      </a:r>
                      <a:r>
                        <a:rPr lang="en-US" sz="1400" kern="100">
                          <a:effectLst/>
                        </a:rPr>
                        <a:t> ABC</a:t>
                      </a:r>
                      <a:r>
                        <a:rPr lang="zh-CN" sz="1400" kern="100">
                          <a:effectLst/>
                        </a:rPr>
                        <a:t>各相及总的有功功率、无功功率、视在功率以及功率因数。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7351277"/>
                  </a:ext>
                </a:extLst>
              </a:tr>
              <a:tr h="282216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不平衡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CN" sz="1400" kern="100">
                          <a:effectLst/>
                        </a:rPr>
                        <a:t>实时显示电压、电流负序不平衡度、零序不平衡度以及各序分量值。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8482684"/>
                  </a:ext>
                </a:extLst>
              </a:tr>
              <a:tr h="282216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电能计量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CN" sz="1400" kern="100" dirty="0">
                          <a:effectLst/>
                        </a:rPr>
                        <a:t>实时显示电能累计值</a:t>
                      </a:r>
                      <a:endParaRPr lang="zh-CN" sz="1400" kern="10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7057261"/>
                  </a:ext>
                </a:extLst>
              </a:tr>
              <a:tr h="846649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系统设置</a:t>
                      </a:r>
                      <a:endParaRPr lang="zh-CN" sz="14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CN" sz="1400" kern="100" dirty="0">
                          <a:effectLst/>
                        </a:rPr>
                        <a:t>参数配置：对系统参数、接线方式进行设置。</a:t>
                      </a:r>
                    </a:p>
                    <a:p>
                      <a:r>
                        <a:rPr lang="zh-CN" sz="1400" kern="100" dirty="0">
                          <a:effectLst/>
                        </a:rPr>
                        <a:t>网络设置：对以太网口进行</a:t>
                      </a:r>
                      <a:r>
                        <a:rPr lang="en-US" sz="1400" kern="100" dirty="0">
                          <a:effectLst/>
                        </a:rPr>
                        <a:t>IP</a:t>
                      </a:r>
                      <a:r>
                        <a:rPr lang="zh-CN" sz="1400" kern="100" dirty="0">
                          <a:effectLst/>
                        </a:rPr>
                        <a:t>配置。</a:t>
                      </a:r>
                    </a:p>
                    <a:p>
                      <a:r>
                        <a:rPr lang="zh-CN" sz="1400" kern="100" dirty="0">
                          <a:effectLst/>
                        </a:rPr>
                        <a:t>时间设置：配置系统时间。</a:t>
                      </a:r>
                      <a:endParaRPr lang="zh-CN" sz="1400" kern="10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6049298"/>
                  </a:ext>
                </a:extLst>
              </a:tr>
            </a:tbl>
          </a:graphicData>
        </a:graphic>
      </p:graphicFrame>
      <p:sp>
        <p:nvSpPr>
          <p:cNvPr id="7" name="TextBox 4">
            <a:extLst>
              <a:ext uri="{FF2B5EF4-FFF2-40B4-BE49-F238E27FC236}">
                <a16:creationId xmlns:a16="http://schemas.microsoft.com/office/drawing/2014/main" id="{30E11C67-3F01-45CF-99E4-B4FC7AD02D79}"/>
              </a:ext>
            </a:extLst>
          </p:cNvPr>
          <p:cNvSpPr txBox="1"/>
          <p:nvPr/>
        </p:nvSpPr>
        <p:spPr>
          <a:xfrm>
            <a:off x="328308" y="927931"/>
            <a:ext cx="29356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一、软件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功能总览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735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5D818274-F6C3-4952-96EC-5FD7F903E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BED5C7C7-9426-4864-B6E8-C442D681E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79242AE-194D-413C-97C9-8560B87DF331}"/>
              </a:ext>
            </a:extLst>
          </p:cNvPr>
          <p:cNvSpPr txBox="1"/>
          <p:nvPr/>
        </p:nvSpPr>
        <p:spPr>
          <a:xfrm>
            <a:off x="610184" y="820140"/>
            <a:ext cx="4394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二、界面风格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     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一张图概括全面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E4FA960-43EB-4986-9E33-982E3C22789F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EA10F6D-0E50-49EF-BB05-76A3F08F9CE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655" y="1355562"/>
            <a:ext cx="4662071" cy="3457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792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0F0B1740-F29A-48FE-BF51-FC36C6CC4654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E5EDF393-1EF0-4545-BECA-1174F19B8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079E1F3-38D3-496A-AB8A-F83748605916}"/>
              </a:ext>
            </a:extLst>
          </p:cNvPr>
          <p:cNvSpPr txBox="1"/>
          <p:nvPr/>
        </p:nvSpPr>
        <p:spPr>
          <a:xfrm>
            <a:off x="610185" y="820140"/>
            <a:ext cx="17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三、菜单页面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945B875-886A-4408-AE7D-747652757C02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41B4D31-8823-487D-8FFE-14852A78F1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834746" y="1419222"/>
            <a:ext cx="4290620" cy="315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97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6A8F5C8C-3D4F-4EB6-98E5-3EDD5E4E4554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F4E5C664-3C06-4A3D-BCED-D358FD2F2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3282D29-CE6B-4FEB-BF26-6E1CCFBB2416}"/>
              </a:ext>
            </a:extLst>
          </p:cNvPr>
          <p:cNvSpPr txBox="1"/>
          <p:nvPr/>
        </p:nvSpPr>
        <p:spPr>
          <a:xfrm>
            <a:off x="610184" y="820140"/>
            <a:ext cx="2303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有效值</a:t>
            </a:r>
            <a:r>
              <a:rPr lang="en-US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|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相位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C58E28C-C7A2-4E8A-A3F6-54B8A62507A1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2380B93-EA67-44E7-8671-A1B371C759F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74" y="1376998"/>
            <a:ext cx="4278145" cy="3114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EC43037-86A2-47DC-83AD-B23F519C5284}"/>
              </a:ext>
            </a:extLst>
          </p:cNvPr>
          <p:cNvSpPr txBox="1"/>
          <p:nvPr/>
        </p:nvSpPr>
        <p:spPr>
          <a:xfrm>
            <a:off x="4607219" y="1376998"/>
            <a:ext cx="35296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605"/>
              </a:spcAft>
              <a:buFont typeface="+mj-ea"/>
              <a:buAutoNum type="circleNumDbPlain"/>
            </a:pPr>
            <a:r>
              <a:rPr lang="zh-CN" altLang="zh-CN" sz="12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页面标题：每个页面均在此处显示此页面的标题，当前页面为“有效值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|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相位”；</a:t>
            </a:r>
            <a:endParaRPr lang="zh-CN" altLang="zh-CN" sz="12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lvl="0" indent="-342900">
              <a:spcAft>
                <a:spcPts val="605"/>
              </a:spcAft>
              <a:buFont typeface="+mj-ea"/>
              <a:buAutoNum type="circleNumDbPlain"/>
            </a:pPr>
            <a:r>
              <a:rPr lang="zh-CN" altLang="zh-CN" sz="12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接线方式：显示当前系统使用的接线方式；</a:t>
            </a:r>
            <a:endParaRPr lang="zh-CN" altLang="zh-CN" sz="12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lvl="0" indent="-342900">
              <a:spcAft>
                <a:spcPts val="605"/>
              </a:spcAft>
              <a:buFont typeface="+mj-ea"/>
              <a:buAutoNum type="circleNumDbPlain"/>
            </a:pPr>
            <a:r>
              <a:rPr lang="zh-CN" altLang="zh-CN" sz="12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相电压信息：当系统处于三相四线接线方式时，此处显示相电压值及对应相角值，此下方式显示线电压值（无论三相四线接线或三相三线接线均显示）；</a:t>
            </a:r>
            <a:endParaRPr lang="en-US" altLang="zh-CN" sz="1200" dirty="0">
              <a:solidFill>
                <a:srgbClr val="FF0000"/>
              </a:solidFill>
              <a:effectLst/>
              <a:latin typeface="宋体" panose="02010600030101010101" pitchFamily="2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42900" lvl="0" indent="-342900">
              <a:spcAft>
                <a:spcPts val="605"/>
              </a:spcAft>
              <a:buFont typeface="+mj-ea"/>
              <a:buAutoNum type="circleNumDbPlain"/>
            </a:pPr>
            <a:r>
              <a:rPr lang="zh-CN" altLang="zh-CN" sz="12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电能显示：此处显示当前有功电能、无功电能、视在电能；</a:t>
            </a:r>
            <a:endParaRPr lang="zh-CN" altLang="zh-CN" sz="12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lvl="0" indent="-342900">
              <a:spcAft>
                <a:spcPts val="605"/>
              </a:spcAft>
              <a:buFont typeface="+mj-ea"/>
              <a:buAutoNum type="circleNumDbPlain"/>
            </a:pPr>
            <a:r>
              <a:rPr lang="zh-CN" altLang="zh-CN" sz="12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测量电压电流实时显示：此处显示线电压实时值、线电压相角、电流实时值、电流相角以及各总谐波畸变率信息。</a:t>
            </a:r>
            <a:endParaRPr lang="zh-CN" altLang="zh-CN" sz="12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95300">
              <a:spcAft>
                <a:spcPts val="605"/>
              </a:spcAft>
            </a:pPr>
            <a:endParaRPr lang="en-US" altLang="zh-CN" sz="1200" dirty="0">
              <a:solidFill>
                <a:srgbClr val="FFFF00"/>
              </a:solidFill>
              <a:effectLst/>
              <a:latin typeface="宋体" panose="02010600030101010101" pitchFamily="2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495300">
              <a:spcAft>
                <a:spcPts val="605"/>
              </a:spcAft>
            </a:pPr>
            <a:r>
              <a:rPr lang="zh-CN" altLang="zh-CN" sz="1200" dirty="0">
                <a:solidFill>
                  <a:srgbClr val="FFFF00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【注】对于单相系统接线，相应通道无测量数据时显示</a:t>
            </a:r>
            <a:r>
              <a:rPr lang="en-US" altLang="zh-CN" sz="1200" dirty="0">
                <a:solidFill>
                  <a:srgbClr val="FFFF00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0</a:t>
            </a:r>
            <a:r>
              <a:rPr lang="zh-CN" altLang="zh-CN" sz="1200" dirty="0">
                <a:solidFill>
                  <a:srgbClr val="FFFF00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zh-CN" altLang="zh-CN" sz="1200" dirty="0">
              <a:solidFill>
                <a:srgbClr val="FFFF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0380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485F00B3-7586-46DB-8897-38EFC644BA5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ED9EB91E-D7A6-4C97-997E-EF8DFAC55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222A0B-F258-44E1-AD51-6AF390272552}"/>
              </a:ext>
            </a:extLst>
          </p:cNvPr>
          <p:cNvSpPr txBox="1"/>
          <p:nvPr/>
        </p:nvSpPr>
        <p:spPr>
          <a:xfrm>
            <a:off x="554037" y="802976"/>
            <a:ext cx="1872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波形显示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164B5C5-2029-44D9-92A6-A09CB11BCF87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33CEB27-96E4-47AD-9E78-177FF7B24FC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73"/>
          <a:stretch/>
        </p:blipFill>
        <p:spPr bwMode="auto">
          <a:xfrm>
            <a:off x="1501965" y="1326803"/>
            <a:ext cx="4754178" cy="34083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001909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DDF1A7A2-EF06-4B29-A991-360B8A94A5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2B968CEE-0473-441C-9A5C-505CCE4CF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DEA382-0925-488A-B17E-25EDA8079D6D}"/>
              </a:ext>
            </a:extLst>
          </p:cNvPr>
          <p:cNvSpPr txBox="1"/>
          <p:nvPr/>
        </p:nvSpPr>
        <p:spPr>
          <a:xfrm>
            <a:off x="554037" y="802976"/>
            <a:ext cx="1872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六、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谐波分析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EF45E4D-F437-48B1-84D1-ABC5724BC067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168ED4E-5AF2-4D70-91E4-32CCBFFD1984}"/>
              </a:ext>
            </a:extLst>
          </p:cNvPr>
          <p:cNvSpPr txBox="1"/>
          <p:nvPr/>
        </p:nvSpPr>
        <p:spPr>
          <a:xfrm>
            <a:off x="898317" y="1491255"/>
            <a:ext cx="58346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/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谐波分析主要显示谐波各种分析参数，谐波数据项能计算到</a:t>
            </a:r>
            <a:r>
              <a:rPr lang="en-US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 50 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次：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266700"/>
            <a:r>
              <a:rPr lang="en-US" altLang="zh-CN" sz="18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） 电压</a:t>
            </a:r>
            <a:r>
              <a:rPr lang="en-US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/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电流谐波柱状图：显示各次谐波含有率及总谐波畸变率。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266700"/>
            <a:r>
              <a:rPr lang="en-US" altLang="zh-CN" sz="18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） 电压</a:t>
            </a:r>
            <a:r>
              <a:rPr lang="en-US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/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电流谐波表格图：显示各次谐波有效值及谐波含有率。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266700"/>
            <a:r>
              <a:rPr lang="en-US" altLang="zh-CN" sz="18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） 谐波功率：显示各次谐波功率。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5977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CD4FC6E2-F3AE-40AB-98C2-70E919A2921F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12473693-A670-4F52-9F88-5D73ACBE5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20F6FAF-DB5F-4D0C-B174-BED21389AF81}"/>
              </a:ext>
            </a:extLst>
          </p:cNvPr>
          <p:cNvSpPr txBox="1"/>
          <p:nvPr/>
        </p:nvSpPr>
        <p:spPr>
          <a:xfrm>
            <a:off x="554037" y="802976"/>
            <a:ext cx="1872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六、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谐波分析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8E3C86E-C676-45EC-A068-0F525369FE64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80178BF-3A50-4F52-8BC9-F151CF065B9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73"/>
          <a:stretch/>
        </p:blipFill>
        <p:spPr bwMode="auto">
          <a:xfrm>
            <a:off x="610185" y="1406228"/>
            <a:ext cx="3529617" cy="27060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E44D14-9BF7-431F-B2BD-BAC942E5170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01" y="1406228"/>
            <a:ext cx="3623310" cy="2707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5892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FA7D237B-4251-4F74-B628-9F5E6F95E86A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6BB78801-3772-4256-856F-0A6EA1E86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DB28F79-9EE3-4E47-BD97-E3B196876591}"/>
              </a:ext>
            </a:extLst>
          </p:cNvPr>
          <p:cNvSpPr txBox="1"/>
          <p:nvPr/>
        </p:nvSpPr>
        <p:spPr>
          <a:xfrm>
            <a:off x="554037" y="802976"/>
            <a:ext cx="1872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六、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谐波分析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FD9AD56-E5D4-4DFE-8B33-0E43F41BC7AE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FCA6F85-D7E7-4DD8-A6E8-AFC3BA50EF9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2"/>
          <a:stretch/>
        </p:blipFill>
        <p:spPr bwMode="auto">
          <a:xfrm>
            <a:off x="635878" y="1651934"/>
            <a:ext cx="3582035" cy="26885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7880D95-D692-4A1B-B525-D2B19482C3A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34" y="1670694"/>
            <a:ext cx="3582035" cy="2669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6638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463FCB13-88C9-48D9-B823-F5DA3F3B4E7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6AB65DCD-E2D8-49F7-AC8F-16B8AD63E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B97E32-ECA3-4AE6-BB29-C36244BF6FD1}"/>
              </a:ext>
            </a:extLst>
          </p:cNvPr>
          <p:cNvSpPr txBox="1"/>
          <p:nvPr/>
        </p:nvSpPr>
        <p:spPr>
          <a:xfrm>
            <a:off x="554037" y="802976"/>
            <a:ext cx="1872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六、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谐波分析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69674C0-BF8B-44C0-B51D-CE23A55B6A1B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24676F0-3CCE-4EAE-8DDC-7498E62E506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11"/>
          <a:stretch/>
        </p:blipFill>
        <p:spPr bwMode="auto">
          <a:xfrm>
            <a:off x="1490465" y="1248092"/>
            <a:ext cx="5170491" cy="31901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7805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140B253E-B1F9-400C-A60F-21B08FC1C89F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BD62B620-F6DC-4D48-BFCA-4CB494066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2ED82C3-075F-4C4D-A449-EBC402DACA0A}"/>
              </a:ext>
            </a:extLst>
          </p:cNvPr>
          <p:cNvSpPr txBox="1"/>
          <p:nvPr/>
        </p:nvSpPr>
        <p:spPr>
          <a:xfrm>
            <a:off x="554037" y="802976"/>
            <a:ext cx="1872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七、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功率信息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0F95AE9-BA78-4918-8A7E-1A2064CA60E3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13692EB-FA6C-43B9-BDDF-CF3A135D2E1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33" y="1489109"/>
            <a:ext cx="3449957" cy="273249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B16C8A8-AAB0-4D0D-AEE4-CB01469ABA76}"/>
              </a:ext>
            </a:extLst>
          </p:cNvPr>
          <p:cNvSpPr txBox="1"/>
          <p:nvPr/>
        </p:nvSpPr>
        <p:spPr>
          <a:xfrm>
            <a:off x="4067769" y="1489109"/>
            <a:ext cx="4078494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>
              <a:spcAft>
                <a:spcPts val="605"/>
              </a:spcAft>
            </a:pP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P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总：有功功率；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Pa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A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相有功功率；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Pb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B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相有功功率；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Pc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C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相有功功率； </a:t>
            </a:r>
          </a:p>
          <a:p>
            <a:pPr indent="266700">
              <a:spcAft>
                <a:spcPts val="605"/>
              </a:spcAft>
            </a:pP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Q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总：无功功率；</a:t>
            </a:r>
            <a:r>
              <a:rPr lang="en-US" altLang="zh-CN" sz="1200" dirty="0" err="1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Qa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A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相无功功率；</a:t>
            </a:r>
            <a:r>
              <a:rPr lang="en-US" altLang="zh-CN" sz="1200" dirty="0" err="1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Qb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B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相无功功率；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Qc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C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相无功功率； </a:t>
            </a:r>
          </a:p>
          <a:p>
            <a:pPr indent="266700">
              <a:spcAft>
                <a:spcPts val="605"/>
              </a:spcAft>
            </a:pP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S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总：视在功率；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Sa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A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相视在功率；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Sb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B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相视在功率；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Sc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C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相视在功率； </a:t>
            </a:r>
          </a:p>
          <a:p>
            <a:pPr indent="266700">
              <a:spcAft>
                <a:spcPts val="605"/>
              </a:spcAft>
            </a:pP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PF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总：功率因数；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PFa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A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相功率因数；</a:t>
            </a:r>
            <a:r>
              <a:rPr lang="en-US" altLang="zh-CN" sz="1200" dirty="0" err="1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PFb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B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相功率因数；</a:t>
            </a:r>
            <a:r>
              <a:rPr lang="en-US" altLang="zh-CN" sz="1200" dirty="0" err="1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PFc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C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相功率因数。</a:t>
            </a:r>
            <a:endParaRPr lang="en-US" altLang="zh-CN" sz="12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indent="266700">
              <a:spcAft>
                <a:spcPts val="605"/>
              </a:spcAft>
            </a:pP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单位说明： </a:t>
            </a:r>
          </a:p>
          <a:p>
            <a:pPr indent="266700">
              <a:spcAft>
                <a:spcPts val="605"/>
              </a:spcAft>
            </a:pP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W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：有功功率单位，瓦特； </a:t>
            </a:r>
          </a:p>
          <a:p>
            <a:pPr indent="266700">
              <a:spcAft>
                <a:spcPts val="605"/>
              </a:spcAft>
            </a:pP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Var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：无功功率单位，乏； </a:t>
            </a:r>
          </a:p>
          <a:p>
            <a:pPr indent="266700">
              <a:spcAft>
                <a:spcPts val="605"/>
              </a:spcAft>
            </a:pPr>
            <a:r>
              <a:rPr lang="en-US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VA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：视在功率单位，伏安。</a:t>
            </a:r>
            <a:endParaRPr lang="zh-CN" altLang="zh-CN" sz="1800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28670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D0183CF2-89C5-48A6-B2DC-8A9BD040FA77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34066C07-7DBB-4C5D-9C19-9AE05C5EE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0FBE63B-0163-471E-AA2D-5B01801408CE}"/>
              </a:ext>
            </a:extLst>
          </p:cNvPr>
          <p:cNvSpPr txBox="1"/>
          <p:nvPr/>
        </p:nvSpPr>
        <p:spPr>
          <a:xfrm>
            <a:off x="554037" y="802976"/>
            <a:ext cx="1872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八、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不平衡信息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B55450-71C3-4D0C-89C1-C05D7E5C02BD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9AA5193-4A00-4C70-A8B4-82490209107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91"/>
          <a:stretch/>
        </p:blipFill>
        <p:spPr bwMode="auto">
          <a:xfrm>
            <a:off x="1690680" y="1315138"/>
            <a:ext cx="4162029" cy="33015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34992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2C82BFF7-04A4-4049-8704-05D2E66E90E3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C1A47977-A65A-471D-9AC3-ADD8F8E9D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18FB3BA-4761-4EDF-A687-AE8C4188D3E5}"/>
              </a:ext>
            </a:extLst>
          </p:cNvPr>
          <p:cNvSpPr txBox="1"/>
          <p:nvPr/>
        </p:nvSpPr>
        <p:spPr>
          <a:xfrm>
            <a:off x="898317" y="930575"/>
            <a:ext cx="1700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九、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系统设置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A63B98A-10A4-41B4-BED8-C193FF8408D5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DFF29DF-ED96-426C-B17A-A85056EE9E8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55" y="1576432"/>
            <a:ext cx="3755901" cy="300331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922F32C-18DD-498E-B858-6A767A43AC65}"/>
              </a:ext>
            </a:extLst>
          </p:cNvPr>
          <p:cNvSpPr txBox="1"/>
          <p:nvPr/>
        </p:nvSpPr>
        <p:spPr>
          <a:xfrm>
            <a:off x="2639641" y="943806"/>
            <a:ext cx="576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  <a:cs typeface="Times New Roman" panose="02020603050405020304" pitchFamily="18" charset="0"/>
              </a:rPr>
              <a:t>测量参数、电能参数、通信设置、时间设置、密码设置</a:t>
            </a:r>
            <a:endParaRPr lang="zh-CN" altLang="zh-CN" sz="1800" dirty="0">
              <a:solidFill>
                <a:srgbClr val="C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1D5323C-247A-4480-9B18-749DD23D0B2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66" y="1591104"/>
            <a:ext cx="3961815" cy="29886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67842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80E2131A-45B2-48D9-9B8A-BDDB8156CB7A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EAD18F23-5003-4F2F-91C6-3F59CAEE6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29B75E1-7EDE-4A4F-9A9D-D09B55C6E46B}"/>
              </a:ext>
            </a:extLst>
          </p:cNvPr>
          <p:cNvSpPr txBox="1"/>
          <p:nvPr/>
        </p:nvSpPr>
        <p:spPr>
          <a:xfrm>
            <a:off x="874010" y="858898"/>
            <a:ext cx="1872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九、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系统设置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D9614D5-1FD8-4EB4-BC55-DEEBD1E3282E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923C745-444C-4320-8573-37B0D47B419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10" y="1563126"/>
            <a:ext cx="3665220" cy="274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64AFDD9-0358-4738-8200-0EA006B28E2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785" y="1563126"/>
            <a:ext cx="3665220" cy="2746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8943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4BC1E08B-1AEF-4AAD-B2C7-3277E0993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84197188-A876-42F0-8161-B1C03E047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E6B1928-DB30-42F0-ABB8-ED4683345633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sp>
        <p:nvSpPr>
          <p:cNvPr id="6" name="直接连接符 11">
            <a:extLst>
              <a:ext uri="{FF2B5EF4-FFF2-40B4-BE49-F238E27FC236}">
                <a16:creationId xmlns:a16="http://schemas.microsoft.com/office/drawing/2014/main" id="{97F5D4FE-0929-4194-B6DE-17A45D7F5F8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7FE52A5-1827-4E2A-9113-85323DC0B622}"/>
              </a:ext>
            </a:extLst>
          </p:cNvPr>
          <p:cNvSpPr txBox="1"/>
          <p:nvPr/>
        </p:nvSpPr>
        <p:spPr>
          <a:xfrm>
            <a:off x="639151" y="898525"/>
            <a:ext cx="1872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九、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系统设置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3B837D7-3F6B-41F5-B0D4-4CF4805F3D5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48" y="1641975"/>
            <a:ext cx="3665220" cy="274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428715A-EC3A-4C3C-AD4E-6A527B45A50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590" y="1666648"/>
            <a:ext cx="3665220" cy="2746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87250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67EBA7C5-7EB1-42BB-8AD5-DD2FCA9D5093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7F380352-2FEC-47E2-8D5B-44C939BB1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FEE937C-C17F-4101-BFF2-496A92096F62}"/>
              </a:ext>
            </a:extLst>
          </p:cNvPr>
          <p:cNvSpPr txBox="1"/>
          <p:nvPr/>
        </p:nvSpPr>
        <p:spPr>
          <a:xfrm>
            <a:off x="970350" y="265968"/>
            <a:ext cx="121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软件功能</a:t>
            </a:r>
          </a:p>
        </p:txBody>
      </p:sp>
      <p:sp>
        <p:nvSpPr>
          <p:cNvPr id="6" name="直接连接符 11">
            <a:extLst>
              <a:ext uri="{FF2B5EF4-FFF2-40B4-BE49-F238E27FC236}">
                <a16:creationId xmlns:a16="http://schemas.microsoft.com/office/drawing/2014/main" id="{54425C3F-A592-4A92-9C3F-31B92062A6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B560922-3808-4385-AB71-46037FA7A9CF}"/>
              </a:ext>
            </a:extLst>
          </p:cNvPr>
          <p:cNvSpPr txBox="1"/>
          <p:nvPr/>
        </p:nvSpPr>
        <p:spPr>
          <a:xfrm>
            <a:off x="639151" y="898525"/>
            <a:ext cx="1872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九、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黑体" panose="02010609060101010101" pitchFamily="49" charset="-122"/>
              </a:rPr>
              <a:t>系统设置</a:t>
            </a:r>
            <a:endParaRPr lang="zh-CN" altLang="zh-CN" sz="180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61FBFEE-29C2-4AE9-8EAE-E6235ECEEA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53725" y="1451473"/>
            <a:ext cx="3665220" cy="27416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ECC7CD2-3744-446B-8D4F-E974CD43445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67" y="1451473"/>
            <a:ext cx="3665220" cy="2746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69179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73DDD4AB-6D58-42FC-A3CE-B904C4B5CD1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1A2210F8-009F-4799-9E10-87E7CA6B8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5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D07498-3249-4CD5-8027-4D9C77534328}"/>
              </a:ext>
            </a:extLst>
          </p:cNvPr>
          <p:cNvSpPr txBox="1"/>
          <p:nvPr/>
        </p:nvSpPr>
        <p:spPr>
          <a:xfrm>
            <a:off x="970349" y="265968"/>
            <a:ext cx="1656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输入输出功能</a:t>
            </a:r>
          </a:p>
        </p:txBody>
      </p:sp>
      <p:sp>
        <p:nvSpPr>
          <p:cNvPr id="6" name="直接连接符 11">
            <a:extLst>
              <a:ext uri="{FF2B5EF4-FFF2-40B4-BE49-F238E27FC236}">
                <a16:creationId xmlns:a16="http://schemas.microsoft.com/office/drawing/2014/main" id="{9A70DC52-8963-4BE6-BE43-191F74FD82A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64D856C-6CA2-494B-971D-6D6B31D22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548" y="785813"/>
            <a:ext cx="4405912" cy="416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086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28F5DB74-3BE3-4472-A878-8DD6953BF06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17B66C27-E5B7-46B2-AF2D-CD7B38DE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6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4CBFB18-3C27-4D43-9468-12546182B048}"/>
              </a:ext>
            </a:extLst>
          </p:cNvPr>
          <p:cNvSpPr txBox="1"/>
          <p:nvPr/>
        </p:nvSpPr>
        <p:spPr>
          <a:xfrm>
            <a:off x="970349" y="265968"/>
            <a:ext cx="1656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通信功能</a:t>
            </a:r>
          </a:p>
        </p:txBody>
      </p:sp>
      <p:sp>
        <p:nvSpPr>
          <p:cNvPr id="6" name="直接连接符 11">
            <a:extLst>
              <a:ext uri="{FF2B5EF4-FFF2-40B4-BE49-F238E27FC236}">
                <a16:creationId xmlns:a16="http://schemas.microsoft.com/office/drawing/2014/main" id="{B4D57792-2CC5-4B28-B281-70490984AE2C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FDE755F-9F6E-4BC9-82F4-2EA8DAA09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1066452"/>
            <a:ext cx="7079665" cy="314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819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3089820"/>
            <a:ext cx="9144000" cy="2085975"/>
          </a:xfrm>
          <a:prstGeom prst="rect">
            <a:avLst/>
          </a:prstGeom>
          <a:solidFill>
            <a:srgbClr val="33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zh-CN" dirty="0">
              <a:solidFill>
                <a:srgbClr val="808080"/>
              </a:solidFill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96875" y="1060450"/>
            <a:ext cx="75326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6000">
                <a:solidFill>
                  <a:srgbClr val="0099FF"/>
                </a:solidFill>
                <a:ea typeface="微软雅黑" pitchFamily="34" charset="-122"/>
              </a:rPr>
              <a:t>请专家领导批评指正！</a:t>
            </a:r>
          </a:p>
        </p:txBody>
      </p:sp>
      <p:sp>
        <p:nvSpPr>
          <p:cNvPr id="20484" name="TextBox 5"/>
          <p:cNvSpPr>
            <a:spLocks noChangeArrowheads="1"/>
          </p:cNvSpPr>
          <p:nvPr/>
        </p:nvSpPr>
        <p:spPr bwMode="auto">
          <a:xfrm>
            <a:off x="323850" y="3595689"/>
            <a:ext cx="6105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eaLnBrk="1" hangingPunct="1">
              <a:buFont typeface="Arial" charset="0"/>
              <a:buNone/>
            </a:pP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41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">
      <a:dk1>
        <a:srgbClr val="2A82B0"/>
      </a:dk1>
      <a:lt1>
        <a:srgbClr val="FFFFFF"/>
      </a:lt1>
      <a:dk2>
        <a:srgbClr val="006296"/>
      </a:dk2>
      <a:lt2>
        <a:srgbClr val="82CCD2"/>
      </a:lt2>
      <a:accent1>
        <a:srgbClr val="E72520"/>
      </a:accent1>
      <a:accent2>
        <a:srgbClr val="007750"/>
      </a:accent2>
      <a:accent3>
        <a:srgbClr val="FFFFFF"/>
      </a:accent3>
      <a:accent4>
        <a:srgbClr val="226E96"/>
      </a:accent4>
      <a:accent5>
        <a:srgbClr val="F1ACAB"/>
      </a:accent5>
      <a:accent6>
        <a:srgbClr val="006B48"/>
      </a:accent6>
      <a:hlink>
        <a:srgbClr val="7F7F7F"/>
      </a:hlink>
      <a:folHlink>
        <a:srgbClr val="919191"/>
      </a:folHlink>
    </a:clrScheme>
    <a:fontScheme name="Office 主题">
      <a:majorFont>
        <a:latin typeface="Verdana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2A82B0"/>
      </a:dk1>
      <a:lt1>
        <a:srgbClr val="FFFFFF"/>
      </a:lt1>
      <a:dk2>
        <a:srgbClr val="006296"/>
      </a:dk2>
      <a:lt2>
        <a:srgbClr val="82CCD2"/>
      </a:lt2>
      <a:accent1>
        <a:srgbClr val="E72520"/>
      </a:accent1>
      <a:accent2>
        <a:srgbClr val="007750"/>
      </a:accent2>
      <a:accent3>
        <a:srgbClr val="FFFFFF"/>
      </a:accent3>
      <a:accent4>
        <a:srgbClr val="226E96"/>
      </a:accent4>
      <a:accent5>
        <a:srgbClr val="F1ACAB"/>
      </a:accent5>
      <a:accent6>
        <a:srgbClr val="006B48"/>
      </a:accent6>
      <a:hlink>
        <a:srgbClr val="7F7F7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157256603</TotalTime>
  <Pages>0</Pages>
  <Words>1167</Words>
  <Characters>0</Characters>
  <Application>Microsoft Office PowerPoint</Application>
  <DocSecurity>0</DocSecurity>
  <PresentationFormat>全屏显示(16:9)</PresentationFormat>
  <Lines>0</Lines>
  <Paragraphs>251</Paragraphs>
  <Slides>40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9" baseType="lpstr">
      <vt:lpstr>黑体</vt:lpstr>
      <vt:lpstr>宋体</vt:lpstr>
      <vt:lpstr>微软雅黑</vt:lpstr>
      <vt:lpstr>Arial</vt:lpstr>
      <vt:lpstr>Verdana</vt:lpstr>
      <vt:lpstr>Wingdings</vt:lpstr>
      <vt:lpstr>Office 主题</vt:lpstr>
      <vt:lpstr>默认设计模板</vt:lpstr>
      <vt:lpstr>Visio.Drawing.11</vt:lpstr>
      <vt:lpstr>PQ2001电能质量在线监测装置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li wenan</cp:lastModifiedBy>
  <cp:revision>314</cp:revision>
  <cp:lastPrinted>1899-12-30T00:00:00Z</cp:lastPrinted>
  <dcterms:created xsi:type="dcterms:W3CDTF">2011-12-08T15:41:23Z</dcterms:created>
  <dcterms:modified xsi:type="dcterms:W3CDTF">2022-07-18T08:23:55Z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2052-8.1.0.2998</vt:lpwstr>
  </property>
</Properties>
</file>