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9" r:id="rId5"/>
    <p:sldId id="282" r:id="rId6"/>
    <p:sldId id="297" r:id="rId7"/>
    <p:sldId id="298" r:id="rId8"/>
    <p:sldId id="299" r:id="rId9"/>
    <p:sldId id="301" r:id="rId10"/>
    <p:sldId id="300" r:id="rId11"/>
  </p:sldIdLst>
  <p:sldSz cx="9144000" cy="6858000" type="screen4x3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29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-294" y="-96"/>
      </p:cViewPr>
      <p:guideLst>
        <p:guide orient="horz" pos="2164"/>
        <p:guide pos="29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3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86200" y="381000"/>
            <a:ext cx="5029200" cy="20574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86200" y="2590800"/>
            <a:ext cx="5029200" cy="12192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华文宋体" pitchFamily="2" charset="-122"/>
              </a:defRPr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819400" y="5943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876800" y="59436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62800" y="5943600"/>
            <a:ext cx="1752600" cy="457200"/>
          </a:xfrm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53962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0439" y="1143000"/>
            <a:ext cx="3853962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2250" y="0"/>
            <a:ext cx="1962150" cy="5867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745774" cy="5867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848600" cy="914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848600" cy="4724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019800"/>
            <a:ext cx="1905000" cy="381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b="1">
                <a:ea typeface="宋体" panose="02010600030101010101" pitchFamily="2" charset="-122"/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019800"/>
            <a:ext cx="2895600" cy="381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200" b="1"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019800"/>
            <a:ext cx="1905000" cy="381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b="1">
                <a:ea typeface="宋体" panose="02010600030101010101" pitchFamily="2" charset="-122"/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楷体_GB2312" pitchFamily="49" charset="-122"/>
          <a:ea typeface="楷体_GB2312" pitchFamily="49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楷体_GB2312" pitchFamily="49" charset="-122"/>
          <a:ea typeface="楷体_GB2312" pitchFamily="49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楷体_GB2312" pitchFamily="49" charset="-122"/>
          <a:ea typeface="楷体_GB2312" pitchFamily="49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楷体_GB2312" pitchFamily="49" charset="-122"/>
          <a:ea typeface="楷体_GB2312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楷体_GB2312" pitchFamily="49" charset="-122"/>
          <a:ea typeface="楷体_GB2312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楷体_GB2312" pitchFamily="49" charset="-122"/>
          <a:ea typeface="楷体_GB2312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楷体_GB2312" pitchFamily="49" charset="-122"/>
          <a:ea typeface="楷体_GB2312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楷体_GB2312" pitchFamily="49" charset="-122"/>
          <a:ea typeface="楷体_GB2312" pitchFamily="49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tags" Target="../tags/tag3.xml"/><Relationship Id="rId4" Type="http://schemas.openxmlformats.org/officeDocument/2006/relationships/image" Target="../media/image9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tags" Target="../tags/tag5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tags" Target="../tags/tag6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.xml"/><Relationship Id="rId5" Type="http://schemas.openxmlformats.org/officeDocument/2006/relationships/image" Target="../media/image7.png"/><Relationship Id="rId4" Type="http://schemas.openxmlformats.org/officeDocument/2006/relationships/tags" Target="../tags/tag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openxmlformats.org/officeDocument/2006/relationships/tags" Target="../tags/tag9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tags" Target="../tags/tag11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tags" Target="../tags/tag12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/>
          <a:srcRect t="-1" b="4727"/>
          <a:stretch>
            <a:fillRect/>
          </a:stretch>
        </p:blipFill>
        <p:spPr bwMode="auto">
          <a:xfrm>
            <a:off x="107315" y="116205"/>
            <a:ext cx="8900795" cy="667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 descr="风维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44450"/>
            <a:ext cx="2054860" cy="205486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1993643" y="3423076"/>
            <a:ext cx="5040560" cy="0"/>
          </a:xfrm>
          <a:prstGeom prst="line">
            <a:avLst/>
          </a:prstGeom>
          <a:ln w="12700">
            <a:solidFill>
              <a:srgbClr val="0120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31894" y="2636832"/>
            <a:ext cx="661035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12045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茗豪机电科技（上海）有限公司</a:t>
            </a:r>
            <a:endParaRPr lang="zh-CN" altLang="en-US" sz="3600" b="1" dirty="0" smtClean="0">
              <a:solidFill>
                <a:srgbClr val="012045"/>
              </a:solidFill>
              <a:latin typeface="楷体" panose="02010609060101010101" charset="-122"/>
              <a:ea typeface="楷体" panose="02010609060101010101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993643" y="3795310"/>
            <a:ext cx="5040560" cy="0"/>
          </a:xfrm>
          <a:prstGeom prst="line">
            <a:avLst/>
          </a:prstGeom>
          <a:ln w="12700">
            <a:solidFill>
              <a:srgbClr val="0120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475740" y="3429000"/>
            <a:ext cx="641858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2060"/>
                </a:solidFill>
                <a:latin typeface="Swis721 Blk BT" panose="020B0904030502020204" pitchFamily="34" charset="0"/>
                <a:ea typeface="Gungsuh" panose="02030600000101010101" pitchFamily="18" charset="-127"/>
              </a:rPr>
              <a:t>Minghao Electromechanical Technology (Shanghai) Co., Ltd</a:t>
            </a:r>
            <a:endParaRPr lang="en-US" altLang="zh-CN" dirty="0" smtClean="0">
              <a:solidFill>
                <a:srgbClr val="002060"/>
              </a:solidFill>
              <a:latin typeface="Swis721 Blk BT" panose="020B0904030502020204" pitchFamily="34" charset="0"/>
              <a:ea typeface="Gungsuh" panose="02030600000101010101" pitchFamily="18" charset="-127"/>
            </a:endParaRPr>
          </a:p>
        </p:txBody>
      </p:sp>
      <p:sp>
        <p:nvSpPr>
          <p:cNvPr id="3" name="TextBox 7"/>
          <p:cNvSpPr txBox="1"/>
          <p:nvPr>
            <p:custDataLst>
              <p:tags r:id="rId3"/>
            </p:custDataLst>
          </p:nvPr>
        </p:nvSpPr>
        <p:spPr>
          <a:xfrm>
            <a:off x="1764329" y="4309422"/>
            <a:ext cx="56921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 dirty="0" smtClean="0">
                <a:solidFill>
                  <a:srgbClr val="012045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前置，中置，结构解析展示</a:t>
            </a:r>
            <a:endParaRPr lang="zh-CN" altLang="en-US" sz="3600" b="1" dirty="0" smtClean="0">
              <a:solidFill>
                <a:srgbClr val="012045"/>
              </a:solidFill>
              <a:latin typeface="楷体" panose="02010609060101010101" charset="-122"/>
              <a:ea typeface="楷体" panose="020106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8596" y="3756238"/>
            <a:ext cx="3929090" cy="31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0" y="88924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34100" algn="l"/>
              </a:tabLst>
            </a:pPr>
            <a:endParaRPr kumimoji="0" lang="en-US" altLang="zh-CN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34100" algn="l"/>
              </a:tabLst>
            </a:pPr>
            <a:r>
              <a:rPr kumimoji="0" lang="en-US" altLang="zh-CN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</a:rPr>
              <a:t>		</a:t>
            </a:r>
            <a:endParaRPr kumimoji="0" lang="en-US" altLang="zh-CN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34100" algn="l"/>
              </a:tabLst>
            </a:pP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183" name="Rectangle 39"/>
          <p:cNvSpPr>
            <a:spLocks noChangeArrowheads="1"/>
          </p:cNvSpPr>
          <p:nvPr/>
        </p:nvSpPr>
        <p:spPr bwMode="auto">
          <a:xfrm>
            <a:off x="0" y="88924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34100" algn="l"/>
              </a:tabLst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Freeform 5"/>
          <p:cNvSpPr/>
          <p:nvPr/>
        </p:nvSpPr>
        <p:spPr bwMode="auto">
          <a:xfrm rot="5400000">
            <a:off x="802722" y="516980"/>
            <a:ext cx="1796376" cy="159877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9525">
            <a:solidFill>
              <a:srgbClr val="0070C0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357166"/>
            <a:ext cx="1954216" cy="1954215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Freeform 5"/>
          <p:cNvSpPr/>
          <p:nvPr/>
        </p:nvSpPr>
        <p:spPr bwMode="auto">
          <a:xfrm rot="5400000">
            <a:off x="683914" y="803733"/>
            <a:ext cx="511193" cy="4530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0070C0"/>
          </a:solidFill>
          <a:ln w="25400">
            <a:noFill/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285720" y="857232"/>
            <a:ext cx="12605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0839" y="1157589"/>
            <a:ext cx="2571768" cy="267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157377"/>
            <a:ext cx="3143272" cy="4822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矩形 23"/>
          <p:cNvSpPr/>
          <p:nvPr/>
        </p:nvSpPr>
        <p:spPr>
          <a:xfrm>
            <a:off x="1061085" y="1285875"/>
            <a:ext cx="1280160" cy="428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dirty="0" smtClean="0"/>
              <a:t>前置新款</a:t>
            </a:r>
            <a:endParaRPr lang="zh-CN" altLang="en-US" dirty="0"/>
          </a:p>
        </p:txBody>
      </p:sp>
      <p:pic>
        <p:nvPicPr>
          <p:cNvPr id="2" name="图片 1" descr="凡科快图导出20230609-0856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60000">
            <a:off x="3376295" y="5178425"/>
            <a:ext cx="542290" cy="255905"/>
          </a:xfrm>
          <a:prstGeom prst="rect">
            <a:avLst/>
          </a:prstGeom>
        </p:spPr>
      </p:pic>
      <p:pic>
        <p:nvPicPr>
          <p:cNvPr id="3" name="图片 2" descr="凡科快图导出20230609-0856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16200000">
            <a:off x="7552690" y="2347595"/>
            <a:ext cx="542290" cy="2559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>
            <a:off x="5429256" y="922463"/>
            <a:ext cx="2428892" cy="2639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4000496" y="273586"/>
            <a:ext cx="1285884" cy="3693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  外观对比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 bwMode="auto">
          <a:xfrm rot="16200000" flipH="1">
            <a:off x="1787687" y="3498669"/>
            <a:ext cx="5715492" cy="3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矩形 23"/>
          <p:cNvSpPr/>
          <p:nvPr/>
        </p:nvSpPr>
        <p:spPr>
          <a:xfrm>
            <a:off x="163830" y="436880"/>
            <a:ext cx="1280160" cy="428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前置新款</a:t>
            </a:r>
            <a:endParaRPr lang="zh-CN" altLang="en-US" dirty="0"/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550558" y="1103029"/>
            <a:ext cx="126059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429000"/>
            <a:ext cx="3929090" cy="31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928670"/>
            <a:ext cx="2571768" cy="267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643314"/>
            <a:ext cx="3843343" cy="256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矩形 22"/>
          <p:cNvSpPr/>
          <p:nvPr/>
        </p:nvSpPr>
        <p:spPr>
          <a:xfrm>
            <a:off x="7630132" y="437177"/>
            <a:ext cx="1143008" cy="4286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普通款</a:t>
            </a:r>
            <a:endParaRPr lang="zh-CN" altLang="en-US" dirty="0"/>
          </a:p>
        </p:txBody>
      </p:sp>
      <p:pic>
        <p:nvPicPr>
          <p:cNvPr id="2" name="图片 1" descr="凡科快图导出20230609-0856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0160000">
            <a:off x="3520440" y="4780280"/>
            <a:ext cx="542290" cy="255905"/>
          </a:xfrm>
          <a:prstGeom prst="rect">
            <a:avLst/>
          </a:prstGeom>
        </p:spPr>
      </p:pic>
      <p:pic>
        <p:nvPicPr>
          <p:cNvPr id="3" name="图片 2" descr="凡科快图导出20230609-0856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0160000">
            <a:off x="7930515" y="4896485"/>
            <a:ext cx="542290" cy="255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428596" y="5286388"/>
            <a:ext cx="8358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/>
              <a:t>1. </a:t>
            </a:r>
            <a:r>
              <a:rPr lang="zh-CN" altLang="en-US" sz="1400" dirty="0" smtClean="0"/>
              <a:t>轴承在型腔内，与吸入的工作气体直接接触，受高温气体、腐蚀性气体和粉尘等环境影响，   容易损坏。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2. </a:t>
            </a:r>
            <a:r>
              <a:rPr lang="zh-CN" altLang="en-US" sz="1400" dirty="0" smtClean="0"/>
              <a:t>轴承更换复杂麻烦</a:t>
            </a:r>
            <a:endParaRPr lang="en-US" altLang="zh-CN" sz="1400" dirty="0" smtClean="0"/>
          </a:p>
        </p:txBody>
      </p:sp>
      <p:sp>
        <p:nvSpPr>
          <p:cNvPr id="29" name="矩形 28"/>
          <p:cNvSpPr/>
          <p:nvPr/>
        </p:nvSpPr>
        <p:spPr>
          <a:xfrm>
            <a:off x="541358" y="589260"/>
            <a:ext cx="1143008" cy="4286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普通款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10312429" y="500042"/>
            <a:ext cx="1143008" cy="4286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前置款</a:t>
            </a:r>
            <a:endParaRPr lang="zh-CN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643306" y="428604"/>
            <a:ext cx="1285884" cy="3693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  结构对比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10326" y="1583846"/>
            <a:ext cx="5867413" cy="355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Box 37"/>
          <p:cNvSpPr txBox="1"/>
          <p:nvPr/>
        </p:nvSpPr>
        <p:spPr>
          <a:xfrm>
            <a:off x="6610479" y="1214422"/>
            <a:ext cx="2247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943-25KW</a:t>
            </a:r>
            <a:r>
              <a:rPr lang="zh-CN" altLang="en-US" dirty="0" smtClean="0"/>
              <a:t>结构说明</a:t>
            </a:r>
            <a:endParaRPr lang="zh-CN" altLang="en-US" dirty="0"/>
          </a:p>
        </p:txBody>
      </p:sp>
      <p:cxnSp>
        <p:nvCxnSpPr>
          <p:cNvPr id="41" name="直接箭头连接符 40"/>
          <p:cNvCxnSpPr/>
          <p:nvPr/>
        </p:nvCxnSpPr>
        <p:spPr>
          <a:xfrm>
            <a:off x="1428728" y="1731168"/>
            <a:ext cx="816737" cy="65186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 rot="5400000">
            <a:off x="3286117" y="1659729"/>
            <a:ext cx="500066" cy="35719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rot="5400000">
            <a:off x="4408744" y="1965863"/>
            <a:ext cx="398367" cy="35760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 flipV="1">
            <a:off x="1357290" y="3088490"/>
            <a:ext cx="814565" cy="63989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928662" y="1373978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泵盖</a:t>
            </a:r>
            <a:endParaRPr lang="zh-CN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500430" y="1231102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泵体</a:t>
            </a:r>
            <a:endParaRPr lang="zh-CN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462184" y="1666378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电机</a:t>
            </a:r>
            <a:endParaRPr lang="zh-CN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500034" y="3588556"/>
            <a:ext cx="100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前轴承</a:t>
            </a:r>
            <a:endParaRPr lang="zh-CN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929058" y="144541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单油封</a:t>
            </a:r>
            <a:endParaRPr lang="zh-CN" altLang="en-US" dirty="0"/>
          </a:p>
        </p:txBody>
      </p:sp>
      <p:cxnSp>
        <p:nvCxnSpPr>
          <p:cNvPr id="54" name="直接箭头连接符 53"/>
          <p:cNvCxnSpPr/>
          <p:nvPr/>
        </p:nvCxnSpPr>
        <p:spPr>
          <a:xfrm rot="5400000">
            <a:off x="3286116" y="1874044"/>
            <a:ext cx="928694" cy="78581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 rot="16200000" flipH="1">
            <a:off x="2071673" y="1588292"/>
            <a:ext cx="785815" cy="7143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 rot="16200000" flipH="1">
            <a:off x="2366944" y="1312064"/>
            <a:ext cx="776298" cy="63341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071670" y="873912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叶轮</a:t>
            </a:r>
            <a:endParaRPr lang="zh-CN" altLang="en-US" dirty="0"/>
          </a:p>
        </p:txBody>
      </p:sp>
      <p:pic>
        <p:nvPicPr>
          <p:cNvPr id="2" name="图片 1" descr="凡科快图导出20230609-085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12180" y="4220845"/>
            <a:ext cx="542290" cy="2559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00034" y="4286256"/>
            <a:ext cx="82153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/>
              <a:t>设计要点</a:t>
            </a:r>
            <a:endParaRPr lang="en-US" altLang="zh-CN" sz="1100" dirty="0" smtClean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zh-CN" altLang="en-US" sz="1100" dirty="0" smtClean="0"/>
              <a:t>泵腔内的轴承移到了泵盖外面，与压缩气体隔绝</a:t>
            </a:r>
            <a:endParaRPr lang="en-US" altLang="zh-CN" sz="1100" dirty="0" smtClean="0"/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zh-CN" altLang="en-US" sz="1100" dirty="0" smtClean="0"/>
              <a:t> 轴承与压缩腔之间通过隔离板隔离开来，隔离板上有油封，防止腐蚀性气体及异物进入轴承和热量传递给轴承。</a:t>
            </a:r>
            <a:endParaRPr lang="en-US" altLang="zh-CN" sz="1100" dirty="0" smtClean="0"/>
          </a:p>
          <a:p>
            <a:pPr marL="228600" indent="-228600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00B050"/>
                </a:solidFill>
              </a:rPr>
              <a:t>优点 ： </a:t>
            </a:r>
            <a:r>
              <a:rPr lang="en-US" altLang="zh-CN" sz="1100" dirty="0" smtClean="0">
                <a:solidFill>
                  <a:srgbClr val="00B050"/>
                </a:solidFill>
              </a:rPr>
              <a:t>a..</a:t>
            </a:r>
            <a:r>
              <a:rPr lang="zh-CN" altLang="en-US" sz="1100" dirty="0" smtClean="0"/>
              <a:t>轴承不会受到压缩气体产生的高温而温升变高，</a:t>
            </a:r>
            <a:endParaRPr lang="en-US" altLang="zh-CN" sz="11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zh-CN" sz="1100" dirty="0" smtClean="0"/>
              <a:t>            </a:t>
            </a:r>
            <a:r>
              <a:rPr lang="en-US" altLang="zh-CN" sz="1100" dirty="0" smtClean="0">
                <a:solidFill>
                  <a:srgbClr val="00B050"/>
                </a:solidFill>
              </a:rPr>
              <a:t> b. </a:t>
            </a:r>
            <a:r>
              <a:rPr lang="zh-CN" altLang="en-US" sz="1100" dirty="0" smtClean="0"/>
              <a:t>轴承不会受到腐蚀性气体，杂质，和吸入的异物干扰，使轴承寿命提高。</a:t>
            </a:r>
            <a:endParaRPr lang="en-US" altLang="zh-CN" sz="11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zh-CN" sz="1100" dirty="0" smtClean="0"/>
              <a:t>           </a:t>
            </a:r>
            <a:r>
              <a:rPr lang="en-US" altLang="zh-CN" sz="1100" dirty="0" smtClean="0">
                <a:solidFill>
                  <a:srgbClr val="00B050"/>
                </a:solidFill>
              </a:rPr>
              <a:t>  </a:t>
            </a:r>
            <a:r>
              <a:rPr lang="en-US" altLang="zh-CN" sz="1050" dirty="0" smtClean="0">
                <a:solidFill>
                  <a:srgbClr val="00B050"/>
                </a:solidFill>
              </a:rPr>
              <a:t>C</a:t>
            </a:r>
            <a:r>
              <a:rPr lang="en-US" altLang="zh-CN" sz="1100" dirty="0" smtClean="0">
                <a:solidFill>
                  <a:srgbClr val="00B050"/>
                </a:solidFill>
              </a:rPr>
              <a:t>:</a:t>
            </a:r>
            <a:r>
              <a:rPr lang="zh-CN" altLang="en-US" sz="1100" dirty="0" smtClean="0">
                <a:solidFill>
                  <a:schemeClr val="tx1">
                    <a:lumMod val="50000"/>
                  </a:schemeClr>
                </a:solidFill>
              </a:rPr>
              <a:t>此款前置风机可运用在高温，腐蚀性气体，有粉尘，及潮湿气体等特殊行业比普通风机更耐用。</a:t>
            </a:r>
            <a:endParaRPr lang="en-US" altLang="zh-CN" sz="1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>
                    <a:lumMod val="50000"/>
                  </a:schemeClr>
                </a:solidFill>
              </a:rPr>
              <a:t>            d. </a:t>
            </a:r>
            <a:r>
              <a:rPr lang="zh-CN" altLang="en-US" sz="1100" dirty="0" smtClean="0">
                <a:solidFill>
                  <a:schemeClr val="tx1">
                    <a:lumMod val="50000"/>
                  </a:schemeClr>
                </a:solidFill>
              </a:rPr>
              <a:t>此款风机更换前轴承时不需要拆开泵盖，只需取下泵盖前端的小盖端盖，方便更换轴承，维护简单、安全</a:t>
            </a:r>
            <a:endParaRPr lang="en-US" altLang="zh-CN" sz="1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>
                    <a:lumMod val="50000"/>
                  </a:schemeClr>
                </a:solidFill>
              </a:rPr>
              <a:t>            e. </a:t>
            </a:r>
            <a:r>
              <a:rPr lang="zh-CN" altLang="en-US" sz="1100" dirty="0" smtClean="0">
                <a:solidFill>
                  <a:schemeClr val="tx1">
                    <a:lumMod val="50000"/>
                  </a:schemeClr>
                </a:solidFill>
              </a:rPr>
              <a:t>空腔处可开孔与空气对流，散热效果更好</a:t>
            </a:r>
            <a:endParaRPr lang="en-US" altLang="zh-CN" sz="11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3306" y="273586"/>
            <a:ext cx="1285884" cy="3693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  结构对比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3154" y="26649"/>
            <a:ext cx="1143008" cy="4286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前置款</a:t>
            </a:r>
            <a:endParaRPr lang="zh-CN" altLang="en-US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rot="16200000">
            <a:off x="2618892" y="-190056"/>
            <a:ext cx="3502098" cy="573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直接箭头连接符 34"/>
          <p:cNvCxnSpPr/>
          <p:nvPr/>
        </p:nvCxnSpPr>
        <p:spPr>
          <a:xfrm>
            <a:off x="1357290" y="714356"/>
            <a:ext cx="816737" cy="65186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 rot="5400000">
            <a:off x="3286117" y="1142983"/>
            <a:ext cx="500066" cy="35719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 rot="5400000">
            <a:off x="4551619" y="1449117"/>
            <a:ext cx="398367" cy="35760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 flipV="1">
            <a:off x="1140126" y="2574790"/>
            <a:ext cx="814565" cy="63989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 rot="5400000" flipH="1" flipV="1">
            <a:off x="1356522" y="2672419"/>
            <a:ext cx="899655" cy="75638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00100" y="357166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泵盖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500430" y="714356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泵体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605059" y="1149632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电机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47468" y="3059668"/>
            <a:ext cx="100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前轴承</a:t>
            </a:r>
            <a:endParaRPr lang="zh-CN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52094" y="3416858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油封</a:t>
            </a:r>
            <a:endParaRPr lang="zh-CN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929058" y="92867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双油封</a:t>
            </a:r>
            <a:endParaRPr lang="zh-CN" altLang="en-US" dirty="0"/>
          </a:p>
        </p:txBody>
      </p:sp>
      <p:cxnSp>
        <p:nvCxnSpPr>
          <p:cNvPr id="47" name="直接箭头连接符 46"/>
          <p:cNvCxnSpPr/>
          <p:nvPr/>
        </p:nvCxnSpPr>
        <p:spPr>
          <a:xfrm rot="5400000" flipH="1" flipV="1">
            <a:off x="1142976" y="2928934"/>
            <a:ext cx="1214446" cy="92869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00034" y="3786190"/>
            <a:ext cx="93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隔离腔</a:t>
            </a:r>
            <a:endParaRPr lang="zh-CN" altLang="en-US" dirty="0"/>
          </a:p>
        </p:txBody>
      </p:sp>
      <p:cxnSp>
        <p:nvCxnSpPr>
          <p:cNvPr id="51" name="直接箭头连接符 50"/>
          <p:cNvCxnSpPr/>
          <p:nvPr/>
        </p:nvCxnSpPr>
        <p:spPr>
          <a:xfrm rot="5400000">
            <a:off x="3357554" y="1285860"/>
            <a:ext cx="928694" cy="78581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072198" y="1142984"/>
            <a:ext cx="2676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943-25KW</a:t>
            </a:r>
            <a:r>
              <a:rPr lang="zh-CN" altLang="en-US" dirty="0" smtClean="0"/>
              <a:t>前置结构说明</a:t>
            </a:r>
            <a:endParaRPr lang="zh-CN" altLang="en-US" dirty="0"/>
          </a:p>
        </p:txBody>
      </p:sp>
      <p:cxnSp>
        <p:nvCxnSpPr>
          <p:cNvPr id="69" name="直接箭头连接符 68"/>
          <p:cNvCxnSpPr/>
          <p:nvPr/>
        </p:nvCxnSpPr>
        <p:spPr>
          <a:xfrm rot="16200000" flipH="1">
            <a:off x="2000235" y="1071546"/>
            <a:ext cx="785815" cy="7143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/>
          <p:nvPr/>
        </p:nvCxnSpPr>
        <p:spPr>
          <a:xfrm rot="16200000" flipH="1">
            <a:off x="2295506" y="795318"/>
            <a:ext cx="776298" cy="63341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000232" y="357166"/>
            <a:ext cx="75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叶轮</a:t>
            </a:r>
            <a:endParaRPr lang="zh-CN" altLang="en-US" dirty="0"/>
          </a:p>
        </p:txBody>
      </p:sp>
      <p:cxnSp>
        <p:nvCxnSpPr>
          <p:cNvPr id="78" name="直接箭头连接符 77"/>
          <p:cNvCxnSpPr/>
          <p:nvPr/>
        </p:nvCxnSpPr>
        <p:spPr>
          <a:xfrm>
            <a:off x="1357290" y="1285860"/>
            <a:ext cx="928694" cy="8572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71472" y="1071546"/>
            <a:ext cx="93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隔离板</a:t>
            </a:r>
            <a:endParaRPr lang="zh-CN" altLang="en-US" dirty="0"/>
          </a:p>
        </p:txBody>
      </p:sp>
      <p:cxnSp>
        <p:nvCxnSpPr>
          <p:cNvPr id="85" name="直接箭头连接符 84"/>
          <p:cNvCxnSpPr/>
          <p:nvPr/>
        </p:nvCxnSpPr>
        <p:spPr>
          <a:xfrm>
            <a:off x="1357290" y="1857364"/>
            <a:ext cx="571504" cy="2857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500034" y="1643050"/>
            <a:ext cx="93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前端盖</a:t>
            </a:r>
            <a:endParaRPr lang="zh-CN" altLang="en-US" dirty="0"/>
          </a:p>
        </p:txBody>
      </p:sp>
      <p:pic>
        <p:nvPicPr>
          <p:cNvPr id="2" name="图片 1" descr="凡科快图导出20230609-085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96280" y="3515995"/>
            <a:ext cx="542290" cy="2559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>
            <a:spLocks noChangeArrowheads="1"/>
          </p:cNvSpPr>
          <p:nvPr/>
        </p:nvSpPr>
        <p:spPr bwMode="auto">
          <a:xfrm>
            <a:off x="0" y="88924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34100" algn="l"/>
              </a:tabLst>
            </a:pPr>
            <a:endParaRPr kumimoji="0" lang="en-US" altLang="zh-CN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34100" algn="l"/>
              </a:tabLst>
            </a:pPr>
            <a:r>
              <a:rPr kumimoji="0" lang="en-US" altLang="zh-CN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</a:rPr>
              <a:t>		</a:t>
            </a:r>
            <a:endParaRPr kumimoji="0" lang="en-US" altLang="zh-CN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34100" algn="l"/>
              </a:tabLst>
            </a:pP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0" y="88924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34100" algn="l"/>
              </a:tabLst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 rot="5400000">
            <a:off x="802722" y="516980"/>
            <a:ext cx="1796376" cy="159877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9525">
            <a:solidFill>
              <a:srgbClr val="0070C0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714348" y="357166"/>
            <a:ext cx="1954216" cy="1954215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"/>
          <p:cNvSpPr/>
          <p:nvPr/>
        </p:nvSpPr>
        <p:spPr bwMode="auto">
          <a:xfrm rot="5400000">
            <a:off x="683914" y="803733"/>
            <a:ext cx="511193" cy="4530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0070C0"/>
          </a:solidFill>
          <a:ln w="25400">
            <a:noFill/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285720" y="857232"/>
            <a:ext cx="12605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63"/>
          <p:cNvSpPr txBox="1"/>
          <p:nvPr/>
        </p:nvSpPr>
        <p:spPr>
          <a:xfrm>
            <a:off x="857224" y="1000108"/>
            <a:ext cx="1546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轴承中置</a:t>
            </a:r>
            <a:endParaRPr lang="zh-CN" altLang="en-US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00166" y="1500174"/>
            <a:ext cx="540000" cy="48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643182"/>
            <a:ext cx="3719550" cy="3267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428868"/>
            <a:ext cx="4159518" cy="3600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图片 1" descr="凡科快图导出20230609-08564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19740000">
            <a:off x="3157855" y="4420235"/>
            <a:ext cx="542290" cy="255905"/>
          </a:xfrm>
          <a:prstGeom prst="rect">
            <a:avLst/>
          </a:prstGeom>
        </p:spPr>
      </p:pic>
      <p:pic>
        <p:nvPicPr>
          <p:cNvPr id="3" name="图片 2" descr="凡科快图导出20230609-0856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660515" y="4653280"/>
            <a:ext cx="542290" cy="255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00496" y="273586"/>
            <a:ext cx="1285884" cy="3693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  外观对比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 rot="16200000" flipH="1">
            <a:off x="1787687" y="3498669"/>
            <a:ext cx="5715492" cy="3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矩形 6"/>
          <p:cNvSpPr/>
          <p:nvPr/>
        </p:nvSpPr>
        <p:spPr>
          <a:xfrm>
            <a:off x="7143768" y="500042"/>
            <a:ext cx="1143008" cy="4286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中置新款</a:t>
            </a:r>
            <a:endParaRPr lang="zh-CN" altLang="en-US" dirty="0"/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550558" y="1103029"/>
            <a:ext cx="126059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1472" y="500042"/>
            <a:ext cx="1143008" cy="4286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普通款</a:t>
            </a: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00694" y="3786190"/>
            <a:ext cx="2690810" cy="2772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214422"/>
            <a:ext cx="3214710" cy="2782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027698"/>
            <a:ext cx="2928958" cy="264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596438"/>
            <a:ext cx="2643206" cy="290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图片 1" descr="凡科快图导出20230609-0856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700020" y="2853055"/>
            <a:ext cx="542290" cy="255905"/>
          </a:xfrm>
          <a:prstGeom prst="rect">
            <a:avLst/>
          </a:prstGeom>
        </p:spPr>
      </p:pic>
      <p:pic>
        <p:nvPicPr>
          <p:cNvPr id="3" name="图片 2" descr="凡科快图导出20230609-0856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877685" y="2924810"/>
            <a:ext cx="542290" cy="255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6200000" flipH="1">
            <a:off x="2830442" y="669965"/>
            <a:ext cx="4411811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4" name="直接箭头连接符 23"/>
          <p:cNvCxnSpPr/>
          <p:nvPr/>
        </p:nvCxnSpPr>
        <p:spPr>
          <a:xfrm>
            <a:off x="2500298" y="2143116"/>
            <a:ext cx="794938" cy="50006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43108" y="178592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轴承</a:t>
            </a:r>
            <a:endParaRPr lang="zh-CN" altLang="en-US" dirty="0"/>
          </a:p>
        </p:txBody>
      </p:sp>
      <p:cxnSp>
        <p:nvCxnSpPr>
          <p:cNvPr id="26" name="直接箭头连接符 25"/>
          <p:cNvCxnSpPr/>
          <p:nvPr/>
        </p:nvCxnSpPr>
        <p:spPr>
          <a:xfrm>
            <a:off x="2571736" y="1142984"/>
            <a:ext cx="652062" cy="43906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71670" y="78579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泵盖</a:t>
            </a:r>
            <a:endParaRPr lang="zh-CN" altLang="en-US" dirty="0"/>
          </a:p>
        </p:txBody>
      </p:sp>
      <p:cxnSp>
        <p:nvCxnSpPr>
          <p:cNvPr id="28" name="直接箭头连接符 27"/>
          <p:cNvCxnSpPr/>
          <p:nvPr/>
        </p:nvCxnSpPr>
        <p:spPr>
          <a:xfrm rot="16200000" flipH="1">
            <a:off x="3125298" y="946612"/>
            <a:ext cx="641235" cy="4624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928926" y="500042"/>
            <a:ext cx="72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叶轮</a:t>
            </a:r>
            <a:endParaRPr lang="zh-CN" altLang="en-US" dirty="0"/>
          </a:p>
        </p:txBody>
      </p:sp>
      <p:cxnSp>
        <p:nvCxnSpPr>
          <p:cNvPr id="30" name="直接箭头连接符 29"/>
          <p:cNvCxnSpPr/>
          <p:nvPr/>
        </p:nvCxnSpPr>
        <p:spPr>
          <a:xfrm rot="10800000" flipV="1">
            <a:off x="3929058" y="726498"/>
            <a:ext cx="866376" cy="630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rot="10800000" flipV="1">
            <a:off x="4009616" y="1226564"/>
            <a:ext cx="714380" cy="4879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16586" y="50004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压缩腔</a:t>
            </a:r>
            <a:endParaRPr lang="zh-CN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716586" y="94081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泵体</a:t>
            </a:r>
            <a:endParaRPr lang="zh-CN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57224" y="5072074"/>
            <a:ext cx="7929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/>
              <a:t>1.    </a:t>
            </a:r>
            <a:r>
              <a:rPr lang="zh-CN" altLang="en-US" sz="1200" dirty="0" smtClean="0"/>
              <a:t>轴承损坏，为风机的常见和主要故障问题</a:t>
            </a:r>
            <a:endParaRPr lang="en-US" altLang="zh-CN" sz="1200" dirty="0" smtClean="0"/>
          </a:p>
          <a:p>
            <a:pPr marL="228600" indent="-228600">
              <a:lnSpc>
                <a:spcPct val="150000"/>
              </a:lnSpc>
              <a:buAutoNum type="arabicPeriod" startAt="2"/>
            </a:pPr>
            <a:r>
              <a:rPr lang="zh-CN" altLang="en-US" sz="1200" dirty="0" smtClean="0"/>
              <a:t> 轴承在气体压缩的泵腔内，高温和腐蚀性气体及灰尘，大大降低轴承的使用寿命</a:t>
            </a:r>
            <a:endParaRPr lang="en-US" altLang="zh-CN" sz="1200" dirty="0" smtClean="0"/>
          </a:p>
          <a:p>
            <a:pPr marL="228600" indent="-228600">
              <a:lnSpc>
                <a:spcPct val="150000"/>
              </a:lnSpc>
              <a:buAutoNum type="arabicPeriod" startAt="2"/>
            </a:pPr>
            <a:r>
              <a:rPr lang="zh-CN" altLang="en-US" sz="1200" dirty="0" smtClean="0"/>
              <a:t> 由于轴承工作在</a:t>
            </a:r>
            <a:r>
              <a:rPr lang="en-US" altLang="zh-CN" sz="1200" dirty="0" smtClean="0"/>
              <a:t>80-120°</a:t>
            </a:r>
            <a:r>
              <a:rPr lang="zh-CN" altLang="en-US" sz="1200" dirty="0" smtClean="0"/>
              <a:t>甚至更高的温度下，且有粉尘进入轴承，所以现有风机均要定期更换轴承和维护。</a:t>
            </a:r>
            <a:endParaRPr lang="zh-CN" altLang="en-US" sz="1200" dirty="0"/>
          </a:p>
        </p:txBody>
      </p:sp>
      <p:sp>
        <p:nvSpPr>
          <p:cNvPr id="35" name="矩形 34"/>
          <p:cNvSpPr/>
          <p:nvPr/>
        </p:nvSpPr>
        <p:spPr>
          <a:xfrm>
            <a:off x="7358082" y="500042"/>
            <a:ext cx="1143008" cy="4286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普通款</a:t>
            </a:r>
            <a:endParaRPr lang="zh-CN" altLang="en-US" dirty="0"/>
          </a:p>
        </p:txBody>
      </p:sp>
      <p:pic>
        <p:nvPicPr>
          <p:cNvPr id="2" name="图片 1" descr="凡科快图导出20230609-085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644390" y="4076700"/>
            <a:ext cx="542290" cy="2559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6200000">
            <a:off x="2506707" y="65006"/>
            <a:ext cx="4154377" cy="4738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矩形 19"/>
          <p:cNvSpPr/>
          <p:nvPr/>
        </p:nvSpPr>
        <p:spPr>
          <a:xfrm>
            <a:off x="7572396" y="357166"/>
            <a:ext cx="1143008" cy="4286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中置新款</a:t>
            </a:r>
            <a:endParaRPr lang="zh-CN" altLang="en-US" dirty="0"/>
          </a:p>
        </p:txBody>
      </p:sp>
      <p:cxnSp>
        <p:nvCxnSpPr>
          <p:cNvPr id="23" name="直接箭头连接符 22"/>
          <p:cNvCxnSpPr/>
          <p:nvPr/>
        </p:nvCxnSpPr>
        <p:spPr>
          <a:xfrm rot="16200000" flipV="1">
            <a:off x="3036083" y="3107529"/>
            <a:ext cx="1928826" cy="11430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43438" y="450057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双油封</a:t>
            </a:r>
            <a:endParaRPr lang="zh-CN" altLang="en-US" dirty="0"/>
          </a:p>
        </p:txBody>
      </p:sp>
      <p:cxnSp>
        <p:nvCxnSpPr>
          <p:cNvPr id="25" name="直接箭头连接符 24"/>
          <p:cNvCxnSpPr/>
          <p:nvPr/>
        </p:nvCxnSpPr>
        <p:spPr>
          <a:xfrm flipV="1">
            <a:off x="2221956" y="3000372"/>
            <a:ext cx="1207036" cy="63080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93262" y="341685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隔离腔</a:t>
            </a:r>
            <a:endParaRPr lang="zh-CN" altLang="en-US" dirty="0"/>
          </a:p>
        </p:txBody>
      </p:sp>
      <p:cxnSp>
        <p:nvCxnSpPr>
          <p:cNvPr id="27" name="直接箭头连接符 26"/>
          <p:cNvCxnSpPr/>
          <p:nvPr/>
        </p:nvCxnSpPr>
        <p:spPr>
          <a:xfrm rot="5400000">
            <a:off x="5347881" y="879312"/>
            <a:ext cx="845116" cy="68236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79036" y="42860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电机</a:t>
            </a:r>
            <a:endParaRPr lang="zh-CN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67650" y="4436436"/>
            <a:ext cx="72866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/>
              <a:t>设计要点</a:t>
            </a:r>
            <a:endParaRPr lang="en-US" altLang="zh-CN" sz="1200" dirty="0" smtClean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zh-CN" altLang="en-US" sz="1200" dirty="0" smtClean="0"/>
              <a:t>泵腔内的轴承移到了泵腔外面，与压缩气体隔绝</a:t>
            </a:r>
            <a:endParaRPr lang="en-US" altLang="zh-CN" sz="1200" dirty="0" smtClean="0"/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zh-CN" altLang="en-US" sz="1200" dirty="0" smtClean="0"/>
              <a:t> 轴承室与压缩腔之间有一个油封和一个独立隔热型腔，防止腐蚀性气体及异物进入轴承和热量传递给轴承。</a:t>
            </a:r>
            <a:endParaRPr lang="en-US" altLang="zh-CN" sz="1200" dirty="0" smtClean="0"/>
          </a:p>
          <a:p>
            <a:pPr marL="228600" indent="-228600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0B050"/>
                </a:solidFill>
              </a:rPr>
              <a:t>优点 ： </a:t>
            </a:r>
            <a:r>
              <a:rPr lang="en-US" altLang="zh-CN" sz="1200" dirty="0" smtClean="0">
                <a:solidFill>
                  <a:srgbClr val="00B050"/>
                </a:solidFill>
              </a:rPr>
              <a:t>a..</a:t>
            </a:r>
            <a:r>
              <a:rPr lang="zh-CN" altLang="en-US" sz="1200" dirty="0" smtClean="0"/>
              <a:t>轴承不会受到压缩气体产生的高温而温升变高，</a:t>
            </a:r>
            <a:endParaRPr lang="en-US" altLang="zh-CN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zh-CN" sz="1200" dirty="0" smtClean="0"/>
              <a:t>            </a:t>
            </a:r>
            <a:r>
              <a:rPr lang="en-US" altLang="zh-CN" sz="1200" dirty="0" smtClean="0">
                <a:solidFill>
                  <a:srgbClr val="00B050"/>
                </a:solidFill>
              </a:rPr>
              <a:t> b. </a:t>
            </a:r>
            <a:r>
              <a:rPr lang="zh-CN" altLang="en-US" sz="1200" dirty="0" smtClean="0"/>
              <a:t>轴承不会受到腐蚀性气体，杂质，和吸入的异物干扰，使轴承寿命提高。</a:t>
            </a:r>
            <a:endParaRPr lang="en-US" altLang="zh-CN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zh-CN" sz="1200" dirty="0" smtClean="0"/>
              <a:t>           </a:t>
            </a:r>
            <a:r>
              <a:rPr lang="en-US" altLang="zh-CN" sz="1200" dirty="0" smtClean="0">
                <a:solidFill>
                  <a:srgbClr val="00B050"/>
                </a:solidFill>
              </a:rPr>
              <a:t>  </a:t>
            </a:r>
            <a:r>
              <a:rPr lang="en-US" altLang="zh-CN" sz="1100" dirty="0" smtClean="0">
                <a:solidFill>
                  <a:srgbClr val="00B050"/>
                </a:solidFill>
              </a:rPr>
              <a:t>C</a:t>
            </a:r>
            <a:r>
              <a:rPr lang="en-US" altLang="zh-CN" sz="1200" dirty="0" smtClean="0">
                <a:solidFill>
                  <a:srgbClr val="00B050"/>
                </a:solidFill>
              </a:rPr>
              <a:t>:</a:t>
            </a:r>
            <a:r>
              <a:rPr lang="zh-CN" altLang="en-US" sz="1200" dirty="0" smtClean="0">
                <a:solidFill>
                  <a:schemeClr val="tx1">
                    <a:lumMod val="50000"/>
                  </a:schemeClr>
                </a:solidFill>
              </a:rPr>
              <a:t>此款中置风机可运用在高温，腐蚀性气体，有粉尘，及潮湿气体等特殊行业比普通风机更耐用。</a:t>
            </a:r>
            <a:endParaRPr lang="en-US" altLang="zh-CN" sz="12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>
            <a:off x="1785918" y="785794"/>
            <a:ext cx="891103" cy="56979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214414" y="50004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泵盖</a:t>
            </a:r>
            <a:endParaRPr lang="zh-CN" altLang="en-US" dirty="0"/>
          </a:p>
        </p:txBody>
      </p:sp>
      <p:cxnSp>
        <p:nvCxnSpPr>
          <p:cNvPr id="32" name="直接箭头连接符 31"/>
          <p:cNvCxnSpPr/>
          <p:nvPr/>
        </p:nvCxnSpPr>
        <p:spPr>
          <a:xfrm rot="16200000" flipH="1">
            <a:off x="2482356" y="517984"/>
            <a:ext cx="641235" cy="4624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214546" y="71414"/>
            <a:ext cx="72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叶轮</a:t>
            </a:r>
            <a:endParaRPr lang="zh-CN" altLang="en-US" dirty="0"/>
          </a:p>
        </p:txBody>
      </p:sp>
      <p:cxnSp>
        <p:nvCxnSpPr>
          <p:cNvPr id="34" name="直接箭头连接符 33"/>
          <p:cNvCxnSpPr/>
          <p:nvPr/>
        </p:nvCxnSpPr>
        <p:spPr>
          <a:xfrm rot="10800000" flipV="1">
            <a:off x="3264953" y="168812"/>
            <a:ext cx="928692" cy="85725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 rot="10800000" flipV="1">
            <a:off x="3500430" y="714356"/>
            <a:ext cx="642942" cy="57150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071934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压缩腔</a:t>
            </a:r>
            <a:endParaRPr lang="zh-CN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071934" y="57148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泵体</a:t>
            </a:r>
            <a:endParaRPr lang="zh-CN" altLang="en-US" dirty="0"/>
          </a:p>
        </p:txBody>
      </p:sp>
      <p:cxnSp>
        <p:nvCxnSpPr>
          <p:cNvPr id="43" name="直接箭头连接符 42"/>
          <p:cNvCxnSpPr/>
          <p:nvPr/>
        </p:nvCxnSpPr>
        <p:spPr>
          <a:xfrm rot="5400000">
            <a:off x="3714744" y="785794"/>
            <a:ext cx="1357322" cy="13573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062946" y="50004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轴承</a:t>
            </a:r>
            <a:endParaRPr lang="zh-CN" altLang="en-US" dirty="0"/>
          </a:p>
        </p:txBody>
      </p:sp>
      <p:pic>
        <p:nvPicPr>
          <p:cNvPr id="2" name="图片 1" descr="凡科快图导出20230609-085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193540" y="3644900"/>
            <a:ext cx="542290" cy="25590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PP_MARK_KEY" val="f8766b4f-cfc5-44e4-82e6-af88e2ead182"/>
  <p:tag name="COMMONDATA" val="eyJoZGlkIjoiOTdlNTI4NDJlZTY4YjJlYjQ4YWM1MWMxYzIwZTY4ZmIifQ=="/>
</p:tagLst>
</file>

<file path=ppt/theme/theme1.xml><?xml version="1.0" encoding="utf-8"?>
<a:theme xmlns:a="http://schemas.openxmlformats.org/drawingml/2006/main" name="地球仪">
  <a:themeElements>
    <a:clrScheme name="地球仪 7">
      <a:dk1>
        <a:srgbClr val="3B4257"/>
      </a:dk1>
      <a:lt1>
        <a:srgbClr val="FFFFFF"/>
      </a:lt1>
      <a:dk2>
        <a:srgbClr val="008080"/>
      </a:dk2>
      <a:lt2>
        <a:srgbClr val="FCF7FF"/>
      </a:lt2>
      <a:accent1>
        <a:srgbClr val="45868B"/>
      </a:accent1>
      <a:accent2>
        <a:srgbClr val="A76BC9"/>
      </a:accent2>
      <a:accent3>
        <a:srgbClr val="AAC0C0"/>
      </a:accent3>
      <a:accent4>
        <a:srgbClr val="DADADA"/>
      </a:accent4>
      <a:accent5>
        <a:srgbClr val="B0C3C4"/>
      </a:accent5>
      <a:accent6>
        <a:srgbClr val="9760B6"/>
      </a:accent6>
      <a:hlink>
        <a:srgbClr val="E1B7D0"/>
      </a:hlink>
      <a:folHlink>
        <a:srgbClr val="CCECFF"/>
      </a:folHlink>
    </a:clrScheme>
    <a:fontScheme name="地球仪">
      <a:majorFont>
        <a:latin typeface="楷体_GB2312"/>
        <a:ea typeface="楷体_GB2312"/>
        <a:cs typeface=""/>
      </a:majorFont>
      <a:minorFont>
        <a:latin typeface="Arial"/>
        <a:ea typeface="华文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地球仪 1">
        <a:dk1>
          <a:srgbClr val="003366"/>
        </a:dk1>
        <a:lt1>
          <a:srgbClr val="FFFFFF"/>
        </a:lt1>
        <a:dk2>
          <a:srgbClr val="000066"/>
        </a:dk2>
        <a:lt2>
          <a:srgbClr val="ECE7FF"/>
        </a:lt2>
        <a:accent1>
          <a:srgbClr val="8C55AB"/>
        </a:accent1>
        <a:accent2>
          <a:srgbClr val="D08908"/>
        </a:accent2>
        <a:accent3>
          <a:srgbClr val="AAAAB8"/>
        </a:accent3>
        <a:accent4>
          <a:srgbClr val="DADADA"/>
        </a:accent4>
        <a:accent5>
          <a:srgbClr val="C5B4D2"/>
        </a:accent5>
        <a:accent6>
          <a:srgbClr val="BC7C06"/>
        </a:accent6>
        <a:hlink>
          <a:srgbClr val="CC99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地球仪 2">
        <a:dk1>
          <a:srgbClr val="336699"/>
        </a:dk1>
        <a:lt1>
          <a:srgbClr val="FFFFFF"/>
        </a:lt1>
        <a:dk2>
          <a:srgbClr val="DDDDDD"/>
        </a:dk2>
        <a:lt2>
          <a:srgbClr val="E3EBF1"/>
        </a:lt2>
        <a:accent1>
          <a:srgbClr val="4F196D"/>
        </a:accent1>
        <a:accent2>
          <a:srgbClr val="AE7EDE"/>
        </a:accent2>
        <a:accent3>
          <a:srgbClr val="EBEBEB"/>
        </a:accent3>
        <a:accent4>
          <a:srgbClr val="DADADA"/>
        </a:accent4>
        <a:accent5>
          <a:srgbClr val="B2ABBA"/>
        </a:accent5>
        <a:accent6>
          <a:srgbClr val="9D72C9"/>
        </a:accent6>
        <a:hlink>
          <a:srgbClr val="B6D6F6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地球仪 3">
        <a:dk1>
          <a:srgbClr val="3E3E5C"/>
        </a:dk1>
        <a:lt1>
          <a:srgbClr val="FFFFFF"/>
        </a:lt1>
        <a:dk2>
          <a:srgbClr val="333399"/>
        </a:dk2>
        <a:lt2>
          <a:srgbClr val="FFFFFF"/>
        </a:lt2>
        <a:accent1>
          <a:srgbClr val="60597B"/>
        </a:accent1>
        <a:accent2>
          <a:srgbClr val="9D5EC0"/>
        </a:accent2>
        <a:accent3>
          <a:srgbClr val="ADADCA"/>
        </a:accent3>
        <a:accent4>
          <a:srgbClr val="DADADA"/>
        </a:accent4>
        <a:accent5>
          <a:srgbClr val="B6B5BF"/>
        </a:accent5>
        <a:accent6>
          <a:srgbClr val="8E54AE"/>
        </a:accent6>
        <a:hlink>
          <a:srgbClr val="CC99FF"/>
        </a:hlink>
        <a:folHlink>
          <a:srgbClr val="F8F8F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地球仪 4">
        <a:dk1>
          <a:srgbClr val="B2B2B2"/>
        </a:dk1>
        <a:lt1>
          <a:srgbClr val="FFFFFF"/>
        </a:lt1>
        <a:dk2>
          <a:srgbClr val="FFF4DD"/>
        </a:dk2>
        <a:lt2>
          <a:srgbClr val="333333"/>
        </a:lt2>
        <a:accent1>
          <a:srgbClr val="F8F8F8"/>
        </a:accent1>
        <a:accent2>
          <a:srgbClr val="808080"/>
        </a:accent2>
        <a:accent3>
          <a:srgbClr val="FFFFFF"/>
        </a:accent3>
        <a:accent4>
          <a:srgbClr val="979797"/>
        </a:accent4>
        <a:accent5>
          <a:srgbClr val="FBFBFB"/>
        </a:accent5>
        <a:accent6>
          <a:srgbClr val="737373"/>
        </a:accent6>
        <a:hlink>
          <a:srgbClr val="4D4D4D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地球仪 5">
        <a:dk1>
          <a:srgbClr val="E999FF"/>
        </a:dk1>
        <a:lt1>
          <a:srgbClr val="FFFFD9"/>
        </a:lt1>
        <a:dk2>
          <a:srgbClr val="FBEFFF"/>
        </a:dk2>
        <a:lt2>
          <a:srgbClr val="777777"/>
        </a:lt2>
        <a:accent1>
          <a:srgbClr val="FFFFF7"/>
        </a:accent1>
        <a:accent2>
          <a:srgbClr val="F5C265"/>
        </a:accent2>
        <a:accent3>
          <a:srgbClr val="FFFFE9"/>
        </a:accent3>
        <a:accent4>
          <a:srgbClr val="C782DA"/>
        </a:accent4>
        <a:accent5>
          <a:srgbClr val="FFFFFA"/>
        </a:accent5>
        <a:accent6>
          <a:srgbClr val="DEB05B"/>
        </a:accent6>
        <a:hlink>
          <a:srgbClr val="CC0099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地球仪 6">
        <a:dk1>
          <a:srgbClr val="CC9900"/>
        </a:dk1>
        <a:lt1>
          <a:srgbClr val="FFFFD9"/>
        </a:lt1>
        <a:dk2>
          <a:srgbClr val="FFF7FF"/>
        </a:dk2>
        <a:lt2>
          <a:srgbClr val="777777"/>
        </a:lt2>
        <a:accent1>
          <a:srgbClr val="FFFFF7"/>
        </a:accent1>
        <a:accent2>
          <a:srgbClr val="69008E"/>
        </a:accent2>
        <a:accent3>
          <a:srgbClr val="FFFFE9"/>
        </a:accent3>
        <a:accent4>
          <a:srgbClr val="AE8200"/>
        </a:accent4>
        <a:accent5>
          <a:srgbClr val="FFFFFA"/>
        </a:accent5>
        <a:accent6>
          <a:srgbClr val="5E0080"/>
        </a:accent6>
        <a:hlink>
          <a:srgbClr val="D6009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地球仪 7">
        <a:dk1>
          <a:srgbClr val="3B4257"/>
        </a:dk1>
        <a:lt1>
          <a:srgbClr val="FFFFFF"/>
        </a:lt1>
        <a:dk2>
          <a:srgbClr val="008080"/>
        </a:dk2>
        <a:lt2>
          <a:srgbClr val="FCF7FF"/>
        </a:lt2>
        <a:accent1>
          <a:srgbClr val="45868B"/>
        </a:accent1>
        <a:accent2>
          <a:srgbClr val="A76BC9"/>
        </a:accent2>
        <a:accent3>
          <a:srgbClr val="AAC0C0"/>
        </a:accent3>
        <a:accent4>
          <a:srgbClr val="DADADA"/>
        </a:accent4>
        <a:accent5>
          <a:srgbClr val="B0C3C4"/>
        </a:accent5>
        <a:accent6>
          <a:srgbClr val="9760B6"/>
        </a:accent6>
        <a:hlink>
          <a:srgbClr val="E1B7D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地球仪 8">
        <a:dk1>
          <a:srgbClr val="5C1F00"/>
        </a:dk1>
        <a:lt1>
          <a:srgbClr val="FFFFFF"/>
        </a:lt1>
        <a:dk2>
          <a:srgbClr val="990033"/>
        </a:dk2>
        <a:lt2>
          <a:srgbClr val="B28002"/>
        </a:lt2>
        <a:accent1>
          <a:srgbClr val="993366"/>
        </a:accent1>
        <a:accent2>
          <a:srgbClr val="BE7960"/>
        </a:accent2>
        <a:accent3>
          <a:srgbClr val="CAAAAD"/>
        </a:accent3>
        <a:accent4>
          <a:srgbClr val="DADADA"/>
        </a:accent4>
        <a:accent5>
          <a:srgbClr val="CAADB8"/>
        </a:accent5>
        <a:accent6>
          <a:srgbClr val="AC6D56"/>
        </a:accent6>
        <a:hlink>
          <a:srgbClr val="E5D7FD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地球仪 9">
        <a:dk1>
          <a:srgbClr val="2D2015"/>
        </a:dk1>
        <a:lt1>
          <a:srgbClr val="FFFFFF"/>
        </a:lt1>
        <a:dk2>
          <a:srgbClr val="967246"/>
        </a:dk2>
        <a:lt2>
          <a:srgbClr val="FFFFFF"/>
        </a:lt2>
        <a:accent1>
          <a:srgbClr val="8C7B70"/>
        </a:accent1>
        <a:accent2>
          <a:srgbClr val="7642A6"/>
        </a:accent2>
        <a:accent3>
          <a:srgbClr val="C9BCB0"/>
        </a:accent3>
        <a:accent4>
          <a:srgbClr val="DADADA"/>
        </a:accent4>
        <a:accent5>
          <a:srgbClr val="C5BFBB"/>
        </a:accent5>
        <a:accent6>
          <a:srgbClr val="6A3B96"/>
        </a:accent6>
        <a:hlink>
          <a:srgbClr val="EEC9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地球仪 10">
        <a:dk1>
          <a:srgbClr val="777777"/>
        </a:dk1>
        <a:lt1>
          <a:srgbClr val="FFFFFF"/>
        </a:lt1>
        <a:dk2>
          <a:srgbClr val="585A70"/>
        </a:dk2>
        <a:lt2>
          <a:srgbClr val="FFF3FF"/>
        </a:lt2>
        <a:accent1>
          <a:srgbClr val="847D95"/>
        </a:accent1>
        <a:accent2>
          <a:srgbClr val="614B81"/>
        </a:accent2>
        <a:accent3>
          <a:srgbClr val="B4B5BB"/>
        </a:accent3>
        <a:accent4>
          <a:srgbClr val="DADADA"/>
        </a:accent4>
        <a:accent5>
          <a:srgbClr val="C2BFC8"/>
        </a:accent5>
        <a:accent6>
          <a:srgbClr val="574374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地球仪 11">
        <a:dk1>
          <a:srgbClr val="E0B8E0"/>
        </a:dk1>
        <a:lt1>
          <a:srgbClr val="FFFFFF"/>
        </a:lt1>
        <a:dk2>
          <a:srgbClr val="FFE5E5"/>
        </a:dk2>
        <a:lt2>
          <a:srgbClr val="808080"/>
        </a:lt2>
        <a:accent1>
          <a:srgbClr val="9161C5"/>
        </a:accent1>
        <a:accent2>
          <a:srgbClr val="990099"/>
        </a:accent2>
        <a:accent3>
          <a:srgbClr val="FFFFFF"/>
        </a:accent3>
        <a:accent4>
          <a:srgbClr val="BF9DBF"/>
        </a:accent4>
        <a:accent5>
          <a:srgbClr val="C7B7DF"/>
        </a:accent5>
        <a:accent6>
          <a:srgbClr val="8A008A"/>
        </a:accent6>
        <a:hlink>
          <a:srgbClr val="E7C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地球仪 12">
        <a:dk1>
          <a:srgbClr val="CC9900"/>
        </a:dk1>
        <a:lt1>
          <a:srgbClr val="FFFFFF"/>
        </a:lt1>
        <a:dk2>
          <a:srgbClr val="FFFDEB"/>
        </a:dk2>
        <a:lt2>
          <a:srgbClr val="969696"/>
        </a:lt2>
        <a:accent1>
          <a:srgbClr val="FDEFAB"/>
        </a:accent1>
        <a:accent2>
          <a:srgbClr val="FF9966"/>
        </a:accent2>
        <a:accent3>
          <a:srgbClr val="FFFFFF"/>
        </a:accent3>
        <a:accent4>
          <a:srgbClr val="AE8200"/>
        </a:accent4>
        <a:accent5>
          <a:srgbClr val="FEF6D2"/>
        </a:accent5>
        <a:accent6>
          <a:srgbClr val="E78A5C"/>
        </a:accent6>
        <a:hlink>
          <a:srgbClr val="990099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蓝白</Template>
  <TotalTime>0</TotalTime>
  <Words>938</Words>
  <Application>WPS 演示</Application>
  <PresentationFormat>全屏显示(4:3)</PresentationFormat>
  <Paragraphs>135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6" baseType="lpstr">
      <vt:lpstr>Arial</vt:lpstr>
      <vt:lpstr>宋体</vt:lpstr>
      <vt:lpstr>Wingdings</vt:lpstr>
      <vt:lpstr>楷体_GB2312</vt:lpstr>
      <vt:lpstr>新宋体</vt:lpstr>
      <vt:lpstr>华文宋体</vt:lpstr>
      <vt:lpstr>楷体</vt:lpstr>
      <vt:lpstr>Swis721 Blk BT</vt:lpstr>
      <vt:lpstr>Yu Gothic UI Semibold</vt:lpstr>
      <vt:lpstr>Gungsuh</vt:lpstr>
      <vt:lpstr>Tahoma</vt:lpstr>
      <vt:lpstr>微软雅黑</vt:lpstr>
      <vt:lpstr>Impact MT Std</vt:lpstr>
      <vt:lpstr>Arial Unicode MS</vt:lpstr>
      <vt:lpstr>Calibri</vt:lpstr>
      <vt:lpstr>Malgun Gothic</vt:lpstr>
      <vt:lpstr>地球仪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WPS_1604294025</cp:lastModifiedBy>
  <cp:revision>582</cp:revision>
  <dcterms:created xsi:type="dcterms:W3CDTF">2019-06-19T03:52:00Z</dcterms:created>
  <dcterms:modified xsi:type="dcterms:W3CDTF">2023-06-09T01:01:19Z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C686DE1AB3E74408A5D7051607D6E600_12</vt:lpwstr>
  </property>
</Properties>
</file>