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3528" r:id="rId3"/>
    <p:sldId id="3786" r:id="rId5"/>
    <p:sldId id="3866" r:id="rId6"/>
    <p:sldId id="3787" r:id="rId7"/>
    <p:sldId id="3861" r:id="rId8"/>
    <p:sldId id="3834" r:id="rId9"/>
    <p:sldId id="3885" r:id="rId10"/>
    <p:sldId id="3886" r:id="rId11"/>
    <p:sldId id="3884" r:id="rId12"/>
    <p:sldId id="3863" r:id="rId13"/>
    <p:sldId id="3895" r:id="rId14"/>
    <p:sldId id="3896" r:id="rId15"/>
    <p:sldId id="3897" r:id="rId16"/>
    <p:sldId id="3888" r:id="rId17"/>
    <p:sldId id="3889" r:id="rId18"/>
    <p:sldId id="3898" r:id="rId19"/>
    <p:sldId id="3887" r:id="rId20"/>
    <p:sldId id="3899" r:id="rId21"/>
    <p:sldId id="4003" r:id="rId22"/>
    <p:sldId id="4001" r:id="rId23"/>
    <p:sldId id="4002" r:id="rId24"/>
    <p:sldId id="3901" r:id="rId25"/>
    <p:sldId id="4005" r:id="rId26"/>
    <p:sldId id="3900" r:id="rId27"/>
    <p:sldId id="3890" r:id="rId28"/>
    <p:sldId id="3822" r:id="rId29"/>
    <p:sldId id="3829" r:id="rId30"/>
    <p:sldId id="3891" r:id="rId31"/>
    <p:sldId id="3902" r:id="rId32"/>
    <p:sldId id="3906" r:id="rId33"/>
    <p:sldId id="3907" r:id="rId34"/>
    <p:sldId id="3909" r:id="rId35"/>
    <p:sldId id="3908" r:id="rId36"/>
    <p:sldId id="3957" r:id="rId37"/>
    <p:sldId id="3831" r:id="rId38"/>
    <p:sldId id="3836" r:id="rId39"/>
    <p:sldId id="3882" r:id="rId40"/>
    <p:sldId id="3892" r:id="rId41"/>
    <p:sldId id="3919" r:id="rId42"/>
    <p:sldId id="3921" r:id="rId43"/>
    <p:sldId id="3915" r:id="rId44"/>
    <p:sldId id="3916" r:id="rId45"/>
    <p:sldId id="3917" r:id="rId46"/>
    <p:sldId id="3958" r:id="rId47"/>
    <p:sldId id="3838" r:id="rId48"/>
    <p:sldId id="3802" r:id="rId49"/>
    <p:sldId id="3893" r:id="rId50"/>
    <p:sldId id="3894" r:id="rId51"/>
    <p:sldId id="3923" r:id="rId52"/>
    <p:sldId id="3924" r:id="rId53"/>
    <p:sldId id="3911" r:id="rId54"/>
    <p:sldId id="3912" r:id="rId55"/>
    <p:sldId id="3913" r:id="rId56"/>
    <p:sldId id="3959" r:id="rId57"/>
    <p:sldId id="3841" r:id="rId58"/>
    <p:sldId id="3883" r:id="rId59"/>
    <p:sldId id="3925" r:id="rId60"/>
    <p:sldId id="3927" r:id="rId61"/>
    <p:sldId id="3926" r:id="rId62"/>
    <p:sldId id="3824" r:id="rId63"/>
    <p:sldId id="3942" r:id="rId64"/>
    <p:sldId id="3943" r:id="rId65"/>
    <p:sldId id="3944" r:id="rId66"/>
    <p:sldId id="3945" r:id="rId67"/>
    <p:sldId id="3946" r:id="rId68"/>
    <p:sldId id="3947" r:id="rId69"/>
    <p:sldId id="3948" r:id="rId70"/>
    <p:sldId id="3949" r:id="rId71"/>
    <p:sldId id="3950" r:id="rId72"/>
    <p:sldId id="3951" r:id="rId73"/>
    <p:sldId id="3952" r:id="rId74"/>
    <p:sldId id="3953" r:id="rId75"/>
    <p:sldId id="3954" r:id="rId76"/>
    <p:sldId id="3955" r:id="rId77"/>
    <p:sldId id="3738" r:id="rId78"/>
    <p:sldId id="3776" r:id="rId79"/>
    <p:sldId id="3628" r:id="rId80"/>
  </p:sldIdLst>
  <p:sldSz cx="12192000" cy="6858000"/>
  <p:notesSz cx="6858000" cy="9144000"/>
  <p:embeddedFontLst>
    <p:embeddedFont>
      <p:font typeface="微软雅黑" panose="020B0503020204020204" pitchFamily="34" charset="-122"/>
      <p:regular r:id="rId85"/>
    </p:embeddedFont>
    <p:embeddedFont>
      <p:font typeface="Calibri" panose="020F0502020204030204" pitchFamily="34" charset="0"/>
      <p:regular r:id="rId86"/>
      <p:bold r:id="rId87"/>
      <p:italic r:id="rId88"/>
      <p:boldItalic r:id="rId8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qixin" initials="l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54D0CA"/>
    <a:srgbClr val="61D6FE"/>
    <a:srgbClr val="0D327E"/>
    <a:srgbClr val="58EDFF"/>
    <a:srgbClr val="50E4FF"/>
    <a:srgbClr val="747575"/>
    <a:srgbClr val="D2D3D5"/>
    <a:srgbClr val="29A075"/>
    <a:srgbClr val="0D1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91" autoAdjust="0"/>
    <p:restoredTop sz="84223" autoAdjust="0"/>
  </p:normalViewPr>
  <p:slideViewPr>
    <p:cSldViewPr snapToGrid="0" showGuides="1">
      <p:cViewPr varScale="1">
        <p:scale>
          <a:sx n="75" d="100"/>
          <a:sy n="75" d="100"/>
        </p:scale>
        <p:origin x="658" y="48"/>
      </p:cViewPr>
      <p:guideLst>
        <p:guide orient="horz" pos="219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2880" y="84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9" Type="http://schemas.openxmlformats.org/officeDocument/2006/relationships/font" Target="fonts/font5.fntdata"/><Relationship Id="rId88" Type="http://schemas.openxmlformats.org/officeDocument/2006/relationships/font" Target="fonts/font4.fntdata"/><Relationship Id="rId87" Type="http://schemas.openxmlformats.org/officeDocument/2006/relationships/font" Target="fonts/font3.fntdata"/><Relationship Id="rId86" Type="http://schemas.openxmlformats.org/officeDocument/2006/relationships/font" Target="fonts/font2.fntdata"/><Relationship Id="rId85" Type="http://schemas.openxmlformats.org/officeDocument/2006/relationships/font" Target="fonts/font1.fntdata"/><Relationship Id="rId84" Type="http://schemas.openxmlformats.org/officeDocument/2006/relationships/commentAuthors" Target="commentAuthors.xml"/><Relationship Id="rId83" Type="http://schemas.openxmlformats.org/officeDocument/2006/relationships/tableStyles" Target="tableStyles.xml"/><Relationship Id="rId82" Type="http://schemas.openxmlformats.org/officeDocument/2006/relationships/viewProps" Target="viewProps.xml"/><Relationship Id="rId81" Type="http://schemas.openxmlformats.org/officeDocument/2006/relationships/presProps" Target="presProps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8CDDB4-6553-4F69-92A5-864D752883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39D0A-ED8E-4A87-BA33-B024370FBD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AD4C7-00E1-484E-ADC6-80BED9BCD7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093F-DDD8-4FA1-B0B2-6BD78FD0B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AD4C7-00E1-484E-ADC6-80BED9BCD7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093F-DDD8-4FA1-B0B2-6BD78FD0B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AD4C7-00E1-484E-ADC6-80BED9BCD7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093F-DDD8-4FA1-B0B2-6BD78FD0B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AD4C7-00E1-484E-ADC6-80BED9BCD7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093F-DDD8-4FA1-B0B2-6BD78FD0B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AD4C7-00E1-484E-ADC6-80BED9BCD7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093F-DDD8-4FA1-B0B2-6BD78FD0B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/>
          <a:srcRect l="30226" t="54124"/>
          <a:stretch>
            <a:fillRect/>
          </a:stretch>
        </p:blipFill>
        <p:spPr>
          <a:xfrm>
            <a:off x="0" y="0"/>
            <a:ext cx="1305921" cy="858638"/>
          </a:xfrm>
          <a:custGeom>
            <a:avLst/>
            <a:gdLst>
              <a:gd name="connsiteX0" fmla="*/ 0 w 1305921"/>
              <a:gd name="connsiteY0" fmla="*/ 0 h 858638"/>
              <a:gd name="connsiteX1" fmla="*/ 1305921 w 1305921"/>
              <a:gd name="connsiteY1" fmla="*/ 0 h 858638"/>
              <a:gd name="connsiteX2" fmla="*/ 1305921 w 1305921"/>
              <a:gd name="connsiteY2" fmla="*/ 858638 h 858638"/>
              <a:gd name="connsiteX3" fmla="*/ 0 w 1305921"/>
              <a:gd name="connsiteY3" fmla="*/ 858638 h 858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5921" h="858638">
                <a:moveTo>
                  <a:pt x="0" y="0"/>
                </a:moveTo>
                <a:lnTo>
                  <a:pt x="1305921" y="0"/>
                </a:lnTo>
                <a:lnTo>
                  <a:pt x="1305921" y="858638"/>
                </a:lnTo>
                <a:lnTo>
                  <a:pt x="0" y="858638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/>
          <a:srcRect t="62945"/>
          <a:stretch>
            <a:fillRect/>
          </a:stretch>
        </p:blipFill>
        <p:spPr>
          <a:xfrm>
            <a:off x="5120000" y="0"/>
            <a:ext cx="2322777" cy="862954"/>
          </a:xfrm>
          <a:custGeom>
            <a:avLst/>
            <a:gdLst>
              <a:gd name="connsiteX0" fmla="*/ 0 w 2322777"/>
              <a:gd name="connsiteY0" fmla="*/ 0 h 862954"/>
              <a:gd name="connsiteX1" fmla="*/ 2322777 w 2322777"/>
              <a:gd name="connsiteY1" fmla="*/ 0 h 862954"/>
              <a:gd name="connsiteX2" fmla="*/ 2322777 w 2322777"/>
              <a:gd name="connsiteY2" fmla="*/ 862954 h 862954"/>
              <a:gd name="connsiteX3" fmla="*/ 0 w 2322777"/>
              <a:gd name="connsiteY3" fmla="*/ 862954 h 862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2777" h="862954">
                <a:moveTo>
                  <a:pt x="0" y="0"/>
                </a:moveTo>
                <a:lnTo>
                  <a:pt x="2322777" y="0"/>
                </a:lnTo>
                <a:lnTo>
                  <a:pt x="2322777" y="862954"/>
                </a:lnTo>
                <a:lnTo>
                  <a:pt x="0" y="862954"/>
                </a:lnTo>
                <a:close/>
              </a:path>
            </a:pathLst>
          </a:custGeom>
        </p:spPr>
      </p:pic>
      <p:sp>
        <p:nvSpPr>
          <p:cNvPr id="14" name="矩形 1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AD4C7-00E1-484E-ADC6-80BED9BCD7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093F-DDD8-4FA1-B0B2-6BD78FD0B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AD4C7-00E1-484E-ADC6-80BED9BCD7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093F-DDD8-4FA1-B0B2-6BD78FD0B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AD4C7-00E1-484E-ADC6-80BED9BCD7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093F-DDD8-4FA1-B0B2-6BD78FD0B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AD4C7-00E1-484E-ADC6-80BED9BCD7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093F-DDD8-4FA1-B0B2-6BD78FD0B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AD4C7-00E1-484E-ADC6-80BED9BCD7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093F-DDD8-4FA1-B0B2-6BD78FD0B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_bg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0617200" y="6100604"/>
            <a:ext cx="330944" cy="374226"/>
          </a:xfrm>
          <a:prstGeom prst="rect">
            <a:avLst/>
          </a:prstGeom>
        </p:spPr>
        <p:txBody>
          <a:bodyPr anchor="t"/>
          <a:lstStyle>
            <a:lvl1pPr algn="l">
              <a:defRPr sz="1800"/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2491702" y="2599029"/>
            <a:ext cx="1524375" cy="1768276"/>
          </a:xfrm>
          <a:custGeom>
            <a:avLst/>
            <a:gdLst>
              <a:gd name="connsiteX0" fmla="*/ 762187 w 1524375"/>
              <a:gd name="connsiteY0" fmla="*/ 0 h 1768276"/>
              <a:gd name="connsiteX1" fmla="*/ 1524375 w 1524375"/>
              <a:gd name="connsiteY1" fmla="*/ 381094 h 1768276"/>
              <a:gd name="connsiteX2" fmla="*/ 1524375 w 1524375"/>
              <a:gd name="connsiteY2" fmla="*/ 1387182 h 1768276"/>
              <a:gd name="connsiteX3" fmla="*/ 762187 w 1524375"/>
              <a:gd name="connsiteY3" fmla="*/ 1768276 h 1768276"/>
              <a:gd name="connsiteX4" fmla="*/ 0 w 1524375"/>
              <a:gd name="connsiteY4" fmla="*/ 1387182 h 1768276"/>
              <a:gd name="connsiteX5" fmla="*/ 0 w 1524375"/>
              <a:gd name="connsiteY5" fmla="*/ 381094 h 1768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4375" h="1768276">
                <a:moveTo>
                  <a:pt x="762187" y="0"/>
                </a:moveTo>
                <a:lnTo>
                  <a:pt x="1524375" y="381094"/>
                </a:lnTo>
                <a:lnTo>
                  <a:pt x="1524375" y="1387182"/>
                </a:lnTo>
                <a:lnTo>
                  <a:pt x="762187" y="1768276"/>
                </a:lnTo>
                <a:lnTo>
                  <a:pt x="0" y="1387182"/>
                </a:lnTo>
                <a:lnTo>
                  <a:pt x="0" y="3810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5333813" y="2599029"/>
            <a:ext cx="1524375" cy="1768276"/>
          </a:xfrm>
          <a:custGeom>
            <a:avLst/>
            <a:gdLst>
              <a:gd name="connsiteX0" fmla="*/ 762187 w 1524375"/>
              <a:gd name="connsiteY0" fmla="*/ 0 h 1768276"/>
              <a:gd name="connsiteX1" fmla="*/ 1524375 w 1524375"/>
              <a:gd name="connsiteY1" fmla="*/ 381094 h 1768276"/>
              <a:gd name="connsiteX2" fmla="*/ 1524375 w 1524375"/>
              <a:gd name="connsiteY2" fmla="*/ 1387182 h 1768276"/>
              <a:gd name="connsiteX3" fmla="*/ 762187 w 1524375"/>
              <a:gd name="connsiteY3" fmla="*/ 1768276 h 1768276"/>
              <a:gd name="connsiteX4" fmla="*/ 0 w 1524375"/>
              <a:gd name="connsiteY4" fmla="*/ 1387182 h 1768276"/>
              <a:gd name="connsiteX5" fmla="*/ 0 w 1524375"/>
              <a:gd name="connsiteY5" fmla="*/ 381094 h 1768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4375" h="1768276">
                <a:moveTo>
                  <a:pt x="762187" y="0"/>
                </a:moveTo>
                <a:lnTo>
                  <a:pt x="1524375" y="381094"/>
                </a:lnTo>
                <a:lnTo>
                  <a:pt x="1524375" y="1387182"/>
                </a:lnTo>
                <a:lnTo>
                  <a:pt x="762187" y="1768276"/>
                </a:lnTo>
                <a:lnTo>
                  <a:pt x="0" y="1387182"/>
                </a:lnTo>
                <a:lnTo>
                  <a:pt x="0" y="3810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175922" y="2599029"/>
            <a:ext cx="1524374" cy="1768276"/>
          </a:xfrm>
          <a:custGeom>
            <a:avLst/>
            <a:gdLst>
              <a:gd name="connsiteX0" fmla="*/ 762186 w 1524374"/>
              <a:gd name="connsiteY0" fmla="*/ 0 h 1768276"/>
              <a:gd name="connsiteX1" fmla="*/ 1524374 w 1524374"/>
              <a:gd name="connsiteY1" fmla="*/ 381094 h 1768276"/>
              <a:gd name="connsiteX2" fmla="*/ 1524374 w 1524374"/>
              <a:gd name="connsiteY2" fmla="*/ 1387182 h 1768276"/>
              <a:gd name="connsiteX3" fmla="*/ 762186 w 1524374"/>
              <a:gd name="connsiteY3" fmla="*/ 1768276 h 1768276"/>
              <a:gd name="connsiteX4" fmla="*/ 0 w 1524374"/>
              <a:gd name="connsiteY4" fmla="*/ 1387182 h 1768276"/>
              <a:gd name="connsiteX5" fmla="*/ 0 w 1524374"/>
              <a:gd name="connsiteY5" fmla="*/ 381094 h 1768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4374" h="1768276">
                <a:moveTo>
                  <a:pt x="762186" y="0"/>
                </a:moveTo>
                <a:lnTo>
                  <a:pt x="1524374" y="381094"/>
                </a:lnTo>
                <a:lnTo>
                  <a:pt x="1524374" y="1387182"/>
                </a:lnTo>
                <a:lnTo>
                  <a:pt x="762186" y="1768276"/>
                </a:lnTo>
                <a:lnTo>
                  <a:pt x="0" y="1387182"/>
                </a:lnTo>
                <a:lnTo>
                  <a:pt x="0" y="3810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7.pn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AD4C7-00E1-484E-ADC6-80BED9BCD7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B093F-DDD8-4FA1-B0B2-6BD78FD0BB3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225" y="6194170"/>
            <a:ext cx="2438405" cy="59740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1.jpe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1.xml"/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6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image" Target="../media/image32.png"/><Relationship Id="rId4" Type="http://schemas.openxmlformats.org/officeDocument/2006/relationships/tags" Target="../tags/tag4.xml"/><Relationship Id="rId3" Type="http://schemas.openxmlformats.org/officeDocument/2006/relationships/image" Target="../media/image31.png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image" Target="../media/image36.jpeg"/><Relationship Id="rId7" Type="http://schemas.openxmlformats.org/officeDocument/2006/relationships/tags" Target="../tags/tag10.xml"/><Relationship Id="rId6" Type="http://schemas.openxmlformats.org/officeDocument/2006/relationships/image" Target="../media/image35.jpeg"/><Relationship Id="rId5" Type="http://schemas.openxmlformats.org/officeDocument/2006/relationships/tags" Target="../tags/tag9.xml"/><Relationship Id="rId4" Type="http://schemas.openxmlformats.org/officeDocument/2006/relationships/image" Target="../media/image34.jpeg"/><Relationship Id="rId3" Type="http://schemas.openxmlformats.org/officeDocument/2006/relationships/tags" Target="../tags/tag8.xml"/><Relationship Id="rId2" Type="http://schemas.openxmlformats.org/officeDocument/2006/relationships/image" Target="../media/image33.jpeg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1.xml"/><Relationship Id="rId8" Type="http://schemas.openxmlformats.org/officeDocument/2006/relationships/slideLayout" Target="../slideLayouts/slideLayout6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image" Target="../media/image40.png"/><Relationship Id="rId4" Type="http://schemas.openxmlformats.org/officeDocument/2006/relationships/tags" Target="../tags/tag14.xml"/><Relationship Id="rId3" Type="http://schemas.openxmlformats.org/officeDocument/2006/relationships/image" Target="../media/image39.png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2.jpeg"/><Relationship Id="rId1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5.jpeg"/><Relationship Id="rId2" Type="http://schemas.openxmlformats.org/officeDocument/2006/relationships/image" Target="../media/image17.png"/><Relationship Id="rId1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1.jpeg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1.jpeg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5.png"/></Relationships>
</file>

<file path=ppt/slides/_rels/slide5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5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1.png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slides/_rels/slide6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5.png"/><Relationship Id="rId1" Type="http://schemas.openxmlformats.org/officeDocument/2006/relationships/image" Target="../media/image64.png"/></Relationships>
</file>

<file path=ppt/slides/_rels/slide6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7.png"/><Relationship Id="rId1" Type="http://schemas.openxmlformats.org/officeDocument/2006/relationships/image" Target="../media/image66.png"/></Relationships>
</file>

<file path=ppt/slides/_rels/slide6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6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70.jpeg"/><Relationship Id="rId1" Type="http://schemas.openxmlformats.org/officeDocument/2006/relationships/image" Target="../media/image66.png"/></Relationships>
</file>

<file path=ppt/slides/_rels/slide6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73.png"/></Relationships>
</file>

<file path=ppt/slides/_rels/slide6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75.jpeg"/><Relationship Id="rId1" Type="http://schemas.openxmlformats.org/officeDocument/2006/relationships/image" Target="../media/image74.png"/></Relationships>
</file>

<file path=ppt/slides/_rels/slide7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77.png"/><Relationship Id="rId1" Type="http://schemas.openxmlformats.org/officeDocument/2006/relationships/image" Target="../media/image76.png"/></Relationships>
</file>

<file path=ppt/slides/_rels/slide7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9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78.jpeg"/><Relationship Id="rId1" Type="http://schemas.openxmlformats.org/officeDocument/2006/relationships/image" Target="../media/image74.png"/></Relationships>
</file>

<file path=ppt/slides/_rels/slide7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80.png"/><Relationship Id="rId1" Type="http://schemas.openxmlformats.org/officeDocument/2006/relationships/image" Target="../media/image7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3.png"/></Relationships>
</file>

<file path=ppt/slides/_rels/slide7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4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86.png"/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image" Target="../media/image9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188"/>
            <a:ext cx="12192000" cy="6857624"/>
          </a:xfrm>
          <a:prstGeom prst="rect">
            <a:avLst/>
          </a:prstGeom>
          <a:blipFill dpi="0" rotWithShape="1">
            <a:blip r:embed="rId1"/>
            <a:srcRect/>
            <a:stretch>
              <a:fillRect t="-30643" b="-4637"/>
            </a:stretch>
          </a:blipFill>
          <a:ln w="0">
            <a:noFill/>
            <a:prstDash val="solid"/>
            <a:miter lim="800000"/>
          </a:ln>
        </p:spPr>
        <p:txBody>
          <a:bodyPr vert="horz" wrap="square" lIns="121913" tIns="60956" rIns="121913" bIns="60956" numCol="1" anchor="t" anchorCtr="0" compatLnSpc="1"/>
          <a:lstStyle/>
          <a:p>
            <a:endParaRPr lang="zh-CN" altLang="en-US" sz="1705" dirty="0">
              <a:latin typeface="印品黑体" panose="00000500000000000000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7377" y="1463039"/>
            <a:ext cx="12192000" cy="3619099"/>
          </a:xfrm>
          <a:prstGeom prst="rect">
            <a:avLst/>
          </a:prstGeom>
          <a:solidFill>
            <a:srgbClr val="002060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5" dirty="0">
              <a:latin typeface="印品黑体" panose="00000500000000000000" pitchFamily="2" charset="-122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0" y="2158437"/>
            <a:ext cx="12192000" cy="256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8000" b="1" dirty="0" smtClean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/>
                <a:cs typeface="Arial" panose="020B0604020202020204" pitchFamily="34" charset="0"/>
              </a:rPr>
              <a:t>管家婆物联通</a:t>
            </a:r>
            <a:endParaRPr lang="en-US" altLang="zh-CN" sz="8000" b="1" dirty="0" smtClean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n-US" altLang="zh-CN" sz="7200" b="1" dirty="0" smtClean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/>
                <a:cs typeface="Arial" panose="020B0604020202020204" pitchFamily="34" charset="0"/>
              </a:rPr>
              <a:t>TMS</a:t>
            </a:r>
            <a:r>
              <a:rPr lang="zh-CN" altLang="en-US" sz="5400" b="1" dirty="0" smtClean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/>
                <a:cs typeface="Arial" panose="020B0604020202020204" pitchFamily="34" charset="0"/>
              </a:rPr>
              <a:t>配送解决方案</a:t>
            </a:r>
            <a:endParaRPr lang="en-US" altLang="zh-CN" sz="5400" b="1" dirty="0" smtClean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/>
              <a:cs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30" y="331891"/>
            <a:ext cx="2156518" cy="211868"/>
          </a:xfrm>
          <a:prstGeom prst="rect">
            <a:avLst/>
          </a:prstGeom>
        </p:spPr>
      </p:pic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0" y="3600979"/>
            <a:ext cx="12192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endParaRPr lang="zh-CN" altLang="en-US" sz="60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 tmFilter="0,0; .5, 1; 1, 1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3" dur="500" tmFilter="0, 0; .2, .5; .8, .5; 1, 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4" dur="250" autoRev="1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6" presetID="41" presetClass="entr" presetSubtype="0" fill="hold" grpId="0" nodeType="after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6"/>
                                        </p:cond>
                                      </p:end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 tmFilter="0,0; .5, 1; 1, 1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4" presetID="26" presetClass="emph" presetSubtype="0" fill="hold" grpId="1" nodeType="after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4"/>
                                        </p:cond>
                                      </p:end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5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6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" grpId="0" animBg="1"/>
          <p:bldP spid="12" grpId="0"/>
          <p:bldP spid="12" grpId="1"/>
          <p:bldP spid="7" grpId="0"/>
          <p:bldP spid="7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 tmFilter="0,0; .5, 1; 1, 1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3" dur="500" tmFilter="0, 0; .2, .5; .8, .5; 1, 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4" dur="250" autoRev="1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6" presetID="41" presetClass="entr" presetSubtype="0" fill="hold" grpId="0" nodeType="after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6"/>
                                        </p:cond>
                                      </p:end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 tmFilter="0,0; .5, 1; 1, 1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4" presetID="26" presetClass="emph" presetSubtype="0" fill="hold" grpId="1" nodeType="after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4"/>
                                        </p:cond>
                                      </p:end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5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6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" grpId="0" animBg="1"/>
          <p:bldP spid="12" grpId="0"/>
          <p:bldP spid="12" grpId="1"/>
          <p:bldP spid="7" grpId="0"/>
          <p:bldP spid="7" grpId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1716725" y="2492330"/>
            <a:ext cx="1709886" cy="1709885"/>
            <a:chOff x="1413324" y="1664562"/>
            <a:chExt cx="1381545" cy="1381544"/>
          </a:xfrm>
        </p:grpSpPr>
        <p:sp>
          <p:nvSpPr>
            <p:cNvPr id="2" name="椭圆 1"/>
            <p:cNvSpPr/>
            <p:nvPr/>
          </p:nvSpPr>
          <p:spPr>
            <a:xfrm>
              <a:off x="1413324" y="1664562"/>
              <a:ext cx="1381545" cy="1381544"/>
            </a:xfrm>
            <a:prstGeom prst="ellipse">
              <a:avLst/>
            </a:prstGeom>
            <a:gradFill flip="none" rotWithShape="1">
              <a:gsLst>
                <a:gs pos="65000">
                  <a:srgbClr val="01E2BC">
                    <a:alpha val="0"/>
                  </a:srgbClr>
                </a:gs>
                <a:gs pos="100000">
                  <a:srgbClr val="01E2B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latin typeface="+mn-ea"/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1516201" y="1767441"/>
              <a:ext cx="1175791" cy="1175790"/>
            </a:xfrm>
            <a:prstGeom prst="ellipse">
              <a:avLst/>
            </a:prstGeom>
            <a:noFill/>
            <a:ln>
              <a:solidFill>
                <a:srgbClr val="2A9995"/>
              </a:solidFill>
            </a:ln>
            <a:effectLst>
              <a:glow rad="38100">
                <a:srgbClr val="01E2BC">
                  <a:alpha val="1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latin typeface="+mn-ea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1600082" y="1814734"/>
              <a:ext cx="1008029" cy="1081197"/>
              <a:chOff x="4981968" y="4909761"/>
              <a:chExt cx="561350" cy="602097"/>
            </a:xfrm>
            <a:solidFill>
              <a:schemeClr val="bg1"/>
            </a:solidFill>
            <a:effectLst>
              <a:glow rad="50800">
                <a:schemeClr val="bg1">
                  <a:alpha val="10000"/>
                </a:schemeClr>
              </a:glow>
            </a:effectLst>
          </p:grpSpPr>
          <p:sp>
            <p:nvSpPr>
              <p:cNvPr id="57" name="任意多边形 56"/>
              <p:cNvSpPr/>
              <p:nvPr/>
            </p:nvSpPr>
            <p:spPr>
              <a:xfrm>
                <a:off x="4981968" y="4909761"/>
                <a:ext cx="561350" cy="194436"/>
              </a:xfrm>
              <a:custGeom>
                <a:avLst/>
                <a:gdLst>
                  <a:gd name="connsiteX0" fmla="*/ 280675 w 561350"/>
                  <a:gd name="connsiteY0" fmla="*/ 0 h 194436"/>
                  <a:gd name="connsiteX1" fmla="*/ 558070 w 561350"/>
                  <a:gd name="connsiteY1" fmla="*/ 183869 h 194436"/>
                  <a:gd name="connsiteX2" fmla="*/ 561350 w 561350"/>
                  <a:gd name="connsiteY2" fmla="*/ 194436 h 194436"/>
                  <a:gd name="connsiteX3" fmla="*/ 528660 w 561350"/>
                  <a:gd name="connsiteY3" fmla="*/ 194436 h 194436"/>
                  <a:gd name="connsiteX4" fmla="*/ 504584 w 561350"/>
                  <a:gd name="connsiteY4" fmla="*/ 150079 h 194436"/>
                  <a:gd name="connsiteX5" fmla="*/ 280675 w 561350"/>
                  <a:gd name="connsiteY5" fmla="*/ 31028 h 194436"/>
                  <a:gd name="connsiteX6" fmla="*/ 56766 w 561350"/>
                  <a:gd name="connsiteY6" fmla="*/ 150079 h 194436"/>
                  <a:gd name="connsiteX7" fmla="*/ 32690 w 561350"/>
                  <a:gd name="connsiteY7" fmla="*/ 194436 h 194436"/>
                  <a:gd name="connsiteX8" fmla="*/ 0 w 561350"/>
                  <a:gd name="connsiteY8" fmla="*/ 194436 h 194436"/>
                  <a:gd name="connsiteX9" fmla="*/ 3280 w 561350"/>
                  <a:gd name="connsiteY9" fmla="*/ 183869 h 194436"/>
                  <a:gd name="connsiteX10" fmla="*/ 280675 w 561350"/>
                  <a:gd name="connsiteY10" fmla="*/ 0 h 194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1350" h="194436">
                    <a:moveTo>
                      <a:pt x="280675" y="0"/>
                    </a:moveTo>
                    <a:cubicBezTo>
                      <a:pt x="405375" y="0"/>
                      <a:pt x="512368" y="75817"/>
                      <a:pt x="558070" y="183869"/>
                    </a:cubicBezTo>
                    <a:lnTo>
                      <a:pt x="561350" y="194436"/>
                    </a:lnTo>
                    <a:lnTo>
                      <a:pt x="528660" y="194436"/>
                    </a:lnTo>
                    <a:lnTo>
                      <a:pt x="504584" y="150079"/>
                    </a:lnTo>
                    <a:cubicBezTo>
                      <a:pt x="456059" y="78252"/>
                      <a:pt x="373882" y="31028"/>
                      <a:pt x="280675" y="31028"/>
                    </a:cubicBezTo>
                    <a:cubicBezTo>
                      <a:pt x="187468" y="31028"/>
                      <a:pt x="105292" y="78252"/>
                      <a:pt x="56766" y="150079"/>
                    </a:cubicBezTo>
                    <a:lnTo>
                      <a:pt x="32690" y="194436"/>
                    </a:lnTo>
                    <a:lnTo>
                      <a:pt x="0" y="194436"/>
                    </a:lnTo>
                    <a:lnTo>
                      <a:pt x="3280" y="183869"/>
                    </a:lnTo>
                    <a:cubicBezTo>
                      <a:pt x="48983" y="75817"/>
                      <a:pt x="155975" y="0"/>
                      <a:pt x="2806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latin typeface="+mn-ea"/>
                </a:endParaRPr>
              </a:p>
            </p:txBody>
          </p:sp>
          <p:sp>
            <p:nvSpPr>
              <p:cNvPr id="58" name="任意多边形 57"/>
              <p:cNvSpPr/>
              <p:nvPr/>
            </p:nvSpPr>
            <p:spPr>
              <a:xfrm>
                <a:off x="5028091" y="5397417"/>
                <a:ext cx="132191" cy="92909"/>
              </a:xfrm>
              <a:custGeom>
                <a:avLst/>
                <a:gdLst>
                  <a:gd name="connsiteX0" fmla="*/ 0 w 132191"/>
                  <a:gd name="connsiteY0" fmla="*/ 0 h 92909"/>
                  <a:gd name="connsiteX1" fmla="*/ 40042 w 132191"/>
                  <a:gd name="connsiteY1" fmla="*/ 0 h 92909"/>
                  <a:gd name="connsiteX2" fmla="*/ 43618 w 132191"/>
                  <a:gd name="connsiteY2" fmla="*/ 4334 h 92909"/>
                  <a:gd name="connsiteX3" fmla="*/ 129449 w 132191"/>
                  <a:gd name="connsiteY3" fmla="*/ 62202 h 92909"/>
                  <a:gd name="connsiteX4" fmla="*/ 132191 w 132191"/>
                  <a:gd name="connsiteY4" fmla="*/ 63053 h 92909"/>
                  <a:gd name="connsiteX5" fmla="*/ 124191 w 132191"/>
                  <a:gd name="connsiteY5" fmla="*/ 92909 h 92909"/>
                  <a:gd name="connsiteX6" fmla="*/ 117372 w 132191"/>
                  <a:gd name="connsiteY6" fmla="*/ 90792 h 92909"/>
                  <a:gd name="connsiteX7" fmla="*/ 21678 w 132191"/>
                  <a:gd name="connsiteY7" fmla="*/ 26274 h 92909"/>
                  <a:gd name="connsiteX8" fmla="*/ 0 w 132191"/>
                  <a:gd name="connsiteY8" fmla="*/ 0 h 92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2191" h="92909">
                    <a:moveTo>
                      <a:pt x="0" y="0"/>
                    </a:moveTo>
                    <a:lnTo>
                      <a:pt x="40042" y="0"/>
                    </a:lnTo>
                    <a:lnTo>
                      <a:pt x="43618" y="4334"/>
                    </a:lnTo>
                    <a:cubicBezTo>
                      <a:pt x="68051" y="28767"/>
                      <a:pt x="97144" y="48539"/>
                      <a:pt x="129449" y="62202"/>
                    </a:cubicBezTo>
                    <a:lnTo>
                      <a:pt x="132191" y="63053"/>
                    </a:lnTo>
                    <a:lnTo>
                      <a:pt x="124191" y="92909"/>
                    </a:lnTo>
                    <a:lnTo>
                      <a:pt x="117372" y="90792"/>
                    </a:lnTo>
                    <a:cubicBezTo>
                      <a:pt x="81354" y="75558"/>
                      <a:pt x="48918" y="53514"/>
                      <a:pt x="21678" y="26274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latin typeface="+mn-ea"/>
                </a:endParaRPr>
              </a:p>
            </p:txBody>
          </p:sp>
          <p:sp>
            <p:nvSpPr>
              <p:cNvPr id="59" name="任意多边形 58"/>
              <p:cNvSpPr/>
              <p:nvPr/>
            </p:nvSpPr>
            <p:spPr>
              <a:xfrm>
                <a:off x="5195981" y="5397408"/>
                <a:ext cx="301221" cy="114450"/>
              </a:xfrm>
              <a:custGeom>
                <a:avLst/>
                <a:gdLst>
                  <a:gd name="connsiteX0" fmla="*/ 261179 w 301221"/>
                  <a:gd name="connsiteY0" fmla="*/ 0 h 114450"/>
                  <a:gd name="connsiteX1" fmla="*/ 301221 w 301221"/>
                  <a:gd name="connsiteY1" fmla="*/ 0 h 114450"/>
                  <a:gd name="connsiteX2" fmla="*/ 279543 w 301221"/>
                  <a:gd name="connsiteY2" fmla="*/ 26274 h 114450"/>
                  <a:gd name="connsiteX3" fmla="*/ 66666 w 301221"/>
                  <a:gd name="connsiteY3" fmla="*/ 114450 h 114450"/>
                  <a:gd name="connsiteX4" fmla="*/ 5993 w 301221"/>
                  <a:gd name="connsiteY4" fmla="*/ 108334 h 114450"/>
                  <a:gd name="connsiteX5" fmla="*/ 0 w 301221"/>
                  <a:gd name="connsiteY5" fmla="*/ 106474 h 114450"/>
                  <a:gd name="connsiteX6" fmla="*/ 8000 w 301221"/>
                  <a:gd name="connsiteY6" fmla="*/ 76618 h 114450"/>
                  <a:gd name="connsiteX7" fmla="*/ 12247 w 301221"/>
                  <a:gd name="connsiteY7" fmla="*/ 77936 h 114450"/>
                  <a:gd name="connsiteX8" fmla="*/ 66666 w 301221"/>
                  <a:gd name="connsiteY8" fmla="*/ 83422 h 114450"/>
                  <a:gd name="connsiteX9" fmla="*/ 257603 w 301221"/>
                  <a:gd name="connsiteY9" fmla="*/ 4334 h 114450"/>
                  <a:gd name="connsiteX10" fmla="*/ 261179 w 301221"/>
                  <a:gd name="connsiteY10" fmla="*/ 0 h 1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1221" h="114450">
                    <a:moveTo>
                      <a:pt x="261179" y="0"/>
                    </a:moveTo>
                    <a:lnTo>
                      <a:pt x="301221" y="0"/>
                    </a:lnTo>
                    <a:lnTo>
                      <a:pt x="279543" y="26274"/>
                    </a:lnTo>
                    <a:cubicBezTo>
                      <a:pt x="225063" y="80754"/>
                      <a:pt x="149800" y="114450"/>
                      <a:pt x="66666" y="114450"/>
                    </a:cubicBezTo>
                    <a:cubicBezTo>
                      <a:pt x="45883" y="114450"/>
                      <a:pt x="25592" y="112344"/>
                      <a:pt x="5993" y="108334"/>
                    </a:cubicBezTo>
                    <a:lnTo>
                      <a:pt x="0" y="106474"/>
                    </a:lnTo>
                    <a:lnTo>
                      <a:pt x="8000" y="76618"/>
                    </a:lnTo>
                    <a:lnTo>
                      <a:pt x="12247" y="77936"/>
                    </a:lnTo>
                    <a:cubicBezTo>
                      <a:pt x="29825" y="81533"/>
                      <a:pt x="48025" y="83422"/>
                      <a:pt x="66666" y="83422"/>
                    </a:cubicBezTo>
                    <a:cubicBezTo>
                      <a:pt x="141232" y="83422"/>
                      <a:pt x="208738" y="53199"/>
                      <a:pt x="257603" y="4334"/>
                    </a:cubicBezTo>
                    <a:lnTo>
                      <a:pt x="26117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latin typeface="+mn-ea"/>
                </a:endParaRPr>
              </a:p>
            </p:txBody>
          </p:sp>
        </p:grpSp>
        <p:sp>
          <p:nvSpPr>
            <p:cNvPr id="60" name="文本框 59"/>
            <p:cNvSpPr txBox="1"/>
            <p:nvPr/>
          </p:nvSpPr>
          <p:spPr>
            <a:xfrm>
              <a:off x="1754599" y="2018538"/>
              <a:ext cx="763123" cy="6714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01</a:t>
              </a:r>
              <a:endParaRPr lang="zh-CN" altLang="en-US" sz="4800" b="1" dirty="0">
                <a:solidFill>
                  <a:srgbClr val="01E2BC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2" name="Rectangle 3"/>
          <p:cNvSpPr txBox="1">
            <a:spLocks noChangeArrowheads="1"/>
          </p:cNvSpPr>
          <p:nvPr/>
        </p:nvSpPr>
        <p:spPr bwMode="auto">
          <a:xfrm>
            <a:off x="3721667" y="2894258"/>
            <a:ext cx="5915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>
              <a:buFont typeface="Wingdings" panose="05000000000000000000" pitchFamily="2" charset="2"/>
              <a:buChar char="Ø"/>
              <a:defRPr sz="240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经典综艺体简" panose="02010609000101010101" pitchFamily="49" charset="-122"/>
                <a:ea typeface="经典综艺体简" panose="02010609000101010101" pitchFamily="49" charset="-122"/>
                <a:cs typeface="经典综艺体简" panose="02010609000101010101" pitchFamily="49" charset="-122"/>
              </a:defRPr>
            </a:lvl1pPr>
          </a:lstStyle>
          <a:p>
            <a:pPr marL="0" indent="0" algn="dist">
              <a:buNone/>
            </a:pPr>
            <a:r>
              <a:rPr lang="zh-CN" altLang="en-US" sz="4800" dirty="0" smtClean="0">
                <a:latin typeface="+mn-ea"/>
                <a:ea typeface="+mn-ea"/>
              </a:rPr>
              <a:t>物联通</a:t>
            </a:r>
            <a:r>
              <a:rPr lang="en-US" altLang="zh-CN" sz="4800" dirty="0" smtClean="0">
                <a:latin typeface="+mn-ea"/>
                <a:ea typeface="+mn-ea"/>
              </a:rPr>
              <a:t>TMS</a:t>
            </a:r>
            <a:r>
              <a:rPr lang="zh-CN" altLang="en-US" sz="4800" dirty="0" smtClean="0">
                <a:latin typeface="+mn-ea"/>
                <a:ea typeface="+mn-ea"/>
              </a:rPr>
              <a:t>配送方案</a:t>
            </a:r>
            <a:endParaRPr lang="zh-CN" altLang="en-US" sz="4800" dirty="0">
              <a:latin typeface="+mn-ea"/>
              <a:ea typeface="+mn-ea"/>
            </a:endParaRPr>
          </a:p>
        </p:txBody>
      </p:sp>
      <p:cxnSp>
        <p:nvCxnSpPr>
          <p:cNvPr id="63" name="Straight Connector 4"/>
          <p:cNvCxnSpPr/>
          <p:nvPr/>
        </p:nvCxnSpPr>
        <p:spPr>
          <a:xfrm>
            <a:off x="3687613" y="3889167"/>
            <a:ext cx="625151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71" name="任意多边形 70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2" name="平行四边形 71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3" name="平行四边形 72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5" name="平行四边形 74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6" name="平行四边形 75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5" y="373005"/>
            <a:ext cx="2715004" cy="266737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49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24960" y="876460"/>
            <a:ext cx="2492990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</a:rPr>
              <a:t>核心价值点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7520" y="2470419"/>
            <a:ext cx="57358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1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，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配送业务    智能流转       </a:t>
            </a:r>
            <a:endParaRPr lang="en-US" altLang="zh-CN" sz="2000" dirty="0">
              <a:solidFill>
                <a:schemeClr val="bg1"/>
              </a:solidFill>
              <a:latin typeface="+mn-ea"/>
            </a:endParaRPr>
          </a:p>
          <a:p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    系统录单 、 配货排单、司机送达、拍照收款  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77520" y="3612823"/>
            <a:ext cx="59618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2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，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多模式  适用于不同场景</a:t>
            </a:r>
            <a:endParaRPr lang="en-US" altLang="zh-CN" sz="2800" dirty="0" smtClean="0">
              <a:solidFill>
                <a:schemeClr val="bg1"/>
              </a:solidFill>
              <a:latin typeface="+mn-ea"/>
            </a:endParaRPr>
          </a:p>
          <a:p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装车合单  、司机抢单 、 业务指派  、 固定周期     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817360" y="2470419"/>
            <a:ext cx="47852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3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，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数据即时反馈 </a:t>
            </a:r>
            <a:endParaRPr lang="en-US" altLang="zh-CN" sz="2800" dirty="0" smtClean="0">
              <a:solidFill>
                <a:schemeClr val="bg1"/>
              </a:solidFill>
              <a:latin typeface="+mn-ea"/>
            </a:endParaRPr>
          </a:p>
          <a:p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配送状态清晰  、 数据大屏全面展示       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17360" y="3612822"/>
            <a:ext cx="341311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4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，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配送司机绩效</a:t>
            </a:r>
            <a:endParaRPr lang="en-US" altLang="zh-CN" sz="2800" dirty="0" smtClean="0">
              <a:solidFill>
                <a:schemeClr val="bg1"/>
              </a:solidFill>
              <a:latin typeface="+mn-ea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 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人员绩效数据即时统计分析 </a:t>
            </a:r>
            <a:endParaRPr lang="en-US" altLang="zh-CN" sz="20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1716725" y="2492330"/>
            <a:ext cx="1709886" cy="1709885"/>
            <a:chOff x="1413324" y="1664562"/>
            <a:chExt cx="1381545" cy="1381544"/>
          </a:xfrm>
        </p:grpSpPr>
        <p:sp>
          <p:nvSpPr>
            <p:cNvPr id="2" name="椭圆 1"/>
            <p:cNvSpPr/>
            <p:nvPr/>
          </p:nvSpPr>
          <p:spPr>
            <a:xfrm>
              <a:off x="1413324" y="1664562"/>
              <a:ext cx="1381545" cy="1381544"/>
            </a:xfrm>
            <a:prstGeom prst="ellipse">
              <a:avLst/>
            </a:prstGeom>
            <a:gradFill flip="none" rotWithShape="1">
              <a:gsLst>
                <a:gs pos="65000">
                  <a:srgbClr val="01E2BC">
                    <a:alpha val="0"/>
                  </a:srgbClr>
                </a:gs>
                <a:gs pos="100000">
                  <a:srgbClr val="01E2B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latin typeface="+mn-ea"/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1516201" y="1767441"/>
              <a:ext cx="1175791" cy="1175790"/>
            </a:xfrm>
            <a:prstGeom prst="ellipse">
              <a:avLst/>
            </a:prstGeom>
            <a:noFill/>
            <a:ln>
              <a:solidFill>
                <a:srgbClr val="2A9995"/>
              </a:solidFill>
            </a:ln>
            <a:effectLst>
              <a:glow rad="38100">
                <a:srgbClr val="01E2BC">
                  <a:alpha val="1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latin typeface="+mn-ea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1600082" y="1814734"/>
              <a:ext cx="1008029" cy="1081197"/>
              <a:chOff x="4981968" y="4909761"/>
              <a:chExt cx="561350" cy="602097"/>
            </a:xfrm>
            <a:solidFill>
              <a:schemeClr val="bg1"/>
            </a:solidFill>
            <a:effectLst>
              <a:glow rad="50800">
                <a:schemeClr val="bg1">
                  <a:alpha val="10000"/>
                </a:schemeClr>
              </a:glow>
            </a:effectLst>
          </p:grpSpPr>
          <p:sp>
            <p:nvSpPr>
              <p:cNvPr id="57" name="任意多边形 56"/>
              <p:cNvSpPr/>
              <p:nvPr/>
            </p:nvSpPr>
            <p:spPr>
              <a:xfrm>
                <a:off x="4981968" y="4909761"/>
                <a:ext cx="561350" cy="194436"/>
              </a:xfrm>
              <a:custGeom>
                <a:avLst/>
                <a:gdLst>
                  <a:gd name="connsiteX0" fmla="*/ 280675 w 561350"/>
                  <a:gd name="connsiteY0" fmla="*/ 0 h 194436"/>
                  <a:gd name="connsiteX1" fmla="*/ 558070 w 561350"/>
                  <a:gd name="connsiteY1" fmla="*/ 183869 h 194436"/>
                  <a:gd name="connsiteX2" fmla="*/ 561350 w 561350"/>
                  <a:gd name="connsiteY2" fmla="*/ 194436 h 194436"/>
                  <a:gd name="connsiteX3" fmla="*/ 528660 w 561350"/>
                  <a:gd name="connsiteY3" fmla="*/ 194436 h 194436"/>
                  <a:gd name="connsiteX4" fmla="*/ 504584 w 561350"/>
                  <a:gd name="connsiteY4" fmla="*/ 150079 h 194436"/>
                  <a:gd name="connsiteX5" fmla="*/ 280675 w 561350"/>
                  <a:gd name="connsiteY5" fmla="*/ 31028 h 194436"/>
                  <a:gd name="connsiteX6" fmla="*/ 56766 w 561350"/>
                  <a:gd name="connsiteY6" fmla="*/ 150079 h 194436"/>
                  <a:gd name="connsiteX7" fmla="*/ 32690 w 561350"/>
                  <a:gd name="connsiteY7" fmla="*/ 194436 h 194436"/>
                  <a:gd name="connsiteX8" fmla="*/ 0 w 561350"/>
                  <a:gd name="connsiteY8" fmla="*/ 194436 h 194436"/>
                  <a:gd name="connsiteX9" fmla="*/ 3280 w 561350"/>
                  <a:gd name="connsiteY9" fmla="*/ 183869 h 194436"/>
                  <a:gd name="connsiteX10" fmla="*/ 280675 w 561350"/>
                  <a:gd name="connsiteY10" fmla="*/ 0 h 194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1350" h="194436">
                    <a:moveTo>
                      <a:pt x="280675" y="0"/>
                    </a:moveTo>
                    <a:cubicBezTo>
                      <a:pt x="405375" y="0"/>
                      <a:pt x="512368" y="75817"/>
                      <a:pt x="558070" y="183869"/>
                    </a:cubicBezTo>
                    <a:lnTo>
                      <a:pt x="561350" y="194436"/>
                    </a:lnTo>
                    <a:lnTo>
                      <a:pt x="528660" y="194436"/>
                    </a:lnTo>
                    <a:lnTo>
                      <a:pt x="504584" y="150079"/>
                    </a:lnTo>
                    <a:cubicBezTo>
                      <a:pt x="456059" y="78252"/>
                      <a:pt x="373882" y="31028"/>
                      <a:pt x="280675" y="31028"/>
                    </a:cubicBezTo>
                    <a:cubicBezTo>
                      <a:pt x="187468" y="31028"/>
                      <a:pt x="105292" y="78252"/>
                      <a:pt x="56766" y="150079"/>
                    </a:cubicBezTo>
                    <a:lnTo>
                      <a:pt x="32690" y="194436"/>
                    </a:lnTo>
                    <a:lnTo>
                      <a:pt x="0" y="194436"/>
                    </a:lnTo>
                    <a:lnTo>
                      <a:pt x="3280" y="183869"/>
                    </a:lnTo>
                    <a:cubicBezTo>
                      <a:pt x="48983" y="75817"/>
                      <a:pt x="155975" y="0"/>
                      <a:pt x="2806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latin typeface="+mn-ea"/>
                </a:endParaRPr>
              </a:p>
            </p:txBody>
          </p:sp>
          <p:sp>
            <p:nvSpPr>
              <p:cNvPr id="58" name="任意多边形 57"/>
              <p:cNvSpPr/>
              <p:nvPr/>
            </p:nvSpPr>
            <p:spPr>
              <a:xfrm>
                <a:off x="5028091" y="5397417"/>
                <a:ext cx="132191" cy="92909"/>
              </a:xfrm>
              <a:custGeom>
                <a:avLst/>
                <a:gdLst>
                  <a:gd name="connsiteX0" fmla="*/ 0 w 132191"/>
                  <a:gd name="connsiteY0" fmla="*/ 0 h 92909"/>
                  <a:gd name="connsiteX1" fmla="*/ 40042 w 132191"/>
                  <a:gd name="connsiteY1" fmla="*/ 0 h 92909"/>
                  <a:gd name="connsiteX2" fmla="*/ 43618 w 132191"/>
                  <a:gd name="connsiteY2" fmla="*/ 4334 h 92909"/>
                  <a:gd name="connsiteX3" fmla="*/ 129449 w 132191"/>
                  <a:gd name="connsiteY3" fmla="*/ 62202 h 92909"/>
                  <a:gd name="connsiteX4" fmla="*/ 132191 w 132191"/>
                  <a:gd name="connsiteY4" fmla="*/ 63053 h 92909"/>
                  <a:gd name="connsiteX5" fmla="*/ 124191 w 132191"/>
                  <a:gd name="connsiteY5" fmla="*/ 92909 h 92909"/>
                  <a:gd name="connsiteX6" fmla="*/ 117372 w 132191"/>
                  <a:gd name="connsiteY6" fmla="*/ 90792 h 92909"/>
                  <a:gd name="connsiteX7" fmla="*/ 21678 w 132191"/>
                  <a:gd name="connsiteY7" fmla="*/ 26274 h 92909"/>
                  <a:gd name="connsiteX8" fmla="*/ 0 w 132191"/>
                  <a:gd name="connsiteY8" fmla="*/ 0 h 92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2191" h="92909">
                    <a:moveTo>
                      <a:pt x="0" y="0"/>
                    </a:moveTo>
                    <a:lnTo>
                      <a:pt x="40042" y="0"/>
                    </a:lnTo>
                    <a:lnTo>
                      <a:pt x="43618" y="4334"/>
                    </a:lnTo>
                    <a:cubicBezTo>
                      <a:pt x="68051" y="28767"/>
                      <a:pt x="97144" y="48539"/>
                      <a:pt x="129449" y="62202"/>
                    </a:cubicBezTo>
                    <a:lnTo>
                      <a:pt x="132191" y="63053"/>
                    </a:lnTo>
                    <a:lnTo>
                      <a:pt x="124191" y="92909"/>
                    </a:lnTo>
                    <a:lnTo>
                      <a:pt x="117372" y="90792"/>
                    </a:lnTo>
                    <a:cubicBezTo>
                      <a:pt x="81354" y="75558"/>
                      <a:pt x="48918" y="53514"/>
                      <a:pt x="21678" y="26274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latin typeface="+mn-ea"/>
                </a:endParaRPr>
              </a:p>
            </p:txBody>
          </p:sp>
          <p:sp>
            <p:nvSpPr>
              <p:cNvPr id="59" name="任意多边形 58"/>
              <p:cNvSpPr/>
              <p:nvPr/>
            </p:nvSpPr>
            <p:spPr>
              <a:xfrm>
                <a:off x="5195981" y="5397408"/>
                <a:ext cx="301221" cy="114450"/>
              </a:xfrm>
              <a:custGeom>
                <a:avLst/>
                <a:gdLst>
                  <a:gd name="connsiteX0" fmla="*/ 261179 w 301221"/>
                  <a:gd name="connsiteY0" fmla="*/ 0 h 114450"/>
                  <a:gd name="connsiteX1" fmla="*/ 301221 w 301221"/>
                  <a:gd name="connsiteY1" fmla="*/ 0 h 114450"/>
                  <a:gd name="connsiteX2" fmla="*/ 279543 w 301221"/>
                  <a:gd name="connsiteY2" fmla="*/ 26274 h 114450"/>
                  <a:gd name="connsiteX3" fmla="*/ 66666 w 301221"/>
                  <a:gd name="connsiteY3" fmla="*/ 114450 h 114450"/>
                  <a:gd name="connsiteX4" fmla="*/ 5993 w 301221"/>
                  <a:gd name="connsiteY4" fmla="*/ 108334 h 114450"/>
                  <a:gd name="connsiteX5" fmla="*/ 0 w 301221"/>
                  <a:gd name="connsiteY5" fmla="*/ 106474 h 114450"/>
                  <a:gd name="connsiteX6" fmla="*/ 8000 w 301221"/>
                  <a:gd name="connsiteY6" fmla="*/ 76618 h 114450"/>
                  <a:gd name="connsiteX7" fmla="*/ 12247 w 301221"/>
                  <a:gd name="connsiteY7" fmla="*/ 77936 h 114450"/>
                  <a:gd name="connsiteX8" fmla="*/ 66666 w 301221"/>
                  <a:gd name="connsiteY8" fmla="*/ 83422 h 114450"/>
                  <a:gd name="connsiteX9" fmla="*/ 257603 w 301221"/>
                  <a:gd name="connsiteY9" fmla="*/ 4334 h 114450"/>
                  <a:gd name="connsiteX10" fmla="*/ 261179 w 301221"/>
                  <a:gd name="connsiteY10" fmla="*/ 0 h 1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1221" h="114450">
                    <a:moveTo>
                      <a:pt x="261179" y="0"/>
                    </a:moveTo>
                    <a:lnTo>
                      <a:pt x="301221" y="0"/>
                    </a:lnTo>
                    <a:lnTo>
                      <a:pt x="279543" y="26274"/>
                    </a:lnTo>
                    <a:cubicBezTo>
                      <a:pt x="225063" y="80754"/>
                      <a:pt x="149800" y="114450"/>
                      <a:pt x="66666" y="114450"/>
                    </a:cubicBezTo>
                    <a:cubicBezTo>
                      <a:pt x="45883" y="114450"/>
                      <a:pt x="25592" y="112344"/>
                      <a:pt x="5993" y="108334"/>
                    </a:cubicBezTo>
                    <a:lnTo>
                      <a:pt x="0" y="106474"/>
                    </a:lnTo>
                    <a:lnTo>
                      <a:pt x="8000" y="76618"/>
                    </a:lnTo>
                    <a:lnTo>
                      <a:pt x="12247" y="77936"/>
                    </a:lnTo>
                    <a:cubicBezTo>
                      <a:pt x="29825" y="81533"/>
                      <a:pt x="48025" y="83422"/>
                      <a:pt x="66666" y="83422"/>
                    </a:cubicBezTo>
                    <a:cubicBezTo>
                      <a:pt x="141232" y="83422"/>
                      <a:pt x="208738" y="53199"/>
                      <a:pt x="257603" y="4334"/>
                    </a:cubicBezTo>
                    <a:lnTo>
                      <a:pt x="26117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latin typeface="+mn-ea"/>
                </a:endParaRPr>
              </a:p>
            </p:txBody>
          </p:sp>
        </p:grpSp>
        <p:sp>
          <p:nvSpPr>
            <p:cNvPr id="60" name="文本框 59"/>
            <p:cNvSpPr txBox="1"/>
            <p:nvPr/>
          </p:nvSpPr>
          <p:spPr>
            <a:xfrm>
              <a:off x="1754599" y="2018538"/>
              <a:ext cx="763123" cy="6714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02</a:t>
              </a:r>
              <a:endParaRPr lang="zh-CN" altLang="en-US" sz="4800" b="1" dirty="0">
                <a:solidFill>
                  <a:srgbClr val="01E2BC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2" name="Rectangle 3"/>
          <p:cNvSpPr txBox="1">
            <a:spLocks noChangeArrowheads="1"/>
          </p:cNvSpPr>
          <p:nvPr/>
        </p:nvSpPr>
        <p:spPr bwMode="auto">
          <a:xfrm>
            <a:off x="4017852" y="2894258"/>
            <a:ext cx="5401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>
              <a:buFont typeface="Wingdings" panose="05000000000000000000" pitchFamily="2" charset="2"/>
              <a:buChar char="Ø"/>
              <a:defRPr sz="240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经典综艺体简" panose="02010609000101010101" pitchFamily="49" charset="-122"/>
                <a:ea typeface="经典综艺体简" panose="02010609000101010101" pitchFamily="49" charset="-122"/>
                <a:cs typeface="经典综艺体简" panose="02010609000101010101" pitchFamily="49" charset="-122"/>
              </a:defRPr>
            </a:lvl1pPr>
          </a:lstStyle>
          <a:p>
            <a:pPr marL="0" indent="0" algn="dist">
              <a:buNone/>
            </a:pPr>
            <a:r>
              <a:rPr lang="zh-CN" altLang="en-US" sz="4800" dirty="0" smtClean="0">
                <a:latin typeface="+mn-ea"/>
                <a:ea typeface="+mn-ea"/>
              </a:rPr>
              <a:t>单据配送方案</a:t>
            </a:r>
            <a:endParaRPr lang="zh-CN" altLang="en-US" sz="4800" dirty="0">
              <a:latin typeface="+mn-ea"/>
              <a:ea typeface="+mn-ea"/>
            </a:endParaRPr>
          </a:p>
        </p:txBody>
      </p:sp>
      <p:cxnSp>
        <p:nvCxnSpPr>
          <p:cNvPr id="63" name="Straight Connector 4"/>
          <p:cNvCxnSpPr/>
          <p:nvPr/>
        </p:nvCxnSpPr>
        <p:spPr>
          <a:xfrm>
            <a:off x="3687613" y="3889167"/>
            <a:ext cx="625151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71" name="任意多边形 70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2" name="平行四边形 71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3" name="平行四边形 72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5" name="平行四边形 74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6" name="平行四边形 75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5" y="373005"/>
            <a:ext cx="2715004" cy="266737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76" y="802431"/>
            <a:ext cx="11325724" cy="5492321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直接连接符 68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71" name="任意多边形 70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2" name="平行四边形 71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3" name="平行四边形 72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5" name="平行四边形 74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6" name="平行四边形 75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5" y="373005"/>
            <a:ext cx="2715004" cy="26673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 rot="5400000" flipV="1">
            <a:off x="5365339" y="146853"/>
            <a:ext cx="1675444" cy="678580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8"/>
          <p:cNvSpPr txBox="1"/>
          <p:nvPr/>
        </p:nvSpPr>
        <p:spPr>
          <a:xfrm>
            <a:off x="4253527" y="2662596"/>
            <a:ext cx="5169140" cy="175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54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 smtClean="0"/>
              <a:t>装车单模式</a:t>
            </a:r>
            <a:endParaRPr lang="en-US" altLang="zh-CN" dirty="0" smtClean="0"/>
          </a:p>
          <a:p>
            <a:r>
              <a:rPr lang="zh-CN" altLang="en-US" dirty="0"/>
              <a:t>（</a:t>
            </a:r>
            <a:r>
              <a:rPr lang="zh-CN" altLang="en-US" dirty="0" smtClean="0"/>
              <a:t>合单统一配送）</a:t>
            </a:r>
            <a:endParaRPr lang="zh-CN" altLang="en-US" dirty="0"/>
          </a:p>
        </p:txBody>
      </p:sp>
      <p:grpSp>
        <p:nvGrpSpPr>
          <p:cNvPr id="18" name="Group 24"/>
          <p:cNvGrpSpPr/>
          <p:nvPr/>
        </p:nvGrpSpPr>
        <p:grpSpPr>
          <a:xfrm>
            <a:off x="3271018" y="2963196"/>
            <a:ext cx="925597" cy="973537"/>
            <a:chOff x="6111586" y="318800"/>
            <a:chExt cx="490538" cy="490538"/>
          </a:xfrm>
          <a:solidFill>
            <a:schemeClr val="bg1"/>
          </a:solidFill>
        </p:grpSpPr>
        <p:sp>
          <p:nvSpPr>
            <p:cNvPr id="19" name="Freeform 5"/>
            <p:cNvSpPr>
              <a:spLocks noEditPoints="1"/>
            </p:cNvSpPr>
            <p:nvPr/>
          </p:nvSpPr>
          <p:spPr bwMode="auto">
            <a:xfrm>
              <a:off x="6111586" y="318800"/>
              <a:ext cx="490538" cy="490538"/>
            </a:xfrm>
            <a:custGeom>
              <a:avLst/>
              <a:gdLst>
                <a:gd name="T0" fmla="*/ 116 w 128"/>
                <a:gd name="T1" fmla="*/ 0 h 128"/>
                <a:gd name="T2" fmla="*/ 28 w 128"/>
                <a:gd name="T3" fmla="*/ 0 h 128"/>
                <a:gd name="T4" fmla="*/ 16 w 128"/>
                <a:gd name="T5" fmla="*/ 12 h 128"/>
                <a:gd name="T6" fmla="*/ 16 w 128"/>
                <a:gd name="T7" fmla="*/ 20 h 128"/>
                <a:gd name="T8" fmla="*/ 12 w 128"/>
                <a:gd name="T9" fmla="*/ 20 h 128"/>
                <a:gd name="T10" fmla="*/ 0 w 128"/>
                <a:gd name="T11" fmla="*/ 32 h 128"/>
                <a:gd name="T12" fmla="*/ 0 w 128"/>
                <a:gd name="T13" fmla="*/ 112 h 128"/>
                <a:gd name="T14" fmla="*/ 16 w 128"/>
                <a:gd name="T15" fmla="*/ 128 h 128"/>
                <a:gd name="T16" fmla="*/ 112 w 128"/>
                <a:gd name="T17" fmla="*/ 128 h 128"/>
                <a:gd name="T18" fmla="*/ 128 w 128"/>
                <a:gd name="T19" fmla="*/ 112 h 128"/>
                <a:gd name="T20" fmla="*/ 128 w 128"/>
                <a:gd name="T21" fmla="*/ 12 h 128"/>
                <a:gd name="T22" fmla="*/ 116 w 128"/>
                <a:gd name="T23" fmla="*/ 0 h 128"/>
                <a:gd name="T24" fmla="*/ 120 w 128"/>
                <a:gd name="T25" fmla="*/ 112 h 128"/>
                <a:gd name="T26" fmla="*/ 112 w 128"/>
                <a:gd name="T27" fmla="*/ 120 h 128"/>
                <a:gd name="T28" fmla="*/ 16 w 128"/>
                <a:gd name="T29" fmla="*/ 120 h 128"/>
                <a:gd name="T30" fmla="*/ 8 w 128"/>
                <a:gd name="T31" fmla="*/ 112 h 128"/>
                <a:gd name="T32" fmla="*/ 8 w 128"/>
                <a:gd name="T33" fmla="*/ 32 h 128"/>
                <a:gd name="T34" fmla="*/ 12 w 128"/>
                <a:gd name="T35" fmla="*/ 28 h 128"/>
                <a:gd name="T36" fmla="*/ 16 w 128"/>
                <a:gd name="T37" fmla="*/ 28 h 128"/>
                <a:gd name="T38" fmla="*/ 16 w 128"/>
                <a:gd name="T39" fmla="*/ 108 h 128"/>
                <a:gd name="T40" fmla="*/ 20 w 128"/>
                <a:gd name="T41" fmla="*/ 112 h 128"/>
                <a:gd name="T42" fmla="*/ 24 w 128"/>
                <a:gd name="T43" fmla="*/ 108 h 128"/>
                <a:gd name="T44" fmla="*/ 24 w 128"/>
                <a:gd name="T45" fmla="*/ 12 h 128"/>
                <a:gd name="T46" fmla="*/ 28 w 128"/>
                <a:gd name="T47" fmla="*/ 8 h 128"/>
                <a:gd name="T48" fmla="*/ 116 w 128"/>
                <a:gd name="T49" fmla="*/ 8 h 128"/>
                <a:gd name="T50" fmla="*/ 120 w 128"/>
                <a:gd name="T51" fmla="*/ 12 h 128"/>
                <a:gd name="T52" fmla="*/ 120 w 128"/>
                <a:gd name="T53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0" name="Freeform 6"/>
            <p:cNvSpPr/>
            <p:nvPr/>
          </p:nvSpPr>
          <p:spPr bwMode="auto">
            <a:xfrm>
              <a:off x="6402099" y="502950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1" name="Freeform 7"/>
            <p:cNvSpPr/>
            <p:nvPr/>
          </p:nvSpPr>
          <p:spPr bwMode="auto">
            <a:xfrm>
              <a:off x="6402099" y="456912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2" name="Freeform 8"/>
            <p:cNvSpPr/>
            <p:nvPr/>
          </p:nvSpPr>
          <p:spPr bwMode="auto">
            <a:xfrm>
              <a:off x="6402099" y="410875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3" name="Freeform 9"/>
            <p:cNvSpPr/>
            <p:nvPr/>
          </p:nvSpPr>
          <p:spPr bwMode="auto">
            <a:xfrm>
              <a:off x="6233824" y="7331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4" name="Freeform 10"/>
            <p:cNvSpPr/>
            <p:nvPr/>
          </p:nvSpPr>
          <p:spPr bwMode="auto">
            <a:xfrm>
              <a:off x="6233824" y="6871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5" name="Freeform 11"/>
            <p:cNvSpPr/>
            <p:nvPr/>
          </p:nvSpPr>
          <p:spPr bwMode="auto">
            <a:xfrm>
              <a:off x="6233824" y="6410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6" name="Freeform 12"/>
            <p:cNvSpPr/>
            <p:nvPr/>
          </p:nvSpPr>
          <p:spPr bwMode="auto">
            <a:xfrm>
              <a:off x="6402099" y="7331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7" name="Freeform 13"/>
            <p:cNvSpPr/>
            <p:nvPr/>
          </p:nvSpPr>
          <p:spPr bwMode="auto">
            <a:xfrm>
              <a:off x="6402099" y="6871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8" name="Freeform 14"/>
            <p:cNvSpPr/>
            <p:nvPr/>
          </p:nvSpPr>
          <p:spPr bwMode="auto">
            <a:xfrm>
              <a:off x="6402099" y="6410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9" name="Freeform 15"/>
            <p:cNvSpPr/>
            <p:nvPr/>
          </p:nvSpPr>
          <p:spPr bwMode="auto">
            <a:xfrm>
              <a:off x="6233824" y="548987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0" name="Freeform 16"/>
            <p:cNvSpPr/>
            <p:nvPr/>
          </p:nvSpPr>
          <p:spPr bwMode="auto">
            <a:xfrm>
              <a:off x="6233824" y="595025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1" name="Freeform 17"/>
            <p:cNvSpPr>
              <a:spLocks noEditPoints="1"/>
            </p:cNvSpPr>
            <p:nvPr/>
          </p:nvSpPr>
          <p:spPr bwMode="auto">
            <a:xfrm>
              <a:off x="6233824" y="379125"/>
              <a:ext cx="138113" cy="138113"/>
            </a:xfrm>
            <a:custGeom>
              <a:avLst/>
              <a:gdLst>
                <a:gd name="T0" fmla="*/ 4 w 36"/>
                <a:gd name="T1" fmla="*/ 36 h 36"/>
                <a:gd name="T2" fmla="*/ 32 w 36"/>
                <a:gd name="T3" fmla="*/ 36 h 36"/>
                <a:gd name="T4" fmla="*/ 36 w 36"/>
                <a:gd name="T5" fmla="*/ 32 h 36"/>
                <a:gd name="T6" fmla="*/ 36 w 36"/>
                <a:gd name="T7" fmla="*/ 4 h 36"/>
                <a:gd name="T8" fmla="*/ 32 w 36"/>
                <a:gd name="T9" fmla="*/ 0 h 36"/>
                <a:gd name="T10" fmla="*/ 4 w 36"/>
                <a:gd name="T11" fmla="*/ 0 h 36"/>
                <a:gd name="T12" fmla="*/ 0 w 36"/>
                <a:gd name="T13" fmla="*/ 4 h 36"/>
                <a:gd name="T14" fmla="*/ 0 w 36"/>
                <a:gd name="T15" fmla="*/ 32 h 36"/>
                <a:gd name="T16" fmla="*/ 4 w 36"/>
                <a:gd name="T17" fmla="*/ 36 h 36"/>
                <a:gd name="T18" fmla="*/ 8 w 36"/>
                <a:gd name="T19" fmla="*/ 8 h 36"/>
                <a:gd name="T20" fmla="*/ 28 w 36"/>
                <a:gd name="T21" fmla="*/ 8 h 36"/>
                <a:gd name="T22" fmla="*/ 28 w 36"/>
                <a:gd name="T23" fmla="*/ 28 h 36"/>
                <a:gd name="T24" fmla="*/ 8 w 36"/>
                <a:gd name="T25" fmla="*/ 28 h 36"/>
                <a:gd name="T26" fmla="*/ 8 w 36"/>
                <a:gd name="T27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直接连接符 68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71" name="任意多边形 70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2" name="平行四边形 71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3" name="平行四边形 72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5" name="平行四边形 74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6" name="平行四边形 75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5" y="373005"/>
            <a:ext cx="2715004" cy="26673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94855" y="1991360"/>
            <a:ext cx="6644425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2000" b="1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海</a:t>
            </a:r>
            <a:r>
              <a:rPr lang="zh-CN" altLang="zh-CN" sz="2000" b="1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天经销商</a:t>
            </a:r>
            <a:endParaRPr lang="zh-CN" altLang="zh-CN" sz="20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2000" b="1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业务背景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：浙江杭州拱墅区渠道业务拓展</a:t>
            </a:r>
            <a:endParaRPr lang="zh-CN" altLang="zh-CN" sz="20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客户家数 </a:t>
            </a: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2000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余家 （大中超市、便利店、农贸市场）</a:t>
            </a: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  </a:t>
            </a:r>
            <a:endParaRPr lang="zh-CN" altLang="zh-CN" sz="20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每天业务销售单平均 </a:t>
            </a:r>
            <a:r>
              <a:rPr lang="en-US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200</a:t>
            </a:r>
            <a:r>
              <a:rPr lang="zh-CN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余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张</a:t>
            </a: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  </a:t>
            </a:r>
            <a:r>
              <a:rPr lang="zh-CN" altLang="en-US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、</a:t>
            </a:r>
            <a:r>
              <a:rPr lang="en-US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  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配送车辆</a:t>
            </a: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  </a:t>
            </a:r>
            <a:r>
              <a:rPr lang="en-US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6</a:t>
            </a:r>
            <a:r>
              <a:rPr lang="zh-CN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部</a:t>
            </a:r>
            <a:endParaRPr lang="en-US" altLang="zh-CN" sz="2000" kern="100" dirty="0" smtClean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endParaRPr lang="en-US" altLang="zh-CN" sz="20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endParaRPr lang="en-US" altLang="zh-CN" sz="2000" kern="100" dirty="0" smtClean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lang="zh-CN" altLang="zh-CN" sz="2000" dirty="0" smtClean="0">
                <a:solidFill>
                  <a:schemeClr val="bg1"/>
                </a:solidFill>
                <a:latin typeface="+mn-ea"/>
              </a:rPr>
              <a:t>企业</a:t>
            </a:r>
            <a:r>
              <a:rPr lang="zh-CN" altLang="zh-CN" sz="2000" dirty="0">
                <a:solidFill>
                  <a:schemeClr val="bg1"/>
                </a:solidFill>
                <a:latin typeface="+mn-ea"/>
              </a:rPr>
              <a:t>将海天系列产品供货给区域中的超市 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、</a:t>
            </a:r>
            <a:r>
              <a:rPr lang="zh-CN" altLang="zh-CN" sz="20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zh-CN" altLang="zh-CN" sz="2000" dirty="0">
                <a:solidFill>
                  <a:schemeClr val="bg1"/>
                </a:solidFill>
                <a:latin typeface="+mn-ea"/>
              </a:rPr>
              <a:t>便利店等</a:t>
            </a:r>
            <a:endParaRPr lang="zh-CN" altLang="zh-CN" sz="2000" dirty="0">
              <a:solidFill>
                <a:schemeClr val="bg1"/>
              </a:solidFill>
              <a:latin typeface="+mn-ea"/>
            </a:endParaRPr>
          </a:p>
          <a:p>
            <a:r>
              <a:rPr lang="zh-CN" altLang="zh-CN" sz="2000" dirty="0">
                <a:solidFill>
                  <a:schemeClr val="bg1"/>
                </a:solidFill>
                <a:latin typeface="+mn-ea"/>
              </a:rPr>
              <a:t>业务员拜访客户下单以及公司人员下单中大型的超市</a:t>
            </a:r>
            <a:r>
              <a:rPr lang="zh-CN" altLang="zh-CN" sz="2000" dirty="0" smtClean="0">
                <a:solidFill>
                  <a:schemeClr val="bg1"/>
                </a:solidFill>
                <a:latin typeface="+mn-ea"/>
              </a:rPr>
              <a:t>订单</a:t>
            </a:r>
            <a:endParaRPr lang="en-US" altLang="zh-CN" sz="2000" dirty="0" smtClean="0">
              <a:solidFill>
                <a:schemeClr val="bg1"/>
              </a:solidFill>
              <a:latin typeface="+mn-ea"/>
            </a:endParaRPr>
          </a:p>
          <a:p>
            <a:r>
              <a:rPr lang="zh-CN" altLang="zh-CN" sz="2000" dirty="0" smtClean="0">
                <a:solidFill>
                  <a:schemeClr val="bg1"/>
                </a:solidFill>
                <a:latin typeface="+mn-ea"/>
              </a:rPr>
              <a:t>仓库</a:t>
            </a:r>
            <a:r>
              <a:rPr lang="zh-CN" altLang="zh-CN" sz="2000" dirty="0">
                <a:solidFill>
                  <a:schemeClr val="bg1"/>
                </a:solidFill>
                <a:latin typeface="+mn-ea"/>
              </a:rPr>
              <a:t>人员按单进行当天配货，整理好第二天要发的</a:t>
            </a:r>
            <a:r>
              <a:rPr lang="zh-CN" altLang="zh-CN" sz="2000" dirty="0" smtClean="0">
                <a:solidFill>
                  <a:schemeClr val="bg1"/>
                </a:solidFill>
                <a:latin typeface="+mn-ea"/>
              </a:rPr>
              <a:t>货品</a:t>
            </a:r>
            <a:endParaRPr lang="en-US" altLang="zh-CN" sz="2000" dirty="0" smtClean="0">
              <a:solidFill>
                <a:schemeClr val="bg1"/>
              </a:solidFill>
              <a:latin typeface="+mn-ea"/>
            </a:endParaRPr>
          </a:p>
          <a:p>
            <a:r>
              <a:rPr lang="zh-CN" altLang="zh-CN" sz="2000" dirty="0" smtClean="0">
                <a:solidFill>
                  <a:schemeClr val="bg1"/>
                </a:solidFill>
                <a:latin typeface="+mn-ea"/>
              </a:rPr>
              <a:t>配送</a:t>
            </a:r>
            <a:r>
              <a:rPr lang="zh-CN" altLang="zh-CN" sz="2000" dirty="0">
                <a:solidFill>
                  <a:schemeClr val="bg1"/>
                </a:solidFill>
                <a:latin typeface="+mn-ea"/>
              </a:rPr>
              <a:t>车队第二天早上将货品装车</a:t>
            </a:r>
            <a:r>
              <a:rPr lang="zh-CN" altLang="zh-CN" sz="2000" dirty="0" smtClean="0">
                <a:solidFill>
                  <a:schemeClr val="bg1"/>
                </a:solidFill>
                <a:latin typeface="+mn-ea"/>
              </a:rPr>
              <a:t>，逐一</a:t>
            </a:r>
            <a:r>
              <a:rPr lang="zh-CN" altLang="zh-CN" sz="2000" dirty="0">
                <a:solidFill>
                  <a:schemeClr val="bg1"/>
                </a:solidFill>
                <a:latin typeface="+mn-ea"/>
              </a:rPr>
              <a:t>的配送至客户</a:t>
            </a:r>
            <a:r>
              <a:rPr lang="zh-CN" altLang="zh-CN" sz="2000" dirty="0" smtClean="0">
                <a:solidFill>
                  <a:schemeClr val="bg1"/>
                </a:solidFill>
                <a:latin typeface="+mn-ea"/>
              </a:rPr>
              <a:t>处</a:t>
            </a:r>
            <a:endParaRPr lang="zh-CN" altLang="zh-CN" sz="2000" dirty="0">
              <a:solidFill>
                <a:schemeClr val="bg1"/>
              </a:solidFill>
              <a:latin typeface="+mn-ea"/>
            </a:endParaRPr>
          </a:p>
          <a:p>
            <a:pPr algn="just">
              <a:spcAft>
                <a:spcPts val="0"/>
              </a:spcAft>
            </a:pPr>
            <a:endParaRPr lang="zh-CN" altLang="zh-CN" kern="100" dirty="0">
              <a:solidFill>
                <a:schemeClr val="bg1"/>
              </a:solidFill>
              <a:effectLst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72160" y="1234357"/>
            <a:ext cx="2844800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+mn-ea"/>
              </a:rPr>
              <a:t>客户背景</a:t>
            </a:r>
            <a:endParaRPr lang="zh-CN" altLang="en-US" sz="2400" b="1" dirty="0">
              <a:latin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2306320"/>
            <a:ext cx="4756128" cy="33941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71" name="任意多边形 70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2" name="平行四边形 71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3" name="平行四边形 72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5" name="平行四边形 74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6" name="平行四边形 75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5" y="373005"/>
            <a:ext cx="2715004" cy="26673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94855" y="2589798"/>
            <a:ext cx="531190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1 </a:t>
            </a:r>
            <a:r>
              <a:rPr lang="zh-CN" altLang="en-US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，</a:t>
            </a:r>
            <a:r>
              <a:rPr lang="zh-CN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前一天将要发货的单据打印</a:t>
            </a:r>
            <a:endParaRPr lang="zh-CN" altLang="zh-CN" sz="2000" kern="100" dirty="0" smtClean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zh-CN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，仓库调度人员按送货地址分类分好</a:t>
            </a:r>
            <a:endParaRPr lang="zh-CN" altLang="zh-CN" sz="2000" kern="100" dirty="0" smtClean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3</a:t>
            </a:r>
            <a:r>
              <a:rPr lang="zh-CN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，仓库人员按单拿货，堆放在相应车辆装车位置 </a:t>
            </a:r>
            <a:endParaRPr lang="zh-CN" altLang="zh-CN" sz="2000" kern="100" dirty="0" smtClean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en-US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4</a:t>
            </a:r>
            <a:r>
              <a:rPr lang="zh-CN" altLang="en-US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，隔天早上，</a:t>
            </a:r>
            <a:r>
              <a:rPr lang="zh-CN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配货司机复核商品，按单装车</a:t>
            </a:r>
            <a:endParaRPr lang="zh-CN" altLang="zh-CN" sz="2000" kern="100" dirty="0" smtClean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en-US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5</a:t>
            </a:r>
            <a:r>
              <a:rPr lang="zh-CN" altLang="en-US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，</a:t>
            </a:r>
            <a:r>
              <a:rPr lang="zh-CN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车辆进</a:t>
            </a:r>
            <a:r>
              <a:rPr lang="zh-CN" altLang="en-US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行</a:t>
            </a:r>
            <a:r>
              <a:rPr lang="zh-CN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运输 </a:t>
            </a:r>
            <a:r>
              <a:rPr lang="zh-CN" altLang="en-US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、</a:t>
            </a:r>
            <a:r>
              <a:rPr lang="zh-CN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配送</a:t>
            </a:r>
            <a:endParaRPr lang="zh-CN" altLang="zh-CN" sz="2000" kern="100" dirty="0" smtClean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en-US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6</a:t>
            </a:r>
            <a:r>
              <a:rPr lang="zh-CN" altLang="en-US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，</a:t>
            </a:r>
            <a:r>
              <a:rPr lang="zh-CN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送达</a:t>
            </a:r>
            <a:r>
              <a:rPr lang="zh-CN" altLang="en-US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后</a:t>
            </a:r>
            <a:r>
              <a:rPr lang="zh-CN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客户签收 </a:t>
            </a:r>
            <a:r>
              <a:rPr lang="zh-CN" altLang="en-US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、</a:t>
            </a:r>
            <a:r>
              <a:rPr lang="zh-CN" altLang="en-US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收款</a:t>
            </a:r>
            <a:endParaRPr lang="zh-CN" altLang="zh-CN" sz="2000" kern="100" dirty="0" smtClean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en-US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7</a:t>
            </a:r>
            <a:r>
              <a:rPr lang="zh-CN" altLang="en-US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，</a:t>
            </a:r>
            <a:r>
              <a:rPr lang="zh-CN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司机回单 月底核算配送业绩</a:t>
            </a:r>
            <a:endParaRPr lang="zh-CN" altLang="zh-CN" sz="2000" kern="100" dirty="0">
              <a:solidFill>
                <a:schemeClr val="bg1"/>
              </a:solidFill>
              <a:effectLst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74117" y="2937917"/>
            <a:ext cx="5588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，依赖调度人员</a:t>
            </a: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   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单量多时 仓库</a:t>
            </a: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--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人员加班或加人</a:t>
            </a: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   </a:t>
            </a:r>
            <a:endParaRPr lang="zh-CN" altLang="zh-CN" sz="20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，</a:t>
            </a:r>
            <a:r>
              <a:rPr lang="zh-CN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业务员</a:t>
            </a:r>
            <a:r>
              <a:rPr lang="en-US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--</a:t>
            </a:r>
            <a:r>
              <a:rPr lang="zh-CN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不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清楚单据配送进度</a:t>
            </a: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    </a:t>
            </a:r>
            <a:endParaRPr lang="zh-CN" altLang="zh-CN" sz="20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3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，客户方</a:t>
            </a: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--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不清楚货送哪里</a:t>
            </a: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      </a:t>
            </a:r>
            <a:endParaRPr lang="zh-CN" altLang="zh-CN" sz="20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4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，老板</a:t>
            </a: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-- 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不清楚 车队运送情况</a:t>
            </a: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  </a:t>
            </a:r>
            <a:endParaRPr lang="zh-CN" altLang="zh-CN" sz="20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5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，司机</a:t>
            </a: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--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手动计算配送量或等财务月底汇总</a:t>
            </a:r>
            <a:endParaRPr lang="zh-CN" altLang="zh-CN" sz="2000" kern="100" dirty="0">
              <a:solidFill>
                <a:schemeClr val="bg1"/>
              </a:solidFill>
              <a:effectLst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4732" y="1912606"/>
            <a:ext cx="2001305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+mn-ea"/>
              </a:rPr>
              <a:t>业务流程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74117" y="1912605"/>
            <a:ext cx="2001305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+mn-ea"/>
              </a:rPr>
              <a:t>业务难点</a:t>
            </a:r>
            <a:endParaRPr lang="zh-CN" altLang="en-US" sz="2400" b="1" dirty="0"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808579" y="461429"/>
            <a:ext cx="2336841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整体解决方案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200" y="1151950"/>
            <a:ext cx="11515600" cy="4907705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32096" y="5130800"/>
            <a:ext cx="770916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+mn-ea"/>
              </a:rPr>
              <a:t>客户的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归属 是在软件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线路设置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提前设置好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配送单分配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中，按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线路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或其它条件进行筛选  进行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生成装车单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注：装车单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---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将多张销售单据合并成一整张装车总单。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  <a:p>
            <a:endParaRPr lang="en-US" altLang="zh-CN" dirty="0">
              <a:solidFill>
                <a:schemeClr val="bg1"/>
              </a:solidFill>
              <a:latin typeface="+mn-ea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附：这里可以查看单据的总数量、体积、重量以及可选的车辆</a:t>
            </a:r>
            <a:endParaRPr lang="zh-CN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000" y="2204720"/>
            <a:ext cx="1046480" cy="95410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智能分组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32096" y="168639"/>
            <a:ext cx="10509832" cy="4748801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645310" y="4866640"/>
            <a:ext cx="77091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装车单管理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所有将单据合成一张，在这里进行打印、分配配送人员  以及生成调拨单据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1600" y="2433299"/>
            <a:ext cx="1430496" cy="95410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装车单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管理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5310" y="472947"/>
            <a:ext cx="10456812" cy="4088893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980420" y="5598160"/>
            <a:ext cx="8032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配货单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多张单据合并之后，相同商品进行汇总，用于仓库人员集中式拿货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  <a:p>
            <a:endParaRPr lang="en-US" altLang="zh-CN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000" y="2316480"/>
            <a:ext cx="2326640" cy="52322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打印配货总单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2448" y="171719"/>
            <a:ext cx="7768912" cy="4812741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090660" y="6221829"/>
            <a:ext cx="9879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配送单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将装车单按原单分开，按送达距离远近打印出来，展示客户的金额以及相关商品清单 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000" y="2316480"/>
            <a:ext cx="2326640" cy="52322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打印配送清单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20416" y="109859"/>
            <a:ext cx="6874875" cy="5782941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93040" y="1473200"/>
            <a:ext cx="1686560" cy="138499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配送人员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查看配送任务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7100" y="325120"/>
            <a:ext cx="2850018" cy="57000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618" y="325120"/>
            <a:ext cx="2829563" cy="570003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6615" y="325120"/>
            <a:ext cx="2836382" cy="5700036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971031" y="6242149"/>
            <a:ext cx="9616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外勤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】--【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配送管理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查看当前所需要配送的整单，点开单据，查看具体要配送的客户清单 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93040" y="1731944"/>
            <a:ext cx="1952109" cy="138366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货品送达</a:t>
            </a:r>
            <a:endParaRPr lang="en-US" altLang="zh-CN" sz="2800" dirty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拍照  签名 收款</a:t>
            </a:r>
            <a:r>
              <a:rPr lang="en-US" altLang="zh-CN" sz="2800" dirty="0" smtClean="0">
                <a:solidFill>
                  <a:schemeClr val="bg1"/>
                </a:solidFill>
              </a:rPr>
              <a:t> </a:t>
            </a:r>
            <a:r>
              <a:rPr lang="zh-CN" altLang="en-US" sz="2800" dirty="0" smtClean="0">
                <a:solidFill>
                  <a:schemeClr val="bg1"/>
                </a:solidFill>
              </a:rPr>
              <a:t>优惠</a:t>
            </a:r>
            <a:endParaRPr lang="zh-CN" altLang="en-US" sz="2800" dirty="0" smtClean="0">
              <a:solidFill>
                <a:schemeClr val="bg1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27225" y="274320"/>
            <a:ext cx="2836382" cy="570003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5683" y="266922"/>
            <a:ext cx="2805963" cy="570003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377431" y="6079589"/>
            <a:ext cx="82317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送达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】--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单据详情中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草稿或订单类单据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可以修改数量以及添加或删除商品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送达时，可以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拍照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、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签名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 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收款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 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或 无法送达时点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下次配送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5870" y="266700"/>
            <a:ext cx="2776855" cy="5694045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97959" y="401045"/>
            <a:ext cx="2745915" cy="539209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6022" y="401045"/>
            <a:ext cx="2765861" cy="53920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4031" y="385805"/>
            <a:ext cx="2785807" cy="540539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51146" y="2336800"/>
            <a:ext cx="1952109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</a:rPr>
              <a:t>配送查询</a:t>
            </a:r>
            <a:endParaRPr lang="en-US" altLang="zh-CN" sz="2800" b="1" dirty="0">
              <a:solidFill>
                <a:schemeClr val="bg1"/>
              </a:solidFill>
            </a:endParaRPr>
          </a:p>
          <a:p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查看配送进度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77431" y="6079589"/>
            <a:ext cx="777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配送进度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】--【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已配送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查看已完成配送的单据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 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配送详情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展示送达信息， 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配送历程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展示单据流转的每个时间节点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990" y="682757"/>
            <a:ext cx="2517535" cy="4787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矩形 11"/>
          <p:cNvSpPr/>
          <p:nvPr/>
        </p:nvSpPr>
        <p:spPr>
          <a:xfrm>
            <a:off x="1285527" y="1741957"/>
            <a:ext cx="2156059" cy="266891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</a:rPr>
              <a:t>配送查询</a:t>
            </a:r>
            <a:endParaRPr lang="en-US" altLang="zh-CN" sz="2400" b="1" dirty="0" smtClean="0">
              <a:solidFill>
                <a:schemeClr val="bg1"/>
              </a:solidFill>
            </a:endParaRPr>
          </a:p>
          <a:p>
            <a:pPr algn="ctr"/>
            <a:endParaRPr lang="en-US" altLang="zh-CN" sz="2400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客户在小程序端 随时查询单据的进展状态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algn="ctr"/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091872" y="6042965"/>
            <a:ext cx="6454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微信小程序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】--【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客户通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查看自己的提交单据的配送状态 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1280" y="272834"/>
            <a:ext cx="9120735" cy="324678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280" y="3678858"/>
            <a:ext cx="9120735" cy="28033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86067" y="1896226"/>
            <a:ext cx="2345373" cy="266891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</a:rPr>
              <a:t>配送查询</a:t>
            </a:r>
            <a:endParaRPr lang="en-US" altLang="zh-CN" sz="2400" b="1" dirty="0" smtClean="0">
              <a:solidFill>
                <a:schemeClr val="bg1"/>
              </a:solidFill>
            </a:endParaRPr>
          </a:p>
          <a:p>
            <a:pPr algn="ctr"/>
            <a:endParaRPr lang="en-US" altLang="zh-CN" sz="2400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整张装车单状态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2400" b="1" dirty="0" smtClean="0">
                <a:solidFill>
                  <a:schemeClr val="bg1"/>
                </a:solidFill>
              </a:rPr>
              <a:t>单据清单状态 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465" y="1027430"/>
            <a:ext cx="2682240" cy="480314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03895" y="1104035"/>
            <a:ext cx="2617188" cy="464864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704013" y="6121926"/>
            <a:ext cx="2468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dirty="0">
                <a:solidFill>
                  <a:schemeClr val="bg1"/>
                </a:solidFill>
              </a:rPr>
              <a:t>还货历史记录清晰呈现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541058" y="6121926"/>
            <a:ext cx="2468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dirty="0">
                <a:solidFill>
                  <a:schemeClr val="bg1"/>
                </a:solidFill>
              </a:rPr>
              <a:t>每日还货商品有据可考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598" y="1150702"/>
            <a:ext cx="2617188" cy="465277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490278" y="6122561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dirty="0">
                <a:solidFill>
                  <a:schemeClr val="bg1"/>
                </a:solidFill>
              </a:rPr>
              <a:t>配送还货</a:t>
            </a:r>
            <a:r>
              <a:rPr lang="zh-CN" altLang="en-US" dirty="0">
                <a:solidFill>
                  <a:schemeClr val="bg1"/>
                </a:solidFill>
              </a:rPr>
              <a:t>报表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5945" y="177165"/>
            <a:ext cx="6125845" cy="74993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l"/>
            <a:r>
              <a:rPr lang="zh-CN" altLang="en-US" sz="2400" dirty="0" smtClean="0">
                <a:solidFill>
                  <a:schemeClr val="bg1"/>
                </a:solidFill>
              </a:rPr>
              <a:t>配送报表</a:t>
            </a:r>
            <a:r>
              <a:rPr lang="en-US" altLang="zh-CN" sz="2400" dirty="0" smtClean="0">
                <a:solidFill>
                  <a:schemeClr val="bg1"/>
                </a:solidFill>
              </a:rPr>
              <a:t>--</a:t>
            </a:r>
            <a:r>
              <a:rPr lang="zh-CN" altLang="en-US" sz="2400" dirty="0" smtClean="0">
                <a:solidFill>
                  <a:schemeClr val="bg1"/>
                </a:solidFill>
              </a:rPr>
              <a:t>配送司机还货</a:t>
            </a:r>
            <a:r>
              <a:rPr lang="zh-CN" altLang="en-US" sz="2400" dirty="0" smtClean="0">
                <a:solidFill>
                  <a:schemeClr val="bg1"/>
                </a:solidFill>
              </a:rPr>
              <a:t>表</a:t>
            </a:r>
            <a:endParaRPr lang="zh-CN" altLang="en-US" sz="2400" dirty="0" smtClean="0">
              <a:solidFill>
                <a:schemeClr val="bg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0"/>
          <p:cNvSpPr/>
          <p:nvPr>
            <p:custDataLst>
              <p:tags r:id="rId1"/>
            </p:custDataLst>
          </p:nvPr>
        </p:nvSpPr>
        <p:spPr>
          <a:xfrm>
            <a:off x="609600" y="1524012"/>
            <a:ext cx="10972888" cy="4724438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l"/>
            <a:r>
              <a:rPr lang="en-US" altLang="zh-CN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placingpictureplaceholder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1544961" y="1780209"/>
            <a:ext cx="8875498" cy="2039878"/>
          </a:xfrm>
          <a:prstGeom prst="rect">
            <a:avLst/>
          </a:prstGeom>
        </p:spPr>
      </p:pic>
      <p:pic>
        <p:nvPicPr>
          <p:cNvPr id="9" name="图片 8" descr="placingpictureplaceholder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1544961" y="3922472"/>
            <a:ext cx="8875498" cy="1134061"/>
          </a:xfrm>
          <a:prstGeom prst="rect">
            <a:avLst/>
          </a:prstGeom>
        </p:spPr>
      </p:pic>
      <p:sp>
        <p:nvSpPr>
          <p:cNvPr id="6" name="Title 6"/>
          <p:cNvSpPr txBox="1"/>
          <p:nvPr>
            <p:custDataLst>
              <p:tags r:id="rId6"/>
            </p:custDataLst>
          </p:nvPr>
        </p:nvSpPr>
        <p:spPr>
          <a:xfrm>
            <a:off x="914407" y="5168941"/>
            <a:ext cx="10363276" cy="7620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 fontAlgn="auto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1600" spc="1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将配送单据金额、实配金额、退货金额、优惠金额、收款金额、欠款金额、配送差额等字段一一罗列，让配送交账更清晰</a:t>
            </a:r>
            <a:endParaRPr lang="zh-CN" altLang="en-US" sz="1600" spc="18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44550" y="446405"/>
            <a:ext cx="6125845" cy="74993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l"/>
            <a:r>
              <a:rPr lang="zh-CN" altLang="en-US" sz="2400" dirty="0" smtClean="0">
                <a:solidFill>
                  <a:schemeClr val="bg1"/>
                </a:solidFill>
              </a:rPr>
              <a:t>配送报表</a:t>
            </a:r>
            <a:r>
              <a:rPr lang="en-US" altLang="zh-CN" sz="2400" dirty="0" smtClean="0">
                <a:solidFill>
                  <a:schemeClr val="bg1"/>
                </a:solidFill>
              </a:rPr>
              <a:t>--</a:t>
            </a:r>
            <a:r>
              <a:rPr lang="zh-CN" altLang="en-US" sz="2400" dirty="0" smtClean="0">
                <a:solidFill>
                  <a:schemeClr val="bg1"/>
                </a:solidFill>
              </a:rPr>
              <a:t>配送司机</a:t>
            </a:r>
            <a:r>
              <a:rPr lang="zh-CN" altLang="en-US" sz="2400" dirty="0" smtClean="0">
                <a:solidFill>
                  <a:schemeClr val="bg1"/>
                </a:solidFill>
              </a:rPr>
              <a:t>交账表</a:t>
            </a:r>
            <a:endParaRPr lang="zh-CN" altLang="en-US" sz="2400" dirty="0" smtClean="0">
              <a:solidFill>
                <a:schemeClr val="bg1"/>
              </a:solidFill>
            </a:endParaRPr>
          </a:p>
        </p:txBody>
      </p:sp>
    </p:spTree>
    <p:custDataLst>
      <p:tags r:id="rId7"/>
    </p:custData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507234" y="926217"/>
            <a:ext cx="2360518" cy="5108403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46460" y="926853"/>
            <a:ext cx="2360518" cy="5108403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224105" y="925913"/>
            <a:ext cx="2360518" cy="5108403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940029" y="927183"/>
            <a:ext cx="2364474" cy="5116963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846446" y="6212939"/>
            <a:ext cx="8869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dirty="0">
                <a:solidFill>
                  <a:schemeClr val="bg1"/>
                </a:solidFill>
                <a:sym typeface="+mn-ea"/>
              </a:rPr>
              <a:t>配送交账支持按汇总、单据明细显示并支持打印小票，便于快速核对有问题的收款单据</a:t>
            </a:r>
            <a:endParaRPr lang="zh-CN" altLang="en-US" dirty="0" smtClean="0">
              <a:solidFill>
                <a:schemeClr val="bg1"/>
              </a:solidFill>
              <a:latin typeface="+mn-ea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5945" y="177165"/>
            <a:ext cx="6125845" cy="74993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l"/>
            <a:r>
              <a:rPr lang="zh-CN" altLang="en-US" sz="2400" dirty="0" smtClean="0">
                <a:solidFill>
                  <a:schemeClr val="bg1"/>
                </a:solidFill>
              </a:rPr>
              <a:t>配送报表</a:t>
            </a:r>
            <a:r>
              <a:rPr lang="en-US" altLang="zh-CN" sz="2400" dirty="0" smtClean="0">
                <a:solidFill>
                  <a:schemeClr val="bg1"/>
                </a:solidFill>
              </a:rPr>
              <a:t>--</a:t>
            </a:r>
            <a:r>
              <a:rPr lang="zh-CN" altLang="en-US" sz="2400" dirty="0" smtClean="0">
                <a:solidFill>
                  <a:schemeClr val="bg1"/>
                </a:solidFill>
              </a:rPr>
              <a:t>配送司机</a:t>
            </a:r>
            <a:r>
              <a:rPr lang="zh-CN" altLang="en-US" sz="2400" dirty="0" smtClean="0">
                <a:solidFill>
                  <a:schemeClr val="bg1"/>
                </a:solidFill>
              </a:rPr>
              <a:t>交账表</a:t>
            </a:r>
            <a:endParaRPr lang="zh-CN" altLang="en-US" sz="2400" dirty="0" smtClean="0">
              <a:solidFill>
                <a:schemeClr val="bg1"/>
              </a:solidFill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6995" y="2277110"/>
            <a:ext cx="1823085" cy="97028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配送报表</a:t>
            </a:r>
            <a:r>
              <a:rPr lang="en-US" altLang="zh-CN" sz="2400" dirty="0" smtClean="0">
                <a:solidFill>
                  <a:schemeClr val="bg1"/>
                </a:solidFill>
              </a:rPr>
              <a:t>--</a:t>
            </a:r>
            <a:r>
              <a:rPr lang="zh-CN" altLang="en-US" sz="2400" dirty="0" smtClean="0">
                <a:solidFill>
                  <a:schemeClr val="bg1"/>
                </a:solidFill>
              </a:rPr>
              <a:t>送达率</a:t>
            </a:r>
            <a:r>
              <a:rPr lang="zh-CN" altLang="en-US" sz="2400" dirty="0" smtClean="0">
                <a:solidFill>
                  <a:schemeClr val="bg1"/>
                </a:solidFill>
              </a:rPr>
              <a:t>统计</a:t>
            </a:r>
            <a:endParaRPr lang="zh-CN" alt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80" y="151590"/>
            <a:ext cx="10158529" cy="27457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080" y="3027680"/>
            <a:ext cx="10158528" cy="303784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298908" y="6337605"/>
            <a:ext cx="800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配送管理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--【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配送送达率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分析所有人员配送数据，单数，金额，配送件数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0"/>
          <p:cNvSpPr/>
          <p:nvPr>
            <p:custDataLst>
              <p:tags r:id="rId1"/>
            </p:custDataLst>
          </p:nvPr>
        </p:nvSpPr>
        <p:spPr>
          <a:xfrm>
            <a:off x="609600" y="1524012"/>
            <a:ext cx="10972888" cy="4724438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r>
              <a:rPr lang="en-US" altLang="zh-CN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placingpictureplaceholder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2925" b="2925"/>
          <a:stretch>
            <a:fillRect/>
          </a:stretch>
        </p:blipFill>
        <p:spPr>
          <a:xfrm>
            <a:off x="914359" y="1828815"/>
            <a:ext cx="10363276" cy="2000259"/>
          </a:xfrm>
          <a:prstGeom prst="rect">
            <a:avLst/>
          </a:prstGeom>
        </p:spPr>
      </p:pic>
      <p:pic>
        <p:nvPicPr>
          <p:cNvPr id="10" name="图片 9" descr="placingpictureplaceholder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3401" b="33401"/>
          <a:stretch>
            <a:fillRect/>
          </a:stretch>
        </p:blipFill>
        <p:spPr>
          <a:xfrm>
            <a:off x="914359" y="3924324"/>
            <a:ext cx="10363276" cy="952504"/>
          </a:xfrm>
          <a:prstGeom prst="rect">
            <a:avLst/>
          </a:prstGeom>
        </p:spPr>
      </p:pic>
      <p:sp>
        <p:nvSpPr>
          <p:cNvPr id="7" name="Title 6"/>
          <p:cNvSpPr txBox="1"/>
          <p:nvPr>
            <p:custDataLst>
              <p:tags r:id="rId6"/>
            </p:custDataLst>
          </p:nvPr>
        </p:nvSpPr>
        <p:spPr>
          <a:xfrm>
            <a:off x="914407" y="5168941"/>
            <a:ext cx="10363276" cy="7620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1800" spc="12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配送管理--【配送绩效统计】分析所有人员配送数据，单数，金额，配送件数及体积重量等</a:t>
            </a:r>
            <a:endParaRPr lang="zh-CN" altLang="en-US" sz="1800" spc="12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9600" y="514350"/>
            <a:ext cx="3586480" cy="84645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配送报表</a:t>
            </a:r>
            <a:r>
              <a:rPr lang="en-US" altLang="zh-CN" sz="2400" dirty="0" smtClean="0">
                <a:solidFill>
                  <a:schemeClr val="bg1"/>
                </a:solidFill>
              </a:rPr>
              <a:t>--</a:t>
            </a:r>
            <a:r>
              <a:rPr lang="zh-CN" altLang="en-US" sz="2400" dirty="0" smtClean="0">
                <a:solidFill>
                  <a:schemeClr val="bg1"/>
                </a:solidFill>
              </a:rPr>
              <a:t>配送</a:t>
            </a:r>
            <a:r>
              <a:rPr lang="zh-CN" altLang="en-US" sz="2400" dirty="0" smtClean="0">
                <a:solidFill>
                  <a:schemeClr val="bg1"/>
                </a:solidFill>
              </a:rPr>
              <a:t>绩效统计</a:t>
            </a:r>
            <a:endParaRPr lang="zh-CN" altLang="en-US" sz="2400" dirty="0" smtClean="0">
              <a:solidFill>
                <a:schemeClr val="bg1"/>
              </a:solidFill>
            </a:endParaRPr>
          </a:p>
        </p:txBody>
      </p:sp>
    </p:spTree>
    <p:custDataLst>
      <p:tags r:id="rId7"/>
    </p:custData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640" y="540839"/>
            <a:ext cx="9255108" cy="500188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98942" y="1707328"/>
            <a:ext cx="2156059" cy="266891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投放到电视上，大屏展示所有车辆的位置以及配送情况</a:t>
            </a:r>
            <a:endParaRPr lang="en-US" altLang="zh-CN" sz="2400" dirty="0" smtClean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73228" y="5961685"/>
            <a:ext cx="9401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公司车辆配备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车辆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GPS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盒子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放在车上，可以查询展示所有车辆的行车路线以及当前状态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直接连接符 68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71" name="任意多边形 70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2" name="平行四边形 71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3" name="平行四边形 72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5" name="平行四边形 74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6" name="平行四边形 75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5" y="373005"/>
            <a:ext cx="2715004" cy="266737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555579" y="1253909"/>
            <a:ext cx="2336841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提升效率点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426453" y="2197558"/>
          <a:ext cx="8993976" cy="3563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6988"/>
                <a:gridCol w="4496988"/>
              </a:tblGrid>
              <a:tr h="66980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角色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数据支撑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2599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库管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按配货单拿货，减少拿货次数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6234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业务员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通过手机端随时查看自己单据的配送进度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326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老板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通过电视机前数据大屏全面了解配送状况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326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司机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通过电脑端随时查看业务量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397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客户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通过客户通小程序中查看配送进度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直接连接符 68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71" name="任意多边形 70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2" name="平行四边形 71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3" name="平行四边形 72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5" name="平行四边形 74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6" name="平行四边形 75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5" y="373005"/>
            <a:ext cx="2715004" cy="26673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 rot="5400000" flipV="1">
            <a:off x="4886278" y="233480"/>
            <a:ext cx="1675444" cy="678580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8"/>
          <p:cNvSpPr txBox="1"/>
          <p:nvPr/>
        </p:nvSpPr>
        <p:spPr>
          <a:xfrm>
            <a:off x="4178415" y="3128910"/>
            <a:ext cx="3813394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54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 smtClean="0"/>
              <a:t>抢单配送</a:t>
            </a:r>
            <a:endParaRPr lang="zh-CN" altLang="en-US" dirty="0"/>
          </a:p>
        </p:txBody>
      </p:sp>
      <p:grpSp>
        <p:nvGrpSpPr>
          <p:cNvPr id="28" name="Group 9"/>
          <p:cNvGrpSpPr/>
          <p:nvPr/>
        </p:nvGrpSpPr>
        <p:grpSpPr>
          <a:xfrm>
            <a:off x="3009859" y="3197000"/>
            <a:ext cx="1105427" cy="858767"/>
            <a:chOff x="4572000" y="3414713"/>
            <a:chExt cx="374651" cy="277813"/>
          </a:xfrm>
          <a:solidFill>
            <a:schemeClr val="bg1"/>
          </a:solidFill>
        </p:grpSpPr>
        <p:sp>
          <p:nvSpPr>
            <p:cNvPr id="29" name="Freeform 17"/>
            <p:cNvSpPr/>
            <p:nvPr/>
          </p:nvSpPr>
          <p:spPr bwMode="auto">
            <a:xfrm>
              <a:off x="4713288" y="3481388"/>
              <a:ext cx="233363" cy="211138"/>
            </a:xfrm>
            <a:custGeom>
              <a:avLst/>
              <a:gdLst>
                <a:gd name="T0" fmla="*/ 89 w 89"/>
                <a:gd name="T1" fmla="*/ 33 h 81"/>
                <a:gd name="T2" fmla="*/ 43 w 89"/>
                <a:gd name="T3" fmla="*/ 0 h 81"/>
                <a:gd name="T4" fmla="*/ 40 w 89"/>
                <a:gd name="T5" fmla="*/ 1 h 81"/>
                <a:gd name="T6" fmla="*/ 43 w 89"/>
                <a:gd name="T7" fmla="*/ 11 h 81"/>
                <a:gd name="T8" fmla="*/ 0 w 89"/>
                <a:gd name="T9" fmla="*/ 44 h 81"/>
                <a:gd name="T10" fmla="*/ 0 w 89"/>
                <a:gd name="T11" fmla="*/ 44 h 81"/>
                <a:gd name="T12" fmla="*/ 40 w 89"/>
                <a:gd name="T13" fmla="*/ 65 h 81"/>
                <a:gd name="T14" fmla="*/ 74 w 89"/>
                <a:gd name="T15" fmla="*/ 81 h 81"/>
                <a:gd name="T16" fmla="*/ 64 w 89"/>
                <a:gd name="T17" fmla="*/ 62 h 81"/>
                <a:gd name="T18" fmla="*/ 89 w 89"/>
                <a:gd name="T19" fmla="*/ 3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81">
                  <a:moveTo>
                    <a:pt x="89" y="33"/>
                  </a:moveTo>
                  <a:cubicBezTo>
                    <a:pt x="89" y="15"/>
                    <a:pt x="68" y="0"/>
                    <a:pt x="43" y="0"/>
                  </a:cubicBezTo>
                  <a:cubicBezTo>
                    <a:pt x="42" y="0"/>
                    <a:pt x="41" y="1"/>
                    <a:pt x="40" y="1"/>
                  </a:cubicBezTo>
                  <a:cubicBezTo>
                    <a:pt x="42" y="4"/>
                    <a:pt x="43" y="8"/>
                    <a:pt x="43" y="11"/>
                  </a:cubicBezTo>
                  <a:cubicBezTo>
                    <a:pt x="43" y="29"/>
                    <a:pt x="24" y="43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56"/>
                    <a:pt x="21" y="64"/>
                    <a:pt x="40" y="65"/>
                  </a:cubicBezTo>
                  <a:cubicBezTo>
                    <a:pt x="53" y="75"/>
                    <a:pt x="74" y="81"/>
                    <a:pt x="74" y="81"/>
                  </a:cubicBezTo>
                  <a:cubicBezTo>
                    <a:pt x="64" y="72"/>
                    <a:pt x="63" y="65"/>
                    <a:pt x="64" y="62"/>
                  </a:cubicBezTo>
                  <a:cubicBezTo>
                    <a:pt x="79" y="56"/>
                    <a:pt x="89" y="46"/>
                    <a:pt x="89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30" name="Freeform 18"/>
            <p:cNvSpPr/>
            <p:nvPr/>
          </p:nvSpPr>
          <p:spPr bwMode="auto">
            <a:xfrm>
              <a:off x="4572000" y="3414713"/>
              <a:ext cx="241300" cy="209550"/>
            </a:xfrm>
            <a:custGeom>
              <a:avLst/>
              <a:gdLst>
                <a:gd name="T0" fmla="*/ 89 w 92"/>
                <a:gd name="T1" fmla="*/ 21 h 80"/>
                <a:gd name="T2" fmla="*/ 46 w 92"/>
                <a:gd name="T3" fmla="*/ 0 h 80"/>
                <a:gd name="T4" fmla="*/ 0 w 92"/>
                <a:gd name="T5" fmla="*/ 32 h 80"/>
                <a:gd name="T6" fmla="*/ 25 w 92"/>
                <a:gd name="T7" fmla="*/ 61 h 80"/>
                <a:gd name="T8" fmla="*/ 14 w 92"/>
                <a:gd name="T9" fmla="*/ 80 h 80"/>
                <a:gd name="T10" fmla="*/ 48 w 92"/>
                <a:gd name="T11" fmla="*/ 65 h 80"/>
                <a:gd name="T12" fmla="*/ 49 w 92"/>
                <a:gd name="T13" fmla="*/ 64 h 80"/>
                <a:gd name="T14" fmla="*/ 92 w 92"/>
                <a:gd name="T15" fmla="*/ 32 h 80"/>
                <a:gd name="T16" fmla="*/ 89 w 92"/>
                <a:gd name="T17" fmla="*/ 2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80">
                  <a:moveTo>
                    <a:pt x="89" y="21"/>
                  </a:moveTo>
                  <a:cubicBezTo>
                    <a:pt x="83" y="9"/>
                    <a:pt x="66" y="0"/>
                    <a:pt x="46" y="0"/>
                  </a:cubicBezTo>
                  <a:cubicBezTo>
                    <a:pt x="20" y="0"/>
                    <a:pt x="0" y="14"/>
                    <a:pt x="0" y="32"/>
                  </a:cubicBezTo>
                  <a:cubicBezTo>
                    <a:pt x="0" y="45"/>
                    <a:pt x="10" y="56"/>
                    <a:pt x="25" y="61"/>
                  </a:cubicBezTo>
                  <a:cubicBezTo>
                    <a:pt x="26" y="65"/>
                    <a:pt x="25" y="71"/>
                    <a:pt x="14" y="80"/>
                  </a:cubicBezTo>
                  <a:cubicBezTo>
                    <a:pt x="14" y="80"/>
                    <a:pt x="36" y="75"/>
                    <a:pt x="48" y="6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73" y="63"/>
                    <a:pt x="92" y="49"/>
                    <a:pt x="92" y="32"/>
                  </a:cubicBezTo>
                  <a:cubicBezTo>
                    <a:pt x="92" y="28"/>
                    <a:pt x="91" y="25"/>
                    <a:pt x="8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直接连接符 68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71" name="任意多边形 70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2" name="平行四边形 71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3" name="平行四边形 72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5" name="平行四边形 74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6" name="平行四边形 75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5" y="373005"/>
            <a:ext cx="2715004" cy="26673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57200" y="2321898"/>
            <a:ext cx="58623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2000" b="1" kern="1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业务背景</a:t>
            </a:r>
            <a:r>
              <a:rPr lang="zh-CN" altLang="zh-CN" sz="2000" kern="1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：深圳渠道业务拓展</a:t>
            </a:r>
            <a:endParaRPr lang="zh-CN" altLang="zh-CN" sz="2000" kern="100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2000" kern="1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客户家数 </a:t>
            </a:r>
            <a:r>
              <a:rPr lang="en-US" altLang="zh-CN" sz="2000" kern="1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1000</a:t>
            </a:r>
            <a:r>
              <a:rPr lang="zh-CN" altLang="zh-CN" sz="2000" kern="1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余家（汽车维修保养店）</a:t>
            </a:r>
            <a:r>
              <a:rPr lang="en-US" altLang="zh-CN" sz="2000" kern="1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endParaRPr lang="zh-CN" altLang="zh-CN" sz="2000" kern="100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2000" kern="1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每天业务销售单平均 </a:t>
            </a:r>
            <a:r>
              <a:rPr lang="en-US" altLang="zh-CN" sz="2000" kern="1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zh-CN" sz="2000" kern="1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余张</a:t>
            </a:r>
            <a:r>
              <a:rPr lang="en-US" altLang="zh-CN" sz="2000" kern="1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kern="100" dirty="0" smtClean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000" kern="1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配送车辆以摩托车为主</a:t>
            </a:r>
            <a:endParaRPr lang="zh-CN" altLang="zh-CN" sz="2000" kern="100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000" kern="1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2000" kern="100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9335" y="1166823"/>
            <a:ext cx="2001305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+mn-ea"/>
              </a:rPr>
              <a:t>企业背景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4574" y="1876124"/>
            <a:ext cx="18114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2000" b="1" kern="1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汽车蓄电池</a:t>
            </a:r>
            <a:endParaRPr lang="zh-CN" altLang="zh-CN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57200" y="5409476"/>
            <a:ext cx="42973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kern="1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 </a:t>
            </a:r>
            <a:r>
              <a:rPr lang="zh-CN" altLang="zh-CN" kern="1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，管家婆中录入业务单据</a:t>
            </a:r>
            <a:endParaRPr lang="zh-CN" altLang="zh-CN" kern="1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kern="1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kern="1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，配送人员在手机端查看并抢占</a:t>
            </a:r>
            <a:r>
              <a:rPr lang="zh-CN" altLang="zh-CN" kern="100" smtClean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单据</a:t>
            </a:r>
            <a:endParaRPr lang="en-US" altLang="zh-CN" kern="100" smtClean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kern="100" smtClean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kern="100" smtClean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zh-CN" kern="100" smtClean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配送</a:t>
            </a:r>
            <a:r>
              <a:rPr lang="zh-CN" altLang="zh-CN" kern="1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人员公司取货并配送</a:t>
            </a:r>
            <a:endParaRPr lang="zh-CN" altLang="zh-CN" kern="1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kern="100" smtClean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kern="100" smtClean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zh-CN" kern="100" smtClean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司机</a:t>
            </a:r>
            <a:r>
              <a:rPr lang="zh-CN" altLang="zh-CN" kern="1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回单 月底核算配送业绩</a:t>
            </a:r>
            <a:endParaRPr lang="zh-CN" altLang="zh-CN" kern="10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74574" y="3878495"/>
            <a:ext cx="3037625" cy="46166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+mn-ea"/>
              </a:rPr>
              <a:t>业务流程</a:t>
            </a:r>
            <a:endParaRPr lang="zh-CN" altLang="en-US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1828" y="4416602"/>
            <a:ext cx="59376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kern="1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公司接到各汽车维修店的要货，文员在管家婆系统中录单，配送人员在手机端收到要配货的单后，抢占单据，回公司拿货，按单进行配送到客户处。 </a:t>
            </a:r>
            <a:endParaRPr lang="zh-CN" altLang="zh-CN" kern="100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188" y="2481921"/>
            <a:ext cx="5657132" cy="2793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42" y="1398075"/>
            <a:ext cx="11915658" cy="462680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808579" y="461429"/>
            <a:ext cx="2336841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整体解决方案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254000" y="2204720"/>
            <a:ext cx="2580640" cy="138499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配送人员查看单据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并抢占单据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292" y="273227"/>
            <a:ext cx="2789139" cy="569069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457" y="273227"/>
            <a:ext cx="2850018" cy="569069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248" y="273227"/>
            <a:ext cx="2866585" cy="5690693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834640" y="6079589"/>
            <a:ext cx="7077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配送管理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】--【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未配送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查看系统中所需要配送的单据，进行抢单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  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抢单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之后，单据进入我的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未配送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中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93040" y="1731944"/>
            <a:ext cx="1952109" cy="138366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货品送达</a:t>
            </a:r>
            <a:endParaRPr lang="en-US" altLang="zh-CN" sz="2800" dirty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拍照  签名 收款</a:t>
            </a:r>
            <a:r>
              <a:rPr lang="en-US" altLang="zh-CN" sz="2800" dirty="0" smtClean="0">
                <a:solidFill>
                  <a:schemeClr val="bg1"/>
                </a:solidFill>
              </a:rPr>
              <a:t> </a:t>
            </a:r>
            <a:r>
              <a:rPr lang="zh-CN" altLang="en-US" sz="2800" dirty="0" smtClean="0">
                <a:solidFill>
                  <a:schemeClr val="bg1"/>
                </a:solidFill>
              </a:rPr>
              <a:t>优惠</a:t>
            </a:r>
            <a:endParaRPr lang="zh-CN" altLang="en-US" sz="2800" dirty="0" smtClean="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7338" y="266922"/>
            <a:ext cx="2805963" cy="570003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088631" y="6110069"/>
            <a:ext cx="82317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送达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】--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单据详情中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草稿或订单类单据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可以修改数量以及添加或删除商品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送达时，可以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拍照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、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签名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 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收款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 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或 无法送达时点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下次配送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180" y="273050"/>
            <a:ext cx="2776855" cy="5694045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0197" y="1470435"/>
            <a:ext cx="9519083" cy="354174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84467" y="1794626"/>
            <a:ext cx="2152333" cy="266891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</a:rPr>
              <a:t>配送查询</a:t>
            </a:r>
            <a:endParaRPr lang="en-US" altLang="zh-CN" sz="2400" b="1" dirty="0" smtClean="0">
              <a:solidFill>
                <a:schemeClr val="bg1"/>
              </a:solidFill>
            </a:endParaRPr>
          </a:p>
          <a:p>
            <a:pPr algn="ctr"/>
            <a:endParaRPr lang="en-US" altLang="zh-CN" sz="2400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2400" b="1" dirty="0" smtClean="0">
                <a:solidFill>
                  <a:schemeClr val="bg1"/>
                </a:solidFill>
              </a:rPr>
              <a:t>单据清单状态 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990" y="682757"/>
            <a:ext cx="2517535" cy="4787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矩形 11"/>
          <p:cNvSpPr/>
          <p:nvPr/>
        </p:nvSpPr>
        <p:spPr>
          <a:xfrm>
            <a:off x="1285527" y="1741957"/>
            <a:ext cx="2156059" cy="266891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</a:rPr>
              <a:t>配送查询</a:t>
            </a:r>
            <a:endParaRPr lang="en-US" altLang="zh-CN" sz="2400" b="1" dirty="0" smtClean="0">
              <a:solidFill>
                <a:schemeClr val="bg1"/>
              </a:solidFill>
            </a:endParaRPr>
          </a:p>
          <a:p>
            <a:pPr algn="ctr"/>
            <a:endParaRPr lang="en-US" altLang="zh-CN" sz="2400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客户在小程序端 随时查询单据的进展状态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algn="ctr"/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091872" y="6042965"/>
            <a:ext cx="6454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微信小程序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】--【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客户通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查看自己的提交单据的配送状态 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641" y="540839"/>
            <a:ext cx="9255108" cy="500188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98942" y="1707328"/>
            <a:ext cx="2156059" cy="266891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投放到电视上，大屏展示所有车辆的位置以及配送情况</a:t>
            </a:r>
            <a:endParaRPr lang="en-US" altLang="zh-CN" sz="2400" dirty="0" smtClean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73228" y="5961685"/>
            <a:ext cx="9401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公司车辆配备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车辆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GPS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盒子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放在车上，可以查询展示所有车辆的行车路线以及当前状态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7183" y="2286448"/>
            <a:ext cx="1497777" cy="90379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配送报表</a:t>
            </a:r>
            <a:endParaRPr lang="en-US" altLang="zh-CN" sz="2400" dirty="0" smtClean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80" y="151590"/>
            <a:ext cx="10158529" cy="27457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080" y="3027680"/>
            <a:ext cx="10158528" cy="303784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298908" y="6337605"/>
            <a:ext cx="800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配送管理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--【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配送送达率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分析所有人员配送数据，单数，金额，配送件数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直接连接符 68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71" name="任意多边形 70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2" name="平行四边形 71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3" name="平行四边形 72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5" name="平行四边形 74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6" name="平行四边形 75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5" y="373005"/>
            <a:ext cx="2715004" cy="26673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 rot="5400000" flipV="1">
            <a:off x="4886278" y="233480"/>
            <a:ext cx="1675444" cy="678580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8"/>
          <p:cNvSpPr txBox="1"/>
          <p:nvPr/>
        </p:nvSpPr>
        <p:spPr>
          <a:xfrm>
            <a:off x="4178415" y="3128910"/>
            <a:ext cx="3813394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54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 smtClean="0"/>
              <a:t>开单指派</a:t>
            </a:r>
            <a:endParaRPr lang="zh-CN" altLang="en-US" dirty="0"/>
          </a:p>
        </p:txBody>
      </p:sp>
      <p:grpSp>
        <p:nvGrpSpPr>
          <p:cNvPr id="17" name="Group 12"/>
          <p:cNvGrpSpPr/>
          <p:nvPr/>
        </p:nvGrpSpPr>
        <p:grpSpPr>
          <a:xfrm>
            <a:off x="3066906" y="3234587"/>
            <a:ext cx="966079" cy="817649"/>
            <a:chOff x="2905125" y="4002088"/>
            <a:chExt cx="249238" cy="244475"/>
          </a:xfrm>
          <a:solidFill>
            <a:schemeClr val="bg1"/>
          </a:solidFill>
        </p:grpSpPr>
        <p:sp>
          <p:nvSpPr>
            <p:cNvPr id="18" name="Freeform 50"/>
            <p:cNvSpPr>
              <a:spLocks noEditPoints="1"/>
            </p:cNvSpPr>
            <p:nvPr/>
          </p:nvSpPr>
          <p:spPr bwMode="auto">
            <a:xfrm>
              <a:off x="2905125" y="4002088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9" name="Oval 51"/>
            <p:cNvSpPr>
              <a:spLocks noChangeArrowheads="1"/>
            </p:cNvSpPr>
            <p:nvPr/>
          </p:nvSpPr>
          <p:spPr bwMode="auto">
            <a:xfrm>
              <a:off x="3005138" y="4102100"/>
              <a:ext cx="49213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直接连接符 68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71" name="任意多边形 70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2" name="平行四边形 71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3" name="平行四边形 72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5" name="平行四边形 74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6" name="平行四边形 75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5" y="373005"/>
            <a:ext cx="2715004" cy="26673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94855" y="1549627"/>
            <a:ext cx="74371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2000" b="1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酒水</a:t>
            </a:r>
            <a:r>
              <a:rPr lang="zh-CN" altLang="zh-CN" sz="2000" b="1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批发</a:t>
            </a:r>
            <a:endParaRPr lang="zh-CN" altLang="zh-CN" sz="16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2000" b="1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业务背景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：太原渠道业务拓展</a:t>
            </a:r>
            <a:endParaRPr lang="zh-CN" altLang="zh-CN" sz="16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客户家数 </a:t>
            </a: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1500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余家（中小型超市  便利店等  ）</a:t>
            </a: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  </a:t>
            </a:r>
            <a:endParaRPr lang="zh-CN" altLang="zh-CN" sz="16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每天业务销售单平均 </a:t>
            </a: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100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余张</a:t>
            </a: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    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配送车辆 </a:t>
            </a: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3</a:t>
            </a:r>
            <a:r>
              <a:rPr lang="zh-CN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部</a:t>
            </a:r>
            <a:endParaRPr lang="zh-CN" altLang="zh-CN" sz="16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5975" y="1011521"/>
            <a:ext cx="2001305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+mn-ea"/>
              </a:rPr>
              <a:t>企业背景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4854" y="3782253"/>
            <a:ext cx="66444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业务人员上门拜访客户，录入单据时，与客户明确配送的时间，同时业务员指定了相关配送的配送人员。仓库人员准备好隔天要配送的货以及摆放于相应配送员装车区域。</a:t>
            </a:r>
            <a:endParaRPr lang="zh-CN" altLang="zh-CN" sz="16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配送人员查看自己接下来的所有配送单据。</a:t>
            </a:r>
            <a:endParaRPr lang="zh-CN" altLang="zh-CN" sz="16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1 </a:t>
            </a:r>
            <a:r>
              <a:rPr lang="zh-CN" altLang="en-US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，</a:t>
            </a:r>
            <a:r>
              <a:rPr lang="zh-CN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业务员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在手机端录入单据 并指定配送时间与配送人 </a:t>
            </a:r>
            <a:endParaRPr lang="zh-CN" altLang="zh-CN" sz="16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en-US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zh-CN" altLang="en-US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，</a:t>
            </a:r>
            <a:r>
              <a:rPr lang="zh-CN" altLang="zh-CN" sz="2000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仓库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人员准备好要发货的货品</a:t>
            </a:r>
            <a:endParaRPr lang="zh-CN" altLang="zh-CN" sz="16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3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，配送人员公司取货并配送</a:t>
            </a:r>
            <a:endParaRPr lang="zh-CN" altLang="zh-CN" sz="16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4</a:t>
            </a:r>
            <a:r>
              <a:rPr lang="zh-CN" altLang="zh-CN" sz="20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，司机回单 月底核算配送业绩</a:t>
            </a:r>
            <a:endParaRPr lang="zh-CN" altLang="zh-CN" sz="16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4854" y="3096827"/>
            <a:ext cx="3037625" cy="46166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+mn-ea"/>
              </a:rPr>
              <a:t>业务流程</a:t>
            </a:r>
            <a:endParaRPr lang="zh-CN" altLang="en-US" sz="2400" b="1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4820108" y="481749"/>
            <a:ext cx="2336841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整体解决方案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692" y="1291375"/>
            <a:ext cx="11941575" cy="4945809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49173" y="274319"/>
            <a:ext cx="2905048" cy="588672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4802" y="274319"/>
            <a:ext cx="2991545" cy="588672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54000" y="2204720"/>
            <a:ext cx="2580640" cy="181588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业务员手机开单据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指定配送员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配送日期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4000" y="2204720"/>
            <a:ext cx="2580640" cy="138499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配送人员查看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未配送的单据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949" y="329444"/>
            <a:ext cx="2779891" cy="57759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30" y="329444"/>
            <a:ext cx="2794365" cy="5806069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93040" y="1731944"/>
            <a:ext cx="1952109" cy="138366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货品送达</a:t>
            </a:r>
            <a:endParaRPr lang="en-US" altLang="zh-CN" sz="2800" dirty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拍照  签名 收款</a:t>
            </a:r>
            <a:r>
              <a:rPr lang="en-US" altLang="zh-CN" sz="2800" dirty="0" smtClean="0">
                <a:solidFill>
                  <a:schemeClr val="bg1"/>
                </a:solidFill>
              </a:rPr>
              <a:t>  </a:t>
            </a:r>
            <a:r>
              <a:rPr lang="zh-CN" altLang="en-US" sz="2800" dirty="0" smtClean="0">
                <a:solidFill>
                  <a:schemeClr val="bg1"/>
                </a:solidFill>
              </a:rPr>
              <a:t>优惠</a:t>
            </a:r>
            <a:endParaRPr lang="zh-CN" altLang="en-US" sz="2800" dirty="0" smtClean="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7338" y="266922"/>
            <a:ext cx="2805963" cy="570003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088631" y="6110069"/>
            <a:ext cx="82317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送达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】--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单据详情中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草稿或订单类单据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可以修改数量以及添加或删除商品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送达时，可以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拍照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、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签名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 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收款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 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或 无法送达时点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下次配送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9080" y="266700"/>
            <a:ext cx="2776855" cy="5694045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0197" y="1470435"/>
            <a:ext cx="9519083" cy="354174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84467" y="1794626"/>
            <a:ext cx="2152333" cy="266891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</a:rPr>
              <a:t>配送查询</a:t>
            </a:r>
            <a:endParaRPr lang="en-US" altLang="zh-CN" sz="2400" b="1" dirty="0" smtClean="0">
              <a:solidFill>
                <a:schemeClr val="bg1"/>
              </a:solidFill>
            </a:endParaRPr>
          </a:p>
          <a:p>
            <a:pPr algn="ctr"/>
            <a:endParaRPr lang="en-US" altLang="zh-CN" sz="2400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2400" b="1" dirty="0" smtClean="0">
                <a:solidFill>
                  <a:schemeClr val="bg1"/>
                </a:solidFill>
              </a:rPr>
              <a:t>单据清单状态 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990" y="682757"/>
            <a:ext cx="2517535" cy="4787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矩形 11"/>
          <p:cNvSpPr/>
          <p:nvPr/>
        </p:nvSpPr>
        <p:spPr>
          <a:xfrm>
            <a:off x="1285527" y="1741957"/>
            <a:ext cx="2156059" cy="266891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</a:rPr>
              <a:t>配送查询</a:t>
            </a:r>
            <a:endParaRPr lang="en-US" altLang="zh-CN" sz="2400" b="1" dirty="0" smtClean="0">
              <a:solidFill>
                <a:schemeClr val="bg1"/>
              </a:solidFill>
            </a:endParaRPr>
          </a:p>
          <a:p>
            <a:pPr algn="ctr"/>
            <a:endParaRPr lang="en-US" altLang="zh-CN" sz="2400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客户在小程序端 随时查询单据的进展状态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algn="ctr"/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091872" y="6042965"/>
            <a:ext cx="6454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微信小程序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】--【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客户通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查看自己的提交单据的配送状态 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641" y="540839"/>
            <a:ext cx="9255108" cy="500188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98942" y="1707328"/>
            <a:ext cx="2156059" cy="266891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投放到电视上，大屏展示所有车辆的位置以及配送情况</a:t>
            </a:r>
            <a:endParaRPr lang="en-US" altLang="zh-CN" sz="2400" dirty="0" smtClean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73228" y="5961685"/>
            <a:ext cx="9401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公司车辆配备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车辆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GPS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盒子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放在车上，可以查询展示所有车辆的行车路线以及当前状态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7183" y="2286448"/>
            <a:ext cx="1497777" cy="90379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配送报表</a:t>
            </a:r>
            <a:endParaRPr lang="en-US" altLang="zh-CN" sz="2400" dirty="0" smtClean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80" y="151590"/>
            <a:ext cx="10158529" cy="27457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080" y="3027680"/>
            <a:ext cx="10158528" cy="303784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298908" y="6337605"/>
            <a:ext cx="800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配送管理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--【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配送送达率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分析所有人员配送数据，单数，金额，配送件数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直接连接符 68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71" name="任意多边形 70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2" name="平行四边形 71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3" name="平行四边形 72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5" name="平行四边形 74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6" name="平行四边形 75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5" y="373005"/>
            <a:ext cx="2715004" cy="26673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 rot="5400000" flipV="1">
            <a:off x="4886278" y="230636"/>
            <a:ext cx="1675444" cy="678580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8"/>
          <p:cNvSpPr txBox="1"/>
          <p:nvPr/>
        </p:nvSpPr>
        <p:spPr>
          <a:xfrm>
            <a:off x="4071273" y="3161877"/>
            <a:ext cx="4467389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54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固定</a:t>
            </a:r>
            <a:r>
              <a:rPr lang="zh-CN" altLang="en-US" dirty="0" smtClean="0"/>
              <a:t>周期配送</a:t>
            </a:r>
            <a:endParaRPr lang="zh-CN" altLang="en-US" dirty="0"/>
          </a:p>
        </p:txBody>
      </p:sp>
      <p:grpSp>
        <p:nvGrpSpPr>
          <p:cNvPr id="18" name="Group 35"/>
          <p:cNvGrpSpPr/>
          <p:nvPr/>
        </p:nvGrpSpPr>
        <p:grpSpPr>
          <a:xfrm>
            <a:off x="3053319" y="3339330"/>
            <a:ext cx="777535" cy="780283"/>
            <a:chOff x="6853673" y="3715407"/>
            <a:chExt cx="379359" cy="376864"/>
          </a:xfrm>
          <a:solidFill>
            <a:schemeClr val="bg1"/>
          </a:solidFill>
        </p:grpSpPr>
        <p:sp>
          <p:nvSpPr>
            <p:cNvPr id="19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0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1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2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3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4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5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6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7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8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9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0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1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2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3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4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5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6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直接连接符 68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71" name="任意多边形 70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2" name="平行四边形 71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3" name="平行四边形 72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5" name="平行四边形 74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6" name="平行四边形 75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5" y="373005"/>
            <a:ext cx="2715004" cy="26673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75585" y="1717281"/>
            <a:ext cx="6096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b="1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食品配送</a:t>
            </a:r>
            <a:endParaRPr lang="zh-CN" altLang="zh-CN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 </a:t>
            </a:r>
            <a:endParaRPr lang="zh-CN" altLang="zh-CN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b="1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业务背景</a:t>
            </a:r>
            <a:r>
              <a:rPr lang="zh-CN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：淮安食品配送</a:t>
            </a:r>
            <a:endParaRPr lang="zh-CN" altLang="zh-CN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客户家数 </a:t>
            </a:r>
            <a:r>
              <a:rPr lang="en-US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1000</a:t>
            </a:r>
            <a:r>
              <a:rPr lang="zh-CN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余家 </a:t>
            </a:r>
            <a:endParaRPr lang="zh-CN" altLang="zh-CN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每天业务销售单平均</a:t>
            </a:r>
            <a:r>
              <a:rPr lang="en-US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150</a:t>
            </a:r>
            <a:r>
              <a:rPr lang="zh-CN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余张</a:t>
            </a:r>
            <a:r>
              <a:rPr lang="en-US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   </a:t>
            </a:r>
            <a:r>
              <a:rPr lang="zh-CN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配送车辆</a:t>
            </a:r>
            <a:r>
              <a:rPr lang="en-US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4</a:t>
            </a:r>
            <a:r>
              <a:rPr lang="zh-CN" altLang="zh-CN" kern="1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部</a:t>
            </a:r>
            <a:r>
              <a:rPr lang="en-US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 </a:t>
            </a:r>
            <a:endParaRPr lang="zh-CN" altLang="zh-CN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8855" y="4353898"/>
            <a:ext cx="59840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文员在管家婆中录入单据，系统按客户设置好的物流天数以及配送人员，自动生成配送单信息。仓库人员准备好相应的货品，配送司机进行配送</a:t>
            </a:r>
            <a:endParaRPr lang="zh-CN" altLang="zh-CN" sz="14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1 </a:t>
            </a:r>
            <a:r>
              <a:rPr lang="zh-CN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，管家婆中录入业务单据</a:t>
            </a:r>
            <a:endParaRPr lang="zh-CN" altLang="zh-CN" sz="14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 startAt="2"/>
            </a:pPr>
            <a:r>
              <a:rPr lang="zh-CN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仓库人员准备货品</a:t>
            </a:r>
            <a:endParaRPr lang="zh-CN" altLang="zh-CN" sz="14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3</a:t>
            </a:r>
            <a:r>
              <a:rPr lang="zh-CN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，配送人员查看配送单据并配送</a:t>
            </a:r>
            <a:endParaRPr lang="zh-CN" altLang="zh-CN" sz="14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4</a:t>
            </a:r>
            <a:r>
              <a:rPr lang="zh-CN" altLang="zh-CN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，司机回单 月底核算配送业绩</a:t>
            </a:r>
            <a:endParaRPr lang="zh-CN" altLang="zh-CN" sz="14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48855" y="1011521"/>
            <a:ext cx="2001305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+mn-ea"/>
              </a:rPr>
              <a:t>企业背景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31600" y="3739350"/>
            <a:ext cx="3037625" cy="46166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+mn-ea"/>
              </a:rPr>
              <a:t>业务流程</a:t>
            </a:r>
            <a:endParaRPr lang="zh-CN" altLang="en-US" sz="2400" b="1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4820108" y="481749"/>
            <a:ext cx="2336841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整体解决方案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7772" y="1201196"/>
            <a:ext cx="11688627" cy="5057364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54000" y="2204720"/>
            <a:ext cx="2326640" cy="138499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客户信息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设置配送人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设置物流天数</a:t>
            </a:r>
            <a:endParaRPr lang="en-US" altLang="zh-CN" sz="2800" dirty="0" smtClean="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1282" y="749886"/>
            <a:ext cx="9345447" cy="401515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342" y="2897217"/>
            <a:ext cx="5707875" cy="23624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573228" y="5961685"/>
            <a:ext cx="793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物联通服务器 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客户信息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选择客户后，设置配送人 以及配送的物流天数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4000" y="2204720"/>
            <a:ext cx="2580640" cy="138499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配送人员查看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未配送的单据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949" y="329444"/>
            <a:ext cx="2779891" cy="57759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30" y="329444"/>
            <a:ext cx="2794365" cy="5806069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38480" y="1962449"/>
            <a:ext cx="1952109" cy="138366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货品送达</a:t>
            </a:r>
            <a:endParaRPr lang="en-US" altLang="zh-CN" sz="2800" dirty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拍照  签名 收款</a:t>
            </a:r>
            <a:r>
              <a:rPr lang="en-US" altLang="zh-CN" sz="2800" dirty="0" smtClean="0">
                <a:solidFill>
                  <a:schemeClr val="bg1"/>
                </a:solidFill>
              </a:rPr>
              <a:t>  </a:t>
            </a:r>
            <a:r>
              <a:rPr lang="zh-CN" altLang="en-US" sz="2800" dirty="0" smtClean="0">
                <a:solidFill>
                  <a:schemeClr val="bg1"/>
                </a:solidFill>
              </a:rPr>
              <a:t>优惠</a:t>
            </a:r>
            <a:endParaRPr lang="zh-CN" altLang="en-US" sz="2800" dirty="0" smtClean="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7258" y="266922"/>
            <a:ext cx="2805963" cy="570003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088631" y="6110069"/>
            <a:ext cx="82317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送达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】--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单据详情中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草稿或订单类单据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可以修改数量以及添加或删除商品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送达时，可以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拍照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、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签名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 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收款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 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或 无法送达时点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下次配送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8950" y="273050"/>
            <a:ext cx="2776855" cy="5694045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0197" y="1470435"/>
            <a:ext cx="9519083" cy="354174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84467" y="1794626"/>
            <a:ext cx="2152333" cy="266891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</a:rPr>
              <a:t>配送查询</a:t>
            </a:r>
            <a:endParaRPr lang="en-US" altLang="zh-CN" sz="2400" b="1" dirty="0" smtClean="0">
              <a:solidFill>
                <a:schemeClr val="bg1"/>
              </a:solidFill>
            </a:endParaRPr>
          </a:p>
          <a:p>
            <a:pPr algn="ctr"/>
            <a:endParaRPr lang="en-US" altLang="zh-CN" sz="2400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2400" b="1" dirty="0" smtClean="0">
                <a:solidFill>
                  <a:schemeClr val="bg1"/>
                </a:solidFill>
              </a:rPr>
              <a:t>单据清单状态 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990" y="682757"/>
            <a:ext cx="2517535" cy="4787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矩形 11"/>
          <p:cNvSpPr/>
          <p:nvPr/>
        </p:nvSpPr>
        <p:spPr>
          <a:xfrm>
            <a:off x="523527" y="1741957"/>
            <a:ext cx="2156059" cy="266891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</a:rPr>
              <a:t>配送查询</a:t>
            </a:r>
            <a:endParaRPr lang="en-US" altLang="zh-CN" sz="2400" b="1" dirty="0" smtClean="0">
              <a:solidFill>
                <a:schemeClr val="bg1"/>
              </a:solidFill>
            </a:endParaRPr>
          </a:p>
          <a:p>
            <a:pPr algn="ctr"/>
            <a:endParaRPr lang="en-US" altLang="zh-CN" sz="2400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客户在小程序端 随时查询单据的进展状态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algn="ctr"/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091872" y="6042965"/>
            <a:ext cx="6454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微信小程序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】--【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客户通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查看自己的提交单据的配送状态 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641" y="540839"/>
            <a:ext cx="9255108" cy="500188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98942" y="1707328"/>
            <a:ext cx="2156059" cy="266891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投放到电视上，大屏展示所有车辆的位置以及配送情况</a:t>
            </a:r>
            <a:endParaRPr lang="en-US" altLang="zh-CN" sz="2400" dirty="0" smtClean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73228" y="5961685"/>
            <a:ext cx="9401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公司车辆配备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车辆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GPS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盒子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放在车上，可以查询展示所有车辆的行车路线以及当前状态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7183" y="2286448"/>
            <a:ext cx="1497777" cy="90379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配送报表</a:t>
            </a:r>
            <a:endParaRPr lang="en-US" altLang="zh-CN" sz="2400" dirty="0" smtClean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80" y="151590"/>
            <a:ext cx="10158529" cy="27457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080" y="3027680"/>
            <a:ext cx="10158528" cy="303784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298908" y="6337605"/>
            <a:ext cx="800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配送管理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--【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配送送达率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分析所有人员配送数据，单数，金额，配送件数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直接连接符 68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71" name="任意多边形 70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2" name="平行四边形 71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3" name="平行四边形 72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5" name="平行四边形 74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6" name="平行四边形 75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5" y="373005"/>
            <a:ext cx="2715004" cy="26673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 rot="5400000" flipV="1">
            <a:off x="4886278" y="230636"/>
            <a:ext cx="1675444" cy="678580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8"/>
          <p:cNvSpPr txBox="1"/>
          <p:nvPr/>
        </p:nvSpPr>
        <p:spPr>
          <a:xfrm>
            <a:off x="3820622" y="3187711"/>
            <a:ext cx="5050737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54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 smtClean="0"/>
              <a:t>物联通软件配置</a:t>
            </a:r>
            <a:endParaRPr lang="zh-CN" altLang="en-US" sz="4000" dirty="0"/>
          </a:p>
        </p:txBody>
      </p:sp>
      <p:grpSp>
        <p:nvGrpSpPr>
          <p:cNvPr id="14" name="Group 35"/>
          <p:cNvGrpSpPr/>
          <p:nvPr/>
        </p:nvGrpSpPr>
        <p:grpSpPr>
          <a:xfrm>
            <a:off x="3053319" y="3339330"/>
            <a:ext cx="777535" cy="780283"/>
            <a:chOff x="6853673" y="3715407"/>
            <a:chExt cx="379359" cy="376864"/>
          </a:xfrm>
          <a:solidFill>
            <a:schemeClr val="bg1"/>
          </a:solidFill>
        </p:grpSpPr>
        <p:sp>
          <p:nvSpPr>
            <p:cNvPr id="15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6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7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8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9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0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1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2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3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4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5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6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7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8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9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0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1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2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8393" y="266453"/>
            <a:ext cx="8445928" cy="489524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98942" y="1707328"/>
            <a:ext cx="2156059" cy="96475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配送设置</a:t>
            </a:r>
            <a:endParaRPr lang="en-US" altLang="zh-CN" sz="2400" dirty="0" smtClean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67308" y="5585765"/>
            <a:ext cx="83984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服务器端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--【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系统管理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】--【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用户配置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】--【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配送业务配置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设置系统的配送模式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以及配送流程控制 、配送单分配模式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393617" y="1323153"/>
            <a:ext cx="2156059" cy="96475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配送设置</a:t>
            </a:r>
            <a:endParaRPr lang="en-US" altLang="zh-CN" sz="2400" dirty="0" smtClean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07160" y="5581015"/>
            <a:ext cx="102108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服务器端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--【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配送管理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】--【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配送参数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】--【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配送业务配置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设置配送的单据类型，修改、优惠等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服务器端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--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【基础档案】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--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【商品信息】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--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【获取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ERP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体积重量】设置相匹配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字段取值</a:t>
            </a:r>
            <a:endParaRPr lang="zh-CN" altLang="en-US" dirty="0" smtClean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2955" y="728345"/>
            <a:ext cx="6504305" cy="3457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2255" y="2864485"/>
            <a:ext cx="7710805" cy="262001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98942" y="1707328"/>
            <a:ext cx="2156059" cy="96475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车辆信息</a:t>
            </a:r>
            <a:endParaRPr lang="en-US" altLang="zh-CN" sz="2400" dirty="0" smtClean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48029" y="5679908"/>
            <a:ext cx="63979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服务器端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--【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配送管理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】--【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车辆信息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进行配送车辆管理    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可以设置好车辆的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GPS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盒子的绑定  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48029" y="548640"/>
            <a:ext cx="9150932" cy="417575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737" y="937189"/>
            <a:ext cx="3764606" cy="4343776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98942" y="1707328"/>
            <a:ext cx="2156059" cy="96475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无法送达的原因</a:t>
            </a:r>
            <a:endParaRPr lang="en-US" altLang="zh-CN" sz="2400" dirty="0" smtClean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25911" y="5220005"/>
            <a:ext cx="6255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下次配送管理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设置 当配送人员无法将单据送达时的原因</a:t>
            </a:r>
            <a:endParaRPr lang="en-US" altLang="zh-CN" dirty="0" smtClean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0622" y="679420"/>
            <a:ext cx="8634795" cy="3740991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1716725" y="2492330"/>
            <a:ext cx="1709886" cy="1709885"/>
            <a:chOff x="1413324" y="1664562"/>
            <a:chExt cx="1381545" cy="1381544"/>
          </a:xfrm>
        </p:grpSpPr>
        <p:sp>
          <p:nvSpPr>
            <p:cNvPr id="2" name="椭圆 1"/>
            <p:cNvSpPr/>
            <p:nvPr/>
          </p:nvSpPr>
          <p:spPr>
            <a:xfrm>
              <a:off x="1413324" y="1664562"/>
              <a:ext cx="1381545" cy="1381544"/>
            </a:xfrm>
            <a:prstGeom prst="ellipse">
              <a:avLst/>
            </a:prstGeom>
            <a:gradFill flip="none" rotWithShape="1">
              <a:gsLst>
                <a:gs pos="65000">
                  <a:srgbClr val="01E2BC">
                    <a:alpha val="0"/>
                  </a:srgbClr>
                </a:gs>
                <a:gs pos="100000">
                  <a:srgbClr val="01E2B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latin typeface="+mn-ea"/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1516201" y="1767441"/>
              <a:ext cx="1175791" cy="1175790"/>
            </a:xfrm>
            <a:prstGeom prst="ellipse">
              <a:avLst/>
            </a:prstGeom>
            <a:noFill/>
            <a:ln>
              <a:solidFill>
                <a:srgbClr val="2A9995"/>
              </a:solidFill>
            </a:ln>
            <a:effectLst>
              <a:glow rad="38100">
                <a:srgbClr val="01E2BC">
                  <a:alpha val="1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latin typeface="+mn-ea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1600082" y="1814734"/>
              <a:ext cx="1008029" cy="1081197"/>
              <a:chOff x="4981968" y="4909761"/>
              <a:chExt cx="561350" cy="602097"/>
            </a:xfrm>
            <a:solidFill>
              <a:schemeClr val="bg1"/>
            </a:solidFill>
            <a:effectLst>
              <a:glow rad="50800">
                <a:schemeClr val="bg1">
                  <a:alpha val="10000"/>
                </a:schemeClr>
              </a:glow>
            </a:effectLst>
          </p:grpSpPr>
          <p:sp>
            <p:nvSpPr>
              <p:cNvPr id="57" name="任意多边形 56"/>
              <p:cNvSpPr/>
              <p:nvPr/>
            </p:nvSpPr>
            <p:spPr>
              <a:xfrm>
                <a:off x="4981968" y="4909761"/>
                <a:ext cx="561350" cy="194436"/>
              </a:xfrm>
              <a:custGeom>
                <a:avLst/>
                <a:gdLst>
                  <a:gd name="connsiteX0" fmla="*/ 280675 w 561350"/>
                  <a:gd name="connsiteY0" fmla="*/ 0 h 194436"/>
                  <a:gd name="connsiteX1" fmla="*/ 558070 w 561350"/>
                  <a:gd name="connsiteY1" fmla="*/ 183869 h 194436"/>
                  <a:gd name="connsiteX2" fmla="*/ 561350 w 561350"/>
                  <a:gd name="connsiteY2" fmla="*/ 194436 h 194436"/>
                  <a:gd name="connsiteX3" fmla="*/ 528660 w 561350"/>
                  <a:gd name="connsiteY3" fmla="*/ 194436 h 194436"/>
                  <a:gd name="connsiteX4" fmla="*/ 504584 w 561350"/>
                  <a:gd name="connsiteY4" fmla="*/ 150079 h 194436"/>
                  <a:gd name="connsiteX5" fmla="*/ 280675 w 561350"/>
                  <a:gd name="connsiteY5" fmla="*/ 31028 h 194436"/>
                  <a:gd name="connsiteX6" fmla="*/ 56766 w 561350"/>
                  <a:gd name="connsiteY6" fmla="*/ 150079 h 194436"/>
                  <a:gd name="connsiteX7" fmla="*/ 32690 w 561350"/>
                  <a:gd name="connsiteY7" fmla="*/ 194436 h 194436"/>
                  <a:gd name="connsiteX8" fmla="*/ 0 w 561350"/>
                  <a:gd name="connsiteY8" fmla="*/ 194436 h 194436"/>
                  <a:gd name="connsiteX9" fmla="*/ 3280 w 561350"/>
                  <a:gd name="connsiteY9" fmla="*/ 183869 h 194436"/>
                  <a:gd name="connsiteX10" fmla="*/ 280675 w 561350"/>
                  <a:gd name="connsiteY10" fmla="*/ 0 h 194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1350" h="194436">
                    <a:moveTo>
                      <a:pt x="280675" y="0"/>
                    </a:moveTo>
                    <a:cubicBezTo>
                      <a:pt x="405375" y="0"/>
                      <a:pt x="512368" y="75817"/>
                      <a:pt x="558070" y="183869"/>
                    </a:cubicBezTo>
                    <a:lnTo>
                      <a:pt x="561350" y="194436"/>
                    </a:lnTo>
                    <a:lnTo>
                      <a:pt x="528660" y="194436"/>
                    </a:lnTo>
                    <a:lnTo>
                      <a:pt x="504584" y="150079"/>
                    </a:lnTo>
                    <a:cubicBezTo>
                      <a:pt x="456059" y="78252"/>
                      <a:pt x="373882" y="31028"/>
                      <a:pt x="280675" y="31028"/>
                    </a:cubicBezTo>
                    <a:cubicBezTo>
                      <a:pt x="187468" y="31028"/>
                      <a:pt x="105292" y="78252"/>
                      <a:pt x="56766" y="150079"/>
                    </a:cubicBezTo>
                    <a:lnTo>
                      <a:pt x="32690" y="194436"/>
                    </a:lnTo>
                    <a:lnTo>
                      <a:pt x="0" y="194436"/>
                    </a:lnTo>
                    <a:lnTo>
                      <a:pt x="3280" y="183869"/>
                    </a:lnTo>
                    <a:cubicBezTo>
                      <a:pt x="48983" y="75817"/>
                      <a:pt x="155975" y="0"/>
                      <a:pt x="2806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latin typeface="+mn-ea"/>
                </a:endParaRPr>
              </a:p>
            </p:txBody>
          </p:sp>
          <p:sp>
            <p:nvSpPr>
              <p:cNvPr id="58" name="任意多边形 57"/>
              <p:cNvSpPr/>
              <p:nvPr/>
            </p:nvSpPr>
            <p:spPr>
              <a:xfrm>
                <a:off x="5028091" y="5397417"/>
                <a:ext cx="132191" cy="92909"/>
              </a:xfrm>
              <a:custGeom>
                <a:avLst/>
                <a:gdLst>
                  <a:gd name="connsiteX0" fmla="*/ 0 w 132191"/>
                  <a:gd name="connsiteY0" fmla="*/ 0 h 92909"/>
                  <a:gd name="connsiteX1" fmla="*/ 40042 w 132191"/>
                  <a:gd name="connsiteY1" fmla="*/ 0 h 92909"/>
                  <a:gd name="connsiteX2" fmla="*/ 43618 w 132191"/>
                  <a:gd name="connsiteY2" fmla="*/ 4334 h 92909"/>
                  <a:gd name="connsiteX3" fmla="*/ 129449 w 132191"/>
                  <a:gd name="connsiteY3" fmla="*/ 62202 h 92909"/>
                  <a:gd name="connsiteX4" fmla="*/ 132191 w 132191"/>
                  <a:gd name="connsiteY4" fmla="*/ 63053 h 92909"/>
                  <a:gd name="connsiteX5" fmla="*/ 124191 w 132191"/>
                  <a:gd name="connsiteY5" fmla="*/ 92909 h 92909"/>
                  <a:gd name="connsiteX6" fmla="*/ 117372 w 132191"/>
                  <a:gd name="connsiteY6" fmla="*/ 90792 h 92909"/>
                  <a:gd name="connsiteX7" fmla="*/ 21678 w 132191"/>
                  <a:gd name="connsiteY7" fmla="*/ 26274 h 92909"/>
                  <a:gd name="connsiteX8" fmla="*/ 0 w 132191"/>
                  <a:gd name="connsiteY8" fmla="*/ 0 h 92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2191" h="92909">
                    <a:moveTo>
                      <a:pt x="0" y="0"/>
                    </a:moveTo>
                    <a:lnTo>
                      <a:pt x="40042" y="0"/>
                    </a:lnTo>
                    <a:lnTo>
                      <a:pt x="43618" y="4334"/>
                    </a:lnTo>
                    <a:cubicBezTo>
                      <a:pt x="68051" y="28767"/>
                      <a:pt x="97144" y="48539"/>
                      <a:pt x="129449" y="62202"/>
                    </a:cubicBezTo>
                    <a:lnTo>
                      <a:pt x="132191" y="63053"/>
                    </a:lnTo>
                    <a:lnTo>
                      <a:pt x="124191" y="92909"/>
                    </a:lnTo>
                    <a:lnTo>
                      <a:pt x="117372" y="90792"/>
                    </a:lnTo>
                    <a:cubicBezTo>
                      <a:pt x="81354" y="75558"/>
                      <a:pt x="48918" y="53514"/>
                      <a:pt x="21678" y="26274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latin typeface="+mn-ea"/>
                </a:endParaRPr>
              </a:p>
            </p:txBody>
          </p:sp>
          <p:sp>
            <p:nvSpPr>
              <p:cNvPr id="59" name="任意多边形 58"/>
              <p:cNvSpPr/>
              <p:nvPr/>
            </p:nvSpPr>
            <p:spPr>
              <a:xfrm>
                <a:off x="5195981" y="5397408"/>
                <a:ext cx="301221" cy="114450"/>
              </a:xfrm>
              <a:custGeom>
                <a:avLst/>
                <a:gdLst>
                  <a:gd name="connsiteX0" fmla="*/ 261179 w 301221"/>
                  <a:gd name="connsiteY0" fmla="*/ 0 h 114450"/>
                  <a:gd name="connsiteX1" fmla="*/ 301221 w 301221"/>
                  <a:gd name="connsiteY1" fmla="*/ 0 h 114450"/>
                  <a:gd name="connsiteX2" fmla="*/ 279543 w 301221"/>
                  <a:gd name="connsiteY2" fmla="*/ 26274 h 114450"/>
                  <a:gd name="connsiteX3" fmla="*/ 66666 w 301221"/>
                  <a:gd name="connsiteY3" fmla="*/ 114450 h 114450"/>
                  <a:gd name="connsiteX4" fmla="*/ 5993 w 301221"/>
                  <a:gd name="connsiteY4" fmla="*/ 108334 h 114450"/>
                  <a:gd name="connsiteX5" fmla="*/ 0 w 301221"/>
                  <a:gd name="connsiteY5" fmla="*/ 106474 h 114450"/>
                  <a:gd name="connsiteX6" fmla="*/ 8000 w 301221"/>
                  <a:gd name="connsiteY6" fmla="*/ 76618 h 114450"/>
                  <a:gd name="connsiteX7" fmla="*/ 12247 w 301221"/>
                  <a:gd name="connsiteY7" fmla="*/ 77936 h 114450"/>
                  <a:gd name="connsiteX8" fmla="*/ 66666 w 301221"/>
                  <a:gd name="connsiteY8" fmla="*/ 83422 h 114450"/>
                  <a:gd name="connsiteX9" fmla="*/ 257603 w 301221"/>
                  <a:gd name="connsiteY9" fmla="*/ 4334 h 114450"/>
                  <a:gd name="connsiteX10" fmla="*/ 261179 w 301221"/>
                  <a:gd name="connsiteY10" fmla="*/ 0 h 1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1221" h="114450">
                    <a:moveTo>
                      <a:pt x="261179" y="0"/>
                    </a:moveTo>
                    <a:lnTo>
                      <a:pt x="301221" y="0"/>
                    </a:lnTo>
                    <a:lnTo>
                      <a:pt x="279543" y="26274"/>
                    </a:lnTo>
                    <a:cubicBezTo>
                      <a:pt x="225063" y="80754"/>
                      <a:pt x="149800" y="114450"/>
                      <a:pt x="66666" y="114450"/>
                    </a:cubicBezTo>
                    <a:cubicBezTo>
                      <a:pt x="45883" y="114450"/>
                      <a:pt x="25592" y="112344"/>
                      <a:pt x="5993" y="108334"/>
                    </a:cubicBezTo>
                    <a:lnTo>
                      <a:pt x="0" y="106474"/>
                    </a:lnTo>
                    <a:lnTo>
                      <a:pt x="8000" y="76618"/>
                    </a:lnTo>
                    <a:lnTo>
                      <a:pt x="12247" y="77936"/>
                    </a:lnTo>
                    <a:cubicBezTo>
                      <a:pt x="29825" y="81533"/>
                      <a:pt x="48025" y="83422"/>
                      <a:pt x="66666" y="83422"/>
                    </a:cubicBezTo>
                    <a:cubicBezTo>
                      <a:pt x="141232" y="83422"/>
                      <a:pt x="208738" y="53199"/>
                      <a:pt x="257603" y="4334"/>
                    </a:cubicBezTo>
                    <a:lnTo>
                      <a:pt x="26117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latin typeface="+mn-ea"/>
                </a:endParaRPr>
              </a:p>
            </p:txBody>
          </p:sp>
        </p:grpSp>
        <p:sp>
          <p:nvSpPr>
            <p:cNvPr id="60" name="文本框 59"/>
            <p:cNvSpPr txBox="1"/>
            <p:nvPr/>
          </p:nvSpPr>
          <p:spPr>
            <a:xfrm>
              <a:off x="1754599" y="2018538"/>
              <a:ext cx="763123" cy="6714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03</a:t>
              </a:r>
              <a:endParaRPr lang="zh-CN" altLang="en-US" sz="4800" b="1" dirty="0">
                <a:solidFill>
                  <a:srgbClr val="01E2BC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2" name="Rectangle 3"/>
          <p:cNvSpPr txBox="1">
            <a:spLocks noChangeArrowheads="1"/>
          </p:cNvSpPr>
          <p:nvPr/>
        </p:nvSpPr>
        <p:spPr bwMode="auto">
          <a:xfrm>
            <a:off x="4112614" y="2325495"/>
            <a:ext cx="54015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>
              <a:buFont typeface="Wingdings" panose="05000000000000000000" pitchFamily="2" charset="2"/>
              <a:buChar char="Ø"/>
              <a:defRPr sz="240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经典综艺体简" panose="02010609000101010101" pitchFamily="49" charset="-122"/>
                <a:ea typeface="经典综艺体简" panose="02010609000101010101" pitchFamily="49" charset="-122"/>
                <a:cs typeface="经典综艺体简" panose="02010609000101010101" pitchFamily="49" charset="-122"/>
              </a:defRPr>
            </a:lvl1pPr>
          </a:lstStyle>
          <a:p>
            <a:pPr marL="0" indent="0" algn="dist">
              <a:buNone/>
            </a:pPr>
            <a:r>
              <a:rPr lang="zh-CN" altLang="en-US" sz="4800" dirty="0" smtClean="0">
                <a:latin typeface="+mn-ea"/>
                <a:ea typeface="+mn-ea"/>
              </a:rPr>
              <a:t>节点管控配送</a:t>
            </a:r>
            <a:endParaRPr lang="en-US" altLang="zh-CN" sz="4800" dirty="0" smtClean="0">
              <a:latin typeface="+mn-ea"/>
              <a:ea typeface="+mn-ea"/>
            </a:endParaRPr>
          </a:p>
          <a:p>
            <a:pPr marL="0" indent="0" algn="dist">
              <a:buNone/>
            </a:pPr>
            <a:r>
              <a:rPr lang="zh-CN" altLang="en-US" sz="4800" dirty="0" smtClean="0">
                <a:latin typeface="+mn-ea"/>
                <a:ea typeface="+mn-ea"/>
              </a:rPr>
              <a:t>像快递行业类管理</a:t>
            </a:r>
            <a:endParaRPr lang="zh-CN" altLang="en-US" sz="4800" dirty="0">
              <a:latin typeface="+mn-ea"/>
              <a:ea typeface="+mn-ea"/>
            </a:endParaRPr>
          </a:p>
        </p:txBody>
      </p:sp>
      <p:cxnSp>
        <p:nvCxnSpPr>
          <p:cNvPr id="63" name="Straight Connector 4"/>
          <p:cNvCxnSpPr/>
          <p:nvPr/>
        </p:nvCxnSpPr>
        <p:spPr>
          <a:xfrm>
            <a:off x="3687613" y="3889167"/>
            <a:ext cx="625151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71" name="任意多边形 70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2" name="平行四边形 71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3" name="平行四边形 72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5" name="平行四边形 74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6" name="平行四边形 75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5" y="373005"/>
            <a:ext cx="2715004" cy="266737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031" y="2558547"/>
            <a:ext cx="9871800" cy="372759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05313" y="18222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 smtClean="0">
                <a:solidFill>
                  <a:srgbClr val="F99E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流程配置</a:t>
            </a:r>
            <a:endParaRPr lang="zh-CN" altLang="en-US" sz="2800" b="1" dirty="0">
              <a:solidFill>
                <a:srgbClr val="F99E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2031" y="182220"/>
            <a:ext cx="455217" cy="4552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91421" y="705440"/>
            <a:ext cx="11426097" cy="178510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数据大屏主要用于配送管理的 节点管控模式，即类似于快递公司一样，只管控到一个节点的操作，如收件，送达 等 ，过程不管。</a:t>
            </a:r>
            <a:endParaRPr lang="en-US" altLang="zh-CN" sz="22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2200" dirty="0" smtClean="0">
                <a:solidFill>
                  <a:srgbClr val="FFFF00"/>
                </a:solidFill>
                <a:cs typeface="+mn-ea"/>
                <a:sym typeface="+mn-lt"/>
              </a:rPr>
              <a:t>首先进行 用户配置</a:t>
            </a:r>
            <a:r>
              <a:rPr lang="en-US" altLang="zh-CN" sz="2200" dirty="0" smtClean="0">
                <a:solidFill>
                  <a:srgbClr val="FFFF00"/>
                </a:solidFill>
                <a:cs typeface="+mn-ea"/>
                <a:sym typeface="+mn-lt"/>
              </a:rPr>
              <a:t>---</a:t>
            </a:r>
            <a:r>
              <a:rPr lang="zh-CN" altLang="en-US" sz="2200" dirty="0" smtClean="0">
                <a:solidFill>
                  <a:srgbClr val="FFFF00"/>
                </a:solidFill>
                <a:cs typeface="+mn-ea"/>
                <a:sym typeface="+mn-lt"/>
              </a:rPr>
              <a:t>配送配置</a:t>
            </a:r>
            <a:r>
              <a:rPr lang="en-US" altLang="zh-CN" sz="2200" dirty="0" smtClean="0">
                <a:solidFill>
                  <a:srgbClr val="FFFF00"/>
                </a:solidFill>
                <a:cs typeface="+mn-ea"/>
                <a:sym typeface="+mn-lt"/>
              </a:rPr>
              <a:t>---</a:t>
            </a:r>
            <a:r>
              <a:rPr lang="zh-CN" altLang="en-US" sz="2200" dirty="0" smtClean="0">
                <a:solidFill>
                  <a:srgbClr val="FFFF00"/>
                </a:solidFill>
                <a:cs typeface="+mn-ea"/>
                <a:sym typeface="+mn-lt"/>
              </a:rPr>
              <a:t>配送模式选择</a:t>
            </a:r>
            <a:r>
              <a:rPr lang="en-US" altLang="zh-CN" sz="2200" dirty="0" smtClean="0">
                <a:solidFill>
                  <a:srgbClr val="FFFF00"/>
                </a:solidFill>
                <a:cs typeface="+mn-ea"/>
                <a:sym typeface="+mn-lt"/>
              </a:rPr>
              <a:t>----</a:t>
            </a:r>
            <a:r>
              <a:rPr lang="zh-CN" altLang="en-US" sz="2200" dirty="0" smtClean="0">
                <a:solidFill>
                  <a:srgbClr val="FFFF00"/>
                </a:solidFill>
                <a:cs typeface="+mn-ea"/>
                <a:sym typeface="+mn-lt"/>
              </a:rPr>
              <a:t>节点管控模式。</a:t>
            </a:r>
            <a:endParaRPr lang="en-US" altLang="zh-CN" sz="2200" dirty="0" smtClean="0">
              <a:solidFill>
                <a:srgbClr val="FFFF00"/>
              </a:solidFill>
              <a:cs typeface="+mn-ea"/>
              <a:sym typeface="+mn-lt"/>
            </a:endParaRPr>
          </a:p>
          <a:p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对于节点，系统本身</a:t>
            </a:r>
            <a:r>
              <a:rPr lang="en-US" altLang="zh-CN" sz="2200" dirty="0" smtClean="0">
                <a:solidFill>
                  <a:schemeClr val="bg1"/>
                </a:solidFill>
                <a:cs typeface="+mn-ea"/>
                <a:sym typeface="+mn-lt"/>
              </a:rPr>
              <a:t>6</a:t>
            </a:r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大节点，按企业要求进行开关</a:t>
            </a:r>
            <a:endParaRPr lang="en-US" altLang="zh-CN" sz="22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22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005313" y="18222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 smtClean="0">
                <a:solidFill>
                  <a:srgbClr val="F99E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流程配置</a:t>
            </a:r>
            <a:endParaRPr lang="zh-CN" altLang="en-US" sz="2800" b="1" dirty="0">
              <a:solidFill>
                <a:srgbClr val="F99E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2031" y="182220"/>
            <a:ext cx="455217" cy="4552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00848" y="882727"/>
            <a:ext cx="11426097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配送的单据方式，可以设置开启哪些进行类型的单据以及单据状态</a:t>
            </a:r>
            <a:endParaRPr lang="en-US" altLang="zh-CN" sz="22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从管家婆系统中读取单据的开始日期设置 </a:t>
            </a:r>
            <a:endParaRPr lang="en-US" altLang="zh-CN" sz="22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4809" y="1830517"/>
            <a:ext cx="6148857" cy="329123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5069" y="1830518"/>
            <a:ext cx="5555530" cy="3291234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05313" y="18222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 smtClean="0">
                <a:solidFill>
                  <a:srgbClr val="F99E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发货大屏</a:t>
            </a:r>
            <a:endParaRPr lang="zh-CN" altLang="en-US" sz="2800" b="1" dirty="0">
              <a:solidFill>
                <a:srgbClr val="F99E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2031" y="182220"/>
            <a:ext cx="455217" cy="4552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9701" y="695866"/>
            <a:ext cx="11426097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当管家婆系统中生成相应的销售出库单时，可以在数据大屏</a:t>
            </a:r>
            <a:r>
              <a:rPr lang="en-US" altLang="zh-CN" sz="2200" dirty="0" smtClean="0">
                <a:solidFill>
                  <a:schemeClr val="bg1"/>
                </a:solidFill>
                <a:cs typeface="+mn-ea"/>
                <a:sym typeface="+mn-lt"/>
              </a:rPr>
              <a:t>---</a:t>
            </a:r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待发货大屏展示要发货的单据列表。</a:t>
            </a:r>
            <a:endParaRPr lang="en-US" altLang="zh-CN" sz="22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7634" y="1721699"/>
            <a:ext cx="9326464" cy="49491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31" y="1721699"/>
            <a:ext cx="1727280" cy="4862225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05313" y="18222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 smtClean="0">
                <a:solidFill>
                  <a:srgbClr val="F99E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发货操作</a:t>
            </a:r>
            <a:endParaRPr lang="zh-CN" altLang="en-US" sz="2800" b="1" dirty="0">
              <a:solidFill>
                <a:srgbClr val="F99E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2031" y="182220"/>
            <a:ext cx="455217" cy="4552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9701" y="695866"/>
            <a:ext cx="11426097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仓库人员通过手机或手持</a:t>
            </a:r>
            <a:r>
              <a:rPr lang="en-US" altLang="zh-CN" sz="2200" dirty="0" smtClean="0">
                <a:solidFill>
                  <a:schemeClr val="bg1"/>
                </a:solidFill>
                <a:cs typeface="+mn-ea"/>
                <a:sym typeface="+mn-lt"/>
              </a:rPr>
              <a:t>PDA</a:t>
            </a:r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设备，进入仓库发货，扫描单据号（可以通过管家婆打印设置中将单据编号 转为条码），展示单据，点发货。发货完成，待发货大屏上此单据消失</a:t>
            </a:r>
            <a:endParaRPr lang="en-US" altLang="zh-CN" sz="22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8720" y="1587862"/>
            <a:ext cx="2407138" cy="501054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749" y="1587862"/>
            <a:ext cx="2555588" cy="5074668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05313" y="18222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 smtClean="0">
                <a:solidFill>
                  <a:srgbClr val="F99E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装车大屏</a:t>
            </a:r>
            <a:endParaRPr lang="zh-CN" altLang="en-US" sz="2800" b="1" dirty="0">
              <a:solidFill>
                <a:srgbClr val="F99E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2031" y="182220"/>
            <a:ext cx="455217" cy="4552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9701" y="695866"/>
            <a:ext cx="11426097" cy="4308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单据在发货处理之后，进入待装车配送的大屏进行滚动展示。</a:t>
            </a:r>
            <a:endParaRPr lang="en-US" altLang="zh-CN" sz="22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45936" y="1881494"/>
            <a:ext cx="8475655" cy="47675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31" y="1958842"/>
            <a:ext cx="1970443" cy="4690207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05313" y="18222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 smtClean="0">
                <a:solidFill>
                  <a:srgbClr val="F99E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装车操作</a:t>
            </a:r>
            <a:endParaRPr lang="zh-CN" altLang="en-US" sz="2800" b="1" dirty="0">
              <a:solidFill>
                <a:srgbClr val="F99E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2031" y="182220"/>
            <a:ext cx="455217" cy="4552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9701" y="695866"/>
            <a:ext cx="11426097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装车人员通过手机或手持</a:t>
            </a:r>
            <a:r>
              <a:rPr lang="en-US" altLang="zh-CN" sz="2200" dirty="0" smtClean="0">
                <a:solidFill>
                  <a:schemeClr val="bg1"/>
                </a:solidFill>
                <a:cs typeface="+mn-ea"/>
                <a:sym typeface="+mn-lt"/>
              </a:rPr>
              <a:t>PDA</a:t>
            </a:r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设备，进入装车配送，扫描单据号，展示单据，点配送。装车完成，待装车大屏上的这张单据消失</a:t>
            </a:r>
            <a:endParaRPr lang="en-US" altLang="zh-CN" sz="22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5791" y="1644423"/>
            <a:ext cx="2407138" cy="470867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440" y="1644422"/>
            <a:ext cx="2728120" cy="4708671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05313" y="18222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 smtClean="0">
                <a:solidFill>
                  <a:srgbClr val="F99E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回单大屏</a:t>
            </a:r>
            <a:endParaRPr lang="zh-CN" altLang="en-US" sz="2800" b="1" dirty="0">
              <a:solidFill>
                <a:srgbClr val="F99E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2031" y="182220"/>
            <a:ext cx="455217" cy="4552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9701" y="695866"/>
            <a:ext cx="11426097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司机带单据送货到客户后，带回客户签名联，需要交回公司，在公司大屏上会展示，哪些人员应交回单份数显示</a:t>
            </a:r>
            <a:endParaRPr lang="en-US" altLang="zh-CN" sz="22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031" y="2398721"/>
            <a:ext cx="1988992" cy="379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967" y="1796884"/>
            <a:ext cx="8332600" cy="4687088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05313" y="18222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 smtClean="0">
                <a:solidFill>
                  <a:srgbClr val="F99E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回单确认</a:t>
            </a:r>
            <a:endParaRPr lang="zh-CN" altLang="en-US" sz="2800" b="1" dirty="0">
              <a:solidFill>
                <a:srgbClr val="F99E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2031" y="182220"/>
            <a:ext cx="455217" cy="4552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9701" y="695866"/>
            <a:ext cx="11426097" cy="4308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送货人员或文员，在电脑端，通过扫描枪将单据回单扫描单号录入。</a:t>
            </a:r>
            <a:endParaRPr lang="en-US" altLang="zh-CN" sz="22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313" y="1422899"/>
            <a:ext cx="7834485" cy="5021571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05313" y="18222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 smtClean="0">
                <a:solidFill>
                  <a:srgbClr val="F99E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收款领单</a:t>
            </a:r>
            <a:endParaRPr lang="zh-CN" altLang="en-US" sz="2800" b="1" dirty="0">
              <a:solidFill>
                <a:srgbClr val="F99E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2031" y="182220"/>
            <a:ext cx="455217" cy="4552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9701" y="695866"/>
            <a:ext cx="11426097" cy="4308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待回单确认后，业务员通过手机端进行收款领单，将单据领走，去客户处收款</a:t>
            </a:r>
            <a:endParaRPr lang="en-US" altLang="zh-CN" sz="22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44" y="1426530"/>
            <a:ext cx="3185436" cy="488000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776" y="1426530"/>
            <a:ext cx="3478491" cy="4966473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05313" y="182220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 smtClean="0">
                <a:solidFill>
                  <a:srgbClr val="F99E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待回款确认</a:t>
            </a:r>
            <a:endParaRPr lang="zh-CN" altLang="en-US" sz="2800" b="1" dirty="0">
              <a:solidFill>
                <a:srgbClr val="F99E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2031" y="182220"/>
            <a:ext cx="455217" cy="4552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9701" y="695866"/>
            <a:ext cx="11426097" cy="4308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单据被业务员领走之后，系统在财务室显示哪些单据会有款项回来，回来之后进行确认操作</a:t>
            </a:r>
            <a:endParaRPr lang="en-US" altLang="zh-CN" sz="22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4979" y="1640399"/>
            <a:ext cx="8915422" cy="50149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01" y="1640399"/>
            <a:ext cx="2075248" cy="467556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05313" y="18222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 smtClean="0">
                <a:solidFill>
                  <a:srgbClr val="F99E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收款确认</a:t>
            </a:r>
            <a:endParaRPr lang="zh-CN" altLang="en-US" sz="2800" b="1" dirty="0">
              <a:solidFill>
                <a:srgbClr val="F99E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2031" y="182220"/>
            <a:ext cx="455217" cy="4552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9701" y="695866"/>
            <a:ext cx="11426097" cy="4308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业务员在收到款项之后，进入单据收款操作，扫描或录入单据编号，输入收款方式及金额 </a:t>
            </a:r>
            <a:endParaRPr lang="en-US" altLang="zh-CN" sz="22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3561" y="1331741"/>
            <a:ext cx="2915612" cy="50973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300" y="1331741"/>
            <a:ext cx="3187296" cy="509734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05313" y="182220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 smtClean="0">
                <a:solidFill>
                  <a:srgbClr val="F99E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预收货大屏</a:t>
            </a:r>
            <a:endParaRPr lang="zh-CN" altLang="en-US" sz="2800" b="1" dirty="0">
              <a:solidFill>
                <a:srgbClr val="F99E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2031" y="182220"/>
            <a:ext cx="455217" cy="4552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9701" y="695866"/>
            <a:ext cx="11426097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通过读取系统中的采购订单，在仓库大屏展示出预期到期的信息，提示仓库提前做好收货准备</a:t>
            </a:r>
            <a:endParaRPr lang="en-US" altLang="zh-CN" sz="22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26" y="1465307"/>
            <a:ext cx="1958510" cy="489246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4861" y="1465307"/>
            <a:ext cx="8697714" cy="4892464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05313" y="182220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 smtClean="0">
                <a:solidFill>
                  <a:srgbClr val="F99E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查看单据当前节点状态</a:t>
            </a:r>
            <a:endParaRPr lang="zh-CN" altLang="en-US" sz="2800" b="1" dirty="0">
              <a:solidFill>
                <a:srgbClr val="F99E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2031" y="182220"/>
            <a:ext cx="455217" cy="4552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9701" y="695866"/>
            <a:ext cx="11426097" cy="4308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通过“单据流转表”查看当前所有单据的节点状态，也可以通过单据编号进行搜索</a:t>
            </a:r>
            <a:endParaRPr lang="en-US" altLang="zh-CN" sz="22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816" y="1838524"/>
            <a:ext cx="11179190" cy="4714991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05313" y="182220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 smtClean="0">
                <a:solidFill>
                  <a:srgbClr val="F99E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查看单据当前节点状态</a:t>
            </a:r>
            <a:endParaRPr lang="zh-CN" altLang="en-US" sz="2800" b="1" dirty="0">
              <a:solidFill>
                <a:srgbClr val="F99E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2031" y="182220"/>
            <a:ext cx="455217" cy="4552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9701" y="695866"/>
            <a:ext cx="11426097" cy="4308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通过“单据轨迹 ”查看具体一张单据操作时间与操作人员</a:t>
            </a:r>
            <a:endParaRPr lang="en-US" altLang="zh-CN" sz="22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8114" y="1573058"/>
            <a:ext cx="9521883" cy="4948053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627"/>
            <a:ext cx="12006072" cy="685800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直接连接符 68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71" name="任意多边形 70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2" name="平行四边形 71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3" name="平行四边形 72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5" name="平行四边形 74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6" name="平行四边形 75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5" y="373005"/>
            <a:ext cx="2715004" cy="266737"/>
          </a:xfrm>
          <a:prstGeom prst="rect">
            <a:avLst/>
          </a:prstGeom>
        </p:spPr>
      </p:pic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1094248" y="1435087"/>
            <a:ext cx="9259503" cy="1199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产品网站：</a:t>
            </a:r>
            <a:r>
              <a:rPr lang="en-US" altLang="zh-CN" sz="2400" dirty="0">
                <a:solidFill>
                  <a:schemeClr val="bg1"/>
                </a:solidFill>
                <a:latin typeface="+mn-ea"/>
                <a:ea typeface="+mn-ea"/>
              </a:rPr>
              <a:t>www.wltrj.com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    企业总机：</a:t>
            </a:r>
            <a:r>
              <a:rPr lang="en-US" altLang="zh-CN" sz="2400" dirty="0">
                <a:solidFill>
                  <a:schemeClr val="bg1"/>
                </a:solidFill>
                <a:latin typeface="+mn-ea"/>
                <a:ea typeface="+mn-ea"/>
              </a:rPr>
              <a:t>0571-86982118</a:t>
            </a:r>
            <a:endParaRPr lang="en-US" altLang="zh-CN" sz="2400" dirty="0">
              <a:solidFill>
                <a:schemeClr val="bg1"/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服务</a:t>
            </a:r>
            <a:r>
              <a:rPr lang="en-US" altLang="zh-CN" sz="2400" dirty="0" smtClean="0">
                <a:solidFill>
                  <a:schemeClr val="bg1"/>
                </a:solidFill>
                <a:latin typeface="+mn-ea"/>
                <a:ea typeface="+mn-ea"/>
              </a:rPr>
              <a:t>QQ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号： </a:t>
            </a:r>
            <a:r>
              <a:rPr lang="en-US" altLang="zh-CN" sz="2400" dirty="0" smtClean="0">
                <a:solidFill>
                  <a:schemeClr val="bg1"/>
                </a:solidFill>
                <a:latin typeface="+mn-ea"/>
                <a:ea typeface="+mn-ea"/>
              </a:rPr>
              <a:t>4001187276</a:t>
            </a:r>
            <a:endParaRPr lang="en-US" altLang="zh-CN" sz="2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14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268" y="3287922"/>
            <a:ext cx="2192560" cy="21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5"/>
          <p:cNvSpPr txBox="1">
            <a:spLocks noChangeArrowheads="1"/>
          </p:cNvSpPr>
          <p:nvPr/>
        </p:nvSpPr>
        <p:spPr bwMode="auto">
          <a:xfrm>
            <a:off x="1279985" y="5735863"/>
            <a:ext cx="187710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500" b="1" dirty="0">
                <a:solidFill>
                  <a:schemeClr val="bg1"/>
                </a:solidFill>
                <a:latin typeface="+mj-ea"/>
                <a:ea typeface="+mj-ea"/>
              </a:rPr>
              <a:t>管家婆物联通服务号</a:t>
            </a:r>
            <a:endParaRPr lang="zh-CN" altLang="en-US" sz="15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6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272" y="3290629"/>
            <a:ext cx="2191043" cy="2191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7"/>
          <p:cNvSpPr txBox="1">
            <a:spLocks noChangeArrowheads="1"/>
          </p:cNvSpPr>
          <p:nvPr/>
        </p:nvSpPr>
        <p:spPr bwMode="auto">
          <a:xfrm>
            <a:off x="7791128" y="5735863"/>
            <a:ext cx="19437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>
              <a:defRPr sz="2000" b="1"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500" dirty="0">
                <a:solidFill>
                  <a:schemeClr val="bg1"/>
                </a:solidFill>
              </a:rPr>
              <a:t>   物联通小程序</a:t>
            </a:r>
            <a:endParaRPr lang="zh-CN" altLang="en-US" sz="1500" dirty="0">
              <a:solidFill>
                <a:schemeClr val="bg1"/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412" y="3290629"/>
            <a:ext cx="2191043" cy="2191043"/>
          </a:xfrm>
          <a:prstGeom prst="rect">
            <a:avLst/>
          </a:prstGeom>
        </p:spPr>
      </p:pic>
      <p:sp>
        <p:nvSpPr>
          <p:cNvPr id="19" name="文本框 5"/>
          <p:cNvSpPr txBox="1">
            <a:spLocks noChangeArrowheads="1"/>
          </p:cNvSpPr>
          <p:nvPr/>
        </p:nvSpPr>
        <p:spPr bwMode="auto">
          <a:xfrm>
            <a:off x="5067783" y="5735863"/>
            <a:ext cx="19437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>
              <a:defRPr sz="2000" b="1"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500" dirty="0">
                <a:solidFill>
                  <a:schemeClr val="bg1"/>
                </a:solidFill>
              </a:rPr>
              <a:t>企业微信小程序</a:t>
            </a:r>
            <a:endParaRPr lang="zh-CN" altLang="en-US" sz="1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4299632" y="2685308"/>
            <a:ext cx="26401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>
              <a:buFont typeface="Wingdings" panose="05000000000000000000" pitchFamily="2" charset="2"/>
              <a:buChar char="Ø"/>
              <a:defRPr sz="240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经典综艺体简" panose="02010609000101010101" pitchFamily="49" charset="-122"/>
                <a:ea typeface="经典综艺体简" panose="02010609000101010101" pitchFamily="49" charset="-122"/>
                <a:cs typeface="经典综艺体简" panose="02010609000101010101" pitchFamily="49" charset="-122"/>
              </a:defRPr>
            </a:lvl1pPr>
          </a:lstStyle>
          <a:p>
            <a:pPr marL="0" indent="0" algn="dist">
              <a:buNone/>
            </a:pPr>
            <a:r>
              <a:rPr lang="zh-CN" altLang="en-US" sz="8800" dirty="0" smtClean="0">
                <a:latin typeface="+mn-ea"/>
                <a:ea typeface="+mn-ea"/>
              </a:rPr>
              <a:t>谢谢</a:t>
            </a:r>
            <a:endParaRPr lang="zh-CN" altLang="zh-CN" sz="88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diagram"/>
  <p:tag name="KSO_WM_TEMPLATE_INDEX" val="20213291"/>
</p:tagLst>
</file>

<file path=ppt/tags/tag2.xml><?xml version="1.0" encoding="utf-8"?>
<p:tagLst xmlns:p="http://schemas.openxmlformats.org/presentationml/2006/main">
  <p:tag name="KSO_WM_UNIT_BLOCK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3291_1*i*1"/>
  <p:tag name="KSO_WM_TEMPLATE_CATEGORY" val="diagram"/>
  <p:tag name="KSO_WM_TEMPLATE_INDEX" val="20213291"/>
  <p:tag name="KSO_WM_UNIT_LAYERLEVEL" val="1"/>
  <p:tag name="KSO_WM_TAG_VERSION" val="1.0"/>
  <p:tag name="KSO_WM_BEAUTIFY_FLAG" val="#wm#"/>
  <p:tag name="KSO_WM_CHIP_GROUPID" val="5f5ee1ca4d6848d78f644aec"/>
  <p:tag name="KSO_WM_CHIP_XID" val="5f696410553136823a5e6124"/>
  <p:tag name="KSO_WM_UNIT_SM_LIMIT_TYPE" val="4"/>
  <p:tag name="KSO_WM_UNIT_DEC_AREA_ID" val="172a5891535642299de1249e7f98889e"/>
  <p:tag name="KSO_WM_UNIT_DECORATE_INFO" val="{&quot;DecorateInfoH&quot;:{&quot;IsAbs&quot;:false},&quot;DecorateInfoW&quot;:{&quot;IsAbs&quot;:true},&quot;DecorateInfoX&quot;:{&quot;IsAbs&quot;:true,&quot;Pos&quot;:1},&quot;DecorateInfoY&quot;:{&quot;IsAbs&quot;:true,&quot;Pos&quot;:1},&quot;ReferentInfo&quot;:{&quot;Id&quot;:&quot;ea2dc721aba74fb4bb3b032ef7cf0855;06382b53c92942f386ffb7dade7217c5&quot;,&quot;X&quot;:{&quot;Pos&quot;:1},&quot;Y&quot;:{&quot;Pos&quot;:1}},&quot;whChangeMode&quot;:0}"/>
  <p:tag name="KSO_WM_UNIT_FILL_FORE_SCHEMECOLOR_INDEX_BRIGHTNESS" val="0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816"/>
  <p:tag name="KSO_WM_TEMPLATE_ASSEMBLE_XID" val="60656eb54054ed1e2fb7fe94"/>
  <p:tag name="KSO_WM_TEMPLATE_ASSEMBLE_GROUPID" val="60656eb54054ed1e2fb7fe94"/>
</p:tagLst>
</file>

<file path=ppt/tags/tag3.xml><?xml version="1.0" encoding="utf-8"?>
<p:tagLst xmlns:p="http://schemas.openxmlformats.org/presentationml/2006/main">
  <p:tag name="KSO_WM_UNIT_VALUE" val="846*2876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3291_1*d*1"/>
  <p:tag name="KSO_WM_TEMPLATE_CATEGORY" val="diagram"/>
  <p:tag name="KSO_WM_TEMPLATE_INDEX" val="20213291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ea2dc721aba74fb4bb3b032ef7cf085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e9edcd562154dd8bcb4c2dd7591e2ef"/>
  <p:tag name="KSO_WM_UNIT_PLACING_PICTURE" val="5e9edcd562154dd8bcb4c2dd7591e2ef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b54054ed1e2fb7fe94"/>
  <p:tag name="KSO_WM_TEMPLATE_ASSEMBLE_GROUPID" val="60656eb54054ed1e2fb7fe94"/>
  <p:tag name="KSO_WM_UNIT_PLACING_PICTURE_USER_VIEWPORT" val="{&quot;height&quot;:4164.6220472440946,&quot;width&quot;:17834.75433070866}"/>
  <p:tag name="KSO_WM_UNIT_PLACING_PICTURE_INFO" val="{&quot;code&quot;:&quot;A&quot;,&quot;full_picture&quot;:true,&quot;last_full_picture&quot;:&quot;A&quot;,&quot;margin&quot;:{&quot;left&quot;:88.95232279950865,&quot;right&quot;:89.31838499686629},&quot;scheme&quot;:&quot;2-0&quot;,&quot;spacing&quot;:5}"/>
  <p:tag name="KSO_WM_UNIT_PLACING_PICTURE_USER_VIEWPORT_SMARTMENU" val="{&quot;height&quot;:2988.5502351192458,&quot;width&quot;:13003.161728762891}"/>
  <p:tag name="KSO_WM_UNIT_PLACING_PICTURE_USER_RELATIVERECTANGLE_SMARTMENU" val="{&quot;bottom&quot;:0,&quot;left&quot;:0,&quot;right&quot;:0,&quot;top&quot;:0}"/>
  <p:tag name="KSO_WM_UNIT_PLACING_PICTURE_COLLAGE_VIEWPORT" val="{&quot;height&quot;:3212.406485934063,&quot;width&quot;:13977.16220472441}"/>
</p:tagLst>
</file>

<file path=ppt/tags/tag4.xml><?xml version="1.0" encoding="utf-8"?>
<p:tagLst xmlns:p="http://schemas.openxmlformats.org/presentationml/2006/main">
  <p:tag name="KSO_WM_UNIT_VALUE" val="846*2876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3291_1*d*1"/>
  <p:tag name="KSO_WM_TEMPLATE_CATEGORY" val="diagram"/>
  <p:tag name="KSO_WM_TEMPLATE_INDEX" val="20213291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ea2dc721aba74fb4bb3b032ef7cf085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e9edcd562154dd8bcb4c2dd7591e2ef"/>
  <p:tag name="KSO_WM_UNIT_PLACING_PICTURE" val="5e9edcd562154dd8bcb4c2dd7591e2ef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b54054ed1e2fb7fe94"/>
  <p:tag name="KSO_WM_TEMPLATE_ASSEMBLE_GROUPID" val="60656eb54054ed1e2fb7fe94"/>
  <p:tag name="KSO_WM_UNIT_PLACING_PICTURE_USER_VIEWPORT" val="{&quot;height&quot;:2403.6866141732285,&quot;width&quot;:17834.75433070866}"/>
  <p:tag name="KSO_WM_UNIT_PLACING_PICTURE_INFO" val="{&quot;code&quot;:&quot;A&quot;,&quot;full_picture&quot;:true,&quot;last_full_picture&quot;:&quot;A&quot;,&quot;margin&quot;:{&quot;left&quot;:88.95232279950865,&quot;right&quot;:89.31838499686629},&quot;scheme&quot;:&quot;2-0&quot;,&quot;spacing&quot;:5}"/>
  <p:tag name="KSO_WM_UNIT_PLACING_PICTURE_USER_VIEWPORT_SMARTMENU" val="{&quot;height&quot;:1661.4702116580972,&quot;width&quot;:13003.161728762891}"/>
  <p:tag name="KSO_WM_UNIT_PLACING_PICTURE_USER_RELATIVERECTANGLE_SMARTMENU" val="{&quot;bottom&quot;:0,&quot;left&quot;:0,&quot;right&quot;:0,&quot;top&quot;:0}"/>
  <p:tag name="KSO_WM_UNIT_PLACING_PICTURE_COLLAGE_VIEWPORT" val="{&quot;height&quot;:1785.9231030779201,&quot;width&quot;:13977.16220472441}"/>
</p:tagLst>
</file>

<file path=ppt/tags/tag5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3291_1*f*1"/>
  <p:tag name="KSO_WM_TEMPLATE_CATEGORY" val="diagram"/>
  <p:tag name="KSO_WM_TEMPLATE_INDEX" val="20213291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80"/>
  <p:tag name="KSO_WM_UNIT_SHOW_EDIT_AREA_INDICATION" val="1"/>
  <p:tag name="KSO_WM_CHIP_GROUPID" val="5e6b05596848fb12bee65ac8"/>
  <p:tag name="KSO_WM_CHIP_XID" val="5e6b05596848fb12bee65aca"/>
  <p:tag name="KSO_WM_UNIT_DEC_AREA_ID" val="06382b53c92942f386ffb7dade7217c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ebe959f502fc4a4b89f46060744a5eaf"/>
  <p:tag name="KSO_WM_UNIT_TEXT_FILL_FORE_SCHEMECOLOR_INDEX_BRIGHTNESS" val="0.25"/>
  <p:tag name="KSO_WM_UNIT_TEXT_FILL_FORE_SCHEMECOLOR_INDEX" val="13"/>
  <p:tag name="KSO_WM_UNIT_TEXT_FILL_TYPE" val="1"/>
  <p:tag name="KSO_WM_TEMPLATE_ASSEMBLE_XID" val="60656eb54054ed1e2fb7fe94"/>
  <p:tag name="KSO_WM_TEMPLATE_ASSEMBLE_GROUPID" val="60656eb54054ed1e2fb7fe94"/>
</p:tagLst>
</file>

<file path=ppt/tags/tag6.xml><?xml version="1.0" encoding="utf-8"?>
<p:tagLst xmlns:p="http://schemas.openxmlformats.org/presentationml/2006/main">
  <p:tag name="KSO_WM_SLIDE_ID" val="diagram20213291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439"/>
  <p:tag name="KSO_WM_SLIDE_POSITION" val="48*48"/>
  <p:tag name="KSO_WM_TAG_VERSION" val="1.0"/>
  <p:tag name="KSO_WM_BEAUTIFY_FLAG" val="#wm#"/>
  <p:tag name="KSO_WM_TEMPLATE_CATEGORY" val="diagram"/>
  <p:tag name="KSO_WM_TEMPLATE_INDEX" val="20213291"/>
  <p:tag name="KSO_WM_SLIDE_LAYOUT" val="a_d_f"/>
  <p:tag name="KSO_WM_SLIDE_LAYOUT_CNT" val="1_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1-04-01T15:15:00&quot;,&quot;maxSize&quot;:{&quot;size1&quot;:26.699999999999999},&quot;minSize&quot;:{&quot;size1&quot;:17.899999999999999},&quot;normalSize&quot;:{&quot;size1&quot;:17.899999999999999},&quot;subLayout&quot;:[{&quot;id&quot;:&quot;2021-04-01T15:15:00&quot;,&quot;margin&quot;:{&quot;bottom&quot;:0.026000002399086952,&quot;left&quot;:1.6929999589920044,&quot;right&quot;:1.6929999589920044,&quot;top&quot;:1.6929999589920044},&quot;type&quot;:0},{&quot;id&quot;:&quot;2021-04-01T15:15:00&quot;,&quot;maxSize&quot;:{&quot;size1&quot;:65},&quot;minSize&quot;:{&quot;size1&quot;:56.899999999999999},&quot;normalSize&quot;:{&quot;size1&quot;:65},&quot;subLayout&quot;:[{&quot;id&quot;:&quot;2021-04-01T15:15:00&quot;,&quot;margin&quot;:{&quot;bottom&quot;:0.026000002399086952,&quot;left&quot;:2.5399999618530273,&quot;right&quot;:2.5399999618530273,&quot;top&quot;:1.6670000553131104},&quot;type&quot;:0},{&quot;id&quot;:&quot;2021-04-01T15:15:00&quot;,&quot;margin&quot;:{&quot;bottom&quot;:2.5399999618530273,&quot;left&quot;:2.5399999618530273,&quot;right&quot;:2.5399999618530273,&quot;top&quot;:0.81999999284744263},&quot;type&quot;:0}],&quot;type&quot;:0}],&quot;type&quot;:0}"/>
  <p:tag name="KSO_WM_SLIDE_CAN_ADD_NAVIGATION" val="1"/>
  <p:tag name="KSO_WM_SLIDE_BACKGROUND" val="[&quot;general&quot;]"/>
  <p:tag name="KSO_WM_SLIDE_RATIO" val="1.777778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FILLPROP" val="[[{&quot;text_align&quot;:&quot;lt&quot;,&quot;text_direction&quot;:&quot;horizontal&quot;,&quot;support_big_font&quot;:false,&quot;picture_toward&quot;:0,&quot;picture_dockside&quot;:[],&quot;fill_id&quot;:&quot;fbc1d1c81b9c4bca8f09873cfc4ac6db&quot;,&quot;fill_align&quot;:&quot;lt&quot;,&quot;chip_types&quot;:[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29a3f6b4b2024be784589c4b026fb045&quot;,&quot;fill_align&quot;:&quot;cm&quot;,&quot;chip_types&quot;:[&quot;diagram&quot;,&quot;pictext&quot;,&quot;picture&quot;,&quot;chart&quot;,&quot;table&quot;,&quot;video&quot;]},{&quot;text_align&quot;:&quot;cm&quot;,&quot;text_direction&quot;:&quot;horizontal&quot;,&quot;support_big_font&quot;:false,&quot;picture_toward&quot;:0,&quot;picture_dockside&quot;:[],&quot;fill_id&quot;:&quot;bce1e453f05b4f5f80294233b2dc42ad&quot;,&quot;fill_align&quot;:&quot;cm&quot;,&quot;chip_types&quot;:[&quot;text&quot;]}]]"/>
  <p:tag name="KSO_WM_CHIP_XID" val="5f696410553136823a5e6124"/>
  <p:tag name="FIXED_XID_TMP" val="5f5ee1ca4d6848d78f644aec"/>
  <p:tag name="KSO_WM_CHIP_DECFILLPROP" val="[]"/>
  <p:tag name="KSO_WM_CHIP_GROUPID" val="5f5ee1ca4d6848d78f644aec"/>
  <p:tag name="KSO_WM_SLIDE_BK_DARK_LIGHT" val="2"/>
  <p:tag name="KSO_WM_SLIDE_BACKGROUND_TYPE" val="general"/>
  <p:tag name="KSO_WM_SLIDE_SUPPORT_FEATURE_TYPE" val="3"/>
  <p:tag name="KSO_WM_TEMPLATE_ASSEMBLE_XID" val="60656eb54054ed1e2fb7fe94"/>
  <p:tag name="KSO_WM_TEMPLATE_ASSEMBLE_GROUPID" val="60656eb54054ed1e2fb7fe94"/>
</p:tagLst>
</file>

<file path=ppt/tags/tag7.xml><?xml version="1.0" encoding="utf-8"?>
<p:tagLst xmlns:p="http://schemas.openxmlformats.org/presentationml/2006/main">
  <p:tag name="KSO_WM_UNIT_PLACING_PICTURE_USER_VIEWPORT" val="{&quot;height&quot;:8044.729133858267,&quot;width&quot;:3717.3511811023623}"/>
</p:tagLst>
</file>

<file path=ppt/tags/tag8.xml><?xml version="1.0" encoding="utf-8"?>
<p:tagLst xmlns:p="http://schemas.openxmlformats.org/presentationml/2006/main">
  <p:tag name="KSO_WM_UNIT_PLACING_PICTURE_USER_VIEWPORT" val="{&quot;height&quot;:8044.729133858267,&quot;width&quot;:3717.3511811023623}"/>
</p:tagLst>
</file>

<file path=ppt/tags/tag9.xml><?xml version="1.0" encoding="utf-8"?>
<p:tagLst xmlns:p="http://schemas.openxmlformats.org/presentationml/2006/main">
  <p:tag name="KSO_WM_UNIT_PLACING_PICTURE_USER_VIEWPORT" val="{&quot;height&quot;:8044.729133858267,&quot;width&quot;:3717.3511811023623}"/>
</p:tagLst>
</file>

<file path=ppt/tags/tag10.xml><?xml version="1.0" encoding="utf-8"?>
<p:tagLst xmlns:p="http://schemas.openxmlformats.org/presentationml/2006/main">
  <p:tag name="KSO_WM_UNIT_PLACING_PICTURE_USER_VIEWPORT" val="{&quot;height&quot;:8058.209448818898,&quot;width&quot;:3723.5811023622045}"/>
</p:tagLst>
</file>

<file path=ppt/tags/tag11.xml><?xml version="1.0" encoding="utf-8"?>
<p:tagLst xmlns:p="http://schemas.openxmlformats.org/presentationml/2006/main">
  <p:tag name="KSO_WM_BEAUTIFY_FLAG" val="#wm#"/>
  <p:tag name="KSO_WM_TEMPLATE_CATEGORY" val="diagram"/>
  <p:tag name="KSO_WM_TEMPLATE_INDEX" val="20213291"/>
</p:tagLst>
</file>

<file path=ppt/tags/tag12.xml><?xml version="1.0" encoding="utf-8"?>
<p:tagLst xmlns:p="http://schemas.openxmlformats.org/presentationml/2006/main">
  <p:tag name="KSO_WM_UNIT_BLOCK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3291_1*i*1"/>
  <p:tag name="KSO_WM_TEMPLATE_CATEGORY" val="diagram"/>
  <p:tag name="KSO_WM_TEMPLATE_INDEX" val="20213291"/>
  <p:tag name="KSO_WM_UNIT_LAYERLEVEL" val="1"/>
  <p:tag name="KSO_WM_TAG_VERSION" val="1.0"/>
  <p:tag name="KSO_WM_BEAUTIFY_FLAG" val="#wm#"/>
  <p:tag name="KSO_WM_CHIP_GROUPID" val="5f5ee1ca4d6848d78f644aec"/>
  <p:tag name="KSO_WM_CHIP_XID" val="5f696410553136823a5e6124"/>
  <p:tag name="KSO_WM_UNIT_SM_LIMIT_TYPE" val="4"/>
  <p:tag name="KSO_WM_UNIT_DEC_AREA_ID" val="172a5891535642299de1249e7f98889e"/>
  <p:tag name="KSO_WM_UNIT_DECORATE_INFO" val="{&quot;DecorateInfoH&quot;:{&quot;IsAbs&quot;:false},&quot;DecorateInfoW&quot;:{&quot;IsAbs&quot;:true},&quot;DecorateInfoX&quot;:{&quot;IsAbs&quot;:true,&quot;Pos&quot;:1},&quot;DecorateInfoY&quot;:{&quot;IsAbs&quot;:true,&quot;Pos&quot;:1},&quot;ReferentInfo&quot;:{&quot;Id&quot;:&quot;ea2dc721aba74fb4bb3b032ef7cf0855;06382b53c92942f386ffb7dade7217c5&quot;,&quot;X&quot;:{&quot;Pos&quot;:1},&quot;Y&quot;:{&quot;Pos&quot;:1}},&quot;whChangeMode&quot;:0}"/>
  <p:tag name="KSO_WM_UNIT_FILL_FORE_SCHEMECOLOR_INDEX_BRIGHTNESS" val="0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816"/>
  <p:tag name="KSO_WM_TEMPLATE_ASSEMBLE_XID" val="60656eb54054ed1e2fb7fe94"/>
  <p:tag name="KSO_WM_TEMPLATE_ASSEMBLE_GROUPID" val="60656eb54054ed1e2fb7fe94"/>
</p:tagLst>
</file>

<file path=ppt/tags/tag13.xml><?xml version="1.0" encoding="utf-8"?>
<p:tagLst xmlns:p="http://schemas.openxmlformats.org/presentationml/2006/main">
  <p:tag name="KSO_WM_UNIT_VALUE" val="846*2876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3291_1*d*1"/>
  <p:tag name="KSO_WM_TEMPLATE_CATEGORY" val="diagram"/>
  <p:tag name="KSO_WM_TEMPLATE_INDEX" val="20213291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ea2dc721aba74fb4bb3b032ef7cf085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e9edcd562154dd8bcb4c2dd7591e2ef"/>
  <p:tag name="KSO_WM_UNIT_PLACING_PICTURE" val="5e9edcd562154dd8bcb4c2dd7591e2ef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b54054ed1e2fb7fe94"/>
  <p:tag name="KSO_WM_TEMPLATE_ASSEMBLE_GROUPID" val="60656eb54054ed1e2fb7fe94"/>
  <p:tag name="KSO_WM_UNIT_PLACING_PICTURE_USER_VIEWPORT" val="{&quot;height&quot;:3130,&quot;width&quot;:15264}"/>
  <p:tag name="KSO_WM_UNIT_PLACING_PICTURE_INFO" val="{&quot;code&quot;:&quot;&quot;,&quot;full_picture&quot;:false,&quot;scheme&quot;:&quot;2-0&quot;,&quot;spacing&quot;:5}"/>
  <p:tag name="KSO_WM_UNIT_PLACING_PICTURE_USER_VIEWPORT_SMARTMENU" val="{&quot;height&quot;:3150.0136311848964,&quot;width&quot;:16320.11962890625}"/>
  <p:tag name="KSO_WM_UNIT_PLACING_PICTURE_USER_RELATIVERECTANGLE_SMARTMENU" val="{&quot;bottom&quot;:0.029247523370456371,&quot;left&quot;:0,&quot;right&quot;:0,&quot;top&quot;:0.029247523370456371}"/>
</p:tagLst>
</file>

<file path=ppt/tags/tag14.xml><?xml version="1.0" encoding="utf-8"?>
<p:tagLst xmlns:p="http://schemas.openxmlformats.org/presentationml/2006/main">
  <p:tag name="KSO_WM_UNIT_VALUE" val="846*2876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3291_1*d*1"/>
  <p:tag name="KSO_WM_TEMPLATE_CATEGORY" val="diagram"/>
  <p:tag name="KSO_WM_TEMPLATE_INDEX" val="20213291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ea2dc721aba74fb4bb3b032ef7cf085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e9edcd562154dd8bcb4c2dd7591e2ef"/>
  <p:tag name="KSO_WM_UNIT_PLACING_PICTURE" val="5e9edcd562154dd8bcb4c2dd7591e2ef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b54054ed1e2fb7fe94"/>
  <p:tag name="KSO_WM_TEMPLATE_ASSEMBLE_GROUPID" val="60656eb54054ed1e2fb7fe94"/>
  <p:tag name="KSO_WM_UNIT_PLACING_PICTURE_USER_VIEWPORT" val="{&quot;height&quot;:4291,&quot;width&quot;:15497}"/>
  <p:tag name="KSO_WM_UNIT_PLACING_PICTURE_INFO" val="{&quot;code&quot;:&quot;&quot;,&quot;full_picture&quot;:false,&quot;scheme&quot;:&quot;2-0&quot;,&quot;spacing&quot;:5}"/>
  <p:tag name="KSO_WM_UNIT_PLACING_PICTURE_USER_VIEWPORT_SMARTMENU" val="{&quot;height&quot;:1500.0068155924482,&quot;width&quot;:16320.11962890625}"/>
  <p:tag name="KSO_WM_UNIT_PLACING_PICTURE_USER_RELATIVERECTANGLE_SMARTMENU" val="{&quot;bottom&quot;:0.33401055909915173,&quot;left&quot;:0,&quot;right&quot;:0,&quot;top&quot;:0.33401055909915173}"/>
</p:tagLst>
</file>

<file path=ppt/tags/tag15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3291_1*f*1"/>
  <p:tag name="KSO_WM_TEMPLATE_CATEGORY" val="diagram"/>
  <p:tag name="KSO_WM_TEMPLATE_INDEX" val="20213291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80"/>
  <p:tag name="KSO_WM_UNIT_SHOW_EDIT_AREA_INDICATION" val="1"/>
  <p:tag name="KSO_WM_CHIP_GROUPID" val="5e6b05596848fb12bee65ac8"/>
  <p:tag name="KSO_WM_CHIP_XID" val="5e6b05596848fb12bee65aca"/>
  <p:tag name="KSO_WM_UNIT_DEC_AREA_ID" val="06382b53c92942f386ffb7dade7217c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ebe959f502fc4a4b89f46060744a5eaf"/>
  <p:tag name="KSO_WM_UNIT_TEXT_FILL_FORE_SCHEMECOLOR_INDEX_BRIGHTNESS" val="0.25"/>
  <p:tag name="KSO_WM_UNIT_TEXT_FILL_FORE_SCHEMECOLOR_INDEX" val="13"/>
  <p:tag name="KSO_WM_UNIT_TEXT_FILL_TYPE" val="1"/>
  <p:tag name="KSO_WM_TEMPLATE_ASSEMBLE_XID" val="60656eb54054ed1e2fb7fe94"/>
  <p:tag name="KSO_WM_TEMPLATE_ASSEMBLE_GROUPID" val="60656eb54054ed1e2fb7fe94"/>
</p:tagLst>
</file>

<file path=ppt/tags/tag16.xml><?xml version="1.0" encoding="utf-8"?>
<p:tagLst xmlns:p="http://schemas.openxmlformats.org/presentationml/2006/main">
  <p:tag name="KSO_WM_SLIDE_ID" val="diagram20213291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439"/>
  <p:tag name="KSO_WM_SLIDE_POSITION" val="48*48"/>
  <p:tag name="KSO_WM_TAG_VERSION" val="1.0"/>
  <p:tag name="KSO_WM_BEAUTIFY_FLAG" val="#wm#"/>
  <p:tag name="KSO_WM_TEMPLATE_CATEGORY" val="diagram"/>
  <p:tag name="KSO_WM_TEMPLATE_INDEX" val="20213291"/>
  <p:tag name="KSO_WM_SLIDE_LAYOUT" val="a_d_f"/>
  <p:tag name="KSO_WM_SLIDE_LAYOUT_CNT" val="1_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1-04-01T15:15:00&quot;,&quot;maxSize&quot;:{&quot;size1&quot;:26.699999999999999},&quot;minSize&quot;:{&quot;size1&quot;:17.899999999999999},&quot;normalSize&quot;:{&quot;size1&quot;:17.899999999999999},&quot;subLayout&quot;:[{&quot;id&quot;:&quot;2021-04-01T15:15:00&quot;,&quot;margin&quot;:{&quot;bottom&quot;:0.026000002399086952,&quot;left&quot;:1.6929999589920044,&quot;right&quot;:1.6929999589920044,&quot;top&quot;:1.6929999589920044},&quot;type&quot;:0},{&quot;id&quot;:&quot;2021-04-01T15:15:00&quot;,&quot;maxSize&quot;:{&quot;size1&quot;:65},&quot;minSize&quot;:{&quot;size1&quot;:56.899999999999999},&quot;normalSize&quot;:{&quot;size1&quot;:65},&quot;subLayout&quot;:[{&quot;id&quot;:&quot;2021-04-01T15:15:00&quot;,&quot;margin&quot;:{&quot;bottom&quot;:0.026000002399086952,&quot;left&quot;:2.5399999618530273,&quot;right&quot;:2.5399999618530273,&quot;top&quot;:1.6670000553131104},&quot;type&quot;:0},{&quot;id&quot;:&quot;2021-04-01T15:15:00&quot;,&quot;margin&quot;:{&quot;bottom&quot;:2.5399999618530273,&quot;left&quot;:2.5399999618530273,&quot;right&quot;:2.5399999618530273,&quot;top&quot;:0.81999999284744263},&quot;type&quot;:0}],&quot;type&quot;:0}],&quot;type&quot;:0}"/>
  <p:tag name="KSO_WM_SLIDE_CAN_ADD_NAVIGATION" val="1"/>
  <p:tag name="KSO_WM_SLIDE_BACKGROUND" val="[&quot;general&quot;]"/>
  <p:tag name="KSO_WM_SLIDE_RATIO" val="1.777778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FILLPROP" val="[[{&quot;text_align&quot;:&quot;lt&quot;,&quot;text_direction&quot;:&quot;horizontal&quot;,&quot;support_big_font&quot;:false,&quot;picture_toward&quot;:0,&quot;picture_dockside&quot;:[],&quot;fill_id&quot;:&quot;fbc1d1c81b9c4bca8f09873cfc4ac6db&quot;,&quot;fill_align&quot;:&quot;lt&quot;,&quot;chip_types&quot;:[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29a3f6b4b2024be784589c4b026fb045&quot;,&quot;fill_align&quot;:&quot;cm&quot;,&quot;chip_types&quot;:[&quot;diagram&quot;,&quot;pictext&quot;,&quot;picture&quot;,&quot;chart&quot;,&quot;table&quot;,&quot;video&quot;]},{&quot;text_align&quot;:&quot;cm&quot;,&quot;text_direction&quot;:&quot;horizontal&quot;,&quot;support_big_font&quot;:false,&quot;picture_toward&quot;:0,&quot;picture_dockside&quot;:[],&quot;fill_id&quot;:&quot;bce1e453f05b4f5f80294233b2dc42ad&quot;,&quot;fill_align&quot;:&quot;cm&quot;,&quot;chip_types&quot;:[&quot;text&quot;]}]]"/>
  <p:tag name="KSO_WM_CHIP_XID" val="5f696410553136823a5e6124"/>
  <p:tag name="FIXED_XID_TMP" val="5f5ee1ca4d6848d78f644aec"/>
  <p:tag name="KSO_WM_CHIP_DECFILLPROP" val="[]"/>
  <p:tag name="KSO_WM_CHIP_GROUPID" val="5f5ee1ca4d6848d78f644aec"/>
  <p:tag name="KSO_WM_SLIDE_BK_DARK_LIGHT" val="2"/>
  <p:tag name="KSO_WM_SLIDE_BACKGROUND_TYPE" val="general"/>
  <p:tag name="KSO_WM_SLIDE_SUPPORT_FEATURE_TYPE" val="3"/>
  <p:tag name="KSO_WM_TEMPLATE_ASSEMBLE_XID" val="60656eb54054ed1e2fb7fe94"/>
  <p:tag name="KSO_WM_TEMPLATE_ASSEMBLE_GROUPID" val="60656eb54054ed1e2fb7fe9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4229</Words>
  <Application>WPS 演示</Application>
  <PresentationFormat>宽屏</PresentationFormat>
  <Paragraphs>432</Paragraphs>
  <Slides>77</Slides>
  <Notes>73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77</vt:i4>
      </vt:variant>
    </vt:vector>
  </HeadingPairs>
  <TitlesOfParts>
    <vt:vector size="90" baseType="lpstr">
      <vt:lpstr>Arial</vt:lpstr>
      <vt:lpstr>宋体</vt:lpstr>
      <vt:lpstr>Wingdings</vt:lpstr>
      <vt:lpstr>印品黑体</vt:lpstr>
      <vt:lpstr>微软雅黑</vt:lpstr>
      <vt:lpstr>Calibri</vt:lpstr>
      <vt:lpstr>黑体</vt:lpstr>
      <vt:lpstr>印品黑体</vt:lpstr>
      <vt:lpstr>经典综艺体简</vt:lpstr>
      <vt:lpstr>Times New Roman</vt:lpstr>
      <vt:lpstr>Arial Unicode MS</vt:lpstr>
      <vt:lpstr>Segoe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tdy</dc:creator>
  <cp:lastModifiedBy>苏苏</cp:lastModifiedBy>
  <cp:revision>603</cp:revision>
  <dcterms:created xsi:type="dcterms:W3CDTF">2017-03-10T09:23:00Z</dcterms:created>
  <dcterms:modified xsi:type="dcterms:W3CDTF">2022-04-14T08:54:22Z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  <property fmtid="{D5CDD505-2E9C-101B-9397-08002B2CF9AE}" pid="3" name="ICV">
    <vt:lpwstr>FD0CEEA2C7824757BCAD4F5EA0C9D1AF</vt:lpwstr>
  </property>
</Properties>
</file>