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208" r:id="rId2"/>
    <p:sldId id="3203" r:id="rId3"/>
    <p:sldId id="3209" r:id="rId4"/>
    <p:sldId id="3234" r:id="rId5"/>
    <p:sldId id="3235" r:id="rId6"/>
    <p:sldId id="3237" r:id="rId7"/>
    <p:sldId id="3238" r:id="rId8"/>
    <p:sldId id="3240" r:id="rId9"/>
    <p:sldId id="3241" r:id="rId10"/>
    <p:sldId id="3239" r:id="rId11"/>
    <p:sldId id="3245" r:id="rId12"/>
    <p:sldId id="3236" r:id="rId13"/>
    <p:sldId id="3249" r:id="rId14"/>
    <p:sldId id="3255" r:id="rId15"/>
    <p:sldId id="3256" r:id="rId16"/>
    <p:sldId id="3257" r:id="rId17"/>
    <p:sldId id="3252" r:id="rId18"/>
    <p:sldId id="3250" r:id="rId19"/>
    <p:sldId id="3210" r:id="rId20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C7D4"/>
    <a:srgbClr val="00B369"/>
    <a:srgbClr val="1A8CE1"/>
    <a:srgbClr val="FFFFFF"/>
    <a:srgbClr val="A78357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2" autoAdjust="0"/>
    <p:restoredTop sz="92986" autoAdjust="0"/>
  </p:normalViewPr>
  <p:slideViewPr>
    <p:cSldViewPr>
      <p:cViewPr>
        <p:scale>
          <a:sx n="125" d="100"/>
          <a:sy n="125" d="100"/>
        </p:scale>
        <p:origin x="-96" y="-78"/>
      </p:cViewPr>
      <p:guideLst>
        <p:guide orient="horz" pos="328"/>
        <p:guide orient="horz" pos="4228"/>
        <p:guide pos="3952"/>
        <p:guide pos="568"/>
        <p:guide pos="7588"/>
        <p:guide pos="376"/>
        <p:guide pos="132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855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133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" y="1"/>
            <a:ext cx="12858750" cy="7232650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58750" cy="723265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" y="1"/>
            <a:ext cx="12858750" cy="7232650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6"/>
          <p:cNvSpPr txBox="1"/>
          <p:nvPr/>
        </p:nvSpPr>
        <p:spPr>
          <a:xfrm>
            <a:off x="4845590" y="5049533"/>
            <a:ext cx="3167570" cy="359410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30000"/>
              </a:lnSpc>
            </a:pP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557164" y="1031402"/>
            <a:ext cx="374442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80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尚雅（非商用）常规体" pitchFamily="50" charset="-122"/>
                <a:ea typeface="造字工房尚雅（非商用）常规体" pitchFamily="50" charset="-122"/>
                <a:cs typeface="Arial" panose="020B0604020202020204" pitchFamily="34" charset="0"/>
                <a:sym typeface="+mn-ea"/>
              </a:rPr>
              <a:t>管家婆</a:t>
            </a:r>
            <a:endParaRPr lang="zh-CN" altLang="en-US" sz="8000" kern="1800" cap="all" spc="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rot="2528905">
            <a:off x="8111845" y="1187272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477047" y="3963890"/>
            <a:ext cx="5904656" cy="80320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442586" y="4243929"/>
            <a:ext cx="19735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zh-CN" alt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微信 支付宝  银联 </a:t>
            </a:r>
            <a:endParaRPr lang="en-US" altLang="zh-CN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108895" y="2816525"/>
            <a:ext cx="8640960" cy="1277531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330200" dist="165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509289" y="2991834"/>
            <a:ext cx="7840167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尚雅（非商用）常规体" pitchFamily="50" charset="-122"/>
                <a:ea typeface="造字工房尚雅（非商用）常规体" pitchFamily="50" charset="-122"/>
                <a:cs typeface="Arial" panose="020B0604020202020204" pitchFamily="34" charset="0"/>
              </a:rPr>
              <a:t>支付通</a:t>
            </a:r>
            <a:endParaRPr lang="zh-CN" altLang="en-US" sz="6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尚雅（非商用）常规体" pitchFamily="50" charset="-122"/>
              <a:ea typeface="造字工房尚雅（非商用）常规体" pitchFamily="50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9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9" grpId="0"/>
          <p:bldP spid="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4542598" y="2679500"/>
            <a:ext cx="303572" cy="3037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11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 rot="2528905">
            <a:off x="4428056" y="665497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125119" y="1755545"/>
            <a:ext cx="2373365" cy="1277531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330200" dist="165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438663" y="1971505"/>
            <a:ext cx="1745536" cy="771237"/>
            <a:chOff x="4306425" y="1664679"/>
            <a:chExt cx="1745536" cy="771237"/>
          </a:xfrm>
        </p:grpSpPr>
        <p:sp>
          <p:nvSpPr>
            <p:cNvPr id="7" name="TextBox 15"/>
            <p:cNvSpPr txBox="1"/>
            <p:nvPr/>
          </p:nvSpPr>
          <p:spPr>
            <a:xfrm>
              <a:off x="4306425" y="2129211"/>
              <a:ext cx="174553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GM PAY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13"/>
            <p:cNvSpPr txBox="1"/>
            <p:nvPr/>
          </p:nvSpPr>
          <p:spPr>
            <a:xfrm>
              <a:off x="4306425" y="1664679"/>
              <a:ext cx="1745536" cy="48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支付通</a:t>
              </a:r>
            </a:p>
          </p:txBody>
        </p:sp>
      </p:grpSp>
      <p:sp>
        <p:nvSpPr>
          <p:cNvPr id="4" name="圆角矩形 3"/>
          <p:cNvSpPr/>
          <p:nvPr/>
        </p:nvSpPr>
        <p:spPr>
          <a:xfrm>
            <a:off x="7686484" y="3142397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商家如何开通？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8115404" y="1755545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代理商利益？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1240035" y="4338244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支付通是什么？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6573391" y="4480421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产品情况？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19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421263" y="2725938"/>
            <a:ext cx="2466406" cy="49212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支付通是什么？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2"/>
          <p:cNvSpPr/>
          <p:nvPr>
            <p:custDataLst>
              <p:tags r:id="rId3"/>
            </p:custDataLst>
          </p:nvPr>
        </p:nvSpPr>
        <p:spPr>
          <a:xfrm>
            <a:off x="3954405" y="2199730"/>
            <a:ext cx="1325640" cy="1325640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5400" dirty="0" err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2528905">
            <a:off x="4428056" y="665497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13151" y="1816125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40188" y="4797523"/>
            <a:ext cx="2452753" cy="631107"/>
            <a:chOff x="8512415" y="2327889"/>
            <a:chExt cx="3256083" cy="598448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436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sz="20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银联支付</a:t>
              </a:r>
              <a:endParaRPr 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99932"/>
              <a:ext cx="3256083" cy="226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4721756" y="1366463"/>
            <a:ext cx="2365966" cy="631108"/>
            <a:chOff x="8512415" y="2259847"/>
            <a:chExt cx="3256083" cy="598449"/>
          </a:xfrm>
        </p:grpSpPr>
        <p:sp>
          <p:nvSpPr>
            <p:cNvPr id="28" name="TextBox 27"/>
            <p:cNvSpPr txBox="1"/>
            <p:nvPr/>
          </p:nvSpPr>
          <p:spPr>
            <a:xfrm>
              <a:off x="8618495" y="2259847"/>
              <a:ext cx="2035173" cy="436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sz="20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微信支付</a:t>
              </a:r>
              <a:endParaRPr 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226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75208" y="4750102"/>
            <a:ext cx="2365966" cy="460375"/>
            <a:chOff x="8512415" y="2532015"/>
            <a:chExt cx="3256083" cy="436551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532015"/>
              <a:ext cx="2256792" cy="436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支付宝支付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226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云支付接口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flipH="1">
            <a:off x="4721860" y="1758950"/>
            <a:ext cx="2366010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endParaRPr lang="en-GB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172845" y="520065"/>
            <a:ext cx="4096385" cy="3676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</a:t>
            </a:r>
            <a:r>
              <a:rPr 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免费、非独立软件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66315" y="3209925"/>
            <a:ext cx="2454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免费使用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33030" y="3265170"/>
            <a:ext cx="3222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集成在管家婆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421263" y="2725938"/>
            <a:ext cx="2466406" cy="49212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商家如何开通？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2"/>
          <p:cNvSpPr/>
          <p:nvPr>
            <p:custDataLst>
              <p:tags r:id="rId3"/>
            </p:custDataLst>
          </p:nvPr>
        </p:nvSpPr>
        <p:spPr>
          <a:xfrm>
            <a:off x="3954405" y="2199730"/>
            <a:ext cx="1325640" cy="1325640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5400" dirty="0" err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2528905">
            <a:off x="4428056" y="665497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139275" y="232018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763270" y="3958590"/>
            <a:ext cx="2463800" cy="3689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登录代理商系统</a:t>
            </a:r>
          </a:p>
        </p:txBody>
      </p:sp>
      <p:sp>
        <p:nvSpPr>
          <p:cNvPr id="4" name="Text Placeholder 4"/>
          <p:cNvSpPr txBox="1"/>
          <p:nvPr/>
        </p:nvSpPr>
        <p:spPr>
          <a:xfrm>
            <a:off x="1167695" y="4429566"/>
            <a:ext cx="2069617" cy="559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https:dls.gjppay.com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管家公账号登录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611888" y="410798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828338" y="272083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001144" y="210618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644369" y="347361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418308" y="391602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631694" y="250946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810151" y="174229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449160" y="456336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558975" y="533281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746019" y="444466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5895332" y="388072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510666" y="334536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2862952" y="2566647"/>
            <a:ext cx="1570297" cy="368935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添加商家</a:t>
            </a:r>
          </a:p>
        </p:txBody>
      </p:sp>
      <p:sp>
        <p:nvSpPr>
          <p:cNvPr id="19" name="Text Placeholder 4"/>
          <p:cNvSpPr txBox="1"/>
          <p:nvPr/>
        </p:nvSpPr>
        <p:spPr>
          <a:xfrm>
            <a:off x="2331215" y="3033436"/>
            <a:ext cx="2063339" cy="25781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提交商家资料等待审核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388100" y="1804035"/>
            <a:ext cx="1612265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审核通过</a:t>
            </a:r>
          </a:p>
        </p:txBody>
      </p:sp>
      <p:sp>
        <p:nvSpPr>
          <p:cNvPr id="21" name="Text Placeholder 4"/>
          <p:cNvSpPr txBox="1"/>
          <p:nvPr/>
        </p:nvSpPr>
        <p:spPr>
          <a:xfrm>
            <a:off x="6375946" y="2280814"/>
            <a:ext cx="1711622" cy="64452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得到子商户号</a:t>
            </a: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填入辉煌软件</a:t>
            </a:r>
          </a:p>
        </p:txBody>
      </p:sp>
      <p:sp>
        <p:nvSpPr>
          <p:cNvPr id="22" name="Text Placeholder 3"/>
          <p:cNvSpPr txBox="1"/>
          <p:nvPr/>
        </p:nvSpPr>
        <p:spPr>
          <a:xfrm>
            <a:off x="8029575" y="4623435"/>
            <a:ext cx="1812925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支付通完成配置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7999730" y="5093970"/>
            <a:ext cx="2221230" cy="64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得到小程序商户号和验证码，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完成绑定</a:t>
            </a:r>
          </a:p>
        </p:txBody>
      </p:sp>
      <p:sp>
        <p:nvSpPr>
          <p:cNvPr id="24" name="Text Placeholder 4"/>
          <p:cNvSpPr txBox="1"/>
          <p:nvPr/>
        </p:nvSpPr>
        <p:spPr>
          <a:xfrm>
            <a:off x="3494138" y="398097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/>
          <p:nvPr/>
        </p:nvSpPr>
        <p:spPr>
          <a:xfrm>
            <a:off x="4707530" y="256152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5889450" y="179435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/>
          <p:nvPr/>
        </p:nvSpPr>
        <p:spPr>
          <a:xfrm>
            <a:off x="7524993" y="463433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582363" y="226610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028220" y="243709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28C7D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742556" y="287673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sz="1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</a:t>
            </a:r>
          </a:p>
        </p:txBody>
      </p:sp>
      <p:sp>
        <p:nvSpPr>
          <p:cNvPr id="34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开通流程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uild="p"/>
      <p:bldP spid="4" grpId="0" uiExpand="1" build="p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bldLvl="0" animBg="1"/>
      <p:bldP spid="28" grpId="1" bldLvl="0" animBg="1"/>
      <p:bldP spid="29" grpId="0" bldLvl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flipH="1">
            <a:off x="4721860" y="1830705"/>
            <a:ext cx="2366010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endParaRPr lang="en-GB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172845" y="520065"/>
            <a:ext cx="4096385" cy="3676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开通资料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048510" y="1918335"/>
            <a:ext cx="2672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法人身份证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442200" y="1973580"/>
            <a:ext cx="3924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银行卡信息（公、私）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32000" y="3910965"/>
            <a:ext cx="2672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营业执照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468870" y="3966210"/>
            <a:ext cx="3476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店内内景照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15490" y="5688330"/>
            <a:ext cx="2672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门头照片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flipH="1">
            <a:off x="4721860" y="1758950"/>
            <a:ext cx="2366010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endParaRPr lang="en-GB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172845" y="520065"/>
            <a:ext cx="4096385" cy="3676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商家最低费率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762375" y="3193415"/>
            <a:ext cx="54749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支付通道：</a:t>
            </a:r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0.22%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（推荐）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flipH="1">
            <a:off x="4721860" y="1758950"/>
            <a:ext cx="2366010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endParaRPr lang="en-GB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172845" y="520065"/>
            <a:ext cx="4096385" cy="3676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结算周期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23340" y="3209925"/>
            <a:ext cx="4169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三方通道：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D+1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442200" y="3049905"/>
            <a:ext cx="43954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D+1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：无论节假日都第二天到账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421263" y="2725938"/>
            <a:ext cx="2466406" cy="49212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产品情况？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2"/>
          <p:cNvSpPr/>
          <p:nvPr>
            <p:custDataLst>
              <p:tags r:id="rId3"/>
            </p:custDataLst>
          </p:nvPr>
        </p:nvSpPr>
        <p:spPr>
          <a:xfrm>
            <a:off x="3954405" y="2199730"/>
            <a:ext cx="1325640" cy="1325640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5400" dirty="0" err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2528905">
            <a:off x="4428056" y="665497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525366" y="3903683"/>
            <a:ext cx="1184516" cy="833755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sz="2000" dirty="0">
                <a:solidFill>
                  <a:schemeClr val="accen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辉煌系列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1530" y="2481580"/>
            <a:ext cx="1084580" cy="833755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服装母婴系列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25720" y="3400743"/>
            <a:ext cx="1285875" cy="1202690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sz="2000" dirty="0">
                <a:solidFill>
                  <a:schemeClr val="accen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易订货、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ISHOP</a:t>
            </a: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</a:t>
            </a:r>
            <a:r>
              <a:rPr lang="zh-CN" sz="2000" dirty="0">
                <a:solidFill>
                  <a:schemeClr val="accen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会员通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76557" y="2332379"/>
            <a:ext cx="1678063" cy="1202690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物联通、零售通、易开单</a:t>
            </a:r>
            <a:endParaRPr 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/>
          <p:nvPr/>
        </p:nvSpPr>
        <p:spPr bwMode="auto">
          <a:xfrm>
            <a:off x="2668013" y="1681567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4765501" y="3020720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/>
          <p:nvPr/>
        </p:nvSpPr>
        <p:spPr bwMode="auto">
          <a:xfrm>
            <a:off x="1046781" y="3208446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/>
          <p:nvPr/>
        </p:nvSpPr>
        <p:spPr bwMode="auto">
          <a:xfrm>
            <a:off x="6331136" y="1758942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</a:pPr>
            <a:endParaRPr lang="en-US" sz="20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40495" y="1085850"/>
            <a:ext cx="3209925" cy="45853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支付通支持的产品</a:t>
            </a: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17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39" grpId="1" bldLvl="0" animBg="1"/>
      <p:bldP spid="40" grpId="0" bldLvl="0" animBg="1"/>
      <p:bldP spid="40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支付通语音播报提醒</a:t>
            </a: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17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327910" y="2061845"/>
            <a:ext cx="88226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独立硬件：云音箱</a:t>
            </a:r>
          </a:p>
          <a:p>
            <a:r>
              <a:rPr 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零售价格：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140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--150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</a:p>
          <a:p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台数以上：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--130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</a:p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购买方式：联系支付通群管理员</a:t>
            </a:r>
          </a:p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发货方式：厂家直接发货</a:t>
            </a:r>
          </a:p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使用优点：播报语音响亮、再也不怕漏单！</a:t>
            </a:r>
            <a:endParaRPr lang="en-US" altLang="zh-CN" sz="36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支付通刷脸支付</a:t>
            </a: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17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90" y="1254760"/>
            <a:ext cx="4557395" cy="5969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80100" y="1183005"/>
            <a:ext cx="882269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刷脸支付支持型号如下：</a:t>
            </a:r>
          </a:p>
          <a:p>
            <a:endParaRPr lang="en-US" altLang="zh-CN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、支付宝刷脸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商米蜻蜓T3B00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：天猫商城</a:t>
            </a:r>
          </a:p>
          <a:p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、微信刷脸青蛙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：京东商城</a:t>
            </a:r>
          </a:p>
          <a:p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购买方式：自行在京东或天猫商城购买。</a:t>
            </a:r>
          </a:p>
          <a:p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奖励政策请购买时请咨询微信和支付宝设备</a:t>
            </a:r>
          </a:p>
          <a:p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421263" y="2725938"/>
            <a:ext cx="2466406" cy="49212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代理商利益？</a:t>
            </a:r>
            <a:endParaRPr 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2"/>
          <p:cNvSpPr/>
          <p:nvPr>
            <p:custDataLst>
              <p:tags r:id="rId3"/>
            </p:custDataLst>
          </p:nvPr>
        </p:nvSpPr>
        <p:spPr>
          <a:xfrm>
            <a:off x="3954405" y="2199730"/>
            <a:ext cx="1325640" cy="1325640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5400" dirty="0" err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2528905">
            <a:off x="4428056" y="665497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flipH="1">
            <a:off x="4721860" y="1758950"/>
            <a:ext cx="2366010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endParaRPr lang="en-GB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172845" y="520065"/>
            <a:ext cx="4096385" cy="3676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代理商利益？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36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37" name="椭圆 36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84200" y="1703070"/>
            <a:ext cx="107784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代理商分润</a:t>
            </a:r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（商家费率</a:t>
            </a:r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-0.22%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商家流水</a:t>
            </a:r>
            <a:r>
              <a:rPr lang="en-US" altLang="zh-CN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50%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7690" y="3193415"/>
            <a:ext cx="107784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、支付通支持特殊通道定制开发，比如零费率银行通道接  通，每年收取固定接口服务费。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1180" y="5114290"/>
            <a:ext cx="107784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、支付通接口对代理商开放，对接自己的产品，产生的流水佣金五五分。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支付通常见疑问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17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err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8" name="椭圆 17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973705" y="2420620"/>
            <a:ext cx="75692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支付通实施文档和常见问题及资料系统地址：</a:t>
            </a:r>
          </a:p>
          <a:p>
            <a:r>
              <a:rPr lang="zh-CN" sz="3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http://help.gjppay.com/web/#/1?page_id=22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/>
          <p:nvPr/>
        </p:nvSpPr>
        <p:spPr>
          <a:xfrm>
            <a:off x="1172791" y="519981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支付通代理商服务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群</a:t>
            </a: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9914" y="267359"/>
            <a:ext cx="639567" cy="873225"/>
            <a:chOff x="3190907" y="665497"/>
            <a:chExt cx="4477509" cy="6113315"/>
          </a:xfrm>
        </p:grpSpPr>
        <p:sp>
          <p:nvSpPr>
            <p:cNvPr id="17" name="MH_Other_2"/>
            <p:cNvSpPr/>
            <p:nvPr>
              <p:custDataLst>
                <p:tags r:id="rId1"/>
              </p:custDataLst>
            </p:nvPr>
          </p:nvSpPr>
          <p:spPr>
            <a:xfrm>
              <a:off x="3190907" y="1436234"/>
              <a:ext cx="2852634" cy="285263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4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2528905">
              <a:off x="4428056" y="665497"/>
              <a:ext cx="3240360" cy="6113315"/>
            </a:xfrm>
            <a:prstGeom prst="ellipse">
              <a:avLst/>
            </a:prstGeom>
            <a:noFill/>
            <a:ln w="41275"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2220913"/>
            <a:ext cx="25908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58750" cy="723265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" y="1"/>
            <a:ext cx="12858750" cy="7232650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557164" y="1031402"/>
            <a:ext cx="374442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8000" kern="1800" cap="all" spc="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支付通</a:t>
            </a:r>
          </a:p>
        </p:txBody>
      </p:sp>
      <p:sp>
        <p:nvSpPr>
          <p:cNvPr id="26" name="椭圆 25"/>
          <p:cNvSpPr/>
          <p:nvPr/>
        </p:nvSpPr>
        <p:spPr>
          <a:xfrm rot="2528905">
            <a:off x="8111845" y="1187272"/>
            <a:ext cx="3240360" cy="6113315"/>
          </a:xfrm>
          <a:prstGeom prst="ellipse">
            <a:avLst/>
          </a:prstGeom>
          <a:noFill/>
          <a:ln w="412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21594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477047" y="3963890"/>
            <a:ext cx="5904656" cy="80320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410836" y="4243929"/>
            <a:ext cx="20370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zh-CN" alt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微信  支付宝  银联  </a:t>
            </a:r>
            <a:endParaRPr lang="en-US" altLang="zh-CN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108895" y="2816525"/>
            <a:ext cx="8640960" cy="1277531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330200" dist="165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509289" y="2991834"/>
            <a:ext cx="7840167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做您收钱的好帮手！</a:t>
            </a:r>
            <a:endParaRPr lang="zh-CN" altLang="en-US" sz="60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尚雅（非商用）常规体" pitchFamily="50" charset="-122"/>
              <a:ea typeface="造字工房尚雅（非商用）常规体" pitchFamily="5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1_自定义设计方案">
  <a:themeElements>
    <a:clrScheme name="自定义 15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1D3FC"/>
      </a:accent1>
      <a:accent2>
        <a:srgbClr val="B6EEFF"/>
      </a:accent2>
      <a:accent3>
        <a:srgbClr val="41D3FC"/>
      </a:accent3>
      <a:accent4>
        <a:srgbClr val="B6EEFF"/>
      </a:accent4>
      <a:accent5>
        <a:srgbClr val="41D3FC"/>
      </a:accent5>
      <a:accent6>
        <a:srgbClr val="B6EEFF"/>
      </a:accent6>
      <a:hlink>
        <a:srgbClr val="41D3FC"/>
      </a:hlink>
      <a:folHlink>
        <a:srgbClr val="B6EE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</Words>
  <Application>Microsoft Office PowerPoint</Application>
  <PresentationFormat>自定义</PresentationFormat>
  <Paragraphs>116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互联网科技</dc:title>
  <dc:creator/>
  <cp:keywords>www.51pptmoban.com</cp:keywords>
  <cp:lastModifiedBy/>
  <cp:revision>96</cp:revision>
  <dcterms:created xsi:type="dcterms:W3CDTF">2016-10-17T14:00:00Z</dcterms:created>
  <dcterms:modified xsi:type="dcterms:W3CDTF">2020-04-14T03:23:10Z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2052-11.1.0.9339</vt:lpwstr>
  </property>
</Properties>
</file>