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
  </p:notesMasterIdLst>
  <p:sldIdLst>
    <p:sldId id="256" r:id="rId3"/>
    <p:sldId id="260" r:id="rId4"/>
    <p:sldId id="261" r:id="rId6"/>
    <p:sldId id="258" r:id="rId7"/>
    <p:sldId id="259" r:id="rId8"/>
    <p:sldId id="262" r:id="rId9"/>
  </p:sldIdLst>
  <p:sldSz cx="9144000" cy="6858000" type="screen4x3"/>
  <p:notesSz cx="6877050" cy="9656445"/>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6" d="100"/>
          <a:sy n="66" d="100"/>
        </p:scale>
        <p:origin x="-1506"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notesMaster" Target="notesMasters/notesMaster1.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2" Type="http://schemas.openxmlformats.org/officeDocument/2006/relationships/tableStyles" Target="tableStyles.xml"/><Relationship Id="rId11" Type="http://schemas.openxmlformats.org/officeDocument/2006/relationships/viewProps" Target="viewProps.xml"/><Relationship Id="rId10" Type="http://schemas.openxmlformats.org/officeDocument/2006/relationships/presProps" Target="presProps.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80055" cy="482838"/>
          </a:xfrm>
          <a:prstGeom prst="rect">
            <a:avLst/>
          </a:prstGeom>
        </p:spPr>
        <p:txBody>
          <a:bodyPr vert="horz" lIns="94476" tIns="47238" rIns="94476" bIns="47238" rtlCol="0"/>
          <a:lstStyle>
            <a:lvl1pPr algn="l">
              <a:defRPr sz="1200"/>
            </a:lvl1pPr>
          </a:lstStyle>
          <a:p>
            <a:endParaRPr lang="zh-CN" altLang="en-US"/>
          </a:p>
        </p:txBody>
      </p:sp>
      <p:sp>
        <p:nvSpPr>
          <p:cNvPr id="3" name="日期占位符 2"/>
          <p:cNvSpPr>
            <a:spLocks noGrp="1"/>
          </p:cNvSpPr>
          <p:nvPr>
            <p:ph type="dt" idx="1"/>
          </p:nvPr>
        </p:nvSpPr>
        <p:spPr>
          <a:xfrm>
            <a:off x="3895404" y="0"/>
            <a:ext cx="2980055" cy="482838"/>
          </a:xfrm>
          <a:prstGeom prst="rect">
            <a:avLst/>
          </a:prstGeom>
        </p:spPr>
        <p:txBody>
          <a:bodyPr vert="horz" lIns="94476" tIns="47238" rIns="94476" bIns="47238" rtlCol="0"/>
          <a:lstStyle>
            <a:lvl1pPr algn="r">
              <a:defRPr sz="1200"/>
            </a:lvl1pPr>
          </a:lstStyle>
          <a:p>
            <a:fld id="{8E86E532-32D4-40DE-A204-9837063F0C22}"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1025525" y="723900"/>
            <a:ext cx="4826000" cy="3621088"/>
          </a:xfrm>
          <a:prstGeom prst="rect">
            <a:avLst/>
          </a:prstGeom>
          <a:noFill/>
          <a:ln w="12700">
            <a:solidFill>
              <a:prstClr val="black"/>
            </a:solidFill>
          </a:ln>
        </p:spPr>
        <p:txBody>
          <a:bodyPr vert="horz" lIns="94476" tIns="47238" rIns="94476" bIns="47238" rtlCol="0" anchor="ctr"/>
          <a:lstStyle/>
          <a:p>
            <a:endParaRPr lang="zh-CN" altLang="en-US"/>
          </a:p>
        </p:txBody>
      </p:sp>
      <p:sp>
        <p:nvSpPr>
          <p:cNvPr id="5" name="备注占位符 4"/>
          <p:cNvSpPr>
            <a:spLocks noGrp="1"/>
          </p:cNvSpPr>
          <p:nvPr>
            <p:ph type="body" sz="quarter" idx="3"/>
          </p:nvPr>
        </p:nvSpPr>
        <p:spPr>
          <a:xfrm>
            <a:off x="687705" y="4586963"/>
            <a:ext cx="5501640" cy="4345543"/>
          </a:xfrm>
          <a:prstGeom prst="rect">
            <a:avLst/>
          </a:prstGeom>
        </p:spPr>
        <p:txBody>
          <a:bodyPr vert="horz" lIns="94476" tIns="47238" rIns="94476" bIns="47238"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9172249"/>
            <a:ext cx="2980055" cy="482838"/>
          </a:xfrm>
          <a:prstGeom prst="rect">
            <a:avLst/>
          </a:prstGeom>
        </p:spPr>
        <p:txBody>
          <a:bodyPr vert="horz" lIns="94476" tIns="47238" rIns="94476" bIns="47238"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95404" y="9172249"/>
            <a:ext cx="2980055" cy="482838"/>
          </a:xfrm>
          <a:prstGeom prst="rect">
            <a:avLst/>
          </a:prstGeom>
        </p:spPr>
        <p:txBody>
          <a:bodyPr vert="horz" lIns="94476" tIns="47238" rIns="94476" bIns="47238" rtlCol="0" anchor="b"/>
          <a:lstStyle>
            <a:lvl1pPr algn="r">
              <a:defRPr sz="1200"/>
            </a:lvl1pPr>
          </a:lstStyle>
          <a:p>
            <a:fld id="{E4C66161-9C66-48E3-9481-A1E1DC1322AB}"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E4C66161-9C66-48E3-9481-A1E1DC1322AB}"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E4C66161-9C66-48E3-9481-A1E1DC1322AB}"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F177B87E-BFAA-44CB-9A6D-4423008FA28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9C8A21E-0708-4A84-AE42-41BF5DB2B0F1}"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F177B87E-BFAA-44CB-9A6D-4423008FA28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9C8A21E-0708-4A84-AE42-41BF5DB2B0F1}"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F177B87E-BFAA-44CB-9A6D-4423008FA28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9C8A21E-0708-4A84-AE42-41BF5DB2B0F1}"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F177B87E-BFAA-44CB-9A6D-4423008FA28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9C8A21E-0708-4A84-AE42-41BF5DB2B0F1}"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F177B87E-BFAA-44CB-9A6D-4423008FA282}"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29C8A21E-0708-4A84-AE42-41BF5DB2B0F1}"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F177B87E-BFAA-44CB-9A6D-4423008FA28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29C8A21E-0708-4A84-AE42-41BF5DB2B0F1}"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F177B87E-BFAA-44CB-9A6D-4423008FA282}"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9C8A21E-0708-4A84-AE42-41BF5DB2B0F1}"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F177B87E-BFAA-44CB-9A6D-4423008FA28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9C8A21E-0708-4A84-AE42-41BF5DB2B0F1}"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F177B87E-BFAA-44CB-9A6D-4423008FA28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9C8A21E-0708-4A84-AE42-41BF5DB2B0F1}"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F177B87E-BFAA-44CB-9A6D-4423008FA28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9C8A21E-0708-4A84-AE42-41BF5DB2B0F1}"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F177B87E-BFAA-44CB-9A6D-4423008FA28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9C8A21E-0708-4A84-AE42-41BF5DB2B0F1}"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177B87E-BFAA-44CB-9A6D-4423008FA282}" type="datetimeFigureOut">
              <a:rPr lang="zh-CN" altLang="en-US" smtClean="0"/>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9C8A21E-0708-4A84-AE42-41BF5DB2B0F1}"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png"/><Relationship Id="rId1"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6.png"/><Relationship Id="rId1" Type="http://schemas.openxmlformats.org/officeDocument/2006/relationships/image" Target="../media/image5.png"/></Relationships>
</file>

<file path=ppt/slides/_rels/slide6.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10.png"/><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副标题 2"/>
          <p:cNvSpPr>
            <a:spLocks noGrp="1"/>
          </p:cNvSpPr>
          <p:nvPr>
            <p:ph type="subTitle" idx="1"/>
          </p:nvPr>
        </p:nvSpPr>
        <p:spPr>
          <a:xfrm>
            <a:off x="4857752" y="5429264"/>
            <a:ext cx="3786214" cy="785818"/>
          </a:xfrm>
        </p:spPr>
        <p:txBody>
          <a:bodyPr>
            <a:noAutofit/>
          </a:bodyPr>
          <a:lstStyle/>
          <a:p>
            <a:pPr algn="r"/>
            <a:r>
              <a:rPr lang="en-US" altLang="zh-CN" sz="1800" b="1" dirty="0" smtClean="0">
                <a:solidFill>
                  <a:schemeClr val="tx1"/>
                </a:solidFill>
                <a:latin typeface="幼圆" panose="02010509060101010101" pitchFamily="49" charset="-122"/>
                <a:ea typeface="幼圆" panose="02010509060101010101" pitchFamily="49" charset="-122"/>
              </a:rPr>
              <a:t>******</a:t>
            </a:r>
            <a:r>
              <a:rPr lang="zh-CN" altLang="en-US" sz="1800" b="1" dirty="0" smtClean="0">
                <a:solidFill>
                  <a:schemeClr val="tx1"/>
                </a:solidFill>
                <a:latin typeface="幼圆" panose="02010509060101010101" pitchFamily="49" charset="-122"/>
                <a:ea typeface="幼圆" panose="02010509060101010101" pitchFamily="49" charset="-122"/>
              </a:rPr>
              <a:t>有限公司</a:t>
            </a:r>
            <a:endParaRPr lang="zh-CN" altLang="en-US" sz="1800" b="1" dirty="0">
              <a:solidFill>
                <a:schemeClr val="tx1"/>
              </a:solidFill>
              <a:latin typeface="幼圆" panose="02010509060101010101" pitchFamily="49" charset="-122"/>
              <a:ea typeface="幼圆" panose="02010509060101010101" pitchFamily="49" charset="-122"/>
            </a:endParaRPr>
          </a:p>
        </p:txBody>
      </p:sp>
      <p:sp>
        <p:nvSpPr>
          <p:cNvPr id="4" name="矩形 3"/>
          <p:cNvSpPr/>
          <p:nvPr/>
        </p:nvSpPr>
        <p:spPr>
          <a:xfrm>
            <a:off x="4929190" y="1643050"/>
            <a:ext cx="4214810" cy="630942"/>
          </a:xfrm>
          <a:prstGeom prst="rect">
            <a:avLst/>
          </a:prstGeom>
        </p:spPr>
        <p:style>
          <a:lnRef idx="0">
            <a:scrgbClr r="0" g="0" b="0"/>
          </a:lnRef>
          <a:fillRef idx="1001">
            <a:schemeClr val="lt2"/>
          </a:fillRef>
          <a:effectRef idx="0">
            <a:scrgbClr r="0" g="0" b="0"/>
          </a:effectRef>
          <a:fontRef idx="major"/>
        </p:style>
        <p:txBody>
          <a:bodyPr wrap="square" lIns="91440" tIns="45720" rIns="91440" bIns="45720">
            <a:spAutoFit/>
          </a:bodyPr>
          <a:lstStyle/>
          <a:p>
            <a:pPr algn="ctr"/>
            <a:r>
              <a:rPr lang="zh-CN" altLang="en-US" sz="3500" b="1" dirty="0" smtClean="0">
                <a:ln w="10541" cmpd="sng">
                  <a:solidFill>
                    <a:srgbClr val="7D7D7D">
                      <a:tint val="100000"/>
                      <a:shade val="100000"/>
                      <a:satMod val="110000"/>
                    </a:srgbClr>
                  </a:solidFill>
                  <a:prstDash val="solid"/>
                </a:ln>
                <a:solidFill>
                  <a:srgbClr val="FF0000"/>
                </a:solidFill>
              </a:rPr>
              <a:t>装卸平台   用户手册</a:t>
            </a:r>
            <a:endParaRPr lang="zh-CN" altLang="en-US" sz="3500" b="1" dirty="0">
              <a:ln w="10541" cmpd="sng">
                <a:solidFill>
                  <a:srgbClr val="7D7D7D">
                    <a:tint val="100000"/>
                    <a:shade val="100000"/>
                    <a:satMod val="110000"/>
                  </a:srgbClr>
                </a:solidFill>
                <a:prstDash val="solid"/>
              </a:ln>
              <a:solidFill>
                <a:srgbClr val="FF0000"/>
              </a:solidFill>
            </a:endParaRPr>
          </a:p>
        </p:txBody>
      </p:sp>
      <p:sp>
        <p:nvSpPr>
          <p:cNvPr id="6" name="矩形 5"/>
          <p:cNvSpPr/>
          <p:nvPr/>
        </p:nvSpPr>
        <p:spPr>
          <a:xfrm>
            <a:off x="618032" y="2967335"/>
            <a:ext cx="184730" cy="923330"/>
          </a:xfrm>
          <a:prstGeom prst="rect">
            <a:avLst/>
          </a:prstGeom>
          <a:noFill/>
        </p:spPr>
        <p:txBody>
          <a:bodyPr wrap="none" lIns="91440" tIns="45720" rIns="91440" bIns="45720">
            <a:spAutoFit/>
          </a:bodyPr>
          <a:lstStyle/>
          <a:p>
            <a:pPr algn="ctr"/>
            <a:endParaRPr lang="zh-CN" altLang="en-US" sz="5400" b="1" cap="none"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endParaRPr>
          </a:p>
        </p:txBody>
      </p:sp>
      <p:pic>
        <p:nvPicPr>
          <p:cNvPr id="5" name="Picture 3" descr="C:\Users\Administrator\Desktop\wKhQulI-XpyEUML2AAAAAE_O5GA592.jpg"/>
          <p:cNvPicPr>
            <a:picLocks noChangeAspect="1" noChangeArrowheads="1"/>
          </p:cNvPicPr>
          <p:nvPr/>
        </p:nvPicPr>
        <p:blipFill>
          <a:blip r:embed="rId1"/>
          <a:srcRect/>
          <a:stretch>
            <a:fillRect/>
          </a:stretch>
        </p:blipFill>
        <p:spPr bwMode="auto">
          <a:xfrm>
            <a:off x="5286380" y="2714620"/>
            <a:ext cx="3538532" cy="2438252"/>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菱形 1"/>
          <p:cNvSpPr/>
          <p:nvPr/>
        </p:nvSpPr>
        <p:spPr>
          <a:xfrm>
            <a:off x="571472" y="1785926"/>
            <a:ext cx="3571900" cy="2214578"/>
          </a:xfrm>
          <a:prstGeom prst="diamond">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solidFill>
                  <a:schemeClr val="tx1"/>
                </a:solidFill>
              </a:rPr>
              <a:t>合 格 证</a:t>
            </a:r>
            <a:endParaRPr lang="en-US" altLang="zh-CN" sz="2800" b="1" dirty="0" smtClean="0">
              <a:solidFill>
                <a:schemeClr val="tx1"/>
              </a:solidFill>
            </a:endParaRPr>
          </a:p>
          <a:p>
            <a:pPr algn="ctr"/>
            <a:endParaRPr lang="en-US" altLang="zh-CN" sz="1200" dirty="0" smtClean="0">
              <a:solidFill>
                <a:schemeClr val="tx1"/>
              </a:solidFill>
            </a:endParaRPr>
          </a:p>
          <a:p>
            <a:pPr algn="ctr"/>
            <a:endParaRPr lang="en-US" altLang="zh-CN" sz="1200" dirty="0">
              <a:solidFill>
                <a:schemeClr val="tx1"/>
              </a:solidFill>
            </a:endParaRPr>
          </a:p>
          <a:p>
            <a:r>
              <a:rPr lang="zh-CN" altLang="en-US" sz="1200" dirty="0" smtClean="0">
                <a:solidFill>
                  <a:schemeClr val="tx1"/>
                </a:solidFill>
              </a:rPr>
              <a:t>日期：                                          </a:t>
            </a:r>
            <a:endParaRPr lang="en-US" altLang="zh-CN" sz="1200" dirty="0" smtClean="0">
              <a:solidFill>
                <a:schemeClr val="tx1"/>
              </a:solidFill>
            </a:endParaRPr>
          </a:p>
          <a:p>
            <a:r>
              <a:rPr lang="zh-CN" altLang="en-US" sz="1200" dirty="0" smtClean="0">
                <a:solidFill>
                  <a:schemeClr val="tx1"/>
                </a:solidFill>
              </a:rPr>
              <a:t>质检员：</a:t>
            </a:r>
            <a:endParaRPr lang="zh-CN" altLang="en-US" sz="1200" dirty="0">
              <a:solidFill>
                <a:schemeClr val="tx1"/>
              </a:solidFill>
            </a:endParaRPr>
          </a:p>
        </p:txBody>
      </p:sp>
      <p:sp>
        <p:nvSpPr>
          <p:cNvPr id="3" name="TextBox 2"/>
          <p:cNvSpPr txBox="1"/>
          <p:nvPr/>
        </p:nvSpPr>
        <p:spPr>
          <a:xfrm>
            <a:off x="928662" y="357166"/>
            <a:ext cx="1285884" cy="246221"/>
          </a:xfrm>
          <a:prstGeom prst="rect">
            <a:avLst/>
          </a:prstGeom>
          <a:noFill/>
        </p:spPr>
        <p:txBody>
          <a:bodyPr wrap="square" rtlCol="0">
            <a:spAutoFit/>
          </a:bodyPr>
          <a:lstStyle/>
          <a:p>
            <a:r>
              <a:rPr lang="zh-CN" altLang="en-US" sz="1000" dirty="0"/>
              <a:t>装卸</a:t>
            </a:r>
            <a:r>
              <a:rPr lang="zh-CN" altLang="en-US" sz="1000" dirty="0" smtClean="0"/>
              <a:t>平台 用户手册</a:t>
            </a:r>
            <a:endParaRPr lang="zh-CN" altLang="en-US" sz="1000" dirty="0"/>
          </a:p>
        </p:txBody>
      </p:sp>
      <p:sp>
        <p:nvSpPr>
          <p:cNvPr id="4" name="TextBox 3"/>
          <p:cNvSpPr txBox="1"/>
          <p:nvPr/>
        </p:nvSpPr>
        <p:spPr>
          <a:xfrm>
            <a:off x="5643570" y="3429000"/>
            <a:ext cx="2928958" cy="2092881"/>
          </a:xfrm>
          <a:prstGeom prst="rect">
            <a:avLst/>
          </a:prstGeom>
          <a:noFill/>
        </p:spPr>
        <p:txBody>
          <a:bodyPr wrap="square" rtlCol="0">
            <a:spAutoFit/>
          </a:bodyPr>
          <a:lstStyle/>
          <a:p>
            <a:r>
              <a:rPr lang="zh-CN" altLang="en-US" sz="2800" dirty="0" smtClean="0"/>
              <a:t>目 录</a:t>
            </a:r>
            <a:endParaRPr lang="zh-CN" altLang="en-US" sz="2800" dirty="0"/>
          </a:p>
          <a:p>
            <a:r>
              <a:rPr lang="zh-CN" altLang="en-US" sz="1200" dirty="0"/>
              <a:t>产品</a:t>
            </a:r>
            <a:r>
              <a:rPr lang="zh-CN" altLang="en-US" sz="1200" dirty="0" smtClean="0"/>
              <a:t>介绍</a:t>
            </a:r>
            <a:r>
              <a:rPr lang="en-US" altLang="zh-CN" sz="1200" dirty="0" smtClean="0"/>
              <a:t>----------------------------------</a:t>
            </a:r>
            <a:r>
              <a:rPr lang="zh-CN" altLang="en-US" sz="1200" dirty="0"/>
              <a:t> </a:t>
            </a:r>
            <a:r>
              <a:rPr lang="en-US" sz="1200" dirty="0" smtClean="0"/>
              <a:t>1</a:t>
            </a:r>
            <a:endParaRPr lang="zh-CN" altLang="en-US" sz="1200" dirty="0"/>
          </a:p>
          <a:p>
            <a:r>
              <a:rPr lang="zh-CN" altLang="en-US" sz="1200" dirty="0"/>
              <a:t>安全</a:t>
            </a:r>
            <a:r>
              <a:rPr lang="zh-CN" altLang="en-US" sz="1200" dirty="0" smtClean="0"/>
              <a:t>警告</a:t>
            </a:r>
            <a:r>
              <a:rPr lang="en-US" altLang="zh-CN" sz="1200" dirty="0" smtClean="0"/>
              <a:t>---------------------------------- 2-</a:t>
            </a:r>
            <a:r>
              <a:rPr lang="en-US" sz="1200" dirty="0" smtClean="0"/>
              <a:t>3</a:t>
            </a:r>
            <a:endParaRPr lang="zh-CN" altLang="en-US" sz="1200" dirty="0"/>
          </a:p>
          <a:p>
            <a:r>
              <a:rPr lang="zh-CN" altLang="en-US" sz="1200" dirty="0"/>
              <a:t>业主的</a:t>
            </a:r>
            <a:r>
              <a:rPr lang="zh-CN" altLang="en-US" sz="1200" dirty="0" smtClean="0"/>
              <a:t>职责</a:t>
            </a:r>
            <a:r>
              <a:rPr lang="en-US" altLang="zh-CN" sz="1200" dirty="0" smtClean="0"/>
              <a:t>------------------------------- </a:t>
            </a:r>
            <a:r>
              <a:rPr lang="en-US" sz="1200" dirty="0" smtClean="0"/>
              <a:t>4</a:t>
            </a:r>
            <a:endParaRPr lang="zh-CN" altLang="en-US" sz="1200" dirty="0"/>
          </a:p>
          <a:p>
            <a:r>
              <a:rPr lang="zh-CN" altLang="en-US" sz="1200" dirty="0"/>
              <a:t>操作</a:t>
            </a:r>
            <a:r>
              <a:rPr lang="zh-CN" altLang="en-US" sz="1200" dirty="0" smtClean="0"/>
              <a:t>指南</a:t>
            </a:r>
            <a:r>
              <a:rPr lang="en-US" altLang="zh-CN" sz="1200" dirty="0" smtClean="0"/>
              <a:t>---------------------------------- </a:t>
            </a:r>
            <a:r>
              <a:rPr lang="en-US" sz="1200" dirty="0" smtClean="0"/>
              <a:t>5</a:t>
            </a:r>
            <a:endParaRPr lang="zh-CN" altLang="en-US" sz="1200" dirty="0"/>
          </a:p>
          <a:p>
            <a:r>
              <a:rPr lang="zh-CN" altLang="en-US" sz="1200" dirty="0"/>
              <a:t>维护</a:t>
            </a:r>
            <a:r>
              <a:rPr lang="zh-CN" altLang="en-US" sz="1200" dirty="0" smtClean="0"/>
              <a:t>程序</a:t>
            </a:r>
            <a:r>
              <a:rPr lang="en-US" altLang="zh-CN" sz="1200" dirty="0" smtClean="0"/>
              <a:t>---------------------------------- </a:t>
            </a:r>
            <a:r>
              <a:rPr lang="en-US" sz="1200" dirty="0" smtClean="0"/>
              <a:t>6</a:t>
            </a:r>
            <a:endParaRPr lang="zh-CN" altLang="en-US" sz="1200" dirty="0"/>
          </a:p>
          <a:p>
            <a:r>
              <a:rPr lang="zh-CN" altLang="en-US" sz="1200" dirty="0"/>
              <a:t>卸货平台的故障诊断解决</a:t>
            </a:r>
            <a:r>
              <a:rPr lang="zh-CN" altLang="en-US" sz="1200" dirty="0" smtClean="0"/>
              <a:t>方法</a:t>
            </a:r>
            <a:r>
              <a:rPr lang="en-US" altLang="zh-CN" sz="1200" dirty="0" smtClean="0"/>
              <a:t>---- </a:t>
            </a:r>
            <a:r>
              <a:rPr lang="en-US" sz="1200" dirty="0" smtClean="0"/>
              <a:t>7</a:t>
            </a:r>
            <a:endParaRPr lang="zh-CN" altLang="en-US" sz="1200" dirty="0"/>
          </a:p>
          <a:p>
            <a:r>
              <a:rPr lang="zh-CN" altLang="en-US" sz="1200" dirty="0"/>
              <a:t>电器线路图</a:t>
            </a:r>
            <a:r>
              <a:rPr lang="en-US" sz="1200" dirty="0"/>
              <a:t>/</a:t>
            </a:r>
            <a:r>
              <a:rPr lang="zh-CN" altLang="en-US" sz="1200" dirty="0"/>
              <a:t>电器</a:t>
            </a:r>
            <a:r>
              <a:rPr lang="zh-CN" altLang="en-US" sz="1200" dirty="0" smtClean="0"/>
              <a:t>简图</a:t>
            </a:r>
            <a:r>
              <a:rPr lang="en-US" altLang="zh-CN" sz="1200" dirty="0" smtClean="0"/>
              <a:t>---------------- </a:t>
            </a:r>
            <a:r>
              <a:rPr lang="en-US" sz="1200" dirty="0" smtClean="0"/>
              <a:t>8</a:t>
            </a:r>
            <a:endParaRPr lang="zh-CN" altLang="en-US" sz="1200" dirty="0"/>
          </a:p>
          <a:p>
            <a:endParaRPr lang="zh-CN" alt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1"/>
          <a:srcRect/>
          <a:stretch>
            <a:fillRect/>
          </a:stretch>
        </p:blipFill>
        <p:spPr bwMode="auto">
          <a:xfrm>
            <a:off x="5214941" y="1142984"/>
            <a:ext cx="3596827" cy="5000660"/>
          </a:xfrm>
          <a:prstGeom prst="rect">
            <a:avLst/>
          </a:prstGeom>
          <a:noFill/>
          <a:ln w="9525">
            <a:noFill/>
            <a:miter lim="800000"/>
            <a:headEnd/>
            <a:tailEnd/>
          </a:ln>
          <a:effectLst/>
        </p:spPr>
      </p:pic>
      <p:sp>
        <p:nvSpPr>
          <p:cNvPr id="2" name="TextBox 1"/>
          <p:cNvSpPr txBox="1"/>
          <p:nvPr/>
        </p:nvSpPr>
        <p:spPr>
          <a:xfrm>
            <a:off x="285720" y="214291"/>
            <a:ext cx="1714512" cy="246221"/>
          </a:xfrm>
          <a:prstGeom prst="rect">
            <a:avLst/>
          </a:prstGeom>
          <a:noFill/>
        </p:spPr>
        <p:txBody>
          <a:bodyPr wrap="square" rtlCol="0">
            <a:spAutoFit/>
          </a:bodyPr>
          <a:lstStyle/>
          <a:p>
            <a:r>
              <a:rPr lang="zh-CN" altLang="en-US" sz="1000" dirty="0"/>
              <a:t>装卸</a:t>
            </a:r>
            <a:r>
              <a:rPr lang="zh-CN" altLang="en-US" sz="1000" dirty="0" smtClean="0"/>
              <a:t>平台 用户手册</a:t>
            </a:r>
            <a:endParaRPr lang="zh-CN" altLang="en-US" sz="1000" dirty="0"/>
          </a:p>
        </p:txBody>
      </p:sp>
      <p:sp>
        <p:nvSpPr>
          <p:cNvPr id="5" name="矩形 4"/>
          <p:cNvSpPr/>
          <p:nvPr/>
        </p:nvSpPr>
        <p:spPr>
          <a:xfrm>
            <a:off x="285720" y="500042"/>
            <a:ext cx="3714776" cy="369332"/>
          </a:xfrm>
          <a:prstGeom prst="rect">
            <a:avLst/>
          </a:prstGeom>
        </p:spPr>
        <p:style>
          <a:lnRef idx="1">
            <a:schemeClr val="dk1"/>
          </a:lnRef>
          <a:fillRef idx="2">
            <a:schemeClr val="dk1"/>
          </a:fillRef>
          <a:effectRef idx="1">
            <a:schemeClr val="dk1"/>
          </a:effectRef>
          <a:fontRef idx="minor">
            <a:schemeClr val="dk1"/>
          </a:fontRef>
        </p:style>
        <p:txBody>
          <a:bodyPr wrap="square" lIns="91440" tIns="45720" rIns="91440" bIns="45720">
            <a:spAutoFit/>
          </a:bodyPr>
          <a:lstStyle/>
          <a:p>
            <a:r>
              <a:rPr lang="zh-CN" altLang="en-US" b="1" dirty="0" smtClean="0">
                <a:ln w="1905"/>
                <a:solidFill>
                  <a:srgbClr val="FF0000"/>
                </a:solidFill>
                <a:effectLst>
                  <a:innerShdw blurRad="69850" dist="43180" dir="5400000">
                    <a:srgbClr val="000000">
                      <a:alpha val="65000"/>
                    </a:srgbClr>
                  </a:innerShdw>
                </a:effectLst>
              </a:rPr>
              <a:t>升降平台结构图、电器电路图</a:t>
            </a:r>
            <a:endParaRPr lang="zh-CN" altLang="en-US" b="1" dirty="0">
              <a:ln w="1905"/>
              <a:solidFill>
                <a:srgbClr val="FF0000"/>
              </a:solidFill>
              <a:effectLst>
                <a:innerShdw blurRad="69850" dist="43180" dir="5400000">
                  <a:srgbClr val="000000">
                    <a:alpha val="65000"/>
                  </a:srgbClr>
                </a:innerShdw>
              </a:effectLst>
            </a:endParaRPr>
          </a:p>
        </p:txBody>
      </p:sp>
      <p:sp>
        <p:nvSpPr>
          <p:cNvPr id="6" name="矩形 5"/>
          <p:cNvSpPr/>
          <p:nvPr/>
        </p:nvSpPr>
        <p:spPr>
          <a:xfrm>
            <a:off x="5143504" y="500042"/>
            <a:ext cx="3786245" cy="400110"/>
          </a:xfrm>
          <a:prstGeom prst="rect">
            <a:avLst/>
          </a:prstGeom>
        </p:spPr>
        <p:style>
          <a:lnRef idx="1">
            <a:schemeClr val="dk1"/>
          </a:lnRef>
          <a:fillRef idx="2">
            <a:schemeClr val="dk1"/>
          </a:fillRef>
          <a:effectRef idx="1">
            <a:schemeClr val="dk1"/>
          </a:effectRef>
          <a:fontRef idx="minor">
            <a:schemeClr val="dk1"/>
          </a:fontRef>
        </p:style>
        <p:txBody>
          <a:bodyPr wrap="square" lIns="91440" tIns="45720" rIns="91440" bIns="45720">
            <a:spAutoFit/>
          </a:bodyPr>
          <a:lstStyle/>
          <a:p>
            <a:r>
              <a:rPr lang="zh-CN" altLang="en-US" sz="2000" b="1" dirty="0" smtClean="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rPr>
              <a:t>产品介绍</a:t>
            </a:r>
            <a:endParaRPr lang="zh-CN" altLang="en-US" sz="20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endParaRPr>
          </a:p>
        </p:txBody>
      </p:sp>
      <p:sp>
        <p:nvSpPr>
          <p:cNvPr id="8" name="TextBox 7"/>
          <p:cNvSpPr txBox="1"/>
          <p:nvPr/>
        </p:nvSpPr>
        <p:spPr>
          <a:xfrm>
            <a:off x="6000760" y="2428868"/>
            <a:ext cx="2643206" cy="260350"/>
          </a:xfrm>
          <a:prstGeom prst="rect">
            <a:avLst/>
          </a:prstGeom>
          <a:noFill/>
        </p:spPr>
        <p:txBody>
          <a:bodyPr wrap="square" rtlCol="0">
            <a:spAutoFit/>
          </a:bodyPr>
          <a:lstStyle/>
          <a:p>
            <a:pPr algn="ctr"/>
            <a:r>
              <a:rPr lang="zh-CN" altLang="en-US" sz="1100" dirty="0" smtClean="0"/>
              <a:t>液压平台</a:t>
            </a:r>
            <a:endParaRPr lang="zh-CN" altLang="en-US" sz="1100" dirty="0"/>
          </a:p>
        </p:txBody>
      </p:sp>
      <p:sp>
        <p:nvSpPr>
          <p:cNvPr id="9" name="TextBox 8"/>
          <p:cNvSpPr txBox="1"/>
          <p:nvPr/>
        </p:nvSpPr>
        <p:spPr>
          <a:xfrm>
            <a:off x="6000760" y="4643446"/>
            <a:ext cx="1857388" cy="260350"/>
          </a:xfrm>
          <a:prstGeom prst="rect">
            <a:avLst/>
          </a:prstGeom>
          <a:noFill/>
        </p:spPr>
        <p:txBody>
          <a:bodyPr wrap="square" rtlCol="0">
            <a:spAutoFit/>
          </a:bodyPr>
          <a:lstStyle/>
          <a:p>
            <a:pPr algn="ctr"/>
            <a:r>
              <a:rPr lang="zh-CN" altLang="en-US" sz="1100" dirty="0" smtClean="0"/>
              <a:t>气</a:t>
            </a:r>
            <a:r>
              <a:rPr lang="zh-CN" altLang="en-US" sz="1100" dirty="0"/>
              <a:t>袋</a:t>
            </a:r>
            <a:r>
              <a:rPr lang="zh-CN" altLang="en-US" sz="1100" dirty="0" smtClean="0"/>
              <a:t>平台</a:t>
            </a:r>
            <a:endParaRPr lang="zh-CN" altLang="en-US" sz="1100" dirty="0"/>
          </a:p>
        </p:txBody>
      </p:sp>
      <p:sp>
        <p:nvSpPr>
          <p:cNvPr id="10" name="TextBox 9"/>
          <p:cNvSpPr txBox="1"/>
          <p:nvPr/>
        </p:nvSpPr>
        <p:spPr>
          <a:xfrm>
            <a:off x="6072198" y="6143644"/>
            <a:ext cx="1857388" cy="260350"/>
          </a:xfrm>
          <a:prstGeom prst="rect">
            <a:avLst/>
          </a:prstGeom>
          <a:noFill/>
        </p:spPr>
        <p:txBody>
          <a:bodyPr wrap="square" rtlCol="0">
            <a:spAutoFit/>
          </a:bodyPr>
          <a:lstStyle/>
          <a:p>
            <a:pPr algn="ctr"/>
            <a:r>
              <a:rPr lang="zh-CN" altLang="en-US" sz="1100" dirty="0" smtClean="0"/>
              <a:t>机械平台</a:t>
            </a:r>
            <a:endParaRPr lang="zh-CN" altLang="en-US" sz="1100" dirty="0"/>
          </a:p>
        </p:txBody>
      </p:sp>
      <p:sp>
        <p:nvSpPr>
          <p:cNvPr id="11" name="TextBox 10"/>
          <p:cNvSpPr txBox="1"/>
          <p:nvPr/>
        </p:nvSpPr>
        <p:spPr>
          <a:xfrm>
            <a:off x="6929454" y="6429396"/>
            <a:ext cx="785818" cy="369332"/>
          </a:xfrm>
          <a:prstGeom prst="rect">
            <a:avLst/>
          </a:prstGeom>
          <a:noFill/>
        </p:spPr>
        <p:txBody>
          <a:bodyPr wrap="square" rtlCol="0">
            <a:spAutoFit/>
          </a:bodyPr>
          <a:lstStyle/>
          <a:p>
            <a:r>
              <a:rPr lang="en-US" altLang="zh-CN" dirty="0" smtClean="0"/>
              <a:t>1</a:t>
            </a:r>
            <a:endParaRPr lang="zh-CN" altLang="en-US" dirty="0"/>
          </a:p>
        </p:txBody>
      </p:sp>
      <p:sp>
        <p:nvSpPr>
          <p:cNvPr id="12" name="TextBox 11"/>
          <p:cNvSpPr txBox="1"/>
          <p:nvPr/>
        </p:nvSpPr>
        <p:spPr>
          <a:xfrm>
            <a:off x="2000232" y="6488668"/>
            <a:ext cx="301686" cy="369332"/>
          </a:xfrm>
          <a:prstGeom prst="rect">
            <a:avLst/>
          </a:prstGeom>
          <a:noFill/>
        </p:spPr>
        <p:txBody>
          <a:bodyPr wrap="none" rtlCol="0">
            <a:spAutoFit/>
          </a:bodyPr>
          <a:lstStyle/>
          <a:p>
            <a:r>
              <a:rPr lang="en-US" altLang="zh-CN" dirty="0" smtClean="0"/>
              <a:t>8</a:t>
            </a:r>
            <a:endParaRPr lang="zh-CN" altLang="en-US" dirty="0"/>
          </a:p>
        </p:txBody>
      </p:sp>
      <p:graphicFrame>
        <p:nvGraphicFramePr>
          <p:cNvPr id="13" name="表格 12"/>
          <p:cNvGraphicFramePr>
            <a:graphicFrameLocks noGrp="1"/>
          </p:cNvGraphicFramePr>
          <p:nvPr/>
        </p:nvGraphicFramePr>
        <p:xfrm>
          <a:off x="428596" y="4071942"/>
          <a:ext cx="3571900" cy="1783080"/>
        </p:xfrm>
        <a:graphic>
          <a:graphicData uri="http://schemas.openxmlformats.org/drawingml/2006/table">
            <a:tbl>
              <a:tblPr/>
              <a:tblGrid>
                <a:gridCol w="642942"/>
                <a:gridCol w="642942"/>
                <a:gridCol w="642942"/>
                <a:gridCol w="928694"/>
                <a:gridCol w="714380"/>
              </a:tblGrid>
              <a:tr h="0">
                <a:tc>
                  <a:txBody>
                    <a:bodyPr/>
                    <a:lstStyle/>
                    <a:p>
                      <a:pPr algn="ctr">
                        <a:spcAft>
                          <a:spcPts val="0"/>
                        </a:spcAft>
                      </a:pPr>
                      <a:r>
                        <a:rPr lang="zh-CN" sz="900" kern="100" dirty="0">
                          <a:latin typeface="Calibri" panose="020F0502020204030204"/>
                          <a:ea typeface="宋体" panose="02010600030101010101" pitchFamily="2" charset="-122"/>
                          <a:cs typeface="Times New Roman" panose="02020603050405020304"/>
                        </a:rPr>
                        <a:t>维修日期</a:t>
                      </a:r>
                      <a:endParaRPr lang="zh-CN" sz="1050" kern="100" dirty="0">
                        <a:latin typeface="Calibri" panose="020F0502020204030204"/>
                        <a:ea typeface="宋体" panose="02010600030101010101" pitchFamily="2" charset="-122"/>
                        <a:cs typeface="Times New Roman" panose="02020603050405020304"/>
                      </a:endParaRPr>
                    </a:p>
                  </a:txBody>
                  <a:tcPr marL="68580" marR="68580"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20">
                      <a:fgClr>
                        <a:srgbClr val="FFFFFF"/>
                      </a:fgClr>
                      <a:bgClr>
                        <a:srgbClr val="DFDFDF"/>
                      </a:bgClr>
                    </a:pattFill>
                  </a:tcPr>
                </a:tc>
                <a:tc>
                  <a:txBody>
                    <a:bodyPr/>
                    <a:lstStyle/>
                    <a:p>
                      <a:pPr algn="ctr">
                        <a:spcAft>
                          <a:spcPts val="0"/>
                        </a:spcAft>
                      </a:pPr>
                      <a:r>
                        <a:rPr lang="zh-CN" sz="900" kern="100" dirty="0">
                          <a:latin typeface="Calibri" panose="020F0502020204030204"/>
                          <a:ea typeface="宋体" panose="02010600030101010101" pitchFamily="2" charset="-122"/>
                          <a:cs typeface="Times New Roman" panose="02020603050405020304"/>
                        </a:rPr>
                        <a:t>合同编号</a:t>
                      </a:r>
                      <a:endParaRPr lang="zh-CN" sz="1050" kern="100" dirty="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20">
                      <a:fgClr>
                        <a:srgbClr val="FFFFFF"/>
                      </a:fgClr>
                      <a:bgClr>
                        <a:srgbClr val="DFDFDF"/>
                      </a:bgClr>
                    </a:pattFill>
                  </a:tcPr>
                </a:tc>
                <a:tc>
                  <a:txBody>
                    <a:bodyPr/>
                    <a:lstStyle/>
                    <a:p>
                      <a:pPr algn="ctr">
                        <a:spcAft>
                          <a:spcPts val="0"/>
                        </a:spcAft>
                      </a:pPr>
                      <a:r>
                        <a:rPr lang="zh-CN" sz="900" kern="100" dirty="0">
                          <a:latin typeface="Calibri" panose="020F0502020204030204"/>
                          <a:ea typeface="宋体" panose="02010600030101010101" pitchFamily="2" charset="-122"/>
                          <a:cs typeface="Times New Roman" panose="02020603050405020304"/>
                        </a:rPr>
                        <a:t>机器编号</a:t>
                      </a:r>
                      <a:endParaRPr lang="zh-CN" sz="1050" kern="100" dirty="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20">
                      <a:fgClr>
                        <a:srgbClr val="FFFFFF"/>
                      </a:fgClr>
                      <a:bgClr>
                        <a:srgbClr val="DFDFDF"/>
                      </a:bgClr>
                    </a:pattFill>
                  </a:tcPr>
                </a:tc>
                <a:tc>
                  <a:txBody>
                    <a:bodyPr/>
                    <a:lstStyle/>
                    <a:p>
                      <a:pPr algn="ctr">
                        <a:spcAft>
                          <a:spcPts val="0"/>
                        </a:spcAft>
                      </a:pPr>
                      <a:r>
                        <a:rPr lang="zh-CN" sz="900" kern="100" dirty="0">
                          <a:latin typeface="Calibri" panose="020F0502020204030204"/>
                          <a:ea typeface="宋体" panose="02010600030101010101" pitchFamily="2" charset="-122"/>
                          <a:cs typeface="Times New Roman" panose="02020603050405020304"/>
                        </a:rPr>
                        <a:t>维修内容</a:t>
                      </a:r>
                      <a:endParaRPr lang="zh-CN" sz="1050" kern="100" dirty="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20">
                      <a:fgClr>
                        <a:srgbClr val="FFFFFF"/>
                      </a:fgClr>
                      <a:bgClr>
                        <a:srgbClr val="DFDFDF"/>
                      </a:bgClr>
                    </a:pattFill>
                  </a:tcPr>
                </a:tc>
                <a:tc>
                  <a:txBody>
                    <a:bodyPr/>
                    <a:lstStyle/>
                    <a:p>
                      <a:pPr algn="ctr">
                        <a:spcAft>
                          <a:spcPts val="0"/>
                        </a:spcAft>
                      </a:pPr>
                      <a:r>
                        <a:rPr lang="zh-CN" sz="900" kern="100" dirty="0">
                          <a:latin typeface="Calibri" panose="020F0502020204030204"/>
                          <a:ea typeface="宋体" panose="02010600030101010101" pitchFamily="2" charset="-122"/>
                          <a:cs typeface="Times New Roman" panose="02020603050405020304"/>
                        </a:rPr>
                        <a:t>维修人员</a:t>
                      </a:r>
                      <a:endParaRPr lang="zh-CN" sz="1050" kern="100" dirty="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20">
                      <a:fgClr>
                        <a:srgbClr val="FFFFFF"/>
                      </a:fgClr>
                      <a:bgClr>
                        <a:srgbClr val="DFDFDF"/>
                      </a:bgClr>
                    </a:pattFill>
                  </a:tcPr>
                </a:tc>
              </a:tr>
              <a:tr h="0">
                <a:tc>
                  <a:txBody>
                    <a:bodyPr/>
                    <a:lstStyle/>
                    <a:p>
                      <a:pPr algn="ctr">
                        <a:spcAft>
                          <a:spcPts val="0"/>
                        </a:spcAft>
                      </a:pPr>
                      <a:endParaRPr lang="en-US" sz="900" kern="100">
                        <a:latin typeface="Calibri" panose="020F0502020204030204"/>
                        <a:ea typeface="宋体" panose="02010600030101010101" pitchFamily="2" charset="-122"/>
                        <a:cs typeface="Times New Roman" panose="02020603050405020304"/>
                      </a:endParaRPr>
                    </a:p>
                  </a:txBody>
                  <a:tcPr marL="68580" marR="68580"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US" sz="900"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US" sz="900"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US" sz="900"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US" sz="900"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spcAft>
                          <a:spcPts val="0"/>
                        </a:spcAft>
                      </a:pPr>
                      <a:endParaRPr lang="en-US" sz="900" kern="100">
                        <a:latin typeface="Calibri" panose="020F0502020204030204"/>
                        <a:ea typeface="宋体" panose="02010600030101010101" pitchFamily="2" charset="-122"/>
                        <a:cs typeface="Times New Roman" panose="02020603050405020304"/>
                      </a:endParaRPr>
                    </a:p>
                  </a:txBody>
                  <a:tcPr marL="68580" marR="68580"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US" sz="900"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US" sz="900"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US" sz="900"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US" sz="900"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spcAft>
                          <a:spcPts val="0"/>
                        </a:spcAft>
                      </a:pPr>
                      <a:endParaRPr lang="en-US" sz="900" kern="100">
                        <a:latin typeface="Calibri" panose="020F0502020204030204"/>
                        <a:ea typeface="宋体" panose="02010600030101010101" pitchFamily="2" charset="-122"/>
                        <a:cs typeface="Times New Roman" panose="02020603050405020304"/>
                      </a:endParaRPr>
                    </a:p>
                  </a:txBody>
                  <a:tcPr marL="68580" marR="68580"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US" sz="900"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US" sz="900"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US" sz="900"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US" sz="900"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spcAft>
                          <a:spcPts val="0"/>
                        </a:spcAft>
                      </a:pPr>
                      <a:endParaRPr lang="en-US" sz="900" kern="100">
                        <a:latin typeface="Calibri" panose="020F0502020204030204"/>
                        <a:ea typeface="宋体" panose="02010600030101010101" pitchFamily="2" charset="-122"/>
                        <a:cs typeface="Times New Roman" panose="02020603050405020304"/>
                      </a:endParaRPr>
                    </a:p>
                  </a:txBody>
                  <a:tcPr marL="68580" marR="68580"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US" sz="900"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US" sz="900"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US" sz="900"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US" sz="900"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spcAft>
                          <a:spcPts val="0"/>
                        </a:spcAft>
                      </a:pPr>
                      <a:endParaRPr lang="en-US" sz="900" kern="100">
                        <a:latin typeface="Calibri" panose="020F0502020204030204"/>
                        <a:ea typeface="宋体" panose="02010600030101010101" pitchFamily="2" charset="-122"/>
                        <a:cs typeface="Times New Roman" panose="02020603050405020304"/>
                      </a:endParaRPr>
                    </a:p>
                  </a:txBody>
                  <a:tcPr marL="68580" marR="68580"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US" sz="900"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US" sz="900"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US" sz="900"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US" sz="900"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spcAft>
                          <a:spcPts val="0"/>
                        </a:spcAft>
                      </a:pPr>
                      <a:endParaRPr lang="en-US" sz="900" kern="100">
                        <a:latin typeface="Calibri" panose="020F0502020204030204"/>
                        <a:ea typeface="宋体" panose="02010600030101010101" pitchFamily="2" charset="-122"/>
                        <a:cs typeface="Times New Roman" panose="02020603050405020304"/>
                      </a:endParaRPr>
                    </a:p>
                  </a:txBody>
                  <a:tcPr marL="68580" marR="68580"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US" sz="900"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US" sz="900"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US" sz="900"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US" sz="900"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spcAft>
                          <a:spcPts val="0"/>
                        </a:spcAft>
                      </a:pPr>
                      <a:endParaRPr lang="en-US" sz="900" kern="100">
                        <a:latin typeface="Calibri" panose="020F0502020204030204"/>
                        <a:ea typeface="宋体" panose="02010600030101010101" pitchFamily="2" charset="-122"/>
                        <a:cs typeface="Times New Roman" panose="02020603050405020304"/>
                      </a:endParaRPr>
                    </a:p>
                  </a:txBody>
                  <a:tcPr marL="68580" marR="68580"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US" sz="900"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US" sz="900"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US" sz="900"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US" sz="900"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spcAft>
                          <a:spcPts val="0"/>
                        </a:spcAft>
                      </a:pPr>
                      <a:endParaRPr lang="en-US" sz="900" kern="100">
                        <a:latin typeface="Calibri" panose="020F0502020204030204"/>
                        <a:ea typeface="宋体" panose="02010600030101010101" pitchFamily="2" charset="-122"/>
                        <a:cs typeface="Times New Roman" panose="02020603050405020304"/>
                      </a:endParaRPr>
                    </a:p>
                  </a:txBody>
                  <a:tcPr marL="68580" marR="68580"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US" sz="900"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US" sz="900"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US" sz="900"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US" sz="900"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spcAft>
                          <a:spcPts val="0"/>
                        </a:spcAft>
                      </a:pPr>
                      <a:endParaRPr lang="en-US" sz="900" kern="100">
                        <a:latin typeface="Calibri" panose="020F0502020204030204"/>
                        <a:ea typeface="宋体" panose="02010600030101010101" pitchFamily="2" charset="-122"/>
                        <a:cs typeface="Times New Roman" panose="02020603050405020304"/>
                      </a:endParaRPr>
                    </a:p>
                  </a:txBody>
                  <a:tcPr marL="68580" marR="68580"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US" sz="900"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US" sz="900"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US" sz="900"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US" sz="900"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spcAft>
                          <a:spcPts val="0"/>
                        </a:spcAft>
                      </a:pPr>
                      <a:endParaRPr lang="en-US" sz="900" kern="100">
                        <a:latin typeface="Calibri" panose="020F0502020204030204"/>
                        <a:ea typeface="宋体" panose="02010600030101010101" pitchFamily="2" charset="-122"/>
                        <a:cs typeface="Times New Roman" panose="02020603050405020304"/>
                      </a:endParaRPr>
                    </a:p>
                  </a:txBody>
                  <a:tcPr marL="68580" marR="68580"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US" sz="900"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US" sz="900"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US" sz="900"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US" sz="900"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spcAft>
                          <a:spcPts val="0"/>
                        </a:spcAft>
                      </a:pPr>
                      <a:endParaRPr lang="en-US" sz="900" kern="100">
                        <a:latin typeface="Calibri" panose="020F0502020204030204"/>
                        <a:ea typeface="宋体" panose="02010600030101010101" pitchFamily="2" charset="-122"/>
                        <a:cs typeface="Times New Roman" panose="02020603050405020304"/>
                      </a:endParaRPr>
                    </a:p>
                  </a:txBody>
                  <a:tcPr marL="68580" marR="68580"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US" sz="900"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US" sz="900"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US" sz="900"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US" sz="900"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spcAft>
                          <a:spcPts val="0"/>
                        </a:spcAft>
                      </a:pPr>
                      <a:endParaRPr lang="en-US" sz="900" kern="100">
                        <a:latin typeface="Calibri" panose="020F0502020204030204"/>
                        <a:ea typeface="宋体" panose="02010600030101010101" pitchFamily="2" charset="-122"/>
                        <a:cs typeface="Times New Roman" panose="02020603050405020304"/>
                      </a:endParaRPr>
                    </a:p>
                  </a:txBody>
                  <a:tcPr marL="68580" marR="68580"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algn="ctr">
                        <a:spcAft>
                          <a:spcPts val="0"/>
                        </a:spcAft>
                      </a:pPr>
                      <a:endParaRPr lang="en-US" sz="900"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algn="ctr">
                        <a:spcAft>
                          <a:spcPts val="0"/>
                        </a:spcAft>
                      </a:pPr>
                      <a:endParaRPr lang="en-US" sz="900"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algn="ctr">
                        <a:spcAft>
                          <a:spcPts val="0"/>
                        </a:spcAft>
                      </a:pPr>
                      <a:endParaRPr lang="en-US" sz="900"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algn="ctr">
                        <a:spcAft>
                          <a:spcPts val="0"/>
                        </a:spcAft>
                      </a:pPr>
                      <a:endParaRPr lang="en-US" sz="900" kern="100" dirty="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r>
            </a:tbl>
          </a:graphicData>
        </a:graphic>
      </p:graphicFrame>
      <p:pic>
        <p:nvPicPr>
          <p:cNvPr id="5121" name="Picture 1"/>
          <p:cNvPicPr>
            <a:picLocks noChangeAspect="1" noChangeArrowheads="1"/>
          </p:cNvPicPr>
          <p:nvPr/>
        </p:nvPicPr>
        <p:blipFill>
          <a:blip r:embed="rId2"/>
          <a:srcRect/>
          <a:stretch>
            <a:fillRect/>
          </a:stretch>
        </p:blipFill>
        <p:spPr bwMode="auto">
          <a:xfrm>
            <a:off x="428596" y="1214422"/>
            <a:ext cx="3476625" cy="2219325"/>
          </a:xfrm>
          <a:prstGeom prst="rect">
            <a:avLst/>
          </a:prstGeom>
          <a:noFill/>
          <a:ln w="9525">
            <a:noFill/>
            <a:miter lim="800000"/>
            <a:headEnd/>
            <a:tailEnd/>
          </a:ln>
          <a:effectLst/>
        </p:spPr>
      </p:pic>
      <p:sp>
        <p:nvSpPr>
          <p:cNvPr id="15" name="TextBox 14"/>
          <p:cNvSpPr txBox="1"/>
          <p:nvPr/>
        </p:nvSpPr>
        <p:spPr>
          <a:xfrm>
            <a:off x="428596" y="3714753"/>
            <a:ext cx="3643338" cy="307777"/>
          </a:xfrm>
          <a:prstGeom prst="rect">
            <a:avLst/>
          </a:prstGeom>
          <a:noFill/>
        </p:spPr>
        <p:txBody>
          <a:bodyPr wrap="square" rtlCol="0">
            <a:spAutoFit/>
          </a:bodyPr>
          <a:lstStyle/>
          <a:p>
            <a:pPr algn="ctr"/>
            <a:r>
              <a:rPr lang="zh-CN" altLang="en-US" sz="1400" dirty="0" smtClean="0"/>
              <a:t>维修记录</a:t>
            </a:r>
            <a:endParaRPr lang="zh-CN" alt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23"/>
          <p:cNvSpPr/>
          <p:nvPr/>
        </p:nvSpPr>
        <p:spPr>
          <a:xfrm>
            <a:off x="285720" y="428604"/>
            <a:ext cx="3857652" cy="461665"/>
          </a:xfrm>
          <a:prstGeom prst="rect">
            <a:avLst/>
          </a:prstGeom>
        </p:spPr>
        <p:style>
          <a:lnRef idx="1">
            <a:schemeClr val="dk1"/>
          </a:lnRef>
          <a:fillRef idx="2">
            <a:schemeClr val="dk1"/>
          </a:fillRef>
          <a:effectRef idx="1">
            <a:schemeClr val="dk1"/>
          </a:effectRef>
          <a:fontRef idx="minor">
            <a:schemeClr val="dk1"/>
          </a:fontRef>
        </p:style>
        <p:txBody>
          <a:bodyPr wrap="square" lIns="91440" tIns="45720" rIns="91440" bIns="45720">
            <a:spAutoFit/>
          </a:bodyPr>
          <a:lstStyle/>
          <a:p>
            <a:r>
              <a:rPr lang="zh-CN" altLang="en-US" sz="2400" b="1" cap="none" spc="0" dirty="0" smtClean="0">
                <a:ln w="1905"/>
                <a:solidFill>
                  <a:srgbClr val="FF0000"/>
                </a:solidFill>
                <a:effectLst>
                  <a:innerShdw blurRad="69850" dist="43180" dir="5400000">
                    <a:srgbClr val="000000">
                      <a:alpha val="65000"/>
                    </a:srgbClr>
                  </a:innerShdw>
                </a:effectLst>
              </a:rPr>
              <a:t>安全警告</a:t>
            </a:r>
            <a:endParaRPr lang="zh-CN" altLang="en-US" sz="2400" b="1" cap="none" spc="0" dirty="0">
              <a:ln w="1905"/>
              <a:solidFill>
                <a:srgbClr val="FF0000"/>
              </a:solidFill>
              <a:effectLst>
                <a:innerShdw blurRad="69850" dist="43180" dir="5400000">
                  <a:srgbClr val="000000">
                    <a:alpha val="65000"/>
                  </a:srgbClr>
                </a:innerShdw>
              </a:effectLst>
            </a:endParaRPr>
          </a:p>
        </p:txBody>
      </p:sp>
      <p:sp>
        <p:nvSpPr>
          <p:cNvPr id="25" name="TextBox 24"/>
          <p:cNvSpPr txBox="1"/>
          <p:nvPr/>
        </p:nvSpPr>
        <p:spPr>
          <a:xfrm>
            <a:off x="285720" y="1357298"/>
            <a:ext cx="1857388" cy="600164"/>
          </a:xfrm>
          <a:prstGeom prst="rect">
            <a:avLst/>
          </a:prstGeom>
          <a:noFill/>
        </p:spPr>
        <p:txBody>
          <a:bodyPr wrap="square" rtlCol="0">
            <a:spAutoFit/>
          </a:bodyPr>
          <a:lstStyle/>
          <a:p>
            <a:r>
              <a:rPr lang="zh-CN" altLang="en-US" sz="900" dirty="0" smtClean="0"/>
              <a:t>        </a:t>
            </a:r>
            <a:r>
              <a:rPr lang="zh-CN" altLang="en-US" sz="800" dirty="0" smtClean="0"/>
              <a:t>当</a:t>
            </a:r>
            <a:r>
              <a:rPr lang="zh-CN" altLang="en-US" sz="800" dirty="0"/>
              <a:t>电气和电控系统进行操作时，必须确保已经切断电源，并且按照</a:t>
            </a:r>
            <a:r>
              <a:rPr lang="en-US" sz="800" dirty="0"/>
              <a:t>OSHA</a:t>
            </a:r>
            <a:r>
              <a:rPr lang="zh-CN" altLang="en-US" sz="800" dirty="0"/>
              <a:t>的规则挂上标签并注上符合地方规定的电气代码。</a:t>
            </a:r>
            <a:endParaRPr lang="zh-CN" altLang="en-US" sz="800" dirty="0"/>
          </a:p>
        </p:txBody>
      </p:sp>
      <p:sp>
        <p:nvSpPr>
          <p:cNvPr id="26" name="矩形 25"/>
          <p:cNvSpPr/>
          <p:nvPr/>
        </p:nvSpPr>
        <p:spPr>
          <a:xfrm>
            <a:off x="285720" y="1000108"/>
            <a:ext cx="1000132" cy="338554"/>
          </a:xfrm>
          <a:prstGeom prst="rect">
            <a:avLst/>
          </a:prstGeom>
          <a:noFill/>
        </p:spPr>
        <p:txBody>
          <a:bodyPr wrap="squar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zh-CN" altLang="en-US" sz="1600" b="1" cap="all" spc="0" dirty="0" smtClean="0">
                <a:ln w="0"/>
                <a:effectLst>
                  <a:reflection blurRad="12700" stA="50000" endPos="50000" dist="5000" dir="5400000" sy="-100000" rotWithShape="0"/>
                </a:effectLst>
              </a:rPr>
              <a:t>警      告！</a:t>
            </a:r>
            <a:endParaRPr lang="zh-CN" altLang="en-US" sz="1600" b="1" cap="all" spc="0" dirty="0">
              <a:ln w="0"/>
              <a:effectLst>
                <a:reflection blurRad="12700" stA="50000" endPos="50000" dist="5000" dir="5400000" sy="-100000" rotWithShape="0"/>
              </a:effectLst>
            </a:endParaRPr>
          </a:p>
        </p:txBody>
      </p:sp>
      <p:pic>
        <p:nvPicPr>
          <p:cNvPr id="2057" name="Picture 9"/>
          <p:cNvPicPr>
            <a:picLocks noChangeAspect="1" noChangeArrowheads="1"/>
          </p:cNvPicPr>
          <p:nvPr/>
        </p:nvPicPr>
        <p:blipFill>
          <a:blip r:embed="rId1"/>
          <a:srcRect/>
          <a:stretch>
            <a:fillRect/>
          </a:stretch>
        </p:blipFill>
        <p:spPr bwMode="auto">
          <a:xfrm>
            <a:off x="2143108" y="357166"/>
            <a:ext cx="2214578" cy="2071702"/>
          </a:xfrm>
          <a:prstGeom prst="rect">
            <a:avLst/>
          </a:prstGeom>
          <a:noFill/>
          <a:ln w="9525">
            <a:noFill/>
            <a:miter lim="800000"/>
            <a:headEnd/>
            <a:tailEnd/>
          </a:ln>
          <a:effectLst/>
        </p:spPr>
      </p:pic>
      <p:sp>
        <p:nvSpPr>
          <p:cNvPr id="28" name="TextBox 27"/>
          <p:cNvSpPr txBox="1"/>
          <p:nvPr/>
        </p:nvSpPr>
        <p:spPr>
          <a:xfrm>
            <a:off x="285720" y="2071679"/>
            <a:ext cx="4000528" cy="1077218"/>
          </a:xfrm>
          <a:prstGeom prst="rect">
            <a:avLst/>
          </a:prstGeom>
          <a:noFill/>
        </p:spPr>
        <p:txBody>
          <a:bodyPr wrap="square" rtlCol="0">
            <a:spAutoFit/>
          </a:bodyPr>
          <a:lstStyle/>
          <a:p>
            <a:r>
              <a:rPr lang="zh-CN" altLang="en-US" sz="1400" b="1" dirty="0"/>
              <a:t>锁定</a:t>
            </a:r>
            <a:r>
              <a:rPr lang="en-US" sz="1400" b="1" dirty="0"/>
              <a:t>/</a:t>
            </a:r>
            <a:r>
              <a:rPr lang="zh-CN" altLang="en-US" sz="1400" b="1" dirty="0"/>
              <a:t>挂上标签的程序</a:t>
            </a:r>
            <a:endParaRPr lang="zh-CN" altLang="en-US" sz="1400" b="1" dirty="0"/>
          </a:p>
          <a:p>
            <a:endParaRPr lang="en-US" altLang="zh-CN" sz="900" dirty="0" smtClean="0"/>
          </a:p>
          <a:p>
            <a:r>
              <a:rPr lang="zh-CN" altLang="en-US" sz="900" dirty="0" smtClean="0"/>
              <a:t>        </a:t>
            </a:r>
            <a:r>
              <a:rPr lang="zh-CN" altLang="en-US" sz="800" dirty="0" smtClean="0"/>
              <a:t>根据</a:t>
            </a:r>
            <a:r>
              <a:rPr lang="zh-CN" altLang="en-US" sz="800" dirty="0"/>
              <a:t>职业安全与保健管理总署（</a:t>
            </a:r>
            <a:r>
              <a:rPr lang="en-US" sz="800" dirty="0"/>
              <a:t>OSHA</a:t>
            </a:r>
            <a:r>
              <a:rPr lang="zh-CN" altLang="en-US" sz="800" dirty="0"/>
              <a:t>）要求，除了已张贴安全警告和设路障的工作区域以外，其他情况下都必须切断电源。比如要将其锁定的设备再运作，则必须在授权的情况下由特定的专业人员可挪动锁定的设备。</a:t>
            </a:r>
            <a:endParaRPr lang="zh-CN" altLang="en-US" sz="800" dirty="0"/>
          </a:p>
          <a:p>
            <a:r>
              <a:rPr lang="zh-CN" altLang="en-US" sz="800" dirty="0" smtClean="0"/>
              <a:t>        除了</a:t>
            </a:r>
            <a:r>
              <a:rPr lang="zh-CN" altLang="en-US" sz="800" dirty="0"/>
              <a:t>锁定设备之外，客户有必要在电气控制器上采取粘上标签的方式且正在维修并声明谁对些锁定设备负责。</a:t>
            </a:r>
            <a:endParaRPr lang="zh-CN" altLang="en-US" sz="800" dirty="0"/>
          </a:p>
        </p:txBody>
      </p:sp>
      <p:sp>
        <p:nvSpPr>
          <p:cNvPr id="29" name="TextBox 28"/>
          <p:cNvSpPr txBox="1"/>
          <p:nvPr/>
        </p:nvSpPr>
        <p:spPr>
          <a:xfrm>
            <a:off x="214282" y="3214686"/>
            <a:ext cx="4214842" cy="707886"/>
          </a:xfrm>
          <a:prstGeom prst="rect">
            <a:avLst/>
          </a:prstGeom>
          <a:noFill/>
        </p:spPr>
        <p:txBody>
          <a:bodyPr wrap="square" rtlCol="0">
            <a:spAutoFit/>
          </a:bodyPr>
          <a:lstStyle/>
          <a:p>
            <a:r>
              <a:rPr lang="zh-CN" altLang="en-US" sz="1400" dirty="0" smtClean="0"/>
              <a:t>危  险</a:t>
            </a:r>
            <a:r>
              <a:rPr lang="zh-CN" altLang="en-US" sz="1400" dirty="0"/>
              <a:t>！</a:t>
            </a:r>
            <a:r>
              <a:rPr lang="zh-CN" altLang="en-US" sz="800" dirty="0"/>
              <a:t>这是最高等级的声明。</a:t>
            </a:r>
            <a:r>
              <a:rPr lang="zh-CN" altLang="en-US" sz="800" dirty="0" smtClean="0"/>
              <a:t>忽略了提示</a:t>
            </a:r>
            <a:r>
              <a:rPr lang="zh-CN" altLang="en-US" sz="800" dirty="0"/>
              <a:t>清单上的声明将极有可能导致严重的伤亡事故。</a:t>
            </a:r>
            <a:endParaRPr lang="zh-CN" altLang="en-US" sz="800" dirty="0"/>
          </a:p>
          <a:p>
            <a:endParaRPr lang="zh-CN" altLang="en-US" dirty="0"/>
          </a:p>
        </p:txBody>
      </p:sp>
      <p:sp>
        <p:nvSpPr>
          <p:cNvPr id="30" name="TextBox 29"/>
          <p:cNvSpPr txBox="1"/>
          <p:nvPr/>
        </p:nvSpPr>
        <p:spPr>
          <a:xfrm>
            <a:off x="214282" y="3643314"/>
            <a:ext cx="4143404" cy="430887"/>
          </a:xfrm>
          <a:prstGeom prst="rect">
            <a:avLst/>
          </a:prstGeom>
          <a:noFill/>
        </p:spPr>
        <p:txBody>
          <a:bodyPr wrap="square" rtlCol="0">
            <a:spAutoFit/>
          </a:bodyPr>
          <a:lstStyle/>
          <a:p>
            <a:r>
              <a:rPr lang="zh-CN" altLang="en-US" sz="1400" dirty="0" smtClean="0"/>
              <a:t>小  心</a:t>
            </a:r>
            <a:r>
              <a:rPr lang="zh-CN" altLang="en-US" sz="1400" dirty="0"/>
              <a:t>！</a:t>
            </a:r>
            <a:r>
              <a:rPr lang="zh-CN" altLang="en-US" sz="800" dirty="0"/>
              <a:t>此等级的警示声明通常被用在操作工程中。如果在过程中忽视了，则有可能发生伤害事故。</a:t>
            </a:r>
            <a:endParaRPr lang="zh-CN" altLang="en-US" sz="800" dirty="0"/>
          </a:p>
        </p:txBody>
      </p:sp>
      <p:sp>
        <p:nvSpPr>
          <p:cNvPr id="31" name="TextBox 30"/>
          <p:cNvSpPr txBox="1"/>
          <p:nvPr/>
        </p:nvSpPr>
        <p:spPr>
          <a:xfrm>
            <a:off x="214282" y="4000504"/>
            <a:ext cx="4071966" cy="430887"/>
          </a:xfrm>
          <a:prstGeom prst="rect">
            <a:avLst/>
          </a:prstGeom>
          <a:noFill/>
        </p:spPr>
        <p:txBody>
          <a:bodyPr wrap="square" rtlCol="0">
            <a:spAutoFit/>
          </a:bodyPr>
          <a:lstStyle/>
          <a:p>
            <a:r>
              <a:rPr lang="zh-CN" altLang="en-US" sz="1400" dirty="0" smtClean="0"/>
              <a:t>警  告</a:t>
            </a:r>
            <a:r>
              <a:rPr lang="zh-CN" altLang="en-US" sz="1400" dirty="0"/>
              <a:t>！</a:t>
            </a:r>
            <a:r>
              <a:rPr lang="zh-CN" altLang="en-US" sz="800" dirty="0"/>
              <a:t>这是严重危险声明。忽略此提示清单上的声明极个别的有造成严重的伤亡事故的风险</a:t>
            </a:r>
            <a:r>
              <a:rPr lang="zh-CN" altLang="en-US" sz="800" dirty="0" smtClean="0"/>
              <a:t>。</a:t>
            </a:r>
            <a:endParaRPr lang="zh-CN" altLang="en-US" sz="800" dirty="0"/>
          </a:p>
        </p:txBody>
      </p:sp>
      <p:sp>
        <p:nvSpPr>
          <p:cNvPr id="32" name="TextBox 31"/>
          <p:cNvSpPr txBox="1"/>
          <p:nvPr/>
        </p:nvSpPr>
        <p:spPr>
          <a:xfrm>
            <a:off x="214282" y="4357694"/>
            <a:ext cx="4214842" cy="553998"/>
          </a:xfrm>
          <a:prstGeom prst="rect">
            <a:avLst/>
          </a:prstGeom>
          <a:noFill/>
        </p:spPr>
        <p:txBody>
          <a:bodyPr wrap="square" rtlCol="0">
            <a:spAutoFit/>
          </a:bodyPr>
          <a:lstStyle/>
          <a:p>
            <a:r>
              <a:rPr lang="zh-CN" altLang="en-US" sz="1400" dirty="0"/>
              <a:t>重要的！</a:t>
            </a:r>
            <a:r>
              <a:rPr lang="zh-CN" altLang="en-US" sz="800" dirty="0"/>
              <a:t>这个主要是涉及在过程中的注意事项，按照要求去实行可避免机器和财产的损害。</a:t>
            </a:r>
            <a:endParaRPr lang="zh-CN" altLang="en-US" sz="800" dirty="0"/>
          </a:p>
          <a:p>
            <a:endParaRPr lang="zh-CN" altLang="en-US" sz="800" dirty="0"/>
          </a:p>
        </p:txBody>
      </p:sp>
      <p:sp>
        <p:nvSpPr>
          <p:cNvPr id="33" name="TextBox 32"/>
          <p:cNvSpPr txBox="1"/>
          <p:nvPr/>
        </p:nvSpPr>
        <p:spPr>
          <a:xfrm>
            <a:off x="285720" y="4786322"/>
            <a:ext cx="2159566" cy="307777"/>
          </a:xfrm>
          <a:prstGeom prst="rect">
            <a:avLst/>
          </a:prstGeom>
          <a:noFill/>
        </p:spPr>
        <p:txBody>
          <a:bodyPr wrap="none" rtlCol="0">
            <a:spAutoFit/>
          </a:bodyPr>
          <a:lstStyle/>
          <a:p>
            <a:r>
              <a:rPr lang="zh-CN" altLang="en-US" sz="1400" b="1" dirty="0"/>
              <a:t>其他重要的操作安全</a:t>
            </a:r>
            <a:r>
              <a:rPr lang="zh-CN" altLang="en-US" sz="1400" b="1" dirty="0" smtClean="0"/>
              <a:t>警告</a:t>
            </a:r>
            <a:endParaRPr lang="zh-CN" altLang="en-US" sz="1400" b="1" dirty="0"/>
          </a:p>
        </p:txBody>
      </p:sp>
      <p:sp>
        <p:nvSpPr>
          <p:cNvPr id="34" name="TextBox 33"/>
          <p:cNvSpPr txBox="1"/>
          <p:nvPr/>
        </p:nvSpPr>
        <p:spPr>
          <a:xfrm>
            <a:off x="285720" y="5072074"/>
            <a:ext cx="3608680" cy="307777"/>
          </a:xfrm>
          <a:prstGeom prst="rect">
            <a:avLst/>
          </a:prstGeom>
          <a:noFill/>
        </p:spPr>
        <p:txBody>
          <a:bodyPr wrap="square" rtlCol="0">
            <a:spAutoFit/>
          </a:bodyPr>
          <a:lstStyle/>
          <a:p>
            <a:r>
              <a:rPr lang="zh-CN" altLang="en-US" sz="1400" dirty="0" smtClean="0"/>
              <a:t>警  告</a:t>
            </a:r>
            <a:r>
              <a:rPr lang="zh-CN" altLang="en-US" sz="1400" dirty="0"/>
              <a:t>！</a:t>
            </a:r>
            <a:r>
              <a:rPr lang="zh-CN" altLang="en-US" sz="800" dirty="0"/>
              <a:t>在需要对卸货平台进行维护时，要在周围地面上设路障。</a:t>
            </a:r>
            <a:endParaRPr lang="zh-CN" altLang="en-US" sz="800" dirty="0"/>
          </a:p>
        </p:txBody>
      </p:sp>
      <p:sp>
        <p:nvSpPr>
          <p:cNvPr id="35" name="TextBox 34"/>
          <p:cNvSpPr txBox="1"/>
          <p:nvPr/>
        </p:nvSpPr>
        <p:spPr>
          <a:xfrm>
            <a:off x="285720" y="5357826"/>
            <a:ext cx="4143404" cy="446276"/>
          </a:xfrm>
          <a:prstGeom prst="rect">
            <a:avLst/>
          </a:prstGeom>
          <a:noFill/>
        </p:spPr>
        <p:txBody>
          <a:bodyPr wrap="square" rtlCol="0">
            <a:spAutoFit/>
          </a:bodyPr>
          <a:lstStyle/>
          <a:p>
            <a:r>
              <a:rPr lang="zh-CN" altLang="en-US" sz="1400" dirty="0" smtClean="0"/>
              <a:t>小  心</a:t>
            </a:r>
            <a:r>
              <a:rPr lang="zh-CN" altLang="en-US" sz="1400" dirty="0"/>
              <a:t>！</a:t>
            </a:r>
            <a:r>
              <a:rPr lang="zh-CN" altLang="en-US" sz="800" dirty="0"/>
              <a:t>每个月要对卸货平台进行例行的检查，确保不存在损坏或磨损的零件从而导致人身和设备损害。</a:t>
            </a:r>
            <a:endParaRPr lang="zh-CN" altLang="en-US" sz="800" dirty="0"/>
          </a:p>
        </p:txBody>
      </p:sp>
      <p:sp>
        <p:nvSpPr>
          <p:cNvPr id="36" name="TextBox 35"/>
          <p:cNvSpPr txBox="1"/>
          <p:nvPr/>
        </p:nvSpPr>
        <p:spPr>
          <a:xfrm>
            <a:off x="428596" y="5715016"/>
            <a:ext cx="3643338" cy="646331"/>
          </a:xfrm>
          <a:prstGeom prst="rect">
            <a:avLst/>
          </a:prstGeom>
          <a:noFill/>
        </p:spPr>
        <p:txBody>
          <a:bodyPr wrap="square" rtlCol="0">
            <a:spAutoFit/>
          </a:bodyPr>
          <a:lstStyle/>
          <a:p>
            <a:pPr algn="ctr"/>
            <a:r>
              <a:rPr lang="zh-CN" altLang="en-US" sz="1600" b="1" dirty="0"/>
              <a:t>危险</a:t>
            </a:r>
            <a:r>
              <a:rPr lang="zh-CN" altLang="en-US" dirty="0"/>
              <a:t>！</a:t>
            </a:r>
            <a:endParaRPr lang="zh-CN" altLang="en-US" dirty="0"/>
          </a:p>
          <a:p>
            <a:endParaRPr lang="zh-CN" altLang="en-US" dirty="0"/>
          </a:p>
        </p:txBody>
      </p:sp>
      <p:sp>
        <p:nvSpPr>
          <p:cNvPr id="37" name="TextBox 36"/>
          <p:cNvSpPr txBox="1"/>
          <p:nvPr/>
        </p:nvSpPr>
        <p:spPr>
          <a:xfrm>
            <a:off x="285720" y="5996226"/>
            <a:ext cx="3262432" cy="861774"/>
          </a:xfrm>
          <a:prstGeom prst="rect">
            <a:avLst/>
          </a:prstGeom>
          <a:noFill/>
        </p:spPr>
        <p:txBody>
          <a:bodyPr wrap="none" rtlCol="0">
            <a:spAutoFit/>
          </a:bodyPr>
          <a:lstStyle/>
          <a:p>
            <a:r>
              <a:rPr lang="zh-CN" altLang="en-US" sz="800" dirty="0"/>
              <a:t>千万不可站在卸货平台下方或舌板边缘：</a:t>
            </a:r>
            <a:endParaRPr lang="zh-CN" altLang="en-US" sz="800" dirty="0"/>
          </a:p>
          <a:p>
            <a:r>
              <a:rPr lang="zh-CN" altLang="en-US" sz="800" dirty="0"/>
              <a:t>安装维修支撑物或其他支撑设备。</a:t>
            </a:r>
            <a:endParaRPr lang="zh-CN" altLang="en-US" sz="800" dirty="0"/>
          </a:p>
          <a:p>
            <a:r>
              <a:rPr lang="zh-CN" altLang="en-US" sz="800" dirty="0"/>
              <a:t>如舌板必须打开，则必须按照流程提示页所规定的采用安全的设备。</a:t>
            </a:r>
            <a:endParaRPr lang="zh-CN" altLang="en-US" sz="800" dirty="0"/>
          </a:p>
          <a:p>
            <a:r>
              <a:rPr lang="zh-CN" altLang="en-US" sz="800" dirty="0"/>
              <a:t>关闭控制箱的电源。</a:t>
            </a:r>
            <a:endParaRPr lang="zh-CN" altLang="en-US" sz="800" dirty="0"/>
          </a:p>
          <a:p>
            <a:endParaRPr lang="zh-CN" altLang="en-US" dirty="0"/>
          </a:p>
        </p:txBody>
      </p:sp>
      <p:sp>
        <p:nvSpPr>
          <p:cNvPr id="38" name="TextBox 37"/>
          <p:cNvSpPr txBox="1"/>
          <p:nvPr/>
        </p:nvSpPr>
        <p:spPr>
          <a:xfrm>
            <a:off x="2071670" y="6429396"/>
            <a:ext cx="301686" cy="369332"/>
          </a:xfrm>
          <a:prstGeom prst="rect">
            <a:avLst/>
          </a:prstGeom>
          <a:noFill/>
        </p:spPr>
        <p:txBody>
          <a:bodyPr wrap="none" rtlCol="0">
            <a:spAutoFit/>
          </a:bodyPr>
          <a:lstStyle/>
          <a:p>
            <a:r>
              <a:rPr lang="en-US" altLang="zh-CN" dirty="0" smtClean="0"/>
              <a:t>2</a:t>
            </a:r>
            <a:endParaRPr lang="zh-CN" altLang="en-US" dirty="0"/>
          </a:p>
        </p:txBody>
      </p:sp>
      <p:sp>
        <p:nvSpPr>
          <p:cNvPr id="40" name="矩形 39"/>
          <p:cNvSpPr/>
          <p:nvPr/>
        </p:nvSpPr>
        <p:spPr>
          <a:xfrm>
            <a:off x="5143472" y="428605"/>
            <a:ext cx="3643370" cy="307777"/>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pPr lvl="0"/>
            <a:r>
              <a:rPr lang="zh-CN" altLang="en-US" sz="14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rPr>
              <a:t>装卸平台的故障诊断及解决方式</a:t>
            </a:r>
            <a:endParaRPr lang="zh-CN" altLang="en-US" sz="14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endParaRPr>
          </a:p>
        </p:txBody>
      </p:sp>
      <p:sp>
        <p:nvSpPr>
          <p:cNvPr id="41" name="TextBox 40"/>
          <p:cNvSpPr txBox="1"/>
          <p:nvPr/>
        </p:nvSpPr>
        <p:spPr>
          <a:xfrm>
            <a:off x="285720" y="214290"/>
            <a:ext cx="1714512" cy="246221"/>
          </a:xfrm>
          <a:prstGeom prst="rect">
            <a:avLst/>
          </a:prstGeom>
          <a:noFill/>
        </p:spPr>
        <p:txBody>
          <a:bodyPr wrap="square" rtlCol="0">
            <a:spAutoFit/>
          </a:bodyPr>
          <a:lstStyle/>
          <a:p>
            <a:r>
              <a:rPr lang="zh-CN" altLang="en-US" sz="1000" dirty="0"/>
              <a:t>装卸</a:t>
            </a:r>
            <a:r>
              <a:rPr lang="zh-CN" altLang="en-US" sz="1000" dirty="0" smtClean="0"/>
              <a:t>平台 用户手册</a:t>
            </a:r>
            <a:endParaRPr lang="zh-CN" altLang="en-US" sz="1000" dirty="0"/>
          </a:p>
        </p:txBody>
      </p:sp>
      <p:sp>
        <p:nvSpPr>
          <p:cNvPr id="42" name="TextBox 41"/>
          <p:cNvSpPr txBox="1"/>
          <p:nvPr/>
        </p:nvSpPr>
        <p:spPr>
          <a:xfrm>
            <a:off x="7429488" y="142852"/>
            <a:ext cx="1714512" cy="246221"/>
          </a:xfrm>
          <a:prstGeom prst="rect">
            <a:avLst/>
          </a:prstGeom>
          <a:noFill/>
        </p:spPr>
        <p:txBody>
          <a:bodyPr wrap="square" rtlCol="0">
            <a:spAutoFit/>
          </a:bodyPr>
          <a:lstStyle/>
          <a:p>
            <a:r>
              <a:rPr lang="zh-CN" altLang="en-US" sz="1000" dirty="0"/>
              <a:t>装卸</a:t>
            </a:r>
            <a:r>
              <a:rPr lang="zh-CN" altLang="en-US" sz="1000" dirty="0" smtClean="0"/>
              <a:t>平台 用户手册</a:t>
            </a:r>
            <a:endParaRPr lang="zh-CN" altLang="en-US" sz="1000" dirty="0"/>
          </a:p>
        </p:txBody>
      </p:sp>
      <p:sp>
        <p:nvSpPr>
          <p:cNvPr id="47" name="TextBox 46"/>
          <p:cNvSpPr txBox="1"/>
          <p:nvPr/>
        </p:nvSpPr>
        <p:spPr>
          <a:xfrm>
            <a:off x="6929454" y="6488668"/>
            <a:ext cx="301686" cy="369332"/>
          </a:xfrm>
          <a:prstGeom prst="rect">
            <a:avLst/>
          </a:prstGeom>
          <a:noFill/>
        </p:spPr>
        <p:txBody>
          <a:bodyPr wrap="none" rtlCol="0">
            <a:spAutoFit/>
          </a:bodyPr>
          <a:lstStyle/>
          <a:p>
            <a:r>
              <a:rPr lang="en-US" altLang="zh-CN" dirty="0" smtClean="0"/>
              <a:t>7</a:t>
            </a:r>
            <a:endParaRPr lang="zh-CN" altLang="en-US" dirty="0"/>
          </a:p>
        </p:txBody>
      </p:sp>
      <p:graphicFrame>
        <p:nvGraphicFramePr>
          <p:cNvPr id="22" name="表格 21"/>
          <p:cNvGraphicFramePr>
            <a:graphicFrameLocks noGrp="1"/>
          </p:cNvGraphicFramePr>
          <p:nvPr/>
        </p:nvGraphicFramePr>
        <p:xfrm>
          <a:off x="5143505" y="857232"/>
          <a:ext cx="3714775" cy="2484120"/>
        </p:xfrm>
        <a:graphic>
          <a:graphicData uri="http://schemas.openxmlformats.org/drawingml/2006/table">
            <a:tbl>
              <a:tblPr/>
              <a:tblGrid>
                <a:gridCol w="577563"/>
                <a:gridCol w="1347646"/>
                <a:gridCol w="1789566"/>
              </a:tblGrid>
              <a:tr h="0">
                <a:tc>
                  <a:txBody>
                    <a:bodyPr/>
                    <a:lstStyle/>
                    <a:p>
                      <a:pPr algn="just">
                        <a:spcAft>
                          <a:spcPts val="0"/>
                        </a:spcAft>
                        <a:tabLst>
                          <a:tab pos="833120" algn="ctr"/>
                        </a:tabLst>
                      </a:pPr>
                      <a:r>
                        <a:rPr lang="zh-CN" sz="900" kern="100" dirty="0">
                          <a:latin typeface="Calibri" panose="020F0502020204030204"/>
                          <a:ea typeface="宋体" panose="02010600030101010101" pitchFamily="2" charset="-122"/>
                          <a:cs typeface="Times New Roman" panose="02020603050405020304"/>
                        </a:rPr>
                        <a:t>故障</a:t>
                      </a:r>
                      <a:r>
                        <a:rPr lang="en-US" sz="900" kern="100" dirty="0">
                          <a:latin typeface="Calibri" panose="020F0502020204030204"/>
                          <a:ea typeface="宋体" panose="02010600030101010101" pitchFamily="2" charset="-122"/>
                          <a:cs typeface="Times New Roman" panose="02020603050405020304"/>
                        </a:rPr>
                        <a:t>	</a:t>
                      </a:r>
                      <a:endParaRPr lang="zh-CN" sz="1050" kern="100" dirty="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20">
                      <a:fgClr>
                        <a:srgbClr val="FFFFFF"/>
                      </a:fgClr>
                      <a:bgClr>
                        <a:srgbClr val="D9D9D9"/>
                      </a:bgClr>
                    </a:pattFill>
                  </a:tcPr>
                </a:tc>
                <a:tc>
                  <a:txBody>
                    <a:bodyPr/>
                    <a:lstStyle/>
                    <a:p>
                      <a:pPr algn="just">
                        <a:spcAft>
                          <a:spcPts val="0"/>
                        </a:spcAft>
                      </a:pPr>
                      <a:r>
                        <a:rPr lang="zh-CN" sz="900" kern="100">
                          <a:latin typeface="Calibri" panose="020F0502020204030204"/>
                          <a:ea typeface="宋体" panose="02010600030101010101" pitchFamily="2" charset="-122"/>
                          <a:cs typeface="Times New Roman" panose="02020603050405020304"/>
                        </a:rPr>
                        <a:t>可能导致原因</a:t>
                      </a:r>
                      <a:endParaRPr lang="zh-CN" sz="1050"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20">
                      <a:fgClr>
                        <a:srgbClr val="FFFFFF"/>
                      </a:fgClr>
                      <a:bgClr>
                        <a:srgbClr val="D9D9D9"/>
                      </a:bgClr>
                    </a:pattFill>
                  </a:tcPr>
                </a:tc>
                <a:tc>
                  <a:txBody>
                    <a:bodyPr/>
                    <a:lstStyle/>
                    <a:p>
                      <a:pPr algn="just">
                        <a:spcAft>
                          <a:spcPts val="0"/>
                        </a:spcAft>
                      </a:pPr>
                      <a:r>
                        <a:rPr lang="zh-CN" sz="900" kern="100">
                          <a:latin typeface="Calibri" panose="020F0502020204030204"/>
                          <a:ea typeface="宋体" panose="02010600030101010101" pitchFamily="2" charset="-122"/>
                          <a:cs typeface="Times New Roman" panose="02020603050405020304"/>
                        </a:rPr>
                        <a:t>解决方法</a:t>
                      </a:r>
                      <a:endParaRPr lang="zh-CN" sz="1050"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20">
                      <a:fgClr>
                        <a:srgbClr val="FFFFFF"/>
                      </a:fgClr>
                      <a:bgClr>
                        <a:srgbClr val="D9D9D9"/>
                      </a:bgClr>
                    </a:pattFill>
                  </a:tcPr>
                </a:tc>
              </a:tr>
              <a:tr h="0">
                <a:tc>
                  <a:txBody>
                    <a:bodyPr/>
                    <a:lstStyle/>
                    <a:p>
                      <a:pPr algn="ctr">
                        <a:spcAft>
                          <a:spcPts val="0"/>
                        </a:spcAft>
                      </a:pPr>
                      <a:r>
                        <a:rPr lang="zh-CN" sz="700" kern="100" spc="0" baseline="0" dirty="0">
                          <a:latin typeface="Calibri" panose="020F0502020204030204"/>
                          <a:ea typeface="宋体" panose="02010600030101010101" pitchFamily="2" charset="-122"/>
                          <a:cs typeface="Times New Roman" panose="02020603050405020304"/>
                        </a:rPr>
                        <a:t>平台无法上升</a:t>
                      </a:r>
                      <a:endParaRPr lang="zh-CN" sz="700" kern="100" spc="0" baseline="0" dirty="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700" kern="100" spc="0" baseline="0" dirty="0">
                          <a:latin typeface="Calibri" panose="020F0502020204030204"/>
                          <a:ea typeface="宋体" panose="02010600030101010101" pitchFamily="2" charset="-122"/>
                          <a:cs typeface="Times New Roman" panose="02020603050405020304"/>
                        </a:rPr>
                        <a:t>a.</a:t>
                      </a:r>
                      <a:r>
                        <a:rPr lang="zh-CN" sz="700" kern="100" spc="0" baseline="0" dirty="0">
                          <a:latin typeface="Calibri" panose="020F0502020204030204"/>
                          <a:ea typeface="宋体" panose="02010600030101010101" pitchFamily="2" charset="-122"/>
                          <a:cs typeface="Times New Roman" panose="02020603050405020304"/>
                        </a:rPr>
                        <a:t>动力供给未连接上</a:t>
                      </a:r>
                      <a:endParaRPr lang="zh-CN" sz="700" kern="100" spc="0" baseline="0" dirty="0">
                        <a:latin typeface="Calibri" panose="020F0502020204030204"/>
                        <a:ea typeface="宋体" panose="02010600030101010101" pitchFamily="2" charset="-122"/>
                        <a:cs typeface="Times New Roman" panose="02020603050405020304"/>
                      </a:endParaRPr>
                    </a:p>
                    <a:p>
                      <a:pPr algn="just">
                        <a:spcAft>
                          <a:spcPts val="0"/>
                        </a:spcAft>
                      </a:pPr>
                      <a:r>
                        <a:rPr lang="en-US" sz="700" kern="100" spc="0" baseline="0" dirty="0">
                          <a:latin typeface="Calibri" panose="020F0502020204030204"/>
                          <a:ea typeface="宋体" panose="02010600030101010101" pitchFamily="2" charset="-122"/>
                          <a:cs typeface="Times New Roman" panose="02020603050405020304"/>
                        </a:rPr>
                        <a:t>b.</a:t>
                      </a:r>
                      <a:r>
                        <a:rPr lang="zh-CN" sz="700" kern="100" spc="0" baseline="0" dirty="0">
                          <a:latin typeface="Calibri" panose="020F0502020204030204"/>
                          <a:ea typeface="宋体" panose="02010600030101010101" pitchFamily="2" charset="-122"/>
                          <a:cs typeface="Times New Roman" panose="02020603050405020304"/>
                        </a:rPr>
                        <a:t>增压器马达及</a:t>
                      </a:r>
                      <a:r>
                        <a:rPr lang="en-US" sz="700" kern="100" spc="0" baseline="0" dirty="0">
                          <a:latin typeface="Calibri" panose="020F0502020204030204"/>
                          <a:ea typeface="宋体" panose="02010600030101010101" pitchFamily="2" charset="-122"/>
                          <a:cs typeface="Times New Roman" panose="02020603050405020304"/>
                        </a:rPr>
                        <a:t>/</a:t>
                      </a:r>
                      <a:r>
                        <a:rPr lang="zh-CN" sz="700" kern="100" spc="0" baseline="0" dirty="0">
                          <a:latin typeface="Calibri" panose="020F0502020204030204"/>
                          <a:ea typeface="宋体" panose="02010600030101010101" pitchFamily="2" charset="-122"/>
                          <a:cs typeface="Times New Roman" panose="02020603050405020304"/>
                        </a:rPr>
                        <a:t>或控制箱未连接上</a:t>
                      </a:r>
                      <a:endParaRPr lang="zh-CN" sz="700" kern="100" spc="0" baseline="0" dirty="0">
                        <a:latin typeface="Calibri" panose="020F0502020204030204"/>
                        <a:ea typeface="宋体" panose="02010600030101010101" pitchFamily="2" charset="-122"/>
                        <a:cs typeface="Times New Roman" panose="02020603050405020304"/>
                      </a:endParaRPr>
                    </a:p>
                    <a:p>
                      <a:pPr algn="just">
                        <a:spcAft>
                          <a:spcPts val="0"/>
                        </a:spcAft>
                      </a:pPr>
                      <a:r>
                        <a:rPr lang="en-US" sz="700" kern="100" spc="0" baseline="0" dirty="0">
                          <a:latin typeface="Calibri" panose="020F0502020204030204"/>
                          <a:ea typeface="宋体" panose="02010600030101010101" pitchFamily="2" charset="-122"/>
                          <a:cs typeface="Times New Roman" panose="02020603050405020304"/>
                        </a:rPr>
                        <a:t>c.</a:t>
                      </a:r>
                      <a:r>
                        <a:rPr lang="zh-CN" sz="700" kern="100" spc="0" baseline="0" dirty="0">
                          <a:latin typeface="Calibri" panose="020F0502020204030204"/>
                          <a:ea typeface="宋体" panose="02010600030101010101" pitchFamily="2" charset="-122"/>
                          <a:cs typeface="Times New Roman" panose="02020603050405020304"/>
                        </a:rPr>
                        <a:t>按钮及</a:t>
                      </a:r>
                      <a:r>
                        <a:rPr lang="en-US" sz="700" kern="100" spc="0" baseline="0" dirty="0">
                          <a:latin typeface="Calibri" panose="020F0502020204030204"/>
                          <a:ea typeface="宋体" panose="02010600030101010101" pitchFamily="2" charset="-122"/>
                          <a:cs typeface="Times New Roman" panose="02020603050405020304"/>
                        </a:rPr>
                        <a:t>/</a:t>
                      </a:r>
                      <a:r>
                        <a:rPr lang="zh-CN" sz="700" kern="100" spc="0" baseline="0" dirty="0">
                          <a:latin typeface="Calibri" panose="020F0502020204030204"/>
                          <a:ea typeface="宋体" panose="02010600030101010101" pitchFamily="2" charset="-122"/>
                          <a:cs typeface="Times New Roman" panose="02020603050405020304"/>
                        </a:rPr>
                        <a:t>或连接功能不完全</a:t>
                      </a:r>
                      <a:endParaRPr lang="zh-CN" sz="700" kern="100" spc="0" baseline="0" dirty="0">
                        <a:latin typeface="Calibri" panose="020F0502020204030204"/>
                        <a:ea typeface="宋体" panose="02010600030101010101" pitchFamily="2" charset="-122"/>
                        <a:cs typeface="Times New Roman" panose="02020603050405020304"/>
                      </a:endParaRPr>
                    </a:p>
                    <a:p>
                      <a:pPr algn="just">
                        <a:spcAft>
                          <a:spcPts val="0"/>
                        </a:spcAft>
                      </a:pPr>
                      <a:r>
                        <a:rPr lang="en-US" sz="700" kern="100" spc="0" baseline="0" dirty="0">
                          <a:latin typeface="Calibri" panose="020F0502020204030204"/>
                          <a:ea typeface="宋体" panose="02010600030101010101" pitchFamily="2" charset="-122"/>
                          <a:cs typeface="Times New Roman" panose="02020603050405020304"/>
                        </a:rPr>
                        <a:t>d.</a:t>
                      </a:r>
                      <a:r>
                        <a:rPr lang="zh-CN" sz="700" kern="100" spc="0" baseline="0" dirty="0">
                          <a:latin typeface="Calibri" panose="020F0502020204030204"/>
                          <a:ea typeface="宋体" panose="02010600030101010101" pitchFamily="2" charset="-122"/>
                          <a:cs typeface="Times New Roman" panose="02020603050405020304"/>
                        </a:rPr>
                        <a:t>过载断电器跳闸</a:t>
                      </a:r>
                      <a:endParaRPr lang="zh-CN" sz="700" kern="100" spc="0" baseline="0" dirty="0">
                        <a:latin typeface="Calibri" panose="020F0502020204030204"/>
                        <a:ea typeface="宋体" panose="02010600030101010101" pitchFamily="2" charset="-122"/>
                        <a:cs typeface="Times New Roman" panose="02020603050405020304"/>
                      </a:endParaRPr>
                    </a:p>
                    <a:p>
                      <a:pPr algn="just">
                        <a:spcAft>
                          <a:spcPts val="0"/>
                        </a:spcAft>
                      </a:pPr>
                      <a:r>
                        <a:rPr lang="en-US" sz="700" kern="100" spc="0" baseline="0" dirty="0">
                          <a:latin typeface="Calibri" panose="020F0502020204030204"/>
                          <a:ea typeface="宋体" panose="02010600030101010101" pitchFamily="2" charset="-122"/>
                          <a:cs typeface="Times New Roman" panose="02020603050405020304"/>
                        </a:rPr>
                        <a:t>e.</a:t>
                      </a:r>
                      <a:r>
                        <a:rPr lang="zh-CN" sz="700" kern="100" spc="0" baseline="0" dirty="0">
                          <a:latin typeface="Calibri" panose="020F0502020204030204"/>
                          <a:ea typeface="宋体" panose="02010600030101010101" pitchFamily="2" charset="-122"/>
                          <a:cs typeface="Times New Roman" panose="02020603050405020304"/>
                        </a:rPr>
                        <a:t>增压器马达无效</a:t>
                      </a:r>
                      <a:endParaRPr lang="zh-CN" sz="700" kern="100" spc="0" baseline="0" dirty="0">
                        <a:latin typeface="Calibri" panose="020F0502020204030204"/>
                        <a:ea typeface="宋体" panose="02010600030101010101" pitchFamily="2" charset="-122"/>
                        <a:cs typeface="Times New Roman" panose="02020603050405020304"/>
                      </a:endParaRPr>
                    </a:p>
                    <a:p>
                      <a:pPr algn="just">
                        <a:spcAft>
                          <a:spcPts val="0"/>
                        </a:spcAft>
                      </a:pPr>
                      <a:r>
                        <a:rPr lang="en-US" sz="700" kern="100" spc="0" baseline="0" dirty="0">
                          <a:latin typeface="Calibri" panose="020F0502020204030204"/>
                          <a:ea typeface="宋体" panose="02010600030101010101" pitchFamily="2" charset="-122"/>
                          <a:cs typeface="Times New Roman" panose="02020603050405020304"/>
                        </a:rPr>
                        <a:t>f.</a:t>
                      </a:r>
                      <a:r>
                        <a:rPr lang="zh-CN" sz="700" kern="100" spc="0" baseline="0" dirty="0">
                          <a:latin typeface="Calibri" panose="020F0502020204030204"/>
                          <a:ea typeface="宋体" panose="02010600030101010101" pitchFamily="2" charset="-122"/>
                          <a:cs typeface="Times New Roman" panose="02020603050405020304"/>
                        </a:rPr>
                        <a:t>检查增压器和气塔系统是否有损害情况</a:t>
                      </a:r>
                      <a:endParaRPr lang="zh-CN" sz="700" kern="100" spc="0" baseline="0" dirty="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700" kern="100" spc="0" baseline="0" dirty="0">
                          <a:latin typeface="Calibri" panose="020F0502020204030204"/>
                          <a:ea typeface="宋体" panose="02010600030101010101" pitchFamily="2" charset="-122"/>
                          <a:cs typeface="Times New Roman" panose="02020603050405020304"/>
                        </a:rPr>
                        <a:t>a.</a:t>
                      </a:r>
                      <a:r>
                        <a:rPr lang="zh-CN" sz="700" kern="100" spc="0" baseline="0" dirty="0">
                          <a:latin typeface="Calibri" panose="020F0502020204030204"/>
                          <a:ea typeface="宋体" panose="02010600030101010101" pitchFamily="2" charset="-122"/>
                          <a:cs typeface="Times New Roman" panose="02020603050405020304"/>
                        </a:rPr>
                        <a:t>连同动力供给且核实电路断路器或保险丝而跳闸</a:t>
                      </a:r>
                      <a:endParaRPr lang="zh-CN" sz="700" kern="100" spc="0" baseline="0" dirty="0">
                        <a:latin typeface="Calibri" panose="020F0502020204030204"/>
                        <a:ea typeface="宋体" panose="02010600030101010101" pitchFamily="2" charset="-122"/>
                        <a:cs typeface="Times New Roman" panose="02020603050405020304"/>
                      </a:endParaRPr>
                    </a:p>
                    <a:p>
                      <a:pPr algn="just">
                        <a:spcAft>
                          <a:spcPts val="0"/>
                        </a:spcAft>
                      </a:pPr>
                      <a:r>
                        <a:rPr lang="en-US" sz="700" kern="100" spc="0" baseline="0" dirty="0">
                          <a:latin typeface="Calibri" panose="020F0502020204030204"/>
                          <a:ea typeface="宋体" panose="02010600030101010101" pitchFamily="2" charset="-122"/>
                          <a:cs typeface="Times New Roman" panose="02020603050405020304"/>
                        </a:rPr>
                        <a:t>b.</a:t>
                      </a:r>
                      <a:r>
                        <a:rPr lang="zh-CN" sz="700" kern="100" spc="0" baseline="0" dirty="0">
                          <a:latin typeface="Calibri" panose="020F0502020204030204"/>
                          <a:ea typeface="宋体" panose="02010600030101010101" pitchFamily="2" charset="-122"/>
                          <a:cs typeface="Times New Roman" panose="02020603050405020304"/>
                        </a:rPr>
                        <a:t>按照示意将增压马达或控制箱连接上</a:t>
                      </a:r>
                      <a:endParaRPr lang="zh-CN" sz="700" kern="100" spc="0" baseline="0" dirty="0">
                        <a:latin typeface="Calibri" panose="020F0502020204030204"/>
                        <a:ea typeface="宋体" panose="02010600030101010101" pitchFamily="2" charset="-122"/>
                        <a:cs typeface="Times New Roman" panose="02020603050405020304"/>
                      </a:endParaRPr>
                    </a:p>
                    <a:p>
                      <a:pPr algn="just">
                        <a:spcAft>
                          <a:spcPts val="0"/>
                        </a:spcAft>
                      </a:pPr>
                      <a:r>
                        <a:rPr lang="en-US" sz="700" kern="100" spc="0" baseline="0" dirty="0">
                          <a:latin typeface="Calibri" panose="020F0502020204030204"/>
                          <a:ea typeface="宋体" panose="02010600030101010101" pitchFamily="2" charset="-122"/>
                          <a:cs typeface="Times New Roman" panose="02020603050405020304"/>
                        </a:rPr>
                        <a:t>c.</a:t>
                      </a:r>
                      <a:r>
                        <a:rPr lang="zh-CN" sz="700" kern="100" spc="0" baseline="0" dirty="0">
                          <a:latin typeface="Calibri" panose="020F0502020204030204"/>
                          <a:ea typeface="宋体" panose="02010600030101010101" pitchFamily="2" charset="-122"/>
                          <a:cs typeface="Times New Roman" panose="02020603050405020304"/>
                        </a:rPr>
                        <a:t>更换按钮及</a:t>
                      </a:r>
                      <a:r>
                        <a:rPr lang="en-US" sz="700" kern="100" spc="0" baseline="0" dirty="0">
                          <a:latin typeface="Calibri" panose="020F0502020204030204"/>
                          <a:ea typeface="宋体" panose="02010600030101010101" pitchFamily="2" charset="-122"/>
                          <a:cs typeface="Times New Roman" panose="02020603050405020304"/>
                        </a:rPr>
                        <a:t>/</a:t>
                      </a:r>
                      <a:r>
                        <a:rPr lang="zh-CN" sz="700" kern="100" spc="0" baseline="0" dirty="0">
                          <a:latin typeface="Calibri" panose="020F0502020204030204"/>
                          <a:ea typeface="宋体" panose="02010600030101010101" pitchFamily="2" charset="-122"/>
                          <a:cs typeface="Times New Roman" panose="02020603050405020304"/>
                        </a:rPr>
                        <a:t>或连接块</a:t>
                      </a:r>
                      <a:endParaRPr lang="zh-CN" sz="700" kern="100" spc="0" baseline="0" dirty="0">
                        <a:latin typeface="Calibri" panose="020F0502020204030204"/>
                        <a:ea typeface="宋体" panose="02010600030101010101" pitchFamily="2" charset="-122"/>
                        <a:cs typeface="Times New Roman" panose="02020603050405020304"/>
                      </a:endParaRPr>
                    </a:p>
                    <a:p>
                      <a:pPr algn="just">
                        <a:spcAft>
                          <a:spcPts val="0"/>
                        </a:spcAft>
                      </a:pPr>
                      <a:r>
                        <a:rPr lang="en-US" sz="700" kern="100" spc="0" baseline="0" dirty="0">
                          <a:latin typeface="Calibri" panose="020F0502020204030204"/>
                          <a:ea typeface="宋体" panose="02010600030101010101" pitchFamily="2" charset="-122"/>
                          <a:cs typeface="Times New Roman" panose="02020603050405020304"/>
                        </a:rPr>
                        <a:t>d.</a:t>
                      </a:r>
                      <a:r>
                        <a:rPr lang="zh-CN" sz="700" kern="100" spc="0" baseline="0" dirty="0">
                          <a:latin typeface="Calibri" panose="020F0502020204030204"/>
                          <a:ea typeface="宋体" panose="02010600030101010101" pitchFamily="2" charset="-122"/>
                          <a:cs typeface="Times New Roman" panose="02020603050405020304"/>
                        </a:rPr>
                        <a:t>如果可用的话可按下过载断电器上的“重启”按钮</a:t>
                      </a:r>
                      <a:endParaRPr lang="zh-CN" sz="700" kern="100" spc="0" baseline="0" dirty="0">
                        <a:latin typeface="Calibri" panose="020F0502020204030204"/>
                        <a:ea typeface="宋体" panose="02010600030101010101" pitchFamily="2" charset="-122"/>
                        <a:cs typeface="Times New Roman" panose="02020603050405020304"/>
                      </a:endParaRPr>
                    </a:p>
                    <a:p>
                      <a:pPr algn="just">
                        <a:spcAft>
                          <a:spcPts val="0"/>
                        </a:spcAft>
                      </a:pPr>
                      <a:r>
                        <a:rPr lang="en-US" sz="700" kern="100" spc="0" baseline="0" dirty="0">
                          <a:latin typeface="Calibri" panose="020F0502020204030204"/>
                          <a:ea typeface="宋体" panose="02010600030101010101" pitchFamily="2" charset="-122"/>
                          <a:cs typeface="Times New Roman" panose="02020603050405020304"/>
                        </a:rPr>
                        <a:t>e.</a:t>
                      </a:r>
                      <a:r>
                        <a:rPr lang="zh-CN" sz="700" kern="100" spc="0" baseline="0" dirty="0">
                          <a:latin typeface="Calibri" panose="020F0502020204030204"/>
                          <a:ea typeface="宋体" panose="02010600030101010101" pitchFamily="2" charset="-122"/>
                          <a:cs typeface="Times New Roman" panose="02020603050405020304"/>
                        </a:rPr>
                        <a:t>如果必要的话更换增压器马达</a:t>
                      </a:r>
                      <a:endParaRPr lang="zh-CN" sz="700" kern="100" spc="0" baseline="0" dirty="0">
                        <a:latin typeface="Calibri" panose="020F0502020204030204"/>
                        <a:ea typeface="宋体" panose="02010600030101010101" pitchFamily="2" charset="-122"/>
                        <a:cs typeface="Times New Roman" panose="02020603050405020304"/>
                      </a:endParaRPr>
                    </a:p>
                    <a:p>
                      <a:pPr algn="just">
                        <a:spcAft>
                          <a:spcPts val="0"/>
                        </a:spcAft>
                      </a:pPr>
                      <a:r>
                        <a:rPr lang="en-US" sz="700" kern="100" spc="0" baseline="0" dirty="0">
                          <a:latin typeface="Calibri" panose="020F0502020204030204"/>
                          <a:ea typeface="宋体" panose="02010600030101010101" pitchFamily="2" charset="-122"/>
                          <a:cs typeface="Times New Roman" panose="02020603050405020304"/>
                        </a:rPr>
                        <a:t>f.</a:t>
                      </a:r>
                      <a:r>
                        <a:rPr lang="zh-CN" sz="700" kern="100" spc="0" baseline="0" dirty="0">
                          <a:latin typeface="Calibri" panose="020F0502020204030204"/>
                          <a:ea typeface="宋体" panose="02010600030101010101" pitchFamily="2" charset="-122"/>
                          <a:cs typeface="Times New Roman" panose="02020603050405020304"/>
                        </a:rPr>
                        <a:t>如有必要的话修理或更换元件</a:t>
                      </a:r>
                      <a:endParaRPr lang="zh-CN" sz="700" kern="100" spc="0" baseline="0" dirty="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spcAft>
                          <a:spcPts val="0"/>
                        </a:spcAft>
                      </a:pPr>
                      <a:r>
                        <a:rPr lang="zh-CN" sz="700" kern="100" spc="0" baseline="0" dirty="0">
                          <a:latin typeface="Calibri" panose="020F0502020204030204"/>
                          <a:ea typeface="宋体" panose="02010600030101010101" pitchFamily="2" charset="-122"/>
                          <a:cs typeface="Times New Roman" panose="02020603050405020304"/>
                        </a:rPr>
                        <a:t>舌板无法打开</a:t>
                      </a:r>
                      <a:endParaRPr lang="zh-CN" sz="700" kern="100" spc="0" baseline="0" dirty="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700" kern="100" spc="0" baseline="0" dirty="0">
                          <a:latin typeface="Calibri" panose="020F0502020204030204"/>
                          <a:ea typeface="宋体" panose="02010600030101010101" pitchFamily="2" charset="-122"/>
                          <a:cs typeface="Times New Roman" panose="02020603050405020304"/>
                        </a:rPr>
                        <a:t>a.</a:t>
                      </a:r>
                      <a:r>
                        <a:rPr lang="zh-CN" sz="700" kern="100" spc="0" baseline="0" dirty="0">
                          <a:latin typeface="Calibri" panose="020F0502020204030204"/>
                          <a:ea typeface="宋体" panose="02010600030101010101" pitchFamily="2" charset="-122"/>
                          <a:cs typeface="Times New Roman" panose="02020603050405020304"/>
                        </a:rPr>
                        <a:t>舌板铰链有碎片或需要润滑</a:t>
                      </a:r>
                      <a:endParaRPr lang="zh-CN" sz="700" kern="100" spc="0" baseline="0" dirty="0">
                        <a:latin typeface="Calibri" panose="020F0502020204030204"/>
                        <a:ea typeface="宋体" panose="02010600030101010101" pitchFamily="2" charset="-122"/>
                        <a:cs typeface="Times New Roman" panose="02020603050405020304"/>
                      </a:endParaRPr>
                    </a:p>
                    <a:p>
                      <a:pPr algn="just">
                        <a:spcAft>
                          <a:spcPts val="0"/>
                        </a:spcAft>
                      </a:pPr>
                      <a:r>
                        <a:rPr lang="en-US" sz="700" kern="100" spc="0" baseline="0" dirty="0">
                          <a:latin typeface="Calibri" panose="020F0502020204030204"/>
                          <a:ea typeface="宋体" panose="02010600030101010101" pitchFamily="2" charset="-122"/>
                          <a:cs typeface="Times New Roman" panose="02020603050405020304"/>
                        </a:rPr>
                        <a:t>b.</a:t>
                      </a:r>
                      <a:r>
                        <a:rPr lang="zh-CN" sz="700" kern="100" spc="0" baseline="0" dirty="0">
                          <a:latin typeface="Calibri" panose="020F0502020204030204"/>
                          <a:ea typeface="宋体" panose="02010600030101010101" pitchFamily="2" charset="-122"/>
                          <a:cs typeface="Times New Roman" panose="02020603050405020304"/>
                        </a:rPr>
                        <a:t>舌板打开装置或平台调节装置有损害</a:t>
                      </a:r>
                      <a:endParaRPr lang="zh-CN" sz="700" kern="100" spc="0" baseline="0" dirty="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700" kern="100" spc="0" baseline="0" dirty="0">
                          <a:latin typeface="Calibri" panose="020F0502020204030204"/>
                          <a:ea typeface="宋体" panose="02010600030101010101" pitchFamily="2" charset="-122"/>
                          <a:cs typeface="Times New Roman" panose="02020603050405020304"/>
                        </a:rPr>
                        <a:t>a.</a:t>
                      </a:r>
                      <a:r>
                        <a:rPr lang="zh-CN" sz="700" kern="100" spc="0" baseline="0" dirty="0">
                          <a:latin typeface="Calibri" panose="020F0502020204030204"/>
                          <a:ea typeface="宋体" panose="02010600030101010101" pitchFamily="2" charset="-122"/>
                          <a:cs typeface="Times New Roman" panose="02020603050405020304"/>
                        </a:rPr>
                        <a:t>清除铰链污垢，碎片和在舌板下的生锈部分及</a:t>
                      </a:r>
                      <a:r>
                        <a:rPr lang="en-US" sz="700" kern="100" spc="0" baseline="0" dirty="0">
                          <a:latin typeface="Calibri" panose="020F0502020204030204"/>
                          <a:ea typeface="宋体" panose="02010600030101010101" pitchFamily="2" charset="-122"/>
                          <a:cs typeface="Times New Roman" panose="02020603050405020304"/>
                        </a:rPr>
                        <a:t>/</a:t>
                      </a:r>
                      <a:r>
                        <a:rPr lang="zh-CN" sz="700" kern="100" spc="0" baseline="0" dirty="0">
                          <a:latin typeface="Calibri" panose="020F0502020204030204"/>
                          <a:ea typeface="宋体" panose="02010600030101010101" pitchFamily="2" charset="-122"/>
                          <a:cs typeface="Times New Roman" panose="02020603050405020304"/>
                        </a:rPr>
                        <a:t>或加润滑油， 参见维护过程</a:t>
                      </a:r>
                      <a:endParaRPr lang="zh-CN" sz="700" kern="100" spc="0" baseline="0" dirty="0">
                        <a:latin typeface="Calibri" panose="020F0502020204030204"/>
                        <a:ea typeface="宋体" panose="02010600030101010101" pitchFamily="2" charset="-122"/>
                        <a:cs typeface="Times New Roman" panose="02020603050405020304"/>
                      </a:endParaRPr>
                    </a:p>
                    <a:p>
                      <a:pPr algn="just">
                        <a:spcAft>
                          <a:spcPts val="0"/>
                        </a:spcAft>
                      </a:pPr>
                      <a:r>
                        <a:rPr lang="en-US" sz="700" kern="100" spc="0" baseline="0" dirty="0">
                          <a:latin typeface="Calibri" panose="020F0502020204030204"/>
                          <a:ea typeface="宋体" panose="02010600030101010101" pitchFamily="2" charset="-122"/>
                          <a:cs typeface="Times New Roman" panose="02020603050405020304"/>
                        </a:rPr>
                        <a:t>b.</a:t>
                      </a:r>
                      <a:r>
                        <a:rPr lang="zh-CN" sz="700" kern="100" spc="0" baseline="0" dirty="0">
                          <a:latin typeface="Calibri" panose="020F0502020204030204"/>
                          <a:ea typeface="宋体" panose="02010600030101010101" pitchFamily="2" charset="-122"/>
                          <a:cs typeface="Times New Roman" panose="02020603050405020304"/>
                        </a:rPr>
                        <a:t>修理或更换损害元件</a:t>
                      </a:r>
                      <a:endParaRPr lang="zh-CN" sz="700" kern="100" spc="0" baseline="0" dirty="0">
                        <a:latin typeface="Calibri" panose="020F0502020204030204"/>
                        <a:ea typeface="宋体" panose="02010600030101010101" pitchFamily="2" charset="-122"/>
                        <a:cs typeface="Times New Roman" panose="02020603050405020304"/>
                      </a:endParaRPr>
                    </a:p>
                    <a:p>
                      <a:pPr algn="just">
                        <a:spcAft>
                          <a:spcPts val="0"/>
                        </a:spcAft>
                      </a:pPr>
                      <a:r>
                        <a:rPr lang="en-US" sz="700" kern="100" spc="0" baseline="0" dirty="0">
                          <a:latin typeface="Calibri" panose="020F0502020204030204"/>
                          <a:ea typeface="宋体" panose="02010600030101010101" pitchFamily="2" charset="-122"/>
                          <a:cs typeface="Times New Roman" panose="02020603050405020304"/>
                        </a:rPr>
                        <a:t>c.</a:t>
                      </a:r>
                      <a:r>
                        <a:rPr lang="zh-CN" sz="700" kern="100" spc="0" baseline="0" dirty="0">
                          <a:latin typeface="Calibri" panose="020F0502020204030204"/>
                          <a:ea typeface="宋体" panose="02010600030101010101" pitchFamily="2" charset="-122"/>
                          <a:cs typeface="Times New Roman" panose="02020603050405020304"/>
                        </a:rPr>
                        <a:t>在每次维护工作中加润滑油或更换舌板</a:t>
                      </a:r>
                      <a:endParaRPr lang="zh-CN" sz="700" kern="100" spc="0" baseline="0" dirty="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spcAft>
                          <a:spcPts val="0"/>
                        </a:spcAft>
                      </a:pPr>
                      <a:r>
                        <a:rPr lang="zh-CN" sz="700" kern="100" spc="0" baseline="0" dirty="0">
                          <a:latin typeface="Calibri" panose="020F0502020204030204"/>
                          <a:ea typeface="宋体" panose="02010600030101010101" pitchFamily="2" charset="-122"/>
                          <a:cs typeface="Times New Roman" panose="02020603050405020304"/>
                        </a:rPr>
                        <a:t>舌板打开不完全或部分打开</a:t>
                      </a:r>
                      <a:endParaRPr lang="zh-CN" sz="700" kern="100" spc="0" baseline="0" dirty="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700" kern="100" spc="0" baseline="0" dirty="0">
                          <a:latin typeface="Calibri" panose="020F0502020204030204"/>
                          <a:ea typeface="宋体" panose="02010600030101010101" pitchFamily="2" charset="-122"/>
                          <a:cs typeface="Times New Roman" panose="02020603050405020304"/>
                        </a:rPr>
                        <a:t>a.</a:t>
                      </a:r>
                      <a:r>
                        <a:rPr lang="zh-CN" sz="700" kern="100" spc="0" baseline="0" dirty="0">
                          <a:latin typeface="Calibri" panose="020F0502020204030204"/>
                          <a:ea typeface="宋体" panose="02010600030101010101" pitchFamily="2" charset="-122"/>
                          <a:cs typeface="Times New Roman" panose="02020603050405020304"/>
                        </a:rPr>
                        <a:t>舌板铰链有碎片</a:t>
                      </a:r>
                      <a:endParaRPr lang="zh-CN" sz="700" kern="100" spc="0" baseline="0" dirty="0">
                        <a:latin typeface="Calibri" panose="020F0502020204030204"/>
                        <a:ea typeface="宋体" panose="02010600030101010101" pitchFamily="2" charset="-122"/>
                        <a:cs typeface="Times New Roman" panose="02020603050405020304"/>
                      </a:endParaRPr>
                    </a:p>
                    <a:p>
                      <a:pPr algn="just">
                        <a:spcAft>
                          <a:spcPts val="0"/>
                        </a:spcAft>
                      </a:pPr>
                      <a:r>
                        <a:rPr lang="en-US" sz="700" kern="100" spc="0" baseline="0" dirty="0">
                          <a:latin typeface="Calibri" panose="020F0502020204030204"/>
                          <a:ea typeface="宋体" panose="02010600030101010101" pitchFamily="2" charset="-122"/>
                          <a:cs typeface="Times New Roman" panose="02020603050405020304"/>
                        </a:rPr>
                        <a:t>b.</a:t>
                      </a:r>
                      <a:r>
                        <a:rPr lang="zh-CN" sz="700" kern="100" spc="0" baseline="0" dirty="0">
                          <a:latin typeface="Calibri" panose="020F0502020204030204"/>
                          <a:ea typeface="宋体" panose="02010600030101010101" pitchFamily="2" charset="-122"/>
                          <a:cs typeface="Times New Roman" panose="02020603050405020304"/>
                        </a:rPr>
                        <a:t>舌板打开装置或平台调节装置有损害</a:t>
                      </a:r>
                      <a:endParaRPr lang="zh-CN" sz="700" kern="100" spc="0" baseline="0" dirty="0">
                        <a:latin typeface="Calibri" panose="020F0502020204030204"/>
                        <a:ea typeface="宋体" panose="02010600030101010101" pitchFamily="2" charset="-122"/>
                        <a:cs typeface="Times New Roman" panose="02020603050405020304"/>
                      </a:endParaRPr>
                    </a:p>
                    <a:p>
                      <a:pPr algn="just">
                        <a:spcAft>
                          <a:spcPts val="0"/>
                        </a:spcAft>
                      </a:pPr>
                      <a:r>
                        <a:rPr lang="en-US" sz="700" kern="100" spc="0" baseline="0" dirty="0">
                          <a:latin typeface="Calibri" panose="020F0502020204030204"/>
                          <a:ea typeface="宋体" panose="02010600030101010101" pitchFamily="2" charset="-122"/>
                          <a:cs typeface="Times New Roman" panose="02020603050405020304"/>
                        </a:rPr>
                        <a:t>c.</a:t>
                      </a:r>
                      <a:r>
                        <a:rPr lang="zh-CN" sz="700" kern="100" spc="0" baseline="0" dirty="0">
                          <a:latin typeface="Calibri" panose="020F0502020204030204"/>
                          <a:ea typeface="宋体" panose="02010600030101010101" pitchFamily="2" charset="-122"/>
                          <a:cs typeface="Times New Roman" panose="02020603050405020304"/>
                        </a:rPr>
                        <a:t>舌板经撞击或弯曲</a:t>
                      </a:r>
                      <a:endParaRPr lang="zh-CN" sz="700" kern="100" spc="0" baseline="0" dirty="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700" kern="100" spc="0" baseline="0" dirty="0">
                          <a:latin typeface="Calibri" panose="020F0502020204030204"/>
                          <a:ea typeface="宋体" panose="02010600030101010101" pitchFamily="2" charset="-122"/>
                          <a:cs typeface="Times New Roman" panose="02020603050405020304"/>
                        </a:rPr>
                        <a:t>a.</a:t>
                      </a:r>
                      <a:r>
                        <a:rPr lang="zh-CN" sz="700" kern="100" spc="0" baseline="0" dirty="0">
                          <a:latin typeface="Calibri" panose="020F0502020204030204"/>
                          <a:ea typeface="宋体" panose="02010600030101010101" pitchFamily="2" charset="-122"/>
                          <a:cs typeface="Times New Roman" panose="02020603050405020304"/>
                        </a:rPr>
                        <a:t>清除铰链碎片</a:t>
                      </a:r>
                      <a:endParaRPr lang="zh-CN" sz="700" kern="100" spc="0" baseline="0" dirty="0">
                        <a:latin typeface="Calibri" panose="020F0502020204030204"/>
                        <a:ea typeface="宋体" panose="02010600030101010101" pitchFamily="2" charset="-122"/>
                        <a:cs typeface="Times New Roman" panose="02020603050405020304"/>
                      </a:endParaRPr>
                    </a:p>
                    <a:p>
                      <a:pPr algn="just">
                        <a:spcAft>
                          <a:spcPts val="0"/>
                        </a:spcAft>
                      </a:pPr>
                      <a:r>
                        <a:rPr lang="en-US" sz="700" kern="100" spc="0" baseline="0" dirty="0">
                          <a:latin typeface="Calibri" panose="020F0502020204030204"/>
                          <a:ea typeface="宋体" panose="02010600030101010101" pitchFamily="2" charset="-122"/>
                          <a:cs typeface="Times New Roman" panose="02020603050405020304"/>
                        </a:rPr>
                        <a:t>b.</a:t>
                      </a:r>
                      <a:r>
                        <a:rPr lang="zh-CN" sz="700" kern="100" spc="0" baseline="0" dirty="0">
                          <a:latin typeface="Calibri" panose="020F0502020204030204"/>
                          <a:ea typeface="宋体" panose="02010600030101010101" pitchFamily="2" charset="-122"/>
                          <a:cs typeface="Times New Roman" panose="02020603050405020304"/>
                        </a:rPr>
                        <a:t>修理或更换损害元件</a:t>
                      </a:r>
                      <a:endParaRPr lang="zh-CN" sz="700" kern="100" spc="0" baseline="0" dirty="0">
                        <a:latin typeface="Calibri" panose="020F0502020204030204"/>
                        <a:ea typeface="宋体" panose="02010600030101010101" pitchFamily="2" charset="-122"/>
                        <a:cs typeface="Times New Roman" panose="02020603050405020304"/>
                      </a:endParaRPr>
                    </a:p>
                    <a:p>
                      <a:pPr algn="just">
                        <a:spcAft>
                          <a:spcPts val="0"/>
                        </a:spcAft>
                      </a:pPr>
                      <a:r>
                        <a:rPr lang="en-US" sz="700" kern="100" spc="0" baseline="0" dirty="0">
                          <a:latin typeface="Calibri" panose="020F0502020204030204"/>
                          <a:ea typeface="宋体" panose="02010600030101010101" pitchFamily="2" charset="-122"/>
                          <a:cs typeface="Times New Roman" panose="02020603050405020304"/>
                        </a:rPr>
                        <a:t>c.</a:t>
                      </a:r>
                      <a:r>
                        <a:rPr lang="zh-CN" sz="700" kern="100" spc="0" baseline="0" dirty="0">
                          <a:latin typeface="Calibri" panose="020F0502020204030204"/>
                          <a:ea typeface="宋体" panose="02010600030101010101" pitchFamily="2" charset="-122"/>
                          <a:cs typeface="Times New Roman" panose="02020603050405020304"/>
                        </a:rPr>
                        <a:t>在每次维护工程中加润滑油或更换舌板</a:t>
                      </a:r>
                      <a:endParaRPr lang="zh-CN" sz="700" kern="100" spc="0" baseline="0" dirty="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spcAft>
                          <a:spcPts val="0"/>
                        </a:spcAft>
                      </a:pPr>
                      <a:r>
                        <a:rPr lang="zh-CN" sz="700" kern="100" spc="0" baseline="0" dirty="0">
                          <a:latin typeface="Calibri" panose="020F0502020204030204"/>
                          <a:ea typeface="宋体" panose="02010600030101010101" pitchFamily="2" charset="-122"/>
                          <a:cs typeface="Times New Roman" panose="02020603050405020304"/>
                        </a:rPr>
                        <a:t>平台无法下降</a:t>
                      </a:r>
                      <a:endParaRPr lang="zh-CN" sz="700" kern="100" spc="0" baseline="0" dirty="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700" kern="100" spc="0" baseline="0" dirty="0">
                          <a:latin typeface="Calibri" panose="020F0502020204030204"/>
                          <a:ea typeface="宋体" panose="02010600030101010101" pitchFamily="2" charset="-122"/>
                          <a:cs typeface="Times New Roman" panose="02020603050405020304"/>
                        </a:rPr>
                        <a:t>a.</a:t>
                      </a:r>
                      <a:r>
                        <a:rPr lang="zh-CN" sz="700" kern="100" spc="0" baseline="0" dirty="0">
                          <a:latin typeface="Calibri" panose="020F0502020204030204"/>
                          <a:ea typeface="宋体" panose="02010600030101010101" pitchFamily="2" charset="-122"/>
                          <a:cs typeface="Times New Roman" panose="02020603050405020304"/>
                        </a:rPr>
                        <a:t>平台下面有碎片</a:t>
                      </a:r>
                      <a:endParaRPr lang="zh-CN" sz="700" kern="100" spc="0" baseline="0" dirty="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700" kern="100" spc="0" baseline="0" dirty="0">
                          <a:latin typeface="Calibri" panose="020F0502020204030204"/>
                          <a:ea typeface="宋体" panose="02010600030101010101" pitchFamily="2" charset="-122"/>
                          <a:cs typeface="Times New Roman" panose="02020603050405020304"/>
                        </a:rPr>
                        <a:t>a.</a:t>
                      </a:r>
                      <a:r>
                        <a:rPr lang="zh-CN" sz="700" kern="100" spc="0" baseline="0" dirty="0">
                          <a:latin typeface="Calibri" panose="020F0502020204030204"/>
                          <a:ea typeface="宋体" panose="02010600030101010101" pitchFamily="2" charset="-122"/>
                          <a:cs typeface="Times New Roman" panose="02020603050405020304"/>
                        </a:rPr>
                        <a:t>清除碎片</a:t>
                      </a:r>
                      <a:endParaRPr lang="zh-CN" sz="700" kern="100" spc="0" baseline="0" dirty="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spcAft>
                          <a:spcPts val="0"/>
                        </a:spcAft>
                      </a:pPr>
                      <a:r>
                        <a:rPr lang="zh-CN" sz="700" kern="100" spc="0" baseline="0" dirty="0">
                          <a:latin typeface="Calibri" panose="020F0502020204030204"/>
                          <a:ea typeface="宋体" panose="02010600030101010101" pitchFamily="2" charset="-122"/>
                          <a:cs typeface="Times New Roman" panose="02020603050405020304"/>
                        </a:rPr>
                        <a:t>平台上升缓慢</a:t>
                      </a:r>
                      <a:endParaRPr lang="zh-CN" sz="700" kern="100" spc="0" baseline="0" dirty="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700" kern="100" spc="0" baseline="0" dirty="0">
                          <a:latin typeface="Calibri" panose="020F0502020204030204"/>
                          <a:ea typeface="宋体" panose="02010600030101010101" pitchFamily="2" charset="-122"/>
                          <a:cs typeface="Times New Roman" panose="02020603050405020304"/>
                        </a:rPr>
                        <a:t>a.</a:t>
                      </a:r>
                      <a:r>
                        <a:rPr lang="zh-CN" sz="700" kern="100" spc="0" baseline="0" dirty="0">
                          <a:latin typeface="Calibri" panose="020F0502020204030204"/>
                          <a:ea typeface="宋体" panose="02010600030101010101" pitchFamily="2" charset="-122"/>
                          <a:cs typeface="Times New Roman" panose="02020603050405020304"/>
                        </a:rPr>
                        <a:t>气塔系统损坏</a:t>
                      </a:r>
                      <a:endParaRPr lang="zh-CN" sz="700" kern="100" spc="0" baseline="0" dirty="0">
                        <a:latin typeface="Calibri" panose="020F0502020204030204"/>
                        <a:ea typeface="宋体" panose="02010600030101010101" pitchFamily="2" charset="-122"/>
                        <a:cs typeface="Times New Roman" panose="02020603050405020304"/>
                      </a:endParaRPr>
                    </a:p>
                    <a:p>
                      <a:pPr algn="just">
                        <a:spcAft>
                          <a:spcPts val="0"/>
                        </a:spcAft>
                      </a:pPr>
                      <a:r>
                        <a:rPr lang="en-US" sz="700" kern="100" spc="0" baseline="0" dirty="0">
                          <a:latin typeface="Calibri" panose="020F0502020204030204"/>
                          <a:ea typeface="宋体" panose="02010600030101010101" pitchFamily="2" charset="-122"/>
                          <a:cs typeface="Times New Roman" panose="02020603050405020304"/>
                        </a:rPr>
                        <a:t>b.</a:t>
                      </a:r>
                      <a:r>
                        <a:rPr lang="zh-CN" sz="700" kern="100" spc="0" baseline="0" dirty="0">
                          <a:latin typeface="Calibri" panose="020F0502020204030204"/>
                          <a:ea typeface="宋体" panose="02010600030101010101" pitchFamily="2" charset="-122"/>
                          <a:cs typeface="Times New Roman" panose="02020603050405020304"/>
                        </a:rPr>
                        <a:t>平台上有负重</a:t>
                      </a:r>
                      <a:endParaRPr lang="zh-CN" sz="700" kern="100" spc="0" baseline="0" dirty="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700" kern="100" spc="0" baseline="0" dirty="0">
                          <a:latin typeface="Calibri" panose="020F0502020204030204"/>
                          <a:ea typeface="宋体" panose="02010600030101010101" pitchFamily="2" charset="-122"/>
                          <a:cs typeface="Times New Roman" panose="02020603050405020304"/>
                        </a:rPr>
                        <a:t>a.</a:t>
                      </a:r>
                      <a:r>
                        <a:rPr lang="zh-CN" sz="700" kern="100" spc="0" baseline="0" dirty="0">
                          <a:latin typeface="Calibri" panose="020F0502020204030204"/>
                          <a:ea typeface="宋体" panose="02010600030101010101" pitchFamily="2" charset="-122"/>
                          <a:cs typeface="Times New Roman" panose="02020603050405020304"/>
                        </a:rPr>
                        <a:t>如果必要的话修理或更换元件</a:t>
                      </a:r>
                      <a:endParaRPr lang="zh-CN" sz="700" kern="100" spc="0" baseline="0" dirty="0">
                        <a:latin typeface="Calibri" panose="020F0502020204030204"/>
                        <a:ea typeface="宋体" panose="02010600030101010101" pitchFamily="2" charset="-122"/>
                        <a:cs typeface="Times New Roman" panose="02020603050405020304"/>
                      </a:endParaRPr>
                    </a:p>
                    <a:p>
                      <a:pPr algn="just">
                        <a:spcAft>
                          <a:spcPts val="0"/>
                        </a:spcAft>
                      </a:pPr>
                      <a:r>
                        <a:rPr lang="en-US" sz="700" kern="100" spc="0" baseline="0" dirty="0">
                          <a:latin typeface="Calibri" panose="020F0502020204030204"/>
                          <a:ea typeface="宋体" panose="02010600030101010101" pitchFamily="2" charset="-122"/>
                          <a:cs typeface="Times New Roman" panose="02020603050405020304"/>
                        </a:rPr>
                        <a:t>b.</a:t>
                      </a:r>
                      <a:r>
                        <a:rPr lang="zh-CN" sz="700" kern="100" spc="0" baseline="0" dirty="0">
                          <a:latin typeface="Calibri" panose="020F0502020204030204"/>
                          <a:ea typeface="宋体" panose="02010600030101010101" pitchFamily="2" charset="-122"/>
                          <a:cs typeface="Times New Roman" panose="02020603050405020304"/>
                        </a:rPr>
                        <a:t>移除平台上的负重</a:t>
                      </a:r>
                      <a:endParaRPr lang="zh-CN" sz="700" kern="100" spc="0" baseline="0" dirty="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spcAft>
                          <a:spcPts val="0"/>
                        </a:spcAft>
                      </a:pPr>
                      <a:r>
                        <a:rPr lang="zh-CN" sz="700" kern="100" spc="0" baseline="0" dirty="0">
                          <a:latin typeface="Calibri" panose="020F0502020204030204"/>
                          <a:ea typeface="宋体" panose="02010600030101010101" pitchFamily="2" charset="-122"/>
                          <a:cs typeface="Times New Roman" panose="02020603050405020304"/>
                        </a:rPr>
                        <a:t>舌板无法闭锁</a:t>
                      </a:r>
                      <a:endParaRPr lang="zh-CN" sz="700" kern="100" spc="0" baseline="0" dirty="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700" kern="100" spc="0" baseline="0" dirty="0">
                          <a:latin typeface="Calibri" panose="020F0502020204030204"/>
                          <a:ea typeface="宋体" panose="02010600030101010101" pitchFamily="2" charset="-122"/>
                          <a:cs typeface="Times New Roman" panose="02020603050405020304"/>
                        </a:rPr>
                        <a:t>a. </a:t>
                      </a:r>
                      <a:r>
                        <a:rPr lang="zh-CN" sz="700" kern="100" spc="0" baseline="0" dirty="0">
                          <a:latin typeface="Calibri" panose="020F0502020204030204"/>
                          <a:ea typeface="宋体" panose="02010600030101010101" pitchFamily="2" charset="-122"/>
                          <a:cs typeface="Times New Roman" panose="02020603050405020304"/>
                        </a:rPr>
                        <a:t>舌板闭锁调节螺栓未调整好</a:t>
                      </a:r>
                      <a:endParaRPr lang="zh-CN" sz="700" kern="100" spc="0" baseline="0" dirty="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zh-CN" sz="700" kern="100" spc="0" baseline="0" dirty="0">
                          <a:latin typeface="Calibri" panose="020F0502020204030204"/>
                          <a:ea typeface="宋体" panose="02010600030101010101" pitchFamily="2" charset="-122"/>
                          <a:cs typeface="Times New Roman" panose="02020603050405020304"/>
                        </a:rPr>
                        <a:t>调整舌板闭锁螺栓</a:t>
                      </a:r>
                      <a:endParaRPr lang="zh-CN" sz="700" kern="100" spc="0" baseline="0" dirty="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23" name="TextBox 22"/>
          <p:cNvSpPr txBox="1"/>
          <p:nvPr/>
        </p:nvSpPr>
        <p:spPr>
          <a:xfrm>
            <a:off x="5072066" y="3714752"/>
            <a:ext cx="3857652" cy="553998"/>
          </a:xfrm>
          <a:prstGeom prst="rect">
            <a:avLst/>
          </a:prstGeom>
          <a:noFill/>
        </p:spPr>
        <p:txBody>
          <a:bodyPr wrap="square" rtlCol="0">
            <a:spAutoFit/>
          </a:bodyPr>
          <a:lstStyle/>
          <a:p>
            <a:pPr algn="ctr"/>
            <a:r>
              <a:rPr lang="zh-CN" altLang="en-US" sz="1400" b="1" dirty="0" smtClean="0"/>
              <a:t>产品保修卡</a:t>
            </a:r>
            <a:endParaRPr lang="en-US" altLang="zh-CN" sz="1400" b="1" dirty="0" smtClean="0"/>
          </a:p>
          <a:p>
            <a:r>
              <a:rPr lang="zh-CN" altLang="en-US" sz="800" dirty="0" smtClean="0"/>
              <a:t>尊敬的用户：下面的信息由销售商负责填写，请用户妥善保管，在维修时请随机附带些保修卡，将作为三包和维修的凭证；为维护您的权益请您配合，谢谢！</a:t>
            </a:r>
            <a:endParaRPr lang="zh-CN" altLang="en-US" sz="800" dirty="0"/>
          </a:p>
        </p:txBody>
      </p:sp>
      <p:graphicFrame>
        <p:nvGraphicFramePr>
          <p:cNvPr id="27" name="表格 26"/>
          <p:cNvGraphicFramePr>
            <a:graphicFrameLocks noGrp="1"/>
          </p:cNvGraphicFramePr>
          <p:nvPr/>
        </p:nvGraphicFramePr>
        <p:xfrm>
          <a:off x="5143504" y="4429132"/>
          <a:ext cx="3714776" cy="1266573"/>
        </p:xfrm>
        <a:graphic>
          <a:graphicData uri="http://schemas.openxmlformats.org/drawingml/2006/table">
            <a:tbl>
              <a:tblPr/>
              <a:tblGrid>
                <a:gridCol w="642942"/>
                <a:gridCol w="785818"/>
                <a:gridCol w="1094484"/>
                <a:gridCol w="560721"/>
                <a:gridCol w="630811"/>
              </a:tblGrid>
              <a:tr h="0">
                <a:tc rowSpan="4">
                  <a:txBody>
                    <a:bodyPr/>
                    <a:lstStyle/>
                    <a:p>
                      <a:pPr algn="just">
                        <a:spcAft>
                          <a:spcPts val="0"/>
                        </a:spcAft>
                      </a:pPr>
                      <a:r>
                        <a:rPr lang="zh-CN" sz="700" kern="100" baseline="0" dirty="0">
                          <a:latin typeface="Calibri" panose="020F0502020204030204"/>
                          <a:ea typeface="宋体" panose="02010600030101010101" pitchFamily="2" charset="-122"/>
                          <a:cs typeface="Times New Roman" panose="02020603050405020304"/>
                        </a:rPr>
                        <a:t>用户信息</a:t>
                      </a:r>
                      <a:endParaRPr lang="zh-CN" sz="700" kern="100" baseline="0" dirty="0">
                        <a:latin typeface="Calibri" panose="020F0502020204030204"/>
                        <a:ea typeface="宋体" panose="02010600030101010101" pitchFamily="2" charset="-122"/>
                        <a:cs typeface="Times New Roman" panose="02020603050405020304"/>
                      </a:endParaRPr>
                    </a:p>
                  </a:txBody>
                  <a:tcPr marL="64768" marR="647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20">
                      <a:fgClr>
                        <a:srgbClr val="FFFFFF"/>
                      </a:fgClr>
                      <a:bgClr>
                        <a:srgbClr val="DFDFDF"/>
                      </a:bgClr>
                    </a:pattFill>
                  </a:tcPr>
                </a:tc>
                <a:tc>
                  <a:txBody>
                    <a:bodyPr/>
                    <a:lstStyle/>
                    <a:p>
                      <a:pPr algn="just">
                        <a:spcAft>
                          <a:spcPts val="0"/>
                        </a:spcAft>
                      </a:pPr>
                      <a:r>
                        <a:rPr lang="zh-CN" sz="700" kern="100" baseline="0" dirty="0">
                          <a:latin typeface="Calibri" panose="020F0502020204030204"/>
                          <a:ea typeface="宋体" panose="02010600030101010101" pitchFamily="2" charset="-122"/>
                          <a:cs typeface="Times New Roman" panose="02020603050405020304"/>
                        </a:rPr>
                        <a:t>客户名称</a:t>
                      </a:r>
                      <a:endParaRPr lang="zh-CN" sz="700" kern="100" baseline="0" dirty="0">
                        <a:latin typeface="Calibri" panose="020F0502020204030204"/>
                        <a:ea typeface="宋体" panose="02010600030101010101" pitchFamily="2" charset="-122"/>
                        <a:cs typeface="Times New Roman" panose="02020603050405020304"/>
                      </a:endParaRPr>
                    </a:p>
                  </a:txBody>
                  <a:tcPr marL="64768" marR="647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en-US" sz="700" kern="100" baseline="0">
                        <a:latin typeface="Calibri" panose="020F0502020204030204"/>
                        <a:ea typeface="宋体" panose="02010600030101010101" pitchFamily="2" charset="-122"/>
                        <a:cs typeface="Times New Roman" panose="02020603050405020304"/>
                      </a:endParaRPr>
                    </a:p>
                  </a:txBody>
                  <a:tcPr marL="64768" marR="647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zh-CN" sz="700" kern="100" baseline="0">
                          <a:latin typeface="Calibri" panose="020F0502020204030204"/>
                          <a:ea typeface="宋体" panose="02010600030101010101" pitchFamily="2" charset="-122"/>
                          <a:cs typeface="Times New Roman" panose="02020603050405020304"/>
                        </a:rPr>
                        <a:t>联系电话</a:t>
                      </a:r>
                      <a:endParaRPr lang="zh-CN" sz="700" kern="100" baseline="0">
                        <a:latin typeface="Calibri" panose="020F0502020204030204"/>
                        <a:ea typeface="宋体" panose="02010600030101010101" pitchFamily="2" charset="-122"/>
                        <a:cs typeface="Times New Roman" panose="02020603050405020304"/>
                      </a:endParaRPr>
                    </a:p>
                  </a:txBody>
                  <a:tcPr marL="64768" marR="647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20">
                      <a:fgClr>
                        <a:srgbClr val="FFFFFF"/>
                      </a:fgClr>
                      <a:bgClr>
                        <a:srgbClr val="DFDFDF"/>
                      </a:bgClr>
                    </a:pattFill>
                  </a:tcPr>
                </a:tc>
                <a:tc>
                  <a:txBody>
                    <a:bodyPr/>
                    <a:lstStyle/>
                    <a:p>
                      <a:endParaRPr lang="zh-CN" altLang="en-US" sz="700" baseline="0"/>
                    </a:p>
                  </a:txBody>
                  <a:tcPr marL="64768" marR="647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vMerge="1">
                  <a:tcPr/>
                </a:tc>
                <a:tc>
                  <a:txBody>
                    <a:bodyPr/>
                    <a:lstStyle/>
                    <a:p>
                      <a:pPr algn="just">
                        <a:spcAft>
                          <a:spcPts val="0"/>
                        </a:spcAft>
                      </a:pPr>
                      <a:r>
                        <a:rPr lang="zh-CN" sz="700" kern="100" baseline="0" dirty="0">
                          <a:latin typeface="Calibri" panose="020F0502020204030204"/>
                          <a:ea typeface="宋体" panose="02010600030101010101" pitchFamily="2" charset="-122"/>
                          <a:cs typeface="Times New Roman" panose="02020603050405020304"/>
                        </a:rPr>
                        <a:t>项目名称</a:t>
                      </a:r>
                      <a:endParaRPr lang="zh-CN" sz="700" kern="100" baseline="0" dirty="0">
                        <a:latin typeface="Calibri" panose="020F0502020204030204"/>
                        <a:ea typeface="宋体" panose="02010600030101010101" pitchFamily="2" charset="-122"/>
                        <a:cs typeface="Times New Roman" panose="02020603050405020304"/>
                      </a:endParaRPr>
                    </a:p>
                  </a:txBody>
                  <a:tcPr marL="64768" marR="647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20">
                      <a:fgClr>
                        <a:srgbClr val="FFFFFF"/>
                      </a:fgClr>
                      <a:bgClr>
                        <a:srgbClr val="DFDFDF"/>
                      </a:bgClr>
                    </a:pattFill>
                  </a:tcPr>
                </a:tc>
                <a:tc gridSpan="3">
                  <a:txBody>
                    <a:bodyPr/>
                    <a:lstStyle/>
                    <a:p>
                      <a:pPr algn="just">
                        <a:spcAft>
                          <a:spcPts val="0"/>
                        </a:spcAft>
                      </a:pPr>
                      <a:endParaRPr lang="en-US" sz="700" kern="100" baseline="0" dirty="0">
                        <a:latin typeface="Calibri" panose="020F0502020204030204"/>
                        <a:ea typeface="宋体" panose="02010600030101010101" pitchFamily="2" charset="-122"/>
                        <a:cs typeface="Times New Roman" panose="02020603050405020304"/>
                      </a:endParaRPr>
                    </a:p>
                  </a:txBody>
                  <a:tcPr marL="64768" marR="647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cPr/>
                </a:tc>
                <a:tc hMerge="1">
                  <a:tcPr/>
                </a:tc>
              </a:tr>
              <a:tr h="0">
                <a:tc vMerge="1">
                  <a:tcPr/>
                </a:tc>
                <a:tc>
                  <a:txBody>
                    <a:bodyPr/>
                    <a:lstStyle/>
                    <a:p>
                      <a:pPr algn="just">
                        <a:spcAft>
                          <a:spcPts val="0"/>
                        </a:spcAft>
                      </a:pPr>
                      <a:r>
                        <a:rPr lang="zh-CN" sz="700" kern="100" baseline="0">
                          <a:latin typeface="Calibri" panose="020F0502020204030204"/>
                          <a:ea typeface="宋体" panose="02010600030101010101" pitchFamily="2" charset="-122"/>
                          <a:cs typeface="Times New Roman" panose="02020603050405020304"/>
                        </a:rPr>
                        <a:t>地址及邮编</a:t>
                      </a:r>
                      <a:endParaRPr lang="zh-CN" sz="700" kern="100" baseline="0">
                        <a:latin typeface="Calibri" panose="020F0502020204030204"/>
                        <a:ea typeface="宋体" panose="02010600030101010101" pitchFamily="2" charset="-122"/>
                        <a:cs typeface="Times New Roman" panose="02020603050405020304"/>
                      </a:endParaRPr>
                    </a:p>
                  </a:txBody>
                  <a:tcPr marL="64768" marR="647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just">
                        <a:spcAft>
                          <a:spcPts val="0"/>
                        </a:spcAft>
                      </a:pPr>
                      <a:endParaRPr lang="en-US" sz="700" kern="100" baseline="0" dirty="0">
                        <a:latin typeface="Calibri" panose="020F0502020204030204"/>
                        <a:ea typeface="宋体" panose="02010600030101010101" pitchFamily="2" charset="-122"/>
                        <a:cs typeface="Times New Roman" panose="02020603050405020304"/>
                      </a:endParaRPr>
                    </a:p>
                  </a:txBody>
                  <a:tcPr marL="64768" marR="647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cPr/>
                </a:tc>
                <a:tc hMerge="1">
                  <a:tcPr/>
                </a:tc>
              </a:tr>
              <a:tr h="0">
                <a:tc vMerge="1">
                  <a:tcPr/>
                </a:tc>
                <a:tc>
                  <a:txBody>
                    <a:bodyPr/>
                    <a:lstStyle/>
                    <a:p>
                      <a:pPr algn="just">
                        <a:spcAft>
                          <a:spcPts val="0"/>
                        </a:spcAft>
                      </a:pPr>
                      <a:r>
                        <a:rPr lang="en-US" sz="700" kern="100" baseline="0">
                          <a:latin typeface="Calibri" panose="020F0502020204030204"/>
                          <a:ea typeface="宋体" panose="02010600030101010101" pitchFamily="2" charset="-122"/>
                          <a:cs typeface="Times New Roman" panose="02020603050405020304"/>
                        </a:rPr>
                        <a:t>E-mail</a:t>
                      </a:r>
                      <a:endParaRPr lang="zh-CN" sz="700" kern="100" baseline="0">
                        <a:latin typeface="Calibri" panose="020F0502020204030204"/>
                        <a:ea typeface="宋体" panose="02010600030101010101" pitchFamily="2" charset="-122"/>
                        <a:cs typeface="Times New Roman" panose="02020603050405020304"/>
                      </a:endParaRPr>
                    </a:p>
                  </a:txBody>
                  <a:tcPr marL="64768" marR="647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20">
                      <a:fgClr>
                        <a:srgbClr val="FFFFFF"/>
                      </a:fgClr>
                      <a:bgClr>
                        <a:srgbClr val="DFDFDF"/>
                      </a:bgClr>
                    </a:pattFill>
                  </a:tcPr>
                </a:tc>
                <a:tc gridSpan="3">
                  <a:txBody>
                    <a:bodyPr/>
                    <a:lstStyle/>
                    <a:p>
                      <a:pPr algn="just">
                        <a:spcAft>
                          <a:spcPts val="0"/>
                        </a:spcAft>
                      </a:pPr>
                      <a:endParaRPr lang="en-US" sz="700" kern="100" baseline="0" dirty="0">
                        <a:latin typeface="Calibri" panose="020F0502020204030204"/>
                        <a:ea typeface="宋体" panose="02010600030101010101" pitchFamily="2" charset="-122"/>
                        <a:cs typeface="Times New Roman" panose="02020603050405020304"/>
                      </a:endParaRPr>
                    </a:p>
                  </a:txBody>
                  <a:tcPr marL="64768" marR="647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cPr/>
                </a:tc>
                <a:tc hMerge="1">
                  <a:tcPr/>
                </a:tc>
              </a:tr>
              <a:tr h="0">
                <a:tc rowSpan="3">
                  <a:txBody>
                    <a:bodyPr/>
                    <a:lstStyle/>
                    <a:p>
                      <a:pPr algn="just">
                        <a:spcAft>
                          <a:spcPts val="0"/>
                        </a:spcAft>
                      </a:pPr>
                      <a:r>
                        <a:rPr lang="zh-CN" sz="700" kern="100" baseline="0">
                          <a:latin typeface="Calibri" panose="020F0502020204030204"/>
                          <a:ea typeface="宋体" panose="02010600030101010101" pitchFamily="2" charset="-122"/>
                          <a:cs typeface="Times New Roman" panose="02020603050405020304"/>
                        </a:rPr>
                        <a:t>商品信息</a:t>
                      </a:r>
                      <a:endParaRPr lang="zh-CN" sz="700" kern="100" baseline="0">
                        <a:latin typeface="Calibri" panose="020F0502020204030204"/>
                        <a:ea typeface="宋体" panose="02010600030101010101" pitchFamily="2" charset="-122"/>
                        <a:cs typeface="Times New Roman" panose="02020603050405020304"/>
                      </a:endParaRPr>
                    </a:p>
                  </a:txBody>
                  <a:tcPr marL="64768" marR="647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20">
                      <a:fgClr>
                        <a:srgbClr val="FFFFFF"/>
                      </a:fgClr>
                      <a:bgClr>
                        <a:srgbClr val="DFDFDF"/>
                      </a:bgClr>
                    </a:pattFill>
                  </a:tcPr>
                </a:tc>
                <a:tc>
                  <a:txBody>
                    <a:bodyPr/>
                    <a:lstStyle/>
                    <a:p>
                      <a:pPr algn="just">
                        <a:spcAft>
                          <a:spcPts val="0"/>
                        </a:spcAft>
                      </a:pPr>
                      <a:r>
                        <a:rPr lang="zh-CN" sz="700" kern="100" baseline="0">
                          <a:latin typeface="Calibri" panose="020F0502020204030204"/>
                          <a:ea typeface="宋体" panose="02010600030101010101" pitchFamily="2" charset="-122"/>
                          <a:cs typeface="Times New Roman" panose="02020603050405020304"/>
                        </a:rPr>
                        <a:t>产品名称</a:t>
                      </a:r>
                      <a:endParaRPr lang="zh-CN" sz="700" kern="100" baseline="0">
                        <a:latin typeface="Calibri" panose="020F0502020204030204"/>
                        <a:ea typeface="宋体" panose="02010600030101010101" pitchFamily="2" charset="-122"/>
                        <a:cs typeface="Times New Roman" panose="02020603050405020304"/>
                      </a:endParaRPr>
                    </a:p>
                  </a:txBody>
                  <a:tcPr marL="64768" marR="647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en-US" sz="700" kern="100" baseline="0" dirty="0">
                        <a:latin typeface="Calibri" panose="020F0502020204030204"/>
                        <a:ea typeface="宋体" panose="02010600030101010101" pitchFamily="2" charset="-122"/>
                        <a:cs typeface="Times New Roman" panose="02020603050405020304"/>
                      </a:endParaRPr>
                    </a:p>
                  </a:txBody>
                  <a:tcPr marL="64768" marR="647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just">
                        <a:spcAft>
                          <a:spcPts val="0"/>
                        </a:spcAft>
                      </a:pPr>
                      <a:r>
                        <a:rPr lang="zh-CN" sz="700" kern="100" baseline="0" dirty="0">
                          <a:latin typeface="Calibri" panose="020F0502020204030204"/>
                          <a:ea typeface="宋体" panose="02010600030101010101" pitchFamily="2" charset="-122"/>
                          <a:cs typeface="Times New Roman" panose="02020603050405020304"/>
                        </a:rPr>
                        <a:t>产品编号</a:t>
                      </a:r>
                      <a:endParaRPr lang="zh-CN" sz="700" kern="100" baseline="0" dirty="0">
                        <a:latin typeface="Calibri" panose="020F0502020204030204"/>
                        <a:ea typeface="宋体" panose="02010600030101010101" pitchFamily="2" charset="-122"/>
                        <a:cs typeface="Times New Roman" panose="02020603050405020304"/>
                      </a:endParaRPr>
                    </a:p>
                  </a:txBody>
                  <a:tcPr marL="64768" marR="647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20">
                      <a:fgClr>
                        <a:srgbClr val="FFFFFF"/>
                      </a:fgClr>
                      <a:bgClr>
                        <a:srgbClr val="DFDFDF"/>
                      </a:bgClr>
                    </a:pattFill>
                  </a:tcPr>
                </a:tc>
                <a:tc>
                  <a:txBody>
                    <a:bodyPr/>
                    <a:lstStyle/>
                    <a:p>
                      <a:endParaRPr lang="zh-CN" altLang="en-US" sz="700" baseline="0"/>
                    </a:p>
                  </a:txBody>
                  <a:tcPr marL="64768" marR="647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vMerge="1">
                  <a:tcPr/>
                </a:tc>
                <a:tc>
                  <a:txBody>
                    <a:bodyPr/>
                    <a:lstStyle/>
                    <a:p>
                      <a:pPr algn="just">
                        <a:spcAft>
                          <a:spcPts val="0"/>
                        </a:spcAft>
                      </a:pPr>
                      <a:r>
                        <a:rPr lang="zh-CN" sz="700" kern="100" baseline="0">
                          <a:latin typeface="Calibri" panose="020F0502020204030204"/>
                          <a:ea typeface="宋体" panose="02010600030101010101" pitchFamily="2" charset="-122"/>
                          <a:cs typeface="Times New Roman" panose="02020603050405020304"/>
                        </a:rPr>
                        <a:t>产品型号</a:t>
                      </a:r>
                      <a:endParaRPr lang="zh-CN" sz="700" kern="100" baseline="0">
                        <a:latin typeface="Calibri" panose="020F0502020204030204"/>
                        <a:ea typeface="宋体" panose="02010600030101010101" pitchFamily="2" charset="-122"/>
                        <a:cs typeface="Times New Roman" panose="02020603050405020304"/>
                      </a:endParaRPr>
                    </a:p>
                  </a:txBody>
                  <a:tcPr marL="64768" marR="647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20">
                      <a:fgClr>
                        <a:srgbClr val="FFFFFF"/>
                      </a:fgClr>
                      <a:bgClr>
                        <a:srgbClr val="DFDFDF"/>
                      </a:bgClr>
                    </a:pattFill>
                  </a:tcPr>
                </a:tc>
                <a:tc>
                  <a:txBody>
                    <a:bodyPr/>
                    <a:lstStyle/>
                    <a:p>
                      <a:pPr algn="just">
                        <a:spcAft>
                          <a:spcPts val="0"/>
                        </a:spcAft>
                      </a:pPr>
                      <a:endParaRPr lang="en-US" sz="700" kern="100" baseline="0" dirty="0">
                        <a:latin typeface="Calibri" panose="020F0502020204030204"/>
                        <a:ea typeface="宋体" panose="02010600030101010101" pitchFamily="2" charset="-122"/>
                        <a:cs typeface="Times New Roman" panose="02020603050405020304"/>
                      </a:endParaRPr>
                    </a:p>
                  </a:txBody>
                  <a:tcPr marL="64768" marR="647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cPr/>
                </a:tc>
                <a:tc>
                  <a:txBody>
                    <a:bodyPr/>
                    <a:lstStyle/>
                    <a:p>
                      <a:endParaRPr lang="zh-CN" altLang="en-US" sz="700" baseline="0"/>
                    </a:p>
                  </a:txBody>
                  <a:tcPr marL="64768" marR="647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vMerge="1">
                  <a:tcPr/>
                </a:tc>
                <a:tc>
                  <a:txBody>
                    <a:bodyPr/>
                    <a:lstStyle/>
                    <a:p>
                      <a:pPr algn="just">
                        <a:spcAft>
                          <a:spcPts val="0"/>
                        </a:spcAft>
                      </a:pPr>
                      <a:r>
                        <a:rPr lang="zh-CN" sz="700" kern="100" baseline="0">
                          <a:latin typeface="Calibri" panose="020F0502020204030204"/>
                          <a:ea typeface="宋体" panose="02010600030101010101" pitchFamily="2" charset="-122"/>
                          <a:cs typeface="Times New Roman" panose="02020603050405020304"/>
                        </a:rPr>
                        <a:t>数量</a:t>
                      </a:r>
                      <a:endParaRPr lang="zh-CN" sz="700" kern="100" baseline="0">
                        <a:latin typeface="Calibri" panose="020F0502020204030204"/>
                        <a:ea typeface="宋体" panose="02010600030101010101" pitchFamily="2" charset="-122"/>
                        <a:cs typeface="Times New Roman" panose="02020603050405020304"/>
                      </a:endParaRPr>
                    </a:p>
                  </a:txBody>
                  <a:tcPr marL="64768" marR="647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en-US" sz="700" kern="100" baseline="0">
                        <a:latin typeface="Calibri" panose="020F0502020204030204"/>
                        <a:ea typeface="宋体" panose="02010600030101010101" pitchFamily="2" charset="-122"/>
                        <a:cs typeface="Times New Roman" panose="02020603050405020304"/>
                      </a:endParaRPr>
                    </a:p>
                  </a:txBody>
                  <a:tcPr marL="64768" marR="647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zh-CN" sz="700" kern="100" baseline="0" dirty="0">
                          <a:latin typeface="Calibri" panose="020F0502020204030204"/>
                          <a:ea typeface="宋体" panose="02010600030101010101" pitchFamily="2" charset="-122"/>
                          <a:cs typeface="Times New Roman" panose="02020603050405020304"/>
                        </a:rPr>
                        <a:t>合同编号</a:t>
                      </a:r>
                      <a:endParaRPr lang="zh-CN" sz="700" kern="100" baseline="0" dirty="0">
                        <a:latin typeface="Calibri" panose="020F0502020204030204"/>
                        <a:ea typeface="宋体" panose="02010600030101010101" pitchFamily="2" charset="-122"/>
                        <a:cs typeface="Times New Roman" panose="02020603050405020304"/>
                      </a:endParaRPr>
                    </a:p>
                  </a:txBody>
                  <a:tcPr marL="64768" marR="647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20">
                      <a:fgClr>
                        <a:srgbClr val="FFFFFF"/>
                      </a:fgClr>
                      <a:bgClr>
                        <a:srgbClr val="DFDFDF"/>
                      </a:bgClr>
                    </a:pattFill>
                  </a:tcPr>
                </a:tc>
                <a:tc>
                  <a:txBody>
                    <a:bodyPr/>
                    <a:lstStyle/>
                    <a:p>
                      <a:endParaRPr lang="zh-CN" altLang="en-US" sz="700" baseline="0" dirty="0"/>
                    </a:p>
                  </a:txBody>
                  <a:tcPr marL="64768" marR="647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rowSpan="3">
                  <a:txBody>
                    <a:bodyPr/>
                    <a:lstStyle/>
                    <a:p>
                      <a:pPr algn="just">
                        <a:spcAft>
                          <a:spcPts val="0"/>
                        </a:spcAft>
                      </a:pPr>
                      <a:r>
                        <a:rPr lang="zh-CN" sz="700" kern="100" baseline="0">
                          <a:latin typeface="Calibri" panose="020F0502020204030204"/>
                          <a:ea typeface="宋体" panose="02010600030101010101" pitchFamily="2" charset="-122"/>
                          <a:cs typeface="Times New Roman" panose="02020603050405020304"/>
                        </a:rPr>
                        <a:t>销售商信息</a:t>
                      </a:r>
                      <a:endParaRPr lang="zh-CN" sz="700" kern="100" baseline="0">
                        <a:latin typeface="Calibri" panose="020F0502020204030204"/>
                        <a:ea typeface="宋体" panose="02010600030101010101" pitchFamily="2" charset="-122"/>
                        <a:cs typeface="Times New Roman" panose="02020603050405020304"/>
                      </a:endParaRPr>
                    </a:p>
                  </a:txBody>
                  <a:tcPr marL="64768" marR="647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20">
                      <a:fgClr>
                        <a:srgbClr val="FFFFFF"/>
                      </a:fgClr>
                      <a:bgClr>
                        <a:srgbClr val="DFDFDF"/>
                      </a:bgClr>
                    </a:pattFill>
                  </a:tcPr>
                </a:tc>
                <a:tc>
                  <a:txBody>
                    <a:bodyPr/>
                    <a:lstStyle/>
                    <a:p>
                      <a:pPr algn="just">
                        <a:spcAft>
                          <a:spcPts val="0"/>
                        </a:spcAft>
                      </a:pPr>
                      <a:r>
                        <a:rPr lang="zh-CN" sz="700" kern="100" baseline="0">
                          <a:latin typeface="Calibri" panose="020F0502020204030204"/>
                          <a:ea typeface="宋体" panose="02010600030101010101" pitchFamily="2" charset="-122"/>
                          <a:cs typeface="Times New Roman" panose="02020603050405020304"/>
                        </a:rPr>
                        <a:t>销售商名称</a:t>
                      </a:r>
                      <a:endParaRPr lang="zh-CN" sz="700" kern="100" baseline="0">
                        <a:latin typeface="Calibri" panose="020F0502020204030204"/>
                        <a:ea typeface="宋体" panose="02010600030101010101" pitchFamily="2" charset="-122"/>
                        <a:cs typeface="Times New Roman" panose="02020603050405020304"/>
                      </a:endParaRPr>
                    </a:p>
                  </a:txBody>
                  <a:tcPr marL="64768" marR="647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20">
                      <a:fgClr>
                        <a:srgbClr val="FFFFFF"/>
                      </a:fgClr>
                      <a:bgClr>
                        <a:srgbClr val="DFDFDF"/>
                      </a:bgClr>
                    </a:pattFill>
                  </a:tcPr>
                </a:tc>
                <a:tc gridSpan="3">
                  <a:txBody>
                    <a:bodyPr/>
                    <a:lstStyle/>
                    <a:p>
                      <a:pPr algn="just">
                        <a:spcAft>
                          <a:spcPts val="0"/>
                        </a:spcAft>
                      </a:pPr>
                      <a:endParaRPr lang="en-US" sz="700" kern="100" baseline="0" dirty="0">
                        <a:latin typeface="Calibri" panose="020F0502020204030204"/>
                        <a:ea typeface="宋体" panose="02010600030101010101" pitchFamily="2" charset="-122"/>
                        <a:cs typeface="Times New Roman" panose="02020603050405020304"/>
                      </a:endParaRPr>
                    </a:p>
                  </a:txBody>
                  <a:tcPr marL="64768" marR="647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cPr/>
                </a:tc>
                <a:tc hMerge="1">
                  <a:tcPr/>
                </a:tc>
              </a:tr>
              <a:tr h="0">
                <a:tc vMerge="1">
                  <a:tcPr/>
                </a:tc>
                <a:tc>
                  <a:txBody>
                    <a:bodyPr/>
                    <a:lstStyle/>
                    <a:p>
                      <a:pPr algn="just">
                        <a:spcAft>
                          <a:spcPts val="0"/>
                        </a:spcAft>
                      </a:pPr>
                      <a:r>
                        <a:rPr lang="zh-CN" sz="700" kern="100" baseline="0">
                          <a:latin typeface="Calibri" panose="020F0502020204030204"/>
                          <a:ea typeface="宋体" panose="02010600030101010101" pitchFamily="2" charset="-122"/>
                          <a:cs typeface="Times New Roman" panose="02020603050405020304"/>
                        </a:rPr>
                        <a:t>地址及邮编</a:t>
                      </a:r>
                      <a:endParaRPr lang="zh-CN" sz="700" kern="100" baseline="0">
                        <a:latin typeface="Calibri" panose="020F0502020204030204"/>
                        <a:ea typeface="宋体" panose="02010600030101010101" pitchFamily="2" charset="-122"/>
                        <a:cs typeface="Times New Roman" panose="02020603050405020304"/>
                      </a:endParaRPr>
                    </a:p>
                  </a:txBody>
                  <a:tcPr marL="64768" marR="647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just">
                        <a:spcAft>
                          <a:spcPts val="0"/>
                        </a:spcAft>
                      </a:pPr>
                      <a:endParaRPr lang="en-US" sz="700" kern="100" baseline="0" dirty="0">
                        <a:latin typeface="Calibri" panose="020F0502020204030204"/>
                        <a:ea typeface="宋体" panose="02010600030101010101" pitchFamily="2" charset="-122"/>
                        <a:cs typeface="Times New Roman" panose="02020603050405020304"/>
                      </a:endParaRPr>
                    </a:p>
                  </a:txBody>
                  <a:tcPr marL="64768" marR="647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cPr/>
                </a:tc>
                <a:tc hMerge="1">
                  <a:tcPr/>
                </a:tc>
              </a:tr>
              <a:tr h="0">
                <a:tc vMerge="1">
                  <a:tcPr/>
                </a:tc>
                <a:tc>
                  <a:txBody>
                    <a:bodyPr/>
                    <a:lstStyle/>
                    <a:p>
                      <a:pPr algn="just">
                        <a:spcAft>
                          <a:spcPts val="0"/>
                        </a:spcAft>
                      </a:pPr>
                      <a:r>
                        <a:rPr lang="zh-CN" sz="700" kern="100" baseline="0">
                          <a:latin typeface="Calibri" panose="020F0502020204030204"/>
                          <a:ea typeface="宋体" panose="02010600030101010101" pitchFamily="2" charset="-122"/>
                          <a:cs typeface="Times New Roman" panose="02020603050405020304"/>
                        </a:rPr>
                        <a:t>联系电话</a:t>
                      </a:r>
                      <a:endParaRPr lang="zh-CN" sz="700" kern="100" baseline="0">
                        <a:latin typeface="Calibri" panose="020F0502020204030204"/>
                        <a:ea typeface="宋体" panose="02010600030101010101" pitchFamily="2" charset="-122"/>
                        <a:cs typeface="Times New Roman" panose="02020603050405020304"/>
                      </a:endParaRPr>
                    </a:p>
                  </a:txBody>
                  <a:tcPr marL="64768" marR="647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20">
                      <a:fgClr>
                        <a:srgbClr val="FFFFFF"/>
                      </a:fgClr>
                      <a:bgClr>
                        <a:srgbClr val="DFDFDF"/>
                      </a:bgClr>
                    </a:pattFill>
                  </a:tcPr>
                </a:tc>
                <a:tc>
                  <a:txBody>
                    <a:bodyPr/>
                    <a:lstStyle/>
                    <a:p>
                      <a:pPr algn="just">
                        <a:spcAft>
                          <a:spcPts val="0"/>
                        </a:spcAft>
                      </a:pPr>
                      <a:endParaRPr lang="en-US" sz="700" kern="100" baseline="0">
                        <a:latin typeface="Calibri" panose="020F0502020204030204"/>
                        <a:ea typeface="宋体" panose="02010600030101010101" pitchFamily="2" charset="-122"/>
                        <a:cs typeface="Times New Roman" panose="02020603050405020304"/>
                      </a:endParaRPr>
                    </a:p>
                  </a:txBody>
                  <a:tcPr marL="64768" marR="647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zh-CN" sz="700" kern="100" baseline="0" dirty="0">
                          <a:latin typeface="Calibri" panose="020F0502020204030204"/>
                          <a:ea typeface="宋体" panose="02010600030101010101" pitchFamily="2" charset="-122"/>
                          <a:cs typeface="Times New Roman" panose="02020603050405020304"/>
                        </a:rPr>
                        <a:t>销售日期</a:t>
                      </a:r>
                      <a:endParaRPr lang="zh-CN" sz="700" kern="100" baseline="0" dirty="0">
                        <a:latin typeface="Calibri" panose="020F0502020204030204"/>
                        <a:ea typeface="宋体" panose="02010600030101010101" pitchFamily="2" charset="-122"/>
                        <a:cs typeface="Times New Roman" panose="02020603050405020304"/>
                      </a:endParaRPr>
                    </a:p>
                  </a:txBody>
                  <a:tcPr marL="64768" marR="647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20">
                      <a:fgClr>
                        <a:srgbClr val="FFFFFF"/>
                      </a:fgClr>
                      <a:bgClr>
                        <a:srgbClr val="DFDFDF"/>
                      </a:bgClr>
                    </a:pattFill>
                  </a:tcPr>
                </a:tc>
                <a:tc>
                  <a:txBody>
                    <a:bodyPr/>
                    <a:lstStyle/>
                    <a:p>
                      <a:endParaRPr lang="zh-CN" altLang="en-US" sz="700" baseline="0" dirty="0"/>
                    </a:p>
                  </a:txBody>
                  <a:tcPr marL="64768" marR="647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just">
                        <a:spcAft>
                          <a:spcPts val="0"/>
                        </a:spcAft>
                      </a:pPr>
                      <a:r>
                        <a:rPr lang="zh-CN" sz="700" kern="100" baseline="0">
                          <a:latin typeface="Calibri" panose="020F0502020204030204"/>
                          <a:ea typeface="宋体" panose="02010600030101010101" pitchFamily="2" charset="-122"/>
                          <a:cs typeface="Times New Roman" panose="02020603050405020304"/>
                        </a:rPr>
                        <a:t>保修期</a:t>
                      </a:r>
                      <a:endParaRPr lang="zh-CN" sz="700" kern="100" baseline="0">
                        <a:latin typeface="Calibri" panose="020F0502020204030204"/>
                        <a:ea typeface="宋体" panose="02010600030101010101" pitchFamily="2" charset="-122"/>
                        <a:cs typeface="Times New Roman" panose="02020603050405020304"/>
                      </a:endParaRPr>
                    </a:p>
                  </a:txBody>
                  <a:tcPr marL="64768" marR="647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20">
                      <a:fgClr>
                        <a:srgbClr val="FFFFFF"/>
                      </a:fgClr>
                      <a:bgClr>
                        <a:srgbClr val="DFDFDF"/>
                      </a:bgClr>
                    </a:pattFill>
                  </a:tcPr>
                </a:tc>
                <a:tc gridSpan="4">
                  <a:txBody>
                    <a:bodyPr/>
                    <a:lstStyle/>
                    <a:p>
                      <a:pPr algn="just">
                        <a:spcAft>
                          <a:spcPts val="0"/>
                        </a:spcAft>
                      </a:pPr>
                      <a:r>
                        <a:rPr lang="en-US" sz="700" kern="100" baseline="0" dirty="0">
                          <a:latin typeface="Calibri" panose="020F0502020204030204"/>
                          <a:ea typeface="宋体" panose="02010600030101010101" pitchFamily="2" charset="-122"/>
                          <a:cs typeface="Times New Roman" panose="02020603050405020304"/>
                        </a:rPr>
                        <a:t>            </a:t>
                      </a:r>
                      <a:r>
                        <a:rPr lang="zh-CN" sz="700" kern="100" baseline="0" dirty="0">
                          <a:latin typeface="Calibri" panose="020F0502020204030204"/>
                          <a:ea typeface="宋体" panose="02010600030101010101" pitchFamily="2" charset="-122"/>
                          <a:cs typeface="Times New Roman" panose="02020603050405020304"/>
                        </a:rPr>
                        <a:t>年</a:t>
                      </a:r>
                      <a:r>
                        <a:rPr lang="en-US" sz="700" kern="100" baseline="0" dirty="0">
                          <a:latin typeface="Calibri" panose="020F0502020204030204"/>
                          <a:ea typeface="宋体" panose="02010600030101010101" pitchFamily="2" charset="-122"/>
                          <a:cs typeface="Times New Roman" panose="02020603050405020304"/>
                        </a:rPr>
                        <a:t>         </a:t>
                      </a:r>
                      <a:r>
                        <a:rPr lang="zh-CN" sz="700" kern="100" baseline="0" dirty="0">
                          <a:latin typeface="Calibri" panose="020F0502020204030204"/>
                          <a:ea typeface="宋体" panose="02010600030101010101" pitchFamily="2" charset="-122"/>
                          <a:cs typeface="Times New Roman" panose="02020603050405020304"/>
                        </a:rPr>
                        <a:t>月</a:t>
                      </a:r>
                      <a:r>
                        <a:rPr lang="en-US" sz="700" kern="100" baseline="0" dirty="0">
                          <a:latin typeface="Calibri" panose="020F0502020204030204"/>
                          <a:ea typeface="宋体" panose="02010600030101010101" pitchFamily="2" charset="-122"/>
                          <a:cs typeface="Times New Roman" panose="02020603050405020304"/>
                        </a:rPr>
                        <a:t>       </a:t>
                      </a:r>
                      <a:r>
                        <a:rPr lang="zh-CN" sz="700" kern="100" baseline="0" dirty="0">
                          <a:latin typeface="Calibri" panose="020F0502020204030204"/>
                          <a:ea typeface="宋体" panose="02010600030101010101" pitchFamily="2" charset="-122"/>
                          <a:cs typeface="Times New Roman" panose="02020603050405020304"/>
                        </a:rPr>
                        <a:t>日</a:t>
                      </a:r>
                      <a:r>
                        <a:rPr lang="en-US" sz="700" kern="100" baseline="0" dirty="0">
                          <a:latin typeface="Calibri" panose="020F0502020204030204"/>
                          <a:ea typeface="宋体" panose="02010600030101010101" pitchFamily="2" charset="-122"/>
                          <a:cs typeface="Times New Roman" panose="02020603050405020304"/>
                        </a:rPr>
                        <a:t>  </a:t>
                      </a:r>
                      <a:r>
                        <a:rPr lang="zh-CN" sz="700" kern="100" baseline="0" dirty="0">
                          <a:latin typeface="Calibri" panose="020F0502020204030204"/>
                          <a:ea typeface="宋体" panose="02010600030101010101" pitchFamily="2" charset="-122"/>
                          <a:cs typeface="Times New Roman" panose="02020603050405020304"/>
                        </a:rPr>
                        <a:t>至</a:t>
                      </a:r>
                      <a:r>
                        <a:rPr lang="en-US" sz="700" kern="100" baseline="0" dirty="0">
                          <a:latin typeface="Calibri" panose="020F0502020204030204"/>
                          <a:ea typeface="宋体" panose="02010600030101010101" pitchFamily="2" charset="-122"/>
                          <a:cs typeface="Times New Roman" panose="02020603050405020304"/>
                        </a:rPr>
                        <a:t>       </a:t>
                      </a:r>
                      <a:r>
                        <a:rPr lang="zh-CN" sz="700" kern="100" baseline="0" dirty="0">
                          <a:latin typeface="Calibri" panose="020F0502020204030204"/>
                          <a:ea typeface="宋体" panose="02010600030101010101" pitchFamily="2" charset="-122"/>
                          <a:cs typeface="Times New Roman" panose="02020603050405020304"/>
                        </a:rPr>
                        <a:t>年</a:t>
                      </a:r>
                      <a:r>
                        <a:rPr lang="en-US" sz="700" kern="100" baseline="0" dirty="0">
                          <a:latin typeface="Calibri" panose="020F0502020204030204"/>
                          <a:ea typeface="宋体" panose="02010600030101010101" pitchFamily="2" charset="-122"/>
                          <a:cs typeface="Times New Roman" panose="02020603050405020304"/>
                        </a:rPr>
                        <a:t>      </a:t>
                      </a:r>
                      <a:r>
                        <a:rPr lang="zh-CN" sz="700" kern="100" baseline="0" dirty="0">
                          <a:latin typeface="Calibri" panose="020F0502020204030204"/>
                          <a:ea typeface="宋体" panose="02010600030101010101" pitchFamily="2" charset="-122"/>
                          <a:cs typeface="Times New Roman" panose="02020603050405020304"/>
                        </a:rPr>
                        <a:t>月</a:t>
                      </a:r>
                      <a:r>
                        <a:rPr lang="en-US" sz="700" kern="100" baseline="0" dirty="0">
                          <a:latin typeface="Calibri" panose="020F0502020204030204"/>
                          <a:ea typeface="宋体" panose="02010600030101010101" pitchFamily="2" charset="-122"/>
                          <a:cs typeface="Times New Roman" panose="02020603050405020304"/>
                        </a:rPr>
                        <a:t>       </a:t>
                      </a:r>
                      <a:r>
                        <a:rPr lang="zh-CN" sz="700" kern="100" baseline="0" dirty="0">
                          <a:latin typeface="Calibri" panose="020F0502020204030204"/>
                          <a:ea typeface="宋体" panose="02010600030101010101" pitchFamily="2" charset="-122"/>
                          <a:cs typeface="Times New Roman" panose="02020603050405020304"/>
                        </a:rPr>
                        <a:t>日</a:t>
                      </a:r>
                      <a:endParaRPr lang="zh-CN" sz="700" kern="100" baseline="0" dirty="0">
                        <a:latin typeface="Calibri" panose="020F0502020204030204"/>
                        <a:ea typeface="宋体" panose="02010600030101010101" pitchFamily="2" charset="-122"/>
                        <a:cs typeface="Times New Roman" panose="02020603050405020304"/>
                      </a:endParaRPr>
                    </a:p>
                  </a:txBody>
                  <a:tcPr marL="64768" marR="647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cPr/>
                </a:tc>
                <a:tc hMerge="1">
                  <a:tcPr/>
                </a:tc>
                <a:tc hMerge="1">
                  <a:tcPr/>
                </a:tc>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714876" y="428604"/>
            <a:ext cx="4143404" cy="307777"/>
          </a:xfrm>
          <a:prstGeom prst="rect">
            <a:avLst/>
          </a:prstGeom>
          <a:noFill/>
        </p:spPr>
        <p:txBody>
          <a:bodyPr wrap="square" rtlCol="0">
            <a:spAutoFit/>
          </a:bodyPr>
          <a:lstStyle/>
          <a:p>
            <a:pPr algn="ctr"/>
            <a:r>
              <a:rPr lang="zh-CN" altLang="en-US" sz="1400" dirty="0" smtClean="0"/>
              <a:t>警    告！</a:t>
            </a:r>
            <a:endParaRPr lang="zh-CN" altLang="en-US" sz="1400" dirty="0"/>
          </a:p>
        </p:txBody>
      </p:sp>
      <p:sp>
        <p:nvSpPr>
          <p:cNvPr id="3" name="TextBox 2"/>
          <p:cNvSpPr txBox="1"/>
          <p:nvPr/>
        </p:nvSpPr>
        <p:spPr>
          <a:xfrm>
            <a:off x="5072066" y="642918"/>
            <a:ext cx="4071934" cy="1257935"/>
          </a:xfrm>
          <a:prstGeom prst="rect">
            <a:avLst/>
          </a:prstGeom>
          <a:noFill/>
        </p:spPr>
        <p:txBody>
          <a:bodyPr wrap="square" rtlCol="0">
            <a:spAutoFit/>
          </a:bodyPr>
          <a:lstStyle/>
          <a:p>
            <a:pPr>
              <a:lnSpc>
                <a:spcPts val="1300"/>
              </a:lnSpc>
              <a:buFont typeface="Wingdings" panose="05000000000000000000" pitchFamily="2" charset="2"/>
              <a:buChar char="l"/>
            </a:pPr>
            <a:r>
              <a:rPr lang="zh-CN" altLang="en-US" sz="800" dirty="0" smtClean="0"/>
              <a:t>在开始安装或维修前，按照安全流程对卸货平台进行简易的检查。</a:t>
            </a:r>
            <a:endParaRPr lang="zh-CN" altLang="en-US" sz="800" dirty="0" smtClean="0"/>
          </a:p>
          <a:p>
            <a:pPr>
              <a:lnSpc>
                <a:spcPts val="1300"/>
              </a:lnSpc>
              <a:buFont typeface="Wingdings" panose="05000000000000000000" pitchFamily="2" charset="2"/>
              <a:buChar char="l"/>
            </a:pPr>
            <a:r>
              <a:rPr lang="zh-CN" altLang="en-US" sz="800" dirty="0" smtClean="0"/>
              <a:t>当卡车</a:t>
            </a:r>
            <a:r>
              <a:rPr lang="en-US" sz="800" dirty="0" smtClean="0"/>
              <a:t>/</a:t>
            </a:r>
            <a:r>
              <a:rPr lang="zh-CN" altLang="en-US" sz="800" dirty="0" smtClean="0"/>
              <a:t>拖车已经采用了制动，经检查气体已经进入安全气囊并悬浮起来，且卡车</a:t>
            </a:r>
            <a:r>
              <a:rPr lang="en-US" sz="800" dirty="0" smtClean="0"/>
              <a:t>/</a:t>
            </a:r>
            <a:r>
              <a:rPr lang="zh-CN" altLang="en-US" sz="800" dirty="0" smtClean="0"/>
              <a:t>拖车已经根据</a:t>
            </a:r>
            <a:r>
              <a:rPr lang="en-US" sz="800" dirty="0" smtClean="0"/>
              <a:t>OSHA</a:t>
            </a:r>
            <a:r>
              <a:rPr lang="zh-CN" altLang="en-US" sz="800" dirty="0" smtClean="0"/>
              <a:t>的规定安全地采用了车辆限动装置或轮胎已经被限动的情况下方可进入车辆内部。</a:t>
            </a:r>
            <a:endParaRPr lang="zh-CN" altLang="en-US" sz="800" dirty="0" smtClean="0"/>
          </a:p>
          <a:p>
            <a:pPr>
              <a:lnSpc>
                <a:spcPts val="1300"/>
              </a:lnSpc>
              <a:buFont typeface="Wingdings" panose="05000000000000000000" pitchFamily="2" charset="2"/>
              <a:buChar char="l"/>
            </a:pPr>
            <a:r>
              <a:rPr lang="zh-CN" altLang="en-US" sz="800" dirty="0" smtClean="0"/>
              <a:t>当平台下方或舌板前方有人时不可进行操作。</a:t>
            </a:r>
            <a:endParaRPr lang="zh-CN" altLang="en-US" sz="800" dirty="0" smtClean="0"/>
          </a:p>
          <a:p>
            <a:pPr>
              <a:lnSpc>
                <a:spcPts val="1300"/>
              </a:lnSpc>
              <a:buFont typeface="Wingdings" panose="05000000000000000000" pitchFamily="2" charset="2"/>
              <a:buChar char="l"/>
            </a:pPr>
            <a:r>
              <a:rPr lang="zh-CN" altLang="en-US" sz="800" dirty="0" smtClean="0"/>
              <a:t>当卸货平台不使用时，要将舌板收起并保持与周围地面在同一水平面上。</a:t>
            </a:r>
            <a:endParaRPr lang="zh-CN" altLang="en-US" sz="800" dirty="0" smtClean="0"/>
          </a:p>
          <a:p>
            <a:pPr>
              <a:lnSpc>
                <a:spcPts val="1300"/>
              </a:lnSpc>
              <a:buFont typeface="Wingdings" panose="05000000000000000000" pitchFamily="2" charset="2"/>
              <a:buChar char="l"/>
            </a:pPr>
            <a:r>
              <a:rPr lang="zh-CN" altLang="en-US" sz="800" dirty="0" smtClean="0"/>
              <a:t>如发生故障，请立即致电本公司授权的维修网点。维修电话：</a:t>
            </a:r>
            <a:r>
              <a:rPr lang="en-US" altLang="zh-CN" sz="800" dirty="0" smtClean="0"/>
              <a:t>051*******</a:t>
            </a:r>
            <a:r>
              <a:rPr lang="zh-CN" altLang="en-US" sz="800" dirty="0" smtClean="0"/>
              <a:t>。</a:t>
            </a:r>
            <a:endParaRPr lang="zh-CN" altLang="en-US" sz="800" dirty="0"/>
          </a:p>
        </p:txBody>
      </p:sp>
      <p:sp>
        <p:nvSpPr>
          <p:cNvPr id="4" name="TextBox 3"/>
          <p:cNvSpPr txBox="1"/>
          <p:nvPr/>
        </p:nvSpPr>
        <p:spPr>
          <a:xfrm>
            <a:off x="5286380" y="2214554"/>
            <a:ext cx="902811" cy="584775"/>
          </a:xfrm>
          <a:prstGeom prst="rect">
            <a:avLst/>
          </a:prstGeom>
          <a:noFill/>
        </p:spPr>
        <p:txBody>
          <a:bodyPr wrap="none" rtlCol="0">
            <a:spAutoFit/>
          </a:bodyPr>
          <a:lstStyle/>
          <a:p>
            <a:r>
              <a:rPr lang="zh-CN" altLang="en-US" sz="1400" dirty="0" smtClean="0"/>
              <a:t>安全设备</a:t>
            </a:r>
            <a:endParaRPr lang="zh-CN" altLang="en-US" sz="1400" dirty="0" smtClean="0"/>
          </a:p>
          <a:p>
            <a:endParaRPr lang="zh-CN" altLang="en-US" dirty="0"/>
          </a:p>
        </p:txBody>
      </p:sp>
      <p:sp>
        <p:nvSpPr>
          <p:cNvPr id="5" name="TextBox 4"/>
          <p:cNvSpPr txBox="1"/>
          <p:nvPr/>
        </p:nvSpPr>
        <p:spPr>
          <a:xfrm>
            <a:off x="5143504" y="2500306"/>
            <a:ext cx="2000264" cy="800219"/>
          </a:xfrm>
          <a:prstGeom prst="rect">
            <a:avLst/>
          </a:prstGeom>
          <a:noFill/>
        </p:spPr>
        <p:txBody>
          <a:bodyPr wrap="square" rtlCol="0">
            <a:spAutoFit/>
          </a:bodyPr>
          <a:lstStyle/>
          <a:p>
            <a:r>
              <a:rPr lang="zh-CN" altLang="en-US" sz="1400" dirty="0" smtClean="0"/>
              <a:t>小心！</a:t>
            </a:r>
            <a:endParaRPr lang="zh-CN" altLang="en-US" sz="1400" dirty="0" smtClean="0"/>
          </a:p>
          <a:p>
            <a:pPr>
              <a:buFont typeface="Wingdings" panose="05000000000000000000" pitchFamily="2" charset="2"/>
              <a:buChar char="l"/>
            </a:pPr>
            <a:r>
              <a:rPr lang="zh-CN" altLang="en-US" sz="800" dirty="0" smtClean="0"/>
              <a:t>当卸货平台工作或低于平台操作时，要在地面周围挂上警示标志或设路障。</a:t>
            </a:r>
            <a:endParaRPr lang="zh-CN" altLang="en-US" sz="800" dirty="0" smtClean="0"/>
          </a:p>
          <a:p>
            <a:pPr>
              <a:buFont typeface="Wingdings" panose="05000000000000000000" pitchFamily="2" charset="2"/>
              <a:buChar char="l"/>
            </a:pPr>
            <a:r>
              <a:rPr lang="zh-CN" altLang="en-US" sz="800" dirty="0" smtClean="0"/>
              <a:t>当在卸货平台工作时必须锁定</a:t>
            </a:r>
            <a:r>
              <a:rPr lang="en-US" sz="800" dirty="0" smtClean="0"/>
              <a:t>/</a:t>
            </a:r>
            <a:r>
              <a:rPr lang="zh-CN" altLang="en-US" sz="800" dirty="0" smtClean="0"/>
              <a:t>切断电源并挂上警示标志。</a:t>
            </a:r>
            <a:endParaRPr lang="zh-CN" altLang="en-US" sz="800" dirty="0"/>
          </a:p>
        </p:txBody>
      </p:sp>
      <p:pic>
        <p:nvPicPr>
          <p:cNvPr id="1026" name="Picture 2"/>
          <p:cNvPicPr>
            <a:picLocks noChangeAspect="1" noChangeArrowheads="1"/>
          </p:cNvPicPr>
          <p:nvPr/>
        </p:nvPicPr>
        <p:blipFill>
          <a:blip r:embed="rId1"/>
          <a:srcRect/>
          <a:stretch>
            <a:fillRect/>
          </a:stretch>
        </p:blipFill>
        <p:spPr bwMode="auto">
          <a:xfrm>
            <a:off x="7072330" y="2071678"/>
            <a:ext cx="1609725" cy="1914525"/>
          </a:xfrm>
          <a:prstGeom prst="rect">
            <a:avLst/>
          </a:prstGeom>
          <a:noFill/>
          <a:ln w="9525">
            <a:noFill/>
            <a:miter lim="800000"/>
            <a:headEnd/>
            <a:tailEnd/>
          </a:ln>
          <a:effectLst/>
        </p:spPr>
      </p:pic>
      <p:sp>
        <p:nvSpPr>
          <p:cNvPr id="7" name="TextBox 6"/>
          <p:cNvSpPr txBox="1"/>
          <p:nvPr/>
        </p:nvSpPr>
        <p:spPr>
          <a:xfrm>
            <a:off x="5143504" y="4000504"/>
            <a:ext cx="3786214" cy="2183765"/>
          </a:xfrm>
          <a:prstGeom prst="rect">
            <a:avLst/>
          </a:prstGeom>
          <a:noFill/>
        </p:spPr>
        <p:txBody>
          <a:bodyPr wrap="square" rtlCol="0">
            <a:spAutoFit/>
          </a:bodyPr>
          <a:lstStyle/>
          <a:p>
            <a:pPr algn="ctr"/>
            <a:r>
              <a:rPr lang="zh-CN" altLang="en-US" sz="1400" dirty="0" smtClean="0"/>
              <a:t>危    险！</a:t>
            </a:r>
            <a:endParaRPr lang="zh-CN" altLang="en-US" sz="1400" dirty="0" smtClean="0"/>
          </a:p>
          <a:p>
            <a:pPr>
              <a:buFont typeface="Wingdings" panose="05000000000000000000" pitchFamily="2" charset="2"/>
              <a:buChar char="l"/>
            </a:pPr>
            <a:r>
              <a:rPr lang="zh-CN" altLang="en-US" sz="800" dirty="0" smtClean="0"/>
              <a:t>安装维修支撑杆。如右</a:t>
            </a:r>
            <a:r>
              <a:rPr lang="en-US" altLang="zh-CN" sz="800" dirty="0" smtClean="0"/>
              <a:t>. </a:t>
            </a:r>
            <a:r>
              <a:rPr lang="zh-CN" altLang="en-US" sz="800" dirty="0" smtClean="0"/>
              <a:t>图所示，这也可让其他人一同协助。</a:t>
            </a:r>
            <a:endParaRPr lang="zh-CN" altLang="en-US" sz="800" dirty="0" smtClean="0"/>
          </a:p>
          <a:p>
            <a:pPr lvl="0"/>
            <a:r>
              <a:rPr lang="en-US" altLang="zh-CN" sz="800" dirty="0" smtClean="0"/>
              <a:t>a.</a:t>
            </a:r>
            <a:r>
              <a:rPr lang="zh-CN" altLang="en-US" sz="800" dirty="0" smtClean="0"/>
              <a:t>举升卸货平台直到平台达到最高限位且打开舌板。维修时持续保持这个位置。</a:t>
            </a:r>
            <a:endParaRPr lang="zh-CN" altLang="en-US" sz="800" dirty="0" smtClean="0"/>
          </a:p>
          <a:p>
            <a:pPr lvl="0"/>
            <a:r>
              <a:rPr lang="en-US" altLang="zh-CN" sz="800" dirty="0" smtClean="0"/>
              <a:t>b. </a:t>
            </a:r>
            <a:r>
              <a:rPr lang="zh-CN" altLang="en-US" sz="800" dirty="0" smtClean="0"/>
              <a:t>然后将维修支撑杆放在平台前方框架的底部。</a:t>
            </a:r>
            <a:endParaRPr lang="zh-CN" altLang="en-US" sz="800" dirty="0" smtClean="0"/>
          </a:p>
          <a:p>
            <a:pPr lvl="0"/>
            <a:r>
              <a:rPr lang="en-US" altLang="zh-CN" sz="800" dirty="0" smtClean="0"/>
              <a:t>c. </a:t>
            </a:r>
            <a:r>
              <a:rPr lang="zh-CN" altLang="en-US" sz="800" dirty="0" smtClean="0"/>
              <a:t>松开按钮使支撑杆们于舌板环状孔与下方基座中间。</a:t>
            </a:r>
            <a:endParaRPr lang="zh-CN" altLang="en-US" sz="800" dirty="0" smtClean="0"/>
          </a:p>
          <a:p>
            <a:pPr>
              <a:buFont typeface="Wingdings" panose="05000000000000000000" pitchFamily="2" charset="2"/>
              <a:buChar char="l"/>
            </a:pPr>
            <a:r>
              <a:rPr lang="zh-CN" altLang="en-US" sz="800" dirty="0" smtClean="0"/>
              <a:t>锁定</a:t>
            </a:r>
            <a:r>
              <a:rPr lang="en-US" sz="800" dirty="0" smtClean="0"/>
              <a:t>/</a:t>
            </a:r>
            <a:r>
              <a:rPr lang="zh-CN" altLang="en-US" sz="800" dirty="0" smtClean="0"/>
              <a:t>切断电源</a:t>
            </a:r>
            <a:endParaRPr lang="zh-CN" altLang="en-US" sz="800" dirty="0" smtClean="0"/>
          </a:p>
          <a:p>
            <a:pPr marL="228600" lvl="0" indent="-228600"/>
            <a:r>
              <a:rPr lang="en-US" altLang="zh-CN" sz="800" dirty="0" smtClean="0"/>
              <a:t>a.</a:t>
            </a:r>
            <a:r>
              <a:rPr lang="zh-CN" altLang="en-US" sz="800" dirty="0" smtClean="0"/>
              <a:t>关闭控制盒上的电源。</a:t>
            </a:r>
            <a:endParaRPr lang="zh-CN" altLang="en-US" sz="800" dirty="0" smtClean="0"/>
          </a:p>
          <a:p>
            <a:pPr marL="228600" lvl="0" indent="-228600"/>
            <a:r>
              <a:rPr lang="en-US" altLang="zh-CN" sz="800" dirty="0" smtClean="0"/>
              <a:t>b.</a:t>
            </a:r>
            <a:r>
              <a:rPr lang="zh-CN" altLang="en-US" sz="800" dirty="0" smtClean="0"/>
              <a:t> 锁定</a:t>
            </a:r>
            <a:r>
              <a:rPr lang="en-US" sz="800" dirty="0" smtClean="0"/>
              <a:t>/</a:t>
            </a:r>
            <a:r>
              <a:rPr lang="zh-CN" altLang="en-US" sz="800" dirty="0" smtClean="0"/>
              <a:t>切断主要电源，同样要遵守先前手册中提及的安全警告。</a:t>
            </a:r>
            <a:endParaRPr lang="zh-CN" altLang="en-US" sz="800" dirty="0" smtClean="0"/>
          </a:p>
          <a:p>
            <a:pPr lvl="0"/>
            <a:r>
              <a:rPr lang="en-US" altLang="zh-CN" sz="800" dirty="0" smtClean="0"/>
              <a:t>c.. </a:t>
            </a:r>
            <a:r>
              <a:rPr lang="zh-CN" altLang="en-US" sz="800" dirty="0" smtClean="0"/>
              <a:t>要在卸货平台水平位置设障碍物防止因未授权而误操作。</a:t>
            </a:r>
            <a:endParaRPr lang="zh-CN" altLang="en-US" sz="800" dirty="0" smtClean="0"/>
          </a:p>
          <a:p>
            <a:pPr>
              <a:buFont typeface="Wingdings" panose="05000000000000000000" pitchFamily="2" charset="2"/>
              <a:buChar char="l"/>
            </a:pPr>
            <a:r>
              <a:rPr lang="zh-CN" altLang="en-US" sz="800" dirty="0" smtClean="0"/>
              <a:t>移走维修支撑杆</a:t>
            </a:r>
            <a:endParaRPr lang="zh-CN" altLang="en-US" sz="800" dirty="0" smtClean="0"/>
          </a:p>
          <a:p>
            <a:r>
              <a:rPr lang="zh-CN" altLang="en-US" sz="800" dirty="0" smtClean="0"/>
              <a:t>为了移走维修支撑杆，必须有一个额外的东西使平台升至最高位置且完全打开舌板，提升将支撑杆从基座中移开。将维修支撑杆放回固定的储存位置。</a:t>
            </a:r>
            <a:endParaRPr lang="zh-CN" altLang="en-US" sz="800" dirty="0" smtClean="0"/>
          </a:p>
          <a:p>
            <a:pPr>
              <a:buFont typeface="Wingdings" panose="05000000000000000000" pitchFamily="2" charset="2"/>
              <a:buChar char="l"/>
            </a:pPr>
            <a:r>
              <a:rPr lang="zh-CN" altLang="en-US" sz="800" dirty="0" smtClean="0"/>
              <a:t>如你未能正确安装维修支撑杆，请致电本公司维修点致电</a:t>
            </a:r>
            <a:r>
              <a:rPr lang="en-US" sz="800" dirty="0" smtClean="0"/>
              <a:t>/</a:t>
            </a:r>
            <a:r>
              <a:rPr lang="zh-CN" altLang="en-US" sz="800" dirty="0" smtClean="0"/>
              <a:t>客户服务中心</a:t>
            </a:r>
            <a:r>
              <a:rPr lang="en-US" sz="800" dirty="0" smtClean="0"/>
              <a:t>051*******</a:t>
            </a:r>
            <a:endParaRPr lang="zh-CN" altLang="en-US" sz="800" dirty="0" smtClean="0"/>
          </a:p>
          <a:p>
            <a:endParaRPr lang="zh-CN" altLang="en-US" dirty="0"/>
          </a:p>
        </p:txBody>
      </p:sp>
      <p:sp>
        <p:nvSpPr>
          <p:cNvPr id="9" name="TextBox 8"/>
          <p:cNvSpPr txBox="1"/>
          <p:nvPr/>
        </p:nvSpPr>
        <p:spPr>
          <a:xfrm>
            <a:off x="214282" y="142852"/>
            <a:ext cx="1714512" cy="246221"/>
          </a:xfrm>
          <a:prstGeom prst="rect">
            <a:avLst/>
          </a:prstGeom>
          <a:noFill/>
        </p:spPr>
        <p:txBody>
          <a:bodyPr wrap="square" rtlCol="0">
            <a:spAutoFit/>
          </a:bodyPr>
          <a:lstStyle/>
          <a:p>
            <a:r>
              <a:rPr lang="zh-CN" altLang="en-US" sz="1000" dirty="0"/>
              <a:t>装卸</a:t>
            </a:r>
            <a:r>
              <a:rPr lang="zh-CN" altLang="en-US" sz="1000" dirty="0" smtClean="0"/>
              <a:t>平台 用户手册</a:t>
            </a:r>
            <a:endParaRPr lang="zh-CN" altLang="en-US" sz="1000" dirty="0"/>
          </a:p>
        </p:txBody>
      </p:sp>
      <p:sp>
        <p:nvSpPr>
          <p:cNvPr id="10" name="TextBox 9"/>
          <p:cNvSpPr txBox="1"/>
          <p:nvPr/>
        </p:nvSpPr>
        <p:spPr>
          <a:xfrm>
            <a:off x="7367606" y="366690"/>
            <a:ext cx="1714512" cy="246221"/>
          </a:xfrm>
          <a:prstGeom prst="rect">
            <a:avLst/>
          </a:prstGeom>
          <a:noFill/>
        </p:spPr>
        <p:txBody>
          <a:bodyPr wrap="square" rtlCol="0">
            <a:spAutoFit/>
          </a:bodyPr>
          <a:lstStyle/>
          <a:p>
            <a:r>
              <a:rPr lang="zh-CN" altLang="en-US" sz="1000" dirty="0"/>
              <a:t>装卸</a:t>
            </a:r>
            <a:r>
              <a:rPr lang="zh-CN" altLang="en-US" sz="1000" dirty="0" smtClean="0"/>
              <a:t>平台 用户手册</a:t>
            </a:r>
            <a:endParaRPr lang="zh-CN" altLang="en-US" sz="1000" dirty="0"/>
          </a:p>
        </p:txBody>
      </p:sp>
      <p:sp>
        <p:nvSpPr>
          <p:cNvPr id="11" name="TextBox 10"/>
          <p:cNvSpPr txBox="1"/>
          <p:nvPr/>
        </p:nvSpPr>
        <p:spPr>
          <a:xfrm>
            <a:off x="6929454" y="6488668"/>
            <a:ext cx="301686" cy="369332"/>
          </a:xfrm>
          <a:prstGeom prst="rect">
            <a:avLst/>
          </a:prstGeom>
          <a:noFill/>
        </p:spPr>
        <p:txBody>
          <a:bodyPr wrap="none" rtlCol="0">
            <a:spAutoFit/>
          </a:bodyPr>
          <a:lstStyle/>
          <a:p>
            <a:r>
              <a:rPr lang="en-US" altLang="zh-CN" dirty="0" smtClean="0"/>
              <a:t>3</a:t>
            </a:r>
            <a:endParaRPr lang="zh-CN" altLang="en-US" dirty="0"/>
          </a:p>
        </p:txBody>
      </p:sp>
      <p:sp>
        <p:nvSpPr>
          <p:cNvPr id="13" name="矩形 12"/>
          <p:cNvSpPr/>
          <p:nvPr/>
        </p:nvSpPr>
        <p:spPr>
          <a:xfrm>
            <a:off x="214282" y="428604"/>
            <a:ext cx="4214842" cy="400110"/>
          </a:xfrm>
          <a:prstGeom prst="rect">
            <a:avLst/>
          </a:prstGeom>
        </p:spPr>
        <p:style>
          <a:lnRef idx="1">
            <a:schemeClr val="dk1"/>
          </a:lnRef>
          <a:fillRef idx="2">
            <a:schemeClr val="dk1"/>
          </a:fillRef>
          <a:effectRef idx="1">
            <a:schemeClr val="dk1"/>
          </a:effectRef>
          <a:fontRef idx="minor">
            <a:schemeClr val="dk1"/>
          </a:fontRef>
        </p:style>
        <p:txBody>
          <a:bodyPr wrap="square" lIns="91440" tIns="45720" rIns="91440" bIns="45720">
            <a:spAutoFit/>
          </a:bodyPr>
          <a:lstStyle/>
          <a:p>
            <a:r>
              <a:rPr lang="zh-CN" altLang="en-US" sz="2000" b="1" cap="none" spc="0" dirty="0" smtClean="0">
                <a:ln w="1905"/>
                <a:solidFill>
                  <a:srgbClr val="FF0000"/>
                </a:solidFill>
                <a:effectLst>
                  <a:innerShdw blurRad="69850" dist="43180" dir="5400000">
                    <a:srgbClr val="000000">
                      <a:alpha val="65000"/>
                    </a:srgbClr>
                  </a:innerShdw>
                </a:effectLst>
              </a:rPr>
              <a:t>维护过程</a:t>
            </a:r>
            <a:endParaRPr lang="zh-CN" altLang="en-US" sz="2000" b="1" cap="none" spc="0" dirty="0">
              <a:ln w="1905"/>
              <a:solidFill>
                <a:srgbClr val="FF0000"/>
              </a:solidFill>
              <a:effectLst>
                <a:innerShdw blurRad="69850" dist="43180" dir="5400000">
                  <a:srgbClr val="000000">
                    <a:alpha val="65000"/>
                  </a:srgbClr>
                </a:innerShdw>
              </a:effectLst>
            </a:endParaRPr>
          </a:p>
        </p:txBody>
      </p:sp>
      <p:sp>
        <p:nvSpPr>
          <p:cNvPr id="14" name="TextBox 13"/>
          <p:cNvSpPr txBox="1"/>
          <p:nvPr/>
        </p:nvSpPr>
        <p:spPr>
          <a:xfrm>
            <a:off x="214282" y="785794"/>
            <a:ext cx="4286280" cy="800219"/>
          </a:xfrm>
          <a:prstGeom prst="rect">
            <a:avLst/>
          </a:prstGeom>
          <a:noFill/>
        </p:spPr>
        <p:txBody>
          <a:bodyPr wrap="square" rtlCol="0">
            <a:spAutoFit/>
          </a:bodyPr>
          <a:lstStyle/>
          <a:p>
            <a:pPr algn="ctr"/>
            <a:r>
              <a:rPr lang="zh-CN" altLang="en-US" sz="1400" dirty="0" smtClean="0"/>
              <a:t>警    告！</a:t>
            </a:r>
            <a:endParaRPr lang="en-US" altLang="zh-CN" sz="1400" dirty="0" smtClean="0"/>
          </a:p>
          <a:p>
            <a:r>
              <a:rPr lang="zh-CN" altLang="en-US" sz="800" dirty="0" smtClean="0"/>
              <a:t>阅读并按照这些操作说明指示方法操作可有效防止伤害。</a:t>
            </a:r>
            <a:endParaRPr lang="en-US" altLang="zh-CN" sz="800" dirty="0" smtClean="0"/>
          </a:p>
          <a:p>
            <a:pPr>
              <a:buFont typeface="Wingdings" panose="05000000000000000000" pitchFamily="2" charset="2"/>
              <a:buChar char="l"/>
            </a:pPr>
            <a:r>
              <a:rPr lang="zh-CN" altLang="en-US" sz="800" dirty="0" smtClean="0"/>
              <a:t>在装卸平台及周边区域设置安全警告标志及工作区域路障，禁止在维护未完成前进行未经授权之操作。</a:t>
            </a:r>
            <a:endParaRPr lang="en-US" altLang="zh-CN" sz="800" dirty="0" smtClean="0"/>
          </a:p>
          <a:p>
            <a:pPr>
              <a:buFont typeface="Wingdings" panose="05000000000000000000" pitchFamily="2" charset="2"/>
              <a:buChar char="l"/>
            </a:pPr>
            <a:r>
              <a:rPr lang="zh-CN" altLang="en-US" sz="800" dirty="0" smtClean="0"/>
              <a:t>必须开始安装或维护工作前确认已使用维修支撑杆。</a:t>
            </a:r>
            <a:endParaRPr lang="en-US" altLang="zh-CN" sz="800" dirty="0" smtClean="0"/>
          </a:p>
        </p:txBody>
      </p:sp>
      <p:sp>
        <p:nvSpPr>
          <p:cNvPr id="15" name="TextBox 14"/>
          <p:cNvSpPr txBox="1"/>
          <p:nvPr/>
        </p:nvSpPr>
        <p:spPr>
          <a:xfrm>
            <a:off x="357158" y="1643050"/>
            <a:ext cx="4143404" cy="2769989"/>
          </a:xfrm>
          <a:prstGeom prst="rect">
            <a:avLst/>
          </a:prstGeom>
          <a:noFill/>
        </p:spPr>
        <p:txBody>
          <a:bodyPr wrap="square" rtlCol="0">
            <a:spAutoFit/>
          </a:bodyPr>
          <a:lstStyle/>
          <a:p>
            <a:r>
              <a:rPr lang="zh-CN" altLang="en-US" sz="1400" spc="-140" dirty="0" smtClean="0"/>
              <a:t>建议平台维护内容</a:t>
            </a:r>
            <a:endParaRPr lang="en-US" altLang="zh-CN" sz="1400" spc="-140" dirty="0" smtClean="0"/>
          </a:p>
          <a:p>
            <a:r>
              <a:rPr lang="zh-CN" altLang="en-US" sz="800" dirty="0" smtClean="0"/>
              <a:t>注意：</a:t>
            </a:r>
            <a:endParaRPr lang="en-US" altLang="zh-CN" sz="800" dirty="0" smtClean="0"/>
          </a:p>
          <a:p>
            <a:r>
              <a:rPr lang="zh-CN" altLang="en-US" sz="800" dirty="0" smtClean="0"/>
              <a:t>在些对维护过程简略描述，其中包括按照具体型号的具体捷足先登步骤</a:t>
            </a:r>
            <a:endParaRPr lang="en-US" altLang="zh-CN" sz="800" dirty="0" smtClean="0"/>
          </a:p>
          <a:p>
            <a:r>
              <a:rPr lang="zh-CN" altLang="en-US" sz="800" dirty="0" smtClean="0"/>
              <a:t>每日</a:t>
            </a:r>
            <a:endParaRPr lang="en-US" altLang="zh-CN" sz="800" dirty="0" smtClean="0"/>
          </a:p>
          <a:p>
            <a:pPr marL="228600" indent="-228600">
              <a:buFont typeface="+mj-lt"/>
              <a:buAutoNum type="arabicPeriod"/>
            </a:pPr>
            <a:r>
              <a:rPr lang="zh-CN" altLang="en-US" sz="800" dirty="0" smtClean="0"/>
              <a:t>清理平台上和周边区域的杂物与碎片，检查舌板和装卸平台的铰链部件清洁情况。</a:t>
            </a:r>
            <a:endParaRPr lang="en-US" altLang="zh-CN" sz="800" dirty="0" smtClean="0"/>
          </a:p>
          <a:p>
            <a:pPr marL="228600" indent="-228600">
              <a:buFont typeface="+mj-lt"/>
              <a:buAutoNum type="arabicPeriod"/>
            </a:pPr>
            <a:r>
              <a:rPr lang="zh-CN" altLang="en-US" sz="800" dirty="0" smtClean="0"/>
              <a:t>检查各部件 运作是否正常。</a:t>
            </a:r>
            <a:endParaRPr lang="en-US" altLang="zh-CN" sz="800" dirty="0" smtClean="0"/>
          </a:p>
          <a:p>
            <a:r>
              <a:rPr lang="zh-CN" altLang="en-US" sz="800" dirty="0" smtClean="0"/>
              <a:t>每</a:t>
            </a:r>
            <a:r>
              <a:rPr lang="en-US" altLang="zh-CN" sz="800" dirty="0" smtClean="0"/>
              <a:t>90</a:t>
            </a:r>
            <a:r>
              <a:rPr lang="zh-CN" altLang="en-US" sz="800" dirty="0" smtClean="0"/>
              <a:t>天</a:t>
            </a:r>
            <a:endParaRPr lang="en-US" altLang="zh-CN" sz="800" dirty="0" smtClean="0"/>
          </a:p>
          <a:p>
            <a:pPr marL="342900" indent="-342900">
              <a:buFont typeface="+mj-lt"/>
              <a:buAutoNum type="arabicPeriod"/>
            </a:pPr>
            <a:r>
              <a:rPr lang="zh-CN" altLang="en-US" sz="800" dirty="0" smtClean="0"/>
              <a:t>执行每日检修项目</a:t>
            </a:r>
            <a:endParaRPr lang="en-US" altLang="zh-CN" sz="800" dirty="0" smtClean="0"/>
          </a:p>
          <a:p>
            <a:pPr marL="342900" indent="-342900">
              <a:buFont typeface="+mj-lt"/>
              <a:buAutoNum type="arabicPeriod"/>
            </a:pPr>
            <a:r>
              <a:rPr lang="zh-CN" altLang="en-US" sz="800" dirty="0" smtClean="0"/>
              <a:t>清洁地坑</a:t>
            </a:r>
            <a:endParaRPr lang="en-US" altLang="zh-CN" sz="800" dirty="0" smtClean="0"/>
          </a:p>
          <a:p>
            <a:pPr marL="342900" indent="-342900">
              <a:buFont typeface="+mj-lt"/>
              <a:buAutoNum type="arabicPeriod"/>
            </a:pPr>
            <a:r>
              <a:rPr lang="zh-CN" altLang="en-US" sz="800" dirty="0" smtClean="0"/>
              <a:t>检查密封条（如果配备），如果老化或磨损要及时更换。</a:t>
            </a:r>
            <a:endParaRPr lang="en-US" altLang="zh-CN" sz="800" dirty="0" smtClean="0"/>
          </a:p>
          <a:p>
            <a:pPr marL="342900" indent="-342900">
              <a:buFont typeface="+mj-lt"/>
              <a:buAutoNum type="arabicPeriod"/>
            </a:pPr>
            <a:r>
              <a:rPr lang="zh-CN" altLang="en-US" sz="800" dirty="0" smtClean="0"/>
              <a:t>检查防撞胶，请选用</a:t>
            </a:r>
            <a:r>
              <a:rPr lang="en-US" altLang="zh-CN" sz="800" dirty="0" smtClean="0"/>
              <a:t>4</a:t>
            </a:r>
            <a:r>
              <a:rPr lang="zh-CN" altLang="en-US" sz="800" dirty="0" smtClean="0"/>
              <a:t>英寸的防撞胶配件，如老化或磨损要及时更换。</a:t>
            </a:r>
            <a:endParaRPr lang="en-US" altLang="zh-CN" sz="800" dirty="0" smtClean="0"/>
          </a:p>
          <a:p>
            <a:pPr marL="342900" indent="-342900">
              <a:buFont typeface="+mj-lt"/>
              <a:buAutoNum type="arabicPeriod"/>
            </a:pPr>
            <a:r>
              <a:rPr lang="zh-CN" altLang="en-US" sz="800" dirty="0" smtClean="0"/>
              <a:t>检查地坑，角钢和焊接情况。</a:t>
            </a:r>
            <a:endParaRPr lang="en-US" altLang="zh-CN" sz="800" dirty="0" smtClean="0"/>
          </a:p>
          <a:p>
            <a:pPr marL="342900" indent="-342900">
              <a:buFont typeface="+mj-lt"/>
              <a:buAutoNum type="arabicPeriod"/>
            </a:pPr>
            <a:r>
              <a:rPr lang="zh-CN" altLang="en-US" sz="800" dirty="0" smtClean="0"/>
              <a:t>检查动力装卸平台（液压、气袋或机械）；检查所有的储油箱、控制箱和电器连接的磨损，如有需要及时修理或更换。</a:t>
            </a:r>
            <a:endParaRPr lang="en-US" altLang="zh-CN" sz="800" dirty="0" smtClean="0"/>
          </a:p>
          <a:p>
            <a:pPr marL="342900" indent="-342900">
              <a:buFont typeface="+mj-lt"/>
              <a:buAutoNum type="arabicPeriod"/>
            </a:pPr>
            <a:r>
              <a:rPr lang="zh-CN" altLang="en-US" sz="800" dirty="0" smtClean="0"/>
              <a:t>气动式装卸平台（特有）：用维护支杆支援平台，检查气塔或增压器，如老化或磨损要及时更换。</a:t>
            </a:r>
            <a:endParaRPr lang="en-US" altLang="zh-CN" sz="800" dirty="0" smtClean="0"/>
          </a:p>
          <a:p>
            <a:r>
              <a:rPr lang="zh-CN" altLang="en-US" sz="800" dirty="0" smtClean="0"/>
              <a:t>每</a:t>
            </a:r>
            <a:r>
              <a:rPr lang="en-US" altLang="zh-CN" sz="800" dirty="0" smtClean="0"/>
              <a:t>360</a:t>
            </a:r>
            <a:r>
              <a:rPr lang="zh-CN" altLang="en-US" sz="800" dirty="0" smtClean="0"/>
              <a:t>天</a:t>
            </a:r>
            <a:endParaRPr lang="en-US" altLang="zh-CN" sz="800" dirty="0" smtClean="0"/>
          </a:p>
          <a:p>
            <a:r>
              <a:rPr lang="zh-CN" altLang="en-US" sz="800" dirty="0" smtClean="0"/>
              <a:t>执行每天与</a:t>
            </a:r>
            <a:r>
              <a:rPr lang="en-US" altLang="zh-CN" sz="800" dirty="0" smtClean="0"/>
              <a:t>90</a:t>
            </a:r>
            <a:r>
              <a:rPr lang="zh-CN" altLang="en-US" sz="800" dirty="0" smtClean="0"/>
              <a:t>天检修项目</a:t>
            </a:r>
            <a:endParaRPr lang="en-US" altLang="zh-CN" sz="800" dirty="0" smtClean="0"/>
          </a:p>
          <a:p>
            <a:r>
              <a:rPr lang="zh-CN" altLang="en-US" sz="800" dirty="0" smtClean="0"/>
              <a:t>动力装卸平台（液压、气动或机械）：检查和重紧控制箱的所有连接</a:t>
            </a:r>
            <a:endParaRPr lang="en-US" altLang="zh-CN" sz="800" dirty="0" smtClean="0"/>
          </a:p>
          <a:p>
            <a:r>
              <a:rPr lang="zh-CN" altLang="en-US" sz="800" dirty="0" smtClean="0"/>
              <a:t>检查舌板的机械装置（销子、舌板曲柄、链接、链条、钩环销）如果磨损要更换。</a:t>
            </a:r>
            <a:endParaRPr lang="en-US" altLang="zh-CN" sz="800" dirty="0" smtClean="0"/>
          </a:p>
          <a:p>
            <a:r>
              <a:rPr lang="zh-CN" altLang="en-US" sz="800" dirty="0" smtClean="0"/>
              <a:t>对各部件进行润滑养护，液压装卸平台：参见图示</a:t>
            </a:r>
            <a:r>
              <a:rPr lang="en-US" altLang="zh-CN" sz="800" dirty="0" smtClean="0"/>
              <a:t>9</a:t>
            </a:r>
            <a:endParaRPr lang="zh-CN" altLang="en-US" sz="800" dirty="0"/>
          </a:p>
        </p:txBody>
      </p:sp>
      <p:pic>
        <p:nvPicPr>
          <p:cNvPr id="1027" name="Picture 3"/>
          <p:cNvPicPr>
            <a:picLocks noChangeAspect="1" noChangeArrowheads="1"/>
          </p:cNvPicPr>
          <p:nvPr/>
        </p:nvPicPr>
        <p:blipFill>
          <a:blip r:embed="rId2"/>
          <a:srcRect/>
          <a:stretch>
            <a:fillRect/>
          </a:stretch>
        </p:blipFill>
        <p:spPr bwMode="auto">
          <a:xfrm>
            <a:off x="1000100" y="4786322"/>
            <a:ext cx="2771775" cy="1552575"/>
          </a:xfrm>
          <a:prstGeom prst="rect">
            <a:avLst/>
          </a:prstGeom>
          <a:noFill/>
          <a:ln w="9525">
            <a:noFill/>
            <a:miter lim="800000"/>
            <a:headEnd/>
            <a:tailEnd/>
          </a:ln>
          <a:effectLst/>
        </p:spPr>
      </p:pic>
      <p:sp>
        <p:nvSpPr>
          <p:cNvPr id="19" name="TextBox 18"/>
          <p:cNvSpPr txBox="1"/>
          <p:nvPr/>
        </p:nvSpPr>
        <p:spPr>
          <a:xfrm>
            <a:off x="2285984" y="6488668"/>
            <a:ext cx="301686" cy="369332"/>
          </a:xfrm>
          <a:prstGeom prst="rect">
            <a:avLst/>
          </a:prstGeom>
          <a:noFill/>
        </p:spPr>
        <p:txBody>
          <a:bodyPr wrap="none" rtlCol="0">
            <a:spAutoFit/>
          </a:bodyPr>
          <a:lstStyle/>
          <a:p>
            <a:r>
              <a:rPr lang="en-US" altLang="zh-CN" dirty="0" smtClean="0"/>
              <a:t>6</a:t>
            </a:r>
            <a:endParaRPr lang="zh-CN" alt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285720" y="357166"/>
            <a:ext cx="3857652" cy="338554"/>
          </a:xfrm>
          <a:prstGeom prst="rect">
            <a:avLst/>
          </a:prstGeom>
        </p:spPr>
        <p:style>
          <a:lnRef idx="1">
            <a:schemeClr val="dk1"/>
          </a:lnRef>
          <a:fillRef idx="2">
            <a:schemeClr val="dk1"/>
          </a:fillRef>
          <a:effectRef idx="1">
            <a:schemeClr val="dk1"/>
          </a:effectRef>
          <a:fontRef idx="minor">
            <a:schemeClr val="dk1"/>
          </a:fontRef>
        </p:style>
        <p:txBody>
          <a:bodyPr wrap="square" lIns="91440" tIns="45720" rIns="91440" bIns="45720">
            <a:spAutoFit/>
          </a:bodyPr>
          <a:lstStyle/>
          <a:p>
            <a:r>
              <a:rPr lang="zh-CN" altLang="en-US" sz="1600" b="1" cap="none" spc="0" dirty="0" smtClean="0">
                <a:ln w="1905"/>
                <a:solidFill>
                  <a:srgbClr val="FF0000"/>
                </a:solidFill>
                <a:effectLst>
                  <a:innerShdw blurRad="69850" dist="43180" dir="5400000">
                    <a:srgbClr val="000000">
                      <a:alpha val="65000"/>
                    </a:srgbClr>
                  </a:innerShdw>
                </a:effectLst>
              </a:rPr>
              <a:t>业主的职责</a:t>
            </a:r>
            <a:endParaRPr lang="zh-CN" altLang="en-US" sz="1600" b="1" cap="none" spc="0" dirty="0">
              <a:ln w="1905"/>
              <a:solidFill>
                <a:srgbClr val="FF0000"/>
              </a:solidFill>
              <a:effectLst>
                <a:innerShdw blurRad="69850" dist="43180" dir="5400000">
                  <a:srgbClr val="000000">
                    <a:alpha val="65000"/>
                  </a:srgbClr>
                </a:innerShdw>
              </a:effectLst>
            </a:endParaRPr>
          </a:p>
        </p:txBody>
      </p:sp>
      <p:sp>
        <p:nvSpPr>
          <p:cNvPr id="4" name="TextBox 3"/>
          <p:cNvSpPr txBox="1"/>
          <p:nvPr/>
        </p:nvSpPr>
        <p:spPr>
          <a:xfrm>
            <a:off x="214282" y="785794"/>
            <a:ext cx="4000528" cy="3924151"/>
          </a:xfrm>
          <a:prstGeom prst="rect">
            <a:avLst/>
          </a:prstGeom>
          <a:noFill/>
        </p:spPr>
        <p:txBody>
          <a:bodyPr wrap="square" rtlCol="0">
            <a:spAutoFit/>
          </a:bodyPr>
          <a:lstStyle/>
          <a:p>
            <a:r>
              <a:rPr lang="en-US" sz="900" spc="-150" dirty="0" smtClean="0"/>
              <a:t>1</a:t>
            </a:r>
            <a:r>
              <a:rPr lang="zh-CN" altLang="en-US" sz="900" spc="-150" dirty="0" smtClean="0"/>
              <a:t>、</a:t>
            </a:r>
            <a:r>
              <a:rPr lang="zh-CN" altLang="en-US" sz="800" dirty="0" smtClean="0"/>
              <a:t>业主必须辨别出卸货平台与卡车之间的接触面所存在的固有的危险。业主必须因此按照我们所提供的信息培训和指导操作员如何使用设备，制造商交公布初始用户，并且很乐意为业主提供以下信息：</a:t>
            </a:r>
            <a:endParaRPr lang="zh-CN" altLang="en-US" sz="800" dirty="0" smtClean="0"/>
          </a:p>
          <a:p>
            <a:pPr>
              <a:buFont typeface="Wingdings" panose="05000000000000000000" pitchFamily="2" charset="2"/>
              <a:buChar char="l"/>
            </a:pPr>
            <a:r>
              <a:rPr lang="zh-CN" altLang="en-US" sz="800" dirty="0" smtClean="0"/>
              <a:t>安装指南</a:t>
            </a:r>
            <a:endParaRPr lang="zh-CN" altLang="en-US" sz="800" dirty="0" smtClean="0"/>
          </a:p>
          <a:p>
            <a:pPr>
              <a:buFont typeface="Wingdings" panose="05000000000000000000" pitchFamily="2" charset="2"/>
              <a:buChar char="l"/>
            </a:pPr>
            <a:r>
              <a:rPr lang="zh-CN" altLang="en-US" sz="800" dirty="0" smtClean="0"/>
              <a:t>推荐的初始方案和定期检查过程</a:t>
            </a:r>
            <a:endParaRPr lang="zh-CN" altLang="en-US" sz="800" dirty="0" smtClean="0"/>
          </a:p>
          <a:p>
            <a:pPr>
              <a:buFont typeface="Wingdings" panose="05000000000000000000" pitchFamily="2" charset="2"/>
              <a:buChar char="l"/>
            </a:pPr>
            <a:r>
              <a:rPr lang="zh-CN" altLang="en-US" sz="800" dirty="0" smtClean="0"/>
              <a:t>维修过程</a:t>
            </a:r>
            <a:endParaRPr lang="zh-CN" altLang="en-US" sz="800" dirty="0" smtClean="0"/>
          </a:p>
          <a:p>
            <a:pPr>
              <a:buFont typeface="Wingdings" panose="05000000000000000000" pitchFamily="2" charset="2"/>
              <a:buChar char="l"/>
            </a:pPr>
            <a:r>
              <a:rPr lang="zh-CN" altLang="en-US" sz="800" dirty="0" smtClean="0"/>
              <a:t>操作指南</a:t>
            </a:r>
            <a:endParaRPr lang="zh-CN" altLang="en-US" sz="800" dirty="0" smtClean="0"/>
          </a:p>
          <a:p>
            <a:pPr>
              <a:buFont typeface="Wingdings" panose="05000000000000000000" pitchFamily="2" charset="2"/>
              <a:buChar char="l"/>
            </a:pPr>
            <a:r>
              <a:rPr lang="zh-CN" altLang="en-US" sz="800" dirty="0" smtClean="0"/>
              <a:t>常用零配件及易损件清单</a:t>
            </a:r>
            <a:endParaRPr lang="zh-CN" altLang="en-US" sz="800" dirty="0" smtClean="0"/>
          </a:p>
          <a:p>
            <a:r>
              <a:rPr lang="zh-CN" altLang="en-US" sz="800" dirty="0" smtClean="0"/>
              <a:t>对于设备长度或构造的所有变更等级识辨</a:t>
            </a:r>
            <a:endParaRPr lang="zh-CN" altLang="en-US" sz="800" dirty="0" smtClean="0"/>
          </a:p>
          <a:p>
            <a:r>
              <a:rPr lang="zh-CN" altLang="en-US" sz="800" dirty="0" smtClean="0"/>
              <a:t>业主有责任核实在这一节所列出的材料已经收到，并可利用现有指南来培训专职人员使用和维护设备。</a:t>
            </a:r>
            <a:endParaRPr lang="zh-CN" altLang="en-US" sz="800" dirty="0" smtClean="0"/>
          </a:p>
          <a:p>
            <a:r>
              <a:rPr lang="en-US" sz="800" dirty="0" smtClean="0"/>
              <a:t>2</a:t>
            </a:r>
            <a:r>
              <a:rPr lang="zh-CN" altLang="en-US" sz="800" dirty="0" smtClean="0"/>
              <a:t>、当运输卡车靠在平台上时，重要的是在确保卡车与平台表面是相对垂直的且至少紧靠其中的一个防撞胶。</a:t>
            </a:r>
            <a:endParaRPr lang="zh-CN" altLang="en-US" sz="800" dirty="0" smtClean="0"/>
          </a:p>
          <a:p>
            <a:r>
              <a:rPr lang="en-US" sz="800" dirty="0" smtClean="0"/>
              <a:t>3</a:t>
            </a:r>
            <a:r>
              <a:rPr lang="zh-CN" altLang="en-US" sz="800" dirty="0" smtClean="0"/>
              <a:t>、从操作的视野所见或维修人员的角度来说，</a:t>
            </a:r>
            <a:endParaRPr lang="zh-CN" altLang="en-US" sz="800" dirty="0" smtClean="0"/>
          </a:p>
          <a:p>
            <a:r>
              <a:rPr lang="en-US" sz="800" dirty="0" smtClean="0"/>
              <a:t>4</a:t>
            </a:r>
            <a:r>
              <a:rPr lang="zh-CN" altLang="en-US" sz="800" dirty="0" smtClean="0"/>
              <a:t>、制造商推荐的维护周期和检查过程都要遵循有效的交货日期，且必须保有记录下来的过程中的性能。</a:t>
            </a:r>
            <a:endParaRPr lang="zh-CN" altLang="en-US" sz="800" dirty="0" smtClean="0"/>
          </a:p>
          <a:p>
            <a:r>
              <a:rPr lang="en-US" sz="800" dirty="0" smtClean="0"/>
              <a:t>5</a:t>
            </a:r>
            <a:r>
              <a:rPr lang="zh-CN" altLang="en-US" sz="800" dirty="0" smtClean="0"/>
              <a:t>、任何一件机械设备、平台设备都需要常规的维护，润滑和调整，您所在区域的</a:t>
            </a:r>
            <a:r>
              <a:rPr lang="zh-CN" altLang="en-US" sz="800" dirty="0"/>
              <a:t>销售</a:t>
            </a:r>
            <a:r>
              <a:rPr lang="zh-CN" altLang="en-US" sz="800" dirty="0" smtClean="0"/>
              <a:t>代表将有计划地为您提供服务，维护过程。在维修过程中，您所在区域的</a:t>
            </a:r>
            <a:r>
              <a:rPr lang="zh-CN" altLang="en-US" sz="800" dirty="0"/>
              <a:t>销售</a:t>
            </a:r>
            <a:r>
              <a:rPr lang="zh-CN" altLang="en-US" sz="800" dirty="0" smtClean="0"/>
              <a:t>代表将为您提供包括常规维护，润滑和调整在内的一系列服务。</a:t>
            </a:r>
            <a:endParaRPr lang="zh-CN" altLang="en-US" sz="800" dirty="0" smtClean="0"/>
          </a:p>
          <a:p>
            <a:r>
              <a:rPr lang="en-US" sz="800" dirty="0" smtClean="0"/>
              <a:t>6</a:t>
            </a:r>
            <a:r>
              <a:rPr lang="zh-CN" altLang="en-US" sz="800" dirty="0" smtClean="0"/>
              <a:t>、如果平台在结构上出现损坏，则在维修过程中我们将予以摘除，再由制造商的授权代表予以修理。</a:t>
            </a:r>
            <a:endParaRPr lang="zh-CN" altLang="en-US" sz="800" dirty="0" smtClean="0"/>
          </a:p>
          <a:p>
            <a:r>
              <a:rPr lang="en-US" sz="800" dirty="0" smtClean="0"/>
              <a:t>7</a:t>
            </a:r>
            <a:r>
              <a:rPr lang="zh-CN" altLang="en-US" sz="800" dirty="0" smtClean="0"/>
              <a:t>、在业主要求的情况下制造商可替换铭牌，警示指示牌和操作</a:t>
            </a:r>
            <a:r>
              <a:rPr lang="en-US" sz="800" dirty="0" smtClean="0"/>
              <a:t>/</a:t>
            </a:r>
            <a:r>
              <a:rPr lang="zh-CN" altLang="en-US" sz="800" dirty="0" smtClean="0"/>
              <a:t>维修手册，业主必须清楚所有铭牌，警示标记或图示在适当的位置清楚明了，并用为使用者提供适合的操作</a:t>
            </a:r>
            <a:r>
              <a:rPr lang="en-US" sz="800" dirty="0" smtClean="0"/>
              <a:t>/</a:t>
            </a:r>
            <a:r>
              <a:rPr lang="zh-CN" altLang="en-US" sz="800" dirty="0" smtClean="0"/>
              <a:t>维护手册。</a:t>
            </a:r>
            <a:endParaRPr lang="zh-CN" altLang="en-US" sz="800" dirty="0" smtClean="0"/>
          </a:p>
          <a:p>
            <a:r>
              <a:rPr lang="en-US" sz="800" dirty="0" smtClean="0"/>
              <a:t>8</a:t>
            </a:r>
            <a:r>
              <a:rPr lang="zh-CN" altLang="en-US" sz="800" dirty="0" smtClean="0"/>
              <a:t>、只有在原始制造商书面统一的情况下方可修改或变更平台设备，这些变更必须在平台的特定环境下满足所有的原始制造商的安全建议。</a:t>
            </a:r>
            <a:endParaRPr lang="zh-CN" altLang="en-US" sz="800" dirty="0" smtClean="0"/>
          </a:p>
          <a:p>
            <a:r>
              <a:rPr lang="en-US" sz="800" dirty="0" smtClean="0"/>
              <a:t>9</a:t>
            </a:r>
            <a:r>
              <a:rPr lang="zh-CN" altLang="en-US" sz="800" dirty="0" smtClean="0"/>
              <a:t>、当工业车辆行驶在或下运输车辆上，进行装卸操作时，必须保证此时运输车辆已经采取了必要的限动装置。</a:t>
            </a:r>
            <a:endParaRPr lang="zh-CN" altLang="en-US" sz="800" dirty="0" smtClean="0"/>
          </a:p>
          <a:p>
            <a:r>
              <a:rPr lang="en-US" sz="800" dirty="0" smtClean="0"/>
              <a:t>10</a:t>
            </a:r>
            <a:r>
              <a:rPr lang="zh-CN" altLang="en-US" sz="800" dirty="0" smtClean="0"/>
              <a:t>、在选择平台设备时，重要是不仅要考虑现在的需求也要考虑到将来的计划或不利的环境。</a:t>
            </a:r>
            <a:endParaRPr lang="zh-CN" altLang="en-US" sz="800" dirty="0" smtClean="0"/>
          </a:p>
          <a:p>
            <a:endParaRPr lang="zh-CN" altLang="en-US" sz="800" dirty="0"/>
          </a:p>
        </p:txBody>
      </p:sp>
      <p:sp>
        <p:nvSpPr>
          <p:cNvPr id="6" name="矩形 5"/>
          <p:cNvSpPr/>
          <p:nvPr/>
        </p:nvSpPr>
        <p:spPr>
          <a:xfrm>
            <a:off x="285720" y="4500570"/>
            <a:ext cx="3786214" cy="307777"/>
          </a:xfrm>
          <a:prstGeom prst="rect">
            <a:avLst/>
          </a:prstGeom>
        </p:spPr>
        <p:style>
          <a:lnRef idx="1">
            <a:schemeClr val="dk1"/>
          </a:lnRef>
          <a:fillRef idx="2">
            <a:schemeClr val="dk1"/>
          </a:fillRef>
          <a:effectRef idx="1">
            <a:schemeClr val="dk1"/>
          </a:effectRef>
          <a:fontRef idx="minor">
            <a:schemeClr val="dk1"/>
          </a:fontRef>
        </p:style>
        <p:txBody>
          <a:bodyPr wrap="square" lIns="91440" tIns="45720" rIns="91440" bIns="45720">
            <a:spAutoFit/>
          </a:bodyPr>
          <a:lstStyle/>
          <a:p>
            <a:r>
              <a:rPr lang="zh-CN" altLang="en-US" sz="1400" b="1" dirty="0" smtClean="0">
                <a:ln w="1905"/>
                <a:solidFill>
                  <a:srgbClr val="FF0000"/>
                </a:solidFill>
                <a:effectLst>
                  <a:innerShdw blurRad="69850" dist="43180" dir="5400000">
                    <a:srgbClr val="000000">
                      <a:alpha val="65000"/>
                    </a:srgbClr>
                  </a:innerShdw>
                </a:effectLst>
              </a:rPr>
              <a:t>操作指南</a:t>
            </a:r>
            <a:endParaRPr lang="zh-CN" altLang="en-US" sz="1400" b="1" cap="none" spc="0" dirty="0">
              <a:ln w="1905"/>
              <a:solidFill>
                <a:srgbClr val="FF0000"/>
              </a:solidFill>
              <a:effectLst>
                <a:innerShdw blurRad="69850" dist="43180" dir="5400000">
                  <a:srgbClr val="000000">
                    <a:alpha val="65000"/>
                  </a:srgbClr>
                </a:innerShdw>
              </a:effectLst>
            </a:endParaRPr>
          </a:p>
        </p:txBody>
      </p:sp>
      <p:sp>
        <p:nvSpPr>
          <p:cNvPr id="8" name="矩形 7"/>
          <p:cNvSpPr/>
          <p:nvPr/>
        </p:nvSpPr>
        <p:spPr>
          <a:xfrm>
            <a:off x="285720" y="4857760"/>
            <a:ext cx="4572000" cy="230832"/>
          </a:xfrm>
          <a:prstGeom prst="rect">
            <a:avLst/>
          </a:prstGeom>
        </p:spPr>
        <p:txBody>
          <a:bodyPr wrap="square">
            <a:spAutoFit/>
          </a:bodyPr>
          <a:lstStyle/>
          <a:p>
            <a:r>
              <a:rPr lang="zh-CN" altLang="en-US" sz="900" dirty="0" smtClean="0"/>
              <a:t>注意：在开车</a:t>
            </a:r>
            <a:r>
              <a:rPr lang="en-US" sz="900" dirty="0" smtClean="0"/>
              <a:t>/</a:t>
            </a:r>
            <a:r>
              <a:rPr lang="zh-CN" altLang="en-US" sz="900" dirty="0" smtClean="0"/>
              <a:t>拖车上装卸货时必须确保舌板已经完全搭到了车辆上。</a:t>
            </a:r>
            <a:endParaRPr lang="zh-CN" altLang="en-US" sz="900" dirty="0"/>
          </a:p>
        </p:txBody>
      </p:sp>
      <p:pic>
        <p:nvPicPr>
          <p:cNvPr id="2050" name="Picture 2"/>
          <p:cNvPicPr>
            <a:picLocks noChangeAspect="1" noChangeArrowheads="1"/>
          </p:cNvPicPr>
          <p:nvPr/>
        </p:nvPicPr>
        <p:blipFill>
          <a:blip r:embed="rId1"/>
          <a:srcRect/>
          <a:stretch>
            <a:fillRect/>
          </a:stretch>
        </p:blipFill>
        <p:spPr bwMode="auto">
          <a:xfrm>
            <a:off x="500034" y="5786454"/>
            <a:ext cx="3419475" cy="752475"/>
          </a:xfrm>
          <a:prstGeom prst="rect">
            <a:avLst/>
          </a:prstGeom>
          <a:noFill/>
          <a:ln w="9525">
            <a:noFill/>
            <a:miter lim="800000"/>
            <a:headEnd/>
            <a:tailEnd/>
          </a:ln>
          <a:effectLst/>
        </p:spPr>
      </p:pic>
      <p:sp>
        <p:nvSpPr>
          <p:cNvPr id="10" name="矩形 9"/>
          <p:cNvSpPr/>
          <p:nvPr/>
        </p:nvSpPr>
        <p:spPr>
          <a:xfrm>
            <a:off x="285720" y="5072074"/>
            <a:ext cx="2143108" cy="507831"/>
          </a:xfrm>
          <a:prstGeom prst="rect">
            <a:avLst/>
          </a:prstGeom>
        </p:spPr>
        <p:txBody>
          <a:bodyPr wrap="square">
            <a:spAutoFit/>
          </a:bodyPr>
          <a:lstStyle/>
          <a:p>
            <a:r>
              <a:rPr lang="en-US" sz="900" dirty="0" smtClean="0"/>
              <a:t>1. </a:t>
            </a:r>
            <a:r>
              <a:rPr lang="zh-CN" altLang="en-US" sz="900" dirty="0" smtClean="0"/>
              <a:t>装卸平台：</a:t>
            </a:r>
            <a:endParaRPr lang="zh-CN" altLang="en-US" sz="900" dirty="0" smtClean="0"/>
          </a:p>
          <a:p>
            <a:r>
              <a:rPr lang="zh-CN" altLang="en-US" sz="900" dirty="0" smtClean="0"/>
              <a:t>在按下并按住“上升”按钮，直到平台完全升起和舌板完全打开（参见图示</a:t>
            </a:r>
            <a:r>
              <a:rPr lang="en-US" sz="900" dirty="0" smtClean="0"/>
              <a:t>3</a:t>
            </a:r>
            <a:r>
              <a:rPr lang="zh-CN" altLang="en-US" sz="900" dirty="0" smtClean="0"/>
              <a:t>）</a:t>
            </a:r>
            <a:endParaRPr lang="zh-CN" altLang="en-US" sz="900" dirty="0"/>
          </a:p>
        </p:txBody>
      </p:sp>
      <p:sp>
        <p:nvSpPr>
          <p:cNvPr id="12" name="TextBox 11"/>
          <p:cNvSpPr txBox="1"/>
          <p:nvPr/>
        </p:nvSpPr>
        <p:spPr>
          <a:xfrm>
            <a:off x="2357422" y="5000636"/>
            <a:ext cx="1857388" cy="646331"/>
          </a:xfrm>
          <a:prstGeom prst="rect">
            <a:avLst/>
          </a:prstGeom>
          <a:noFill/>
        </p:spPr>
        <p:txBody>
          <a:bodyPr wrap="square" rtlCol="0">
            <a:spAutoFit/>
          </a:bodyPr>
          <a:lstStyle/>
          <a:p>
            <a:r>
              <a:rPr lang="en-US" sz="900" dirty="0" smtClean="0"/>
              <a:t>2. </a:t>
            </a:r>
            <a:r>
              <a:rPr lang="zh-CN" altLang="en-US" sz="900" dirty="0" smtClean="0"/>
              <a:t>装卸平台：</a:t>
            </a:r>
            <a:endParaRPr lang="zh-CN" altLang="en-US" sz="900" dirty="0" smtClean="0"/>
          </a:p>
          <a:p>
            <a:r>
              <a:rPr lang="zh-CN" altLang="en-US" sz="900" dirty="0" smtClean="0"/>
              <a:t>舌板完全打开后，松开“上升”按钮，平台会自动回落到装卸货车上。</a:t>
            </a:r>
            <a:endParaRPr lang="zh-CN" altLang="en-US" sz="900" dirty="0"/>
          </a:p>
        </p:txBody>
      </p:sp>
      <p:sp>
        <p:nvSpPr>
          <p:cNvPr id="13" name="TextBox 12"/>
          <p:cNvSpPr txBox="1"/>
          <p:nvPr/>
        </p:nvSpPr>
        <p:spPr>
          <a:xfrm>
            <a:off x="1928794" y="6488668"/>
            <a:ext cx="301686" cy="369332"/>
          </a:xfrm>
          <a:prstGeom prst="rect">
            <a:avLst/>
          </a:prstGeom>
          <a:noFill/>
        </p:spPr>
        <p:txBody>
          <a:bodyPr wrap="none" rtlCol="0">
            <a:spAutoFit/>
          </a:bodyPr>
          <a:lstStyle/>
          <a:p>
            <a:r>
              <a:rPr lang="en-US" altLang="zh-CN" dirty="0" smtClean="0"/>
              <a:t>4</a:t>
            </a:r>
            <a:endParaRPr lang="zh-CN" altLang="en-US" dirty="0"/>
          </a:p>
        </p:txBody>
      </p:sp>
      <p:sp>
        <p:nvSpPr>
          <p:cNvPr id="14" name="TextBox 13"/>
          <p:cNvSpPr txBox="1"/>
          <p:nvPr/>
        </p:nvSpPr>
        <p:spPr>
          <a:xfrm>
            <a:off x="214282" y="142852"/>
            <a:ext cx="1714512" cy="246221"/>
          </a:xfrm>
          <a:prstGeom prst="rect">
            <a:avLst/>
          </a:prstGeom>
          <a:noFill/>
        </p:spPr>
        <p:txBody>
          <a:bodyPr wrap="square" rtlCol="0">
            <a:spAutoFit/>
          </a:bodyPr>
          <a:lstStyle/>
          <a:p>
            <a:r>
              <a:rPr lang="zh-CN" altLang="en-US" sz="1000" dirty="0"/>
              <a:t>装卸</a:t>
            </a:r>
            <a:r>
              <a:rPr lang="zh-CN" altLang="en-US" sz="1000" dirty="0" smtClean="0"/>
              <a:t>平台 用户手册</a:t>
            </a:r>
            <a:endParaRPr lang="zh-CN" altLang="en-US" sz="1000" dirty="0"/>
          </a:p>
        </p:txBody>
      </p:sp>
      <p:sp>
        <p:nvSpPr>
          <p:cNvPr id="15" name="TextBox 14"/>
          <p:cNvSpPr txBox="1"/>
          <p:nvPr/>
        </p:nvSpPr>
        <p:spPr>
          <a:xfrm>
            <a:off x="7215206" y="214290"/>
            <a:ext cx="1714512" cy="246221"/>
          </a:xfrm>
          <a:prstGeom prst="rect">
            <a:avLst/>
          </a:prstGeom>
          <a:noFill/>
        </p:spPr>
        <p:txBody>
          <a:bodyPr wrap="square" rtlCol="0">
            <a:spAutoFit/>
          </a:bodyPr>
          <a:lstStyle/>
          <a:p>
            <a:r>
              <a:rPr lang="zh-CN" altLang="en-US" sz="1000" dirty="0"/>
              <a:t>装卸</a:t>
            </a:r>
            <a:r>
              <a:rPr lang="zh-CN" altLang="en-US" sz="1000" dirty="0" smtClean="0"/>
              <a:t>平台 用户手册</a:t>
            </a:r>
            <a:endParaRPr lang="zh-CN" altLang="en-US" sz="1000" dirty="0"/>
          </a:p>
        </p:txBody>
      </p:sp>
      <p:sp>
        <p:nvSpPr>
          <p:cNvPr id="16" name="TextBox 15"/>
          <p:cNvSpPr txBox="1"/>
          <p:nvPr/>
        </p:nvSpPr>
        <p:spPr>
          <a:xfrm>
            <a:off x="4786282" y="500042"/>
            <a:ext cx="4357718" cy="338554"/>
          </a:xfrm>
          <a:prstGeom prst="rect">
            <a:avLst/>
          </a:prstGeom>
          <a:noFill/>
        </p:spPr>
        <p:txBody>
          <a:bodyPr wrap="square" rtlCol="0">
            <a:spAutoFit/>
          </a:bodyPr>
          <a:lstStyle/>
          <a:p>
            <a:r>
              <a:rPr lang="en-US" sz="800" dirty="0" smtClean="0"/>
              <a:t>3.</a:t>
            </a:r>
            <a:r>
              <a:rPr lang="zh-CN" altLang="en-US" sz="800" dirty="0" smtClean="0"/>
              <a:t>当卡车驶离后，平台会落至最低点然后自动复位至存储位置，参见存储平台。</a:t>
            </a:r>
            <a:endParaRPr lang="zh-CN" altLang="en-US" sz="800" dirty="0" smtClean="0"/>
          </a:p>
          <a:p>
            <a:endParaRPr lang="zh-CN" altLang="en-US" sz="800" dirty="0"/>
          </a:p>
        </p:txBody>
      </p:sp>
      <p:pic>
        <p:nvPicPr>
          <p:cNvPr id="2051" name="Picture 3"/>
          <p:cNvPicPr>
            <a:picLocks noChangeAspect="1" noChangeArrowheads="1"/>
          </p:cNvPicPr>
          <p:nvPr/>
        </p:nvPicPr>
        <p:blipFill>
          <a:blip r:embed="rId2"/>
          <a:srcRect/>
          <a:stretch>
            <a:fillRect/>
          </a:stretch>
        </p:blipFill>
        <p:spPr bwMode="auto">
          <a:xfrm>
            <a:off x="7286644" y="785794"/>
            <a:ext cx="1666875" cy="847725"/>
          </a:xfrm>
          <a:prstGeom prst="rect">
            <a:avLst/>
          </a:prstGeom>
          <a:noFill/>
          <a:ln w="9525">
            <a:noFill/>
            <a:miter lim="800000"/>
            <a:headEnd/>
            <a:tailEnd/>
          </a:ln>
          <a:effectLst/>
        </p:spPr>
      </p:pic>
      <p:pic>
        <p:nvPicPr>
          <p:cNvPr id="2052" name="Picture 4"/>
          <p:cNvPicPr>
            <a:picLocks noChangeAspect="1" noChangeArrowheads="1"/>
          </p:cNvPicPr>
          <p:nvPr/>
        </p:nvPicPr>
        <p:blipFill>
          <a:blip r:embed="rId3"/>
          <a:srcRect/>
          <a:stretch>
            <a:fillRect/>
          </a:stretch>
        </p:blipFill>
        <p:spPr bwMode="auto">
          <a:xfrm>
            <a:off x="7215206" y="2071678"/>
            <a:ext cx="1552575" cy="647700"/>
          </a:xfrm>
          <a:prstGeom prst="rect">
            <a:avLst/>
          </a:prstGeom>
          <a:noFill/>
          <a:ln w="9525">
            <a:noFill/>
            <a:miter lim="800000"/>
            <a:headEnd/>
            <a:tailEnd/>
          </a:ln>
          <a:effectLst/>
        </p:spPr>
      </p:pic>
      <p:pic>
        <p:nvPicPr>
          <p:cNvPr id="2053" name="Picture 5"/>
          <p:cNvPicPr>
            <a:picLocks noChangeAspect="1" noChangeArrowheads="1"/>
          </p:cNvPicPr>
          <p:nvPr/>
        </p:nvPicPr>
        <p:blipFill>
          <a:blip r:embed="rId4"/>
          <a:srcRect/>
          <a:stretch>
            <a:fillRect/>
          </a:stretch>
        </p:blipFill>
        <p:spPr bwMode="auto">
          <a:xfrm>
            <a:off x="7215206" y="3071810"/>
            <a:ext cx="1609725" cy="685800"/>
          </a:xfrm>
          <a:prstGeom prst="rect">
            <a:avLst/>
          </a:prstGeom>
          <a:noFill/>
          <a:ln w="9525">
            <a:noFill/>
            <a:miter lim="800000"/>
            <a:headEnd/>
            <a:tailEnd/>
          </a:ln>
          <a:effectLst/>
        </p:spPr>
      </p:pic>
      <p:pic>
        <p:nvPicPr>
          <p:cNvPr id="2054" name="Picture 6"/>
          <p:cNvPicPr>
            <a:picLocks noChangeAspect="1" noChangeArrowheads="1"/>
          </p:cNvPicPr>
          <p:nvPr/>
        </p:nvPicPr>
        <p:blipFill>
          <a:blip r:embed="rId5"/>
          <a:srcRect/>
          <a:stretch>
            <a:fillRect/>
          </a:stretch>
        </p:blipFill>
        <p:spPr bwMode="auto">
          <a:xfrm>
            <a:off x="7143768" y="4214818"/>
            <a:ext cx="1743075" cy="742950"/>
          </a:xfrm>
          <a:prstGeom prst="rect">
            <a:avLst/>
          </a:prstGeom>
          <a:noFill/>
          <a:ln w="9525">
            <a:noFill/>
            <a:miter lim="800000"/>
            <a:headEnd/>
            <a:tailEnd/>
          </a:ln>
          <a:effectLst/>
        </p:spPr>
      </p:pic>
      <p:sp>
        <p:nvSpPr>
          <p:cNvPr id="21" name="矩形 20"/>
          <p:cNvSpPr/>
          <p:nvPr/>
        </p:nvSpPr>
        <p:spPr>
          <a:xfrm>
            <a:off x="4857752" y="642918"/>
            <a:ext cx="2428892" cy="1508105"/>
          </a:xfrm>
          <a:prstGeom prst="rect">
            <a:avLst/>
          </a:prstGeom>
        </p:spPr>
        <p:txBody>
          <a:bodyPr wrap="square">
            <a:spAutoFit/>
          </a:bodyPr>
          <a:lstStyle/>
          <a:p>
            <a:r>
              <a:rPr lang="zh-CN" altLang="en-US" sz="1100" b="1" dirty="0" smtClean="0"/>
              <a:t>低于平台面的装卸操作</a:t>
            </a:r>
            <a:endParaRPr lang="zh-CN" altLang="en-US" sz="1100" b="1" dirty="0" smtClean="0"/>
          </a:p>
          <a:p>
            <a:r>
              <a:rPr lang="en-US" sz="900" spc="-140" dirty="0" smtClean="0"/>
              <a:t>1</a:t>
            </a:r>
            <a:r>
              <a:rPr lang="en-US" sz="800" spc="-140" dirty="0" smtClean="0"/>
              <a:t>. </a:t>
            </a:r>
            <a:r>
              <a:rPr lang="zh-CN" altLang="en-US" sz="800" dirty="0" smtClean="0"/>
              <a:t>装卸平台（配备了安全支撑腿）：</a:t>
            </a:r>
            <a:endParaRPr lang="zh-CN" altLang="en-US" sz="800" dirty="0" smtClean="0"/>
          </a:p>
          <a:p>
            <a:r>
              <a:rPr lang="zh-CN" altLang="en-US" sz="800" dirty="0" smtClean="0"/>
              <a:t>按下并按住“上升”按钮，直到平台完全升起且舌板已经完全打开，参见图示</a:t>
            </a:r>
            <a:r>
              <a:rPr lang="en-US" sz="800" dirty="0" smtClean="0"/>
              <a:t>4</a:t>
            </a:r>
            <a:endParaRPr lang="zh-CN" altLang="en-US" sz="800" dirty="0" smtClean="0"/>
          </a:p>
          <a:p>
            <a:r>
              <a:rPr lang="en-US" sz="800" dirty="0" smtClean="0"/>
              <a:t>2. </a:t>
            </a:r>
            <a:r>
              <a:rPr lang="zh-CN" altLang="en-US" sz="800" dirty="0" smtClean="0"/>
              <a:t>装卸平台（配备了安全支撑腿）</a:t>
            </a:r>
            <a:endParaRPr lang="zh-CN" altLang="en-US" sz="800" dirty="0" smtClean="0"/>
          </a:p>
          <a:p>
            <a:r>
              <a:rPr lang="zh-CN" altLang="en-US" sz="800" dirty="0" smtClean="0"/>
              <a:t>当舌板完全打开后，松开“上升”按钮，拉出并保持安全支撑腿链条连同一起自动回落到装卸货车上（参见图示</a:t>
            </a:r>
            <a:r>
              <a:rPr lang="en-US" sz="800" dirty="0" smtClean="0"/>
              <a:t>5</a:t>
            </a:r>
            <a:r>
              <a:rPr lang="zh-CN" altLang="en-US" sz="800" dirty="0" smtClean="0"/>
              <a:t>）</a:t>
            </a:r>
            <a:endParaRPr lang="zh-CN" altLang="en-US" sz="800" dirty="0" smtClean="0"/>
          </a:p>
          <a:p>
            <a:r>
              <a:rPr lang="en-US" sz="800" dirty="0" smtClean="0"/>
              <a:t>3. </a:t>
            </a:r>
            <a:r>
              <a:rPr lang="zh-CN" altLang="en-US" sz="800" dirty="0" smtClean="0"/>
              <a:t>装卸平台（配备了安全支撑腿）</a:t>
            </a:r>
            <a:endParaRPr lang="zh-CN" altLang="en-US" sz="800" dirty="0" smtClean="0"/>
          </a:p>
          <a:p>
            <a:r>
              <a:rPr lang="zh-CN" altLang="en-US" sz="800" dirty="0" smtClean="0"/>
              <a:t>当装卸完成后，继续正常操作或将平台回复到存储位置（参见存储平台）</a:t>
            </a:r>
            <a:endParaRPr lang="zh-CN" altLang="en-US" sz="800" dirty="0"/>
          </a:p>
        </p:txBody>
      </p:sp>
      <p:sp>
        <p:nvSpPr>
          <p:cNvPr id="22" name="矩形 21"/>
          <p:cNvSpPr/>
          <p:nvPr/>
        </p:nvSpPr>
        <p:spPr>
          <a:xfrm>
            <a:off x="4929190" y="2143116"/>
            <a:ext cx="2143140" cy="630942"/>
          </a:xfrm>
          <a:prstGeom prst="rect">
            <a:avLst/>
          </a:prstGeom>
        </p:spPr>
        <p:txBody>
          <a:bodyPr wrap="square">
            <a:spAutoFit/>
          </a:bodyPr>
          <a:lstStyle/>
          <a:p>
            <a:r>
              <a:rPr lang="zh-CN" altLang="en-US" sz="1100" b="1" dirty="0" smtClean="0"/>
              <a:t>低于平台面的装卸操作</a:t>
            </a:r>
            <a:endParaRPr lang="zh-CN" altLang="en-US" sz="1100" b="1" dirty="0" smtClean="0"/>
          </a:p>
          <a:p>
            <a:r>
              <a:rPr lang="en-US" sz="800" dirty="0" smtClean="0"/>
              <a:t>1. </a:t>
            </a:r>
            <a:r>
              <a:rPr lang="zh-CN" altLang="en-US" sz="800" dirty="0" smtClean="0"/>
              <a:t>装卸平台：</a:t>
            </a:r>
            <a:endParaRPr lang="zh-CN" altLang="en-US" sz="800" dirty="0" smtClean="0"/>
          </a:p>
          <a:p>
            <a:r>
              <a:rPr lang="zh-CN" altLang="en-US" sz="800" dirty="0" smtClean="0"/>
              <a:t>按下并按住“上升”按钮，直到平台完全升起和舌板完全打开，参见图示</a:t>
            </a:r>
            <a:r>
              <a:rPr lang="en-US" sz="800" dirty="0" smtClean="0"/>
              <a:t>6</a:t>
            </a:r>
            <a:endParaRPr lang="zh-CN" altLang="en-US" sz="800" dirty="0"/>
          </a:p>
        </p:txBody>
      </p:sp>
      <p:sp>
        <p:nvSpPr>
          <p:cNvPr id="23" name="矩形 22"/>
          <p:cNvSpPr/>
          <p:nvPr/>
        </p:nvSpPr>
        <p:spPr>
          <a:xfrm>
            <a:off x="4929190" y="2714620"/>
            <a:ext cx="3929090" cy="477054"/>
          </a:xfrm>
          <a:prstGeom prst="rect">
            <a:avLst/>
          </a:prstGeom>
        </p:spPr>
        <p:txBody>
          <a:bodyPr wrap="square">
            <a:spAutoFit/>
          </a:bodyPr>
          <a:lstStyle/>
          <a:p>
            <a:r>
              <a:rPr lang="en-US" sz="900" dirty="0" smtClean="0"/>
              <a:t>2</a:t>
            </a:r>
            <a:r>
              <a:rPr lang="en-US" sz="800" dirty="0" smtClean="0"/>
              <a:t>. </a:t>
            </a:r>
            <a:r>
              <a:rPr lang="zh-CN" altLang="en-US" sz="800" dirty="0" smtClean="0"/>
              <a:t>装卸平台：</a:t>
            </a:r>
            <a:endParaRPr lang="zh-CN" altLang="en-US" sz="800" dirty="0" smtClean="0"/>
          </a:p>
          <a:p>
            <a:r>
              <a:rPr lang="zh-CN" altLang="en-US" sz="800" dirty="0" smtClean="0"/>
              <a:t>当舌板伸出</a:t>
            </a:r>
            <a:r>
              <a:rPr lang="en-US" sz="800" dirty="0" smtClean="0"/>
              <a:t>2</a:t>
            </a:r>
            <a:r>
              <a:rPr lang="zh-CN" altLang="en-US" sz="800" dirty="0" smtClean="0"/>
              <a:t>英寸时，松开“上升”按钮，平台会自动下落至最低点，同时舌板会停留在平台表面和卡车</a:t>
            </a:r>
            <a:r>
              <a:rPr lang="en-US" sz="800" dirty="0" smtClean="0"/>
              <a:t>/</a:t>
            </a:r>
            <a:r>
              <a:rPr lang="zh-CN" altLang="en-US" sz="800" dirty="0" smtClean="0"/>
              <a:t>拖车尾部之间，参见图示</a:t>
            </a:r>
            <a:r>
              <a:rPr lang="en-US" sz="800" dirty="0" smtClean="0"/>
              <a:t>7</a:t>
            </a:r>
            <a:endParaRPr lang="zh-CN" altLang="en-US" sz="800" dirty="0"/>
          </a:p>
        </p:txBody>
      </p:sp>
      <p:sp>
        <p:nvSpPr>
          <p:cNvPr id="24" name="矩形 23"/>
          <p:cNvSpPr/>
          <p:nvPr/>
        </p:nvSpPr>
        <p:spPr>
          <a:xfrm>
            <a:off x="5000628" y="3143248"/>
            <a:ext cx="2214578" cy="954107"/>
          </a:xfrm>
          <a:prstGeom prst="rect">
            <a:avLst/>
          </a:prstGeom>
        </p:spPr>
        <p:txBody>
          <a:bodyPr wrap="square">
            <a:spAutoFit/>
          </a:bodyPr>
          <a:lstStyle/>
          <a:p>
            <a:pPr>
              <a:buFont typeface="Wingdings" panose="05000000000000000000" pitchFamily="2" charset="2"/>
              <a:buChar char="l"/>
            </a:pPr>
            <a:r>
              <a:rPr lang="zh-CN" altLang="en-US" sz="800" dirty="0" smtClean="0"/>
              <a:t>如果配备了，则拉出并拉住安全支撑腿松开链条回落到装卸平台上。（参见图示</a:t>
            </a:r>
            <a:r>
              <a:rPr lang="en-US" sz="800" dirty="0" smtClean="0"/>
              <a:t>6)</a:t>
            </a:r>
            <a:endParaRPr lang="zh-CN" altLang="en-US" sz="800" dirty="0" smtClean="0"/>
          </a:p>
          <a:p>
            <a:pPr>
              <a:buFont typeface="Wingdings" panose="05000000000000000000" pitchFamily="2" charset="2"/>
              <a:buChar char="l"/>
            </a:pPr>
            <a:r>
              <a:rPr lang="zh-CN" altLang="en-US" sz="800" dirty="0" smtClean="0"/>
              <a:t>如果舌板打开过远，则可快速按下并松开“上升”按钮舌板就可轻微复位。</a:t>
            </a:r>
            <a:endParaRPr lang="zh-CN" altLang="en-US" sz="800" dirty="0" smtClean="0"/>
          </a:p>
          <a:p>
            <a:pPr>
              <a:buFont typeface="Wingdings" panose="05000000000000000000" pitchFamily="2" charset="2"/>
              <a:buChar char="l"/>
            </a:pPr>
            <a:r>
              <a:rPr lang="zh-CN" altLang="en-US" sz="800" dirty="0" smtClean="0"/>
              <a:t>如果舌板打开得没有足够远且碰撞舌板支撑物的话，就可以重复这一步骤来使舌板打开足够距离。</a:t>
            </a:r>
            <a:endParaRPr lang="zh-CN" altLang="en-US" sz="800" dirty="0"/>
          </a:p>
        </p:txBody>
      </p:sp>
      <p:sp>
        <p:nvSpPr>
          <p:cNvPr id="25" name="矩形 24"/>
          <p:cNvSpPr/>
          <p:nvPr/>
        </p:nvSpPr>
        <p:spPr>
          <a:xfrm>
            <a:off x="4929190" y="4143380"/>
            <a:ext cx="2286016" cy="575927"/>
          </a:xfrm>
          <a:prstGeom prst="rect">
            <a:avLst/>
          </a:prstGeom>
        </p:spPr>
        <p:txBody>
          <a:bodyPr wrap="square">
            <a:spAutoFit/>
          </a:bodyPr>
          <a:lstStyle/>
          <a:p>
            <a:pPr>
              <a:lnSpc>
                <a:spcPts val="1300"/>
              </a:lnSpc>
            </a:pPr>
            <a:r>
              <a:rPr lang="en-US" sz="800" dirty="0" smtClean="0"/>
              <a:t>3. </a:t>
            </a:r>
            <a:r>
              <a:rPr lang="zh-CN" altLang="en-US" sz="800" dirty="0" smtClean="0"/>
              <a:t>装卸平台</a:t>
            </a:r>
            <a:endParaRPr lang="zh-CN" altLang="en-US" sz="800" dirty="0" smtClean="0"/>
          </a:p>
          <a:p>
            <a:pPr>
              <a:lnSpc>
                <a:spcPts val="1300"/>
              </a:lnSpc>
            </a:pPr>
            <a:r>
              <a:rPr lang="zh-CN" altLang="en-US" sz="800" dirty="0" smtClean="0"/>
              <a:t>当卡车</a:t>
            </a:r>
            <a:r>
              <a:rPr lang="en-US" sz="800" dirty="0" smtClean="0"/>
              <a:t>/</a:t>
            </a:r>
            <a:r>
              <a:rPr lang="zh-CN" altLang="en-US" sz="800" dirty="0" smtClean="0"/>
              <a:t>拖车驶离后，平台会落至最低点后自动复位至存储位置，参见存储平台。</a:t>
            </a:r>
            <a:endParaRPr lang="zh-CN" altLang="en-US" sz="800" dirty="0"/>
          </a:p>
        </p:txBody>
      </p:sp>
      <p:sp>
        <p:nvSpPr>
          <p:cNvPr id="2056" name="Rectangle 8"/>
          <p:cNvSpPr>
            <a:spLocks noChangeArrowheads="1"/>
          </p:cNvSpPr>
          <p:nvPr/>
        </p:nvSpPr>
        <p:spPr bwMode="auto">
          <a:xfrm>
            <a:off x="4929190" y="4949785"/>
            <a:ext cx="3786214" cy="1477328"/>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sz="800" b="1"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cs typeface="Times New Roman" panose="02020603050405020304" pitchFamily="18" charset="0"/>
              </a:rPr>
              <a:t>存储平台</a:t>
            </a:r>
            <a:endParaRPr kumimoji="0" lang="zh-CN" sz="800" b="1"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a:p>
            <a:pPr marL="0" marR="0" lvl="0" indent="0" algn="l" defTabSz="914400" rtl="0" eaLnBrk="0" fontAlgn="base" latinLnBrk="0" hangingPunct="0">
              <a:lnSpc>
                <a:spcPct val="100000"/>
              </a:lnSpc>
              <a:spcBef>
                <a:spcPct val="0"/>
              </a:spcBef>
              <a:spcAft>
                <a:spcPct val="0"/>
              </a:spcAft>
              <a:buClrTx/>
              <a:buSzTx/>
              <a:buFontTx/>
              <a:buNone/>
            </a:pPr>
            <a:r>
              <a:rPr kumimoji="0" lang="en-US" altLang="zh-CN" sz="800" b="0"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cs typeface="Times New Roman" panose="02020603050405020304" pitchFamily="18" charset="0"/>
              </a:rPr>
              <a:t>1. </a:t>
            </a:r>
            <a:r>
              <a:rPr kumimoji="0" lang="zh-CN" altLang="en-US" sz="800" b="0" i="0" u="none" strike="noStrike" cap="none" normalizeH="0" dirty="0" smtClean="0">
                <a:ln>
                  <a:noFill/>
                </a:ln>
                <a:solidFill>
                  <a:schemeClr val="tx1"/>
                </a:solidFill>
                <a:effectLst/>
                <a:latin typeface="Calibri" panose="020F0502020204030204" pitchFamily="34" charset="0"/>
                <a:ea typeface="宋体" panose="02010600030101010101" pitchFamily="2" charset="-122"/>
                <a:cs typeface="Times New Roman" panose="02020603050405020304" pitchFamily="18" charset="0"/>
              </a:rPr>
              <a:t>装卸平台（没有自动复位装置</a:t>
            </a:r>
            <a:r>
              <a:rPr kumimoji="0" lang="en-US" altLang="zh-CN" sz="800" b="0" i="0" u="none" strike="noStrike" cap="none" normalizeH="0" dirty="0" smtClean="0">
                <a:ln>
                  <a:noFill/>
                </a:ln>
                <a:solidFill>
                  <a:schemeClr val="tx1"/>
                </a:solidFill>
                <a:effectLst/>
                <a:latin typeface="Calibri" panose="020F0502020204030204" pitchFamily="34" charset="0"/>
                <a:ea typeface="宋体" panose="02010600030101010101" pitchFamily="2" charset="-122"/>
                <a:cs typeface="Times New Roman" panose="02020603050405020304" pitchFamily="18" charset="0"/>
              </a:rPr>
              <a:t>(ARTD)):</a:t>
            </a:r>
            <a:endParaRPr kumimoji="0" lang="en-US" altLang="zh-CN" sz="800" b="0" i="0" u="none" strike="noStrike" cap="none" normalizeH="0" dirty="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a:p>
            <a:pPr marL="0" marR="0" lvl="0" indent="0" algn="l" defTabSz="914400" rtl="0" eaLnBrk="0" fontAlgn="base" latinLnBrk="0" hangingPunct="0">
              <a:lnSpc>
                <a:spcPct val="100000"/>
              </a:lnSpc>
              <a:spcBef>
                <a:spcPct val="0"/>
              </a:spcBef>
              <a:spcAft>
                <a:spcPct val="0"/>
              </a:spcAft>
              <a:buClrTx/>
              <a:buSzTx/>
              <a:buFontTx/>
              <a:buNone/>
            </a:pPr>
            <a:r>
              <a:rPr kumimoji="0" lang="zh-CN" altLang="en-US" sz="800" b="0" i="0" u="none" strike="noStrike" cap="none" normalizeH="0" dirty="0" smtClean="0">
                <a:ln>
                  <a:noFill/>
                </a:ln>
                <a:solidFill>
                  <a:schemeClr val="tx1"/>
                </a:solidFill>
                <a:effectLst/>
                <a:latin typeface="Calibri" panose="020F0502020204030204" pitchFamily="34" charset="0"/>
                <a:ea typeface="宋体" panose="02010600030101010101" pitchFamily="2" charset="-122"/>
                <a:cs typeface="Times New Roman" panose="02020603050405020304" pitchFamily="18" charset="0"/>
              </a:rPr>
              <a:t>要使平台复位至存储位置，可采用按下并按住“上升”按钮直到平台大约高于地坑</a:t>
            </a:r>
            <a:r>
              <a:rPr kumimoji="0" lang="en-US" altLang="zh-CN" sz="800" b="0" i="0" u="none" strike="noStrike" cap="none" normalizeH="0" dirty="0" smtClean="0">
                <a:ln>
                  <a:noFill/>
                </a:ln>
                <a:solidFill>
                  <a:schemeClr val="tx1"/>
                </a:solidFill>
                <a:effectLst/>
                <a:latin typeface="Calibri" panose="020F0502020204030204" pitchFamily="34" charset="0"/>
                <a:ea typeface="宋体" panose="02010600030101010101" pitchFamily="2" charset="-122"/>
                <a:cs typeface="Times New Roman" panose="02020603050405020304" pitchFamily="18" charset="0"/>
              </a:rPr>
              <a:t>6</a:t>
            </a:r>
            <a:r>
              <a:rPr kumimoji="0" lang="zh-CN" altLang="en-US" sz="800" b="0" i="0" u="none" strike="noStrike" cap="none" normalizeH="0" dirty="0" smtClean="0">
                <a:ln>
                  <a:noFill/>
                </a:ln>
                <a:solidFill>
                  <a:schemeClr val="tx1"/>
                </a:solidFill>
                <a:effectLst/>
                <a:latin typeface="Calibri" panose="020F0502020204030204" pitchFamily="34" charset="0"/>
                <a:ea typeface="宋体" panose="02010600030101010101" pitchFamily="2" charset="-122"/>
                <a:cs typeface="Times New Roman" panose="02020603050405020304" pitchFamily="18" charset="0"/>
              </a:rPr>
              <a:t>英寸，且舌板成自然垂落状态，然后松开“上升”按钮，平台复位到地坑（参见图示</a:t>
            </a:r>
            <a:r>
              <a:rPr kumimoji="0" lang="en-US" altLang="zh-CN" sz="800" b="0" i="0" u="none" strike="noStrike" cap="none" normalizeH="0" dirty="0" smtClean="0">
                <a:ln>
                  <a:noFill/>
                </a:ln>
                <a:solidFill>
                  <a:schemeClr val="tx1"/>
                </a:solidFill>
                <a:effectLst/>
                <a:latin typeface="Calibri" panose="020F0502020204030204" pitchFamily="34" charset="0"/>
                <a:ea typeface="宋体" panose="02010600030101010101" pitchFamily="2" charset="-122"/>
                <a:cs typeface="Times New Roman" panose="02020603050405020304" pitchFamily="18" charset="0"/>
              </a:rPr>
              <a:t>7</a:t>
            </a:r>
            <a:r>
              <a:rPr kumimoji="0" lang="zh-CN" altLang="en-US" sz="800" b="0" i="0" u="none" strike="noStrike" cap="none" normalizeH="0" dirty="0" smtClean="0">
                <a:ln>
                  <a:noFill/>
                </a:ln>
                <a:solidFill>
                  <a:schemeClr val="tx1"/>
                </a:solidFill>
                <a:effectLst/>
                <a:latin typeface="Calibri" panose="020F0502020204030204" pitchFamily="34" charset="0"/>
                <a:ea typeface="宋体" panose="02010600030101010101" pitchFamily="2" charset="-122"/>
                <a:cs typeface="Times New Roman" panose="02020603050405020304" pitchFamily="18" charset="0"/>
              </a:rPr>
              <a:t>）</a:t>
            </a:r>
            <a:endParaRPr kumimoji="0" lang="zh-CN" altLang="en-US" sz="800" b="0" i="0" u="none" strike="noStrike" cap="none" normalizeH="0" dirty="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a:p>
            <a:pPr marL="0" marR="0" lvl="0" indent="0" algn="l" defTabSz="914400" rtl="0" eaLnBrk="0" fontAlgn="base" latinLnBrk="0" hangingPunct="0">
              <a:lnSpc>
                <a:spcPct val="100000"/>
              </a:lnSpc>
              <a:spcBef>
                <a:spcPct val="0"/>
              </a:spcBef>
              <a:spcAft>
                <a:spcPct val="0"/>
              </a:spcAft>
              <a:buClrTx/>
              <a:buSzTx/>
              <a:buFontTx/>
              <a:buNone/>
            </a:pPr>
            <a:r>
              <a:rPr kumimoji="0" lang="en-US" altLang="zh-CN" sz="800" b="0" i="0" u="none" strike="noStrike" cap="none" normalizeH="0" dirty="0" smtClean="0">
                <a:ln>
                  <a:noFill/>
                </a:ln>
                <a:solidFill>
                  <a:schemeClr val="tx1"/>
                </a:solidFill>
                <a:effectLst/>
                <a:latin typeface="Calibri" panose="020F0502020204030204" pitchFamily="34" charset="0"/>
                <a:ea typeface="宋体" panose="02010600030101010101" pitchFamily="2" charset="-122"/>
                <a:cs typeface="Times New Roman" panose="02020603050405020304" pitchFamily="18" charset="0"/>
              </a:rPr>
              <a:t>2. </a:t>
            </a:r>
            <a:r>
              <a:rPr kumimoji="0" lang="zh-CN" altLang="en-US" sz="800" b="0" i="0" u="none" strike="noStrike" cap="none" normalizeH="0" dirty="0" smtClean="0">
                <a:ln>
                  <a:noFill/>
                </a:ln>
                <a:solidFill>
                  <a:schemeClr val="tx1"/>
                </a:solidFill>
                <a:effectLst/>
                <a:latin typeface="Calibri" panose="020F0502020204030204" pitchFamily="34" charset="0"/>
                <a:ea typeface="宋体" panose="02010600030101010101" pitchFamily="2" charset="-122"/>
                <a:cs typeface="Times New Roman" panose="02020603050405020304" pitchFamily="18" charset="0"/>
              </a:rPr>
              <a:t>装卸平台（配备自动复位装置</a:t>
            </a:r>
            <a:r>
              <a:rPr kumimoji="0" lang="en-US" altLang="zh-CN" sz="800" b="0" i="0" u="none" strike="noStrike" cap="none" normalizeH="0" dirty="0" smtClean="0">
                <a:ln>
                  <a:noFill/>
                </a:ln>
                <a:solidFill>
                  <a:schemeClr val="tx1"/>
                </a:solidFill>
                <a:effectLst/>
                <a:latin typeface="Calibri" panose="020F0502020204030204" pitchFamily="34" charset="0"/>
                <a:ea typeface="宋体" panose="02010600030101010101" pitchFamily="2" charset="-122"/>
                <a:cs typeface="Times New Roman" panose="02020603050405020304" pitchFamily="18" charset="0"/>
              </a:rPr>
              <a:t>(ARTD))</a:t>
            </a:r>
            <a:r>
              <a:rPr kumimoji="0" lang="zh-CN" altLang="en-US" sz="800" b="0" i="0" u="none" strike="noStrike" cap="none" normalizeH="0" dirty="0" smtClean="0">
                <a:ln>
                  <a:noFill/>
                </a:ln>
                <a:solidFill>
                  <a:schemeClr val="tx1"/>
                </a:solidFill>
                <a:effectLst/>
                <a:latin typeface="Calibri" panose="020F0502020204030204" pitchFamily="34" charset="0"/>
                <a:ea typeface="宋体" panose="02010600030101010101" pitchFamily="2" charset="-122"/>
                <a:cs typeface="Times New Roman" panose="02020603050405020304" pitchFamily="18" charset="0"/>
              </a:rPr>
              <a:t>：</a:t>
            </a:r>
            <a:endParaRPr kumimoji="0" lang="zh-CN" altLang="en-US" sz="800" b="0" i="0" u="none" strike="noStrike" cap="none" normalizeH="0" dirty="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a:p>
            <a:pPr marL="0" marR="0" lvl="0" indent="0" algn="l" defTabSz="914400" rtl="0" eaLnBrk="0" fontAlgn="base" latinLnBrk="0" hangingPunct="0">
              <a:lnSpc>
                <a:spcPct val="100000"/>
              </a:lnSpc>
              <a:spcBef>
                <a:spcPct val="0"/>
              </a:spcBef>
              <a:spcAft>
                <a:spcPct val="0"/>
              </a:spcAft>
              <a:buClrTx/>
              <a:buSzTx/>
              <a:buFontTx/>
              <a:buNone/>
            </a:pPr>
            <a:r>
              <a:rPr kumimoji="0" lang="zh-CN" altLang="en-US" sz="800" b="0" i="0" u="none" strike="noStrike" cap="none" normalizeH="0" dirty="0" smtClean="0">
                <a:ln>
                  <a:noFill/>
                </a:ln>
                <a:solidFill>
                  <a:schemeClr val="tx1"/>
                </a:solidFill>
                <a:effectLst/>
                <a:latin typeface="Calibri" panose="020F0502020204030204" pitchFamily="34" charset="0"/>
                <a:ea typeface="宋体" panose="02010600030101010101" pitchFamily="2" charset="-122"/>
                <a:cs typeface="Times New Roman" panose="02020603050405020304" pitchFamily="18" charset="0"/>
              </a:rPr>
              <a:t>要使平台复位至存储位置，可采用按下并按住“上升”按钮直到平台大约高于地坑</a:t>
            </a:r>
            <a:r>
              <a:rPr kumimoji="0" lang="en-US" altLang="zh-CN" sz="800" b="0" i="0" u="none" strike="noStrike" cap="none" normalizeH="0" dirty="0" smtClean="0">
                <a:ln>
                  <a:noFill/>
                </a:ln>
                <a:solidFill>
                  <a:schemeClr val="tx1"/>
                </a:solidFill>
                <a:effectLst/>
                <a:latin typeface="Calibri" panose="020F0502020204030204" pitchFamily="34" charset="0"/>
                <a:ea typeface="宋体" panose="02010600030101010101" pitchFamily="2" charset="-122"/>
                <a:cs typeface="Times New Roman" panose="02020603050405020304" pitchFamily="18" charset="0"/>
              </a:rPr>
              <a:t>6</a:t>
            </a:r>
            <a:r>
              <a:rPr kumimoji="0" lang="zh-CN" altLang="en-US" sz="800" b="0" i="0" u="none" strike="noStrike" cap="none" normalizeH="0" dirty="0" smtClean="0">
                <a:ln>
                  <a:noFill/>
                </a:ln>
                <a:solidFill>
                  <a:schemeClr val="tx1"/>
                </a:solidFill>
                <a:effectLst/>
                <a:latin typeface="Calibri" panose="020F0502020204030204" pitchFamily="34" charset="0"/>
                <a:ea typeface="宋体" panose="02010600030101010101" pitchFamily="2" charset="-122"/>
                <a:cs typeface="Times New Roman" panose="02020603050405020304" pitchFamily="18" charset="0"/>
              </a:rPr>
              <a:t>英寸，且舌板成自然垂落状态，然后松开“上升”按钮，舌板会开始降低，因为舌板朝下垂位置下降的话，</a:t>
            </a:r>
            <a:r>
              <a:rPr kumimoji="0" lang="en-US" altLang="zh-CN" sz="800" b="0" i="0" u="none" strike="noStrike" cap="none" normalizeH="0" dirty="0" smtClean="0">
                <a:ln>
                  <a:noFill/>
                </a:ln>
                <a:solidFill>
                  <a:schemeClr val="tx1"/>
                </a:solidFill>
                <a:effectLst/>
                <a:latin typeface="Calibri" panose="020F0502020204030204" pitchFamily="34" charset="0"/>
                <a:ea typeface="宋体" panose="02010600030101010101" pitchFamily="2" charset="-122"/>
                <a:cs typeface="Times New Roman" panose="02020603050405020304" pitchFamily="18" charset="0"/>
              </a:rPr>
              <a:t>ARDT</a:t>
            </a:r>
            <a:r>
              <a:rPr kumimoji="0" lang="zh-CN" altLang="en-US" sz="800" b="0" i="0" u="none" strike="noStrike" cap="none" normalizeH="0" dirty="0" smtClean="0">
                <a:ln>
                  <a:noFill/>
                </a:ln>
                <a:solidFill>
                  <a:schemeClr val="tx1"/>
                </a:solidFill>
                <a:effectLst/>
                <a:latin typeface="Calibri" panose="020F0502020204030204" pitchFamily="34" charset="0"/>
                <a:ea typeface="宋体" panose="02010600030101010101" pitchFamily="2" charset="-122"/>
                <a:cs typeface="Times New Roman" panose="02020603050405020304" pitchFamily="18" charset="0"/>
              </a:rPr>
              <a:t>系统会自动使平台复位而无需人工协助。</a:t>
            </a:r>
            <a:endParaRPr kumimoji="0" lang="zh-CN" altLang="en-US" sz="800" b="0" i="0" u="none" strike="noStrike" cap="none" normalizeH="0" dirty="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a:p>
            <a:pPr marL="0" marR="0" lvl="0" indent="0" algn="l" defTabSz="914400" rtl="0" eaLnBrk="0" fontAlgn="base" latinLnBrk="0" hangingPunct="0">
              <a:lnSpc>
                <a:spcPct val="100000"/>
              </a:lnSpc>
              <a:spcBef>
                <a:spcPct val="0"/>
              </a:spcBef>
              <a:spcAft>
                <a:spcPct val="0"/>
              </a:spcAft>
              <a:buClrTx/>
              <a:buSzTx/>
              <a:buFontTx/>
              <a:buNone/>
            </a:pPr>
            <a:endParaRPr kumimoji="0" lang="zh-CN" altLang="en-US" sz="1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28" name="TextBox 27"/>
          <p:cNvSpPr txBox="1"/>
          <p:nvPr/>
        </p:nvSpPr>
        <p:spPr>
          <a:xfrm>
            <a:off x="6643702" y="6488668"/>
            <a:ext cx="301686" cy="369332"/>
          </a:xfrm>
          <a:prstGeom prst="rect">
            <a:avLst/>
          </a:prstGeom>
          <a:noFill/>
        </p:spPr>
        <p:txBody>
          <a:bodyPr wrap="none" rtlCol="0">
            <a:spAutoFit/>
          </a:bodyPr>
          <a:lstStyle/>
          <a:p>
            <a:r>
              <a:rPr lang="en-US" altLang="zh-CN" dirty="0" smtClean="0"/>
              <a:t>5</a:t>
            </a:r>
            <a:endParaRPr lang="zh-CN" altLang="en-US" dirty="0"/>
          </a:p>
        </p:txBody>
      </p:sp>
    </p:spTree>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91440" tIns="45720" rIns="91440" bIns="45720">
        <a:spAutoFit/>
      </a:bodyPr>
      <a:lstStyle>
        <a:defPPr>
          <a:defRPr sz="2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defRPr>
        </a:defPPr>
      </a:lstStyle>
      <a:style>
        <a:lnRef idx="1">
          <a:schemeClr val="dk1"/>
        </a:lnRef>
        <a:fillRef idx="2">
          <a:schemeClr val="dk1"/>
        </a:fillRef>
        <a:effectRef idx="1">
          <a:schemeClr val="dk1"/>
        </a:effectRef>
        <a:fontRef idx="minor">
          <a:schemeClr val="dk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4555</Words>
  <Application>WPS 演示</Application>
  <PresentationFormat>全屏显示(4:3)</PresentationFormat>
  <Paragraphs>355</Paragraphs>
  <Slides>6</Slides>
  <Notes>2</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6</vt:i4>
      </vt:variant>
    </vt:vector>
  </HeadingPairs>
  <TitlesOfParts>
    <vt:vector size="17" baseType="lpstr">
      <vt:lpstr>Arial</vt:lpstr>
      <vt:lpstr>宋体</vt:lpstr>
      <vt:lpstr>Wingdings</vt:lpstr>
      <vt:lpstr>幼圆</vt:lpstr>
      <vt:lpstr>Calibri</vt:lpstr>
      <vt:lpstr>Times New Roman</vt:lpstr>
      <vt:lpstr>Calibri</vt:lpstr>
      <vt:lpstr>Times New Roman</vt:lpstr>
      <vt:lpstr>微软雅黑</vt:lpstr>
      <vt:lpstr>Arial Unicode MS</vt:lpstr>
      <vt:lpstr>Office 主题</vt:lpstr>
      <vt:lpstr>PowerPoint 演示文稿</vt:lpstr>
      <vt:lpstr>PowerPoint 演示文稿</vt:lpstr>
      <vt:lpstr>PowerPoint 演示文稿</vt:lpstr>
      <vt:lpstr>PowerPoint 演示文稿</vt:lpstr>
      <vt:lpstr>PowerPoint 演示文稿</vt:lpstr>
      <vt:lpstr>PowerPoint 演示文稿</vt:lpstr>
    </vt:vector>
  </TitlesOfParts>
  <Company>微软中国</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admin</dc:creator>
  <cp:lastModifiedBy>111</cp:lastModifiedBy>
  <cp:revision>61</cp:revision>
  <cp:lastPrinted>2017-07-10T05:38:00Z</cp:lastPrinted>
  <dcterms:created xsi:type="dcterms:W3CDTF">2016-04-28T05:55:00Z</dcterms:created>
  <dcterms:modified xsi:type="dcterms:W3CDTF">2018-10-30T05:16:23Z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2052-10.1.0.7566</vt:lpwstr>
  </property>
</Properties>
</file>