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13"/>
  </p:handoutMasterIdLst>
  <p:sldIdLst>
    <p:sldId id="325" r:id="rId4"/>
    <p:sldId id="768" r:id="rId6"/>
    <p:sldId id="1171" r:id="rId7"/>
    <p:sldId id="1172" r:id="rId8"/>
    <p:sldId id="992" r:id="rId9"/>
    <p:sldId id="993" r:id="rId10"/>
    <p:sldId id="994" r:id="rId11"/>
    <p:sldId id="326" r:id="rId12"/>
  </p:sldIdLst>
  <p:sldSz cx="12190095" cy="6859270"/>
  <p:notesSz cx="6858000" cy="9144000"/>
  <p:custDataLst>
    <p:tags r:id="rId18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2" userDrawn="1">
          <p15:clr>
            <a:srgbClr val="A4A3A4"/>
          </p15:clr>
        </p15:guide>
        <p15:guide id="2" pos="619" userDrawn="1">
          <p15:clr>
            <a:srgbClr val="A4A3A4"/>
          </p15:clr>
        </p15:guide>
        <p15:guide id="3" pos="72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孟方思" initials="mfs" lastIdx="1" clrIdx="0"/>
  <p:cmAuthor id="2" name="LD" initials="L" lastIdx="2" clrIdx="1"/>
  <p:cmAuthor id="3" name="Lv0593" initials="L" lastIdx="15" clrIdx="2"/>
  <p:cmAuthor id="4" name="Administrator" initials="A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2A4A8"/>
    <a:srgbClr val="005DA2"/>
    <a:srgbClr val="595959"/>
    <a:srgbClr val="1369B2"/>
    <a:srgbClr val="FF0000"/>
    <a:srgbClr val="FAFAFA"/>
    <a:srgbClr val="F2F2F2"/>
    <a:srgbClr val="006BBC"/>
    <a:srgbClr val="007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590" autoAdjust="0"/>
  </p:normalViewPr>
  <p:slideViewPr>
    <p:cSldViewPr showGuides="1">
      <p:cViewPr varScale="1">
        <p:scale>
          <a:sx n="82" d="100"/>
          <a:sy n="82" d="100"/>
        </p:scale>
        <p:origin x="126" y="138"/>
      </p:cViewPr>
      <p:guideLst>
        <p:guide orient="horz" pos="2272"/>
        <p:guide pos="619"/>
        <p:guide pos="7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6"/>
      </p:cViewPr>
      <p:guideLst>
        <p:guide orient="horz" pos="3028"/>
        <p:guide pos="2216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777" y="2309308"/>
            <a:ext cx="10850541" cy="899333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20" y="3566185"/>
            <a:ext cx="10850454" cy="801518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9974" y="727845"/>
            <a:ext cx="3931306" cy="1115266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7617" y="727845"/>
            <a:ext cx="6171235" cy="5404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39974" y="2240060"/>
            <a:ext cx="3931306" cy="389263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820" y="5606183"/>
            <a:ext cx="10850454" cy="558268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820" y="641469"/>
            <a:ext cx="10850454" cy="4556969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4539" cy="686943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22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6787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623706"/>
            <a:ext cx="10850541" cy="899333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 userDrawn="1"/>
        </p:nvGrpSpPr>
        <p:grpSpPr>
          <a:xfrm>
            <a:off x="0" y="2205794"/>
            <a:ext cx="12190413" cy="2413577"/>
            <a:chOff x="170694" y="178255"/>
            <a:chExt cx="3936004" cy="779007"/>
          </a:xfrm>
        </p:grpSpPr>
        <p:sp>
          <p:nvSpPr>
            <p:cNvPr id="44" name="等腰三角形 43"/>
            <p:cNvSpPr/>
            <p:nvPr/>
          </p:nvSpPr>
          <p:spPr>
            <a:xfrm>
              <a:off x="1270819" y="178255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170694" y="600746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48666" y="178257"/>
              <a:ext cx="1100951" cy="779005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19911" y="284178"/>
              <a:ext cx="650908" cy="55357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endParaRPr lang="zh-CN" altLang="en-US" sz="107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8484731" y="1700153"/>
            <a:ext cx="575989" cy="577246"/>
            <a:chOff x="6084168" y="1274820"/>
            <a:chExt cx="432048" cy="432834"/>
          </a:xfrm>
        </p:grpSpPr>
        <p:sp>
          <p:nvSpPr>
            <p:cNvPr id="14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756764" y="1700678"/>
            <a:ext cx="575989" cy="576197"/>
            <a:chOff x="4788024" y="1275213"/>
            <a:chExt cx="432048" cy="432048"/>
          </a:xfrm>
        </p:grpSpPr>
        <p:sp>
          <p:nvSpPr>
            <p:cNvPr id="17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7620748" y="1700153"/>
            <a:ext cx="577036" cy="577246"/>
            <a:chOff x="5436096" y="1274820"/>
            <a:chExt cx="432833" cy="432834"/>
          </a:xfrm>
        </p:grpSpPr>
        <p:sp>
          <p:nvSpPr>
            <p:cNvPr id="25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5028797" y="1700153"/>
            <a:ext cx="577036" cy="577246"/>
            <a:chOff x="3491880" y="1274820"/>
            <a:chExt cx="432833" cy="432834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5892781" y="1700153"/>
            <a:ext cx="577036" cy="577246"/>
            <a:chOff x="4139952" y="1274820"/>
            <a:chExt cx="432833" cy="432834"/>
          </a:xfrm>
        </p:grpSpPr>
        <p:sp>
          <p:nvSpPr>
            <p:cNvPr id="24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304" y="834057"/>
            <a:ext cx="10463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15" y="390618"/>
            <a:ext cx="520428" cy="274702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 userDrawn="1"/>
        </p:nvSpPr>
        <p:spPr>
          <a:xfrm>
            <a:off x="0" y="6794447"/>
            <a:ext cx="10631710" cy="8463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3717" y="6794446"/>
            <a:ext cx="1486695" cy="846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 flipH="1" flipV="1">
            <a:off x="-767029" y="-29126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flipH="1" flipV="1">
            <a:off x="1413539" y="0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6085438" y="4298493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693670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 userDrawn="1"/>
        </p:nvSpPr>
        <p:spPr>
          <a:xfrm>
            <a:off x="9998623" y="3693670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634" y="1413103"/>
            <a:ext cx="10198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7120" y="654595"/>
            <a:ext cx="575989" cy="577246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79153" y="655120"/>
            <a:ext cx="575989" cy="576197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3137" y="654595"/>
            <a:ext cx="577036" cy="577246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1187" y="654595"/>
            <a:ext cx="577036" cy="577246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5170" y="654595"/>
            <a:ext cx="577036" cy="577246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40" name="等腰三角形 39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-766394" y="-28491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flipH="1" flipV="1">
            <a:off x="1414174" y="635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6086073" y="4299128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437345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 userDrawn="1"/>
        </p:nvSpPr>
        <p:spPr>
          <a:xfrm>
            <a:off x="10011958" y="3437345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寄语(1)"/>
          <p:cNvPicPr>
            <a:picLocks noChangeAspect="1"/>
          </p:cNvPicPr>
          <p:nvPr userDrawn="1"/>
        </p:nvPicPr>
        <p:blipFill>
          <a:blip r:embed="rId2"/>
          <a:srcRect l="114" t="60287" r="-114" b="572"/>
          <a:stretch>
            <a:fillRect/>
          </a:stretch>
        </p:blipFill>
        <p:spPr>
          <a:xfrm>
            <a:off x="2480310" y="2508250"/>
            <a:ext cx="7532370" cy="1657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605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5357" y="6351009"/>
            <a:ext cx="3959381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254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6765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18"/>
          <p:cNvSpPr txBox="1"/>
          <p:nvPr/>
        </p:nvSpPr>
        <p:spPr>
          <a:xfrm>
            <a:off x="3771900" y="2061845"/>
            <a:ext cx="45097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4500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第1章</a:t>
            </a:r>
            <a:endParaRPr sz="4500" dirty="0" smtClean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  <a:p>
            <a:pPr algn="ctr"/>
            <a:r>
              <a:rPr sz="4500" dirty="0" smtClean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 软件测试基础</a:t>
            </a:r>
            <a:endParaRPr sz="4500" dirty="0" smtClean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8326755" y="45720"/>
            <a:ext cx="4194810" cy="701040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省课程思政示范课程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73742852" name="图片 5" descr="95421d9d062cb905818b90b915b0d0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-26352"/>
            <a:ext cx="5269230" cy="125285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2998470" y="3933825"/>
          <a:ext cx="671766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645"/>
                <a:gridCol w="5240020"/>
              </a:tblGrid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课名</a:t>
                      </a:r>
                      <a:endParaRPr lang="zh-CN" altLang="en-US" sz="24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软件测试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高职软件技术专业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年级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大二年级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教材版本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《软件测试》人民邮电出版社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主讲教师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1"/>
                        </a:gs>
                        <a:gs pos="0">
                          <a:schemeClr val="accent1"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梁英坚副教授</a:t>
                      </a:r>
                      <a:endParaRPr lang="zh-CN" altLang="en-US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gradFill>
                      <a:gsLst>
                        <a:gs pos="50000">
                          <a:schemeClr val="accent2"/>
                        </a:gs>
                        <a:gs pos="0">
                          <a:schemeClr val="accent2">
                            <a:lumMod val="25000"/>
                            <a:lumOff val="75000"/>
                          </a:schemeClr>
                        </a:gs>
                        <a:gs pos="100000">
                          <a:schemeClr val="accent2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1847215" y="1989455"/>
            <a:ext cx="7920000" cy="685800"/>
            <a:chOff x="978872" y="2570437"/>
            <a:chExt cx="5437064" cy="514350"/>
          </a:xfrm>
        </p:grpSpPr>
        <p:sp>
          <p:nvSpPr>
            <p:cNvPr id="84" name="Pentagon 5"/>
            <p:cNvSpPr/>
            <p:nvPr/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熟悉软件测试</a:t>
              </a:r>
              <a:r>
                <a:rPr lang="zh-CN" altLang="en-US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的原则，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能够</a:t>
              </a:r>
              <a:r>
                <a:rPr lang="zh-CN" altLang="en-US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归纳软</a:t>
              </a:r>
              <a:r>
                <a:rPr lang="zh-CN" altLang="en-US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件测试的6个基本原则</a:t>
              </a:r>
              <a:endPara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/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思政目标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>
            <p:custDataLst>
              <p:tags r:id="rId1"/>
            </p:custDataLst>
          </p:nvPr>
        </p:nvGrpSpPr>
        <p:grpSpPr>
          <a:xfrm>
            <a:off x="1847206" y="2810288"/>
            <a:ext cx="7920000" cy="688075"/>
            <a:chOff x="978872" y="1800500"/>
            <a:chExt cx="5471124" cy="515937"/>
          </a:xfrm>
        </p:grpSpPr>
        <p:sp>
          <p:nvSpPr>
            <p:cNvPr id="81" name="Pentagon 3"/>
            <p:cNvSpPr/>
            <p:nvPr>
              <p:custDataLst>
                <p:tags r:id="rId2"/>
              </p:custDataLst>
            </p:nvPr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培养学生爱国情怀的形成正确的学习观和教育观</a:t>
              </a:r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>
              <p:custDataLst>
                <p:tags r:id="rId3"/>
              </p:custDataLst>
            </p:nvPr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4"/>
            </p:custDataLst>
          </p:nvPr>
        </p:nvGrpSpPr>
        <p:grpSpPr>
          <a:xfrm>
            <a:off x="1857375" y="1942465"/>
            <a:ext cx="7920000" cy="685800"/>
            <a:chOff x="978872" y="2570437"/>
            <a:chExt cx="5437064" cy="514350"/>
          </a:xfrm>
        </p:grpSpPr>
        <p:sp>
          <p:nvSpPr>
            <p:cNvPr id="6" name="Pentagon 5"/>
            <p:cNvSpPr/>
            <p:nvPr>
              <p:custDataLst>
                <p:tags r:id="rId5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</a:t>
              </a:r>
              <a:r>
                <a:rPr lang="zh-CN" alt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培养锤炼精品的工匠精神，坚守职业道德底线，遵纪守纪</a:t>
              </a:r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MH_Others_1"/>
            <p:cNvSpPr/>
            <p:nvPr>
              <p:custDataLst>
                <p:tags r:id="rId6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527482" y="2062162"/>
            <a:ext cx="5080000" cy="3415030"/>
          </a:xfrm>
          <a:prstGeom prst="rect">
            <a:avLst/>
          </a:prstGeom>
        </p:spPr>
        <p:txBody>
          <a:bodyPr>
            <a:spAutoFit/>
          </a:bodyPr>
          <a:p>
            <a:pPr marL="0" indent="0" algn="just" defTabSz="266700" eaLnBrk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爱国者导弹防御系统是里根总统提出的战略防御计划</a:t>
            </a:r>
            <a:r>
              <a: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 星球大战计划</a:t>
            </a:r>
            <a:r>
              <a: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的缩略版本，它首次应用于海湾战争对抗伊拉 克飞毛腿导弹的防御战中。尽管赞誉该系统的报道不绝于耳， 但是它确实在几次对抗中失利，其中一次是在沙特阿拉伯的 载赫蓝，因该系统未对伊拉克的飞毛腿导弹进行有效拦截， 致使军营中的</a:t>
            </a:r>
            <a:r>
              <a: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28</a:t>
            </a: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名美国士兵被炸死。分析该系统发现症结在 于一个软件缺陷：系统时钟的一个很小的计时误差在累积</a:t>
            </a:r>
            <a:r>
              <a: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14 </a:t>
            </a: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小时后，就会使跟踪系统不再准确。而在这次袭击之前，该 系统已经运行了</a:t>
            </a:r>
            <a:r>
              <a: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100</a:t>
            </a: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多个小时。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just" defTabSz="266700" eaLnBrk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（图片来自于百度</a:t>
            </a: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百科）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5" name="Text Placeholder 4"/>
          <p:cNvSpPr txBox="1"/>
          <p:nvPr/>
        </p:nvSpPr>
        <p:spPr>
          <a:xfrm>
            <a:off x="1055338" y="69340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GB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课程</a:t>
            </a:r>
            <a:r>
              <a:rPr lang="zh-CN" altLang="en-GB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导入</a:t>
            </a:r>
            <a:endParaRPr lang="zh-CN" altLang="en-GB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1773555"/>
            <a:ext cx="5562600" cy="4191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软件</a:t>
            </a:r>
            <a:r>
              <a:rPr lang="zh-CN" altLang="en-US" sz="4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测试</a:t>
            </a:r>
            <a:r>
              <a:rPr lang="zh-CN" altLang="en-US"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的</a:t>
            </a:r>
            <a:r>
              <a:rPr lang="zh-CN" altLang="en-US" sz="4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原则</a:t>
            </a:r>
            <a:endParaRPr lang="zh-CN" altLang="en-US" sz="4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K Bold" panose="020B0800000000000000" pitchFamily="34" charset="-128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1.5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5857240" y="3213100"/>
            <a:ext cx="587629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熟悉软件测试的原则，</a:t>
            </a:r>
            <a:r>
              <a: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能够归纳</a:t>
            </a:r>
            <a:r>
              <a: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软件测试的6个基本原则</a:t>
            </a:r>
            <a:endParaRPr lang="zh-CN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52110" y="3540125"/>
            <a:ext cx="405130" cy="405130"/>
            <a:chOff x="8881" y="4685"/>
            <a:chExt cx="638" cy="638"/>
          </a:xfrm>
        </p:grpSpPr>
        <p:sp>
          <p:nvSpPr>
            <p:cNvPr id="18" name="椭圆 17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143635" y="266700"/>
            <a:ext cx="4831080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软件测试的原则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143635" y="1054100"/>
            <a:ext cx="10046970" cy="6692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软件测试</a:t>
            </a:r>
            <a:r>
              <a:rPr lang="zh-CN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行业公认的</a:t>
            </a:r>
            <a:r>
              <a:rPr lang="zh-CN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6个</a:t>
            </a:r>
            <a:r>
              <a:rPr lang="zh-CN" sz="200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基本原则</a:t>
            </a:r>
            <a:r>
              <a:rPr lang="zh-CN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r>
              <a:rPr lang="zh-CN" altLang="en-US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	</a:t>
            </a:r>
            <a:endParaRPr lang="zh-CN" altLang="en-US" sz="2000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Title 1"/>
          <p:cNvSpPr txBox="1"/>
          <p:nvPr/>
        </p:nvSpPr>
        <p:spPr>
          <a:xfrm>
            <a:off x="1143635" y="266700"/>
            <a:ext cx="4831080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软件测试的原则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Group 14"/>
          <p:cNvGrpSpPr/>
          <p:nvPr/>
        </p:nvGrpSpPr>
        <p:grpSpPr>
          <a:xfrm>
            <a:off x="4444423" y="2294584"/>
            <a:ext cx="1414667" cy="1619124"/>
            <a:chOff x="5379142" y="2991066"/>
            <a:chExt cx="1414667" cy="1619124"/>
          </a:xfrm>
        </p:grpSpPr>
        <p:sp>
          <p:nvSpPr>
            <p:cNvPr id="4" name="Shape 1723"/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Shape 1726"/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" name="Group 12"/>
          <p:cNvGrpSpPr/>
          <p:nvPr/>
        </p:nvGrpSpPr>
        <p:grpSpPr>
          <a:xfrm>
            <a:off x="2629151" y="2502927"/>
            <a:ext cx="1414667" cy="1619124"/>
            <a:chOff x="3563871" y="3199409"/>
            <a:chExt cx="1414666" cy="1619124"/>
          </a:xfrm>
        </p:grpSpPr>
        <p:sp>
          <p:nvSpPr>
            <p:cNvPr id="7" name="Shape 1722"/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Shape 1729"/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Group 11"/>
          <p:cNvGrpSpPr/>
          <p:nvPr/>
        </p:nvGrpSpPr>
        <p:grpSpPr>
          <a:xfrm>
            <a:off x="808356" y="2294584"/>
            <a:ext cx="1414667" cy="1619124"/>
            <a:chOff x="1743076" y="2991066"/>
            <a:chExt cx="1414666" cy="1619124"/>
          </a:xfrm>
        </p:grpSpPr>
        <p:sp>
          <p:nvSpPr>
            <p:cNvPr id="10" name="Shape 1721"/>
            <p:cNvSpPr/>
            <p:nvPr/>
          </p:nvSpPr>
          <p:spPr>
            <a:xfrm rot="18900000">
              <a:off x="1743076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Shape 1732"/>
            <p:cNvSpPr/>
            <p:nvPr/>
          </p:nvSpPr>
          <p:spPr>
            <a:xfrm rot="18900000">
              <a:off x="1743076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" name="Group 15"/>
          <p:cNvGrpSpPr/>
          <p:nvPr/>
        </p:nvGrpSpPr>
        <p:grpSpPr>
          <a:xfrm>
            <a:off x="6265217" y="2502927"/>
            <a:ext cx="1414667" cy="1619125"/>
            <a:chOff x="7199937" y="3199409"/>
            <a:chExt cx="1414666" cy="1619125"/>
          </a:xfrm>
        </p:grpSpPr>
        <p:sp>
          <p:nvSpPr>
            <p:cNvPr id="13" name="Shape 1724"/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Shape 1735"/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Group 16"/>
          <p:cNvGrpSpPr/>
          <p:nvPr/>
        </p:nvGrpSpPr>
        <p:grpSpPr>
          <a:xfrm>
            <a:off x="8080489" y="2294584"/>
            <a:ext cx="1414667" cy="1619124"/>
            <a:chOff x="9015209" y="2991066"/>
            <a:chExt cx="1414666" cy="1619124"/>
          </a:xfrm>
        </p:grpSpPr>
        <p:sp>
          <p:nvSpPr>
            <p:cNvPr id="16" name="Shape 1725"/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Shape 1738"/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8" name="Text Placeholder 4"/>
          <p:cNvSpPr txBox="1"/>
          <p:nvPr/>
        </p:nvSpPr>
        <p:spPr>
          <a:xfrm>
            <a:off x="910280" y="3072491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1.测试</a:t>
            </a:r>
            <a:r>
              <a:rPr lang="zh-CN" altLang="en-US" sz="16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应基于用户需求</a:t>
            </a:r>
            <a:endParaRPr lang="zh-CN" altLang="en-US" sz="16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2728312" y="3072491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2.测试要尽早进行</a:t>
            </a:r>
            <a:endParaRPr lang="zh-CN" altLang="en-US" sz="16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0" name="Text Placeholder 4"/>
          <p:cNvSpPr txBox="1"/>
          <p:nvPr/>
        </p:nvSpPr>
        <p:spPr>
          <a:xfrm>
            <a:off x="4545633" y="3072491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3.不能做到穷尽测试</a:t>
            </a:r>
            <a:endParaRPr lang="zh-CN" altLang="en-US" sz="16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311900" y="3072765"/>
            <a:ext cx="1557655" cy="2679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4.遵循GoodEnough原则</a:t>
            </a:r>
            <a:endParaRPr lang="zh-CN" altLang="en-US" sz="16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2" name="Text Placeholder 4"/>
          <p:cNvSpPr txBox="1"/>
          <p:nvPr/>
        </p:nvSpPr>
        <p:spPr>
          <a:xfrm>
            <a:off x="8182413" y="3072491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5.测试缺陷要符合“二八”定理</a:t>
            </a:r>
            <a:endParaRPr lang="zh-CN" altLang="en-US" sz="16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23" name="Group 15"/>
          <p:cNvGrpSpPr/>
          <p:nvPr/>
        </p:nvGrpSpPr>
        <p:grpSpPr>
          <a:xfrm>
            <a:off x="9917102" y="2499117"/>
            <a:ext cx="1414667" cy="1619125"/>
            <a:chOff x="7199937" y="3199409"/>
            <a:chExt cx="1414666" cy="1619125"/>
          </a:xfrm>
        </p:grpSpPr>
        <p:sp>
          <p:nvSpPr>
            <p:cNvPr id="25" name="Shape 1724"/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Shape 1735"/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7" name="Text Placeholder 4"/>
          <p:cNvSpPr txBox="1"/>
          <p:nvPr/>
        </p:nvSpPr>
        <p:spPr>
          <a:xfrm>
            <a:off x="10015550" y="3068681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6.避免缺陷免疫</a:t>
            </a:r>
            <a:endParaRPr lang="zh-CN" altLang="en-US" sz="16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TABLE_ENDDRAG_ORIGIN_RECT" val="528*178"/>
  <p:tag name="TABLE_ENDDRAG_RECT" val="144*322*528*178"/>
</p:tagLst>
</file>

<file path=ppt/tags/tag2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3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4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5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6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7.xml><?xml version="1.0" encoding="utf-8"?>
<p:tagLst xmlns:p="http://schemas.openxmlformats.org/presentationml/2006/main">
  <p:tag name="KSO_WM_DIAGRAM_VIRTUALLY_FRAME" val="{&quot;height&quot;:261.75,&quot;left&quot;:145.44929133858267,&quot;top&quot;:152.95,&quot;width&quot;:624.4227559055118}"/>
</p:tagLst>
</file>

<file path=ppt/tags/tag8.xml><?xml version="1.0" encoding="utf-8"?>
<p:tagLst xmlns:p="http://schemas.openxmlformats.org/presentationml/2006/main">
  <p:tag name="ISPRING_RESOURCE_PATHS_HASH_PRESENTER" val="417f8e4a56fc57c2e92e6fdc581ab83ee55365e"/>
  <p:tag name="KSO_WPP_MARK_KEY" val="f71d5144-0573-45f9-bb21-9102466a32de"/>
  <p:tag name="COMMONDATA" val="eyJoZGlkIjoiY2M1MmI4Y2U5ZGU3ODg0MGFlYjQ5MWViZmIzYjVhMDEifQ=="/>
  <p:tag name="resource_record_key" val="{&quot;13&quot;:[4563120]}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ud0ofpxa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571</Words>
  <Application>WPS 演示</Application>
  <PresentationFormat>自定义</PresentationFormat>
  <Paragraphs>70</Paragraphs>
  <Slides>8</Slides>
  <Notes>85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思源黑体 CN Medium</vt:lpstr>
      <vt:lpstr>黑体</vt:lpstr>
      <vt:lpstr>字魂58号-创中黑</vt:lpstr>
      <vt:lpstr>Source Han Sans K Bold</vt:lpstr>
      <vt:lpstr>Yu Gothic UI Semibold</vt:lpstr>
      <vt:lpstr>Calibri</vt:lpstr>
      <vt:lpstr>U.S. 101</vt:lpstr>
      <vt:lpstr>Roboto</vt:lpstr>
      <vt:lpstr>Open Sans Light</vt:lpstr>
      <vt:lpstr>Segoe Print</vt:lpstr>
      <vt:lpstr>Times New Roman</vt:lpstr>
      <vt:lpstr>Arial</vt:lpstr>
      <vt:lpstr>Aller Light</vt:lpstr>
      <vt:lpstr>字魂105号-简雅黑</vt:lpstr>
      <vt:lpstr>Arial Unicode MS</vt:lpstr>
      <vt:lpstr>等线</vt:lpstr>
      <vt:lpstr>Lato Light</vt:lpstr>
      <vt:lpstr>Open Sans</vt:lpstr>
      <vt:lpstr>Open Sans</vt:lpstr>
      <vt:lpstr>Wingdings</vt:lpstr>
      <vt:lpstr>思源黑体 CN Regular</vt:lpstr>
      <vt:lpstr>仿宋</vt:lpstr>
      <vt:lpstr>webwppDefTheme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蓝白商务述职报告工作总结ppt模板</dc:title>
  <dc:creator>常董</dc:creator>
  <cp:lastModifiedBy>坚坚</cp:lastModifiedBy>
  <cp:revision>1373</cp:revision>
  <dcterms:created xsi:type="dcterms:W3CDTF">2020-09-03T07:01:00Z</dcterms:created>
  <dcterms:modified xsi:type="dcterms:W3CDTF">2025-07-25T07:54:35Z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4728461CE0C64847A3EF8857B2BC13B3_13</vt:lpwstr>
  </property>
</Properties>
</file>